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372" r:id="rId2"/>
    <p:sldId id="373" r:id="rId3"/>
    <p:sldId id="374" r:id="rId4"/>
    <p:sldId id="375" r:id="rId5"/>
    <p:sldId id="376" r:id="rId6"/>
    <p:sldId id="377" r:id="rId7"/>
    <p:sldId id="3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71" r:id="rId101"/>
    <p:sldId id="378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8F32-B89D-417F-AC38-6090F1907890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B316-F642-496B-9127-70C22986FB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5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755D-ABEC-494A-982E-7093E761EF11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1188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2B08F-98B1-441C-962A-2EDF26C15B8E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47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2546"/>
            <a:ext cx="5029200" cy="4116805"/>
          </a:xfrm>
          <a:noFill/>
          <a:ln/>
        </p:spPr>
        <p:txBody>
          <a:bodyPr lIns="91565" tIns="44979" rIns="91565" bIns="44979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  <p:sp>
        <p:nvSpPr>
          <p:cNvPr id="3747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747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3197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7FDA2-580A-4F63-93F7-4E98E13C8797}" type="slidenum">
              <a:rPr lang="el-GR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58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42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prstClr val="black"/>
              </a:solidFill>
              <a:latin typeface="Times New Roman Greek" pitchFamily="18" charset="0"/>
            </a:endParaRPr>
          </a:p>
        </p:txBody>
      </p:sp>
      <p:sp>
        <p:nvSpPr>
          <p:cNvPr id="375812" name="Rectangle 3"/>
          <p:cNvSpPr>
            <a:spLocks noChangeArrowheads="1"/>
          </p:cNvSpPr>
          <p:nvPr/>
        </p:nvSpPr>
        <p:spPr bwMode="auto">
          <a:xfrm>
            <a:off x="3886200" y="8686577"/>
            <a:ext cx="2971800" cy="45742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5813" name="Rectangle 4"/>
          <p:cNvSpPr>
            <a:spLocks noChangeArrowheads="1"/>
          </p:cNvSpPr>
          <p:nvPr/>
        </p:nvSpPr>
        <p:spPr bwMode="auto">
          <a:xfrm>
            <a:off x="0" y="8686577"/>
            <a:ext cx="2971800" cy="45742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prstClr val="black"/>
              </a:solidFill>
              <a:latin typeface="Times New Roman Greek" pitchFamily="18" charset="0"/>
            </a:endParaRPr>
          </a:p>
        </p:txBody>
      </p:sp>
      <p:sp>
        <p:nvSpPr>
          <p:cNvPr id="3758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42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prstClr val="black"/>
              </a:solidFill>
              <a:latin typeface="Times New Roman Greek" pitchFamily="18" charset="0"/>
            </a:endParaRPr>
          </a:p>
        </p:txBody>
      </p:sp>
      <p:sp>
        <p:nvSpPr>
          <p:cNvPr id="3758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12699" cap="flat"/>
        </p:spPr>
      </p:sp>
      <p:sp>
        <p:nvSpPr>
          <p:cNvPr id="37581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375817" name="8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703681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160D2-9339-45B6-97F6-624E34D733F0}" type="slidenum">
              <a:rPr lang="el-GR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68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946522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9168F-8A5A-4811-B14A-DF059FACEAF6}" type="slidenum">
              <a:rPr lang="el-GR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78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5315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3895B-5AEF-4CBA-9439-B52B2807DFF2}" type="slidenum">
              <a:rPr lang="el-GR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8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04091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EB543-D102-4DA3-A0EB-8D5369341D30}" type="slidenum">
              <a:rPr lang="el-GR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99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2592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D5425-3D2E-457B-8ABF-B5994779239A}" type="slidenum">
              <a:rPr lang="el-GR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09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978084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685AB-6FD2-4BD6-9168-8AF0B4405A70}" type="slidenum">
              <a:rPr lang="el-GR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19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61434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1CFE7-CF0E-4E14-B722-F8181D96C48A}" type="slidenum">
              <a:rPr lang="el-GR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29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256345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E4ACC-2D15-4BE7-88B6-FDC987209907}" type="slidenum">
              <a:rPr lang="el-GR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40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59900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1873-C5D0-450C-ADCD-B0FA29C6427A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8728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273E1-C254-445C-9A35-E5D871A9F162}" type="slidenum">
              <a:rPr lang="el-GR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50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3017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2F398-4F6B-404F-B156-6615F2B7F20C}" type="slidenum">
              <a:rPr lang="el-GR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70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70581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2E1E3-B109-431D-968E-C3739A3BDD76}" type="slidenum">
              <a:rPr lang="el-GR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81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46106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1F483-1625-410F-B352-0826627684F9}" type="slidenum">
              <a:rPr lang="el-GR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799813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4824-7371-4A7C-8B99-DA4803EBBC7B}" type="slidenum">
              <a:rPr lang="el-GR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01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6619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90B96-5CCE-4CBB-9CE5-2AE8C46809A8}" type="slidenum">
              <a:rPr lang="el-GR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11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794403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F0CD0-42CB-445D-97D7-8E2800E0086A}" type="slidenum">
              <a:rPr lang="el-GR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21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19177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C1F10-F338-45F2-901D-8DC37CDB86CE}" type="slidenum">
              <a:rPr lang="el-GR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32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62958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2AF1-E49D-4E39-99AF-472D8ABA128B}" type="slidenum">
              <a:rPr lang="el-GR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42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715274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22FC2-2CBF-496E-8E8F-F39F8A3F3C9F}" type="slidenum">
              <a:rPr lang="el-GR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52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62701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5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E9D8-E15C-4CA5-A778-2EFCD864C666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60652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651D-29CB-4907-BB6C-894B05276299}" type="slidenum">
              <a:rPr lang="el-GR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62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7976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6A52D-2828-49A2-89B5-E204806DBF90}" type="slidenum">
              <a:rPr lang="el-GR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73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715787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9ADC1-C34A-4FBB-8642-A418C712F9A3}" type="slidenum">
              <a:rPr lang="el-GR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83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2925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129A4-0AB7-479D-A088-34DBB88A7F82}" type="slidenum">
              <a:rPr lang="el-GR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10777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A9181-1CD9-4225-AB46-657F9714D292}" type="slidenum">
              <a:rPr lang="el-GR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03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97910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91E89-00B6-4940-B54D-9E7E71C777BA}" type="slidenum">
              <a:rPr lang="el-GR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14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58084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BAC4E-CFFD-4AD6-B52B-9021FF90EC21}" type="slidenum">
              <a:rPr lang="el-GR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24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33888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D89FF-F3BD-41DD-8A02-74A9B71C3C31}" type="slidenum">
              <a:rPr lang="el-GR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169411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5FE61-823B-4708-BEEB-289638BEC614}" type="slidenum">
              <a:rPr lang="el-GR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44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521684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D03E0-F138-4F68-B3E1-FF180A590D3D}" type="slidenum">
              <a:rPr lang="el-GR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4462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CDCC-38EF-462D-BCF4-6BCD2CF4BACD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15384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9015C-344B-47F7-A44E-FB3E30851ECB}" type="slidenum">
              <a:rPr lang="el-GR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30426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54B06-6028-48B9-A5EB-410AEED2ABA9}" type="slidenum">
              <a:rPr lang="el-GR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75422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5DD90-9F88-4A50-AC39-2BAD260DCBA9}" type="slidenum">
              <a:rPr lang="el-GR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59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9521340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04945-40AE-42B5-A470-80F9C808F55B}" type="slidenum">
              <a:rPr lang="el-GR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70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80048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D63D8-EA68-4EAF-A182-883E7AFF064A}" type="slidenum">
              <a:rPr lang="el-GR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80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68992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9C1F3-3440-47C4-AA95-B0010EB323A6}" type="slidenum">
              <a:rPr lang="el-GR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90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56831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A3142-9949-4EFC-9C9C-582939370A97}" type="slidenum">
              <a:rPr lang="el-GR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110727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40F24-8E36-4E7D-90A9-194A93CEAA9A}" type="slidenum">
              <a:rPr lang="el-GR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043879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74ADD-46DC-415C-9B14-5B8B97B47E82}" type="slidenum">
              <a:rPr lang="el-GR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21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18201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8871-FEBD-4FF0-94BF-9555B16E53C1}" type="slidenum">
              <a:rPr lang="el-GR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31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2465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77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6C87-352B-4B3E-938F-9E6BBFBC74F8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2078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9EF41-65DA-4BF8-93B8-5BA3E4CE07AB}" type="slidenum">
              <a:rPr lang="el-GR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41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051223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17119-6879-4EBA-AF46-8DD671110035}" type="slidenum">
              <a:rPr lang="el-GR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9590646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2D35F-6200-46C5-BA86-9D936794EB97}" type="slidenum">
              <a:rPr lang="el-GR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6357813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E8982-8A8A-4FB5-820F-B4AE1234D291}" type="slidenum">
              <a:rPr lang="el-GR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5245893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AD20E-0379-436E-B777-D8C39F11B7B1}" type="slidenum">
              <a:rPr lang="el-GR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242178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203BE-1418-4FDF-B8A8-E642B77920C6}" type="slidenum">
              <a:rPr lang="el-GR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2367191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C65E9-3EB9-4CD9-BCD0-CFD66D9452CB}" type="slidenum">
              <a:rPr lang="el-GR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623559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02CF2-E3EC-4980-B99E-AE132EDAF694}" type="slidenum">
              <a:rPr lang="el-GR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13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272368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D44EF-AF9A-4DC6-8A19-0BA7AC883F28}" type="slidenum">
              <a:rPr lang="el-GR">
                <a:solidFill>
                  <a:prstClr val="black"/>
                </a:solidFill>
              </a:rPr>
              <a:pPr/>
              <a:t>59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23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22609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0725C-F83F-465D-9B3B-A3410DA5BA2C}" type="slidenum">
              <a:rPr lang="el-GR">
                <a:solidFill>
                  <a:prstClr val="black"/>
                </a:solidFill>
              </a:rPr>
              <a:pPr/>
              <a:t>60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33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82872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8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CC16-57F4-41E3-B6B7-4C533AB9C3A8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32478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3C74C-9F69-44DE-A32E-7B26F5DAB892}" type="slidenum">
              <a:rPr lang="el-GR">
                <a:solidFill>
                  <a:prstClr val="black"/>
                </a:solidFill>
              </a:rPr>
              <a:pPr/>
              <a:t>61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44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461006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4F19E-154E-4C79-978F-BA6B211C100A}" type="slidenum">
              <a:rPr lang="el-GR">
                <a:solidFill>
                  <a:prstClr val="black"/>
                </a:solidFill>
              </a:rPr>
              <a:pPr/>
              <a:t>62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54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343436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32BC0-6352-48CC-A1EB-A30818DADA6B}" type="slidenum">
              <a:rPr lang="el-GR">
                <a:solidFill>
                  <a:prstClr val="black"/>
                </a:solidFill>
              </a:rPr>
              <a:pPr/>
              <a:t>63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64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775764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4D5DB-EC81-4C16-A081-F754EEFBA53C}" type="slidenum">
              <a:rPr lang="el-GR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74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509165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0F588-0FD5-42BE-9EA5-890DFFE97AB8}" type="slidenum">
              <a:rPr lang="el-GR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85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42612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213D5-9D08-4F8C-89DC-4929E8C18DC3}" type="slidenum">
              <a:rPr lang="el-GR">
                <a:solidFill>
                  <a:prstClr val="black"/>
                </a:solidFill>
              </a:rPr>
              <a:pPr/>
              <a:t>66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95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231249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46031-79DF-4E41-A8F7-793C3FB15511}" type="slidenum">
              <a:rPr lang="el-GR">
                <a:solidFill>
                  <a:prstClr val="black"/>
                </a:solidFill>
              </a:rPr>
              <a:pPr/>
              <a:t>67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6990799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15403-6F69-4163-B812-59AAB5D31002}" type="slidenum">
              <a:rPr lang="el-GR">
                <a:solidFill>
                  <a:prstClr val="black"/>
                </a:solidFill>
              </a:rPr>
              <a:pPr/>
              <a:t>68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15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7008543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C8507-AF94-4F19-BE2C-DA2BC38A0C73}" type="slidenum">
              <a:rPr lang="el-GR">
                <a:solidFill>
                  <a:prstClr val="black"/>
                </a:solidFill>
              </a:rPr>
              <a:pPr/>
              <a:t>69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26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578598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B0608-B7C2-4A54-8298-A364EB0EA480}" type="slidenum">
              <a:rPr lang="el-GR">
                <a:solidFill>
                  <a:prstClr val="black"/>
                </a:solidFill>
              </a:rPr>
              <a:pPr/>
              <a:t>70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36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86715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15424-E17E-48C3-8A81-1AC07B4CA502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17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999918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4A5A8-C126-4C11-8E20-56AA450160E0}" type="slidenum">
              <a:rPr lang="el-GR">
                <a:solidFill>
                  <a:prstClr val="black"/>
                </a:solidFill>
              </a:rPr>
              <a:pPr/>
              <a:t>71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46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12866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13981-E6D1-42E1-8015-19EF9FF8E1B4}" type="slidenum">
              <a:rPr lang="el-GR">
                <a:solidFill>
                  <a:prstClr val="black"/>
                </a:solidFill>
              </a:rPr>
              <a:pPr/>
              <a:t>72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56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2856890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5534B-8FE6-4B74-BC57-7BB6D38310B7}" type="slidenum">
              <a:rPr lang="el-GR">
                <a:solidFill>
                  <a:prstClr val="black"/>
                </a:solidFill>
              </a:rPr>
              <a:pPr/>
              <a:t>73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67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0621677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F2F8C-7A7B-41FC-8AEB-5AFA2133CC4C}" type="slidenum">
              <a:rPr lang="el-GR">
                <a:solidFill>
                  <a:prstClr val="black"/>
                </a:solidFill>
              </a:rPr>
              <a:pPr/>
              <a:t>74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7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77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6718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2110B-3B01-4AF9-885B-503F9FDADC04}" type="slidenum">
              <a:rPr lang="el-GR">
                <a:solidFill>
                  <a:prstClr val="black"/>
                </a:solidFill>
              </a:rPr>
              <a:pPr/>
              <a:t>75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58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8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87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214377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8F9F4-7AA7-4E5F-839D-9CD6C66186CF}" type="slidenum">
              <a:rPr lang="el-GR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655583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FB27B-E087-4C01-AF58-5D7BCFDA0600}" type="slidenum">
              <a:rPr lang="el-GR">
                <a:solidFill>
                  <a:prstClr val="black"/>
                </a:solidFill>
              </a:rPr>
              <a:pPr/>
              <a:t>77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18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2249267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2D9C-926A-4B0F-B217-9D741D104E55}" type="slidenum">
              <a:rPr lang="el-GR">
                <a:solidFill>
                  <a:prstClr val="black"/>
                </a:solidFill>
              </a:rPr>
              <a:pPr/>
              <a:t>78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28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7514899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DFECA-43ED-4C2E-9FA6-2C7B43B42D6F}" type="slidenum">
              <a:rPr lang="el-GR">
                <a:solidFill>
                  <a:prstClr val="black"/>
                </a:solidFill>
              </a:rPr>
              <a:pPr/>
              <a:t>79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38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5220118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C58E9-30A0-427D-9A2B-2626EBDD8BE4}" type="slidenum">
              <a:rPr lang="el-GR">
                <a:solidFill>
                  <a:prstClr val="black"/>
                </a:solidFill>
              </a:rPr>
              <a:pPr/>
              <a:t>80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49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6521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5324A-F353-4BF9-9A2D-0070A771B4CA}" type="slidenum">
              <a:rPr lang="el-GR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27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779840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2A299-0A8D-4D2A-B8CC-0C2CA616D421}" type="slidenum">
              <a:rPr lang="el-GR">
                <a:solidFill>
                  <a:prstClr val="black"/>
                </a:solidFill>
              </a:rPr>
              <a:pPr/>
              <a:t>81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59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2736830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696D3-B932-4048-B8EC-5E848C17339F}" type="slidenum">
              <a:rPr lang="el-GR">
                <a:solidFill>
                  <a:prstClr val="black"/>
                </a:solidFill>
              </a:rPr>
              <a:pPr/>
              <a:t>82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69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2659669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8F696-0629-4080-989E-67A32A74BF16}" type="slidenum">
              <a:rPr lang="el-GR">
                <a:solidFill>
                  <a:prstClr val="black"/>
                </a:solidFill>
              </a:rPr>
              <a:pPr/>
              <a:t>83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79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5357269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24CA-6872-46F2-8A8B-3F8BA47FC2CD}" type="slidenum">
              <a:rPr lang="el-GR">
                <a:solidFill>
                  <a:prstClr val="black"/>
                </a:solidFill>
              </a:rPr>
              <a:pPr/>
              <a:t>84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89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123423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69F14-A919-4217-8EC9-807A2F95D4B8}" type="slidenum">
              <a:rPr lang="el-GR">
                <a:solidFill>
                  <a:prstClr val="black"/>
                </a:solidFill>
              </a:rPr>
              <a:pPr/>
              <a:t>85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00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7041115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7688A-10FC-41FC-8526-6013AC0873A6}" type="slidenum">
              <a:rPr lang="el-GR">
                <a:solidFill>
                  <a:prstClr val="black"/>
                </a:solidFill>
              </a:rPr>
              <a:pPr/>
              <a:t>86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3561291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3989A-874A-41CD-8996-C032347FA9D2}" type="slidenum">
              <a:rPr lang="el-GR">
                <a:solidFill>
                  <a:prstClr val="black"/>
                </a:solidFill>
              </a:rPr>
              <a:pPr/>
              <a:t>87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20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579735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EBB39-A2FE-4FCA-883E-3C2EEB725F1B}" type="slidenum">
              <a:rPr lang="el-GR" smtClean="0"/>
              <a:pPr/>
              <a:t>89</a:t>
            </a:fld>
            <a:endParaRPr lang="el-GR" smtClean="0"/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30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658164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C45B1-56C2-4EC6-8368-90EE800DDAB7}" type="slidenum">
              <a:rPr lang="el-GR" smtClean="0"/>
              <a:pPr/>
              <a:t>90</a:t>
            </a:fld>
            <a:endParaRPr lang="el-GR" smtClean="0"/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41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31502325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8D582-DA01-4313-B0EF-1048D9D1ABD7}" type="slidenum">
              <a:rPr lang="el-GR" smtClean="0"/>
              <a:pPr/>
              <a:t>91</a:t>
            </a:fld>
            <a:endParaRPr lang="el-GR" smtClean="0"/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514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48104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3ECC6-4053-4687-940E-77D0F8968823}" type="slidenum">
              <a:rPr lang="el-GR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37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1728043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B386A-F36C-411D-8B43-275EF3BDF4EA}" type="slidenum">
              <a:rPr lang="el-GR" smtClean="0"/>
              <a:pPr/>
              <a:t>92</a:t>
            </a:fld>
            <a:endParaRPr lang="el-GR" smtClean="0"/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616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826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C1F8F-82C3-4BAB-AF66-84559735AB96}" type="slidenum">
              <a:rPr lang="el-GR" smtClean="0"/>
              <a:pPr/>
              <a:t>93</a:t>
            </a:fld>
            <a:endParaRPr lang="el-GR" smtClean="0"/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718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630504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53638-AE4E-4AE6-AB06-DDD53E70C511}" type="slidenum">
              <a:rPr lang="el-GR" smtClean="0"/>
              <a:pPr/>
              <a:t>94</a:t>
            </a:fld>
            <a:endParaRPr lang="el-GR" smtClean="0"/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821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7809467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13FC0-7EFA-4F15-B1AA-30D92B304940}" type="slidenum">
              <a:rPr lang="el-GR" smtClean="0"/>
              <a:pPr/>
              <a:t>95</a:t>
            </a:fld>
            <a:endParaRPr lang="el-GR" smtClean="0"/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923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94563218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2FDDF-187E-45AF-BA02-743FDB1ADB70}" type="slidenum">
              <a:rPr lang="el-GR" smtClean="0"/>
              <a:pPr/>
              <a:t>96</a:t>
            </a:fld>
            <a:endParaRPr lang="el-GR" smtClean="0"/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026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3602726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22123-C5B3-4C82-991A-4F03765B4B16}" type="slidenum">
              <a:rPr lang="el-GR" smtClean="0"/>
              <a:pPr/>
              <a:t>97</a:t>
            </a:fld>
            <a:endParaRPr lang="el-GR" smtClean="0"/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28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6881355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C6667-7B01-425F-BD91-D7EF4E9FEB1B}" type="slidenum">
              <a:rPr lang="el-GR" smtClean="0"/>
              <a:pPr/>
              <a:t>98</a:t>
            </a:fld>
            <a:endParaRPr lang="el-GR" smtClean="0"/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230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32404165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B807A-24E0-493F-A766-BF822A989EB5}" type="slidenum">
              <a:rPr lang="el-GR" smtClean="0"/>
              <a:pPr/>
              <a:t>99</a:t>
            </a:fld>
            <a:endParaRPr lang="el-GR" smtClean="0"/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33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 smtClean="0"/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6707077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D458-B00F-4312-BBC7-8D26347FD5BF}" type="slidenum">
              <a:rPr lang="el-GR" smtClean="0"/>
              <a:pPr/>
              <a:t>101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0673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 Gree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1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wmf"/><Relationship Id="rId9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5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5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83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Διαφήμιση και Επιχειρησιακή Επικοινωνία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Σχεδιασμός διαφημιστικού μηνύματος</a:t>
            </a:r>
            <a:endParaRPr lang="en-US" sz="2800" dirty="0" smtClean="0"/>
          </a:p>
          <a:p>
            <a:pPr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376402" y="3352800"/>
            <a:ext cx="1279197" cy="459100"/>
          </a:xfrm>
          <a:prstGeom prst="rect">
            <a:avLst/>
          </a:prstGeom>
          <a:solidFill>
            <a:srgbClr val="4B4BB7"/>
          </a:solidFill>
          <a:ln w="127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B4BB7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ΣΤΟΧΟΙ</a:t>
            </a:r>
          </a:p>
        </p:txBody>
      </p:sp>
      <p:sp>
        <p:nvSpPr>
          <p:cNvPr id="653315" name="Rectangle 3"/>
          <p:cNvSpPr>
            <a:spLocks noChangeArrowheads="1"/>
          </p:cNvSpPr>
          <p:nvPr/>
        </p:nvSpPr>
        <p:spPr bwMode="auto">
          <a:xfrm>
            <a:off x="2514600" y="3352800"/>
            <a:ext cx="1522413" cy="459100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lIns="90488" tIns="44450" rIns="90488" bIns="44450">
            <a:spAutoFit/>
            <a:flatTx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ΧΡΗΜΑ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3581400" y="2209800"/>
            <a:ext cx="2362200" cy="45910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lIns="90488" tIns="44450" rIns="90488" bIns="44450">
            <a:spAutoFit/>
            <a:flatTx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ΜΗΝΥΜΑ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4495800" y="4648200"/>
            <a:ext cx="1406525" cy="459100"/>
          </a:xfrm>
          <a:prstGeom prst="rect">
            <a:avLst/>
          </a:prstGeom>
          <a:solidFill>
            <a:srgbClr val="996633"/>
          </a:solidFill>
          <a:ln w="12700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lIns="90488" tIns="44450" rIns="90488" bIns="44450">
            <a:spAutoFit/>
            <a:flatTx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ΜΕΣΑ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6766454" y="3505200"/>
            <a:ext cx="2024593" cy="443711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90488" tIns="44450" rIns="90488" bIns="44450">
            <a:spAutoFit/>
            <a:flatTx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300">
                <a:solidFill>
                  <a:srgbClr val="000066"/>
                </a:solidFill>
                <a:latin typeface="Century Gothic" pitchFamily="34" charset="0"/>
              </a:rPr>
              <a:t>ΑΞΙΟΛΟΓΗΣΗ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4191000" y="3657600"/>
            <a:ext cx="70485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5934075" y="2438400"/>
            <a:ext cx="34607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248400" y="2438400"/>
            <a:ext cx="1588" cy="2425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5943600" y="4876800"/>
            <a:ext cx="32067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5332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685800"/>
          </a:xfrm>
          <a:gradFill rotWithShape="0">
            <a:gsLst>
              <a:gs pos="0">
                <a:schemeClr val="accent2"/>
              </a:gs>
              <a:gs pos="100000">
                <a:srgbClr val="008080"/>
              </a:gs>
            </a:gsLst>
            <a:lin ang="189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defTabSz="762000" eaLnBrk="1" hangingPunct="1">
              <a:defRPr/>
            </a:pPr>
            <a:r>
              <a:rPr lang="el-GR" sz="2400" smtClean="0">
                <a:solidFill>
                  <a:schemeClr val="bg1"/>
                </a:solidFill>
                <a:latin typeface="Century Gothic" pitchFamily="34" charset="0"/>
              </a:rPr>
              <a:t>Η ΔΙΑΔΙΚΑΣΙΑ ΑΝΑΠΤΥΞΗΣ ΤΗΣ</a:t>
            </a:r>
            <a:br>
              <a:rPr lang="el-GR" sz="240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l-GR" sz="2400" smtClean="0">
                <a:solidFill>
                  <a:schemeClr val="bg1"/>
                </a:solidFill>
                <a:latin typeface="Century Gothic" pitchFamily="34" charset="0"/>
              </a:rPr>
              <a:t>ΔΙΑΦΗΜΙΣΤΙΚΗΣ ΕΚΣΤΡΑΤΕΙΑΣ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1905000" y="3505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4800600" y="2895600"/>
            <a:ext cx="381000" cy="1600200"/>
          </a:xfrm>
          <a:prstGeom prst="upDownArrow">
            <a:avLst>
              <a:gd name="adj1" fmla="val 50000"/>
              <a:gd name="adj2" fmla="val 840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6248400" y="3581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114800"/>
          </a:xfrm>
        </p:spPr>
        <p:txBody>
          <a:bodyPr/>
          <a:lstStyle/>
          <a:p>
            <a:r>
              <a:rPr lang="en-US" dirty="0" err="1" smtClean="0"/>
              <a:t>Aaker</a:t>
            </a:r>
            <a:r>
              <a:rPr lang="en-US" dirty="0" smtClean="0"/>
              <a:t>, D. A., &amp; Biel, A. (2013). </a:t>
            </a:r>
            <a:r>
              <a:rPr lang="en-US" i="1" dirty="0" smtClean="0"/>
              <a:t>Brand equity &amp; advertising: advertising's role in building strong brands</a:t>
            </a:r>
            <a:r>
              <a:rPr lang="en-US" dirty="0" smtClean="0"/>
              <a:t>. Psychology Press.</a:t>
            </a:r>
            <a:endParaRPr lang="el-GR" dirty="0" smtClean="0"/>
          </a:p>
          <a:p>
            <a:r>
              <a:rPr lang="en-US" dirty="0" err="1" smtClean="0"/>
              <a:t>Schudson</a:t>
            </a:r>
            <a:r>
              <a:rPr lang="en-US" dirty="0" smtClean="0"/>
              <a:t>, M. (2013). </a:t>
            </a:r>
            <a:r>
              <a:rPr lang="en-US" i="1" dirty="0" smtClean="0"/>
              <a:t>Advertising, The Uneasy Persuasion (RLE Advertising): Its Dubious Impact on American Society</a:t>
            </a:r>
            <a:r>
              <a:rPr lang="en-US" dirty="0" smtClean="0"/>
              <a:t>.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Wells, W., Spence-Stone, R., Crawford, R., Moriarty, S., &amp; Mitchell, N. (2011).</a:t>
            </a:r>
            <a:r>
              <a:rPr lang="en-US" i="1" dirty="0" smtClean="0"/>
              <a:t>Advertising: Principles and practices</a:t>
            </a:r>
            <a:r>
              <a:rPr lang="en-US" dirty="0" smtClean="0"/>
              <a:t>. Pearson Higher Education AU.</a:t>
            </a:r>
            <a:endParaRPr lang="el-G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3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pPr>
              <a:defRPr/>
            </a:pPr>
            <a:r>
              <a:rPr lang="el-GR" b="1" dirty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Σχεδιασμός διαφημιστικού μηνύματος</a:t>
            </a:r>
            <a:endParaRPr lang="el-GR" dirty="0"/>
          </a:p>
          <a:p>
            <a:pPr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151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6675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l-GR" sz="3800" smtClean="0">
                <a:latin typeface="Century Gothic" pitchFamily="34" charset="0"/>
              </a:rPr>
              <a:t>Η επικοινωνιακή διαδικασία</a:t>
            </a:r>
            <a:endParaRPr lang="en-US" sz="3800" smtClean="0">
              <a:latin typeface="Century Gothic" pitchFamily="34" charset="0"/>
            </a:endParaRPr>
          </a:p>
        </p:txBody>
      </p:sp>
      <p:sp>
        <p:nvSpPr>
          <p:cNvPr id="800771" name="Rectangle 3"/>
          <p:cNvSpPr>
            <a:spLocks noChangeArrowheads="1"/>
          </p:cNvSpPr>
          <p:nvPr/>
        </p:nvSpPr>
        <p:spPr bwMode="auto">
          <a:xfrm>
            <a:off x="1763713" y="2822575"/>
            <a:ext cx="3744912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4295775" y="3951288"/>
            <a:ext cx="3300413" cy="414337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00773" name="Rectangle 5"/>
          <p:cNvSpPr>
            <a:spLocks noChangeArrowheads="1"/>
          </p:cNvSpPr>
          <p:nvPr/>
        </p:nvSpPr>
        <p:spPr bwMode="auto">
          <a:xfrm>
            <a:off x="3095625" y="3394075"/>
            <a:ext cx="1954213" cy="368300"/>
          </a:xfrm>
          <a:prstGeom prst="rect">
            <a:avLst/>
          </a:prstGeom>
          <a:solidFill>
            <a:srgbClr val="FFD5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6924675" y="5094288"/>
            <a:ext cx="1931988" cy="368300"/>
          </a:xfrm>
          <a:prstGeom prst="rect">
            <a:avLst/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00775" name="Rectangle 7"/>
          <p:cNvSpPr>
            <a:spLocks noChangeArrowheads="1"/>
          </p:cNvSpPr>
          <p:nvPr/>
        </p:nvSpPr>
        <p:spPr bwMode="auto">
          <a:xfrm>
            <a:off x="438150" y="2216150"/>
            <a:ext cx="1916113" cy="4079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57200" y="2133600"/>
            <a:ext cx="1911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Πηγή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1905000" y="2743200"/>
            <a:ext cx="43227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Κωδικοποίηση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3168650" y="3314700"/>
            <a:ext cx="1911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Μήνυμα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1285875" y="3078163"/>
            <a:ext cx="55403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00780" name="Rectangle 12"/>
          <p:cNvSpPr>
            <a:spLocks noChangeArrowheads="1"/>
          </p:cNvSpPr>
          <p:nvPr/>
        </p:nvSpPr>
        <p:spPr bwMode="auto">
          <a:xfrm>
            <a:off x="5457825" y="4508500"/>
            <a:ext cx="3686175" cy="419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00000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5580063" y="4459288"/>
            <a:ext cx="35639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Αποκωδικοποίηση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4140200" y="3860800"/>
            <a:ext cx="44640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Όχημα ΜΜΕ                        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6969125" y="5030788"/>
            <a:ext cx="18399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entury Gothic" pitchFamily="34" charset="0"/>
              </a:rPr>
              <a:t>Δέκτης</a:t>
            </a:r>
            <a:endParaRPr lang="en-US" sz="28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V="1">
            <a:off x="1289050" y="2681288"/>
            <a:ext cx="0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2497138" y="3643313"/>
            <a:ext cx="5349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V="1">
            <a:off x="2498725" y="3246438"/>
            <a:ext cx="0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 flipV="1">
            <a:off x="3736975" y="3843338"/>
            <a:ext cx="0" cy="336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 flipV="1">
            <a:off x="3751263" y="4171950"/>
            <a:ext cx="496887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V="1">
            <a:off x="6353175" y="5330825"/>
            <a:ext cx="504825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5078413" y="4768850"/>
            <a:ext cx="519112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V="1">
            <a:off x="6345238" y="4932363"/>
            <a:ext cx="4762" cy="409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5080000" y="4371975"/>
            <a:ext cx="0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15975" y="2681288"/>
            <a:ext cx="6835775" cy="3206749"/>
            <a:chOff x="514" y="1689"/>
            <a:chExt cx="4306" cy="2020"/>
          </a:xfrm>
        </p:grpSpPr>
        <p:sp>
          <p:nvSpPr>
            <p:cNvPr id="130075" name="Line 26"/>
            <p:cNvSpPr>
              <a:spLocks noChangeShapeType="1"/>
            </p:cNvSpPr>
            <p:nvPr/>
          </p:nvSpPr>
          <p:spPr bwMode="auto">
            <a:xfrm flipV="1">
              <a:off x="518" y="3687"/>
              <a:ext cx="4295" cy="1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0076" name="Line 27"/>
            <p:cNvSpPr>
              <a:spLocks noChangeShapeType="1"/>
            </p:cNvSpPr>
            <p:nvPr/>
          </p:nvSpPr>
          <p:spPr bwMode="auto">
            <a:xfrm flipH="1" flipV="1">
              <a:off x="4804" y="3463"/>
              <a:ext cx="16" cy="20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0077" name="Line 28"/>
            <p:cNvSpPr>
              <a:spLocks noChangeShapeType="1"/>
            </p:cNvSpPr>
            <p:nvPr/>
          </p:nvSpPr>
          <p:spPr bwMode="auto">
            <a:xfrm flipV="1">
              <a:off x="514" y="1689"/>
              <a:ext cx="1" cy="20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0078" name="Rectangle 29"/>
            <p:cNvSpPr>
              <a:spLocks noChangeArrowheads="1"/>
            </p:cNvSpPr>
            <p:nvPr/>
          </p:nvSpPr>
          <p:spPr bwMode="auto">
            <a:xfrm>
              <a:off x="1925" y="3408"/>
              <a:ext cx="1237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CC99"/>
                  </a:solidFill>
                  <a:latin typeface="Century Gothic" pitchFamily="34" charset="0"/>
                </a:rPr>
                <a:t>Feedback</a:t>
              </a:r>
            </a:p>
          </p:txBody>
        </p:sp>
      </p:grpSp>
      <p:sp>
        <p:nvSpPr>
          <p:cNvPr id="800798" name="Text Box 30"/>
          <p:cNvSpPr txBox="1">
            <a:spLocks noChangeArrowheads="1"/>
          </p:cNvSpPr>
          <p:nvPr/>
        </p:nvSpPr>
        <p:spPr bwMode="auto">
          <a:xfrm>
            <a:off x="468313" y="1557338"/>
            <a:ext cx="27355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dirty="0">
                <a:solidFill>
                  <a:srgbClr val="000000"/>
                </a:solidFill>
                <a:latin typeface="Century Gothic" pitchFamily="34" charset="0"/>
              </a:rPr>
              <a:t>Διαφημιστής</a:t>
            </a:r>
            <a:endParaRPr lang="en-US" sz="28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25500" y="2273300"/>
            <a:ext cx="1895475" cy="463550"/>
          </a:xfrm>
          <a:prstGeom prst="rect">
            <a:avLst/>
          </a:prstGeom>
          <a:solidFill>
            <a:srgbClr val="C8813A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ΕΠΙΧΕΙΡΗΣΗ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6831013" y="2273300"/>
            <a:ext cx="1487487" cy="463550"/>
          </a:xfrm>
          <a:prstGeom prst="rect">
            <a:avLst/>
          </a:prstGeom>
          <a:solidFill>
            <a:srgbClr val="7EB599"/>
          </a:solidFill>
          <a:ln w="12699">
            <a:solidFill>
              <a:srgbClr val="7E908B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ΠΕΛΑΤΗΣ</a:t>
            </a:r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3549650" y="1903413"/>
            <a:ext cx="2452688" cy="1233487"/>
          </a:xfrm>
          <a:prstGeom prst="ellipse">
            <a:avLst/>
          </a:prstGeom>
          <a:solidFill>
            <a:srgbClr val="E1BD94"/>
          </a:solidFill>
          <a:ln w="12699">
            <a:solidFill>
              <a:srgbClr val="D39F6A"/>
            </a:solidFill>
            <a:round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Μορφή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Αξία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Τόπος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Χρόνος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170238" y="3260725"/>
            <a:ext cx="2955925" cy="534988"/>
          </a:xfrm>
          <a:prstGeom prst="rect">
            <a:avLst/>
          </a:prstGeom>
          <a:solidFill>
            <a:srgbClr val="62989C"/>
          </a:solidFill>
          <a:ln w="12699">
            <a:solidFill>
              <a:srgbClr val="1C5F6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Ικανοποίηση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Μακροχρόνια σχέση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915988" y="1144588"/>
            <a:ext cx="7464425" cy="530225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ΣΥΓΧΡΟΝΟ ΜΑΡΚΕΤΙΝΓΚ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965200" y="4122738"/>
            <a:ext cx="3122613" cy="530225"/>
          </a:xfrm>
          <a:prstGeom prst="rect">
            <a:avLst/>
          </a:prstGeom>
          <a:solidFill>
            <a:srgbClr val="2A86D2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Επιχειρησιακή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Λειτουργία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966788" y="4656138"/>
            <a:ext cx="3122612" cy="1873250"/>
          </a:xfrm>
          <a:prstGeom prst="rect">
            <a:avLst/>
          </a:prstGeom>
          <a:solidFill>
            <a:srgbClr val="83B0D3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Διαφήμιση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Προώθηση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Τιμολόγηση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Διανομή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Σχεδιασμός και εμπορία προϊόντων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  και υπηρεσιών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Έρευνα αγοράς </a:t>
            </a:r>
          </a:p>
        </p:txBody>
      </p:sp>
      <p:sp>
        <p:nvSpPr>
          <p:cNvPr id="131083" name="Freeform 11"/>
          <p:cNvSpPr>
            <a:spLocks/>
          </p:cNvSpPr>
          <p:nvPr/>
        </p:nvSpPr>
        <p:spPr bwMode="auto">
          <a:xfrm>
            <a:off x="6003925" y="2505075"/>
            <a:ext cx="827088" cy="17463"/>
          </a:xfrm>
          <a:custGeom>
            <a:avLst/>
            <a:gdLst>
              <a:gd name="T0" fmla="*/ 0 w 521"/>
              <a:gd name="T1" fmla="*/ 25202282 h 11"/>
              <a:gd name="T2" fmla="*/ 1310481825 w 521"/>
              <a:gd name="T3" fmla="*/ 0 h 11"/>
              <a:gd name="T4" fmla="*/ 0 60000 65536"/>
              <a:gd name="T5" fmla="*/ 0 60000 65536"/>
              <a:gd name="T6" fmla="*/ 0 w 521"/>
              <a:gd name="T7" fmla="*/ 0 h 11"/>
              <a:gd name="T8" fmla="*/ 521 w 521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1" h="11">
                <a:moveTo>
                  <a:pt x="0" y="10"/>
                </a:moveTo>
                <a:lnTo>
                  <a:pt x="520" y="0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84" name="Freeform 12"/>
          <p:cNvSpPr>
            <a:spLocks/>
          </p:cNvSpPr>
          <p:nvPr/>
        </p:nvSpPr>
        <p:spPr bwMode="auto">
          <a:xfrm>
            <a:off x="2722563" y="2505075"/>
            <a:ext cx="827087" cy="17463"/>
          </a:xfrm>
          <a:custGeom>
            <a:avLst/>
            <a:gdLst>
              <a:gd name="T0" fmla="*/ 0 w 521"/>
              <a:gd name="T1" fmla="*/ 0 h 11"/>
              <a:gd name="T2" fmla="*/ 1310480241 w 521"/>
              <a:gd name="T3" fmla="*/ 25202282 h 11"/>
              <a:gd name="T4" fmla="*/ 0 60000 65536"/>
              <a:gd name="T5" fmla="*/ 0 60000 65536"/>
              <a:gd name="T6" fmla="*/ 0 w 521"/>
              <a:gd name="T7" fmla="*/ 0 h 11"/>
              <a:gd name="T8" fmla="*/ 521 w 521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1" h="11">
                <a:moveTo>
                  <a:pt x="0" y="0"/>
                </a:moveTo>
                <a:lnTo>
                  <a:pt x="520" y="10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85" name="Freeform 13"/>
          <p:cNvSpPr>
            <a:spLocks/>
          </p:cNvSpPr>
          <p:nvPr/>
        </p:nvSpPr>
        <p:spPr bwMode="auto">
          <a:xfrm>
            <a:off x="1773238" y="2738438"/>
            <a:ext cx="1397000" cy="792162"/>
          </a:xfrm>
          <a:custGeom>
            <a:avLst/>
            <a:gdLst>
              <a:gd name="T0" fmla="*/ 2147483647 w 880"/>
              <a:gd name="T1" fmla="*/ 1255037110 h 499"/>
              <a:gd name="T2" fmla="*/ 2111891145 w 880"/>
              <a:gd name="T3" fmla="*/ 1252516162 h 499"/>
              <a:gd name="T4" fmla="*/ 2008565562 w 880"/>
              <a:gd name="T5" fmla="*/ 1247475854 h 499"/>
              <a:gd name="T6" fmla="*/ 1905238390 w 880"/>
              <a:gd name="T7" fmla="*/ 1239916186 h 499"/>
              <a:gd name="T8" fmla="*/ 1801912806 w 880"/>
              <a:gd name="T9" fmla="*/ 1227314622 h 499"/>
              <a:gd name="T10" fmla="*/ 1698585635 w 880"/>
              <a:gd name="T11" fmla="*/ 1212193698 h 499"/>
              <a:gd name="T12" fmla="*/ 1600299965 w 880"/>
              <a:gd name="T13" fmla="*/ 1192032465 h 499"/>
              <a:gd name="T14" fmla="*/ 1502013105 w 880"/>
              <a:gd name="T15" fmla="*/ 1171871233 h 499"/>
              <a:gd name="T16" fmla="*/ 1401206883 w 880"/>
              <a:gd name="T17" fmla="*/ 1146669693 h 499"/>
              <a:gd name="T18" fmla="*/ 1305440972 w 880"/>
              <a:gd name="T19" fmla="*/ 1121468152 h 499"/>
              <a:gd name="T20" fmla="*/ 1209675061 w 880"/>
              <a:gd name="T21" fmla="*/ 1091226304 h 499"/>
              <a:gd name="T22" fmla="*/ 1118949461 w 880"/>
              <a:gd name="T23" fmla="*/ 1058465095 h 499"/>
              <a:gd name="T24" fmla="*/ 1025704500 w 880"/>
              <a:gd name="T25" fmla="*/ 1023182938 h 499"/>
              <a:gd name="T26" fmla="*/ 940019211 w 880"/>
              <a:gd name="T27" fmla="*/ 985379834 h 499"/>
              <a:gd name="T28" fmla="*/ 854333922 w 880"/>
              <a:gd name="T29" fmla="*/ 947578317 h 499"/>
              <a:gd name="T30" fmla="*/ 771167797 w 880"/>
              <a:gd name="T31" fmla="*/ 907255852 h 499"/>
              <a:gd name="T32" fmla="*/ 693043769 w 880"/>
              <a:gd name="T33" fmla="*/ 864412440 h 499"/>
              <a:gd name="T34" fmla="*/ 617437515 w 880"/>
              <a:gd name="T35" fmla="*/ 819049469 h 499"/>
              <a:gd name="T36" fmla="*/ 541834436 w 880"/>
              <a:gd name="T37" fmla="*/ 771167336 h 499"/>
              <a:gd name="T38" fmla="*/ 476310391 w 880"/>
              <a:gd name="T39" fmla="*/ 723283615 h 499"/>
              <a:gd name="T40" fmla="*/ 408265298 w 880"/>
              <a:gd name="T41" fmla="*/ 672880534 h 499"/>
              <a:gd name="T42" fmla="*/ 347781565 w 880"/>
              <a:gd name="T43" fmla="*/ 622477453 h 499"/>
              <a:gd name="T44" fmla="*/ 289817194 w 880"/>
              <a:gd name="T45" fmla="*/ 569555012 h 499"/>
              <a:gd name="T46" fmla="*/ 236894721 w 880"/>
              <a:gd name="T47" fmla="*/ 514111623 h 499"/>
              <a:gd name="T48" fmla="*/ 191531871 w 880"/>
              <a:gd name="T49" fmla="*/ 461187595 h 499"/>
              <a:gd name="T50" fmla="*/ 148688433 w 880"/>
              <a:gd name="T51" fmla="*/ 405744106 h 499"/>
              <a:gd name="T52" fmla="*/ 110886894 w 880"/>
              <a:gd name="T53" fmla="*/ 347781357 h 499"/>
              <a:gd name="T54" fmla="*/ 78124053 w 880"/>
              <a:gd name="T55" fmla="*/ 292337968 h 499"/>
              <a:gd name="T56" fmla="*/ 50403123 w 880"/>
              <a:gd name="T57" fmla="*/ 234373631 h 499"/>
              <a:gd name="T58" fmla="*/ 27722517 w 880"/>
              <a:gd name="T59" fmla="*/ 176410833 h 499"/>
              <a:gd name="T60" fmla="*/ 15120940 w 880"/>
              <a:gd name="T61" fmla="*/ 115927136 h 499"/>
              <a:gd name="T62" fmla="*/ 2520950 w 880"/>
              <a:gd name="T63" fmla="*/ 57962774 h 499"/>
              <a:gd name="T64" fmla="*/ 0 w 880"/>
              <a:gd name="T65" fmla="*/ 0 h 4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80"/>
              <a:gd name="T100" fmla="*/ 0 h 499"/>
              <a:gd name="T101" fmla="*/ 880 w 880"/>
              <a:gd name="T102" fmla="*/ 499 h 4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80" h="499">
                <a:moveTo>
                  <a:pt x="879" y="498"/>
                </a:moveTo>
                <a:lnTo>
                  <a:pt x="838" y="497"/>
                </a:lnTo>
                <a:lnTo>
                  <a:pt x="797" y="495"/>
                </a:lnTo>
                <a:lnTo>
                  <a:pt x="756" y="492"/>
                </a:lnTo>
                <a:lnTo>
                  <a:pt x="715" y="487"/>
                </a:lnTo>
                <a:lnTo>
                  <a:pt x="674" y="481"/>
                </a:lnTo>
                <a:lnTo>
                  <a:pt x="635" y="473"/>
                </a:lnTo>
                <a:lnTo>
                  <a:pt x="596" y="465"/>
                </a:lnTo>
                <a:lnTo>
                  <a:pt x="556" y="455"/>
                </a:lnTo>
                <a:lnTo>
                  <a:pt x="518" y="445"/>
                </a:lnTo>
                <a:lnTo>
                  <a:pt x="480" y="433"/>
                </a:lnTo>
                <a:lnTo>
                  <a:pt x="444" y="420"/>
                </a:lnTo>
                <a:lnTo>
                  <a:pt x="407" y="406"/>
                </a:lnTo>
                <a:lnTo>
                  <a:pt x="373" y="391"/>
                </a:lnTo>
                <a:lnTo>
                  <a:pt x="339" y="376"/>
                </a:lnTo>
                <a:lnTo>
                  <a:pt x="306" y="360"/>
                </a:lnTo>
                <a:lnTo>
                  <a:pt x="275" y="343"/>
                </a:lnTo>
                <a:lnTo>
                  <a:pt x="245" y="325"/>
                </a:lnTo>
                <a:lnTo>
                  <a:pt x="215" y="306"/>
                </a:lnTo>
                <a:lnTo>
                  <a:pt x="189" y="287"/>
                </a:lnTo>
                <a:lnTo>
                  <a:pt x="162" y="267"/>
                </a:lnTo>
                <a:lnTo>
                  <a:pt x="138" y="247"/>
                </a:lnTo>
                <a:lnTo>
                  <a:pt x="115" y="226"/>
                </a:lnTo>
                <a:lnTo>
                  <a:pt x="94" y="204"/>
                </a:lnTo>
                <a:lnTo>
                  <a:pt x="76" y="183"/>
                </a:lnTo>
                <a:lnTo>
                  <a:pt x="59" y="161"/>
                </a:lnTo>
                <a:lnTo>
                  <a:pt x="44" y="138"/>
                </a:lnTo>
                <a:lnTo>
                  <a:pt x="31" y="116"/>
                </a:lnTo>
                <a:lnTo>
                  <a:pt x="20" y="93"/>
                </a:lnTo>
                <a:lnTo>
                  <a:pt x="11" y="70"/>
                </a:lnTo>
                <a:lnTo>
                  <a:pt x="6" y="46"/>
                </a:lnTo>
                <a:lnTo>
                  <a:pt x="1" y="23"/>
                </a:lnTo>
                <a:lnTo>
                  <a:pt x="0" y="0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86" name="Freeform 14"/>
          <p:cNvSpPr>
            <a:spLocks/>
          </p:cNvSpPr>
          <p:nvPr/>
        </p:nvSpPr>
        <p:spPr bwMode="auto">
          <a:xfrm>
            <a:off x="6127750" y="2738438"/>
            <a:ext cx="1449388" cy="792162"/>
          </a:xfrm>
          <a:custGeom>
            <a:avLst/>
            <a:gdLst>
              <a:gd name="T0" fmla="*/ 2147483647 w 913"/>
              <a:gd name="T1" fmla="*/ 0 h 499"/>
              <a:gd name="T2" fmla="*/ 2147483647 w 913"/>
              <a:gd name="T3" fmla="*/ 57962774 h 499"/>
              <a:gd name="T4" fmla="*/ 2147483647 w 913"/>
              <a:gd name="T5" fmla="*/ 115927136 h 499"/>
              <a:gd name="T6" fmla="*/ 2147483647 w 913"/>
              <a:gd name="T7" fmla="*/ 176410833 h 499"/>
              <a:gd name="T8" fmla="*/ 2147483647 w 913"/>
              <a:gd name="T9" fmla="*/ 234373631 h 499"/>
              <a:gd name="T10" fmla="*/ 2147483647 w 913"/>
              <a:gd name="T11" fmla="*/ 292337968 h 499"/>
              <a:gd name="T12" fmla="*/ 2147483647 w 913"/>
              <a:gd name="T13" fmla="*/ 347781357 h 499"/>
              <a:gd name="T14" fmla="*/ 2147174085 w 913"/>
              <a:gd name="T15" fmla="*/ 405744106 h 499"/>
              <a:gd name="T16" fmla="*/ 2099291907 w 913"/>
              <a:gd name="T17" fmla="*/ 461187595 h 499"/>
              <a:gd name="T18" fmla="*/ 2051408140 w 913"/>
              <a:gd name="T19" fmla="*/ 514111623 h 499"/>
              <a:gd name="T20" fmla="*/ 1995964699 w 913"/>
              <a:gd name="T21" fmla="*/ 569555012 h 499"/>
              <a:gd name="T22" fmla="*/ 1935480944 w 913"/>
              <a:gd name="T23" fmla="*/ 622477453 h 499"/>
              <a:gd name="T24" fmla="*/ 1874997189 w 913"/>
              <a:gd name="T25" fmla="*/ 672880534 h 499"/>
              <a:gd name="T26" fmla="*/ 1804432809 w 913"/>
              <a:gd name="T27" fmla="*/ 723283615 h 499"/>
              <a:gd name="T28" fmla="*/ 1733868428 w 913"/>
              <a:gd name="T29" fmla="*/ 771167336 h 499"/>
              <a:gd name="T30" fmla="*/ 1660784288 w 913"/>
              <a:gd name="T31" fmla="*/ 819049469 h 499"/>
              <a:gd name="T32" fmla="*/ 1580139282 w 913"/>
              <a:gd name="T33" fmla="*/ 864412440 h 499"/>
              <a:gd name="T34" fmla="*/ 1499494276 w 913"/>
              <a:gd name="T35" fmla="*/ 907255852 h 499"/>
              <a:gd name="T36" fmla="*/ 1408768644 w 913"/>
              <a:gd name="T37" fmla="*/ 947578317 h 499"/>
              <a:gd name="T38" fmla="*/ 1320562374 w 913"/>
              <a:gd name="T39" fmla="*/ 985379834 h 499"/>
              <a:gd name="T40" fmla="*/ 1232357692 w 913"/>
              <a:gd name="T41" fmla="*/ 1023182938 h 499"/>
              <a:gd name="T42" fmla="*/ 1136591748 w 913"/>
              <a:gd name="T43" fmla="*/ 1058465095 h 499"/>
              <a:gd name="T44" fmla="*/ 1040825803 w 913"/>
              <a:gd name="T45" fmla="*/ 1091226304 h 499"/>
              <a:gd name="T46" fmla="*/ 942538907 w 913"/>
              <a:gd name="T47" fmla="*/ 1121468152 h 499"/>
              <a:gd name="T48" fmla="*/ 844253600 w 913"/>
              <a:gd name="T49" fmla="*/ 1146669693 h 499"/>
              <a:gd name="T50" fmla="*/ 743447144 w 913"/>
              <a:gd name="T51" fmla="*/ 1171871233 h 499"/>
              <a:gd name="T52" fmla="*/ 637600573 w 913"/>
              <a:gd name="T53" fmla="*/ 1192032465 h 499"/>
              <a:gd name="T54" fmla="*/ 534273365 w 913"/>
              <a:gd name="T55" fmla="*/ 1212193698 h 499"/>
              <a:gd name="T56" fmla="*/ 425907431 w 913"/>
              <a:gd name="T57" fmla="*/ 1227314622 h 499"/>
              <a:gd name="T58" fmla="*/ 325101074 w 913"/>
              <a:gd name="T59" fmla="*/ 1239916186 h 499"/>
              <a:gd name="T60" fmla="*/ 214214191 w 913"/>
              <a:gd name="T61" fmla="*/ 1247475854 h 499"/>
              <a:gd name="T62" fmla="*/ 105846620 w 913"/>
              <a:gd name="T63" fmla="*/ 1252516162 h 499"/>
              <a:gd name="T64" fmla="*/ 0 w 913"/>
              <a:gd name="T65" fmla="*/ 1255037110 h 4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13"/>
              <a:gd name="T100" fmla="*/ 0 h 499"/>
              <a:gd name="T101" fmla="*/ 913 w 913"/>
              <a:gd name="T102" fmla="*/ 499 h 4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13" h="499">
                <a:moveTo>
                  <a:pt x="912" y="0"/>
                </a:moveTo>
                <a:lnTo>
                  <a:pt x="910" y="23"/>
                </a:lnTo>
                <a:lnTo>
                  <a:pt x="906" y="46"/>
                </a:lnTo>
                <a:lnTo>
                  <a:pt x="900" y="70"/>
                </a:lnTo>
                <a:lnTo>
                  <a:pt x="891" y="93"/>
                </a:lnTo>
                <a:lnTo>
                  <a:pt x="879" y="116"/>
                </a:lnTo>
                <a:lnTo>
                  <a:pt x="866" y="138"/>
                </a:lnTo>
                <a:lnTo>
                  <a:pt x="852" y="161"/>
                </a:lnTo>
                <a:lnTo>
                  <a:pt x="833" y="183"/>
                </a:lnTo>
                <a:lnTo>
                  <a:pt x="814" y="204"/>
                </a:lnTo>
                <a:lnTo>
                  <a:pt x="792" y="226"/>
                </a:lnTo>
                <a:lnTo>
                  <a:pt x="768" y="247"/>
                </a:lnTo>
                <a:lnTo>
                  <a:pt x="744" y="267"/>
                </a:lnTo>
                <a:lnTo>
                  <a:pt x="716" y="287"/>
                </a:lnTo>
                <a:lnTo>
                  <a:pt x="688" y="306"/>
                </a:lnTo>
                <a:lnTo>
                  <a:pt x="659" y="325"/>
                </a:lnTo>
                <a:lnTo>
                  <a:pt x="627" y="343"/>
                </a:lnTo>
                <a:lnTo>
                  <a:pt x="595" y="360"/>
                </a:lnTo>
                <a:lnTo>
                  <a:pt x="559" y="376"/>
                </a:lnTo>
                <a:lnTo>
                  <a:pt x="524" y="391"/>
                </a:lnTo>
                <a:lnTo>
                  <a:pt x="489" y="406"/>
                </a:lnTo>
                <a:lnTo>
                  <a:pt x="451" y="420"/>
                </a:lnTo>
                <a:lnTo>
                  <a:pt x="413" y="433"/>
                </a:lnTo>
                <a:lnTo>
                  <a:pt x="374" y="445"/>
                </a:lnTo>
                <a:lnTo>
                  <a:pt x="335" y="455"/>
                </a:lnTo>
                <a:lnTo>
                  <a:pt x="295" y="465"/>
                </a:lnTo>
                <a:lnTo>
                  <a:pt x="253" y="473"/>
                </a:lnTo>
                <a:lnTo>
                  <a:pt x="212" y="481"/>
                </a:lnTo>
                <a:lnTo>
                  <a:pt x="169" y="487"/>
                </a:lnTo>
                <a:lnTo>
                  <a:pt x="129" y="492"/>
                </a:lnTo>
                <a:lnTo>
                  <a:pt x="85" y="495"/>
                </a:lnTo>
                <a:lnTo>
                  <a:pt x="42" y="497"/>
                </a:lnTo>
                <a:lnTo>
                  <a:pt x="0" y="498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5056188" y="4110038"/>
            <a:ext cx="3122612" cy="530225"/>
          </a:xfrm>
          <a:prstGeom prst="rect">
            <a:avLst/>
          </a:prstGeom>
          <a:solidFill>
            <a:srgbClr val="2A86D2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Προσανατολισμός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Μάρκετινγκ</a:t>
            </a: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5060950" y="4643438"/>
            <a:ext cx="3122613" cy="1873250"/>
          </a:xfrm>
          <a:prstGeom prst="rect">
            <a:avLst/>
          </a:prstGeom>
          <a:solidFill>
            <a:srgbClr val="83B0D3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Αναγνώριση από την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επιχείρηση: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Αξιών του πελάτη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Χαρακτηριστικών της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ανάγκης του</a:t>
            </a:r>
          </a:p>
        </p:txBody>
      </p:sp>
      <p:sp>
        <p:nvSpPr>
          <p:cNvPr id="131089" name="Freeform 17"/>
          <p:cNvSpPr>
            <a:spLocks/>
          </p:cNvSpPr>
          <p:nvPr/>
        </p:nvSpPr>
        <p:spPr bwMode="auto">
          <a:xfrm>
            <a:off x="2527300" y="3797300"/>
            <a:ext cx="2122488" cy="325438"/>
          </a:xfrm>
          <a:custGeom>
            <a:avLst/>
            <a:gdLst>
              <a:gd name="T0" fmla="*/ 2147483647 w 1337"/>
              <a:gd name="T1" fmla="*/ 0 h 205"/>
              <a:gd name="T2" fmla="*/ 0 w 1337"/>
              <a:gd name="T3" fmla="*/ 514112710 h 205"/>
              <a:gd name="T4" fmla="*/ 0 60000 65536"/>
              <a:gd name="T5" fmla="*/ 0 60000 65536"/>
              <a:gd name="T6" fmla="*/ 0 w 1337"/>
              <a:gd name="T7" fmla="*/ 0 h 205"/>
              <a:gd name="T8" fmla="*/ 1337 w 1337"/>
              <a:gd name="T9" fmla="*/ 205 h 2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37" h="205">
                <a:moveTo>
                  <a:pt x="1336" y="0"/>
                </a:moveTo>
                <a:lnTo>
                  <a:pt x="0" y="204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1090" name="Freeform 18"/>
          <p:cNvSpPr>
            <a:spLocks/>
          </p:cNvSpPr>
          <p:nvPr/>
        </p:nvSpPr>
        <p:spPr bwMode="auto">
          <a:xfrm>
            <a:off x="4648200" y="3797300"/>
            <a:ext cx="1971675" cy="312738"/>
          </a:xfrm>
          <a:custGeom>
            <a:avLst/>
            <a:gdLst>
              <a:gd name="T0" fmla="*/ 0 w 1242"/>
              <a:gd name="T1" fmla="*/ 0 h 197"/>
              <a:gd name="T2" fmla="*/ 2147483647 w 1242"/>
              <a:gd name="T3" fmla="*/ 493951460 h 197"/>
              <a:gd name="T4" fmla="*/ 0 60000 65536"/>
              <a:gd name="T5" fmla="*/ 0 60000 65536"/>
              <a:gd name="T6" fmla="*/ 0 w 1242"/>
              <a:gd name="T7" fmla="*/ 0 h 197"/>
              <a:gd name="T8" fmla="*/ 1242 w 1242"/>
              <a:gd name="T9" fmla="*/ 197 h 1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42" h="197">
                <a:moveTo>
                  <a:pt x="0" y="0"/>
                </a:moveTo>
                <a:lnTo>
                  <a:pt x="1241" y="196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NBA10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396536" cy="1052513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entury Gothic" pitchFamily="34" charset="0"/>
              </a:rPr>
              <a:t>Μέθοδοι επικοινωνίας 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l-GR" dirty="0" smtClean="0">
                <a:latin typeface="Century Gothic" pitchFamily="34" charset="0"/>
              </a:rPr>
              <a:t>με τους πελάτες </a:t>
            </a:r>
            <a:endParaRPr lang="en-US" dirty="0" smtClean="0">
              <a:latin typeface="Century Gothic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1641475"/>
            <a:ext cx="7315200" cy="569913"/>
            <a:chOff x="864" y="1034"/>
            <a:chExt cx="4608" cy="359"/>
          </a:xfrm>
        </p:grpSpPr>
        <p:sp>
          <p:nvSpPr>
            <p:cNvPr id="797701" name="Text Box 5"/>
            <p:cNvSpPr txBox="1">
              <a:spLocks noChangeArrowheads="1"/>
            </p:cNvSpPr>
            <p:nvPr/>
          </p:nvSpPr>
          <p:spPr bwMode="auto">
            <a:xfrm>
              <a:off x="3174" y="1034"/>
              <a:ext cx="2298" cy="3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85000"/>
                <a:buFont typeface="Wingdings" pitchFamily="2" charset="2"/>
                <a:buNone/>
                <a:defRPr/>
              </a:pPr>
              <a:r>
                <a:rPr lang="el-GR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Προσωπικοί</a:t>
              </a:r>
              <a:endPara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797702" name="Text Box 6"/>
            <p:cNvSpPr txBox="1">
              <a:spLocks noChangeArrowheads="1"/>
            </p:cNvSpPr>
            <p:nvPr/>
          </p:nvSpPr>
          <p:spPr bwMode="auto">
            <a:xfrm>
              <a:off x="864" y="1034"/>
              <a:ext cx="2298" cy="3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85000"/>
                <a:buFont typeface="Wingdings" pitchFamily="2" charset="2"/>
                <a:buNone/>
                <a:defRPr/>
              </a:pPr>
              <a:r>
                <a:rPr lang="el-GR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Μη προσωπικοί</a:t>
              </a:r>
              <a:endPara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5029200" y="2209800"/>
            <a:ext cx="3648075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Προσωπικές πωλήσεις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/</a:t>
            </a:r>
            <a:b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Internet Web Site</a:t>
            </a:r>
          </a:p>
        </p:txBody>
      </p:sp>
      <p:sp>
        <p:nvSpPr>
          <p:cNvPr id="797704" name="Text Box 8"/>
          <p:cNvSpPr txBox="1">
            <a:spLocks noChangeArrowheads="1"/>
          </p:cNvSpPr>
          <p:nvPr/>
        </p:nvSpPr>
        <p:spPr bwMode="auto">
          <a:xfrm>
            <a:off x="1371600" y="2209800"/>
            <a:ext cx="3648075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Διαφήμιση</a:t>
            </a: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/</a:t>
            </a:r>
            <a:b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Προώθηση πωλήσεων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7705" name="Text Box 9"/>
          <p:cNvSpPr txBox="1">
            <a:spLocks noChangeArrowheads="1"/>
          </p:cNvSpPr>
          <p:nvPr/>
        </p:nvSpPr>
        <p:spPr bwMode="auto">
          <a:xfrm>
            <a:off x="1371600" y="4191000"/>
            <a:ext cx="3648075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Δημοσιότητα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7706" name="Text Box 10"/>
          <p:cNvSpPr txBox="1">
            <a:spLocks noChangeArrowheads="1"/>
          </p:cNvSpPr>
          <p:nvPr/>
        </p:nvSpPr>
        <p:spPr bwMode="auto">
          <a:xfrm>
            <a:off x="5029200" y="4191000"/>
            <a:ext cx="3648075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Από στόμα σε στόμα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7707" name="Text Box 11"/>
          <p:cNvSpPr txBox="1">
            <a:spLocks noChangeArrowheads="1"/>
          </p:cNvSpPr>
          <p:nvPr/>
        </p:nvSpPr>
        <p:spPr bwMode="auto">
          <a:xfrm rot="-5400000">
            <a:off x="92868" y="2878932"/>
            <a:ext cx="1947863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Πληρώνεται</a:t>
            </a: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97708" name="Text Box 12"/>
          <p:cNvSpPr txBox="1">
            <a:spLocks noChangeArrowheads="1"/>
          </p:cNvSpPr>
          <p:nvPr/>
        </p:nvSpPr>
        <p:spPr bwMode="auto">
          <a:xfrm rot="-5400000">
            <a:off x="92868" y="4860132"/>
            <a:ext cx="1947863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Δεν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  <a:defRPr/>
            </a:pPr>
            <a:r>
              <a:rPr lang="el-GR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πληρώνεται</a:t>
            </a: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3" grpId="0" autoUpdateAnimBg="0"/>
      <p:bldP spid="797704" grpId="0" autoUpdateAnimBg="0"/>
      <p:bldP spid="797705" grpId="0" autoUpdateAnimBg="0"/>
      <p:bldP spid="7977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NBA100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7384"/>
            <a:ext cx="8964612" cy="981075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Century Gothic" pitchFamily="34" charset="0"/>
              </a:rPr>
              <a:t>Πλεονεκτήματα και μειονεκτήματα των διαφόρων επικοινωνιακών μεθόδων</a:t>
            </a:r>
            <a:endParaRPr lang="en-US" sz="2800" smtClean="0">
              <a:latin typeface="Century Gothic" pitchFamily="34" charset="0"/>
            </a:endParaRPr>
          </a:p>
        </p:txBody>
      </p:sp>
      <p:graphicFrame>
        <p:nvGraphicFramePr>
          <p:cNvPr id="798724" name="Group 4"/>
          <p:cNvGraphicFramePr>
            <a:graphicFrameLocks noGrp="1"/>
          </p:cNvGraphicFramePr>
          <p:nvPr>
            <p:ph type="tbl" idx="1"/>
          </p:nvPr>
        </p:nvGraphicFramePr>
        <p:xfrm>
          <a:off x="609600" y="1551384"/>
          <a:ext cx="8305800" cy="4955540"/>
        </p:xfrm>
        <a:graphic>
          <a:graphicData uri="http://schemas.openxmlformats.org/drawingml/2006/table">
            <a:tbl>
              <a:tblPr/>
              <a:tblGrid>
                <a:gridCol w="2362200"/>
                <a:gridCol w="1524000"/>
                <a:gridCol w="1447800"/>
                <a:gridCol w="1524000"/>
                <a:gridCol w="14478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Επικοινωνιακή μέθοδος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Έλεγχος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Ευελιξία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Αξιοπιστία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Κόστος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Προσωπική Πώληση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Internet Web Site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Διαφήμιση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Δημοσιότητα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Στόμα σε Στόμα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768" name="Group 48"/>
          <p:cNvGraphicFramePr>
            <a:graphicFrameLocks noGrp="1"/>
          </p:cNvGraphicFramePr>
          <p:nvPr/>
        </p:nvGraphicFramePr>
        <p:xfrm>
          <a:off x="2971800" y="2237184"/>
          <a:ext cx="5943600" cy="71755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Μέτριο - 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783" name="Group 63"/>
          <p:cNvGraphicFramePr>
            <a:graphicFrameLocks noGrp="1"/>
          </p:cNvGraphicFramePr>
          <p:nvPr/>
        </p:nvGraphicFramePr>
        <p:xfrm>
          <a:off x="2971800" y="3075384"/>
          <a:ext cx="5943600" cy="100584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Μέτριο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 Moderate to High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Moderate to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798" name="Group 78"/>
          <p:cNvGraphicFramePr>
            <a:graphicFrameLocks noGrp="1"/>
          </p:cNvGraphicFramePr>
          <p:nvPr/>
        </p:nvGraphicFramePr>
        <p:xfrm>
          <a:off x="2971800" y="3913584"/>
          <a:ext cx="5943600" cy="73342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Μέτριο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813" name="Group 93"/>
          <p:cNvGraphicFramePr>
            <a:graphicFrameLocks noGrp="1"/>
          </p:cNvGraphicFramePr>
          <p:nvPr/>
        </p:nvGraphicFramePr>
        <p:xfrm>
          <a:off x="2971800" y="4751784"/>
          <a:ext cx="5943600" cy="100584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- Μέτριο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 Moderate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8828" name="Group 108"/>
          <p:cNvGraphicFramePr>
            <a:graphicFrameLocks noGrp="1"/>
          </p:cNvGraphicFramePr>
          <p:nvPr/>
        </p:nvGraphicFramePr>
        <p:xfrm>
          <a:off x="2971800" y="5589984"/>
          <a:ext cx="5943600" cy="7620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Υψηλό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Greek" pitchFamily="18" charset="0"/>
                        </a:rPr>
                        <a:t>Χαμηλό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Greek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93" name="Text Box 123"/>
          <p:cNvSpPr txBox="1">
            <a:spLocks noChangeArrowheads="1"/>
          </p:cNvSpPr>
          <p:nvPr/>
        </p:nvSpPr>
        <p:spPr bwMode="auto">
          <a:xfrm>
            <a:off x="8722090" y="6602809"/>
            <a:ext cx="421910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None/>
            </a:pPr>
            <a:r>
              <a:rPr lang="en-US" sz="1200" b="1">
                <a:solidFill>
                  <a:srgbClr val="000000"/>
                </a:solidFill>
                <a:latin typeface="Century Gothic" pitchFamily="34" charset="0"/>
              </a:rPr>
              <a:t>1-</a:t>
            </a:r>
            <a:fld id="{DADC57B6-5121-4798-80CE-28A314276FE5}" type="slidenum">
              <a:rPr lang="en-US" sz="1200" b="1">
                <a:solidFill>
                  <a:srgbClr val="000000"/>
                </a:solidFill>
                <a:latin typeface="Century Gothic" pitchFamily="34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SzPct val="85000"/>
                <a:buFont typeface="Wingdings" pitchFamily="2" charset="2"/>
                <a:buNone/>
              </a:pPr>
              <a:t>14</a:t>
            </a:fld>
            <a:endParaRPr lang="en-US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60425" y="1143000"/>
            <a:ext cx="7510463" cy="490538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Η ΑΝΑΠΤΥΞΗ ΠΡΟΓΡΑΜΜΑΤΟΣ ΕΠΙΚΟΙΝΩΝΙΑΣ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043608" y="1841451"/>
            <a:ext cx="6973267" cy="579437"/>
          </a:xfrm>
          <a:prstGeom prst="rect">
            <a:avLst/>
          </a:prstGeom>
          <a:solidFill>
            <a:srgbClr val="7EB599"/>
          </a:solidFill>
          <a:ln w="12699">
            <a:solidFill>
              <a:srgbClr val="7E908B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  <a:latin typeface="Century Gothic" pitchFamily="34" charset="0"/>
              </a:rPr>
              <a:t>Τα δύο βασικά μέρη που εμπλέκονται στην επικοινωνία είναι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srgbClr val="000000"/>
                </a:solidFill>
                <a:latin typeface="Century Gothic" pitchFamily="34" charset="0"/>
              </a:rPr>
              <a:t>ο πομπός και ο δέκτης.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84450" y="2566988"/>
            <a:ext cx="4497388" cy="3721100"/>
            <a:chOff x="1628" y="1617"/>
            <a:chExt cx="2833" cy="2344"/>
          </a:xfrm>
        </p:grpSpPr>
        <p:sp>
          <p:nvSpPr>
            <p:cNvPr id="134188" name="Freeform 7"/>
            <p:cNvSpPr>
              <a:spLocks/>
            </p:cNvSpPr>
            <p:nvPr/>
          </p:nvSpPr>
          <p:spPr bwMode="auto">
            <a:xfrm>
              <a:off x="1628" y="1617"/>
              <a:ext cx="2833" cy="2344"/>
            </a:xfrm>
            <a:custGeom>
              <a:avLst/>
              <a:gdLst>
                <a:gd name="T0" fmla="*/ 532 w 2833"/>
                <a:gd name="T1" fmla="*/ 0 h 2344"/>
                <a:gd name="T2" fmla="*/ 0 w 2833"/>
                <a:gd name="T3" fmla="*/ 788 h 2344"/>
                <a:gd name="T4" fmla="*/ 2300 w 2833"/>
                <a:gd name="T5" fmla="*/ 2343 h 2344"/>
                <a:gd name="T6" fmla="*/ 2832 w 2833"/>
                <a:gd name="T7" fmla="*/ 1555 h 2344"/>
                <a:gd name="T8" fmla="*/ 532 w 2833"/>
                <a:gd name="T9" fmla="*/ 0 h 2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3"/>
                <a:gd name="T16" fmla="*/ 0 h 2344"/>
                <a:gd name="T17" fmla="*/ 2833 w 2833"/>
                <a:gd name="T18" fmla="*/ 2344 h 2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3" h="2344">
                  <a:moveTo>
                    <a:pt x="532" y="0"/>
                  </a:moveTo>
                  <a:lnTo>
                    <a:pt x="0" y="788"/>
                  </a:lnTo>
                  <a:lnTo>
                    <a:pt x="2300" y="2343"/>
                  </a:lnTo>
                  <a:lnTo>
                    <a:pt x="2832" y="1555"/>
                  </a:lnTo>
                  <a:lnTo>
                    <a:pt x="532" y="0"/>
                  </a:lnTo>
                </a:path>
              </a:pathLst>
            </a:custGeom>
            <a:solidFill>
              <a:srgbClr val="CECECE"/>
            </a:solidFill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89" name="Freeform 8"/>
            <p:cNvSpPr>
              <a:spLocks/>
            </p:cNvSpPr>
            <p:nvPr/>
          </p:nvSpPr>
          <p:spPr bwMode="auto">
            <a:xfrm>
              <a:off x="1628" y="1617"/>
              <a:ext cx="2833" cy="2344"/>
            </a:xfrm>
            <a:custGeom>
              <a:avLst/>
              <a:gdLst>
                <a:gd name="T0" fmla="*/ 532 w 2833"/>
                <a:gd name="T1" fmla="*/ 0 h 2344"/>
                <a:gd name="T2" fmla="*/ 0 w 2833"/>
                <a:gd name="T3" fmla="*/ 788 h 2344"/>
                <a:gd name="T4" fmla="*/ 2300 w 2833"/>
                <a:gd name="T5" fmla="*/ 2343 h 2344"/>
                <a:gd name="T6" fmla="*/ 2832 w 2833"/>
                <a:gd name="T7" fmla="*/ 1555 h 2344"/>
                <a:gd name="T8" fmla="*/ 532 w 2833"/>
                <a:gd name="T9" fmla="*/ 0 h 2344"/>
                <a:gd name="T10" fmla="*/ 538 w 2833"/>
                <a:gd name="T11" fmla="*/ 37 h 2344"/>
                <a:gd name="T12" fmla="*/ 2795 w 2833"/>
                <a:gd name="T13" fmla="*/ 1563 h 2344"/>
                <a:gd name="T14" fmla="*/ 2294 w 2833"/>
                <a:gd name="T15" fmla="*/ 2306 h 2344"/>
                <a:gd name="T16" fmla="*/ 37 w 2833"/>
                <a:gd name="T17" fmla="*/ 780 h 2344"/>
                <a:gd name="T18" fmla="*/ 538 w 2833"/>
                <a:gd name="T19" fmla="*/ 37 h 2344"/>
                <a:gd name="T20" fmla="*/ 532 w 2833"/>
                <a:gd name="T21" fmla="*/ 0 h 2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3"/>
                <a:gd name="T34" fmla="*/ 0 h 2344"/>
                <a:gd name="T35" fmla="*/ 2833 w 2833"/>
                <a:gd name="T36" fmla="*/ 2344 h 2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3" h="2344">
                  <a:moveTo>
                    <a:pt x="532" y="0"/>
                  </a:moveTo>
                  <a:lnTo>
                    <a:pt x="0" y="788"/>
                  </a:lnTo>
                  <a:lnTo>
                    <a:pt x="2300" y="2343"/>
                  </a:lnTo>
                  <a:lnTo>
                    <a:pt x="2832" y="1555"/>
                  </a:lnTo>
                  <a:lnTo>
                    <a:pt x="532" y="0"/>
                  </a:lnTo>
                  <a:lnTo>
                    <a:pt x="538" y="37"/>
                  </a:lnTo>
                  <a:lnTo>
                    <a:pt x="2795" y="1563"/>
                  </a:lnTo>
                  <a:lnTo>
                    <a:pt x="2294" y="2306"/>
                  </a:lnTo>
                  <a:lnTo>
                    <a:pt x="37" y="780"/>
                  </a:lnTo>
                  <a:lnTo>
                    <a:pt x="538" y="37"/>
                  </a:lnTo>
                  <a:lnTo>
                    <a:pt x="532" y="0"/>
                  </a:lnTo>
                </a:path>
              </a:pathLst>
            </a:custGeom>
            <a:solidFill>
              <a:srgbClr val="CECECE"/>
            </a:solidFill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70313" y="3149600"/>
            <a:ext cx="1423987" cy="482600"/>
            <a:chOff x="2375" y="1984"/>
            <a:chExt cx="897" cy="304"/>
          </a:xfrm>
        </p:grpSpPr>
        <p:sp>
          <p:nvSpPr>
            <p:cNvPr id="134185" name="Rectangle 10"/>
            <p:cNvSpPr>
              <a:spLocks noChangeArrowheads="1"/>
            </p:cNvSpPr>
            <p:nvPr/>
          </p:nvSpPr>
          <p:spPr bwMode="auto">
            <a:xfrm>
              <a:off x="2375" y="1984"/>
              <a:ext cx="897" cy="30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86" name="Rectangle 11"/>
            <p:cNvSpPr>
              <a:spLocks noChangeArrowheads="1"/>
            </p:cNvSpPr>
            <p:nvPr/>
          </p:nvSpPr>
          <p:spPr bwMode="auto">
            <a:xfrm>
              <a:off x="2385" y="2009"/>
              <a:ext cx="770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Κωδικοποίηση</a:t>
              </a:r>
            </a:p>
          </p:txBody>
        </p:sp>
        <p:sp>
          <p:nvSpPr>
            <p:cNvPr id="134187" name="Rectangle 12"/>
            <p:cNvSpPr>
              <a:spLocks noChangeArrowheads="1"/>
            </p:cNvSpPr>
            <p:nvPr/>
          </p:nvSpPr>
          <p:spPr bwMode="auto">
            <a:xfrm>
              <a:off x="2483" y="2141"/>
              <a:ext cx="599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μηνύματος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530850" y="4730750"/>
            <a:ext cx="1765300" cy="482600"/>
            <a:chOff x="3484" y="2980"/>
            <a:chExt cx="1112" cy="304"/>
          </a:xfrm>
        </p:grpSpPr>
        <p:sp>
          <p:nvSpPr>
            <p:cNvPr id="134182" name="Rectangle 14"/>
            <p:cNvSpPr>
              <a:spLocks noChangeArrowheads="1"/>
            </p:cNvSpPr>
            <p:nvPr/>
          </p:nvSpPr>
          <p:spPr bwMode="auto">
            <a:xfrm>
              <a:off x="3484" y="2980"/>
              <a:ext cx="1112" cy="30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83" name="Rectangle 15"/>
            <p:cNvSpPr>
              <a:spLocks noChangeArrowheads="1"/>
            </p:cNvSpPr>
            <p:nvPr/>
          </p:nvSpPr>
          <p:spPr bwMode="auto">
            <a:xfrm>
              <a:off x="3518" y="3004"/>
              <a:ext cx="994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Αποκωδικοποίηση</a:t>
              </a:r>
            </a:p>
          </p:txBody>
        </p:sp>
        <p:sp>
          <p:nvSpPr>
            <p:cNvPr id="134184" name="Rectangle 16"/>
            <p:cNvSpPr>
              <a:spLocks noChangeArrowheads="1"/>
            </p:cNvSpPr>
            <p:nvPr/>
          </p:nvSpPr>
          <p:spPr bwMode="auto">
            <a:xfrm>
              <a:off x="3732" y="3137"/>
              <a:ext cx="599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μηνύματος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38400" y="5119688"/>
            <a:ext cx="1906588" cy="482600"/>
            <a:chOff x="1536" y="3225"/>
            <a:chExt cx="1201" cy="304"/>
          </a:xfrm>
        </p:grpSpPr>
        <p:sp>
          <p:nvSpPr>
            <p:cNvPr id="134179" name="Rectangle 18"/>
            <p:cNvSpPr>
              <a:spLocks noChangeArrowheads="1"/>
            </p:cNvSpPr>
            <p:nvPr/>
          </p:nvSpPr>
          <p:spPr bwMode="auto">
            <a:xfrm>
              <a:off x="1536" y="3225"/>
              <a:ext cx="1201" cy="30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80" name="Rectangle 19"/>
            <p:cNvSpPr>
              <a:spLocks noChangeArrowheads="1"/>
            </p:cNvSpPr>
            <p:nvPr/>
          </p:nvSpPr>
          <p:spPr bwMode="auto">
            <a:xfrm>
              <a:off x="1651" y="3249"/>
              <a:ext cx="981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Ανατροφοδότηση</a:t>
              </a:r>
            </a:p>
          </p:txBody>
        </p:sp>
        <p:sp>
          <p:nvSpPr>
            <p:cNvPr id="134181" name="Rectangle 20"/>
            <p:cNvSpPr>
              <a:spLocks noChangeArrowheads="1"/>
            </p:cNvSpPr>
            <p:nvPr/>
          </p:nvSpPr>
          <p:spPr bwMode="auto">
            <a:xfrm>
              <a:off x="1570" y="3382"/>
              <a:ext cx="1163" cy="13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400">
                  <a:solidFill>
                    <a:srgbClr val="000000"/>
                  </a:solidFill>
                  <a:latin typeface="Century Gothic" pitchFamily="34" charset="0"/>
                </a:rPr>
                <a:t>Επαναπληροφόρηση</a:t>
              </a:r>
            </a:p>
          </p:txBody>
        </p:sp>
      </p:grpSp>
      <p:sp>
        <p:nvSpPr>
          <p:cNvPr id="134154" name="Rectangle 21"/>
          <p:cNvSpPr>
            <a:spLocks noChangeArrowheads="1"/>
          </p:cNvSpPr>
          <p:nvPr/>
        </p:nvSpPr>
        <p:spPr bwMode="auto">
          <a:xfrm>
            <a:off x="5259388" y="3008313"/>
            <a:ext cx="828753" cy="21544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Θόρυβος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032375" y="3243263"/>
            <a:ext cx="561975" cy="760412"/>
            <a:chOff x="3170" y="2043"/>
            <a:chExt cx="354" cy="479"/>
          </a:xfrm>
        </p:grpSpPr>
        <p:sp>
          <p:nvSpPr>
            <p:cNvPr id="134163" name="Freeform 23"/>
            <p:cNvSpPr>
              <a:spLocks/>
            </p:cNvSpPr>
            <p:nvPr/>
          </p:nvSpPr>
          <p:spPr bwMode="auto">
            <a:xfrm>
              <a:off x="3244" y="2462"/>
              <a:ext cx="65" cy="46"/>
            </a:xfrm>
            <a:custGeom>
              <a:avLst/>
              <a:gdLst>
                <a:gd name="T0" fmla="*/ 0 w 65"/>
                <a:gd name="T1" fmla="*/ 29 h 46"/>
                <a:gd name="T2" fmla="*/ 8 w 65"/>
                <a:gd name="T3" fmla="*/ 45 h 46"/>
                <a:gd name="T4" fmla="*/ 64 w 65"/>
                <a:gd name="T5" fmla="*/ 17 h 46"/>
                <a:gd name="T6" fmla="*/ 55 w 65"/>
                <a:gd name="T7" fmla="*/ 0 h 46"/>
                <a:gd name="T8" fmla="*/ 0 w 65"/>
                <a:gd name="T9" fmla="*/ 2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6"/>
                <a:gd name="T17" fmla="*/ 65 w 6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6">
                  <a:moveTo>
                    <a:pt x="0" y="29"/>
                  </a:moveTo>
                  <a:lnTo>
                    <a:pt x="8" y="45"/>
                  </a:lnTo>
                  <a:lnTo>
                    <a:pt x="64" y="17"/>
                  </a:lnTo>
                  <a:lnTo>
                    <a:pt x="55" y="0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4" name="Freeform 24"/>
            <p:cNvSpPr>
              <a:spLocks/>
            </p:cNvSpPr>
            <p:nvPr/>
          </p:nvSpPr>
          <p:spPr bwMode="auto">
            <a:xfrm>
              <a:off x="3298" y="2462"/>
              <a:ext cx="11" cy="17"/>
            </a:xfrm>
            <a:custGeom>
              <a:avLst/>
              <a:gdLst>
                <a:gd name="T0" fmla="*/ 2 w 11"/>
                <a:gd name="T1" fmla="*/ 0 h 17"/>
                <a:gd name="T2" fmla="*/ 10 w 11"/>
                <a:gd name="T3" fmla="*/ 16 h 17"/>
                <a:gd name="T4" fmla="*/ 0 w 11"/>
                <a:gd name="T5" fmla="*/ 1 h 17"/>
                <a:gd name="T6" fmla="*/ 2 w 1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7"/>
                <a:gd name="T14" fmla="*/ 11 w 1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7">
                  <a:moveTo>
                    <a:pt x="2" y="0"/>
                  </a:moveTo>
                  <a:lnTo>
                    <a:pt x="10" y="16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5" name="Freeform 25"/>
            <p:cNvSpPr>
              <a:spLocks/>
            </p:cNvSpPr>
            <p:nvPr/>
          </p:nvSpPr>
          <p:spPr bwMode="auto">
            <a:xfrm>
              <a:off x="3298" y="2456"/>
              <a:ext cx="21" cy="23"/>
            </a:xfrm>
            <a:custGeom>
              <a:avLst/>
              <a:gdLst>
                <a:gd name="T0" fmla="*/ 0 w 21"/>
                <a:gd name="T1" fmla="*/ 6 h 23"/>
                <a:gd name="T2" fmla="*/ 10 w 21"/>
                <a:gd name="T3" fmla="*/ 22 h 23"/>
                <a:gd name="T4" fmla="*/ 20 w 21"/>
                <a:gd name="T5" fmla="*/ 15 h 23"/>
                <a:gd name="T6" fmla="*/ 9 w 21"/>
                <a:gd name="T7" fmla="*/ 0 h 23"/>
                <a:gd name="T8" fmla="*/ 0 w 21"/>
                <a:gd name="T9" fmla="*/ 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0" y="6"/>
                  </a:moveTo>
                  <a:lnTo>
                    <a:pt x="10" y="22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6" name="Freeform 26"/>
            <p:cNvSpPr>
              <a:spLocks/>
            </p:cNvSpPr>
            <p:nvPr/>
          </p:nvSpPr>
          <p:spPr bwMode="auto">
            <a:xfrm>
              <a:off x="3364" y="2390"/>
              <a:ext cx="41" cy="39"/>
            </a:xfrm>
            <a:custGeom>
              <a:avLst/>
              <a:gdLst>
                <a:gd name="T0" fmla="*/ 0 w 41"/>
                <a:gd name="T1" fmla="*/ 25 h 39"/>
                <a:gd name="T2" fmla="*/ 13 w 41"/>
                <a:gd name="T3" fmla="*/ 38 h 39"/>
                <a:gd name="T4" fmla="*/ 40 w 41"/>
                <a:gd name="T5" fmla="*/ 14 h 39"/>
                <a:gd name="T6" fmla="*/ 27 w 41"/>
                <a:gd name="T7" fmla="*/ 0 h 39"/>
                <a:gd name="T8" fmla="*/ 0 w 41"/>
                <a:gd name="T9" fmla="*/ 2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9"/>
                <a:gd name="T17" fmla="*/ 41 w 4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9">
                  <a:moveTo>
                    <a:pt x="0" y="25"/>
                  </a:moveTo>
                  <a:lnTo>
                    <a:pt x="13" y="38"/>
                  </a:lnTo>
                  <a:lnTo>
                    <a:pt x="40" y="14"/>
                  </a:lnTo>
                  <a:lnTo>
                    <a:pt x="27" y="0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7" name="Freeform 27"/>
            <p:cNvSpPr>
              <a:spLocks/>
            </p:cNvSpPr>
            <p:nvPr/>
          </p:nvSpPr>
          <p:spPr bwMode="auto">
            <a:xfrm>
              <a:off x="3390" y="2390"/>
              <a:ext cx="15" cy="14"/>
            </a:xfrm>
            <a:custGeom>
              <a:avLst/>
              <a:gdLst>
                <a:gd name="T0" fmla="*/ 1 w 15"/>
                <a:gd name="T1" fmla="*/ 0 h 14"/>
                <a:gd name="T2" fmla="*/ 14 w 15"/>
                <a:gd name="T3" fmla="*/ 13 h 14"/>
                <a:gd name="T4" fmla="*/ 0 w 15"/>
                <a:gd name="T5" fmla="*/ 1 h 14"/>
                <a:gd name="T6" fmla="*/ 1 w 15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" y="0"/>
                  </a:moveTo>
                  <a:lnTo>
                    <a:pt x="14" y="1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8" name="Freeform 28"/>
            <p:cNvSpPr>
              <a:spLocks/>
            </p:cNvSpPr>
            <p:nvPr/>
          </p:nvSpPr>
          <p:spPr bwMode="auto">
            <a:xfrm>
              <a:off x="3390" y="2364"/>
              <a:ext cx="39" cy="40"/>
            </a:xfrm>
            <a:custGeom>
              <a:avLst/>
              <a:gdLst>
                <a:gd name="T0" fmla="*/ 0 w 39"/>
                <a:gd name="T1" fmla="*/ 27 h 40"/>
                <a:gd name="T2" fmla="*/ 14 w 39"/>
                <a:gd name="T3" fmla="*/ 39 h 40"/>
                <a:gd name="T4" fmla="*/ 38 w 39"/>
                <a:gd name="T5" fmla="*/ 12 h 40"/>
                <a:gd name="T6" fmla="*/ 24 w 39"/>
                <a:gd name="T7" fmla="*/ 0 h 40"/>
                <a:gd name="T8" fmla="*/ 0 w 39"/>
                <a:gd name="T9" fmla="*/ 2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0"/>
                <a:gd name="T17" fmla="*/ 39 w 3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0">
                  <a:moveTo>
                    <a:pt x="0" y="27"/>
                  </a:moveTo>
                  <a:lnTo>
                    <a:pt x="14" y="39"/>
                  </a:lnTo>
                  <a:lnTo>
                    <a:pt x="38" y="12"/>
                  </a:lnTo>
                  <a:lnTo>
                    <a:pt x="24" y="0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69" name="Freeform 29"/>
            <p:cNvSpPr>
              <a:spLocks/>
            </p:cNvSpPr>
            <p:nvPr/>
          </p:nvSpPr>
          <p:spPr bwMode="auto">
            <a:xfrm>
              <a:off x="3456" y="2298"/>
              <a:ext cx="22" cy="19"/>
            </a:xfrm>
            <a:custGeom>
              <a:avLst/>
              <a:gdLst>
                <a:gd name="T0" fmla="*/ 0 w 22"/>
                <a:gd name="T1" fmla="*/ 8 h 19"/>
                <a:gd name="T2" fmla="*/ 16 w 22"/>
                <a:gd name="T3" fmla="*/ 18 h 19"/>
                <a:gd name="T4" fmla="*/ 21 w 22"/>
                <a:gd name="T5" fmla="*/ 10 h 19"/>
                <a:gd name="T6" fmla="*/ 5 w 22"/>
                <a:gd name="T7" fmla="*/ 0 h 19"/>
                <a:gd name="T8" fmla="*/ 0 w 22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0" y="8"/>
                  </a:moveTo>
                  <a:lnTo>
                    <a:pt x="16" y="18"/>
                  </a:lnTo>
                  <a:lnTo>
                    <a:pt x="21" y="10"/>
                  </a:lnTo>
                  <a:lnTo>
                    <a:pt x="5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0" name="Freeform 30"/>
            <p:cNvSpPr>
              <a:spLocks/>
            </p:cNvSpPr>
            <p:nvPr/>
          </p:nvSpPr>
          <p:spPr bwMode="auto">
            <a:xfrm>
              <a:off x="3459" y="2298"/>
              <a:ext cx="19" cy="12"/>
            </a:xfrm>
            <a:custGeom>
              <a:avLst/>
              <a:gdLst>
                <a:gd name="T0" fmla="*/ 2 w 19"/>
                <a:gd name="T1" fmla="*/ 0 h 12"/>
                <a:gd name="T2" fmla="*/ 17 w 19"/>
                <a:gd name="T3" fmla="*/ 11 h 12"/>
                <a:gd name="T4" fmla="*/ 18 w 19"/>
                <a:gd name="T5" fmla="*/ 10 h 12"/>
                <a:gd name="T6" fmla="*/ 0 w 19"/>
                <a:gd name="T7" fmla="*/ 3 h 12"/>
                <a:gd name="T8" fmla="*/ 2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2" y="0"/>
                  </a:moveTo>
                  <a:lnTo>
                    <a:pt x="17" y="11"/>
                  </a:lnTo>
                  <a:lnTo>
                    <a:pt x="18" y="10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1" name="Freeform 31"/>
            <p:cNvSpPr>
              <a:spLocks/>
            </p:cNvSpPr>
            <p:nvPr/>
          </p:nvSpPr>
          <p:spPr bwMode="auto">
            <a:xfrm>
              <a:off x="3459" y="2250"/>
              <a:ext cx="42" cy="60"/>
            </a:xfrm>
            <a:custGeom>
              <a:avLst/>
              <a:gdLst>
                <a:gd name="T0" fmla="*/ 0 w 42"/>
                <a:gd name="T1" fmla="*/ 52 h 60"/>
                <a:gd name="T2" fmla="*/ 17 w 42"/>
                <a:gd name="T3" fmla="*/ 59 h 60"/>
                <a:gd name="T4" fmla="*/ 41 w 42"/>
                <a:gd name="T5" fmla="*/ 7 h 60"/>
                <a:gd name="T6" fmla="*/ 24 w 42"/>
                <a:gd name="T7" fmla="*/ 0 h 60"/>
                <a:gd name="T8" fmla="*/ 0 w 42"/>
                <a:gd name="T9" fmla="*/ 5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0"/>
                <a:gd name="T17" fmla="*/ 42 w 4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0">
                  <a:moveTo>
                    <a:pt x="0" y="52"/>
                  </a:moveTo>
                  <a:lnTo>
                    <a:pt x="17" y="59"/>
                  </a:lnTo>
                  <a:lnTo>
                    <a:pt x="41" y="7"/>
                  </a:lnTo>
                  <a:lnTo>
                    <a:pt x="24" y="0"/>
                  </a:lnTo>
                  <a:lnTo>
                    <a:pt x="0" y="52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2" name="Freeform 32"/>
            <p:cNvSpPr>
              <a:spLocks/>
            </p:cNvSpPr>
            <p:nvPr/>
          </p:nvSpPr>
          <p:spPr bwMode="auto">
            <a:xfrm>
              <a:off x="3481" y="2250"/>
              <a:ext cx="20" cy="9"/>
            </a:xfrm>
            <a:custGeom>
              <a:avLst/>
              <a:gdLst>
                <a:gd name="T0" fmla="*/ 1 w 20"/>
                <a:gd name="T1" fmla="*/ 0 h 9"/>
                <a:gd name="T2" fmla="*/ 18 w 20"/>
                <a:gd name="T3" fmla="*/ 8 h 9"/>
                <a:gd name="T4" fmla="*/ 19 w 20"/>
                <a:gd name="T5" fmla="*/ 7 h 9"/>
                <a:gd name="T6" fmla="*/ 0 w 20"/>
                <a:gd name="T7" fmla="*/ 2 h 9"/>
                <a:gd name="T8" fmla="*/ 1 w 2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1" y="0"/>
                  </a:moveTo>
                  <a:lnTo>
                    <a:pt x="18" y="8"/>
                  </a:lnTo>
                  <a:lnTo>
                    <a:pt x="19" y="7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3" name="Freeform 33"/>
            <p:cNvSpPr>
              <a:spLocks/>
            </p:cNvSpPr>
            <p:nvPr/>
          </p:nvSpPr>
          <p:spPr bwMode="auto">
            <a:xfrm>
              <a:off x="3481" y="2245"/>
              <a:ext cx="21" cy="14"/>
            </a:xfrm>
            <a:custGeom>
              <a:avLst/>
              <a:gdLst>
                <a:gd name="T0" fmla="*/ 0 w 21"/>
                <a:gd name="T1" fmla="*/ 8 h 14"/>
                <a:gd name="T2" fmla="*/ 17 w 21"/>
                <a:gd name="T3" fmla="*/ 13 h 14"/>
                <a:gd name="T4" fmla="*/ 20 w 21"/>
                <a:gd name="T5" fmla="*/ 6 h 14"/>
                <a:gd name="T6" fmla="*/ 2 w 21"/>
                <a:gd name="T7" fmla="*/ 0 h 14"/>
                <a:gd name="T8" fmla="*/ 0 w 21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8"/>
                  </a:moveTo>
                  <a:lnTo>
                    <a:pt x="17" y="13"/>
                  </a:lnTo>
                  <a:lnTo>
                    <a:pt x="20" y="6"/>
                  </a:lnTo>
                  <a:lnTo>
                    <a:pt x="2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4" name="Freeform 34"/>
            <p:cNvSpPr>
              <a:spLocks/>
            </p:cNvSpPr>
            <p:nvPr/>
          </p:nvSpPr>
          <p:spPr bwMode="auto">
            <a:xfrm>
              <a:off x="3500" y="2142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17 w 24"/>
                <a:gd name="T3" fmla="*/ 38 h 39"/>
                <a:gd name="T4" fmla="*/ 23 w 24"/>
                <a:gd name="T5" fmla="*/ 2 h 39"/>
                <a:gd name="T6" fmla="*/ 4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17" y="38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5" name="Freeform 35"/>
            <p:cNvSpPr>
              <a:spLocks/>
            </p:cNvSpPr>
            <p:nvPr/>
          </p:nvSpPr>
          <p:spPr bwMode="auto">
            <a:xfrm>
              <a:off x="3504" y="2142"/>
              <a:ext cx="20" cy="8"/>
            </a:xfrm>
            <a:custGeom>
              <a:avLst/>
              <a:gdLst>
                <a:gd name="T0" fmla="*/ 0 w 20"/>
                <a:gd name="T1" fmla="*/ 0 h 8"/>
                <a:gd name="T2" fmla="*/ 18 w 20"/>
                <a:gd name="T3" fmla="*/ 6 h 8"/>
                <a:gd name="T4" fmla="*/ 19 w 20"/>
                <a:gd name="T5" fmla="*/ 2 h 8"/>
                <a:gd name="T6" fmla="*/ 0 w 20"/>
                <a:gd name="T7" fmla="*/ 7 h 8"/>
                <a:gd name="T8" fmla="*/ 0 w 2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8"/>
                <a:gd name="T17" fmla="*/ 20 w 2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8">
                  <a:moveTo>
                    <a:pt x="0" y="0"/>
                  </a:moveTo>
                  <a:lnTo>
                    <a:pt x="18" y="6"/>
                  </a:lnTo>
                  <a:lnTo>
                    <a:pt x="19" y="2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6" name="Freeform 36"/>
            <p:cNvSpPr>
              <a:spLocks/>
            </p:cNvSpPr>
            <p:nvPr/>
          </p:nvSpPr>
          <p:spPr bwMode="auto">
            <a:xfrm>
              <a:off x="3504" y="2111"/>
              <a:ext cx="20" cy="39"/>
            </a:xfrm>
            <a:custGeom>
              <a:avLst/>
              <a:gdLst>
                <a:gd name="T0" fmla="*/ 1 w 20"/>
                <a:gd name="T1" fmla="*/ 38 h 39"/>
                <a:gd name="T2" fmla="*/ 19 w 20"/>
                <a:gd name="T3" fmla="*/ 37 h 39"/>
                <a:gd name="T4" fmla="*/ 18 w 20"/>
                <a:gd name="T5" fmla="*/ 0 h 39"/>
                <a:gd name="T6" fmla="*/ 0 w 20"/>
                <a:gd name="T7" fmla="*/ 1 h 39"/>
                <a:gd name="T8" fmla="*/ 1 w 20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9"/>
                <a:gd name="T17" fmla="*/ 20 w 20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9">
                  <a:moveTo>
                    <a:pt x="1" y="38"/>
                  </a:moveTo>
                  <a:lnTo>
                    <a:pt x="19" y="37"/>
                  </a:lnTo>
                  <a:lnTo>
                    <a:pt x="18" y="0"/>
                  </a:lnTo>
                  <a:lnTo>
                    <a:pt x="0" y="1"/>
                  </a:lnTo>
                  <a:lnTo>
                    <a:pt x="1" y="38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7" name="Freeform 37"/>
            <p:cNvSpPr>
              <a:spLocks/>
            </p:cNvSpPr>
            <p:nvPr/>
          </p:nvSpPr>
          <p:spPr bwMode="auto">
            <a:xfrm>
              <a:off x="3495" y="2043"/>
              <a:ext cx="22" cy="23"/>
            </a:xfrm>
            <a:custGeom>
              <a:avLst/>
              <a:gdLst>
                <a:gd name="T0" fmla="*/ 3 w 22"/>
                <a:gd name="T1" fmla="*/ 22 h 23"/>
                <a:gd name="T2" fmla="*/ 21 w 22"/>
                <a:gd name="T3" fmla="*/ 19 h 23"/>
                <a:gd name="T4" fmla="*/ 18 w 22"/>
                <a:gd name="T5" fmla="*/ 0 h 23"/>
                <a:gd name="T6" fmla="*/ 0 w 22"/>
                <a:gd name="T7" fmla="*/ 3 h 23"/>
                <a:gd name="T8" fmla="*/ 3 w 22"/>
                <a:gd name="T9" fmla="*/ 2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3" y="22"/>
                  </a:moveTo>
                  <a:lnTo>
                    <a:pt x="21" y="1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3" y="22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78" name="Freeform 38"/>
            <p:cNvSpPr>
              <a:spLocks/>
            </p:cNvSpPr>
            <p:nvPr/>
          </p:nvSpPr>
          <p:spPr bwMode="auto">
            <a:xfrm>
              <a:off x="3170" y="2452"/>
              <a:ext cx="116" cy="70"/>
            </a:xfrm>
            <a:custGeom>
              <a:avLst/>
              <a:gdLst>
                <a:gd name="T0" fmla="*/ 0 w 116"/>
                <a:gd name="T1" fmla="*/ 69 h 70"/>
                <a:gd name="T2" fmla="*/ 115 w 116"/>
                <a:gd name="T3" fmla="*/ 61 h 70"/>
                <a:gd name="T4" fmla="*/ 93 w 116"/>
                <a:gd name="T5" fmla="*/ 0 h 70"/>
                <a:gd name="T6" fmla="*/ 0 w 116"/>
                <a:gd name="T7" fmla="*/ 69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70"/>
                <a:gd name="T14" fmla="*/ 116 w 116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70">
                  <a:moveTo>
                    <a:pt x="0" y="69"/>
                  </a:moveTo>
                  <a:lnTo>
                    <a:pt x="115" y="61"/>
                  </a:lnTo>
                  <a:lnTo>
                    <a:pt x="93" y="0"/>
                  </a:lnTo>
                  <a:lnTo>
                    <a:pt x="0" y="69"/>
                  </a:lnTo>
                </a:path>
              </a:pathLst>
            </a:custGeom>
            <a:solidFill>
              <a:srgbClr val="000000"/>
            </a:solidFill>
            <a:ln w="12699" cap="rnd">
              <a:solidFill>
                <a:srgbClr val="A00C3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34156" name="Rectangle 39"/>
          <p:cNvSpPr>
            <a:spLocks noChangeArrowheads="1"/>
          </p:cNvSpPr>
          <p:nvPr/>
        </p:nvSpPr>
        <p:spPr bwMode="auto">
          <a:xfrm>
            <a:off x="7329488" y="6497638"/>
            <a:ext cx="43282" cy="18466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34157" name="Freeform 40"/>
          <p:cNvSpPr>
            <a:spLocks/>
          </p:cNvSpPr>
          <p:nvPr/>
        </p:nvSpPr>
        <p:spPr bwMode="auto">
          <a:xfrm>
            <a:off x="4803775" y="4392613"/>
            <a:ext cx="2046288" cy="1527175"/>
          </a:xfrm>
          <a:custGeom>
            <a:avLst/>
            <a:gdLst>
              <a:gd name="T0" fmla="*/ 0 w 1289"/>
              <a:gd name="T1" fmla="*/ 0 h 962"/>
              <a:gd name="T2" fmla="*/ 2147483647 w 1289"/>
              <a:gd name="T3" fmla="*/ 2147483647 h 962"/>
              <a:gd name="T4" fmla="*/ 0 60000 65536"/>
              <a:gd name="T5" fmla="*/ 0 60000 65536"/>
              <a:gd name="T6" fmla="*/ 0 w 1289"/>
              <a:gd name="T7" fmla="*/ 0 h 962"/>
              <a:gd name="T8" fmla="*/ 1289 w 1289"/>
              <a:gd name="T9" fmla="*/ 962 h 9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9" h="962">
                <a:moveTo>
                  <a:pt x="0" y="0"/>
                </a:moveTo>
                <a:lnTo>
                  <a:pt x="1288" y="961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4158" name="Rectangle 41"/>
          <p:cNvSpPr>
            <a:spLocks noChangeArrowheads="1"/>
          </p:cNvSpPr>
          <p:nvPr/>
        </p:nvSpPr>
        <p:spPr bwMode="auto">
          <a:xfrm>
            <a:off x="2211388" y="2635250"/>
            <a:ext cx="1160462" cy="196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Πομπός</a:t>
            </a:r>
          </a:p>
        </p:txBody>
      </p:sp>
      <p:sp>
        <p:nvSpPr>
          <p:cNvPr id="134159" name="Rectangle 42"/>
          <p:cNvSpPr>
            <a:spLocks noChangeArrowheads="1"/>
          </p:cNvSpPr>
          <p:nvPr/>
        </p:nvSpPr>
        <p:spPr bwMode="auto">
          <a:xfrm>
            <a:off x="6267450" y="5918200"/>
            <a:ext cx="1160463" cy="196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Δέκτης</a:t>
            </a:r>
          </a:p>
        </p:txBody>
      </p:sp>
      <p:sp>
        <p:nvSpPr>
          <p:cNvPr id="134160" name="Rectangle 43"/>
          <p:cNvSpPr>
            <a:spLocks noChangeArrowheads="1"/>
          </p:cNvSpPr>
          <p:nvPr/>
        </p:nvSpPr>
        <p:spPr bwMode="auto">
          <a:xfrm>
            <a:off x="4222750" y="4170363"/>
            <a:ext cx="1160463" cy="2222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Μέσα Επικοινωνίας</a:t>
            </a:r>
          </a:p>
        </p:txBody>
      </p:sp>
      <p:sp>
        <p:nvSpPr>
          <p:cNvPr id="134161" name="Freeform 44"/>
          <p:cNvSpPr>
            <a:spLocks/>
          </p:cNvSpPr>
          <p:nvPr/>
        </p:nvSpPr>
        <p:spPr bwMode="auto">
          <a:xfrm>
            <a:off x="2792413" y="2832100"/>
            <a:ext cx="2012950" cy="1339850"/>
          </a:xfrm>
          <a:custGeom>
            <a:avLst/>
            <a:gdLst>
              <a:gd name="T0" fmla="*/ 0 w 1268"/>
              <a:gd name="T1" fmla="*/ 0 h 844"/>
              <a:gd name="T2" fmla="*/ 2147483647 w 1268"/>
              <a:gd name="T3" fmla="*/ 2124492692 h 844"/>
              <a:gd name="T4" fmla="*/ 0 60000 65536"/>
              <a:gd name="T5" fmla="*/ 0 60000 65536"/>
              <a:gd name="T6" fmla="*/ 0 w 1268"/>
              <a:gd name="T7" fmla="*/ 0 h 844"/>
              <a:gd name="T8" fmla="*/ 1268 w 1268"/>
              <a:gd name="T9" fmla="*/ 844 h 8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8" h="844">
                <a:moveTo>
                  <a:pt x="0" y="0"/>
                </a:moveTo>
                <a:lnTo>
                  <a:pt x="1267" y="843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4162" name="Freeform 45"/>
          <p:cNvSpPr>
            <a:spLocks/>
          </p:cNvSpPr>
          <p:nvPr/>
        </p:nvSpPr>
        <p:spPr bwMode="auto">
          <a:xfrm>
            <a:off x="2792413" y="2832100"/>
            <a:ext cx="3478212" cy="3187700"/>
          </a:xfrm>
          <a:custGeom>
            <a:avLst/>
            <a:gdLst>
              <a:gd name="T0" fmla="*/ 2147483647 w 2191"/>
              <a:gd name="T1" fmla="*/ 2147483647 h 2008"/>
              <a:gd name="T2" fmla="*/ 2147483647 w 2191"/>
              <a:gd name="T3" fmla="*/ 2147483647 h 2008"/>
              <a:gd name="T4" fmla="*/ 2147483647 w 2191"/>
              <a:gd name="T5" fmla="*/ 2147483647 h 2008"/>
              <a:gd name="T6" fmla="*/ 2147483647 w 2191"/>
              <a:gd name="T7" fmla="*/ 2147483647 h 2008"/>
              <a:gd name="T8" fmla="*/ 2147483647 w 2191"/>
              <a:gd name="T9" fmla="*/ 2147483647 h 2008"/>
              <a:gd name="T10" fmla="*/ 2147483647 w 2191"/>
              <a:gd name="T11" fmla="*/ 2147483647 h 2008"/>
              <a:gd name="T12" fmla="*/ 2147483647 w 2191"/>
              <a:gd name="T13" fmla="*/ 2147483647 h 2008"/>
              <a:gd name="T14" fmla="*/ 2147483647 w 2191"/>
              <a:gd name="T15" fmla="*/ 2147483647 h 2008"/>
              <a:gd name="T16" fmla="*/ 2147483647 w 2191"/>
              <a:gd name="T17" fmla="*/ 2147483647 h 2008"/>
              <a:gd name="T18" fmla="*/ 2147483647 w 2191"/>
              <a:gd name="T19" fmla="*/ 2147483647 h 2008"/>
              <a:gd name="T20" fmla="*/ 2147483647 w 2191"/>
              <a:gd name="T21" fmla="*/ 2147483647 h 2008"/>
              <a:gd name="T22" fmla="*/ 2147483647 w 2191"/>
              <a:gd name="T23" fmla="*/ 2147483647 h 2008"/>
              <a:gd name="T24" fmla="*/ 2147483647 w 2191"/>
              <a:gd name="T25" fmla="*/ 2147483647 h 2008"/>
              <a:gd name="T26" fmla="*/ 2147483647 w 2191"/>
              <a:gd name="T27" fmla="*/ 2147483647 h 2008"/>
              <a:gd name="T28" fmla="*/ 2127011415 w 2191"/>
              <a:gd name="T29" fmla="*/ 2147483647 h 2008"/>
              <a:gd name="T30" fmla="*/ 1925399034 w 2191"/>
              <a:gd name="T31" fmla="*/ 2147483647 h 2008"/>
              <a:gd name="T32" fmla="*/ 1721265704 w 2191"/>
              <a:gd name="T33" fmla="*/ 2147483647 h 2008"/>
              <a:gd name="T34" fmla="*/ 1537294803 w 2191"/>
              <a:gd name="T35" fmla="*/ 2147483647 h 2008"/>
              <a:gd name="T36" fmla="*/ 1350803351 w 2191"/>
              <a:gd name="T37" fmla="*/ 2147483647 h 2008"/>
              <a:gd name="T38" fmla="*/ 1184473136 w 2191"/>
              <a:gd name="T39" fmla="*/ 2147483647 h 2008"/>
              <a:gd name="T40" fmla="*/ 1015621973 w 2191"/>
              <a:gd name="T41" fmla="*/ 2147483647 h 2008"/>
              <a:gd name="T42" fmla="*/ 864412687 w 2191"/>
              <a:gd name="T43" fmla="*/ 2147483647 h 2008"/>
              <a:gd name="T44" fmla="*/ 723283822 w 2191"/>
              <a:gd name="T45" fmla="*/ 2147483647 h 2008"/>
              <a:gd name="T46" fmla="*/ 592235774 w 2191"/>
              <a:gd name="T47" fmla="*/ 2079129988 h 2008"/>
              <a:gd name="T48" fmla="*/ 476308655 w 2191"/>
              <a:gd name="T49" fmla="*/ 1852315981 h 2008"/>
              <a:gd name="T50" fmla="*/ 370462056 w 2191"/>
              <a:gd name="T51" fmla="*/ 1635582199 h 2008"/>
              <a:gd name="T52" fmla="*/ 274696175 w 2191"/>
              <a:gd name="T53" fmla="*/ 1408768192 h 2008"/>
              <a:gd name="T54" fmla="*/ 194051173 w 2191"/>
              <a:gd name="T55" fmla="*/ 1174392924 h 2008"/>
              <a:gd name="T56" fmla="*/ 123486839 w 2191"/>
              <a:gd name="T57" fmla="*/ 937498294 h 2008"/>
              <a:gd name="T58" fmla="*/ 70564358 w 2191"/>
              <a:gd name="T59" fmla="*/ 713205038 h 2008"/>
              <a:gd name="T60" fmla="*/ 35282179 w 2191"/>
              <a:gd name="T61" fmla="*/ 468749147 h 2008"/>
              <a:gd name="T62" fmla="*/ 10080622 w 2191"/>
              <a:gd name="T63" fmla="*/ 234375367 h 2008"/>
              <a:gd name="T64" fmla="*/ 0 w 2191"/>
              <a:gd name="T65" fmla="*/ 0 h 20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91"/>
              <a:gd name="T100" fmla="*/ 0 h 2008"/>
              <a:gd name="T101" fmla="*/ 2191 w 2191"/>
              <a:gd name="T102" fmla="*/ 2008 h 20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91" h="2008">
                <a:moveTo>
                  <a:pt x="2190" y="2007"/>
                </a:moveTo>
                <a:lnTo>
                  <a:pt x="2088" y="2004"/>
                </a:lnTo>
                <a:lnTo>
                  <a:pt x="1983" y="1994"/>
                </a:lnTo>
                <a:lnTo>
                  <a:pt x="1882" y="1981"/>
                </a:lnTo>
                <a:lnTo>
                  <a:pt x="1780" y="1962"/>
                </a:lnTo>
                <a:lnTo>
                  <a:pt x="1682" y="1936"/>
                </a:lnTo>
                <a:lnTo>
                  <a:pt x="1580" y="1907"/>
                </a:lnTo>
                <a:lnTo>
                  <a:pt x="1482" y="1872"/>
                </a:lnTo>
                <a:lnTo>
                  <a:pt x="1384" y="1834"/>
                </a:lnTo>
                <a:lnTo>
                  <a:pt x="1289" y="1792"/>
                </a:lnTo>
                <a:lnTo>
                  <a:pt x="1195" y="1744"/>
                </a:lnTo>
                <a:lnTo>
                  <a:pt x="1104" y="1692"/>
                </a:lnTo>
                <a:lnTo>
                  <a:pt x="1016" y="1638"/>
                </a:lnTo>
                <a:lnTo>
                  <a:pt x="929" y="1577"/>
                </a:lnTo>
                <a:lnTo>
                  <a:pt x="844" y="1516"/>
                </a:lnTo>
                <a:lnTo>
                  <a:pt x="764" y="1448"/>
                </a:lnTo>
                <a:lnTo>
                  <a:pt x="683" y="1381"/>
                </a:lnTo>
                <a:lnTo>
                  <a:pt x="610" y="1307"/>
                </a:lnTo>
                <a:lnTo>
                  <a:pt x="536" y="1233"/>
                </a:lnTo>
                <a:lnTo>
                  <a:pt x="470" y="1156"/>
                </a:lnTo>
                <a:lnTo>
                  <a:pt x="403" y="1076"/>
                </a:lnTo>
                <a:lnTo>
                  <a:pt x="343" y="992"/>
                </a:lnTo>
                <a:lnTo>
                  <a:pt x="287" y="909"/>
                </a:lnTo>
                <a:lnTo>
                  <a:pt x="235" y="825"/>
                </a:lnTo>
                <a:lnTo>
                  <a:pt x="189" y="735"/>
                </a:lnTo>
                <a:lnTo>
                  <a:pt x="147" y="649"/>
                </a:lnTo>
                <a:lnTo>
                  <a:pt x="109" y="559"/>
                </a:lnTo>
                <a:lnTo>
                  <a:pt x="77" y="466"/>
                </a:lnTo>
                <a:lnTo>
                  <a:pt x="49" y="372"/>
                </a:lnTo>
                <a:lnTo>
                  <a:pt x="28" y="283"/>
                </a:lnTo>
                <a:lnTo>
                  <a:pt x="14" y="186"/>
                </a:lnTo>
                <a:lnTo>
                  <a:pt x="4" y="93"/>
                </a:lnTo>
                <a:lnTo>
                  <a:pt x="0" y="0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755650" y="2135188"/>
            <a:ext cx="7494588" cy="4337050"/>
          </a:xfrm>
          <a:prstGeom prst="roundRect">
            <a:avLst>
              <a:gd name="adj" fmla="val 16657"/>
            </a:avLst>
          </a:prstGeom>
          <a:solidFill>
            <a:srgbClr val="418FC1"/>
          </a:solidFill>
          <a:ln w="12699">
            <a:solidFill>
              <a:srgbClr val="A10B36"/>
            </a:solidFill>
            <a:round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ΜΙΓΜΑ ΜΑΡΚΕΤΙΝΓΚ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914400" y="1128713"/>
            <a:ext cx="7488238" cy="538162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entury Gothic" pitchFamily="34" charset="0"/>
              </a:rPr>
              <a:t>Η ΕΝΝΟΙΑ ΤΟΥ ΜΙΓΜΑΤΟΣ ΕΠΙΚΟΙΝΩΝΙΑΣ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078038" y="2936875"/>
            <a:ext cx="4989512" cy="3325813"/>
          </a:xfrm>
          <a:prstGeom prst="rect">
            <a:avLst/>
          </a:prstGeom>
          <a:solidFill>
            <a:srgbClr val="FFE43F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entury Gothic" pitchFamily="34" charset="0"/>
              </a:rPr>
              <a:t>ΜΙΓΜΑ  ΕΠΙΚΟΙΝΩΝΙΑΣ</a:t>
            </a:r>
          </a:p>
        </p:txBody>
      </p:sp>
      <p:sp>
        <p:nvSpPr>
          <p:cNvPr id="779271" name="Arc 7"/>
          <p:cNvSpPr>
            <a:spLocks/>
          </p:cNvSpPr>
          <p:nvPr/>
        </p:nvSpPr>
        <p:spPr bwMode="auto">
          <a:xfrm>
            <a:off x="3417888" y="4899025"/>
            <a:ext cx="1082675" cy="976313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12699" cap="rnd">
            <a:solidFill>
              <a:srgbClr val="B2B2B2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79272" name="Arc 8"/>
          <p:cNvSpPr>
            <a:spLocks/>
          </p:cNvSpPr>
          <p:nvPr/>
        </p:nvSpPr>
        <p:spPr bwMode="auto">
          <a:xfrm>
            <a:off x="4616450" y="4899025"/>
            <a:ext cx="1082675" cy="9763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32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16"/>
                  <a:pt x="11948" y="21582"/>
                  <a:pt x="31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16"/>
                  <a:pt x="11948" y="21582"/>
                  <a:pt x="31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12699" cap="rnd">
            <a:solidFill>
              <a:srgbClr val="B2B2B2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79273" name="Arc 9"/>
          <p:cNvSpPr>
            <a:spLocks/>
          </p:cNvSpPr>
          <p:nvPr/>
        </p:nvSpPr>
        <p:spPr bwMode="auto">
          <a:xfrm>
            <a:off x="4591050" y="3836988"/>
            <a:ext cx="1082675" cy="977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63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62" y="0"/>
                </a:moveTo>
                <a:cubicBezTo>
                  <a:pt x="11967" y="34"/>
                  <a:pt x="21600" y="9695"/>
                  <a:pt x="21600" y="21600"/>
                </a:cubicBezTo>
              </a:path>
              <a:path w="21600" h="21600" stroke="0" extrusionOk="0">
                <a:moveTo>
                  <a:pt x="62" y="0"/>
                </a:moveTo>
                <a:cubicBezTo>
                  <a:pt x="11967" y="34"/>
                  <a:pt x="21600" y="9695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A000"/>
          </a:solidFill>
          <a:ln w="12699" cap="rnd">
            <a:solidFill>
              <a:srgbClr val="B2B2B2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79274" name="Arc 10"/>
          <p:cNvSpPr>
            <a:spLocks/>
          </p:cNvSpPr>
          <p:nvPr/>
        </p:nvSpPr>
        <p:spPr bwMode="auto">
          <a:xfrm>
            <a:off x="3417888" y="3836988"/>
            <a:ext cx="1082675" cy="977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65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65"/>
                </a:moveTo>
                <a:cubicBezTo>
                  <a:pt x="19" y="9649"/>
                  <a:pt x="9684" y="0"/>
                  <a:pt x="21599" y="0"/>
                </a:cubicBezTo>
              </a:path>
              <a:path w="21600" h="21600" stroke="0" extrusionOk="0">
                <a:moveTo>
                  <a:pt x="0" y="21565"/>
                </a:moveTo>
                <a:cubicBezTo>
                  <a:pt x="19" y="9649"/>
                  <a:pt x="9684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12699" cap="rnd">
            <a:solidFill>
              <a:srgbClr val="B2B2B2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2360613" y="4011613"/>
            <a:ext cx="1014701" cy="21544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ΔΙΑΦΗΜΙΣΗ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5560543" y="3811588"/>
            <a:ext cx="1082027" cy="430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ΠΡΟΣΩΠΙΚΕΣ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ΠΩΛΗΣΕΙΣ</a:t>
            </a: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5645022" y="5516563"/>
            <a:ext cx="1011494" cy="430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ΠΡΟΩΘΗΣΗ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ΠΩΛΗΣΕΩΝ</a:t>
            </a: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557129" y="5345113"/>
            <a:ext cx="889666" cy="430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ΔΗΜΟΣΙΕΣ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entury Gothic" pitchFamily="34" charset="0"/>
              </a:rPr>
              <a:t>ΣΧΕΣΕΙΣ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822325" y="1128713"/>
            <a:ext cx="7558088" cy="492125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ΤΟ ΟΛΟΚΛΗΡΩΜΕΝΟ ΜΙΓΜΑ ΕΠΙΚΟΙΝΩΝΙΑΣ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77888" y="2076450"/>
            <a:ext cx="3719512" cy="442913"/>
          </a:xfrm>
          <a:prstGeom prst="rect">
            <a:avLst/>
          </a:prstGeom>
          <a:solidFill>
            <a:srgbClr val="2A86D2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Στάδια αποτελεσματικής Επικοινωνίας: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600575" y="2076450"/>
            <a:ext cx="3744913" cy="920750"/>
          </a:xfrm>
          <a:prstGeom prst="rect">
            <a:avLst/>
          </a:prstGeom>
          <a:solidFill>
            <a:srgbClr val="83B0D3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Η αναγνώριση της αγοράς στόχου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Ο προϋπολογισμός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Το μήνυμα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Τα μέσα επικοινωνίας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846138" y="3375025"/>
            <a:ext cx="3751262" cy="495300"/>
          </a:xfrm>
          <a:prstGeom prst="rect">
            <a:avLst/>
          </a:prstGeom>
          <a:solidFill>
            <a:srgbClr val="2A86D2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Βασικές Αρχές ισορροπημένου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Μίγματος Επικοινωνίας: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600575" y="3375025"/>
            <a:ext cx="3756025" cy="1343025"/>
          </a:xfrm>
          <a:prstGeom prst="rect">
            <a:avLst/>
          </a:prstGeom>
          <a:solidFill>
            <a:srgbClr val="83B0D3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Έμφαση στο προϊόν και όχι στα ΜΜΕ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Εμπιστοσύνη στο διαφημιστικό μήνυμα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 και στην επιχειρηματολογία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 που χρησιμοποιείται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Επίτευξη όσο το δυνατό καλύτερου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 συσχετισμού μέσων και επιχειρημάτων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881063" y="5154613"/>
            <a:ext cx="3716337" cy="496887"/>
          </a:xfrm>
          <a:prstGeom prst="rect">
            <a:avLst/>
          </a:prstGeom>
          <a:solidFill>
            <a:srgbClr val="2A86D2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Πρόγραμμα Επικοινωνίας: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600575" y="5154613"/>
            <a:ext cx="3757613" cy="895350"/>
          </a:xfrm>
          <a:prstGeom prst="rect">
            <a:avLst/>
          </a:prstGeom>
          <a:solidFill>
            <a:srgbClr val="83B0D3"/>
          </a:solidFill>
          <a:ln w="12699">
            <a:solidFill>
              <a:srgbClr val="1553A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Πρόγραμμα δράσης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Χρονοδιάγραμμα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Προϋπολογισμός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 Επιλογή των Μέσων Επικοινωνίας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04448" y="6165304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869950" y="1136650"/>
            <a:ext cx="7521575" cy="492125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Η ΕΠΙΚΟΙΝΩΝΙΑ ΩΣ ΕΠΕΝΔΥΣΗ ΓΙΑ ΤΟ ΕΠΩΜΥΝΟ ΠΡΟΙΟΝ 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128713" y="2616200"/>
            <a:ext cx="1819275" cy="373063"/>
          </a:xfrm>
          <a:prstGeom prst="rect">
            <a:avLst/>
          </a:prstGeom>
          <a:solidFill>
            <a:srgbClr val="7EB599"/>
          </a:solidFill>
          <a:ln w="12699">
            <a:solidFill>
              <a:srgbClr val="7E908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Διαφήμιση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211638" y="2251075"/>
            <a:ext cx="4701609" cy="36676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Ενίσχυση ευνοϊκής γνώμης για το προϊόν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351338" y="3238500"/>
            <a:ext cx="2268251" cy="36676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Μορφή επένδυσης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112838" y="4876800"/>
            <a:ext cx="1830387" cy="647700"/>
          </a:xfrm>
          <a:prstGeom prst="rect">
            <a:avLst/>
          </a:prstGeom>
          <a:solidFill>
            <a:srgbClr val="62989C"/>
          </a:solidFill>
          <a:ln w="12699">
            <a:solidFill>
              <a:srgbClr val="1C5F6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Επώνυμο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Προϊόν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4400550" y="5032375"/>
            <a:ext cx="3188374" cy="36676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Πάγιο περιουσιακό στοιχείο</a:t>
            </a:r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2971800" y="2825750"/>
            <a:ext cx="1379538" cy="596900"/>
          </a:xfrm>
          <a:custGeom>
            <a:avLst/>
            <a:gdLst>
              <a:gd name="T0" fmla="*/ 0 w 869"/>
              <a:gd name="T1" fmla="*/ 0 h 376"/>
              <a:gd name="T2" fmla="*/ 2147483647 w 869"/>
              <a:gd name="T3" fmla="*/ 945059478 h 376"/>
              <a:gd name="T4" fmla="*/ 0 60000 65536"/>
              <a:gd name="T5" fmla="*/ 0 60000 65536"/>
              <a:gd name="T6" fmla="*/ 0 w 869"/>
              <a:gd name="T7" fmla="*/ 0 h 376"/>
              <a:gd name="T8" fmla="*/ 869 w 869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9" h="376">
                <a:moveTo>
                  <a:pt x="0" y="0"/>
                </a:moveTo>
                <a:lnTo>
                  <a:pt x="868" y="375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7225" name="Freeform 9"/>
          <p:cNvSpPr>
            <a:spLocks/>
          </p:cNvSpPr>
          <p:nvPr/>
        </p:nvSpPr>
        <p:spPr bwMode="auto">
          <a:xfrm>
            <a:off x="2949575" y="2433638"/>
            <a:ext cx="1262063" cy="371475"/>
          </a:xfrm>
          <a:custGeom>
            <a:avLst/>
            <a:gdLst>
              <a:gd name="T0" fmla="*/ 0 w 795"/>
              <a:gd name="T1" fmla="*/ 587197245 h 234"/>
              <a:gd name="T2" fmla="*/ 2001005035 w 795"/>
              <a:gd name="T3" fmla="*/ 0 h 234"/>
              <a:gd name="T4" fmla="*/ 0 60000 65536"/>
              <a:gd name="T5" fmla="*/ 0 60000 65536"/>
              <a:gd name="T6" fmla="*/ 0 w 795"/>
              <a:gd name="T7" fmla="*/ 0 h 234"/>
              <a:gd name="T8" fmla="*/ 795 w 795"/>
              <a:gd name="T9" fmla="*/ 234 h 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5" h="234">
                <a:moveTo>
                  <a:pt x="0" y="233"/>
                </a:moveTo>
                <a:lnTo>
                  <a:pt x="794" y="0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7226" name="Freeform 10"/>
          <p:cNvSpPr>
            <a:spLocks/>
          </p:cNvSpPr>
          <p:nvPr/>
        </p:nvSpPr>
        <p:spPr bwMode="auto">
          <a:xfrm>
            <a:off x="2944813" y="5200650"/>
            <a:ext cx="1455737" cy="15875"/>
          </a:xfrm>
          <a:custGeom>
            <a:avLst/>
            <a:gdLst>
              <a:gd name="T0" fmla="*/ 0 w 917"/>
              <a:gd name="T1" fmla="*/ 0 h 10"/>
              <a:gd name="T2" fmla="*/ 2147483647 w 917"/>
              <a:gd name="T3" fmla="*/ 22682198 h 10"/>
              <a:gd name="T4" fmla="*/ 0 60000 65536"/>
              <a:gd name="T5" fmla="*/ 0 60000 65536"/>
              <a:gd name="T6" fmla="*/ 0 w 917"/>
              <a:gd name="T7" fmla="*/ 0 h 10"/>
              <a:gd name="T8" fmla="*/ 917 w 91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7" h="10">
                <a:moveTo>
                  <a:pt x="0" y="0"/>
                </a:moveTo>
                <a:lnTo>
                  <a:pt x="916" y="9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7227" name="Freeform 11"/>
          <p:cNvSpPr>
            <a:spLocks/>
          </p:cNvSpPr>
          <p:nvPr/>
        </p:nvSpPr>
        <p:spPr bwMode="auto">
          <a:xfrm>
            <a:off x="2028825" y="2990850"/>
            <a:ext cx="11113" cy="1885950"/>
          </a:xfrm>
          <a:custGeom>
            <a:avLst/>
            <a:gdLst>
              <a:gd name="T0" fmla="*/ 15121620 w 7"/>
              <a:gd name="T1" fmla="*/ 0 h 1188"/>
              <a:gd name="T2" fmla="*/ 0 w 7"/>
              <a:gd name="T3" fmla="*/ 2147483647 h 1188"/>
              <a:gd name="T4" fmla="*/ 0 60000 65536"/>
              <a:gd name="T5" fmla="*/ 0 60000 65536"/>
              <a:gd name="T6" fmla="*/ 0 w 7"/>
              <a:gd name="T7" fmla="*/ 0 h 1188"/>
              <a:gd name="T8" fmla="*/ 7 w 7"/>
              <a:gd name="T9" fmla="*/ 1188 h 1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1188">
                <a:moveTo>
                  <a:pt x="6" y="0"/>
                </a:moveTo>
                <a:lnTo>
                  <a:pt x="0" y="1187"/>
                </a:lnTo>
              </a:path>
            </a:pathLst>
          </a:custGeom>
          <a:noFill/>
          <a:ln w="25399" cap="rnd">
            <a:solidFill>
              <a:srgbClr val="A00C3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59825" y="6237288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466725" y="2095500"/>
            <a:ext cx="2341563" cy="376238"/>
          </a:xfrm>
          <a:prstGeom prst="rect">
            <a:avLst/>
          </a:prstGeom>
          <a:solidFill>
            <a:srgbClr val="FFCC66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ΕΠΙΧΕΙΡΗΣΗ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618288" y="2095500"/>
            <a:ext cx="2058987" cy="376238"/>
          </a:xfrm>
          <a:prstGeom prst="rect">
            <a:avLst/>
          </a:prstGeom>
          <a:solidFill>
            <a:srgbClr val="66CC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ΠΕΛΑΤΕΣ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2041525"/>
            <a:ext cx="2874963" cy="468313"/>
            <a:chOff x="2064" y="1286"/>
            <a:chExt cx="1811" cy="295"/>
          </a:xfrm>
        </p:grpSpPr>
        <p:sp>
          <p:nvSpPr>
            <p:cNvPr id="138264" name="Freeform 5"/>
            <p:cNvSpPr>
              <a:spLocks/>
            </p:cNvSpPr>
            <p:nvPr/>
          </p:nvSpPr>
          <p:spPr bwMode="auto">
            <a:xfrm>
              <a:off x="2064" y="1286"/>
              <a:ext cx="1811" cy="295"/>
            </a:xfrm>
            <a:custGeom>
              <a:avLst/>
              <a:gdLst>
                <a:gd name="T0" fmla="*/ 1572 w 1811"/>
                <a:gd name="T1" fmla="*/ 0 h 295"/>
                <a:gd name="T2" fmla="*/ 1572 w 1811"/>
                <a:gd name="T3" fmla="*/ 22 h 295"/>
                <a:gd name="T4" fmla="*/ 0 w 1811"/>
                <a:gd name="T5" fmla="*/ 22 h 295"/>
                <a:gd name="T6" fmla="*/ 0 w 1811"/>
                <a:gd name="T7" fmla="*/ 272 h 295"/>
                <a:gd name="T8" fmla="*/ 1572 w 1811"/>
                <a:gd name="T9" fmla="*/ 272 h 295"/>
                <a:gd name="T10" fmla="*/ 1572 w 1811"/>
                <a:gd name="T11" fmla="*/ 294 h 295"/>
                <a:gd name="T12" fmla="*/ 1810 w 1811"/>
                <a:gd name="T13" fmla="*/ 147 h 295"/>
                <a:gd name="T14" fmla="*/ 1572 w 1811"/>
                <a:gd name="T15" fmla="*/ 0 h 2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11"/>
                <a:gd name="T25" fmla="*/ 0 h 295"/>
                <a:gd name="T26" fmla="*/ 1811 w 1811"/>
                <a:gd name="T27" fmla="*/ 295 h 2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11" h="295">
                  <a:moveTo>
                    <a:pt x="1572" y="0"/>
                  </a:moveTo>
                  <a:lnTo>
                    <a:pt x="1572" y="22"/>
                  </a:lnTo>
                  <a:lnTo>
                    <a:pt x="0" y="22"/>
                  </a:lnTo>
                  <a:lnTo>
                    <a:pt x="0" y="272"/>
                  </a:lnTo>
                  <a:lnTo>
                    <a:pt x="1572" y="272"/>
                  </a:lnTo>
                  <a:lnTo>
                    <a:pt x="1572" y="294"/>
                  </a:lnTo>
                  <a:lnTo>
                    <a:pt x="1810" y="147"/>
                  </a:lnTo>
                  <a:lnTo>
                    <a:pt x="1572" y="0"/>
                  </a:lnTo>
                </a:path>
              </a:pathLst>
            </a:custGeom>
            <a:solidFill>
              <a:srgbClr val="BCC17E"/>
            </a:solidFill>
            <a:ln w="12699" cap="rnd">
              <a:solidFill>
                <a:srgbClr val="865D1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8265" name="Rectangle 6"/>
            <p:cNvSpPr>
              <a:spLocks noChangeArrowheads="1"/>
            </p:cNvSpPr>
            <p:nvPr/>
          </p:nvSpPr>
          <p:spPr bwMode="auto">
            <a:xfrm>
              <a:off x="2125" y="1336"/>
              <a:ext cx="1499" cy="194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b="1">
                  <a:solidFill>
                    <a:srgbClr val="000000"/>
                  </a:solidFill>
                  <a:latin typeface="Century Gothic" pitchFamily="34" charset="0"/>
                </a:rPr>
                <a:t>ΔΙΑΦΗΜΙΣΗ</a:t>
              </a:r>
            </a:p>
          </p:txBody>
        </p:sp>
      </p:grpSp>
      <p:sp>
        <p:nvSpPr>
          <p:cNvPr id="138245" name="Rectangle 7"/>
          <p:cNvSpPr>
            <a:spLocks noChangeArrowheads="1"/>
          </p:cNvSpPr>
          <p:nvPr/>
        </p:nvSpPr>
        <p:spPr bwMode="auto">
          <a:xfrm>
            <a:off x="447675" y="3114675"/>
            <a:ext cx="2876550" cy="627063"/>
          </a:xfrm>
          <a:prstGeom prst="rect">
            <a:avLst/>
          </a:prstGeom>
          <a:solidFill>
            <a:srgbClr val="418FC1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Υπεύθυνος Επιχείρησης</a:t>
            </a:r>
          </a:p>
        </p:txBody>
      </p:sp>
      <p:sp>
        <p:nvSpPr>
          <p:cNvPr id="138246" name="Rectangle 8"/>
          <p:cNvSpPr>
            <a:spLocks noChangeArrowheads="1"/>
          </p:cNvSpPr>
          <p:nvPr/>
        </p:nvSpPr>
        <p:spPr bwMode="auto">
          <a:xfrm>
            <a:off x="5818188" y="3113088"/>
            <a:ext cx="3146425" cy="676275"/>
          </a:xfrm>
          <a:prstGeom prst="rect">
            <a:avLst/>
          </a:prstGeom>
          <a:solidFill>
            <a:srgbClr val="BD6582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Εργαλείο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Μάρκετινγκ - Επικοινωνίας</a:t>
            </a:r>
          </a:p>
        </p:txBody>
      </p:sp>
      <p:sp>
        <p:nvSpPr>
          <p:cNvPr id="138247" name="Rectangle 9"/>
          <p:cNvSpPr>
            <a:spLocks noChangeArrowheads="1"/>
          </p:cNvSpPr>
          <p:nvPr/>
        </p:nvSpPr>
        <p:spPr bwMode="auto">
          <a:xfrm>
            <a:off x="447675" y="4000500"/>
            <a:ext cx="2876550" cy="627063"/>
          </a:xfrm>
          <a:prstGeom prst="rect">
            <a:avLst/>
          </a:prstGeom>
          <a:solidFill>
            <a:srgbClr val="418FC1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Υπεύθυνος Δημιουργικού Διαφημιστικής</a:t>
            </a:r>
          </a:p>
        </p:txBody>
      </p:sp>
      <p:sp>
        <p:nvSpPr>
          <p:cNvPr id="138248" name="Rectangle 10"/>
          <p:cNvSpPr>
            <a:spLocks noChangeArrowheads="1"/>
          </p:cNvSpPr>
          <p:nvPr/>
        </p:nvSpPr>
        <p:spPr bwMode="auto">
          <a:xfrm>
            <a:off x="5818188" y="3998913"/>
            <a:ext cx="2879725" cy="630237"/>
          </a:xfrm>
          <a:prstGeom prst="rect">
            <a:avLst/>
          </a:prstGeom>
          <a:solidFill>
            <a:srgbClr val="BD6582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Δημιουργική έκφραση</a:t>
            </a:r>
          </a:p>
        </p:txBody>
      </p:sp>
      <p:sp>
        <p:nvSpPr>
          <p:cNvPr id="138249" name="Rectangle 11"/>
          <p:cNvSpPr>
            <a:spLocks noChangeArrowheads="1"/>
          </p:cNvSpPr>
          <p:nvPr/>
        </p:nvSpPr>
        <p:spPr bwMode="auto">
          <a:xfrm>
            <a:off x="447675" y="4886325"/>
            <a:ext cx="2876550" cy="627063"/>
          </a:xfrm>
          <a:prstGeom prst="rect">
            <a:avLst/>
          </a:prstGeom>
          <a:solidFill>
            <a:srgbClr val="418FC1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Υπεύθυνος Σχεδιασμού &amp; Επιλογής Μέσων</a:t>
            </a:r>
          </a:p>
        </p:txBody>
      </p:sp>
      <p:sp>
        <p:nvSpPr>
          <p:cNvPr id="138250" name="Rectangle 12"/>
          <p:cNvSpPr>
            <a:spLocks noChangeArrowheads="1"/>
          </p:cNvSpPr>
          <p:nvPr/>
        </p:nvSpPr>
        <p:spPr bwMode="auto">
          <a:xfrm>
            <a:off x="5818188" y="4884738"/>
            <a:ext cx="2879725" cy="630237"/>
          </a:xfrm>
          <a:prstGeom prst="rect">
            <a:avLst/>
          </a:prstGeom>
          <a:solidFill>
            <a:srgbClr val="BD6582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Κατάλληλη χρησιμοποίηση των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ΜΜΕ για τους πελάτες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της διαφημιζόμενης επιχείρηση</a:t>
            </a:r>
          </a:p>
        </p:txBody>
      </p:sp>
      <p:sp>
        <p:nvSpPr>
          <p:cNvPr id="138251" name="Rectangle 13"/>
          <p:cNvSpPr>
            <a:spLocks noChangeArrowheads="1"/>
          </p:cNvSpPr>
          <p:nvPr/>
        </p:nvSpPr>
        <p:spPr bwMode="auto">
          <a:xfrm>
            <a:off x="447675" y="5772150"/>
            <a:ext cx="2876550" cy="627063"/>
          </a:xfrm>
          <a:prstGeom prst="rect">
            <a:avLst/>
          </a:prstGeom>
          <a:solidFill>
            <a:srgbClr val="418FC1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Ακαδημαϊκοί</a:t>
            </a:r>
          </a:p>
        </p:txBody>
      </p:sp>
      <p:sp>
        <p:nvSpPr>
          <p:cNvPr id="138252" name="Rectangle 14"/>
          <p:cNvSpPr>
            <a:spLocks noChangeArrowheads="1"/>
          </p:cNvSpPr>
          <p:nvPr/>
        </p:nvSpPr>
        <p:spPr bwMode="auto">
          <a:xfrm>
            <a:off x="5651500" y="5770563"/>
            <a:ext cx="3313113" cy="630237"/>
          </a:xfrm>
          <a:prstGeom prst="rect">
            <a:avLst/>
          </a:prstGeom>
          <a:solidFill>
            <a:srgbClr val="BD6582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Μελέτη πολιτισμικού φαινομένου</a:t>
            </a:r>
          </a:p>
        </p:txBody>
      </p:sp>
      <p:sp>
        <p:nvSpPr>
          <p:cNvPr id="138253" name="AutoShape 15"/>
          <p:cNvSpPr>
            <a:spLocks noChangeArrowheads="1"/>
          </p:cNvSpPr>
          <p:nvPr/>
        </p:nvSpPr>
        <p:spPr bwMode="auto">
          <a:xfrm>
            <a:off x="3775075" y="3168650"/>
            <a:ext cx="1592263" cy="519113"/>
          </a:xfrm>
          <a:prstGeom prst="rightArrow">
            <a:avLst>
              <a:gd name="adj1" fmla="val 50000"/>
              <a:gd name="adj2" fmla="val 41721"/>
            </a:avLst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ΔΙΑΦΗΜΙΣΗ</a:t>
            </a:r>
          </a:p>
        </p:txBody>
      </p:sp>
      <p:sp>
        <p:nvSpPr>
          <p:cNvPr id="138254" name="AutoShape 16"/>
          <p:cNvSpPr>
            <a:spLocks noChangeArrowheads="1"/>
          </p:cNvSpPr>
          <p:nvPr/>
        </p:nvSpPr>
        <p:spPr bwMode="auto">
          <a:xfrm>
            <a:off x="3775075" y="4071938"/>
            <a:ext cx="1592263" cy="519112"/>
          </a:xfrm>
          <a:prstGeom prst="rightArrow">
            <a:avLst>
              <a:gd name="adj1" fmla="val 50000"/>
              <a:gd name="adj2" fmla="val 41721"/>
            </a:avLst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ΔΙΑΦΗΜΙΣΗ</a:t>
            </a:r>
          </a:p>
        </p:txBody>
      </p:sp>
      <p:sp>
        <p:nvSpPr>
          <p:cNvPr id="138255" name="AutoShape 17"/>
          <p:cNvSpPr>
            <a:spLocks noChangeArrowheads="1"/>
          </p:cNvSpPr>
          <p:nvPr/>
        </p:nvSpPr>
        <p:spPr bwMode="auto">
          <a:xfrm>
            <a:off x="3775075" y="4975225"/>
            <a:ext cx="1592263" cy="519113"/>
          </a:xfrm>
          <a:prstGeom prst="rightArrow">
            <a:avLst>
              <a:gd name="adj1" fmla="val 50000"/>
              <a:gd name="adj2" fmla="val 41721"/>
            </a:avLst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ΔΙΑΦΗΜΙΣΗ</a:t>
            </a:r>
          </a:p>
        </p:txBody>
      </p:sp>
      <p:sp>
        <p:nvSpPr>
          <p:cNvPr id="138256" name="AutoShape 18"/>
          <p:cNvSpPr>
            <a:spLocks noChangeArrowheads="1"/>
          </p:cNvSpPr>
          <p:nvPr/>
        </p:nvSpPr>
        <p:spPr bwMode="auto">
          <a:xfrm>
            <a:off x="3775075" y="5880100"/>
            <a:ext cx="1592263" cy="519113"/>
          </a:xfrm>
          <a:prstGeom prst="rightArrow">
            <a:avLst>
              <a:gd name="adj1" fmla="val 50000"/>
              <a:gd name="adj2" fmla="val 41721"/>
            </a:avLst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000000"/>
                </a:solidFill>
                <a:latin typeface="Century Gothic" pitchFamily="34" charset="0"/>
              </a:rPr>
              <a:t>ΔΙΑΦΗΜΙΣΗ</a:t>
            </a:r>
          </a:p>
        </p:txBody>
      </p:sp>
      <p:sp>
        <p:nvSpPr>
          <p:cNvPr id="138257" name="Rectangle 19"/>
          <p:cNvSpPr>
            <a:spLocks noChangeArrowheads="1"/>
          </p:cNvSpPr>
          <p:nvPr/>
        </p:nvSpPr>
        <p:spPr bwMode="auto">
          <a:xfrm>
            <a:off x="1527175" y="1017588"/>
            <a:ext cx="6094413" cy="433387"/>
          </a:xfrm>
          <a:prstGeom prst="rect">
            <a:avLst/>
          </a:prstGeom>
          <a:solidFill>
            <a:srgbClr val="E5987D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ΑΓΟΡΑΣΤΙΚΗ ΣΥΜΠΕΡΙΦΟΡΑ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188200" y="1323975"/>
            <a:ext cx="434975" cy="582613"/>
            <a:chOff x="4528" y="834"/>
            <a:chExt cx="274" cy="367"/>
          </a:xfrm>
        </p:grpSpPr>
        <p:sp>
          <p:nvSpPr>
            <p:cNvPr id="138262" name="Freeform 21"/>
            <p:cNvSpPr>
              <a:spLocks/>
            </p:cNvSpPr>
            <p:nvPr/>
          </p:nvSpPr>
          <p:spPr bwMode="auto">
            <a:xfrm>
              <a:off x="4528" y="834"/>
              <a:ext cx="274" cy="367"/>
            </a:xfrm>
            <a:custGeom>
              <a:avLst/>
              <a:gdLst>
                <a:gd name="T0" fmla="*/ 273 w 274"/>
                <a:gd name="T1" fmla="*/ 63 h 367"/>
                <a:gd name="T2" fmla="*/ 273 w 274"/>
                <a:gd name="T3" fmla="*/ 366 h 367"/>
                <a:gd name="T4" fmla="*/ 136 w 274"/>
                <a:gd name="T5" fmla="*/ 303 h 367"/>
                <a:gd name="T6" fmla="*/ 0 w 274"/>
                <a:gd name="T7" fmla="*/ 366 h 367"/>
                <a:gd name="T8" fmla="*/ 0 w 274"/>
                <a:gd name="T9" fmla="*/ 63 h 367"/>
                <a:gd name="T10" fmla="*/ 136 w 274"/>
                <a:gd name="T11" fmla="*/ 0 h 367"/>
                <a:gd name="T12" fmla="*/ 273 w 274"/>
                <a:gd name="T13" fmla="*/ 63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367"/>
                <a:gd name="T23" fmla="*/ 274 w 274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367">
                  <a:moveTo>
                    <a:pt x="273" y="63"/>
                  </a:moveTo>
                  <a:lnTo>
                    <a:pt x="273" y="366"/>
                  </a:lnTo>
                  <a:lnTo>
                    <a:pt x="136" y="303"/>
                  </a:lnTo>
                  <a:lnTo>
                    <a:pt x="0" y="366"/>
                  </a:lnTo>
                  <a:lnTo>
                    <a:pt x="0" y="63"/>
                  </a:lnTo>
                  <a:lnTo>
                    <a:pt x="136" y="0"/>
                  </a:lnTo>
                  <a:lnTo>
                    <a:pt x="273" y="63"/>
                  </a:lnTo>
                </a:path>
              </a:pathLst>
            </a:custGeom>
            <a:solidFill>
              <a:srgbClr val="E5987D"/>
            </a:solidFill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8263" name="Rectangle 22"/>
            <p:cNvSpPr>
              <a:spLocks noChangeArrowheads="1"/>
            </p:cNvSpPr>
            <p:nvPr/>
          </p:nvSpPr>
          <p:spPr bwMode="auto">
            <a:xfrm flipH="1">
              <a:off x="4556" y="913"/>
              <a:ext cx="215" cy="22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7175" y="1427163"/>
            <a:ext cx="582613" cy="434975"/>
            <a:chOff x="962" y="899"/>
            <a:chExt cx="367" cy="274"/>
          </a:xfrm>
        </p:grpSpPr>
        <p:sp>
          <p:nvSpPr>
            <p:cNvPr id="138260" name="Freeform 24"/>
            <p:cNvSpPr>
              <a:spLocks/>
            </p:cNvSpPr>
            <p:nvPr/>
          </p:nvSpPr>
          <p:spPr bwMode="auto">
            <a:xfrm>
              <a:off x="962" y="899"/>
              <a:ext cx="367" cy="274"/>
            </a:xfrm>
            <a:custGeom>
              <a:avLst/>
              <a:gdLst>
                <a:gd name="T0" fmla="*/ 366 w 367"/>
                <a:gd name="T1" fmla="*/ 212 h 274"/>
                <a:gd name="T2" fmla="*/ 366 w 367"/>
                <a:gd name="T3" fmla="*/ 0 h 274"/>
                <a:gd name="T4" fmla="*/ 0 w 367"/>
                <a:gd name="T5" fmla="*/ 0 h 274"/>
                <a:gd name="T6" fmla="*/ 0 w 367"/>
                <a:gd name="T7" fmla="*/ 212 h 274"/>
                <a:gd name="T8" fmla="*/ 183 w 367"/>
                <a:gd name="T9" fmla="*/ 273 h 274"/>
                <a:gd name="T10" fmla="*/ 366 w 367"/>
                <a:gd name="T11" fmla="*/ 212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274"/>
                <a:gd name="T20" fmla="*/ 367 w 367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274">
                  <a:moveTo>
                    <a:pt x="366" y="212"/>
                  </a:moveTo>
                  <a:lnTo>
                    <a:pt x="366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183" y="273"/>
                  </a:lnTo>
                  <a:lnTo>
                    <a:pt x="366" y="212"/>
                  </a:lnTo>
                </a:path>
              </a:pathLst>
            </a:custGeom>
            <a:solidFill>
              <a:srgbClr val="E5987D"/>
            </a:solidFill>
            <a:ln w="12699" cap="rnd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8261" name="Rectangle 25"/>
            <p:cNvSpPr>
              <a:spLocks noChangeArrowheads="1"/>
            </p:cNvSpPr>
            <p:nvPr/>
          </p:nvSpPr>
          <p:spPr bwMode="auto">
            <a:xfrm flipH="1">
              <a:off x="1020" y="928"/>
              <a:ext cx="250" cy="16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8532440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l-GR" dirty="0" smtClean="0"/>
              <a:t>Χρηματοδότηση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07B999-9D21-463A-82F0-D7BEF036039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009900" y="3930650"/>
            <a:ext cx="5826125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Καταναλωτική, Εμπορική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009900" y="4289425"/>
            <a:ext cx="5813425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Διεθνής, Εθνική, Περιφερειακή , Επιτόπια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009900" y="4654550"/>
            <a:ext cx="5826125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Έντυπη, Ραδιοφωνική, Τηλεοπτική, Εξωτερικού χώρου, Ταχυδρομική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009900" y="5018088"/>
            <a:ext cx="5826125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Τυποποιημένη, Μη-Τυποποιημένη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009900" y="5370513"/>
            <a:ext cx="5826125" cy="45720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Προϊοντική, Υπηρεσιών, Εμπορική, Μή Εμπορική,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Ενημέρωσης, Άμεσης Ενέργειας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009900" y="5880100"/>
            <a:ext cx="5826125" cy="655638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Καταναλωτική (από Παραγωγό -&gt; Καταναλωτές)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Εμπορική (από Παραγωγό -&gt; Δίκτυο Διανομής)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Λιανική (από Διανομέα -&gt; Καταναλωτές)</a:t>
            </a:r>
          </a:p>
        </p:txBody>
      </p:sp>
      <p:sp>
        <p:nvSpPr>
          <p:cNvPr id="139274" name="Oval 10"/>
          <p:cNvSpPr>
            <a:spLocks noChangeArrowheads="1"/>
          </p:cNvSpPr>
          <p:nvPr/>
        </p:nvSpPr>
        <p:spPr bwMode="auto">
          <a:xfrm>
            <a:off x="5200650" y="1668463"/>
            <a:ext cx="1257300" cy="1162050"/>
          </a:xfrm>
          <a:prstGeom prst="ellipse">
            <a:avLst/>
          </a:prstGeom>
          <a:solidFill>
            <a:srgbClr val="99CCFF"/>
          </a:solidFill>
          <a:ln w="12699">
            <a:noFill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>
                <a:solidFill>
                  <a:srgbClr val="000000"/>
                </a:solidFill>
                <a:latin typeface="Century Gothic" pitchFamily="34" charset="0"/>
              </a:rPr>
              <a:t>ΚΟΙΝΟ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>
                <a:solidFill>
                  <a:srgbClr val="000000"/>
                </a:solidFill>
                <a:latin typeface="Century Gothic" pitchFamily="34" charset="0"/>
              </a:rPr>
              <a:t>ΣΤΟΧΟΣ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906463" y="1055688"/>
            <a:ext cx="7513637" cy="403225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ΟΡΙΣΜΟΣ ΚΑΙ ΕΙΔΗ ΔΙΑΦΗΜΙΣΗΣ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55825" y="1619250"/>
            <a:ext cx="2311400" cy="1228725"/>
            <a:chOff x="1358" y="1020"/>
            <a:chExt cx="1456" cy="774"/>
          </a:xfrm>
        </p:grpSpPr>
        <p:sp>
          <p:nvSpPr>
            <p:cNvPr id="139287" name="Freeform 13"/>
            <p:cNvSpPr>
              <a:spLocks/>
            </p:cNvSpPr>
            <p:nvPr/>
          </p:nvSpPr>
          <p:spPr bwMode="auto">
            <a:xfrm>
              <a:off x="1358" y="1020"/>
              <a:ext cx="1456" cy="774"/>
            </a:xfrm>
            <a:custGeom>
              <a:avLst/>
              <a:gdLst>
                <a:gd name="T0" fmla="*/ 1039 w 1456"/>
                <a:gd name="T1" fmla="*/ 0 h 774"/>
                <a:gd name="T2" fmla="*/ 1039 w 1456"/>
                <a:gd name="T3" fmla="*/ 116 h 774"/>
                <a:gd name="T4" fmla="*/ 0 w 1456"/>
                <a:gd name="T5" fmla="*/ 116 h 774"/>
                <a:gd name="T6" fmla="*/ 0 w 1456"/>
                <a:gd name="T7" fmla="*/ 657 h 774"/>
                <a:gd name="T8" fmla="*/ 1039 w 1456"/>
                <a:gd name="T9" fmla="*/ 657 h 774"/>
                <a:gd name="T10" fmla="*/ 1039 w 1456"/>
                <a:gd name="T11" fmla="*/ 773 h 774"/>
                <a:gd name="T12" fmla="*/ 1455 w 1456"/>
                <a:gd name="T13" fmla="*/ 386 h 774"/>
                <a:gd name="T14" fmla="*/ 1039 w 1456"/>
                <a:gd name="T15" fmla="*/ 0 h 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6"/>
                <a:gd name="T25" fmla="*/ 0 h 774"/>
                <a:gd name="T26" fmla="*/ 1456 w 1456"/>
                <a:gd name="T27" fmla="*/ 774 h 7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6" h="774">
                  <a:moveTo>
                    <a:pt x="1039" y="0"/>
                  </a:moveTo>
                  <a:lnTo>
                    <a:pt x="1039" y="116"/>
                  </a:lnTo>
                  <a:lnTo>
                    <a:pt x="0" y="116"/>
                  </a:lnTo>
                  <a:lnTo>
                    <a:pt x="0" y="657"/>
                  </a:lnTo>
                  <a:lnTo>
                    <a:pt x="1039" y="657"/>
                  </a:lnTo>
                  <a:lnTo>
                    <a:pt x="1039" y="773"/>
                  </a:lnTo>
                  <a:lnTo>
                    <a:pt x="1455" y="386"/>
                  </a:lnTo>
                  <a:lnTo>
                    <a:pt x="1039" y="0"/>
                  </a:lnTo>
                </a:path>
              </a:pathLst>
            </a:custGeom>
            <a:solidFill>
              <a:srgbClr val="868D15"/>
            </a:solidFill>
            <a:ln w="12699" cap="rnd">
              <a:solidFill>
                <a:srgbClr val="865D1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9288" name="Rectangle 14"/>
            <p:cNvSpPr>
              <a:spLocks noChangeArrowheads="1"/>
            </p:cNvSpPr>
            <p:nvPr/>
          </p:nvSpPr>
          <p:spPr bwMode="auto">
            <a:xfrm>
              <a:off x="1419" y="1159"/>
              <a:ext cx="1066" cy="49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>
                  <a:solidFill>
                    <a:srgbClr val="000000"/>
                  </a:solidFill>
                  <a:latin typeface="Century Gothic" pitchFamily="34" charset="0"/>
                </a:rPr>
                <a:t>ΔΙΑΦΗΜΙΣΗ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1200">
                  <a:solidFill>
                    <a:srgbClr val="000000"/>
                  </a:solidFill>
                  <a:latin typeface="Century Gothic" pitchFamily="34" charset="0"/>
                </a:rPr>
                <a:t> Διαφημιζόμενος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1200">
                  <a:solidFill>
                    <a:srgbClr val="000000"/>
                  </a:solidFill>
                  <a:latin typeface="Century Gothic" pitchFamily="34" charset="0"/>
                </a:rPr>
                <a:t> Διαφημιστής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l-GR" sz="1200">
                  <a:solidFill>
                    <a:srgbClr val="000000"/>
                  </a:solidFill>
                  <a:latin typeface="Century Gothic" pitchFamily="34" charset="0"/>
                </a:rPr>
                <a:t> Μ.Μ.Ε.</a:t>
              </a:r>
            </a:p>
          </p:txBody>
        </p:sp>
      </p:grp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382588" y="3221038"/>
            <a:ext cx="8456612" cy="333375"/>
          </a:xfrm>
          <a:prstGeom prst="rect">
            <a:avLst/>
          </a:prstGeom>
          <a:solidFill>
            <a:srgbClr val="62989C"/>
          </a:solidFill>
          <a:ln w="12699">
            <a:solidFill>
              <a:srgbClr val="1C5F6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Κατηγορίες Διαφημίσεων:</a:t>
            </a:r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377825" y="3598863"/>
            <a:ext cx="2493963" cy="285750"/>
          </a:xfrm>
          <a:prstGeom prst="rect">
            <a:avLst/>
          </a:prstGeom>
          <a:solidFill>
            <a:srgbClr val="7EB599"/>
          </a:solidFill>
          <a:ln w="12699">
            <a:solidFill>
              <a:srgbClr val="7E908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ΚΡΙΤΗΡΙΟ</a:t>
            </a:r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3014663" y="3594100"/>
            <a:ext cx="5826125" cy="285750"/>
          </a:xfrm>
          <a:prstGeom prst="rect">
            <a:avLst/>
          </a:prstGeom>
          <a:solidFill>
            <a:srgbClr val="7EB599"/>
          </a:solidFill>
          <a:ln w="12700">
            <a:solidFill>
              <a:srgbClr val="7E908B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Μ Ο Ρ Φ Ε Σ</a:t>
            </a:r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379413" y="3938588"/>
            <a:ext cx="2500312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Κοινό-στόχος</a:t>
            </a:r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379413" y="4294188"/>
            <a:ext cx="2500312" cy="311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Γεωγραφική περιοχή</a:t>
            </a:r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379413" y="4649788"/>
            <a:ext cx="2527300" cy="319087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Μέσο διαφήμισης</a:t>
            </a:r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379413" y="5021263"/>
            <a:ext cx="2514600" cy="314325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Βαθμός τυποποίησης</a:t>
            </a:r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379413" y="5386388"/>
            <a:ext cx="2487612" cy="4381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Αντικείμενο διαφήμισης</a:t>
            </a:r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79413" y="5868988"/>
            <a:ext cx="2527300" cy="679450"/>
          </a:xfrm>
          <a:prstGeom prst="rect">
            <a:avLst/>
          </a:prstGeom>
          <a:solidFill>
            <a:srgbClr val="FFCC99"/>
          </a:solidFill>
          <a:ln w="12699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Πηγή προέλευσης</a:t>
            </a:r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30188" y="347663"/>
            <a:ext cx="1130119" cy="27443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FFFFFF"/>
                </a:solidFill>
                <a:latin typeface="Century Gothic" pitchFamily="34" charset="0"/>
              </a:rPr>
              <a:t>ΚΕΦΑΛΑΙΟ 2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2450" y="2813050"/>
            <a:ext cx="8313738" cy="2565400"/>
            <a:chOff x="348" y="1772"/>
            <a:chExt cx="5237" cy="1616"/>
          </a:xfrm>
        </p:grpSpPr>
        <p:sp>
          <p:nvSpPr>
            <p:cNvPr id="140301" name="Freeform 3"/>
            <p:cNvSpPr>
              <a:spLocks/>
            </p:cNvSpPr>
            <p:nvPr/>
          </p:nvSpPr>
          <p:spPr bwMode="auto">
            <a:xfrm>
              <a:off x="348" y="1772"/>
              <a:ext cx="5237" cy="1616"/>
            </a:xfrm>
            <a:custGeom>
              <a:avLst/>
              <a:gdLst>
                <a:gd name="T0" fmla="*/ 3861 w 5237"/>
                <a:gd name="T1" fmla="*/ 0 h 1616"/>
                <a:gd name="T2" fmla="*/ 0 w 5237"/>
                <a:gd name="T3" fmla="*/ 0 h 1616"/>
                <a:gd name="T4" fmla="*/ 0 w 5237"/>
                <a:gd name="T5" fmla="*/ 1615 h 1616"/>
                <a:gd name="T6" fmla="*/ 3861 w 5237"/>
                <a:gd name="T7" fmla="*/ 1615 h 1616"/>
                <a:gd name="T8" fmla="*/ 5236 w 5237"/>
                <a:gd name="T9" fmla="*/ 807 h 1616"/>
                <a:gd name="T10" fmla="*/ 3861 w 5237"/>
                <a:gd name="T11" fmla="*/ 0 h 16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37"/>
                <a:gd name="T19" fmla="*/ 0 h 1616"/>
                <a:gd name="T20" fmla="*/ 5237 w 5237"/>
                <a:gd name="T21" fmla="*/ 1616 h 16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37" h="1616">
                  <a:moveTo>
                    <a:pt x="3861" y="0"/>
                  </a:moveTo>
                  <a:lnTo>
                    <a:pt x="0" y="0"/>
                  </a:lnTo>
                  <a:lnTo>
                    <a:pt x="0" y="1615"/>
                  </a:lnTo>
                  <a:lnTo>
                    <a:pt x="3861" y="1615"/>
                  </a:lnTo>
                  <a:lnTo>
                    <a:pt x="5236" y="807"/>
                  </a:lnTo>
                  <a:lnTo>
                    <a:pt x="3861" y="0"/>
                  </a:lnTo>
                </a:path>
              </a:pathLst>
            </a:custGeom>
            <a:solidFill>
              <a:srgbClr val="FF7C80"/>
            </a:solidFill>
            <a:ln w="12699" cap="rnd">
              <a:solidFill>
                <a:srgbClr val="865D15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0302" name="Rectangle 4"/>
            <p:cNvSpPr>
              <a:spLocks noChangeArrowheads="1"/>
            </p:cNvSpPr>
            <p:nvPr/>
          </p:nvSpPr>
          <p:spPr bwMode="auto">
            <a:xfrm>
              <a:off x="409" y="1804"/>
              <a:ext cx="3771" cy="155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40291" name="Rectangle 5"/>
          <p:cNvSpPr>
            <a:spLocks noChangeArrowheads="1"/>
          </p:cNvSpPr>
          <p:nvPr/>
        </p:nvSpPr>
        <p:spPr bwMode="auto">
          <a:xfrm>
            <a:off x="900113" y="1169988"/>
            <a:ext cx="7505700" cy="560387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ΔΙΑΦΗΜΙΣΤΙΚΟ ΜΗΝΥΜΑ &amp; ΔΙΑΦΗΜΙΣΤΙΚΗ ΕΚΣΤΡΑΤΕΙΑ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1188" y="3100388"/>
            <a:ext cx="4695825" cy="2155825"/>
            <a:chOff x="385" y="1953"/>
            <a:chExt cx="2958" cy="1358"/>
          </a:xfrm>
        </p:grpSpPr>
        <p:sp>
          <p:nvSpPr>
            <p:cNvPr id="789511" name="Freeform 7"/>
            <p:cNvSpPr>
              <a:spLocks/>
            </p:cNvSpPr>
            <p:nvPr/>
          </p:nvSpPr>
          <p:spPr bwMode="auto">
            <a:xfrm>
              <a:off x="385" y="1953"/>
              <a:ext cx="2958" cy="1358"/>
            </a:xfrm>
            <a:custGeom>
              <a:avLst/>
              <a:gdLst/>
              <a:ahLst/>
              <a:cxnLst>
                <a:cxn ang="0">
                  <a:pos x="2180" y="0"/>
                </a:cxn>
                <a:cxn ang="0">
                  <a:pos x="2180" y="234"/>
                </a:cxn>
                <a:cxn ang="0">
                  <a:pos x="0" y="234"/>
                </a:cxn>
                <a:cxn ang="0">
                  <a:pos x="0" y="1123"/>
                </a:cxn>
                <a:cxn ang="0">
                  <a:pos x="2180" y="1123"/>
                </a:cxn>
                <a:cxn ang="0">
                  <a:pos x="2180" y="1357"/>
                </a:cxn>
                <a:cxn ang="0">
                  <a:pos x="2957" y="678"/>
                </a:cxn>
                <a:cxn ang="0">
                  <a:pos x="2180" y="0"/>
                </a:cxn>
              </a:cxnLst>
              <a:rect l="0" t="0" r="r" b="b"/>
              <a:pathLst>
                <a:path w="2958" h="1358">
                  <a:moveTo>
                    <a:pt x="2180" y="0"/>
                  </a:moveTo>
                  <a:lnTo>
                    <a:pt x="2180" y="234"/>
                  </a:lnTo>
                  <a:lnTo>
                    <a:pt x="0" y="234"/>
                  </a:lnTo>
                  <a:lnTo>
                    <a:pt x="0" y="1123"/>
                  </a:lnTo>
                  <a:lnTo>
                    <a:pt x="2180" y="1123"/>
                  </a:lnTo>
                  <a:lnTo>
                    <a:pt x="2180" y="1357"/>
                  </a:lnTo>
                  <a:lnTo>
                    <a:pt x="2957" y="678"/>
                  </a:lnTo>
                  <a:lnTo>
                    <a:pt x="2180" y="0"/>
                  </a:lnTo>
                </a:path>
              </a:pathLst>
            </a:custGeom>
            <a:solidFill>
              <a:srgbClr val="CCFFFF"/>
            </a:solidFill>
            <a:ln w="12699" cap="rnd" cmpd="sng">
              <a:solidFill>
                <a:srgbClr val="865D1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0300" name="Rectangle 8"/>
            <p:cNvSpPr>
              <a:spLocks noChangeArrowheads="1"/>
            </p:cNvSpPr>
            <p:nvPr/>
          </p:nvSpPr>
          <p:spPr bwMode="auto">
            <a:xfrm>
              <a:off x="446" y="2208"/>
              <a:ext cx="2347" cy="84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4000" b="1">
                  <a:solidFill>
                    <a:srgbClr val="000000"/>
                  </a:solidFill>
                  <a:latin typeface="Century Gothic" pitchFamily="34" charset="0"/>
                </a:rPr>
                <a:t>Μ.Μ.Ε.</a:t>
              </a:r>
            </a:p>
          </p:txBody>
        </p:sp>
      </p:grpSp>
      <p:sp>
        <p:nvSpPr>
          <p:cNvPr id="789513" name="Rectangle 9"/>
          <p:cNvSpPr>
            <a:spLocks noChangeArrowheads="1"/>
          </p:cNvSpPr>
          <p:nvPr/>
        </p:nvSpPr>
        <p:spPr bwMode="auto">
          <a:xfrm>
            <a:off x="779463" y="3768725"/>
            <a:ext cx="1903412" cy="819150"/>
          </a:xfrm>
          <a:prstGeom prst="rect">
            <a:avLst/>
          </a:prstGeom>
          <a:solidFill>
            <a:schemeClr val="accent2"/>
          </a:solidFill>
          <a:ln w="12699">
            <a:solidFill>
              <a:srgbClr val="D39F6A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Διαφημιστικό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00"/>
                </a:solidFill>
                <a:latin typeface="Century Gothic" pitchFamily="34" charset="0"/>
              </a:rPr>
              <a:t>μήνυμα</a:t>
            </a:r>
          </a:p>
        </p:txBody>
      </p:sp>
      <p:sp>
        <p:nvSpPr>
          <p:cNvPr id="140294" name="Rectangle 10"/>
          <p:cNvSpPr>
            <a:spLocks noChangeArrowheads="1"/>
          </p:cNvSpPr>
          <p:nvPr/>
        </p:nvSpPr>
        <p:spPr bwMode="auto">
          <a:xfrm>
            <a:off x="995363" y="3119438"/>
            <a:ext cx="989012" cy="288925"/>
          </a:xfrm>
          <a:prstGeom prst="rect">
            <a:avLst/>
          </a:prstGeom>
          <a:solidFill>
            <a:srgbClr val="FFE43F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Μήνυμα</a:t>
            </a:r>
          </a:p>
        </p:txBody>
      </p:sp>
      <p:sp>
        <p:nvSpPr>
          <p:cNvPr id="140295" name="Rectangle 11"/>
          <p:cNvSpPr>
            <a:spLocks noChangeArrowheads="1"/>
          </p:cNvSpPr>
          <p:nvPr/>
        </p:nvSpPr>
        <p:spPr bwMode="auto">
          <a:xfrm>
            <a:off x="2127250" y="3049588"/>
            <a:ext cx="989013" cy="288925"/>
          </a:xfrm>
          <a:prstGeom prst="rect">
            <a:avLst/>
          </a:prstGeom>
          <a:solidFill>
            <a:srgbClr val="FFE43F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Μήνυμα</a:t>
            </a:r>
          </a:p>
        </p:txBody>
      </p:sp>
      <p:sp>
        <p:nvSpPr>
          <p:cNvPr id="140296" name="Rectangle 12"/>
          <p:cNvSpPr>
            <a:spLocks noChangeArrowheads="1"/>
          </p:cNvSpPr>
          <p:nvPr/>
        </p:nvSpPr>
        <p:spPr bwMode="auto">
          <a:xfrm>
            <a:off x="920750" y="5010150"/>
            <a:ext cx="989013" cy="288925"/>
          </a:xfrm>
          <a:prstGeom prst="rect">
            <a:avLst/>
          </a:prstGeom>
          <a:solidFill>
            <a:srgbClr val="FFE43F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Μήνυμα</a:t>
            </a:r>
          </a:p>
        </p:txBody>
      </p:sp>
      <p:sp>
        <p:nvSpPr>
          <p:cNvPr id="140297" name="Rectangle 13"/>
          <p:cNvSpPr>
            <a:spLocks noChangeArrowheads="1"/>
          </p:cNvSpPr>
          <p:nvPr/>
        </p:nvSpPr>
        <p:spPr bwMode="auto">
          <a:xfrm>
            <a:off x="2132013" y="4937125"/>
            <a:ext cx="989012" cy="288925"/>
          </a:xfrm>
          <a:prstGeom prst="rect">
            <a:avLst/>
          </a:prstGeom>
          <a:solidFill>
            <a:srgbClr val="FFE43F"/>
          </a:solidFill>
          <a:ln w="12699">
            <a:solidFill>
              <a:srgbClr val="A10B36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latin typeface="Century Gothic" pitchFamily="34" charset="0"/>
              </a:rPr>
              <a:t>Μήνυμα</a:t>
            </a:r>
          </a:p>
        </p:txBody>
      </p:sp>
      <p:sp>
        <p:nvSpPr>
          <p:cNvPr id="789518" name="Rectangle 14"/>
          <p:cNvSpPr>
            <a:spLocks noChangeArrowheads="1"/>
          </p:cNvSpPr>
          <p:nvPr/>
        </p:nvSpPr>
        <p:spPr bwMode="auto">
          <a:xfrm>
            <a:off x="5397185" y="3414713"/>
            <a:ext cx="2691442" cy="122366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66"/>
                </a:solidFill>
                <a:latin typeface="Century Gothic" pitchFamily="34" charset="0"/>
              </a:rPr>
              <a:t>ΔΙΑΦΗΜΙΣΤΙΚΗ</a:t>
            </a: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66"/>
                </a:solidFill>
                <a:latin typeface="Century Gothic" pitchFamily="34" charset="0"/>
              </a:rPr>
              <a:t>ΕΚΣΤΡΑΤΕΙΑ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30200" y="2157413"/>
            <a:ext cx="4851400" cy="7445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Η διαφήμιση συμβάλλει στην επίτευξη των</a:t>
            </a:r>
          </a:p>
          <a:p>
            <a:pPr marL="457200" indent="-457200"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l-GR" b="1">
                <a:solidFill>
                  <a:srgbClr val="000000"/>
                </a:solidFill>
                <a:latin typeface="Century Gothic" pitchFamily="34" charset="0"/>
              </a:rPr>
              <a:t>παρακάτω επικοινωνιακών στόχων :</a:t>
            </a:r>
          </a:p>
          <a:p>
            <a:pPr marL="457200" indent="-457200" algn="just" fontAlgn="base" hangingPunct="0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endParaRPr lang="el-GR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19163" y="1155700"/>
            <a:ext cx="7521575" cy="487363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ΛΕΙΤΟΥΡΓΙΕΣ - ΣΤΟΧΟΙ ΤΗΣ ΔΙΑΦΗΜΙΣΗΣ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30188" y="347663"/>
            <a:ext cx="1130119" cy="27443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FFFFFF"/>
                </a:solidFill>
                <a:latin typeface="Century Gothic" pitchFamily="34" charset="0"/>
              </a:rPr>
              <a:t>ΚΕΦΑΛΑΙΟ 2</a:t>
            </a: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500688" y="2627313"/>
            <a:ext cx="2587625" cy="647700"/>
          </a:xfrm>
          <a:prstGeom prst="homePlate">
            <a:avLst>
              <a:gd name="adj" fmla="val 99914"/>
            </a:avLst>
          </a:prstGeom>
          <a:solidFill>
            <a:srgbClr val="9DA33C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Πληροφορεί</a:t>
            </a: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4433888" y="3465513"/>
            <a:ext cx="2587625" cy="647700"/>
          </a:xfrm>
          <a:prstGeom prst="homePlate">
            <a:avLst>
              <a:gd name="adj" fmla="val 99914"/>
            </a:avLst>
          </a:prstGeom>
          <a:solidFill>
            <a:srgbClr val="AAAF5A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Πείθει για δοκιμή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3443288" y="4227513"/>
            <a:ext cx="2587625" cy="647700"/>
          </a:xfrm>
          <a:prstGeom prst="homePlate">
            <a:avLst>
              <a:gd name="adj" fmla="val 99914"/>
            </a:avLst>
          </a:prstGeom>
          <a:solidFill>
            <a:srgbClr val="B3B86C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Υπενθυμίζει</a:t>
            </a:r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2452688" y="5065713"/>
            <a:ext cx="2587625" cy="647700"/>
          </a:xfrm>
          <a:prstGeom prst="homePlate">
            <a:avLst>
              <a:gd name="adj" fmla="val 99914"/>
            </a:avLst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Προσθέτει συμβολική αξία</a:t>
            </a:r>
          </a:p>
        </p:txBody>
      </p:sp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1538288" y="5827713"/>
            <a:ext cx="2587625" cy="647700"/>
          </a:xfrm>
          <a:prstGeom prst="homePlate">
            <a:avLst>
              <a:gd name="adj" fmla="val 99914"/>
            </a:avLst>
          </a:prstGeom>
          <a:solidFill>
            <a:srgbClr val="C7CB92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Ενισχύει την επίτευξη άλλων επιχειρησιακών στόχων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754063" y="5683250"/>
            <a:ext cx="7639050" cy="465138"/>
          </a:xfrm>
          <a:prstGeom prst="rect">
            <a:avLst/>
          </a:prstGeom>
          <a:solidFill>
            <a:srgbClr val="C7CB92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Σύγχρονη Θεωρία: </a:t>
            </a: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Στη Πράξη η διαφήμιση λειτουργεί διαφορετικά, σε διαφορετικούς πελάτες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                                 και σε διαφορετικές στιγμές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754063" y="4881563"/>
            <a:ext cx="7639050" cy="512762"/>
          </a:xfrm>
          <a:prstGeom prst="rect">
            <a:avLst/>
          </a:prstGeom>
          <a:solidFill>
            <a:srgbClr val="BCC17E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Υπόδειγμα ATR</a:t>
            </a: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: (Μήνυμα – Ενημέρωση – Δοκιμή – Εντυπώσεις):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                             Ένα προϊόν αρέσει επειδή το χρησιμοποιούμε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754063" y="4176713"/>
            <a:ext cx="7639050" cy="465137"/>
          </a:xfrm>
          <a:prstGeom prst="rect">
            <a:avLst/>
          </a:prstGeom>
          <a:solidFill>
            <a:srgbClr val="B3B86C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Υπόδειγμα AIDA</a:t>
            </a: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: (Μήνυμα – Σκέπτομαι – Αισθάνομαι – Κάνω)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754063" y="3424238"/>
            <a:ext cx="7639050" cy="465137"/>
          </a:xfrm>
          <a:prstGeom prst="rect">
            <a:avLst/>
          </a:prstGeom>
          <a:solidFill>
            <a:srgbClr val="AAAF5A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Οικονομικό Υπόδειγμα</a:t>
            </a: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: Έμφαση στη πληροφορία (σκέπτομαι  - κάνω)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754063" y="2671763"/>
            <a:ext cx="7639050" cy="465137"/>
          </a:xfrm>
          <a:prstGeom prst="rect">
            <a:avLst/>
          </a:prstGeom>
          <a:solidFill>
            <a:srgbClr val="9DA33C"/>
          </a:solidFill>
          <a:ln w="12699">
            <a:solidFill>
              <a:srgbClr val="865D15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400" b="1">
                <a:solidFill>
                  <a:srgbClr val="000000"/>
                </a:solidFill>
                <a:latin typeface="Century Gothic" pitchFamily="34" charset="0"/>
              </a:rPr>
              <a:t>Θεωρία του “Μαύρου Κουτιού”: </a:t>
            </a: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Οικονομετρικά υποδείγματα (δαπάνη, πωλήσεις).	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665288" y="1901825"/>
            <a:ext cx="5816600" cy="501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l-GR" sz="1400">
                <a:solidFill>
                  <a:srgbClr val="000000"/>
                </a:solidFill>
                <a:latin typeface="Century Gothic" pitchFamily="34" charset="0"/>
              </a:rPr>
              <a:t>Η διαφημιστική επικοινωνία ερμηνεύεται από διαφορετικά υποδείγματα: 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906463" y="1169988"/>
            <a:ext cx="7521575" cy="458787"/>
          </a:xfrm>
          <a:prstGeom prst="rect">
            <a:avLst/>
          </a:prstGeom>
          <a:solidFill>
            <a:srgbClr val="E5987D"/>
          </a:solidFill>
          <a:ln w="12699">
            <a:solidFill>
              <a:srgbClr val="DD785C"/>
            </a:solidFill>
            <a:miter lim="800000"/>
            <a:headEnd/>
            <a:tailEnd/>
          </a:ln>
        </p:spPr>
        <p:txBody>
          <a:bodyPr wrap="none" lIns="90488" tIns="44450" rIns="90488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0000"/>
                </a:solidFill>
                <a:latin typeface="Century Gothic" pitchFamily="34" charset="0"/>
              </a:rPr>
              <a:t>Η ΘΕΩΡΙΑ ΤΗΣ ΣΥΜΠΕΡΙΦΟΡΑΣ ΚΑΙ Η ΕΠΙΚΟΙΝΩΝΙΑ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230188" y="347663"/>
            <a:ext cx="1130119" cy="27443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b="1">
                <a:solidFill>
                  <a:srgbClr val="FFFFFF"/>
                </a:solidFill>
                <a:latin typeface="Century Gothic" pitchFamily="34" charset="0"/>
              </a:rPr>
              <a:t>ΚΕΦΑΛΑΙΟ 2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5661031"/>
            <a:ext cx="4495800" cy="458788"/>
            <a:chOff x="1512" y="3539"/>
            <a:chExt cx="2832" cy="289"/>
          </a:xfrm>
        </p:grpSpPr>
        <p:sp>
          <p:nvSpPr>
            <p:cNvPr id="144428" name="Line 3"/>
            <p:cNvSpPr>
              <a:spLocks noChangeShapeType="1"/>
            </p:cNvSpPr>
            <p:nvPr/>
          </p:nvSpPr>
          <p:spPr bwMode="auto">
            <a:xfrm>
              <a:off x="1512" y="3686"/>
              <a:ext cx="2832" cy="1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29" name="Rectangle 4"/>
            <p:cNvSpPr>
              <a:spLocks noChangeArrowheads="1"/>
            </p:cNvSpPr>
            <p:nvPr/>
          </p:nvSpPr>
          <p:spPr bwMode="auto">
            <a:xfrm>
              <a:off x="2158" y="3539"/>
              <a:ext cx="1857" cy="289"/>
            </a:xfrm>
            <a:prstGeom prst="rect">
              <a:avLst/>
            </a:prstGeom>
            <a:solidFill>
              <a:srgbClr val="8AF2D4"/>
            </a:solidFill>
            <a:ln w="57150">
              <a:solidFill>
                <a:srgbClr val="5C0000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400">
                  <a:solidFill>
                    <a:srgbClr val="5C0000"/>
                  </a:solidFill>
                  <a:latin typeface="Century Gothic" pitchFamily="34" charset="0"/>
                </a:rPr>
                <a:t>Ροή πληροφοριών</a:t>
              </a:r>
              <a:endParaRPr lang="en-US" sz="2400">
                <a:solidFill>
                  <a:srgbClr val="5C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44387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66877"/>
          </a:xfrm>
          <a:noFill/>
        </p:spPr>
        <p:txBody>
          <a:bodyPr lIns="90487" tIns="44450" rIns="90487" bIns="44450" anchor="t">
            <a:spAutoFit/>
          </a:bodyPr>
          <a:lstStyle/>
          <a:p>
            <a:pPr algn="just" eaLnBrk="1" hangingPunct="1"/>
            <a:r>
              <a:rPr lang="en-US" smtClean="0">
                <a:latin typeface="Century Gothic" pitchFamily="34" charset="0"/>
              </a:rPr>
              <a:t>Push Versus Pull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3200400"/>
            <a:ext cx="584200" cy="609600"/>
            <a:chOff x="528" y="2016"/>
            <a:chExt cx="368" cy="384"/>
          </a:xfrm>
        </p:grpSpPr>
        <p:sp>
          <p:nvSpPr>
            <p:cNvPr id="144425" name="Line 7"/>
            <p:cNvSpPr>
              <a:spLocks noChangeShapeType="1"/>
            </p:cNvSpPr>
            <p:nvPr/>
          </p:nvSpPr>
          <p:spPr bwMode="auto">
            <a:xfrm>
              <a:off x="528" y="2032"/>
              <a:ext cx="0" cy="352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26" name="Line 8"/>
            <p:cNvSpPr>
              <a:spLocks noChangeShapeType="1"/>
            </p:cNvSpPr>
            <p:nvPr/>
          </p:nvSpPr>
          <p:spPr bwMode="auto">
            <a:xfrm>
              <a:off x="544" y="2400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27" name="Line 9"/>
            <p:cNvSpPr>
              <a:spLocks noChangeShapeType="1"/>
            </p:cNvSpPr>
            <p:nvPr/>
          </p:nvSpPr>
          <p:spPr bwMode="auto">
            <a:xfrm>
              <a:off x="544" y="2016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774154" name="Rectangle 10"/>
          <p:cNvSpPr>
            <a:spLocks noChangeArrowheads="1"/>
          </p:cNvSpPr>
          <p:nvPr/>
        </p:nvSpPr>
        <p:spPr bwMode="auto">
          <a:xfrm>
            <a:off x="1406525" y="1143000"/>
            <a:ext cx="2665793" cy="643766"/>
          </a:xfrm>
          <a:prstGeom prst="rect">
            <a:avLst/>
          </a:prstGeom>
          <a:solidFill>
            <a:srgbClr val="FAFD00"/>
          </a:solidFill>
          <a:ln w="12700">
            <a:solidFill>
              <a:srgbClr val="5C0000"/>
            </a:solidFill>
            <a:miter lim="800000"/>
            <a:headEnd/>
            <a:tailEnd/>
          </a:ln>
          <a:effectLst>
            <a:outerShdw dist="35921" dir="2700000" algn="ctr" rotWithShape="0">
              <a:srgbClr val="6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5C0000"/>
                </a:solidFill>
                <a:latin typeface="Century Gothic" pitchFamily="34" charset="0"/>
              </a:rPr>
              <a:t>Push Policy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54100" y="2159000"/>
            <a:ext cx="3378200" cy="3225800"/>
            <a:chOff x="664" y="1360"/>
            <a:chExt cx="2128" cy="2032"/>
          </a:xfrm>
        </p:grpSpPr>
        <p:sp>
          <p:nvSpPr>
            <p:cNvPr id="774156" name="AutoShape 12"/>
            <p:cNvSpPr>
              <a:spLocks noChangeArrowheads="1"/>
            </p:cNvSpPr>
            <p:nvPr/>
          </p:nvSpPr>
          <p:spPr bwMode="auto">
            <a:xfrm rot="16200000" flipH="1">
              <a:off x="1504" y="520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AFD00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2400" b="1">
                  <a:solidFill>
                    <a:srgbClr val="5C0000"/>
                  </a:solidFill>
                  <a:latin typeface="Century Gothic" pitchFamily="34" charset="0"/>
                </a:rPr>
                <a:t>Παραγωγός</a:t>
              </a:r>
              <a:endParaRPr lang="en-US" sz="2400" b="1">
                <a:solidFill>
                  <a:srgbClr val="5C0000"/>
                </a:solidFill>
                <a:latin typeface="Century Gothic" pitchFamily="34" charset="0"/>
              </a:endParaRPr>
            </a:p>
          </p:txBody>
        </p:sp>
        <p:sp>
          <p:nvSpPr>
            <p:cNvPr id="774157" name="AutoShape 13"/>
            <p:cNvSpPr>
              <a:spLocks noChangeArrowheads="1"/>
            </p:cNvSpPr>
            <p:nvPr/>
          </p:nvSpPr>
          <p:spPr bwMode="auto">
            <a:xfrm rot="16200000" flipH="1">
              <a:off x="1504" y="1576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AFD00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2400" b="1">
                  <a:solidFill>
                    <a:srgbClr val="5C0000"/>
                  </a:solidFill>
                  <a:latin typeface="Century Gothic" pitchFamily="34" charset="0"/>
                </a:rPr>
                <a:t>Λιανέμπορος</a:t>
              </a:r>
              <a:endParaRPr lang="en-US" sz="2400" b="1">
                <a:solidFill>
                  <a:srgbClr val="5C0000"/>
                </a:solidFill>
                <a:latin typeface="Century Gothic" pitchFamily="34" charset="0"/>
              </a:endParaRPr>
            </a:p>
          </p:txBody>
        </p:sp>
        <p:sp>
          <p:nvSpPr>
            <p:cNvPr id="774158" name="AutoShape 14"/>
            <p:cNvSpPr>
              <a:spLocks noChangeArrowheads="1"/>
            </p:cNvSpPr>
            <p:nvPr/>
          </p:nvSpPr>
          <p:spPr bwMode="auto">
            <a:xfrm rot="16200000" flipH="1">
              <a:off x="1504" y="2104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AFD00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2400" b="1">
                  <a:solidFill>
                    <a:srgbClr val="5C0000"/>
                  </a:solidFill>
                  <a:latin typeface="Century Gothic" pitchFamily="34" charset="0"/>
                </a:rPr>
                <a:t>Πελάτης</a:t>
              </a:r>
              <a:endParaRPr lang="en-US" sz="2400" b="1">
                <a:solidFill>
                  <a:srgbClr val="5C0000"/>
                </a:solidFill>
                <a:latin typeface="Century Gothic" pitchFamily="34" charset="0"/>
              </a:endParaRPr>
            </a:p>
          </p:txBody>
        </p:sp>
        <p:sp>
          <p:nvSpPr>
            <p:cNvPr id="774159" name="AutoShape 15"/>
            <p:cNvSpPr>
              <a:spLocks noChangeArrowheads="1"/>
            </p:cNvSpPr>
            <p:nvPr/>
          </p:nvSpPr>
          <p:spPr bwMode="auto">
            <a:xfrm rot="16200000" flipH="1">
              <a:off x="1504" y="1048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FAFD00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l-GR" sz="2400" b="1">
                  <a:solidFill>
                    <a:srgbClr val="5C0000"/>
                  </a:solidFill>
                  <a:latin typeface="Century Gothic" pitchFamily="34" charset="0"/>
                </a:rPr>
                <a:t>Χονδρέμπορος</a:t>
              </a:r>
              <a:endParaRPr lang="en-US" sz="2400" b="1">
                <a:solidFill>
                  <a:srgbClr val="5C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38200" y="2362200"/>
            <a:ext cx="584200" cy="609600"/>
            <a:chOff x="528" y="1488"/>
            <a:chExt cx="368" cy="384"/>
          </a:xfrm>
        </p:grpSpPr>
        <p:sp>
          <p:nvSpPr>
            <p:cNvPr id="144418" name="Line 17"/>
            <p:cNvSpPr>
              <a:spLocks noChangeShapeType="1"/>
            </p:cNvSpPr>
            <p:nvPr/>
          </p:nvSpPr>
          <p:spPr bwMode="auto">
            <a:xfrm>
              <a:off x="528" y="1504"/>
              <a:ext cx="0" cy="352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19" name="Line 18"/>
            <p:cNvSpPr>
              <a:spLocks noChangeShapeType="1"/>
            </p:cNvSpPr>
            <p:nvPr/>
          </p:nvSpPr>
          <p:spPr bwMode="auto">
            <a:xfrm>
              <a:off x="544" y="1872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20" name="Line 19"/>
            <p:cNvSpPr>
              <a:spLocks noChangeShapeType="1"/>
            </p:cNvSpPr>
            <p:nvPr/>
          </p:nvSpPr>
          <p:spPr bwMode="auto">
            <a:xfrm>
              <a:off x="544" y="1488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38200" y="4038600"/>
            <a:ext cx="584200" cy="609600"/>
            <a:chOff x="528" y="2544"/>
            <a:chExt cx="368" cy="384"/>
          </a:xfrm>
        </p:grpSpPr>
        <p:sp>
          <p:nvSpPr>
            <p:cNvPr id="144415" name="Line 21"/>
            <p:cNvSpPr>
              <a:spLocks noChangeShapeType="1"/>
            </p:cNvSpPr>
            <p:nvPr/>
          </p:nvSpPr>
          <p:spPr bwMode="auto">
            <a:xfrm>
              <a:off x="528" y="2560"/>
              <a:ext cx="0" cy="352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16" name="Line 22"/>
            <p:cNvSpPr>
              <a:spLocks noChangeShapeType="1"/>
            </p:cNvSpPr>
            <p:nvPr/>
          </p:nvSpPr>
          <p:spPr bwMode="auto">
            <a:xfrm>
              <a:off x="544" y="2928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17" name="Line 23"/>
            <p:cNvSpPr>
              <a:spLocks noChangeShapeType="1"/>
            </p:cNvSpPr>
            <p:nvPr/>
          </p:nvSpPr>
          <p:spPr bwMode="auto">
            <a:xfrm>
              <a:off x="544" y="2544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774168" name="Rectangle 24"/>
          <p:cNvSpPr>
            <a:spLocks noChangeArrowheads="1"/>
          </p:cNvSpPr>
          <p:nvPr/>
        </p:nvSpPr>
        <p:spPr bwMode="auto">
          <a:xfrm>
            <a:off x="5319713" y="1143000"/>
            <a:ext cx="2406107" cy="643766"/>
          </a:xfrm>
          <a:prstGeom prst="rect">
            <a:avLst/>
          </a:prstGeom>
          <a:solidFill>
            <a:schemeClr val="hlink"/>
          </a:solidFill>
          <a:ln w="12700">
            <a:solidFill>
              <a:srgbClr val="5C0000"/>
            </a:solidFill>
            <a:miter lim="800000"/>
            <a:headEnd/>
            <a:tailEnd/>
          </a:ln>
          <a:effectLst>
            <a:outerShdw dist="35921" dir="2700000" algn="ctr" rotWithShape="0">
              <a:srgbClr val="6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5C0000"/>
                </a:solidFill>
                <a:latin typeface="Century Gothic" pitchFamily="34" charset="0"/>
              </a:rPr>
              <a:t>Pull Policy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4787900" y="2159000"/>
            <a:ext cx="3378200" cy="3225800"/>
            <a:chOff x="3016" y="1360"/>
            <a:chExt cx="2128" cy="2032"/>
          </a:xfrm>
        </p:grpSpPr>
        <p:sp>
          <p:nvSpPr>
            <p:cNvPr id="774170" name="AutoShape 26"/>
            <p:cNvSpPr>
              <a:spLocks noChangeArrowheads="1"/>
            </p:cNvSpPr>
            <p:nvPr/>
          </p:nvSpPr>
          <p:spPr bwMode="auto">
            <a:xfrm rot="16200000" flipH="1">
              <a:off x="3856" y="520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5C0000"/>
                  </a:solidFill>
                  <a:latin typeface="Century Gothic" pitchFamily="34" charset="0"/>
                </a:rPr>
                <a:t>Producer</a:t>
              </a:r>
            </a:p>
          </p:txBody>
        </p:sp>
        <p:sp>
          <p:nvSpPr>
            <p:cNvPr id="774171" name="AutoShape 27"/>
            <p:cNvSpPr>
              <a:spLocks noChangeArrowheads="1"/>
            </p:cNvSpPr>
            <p:nvPr/>
          </p:nvSpPr>
          <p:spPr bwMode="auto">
            <a:xfrm rot="16200000" flipH="1">
              <a:off x="3856" y="1048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5C0000"/>
                  </a:solidFill>
                  <a:latin typeface="Century Gothic" pitchFamily="34" charset="0"/>
                </a:rPr>
                <a:t>Wholesaler</a:t>
              </a:r>
            </a:p>
          </p:txBody>
        </p:sp>
        <p:sp>
          <p:nvSpPr>
            <p:cNvPr id="774172" name="AutoShape 28"/>
            <p:cNvSpPr>
              <a:spLocks noChangeArrowheads="1"/>
            </p:cNvSpPr>
            <p:nvPr/>
          </p:nvSpPr>
          <p:spPr bwMode="auto">
            <a:xfrm rot="16200000" flipH="1">
              <a:off x="3856" y="1576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5C0000"/>
                  </a:solidFill>
                  <a:latin typeface="Century Gothic" pitchFamily="34" charset="0"/>
                </a:rPr>
                <a:t>Retailer</a:t>
              </a:r>
            </a:p>
          </p:txBody>
        </p:sp>
        <p:sp>
          <p:nvSpPr>
            <p:cNvPr id="774173" name="AutoShape 29"/>
            <p:cNvSpPr>
              <a:spLocks noChangeArrowheads="1"/>
            </p:cNvSpPr>
            <p:nvPr/>
          </p:nvSpPr>
          <p:spPr bwMode="auto">
            <a:xfrm rot="16200000" flipH="1">
              <a:off x="3856" y="2104"/>
              <a:ext cx="448" cy="2128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rgbClr val="5C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600000"/>
              </a:outerShdw>
            </a:effectLst>
          </p:spPr>
          <p:txBody>
            <a:bodyPr vert="eaVert" wrap="none" lIns="90487" tIns="44450" rIns="90487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5C0000"/>
                  </a:solidFill>
                  <a:latin typeface="Century Gothic" pitchFamily="34" charset="0"/>
                </a:rPr>
                <a:t>Consumer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772400" y="2286000"/>
            <a:ext cx="609600" cy="2590800"/>
            <a:chOff x="4896" y="1440"/>
            <a:chExt cx="384" cy="1632"/>
          </a:xfrm>
        </p:grpSpPr>
        <p:sp>
          <p:nvSpPr>
            <p:cNvPr id="144408" name="Line 31"/>
            <p:cNvSpPr>
              <a:spLocks noChangeShapeType="1"/>
            </p:cNvSpPr>
            <p:nvPr/>
          </p:nvSpPr>
          <p:spPr bwMode="auto">
            <a:xfrm>
              <a:off x="5280" y="1456"/>
              <a:ext cx="0" cy="160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9" name="Line 32"/>
            <p:cNvSpPr>
              <a:spLocks noChangeShapeType="1"/>
            </p:cNvSpPr>
            <p:nvPr/>
          </p:nvSpPr>
          <p:spPr bwMode="auto">
            <a:xfrm flipH="1">
              <a:off x="4896" y="3072"/>
              <a:ext cx="384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10" name="Line 33"/>
            <p:cNvSpPr>
              <a:spLocks noChangeShapeType="1"/>
            </p:cNvSpPr>
            <p:nvPr/>
          </p:nvSpPr>
          <p:spPr bwMode="auto">
            <a:xfrm flipH="1">
              <a:off x="4896" y="1440"/>
              <a:ext cx="384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572000" y="4038600"/>
            <a:ext cx="584200" cy="609600"/>
            <a:chOff x="2880" y="2544"/>
            <a:chExt cx="368" cy="384"/>
          </a:xfrm>
        </p:grpSpPr>
        <p:sp>
          <p:nvSpPr>
            <p:cNvPr id="144405" name="Line 35"/>
            <p:cNvSpPr>
              <a:spLocks noChangeShapeType="1"/>
            </p:cNvSpPr>
            <p:nvPr/>
          </p:nvSpPr>
          <p:spPr bwMode="auto">
            <a:xfrm flipV="1">
              <a:off x="2880" y="2544"/>
              <a:ext cx="0" cy="384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6" name="Line 36"/>
            <p:cNvSpPr>
              <a:spLocks noChangeShapeType="1"/>
            </p:cNvSpPr>
            <p:nvPr/>
          </p:nvSpPr>
          <p:spPr bwMode="auto">
            <a:xfrm>
              <a:off x="2896" y="2544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7" name="Line 37"/>
            <p:cNvSpPr>
              <a:spLocks noChangeShapeType="1"/>
            </p:cNvSpPr>
            <p:nvPr/>
          </p:nvSpPr>
          <p:spPr bwMode="auto">
            <a:xfrm>
              <a:off x="2896" y="2928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572000" y="3200400"/>
            <a:ext cx="584200" cy="609600"/>
            <a:chOff x="2880" y="2016"/>
            <a:chExt cx="368" cy="384"/>
          </a:xfrm>
        </p:grpSpPr>
        <p:sp>
          <p:nvSpPr>
            <p:cNvPr id="144402" name="Line 39"/>
            <p:cNvSpPr>
              <a:spLocks noChangeShapeType="1"/>
            </p:cNvSpPr>
            <p:nvPr/>
          </p:nvSpPr>
          <p:spPr bwMode="auto">
            <a:xfrm flipV="1">
              <a:off x="2880" y="2016"/>
              <a:ext cx="0" cy="384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3" name="Line 40"/>
            <p:cNvSpPr>
              <a:spLocks noChangeShapeType="1"/>
            </p:cNvSpPr>
            <p:nvPr/>
          </p:nvSpPr>
          <p:spPr bwMode="auto">
            <a:xfrm>
              <a:off x="2896" y="2016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4" name="Line 41"/>
            <p:cNvSpPr>
              <a:spLocks noChangeShapeType="1"/>
            </p:cNvSpPr>
            <p:nvPr/>
          </p:nvSpPr>
          <p:spPr bwMode="auto">
            <a:xfrm>
              <a:off x="2896" y="2400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572000" y="2362200"/>
            <a:ext cx="584200" cy="609600"/>
            <a:chOff x="2880" y="1488"/>
            <a:chExt cx="368" cy="384"/>
          </a:xfrm>
        </p:grpSpPr>
        <p:sp>
          <p:nvSpPr>
            <p:cNvPr id="144399" name="Line 43"/>
            <p:cNvSpPr>
              <a:spLocks noChangeShapeType="1"/>
            </p:cNvSpPr>
            <p:nvPr/>
          </p:nvSpPr>
          <p:spPr bwMode="auto">
            <a:xfrm flipV="1">
              <a:off x="2880" y="1488"/>
              <a:ext cx="0" cy="384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0" name="Line 44"/>
            <p:cNvSpPr>
              <a:spLocks noChangeShapeType="1"/>
            </p:cNvSpPr>
            <p:nvPr/>
          </p:nvSpPr>
          <p:spPr bwMode="auto">
            <a:xfrm>
              <a:off x="2896" y="1488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44401" name="Line 45"/>
            <p:cNvSpPr>
              <a:spLocks noChangeShapeType="1"/>
            </p:cNvSpPr>
            <p:nvPr/>
          </p:nvSpPr>
          <p:spPr bwMode="auto">
            <a:xfrm>
              <a:off x="2896" y="1872"/>
              <a:ext cx="352" cy="0"/>
            </a:xfrm>
            <a:prstGeom prst="line">
              <a:avLst/>
            </a:prstGeom>
            <a:noFill/>
            <a:ln w="57150">
              <a:solidFill>
                <a:srgbClr val="5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54" grpId="0" animBg="1" autoUpdateAnimBg="0"/>
      <p:bldP spid="77416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667000" y="685800"/>
            <a:ext cx="5715000" cy="457200"/>
          </a:xfrm>
          <a:prstGeom prst="rect">
            <a:avLst/>
          </a:prstGeom>
          <a:gradFill rotWithShape="0">
            <a:gsLst>
              <a:gs pos="0">
                <a:srgbClr val="666633"/>
              </a:gs>
              <a:gs pos="100000">
                <a:srgbClr val="666633">
                  <a:gamma/>
                  <a:shade val="72157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ΠΡΩΤΑΓΩΝΙΣΤΕΣ ΣΤΗ ΔΙΑΦΗΜΙΣΗ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61722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400" b="1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 ΔΙΑΦΗΜΙΖΟΜΕΝΟΣ</a:t>
            </a:r>
            <a:r>
              <a:rPr lang="en-GB" sz="2400" b="1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:</a:t>
            </a:r>
            <a:r>
              <a:rPr lang="el-GR" sz="2400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ΠΑΡΑΓΩΓΟΙ, ΧΟΝΔΡΕΜΠΟΡΟΙ,</a:t>
            </a:r>
            <a:r>
              <a:rPr lang="en-US" sz="2400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ΛΙΑΝΟΠΩΛΗΤΕΣ,  ΟΡΓΑΝΙΣΜΟΙ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400" b="1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ΔΙΑΦΗΜΙΣΤΙΚΗ ΕΤΑΙΡΕΙΑ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400" b="1">
                <a:solidFill>
                  <a:srgbClr val="2727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ΤΑ ΜΑΖΙΚΑ ΜΕΣΑ ΕΝΗΜΕΡΩΣΗΣ</a:t>
            </a:r>
          </a:p>
        </p:txBody>
      </p:sp>
      <p:pic>
        <p:nvPicPr>
          <p:cNvPr id="145412" name="Picture 4" descr="bd051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914400" y="2286000"/>
            <a:ext cx="0" cy="4114800"/>
          </a:xfrm>
          <a:prstGeom prst="line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533400" y="5791200"/>
            <a:ext cx="8001000" cy="0"/>
          </a:xfrm>
          <a:prstGeom prst="line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45415" name="Picture 8" descr="bs0103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105400"/>
            <a:ext cx="17589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6" name="Picture 9" descr="bs0209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438525"/>
            <a:ext cx="1828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7" name="Picture 10" descr="pe01741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412875"/>
            <a:ext cx="15668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315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ΤΟ ΠΟΛΥΔΙΑΣΤΑΤΟ ΤΗΣ ΔΙΑΦΗΜΙΣΗΣ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6629400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ΜΟΡΦΗ ΕΠΙΚΟΙΝΩΝΙΑΣ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ΜΕΣ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O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ΧΡΗΜΑΤΟΔΟΤΗΣΗΣ 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ΤΩΝ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ΜΜΕ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ΣΤΟΙΧΕΙΟ ΤΟΥ 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ΟΙΚΟΝΟΜΙΚΟΥ </a:t>
            </a: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</a:t>
            </a: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ΣΥΣΤΗΜΑΤΟΣ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762000" y="457200"/>
            <a:ext cx="0" cy="5867400"/>
          </a:xfrm>
          <a:prstGeom prst="line">
            <a:avLst/>
          </a:prstGeom>
          <a:noFill/>
          <a:ln w="76200">
            <a:solidFill>
              <a:srgbClr val="808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304800" y="1295400"/>
            <a:ext cx="7848600" cy="0"/>
          </a:xfrm>
          <a:prstGeom prst="line">
            <a:avLst/>
          </a:prstGeom>
          <a:noFill/>
          <a:ln w="76200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46438" name="Picture 6" descr="6117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5446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9" name="Line 8"/>
          <p:cNvSpPr>
            <a:spLocks noChangeShapeType="1"/>
          </p:cNvSpPr>
          <p:nvPr/>
        </p:nvSpPr>
        <p:spPr bwMode="auto">
          <a:xfrm>
            <a:off x="304800" y="6019800"/>
            <a:ext cx="8229600" cy="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46440" name="Picture 9" descr="bd0508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32004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315200" cy="457200"/>
          </a:xfrm>
          <a:prstGeom prst="rect">
            <a:avLst/>
          </a:prstGeom>
          <a:solidFill>
            <a:srgbClr val="CC99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ΥΠΟΔΕΙΓΜΑ ΕΠΙΚΟΙΝΩΝΙΑΚΗΣ ΔΙΕΡΓΑΣΙΑΣ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8600" y="2133600"/>
            <a:ext cx="1371600" cy="531813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58824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58824"/>
                  <a:invGamma/>
                </a:srgbClr>
              </a:gs>
            </a:gsLst>
            <a:lin ang="189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ΠΗΓΗ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48000" y="1981200"/>
            <a:ext cx="2316163" cy="95885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ΜΗΝΥΜΑ ΜΜΕ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086600" y="2133600"/>
            <a:ext cx="1752600" cy="531813"/>
          </a:xfrm>
          <a:prstGeom prst="rect">
            <a:avLst/>
          </a:prstGeom>
          <a:gradFill rotWithShape="0">
            <a:gsLst>
              <a:gs pos="0">
                <a:srgbClr val="660066">
                  <a:gamma/>
                  <a:shade val="61176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ΔΕΚΤΗΣ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257800" y="1143000"/>
            <a:ext cx="259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ΠΑΡΕΜΒΟΛΗ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219200" y="3276600"/>
            <a:ext cx="2514600" cy="409575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ΚΩΔΙΚΟΠΟΙΗΣΗ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572000" y="3429000"/>
            <a:ext cx="3352800" cy="396875"/>
          </a:xfrm>
          <a:prstGeom prst="rect">
            <a:avLst/>
          </a:prstGeom>
          <a:solidFill>
            <a:srgbClr val="99CC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ΑΠΟΚΩΔΙΚΟΠΟΙΗΣΗ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2971800" y="4876800"/>
            <a:ext cx="28241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FEEDBACK</a:t>
            </a:r>
            <a:endParaRPr lang="el-GR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6781800" y="5257800"/>
            <a:ext cx="1905000" cy="457200"/>
          </a:xfrm>
          <a:prstGeom prst="rect">
            <a:avLst/>
          </a:prstGeom>
          <a:gradFill rotWithShape="0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RESPONSE</a:t>
            </a:r>
            <a:endParaRPr lang="el-GR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47467" name="AutoShape 20"/>
          <p:cNvSpPr>
            <a:spLocks noChangeArrowheads="1"/>
          </p:cNvSpPr>
          <p:nvPr/>
        </p:nvSpPr>
        <p:spPr bwMode="auto">
          <a:xfrm>
            <a:off x="1981200" y="2057400"/>
            <a:ext cx="914400" cy="457200"/>
          </a:xfrm>
          <a:custGeom>
            <a:avLst/>
            <a:gdLst>
              <a:gd name="T0" fmla="*/ 1229029355 w 21600"/>
              <a:gd name="T1" fmla="*/ 0 h 21600"/>
              <a:gd name="T2" fmla="*/ 0 w 21600"/>
              <a:gd name="T3" fmla="*/ 102419155 h 21600"/>
              <a:gd name="T4" fmla="*/ 1229029355 w 21600"/>
              <a:gd name="T5" fmla="*/ 204838141 h 21600"/>
              <a:gd name="T6" fmla="*/ 1638705130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68" name="AutoShape 21"/>
          <p:cNvSpPr>
            <a:spLocks noChangeArrowheads="1"/>
          </p:cNvSpPr>
          <p:nvPr/>
        </p:nvSpPr>
        <p:spPr bwMode="auto">
          <a:xfrm>
            <a:off x="5568950" y="2057400"/>
            <a:ext cx="1524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5 h 21600"/>
              <a:gd name="T4" fmla="*/ 2147483647 w 21600"/>
              <a:gd name="T5" fmla="*/ 204838141 h 21600"/>
              <a:gd name="T6" fmla="*/ 2147483647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69" name="AutoShape 23"/>
          <p:cNvSpPr>
            <a:spLocks noChangeArrowheads="1"/>
          </p:cNvSpPr>
          <p:nvPr/>
        </p:nvSpPr>
        <p:spPr bwMode="auto">
          <a:xfrm>
            <a:off x="7926388" y="2971800"/>
            <a:ext cx="533400" cy="1828800"/>
          </a:xfrm>
          <a:prstGeom prst="downArrow">
            <a:avLst>
              <a:gd name="adj1" fmla="val 50000"/>
              <a:gd name="adj2" fmla="val 85714"/>
            </a:avLst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70" name="AutoShape 25"/>
          <p:cNvSpPr>
            <a:spLocks noChangeArrowheads="1"/>
          </p:cNvSpPr>
          <p:nvPr/>
        </p:nvSpPr>
        <p:spPr bwMode="auto">
          <a:xfrm>
            <a:off x="914400" y="5334000"/>
            <a:ext cx="5562600" cy="228600"/>
          </a:xfrm>
          <a:prstGeom prst="leftArrow">
            <a:avLst>
              <a:gd name="adj1" fmla="val 50000"/>
              <a:gd name="adj2" fmla="val 608333"/>
            </a:avLst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71" name="AutoShape 26"/>
          <p:cNvSpPr>
            <a:spLocks noChangeArrowheads="1"/>
          </p:cNvSpPr>
          <p:nvPr/>
        </p:nvSpPr>
        <p:spPr bwMode="auto">
          <a:xfrm>
            <a:off x="457200" y="2819400"/>
            <a:ext cx="381000" cy="2438400"/>
          </a:xfrm>
          <a:prstGeom prst="upArrow">
            <a:avLst>
              <a:gd name="adj1" fmla="val 50000"/>
              <a:gd name="adj2" fmla="val 160000"/>
            </a:avLst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72" name="Line 27"/>
          <p:cNvSpPr>
            <a:spLocks noChangeShapeType="1"/>
          </p:cNvSpPr>
          <p:nvPr/>
        </p:nvSpPr>
        <p:spPr bwMode="auto">
          <a:xfrm flipV="1">
            <a:off x="1905000" y="2667000"/>
            <a:ext cx="609600" cy="5334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73" name="Line 28"/>
          <p:cNvSpPr>
            <a:spLocks noChangeShapeType="1"/>
          </p:cNvSpPr>
          <p:nvPr/>
        </p:nvSpPr>
        <p:spPr bwMode="auto">
          <a:xfrm flipV="1">
            <a:off x="5867400" y="2667000"/>
            <a:ext cx="381000" cy="533400"/>
          </a:xfrm>
          <a:prstGeom prst="line">
            <a:avLst/>
          </a:prstGeom>
          <a:noFill/>
          <a:ln w="57150">
            <a:solidFill>
              <a:srgbClr val="99CCFF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7474" name="Line 30"/>
          <p:cNvSpPr>
            <a:spLocks noChangeShapeType="1"/>
          </p:cNvSpPr>
          <p:nvPr/>
        </p:nvSpPr>
        <p:spPr bwMode="auto">
          <a:xfrm flipH="1">
            <a:off x="5791200" y="16002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0" y="0"/>
            <a:ext cx="8229600" cy="5191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ΣΤΑΔΙΑ ΕΠΙΚΟΙΝΩΝΙΑΣ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19200" y="762000"/>
            <a:ext cx="1752600" cy="4572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ΕΚΘΕΣΗ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438400" y="1828800"/>
            <a:ext cx="1828800" cy="457200"/>
          </a:xfrm>
          <a:prstGeom prst="rect">
            <a:avLst/>
          </a:prstGeom>
          <a:solidFill>
            <a:srgbClr val="CCEC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ΠΡΟΣΟΧΗ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343400" y="4038600"/>
            <a:ext cx="2819400" cy="830997"/>
          </a:xfrm>
          <a:prstGeom prst="rect">
            <a:avLst/>
          </a:prstGeom>
          <a:solidFill>
            <a:srgbClr val="CCCC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ΕΠΙΔΡΑΣΗ ΣΤΙΣ ΠΡΟΔΙΑΘΕΣΕΙΣ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477000" y="5638800"/>
            <a:ext cx="2133600" cy="45720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ΔΡΑΣΗ</a:t>
            </a:r>
          </a:p>
        </p:txBody>
      </p:sp>
      <p:sp>
        <p:nvSpPr>
          <p:cNvPr id="148487" name="AutoShape 8"/>
          <p:cNvSpPr>
            <a:spLocks noChangeArrowheads="1"/>
          </p:cNvSpPr>
          <p:nvPr/>
        </p:nvSpPr>
        <p:spPr bwMode="auto">
          <a:xfrm rot="5391024">
            <a:off x="3313907" y="797719"/>
            <a:ext cx="609600" cy="687387"/>
          </a:xfrm>
          <a:custGeom>
            <a:avLst/>
            <a:gdLst>
              <a:gd name="T0" fmla="*/ 340014324 w 21600"/>
              <a:gd name="T1" fmla="*/ 0 h 21600"/>
              <a:gd name="T2" fmla="*/ 340014324 w 21600"/>
              <a:gd name="T3" fmla="*/ 391836544 h 21600"/>
              <a:gd name="T4" fmla="*/ 72763664 w 21600"/>
              <a:gd name="T5" fmla="*/ 696139731 h 21600"/>
              <a:gd name="T6" fmla="*/ 485542386 w 21600"/>
              <a:gd name="T7" fmla="*/ 1959182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8488" name="AutoShape 9"/>
          <p:cNvSpPr>
            <a:spLocks noChangeArrowheads="1"/>
          </p:cNvSpPr>
          <p:nvPr/>
        </p:nvSpPr>
        <p:spPr bwMode="auto">
          <a:xfrm rot="5391024">
            <a:off x="4723607" y="1902619"/>
            <a:ext cx="609600" cy="611187"/>
          </a:xfrm>
          <a:custGeom>
            <a:avLst/>
            <a:gdLst>
              <a:gd name="T0" fmla="*/ 340014324 w 21600"/>
              <a:gd name="T1" fmla="*/ 0 h 21600"/>
              <a:gd name="T2" fmla="*/ 340014324 w 21600"/>
              <a:gd name="T3" fmla="*/ 275437547 h 21600"/>
              <a:gd name="T4" fmla="*/ 72763664 w 21600"/>
              <a:gd name="T5" fmla="*/ 489344431 h 21600"/>
              <a:gd name="T6" fmla="*/ 485542386 w 21600"/>
              <a:gd name="T7" fmla="*/ 13771911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8489" name="AutoShape 10"/>
          <p:cNvSpPr>
            <a:spLocks noChangeArrowheads="1"/>
          </p:cNvSpPr>
          <p:nvPr/>
        </p:nvSpPr>
        <p:spPr bwMode="auto">
          <a:xfrm rot="5391024">
            <a:off x="6359525" y="3084513"/>
            <a:ext cx="612775" cy="685800"/>
          </a:xfrm>
          <a:custGeom>
            <a:avLst/>
            <a:gdLst>
              <a:gd name="T0" fmla="*/ 345355213 w 21600"/>
              <a:gd name="T1" fmla="*/ 0 h 21600"/>
              <a:gd name="T2" fmla="*/ 345355213 w 21600"/>
              <a:gd name="T3" fmla="*/ 389128240 h 21600"/>
              <a:gd name="T4" fmla="*/ 73906681 w 21600"/>
              <a:gd name="T5" fmla="*/ 691329076 h 21600"/>
              <a:gd name="T6" fmla="*/ 493168631 w 21600"/>
              <a:gd name="T7" fmla="*/ 1945641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8490" name="AutoShape 11"/>
          <p:cNvSpPr>
            <a:spLocks noChangeArrowheads="1"/>
          </p:cNvSpPr>
          <p:nvPr/>
        </p:nvSpPr>
        <p:spPr bwMode="auto">
          <a:xfrm rot="5391024">
            <a:off x="7657307" y="4683919"/>
            <a:ext cx="609600" cy="687387"/>
          </a:xfrm>
          <a:custGeom>
            <a:avLst/>
            <a:gdLst>
              <a:gd name="T0" fmla="*/ 340014324 w 21600"/>
              <a:gd name="T1" fmla="*/ 0 h 21600"/>
              <a:gd name="T2" fmla="*/ 340014324 w 21600"/>
              <a:gd name="T3" fmla="*/ 391836544 h 21600"/>
              <a:gd name="T4" fmla="*/ 72763664 w 21600"/>
              <a:gd name="T5" fmla="*/ 696139731 h 21600"/>
              <a:gd name="T6" fmla="*/ 485542386 w 21600"/>
              <a:gd name="T7" fmla="*/ 1959182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48491" name="Picture 12" descr="bd104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19224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2" name="Picture 14" descr="bd0672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295400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3" name="Line 15"/>
          <p:cNvSpPr>
            <a:spLocks noChangeShapeType="1"/>
          </p:cNvSpPr>
          <p:nvPr/>
        </p:nvSpPr>
        <p:spPr bwMode="auto">
          <a:xfrm flipV="1">
            <a:off x="2438400" y="2209800"/>
            <a:ext cx="4419600" cy="25146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352800" y="2971800"/>
            <a:ext cx="2667000" cy="457200"/>
          </a:xfrm>
          <a:prstGeom prst="rect">
            <a:avLst/>
          </a:prstGeom>
          <a:solidFill>
            <a:srgbClr val="00CC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ΚΑΤΑΝΟΗΣΗ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bd04924_"/>
          <p:cNvPicPr>
            <a:picLocks noChangeAspect="1" noChangeArrowheads="1"/>
          </p:cNvPicPr>
          <p:nvPr/>
        </p:nvPicPr>
        <p:blipFill>
          <a:blip r:embed="rId3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457200" y="3810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7" name="Picture 6" descr="ATTIC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2590800" y="228600"/>
            <a:ext cx="6248400" cy="579438"/>
          </a:xfrm>
          <a:prstGeom prst="rect">
            <a:avLst/>
          </a:prstGeom>
          <a:solidFill>
            <a:srgbClr val="0000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3200">
                <a:solidFill>
                  <a:srgbClr val="FFCC00"/>
                </a:solidFill>
                <a:latin typeface="Century Gothic" pitchFamily="34" charset="0"/>
              </a:rPr>
              <a:t>ΕΙΔΗ ΔΙΑΦΗΜΙΣΗΣ</a:t>
            </a: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1905000" y="1752600"/>
            <a:ext cx="6096000" cy="3465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ΕΘΝΙΚΗ ΔΙΑΦΗΜΙΣΗ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ΛΙΑΝΙΚΗ ΔΙΑΦΗΜΙΣΗ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ΒΙΟΜΗΧΑΝΙΚΗ ΔΙΑΦΗΜΙΣΗ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ΕΜΠΟΡΙΚΗ ΔΙΑΦΗΜΙΣΗ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ΕΠΑΓΓΕΛΜΑΤΙΚΗ ΔΙΑΦΗΜΙΣΗ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ΔΙ</a:t>
            </a:r>
            <a:r>
              <a:rPr lang="en-GB" sz="2600">
                <a:solidFill>
                  <a:srgbClr val="000066"/>
                </a:solidFill>
                <a:latin typeface="Century Gothic" pitchFamily="34" charset="0"/>
              </a:rPr>
              <a:t>A</a:t>
            </a:r>
            <a:r>
              <a:rPr lang="el-GR" sz="2600">
                <a:solidFill>
                  <a:srgbClr val="000066"/>
                </a:solidFill>
                <a:latin typeface="Century Gothic" pitchFamily="34" charset="0"/>
              </a:rPr>
              <a:t>ΦΗΜΙΣΗ ΙΔΕΩΝ</a:t>
            </a:r>
          </a:p>
        </p:txBody>
      </p:sp>
      <p:pic>
        <p:nvPicPr>
          <p:cNvPr id="149510" name="Picture 9" descr="bd0492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788" y="4495800"/>
            <a:ext cx="131921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  <a:endParaRPr lang="el-GR" sz="2800" smtClean="0"/>
          </a:p>
          <a:p>
            <a:r>
              <a:rPr 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7465EF-DA93-4AB4-BEC2-FC3487EF694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132138" y="115888"/>
            <a:ext cx="4103687" cy="531812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Η ΕΠΙΚΟΙΝΩΝΙΑ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8305800" cy="5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Η ΔΙΑΦΗΜΙΣΗ ΕΙΝΑΙ ΕΠΙΚΟΙΝΩΝΙΑ ΟΧΙ ΓΙΑΤΙ ΧΡΗΣΙΜΟΠΟΙΕΙ ΤΑ ΜΕΣΑ ΑΛΛΑ ΓΙΑΤΙ ΕΠΙΚΟΙΝΩΝΕΙ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ΕΠΙΚΟΙΝΩΝΩ ΑΡΑ ΥΠΑΡΧΩ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ΑΜΦΙΔΡΟΜΗ ΔΙΑΔΙΚΑΣΙΑ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ΠΟΡΕΙΑ</a:t>
            </a:r>
            <a:r>
              <a:rPr lang="en-GB" sz="2400" dirty="0">
                <a:solidFill>
                  <a:srgbClr val="000066"/>
                </a:solidFill>
                <a:latin typeface="Century Gothic" pitchFamily="34" charset="0"/>
              </a:rPr>
              <a:t>: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ΕΝΗΜΕΡΩΣΗ,</a:t>
            </a:r>
            <a:r>
              <a:rPr lang="en-US" sz="2400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ΚΑΤΑΝΟΗΣΗ,</a:t>
            </a:r>
            <a:r>
              <a:rPr lang="en-US" sz="2400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ΠΕΠΟΙΘΗΣΗ,</a:t>
            </a:r>
            <a:r>
              <a:rPr lang="en-US" sz="2400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ΔΡΑΣΗ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ΜΕΘΟΔΟΣ </a:t>
            </a:r>
            <a:r>
              <a:rPr lang="el-GR" sz="2400" dirty="0" err="1">
                <a:solidFill>
                  <a:srgbClr val="000066"/>
                </a:solidFill>
                <a:latin typeface="Century Gothic" pitchFamily="34" charset="0"/>
              </a:rPr>
              <a:t>5Π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dirty="0">
                <a:solidFill>
                  <a:srgbClr val="000066"/>
                </a:solidFill>
                <a:latin typeface="Century Gothic" pitchFamily="34" charset="0"/>
              </a:rPr>
              <a:t>: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ΠΟΙΟΣ , ΛΕΕΙ ΠΟΙΟ, ΣΕ ΠΟΙΟΝ, ΜΕ ΠΟΙΟ ΜΕΣΟ ΚΑΙ ΠΟΙΟ ΑΠΟΤΕΛΕΣΜΑ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Η ΔΙΑΦΗΜΙΣΤΙΚΗ ΕΠΙΚΟΙΝΩΝΙΑ ΕΙΝΑΙ ΑΠΛΗ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ΠΕΡΙΛΑΜΒΑΝΕΙ 3 ΣΤΑΔΙΑ: </a:t>
            </a:r>
            <a:r>
              <a:rPr lang="en-US" sz="2400" dirty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ΑΥΤΟ ΠΟΥ ΦΑΙΝΕΤΑΙ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ΑΥΤΟ ΠΟΥ </a:t>
            </a:r>
            <a:r>
              <a:rPr lang="el-GR" sz="2400" dirty="0" err="1">
                <a:solidFill>
                  <a:srgbClr val="000066"/>
                </a:solidFill>
                <a:latin typeface="Century Gothic" pitchFamily="34" charset="0"/>
              </a:rPr>
              <a:t>ΕΝΟΕΙΤΑΙ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&amp; ΤΗΝ </a:t>
            </a:r>
            <a:r>
              <a:rPr lang="el-GR" sz="2400" dirty="0" err="1">
                <a:solidFill>
                  <a:srgbClr val="000066"/>
                </a:solidFill>
                <a:latin typeface="Century Gothic" pitchFamily="34" charset="0"/>
              </a:rPr>
              <a:t>ΕΠΙΚ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. ΠΕΙΘΩ</a:t>
            </a:r>
            <a:endParaRPr lang="el-GR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50534" name="Line 17"/>
          <p:cNvSpPr>
            <a:spLocks noChangeShapeType="1"/>
          </p:cNvSpPr>
          <p:nvPr/>
        </p:nvSpPr>
        <p:spPr bwMode="auto">
          <a:xfrm>
            <a:off x="381000" y="1524000"/>
            <a:ext cx="0" cy="53340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0535" name="Line 18"/>
          <p:cNvSpPr>
            <a:spLocks noChangeShapeType="1"/>
          </p:cNvSpPr>
          <p:nvPr/>
        </p:nvSpPr>
        <p:spPr bwMode="auto">
          <a:xfrm>
            <a:off x="228600" y="6553200"/>
            <a:ext cx="5791200" cy="0"/>
          </a:xfrm>
          <a:prstGeom prst="line">
            <a:avLst/>
          </a:prstGeom>
          <a:noFill/>
          <a:ln w="9525">
            <a:solidFill>
              <a:srgbClr val="FF7E27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0536" name="Line 19"/>
          <p:cNvSpPr>
            <a:spLocks noChangeShapeType="1"/>
          </p:cNvSpPr>
          <p:nvPr/>
        </p:nvSpPr>
        <p:spPr bwMode="auto">
          <a:xfrm>
            <a:off x="1447800" y="533400"/>
            <a:ext cx="12954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0537" name="Line 20"/>
          <p:cNvSpPr>
            <a:spLocks noChangeShapeType="1"/>
          </p:cNvSpPr>
          <p:nvPr/>
        </p:nvSpPr>
        <p:spPr bwMode="auto">
          <a:xfrm>
            <a:off x="6019800" y="609600"/>
            <a:ext cx="26670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6629400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ΤΑ ΠΡΟΣΩΠΑ ΤΗΣ ΔΙΑΦΗΜΙΣΗΣ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7473950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ΓΕΝΙΚΗ ΔΙΑΦΗΜΙΣΗ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ΔΙΑΦ.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 MAIL ORDER</a:t>
            </a:r>
            <a:endParaRPr lang="el-GR" sz="2000">
              <a:solidFill>
                <a:srgbClr val="000066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ΤΗΛΕΟΠΤΙΚΗ,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ΡΑΔΙΟΦΩΝΙΚΗ,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ΥΠΑΙΘΡΙΑ,  ΠΕΡΙΟΔΙΚΟΥ ΤΥΠΟΥ,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ΚΙΝΗΜΑΤΟΓΡΑΦΙΚΗ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ΑΜΕΣΗ ΚΑΙ ΕΜΜΕΣΗ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ΓΚΡΙΖΑ ΔΙΑΦΗΜΙΣΗ-ΜΗ ΔΙΑΦΗΜΙΣΤΙΚΟ ΠΕΡΙΒΑΛΛΟΝ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ΜΑΥΡΗ ΔΙΑΦΗΜΙΣΗ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(ΠΡΟΠΑΓΑΝΔΑ)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ΒΙΟΜΗΧΑΝΙΚΗ-ΕΜΠΟΡΙΚΗ ΔΙΑΦΗΜΙΣΗ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ΔΙΑΦΗΜΙΣΗ ΚΑΤΑΝΑΛΩΤΙΚΩΝ-ΔΙΑΡΚΩΝ ΠΡΟΙΟΝΤΩΝ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ΔΙΑΦΗΜΙΣΗ ΓΙΑ ΠΑΙΔΙΑ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ΠΟΛΙΤΙΚΗ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(ΠΟΛΙΤΙΣΤΙΚΗ,ΚΟΙΝΩΝΙΚΗ)</a:t>
            </a:r>
            <a:r>
              <a:rPr lang="en-US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ΔΙΑΦΗΜΙΣΗ</a:t>
            </a:r>
          </a:p>
        </p:txBody>
      </p:sp>
      <p:pic>
        <p:nvPicPr>
          <p:cNvPr id="151556" name="Picture 4" descr="bd051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06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Line 9"/>
          <p:cNvSpPr>
            <a:spLocks noChangeShapeType="1"/>
          </p:cNvSpPr>
          <p:nvPr/>
        </p:nvSpPr>
        <p:spPr bwMode="auto">
          <a:xfrm>
            <a:off x="381000" y="533400"/>
            <a:ext cx="0" cy="6096000"/>
          </a:xfrm>
          <a:prstGeom prst="line">
            <a:avLst/>
          </a:prstGeom>
          <a:noFill/>
          <a:ln w="9525">
            <a:solidFill>
              <a:srgbClr val="CCCC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1558" name="Line 10"/>
          <p:cNvSpPr>
            <a:spLocks noChangeShapeType="1"/>
          </p:cNvSpPr>
          <p:nvPr/>
        </p:nvSpPr>
        <p:spPr bwMode="auto">
          <a:xfrm>
            <a:off x="304800" y="6553200"/>
            <a:ext cx="8610600" cy="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0"/>
            <a:ext cx="6629400" cy="457200"/>
          </a:xfrm>
          <a:prstGeom prst="rect">
            <a:avLst/>
          </a:prstGeom>
          <a:gradFill rotWithShape="0">
            <a:gsLst>
              <a:gs pos="0">
                <a:srgbClr val="FF5050"/>
              </a:gs>
              <a:gs pos="100000">
                <a:srgbClr val="FF5050">
                  <a:gamma/>
                  <a:tint val="23922"/>
                  <a:invGamma/>
                </a:srgbClr>
              </a:gs>
            </a:gsLst>
            <a:path path="rect">
              <a:fillToRect r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ΤΑ ΠΡΟΣΩΠΑ ΤΗΣ ΔΙΑΦΗΜΙΣΗΣ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640762" cy="52629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ΔΙΑΦΗΜΙΣΗ ΠΟΛΥΚΑΤΑΣΤΗΜΑΤΩΝ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ΠΑΡΑΠΛΑΝΗΤΙΚΗ, ΑΝΤΑΓΩΝΙΣΤΙΚΗ ΔΙΑΦΗΜΙΣΗ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ΠΡΟΔΙΑΦΗΜΙΣΗ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(TEASER)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ΔΙΑΦΗΜΙΣΗ ΛΑΝΣΑΡΙΣΜΑΤΟΣ ΚΑΙ ΞΑΝΑΛΑΝΣΑΡΙΣΜΑΤΟΣ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ΕΚΠΑΙΔΕΥΤΙΚΗ ΔΙΑΦΗΜΙΣΗ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ΔΙΑΦΗΜΙΣΗ ΣΥΝΤΗΡΗΣΗΣ,ΥΠΕΝΘΥΜΙΣΗΣ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ΔΙΑΦΗΜΙΣΗ ΚΥΡΟΥΣ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ΔΙΑΦΗΜΙΣΗ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ABOVE THE LINE &amp; BELOW THE LINE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ΑΥΤΟΔΙΑΦΗΜΙΣΗ, ΔΗΜΙΟΥΡΓΙΚΗ ΔΙΑΦΗΜΙΣΗ</a:t>
            </a:r>
            <a:r>
              <a:rPr lang="en-US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(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SALES)</a:t>
            </a:r>
            <a:endParaRPr lang="en-GB" sz="20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52580" name="Line 5"/>
          <p:cNvSpPr>
            <a:spLocks noChangeShapeType="1"/>
          </p:cNvSpPr>
          <p:nvPr/>
        </p:nvSpPr>
        <p:spPr bwMode="auto">
          <a:xfrm>
            <a:off x="304800" y="6553200"/>
            <a:ext cx="8305800" cy="0"/>
          </a:xfrm>
          <a:prstGeom prst="line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52581" name="Picture 9" descr="bd051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0"/>
            <a:ext cx="12192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11" descr="PE0357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76400"/>
            <a:ext cx="27432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FFCC66"/>
          </a:solidFill>
          <a:ln w="38100">
            <a:solidFill>
              <a:srgbClr val="00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ΛΟΓΟΙ ΚΑΙ ΜΟΡΦΕΣ ΔΙΑΦΗΜΙΣΗΣ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ΠΕΡΙΟΡΙΣΜΟΣ ΑΠΟΤΕΛΕΣΜΑΤΩΝ ΔΙΑΦΗΜΙΣΤΙΚΗΣ ΚΑΜΠΑΝΙΑΣ ΑΝΤΑΓΩΝΙΣΤΩΝ (</a:t>
            </a:r>
            <a:r>
              <a:rPr lang="en-GB" sz="2400" smtClean="0">
                <a:solidFill>
                  <a:srgbClr val="000066"/>
                </a:solidFill>
                <a:latin typeface="Century Gothic" pitchFamily="34" charset="0"/>
              </a:rPr>
              <a:t>DEFENSIVE ADVERTISING)</a:t>
            </a:r>
          </a:p>
          <a:p>
            <a:pPr eaLnBrk="1" hangingPunct="1">
              <a:defRPr/>
            </a:pPr>
            <a:r>
              <a:rPr lang="el-GR" sz="2400" smtClean="0">
                <a:solidFill>
                  <a:schemeClr val="accent2"/>
                </a:solidFill>
                <a:latin typeface="Century Gothic" pitchFamily="34" charset="0"/>
              </a:rPr>
              <a:t>ΒΕΛΤΙΩΣΗ ΤΗΣ ΑΠΟΤΕΛΕΣΜΑΤΙΚΟΤΗΤΑΣ ΤΩΝ ΠΩΛΗΤΩΝ</a:t>
            </a:r>
          </a:p>
          <a:p>
            <a:pPr eaLnBrk="1" hangingPunct="1"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ΠΡΟΒΟΛΗ ΝΕΩΝ ΤΡΟΠΩΝ ΧΡΗΣΗΣ ΤΟΥ ΠΡΟΙΟΝΤΟΣ</a:t>
            </a:r>
          </a:p>
          <a:p>
            <a:pPr eaLnBrk="1" hangingPunct="1">
              <a:defRPr/>
            </a:pPr>
            <a:r>
              <a:rPr lang="el-GR" sz="2400" smtClean="0">
                <a:solidFill>
                  <a:schemeClr val="accent2"/>
                </a:solidFill>
                <a:latin typeface="Century Gothic" pitchFamily="34" charset="0"/>
              </a:rPr>
              <a:t>ΥΠΕΝΘΥΜΙΣΗ</a:t>
            </a:r>
            <a:r>
              <a:rPr lang="en-GB" sz="240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l-GR" sz="2400" smtClean="0">
                <a:solidFill>
                  <a:schemeClr val="accent2"/>
                </a:solidFill>
                <a:latin typeface="Century Gothic" pitchFamily="34" charset="0"/>
              </a:rPr>
              <a:t>ΠΡΟΙΟΝΤΟΣ </a:t>
            </a:r>
            <a:r>
              <a:rPr lang="en-GB" sz="2400" smtClean="0">
                <a:solidFill>
                  <a:schemeClr val="accent2"/>
                </a:solidFill>
                <a:latin typeface="Century Gothic" pitchFamily="34" charset="0"/>
              </a:rPr>
              <a:t>(REMINDER ADVERTISING)</a:t>
            </a:r>
            <a:endParaRPr lang="el-GR" sz="2400" smtClean="0">
              <a:solidFill>
                <a:schemeClr val="accent2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ΥΠΟΔΕΙΞΗ ΤΡΟΠΩΝ ΧΡΗΣΗΣ ΠΡΟΙΟΝΤΟΣ ΚΑΙ ΔΙΑΒΕΒΑΙΩΣΗ ΣΩΣΤΗΣ ΕΠΙΛΟΓΗΣ                   (</a:t>
            </a:r>
            <a:r>
              <a:rPr lang="en-GB" sz="2400" smtClean="0">
                <a:solidFill>
                  <a:srgbClr val="000066"/>
                </a:solidFill>
                <a:latin typeface="Century Gothic" pitchFamily="34" charset="0"/>
              </a:rPr>
              <a:t>REINFORCEMENT ADVERTISING)</a:t>
            </a:r>
          </a:p>
          <a:p>
            <a:pPr eaLnBrk="1" hangingPunct="1">
              <a:defRPr/>
            </a:pPr>
            <a:r>
              <a:rPr lang="el-GR" sz="2400" smtClean="0">
                <a:solidFill>
                  <a:schemeClr val="accent2"/>
                </a:solidFill>
                <a:latin typeface="Century Gothic" pitchFamily="34" charset="0"/>
              </a:rPr>
              <a:t>ΜΕΙΩΣΗ ΤΩΝ ΜΕΓΑΛΩΝ ΔΙΑΚΥΜΑΝΣΕΩΝ ΤΩΝ ΠΩΛΗΣΕΩΝ</a:t>
            </a:r>
            <a:endParaRPr lang="el-GR" sz="200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179388" y="6669088"/>
            <a:ext cx="8610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381000"/>
            <a:ext cx="2667000" cy="519113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ΕΝΗΜΕΡΩΣΗ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743200" y="990600"/>
            <a:ext cx="2667000" cy="519113"/>
          </a:xfrm>
          <a:prstGeom prst="rect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ΕΝΔΙΑΦΕΡΟΝ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57800" y="1752600"/>
            <a:ext cx="2209800" cy="519113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ΕΠΙΘΥΜΙΑ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620000" y="2438400"/>
            <a:ext cx="1524000" cy="519113"/>
          </a:xfrm>
          <a:prstGeom prst="rect">
            <a:avLst/>
          </a:prstGeom>
          <a:solidFill>
            <a:srgbClr val="6600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ΔΡΑΣΗ</a:t>
            </a:r>
          </a:p>
        </p:txBody>
      </p:sp>
      <p:pic>
        <p:nvPicPr>
          <p:cNvPr id="8199" name="Picture 9" descr="PE0325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1920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pe0164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5888" y="1981200"/>
            <a:ext cx="1971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 descr="bd0715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90800"/>
            <a:ext cx="2187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18"/>
          <p:cNvGraphicFramePr>
            <a:graphicFrameLocks noChangeAspect="1"/>
          </p:cNvGraphicFramePr>
          <p:nvPr/>
        </p:nvGraphicFramePr>
        <p:xfrm>
          <a:off x="6835775" y="3505200"/>
          <a:ext cx="23082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7" imgW="2531880" imgH="2317680" progId="">
                  <p:embed/>
                </p:oleObj>
              </mc:Choice>
              <mc:Fallback>
                <p:oleObj name="CorelDRAW" r:id="rId7" imgW="2531880" imgH="231768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3505200"/>
                        <a:ext cx="23082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AutoShape 19"/>
          <p:cNvSpPr>
            <a:spLocks noChangeArrowheads="1"/>
          </p:cNvSpPr>
          <p:nvPr/>
        </p:nvSpPr>
        <p:spPr bwMode="auto">
          <a:xfrm>
            <a:off x="2819400" y="457200"/>
            <a:ext cx="1371600" cy="3048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7E27"/>
          </a:solidFill>
          <a:ln w="9525">
            <a:solidFill>
              <a:srgbClr val="FF7E27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203" name="AutoShape 22"/>
          <p:cNvSpPr>
            <a:spLocks noChangeArrowheads="1"/>
          </p:cNvSpPr>
          <p:nvPr/>
        </p:nvSpPr>
        <p:spPr bwMode="auto">
          <a:xfrm>
            <a:off x="5562600" y="1219200"/>
            <a:ext cx="1371600" cy="304800"/>
          </a:xfrm>
          <a:prstGeom prst="curvedDown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7E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204" name="AutoShape 23"/>
          <p:cNvSpPr>
            <a:spLocks noChangeArrowheads="1"/>
          </p:cNvSpPr>
          <p:nvPr/>
        </p:nvSpPr>
        <p:spPr bwMode="auto">
          <a:xfrm>
            <a:off x="7543800" y="1981200"/>
            <a:ext cx="1371600" cy="228600"/>
          </a:xfrm>
          <a:prstGeom prst="curvedDownArrow">
            <a:avLst>
              <a:gd name="adj1" fmla="val 120000"/>
              <a:gd name="adj2" fmla="val 240000"/>
              <a:gd name="adj3" fmla="val 33333"/>
            </a:avLst>
          </a:prstGeom>
          <a:solidFill>
            <a:srgbClr val="FF7E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8205" name="Picture 24" descr="bd2136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28"/>
          <p:cNvSpPr>
            <a:spLocks noChangeShapeType="1"/>
          </p:cNvSpPr>
          <p:nvPr/>
        </p:nvSpPr>
        <p:spPr bwMode="auto">
          <a:xfrm>
            <a:off x="304800" y="228600"/>
            <a:ext cx="8839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152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ΑΓΝΟΙΑ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667000" y="304800"/>
            <a:ext cx="28194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ΓΝΩΣΗ ΤΩΝ ΧΑΡΑΚΤΗΡΙΣΤΙΚΩΝ ΤΗΣ ΕΠΩΝΥΜΙΑΣ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553200" y="304800"/>
            <a:ext cx="2286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ΠΡΟΤΙΜΗΣΗ ΤΗΣ ΕΠΩΝΥΜΙΑΣ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28600" y="3352800"/>
            <a:ext cx="2057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ΔΟΚΙΜΗ ΤΗΣ ΕΠΩΝΥΜΙΑΣ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200400" y="3505200"/>
            <a:ext cx="2057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ΕΠΑΝΑΓΟΡΑ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324600" y="3048000"/>
            <a:ext cx="25146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ΚΑΝΟΝΙΚΗ ΕΠΑΝΑΛΑΜΒΑΝΟΜΕΝΗ ΑΓΟΡΑ</a:t>
            </a:r>
          </a:p>
        </p:txBody>
      </p:sp>
      <p:sp>
        <p:nvSpPr>
          <p:cNvPr id="154632" name="AutoShape 14"/>
          <p:cNvSpPr>
            <a:spLocks noChangeArrowheads="1"/>
          </p:cNvSpPr>
          <p:nvPr/>
        </p:nvSpPr>
        <p:spPr bwMode="auto">
          <a:xfrm>
            <a:off x="1828800" y="457200"/>
            <a:ext cx="762000" cy="457200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102419155 h 21600"/>
              <a:gd name="T4" fmla="*/ 711244052 w 21600"/>
              <a:gd name="T5" fmla="*/ 204838141 h 21600"/>
              <a:gd name="T6" fmla="*/ 94832530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4633" name="AutoShape 15"/>
          <p:cNvSpPr>
            <a:spLocks noChangeArrowheads="1"/>
          </p:cNvSpPr>
          <p:nvPr/>
        </p:nvSpPr>
        <p:spPr bwMode="auto">
          <a:xfrm>
            <a:off x="5638800" y="457200"/>
            <a:ext cx="762000" cy="457200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102419155 h 21600"/>
              <a:gd name="T4" fmla="*/ 711244052 w 21600"/>
              <a:gd name="T5" fmla="*/ 204838141 h 21600"/>
              <a:gd name="T6" fmla="*/ 94832530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6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4634" name="AutoShape 16"/>
          <p:cNvSpPr>
            <a:spLocks noChangeArrowheads="1"/>
          </p:cNvSpPr>
          <p:nvPr/>
        </p:nvSpPr>
        <p:spPr bwMode="auto">
          <a:xfrm>
            <a:off x="2286000" y="3505200"/>
            <a:ext cx="762000" cy="457200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102419155 h 21600"/>
              <a:gd name="T4" fmla="*/ 711244052 w 21600"/>
              <a:gd name="T5" fmla="*/ 204838141 h 21600"/>
              <a:gd name="T6" fmla="*/ 94832530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CC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4635" name="AutoShape 17"/>
          <p:cNvSpPr>
            <a:spLocks noChangeArrowheads="1"/>
          </p:cNvSpPr>
          <p:nvPr/>
        </p:nvSpPr>
        <p:spPr bwMode="auto">
          <a:xfrm>
            <a:off x="5257800" y="3505200"/>
            <a:ext cx="762000" cy="457200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102419155 h 21600"/>
              <a:gd name="T4" fmla="*/ 711244052 w 21600"/>
              <a:gd name="T5" fmla="*/ 204838141 h 21600"/>
              <a:gd name="T6" fmla="*/ 94832530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66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54636" name="Picture 19" descr="pe015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19177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7" name="Picture 20" descr="pe0149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15668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8" name="Picture 22" descr="fd01227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371600"/>
            <a:ext cx="654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9" name="Picture 23" descr="fd01681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371600"/>
            <a:ext cx="4857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0" name="Picture 25" descr="PE0251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267200"/>
            <a:ext cx="1981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1" name="Picture 26" descr="PE0416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962400"/>
            <a:ext cx="1406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2" name="Picture 27" descr="FD00694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343400"/>
            <a:ext cx="19812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43" name="Picture 28" descr="bd14941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654800"/>
            <a:ext cx="914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2362200" cy="4699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18824"/>
                  <a:invGamma/>
                </a:scheme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ΕΝΗΜΕΡΩΣΗ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1676400" cy="469900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rgbClr val="FF6699">
                  <a:gamma/>
                  <a:tint val="18824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ΓΝΩΣΗ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657600" y="2362200"/>
            <a:ext cx="2362200" cy="4699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8824"/>
                  <a:invGamma/>
                </a:scheme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ΑΡΕΣΚΕΙΑ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800600" y="3352800"/>
            <a:ext cx="2362200" cy="4699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18824"/>
                  <a:invGamma/>
                </a:scheme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ΠΡΟΤΙΜΗΣΗ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096000" y="4343400"/>
            <a:ext cx="1447800" cy="4699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18824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ΠΕΙΘΩ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239000" y="5334000"/>
            <a:ext cx="1371600" cy="4699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93333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ΑΓΟΡΑ</a:t>
            </a:r>
          </a:p>
        </p:txBody>
      </p:sp>
      <p:pic>
        <p:nvPicPr>
          <p:cNvPr id="9225" name="Picture 14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91440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1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2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3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4587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4" descr="HH0069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16002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5" descr="pe0158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24000"/>
            <a:ext cx="19177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6" descr="fd01681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362200"/>
            <a:ext cx="4857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7" descr="fd01227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2362200"/>
            <a:ext cx="654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28"/>
          <p:cNvGraphicFramePr>
            <a:graphicFrameLocks noChangeAspect="1"/>
          </p:cNvGraphicFramePr>
          <p:nvPr/>
        </p:nvGraphicFramePr>
        <p:xfrm>
          <a:off x="3733800" y="5105400"/>
          <a:ext cx="25146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9" imgW="3732480" imgH="1690560" progId="">
                  <p:embed/>
                </p:oleObj>
              </mc:Choice>
              <mc:Fallback>
                <p:oleObj name="CorelDRAW" r:id="rId9" imgW="3732480" imgH="169056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25146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4" name="Picture 29" descr="pe01762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990600"/>
            <a:ext cx="14859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04448" y="6334125"/>
            <a:ext cx="585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2286000"/>
            <a:ext cx="1828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ΠΟΜΠΟΣ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543800" y="23622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ΔΕΚΤΗΣ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133600" y="1219200"/>
            <a:ext cx="4495800" cy="35814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6363A1"/>
              </a:gs>
              <a:gs pos="100000">
                <a:srgbClr val="000066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5653" name="AutoShape 9"/>
          <p:cNvSpPr>
            <a:spLocks noChangeArrowheads="1"/>
          </p:cNvSpPr>
          <p:nvPr/>
        </p:nvSpPr>
        <p:spPr bwMode="auto">
          <a:xfrm>
            <a:off x="4114800" y="838200"/>
            <a:ext cx="304800" cy="1752600"/>
          </a:xfrm>
          <a:prstGeom prst="lightningBolt">
            <a:avLst/>
          </a:prstGeom>
          <a:gradFill rotWithShape="0">
            <a:gsLst>
              <a:gs pos="0">
                <a:srgbClr val="FFC3B4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5654" name="AutoShape 10"/>
          <p:cNvSpPr>
            <a:spLocks noChangeArrowheads="1"/>
          </p:cNvSpPr>
          <p:nvPr/>
        </p:nvSpPr>
        <p:spPr bwMode="auto">
          <a:xfrm>
            <a:off x="1600200" y="3048000"/>
            <a:ext cx="1676400" cy="304800"/>
          </a:xfrm>
          <a:prstGeom prst="lightningBol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5655" name="AutoShape 11"/>
          <p:cNvSpPr>
            <a:spLocks noChangeArrowheads="1"/>
          </p:cNvSpPr>
          <p:nvPr/>
        </p:nvSpPr>
        <p:spPr bwMode="auto">
          <a:xfrm rot="-4368890">
            <a:off x="6515100" y="2476500"/>
            <a:ext cx="381000" cy="1524000"/>
          </a:xfrm>
          <a:prstGeom prst="lightningBol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3505200" y="304800"/>
            <a:ext cx="2057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ΘΟΡΥΒΟΣ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514600" y="5181600"/>
            <a:ext cx="44196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ΑΝΑΤΡΟΦΟΔΟΤΗΣΗ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ΕΠΑΝΑΠΛΗΡΟΦΟΡΗΣΗ</a:t>
            </a:r>
          </a:p>
        </p:txBody>
      </p:sp>
      <p:sp>
        <p:nvSpPr>
          <p:cNvPr id="155658" name="AutoShape 14"/>
          <p:cNvSpPr>
            <a:spLocks noChangeArrowheads="1"/>
          </p:cNvSpPr>
          <p:nvPr/>
        </p:nvSpPr>
        <p:spPr bwMode="auto">
          <a:xfrm rot="1843275">
            <a:off x="7458075" y="4194175"/>
            <a:ext cx="455613" cy="2286000"/>
          </a:xfrm>
          <a:prstGeom prst="curvedLeftArrow">
            <a:avLst>
              <a:gd name="adj1" fmla="val 100348"/>
              <a:gd name="adj2" fmla="val 200697"/>
              <a:gd name="adj3" fmla="val 33333"/>
            </a:avLst>
          </a:prstGeom>
          <a:solidFill>
            <a:srgbClr val="FF0066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5659" name="AutoShape 15"/>
          <p:cNvSpPr>
            <a:spLocks noChangeArrowheads="1"/>
          </p:cNvSpPr>
          <p:nvPr/>
        </p:nvSpPr>
        <p:spPr bwMode="auto">
          <a:xfrm rot="7798857">
            <a:off x="990600" y="3962400"/>
            <a:ext cx="457200" cy="2438400"/>
          </a:xfrm>
          <a:prstGeom prst="curvedLef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66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276600" y="2743200"/>
            <a:ext cx="2667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9900"/>
                </a:solidFill>
                <a:latin typeface="Century Gothic" pitchFamily="34" charset="0"/>
              </a:rPr>
              <a:t>ΜΕΣΑ ΕΠΙΚΟΙΝΩΝΙΑΣ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1905000" y="2133600"/>
            <a:ext cx="2057400" cy="581025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600">
                <a:solidFill>
                  <a:srgbClr val="000066"/>
                </a:solidFill>
                <a:latin typeface="Century Gothic" pitchFamily="34" charset="0"/>
              </a:rPr>
              <a:t>ΚΩΔΙΚΟΠΟΙΗΣΗ ΜΗΝΥΜΑΤΟΣ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4953000" y="2133600"/>
            <a:ext cx="2438400" cy="581025"/>
          </a:xfrm>
          <a:prstGeom prst="rect">
            <a:avLst/>
          </a:prstGeom>
          <a:solidFill>
            <a:srgbClr val="CCEC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600">
                <a:solidFill>
                  <a:srgbClr val="000066"/>
                </a:solidFill>
                <a:latin typeface="Century Gothic" pitchFamily="34" charset="0"/>
              </a:rPr>
              <a:t>ΑΠΟΚΩΔΙΚΟΠΟΙΗΣΗ ΜΗΝΥΜΑΤΟΣ</a:t>
            </a:r>
          </a:p>
        </p:txBody>
      </p:sp>
      <p:pic>
        <p:nvPicPr>
          <p:cNvPr id="155663" name="Picture 19" descr="bd067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211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4" name="Picture 20" descr="bd1045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1304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1219200"/>
            <a:ext cx="2743200" cy="519113"/>
          </a:xfrm>
          <a:prstGeom prst="rect">
            <a:avLst/>
          </a:prstGeom>
          <a:solidFill>
            <a:srgbClr val="FF33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EAEAEA"/>
                </a:solidFill>
                <a:latin typeface="Century Gothic" pitchFamily="34" charset="0"/>
              </a:rPr>
              <a:t>ΕΝΗΜΕΡΩΣΗ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581400" y="1219200"/>
            <a:ext cx="1828800" cy="519113"/>
          </a:xfrm>
          <a:prstGeom prst="rect">
            <a:avLst/>
          </a:prstGeom>
          <a:solidFill>
            <a:srgbClr val="0000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EAEAEA"/>
                </a:solidFill>
                <a:latin typeface="Century Gothic" pitchFamily="34" charset="0"/>
              </a:rPr>
              <a:t>ΔΟΚΙΜΗ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400800" y="914400"/>
            <a:ext cx="2743200" cy="946150"/>
          </a:xfrm>
          <a:prstGeom prst="rect">
            <a:avLst/>
          </a:prstGeom>
          <a:solidFill>
            <a:srgbClr val="0066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EAEAEA"/>
                </a:solidFill>
                <a:latin typeface="Century Gothic" pitchFamily="34" charset="0"/>
              </a:rPr>
              <a:t>ΘΕΤΙΚΗ ΠΡΟΔΙΑΘΕΣΗ</a:t>
            </a:r>
          </a:p>
        </p:txBody>
      </p:sp>
      <p:pic>
        <p:nvPicPr>
          <p:cNvPr id="156677" name="Picture 10" descr="PE025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400" y="2743200"/>
            <a:ext cx="2768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11" descr="SO0255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2895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14" descr="hh0086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90800"/>
            <a:ext cx="2109788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15" descr="fd0048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5800" y="4038600"/>
            <a:ext cx="611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1" name="AutoShape 17"/>
          <p:cNvSpPr>
            <a:spLocks noChangeArrowheads="1"/>
          </p:cNvSpPr>
          <p:nvPr/>
        </p:nvSpPr>
        <p:spPr bwMode="auto">
          <a:xfrm>
            <a:off x="2819400" y="1219200"/>
            <a:ext cx="762000" cy="457200"/>
          </a:xfrm>
          <a:custGeom>
            <a:avLst/>
            <a:gdLst>
              <a:gd name="T0" fmla="*/ 711244052 w 21600"/>
              <a:gd name="T1" fmla="*/ 0 h 21600"/>
              <a:gd name="T2" fmla="*/ 0 w 21600"/>
              <a:gd name="T3" fmla="*/ 102419155 h 21600"/>
              <a:gd name="T4" fmla="*/ 711244052 w 21600"/>
              <a:gd name="T5" fmla="*/ 204838141 h 21600"/>
              <a:gd name="T6" fmla="*/ 94832530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CC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6682" name="AutoShape 18"/>
          <p:cNvSpPr>
            <a:spLocks noChangeArrowheads="1"/>
          </p:cNvSpPr>
          <p:nvPr/>
        </p:nvSpPr>
        <p:spPr bwMode="auto">
          <a:xfrm>
            <a:off x="5562600" y="1295400"/>
            <a:ext cx="838200" cy="457200"/>
          </a:xfrm>
          <a:custGeom>
            <a:avLst/>
            <a:gdLst>
              <a:gd name="T0" fmla="*/ 946665532 w 21600"/>
              <a:gd name="T1" fmla="*/ 0 h 21600"/>
              <a:gd name="T2" fmla="*/ 0 w 21600"/>
              <a:gd name="T3" fmla="*/ 102419155 h 21600"/>
              <a:gd name="T4" fmla="*/ 946665532 w 21600"/>
              <a:gd name="T5" fmla="*/ 204838141 h 21600"/>
              <a:gd name="T6" fmla="*/ 1262220398 w 21600"/>
              <a:gd name="T7" fmla="*/ 102419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CC00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6683" name="Line 19"/>
          <p:cNvSpPr>
            <a:spLocks noChangeShapeType="1"/>
          </p:cNvSpPr>
          <p:nvPr/>
        </p:nvSpPr>
        <p:spPr bwMode="auto">
          <a:xfrm>
            <a:off x="304800" y="228600"/>
            <a:ext cx="8382000" cy="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6684" name="Line 20"/>
          <p:cNvSpPr>
            <a:spLocks noChangeShapeType="1"/>
          </p:cNvSpPr>
          <p:nvPr/>
        </p:nvSpPr>
        <p:spPr bwMode="auto">
          <a:xfrm>
            <a:off x="304800" y="6019800"/>
            <a:ext cx="8382000" cy="0"/>
          </a:xfrm>
          <a:prstGeom prst="line">
            <a:avLst/>
          </a:prstGeom>
          <a:noFill/>
          <a:ln w="57150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096000" cy="519113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ΤΥΠΟΠΟΙΗΜΕΝΗ ΔΙΑΦΗΜΙΣΗ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1676400" cy="4708981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tint val="23922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Marlboro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Gillette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Coca-cola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Pepsi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IBM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Palmolive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Toyota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Philips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029200" y="2743200"/>
            <a:ext cx="3657600" cy="138499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tint val="32157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ΙΔΙΑ ΕΙΚΟΝΑ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ΟΙΚΟΝΟΜΙΕΣ ΚΛΙΜΑΚΟΣ</a:t>
            </a: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3276600" y="2819400"/>
            <a:ext cx="1371600" cy="838200"/>
          </a:xfrm>
          <a:prstGeom prst="notchedRightArrow">
            <a:avLst>
              <a:gd name="adj1" fmla="val 50000"/>
              <a:gd name="adj2" fmla="val 40909"/>
            </a:avLst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39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Να κατανοήσουν τα στάδια ανάπτυξης ενός διαφημιστικού μηνύματος</a:t>
            </a:r>
          </a:p>
          <a:p>
            <a:r>
              <a:rPr lang="el-GR" dirty="0" smtClean="0"/>
              <a:t>Να αναγνωρίζουν τα στάδια της επικοινωνίας</a:t>
            </a:r>
          </a:p>
          <a:p>
            <a:r>
              <a:rPr lang="el-GR" dirty="0" smtClean="0"/>
              <a:t>Να γνωρίζουν τα είδη της διαφήμισης</a:t>
            </a:r>
          </a:p>
          <a:p>
            <a:r>
              <a:rPr lang="el-GR" dirty="0" smtClean="0"/>
              <a:t>Να κατανοήσουν τι περιλαμβάνει το δημιουργικό στην διαφήμιση</a:t>
            </a:r>
          </a:p>
          <a:p>
            <a:r>
              <a:rPr lang="el-GR" dirty="0" smtClean="0"/>
              <a:t>Να διαχωρίζουν τα είδη της </a:t>
            </a:r>
            <a:r>
              <a:rPr lang="el-GR" dirty="0" err="1" smtClean="0"/>
              <a:t>έκκλισηςστην</a:t>
            </a:r>
            <a:r>
              <a:rPr lang="el-GR" dirty="0" smtClean="0"/>
              <a:t> διαφήμιση και τα χαρακτηριστικά του κάθε ενός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A8ED8-43F7-44D1-BBEF-C8530C70BB4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553200" cy="519113"/>
          </a:xfrm>
          <a:prstGeom prst="rect">
            <a:avLst/>
          </a:prstGeom>
          <a:gradFill rotWithShape="0">
            <a:gsLst>
              <a:gs pos="0">
                <a:srgbClr val="E6E5CC"/>
              </a:gs>
              <a:gs pos="100000">
                <a:srgbClr val="FBD5E6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5CC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ΜΗ ΤΥΠΟΠΟΙΗΜΕΝΗ ΔΙΑΦΗΜΙΣΗ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26670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ΕΛΑΣΤΙΚΑ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2209800" y="15240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ΒΡΕΤΑΝΙΑ-ΟΙΚΟΝΟΜΙΑ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ΗΠΑ-ΑΣΦΑΛΕΙΑ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ΓΕΡΜΑΝΙΑ-ΠΟΙΟΤΗΤΑ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057400" y="3505200"/>
            <a:ext cx="55626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ΔΙΑΦΗΜΙΣΤΙΚΕΣ ΕΠΙΧΕΙΡΗΣΕΙΣ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2133600" y="4343400"/>
            <a:ext cx="449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Coca Cola-Mc Cann Ericsson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Ford – W.Thomson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Unilever-Lintas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158727" name="Picture 7" descr="pe0267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9159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381000" y="6096000"/>
            <a:ext cx="8001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762000" y="685800"/>
            <a:ext cx="0" cy="5638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58730" name="Picture 10" descr="bs0209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057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219200" y="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Marketing Communications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Επικοινωνιακή Στρατηγική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3962400" y="1295400"/>
            <a:ext cx="4038600" cy="1143000"/>
          </a:xfrm>
          <a:prstGeom prst="rightArrow">
            <a:avLst>
              <a:gd name="adj1" fmla="val 52630"/>
              <a:gd name="adj2" fmla="val 84865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Sales/Market share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Πωλήσεις/Μερίδιο Αγοράς</a:t>
            </a: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3200400" y="2362200"/>
            <a:ext cx="3505200" cy="1219200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Target Audience 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Ενέργεια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905000" y="3505200"/>
            <a:ext cx="3886200" cy="1219200"/>
          </a:xfrm>
          <a:prstGeom prst="rightArrow">
            <a:avLst>
              <a:gd name="adj1" fmla="val 50000"/>
              <a:gd name="adj2" fmla="val 79688"/>
            </a:avLst>
          </a:prstGeom>
          <a:solidFill>
            <a:srgbClr val="F9FADE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9FADE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>
                <a:solidFill>
                  <a:srgbClr val="000066"/>
                </a:solidFill>
                <a:latin typeface="Century Gothic" pitchFamily="34" charset="0"/>
              </a:rPr>
              <a:t>Communications Effect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100">
                <a:solidFill>
                  <a:srgbClr val="000066"/>
                </a:solidFill>
                <a:latin typeface="Century Gothic" pitchFamily="34" charset="0"/>
              </a:rPr>
              <a:t>Επικοινωνιακά</a:t>
            </a:r>
            <a:r>
              <a:rPr lang="en-GB" sz="21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100">
                <a:solidFill>
                  <a:srgbClr val="000066"/>
                </a:solidFill>
                <a:latin typeface="Century Gothic" pitchFamily="34" charset="0"/>
              </a:rPr>
              <a:t>Αποτελέσματα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1143000" y="4648200"/>
            <a:ext cx="3429000" cy="1219200"/>
          </a:xfrm>
          <a:prstGeom prst="rightArrow">
            <a:avLst>
              <a:gd name="adj1" fmla="val 50000"/>
              <a:gd name="adj2" fmla="val 70313"/>
            </a:avLst>
          </a:prstGeom>
          <a:solidFill>
            <a:srgbClr val="CCE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Επεξεργασία</a:t>
            </a: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6019800" y="228600"/>
            <a:ext cx="2743200" cy="1143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99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Profit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Κέρδος </a:t>
            </a: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381000" y="5791200"/>
            <a:ext cx="2895600" cy="10668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CC66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Exposure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Eκθεση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1203325" y="5988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828800" y="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b="1">
                <a:solidFill>
                  <a:srgbClr val="000066"/>
                </a:solidFill>
                <a:latin typeface="Century Gothic" pitchFamily="34" charset="0"/>
              </a:rPr>
              <a:t>Marketing Communications</a:t>
            </a:r>
            <a:endParaRPr lang="el-GR" sz="3200" b="1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178179" name="Picture 3" descr="bd078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37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762000" y="2438400"/>
            <a:ext cx="16764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Source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Πηγή 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219200" y="3581400"/>
            <a:ext cx="1905000" cy="1143000"/>
          </a:xfrm>
          <a:prstGeom prst="rect">
            <a:avLst/>
          </a:prstGeom>
          <a:solidFill>
            <a:srgbClr val="F9F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000066"/>
                </a:solidFill>
                <a:latin typeface="Century Gothic" pitchFamily="34" charset="0"/>
              </a:rPr>
              <a:t>Coding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200" b="1">
                <a:solidFill>
                  <a:srgbClr val="000066"/>
                </a:solidFill>
                <a:latin typeface="Century Gothic" pitchFamily="34" charset="0"/>
              </a:rPr>
              <a:t>Κωδικοποίηση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200" b="1">
                <a:solidFill>
                  <a:srgbClr val="000066"/>
                </a:solidFill>
                <a:latin typeface="Century Gothic" pitchFamily="34" charset="0"/>
              </a:rPr>
              <a:t>μηνύματος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029200" y="990600"/>
            <a:ext cx="1676400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  <a:latin typeface="Century Gothic" pitchFamily="34" charset="0"/>
              </a:rPr>
              <a:t>Noise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FFFFFF"/>
                </a:solidFill>
                <a:latin typeface="Century Gothic" pitchFamily="34" charset="0"/>
              </a:rPr>
              <a:t>Θόρυβος 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6248400" y="2667000"/>
            <a:ext cx="1676400" cy="1143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Receiver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Δέκτης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6477000" y="3657600"/>
            <a:ext cx="2286000" cy="1143000"/>
          </a:xfrm>
          <a:prstGeom prst="rect">
            <a:avLst/>
          </a:prstGeom>
          <a:solidFill>
            <a:srgbClr val="F9F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000066"/>
                </a:solidFill>
                <a:latin typeface="Century Gothic" pitchFamily="34" charset="0"/>
              </a:rPr>
              <a:t>Decoding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200" b="1">
                <a:solidFill>
                  <a:srgbClr val="000066"/>
                </a:solidFill>
                <a:latin typeface="Century Gothic" pitchFamily="34" charset="0"/>
              </a:rPr>
              <a:t>Αποκωδικοποίηση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2438400" y="3048000"/>
            <a:ext cx="3733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514600" y="2514600"/>
            <a:ext cx="35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Medium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Δίαυλος επικοινωνίας</a:t>
            </a:r>
          </a:p>
        </p:txBody>
      </p:sp>
      <p:sp>
        <p:nvSpPr>
          <p:cNvPr id="178187" name="Line 18"/>
          <p:cNvSpPr>
            <a:spLocks noChangeShapeType="1"/>
          </p:cNvSpPr>
          <p:nvPr/>
        </p:nvSpPr>
        <p:spPr bwMode="auto">
          <a:xfrm flipH="1">
            <a:off x="4953000" y="2133600"/>
            <a:ext cx="304800" cy="685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88" name="Line 19"/>
          <p:cNvSpPr>
            <a:spLocks noChangeShapeType="1"/>
          </p:cNvSpPr>
          <p:nvPr/>
        </p:nvSpPr>
        <p:spPr bwMode="auto">
          <a:xfrm flipH="1">
            <a:off x="4724400" y="1905000"/>
            <a:ext cx="1752600" cy="3276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89" name="Line 20"/>
          <p:cNvSpPr>
            <a:spLocks noChangeShapeType="1"/>
          </p:cNvSpPr>
          <p:nvPr/>
        </p:nvSpPr>
        <p:spPr bwMode="auto">
          <a:xfrm>
            <a:off x="7924800" y="4800600"/>
            <a:ext cx="0" cy="10668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90" name="Line 21"/>
          <p:cNvSpPr>
            <a:spLocks noChangeShapeType="1"/>
          </p:cNvSpPr>
          <p:nvPr/>
        </p:nvSpPr>
        <p:spPr bwMode="auto">
          <a:xfrm flipH="1">
            <a:off x="990600" y="5867400"/>
            <a:ext cx="6934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91" name="Line 22"/>
          <p:cNvSpPr>
            <a:spLocks noChangeShapeType="1"/>
          </p:cNvSpPr>
          <p:nvPr/>
        </p:nvSpPr>
        <p:spPr bwMode="auto">
          <a:xfrm flipV="1">
            <a:off x="990600" y="3581400"/>
            <a:ext cx="0" cy="2286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92" name="AutoShape 23"/>
          <p:cNvSpPr>
            <a:spLocks noChangeArrowheads="1"/>
          </p:cNvSpPr>
          <p:nvPr/>
        </p:nvSpPr>
        <p:spPr bwMode="auto">
          <a:xfrm>
            <a:off x="4267200" y="2438400"/>
            <a:ext cx="838200" cy="685800"/>
          </a:xfrm>
          <a:prstGeom prst="lightningBol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8193" name="AutoShape 24"/>
          <p:cNvSpPr>
            <a:spLocks noChangeArrowheads="1"/>
          </p:cNvSpPr>
          <p:nvPr/>
        </p:nvSpPr>
        <p:spPr bwMode="auto">
          <a:xfrm>
            <a:off x="4800600" y="5257800"/>
            <a:ext cx="533400" cy="990600"/>
          </a:xfrm>
          <a:prstGeom prst="lightningBol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2667000" y="5410200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Feedback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Ανατροφοδότηση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667000" y="838200"/>
            <a:ext cx="4191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 b="1">
                <a:solidFill>
                  <a:srgbClr val="000066"/>
                </a:solidFill>
                <a:latin typeface="Century Gothic" pitchFamily="34" charset="0"/>
              </a:rPr>
              <a:t>ΤΑ ΣΤΕΛΕΧΗ ΜΑΡΚΕΤΙΝΓΚ  ΒΛΕΠΟΥΝ ΤΟΥΣ ΑΝΘΡΩΠΟΥΣ ΣΑΝ ΚΑΤΑΝΑΛΩΤΕΣ ΠΟΥ ΑΓΟΡΑΖΟΥΝ ΠΡΟΙΟΝΤΑ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62000" y="5181600"/>
            <a:ext cx="51816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 b="1">
                <a:solidFill>
                  <a:srgbClr val="3C003C"/>
                </a:solidFill>
                <a:latin typeface="Century Gothic" pitchFamily="34" charset="0"/>
              </a:rPr>
              <a:t>ΟΙ ΔΙΑΦΗΜΙΣΤΕΣ ΒΛΕΠΟΥΝ ΤΟΥΣ ΑΝΘΡΩΠΟΥΣ ΣΑΝ ΕΝΑ ΠΙΘΑΝΟ ΚΟΙΝΟ ΓΙΑ ΤΟ ΔΙΑΦΗΜΙΣΤΙΚΟ ΜΗΝΥΜΑ</a:t>
            </a:r>
          </a:p>
        </p:txBody>
      </p:sp>
      <p:pic>
        <p:nvPicPr>
          <p:cNvPr id="10245" name="Picture 4" descr="pe0163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146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6705600" y="304800"/>
          <a:ext cx="243840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5" imgW="2531880" imgH="2317680" progId="">
                  <p:embed/>
                </p:oleObj>
              </mc:Choice>
              <mc:Fallback>
                <p:oleObj name="CorelDRAW" r:id="rId5" imgW="2531880" imgH="2317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4800"/>
                        <a:ext cx="243840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 descr="pe0353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352800"/>
            <a:ext cx="2362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741738"/>
            <a:ext cx="2743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04800" y="3276600"/>
            <a:ext cx="8610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249" name="Picture 10" descr="bd1993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2362200"/>
            <a:ext cx="24860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2667000" cy="12192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tint val="37255"/>
                  <a:invGamma/>
                </a:srgbClr>
              </a:gs>
            </a:gsLst>
            <a:path path="rect">
              <a:fillToRect r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ΑΝΤΙΛΑΜΒΑΝΟΜΕΝΗ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ΠΛΗΡΟΦΟΡΙΑ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733800" y="0"/>
            <a:ext cx="2133600" cy="121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6667"/>
                  <a:invGamma/>
                </a:schemeClr>
              </a:gs>
            </a:gsLst>
            <a:path path="rect">
              <a:fillToRect r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ΑΝΑΓΝΩΡΙΣΗ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ΠΡΟΒΛΗΜΑΤΟΣ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858000" y="0"/>
            <a:ext cx="2286000" cy="1219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9412"/>
                  <a:invGamma/>
                </a:schemeClr>
              </a:gs>
            </a:gsLst>
            <a:path path="rect">
              <a:fillToRect r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ΑΞΙΟΛΟΓΗΣΗ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ΕΝΑΛΛΑΚΤΙΚΩΝ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ΛΥΣΕΩΝ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33400" y="4495800"/>
            <a:ext cx="1676400" cy="9906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42745"/>
                  <a:invGamma/>
                </a:srgbClr>
              </a:gs>
            </a:gsLst>
            <a:path path="rect">
              <a:fillToRect r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ΑΞΙΕΣ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3733800" y="4343400"/>
            <a:ext cx="2057400" cy="10668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tint val="16078"/>
                  <a:invGamma/>
                </a:srgbClr>
              </a:gs>
            </a:gsLst>
            <a:path path="rect">
              <a:fillToRect r="100000" b="100000"/>
            </a:path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ΠΡΟΘΕΣΕΙΣ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934200" y="4343400"/>
            <a:ext cx="1828800" cy="1066800"/>
          </a:xfrm>
          <a:prstGeom prst="rect">
            <a:avLst/>
          </a:prstGeom>
          <a:solidFill>
            <a:srgbClr val="000066"/>
          </a:soli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FFFFFF"/>
                </a:solidFill>
                <a:latin typeface="Century Gothic" pitchFamily="34" charset="0"/>
              </a:rPr>
              <a:t>ΤΕΛΙΚΗ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FFFFFF"/>
                </a:solidFill>
                <a:latin typeface="Century Gothic" pitchFamily="34" charset="0"/>
              </a:rPr>
              <a:t>ΕΠΙΛΟΓΗ</a:t>
            </a:r>
          </a:p>
        </p:txBody>
      </p:sp>
      <p:sp>
        <p:nvSpPr>
          <p:cNvPr id="179208" name="Line 9"/>
          <p:cNvSpPr>
            <a:spLocks noChangeShapeType="1"/>
          </p:cNvSpPr>
          <p:nvPr/>
        </p:nvSpPr>
        <p:spPr bwMode="auto">
          <a:xfrm>
            <a:off x="7239000" y="1447800"/>
            <a:ext cx="0" cy="8382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09" name="Line 10"/>
          <p:cNvSpPr>
            <a:spLocks noChangeShapeType="1"/>
          </p:cNvSpPr>
          <p:nvPr/>
        </p:nvSpPr>
        <p:spPr bwMode="auto">
          <a:xfrm flipH="1">
            <a:off x="1066800" y="2286000"/>
            <a:ext cx="6172200" cy="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10" name="Line 11"/>
          <p:cNvSpPr>
            <a:spLocks noChangeShapeType="1"/>
          </p:cNvSpPr>
          <p:nvPr/>
        </p:nvSpPr>
        <p:spPr bwMode="auto">
          <a:xfrm>
            <a:off x="1066800" y="2286000"/>
            <a:ext cx="0" cy="19050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11" name="AutoShape 17"/>
          <p:cNvSpPr>
            <a:spLocks noChangeArrowheads="1"/>
          </p:cNvSpPr>
          <p:nvPr/>
        </p:nvSpPr>
        <p:spPr bwMode="auto">
          <a:xfrm>
            <a:off x="2819400" y="457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12" name="AutoShape 18"/>
          <p:cNvSpPr>
            <a:spLocks noChangeArrowheads="1"/>
          </p:cNvSpPr>
          <p:nvPr/>
        </p:nvSpPr>
        <p:spPr bwMode="auto">
          <a:xfrm>
            <a:off x="6019800" y="457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13" name="AutoShape 19"/>
          <p:cNvSpPr>
            <a:spLocks noChangeArrowheads="1"/>
          </p:cNvSpPr>
          <p:nvPr/>
        </p:nvSpPr>
        <p:spPr bwMode="auto">
          <a:xfrm>
            <a:off x="2971800" y="4800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9214" name="AutoShape 21"/>
          <p:cNvSpPr>
            <a:spLocks noChangeArrowheads="1"/>
          </p:cNvSpPr>
          <p:nvPr/>
        </p:nvSpPr>
        <p:spPr bwMode="auto">
          <a:xfrm>
            <a:off x="6172200" y="4800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79215" name="Picture 22" descr="bd1516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172200" cy="579438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tint val="4000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prstShdw prst="shdw12">
              <a:schemeClr val="accent2"/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7086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Category Need</a:t>
            </a: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                                        </a:t>
            </a:r>
            <a:r>
              <a: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ανάγκη για μια κατηγορία προϊόντων/υπηρεσιών</a:t>
            </a:r>
            <a:endParaRPr lang="en-GB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Brand Awareness</a:t>
            </a: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    </a:t>
            </a:r>
            <a:r>
              <a: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Ενημερότητα, Γνώση της Μάρκας</a:t>
            </a:r>
            <a:endParaRPr lang="en-GB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Brand Attitude</a:t>
            </a: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                          </a:t>
            </a:r>
            <a:r>
              <a: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Προδιάθεση για την Μάρκα</a:t>
            </a:r>
            <a:endParaRPr lang="en-GB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Brand Purchase Intention</a:t>
            </a: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    </a:t>
            </a:r>
            <a:r>
              <a: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Πρόθεση απόκτησης της Μάρκας</a:t>
            </a:r>
            <a:endParaRPr lang="en-GB" sz="24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Purchase Facilitation</a:t>
            </a: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                    </a:t>
            </a:r>
            <a:r>
              <a:rPr lang="el-GR" sz="24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Διευκόλυνση Απόκτησης της Μάρκας</a:t>
            </a:r>
          </a:p>
        </p:txBody>
      </p:sp>
      <p:pic>
        <p:nvPicPr>
          <p:cNvPr id="180228" name="Picture 4" descr="pe0349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4384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762000" y="1066800"/>
            <a:ext cx="0" cy="5334000"/>
          </a:xfrm>
          <a:prstGeom prst="line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V="1">
            <a:off x="304800" y="6248400"/>
            <a:ext cx="8305800" cy="0"/>
          </a:xfrm>
          <a:prstGeom prst="line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01000" cy="830997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tint val="26667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Category Need –</a:t>
            </a:r>
            <a:r>
              <a:rPr lang="el-GR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Η Ανάγκη για μια Κατηγορία Προιόντων</a:t>
            </a:r>
          </a:p>
        </p:txBody>
      </p:sp>
      <p:sp>
        <p:nvSpPr>
          <p:cNvPr id="114176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‘’είναι η αίσθηση από τον αγοραστή οτι πρέπει να αγοράσει κάτι (προϊόν ή υπηρεσία)ώστε να εξαφανίσει ή ικανοποιήσει μια δυσαρμονία μεταξύ της τωρινής συναισθηματικής κατάστασης και της επιθυμητής που θα ήθελα να βρίσκεται..’’</a:t>
            </a:r>
          </a:p>
        </p:txBody>
      </p:sp>
      <p:sp>
        <p:nvSpPr>
          <p:cNvPr id="1141764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Συνήθως δεν είναι Επικοινωνιακός μας Στόχος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Κάποιες φορές Υπενθυμίζουμε την Κατηγορία για προϊόντα/υπηρεσίες που δεν γίνεται συχνά η αγορά τους ή δεν τα χρησιμοποιούμε συχνά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Κάποιες φορές Πουλάμε την Κατηγορία για όλα τα νέα προϊόντα/υπηρεσίες και όταν ψάχνουμε Νέους Χρήστες</a:t>
            </a:r>
          </a:p>
        </p:txBody>
      </p:sp>
      <p:sp>
        <p:nvSpPr>
          <p:cNvPr id="1141765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Text Box 2"/>
          <p:cNvSpPr txBox="1">
            <a:spLocks noChangeArrowheads="1"/>
          </p:cNvSpPr>
          <p:nvPr/>
        </p:nvSpPr>
        <p:spPr bwMode="auto">
          <a:xfrm>
            <a:off x="1295400" y="19050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‘’είναι η ικανότητα του αγοραστή να αναγνωρίζει τη μάρκα μέσα στην κατηγορία που ανήκει με κάποιες σχετικές λεπτομέρειες ώστε να μπορεί να την αποκτήσει.’’</a:t>
            </a:r>
          </a:p>
        </p:txBody>
      </p:sp>
      <p:sp>
        <p:nvSpPr>
          <p:cNvPr id="1137667" name="Text Box 3"/>
          <p:cNvSpPr txBox="1">
            <a:spLocks noChangeArrowheads="1"/>
          </p:cNvSpPr>
          <p:nvPr/>
        </p:nvSpPr>
        <p:spPr bwMode="auto">
          <a:xfrm>
            <a:off x="179388" y="3644900"/>
            <a:ext cx="88566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3333CC"/>
                </a:solidFill>
                <a:latin typeface="Century Gothic" pitchFamily="34" charset="0"/>
              </a:rPr>
              <a:t>ΠΑΝΤΑ ΘΕΛΟΥΜΕ ΟΙ ΠΕΛΑΤΕΣ ΝΑ ΕΙΝΑΙ ΕΝΗΜΕΡΟΙ ΓΙΑ ΤΟ ΠΡΟΙΟΝ ΜΑΣ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3333CC"/>
                </a:solidFill>
                <a:latin typeface="Century Gothic" pitchFamily="34" charset="0"/>
              </a:rPr>
              <a:t>ΠΑΝΤΑ ΕΙΝΑΙ ΣΤΟΧΟΣ ΤΗΣ ΕΠΙΚΟΙΝΩΝΙΑΚΗΣΜΑΣ ΠΟΛΙΤΙΚΗΣ</a:t>
            </a:r>
          </a:p>
        </p:txBody>
      </p:sp>
      <p:sp>
        <p:nvSpPr>
          <p:cNvPr id="1137668" name="Text Box 4"/>
          <p:cNvSpPr txBox="1">
            <a:spLocks noChangeArrowheads="1"/>
          </p:cNvSpPr>
          <p:nvPr/>
        </p:nvSpPr>
        <p:spPr bwMode="auto">
          <a:xfrm>
            <a:off x="2339975" y="4941888"/>
            <a:ext cx="52133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ΔΥΟ ΣΤΟΧΟΙ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>
                <a:solidFill>
                  <a:srgbClr val="FF0000"/>
                </a:solidFill>
                <a:latin typeface="Century Gothic" pitchFamily="34" charset="0"/>
              </a:rPr>
              <a:t>BRAND RECOGNITION</a:t>
            </a:r>
          </a:p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>
                <a:solidFill>
                  <a:srgbClr val="FF0000"/>
                </a:solidFill>
                <a:latin typeface="Century Gothic" pitchFamily="34" charset="0"/>
              </a:rPr>
              <a:t>BRAND RECALL</a:t>
            </a:r>
            <a:endParaRPr lang="el-GR" sz="24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37669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137670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8382000" cy="830997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3451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BRAND AWARENESS - </a:t>
            </a: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ΕΝΗΜΕΡΟΤΗΤΑ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, </a:t>
            </a: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ΓΝΩΣΗ ΤΗΣ ΜΑΡΚΑΣ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381000" y="6553200"/>
            <a:ext cx="8153400" cy="0"/>
          </a:xfrm>
          <a:prstGeom prst="line">
            <a:avLst/>
          </a:prstGeom>
          <a:noFill/>
          <a:ln w="57150">
            <a:solidFill>
              <a:srgbClr val="808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82280" name="Picture 8" descr="BS011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914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382000" cy="830997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3451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BRAND AWARENESS - 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ΕΝΗΜΕΡΟΤΗΤΑ 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, 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ΓΝΩΣΗ ΤΗΣ ΜΑΡΚΑΣ</a:t>
            </a:r>
          </a:p>
        </p:txBody>
      </p:sp>
      <p:sp>
        <p:nvSpPr>
          <p:cNvPr id="1139715" name="Text Box 3"/>
          <p:cNvSpPr txBox="1">
            <a:spLocks noChangeArrowheads="1"/>
          </p:cNvSpPr>
          <p:nvPr/>
        </p:nvSpPr>
        <p:spPr bwMode="auto">
          <a:xfrm>
            <a:off x="107950" y="2060575"/>
            <a:ext cx="89281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 BRAND RECOGNITION-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ΑΝΑΓΝΩΡΙΣΗ ΤΗΣ ΜΑΡΚΑΣ</a:t>
            </a:r>
            <a:endParaRPr lang="en-GB" sz="2400">
              <a:solidFill>
                <a:srgbClr val="000099"/>
              </a:solidFill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Όταν στην αγοραστική διαδικασία προηγείται η αναγνώριση ενός προϊόντος και έπεται η ανάγκη για μια κατηγορία προϊόντων ΠΡΕΠΕΙ να είμαστε σίγουροι ότι το προϊόν μας θα αναγνωριστεί  στο μαγαζί</a:t>
            </a:r>
            <a:r>
              <a:rPr lang="en-GB" sz="24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–</a:t>
            </a:r>
            <a:r>
              <a:rPr lang="en-GB" sz="24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Οπτική</a:t>
            </a:r>
            <a:r>
              <a:rPr lang="en-GB" sz="24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Διαφήμιση,</a:t>
            </a:r>
            <a:r>
              <a:rPr lang="en-US" sz="24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Συσκευασία,</a:t>
            </a:r>
            <a:r>
              <a:rPr lang="en-US" sz="24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Χρώματα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 BRAND RECALL-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ΑΝΑΚΛΗΣΗ ΤΗΣ ΜΑΡΚΑΣ</a:t>
            </a:r>
            <a:endParaRPr lang="en-GB" sz="2400">
              <a:solidFill>
                <a:srgbClr val="000099"/>
              </a:solidFill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Όταν στην αγοραστική διαδικασία η ανάγκη για μια κατηγορία προϊόντος προηγείται της επιλογής της Μάρκας ΠΡΟΤΙΜΟΥΜΕ την Οπτική αλλά και Ηχητική Διαφήμιση με επαναλήψεις του Ονόματος !!!</a:t>
            </a:r>
            <a:endParaRPr lang="el-GR" sz="2000">
              <a:solidFill>
                <a:srgbClr val="0000FF"/>
              </a:solidFill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l-GR" sz="20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539750" y="6742113"/>
            <a:ext cx="8077200" cy="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7924800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tint val="3451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BRAND ATTITUDE-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ΠΡΟΔΙΑΘΕΣΗ ΓΙΑ ΤΗ ΜΑΡΚΑ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752600" y="1828800"/>
            <a:ext cx="594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i="1">
                <a:solidFill>
                  <a:srgbClr val="000099"/>
                </a:solidFill>
                <a:latin typeface="Century Gothic" pitchFamily="34" charset="0"/>
              </a:rPr>
              <a:t>‘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’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είναι η συνολική αξιολόγηση της μάρκας...σε σχέση με τα εκάστοτε κίνητρα και την σχετική συναισθηματική κατάσταση του αγοραστή...’’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219200" y="38100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Είναι σχεδόν πάντοτε επικοινωνιακός μας Στόχος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524000" y="4800600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Λέξεις κλειδιά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3333CC"/>
                </a:solidFill>
                <a:latin typeface="Century Gothic" pitchFamily="34" charset="0"/>
              </a:rPr>
              <a:t>Κίνητρα, Λογική, Συναίσθημα, Σχετικότητα</a:t>
            </a: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685800" y="1524000"/>
            <a:ext cx="0" cy="4953000"/>
          </a:xfrm>
          <a:prstGeom prst="line">
            <a:avLst/>
          </a:prstGeom>
          <a:noFill/>
          <a:ln w="38100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49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Στάδια ανάπτυξης διαφημιστικού μηνύματος</a:t>
            </a:r>
          </a:p>
          <a:p>
            <a:r>
              <a:rPr lang="el-GR" dirty="0" smtClean="0"/>
              <a:t>Στάδια επικοινωνίας</a:t>
            </a:r>
          </a:p>
          <a:p>
            <a:r>
              <a:rPr lang="el-GR" dirty="0" smtClean="0"/>
              <a:t>Είδη διαφήμισης</a:t>
            </a:r>
          </a:p>
          <a:p>
            <a:r>
              <a:rPr lang="el-GR" dirty="0" smtClean="0"/>
              <a:t>Δημιουργικό διαφήμισης</a:t>
            </a:r>
          </a:p>
          <a:p>
            <a:r>
              <a:rPr lang="el-GR" dirty="0" smtClean="0"/>
              <a:t>Είδη </a:t>
            </a:r>
            <a:r>
              <a:rPr lang="el-GR" dirty="0" err="1" smtClean="0"/>
              <a:t>έκκλισης</a:t>
            </a:r>
            <a:endParaRPr lang="el-GR" dirty="0" smtClean="0"/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F18DDA-35B2-49AA-AC89-E8ACF657BB2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229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CREATE BRAND ATTITUDE-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ΔΗΜΙΟΥΡΓΙΑ ΠΡΟΔΙΑΘΕΣΗΣ ΓΙΑ ΤΗ ΜΑΡΚΑ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...όταν ο στόχος- ακροατήριο δεν έχει καμία στάση έναντι της Μάρκας πχ νέοι χρήστες κατηγορίας</a:t>
            </a:r>
            <a:endParaRPr lang="en-GB" sz="2400">
              <a:solidFill>
                <a:srgbClr val="0000FF"/>
              </a:solidFill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INCREASE BRAND ATTITUDE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-ΑΥΞΗΣΗ ΠΡΟΔΙΑΘΕΣΗΣ ΓΙΑ ΤΗ ΜΑΡΚΑ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...όταν ο στόχος-ακροατήριο έχει μέτρια στάση έναντι στη Μάρκα ,</a:t>
            </a:r>
            <a:r>
              <a:rPr lang="en-GB" sz="2400">
                <a:solidFill>
                  <a:srgbClr val="0000FF"/>
                </a:solidFill>
                <a:latin typeface="Century Gothic" pitchFamily="34" charset="0"/>
              </a:rPr>
              <a:t>        </a:t>
            </a: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πχ</a:t>
            </a:r>
            <a:r>
              <a:rPr lang="en-GB" sz="240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 μη-χρήστες, </a:t>
            </a:r>
            <a:r>
              <a:rPr lang="en-GB" sz="2400">
                <a:solidFill>
                  <a:srgbClr val="0000FF"/>
                </a:solidFill>
                <a:latin typeface="Century Gothic" pitchFamily="34" charset="0"/>
              </a:rPr>
              <a:t>switchers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MAINTAIN BRAND ATTITUDE-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ΔΙΑΤΗΡΗΣΗ ΠΡΟΔΙΑΘΕΣΗΣ ΓΙΑ ΤΗ ΜΑΡΚΑ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... Oταν απευθυνόμαστε στους πιστούς πελάτες μας</a:t>
            </a:r>
            <a:endParaRPr lang="el-GR" sz="20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0" y="0"/>
            <a:ext cx="5715000" cy="4572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85800" y="685800"/>
            <a:ext cx="7924800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tint val="3451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BRAND ATTITUDE-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ΠΡΟΔΙΑΘΕΣΗ ΓΙΑ ΤΗ ΜΑΡΚΑ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684213" y="2057400"/>
            <a:ext cx="7775575" cy="1754326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ΤΡΟΠΟΠΟΙΗΣΗ ΠΡΟΔΙΑΘΕΣΗΣ ΓΙΑ ΤΗ ΜΑΡΚΑ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                              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-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MODIFY BRAND ATTITUDE</a:t>
            </a:r>
            <a:endParaRPr lang="el-GR" sz="2400">
              <a:solidFill>
                <a:srgbClr val="000099"/>
              </a:solidFill>
              <a:latin typeface="Century Gothic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>
                <a:solidFill>
                  <a:srgbClr val="0000FF"/>
                </a:solidFill>
                <a:latin typeface="Century Gothic" pitchFamily="34" charset="0"/>
              </a:rPr>
              <a:t>...όταν ο στόχος-ακροατήριο είναι προδιαθετημένοι θετικά αλλά είναι πιστοί οπαδοί άλλης μάρκας</a:t>
            </a:r>
            <a:endParaRPr lang="el-GR" sz="22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86371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7561262" cy="1615827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200">
                <a:solidFill>
                  <a:srgbClr val="000099"/>
                </a:solidFill>
                <a:latin typeface="Century Gothic" pitchFamily="34" charset="0"/>
              </a:rPr>
              <a:t>ΑΛΛΑΓΗ ΠΡΟΔΙΑΘΕΣΗΣ ΓΙΑ ΤΗ ΜΑΡΚΑ</a:t>
            </a:r>
            <a:r>
              <a:rPr lang="en-GB" sz="2200">
                <a:solidFill>
                  <a:srgbClr val="000099"/>
                </a:solidFill>
                <a:latin typeface="Century Gothic" pitchFamily="34" charset="0"/>
              </a:rPr>
              <a:t>                                          </a:t>
            </a:r>
            <a:r>
              <a:rPr lang="el-GR" sz="2200">
                <a:solidFill>
                  <a:srgbClr val="000099"/>
                </a:solidFill>
                <a:latin typeface="Century Gothic" pitchFamily="34" charset="0"/>
              </a:rPr>
              <a:t>-</a:t>
            </a:r>
            <a:r>
              <a:rPr lang="en-GB" sz="2200">
                <a:solidFill>
                  <a:srgbClr val="000099"/>
                </a:solidFill>
                <a:latin typeface="Century Gothic" pitchFamily="34" charset="0"/>
              </a:rPr>
              <a:t>CHANGE BRAND ATTITUDE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200">
                <a:solidFill>
                  <a:srgbClr val="0000FF"/>
                </a:solidFill>
                <a:latin typeface="Century Gothic" pitchFamily="34" charset="0"/>
              </a:rPr>
              <a:t>….</a:t>
            </a:r>
            <a:r>
              <a:rPr lang="el-GR" sz="2200">
                <a:solidFill>
                  <a:srgbClr val="0000FF"/>
                </a:solidFill>
                <a:latin typeface="Century Gothic" pitchFamily="34" charset="0"/>
              </a:rPr>
              <a:t>πολύ δύσκολη εφαρμογή,συνήθως συνδυάζεται με δοκιμή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8077200" cy="457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tint val="34510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99"/>
                </a:solidFill>
                <a:latin typeface="Century Gothic" pitchFamily="34" charset="0"/>
              </a:rPr>
              <a:t>BRAND ATTITUDE-</a:t>
            </a: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ΠΡΟΔΙΑΘΕΣΗ ΓΙΑ ΤΗ ΜΑΡΚΑ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99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20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GB" sz="2200">
                <a:solidFill>
                  <a:srgbClr val="0000CC"/>
                </a:solidFill>
                <a:latin typeface="Century Gothic" pitchFamily="34" charset="0"/>
              </a:rPr>
              <a:t>BRAND PURCHASE INTENTION –</a:t>
            </a:r>
            <a:r>
              <a:rPr lang="el-GR" sz="2200">
                <a:solidFill>
                  <a:srgbClr val="0000CC"/>
                </a:solidFill>
                <a:latin typeface="Century Gothic" pitchFamily="34" charset="0"/>
              </a:rPr>
              <a:t>ΠΡΟΘΕΣΗ ΑΠΟΚΤΗΣΗΣ ΤΗΣ ΜΑΡΚΑΣ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295400" y="1981200"/>
            <a:ext cx="678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ΟΤΑΝ ΤΟ ΠΡΟΙΟΝ /ΥΠΗΡΕΣΙΑ ΕΙΝΑΙ  ‘’ΧΑΜΗΛΗΣ ΑΝΑΜΕΙΞΗΣ’’ ΔΕΝ ΧΡΕΙΑΖΕΤΑΙ, ΠΑΡΑΛΕΙΠΟΥΜΕ ΑΥΤΟΝ ΤΟΝ ΕΠΙΚΟΙΝΩΝΙΑΚΟ ΣΤΟΧΟ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l-GR" sz="2400">
                <a:solidFill>
                  <a:srgbClr val="3333CC"/>
                </a:solidFill>
                <a:latin typeface="Century Gothic" pitchFamily="34" charset="0"/>
              </a:rPr>
              <a:t>ΟΤΑΝ ΤΟ ΠΡΟΙΟΝ/ΥΠΗΡΕΣΙΑ ΑΝΗΚΕΙ ΣΕ ΟΠΟΙΑΔΗΠΟΤΕ ΑΛΛΗ ΚΑΤΗΓΟΡΙΑ ΘΕΤΟΥΜΕ ΑΥΤΟΝ ΤΟΝ ΣΤΟΧΟ ΕΧΟΝΤΑΣ ΥΠΟΨΗ ΟΤΙ Ο ΑΓΟΡΑΣΤΗΣ ΠΡΕΠΕΙ ΝΑ ΕΙΝΑΙ ΣΕ ΠΕΡΙΟΔΟ ΠΟΥ ΨΑΧΝΕΙ ΚΑΠΟΙΟ ΠΡΟΙΟΝ ΣΤΗΝ ΚΑΤΗΓΟΡΙΑ ΠΟΥ ΑΝΗΚΕΙ ΤΟ ΔΙΚΟ ΜΑΣ</a:t>
            </a:r>
            <a:endParaRPr lang="el-GR" sz="2200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461665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CC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0" y="549275"/>
            <a:ext cx="9144000" cy="430887"/>
          </a:xfrm>
          <a:prstGeom prst="rect">
            <a:avLst/>
          </a:prstGeom>
          <a:gradFill rotWithShape="0">
            <a:gsLst>
              <a:gs pos="0">
                <a:srgbClr val="FF6F6F">
                  <a:alpha val="21999"/>
                </a:srgbClr>
              </a:gs>
              <a:gs pos="100000">
                <a:srgbClr val="FFC9C9">
                  <a:alpha val="37999"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200" b="1">
                <a:solidFill>
                  <a:srgbClr val="3333CC"/>
                </a:solidFill>
                <a:latin typeface="Century Gothic" pitchFamily="34" charset="0"/>
              </a:rPr>
              <a:t>PURCHASE FACILITATION–</a:t>
            </a:r>
            <a:r>
              <a:rPr lang="el-GR" sz="2200" b="1">
                <a:solidFill>
                  <a:srgbClr val="3333CC"/>
                </a:solidFill>
                <a:latin typeface="Century Gothic" pitchFamily="34" charset="0"/>
              </a:rPr>
              <a:t>ΔΙΕΥΚΟΛΥΝΣΗ ΑΠΟΚΤΗΣΗΣ ΤΗΣ ΜΑΡΚΑΣ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0000"/>
                </a:solidFill>
                <a:latin typeface="Century Gothic" pitchFamily="34" charset="0"/>
              </a:rPr>
              <a:t>ΜΠΟΡΕΙ  ΝΑ ‘’ΤΡΕΧΕΙΣ’’  ΜΙΑ ΘΑΥΜΑΣΙΑ ΔΙΑΦΗΜΙΣΤΙΚΗ ΚΑΜΠΑΝΙΑ ΚΑΙ ΟΙ ΠΩΛΗΣΕΙΣ ΝΑ ΠΕΦΤΟΥΝ. ΓΙΑΤΙ 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ΤΟ ΠΡΟΙΟΝ ΣΟΥ ΜΠΟΡΕΙ ΝΑ ΜΗΝ ΕΙΝΑΙ ΤΟ ΣΩΣΤΟ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Η ΤΙΜΗ ΣΟΥ ΜΠΟΡΕΙ ΝΑ ΜΗΝ ΕΙΝΑΙ Η ΣΩΣΤΗ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Η ΔΙΑΝΟΜΗ ΣΟΥ ΜΠΟΡΕΙ ΝΑ ΜΗΝ ΕΙΝΑΙ  Η ΣΩΣΤΗ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ΟΙ ΠΩΛΗΤΕΣ ΣΟΥ ΜΠΟΡΕΙ   ΝΑ ΕΙΝΑΙ ‘’ΚΑΚΟΙ’’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Ο ΑΝΤΑΓΩΝΙΣΤΗΣ ΣΟΥ ΝΑ ΞΟΔΕΥΕΙ ΠΕΝΤΕ ΦΟΡΕΣ ΠΕΡΙΣΣΟΤΕΡΑ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>
                <a:solidFill>
                  <a:srgbClr val="003399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rgbClr val="003399"/>
                </a:solidFill>
                <a:latin typeface="Century Gothic" pitchFamily="34" charset="0"/>
              </a:rPr>
              <a:t>Ο ΑΝΤΑΓΩΝΙΣΤΗΣ ΣΟΥ ΜΠΟΡΕΙ ΝΑ ΚΑΝΕΙ ΔΙΑΓΩΝΙΣΜΟΥΣ, ΝΑ ΔΙΝΕΙ ΚΟΥΠΟΝΙΑ ΚΑΙ ΝΑ ΠΑΡΕΧΕΙ ΕΚΠΤΩΣΕΙΣ ΣΤΟΥΣ ΛΙΑΝΟΠΩΛΗΤΕΣ</a:t>
            </a:r>
            <a:endParaRPr lang="el-GR" sz="20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198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(ROSSER REEVES)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990600" y="0"/>
            <a:ext cx="5334000" cy="457200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99CC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3333CC"/>
                </a:solidFill>
                <a:latin typeface="Century Gothic" pitchFamily="34" charset="0"/>
              </a:rPr>
              <a:t>ΕΠΙΚΟΙΝΩΝΙΑΚΟΙ ΣΤΟΧΟΙ</a:t>
            </a:r>
          </a:p>
        </p:txBody>
      </p:sp>
      <p:sp>
        <p:nvSpPr>
          <p:cNvPr id="188422" name="Line 7"/>
          <p:cNvSpPr>
            <a:spLocks noChangeShapeType="1"/>
          </p:cNvSpPr>
          <p:nvPr/>
        </p:nvSpPr>
        <p:spPr bwMode="auto">
          <a:xfrm>
            <a:off x="533400" y="1981200"/>
            <a:ext cx="0" cy="457200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88423" name="Line 8"/>
          <p:cNvSpPr>
            <a:spLocks noChangeShapeType="1"/>
          </p:cNvSpPr>
          <p:nvPr/>
        </p:nvSpPr>
        <p:spPr bwMode="auto">
          <a:xfrm>
            <a:off x="0" y="6324600"/>
            <a:ext cx="83820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0" y="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Marketing Communications</a:t>
            </a:r>
            <a:endParaRPr lang="el-GR" sz="20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828800" y="685800"/>
            <a:ext cx="6400800" cy="579438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00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3200">
                <a:solidFill>
                  <a:srgbClr val="FFFFFF"/>
                </a:solidFill>
                <a:latin typeface="Century Gothic" pitchFamily="34" charset="0"/>
              </a:rPr>
              <a:t>ΕΠΙΚΟΙΝΩΝΙΑΚΟ ΜΙΓΜΑ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0" y="1676400"/>
            <a:ext cx="2286000" cy="41687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rgbClr val="EDDCFF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ΔΙΑΦΗΜΙΣΗ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ΤΗΛΕΟΠΤΙΚΗ,</a:t>
            </a:r>
            <a:r>
              <a:rPr lang="en-GB" sz="1500">
                <a:solidFill>
                  <a:srgbClr val="000066"/>
                </a:solidFill>
                <a:latin typeface="Century Gothic" pitchFamily="34" charset="0"/>
              </a:rPr>
              <a:t>              </a:t>
            </a: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ΕΝΤΥΠΗ,  ΡΑΔΙΟΦΩΝΙΚΗ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ΣΥΣΚΕΥΑΣΙΑ                 ΜΕΣΑ-ΕΞΩ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ΚΑΤΑΛΟΓΟΙ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ΕΝΤΥΠΑ        ΤΑΧΥΔΡΟΜΕΙΟΥ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ΣΥΜΒΟΛΑ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ΛΟΓΟΤΥΠΑ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ΔΙΑΦΗΜΙΣΗ      ΕΞΩΤΕΡΙΚΟΥ ΧΩΡΟΥ κ.α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438400" y="1676400"/>
            <a:ext cx="2286000" cy="2987675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DEAD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ΠΡΟΩΘΗΣΗ ΠΩΛΗΣΕΩΝ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ΔΙΑΓΩΝΙΣΜΟΙ,           ΠΡΙΜ ΚΑΙ ΔΩΡΑ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ΔΕΙΓΜΑΤΟΔΙΑΝΟΜΗ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ΕΚΘΕΣΕΙΣ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ΚΟΥΠΟΝΙΑ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ΔΩΡΟΕΠΙΤΑΓΕΣ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ΕΝΣΗΜΑ ΑΓΟΡΩΝ κ.α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876800" y="1676400"/>
            <a:ext cx="2133600" cy="278537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3922"/>
                  <a:invGamma/>
                </a:scheme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ΠΡΟΣΩΠΙΚΗ ΠΩΛΗΣΗ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ΣΥΓΚΕΝΤΡΩΣΕΙΣ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ΤΗΛΕΜΑΡΚΕΤΙΝΓΚ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ΕΜΠΟΡΙΚΕΣ ΕΚΘΕΣΕΙΣ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ΕΠΙΣΚΕΨΕΙΣ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ΔΕΙΓΜΑΤΑ κ.α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l-GR" sz="15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7086600" y="1676400"/>
            <a:ext cx="2057400" cy="1746632"/>
          </a:xfrm>
          <a:prstGeom prst="rect">
            <a:avLst/>
          </a:prstGeom>
          <a:gradFill rotWithShape="0">
            <a:gsLst>
              <a:gs pos="0">
                <a:srgbClr val="FF4F4F"/>
              </a:gs>
              <a:gs pos="100000">
                <a:srgbClr val="FFD0D0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4F4F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ΑΜΕΣΟ ΜΑΡΚΕΤΙΝΓΚ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1500">
                <a:solidFill>
                  <a:srgbClr val="000066"/>
                </a:solidFill>
                <a:latin typeface="Century Gothic" pitchFamily="34" charset="0"/>
              </a:rPr>
              <a:t>ΔΗΜΟΣΙΕΣ ΣΧΕΣΕΙΣ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500">
                <a:solidFill>
                  <a:srgbClr val="000066"/>
                </a:solidFill>
                <a:latin typeface="Century Gothic" pitchFamily="34" charset="0"/>
              </a:rPr>
              <a:t>Relationship MRK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500">
                <a:solidFill>
                  <a:srgbClr val="000066"/>
                </a:solidFill>
                <a:latin typeface="Century Gothic" pitchFamily="34" charset="0"/>
              </a:rPr>
              <a:t>Customized MRK</a:t>
            </a:r>
            <a:endParaRPr lang="el-GR" sz="15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Λειτουργία της επικοινωνίας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962400" y="304800"/>
            <a:ext cx="5181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Σχεδιασμός του επικοινωνιακού πλάνου απο το στέλεχος της επιχείρησης</a:t>
            </a:r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auto">
          <a:xfrm>
            <a:off x="0" y="5638800"/>
            <a:ext cx="403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Exposure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0" y="4724400"/>
            <a:ext cx="403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Processing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0" y="3810000"/>
            <a:ext cx="40386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Communication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Effects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0" y="2743200"/>
            <a:ext cx="4038600" cy="1371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Target Audience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Action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0" y="1828800"/>
            <a:ext cx="41148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Sales/Market 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Share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838200" y="1219200"/>
            <a:ext cx="2438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Century Gothic" pitchFamily="34" charset="0"/>
              </a:rPr>
              <a:t>Profit </a:t>
            </a:r>
            <a:endParaRPr lang="el-GR" sz="22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3962400" y="1371600"/>
            <a:ext cx="4648200" cy="1447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Marketing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Objectives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5" name="AutoShape 17"/>
          <p:cNvSpPr>
            <a:spLocks noChangeArrowheads="1"/>
          </p:cNvSpPr>
          <p:nvPr/>
        </p:nvSpPr>
        <p:spPr bwMode="auto">
          <a:xfrm>
            <a:off x="3962400" y="2438400"/>
            <a:ext cx="4648200" cy="1600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Target Audience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 Selection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Action Objectives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6" name="AutoShape 18"/>
          <p:cNvSpPr>
            <a:spLocks noChangeArrowheads="1"/>
          </p:cNvSpPr>
          <p:nvPr/>
        </p:nvSpPr>
        <p:spPr bwMode="auto">
          <a:xfrm>
            <a:off x="3886200" y="3657600"/>
            <a:ext cx="4800600" cy="1143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Communication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Objectives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7" name="AutoShape 19"/>
          <p:cNvSpPr>
            <a:spLocks noChangeArrowheads="1"/>
          </p:cNvSpPr>
          <p:nvPr/>
        </p:nvSpPr>
        <p:spPr bwMode="auto">
          <a:xfrm>
            <a:off x="3810000" y="4495800"/>
            <a:ext cx="4876800" cy="1143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Creative/Promotion 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Strategy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724400" y="5715000"/>
            <a:ext cx="3200400" cy="609600"/>
          </a:xfrm>
          <a:prstGeom prst="rect">
            <a:avLst/>
          </a:prstGeom>
          <a:solidFill>
            <a:srgbClr val="006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>
                <a:solidFill>
                  <a:srgbClr val="FFFFFF"/>
                </a:solidFill>
                <a:latin typeface="Century Gothic" pitchFamily="34" charset="0"/>
              </a:rPr>
              <a:t>Media Strategy</a:t>
            </a:r>
            <a:endParaRPr lang="el-GR" sz="22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30088" name="Text Box 40"/>
          <p:cNvSpPr txBox="1">
            <a:spLocks noChangeArrowheads="1"/>
          </p:cNvSpPr>
          <p:nvPr/>
        </p:nvSpPr>
        <p:spPr bwMode="auto">
          <a:xfrm>
            <a:off x="0" y="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200" b="1">
                <a:solidFill>
                  <a:srgbClr val="000066"/>
                </a:solidFill>
                <a:latin typeface="Century Gothic" pitchFamily="34" charset="0"/>
              </a:rPr>
              <a:t>Marketing Communications</a:t>
            </a:r>
            <a:endParaRPr lang="el-GR" sz="2200" b="1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sz="3600" smtClean="0">
                <a:latin typeface="Century Gothic" pitchFamily="34" charset="0"/>
              </a:rPr>
              <a:t>Στάδια ανάπτυξης μίας επιτυχημένης επικοινωνιακής εκστρατείας</a:t>
            </a:r>
          </a:p>
        </p:txBody>
      </p:sp>
      <p:graphicFrame>
        <p:nvGraphicFramePr>
          <p:cNvPr id="11266" name="Object 3"/>
          <p:cNvGraphicFramePr>
            <a:graphicFrameLocks/>
          </p:cNvGraphicFramePr>
          <p:nvPr/>
        </p:nvGraphicFramePr>
        <p:xfrm>
          <a:off x="533400" y="1447800"/>
          <a:ext cx="2133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4" imgW="3657600" imgH="3630600" progId="">
                  <p:embed/>
                </p:oleObj>
              </mc:Choice>
              <mc:Fallback>
                <p:oleObj name="Clip" r:id="rId4" imgW="3657600" imgH="363060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2133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28913" y="1627188"/>
            <a:ext cx="6692538" cy="44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προσδιορισμός του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κοινού-στόχου</a:t>
            </a:r>
            <a:endParaRPr lang="el-GR" sz="240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καθορισμός των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στόχων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της επικοινωνίας</a:t>
            </a: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σχεδιασμός του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μηνύματος</a:t>
            </a:r>
            <a:endParaRPr lang="el-GR" sz="240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επιλογή των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καναλιών επικοινωνίας</a:t>
            </a:r>
            <a:endParaRPr lang="el-GR" sz="240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ανάπτυξη συνολικού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προϋπολογισμού</a:t>
            </a:r>
            <a:endParaRPr lang="el-GR" sz="240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καθορισμός του 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μίγματος επικοινωνίας</a:t>
            </a:r>
            <a:endParaRPr lang="el-GR" sz="2400">
              <a:solidFill>
                <a:srgbClr val="000000"/>
              </a:solidFill>
              <a:latin typeface="Century Gothic" pitchFamily="34" charset="0"/>
            </a:endParaRPr>
          </a:p>
          <a:p>
            <a:pPr defTabSz="7620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μέτρηση/</a:t>
            </a:r>
            <a:r>
              <a:rPr lang="el-GR" sz="2400" b="1">
                <a:solidFill>
                  <a:srgbClr val="000000"/>
                </a:solidFill>
                <a:latin typeface="Century Gothic" pitchFamily="34" charset="0"/>
              </a:rPr>
              <a:t>έλεγχος</a:t>
            </a: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των αποτελεσμάτων</a:t>
            </a:r>
          </a:p>
          <a:p>
            <a:pPr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διαχείριση και συντονισμός της </a:t>
            </a:r>
          </a:p>
          <a:p>
            <a:pPr defTabSz="7620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 ΕΠΙΚΟΙΝΩΝΙΑΣ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7162800" cy="126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ΔΕΝ ΕΙΝΑΙ ΔΥΝΑΤΟ ΝΑ ΕΠΙΒΑΛΟΥΜΕ ΕΝΑ ΜΕΙΟΝΕΚΤΙΚΟ ΠΡΟΪΟΝ ΣΤΟΝ ΚΑΤΑΝΑΛΩΤΗ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                          </a:t>
            </a:r>
            <a:r>
              <a:rPr lang="en-GB" sz="2200">
                <a:solidFill>
                  <a:srgbClr val="000066"/>
                </a:solidFill>
                <a:latin typeface="Century Gothic" pitchFamily="34" charset="0"/>
              </a:rPr>
              <a:t>                              D.OGILVY</a:t>
            </a:r>
            <a:endParaRPr lang="el-GR" sz="22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00200" y="2590800"/>
            <a:ext cx="647700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ΕΝΑ ΚΑΛΟ ΠΡΟΪΟΝ ΕΙΝΑΙ ΙΣΧΥΡΟΤΕΡΟ ΑΠΟ ΕΝΑ ΑΠΟΤΕΛΕΣΜΑΤΙΚΟ ΜΗΝΥΜΑ</a:t>
            </a:r>
            <a:endParaRPr lang="en-GB" sz="2400">
              <a:solidFill>
                <a:srgbClr val="000066"/>
              </a:solidFill>
              <a:latin typeface="Century Gothic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                                                         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W.WEIR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533400" y="5105400"/>
            <a:ext cx="2362200" cy="1219200"/>
          </a:xfrm>
          <a:prstGeom prst="rightArrow">
            <a:avLst>
              <a:gd name="adj1" fmla="val 50000"/>
              <a:gd name="adj2" fmla="val 48438"/>
            </a:avLst>
          </a:prstGeom>
          <a:gradFill rotWithShape="0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819400" y="5257800"/>
            <a:ext cx="50292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ΤΟΠΟΘΕΤΗΣΕ ΤΟ ΠΡΟΙΟΝ ΣΤΟ ΜΥΑΛΟ ΤΟΥ ΚΑΤΑΝΑΛΩΤΗ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62000" y="54864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ΣΤΟΧΟΣ</a:t>
            </a:r>
          </a:p>
        </p:txBody>
      </p:sp>
      <p:pic>
        <p:nvPicPr>
          <p:cNvPr id="12296" name="Picture 7" descr="bs0095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50" y="4953000"/>
            <a:ext cx="1162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8382000" y="52578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orelDRAW" r:id="rId5" imgW="1050480" imgH="2284200" progId="">
                  <p:embed/>
                </p:oleObj>
              </mc:Choice>
              <mc:Fallback>
                <p:oleObj name="CorelDRAW" r:id="rId5" imgW="1050480" imgH="2284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2578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3" name="Picture 9" descr="BS0118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1333500" cy="1190625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pic>
        <p:nvPicPr>
          <p:cNvPr id="57354" name="Picture 10" descr="BS0118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438400"/>
            <a:ext cx="1333500" cy="1190625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143000" y="1981200"/>
            <a:ext cx="7239000" cy="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19200" y="4343400"/>
            <a:ext cx="7239000" cy="0"/>
          </a:xfrm>
          <a:prstGeom prst="line">
            <a:avLst/>
          </a:prstGeom>
          <a:noFill/>
          <a:ln w="57150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026"/>
          <p:cNvSpPr txBox="1">
            <a:spLocks noChangeArrowheads="1"/>
          </p:cNvSpPr>
          <p:nvPr/>
        </p:nvSpPr>
        <p:spPr bwMode="auto">
          <a:xfrm flipH="1">
            <a:off x="1752600" y="457200"/>
            <a:ext cx="4784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7587" name="Text Box 1027"/>
          <p:cNvSpPr txBox="1">
            <a:spLocks noChangeArrowheads="1"/>
          </p:cNvSpPr>
          <p:nvPr/>
        </p:nvSpPr>
        <p:spPr bwMode="auto">
          <a:xfrm>
            <a:off x="3276600" y="1600200"/>
            <a:ext cx="5562600" cy="519113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CCCC00"/>
              </a:gs>
              <a:gs pos="100000">
                <a:srgbClr val="CC9900"/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ΔΗΜΙΟΥΡΓΙΚΗ ΕΦΑΡΜΟΓΗ</a:t>
            </a:r>
          </a:p>
        </p:txBody>
      </p:sp>
      <p:sp>
        <p:nvSpPr>
          <p:cNvPr id="67588" name="Text Box 1028"/>
          <p:cNvSpPr txBox="1">
            <a:spLocks noChangeArrowheads="1"/>
          </p:cNvSpPr>
          <p:nvPr/>
        </p:nvSpPr>
        <p:spPr bwMode="auto">
          <a:xfrm>
            <a:off x="1600200" y="2971800"/>
            <a:ext cx="49530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ΠΕΡΙΛΑΜΒΑΝΕΙ ΤΟ ΠΩΣ ΘΑ ΠΑΡΟΥΣΙΑΣΤΕΙ Η ΔΙΑΦΗΜΙΣΗ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(PRESENTATION OF THE ADVERTISING STORY)</a:t>
            </a:r>
            <a:endParaRPr lang="el-GR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l-GR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1493" name="Picture 1029" descr="en0068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68775"/>
            <a:ext cx="2514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1031" descr="pe019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766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5" name="Line 1032"/>
          <p:cNvSpPr>
            <a:spLocks noChangeShapeType="1"/>
          </p:cNvSpPr>
          <p:nvPr/>
        </p:nvSpPr>
        <p:spPr bwMode="auto">
          <a:xfrm>
            <a:off x="914400" y="2286000"/>
            <a:ext cx="0" cy="396240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91496" name="Line 1033"/>
          <p:cNvSpPr>
            <a:spLocks noChangeShapeType="1"/>
          </p:cNvSpPr>
          <p:nvPr/>
        </p:nvSpPr>
        <p:spPr bwMode="auto">
          <a:xfrm>
            <a:off x="381000" y="5791200"/>
            <a:ext cx="6172200" cy="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58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209800" y="838200"/>
            <a:ext cx="5486400" cy="519113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chemeClr val="hlink"/>
              </a:gs>
              <a:gs pos="100000">
                <a:srgbClr val="FF9933"/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ΔΗΜΙΟΥΡΓΙΚΗ ΣΤΡΑΤΗΓΙΚΗ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295400" y="2286000"/>
            <a:ext cx="6553200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ΠΕΡΙΛΑΜΒΑΝΕΙ ΤΟ ΤΙ ΘΑ ΠΟΥΜΕ ΓΙΑ ΤΟ ΠΡΟΙΟΝ ΩΣΤΕ ΝΑ ΠΕΤΥΧΟΥΜΕ ΤΟΥΣ ΔΗΜΙΟΥΡΓΙΚΟΥΣ ΜΑΣ  ΣΤΟΧΟΥΣ,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          </a:t>
            </a: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ΜΕ ΔΕΔΟΜΕΝΑ ΜΜΕ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           </a:t>
            </a: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(ΔΙΑΦΗΜΙΣΤΙΚΗ ΙΣΤΟΡΙΑ)</a:t>
            </a:r>
          </a:p>
        </p:txBody>
      </p:sp>
      <p:pic>
        <p:nvPicPr>
          <p:cNvPr id="192516" name="Picture 5" descr="en0063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0"/>
            <a:ext cx="546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7" name="Picture 7" descr="bd0533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71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 b="1">
                <a:latin typeface="Century Gothic" pitchFamily="34" charset="0"/>
              </a:rPr>
              <a:pPr eaLnBrk="0" hangingPunct="0"/>
              <a:t>59</a:t>
            </a:fld>
            <a:endParaRPr lang="en-US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ΣχεδιασμΟς</a:t>
            </a:r>
            <a:r>
              <a:rPr lang="el-GR" dirty="0" smtClean="0"/>
              <a:t> </a:t>
            </a:r>
            <a:r>
              <a:rPr lang="el-GR" dirty="0" err="1" smtClean="0"/>
              <a:t>διαφημιστικοΥ</a:t>
            </a:r>
            <a:r>
              <a:rPr lang="el-GR" dirty="0" smtClean="0"/>
              <a:t> </a:t>
            </a:r>
            <a:r>
              <a:rPr lang="el-GR" dirty="0" err="1" smtClean="0"/>
              <a:t>μηνΥματος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899592" y="2852936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l-GR" b="1" dirty="0" smtClean="0"/>
              <a:t>Μάθημα: </a:t>
            </a:r>
            <a:r>
              <a:rPr lang="el-GR" dirty="0" smtClean="0"/>
              <a:t>Διαφήμιση και Επιχειρησιακή Επικοινωνία, </a:t>
            </a:r>
            <a:r>
              <a:rPr lang="el-GR" b="1" dirty="0" smtClean="0"/>
              <a:t>Ενότητα </a:t>
            </a:r>
            <a:r>
              <a:rPr lang="en-US" b="1" dirty="0" smtClean="0"/>
              <a:t>#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 smtClean="0"/>
              <a:t>Σχεδιασμός διαφημιστικού μηνύματος</a:t>
            </a:r>
          </a:p>
          <a:p>
            <a:pPr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48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bl00152_"/>
          <p:cNvPicPr>
            <a:picLocks noChangeAspect="1" noChangeArrowheads="1"/>
          </p:cNvPicPr>
          <p:nvPr/>
        </p:nvPicPr>
        <p:blipFill>
          <a:blip r:embed="rId3" cstate="print">
            <a:lum bright="76000" contrast="-74000"/>
          </a:blip>
          <a:srcRect/>
          <a:stretch>
            <a:fillRect/>
          </a:stretch>
        </p:blipFill>
        <p:spPr bwMode="auto">
          <a:xfrm>
            <a:off x="0" y="255984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2209800" y="255984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SCHOOLS OF ADS(CREATIVE)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124200" y="941784"/>
            <a:ext cx="2514600" cy="4572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Brand Image</a:t>
            </a:r>
            <a:endParaRPr lang="el-GR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2514600" y="1551384"/>
            <a:ext cx="510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What to say is more important to How we Say it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Rely on a Great Idea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Give the Facts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Don’t be a Clown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Repeat a Successful  Ad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Don’t be a Copy Cat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Deliver the promise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Win Consumer’s promise</a:t>
            </a:r>
            <a:endParaRPr lang="el-GR" sz="24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3542" name="Picture 6" descr="OGILV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0184"/>
            <a:ext cx="2127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7" descr="bl0015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384"/>
            <a:ext cx="19875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0" y="5939234"/>
            <a:ext cx="1752600" cy="94615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>
            <a:spAutoFit/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DAVID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OGILVY</a:t>
            </a:r>
            <a:endParaRPr lang="el-GR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3545" name="Picture 9" descr="pe0353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7384"/>
            <a:ext cx="2286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04448" y="6361509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026" descr="bl00152_"/>
          <p:cNvPicPr>
            <a:picLocks noChangeAspect="1" noChangeArrowheads="1"/>
          </p:cNvPicPr>
          <p:nvPr/>
        </p:nvPicPr>
        <p:blipFill>
          <a:blip r:embed="rId3" cstate="print">
            <a:lum bright="76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1" name="Text Box 1027"/>
          <p:cNvSpPr txBox="1">
            <a:spLocks noChangeArrowheads="1"/>
          </p:cNvSpPr>
          <p:nvPr/>
        </p:nvSpPr>
        <p:spPr bwMode="auto">
          <a:xfrm>
            <a:off x="0" y="6035675"/>
            <a:ext cx="1905000" cy="830997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WILLIAM BERNACH</a:t>
            </a:r>
            <a:endParaRPr lang="el-G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4612" name="Text Box 1028"/>
          <p:cNvSpPr txBox="1">
            <a:spLocks noChangeArrowheads="1"/>
          </p:cNvSpPr>
          <p:nvPr/>
        </p:nvSpPr>
        <p:spPr bwMode="auto">
          <a:xfrm>
            <a:off x="3200400" y="1219200"/>
            <a:ext cx="2667000" cy="64135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Execution</a:t>
            </a:r>
            <a:endParaRPr lang="el-GR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4613" name="Text Box 1029"/>
          <p:cNvSpPr txBox="1">
            <a:spLocks noChangeArrowheads="1"/>
          </p:cNvSpPr>
          <p:nvPr/>
        </p:nvSpPr>
        <p:spPr bwMode="auto">
          <a:xfrm>
            <a:off x="1905000" y="2209800"/>
            <a:ext cx="67818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GB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Success Relies on Violating several Established Rules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Sell by Communicating a Persuading Message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The Ad has to Stand Out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Approach Clean and Direct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Use Humour,it Works</a:t>
            </a:r>
            <a:endParaRPr lang="el-GR" sz="26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4566" name="Picture 1030" descr="bl0015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875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5" name="Text Box 1031"/>
          <p:cNvSpPr txBox="1">
            <a:spLocks noChangeArrowheads="1"/>
          </p:cNvSpPr>
          <p:nvPr/>
        </p:nvSpPr>
        <p:spPr bwMode="auto">
          <a:xfrm>
            <a:off x="2133600" y="22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SCHOOLS OF ADS(CREATIVE)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4568" name="Picture 1032" descr="pe0353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86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050" descr="bl00152_"/>
          <p:cNvPicPr>
            <a:picLocks noChangeAspect="1" noChangeArrowheads="1"/>
          </p:cNvPicPr>
          <p:nvPr/>
        </p:nvPicPr>
        <p:blipFill>
          <a:blip r:embed="rId3" cstate="print">
            <a:lum bright="70000" contrast="-74000"/>
          </a:blip>
          <a:srcRect/>
          <a:stretch>
            <a:fillRect/>
          </a:stretch>
        </p:blipFill>
        <p:spPr bwMode="auto">
          <a:xfrm>
            <a:off x="0" y="228600"/>
            <a:ext cx="9144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5" name="Text Box 2051"/>
          <p:cNvSpPr txBox="1">
            <a:spLocks noChangeArrowheads="1"/>
          </p:cNvSpPr>
          <p:nvPr/>
        </p:nvSpPr>
        <p:spPr bwMode="auto">
          <a:xfrm>
            <a:off x="1828800" y="228600"/>
            <a:ext cx="5257800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SCHOOLS OF ADS(CREATIVE)</a:t>
            </a:r>
            <a:endParaRPr lang="el-GR" sz="24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5636" name="Text Box 2052"/>
          <p:cNvSpPr txBox="1">
            <a:spLocks noChangeArrowheads="1"/>
          </p:cNvSpPr>
          <p:nvPr/>
        </p:nvSpPr>
        <p:spPr bwMode="auto">
          <a:xfrm>
            <a:off x="0" y="5853113"/>
            <a:ext cx="1676400" cy="1015663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ROSSER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REEVES</a:t>
            </a:r>
            <a:endParaRPr lang="el-G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5637" name="Text Box 2053"/>
          <p:cNvSpPr txBox="1">
            <a:spLocks noChangeArrowheads="1"/>
          </p:cNvSpPr>
          <p:nvPr/>
        </p:nvSpPr>
        <p:spPr bwMode="auto">
          <a:xfrm>
            <a:off x="1447800" y="1752600"/>
            <a:ext cx="6096000" cy="457200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66667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66667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UNIQUE SELLING PROPOSITION (USP)</a:t>
            </a:r>
            <a:endParaRPr lang="el-G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25638" name="Text Box 2054"/>
          <p:cNvSpPr txBox="1">
            <a:spLocks noChangeArrowheads="1"/>
          </p:cNvSpPr>
          <p:nvPr/>
        </p:nvSpPr>
        <p:spPr bwMode="auto">
          <a:xfrm>
            <a:off x="1219200" y="2895600"/>
            <a:ext cx="693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Develop for Every Product its USP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Rely on Research for the USP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Keep  the  Same USP when Found</a:t>
            </a:r>
          </a:p>
        </p:txBody>
      </p:sp>
      <p:pic>
        <p:nvPicPr>
          <p:cNvPr id="195591" name="Picture 2055" descr="bl0015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16764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Picture 2056" descr="pe0353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86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77200" cy="4800600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66667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RESEARCH IS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 SHARP TOOL.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AND LIKE ALL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SHARP TOOLS,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IT MUST BE USED 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CAREFULLY</a:t>
            </a:r>
            <a:endParaRPr lang="el-GR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6611" name="Picture 1027" descr="pe0350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0550"/>
            <a:ext cx="3429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6781800" cy="5334000"/>
          </a:xfr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AWARDS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ARE JUST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FOR US.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ONLY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MARKET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SHARES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ARE FOR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ALL OF US !</a:t>
            </a:r>
            <a:endParaRPr lang="el-GR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7635" name="Picture 3" descr="pe016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24375"/>
            <a:ext cx="2438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4" descr="sl004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77200" cy="5410200"/>
          </a:xfrm>
          <a:gradFill rotWithShape="0">
            <a:gsLst>
              <a:gs pos="0">
                <a:srgbClr val="660066"/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lin ang="27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FORGET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‘’HARD’’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OR ‘’SOFT’’.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THERE’S ONLY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SELLING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OR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NON-SELLING</a:t>
            </a:r>
            <a:b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ADVERTISING!</a:t>
            </a:r>
            <a:endParaRPr lang="el-GR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8659" name="Picture 3" descr="bd07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113" y="4495800"/>
            <a:ext cx="17668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153400" cy="4953000"/>
          </a:xfrm>
          <a:gradFill rotWithShape="0">
            <a:gsLst>
              <a:gs pos="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lin ang="27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WITHOUT</a:t>
            </a:r>
            <a:b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FIRST-CLASS</a:t>
            </a:r>
            <a:b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BRIEFS</a:t>
            </a:r>
            <a:b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YOU’LL NEVER GET</a:t>
            </a:r>
            <a:b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FIRST-CLASS</a:t>
            </a:r>
            <a:b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CREATIVE </a:t>
            </a:r>
            <a:r>
              <a:rPr lang="en-GB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*</a:t>
            </a:r>
            <a:br>
              <a:rPr lang="en-GB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</a:br>
            <a:r>
              <a:rPr lang="en-GB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*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Strategy,</a:t>
            </a:r>
            <a:r>
              <a:rPr lang="el-GR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Media,</a:t>
            </a:r>
            <a:r>
              <a:rPr lang="el-GR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GB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Production or whatever</a:t>
            </a:r>
            <a:endParaRPr lang="el-GR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99683" name="Picture 3" descr="bs020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9400" cy="16748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24800" cy="4876800"/>
          </a:xfrm>
          <a:gradFill rotWithShape="0">
            <a:gsLst>
              <a:gs pos="0">
                <a:srgbClr val="F4F400"/>
              </a:gs>
              <a:gs pos="100000">
                <a:srgbClr val="F4F400">
                  <a:gamma/>
                  <a:shade val="74510"/>
                  <a:invGamma/>
                </a:srgbClr>
              </a:gs>
            </a:gsLst>
            <a:lin ang="27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WHEN</a:t>
            </a:r>
            <a:b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ADVERTISING</a:t>
            </a:r>
            <a:b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DOES ITS JOB,</a:t>
            </a:r>
            <a:b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MILLIONS</a:t>
            </a:r>
            <a:b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OF PEOPLE</a:t>
            </a:r>
            <a:b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KEEP THEIRS</a:t>
            </a:r>
            <a:endParaRPr lang="el-GR" b="1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01000" cy="5334000"/>
          </a:xfr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2700000" scaled="1"/>
          </a:gradFill>
          <a:ln w="571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GREAT IDEAS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COST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NEITHER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 DIME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NOR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A FORTUNE.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THEY ARE</a:t>
            </a:r>
            <a:b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</a:b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PRICELESS</a:t>
            </a:r>
            <a:endParaRPr lang="el-GR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1731" name="Picture 2051" descr="bd053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300" y="4191000"/>
            <a:ext cx="2425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E7C2"/>
              </a:gs>
            </a:gsLst>
            <a:path path="rect">
              <a:fillToRect l="100000" t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400">
                <a:solidFill>
                  <a:srgbClr val="000066"/>
                </a:solidFill>
                <a:latin typeface="Century Gothic" pitchFamily="34" charset="0"/>
              </a:rPr>
              <a:t>ΚΑΛΛΙΤΕΧΝΙΚΕΣ ΑΡΧΕΣ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ΙΣΟΡΡΟΠΗΣΗ ΤΩΝ ΣΤΟΙΧΕΙΩΝ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ΚΙΝΗΣΗ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ΑΝΤΙΘΕΣΗ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ΑΝΑΛΟΓΙΑ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ΣΥΝΕΧΕΙΑ ΜΕ ΠΡΟΗΓΟΥΜΕΝΕΣ ΔΙΑΦΗΜΙΣΕΙΣ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ΟΜΟΙΟΓΕΝΕΙΑ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ΑΠΛΟΤΗΤΑ/ΚΑΘΑΡΟΤΗΤΑ ΠΑΡΟΥΣΙΑΣΗΣ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609600" y="6248400"/>
            <a:ext cx="8001000" cy="0"/>
          </a:xfrm>
          <a:prstGeom prst="line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69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Στάδια ανάπτυξης διαφημιστικού μηνύματος</a:t>
            </a:r>
          </a:p>
          <a:p>
            <a:r>
              <a:rPr lang="el-GR" dirty="0" smtClean="0"/>
              <a:t>Στάδια επικοινωνίας</a:t>
            </a:r>
          </a:p>
          <a:p>
            <a:r>
              <a:rPr lang="el-GR" dirty="0" smtClean="0"/>
              <a:t>Είδη διαφήμισης</a:t>
            </a:r>
          </a:p>
          <a:p>
            <a:r>
              <a:rPr lang="el-GR" dirty="0" smtClean="0"/>
              <a:t>Δημιουργικό διαφήμισης</a:t>
            </a:r>
          </a:p>
          <a:p>
            <a:r>
              <a:rPr lang="el-GR" dirty="0" smtClean="0"/>
              <a:t>Είδη έκκλισης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  <a:solidFill>
            <a:srgbClr val="FFCC66"/>
          </a:solidFill>
          <a:ln w="57150"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66"/>
                </a:solidFill>
                <a:latin typeface="Century Gothic" pitchFamily="34" charset="0"/>
              </a:rPr>
              <a:t>ΣΥΜΒΟΛΑ ΕΠΙΚΟΙΝΩΝΙΑΣ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ΕΠΙΚΕΦΑΛΙΔΑ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ΚΕΙΜΕΝΟ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ΚΙΝΗΣΗ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ΧΡΩΜΑ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ΕΙΚΟΝΕΣ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ΜΟΥΣΙΚΗ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ΣΛΟΓΚΑΝΣ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ΤΥΠΟΓΡΑΦΙΑ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ΦΩΤΟΓΡΑΦΙΑ 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ΗΧΗΤΙΚΑ ΕΦΕ</a:t>
            </a:r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609600" y="6248400"/>
            <a:ext cx="8001000" cy="0"/>
          </a:xfrm>
          <a:prstGeom prst="line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2514600" y="1219200"/>
            <a:ext cx="0" cy="5029200"/>
          </a:xfrm>
          <a:prstGeom prst="line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6477000" y="1219200"/>
            <a:ext cx="0" cy="5029200"/>
          </a:xfrm>
          <a:prstGeom prst="line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gradFill rotWithShape="0">
            <a:gsLst>
              <a:gs pos="0">
                <a:srgbClr val="FFCC66"/>
              </a:gs>
              <a:gs pos="100000">
                <a:srgbClr val="FFF5E2"/>
              </a:gs>
            </a:gsLst>
            <a:path path="rect">
              <a:fillToRect l="100000" t="100000"/>
            </a:path>
          </a:gra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66"/>
                </a:solidFill>
                <a:latin typeface="Century Gothic" pitchFamily="34" charset="0"/>
              </a:rPr>
              <a:t>ΣΤΟΧΟΙ ΔΙΑΦΗΜΙΣΗΣ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ΥΠΕΝΘΥΜΙΖΕΙ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ΕΠΙΒΕΒΑΙΩΝΕΙ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ΨΥΧΑΓΩΓΕΙ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ΥΠΟΚΙΝΕΙ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ΕΝΙΣΧΥΕΙ ΑΛΛΕΣ ΔΡΑΣΤΗΡΙΟΤΗΤΕΣ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ΕΚΠΑΙΔΕΥΕΙ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ΔΗΜΙΟΥΡΓΕΙ ΕΥΝΟΙΚΕΣ ΠΡΟΔΙΑΘΕΣΕΙΣ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ΠΡΟΣΔΙΔΕΙ ΣΥΜΒΟΛΙΚΗ ΑΞΙΑ</a:t>
            </a:r>
          </a:p>
          <a:p>
            <a:pPr algn="ctr" eaLnBrk="1" hangingPunct="1">
              <a:lnSpc>
                <a:spcPct val="90000"/>
              </a:lnSpc>
            </a:pPr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ΑΝΤΙΜΕΤΩΠΙΖΕΙ ΤΟΝ ΑΝΤΑΓΩΝΙΣΜΟ</a:t>
            </a:r>
          </a:p>
        </p:txBody>
      </p:sp>
      <p:pic>
        <p:nvPicPr>
          <p:cNvPr id="204804" name="Picture 4" descr="bs0123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19200"/>
            <a:ext cx="2209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609600" y="6248400"/>
            <a:ext cx="8001000" cy="0"/>
          </a:xfrm>
          <a:prstGeom prst="line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38200"/>
          </a:xfrm>
          <a:gradFill rotWithShape="0">
            <a:gsLst>
              <a:gs pos="0">
                <a:srgbClr val="FF3300"/>
              </a:gs>
              <a:gs pos="100000">
                <a:srgbClr val="FFDED6"/>
              </a:gs>
            </a:gsLst>
            <a:path path="rect">
              <a:fillToRect l="100000" t="100000"/>
            </a:path>
          </a:gra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66"/>
                </a:solidFill>
                <a:latin typeface="Century Gothic" pitchFamily="34" charset="0"/>
              </a:rPr>
              <a:t>ΑΠΟΦΥΓΗ ΔΗΛΩΣΕΩΝ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6400800" cy="1600200"/>
          </a:xfrm>
        </p:spPr>
        <p:txBody>
          <a:bodyPr/>
          <a:lstStyle/>
          <a:p>
            <a:pPr eaLnBrk="1" hangingPunct="1"/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ΤΟ ΧΡΗΣΙΜΟΠΟΙΟΥΝ ‘’ΟΛΟΙ’’...</a:t>
            </a:r>
          </a:p>
          <a:p>
            <a:pPr eaLnBrk="1" hangingPunct="1"/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ΤΟ ‘’ΜΕΓΑΛΥΤΡΟ’’...</a:t>
            </a:r>
          </a:p>
          <a:p>
            <a:pPr eaLnBrk="1" hangingPunct="1"/>
            <a:r>
              <a:rPr lang="el-GR" sz="2800" smtClean="0">
                <a:solidFill>
                  <a:srgbClr val="000066"/>
                </a:solidFill>
                <a:latin typeface="Century Gothic" pitchFamily="34" charset="0"/>
              </a:rPr>
              <a:t>ΤΟ ‘’ΚΑΛΥΤΕΡΟ’’...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295400" y="3657600"/>
            <a:ext cx="6934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u="sng">
                <a:solidFill>
                  <a:srgbClr val="000066"/>
                </a:solidFill>
                <a:latin typeface="Century Gothic" pitchFamily="34" charset="0"/>
              </a:rPr>
              <a:t>Ο ΚΑΤΑΝΑΛΩΤΗΣ ΨΑΧΝΕΙ</a:t>
            </a:r>
            <a:r>
              <a:rPr lang="en-GB" sz="2800">
                <a:solidFill>
                  <a:srgbClr val="000066"/>
                </a:solidFill>
                <a:latin typeface="Century Gothic" pitchFamily="34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ΕΙΛΙΚΡΙΝΕΙ</a:t>
            </a:r>
            <a:r>
              <a:rPr lang="en-GB" sz="2800">
                <a:solidFill>
                  <a:srgbClr val="000066"/>
                </a:solidFill>
                <a:latin typeface="Century Gothic" pitchFamily="34" charset="0"/>
              </a:rPr>
              <a:t>A</a:t>
            </a:r>
            <a:endParaRPr lang="el-GR" sz="2800">
              <a:solidFill>
                <a:srgbClr val="000066"/>
              </a:solidFill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ΚΥΡΟΣ,ΠΟΙΟΤΗΤΑ,</a:t>
            </a:r>
            <a:r>
              <a:rPr lang="en-GB" sz="2800">
                <a:solidFill>
                  <a:srgbClr val="000066"/>
                </a:solidFill>
                <a:latin typeface="Century Gothic" pitchFamily="34" charset="0"/>
              </a:rPr>
              <a:t>IMAGES</a:t>
            </a:r>
            <a:endParaRPr lang="el-GR" sz="28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609600" y="6096000"/>
            <a:ext cx="77724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05830" name="Picture 6" descr="bd0559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838" y="1143000"/>
            <a:ext cx="20462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solidFill>
            <a:srgbClr val="FFCC66"/>
          </a:soli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el-GR" sz="3600" smtClean="0">
                <a:solidFill>
                  <a:srgbClr val="000066"/>
                </a:solidFill>
                <a:latin typeface="Century Gothic" pitchFamily="34" charset="0"/>
              </a:rPr>
              <a:t>ΤΟ ΧΙΟΥΜΟΡ ΣΤΗ ΔΙΑΦΗΜΙΣΗ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400" b="1" smtClean="0">
                <a:solidFill>
                  <a:srgbClr val="333399"/>
                </a:solidFill>
                <a:latin typeface="Century Gothic" pitchFamily="34" charset="0"/>
              </a:rPr>
              <a:t>‘’ΟΙ ΚΑΤΑΝΑΛΩΤΕΣ ΔΕΝ ΑΓΟΡΑΖΟΥΝ ΑΠΟ ΚΛΟΟΥΝΣ’’</a:t>
            </a:r>
          </a:p>
          <a:p>
            <a:pPr algn="ctr" eaLnBrk="1" hangingPunct="1">
              <a:buFontTx/>
              <a:buNone/>
            </a:pPr>
            <a:r>
              <a:rPr lang="el-GR" sz="2400" b="1" smtClean="0">
                <a:solidFill>
                  <a:srgbClr val="333399"/>
                </a:solidFill>
                <a:latin typeface="Century Gothic" pitchFamily="34" charset="0"/>
              </a:rPr>
              <a:t>ΑΛΛΑ ΤΟ ΧΙΟΥΜΟΡ ΠΟΥΛΑΕΙ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ΠΡΟΣΟΧΗ ΟΜΩΣ ΣΤΟ                                        ΣΥΣΤΗΜΑ ΠΟΛΙΤΙΣΤΙΚΩΝ ΑΞΙΩΝ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8305800" cy="2677656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F5E2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ΚΑΝΟΝΕΣ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ΔΩΣΕ ΠΡΟΣΟΧΗ ΣΤΟ ΟΝΟΜΑ ΠΡΟΙΟΝΤΟΣ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ΝΑ ΔΕΝΕΙ ΜΕ ΤΑ ΑΛΛΑ ΣΤΟΙΧΕΙΑ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ΝΑ ΛΕΣ ΚΑΤΙ ΓΙΑ ΤΟ ΠΡΟΙΟΝ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ΚΑΘΟΡΙΣΕ ΤΟ ΕΛΑΧΙΣΤΟ ΚΑΙ ΜΕΓΙΣΤΟ ΕΠΙΠΕΔΟ</a:t>
            </a:r>
          </a:p>
        </p:txBody>
      </p:sp>
      <p:pic>
        <p:nvPicPr>
          <p:cNvPr id="206854" name="Picture 6" descr="pe029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1600200"/>
            <a:ext cx="23066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solidFill>
            <a:srgbClr val="FFCC66"/>
          </a:soli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el-GR" smtClean="0">
                <a:solidFill>
                  <a:srgbClr val="000066"/>
                </a:solidFill>
                <a:latin typeface="Century Gothic" pitchFamily="34" charset="0"/>
              </a:rPr>
              <a:t>ΟΠΤΙΚΟ ΠΕΡΙΕΧΟΜΕΝΟ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ΕΚΘΕΣΗ ΠΡΟΙΟΝΤΟΣ ΣΕ ΕΝΑ ΧΩΡΟ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ΕΠΙΔΕΙΞΗ ΤΟΥ ΠΡΟΙΟΝΤΟΣ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ΥΠΟΓΡΑΜΜΙΣΗ ΕΝΟΣ ΧΑΡΑΚΤΗΡΙΣΤΙΚΟΥ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ΥΠΟΓΡΑΜΜΙΣΕ ΜΙΑ ΩΦΕΛΕΙΑ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ΔΗΜΙΟΥΡΓΗΣΕ ΕΝΑ ΠΡΟΒΛΗΜΑ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ΛΥΣΕ ΤΟ ΠΡΟΒΛΗΜΑ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ΔΕΙΞΕ ΧΡΗΣΤΕΣ ΣΕ ΕΝΑ ΤΡΟΠΟ ΖΩΗΣ </a:t>
            </a:r>
          </a:p>
          <a:p>
            <a:pPr algn="ctr" eaLnBrk="1" hangingPunct="1"/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ΔΗΜΙΟΥΡΓΗΣΕ ΕΙΚΟΝΕΣ ΓΥΡΩ ΑΠΟ ΤΟ ΠΡΟΙΟΝ/ΕΠΙΧΕΙΡΗΣΗ</a:t>
            </a:r>
          </a:p>
        </p:txBody>
      </p:sp>
      <p:pic>
        <p:nvPicPr>
          <p:cNvPr id="207876" name="Picture 4" descr="hm0037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1875"/>
            <a:ext cx="1752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609600" y="6248400"/>
            <a:ext cx="8001000" cy="0"/>
          </a:xfrm>
          <a:prstGeom prst="line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l-GR" b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Το Διαφημιστικό Μήνυμα</a:t>
            </a:r>
            <a:endParaRPr lang="el-GR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Λειτουργία προϊόντος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- </a:t>
            </a: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ανάγκη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Σχετικό πλεονέκτημα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Διαφορετικά τμήματα της αγοράς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Αγοραστική απόφαση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Αποδοχή προϊόντος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Γλώσσα</a:t>
            </a:r>
          </a:p>
          <a:p>
            <a:pPr marL="285750" indent="-285750" algn="ctr" eaLnBrk="1" hangingPunct="1">
              <a:defRPr/>
            </a:pP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ΜΜΕ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1026"/>
          <p:cNvSpPr txBox="1">
            <a:spLocks noChangeArrowheads="1"/>
          </p:cNvSpPr>
          <p:nvPr/>
        </p:nvSpPr>
        <p:spPr bwMode="auto">
          <a:xfrm>
            <a:off x="0" y="0"/>
            <a:ext cx="6096000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HUMAN &amp; CREATIVITY STRATEGY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335875" name="Text Box 1027"/>
          <p:cNvSpPr txBox="1">
            <a:spLocks noChangeArrowheads="1"/>
          </p:cNvSpPr>
          <p:nvPr/>
        </p:nvSpPr>
        <p:spPr bwMode="auto">
          <a:xfrm>
            <a:off x="381000" y="6096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‘’People don’t buy from clowns’’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But ……humour sells!!…..by softening the sales blow.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335876" name="Text Box 1028"/>
          <p:cNvSpPr txBox="1">
            <a:spLocks noChangeArrowheads="1"/>
          </p:cNvSpPr>
          <p:nvPr/>
        </p:nvSpPr>
        <p:spPr bwMode="auto">
          <a:xfrm>
            <a:off x="457200" y="18288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Humour=f(general,knowledge,sophistication, simplicity,visualization,cuteness,abstraction,staging)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335877" name="Text Box 1029"/>
          <p:cNvSpPr txBox="1">
            <a:spLocks noChangeArrowheads="1"/>
          </p:cNvSpPr>
          <p:nvPr/>
        </p:nvSpPr>
        <p:spPr bwMode="auto">
          <a:xfrm>
            <a:off x="533400" y="2971800"/>
            <a:ext cx="8077200" cy="3231654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tint val="29412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Rules ….if any…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Channel humour carefully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Get attention to the product’s name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Make it fit to the strategy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Use it in order to say something about the product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Link it with other creativity techniques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210950" name="Picture 1030" descr="pe029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4590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1026"/>
          <p:cNvSpPr txBox="1">
            <a:spLocks noChangeArrowheads="1"/>
          </p:cNvSpPr>
          <p:nvPr/>
        </p:nvSpPr>
        <p:spPr bwMode="auto">
          <a:xfrm>
            <a:off x="381000" y="381000"/>
            <a:ext cx="746760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FFFF"/>
                </a:solidFill>
                <a:latin typeface="Century Gothic" pitchFamily="34" charset="0"/>
              </a:rPr>
              <a:t>SHOCK-FEAR APPEAL OR EXECUTIONS</a:t>
            </a:r>
            <a:endParaRPr lang="el-GR" sz="2400" b="1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36899" name="Text Box 1027"/>
          <p:cNvSpPr txBox="1">
            <a:spLocks noChangeArrowheads="1"/>
          </p:cNvSpPr>
          <p:nvPr/>
        </p:nvSpPr>
        <p:spPr bwMode="auto">
          <a:xfrm>
            <a:off x="1143000" y="1066800"/>
            <a:ext cx="7620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Rules …. If any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Look at the cultural element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Use when other creativity elements don’t work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Combine shock or fear with other appeals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Identify the min/max levels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Positive side…Reduce anxiety                                    Negative side…Increase anxiety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Use fear in order to segment</a:t>
            </a:r>
            <a:endParaRPr lang="el-GR" sz="2400" b="1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336900" name="Text Box 1028"/>
          <p:cNvSpPr txBox="1">
            <a:spLocks noChangeArrowheads="1"/>
          </p:cNvSpPr>
          <p:nvPr/>
        </p:nvSpPr>
        <p:spPr bwMode="auto">
          <a:xfrm>
            <a:off x="1143000" y="5715000"/>
            <a:ext cx="674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FF3300"/>
                </a:solidFill>
                <a:latin typeface="Century Gothic" pitchFamily="34" charset="0"/>
              </a:rPr>
              <a:t>Road safety,</a:t>
            </a: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FF3300"/>
                </a:solidFill>
                <a:latin typeface="Century Gothic" pitchFamily="34" charset="0"/>
              </a:rPr>
              <a:t>Aids,</a:t>
            </a: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FF3300"/>
                </a:solidFill>
                <a:latin typeface="Century Gothic" pitchFamily="34" charset="0"/>
              </a:rPr>
              <a:t>Anti-drink,</a:t>
            </a: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 </a:t>
            </a:r>
            <a:r>
              <a:rPr lang="en-GB" sz="2400" b="1">
                <a:solidFill>
                  <a:srgbClr val="FF3300"/>
                </a:solidFill>
                <a:latin typeface="Century Gothic" pitchFamily="34" charset="0"/>
              </a:rPr>
              <a:t>Contraception</a:t>
            </a:r>
            <a:endParaRPr lang="el-GR" sz="2400" b="1">
              <a:solidFill>
                <a:srgbClr val="FF3300"/>
              </a:solidFill>
              <a:latin typeface="Century Gothic" pitchFamily="34" charset="0"/>
            </a:endParaRPr>
          </a:p>
        </p:txBody>
      </p:sp>
      <p:pic>
        <p:nvPicPr>
          <p:cNvPr id="211973" name="Picture 1029" descr="pe032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0"/>
            <a:ext cx="207803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E71F7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66"/>
                </a:solidFill>
                <a:latin typeface="Century Gothic" pitchFamily="34" charset="0"/>
              </a:rPr>
              <a:t>CELEBRITY PRESENTERS</a:t>
            </a:r>
            <a:endParaRPr lang="el-GR" sz="2800" b="1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143000" y="838200"/>
            <a:ext cx="449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Use presenters in order: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Demonstrate the  product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Interview satisfied users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Give a testimonial</a:t>
            </a:r>
            <a:endParaRPr lang="el-GR" sz="2400" b="1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1600200" y="3200400"/>
            <a:ext cx="533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Rules ….if any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Substitute for the lack of a good idea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Attention to legislation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b="1">
                <a:solidFill>
                  <a:srgbClr val="3333CC"/>
                </a:solidFill>
                <a:latin typeface="Century Gothic" pitchFamily="34" charset="0"/>
              </a:rPr>
              <a:t>‘’Buy’’ the star for at least a year</a:t>
            </a:r>
            <a:endParaRPr lang="el-GR" sz="2400" b="1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990600" y="5791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COMPARATIVE EXECUTION APPEALS</a:t>
            </a:r>
            <a:endParaRPr lang="el-GR" sz="2400" b="1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212998" name="Picture 6" descr="pe072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838200"/>
            <a:ext cx="4114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Ο ΦΟΒΟΣ ΣΤΗ ΔΙΑΦΗΜΙΣΗ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ΚΑΝΟΝΕΣ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6781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ΠΡΟΣΟΧΗ ΣΤΟ ΠΟΛΙΤΙΣΤΙΚΟ ΣΤΟΙΧΕΙΟ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ΠΡΟΣΟΧΗ ΣΤΟ ΜΙΝ/ΜΑΧ ΕΠΙΠΕΔΟ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ΘΕΤΙΚΗ ΑΠΟΨΗ                          ΑΝΗΣΥΧΙΑ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ΑΡΝΗΤΙΚΗ ΑΠΟΨΗ                        ΑΝΗΣΥΧΙΑ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ΤΜΗΜΑΤΟΠΟΙΗΣΕ ΤΗΝ ΑΓΟΡΑ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ΧΡΗΣΙΜΟΠΟΙΗΣΕ ΤΟ ΦΟΒΟ ΟΤΑΝ ΔΕΝ ΥΠΑΡΧΕΙ ΑΛΛΟΣ ΤΡΟΠΟΣ</a:t>
            </a: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3276600" y="30480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4419600" y="28194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V="1">
            <a:off x="4495800" y="33528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3352800" y="35052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228600" y="571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E71F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ΟΔΙΚΗ ΑΣΦΑΛΕΙΑ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</a:t>
            </a:r>
            <a:r>
              <a:rPr lang="el-G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ΔΩΣΤΕ ΑΙΜΑ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</a:t>
            </a:r>
            <a:r>
              <a:rPr lang="el-GR" sz="2400" b="1">
                <a:solidFill>
                  <a:srgbClr val="E71F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ΑΝΤΙΣΥΛΛΗΨΗ</a:t>
            </a: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</a:t>
            </a:r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AIDS</a:t>
            </a:r>
            <a:endParaRPr lang="el-GR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4026" name="Picture 10" descr="pe032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0"/>
            <a:ext cx="3151187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79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2978150" y="5187950"/>
            <a:ext cx="3111500" cy="749300"/>
          </a:xfrm>
          <a:prstGeom prst="roundRect">
            <a:avLst>
              <a:gd name="adj" fmla="val 12495"/>
            </a:avLst>
          </a:prstGeom>
          <a:solidFill>
            <a:srgbClr val="FFCC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6102350" y="1682750"/>
            <a:ext cx="2806700" cy="9017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311150" y="1606550"/>
            <a:ext cx="3111500" cy="749300"/>
          </a:xfrm>
          <a:prstGeom prst="roundRect">
            <a:avLst>
              <a:gd name="adj" fmla="val 12495"/>
            </a:avLst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6388" y="1724025"/>
            <a:ext cx="30448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Επιχείρηση</a:t>
            </a:r>
            <a:endParaRPr lang="en-U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929313" y="1724025"/>
            <a:ext cx="31369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Διανομή</a:t>
            </a:r>
            <a:endParaRPr lang="en-US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32138" y="5084763"/>
            <a:ext cx="2679700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Τελικοί  πελάτες</a:t>
            </a:r>
            <a:endParaRPr lang="en-US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6984" name="Line 9"/>
          <p:cNvSpPr>
            <a:spLocks noChangeShapeType="1"/>
          </p:cNvSpPr>
          <p:nvPr/>
        </p:nvSpPr>
        <p:spPr bwMode="auto">
          <a:xfrm>
            <a:off x="3733800" y="2209800"/>
            <a:ext cx="2184400" cy="0"/>
          </a:xfrm>
          <a:prstGeom prst="line">
            <a:avLst/>
          </a:prstGeom>
          <a:noFill/>
          <a:ln w="101600">
            <a:solidFill>
              <a:srgbClr val="CCCC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6985" name="Line 10"/>
          <p:cNvSpPr>
            <a:spLocks noChangeShapeType="1"/>
          </p:cNvSpPr>
          <p:nvPr/>
        </p:nvSpPr>
        <p:spPr bwMode="auto">
          <a:xfrm flipH="1">
            <a:off x="5207000" y="2794000"/>
            <a:ext cx="2006600" cy="2154238"/>
          </a:xfrm>
          <a:prstGeom prst="line">
            <a:avLst/>
          </a:prstGeom>
          <a:noFill/>
          <a:ln w="101600">
            <a:solidFill>
              <a:srgbClr val="CCCC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2108200" y="2489200"/>
            <a:ext cx="1955800" cy="2489200"/>
          </a:xfrm>
          <a:prstGeom prst="line">
            <a:avLst/>
          </a:prstGeom>
          <a:noFill/>
          <a:ln w="101600">
            <a:solidFill>
              <a:srgbClr val="CCCC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6987" name="Text Box 14"/>
          <p:cNvSpPr txBox="1">
            <a:spLocks noChangeArrowheads="1"/>
          </p:cNvSpPr>
          <p:nvPr/>
        </p:nvSpPr>
        <p:spPr bwMode="auto">
          <a:xfrm>
            <a:off x="4119563" y="473075"/>
            <a:ext cx="1694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Century Gothic" pitchFamily="34" charset="0"/>
              </a:rPr>
              <a:t>Pushing</a:t>
            </a:r>
            <a:endParaRPr lang="el-GR" sz="3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6988" name="Text Box 15"/>
          <p:cNvSpPr txBox="1">
            <a:spLocks noChangeArrowheads="1"/>
          </p:cNvSpPr>
          <p:nvPr/>
        </p:nvSpPr>
        <p:spPr bwMode="auto">
          <a:xfrm>
            <a:off x="755650" y="3357563"/>
            <a:ext cx="1449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Century Gothic" pitchFamily="34" charset="0"/>
              </a:rPr>
              <a:t>Pulling</a:t>
            </a:r>
            <a:endParaRPr lang="el-GR" sz="3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26989" name="Text Box 16"/>
          <p:cNvSpPr txBox="1">
            <a:spLocks noChangeArrowheads="1"/>
          </p:cNvSpPr>
          <p:nvPr/>
        </p:nvSpPr>
        <p:spPr bwMode="auto">
          <a:xfrm>
            <a:off x="6567488" y="3665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6990" name="Text Box 17"/>
          <p:cNvSpPr txBox="1">
            <a:spLocks noChangeArrowheads="1"/>
          </p:cNvSpPr>
          <p:nvPr/>
        </p:nvSpPr>
        <p:spPr bwMode="auto">
          <a:xfrm>
            <a:off x="6804025" y="3357563"/>
            <a:ext cx="1655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Century Gothic" pitchFamily="34" charset="0"/>
              </a:rPr>
              <a:t>Pulling</a:t>
            </a:r>
            <a:endParaRPr lang="el-GR" sz="3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759825" y="6237288"/>
            <a:ext cx="38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ΣΤΑΔΙΑ ΑΝΤΙΛΗΨΗΣ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447800" y="2971800"/>
            <a:ext cx="7010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l-GR" sz="2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ΣΤΑΔΙΟ ΠΡΟΣΟΧΗΣ (</a:t>
            </a:r>
            <a:r>
              <a:rPr lang="en-GB" sz="2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ATTENTION)</a:t>
            </a:r>
          </a:p>
          <a:p>
            <a:pPr marL="609600" indent="-609600" fontAlgn="base">
              <a:spcBef>
                <a:spcPct val="50000"/>
              </a:spcBef>
              <a:spcAft>
                <a:spcPct val="0"/>
              </a:spcAft>
              <a:buFontTx/>
              <a:buAutoNum type="romanUcPeriod"/>
              <a:defRPr/>
            </a:pPr>
            <a:r>
              <a:rPr lang="el-GR" sz="2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ΣΤΑΔΙΟ ΔΙΑΝΟΗΤΙΚΗΣ ΕΠΕΞΕΡΓΑΣΙΑΣ </a:t>
            </a:r>
            <a:r>
              <a:rPr lang="en-GB" sz="2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(INTERPRETATION)</a:t>
            </a:r>
            <a:endParaRPr lang="el-GR" sz="26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28600" y="381000"/>
            <a:ext cx="381000" cy="6172200"/>
          </a:xfrm>
          <a:prstGeom prst="rect">
            <a:avLst/>
          </a:prstGeom>
          <a:solidFill>
            <a:srgbClr val="DADBB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ADBB9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533400" y="1905000"/>
            <a:ext cx="304800" cy="4648200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066800" y="5867400"/>
            <a:ext cx="74676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5047" name="Line 8"/>
          <p:cNvSpPr>
            <a:spLocks noChangeShapeType="1"/>
          </p:cNvSpPr>
          <p:nvPr/>
        </p:nvSpPr>
        <p:spPr bwMode="auto">
          <a:xfrm>
            <a:off x="609600" y="1600200"/>
            <a:ext cx="8077200" cy="0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0" y="0"/>
            <a:ext cx="3124200" cy="64135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600">
                <a:solidFill>
                  <a:srgbClr val="FFFF00"/>
                </a:solidFill>
                <a:latin typeface="Century Gothic" pitchFamily="34" charset="0"/>
              </a:rPr>
              <a:t>ΑΝΤΙΛΗΨΗ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819400" y="762000"/>
            <a:ext cx="2971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ΠΕΡΙΛΑΜΒΑΝΕΙ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ΤΗ ΛΗΨΗ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ΑΝΑΓΝΩΡΙΣΗ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ΕΠΙΛΟΓΗ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ΟΡΓΑΝΩΣΗ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400">
                <a:solidFill>
                  <a:srgbClr val="000000"/>
                </a:solidFill>
                <a:latin typeface="Century Gothic" pitchFamily="34" charset="0"/>
              </a:rPr>
              <a:t> ΚΑΤΑΝΟΗΣΗ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ΕΡΕΘΙΣΜΑΤΩΝ ΠΟΥ ΕΠΕΞΕΡΓΑΖΟΝΤΑΙ ΣΤΗ ΒΑΣΗ ΕΝΟΣ ΠΡΟΣΩΠΙΚΟΥ ΣΥΣΤΗΜΑΤΟΣ, ΠΟΥ ΟΔΗΓΕΙ ΤΟ ΚΑΘΕ ΑΤΟΜΟ ΝΑ ΕΧΕΙ ΤΗ ΔΙΚΗ ΤΟΥ ΕΙΚΟΝΑ ΓΙΑ ΤΟΝ ΚΟΣΜΟ</a:t>
            </a: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04800" y="5943600"/>
            <a:ext cx="685800" cy="609600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990600" y="6172200"/>
            <a:ext cx="685800" cy="381000"/>
          </a:xfrm>
          <a:prstGeom prst="rect">
            <a:avLst/>
          </a:prstGeom>
          <a:solidFill>
            <a:srgbClr val="DADBB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ADBB9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1828800" y="6324600"/>
            <a:ext cx="6248400" cy="0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16072" name="Picture 8" descr="me5203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"/>
            <a:ext cx="312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620000" cy="830997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tint val="26667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Η ΕΠΕΞΕΡΓΑΣΙΑ ΤΟΥ ΜΗΝΥΜΑΤΟΣ ΕΙΝΑΙ ΕΝΑ ΥΠΟΚΕΙΜΕΝΙΚΟ ΘΕΜΑ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295400" y="1676400"/>
            <a:ext cx="2743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ΧΑΡΑΚΤΗΡΙΣΤΙΚΑ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:</a:t>
            </a:r>
            <a:endParaRPr lang="el-GR" sz="20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5257800" cy="1831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95300" indent="-4953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ΕΠΙΛΟΓΗ  ΣΤΟΙΧΕΙΩΝ ΠΟΥ ΔΕΝ ΕΙΝΑΙ ΑΝΤΙΘΕΤΑ ΜΕ ΤΙΣ ΠΕΠΟΙΘΗΣΕΙΣ ΤΟΥ ΚΑΤΑΝΑΛΩΤΗ</a:t>
            </a:r>
          </a:p>
          <a:p>
            <a:pPr marL="495300" indent="-4953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romanLcPeriod"/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ΔΙΑΣΤΡΕΒΛΩΣΗ ΜΗΝΥΜΑΤΟΣ</a:t>
            </a:r>
          </a:p>
          <a:p>
            <a:pPr marL="495300" indent="-4953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romanLcPeriod"/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ΛΑΘΟΣ ΤΑΞΙΝΟΜΗΣΗΣ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066800" y="4267200"/>
            <a:ext cx="7772400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2.ΕΠΙΜΟ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N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Η ΣΤΗΝ ΠΡΩΤΗ ΕΠΕΞΕΡΓΑΣΙΑ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          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(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CONSTANCY)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3.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ΣΗΜΑΣΙΑ ΣΤΗΝ ΑΞΙΟΠΙΣΤΙΑ ΤΗΣ ΠΗΓΗΣ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                 </a:t>
            </a: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(</a:t>
            </a:r>
            <a:r>
              <a:rPr lang="en-GB" sz="2000">
                <a:solidFill>
                  <a:srgbClr val="000066"/>
                </a:solidFill>
                <a:latin typeface="Century Gothic" pitchFamily="34" charset="0"/>
              </a:rPr>
              <a:t>SOURCE CREDIBILITY)</a:t>
            </a:r>
            <a:endParaRPr lang="el-GR" sz="20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217094" name="Rectangle 9"/>
          <p:cNvSpPr>
            <a:spLocks noChangeArrowheads="1"/>
          </p:cNvSpPr>
          <p:nvPr/>
        </p:nvSpPr>
        <p:spPr bwMode="auto">
          <a:xfrm>
            <a:off x="457200" y="6019800"/>
            <a:ext cx="8382000" cy="76200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17095" name="Rectangle 10"/>
          <p:cNvSpPr>
            <a:spLocks noChangeArrowheads="1"/>
          </p:cNvSpPr>
          <p:nvPr/>
        </p:nvSpPr>
        <p:spPr bwMode="auto">
          <a:xfrm>
            <a:off x="533400" y="1219200"/>
            <a:ext cx="76200" cy="518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17096" name="Picture 12" descr="an0010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3048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3" descr="GLOBE009"/>
          <p:cNvPicPr>
            <a:picLocks noChangeAspect="1" noChangeArrowheads="1"/>
          </p:cNvPicPr>
          <p:nvPr/>
        </p:nvPicPr>
        <p:blipFill>
          <a:blip r:embed="rId3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655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2438400" y="762655"/>
            <a:ext cx="4876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ΔΙΕΘΝΗΣ ΔΙΑΦΗΜΙΣΗ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1981200" y="2134255"/>
            <a:ext cx="5715000" cy="3068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ΠΟΛΙΤΙΣΤΙΚΕΣ ΕΠΙΔΡΑΣΕΙΣ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ΕΠΙΛΟΓΗ ΔΙΑΦΗΜΙΣΤΙΚΗΣ ΣΤΡΑΤΗΓΙΚΗΣ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ΣΤΡΑΤΗΓΙΚΗ ΕΠΙΛΟΓΗ ΜΕΣΩΝ ΕΠΙΚΟΙΝΩΝΙΑΣ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ΟΡΓΑΝΩΤΙΚΑ ΠΡΟΒΛΗΜΑΤΑ</a:t>
            </a:r>
          </a:p>
        </p:txBody>
      </p:sp>
      <p:pic>
        <p:nvPicPr>
          <p:cNvPr id="218117" name="Picture 6" descr="bd0723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780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smtClean="0">
                <a:solidFill>
                  <a:srgbClr val="000066"/>
                </a:solidFill>
                <a:latin typeface="Century Gothic" pitchFamily="34" charset="0"/>
              </a:rPr>
              <a:t>ΣΤΑΔΙΑ ΑΠΟΤΕΛΕΣΜΑΤΙΚΗΣ ΕΠΙΚΟΙΝΩΝΙΑΣ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3886200"/>
          </a:xfrm>
          <a:gradFill rotWithShape="0">
            <a:gsLst>
              <a:gs pos="0">
                <a:srgbClr val="E1E1E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ΑΝΑΓΝΩΡΙΣΗ ΤΗΣ ΑΓΟΡΑΣ ΣΤΟΧΟΥ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ΚΑΘΟΡΙΣΜΟΣ ΕΠΙΚΟΙΝΩΝΙΑΚΩΝ ΣΤΟΧΩΝ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ΑΠΟΦΑΣΕΙΣ ΓΙΑ ΤΟ ΜΗΝΥΜΑ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ΑΠΟΦΑΣΕΙΣ ΓΙΑ ΤΑ ΜΕΣΑ ΕΠΙΚΟΙΝΩΝΙΑΣ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ΑΠΟΦΑΣΕΙΣ ΣΧΕΤΙΚΑ ΜΕ ΤΟΝ ΠΡΟΥΠΟΛΟΓΙΣΜΟ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ΕΠΙΜΕΡΙΣΜΟΣ ΤΟΥ ΠΡΟΥΠΟΛΟΓΙΣΜΟΥ ΜΕΤΑΞΥ ΤΗΣ ΔΙΑΦΗΜΙΣΗΣ ΚΑΙ ΔΗΜΟΣΙΩΝ ΣΧΕΣΕΩΝ</a:t>
            </a:r>
          </a:p>
        </p:txBody>
      </p:sp>
      <p:pic>
        <p:nvPicPr>
          <p:cNvPr id="219140" name="Picture 4" descr="GEOME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19142" name="Picture 6" descr="en0090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1600"/>
            <a:ext cx="1239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077200" cy="457200"/>
          </a:xfrm>
          <a:prstGeom prst="rect">
            <a:avLst/>
          </a:prstGeom>
          <a:gradFill rotWithShape="0">
            <a:gsLst>
              <a:gs pos="0">
                <a:srgbClr val="757200"/>
              </a:gs>
              <a:gs pos="100000">
                <a:srgbClr val="7572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757200"/>
            </a:extrusionClr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ΔΙΑΦΗΜΙΣΤΙΚΗ ΕΠΙΚΟΙΝΩΝΙΑ ΚΑΙ ΠΕΡΙΒΑΛΛΟΝ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ΕΙΣΡΟΕΣ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819400" y="1447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ΔΙΕΡΓΑΣΙΑ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6096000" y="1447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ΕΚΡΟΕΣ</a:t>
            </a:r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304800" y="1981200"/>
            <a:ext cx="1981200" cy="0"/>
          </a:xfrm>
          <a:prstGeom prst="line">
            <a:avLst/>
          </a:prstGeom>
          <a:noFill/>
          <a:ln w="76200">
            <a:solidFill>
              <a:srgbClr val="CC99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2819400" y="1981200"/>
            <a:ext cx="1981200" cy="0"/>
          </a:xfrm>
          <a:prstGeom prst="line">
            <a:avLst/>
          </a:prstGeom>
          <a:noFill/>
          <a:ln w="76200">
            <a:solidFill>
              <a:srgbClr val="CCCC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6019800" y="1981200"/>
            <a:ext cx="1828800" cy="0"/>
          </a:xfrm>
          <a:prstGeom prst="line">
            <a:avLst/>
          </a:prstGeom>
          <a:noFill/>
          <a:ln w="76200">
            <a:solidFill>
              <a:srgbClr val="FFCC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228600" y="22098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ΠΡΟΣΩΠΙΚΟ ΧΡΗΜΑ ΠΛΗΡΟΦΟΡΙΕΣ ΥΛΙΚΑ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5791200" y="22860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ΔΙΑΦΗΜΙΣΗ ΣΥΣΚΕΥΑΣΙΑ ΑΤΜΟΣΦΑΙΡΑ ΠΡΟΩΘΗΣΗ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066800" y="45720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ΑΝΑΛΥΣΗ ΠΕΡΙΒΑΛΛΟΝΤΟΣ ΕΙΝΑΙ Η ΔΙΕΡΓΑΣΙΑ ΣΥΛΛΟΓΗΣ ΚΑΙ ΕΚΤΙΜΗΣΗΣ ΠΛΗΡΟΦΟΡΙΩΝ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2819400" y="5791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ENVIRONMENTAL SCANNING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220173" name="Picture 15" descr="bd0560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276850"/>
            <a:ext cx="1222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7" descr="DD0020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39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752600" y="2390239"/>
            <a:ext cx="5257800" cy="24006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3000" b="1">
                <a:solidFill>
                  <a:srgbClr val="E43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ΤΟ ΟΝΟΜΑ ΜΙΑΣ </a:t>
            </a:r>
            <a:r>
              <a:rPr lang="en-GB" sz="3000" b="1">
                <a:solidFill>
                  <a:srgbClr val="E43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</a:t>
            </a:r>
            <a:r>
              <a:rPr lang="el-GR" sz="3000" b="1">
                <a:solidFill>
                  <a:srgbClr val="E43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ΔΙΑΣΗΜΟΤΗΤΑΣ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3000" b="1">
                <a:solidFill>
                  <a:srgbClr val="E43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ΜΙΑ ΕΙΚΟΝΑ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3000" b="1">
                <a:solidFill>
                  <a:srgbClr val="E43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ΤΟ ΟΝΟΜΑ ΤΟΥ ΙΔΡΥΤΟΥ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04448" y="6362164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33600" y="685800"/>
            <a:ext cx="6019800" cy="83099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CC00"/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Η ΔΗΜΙΟΥΡΓΙΑ ΤΟΥ ΜΗΝΥΜΑΤΟΣ ΠΡΟΥΠΟΘΕΤΕΙ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2286000"/>
            <a:ext cx="64008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ΓΝΩΣΗ ΤΟΥ ΠΡΟΙΟΝΤΟΣ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ΤΩΝ ΤΜΗΜΑΤΩΝ ΤΩΝ ΚΑΤΑΝΑΛΩΤΩΝ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 ΑΝΤΑΓΩΝΙΣΤΙΚΑ ΕΠΙΧΕΙΡΗΜΑΤΑ</a:t>
            </a:r>
          </a:p>
        </p:txBody>
      </p:sp>
      <p:sp>
        <p:nvSpPr>
          <p:cNvPr id="222212" name="AutoShape 4"/>
          <p:cNvSpPr>
            <a:spLocks noChangeArrowheads="1"/>
          </p:cNvSpPr>
          <p:nvPr/>
        </p:nvSpPr>
        <p:spPr bwMode="auto">
          <a:xfrm>
            <a:off x="381000" y="4876800"/>
            <a:ext cx="1066800" cy="1219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81200" y="4953000"/>
            <a:ext cx="5562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ΕΙΔΙΚΟ ΒΑΡΟΣ ΣΤΗΝ ΕΡΕΥΝΑ ΑΓΟΡΑΣ ΚΑΙ ΤΗΝ ΕΡΕΥΝΑ ΜΑΡΚΕΤΙΝΓΚ</a:t>
            </a:r>
          </a:p>
        </p:txBody>
      </p:sp>
      <p:pic>
        <p:nvPicPr>
          <p:cNvPr id="222214" name="Picture 6" descr="bd053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3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762000" y="4495800"/>
            <a:ext cx="0" cy="45720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685800" y="59436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381000" y="6248400"/>
            <a:ext cx="8458200" cy="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>
            <a:off x="8458200" y="1676400"/>
            <a:ext cx="0" cy="129540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>
            <a:off x="8458200" y="3048000"/>
            <a:ext cx="0" cy="320040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22220" name="Picture 12" descr="pe0350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648200"/>
            <a:ext cx="18526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14600" y="1905000"/>
            <a:ext cx="5867400" cy="2838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36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ΜΑΡΚΕΤΙΝΓΚ ΔΑΝΕΙΖΕΤΑΙ ΕΙΚΑΣΤΙΚΑ ΣΤΟΙΧΕΙΑ ΑΠΟ ΤΙΣ ΚΑΛΕΣ ΤΕΧΝΕΣ ΧΩΡΙΣ ΝΑ ΤΙΣ ΜΙΜΕΙΤΑΙ</a:t>
            </a:r>
          </a:p>
        </p:txBody>
      </p:sp>
      <p:pic>
        <p:nvPicPr>
          <p:cNvPr id="223235" name="Picture 11" descr="DD0101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6" name="Line 12"/>
          <p:cNvSpPr>
            <a:spLocks noChangeShapeType="1"/>
          </p:cNvSpPr>
          <p:nvPr/>
        </p:nvSpPr>
        <p:spPr bwMode="auto">
          <a:xfrm>
            <a:off x="1828800" y="838200"/>
            <a:ext cx="6705600" cy="0"/>
          </a:xfrm>
          <a:prstGeom prst="line">
            <a:avLst/>
          </a:prstGeom>
          <a:noFill/>
          <a:ln w="76200">
            <a:solidFill>
              <a:srgbClr val="FF99FF"/>
            </a:solidFill>
            <a:prstDash val="sysDot"/>
            <a:miter lim="800000"/>
            <a:headEnd type="diamond" w="med" len="med"/>
            <a:tailEnd type="diamond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3237" name="Line 13"/>
          <p:cNvSpPr>
            <a:spLocks noChangeShapeType="1"/>
          </p:cNvSpPr>
          <p:nvPr/>
        </p:nvSpPr>
        <p:spPr bwMode="auto">
          <a:xfrm>
            <a:off x="1905000" y="5791200"/>
            <a:ext cx="6705600" cy="0"/>
          </a:xfrm>
          <a:prstGeom prst="line">
            <a:avLst/>
          </a:prstGeom>
          <a:noFill/>
          <a:ln w="76200">
            <a:solidFill>
              <a:srgbClr val="CC0099"/>
            </a:solidFill>
            <a:prstDash val="sysDot"/>
            <a:miter lim="800000"/>
            <a:headEnd type="diamond" w="med" len="med"/>
            <a:tailEnd type="diamond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1447800" y="533400"/>
            <a:ext cx="6311900" cy="528955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 w="127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060575" y="1149350"/>
            <a:ext cx="5072063" cy="3933825"/>
          </a:xfrm>
          <a:prstGeom prst="rect">
            <a:avLst/>
          </a:prstGeom>
          <a:gradFill rotWithShape="0">
            <a:gsLst>
              <a:gs pos="0">
                <a:srgbClr val="5E5E00"/>
              </a:gs>
              <a:gs pos="100000">
                <a:srgbClr val="CC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28875" y="1643063"/>
            <a:ext cx="4248150" cy="2824162"/>
          </a:xfrm>
          <a:prstGeom prst="rect">
            <a:avLst/>
          </a:prstGeom>
          <a:gradFill rotWithShape="0">
            <a:gsLst>
              <a:gs pos="0">
                <a:srgbClr val="002929"/>
              </a:gs>
              <a:gs pos="100000">
                <a:srgbClr val="00808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5588" y="2259013"/>
            <a:ext cx="3424237" cy="1714500"/>
          </a:xfrm>
          <a:prstGeom prst="rect">
            <a:avLst/>
          </a:prstGeom>
          <a:gradFill rotWithShape="0">
            <a:gsLst>
              <a:gs pos="0">
                <a:srgbClr val="4F5963"/>
              </a:gs>
              <a:gs pos="100000">
                <a:srgbClr val="ABC1D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ABC1D5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194050" y="2889250"/>
            <a:ext cx="2874963" cy="603250"/>
          </a:xfrm>
          <a:prstGeom prst="rect">
            <a:avLst/>
          </a:prstGeom>
          <a:gradFill rotWithShape="0">
            <a:gsLst>
              <a:gs pos="0">
                <a:srgbClr val="3C003C"/>
              </a:gs>
              <a:gs pos="100000">
                <a:srgbClr val="B199B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C003C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3159125" y="2898775"/>
            <a:ext cx="30289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Εκθεση στο Ράφι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3422650" y="2355850"/>
            <a:ext cx="25175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Century Gothic" pitchFamily="34" charset="0"/>
              </a:rPr>
              <a:t>Merchandising</a:t>
            </a:r>
          </a:p>
        </p:txBody>
      </p:sp>
      <p:sp>
        <p:nvSpPr>
          <p:cNvPr id="652297" name="Rectangle 9"/>
          <p:cNvSpPr>
            <a:spLocks noChangeArrowheads="1"/>
          </p:cNvSpPr>
          <p:nvPr/>
        </p:nvSpPr>
        <p:spPr bwMode="auto">
          <a:xfrm>
            <a:off x="3065463" y="1727200"/>
            <a:ext cx="481890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dirty="0">
                <a:solidFill>
                  <a:srgbClr val="FFFFFF"/>
                </a:solidFill>
                <a:latin typeface="Century Gothic" pitchFamily="34" charset="0"/>
              </a:rPr>
              <a:t>Προώθηση Πωλήσεων</a:t>
            </a: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2698750" y="1109663"/>
            <a:ext cx="4175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FFFFFF"/>
                </a:solidFill>
                <a:latin typeface="Century Gothic" pitchFamily="34" charset="0"/>
              </a:rPr>
              <a:t>Επιχειρησιακή Επικοινωνία</a:t>
            </a:r>
          </a:p>
        </p:txBody>
      </p:sp>
      <p:sp>
        <p:nvSpPr>
          <p:cNvPr id="652299" name="Rectangle 11"/>
          <p:cNvSpPr>
            <a:spLocks noChangeArrowheads="1"/>
          </p:cNvSpPr>
          <p:nvPr/>
        </p:nvSpPr>
        <p:spPr bwMode="auto">
          <a:xfrm>
            <a:off x="3657600" y="609600"/>
            <a:ext cx="185050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Century Gothic" pitchFamily="34" charset="0"/>
              </a:rPr>
              <a:t>Marketing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59825" y="623728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3048000" y="2209800"/>
            <a:ext cx="3505200" cy="1752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61176"/>
                  <a:invGamma/>
                </a:srgbClr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el-GR" sz="2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ΒΑΣΙΚΟ ΠΡΟΙΟΝ</a:t>
            </a:r>
          </a:p>
          <a:p>
            <a:pPr algn="ctr" eaLnBrk="0" hangingPunct="0">
              <a:buFontTx/>
              <a:buChar char="•"/>
              <a:defRPr/>
            </a:pPr>
            <a:r>
              <a:rPr lang="el-GR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ΦΥΣΙΚΑ</a:t>
            </a:r>
          </a:p>
          <a:p>
            <a:pPr algn="ctr" eaLnBrk="0" hangingPunct="0">
              <a:buFontTx/>
              <a:buChar char="•"/>
              <a:defRPr/>
            </a:pPr>
            <a:r>
              <a:rPr lang="el-GR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ΛΕΙΤΟΥΡΓΙΚΑ</a:t>
            </a:r>
          </a:p>
          <a:p>
            <a:pPr algn="ctr" eaLnBrk="0" hangingPunct="0">
              <a:buFontTx/>
              <a:buChar char="•"/>
              <a:defRPr/>
            </a:pPr>
            <a:r>
              <a:rPr lang="el-GR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ΑΙΣΘΗΤΙΚΑ ΧΑΡ/ΚΑ</a:t>
            </a: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077200" cy="51911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tint val="45490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 ΕΙΚΑΣΤΙΚΟ ΣΤΟΙΧΕΙΟ ΚΑΙ ΤΟ ΠΡΟΙΟΝ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ΠΟΛΙΤΙΣΤΙΚΕΣ ΑΞΙΕΣ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ΕΙΚΟΝΑ ΚΑΤΑΣΤΗΜΑΤΟΣ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6858000" y="1066800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ΣΥΣΚΕΥΑΣΙΑ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l-GR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ΦΥΣΙΚΑ  ΛΕΙΤΟΥΡΓΙΚΑ ΑΙΣΘΗΤΙΚΑ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6705600" y="3505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ΟΝΟΜΑΣΙΑ</a:t>
            </a:r>
            <a:r>
              <a:rPr lang="en-GB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BRAND NAME</a:t>
            </a:r>
            <a:endParaRPr lang="el-GR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304800" y="4495800"/>
            <a:ext cx="3276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ΕΙΚΟΝΑ ΑΓΟΡΑΣΤΙΚΟΥ ΚΕΝΤΡΟΥ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l-GR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ΑΡΧΙΤΕΚΤΟΝΙΚΗ ΕΣΩΤΕΡΙΚΗ ΔΙΑΚΟΣΜΗΣΗ ΑΤΜΟΣΦΑΙΡΑ</a:t>
            </a:r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4572000" y="4876800"/>
            <a:ext cx="4267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ΕΙΚΟΝΑ ΕΠΙΧΕΙΡΗΣΗΣ –ΕΙΚΟΝΑ ΠΡΟΙΟΝΤΟΣ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l-GR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ΕΠΙΧ. ΣΥΜΒΟΛΑ ΑΡΧΙΤΕΚΤΟΝΙΚΗ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3886200" cy="519113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ΕΙΔΗ ΤΩΝ ΤΕΧΝΩΝ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6781800" cy="3195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ΚΑΛΕΣ ΤΕΧΝΕΣ</a:t>
            </a:r>
            <a:r>
              <a:rPr lang="el-GR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ΣΥΝΔΕΟΝΤΑΙ               ΜΕ ΤΗΝ ΕΝΝΟΙΑ ΤΗΣ ΟΜΟΡΦΙΑΣ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endParaRPr lang="el-GR" sz="2400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endParaRPr lang="en-GB" sz="2400" b="1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ΕΦΑΡΜΟΣΜΕΝΕΣ ΤΕΧΝΕΣ</a:t>
            </a:r>
            <a:r>
              <a:rPr lang="el-GR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</a:t>
            </a:r>
            <a:r>
              <a:rPr lang="el-GR" sz="24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ΧΡΗΣΗ ΤΩΝ ΚΑΛΩΝ ΤΕΧΝΩΝ                 ΓΙΑ ΩΦΕΛΗ ΣΤΗΝ ΠΑΡΑΓΩΓΗ</a:t>
            </a:r>
          </a:p>
        </p:txBody>
      </p:sp>
      <p:pic>
        <p:nvPicPr>
          <p:cNvPr id="13317" name="Picture 4" descr="Expos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600"/>
            <a:ext cx="23669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6019800" y="3733800"/>
          <a:ext cx="28956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1" name="Image" r:id="rId5" imgW="2734057" imgH="1704762" progId="">
                  <p:embed/>
                </p:oleObj>
              </mc:Choice>
              <mc:Fallback>
                <p:oleObj name="Image" r:id="rId5" imgW="2734057" imgH="1704762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28956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48400" y="57912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u="none"/>
              <a:t>Vespa,E.Piaggio,1951</a:t>
            </a:r>
            <a:endParaRPr lang="el-GR" sz="1600" b="1" u="none"/>
          </a:p>
        </p:txBody>
      </p:sp>
      <p:pic>
        <p:nvPicPr>
          <p:cNvPr id="13319" name="Picture 8" descr="EN00351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92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EN00296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914400"/>
            <a:ext cx="18113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304800" y="1752600"/>
            <a:ext cx="0" cy="457200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228600" y="5867400"/>
            <a:ext cx="57150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CC0099"/>
              </a:gs>
            </a:gsLst>
            <a:lin ang="27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ΤΕΧΝΗ ΣΤΗ ΔΙΑΦΗΜΙΣΗ</a:t>
            </a:r>
            <a:r>
              <a:rPr lang="el-GR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                                                          </a:t>
            </a:r>
            <a:r>
              <a:rPr lang="el-GR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ΕΙΚΟΝΕΣ</a:t>
            </a:r>
            <a:r>
              <a:rPr lang="en-GB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ΠΟΥ ΣΕ ΚΑΝΟΥΝ</a:t>
            </a:r>
            <a:r>
              <a:rPr lang="en-GB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ΝΑ ΣΚΕΦΤΕΣΑΙ ‘Η </a:t>
            </a:r>
            <a:r>
              <a:rPr lang="en-GB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ΠΟΥ ΣΕ ΥΠΟΚΙΝΟΥΝ ΣΕ ΜΙΑ ΑΓΟΡΑΣΤΙΚΗ ΑΠΟΦΑΣΗ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46760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ΤΕΧΝΗ ΕΧΕΙ ΣΑΝ ΣΚΟΠΟ ΤΗΝ ΕΚΦΡΑΣΗ ΤΟΥ ΚΑΛΛΙΤΕΧΝΗ ΜΕ ΑΥΤΟΣΚΟΠΟ ΤΗΝ ΟΜΟΡΦΙΑ,</a:t>
            </a:r>
            <a:r>
              <a:rPr lang="en-GB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 ΦΟΡΜΑ, ΤΟ ΣΧΕΔΙΟ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endParaRPr lang="en-GB" sz="2400" b="1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ΚΑΛΛΙΤΕΧΝΙΑ ΣΤΗ ΔΙΑΦΗΜΙΣΗ ΧΡΗΣΙΜΟΠΟΙΕΙΤΑΙ ΓΙΑ ΕΠΙΚΟΙΝΩΝΙΑΚΟΥΣ </a:t>
            </a:r>
            <a:r>
              <a:rPr lang="en-GB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ΔΙΑΚΟΣΜΗΤΙΚΟΥΣ ΛΟΓΟΥΣ.</a:t>
            </a:r>
            <a:r>
              <a:rPr lang="en-GB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ΣΤΟΧΟΣ Ο ΕΝΤΥΠΩΣΙΑΣΜΟΣ ΤΟΥ  </a:t>
            </a:r>
            <a:r>
              <a:rPr lang="en-GB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ΚΟΙΝΟΥ-ΣΤΟΧΟΥ</a:t>
            </a:r>
          </a:p>
        </p:txBody>
      </p:sp>
      <p:pic>
        <p:nvPicPr>
          <p:cNvPr id="225284" name="Picture 4" descr="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21113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5" name="Picture 5" descr="bd0683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447800"/>
            <a:ext cx="17145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228600" y="1066800"/>
            <a:ext cx="0" cy="5257800"/>
          </a:xfrm>
          <a:prstGeom prst="line">
            <a:avLst/>
          </a:prstGeom>
          <a:noFill/>
          <a:ln w="7620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228600" y="5791200"/>
            <a:ext cx="65532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6019800" cy="2292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ΚΟΙΝΟ ΣΤΟΧΟΣ </a:t>
            </a: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ΤΟ ΚΟΙΝΟ ΕΙΝΑΙ Η ΑΓΟΡΑ ΣΤΟΧΟΣ ΕΝΟΣ ΠΡΟΙΟΝΤΟΣ ΚΑΙ ΟΧΙ ΤΟ ΚΟΙΝΟ ΜΙΑΣ ΓΚΑΛΕΡΙ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TOULOUSE  LAUTREC,</a:t>
            </a: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MOUCHA,</a:t>
            </a: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DUCHAMP, PICASSO, RODIN,</a:t>
            </a: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MAGRITTE,</a:t>
            </a:r>
            <a:r>
              <a:rPr lang="el-GR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2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WARHOL…</a:t>
            </a:r>
            <a:endParaRPr lang="el-GR" sz="2200" b="1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0"/>
            <a:ext cx="5791200" cy="519113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rgbClr val="FF66FF"/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 u="none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ΕΦΑΡΜΟΣΜΕΝΕΣ ΤΕΧΝΕΣ</a:t>
            </a:r>
          </a:p>
        </p:txBody>
      </p:sp>
      <p:sp>
        <p:nvSpPr>
          <p:cNvPr id="226308" name="Text Box 7"/>
          <p:cNvSpPr txBox="1">
            <a:spLocks noChangeArrowheads="1"/>
          </p:cNvSpPr>
          <p:nvPr/>
        </p:nvSpPr>
        <p:spPr bwMode="auto">
          <a:xfrm>
            <a:off x="6477000" y="274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u="none"/>
              <a:t>ΤΡΑΝΖΙΣΤΟΡ,</a:t>
            </a:r>
            <a:r>
              <a:rPr lang="en-GB" sz="1400" u="none"/>
              <a:t>SONY,1955</a:t>
            </a:r>
            <a:endParaRPr lang="el-GR" sz="1400" u="none"/>
          </a:p>
        </p:txBody>
      </p:sp>
      <p:sp>
        <p:nvSpPr>
          <p:cNvPr id="226309" name="Line 9"/>
          <p:cNvSpPr>
            <a:spLocks noChangeShapeType="1"/>
          </p:cNvSpPr>
          <p:nvPr/>
        </p:nvSpPr>
        <p:spPr bwMode="auto">
          <a:xfrm>
            <a:off x="304800" y="1066800"/>
            <a:ext cx="0" cy="28194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6310" name="Line 10"/>
          <p:cNvSpPr>
            <a:spLocks noChangeShapeType="1"/>
          </p:cNvSpPr>
          <p:nvPr/>
        </p:nvSpPr>
        <p:spPr bwMode="auto">
          <a:xfrm>
            <a:off x="4038600" y="5410200"/>
            <a:ext cx="1524000" cy="0"/>
          </a:xfrm>
          <a:prstGeom prst="line">
            <a:avLst/>
          </a:prstGeom>
          <a:noFill/>
          <a:ln w="57150">
            <a:solidFill>
              <a:srgbClr val="FF99FF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26311" name="Picture 11" descr="COCA 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3124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2" name="Picture 12" descr="CAMB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0"/>
            <a:ext cx="203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3" name="Picture 13" descr="TRANSIS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066800"/>
            <a:ext cx="18288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0"/>
            <a:ext cx="5791200" cy="519113"/>
          </a:xfrm>
          <a:prstGeom prst="rect">
            <a:avLst/>
          </a:prstGeom>
          <a:gradFill rotWithShape="0">
            <a:gsLst>
              <a:gs pos="0">
                <a:srgbClr val="FF9999"/>
              </a:gs>
              <a:gs pos="100000">
                <a:srgbClr val="FF66FF"/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 u="none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ΕΦΑΡΜΟΣΜΕΝΕΣ ΤΕΧΝΕΣ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620713"/>
            <a:ext cx="7467600" cy="3527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MORRIS :</a:t>
            </a:r>
            <a:r>
              <a:rPr lang="el-GR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ΧΡΗΣΙΜΟΠΟΙΗΣΗ ΤΩΝ ΤΕΧΝΩΝ ΓΙΑ ΔΙΑΚΟΣΜΗΤΙΚΟΥΣ ΛΟΓΟΥΣ ΣΤΗΝ ΠΑΡΑΓΩΓΗ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1800" b="1" u="none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ΣΧΟΛΗ ΤΟΥ </a:t>
            </a:r>
            <a:r>
              <a:rPr lang="en-GB" sz="1800" b="1" u="none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BAUHAUS :</a:t>
            </a:r>
            <a:r>
              <a:rPr lang="el-GR" sz="1800" b="1" u="none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ΕΙΣΑΓΩΓΗ ΤΩΝ ΑΙΣΘΗΤΙΚΩΝ ΑΡΧΩΝ ΣΤΟ ΒΙΟΜΗΧΑΝΙΚΟ ΣΧΕΔΙΑΣΜΟ ΠΡΟΙΟΝΤΩΝ, ΣΥΝΕΡΓΑΣΙΑ ΑΡΧΙΤΕΚΤΟΝΩΝ ΖΩΓΡΑΦΩΝ,</a:t>
            </a:r>
            <a:r>
              <a:rPr lang="en-GB" sz="1800" b="1" u="none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</a:t>
            </a:r>
            <a:r>
              <a:rPr lang="el-GR" sz="1800" b="1" u="none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ΣΤΟΧΟΣ Η ΒΕΛΤΙΩΣΗ ΤΗΣ ΠΟΙΟΤΗΤΑΣ ΖΩΗΣ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BEHRENS :</a:t>
            </a:r>
            <a:r>
              <a:rPr lang="el-GR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ΒΙΟΜΗΧΑΝΙΚΗ ΑΡΧΙΤΕΚΤΟΝΙΚΗ ΚΑΙ ΒΙΟΜΗΧΑΝΙΚΟΣ  ΣΧΕΔΙΑΣΜΟΣ</a:t>
            </a:r>
            <a:r>
              <a:rPr lang="en-GB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18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AEG)</a:t>
            </a:r>
            <a:endParaRPr lang="el-GR" sz="1800" b="1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GB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CORBUSIER,MACKINTOSH,</a:t>
            </a:r>
            <a:r>
              <a:rPr lang="el-GR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STARCK :</a:t>
            </a:r>
            <a:r>
              <a:rPr lang="el-GR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ΤΟ ΑΝΤΙΚΕΙΜΕΝΟ ΚΑΛΛΙΤΕΧΝΙΑΣ ΠΡΑΓΜΑΤΟΠΟΙΕΙΤΑΙ </a:t>
            </a:r>
            <a:r>
              <a:rPr lang="en-GB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ΣΕ ΜΑΖΙΚΗ ΠΑΡΑΓΩΓΗ</a:t>
            </a:r>
          </a:p>
        </p:txBody>
      </p:sp>
      <p:sp>
        <p:nvSpPr>
          <p:cNvPr id="227332" name="Text Box 8"/>
          <p:cNvSpPr txBox="1">
            <a:spLocks noChangeArrowheads="1"/>
          </p:cNvSpPr>
          <p:nvPr/>
        </p:nvSpPr>
        <p:spPr bwMode="auto">
          <a:xfrm>
            <a:off x="6324600" y="60960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u="none"/>
              <a:t>Le Corbusier,Chaise Longue</a:t>
            </a:r>
            <a:endParaRPr lang="el-GR" sz="1400" u="none"/>
          </a:p>
        </p:txBody>
      </p:sp>
      <p:sp>
        <p:nvSpPr>
          <p:cNvPr id="227333" name="Text Box 9"/>
          <p:cNvSpPr txBox="1">
            <a:spLocks noChangeArrowheads="1"/>
          </p:cNvSpPr>
          <p:nvPr/>
        </p:nvSpPr>
        <p:spPr bwMode="auto">
          <a:xfrm>
            <a:off x="3581400" y="6096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u="none"/>
              <a:t>Citroen</a:t>
            </a:r>
            <a:endParaRPr lang="el-GR" sz="1400" u="none"/>
          </a:p>
        </p:txBody>
      </p:sp>
      <p:sp>
        <p:nvSpPr>
          <p:cNvPr id="227334" name="Text Box 10"/>
          <p:cNvSpPr txBox="1">
            <a:spLocks noChangeArrowheads="1"/>
          </p:cNvSpPr>
          <p:nvPr/>
        </p:nvSpPr>
        <p:spPr bwMode="auto">
          <a:xfrm>
            <a:off x="838200" y="6248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u="none"/>
              <a:t>Mackintosh,1903</a:t>
            </a:r>
            <a:endParaRPr lang="el-GR" sz="1400" u="none"/>
          </a:p>
        </p:txBody>
      </p:sp>
      <p:pic>
        <p:nvPicPr>
          <p:cNvPr id="227335" name="Picture 12" descr="BAUH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1447800"/>
            <a:ext cx="1917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6" name="Picture 13" descr="MACKINTO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76700"/>
            <a:ext cx="167798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7" name="Picture 14" descr="CITRO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114800"/>
            <a:ext cx="2286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8" name="Picture 15" descr="LE CORBUS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91000"/>
            <a:ext cx="2895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6019800" cy="835025"/>
          </a:xfrm>
          <a:prstGeom prst="rect">
            <a:avLst/>
          </a:prstGeom>
          <a:solidFill>
            <a:srgbClr val="CC9900"/>
          </a:solidFill>
          <a:ln w="12700" cap="sq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dist="107763" dir="13500000" sx="75000" sy="75000" algn="tl" rotWithShape="0">
              <a:srgbClr val="00CC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2400" b="1" u="none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ΧΡΗΣΙΜΟΠΟΙΗΣΗ ΤΗΣ ΤΕΧΝΗΣ ΓΙΑ ΤΗ ΔΗΜΙΟΥΡΓΙΑ ΣΥΣΧΕΤΙΣΕΩΝ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71600" y="2743200"/>
            <a:ext cx="7162800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ΤΕΧΝΗ ΣΑΝ ‘’ΦΟΝΤΟ’’ ΤΟΥ ΠΡΟΙΟΝΤΟΣ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ΠΑΡΟΥΣΙΑΣΗ ΕΡΓΩΝ ΤΕΧΝΗΣ ΑΠΕΥΘΕΙΑΣ ΣΤΟ ΚΟΙΝΟ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l-GR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ΣΥΓΚΡΙΣΕΙΣ ΤΟΥ ΠΡΟΙΟΝΤΟΣ ΜΕ ΕΝΑ ΑΝΓΝΩΡΙΣΜΕΝΟ ΕΡΓΟ ΤΕΧΝΗΣ</a:t>
            </a:r>
          </a:p>
        </p:txBody>
      </p:sp>
      <p:pic>
        <p:nvPicPr>
          <p:cNvPr id="228356" name="Picture 5" descr="EN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8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7" name="Line 6"/>
          <p:cNvSpPr>
            <a:spLocks noChangeShapeType="1"/>
          </p:cNvSpPr>
          <p:nvPr/>
        </p:nvSpPr>
        <p:spPr bwMode="auto">
          <a:xfrm>
            <a:off x="762000" y="1905000"/>
            <a:ext cx="0" cy="419100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8358" name="Line 7"/>
          <p:cNvSpPr>
            <a:spLocks noChangeShapeType="1"/>
          </p:cNvSpPr>
          <p:nvPr/>
        </p:nvSpPr>
        <p:spPr bwMode="auto">
          <a:xfrm>
            <a:off x="381000" y="5791200"/>
            <a:ext cx="8001000" cy="0"/>
          </a:xfrm>
          <a:prstGeom prst="line">
            <a:avLst/>
          </a:prstGeom>
          <a:noFill/>
          <a:ln w="57150">
            <a:solidFill>
              <a:srgbClr val="996633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zo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0" y="533400"/>
            <a:ext cx="6248400" cy="822325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0099"/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ΤΕΧΝΕΣ-</a:t>
            </a:r>
            <a:r>
              <a:rPr lang="en-GB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</a:t>
            </a:r>
            <a:r>
              <a:rPr lang="el-GR"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ΔΙΑΦΗΜΙΣΗ ΚΑΙ ΕΠΙΚΟΙΝΩΝΙΑ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2590800"/>
            <a:ext cx="7467600" cy="301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ΣΥΣΧΕΤΙΣΗ ΜΕ ΕΝΝΟΙΕΣ ΕΙΤΕ ΜΕ ΤΑΥΤΙΣΗ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‘H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ΜΕΣΩ ΑΝΤΙΘΕΣΗΣ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ΣΥΣΧΕΤΙΣΗ ΕΙΚΟΝΩΝ ΠΟΥ ΚΑΝΟΝΙΚΑ ΔΕΝ ΕΧΟΥΝ ΣΧΕΣΗ ΜΕΤΑΞΥ ΤΟΥΣ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ΔΗΜΙΟΥΡΓΙΑ ΜΕΤΑΦΟΡΙΚΩΝ ΣΥΜΒΟΛΙΣΜΩΝ ΓΙΑ ΑΠΟΔΟΣΗ ΣΥΜΒΟΛΙΚΗΣ ΑΞΙΑΣ</a:t>
            </a:r>
          </a:p>
        </p:txBody>
      </p:sp>
      <p:pic>
        <p:nvPicPr>
          <p:cNvPr id="229380" name="Picture 4" descr="silk 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573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762000" y="2667000"/>
            <a:ext cx="0" cy="3505200"/>
          </a:xfrm>
          <a:prstGeom prst="line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381000" y="5943600"/>
            <a:ext cx="8153400" cy="0"/>
          </a:xfrm>
          <a:prstGeom prst="line">
            <a:avLst/>
          </a:prstGeom>
          <a:noFill/>
          <a:ln w="57150">
            <a:solidFill>
              <a:srgbClr val="660066"/>
            </a:solidFill>
            <a:prstDash val="sysDot"/>
            <a:miter lim="800000"/>
            <a:headEnd type="diamond" w="med" len="med"/>
            <a:tailEnd type="diamond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1524000" y="1828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6781800" cy="94615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0099"/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l-G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ΜΟΡΦΕΣ ΤΗΣ ΤΕΧΝΗΣ ΣΤΗ ΔΙΑΦΗΜΙΣΗ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400" y="2057400"/>
            <a:ext cx="7772400" cy="3925888"/>
          </a:xfrm>
          <a:prstGeom prst="rect">
            <a:avLst/>
          </a:prstGeom>
          <a:noFill/>
          <a:ln w="57150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ΠΡΟΣΩΠΟΓΡΑΦΙΑ ΕΝΟΣ ΧΡΗΣΤΗ ΤΟΥ ΠΡΟΙΟΝΤΟΣ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ΠΡΑΓΜΑΤΙΚΟΤΗΤΑ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ΕΜΦΑΣΗ ΣΤΟ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ΠΡΟΙΟΝ ΚΑΙ ΕΝΑ ΑΙΣΘΗΤΙΚΟ ΦΟΝΤΟ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ΝΑ ΥΠΟΚΙΝΕΙ ΘΕΤΙΚΕΣ ΣΥΣΧΕΤΙΣΕΙΣ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ΤΟΠΙΟ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ΠΑΡΕΧΟΝΤΑΣ ΤΟ ΦΟΝΤΟ ΤΟΥ ΠΡΟΙΟΝΤΟΣ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ΑΛΛΕΣ ΜΟΡΦΕΣ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</a:t>
            </a: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ΦΩΤΟΣΥΝΘΕΣΗ, </a:t>
            </a:r>
            <a:r>
              <a:rPr lang="en-GB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COLLAGE</a:t>
            </a:r>
            <a:endParaRPr lang="el-GR" sz="2400" b="1" u="none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0404" name="Line 5"/>
          <p:cNvSpPr>
            <a:spLocks noChangeShapeType="1"/>
          </p:cNvSpPr>
          <p:nvPr/>
        </p:nvSpPr>
        <p:spPr bwMode="auto">
          <a:xfrm>
            <a:off x="609600" y="609600"/>
            <a:ext cx="0" cy="5791200"/>
          </a:xfrm>
          <a:prstGeom prst="line">
            <a:avLst/>
          </a:prstGeom>
          <a:noFill/>
          <a:ln w="57150">
            <a:solidFill>
              <a:srgbClr val="CC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0405" name="Line 6"/>
          <p:cNvSpPr>
            <a:spLocks noChangeShapeType="1"/>
          </p:cNvSpPr>
          <p:nvPr/>
        </p:nvSpPr>
        <p:spPr bwMode="auto">
          <a:xfrm>
            <a:off x="228600" y="6096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230406" name="Picture 7" descr="704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14351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7" name="Picture 9" descr="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724400"/>
            <a:ext cx="2895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098" descr="D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5450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5" name="Text Box 4099"/>
          <p:cNvSpPr txBox="1">
            <a:spLocks noChangeArrowheads="1"/>
          </p:cNvSpPr>
          <p:nvPr/>
        </p:nvSpPr>
        <p:spPr bwMode="auto">
          <a:xfrm>
            <a:off x="304800" y="4191000"/>
            <a:ext cx="449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Surrealism</a:t>
            </a:r>
          </a:p>
          <a:p>
            <a:pPr>
              <a:spcBef>
                <a:spcPct val="50000"/>
              </a:spcBef>
              <a:defRPr/>
            </a:pPr>
            <a:r>
              <a:rPr lang="en-GB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l-GR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Έμφαση στο παράλογο-μη ορθολογικό  (</a:t>
            </a:r>
            <a:r>
              <a:rPr lang="en-GB" u="none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Magritte –    The False Mirror)</a:t>
            </a:r>
            <a:endParaRPr lang="el-GR" u="none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1428" name="Picture 4100" descr="MAGRI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7" name="Text Box 4101"/>
          <p:cNvSpPr txBox="1">
            <a:spLocks noChangeArrowheads="1"/>
          </p:cNvSpPr>
          <p:nvPr/>
        </p:nvSpPr>
        <p:spPr bwMode="auto">
          <a:xfrm>
            <a:off x="4191000" y="46482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Impressionism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Έμφαση στο Οπτικό μέρος και οχι στη λεπτομέρεια </a:t>
            </a:r>
            <a:r>
              <a:rPr lang="en-GB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(Degas-Mademoiselle </a:t>
            </a:r>
            <a:r>
              <a:rPr lang="en-GB" u="none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Becat</a:t>
            </a:r>
            <a:r>
              <a:rPr lang="en-GB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GB" u="none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Ambassadeurs</a:t>
            </a:r>
            <a:r>
              <a:rPr lang="en-GB" u="none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u="none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0518" name="Text Box 4102"/>
          <p:cNvSpPr txBox="1">
            <a:spLocks noChangeArrowheads="1"/>
          </p:cNvSpPr>
          <p:nvPr/>
        </p:nvSpPr>
        <p:spPr bwMode="auto">
          <a:xfrm>
            <a:off x="1219200" y="2286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STYLES IN ADVERTISING ART</a:t>
            </a:r>
            <a:endParaRPr lang="el-GR" sz="3200" b="1" u="none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CC00CC"/>
              </a:gs>
              <a:gs pos="100000">
                <a:srgbClr val="FF00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ΤΕΧΝΗ ΣΤΗ ΔΙΑΦΗΜΙΣΗ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571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ΣΥΣΧΕΤΙΣΗ ΜΕ ΙΔΕΕΣ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ΜΕΤΑΦΟΡΙΚΟΣ ΣΥΜΒΟΛΙΣΜΟΣ</a:t>
            </a: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7848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3200" b="1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ΝΑΙ ΣΤΗΝ ΤΕΧΝΗ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ΠΕΡΙΒΑΛΛΟΝ ΓΙΑ ΠΡΟΙΟΝ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l-GR" sz="2400" b="1" u="none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ΠΑΡΟΥΣΙΑΣΗ ΠΡΟΙΟΝΤΟΣ  ΣΑΝ ΕΡΓΟ ΤΕΧΝΗΣ</a:t>
            </a:r>
          </a:p>
        </p:txBody>
      </p:sp>
      <p:sp>
        <p:nvSpPr>
          <p:cNvPr id="232453" name="Rectangle 6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0">
            <a:gsLst>
              <a:gs pos="0">
                <a:srgbClr val="E71F79"/>
              </a:gs>
              <a:gs pos="100000">
                <a:srgbClr val="FF99FF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32454" name="Picture 7" descr="a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2514600" cy="3810000"/>
          </a:xfrm>
          <a:prstGeom prst="rect">
            <a:avLst/>
          </a:prstGeom>
          <a:noFill/>
          <a:ln w="57150" cmpd="thinThick">
            <a:solidFill>
              <a:srgbClr val="E71F7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 Greek"/>
        <a:ea typeface=""/>
        <a:cs typeface=""/>
      </a:majorFont>
      <a:minorFont>
        <a:latin typeface="Times New Roman Gree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3645</Words>
  <Application>Microsoft Office PowerPoint</Application>
  <PresentationFormat>On-screen Show (4:3)</PresentationFormat>
  <Paragraphs>1069</Paragraphs>
  <Slides>101</Slides>
  <Notes>98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Arial</vt:lpstr>
      <vt:lpstr>Calibri</vt:lpstr>
      <vt:lpstr>Century Gothic</vt:lpstr>
      <vt:lpstr>Times New Roman</vt:lpstr>
      <vt:lpstr>Times New Roman Greek</vt:lpstr>
      <vt:lpstr>Wingdings</vt:lpstr>
      <vt:lpstr>Default Design</vt:lpstr>
      <vt:lpstr>CorelDRAW</vt:lpstr>
      <vt:lpstr>Clip</vt:lpstr>
      <vt:lpstr>Image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ΣχεδιασμΟς διαφημιστικοΥ μηνΥματος</vt:lpstr>
      <vt:lpstr>Λέξεις κλειδιά</vt:lpstr>
      <vt:lpstr>PowerPoint Presentation</vt:lpstr>
      <vt:lpstr>PowerPoint Presentation</vt:lpstr>
      <vt:lpstr>Η ΔΙΑΔΙΚΑΣΙΑ ΑΝΑΠΤΥΞΗΣ ΤΗΣ ΔΙΑΦΗΜΙΣΤΙΚΗΣ ΕΚΣΤΡΑΤΕΙΑΣ</vt:lpstr>
      <vt:lpstr>Η επικοινωνιακή διαδικασία</vt:lpstr>
      <vt:lpstr>PowerPoint Presentation</vt:lpstr>
      <vt:lpstr>Μέθοδοι επικοινωνίας  με τους πελάτες </vt:lpstr>
      <vt:lpstr>Πλεονεκτήματα και μειονεκτήματα των διαφόρων επικοινωνιακών μεθόδων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Push Versus Pull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ΛΟΓΟΙ ΚΑΙ ΜΟΡΦΕΣ ΔΙΑΦΗΜΙΣΗΣ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Στάδια ανάπτυξης μίας επιτυχημένης επικοινωνιακής εκστρατείας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IS A SHARP TOOL. AND LIKE ALL SHARP TOOLS, IT MUST BE USED  CAREFULLY</vt:lpstr>
      <vt:lpstr>AWARDS ARE JUST FOR US. ONLY MARKET SHARES ARE FOR ALL OF US !</vt:lpstr>
      <vt:lpstr>FORGET ‘’HARD’’ OR ‘’SOFT’’. THERE’S ONLY SELLING OR NON-SELLING ADVERTISING!</vt:lpstr>
      <vt:lpstr>WITHOUT FIRST-CLASS BRIEFS YOU’LL NEVER GET FIRST-CLASS CREATIVE * *Strategy, Media, Production or whatever</vt:lpstr>
      <vt:lpstr>WHEN ADVERTISING DOES ITS JOB, MILLIONS OF PEOPLE KEEP THEIRS</vt:lpstr>
      <vt:lpstr>GREAT IDEAS COST NEITHER A DIME NOR A FORTUNE. THEY ARE PRICELESS</vt:lpstr>
      <vt:lpstr>PowerPoint Presentation</vt:lpstr>
      <vt:lpstr>ΣΥΜΒΟΛΑ ΕΠΙΚΟΙΝΩΝΙΑΣ</vt:lpstr>
      <vt:lpstr>ΣΤΟΧΟΙ ΔΙΑΦΗΜΙΣΗΣ</vt:lpstr>
      <vt:lpstr>ΑΠΟΦΥΓΗ ΔΗΛΩΣΕΩΝ</vt:lpstr>
      <vt:lpstr>ΤΟ ΧΙΟΥΜΟΡ ΣΤΗ ΔΙΑΦΗΜΙΣΗ</vt:lpstr>
      <vt:lpstr>ΟΠΤΙΚΟ ΠΕΡΙΕΧΟΜΕΝΟ</vt:lpstr>
      <vt:lpstr>Το Διαφημιστικό Μήνυμα</vt:lpstr>
      <vt:lpstr>PowerPoint Presentation</vt:lpstr>
      <vt:lpstr>PowerPoint Presentation</vt:lpstr>
      <vt:lpstr>PowerPoint Presentation</vt:lpstr>
      <vt:lpstr>PowerPoint Presentation</vt:lpstr>
      <vt:lpstr>ΣΤΑΔΙΑ ΑΝΤΙΛΗΨΗΣ</vt:lpstr>
      <vt:lpstr>PowerPoint Presentation</vt:lpstr>
      <vt:lpstr>PowerPoint Presentation</vt:lpstr>
      <vt:lpstr>PowerPoint Presentation</vt:lpstr>
      <vt:lpstr>ΣΤΑΔΙΑ ΑΠΟΤΕΛΕΣΜΑΤΙΚΗΣ ΕΠΙΚΟΙΝΩΝΙΑΣ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Βιβλιογραφία</vt:lpstr>
      <vt:lpstr>Τέλος Ενότητας #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Guest</dc:creator>
  <cp:lastModifiedBy>georgex</cp:lastModifiedBy>
  <cp:revision>10</cp:revision>
  <dcterms:created xsi:type="dcterms:W3CDTF">2013-11-01T14:15:23Z</dcterms:created>
  <dcterms:modified xsi:type="dcterms:W3CDTF">2015-11-26T08:35:19Z</dcterms:modified>
</cp:coreProperties>
</file>