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303" r:id="rId3"/>
    <p:sldId id="304" r:id="rId4"/>
    <p:sldId id="305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302" r:id="rId16"/>
  </p:sldIdLst>
  <p:sldSz cx="9144000" cy="6858000" type="screen4x3"/>
  <p:notesSz cx="11422063" cy="79390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131" d="100"/>
          <a:sy n="131" d="100"/>
        </p:scale>
        <p:origin x="26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473825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73825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fld id="{4C1371F0-A477-443D-979C-95CA9F1CDE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2790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73825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27450" y="595313"/>
            <a:ext cx="3970338" cy="2978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0" y="3770313"/>
            <a:ext cx="8374063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73825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fld id="{DBEA2F48-418F-4FF2-9924-18C1106FBC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073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493" indent="-19149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82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91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60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Line 9"/>
          <p:cNvSpPr>
            <a:spLocks noChangeShapeType="1"/>
          </p:cNvSpPr>
          <p:nvPr userDrawn="1"/>
        </p:nvSpPr>
        <p:spPr bwMode="auto">
          <a:xfrm>
            <a:off x="0" y="2286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1143000"/>
            <a:ext cx="6705600" cy="1143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l-GR" altLang="en-US" noProof="0" smtClean="0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743200"/>
            <a:ext cx="6400800" cy="289560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n-US" noProof="0" smtClean="0"/>
              <a:t>Click to edit Master subtitle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quarter" idx="2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endParaRPr lang="el-GR" alt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6D445EAD-C6ED-41D7-880E-D14780EE5A85}" type="slidenum">
              <a:rPr lang="el-GR" altLang="en-US"/>
              <a:pPr/>
              <a:t>‹#›</a:t>
            </a:fld>
            <a:endParaRPr lang="el-GR" altLang="en-US"/>
          </a:p>
        </p:txBody>
      </p:sp>
      <p:graphicFrame>
        <p:nvGraphicFramePr>
          <p:cNvPr id="4111" name="Object 15"/>
          <p:cNvGraphicFramePr>
            <a:graphicFrameLocks noChangeAspect="1"/>
          </p:cNvGraphicFramePr>
          <p:nvPr userDrawn="1"/>
        </p:nvGraphicFramePr>
        <p:xfrm>
          <a:off x="134938" y="996950"/>
          <a:ext cx="12985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Microsoft Drawing" r:id="rId3" imgW="928809" imgH="896743" progId="MSDraw">
                  <p:embed/>
                </p:oleObj>
              </mc:Choice>
              <mc:Fallback>
                <p:oleObj name="Microsoft Drawing" r:id="rId3" imgW="928809" imgH="896743" progId="MSDraw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996950"/>
                        <a:ext cx="1298575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5c</a:t>
            </a:r>
            <a:r>
              <a:rPr lang="el-GR" altLang="en-US"/>
              <a:t>-</a:t>
            </a:r>
            <a:fld id="{B362FA61-8252-4B82-9AE9-F85B878F31D0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71232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"/>
            <a:ext cx="209550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"/>
            <a:ext cx="61341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5c</a:t>
            </a:r>
            <a:r>
              <a:rPr lang="el-GR" altLang="en-US"/>
              <a:t>-</a:t>
            </a:r>
            <a:fld id="{AEDEC89B-E49B-4F2B-A9E1-7A0FED6EEBDB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42259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5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9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1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6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1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1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5c</a:t>
            </a:r>
            <a:r>
              <a:rPr lang="el-GR" altLang="en-US"/>
              <a:t>-</a:t>
            </a:r>
            <a:fld id="{1837B01B-EF5F-4DC0-AE4C-ABFD5661D6CE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48318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911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2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6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5c</a:t>
            </a:r>
            <a:r>
              <a:rPr lang="el-GR" altLang="en-US"/>
              <a:t>-</a:t>
            </a:r>
            <a:fld id="{7D38767A-FBFB-4E56-808C-72972900B4F5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84898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5c</a:t>
            </a:r>
            <a:r>
              <a:rPr lang="el-GR" altLang="en-US"/>
              <a:t>-</a:t>
            </a:r>
            <a:fld id="{774F8756-3CEA-4CFA-8B0B-4DE013ACFB85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29171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5c</a:t>
            </a:r>
            <a:r>
              <a:rPr lang="el-GR" altLang="en-US"/>
              <a:t>-</a:t>
            </a:r>
            <a:fld id="{CA664C3F-D787-4EC2-A568-BAA8C74B6EBD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37342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5c</a:t>
            </a:r>
            <a:r>
              <a:rPr lang="el-GR" altLang="en-US"/>
              <a:t>-</a:t>
            </a:r>
            <a:fld id="{3A329AD9-21BF-43AD-BCB1-7FED549009A9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6270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5c</a:t>
            </a:r>
            <a:r>
              <a:rPr lang="el-GR" altLang="en-US"/>
              <a:t>-</a:t>
            </a:r>
            <a:fld id="{5906E75A-257D-4011-A941-3B5DFE06E551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4864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5c</a:t>
            </a:r>
            <a:r>
              <a:rPr lang="el-GR" altLang="en-US"/>
              <a:t>-</a:t>
            </a:r>
            <a:fld id="{AD2716AF-89CE-4ABA-987E-20E905A40C66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74646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5c</a:t>
            </a:r>
            <a:r>
              <a:rPr lang="el-GR" altLang="en-US"/>
              <a:t>-</a:t>
            </a:r>
            <a:fld id="{D745ECF9-60ED-4037-A4A2-F4EE99CA7173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24750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1219200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"/>
            <a:ext cx="83820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endParaRPr lang="el-GR" alt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</a:defRPr>
            </a:lvl1pPr>
          </a:lstStyle>
          <a:p>
            <a:r>
              <a:rPr lang="el-GR" altLang="en-US"/>
              <a:t>0</a:t>
            </a:r>
            <a:r>
              <a:rPr lang="en-US" altLang="en-US"/>
              <a:t>5c</a:t>
            </a:r>
            <a:r>
              <a:rPr lang="el-GR" altLang="en-US"/>
              <a:t>-</a:t>
            </a:r>
            <a:fld id="{032B3D43-D34E-4BEF-85F5-95DDDE104ABC}" type="slidenum">
              <a:rPr lang="el-GR" altLang="en-US"/>
              <a:pPr/>
              <a:t>‹#›</a:t>
            </a:fld>
            <a:endParaRPr lang="el-GR" altLang="en-US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0" y="6429375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21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Section # </a:t>
            </a:r>
            <a:r>
              <a:rPr lang="fr-FR" sz="2800" b="1" dirty="0" smtClean="0"/>
              <a:t>5.3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b="1" dirty="0"/>
              <a:t>Content Distribution</a:t>
            </a:r>
          </a:p>
          <a:p>
            <a:r>
              <a:rPr lang="en-US" sz="2800" b="1" dirty="0"/>
              <a:t>Instructor</a:t>
            </a:r>
            <a:r>
              <a:rPr lang="el-GR" sz="2800" b="1" dirty="0"/>
              <a:t>: </a:t>
            </a:r>
            <a:r>
              <a:rPr lang="en-US" sz="2800" dirty="0"/>
              <a:t>George </a:t>
            </a:r>
            <a:r>
              <a:rPr lang="en-US" sz="2800" dirty="0" err="1"/>
              <a:t>Xylomenos</a:t>
            </a:r>
            <a:endParaRPr lang="el-GR" sz="2800" dirty="0"/>
          </a:p>
          <a:p>
            <a:r>
              <a:rPr lang="en-US" sz="2800" b="1" dirty="0"/>
              <a:t>Department:</a:t>
            </a:r>
            <a:r>
              <a:rPr lang="el-GR" sz="2800" b="1" dirty="0"/>
              <a:t> </a:t>
            </a:r>
            <a:r>
              <a:rPr lang="en-US" sz="2800" dirty="0"/>
              <a:t>Informatics</a:t>
            </a:r>
            <a:endParaRPr lang="el-G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9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5c</a:t>
            </a:r>
            <a:r>
              <a:rPr lang="el-GR" altLang="en-US"/>
              <a:t>-</a:t>
            </a:r>
            <a:fld id="{3BA916B5-4365-48EB-85B7-C60E614B7E46}" type="slidenum">
              <a:rPr lang="el-GR" altLang="en-US"/>
              <a:pPr/>
              <a:t>10</a:t>
            </a:fld>
            <a:endParaRPr lang="el-GR" alt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Coral HTTP proxy</a:t>
            </a:r>
            <a:endParaRPr lang="el-GR" altLang="en-US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proxy using either CoralCDN or origin servers</a:t>
            </a:r>
          </a:p>
          <a:p>
            <a:pPr lvl="1"/>
            <a:r>
              <a:rPr lang="en-US" altLang="en-US"/>
              <a:t>Assumes origin servers that are not well provisioned</a:t>
            </a:r>
          </a:p>
          <a:p>
            <a:pPr lvl="1"/>
            <a:r>
              <a:rPr lang="en-US" altLang="en-US"/>
              <a:t>Always tries to use local proxies instead</a:t>
            </a:r>
          </a:p>
          <a:p>
            <a:pPr lvl="1"/>
            <a:r>
              <a:rPr lang="en-US" altLang="en-US"/>
              <a:t>Caches pages fetched from other servers</a:t>
            </a:r>
          </a:p>
          <a:p>
            <a:pPr lvl="1"/>
            <a:r>
              <a:rPr lang="en-US" altLang="en-US"/>
              <a:t>Looks up unavailable web pages with Coral</a:t>
            </a:r>
          </a:p>
          <a:p>
            <a:pPr lvl="1"/>
            <a:r>
              <a:rPr lang="en-US" altLang="en-US"/>
              <a:t>Then the proxy inserts itself in the DSHT</a:t>
            </a:r>
          </a:p>
          <a:p>
            <a:pPr lvl="2"/>
            <a:r>
              <a:rPr lang="en-US" altLang="en-US"/>
              <a:t>It becomes a source for the page</a:t>
            </a:r>
            <a:endParaRPr lang="el-G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5c</a:t>
            </a:r>
            <a:r>
              <a:rPr lang="el-GR" altLang="en-US"/>
              <a:t>-</a:t>
            </a:r>
            <a:fld id="{F199C4C9-012B-4720-85E4-BF91D8BAFBC5}" type="slidenum">
              <a:rPr lang="el-GR" altLang="en-US"/>
              <a:pPr/>
              <a:t>11</a:t>
            </a:fld>
            <a:endParaRPr lang="el-GR" altLang="en-US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Key-based routing</a:t>
            </a:r>
            <a:endParaRPr lang="el-GR" altLang="en-US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Coral uses 160 bit keys (from hashing)</a:t>
            </a:r>
          </a:p>
          <a:p>
            <a:pPr lvl="1"/>
            <a:r>
              <a:rPr lang="en-US" altLang="en-US"/>
              <a:t>Keys are stored at nodes with keys close to themselves</a:t>
            </a:r>
          </a:p>
          <a:p>
            <a:pPr lvl="1"/>
            <a:r>
              <a:rPr lang="en-US" altLang="en-US"/>
              <a:t>Based on Kademlia which uses the XOR metric</a:t>
            </a:r>
          </a:p>
          <a:p>
            <a:pPr lvl="1"/>
            <a:r>
              <a:rPr lang="en-US" altLang="en-US"/>
              <a:t>Tries to approach the goal slowly</a:t>
            </a:r>
          </a:p>
          <a:p>
            <a:pPr lvl="2"/>
            <a:r>
              <a:rPr lang="en-US" altLang="en-US"/>
              <a:t>Unlike other DHTs which try to go as fast as possible</a:t>
            </a:r>
          </a:p>
          <a:p>
            <a:pPr lvl="2"/>
            <a:r>
              <a:rPr lang="en-US" altLang="en-US"/>
              <a:t>This way it allows flash crowd traffic to be spread</a:t>
            </a:r>
          </a:p>
          <a:p>
            <a:pPr lvl="1"/>
            <a:r>
              <a:rPr lang="en-US" altLang="en-US"/>
              <a:t>Keys are not always stored at the closest node</a:t>
            </a:r>
          </a:p>
          <a:p>
            <a:pPr lvl="2"/>
            <a:r>
              <a:rPr lang="en-US" altLang="en-US"/>
              <a:t>This is the sloppy part</a:t>
            </a:r>
          </a:p>
          <a:p>
            <a:pPr lvl="1"/>
            <a:r>
              <a:rPr lang="en-US" altLang="en-US"/>
              <a:t>A heuristic is used to stop a bit earlier than the closest node</a:t>
            </a:r>
          </a:p>
          <a:p>
            <a:pPr lvl="2"/>
            <a:r>
              <a:rPr lang="en-US" altLang="en-US"/>
              <a:t>Nodes that already store the key are preferred</a:t>
            </a:r>
          </a:p>
          <a:p>
            <a:pPr lvl="2"/>
            <a:r>
              <a:rPr lang="en-US" altLang="en-US"/>
              <a:t>Nodes that have already been asked a lot for the key are preferred</a:t>
            </a:r>
          </a:p>
          <a:p>
            <a:pPr lvl="2"/>
            <a:r>
              <a:rPr lang="en-US" altLang="en-US"/>
              <a:t>The closest node is always</a:t>
            </a:r>
            <a:r>
              <a:rPr lang="el-GR" altLang="en-US"/>
              <a:t> </a:t>
            </a:r>
            <a:r>
              <a:rPr lang="en-US" altLang="en-US"/>
              <a:t>sure to also store the key</a:t>
            </a:r>
          </a:p>
          <a:p>
            <a:pPr lvl="1"/>
            <a:r>
              <a:rPr lang="en-US" altLang="en-US"/>
              <a:t>Retrieval returns multiple nodes (if they exist)</a:t>
            </a:r>
          </a:p>
          <a:p>
            <a:pPr lvl="2"/>
            <a:r>
              <a:rPr lang="en-US" altLang="en-US"/>
              <a:t>These can be used for parallel downloads</a:t>
            </a:r>
            <a:endParaRPr lang="el-G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5c</a:t>
            </a:r>
            <a:r>
              <a:rPr lang="el-GR" altLang="en-US"/>
              <a:t>-</a:t>
            </a:r>
            <a:fld id="{31F29126-218C-4498-82E1-2FB0834FCF53}" type="slidenum">
              <a:rPr lang="el-GR" altLang="en-US"/>
              <a:pPr/>
              <a:t>12</a:t>
            </a:fld>
            <a:endParaRPr lang="el-GR" alt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Hierarchical operations</a:t>
            </a:r>
            <a:endParaRPr lang="el-GR" altLang="en-US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Coral uses levels of clusters to achieve locality</a:t>
            </a:r>
          </a:p>
          <a:p>
            <a:pPr lvl="1"/>
            <a:r>
              <a:rPr lang="en-US" altLang="en-US"/>
              <a:t>Retrievals indicate the starting and stopping levels</a:t>
            </a:r>
          </a:p>
          <a:p>
            <a:pPr lvl="2"/>
            <a:r>
              <a:rPr lang="en-US" altLang="en-US"/>
              <a:t>By default only the highest level cluster is used</a:t>
            </a:r>
          </a:p>
          <a:p>
            <a:pPr lvl="2"/>
            <a:r>
              <a:rPr lang="en-US" altLang="en-US"/>
              <a:t>If the key is not found, we search larger clusters</a:t>
            </a:r>
          </a:p>
          <a:p>
            <a:pPr lvl="1"/>
            <a:r>
              <a:rPr lang="en-US" altLang="en-US"/>
              <a:t>Insertions also always start at the highest level</a:t>
            </a:r>
          </a:p>
          <a:p>
            <a:pPr lvl="2"/>
            <a:r>
              <a:rPr lang="en-US" altLang="en-US"/>
              <a:t>The key is then also entered at larger clusters in some cases</a:t>
            </a:r>
          </a:p>
          <a:p>
            <a:r>
              <a:rPr lang="en-US" altLang="en-US"/>
              <a:t>Nodes join the right clusters</a:t>
            </a:r>
          </a:p>
          <a:p>
            <a:pPr lvl="1"/>
            <a:r>
              <a:rPr lang="en-US" altLang="en-US"/>
              <a:t>A new node makes several queries to seed its tables</a:t>
            </a:r>
          </a:p>
          <a:p>
            <a:pPr lvl="1"/>
            <a:r>
              <a:rPr lang="en-US" altLang="en-US"/>
              <a:t>Nodes store hints towards their addresses in the DSHT</a:t>
            </a:r>
          </a:p>
          <a:p>
            <a:pPr lvl="2"/>
            <a:r>
              <a:rPr lang="en-US" altLang="en-US"/>
              <a:t>They store pointers to themselves under the keys of nearby routers</a:t>
            </a:r>
          </a:p>
          <a:p>
            <a:pPr lvl="2"/>
            <a:r>
              <a:rPr lang="en-US" altLang="en-US"/>
              <a:t>They also store pointers under their subnets and gateways</a:t>
            </a:r>
          </a:p>
          <a:p>
            <a:pPr lvl="1"/>
            <a:r>
              <a:rPr lang="en-US" altLang="en-US"/>
              <a:t>New nodes discover nearby nodes using these hints</a:t>
            </a:r>
          </a:p>
          <a:p>
            <a:pPr lvl="1"/>
            <a:r>
              <a:rPr lang="en-US" altLang="en-US"/>
              <a:t>Nodes periodically check whether they should change clusters</a:t>
            </a:r>
            <a:endParaRPr lang="el-G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5c</a:t>
            </a:r>
            <a:r>
              <a:rPr lang="el-GR" altLang="en-US"/>
              <a:t>-</a:t>
            </a:r>
            <a:fld id="{44A54F14-7551-498A-B1D3-1DBDCD89F606}" type="slidenum">
              <a:rPr lang="el-GR" altLang="en-US"/>
              <a:pPr/>
              <a:t>13</a:t>
            </a:fld>
            <a:endParaRPr lang="el-GR" altLang="en-US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Performance evaluation</a:t>
            </a:r>
            <a:endParaRPr lang="el-GR" altLang="en-US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CoralCDN deployment on 166 PlanetLab machines</a:t>
            </a:r>
          </a:p>
          <a:p>
            <a:pPr lvl="1"/>
            <a:r>
              <a:rPr lang="en-US" altLang="en-US"/>
              <a:t>Plus a web server behind a DSL link as the origin server</a:t>
            </a:r>
          </a:p>
          <a:p>
            <a:pPr lvl="1"/>
            <a:r>
              <a:rPr lang="en-US" altLang="en-US"/>
              <a:t>Each machine is also a client making requests</a:t>
            </a:r>
          </a:p>
          <a:p>
            <a:pPr lvl="1"/>
            <a:r>
              <a:rPr lang="en-US" altLang="en-US"/>
              <a:t>2 orders of magnitude more load than what the DSL can take!</a:t>
            </a:r>
          </a:p>
          <a:p>
            <a:r>
              <a:rPr lang="en-US" altLang="en-US"/>
              <a:t>Server load: a tiny amount of requests reaches the DSL</a:t>
            </a:r>
          </a:p>
          <a:p>
            <a:pPr lvl="1"/>
            <a:r>
              <a:rPr lang="en-US" altLang="en-US"/>
              <a:t>After the first few minutes, content is replicated</a:t>
            </a:r>
          </a:p>
          <a:p>
            <a:r>
              <a:rPr lang="en-US" altLang="en-US"/>
              <a:t>Client latency: multi-level clustering really works</a:t>
            </a:r>
          </a:p>
          <a:p>
            <a:pPr lvl="1"/>
            <a:r>
              <a:rPr lang="en-US" altLang="en-US"/>
              <a:t>Much better than with a single level</a:t>
            </a:r>
          </a:p>
          <a:p>
            <a:r>
              <a:rPr lang="en-US" altLang="en-US"/>
              <a:t>Clustering: proxies are automatically grouped</a:t>
            </a:r>
          </a:p>
          <a:p>
            <a:pPr lvl="1"/>
            <a:r>
              <a:rPr lang="en-US" altLang="en-US"/>
              <a:t>Excellent matching with topology</a:t>
            </a:r>
          </a:p>
          <a:p>
            <a:r>
              <a:rPr lang="en-US" altLang="en-US"/>
              <a:t>Load balancing: requests are spread to nearby nodes</a:t>
            </a:r>
          </a:p>
          <a:p>
            <a:pPr lvl="1"/>
            <a:r>
              <a:rPr lang="en-US" altLang="en-US"/>
              <a:t>Even flash crowds can be easily handled</a:t>
            </a:r>
            <a:endParaRPr lang="el-G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Section </a:t>
            </a:r>
            <a:r>
              <a:rPr lang="el-GR" dirty="0"/>
              <a:t>#</a:t>
            </a:r>
            <a:r>
              <a:rPr lang="en-US" dirty="0"/>
              <a:t> </a:t>
            </a:r>
            <a:r>
              <a:rPr lang="fr-FR" dirty="0" smtClean="0"/>
              <a:t>5.3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Course</a:t>
            </a:r>
            <a:r>
              <a:rPr lang="el-GR" b="1" dirty="0"/>
              <a:t>: </a:t>
            </a:r>
            <a:r>
              <a:rPr lang="en-US" dirty="0"/>
              <a:t>Information-Centric Networks</a:t>
            </a:r>
            <a:r>
              <a:rPr lang="el-GR" dirty="0"/>
              <a:t>, </a:t>
            </a:r>
            <a:r>
              <a:rPr lang="en-US" b="1" dirty="0"/>
              <a:t>Section # </a:t>
            </a:r>
            <a:r>
              <a:rPr lang="fr-FR" b="1" dirty="0" smtClean="0"/>
              <a:t>5.3</a:t>
            </a:r>
            <a:r>
              <a:rPr lang="el-GR" b="1" dirty="0" smtClean="0"/>
              <a:t>:</a:t>
            </a:r>
            <a:r>
              <a:rPr lang="en-US" b="1" dirty="0" smtClean="0"/>
              <a:t> Content Distribution</a:t>
            </a:r>
            <a:endParaRPr lang="en-US" b="1" dirty="0"/>
          </a:p>
          <a:p>
            <a:r>
              <a:rPr lang="en-US" b="1" dirty="0"/>
              <a:t>Instructor</a:t>
            </a:r>
            <a:r>
              <a:rPr lang="el-GR" b="1" dirty="0"/>
              <a:t>: </a:t>
            </a:r>
            <a:r>
              <a:rPr lang="en-US" dirty="0"/>
              <a:t>George </a:t>
            </a:r>
            <a:r>
              <a:rPr lang="en-US" dirty="0" err="1"/>
              <a:t>Xylomenos</a:t>
            </a:r>
            <a:r>
              <a:rPr lang="el-GR" dirty="0"/>
              <a:t>, </a:t>
            </a:r>
            <a:r>
              <a:rPr lang="en-US" b="1" dirty="0"/>
              <a:t>Department:</a:t>
            </a:r>
            <a:r>
              <a:rPr lang="el-GR" b="1" dirty="0"/>
              <a:t> </a:t>
            </a:r>
            <a:r>
              <a:rPr lang="en-US" dirty="0"/>
              <a:t>Informatics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3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educational materials have been developed as part of the instructors educational tasks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“Athens University of Economics and Business Open Courses”</a:t>
            </a:r>
            <a:r>
              <a:rPr lang="en-US" sz="2400" dirty="0" smtClean="0"/>
              <a:t> project only funded the reformatting of these educational materials</a:t>
            </a:r>
            <a:r>
              <a:rPr lang="el-GR" sz="2400" dirty="0" smtClean="0"/>
              <a:t>. </a:t>
            </a:r>
          </a:p>
          <a:p>
            <a:r>
              <a:rPr lang="en-US" sz="2400" dirty="0" smtClean="0"/>
              <a:t>The project is being implemented as part of the Operational Program</a:t>
            </a:r>
            <a:r>
              <a:rPr lang="el-GR" sz="2400" dirty="0" smtClean="0"/>
              <a:t> </a:t>
            </a:r>
            <a:r>
              <a:rPr lang="en-US" sz="2400" dirty="0" smtClean="0"/>
              <a:t>“Instruction and Lifelong Learning” and is co-financed by the European Union (European Social Fund) and national funds</a:t>
            </a:r>
            <a:r>
              <a:rPr lang="el-GR" sz="2400" dirty="0" smtClean="0"/>
              <a:t>.</a:t>
            </a:r>
          </a:p>
        </p:txBody>
      </p:sp>
      <p:pic>
        <p:nvPicPr>
          <p:cNvPr id="10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9240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3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Licencing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These educational materials are subject to a Creative Commons License. 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5c</a:t>
            </a:r>
            <a:r>
              <a:rPr lang="el-GR" altLang="en-US"/>
              <a:t>-</a:t>
            </a:r>
            <a:fld id="{56612956-AE76-4BF3-8D9B-5825BC22E02D}" type="slidenum">
              <a:rPr lang="el-GR" altLang="en-US"/>
              <a:pPr/>
              <a:t>4</a:t>
            </a:fld>
            <a:endParaRPr lang="el-GR" altLang="en-US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Week 5 / Paper 3</a:t>
            </a:r>
            <a:endParaRPr lang="el-GR" altLang="en-US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Democratizing content publication with Coral</a:t>
            </a:r>
          </a:p>
          <a:p>
            <a:pPr lvl="1"/>
            <a:r>
              <a:rPr lang="en-US" altLang="en-US"/>
              <a:t>Michael J. Freedman, Eric Freudenthal, David Mazières</a:t>
            </a:r>
          </a:p>
          <a:p>
            <a:pPr lvl="1"/>
            <a:r>
              <a:rPr lang="en-US" altLang="en-US"/>
              <a:t>NSDI, USENIX, 2004</a:t>
            </a:r>
          </a:p>
          <a:p>
            <a:r>
              <a:rPr lang="en-US" altLang="en-US"/>
              <a:t>Main point</a:t>
            </a:r>
          </a:p>
          <a:p>
            <a:pPr lvl="1"/>
            <a:r>
              <a:rPr lang="en-US" altLang="en-US"/>
              <a:t>CDNs are good if you can afford them</a:t>
            </a:r>
          </a:p>
          <a:p>
            <a:pPr lvl="1"/>
            <a:r>
              <a:rPr lang="en-US" altLang="en-US"/>
              <a:t>CoralCDN is a P2P based variant of CDNs</a:t>
            </a:r>
          </a:p>
          <a:p>
            <a:pPr lvl="1"/>
            <a:r>
              <a:rPr lang="en-US" altLang="en-US"/>
              <a:t>Anyone can offer a proxy, anyone can be a client or server</a:t>
            </a:r>
          </a:p>
          <a:p>
            <a:pPr lvl="1"/>
            <a:r>
              <a:rPr lang="en-US" altLang="en-US"/>
              <a:t>A simple change in the URL is all that is required</a:t>
            </a:r>
          </a:p>
          <a:p>
            <a:pPr lvl="1"/>
            <a:r>
              <a:rPr lang="en-US" altLang="en-US"/>
              <a:t>Incorporates DNS and proxy selection</a:t>
            </a:r>
          </a:p>
          <a:p>
            <a:pPr lvl="1"/>
            <a:r>
              <a:rPr lang="en-US" altLang="en-US"/>
              <a:t>Uses Sloppy DHTs to cluster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5c</a:t>
            </a:r>
            <a:r>
              <a:rPr lang="el-GR" altLang="en-US"/>
              <a:t>-</a:t>
            </a:r>
            <a:fld id="{89C46B48-A678-4085-BF62-E2A0CDDF3F20}" type="slidenum">
              <a:rPr lang="el-GR" altLang="en-US"/>
              <a:pPr/>
              <a:t>5</a:t>
            </a:fld>
            <a:endParaRPr lang="el-GR" altLang="en-US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  <a:endParaRPr lang="el-GR" altLang="en-US"/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Being popular is a mixed blessing on the Internet</a:t>
            </a:r>
          </a:p>
          <a:p>
            <a:pPr lvl="1"/>
            <a:r>
              <a:rPr lang="en-US" altLang="en-US"/>
              <a:t>Getting mentioned on slashdot can bring your site down</a:t>
            </a:r>
          </a:p>
          <a:p>
            <a:pPr lvl="1"/>
            <a:r>
              <a:rPr lang="en-US" altLang="en-US"/>
              <a:t>Popular commercial sites rely on server farms or CDNs</a:t>
            </a:r>
          </a:p>
          <a:p>
            <a:pPr lvl="1"/>
            <a:r>
              <a:rPr lang="en-US" altLang="en-US"/>
              <a:t>Other sites rely on mirroring or P2P file sharing</a:t>
            </a:r>
          </a:p>
          <a:p>
            <a:pPr lvl="1"/>
            <a:r>
              <a:rPr lang="en-US" altLang="en-US"/>
              <a:t>CoralCDN turns P2P into a CDN</a:t>
            </a:r>
          </a:p>
          <a:p>
            <a:r>
              <a:rPr lang="en-US" altLang="en-US"/>
              <a:t>CoralCDN operation</a:t>
            </a:r>
          </a:p>
          <a:p>
            <a:pPr lvl="1"/>
            <a:r>
              <a:rPr lang="en-US" altLang="en-US"/>
              <a:t>Simply append “.nyud.net:8090” to a URL</a:t>
            </a:r>
          </a:p>
          <a:p>
            <a:pPr lvl="1"/>
            <a:r>
              <a:rPr lang="en-US" altLang="en-US"/>
              <a:t>CoralDNS transparently redirects to a participating server</a:t>
            </a:r>
          </a:p>
          <a:p>
            <a:pPr lvl="1"/>
            <a:r>
              <a:rPr lang="en-US" altLang="en-US"/>
              <a:t>Uses the Coral key/value indexing system</a:t>
            </a:r>
          </a:p>
          <a:p>
            <a:pPr lvl="2"/>
            <a:r>
              <a:rPr lang="en-US" altLang="en-US"/>
              <a:t>Tries to keep queries in the local area</a:t>
            </a:r>
          </a:p>
          <a:p>
            <a:pPr lvl="2"/>
            <a:r>
              <a:rPr lang="en-US" altLang="en-US"/>
              <a:t>Prevents traffic hot spots</a:t>
            </a:r>
          </a:p>
          <a:p>
            <a:pPr lvl="1"/>
            <a:r>
              <a:rPr lang="en-US" altLang="en-US"/>
              <a:t>A DHT based on clusters of well-connected machines</a:t>
            </a:r>
          </a:p>
          <a:p>
            <a:pPr lvl="2"/>
            <a:r>
              <a:rPr lang="en-US" altLang="en-US"/>
              <a:t>Reminiscent of hierarchical DHT systems</a:t>
            </a:r>
            <a:endParaRPr lang="el-G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5c</a:t>
            </a:r>
            <a:r>
              <a:rPr lang="el-GR" altLang="en-US"/>
              <a:t>-</a:t>
            </a:r>
            <a:fld id="{A4F78094-E71A-470C-9AF7-FF776D507B4F}" type="slidenum">
              <a:rPr lang="el-GR" altLang="en-US"/>
              <a:pPr/>
              <a:t>6</a:t>
            </a:fld>
            <a:endParaRPr lang="el-GR" alt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Coral CDN</a:t>
            </a:r>
            <a:endParaRPr lang="el-GR" altLang="en-US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CoralCDN components</a:t>
            </a:r>
          </a:p>
          <a:p>
            <a:pPr lvl="1"/>
            <a:r>
              <a:rPr lang="en-US" altLang="en-US"/>
              <a:t>The participating HTTP proxies that serve users</a:t>
            </a:r>
          </a:p>
          <a:p>
            <a:pPr lvl="1"/>
            <a:r>
              <a:rPr lang="en-US" altLang="en-US"/>
              <a:t>The DNS servers for “nyucd.net”</a:t>
            </a:r>
          </a:p>
          <a:p>
            <a:pPr lvl="1"/>
            <a:r>
              <a:rPr lang="en-US" altLang="en-US"/>
              <a:t>The Coral indexing and clustering middleware</a:t>
            </a:r>
          </a:p>
          <a:p>
            <a:r>
              <a:rPr lang="en-US" altLang="en-US"/>
              <a:t>Usage models</a:t>
            </a:r>
          </a:p>
          <a:p>
            <a:pPr lvl="1"/>
            <a:r>
              <a:rPr lang="en-US" altLang="en-US"/>
              <a:t>Publisher: “coralize” selected URLs in web pages</a:t>
            </a:r>
          </a:p>
          <a:p>
            <a:pPr lvl="1"/>
            <a:r>
              <a:rPr lang="en-US" altLang="en-US"/>
              <a:t>Third-parties: “coralize” posted URLs</a:t>
            </a:r>
          </a:p>
          <a:p>
            <a:pPr lvl="1"/>
            <a:r>
              <a:rPr lang="en-US" altLang="en-US"/>
              <a:t>Users: “coralize” URLs for any sites</a:t>
            </a:r>
          </a:p>
          <a:p>
            <a:pPr lvl="1"/>
            <a:r>
              <a:rPr lang="en-US" altLang="en-US"/>
              <a:t>Coralize means add “nyud.net:8090” in the URL</a:t>
            </a:r>
          </a:p>
          <a:p>
            <a:pPr lvl="2"/>
            <a:r>
              <a:rPr lang="en-US" altLang="en-US"/>
              <a:t>Queries are redirected to the Coral name servers</a:t>
            </a:r>
          </a:p>
          <a:p>
            <a:pPr lvl="1"/>
            <a:r>
              <a:rPr lang="en-US" altLang="en-US"/>
              <a:t>All relative links are automatically coralized</a:t>
            </a:r>
            <a:endParaRPr lang="el-G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5c</a:t>
            </a:r>
            <a:r>
              <a:rPr lang="el-GR" altLang="en-US"/>
              <a:t>-</a:t>
            </a:r>
            <a:fld id="{806AB587-2D43-401F-8F68-A87BB7AFFEEC}" type="slidenum">
              <a:rPr lang="el-GR" altLang="en-US"/>
              <a:pPr/>
              <a:t>7</a:t>
            </a:fld>
            <a:endParaRPr lang="el-GR" alt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 overview</a:t>
            </a:r>
            <a:endParaRPr lang="el-GR" altLang="en-US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happens when a client accesses a coralized URL?</a:t>
            </a:r>
          </a:p>
          <a:p>
            <a:pPr lvl="1"/>
            <a:r>
              <a:rPr lang="en-US" altLang="en-US"/>
              <a:t>The client sends www.x.com.nyud.net to resolver</a:t>
            </a:r>
          </a:p>
          <a:p>
            <a:pPr lvl="1"/>
            <a:r>
              <a:rPr lang="en-US" altLang="en-US"/>
              <a:t>The resolver asks one of the nyud.net nameservers</a:t>
            </a:r>
          </a:p>
          <a:p>
            <a:pPr lvl="1"/>
            <a:r>
              <a:rPr lang="en-US" altLang="en-US"/>
              <a:t>The Coral DNS server probes the client’s location</a:t>
            </a:r>
          </a:p>
          <a:p>
            <a:pPr lvl="1"/>
            <a:r>
              <a:rPr lang="en-US" altLang="en-US"/>
              <a:t>The DNS server asks Coral for a nearby NS and/or proxy</a:t>
            </a:r>
          </a:p>
          <a:p>
            <a:pPr lvl="1"/>
            <a:r>
              <a:rPr lang="en-US" altLang="en-US"/>
              <a:t>The server replies with nearby (or random) servers</a:t>
            </a:r>
          </a:p>
          <a:p>
            <a:pPr lvl="1"/>
            <a:r>
              <a:rPr lang="en-US" altLang="en-US"/>
              <a:t>The resolver returns the address of an HTTP proxy</a:t>
            </a:r>
          </a:p>
          <a:p>
            <a:pPr lvl="1"/>
            <a:r>
              <a:rPr lang="en-US" altLang="en-US"/>
              <a:t>The client asks the proxy for the coralized URL</a:t>
            </a:r>
          </a:p>
          <a:p>
            <a:pPr lvl="1"/>
            <a:r>
              <a:rPr lang="en-US" altLang="en-US"/>
              <a:t>The proxy looks up the URL in Coral</a:t>
            </a:r>
          </a:p>
          <a:p>
            <a:pPr lvl="1"/>
            <a:r>
              <a:rPr lang="en-US" altLang="en-US"/>
              <a:t>The proxy fetches the object from the other proxy or the origin</a:t>
            </a:r>
          </a:p>
          <a:p>
            <a:pPr lvl="1"/>
            <a:r>
              <a:rPr lang="en-US" altLang="en-US"/>
              <a:t>The proxy stores the object and returns it to the client</a:t>
            </a:r>
          </a:p>
          <a:p>
            <a:pPr lvl="1"/>
            <a:r>
              <a:rPr lang="en-US" altLang="en-US"/>
              <a:t>The proxy stores a reference to itself in Coral</a:t>
            </a:r>
            <a:endParaRPr lang="el-G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5c</a:t>
            </a:r>
            <a:r>
              <a:rPr lang="el-GR" altLang="en-US"/>
              <a:t>-</a:t>
            </a:r>
            <a:fld id="{E2BD2D2C-490C-4F76-9B4F-D4D1FE8B88DA}" type="slidenum">
              <a:rPr lang="el-GR" altLang="en-US"/>
              <a:pPr/>
              <a:t>8</a:t>
            </a:fld>
            <a:endParaRPr lang="el-GR" alt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Coral indexing abstraction</a:t>
            </a:r>
            <a:endParaRPr lang="el-GR" alt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Coral is a Sloppy DHT (DSHT)</a:t>
            </a:r>
          </a:p>
          <a:p>
            <a:pPr lvl="1"/>
            <a:r>
              <a:rPr lang="en-US" altLang="en-US"/>
              <a:t>Each key can be associated with multiple values</a:t>
            </a:r>
          </a:p>
          <a:p>
            <a:pPr lvl="1"/>
            <a:r>
              <a:rPr lang="en-US" altLang="en-US"/>
              <a:t>Each Coral node belongs to several clusters</a:t>
            </a:r>
          </a:p>
          <a:p>
            <a:pPr lvl="1"/>
            <a:r>
              <a:rPr lang="en-US" altLang="en-US"/>
              <a:t>Each cluster is characterized by a maximum desired RTT</a:t>
            </a:r>
          </a:p>
          <a:p>
            <a:pPr lvl="2"/>
            <a:r>
              <a:rPr lang="en-US" altLang="en-US"/>
              <a:t>This is the cluster diameter</a:t>
            </a:r>
          </a:p>
          <a:p>
            <a:pPr lvl="1"/>
            <a:r>
              <a:rPr lang="en-US" altLang="en-US"/>
              <a:t>The clusters are organized into levels</a:t>
            </a:r>
          </a:p>
          <a:p>
            <a:pPr lvl="2"/>
            <a:r>
              <a:rPr lang="en-US" altLang="en-US"/>
              <a:t>Normally three with RTTs of 20 msec, 60 msec and infinity</a:t>
            </a:r>
          </a:p>
          <a:p>
            <a:pPr lvl="1"/>
            <a:r>
              <a:rPr lang="en-US" altLang="en-US"/>
              <a:t>Each node participates in a cluster at each level</a:t>
            </a:r>
          </a:p>
          <a:p>
            <a:pPr lvl="1"/>
            <a:r>
              <a:rPr lang="en-US" altLang="en-US"/>
              <a:t>Queries start from local clusters and proceed to global ones</a:t>
            </a:r>
          </a:p>
          <a:p>
            <a:pPr lvl="1"/>
            <a:r>
              <a:rPr lang="en-US" altLang="en-US"/>
              <a:t>Coral interface</a:t>
            </a:r>
          </a:p>
          <a:p>
            <a:pPr lvl="2"/>
            <a:r>
              <a:rPr lang="en-US" altLang="en-US"/>
              <a:t>Put(key,value,ttl,[levels]): can limit TTL and levels to insert</a:t>
            </a:r>
          </a:p>
          <a:p>
            <a:pPr lvl="2"/>
            <a:r>
              <a:rPr lang="en-US" altLang="en-US"/>
              <a:t>Get(key,[levels]): can limit levels to search</a:t>
            </a:r>
          </a:p>
          <a:p>
            <a:pPr lvl="2"/>
            <a:r>
              <a:rPr lang="en-US" altLang="en-US"/>
              <a:t>Nodes(level,count,[target],[services]): return nodes at desired level</a:t>
            </a:r>
          </a:p>
          <a:p>
            <a:pPr lvl="2"/>
            <a:r>
              <a:rPr lang="en-US" altLang="en-US"/>
              <a:t>Levels(): number of levels and their RTTs</a:t>
            </a:r>
            <a:endParaRPr lang="el-G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5c</a:t>
            </a:r>
            <a:r>
              <a:rPr lang="el-GR" altLang="en-US"/>
              <a:t>-</a:t>
            </a:r>
            <a:fld id="{614D8A06-E3A0-4852-9844-8649EAEC65CC}" type="slidenum">
              <a:rPr lang="el-GR" altLang="en-US"/>
              <a:pPr/>
              <a:t>9</a:t>
            </a:fld>
            <a:endParaRPr lang="el-GR" altLang="en-US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Coral DNS server</a:t>
            </a:r>
            <a:endParaRPr lang="el-GR" altLang="en-US"/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Coral DNS server is process dnssrv</a:t>
            </a:r>
          </a:p>
          <a:p>
            <a:pPr lvl="1"/>
            <a:r>
              <a:rPr lang="en-US" altLang="en-US"/>
              <a:t>Returns proxies close to a client</a:t>
            </a:r>
          </a:p>
          <a:p>
            <a:pPr lvl="1"/>
            <a:r>
              <a:rPr lang="en-US" altLang="en-US"/>
              <a:t>Serves domain names ending http.L2.L1.L0.nyucd.net</a:t>
            </a:r>
          </a:p>
          <a:p>
            <a:pPr lvl="2"/>
            <a:r>
              <a:rPr lang="en-US" altLang="en-US"/>
              <a:t>Redirected from nyud.net with a DNAME record</a:t>
            </a:r>
          </a:p>
          <a:p>
            <a:pPr lvl="1"/>
            <a:r>
              <a:rPr lang="en-US" altLang="en-US"/>
              <a:t>Uses resolver’s address to determine client location</a:t>
            </a:r>
          </a:p>
          <a:p>
            <a:pPr lvl="2"/>
            <a:r>
              <a:rPr lang="en-US" altLang="en-US"/>
              <a:t>Tries to match resolver with a cluster of the highest level possible</a:t>
            </a:r>
          </a:p>
          <a:p>
            <a:pPr lvl="2"/>
            <a:r>
              <a:rPr lang="en-US" altLang="en-US"/>
              <a:t>Uses the nodes function with the target parameter for this</a:t>
            </a:r>
          </a:p>
          <a:p>
            <a:pPr lvl="1"/>
            <a:r>
              <a:rPr lang="en-US" altLang="en-US"/>
              <a:t>Returns two sets of data</a:t>
            </a:r>
          </a:p>
          <a:p>
            <a:pPr lvl="2"/>
            <a:r>
              <a:rPr lang="en-US" altLang="en-US"/>
              <a:t>Nearby DNS servers (to be used for further name queries)</a:t>
            </a:r>
          </a:p>
          <a:p>
            <a:pPr lvl="2"/>
            <a:r>
              <a:rPr lang="en-US" altLang="en-US"/>
              <a:t>Nearby HTTP proxies (to be used for actual data downloads)</a:t>
            </a:r>
          </a:p>
          <a:p>
            <a:pPr lvl="1"/>
            <a:r>
              <a:rPr lang="en-US" altLang="en-US"/>
              <a:t>The DNS servers returned are as specific as possible</a:t>
            </a:r>
          </a:p>
          <a:p>
            <a:pPr lvl="2"/>
            <a:r>
              <a:rPr lang="en-US" altLang="en-US"/>
              <a:t>A faraway DNS server will say it is authoritative for L0</a:t>
            </a:r>
          </a:p>
          <a:p>
            <a:pPr lvl="2"/>
            <a:r>
              <a:rPr lang="en-US" altLang="en-US"/>
              <a:t>A closer one will say it is authoritative for L1 and even L2</a:t>
            </a:r>
            <a:endParaRPr lang="el-G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1175</Words>
  <Application>Microsoft Macintosh PowerPoint</Application>
  <PresentationFormat>On-screen Show (4:3)</PresentationFormat>
  <Paragraphs>166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Times New Roman</vt:lpstr>
      <vt:lpstr>Arial</vt:lpstr>
      <vt:lpstr>Default Design</vt:lpstr>
      <vt:lpstr>Θέμα του Office</vt:lpstr>
      <vt:lpstr>Microsoft Drawing</vt:lpstr>
      <vt:lpstr>Information-Centric Networks</vt:lpstr>
      <vt:lpstr>Funding</vt:lpstr>
      <vt:lpstr>Licencing</vt:lpstr>
      <vt:lpstr>Week 5 / Paper 3</vt:lpstr>
      <vt:lpstr>Introduction</vt:lpstr>
      <vt:lpstr>The Coral CDN</vt:lpstr>
      <vt:lpstr>System overview</vt:lpstr>
      <vt:lpstr>The Coral indexing abstraction</vt:lpstr>
      <vt:lpstr>The Coral DNS server</vt:lpstr>
      <vt:lpstr>The Coral HTTP proxy</vt:lpstr>
      <vt:lpstr>Key-based routing</vt:lpstr>
      <vt:lpstr>Hierarchical operations</vt:lpstr>
      <vt:lpstr>Performance evaluation</vt:lpstr>
      <vt:lpstr>End of Section # 5.3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Κατανεμημένα Συστήματα</dc:title>
  <dc:creator>George Xylomenos</dc:creator>
  <cp:lastModifiedBy>George Xylomenos</cp:lastModifiedBy>
  <cp:revision>212</cp:revision>
  <dcterms:created xsi:type="dcterms:W3CDTF">2002-02-24T19:33:17Z</dcterms:created>
  <dcterms:modified xsi:type="dcterms:W3CDTF">2015-11-23T21:36:21Z</dcterms:modified>
</cp:coreProperties>
</file>