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7" r:id="rId2"/>
    <p:sldId id="278" r:id="rId3"/>
    <p:sldId id="279" r:id="rId4"/>
    <p:sldId id="280" r:id="rId5"/>
    <p:sldId id="281" r:id="rId6"/>
    <p:sldId id="282" r:id="rId7"/>
    <p:sldId id="274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6" r:id="rId26"/>
    <p:sldId id="283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F2578-5F93-4C0A-8B39-721639FAAD42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9431-F244-4F60-82E9-36F5C4F0E927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6605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0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16755D-ABEC-494A-982E-7093E761EF11}" type="slidenum">
              <a:rPr lang="el-GR" smtClean="0"/>
              <a:pPr/>
              <a:t>1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68055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506720-B6E5-4D47-A1DB-F5B799490F7C}" type="slidenum">
              <a:rPr lang="el-GR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9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0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5109028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E31976-EC78-4861-ACB4-D1226C15BC55}" type="slidenum">
              <a:rPr lang="el-GR">
                <a:solidFill>
                  <a:prstClr val="black"/>
                </a:solidFill>
              </a:rPr>
              <a:pPr/>
              <a:t>12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0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0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062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43313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66ED2-C41F-4765-825D-D42C330FB358}" type="slidenum">
              <a:rPr lang="el-GR">
                <a:solidFill>
                  <a:prstClr val="black"/>
                </a:solidFill>
              </a:rPr>
              <a:pPr/>
              <a:t>13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1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1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165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95597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1C853B-B5C8-46EF-977E-58CC564DCC69}" type="slidenum">
              <a:rPr lang="el-GR">
                <a:solidFill>
                  <a:prstClr val="black"/>
                </a:solidFill>
              </a:rPr>
              <a:pPr/>
              <a:t>14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2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2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267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73069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37AFC4-88FE-44F2-AA35-281A27BA7778}" type="slidenum">
              <a:rPr lang="el-GR">
                <a:solidFill>
                  <a:prstClr val="black"/>
                </a:solidFill>
              </a:rPr>
              <a:pPr/>
              <a:t>15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3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3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370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276288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20747-B9DC-42F7-B702-C59075B8F6EB}" type="slidenum">
              <a:rPr lang="el-GR">
                <a:solidFill>
                  <a:prstClr val="black"/>
                </a:solidFill>
              </a:rPr>
              <a:pPr/>
              <a:t>16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4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4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472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1023284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968433-CDB7-4B75-8F6F-95C7295112AC}" type="slidenum">
              <a:rPr lang="el-GR">
                <a:solidFill>
                  <a:prstClr val="black"/>
                </a:solidFill>
              </a:rPr>
              <a:pPr/>
              <a:t>17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5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5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574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8969585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47372C-F37C-4D3E-8966-3889D6CE1373}" type="slidenum">
              <a:rPr lang="el-GR">
                <a:solidFill>
                  <a:prstClr val="black"/>
                </a:solidFill>
              </a:rPr>
              <a:pPr/>
              <a:t>18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6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6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677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109227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89ECB-5AB3-419D-AB2A-2125AD71A027}" type="slidenum">
              <a:rPr lang="el-GR">
                <a:solidFill>
                  <a:prstClr val="black"/>
                </a:solidFill>
              </a:rPr>
              <a:pPr/>
              <a:t>19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7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7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779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835998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49A16-DA80-413E-A66A-82DF80F253F8}" type="slidenum">
              <a:rPr lang="el-GR">
                <a:solidFill>
                  <a:prstClr val="black"/>
                </a:solidFill>
              </a:rPr>
              <a:pPr/>
              <a:t>20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8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8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882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769854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•"/>
            </a:pPr>
            <a:endParaRPr lang="el-GR" smtClean="0"/>
          </a:p>
        </p:txBody>
      </p:sp>
      <p:sp>
        <p:nvSpPr>
          <p:cNvPr id="154628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7B1873-C5D0-450C-ADCD-B0FA29C6427A}" type="slidenum">
              <a:rPr lang="el-GR" smtClean="0"/>
              <a:pPr/>
              <a:t>2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850831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0E71D1-7E72-48F1-B913-9DB774F604DF}" type="slidenum">
              <a:rPr lang="el-GR">
                <a:solidFill>
                  <a:prstClr val="black"/>
                </a:solidFill>
              </a:rPr>
              <a:pPr/>
              <a:t>21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19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19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45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310655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71D13F-B5D4-4C14-86FA-19B097CF7BD2}" type="slidenum">
              <a:rPr lang="el-GR">
                <a:solidFill>
                  <a:prstClr val="black"/>
                </a:solidFill>
              </a:rPr>
              <a:pPr/>
              <a:t>22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0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0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0869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673163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DAE105-5E7F-4EAC-A652-FDB43D0EA8B8}" type="slidenum">
              <a:rPr lang="el-GR">
                <a:solidFill>
                  <a:prstClr val="black"/>
                </a:solidFill>
              </a:rPr>
              <a:pPr/>
              <a:t>23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1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1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189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0917649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08247C-36E2-42CD-AA18-D41538763E38}" type="slidenum">
              <a:rPr lang="el-GR">
                <a:solidFill>
                  <a:prstClr val="black"/>
                </a:solidFill>
              </a:rPr>
              <a:pPr/>
              <a:t>24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22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22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2291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42338219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21402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CD458-B00F-4312-BBC7-8D26347FD5BF}" type="slidenum">
              <a:rPr lang="el-GR" smtClean="0"/>
              <a:pPr/>
              <a:t>26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8286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5652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5E9D8-E15C-4CA5-A778-2EFCD864C666}" type="slidenum">
              <a:rPr lang="el-GR" smtClean="0"/>
              <a:pPr/>
              <a:t>3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51019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6676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CECDCC-38EF-462D-BCF4-6BCD2CF4BACD}" type="slidenum">
              <a:rPr lang="el-GR" smtClean="0"/>
              <a:pPr/>
              <a:t>4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0018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7700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56C87-352B-4B3E-938F-9E6BBFBC74F8}" type="slidenum">
              <a:rPr lang="el-GR" smtClean="0"/>
              <a:pPr/>
              <a:t>5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37638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Θέση σημειώσεων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l-GR" smtClean="0"/>
          </a:p>
        </p:txBody>
      </p:sp>
      <p:sp>
        <p:nvSpPr>
          <p:cNvPr id="158724" name="Θέση αριθμού διαφάνειας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D3CC16-57F4-41E3-B6B7-4C533AB9C3A8}" type="slidenum">
              <a:rPr lang="el-GR" smtClean="0"/>
              <a:pPr/>
              <a:t>6</a:t>
            </a:fld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4532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D9A46-3479-42F5-8136-B31434564F49}" type="slidenum">
              <a:rPr lang="el-GR">
                <a:solidFill>
                  <a:prstClr val="black"/>
                </a:solidFill>
              </a:rPr>
              <a:pPr/>
              <a:t>8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6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6533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1553445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54EB7-7972-41BF-9F64-54323460666E}" type="slidenum">
              <a:rPr lang="el-GR">
                <a:solidFill>
                  <a:prstClr val="black"/>
                </a:solidFill>
              </a:rPr>
              <a:pPr/>
              <a:t>9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7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7557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3956573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C83F71-178D-47A5-A75D-CE30C2ACB50C}" type="slidenum">
              <a:rPr lang="el-GR">
                <a:solidFill>
                  <a:prstClr val="black"/>
                </a:solidFill>
              </a:rPr>
              <a:pPr/>
              <a:t>10</a:t>
            </a:fld>
            <a:endParaRPr lang="el-GR">
              <a:solidFill>
                <a:prstClr val="black"/>
              </a:solidFill>
            </a:endParaRPr>
          </a:p>
        </p:txBody>
      </p:sp>
      <p:sp>
        <p:nvSpPr>
          <p:cNvPr id="408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8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8581" name="4 - Θέση υποσέλιδου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l-GR">
                <a:solidFill>
                  <a:prstClr val="black"/>
                </a:solidFill>
              </a:rPr>
              <a:t>Γ. Πανηγυράκης</a:t>
            </a:r>
          </a:p>
        </p:txBody>
      </p:sp>
    </p:spTree>
    <p:extLst>
      <p:ext uri="{BB962C8B-B14F-4D97-AF65-F5344CB8AC3E}">
        <p14:creationId xmlns:p14="http://schemas.microsoft.com/office/powerpoint/2010/main" val="267999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γραφήματος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l-GR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827D1-1EEF-46E1-B18F-DEB64E842DBF}" type="datetimeFigureOut">
              <a:rPr lang="el-GR" smtClean="0"/>
              <a:pPr/>
              <a:t>26/11/2015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5E68F-4598-402E-AF5B-6A3A2B5A5E8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Διαφήμιση και Επιχειρησιακή Επικοινωνία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6013" y="3886200"/>
            <a:ext cx="7777162" cy="17526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6:</a:t>
            </a:r>
            <a:r>
              <a:rPr lang="en-US" sz="2800" dirty="0" smtClean="0"/>
              <a:t> </a:t>
            </a:r>
            <a:r>
              <a:rPr lang="el-GR" sz="2800" dirty="0" smtClean="0"/>
              <a:t>Διαφημιστική εταιρεία</a:t>
            </a:r>
            <a:endParaRPr lang="en-US" sz="2800" dirty="0" smtClean="0"/>
          </a:p>
          <a:p>
            <a:pPr>
              <a:defRPr/>
            </a:pPr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pPr>
              <a:defRPr/>
            </a:pPr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1536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260350"/>
            <a:ext cx="7848600" cy="1287463"/>
          </a:xfrm>
          <a:gradFill rotWithShape="1">
            <a:gsLst>
              <a:gs pos="0">
                <a:srgbClr val="4949A4">
                  <a:alpha val="49001"/>
                </a:srgbClr>
              </a:gs>
              <a:gs pos="100000">
                <a:srgbClr val="333399">
                  <a:alpha val="17000"/>
                </a:srgbClr>
              </a:gs>
            </a:gsLst>
            <a:lin ang="18900000" scaled="1"/>
          </a:gradFill>
          <a:ln>
            <a:solidFill>
              <a:srgbClr val="333399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l-GR" sz="4000" smtClean="0">
                <a:latin typeface="Century Gothic" pitchFamily="34" charset="0"/>
              </a:rPr>
              <a:t>Οι Μεγαλύτερες Διαφημιστικές Επιχειρήσεις</a:t>
            </a:r>
          </a:p>
        </p:txBody>
      </p:sp>
      <p:sp>
        <p:nvSpPr>
          <p:cNvPr id="16179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entury Gothic" pitchFamily="34" charset="0"/>
              </a:rPr>
              <a:t>WPP</a:t>
            </a:r>
            <a:r>
              <a:rPr lang="en-US" sz="2400" dirty="0" smtClean="0">
                <a:latin typeface="Century Gothic" pitchFamily="34" charset="0"/>
              </a:rPr>
              <a:t>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Interpublic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Omnicom Group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entury Gothic" pitchFamily="34" charset="0"/>
              </a:rPr>
              <a:t>Dentsu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Cordiant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Young &amp; Rubicam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Euro RSCG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Grey Advertising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Century Gothic" pitchFamily="34" charset="0"/>
              </a:rPr>
              <a:t>Hakuhodo</a:t>
            </a:r>
            <a:endParaRPr lang="en-US" sz="2400" dirty="0" smtClean="0">
              <a:latin typeface="Century Gothic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entury Gothic" pitchFamily="34" charset="0"/>
              </a:rPr>
              <a:t>Leo Burnett Co.</a:t>
            </a:r>
          </a:p>
          <a:p>
            <a:pPr eaLnBrk="1" hangingPunct="1">
              <a:lnSpc>
                <a:spcPct val="90000"/>
              </a:lnSpc>
            </a:pPr>
            <a:endParaRPr lang="el-GR" sz="2400" dirty="0" smtClean="0">
              <a:latin typeface="Century Gothic" pitchFamily="34" charset="0"/>
            </a:endParaRPr>
          </a:p>
        </p:txBody>
      </p:sp>
      <p:sp>
        <p:nvSpPr>
          <p:cNvPr id="16179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J. Walter Thomson Co.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McCann Erickson Worldwide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BBDO Worldwide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Saatchi &amp; Saatchi Advertising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DDB Needham Worldwide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>
                <a:latin typeface="Century Gothic" pitchFamily="34" charset="0"/>
              </a:rPr>
              <a:t>D’Arcy Masius Benton &amp; Bowles</a:t>
            </a:r>
            <a:endParaRPr lang="el-GR" sz="2400" smtClean="0">
              <a:latin typeface="Century Gothic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10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772400" cy="1143000"/>
          </a:xfrm>
          <a:solidFill>
            <a:srgbClr val="FFCC66"/>
          </a:solidFill>
          <a:ln w="57150">
            <a:solidFill>
              <a:srgbClr val="FF9900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ΠΑΡΑΓΟΝΤΕΣ ΕΠΗΡΕΑΣΜΟΥ ΤΗΣ ΑΠΟΦΑΣΗΣ</a:t>
            </a:r>
          </a:p>
        </p:txBody>
      </p:sp>
      <p:sp>
        <p:nvSpPr>
          <p:cNvPr id="321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ΕΧΩ ΤΗΝ ΕΜΠΕΙΡΙΑ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Ο ΣΤΟΧΟΣ ΕΙΝΑΙ ΑΠΛΟΣ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ΕΙΝΑΙ ΣΙΓΟΥΡΑ ΑΠΛΟΣ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ΕΧΩ ΠΡΟΥΠΟΛΟΓΙΣΜΟ ΠΟΥ ΜΠΟΡΕΙ ΝΑ ΠΡΟΣΕΛΚΥΣΕΙ ΜΙΑ ΔΙΑΦΗΜΙΣΤΙΚΗ ΕΤΑΙΡΙΑ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ΕΧΩ ΤΟ ΧΡΟΝΟ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ΤΟΥΣ ΑΝΘΡΩΠΟΥΣ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ΘΑ ΕΙΝΑΙ ΧΡΗΣΙΜΟ </a:t>
            </a:r>
            <a:r>
              <a:rPr lang="en-GB" sz="2400" smtClean="0">
                <a:solidFill>
                  <a:srgbClr val="000066"/>
                </a:solidFill>
                <a:latin typeface="Century Gothic" pitchFamily="34" charset="0"/>
              </a:rPr>
              <a:t>KNOW-HOW 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ΚΟΣΤΟΣ ΕΥΚΑΙΡΙΑΣ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66"/>
                </a:solidFill>
                <a:latin typeface="Century Gothic" pitchFamily="34" charset="0"/>
              </a:rPr>
              <a:t>ΤΙ ΚΑΝΟΥΝ ΟΙ ΑΝΤΑΓΩΝΙΣΤΕΣ ;</a:t>
            </a:r>
          </a:p>
        </p:txBody>
      </p:sp>
      <p:sp>
        <p:nvSpPr>
          <p:cNvPr id="162820" name="Line 1028"/>
          <p:cNvSpPr>
            <a:spLocks noChangeShapeType="1"/>
          </p:cNvSpPr>
          <p:nvPr/>
        </p:nvSpPr>
        <p:spPr bwMode="auto">
          <a:xfrm>
            <a:off x="228600" y="6172200"/>
            <a:ext cx="8610600" cy="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62821" name="Picture 1029" descr="bs0208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38975" y="4114800"/>
            <a:ext cx="1839913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11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914400"/>
          </a:xfrm>
          <a:solidFill>
            <a:schemeClr val="hlink"/>
          </a:solidFill>
          <a:ln w="57150">
            <a:solidFill>
              <a:srgbClr val="000066"/>
            </a:solidFill>
          </a:ln>
          <a:effectLst>
            <a:outerShdw dist="107763" dir="135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l-GR" sz="3200" smtClean="0">
                <a:solidFill>
                  <a:srgbClr val="000066"/>
                </a:solidFill>
                <a:latin typeface="Century Gothic" pitchFamily="34" charset="0"/>
              </a:rPr>
              <a:t>ΚΡΙΤΗΡΙΑ ΕΠΙΛΟΓΗΣ</a:t>
            </a:r>
          </a:p>
        </p:txBody>
      </p:sp>
      <p:sp>
        <p:nvSpPr>
          <p:cNvPr id="3225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1447800" y="2514600"/>
            <a:ext cx="6096000" cy="2514600"/>
          </a:xfrm>
        </p:spPr>
        <p:txBody>
          <a:bodyPr/>
          <a:lstStyle/>
          <a:p>
            <a:pPr eaLnBrk="1" hangingPunct="1">
              <a:defRPr/>
            </a:pPr>
            <a:r>
              <a:rPr lang="el-GR" sz="2600" smtClean="0">
                <a:solidFill>
                  <a:srgbClr val="000066"/>
                </a:solidFill>
                <a:latin typeface="Century Gothic" pitchFamily="34" charset="0"/>
              </a:rPr>
              <a:t>ΜΕΓΕΘΟΣ ΠΡΟΫΠΟΛΟΓΙΣΜΟΥ</a:t>
            </a:r>
          </a:p>
          <a:p>
            <a:pPr eaLnBrk="1" hangingPunct="1">
              <a:defRPr/>
            </a:pPr>
            <a:r>
              <a:rPr lang="el-GR" sz="2600" smtClean="0">
                <a:solidFill>
                  <a:srgbClr val="000066"/>
                </a:solidFill>
                <a:latin typeface="Century Gothic" pitchFamily="34" charset="0"/>
              </a:rPr>
              <a:t>ΕΜΠΕΙΡΙΑ,</a:t>
            </a:r>
            <a:r>
              <a:rPr lang="en-US" sz="2600" smtClean="0">
                <a:solidFill>
                  <a:srgbClr val="000066"/>
                </a:solidFill>
                <a:latin typeface="Century Gothic" pitchFamily="34" charset="0"/>
              </a:rPr>
              <a:t> </a:t>
            </a:r>
            <a:r>
              <a:rPr lang="el-GR" sz="2600" smtClean="0">
                <a:solidFill>
                  <a:srgbClr val="000066"/>
                </a:solidFill>
                <a:latin typeface="Century Gothic" pitchFamily="34" charset="0"/>
              </a:rPr>
              <a:t>ΦΗΜΗ, ‘’</a:t>
            </a:r>
            <a:r>
              <a:rPr lang="en-GB" sz="2600" smtClean="0">
                <a:solidFill>
                  <a:srgbClr val="000066"/>
                </a:solidFill>
                <a:latin typeface="Century Gothic" pitchFamily="34" charset="0"/>
              </a:rPr>
              <a:t>IMAGE’’</a:t>
            </a:r>
          </a:p>
          <a:p>
            <a:pPr eaLnBrk="1" hangingPunct="1">
              <a:defRPr/>
            </a:pPr>
            <a:r>
              <a:rPr lang="el-GR" sz="2600" smtClean="0">
                <a:solidFill>
                  <a:srgbClr val="000066"/>
                </a:solidFill>
                <a:latin typeface="Century Gothic" pitchFamily="34" charset="0"/>
              </a:rPr>
              <a:t>ΣΥΝΕΡΓΙΑ-ΟΛΟΚΛΗΡΩΣΗ</a:t>
            </a:r>
          </a:p>
          <a:p>
            <a:pPr eaLnBrk="1" hangingPunct="1">
              <a:defRPr/>
            </a:pPr>
            <a:r>
              <a:rPr lang="el-GR" sz="2600" smtClean="0">
                <a:solidFill>
                  <a:srgbClr val="000066"/>
                </a:solidFill>
                <a:latin typeface="Century Gothic" pitchFamily="34" charset="0"/>
              </a:rPr>
              <a:t>ΕΙΔΟΣ ΛΟΓΑΡΙΑΣΜΩΝ</a:t>
            </a:r>
          </a:p>
          <a:p>
            <a:pPr eaLnBrk="1" hangingPunct="1">
              <a:defRPr/>
            </a:pPr>
            <a:r>
              <a:rPr lang="el-GR" sz="2600" smtClean="0">
                <a:solidFill>
                  <a:srgbClr val="000066"/>
                </a:solidFill>
                <a:latin typeface="Century Gothic" pitchFamily="34" charset="0"/>
              </a:rPr>
              <a:t>ΔΗΜΙΟΥΡΓΙΚΟ ΤΑΛΕΝΤΟ</a:t>
            </a:r>
          </a:p>
        </p:txBody>
      </p:sp>
      <p:sp>
        <p:nvSpPr>
          <p:cNvPr id="163844" name="Line 2052"/>
          <p:cNvSpPr>
            <a:spLocks noChangeShapeType="1"/>
          </p:cNvSpPr>
          <p:nvPr/>
        </p:nvSpPr>
        <p:spPr bwMode="auto">
          <a:xfrm>
            <a:off x="228600" y="6096000"/>
            <a:ext cx="8610600" cy="0"/>
          </a:xfrm>
          <a:prstGeom prst="line">
            <a:avLst/>
          </a:prstGeom>
          <a:noFill/>
          <a:ln w="38100">
            <a:solidFill>
              <a:srgbClr val="000066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63845" name="Picture 2053" descr="bd0701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429000"/>
            <a:ext cx="1735138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026"/>
          <p:cNvSpPr txBox="1">
            <a:spLocks noChangeArrowheads="1"/>
          </p:cNvSpPr>
          <p:nvPr/>
        </p:nvSpPr>
        <p:spPr bwMode="auto">
          <a:xfrm>
            <a:off x="304800" y="304800"/>
            <a:ext cx="27432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ΑΝΑΓΚΕΣ ΚΑΙ ΑΠΑΙΤΗΣΕΙΣ ΤΗΣ ΕΠΙΧΕΙΡΗΣΗΣ</a:t>
            </a:r>
          </a:p>
        </p:txBody>
      </p:sp>
      <p:sp>
        <p:nvSpPr>
          <p:cNvPr id="87043" name="Text Box 1027"/>
          <p:cNvSpPr txBox="1">
            <a:spLocks noChangeArrowheads="1"/>
          </p:cNvSpPr>
          <p:nvPr/>
        </p:nvSpPr>
        <p:spPr bwMode="auto">
          <a:xfrm>
            <a:off x="5638800" y="381000"/>
            <a:ext cx="31242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ΑΝΑΓΚΕΣ ΚΑΙ ΑΠΑΙΤΗΣΕΙΣ ΤΗΣ ΔΙΑΦΗΜΙΣΤΙΚΗΣ</a:t>
            </a:r>
          </a:p>
        </p:txBody>
      </p:sp>
      <p:sp>
        <p:nvSpPr>
          <p:cNvPr id="87044" name="Text Box 1028"/>
          <p:cNvSpPr txBox="1">
            <a:spLocks noChangeArrowheads="1"/>
          </p:cNvSpPr>
          <p:nvPr/>
        </p:nvSpPr>
        <p:spPr bwMode="auto">
          <a:xfrm>
            <a:off x="3200400" y="2971800"/>
            <a:ext cx="2286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ΑΠΑΙΤΗΣΕΙΣ ΕΑΝ</a:t>
            </a:r>
          </a:p>
        </p:txBody>
      </p:sp>
      <p:sp>
        <p:nvSpPr>
          <p:cNvPr id="164869" name="Line 1029"/>
          <p:cNvSpPr>
            <a:spLocks noChangeShapeType="1"/>
          </p:cNvSpPr>
          <p:nvPr/>
        </p:nvSpPr>
        <p:spPr bwMode="auto">
          <a:xfrm>
            <a:off x="1547813" y="2420938"/>
            <a:ext cx="762000" cy="1676400"/>
          </a:xfrm>
          <a:prstGeom prst="line">
            <a:avLst/>
          </a:prstGeom>
          <a:noFill/>
          <a:ln w="57150" cap="sq">
            <a:solidFill>
              <a:srgbClr val="FF7E27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4870" name="Line 1030"/>
          <p:cNvSpPr>
            <a:spLocks noChangeShapeType="1"/>
          </p:cNvSpPr>
          <p:nvPr/>
        </p:nvSpPr>
        <p:spPr bwMode="auto">
          <a:xfrm flipH="1">
            <a:off x="6019800" y="2057400"/>
            <a:ext cx="1066800" cy="1676400"/>
          </a:xfrm>
          <a:prstGeom prst="line">
            <a:avLst/>
          </a:prstGeom>
          <a:noFill/>
          <a:ln w="57150" cap="sq">
            <a:solidFill>
              <a:srgbClr val="FF7E27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4871" name="Oval 1031"/>
          <p:cNvSpPr>
            <a:spLocks noChangeArrowheads="1"/>
          </p:cNvSpPr>
          <p:nvPr/>
        </p:nvSpPr>
        <p:spPr bwMode="auto">
          <a:xfrm>
            <a:off x="762000" y="4267200"/>
            <a:ext cx="4191000" cy="1752600"/>
          </a:xfrm>
          <a:prstGeom prst="ellipse">
            <a:avLst/>
          </a:prstGeom>
          <a:gradFill rotWithShape="0">
            <a:gsLst>
              <a:gs pos="0">
                <a:srgbClr val="761800"/>
              </a:gs>
              <a:gs pos="50000">
                <a:srgbClr val="FF3300"/>
              </a:gs>
              <a:gs pos="100000">
                <a:srgbClr val="761800"/>
              </a:gs>
            </a:gsLst>
            <a:lin ang="189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7048" name="Oval 1032"/>
          <p:cNvSpPr>
            <a:spLocks noChangeArrowheads="1"/>
          </p:cNvSpPr>
          <p:nvPr/>
        </p:nvSpPr>
        <p:spPr bwMode="auto">
          <a:xfrm>
            <a:off x="3810000" y="4267200"/>
            <a:ext cx="4191000" cy="1752600"/>
          </a:xfrm>
          <a:prstGeom prst="ellipse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4873" name="Oval 1033"/>
          <p:cNvSpPr>
            <a:spLocks noChangeArrowheads="1"/>
          </p:cNvSpPr>
          <p:nvPr/>
        </p:nvSpPr>
        <p:spPr bwMode="auto">
          <a:xfrm>
            <a:off x="3810000" y="4572000"/>
            <a:ext cx="1066800" cy="1219200"/>
          </a:xfrm>
          <a:prstGeom prst="ellipse">
            <a:avLst/>
          </a:prstGeom>
          <a:gradFill rotWithShape="0">
            <a:gsLst>
              <a:gs pos="0">
                <a:srgbClr val="5E5E00"/>
              </a:gs>
              <a:gs pos="50000">
                <a:srgbClr val="CCCC00"/>
              </a:gs>
              <a:gs pos="100000">
                <a:srgbClr val="5E5E00"/>
              </a:gs>
            </a:gsLst>
            <a:lin ang="189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164874" name="Picture 1035" descr="bd1497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940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75" name="Picture 1036" descr="bd14978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685800" y="2362200"/>
            <a:ext cx="7696200" cy="3876675"/>
          </a:xfrm>
          <a:prstGeom prst="rect">
            <a:avLst/>
          </a:prstGeom>
          <a:gradFill rotWithShape="0">
            <a:gsLst>
              <a:gs pos="0">
                <a:srgbClr val="E1DC00"/>
              </a:gs>
              <a:gs pos="100000">
                <a:srgbClr val="E1DC00">
                  <a:gamma/>
                  <a:tint val="16078"/>
                  <a:invGamma/>
                </a:srgbClr>
              </a:gs>
            </a:gsLst>
            <a:path path="rect">
              <a:fillToRect l="100000" b="100000"/>
            </a:path>
          </a:gra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3200">
                <a:solidFill>
                  <a:srgbClr val="000066"/>
                </a:solidFill>
                <a:latin typeface="Century Gothic" pitchFamily="34" charset="0"/>
              </a:rPr>
              <a:t>Στάδια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l-GR" sz="3200">
              <a:solidFill>
                <a:srgbClr val="000066"/>
              </a:solidFill>
              <a:latin typeface="Century Gothic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125000"/>
              <a:buFontTx/>
              <a:buChar char="•"/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 Πριν Τη Σχέση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125000"/>
              <a:buFontTx/>
              <a:buChar char="•"/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 Στάδιο Ανάπτυξης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125000"/>
              <a:buFontTx/>
              <a:buChar char="•"/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 Στάδιο Διατήρησης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125000"/>
              <a:buFontTx/>
              <a:buChar char="•"/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 Στάδιο Τερματισμού της Σχέσης</a:t>
            </a: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447800" y="381000"/>
            <a:ext cx="6083300" cy="749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808000"/>
              </a:gs>
              <a:gs pos="100000">
                <a:srgbClr val="808000">
                  <a:gamma/>
                  <a:shade val="46275"/>
                  <a:invGamma/>
                </a:srgbClr>
              </a:gs>
            </a:gsLst>
            <a:path path="rect">
              <a:fillToRect t="100000" r="100000"/>
            </a:path>
          </a:gradFill>
          <a:ln w="12700">
            <a:round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8000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600">
                <a:solidFill>
                  <a:srgbClr val="FFFFFF"/>
                </a:solidFill>
                <a:latin typeface="Century Gothic" pitchFamily="34" charset="0"/>
              </a:rPr>
              <a:t>Σχέσεις Διαφημιζόμενου &amp; Διαφημιστή</a:t>
            </a:r>
          </a:p>
        </p:txBody>
      </p:sp>
      <p:pic>
        <p:nvPicPr>
          <p:cNvPr id="165892" name="Picture 7" descr="pe0156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0200"/>
            <a:ext cx="3200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026"/>
          <p:cNvSpPr txBox="1">
            <a:spLocks noChangeArrowheads="1"/>
          </p:cNvSpPr>
          <p:nvPr/>
        </p:nvSpPr>
        <p:spPr bwMode="auto">
          <a:xfrm>
            <a:off x="1447800" y="228600"/>
            <a:ext cx="6553200" cy="830997"/>
          </a:xfrm>
          <a:prstGeom prst="rect">
            <a:avLst/>
          </a:prstGeom>
          <a:gradFill rotWithShape="0">
            <a:gsLst>
              <a:gs pos="0">
                <a:srgbClr val="CC9900"/>
              </a:gs>
              <a:gs pos="100000">
                <a:srgbClr val="CC9900">
                  <a:gamma/>
                  <a:tint val="37255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rgbClr val="CC990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ΚΥΡΙΕΣ ΠΡΟΣΦΕΡΟΜΕΝΕΣ ΥΠΗΡΕΣΙΕΣ ΔΙΑΦΗΜΙΣΤΙΚΗΣ ΕΤΑΙΡΙΑΣ</a:t>
            </a:r>
          </a:p>
        </p:txBody>
      </p:sp>
      <p:sp>
        <p:nvSpPr>
          <p:cNvPr id="89091" name="Text Box 1027"/>
          <p:cNvSpPr txBox="1">
            <a:spLocks noChangeArrowheads="1"/>
          </p:cNvSpPr>
          <p:nvPr/>
        </p:nvSpPr>
        <p:spPr bwMode="auto">
          <a:xfrm>
            <a:off x="304800" y="1295400"/>
            <a:ext cx="2895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ΕΞΥΠΗΡΕΤΗΣΗ ΠΕΛΑΤΩΝ</a:t>
            </a:r>
          </a:p>
        </p:txBody>
      </p:sp>
      <p:sp>
        <p:nvSpPr>
          <p:cNvPr id="89092" name="Text Box 1028"/>
          <p:cNvSpPr txBox="1">
            <a:spLocks noChangeArrowheads="1"/>
          </p:cNvSpPr>
          <p:nvPr/>
        </p:nvSpPr>
        <p:spPr bwMode="auto">
          <a:xfrm>
            <a:off x="3200400" y="1676400"/>
            <a:ext cx="31242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ΔΗΜΙΟΥΡΓΙΚΕΣ ΥΠΗΡΕΣΙΕΣ</a:t>
            </a:r>
          </a:p>
        </p:txBody>
      </p:sp>
      <p:sp>
        <p:nvSpPr>
          <p:cNvPr id="89093" name="Text Box 1029"/>
          <p:cNvSpPr txBox="1">
            <a:spLocks noChangeArrowheads="1"/>
          </p:cNvSpPr>
          <p:nvPr/>
        </p:nvSpPr>
        <p:spPr bwMode="auto">
          <a:xfrm>
            <a:off x="6858000" y="4038600"/>
            <a:ext cx="16764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ΕΡΕΥΝΑ</a:t>
            </a:r>
          </a:p>
        </p:txBody>
      </p:sp>
      <p:sp>
        <p:nvSpPr>
          <p:cNvPr id="89094" name="Text Box 1030"/>
          <p:cNvSpPr txBox="1">
            <a:spLocks noChangeArrowheads="1"/>
          </p:cNvSpPr>
          <p:nvPr/>
        </p:nvSpPr>
        <p:spPr bwMode="auto">
          <a:xfrm>
            <a:off x="6553200" y="1295400"/>
            <a:ext cx="2286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ΔΗΜΟΣΙΕΣ ΣΧΕΣΕΙΣ</a:t>
            </a:r>
          </a:p>
        </p:txBody>
      </p:sp>
      <p:sp>
        <p:nvSpPr>
          <p:cNvPr id="89095" name="Text Box 1031"/>
          <p:cNvSpPr txBox="1">
            <a:spLocks noChangeArrowheads="1"/>
          </p:cNvSpPr>
          <p:nvPr/>
        </p:nvSpPr>
        <p:spPr bwMode="auto">
          <a:xfrm>
            <a:off x="381000" y="4876800"/>
            <a:ext cx="2514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89096" name="Text Box 1032"/>
          <p:cNvSpPr txBox="1">
            <a:spLocks noChangeArrowheads="1"/>
          </p:cNvSpPr>
          <p:nvPr/>
        </p:nvSpPr>
        <p:spPr bwMode="auto">
          <a:xfrm>
            <a:off x="457200" y="4114800"/>
            <a:ext cx="25146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2400">
                <a:solidFill>
                  <a:srgbClr val="000066"/>
                </a:solidFill>
                <a:latin typeface="Century Gothic" pitchFamily="34" charset="0"/>
              </a:rPr>
              <a:t>DIRECT MARKETING</a:t>
            </a:r>
            <a:endParaRPr lang="el-GR" sz="2400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166921" name="Picture 1034" descr="PE0166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743200"/>
            <a:ext cx="20780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2" name="Picture 1035" descr="pe03509_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419600"/>
            <a:ext cx="2462213" cy="205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3" name="Picture 10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" y="2133600"/>
            <a:ext cx="1981200" cy="166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4" name="Picture 1037" descr="bd06809_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4953000"/>
            <a:ext cx="1220788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6925" name="Picture 1038" descr="bd07166_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2057400"/>
            <a:ext cx="166846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26" name="Line 1039"/>
          <p:cNvSpPr>
            <a:spLocks noChangeShapeType="1"/>
          </p:cNvSpPr>
          <p:nvPr/>
        </p:nvSpPr>
        <p:spPr bwMode="auto">
          <a:xfrm flipH="1">
            <a:off x="228600" y="533400"/>
            <a:ext cx="1143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6927" name="Line 1040"/>
          <p:cNvSpPr>
            <a:spLocks noChangeShapeType="1"/>
          </p:cNvSpPr>
          <p:nvPr/>
        </p:nvSpPr>
        <p:spPr bwMode="auto">
          <a:xfrm>
            <a:off x="304800" y="304800"/>
            <a:ext cx="0" cy="655320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6928" name="Line 1041"/>
          <p:cNvSpPr>
            <a:spLocks noChangeShapeType="1"/>
          </p:cNvSpPr>
          <p:nvPr/>
        </p:nvSpPr>
        <p:spPr bwMode="auto">
          <a:xfrm>
            <a:off x="0" y="6553200"/>
            <a:ext cx="8763000" cy="0"/>
          </a:xfrm>
          <a:prstGeom prst="line">
            <a:avLst/>
          </a:prstGeom>
          <a:noFill/>
          <a:ln w="9525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15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l-GR" sz="3200" b="1" smtClean="0">
                <a:solidFill>
                  <a:srgbClr val="4D4D4D"/>
                </a:solidFill>
                <a:latin typeface="Century Gothic" pitchFamily="34" charset="0"/>
              </a:rPr>
              <a:t>Παράδειγμα σύνθεσης προσωπικού διαφημιστικής εταιρίας</a:t>
            </a:r>
            <a:endParaRPr lang="el-GR" b="1" smtClean="0">
              <a:solidFill>
                <a:srgbClr val="4D4D4D"/>
              </a:solidFill>
              <a:latin typeface="Century Gothic" pitchFamily="3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54088" y="2060575"/>
            <a:ext cx="3427412" cy="3432175"/>
            <a:chOff x="1" y="1298"/>
            <a:chExt cx="2759" cy="2763"/>
          </a:xfrm>
        </p:grpSpPr>
        <p:sp>
          <p:nvSpPr>
            <p:cNvPr id="654340" name="Arc 4"/>
            <p:cNvSpPr>
              <a:spLocks/>
            </p:cNvSpPr>
            <p:nvPr/>
          </p:nvSpPr>
          <p:spPr bwMode="auto">
            <a:xfrm>
              <a:off x="1380" y="1697"/>
              <a:ext cx="1380" cy="1335"/>
            </a:xfrm>
            <a:custGeom>
              <a:avLst/>
              <a:gdLst>
                <a:gd name="G0" fmla="+- 0 0 0"/>
                <a:gd name="G1" fmla="+- 15372 0 0"/>
                <a:gd name="G2" fmla="+- 21600 0 0"/>
                <a:gd name="T0" fmla="*/ 15175 w 21600"/>
                <a:gd name="T1" fmla="*/ 0 h 20879"/>
                <a:gd name="T2" fmla="*/ 20886 w 21600"/>
                <a:gd name="T3" fmla="*/ 20879 h 20879"/>
                <a:gd name="T4" fmla="*/ 0 w 21600"/>
                <a:gd name="T5" fmla="*/ 15372 h 20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0879" fill="none" extrusionOk="0">
                  <a:moveTo>
                    <a:pt x="15174" y="0"/>
                  </a:moveTo>
                  <a:cubicBezTo>
                    <a:pt x="19285" y="4058"/>
                    <a:pt x="21600" y="9595"/>
                    <a:pt x="21600" y="15372"/>
                  </a:cubicBezTo>
                  <a:cubicBezTo>
                    <a:pt x="21600" y="17230"/>
                    <a:pt x="21360" y="19081"/>
                    <a:pt x="20886" y="20879"/>
                  </a:cubicBezTo>
                </a:path>
                <a:path w="21600" h="20879" stroke="0" extrusionOk="0">
                  <a:moveTo>
                    <a:pt x="15174" y="0"/>
                  </a:moveTo>
                  <a:cubicBezTo>
                    <a:pt x="19285" y="4058"/>
                    <a:pt x="21600" y="9595"/>
                    <a:pt x="21600" y="15372"/>
                  </a:cubicBezTo>
                  <a:cubicBezTo>
                    <a:pt x="21600" y="17230"/>
                    <a:pt x="21360" y="19081"/>
                    <a:pt x="20886" y="20879"/>
                  </a:cubicBezTo>
                  <a:lnTo>
                    <a:pt x="0" y="15372"/>
                  </a:lnTo>
                  <a:close/>
                </a:path>
              </a:pathLst>
            </a:custGeom>
            <a:solidFill>
              <a:srgbClr val="A0FFA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1" name="Arc 5"/>
            <p:cNvSpPr>
              <a:spLocks/>
            </p:cNvSpPr>
            <p:nvPr/>
          </p:nvSpPr>
          <p:spPr bwMode="auto">
            <a:xfrm>
              <a:off x="1380" y="2680"/>
              <a:ext cx="1334" cy="1329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886 w 20886"/>
                <a:gd name="T1" fmla="*/ 5507 h 20781"/>
                <a:gd name="T2" fmla="*/ 5892 w 20886"/>
                <a:gd name="T3" fmla="*/ 20781 h 20781"/>
                <a:gd name="T4" fmla="*/ 0 w 20886"/>
                <a:gd name="T5" fmla="*/ 0 h 20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886" h="20781" fill="none" extrusionOk="0">
                  <a:moveTo>
                    <a:pt x="20886" y="5507"/>
                  </a:moveTo>
                  <a:cubicBezTo>
                    <a:pt x="18939" y="12890"/>
                    <a:pt x="13238" y="18697"/>
                    <a:pt x="5891" y="20780"/>
                  </a:cubicBezTo>
                </a:path>
                <a:path w="20886" h="20781" stroke="0" extrusionOk="0">
                  <a:moveTo>
                    <a:pt x="20886" y="5507"/>
                  </a:moveTo>
                  <a:cubicBezTo>
                    <a:pt x="18939" y="12890"/>
                    <a:pt x="13238" y="18697"/>
                    <a:pt x="5891" y="2078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333CC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2" name="Arc 6"/>
            <p:cNvSpPr>
              <a:spLocks/>
            </p:cNvSpPr>
            <p:nvPr/>
          </p:nvSpPr>
          <p:spPr bwMode="auto">
            <a:xfrm>
              <a:off x="524" y="2680"/>
              <a:ext cx="1234" cy="1381"/>
            </a:xfrm>
            <a:custGeom>
              <a:avLst/>
              <a:gdLst>
                <a:gd name="G0" fmla="+- 13423 0 0"/>
                <a:gd name="G1" fmla="+- 0 0 0"/>
                <a:gd name="G2" fmla="+- 21600 0 0"/>
                <a:gd name="T0" fmla="*/ 19315 w 19315"/>
                <a:gd name="T1" fmla="*/ 20781 h 21600"/>
                <a:gd name="T2" fmla="*/ 0 w 19315"/>
                <a:gd name="T3" fmla="*/ 16923 h 21600"/>
                <a:gd name="T4" fmla="*/ 13423 w 19315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315" h="21600" fill="none" extrusionOk="0">
                  <a:moveTo>
                    <a:pt x="19314" y="20780"/>
                  </a:moveTo>
                  <a:cubicBezTo>
                    <a:pt x="17398" y="21324"/>
                    <a:pt x="15415" y="21599"/>
                    <a:pt x="13423" y="21600"/>
                  </a:cubicBezTo>
                  <a:cubicBezTo>
                    <a:pt x="8549" y="21600"/>
                    <a:pt x="3818" y="19951"/>
                    <a:pt x="0" y="16922"/>
                  </a:cubicBezTo>
                </a:path>
                <a:path w="19315" h="21600" stroke="0" extrusionOk="0">
                  <a:moveTo>
                    <a:pt x="19314" y="20780"/>
                  </a:moveTo>
                  <a:cubicBezTo>
                    <a:pt x="17398" y="21324"/>
                    <a:pt x="15415" y="21599"/>
                    <a:pt x="13423" y="21600"/>
                  </a:cubicBezTo>
                  <a:cubicBezTo>
                    <a:pt x="8549" y="21600"/>
                    <a:pt x="3818" y="19951"/>
                    <a:pt x="0" y="16922"/>
                  </a:cubicBezTo>
                  <a:lnTo>
                    <a:pt x="13423" y="0"/>
                  </a:lnTo>
                  <a:close/>
                </a:path>
              </a:pathLst>
            </a:custGeom>
            <a:solidFill>
              <a:srgbClr val="CCCC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3" name="Arc 7"/>
            <p:cNvSpPr>
              <a:spLocks/>
            </p:cNvSpPr>
            <p:nvPr/>
          </p:nvSpPr>
          <p:spPr bwMode="auto">
            <a:xfrm>
              <a:off x="136" y="2680"/>
              <a:ext cx="1245" cy="1081"/>
            </a:xfrm>
            <a:custGeom>
              <a:avLst/>
              <a:gdLst>
                <a:gd name="G0" fmla="+- 19494 0 0"/>
                <a:gd name="G1" fmla="+- 0 0 0"/>
                <a:gd name="G2" fmla="+- 21600 0 0"/>
                <a:gd name="T0" fmla="*/ 6071 w 19494"/>
                <a:gd name="T1" fmla="*/ 16923 h 16923"/>
                <a:gd name="T2" fmla="*/ 0 w 19494"/>
                <a:gd name="T3" fmla="*/ 9303 h 16923"/>
                <a:gd name="T4" fmla="*/ 19494 w 19494"/>
                <a:gd name="T5" fmla="*/ 0 h 16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494" h="16923" fill="none" extrusionOk="0">
                  <a:moveTo>
                    <a:pt x="6071" y="16922"/>
                  </a:moveTo>
                  <a:cubicBezTo>
                    <a:pt x="3493" y="14878"/>
                    <a:pt x="1417" y="12272"/>
                    <a:pt x="0" y="9302"/>
                  </a:cubicBezTo>
                </a:path>
                <a:path w="19494" h="16923" stroke="0" extrusionOk="0">
                  <a:moveTo>
                    <a:pt x="6071" y="16922"/>
                  </a:moveTo>
                  <a:cubicBezTo>
                    <a:pt x="3493" y="14878"/>
                    <a:pt x="1417" y="12272"/>
                    <a:pt x="0" y="9302"/>
                  </a:cubicBezTo>
                  <a:lnTo>
                    <a:pt x="19494" y="0"/>
                  </a:lnTo>
                  <a:close/>
                </a:path>
              </a:pathLst>
            </a:custGeom>
            <a:solidFill>
              <a:srgbClr val="B2B2B2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4" name="Arc 8"/>
            <p:cNvSpPr>
              <a:spLocks/>
            </p:cNvSpPr>
            <p:nvPr/>
          </p:nvSpPr>
          <p:spPr bwMode="auto">
            <a:xfrm>
              <a:off x="1" y="2433"/>
              <a:ext cx="1380" cy="842"/>
            </a:xfrm>
            <a:custGeom>
              <a:avLst/>
              <a:gdLst>
                <a:gd name="G0" fmla="+- 21600 0 0"/>
                <a:gd name="G1" fmla="+- 3860 0 0"/>
                <a:gd name="G2" fmla="+- 21600 0 0"/>
                <a:gd name="T0" fmla="*/ 2106 w 21600"/>
                <a:gd name="T1" fmla="*/ 13163 h 13163"/>
                <a:gd name="T2" fmla="*/ 348 w 21600"/>
                <a:gd name="T3" fmla="*/ 0 h 13163"/>
                <a:gd name="T4" fmla="*/ 21600 w 21600"/>
                <a:gd name="T5" fmla="*/ 3860 h 13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13163" fill="none" extrusionOk="0">
                  <a:moveTo>
                    <a:pt x="2106" y="13162"/>
                  </a:moveTo>
                  <a:cubicBezTo>
                    <a:pt x="719" y="10257"/>
                    <a:pt x="0" y="7079"/>
                    <a:pt x="0" y="3860"/>
                  </a:cubicBezTo>
                  <a:cubicBezTo>
                    <a:pt x="-1" y="2565"/>
                    <a:pt x="116" y="1273"/>
                    <a:pt x="347" y="-1"/>
                  </a:cubicBezTo>
                </a:path>
                <a:path w="21600" h="13163" stroke="0" extrusionOk="0">
                  <a:moveTo>
                    <a:pt x="2106" y="13162"/>
                  </a:moveTo>
                  <a:cubicBezTo>
                    <a:pt x="719" y="10257"/>
                    <a:pt x="0" y="7079"/>
                    <a:pt x="0" y="3860"/>
                  </a:cubicBezTo>
                  <a:cubicBezTo>
                    <a:pt x="-1" y="2565"/>
                    <a:pt x="116" y="1273"/>
                    <a:pt x="347" y="-1"/>
                  </a:cubicBezTo>
                  <a:lnTo>
                    <a:pt x="21600" y="3860"/>
                  </a:lnTo>
                  <a:close/>
                </a:path>
              </a:pathLst>
            </a:custGeom>
            <a:solidFill>
              <a:srgbClr val="FF9966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5" name="Arc 9"/>
            <p:cNvSpPr>
              <a:spLocks/>
            </p:cNvSpPr>
            <p:nvPr/>
          </p:nvSpPr>
          <p:spPr bwMode="auto">
            <a:xfrm>
              <a:off x="24" y="1508"/>
              <a:ext cx="1357" cy="1172"/>
            </a:xfrm>
            <a:custGeom>
              <a:avLst/>
              <a:gdLst>
                <a:gd name="G0" fmla="+- 21252 0 0"/>
                <a:gd name="G1" fmla="+- 18317 0 0"/>
                <a:gd name="G2" fmla="+- 21600 0 0"/>
                <a:gd name="T0" fmla="*/ 0 w 21252"/>
                <a:gd name="T1" fmla="*/ 14457 h 18317"/>
                <a:gd name="T2" fmla="*/ 9805 w 21252"/>
                <a:gd name="T3" fmla="*/ 0 h 18317"/>
                <a:gd name="T4" fmla="*/ 21252 w 21252"/>
                <a:gd name="T5" fmla="*/ 18317 h 18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252" h="18317" fill="none" extrusionOk="0">
                  <a:moveTo>
                    <a:pt x="-1" y="14456"/>
                  </a:moveTo>
                  <a:cubicBezTo>
                    <a:pt x="1086" y="8472"/>
                    <a:pt x="4646" y="3223"/>
                    <a:pt x="9804" y="-1"/>
                  </a:cubicBezTo>
                </a:path>
                <a:path w="21252" h="18317" stroke="0" extrusionOk="0">
                  <a:moveTo>
                    <a:pt x="-1" y="14456"/>
                  </a:moveTo>
                  <a:cubicBezTo>
                    <a:pt x="1086" y="8472"/>
                    <a:pt x="4646" y="3223"/>
                    <a:pt x="9804" y="-1"/>
                  </a:cubicBezTo>
                  <a:lnTo>
                    <a:pt x="21252" y="18317"/>
                  </a:lnTo>
                  <a:close/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6" name="Arc 10"/>
            <p:cNvSpPr>
              <a:spLocks/>
            </p:cNvSpPr>
            <p:nvPr/>
          </p:nvSpPr>
          <p:spPr bwMode="auto">
            <a:xfrm>
              <a:off x="650" y="1382"/>
              <a:ext cx="731" cy="1297"/>
            </a:xfrm>
            <a:custGeom>
              <a:avLst/>
              <a:gdLst>
                <a:gd name="G0" fmla="+- 11447 0 0"/>
                <a:gd name="G1" fmla="+- 20288 0 0"/>
                <a:gd name="G2" fmla="+- 21600 0 0"/>
                <a:gd name="T0" fmla="*/ 0 w 11447"/>
                <a:gd name="T1" fmla="*/ 1971 h 20288"/>
                <a:gd name="T2" fmla="*/ 4033 w 11447"/>
                <a:gd name="T3" fmla="*/ 0 h 20288"/>
                <a:gd name="T4" fmla="*/ 11447 w 11447"/>
                <a:gd name="T5" fmla="*/ 20288 h 20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47" h="20288" fill="none" extrusionOk="0">
                  <a:moveTo>
                    <a:pt x="-1" y="1970"/>
                  </a:moveTo>
                  <a:cubicBezTo>
                    <a:pt x="1272" y="1175"/>
                    <a:pt x="2623" y="515"/>
                    <a:pt x="4033" y="0"/>
                  </a:cubicBezTo>
                </a:path>
                <a:path w="11447" h="20288" stroke="0" extrusionOk="0">
                  <a:moveTo>
                    <a:pt x="-1" y="1970"/>
                  </a:moveTo>
                  <a:cubicBezTo>
                    <a:pt x="1272" y="1175"/>
                    <a:pt x="2623" y="515"/>
                    <a:pt x="4033" y="0"/>
                  </a:cubicBezTo>
                  <a:lnTo>
                    <a:pt x="11447" y="20288"/>
                  </a:lnTo>
                  <a:close/>
                </a:path>
              </a:pathLst>
            </a:custGeom>
            <a:solidFill>
              <a:srgbClr val="FFE6E6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7" name="Arc 11"/>
            <p:cNvSpPr>
              <a:spLocks/>
            </p:cNvSpPr>
            <p:nvPr/>
          </p:nvSpPr>
          <p:spPr bwMode="auto">
            <a:xfrm>
              <a:off x="907" y="1316"/>
              <a:ext cx="474" cy="1364"/>
            </a:xfrm>
            <a:custGeom>
              <a:avLst/>
              <a:gdLst>
                <a:gd name="G0" fmla="+- 7414 0 0"/>
                <a:gd name="G1" fmla="+- 21322 0 0"/>
                <a:gd name="G2" fmla="+- 21600 0 0"/>
                <a:gd name="T0" fmla="*/ 0 w 7414"/>
                <a:gd name="T1" fmla="*/ 1034 h 21322"/>
                <a:gd name="T2" fmla="*/ 3957 w 7414"/>
                <a:gd name="T3" fmla="*/ 0 h 21322"/>
                <a:gd name="T4" fmla="*/ 7414 w 7414"/>
                <a:gd name="T5" fmla="*/ 21322 h 2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414" h="21322" fill="none" extrusionOk="0">
                  <a:moveTo>
                    <a:pt x="0" y="1034"/>
                  </a:moveTo>
                  <a:cubicBezTo>
                    <a:pt x="1283" y="565"/>
                    <a:pt x="2608" y="219"/>
                    <a:pt x="3957" y="0"/>
                  </a:cubicBezTo>
                </a:path>
                <a:path w="7414" h="21322" stroke="0" extrusionOk="0">
                  <a:moveTo>
                    <a:pt x="0" y="1034"/>
                  </a:moveTo>
                  <a:cubicBezTo>
                    <a:pt x="1283" y="565"/>
                    <a:pt x="2608" y="219"/>
                    <a:pt x="3957" y="0"/>
                  </a:cubicBezTo>
                  <a:lnTo>
                    <a:pt x="7414" y="21322"/>
                  </a:lnTo>
                  <a:close/>
                </a:path>
              </a:pathLst>
            </a:custGeom>
            <a:solidFill>
              <a:srgbClr val="C0C0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654348" name="Arc 12"/>
            <p:cNvSpPr>
              <a:spLocks/>
            </p:cNvSpPr>
            <p:nvPr/>
          </p:nvSpPr>
          <p:spPr bwMode="auto">
            <a:xfrm>
              <a:off x="1160" y="1298"/>
              <a:ext cx="1190" cy="1382"/>
            </a:xfrm>
            <a:custGeom>
              <a:avLst/>
              <a:gdLst>
                <a:gd name="G0" fmla="+- 3457 0 0"/>
                <a:gd name="G1" fmla="+- 21600 0 0"/>
                <a:gd name="G2" fmla="+- 21600 0 0"/>
                <a:gd name="T0" fmla="*/ 0 w 18632"/>
                <a:gd name="T1" fmla="*/ 278 h 21600"/>
                <a:gd name="T2" fmla="*/ 18632 w 18632"/>
                <a:gd name="T3" fmla="*/ 6228 h 21600"/>
                <a:gd name="T4" fmla="*/ 3457 w 18632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632" h="21600" fill="none" extrusionOk="0">
                  <a:moveTo>
                    <a:pt x="0" y="278"/>
                  </a:moveTo>
                  <a:cubicBezTo>
                    <a:pt x="1143" y="93"/>
                    <a:pt x="2299" y="-1"/>
                    <a:pt x="3457" y="0"/>
                  </a:cubicBezTo>
                  <a:cubicBezTo>
                    <a:pt x="9137" y="0"/>
                    <a:pt x="14589" y="2237"/>
                    <a:pt x="18631" y="6228"/>
                  </a:cubicBezTo>
                </a:path>
                <a:path w="18632" h="21600" stroke="0" extrusionOk="0">
                  <a:moveTo>
                    <a:pt x="0" y="278"/>
                  </a:moveTo>
                  <a:cubicBezTo>
                    <a:pt x="1143" y="93"/>
                    <a:pt x="2299" y="-1"/>
                    <a:pt x="3457" y="0"/>
                  </a:cubicBezTo>
                  <a:cubicBezTo>
                    <a:pt x="9137" y="0"/>
                    <a:pt x="14589" y="2237"/>
                    <a:pt x="18631" y="6228"/>
                  </a:cubicBezTo>
                  <a:lnTo>
                    <a:pt x="3457" y="21600"/>
                  </a:lnTo>
                  <a:close/>
                </a:path>
              </a:pathLst>
            </a:custGeom>
            <a:solidFill>
              <a:srgbClr val="9966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333999" y="1600200"/>
            <a:ext cx="2911475" cy="4868863"/>
            <a:chOff x="3313" y="1108"/>
            <a:chExt cx="1834" cy="3067"/>
          </a:xfrm>
        </p:grpSpPr>
        <p:sp>
          <p:nvSpPr>
            <p:cNvPr id="167941" name="Rectangle 14"/>
            <p:cNvSpPr>
              <a:spLocks noChangeArrowheads="1"/>
            </p:cNvSpPr>
            <p:nvPr/>
          </p:nvSpPr>
          <p:spPr bwMode="auto">
            <a:xfrm>
              <a:off x="3313" y="1295"/>
              <a:ext cx="100" cy="76"/>
            </a:xfrm>
            <a:prstGeom prst="rect">
              <a:avLst/>
            </a:prstGeom>
            <a:solidFill>
              <a:srgbClr val="A0FFA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42" name="Rectangle 15"/>
            <p:cNvSpPr>
              <a:spLocks noChangeArrowheads="1"/>
            </p:cNvSpPr>
            <p:nvPr/>
          </p:nvSpPr>
          <p:spPr bwMode="auto">
            <a:xfrm>
              <a:off x="3399" y="1108"/>
              <a:ext cx="124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ΕΞΥΠΗΡΕΤΗΣΗ  </a:t>
              </a:r>
            </a:p>
          </p:txBody>
        </p:sp>
        <p:sp>
          <p:nvSpPr>
            <p:cNvPr id="167943" name="Rectangle 16"/>
            <p:cNvSpPr>
              <a:spLocks noChangeArrowheads="1"/>
            </p:cNvSpPr>
            <p:nvPr/>
          </p:nvSpPr>
          <p:spPr bwMode="auto">
            <a:xfrm>
              <a:off x="3503" y="1296"/>
              <a:ext cx="86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ΠΕΛΑΤΩΝ</a:t>
              </a:r>
            </a:p>
          </p:txBody>
        </p:sp>
        <p:sp>
          <p:nvSpPr>
            <p:cNvPr id="167944" name="Rectangle 17"/>
            <p:cNvSpPr>
              <a:spLocks noChangeArrowheads="1"/>
            </p:cNvSpPr>
            <p:nvPr/>
          </p:nvSpPr>
          <p:spPr bwMode="auto">
            <a:xfrm>
              <a:off x="3313" y="1619"/>
              <a:ext cx="100" cy="77"/>
            </a:xfrm>
            <a:prstGeom prst="rect">
              <a:avLst/>
            </a:prstGeom>
            <a:solidFill>
              <a:srgbClr val="3333CC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45" name="Rectangle 18"/>
            <p:cNvSpPr>
              <a:spLocks noChangeArrowheads="1"/>
            </p:cNvSpPr>
            <p:nvPr/>
          </p:nvSpPr>
          <p:spPr bwMode="auto">
            <a:xfrm>
              <a:off x="3389" y="1521"/>
              <a:ext cx="124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ΔΗΜΙΟΥΡΓΙΚΕΣ</a:t>
              </a:r>
            </a:p>
          </p:txBody>
        </p:sp>
        <p:sp>
          <p:nvSpPr>
            <p:cNvPr id="167946" name="Rectangle 19"/>
            <p:cNvSpPr>
              <a:spLocks noChangeArrowheads="1"/>
            </p:cNvSpPr>
            <p:nvPr/>
          </p:nvSpPr>
          <p:spPr bwMode="auto">
            <a:xfrm>
              <a:off x="3389" y="1677"/>
              <a:ext cx="9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ΥΠΗΡΕΣΙΕΣ</a:t>
              </a:r>
            </a:p>
          </p:txBody>
        </p:sp>
        <p:sp>
          <p:nvSpPr>
            <p:cNvPr id="167947" name="Rectangle 20"/>
            <p:cNvSpPr>
              <a:spLocks noChangeArrowheads="1"/>
            </p:cNvSpPr>
            <p:nvPr/>
          </p:nvSpPr>
          <p:spPr bwMode="auto">
            <a:xfrm>
              <a:off x="3313" y="1938"/>
              <a:ext cx="100" cy="76"/>
            </a:xfrm>
            <a:prstGeom prst="rect">
              <a:avLst/>
            </a:prstGeom>
            <a:solidFill>
              <a:srgbClr val="CCCC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48" name="Rectangle 21"/>
            <p:cNvSpPr>
              <a:spLocks noChangeArrowheads="1"/>
            </p:cNvSpPr>
            <p:nvPr/>
          </p:nvSpPr>
          <p:spPr bwMode="auto">
            <a:xfrm>
              <a:off x="3389" y="1839"/>
              <a:ext cx="1411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STUDIO-OPTIONS</a:t>
              </a:r>
            </a:p>
          </p:txBody>
        </p:sp>
        <p:sp>
          <p:nvSpPr>
            <p:cNvPr id="167949" name="Rectangle 22"/>
            <p:cNvSpPr>
              <a:spLocks noChangeArrowheads="1"/>
            </p:cNvSpPr>
            <p:nvPr/>
          </p:nvSpPr>
          <p:spPr bwMode="auto">
            <a:xfrm>
              <a:off x="3313" y="2262"/>
              <a:ext cx="100" cy="76"/>
            </a:xfrm>
            <a:prstGeom prst="rect">
              <a:avLst/>
            </a:prstGeom>
            <a:solidFill>
              <a:srgbClr val="B2B2B2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50" name="Rectangle 23"/>
            <p:cNvSpPr>
              <a:spLocks noChangeArrowheads="1"/>
            </p:cNvSpPr>
            <p:nvPr/>
          </p:nvSpPr>
          <p:spPr bwMode="auto">
            <a:xfrm>
              <a:off x="3389" y="2163"/>
              <a:ext cx="1015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ΛΟΓΙΣΤΗΡΙΟ</a:t>
              </a:r>
            </a:p>
          </p:txBody>
        </p:sp>
        <p:sp>
          <p:nvSpPr>
            <p:cNvPr id="167951" name="Rectangle 24"/>
            <p:cNvSpPr>
              <a:spLocks noChangeArrowheads="1"/>
            </p:cNvSpPr>
            <p:nvPr/>
          </p:nvSpPr>
          <p:spPr bwMode="auto">
            <a:xfrm>
              <a:off x="3313" y="2580"/>
              <a:ext cx="100" cy="76"/>
            </a:xfrm>
            <a:prstGeom prst="rect">
              <a:avLst/>
            </a:prstGeom>
            <a:solidFill>
              <a:srgbClr val="FF996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52" name="Rectangle 25"/>
            <p:cNvSpPr>
              <a:spLocks noChangeArrowheads="1"/>
            </p:cNvSpPr>
            <p:nvPr/>
          </p:nvSpPr>
          <p:spPr bwMode="auto">
            <a:xfrm>
              <a:off x="3389" y="2481"/>
              <a:ext cx="131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ΤΜΗΜΑ ΜΕΣΩΝ</a:t>
              </a:r>
            </a:p>
          </p:txBody>
        </p:sp>
        <p:sp>
          <p:nvSpPr>
            <p:cNvPr id="167953" name="Rectangle 26"/>
            <p:cNvSpPr>
              <a:spLocks noChangeArrowheads="1"/>
            </p:cNvSpPr>
            <p:nvPr/>
          </p:nvSpPr>
          <p:spPr bwMode="auto">
            <a:xfrm>
              <a:off x="3313" y="2905"/>
              <a:ext cx="100" cy="76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54" name="Rectangle 27"/>
            <p:cNvSpPr>
              <a:spLocks noChangeArrowheads="1"/>
            </p:cNvSpPr>
            <p:nvPr/>
          </p:nvSpPr>
          <p:spPr bwMode="auto">
            <a:xfrm>
              <a:off x="3389" y="2806"/>
              <a:ext cx="1758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DIRECT MARKETING &amp;</a:t>
              </a:r>
            </a:p>
          </p:txBody>
        </p:sp>
        <p:sp>
          <p:nvSpPr>
            <p:cNvPr id="167955" name="Rectangle 28"/>
            <p:cNvSpPr>
              <a:spLocks noChangeArrowheads="1"/>
            </p:cNvSpPr>
            <p:nvPr/>
          </p:nvSpPr>
          <p:spPr bwMode="auto">
            <a:xfrm>
              <a:off x="3389" y="2962"/>
              <a:ext cx="152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ΔΗΜΟΣΙΕΣ ΣΧΕΣΕΙΣ</a:t>
              </a:r>
            </a:p>
          </p:txBody>
        </p:sp>
        <p:sp>
          <p:nvSpPr>
            <p:cNvPr id="167956" name="Rectangle 29"/>
            <p:cNvSpPr>
              <a:spLocks noChangeArrowheads="1"/>
            </p:cNvSpPr>
            <p:nvPr/>
          </p:nvSpPr>
          <p:spPr bwMode="auto">
            <a:xfrm>
              <a:off x="3313" y="3223"/>
              <a:ext cx="100" cy="76"/>
            </a:xfrm>
            <a:prstGeom prst="rect">
              <a:avLst/>
            </a:prstGeom>
            <a:solidFill>
              <a:srgbClr val="FFE6E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57" name="Rectangle 30"/>
            <p:cNvSpPr>
              <a:spLocks noChangeArrowheads="1"/>
            </p:cNvSpPr>
            <p:nvPr/>
          </p:nvSpPr>
          <p:spPr bwMode="auto">
            <a:xfrm>
              <a:off x="3451" y="3124"/>
              <a:ext cx="71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ΕΡΕΥΝΑ</a:t>
              </a:r>
            </a:p>
          </p:txBody>
        </p:sp>
        <p:sp>
          <p:nvSpPr>
            <p:cNvPr id="167958" name="Rectangle 31"/>
            <p:cNvSpPr>
              <a:spLocks noChangeArrowheads="1"/>
            </p:cNvSpPr>
            <p:nvPr/>
          </p:nvSpPr>
          <p:spPr bwMode="auto">
            <a:xfrm>
              <a:off x="3313" y="3547"/>
              <a:ext cx="100" cy="76"/>
            </a:xfrm>
            <a:prstGeom prst="rect">
              <a:avLst/>
            </a:prstGeom>
            <a:solidFill>
              <a:srgbClr val="C0C0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59" name="Rectangle 32"/>
            <p:cNvSpPr>
              <a:spLocks noChangeArrowheads="1"/>
            </p:cNvSpPr>
            <p:nvPr/>
          </p:nvSpPr>
          <p:spPr bwMode="auto">
            <a:xfrm>
              <a:off x="3389" y="3448"/>
              <a:ext cx="954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ΠΑΡΑΓΩΓΗ</a:t>
              </a:r>
            </a:p>
          </p:txBody>
        </p:sp>
        <p:sp>
          <p:nvSpPr>
            <p:cNvPr id="167960" name="Rectangle 33"/>
            <p:cNvSpPr>
              <a:spLocks noChangeArrowheads="1"/>
            </p:cNvSpPr>
            <p:nvPr/>
          </p:nvSpPr>
          <p:spPr bwMode="auto">
            <a:xfrm>
              <a:off x="3313" y="3866"/>
              <a:ext cx="100" cy="76"/>
            </a:xfrm>
            <a:prstGeom prst="rect">
              <a:avLst/>
            </a:prstGeom>
            <a:solidFill>
              <a:srgbClr val="9966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l-GR" sz="2000" u="sng">
                <a:solidFill>
                  <a:srgbClr val="000000"/>
                </a:solidFill>
                <a:latin typeface="Century Gothic" pitchFamily="34" charset="0"/>
              </a:endParaRPr>
            </a:p>
          </p:txBody>
        </p:sp>
        <p:sp>
          <p:nvSpPr>
            <p:cNvPr id="167961" name="Rectangle 34"/>
            <p:cNvSpPr>
              <a:spLocks noChangeArrowheads="1"/>
            </p:cNvSpPr>
            <p:nvPr/>
          </p:nvSpPr>
          <p:spPr bwMode="auto">
            <a:xfrm>
              <a:off x="3389" y="3767"/>
              <a:ext cx="1050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ΔΙΟΙΚΗΤΙΚΕΣ</a:t>
              </a:r>
            </a:p>
          </p:txBody>
        </p:sp>
        <p:sp>
          <p:nvSpPr>
            <p:cNvPr id="167962" name="Rectangle 35"/>
            <p:cNvSpPr>
              <a:spLocks noChangeArrowheads="1"/>
            </p:cNvSpPr>
            <p:nvPr/>
          </p:nvSpPr>
          <p:spPr bwMode="auto">
            <a:xfrm>
              <a:off x="3389" y="3923"/>
              <a:ext cx="90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l-GR" sz="2000" b="1">
                  <a:solidFill>
                    <a:srgbClr val="4D4D4D"/>
                  </a:solidFill>
                  <a:latin typeface="Century Gothic" pitchFamily="34" charset="0"/>
                </a:rPr>
                <a:t>ΥΠΗΡΕΣΙΕΣ</a:t>
              </a:r>
            </a:p>
          </p:txBody>
        </p:sp>
      </p:grp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16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  <a:gradFill rotWithShape="1">
            <a:gsLst>
              <a:gs pos="0">
                <a:schemeClr val="hlink">
                  <a:gamma/>
                  <a:tint val="79216"/>
                  <a:invGamma/>
                  <a:alpha val="46001"/>
                </a:schemeClr>
              </a:gs>
              <a:gs pos="100000">
                <a:schemeClr val="hlink">
                  <a:alpha val="21001"/>
                </a:schemeClr>
              </a:gs>
            </a:gsLst>
            <a:lin ang="18900000" scaled="1"/>
          </a:gradFill>
          <a:ln>
            <a:solidFill>
              <a:srgbClr val="333399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l-GR" smtClean="0">
                <a:latin typeface="Century Gothic" pitchFamily="34" charset="0"/>
              </a:rPr>
              <a:t>Μακροχρόνιες Σχέσεις</a:t>
            </a:r>
          </a:p>
        </p:txBody>
      </p:sp>
      <p:sp>
        <p:nvSpPr>
          <p:cNvPr id="16896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smtClean="0">
                <a:latin typeface="Century Gothic" pitchFamily="34" charset="0"/>
              </a:rPr>
              <a:t>Unilever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AT&amp;T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Exxon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Kraft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Johnson &amp; Johnson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General Foods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Kellogg</a:t>
            </a:r>
            <a:endParaRPr lang="el-GR" sz="2000" smtClean="0">
              <a:latin typeface="Century Gothic" pitchFamily="34" charset="0"/>
            </a:endParaRPr>
          </a:p>
        </p:txBody>
      </p:sp>
      <p:sp>
        <p:nvSpPr>
          <p:cNvPr id="1689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171950" cy="418465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Century Gothic" pitchFamily="34" charset="0"/>
              </a:rPr>
              <a:t>J. Walter Thomson (92</a:t>
            </a:r>
            <a:r>
              <a:rPr lang="el-GR" sz="2000" smtClean="0">
                <a:latin typeface="Century Gothic" pitchFamily="34" charset="0"/>
              </a:rPr>
              <a:t> χρόνια</a:t>
            </a:r>
            <a:r>
              <a:rPr lang="en-US" sz="2000" smtClean="0">
                <a:latin typeface="Century Gothic" pitchFamily="34" charset="0"/>
              </a:rPr>
              <a:t>)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Ayer &amp; Parners (86</a:t>
            </a:r>
            <a:r>
              <a:rPr lang="el-GR" sz="2000" smtClean="0">
                <a:latin typeface="Century Gothic" pitchFamily="34" charset="0"/>
              </a:rPr>
              <a:t> χρόνια</a:t>
            </a:r>
            <a:r>
              <a:rPr lang="en-US" sz="2000" smtClean="0">
                <a:latin typeface="Century Gothic" pitchFamily="34" charset="0"/>
              </a:rPr>
              <a:t>)</a:t>
            </a: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McCann-Erickson</a:t>
            </a:r>
            <a:r>
              <a:rPr lang="el-GR" sz="2000" smtClean="0">
                <a:latin typeface="Century Gothic" pitchFamily="34" charset="0"/>
              </a:rPr>
              <a:t> (82 χρόνια)</a:t>
            </a:r>
            <a:endParaRPr lang="en-US" sz="2000" smtClean="0">
              <a:latin typeface="Century Gothic" pitchFamily="34" charset="0"/>
            </a:endParaRP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J. Walter Thomson</a:t>
            </a:r>
            <a:r>
              <a:rPr lang="el-GR" sz="2000" smtClean="0">
                <a:latin typeface="Century Gothic" pitchFamily="34" charset="0"/>
              </a:rPr>
              <a:t> (70 χρόνια)</a:t>
            </a:r>
            <a:endParaRPr lang="en-US" sz="2000" smtClean="0">
              <a:latin typeface="Century Gothic" pitchFamily="34" charset="0"/>
            </a:endParaRP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Young Rubicam</a:t>
            </a:r>
            <a:r>
              <a:rPr lang="el-GR" sz="2000" smtClean="0">
                <a:latin typeface="Century Gothic" pitchFamily="34" charset="0"/>
              </a:rPr>
              <a:t> (64 χρόνια)</a:t>
            </a:r>
            <a:endParaRPr lang="en-US" sz="2000" smtClean="0">
              <a:latin typeface="Century Gothic" pitchFamily="34" charset="0"/>
            </a:endParaRP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Young Rubicam</a:t>
            </a:r>
            <a:r>
              <a:rPr lang="el-GR" sz="2000" smtClean="0">
                <a:latin typeface="Century Gothic" pitchFamily="34" charset="0"/>
              </a:rPr>
              <a:t> (62 χρόνια)</a:t>
            </a:r>
            <a:endParaRPr lang="en-US" sz="2000" smtClean="0">
              <a:latin typeface="Century Gothic" pitchFamily="34" charset="0"/>
            </a:endParaRPr>
          </a:p>
          <a:p>
            <a:pPr eaLnBrk="1" hangingPunct="1"/>
            <a:r>
              <a:rPr lang="en-US" sz="2000" smtClean="0">
                <a:latin typeface="Century Gothic" pitchFamily="34" charset="0"/>
              </a:rPr>
              <a:t>Leo Bernett (</a:t>
            </a:r>
            <a:r>
              <a:rPr lang="el-GR" sz="2000" smtClean="0">
                <a:latin typeface="Century Gothic" pitchFamily="34" charset="0"/>
              </a:rPr>
              <a:t>42 χρόνια)</a:t>
            </a:r>
            <a:endParaRPr lang="en-US" sz="2000" smtClean="0">
              <a:latin typeface="Century Gothic" pitchFamily="34" charset="0"/>
            </a:endParaRPr>
          </a:p>
          <a:p>
            <a:pPr eaLnBrk="1" hangingPunct="1"/>
            <a:endParaRPr lang="el-GR" sz="2000" smtClean="0">
              <a:latin typeface="Century Gothic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17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505200" y="1295400"/>
            <a:ext cx="495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 ΣΥΝΕΡΓΑΣΙΑ ΜΟΝΙΜΗ ΚΑΙ ΣΤΑΘΕΡΗ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657600" y="1981200"/>
            <a:ext cx="5486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 ΠΙΣΩ ΑΠΟ ΚΑΘΕ ΜΕΓΑΛΗ ΔΙΑΦΗΜΙΣΗ</a:t>
            </a:r>
            <a:r>
              <a:rPr lang="en-GB">
                <a:solidFill>
                  <a:srgbClr val="FFFF00"/>
                </a:solidFill>
                <a:latin typeface="Century Gothic" pitchFamily="34" charset="0"/>
              </a:rPr>
              <a:t>                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 ΥΠΑΡΧΕΙ ΕΝΑΣ ΜΕΓΑΛΟΣ ΔΙΑΦΗΜΙΖΟΜΕΝΟΣ</a:t>
            </a: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733800" y="40386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 ΠΡΟΒΛΗΜΑ Ο ΔΙΑΦΗΜΙΖΟΜΕΝΟΣ ΠΟΥ ΔΕΝ ΞΕΡΕΙ ΤΙ ΘΕΛΕΙ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581400" y="4953000"/>
            <a:ext cx="525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 ΟΡΙΣΜΕΝΟΙ ΔΕΝ ΘΕΩΡΟΥΝ  ΙΚΑΝΟ ΤΟΝ ΔΙΑΦΗΜΙΣΤΗ ΤΟΥΣ ΝΑ ΣΥΜΜΕΤΕΧΕΙ ΣΤΙΣ ΓΕΝΙΚΟΤΕΡΕΣ ΑΠΟΦΑΣΕΙΣ ΜΑΡΚΕΤΙΝΓΚ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3810000" y="3276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 ΕΧΟΥΝ ΕΠΙΛΕΚΤΙΚΗ ΜΝΗΜΗ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1981200" y="381000"/>
            <a:ext cx="6477000" cy="51911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chemeClr val="hlink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Ο ΔΙΑΦΗΜΙΖΟΜΕΝΟΣ</a:t>
            </a:r>
          </a:p>
        </p:txBody>
      </p:sp>
      <p:pic>
        <p:nvPicPr>
          <p:cNvPr id="169992" name="Picture 16" descr="pe0156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1524000"/>
            <a:ext cx="359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3" name="Line 21"/>
          <p:cNvSpPr>
            <a:spLocks noChangeShapeType="1"/>
          </p:cNvSpPr>
          <p:nvPr/>
        </p:nvSpPr>
        <p:spPr bwMode="auto">
          <a:xfrm>
            <a:off x="1752600" y="838200"/>
            <a:ext cx="0" cy="685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9994" name="Line 22"/>
          <p:cNvSpPr>
            <a:spLocks noChangeShapeType="1"/>
          </p:cNvSpPr>
          <p:nvPr/>
        </p:nvSpPr>
        <p:spPr bwMode="auto">
          <a:xfrm>
            <a:off x="1828800" y="5486400"/>
            <a:ext cx="0" cy="10668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9995" name="Line 23"/>
          <p:cNvSpPr>
            <a:spLocks noChangeShapeType="1"/>
          </p:cNvSpPr>
          <p:nvPr/>
        </p:nvSpPr>
        <p:spPr bwMode="auto">
          <a:xfrm>
            <a:off x="990600" y="6172200"/>
            <a:ext cx="76962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solidFill>
                  <a:schemeClr val="bg1"/>
                </a:solidFill>
                <a:latin typeface="Century Gothic" pitchFamily="34" charset="0"/>
              </a:rPr>
              <a:pPr eaLnBrk="0" hangingPunct="0"/>
              <a:t>18</a:t>
            </a:fld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0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autoUpdateAnimBg="0"/>
      <p:bldP spid="90116" grpId="0" autoUpdateAnimBg="0"/>
      <p:bldP spid="90117" grpId="0" autoUpdateAnimBg="0"/>
      <p:bldP spid="90118" grpId="0" autoUpdateAnimBg="0"/>
      <p:bldP spid="9011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3"/>
          <p:cNvSpPr txBox="1">
            <a:spLocks noChangeArrowheads="1"/>
          </p:cNvSpPr>
          <p:nvPr/>
        </p:nvSpPr>
        <p:spPr bwMode="auto">
          <a:xfrm>
            <a:off x="3429000" y="14478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ΥΠΑΡΧΟΥΝ ΑΥΤΟΙ ΠΟΥ ΕΝΔΙΑΦΕΡΟΝΤΑΙ ΚΑΙ ΑΥΤΟΙ  ΠΟΥ ΔΕΝ ΕΝΔΙΑΦΕΡΟΝΤΑΙ</a:t>
            </a:r>
          </a:p>
        </p:txBody>
      </p:sp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ΔΕΝ ΕΧΟΥΝ ΠΑΝΤΑ ΔΙΚΙΟ ΑΛΛΑ ΟΤΑΝ ΕΧΟΥΝ ΕΙΝΑΙ ΤΕΡΑΣΤΙΟ</a:t>
            </a:r>
          </a:p>
        </p:txBody>
      </p:sp>
      <p:sp>
        <p:nvSpPr>
          <p:cNvPr id="171012" name="Text Box 5"/>
          <p:cNvSpPr txBox="1">
            <a:spLocks noChangeArrowheads="1"/>
          </p:cNvSpPr>
          <p:nvPr/>
        </p:nvSpPr>
        <p:spPr bwMode="auto">
          <a:xfrm>
            <a:off x="3733800" y="25146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ΠΑΡΕΧΟΥΝ ΔΙΑΦΗΜΙΣΤΙΚΕΣ </a:t>
            </a:r>
            <a:r>
              <a:rPr lang="en-GB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ΙΔΕΕΣ</a:t>
            </a:r>
          </a:p>
        </p:txBody>
      </p:sp>
      <p:sp>
        <p:nvSpPr>
          <p:cNvPr id="171013" name="Text Box 6"/>
          <p:cNvSpPr txBox="1">
            <a:spLocks noChangeArrowheads="1"/>
          </p:cNvSpPr>
          <p:nvPr/>
        </p:nvSpPr>
        <p:spPr bwMode="auto">
          <a:xfrm>
            <a:off x="3962400" y="3352800"/>
            <a:ext cx="4648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ΔΕΝ ΠΡΕΠΕΙ ΝΑ ΕΠΙΛΕΓΟΥΝ ΔΙΑΦΗΜΙΣΤΗ ΑΠΟ ΚΟΙΝΩΝΙΚΕΣ ‘Η ΦΙΛΙΚΕΣ ΣΧΕΣΕΙΣ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810000" y="5486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ΣΥΝΗΘΩΣ ΑΔΙΚΟΙ ΣΤΟΝ ΚΑΤΑΜΕΡΙΣΜΟ ΕΥΘΥΝΩΝ</a:t>
            </a:r>
          </a:p>
        </p:txBody>
      </p:sp>
      <p:sp>
        <p:nvSpPr>
          <p:cNvPr id="91152" name="Text Box 16"/>
          <p:cNvSpPr txBox="1">
            <a:spLocks noChangeArrowheads="1"/>
          </p:cNvSpPr>
          <p:nvPr/>
        </p:nvSpPr>
        <p:spPr bwMode="auto">
          <a:xfrm>
            <a:off x="1981200" y="381000"/>
            <a:ext cx="6477000" cy="519113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>
            <a:outerShdw dist="107763" dir="13500000" sx="125000" sy="125000" algn="br" rotWithShape="0">
              <a:srgbClr val="CCCC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Ο ΔΙΑΦΗΜΙΖΟΜΕΝΟΣ</a:t>
            </a:r>
          </a:p>
        </p:txBody>
      </p:sp>
      <p:pic>
        <p:nvPicPr>
          <p:cNvPr id="171016" name="Picture 17" descr="pe01560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359251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Line 18"/>
          <p:cNvSpPr>
            <a:spLocks noChangeShapeType="1"/>
          </p:cNvSpPr>
          <p:nvPr/>
        </p:nvSpPr>
        <p:spPr bwMode="auto">
          <a:xfrm>
            <a:off x="1600200" y="1143000"/>
            <a:ext cx="0" cy="609600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1018" name="Line 19"/>
          <p:cNvSpPr>
            <a:spLocks noChangeShapeType="1"/>
          </p:cNvSpPr>
          <p:nvPr/>
        </p:nvSpPr>
        <p:spPr bwMode="auto">
          <a:xfrm>
            <a:off x="1752600" y="5715000"/>
            <a:ext cx="0" cy="914400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71019" name="Line 20"/>
          <p:cNvSpPr>
            <a:spLocks noChangeShapeType="1"/>
          </p:cNvSpPr>
          <p:nvPr/>
        </p:nvSpPr>
        <p:spPr bwMode="auto">
          <a:xfrm>
            <a:off x="685800" y="6248400"/>
            <a:ext cx="8153400" cy="0"/>
          </a:xfrm>
          <a:prstGeom prst="line">
            <a:avLst/>
          </a:prstGeom>
          <a:noFill/>
          <a:ln w="9525">
            <a:solidFill>
              <a:srgbClr val="CCCC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solidFill>
                  <a:schemeClr val="bg1"/>
                </a:solidFill>
                <a:latin typeface="Century Gothic" pitchFamily="34" charset="0"/>
              </a:rPr>
              <a:pPr eaLnBrk="0" hangingPunct="0"/>
              <a:t>19</a:t>
            </a:fld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Χρηματοδότηση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40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smtClean="0"/>
          </a:p>
          <a:p>
            <a:r>
              <a:rPr lang="el-GR" sz="2400" smtClean="0"/>
              <a:t>Το έργο «</a:t>
            </a:r>
            <a:r>
              <a:rPr lang="el-GR" sz="2400" b="1" smtClean="0"/>
              <a:t>Ανοικτά Ακαδημαϊκά Μαθήματα στο Οικονομικό Πανεπιστήμιο Αθηνών</a:t>
            </a:r>
            <a:r>
              <a:rPr lang="el-GR" sz="240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6388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07B999-9D21-463A-82F0-D7BEF0360394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5"/>
          <p:cNvSpPr txBox="1">
            <a:spLocks noChangeArrowheads="1"/>
          </p:cNvSpPr>
          <p:nvPr/>
        </p:nvSpPr>
        <p:spPr bwMode="auto">
          <a:xfrm>
            <a:off x="3733800" y="5029200"/>
            <a:ext cx="3505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ΣΥΧΝΗ ΑΛΛΑΓΗ </a:t>
            </a:r>
            <a:r>
              <a:rPr lang="en-GB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ΤΩΝ ΘΕΣΕΩΝ</a:t>
            </a:r>
          </a:p>
        </p:txBody>
      </p:sp>
      <p:sp>
        <p:nvSpPr>
          <p:cNvPr id="172035" name="Text Box 7"/>
          <p:cNvSpPr txBox="1">
            <a:spLocks noChangeArrowheads="1"/>
          </p:cNvSpPr>
          <p:nvPr/>
        </p:nvSpPr>
        <p:spPr bwMode="auto">
          <a:xfrm>
            <a:off x="3810000" y="28194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ΚΑΤΑΠΛΗΚΤΙΚΟ ΚΛΙΜΑ ΕΡΓΑΣΙΑΣ</a:t>
            </a:r>
          </a:p>
        </p:txBody>
      </p:sp>
      <p:sp>
        <p:nvSpPr>
          <p:cNvPr id="172036" name="Text Box 8"/>
          <p:cNvSpPr txBox="1">
            <a:spLocks noChangeArrowheads="1"/>
          </p:cNvSpPr>
          <p:nvPr/>
        </p:nvSpPr>
        <p:spPr bwMode="auto">
          <a:xfrm>
            <a:off x="3657600" y="5715000"/>
            <a:ext cx="548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ΕΝΑ ΣΤΕΛΕΧΟΣ ΑΞΙΖΕΙ ΠΕΡΙΣΣΟΤΕΡΟ ΑΠΟ ΕΝΑ ΠΕΛΑΤΗ</a:t>
            </a:r>
          </a:p>
        </p:txBody>
      </p:sp>
      <p:sp>
        <p:nvSpPr>
          <p:cNvPr id="172037" name="Text Box 9"/>
          <p:cNvSpPr txBox="1">
            <a:spLocks noChangeArrowheads="1"/>
          </p:cNvSpPr>
          <p:nvPr/>
        </p:nvSpPr>
        <p:spPr bwMode="auto">
          <a:xfrm>
            <a:off x="3886200" y="37338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ΤΑ ‘’ΑΦΕΝΤΙΚΑ’’ ΣΥΝΕΡΓΑΖΟΝΤΑΙ-ΕΠΙΚ</a:t>
            </a:r>
            <a:r>
              <a:rPr lang="en-GB">
                <a:solidFill>
                  <a:srgbClr val="FFFF00"/>
                </a:solidFill>
                <a:latin typeface="Century Gothic" pitchFamily="34" charset="0"/>
              </a:rPr>
              <a:t>O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ΙΝΩΝΟΥΝ</a:t>
            </a:r>
          </a:p>
        </p:txBody>
      </p:sp>
      <p:sp>
        <p:nvSpPr>
          <p:cNvPr id="172038" name="Text Box 10"/>
          <p:cNvSpPr txBox="1">
            <a:spLocks noChangeArrowheads="1"/>
          </p:cNvSpPr>
          <p:nvPr/>
        </p:nvSpPr>
        <p:spPr bwMode="auto">
          <a:xfrm>
            <a:off x="3810000" y="44196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ΔΕΝ ΥΙΟΘΕΤΕΙ ΚΑΘΟΡΙΣΜΕΝΟ ΩΡΑΡΙΟ</a:t>
            </a:r>
          </a:p>
        </p:txBody>
      </p:sp>
      <p:sp>
        <p:nvSpPr>
          <p:cNvPr id="172039" name="Text Box 11"/>
          <p:cNvSpPr txBox="1">
            <a:spLocks noChangeArrowheads="1"/>
          </p:cNvSpPr>
          <p:nvPr/>
        </p:nvSpPr>
        <p:spPr bwMode="auto">
          <a:xfrm>
            <a:off x="3810000" y="3276600"/>
            <a:ext cx="426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ΕΙΝΑΙ ΣΧΟΛΕΙΟ ΔΙΑΦΗΜΙΣΗΣ</a:t>
            </a:r>
          </a:p>
        </p:txBody>
      </p:sp>
      <p:sp>
        <p:nvSpPr>
          <p:cNvPr id="172040" name="Text Box 12"/>
          <p:cNvSpPr txBox="1">
            <a:spLocks noChangeArrowheads="1"/>
          </p:cNvSpPr>
          <p:nvPr/>
        </p:nvSpPr>
        <p:spPr bwMode="auto">
          <a:xfrm>
            <a:off x="3886200" y="1295400"/>
            <a:ext cx="495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ΕΙΝΑΙ ΜΙΑ ΠΕΡΙΕΡΓΗ ΕΠΙΧΕΙΡΗΣΗ</a:t>
            </a:r>
            <a:r>
              <a:rPr lang="en-GB">
                <a:solidFill>
                  <a:srgbClr val="FFFF00"/>
                </a:solidFill>
                <a:latin typeface="Century Gothic" pitchFamily="34" charset="0"/>
              </a:rPr>
              <a:t>:                  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ΟΧΙ ΤΟΣΟ ΤΟ ΚΕΡΔΟΣ ΑΛΛΑ Η ΚΑΛΗ ΔΟΥΛΕΙΑ</a:t>
            </a:r>
          </a:p>
        </p:txBody>
      </p:sp>
      <p:sp>
        <p:nvSpPr>
          <p:cNvPr id="236558" name="Text Box 14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Η ΕΛΛΗΝΙΚΗ</a:t>
            </a:r>
            <a:r>
              <a:rPr lang="en-GB" sz="280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ΔΙΑΦΗΜΙΣΤΙΚΗ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ΕΤΑΙΡΕΙΑ</a:t>
            </a:r>
          </a:p>
        </p:txBody>
      </p:sp>
      <p:pic>
        <p:nvPicPr>
          <p:cNvPr id="172042" name="Picture 15" descr="bs0209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38862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043" name="Text Box 18"/>
          <p:cNvSpPr txBox="1">
            <a:spLocks noChangeArrowheads="1"/>
          </p:cNvSpPr>
          <p:nvPr/>
        </p:nvSpPr>
        <p:spPr bwMode="auto">
          <a:xfrm>
            <a:off x="3810000" y="22098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ΔΕΝ ΠΑΛΙΩΝΕΙ,ΤΗΝ ΠΑΛΙΩΝΟΥΝ ΟΙ ΑΛΛΕΣ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solidFill>
                  <a:schemeClr val="bg1"/>
                </a:solidFill>
                <a:latin typeface="Century Gothic" pitchFamily="34" charset="0"/>
              </a:rPr>
              <a:pPr eaLnBrk="0" hangingPunct="0"/>
              <a:t>20</a:t>
            </a:fld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7" name="Text Box 9"/>
          <p:cNvSpPr txBox="1">
            <a:spLocks noChangeArrowheads="1"/>
          </p:cNvSpPr>
          <p:nvPr/>
        </p:nvSpPr>
        <p:spPr bwMode="auto">
          <a:xfrm>
            <a:off x="0" y="0"/>
            <a:ext cx="9144000" cy="11604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56078"/>
                  <a:invGamma/>
                </a:schemeClr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Η ΕΛΛΗΝΙΚΗ</a:t>
            </a:r>
            <a:r>
              <a:rPr lang="en-GB" sz="280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ΔΙΑΦΗΜΙΣΤΙΚΗ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00"/>
                </a:solidFill>
                <a:latin typeface="Century Gothic" pitchFamily="34" charset="0"/>
              </a:rPr>
              <a:t>ΕΤΑΙΡΕΙΑ</a:t>
            </a:r>
          </a:p>
        </p:txBody>
      </p:sp>
      <p:pic>
        <p:nvPicPr>
          <p:cNvPr id="237578" name="Picture 10" descr="bs0209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90600"/>
            <a:ext cx="35052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60" name="Text Box 12"/>
          <p:cNvSpPr txBox="1">
            <a:spLocks noChangeArrowheads="1"/>
          </p:cNvSpPr>
          <p:nvPr/>
        </p:nvSpPr>
        <p:spPr bwMode="auto">
          <a:xfrm>
            <a:off x="3581400" y="12954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ΕΙΝΑΙ ΑΠΟ ΤΙΣ ΠΙΟ ΟΡΓΑΝΩΜΕΝΕΣ ΕΠΙΧΕΙΡΗΣΕΙΣ ΣΤΗΝ ΕΛΛΑΔΑ</a:t>
            </a:r>
          </a:p>
        </p:txBody>
      </p:sp>
      <p:sp>
        <p:nvSpPr>
          <p:cNvPr id="173061" name="Text Box 13"/>
          <p:cNvSpPr txBox="1">
            <a:spLocks noChangeArrowheads="1"/>
          </p:cNvSpPr>
          <p:nvPr/>
        </p:nvSpPr>
        <p:spPr bwMode="auto">
          <a:xfrm>
            <a:off x="3581400" y="1905000"/>
            <a:ext cx="5670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ΔΕ ΔΙΑΘΕΤΕΙ ΥΠΑΛΛΗΛΟΥΣ ΑΛΛΑ ΣΤΕΛΕΧΗ</a:t>
            </a:r>
          </a:p>
        </p:txBody>
      </p:sp>
      <p:sp>
        <p:nvSpPr>
          <p:cNvPr id="173062" name="Text Box 14"/>
          <p:cNvSpPr txBox="1">
            <a:spLocks noChangeArrowheads="1"/>
          </p:cNvSpPr>
          <p:nvPr/>
        </p:nvSpPr>
        <p:spPr bwMode="auto">
          <a:xfrm>
            <a:off x="3505200" y="23622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ΑΠΑΙΤΕΙ ΕΞΕΙΔΙΚΕΥΜΕΝΑ ΣΤΕΛΕΧΗ ΜΕ ΕΞΕΙΔΙΚΕΥΜΕΝΕΣ ΓΕΝΙΚΕΣ ΓΝΩΣΕΙΣ</a:t>
            </a:r>
          </a:p>
        </p:txBody>
      </p:sp>
      <p:sp>
        <p:nvSpPr>
          <p:cNvPr id="173063" name="Text Box 15"/>
          <p:cNvSpPr txBox="1">
            <a:spLocks noChangeArrowheads="1"/>
          </p:cNvSpPr>
          <p:nvPr/>
        </p:nvSpPr>
        <p:spPr bwMode="auto">
          <a:xfrm>
            <a:off x="3429000" y="30480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ΟΡΓΑΝΩΣΗ ΟΡΙΖΟΝΤΙΑ ΚΑΙ ΟΧΙ ΚΑΘΕΤΗ</a:t>
            </a:r>
          </a:p>
        </p:txBody>
      </p:sp>
      <p:sp>
        <p:nvSpPr>
          <p:cNvPr id="173064" name="Text Box 16"/>
          <p:cNvSpPr txBox="1">
            <a:spLocks noChangeArrowheads="1"/>
          </p:cNvSpPr>
          <p:nvPr/>
        </p:nvSpPr>
        <p:spPr bwMode="auto">
          <a:xfrm>
            <a:off x="3429000" y="3505200"/>
            <a:ext cx="510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ΑΠΟΘΕΩΣΗ ΤΗΣ ΟΜΑΔΙΚΗΣ ΕΡΓΑΣΙΑΣ</a:t>
            </a:r>
          </a:p>
        </p:txBody>
      </p:sp>
      <p:sp>
        <p:nvSpPr>
          <p:cNvPr id="173065" name="Text Box 17"/>
          <p:cNvSpPr txBox="1">
            <a:spLocks noChangeArrowheads="1"/>
          </p:cNvSpPr>
          <p:nvPr/>
        </p:nvSpPr>
        <p:spPr bwMode="auto">
          <a:xfrm>
            <a:off x="3429000" y="3886200"/>
            <a:ext cx="510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ΣΤΕΛΕΧΗ ΜΕ ΔΙΑΦΟΡΕΤΙΚΕΣ ΣΠΟΥΔΕΣ,ΥΠΟΒΑΘΡΟ ΚΑΙ ΕΜΠΕΙΡΙΕΣ</a:t>
            </a:r>
          </a:p>
        </p:txBody>
      </p:sp>
      <p:sp>
        <p:nvSpPr>
          <p:cNvPr id="173066" name="Text Box 18"/>
          <p:cNvSpPr txBox="1">
            <a:spLocks noChangeArrowheads="1"/>
          </p:cNvSpPr>
          <p:nvPr/>
        </p:nvSpPr>
        <p:spPr bwMode="auto">
          <a:xfrm>
            <a:off x="3429000" y="4495800"/>
            <a:ext cx="518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ΕΠΙΧΕΙΡΗΣΗ ΠΟΥ ΕΠΕΚΤΕΙΝΕΤΑΙ ΣΕ ΝΕΕΣ ΔΡΑΣΤΗΡΙΟΤΗΤΕΣ</a:t>
            </a:r>
          </a:p>
        </p:txBody>
      </p:sp>
      <p:sp>
        <p:nvSpPr>
          <p:cNvPr id="173067" name="Text Box 19"/>
          <p:cNvSpPr txBox="1">
            <a:spLocks noChangeArrowheads="1"/>
          </p:cNvSpPr>
          <p:nvPr/>
        </p:nvSpPr>
        <p:spPr bwMode="auto">
          <a:xfrm>
            <a:off x="3352800" y="5181600"/>
            <a:ext cx="579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ΕΠΙΒΟΛΗ ΤΟΥ ΣΤΕΛΕΧΟΥΣ ΑΠΟ ΤΙΣ ΙΚΑΝΟΤΗΤΕΣ ΤΟΥ ΚΑΙ ΟΧΙ ΑΠΟ ΤΗ ΘΕΣΗ ΤΟΥ</a:t>
            </a:r>
          </a:p>
        </p:txBody>
      </p:sp>
      <p:sp>
        <p:nvSpPr>
          <p:cNvPr id="173068" name="Text Box 20"/>
          <p:cNvSpPr txBox="1">
            <a:spLocks noChangeArrowheads="1"/>
          </p:cNvSpPr>
          <p:nvPr/>
        </p:nvSpPr>
        <p:spPr bwMode="auto">
          <a:xfrm>
            <a:off x="3429000" y="5943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n-US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el-GR">
                <a:solidFill>
                  <a:srgbClr val="FFFF00"/>
                </a:solidFill>
                <a:latin typeface="Century Gothic" pitchFamily="34" charset="0"/>
              </a:rPr>
              <a:t>ΑΠΟΤΕΛΕΙ ΧΩΡΟ ΦΙΛΟΔΟΞΙΩΝ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solidFill>
                  <a:schemeClr val="bg1"/>
                </a:solidFill>
                <a:latin typeface="Century Gothic" pitchFamily="34" charset="0"/>
              </a:rPr>
              <a:pPr eaLnBrk="0" hangingPunct="0"/>
              <a:t>21</a:t>
            </a:fld>
            <a:endParaRPr lang="en-US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7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1143000"/>
          </a:xfrm>
        </p:spPr>
        <p:txBody>
          <a:bodyPr lIns="92075" tIns="46038" rIns="92075" bIns="46038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  <a:t>ΔΙΑΦΗΜΙΣΗ</a:t>
            </a:r>
            <a:b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  <a:t>				ADVERTISING</a:t>
            </a: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5359400" y="228600"/>
            <a:ext cx="3784600" cy="119380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254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fontAlgn="base" hangingPunct="0">
              <a:spcBef>
                <a:spcPct val="145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Το Διαζύγιο</a:t>
            </a:r>
          </a:p>
        </p:txBody>
      </p:sp>
      <p:sp>
        <p:nvSpPr>
          <p:cNvPr id="174084" name="AutoShape 4"/>
          <p:cNvSpPr>
            <a:spLocks noChangeArrowheads="1"/>
          </p:cNvSpPr>
          <p:nvPr/>
        </p:nvSpPr>
        <p:spPr bwMode="auto">
          <a:xfrm>
            <a:off x="304800" y="2743200"/>
            <a:ext cx="8445500" cy="3492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67A5"/>
              </a:gs>
              <a:gs pos="100000">
                <a:srgbClr val="FFD6E7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67A5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81000" y="2133600"/>
            <a:ext cx="8458200" cy="4549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03225" indent="-403225" eaLnBrk="0" fontAlgn="base" hangingPunct="0">
              <a:spcBef>
                <a:spcPct val="145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Ο Διαφημιζόμενος …….</a:t>
            </a:r>
            <a:endParaRPr lang="el-GR" sz="2800">
              <a:solidFill>
                <a:srgbClr val="000099"/>
              </a:solidFill>
              <a:latin typeface="Century Gothic" pitchFamily="34" charset="0"/>
            </a:endParaRPr>
          </a:p>
          <a:p>
            <a:pPr marL="403225" indent="-403225" eaLnBrk="0" fontAlgn="base" hangingPunct="0">
              <a:spcBef>
                <a:spcPct val="60000"/>
              </a:spcBef>
              <a:spcAft>
                <a:spcPct val="0"/>
              </a:spcAft>
              <a:defRPr/>
            </a:pPr>
            <a:endParaRPr lang="el-GR" sz="700">
              <a:solidFill>
                <a:srgbClr val="000099"/>
              </a:solidFill>
              <a:latin typeface="Century Gothic" pitchFamily="34" charset="0"/>
            </a:endParaRPr>
          </a:p>
          <a:p>
            <a:pPr marL="403225" indent="-403225" eaLnBrk="0" fontAlgn="base" hangingPunct="0">
              <a:spcBef>
                <a:spcPct val="6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η διαφημιστική εταιρεία δεν του προσφέρει πια υπηρεσίες σε ποιότητα και εύρος που απαιτούνται για να προχωρήσει τους στόχους του</a:t>
            </a: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αρχίζει να μην εμπιστεύεται τους ανθρώπους που τον εξυπηρετούν, δεν τους θεωρεί ικανούς, δεν του προσφέρουν τις υπηρεσίες που έχει ανάγκη</a:t>
            </a: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γιατί κάποιοι από τους ανθρώπους που έχει εμπιστοσύνη αλλάζουν διαφημιστική εταιρεία </a:t>
            </a:r>
          </a:p>
        </p:txBody>
      </p:sp>
      <p:pic>
        <p:nvPicPr>
          <p:cNvPr id="174086" name="Picture 7" descr="bd06553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04800"/>
            <a:ext cx="2133600" cy="211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22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AutoShape 3"/>
          <p:cNvSpPr>
            <a:spLocks noChangeArrowheads="1"/>
          </p:cNvSpPr>
          <p:nvPr/>
        </p:nvSpPr>
        <p:spPr bwMode="auto">
          <a:xfrm>
            <a:off x="457200" y="2667000"/>
            <a:ext cx="8445500" cy="34925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FFD253"/>
              </a:gs>
              <a:gs pos="100000">
                <a:srgbClr val="FFF5DB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FFD253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685800" y="1524000"/>
            <a:ext cx="8077200" cy="4709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Ο Διαφημιζόμενος …….</a:t>
            </a: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l-GR" sz="2400">
              <a:solidFill>
                <a:srgbClr val="000099"/>
              </a:solidFill>
              <a:latin typeface="Century Gothic" pitchFamily="34" charset="0"/>
            </a:endParaRP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η διαφημιστική εταιρεία έχει “κουραστεί“και το δημιουργικό δεν μπορεί να προσφέρει κάτι “νέο“</a:t>
            </a: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οι πωλήσεις του πέφτουν</a:t>
            </a: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ο διαφημιζόμενος μεγαλώνει, αναπτύσσεται και οι απαιτήσεις του διευρύνονται</a:t>
            </a:r>
          </a:p>
          <a:p>
            <a:pPr marL="403225" indent="-403225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336633"/>
              </a:buClr>
              <a:buSzPct val="120000"/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“συλλαμβάνει“ την διαφημιστική εταιρεία να ……χρεώνει κάτι παραπάνω</a:t>
            </a:r>
          </a:p>
        </p:txBody>
      </p:sp>
      <p:pic>
        <p:nvPicPr>
          <p:cNvPr id="175108" name="Picture 9" descr="pe017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0"/>
            <a:ext cx="2514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1143000"/>
          </a:xfrm>
        </p:spPr>
        <p:txBody>
          <a:bodyPr lIns="92075" tIns="46038" rIns="92075" bIns="46038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  <a:t>ΔΙΑΦΗΜΙΣΗ</a:t>
            </a:r>
            <a:b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  <a:t>				ADVERTISING</a:t>
            </a:r>
          </a:p>
        </p:txBody>
      </p:sp>
      <p:sp>
        <p:nvSpPr>
          <p:cNvPr id="44044" name="AutoShape 12"/>
          <p:cNvSpPr>
            <a:spLocks noChangeArrowheads="1"/>
          </p:cNvSpPr>
          <p:nvPr/>
        </p:nvSpPr>
        <p:spPr bwMode="auto">
          <a:xfrm>
            <a:off x="3048000" y="609600"/>
            <a:ext cx="3784600" cy="1193800"/>
          </a:xfrm>
          <a:prstGeom prst="star16">
            <a:avLst>
              <a:gd name="adj" fmla="val 37500"/>
            </a:avLst>
          </a:prstGeom>
          <a:solidFill>
            <a:srgbClr val="CC9900"/>
          </a:solidFill>
          <a:ln w="254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fontAlgn="base" hangingPunct="0">
              <a:spcBef>
                <a:spcPct val="145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Το Διαζύγιο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23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AutoShape 3"/>
          <p:cNvSpPr>
            <a:spLocks noChangeArrowheads="1"/>
          </p:cNvSpPr>
          <p:nvPr/>
        </p:nvSpPr>
        <p:spPr bwMode="auto">
          <a:xfrm>
            <a:off x="381000" y="2438400"/>
            <a:ext cx="8458200" cy="3797300"/>
          </a:xfrm>
          <a:prstGeom prst="roundRect">
            <a:avLst>
              <a:gd name="adj" fmla="val 12495"/>
            </a:avLst>
          </a:prstGeom>
          <a:gradFill rotWithShape="0">
            <a:gsLst>
              <a:gs pos="0">
                <a:srgbClr val="00DC00"/>
              </a:gs>
              <a:gs pos="100000">
                <a:srgbClr val="E4FBE4"/>
              </a:gs>
            </a:gsLst>
            <a:path path="rect">
              <a:fillToRect l="100000" b="100000"/>
            </a:path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DC00"/>
            </a:extrusionClr>
          </a:sp3d>
        </p:spPr>
        <p:txBody>
          <a:bodyPr wrap="none" anchor="ctr">
            <a:flatTx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609600" y="1905000"/>
            <a:ext cx="7848600" cy="510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      Ο Διαφημιζόμενος …….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l-GR" sz="900">
              <a:solidFill>
                <a:srgbClr val="000099"/>
              </a:solidFill>
              <a:latin typeface="Century Gothic" pitchFamily="34" charset="0"/>
            </a:endParaRP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όταν ζητάει και άλλες υπηρεσίες όπως Promotions, Direct Marketing, Telemarketing, PR και η διαφημιστική εταιρεία δεν μπορεί να τους τις προσφέρει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γιατί ο νέος Marketing Manager έχει μάθει να δουλεύει με άλλη διαφημιστική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φεύγει γιατί η διαφημιστική εταιρεία του παρουσιάζει copies του εξωτερικού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  <a:buFontTx/>
              <a:buChar char="•"/>
              <a:defRPr/>
            </a:pPr>
            <a:r>
              <a:rPr lang="el-GR" sz="2400">
                <a:solidFill>
                  <a:srgbClr val="000099"/>
                </a:solidFill>
                <a:latin typeface="Century Gothic" pitchFamily="34" charset="0"/>
              </a:rPr>
              <a:t>…………...και πολλοί άλλοι λόγοι διαζυγίου !!!!!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defRPr/>
            </a:pPr>
            <a:endParaRPr lang="el-GR" sz="2400">
              <a:solidFill>
                <a:srgbClr val="000099"/>
              </a:solidFill>
              <a:latin typeface="Century Gothic" pitchFamily="34" charset="0"/>
            </a:endParaRPr>
          </a:p>
        </p:txBody>
      </p:sp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3505200" cy="1143000"/>
          </a:xfrm>
        </p:spPr>
        <p:txBody>
          <a:bodyPr lIns="92075" tIns="46038" rIns="92075" bIns="46038"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  <a:t>ΔΙΑΦΗΜΙΣΗ</a:t>
            </a:r>
            <a:b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</a:br>
            <a:r>
              <a:rPr lang="el-GR" sz="2400" smtClean="0">
                <a:solidFill>
                  <a:srgbClr val="000099"/>
                </a:solidFill>
                <a:latin typeface="Century Gothic" pitchFamily="34" charset="0"/>
              </a:rPr>
              <a:t>				ADVERTISING</a:t>
            </a:r>
          </a:p>
        </p:txBody>
      </p:sp>
      <p:sp>
        <p:nvSpPr>
          <p:cNvPr id="45065" name="AutoShape 9"/>
          <p:cNvSpPr>
            <a:spLocks noChangeArrowheads="1"/>
          </p:cNvSpPr>
          <p:nvPr/>
        </p:nvSpPr>
        <p:spPr bwMode="auto">
          <a:xfrm>
            <a:off x="5359400" y="228600"/>
            <a:ext cx="3784600" cy="1193800"/>
          </a:xfrm>
          <a:prstGeom prst="star16">
            <a:avLst>
              <a:gd name="adj" fmla="val 37500"/>
            </a:avLst>
          </a:prstGeom>
          <a:solidFill>
            <a:srgbClr val="008000"/>
          </a:solidFill>
          <a:ln w="25400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lIns="92075" tIns="46038" rIns="92075" bIns="46038" anchor="ctr">
            <a:flatTx/>
          </a:bodyPr>
          <a:lstStyle/>
          <a:p>
            <a:pPr algn="ctr" eaLnBrk="0" fontAlgn="base" hangingPunct="0">
              <a:spcBef>
                <a:spcPct val="145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FFFFFF"/>
                </a:solidFill>
                <a:latin typeface="Century Gothic" pitchFamily="34" charset="0"/>
              </a:rPr>
              <a:t>Το Διαζύγιο</a:t>
            </a:r>
          </a:p>
        </p:txBody>
      </p:sp>
      <p:pic>
        <p:nvPicPr>
          <p:cNvPr id="176134" name="Picture 10" descr="pe01716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0"/>
            <a:ext cx="2514600" cy="240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24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Sheehan, K. B. (2013). </a:t>
            </a:r>
            <a:r>
              <a:rPr lang="en-US" i="1" dirty="0" smtClean="0"/>
              <a:t>Controversies in contemporary advertising</a:t>
            </a:r>
            <a:r>
              <a:rPr lang="en-US" dirty="0" smtClean="0"/>
              <a:t>. Sage Publications.</a:t>
            </a:r>
            <a:endParaRPr lang="el-GR" dirty="0" smtClean="0"/>
          </a:p>
          <a:p>
            <a:r>
              <a:rPr lang="en-US" dirty="0" err="1" smtClean="0"/>
              <a:t>Halinen</a:t>
            </a:r>
            <a:r>
              <a:rPr lang="en-US" dirty="0" smtClean="0"/>
              <a:t>, A. (2012). </a:t>
            </a:r>
            <a:r>
              <a:rPr lang="en-US" i="1" dirty="0" smtClean="0"/>
              <a:t>Relationship marketing in professional services: a study of agency-client dynamics in the advertising sector</a:t>
            </a:r>
            <a:r>
              <a:rPr lang="en-US" dirty="0" smtClean="0"/>
              <a:t>. </a:t>
            </a:r>
            <a:r>
              <a:rPr lang="en-US" dirty="0" err="1" smtClean="0"/>
              <a:t>Routledge</a:t>
            </a:r>
            <a:r>
              <a:rPr lang="en-US" dirty="0" smtClean="0"/>
              <a:t>.</a:t>
            </a:r>
            <a:endParaRPr lang="el-GR" dirty="0" smtClean="0"/>
          </a:p>
          <a:p>
            <a:r>
              <a:rPr lang="en-US" dirty="0" smtClean="0"/>
              <a:t>Ogilvy, D. (2013). </a:t>
            </a:r>
            <a:r>
              <a:rPr lang="en-US" i="1" dirty="0" smtClean="0"/>
              <a:t>Ogilvy on advertising</a:t>
            </a:r>
            <a:r>
              <a:rPr lang="en-US" dirty="0" smtClean="0"/>
              <a:t>. </a:t>
            </a:r>
            <a:r>
              <a:rPr lang="en-US" smtClean="0"/>
              <a:t>Vintage.</a:t>
            </a:r>
            <a:endParaRPr lang="el-G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Τίτλος 6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6</a:t>
            </a:r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088" y="2781300"/>
            <a:ext cx="7561262" cy="28575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l-GR" b="1" dirty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Διαφημιστική εταιρεία</a:t>
            </a:r>
            <a:endParaRPr lang="el-GR" dirty="0"/>
          </a:p>
          <a:p>
            <a:pPr>
              <a:defRPr/>
            </a:pPr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pPr>
              <a:defRPr/>
            </a:pPr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endParaRPr lang="el-GR" dirty="0"/>
          </a:p>
        </p:txBody>
      </p:sp>
      <p:pic>
        <p:nvPicPr>
          <p:cNvPr id="15155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7" name="Picture 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Άδειες Χρήσης</a:t>
            </a:r>
          </a:p>
        </p:txBody>
      </p:sp>
      <p:sp>
        <p:nvSpPr>
          <p:cNvPr id="17411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  <a:endParaRPr lang="el-GR" sz="2800" smtClean="0"/>
          </a:p>
          <a:p>
            <a:r>
              <a:rPr lang="el-GR" sz="280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endParaRPr lang="en-US" sz="280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7465EF-DA93-4AB4-BEC2-FC3487EF6940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  <p:pic>
        <p:nvPicPr>
          <p:cNvPr id="17413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3075" y="5235575"/>
            <a:ext cx="3071813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Σκοποί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Να κατανοήσουν τι περιλαμβάνει η επιλογή διαφημιστικής εταιρείας</a:t>
            </a:r>
          </a:p>
          <a:p>
            <a:r>
              <a:rPr lang="el-GR" dirty="0" smtClean="0"/>
              <a:t>Να γνωρίζει ποιες είναι οι βασικές υπηρεσίες που προσφέρονται από μια διαφημιστική εταιρεία</a:t>
            </a:r>
          </a:p>
          <a:p>
            <a:r>
              <a:rPr lang="el-GR" dirty="0" smtClean="0"/>
              <a:t>Να αναγνωρίσει ποια είναι τα πιθανά προβλήματα στην συνεργασία</a:t>
            </a:r>
          </a:p>
          <a:p>
            <a:pPr>
              <a:defRPr/>
            </a:pPr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0A8ED8-43F7-44D1-BBEF-C8530C70BB4C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Περιεχόμενα ενότητας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dirty="0" smtClean="0"/>
              <a:t>Σχέση διαφημιστή διαφημιζόμενου</a:t>
            </a:r>
          </a:p>
          <a:p>
            <a:pPr>
              <a:buNone/>
            </a:pPr>
            <a:r>
              <a:rPr lang="el-GR" dirty="0" smtClean="0"/>
              <a:t>Πιθανά σημεία τριβής συνεργασίας</a:t>
            </a:r>
          </a:p>
          <a:p>
            <a:pPr>
              <a:defRPr/>
            </a:pP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F18DDA-35B2-49AA-AC89-E8ACF657BB2D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err="1" smtClean="0"/>
              <a:t>ΔιαφημιστικΗ</a:t>
            </a:r>
            <a:r>
              <a:rPr lang="el-GR" dirty="0" smtClean="0"/>
              <a:t> </a:t>
            </a:r>
            <a:r>
              <a:rPr lang="el-GR" dirty="0" err="1" smtClean="0"/>
              <a:t>εταιρεΙα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Μάθημα: </a:t>
            </a:r>
            <a:r>
              <a:rPr lang="el-GR" dirty="0"/>
              <a:t>Διαφήμιση και Επιχειρησιακή Επικοινωνία</a:t>
            </a:r>
            <a:r>
              <a:rPr lang="el-GR" dirty="0" smtClean="0"/>
              <a:t>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6:</a:t>
            </a:r>
            <a:r>
              <a:rPr lang="en-US" b="1" dirty="0" smtClean="0"/>
              <a:t> </a:t>
            </a:r>
            <a:r>
              <a:rPr lang="el-GR" dirty="0" smtClean="0"/>
              <a:t>Διαφημιστική εταιρεία</a:t>
            </a:r>
          </a:p>
          <a:p>
            <a:pPr>
              <a:defRPr/>
            </a:pPr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pPr>
              <a:defRPr/>
            </a:pPr>
            <a:endParaRPr lang="el-GR" dirty="0"/>
          </a:p>
        </p:txBody>
      </p:sp>
      <p:pic>
        <p:nvPicPr>
          <p:cNvPr id="20484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4213" y="5591175"/>
            <a:ext cx="4310062" cy="102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5826125"/>
            <a:ext cx="1535113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Λέξεις κλειδιά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l-GR" dirty="0" smtClean="0"/>
              <a:t>Σχέση διαφημιστή διαφημιζόμενου</a:t>
            </a:r>
          </a:p>
          <a:p>
            <a:pPr>
              <a:buNone/>
            </a:pPr>
            <a:r>
              <a:rPr lang="el-GR" dirty="0" smtClean="0"/>
              <a:t>Πιθανά σημεία τριβής συνεργασίας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026"/>
          <p:cNvSpPr txBox="1">
            <a:spLocks noChangeArrowheads="1"/>
          </p:cNvSpPr>
          <p:nvPr/>
        </p:nvSpPr>
        <p:spPr bwMode="auto">
          <a:xfrm>
            <a:off x="1524000" y="304800"/>
            <a:ext cx="6705600" cy="701675"/>
          </a:xfrm>
          <a:prstGeom prst="rect">
            <a:avLst/>
          </a:prstGeom>
          <a:solidFill>
            <a:srgbClr val="000066"/>
          </a:solidFill>
          <a:ln w="12700" cap="sq">
            <a:noFill/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rgbClr val="CCCC00"/>
            </a:outerShdw>
          </a:effec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CCCC00"/>
                </a:solidFill>
                <a:latin typeface="Century Gothic" pitchFamily="34" charset="0"/>
              </a:rPr>
              <a:t>ΠΡΟΒΛΗΜΑΤΙΣΜΟΙ ΣΧΕΤΙΚΑ ΜΕ ΤΗ ΔΙΑΦΗΜΙΣΤΙΚΗ ΥΠΟΣΤΗΡΙΞΗ </a:t>
            </a:r>
            <a:r>
              <a:rPr lang="en-GB" sz="2000">
                <a:solidFill>
                  <a:srgbClr val="CCCC00"/>
                </a:solidFill>
                <a:latin typeface="Century Gothic" pitchFamily="34" charset="0"/>
              </a:rPr>
              <a:t>T</a:t>
            </a:r>
            <a:r>
              <a:rPr lang="el-GR" sz="2000">
                <a:solidFill>
                  <a:srgbClr val="CCCC00"/>
                </a:solidFill>
                <a:latin typeface="Century Gothic" pitchFamily="34" charset="0"/>
              </a:rPr>
              <a:t>ΗΣ ΕΠΩΝΥΜΙΑΣ</a:t>
            </a:r>
          </a:p>
        </p:txBody>
      </p:sp>
      <p:sp>
        <p:nvSpPr>
          <p:cNvPr id="84995" name="Text Box 1027"/>
          <p:cNvSpPr txBox="1">
            <a:spLocks noChangeArrowheads="1"/>
          </p:cNvSpPr>
          <p:nvPr/>
        </p:nvSpPr>
        <p:spPr bwMode="auto">
          <a:xfrm>
            <a:off x="533400" y="2667000"/>
            <a:ext cx="289560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ΠΟΙΟΙ ΘΑ ΕΙΝΑΙ ΟΙ ΣΥΝΕΡΓΑΤΕΣ</a:t>
            </a:r>
          </a:p>
        </p:txBody>
      </p:sp>
      <p:sp>
        <p:nvSpPr>
          <p:cNvPr id="84996" name="Text Box 1028"/>
          <p:cNvSpPr txBox="1">
            <a:spLocks noChangeArrowheads="1"/>
          </p:cNvSpPr>
          <p:nvPr/>
        </p:nvSpPr>
        <p:spPr bwMode="auto">
          <a:xfrm>
            <a:off x="5867400" y="2362200"/>
            <a:ext cx="3097213" cy="2227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800">
                <a:solidFill>
                  <a:srgbClr val="000066"/>
                </a:solidFill>
                <a:latin typeface="Century Gothic" pitchFamily="34" charset="0"/>
              </a:rPr>
              <a:t>ΠΩΣ ΘΑ ΑΝΑΠΤΥΧΘΕΙ ΚΑΙ ΠΩΣ ΘΑ ΔΙΟΙΚΗΘΕΙ Η ΕΚΣΤΡΑΤΕΙΑ</a:t>
            </a:r>
          </a:p>
        </p:txBody>
      </p:sp>
      <p:pic>
        <p:nvPicPr>
          <p:cNvPr id="159749" name="Picture 1029" descr="pe01511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1676400"/>
            <a:ext cx="23622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9750" name="Line 1030"/>
          <p:cNvSpPr>
            <a:spLocks noChangeShapeType="1"/>
          </p:cNvSpPr>
          <p:nvPr/>
        </p:nvSpPr>
        <p:spPr bwMode="auto">
          <a:xfrm flipH="1">
            <a:off x="2209800" y="1066800"/>
            <a:ext cx="2286000" cy="1295400"/>
          </a:xfrm>
          <a:prstGeom prst="line">
            <a:avLst/>
          </a:prstGeom>
          <a:noFill/>
          <a:ln w="57150">
            <a:solidFill>
              <a:srgbClr val="CC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9751" name="Line 1031"/>
          <p:cNvSpPr>
            <a:spLocks noChangeShapeType="1"/>
          </p:cNvSpPr>
          <p:nvPr/>
        </p:nvSpPr>
        <p:spPr bwMode="auto">
          <a:xfrm>
            <a:off x="4495800" y="1066800"/>
            <a:ext cx="2362200" cy="1143000"/>
          </a:xfrm>
          <a:prstGeom prst="line">
            <a:avLst/>
          </a:prstGeom>
          <a:noFill/>
          <a:ln w="57150">
            <a:solidFill>
              <a:srgbClr val="CCCC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59752" name="Line 1033"/>
          <p:cNvSpPr>
            <a:spLocks noChangeShapeType="1"/>
          </p:cNvSpPr>
          <p:nvPr/>
        </p:nvSpPr>
        <p:spPr bwMode="auto">
          <a:xfrm>
            <a:off x="609600" y="6248400"/>
            <a:ext cx="7924800" cy="0"/>
          </a:xfrm>
          <a:prstGeom prst="line">
            <a:avLst/>
          </a:prstGeom>
          <a:noFill/>
          <a:ln w="9525">
            <a:solidFill>
              <a:srgbClr val="CCCC00"/>
            </a:solidFill>
            <a:prstDash val="sysDot"/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8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Line 3"/>
          <p:cNvSpPr>
            <a:spLocks noChangeShapeType="1"/>
          </p:cNvSpPr>
          <p:nvPr/>
        </p:nvSpPr>
        <p:spPr bwMode="auto">
          <a:xfrm flipV="1">
            <a:off x="3124200" y="1371600"/>
            <a:ext cx="990600" cy="1447800"/>
          </a:xfrm>
          <a:prstGeom prst="line">
            <a:avLst/>
          </a:prstGeom>
          <a:noFill/>
          <a:ln w="57150" cap="sq">
            <a:solidFill>
              <a:srgbClr val="CCCC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4038600" y="228600"/>
            <a:ext cx="26670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ΜΕ ΣΥΝΕΡΓΑΣΙΑ ΕΙΔΙΚΩΝ ΠΟΥ ΘΑ ΑΠΑΣΧΟΛΟΥΝΤΑΙ ΜΕΣΑ ΣΤΗΝ ΕΠΙΧΕΙΡΗΣΗ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4114800" y="2438400"/>
            <a:ext cx="2133600" cy="10156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ΕΣΩΤΕΡΙΚΑ ΑΠΟ ΤΗΝ ΙΔΙΑ ΤΗΝ ΕΠΙΧΕΙΡΗΣΗ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886200" y="4419600"/>
            <a:ext cx="31242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000">
                <a:solidFill>
                  <a:srgbClr val="000066"/>
                </a:solidFill>
                <a:latin typeface="Century Gothic" pitchFamily="34" charset="0"/>
              </a:rPr>
              <a:t>ΑΠΟ ΔΙΑΦΗΜΙΣΤΙΚΗ ΕΤΑΙΡΙΑ ΠΟΥ ΘΑ ΣΥΝΕΡΓΑΖΕΤΑΙ ΣΤΕΝΑ ΜΕ ΣΤΕΛΕΧΗ ΤΗΣ ΕΠΙΧΕΙΡΗΣΗΣ</a:t>
            </a:r>
          </a:p>
        </p:txBody>
      </p:sp>
      <p:sp>
        <p:nvSpPr>
          <p:cNvPr id="160777" name="Line 14"/>
          <p:cNvSpPr>
            <a:spLocks noChangeShapeType="1"/>
          </p:cNvSpPr>
          <p:nvPr/>
        </p:nvSpPr>
        <p:spPr bwMode="auto">
          <a:xfrm>
            <a:off x="3124200" y="2819400"/>
            <a:ext cx="1143000" cy="0"/>
          </a:xfrm>
          <a:prstGeom prst="line">
            <a:avLst/>
          </a:prstGeom>
          <a:noFill/>
          <a:ln w="57150" cap="sq">
            <a:solidFill>
              <a:srgbClr val="CCCC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78" name="Line 15"/>
          <p:cNvSpPr>
            <a:spLocks noChangeShapeType="1"/>
          </p:cNvSpPr>
          <p:nvPr/>
        </p:nvSpPr>
        <p:spPr bwMode="auto">
          <a:xfrm>
            <a:off x="3124200" y="2819400"/>
            <a:ext cx="609600" cy="1981200"/>
          </a:xfrm>
          <a:prstGeom prst="line">
            <a:avLst/>
          </a:prstGeom>
          <a:noFill/>
          <a:ln w="57150" cap="sq">
            <a:solidFill>
              <a:srgbClr val="CCCC00"/>
            </a:solidFill>
            <a:round/>
            <a:headEnd type="none" w="sm" len="sm"/>
            <a:tailEnd type="triangle" w="sm" len="sm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79" name="Line 16"/>
          <p:cNvSpPr>
            <a:spLocks noChangeShapeType="1"/>
          </p:cNvSpPr>
          <p:nvPr/>
        </p:nvSpPr>
        <p:spPr bwMode="auto">
          <a:xfrm>
            <a:off x="5334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0" name="Line 17"/>
          <p:cNvSpPr>
            <a:spLocks noChangeShapeType="1"/>
          </p:cNvSpPr>
          <p:nvPr/>
        </p:nvSpPr>
        <p:spPr bwMode="auto">
          <a:xfrm>
            <a:off x="7620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1" name="Line 18"/>
          <p:cNvSpPr>
            <a:spLocks noChangeShapeType="1"/>
          </p:cNvSpPr>
          <p:nvPr/>
        </p:nvSpPr>
        <p:spPr bwMode="auto">
          <a:xfrm>
            <a:off x="9906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2" name="Line 19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3" name="Line 21"/>
          <p:cNvSpPr>
            <a:spLocks noChangeShapeType="1"/>
          </p:cNvSpPr>
          <p:nvPr/>
        </p:nvSpPr>
        <p:spPr bwMode="auto">
          <a:xfrm>
            <a:off x="14478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4" name="Line 23"/>
          <p:cNvSpPr>
            <a:spLocks noChangeShapeType="1"/>
          </p:cNvSpPr>
          <p:nvPr/>
        </p:nvSpPr>
        <p:spPr bwMode="auto">
          <a:xfrm>
            <a:off x="16764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5" name="Line 25"/>
          <p:cNvSpPr>
            <a:spLocks noChangeShapeType="1"/>
          </p:cNvSpPr>
          <p:nvPr/>
        </p:nvSpPr>
        <p:spPr bwMode="auto">
          <a:xfrm>
            <a:off x="19050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60786" name="Line 26"/>
          <p:cNvSpPr>
            <a:spLocks noChangeShapeType="1"/>
          </p:cNvSpPr>
          <p:nvPr/>
        </p:nvSpPr>
        <p:spPr bwMode="auto">
          <a:xfrm>
            <a:off x="2133600" y="0"/>
            <a:ext cx="0" cy="6858000"/>
          </a:xfrm>
          <a:prstGeom prst="line">
            <a:avLst/>
          </a:prstGeom>
          <a:noFill/>
          <a:ln w="9525">
            <a:solidFill>
              <a:srgbClr val="CCCC00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z="2000" u="sng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86043" name="Text Box 27"/>
          <p:cNvSpPr txBox="1">
            <a:spLocks noChangeArrowheads="1"/>
          </p:cNvSpPr>
          <p:nvPr/>
        </p:nvSpPr>
        <p:spPr bwMode="auto">
          <a:xfrm>
            <a:off x="0" y="2362200"/>
            <a:ext cx="3048000" cy="1200329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32157"/>
                  <a:invGamma/>
                </a:srgbClr>
              </a:gs>
            </a:gsLst>
            <a:path path="rect">
              <a:fillToRect l="100000" b="100000"/>
            </a:path>
          </a:gradFill>
          <a:ln w="12700" cap="sq">
            <a:noFill/>
            <a:miter lim="800000"/>
            <a:headEnd type="none" w="sm" len="sm"/>
            <a:tailEnd type="none" w="sm" len="sm"/>
          </a:ln>
          <a:effectLst/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CCCC00"/>
            </a:extrusionClr>
          </a:sp3d>
        </p:spPr>
        <p:txBody>
          <a:bodyPr>
            <a:spAutoFit/>
            <a:flatTx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l-GR" sz="2400">
                <a:solidFill>
                  <a:srgbClr val="000066"/>
                </a:solidFill>
                <a:latin typeface="Century Gothic" pitchFamily="34" charset="0"/>
              </a:rPr>
              <a:t>ΑΝΑΠΤΥΞΗ ΔΙΑΦΗΜΙΣΤΙΚΗΣ ΕΚΣΤΡΑΤΕΙΑΣ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8604448" y="6334125"/>
            <a:ext cx="58221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fld id="{31C3D5D4-565F-4A8E-94A5-5D66A60918AD}" type="slidenum">
              <a:rPr lang="en-US" sz="2800">
                <a:latin typeface="Century Gothic" pitchFamily="34" charset="0"/>
              </a:rPr>
              <a:pPr eaLnBrk="0" hangingPunct="0"/>
              <a:t>9</a:t>
            </a:fld>
            <a:endParaRPr lang="en-US" sz="2800" dirty="0">
              <a:latin typeface="Century Gothic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1009</Words>
  <Application>Microsoft Office PowerPoint</Application>
  <PresentationFormat>On-screen Show (4:3)</PresentationFormat>
  <Paragraphs>235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Century Gothic</vt:lpstr>
      <vt:lpstr>Θέμα του Office</vt:lpstr>
      <vt:lpstr>Διαφήμιση και Επιχειρησιακή Επικοινωνία</vt:lpstr>
      <vt:lpstr>Χρηματοδότηση</vt:lpstr>
      <vt:lpstr>Άδειες Χρήσης</vt:lpstr>
      <vt:lpstr>Σκοποί ενότητας</vt:lpstr>
      <vt:lpstr>Περιεχόμενα ενότητας</vt:lpstr>
      <vt:lpstr>ΔιαφημιστικΗ εταιρεΙα</vt:lpstr>
      <vt:lpstr>Λέξεις κλειδιά</vt:lpstr>
      <vt:lpstr>PowerPoint Presentation</vt:lpstr>
      <vt:lpstr>PowerPoint Presentation</vt:lpstr>
      <vt:lpstr>Οι Μεγαλύτερες Διαφημιστικές Επιχειρήσεις</vt:lpstr>
      <vt:lpstr>ΠΑΡΑΓΟΝΤΕΣ ΕΠΗΡΕΑΣΜΟΥ ΤΗΣ ΑΠΟΦΑΣΗΣ</vt:lpstr>
      <vt:lpstr>ΚΡΙΤΗΡΙΑ ΕΠΙΛΟΓΗΣ</vt:lpstr>
      <vt:lpstr>PowerPoint Presentation</vt:lpstr>
      <vt:lpstr>PowerPoint Presentation</vt:lpstr>
      <vt:lpstr>PowerPoint Presentation</vt:lpstr>
      <vt:lpstr>Παράδειγμα σύνθεσης προσωπικού διαφημιστικής εταιρίας</vt:lpstr>
      <vt:lpstr>Μακροχρόνιες Σχέσεις</vt:lpstr>
      <vt:lpstr>PowerPoint Presentation</vt:lpstr>
      <vt:lpstr>PowerPoint Presentation</vt:lpstr>
      <vt:lpstr>PowerPoint Presentation</vt:lpstr>
      <vt:lpstr>PowerPoint Presentation</vt:lpstr>
      <vt:lpstr>ΔΙΑΦΗΜΙΣΗ     ADVERTISING</vt:lpstr>
      <vt:lpstr>ΔΙΑΦΗΜΙΣΗ     ADVERTISING</vt:lpstr>
      <vt:lpstr>ΔΙΑΦΗΜΙΣΗ     ADVERTISING</vt:lpstr>
      <vt:lpstr>Βιβλιογραφία</vt:lpstr>
      <vt:lpstr>Τέλος Ενότητας # 6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TURBO-X</dc:creator>
  <cp:lastModifiedBy>georgex</cp:lastModifiedBy>
  <cp:revision>7</cp:revision>
  <dcterms:created xsi:type="dcterms:W3CDTF">2015-11-05T14:03:34Z</dcterms:created>
  <dcterms:modified xsi:type="dcterms:W3CDTF">2015-11-26T08:34:16Z</dcterms:modified>
</cp:coreProperties>
</file>