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40"/>
  </p:notesMasterIdLst>
  <p:handoutMasterIdLst>
    <p:handoutMasterId r:id="rId41"/>
  </p:handoutMasterIdLst>
  <p:sldIdLst>
    <p:sldId id="256" r:id="rId2"/>
    <p:sldId id="581" r:id="rId3"/>
    <p:sldId id="410" r:id="rId4"/>
    <p:sldId id="411" r:id="rId5"/>
    <p:sldId id="412" r:id="rId6"/>
    <p:sldId id="413" r:id="rId7"/>
    <p:sldId id="414" r:id="rId8"/>
    <p:sldId id="415" r:id="rId9"/>
    <p:sldId id="416" r:id="rId10"/>
    <p:sldId id="417" r:id="rId11"/>
    <p:sldId id="418" r:id="rId12"/>
    <p:sldId id="419" r:id="rId13"/>
    <p:sldId id="420" r:id="rId14"/>
    <p:sldId id="421" r:id="rId15"/>
    <p:sldId id="422" r:id="rId16"/>
    <p:sldId id="423" r:id="rId17"/>
    <p:sldId id="440" r:id="rId18"/>
    <p:sldId id="441" r:id="rId19"/>
    <p:sldId id="443" r:id="rId20"/>
    <p:sldId id="444" r:id="rId21"/>
    <p:sldId id="445" r:id="rId22"/>
    <p:sldId id="446" r:id="rId23"/>
    <p:sldId id="447" r:id="rId24"/>
    <p:sldId id="454" r:id="rId25"/>
    <p:sldId id="455" r:id="rId26"/>
    <p:sldId id="594" r:id="rId27"/>
    <p:sldId id="596" r:id="rId28"/>
    <p:sldId id="595" r:id="rId29"/>
    <p:sldId id="597" r:id="rId30"/>
    <p:sldId id="598" r:id="rId31"/>
    <p:sldId id="582" r:id="rId32"/>
    <p:sldId id="584" r:id="rId33"/>
    <p:sldId id="655" r:id="rId34"/>
    <p:sldId id="587" r:id="rId35"/>
    <p:sldId id="589" r:id="rId36"/>
    <p:sldId id="590" r:id="rId37"/>
    <p:sldId id="591" r:id="rId38"/>
    <p:sldId id="654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C2EC"/>
    <a:srgbClr val="FFFF99"/>
    <a:srgbClr val="FFFFCC"/>
    <a:srgbClr val="CC33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40" autoAdjust="0"/>
    <p:restoredTop sz="94660"/>
  </p:normalViewPr>
  <p:slideViewPr>
    <p:cSldViewPr>
      <p:cViewPr varScale="1">
        <p:scale>
          <a:sx n="87" d="100"/>
          <a:sy n="87" d="100"/>
        </p:scale>
        <p:origin x="1390" y="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82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fld id="{BDC98731-478A-46D0-9293-66B48848A5F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25430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fld id="{0879B1D6-7666-4EB7-9FE2-6519EF10F119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6333568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1D4C5D7C-70DE-4E94-9495-CE07FA4A300E}" type="slidenum">
              <a:rPr lang="el-GR" altLang="en-US">
                <a:latin typeface="Times New Roman" panose="02020603050405020304" pitchFamily="18" charset="0"/>
              </a:rPr>
              <a:pPr/>
              <a:t>24</a:t>
            </a:fld>
            <a:endParaRPr lang="el-GR" altLang="en-US">
              <a:latin typeface="Times New Roman" panose="02020603050405020304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n-US" b="1"/>
          </a:p>
        </p:txBody>
      </p:sp>
    </p:spTree>
    <p:extLst>
      <p:ext uri="{BB962C8B-B14F-4D97-AF65-F5344CB8AC3E}">
        <p14:creationId xmlns:p14="http://schemas.microsoft.com/office/powerpoint/2010/main" val="2400578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DEA5DADF-BA56-4725-BA14-2EF06DF3BDB2}" type="slidenum">
              <a:rPr lang="el-GR" altLang="en-US">
                <a:latin typeface="Times New Roman" panose="02020603050405020304" pitchFamily="18" charset="0"/>
              </a:rPr>
              <a:pPr/>
              <a:t>25</a:t>
            </a:fld>
            <a:endParaRPr lang="el-GR" altLang="en-US">
              <a:latin typeface="Times New Roman" panose="02020603050405020304" pitchFamily="18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n-US" b="1"/>
          </a:p>
        </p:txBody>
      </p:sp>
    </p:spTree>
    <p:extLst>
      <p:ext uri="{BB962C8B-B14F-4D97-AF65-F5344CB8AC3E}">
        <p14:creationId xmlns:p14="http://schemas.microsoft.com/office/powerpoint/2010/main" val="2821067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l-GR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l-GR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l-GR"/>
              </a:p>
            </p:txBody>
          </p:sp>
        </p:grpSp>
      </p:grpSp>
      <p:sp>
        <p:nvSpPr>
          <p:cNvPr id="5633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/>
              <a:t>Click to edit Master title style</a:t>
            </a:r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96A530-4120-4FDE-904D-43E8245054A6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591791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7097CD-FF0C-417A-864A-3BB92785CE5B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545527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BF951-1060-4DF6-A59E-E93BB625933A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229562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CF742-A2F3-4221-BF04-96DE4C4AF27F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451554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Τίτλος και Διάγραμμα ή Οργανόγραμμ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SmartArt"/>
          <p:cNvSpPr>
            <a:spLocks noGrp="1"/>
          </p:cNvSpPr>
          <p:nvPr>
            <p:ph type="dgm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1E258-9ED3-424C-8D24-0E47E663E349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416847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5F7901-310E-48F2-8196-73E6BEE987E0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31805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587926-A0AB-4ECA-995D-390E10A70D2F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763507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F9C93C-17F5-4A3A-B527-A10569076881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116550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B0480E-258A-46DA-B671-9CEDCFC87644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063893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5633B5-2D0B-43DE-A838-7B503E8D1D8E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919221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07366B-27AB-49BB-AE03-52B3881D363F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153152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8AE1D0-DCBF-4EE5-BE41-9B829E691FA9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80109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05502A-5CFC-4472-88AA-B5FC72ECCD87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729380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5529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l-GR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5530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5530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l-GR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Click to edit Master text styles</a:t>
            </a:r>
          </a:p>
          <a:p>
            <a:pPr lvl="1"/>
            <a:r>
              <a:rPr lang="el-GR" altLang="en-US"/>
              <a:t>Second level</a:t>
            </a:r>
          </a:p>
          <a:p>
            <a:pPr lvl="2"/>
            <a:r>
              <a:rPr lang="el-GR" altLang="en-US"/>
              <a:t>Third level</a:t>
            </a:r>
          </a:p>
          <a:p>
            <a:pPr lvl="3"/>
            <a:r>
              <a:rPr lang="el-GR" altLang="en-US"/>
              <a:t>Fourth level</a:t>
            </a:r>
          </a:p>
          <a:p>
            <a:pPr lvl="4"/>
            <a:r>
              <a:rPr lang="el-GR" altLang="en-US"/>
              <a:t>Fifth level</a:t>
            </a:r>
          </a:p>
        </p:txBody>
      </p:sp>
      <p:sp>
        <p:nvSpPr>
          <p:cNvPr id="553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53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53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panose="020B0604020202020204" pitchFamily="34" charset="0"/>
              </a:defRPr>
            </a:lvl1pPr>
          </a:lstStyle>
          <a:p>
            <a:fld id="{C1634532-84D4-4509-8EE9-5572B5AA459D}" type="slidenum">
              <a:rPr lang="el-GR" altLang="en-US"/>
              <a:pPr/>
              <a:t>‹#›</a:t>
            </a:fld>
            <a:endParaRPr lang="el-GR" alt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social/main.jsp?pager.offset=10&amp;advSearchKey=ESPNmis&amp;mode=advancedSubmit&amp;catId=22&amp;policyArea=0&amp;policyAreaSub=0&amp;country=0&amp;year=0" TargetMode="External"/><Relationship Id="rId2" Type="http://schemas.openxmlformats.org/officeDocument/2006/relationships/hyperlink" Target="http://documents.worldbank.org/curated/en/882751548273358885/A-Quantitative-Evaluation-of-the-Greek-Social-Solidarity-Incom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opeka.gr/elachisto-engyimeno-eisodima-kea/" TargetMode="External"/><Relationship Id="rId4" Type="http://schemas.openxmlformats.org/officeDocument/2006/relationships/hyperlink" Target="https://keaprogram.gr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979096" cy="22098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l-GR" altLang="en-US" sz="2400" b="1" noProof="1">
                <a:solidFill>
                  <a:srgbClr val="993300"/>
                </a:solidFill>
                <a:latin typeface="Trebuchet MS" panose="020B0603020202020204" pitchFamily="34" charset="0"/>
              </a:rPr>
              <a:t>Προγράμματα κοινωνικής προστασίας</a:t>
            </a:r>
            <a:br>
              <a:rPr lang="el-GR" altLang="en-US" sz="2400" b="1" noProof="1">
                <a:solidFill>
                  <a:srgbClr val="993300"/>
                </a:solidFill>
                <a:latin typeface="Trebuchet MS" panose="020B0603020202020204" pitchFamily="34" charset="0"/>
              </a:rPr>
            </a:br>
            <a:r>
              <a:rPr lang="el-GR" altLang="en-US" sz="2000" i="1" dirty="0">
                <a:solidFill>
                  <a:srgbClr val="993300"/>
                </a:solidFill>
                <a:latin typeface="Trebuchet MS" panose="020B0603020202020204" pitchFamily="34" charset="0"/>
              </a:rPr>
              <a:t>πολιτικές κατά της φτώχειας: ελάχιστο εγγυημένο εισόδημα</a:t>
            </a:r>
            <a:endParaRPr lang="el-GR" altLang="en-US" sz="4000" noProof="1">
              <a:solidFill>
                <a:srgbClr val="993300"/>
              </a:solidFill>
              <a:latin typeface="Trebuchet MS" panose="020B0603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4495800" cy="1600200"/>
          </a:xfrm>
        </p:spPr>
        <p:txBody>
          <a:bodyPr/>
          <a:lstStyle/>
          <a:p>
            <a:pPr eaLnBrk="1" hangingPunct="1"/>
            <a:r>
              <a:rPr lang="el-GR" altLang="en-US" sz="1400" noProof="1">
                <a:solidFill>
                  <a:srgbClr val="993300"/>
                </a:solidFill>
                <a:latin typeface="Trebuchet MS" panose="020B0603020202020204" pitchFamily="34" charset="0"/>
              </a:rPr>
              <a:t>διάλεξη 1</a:t>
            </a:r>
            <a:r>
              <a:rPr lang="en-GB" altLang="en-US" sz="1400" noProof="1">
                <a:solidFill>
                  <a:srgbClr val="993300"/>
                </a:solidFill>
                <a:latin typeface="Trebuchet MS" panose="020B0603020202020204" pitchFamily="34" charset="0"/>
              </a:rPr>
              <a:t>2</a:t>
            </a:r>
            <a:endParaRPr lang="el-GR" altLang="en-US" sz="1400" noProof="1">
              <a:solidFill>
                <a:srgbClr val="993300"/>
              </a:solidFill>
              <a:latin typeface="Trebuchet MS" panose="020B0603020202020204" pitchFamily="34" charset="0"/>
            </a:endParaRPr>
          </a:p>
          <a:p>
            <a:pPr eaLnBrk="1" hangingPunct="1"/>
            <a:r>
              <a:rPr lang="el-GR" altLang="en-US" sz="1400" b="1" dirty="0">
                <a:solidFill>
                  <a:srgbClr val="993300"/>
                </a:solidFill>
                <a:latin typeface="Trebuchet MS" panose="020B0603020202020204" pitchFamily="34" charset="0"/>
              </a:rPr>
              <a:t>Οικονομικά κοινωνικών πολιτικών Ε.Ε.</a:t>
            </a:r>
            <a:endParaRPr lang="el-GR" altLang="en-US" sz="1400" b="1" noProof="1">
              <a:solidFill>
                <a:srgbClr val="993300"/>
              </a:solidFill>
              <a:latin typeface="Trebuchet MS" panose="020B0603020202020204" pitchFamily="34" charset="0"/>
            </a:endParaRPr>
          </a:p>
          <a:p>
            <a:pPr eaLnBrk="1" hangingPunct="1"/>
            <a:endParaRPr lang="el-GR" altLang="en-US" sz="1400" b="1" noProof="1">
              <a:solidFill>
                <a:srgbClr val="993300"/>
              </a:solidFill>
              <a:latin typeface="Trebuchet MS" panose="020B0603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442987-D9ED-4232-8F49-49BC7FB8C0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2160" y="4295775"/>
            <a:ext cx="2628900" cy="9334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ελάχιστο εγγυημένο εισόδημα</a:t>
            </a:r>
            <a:br>
              <a:rPr lang="en-GB" altLang="en-US" sz="2000" b="1" dirty="0">
                <a:latin typeface="Trebuchet MS" panose="020B0603020202020204" pitchFamily="34" charset="0"/>
              </a:rPr>
            </a:br>
            <a:r>
              <a:rPr lang="el-GR" altLang="en-US" sz="2000" b="1" dirty="0">
                <a:solidFill>
                  <a:schemeClr val="hlink"/>
                </a:solidFill>
                <a:latin typeface="Trebuchet MS" panose="020B0603020202020204" pitchFamily="34" charset="0"/>
              </a:rPr>
              <a:t>κοινωνική επανένταξη </a:t>
            </a:r>
            <a:r>
              <a:rPr lang="el-GR" altLang="en-US" sz="1600" dirty="0">
                <a:solidFill>
                  <a:schemeClr val="hlink"/>
                </a:solidFill>
                <a:latin typeface="Trebuchet MS" panose="020B0603020202020204" pitchFamily="34" charset="0"/>
              </a:rPr>
              <a:t>(2)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0"/>
            <a:ext cx="7772400" cy="4924425"/>
          </a:xfrm>
        </p:spPr>
        <p:txBody>
          <a:bodyPr/>
          <a:lstStyle/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2000" noProof="1">
                <a:latin typeface="Trebuchet MS" panose="020B0603020202020204" pitchFamily="34" charset="0"/>
              </a:rPr>
              <a:t>συνοδευτικές δράσεις (στις μισές </a:t>
            </a:r>
            <a:r>
              <a:rPr lang="el-GR" altLang="en-US" sz="2000">
                <a:latin typeface="Trebuchet MS" panose="020B0603020202020204" pitchFamily="34" charset="0"/>
              </a:rPr>
              <a:t>περίπου </a:t>
            </a:r>
            <a:r>
              <a:rPr lang="el-GR" altLang="en-US" sz="2000" noProof="1">
                <a:latin typeface="Trebuchet MS" panose="020B0603020202020204" pitchFamily="34" charset="0"/>
              </a:rPr>
              <a:t>χώρες</a:t>
            </a:r>
            <a:r>
              <a:rPr lang="el-GR" altLang="en-US" sz="2000">
                <a:latin typeface="Trebuchet MS" panose="020B0603020202020204" pitchFamily="34" charset="0"/>
              </a:rPr>
              <a:t> της ΕΕ</a:t>
            </a:r>
            <a:r>
              <a:rPr lang="el-GR" altLang="en-US" sz="2000" noProof="1">
                <a:latin typeface="Trebuchet MS" panose="020B0603020202020204" pitchFamily="34" charset="0"/>
              </a:rPr>
              <a:t>)</a:t>
            </a:r>
          </a:p>
          <a:p>
            <a:pPr lvl="1" eaLnBrk="1" hangingPunct="1">
              <a:spcAft>
                <a:spcPct val="20000"/>
              </a:spcAft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l-GR" altLang="en-US" sz="1800">
                <a:latin typeface="Trebuchet MS" panose="020B0603020202020204" pitchFamily="34" charset="0"/>
              </a:rPr>
              <a:t>κατά προτεραιότητα συμμετοχή σε «</a:t>
            </a:r>
            <a:r>
              <a:rPr lang="el-GR" altLang="en-US" sz="1800" noProof="1">
                <a:latin typeface="Trebuchet MS" panose="020B0603020202020204" pitchFamily="34" charset="0"/>
              </a:rPr>
              <a:t>κοινωνικά χρήσιμες</a:t>
            </a:r>
            <a:r>
              <a:rPr lang="el-GR" altLang="en-US" sz="1800">
                <a:latin typeface="Trebuchet MS" panose="020B0603020202020204" pitchFamily="34" charset="0"/>
              </a:rPr>
              <a:t>»</a:t>
            </a:r>
            <a:r>
              <a:rPr lang="el-GR" altLang="en-US" sz="1800" noProof="1">
                <a:latin typeface="Trebuchet MS" panose="020B0603020202020204" pitchFamily="34" charset="0"/>
              </a:rPr>
              <a:t> εργασίες, εθελοντική απασχόληση, επιδοτούμενες θέσεις</a:t>
            </a:r>
          </a:p>
          <a:p>
            <a:pPr lvl="1" eaLnBrk="1" hangingPunct="1">
              <a:spcAft>
                <a:spcPct val="20000"/>
              </a:spcAft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l-GR" altLang="en-US" sz="1800" noProof="1">
                <a:latin typeface="Trebuchet MS" panose="020B0603020202020204" pitchFamily="34" charset="0"/>
              </a:rPr>
              <a:t>βελτίωση απασχολησιμότητας </a:t>
            </a:r>
            <a:r>
              <a:rPr lang="el-GR" altLang="en-US" sz="1800">
                <a:latin typeface="Trebuchet MS" panose="020B0603020202020204" pitchFamily="34" charset="0"/>
              </a:rPr>
              <a:t>(</a:t>
            </a:r>
            <a:r>
              <a:rPr lang="el-GR" altLang="en-US" sz="1800" noProof="1">
                <a:latin typeface="Trebuchet MS" panose="020B0603020202020204" pitchFamily="34" charset="0"/>
              </a:rPr>
              <a:t>προγράμματα κατάρτισης</a:t>
            </a:r>
            <a:r>
              <a:rPr lang="el-GR" altLang="en-US" sz="1800">
                <a:latin typeface="Trebuchet MS" panose="020B0603020202020204" pitchFamily="34" charset="0"/>
              </a:rPr>
              <a:t>)</a:t>
            </a:r>
            <a:endParaRPr lang="el-GR" altLang="en-US" sz="1800" noProof="1">
              <a:latin typeface="Trebuchet MS" panose="020B0603020202020204" pitchFamily="34" charset="0"/>
            </a:endParaRPr>
          </a:p>
          <a:p>
            <a:pPr lvl="1" eaLnBrk="1" hangingPunct="1">
              <a:spcAft>
                <a:spcPct val="20000"/>
              </a:spcAft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l-GR" altLang="en-US" sz="1800">
                <a:latin typeface="Trebuchet MS" panose="020B0603020202020204" pitchFamily="34" charset="0"/>
              </a:rPr>
              <a:t>ενεργητικές πολιτικές απασχόλησης: κίνητρα προς εργοδότες (επιχορηγήσεις, μερική απαλλαγή από εισφορές κοινωνικής ασφάλισης), κίνητρα προς δικαιούχους (επιδοτήσεις μισθού), μέτρα κατά της «παγίδας φτώχειας» (παράβλεψη μέρους των αμοιβών από εργασία) κτλ.</a:t>
            </a:r>
          </a:p>
          <a:p>
            <a:pPr lvl="1" eaLnBrk="1" hangingPunct="1">
              <a:spcAft>
                <a:spcPct val="20000"/>
              </a:spcAft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l-GR" altLang="en-US" sz="1800" noProof="1">
                <a:latin typeface="Trebuchet MS" panose="020B0603020202020204" pitchFamily="34" charset="0"/>
              </a:rPr>
              <a:t>υγειονομική φροντίδα, θεραπείες αποτοξίνωσης, </a:t>
            </a:r>
            <a:r>
              <a:rPr lang="el-GR" altLang="en-US" sz="1800">
                <a:latin typeface="Trebuchet MS" panose="020B0603020202020204" pitchFamily="34" charset="0"/>
              </a:rPr>
              <a:t>στέγαση, </a:t>
            </a:r>
            <a:r>
              <a:rPr lang="el-GR" altLang="en-US" sz="1800" noProof="1">
                <a:latin typeface="Trebuchet MS" panose="020B0603020202020204" pitchFamily="34" charset="0"/>
              </a:rPr>
              <a:t>επανεγγραφή στο σχολείο</a:t>
            </a:r>
            <a:r>
              <a:rPr lang="el-GR" altLang="en-US" sz="1800">
                <a:latin typeface="Trebuchet MS" panose="020B0603020202020204" pitchFamily="34" charset="0"/>
              </a:rPr>
              <a:t> (παιδιά)</a:t>
            </a:r>
            <a:r>
              <a:rPr lang="el-GR" altLang="en-US" sz="1800" noProof="1">
                <a:latin typeface="Trebuchet MS" panose="020B0603020202020204" pitchFamily="34" charset="0"/>
              </a:rPr>
              <a:t>, </a:t>
            </a:r>
            <a:r>
              <a:rPr lang="el-GR" altLang="en-US" sz="1800">
                <a:latin typeface="Trebuchet MS" panose="020B0603020202020204" pitchFamily="34" charset="0"/>
              </a:rPr>
              <a:t>πρόσθετη</a:t>
            </a:r>
            <a:r>
              <a:rPr lang="el-GR" altLang="en-US" sz="1800" noProof="1">
                <a:latin typeface="Trebuchet MS" panose="020B0603020202020204" pitchFamily="34" charset="0"/>
              </a:rPr>
              <a:t> εκπαίδευση </a:t>
            </a:r>
            <a:r>
              <a:rPr lang="el-GR" altLang="en-US" sz="1800">
                <a:latin typeface="Trebuchet MS" panose="020B0603020202020204" pitchFamily="34" charset="0"/>
              </a:rPr>
              <a:t>(</a:t>
            </a:r>
            <a:r>
              <a:rPr lang="el-GR" altLang="en-US" sz="1800" noProof="1">
                <a:latin typeface="Trebuchet MS" panose="020B0603020202020204" pitchFamily="34" charset="0"/>
              </a:rPr>
              <a:t>ενήλικες</a:t>
            </a:r>
            <a:r>
              <a:rPr lang="el-GR" altLang="en-US" sz="1800">
                <a:latin typeface="Trebuchet MS" panose="020B0603020202020204" pitchFamily="34" charset="0"/>
              </a:rPr>
              <a:t>) </a:t>
            </a:r>
            <a:r>
              <a:rPr lang="el-GR" altLang="en-US" sz="1800" noProof="1">
                <a:latin typeface="Trebuchet MS" panose="020B0603020202020204" pitchFamily="34" charset="0"/>
              </a:rPr>
              <a:t>, μαθήματα γλώσσας, </a:t>
            </a:r>
            <a:r>
              <a:rPr lang="el-GR" altLang="en-US" sz="1800">
                <a:latin typeface="Trebuchet MS" panose="020B0603020202020204" pitchFamily="34" charset="0"/>
              </a:rPr>
              <a:t>συμβουλές</a:t>
            </a:r>
            <a:r>
              <a:rPr lang="el-GR" altLang="en-US" sz="1800" noProof="1">
                <a:latin typeface="Trebuchet MS" panose="020B0603020202020204" pitchFamily="34" charset="0"/>
              </a:rPr>
              <a:t> διαχείρισης οικογενειακού προϋπολογισμού </a:t>
            </a:r>
            <a:r>
              <a:rPr lang="el-GR" altLang="en-US" sz="1800">
                <a:latin typeface="Trebuchet MS" panose="020B0603020202020204" pitchFamily="34" charset="0"/>
              </a:rPr>
              <a:t>(</a:t>
            </a:r>
            <a:r>
              <a:rPr lang="el-GR" altLang="en-US" sz="1800" noProof="1">
                <a:latin typeface="Trebuchet MS" panose="020B0603020202020204" pitchFamily="34" charset="0"/>
              </a:rPr>
              <a:t>αποφυγή υπερχρέωσης</a:t>
            </a:r>
            <a:r>
              <a:rPr lang="el-GR" altLang="en-US" sz="1800">
                <a:latin typeface="Trebuchet MS" panose="020B0603020202020204" pitchFamily="34" charset="0"/>
              </a:rPr>
              <a:t>)</a:t>
            </a:r>
            <a:r>
              <a:rPr lang="el-GR" altLang="en-US" sz="1800" noProof="1">
                <a:latin typeface="Trebuchet MS" panose="020B0603020202020204" pitchFamily="34" charset="0"/>
              </a:rPr>
              <a:t> </a:t>
            </a:r>
            <a:r>
              <a:rPr lang="el-GR" altLang="en-US" sz="1800">
                <a:latin typeface="Trebuchet MS" panose="020B0603020202020204" pitchFamily="34" charset="0"/>
              </a:rPr>
              <a:t>κτλ.</a:t>
            </a:r>
            <a:endParaRPr lang="el-GR" altLang="en-US" sz="1800" noProof="1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το ελάχιστο εγγυημένο εισόδημα διεθνώς</a:t>
            </a:r>
            <a:b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el-GR" altLang="en-US" sz="2000" b="1" dirty="0">
                <a:solidFill>
                  <a:schemeClr val="hlink"/>
                </a:solidFill>
                <a:latin typeface="Trebuchet MS" panose="020B0603020202020204" pitchFamily="34" charset="0"/>
              </a:rPr>
              <a:t>πολιτική υποστήριξη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0"/>
            <a:ext cx="7978775" cy="4997450"/>
          </a:xfrm>
        </p:spPr>
        <p:txBody>
          <a:bodyPr/>
          <a:lstStyle/>
          <a:p>
            <a:pPr eaLnBrk="1" hangingPunct="1">
              <a:spcAft>
                <a:spcPct val="20000"/>
              </a:spcAft>
              <a:buClr>
                <a:srgbClr val="CC3300"/>
              </a:buClr>
              <a:buFont typeface="Wingdings" panose="05000000000000000000" pitchFamily="2" charset="2"/>
              <a:buChar char="v"/>
            </a:pPr>
            <a:r>
              <a:rPr lang="el-GR" altLang="en-US" sz="2000" noProof="1">
                <a:latin typeface="Trebuchet MS" panose="020B0603020202020204" pitchFamily="34" charset="0"/>
              </a:rPr>
              <a:t>επίδικο ζήτημα;</a:t>
            </a:r>
          </a:p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Ø"/>
            </a:pPr>
            <a:r>
              <a:rPr lang="el-GR" altLang="en-US" sz="2000" noProof="1">
                <a:latin typeface="Trebuchet MS" panose="020B0603020202020204" pitchFamily="34" charset="0"/>
              </a:rPr>
              <a:t>όχι ακριβώς!</a:t>
            </a:r>
          </a:p>
          <a:p>
            <a:pPr eaLnBrk="1" hangingPunct="1">
              <a:spcAft>
                <a:spcPct val="20000"/>
              </a:spcAft>
              <a:buClr>
                <a:srgbClr val="CC3300"/>
              </a:buClr>
              <a:buFont typeface="Wingdings" panose="05000000000000000000" pitchFamily="2" charset="2"/>
              <a:buChar char="v"/>
            </a:pPr>
            <a:endParaRPr lang="el-GR" altLang="en-US" sz="2000" noProof="1">
              <a:latin typeface="Trebuchet MS" panose="020B0603020202020204" pitchFamily="34" charset="0"/>
            </a:endParaRPr>
          </a:p>
          <a:p>
            <a:pPr eaLnBrk="1" hangingPunct="1">
              <a:spcAft>
                <a:spcPct val="20000"/>
              </a:spcAft>
              <a:buClr>
                <a:srgbClr val="CC3300"/>
              </a:buClr>
              <a:buFont typeface="Wingdings" panose="05000000000000000000" pitchFamily="2" charset="2"/>
              <a:buChar char="v"/>
            </a:pPr>
            <a:r>
              <a:rPr lang="el-GR" altLang="en-US" sz="2000" noProof="1">
                <a:latin typeface="Trebuchet MS" panose="020B0603020202020204" pitchFamily="34" charset="0"/>
              </a:rPr>
              <a:t>οι «πατέρες» του ελάχιστου εισοδήματος καλύπτουν ευρύ φάσμα</a:t>
            </a:r>
          </a:p>
          <a:p>
            <a:pPr lvl="1" eaLnBrk="1" hangingPunct="1"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l-GR" altLang="en-US" sz="1800" noProof="1">
                <a:latin typeface="Trebuchet MS" panose="020B0603020202020204" pitchFamily="34" charset="0"/>
              </a:rPr>
              <a:t>Βρετανοί φιλελεύθεροι</a:t>
            </a:r>
          </a:p>
          <a:p>
            <a:pPr lvl="1" eaLnBrk="1" hangingPunct="1"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l-GR" altLang="en-US" sz="1800" noProof="1">
                <a:latin typeface="Trebuchet MS" panose="020B0603020202020204" pitchFamily="34" charset="0"/>
              </a:rPr>
              <a:t>Σκανδιναβοί σοσιαλδημοκράτες</a:t>
            </a:r>
          </a:p>
          <a:p>
            <a:pPr lvl="1" eaLnBrk="1" hangingPunct="1"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l-GR" altLang="en-US" sz="1800" noProof="1">
                <a:latin typeface="Trebuchet MS" panose="020B0603020202020204" pitchFamily="34" charset="0"/>
              </a:rPr>
              <a:t>Γερμανοί χριστιανοδημοκράτες</a:t>
            </a:r>
          </a:p>
          <a:p>
            <a:pPr lvl="1" eaLnBrk="1" hangingPunct="1"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l-GR" altLang="en-US" sz="1800" noProof="1">
                <a:latin typeface="Trebuchet MS" panose="020B0603020202020204" pitchFamily="34" charset="0"/>
              </a:rPr>
              <a:t>Γάλλοι σοσιαλιστές</a:t>
            </a:r>
          </a:p>
          <a:p>
            <a:pPr lvl="1" eaLnBrk="1" hangingPunct="1"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l-GR" altLang="en-US" sz="1800" noProof="1">
                <a:latin typeface="Trebuchet MS" panose="020B0603020202020204" pitchFamily="34" charset="0"/>
              </a:rPr>
              <a:t>ακόμη και Αμερικανοί νεοφιλελεύθεροι</a:t>
            </a:r>
            <a:r>
              <a:rPr lang="en-US" altLang="en-US" sz="1800" noProof="1">
                <a:latin typeface="Trebuchet MS" panose="020B0603020202020204" pitchFamily="34" charset="0"/>
              </a:rPr>
              <a:t> (Friedman, Hayek)</a:t>
            </a:r>
          </a:p>
          <a:p>
            <a:pPr eaLnBrk="1" hangingPunct="1">
              <a:spcAft>
                <a:spcPct val="20000"/>
              </a:spcAft>
              <a:buClr>
                <a:srgbClr val="CC3300"/>
              </a:buClr>
              <a:buFont typeface="Wingdings" panose="05000000000000000000" pitchFamily="2" charset="2"/>
              <a:buChar char="v"/>
            </a:pPr>
            <a:endParaRPr lang="en-US" altLang="en-US" sz="2000" noProof="1">
              <a:latin typeface="Trebuchet MS" panose="020B0603020202020204" pitchFamily="34" charset="0"/>
            </a:endParaRPr>
          </a:p>
          <a:p>
            <a:pPr eaLnBrk="1" hangingPunct="1">
              <a:spcAft>
                <a:spcPct val="20000"/>
              </a:spcAft>
              <a:buClr>
                <a:srgbClr val="CC3300"/>
              </a:buClr>
              <a:buFont typeface="Wingdings" panose="05000000000000000000" pitchFamily="2" charset="2"/>
              <a:buChar char="v"/>
            </a:pPr>
            <a:r>
              <a:rPr lang="el-GR" altLang="en-US" sz="2000" noProof="1">
                <a:latin typeface="Trebuchet MS" panose="020B0603020202020204" pitchFamily="34" charset="0"/>
              </a:rPr>
              <a:t>όπου το ελάχιστο εγγυημένο εισόδημα εφαρμόζεται από καιρό, η σκοπιμότητά του δεν αμφισβητείται από καμία πολιτική δύναμη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385050" cy="1412875"/>
          </a:xfrm>
        </p:spPr>
        <p:txBody>
          <a:bodyPr/>
          <a:lstStyle/>
          <a:p>
            <a:pPr eaLnBrk="1" hangingPunct="1"/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το ελάχιστο εγγυημένο εισόδημα στην Ευρώπη</a:t>
            </a:r>
            <a:b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el-GR" altLang="en-US" sz="2000" b="1" dirty="0">
                <a:solidFill>
                  <a:schemeClr val="hlink"/>
                </a:solidFill>
                <a:latin typeface="Trebuchet MS" panose="020B0603020202020204" pitchFamily="34" charset="0"/>
              </a:rPr>
              <a:t>ιστορία</a:t>
            </a:r>
            <a:endParaRPr lang="el-GR" altLang="en-US" sz="2000" dirty="0">
              <a:solidFill>
                <a:schemeClr val="hlink"/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9289" name="Group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203224"/>
              </p:ext>
            </p:extLst>
          </p:nvPr>
        </p:nvGraphicFramePr>
        <p:xfrm>
          <a:off x="900113" y="1557338"/>
          <a:ext cx="7632327" cy="5246546"/>
        </p:xfrm>
        <a:graphic>
          <a:graphicData uri="http://schemas.openxmlformats.org/drawingml/2006/table">
            <a:tbl>
              <a:tblPr/>
              <a:tblGrid>
                <a:gridCol w="1846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4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16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8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l-GR" sz="13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rebuchet MS" pitchFamily="34" charset="0"/>
                        </a:rPr>
                        <a:t>ονομασία</a:t>
                      </a:r>
                    </a:p>
                  </a:txBody>
                  <a:tcPr marL="9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έτος θεσμοθέτησης</a:t>
                      </a:r>
                    </a:p>
                  </a:txBody>
                  <a:tcPr marL="9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Βρετανία</a:t>
                      </a:r>
                    </a:p>
                  </a:txBody>
                  <a:tcPr marL="9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rebuchet MS" pitchFamily="34" charset="0"/>
                        </a:rPr>
                        <a:t>Income Support</a:t>
                      </a:r>
                    </a:p>
                  </a:txBody>
                  <a:tcPr marL="9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1948</a:t>
                      </a:r>
                    </a:p>
                  </a:txBody>
                  <a:tcPr marL="72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Δανία</a:t>
                      </a:r>
                    </a:p>
                  </a:txBody>
                  <a:tcPr marL="9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rebuchet MS" pitchFamily="34" charset="0"/>
                        </a:rPr>
                        <a:t>Social Bistand</a:t>
                      </a:r>
                    </a:p>
                  </a:txBody>
                  <a:tcPr marL="9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1961</a:t>
                      </a:r>
                    </a:p>
                  </a:txBody>
                  <a:tcPr marL="72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Γερμανία</a:t>
                      </a:r>
                    </a:p>
                  </a:txBody>
                  <a:tcPr marL="9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rebuchet MS" pitchFamily="34" charset="0"/>
                        </a:rPr>
                        <a:t>Sozialhilfe</a:t>
                      </a:r>
                    </a:p>
                  </a:txBody>
                  <a:tcPr marL="9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1962</a:t>
                      </a:r>
                    </a:p>
                  </a:txBody>
                  <a:tcPr marL="72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Ολλανδία</a:t>
                      </a:r>
                    </a:p>
                  </a:txBody>
                  <a:tcPr marL="9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rebuchet MS" pitchFamily="34" charset="0"/>
                        </a:rPr>
                        <a:t>Algemene Bijstand</a:t>
                      </a:r>
                    </a:p>
                  </a:txBody>
                  <a:tcPr marL="9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1963</a:t>
                      </a:r>
                    </a:p>
                  </a:txBody>
                  <a:tcPr marL="72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Βέλγιο</a:t>
                      </a:r>
                    </a:p>
                  </a:txBody>
                  <a:tcPr marL="9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rebuchet MS" pitchFamily="34" charset="0"/>
                        </a:rPr>
                        <a:t>Minimex</a:t>
                      </a:r>
                    </a:p>
                  </a:txBody>
                  <a:tcPr marL="9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1974</a:t>
                      </a:r>
                    </a:p>
                  </a:txBody>
                  <a:tcPr marL="72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Ιρλανδία</a:t>
                      </a:r>
                    </a:p>
                  </a:txBody>
                  <a:tcPr marL="9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rebuchet MS" pitchFamily="34" charset="0"/>
                        </a:rPr>
                        <a:t>Supplementary Welfare Allowance</a:t>
                      </a:r>
                    </a:p>
                  </a:txBody>
                  <a:tcPr marL="9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1977</a:t>
                      </a:r>
                    </a:p>
                  </a:txBody>
                  <a:tcPr marL="72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4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Σουηδία</a:t>
                      </a:r>
                    </a:p>
                  </a:txBody>
                  <a:tcPr marL="9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rebuchet MS" pitchFamily="34" charset="0"/>
                        </a:rPr>
                        <a:t>Socialbidrag</a:t>
                      </a:r>
                    </a:p>
                  </a:txBody>
                  <a:tcPr marL="9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1980</a:t>
                      </a:r>
                    </a:p>
                  </a:txBody>
                  <a:tcPr marL="72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4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Φινλανδία</a:t>
                      </a:r>
                    </a:p>
                  </a:txBody>
                  <a:tcPr marL="9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rebuchet MS" pitchFamily="34" charset="0"/>
                        </a:rPr>
                        <a:t>Toimeentnlotuki</a:t>
                      </a:r>
                    </a:p>
                  </a:txBody>
                  <a:tcPr marL="9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1984</a:t>
                      </a:r>
                    </a:p>
                  </a:txBody>
                  <a:tcPr marL="72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Λουξεμβούργο</a:t>
                      </a:r>
                    </a:p>
                  </a:txBody>
                  <a:tcPr marL="9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rebuchet MS" pitchFamily="34" charset="0"/>
                        </a:rPr>
                        <a:t>Revenu Minimum Garanti</a:t>
                      </a:r>
                    </a:p>
                  </a:txBody>
                  <a:tcPr marL="9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1986</a:t>
                      </a:r>
                    </a:p>
                  </a:txBody>
                  <a:tcPr marL="72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4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Γαλλία</a:t>
                      </a:r>
                    </a:p>
                  </a:txBody>
                  <a:tcPr marL="9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rebuchet MS" pitchFamily="34" charset="0"/>
                        </a:rPr>
                        <a:t>Revenu Minimum d’Insertion</a:t>
                      </a:r>
                    </a:p>
                  </a:txBody>
                  <a:tcPr marL="9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1988</a:t>
                      </a:r>
                    </a:p>
                  </a:txBody>
                  <a:tcPr marL="72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4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Ισπανία</a:t>
                      </a:r>
                    </a:p>
                  </a:txBody>
                  <a:tcPr marL="9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rebuchet MS" pitchFamily="34" charset="0"/>
                        </a:rPr>
                        <a:t>Renta Mínima de Inserción</a:t>
                      </a:r>
                    </a:p>
                  </a:txBody>
                  <a:tcPr marL="9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1989</a:t>
                      </a:r>
                    </a:p>
                  </a:txBody>
                  <a:tcPr marL="72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8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Πορτογαλία</a:t>
                      </a:r>
                    </a:p>
                  </a:txBody>
                  <a:tcPr marL="9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rebuchet MS" pitchFamily="34" charset="0"/>
                        </a:rPr>
                        <a:t>Rendimento Mínimo Garantido</a:t>
                      </a:r>
                    </a:p>
                  </a:txBody>
                  <a:tcPr marL="9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1996</a:t>
                      </a:r>
                    </a:p>
                  </a:txBody>
                  <a:tcPr marL="72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07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Ιταλία</a:t>
                      </a:r>
                    </a:p>
                  </a:txBody>
                  <a:tcPr marL="9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rebuchet MS" pitchFamily="34" charset="0"/>
                        </a:rPr>
                        <a:t>Reddito Minimo d’Inserimento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rebuchet MS" pitchFamily="34" charset="0"/>
                        </a:rPr>
                        <a:t>Reddito di Cittadinanza</a:t>
                      </a:r>
                    </a:p>
                  </a:txBody>
                  <a:tcPr marL="9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1998</a:t>
                      </a:r>
                      <a:r>
                        <a:rPr kumimoji="0" lang="el-G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rebuchet MS" pitchFamily="34" charset="0"/>
                        </a:rPr>
                        <a:t>*</a:t>
                      </a:r>
                      <a:endParaRPr kumimoji="0" lang="en-GB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rebuchet MS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2019</a:t>
                      </a:r>
                      <a:endParaRPr kumimoji="0" lang="el-GR" sz="13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72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8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Αυστρία</a:t>
                      </a:r>
                    </a:p>
                  </a:txBody>
                  <a:tcPr marL="9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rebuchet MS" pitchFamily="34" charset="0"/>
                        </a:rPr>
                        <a:t>Sozialhilfe</a:t>
                      </a:r>
                    </a:p>
                  </a:txBody>
                  <a:tcPr marL="9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3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2010</a:t>
                      </a:r>
                      <a:r>
                        <a:rPr kumimoji="0" lang="el-GR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rebuchet MS" pitchFamily="34" charset="0"/>
                        </a:rPr>
                        <a:t>**</a:t>
                      </a:r>
                      <a:endParaRPr kumimoji="0" lang="el-GR" sz="13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720000" marR="90000" marT="46788" marB="4678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7524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rebuchet MS" pitchFamily="34" charset="0"/>
                        </a:rPr>
                        <a:t>*</a:t>
                      </a:r>
                      <a:r>
                        <a:rPr kumimoji="0" lang="el-G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Πιλοτική εφαρμογή (διεκόπη το 2002). Έκτοτε εφαρμόζεται σε ορισμένες περιφέρειες.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rebuchet MS" pitchFamily="34" charset="0"/>
                        </a:rPr>
                        <a:t>**</a:t>
                      </a:r>
                      <a:r>
                        <a:rPr kumimoji="0" lang="el-G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Θεσμοθέτηση σε ομοσπονδιακή βάση. Μέχρι τότε εφαρμοζόταν σε τοπική βάση.</a:t>
                      </a:r>
                      <a:endParaRPr kumimoji="0" lang="el-GR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788" marB="46788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ελάχιστο εγγυημένο εισόδημα</a:t>
            </a:r>
            <a:br>
              <a:rPr lang="en-GB" altLang="en-US" sz="2000" b="1" dirty="0">
                <a:latin typeface="Trebuchet MS" panose="020B0603020202020204" pitchFamily="34" charset="0"/>
              </a:rPr>
            </a:br>
            <a:r>
              <a:rPr lang="el-GR" altLang="en-US" sz="2000" b="1" dirty="0">
                <a:solidFill>
                  <a:schemeClr val="hlink"/>
                </a:solidFill>
                <a:latin typeface="Trebuchet MS" panose="020B0603020202020204" pitchFamily="34" charset="0"/>
              </a:rPr>
              <a:t>Βόρεια Ευρώπη</a:t>
            </a:r>
          </a:p>
        </p:txBody>
      </p:sp>
      <p:graphicFrame>
        <p:nvGraphicFramePr>
          <p:cNvPr id="409987" name="Group 38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0908452"/>
              </p:ext>
            </p:extLst>
          </p:nvPr>
        </p:nvGraphicFramePr>
        <p:xfrm>
          <a:off x="914400" y="1600200"/>
          <a:ext cx="7772400" cy="5032378"/>
        </p:xfrm>
        <a:graphic>
          <a:graphicData uri="http://schemas.openxmlformats.org/drawingml/2006/table">
            <a:tbl>
              <a:tblPr/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2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εγγυημένο ποσό (ευρώ το μήνα)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23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άτομο μόνο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ζευγάρι χωρίς παιδιά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ζευγάρι με δύο παιδιά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Βρετανία</a:t>
                      </a:r>
                    </a:p>
                  </a:txBody>
                  <a:tcPr marL="18000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324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508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1.108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Ιρλανδία</a:t>
                      </a:r>
                    </a:p>
                  </a:txBody>
                  <a:tcPr marL="18000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806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1.347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1.605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Σουηδία</a:t>
                      </a:r>
                    </a:p>
                  </a:txBody>
                  <a:tcPr marL="18000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326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589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1.123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Δανία</a:t>
                      </a:r>
                    </a:p>
                  </a:txBody>
                  <a:tcPr marL="18000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1.391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2.782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3.698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Φινλανδία</a:t>
                      </a:r>
                    </a:p>
                  </a:txBody>
                  <a:tcPr marL="18000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461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853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1.466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Νορβηγία</a:t>
                      </a:r>
                    </a:p>
                  </a:txBody>
                  <a:tcPr marL="18000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694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1.152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1.856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Ισλανδία</a:t>
                      </a: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rebuchet MS" pitchFamily="34" charset="0"/>
                        </a:rPr>
                        <a:t>*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18000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794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1.271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323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rebuchet MS" pitchFamily="34" charset="0"/>
                        </a:rPr>
                        <a:t>*</a:t>
                      </a:r>
                      <a:r>
                        <a:rPr kumimoji="0" lang="el-G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Στοιχεία για το 2010.</a:t>
                      </a:r>
                      <a:endParaRPr kumimoji="0" lang="el-GR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sng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Πηγή</a:t>
                      </a:r>
                      <a:r>
                        <a:rPr kumimoji="0" lang="en-GB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: MISSOC (</a:t>
                      </a:r>
                      <a:r>
                        <a:rPr kumimoji="0" lang="el-G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Ιανουάριος</a:t>
                      </a:r>
                      <a:r>
                        <a:rPr kumimoji="0" lang="el-GR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201</a:t>
                      </a:r>
                      <a:r>
                        <a:rPr kumimoji="0" lang="el-G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  <a:r>
                        <a:rPr kumimoji="0" lang="el-GR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)</a:t>
                      </a:r>
                      <a:endParaRPr kumimoji="0" lang="el-G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18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ελάχιστο εγγυημένο εισόδημα</a:t>
            </a:r>
            <a:br>
              <a:rPr lang="en-GB" altLang="en-US" sz="2000" b="1" dirty="0">
                <a:latin typeface="Trebuchet MS" panose="020B0603020202020204" pitchFamily="34" charset="0"/>
              </a:rPr>
            </a:br>
            <a:r>
              <a:rPr lang="el-GR" altLang="en-US" sz="2000" b="1" dirty="0">
                <a:solidFill>
                  <a:schemeClr val="hlink"/>
                </a:solidFill>
                <a:latin typeface="Trebuchet MS" panose="020B0603020202020204" pitchFamily="34" charset="0"/>
              </a:rPr>
              <a:t>Κεντρική Ευρώπη</a:t>
            </a:r>
          </a:p>
        </p:txBody>
      </p:sp>
      <p:graphicFrame>
        <p:nvGraphicFramePr>
          <p:cNvPr id="412805" name="Group 133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772400" cy="4527553"/>
        </p:xfrm>
        <a:graphic>
          <a:graphicData uri="http://schemas.openxmlformats.org/drawingml/2006/table">
            <a:tbl>
              <a:tblPr/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2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εγγυημένο ποσό (ευρώ το μήνα)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23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άτομο μόνο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ζευγάρι χωρίς παιδιά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ζευγάρι με δύο παιδιά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Αυστρία</a:t>
                      </a:r>
                    </a:p>
                  </a:txBody>
                  <a:tcPr marL="18000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773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1.160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1.438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Βέλγιο</a:t>
                      </a:r>
                    </a:p>
                  </a:txBody>
                  <a:tcPr marL="18000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770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1.027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1.356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Γαλλία</a:t>
                      </a:r>
                    </a:p>
                  </a:txBody>
                  <a:tcPr marL="18000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475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997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Γερμανία</a:t>
                      </a:r>
                    </a:p>
                  </a:txBody>
                  <a:tcPr marL="18000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374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674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1.176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Ολλανδία</a:t>
                      </a:r>
                    </a:p>
                  </a:txBody>
                  <a:tcPr marL="18000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668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1.336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Λουξεμβούργο</a:t>
                      </a:r>
                    </a:p>
                  </a:txBody>
                  <a:tcPr marL="18000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1.283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1.925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2.158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323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sng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Πηγή</a:t>
                      </a:r>
                      <a:r>
                        <a:rPr kumimoji="0" lang="en-GB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: MISSOC (</a:t>
                      </a: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Ιανουάριος</a:t>
                      </a:r>
                      <a:r>
                        <a:rPr kumimoji="0" lang="el-GR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201</a:t>
                      </a: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  <a:r>
                        <a:rPr kumimoji="0" lang="el-GR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).</a:t>
                      </a:r>
                    </a:p>
                  </a:txBody>
                  <a:tcPr marL="18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ελάχιστο εγγυημένο εισόδημα</a:t>
            </a:r>
            <a:br>
              <a:rPr lang="en-GB" altLang="en-US" sz="2000" b="1" dirty="0">
                <a:latin typeface="Trebuchet MS" panose="020B0603020202020204" pitchFamily="34" charset="0"/>
              </a:rPr>
            </a:br>
            <a:r>
              <a:rPr lang="el-GR" altLang="en-US" sz="2000" b="1" dirty="0">
                <a:solidFill>
                  <a:schemeClr val="hlink"/>
                </a:solidFill>
                <a:latin typeface="Trebuchet MS" panose="020B0603020202020204" pitchFamily="34" charset="0"/>
              </a:rPr>
              <a:t>Ανατολική Ευρώπη</a:t>
            </a:r>
          </a:p>
        </p:txBody>
      </p:sp>
      <p:graphicFrame>
        <p:nvGraphicFramePr>
          <p:cNvPr id="12366" name="Group 78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772400" cy="4948292"/>
        </p:xfrm>
        <a:graphic>
          <a:graphicData uri="http://schemas.openxmlformats.org/drawingml/2006/table">
            <a:tbl>
              <a:tblPr/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935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εγγυημένο ποσό (ευρώ το μήνα)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77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άτομο μόνο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ζευγάρι χωρίς παιδιά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ζευγάρι με δύο παιδιά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Τσεχία</a:t>
                      </a:r>
                    </a:p>
                  </a:txBody>
                  <a:tcPr marL="18000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123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234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388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7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Σλοβ</a:t>
                      </a: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α</a:t>
                      </a: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κία</a:t>
                      </a:r>
                    </a:p>
                  </a:txBody>
                  <a:tcPr marL="18000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61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105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158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Ουγγαρία</a:t>
                      </a: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rebuchet MS" pitchFamily="34" charset="0"/>
                        </a:rPr>
                        <a:t>*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18000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80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134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134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Πολωνία</a:t>
                      </a:r>
                    </a:p>
                  </a:txBody>
                  <a:tcPr marL="18000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94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Σλοβενία</a:t>
                      </a:r>
                    </a:p>
                  </a:txBody>
                  <a:tcPr marL="18000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231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399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565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9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Εσθονία</a:t>
                      </a: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rebuchet MS" pitchFamily="34" charset="0"/>
                        </a:rPr>
                        <a:t>**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18000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77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138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261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9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Λιθουανία</a:t>
                      </a:r>
                    </a:p>
                  </a:txBody>
                  <a:tcPr marL="18000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101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182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324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77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Λετονία</a:t>
                      </a:r>
                    </a:p>
                  </a:txBody>
                  <a:tcPr marL="18000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114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242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9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Ρουμανία</a:t>
                      </a:r>
                    </a:p>
                  </a:txBody>
                  <a:tcPr marL="18000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90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9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Βουλγαρία</a:t>
                      </a:r>
                    </a:p>
                  </a:txBody>
                  <a:tcPr marL="18000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104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2279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rebuchet MS" pitchFamily="34" charset="0"/>
                        </a:rPr>
                        <a:t>*</a:t>
                      </a: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Μέγιστο ποσό επιδόματος. </a:t>
                      </a: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rebuchet MS" pitchFamily="34" charset="0"/>
                        </a:rPr>
                        <a:t>** </a:t>
                      </a: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Στοιχεία για το 2011.</a:t>
                      </a:r>
                      <a:endParaRPr kumimoji="0" lang="el-GR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sng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Πηγή</a:t>
                      </a:r>
                      <a:r>
                        <a:rPr kumimoji="0" lang="en-GB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: MISSOC (</a:t>
                      </a: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Ιανουάριος</a:t>
                      </a:r>
                      <a:r>
                        <a:rPr kumimoji="0" lang="el-GR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201</a:t>
                      </a: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  <a:r>
                        <a:rPr kumimoji="0" lang="el-GR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).</a:t>
                      </a:r>
                      <a:endParaRPr kumimoji="0" lang="el-G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18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ελάχιστο εγγυημένο εισόδημα</a:t>
            </a:r>
            <a:br>
              <a:rPr lang="en-GB" altLang="en-US" sz="2000" b="1" dirty="0">
                <a:latin typeface="Trebuchet MS" panose="020B0603020202020204" pitchFamily="34" charset="0"/>
              </a:rPr>
            </a:br>
            <a:r>
              <a:rPr lang="el-GR" altLang="en-US" sz="2000" b="1" dirty="0">
                <a:solidFill>
                  <a:schemeClr val="hlink"/>
                </a:solidFill>
                <a:latin typeface="Trebuchet MS" panose="020B0603020202020204" pitchFamily="34" charset="0"/>
              </a:rPr>
              <a:t>Νότια Ευρώπη</a:t>
            </a:r>
          </a:p>
        </p:txBody>
      </p:sp>
      <p:graphicFrame>
        <p:nvGraphicFramePr>
          <p:cNvPr id="443395" name="Group 3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772400" cy="4527553"/>
        </p:xfrm>
        <a:graphic>
          <a:graphicData uri="http://schemas.openxmlformats.org/drawingml/2006/table">
            <a:tbl>
              <a:tblPr/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2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εγγυημένο ποσό (ευρώ το μήνα)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23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άτομο μόνο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ζευγάρι χωρίς παιδιά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ζευγάρι με δύο παιδιά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Ιταλία</a:t>
                      </a: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rebuchet MS" pitchFamily="34" charset="0"/>
                        </a:rPr>
                        <a:t>*</a:t>
                      </a:r>
                    </a:p>
                  </a:txBody>
                  <a:tcPr marL="18000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Ισπανία</a:t>
                      </a:r>
                    </a:p>
                  </a:txBody>
                  <a:tcPr marL="18000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426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596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1.193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Πορτογαλία</a:t>
                      </a:r>
                    </a:p>
                  </a:txBody>
                  <a:tcPr marL="18000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195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332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528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Ελλάδα</a:t>
                      </a:r>
                    </a:p>
                  </a:txBody>
                  <a:tcPr marL="18000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Κύπρος</a:t>
                      </a:r>
                    </a:p>
                  </a:txBody>
                  <a:tcPr marL="18000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452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678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949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Μάλτα</a:t>
                      </a:r>
                    </a:p>
                  </a:txBody>
                  <a:tcPr marL="18000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415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450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521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323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rebuchet MS" pitchFamily="34" charset="0"/>
                        </a:rPr>
                        <a:t>*</a:t>
                      </a: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Διαφέρει ανά δήμο.</a:t>
                      </a:r>
                      <a:endParaRPr kumimoji="0" lang="el-GR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200" b="0" i="0" u="sng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Πηγή</a:t>
                      </a:r>
                      <a:r>
                        <a:rPr kumimoji="0" lang="en-GB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: MISSOC (</a:t>
                      </a: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Ιανουάριος</a:t>
                      </a:r>
                      <a:r>
                        <a:rPr kumimoji="0" lang="el-GR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201</a:t>
                      </a:r>
                      <a:r>
                        <a:rPr kumimoji="0" lang="el-G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  <a:r>
                        <a:rPr kumimoji="0" lang="el-GR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).</a:t>
                      </a:r>
                      <a:endParaRPr kumimoji="0" lang="el-G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18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το ελάχιστο εγγυημένο εισόδημα στην Ελλάδα</a:t>
            </a:r>
            <a:b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el-GR" altLang="en-US" sz="2000" b="1" dirty="0">
                <a:solidFill>
                  <a:schemeClr val="hlink"/>
                </a:solidFill>
                <a:latin typeface="Trebuchet MS" panose="020B0603020202020204" pitchFamily="34" charset="0"/>
              </a:rPr>
              <a:t>ΠΑΣΟΚ </a:t>
            </a:r>
            <a:r>
              <a:rPr lang="el-GR" altLang="en-US" sz="2000" dirty="0">
                <a:solidFill>
                  <a:schemeClr val="hlink"/>
                </a:solidFill>
                <a:latin typeface="Trebuchet MS" panose="020B0603020202020204" pitchFamily="34" charset="0"/>
              </a:rPr>
              <a:t>(2000-2001)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0"/>
            <a:ext cx="7772400" cy="4708525"/>
          </a:xfrm>
        </p:spPr>
        <p:txBody>
          <a:bodyPr/>
          <a:lstStyle/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Ø"/>
            </a:pPr>
            <a:r>
              <a:rPr lang="el-GR" altLang="en-US" sz="1600" noProof="1">
                <a:latin typeface="Trebuchet MS" panose="020B0603020202020204" pitchFamily="34" charset="0"/>
              </a:rPr>
              <a:t>Ιανουάριος 2000: Ένα σχέδιο εφαρμογής του ελαχίστου εγγυημένου εισοδήματος τίθεται υπόψη του Πρωθυπουργού Κώστα Σημίτη.</a:t>
            </a:r>
          </a:p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Ø"/>
            </a:pPr>
            <a:r>
              <a:rPr lang="el-GR" altLang="en-US" sz="1600" noProof="1">
                <a:latin typeface="Trebuchet MS" panose="020B0603020202020204" pitchFamily="34" charset="0"/>
              </a:rPr>
              <a:t>Απρίλιος 2000: Βουλευτικές εκλογές. Το ΠΑΣΟΚ εξαγγέλλει τη θεσμοθέτηση ενός «Δικτύου κατά της Φτώχειας και του Κοινωνικού Αποκλεισμού». Νίκη του ΠΑΣΟΚ.</a:t>
            </a:r>
          </a:p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Ø"/>
            </a:pPr>
            <a:r>
              <a:rPr lang="el-GR" altLang="en-US" sz="1600" noProof="1">
                <a:latin typeface="Trebuchet MS" panose="020B0603020202020204" pitchFamily="34" charset="0"/>
              </a:rPr>
              <a:t>Άνοιξη 2000: Ο Τάσος Γιαννίτσης (Υπουργός Εργασίας) ορίζει μια άτυπη επιτροπή για να εξετάζει το ελάχιστο εγγυημένο εισόδημα μεταξύ άλλων επιλογών. Αποφασίζεται η απόρριψη της πρότασης.</a:t>
            </a:r>
          </a:p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Ø"/>
            </a:pPr>
            <a:r>
              <a:rPr lang="el-GR" altLang="en-US" sz="1600" noProof="1">
                <a:latin typeface="Trebuchet MS" panose="020B0603020202020204" pitchFamily="34" charset="0"/>
              </a:rPr>
              <a:t>Δεκέμβριος 2000: Ρήξη Σημίτη-Τσουκάτου. Ο τελευταίος καταθέτει αιφνιδιαστικά νομοσχέδιο υπέρ της θεσμοθέτησης του ελαχίστου εγγυημένου εισοδήματος. Το νομοσχέδιο είναι βιαστική μετάφραση του Πορτογαλικού 19-Α/96. 52 βουλευτές του ΠΑΣΟΚ (1/3 της Κ.Ο.) προσυπογράφουν, θεωρώντας ότι η πρωτοβουλία έχει την υποστήριξη - ή τουλάχιστον την ανοχή - του Πρωθυπουργού. Το θέμα κλείνει οριστικά για την κυβέρνηση Σημίτη.</a:t>
            </a:r>
          </a:p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Ø"/>
            </a:pPr>
            <a:r>
              <a:rPr lang="el-GR" altLang="en-US" sz="1600" noProof="1">
                <a:latin typeface="Trebuchet MS" panose="020B0603020202020204" pitchFamily="34" charset="0"/>
              </a:rPr>
              <a:t>Μάιος 2001: Η Ελληνική κυβέρνηση καταθέτει στις Βρυξέλλες το πρώτο «Εθνικό Σχέδιο Δράσης για την Κοινωνική Ενσωμάτωση». Το Σχέδιο έμμεσα απορρίπτει την επιλογή του ελαχίστου εγγυημένου εισοδήματος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το ελάχιστο εγγυημένο εισόδημα στην Ελλάδα</a:t>
            </a:r>
            <a:b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el-GR" altLang="en-US" sz="2000" b="1" dirty="0">
                <a:solidFill>
                  <a:schemeClr val="hlink"/>
                </a:solidFill>
                <a:latin typeface="Trebuchet MS" panose="020B0603020202020204" pitchFamily="34" charset="0"/>
              </a:rPr>
              <a:t>ΝΔ / ΣΥΡΙΖΑ </a:t>
            </a:r>
            <a:r>
              <a:rPr lang="el-GR" altLang="en-US" sz="2000" dirty="0">
                <a:solidFill>
                  <a:schemeClr val="hlink"/>
                </a:solidFill>
                <a:latin typeface="Trebuchet MS" panose="020B0603020202020204" pitchFamily="34" charset="0"/>
              </a:rPr>
              <a:t>(2001-2005)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0"/>
            <a:ext cx="7905750" cy="4997450"/>
          </a:xfrm>
        </p:spPr>
        <p:txBody>
          <a:bodyPr/>
          <a:lstStyle/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Ø"/>
            </a:pPr>
            <a:r>
              <a:rPr lang="el-GR" altLang="en-US" sz="1600" noProof="1">
                <a:latin typeface="Trebuchet MS" panose="020B0603020202020204" pitchFamily="34" charset="0"/>
              </a:rPr>
              <a:t>Ιανουάριος 2001: Ο Κώστας Καραμανλής (αρχηγός της αξιωματικής αντιπολίτευσης) ανακοινώνει ότι η Ν.Δ. θα καταθέσει δικό της σχέδιο νόμου για την καθιέρωση του ελαχίστου εγγυημένου εισοδήματος</a:t>
            </a:r>
          </a:p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Ø"/>
            </a:pPr>
            <a:r>
              <a:rPr lang="el-GR" altLang="en-US" sz="1600" noProof="1">
                <a:latin typeface="Trebuchet MS" panose="020B0603020202020204" pitchFamily="34" charset="0"/>
              </a:rPr>
              <a:t>Μάρτιος 2004: Βουλευτικές εκλογές. Το εκλογικό πρόγραμμα της Ν.Δ. </a:t>
            </a:r>
            <a:r>
              <a:rPr lang="el-GR" altLang="en-US" sz="1600" dirty="0">
                <a:latin typeface="Trebuchet MS" panose="020B0603020202020204" pitchFamily="34" charset="0"/>
              </a:rPr>
              <a:t>δεν</a:t>
            </a:r>
            <a:r>
              <a:rPr lang="el-GR" altLang="en-US" sz="1600" noProof="1">
                <a:latin typeface="Trebuchet MS" panose="020B0603020202020204" pitchFamily="34" charset="0"/>
              </a:rPr>
              <a:t> περιέχει καμία αναφορά. Νίκη της Ν.Δ.</a:t>
            </a:r>
          </a:p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Ø"/>
            </a:pPr>
            <a:r>
              <a:rPr lang="el-GR" altLang="en-US" sz="1600" noProof="1">
                <a:latin typeface="Trebuchet MS" panose="020B0603020202020204" pitchFamily="34" charset="0"/>
              </a:rPr>
              <a:t>2004-2009: Κυβερνήσεις Ν.Δ. Σποραδικές αναφορές στο ελάχιστο εγγυημένο εισόδημα</a:t>
            </a:r>
          </a:p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Ø"/>
            </a:pPr>
            <a:r>
              <a:rPr lang="el-GR" altLang="en-US" sz="1600" noProof="1">
                <a:latin typeface="Trebuchet MS" panose="020B0603020202020204" pitchFamily="34" charset="0"/>
              </a:rPr>
              <a:t>Ιούλιος 2004: κατατίθεται πρόταση νόμου του ΣΥΡΙΖΑ</a:t>
            </a:r>
          </a:p>
          <a:p>
            <a:pPr lvl="1" eaLnBrk="1" hangingPunct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l-GR" altLang="en-US" sz="1500" noProof="1">
                <a:latin typeface="Trebuchet MS" panose="020B0603020202020204" pitchFamily="34" charset="0"/>
              </a:rPr>
              <a:t>προτείνει ως εγγυημένο όριο το 25% του κατά κεφαλήν ΑΕΠ (€3.461 ανά έτος)</a:t>
            </a:r>
          </a:p>
          <a:p>
            <a:pPr lvl="1" eaLnBrk="1" hangingPunct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l-GR" altLang="en-US" sz="1500" noProof="1">
                <a:latin typeface="Trebuchet MS" panose="020B0603020202020204" pitchFamily="34" charset="0"/>
              </a:rPr>
              <a:t>(αδημοσίευτη) εκτίμηση κόστους: 1,31% του ΑΕΠ</a:t>
            </a:r>
          </a:p>
          <a:p>
            <a:pPr lvl="1" eaLnBrk="1" hangingPunct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l-GR" altLang="en-US" sz="1500" noProof="1">
                <a:latin typeface="Trebuchet MS" panose="020B0603020202020204" pitchFamily="34" charset="0"/>
              </a:rPr>
              <a:t>(αδημοσίευτη) εκτίμηση αριθμού δικαιούχων: 20,12% του πληθυσμού</a:t>
            </a:r>
          </a:p>
          <a:p>
            <a:pPr lvl="1" eaLnBrk="1" hangingPunct="1"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l-GR" altLang="en-US" sz="1200" noProof="1">
                <a:solidFill>
                  <a:schemeClr val="hlink"/>
                </a:solidFill>
                <a:latin typeface="Trebuchet MS" panose="020B0603020202020204" pitchFamily="34" charset="0"/>
              </a:rPr>
              <a:t>Λεγάκης Α. (2005) «Ελάχιστο εγγυημένο εισόδημα στην Ευρώπη: εμπειρικά δεδομένα» Πτυχιακή εργασία. Τμήμα Διεθνών &amp; Ευρωπαϊκών Οικονομικών Σπουδών, Οικονομικό Πανεπιστήμιο Αθηνών.</a:t>
            </a:r>
            <a:endParaRPr lang="el-GR" altLang="en-US" sz="1600" dirty="0">
              <a:latin typeface="Trebuchet MS" panose="020B0603020202020204" pitchFamily="34" charset="0"/>
            </a:endParaRPr>
          </a:p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Ø"/>
            </a:pPr>
            <a:r>
              <a:rPr lang="el-GR" altLang="en-US" sz="1600" noProof="1">
                <a:latin typeface="Trebuchet MS" panose="020B0603020202020204" pitchFamily="34" charset="0"/>
              </a:rPr>
              <a:t>Απρίλιος 2005: συζητείται στη Βουλή (και απορρίπτεται) η πρόταση του ΣΥΡΙΖΑ με εισηγητή τον Γ. Δραγασάκη</a:t>
            </a:r>
            <a:endParaRPr lang="el-GR" altLang="en-US" sz="1300" noProof="1">
              <a:solidFill>
                <a:schemeClr val="hlink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το ελάχιστο εγγυημένο εισόδημα στην Ελλάδα</a:t>
            </a:r>
            <a:b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el-GR" altLang="en-US" sz="2000" dirty="0">
                <a:solidFill>
                  <a:schemeClr val="hlink"/>
                </a:solidFill>
                <a:latin typeface="Trebuchet MS" panose="020B0603020202020204" pitchFamily="34" charset="0"/>
              </a:rPr>
              <a:t>εκλογές 2012: οι θέσεις των κομμάτων</a:t>
            </a:r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l-GR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(1)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0"/>
            <a:ext cx="7905750" cy="4133850"/>
          </a:xfrm>
        </p:spPr>
        <p:txBody>
          <a:bodyPr/>
          <a:lstStyle/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Ø"/>
            </a:pPr>
            <a:r>
              <a:rPr lang="el-GR" altLang="en-US" sz="1600" b="1" noProof="1">
                <a:solidFill>
                  <a:schemeClr val="hlink"/>
                </a:solidFill>
                <a:latin typeface="Trebuchet MS" panose="020B0603020202020204" pitchFamily="34" charset="0"/>
              </a:rPr>
              <a:t>ΝΔ</a:t>
            </a:r>
          </a:p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1600" noProof="1">
                <a:latin typeface="Trebuchet MS" panose="020B0603020202020204" pitchFamily="34" charset="0"/>
              </a:rPr>
              <a:t>«10+8 σημεία για την έξοδο από την κρίση»</a:t>
            </a:r>
          </a:p>
          <a:p>
            <a:pPr eaLnBrk="1" hangingPunct="1"/>
            <a:r>
              <a:rPr lang="el-GR" altLang="en-US" sz="1600" noProof="1">
                <a:solidFill>
                  <a:srgbClr val="A50021"/>
                </a:solidFill>
                <a:latin typeface="Trebuchet MS" panose="020B0603020202020204" pitchFamily="34" charset="0"/>
              </a:rPr>
              <a:t>«Αποκατάσταση των πολύ χαμηλών συντάξεων, των πολυτεκνικών επιδομάτων και της εξισωτικής για τους κτηνοτρόφους στα επίπεδα του 2009»</a:t>
            </a:r>
          </a:p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Ø"/>
            </a:pPr>
            <a:endParaRPr lang="el-GR" altLang="en-US" sz="1600" noProof="1">
              <a:solidFill>
                <a:srgbClr val="A50021"/>
              </a:solidFill>
              <a:latin typeface="Trebuchet MS" panose="020B0603020202020204" pitchFamily="34" charset="0"/>
            </a:endParaRPr>
          </a:p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Ø"/>
            </a:pPr>
            <a:r>
              <a:rPr lang="el-GR" altLang="en-US" sz="1600" b="1" noProof="1">
                <a:solidFill>
                  <a:schemeClr val="hlink"/>
                </a:solidFill>
                <a:latin typeface="Trebuchet MS" panose="020B0603020202020204" pitchFamily="34" charset="0"/>
              </a:rPr>
              <a:t>ΣΥΡΙΖΑ</a:t>
            </a:r>
          </a:p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1600" noProof="1">
                <a:latin typeface="Trebuchet MS" panose="020B0603020202020204" pitchFamily="34" charset="0"/>
              </a:rPr>
              <a:t>«Επικαιροποιημένο πρόγραμμα του ΣΥΡΙΖΑ-ΕΚΜ για τις εκλογές της 17ης Ιουνίου» (2 Ιουνίου 2012)</a:t>
            </a:r>
            <a:endParaRPr lang="el-GR" altLang="en-US" sz="1600">
              <a:latin typeface="Trebuchet MS" panose="020B0603020202020204" pitchFamily="34" charset="0"/>
            </a:endParaRPr>
          </a:p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1600" noProof="1">
                <a:latin typeface="Trebuchet MS" panose="020B0603020202020204" pitchFamily="34" charset="0"/>
              </a:rPr>
              <a:t>Παράρτημα 1: «Κατευθύνσεις για την άμεση υλική ανακούφιση των πιο αδύναμων»</a:t>
            </a:r>
          </a:p>
          <a:p>
            <a:pPr eaLnBrk="1" hangingPunct="1"/>
            <a:r>
              <a:rPr lang="el-GR" altLang="en-US" sz="1600" noProof="1">
                <a:solidFill>
                  <a:srgbClr val="A50021"/>
                </a:solidFill>
                <a:latin typeface="Trebuchet MS" panose="020B0603020202020204" pitchFamily="34" charset="0"/>
              </a:rPr>
              <a:t>«Θα επιδιωχθεί μέσα από αναδιαπραγμάτευση, όσο διαρκεί η προσπάθεια δημοσιονομικής προσαρμογής, μέρος των πόρων του ΕΣΠΑ να διατεθεί για τη χρηματοδότηση ενός ειδικού προγράμματος καταπολέμησης της ακραίας φτώχειας, με τη θεσμοθέτηση ενός ελάχιστου εγγυημένου επιπέδου διαβίωσης»</a:t>
            </a:r>
          </a:p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endParaRPr lang="el-GR" altLang="en-US" sz="1600" noProof="1">
              <a:solidFill>
                <a:srgbClr val="A50021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n-US" sz="2000" b="1">
                <a:latin typeface="Trebuchet MS" panose="020B0603020202020204" pitchFamily="34" charset="0"/>
              </a:rPr>
              <a:t>ελάχιστο εγγυημένο εισόδημα</a:t>
            </a:r>
            <a:r>
              <a:rPr lang="el-GR" altLang="en-US" sz="2000" b="1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br>
              <a:rPr lang="el-GR" altLang="en-US" sz="2000" b="1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el-GR" altLang="en-US" sz="2000" b="1">
                <a:solidFill>
                  <a:schemeClr val="hlink"/>
                </a:solidFill>
                <a:latin typeface="Trebuchet MS" panose="020B0603020202020204" pitchFamily="34" charset="0"/>
              </a:rPr>
              <a:t>η ελληνική εξαίρεση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435975" cy="4848225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el-GR" altLang="en-US" sz="1800" noProof="1">
                <a:latin typeface="Trebuchet MS" panose="020B0603020202020204" pitchFamily="34" charset="0"/>
              </a:rPr>
              <a:t>υποτυπώδες νοτιοευρωπαϊκό μοντέλο;</a:t>
            </a:r>
          </a:p>
          <a:p>
            <a:pPr lvl="1">
              <a:spcAft>
                <a:spcPct val="20000"/>
              </a:spcAft>
            </a:pPr>
            <a:r>
              <a:rPr lang="el-GR" altLang="en-US" sz="1800" noProof="1">
                <a:latin typeface="Trebuchet MS" panose="020B0603020202020204" pitchFamily="34" charset="0"/>
              </a:rPr>
              <a:t>μέχρι </a:t>
            </a:r>
            <a:r>
              <a:rPr lang="el-GR" altLang="en-US" sz="1800" dirty="0">
                <a:latin typeface="Trebuchet MS" panose="020B0603020202020204" pitchFamily="34" charset="0"/>
              </a:rPr>
              <a:t>πρόσφατα</a:t>
            </a:r>
            <a:r>
              <a:rPr lang="el-GR" altLang="en-US" sz="1800" noProof="1">
                <a:latin typeface="Trebuchet MS" panose="020B0603020202020204" pitchFamily="34" charset="0"/>
              </a:rPr>
              <a:t> «η απουσία ενός εισοδηματικού διχτυού ασφαλείας εθνικής εμβέλειας» εξακολουθούσε να θεωρείται ειδοποιός διαφορά του «υποτυπώδους μοντέλου κοινωνικής πρόνοιας της νότιας Ευρώπης»</a:t>
            </a:r>
            <a:endParaRPr lang="el-GR" altLang="en-US" sz="1800" dirty="0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r>
              <a:rPr lang="en-US" altLang="en-US" sz="1200" dirty="0">
                <a:solidFill>
                  <a:schemeClr val="hlink"/>
                </a:solidFill>
                <a:latin typeface="Trebuchet MS" panose="020B0603020202020204" pitchFamily="34" charset="0"/>
              </a:rPr>
              <a:t>Gough I. (1996) </a:t>
            </a:r>
            <a:r>
              <a:rPr lang="el-GR" altLang="en-US" sz="1200" dirty="0">
                <a:solidFill>
                  <a:schemeClr val="hlink"/>
                </a:solidFill>
                <a:latin typeface="Trebuchet MS" panose="020B0603020202020204" pitchFamily="34" charset="0"/>
              </a:rPr>
              <a:t>«</a:t>
            </a:r>
            <a:r>
              <a:rPr lang="en-US" altLang="en-US" sz="1200" dirty="0">
                <a:solidFill>
                  <a:schemeClr val="hlink"/>
                </a:solidFill>
                <a:latin typeface="Trebuchet MS" panose="020B0603020202020204" pitchFamily="34" charset="0"/>
              </a:rPr>
              <a:t>Social assistance in Southern Europe</a:t>
            </a:r>
            <a:r>
              <a:rPr lang="el-GR" altLang="en-US" sz="1200" dirty="0">
                <a:solidFill>
                  <a:schemeClr val="hlink"/>
                </a:solidFill>
                <a:latin typeface="Trebuchet MS" panose="020B0603020202020204" pitchFamily="34" charset="0"/>
              </a:rPr>
              <a:t>»</a:t>
            </a:r>
            <a:r>
              <a:rPr lang="en-US" altLang="en-US" sz="1200" dirty="0">
                <a:solidFill>
                  <a:schemeClr val="hlink"/>
                </a:solidFill>
                <a:latin typeface="Trebuchet MS" panose="020B0603020202020204" pitchFamily="34" charset="0"/>
              </a:rPr>
              <a:t>. </a:t>
            </a:r>
            <a:r>
              <a:rPr lang="en-US" altLang="en-US" sz="1200" i="1" dirty="0">
                <a:solidFill>
                  <a:schemeClr val="hlink"/>
                </a:solidFill>
                <a:latin typeface="Trebuchet MS" panose="020B0603020202020204" pitchFamily="34" charset="0"/>
              </a:rPr>
              <a:t>Southern European Society &amp; Politics</a:t>
            </a:r>
            <a:r>
              <a:rPr lang="en-US" altLang="en-US" sz="1200" dirty="0">
                <a:solidFill>
                  <a:schemeClr val="hlink"/>
                </a:solidFill>
                <a:latin typeface="Trebuchet MS" panose="020B0603020202020204" pitchFamily="34" charset="0"/>
              </a:rPr>
              <a:t> 1 (1) 1-23.</a:t>
            </a:r>
            <a:endParaRPr lang="en-US" altLang="en-US" sz="1200" noProof="1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endParaRPr lang="el-GR" altLang="en-US" sz="1200" dirty="0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endParaRPr lang="el-GR" altLang="en-US" sz="1200" noProof="1">
              <a:latin typeface="Trebuchet MS" panose="020B0603020202020204" pitchFamily="34" charset="0"/>
            </a:endParaRPr>
          </a:p>
          <a:p>
            <a:pPr>
              <a:spcAft>
                <a:spcPct val="20000"/>
              </a:spcAft>
            </a:pPr>
            <a:r>
              <a:rPr lang="el-GR" altLang="en-US" sz="1800" noProof="1">
                <a:latin typeface="Trebuchet MS" panose="020B0603020202020204" pitchFamily="34" charset="0"/>
              </a:rPr>
              <a:t>προγράμματα ελάχιστου εισοδήματος: πρόσφατες εξελίξεις </a:t>
            </a:r>
          </a:p>
          <a:p>
            <a:pPr lvl="1">
              <a:spcAft>
                <a:spcPct val="20000"/>
              </a:spcAft>
            </a:pPr>
            <a:r>
              <a:rPr lang="el-GR" altLang="en-US" sz="1800" b="1" noProof="1">
                <a:solidFill>
                  <a:srgbClr val="993300"/>
                </a:solidFill>
                <a:latin typeface="Trebuchet MS" panose="020B0603020202020204" pitchFamily="34" charset="0"/>
              </a:rPr>
              <a:t>Πορτογαλία</a:t>
            </a:r>
            <a:r>
              <a:rPr lang="el-GR" altLang="en-US" sz="1800" noProof="1">
                <a:latin typeface="Trebuchet MS" panose="020B0603020202020204" pitchFamily="34" charset="0"/>
              </a:rPr>
              <a:t>: </a:t>
            </a:r>
            <a:r>
              <a:rPr lang="el-GR" altLang="en-US" sz="1800" dirty="0">
                <a:latin typeface="Trebuchet MS" panose="020B0603020202020204" pitchFamily="34" charset="0"/>
              </a:rPr>
              <a:t>αρχικά</a:t>
            </a:r>
            <a:r>
              <a:rPr lang="el-GR" altLang="en-US" sz="1800" noProof="1">
                <a:latin typeface="Trebuchet MS" panose="020B0603020202020204" pitchFamily="34" charset="0"/>
              </a:rPr>
              <a:t> (1996) πιλοτική εφαρμογή</a:t>
            </a:r>
            <a:r>
              <a:rPr lang="el-GR" altLang="en-US" sz="1800" dirty="0">
                <a:latin typeface="Trebuchet MS" panose="020B0603020202020204" pitchFamily="34" charset="0"/>
              </a:rPr>
              <a:t>,</a:t>
            </a:r>
            <a:r>
              <a:rPr lang="el-GR" altLang="en-US" sz="1800" noProof="1">
                <a:latin typeface="Trebuchet MS" panose="020B0603020202020204" pitchFamily="34" charset="0"/>
              </a:rPr>
              <a:t> μετά (1997) </a:t>
            </a:r>
            <a:r>
              <a:rPr lang="el-GR" altLang="en-US" sz="1800" dirty="0">
                <a:latin typeface="Trebuchet MS" panose="020B0603020202020204" pitchFamily="34" charset="0"/>
              </a:rPr>
              <a:t>γενίκευση</a:t>
            </a:r>
            <a:endParaRPr lang="el-GR" altLang="en-US" sz="18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r>
              <a:rPr lang="el-GR" altLang="en-US" sz="1800" b="1" noProof="1">
                <a:solidFill>
                  <a:srgbClr val="993300"/>
                </a:solidFill>
                <a:latin typeface="Trebuchet MS" panose="020B0603020202020204" pitchFamily="34" charset="0"/>
              </a:rPr>
              <a:t>Ιταλία</a:t>
            </a:r>
            <a:r>
              <a:rPr lang="el-GR" altLang="en-US" sz="1800" noProof="1">
                <a:latin typeface="Trebuchet MS" panose="020B0603020202020204" pitchFamily="34" charset="0"/>
              </a:rPr>
              <a:t>: πειραματική εφαρμογή (1998-2002)</a:t>
            </a:r>
            <a:r>
              <a:rPr lang="en-GB" altLang="en-US" sz="1800" noProof="1">
                <a:latin typeface="Trebuchet MS" panose="020B0603020202020204" pitchFamily="34" charset="0"/>
              </a:rPr>
              <a:t> </a:t>
            </a:r>
            <a:endParaRPr lang="el-GR" altLang="en-US" sz="1800" noProof="1">
              <a:latin typeface="Trebuchet MS" panose="020B0603020202020204" pitchFamily="34" charset="0"/>
            </a:endParaRPr>
          </a:p>
          <a:p>
            <a:pPr marL="1371600" lvl="3" indent="0">
              <a:spcAft>
                <a:spcPct val="20000"/>
              </a:spcAft>
              <a:buNone/>
            </a:pPr>
            <a:r>
              <a:rPr lang="el-GR" altLang="en-US" sz="1200" noProof="1">
                <a:latin typeface="Trebuchet MS" panose="020B0603020202020204" pitchFamily="34" charset="0"/>
              </a:rPr>
              <a:t>    </a:t>
            </a:r>
            <a:r>
              <a:rPr lang="el-GR" altLang="en-US" sz="1800" noProof="1">
                <a:latin typeface="Trebuchet MS" panose="020B0603020202020204" pitchFamily="34" charset="0"/>
              </a:rPr>
              <a:t>γενικευμένη εφαρμογή από το 2019 (</a:t>
            </a:r>
            <a:r>
              <a:rPr lang="en-GB" altLang="en-US" sz="1800" noProof="1">
                <a:latin typeface="Trebuchet MS" panose="020B0603020202020204" pitchFamily="34" charset="0"/>
              </a:rPr>
              <a:t>‘Citizenship Income’) </a:t>
            </a:r>
            <a:endParaRPr lang="el-GR" altLang="en-US" sz="18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r>
              <a:rPr lang="el-GR" altLang="en-US" sz="1800" b="1" noProof="1">
                <a:solidFill>
                  <a:srgbClr val="993300"/>
                </a:solidFill>
                <a:latin typeface="Trebuchet MS" panose="020B0603020202020204" pitchFamily="34" charset="0"/>
              </a:rPr>
              <a:t>Ισπανία</a:t>
            </a:r>
            <a:r>
              <a:rPr lang="el-GR" altLang="en-US" sz="1800" noProof="1">
                <a:latin typeface="Trebuchet MS" panose="020B0603020202020204" pitchFamily="34" charset="0"/>
              </a:rPr>
              <a:t>: διάφορα προγράμματα ανά «αυτόνομη περιοχή»</a:t>
            </a:r>
          </a:p>
          <a:p>
            <a:pPr lvl="1">
              <a:spcAft>
                <a:spcPct val="20000"/>
              </a:spcAft>
            </a:pPr>
            <a:r>
              <a:rPr lang="el-GR" altLang="en-US" sz="1800" b="1" noProof="1">
                <a:solidFill>
                  <a:srgbClr val="000099"/>
                </a:solidFill>
                <a:latin typeface="Trebuchet MS" panose="020B0603020202020204" pitchFamily="34" charset="0"/>
              </a:rPr>
              <a:t>Ελλάδα</a:t>
            </a:r>
            <a:r>
              <a:rPr lang="el-GR" altLang="en-US" sz="1800" noProof="1">
                <a:latin typeface="Trebuchet MS" panose="020B0603020202020204" pitchFamily="34" charset="0"/>
              </a:rPr>
              <a:t>: </a:t>
            </a:r>
            <a:r>
              <a:rPr lang="el-GR" altLang="en-US" sz="1800" dirty="0">
                <a:latin typeface="Trebuchet MS" panose="020B0603020202020204" pitchFamily="34" charset="0"/>
              </a:rPr>
              <a:t>πιλοτική εφαρμογή 2014</a:t>
            </a:r>
            <a:r>
              <a:rPr lang="en-US" altLang="en-US" sz="1800" dirty="0">
                <a:latin typeface="Trebuchet MS" panose="020B0603020202020204" pitchFamily="34" charset="0"/>
              </a:rPr>
              <a:t>-2016</a:t>
            </a:r>
            <a:br>
              <a:rPr lang="en-US" altLang="en-US" sz="1800" noProof="1">
                <a:latin typeface="Trebuchet MS" panose="020B0603020202020204" pitchFamily="34" charset="0"/>
              </a:rPr>
            </a:br>
            <a:r>
              <a:rPr lang="en-US" altLang="en-US" sz="1800" noProof="1">
                <a:latin typeface="Trebuchet MS" panose="020B0603020202020204" pitchFamily="34" charset="0"/>
              </a:rPr>
              <a:t>	           </a:t>
            </a:r>
            <a:r>
              <a:rPr lang="el-GR" altLang="en-US" sz="1800" noProof="1">
                <a:latin typeface="Trebuchet MS" panose="020B0603020202020204" pitchFamily="34" charset="0"/>
              </a:rPr>
              <a:t> γενικευμένη εφαρμογή από το 2017</a:t>
            </a:r>
            <a:endParaRPr lang="en-US" altLang="en-US" sz="18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το ελάχιστο εγγυημένο εισόδημα στην Ελλάδα</a:t>
            </a:r>
            <a:b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el-GR" altLang="en-US" sz="2000" dirty="0">
                <a:solidFill>
                  <a:schemeClr val="hlink"/>
                </a:solidFill>
                <a:latin typeface="Trebuchet MS" panose="020B0603020202020204" pitchFamily="34" charset="0"/>
              </a:rPr>
              <a:t>εκλογές 2012: οι θέσεις των κομμάτων</a:t>
            </a:r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l-GR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(2)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0"/>
            <a:ext cx="7905750" cy="4708525"/>
          </a:xfrm>
        </p:spPr>
        <p:txBody>
          <a:bodyPr/>
          <a:lstStyle/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Ø"/>
            </a:pPr>
            <a:r>
              <a:rPr lang="el-GR" altLang="en-US" sz="1600" b="1" noProof="1">
                <a:solidFill>
                  <a:schemeClr val="hlink"/>
                </a:solidFill>
                <a:latin typeface="Trebuchet MS" panose="020B0603020202020204" pitchFamily="34" charset="0"/>
              </a:rPr>
              <a:t>ΠΑΣΟΚ</a:t>
            </a:r>
          </a:p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1600" noProof="1">
                <a:latin typeface="Trebuchet MS" panose="020B0603020202020204" pitchFamily="34" charset="0"/>
              </a:rPr>
              <a:t>«Οι θέσεις μας» (2 Ιουνίου 2012)</a:t>
            </a:r>
            <a:endParaRPr lang="el-GR" altLang="en-US" sz="1600" dirty="0">
              <a:latin typeface="Trebuchet MS" panose="020B0603020202020204" pitchFamily="34" charset="0"/>
            </a:endParaRPr>
          </a:p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1600" noProof="1">
                <a:latin typeface="Trebuchet MS" panose="020B0603020202020204" pitchFamily="34" charset="0"/>
              </a:rPr>
              <a:t>«Δίχτυ Κοινωνικής Προστασίας»</a:t>
            </a:r>
          </a:p>
          <a:p>
            <a:pPr eaLnBrk="1" hangingPunct="1"/>
            <a:r>
              <a:rPr lang="el-GR" altLang="en-US" sz="1600" noProof="1">
                <a:solidFill>
                  <a:srgbClr val="A50021"/>
                </a:solidFill>
                <a:latin typeface="Trebuchet MS" panose="020B0603020202020204" pitchFamily="34" charset="0"/>
              </a:rPr>
              <a:t>«Ριζική αναμόρφωση στον τομέα της πρόνοιας με στόχο να διαμορφωθεί ο μηχανισμός του εγγυημένου επιπέδου αξιοπρεπούς προστασίας για κάθε πολίτη»</a:t>
            </a:r>
          </a:p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Ø"/>
            </a:pPr>
            <a:endParaRPr lang="el-GR" altLang="en-US" sz="1600" noProof="1">
              <a:solidFill>
                <a:srgbClr val="A50021"/>
              </a:solidFill>
              <a:latin typeface="Trebuchet MS" panose="020B0603020202020204" pitchFamily="34" charset="0"/>
            </a:endParaRPr>
          </a:p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Ø"/>
            </a:pPr>
            <a:r>
              <a:rPr lang="el-GR" altLang="en-US" sz="1600" b="1" dirty="0">
                <a:solidFill>
                  <a:schemeClr val="hlink"/>
                </a:solidFill>
                <a:latin typeface="Trebuchet MS" panose="020B0603020202020204" pitchFamily="34" charset="0"/>
              </a:rPr>
              <a:t>Ανεξάρτητοι Έλληνες</a:t>
            </a:r>
          </a:p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1600" dirty="0">
                <a:latin typeface="Trebuchet MS" panose="020B0603020202020204" pitchFamily="34" charset="0"/>
              </a:rPr>
              <a:t>«Συγκεντρωτικό Οικονομικό Πρόγραμμα»</a:t>
            </a:r>
            <a:endParaRPr lang="el-GR" altLang="en-US" sz="1600" noProof="1">
              <a:latin typeface="Trebuchet MS" panose="020B0603020202020204" pitchFamily="34" charset="0"/>
            </a:endParaRPr>
          </a:p>
          <a:p>
            <a:pPr eaLnBrk="1" hangingPunct="1"/>
            <a:r>
              <a:rPr lang="el-GR" altLang="en-US" sz="1600" noProof="1">
                <a:solidFill>
                  <a:srgbClr val="A50021"/>
                </a:solidFill>
                <a:latin typeface="Trebuchet MS" panose="020B0603020202020204" pitchFamily="34" charset="0"/>
              </a:rPr>
              <a:t>«</a:t>
            </a:r>
            <a:r>
              <a:rPr lang="el-GR" altLang="en-US" sz="1600" dirty="0">
                <a:solidFill>
                  <a:srgbClr val="A50021"/>
                </a:solidFill>
                <a:latin typeface="Trebuchet MS" panose="020B0603020202020204" pitchFamily="34" charset="0"/>
              </a:rPr>
              <a:t>Νομοθετική ρύθμιση για τη σταδιακή καθιέρωση, σε βάθος τριετίας, ελάχιστης, εγγυημένης κατώτατης σύνταξης για όλους τους Έλληνες Πολίτες στα €800, ανεξαρτήτως κλάδου ασφάλισης</a:t>
            </a:r>
            <a:r>
              <a:rPr lang="el-GR" altLang="en-US" sz="1600" noProof="1">
                <a:solidFill>
                  <a:srgbClr val="A50021"/>
                </a:solidFill>
                <a:latin typeface="Trebuchet MS" panose="020B0603020202020204" pitchFamily="34" charset="0"/>
              </a:rPr>
              <a:t>»</a:t>
            </a:r>
          </a:p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Ø"/>
            </a:pPr>
            <a:endParaRPr lang="el-GR" altLang="en-US" sz="1600" noProof="1">
              <a:solidFill>
                <a:srgbClr val="A50021"/>
              </a:solidFill>
              <a:latin typeface="Trebuchet MS" panose="020B0603020202020204" pitchFamily="34" charset="0"/>
            </a:endParaRPr>
          </a:p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Ø"/>
            </a:pPr>
            <a:r>
              <a:rPr lang="el-GR" altLang="en-US" sz="1600" b="1" dirty="0">
                <a:solidFill>
                  <a:schemeClr val="hlink"/>
                </a:solidFill>
                <a:latin typeface="Trebuchet MS" panose="020B0603020202020204" pitchFamily="34" charset="0"/>
              </a:rPr>
              <a:t>Χρυσή Αυγή</a:t>
            </a:r>
          </a:p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1600" dirty="0">
                <a:latin typeface="Trebuchet MS" panose="020B0603020202020204" pitchFamily="34" charset="0"/>
              </a:rPr>
              <a:t>«Οι θέσεις μας: κ</a:t>
            </a:r>
            <a:r>
              <a:rPr lang="el-GR" altLang="en-US" sz="1600" noProof="1">
                <a:latin typeface="Trebuchet MS" panose="020B0603020202020204" pitchFamily="34" charset="0"/>
              </a:rPr>
              <a:t>οινωνική </a:t>
            </a:r>
            <a:r>
              <a:rPr lang="el-GR" altLang="en-US" sz="1600" dirty="0">
                <a:latin typeface="Trebuchet MS" panose="020B0603020202020204" pitchFamily="34" charset="0"/>
              </a:rPr>
              <a:t>π</a:t>
            </a:r>
            <a:r>
              <a:rPr lang="el-GR" altLang="en-US" sz="1600" noProof="1">
                <a:latin typeface="Trebuchet MS" panose="020B0603020202020204" pitchFamily="34" charset="0"/>
              </a:rPr>
              <a:t>ροστασία»</a:t>
            </a:r>
          </a:p>
          <a:p>
            <a:pPr eaLnBrk="1" hangingPunct="1"/>
            <a:r>
              <a:rPr lang="el-GR" altLang="en-US" sz="1600" noProof="1">
                <a:solidFill>
                  <a:srgbClr val="A50021"/>
                </a:solidFill>
                <a:latin typeface="Trebuchet MS" panose="020B0603020202020204" pitchFamily="34" charset="0"/>
              </a:rPr>
              <a:t>«</a:t>
            </a:r>
            <a:r>
              <a:rPr lang="el-GR" altLang="en-US" sz="1600" dirty="0">
                <a:solidFill>
                  <a:srgbClr val="A50021"/>
                </a:solidFill>
                <a:latin typeface="Trebuchet MS" panose="020B0603020202020204" pitchFamily="34" charset="0"/>
              </a:rPr>
              <a:t>Ελάχιστο όριο αξιοπρεπούς διαβίωσης</a:t>
            </a:r>
            <a:r>
              <a:rPr lang="el-GR" altLang="en-US" sz="1600" noProof="1">
                <a:solidFill>
                  <a:srgbClr val="A50021"/>
                </a:solidFill>
                <a:latin typeface="Trebuchet MS" panose="020B0603020202020204" pitchFamily="34" charset="0"/>
              </a:rPr>
              <a:t>»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το ελάχιστο εγγυημένο εισόδημα στην Ελλάδα</a:t>
            </a:r>
            <a:b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el-GR" altLang="en-US" sz="2000" dirty="0">
                <a:solidFill>
                  <a:schemeClr val="hlink"/>
                </a:solidFill>
                <a:latin typeface="Trebuchet MS" panose="020B0603020202020204" pitchFamily="34" charset="0"/>
              </a:rPr>
              <a:t>εκλογές 2012: οι θέσεις των κομμάτων</a:t>
            </a:r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l-GR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(3)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0"/>
            <a:ext cx="7905750" cy="3844925"/>
          </a:xfrm>
        </p:spPr>
        <p:txBody>
          <a:bodyPr/>
          <a:lstStyle/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Ø"/>
            </a:pPr>
            <a:endParaRPr lang="en-US" altLang="en-US" sz="1600" noProof="1">
              <a:latin typeface="Trebuchet MS" panose="020B0603020202020204" pitchFamily="34" charset="0"/>
            </a:endParaRPr>
          </a:p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Ø"/>
            </a:pPr>
            <a:r>
              <a:rPr lang="el-GR" altLang="en-US" sz="1600" b="1">
                <a:solidFill>
                  <a:schemeClr val="hlink"/>
                </a:solidFill>
                <a:latin typeface="Trebuchet MS" panose="020B0603020202020204" pitchFamily="34" charset="0"/>
              </a:rPr>
              <a:t>Δημοκρατική Αριστερά</a:t>
            </a:r>
          </a:p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1600">
                <a:latin typeface="Trebuchet MS" panose="020B0603020202020204" pitchFamily="34" charset="0"/>
              </a:rPr>
              <a:t>«Προγραμματικές προτάσεις» (26 Απριλίου 2012)</a:t>
            </a:r>
          </a:p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1600">
                <a:latin typeface="Trebuchet MS" panose="020B0603020202020204" pitchFamily="34" charset="0"/>
              </a:rPr>
              <a:t>«Άμεσο πρόγραμμα ανακούφισης των εχόντων απόλυτη ανάγκη»</a:t>
            </a:r>
            <a:endParaRPr lang="el-GR" altLang="en-US" sz="1600" noProof="1">
              <a:latin typeface="Trebuchet MS" panose="020B0603020202020204" pitchFamily="34" charset="0"/>
            </a:endParaRPr>
          </a:p>
          <a:p>
            <a:pPr eaLnBrk="1" hangingPunct="1"/>
            <a:r>
              <a:rPr lang="el-GR" altLang="en-US" sz="1600" noProof="1">
                <a:solidFill>
                  <a:srgbClr val="A50021"/>
                </a:solidFill>
                <a:latin typeface="Trebuchet MS" panose="020B0603020202020204" pitchFamily="34" charset="0"/>
              </a:rPr>
              <a:t>«</a:t>
            </a:r>
            <a:r>
              <a:rPr lang="el-GR" altLang="en-US" sz="1600">
                <a:solidFill>
                  <a:srgbClr val="A50021"/>
                </a:solidFill>
                <a:latin typeface="Trebuchet MS" panose="020B0603020202020204" pitchFamily="34" charset="0"/>
              </a:rPr>
              <a:t>Σχεδιασμός και σταδιακή εφαρμογή του ελάχιστου εγγυημένου εισοδήματος μέχρι το τέλος του 2013</a:t>
            </a:r>
            <a:r>
              <a:rPr lang="el-GR" altLang="en-US" sz="1600" noProof="1">
                <a:solidFill>
                  <a:srgbClr val="A50021"/>
                </a:solidFill>
                <a:latin typeface="Trebuchet MS" panose="020B0603020202020204" pitchFamily="34" charset="0"/>
              </a:rPr>
              <a:t>»</a:t>
            </a:r>
          </a:p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Ø"/>
            </a:pPr>
            <a:endParaRPr lang="el-GR" altLang="en-US" sz="1600" noProof="1">
              <a:solidFill>
                <a:srgbClr val="A50021"/>
              </a:solidFill>
              <a:latin typeface="Trebuchet MS" panose="020B0603020202020204" pitchFamily="34" charset="0"/>
            </a:endParaRPr>
          </a:p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Ø"/>
            </a:pPr>
            <a:r>
              <a:rPr lang="el-GR" altLang="en-US" sz="1600" b="1">
                <a:solidFill>
                  <a:schemeClr val="hlink"/>
                </a:solidFill>
                <a:latin typeface="Trebuchet MS" panose="020B0603020202020204" pitchFamily="34" charset="0"/>
              </a:rPr>
              <a:t>ΚΚΕ</a:t>
            </a:r>
            <a:endParaRPr lang="el-GR" altLang="en-US" sz="1600" b="1" noProof="1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1600">
                <a:latin typeface="Trebuchet MS" panose="020B0603020202020204" pitchFamily="34" charset="0"/>
              </a:rPr>
              <a:t>«Θέσεις: Υγεία-Πρόνοια</a:t>
            </a:r>
            <a:r>
              <a:rPr lang="el-GR" altLang="en-US" sz="1600" noProof="1">
                <a:latin typeface="Trebuchet MS" panose="020B0603020202020204" pitchFamily="34" charset="0"/>
              </a:rPr>
              <a:t>»</a:t>
            </a:r>
          </a:p>
          <a:p>
            <a:pPr eaLnBrk="1" hangingPunct="1"/>
            <a:r>
              <a:rPr lang="el-GR" altLang="en-US" sz="1600" noProof="1">
                <a:solidFill>
                  <a:srgbClr val="A50021"/>
                </a:solidFill>
                <a:latin typeface="Trebuchet MS" panose="020B0603020202020204" pitchFamily="34" charset="0"/>
              </a:rPr>
              <a:t>«</a:t>
            </a:r>
            <a:r>
              <a:rPr lang="el-GR" altLang="en-US" sz="1600">
                <a:solidFill>
                  <a:srgbClr val="A50021"/>
                </a:solidFill>
                <a:latin typeface="Trebuchet MS" panose="020B0603020202020204" pitchFamily="34" charset="0"/>
              </a:rPr>
              <a:t>Πλήρης παροχή υπηρεσιών Υγείας - Πρόνοιας, σε όλους, χωρίς όρους και προϋποθέσεις (εργασιακή σχέση και χρόνος εργασίας, ύψος αποδοχών, αριθμός ενσήμων, ανεργία και εθνικότητα), χωρίς καμία πληρωμή, άμεση ή έμμεση, από το κρατικό - δημόσιο σύστημα</a:t>
            </a:r>
            <a:r>
              <a:rPr lang="el-GR" altLang="en-US" sz="1600" noProof="1">
                <a:solidFill>
                  <a:srgbClr val="A50021"/>
                </a:solidFill>
                <a:latin typeface="Trebuchet MS" panose="020B0603020202020204" pitchFamily="34" charset="0"/>
              </a:rPr>
              <a:t>»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το ελάχιστο εγγυημένο εισόδημα στην Ελλάδα</a:t>
            </a:r>
            <a:b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el-GR" altLang="en-US" sz="2000" dirty="0">
                <a:solidFill>
                  <a:schemeClr val="hlink"/>
                </a:solidFill>
                <a:latin typeface="Trebuchet MS" panose="020B0603020202020204" pitchFamily="34" charset="0"/>
              </a:rPr>
              <a:t>εκλογές 2012: οι θέσεις των διεθνών οργανισμών </a:t>
            </a:r>
            <a:r>
              <a:rPr lang="el-GR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(1)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00113" y="1628775"/>
            <a:ext cx="7905750" cy="4679950"/>
          </a:xfrm>
        </p:spPr>
        <p:txBody>
          <a:bodyPr/>
          <a:lstStyle/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Ø"/>
            </a:pPr>
            <a:endParaRPr lang="en-US" altLang="en-US" sz="1600" noProof="1">
              <a:latin typeface="Trebuchet MS" panose="020B0603020202020204" pitchFamily="34" charset="0"/>
            </a:endParaRPr>
          </a:p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Ø"/>
            </a:pPr>
            <a:r>
              <a:rPr lang="el-GR" altLang="en-US" sz="1600" b="1">
                <a:solidFill>
                  <a:schemeClr val="hlink"/>
                </a:solidFill>
                <a:latin typeface="Trebuchet MS" panose="020B0603020202020204" pitchFamily="34" charset="0"/>
              </a:rPr>
              <a:t>ΟΟΣΑ</a:t>
            </a:r>
          </a:p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1600">
                <a:solidFill>
                  <a:schemeClr val="hlink"/>
                </a:solidFill>
                <a:latin typeface="Trebuchet MS" panose="020B0603020202020204" pitchFamily="34" charset="0"/>
              </a:rPr>
              <a:t>«</a:t>
            </a:r>
            <a:r>
              <a:rPr lang="en-US" altLang="en-US" sz="1600">
                <a:solidFill>
                  <a:schemeClr val="hlink"/>
                </a:solidFill>
                <a:latin typeface="Trebuchet MS" panose="020B0603020202020204" pitchFamily="34" charset="0"/>
              </a:rPr>
              <a:t>OECD Review of Greek Social </a:t>
            </a:r>
            <a:r>
              <a:rPr lang="en-GB" altLang="en-US" sz="1600">
                <a:solidFill>
                  <a:schemeClr val="hlink"/>
                </a:solidFill>
                <a:latin typeface="Trebuchet MS" panose="020B0603020202020204" pitchFamily="34" charset="0"/>
              </a:rPr>
              <a:t>Programmes</a:t>
            </a:r>
            <a:r>
              <a:rPr lang="el-GR" altLang="en-US" sz="1600">
                <a:solidFill>
                  <a:schemeClr val="hlink"/>
                </a:solidFill>
                <a:latin typeface="Trebuchet MS" panose="020B0603020202020204" pitchFamily="34" charset="0"/>
              </a:rPr>
              <a:t>» (2012)</a:t>
            </a:r>
          </a:p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endParaRPr lang="el-GR" altLang="en-US" sz="1600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1600">
                <a:solidFill>
                  <a:schemeClr val="tx2"/>
                </a:solidFill>
                <a:latin typeface="Trebuchet MS" panose="020B0603020202020204" pitchFamily="34" charset="0"/>
              </a:rPr>
              <a:t>απορρίπτει την ιδέα του ελαχίστου εγγυημένου εισοδήματος</a:t>
            </a:r>
          </a:p>
          <a:p>
            <a:pPr eaLnBrk="1" hangingPunct="1"/>
            <a:r>
              <a:rPr lang="el-GR" altLang="en-US" sz="1600">
                <a:latin typeface="Trebuchet MS" panose="020B0603020202020204" pitchFamily="34" charset="0"/>
              </a:rPr>
              <a:t>(α) η μετάβαση στο νέο σύστημα θα πάρει χρόνο και εν τω μεταξύ (βραχυχρόνια) θα έχει κόστος,</a:t>
            </a:r>
          </a:p>
          <a:p>
            <a:pPr eaLnBrk="1" hangingPunct="1"/>
            <a:r>
              <a:rPr lang="el-GR" altLang="en-US" sz="1600">
                <a:latin typeface="Trebuchet MS" panose="020B0603020202020204" pitchFamily="34" charset="0"/>
              </a:rPr>
              <a:t>(β) τέτοια συστήματα προκαλούν διαρθρωτική ανεργία, και</a:t>
            </a:r>
          </a:p>
          <a:p>
            <a:pPr eaLnBrk="1" hangingPunct="1"/>
            <a:r>
              <a:rPr lang="el-GR" altLang="en-US" sz="1600">
                <a:latin typeface="Trebuchet MS" panose="020B0603020202020204" pitchFamily="34" charset="0"/>
              </a:rPr>
              <a:t>(γ) με την αδήλωτη εργασία στο 25% (και με εκτεταμένη φοροδιαφυγή), η εφαρμογή εισοδηματικών κριτηρίων θα ήταν δυσχερής</a:t>
            </a:r>
            <a:endParaRPr lang="el-GR" altLang="en-US" sz="1600" noProof="1">
              <a:solidFill>
                <a:srgbClr val="A50021"/>
              </a:solidFill>
              <a:latin typeface="Trebuchet MS" panose="020B0603020202020204" pitchFamily="34" charset="0"/>
            </a:endParaRPr>
          </a:p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endParaRPr lang="el-GR" altLang="en-US" sz="1600">
              <a:latin typeface="Trebuchet MS" panose="020B0603020202020204" pitchFamily="34" charset="0"/>
            </a:endParaRPr>
          </a:p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1600">
                <a:solidFill>
                  <a:schemeClr val="tx2"/>
                </a:solidFill>
                <a:latin typeface="Trebuchet MS" panose="020B0603020202020204" pitchFamily="34" charset="0"/>
              </a:rPr>
              <a:t>αντιπροτείνει στροφή στα επιδόματα με εισοδηματικά κριτήρια </a:t>
            </a:r>
          </a:p>
          <a:p>
            <a:pPr eaLnBrk="1" hangingPunct="1"/>
            <a:r>
              <a:rPr lang="el-GR" altLang="en-US" sz="1600">
                <a:latin typeface="Trebuchet MS" panose="020B0603020202020204" pitchFamily="34" charset="0"/>
              </a:rPr>
              <a:t>ανεργίας</a:t>
            </a:r>
          </a:p>
          <a:p>
            <a:pPr eaLnBrk="1" hangingPunct="1"/>
            <a:r>
              <a:rPr lang="el-GR" altLang="en-US" sz="1600">
                <a:latin typeface="Trebuchet MS" panose="020B0603020202020204" pitchFamily="34" charset="0"/>
              </a:rPr>
              <a:t>παιδιού</a:t>
            </a:r>
          </a:p>
          <a:p>
            <a:pPr eaLnBrk="1" hangingPunct="1"/>
            <a:r>
              <a:rPr lang="el-GR" altLang="en-US" sz="1600">
                <a:latin typeface="Trebuchet MS" panose="020B0603020202020204" pitchFamily="34" charset="0"/>
              </a:rPr>
              <a:t>κατοικίας</a:t>
            </a:r>
          </a:p>
          <a:p>
            <a:pPr eaLnBrk="1" hangingPunct="1"/>
            <a:r>
              <a:rPr lang="el-GR" altLang="en-US" sz="1600">
                <a:latin typeface="Trebuchet MS" panose="020B0603020202020204" pitchFamily="34" charset="0"/>
              </a:rPr>
              <a:t>αναπηρίας </a:t>
            </a:r>
            <a:endParaRPr lang="el-GR" altLang="en-US" sz="1600" noProof="1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το ελάχιστο εγγυημένο εισόδημα στην Ελλάδα</a:t>
            </a:r>
            <a:b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el-GR" altLang="en-US" sz="2000" dirty="0">
                <a:solidFill>
                  <a:schemeClr val="hlink"/>
                </a:solidFill>
                <a:latin typeface="Trebuchet MS" panose="020B0603020202020204" pitchFamily="34" charset="0"/>
              </a:rPr>
              <a:t>εκλογές 2012: οι θέσεις των διεθνών οργανισμών </a:t>
            </a:r>
            <a:r>
              <a:rPr lang="el-GR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(2)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00113" y="1628775"/>
            <a:ext cx="7905750" cy="4679950"/>
          </a:xfrm>
        </p:spPr>
        <p:txBody>
          <a:bodyPr/>
          <a:lstStyle/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Ø"/>
            </a:pPr>
            <a:endParaRPr lang="en-US" altLang="en-US" sz="1600" noProof="1">
              <a:latin typeface="Trebuchet MS" panose="020B0603020202020204" pitchFamily="34" charset="0"/>
            </a:endParaRPr>
          </a:p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Ø"/>
            </a:pPr>
            <a:r>
              <a:rPr lang="el-GR" altLang="en-US" sz="1600" b="1" noProof="1">
                <a:solidFill>
                  <a:schemeClr val="hlink"/>
                </a:solidFill>
                <a:latin typeface="Trebuchet MS" panose="020B0603020202020204" pitchFamily="34" charset="0"/>
              </a:rPr>
              <a:t>ΔΝΤ</a:t>
            </a:r>
          </a:p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1600" noProof="1">
                <a:solidFill>
                  <a:schemeClr val="hlink"/>
                </a:solidFill>
                <a:latin typeface="Trebuchet MS" panose="020B0603020202020204" pitchFamily="34" charset="0"/>
              </a:rPr>
              <a:t>«</a:t>
            </a:r>
            <a:r>
              <a:rPr lang="en-US" altLang="en-US" sz="1600" noProof="1">
                <a:solidFill>
                  <a:schemeClr val="hlink"/>
                </a:solidFill>
                <a:latin typeface="Trebuchet MS" panose="020B0603020202020204" pitchFamily="34" charset="0"/>
              </a:rPr>
              <a:t>IMF (2012) Greece: request for extended arrangement under the extended fund facility. Country Report No. 12/57» (March 2012)</a:t>
            </a:r>
          </a:p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endParaRPr lang="en-US" altLang="en-US" sz="1600" noProof="1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1600" noProof="1">
                <a:solidFill>
                  <a:schemeClr val="tx2"/>
                </a:solidFill>
                <a:latin typeface="Trebuchet MS" panose="020B0603020202020204" pitchFamily="34" charset="0"/>
              </a:rPr>
              <a:t>προτείνει εφαρμογή του ελαχίστου εγγυημένου εισοδήματος</a:t>
            </a:r>
          </a:p>
          <a:p>
            <a:pPr eaLnBrk="1" hangingPunct="1"/>
            <a:r>
              <a:rPr lang="el-GR" altLang="en-US" sz="1600" noProof="1">
                <a:latin typeface="Trebuchet MS" panose="020B0603020202020204" pitchFamily="34" charset="0"/>
              </a:rPr>
              <a:t>με στόχευση στο φτωχότερο 20% του πληθυσμού</a:t>
            </a:r>
          </a:p>
          <a:p>
            <a:pPr eaLnBrk="1" hangingPunct="1"/>
            <a:r>
              <a:rPr lang="el-GR" altLang="en-US" sz="1600" noProof="1">
                <a:latin typeface="Trebuchet MS" panose="020B0603020202020204" pitchFamily="34" charset="0"/>
              </a:rPr>
              <a:t>με αντικειμενικά κριτήρια για την αντιμετώπιση της φοροδιαφυγής</a:t>
            </a:r>
          </a:p>
          <a:p>
            <a:pPr eaLnBrk="1" hangingPunct="1"/>
            <a:r>
              <a:rPr lang="el-GR" altLang="en-US" sz="1600" noProof="1">
                <a:latin typeface="Trebuchet MS" panose="020B0603020202020204" pitchFamily="34" charset="0"/>
              </a:rPr>
              <a:t>με ταυτόχρονη κατάργηση των περισσοτέρων από τα υπόλοιπα κοινωνικά επιδόματα, πλην του επιδόματος ανεργίας </a:t>
            </a:r>
            <a:endParaRPr lang="el-GR" altLang="en-US" sz="1600" noProof="1">
              <a:solidFill>
                <a:srgbClr val="A50021"/>
              </a:solidFill>
              <a:latin typeface="Trebuchet MS" panose="020B0603020202020204" pitchFamily="34" charset="0"/>
            </a:endParaRPr>
          </a:p>
          <a:p>
            <a:pPr eaLnBrk="1" hangingPunct="1"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endParaRPr lang="el-GR" altLang="en-US" sz="1600" noProof="1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801688" y="333375"/>
            <a:ext cx="8091487" cy="1066800"/>
          </a:xfrm>
        </p:spPr>
        <p:txBody>
          <a:bodyPr/>
          <a:lstStyle/>
          <a:p>
            <a:pPr eaLnBrk="1" hangingPunct="1"/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ελάχιστο εγγυημένο εισόδημα (2012-2016)</a:t>
            </a:r>
            <a:br>
              <a:rPr lang="en-GB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el-GR" altLang="en-US" sz="2000" b="1" dirty="0">
                <a:solidFill>
                  <a:schemeClr val="hlink"/>
                </a:solidFill>
                <a:latin typeface="Trebuchet MS" panose="020B0603020202020204" pitchFamily="34" charset="0"/>
              </a:rPr>
              <a:t>πιλοτική εφαρμογή </a:t>
            </a:r>
            <a:r>
              <a:rPr lang="en-GB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(</a:t>
            </a:r>
            <a:r>
              <a:rPr lang="el-GR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1</a:t>
            </a:r>
            <a:r>
              <a:rPr lang="en-GB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)</a:t>
            </a:r>
            <a:endParaRPr lang="el-GR" altLang="en-US" sz="16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557338"/>
            <a:ext cx="8281987" cy="46799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v"/>
            </a:pPr>
            <a:endParaRPr lang="en-US" altLang="en-US" sz="1800" noProof="1">
              <a:latin typeface="Trebuchet MS" panose="020B0603020202020204" pitchFamily="34" charset="0"/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2000" dirty="0">
                <a:solidFill>
                  <a:schemeClr val="hlink"/>
                </a:solidFill>
                <a:latin typeface="Trebuchet MS" panose="020B0603020202020204" pitchFamily="34" charset="0"/>
              </a:rPr>
              <a:t>το ελάχιστο εισόδημα (ξαφνικά) στο προσκήνιο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v"/>
            </a:pPr>
            <a:endParaRPr lang="el-GR" altLang="en-US" sz="2000" dirty="0">
              <a:solidFill>
                <a:srgbClr val="008000"/>
              </a:solidFill>
              <a:latin typeface="Trebuchet MS" panose="020B0603020202020204" pitchFamily="34" charset="0"/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1800" dirty="0">
                <a:solidFill>
                  <a:schemeClr val="hlink"/>
                </a:solidFill>
                <a:latin typeface="Trebuchet MS" panose="020B0603020202020204" pitchFamily="34" charset="0"/>
              </a:rPr>
              <a:t>πακέτο δημοσιονομικών μέτρων Νοεμβρίου 2012 </a:t>
            </a:r>
            <a:r>
              <a:rPr lang="el-GR" altLang="en-US" sz="1600" dirty="0">
                <a:solidFill>
                  <a:schemeClr val="hlink"/>
                </a:solidFill>
                <a:latin typeface="Trebuchet MS" panose="020B0603020202020204" pitchFamily="34" charset="0"/>
              </a:rPr>
              <a:t>(€13,5 δις)</a:t>
            </a:r>
            <a:endParaRPr lang="el-GR" altLang="en-US" sz="1800" noProof="1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Ø"/>
            </a:pPr>
            <a:endParaRPr lang="el-GR" altLang="en-US" sz="1800" dirty="0">
              <a:solidFill>
                <a:srgbClr val="737373"/>
              </a:solidFill>
              <a:latin typeface="Trebuchet MS" panose="020B0603020202020204" pitchFamily="34" charset="0"/>
            </a:endParaRP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l-GR" altLang="en-US" sz="1800" dirty="0">
                <a:solidFill>
                  <a:srgbClr val="7030A0"/>
                </a:solidFill>
                <a:latin typeface="Trebuchet MS" panose="020B0603020202020204" pitchFamily="34" charset="0"/>
              </a:rPr>
              <a:t>περικοπές δαπανών </a:t>
            </a:r>
            <a:r>
              <a:rPr lang="el-GR" altLang="en-US" sz="1600" dirty="0">
                <a:solidFill>
                  <a:srgbClr val="7030A0"/>
                </a:solidFill>
                <a:latin typeface="Trebuchet MS" panose="020B0603020202020204" pitchFamily="34" charset="0"/>
              </a:rPr>
              <a:t>(€6,1 δις)</a:t>
            </a:r>
            <a:endParaRPr lang="el-GR" altLang="en-US" sz="1800" dirty="0">
              <a:solidFill>
                <a:srgbClr val="7030A0"/>
              </a:solidFill>
              <a:latin typeface="Trebuchet MS" panose="020B0603020202020204" pitchFamily="34" charset="0"/>
            </a:endParaRP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l-GR" altLang="en-US" sz="1800" dirty="0">
                <a:solidFill>
                  <a:srgbClr val="7030A0"/>
                </a:solidFill>
                <a:latin typeface="Trebuchet MS" panose="020B0603020202020204" pitchFamily="34" charset="0"/>
              </a:rPr>
              <a:t>αυξήσεις φόρων </a:t>
            </a:r>
            <a:r>
              <a:rPr lang="el-GR" altLang="en-US" sz="1600" dirty="0">
                <a:solidFill>
                  <a:srgbClr val="7030A0"/>
                </a:solidFill>
                <a:latin typeface="Trebuchet MS" panose="020B0603020202020204" pitchFamily="34" charset="0"/>
              </a:rPr>
              <a:t>(€0,7 δις)</a:t>
            </a:r>
            <a:endParaRPr lang="el-GR" altLang="en-US" sz="1800" dirty="0">
              <a:solidFill>
                <a:srgbClr val="7030A0"/>
              </a:solidFill>
              <a:latin typeface="Trebuchet MS" panose="020B0603020202020204" pitchFamily="34" charset="0"/>
            </a:endParaRP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Ø"/>
            </a:pPr>
            <a:endParaRPr lang="el-GR" altLang="en-US" sz="1800" dirty="0">
              <a:latin typeface="Trebuchet MS" panose="020B0603020202020204" pitchFamily="34" charset="0"/>
            </a:endParaRP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l-GR" altLang="en-US" sz="1800" dirty="0">
                <a:latin typeface="Trebuchet MS" panose="020B0603020202020204" pitchFamily="34" charset="0"/>
              </a:rPr>
              <a:t>4 νέα μέτρα στήριξης των ασθενέστερων</a:t>
            </a:r>
          </a:p>
          <a:p>
            <a:pPr lvl="2" eaLnBrk="1" hangingPunct="1">
              <a:lnSpc>
                <a:spcPct val="90000"/>
              </a:lnSpc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l-GR" altLang="en-US" sz="1800" dirty="0">
                <a:latin typeface="Trebuchet MS" panose="020B0603020202020204" pitchFamily="34" charset="0"/>
              </a:rPr>
              <a:t>ενιαίο επίδομα στήριξης τέκνων (με εισοδηματικά κριτήρια)</a:t>
            </a:r>
          </a:p>
          <a:p>
            <a:pPr lvl="2" eaLnBrk="1" hangingPunct="1">
              <a:lnSpc>
                <a:spcPct val="90000"/>
              </a:lnSpc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l-GR" altLang="en-US" sz="1800" dirty="0">
                <a:latin typeface="Trebuchet MS" panose="020B0603020202020204" pitchFamily="34" charset="0"/>
              </a:rPr>
              <a:t>επίδομα ανεργίας αυτοαπασχολουμένων</a:t>
            </a:r>
          </a:p>
          <a:p>
            <a:pPr lvl="2" eaLnBrk="1" hangingPunct="1">
              <a:lnSpc>
                <a:spcPct val="90000"/>
              </a:lnSpc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l-GR" altLang="en-US" sz="1800" dirty="0">
                <a:latin typeface="Trebuchet MS" panose="020B0603020202020204" pitchFamily="34" charset="0"/>
              </a:rPr>
              <a:t>διεύρυνση προϋποθέσεων για επίδομα μακροχρόνια ανέργων</a:t>
            </a:r>
          </a:p>
          <a:p>
            <a:pPr lvl="2" eaLnBrk="1" hangingPunct="1">
              <a:lnSpc>
                <a:spcPct val="90000"/>
              </a:lnSpc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l-GR" altLang="en-US" sz="1800" dirty="0">
                <a:solidFill>
                  <a:schemeClr val="tx2"/>
                </a:solidFill>
                <a:latin typeface="Trebuchet MS" panose="020B0603020202020204" pitchFamily="34" charset="0"/>
              </a:rPr>
              <a:t>πιλοτική εφαρμογή του ελαχίστου εγγυημένου εισοδήματος (αρχικά σε 13 δήμους, έπειτα σε 30)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801688" y="333375"/>
            <a:ext cx="8091487" cy="1066800"/>
          </a:xfrm>
        </p:spPr>
        <p:txBody>
          <a:bodyPr/>
          <a:lstStyle/>
          <a:p>
            <a:pPr eaLnBrk="1" hangingPunct="1"/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ελάχιστο εγγυημένο εισόδημα (2012-2016)</a:t>
            </a:r>
            <a:br>
              <a:rPr lang="en-GB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el-GR" altLang="en-US" sz="2000" b="1" dirty="0">
                <a:solidFill>
                  <a:schemeClr val="hlink"/>
                </a:solidFill>
                <a:latin typeface="Trebuchet MS" panose="020B0603020202020204" pitchFamily="34" charset="0"/>
              </a:rPr>
              <a:t>πιλοτική εφαρμογή </a:t>
            </a:r>
            <a:r>
              <a:rPr lang="en-GB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(</a:t>
            </a:r>
            <a:r>
              <a:rPr lang="el-GR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2</a:t>
            </a:r>
            <a:r>
              <a:rPr lang="en-GB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)</a:t>
            </a:r>
            <a:endParaRPr lang="el-GR" altLang="en-US" sz="16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557338"/>
            <a:ext cx="8281987" cy="4800600"/>
          </a:xfrm>
        </p:spPr>
        <p:txBody>
          <a:bodyPr/>
          <a:lstStyle/>
          <a:p>
            <a:pPr eaLnBrk="1" hangingPunct="1">
              <a:spcAft>
                <a:spcPct val="2000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v"/>
            </a:pPr>
            <a:endParaRPr lang="en-US" altLang="en-US" sz="1800" noProof="1">
              <a:latin typeface="Trebuchet MS" panose="020B0603020202020204" pitchFamily="34" charset="0"/>
            </a:endParaRPr>
          </a:p>
          <a:p>
            <a:pPr eaLnBrk="1" hangingPunct="1">
              <a:spcAft>
                <a:spcPct val="2000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1800" dirty="0">
                <a:solidFill>
                  <a:schemeClr val="hlink"/>
                </a:solidFill>
                <a:latin typeface="Trebuchet MS" panose="020B0603020202020204" pitchFamily="34" charset="0"/>
              </a:rPr>
              <a:t>θετικά πιλοτικής εφαρμογής</a:t>
            </a:r>
          </a:p>
          <a:p>
            <a:pPr lvl="1" eaLnBrk="1" hangingPunct="1"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Ø"/>
            </a:pPr>
            <a:endParaRPr lang="el-GR" altLang="en-US" sz="1800" dirty="0">
              <a:latin typeface="Trebuchet MS" panose="020B0603020202020204" pitchFamily="34" charset="0"/>
            </a:endParaRPr>
          </a:p>
          <a:p>
            <a:pPr lvl="1" eaLnBrk="1" hangingPunct="1"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l-GR" altLang="en-US" sz="1800" dirty="0">
                <a:latin typeface="Trebuchet MS" panose="020B0603020202020204" pitchFamily="34" charset="0"/>
              </a:rPr>
              <a:t>διοικητική προετοιμασία</a:t>
            </a:r>
          </a:p>
          <a:p>
            <a:pPr lvl="1" eaLnBrk="1" hangingPunct="1"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Ø"/>
            </a:pPr>
            <a:endParaRPr lang="el-GR" altLang="en-US" sz="1800" dirty="0">
              <a:latin typeface="Trebuchet MS" panose="020B0603020202020204" pitchFamily="34" charset="0"/>
            </a:endParaRPr>
          </a:p>
          <a:p>
            <a:pPr lvl="1" eaLnBrk="1" hangingPunct="1"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l-GR" altLang="en-US" sz="1800" dirty="0">
                <a:latin typeface="Trebuchet MS" panose="020B0603020202020204" pitchFamily="34" charset="0"/>
              </a:rPr>
              <a:t>προσεκτική υλοποίηση</a:t>
            </a:r>
            <a:endParaRPr lang="el-GR" altLang="en-US" sz="1800" noProof="1">
              <a:solidFill>
                <a:srgbClr val="008000"/>
              </a:solidFill>
              <a:latin typeface="Trebuchet MS" panose="020B0603020202020204" pitchFamily="34" charset="0"/>
            </a:endParaRPr>
          </a:p>
          <a:p>
            <a:pPr lvl="1" eaLnBrk="1" hangingPunct="1"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Ø"/>
            </a:pPr>
            <a:endParaRPr lang="el-GR" altLang="en-US" sz="1800" dirty="0">
              <a:latin typeface="Trebuchet MS" panose="020B0603020202020204" pitchFamily="34" charset="0"/>
            </a:endParaRPr>
          </a:p>
          <a:p>
            <a:pPr lvl="1" eaLnBrk="1" hangingPunct="1"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l-GR" altLang="en-US" sz="1800" dirty="0">
                <a:latin typeface="Trebuchet MS" panose="020B0603020202020204" pitchFamily="34" charset="0"/>
              </a:rPr>
              <a:t>συστηματική παρακολούθηση</a:t>
            </a:r>
            <a:endParaRPr lang="el-GR" altLang="en-US" sz="1800" noProof="1">
              <a:solidFill>
                <a:srgbClr val="008000"/>
              </a:solidFill>
              <a:latin typeface="Trebuchet MS" panose="020B0603020202020204" pitchFamily="34" charset="0"/>
            </a:endParaRPr>
          </a:p>
          <a:p>
            <a:pPr lvl="1" eaLnBrk="1" hangingPunct="1"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Ø"/>
            </a:pPr>
            <a:endParaRPr lang="el-GR" altLang="en-US" sz="1800" dirty="0">
              <a:latin typeface="Trebuchet MS" panose="020B0603020202020204" pitchFamily="34" charset="0"/>
            </a:endParaRPr>
          </a:p>
          <a:p>
            <a:pPr lvl="1" eaLnBrk="1" hangingPunct="1"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el-GR" altLang="en-US" sz="1800" dirty="0">
                <a:latin typeface="Trebuchet MS" panose="020B0603020202020204" pitchFamily="34" charset="0"/>
              </a:rPr>
              <a:t>αξιολόγηση της εμπειρίας</a:t>
            </a:r>
            <a:endParaRPr lang="el-GR" altLang="en-US" sz="1800" noProof="1">
              <a:latin typeface="Trebuchet MS" panose="020B0603020202020204" pitchFamily="34" charset="0"/>
            </a:endParaRPr>
          </a:p>
          <a:p>
            <a:pPr eaLnBrk="1" hangingPunct="1">
              <a:spcAft>
                <a:spcPct val="2000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v"/>
            </a:pPr>
            <a:endParaRPr lang="el-GR" altLang="en-US" sz="1800" dirty="0">
              <a:solidFill>
                <a:schemeClr val="hlink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52833-30DD-4AAF-B599-D32DBFD62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ελάχιστο </a:t>
            </a:r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εγγυημένο </a:t>
            </a:r>
            <a:r>
              <a:rPr lang="el-GR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εισόδημα (2017- )</a:t>
            </a:r>
            <a:br>
              <a:rPr lang="en-GB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</a:br>
            <a:r>
              <a:rPr lang="el-GR" altLang="en-US" sz="2000" b="1" dirty="0">
                <a:solidFill>
                  <a:srgbClr val="666699"/>
                </a:solidFill>
                <a:latin typeface="Trebuchet MS" panose="020B0603020202020204" pitchFamily="34" charset="0"/>
              </a:rPr>
              <a:t>εθνική εφαρμογή </a:t>
            </a:r>
            <a:r>
              <a:rPr lang="en-GB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(</a:t>
            </a:r>
            <a:r>
              <a:rPr lang="el-GR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1</a:t>
            </a:r>
            <a:r>
              <a:rPr lang="en-GB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)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AE5287-1A70-48C6-8F4E-A7086ABBF8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700808"/>
            <a:ext cx="7613572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0124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D1C15-09D8-4007-BBF9-99584EDF0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ελάχιστο </a:t>
            </a:r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εγγυημένο </a:t>
            </a:r>
            <a:r>
              <a:rPr lang="el-GR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εισόδημα (2017- )</a:t>
            </a:r>
            <a:br>
              <a:rPr lang="en-GB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</a:br>
            <a:r>
              <a:rPr lang="el-GR" altLang="en-US" sz="2000" b="1" dirty="0">
                <a:solidFill>
                  <a:srgbClr val="666699"/>
                </a:solidFill>
                <a:latin typeface="Trebuchet MS" panose="020B0603020202020204" pitchFamily="34" charset="0"/>
              </a:rPr>
              <a:t>εθνική εφαρμογή </a:t>
            </a:r>
            <a:r>
              <a:rPr lang="en-GB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(</a:t>
            </a:r>
            <a:r>
              <a:rPr lang="el-GR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2</a:t>
            </a:r>
            <a:r>
              <a:rPr lang="en-GB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)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AA7338-0535-495F-8430-8CAE9C86E6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5" y="1844824"/>
            <a:ext cx="7920880" cy="297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608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6C49C-0CDA-4EE8-94F6-A0D3AA193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ελάχιστο </a:t>
            </a:r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εγγυημένο </a:t>
            </a:r>
            <a:r>
              <a:rPr lang="el-GR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εισόδημα (2017- )</a:t>
            </a:r>
            <a:br>
              <a:rPr lang="en-GB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</a:br>
            <a:r>
              <a:rPr lang="el-GR" altLang="en-US" sz="2000" b="1" dirty="0">
                <a:solidFill>
                  <a:srgbClr val="666699"/>
                </a:solidFill>
                <a:latin typeface="Trebuchet MS" panose="020B0603020202020204" pitchFamily="34" charset="0"/>
              </a:rPr>
              <a:t>εθνική εφαρμογή </a:t>
            </a:r>
            <a:r>
              <a:rPr lang="en-GB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(</a:t>
            </a:r>
            <a:r>
              <a:rPr lang="el-GR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3</a:t>
            </a:r>
            <a:r>
              <a:rPr lang="en-GB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)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0EBC9A-3C29-46B2-87DD-88AB01020A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399" y="1744642"/>
            <a:ext cx="7737519" cy="3772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8818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B7752-243E-4FED-BC60-703E47C7D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ελάχιστο </a:t>
            </a:r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εγγυημένο </a:t>
            </a:r>
            <a:r>
              <a:rPr lang="el-GR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εισόδημα (2017- )</a:t>
            </a:r>
            <a:br>
              <a:rPr lang="en-GB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</a:br>
            <a:r>
              <a:rPr lang="el-GR" altLang="en-US" sz="2000" b="1" dirty="0">
                <a:solidFill>
                  <a:srgbClr val="666699"/>
                </a:solidFill>
                <a:latin typeface="Trebuchet MS" panose="020B0603020202020204" pitchFamily="34" charset="0"/>
              </a:rPr>
              <a:t>εθνική εφαρμογή </a:t>
            </a:r>
            <a:r>
              <a:rPr lang="en-GB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(</a:t>
            </a:r>
            <a:r>
              <a:rPr lang="el-GR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4</a:t>
            </a:r>
            <a:r>
              <a:rPr lang="en-GB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)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6FDA6B-5484-46DA-8F21-94675FE1F8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499" y="1772816"/>
            <a:ext cx="7767665" cy="23042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2B11C52-D553-48CE-A93C-7FF5ADA758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8144" y="3796084"/>
            <a:ext cx="485775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89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ελάχιστο εγγυημένο εισόδημα</a:t>
            </a:r>
            <a:br>
              <a:rPr lang="en-GB" altLang="en-US" sz="2000" b="1" dirty="0">
                <a:latin typeface="Trebuchet MS" panose="020B0603020202020204" pitchFamily="34" charset="0"/>
              </a:rPr>
            </a:br>
            <a:r>
              <a:rPr lang="el-GR" altLang="en-US" sz="2000" b="1" dirty="0">
                <a:solidFill>
                  <a:schemeClr val="hlink"/>
                </a:solidFill>
                <a:latin typeface="Trebuchet MS" panose="020B0603020202020204" pitchFamily="34" charset="0"/>
              </a:rPr>
              <a:t>κεντρική ιδέα </a:t>
            </a:r>
            <a:r>
              <a:rPr lang="el-GR" altLang="en-US" sz="1600" dirty="0">
                <a:solidFill>
                  <a:schemeClr val="hlink"/>
                </a:solidFill>
                <a:latin typeface="Trebuchet MS" panose="020B0603020202020204" pitchFamily="34" charset="0"/>
              </a:rPr>
              <a:t>(1)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924425"/>
          </a:xfrm>
        </p:spPr>
        <p:txBody>
          <a:bodyPr/>
          <a:lstStyle/>
          <a:p>
            <a:pPr eaLnBrk="1" hangingPunct="1">
              <a:spcAft>
                <a:spcPct val="2000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2000" noProof="1">
                <a:solidFill>
                  <a:schemeClr val="hlink"/>
                </a:solidFill>
                <a:latin typeface="Trebuchet MS" panose="020B0603020202020204" pitchFamily="34" charset="0"/>
              </a:rPr>
              <a:t>το ελάχιστο εισόδημα ...</a:t>
            </a:r>
          </a:p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endParaRPr lang="el-GR" altLang="en-US" sz="2000" noProof="1">
              <a:latin typeface="Trebuchet MS" panose="020B0603020202020204" pitchFamily="34" charset="0"/>
            </a:endParaRPr>
          </a:p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2000" noProof="1">
                <a:latin typeface="Trebuchet MS" panose="020B0603020202020204" pitchFamily="34" charset="0"/>
              </a:rPr>
              <a:t>ενισχύει το σύστημα κοινωνικής προστασίας παρέχοντας ένα ύστατο δίχτυ ασφαλείας</a:t>
            </a:r>
          </a:p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endParaRPr lang="el-GR" altLang="en-US" sz="2000" noProof="1">
              <a:latin typeface="Trebuchet MS" panose="020B0603020202020204" pitchFamily="34" charset="0"/>
            </a:endParaRPr>
          </a:p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2000" noProof="1">
                <a:latin typeface="Trebuchet MS" panose="020B0603020202020204" pitchFamily="34" charset="0"/>
              </a:rPr>
              <a:t>καλύπτει επείγουσες ανάγκες σε καταστάσεις μεγάλης ένδειας</a:t>
            </a:r>
          </a:p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endParaRPr lang="el-GR" altLang="en-US" sz="2000" noProof="1">
              <a:latin typeface="Trebuchet MS" panose="020B0603020202020204" pitchFamily="34" charset="0"/>
            </a:endParaRPr>
          </a:p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2000" noProof="1">
                <a:latin typeface="Trebuchet MS" panose="020B0603020202020204" pitchFamily="34" charset="0"/>
              </a:rPr>
              <a:t>απευθύνεται σε συγκεκριμένες κατηγορίες δικαιούχων: όλοι όσοι πληρούν τις γενικές προϋποθέσεις επιλεξιμότητας (χαμηλό εισόδημα, μόνιμη διαμονή) μπορούν να συμμετάσχουν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A7E7C-DEC8-4BC1-A02C-C3B0E17DD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ελάχιστο </a:t>
            </a:r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εγγυημένο </a:t>
            </a:r>
            <a:r>
              <a:rPr lang="el-GR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εισόδημα (2017- )</a:t>
            </a:r>
            <a:br>
              <a:rPr lang="en-GB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</a:br>
            <a:r>
              <a:rPr lang="el-GR" altLang="en-US" sz="2000" b="1" dirty="0">
                <a:solidFill>
                  <a:srgbClr val="666699"/>
                </a:solidFill>
                <a:latin typeface="Trebuchet MS" panose="020B0603020202020204" pitchFamily="34" charset="0"/>
              </a:rPr>
              <a:t>εθνική εφαρμογή </a:t>
            </a:r>
            <a:r>
              <a:rPr lang="en-GB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(</a:t>
            </a:r>
            <a:r>
              <a:rPr lang="el-GR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5</a:t>
            </a:r>
            <a:r>
              <a:rPr lang="en-GB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)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C04E23-9AA7-4302-99D3-1D1FB7A72B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700808"/>
            <a:ext cx="7875372" cy="22322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4A9CD0D-1862-4FB2-92EF-A5E50DB46E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4077072"/>
            <a:ext cx="7746164" cy="1040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9390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10E53-206C-48C8-9639-BE00D1CE9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ελάχιστο </a:t>
            </a:r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εγγυημένο </a:t>
            </a:r>
            <a:r>
              <a:rPr lang="el-GR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εισόδημα (2017- )</a:t>
            </a:r>
            <a:br>
              <a:rPr lang="en-GB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</a:br>
            <a:r>
              <a:rPr lang="el-GR" altLang="en-US" sz="2000" b="1" dirty="0">
                <a:solidFill>
                  <a:srgbClr val="666699"/>
                </a:solidFill>
                <a:latin typeface="Trebuchet MS" panose="020B0603020202020204" pitchFamily="34" charset="0"/>
              </a:rPr>
              <a:t>εθνική εφαρμογή </a:t>
            </a:r>
            <a:r>
              <a:rPr lang="en-GB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(</a:t>
            </a:r>
            <a:r>
              <a:rPr lang="el-GR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6</a:t>
            </a:r>
            <a:r>
              <a:rPr lang="en-GB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)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9E1E6E-C95A-420C-B5A2-8AC4F04358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700808"/>
            <a:ext cx="7519303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8747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4347C-DFCA-4825-831B-3A0A00E0E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ελάχιστο </a:t>
            </a:r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εγγυημένο </a:t>
            </a:r>
            <a:r>
              <a:rPr lang="el-GR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εισόδημα (2017- )</a:t>
            </a:r>
            <a:br>
              <a:rPr lang="en-GB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</a:br>
            <a:r>
              <a:rPr lang="el-GR" altLang="en-US" sz="2000" b="1" dirty="0">
                <a:solidFill>
                  <a:srgbClr val="666699"/>
                </a:solidFill>
                <a:latin typeface="Trebuchet MS" panose="020B0603020202020204" pitchFamily="34" charset="0"/>
              </a:rPr>
              <a:t>εθνική εφαρμογή </a:t>
            </a:r>
            <a:r>
              <a:rPr lang="en-GB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(</a:t>
            </a:r>
            <a:r>
              <a:rPr lang="el-GR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7</a:t>
            </a:r>
            <a:r>
              <a:rPr lang="en-GB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)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B1E209-7075-4216-97CD-B362FA86DD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772816"/>
            <a:ext cx="7493074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5740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4347C-DFCA-4825-831B-3A0A00E0E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ελάχιστο </a:t>
            </a:r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εγγυημένο </a:t>
            </a:r>
            <a:r>
              <a:rPr lang="el-GR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εισόδημα (2017- )</a:t>
            </a:r>
            <a:br>
              <a:rPr lang="en-GB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</a:br>
            <a:r>
              <a:rPr lang="el-GR" altLang="en-US" sz="2000" b="1" dirty="0">
                <a:solidFill>
                  <a:srgbClr val="666699"/>
                </a:solidFill>
                <a:latin typeface="Trebuchet MS" panose="020B0603020202020204" pitchFamily="34" charset="0"/>
              </a:rPr>
              <a:t>εθνική εφαρμογή </a:t>
            </a:r>
            <a:r>
              <a:rPr lang="en-GB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(</a:t>
            </a:r>
            <a:r>
              <a:rPr lang="el-GR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8</a:t>
            </a:r>
            <a:r>
              <a:rPr lang="en-GB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)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399AEC-D448-482D-A696-8F70CCFA11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916832"/>
            <a:ext cx="7785261" cy="2953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4434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B3C7E-2C10-4E00-A1C8-092C9294E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ελάχιστο </a:t>
            </a:r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εγγυημένο </a:t>
            </a:r>
            <a:r>
              <a:rPr lang="el-GR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εισόδημα (2017- )</a:t>
            </a:r>
            <a:br>
              <a:rPr lang="en-GB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</a:br>
            <a:r>
              <a:rPr lang="el-GR" altLang="en-US" sz="2000" b="1" dirty="0">
                <a:solidFill>
                  <a:srgbClr val="666699"/>
                </a:solidFill>
                <a:latin typeface="Trebuchet MS" panose="020B0603020202020204" pitchFamily="34" charset="0"/>
              </a:rPr>
              <a:t>εθνική εφαρμογή </a:t>
            </a:r>
            <a:r>
              <a:rPr lang="en-GB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(</a:t>
            </a:r>
            <a:r>
              <a:rPr lang="el-GR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9</a:t>
            </a:r>
            <a:r>
              <a:rPr lang="en-GB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)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043200-43F1-4379-B827-5ADA8602F5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916832"/>
            <a:ext cx="6785845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0186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ECC6C-2948-4F88-BCA4-BA4BE3D45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ελάχιστο </a:t>
            </a:r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εγγυημένο </a:t>
            </a:r>
            <a:r>
              <a:rPr lang="el-GR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εισόδημα (2017- )</a:t>
            </a:r>
            <a:br>
              <a:rPr lang="en-GB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</a:br>
            <a:r>
              <a:rPr lang="el-GR" altLang="en-US" sz="2000" b="1" dirty="0">
                <a:solidFill>
                  <a:srgbClr val="666699"/>
                </a:solidFill>
                <a:latin typeface="Trebuchet MS" panose="020B0603020202020204" pitchFamily="34" charset="0"/>
              </a:rPr>
              <a:t>εθνική εφαρμογή </a:t>
            </a:r>
            <a:r>
              <a:rPr lang="en-GB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(</a:t>
            </a:r>
            <a:r>
              <a:rPr lang="el-GR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10</a:t>
            </a:r>
            <a:r>
              <a:rPr lang="en-GB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)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4C069E-C298-4494-9E65-E4B3811C48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844823"/>
            <a:ext cx="6665020" cy="295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494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351F3-FDD1-44AC-9753-885514410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ελάχιστο </a:t>
            </a:r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εγγυημένο </a:t>
            </a:r>
            <a:r>
              <a:rPr lang="el-GR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εισόδημα (2017- )</a:t>
            </a:r>
            <a:br>
              <a:rPr lang="en-GB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</a:br>
            <a:r>
              <a:rPr lang="el-GR" altLang="en-US" sz="2000" b="1" dirty="0">
                <a:solidFill>
                  <a:srgbClr val="666699"/>
                </a:solidFill>
                <a:latin typeface="Trebuchet MS" panose="020B0603020202020204" pitchFamily="34" charset="0"/>
              </a:rPr>
              <a:t>εθνική εφαρμογή </a:t>
            </a:r>
            <a:r>
              <a:rPr lang="en-GB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(</a:t>
            </a:r>
            <a:r>
              <a:rPr lang="el-GR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11</a:t>
            </a:r>
            <a:r>
              <a:rPr lang="en-GB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)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CA4B82-93A2-4C4B-9654-AC907C3529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623" y="1916832"/>
            <a:ext cx="7435186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2796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198CA-914E-4EA2-AAFB-C922C24FA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ελάχιστο </a:t>
            </a:r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εγγυημένο </a:t>
            </a:r>
            <a:r>
              <a:rPr lang="el-GR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εισόδημα (2017- )</a:t>
            </a:r>
            <a:br>
              <a:rPr lang="en-GB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</a:br>
            <a:r>
              <a:rPr lang="el-GR" altLang="en-US" sz="2000" b="1" dirty="0">
                <a:solidFill>
                  <a:srgbClr val="666699"/>
                </a:solidFill>
                <a:latin typeface="Trebuchet MS" panose="020B0603020202020204" pitchFamily="34" charset="0"/>
              </a:rPr>
              <a:t>εθνική εφαρμογή </a:t>
            </a:r>
            <a:r>
              <a:rPr lang="en-GB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(</a:t>
            </a:r>
            <a:r>
              <a:rPr lang="el-GR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12</a:t>
            </a:r>
            <a:r>
              <a:rPr lang="en-GB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)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778AD5-F13F-4355-9E67-7D357DBA3A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1" y="1844824"/>
            <a:ext cx="6610334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844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l-GR" sz="2000" b="1" kern="1200" noProof="1">
                <a:solidFill>
                  <a:srgbClr val="CC3300"/>
                </a:solidFill>
                <a:latin typeface="Trebuchet MS" panose="020B0603020202020204" pitchFamily="34" charset="0"/>
                <a:ea typeface="+mn-ea"/>
                <a:cs typeface="+mn-cs"/>
              </a:rPr>
              <a:t>Exta </a:t>
            </a:r>
            <a:r>
              <a:rPr lang="el-GR" altLang="el-GR" sz="2000" b="1" kern="1200" noProof="1">
                <a:solidFill>
                  <a:srgbClr val="CC3300"/>
                </a:solidFill>
                <a:latin typeface="Trebuchet MS" panose="020B0603020202020204" pitchFamily="34" charset="0"/>
                <a:ea typeface="+mn-ea"/>
                <a:cs typeface="+mn-cs"/>
              </a:rPr>
              <a:t>βιβλιογραφία / </a:t>
            </a:r>
            <a:r>
              <a:rPr lang="en-GB" altLang="el-GR" sz="2000" b="1" kern="1200" noProof="1">
                <a:solidFill>
                  <a:srgbClr val="CC3300"/>
                </a:solidFill>
                <a:latin typeface="Trebuchet MS" panose="020B0603020202020204" pitchFamily="34" charset="0"/>
                <a:ea typeface="+mn-ea"/>
                <a:cs typeface="+mn-cs"/>
              </a:rPr>
              <a:t>useful websites</a:t>
            </a:r>
            <a:endParaRPr lang="fr-FR" altLang="el-GR" sz="2000" b="1" kern="1200" noProof="1">
              <a:solidFill>
                <a:srgbClr val="CC3300"/>
              </a:solidFill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515225" cy="4925144"/>
          </a:xfrm>
        </p:spPr>
        <p:txBody>
          <a:bodyPr/>
          <a:lstStyle/>
          <a:p>
            <a:pPr lvl="1">
              <a:spcAft>
                <a:spcPct val="20000"/>
              </a:spcAft>
            </a:pPr>
            <a:endParaRPr lang="el-GR" altLang="el-GR" sz="16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r>
              <a:rPr lang="en-US" altLang="el-GR" sz="2000" noProof="1">
                <a:latin typeface="Trebuchet MS" panose="020B0603020202020204" pitchFamily="34" charset="0"/>
              </a:rPr>
              <a:t>A Quantitative Evaluation of the Greek Social Solidarity Income (World Bank, 2019): </a:t>
            </a:r>
            <a:r>
              <a:rPr lang="en-US" altLang="el-GR" sz="2000" noProof="1">
                <a:latin typeface="Trebuchet MS" panose="020B0603020202020204" pitchFamily="34" charset="0"/>
                <a:hlinkClick r:id="rId2"/>
              </a:rPr>
              <a:t>http://documents.worldbank.org/curated/en/882751548273358885/A-Quantitative-Evaluation-of-the-Greek-Social-Solidarity-Income</a:t>
            </a:r>
            <a:r>
              <a:rPr lang="en-US" altLang="el-GR" sz="2000" noProof="1">
                <a:latin typeface="Trebuchet MS" panose="020B0603020202020204" pitchFamily="34" charset="0"/>
              </a:rPr>
              <a:t> </a:t>
            </a:r>
          </a:p>
          <a:p>
            <a:pPr lvl="1">
              <a:spcAft>
                <a:spcPct val="20000"/>
              </a:spcAft>
            </a:pPr>
            <a:r>
              <a:rPr lang="en-US" altLang="el-GR" sz="2000" noProof="1">
                <a:latin typeface="Trebuchet MS" panose="020B0603020202020204" pitchFamily="34" charset="0"/>
                <a:hlinkClick r:id="rId3"/>
              </a:rPr>
              <a:t>ESPN Thematic Report on minimum income schemes: Greece 2015 </a:t>
            </a:r>
            <a:r>
              <a:rPr lang="en-US" altLang="el-GR" sz="2000" noProof="1">
                <a:latin typeface="Trebuchet MS" panose="020B0603020202020204" pitchFamily="34" charset="0"/>
              </a:rPr>
              <a:t>(Ziomas et al., 2015)</a:t>
            </a:r>
            <a:endParaRPr lang="el-GR" altLang="el-GR" sz="20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r>
              <a:rPr lang="en-GB" altLang="el-GR" sz="2000" noProof="1">
                <a:latin typeface="Trebuchet MS" panose="020B0603020202020204" pitchFamily="34" charset="0"/>
                <a:hlinkClick r:id="rId4"/>
              </a:rPr>
              <a:t>https://keaprogram.gr/</a:t>
            </a:r>
            <a:r>
              <a:rPr lang="el-GR" altLang="el-GR" sz="2000" noProof="1">
                <a:latin typeface="Trebuchet MS" panose="020B0603020202020204" pitchFamily="34" charset="0"/>
              </a:rPr>
              <a:t> </a:t>
            </a:r>
          </a:p>
          <a:p>
            <a:pPr lvl="1">
              <a:spcAft>
                <a:spcPct val="20000"/>
              </a:spcAft>
            </a:pPr>
            <a:r>
              <a:rPr lang="en-GB" altLang="el-GR" sz="2000" noProof="1">
                <a:latin typeface="Trebuchet MS" panose="020B0603020202020204" pitchFamily="34" charset="0"/>
                <a:hlinkClick r:id="rId5"/>
              </a:rPr>
              <a:t>https://opeka.gr/elachisto-engyimeno-eisodima-kea/</a:t>
            </a:r>
            <a:endParaRPr lang="en-GB" altLang="el-GR" sz="20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endParaRPr lang="el-GR" altLang="el-GR" sz="2000" noProof="1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557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ελάχιστο</a:t>
            </a:r>
            <a:r>
              <a:rPr lang="en-GB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εγγυημένο εισόδημα</a:t>
            </a:r>
            <a:br>
              <a:rPr lang="en-GB" altLang="en-US" sz="2000" b="1" dirty="0">
                <a:latin typeface="Trebuchet MS" panose="020B0603020202020204" pitchFamily="34" charset="0"/>
              </a:rPr>
            </a:br>
            <a:r>
              <a:rPr lang="el-GR" altLang="en-US" sz="2000" b="1" dirty="0">
                <a:solidFill>
                  <a:schemeClr val="hlink"/>
                </a:solidFill>
                <a:latin typeface="Trebuchet MS" panose="020B0603020202020204" pitchFamily="34" charset="0"/>
              </a:rPr>
              <a:t>κεντρική ιδέα</a:t>
            </a:r>
            <a:r>
              <a:rPr lang="el-GR" altLang="en-US" sz="1600" dirty="0">
                <a:solidFill>
                  <a:schemeClr val="hlink"/>
                </a:solidFill>
                <a:latin typeface="Trebuchet MS" panose="020B0603020202020204" pitchFamily="34" charset="0"/>
              </a:rPr>
              <a:t> (2)</a:t>
            </a:r>
            <a:endParaRPr lang="el-GR" altLang="en-US" sz="2000" b="1" dirty="0">
              <a:solidFill>
                <a:schemeClr val="hlink"/>
              </a:solidFill>
              <a:latin typeface="Trebuchet MS" panose="020B060302020202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0"/>
            <a:ext cx="7772400" cy="4924425"/>
          </a:xfrm>
        </p:spPr>
        <p:txBody>
          <a:bodyPr/>
          <a:lstStyle/>
          <a:p>
            <a:pPr eaLnBrk="1" hangingPunct="1">
              <a:spcAft>
                <a:spcPct val="2000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2000" noProof="1">
                <a:solidFill>
                  <a:schemeClr val="hlink"/>
                </a:solidFill>
                <a:latin typeface="Trebuchet MS" panose="020B0603020202020204" pitchFamily="34" charset="0"/>
              </a:rPr>
              <a:t>το ελάχιστο εισόδημα ...</a:t>
            </a:r>
          </a:p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endParaRPr lang="el-GR" altLang="en-US" sz="2000" noProof="1">
              <a:latin typeface="Trebuchet MS" panose="020B0603020202020204" pitchFamily="34" charset="0"/>
            </a:endParaRPr>
          </a:p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2000">
                <a:latin typeface="Trebuchet MS" panose="020B0603020202020204" pitchFamily="34" charset="0"/>
              </a:rPr>
              <a:t>δεν είναι ένα χρηματικό επίδομα αξίας χ ευρώ το μήνα: χορηγείται ως διαφορική παροχή, η οποία συμπληρώνει το εισόδημα των δικαιούχων μέχρι να φτάσει στο εγγυημένο όριο</a:t>
            </a:r>
          </a:p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endParaRPr lang="el-GR" altLang="en-US" sz="2000">
              <a:latin typeface="Trebuchet MS" panose="020B0603020202020204" pitchFamily="34" charset="0"/>
            </a:endParaRPr>
          </a:p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2000">
                <a:latin typeface="Trebuchet MS" panose="020B0603020202020204" pitchFamily="34" charset="0"/>
              </a:rPr>
              <a:t>δεν αντικαθιστά άλλα επιδόματα: οι δικαιούχοι καθοδηγούνται να καταθέσουν αιτήσεις για όλα τα επιδόματα που μπορεί να δικαιούνται (και το ποσό της χρηματικής ενίσχυσης στο πλαίσιο ελάχιστου εγγυημένου εισοδήματος προσαρμόζεται αναλόγως)</a:t>
            </a:r>
          </a:p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endParaRPr lang="el-GR" altLang="en-US" sz="2000">
              <a:latin typeface="Trebuchet MS" panose="020B0603020202020204" pitchFamily="34" charset="0"/>
            </a:endParaRPr>
          </a:p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2000">
                <a:latin typeface="Trebuchet MS" panose="020B0603020202020204" pitchFamily="34" charset="0"/>
              </a:rPr>
              <a:t>χρηματοδοτείται από τον κρατικό προϋπολογισμό</a:t>
            </a:r>
          </a:p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endParaRPr lang="el-GR" altLang="en-US" sz="20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ελάχιστο εγγυημένο εισόδημα</a:t>
            </a:r>
            <a:br>
              <a:rPr lang="en-GB" altLang="en-US" sz="2000" b="1" dirty="0">
                <a:latin typeface="Trebuchet MS" panose="020B0603020202020204" pitchFamily="34" charset="0"/>
              </a:rPr>
            </a:br>
            <a:r>
              <a:rPr lang="el-GR" altLang="en-US" sz="2000" b="1" dirty="0">
                <a:solidFill>
                  <a:schemeClr val="hlink"/>
                </a:solidFill>
                <a:latin typeface="Trebuchet MS" panose="020B0603020202020204" pitchFamily="34" charset="0"/>
              </a:rPr>
              <a:t>κεντρική ιδέα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0"/>
            <a:ext cx="7772400" cy="4924425"/>
          </a:xfrm>
        </p:spPr>
        <p:txBody>
          <a:bodyPr/>
          <a:lstStyle/>
          <a:p>
            <a:pPr eaLnBrk="1" hangingPunct="1">
              <a:spcAft>
                <a:spcPct val="2000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2000" noProof="1">
                <a:solidFill>
                  <a:schemeClr val="hlink"/>
                </a:solidFill>
                <a:latin typeface="Trebuchet MS" panose="020B0603020202020204" pitchFamily="34" charset="0"/>
              </a:rPr>
              <a:t>το ελάχιστο εισόδημα ...</a:t>
            </a:r>
          </a:p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endParaRPr lang="el-GR" altLang="en-US" sz="2000" noProof="1">
              <a:latin typeface="Trebuchet MS" panose="020B0603020202020204" pitchFamily="34" charset="0"/>
            </a:endParaRPr>
          </a:p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2000" dirty="0">
                <a:latin typeface="Trebuchet MS" panose="020B0603020202020204" pitchFamily="34" charset="0"/>
              </a:rPr>
              <a:t>αποσκοπεί στη δραστική μείωση της </a:t>
            </a:r>
            <a:r>
              <a:rPr lang="el-GR" altLang="en-US" sz="2000" b="1" dirty="0">
                <a:solidFill>
                  <a:schemeClr val="hlink"/>
                </a:solidFill>
                <a:latin typeface="Trebuchet MS" panose="020B0603020202020204" pitchFamily="34" charset="0"/>
              </a:rPr>
              <a:t>ακραίας</a:t>
            </a:r>
            <a:r>
              <a:rPr lang="el-GR" altLang="en-US" sz="2000" dirty="0">
                <a:latin typeface="Trebuchet MS" panose="020B0603020202020204" pitchFamily="34" charset="0"/>
              </a:rPr>
              <a:t> φτώχειας</a:t>
            </a:r>
          </a:p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endParaRPr lang="el-GR" altLang="en-US" sz="2000" dirty="0">
              <a:latin typeface="Trebuchet MS" panose="020B0603020202020204" pitchFamily="34" charset="0"/>
            </a:endParaRPr>
          </a:p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2000" dirty="0">
                <a:latin typeface="Trebuchet MS" panose="020B0603020202020204" pitchFamily="34" charset="0"/>
              </a:rPr>
              <a:t>φιλοδοξεί να ανακουφίσει, όχι να απαλείψει, το πρόβλημα της (σχετικής) φτώχειας</a:t>
            </a:r>
          </a:p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endParaRPr lang="el-GR" altLang="en-US" sz="2000" dirty="0">
              <a:latin typeface="Trebuchet MS" panose="020B0603020202020204" pitchFamily="34" charset="0"/>
            </a:endParaRPr>
          </a:p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2000" dirty="0">
                <a:latin typeface="Trebuchet MS" panose="020B0603020202020204" pitchFamily="34" charset="0"/>
              </a:rPr>
              <a:t>μάλιστα, αν δεν υπάρχουν διαρροές σε μη-δικαιούχους, μπορεί να μην μεταβάλλει καθόλου το ποσοστό </a:t>
            </a:r>
            <a:r>
              <a:rPr lang="el-GR" altLang="en-US" sz="2000" b="1" dirty="0">
                <a:solidFill>
                  <a:schemeClr val="hlink"/>
                </a:solidFill>
                <a:latin typeface="Trebuchet MS" panose="020B0603020202020204" pitchFamily="34" charset="0"/>
              </a:rPr>
              <a:t>σχετικής</a:t>
            </a:r>
            <a:r>
              <a:rPr lang="el-GR" altLang="en-US" sz="2000" dirty="0">
                <a:latin typeface="Trebuchet MS" panose="020B0603020202020204" pitchFamily="34" charset="0"/>
              </a:rPr>
              <a:t> φτώχειας</a:t>
            </a:r>
          </a:p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endParaRPr lang="el-GR" altLang="en-US" sz="2000" dirty="0">
              <a:latin typeface="Trebuchet MS" panose="020B0603020202020204" pitchFamily="34" charset="0"/>
            </a:endParaRPr>
          </a:p>
          <a:p>
            <a:pPr eaLnBrk="1" hangingPunct="1"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2000" dirty="0">
                <a:latin typeface="Trebuchet MS" panose="020B0603020202020204" pitchFamily="34" charset="0"/>
              </a:rPr>
              <a:t>μειώνει όμως το </a:t>
            </a:r>
            <a:r>
              <a:rPr lang="el-GR" altLang="en-US" sz="2000" b="1" dirty="0">
                <a:solidFill>
                  <a:schemeClr val="hlink"/>
                </a:solidFill>
                <a:latin typeface="Trebuchet MS" panose="020B0603020202020204" pitchFamily="34" charset="0"/>
              </a:rPr>
              <a:t>χάσμα</a:t>
            </a:r>
            <a:r>
              <a:rPr lang="el-GR" altLang="en-US" sz="2000" dirty="0">
                <a:latin typeface="Trebuchet MS" panose="020B0603020202020204" pitchFamily="34" charset="0"/>
              </a:rPr>
              <a:t> φτώχειας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 flipH="1">
            <a:off x="1763713" y="3141663"/>
            <a:ext cx="6553200" cy="2159000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 flipV="1">
            <a:off x="1763713" y="1916113"/>
            <a:ext cx="1587" cy="3886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1763713" y="5802313"/>
            <a:ext cx="6696075" cy="3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3708400" y="1700213"/>
            <a:ext cx="18415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76176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endParaRPr lang="en-GB" altLang="en-US"/>
          </a:p>
          <a:p>
            <a:endParaRPr lang="en-GB" altLang="en-US"/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5867400" y="6237288"/>
            <a:ext cx="2952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400"/>
              <a:t>νοικοκυριά</a:t>
            </a:r>
            <a:r>
              <a:rPr lang="el-GR" altLang="en-US" sz="1200"/>
              <a:t> (ανάλογα με το εισόδημα)</a:t>
            </a:r>
            <a:endParaRPr lang="el-GR" altLang="en-US" sz="1200" noProof="1"/>
          </a:p>
        </p:txBody>
      </p:sp>
      <p:sp>
        <p:nvSpPr>
          <p:cNvPr id="8199" name="Rectangle 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altLang="en-US" sz="2000" b="1">
                <a:solidFill>
                  <a:schemeClr val="tx1"/>
                </a:solidFill>
                <a:latin typeface="Trebuchet MS" panose="020B0603020202020204" pitchFamily="34" charset="0"/>
              </a:rPr>
              <a:t>σχετική φτώχεια</a:t>
            </a:r>
            <a:r>
              <a:rPr lang="el-GR" altLang="en-US" sz="2000">
                <a:solidFill>
                  <a:schemeClr val="tx1"/>
                </a:solidFill>
                <a:latin typeface="Trebuchet MS" panose="020B0603020202020204" pitchFamily="34" charset="0"/>
              </a:rPr>
              <a:t>: όριο, ποσοστό, χάσμα</a:t>
            </a:r>
            <a:br>
              <a:rPr lang="en-GB" altLang="en-US" sz="2000">
                <a:latin typeface="Trebuchet MS" panose="020B0603020202020204" pitchFamily="34" charset="0"/>
              </a:rPr>
            </a:br>
            <a:r>
              <a:rPr lang="el-GR" altLang="en-US" sz="2000" b="1">
                <a:solidFill>
                  <a:schemeClr val="hlink"/>
                </a:solidFill>
                <a:latin typeface="Trebuchet MS" panose="020B0603020202020204" pitchFamily="34" charset="0"/>
              </a:rPr>
              <a:t>διαγραμματική απεικόνιση</a:t>
            </a:r>
          </a:p>
        </p:txBody>
      </p:sp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684213" y="1700213"/>
            <a:ext cx="10080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400"/>
              <a:t>εισόδημα</a:t>
            </a:r>
            <a:endParaRPr lang="el-GR" altLang="en-US" sz="1400" noProof="1"/>
          </a:p>
        </p:txBody>
      </p:sp>
      <p:sp>
        <p:nvSpPr>
          <p:cNvPr id="8201" name="Text Box 14"/>
          <p:cNvSpPr txBox="1">
            <a:spLocks noChangeArrowheads="1"/>
          </p:cNvSpPr>
          <p:nvPr/>
        </p:nvSpPr>
        <p:spPr bwMode="auto">
          <a:xfrm>
            <a:off x="3419475" y="4868863"/>
            <a:ext cx="16557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l-GR" altLang="en-US" sz="1200">
                <a:solidFill>
                  <a:schemeClr val="hlink"/>
                </a:solidFill>
              </a:rPr>
              <a:t>γραμμή εισοδήματος</a:t>
            </a:r>
            <a:endParaRPr lang="el-GR" altLang="en-US" sz="1200" noProof="1">
              <a:solidFill>
                <a:schemeClr val="hlink"/>
              </a:solidFill>
            </a:endParaRPr>
          </a:p>
        </p:txBody>
      </p:sp>
      <p:sp>
        <p:nvSpPr>
          <p:cNvPr id="8202" name="Line 15"/>
          <p:cNvSpPr>
            <a:spLocks noChangeShapeType="1"/>
          </p:cNvSpPr>
          <p:nvPr/>
        </p:nvSpPr>
        <p:spPr bwMode="auto">
          <a:xfrm>
            <a:off x="1763713" y="3716338"/>
            <a:ext cx="6624637" cy="0"/>
          </a:xfrm>
          <a:prstGeom prst="line">
            <a:avLst/>
          </a:prstGeom>
          <a:noFill/>
          <a:ln w="12700">
            <a:solidFill>
              <a:srgbClr val="008000"/>
            </a:solidFill>
            <a:round/>
            <a:headEnd type="oval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Text Box 16"/>
          <p:cNvSpPr txBox="1">
            <a:spLocks noChangeArrowheads="1"/>
          </p:cNvSpPr>
          <p:nvPr/>
        </p:nvSpPr>
        <p:spPr bwMode="auto">
          <a:xfrm>
            <a:off x="6516688" y="3789363"/>
            <a:ext cx="1943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l-GR" altLang="en-US" sz="1200">
                <a:solidFill>
                  <a:srgbClr val="008000"/>
                </a:solidFill>
              </a:rPr>
              <a:t>όριο σχετικής φτώχειας</a:t>
            </a:r>
            <a:endParaRPr lang="el-GR" altLang="en-US" sz="1200" noProof="1">
              <a:solidFill>
                <a:srgbClr val="008000"/>
              </a:solidFill>
            </a:endParaRPr>
          </a:p>
        </p:txBody>
      </p:sp>
      <p:sp>
        <p:nvSpPr>
          <p:cNvPr id="8204" name="AutoShape 17"/>
          <p:cNvSpPr>
            <a:spLocks noChangeArrowheads="1"/>
          </p:cNvSpPr>
          <p:nvPr/>
        </p:nvSpPr>
        <p:spPr bwMode="auto">
          <a:xfrm flipV="1">
            <a:off x="1763713" y="3716338"/>
            <a:ext cx="4752975" cy="1574800"/>
          </a:xfrm>
          <a:prstGeom prst="rtTriangle">
            <a:avLst/>
          </a:prstGeom>
          <a:solidFill>
            <a:srgbClr val="CCFFCC">
              <a:alpha val="39999"/>
            </a:srgbClr>
          </a:solidFill>
          <a:ln w="6350" cap="rnd" algn="ctr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endParaRPr lang="el-GR" altLang="en-US"/>
          </a:p>
        </p:txBody>
      </p:sp>
      <p:sp>
        <p:nvSpPr>
          <p:cNvPr id="8205" name="Text Box 18"/>
          <p:cNvSpPr txBox="1">
            <a:spLocks noChangeArrowheads="1"/>
          </p:cNvSpPr>
          <p:nvPr/>
        </p:nvSpPr>
        <p:spPr bwMode="auto">
          <a:xfrm>
            <a:off x="2700338" y="3860800"/>
            <a:ext cx="19431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l-GR" altLang="en-US" sz="1200">
                <a:solidFill>
                  <a:srgbClr val="008000"/>
                </a:solidFill>
              </a:rPr>
              <a:t>χάσμα σχετικής φτώχειας</a:t>
            </a:r>
            <a:endParaRPr lang="el-GR" altLang="en-US" sz="1200" noProof="1">
              <a:solidFill>
                <a:srgbClr val="008000"/>
              </a:solidFill>
            </a:endParaRPr>
          </a:p>
        </p:txBody>
      </p:sp>
      <p:sp>
        <p:nvSpPr>
          <p:cNvPr id="8206" name="Line 19"/>
          <p:cNvSpPr>
            <a:spLocks noChangeShapeType="1"/>
          </p:cNvSpPr>
          <p:nvPr/>
        </p:nvSpPr>
        <p:spPr bwMode="auto">
          <a:xfrm>
            <a:off x="6588125" y="3716338"/>
            <a:ext cx="0" cy="2089150"/>
          </a:xfrm>
          <a:prstGeom prst="line">
            <a:avLst/>
          </a:prstGeom>
          <a:noFill/>
          <a:ln w="12700" cap="rnd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8207" name="Line 20"/>
          <p:cNvSpPr>
            <a:spLocks noChangeShapeType="1"/>
          </p:cNvSpPr>
          <p:nvPr/>
        </p:nvSpPr>
        <p:spPr bwMode="auto">
          <a:xfrm flipH="1">
            <a:off x="1908175" y="6021388"/>
            <a:ext cx="1079500" cy="0"/>
          </a:xfrm>
          <a:prstGeom prst="line">
            <a:avLst/>
          </a:prstGeom>
          <a:noFill/>
          <a:ln w="12700" cap="rnd">
            <a:solidFill>
              <a:srgbClr val="80808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8208" name="Line 21"/>
          <p:cNvSpPr>
            <a:spLocks noChangeShapeType="1"/>
          </p:cNvSpPr>
          <p:nvPr/>
        </p:nvSpPr>
        <p:spPr bwMode="auto">
          <a:xfrm>
            <a:off x="5364163" y="6021388"/>
            <a:ext cx="1223962" cy="0"/>
          </a:xfrm>
          <a:prstGeom prst="line">
            <a:avLst/>
          </a:prstGeom>
          <a:noFill/>
          <a:ln w="12700" cap="rnd">
            <a:solidFill>
              <a:srgbClr val="80808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8209" name="Text Box 22"/>
          <p:cNvSpPr txBox="1">
            <a:spLocks noChangeArrowheads="1"/>
          </p:cNvSpPr>
          <p:nvPr/>
        </p:nvSpPr>
        <p:spPr bwMode="auto">
          <a:xfrm>
            <a:off x="3059113" y="5876925"/>
            <a:ext cx="2233612" cy="284163"/>
          </a:xfrm>
          <a:prstGeom prst="rect">
            <a:avLst/>
          </a:prstGeom>
          <a:noFill/>
          <a:ln w="9525" cap="rnd">
            <a:solidFill>
              <a:srgbClr val="80808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n-US" sz="1200">
                <a:solidFill>
                  <a:srgbClr val="5F5F5F"/>
                </a:solidFill>
              </a:rPr>
              <a:t>νοικοκυριά κάτω από το όριο</a:t>
            </a:r>
            <a:endParaRPr lang="el-GR" altLang="en-US" sz="1200" noProof="1">
              <a:solidFill>
                <a:srgbClr val="5F5F5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2"/>
          <p:cNvSpPr>
            <a:spLocks noChangeShapeType="1"/>
          </p:cNvSpPr>
          <p:nvPr/>
        </p:nvSpPr>
        <p:spPr bwMode="auto">
          <a:xfrm flipH="1">
            <a:off x="1763713" y="3141663"/>
            <a:ext cx="6553200" cy="2159000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 flipV="1">
            <a:off x="1763713" y="1916113"/>
            <a:ext cx="1587" cy="3886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1763713" y="5802313"/>
            <a:ext cx="6696075" cy="3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708400" y="1700213"/>
            <a:ext cx="18415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76176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endParaRPr lang="en-GB" altLang="en-US"/>
          </a:p>
          <a:p>
            <a:endParaRPr lang="en-GB" altLang="en-US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5867400" y="6237288"/>
            <a:ext cx="2952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400"/>
              <a:t>νοικοκυριά</a:t>
            </a:r>
            <a:r>
              <a:rPr lang="el-GR" altLang="en-US" sz="1200"/>
              <a:t> (ανάλογα με το εισόδημα)</a:t>
            </a:r>
            <a:endParaRPr lang="el-GR" altLang="en-US" sz="1200" noProof="1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altLang="en-US" sz="2000" b="1">
                <a:solidFill>
                  <a:schemeClr val="tx1"/>
                </a:solidFill>
                <a:latin typeface="Trebuchet MS" panose="020B0603020202020204" pitchFamily="34" charset="0"/>
              </a:rPr>
              <a:t>ακραία φτώχεια</a:t>
            </a:r>
            <a:r>
              <a:rPr lang="el-GR" altLang="en-US" sz="2000">
                <a:solidFill>
                  <a:schemeClr val="tx1"/>
                </a:solidFill>
                <a:latin typeface="Trebuchet MS" panose="020B0603020202020204" pitchFamily="34" charset="0"/>
              </a:rPr>
              <a:t>: όριο, ποσοστό, χάσμα</a:t>
            </a:r>
            <a:r>
              <a:rPr lang="el-GR" altLang="en-US" sz="2000" b="1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br>
              <a:rPr lang="en-GB" altLang="en-US" sz="2000" b="1">
                <a:latin typeface="Trebuchet MS" panose="020B0603020202020204" pitchFamily="34" charset="0"/>
              </a:rPr>
            </a:br>
            <a:r>
              <a:rPr lang="el-GR" altLang="en-US" sz="2000" b="1">
                <a:solidFill>
                  <a:schemeClr val="hlink"/>
                </a:solidFill>
                <a:latin typeface="Trebuchet MS" panose="020B0603020202020204" pitchFamily="34" charset="0"/>
              </a:rPr>
              <a:t>διαγραμματική απεικόνιση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684213" y="1700213"/>
            <a:ext cx="10080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400"/>
              <a:t>εισόδημα</a:t>
            </a:r>
            <a:endParaRPr lang="el-GR" altLang="en-US" sz="1400" noProof="1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3419475" y="4868863"/>
            <a:ext cx="16557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l-GR" altLang="en-US" sz="1200">
                <a:solidFill>
                  <a:schemeClr val="hlink"/>
                </a:solidFill>
              </a:rPr>
              <a:t>γραμμή εισοδήματος</a:t>
            </a:r>
            <a:endParaRPr lang="el-GR" altLang="en-US" sz="1200" noProof="1">
              <a:solidFill>
                <a:schemeClr val="hlink"/>
              </a:solidFill>
            </a:endParaRPr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1763713" y="4076700"/>
            <a:ext cx="6624637" cy="0"/>
          </a:xfrm>
          <a:prstGeom prst="line">
            <a:avLst/>
          </a:prstGeom>
          <a:noFill/>
          <a:ln w="12700">
            <a:solidFill>
              <a:srgbClr val="FF9900"/>
            </a:solidFill>
            <a:round/>
            <a:headEnd type="oval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6516688" y="3789363"/>
            <a:ext cx="1943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l-GR" altLang="en-US" sz="1200">
                <a:solidFill>
                  <a:srgbClr val="FF9900"/>
                </a:solidFill>
              </a:rPr>
              <a:t>όριο ακραίας φτώχειας</a:t>
            </a:r>
            <a:endParaRPr lang="el-GR" altLang="en-US" sz="1200" noProof="1">
              <a:solidFill>
                <a:srgbClr val="FF9900"/>
              </a:solidFill>
            </a:endParaRPr>
          </a:p>
        </p:txBody>
      </p:sp>
      <p:sp>
        <p:nvSpPr>
          <p:cNvPr id="9228" name="AutoShape 12"/>
          <p:cNvSpPr>
            <a:spLocks noChangeArrowheads="1"/>
          </p:cNvSpPr>
          <p:nvPr/>
        </p:nvSpPr>
        <p:spPr bwMode="auto">
          <a:xfrm flipV="1">
            <a:off x="1763713" y="4076700"/>
            <a:ext cx="3671887" cy="1223963"/>
          </a:xfrm>
          <a:prstGeom prst="rtTriangle">
            <a:avLst/>
          </a:prstGeom>
          <a:solidFill>
            <a:srgbClr val="FF9900">
              <a:alpha val="39999"/>
            </a:srgbClr>
          </a:solidFill>
          <a:ln w="6350" cap="rnd" algn="ctr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endParaRPr lang="el-GR" altLang="en-US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1908175" y="4292600"/>
            <a:ext cx="19431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l-GR" altLang="en-US" sz="1200">
                <a:solidFill>
                  <a:srgbClr val="996600"/>
                </a:solidFill>
              </a:rPr>
              <a:t>χάσμα ακραίας φτώχειας</a:t>
            </a:r>
            <a:endParaRPr lang="el-GR" altLang="en-US" sz="1200" noProof="1">
              <a:solidFill>
                <a:srgbClr val="996600"/>
              </a:solidFill>
            </a:endParaRPr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5473700" y="4076700"/>
            <a:ext cx="0" cy="1727200"/>
          </a:xfrm>
          <a:prstGeom prst="line">
            <a:avLst/>
          </a:prstGeom>
          <a:noFill/>
          <a:ln w="12700" cap="rnd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9231" name="Line 16"/>
          <p:cNvSpPr>
            <a:spLocks noChangeShapeType="1"/>
          </p:cNvSpPr>
          <p:nvPr/>
        </p:nvSpPr>
        <p:spPr bwMode="auto">
          <a:xfrm flipH="1">
            <a:off x="1835150" y="6021388"/>
            <a:ext cx="792163" cy="0"/>
          </a:xfrm>
          <a:prstGeom prst="line">
            <a:avLst/>
          </a:prstGeom>
          <a:noFill/>
          <a:ln w="12700" cap="rnd">
            <a:solidFill>
              <a:srgbClr val="80808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9232" name="Line 17"/>
          <p:cNvSpPr>
            <a:spLocks noChangeShapeType="1"/>
          </p:cNvSpPr>
          <p:nvPr/>
        </p:nvSpPr>
        <p:spPr bwMode="auto">
          <a:xfrm>
            <a:off x="5003800" y="6021388"/>
            <a:ext cx="431800" cy="0"/>
          </a:xfrm>
          <a:prstGeom prst="line">
            <a:avLst/>
          </a:prstGeom>
          <a:noFill/>
          <a:ln w="12700" cap="rnd">
            <a:solidFill>
              <a:srgbClr val="80808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9233" name="Text Box 18"/>
          <p:cNvSpPr txBox="1">
            <a:spLocks noChangeArrowheads="1"/>
          </p:cNvSpPr>
          <p:nvPr/>
        </p:nvSpPr>
        <p:spPr bwMode="auto">
          <a:xfrm>
            <a:off x="2700338" y="5876925"/>
            <a:ext cx="2232025" cy="284163"/>
          </a:xfrm>
          <a:prstGeom prst="rect">
            <a:avLst/>
          </a:prstGeom>
          <a:noFill/>
          <a:ln w="9525" cap="rnd">
            <a:solidFill>
              <a:srgbClr val="80808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n-US" sz="1200">
                <a:solidFill>
                  <a:srgbClr val="5F5F5F"/>
                </a:solidFill>
              </a:rPr>
              <a:t>νοικοκυριά κάτω από το όριο</a:t>
            </a:r>
            <a:endParaRPr lang="el-GR" altLang="en-US" sz="1200" noProof="1">
              <a:solidFill>
                <a:srgbClr val="5F5F5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 flipH="1">
            <a:off x="1763713" y="3141663"/>
            <a:ext cx="6553200" cy="2159000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 flipV="1">
            <a:off x="1763713" y="1916113"/>
            <a:ext cx="1587" cy="3886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1763713" y="5802313"/>
            <a:ext cx="6696075" cy="3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1763713" y="4292600"/>
            <a:ext cx="6624637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oval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3708400" y="1700213"/>
            <a:ext cx="18415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76176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endParaRPr lang="en-GB" altLang="en-US"/>
          </a:p>
          <a:p>
            <a:endParaRPr lang="en-GB" altLang="en-US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5867400" y="6237288"/>
            <a:ext cx="2952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400"/>
              <a:t>νοικοκυριά</a:t>
            </a:r>
            <a:r>
              <a:rPr lang="el-GR" altLang="en-US" sz="1200"/>
              <a:t> (ανάλογα με το εισόδημα)</a:t>
            </a:r>
            <a:endParaRPr lang="el-GR" altLang="en-US" sz="1200" noProof="1"/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ελάχιστο εγγυημένο εισόδημα</a:t>
            </a:r>
            <a:br>
              <a:rPr lang="en-GB" altLang="en-US" sz="2000" b="1" dirty="0">
                <a:latin typeface="Trebuchet MS" panose="020B0603020202020204" pitchFamily="34" charset="0"/>
              </a:rPr>
            </a:br>
            <a:r>
              <a:rPr lang="el-GR" altLang="en-US" sz="2000" b="1" dirty="0">
                <a:solidFill>
                  <a:schemeClr val="hlink"/>
                </a:solidFill>
                <a:latin typeface="Trebuchet MS" panose="020B0603020202020204" pitchFamily="34" charset="0"/>
              </a:rPr>
              <a:t>διαγραμματική απεικόνιση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684213" y="1700213"/>
            <a:ext cx="10080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400"/>
              <a:t>εισόδημα</a:t>
            </a:r>
            <a:endParaRPr lang="el-GR" altLang="en-US" sz="1400" noProof="1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6804025" y="4292600"/>
            <a:ext cx="14398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n-US" sz="1200">
                <a:solidFill>
                  <a:srgbClr val="CC3300"/>
                </a:solidFill>
              </a:rPr>
              <a:t>εγγυημένο ποσό</a:t>
            </a:r>
            <a:endParaRPr lang="el-GR" altLang="en-US" sz="1200" noProof="1">
              <a:solidFill>
                <a:srgbClr val="CC3300"/>
              </a:solidFill>
            </a:endParaRPr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 rot="10800000" flipH="1">
            <a:off x="1763713" y="4292600"/>
            <a:ext cx="3095625" cy="1008063"/>
          </a:xfrm>
          <a:prstGeom prst="rtTriangle">
            <a:avLst/>
          </a:prstGeom>
          <a:solidFill>
            <a:srgbClr val="FFCC99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endParaRPr lang="el-GR" altLang="en-US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1979613" y="4365625"/>
            <a:ext cx="11858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n-US" sz="1200">
                <a:solidFill>
                  <a:schemeClr val="tx2"/>
                </a:solidFill>
              </a:rPr>
              <a:t>επίδομα</a:t>
            </a:r>
            <a:endParaRPr lang="el-GR" altLang="en-US" sz="1200" noProof="1">
              <a:solidFill>
                <a:schemeClr val="tx2"/>
              </a:solidFill>
            </a:endParaRPr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 flipH="1">
            <a:off x="1762125" y="4264025"/>
            <a:ext cx="3130550" cy="0"/>
          </a:xfrm>
          <a:prstGeom prst="line">
            <a:avLst/>
          </a:prstGeom>
          <a:noFill/>
          <a:ln w="12700">
            <a:solidFill>
              <a:srgbClr val="000080"/>
            </a:solidFill>
            <a:round/>
            <a:headEnd type="oval" w="sm" len="sm"/>
            <a:tailEnd type="oval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3419475" y="4868863"/>
            <a:ext cx="16557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l-GR" altLang="en-US" sz="1200">
                <a:solidFill>
                  <a:schemeClr val="hlink"/>
                </a:solidFill>
              </a:rPr>
              <a:t>γραμμή εισοδήματος</a:t>
            </a:r>
            <a:endParaRPr lang="el-GR" altLang="en-US" sz="1200" noProof="1">
              <a:solidFill>
                <a:schemeClr val="hlink"/>
              </a:solidFill>
            </a:endParaRPr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1763713" y="3716338"/>
            <a:ext cx="6624637" cy="0"/>
          </a:xfrm>
          <a:prstGeom prst="line">
            <a:avLst/>
          </a:prstGeom>
          <a:noFill/>
          <a:ln w="12700">
            <a:solidFill>
              <a:srgbClr val="008000"/>
            </a:solidFill>
            <a:round/>
            <a:headEnd type="oval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6516688" y="3716338"/>
            <a:ext cx="1943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l-GR" altLang="en-US" sz="1200">
                <a:solidFill>
                  <a:srgbClr val="008000"/>
                </a:solidFill>
              </a:rPr>
              <a:t>όριο σχετικής φτώχειας</a:t>
            </a:r>
            <a:endParaRPr lang="el-GR" altLang="en-US" sz="1200" noProof="1">
              <a:solidFill>
                <a:srgbClr val="008000"/>
              </a:solidFill>
            </a:endParaRPr>
          </a:p>
        </p:txBody>
      </p:sp>
      <p:sp>
        <p:nvSpPr>
          <p:cNvPr id="10257" name="Rectangle 36"/>
          <p:cNvSpPr>
            <a:spLocks noChangeArrowheads="1"/>
          </p:cNvSpPr>
          <p:nvPr/>
        </p:nvSpPr>
        <p:spPr bwMode="auto">
          <a:xfrm>
            <a:off x="1763713" y="3741738"/>
            <a:ext cx="3095625" cy="504825"/>
          </a:xfrm>
          <a:prstGeom prst="rect">
            <a:avLst/>
          </a:prstGeom>
          <a:solidFill>
            <a:srgbClr val="CCFFCC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endParaRPr lang="el-GR" altLang="en-US"/>
          </a:p>
        </p:txBody>
      </p:sp>
      <p:sp>
        <p:nvSpPr>
          <p:cNvPr id="10258" name="AutoShape 37"/>
          <p:cNvSpPr>
            <a:spLocks noChangeArrowheads="1"/>
          </p:cNvSpPr>
          <p:nvPr/>
        </p:nvSpPr>
        <p:spPr bwMode="auto">
          <a:xfrm flipV="1">
            <a:off x="4859338" y="3716338"/>
            <a:ext cx="1657350" cy="576262"/>
          </a:xfrm>
          <a:prstGeom prst="rtTriangle">
            <a:avLst/>
          </a:prstGeom>
          <a:solidFill>
            <a:srgbClr val="CCFFCC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endParaRPr lang="el-GR" altLang="en-US"/>
          </a:p>
        </p:txBody>
      </p:sp>
      <p:sp>
        <p:nvSpPr>
          <p:cNvPr id="10259" name="Text Box 38"/>
          <p:cNvSpPr txBox="1">
            <a:spLocks noChangeArrowheads="1"/>
          </p:cNvSpPr>
          <p:nvPr/>
        </p:nvSpPr>
        <p:spPr bwMode="auto">
          <a:xfrm>
            <a:off x="2700338" y="3716338"/>
            <a:ext cx="1943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l-GR" altLang="en-US" sz="1200">
                <a:solidFill>
                  <a:srgbClr val="008000"/>
                </a:solidFill>
              </a:rPr>
              <a:t>χάσμα σχετικής φτώχειας</a:t>
            </a:r>
            <a:endParaRPr lang="el-GR" altLang="en-US" sz="1200" noProof="1">
              <a:solidFill>
                <a:srgbClr val="008000"/>
              </a:solidFill>
            </a:endParaRPr>
          </a:p>
        </p:txBody>
      </p:sp>
      <p:sp>
        <p:nvSpPr>
          <p:cNvPr id="10260" name="Line 39"/>
          <p:cNvSpPr>
            <a:spLocks noChangeShapeType="1"/>
          </p:cNvSpPr>
          <p:nvPr/>
        </p:nvSpPr>
        <p:spPr bwMode="auto">
          <a:xfrm>
            <a:off x="1763713" y="4076700"/>
            <a:ext cx="6624637" cy="0"/>
          </a:xfrm>
          <a:prstGeom prst="line">
            <a:avLst/>
          </a:prstGeom>
          <a:noFill/>
          <a:ln w="12700">
            <a:solidFill>
              <a:srgbClr val="FF9900"/>
            </a:solidFill>
            <a:round/>
            <a:headEnd type="oval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1" name="Text Box 40"/>
          <p:cNvSpPr txBox="1">
            <a:spLocks noChangeArrowheads="1"/>
          </p:cNvSpPr>
          <p:nvPr/>
        </p:nvSpPr>
        <p:spPr bwMode="auto">
          <a:xfrm>
            <a:off x="6477000" y="4030663"/>
            <a:ext cx="1943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l-GR" altLang="en-US" sz="1200">
                <a:solidFill>
                  <a:srgbClr val="FF9900"/>
                </a:solidFill>
              </a:rPr>
              <a:t>όριο ακραίας φτώχειας</a:t>
            </a:r>
            <a:endParaRPr lang="el-GR" altLang="en-US" sz="1200" noProof="1">
              <a:solidFill>
                <a:srgbClr val="FF9900"/>
              </a:solidFill>
            </a:endParaRPr>
          </a:p>
        </p:txBody>
      </p:sp>
      <p:sp>
        <p:nvSpPr>
          <p:cNvPr id="10262" name="Line 47"/>
          <p:cNvSpPr>
            <a:spLocks noChangeShapeType="1"/>
          </p:cNvSpPr>
          <p:nvPr/>
        </p:nvSpPr>
        <p:spPr bwMode="auto">
          <a:xfrm flipH="1" flipV="1">
            <a:off x="1908175" y="4292600"/>
            <a:ext cx="0" cy="936625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oval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0263" name="Line 48"/>
          <p:cNvSpPr>
            <a:spLocks noChangeShapeType="1"/>
          </p:cNvSpPr>
          <p:nvPr/>
        </p:nvSpPr>
        <p:spPr bwMode="auto">
          <a:xfrm flipH="1" flipV="1">
            <a:off x="3851275" y="4292600"/>
            <a:ext cx="0" cy="288925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Dot"/>
            <a:round/>
            <a:headEnd type="oval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0264" name="Line 49"/>
          <p:cNvSpPr>
            <a:spLocks noChangeShapeType="1"/>
          </p:cNvSpPr>
          <p:nvPr/>
        </p:nvSpPr>
        <p:spPr bwMode="auto">
          <a:xfrm flipH="1" flipV="1">
            <a:off x="2987675" y="4292600"/>
            <a:ext cx="0" cy="576263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Dot"/>
            <a:round/>
            <a:headEnd type="oval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0265" name="Line 58"/>
          <p:cNvSpPr>
            <a:spLocks noChangeShapeType="1"/>
          </p:cNvSpPr>
          <p:nvPr/>
        </p:nvSpPr>
        <p:spPr bwMode="auto">
          <a:xfrm>
            <a:off x="6588125" y="3716338"/>
            <a:ext cx="0" cy="2089150"/>
          </a:xfrm>
          <a:prstGeom prst="line">
            <a:avLst/>
          </a:prstGeom>
          <a:noFill/>
          <a:ln w="12700" cap="rnd">
            <a:solidFill>
              <a:srgbClr val="808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0266" name="Line 59"/>
          <p:cNvSpPr>
            <a:spLocks noChangeShapeType="1"/>
          </p:cNvSpPr>
          <p:nvPr/>
        </p:nvSpPr>
        <p:spPr bwMode="auto">
          <a:xfrm>
            <a:off x="5364163" y="6021388"/>
            <a:ext cx="1223962" cy="0"/>
          </a:xfrm>
          <a:prstGeom prst="line">
            <a:avLst/>
          </a:prstGeom>
          <a:noFill/>
          <a:ln w="12700" cap="rnd">
            <a:solidFill>
              <a:srgbClr val="80808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0267" name="Text Box 60"/>
          <p:cNvSpPr txBox="1">
            <a:spLocks noChangeArrowheads="1"/>
          </p:cNvSpPr>
          <p:nvPr/>
        </p:nvSpPr>
        <p:spPr bwMode="auto">
          <a:xfrm>
            <a:off x="3059113" y="5876925"/>
            <a:ext cx="2233612" cy="284163"/>
          </a:xfrm>
          <a:prstGeom prst="rect">
            <a:avLst/>
          </a:prstGeom>
          <a:noFill/>
          <a:ln w="9525" cap="rnd">
            <a:solidFill>
              <a:srgbClr val="80808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n-US" sz="1200">
                <a:solidFill>
                  <a:srgbClr val="5F5F5F"/>
                </a:solidFill>
              </a:rPr>
              <a:t>νοικοκυριά κάτω από το όριο</a:t>
            </a:r>
            <a:endParaRPr lang="el-GR" altLang="en-US" sz="1200" noProof="1">
              <a:solidFill>
                <a:srgbClr val="5F5F5F"/>
              </a:solidFill>
            </a:endParaRPr>
          </a:p>
        </p:txBody>
      </p:sp>
      <p:sp>
        <p:nvSpPr>
          <p:cNvPr id="10268" name="Line 61"/>
          <p:cNvSpPr>
            <a:spLocks noChangeShapeType="1"/>
          </p:cNvSpPr>
          <p:nvPr/>
        </p:nvSpPr>
        <p:spPr bwMode="auto">
          <a:xfrm flipH="1">
            <a:off x="1908175" y="6021388"/>
            <a:ext cx="1079500" cy="0"/>
          </a:xfrm>
          <a:prstGeom prst="line">
            <a:avLst/>
          </a:prstGeom>
          <a:noFill/>
          <a:ln w="12700" cap="rnd">
            <a:solidFill>
              <a:srgbClr val="80808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ελάχιστο εγγυημένο εισόδημα</a:t>
            </a:r>
            <a:br>
              <a:rPr lang="en-GB" altLang="en-US" sz="2000" b="1" dirty="0">
                <a:latin typeface="Trebuchet MS" panose="020B0603020202020204" pitchFamily="34" charset="0"/>
              </a:rPr>
            </a:br>
            <a:r>
              <a:rPr lang="el-GR" altLang="en-US" sz="2000" b="1" dirty="0">
                <a:solidFill>
                  <a:schemeClr val="hlink"/>
                </a:solidFill>
                <a:latin typeface="Trebuchet MS" panose="020B0603020202020204" pitchFamily="34" charset="0"/>
              </a:rPr>
              <a:t>κοινωνική επανένταξη</a:t>
            </a:r>
            <a:r>
              <a:rPr lang="el-GR" altLang="en-US" sz="1600" dirty="0">
                <a:solidFill>
                  <a:schemeClr val="hlink"/>
                </a:solidFill>
                <a:latin typeface="Trebuchet MS" panose="020B0603020202020204" pitchFamily="34" charset="0"/>
              </a:rPr>
              <a:t> (1)</a:t>
            </a:r>
            <a:endParaRPr lang="el-GR" altLang="en-US" sz="2000" dirty="0">
              <a:solidFill>
                <a:schemeClr val="hlink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2000">
                <a:latin typeface="Trebuchet MS" panose="020B0603020202020204" pitchFamily="34" charset="0"/>
              </a:rPr>
              <a:t>οι δικαιούχοι έχουν υποχρεώσεις, όχι μόνο δικαιώματα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endParaRPr lang="el-GR" altLang="en-US" sz="2000">
              <a:latin typeface="Trebuchet MS" panose="020B0603020202020204" pitchFamily="34" charset="0"/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2000">
                <a:latin typeface="Trebuchet MS" panose="020B0603020202020204" pitchFamily="34" charset="0"/>
              </a:rPr>
              <a:t>κάθε δικαιούχος καλείται να υπογράψουν ένα «συμβόλαιο δραστηριοποίησης» (σε αρκετές χώρες της ΕΕ)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endParaRPr lang="el-GR" altLang="en-US" sz="2000">
              <a:latin typeface="Trebuchet MS" panose="020B0603020202020204" pitchFamily="34" charset="0"/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l-GR" altLang="en-US" sz="2000">
                <a:latin typeface="Trebuchet MS" panose="020B0603020202020204" pitchFamily="34" charset="0"/>
              </a:rPr>
              <a:t>βασική απαίτηση: </a:t>
            </a:r>
            <a:r>
              <a:rPr lang="el-GR" altLang="en-US" sz="2000" noProof="1">
                <a:latin typeface="Trebuchet MS" panose="020B0603020202020204" pitchFamily="34" charset="0"/>
              </a:rPr>
              <a:t>διαθεσιμότητα για εργασία </a:t>
            </a:r>
            <a:r>
              <a:rPr lang="el-GR" altLang="en-US" sz="2000">
                <a:latin typeface="Trebuchet MS" panose="020B0603020202020204" pitchFamily="34" charset="0"/>
              </a:rPr>
              <a:t>(σ</a:t>
            </a:r>
            <a:r>
              <a:rPr lang="el-GR" altLang="en-US" sz="2000" noProof="1">
                <a:latin typeface="Trebuchet MS" panose="020B0603020202020204" pitchFamily="34" charset="0"/>
              </a:rPr>
              <a:t>ε όλες </a:t>
            </a:r>
            <a:r>
              <a:rPr lang="el-GR" altLang="en-US" sz="2000">
                <a:latin typeface="Trebuchet MS" panose="020B0603020202020204" pitchFamily="34" charset="0"/>
              </a:rPr>
              <a:t>σχεδόν </a:t>
            </a:r>
            <a:r>
              <a:rPr lang="el-GR" altLang="en-US" sz="2000" noProof="1">
                <a:latin typeface="Trebuchet MS" panose="020B0603020202020204" pitchFamily="34" charset="0"/>
              </a:rPr>
              <a:t>τις χώρες</a:t>
            </a:r>
            <a:r>
              <a:rPr lang="el-GR" altLang="en-US" sz="2000">
                <a:latin typeface="Trebuchet MS" panose="020B0603020202020204" pitchFamily="34" charset="0"/>
              </a:rPr>
              <a:t> της ΕΕ</a:t>
            </a:r>
            <a:r>
              <a:rPr lang="el-GR" altLang="en-US" sz="2000" noProof="1">
                <a:latin typeface="Trebuchet MS" panose="020B0603020202020204" pitchFamily="34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Clr>
                <a:srgbClr val="CC3300"/>
              </a:buClr>
              <a:buFont typeface="Wingdings" panose="05000000000000000000" pitchFamily="2" charset="2"/>
              <a:buChar char="Ø"/>
            </a:pPr>
            <a:endParaRPr lang="el-GR" altLang="en-US" sz="2000">
              <a:latin typeface="Trebuchet MS" panose="020B0603020202020204" pitchFamily="34" charset="0"/>
            </a:endParaRP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l-GR" altLang="en-US" sz="2000" noProof="1">
                <a:latin typeface="Trebuchet MS" panose="020B0603020202020204" pitchFamily="34" charset="0"/>
              </a:rPr>
              <a:t>οι δικαιούχοι πρέπει να είναι διαθέσιμοι για εργασία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Clr>
                <a:srgbClr val="CC3300"/>
              </a:buClr>
              <a:buFont typeface="Wingdings" panose="05000000000000000000" pitchFamily="2" charset="2"/>
              <a:buChar char="Ø"/>
            </a:pPr>
            <a:endParaRPr lang="el-GR" altLang="en-US" sz="2000">
              <a:latin typeface="Trebuchet MS" panose="020B0603020202020204" pitchFamily="34" charset="0"/>
            </a:endParaRP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l-GR" altLang="en-US" sz="2000" noProof="1">
                <a:latin typeface="Trebuchet MS" panose="020B0603020202020204" pitchFamily="34" charset="0"/>
              </a:rPr>
              <a:t>εξαιρούνται όσοι πάσχουν από σοβαρές ασθένειες ή αναπηρίες καθώς και όσοι έχουν αναλάβει τη φροντίδα μικρών παιδιών ή ανήμπορων ενηλίκων</a:t>
            </a:r>
            <a:endParaRPr lang="el-GR" altLang="en-US" sz="20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Layers 8">
      <a:dk1>
        <a:srgbClr val="000000"/>
      </a:dk1>
      <a:lt1>
        <a:srgbClr val="FFFFFF"/>
      </a:lt1>
      <a:dk2>
        <a:srgbClr val="CC0000"/>
      </a:dk2>
      <a:lt2>
        <a:srgbClr val="999966"/>
      </a:lt2>
      <a:accent1>
        <a:srgbClr val="CCCCCC"/>
      </a:accent1>
      <a:accent2>
        <a:srgbClr val="CCCC66"/>
      </a:accent2>
      <a:accent3>
        <a:srgbClr val="FFFFFF"/>
      </a:accent3>
      <a:accent4>
        <a:srgbClr val="000000"/>
      </a:accent4>
      <a:accent5>
        <a:srgbClr val="E2E2E2"/>
      </a:accent5>
      <a:accent6>
        <a:srgbClr val="B9B95C"/>
      </a:accent6>
      <a:hlink>
        <a:srgbClr val="666699"/>
      </a:hlink>
      <a:folHlink>
        <a:srgbClr val="CCCC99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1799</TotalTime>
  <Words>2234</Words>
  <Application>Microsoft Office PowerPoint</Application>
  <PresentationFormat>On-screen Show (4:3)</PresentationFormat>
  <Paragraphs>391</Paragraphs>
  <Slides>38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Times New Roman</vt:lpstr>
      <vt:lpstr>Trebuchet MS</vt:lpstr>
      <vt:lpstr>Wingdings</vt:lpstr>
      <vt:lpstr>Layers</vt:lpstr>
      <vt:lpstr>Προγράμματα κοινωνικής προστασίας πολιτικές κατά της φτώχειας: ελάχιστο εγγυημένο εισόδημα</vt:lpstr>
      <vt:lpstr>ελάχιστο εγγυημένο εισόδημα  η ελληνική εξαίρεση</vt:lpstr>
      <vt:lpstr>ελάχιστο εγγυημένο εισόδημα κεντρική ιδέα (1)</vt:lpstr>
      <vt:lpstr>ελάχιστο εγγυημένο εισόδημα κεντρική ιδέα (2)</vt:lpstr>
      <vt:lpstr>ελάχιστο εγγυημένο εισόδημα κεντρική ιδέα</vt:lpstr>
      <vt:lpstr>σχετική φτώχεια: όριο, ποσοστό, χάσμα διαγραμματική απεικόνιση</vt:lpstr>
      <vt:lpstr>ακραία φτώχεια: όριο, ποσοστό, χάσμα  διαγραμματική απεικόνιση</vt:lpstr>
      <vt:lpstr>ελάχιστο εγγυημένο εισόδημα διαγραμματική απεικόνιση</vt:lpstr>
      <vt:lpstr>ελάχιστο εγγυημένο εισόδημα κοινωνική επανένταξη (1)</vt:lpstr>
      <vt:lpstr>ελάχιστο εγγυημένο εισόδημα κοινωνική επανένταξη (2)</vt:lpstr>
      <vt:lpstr>το ελάχιστο εγγυημένο εισόδημα διεθνώς πολιτική υποστήριξη</vt:lpstr>
      <vt:lpstr>το ελάχιστο εγγυημένο εισόδημα στην Ευρώπη ιστορία</vt:lpstr>
      <vt:lpstr>ελάχιστο εγγυημένο εισόδημα Βόρεια Ευρώπη</vt:lpstr>
      <vt:lpstr>ελάχιστο εγγυημένο εισόδημα Κεντρική Ευρώπη</vt:lpstr>
      <vt:lpstr>ελάχιστο εγγυημένο εισόδημα Ανατολική Ευρώπη</vt:lpstr>
      <vt:lpstr>ελάχιστο εγγυημένο εισόδημα Νότια Ευρώπη</vt:lpstr>
      <vt:lpstr>το ελάχιστο εγγυημένο εισόδημα στην Ελλάδα ΠΑΣΟΚ (2000-2001)</vt:lpstr>
      <vt:lpstr>το ελάχιστο εγγυημένο εισόδημα στην Ελλάδα ΝΔ / ΣΥΡΙΖΑ (2001-2005)</vt:lpstr>
      <vt:lpstr>το ελάχιστο εγγυημένο εισόδημα στην Ελλάδα εκλογές 2012: οι θέσεις των κομμάτων (1)</vt:lpstr>
      <vt:lpstr>το ελάχιστο εγγυημένο εισόδημα στην Ελλάδα εκλογές 2012: οι θέσεις των κομμάτων (2)</vt:lpstr>
      <vt:lpstr>το ελάχιστο εγγυημένο εισόδημα στην Ελλάδα εκλογές 2012: οι θέσεις των κομμάτων (3)</vt:lpstr>
      <vt:lpstr>το ελάχιστο εγγυημένο εισόδημα στην Ελλάδα εκλογές 2012: οι θέσεις των διεθνών οργανισμών (1)</vt:lpstr>
      <vt:lpstr>το ελάχιστο εγγυημένο εισόδημα στην Ελλάδα εκλογές 2012: οι θέσεις των διεθνών οργανισμών (2)</vt:lpstr>
      <vt:lpstr>ελάχιστο εγγυημένο εισόδημα (2012-2016) πιλοτική εφαρμογή (1)</vt:lpstr>
      <vt:lpstr>ελάχιστο εγγυημένο εισόδημα (2012-2016) πιλοτική εφαρμογή (2)</vt:lpstr>
      <vt:lpstr>ελάχιστο εγγυημένο εισόδημα (2017- ) εθνική εφαρμογή (1)</vt:lpstr>
      <vt:lpstr>ελάχιστο εγγυημένο εισόδημα (2017- ) εθνική εφαρμογή (2)</vt:lpstr>
      <vt:lpstr>ελάχιστο εγγυημένο εισόδημα (2017- ) εθνική εφαρμογή (3)</vt:lpstr>
      <vt:lpstr>ελάχιστο εγγυημένο εισόδημα (2017- ) εθνική εφαρμογή (4)</vt:lpstr>
      <vt:lpstr>ελάχιστο εγγυημένο εισόδημα (2017- ) εθνική εφαρμογή (5)</vt:lpstr>
      <vt:lpstr>ελάχιστο εγγυημένο εισόδημα (2017- ) εθνική εφαρμογή (6)</vt:lpstr>
      <vt:lpstr>ελάχιστο εγγυημένο εισόδημα (2017- ) εθνική εφαρμογή (7)</vt:lpstr>
      <vt:lpstr>ελάχιστο εγγυημένο εισόδημα (2017- ) εθνική εφαρμογή (8)</vt:lpstr>
      <vt:lpstr>ελάχιστο εγγυημένο εισόδημα (2017- ) εθνική εφαρμογή (9)</vt:lpstr>
      <vt:lpstr>ελάχιστο εγγυημένο εισόδημα (2017- ) εθνική εφαρμογή (10)</vt:lpstr>
      <vt:lpstr>ελάχιστο εγγυημένο εισόδημα (2017- ) εθνική εφαρμογή (11)</vt:lpstr>
      <vt:lpstr>ελάχιστο εγγυημένο εισόδημα (2017- ) εθνική εφαρμογή (12)</vt:lpstr>
      <vt:lpstr>Exta βιβλιογραφία / useful websites</vt:lpstr>
    </vt:vector>
  </TitlesOfParts>
  <Company>MoF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welfare state as an efficiency device</dc:title>
  <dc:creator>manos</dc:creator>
  <cp:lastModifiedBy>LEVENTI CHRYSOYLA;ΛΕΒΕΝΤΗ ΧΡΥΣΟΥΛΑ</cp:lastModifiedBy>
  <cp:revision>154</cp:revision>
  <dcterms:created xsi:type="dcterms:W3CDTF">2003-02-10T10:17:58Z</dcterms:created>
  <dcterms:modified xsi:type="dcterms:W3CDTF">2021-11-29T14:36:50Z</dcterms:modified>
</cp:coreProperties>
</file>