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18"/>
  </p:notesMasterIdLst>
  <p:handoutMasterIdLst>
    <p:handoutMasterId r:id="rId19"/>
  </p:handoutMasterIdLst>
  <p:sldIdLst>
    <p:sldId id="303" r:id="rId3"/>
    <p:sldId id="304" r:id="rId4"/>
    <p:sldId id="305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306" r:id="rId17"/>
  </p:sldIdLst>
  <p:sldSz cx="9144000" cy="6858000" type="screen4x3"/>
  <p:notesSz cx="11422063" cy="79390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 autoAdjust="0"/>
    <p:restoredTop sz="94660" autoAdjust="0"/>
  </p:normalViewPr>
  <p:slideViewPr>
    <p:cSldViewPr>
      <p:cViewPr varScale="1">
        <p:scale>
          <a:sx n="131" d="100"/>
          <a:sy n="131" d="100"/>
        </p:scale>
        <p:origin x="261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948238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651" tIns="53325" rIns="106651" bIns="53325" numCol="1" anchor="t" anchorCtr="0" compatLnSpc="1">
            <a:prstTxWarp prst="textNoShape">
              <a:avLst/>
            </a:prstTxWarp>
          </a:bodyPr>
          <a:lstStyle>
            <a:lvl1pPr defTabSz="1066800">
              <a:defRPr sz="1400"/>
            </a:lvl1pPr>
          </a:lstStyle>
          <a:p>
            <a:endParaRPr lang="en-GB" alt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473825" y="0"/>
            <a:ext cx="4948238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651" tIns="53325" rIns="106651" bIns="53325" numCol="1" anchor="t" anchorCtr="0" compatLnSpc="1">
            <a:prstTxWarp prst="textNoShape">
              <a:avLst/>
            </a:prstTxWarp>
          </a:bodyPr>
          <a:lstStyle>
            <a:lvl1pPr algn="r" defTabSz="1066800">
              <a:defRPr sz="1400"/>
            </a:lvl1pPr>
          </a:lstStyle>
          <a:p>
            <a:endParaRPr lang="en-GB" altLang="en-US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7540625"/>
            <a:ext cx="4948238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651" tIns="53325" rIns="106651" bIns="53325" numCol="1" anchor="b" anchorCtr="0" compatLnSpc="1">
            <a:prstTxWarp prst="textNoShape">
              <a:avLst/>
            </a:prstTxWarp>
          </a:bodyPr>
          <a:lstStyle>
            <a:lvl1pPr defTabSz="1066800">
              <a:defRPr sz="1400"/>
            </a:lvl1pPr>
          </a:lstStyle>
          <a:p>
            <a:endParaRPr lang="en-GB" altLang="en-US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473825" y="7540625"/>
            <a:ext cx="4948238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651" tIns="53325" rIns="106651" bIns="53325" numCol="1" anchor="b" anchorCtr="0" compatLnSpc="1">
            <a:prstTxWarp prst="textNoShape">
              <a:avLst/>
            </a:prstTxWarp>
          </a:bodyPr>
          <a:lstStyle>
            <a:lvl1pPr algn="r" defTabSz="1066800">
              <a:defRPr sz="1400"/>
            </a:lvl1pPr>
          </a:lstStyle>
          <a:p>
            <a:fld id="{3E6270ED-B085-436E-9108-B9146A93E61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499793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948238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651" tIns="53325" rIns="106651" bIns="53325" numCol="1" anchor="t" anchorCtr="0" compatLnSpc="1">
            <a:prstTxWarp prst="textNoShape">
              <a:avLst/>
            </a:prstTxWarp>
          </a:bodyPr>
          <a:lstStyle>
            <a:lvl1pPr defTabSz="1066800">
              <a:defRPr sz="1400"/>
            </a:lvl1pPr>
          </a:lstStyle>
          <a:p>
            <a:endParaRPr lang="en-US" alt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473825" y="0"/>
            <a:ext cx="4948238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651" tIns="53325" rIns="106651" bIns="53325" numCol="1" anchor="t" anchorCtr="0" compatLnSpc="1">
            <a:prstTxWarp prst="textNoShape">
              <a:avLst/>
            </a:prstTxWarp>
          </a:bodyPr>
          <a:lstStyle>
            <a:lvl1pPr algn="r" defTabSz="1066800">
              <a:defRPr sz="1400"/>
            </a:lvl1pPr>
          </a:lstStyle>
          <a:p>
            <a:endParaRPr lang="en-US" alt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27450" y="595313"/>
            <a:ext cx="3970338" cy="2978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524000" y="3770313"/>
            <a:ext cx="8374063" cy="357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651" tIns="53325" rIns="106651" bIns="533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7540625"/>
            <a:ext cx="4948238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651" tIns="53325" rIns="106651" bIns="53325" numCol="1" anchor="b" anchorCtr="0" compatLnSpc="1">
            <a:prstTxWarp prst="textNoShape">
              <a:avLst/>
            </a:prstTxWarp>
          </a:bodyPr>
          <a:lstStyle>
            <a:lvl1pPr defTabSz="1066800">
              <a:defRPr sz="1400"/>
            </a:lvl1pPr>
          </a:lstStyle>
          <a:p>
            <a:endParaRPr lang="en-US" alt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473825" y="7540625"/>
            <a:ext cx="4948238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651" tIns="53325" rIns="106651" bIns="53325" numCol="1" anchor="b" anchorCtr="0" compatLnSpc="1">
            <a:prstTxWarp prst="textNoShape">
              <a:avLst/>
            </a:prstTxWarp>
          </a:bodyPr>
          <a:lstStyle>
            <a:lvl1pPr algn="r" defTabSz="1066800">
              <a:defRPr sz="1400"/>
            </a:lvl1pPr>
          </a:lstStyle>
          <a:p>
            <a:fld id="{A91E9FD8-F464-45E5-AC9C-BAD2996A96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15200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1493" indent="-191493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21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802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016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402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png"/><Relationship Id="rId1" Type="http://schemas.openxmlformats.org/officeDocument/2006/relationships/vmlDrawing" Target="../drawings/vmlDrawing1.v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Line 9"/>
          <p:cNvSpPr>
            <a:spLocks noChangeShapeType="1"/>
          </p:cNvSpPr>
          <p:nvPr userDrawn="1"/>
        </p:nvSpPr>
        <p:spPr bwMode="auto">
          <a:xfrm>
            <a:off x="0" y="2286000"/>
            <a:ext cx="80264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ffectLst>
            <a:outerShdw dist="99190" dir="238833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1447800" y="1143000"/>
            <a:ext cx="6705600" cy="1143000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l-GR" altLang="en-US" noProof="0" smtClean="0"/>
              <a:t>Click to edit Master title style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743200"/>
            <a:ext cx="6400800" cy="2895600"/>
          </a:xfrm>
        </p:spPr>
        <p:txBody>
          <a:bodyPr anchor="t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l-GR" altLang="en-US" noProof="0" smtClean="0"/>
              <a:t>Click to edit Master subtitle style</a:t>
            </a: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dt" sz="quarter" idx="2"/>
          </p:nvPr>
        </p:nvSpPr>
        <p:spPr>
          <a:xfrm>
            <a:off x="381000" y="6248400"/>
            <a:ext cx="1905000" cy="457200"/>
          </a:xfrm>
        </p:spPr>
        <p:txBody>
          <a:bodyPr/>
          <a:lstStyle>
            <a:lvl1pPr>
              <a:defRPr sz="1400"/>
            </a:lvl1pPr>
          </a:lstStyle>
          <a:p>
            <a:endParaRPr lang="el-GR" altLang="en-US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algn="ctr">
              <a:defRPr sz="1400"/>
            </a:lvl1pPr>
          </a:lstStyle>
          <a:p>
            <a:r>
              <a:rPr lang="el-GR" altLang="en-US"/>
              <a:t>Information-Centric Networks</a:t>
            </a:r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 sz="1400"/>
            </a:lvl1pPr>
          </a:lstStyle>
          <a:p>
            <a:fld id="{2D34F657-A1E3-466D-A430-6A61A77FC82E}" type="slidenum">
              <a:rPr lang="el-GR" altLang="en-US"/>
              <a:pPr/>
              <a:t>‹#›</a:t>
            </a:fld>
            <a:endParaRPr lang="el-GR" altLang="en-US"/>
          </a:p>
        </p:txBody>
      </p:sp>
      <p:graphicFrame>
        <p:nvGraphicFramePr>
          <p:cNvPr id="4111" name="Object 15"/>
          <p:cNvGraphicFramePr>
            <a:graphicFrameLocks noChangeAspect="1"/>
          </p:cNvGraphicFramePr>
          <p:nvPr userDrawn="1"/>
        </p:nvGraphicFramePr>
        <p:xfrm>
          <a:off x="134938" y="996950"/>
          <a:ext cx="1298575" cy="125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name="Microsoft Drawing" r:id="rId3" imgW="928809" imgH="896743" progId="MSDraw">
                  <p:embed/>
                </p:oleObj>
              </mc:Choice>
              <mc:Fallback>
                <p:oleObj name="Microsoft Drawing" r:id="rId3" imgW="928809" imgH="896743" progId="MSDraw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938" y="996950"/>
                        <a:ext cx="1298575" cy="1254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Information-Centric Networks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0</a:t>
            </a:r>
            <a:r>
              <a:rPr lang="en-US" altLang="en-US"/>
              <a:t>2b</a:t>
            </a:r>
            <a:r>
              <a:rPr lang="el-GR" altLang="en-US"/>
              <a:t>-</a:t>
            </a:r>
            <a:fld id="{74191A1B-2057-4D9F-BD81-33077C25575B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4232639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114300"/>
            <a:ext cx="2095500" cy="6286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14300"/>
            <a:ext cx="6134100" cy="6286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Information-Centric Networks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0</a:t>
            </a:r>
            <a:r>
              <a:rPr lang="en-US" altLang="en-US"/>
              <a:t>2b</a:t>
            </a:r>
            <a:r>
              <a:rPr lang="el-GR" altLang="en-US"/>
              <a:t>-</a:t>
            </a:r>
            <a:fld id="{A855A577-BFAA-4005-941F-3C3654930E4E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8103670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659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599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7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9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515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165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914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510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Information-Centric Networks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0</a:t>
            </a:r>
            <a:r>
              <a:rPr lang="en-US" altLang="en-US"/>
              <a:t>2b</a:t>
            </a:r>
            <a:r>
              <a:rPr lang="el-GR" altLang="en-US"/>
              <a:t>-</a:t>
            </a:r>
            <a:fld id="{5E67ABE5-80C2-4D9B-933E-F5CE6813FA35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0573062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9112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326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060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Information-Centric Networks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0</a:t>
            </a:r>
            <a:r>
              <a:rPr lang="en-US" altLang="en-US"/>
              <a:t>2b</a:t>
            </a:r>
            <a:r>
              <a:rPr lang="el-GR" altLang="en-US"/>
              <a:t>-</a:t>
            </a:r>
            <a:fld id="{92F43AFC-2208-4550-992B-3EBB67EC2370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298561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1148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1148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Information-Centric Networks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0</a:t>
            </a:r>
            <a:r>
              <a:rPr lang="en-US" altLang="en-US"/>
              <a:t>2b</a:t>
            </a:r>
            <a:r>
              <a:rPr lang="el-GR" altLang="en-US"/>
              <a:t>-</a:t>
            </a:r>
            <a:fld id="{B879198B-A030-4834-B2E2-F892873FB7BA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4122358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Information-Centric Networks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0</a:t>
            </a:r>
            <a:r>
              <a:rPr lang="en-US" altLang="en-US"/>
              <a:t>2b</a:t>
            </a:r>
            <a:r>
              <a:rPr lang="el-GR" altLang="en-US"/>
              <a:t>-</a:t>
            </a:r>
            <a:fld id="{27AC5201-70C2-4037-92F4-AD44E257EB62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049413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Information-Centric Networks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0</a:t>
            </a:r>
            <a:r>
              <a:rPr lang="en-US" altLang="en-US"/>
              <a:t>2b</a:t>
            </a:r>
            <a:r>
              <a:rPr lang="el-GR" altLang="en-US"/>
              <a:t>-</a:t>
            </a:r>
            <a:fld id="{50F17271-BF37-497E-8800-3A727BAF34AA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876959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Information-Centric Networks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0</a:t>
            </a:r>
            <a:r>
              <a:rPr lang="en-US" altLang="en-US"/>
              <a:t>2b</a:t>
            </a:r>
            <a:r>
              <a:rPr lang="el-GR" altLang="en-US"/>
              <a:t>-</a:t>
            </a:r>
            <a:fld id="{E86C983E-A613-4026-BFB5-F0895DFE0672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801713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Information-Centric Networks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0</a:t>
            </a:r>
            <a:r>
              <a:rPr lang="en-US" altLang="en-US"/>
              <a:t>2b</a:t>
            </a:r>
            <a:r>
              <a:rPr lang="el-GR" altLang="en-US"/>
              <a:t>-</a:t>
            </a:r>
            <a:fld id="{5366E9F9-52A7-4354-AAE8-20B8A5478A73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042519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Information-Centric Networks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0</a:t>
            </a:r>
            <a:r>
              <a:rPr lang="en-US" altLang="en-US"/>
              <a:t>2b</a:t>
            </a:r>
            <a:r>
              <a:rPr lang="el-GR" altLang="en-US"/>
              <a:t>-</a:t>
            </a:r>
            <a:fld id="{BFC9908F-DE94-4151-9B11-A8569837186E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450250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Line 14"/>
          <p:cNvSpPr>
            <a:spLocks noChangeShapeType="1"/>
          </p:cNvSpPr>
          <p:nvPr userDrawn="1"/>
        </p:nvSpPr>
        <p:spPr bwMode="auto">
          <a:xfrm>
            <a:off x="0" y="1219200"/>
            <a:ext cx="87630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ffectLst>
            <a:outerShdw dist="99190" dir="238833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14300"/>
            <a:ext cx="838200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Click to edit Master title style</a:t>
            </a: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3820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Click to edit Master text styles</a:t>
            </a:r>
          </a:p>
          <a:p>
            <a:pPr lvl="1"/>
            <a:r>
              <a:rPr lang="el-GR" altLang="en-US" smtClean="0"/>
              <a:t>Second Level</a:t>
            </a:r>
          </a:p>
          <a:p>
            <a:pPr lvl="2"/>
            <a:r>
              <a:rPr lang="el-GR" altLang="en-US" smtClean="0"/>
              <a:t>Third Level</a:t>
            </a:r>
          </a:p>
          <a:p>
            <a:pPr lvl="3"/>
            <a:r>
              <a:rPr lang="el-GR" altLang="en-US" smtClean="0"/>
              <a:t>Fourth Level</a:t>
            </a:r>
          </a:p>
          <a:p>
            <a:pPr lvl="4"/>
            <a:r>
              <a:rPr lang="el-GR" altLang="en-US" smtClean="0"/>
              <a:t>Fifth Level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05200" y="639921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+mn-lt"/>
              </a:defRPr>
            </a:lvl1pPr>
          </a:lstStyle>
          <a:p>
            <a:endParaRPr lang="el-GR" altLang="en-US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" y="6399213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+mn-lt"/>
              </a:defRPr>
            </a:lvl1pPr>
          </a:lstStyle>
          <a:p>
            <a:r>
              <a:rPr lang="el-GR" altLang="en-US"/>
              <a:t>Information-Centric Networks</a:t>
            </a:r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39921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+mn-lt"/>
              </a:defRPr>
            </a:lvl1pPr>
          </a:lstStyle>
          <a:p>
            <a:r>
              <a:rPr lang="el-GR" altLang="en-US"/>
              <a:t>0</a:t>
            </a:r>
            <a:r>
              <a:rPr lang="en-US" altLang="en-US"/>
              <a:t>2b</a:t>
            </a:r>
            <a:r>
              <a:rPr lang="el-GR" altLang="en-US"/>
              <a:t>-</a:t>
            </a:r>
            <a:fld id="{68B4DF41-4AF8-4231-8544-13FA904688CA}" type="slidenum">
              <a:rPr lang="el-GR" altLang="en-US"/>
              <a:pPr/>
              <a:t>‹#›</a:t>
            </a:fld>
            <a:endParaRPr lang="el-GR" altLang="en-US"/>
          </a:p>
        </p:txBody>
      </p:sp>
      <p:sp>
        <p:nvSpPr>
          <p:cNvPr id="1044" name="Line 20"/>
          <p:cNvSpPr>
            <a:spLocks noChangeShapeType="1"/>
          </p:cNvSpPr>
          <p:nvPr userDrawn="1"/>
        </p:nvSpPr>
        <p:spPr bwMode="auto">
          <a:xfrm>
            <a:off x="0" y="6429375"/>
            <a:ext cx="87630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ffectLst>
            <a:outerShdw dist="99190" dir="238833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3C4726A-630D-4CB4-B088-BAB00F4188E9}" type="slidenum">
              <a:rPr lang="el-GR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3217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Information-Centric Networks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Section # </a:t>
            </a:r>
            <a:r>
              <a:rPr lang="en-US" sz="2800" b="1" dirty="0" smtClean="0"/>
              <a:t>2</a:t>
            </a:r>
            <a:r>
              <a:rPr lang="fr-FR" sz="2800" b="1" dirty="0" smtClean="0"/>
              <a:t>.2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n-US" sz="2800" b="1" dirty="0" smtClean="0"/>
              <a:t>Internet Evolution</a:t>
            </a:r>
            <a:endParaRPr lang="en-US" sz="2800" b="1" dirty="0"/>
          </a:p>
          <a:p>
            <a:r>
              <a:rPr lang="en-US" sz="2800" b="1" dirty="0"/>
              <a:t>Instructor</a:t>
            </a:r>
            <a:r>
              <a:rPr lang="el-GR" sz="2800" b="1" dirty="0"/>
              <a:t>: </a:t>
            </a:r>
            <a:r>
              <a:rPr lang="en-US" sz="2800" dirty="0"/>
              <a:t>George </a:t>
            </a:r>
            <a:r>
              <a:rPr lang="en-US" sz="2800" dirty="0" err="1"/>
              <a:t>Xylomenos</a:t>
            </a:r>
            <a:endParaRPr lang="el-GR" sz="2800" dirty="0"/>
          </a:p>
          <a:p>
            <a:r>
              <a:rPr lang="en-US" sz="2800" b="1" dirty="0"/>
              <a:t>Department:</a:t>
            </a:r>
            <a:r>
              <a:rPr lang="el-GR" sz="2800" b="1" dirty="0"/>
              <a:t> </a:t>
            </a:r>
            <a:r>
              <a:rPr lang="en-US" sz="2800" dirty="0"/>
              <a:t>Informatics</a:t>
            </a:r>
            <a:endParaRPr lang="el-GR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25355"/>
            <a:ext cx="1535430" cy="537210"/>
          </a:xfrm>
          <a:prstGeom prst="rect">
            <a:avLst/>
          </a:prstGeom>
        </p:spPr>
      </p:pic>
      <p:pic>
        <p:nvPicPr>
          <p:cNvPr id="8" name="Picture 37" descr="C:\Documents and Settings\xgeorge\My Documents\Docs\2013\IIMC\ppt\EPEDBM G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123" y="5663332"/>
            <a:ext cx="36195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927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n-US"/>
              <a:t>Information-Centric Networks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l-GR" altLang="en-US"/>
              <a:t>0</a:t>
            </a:r>
            <a:r>
              <a:rPr lang="en-US" altLang="en-US"/>
              <a:t>2b</a:t>
            </a:r>
            <a:r>
              <a:rPr lang="el-GR" altLang="en-US"/>
              <a:t>-</a:t>
            </a:r>
            <a:fld id="{45BCF3E9-F3A7-4DA9-8491-AB33ECD0C41D}" type="slidenum">
              <a:rPr lang="el-GR" altLang="en-US"/>
              <a:pPr/>
              <a:t>10</a:t>
            </a:fld>
            <a:endParaRPr lang="el-GR" altLang="en-US"/>
          </a:p>
        </p:txBody>
      </p:sp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Tussle spaces: Economics</a:t>
            </a:r>
            <a:endParaRPr lang="el-GR" altLang="en-US"/>
          </a:p>
        </p:txBody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Residential broadband access</a:t>
            </a:r>
          </a:p>
          <a:p>
            <a:pPr lvl="1"/>
            <a:r>
              <a:rPr lang="en-US" altLang="en-US"/>
              <a:t>Broadband access requires low level access to the cables</a:t>
            </a:r>
          </a:p>
          <a:p>
            <a:pPr lvl="1"/>
            <a:r>
              <a:rPr lang="en-US" altLang="en-US"/>
              <a:t>Open access forces telcos to open their networks</a:t>
            </a:r>
          </a:p>
          <a:p>
            <a:pPr lvl="1"/>
            <a:r>
              <a:rPr lang="en-US" altLang="en-US"/>
              <a:t>But then who would invest in optical fiber? Municipalities?</a:t>
            </a:r>
          </a:p>
          <a:p>
            <a:pPr lvl="1"/>
            <a:r>
              <a:rPr lang="en-US" altLang="en-US"/>
              <a:t>Optical fiber systems should be design for open access</a:t>
            </a:r>
          </a:p>
          <a:p>
            <a:r>
              <a:rPr lang="en-US" altLang="en-US"/>
              <a:t>Competitive wide area access</a:t>
            </a:r>
          </a:p>
          <a:p>
            <a:pPr lvl="1"/>
            <a:r>
              <a:rPr lang="en-US" altLang="en-US"/>
              <a:t>Customers cannot choose their wide area providers</a:t>
            </a:r>
          </a:p>
          <a:p>
            <a:pPr lvl="2"/>
            <a:r>
              <a:rPr lang="en-US" altLang="en-US"/>
              <a:t>They have to live with the choices of their ISPs</a:t>
            </a:r>
          </a:p>
          <a:p>
            <a:pPr lvl="1"/>
            <a:r>
              <a:rPr lang="en-US" altLang="en-US"/>
              <a:t>The Internet should support source routing at the provider level</a:t>
            </a:r>
          </a:p>
          <a:p>
            <a:pPr lvl="1"/>
            <a:r>
              <a:rPr lang="en-US" altLang="en-US"/>
              <a:t>But payments must also be considered in the design</a:t>
            </a:r>
          </a:p>
          <a:p>
            <a:pPr lvl="1"/>
            <a:r>
              <a:rPr lang="en-US" altLang="en-US"/>
              <a:t>Overlays may have role to play there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n-US"/>
              <a:t>Information-Centric Networks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l-GR" altLang="en-US"/>
              <a:t>0</a:t>
            </a:r>
            <a:r>
              <a:rPr lang="en-US" altLang="en-US"/>
              <a:t>2b</a:t>
            </a:r>
            <a:r>
              <a:rPr lang="el-GR" altLang="en-US"/>
              <a:t>-</a:t>
            </a:r>
            <a:fld id="{18294238-7A63-4FEC-B4B8-25C9BA8395EC}" type="slidenum">
              <a:rPr lang="el-GR" altLang="en-US"/>
              <a:pPr/>
              <a:t>11</a:t>
            </a:fld>
            <a:endParaRPr lang="el-GR" altLang="en-US"/>
          </a:p>
        </p:txBody>
      </p:sp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Tussle spaces: Trust</a:t>
            </a:r>
            <a:endParaRPr lang="el-GR" altLang="en-US"/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Internet uses do not trust each other (with good reason!)</a:t>
            </a:r>
          </a:p>
          <a:p>
            <a:pPr lvl="1"/>
            <a:r>
              <a:rPr lang="en-US" altLang="en-US"/>
              <a:t>This has led to a proliferation of firewalls</a:t>
            </a:r>
          </a:p>
          <a:p>
            <a:pPr lvl="2"/>
            <a:r>
              <a:rPr lang="en-US" altLang="en-US"/>
              <a:t>Whatever is not permitted, gets dropped</a:t>
            </a:r>
          </a:p>
          <a:p>
            <a:pPr lvl="1"/>
            <a:r>
              <a:rPr lang="en-US" altLang="en-US"/>
              <a:t>Firewalls violate the architecture and inhibit innovation</a:t>
            </a:r>
          </a:p>
          <a:p>
            <a:pPr lvl="2"/>
            <a:r>
              <a:rPr lang="en-US" altLang="en-US"/>
              <a:t>But they respond to a genuine user need</a:t>
            </a:r>
          </a:p>
          <a:p>
            <a:pPr lvl="1"/>
            <a:r>
              <a:rPr lang="en-US" altLang="en-US"/>
              <a:t>Users should be able to indicate their control choices</a:t>
            </a:r>
          </a:p>
          <a:p>
            <a:pPr lvl="1"/>
            <a:r>
              <a:rPr lang="en-US" altLang="en-US"/>
              <a:t>Endpoints should not invest effort before verification</a:t>
            </a:r>
          </a:p>
          <a:p>
            <a:pPr lvl="1"/>
            <a:r>
              <a:rPr lang="en-US" altLang="en-US"/>
              <a:t>Third parties are also needed in many cases</a:t>
            </a:r>
          </a:p>
          <a:p>
            <a:pPr lvl="2"/>
            <a:r>
              <a:rPr lang="en-US" altLang="en-US"/>
              <a:t>Banks, credit card companies, certificate agencies</a:t>
            </a:r>
          </a:p>
          <a:p>
            <a:pPr lvl="1"/>
            <a:r>
              <a:rPr lang="en-US" altLang="en-US"/>
              <a:t>Users should be able to explicitly select third party mediators</a:t>
            </a:r>
          </a:p>
          <a:p>
            <a:pPr lvl="1"/>
            <a:r>
              <a:rPr lang="en-US" altLang="en-US"/>
              <a:t>What about identities on the Internet?</a:t>
            </a:r>
          </a:p>
          <a:p>
            <a:pPr lvl="2"/>
            <a:r>
              <a:rPr lang="en-US" altLang="en-US"/>
              <a:t>Probably no single solution is perfect</a:t>
            </a:r>
          </a:p>
          <a:p>
            <a:pPr lvl="2"/>
            <a:r>
              <a:rPr lang="en-US" altLang="en-US"/>
              <a:t>Many users also value anonymity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n-US"/>
              <a:t>Information-Centric Networks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l-GR" altLang="en-US"/>
              <a:t>0</a:t>
            </a:r>
            <a:r>
              <a:rPr lang="en-US" altLang="en-US"/>
              <a:t>2b</a:t>
            </a:r>
            <a:r>
              <a:rPr lang="el-GR" altLang="en-US"/>
              <a:t>-</a:t>
            </a:r>
            <a:fld id="{F14A500E-9804-44F3-ABD0-A20B0EB45E1A}" type="slidenum">
              <a:rPr lang="el-GR" altLang="en-US"/>
              <a:pPr/>
              <a:t>12</a:t>
            </a:fld>
            <a:endParaRPr lang="el-GR" altLang="en-US"/>
          </a:p>
        </p:txBody>
      </p:sp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Tussle spaces: Openness</a:t>
            </a:r>
            <a:endParaRPr lang="el-GR" altLang="en-US"/>
          </a:p>
        </p:txBody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open nature of the Internet has many benefits</a:t>
            </a:r>
          </a:p>
          <a:p>
            <a:pPr lvl="1"/>
            <a:r>
              <a:rPr lang="en-US" altLang="en-US"/>
              <a:t>Users can freely select servers and services</a:t>
            </a:r>
          </a:p>
          <a:p>
            <a:pPr lvl="1"/>
            <a:r>
              <a:rPr lang="en-US" altLang="en-US"/>
              <a:t>New application and uses spring up all the time</a:t>
            </a:r>
          </a:p>
          <a:p>
            <a:r>
              <a:rPr lang="en-US" altLang="en-US"/>
              <a:t>But openness is not good for everyone</a:t>
            </a:r>
          </a:p>
          <a:p>
            <a:pPr lvl="1"/>
            <a:r>
              <a:rPr lang="en-US" altLang="en-US"/>
              <a:t>Openness means competition (fear!)</a:t>
            </a:r>
          </a:p>
          <a:p>
            <a:pPr lvl="2"/>
            <a:r>
              <a:rPr lang="en-US" altLang="en-US"/>
              <a:t>Entrenched providers prefer closed systems</a:t>
            </a:r>
          </a:p>
          <a:p>
            <a:pPr lvl="1"/>
            <a:r>
              <a:rPr lang="en-US" altLang="en-US"/>
              <a:t>Vertical integration does not prevent openness</a:t>
            </a:r>
          </a:p>
          <a:p>
            <a:pPr lvl="2"/>
            <a:r>
              <a:rPr lang="en-US" altLang="en-US"/>
              <a:t>A provider may have cables, access routers and services</a:t>
            </a:r>
          </a:p>
          <a:p>
            <a:pPr lvl="2"/>
            <a:r>
              <a:rPr lang="en-US" altLang="en-US"/>
              <a:t>This does not require proprietary interfaces</a:t>
            </a:r>
          </a:p>
          <a:p>
            <a:r>
              <a:rPr lang="en-US" altLang="en-US"/>
              <a:t>The critical issue is to allow innovation</a:t>
            </a:r>
          </a:p>
          <a:p>
            <a:pPr lvl="1"/>
            <a:r>
              <a:rPr lang="en-US" altLang="en-US"/>
              <a:t>We need transparent packet carriage</a:t>
            </a:r>
          </a:p>
          <a:p>
            <a:pPr lvl="1"/>
            <a:r>
              <a:rPr lang="en-US" altLang="en-US"/>
              <a:t>New protocols can evolve over this basic service</a:t>
            </a:r>
            <a:endParaRPr lang="el-GR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n-US"/>
              <a:t>Information-Centric Networks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l-GR" altLang="en-US"/>
              <a:t>0</a:t>
            </a:r>
            <a:r>
              <a:rPr lang="en-US" altLang="en-US"/>
              <a:t>2b</a:t>
            </a:r>
            <a:r>
              <a:rPr lang="el-GR" altLang="en-US"/>
              <a:t>-</a:t>
            </a:r>
            <a:fld id="{885DBADC-8CDB-4D9E-9C97-656282DCB9A5}" type="slidenum">
              <a:rPr lang="el-GR" altLang="en-US"/>
              <a:pPr/>
              <a:t>13</a:t>
            </a:fld>
            <a:endParaRPr lang="el-GR" altLang="en-US"/>
          </a:p>
        </p:txBody>
      </p:sp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future of the E2E arguments</a:t>
            </a:r>
            <a:endParaRPr lang="el-GR" altLang="en-US"/>
          </a:p>
        </p:txBody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E2E argument</a:t>
            </a:r>
          </a:p>
          <a:p>
            <a:pPr lvl="1"/>
            <a:r>
              <a:rPr lang="en-US" altLang="en-US"/>
              <a:t>The network should not do what can be done at the endpoints</a:t>
            </a:r>
          </a:p>
          <a:p>
            <a:pPr lvl="1"/>
            <a:r>
              <a:rPr lang="en-US" altLang="en-US"/>
              <a:t>Innovation: the network can work with many applications</a:t>
            </a:r>
          </a:p>
          <a:p>
            <a:pPr lvl="1"/>
            <a:r>
              <a:rPr lang="en-US" altLang="en-US"/>
              <a:t>Reliability: there are no scattered points of failure</a:t>
            </a:r>
          </a:p>
          <a:p>
            <a:r>
              <a:rPr lang="en-US" altLang="en-US"/>
              <a:t>The Internet E2E principles are eroding</a:t>
            </a:r>
          </a:p>
          <a:p>
            <a:pPr lvl="1"/>
            <a:r>
              <a:rPr lang="en-US" altLang="en-US"/>
              <a:t>Loss of trust (firewalls)</a:t>
            </a:r>
          </a:p>
          <a:p>
            <a:pPr lvl="1"/>
            <a:r>
              <a:rPr lang="en-US" altLang="en-US"/>
              <a:t>ISP desire for control (application filtering)</a:t>
            </a:r>
            <a:endParaRPr lang="el-GR" altLang="en-US"/>
          </a:p>
          <a:p>
            <a:pPr lvl="1"/>
            <a:r>
              <a:rPr lang="en-US" altLang="en-US"/>
              <a:t>Third party data capture (wiretapping)</a:t>
            </a:r>
          </a:p>
          <a:p>
            <a:pPr lvl="1"/>
            <a:r>
              <a:rPr lang="en-US" altLang="en-US"/>
              <a:t>Web optimizations (caches)</a:t>
            </a:r>
          </a:p>
          <a:p>
            <a:r>
              <a:rPr lang="en-US" altLang="en-US"/>
              <a:t>There is simple way out of this</a:t>
            </a:r>
          </a:p>
          <a:p>
            <a:pPr lvl="1"/>
            <a:r>
              <a:rPr lang="en-US" altLang="en-US"/>
              <a:t>Accept that these things will happen</a:t>
            </a:r>
          </a:p>
          <a:p>
            <a:pPr lvl="1"/>
            <a:r>
              <a:rPr lang="en-US" altLang="en-US"/>
              <a:t>Think of how the design can accommodate them</a:t>
            </a:r>
            <a:endParaRPr lang="el-GR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n-US"/>
              <a:t>Information-Centric Networks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l-GR" altLang="en-US"/>
              <a:t>0</a:t>
            </a:r>
            <a:r>
              <a:rPr lang="en-US" altLang="en-US"/>
              <a:t>2b</a:t>
            </a:r>
            <a:r>
              <a:rPr lang="el-GR" altLang="en-US"/>
              <a:t>-</a:t>
            </a:r>
            <a:fld id="{89554BAD-97E9-4E7A-8578-BA7335BFE3D2}" type="slidenum">
              <a:rPr lang="el-GR" altLang="en-US"/>
              <a:pPr/>
              <a:t>14</a:t>
            </a:fld>
            <a:endParaRPr lang="el-GR" altLang="en-US"/>
          </a:p>
        </p:txBody>
      </p:sp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Separation of policy and mechanism</a:t>
            </a:r>
            <a:endParaRPr lang="el-GR" altLang="en-US"/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 good design should be policy-free</a:t>
            </a:r>
          </a:p>
          <a:p>
            <a:pPr lvl="1"/>
            <a:r>
              <a:rPr lang="en-US" altLang="en-US"/>
              <a:t>Provide mechanisms upon which policies can be built</a:t>
            </a:r>
          </a:p>
          <a:p>
            <a:pPr lvl="1"/>
            <a:r>
              <a:rPr lang="en-US" altLang="en-US"/>
              <a:t>Maybe too simplistic: are there value-neutral designs?</a:t>
            </a:r>
          </a:p>
          <a:p>
            <a:pPr lvl="2"/>
            <a:r>
              <a:rPr lang="en-US" altLang="en-US"/>
              <a:t>The range of mechanisms available limits feasible policies!</a:t>
            </a:r>
          </a:p>
          <a:p>
            <a:pPr lvl="1"/>
            <a:r>
              <a:rPr lang="en-US" altLang="en-US"/>
              <a:t>Try to discover the value-neutral parts</a:t>
            </a:r>
          </a:p>
          <a:p>
            <a:r>
              <a:rPr lang="en-US" altLang="en-US"/>
              <a:t>Lessons for designers</a:t>
            </a:r>
          </a:p>
          <a:p>
            <a:pPr lvl="1"/>
            <a:r>
              <a:rPr lang="en-US" altLang="en-US"/>
              <a:t>Many good ideas have failed (multicast, explicit QoS)</a:t>
            </a:r>
          </a:p>
          <a:p>
            <a:pPr lvl="1"/>
            <a:r>
              <a:rPr lang="en-US" altLang="en-US"/>
              <a:t>Remember that you need business drivers (greed and fear!)</a:t>
            </a:r>
          </a:p>
          <a:p>
            <a:pPr lvl="2"/>
            <a:r>
              <a:rPr lang="en-US" altLang="en-US"/>
              <a:t>Greed: providers should get something out of their investment</a:t>
            </a:r>
          </a:p>
          <a:p>
            <a:pPr lvl="2"/>
            <a:r>
              <a:rPr lang="en-US" altLang="en-US"/>
              <a:t>Fear: users should be able to choose a provider that made it</a:t>
            </a:r>
          </a:p>
          <a:p>
            <a:pPr lvl="1"/>
            <a:r>
              <a:rPr lang="en-US" altLang="en-US"/>
              <a:t>One should analyze and manage the tussles of a design</a:t>
            </a:r>
          </a:p>
          <a:p>
            <a:r>
              <a:rPr lang="en-US" altLang="en-US"/>
              <a:t>Primary lesson: the Internet is part of our society</a:t>
            </a:r>
          </a:p>
          <a:p>
            <a:pPr lvl="1"/>
            <a:r>
              <a:rPr lang="en-US" altLang="en-US"/>
              <a:t>Its evolution requires also thinking about society</a:t>
            </a:r>
            <a:endParaRPr lang="el-GR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End of Section </a:t>
            </a:r>
            <a:r>
              <a:rPr lang="el-GR" dirty="0"/>
              <a:t>#</a:t>
            </a:r>
            <a:r>
              <a:rPr lang="en-US" dirty="0"/>
              <a:t> </a:t>
            </a:r>
            <a:r>
              <a:rPr lang="fr-FR" smtClean="0"/>
              <a:t>2.2</a:t>
            </a:r>
            <a:endParaRPr lang="el-GR" dirty="0"/>
          </a:p>
        </p:txBody>
      </p:sp>
      <p:sp>
        <p:nvSpPr>
          <p:cNvPr id="23" name="Θέση κειμένου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Course</a:t>
            </a:r>
            <a:r>
              <a:rPr lang="el-GR" b="1" dirty="0"/>
              <a:t>: </a:t>
            </a:r>
            <a:r>
              <a:rPr lang="en-US" dirty="0"/>
              <a:t>Information-Centric Networks</a:t>
            </a:r>
            <a:r>
              <a:rPr lang="el-GR" dirty="0"/>
              <a:t>, </a:t>
            </a:r>
            <a:r>
              <a:rPr lang="en-US" b="1" dirty="0"/>
              <a:t>Section # </a:t>
            </a:r>
            <a:r>
              <a:rPr lang="fr-FR" b="1" dirty="0" smtClean="0"/>
              <a:t>2.2</a:t>
            </a:r>
            <a:r>
              <a:rPr lang="el-GR" b="1" dirty="0" smtClean="0"/>
              <a:t>:</a:t>
            </a:r>
            <a:r>
              <a:rPr lang="en-US" b="1" dirty="0" smtClean="0"/>
              <a:t> Internet Evolution</a:t>
            </a:r>
            <a:endParaRPr lang="en-US" b="1" dirty="0"/>
          </a:p>
          <a:p>
            <a:r>
              <a:rPr lang="en-US" b="1" dirty="0" smtClean="0"/>
              <a:t>Instructor</a:t>
            </a:r>
            <a:r>
              <a:rPr lang="el-GR" b="1" dirty="0"/>
              <a:t>: </a:t>
            </a:r>
            <a:r>
              <a:rPr lang="en-US" dirty="0"/>
              <a:t>George </a:t>
            </a:r>
            <a:r>
              <a:rPr lang="en-US" dirty="0" err="1"/>
              <a:t>Xylomenos</a:t>
            </a:r>
            <a:r>
              <a:rPr lang="el-GR" dirty="0"/>
              <a:t>, </a:t>
            </a:r>
            <a:r>
              <a:rPr lang="en-US" b="1" dirty="0"/>
              <a:t>Department:</a:t>
            </a:r>
            <a:r>
              <a:rPr lang="el-GR" b="1" dirty="0"/>
              <a:t> </a:t>
            </a:r>
            <a:r>
              <a:rPr lang="en-US" dirty="0"/>
              <a:t>Informatics</a:t>
            </a:r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25355"/>
            <a:ext cx="1535430" cy="537210"/>
          </a:xfrm>
          <a:prstGeom prst="rect">
            <a:avLst/>
          </a:prstGeom>
        </p:spPr>
      </p:pic>
      <p:pic>
        <p:nvPicPr>
          <p:cNvPr id="8" name="Picture 37" descr="C:\Documents and Settings\xgeorge\My Documents\Docs\2013\IIMC\ppt\EPEDBM G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123" y="5663332"/>
            <a:ext cx="36195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529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Funding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These educational materials have been developed as part of the instructors educational tasks</a:t>
            </a:r>
            <a:r>
              <a:rPr lang="el-GR" sz="2400" dirty="0" smtClean="0"/>
              <a:t>.</a:t>
            </a:r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b="1" dirty="0" smtClean="0"/>
              <a:t>“Athens University of Economics and Business Open Courses”</a:t>
            </a:r>
            <a:r>
              <a:rPr lang="en-US" sz="2400" dirty="0" smtClean="0"/>
              <a:t> project only funded the reformatting of these educational materials</a:t>
            </a:r>
            <a:r>
              <a:rPr lang="el-GR" sz="2400" dirty="0" smtClean="0"/>
              <a:t>. </a:t>
            </a:r>
          </a:p>
          <a:p>
            <a:r>
              <a:rPr lang="en-US" sz="2400" dirty="0" smtClean="0"/>
              <a:t>The project is being implemented as part of the Operational Program</a:t>
            </a:r>
            <a:r>
              <a:rPr lang="el-GR" sz="2400" dirty="0" smtClean="0"/>
              <a:t> </a:t>
            </a:r>
            <a:r>
              <a:rPr lang="en-US" sz="2400" dirty="0" smtClean="0"/>
              <a:t>“Instruction and Lifelong Learning” and is co-financed by the European Union (European Social Fund) and national funds</a:t>
            </a:r>
            <a:r>
              <a:rPr lang="el-GR" sz="2400" dirty="0" smtClean="0"/>
              <a:t>.</a:t>
            </a:r>
          </a:p>
        </p:txBody>
      </p:sp>
      <p:pic>
        <p:nvPicPr>
          <p:cNvPr id="10" name="Picture 37" descr="C:\Documents and Settings\xgeorge\My Documents\Docs\2013\IIMC\ppt\EPEDBM G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589240"/>
            <a:ext cx="36195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262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Licencing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/>
              <a:t>These educational materials are subject to a Creative Commons License. </a:t>
            </a:r>
            <a:endParaRPr lang="el-GR" sz="2800" dirty="0" smtClean="0"/>
          </a:p>
          <a:p>
            <a:pPr algn="l"/>
            <a:endParaRPr lang="en-US" sz="2800" dirty="0" smtClean="0"/>
          </a:p>
        </p:txBody>
      </p:sp>
      <p:pic>
        <p:nvPicPr>
          <p:cNvPr id="2" name="Picture 1" descr="Λογότυπο για Άδειες χρήσης Creative Commons BY-NC-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570" y="5234900"/>
            <a:ext cx="3070860" cy="107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81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n-US"/>
              <a:t>Information-Centric Networks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l-GR" altLang="en-US"/>
              <a:t>0</a:t>
            </a:r>
            <a:r>
              <a:rPr lang="en-US" altLang="en-US"/>
              <a:t>2b</a:t>
            </a:r>
            <a:r>
              <a:rPr lang="el-GR" altLang="en-US"/>
              <a:t>-</a:t>
            </a:r>
            <a:fld id="{11A5EF9E-36F2-4992-A7D7-8C7F651F9222}" type="slidenum">
              <a:rPr lang="el-GR" altLang="en-US"/>
              <a:pPr/>
              <a:t>4</a:t>
            </a:fld>
            <a:endParaRPr lang="el-GR" altLang="en-US"/>
          </a:p>
        </p:txBody>
      </p:sp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Week 2 / Paper 2</a:t>
            </a:r>
            <a:endParaRPr lang="el-GR" altLang="en-US"/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Tussle in Cyberspace: Defining Tommorow’s Internet</a:t>
            </a:r>
          </a:p>
          <a:p>
            <a:pPr lvl="1"/>
            <a:r>
              <a:rPr lang="en-US" altLang="en-US"/>
              <a:t>David D. Clark, John Wroclawski, Karen R. Sollins and Robert Braden</a:t>
            </a:r>
          </a:p>
          <a:p>
            <a:pPr lvl="1"/>
            <a:r>
              <a:rPr lang="en-US" altLang="en-US"/>
              <a:t>ACM SIGCOMM, 2002</a:t>
            </a:r>
          </a:p>
          <a:p>
            <a:r>
              <a:rPr lang="en-US" altLang="en-US"/>
              <a:t>Main point</a:t>
            </a:r>
          </a:p>
          <a:p>
            <a:pPr lvl="1"/>
            <a:r>
              <a:rPr lang="en-US" altLang="en-US"/>
              <a:t>The current Internet has grown well beyond its intended use</a:t>
            </a:r>
          </a:p>
          <a:p>
            <a:pPr lvl="1"/>
            <a:r>
              <a:rPr lang="en-US" altLang="en-US"/>
              <a:t>Different stakeholders have conflicting interests</a:t>
            </a:r>
          </a:p>
          <a:p>
            <a:pPr lvl="2"/>
            <a:r>
              <a:rPr lang="en-US" altLang="en-US"/>
              <a:t>This is the “tussle in cyberspace”</a:t>
            </a:r>
          </a:p>
          <a:p>
            <a:pPr lvl="1"/>
            <a:r>
              <a:rPr lang="en-US" altLang="en-US"/>
              <a:t>How can Internet evolution accommodate this tussle?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n-US"/>
              <a:t>Information-Centric Networks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l-GR" altLang="en-US"/>
              <a:t>0</a:t>
            </a:r>
            <a:r>
              <a:rPr lang="en-US" altLang="en-US"/>
              <a:t>2b</a:t>
            </a:r>
            <a:r>
              <a:rPr lang="el-GR" altLang="en-US"/>
              <a:t>-</a:t>
            </a:r>
            <a:fld id="{26933480-07F5-4B4C-9333-E17A40336995}" type="slidenum">
              <a:rPr lang="el-GR" altLang="en-US"/>
              <a:pPr/>
              <a:t>5</a:t>
            </a:fld>
            <a:endParaRPr lang="el-GR" altLang="en-US"/>
          </a:p>
        </p:txBody>
      </p:sp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Introduction</a:t>
            </a:r>
            <a:endParaRPr lang="el-GR" altLang="en-US"/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In the original Internet everyone had a common goal</a:t>
            </a:r>
          </a:p>
          <a:p>
            <a:pPr lvl="1"/>
            <a:r>
              <a:rPr lang="en-US" altLang="en-US"/>
              <a:t>Interconnect all the computers in the world</a:t>
            </a:r>
          </a:p>
          <a:p>
            <a:r>
              <a:rPr lang="en-US" altLang="en-US"/>
              <a:t>This common goal no longer exists</a:t>
            </a:r>
          </a:p>
          <a:p>
            <a:pPr lvl="1"/>
            <a:r>
              <a:rPr lang="en-US" altLang="en-US"/>
              <a:t>Important and powerful players are at odds with each other</a:t>
            </a:r>
          </a:p>
          <a:p>
            <a:r>
              <a:rPr lang="en-US" altLang="en-US"/>
              <a:t>Examples abound</a:t>
            </a:r>
          </a:p>
          <a:p>
            <a:pPr lvl="1"/>
            <a:r>
              <a:rPr lang="en-US" altLang="en-US"/>
              <a:t>Music exchange</a:t>
            </a:r>
          </a:p>
          <a:p>
            <a:pPr lvl="1"/>
            <a:r>
              <a:rPr lang="en-US" altLang="en-US"/>
              <a:t>Private communications</a:t>
            </a:r>
          </a:p>
          <a:p>
            <a:pPr lvl="1"/>
            <a:r>
              <a:rPr lang="en-US" altLang="en-US"/>
              <a:t>ISPs must compete and co-operate</a:t>
            </a:r>
          </a:p>
          <a:p>
            <a:r>
              <a:rPr lang="en-US" altLang="en-US"/>
              <a:t>The Internet architecture must meet new requirements</a:t>
            </a:r>
          </a:p>
          <a:p>
            <a:pPr lvl="1"/>
            <a:r>
              <a:rPr lang="en-US" altLang="en-US"/>
              <a:t>This implies new design strategies</a:t>
            </a:r>
          </a:p>
          <a:p>
            <a:pPr lvl="1"/>
            <a:r>
              <a:rPr lang="en-US" altLang="en-US"/>
              <a:t>Handling tussles is a critical issue</a:t>
            </a:r>
            <a:endParaRPr lang="el-GR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n-US"/>
              <a:t>Information-Centric Networks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l-GR" altLang="en-US"/>
              <a:t>0</a:t>
            </a:r>
            <a:r>
              <a:rPr lang="en-US" altLang="en-US"/>
              <a:t>2b</a:t>
            </a:r>
            <a:r>
              <a:rPr lang="el-GR" altLang="en-US"/>
              <a:t>-</a:t>
            </a:r>
            <a:fld id="{BD15E1D1-A5A4-4AB1-ADA2-9AD6998D1BF0}" type="slidenum">
              <a:rPr lang="el-GR" altLang="en-US"/>
              <a:pPr/>
              <a:t>6</a:t>
            </a:fld>
            <a:endParaRPr lang="el-GR" altLang="en-US"/>
          </a:p>
        </p:txBody>
      </p:sp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Internet and society</a:t>
            </a:r>
            <a:endParaRPr lang="el-GR" altLang="en-US"/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The Internet is an engineering artifact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It was designed to meet specific goals</a:t>
            </a:r>
          </a:p>
          <a:p>
            <a:pPr>
              <a:lnSpc>
                <a:spcPct val="90000"/>
              </a:lnSpc>
            </a:pPr>
            <a:r>
              <a:rPr lang="en-US" altLang="en-US"/>
              <a:t>Societies are not engineered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They reflect conflicting interests</a:t>
            </a:r>
          </a:p>
          <a:p>
            <a:pPr>
              <a:lnSpc>
                <a:spcPct val="90000"/>
              </a:lnSpc>
            </a:pPr>
            <a:r>
              <a:rPr lang="en-US" altLang="en-US"/>
              <a:t>The Internet needs to reflect society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Its technical architecture must reflect the tussles of society</a:t>
            </a:r>
          </a:p>
          <a:p>
            <a:pPr>
              <a:lnSpc>
                <a:spcPct val="90000"/>
              </a:lnSpc>
            </a:pPr>
            <a:r>
              <a:rPr lang="en-US" altLang="en-US"/>
              <a:t>Stakeholders (good and bad)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Users running applications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Commercial ISPs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Private network providers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Governments and regulators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Intellectual property rights holders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Content providers</a:t>
            </a:r>
            <a:endParaRPr lang="el-GR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n-US"/>
              <a:t>Information-Centric Networks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l-GR" altLang="en-US"/>
              <a:t>0</a:t>
            </a:r>
            <a:r>
              <a:rPr lang="en-US" altLang="en-US"/>
              <a:t>2b</a:t>
            </a:r>
            <a:r>
              <a:rPr lang="el-GR" altLang="en-US"/>
              <a:t>-</a:t>
            </a:r>
            <a:fld id="{55FF33CA-59F6-43C3-8CFB-FCB9EA648DBC}" type="slidenum">
              <a:rPr lang="el-GR" altLang="en-US"/>
              <a:pPr/>
              <a:t>7</a:t>
            </a:fld>
            <a:endParaRPr lang="el-GR" altLang="en-US"/>
          </a:p>
        </p:txBody>
      </p:sp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Principles</a:t>
            </a:r>
            <a:endParaRPr lang="el-GR" altLang="en-US"/>
          </a:p>
        </p:txBody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generic principle</a:t>
            </a:r>
          </a:p>
          <a:p>
            <a:pPr lvl="1"/>
            <a:r>
              <a:rPr lang="en-US" altLang="en-US"/>
              <a:t>Design for variation of outcome</a:t>
            </a:r>
          </a:p>
          <a:p>
            <a:pPr lvl="2"/>
            <a:r>
              <a:rPr lang="en-US" altLang="en-US"/>
              <a:t>The tussle should take place within the design</a:t>
            </a:r>
          </a:p>
          <a:p>
            <a:pPr lvl="2"/>
            <a:r>
              <a:rPr lang="en-US" altLang="en-US"/>
              <a:t>The design should not dictate the outcome</a:t>
            </a:r>
          </a:p>
          <a:p>
            <a:r>
              <a:rPr lang="en-US" altLang="en-US"/>
              <a:t>Two more specific principles</a:t>
            </a:r>
          </a:p>
          <a:p>
            <a:pPr lvl="1"/>
            <a:r>
              <a:rPr lang="en-US" altLang="en-US"/>
              <a:t>Modularize along tussle boundaries</a:t>
            </a:r>
          </a:p>
          <a:p>
            <a:pPr lvl="2"/>
            <a:r>
              <a:rPr lang="en-US" altLang="en-US"/>
              <a:t>Functions within a tussle space should be isolated</a:t>
            </a:r>
          </a:p>
          <a:p>
            <a:pPr lvl="2"/>
            <a:r>
              <a:rPr lang="en-US" altLang="en-US"/>
              <a:t>Counter-example: use of copyrighted names in DNS</a:t>
            </a:r>
          </a:p>
          <a:p>
            <a:pPr lvl="2"/>
            <a:r>
              <a:rPr lang="en-US" altLang="en-US"/>
              <a:t>Example: use of ToS bits for QoS instead of ports</a:t>
            </a:r>
            <a:endParaRPr lang="el-GR" altLang="en-US"/>
          </a:p>
          <a:p>
            <a:pPr lvl="1"/>
            <a:r>
              <a:rPr lang="en-US" altLang="en-US"/>
              <a:t>Design for choice</a:t>
            </a:r>
          </a:p>
          <a:p>
            <a:pPr lvl="2"/>
            <a:r>
              <a:rPr lang="en-US" altLang="en-US"/>
              <a:t>All parties should be able to express choices</a:t>
            </a:r>
          </a:p>
          <a:p>
            <a:pPr lvl="2"/>
            <a:r>
              <a:rPr lang="en-US" altLang="en-US"/>
              <a:t>Example: choosing an SMTP server</a:t>
            </a:r>
          </a:p>
          <a:p>
            <a:pPr lvl="2"/>
            <a:r>
              <a:rPr lang="en-US" altLang="en-US"/>
              <a:t>Choice requires configuration</a:t>
            </a:r>
            <a:endParaRPr lang="el-GR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n-US"/>
              <a:t>Information-Centric Networks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l-GR" altLang="en-US"/>
              <a:t>0</a:t>
            </a:r>
            <a:r>
              <a:rPr lang="en-US" altLang="en-US"/>
              <a:t>2b</a:t>
            </a:r>
            <a:r>
              <a:rPr lang="el-GR" altLang="en-US"/>
              <a:t>-</a:t>
            </a:r>
            <a:fld id="{49A99395-D02E-4B73-B07B-3A76D4F1FA54}" type="slidenum">
              <a:rPr lang="el-GR" altLang="en-US"/>
              <a:pPr/>
              <a:t>8</a:t>
            </a:fld>
            <a:endParaRPr lang="el-GR" altLang="en-US"/>
          </a:p>
        </p:txBody>
      </p:sp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Implications</a:t>
            </a:r>
            <a:endParaRPr lang="el-GR" altLang="en-US"/>
          </a:p>
        </p:txBody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Choice often requires open interfaces</a:t>
            </a:r>
          </a:p>
          <a:p>
            <a:r>
              <a:rPr lang="en-US" altLang="en-US"/>
              <a:t>Tussles often happen across interfaces</a:t>
            </a:r>
          </a:p>
          <a:p>
            <a:pPr lvl="1"/>
            <a:r>
              <a:rPr lang="en-US" altLang="en-US"/>
              <a:t>Tussle interfaces are not only about interoperability</a:t>
            </a:r>
          </a:p>
          <a:p>
            <a:r>
              <a:rPr lang="en-US" altLang="en-US"/>
              <a:t>It matters if the consequences of choice is visible</a:t>
            </a:r>
          </a:p>
          <a:p>
            <a:pPr lvl="1"/>
            <a:r>
              <a:rPr lang="en-US" altLang="en-US"/>
              <a:t>Choices made in public may be different than secret choices</a:t>
            </a:r>
          </a:p>
          <a:p>
            <a:r>
              <a:rPr lang="en-US" altLang="en-US"/>
              <a:t>Tussles have different flavors</a:t>
            </a:r>
          </a:p>
          <a:p>
            <a:pPr lvl="1"/>
            <a:r>
              <a:rPr lang="en-US" altLang="en-US"/>
              <a:t>The type of conflict may vary</a:t>
            </a:r>
          </a:p>
          <a:p>
            <a:r>
              <a:rPr lang="en-US" altLang="en-US"/>
              <a:t>Tussles evolve over time</a:t>
            </a:r>
          </a:p>
          <a:p>
            <a:pPr lvl="1"/>
            <a:r>
              <a:rPr lang="en-US" altLang="en-US"/>
              <a:t>They are multi-round processes</a:t>
            </a:r>
          </a:p>
          <a:p>
            <a:r>
              <a:rPr lang="en-US" altLang="en-US"/>
              <a:t>There is no such thing as value-neutral design</a:t>
            </a:r>
          </a:p>
          <a:p>
            <a:pPr lvl="1"/>
            <a:r>
              <a:rPr lang="en-US" altLang="en-US"/>
              <a:t>Tussles are shaped by designs</a:t>
            </a:r>
          </a:p>
          <a:p>
            <a:r>
              <a:rPr lang="en-US" altLang="en-US"/>
              <a:t>Don’t assume that you design the answer!</a:t>
            </a:r>
            <a:endParaRPr lang="el-GR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n-US"/>
              <a:t>Information-Centric Networks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l-GR" altLang="en-US"/>
              <a:t>0</a:t>
            </a:r>
            <a:r>
              <a:rPr lang="en-US" altLang="en-US"/>
              <a:t>2b</a:t>
            </a:r>
            <a:r>
              <a:rPr lang="el-GR" altLang="en-US"/>
              <a:t>-</a:t>
            </a:r>
            <a:fld id="{6ADBD70F-18F7-41FD-A7D7-811E5FFADC75}" type="slidenum">
              <a:rPr lang="el-GR" altLang="en-US"/>
              <a:pPr/>
              <a:t>9</a:t>
            </a:fld>
            <a:endParaRPr lang="el-GR" altLang="en-US"/>
          </a:p>
        </p:txBody>
      </p:sp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Tussle spaces: Economics</a:t>
            </a:r>
            <a:endParaRPr lang="el-GR" altLang="en-US"/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Economics</a:t>
            </a:r>
          </a:p>
          <a:p>
            <a:pPr lvl="1"/>
            <a:r>
              <a:rPr lang="en-US" altLang="en-US"/>
              <a:t>Provider vs. provider and provider vs. consumer</a:t>
            </a:r>
          </a:p>
          <a:p>
            <a:pPr lvl="1"/>
            <a:r>
              <a:rPr lang="en-US" altLang="en-US"/>
              <a:t>The drivers of investment are greed and fear</a:t>
            </a:r>
          </a:p>
          <a:p>
            <a:pPr lvl="2"/>
            <a:r>
              <a:rPr lang="en-US" altLang="en-US"/>
              <a:t>Greed is obvious, fear is less so</a:t>
            </a:r>
          </a:p>
          <a:p>
            <a:r>
              <a:rPr lang="en-US" altLang="en-US"/>
              <a:t>Specific examples of economic tussles</a:t>
            </a:r>
          </a:p>
          <a:p>
            <a:pPr lvl="1"/>
            <a:r>
              <a:rPr lang="en-US" altLang="en-US"/>
              <a:t>How can the design promote competition?</a:t>
            </a:r>
          </a:p>
          <a:p>
            <a:r>
              <a:rPr lang="en-US" altLang="en-US"/>
              <a:t>Provider lock-in from IP addressing</a:t>
            </a:r>
          </a:p>
          <a:p>
            <a:pPr lvl="1"/>
            <a:r>
              <a:rPr lang="en-US" altLang="en-US"/>
              <a:t>A consumer should be able to easily move to another ISP</a:t>
            </a:r>
          </a:p>
          <a:p>
            <a:pPr lvl="1"/>
            <a:r>
              <a:rPr lang="en-US" altLang="en-US"/>
              <a:t>Addresses should not be confused with identities</a:t>
            </a:r>
          </a:p>
          <a:p>
            <a:r>
              <a:rPr lang="en-US" altLang="en-US"/>
              <a:t>Value pricing</a:t>
            </a:r>
          </a:p>
          <a:p>
            <a:pPr lvl="1"/>
            <a:r>
              <a:rPr lang="en-US" altLang="en-US"/>
              <a:t>ISPs charge business and residential consumers differently</a:t>
            </a:r>
          </a:p>
          <a:p>
            <a:pPr lvl="1"/>
            <a:r>
              <a:rPr lang="en-US" altLang="en-US"/>
              <a:t>Should a residential customer hide a server behind a tunnel?</a:t>
            </a:r>
            <a:endParaRPr lang="el-GR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1218</TotalTime>
  <Words>1104</Words>
  <Application>Microsoft Macintosh PowerPoint</Application>
  <PresentationFormat>On-screen Show (4:3)</PresentationFormat>
  <Paragraphs>180</Paragraphs>
  <Slides>15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Calibri</vt:lpstr>
      <vt:lpstr>Times New Roman</vt:lpstr>
      <vt:lpstr>Arial</vt:lpstr>
      <vt:lpstr>Default Design</vt:lpstr>
      <vt:lpstr>Θέμα του Office</vt:lpstr>
      <vt:lpstr>Microsoft Drawing</vt:lpstr>
      <vt:lpstr>Information-Centric Networks</vt:lpstr>
      <vt:lpstr>Funding</vt:lpstr>
      <vt:lpstr>Licencing</vt:lpstr>
      <vt:lpstr>Week 2 / Paper 2</vt:lpstr>
      <vt:lpstr>Introduction</vt:lpstr>
      <vt:lpstr>Internet and society</vt:lpstr>
      <vt:lpstr>Principles</vt:lpstr>
      <vt:lpstr>Implications</vt:lpstr>
      <vt:lpstr>Tussle spaces: Economics</vt:lpstr>
      <vt:lpstr>Tussle spaces: Economics</vt:lpstr>
      <vt:lpstr>Tussle spaces: Trust</vt:lpstr>
      <vt:lpstr>Tussle spaces: Openness</vt:lpstr>
      <vt:lpstr>The future of the E2E arguments</vt:lpstr>
      <vt:lpstr>Separation of policy and mechanism</vt:lpstr>
      <vt:lpstr>End of Section # 2.2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Κατανεμημένα Συστήματα</dc:title>
  <dc:creator>George Xylomenos</dc:creator>
  <cp:lastModifiedBy>George Xylomenos</cp:lastModifiedBy>
  <cp:revision>175</cp:revision>
  <dcterms:created xsi:type="dcterms:W3CDTF">2002-02-24T19:33:17Z</dcterms:created>
  <dcterms:modified xsi:type="dcterms:W3CDTF">2015-11-23T21:54:15Z</dcterms:modified>
</cp:coreProperties>
</file>