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713" r:id="rId2"/>
    <p:sldMasterId id="2147483725" r:id="rId3"/>
  </p:sldMasterIdLst>
  <p:notesMasterIdLst>
    <p:notesMasterId r:id="rId117"/>
  </p:notesMasterIdLst>
  <p:handoutMasterIdLst>
    <p:handoutMasterId r:id="rId118"/>
  </p:handoutMasterIdLst>
  <p:sldIdLst>
    <p:sldId id="456" r:id="rId4"/>
    <p:sldId id="256" r:id="rId5"/>
    <p:sldId id="258" r:id="rId6"/>
    <p:sldId id="325" r:id="rId7"/>
    <p:sldId id="326" r:id="rId8"/>
    <p:sldId id="327" r:id="rId9"/>
    <p:sldId id="328" r:id="rId10"/>
    <p:sldId id="425" r:id="rId11"/>
    <p:sldId id="329" r:id="rId12"/>
    <p:sldId id="426" r:id="rId13"/>
    <p:sldId id="448" r:id="rId14"/>
    <p:sldId id="449" r:id="rId15"/>
    <p:sldId id="330" r:id="rId16"/>
    <p:sldId id="331" r:id="rId17"/>
    <p:sldId id="332" r:id="rId18"/>
    <p:sldId id="427" r:id="rId19"/>
    <p:sldId id="428" r:id="rId20"/>
    <p:sldId id="358" r:id="rId21"/>
    <p:sldId id="333" r:id="rId22"/>
    <p:sldId id="359" r:id="rId23"/>
    <p:sldId id="429" r:id="rId24"/>
    <p:sldId id="334" r:id="rId25"/>
    <p:sldId id="335" r:id="rId26"/>
    <p:sldId id="337" r:id="rId27"/>
    <p:sldId id="361" r:id="rId28"/>
    <p:sldId id="338" r:id="rId29"/>
    <p:sldId id="362" r:id="rId30"/>
    <p:sldId id="339" r:id="rId31"/>
    <p:sldId id="340" r:id="rId32"/>
    <p:sldId id="341" r:id="rId33"/>
    <p:sldId id="363" r:id="rId34"/>
    <p:sldId id="342" r:id="rId35"/>
    <p:sldId id="343" r:id="rId36"/>
    <p:sldId id="364" r:id="rId37"/>
    <p:sldId id="344" r:id="rId38"/>
    <p:sldId id="365" r:id="rId39"/>
    <p:sldId id="345" r:id="rId40"/>
    <p:sldId id="346" r:id="rId41"/>
    <p:sldId id="366" r:id="rId42"/>
    <p:sldId id="347" r:id="rId43"/>
    <p:sldId id="374" r:id="rId44"/>
    <p:sldId id="375" r:id="rId45"/>
    <p:sldId id="378" r:id="rId46"/>
    <p:sldId id="393" r:id="rId47"/>
    <p:sldId id="430" r:id="rId48"/>
    <p:sldId id="431" r:id="rId49"/>
    <p:sldId id="450" r:id="rId50"/>
    <p:sldId id="451" r:id="rId51"/>
    <p:sldId id="447" r:id="rId52"/>
    <p:sldId id="452" r:id="rId53"/>
    <p:sldId id="453" r:id="rId54"/>
    <p:sldId id="454" r:id="rId55"/>
    <p:sldId id="432" r:id="rId56"/>
    <p:sldId id="433" r:id="rId57"/>
    <p:sldId id="434" r:id="rId58"/>
    <p:sldId id="435" r:id="rId59"/>
    <p:sldId id="436" r:id="rId60"/>
    <p:sldId id="437" r:id="rId61"/>
    <p:sldId id="438" r:id="rId62"/>
    <p:sldId id="439" r:id="rId63"/>
    <p:sldId id="440" r:id="rId64"/>
    <p:sldId id="441" r:id="rId65"/>
    <p:sldId id="442" r:id="rId66"/>
    <p:sldId id="443" r:id="rId67"/>
    <p:sldId id="444" r:id="rId68"/>
    <p:sldId id="445" r:id="rId69"/>
    <p:sldId id="446" r:id="rId70"/>
    <p:sldId id="376" r:id="rId71"/>
    <p:sldId id="394" r:id="rId72"/>
    <p:sldId id="397" r:id="rId73"/>
    <p:sldId id="398" r:id="rId74"/>
    <p:sldId id="399" r:id="rId75"/>
    <p:sldId id="400" r:id="rId76"/>
    <p:sldId id="401" r:id="rId77"/>
    <p:sldId id="402" r:id="rId78"/>
    <p:sldId id="403" r:id="rId79"/>
    <p:sldId id="404" r:id="rId80"/>
    <p:sldId id="405" r:id="rId81"/>
    <p:sldId id="406" r:id="rId82"/>
    <p:sldId id="407" r:id="rId83"/>
    <p:sldId id="408" r:id="rId84"/>
    <p:sldId id="455" r:id="rId85"/>
    <p:sldId id="409" r:id="rId86"/>
    <p:sldId id="410" r:id="rId87"/>
    <p:sldId id="411" r:id="rId88"/>
    <p:sldId id="412" r:id="rId89"/>
    <p:sldId id="413" r:id="rId90"/>
    <p:sldId id="414" r:id="rId91"/>
    <p:sldId id="415" r:id="rId92"/>
    <p:sldId id="416" r:id="rId93"/>
    <p:sldId id="417" r:id="rId94"/>
    <p:sldId id="418" r:id="rId95"/>
    <p:sldId id="419" r:id="rId96"/>
    <p:sldId id="420" r:id="rId97"/>
    <p:sldId id="377" r:id="rId98"/>
    <p:sldId id="380" r:id="rId99"/>
    <p:sldId id="381" r:id="rId100"/>
    <p:sldId id="382" r:id="rId101"/>
    <p:sldId id="383" r:id="rId102"/>
    <p:sldId id="387" r:id="rId103"/>
    <p:sldId id="388" r:id="rId104"/>
    <p:sldId id="389" r:id="rId105"/>
    <p:sldId id="390" r:id="rId106"/>
    <p:sldId id="384" r:id="rId107"/>
    <p:sldId id="385" r:id="rId108"/>
    <p:sldId id="386" r:id="rId109"/>
    <p:sldId id="392" r:id="rId110"/>
    <p:sldId id="391" r:id="rId111"/>
    <p:sldId id="424" r:id="rId112"/>
    <p:sldId id="421" r:id="rId113"/>
    <p:sldId id="422" r:id="rId114"/>
    <p:sldId id="423" r:id="rId115"/>
    <p:sldId id="457" r:id="rId11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772123"/>
    <a:srgbClr val="FF6600"/>
    <a:srgbClr val="FEDEBA"/>
    <a:srgbClr val="FEC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73" autoAdjust="0"/>
  </p:normalViewPr>
  <p:slideViewPr>
    <p:cSldViewPr>
      <p:cViewPr>
        <p:scale>
          <a:sx n="74" d="100"/>
          <a:sy n="74" d="100"/>
        </p:scale>
        <p:origin x="-104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C07C6-CDB4-1F4A-8098-826AB2A21ECB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03DA8-1728-E74C-A840-A1CBE448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20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675BB-4EF7-498A-B19F-65DBDB95DF4D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23AFB-225A-4F1E-8FBE-B804C43BAF6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021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Σύμφωνα με τον αρχικό πίνακα του Α,</a:t>
            </a:r>
            <a:r>
              <a:rPr lang="el-GR" baseline="0" dirty="0" smtClean="0"/>
              <a:t> τα πακέτα 1, 2 και 3 προωθήθηκαν στον </a:t>
            </a:r>
            <a:r>
              <a:rPr lang="en-US" baseline="0" dirty="0" smtClean="0"/>
              <a:t>C, </a:t>
            </a:r>
            <a:r>
              <a:rPr lang="el-GR" baseline="0" dirty="0" smtClean="0"/>
              <a:t>κ.λπ.</a:t>
            </a:r>
          </a:p>
          <a:p>
            <a:r>
              <a:rPr lang="el-GR" baseline="0" dirty="0" smtClean="0"/>
              <a:t>Το πακέτο 4 για κάποιο λόγο άλλαξε διαδρομή και πήγε στον </a:t>
            </a:r>
            <a:r>
              <a:rPr lang="en-US" baseline="0" dirty="0" smtClean="0"/>
              <a:t>B</a:t>
            </a:r>
            <a:r>
              <a:rPr lang="el-GR" baseline="0" dirty="0" smtClean="0"/>
              <a:t>, προφανώς με βάση κάποια πληροφορία που έμαθε ο Α (π.χ. κυκλοφοριακή συμφόρηση) και ο αλγόριθμος δρομολόγησης άλλαξε τον Πίνακα του Α αναλόγως.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sz="1200" b="1" baseline="0" dirty="0" smtClean="0">
                <a:solidFill>
                  <a:srgbClr val="000000"/>
                </a:solidFill>
              </a:rPr>
              <a:t>Ξεχώρισε</a:t>
            </a:r>
            <a:r>
              <a:rPr lang="el-GR" sz="1200" baseline="0" dirty="0" smtClean="0">
                <a:solidFill>
                  <a:srgbClr val="000000"/>
                </a:solidFill>
              </a:rPr>
              <a:t> τη διεύθυνση προορισμού(ΔΠ)από το </a:t>
            </a:r>
            <a:r>
              <a:rPr lang="en-US" sz="1200" baseline="0" dirty="0" smtClean="0">
                <a:solidFill>
                  <a:srgbClr val="000000"/>
                </a:solidFill>
              </a:rPr>
              <a:t>datagram</a:t>
            </a:r>
          </a:p>
          <a:p>
            <a:r>
              <a:rPr lang="en-GB" sz="1200" b="1" baseline="0" dirty="0" err="1" smtClean="0">
                <a:solidFill>
                  <a:srgbClr val="000000"/>
                </a:solidFill>
              </a:rPr>
              <a:t>Υπολόγισε</a:t>
            </a:r>
            <a:r>
              <a:rPr lang="en-GB" sz="1200" baseline="0" dirty="0" smtClean="0">
                <a:solidFill>
                  <a:srgbClr val="000000"/>
                </a:solidFill>
              </a:rPr>
              <a:t> </a:t>
            </a:r>
            <a:r>
              <a:rPr lang="en-GB" sz="1200" baseline="0" dirty="0" err="1" smtClean="0">
                <a:solidFill>
                  <a:srgbClr val="000000"/>
                </a:solidFill>
              </a:rPr>
              <a:t>τη</a:t>
            </a:r>
            <a:r>
              <a:rPr lang="en-GB" sz="1200" baseline="0" dirty="0" smtClean="0">
                <a:solidFill>
                  <a:srgbClr val="000000"/>
                </a:solidFill>
              </a:rPr>
              <a:t> </a:t>
            </a:r>
            <a:r>
              <a:rPr lang="en-GB" sz="1200" baseline="0" dirty="0" err="1" smtClean="0">
                <a:solidFill>
                  <a:srgbClr val="000000"/>
                </a:solidFill>
              </a:rPr>
              <a:t>διεύθυνση</a:t>
            </a:r>
            <a:r>
              <a:rPr lang="en-GB" sz="1200" baseline="0" dirty="0" smtClean="0">
                <a:solidFill>
                  <a:srgbClr val="000000"/>
                </a:solidFill>
              </a:rPr>
              <a:t> </a:t>
            </a:r>
            <a:r>
              <a:rPr lang="en-GB" sz="1200" baseline="0" dirty="0" err="1" smtClean="0">
                <a:solidFill>
                  <a:srgbClr val="000000"/>
                </a:solidFill>
              </a:rPr>
              <a:t>δικτύου</a:t>
            </a:r>
            <a:r>
              <a:rPr lang="en-GB" sz="1200" baseline="0" dirty="0" smtClean="0">
                <a:solidFill>
                  <a:srgbClr val="000000"/>
                </a:solidFill>
              </a:rPr>
              <a:t> </a:t>
            </a:r>
            <a:r>
              <a:rPr lang="en-GB" sz="1200" baseline="0" dirty="0" err="1" smtClean="0">
                <a:solidFill>
                  <a:srgbClr val="000000"/>
                </a:solidFill>
              </a:rPr>
              <a:t>προορισμού</a:t>
            </a:r>
            <a:r>
              <a:rPr lang="en-GB" sz="1200" baseline="0" dirty="0" smtClean="0">
                <a:solidFill>
                  <a:srgbClr val="000000"/>
                </a:solidFill>
              </a:rPr>
              <a:t> (ΔΔΠ) </a:t>
            </a:r>
            <a:r>
              <a:rPr lang="en-GB" sz="1200" baseline="0" dirty="0" err="1" smtClean="0">
                <a:solidFill>
                  <a:srgbClr val="000000"/>
                </a:solidFill>
              </a:rPr>
              <a:t>από</a:t>
            </a:r>
            <a:r>
              <a:rPr lang="en-GB" sz="1200" baseline="0" dirty="0" smtClean="0">
                <a:solidFill>
                  <a:srgbClr val="000000"/>
                </a:solidFill>
              </a:rPr>
              <a:t> </a:t>
            </a:r>
            <a:r>
              <a:rPr lang="en-GB" sz="1200" baseline="0" dirty="0" err="1" smtClean="0">
                <a:solidFill>
                  <a:srgbClr val="000000"/>
                </a:solidFill>
              </a:rPr>
              <a:t>τη</a:t>
            </a:r>
            <a:r>
              <a:rPr lang="en-GB" sz="1200" baseline="0" dirty="0" smtClean="0">
                <a:solidFill>
                  <a:srgbClr val="000000"/>
                </a:solidFill>
              </a:rPr>
              <a:t> ΔΠ</a:t>
            </a:r>
          </a:p>
          <a:p>
            <a:r>
              <a:rPr lang="en-US" sz="1200" b="1" baseline="0" dirty="0" smtClean="0">
                <a:solidFill>
                  <a:srgbClr val="000000"/>
                </a:solidFill>
              </a:rPr>
              <a:t>If</a:t>
            </a:r>
            <a:r>
              <a:rPr lang="en-US" sz="1200" baseline="0" dirty="0" smtClean="0">
                <a:solidFill>
                  <a:srgbClr val="000000"/>
                </a:solidFill>
              </a:rPr>
              <a:t> </a:t>
            </a:r>
            <a:r>
              <a:rPr lang="el-GR" sz="1000" b="1" u="sng" baseline="0" dirty="0" smtClean="0">
                <a:solidFill>
                  <a:srgbClr val="000000"/>
                </a:solidFill>
              </a:rPr>
              <a:t>η ΔΔΠ είναι διεύθυνση δικτύου με την οποία είναι άμεσα συνδεδεμένος ο δρομολογητής</a:t>
            </a:r>
            <a:r>
              <a:rPr lang="el-GR" sz="1200" baseline="0" dirty="0" smtClean="0">
                <a:solidFill>
                  <a:srgbClr val="000000"/>
                </a:solidFill>
              </a:rPr>
              <a:t> </a:t>
            </a:r>
            <a:r>
              <a:rPr lang="en-US" sz="1200" b="1" baseline="0" dirty="0" smtClean="0">
                <a:solidFill>
                  <a:srgbClr val="000000"/>
                </a:solidFill>
              </a:rPr>
              <a:t>then</a:t>
            </a:r>
          </a:p>
          <a:p>
            <a:r>
              <a:rPr lang="en-US" sz="1200" b="1" baseline="0" dirty="0" smtClean="0">
                <a:solidFill>
                  <a:srgbClr val="000000"/>
                </a:solidFill>
              </a:rPr>
              <a:t>   </a:t>
            </a:r>
            <a:r>
              <a:rPr lang="en-US" sz="1200" b="1" baseline="0" dirty="0" err="1" smtClean="0">
                <a:solidFill>
                  <a:srgbClr val="000000"/>
                </a:solidFill>
              </a:rPr>
              <a:t>προώθησε</a:t>
            </a:r>
            <a:r>
              <a:rPr lang="en-US" sz="1200" b="1" baseline="0" dirty="0" smtClean="0">
                <a:solidFill>
                  <a:srgbClr val="000000"/>
                </a:solidFill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το</a:t>
            </a:r>
            <a:r>
              <a:rPr lang="en-US" sz="1200" baseline="0" dirty="0" smtClean="0">
                <a:solidFill>
                  <a:srgbClr val="000000"/>
                </a:solidFill>
              </a:rPr>
              <a:t> datagram </a:t>
            </a:r>
            <a:r>
              <a:rPr lang="el-GR" sz="1200" baseline="0" dirty="0" smtClean="0">
                <a:solidFill>
                  <a:srgbClr val="000000"/>
                </a:solidFill>
              </a:rPr>
              <a:t>προς τον προορισμό του από το δίκτυο </a:t>
            </a:r>
          </a:p>
          <a:p>
            <a:r>
              <a:rPr lang="el-GR" sz="1200" baseline="0" dirty="0" smtClean="0">
                <a:solidFill>
                  <a:srgbClr val="000000"/>
                </a:solidFill>
              </a:rPr>
              <a:t>   με διεύθυνση ΔΔΠ</a:t>
            </a:r>
          </a:p>
          <a:p>
            <a:r>
              <a:rPr lang="en-US" sz="1200" b="1" baseline="0" dirty="0" smtClean="0">
                <a:solidFill>
                  <a:srgbClr val="000000"/>
                </a:solidFill>
              </a:rPr>
              <a:t>else </a:t>
            </a:r>
          </a:p>
          <a:p>
            <a:r>
              <a:rPr lang="en-US" sz="1000" b="1" baseline="0" dirty="0" smtClean="0">
                <a:solidFill>
                  <a:srgbClr val="000000"/>
                </a:solidFill>
              </a:rPr>
              <a:t>if</a:t>
            </a:r>
            <a:r>
              <a:rPr lang="en-US" sz="1000" baseline="0" dirty="0" smtClean="0">
                <a:solidFill>
                  <a:srgbClr val="000000"/>
                </a:solidFill>
              </a:rPr>
              <a:t> </a:t>
            </a:r>
            <a:r>
              <a:rPr lang="el-GR" sz="1000" b="1" u="sng" baseline="0" dirty="0" smtClean="0">
                <a:solidFill>
                  <a:srgbClr val="000000"/>
                </a:solidFill>
              </a:rPr>
              <a:t>η ΔΠ υπάρχει στον πίνακα δρομολόγηαης με βάση τον υπολογιστή προορισμού</a:t>
            </a:r>
            <a:r>
              <a:rPr lang="el-GR" sz="1200" baseline="0" dirty="0" smtClean="0">
                <a:solidFill>
                  <a:srgbClr val="000000"/>
                </a:solidFill>
                <a:sym typeface="UB-BonatiCond" pitchFamily="2" charset="0"/>
              </a:rPr>
              <a:t> </a:t>
            </a:r>
            <a:r>
              <a:rPr lang="en-US" sz="1200" b="1" baseline="0" dirty="0" smtClean="0">
                <a:solidFill>
                  <a:srgbClr val="000000"/>
                </a:solidFill>
              </a:rPr>
              <a:t>then </a:t>
            </a:r>
          </a:p>
          <a:p>
            <a:r>
              <a:rPr lang="el-GR" sz="1200" b="1" baseline="0" dirty="0" smtClean="0">
                <a:solidFill>
                  <a:srgbClr val="000000"/>
                </a:solidFill>
              </a:rPr>
              <a:t>   δρομολόγησε</a:t>
            </a:r>
            <a:r>
              <a:rPr lang="el-GR" sz="1200" baseline="0" dirty="0" smtClean="0">
                <a:solidFill>
                  <a:srgbClr val="000000"/>
                </a:solidFill>
              </a:rPr>
              <a:t> το </a:t>
            </a:r>
            <a:r>
              <a:rPr lang="en-US" sz="1200" baseline="0" dirty="0" smtClean="0">
                <a:solidFill>
                  <a:srgbClr val="000000"/>
                </a:solidFill>
              </a:rPr>
              <a:t>datagram </a:t>
            </a:r>
            <a:r>
              <a:rPr lang="el-GR" sz="1200" baseline="0" dirty="0" smtClean="0">
                <a:solidFill>
                  <a:srgbClr val="000000"/>
                </a:solidFill>
              </a:rPr>
              <a:t>όπως ορίζεται στον πίνακα</a:t>
            </a:r>
          </a:p>
          <a:p>
            <a:r>
              <a:rPr lang="en-US" sz="1200" b="1" baseline="0" dirty="0" smtClean="0">
                <a:solidFill>
                  <a:srgbClr val="000000"/>
                </a:solidFill>
              </a:rPr>
              <a:t>else </a:t>
            </a:r>
          </a:p>
          <a:p>
            <a:r>
              <a:rPr lang="en-US" sz="1200" b="1" baseline="0" dirty="0" smtClean="0">
                <a:solidFill>
                  <a:srgbClr val="000000"/>
                </a:solidFill>
              </a:rPr>
              <a:t>if </a:t>
            </a:r>
            <a:r>
              <a:rPr lang="el-GR" sz="1000" b="1" u="sng" baseline="0" dirty="0" smtClean="0">
                <a:solidFill>
                  <a:srgbClr val="000000"/>
                </a:solidFill>
              </a:rPr>
              <a:t>η ΔΠΠ υπάρχει στον πίνακα δρομολόγησης</a:t>
            </a:r>
            <a:r>
              <a:rPr lang="el-GR" sz="1200" baseline="0" dirty="0" smtClean="0">
                <a:solidFill>
                  <a:srgbClr val="000000"/>
                </a:solidFill>
                <a:sym typeface="UB-BonatiCond" pitchFamily="2" charset="0"/>
              </a:rPr>
              <a:t> </a:t>
            </a:r>
            <a:r>
              <a:rPr lang="en-US" sz="1200" b="1" baseline="0" dirty="0" smtClean="0">
                <a:solidFill>
                  <a:srgbClr val="000000"/>
                </a:solidFill>
              </a:rPr>
              <a:t>then </a:t>
            </a:r>
          </a:p>
          <a:p>
            <a:r>
              <a:rPr lang="en-US" sz="1200" b="1" baseline="0" dirty="0" smtClean="0">
                <a:solidFill>
                  <a:srgbClr val="000000"/>
                </a:solidFill>
              </a:rPr>
              <a:t>   </a:t>
            </a:r>
            <a:r>
              <a:rPr lang="el-GR" sz="1200" b="1" baseline="0" dirty="0" smtClean="0">
                <a:solidFill>
                  <a:srgbClr val="000000"/>
                </a:solidFill>
              </a:rPr>
              <a:t>δρομολόγησε</a:t>
            </a:r>
            <a:r>
              <a:rPr lang="el-GR" sz="1200" baseline="0" dirty="0" smtClean="0">
                <a:solidFill>
                  <a:srgbClr val="000000"/>
                </a:solidFill>
              </a:rPr>
              <a:t> το </a:t>
            </a:r>
            <a:r>
              <a:rPr lang="en-US" sz="1200" baseline="0" dirty="0" smtClean="0">
                <a:solidFill>
                  <a:srgbClr val="000000"/>
                </a:solidFill>
              </a:rPr>
              <a:t>datagram </a:t>
            </a:r>
            <a:r>
              <a:rPr lang="el-GR" sz="1200" baseline="0" dirty="0" smtClean="0">
                <a:solidFill>
                  <a:srgbClr val="000000"/>
                </a:solidFill>
              </a:rPr>
              <a:t>όπως ορίζεται στον πίνακα</a:t>
            </a:r>
          </a:p>
          <a:p>
            <a:r>
              <a:rPr lang="en-US" sz="1200" b="1" baseline="0" dirty="0" smtClean="0">
                <a:solidFill>
                  <a:srgbClr val="000000"/>
                </a:solidFill>
              </a:rPr>
              <a:t>else </a:t>
            </a:r>
          </a:p>
          <a:p>
            <a:r>
              <a:rPr lang="en-US" sz="1200" b="1" baseline="0" dirty="0" smtClean="0">
                <a:solidFill>
                  <a:srgbClr val="000000"/>
                </a:solidFill>
              </a:rPr>
              <a:t>if</a:t>
            </a:r>
            <a:r>
              <a:rPr lang="en-US" sz="1200" baseline="0" dirty="0" smtClean="0">
                <a:solidFill>
                  <a:srgbClr val="000000"/>
                </a:solidFill>
              </a:rPr>
              <a:t> </a:t>
            </a:r>
            <a:r>
              <a:rPr lang="el-GR" sz="1000" b="1" u="sng" baseline="0" dirty="0" smtClean="0">
                <a:solidFill>
                  <a:srgbClr val="000000"/>
                </a:solidFill>
              </a:rPr>
              <a:t>έχει προσδιοριστεί πρότυπη διαδρομή (</a:t>
            </a:r>
            <a:r>
              <a:rPr lang="en-US" sz="1000" b="1" u="sng" baseline="0" dirty="0" smtClean="0">
                <a:solidFill>
                  <a:srgbClr val="000000"/>
                </a:solidFill>
              </a:rPr>
              <a:t>default route</a:t>
            </a:r>
            <a:r>
              <a:rPr lang="en-US" sz="1000" b="1" baseline="0" dirty="0" smtClean="0">
                <a:solidFill>
                  <a:srgbClr val="000000"/>
                </a:solidFill>
              </a:rPr>
              <a:t>)</a:t>
            </a:r>
            <a:r>
              <a:rPr lang="el-GR" sz="1200" b="1" baseline="0" dirty="0" smtClean="0">
                <a:solidFill>
                  <a:srgbClr val="000000"/>
                </a:solidFill>
              </a:rPr>
              <a:t>then </a:t>
            </a:r>
          </a:p>
          <a:p>
            <a:r>
              <a:rPr lang="el-GR" sz="1200" b="1" baseline="0" dirty="0" smtClean="0">
                <a:solidFill>
                  <a:srgbClr val="000000"/>
                </a:solidFill>
              </a:rPr>
              <a:t>   δρομολόγησε</a:t>
            </a:r>
            <a:r>
              <a:rPr lang="el-GR" sz="1200" baseline="0" dirty="0" smtClean="0">
                <a:solidFill>
                  <a:srgbClr val="000000"/>
                </a:solidFill>
              </a:rPr>
              <a:t> το </a:t>
            </a:r>
            <a:r>
              <a:rPr lang="en-US" sz="1200" baseline="0" dirty="0" smtClean="0">
                <a:solidFill>
                  <a:srgbClr val="000000"/>
                </a:solidFill>
              </a:rPr>
              <a:t>datagram </a:t>
            </a:r>
            <a:r>
              <a:rPr lang="el-GR" sz="1200" baseline="0" dirty="0" smtClean="0">
                <a:solidFill>
                  <a:srgbClr val="000000"/>
                </a:solidFill>
              </a:rPr>
              <a:t>προς τον υπεύθυνο δρομολογητη </a:t>
            </a:r>
          </a:p>
          <a:p>
            <a:r>
              <a:rPr lang="el-GR" sz="1200" baseline="0" dirty="0" smtClean="0">
                <a:solidFill>
                  <a:srgbClr val="000000"/>
                </a:solidFill>
              </a:rPr>
              <a:t>   (</a:t>
            </a:r>
            <a:r>
              <a:rPr lang="en-US" sz="1200" baseline="0" dirty="0" smtClean="0">
                <a:solidFill>
                  <a:srgbClr val="000000"/>
                </a:solidFill>
              </a:rPr>
              <a:t>default gateway)</a:t>
            </a:r>
          </a:p>
          <a:p>
            <a:r>
              <a:rPr lang="en-US" sz="1200" b="1" baseline="0" dirty="0" smtClean="0">
                <a:solidFill>
                  <a:srgbClr val="000000"/>
                </a:solidFill>
              </a:rPr>
              <a:t>else </a:t>
            </a:r>
          </a:p>
          <a:p>
            <a:r>
              <a:rPr lang="en-US" sz="1200" b="1" baseline="0" dirty="0" smtClean="0">
                <a:solidFill>
                  <a:srgbClr val="000000"/>
                </a:solidFill>
              </a:rPr>
              <a:t>   </a:t>
            </a:r>
            <a:r>
              <a:rPr lang="el-GR" sz="1200" b="1" baseline="0" dirty="0" smtClean="0">
                <a:solidFill>
                  <a:srgbClr val="000000"/>
                </a:solidFill>
              </a:rPr>
              <a:t>σημείωσε</a:t>
            </a:r>
            <a:r>
              <a:rPr lang="el-GR" sz="1200" baseline="0" dirty="0" smtClean="0">
                <a:solidFill>
                  <a:srgbClr val="000000"/>
                </a:solidFill>
              </a:rPr>
              <a:t> σημείωσε λάθος δρομόλογηση</a:t>
            </a:r>
            <a:endParaRPr lang="en-US" sz="1200" baseline="0" dirty="0" smtClean="0">
              <a:solidFill>
                <a:srgbClr val="000000"/>
              </a:solidFill>
            </a:endParaRPr>
          </a:p>
          <a:p>
            <a:r>
              <a:rPr lang="en-US" sz="1200" baseline="0" dirty="0" smtClean="0">
                <a:solidFill>
                  <a:srgbClr val="000000"/>
                </a:solidFill>
              </a:rPr>
              <a:t>   </a:t>
            </a:r>
            <a:endParaRPr lang="en-GB" sz="1200" baseline="0" dirty="0" smtClean="0">
              <a:solidFill>
                <a:srgbClr val="000000"/>
              </a:solidFill>
            </a:endParaRPr>
          </a:p>
          <a:p>
            <a:endParaRPr lang="en-US" sz="1200" baseline="0" dirty="0" smtClean="0">
              <a:solidFill>
                <a:srgbClr val="000000"/>
              </a:solidFill>
            </a:endParaRPr>
          </a:p>
          <a:p>
            <a:r>
              <a:rPr lang="en-US" sz="1200" baseline="0" dirty="0" smtClean="0">
                <a:solidFill>
                  <a:srgbClr val="000000"/>
                </a:solidFill>
              </a:rPr>
              <a:t>   </a:t>
            </a:r>
            <a:endParaRPr lang="en-GB" sz="1200" baseline="0" dirty="0" smtClean="0">
              <a:solidFill>
                <a:srgbClr val="000000"/>
              </a:solidFill>
            </a:endParaRPr>
          </a:p>
          <a:p>
            <a:endParaRPr lang="en-GB" sz="1200" baseline="0" dirty="0" smtClean="0">
              <a:solidFill>
                <a:srgbClr val="000000"/>
              </a:solidFill>
            </a:endParaRPr>
          </a:p>
          <a:p>
            <a:endParaRPr lang="en-GB" sz="1200" baseline="0" dirty="0" smtClean="0">
              <a:solidFill>
                <a:srgbClr val="000000"/>
              </a:solidFill>
            </a:endParaRPr>
          </a:p>
          <a:p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l-GR" altLang="el-GR" noProof="0" dirty="0" smtClean="0"/>
              <a:t>Κάντε κλικ για επεξεργασία του τίτλου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l-GR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CA54-203B-4326-AB96-7C2D9C725F4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8894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24C9-AA8E-4D16-90E8-952A9F3FE4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2462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9D73D-A80B-40EC-A87A-9AC863969C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8949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1521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784"/>
            <a:ext cx="4038600" cy="4535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535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BB05-A5CD-4CB8-BBCF-BCD884400E6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28009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9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5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6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2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5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2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142195"/>
            <a:ext cx="7937574" cy="1126565"/>
          </a:xfrm>
        </p:spPr>
        <p:txBody>
          <a:bodyPr/>
          <a:lstStyle>
            <a:lvl1pPr>
              <a:defRPr sz="40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228618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406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7953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86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96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97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8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77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07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2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DCDE4-A2CB-4978-B505-1724DFF9556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44306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4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22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9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31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45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35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03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21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03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3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B76-FACC-4CEF-9D12-5579EAB5F2A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99528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6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42B3C-6ABD-4878-BEB5-62C131ABAC5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1868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13A8-45B5-431E-994D-1697EFF057B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3009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06C72-7C26-4369-BBDA-6DBE7A4984A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5173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81337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2BC6-4DF5-40F3-A922-E86F2DAD3D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9330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2FA1-2732-4078-BE45-C03CD50F781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4179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700" y="-19050"/>
            <a:ext cx="9156700" cy="1359818"/>
          </a:xfrm>
          <a:prstGeom prst="rect">
            <a:avLst/>
          </a:prstGeom>
          <a:solidFill>
            <a:srgbClr val="7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776"/>
            <a:ext cx="836327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dirty="0" smtClean="0"/>
              <a:t>Δεύτερου επιπέδου</a:t>
            </a:r>
          </a:p>
          <a:p>
            <a:pPr lvl="2"/>
            <a:r>
              <a:rPr lang="el-GR" altLang="el-GR" dirty="0" smtClean="0"/>
              <a:t>Τρίτου επιπέδου</a:t>
            </a:r>
          </a:p>
          <a:p>
            <a:pPr lvl="3"/>
            <a:r>
              <a:rPr lang="el-GR" altLang="el-GR" dirty="0" smtClean="0"/>
              <a:t>Τέταρτου επιπέδου</a:t>
            </a:r>
          </a:p>
          <a:p>
            <a:pPr lvl="4"/>
            <a:r>
              <a:rPr lang="el-GR" altLang="el-GR" dirty="0" smtClean="0"/>
              <a:t>Πέμπτου επιπέδου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l-GR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61EF33-CBB9-4625-A526-46E2E46C8D62}" type="slidenum">
              <a:rPr lang="el-GR" altLang="el-GR" smtClean="0"/>
              <a:pPr>
                <a:defRPr/>
              </a:pPr>
              <a:t>‹#›</a:t>
            </a:fld>
            <a:endParaRPr lang="el-GR" altLang="el-GR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1030"/>
            <a:ext cx="7931224" cy="116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Κάντε κλικ για επεξεργασία του τίτλου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245" y="246058"/>
            <a:ext cx="575567" cy="104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rgbClr val="16161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rgbClr val="161616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rgbClr val="161616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1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5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Δίκτυα Επικοινωνιών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/>
              <a:t>5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Επίπεδο Δικτύου</a:t>
            </a:r>
            <a:endParaRPr lang="en-US" sz="2800" b="1" dirty="0"/>
          </a:p>
          <a:p>
            <a:r>
              <a:rPr lang="el-GR" sz="2800" b="1" dirty="0"/>
              <a:t>Διδάσκων: </a:t>
            </a:r>
            <a:r>
              <a:rPr lang="el-GR" sz="2800" dirty="0" smtClean="0"/>
              <a:t>Θεόδωρος Αποστολόπουλος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53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Συνδεσμικές υπηρεσίες</a:t>
            </a:r>
            <a:endParaRPr lang="en-US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B27B-C1DA-453C-8E2F-113122A7E6A5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9222" name="Picture 6" descr="05-03.jpg συνδεσμικές υπηρεσίε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04856" cy="496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</a:t>
            </a:r>
            <a:r>
              <a:rPr lang="en-US" dirty="0" smtClean="0"/>
              <a:t>ICMP </a:t>
            </a:r>
            <a:r>
              <a:rPr lang="el-GR" dirty="0" smtClean="0"/>
              <a:t>μηνυμάτων (3)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144016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solidFill>
                  <a:srgbClr val="0070C0"/>
                </a:solidFill>
              </a:rPr>
              <a:t>Destination Unreachable</a:t>
            </a:r>
          </a:p>
          <a:p>
            <a:pPr marL="514350" indent="-514350">
              <a:buNone/>
            </a:pPr>
            <a:r>
              <a:rPr lang="el-GR" dirty="0" smtClean="0">
                <a:solidFill>
                  <a:srgbClr val="000000"/>
                </a:solidFill>
              </a:rPr>
              <a:t>Στέλνεται από κόμβο που απορρίπτει το </a:t>
            </a:r>
            <a:r>
              <a:rPr lang="en-US" dirty="0" smtClean="0">
                <a:solidFill>
                  <a:srgbClr val="000000"/>
                </a:solidFill>
              </a:rPr>
              <a:t>datagram </a:t>
            </a:r>
            <a:r>
              <a:rPr lang="el-GR" dirty="0" smtClean="0">
                <a:solidFill>
                  <a:srgbClr val="000000"/>
                </a:solidFill>
              </a:rPr>
              <a:t>γιατί δεν μπορεί να προσεγγίσει τον προορισμό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100</a:t>
            </a:fld>
            <a:endParaRPr lang="el-GR" altLang="el-GR"/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2622550" y="2636912"/>
            <a:ext cx="59775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i="1" dirty="0">
                <a:solidFill>
                  <a:srgbClr val="847E42"/>
                </a:solidFill>
              </a:rPr>
              <a:t>δεν μπορεί να προσεγγίσει Δίκτυο / </a:t>
            </a:r>
            <a:r>
              <a:rPr lang="en-US" i="1" dirty="0">
                <a:solidFill>
                  <a:srgbClr val="847E42"/>
                </a:solidFill>
              </a:rPr>
              <a:t>Host </a:t>
            </a:r>
            <a:r>
              <a:rPr lang="el-GR" i="1" dirty="0">
                <a:solidFill>
                  <a:srgbClr val="847E42"/>
                </a:solidFill>
              </a:rPr>
              <a:t>/ Πρωτόκολλο</a:t>
            </a:r>
            <a:br>
              <a:rPr lang="el-GR" i="1" dirty="0">
                <a:solidFill>
                  <a:srgbClr val="847E42"/>
                </a:solidFill>
              </a:rPr>
            </a:br>
            <a:r>
              <a:rPr lang="el-GR" i="1" dirty="0">
                <a:solidFill>
                  <a:srgbClr val="847E42"/>
                </a:solidFill>
              </a:rPr>
              <a:t>το </a:t>
            </a:r>
            <a:r>
              <a:rPr lang="en-US" i="1" dirty="0">
                <a:solidFill>
                  <a:srgbClr val="847E42"/>
                </a:solidFill>
              </a:rPr>
              <a:t>datagram </a:t>
            </a:r>
            <a:r>
              <a:rPr lang="el-GR" i="1" dirty="0">
                <a:solidFill>
                  <a:srgbClr val="847E42"/>
                </a:solidFill>
              </a:rPr>
              <a:t>είχε </a:t>
            </a:r>
            <a:r>
              <a:rPr lang="en-US" i="1" dirty="0">
                <a:solidFill>
                  <a:srgbClr val="847E42"/>
                </a:solidFill>
              </a:rPr>
              <a:t>DF = 1</a:t>
            </a:r>
            <a:r>
              <a:rPr lang="el-GR" i="1" dirty="0">
                <a:solidFill>
                  <a:srgbClr val="847E42"/>
                </a:solidFill>
              </a:rPr>
              <a:t> και δεν χωρούσε να περάσει </a:t>
            </a:r>
            <a:r>
              <a:rPr lang="el-GR" i="1" dirty="0" smtClean="0">
                <a:solidFill>
                  <a:srgbClr val="847E42"/>
                </a:solidFill>
              </a:rPr>
              <a:t/>
            </a:r>
            <a:br>
              <a:rPr lang="el-GR" i="1" dirty="0" smtClean="0">
                <a:solidFill>
                  <a:srgbClr val="847E42"/>
                </a:solidFill>
              </a:rPr>
            </a:br>
            <a:r>
              <a:rPr lang="el-GR" i="1" dirty="0" smtClean="0">
                <a:solidFill>
                  <a:srgbClr val="847E42"/>
                </a:solidFill>
              </a:rPr>
              <a:t>στο </a:t>
            </a:r>
            <a:r>
              <a:rPr lang="en-US" i="1" dirty="0">
                <a:solidFill>
                  <a:srgbClr val="847E42"/>
                </a:solidFill>
              </a:rPr>
              <a:t>datagram </a:t>
            </a:r>
            <a:r>
              <a:rPr lang="el-GR" i="1" dirty="0">
                <a:solidFill>
                  <a:srgbClr val="847E42"/>
                </a:solidFill>
              </a:rPr>
              <a:t>είχε</a:t>
            </a:r>
            <a:r>
              <a:rPr lang="en-US" i="1" dirty="0">
                <a:solidFill>
                  <a:srgbClr val="847E42"/>
                </a:solidFill>
              </a:rPr>
              <a:t> </a:t>
            </a:r>
            <a:r>
              <a:rPr lang="el-GR" i="1" dirty="0">
                <a:solidFill>
                  <a:srgbClr val="847E42"/>
                </a:solidFill>
              </a:rPr>
              <a:t>τεθεί ανύπαρκτη διαδρομή για </a:t>
            </a:r>
            <a:r>
              <a:rPr lang="en-US" i="1" dirty="0" smtClean="0">
                <a:solidFill>
                  <a:srgbClr val="847E42"/>
                </a:solidFill>
              </a:rPr>
              <a:t>routing</a:t>
            </a:r>
            <a:endParaRPr lang="el-GR" i="1" dirty="0">
              <a:solidFill>
                <a:srgbClr val="847E42"/>
              </a:solidFill>
            </a:endParaRPr>
          </a:p>
        </p:txBody>
      </p:sp>
      <p:grpSp>
        <p:nvGrpSpPr>
          <p:cNvPr id="44" name="Group 43" descr="ICMP μηνύματα"/>
          <p:cNvGrpSpPr/>
          <p:nvPr/>
        </p:nvGrpSpPr>
        <p:grpSpPr>
          <a:xfrm>
            <a:off x="344488" y="2822650"/>
            <a:ext cx="2268537" cy="493712"/>
            <a:chOff x="344488" y="2822650"/>
            <a:chExt cx="2268537" cy="493712"/>
          </a:xfrm>
        </p:grpSpPr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344488" y="2863925"/>
              <a:ext cx="18224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i="1" dirty="0">
                  <a:solidFill>
                    <a:srgbClr val="847E42"/>
                  </a:solidFill>
                </a:rPr>
                <a:t>Αιτία απόρριψης</a:t>
              </a:r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 flipH="1">
              <a:off x="2427288" y="2822650"/>
              <a:ext cx="185737" cy="0"/>
            </a:xfrm>
            <a:prstGeom prst="line">
              <a:avLst/>
            </a:prstGeom>
            <a:noFill/>
            <a:ln w="9525">
              <a:solidFill>
                <a:srgbClr val="847E4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 flipH="1">
              <a:off x="2149475" y="3065537"/>
              <a:ext cx="463550" cy="0"/>
            </a:xfrm>
            <a:prstGeom prst="line">
              <a:avLst/>
            </a:prstGeom>
            <a:noFill/>
            <a:ln w="9525">
              <a:solidFill>
                <a:srgbClr val="847E4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 flipH="1">
              <a:off x="2427288" y="3316362"/>
              <a:ext cx="185737" cy="0"/>
            </a:xfrm>
            <a:prstGeom prst="line">
              <a:avLst/>
            </a:prstGeom>
            <a:noFill/>
            <a:ln w="9525">
              <a:solidFill>
                <a:srgbClr val="847E4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7" name="Line 43"/>
            <p:cNvSpPr>
              <a:spLocks noChangeShapeType="1"/>
            </p:cNvSpPr>
            <p:nvPr/>
          </p:nvSpPr>
          <p:spPr bwMode="auto">
            <a:xfrm flipH="1">
              <a:off x="2425700" y="2822650"/>
              <a:ext cx="0" cy="493712"/>
            </a:xfrm>
            <a:prstGeom prst="line">
              <a:avLst/>
            </a:prstGeom>
            <a:noFill/>
            <a:ln w="9525">
              <a:solidFill>
                <a:srgbClr val="847E4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cxnSp>
        <p:nvCxnSpPr>
          <p:cNvPr id="38" name="AutoShape 44" descr="ICMP μηνύματα"/>
          <p:cNvCxnSpPr>
            <a:cxnSpLocks noChangeShapeType="1"/>
            <a:stCxn id="33" idx="2"/>
            <a:endCxn id="7" idx="0"/>
          </p:cNvCxnSpPr>
          <p:nvPr/>
        </p:nvCxnSpPr>
        <p:spPr bwMode="auto">
          <a:xfrm rot="16200000" flipH="1">
            <a:off x="1946276" y="2509912"/>
            <a:ext cx="914400" cy="2295525"/>
          </a:xfrm>
          <a:prstGeom prst="bentConnector3">
            <a:avLst>
              <a:gd name="adj1" fmla="val 36801"/>
            </a:avLst>
          </a:prstGeom>
          <a:noFill/>
          <a:ln w="9525">
            <a:solidFill>
              <a:srgbClr val="847E42"/>
            </a:solidFill>
            <a:prstDash val="dash"/>
            <a:miter lim="800000"/>
            <a:headEnd/>
            <a:tailEnd type="triangle" w="med" len="med"/>
          </a:ln>
          <a:effectLst/>
        </p:spPr>
      </p:cxnSp>
      <p:grpSp>
        <p:nvGrpSpPr>
          <p:cNvPr id="43" name="Group 42" descr="ICMP μηνύματα"/>
          <p:cNvGrpSpPr/>
          <p:nvPr/>
        </p:nvGrpSpPr>
        <p:grpSpPr>
          <a:xfrm>
            <a:off x="403225" y="3544962"/>
            <a:ext cx="8437563" cy="2911475"/>
            <a:chOff x="403225" y="3544962"/>
            <a:chExt cx="8437563" cy="2911475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36575" y="5405512"/>
              <a:ext cx="8056563" cy="347663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541588" y="4114875"/>
              <a:ext cx="2019300" cy="4318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568574" y="4146625"/>
              <a:ext cx="2075433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>
                  <a:solidFill>
                    <a:srgbClr val="000000"/>
                  </a:solidFill>
                </a:rPr>
                <a:t>Κωδικός (0-5)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538163" y="3919612"/>
              <a:ext cx="80565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38163" y="3843412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6583363" y="3843412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532063" y="3843412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4564063" y="3843412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8589963" y="3843412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538163" y="3919612"/>
              <a:ext cx="80565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409825" y="3544962"/>
              <a:ext cx="3317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>
                  <a:solidFill>
                    <a:srgbClr val="306434"/>
                  </a:solidFill>
                </a:rPr>
                <a:t>8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4378325" y="3544962"/>
              <a:ext cx="4238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>
                  <a:solidFill>
                    <a:srgbClr val="306434"/>
                  </a:solidFill>
                </a:rPr>
                <a:t>16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6384925" y="3544962"/>
              <a:ext cx="4238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>
                  <a:solidFill>
                    <a:srgbClr val="306434"/>
                  </a:solidFill>
                </a:rPr>
                <a:t>24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8416925" y="3544962"/>
              <a:ext cx="4238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>
                  <a:solidFill>
                    <a:srgbClr val="306434"/>
                  </a:solidFill>
                </a:rPr>
                <a:t>32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03225" y="3544962"/>
              <a:ext cx="3317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>
                  <a:solidFill>
                    <a:srgbClr val="306434"/>
                  </a:solidFill>
                </a:rPr>
                <a:t>0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530225" y="4114875"/>
              <a:ext cx="2012950" cy="4318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550863" y="4159325"/>
              <a:ext cx="1962150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>
                  <a:solidFill>
                    <a:srgbClr val="000000"/>
                  </a:solidFill>
                </a:rPr>
                <a:t>Τύπος (3)</a:t>
              </a: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560888" y="4114875"/>
              <a:ext cx="4029075" cy="4318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4654550" y="4146625"/>
              <a:ext cx="3843338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>
                  <a:solidFill>
                    <a:srgbClr val="000000"/>
                  </a:solidFill>
                </a:rPr>
                <a:t>Άθροισμα Ελέγχου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530225" y="4973712"/>
              <a:ext cx="8059738" cy="4318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536575" y="5019750"/>
              <a:ext cx="8072438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IP </a:t>
              </a:r>
              <a:r>
                <a:rPr lang="el-GR">
                  <a:solidFill>
                    <a:srgbClr val="000000"/>
                  </a:solidFill>
                </a:rPr>
                <a:t>επικεφαλίδα + πρώτα 64 </a:t>
              </a:r>
              <a:r>
                <a:rPr lang="en-US">
                  <a:solidFill>
                    <a:srgbClr val="000000"/>
                  </a:solidFill>
                </a:rPr>
                <a:t>bits </a:t>
              </a:r>
              <a:r>
                <a:rPr lang="el-GR">
                  <a:solidFill>
                    <a:srgbClr val="000000"/>
                  </a:solidFill>
                </a:rPr>
                <a:t>του </a:t>
              </a:r>
              <a:r>
                <a:rPr lang="en-US">
                  <a:solidFill>
                    <a:srgbClr val="000000"/>
                  </a:solidFill>
                </a:rPr>
                <a:t>datagram</a:t>
              </a: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533400" y="5624587"/>
              <a:ext cx="8054975" cy="196850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6" y="54"/>
                </a:cxn>
                <a:cxn ang="0">
                  <a:pos x="378" y="87"/>
                </a:cxn>
                <a:cxn ang="0">
                  <a:pos x="571" y="121"/>
                </a:cxn>
                <a:cxn ang="0">
                  <a:pos x="773" y="71"/>
                </a:cxn>
                <a:cxn ang="0">
                  <a:pos x="915" y="96"/>
                </a:cxn>
                <a:cxn ang="0">
                  <a:pos x="1040" y="104"/>
                </a:cxn>
                <a:cxn ang="0">
                  <a:pos x="1208" y="37"/>
                </a:cxn>
                <a:cxn ang="0">
                  <a:pos x="1325" y="96"/>
                </a:cxn>
                <a:cxn ang="0">
                  <a:pos x="1543" y="46"/>
                </a:cxn>
                <a:cxn ang="0">
                  <a:pos x="1727" y="112"/>
                </a:cxn>
                <a:cxn ang="0">
                  <a:pos x="1878" y="46"/>
                </a:cxn>
                <a:cxn ang="0">
                  <a:pos x="2079" y="96"/>
                </a:cxn>
                <a:cxn ang="0">
                  <a:pos x="2255" y="12"/>
                </a:cxn>
                <a:cxn ang="0">
                  <a:pos x="2481" y="112"/>
                </a:cxn>
                <a:cxn ang="0">
                  <a:pos x="2832" y="29"/>
                </a:cxn>
                <a:cxn ang="0">
                  <a:pos x="3344" y="96"/>
                </a:cxn>
                <a:cxn ang="0">
                  <a:pos x="3578" y="4"/>
                </a:cxn>
                <a:cxn ang="0">
                  <a:pos x="3838" y="71"/>
                </a:cxn>
                <a:cxn ang="0">
                  <a:pos x="4273" y="12"/>
                </a:cxn>
                <a:cxn ang="0">
                  <a:pos x="4383" y="71"/>
                </a:cxn>
                <a:cxn ang="0">
                  <a:pos x="4500" y="12"/>
                </a:cxn>
                <a:cxn ang="0">
                  <a:pos x="4591" y="104"/>
                </a:cxn>
                <a:cxn ang="0">
                  <a:pos x="4751" y="21"/>
                </a:cxn>
                <a:cxn ang="0">
                  <a:pos x="4876" y="96"/>
                </a:cxn>
                <a:cxn ang="0">
                  <a:pos x="4961" y="112"/>
                </a:cxn>
                <a:cxn ang="0">
                  <a:pos x="5074" y="62"/>
                </a:cxn>
              </a:cxnLst>
              <a:rect l="0" t="0" r="r" b="b"/>
              <a:pathLst>
                <a:path w="5074" h="124">
                  <a:moveTo>
                    <a:pt x="0" y="102"/>
                  </a:moveTo>
                  <a:cubicBezTo>
                    <a:pt x="31" y="94"/>
                    <a:pt x="123" y="56"/>
                    <a:pt x="186" y="54"/>
                  </a:cubicBezTo>
                  <a:cubicBezTo>
                    <a:pt x="249" y="52"/>
                    <a:pt x="314" y="76"/>
                    <a:pt x="378" y="87"/>
                  </a:cubicBezTo>
                  <a:cubicBezTo>
                    <a:pt x="442" y="98"/>
                    <a:pt x="506" y="124"/>
                    <a:pt x="571" y="121"/>
                  </a:cubicBezTo>
                  <a:cubicBezTo>
                    <a:pt x="636" y="118"/>
                    <a:pt x="715" y="75"/>
                    <a:pt x="773" y="71"/>
                  </a:cubicBezTo>
                  <a:cubicBezTo>
                    <a:pt x="830" y="67"/>
                    <a:pt x="871" y="91"/>
                    <a:pt x="915" y="96"/>
                  </a:cubicBezTo>
                  <a:cubicBezTo>
                    <a:pt x="959" y="101"/>
                    <a:pt x="991" y="114"/>
                    <a:pt x="1040" y="104"/>
                  </a:cubicBezTo>
                  <a:cubicBezTo>
                    <a:pt x="1090" y="94"/>
                    <a:pt x="1161" y="38"/>
                    <a:pt x="1208" y="37"/>
                  </a:cubicBezTo>
                  <a:cubicBezTo>
                    <a:pt x="1255" y="36"/>
                    <a:pt x="1269" y="94"/>
                    <a:pt x="1325" y="96"/>
                  </a:cubicBezTo>
                  <a:cubicBezTo>
                    <a:pt x="1382" y="98"/>
                    <a:pt x="1476" y="43"/>
                    <a:pt x="1543" y="46"/>
                  </a:cubicBezTo>
                  <a:cubicBezTo>
                    <a:pt x="1610" y="49"/>
                    <a:pt x="1671" y="112"/>
                    <a:pt x="1727" y="112"/>
                  </a:cubicBezTo>
                  <a:cubicBezTo>
                    <a:pt x="1783" y="112"/>
                    <a:pt x="1820" y="49"/>
                    <a:pt x="1878" y="46"/>
                  </a:cubicBezTo>
                  <a:cubicBezTo>
                    <a:pt x="1936" y="43"/>
                    <a:pt x="2017" y="102"/>
                    <a:pt x="2079" y="96"/>
                  </a:cubicBezTo>
                  <a:cubicBezTo>
                    <a:pt x="2141" y="90"/>
                    <a:pt x="2187" y="9"/>
                    <a:pt x="2255" y="12"/>
                  </a:cubicBezTo>
                  <a:cubicBezTo>
                    <a:pt x="2322" y="15"/>
                    <a:pt x="2385" y="109"/>
                    <a:pt x="2481" y="112"/>
                  </a:cubicBezTo>
                  <a:cubicBezTo>
                    <a:pt x="2578" y="115"/>
                    <a:pt x="2689" y="32"/>
                    <a:pt x="2832" y="29"/>
                  </a:cubicBezTo>
                  <a:cubicBezTo>
                    <a:pt x="2976" y="26"/>
                    <a:pt x="3220" y="100"/>
                    <a:pt x="3344" y="96"/>
                  </a:cubicBezTo>
                  <a:cubicBezTo>
                    <a:pt x="3469" y="92"/>
                    <a:pt x="3496" y="8"/>
                    <a:pt x="3578" y="4"/>
                  </a:cubicBezTo>
                  <a:cubicBezTo>
                    <a:pt x="3660" y="0"/>
                    <a:pt x="3722" y="70"/>
                    <a:pt x="3838" y="71"/>
                  </a:cubicBezTo>
                  <a:cubicBezTo>
                    <a:pt x="3953" y="72"/>
                    <a:pt x="4183" y="12"/>
                    <a:pt x="4273" y="12"/>
                  </a:cubicBezTo>
                  <a:cubicBezTo>
                    <a:pt x="4364" y="12"/>
                    <a:pt x="4345" y="71"/>
                    <a:pt x="4383" y="71"/>
                  </a:cubicBezTo>
                  <a:cubicBezTo>
                    <a:pt x="4421" y="71"/>
                    <a:pt x="4465" y="6"/>
                    <a:pt x="4500" y="12"/>
                  </a:cubicBezTo>
                  <a:cubicBezTo>
                    <a:pt x="4535" y="18"/>
                    <a:pt x="4549" y="102"/>
                    <a:pt x="4591" y="104"/>
                  </a:cubicBezTo>
                  <a:cubicBezTo>
                    <a:pt x="4633" y="106"/>
                    <a:pt x="4704" y="22"/>
                    <a:pt x="4751" y="21"/>
                  </a:cubicBezTo>
                  <a:cubicBezTo>
                    <a:pt x="4798" y="20"/>
                    <a:pt x="4841" y="81"/>
                    <a:pt x="4876" y="96"/>
                  </a:cubicBezTo>
                  <a:cubicBezTo>
                    <a:pt x="4911" y="111"/>
                    <a:pt x="4928" y="118"/>
                    <a:pt x="4961" y="112"/>
                  </a:cubicBezTo>
                  <a:cubicBezTo>
                    <a:pt x="4994" y="106"/>
                    <a:pt x="5050" y="72"/>
                    <a:pt x="5074" y="6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530225" y="4830837"/>
              <a:ext cx="0" cy="960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8589963" y="4830837"/>
              <a:ext cx="0" cy="884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530225" y="4541912"/>
              <a:ext cx="8059738" cy="4318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536575" y="4587950"/>
              <a:ext cx="8072438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dirty="0">
                  <a:solidFill>
                    <a:srgbClr val="000000"/>
                  </a:solidFill>
                </a:rPr>
                <a:t>Μη χρησιμοποιούμενα (πρέπει να είναι 0)</a:t>
              </a:r>
            </a:p>
          </p:txBody>
        </p:sp>
        <p:sp>
          <p:nvSpPr>
            <p:cNvPr id="39" name="Text Box 45"/>
            <p:cNvSpPr txBox="1">
              <a:spLocks noChangeArrowheads="1"/>
            </p:cNvSpPr>
            <p:nvPr/>
          </p:nvSpPr>
          <p:spPr bwMode="auto">
            <a:xfrm>
              <a:off x="4249738" y="5875412"/>
              <a:ext cx="37750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i="1">
                  <a:solidFill>
                    <a:srgbClr val="847E42"/>
                  </a:solidFill>
                </a:rPr>
                <a:t>Πρώτα 64 </a:t>
              </a:r>
              <a:r>
                <a:rPr lang="en-US" i="1">
                  <a:solidFill>
                    <a:srgbClr val="847E42"/>
                  </a:solidFill>
                </a:rPr>
                <a:t>bits </a:t>
              </a:r>
              <a:r>
                <a:rPr lang="el-GR" i="1">
                  <a:solidFill>
                    <a:srgbClr val="847E42"/>
                  </a:solidFill>
                </a:rPr>
                <a:t>επικεφαλίδων ανωτέρων επιπέδων </a:t>
              </a:r>
              <a:r>
                <a:rPr lang="en-US" i="1">
                  <a:solidFill>
                    <a:srgbClr val="847E42"/>
                  </a:solidFill>
                </a:rPr>
                <a:t>(TCP</a:t>
              </a:r>
              <a:r>
                <a:rPr lang="el-GR" i="1">
                  <a:solidFill>
                    <a:srgbClr val="847E42"/>
                  </a:solidFill>
                </a:rPr>
                <a:t> </a:t>
              </a:r>
              <a:r>
                <a:rPr lang="en-US" i="1">
                  <a:solidFill>
                    <a:srgbClr val="847E42"/>
                  </a:solidFill>
                </a:rPr>
                <a:t>/</a:t>
              </a:r>
              <a:r>
                <a:rPr lang="el-GR" i="1">
                  <a:solidFill>
                    <a:srgbClr val="847E42"/>
                  </a:solidFill>
                </a:rPr>
                <a:t> </a:t>
              </a:r>
              <a:r>
                <a:rPr lang="en-US" i="1">
                  <a:solidFill>
                    <a:srgbClr val="847E42"/>
                  </a:solidFill>
                </a:rPr>
                <a:t>UDP)</a:t>
              </a:r>
              <a:endParaRPr lang="el-GR" i="1">
                <a:solidFill>
                  <a:srgbClr val="847E42"/>
                </a:solidFill>
              </a:endParaRPr>
            </a:p>
          </p:txBody>
        </p:sp>
        <p:sp>
          <p:nvSpPr>
            <p:cNvPr id="40" name="Text Box 46"/>
            <p:cNvSpPr txBox="1">
              <a:spLocks noChangeArrowheads="1"/>
            </p:cNvSpPr>
            <p:nvPr/>
          </p:nvSpPr>
          <p:spPr bwMode="auto">
            <a:xfrm>
              <a:off x="1069975" y="5853187"/>
              <a:ext cx="25971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i="1">
                  <a:solidFill>
                    <a:srgbClr val="847E42"/>
                  </a:solidFill>
                </a:rPr>
                <a:t>Έτσι δηλώνει ποιο </a:t>
              </a:r>
              <a:r>
                <a:rPr lang="en-US" i="1">
                  <a:solidFill>
                    <a:srgbClr val="847E42"/>
                  </a:solidFill>
                </a:rPr>
                <a:t>(ID) datagram </a:t>
              </a:r>
              <a:r>
                <a:rPr lang="el-GR" i="1">
                  <a:solidFill>
                    <a:srgbClr val="847E42"/>
                  </a:solidFill>
                </a:rPr>
                <a:t>χάθηκε</a:t>
              </a:r>
            </a:p>
          </p:txBody>
        </p:sp>
        <p:sp>
          <p:nvSpPr>
            <p:cNvPr id="41" name="Line 47"/>
            <p:cNvSpPr>
              <a:spLocks noChangeShapeType="1"/>
            </p:cNvSpPr>
            <p:nvPr/>
          </p:nvSpPr>
          <p:spPr bwMode="auto">
            <a:xfrm flipV="1">
              <a:off x="2941638" y="5394400"/>
              <a:ext cx="0" cy="477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2" name="Line 48"/>
            <p:cNvSpPr>
              <a:spLocks noChangeShapeType="1"/>
            </p:cNvSpPr>
            <p:nvPr/>
          </p:nvSpPr>
          <p:spPr bwMode="auto">
            <a:xfrm flipV="1">
              <a:off x="5481638" y="5394400"/>
              <a:ext cx="0" cy="488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</a:t>
            </a:r>
            <a:r>
              <a:rPr lang="en-US" dirty="0" smtClean="0"/>
              <a:t>ICMP </a:t>
            </a:r>
            <a:r>
              <a:rPr lang="el-GR" dirty="0" smtClean="0"/>
              <a:t>μηνυμάτων (4)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3312368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3"/>
            </a:pPr>
            <a:r>
              <a:rPr lang="en-US" dirty="0" smtClean="0">
                <a:solidFill>
                  <a:srgbClr val="0070C0"/>
                </a:solidFill>
              </a:rPr>
              <a:t>Source Quench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l-GR" dirty="0" smtClean="0">
                <a:solidFill>
                  <a:srgbClr val="000000"/>
                </a:solidFill>
              </a:rPr>
              <a:t>Απόρριψη λόγω συμφόρησης δικτύου</a:t>
            </a:r>
            <a:endParaRPr lang="en-US" dirty="0" smtClean="0">
              <a:solidFill>
                <a:srgbClr val="000000"/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 startAt="4"/>
            </a:pPr>
            <a:r>
              <a:rPr lang="en-US" dirty="0" smtClean="0">
                <a:solidFill>
                  <a:srgbClr val="0070C0"/>
                </a:solidFill>
              </a:rPr>
              <a:t>Parameter Problem</a:t>
            </a:r>
            <a:endParaRPr lang="el-GR" dirty="0" smtClean="0">
              <a:solidFill>
                <a:srgbClr val="0070C0"/>
              </a:solidFill>
            </a:endParaRPr>
          </a:p>
          <a:p>
            <a:pPr marL="514350" indent="-514350">
              <a:spcBef>
                <a:spcPts val="0"/>
              </a:spcBef>
              <a:buNone/>
            </a:pPr>
            <a:r>
              <a:rPr lang="el-GR" dirty="0" smtClean="0">
                <a:solidFill>
                  <a:srgbClr val="000000"/>
                </a:solidFill>
              </a:rPr>
              <a:t>Όταν υπάρχει κάποιο πρόβλημα στο </a:t>
            </a:r>
            <a:r>
              <a:rPr lang="en-US" dirty="0" smtClean="0">
                <a:solidFill>
                  <a:srgbClr val="000000"/>
                </a:solidFill>
              </a:rPr>
              <a:t>IP datagram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5"/>
            </a:pPr>
            <a:r>
              <a:rPr lang="en-US" dirty="0" smtClean="0">
                <a:solidFill>
                  <a:srgbClr val="0070C0"/>
                </a:solidFill>
              </a:rPr>
              <a:t>Redirect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l-GR" dirty="0" smtClean="0">
                <a:solidFill>
                  <a:srgbClr val="000000"/>
                </a:solidFill>
              </a:rPr>
              <a:t>Αίτηση στον αποστολέα για επαναδρομολόγηση του </a:t>
            </a:r>
            <a:r>
              <a:rPr lang="en-US" dirty="0" smtClean="0">
                <a:solidFill>
                  <a:srgbClr val="000000"/>
                </a:solidFill>
              </a:rPr>
              <a:t>datagram </a:t>
            </a:r>
            <a:r>
              <a:rPr lang="el-GR" dirty="0" smtClean="0">
                <a:solidFill>
                  <a:srgbClr val="000000"/>
                </a:solidFill>
              </a:rPr>
              <a:t>(μέσω κάποιου δρομολογητή)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l-GR" dirty="0"/>
          </a:p>
        </p:txBody>
      </p:sp>
      <p:pic>
        <p:nvPicPr>
          <p:cNvPr id="98306" name="Picture 2" descr="π.χ. ICMP μηνυμάτω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2" y="4559300"/>
            <a:ext cx="8459787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</a:t>
            </a:r>
            <a:r>
              <a:rPr lang="en-US" dirty="0" smtClean="0"/>
              <a:t>ICMP </a:t>
            </a:r>
            <a:r>
              <a:rPr lang="el-GR" dirty="0" smtClean="0"/>
              <a:t>μηνυμάτων (5)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1584176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solidFill>
                  <a:srgbClr val="0070C0"/>
                </a:solidFill>
              </a:rPr>
              <a:t>Time Exceeded</a:t>
            </a:r>
          </a:p>
          <a:p>
            <a:pPr marL="514350" indent="-514350">
              <a:buNone/>
            </a:pPr>
            <a:r>
              <a:rPr lang="el-GR" dirty="0" smtClean="0">
                <a:solidFill>
                  <a:srgbClr val="000000"/>
                </a:solidFill>
              </a:rPr>
              <a:t>Όταν απορρίπτεται </a:t>
            </a:r>
            <a:r>
              <a:rPr lang="en-US" dirty="0" smtClean="0">
                <a:solidFill>
                  <a:srgbClr val="000000"/>
                </a:solidFill>
              </a:rPr>
              <a:t>datagram </a:t>
            </a:r>
            <a:r>
              <a:rPr lang="el-GR" dirty="0" smtClean="0">
                <a:solidFill>
                  <a:srgbClr val="000000"/>
                </a:solidFill>
              </a:rPr>
              <a:t>που έχει παραμείνει πολύ στο δίκτυο (</a:t>
            </a:r>
            <a:r>
              <a:rPr lang="en-US" dirty="0" smtClean="0">
                <a:solidFill>
                  <a:srgbClr val="000000"/>
                </a:solidFill>
              </a:rPr>
              <a:t>TTL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0)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102</a:t>
            </a:fld>
            <a:endParaRPr lang="el-GR" altLang="el-GR"/>
          </a:p>
        </p:txBody>
      </p:sp>
      <p:grpSp>
        <p:nvGrpSpPr>
          <p:cNvPr id="32" name="Group 31" descr="ICMP μηνύματα"/>
          <p:cNvGrpSpPr/>
          <p:nvPr/>
        </p:nvGrpSpPr>
        <p:grpSpPr>
          <a:xfrm>
            <a:off x="403225" y="3344863"/>
            <a:ext cx="8437563" cy="2276475"/>
            <a:chOff x="403225" y="3344863"/>
            <a:chExt cx="8437563" cy="227647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36575" y="5205413"/>
              <a:ext cx="8056563" cy="347662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41588" y="3914775"/>
              <a:ext cx="2019300" cy="4318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568575" y="3946525"/>
              <a:ext cx="1962150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>
                  <a:solidFill>
                    <a:srgbClr val="000000"/>
                  </a:solidFill>
                </a:rPr>
                <a:t>Κωδικός (0 ή 1)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38163" y="3719513"/>
              <a:ext cx="80565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38163" y="364331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6583363" y="364331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532063" y="364331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564063" y="364331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8589963" y="364331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538163" y="3719513"/>
              <a:ext cx="80565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409825" y="3344863"/>
              <a:ext cx="331788" cy="3048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4378325" y="3344863"/>
              <a:ext cx="423863" cy="3048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>
                  <a:solidFill>
                    <a:srgbClr val="000000"/>
                  </a:solidFill>
                </a:rPr>
                <a:t>16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6384925" y="3344863"/>
              <a:ext cx="423863" cy="3048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8416925" y="3344863"/>
              <a:ext cx="423863" cy="3048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>
                  <a:solidFill>
                    <a:srgbClr val="000000"/>
                  </a:solidFill>
                </a:rPr>
                <a:t>32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03225" y="3344863"/>
              <a:ext cx="331788" cy="3048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530225" y="3914775"/>
              <a:ext cx="2012950" cy="4318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550863" y="3959225"/>
              <a:ext cx="1962150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>
                  <a:solidFill>
                    <a:srgbClr val="000000"/>
                  </a:solidFill>
                </a:rPr>
                <a:t>Τύπος (11)</a:t>
              </a: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4560888" y="3914775"/>
              <a:ext cx="4029075" cy="4318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4654550" y="3946525"/>
              <a:ext cx="3843338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>
                  <a:solidFill>
                    <a:srgbClr val="000000"/>
                  </a:solidFill>
                </a:rPr>
                <a:t>Άθροισμα Ελέγχου</a:t>
              </a: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530225" y="4773613"/>
              <a:ext cx="8059738" cy="4318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536575" y="4819650"/>
              <a:ext cx="8072438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IP </a:t>
              </a:r>
              <a:r>
                <a:rPr lang="el-GR">
                  <a:solidFill>
                    <a:srgbClr val="000000"/>
                  </a:solidFill>
                </a:rPr>
                <a:t>επικεφαλίδα + πρώτα 64 </a:t>
              </a:r>
              <a:r>
                <a:rPr lang="en-US">
                  <a:solidFill>
                    <a:srgbClr val="000000"/>
                  </a:solidFill>
                </a:rPr>
                <a:t>bits </a:t>
              </a:r>
              <a:r>
                <a:rPr lang="el-GR">
                  <a:solidFill>
                    <a:srgbClr val="000000"/>
                  </a:solidFill>
                </a:rPr>
                <a:t>του </a:t>
              </a:r>
              <a:r>
                <a:rPr lang="en-US">
                  <a:solidFill>
                    <a:srgbClr val="000000"/>
                  </a:solidFill>
                </a:rPr>
                <a:t>datagram</a:t>
              </a: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533400" y="5424488"/>
              <a:ext cx="8054975" cy="196850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6" y="54"/>
                </a:cxn>
                <a:cxn ang="0">
                  <a:pos x="378" y="87"/>
                </a:cxn>
                <a:cxn ang="0">
                  <a:pos x="571" y="121"/>
                </a:cxn>
                <a:cxn ang="0">
                  <a:pos x="773" y="71"/>
                </a:cxn>
                <a:cxn ang="0">
                  <a:pos x="915" y="96"/>
                </a:cxn>
                <a:cxn ang="0">
                  <a:pos x="1040" y="104"/>
                </a:cxn>
                <a:cxn ang="0">
                  <a:pos x="1208" y="37"/>
                </a:cxn>
                <a:cxn ang="0">
                  <a:pos x="1325" y="96"/>
                </a:cxn>
                <a:cxn ang="0">
                  <a:pos x="1543" y="46"/>
                </a:cxn>
                <a:cxn ang="0">
                  <a:pos x="1727" y="112"/>
                </a:cxn>
                <a:cxn ang="0">
                  <a:pos x="1878" y="46"/>
                </a:cxn>
                <a:cxn ang="0">
                  <a:pos x="2079" y="96"/>
                </a:cxn>
                <a:cxn ang="0">
                  <a:pos x="2255" y="12"/>
                </a:cxn>
                <a:cxn ang="0">
                  <a:pos x="2481" y="112"/>
                </a:cxn>
                <a:cxn ang="0">
                  <a:pos x="2832" y="29"/>
                </a:cxn>
                <a:cxn ang="0">
                  <a:pos x="3344" y="96"/>
                </a:cxn>
                <a:cxn ang="0">
                  <a:pos x="3578" y="4"/>
                </a:cxn>
                <a:cxn ang="0">
                  <a:pos x="3838" y="71"/>
                </a:cxn>
                <a:cxn ang="0">
                  <a:pos x="4273" y="12"/>
                </a:cxn>
                <a:cxn ang="0">
                  <a:pos x="4383" y="71"/>
                </a:cxn>
                <a:cxn ang="0">
                  <a:pos x="4500" y="12"/>
                </a:cxn>
                <a:cxn ang="0">
                  <a:pos x="4591" y="104"/>
                </a:cxn>
                <a:cxn ang="0">
                  <a:pos x="4751" y="21"/>
                </a:cxn>
                <a:cxn ang="0">
                  <a:pos x="4876" y="96"/>
                </a:cxn>
                <a:cxn ang="0">
                  <a:pos x="4961" y="112"/>
                </a:cxn>
                <a:cxn ang="0">
                  <a:pos x="5074" y="62"/>
                </a:cxn>
              </a:cxnLst>
              <a:rect l="0" t="0" r="r" b="b"/>
              <a:pathLst>
                <a:path w="5074" h="124">
                  <a:moveTo>
                    <a:pt x="0" y="102"/>
                  </a:moveTo>
                  <a:cubicBezTo>
                    <a:pt x="31" y="94"/>
                    <a:pt x="123" y="56"/>
                    <a:pt x="186" y="54"/>
                  </a:cubicBezTo>
                  <a:cubicBezTo>
                    <a:pt x="249" y="52"/>
                    <a:pt x="314" y="76"/>
                    <a:pt x="378" y="87"/>
                  </a:cubicBezTo>
                  <a:cubicBezTo>
                    <a:pt x="442" y="98"/>
                    <a:pt x="506" y="124"/>
                    <a:pt x="571" y="121"/>
                  </a:cubicBezTo>
                  <a:cubicBezTo>
                    <a:pt x="636" y="118"/>
                    <a:pt x="715" y="75"/>
                    <a:pt x="773" y="71"/>
                  </a:cubicBezTo>
                  <a:cubicBezTo>
                    <a:pt x="830" y="67"/>
                    <a:pt x="871" y="91"/>
                    <a:pt x="915" y="96"/>
                  </a:cubicBezTo>
                  <a:cubicBezTo>
                    <a:pt x="959" y="101"/>
                    <a:pt x="991" y="114"/>
                    <a:pt x="1040" y="104"/>
                  </a:cubicBezTo>
                  <a:cubicBezTo>
                    <a:pt x="1090" y="94"/>
                    <a:pt x="1161" y="38"/>
                    <a:pt x="1208" y="37"/>
                  </a:cubicBezTo>
                  <a:cubicBezTo>
                    <a:pt x="1255" y="36"/>
                    <a:pt x="1269" y="94"/>
                    <a:pt x="1325" y="96"/>
                  </a:cubicBezTo>
                  <a:cubicBezTo>
                    <a:pt x="1382" y="98"/>
                    <a:pt x="1476" y="43"/>
                    <a:pt x="1543" y="46"/>
                  </a:cubicBezTo>
                  <a:cubicBezTo>
                    <a:pt x="1610" y="49"/>
                    <a:pt x="1671" y="112"/>
                    <a:pt x="1727" y="112"/>
                  </a:cubicBezTo>
                  <a:cubicBezTo>
                    <a:pt x="1783" y="112"/>
                    <a:pt x="1820" y="49"/>
                    <a:pt x="1878" y="46"/>
                  </a:cubicBezTo>
                  <a:cubicBezTo>
                    <a:pt x="1936" y="43"/>
                    <a:pt x="2017" y="102"/>
                    <a:pt x="2079" y="96"/>
                  </a:cubicBezTo>
                  <a:cubicBezTo>
                    <a:pt x="2141" y="90"/>
                    <a:pt x="2187" y="9"/>
                    <a:pt x="2255" y="12"/>
                  </a:cubicBezTo>
                  <a:cubicBezTo>
                    <a:pt x="2322" y="15"/>
                    <a:pt x="2385" y="109"/>
                    <a:pt x="2481" y="112"/>
                  </a:cubicBezTo>
                  <a:cubicBezTo>
                    <a:pt x="2578" y="115"/>
                    <a:pt x="2689" y="32"/>
                    <a:pt x="2832" y="29"/>
                  </a:cubicBezTo>
                  <a:cubicBezTo>
                    <a:pt x="2976" y="26"/>
                    <a:pt x="3220" y="100"/>
                    <a:pt x="3344" y="96"/>
                  </a:cubicBezTo>
                  <a:cubicBezTo>
                    <a:pt x="3469" y="92"/>
                    <a:pt x="3496" y="8"/>
                    <a:pt x="3578" y="4"/>
                  </a:cubicBezTo>
                  <a:cubicBezTo>
                    <a:pt x="3660" y="0"/>
                    <a:pt x="3722" y="70"/>
                    <a:pt x="3838" y="71"/>
                  </a:cubicBezTo>
                  <a:cubicBezTo>
                    <a:pt x="3953" y="72"/>
                    <a:pt x="4183" y="12"/>
                    <a:pt x="4273" y="12"/>
                  </a:cubicBezTo>
                  <a:cubicBezTo>
                    <a:pt x="4364" y="12"/>
                    <a:pt x="4345" y="71"/>
                    <a:pt x="4383" y="71"/>
                  </a:cubicBezTo>
                  <a:cubicBezTo>
                    <a:pt x="4421" y="71"/>
                    <a:pt x="4465" y="6"/>
                    <a:pt x="4500" y="12"/>
                  </a:cubicBezTo>
                  <a:cubicBezTo>
                    <a:pt x="4535" y="18"/>
                    <a:pt x="4549" y="102"/>
                    <a:pt x="4591" y="104"/>
                  </a:cubicBezTo>
                  <a:cubicBezTo>
                    <a:pt x="4633" y="106"/>
                    <a:pt x="4704" y="22"/>
                    <a:pt x="4751" y="21"/>
                  </a:cubicBezTo>
                  <a:cubicBezTo>
                    <a:pt x="4798" y="20"/>
                    <a:pt x="4841" y="81"/>
                    <a:pt x="4876" y="96"/>
                  </a:cubicBezTo>
                  <a:cubicBezTo>
                    <a:pt x="4911" y="111"/>
                    <a:pt x="4928" y="118"/>
                    <a:pt x="4961" y="112"/>
                  </a:cubicBezTo>
                  <a:cubicBezTo>
                    <a:pt x="4994" y="106"/>
                    <a:pt x="5050" y="72"/>
                    <a:pt x="5074" y="6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530225" y="4630738"/>
              <a:ext cx="0" cy="9604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8589963" y="4630738"/>
              <a:ext cx="0" cy="884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530225" y="4341813"/>
              <a:ext cx="8059738" cy="4318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536575" y="4387850"/>
              <a:ext cx="8072438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>
                  <a:solidFill>
                    <a:srgbClr val="000000"/>
                  </a:solidFill>
                </a:rPr>
                <a:t>Μη χρησιμοποιούμενα (πρέπει να είναι 0)</a:t>
              </a:r>
            </a:p>
          </p:txBody>
        </p: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</a:t>
            </a:r>
            <a:r>
              <a:rPr lang="en-US" dirty="0" smtClean="0"/>
              <a:t>ICMP </a:t>
            </a:r>
            <a:r>
              <a:rPr lang="el-GR" dirty="0" smtClean="0"/>
              <a:t>μηνυμάτων (</a:t>
            </a:r>
            <a:r>
              <a:rPr lang="en-US" dirty="0" smtClean="0"/>
              <a:t>6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103</a:t>
            </a:fld>
            <a:endParaRPr lang="el-GR" alt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936104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6"/>
            </a:pPr>
            <a:r>
              <a:rPr lang="en-US" dirty="0" smtClean="0">
                <a:solidFill>
                  <a:srgbClr val="0070C0"/>
                </a:solidFill>
              </a:rPr>
              <a:t>Time Exceeded (2)</a:t>
            </a:r>
            <a:r>
              <a:rPr lang="el-GR" dirty="0" smtClean="0">
                <a:solidFill>
                  <a:srgbClr val="0070C0"/>
                </a:solidFill>
              </a:rPr>
              <a:t>: </a:t>
            </a:r>
            <a:r>
              <a:rPr lang="el-GR" dirty="0" smtClean="0">
                <a:solidFill>
                  <a:srgbClr val="000000"/>
                </a:solidFill>
              </a:rPr>
              <a:t>Όταν απορρίπτεται </a:t>
            </a:r>
            <a:r>
              <a:rPr lang="en-US" dirty="0" smtClean="0">
                <a:solidFill>
                  <a:srgbClr val="000000"/>
                </a:solidFill>
              </a:rPr>
              <a:t>datagram </a:t>
            </a:r>
            <a:r>
              <a:rPr lang="el-GR" dirty="0" smtClean="0">
                <a:solidFill>
                  <a:srgbClr val="000000"/>
                </a:solidFill>
              </a:rPr>
              <a:t>που έχει παραμείνει πολύ στο δίκτυο (</a:t>
            </a:r>
            <a:r>
              <a:rPr lang="en-US" dirty="0" smtClean="0">
                <a:solidFill>
                  <a:srgbClr val="000000"/>
                </a:solidFill>
              </a:rPr>
              <a:t>TTL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0)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l-G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7544" y="5373216"/>
            <a:ext cx="836327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+mj-lt"/>
              <a:buAutoNum type="arabicPeriod" startAt="7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Address Mask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Request/Address Mask Reply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r>
              <a:rPr kumimoji="0" lang="el-GR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Για να πληροφορηθεί ένας κόμβος τη μάσκα υποδικτύου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endParaRPr kumimoji="0" lang="el-GR" sz="3000" b="0" i="0" u="none" strike="noStrike" kern="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Oval 4" descr="ICMP μηνύματα"/>
          <p:cNvSpPr>
            <a:spLocks noChangeArrowheads="1"/>
          </p:cNvSpPr>
          <p:nvPr/>
        </p:nvSpPr>
        <p:spPr bwMode="auto">
          <a:xfrm>
            <a:off x="35496" y="4990628"/>
            <a:ext cx="447675" cy="382588"/>
          </a:xfrm>
          <a:prstGeom prst="ellipse">
            <a:avLst/>
          </a:prstGeom>
          <a:solidFill>
            <a:srgbClr val="E2DFC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Rectangle 6" descr="ICMP μηνύματα"/>
          <p:cNvSpPr>
            <a:spLocks noChangeArrowheads="1"/>
          </p:cNvSpPr>
          <p:nvPr/>
        </p:nvSpPr>
        <p:spPr bwMode="auto">
          <a:xfrm>
            <a:off x="43434" y="2672878"/>
            <a:ext cx="1054100" cy="2497138"/>
          </a:xfrm>
          <a:prstGeom prst="rect">
            <a:avLst/>
          </a:prstGeom>
          <a:solidFill>
            <a:srgbClr val="E2DFC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AutoShape 7" descr="ICMP μηνύματα"/>
          <p:cNvSpPr>
            <a:spLocks noChangeArrowheads="1"/>
          </p:cNvSpPr>
          <p:nvPr/>
        </p:nvSpPr>
        <p:spPr bwMode="auto">
          <a:xfrm>
            <a:off x="41846" y="2282353"/>
            <a:ext cx="8972550" cy="3087688"/>
          </a:xfrm>
          <a:prstGeom prst="roundRect">
            <a:avLst>
              <a:gd name="adj" fmla="val 6222"/>
            </a:avLst>
          </a:prstGeom>
          <a:noFill/>
          <a:ln w="9525">
            <a:solidFill>
              <a:srgbClr val="43894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64221" y="2688753"/>
            <a:ext cx="7502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</a:rPr>
              <a:t>Trace Route</a:t>
            </a:r>
            <a:r>
              <a:rPr lang="el-GR">
                <a:solidFill>
                  <a:srgbClr val="000099"/>
                </a:solidFill>
              </a:rPr>
              <a:t>: Εύρεση διαδρομής που ακολουθούν τα </a:t>
            </a:r>
            <a:r>
              <a:rPr lang="en-US">
                <a:solidFill>
                  <a:srgbClr val="000099"/>
                </a:solidFill>
              </a:rPr>
              <a:t>datagrams </a:t>
            </a:r>
            <a:r>
              <a:rPr lang="el-GR">
                <a:solidFill>
                  <a:srgbClr val="000099"/>
                </a:solidFill>
              </a:rPr>
              <a:t>για να φτάσουν σε κάποιον παραλήπτη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78509" y="3398366"/>
            <a:ext cx="76073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i="1" dirty="0">
                <a:solidFill>
                  <a:srgbClr val="000000"/>
                </a:solidFill>
              </a:rPr>
              <a:t>Βάζουμε </a:t>
            </a:r>
            <a:r>
              <a:rPr lang="en-US" i="1" dirty="0">
                <a:solidFill>
                  <a:srgbClr val="772123"/>
                </a:solidFill>
              </a:rPr>
              <a:t>TTL = 1</a:t>
            </a:r>
            <a:r>
              <a:rPr lang="el-GR" i="1" dirty="0">
                <a:solidFill>
                  <a:srgbClr val="000000"/>
                </a:solidFill>
              </a:rPr>
              <a:t>: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l-GR" i="1" dirty="0">
                <a:solidFill>
                  <a:srgbClr val="000000"/>
                </a:solidFill>
              </a:rPr>
              <a:t>Το </a:t>
            </a:r>
            <a:r>
              <a:rPr lang="en-US" i="1" dirty="0">
                <a:solidFill>
                  <a:srgbClr val="000000"/>
                </a:solidFill>
              </a:rPr>
              <a:t>datagram </a:t>
            </a:r>
            <a:r>
              <a:rPr lang="el-GR" i="1" dirty="0">
                <a:solidFill>
                  <a:srgbClr val="000000"/>
                </a:solidFill>
              </a:rPr>
              <a:t>απορρίπτεται από τον πρώτο κόμβο και από το </a:t>
            </a:r>
            <a:r>
              <a:rPr lang="en-US" i="1" dirty="0">
                <a:solidFill>
                  <a:srgbClr val="000000"/>
                </a:solidFill>
              </a:rPr>
              <a:t>ICMP </a:t>
            </a:r>
            <a:r>
              <a:rPr lang="el-GR" i="1" dirty="0">
                <a:solidFill>
                  <a:srgbClr val="000000"/>
                </a:solidFill>
              </a:rPr>
              <a:t>μήνυμα που στέλνει ο κόμβος αυτός (από την </a:t>
            </a:r>
            <a:r>
              <a:rPr lang="en-US" i="1" dirty="0">
                <a:solidFill>
                  <a:srgbClr val="000000"/>
                </a:solidFill>
              </a:rPr>
              <a:t>IP – </a:t>
            </a:r>
            <a:r>
              <a:rPr lang="el-GR" i="1" dirty="0">
                <a:solidFill>
                  <a:srgbClr val="000000"/>
                </a:solidFill>
              </a:rPr>
              <a:t>επικ/δα) μαθαίνουμε τη διεύθυνσή του</a:t>
            </a:r>
          </a:p>
          <a:p>
            <a:pPr>
              <a:spcBef>
                <a:spcPct val="50000"/>
              </a:spcBef>
            </a:pPr>
            <a:r>
              <a:rPr lang="el-GR" i="1" dirty="0">
                <a:solidFill>
                  <a:srgbClr val="000000"/>
                </a:solidFill>
              </a:rPr>
              <a:t>Βάζοντας </a:t>
            </a:r>
            <a:r>
              <a:rPr lang="en-US" i="1" dirty="0">
                <a:solidFill>
                  <a:srgbClr val="772123"/>
                </a:solidFill>
              </a:rPr>
              <a:t>TTL = 2, 3, … </a:t>
            </a:r>
            <a:r>
              <a:rPr lang="el-GR" i="1" dirty="0">
                <a:solidFill>
                  <a:srgbClr val="000000"/>
                </a:solidFill>
              </a:rPr>
              <a:t>μαθαίνουμε τις </a:t>
            </a:r>
            <a:r>
              <a:rPr lang="en-US" i="1" dirty="0">
                <a:solidFill>
                  <a:srgbClr val="000000"/>
                </a:solidFill>
              </a:rPr>
              <a:t>IP </a:t>
            </a:r>
            <a:r>
              <a:rPr lang="el-GR" i="1" dirty="0">
                <a:solidFill>
                  <a:srgbClr val="000000"/>
                </a:solidFill>
              </a:rPr>
              <a:t>– διευθύνσεις και των υπόλοιπων ενδιάμεσων κόμβων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257871" y="4943003"/>
            <a:ext cx="810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847E42"/>
                </a:solidFill>
              </a:rPr>
              <a:t>Η τοπολογία αλλάζει κάθε 3 </a:t>
            </a:r>
            <a:r>
              <a:rPr lang="en-US">
                <a:solidFill>
                  <a:srgbClr val="847E42"/>
                </a:solidFill>
              </a:rPr>
              <a:t>min</a:t>
            </a:r>
            <a:r>
              <a:rPr lang="el-GR">
                <a:solidFill>
                  <a:srgbClr val="847E42"/>
                </a:solidFill>
              </a:rPr>
              <a:t> </a:t>
            </a:r>
            <a:r>
              <a:rPr lang="el-GR">
                <a:solidFill>
                  <a:srgbClr val="847E42"/>
                </a:solidFill>
                <a:sym typeface="Symbol" pitchFamily="18" charset="2"/>
              </a:rPr>
              <a:t> </a:t>
            </a:r>
            <a:r>
              <a:rPr lang="el-GR">
                <a:solidFill>
                  <a:srgbClr val="847E42"/>
                </a:solidFill>
              </a:rPr>
              <a:t>Τα αποτελέσμ. μάλλον θα είναι σωστά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159321" y="2301403"/>
            <a:ext cx="1430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Εφαρμογή</a:t>
            </a:r>
          </a:p>
        </p:txBody>
      </p:sp>
      <p:sp>
        <p:nvSpPr>
          <p:cNvPr id="17" name="Line 23" descr="ICMP μηνύματα"/>
          <p:cNvSpPr>
            <a:spLocks noChangeShapeType="1"/>
          </p:cNvSpPr>
          <p:nvPr/>
        </p:nvSpPr>
        <p:spPr bwMode="auto">
          <a:xfrm flipH="1">
            <a:off x="41846" y="2672878"/>
            <a:ext cx="8970963" cy="0"/>
          </a:xfrm>
          <a:prstGeom prst="line">
            <a:avLst/>
          </a:prstGeom>
          <a:noFill/>
          <a:ln w="19050">
            <a:solidFill>
              <a:srgbClr val="43894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3" name="Group 2" descr="ICMP μηνύματα"/>
          <p:cNvGrpSpPr/>
          <p:nvPr/>
        </p:nvGrpSpPr>
        <p:grpSpPr>
          <a:xfrm>
            <a:off x="184721" y="2672878"/>
            <a:ext cx="912813" cy="2697163"/>
            <a:chOff x="184721" y="2672878"/>
            <a:chExt cx="912813" cy="2697163"/>
          </a:xfrm>
        </p:grpSpPr>
        <p:sp>
          <p:nvSpPr>
            <p:cNvPr id="8" name="Rectangle 47"/>
            <p:cNvSpPr>
              <a:spLocks noChangeArrowheads="1"/>
            </p:cNvSpPr>
            <p:nvPr/>
          </p:nvSpPr>
          <p:spPr bwMode="auto">
            <a:xfrm>
              <a:off x="248221" y="4795366"/>
              <a:ext cx="849313" cy="574675"/>
            </a:xfrm>
            <a:prstGeom prst="rect">
              <a:avLst/>
            </a:prstGeom>
            <a:solidFill>
              <a:srgbClr val="E2DFC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1097534" y="2672878"/>
              <a:ext cx="0" cy="2697163"/>
            </a:xfrm>
            <a:prstGeom prst="line">
              <a:avLst/>
            </a:prstGeom>
            <a:noFill/>
            <a:ln w="9525">
              <a:solidFill>
                <a:srgbClr val="43894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Oval 26"/>
            <p:cNvSpPr>
              <a:spLocks noChangeArrowheads="1"/>
            </p:cNvSpPr>
            <p:nvPr/>
          </p:nvSpPr>
          <p:spPr bwMode="auto">
            <a:xfrm>
              <a:off x="260921" y="3023716"/>
              <a:ext cx="225425" cy="225425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" name="Oval 27"/>
            <p:cNvSpPr>
              <a:spLocks noChangeArrowheads="1"/>
            </p:cNvSpPr>
            <p:nvPr/>
          </p:nvSpPr>
          <p:spPr bwMode="auto">
            <a:xfrm>
              <a:off x="749871" y="2836391"/>
              <a:ext cx="225425" cy="225425"/>
            </a:xfrm>
            <a:prstGeom prst="ellipse">
              <a:avLst/>
            </a:prstGeom>
            <a:solidFill>
              <a:srgbClr val="FFCC99"/>
            </a:solidFill>
            <a:ln w="19050">
              <a:solidFill>
                <a:srgbClr val="43894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" name="Oval 28"/>
            <p:cNvSpPr>
              <a:spLocks noChangeArrowheads="1"/>
            </p:cNvSpPr>
            <p:nvPr/>
          </p:nvSpPr>
          <p:spPr bwMode="auto">
            <a:xfrm>
              <a:off x="186309" y="3558703"/>
              <a:ext cx="225425" cy="225425"/>
            </a:xfrm>
            <a:prstGeom prst="ellipse">
              <a:avLst/>
            </a:prstGeom>
            <a:solidFill>
              <a:srgbClr val="FFCC99"/>
            </a:solidFill>
            <a:ln w="190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" name="Oval 29"/>
            <p:cNvSpPr>
              <a:spLocks noChangeArrowheads="1"/>
            </p:cNvSpPr>
            <p:nvPr/>
          </p:nvSpPr>
          <p:spPr bwMode="auto">
            <a:xfrm>
              <a:off x="635571" y="3438053"/>
              <a:ext cx="225425" cy="225425"/>
            </a:xfrm>
            <a:prstGeom prst="ellipse">
              <a:avLst/>
            </a:prstGeom>
            <a:solidFill>
              <a:srgbClr val="FFCC99"/>
            </a:solidFill>
            <a:ln w="190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" name="Oval 30"/>
            <p:cNvSpPr>
              <a:spLocks noChangeArrowheads="1"/>
            </p:cNvSpPr>
            <p:nvPr/>
          </p:nvSpPr>
          <p:spPr bwMode="auto">
            <a:xfrm>
              <a:off x="186309" y="4141316"/>
              <a:ext cx="225425" cy="225425"/>
            </a:xfrm>
            <a:prstGeom prst="ellipse">
              <a:avLst/>
            </a:prstGeom>
            <a:solidFill>
              <a:srgbClr val="FFCC99"/>
            </a:solidFill>
            <a:ln w="190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581596" y="3834928"/>
              <a:ext cx="225425" cy="225425"/>
            </a:xfrm>
            <a:prstGeom prst="ellipse">
              <a:avLst/>
            </a:prstGeom>
            <a:solidFill>
              <a:srgbClr val="FFCC99"/>
            </a:solidFill>
            <a:ln w="190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714946" y="4298478"/>
              <a:ext cx="225425" cy="225425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184721" y="4617566"/>
              <a:ext cx="225425" cy="225425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" name="Oval 34"/>
            <p:cNvSpPr>
              <a:spLocks noChangeArrowheads="1"/>
            </p:cNvSpPr>
            <p:nvPr/>
          </p:nvSpPr>
          <p:spPr bwMode="auto">
            <a:xfrm>
              <a:off x="633984" y="4973166"/>
              <a:ext cx="225425" cy="225425"/>
            </a:xfrm>
            <a:prstGeom prst="ellipse">
              <a:avLst/>
            </a:prstGeom>
            <a:solidFill>
              <a:srgbClr val="FFCC99"/>
            </a:solidFill>
            <a:ln w="19050">
              <a:solidFill>
                <a:srgbClr val="43894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cxnSp>
          <p:nvCxnSpPr>
            <p:cNvPr id="27" name="AutoShape 35"/>
            <p:cNvCxnSpPr>
              <a:cxnSpLocks noChangeShapeType="1"/>
              <a:stCxn id="18" idx="5"/>
              <a:endCxn id="21" idx="1"/>
            </p:cNvCxnSpPr>
            <p:nvPr/>
          </p:nvCxnSpPr>
          <p:spPr bwMode="auto">
            <a:xfrm>
              <a:off x="453009" y="3215803"/>
              <a:ext cx="215900" cy="2460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8" name="AutoShape 36"/>
            <p:cNvCxnSpPr>
              <a:cxnSpLocks noChangeShapeType="1"/>
              <a:stCxn id="25" idx="5"/>
              <a:endCxn id="26" idx="1"/>
            </p:cNvCxnSpPr>
            <p:nvPr/>
          </p:nvCxnSpPr>
          <p:spPr bwMode="auto">
            <a:xfrm>
              <a:off x="376809" y="4809653"/>
              <a:ext cx="290512" cy="187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" name="AutoShape 37"/>
            <p:cNvCxnSpPr>
              <a:cxnSpLocks noChangeShapeType="1"/>
              <a:stCxn id="24" idx="4"/>
              <a:endCxn id="26" idx="0"/>
            </p:cNvCxnSpPr>
            <p:nvPr/>
          </p:nvCxnSpPr>
          <p:spPr bwMode="auto">
            <a:xfrm flipH="1">
              <a:off x="746696" y="4523903"/>
              <a:ext cx="80963" cy="4397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0" name="AutoShape 38"/>
            <p:cNvCxnSpPr>
              <a:cxnSpLocks noChangeShapeType="1"/>
              <a:stCxn id="22" idx="5"/>
              <a:endCxn id="26" idx="0"/>
            </p:cNvCxnSpPr>
            <p:nvPr/>
          </p:nvCxnSpPr>
          <p:spPr bwMode="auto">
            <a:xfrm>
              <a:off x="378396" y="4342928"/>
              <a:ext cx="368300" cy="620713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</p:spPr>
        </p:cxnSp>
        <p:cxnSp>
          <p:nvCxnSpPr>
            <p:cNvPr id="31" name="AutoShape 39"/>
            <p:cNvCxnSpPr>
              <a:cxnSpLocks noChangeShapeType="1"/>
              <a:stCxn id="20" idx="4"/>
              <a:endCxn id="22" idx="0"/>
            </p:cNvCxnSpPr>
            <p:nvPr/>
          </p:nvCxnSpPr>
          <p:spPr bwMode="auto">
            <a:xfrm>
              <a:off x="299021" y="3793653"/>
              <a:ext cx="0" cy="338138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</p:spPr>
        </p:cxnSp>
        <p:cxnSp>
          <p:nvCxnSpPr>
            <p:cNvPr id="32" name="AutoShape 40"/>
            <p:cNvCxnSpPr>
              <a:cxnSpLocks noChangeShapeType="1"/>
              <a:stCxn id="20" idx="0"/>
              <a:endCxn id="18" idx="4"/>
            </p:cNvCxnSpPr>
            <p:nvPr/>
          </p:nvCxnSpPr>
          <p:spPr bwMode="auto">
            <a:xfrm flipV="1">
              <a:off x="299021" y="3249141"/>
              <a:ext cx="74613" cy="3000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" name="AutoShape 41"/>
            <p:cNvCxnSpPr>
              <a:cxnSpLocks noChangeShapeType="1"/>
              <a:stCxn id="23" idx="0"/>
              <a:endCxn id="21" idx="4"/>
            </p:cNvCxnSpPr>
            <p:nvPr/>
          </p:nvCxnSpPr>
          <p:spPr bwMode="auto">
            <a:xfrm flipV="1">
              <a:off x="694309" y="3673003"/>
              <a:ext cx="53975" cy="152400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</p:spPr>
        </p:cxnSp>
        <p:cxnSp>
          <p:nvCxnSpPr>
            <p:cNvPr id="34" name="AutoShape 42"/>
            <p:cNvCxnSpPr>
              <a:cxnSpLocks noChangeShapeType="1"/>
              <a:stCxn id="20" idx="5"/>
              <a:endCxn id="23" idx="1"/>
            </p:cNvCxnSpPr>
            <p:nvPr/>
          </p:nvCxnSpPr>
          <p:spPr bwMode="auto">
            <a:xfrm>
              <a:off x="378396" y="3760316"/>
              <a:ext cx="236538" cy="98425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</p:spPr>
        </p:cxnSp>
        <p:cxnSp>
          <p:nvCxnSpPr>
            <p:cNvPr id="35" name="AutoShape 43"/>
            <p:cNvCxnSpPr>
              <a:cxnSpLocks noChangeShapeType="1"/>
              <a:stCxn id="22" idx="7"/>
              <a:endCxn id="23" idx="4"/>
            </p:cNvCxnSpPr>
            <p:nvPr/>
          </p:nvCxnSpPr>
          <p:spPr bwMode="auto">
            <a:xfrm flipV="1">
              <a:off x="378396" y="4069878"/>
              <a:ext cx="315913" cy="952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6" name="AutoShape 44"/>
            <p:cNvCxnSpPr>
              <a:cxnSpLocks noChangeShapeType="1"/>
              <a:stCxn id="19" idx="4"/>
              <a:endCxn id="21" idx="0"/>
            </p:cNvCxnSpPr>
            <p:nvPr/>
          </p:nvCxnSpPr>
          <p:spPr bwMode="auto">
            <a:xfrm flipH="1">
              <a:off x="748284" y="3071341"/>
              <a:ext cx="114300" cy="357187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</p:spPr>
        </p:cxnSp>
        <p:sp>
          <p:nvSpPr>
            <p:cNvPr id="37" name="Text Box 45"/>
            <p:cNvSpPr txBox="1">
              <a:spLocks noChangeArrowheads="1"/>
            </p:cNvSpPr>
            <p:nvPr/>
          </p:nvSpPr>
          <p:spPr bwMode="auto">
            <a:xfrm>
              <a:off x="713359" y="2788766"/>
              <a:ext cx="3714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/>
                <a:t>Α</a:t>
              </a:r>
            </a:p>
          </p:txBody>
        </p:sp>
        <p:sp>
          <p:nvSpPr>
            <p:cNvPr id="38" name="Text Box 46"/>
            <p:cNvSpPr txBox="1">
              <a:spLocks noChangeArrowheads="1"/>
            </p:cNvSpPr>
            <p:nvPr/>
          </p:nvSpPr>
          <p:spPr bwMode="auto">
            <a:xfrm>
              <a:off x="610171" y="4928716"/>
              <a:ext cx="3714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/>
                <a:t>Β</a:t>
              </a:r>
            </a:p>
          </p:txBody>
        </p:sp>
      </p:grp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Ping</a:t>
            </a:r>
            <a:r>
              <a:rPr lang="el-GR" dirty="0" smtClean="0"/>
              <a:t> (</a:t>
            </a:r>
            <a:r>
              <a:rPr lang="en-US" dirty="0" smtClean="0"/>
              <a:t>Packet Inter-Network Groper)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96544"/>
          </a:xfrm>
        </p:spPr>
        <p:txBody>
          <a:bodyPr/>
          <a:lstStyle/>
          <a:p>
            <a:r>
              <a:rPr lang="el-GR" dirty="0" smtClean="0"/>
              <a:t>Εργαλείο εντοπισμού και απόδοσης ενός απομακρυσμένου δικτυακού πόρου</a:t>
            </a:r>
            <a:endParaRPr lang="en-US" dirty="0" smtClean="0"/>
          </a:p>
          <a:p>
            <a:r>
              <a:rPr lang="en-US" dirty="0" smtClean="0"/>
              <a:t>Echo Request – Echo Reply (</a:t>
            </a:r>
            <a:r>
              <a:rPr lang="el-GR" dirty="0" smtClean="0"/>
              <a:t>το χρονικό διάστημα μεταξύ </a:t>
            </a:r>
            <a:r>
              <a:rPr lang="en-US" dirty="0" smtClean="0"/>
              <a:t>ping </a:t>
            </a:r>
            <a:r>
              <a:rPr lang="el-GR" dirty="0" smtClean="0"/>
              <a:t>και </a:t>
            </a:r>
            <a:r>
              <a:rPr lang="en-US" dirty="0" smtClean="0"/>
              <a:t>reply</a:t>
            </a:r>
            <a:r>
              <a:rPr lang="el-GR" dirty="0" smtClean="0"/>
              <a:t> λέγεται </a:t>
            </a:r>
            <a:r>
              <a:rPr lang="en-US" dirty="0" smtClean="0">
                <a:solidFill>
                  <a:srgbClr val="002060"/>
                </a:solidFill>
              </a:rPr>
              <a:t>lag</a:t>
            </a:r>
            <a:r>
              <a:rPr lang="en-US" dirty="0" smtClean="0"/>
              <a:t> </a:t>
            </a:r>
            <a:r>
              <a:rPr lang="el-GR" dirty="0" smtClean="0"/>
              <a:t>και προσδιορίζει την ποιότητα της σύνδεσης)</a:t>
            </a:r>
          </a:p>
          <a:p>
            <a:r>
              <a:rPr lang="el-GR" dirty="0" smtClean="0"/>
              <a:t>Συνηθισμένη τιμή </a:t>
            </a:r>
            <a:r>
              <a:rPr lang="en-US" dirty="0" smtClean="0"/>
              <a:t>lag: </a:t>
            </a:r>
            <a:r>
              <a:rPr lang="el-GR" dirty="0" smtClean="0"/>
              <a:t>0.02 – 0.08</a:t>
            </a:r>
            <a:r>
              <a:rPr lang="en-US" dirty="0" smtClean="0"/>
              <a:t> sec</a:t>
            </a:r>
          </a:p>
          <a:p>
            <a:r>
              <a:rPr lang="el-GR" dirty="0" smtClean="0"/>
              <a:t>Χρησιμοποιείται και σε επιθέσεις...</a:t>
            </a:r>
          </a:p>
          <a:p>
            <a:pPr lvl="1"/>
            <a:r>
              <a:rPr lang="en-US" dirty="0" smtClean="0"/>
              <a:t>Ping of death</a:t>
            </a:r>
          </a:p>
          <a:p>
            <a:pPr lvl="1"/>
            <a:r>
              <a:rPr lang="en-US" dirty="0" smtClean="0"/>
              <a:t>Ping flood</a:t>
            </a:r>
          </a:p>
          <a:p>
            <a:pPr lvl="1"/>
            <a:r>
              <a:rPr lang="el-GR" dirty="0" smtClean="0"/>
              <a:t>Επίθεση </a:t>
            </a:r>
            <a:r>
              <a:rPr lang="en-US" dirty="0" err="1" smtClean="0"/>
              <a:t>smurf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104</a:t>
            </a:fld>
            <a:endParaRPr lang="el-GR" altLang="el-GR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Ping (2)</a:t>
            </a:r>
            <a:endParaRPr lang="el-GR" dirty="0"/>
          </a:p>
        </p:txBody>
      </p:sp>
      <p:graphicFrame>
        <p:nvGraphicFramePr>
          <p:cNvPr id="6" name="Content Placeholder 5" descr="Ping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50500"/>
              </p:ext>
            </p:extLst>
          </p:nvPr>
        </p:nvGraphicFramePr>
        <p:xfrm>
          <a:off x="539552" y="1412776"/>
          <a:ext cx="836295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2592"/>
                <a:gridCol w="6120358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Παράμετροι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Χρήση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72123"/>
                          </a:solidFill>
                        </a:rPr>
                        <a:t>-n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l-GR" i="1" dirty="0" smtClean="0">
                          <a:solidFill>
                            <a:srgbClr val="000000"/>
                          </a:solidFill>
                        </a:rPr>
                        <a:t>αριθμός</a:t>
                      </a:r>
                      <a:endParaRPr lang="el-GR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00"/>
                          </a:solidFill>
                        </a:rPr>
                        <a:t>Ο αριθμός των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echo requests </a:t>
                      </a:r>
                      <a:r>
                        <a:rPr lang="el-GR" dirty="0" smtClean="0">
                          <a:solidFill>
                            <a:srgbClr val="000000"/>
                          </a:solidFill>
                        </a:rPr>
                        <a:t>που θα σταλούν,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default</a:t>
                      </a:r>
                      <a:r>
                        <a:rPr lang="el-GR" dirty="0" smtClean="0">
                          <a:solidFill>
                            <a:srgbClr val="000000"/>
                          </a:solidFill>
                        </a:rPr>
                        <a:t>:</a:t>
                      </a:r>
                      <a:r>
                        <a:rPr lang="el-GR" baseline="0" dirty="0" smtClean="0">
                          <a:solidFill>
                            <a:srgbClr val="000000"/>
                          </a:solidFill>
                        </a:rPr>
                        <a:t> 4</a:t>
                      </a:r>
                      <a:endParaRPr lang="el-G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72123"/>
                          </a:solidFill>
                        </a:rPr>
                        <a:t>-w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i="1" dirty="0" smtClean="0">
                          <a:solidFill>
                            <a:srgbClr val="000000"/>
                          </a:solidFill>
                        </a:rPr>
                        <a:t>timeout</a:t>
                      </a:r>
                      <a:endParaRPr lang="el-GR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00"/>
                          </a:solidFill>
                        </a:rPr>
                        <a:t>Σε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msec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 default: 1000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msec</a:t>
                      </a:r>
                      <a:endParaRPr lang="el-G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72123"/>
                          </a:solidFill>
                        </a:rPr>
                        <a:t>-l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l-GR" i="1" dirty="0" smtClean="0">
                          <a:solidFill>
                            <a:srgbClr val="000000"/>
                          </a:solidFill>
                        </a:rPr>
                        <a:t>μέγεθος</a:t>
                      </a:r>
                      <a:endParaRPr lang="el-GR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00"/>
                          </a:solidFill>
                        </a:rPr>
                        <a:t>Μέγεθος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ping packet, default: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32 bytes</a:t>
                      </a:r>
                      <a:endParaRPr lang="el-G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72123"/>
                          </a:solidFill>
                        </a:rPr>
                        <a:t>-f</a:t>
                      </a:r>
                      <a:endParaRPr lang="el-GR" dirty="0">
                        <a:solidFill>
                          <a:srgbClr val="77212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00"/>
                          </a:solidFill>
                        </a:rPr>
                        <a:t>Ορισμός του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Don’t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Fragment bit, default: </a:t>
                      </a:r>
                      <a:r>
                        <a:rPr lang="el-GR" baseline="0" dirty="0" smtClean="0">
                          <a:solidFill>
                            <a:srgbClr val="000000"/>
                          </a:solidFill>
                        </a:rPr>
                        <a:t>επιτρέπεται</a:t>
                      </a:r>
                      <a:endParaRPr lang="el-G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105</a:t>
            </a:fld>
            <a:endParaRPr lang="el-GR" altLang="el-G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212976"/>
            <a:ext cx="836327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r>
              <a:rPr lang="en-US" sz="3000" kern="0" dirty="0" smtClean="0">
                <a:solidFill>
                  <a:srgbClr val="772123"/>
                </a:solidFill>
                <a:latin typeface="Calibri" panose="020F0502020204030204" pitchFamily="34" charset="0"/>
                <a:cs typeface="+mn-cs"/>
              </a:rPr>
              <a:t>Destination net unreachable</a:t>
            </a:r>
            <a:r>
              <a:rPr lang="en-US" sz="3000" kern="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: </a:t>
            </a:r>
            <a:r>
              <a:rPr lang="el-GR" sz="3000" kern="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δεν υπάρχει διαδρομή για τον προορισμό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77212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Request timed out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kumimoji="0" lang="el-GR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δεν υπήρξε απάντηση στον προκαθορισμένο χρόνο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charset="0"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Router down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charset="0"/>
              <a:buChar char="–"/>
              <a:tabLst/>
              <a:defRPr/>
            </a:pPr>
            <a:r>
              <a:rPr lang="en-US" sz="2800" kern="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Host down</a:t>
            </a:r>
            <a:endParaRPr lang="el-GR" sz="2800" kern="0" dirty="0" smtClean="0">
              <a:solidFill>
                <a:srgbClr val="161616"/>
              </a:solidFill>
              <a:latin typeface="Calibri" panose="020F0502020204030204" pitchFamily="34" charset="0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charset="0"/>
              <a:buChar char="–"/>
              <a:tabLst/>
              <a:defRPr/>
            </a:pPr>
            <a:r>
              <a:rPr lang="el-GR" sz="2800" kern="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Μεγάλη καθυστέρηση</a:t>
            </a:r>
            <a:endParaRPr lang="en-US" sz="2800" kern="0" dirty="0" smtClean="0">
              <a:solidFill>
                <a:srgbClr val="161616"/>
              </a:solidFill>
              <a:latin typeface="Calibri" panose="020F0502020204030204" pitchFamily="34" charset="0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charset="0"/>
              <a:buChar char="–"/>
              <a:tabLst/>
              <a:defRPr/>
            </a:pP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ping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106</a:t>
            </a:fld>
            <a:endParaRPr lang="el-GR" altLang="el-GR" dirty="0"/>
          </a:p>
        </p:txBody>
      </p:sp>
      <p:pic>
        <p:nvPicPr>
          <p:cNvPr id="6" name="Picture 2" descr="P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72927" cy="318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941168"/>
            <a:ext cx="8363272" cy="1224136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dirty="0" smtClean="0"/>
              <a:t>ping dias.aueb.gr</a:t>
            </a:r>
            <a:endParaRPr lang="el-GR" dirty="0" smtClean="0"/>
          </a:p>
          <a:p>
            <a:pPr>
              <a:spcBef>
                <a:spcPts val="600"/>
              </a:spcBef>
              <a:buNone/>
            </a:pPr>
            <a:r>
              <a:rPr lang="el-GR" dirty="0" smtClean="0"/>
              <a:t>ή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ping 195.251.250.142</a:t>
            </a:r>
            <a:endParaRPr lang="el-GR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err="1" smtClean="0"/>
              <a:t>traceroute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31683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Εργαλείο ανακάλυψης διαδρομής που ακολουθεί ένα πακέτο για να φτάσει σε κάποιο κόμβο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Στέλνονται </a:t>
            </a:r>
            <a:r>
              <a:rPr lang="en-US" dirty="0" smtClean="0"/>
              <a:t>echo request ICMP </a:t>
            </a:r>
            <a:r>
              <a:rPr lang="el-GR" dirty="0" smtClean="0"/>
              <a:t>πακέτα, αυξάνοντας σταδιακά το </a:t>
            </a:r>
            <a:r>
              <a:rPr lang="en-US" dirty="0" smtClean="0"/>
              <a:t>TTL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Στέλνονται 3 πακέτα κάθε φορά, 3 </a:t>
            </a:r>
            <a:r>
              <a:rPr lang="en-US" dirty="0" smtClean="0"/>
              <a:t>RTT, </a:t>
            </a:r>
            <a:r>
              <a:rPr lang="el-GR" dirty="0" smtClean="0"/>
              <a:t>μεγάλη απόκλιση </a:t>
            </a:r>
            <a:r>
              <a:rPr lang="el-GR" dirty="0" smtClean="0">
                <a:sym typeface="Wingdings" pitchFamily="2" charset="2"/>
              </a:rPr>
              <a:t> αστάθεια στη σύνδεση, *  χάθηκε το πακέτο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107</a:t>
            </a:fld>
            <a:endParaRPr lang="el-GR" altLang="el-GR"/>
          </a:p>
        </p:txBody>
      </p:sp>
      <p:pic>
        <p:nvPicPr>
          <p:cNvPr id="100354" name="Picture 2" descr="τι είναι το tracert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21088"/>
            <a:ext cx="567062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trace route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108</a:t>
            </a:fld>
            <a:endParaRPr lang="el-GR" altLang="el-GR"/>
          </a:p>
        </p:txBody>
      </p:sp>
      <p:pic>
        <p:nvPicPr>
          <p:cNvPr id="99330" name="Picture 2" descr="trace rou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83761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PathMTU</a:t>
            </a:r>
            <a:r>
              <a:rPr lang="en-US" dirty="0" smtClean="0"/>
              <a:t> Discovery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μικρότερο </a:t>
            </a:r>
            <a:r>
              <a:rPr lang="en-US" dirty="0" smtClean="0"/>
              <a:t>MTU </a:t>
            </a:r>
            <a:r>
              <a:rPr lang="el-GR" dirty="0" smtClean="0"/>
              <a:t>που υποστηρίζεται σε μια διαδρομή είναι το </a:t>
            </a:r>
            <a:r>
              <a:rPr lang="en-US" dirty="0" err="1" smtClean="0"/>
              <a:t>PathMTU</a:t>
            </a:r>
            <a:endParaRPr lang="en-US" dirty="0" smtClean="0"/>
          </a:p>
          <a:p>
            <a:r>
              <a:rPr lang="el-GR" dirty="0" smtClean="0"/>
              <a:t>Διαχείριση για «υπερμεγέθη» πακέτα:</a:t>
            </a:r>
          </a:p>
          <a:p>
            <a:pPr lvl="1"/>
            <a:r>
              <a:rPr lang="el-GR" dirty="0" smtClean="0"/>
              <a:t>Επιτρέπεται ο κατακερματισμός</a:t>
            </a:r>
          </a:p>
          <a:p>
            <a:pPr lvl="1"/>
            <a:r>
              <a:rPr lang="el-GR" dirty="0" smtClean="0"/>
              <a:t>Ανακάλυψη του </a:t>
            </a:r>
            <a:r>
              <a:rPr lang="en-US" dirty="0" err="1" smtClean="0"/>
              <a:t>PathMTU</a:t>
            </a:r>
            <a:r>
              <a:rPr lang="en-US" dirty="0" smtClean="0"/>
              <a:t> </a:t>
            </a:r>
            <a:r>
              <a:rPr lang="el-GR" dirty="0" smtClean="0"/>
              <a:t>(μέσω </a:t>
            </a:r>
            <a:r>
              <a:rPr lang="en-US" dirty="0" smtClean="0"/>
              <a:t>ICMP) </a:t>
            </a:r>
            <a:r>
              <a:rPr lang="el-GR" dirty="0" smtClean="0"/>
              <a:t>και δημιουργία του πακέτου με βάση αυτό</a:t>
            </a:r>
          </a:p>
          <a:p>
            <a:r>
              <a:rPr lang="el-GR" dirty="0" smtClean="0"/>
              <a:t>Αν το </a:t>
            </a:r>
            <a:r>
              <a:rPr lang="en-US" dirty="0" smtClean="0"/>
              <a:t>ICMP </a:t>
            </a:r>
            <a:r>
              <a:rPr lang="el-GR" dirty="0" smtClean="0"/>
              <a:t>είναι απενεργοποιημένο, τότε το </a:t>
            </a:r>
            <a:r>
              <a:rPr lang="en-US" dirty="0" err="1" smtClean="0"/>
              <a:t>PathMTU</a:t>
            </a:r>
            <a:r>
              <a:rPr lang="en-US" dirty="0" smtClean="0"/>
              <a:t> Discovery </a:t>
            </a:r>
            <a:r>
              <a:rPr lang="el-GR" dirty="0" smtClean="0"/>
              <a:t>δεν μπορεί να δουλέψει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109</a:t>
            </a:fld>
            <a:endParaRPr lang="el-GR" alt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 εικονικού κυκλώματος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824536"/>
          </a:xfrm>
        </p:spPr>
        <p:txBody>
          <a:bodyPr/>
          <a:lstStyle/>
          <a:p>
            <a:r>
              <a:rPr lang="el-GR" dirty="0" smtClean="0"/>
              <a:t>Ένα εικονικό κύκλωμα (</a:t>
            </a:r>
            <a:r>
              <a:rPr lang="en-US" dirty="0" smtClean="0"/>
              <a:t>VC)</a:t>
            </a:r>
            <a:r>
              <a:rPr lang="el-GR" dirty="0" smtClean="0"/>
              <a:t> αποτελείται από:</a:t>
            </a:r>
          </a:p>
          <a:p>
            <a:pPr lvl="1"/>
            <a:r>
              <a:rPr lang="el-GR" dirty="0" smtClean="0"/>
              <a:t>Διαδρομή (από πηγή σε προορισμό)</a:t>
            </a:r>
          </a:p>
          <a:p>
            <a:pPr lvl="1"/>
            <a:r>
              <a:rPr lang="el-GR" dirty="0" smtClean="0"/>
              <a:t>Αριθμοί (</a:t>
            </a:r>
            <a:r>
              <a:rPr lang="en-US" dirty="0" smtClean="0"/>
              <a:t>VC identifier) </a:t>
            </a:r>
            <a:r>
              <a:rPr lang="el-GR" dirty="0" smtClean="0"/>
              <a:t>του </a:t>
            </a:r>
            <a:r>
              <a:rPr lang="en-US" dirty="0" smtClean="0"/>
              <a:t>VC (</a:t>
            </a:r>
            <a:r>
              <a:rPr lang="el-GR" dirty="0" smtClean="0"/>
              <a:t>ένας αριθμός ανά σύνδεση στη διαδρομή)</a:t>
            </a:r>
          </a:p>
          <a:p>
            <a:pPr lvl="1"/>
            <a:r>
              <a:rPr lang="el-GR" dirty="0" smtClean="0"/>
              <a:t>Εγγραφές στους πίνακες προώθησης των δρομολογητών που ανήκουν στη διαδρομή</a:t>
            </a:r>
          </a:p>
          <a:p>
            <a:r>
              <a:rPr lang="el-GR" dirty="0" smtClean="0"/>
              <a:t>Χρήση ετικετών (</a:t>
            </a:r>
            <a:r>
              <a:rPr lang="en-US" dirty="0" smtClean="0"/>
              <a:t>VC identifier) </a:t>
            </a:r>
            <a:r>
              <a:rPr lang="el-GR" dirty="0" smtClean="0"/>
              <a:t>αντί διευθύνσεων σε κάθε πακέτο</a:t>
            </a:r>
          </a:p>
          <a:p>
            <a:r>
              <a:rPr lang="el-GR" dirty="0" smtClean="0"/>
              <a:t>Ο αριθμός του </a:t>
            </a:r>
            <a:r>
              <a:rPr lang="en-US" dirty="0" smtClean="0"/>
              <a:t>VC </a:t>
            </a:r>
            <a:r>
              <a:rPr lang="el-GR" dirty="0" smtClean="0"/>
              <a:t>μπορεί να αλλάξει για κάθε σύνδεση (ο νέος </a:t>
            </a:r>
            <a:r>
              <a:rPr lang="en-US" dirty="0" smtClean="0"/>
              <a:t>VC </a:t>
            </a:r>
            <a:r>
              <a:rPr lang="el-GR" dirty="0" smtClean="0"/>
              <a:t>αριθμός προκύπτει από τον πίνακα προώθησης)</a:t>
            </a:r>
            <a:endParaRPr lang="en-US" dirty="0" smtClean="0"/>
          </a:p>
          <a:p>
            <a:pPr lvl="1"/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</a:t>
            </a:fld>
            <a:endParaRPr lang="el-GR" altLang="el-GR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Tunneling (</a:t>
            </a:r>
            <a:r>
              <a:rPr lang="el-GR" dirty="0" smtClean="0"/>
              <a:t>Διοχέτευση σε Σήραγγα)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3384376"/>
          </a:xfrm>
        </p:spPr>
        <p:txBody>
          <a:bodyPr/>
          <a:lstStyle/>
          <a:p>
            <a:r>
              <a:rPr lang="el-GR" dirty="0" smtClean="0"/>
              <a:t>Η σήραγγα είναι ένας μηχανισμός που επιτρέπει σε ένα πρωτόκολλο τη διάσχιση ενός δικτύου που δεν το υποστηρίζει ή την ενθυλάκωση ενός </a:t>
            </a:r>
            <a:r>
              <a:rPr lang="en-US" dirty="0" smtClean="0"/>
              <a:t>IP datagram </a:t>
            </a:r>
            <a:r>
              <a:rPr lang="el-GR" dirty="0" smtClean="0"/>
              <a:t>μέσα σε ένα άλλο </a:t>
            </a:r>
            <a:r>
              <a:rPr lang="en-US" dirty="0" smtClean="0"/>
              <a:t>IP datagram </a:t>
            </a:r>
            <a:endParaRPr lang="el-GR" dirty="0" smtClean="0"/>
          </a:p>
          <a:p>
            <a:r>
              <a:rPr lang="el-GR" dirty="0" smtClean="0"/>
              <a:t>Εξυπηρέτηση της επικοινωνίας ενός ιδιωτικού δικτύου μέσω ενός δημοσίου (</a:t>
            </a:r>
            <a:r>
              <a:rPr lang="en-US" dirty="0" smtClean="0"/>
              <a:t>Virtual Private </a:t>
            </a:r>
            <a:r>
              <a:rPr lang="en-US" dirty="0" err="1" smtClean="0"/>
              <a:t>Netoworks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110</a:t>
            </a:fld>
            <a:endParaRPr lang="el-GR" altLang="el-GR"/>
          </a:p>
        </p:txBody>
      </p:sp>
      <p:pic>
        <p:nvPicPr>
          <p:cNvPr id="147458" name="Picture 2" descr="tunnel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653136"/>
            <a:ext cx="651700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Tunneling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111</a:t>
            </a:fld>
            <a:endParaRPr lang="el-GR" altLang="el-GR" dirty="0"/>
          </a:p>
        </p:txBody>
      </p:sp>
      <p:pic>
        <p:nvPicPr>
          <p:cNvPr id="148482" name="Picture 2" descr="tunel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40960" cy="288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457200" y="4653136"/>
            <a:ext cx="8363272" cy="1728192"/>
          </a:xfrm>
        </p:spPr>
        <p:txBody>
          <a:bodyPr/>
          <a:lstStyle/>
          <a:p>
            <a:r>
              <a:rPr lang="en-US" dirty="0" smtClean="0"/>
              <a:t>Overlay Network</a:t>
            </a:r>
          </a:p>
          <a:p>
            <a:r>
              <a:rPr lang="el-GR" dirty="0" smtClean="0"/>
              <a:t>Με την ενθυλάκωση μειώνεται το μέγεθος των </a:t>
            </a:r>
            <a:r>
              <a:rPr lang="en-US" dirty="0" smtClean="0"/>
              <a:t>data </a:t>
            </a:r>
            <a:r>
              <a:rPr lang="el-GR" dirty="0" smtClean="0"/>
              <a:t>για τα «πραγματικά» δεδομένα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Tunneling (2)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112</a:t>
            </a:fld>
            <a:endParaRPr lang="el-GR" altLang="el-GR"/>
          </a:p>
        </p:txBody>
      </p:sp>
      <p:pic>
        <p:nvPicPr>
          <p:cNvPr id="149506" name="Picture 2" descr="tunel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34925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 descr="tunelling"/>
          <p:cNvCxnSpPr/>
          <p:nvPr/>
        </p:nvCxnSpPr>
        <p:spPr>
          <a:xfrm>
            <a:off x="3275856" y="2852936"/>
            <a:ext cx="0" cy="18002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 descr="tunelling"/>
          <p:cNvCxnSpPr/>
          <p:nvPr/>
        </p:nvCxnSpPr>
        <p:spPr>
          <a:xfrm>
            <a:off x="6156176" y="2852936"/>
            <a:ext cx="0" cy="172819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059832" y="4797152"/>
            <a:ext cx="3312368" cy="7200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772123"/>
                </a:solidFill>
                <a:latin typeface="Calibri" pitchFamily="34" charset="0"/>
                <a:cs typeface="Calibri" pitchFamily="34" charset="0"/>
              </a:rPr>
              <a:t>Multiprotocol Routers</a:t>
            </a:r>
            <a:endParaRPr lang="el-GR" sz="2000" dirty="0">
              <a:solidFill>
                <a:srgbClr val="77212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/>
              <a:t>5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475656" y="3068960"/>
            <a:ext cx="6400800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</a:t>
            </a:r>
            <a:r>
              <a:rPr lang="el-GR" sz="2800" b="1" dirty="0"/>
              <a:t>: </a:t>
            </a:r>
            <a:r>
              <a:rPr lang="el-GR" sz="2800" dirty="0" smtClean="0"/>
              <a:t>Δίκτυα Επικοινωνιών</a:t>
            </a:r>
          </a:p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/>
              <a:t>5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Επίπεδο Δικτύου</a:t>
            </a:r>
            <a:endParaRPr lang="en-US" sz="2800" b="1" dirty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Θεόδωρος Αποστολόπουλος</a:t>
            </a:r>
            <a:endParaRPr lang="el-GR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16463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Πίνακας προώθησης με </a:t>
            </a:r>
            <a:r>
              <a:rPr lang="en-US" dirty="0" smtClean="0"/>
              <a:t>VCs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12</a:t>
            </a:fld>
            <a:endParaRPr lang="el-GR" altLang="el-GR"/>
          </a:p>
        </p:txBody>
      </p:sp>
      <p:grpSp>
        <p:nvGrpSpPr>
          <p:cNvPr id="70" name="Group 69" descr="πίνακας προώθησης με VCs"/>
          <p:cNvGrpSpPr/>
          <p:nvPr/>
        </p:nvGrpSpPr>
        <p:grpSpPr>
          <a:xfrm>
            <a:off x="3923928" y="1556792"/>
            <a:ext cx="4929188" cy="1649412"/>
            <a:chOff x="3924796" y="1844824"/>
            <a:chExt cx="4929188" cy="1649412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5436096" y="1844824"/>
              <a:ext cx="2847975" cy="1481137"/>
            </a:xfrm>
            <a:custGeom>
              <a:avLst/>
              <a:gdLst>
                <a:gd name="T0" fmla="*/ 2147483647 w 1794"/>
                <a:gd name="T1" fmla="*/ 2147483647 h 933"/>
                <a:gd name="T2" fmla="*/ 2147483647 w 1794"/>
                <a:gd name="T3" fmla="*/ 2147483647 h 933"/>
                <a:gd name="T4" fmla="*/ 2147483647 w 1794"/>
                <a:gd name="T5" fmla="*/ 2147483647 h 933"/>
                <a:gd name="T6" fmla="*/ 2147483647 w 1794"/>
                <a:gd name="T7" fmla="*/ 2147483647 h 933"/>
                <a:gd name="T8" fmla="*/ 2147483647 w 1794"/>
                <a:gd name="T9" fmla="*/ 2147483647 h 933"/>
                <a:gd name="T10" fmla="*/ 2147483647 w 1794"/>
                <a:gd name="T11" fmla="*/ 2147483647 h 933"/>
                <a:gd name="T12" fmla="*/ 2147483647 w 1794"/>
                <a:gd name="T13" fmla="*/ 2147483647 h 933"/>
                <a:gd name="T14" fmla="*/ 2147483647 w 1794"/>
                <a:gd name="T15" fmla="*/ 2147483647 h 933"/>
                <a:gd name="T16" fmla="*/ 2147483647 w 1794"/>
                <a:gd name="T17" fmla="*/ 2147483647 h 933"/>
                <a:gd name="T18" fmla="*/ 2147483647 w 1794"/>
                <a:gd name="T19" fmla="*/ 2147483647 h 933"/>
                <a:gd name="T20" fmla="*/ 2147483647 w 1794"/>
                <a:gd name="T21" fmla="*/ 2147483647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Line 115"/>
            <p:cNvSpPr>
              <a:spLocks noChangeShapeType="1"/>
            </p:cNvSpPr>
            <p:nvPr/>
          </p:nvSpPr>
          <p:spPr bwMode="auto">
            <a:xfrm>
              <a:off x="6075859" y="2443311"/>
              <a:ext cx="0" cy="3619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8" name="Line 117"/>
            <p:cNvSpPr>
              <a:spLocks noChangeShapeType="1"/>
            </p:cNvSpPr>
            <p:nvPr/>
          </p:nvSpPr>
          <p:spPr bwMode="auto">
            <a:xfrm>
              <a:off x="6371134" y="2314724"/>
              <a:ext cx="7985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9" name="Line 118"/>
            <p:cNvSpPr>
              <a:spLocks noChangeShapeType="1"/>
            </p:cNvSpPr>
            <p:nvPr/>
          </p:nvSpPr>
          <p:spPr bwMode="auto">
            <a:xfrm>
              <a:off x="6307634" y="2946549"/>
              <a:ext cx="8239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0" name="Line 119"/>
            <p:cNvSpPr>
              <a:spLocks noChangeShapeType="1"/>
            </p:cNvSpPr>
            <p:nvPr/>
          </p:nvSpPr>
          <p:spPr bwMode="auto">
            <a:xfrm>
              <a:off x="7388721" y="2430611"/>
              <a:ext cx="0" cy="374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1" name="Line 120"/>
            <p:cNvSpPr>
              <a:spLocks noChangeShapeType="1"/>
            </p:cNvSpPr>
            <p:nvPr/>
          </p:nvSpPr>
          <p:spPr bwMode="auto">
            <a:xfrm>
              <a:off x="5277346" y="2327424"/>
              <a:ext cx="5540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" name="Line 121"/>
            <p:cNvSpPr>
              <a:spLocks noChangeShapeType="1"/>
            </p:cNvSpPr>
            <p:nvPr/>
          </p:nvSpPr>
          <p:spPr bwMode="auto">
            <a:xfrm>
              <a:off x="7647484" y="2327424"/>
              <a:ext cx="7461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" name="Line 122"/>
            <p:cNvSpPr>
              <a:spLocks noChangeShapeType="1"/>
            </p:cNvSpPr>
            <p:nvPr/>
          </p:nvSpPr>
          <p:spPr bwMode="auto">
            <a:xfrm flipV="1">
              <a:off x="7595096" y="2924944"/>
              <a:ext cx="433288" cy="2160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4" name="Line 123"/>
            <p:cNvSpPr>
              <a:spLocks noChangeShapeType="1"/>
            </p:cNvSpPr>
            <p:nvPr/>
          </p:nvSpPr>
          <p:spPr bwMode="auto">
            <a:xfrm>
              <a:off x="5625009" y="2959249"/>
              <a:ext cx="2190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" name="Line 126"/>
            <p:cNvSpPr>
              <a:spLocks noChangeShapeType="1"/>
            </p:cNvSpPr>
            <p:nvPr/>
          </p:nvSpPr>
          <p:spPr bwMode="auto">
            <a:xfrm>
              <a:off x="5372596" y="2248049"/>
              <a:ext cx="411163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" name="Line 127"/>
            <p:cNvSpPr>
              <a:spLocks noChangeShapeType="1"/>
            </p:cNvSpPr>
            <p:nvPr/>
          </p:nvSpPr>
          <p:spPr bwMode="auto">
            <a:xfrm>
              <a:off x="7758609" y="2249636"/>
              <a:ext cx="58261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" name="Line 128"/>
            <p:cNvSpPr>
              <a:spLocks noChangeShapeType="1"/>
            </p:cNvSpPr>
            <p:nvPr/>
          </p:nvSpPr>
          <p:spPr bwMode="auto">
            <a:xfrm>
              <a:off x="6434634" y="2236936"/>
              <a:ext cx="681037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8" name="Text Box 129"/>
            <p:cNvSpPr txBox="1">
              <a:spLocks noChangeArrowheads="1"/>
            </p:cNvSpPr>
            <p:nvPr/>
          </p:nvSpPr>
          <p:spPr bwMode="auto">
            <a:xfrm>
              <a:off x="5453559" y="1968649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CC0000"/>
                  </a:solidFill>
                </a:rPr>
                <a:t>12</a:t>
              </a:r>
            </a:p>
          </p:txBody>
        </p:sp>
        <p:sp>
          <p:nvSpPr>
            <p:cNvPr id="19" name="Text Box 130"/>
            <p:cNvSpPr txBox="1">
              <a:spLocks noChangeArrowheads="1"/>
            </p:cNvSpPr>
            <p:nvPr/>
          </p:nvSpPr>
          <p:spPr bwMode="auto">
            <a:xfrm>
              <a:off x="6614021" y="1892449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CC0000"/>
                  </a:solidFill>
                </a:rPr>
                <a:t>22</a:t>
              </a:r>
            </a:p>
          </p:txBody>
        </p:sp>
        <p:sp>
          <p:nvSpPr>
            <p:cNvPr id="20" name="Text Box 131"/>
            <p:cNvSpPr txBox="1">
              <a:spLocks noChangeArrowheads="1"/>
            </p:cNvSpPr>
            <p:nvPr/>
          </p:nvSpPr>
          <p:spPr bwMode="auto">
            <a:xfrm>
              <a:off x="7772896" y="1930549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CC0000"/>
                  </a:solidFill>
                </a:rPr>
                <a:t>32</a:t>
              </a:r>
            </a:p>
          </p:txBody>
        </p:sp>
        <p:sp>
          <p:nvSpPr>
            <p:cNvPr id="21" name="Text Box 132"/>
            <p:cNvSpPr txBox="1">
              <a:spLocks noChangeArrowheads="1"/>
            </p:cNvSpPr>
            <p:nvPr/>
          </p:nvSpPr>
          <p:spPr bwMode="auto">
            <a:xfrm>
              <a:off x="5652120" y="2348880"/>
              <a:ext cx="2968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2" name="Text Box 133"/>
            <p:cNvSpPr txBox="1">
              <a:spLocks noChangeArrowheads="1"/>
            </p:cNvSpPr>
            <p:nvPr/>
          </p:nvSpPr>
          <p:spPr bwMode="auto">
            <a:xfrm>
              <a:off x="6009184" y="2392511"/>
              <a:ext cx="2968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3" name="Text Box 134"/>
            <p:cNvSpPr txBox="1">
              <a:spLocks noChangeArrowheads="1"/>
            </p:cNvSpPr>
            <p:nvPr/>
          </p:nvSpPr>
          <p:spPr bwMode="auto">
            <a:xfrm>
              <a:off x="6318746" y="2238524"/>
              <a:ext cx="2968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4" name="Text Box 135"/>
            <p:cNvSpPr txBox="1">
              <a:spLocks noChangeArrowheads="1"/>
            </p:cNvSpPr>
            <p:nvPr/>
          </p:nvSpPr>
          <p:spPr bwMode="auto">
            <a:xfrm>
              <a:off x="3924796" y="2578249"/>
              <a:ext cx="1339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VC number</a:t>
              </a:r>
            </a:p>
          </p:txBody>
        </p:sp>
        <p:sp>
          <p:nvSpPr>
            <p:cNvPr id="25" name="Line 137"/>
            <p:cNvSpPr>
              <a:spLocks noChangeShapeType="1"/>
            </p:cNvSpPr>
            <p:nvPr/>
          </p:nvSpPr>
          <p:spPr bwMode="auto">
            <a:xfrm flipV="1">
              <a:off x="5212259" y="2420888"/>
              <a:ext cx="295845" cy="38754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6" name="Text Box 138"/>
            <p:cNvSpPr txBox="1">
              <a:spLocks noChangeArrowheads="1"/>
            </p:cNvSpPr>
            <p:nvPr/>
          </p:nvSpPr>
          <p:spPr bwMode="auto">
            <a:xfrm>
              <a:off x="4413746" y="2935436"/>
              <a:ext cx="1060450" cy="55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>
                  <a:solidFill>
                    <a:srgbClr val="000000"/>
                  </a:solidFill>
                </a:rPr>
                <a:t>interface</a:t>
              </a:r>
            </a:p>
            <a:p>
              <a:pPr algn="ctr">
                <a:lnSpc>
                  <a:spcPct val="85000"/>
                </a:lnSpc>
              </a:pPr>
              <a:r>
                <a:rPr lang="en-US" dirty="0">
                  <a:solidFill>
                    <a:srgbClr val="000000"/>
                  </a:solidFill>
                </a:rPr>
                <a:t>number</a:t>
              </a:r>
            </a:p>
          </p:txBody>
        </p:sp>
        <p:sp>
          <p:nvSpPr>
            <p:cNvPr id="27" name="Line 139"/>
            <p:cNvSpPr>
              <a:spLocks noChangeShapeType="1"/>
            </p:cNvSpPr>
            <p:nvPr/>
          </p:nvSpPr>
          <p:spPr bwMode="auto">
            <a:xfrm flipV="1">
              <a:off x="5423396" y="2636911"/>
              <a:ext cx="300732" cy="4667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/>
            </a:ln>
          </p:spPr>
          <p:txBody>
            <a:bodyPr wrap="none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28" name="Group 154"/>
            <p:cNvGrpSpPr>
              <a:grpSpLocks/>
            </p:cNvGrpSpPr>
            <p:nvPr/>
          </p:nvGrpSpPr>
          <p:grpSpPr bwMode="auto">
            <a:xfrm>
              <a:off x="4769346" y="2017861"/>
              <a:ext cx="542925" cy="538163"/>
              <a:chOff x="-44" y="1473"/>
              <a:chExt cx="981" cy="1105"/>
            </a:xfrm>
          </p:grpSpPr>
          <p:pic>
            <p:nvPicPr>
              <p:cNvPr id="29" name="Picture 1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Freeform 1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31" name="Group 157"/>
            <p:cNvGrpSpPr>
              <a:grpSpLocks/>
            </p:cNvGrpSpPr>
            <p:nvPr/>
          </p:nvGrpSpPr>
          <p:grpSpPr bwMode="auto">
            <a:xfrm flipH="1">
              <a:off x="8311059" y="2048024"/>
              <a:ext cx="542925" cy="538162"/>
              <a:chOff x="-44" y="1473"/>
              <a:chExt cx="981" cy="1105"/>
            </a:xfrm>
          </p:grpSpPr>
          <p:pic>
            <p:nvPicPr>
              <p:cNvPr id="32" name="Picture 15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Freeform 15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34" name="Group 169"/>
            <p:cNvGrpSpPr>
              <a:grpSpLocks/>
            </p:cNvGrpSpPr>
            <p:nvPr/>
          </p:nvGrpSpPr>
          <p:grpSpPr bwMode="auto">
            <a:xfrm>
              <a:off x="5807571" y="2167086"/>
              <a:ext cx="600075" cy="287338"/>
              <a:chOff x="4396" y="1245"/>
              <a:chExt cx="672" cy="248"/>
            </a:xfrm>
          </p:grpSpPr>
          <p:sp>
            <p:nvSpPr>
              <p:cNvPr id="3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38" name="Group 17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41" name="Freeform 17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2" name="Freeform 17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9" name="Line 176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Line 17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" name="Group 178"/>
            <p:cNvGrpSpPr>
              <a:grpSpLocks/>
            </p:cNvGrpSpPr>
            <p:nvPr/>
          </p:nvGrpSpPr>
          <p:grpSpPr bwMode="auto">
            <a:xfrm>
              <a:off x="5823446" y="2824311"/>
              <a:ext cx="600075" cy="287338"/>
              <a:chOff x="4396" y="1245"/>
              <a:chExt cx="672" cy="248"/>
            </a:xfrm>
          </p:grpSpPr>
          <p:sp>
            <p:nvSpPr>
              <p:cNvPr id="44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5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6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47" name="Group 18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50" name="Freeform 18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" name="Freeform 18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8" name="Line 185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" name="Line 18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2" name="Group 187"/>
            <p:cNvGrpSpPr>
              <a:grpSpLocks/>
            </p:cNvGrpSpPr>
            <p:nvPr/>
          </p:nvGrpSpPr>
          <p:grpSpPr bwMode="auto">
            <a:xfrm>
              <a:off x="7131546" y="2179786"/>
              <a:ext cx="600075" cy="287338"/>
              <a:chOff x="4396" y="1245"/>
              <a:chExt cx="672" cy="248"/>
            </a:xfrm>
          </p:grpSpPr>
          <p:sp>
            <p:nvSpPr>
              <p:cNvPr id="5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56" name="Group 191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59" name="Freeform 19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0" name="Freeform 19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57" name="Line 194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8" name="Line 195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1" name="Group 196"/>
            <p:cNvGrpSpPr>
              <a:grpSpLocks/>
            </p:cNvGrpSpPr>
            <p:nvPr/>
          </p:nvGrpSpPr>
          <p:grpSpPr bwMode="auto">
            <a:xfrm>
              <a:off x="7131546" y="2792561"/>
              <a:ext cx="600075" cy="287338"/>
              <a:chOff x="4396" y="1245"/>
              <a:chExt cx="672" cy="248"/>
            </a:xfrm>
          </p:grpSpPr>
          <p:sp>
            <p:nvSpPr>
              <p:cNvPr id="62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3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4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65" name="Group 200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68" name="Freeform 20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9" name="Freeform 20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6" name="Line 203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7" name="Line 204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pic>
        <p:nvPicPr>
          <p:cNvPr id="145410" name="Picture 2" descr="πίνακας προώθησης με V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7847013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Text Box 151"/>
          <p:cNvSpPr txBox="1">
            <a:spLocks noChangeArrowheads="1"/>
          </p:cNvSpPr>
          <p:nvPr/>
        </p:nvSpPr>
        <p:spPr bwMode="auto">
          <a:xfrm>
            <a:off x="251520" y="2420888"/>
            <a:ext cx="2414635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i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forwarding table </a:t>
            </a:r>
            <a:endParaRPr lang="el-GR" sz="2400" i="1" dirty="0" smtClean="0">
              <a:solidFill>
                <a:srgbClr val="CC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el-GR" sz="2400" i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του δρομολογητή</a:t>
            </a:r>
          </a:p>
          <a:p>
            <a:pPr>
              <a:lnSpc>
                <a:spcPct val="85000"/>
              </a:lnSpc>
            </a:pPr>
            <a:r>
              <a:rPr lang="el-GR" sz="2400" i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πάνω αριστερά</a:t>
            </a:r>
            <a:endParaRPr lang="en-US" sz="2400" i="1" dirty="0">
              <a:solidFill>
                <a:srgbClr val="CC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Text Box 152"/>
          <p:cNvSpPr txBox="1">
            <a:spLocks noChangeArrowheads="1"/>
          </p:cNvSpPr>
          <p:nvPr/>
        </p:nvSpPr>
        <p:spPr bwMode="auto">
          <a:xfrm>
            <a:off x="137457" y="5858108"/>
            <a:ext cx="8899039" cy="523220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Οι </a:t>
            </a: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VC </a:t>
            </a:r>
            <a:r>
              <a:rPr lang="el-GR" sz="2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δρομολογητές τηρούν την κατάσταση των συνδέσεων</a:t>
            </a:r>
            <a:endParaRPr lang="en-US" sz="2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05-04.jpg συνδεσμική-ασυνδεσμική υπηρεσία"/>
          <p:cNvPicPr>
            <a:picLocks noChangeAspect="1"/>
          </p:cNvPicPr>
          <p:nvPr/>
        </p:nvPicPr>
        <p:blipFill>
          <a:blip r:embed="rId2" cstate="print"/>
          <a:srcRect t="931"/>
          <a:stretch>
            <a:fillRect/>
          </a:stretch>
        </p:blipFill>
        <p:spPr bwMode="auto">
          <a:xfrm>
            <a:off x="755650" y="1401072"/>
            <a:ext cx="75311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smtClean="0"/>
              <a:t>Συνδεσμική ή ασυνδεσμική υπηρεσία;</a:t>
            </a:r>
            <a:endParaRPr lang="en-US" sz="360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4742-B2E0-4C37-A56D-BF64797A876C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Αλγόριθμοι δρομολόγησης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Η αρχή της βελτιστοποίησης</a:t>
            </a:r>
          </a:p>
          <a:p>
            <a:pPr eaLnBrk="1" hangingPunct="1"/>
            <a:r>
              <a:rPr lang="el-GR" smtClean="0"/>
              <a:t>Βέλτιστα μονοπάτια</a:t>
            </a:r>
          </a:p>
          <a:p>
            <a:pPr eaLnBrk="1" hangingPunct="1"/>
            <a:r>
              <a:rPr lang="el-GR" smtClean="0"/>
              <a:t>Πλημμύρα</a:t>
            </a:r>
          </a:p>
          <a:p>
            <a:pPr eaLnBrk="1" hangingPunct="1"/>
            <a:r>
              <a:rPr lang="el-GR" smtClean="0"/>
              <a:t>Διανύσματα απόστασης</a:t>
            </a:r>
          </a:p>
          <a:p>
            <a:pPr eaLnBrk="1" hangingPunct="1"/>
            <a:r>
              <a:rPr lang="el-GR" smtClean="0"/>
              <a:t>Κατάσταση συνδέσμων</a:t>
            </a:r>
          </a:p>
          <a:p>
            <a:pPr eaLnBrk="1" hangingPunct="1"/>
            <a:r>
              <a:rPr lang="el-GR" smtClean="0"/>
              <a:t>Ιεραρχική δρομολόγηση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Δίκτυα Επικοινωνιών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BC347-856E-4388-B7F9-917DB4D21F3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Αλγόριθμοι δρομολόγησης (2)</a:t>
            </a:r>
            <a:endParaRPr lang="en-US" dirty="0" smtClean="0"/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7992888" cy="4536504"/>
          </a:xfrm>
        </p:spPr>
        <p:txBody>
          <a:bodyPr/>
          <a:lstStyle/>
          <a:p>
            <a:pPr eaLnBrk="1" hangingPunct="1"/>
            <a:r>
              <a:rPr lang="el-GR" dirty="0" smtClean="0"/>
              <a:t>Σκοπός αλγόριθμου δρομολόγησης</a:t>
            </a:r>
          </a:p>
          <a:p>
            <a:pPr lvl="1" eaLnBrk="1" hangingPunct="1"/>
            <a:r>
              <a:rPr lang="el-GR" dirty="0" smtClean="0"/>
              <a:t>Απόφαση για τη διαδρομή που θα ακολουθήσει κάθε πακέτο</a:t>
            </a:r>
          </a:p>
          <a:p>
            <a:pPr lvl="1" eaLnBrk="1" hangingPunct="1"/>
            <a:r>
              <a:rPr lang="el-GR" dirty="0" smtClean="0"/>
              <a:t>Μπορεί να γίνεται για όλα τα πακέτα ή χωριστά για κάθε πακέτο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D7B34-C208-41DA-90C3-5CCA9D3A25C8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Δρομολόγηση και Προώθηση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968552"/>
          </a:xfrm>
        </p:spPr>
        <p:txBody>
          <a:bodyPr/>
          <a:lstStyle/>
          <a:p>
            <a:r>
              <a:rPr lang="el-GR" b="1" dirty="0" smtClean="0"/>
              <a:t>Προώθηση</a:t>
            </a:r>
            <a:r>
              <a:rPr lang="el-GR" dirty="0" smtClean="0"/>
              <a:t>: προσδιορίζει σε ποια διεπαφή εξόδου του δρομολογητή θα προωθηθεί το πακέτο που έλαβε από κάποια διεπαφή εισόδου.</a:t>
            </a:r>
          </a:p>
          <a:p>
            <a:r>
              <a:rPr lang="el-GR" b="1" dirty="0" smtClean="0"/>
              <a:t>Δρομολόγηση</a:t>
            </a:r>
            <a:r>
              <a:rPr lang="el-GR" dirty="0" smtClean="0"/>
              <a:t>: προσδιορίζει ολόκληρη τη διαδρομή των πακέτων από την πηγή μέχρι τον προορισμό.</a:t>
            </a:r>
          </a:p>
          <a:p>
            <a:pPr lvl="1"/>
            <a:r>
              <a:rPr lang="el-GR" dirty="0" smtClean="0"/>
              <a:t>Αλγόριθμοι δρομολόγησης</a:t>
            </a:r>
          </a:p>
          <a:p>
            <a:pPr eaLnBrk="1" hangingPunct="1"/>
            <a:r>
              <a:rPr lang="el-GR" dirty="0" smtClean="0"/>
              <a:t>Δρομολόγηση και προώθηση</a:t>
            </a:r>
          </a:p>
          <a:p>
            <a:pPr lvl="1" eaLnBrk="1" hangingPunct="1"/>
            <a:r>
              <a:rPr lang="el-GR" dirty="0" smtClean="0"/>
              <a:t>Η δρομολόγηση κατασκευάζει τους πίνακες</a:t>
            </a:r>
          </a:p>
          <a:p>
            <a:pPr lvl="1" eaLnBrk="1" hangingPunct="1"/>
            <a:r>
              <a:rPr lang="el-GR" dirty="0" smtClean="0"/>
              <a:t>Η προώθηση χρησιμοποιεί τους πίνακες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16</a:t>
            </a:fld>
            <a:endParaRPr lang="el-GR" alt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Δρομολόγηση και Προώθηση (2)</a:t>
            </a:r>
            <a:endParaRPr lang="el-GR" dirty="0"/>
          </a:p>
        </p:txBody>
      </p:sp>
      <p:sp>
        <p:nvSpPr>
          <p:cNvPr id="3" name="Content Placeholder 2" descr="δρομολόγηση και προώθηση"/>
          <p:cNvSpPr>
            <a:spLocks noGrp="1"/>
          </p:cNvSpPr>
          <p:nvPr>
            <p:ph idx="1"/>
          </p:nvPr>
        </p:nvSpPr>
        <p:spPr>
          <a:xfrm>
            <a:off x="4211960" y="1412776"/>
            <a:ext cx="4680520" cy="1872208"/>
          </a:xfrm>
          <a:ln w="25400"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l-GR" sz="2800" dirty="0" smtClean="0"/>
              <a:t>Ο </a:t>
            </a:r>
            <a:r>
              <a:rPr lang="el-GR" sz="2800" i="1" dirty="0" smtClean="0"/>
              <a:t>αλγόριθμος δρομολόγησης </a:t>
            </a:r>
            <a:r>
              <a:rPr lang="el-GR" sz="2800" dirty="0" smtClean="0"/>
              <a:t>προσδιορίζει την από-άκρο-σε-άκρο διαδρομή μέσα στο δίκτυο</a:t>
            </a:r>
            <a:endParaRPr lang="el-G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17</a:t>
            </a:fld>
            <a:endParaRPr lang="el-GR" altLang="el-GR"/>
          </a:p>
        </p:txBody>
      </p:sp>
      <p:grpSp>
        <p:nvGrpSpPr>
          <p:cNvPr id="6" name="Group 166" descr="δρομολόγηση και προώθηση"/>
          <p:cNvGrpSpPr>
            <a:grpSpLocks/>
          </p:cNvGrpSpPr>
          <p:nvPr/>
        </p:nvGrpSpPr>
        <p:grpSpPr bwMode="auto">
          <a:xfrm>
            <a:off x="107504" y="1412776"/>
            <a:ext cx="5530850" cy="5245100"/>
            <a:chOff x="398" y="129"/>
            <a:chExt cx="3484" cy="3304"/>
          </a:xfrm>
        </p:grpSpPr>
        <p:sp>
          <p:nvSpPr>
            <p:cNvPr id="7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157" name="Oval 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8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0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61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62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68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69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63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65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66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144" name="Oval 22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5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8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49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5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5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6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50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51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2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3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131" name="Oval 36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2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3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4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5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36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1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2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3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37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9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0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118" name="Oval 50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0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1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2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23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9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0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24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6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7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6" name="Group 63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105" name="Oval 64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6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8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09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10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5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6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7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1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3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4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7" name="Group 77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92" name="Oval 7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3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4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5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96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97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0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4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98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0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1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8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385 w 294"/>
                <a:gd name="T3" fmla="*/ 46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66 h 174"/>
                <a:gd name="T2" fmla="*/ 57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9 h 500"/>
                <a:gd name="T2" fmla="*/ 284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2835 w 370"/>
                <a:gd name="T1" fmla="*/ 1012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6 w 176"/>
                <a:gd name="T1" fmla="*/ 8 h 412"/>
                <a:gd name="T2" fmla="*/ 6 w 176"/>
                <a:gd name="T3" fmla="*/ 8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28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2</a:t>
              </a:r>
            </a:p>
          </p:txBody>
        </p:sp>
        <p:sp>
          <p:nvSpPr>
            <p:cNvPr id="29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3</a:t>
              </a:r>
            </a:p>
          </p:txBody>
        </p:sp>
        <p:sp>
          <p:nvSpPr>
            <p:cNvPr id="30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/>
                <a:t>0111</a:t>
              </a:r>
            </a:p>
          </p:txBody>
        </p:sp>
        <p:sp>
          <p:nvSpPr>
            <p:cNvPr id="32" name="Text Box 106"/>
            <p:cNvSpPr txBox="1">
              <a:spLocks noChangeArrowheads="1"/>
            </p:cNvSpPr>
            <p:nvPr/>
          </p:nvSpPr>
          <p:spPr bwMode="auto">
            <a:xfrm>
              <a:off x="398" y="1841"/>
              <a:ext cx="101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dirty="0"/>
                <a:t>value in arriving</a:t>
              </a:r>
            </a:p>
            <a:p>
              <a:pPr eaLnBrk="1" hangingPunct="1"/>
              <a:r>
                <a:rPr lang="en-US" sz="1600" dirty="0"/>
                <a:t>packet</a:t>
              </a:r>
              <a:r>
                <a:rPr lang="ja-JP" altLang="en-US" sz="1600"/>
                <a:t>’</a:t>
              </a:r>
              <a:r>
                <a:rPr lang="en-US" altLang="ja-JP" sz="1600" dirty="0"/>
                <a:t>s header</a:t>
              </a:r>
              <a:endParaRPr lang="en-US" sz="1600" dirty="0"/>
            </a:p>
          </p:txBody>
        </p:sp>
        <p:sp>
          <p:nvSpPr>
            <p:cNvPr id="33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/>
                <a:t>routing algorithm</a:t>
              </a:r>
            </a:p>
          </p:txBody>
        </p:sp>
        <p:sp>
          <p:nvSpPr>
            <p:cNvPr id="35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6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/>
                <a:t>local forwarding table</a:t>
              </a:r>
            </a:p>
          </p:txBody>
        </p:sp>
        <p:sp>
          <p:nvSpPr>
            <p:cNvPr id="37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/>
                <a:t>header value</a:t>
              </a:r>
            </a:p>
          </p:txBody>
        </p:sp>
        <p:sp>
          <p:nvSpPr>
            <p:cNvPr id="38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/>
                <a:t>output link</a:t>
              </a:r>
            </a:p>
          </p:txBody>
        </p:sp>
        <p:sp>
          <p:nvSpPr>
            <p:cNvPr id="39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200"/>
                <a:t>0100</a:t>
              </a:r>
            </a:p>
            <a:p>
              <a:pPr algn="r" eaLnBrk="1" hangingPunct="1"/>
              <a:r>
                <a:rPr lang="en-US" sz="1200"/>
                <a:t>0101</a:t>
              </a:r>
            </a:p>
            <a:p>
              <a:pPr algn="r" eaLnBrk="1" hangingPunct="1"/>
              <a:r>
                <a:rPr lang="en-US" sz="1200"/>
                <a:t>0111</a:t>
              </a:r>
            </a:p>
            <a:p>
              <a:pPr algn="r" eaLnBrk="1" hangingPunct="1"/>
              <a:r>
                <a:rPr lang="en-US" sz="1200"/>
                <a:t>1001</a:t>
              </a:r>
            </a:p>
          </p:txBody>
        </p:sp>
        <p:sp>
          <p:nvSpPr>
            <p:cNvPr id="41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dirty="0"/>
                <a:t>3</a:t>
              </a:r>
            </a:p>
            <a:p>
              <a:pPr algn="ctr" eaLnBrk="1" hangingPunct="1"/>
              <a:r>
                <a:rPr lang="en-US" sz="1200" dirty="0"/>
                <a:t>2</a:t>
              </a:r>
            </a:p>
            <a:p>
              <a:pPr algn="ctr" eaLnBrk="1" hangingPunct="1"/>
              <a:r>
                <a:rPr lang="en-US" sz="1200" dirty="0"/>
                <a:t>2</a:t>
              </a:r>
            </a:p>
            <a:p>
              <a:pPr algn="ctr" eaLnBrk="1" hangingPunct="1"/>
              <a:r>
                <a:rPr lang="en-US" sz="1200" dirty="0"/>
                <a:t>1</a:t>
              </a:r>
            </a:p>
          </p:txBody>
        </p:sp>
        <p:sp>
          <p:nvSpPr>
            <p:cNvPr id="42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0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52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85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6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7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9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0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1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53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78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9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0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1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3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4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54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71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5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6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7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55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64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6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7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8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9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0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56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57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9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0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2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3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cxnSp>
        <p:nvCxnSpPr>
          <p:cNvPr id="171" name="Straight Arrow Connector 170" descr="δρομολόγηση και προώθηση"/>
          <p:cNvCxnSpPr/>
          <p:nvPr/>
        </p:nvCxnSpPr>
        <p:spPr>
          <a:xfrm flipH="1">
            <a:off x="3563888" y="1700808"/>
            <a:ext cx="576064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Content Placeholder 2"/>
          <p:cNvSpPr txBox="1">
            <a:spLocks/>
          </p:cNvSpPr>
          <p:nvPr/>
        </p:nvSpPr>
        <p:spPr bwMode="auto">
          <a:xfrm>
            <a:off x="5868144" y="3356992"/>
            <a:ext cx="2880320" cy="2232248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 </a:t>
            </a:r>
            <a:r>
              <a:rPr kumimoji="0" lang="el-GR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πίνακας προώθησης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προσδιορίζει</a:t>
            </a:r>
            <a:r>
              <a:rPr kumimoji="0" lang="el-GR" sz="2800" b="0" i="0" u="none" strike="noStrike" kern="0" cap="none" spc="0" normalizeH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την τοπική προώθηση στο δρομολογητή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83" name="Straight Arrow Connector 182" descr="δρομολόγηση και προώθηση"/>
          <p:cNvCxnSpPr/>
          <p:nvPr/>
        </p:nvCxnSpPr>
        <p:spPr>
          <a:xfrm flipH="1">
            <a:off x="3563888" y="3573016"/>
            <a:ext cx="223224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Content Placeholder 2"/>
          <p:cNvSpPr txBox="1">
            <a:spLocks/>
          </p:cNvSpPr>
          <p:nvPr/>
        </p:nvSpPr>
        <p:spPr bwMode="auto">
          <a:xfrm>
            <a:off x="323528" y="5229200"/>
            <a:ext cx="2088232" cy="936104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Επικεφαλίδα πακέτου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Αλγόριθμοι δρομολόγησης (3)</a:t>
            </a:r>
            <a:endParaRPr lang="en-US" dirty="0" smtClean="0"/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784976" cy="4896544"/>
          </a:xfrm>
        </p:spPr>
        <p:txBody>
          <a:bodyPr/>
          <a:lstStyle/>
          <a:p>
            <a:pPr eaLnBrk="1" hangingPunct="1"/>
            <a:r>
              <a:rPr lang="el-GR" dirty="0" smtClean="0"/>
              <a:t>Στόχοι σχεδίασης αλγορίθμων δρομολόγησης</a:t>
            </a:r>
          </a:p>
          <a:p>
            <a:pPr lvl="1" eaLnBrk="1" hangingPunct="1"/>
            <a:r>
              <a:rPr lang="el-GR" dirty="0" smtClean="0"/>
              <a:t>Ορθότητα: υπολογισμός σωστών δρομολογίων</a:t>
            </a:r>
          </a:p>
          <a:p>
            <a:pPr lvl="1" eaLnBrk="1" hangingPunct="1"/>
            <a:r>
              <a:rPr lang="el-GR" dirty="0" smtClean="0"/>
              <a:t>Απλότητα: οικονομική υλοποίηση</a:t>
            </a:r>
          </a:p>
          <a:p>
            <a:pPr lvl="1" eaLnBrk="1" hangingPunct="1"/>
            <a:r>
              <a:rPr lang="el-GR" dirty="0" smtClean="0"/>
              <a:t>Αξιοπιστία:  ανοχή σε αποτυχίες υλικού / λογισμικού</a:t>
            </a:r>
          </a:p>
          <a:p>
            <a:pPr lvl="1" eaLnBrk="1" hangingPunct="1"/>
            <a:r>
              <a:rPr lang="el-GR" dirty="0" smtClean="0"/>
              <a:t>Σταθερότητα: γρήγορη σύγκλιση στα σωστά δρομολόγια</a:t>
            </a:r>
          </a:p>
          <a:p>
            <a:pPr lvl="1" eaLnBrk="1" hangingPunct="1"/>
            <a:r>
              <a:rPr lang="el-GR" dirty="0" smtClean="0"/>
              <a:t>Δικαιοσύνη: όλα τα πακέτα έχουν την ίδια μεταχείριση</a:t>
            </a:r>
          </a:p>
          <a:p>
            <a:pPr lvl="1" eaLnBrk="1" hangingPunct="1"/>
            <a:r>
              <a:rPr lang="el-GR" dirty="0" smtClean="0"/>
              <a:t>Βέλτιστη απόδοση: βελτιστοποίηση απόδοσης του δικτύου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D7B34-C208-41DA-90C3-5CCA9D3A25C8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Αλγόριθμοι δρομολόγησης (4)</a:t>
            </a:r>
            <a:endParaRPr lang="en-US" dirty="0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2996953"/>
            <a:ext cx="8382000" cy="3403848"/>
          </a:xfrm>
        </p:spPr>
        <p:txBody>
          <a:bodyPr/>
          <a:lstStyle/>
          <a:p>
            <a:pPr eaLnBrk="1" hangingPunct="1"/>
            <a:r>
              <a:rPr lang="el-GR" dirty="0" smtClean="0"/>
              <a:t>Δικαιοσύνη ή βέλτιστη απόδοση;</a:t>
            </a:r>
          </a:p>
          <a:p>
            <a:pPr lvl="1" eaLnBrk="1" hangingPunct="1"/>
            <a:r>
              <a:rPr lang="el-GR" dirty="0" smtClean="0"/>
              <a:t>Η βέλτιστη απόδοση απαιτεί η </a:t>
            </a:r>
            <a:r>
              <a:rPr lang="en-US" dirty="0" smtClean="0"/>
              <a:t>X-X’ </a:t>
            </a:r>
            <a:r>
              <a:rPr lang="el-GR" dirty="0" smtClean="0"/>
              <a:t>να μην εξυπηρετείται</a:t>
            </a:r>
          </a:p>
          <a:p>
            <a:pPr lvl="1" eaLnBrk="1" hangingPunct="1"/>
            <a:r>
              <a:rPr lang="el-GR" dirty="0" smtClean="0"/>
              <a:t>Η δίκαιη μεταχείριση της </a:t>
            </a:r>
            <a:r>
              <a:rPr lang="en-US" dirty="0" smtClean="0"/>
              <a:t>X-X’</a:t>
            </a:r>
            <a:r>
              <a:rPr lang="el-GR" dirty="0" smtClean="0"/>
              <a:t> μειώνει την απόδοση</a:t>
            </a:r>
          </a:p>
          <a:p>
            <a:pPr lvl="1" eaLnBrk="1" hangingPunct="1"/>
            <a:r>
              <a:rPr lang="el-GR" dirty="0" smtClean="0"/>
              <a:t>Ποιο είναι το κριτήριο βελτιστοποίησης;</a:t>
            </a:r>
          </a:p>
          <a:p>
            <a:pPr lvl="2" eaLnBrk="1" hangingPunct="1"/>
            <a:r>
              <a:rPr lang="el-GR" dirty="0" smtClean="0"/>
              <a:t>Ρυθμαπόδοση, καθυστέρηση, μήκος διαδρομών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44F1C-F602-4DA5-A5DC-05DCB24CBAAA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pic>
        <p:nvPicPr>
          <p:cNvPr id="13318" name="Picture 6" descr="05-05.jpg δρομολόγη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412875"/>
            <a:ext cx="4624387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eb logo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Rectangle 2" descr="aueb logo"/>
          <p:cNvSpPr/>
          <p:nvPr/>
        </p:nvSpPr>
        <p:spPr>
          <a:xfrm>
            <a:off x="-12700" y="980728"/>
            <a:ext cx="4500563" cy="4968552"/>
          </a:xfrm>
          <a:prstGeom prst="rect">
            <a:avLst/>
          </a:prstGeom>
          <a:solidFill>
            <a:srgbClr val="7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100" name="Rectangle 5" descr="aueb logo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rgbClr val="161616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charset="0"/>
              <a:buChar char="–"/>
              <a:defRPr sz="2800">
                <a:solidFill>
                  <a:srgbClr val="161616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rgbClr val="161616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charset="0"/>
              <a:buChar char="–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4102" name="Title 3"/>
          <p:cNvSpPr>
            <a:spLocks noGrp="1"/>
          </p:cNvSpPr>
          <p:nvPr>
            <p:ph type="ctrTitle" sz="quarter"/>
          </p:nvPr>
        </p:nvSpPr>
        <p:spPr>
          <a:xfrm>
            <a:off x="149225" y="2996952"/>
            <a:ext cx="4176712" cy="23762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l-GR" sz="3600" dirty="0" smtClean="0">
                <a:latin typeface="Calibri" panose="020F0502020204030204" pitchFamily="34" charset="0"/>
              </a:rPr>
              <a:t>Δίκτυα Επικοινωνιών</a:t>
            </a:r>
            <a:r>
              <a:rPr lang="en-US" altLang="el-GR" sz="3600" dirty="0" smtClean="0">
                <a:latin typeface="Calibri" panose="020F0502020204030204" pitchFamily="34" charset="0"/>
              </a:rPr>
              <a:t/>
            </a:r>
            <a:br>
              <a:rPr lang="en-US" altLang="el-GR" sz="3600" dirty="0" smtClean="0">
                <a:latin typeface="Calibri" panose="020F0502020204030204" pitchFamily="34" charset="0"/>
              </a:rPr>
            </a:br>
            <a:r>
              <a:rPr lang="el-GR" altLang="el-GR" sz="2800" dirty="0" smtClean="0"/>
              <a:t>Καθ. Θ. Αποστολόπουλος</a:t>
            </a:r>
            <a:endParaRPr lang="el-GR" altLang="el-GR" sz="2800" dirty="0" smtClean="0">
              <a:latin typeface="Calibri" panose="020F0502020204030204" pitchFamily="34" charset="0"/>
            </a:endParaRPr>
          </a:p>
        </p:txBody>
      </p:sp>
      <p:sp>
        <p:nvSpPr>
          <p:cNvPr id="4103" name="Subtitle 1"/>
          <p:cNvSpPr>
            <a:spLocks noGrp="1"/>
          </p:cNvSpPr>
          <p:nvPr>
            <p:ph type="subTitle" sz="quarter" idx="1"/>
          </p:nvPr>
        </p:nvSpPr>
        <p:spPr>
          <a:xfrm>
            <a:off x="4536503" y="5589588"/>
            <a:ext cx="4499993" cy="1008062"/>
          </a:xfrm>
        </p:spPr>
        <p:txBody>
          <a:bodyPr/>
          <a:lstStyle/>
          <a:p>
            <a:r>
              <a:rPr lang="el-GR" altLang="el-GR" sz="2800" dirty="0" smtClean="0">
                <a:solidFill>
                  <a:schemeClr val="tx2">
                    <a:lumMod val="95000"/>
                  </a:schemeClr>
                </a:solidFill>
              </a:rPr>
              <a:t>Επιμέλεια παρουσίασης</a:t>
            </a:r>
            <a:br>
              <a:rPr lang="el-GR" altLang="el-GR" sz="2800" dirty="0" smtClean="0">
                <a:solidFill>
                  <a:schemeClr val="tx2">
                    <a:lumMod val="95000"/>
                  </a:schemeClr>
                </a:solidFill>
              </a:rPr>
            </a:br>
            <a:r>
              <a:rPr lang="el-GR" altLang="el-GR" sz="2800" dirty="0" smtClean="0">
                <a:solidFill>
                  <a:schemeClr val="tx2">
                    <a:lumMod val="95000"/>
                  </a:schemeClr>
                </a:solidFill>
              </a:rPr>
              <a:t>Άννα Κεφάλα</a:t>
            </a:r>
          </a:p>
        </p:txBody>
      </p:sp>
      <p:pic>
        <p:nvPicPr>
          <p:cNvPr id="2" name="Picture 2" descr="aue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433639" cy="89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-sxolis.png aueb 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1822704" cy="1036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Αλγόριθμοι δρομολόγησης (5)</a:t>
            </a:r>
            <a:endParaRPr lang="en-US" dirty="0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3"/>
            <a:ext cx="8382000" cy="4844008"/>
          </a:xfrm>
        </p:spPr>
        <p:txBody>
          <a:bodyPr/>
          <a:lstStyle/>
          <a:p>
            <a:pPr eaLnBrk="1" hangingPunct="1"/>
            <a:r>
              <a:rPr lang="el-GR" dirty="0" smtClean="0"/>
              <a:t>Στατική ή δυναμική δρομολόγηση;</a:t>
            </a:r>
          </a:p>
          <a:p>
            <a:pPr lvl="1" eaLnBrk="1" hangingPunct="1"/>
            <a:r>
              <a:rPr lang="el-GR" dirty="0" smtClean="0"/>
              <a:t>Στατική: υπολογισμός δρομολογίων μόνο στην αρχή</a:t>
            </a:r>
          </a:p>
          <a:p>
            <a:pPr lvl="1" eaLnBrk="1" hangingPunct="1"/>
            <a:r>
              <a:rPr lang="el-GR" dirty="0" smtClean="0"/>
              <a:t>Δυναμική: υπολογισμός δρομολογίων περιοδικά/όποτε απαιτείται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44F1C-F602-4DA5-A5DC-05DCB24CBAAA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Η αρχή της βελτιστοποίησης</a:t>
            </a:r>
            <a:endParaRPr lang="en-US" dirty="0" smtClean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4976" cy="3240360"/>
          </a:xfrm>
        </p:spPr>
        <p:txBody>
          <a:bodyPr/>
          <a:lstStyle/>
          <a:p>
            <a:pPr marL="268288" indent="-268288" eaLnBrk="1" hangingPunct="1"/>
            <a:r>
              <a:rPr lang="el-GR" dirty="0" smtClean="0"/>
              <a:t>Έστω ότι ο </a:t>
            </a:r>
            <a:r>
              <a:rPr lang="en-US" dirty="0" smtClean="0"/>
              <a:t>J</a:t>
            </a:r>
            <a:r>
              <a:rPr lang="el-GR" dirty="0" smtClean="0"/>
              <a:t> είναι στη βέλτιστη διαδρομή </a:t>
            </a:r>
            <a:r>
              <a:rPr lang="en-US" dirty="0" smtClean="0"/>
              <a:t>I</a:t>
            </a:r>
            <a:r>
              <a:rPr lang="el-GR" dirty="0" smtClean="0">
                <a:sym typeface="Wingdings" pitchFamily="2" charset="2"/>
              </a:rPr>
              <a:t></a:t>
            </a:r>
            <a:r>
              <a:rPr lang="en-US" dirty="0" smtClean="0"/>
              <a:t>K</a:t>
            </a:r>
            <a:endParaRPr lang="el-GR" dirty="0" smtClean="0"/>
          </a:p>
          <a:p>
            <a:pPr marL="268288" indent="-268288" eaLnBrk="1" hangingPunct="1"/>
            <a:r>
              <a:rPr lang="el-GR" sz="3000" dirty="0" smtClean="0">
                <a:ea typeface="+mn-ea"/>
              </a:rPr>
              <a:t>Τότε η βέλτιστη διαδρομή </a:t>
            </a:r>
            <a:r>
              <a:rPr lang="en-US" sz="3000" dirty="0" smtClean="0">
                <a:ea typeface="+mn-ea"/>
              </a:rPr>
              <a:t>J</a:t>
            </a:r>
            <a:r>
              <a:rPr lang="el-GR" sz="3000" dirty="0" smtClean="0">
                <a:ea typeface="+mn-ea"/>
                <a:sym typeface="Wingdings" pitchFamily="2" charset="2"/>
              </a:rPr>
              <a:t></a:t>
            </a:r>
            <a:r>
              <a:rPr lang="en-US" sz="3000" dirty="0" smtClean="0">
                <a:ea typeface="+mn-ea"/>
              </a:rPr>
              <a:t>K</a:t>
            </a:r>
            <a:r>
              <a:rPr lang="el-GR" sz="3000" dirty="0" smtClean="0">
                <a:ea typeface="+mn-ea"/>
              </a:rPr>
              <a:t> θα ακολουθεί το ίδιο μονοπάτι</a:t>
            </a:r>
          </a:p>
          <a:p>
            <a:pPr marL="268288" indent="-268288" eaLnBrk="1" hangingPunct="1"/>
            <a:r>
              <a:rPr lang="el-GR" sz="3000" dirty="0" smtClean="0">
                <a:ea typeface="+mn-ea"/>
              </a:rPr>
              <a:t>Αν υπάρχει διαφορετική διαδρομή </a:t>
            </a:r>
            <a:r>
              <a:rPr lang="en-US" sz="3000" dirty="0" smtClean="0">
                <a:ea typeface="+mn-ea"/>
              </a:rPr>
              <a:t>J</a:t>
            </a:r>
            <a:r>
              <a:rPr lang="en-US" sz="3000" dirty="0" smtClean="0">
                <a:ea typeface="+mn-ea"/>
                <a:sym typeface="Wingdings" pitchFamily="2" charset="2"/>
              </a:rPr>
              <a:t>K </a:t>
            </a:r>
            <a:r>
              <a:rPr lang="el-GR" sz="3000" dirty="0" smtClean="0">
                <a:ea typeface="+mn-ea"/>
                <a:sym typeface="Wingdings" pitchFamily="2" charset="2"/>
              </a:rPr>
              <a:t>που είναι βέλτιστη, τότε αυτή θα πρέπει να ακολουθηθεί και για την επικοινωνία ΙΚ</a:t>
            </a:r>
            <a:endParaRPr lang="el-GR" sz="3000" dirty="0" smtClean="0">
              <a:ea typeface="+mn-ea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05-</a:t>
            </a:r>
            <a:fld id="{0E138D80-954E-419D-A29D-4D31F3066EA2}" type="slidenum">
              <a:rPr lang="el-GR"/>
              <a:pPr>
                <a:defRPr/>
              </a:pPr>
              <a:t>21</a:t>
            </a:fld>
            <a:endParaRPr lang="el-GR"/>
          </a:p>
        </p:txBody>
      </p:sp>
      <p:pic>
        <p:nvPicPr>
          <p:cNvPr id="14342" name="Picture 6" descr="05-06.jpg αρχή βελτιστοποίησης"/>
          <p:cNvPicPr>
            <a:picLocks noChangeAspect="1"/>
          </p:cNvPicPr>
          <p:nvPr/>
        </p:nvPicPr>
        <p:blipFill>
          <a:blip r:embed="rId2" cstate="print"/>
          <a:srcRect r="49451" b="7500"/>
          <a:stretch>
            <a:fillRect/>
          </a:stretch>
        </p:blipFill>
        <p:spPr bwMode="auto">
          <a:xfrm>
            <a:off x="5148064" y="4005064"/>
            <a:ext cx="368040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Δένδρο απαγωγής (</a:t>
            </a:r>
            <a:r>
              <a:rPr lang="en-US" dirty="0" smtClean="0"/>
              <a:t>sink tree)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38D80-954E-419D-A29D-4D31F3066EA2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323528" y="1412776"/>
            <a:ext cx="842493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l-GR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Δένδρο βέλτιστων διαδρομών προς έναν κόμβο</a:t>
            </a:r>
          </a:p>
          <a:p>
            <a:pPr marL="630238" lvl="2" indent="-358775">
              <a:spcBef>
                <a:spcPct val="20000"/>
              </a:spcBef>
              <a:buFont typeface="Tahoma" charset="0"/>
              <a:buChar char="–"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Όλες οι διαδρομές προς έναν προορισμό</a:t>
            </a:r>
          </a:p>
          <a:p>
            <a:pPr marL="630238" lvl="2" indent="-358775">
              <a:spcBef>
                <a:spcPct val="20000"/>
              </a:spcBef>
              <a:buFont typeface="Tahoma" charset="0"/>
              <a:buChar char="–"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Μπορεί να υπάρχουν πολλά ισοδύναμα δένδρα</a:t>
            </a:r>
          </a:p>
          <a:p>
            <a:pPr marL="630238" lvl="2" indent="-358775">
              <a:spcBef>
                <a:spcPct val="20000"/>
              </a:spcBef>
              <a:buFont typeface="Tahoma" charset="0"/>
              <a:buChar char="–"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Το δένδρο απαγωγής δεν περιέχει βρόγχους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9" name="Picture 6" descr="05-06.jpg δένδρο απαγωγής"/>
          <p:cNvPicPr>
            <a:picLocks noChangeAspect="1"/>
          </p:cNvPicPr>
          <p:nvPr/>
        </p:nvPicPr>
        <p:blipFill>
          <a:blip r:embed="rId2" cstate="print"/>
          <a:srcRect l="50549" b="10000"/>
          <a:stretch>
            <a:fillRect/>
          </a:stretch>
        </p:blipFill>
        <p:spPr bwMode="auto">
          <a:xfrm>
            <a:off x="1259632" y="3717032"/>
            <a:ext cx="36004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220072" y="4653136"/>
            <a:ext cx="3456384" cy="936104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Δένδρο απαγωγής για το δρομολογητή</a:t>
            </a:r>
            <a:r>
              <a:rPr kumimoji="0" lang="el-GR" sz="2800" b="0" i="0" u="none" strike="noStrike" kern="0" cap="none" spc="0" normalizeH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Β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Βέλτιστα μονοπάτια</a:t>
            </a:r>
            <a:endParaRPr 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363272" cy="4824536"/>
          </a:xfrm>
        </p:spPr>
        <p:txBody>
          <a:bodyPr/>
          <a:lstStyle/>
          <a:p>
            <a:pPr eaLnBrk="1" hangingPunct="1"/>
            <a:r>
              <a:rPr lang="el-GR" dirty="0" smtClean="0"/>
              <a:t>Εύρεση βέλτιστων μονοπατιών σε ένα δίκτυο</a:t>
            </a:r>
          </a:p>
          <a:p>
            <a:pPr lvl="1" eaLnBrk="1" hangingPunct="1"/>
            <a:r>
              <a:rPr lang="el-GR" dirty="0" smtClean="0"/>
              <a:t>Κάθε δρομολογητής είναι ένας κόμβος</a:t>
            </a:r>
          </a:p>
          <a:p>
            <a:pPr lvl="1" eaLnBrk="1" hangingPunct="1"/>
            <a:r>
              <a:rPr lang="el-GR" dirty="0" smtClean="0"/>
              <a:t>Κάθε ζεύξη είναι μία ακμή</a:t>
            </a:r>
          </a:p>
          <a:p>
            <a:pPr lvl="1" eaLnBrk="1" hangingPunct="1"/>
            <a:r>
              <a:rPr lang="el-GR" dirty="0" smtClean="0"/>
              <a:t>Αντιστοίχιση κόστους σε κάθε ζεύξη</a:t>
            </a:r>
          </a:p>
          <a:p>
            <a:pPr lvl="2" eaLnBrk="1" hangingPunct="1"/>
            <a:r>
              <a:rPr lang="el-GR" dirty="0" smtClean="0"/>
              <a:t>Μονάδα (άλματα), χιλιόμετρα, κόστος, καθυστέρηση</a:t>
            </a:r>
          </a:p>
          <a:p>
            <a:pPr lvl="1" eaLnBrk="1" hangingPunct="1"/>
            <a:r>
              <a:rPr lang="el-GR" dirty="0" smtClean="0"/>
              <a:t>Υπολογισμός του δένδρου με τα συντομότερα μονοπάτια</a:t>
            </a:r>
          </a:p>
          <a:p>
            <a:pPr lvl="2" eaLnBrk="1" hangingPunct="1"/>
            <a:r>
              <a:rPr lang="el-GR" dirty="0" smtClean="0"/>
              <a:t>Διαφορετικό δένδρο για κάθε κόμβο προορισμού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47ADE-6471-4DCC-89B9-1F86A0354C94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Πλημμύρα</a:t>
            </a:r>
            <a:endParaRPr lang="en-US" dirty="0" smtClean="0"/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Δρομολόγηση με πλημμύρα</a:t>
            </a:r>
          </a:p>
          <a:p>
            <a:pPr lvl="1" eaLnBrk="1" hangingPunct="1"/>
            <a:r>
              <a:rPr lang="el-GR" dirty="0" smtClean="0"/>
              <a:t>Κάθε πακέτο αντιγράφεται σε όλες τις εξερχόμενες ζεύξεις</a:t>
            </a:r>
          </a:p>
          <a:p>
            <a:pPr lvl="1" eaLnBrk="1" hangingPunct="1"/>
            <a:r>
              <a:rPr lang="el-GR" dirty="0" smtClean="0"/>
              <a:t>Δεν αντιγράφεται στη ζεύξη από την οποία ήρθε</a:t>
            </a:r>
          </a:p>
          <a:p>
            <a:pPr lvl="1" eaLnBrk="1" hangingPunct="1"/>
            <a:r>
              <a:rPr lang="el-GR" dirty="0" smtClean="0"/>
              <a:t>Χωρίς πρόσθετους περιορισμούς δεν σταματάει ποτέ</a:t>
            </a:r>
            <a:r>
              <a:rPr lang="en-US" dirty="0" smtClean="0"/>
              <a:t>…</a:t>
            </a:r>
            <a:endParaRPr lang="el-G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5F445-4B23-46D4-8375-0604241C6B5C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Πλημμύρα</a:t>
            </a:r>
            <a:r>
              <a:rPr lang="en-US" dirty="0" smtClean="0"/>
              <a:t> (2)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363272" cy="4896544"/>
          </a:xfrm>
        </p:spPr>
        <p:txBody>
          <a:bodyPr/>
          <a:lstStyle/>
          <a:p>
            <a:pPr eaLnBrk="1" hangingPunct="1"/>
            <a:r>
              <a:rPr lang="el-GR" dirty="0" smtClean="0"/>
              <a:t>Περιορισμένη πλημμύρα</a:t>
            </a:r>
          </a:p>
          <a:p>
            <a:pPr lvl="1" eaLnBrk="1" hangingPunct="1"/>
            <a:r>
              <a:rPr lang="el-GR" dirty="0" smtClean="0"/>
              <a:t>Μετρητής αλμάτων σε κάθε πακέτο</a:t>
            </a:r>
          </a:p>
          <a:p>
            <a:pPr lvl="2" eaLnBrk="1" hangingPunct="1"/>
            <a:r>
              <a:rPr lang="el-GR" dirty="0" smtClean="0"/>
              <a:t>Πρέπει να γνωρίζουμε τη διάμετρο του δικτύου</a:t>
            </a:r>
          </a:p>
          <a:p>
            <a:pPr lvl="1" eaLnBrk="1" hangingPunct="1"/>
            <a:r>
              <a:rPr lang="el-GR" dirty="0" smtClean="0"/>
              <a:t>Παρακολούθηση ληφθέντων πακέτων</a:t>
            </a:r>
          </a:p>
          <a:p>
            <a:pPr lvl="2" eaLnBrk="1" hangingPunct="1"/>
            <a:r>
              <a:rPr lang="el-GR" dirty="0" smtClean="0"/>
              <a:t>Ο αποστολέας δίνει έναν αριθμό σε κάθε πακέτο</a:t>
            </a:r>
          </a:p>
          <a:p>
            <a:pPr lvl="2" eaLnBrk="1" hangingPunct="1"/>
            <a:r>
              <a:rPr lang="el-GR" dirty="0" smtClean="0"/>
              <a:t>Κάθε κόμβος σημειώνει τι έχει λάβει από κάθε αποστολέα</a:t>
            </a:r>
          </a:p>
          <a:p>
            <a:pPr eaLnBrk="1" hangingPunct="1"/>
            <a:r>
              <a:rPr lang="el-GR" dirty="0" smtClean="0"/>
              <a:t>Χρήσεις πλημμύρας</a:t>
            </a:r>
          </a:p>
          <a:p>
            <a:pPr lvl="1" eaLnBrk="1" hangingPunct="1"/>
            <a:r>
              <a:rPr lang="el-GR" dirty="0" smtClean="0"/>
              <a:t>Αρχική δρομολόγηση σε πολύ δυναμικά δίκτυα</a:t>
            </a:r>
          </a:p>
          <a:p>
            <a:pPr lvl="1" eaLnBrk="1" hangingPunct="1"/>
            <a:r>
              <a:rPr lang="el-GR" dirty="0" smtClean="0"/>
              <a:t>Αποκατάσταση επικοινωνίας μετά από καταστροφές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5F445-4B23-46D4-8375-0604241C6B5C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Διανύσματα απόστασης</a:t>
            </a:r>
            <a:endParaRPr 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Δυναμικοί αλγόριθμοι δρομολόγησης</a:t>
            </a:r>
          </a:p>
          <a:p>
            <a:pPr lvl="1" eaLnBrk="1" hangingPunct="1"/>
            <a:r>
              <a:rPr lang="el-GR" dirty="0" smtClean="0"/>
              <a:t>Προσαρμογή των πινάκων δρομολόγησης ανάλογα με τις συνθήκες</a:t>
            </a:r>
          </a:p>
          <a:p>
            <a:pPr lvl="1" eaLnBrk="1" hangingPunct="1"/>
            <a:r>
              <a:rPr lang="el-GR" dirty="0" smtClean="0"/>
              <a:t>Διανύσματα απόστασης (</a:t>
            </a:r>
            <a:r>
              <a:rPr lang="en-US" dirty="0" smtClean="0"/>
              <a:t>distance vector)</a:t>
            </a:r>
          </a:p>
          <a:p>
            <a:pPr lvl="1" eaLnBrk="1" hangingPunct="1"/>
            <a:r>
              <a:rPr lang="el-GR" dirty="0" smtClean="0"/>
              <a:t>Κατάσταση συνδέσμων (</a:t>
            </a:r>
            <a:r>
              <a:rPr lang="en-US" dirty="0" smtClean="0"/>
              <a:t>link state)</a:t>
            </a:r>
          </a:p>
          <a:p>
            <a:pPr eaLnBrk="1" hangingPunct="1"/>
            <a:r>
              <a:rPr lang="el-GR" dirty="0" smtClean="0"/>
              <a:t>Δρομολόγηση με διανύσματα απόστασης</a:t>
            </a:r>
          </a:p>
          <a:p>
            <a:pPr lvl="1" eaLnBrk="1" hangingPunct="1"/>
            <a:r>
              <a:rPr lang="el-GR" dirty="0" smtClean="0"/>
              <a:t>Αλγόριθμος </a:t>
            </a:r>
            <a:r>
              <a:rPr lang="en-US" dirty="0" smtClean="0"/>
              <a:t>Bellman-Ford / Ford-Fulkerson</a:t>
            </a:r>
          </a:p>
          <a:p>
            <a:pPr lvl="1" eaLnBrk="1" hangingPunct="1"/>
            <a:r>
              <a:rPr lang="el-GR" dirty="0" smtClean="0"/>
              <a:t>Αρχικός αλγόριθμος του </a:t>
            </a:r>
            <a:r>
              <a:rPr lang="en-US" dirty="0" smtClean="0"/>
              <a:t>ARPANET</a:t>
            </a:r>
          </a:p>
          <a:p>
            <a:pPr lvl="1" eaLnBrk="1" hangingPunct="1"/>
            <a:r>
              <a:rPr lang="el-GR" dirty="0" smtClean="0"/>
              <a:t>Χρήση στο </a:t>
            </a:r>
            <a:r>
              <a:rPr lang="en-US" dirty="0" smtClean="0"/>
              <a:t>Internet</a:t>
            </a:r>
            <a:r>
              <a:rPr lang="el-GR" dirty="0" smtClean="0"/>
              <a:t> με το όνομα </a:t>
            </a:r>
            <a:r>
              <a:rPr lang="en-US" dirty="0" smtClean="0">
                <a:solidFill>
                  <a:srgbClr val="772123"/>
                </a:solidFill>
              </a:rPr>
              <a:t>RIP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1A225-7C0E-4173-AB42-813E799C1B5B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Διανύσματα απόστασης</a:t>
            </a:r>
            <a:r>
              <a:rPr lang="en-US" dirty="0" smtClean="0"/>
              <a:t> (2)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Πίνακες δρομολόγησης</a:t>
            </a:r>
          </a:p>
          <a:p>
            <a:pPr lvl="1" eaLnBrk="1" hangingPunct="1"/>
            <a:r>
              <a:rPr lang="el-GR" dirty="0" smtClean="0"/>
              <a:t>Μία καταχώρηση για κάθε προορισμό</a:t>
            </a:r>
          </a:p>
          <a:p>
            <a:pPr lvl="2" eaLnBrk="1" hangingPunct="1"/>
            <a:r>
              <a:rPr lang="el-GR" dirty="0" smtClean="0"/>
              <a:t>(επόμενος δρομολογητής, κόστος)</a:t>
            </a:r>
          </a:p>
          <a:p>
            <a:pPr lvl="2" eaLnBrk="1" hangingPunct="1"/>
            <a:r>
              <a:rPr lang="el-GR" dirty="0" smtClean="0"/>
              <a:t>Το κόστος ορίζεται κατά περίπτωση με μία μετρική</a:t>
            </a:r>
          </a:p>
          <a:p>
            <a:pPr lvl="1" eaLnBrk="1" hangingPunct="1"/>
            <a:r>
              <a:rPr lang="el-GR" dirty="0" smtClean="0"/>
              <a:t>Θεωρούμε ότι το κόστος προς κάθε γείτονα είναι γνωστό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1A225-7C0E-4173-AB42-813E799C1B5B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Διανύσματα απόστασης</a:t>
            </a:r>
            <a:r>
              <a:rPr lang="en-US" dirty="0" smtClean="0"/>
              <a:t> (3)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340769"/>
            <a:ext cx="4118992" cy="5060032"/>
          </a:xfrm>
        </p:spPr>
        <p:txBody>
          <a:bodyPr/>
          <a:lstStyle/>
          <a:p>
            <a:pPr eaLnBrk="1" hangingPunct="1"/>
            <a:r>
              <a:rPr lang="el-GR" dirty="0" smtClean="0"/>
              <a:t>Ενημέρωση δρομολογίων</a:t>
            </a:r>
          </a:p>
          <a:p>
            <a:pPr marL="627063" lvl="1" indent="-268288" eaLnBrk="1" hangingPunct="1"/>
            <a:r>
              <a:rPr lang="el-GR" dirty="0" smtClean="0"/>
              <a:t>Περιοδική αποστολή πίνακα κόστους δρομολόγησης σε γείτονες</a:t>
            </a:r>
          </a:p>
          <a:p>
            <a:pPr marL="627063" lvl="1" indent="-268288" eaLnBrk="1" hangingPunct="1"/>
            <a:r>
              <a:rPr lang="el-GR" dirty="0" smtClean="0"/>
              <a:t>Κόστος: κόστος έως γείτονα + κόστος διαδρομής από γείτονα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15AF4-8A77-49DE-886E-F4B95163F9E7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pic>
        <p:nvPicPr>
          <p:cNvPr id="19462" name="Picture 6" descr="05-09.jpg διανύσματα απόσταση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4230687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3635896" y="4869160"/>
            <a:ext cx="4551040" cy="175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Επιλέγουμε πάντα το γείτονα με το μικρότερο συνολικό κόστος</a:t>
            </a:r>
          </a:p>
          <a:p>
            <a:pPr marL="2286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Σημειώνουμε το γείτονα και το συνολικό κόστος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Διανύσματα απόστασης</a:t>
            </a:r>
            <a:r>
              <a:rPr lang="en-US" dirty="0" smtClean="0"/>
              <a:t> (4)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8382000" cy="2952328"/>
          </a:xfrm>
        </p:spPr>
        <p:txBody>
          <a:bodyPr/>
          <a:lstStyle/>
          <a:p>
            <a:pPr eaLnBrk="1" hangingPunct="1"/>
            <a:r>
              <a:rPr lang="el-GR" dirty="0" smtClean="0"/>
              <a:t>Συμπεριφορά διανυσμάτων απόστασης</a:t>
            </a:r>
          </a:p>
          <a:p>
            <a:pPr lvl="1" eaLnBrk="1" hangingPunct="1"/>
            <a:r>
              <a:rPr lang="el-GR" dirty="0" smtClean="0"/>
              <a:t>Τα καλά νέα διαδίδονται γρήγορα</a:t>
            </a:r>
          </a:p>
          <a:p>
            <a:pPr lvl="1" eaLnBrk="1" hangingPunct="1"/>
            <a:r>
              <a:rPr lang="el-GR" dirty="0" smtClean="0"/>
              <a:t>Τα άσχημα νέα διαδίδονται αργά</a:t>
            </a:r>
          </a:p>
          <a:p>
            <a:pPr lvl="2" eaLnBrk="1" hangingPunct="1"/>
            <a:r>
              <a:rPr lang="el-GR" dirty="0" smtClean="0"/>
              <a:t>Το κόστος της διαδρομής αυξάνεται αργά</a:t>
            </a:r>
          </a:p>
          <a:p>
            <a:pPr lvl="2" eaLnBrk="1" hangingPunct="1"/>
            <a:r>
              <a:rPr lang="el-GR" dirty="0" smtClean="0"/>
              <a:t>Η αιτία είναι η τοπική λήψη αποφάσεων</a:t>
            </a:r>
          </a:p>
          <a:p>
            <a:pPr lvl="1" eaLnBrk="1" hangingPunct="1"/>
            <a:r>
              <a:rPr lang="el-GR" dirty="0" smtClean="0"/>
              <a:t>Πρόβλημα μέτρησης ως το «</a:t>
            </a:r>
            <a:r>
              <a:rPr lang="el-GR" dirty="0" smtClean="0">
                <a:solidFill>
                  <a:srgbClr val="772123"/>
                </a:solidFill>
              </a:rPr>
              <a:t>άπειρο</a:t>
            </a:r>
            <a:r>
              <a:rPr lang="el-GR" dirty="0" smtClean="0"/>
              <a:t>»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A6D74-CEB5-4D2B-8F22-49E2E62289F5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pic>
        <p:nvPicPr>
          <p:cNvPr id="20486" name="Picture 8" descr="05-10.jpg διανύσματα απόσταση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581128"/>
            <a:ext cx="4724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323528" y="4509120"/>
            <a:ext cx="36004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Το «</a:t>
            </a: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72123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άπειρο</a:t>
            </a: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» πρέπει να έχει μικρή τιμή</a:t>
            </a:r>
          </a:p>
          <a:p>
            <a:pPr marL="2286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Έτσι περιορίζεται η διάμετρος του δικτύου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Επίπεδο Δικτύου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Ζητήματα Σχεδίασης Επιπέδου Δικτύου</a:t>
            </a:r>
          </a:p>
          <a:p>
            <a:r>
              <a:rPr lang="el-GR" dirty="0" smtClean="0"/>
              <a:t>Αλγόριθμοι Δρομολόγησης</a:t>
            </a:r>
          </a:p>
          <a:p>
            <a:r>
              <a:rPr lang="el-GR" dirty="0" smtClean="0"/>
              <a:t>Διαδικτύωση</a:t>
            </a:r>
          </a:p>
          <a:p>
            <a:r>
              <a:rPr lang="el-GR" dirty="0" smtClean="0"/>
              <a:t>Επίπεδο Δικτύου στο </a:t>
            </a:r>
            <a:r>
              <a:rPr lang="en-US" dirty="0" smtClean="0"/>
              <a:t>Internet</a:t>
            </a:r>
          </a:p>
          <a:p>
            <a:pPr lvl="1"/>
            <a:r>
              <a:rPr lang="el-GR" dirty="0" smtClean="0"/>
              <a:t>Πρωτόκολλα Ελέγχου</a:t>
            </a:r>
          </a:p>
          <a:p>
            <a:pPr lvl="1"/>
            <a:r>
              <a:rPr lang="el-GR" dirty="0" smtClean="0"/>
              <a:t>Πρωτόκολλα Δρομολόγησης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</a:t>
            </a:fld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665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Κατάσταση συνδέσμων</a:t>
            </a:r>
            <a:endParaRPr lang="en-US" smtClean="0"/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Αντικατάστησε τα διανύσματα απόστασης</a:t>
            </a:r>
          </a:p>
          <a:p>
            <a:pPr lvl="1" eaLnBrk="1" hangingPunct="1"/>
            <a:r>
              <a:rPr lang="el-GR" dirty="0" smtClean="0"/>
              <a:t>Ταχύτερη σύγκλιση στις βέλτιστες διαδρομές</a:t>
            </a:r>
          </a:p>
          <a:p>
            <a:pPr lvl="1" eaLnBrk="1" hangingPunct="1"/>
            <a:r>
              <a:rPr lang="el-GR" dirty="0" smtClean="0"/>
              <a:t>Χρήση στο </a:t>
            </a:r>
            <a:r>
              <a:rPr lang="en-US" dirty="0" smtClean="0"/>
              <a:t>Internet</a:t>
            </a:r>
            <a:r>
              <a:rPr lang="el-GR" dirty="0" smtClean="0"/>
              <a:t> με το όνομα </a:t>
            </a:r>
            <a:r>
              <a:rPr lang="en-US" dirty="0" smtClean="0">
                <a:solidFill>
                  <a:srgbClr val="772123"/>
                </a:solidFill>
              </a:rPr>
              <a:t>OSPF</a:t>
            </a:r>
            <a:endParaRPr lang="el-GR" dirty="0" smtClean="0">
              <a:solidFill>
                <a:srgbClr val="772123"/>
              </a:solidFill>
            </a:endParaRPr>
          </a:p>
          <a:p>
            <a:pPr eaLnBrk="1" hangingPunct="1"/>
            <a:r>
              <a:rPr lang="el-GR" dirty="0" smtClean="0"/>
              <a:t>Κάθε δρομολογητής πρέπει να:</a:t>
            </a:r>
          </a:p>
          <a:p>
            <a:pPr lvl="1" eaLnBrk="1" hangingPunct="1"/>
            <a:r>
              <a:rPr lang="el-GR" dirty="0" smtClean="0"/>
              <a:t>Ανακαλύψει τους γείτονές του</a:t>
            </a:r>
          </a:p>
          <a:p>
            <a:pPr lvl="1" eaLnBrk="1" hangingPunct="1"/>
            <a:r>
              <a:rPr lang="el-GR" dirty="0" smtClean="0"/>
              <a:t>Μετρήσει το κόστος προς κάθε γείτονα</a:t>
            </a:r>
          </a:p>
          <a:p>
            <a:pPr lvl="1" eaLnBrk="1" hangingPunct="1"/>
            <a:r>
              <a:rPr lang="el-GR" dirty="0" smtClean="0"/>
              <a:t>Κατασκευάσει ένα πακέτο με τις πληροφορίες</a:t>
            </a:r>
          </a:p>
          <a:p>
            <a:pPr lvl="1" eaLnBrk="1" hangingPunct="1"/>
            <a:r>
              <a:rPr lang="el-GR" dirty="0" smtClean="0"/>
              <a:t>Στείλει το πακέτο αυτό σε όλους τους δρομολογητές</a:t>
            </a:r>
          </a:p>
          <a:p>
            <a:pPr lvl="1" eaLnBrk="1" hangingPunct="1"/>
            <a:r>
              <a:rPr lang="el-GR" dirty="0" smtClean="0"/>
              <a:t>Υπολογίσει τα συντομότερα μονοπάτια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5E080-FC05-47B7-836C-0D02D5671EA6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Κατάσταση συνδέσμων (2)</a:t>
            </a:r>
            <a:endParaRPr lang="en-US" dirty="0" smtClean="0"/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Ανακάλυψη γειτόνων</a:t>
            </a:r>
          </a:p>
          <a:p>
            <a:pPr lvl="1" eaLnBrk="1" hangingPunct="1"/>
            <a:r>
              <a:rPr lang="el-GR" dirty="0" smtClean="0"/>
              <a:t>Μήνυμα </a:t>
            </a:r>
            <a:r>
              <a:rPr lang="en-US" dirty="0" smtClean="0"/>
              <a:t>HELLO</a:t>
            </a:r>
            <a:r>
              <a:rPr lang="el-GR" dirty="0" smtClean="0"/>
              <a:t> προς κάθε γείτονα</a:t>
            </a:r>
          </a:p>
          <a:p>
            <a:pPr lvl="1" eaLnBrk="1" hangingPunct="1"/>
            <a:r>
              <a:rPr lang="el-GR" dirty="0" smtClean="0"/>
              <a:t>Η απάντηση δίνει τα στοιχεία του γείτονα</a:t>
            </a:r>
          </a:p>
          <a:p>
            <a:pPr eaLnBrk="1" hangingPunct="1"/>
            <a:r>
              <a:rPr lang="el-GR" dirty="0" smtClean="0"/>
              <a:t>Μέτρηση κόστους προς κάθε γείτονα</a:t>
            </a:r>
          </a:p>
          <a:p>
            <a:pPr lvl="1" eaLnBrk="1" hangingPunct="1"/>
            <a:r>
              <a:rPr lang="el-GR" dirty="0" smtClean="0"/>
              <a:t>Αποστολή πακέτου </a:t>
            </a:r>
            <a:r>
              <a:rPr lang="en-US" dirty="0" smtClean="0"/>
              <a:t>ECHO</a:t>
            </a:r>
          </a:p>
          <a:p>
            <a:pPr lvl="1" eaLnBrk="1" hangingPunct="1"/>
            <a:r>
              <a:rPr lang="el-GR" dirty="0" smtClean="0"/>
              <a:t>Μέτρηση χρόνου μέχρι την απάντηση</a:t>
            </a:r>
          </a:p>
          <a:p>
            <a:pPr lvl="1" eaLnBrk="1" hangingPunct="1"/>
            <a:r>
              <a:rPr lang="el-GR" dirty="0" smtClean="0"/>
              <a:t>Κόστος = συνολικός χρόνος / 2</a:t>
            </a:r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5E080-FC05-47B7-836C-0D02D5671EA6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Κατάσταση συνδέσμων (3)</a:t>
            </a:r>
            <a:endParaRPr lang="en-US" dirty="0" smtClean="0"/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3284538"/>
            <a:ext cx="8382000" cy="3116262"/>
          </a:xfrm>
        </p:spPr>
        <p:txBody>
          <a:bodyPr/>
          <a:lstStyle/>
          <a:p>
            <a:pPr eaLnBrk="1" hangingPunct="1"/>
            <a:r>
              <a:rPr lang="el-GR" dirty="0" smtClean="0"/>
              <a:t>Αντιμετώπιση τοπικών δικτύων</a:t>
            </a:r>
          </a:p>
          <a:p>
            <a:pPr lvl="1" eaLnBrk="1" hangingPunct="1"/>
            <a:r>
              <a:rPr lang="el-GR" dirty="0" smtClean="0"/>
              <a:t>Ο αλγόριθμος απαιτεί απλές ζεύξεις</a:t>
            </a:r>
          </a:p>
          <a:p>
            <a:pPr lvl="1" eaLnBrk="1" hangingPunct="1"/>
            <a:r>
              <a:rPr lang="el-GR" dirty="0" smtClean="0"/>
              <a:t>Ανασχεδιασμός τοπικού δικτύου ως σύνολο απλών ζεύξεων</a:t>
            </a:r>
            <a:endParaRPr lang="en-US" dirty="0" smtClean="0"/>
          </a:p>
          <a:p>
            <a:pPr lvl="2" eaLnBrk="1" hangingPunct="1"/>
            <a:r>
              <a:rPr lang="el-GR" dirty="0" smtClean="0"/>
              <a:t>Προσθήκη εικονικού κόμβου σε κάθε </a:t>
            </a:r>
            <a:r>
              <a:rPr lang="en-US" dirty="0" smtClean="0"/>
              <a:t>LAN</a:t>
            </a:r>
            <a:endParaRPr lang="el-GR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576FD-8FD4-45C2-B94F-B58E9047D5FB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pic>
        <p:nvPicPr>
          <p:cNvPr id="22534" name="Picture 6" descr="05-11.jpg κατάσταση συνδέσμων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392238"/>
            <a:ext cx="4519613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Κατάσταση συνδέσμων (4)</a:t>
            </a:r>
            <a:endParaRPr lang="en-US" dirty="0" smtClean="0"/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3356992"/>
            <a:ext cx="8382000" cy="304380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 smtClean="0"/>
              <a:t>Κατασκευή πακέτου με τις πληροφορίες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dirty="0" smtClean="0"/>
              <a:t>Αναγνωριστικό αποστολέα, αριθμός σειράς, ηλικία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dirty="0" smtClean="0"/>
              <a:t>Λίστα (γείτονας, κόστος)</a:t>
            </a:r>
          </a:p>
          <a:p>
            <a:pPr lvl="1" eaLnBrk="1" hangingPunct="1">
              <a:lnSpc>
                <a:spcPct val="90000"/>
              </a:lnSpc>
            </a:pPr>
            <a:r>
              <a:rPr lang="el-GR" dirty="0" smtClean="0"/>
              <a:t>Περιοδική κατασκευή πακέτων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dirty="0" smtClean="0"/>
              <a:t>Κατασκευή πακέτων όποτε έχουμε αλλαγές</a:t>
            </a:r>
          </a:p>
          <a:p>
            <a:pPr eaLnBrk="1" hangingPunct="1">
              <a:lnSpc>
                <a:spcPct val="90000"/>
              </a:lnSpc>
            </a:pPr>
            <a:endParaRPr lang="el-GR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88F82-8BAA-49D1-8C27-38AEC5400757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pic>
        <p:nvPicPr>
          <p:cNvPr id="23558" name="Picture 6" descr="05-12.jpg κατάσταση συνδέσμων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883"/>
            <a:ext cx="5366942" cy="165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Κατάσταση συνδέσμων (5)</a:t>
            </a:r>
            <a:endParaRPr lang="en-US" dirty="0" smtClean="0"/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8382000" cy="49880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 smtClean="0"/>
              <a:t>Αποστολή του πακέτου σε όλους τους δρομολογητές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dirty="0" smtClean="0"/>
              <a:t>Αποστολή με περιορισμένη πλημμύρα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dirty="0" smtClean="0"/>
              <a:t>Κάθε δρομολογητής σημειώνει (δρομολογητή, αριθμό σειράς)</a:t>
            </a:r>
          </a:p>
          <a:p>
            <a:pPr lvl="1" eaLnBrk="1" hangingPunct="1">
              <a:lnSpc>
                <a:spcPct val="90000"/>
              </a:lnSpc>
            </a:pPr>
            <a:r>
              <a:rPr lang="el-GR" dirty="0" smtClean="0"/>
              <a:t>Πακέτα με παλιούς αριθμούς σειράς απορρίπτονται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88F82-8BAA-49D1-8C27-38AEC5400757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Κατάσταση συνδέσμων (6)</a:t>
            </a:r>
            <a:endParaRPr lang="en-US" dirty="0" smtClean="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3356992"/>
            <a:ext cx="8382000" cy="3043808"/>
          </a:xfrm>
        </p:spPr>
        <p:txBody>
          <a:bodyPr/>
          <a:lstStyle/>
          <a:p>
            <a:pPr eaLnBrk="1" hangingPunct="1"/>
            <a:r>
              <a:rPr lang="el-GR" dirty="0" smtClean="0"/>
              <a:t>Προβλήματα αλγόριθμου πλημμύρας</a:t>
            </a:r>
          </a:p>
          <a:p>
            <a:pPr lvl="1" eaLnBrk="1" hangingPunct="1"/>
            <a:r>
              <a:rPr lang="el-GR" dirty="0" smtClean="0"/>
              <a:t>Από πού ξεκινούν οι αριθμοί σειράς μετά από αποτυχίες;</a:t>
            </a:r>
          </a:p>
          <a:p>
            <a:pPr lvl="1" eaLnBrk="1" hangingPunct="1"/>
            <a:r>
              <a:rPr lang="el-GR" dirty="0" smtClean="0"/>
              <a:t>Τι γίνεται αν παραποιηθεί ένας αριθμός σειράς;</a:t>
            </a:r>
          </a:p>
          <a:p>
            <a:pPr lvl="1" eaLnBrk="1" hangingPunct="1"/>
            <a:r>
              <a:rPr lang="el-GR" dirty="0" smtClean="0"/>
              <a:t>Λύση: διαγραφή πληροφοριών μετά από (ηλικία) χρόνο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21E25-4698-4E65-ABBF-950C17393D15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pic>
        <p:nvPicPr>
          <p:cNvPr id="24582" name="Picture 6" descr="05-13.jpg κατάσταση συνδέσμων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523187" cy="194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Κατάσταση συνδέσμων (7)</a:t>
            </a:r>
            <a:endParaRPr lang="en-US" dirty="0" smtClean="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640960" cy="5132040"/>
          </a:xfrm>
        </p:spPr>
        <p:txBody>
          <a:bodyPr/>
          <a:lstStyle/>
          <a:p>
            <a:pPr eaLnBrk="1" hangingPunct="1"/>
            <a:r>
              <a:rPr lang="el-GR" dirty="0" smtClean="0"/>
              <a:t>Βελτιώσεις αλγόριθμου πλημμύρας</a:t>
            </a:r>
          </a:p>
          <a:p>
            <a:pPr lvl="1" eaLnBrk="1" hangingPunct="1"/>
            <a:r>
              <a:rPr lang="el-GR" dirty="0" smtClean="0"/>
              <a:t>Τα πακέτα κατάστασης δεν προωθούνται αμέσως</a:t>
            </a:r>
          </a:p>
          <a:p>
            <a:pPr lvl="1" eaLnBrk="1" hangingPunct="1"/>
            <a:r>
              <a:rPr lang="el-GR" dirty="0" smtClean="0"/>
              <a:t>Επιβεβαίωση ληφθέντων πακέτων κατάστασης</a:t>
            </a:r>
            <a:endParaRPr lang="en-US" dirty="0" smtClean="0"/>
          </a:p>
          <a:p>
            <a:pPr lvl="2" eaLnBrk="1" hangingPunct="1"/>
            <a:r>
              <a:rPr lang="el-GR" dirty="0" smtClean="0"/>
              <a:t>Πίνακας που δείχνει την κατάσταση κάθε πακέτου</a:t>
            </a:r>
          </a:p>
          <a:p>
            <a:pPr eaLnBrk="1" hangingPunct="1"/>
            <a:r>
              <a:rPr lang="el-GR" dirty="0" smtClean="0"/>
              <a:t>Υπολογισμός συντομότερων μονοπατιών</a:t>
            </a:r>
          </a:p>
          <a:p>
            <a:pPr lvl="1" eaLnBrk="1" hangingPunct="1"/>
            <a:r>
              <a:rPr lang="el-GR" dirty="0" smtClean="0"/>
              <a:t>Χρήση αλγόριθμου </a:t>
            </a:r>
            <a:r>
              <a:rPr lang="en-US" dirty="0" err="1" smtClean="0"/>
              <a:t>Dijkstra</a:t>
            </a:r>
            <a:endParaRPr lang="en-US" dirty="0" smtClean="0"/>
          </a:p>
          <a:p>
            <a:pPr lvl="1" eaLnBrk="1" hangingPunct="1"/>
            <a:r>
              <a:rPr lang="el-GR" dirty="0" smtClean="0"/>
              <a:t>Για ν-δρομολογητές με κ-γείτονες, ν*κ καταχωρήσεις</a:t>
            </a:r>
          </a:p>
          <a:p>
            <a:pPr lvl="1" eaLnBrk="1" hangingPunct="1"/>
            <a:r>
              <a:rPr lang="el-GR" dirty="0" smtClean="0"/>
              <a:t>Προβλήματα όταν ένας κόμβος παρουσιάζει προβλήματα</a:t>
            </a:r>
          </a:p>
          <a:p>
            <a:pPr lvl="1" eaLnBrk="1" hangingPunct="1"/>
            <a:r>
              <a:rPr lang="el-GR" dirty="0" smtClean="0"/>
              <a:t>Κατάλληλος για χρήση για σχετικά μικρά δίκτυα</a:t>
            </a:r>
          </a:p>
          <a:p>
            <a:pPr lvl="2" eaLnBrk="1" hangingPunct="1"/>
            <a:endParaRPr lang="el-GR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21E25-4698-4E65-ABBF-950C17393D15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Κατάσταση συνδέσμων (8)</a:t>
            </a:r>
            <a:endParaRPr lang="en-US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363272" cy="4896544"/>
          </a:xfrm>
        </p:spPr>
        <p:txBody>
          <a:bodyPr/>
          <a:lstStyle/>
          <a:p>
            <a:pPr eaLnBrk="1" hangingPunct="1"/>
            <a:r>
              <a:rPr lang="el-GR" dirty="0" smtClean="0"/>
              <a:t>Παράδειγμα: πρωτόκολλο </a:t>
            </a:r>
            <a:r>
              <a:rPr lang="en-US" dirty="0" smtClean="0"/>
              <a:t>IS-IS</a:t>
            </a:r>
          </a:p>
          <a:p>
            <a:pPr lvl="1" eaLnBrk="1" hangingPunct="1"/>
            <a:r>
              <a:rPr lang="el-GR" dirty="0" smtClean="0"/>
              <a:t>Αρχικά για </a:t>
            </a:r>
            <a:r>
              <a:rPr lang="en-US" dirty="0" err="1" smtClean="0"/>
              <a:t>DECnet</a:t>
            </a:r>
            <a:r>
              <a:rPr lang="el-GR" dirty="0" smtClean="0"/>
              <a:t>, μετά για </a:t>
            </a:r>
            <a:r>
              <a:rPr lang="en-US" dirty="0" smtClean="0"/>
              <a:t>CLNP</a:t>
            </a:r>
            <a:r>
              <a:rPr lang="el-GR" dirty="0" smtClean="0"/>
              <a:t>, τελικά για </a:t>
            </a:r>
            <a:r>
              <a:rPr lang="en-US" dirty="0" smtClean="0"/>
              <a:t>IP</a:t>
            </a:r>
            <a:r>
              <a:rPr lang="el-GR" dirty="0" smtClean="0"/>
              <a:t> και </a:t>
            </a:r>
            <a:r>
              <a:rPr lang="en-US" dirty="0" smtClean="0"/>
              <a:t>IPX</a:t>
            </a:r>
            <a:endParaRPr lang="el-GR" dirty="0" smtClean="0"/>
          </a:p>
          <a:p>
            <a:pPr lvl="1" eaLnBrk="1" hangingPunct="1"/>
            <a:r>
              <a:rPr lang="el-GR" dirty="0" smtClean="0"/>
              <a:t>Κάθε δρομολογητής αναφέρει ποιους δρομολογητές βλέπει</a:t>
            </a:r>
          </a:p>
          <a:p>
            <a:pPr lvl="1" eaLnBrk="1" hangingPunct="1"/>
            <a:r>
              <a:rPr lang="el-GR" dirty="0" smtClean="0"/>
              <a:t>Επιτρέπονται διάφοροι τύποι διευθύνσεων δικτύου (ταυτόχρονα)</a:t>
            </a:r>
          </a:p>
          <a:p>
            <a:pPr lvl="1" eaLnBrk="1" hangingPunct="1"/>
            <a:r>
              <a:rPr lang="el-GR" dirty="0" smtClean="0"/>
              <a:t>Πολλές από τις ιδέες χρησιμοποιήθηκαν στο </a:t>
            </a:r>
            <a:r>
              <a:rPr lang="en-US" dirty="0" smtClean="0"/>
              <a:t>OSPF</a:t>
            </a:r>
          </a:p>
          <a:p>
            <a:pPr lvl="2" eaLnBrk="1" hangingPunct="1"/>
            <a:r>
              <a:rPr lang="el-GR" dirty="0" smtClean="0"/>
              <a:t>Αλγόριθμος περιορισμένης πλημμύρας</a:t>
            </a:r>
          </a:p>
          <a:p>
            <a:pPr lvl="2" eaLnBrk="1" hangingPunct="1"/>
            <a:r>
              <a:rPr lang="el-GR" dirty="0" smtClean="0"/>
              <a:t>Ορισμός υπεύθυνου δρομολογητή σε </a:t>
            </a:r>
            <a:r>
              <a:rPr lang="en-US" dirty="0" smtClean="0"/>
              <a:t>LAN</a:t>
            </a:r>
          </a:p>
          <a:p>
            <a:pPr lvl="2" eaLnBrk="1" hangingPunct="1"/>
            <a:r>
              <a:rPr lang="el-GR" dirty="0" smtClean="0"/>
              <a:t>Υποστήριξη πολλαπλών τιμών κόστους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DF0FB-7BFB-4501-A6CB-C75325EDA877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Ιεραρχική δρομολόγηση</a:t>
            </a:r>
            <a:endParaRPr lang="en-US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568952" cy="5328592"/>
          </a:xfrm>
        </p:spPr>
        <p:txBody>
          <a:bodyPr/>
          <a:lstStyle/>
          <a:p>
            <a:pPr eaLnBrk="1" hangingPunct="1"/>
            <a:r>
              <a:rPr lang="el-GR" dirty="0" smtClean="0"/>
              <a:t>Ανάγκη για ιεραρχική δρομολόγηση</a:t>
            </a:r>
          </a:p>
          <a:p>
            <a:pPr lvl="1" eaLnBrk="1" hangingPunct="1"/>
            <a:r>
              <a:rPr lang="el-GR" dirty="0" smtClean="0"/>
              <a:t>Σε πολύ μεγάλα δίκτυα έχουμε πάρα πολλούς δρομολογητές</a:t>
            </a:r>
          </a:p>
          <a:p>
            <a:pPr lvl="1" eaLnBrk="1" hangingPunct="1"/>
            <a:r>
              <a:rPr lang="el-GR" dirty="0" smtClean="0"/>
              <a:t>Η τήρηση πλήρους πίνακα δρομολόγησης είναι ανέφικτη</a:t>
            </a:r>
          </a:p>
          <a:p>
            <a:pPr eaLnBrk="1" hangingPunct="1"/>
            <a:r>
              <a:rPr lang="el-GR" dirty="0" smtClean="0"/>
              <a:t>Τεμαχισμός του δικτύου σε περιοχές</a:t>
            </a:r>
          </a:p>
          <a:p>
            <a:pPr lvl="1" eaLnBrk="1" hangingPunct="1"/>
            <a:r>
              <a:rPr lang="el-GR" dirty="0" smtClean="0"/>
              <a:t>Κάθε δρομολογητής ασχολείται μόνο με την περιοχή του</a:t>
            </a:r>
          </a:p>
          <a:p>
            <a:pPr lvl="1" eaLnBrk="1" hangingPunct="1"/>
            <a:r>
              <a:rPr lang="el-GR" dirty="0" smtClean="0"/>
              <a:t>Μία καταχώρηση ανά δρομολογητή εντός περιοχής</a:t>
            </a:r>
          </a:p>
          <a:p>
            <a:pPr lvl="1" eaLnBrk="1" hangingPunct="1"/>
            <a:r>
              <a:rPr lang="el-GR" dirty="0" smtClean="0"/>
              <a:t>Μία συγκεντρωτική καταχώρηση για κάθε άλλη περιοχή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A6A5E-DFD5-4B49-B596-AE624176623A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Ιεραρχική δρομολόγηση (2)</a:t>
            </a:r>
            <a:endParaRPr lang="en-U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 eaLnBrk="1" hangingPunct="1"/>
            <a:r>
              <a:rPr lang="el-GR" dirty="0" smtClean="0"/>
              <a:t>Μειονεκτήματα ιεραρχικής δρομολόγησης</a:t>
            </a:r>
          </a:p>
          <a:p>
            <a:pPr lvl="1" eaLnBrk="1" hangingPunct="1"/>
            <a:r>
              <a:rPr lang="el-GR" dirty="0" smtClean="0"/>
              <a:t>Δεν χρησιμοποιούνται πάντοτε τα συντομότερα μονοπάτια</a:t>
            </a:r>
          </a:p>
          <a:p>
            <a:pPr lvl="1" eaLnBrk="1" hangingPunct="1"/>
            <a:r>
              <a:rPr lang="el-GR" dirty="0" smtClean="0"/>
              <a:t>Η απόκλιση από τα βέλτιστα μονοπάτια συνήθως είναι μικρή</a:t>
            </a:r>
            <a:endParaRPr lang="en-US" dirty="0" smtClean="0"/>
          </a:p>
          <a:p>
            <a:pPr eaLnBrk="1" hangingPunct="1"/>
            <a:r>
              <a:rPr lang="el-GR" dirty="0" smtClean="0"/>
              <a:t>Πόσα επίπεδα απαιτούνται;</a:t>
            </a:r>
          </a:p>
          <a:p>
            <a:pPr lvl="1" eaLnBrk="1" hangingPunct="1"/>
            <a:r>
              <a:rPr lang="el-GR" dirty="0" smtClean="0"/>
              <a:t>Αποδεικνύεται ότι για </a:t>
            </a:r>
            <a:r>
              <a:rPr lang="en-US" dirty="0" smtClean="0"/>
              <a:t>N </a:t>
            </a:r>
            <a:r>
              <a:rPr lang="el-GR" dirty="0" smtClean="0"/>
              <a:t>δρομολογητές χρειάζονται </a:t>
            </a:r>
            <a:r>
              <a:rPr lang="en-US" dirty="0" err="1" smtClean="0"/>
              <a:t>ln</a:t>
            </a:r>
            <a:r>
              <a:rPr lang="en-US" dirty="0" smtClean="0"/>
              <a:t> N</a:t>
            </a:r>
            <a:endParaRPr lang="el-GR" dirty="0" smtClean="0"/>
          </a:p>
          <a:p>
            <a:pPr lvl="2" eaLnBrk="1" hangingPunct="1"/>
            <a:r>
              <a:rPr lang="el-GR" dirty="0" smtClean="0"/>
              <a:t>Ελαχιστοποίηση πλήθους καταχωρήσεων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A6A5E-DFD5-4B49-B596-AE624176623A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Σχεδίαση επιπέδου δικτύου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Μεταγωγή πακέτων</a:t>
            </a:r>
          </a:p>
          <a:p>
            <a:pPr eaLnBrk="1" hangingPunct="1"/>
            <a:r>
              <a:rPr lang="el-GR" smtClean="0"/>
              <a:t>Παρεχόμενες υπηρεσίες</a:t>
            </a:r>
          </a:p>
          <a:p>
            <a:pPr eaLnBrk="1" hangingPunct="1"/>
            <a:r>
              <a:rPr lang="el-GR" smtClean="0"/>
              <a:t>Ασυνδεσμικές υπηρεσίες</a:t>
            </a:r>
          </a:p>
          <a:p>
            <a:pPr eaLnBrk="1" hangingPunct="1"/>
            <a:r>
              <a:rPr lang="el-GR" smtClean="0"/>
              <a:t>Συνδεσμικές υπηρεσίες</a:t>
            </a:r>
          </a:p>
          <a:p>
            <a:pPr eaLnBrk="1" hangingPunct="1"/>
            <a:r>
              <a:rPr lang="el-GR" smtClean="0"/>
              <a:t>Συνδεσμική ή ασυνδεσμική υπηρεσία;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B15C6-81CB-46EC-A99E-26C301BDBD1C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Ιεραρχική δρομολόγηση (3)</a:t>
            </a:r>
            <a:endParaRPr lang="en-US" dirty="0" smtClean="0"/>
          </a:p>
        </p:txBody>
      </p:sp>
      <p:sp>
        <p:nvSpPr>
          <p:cNvPr id="27651" name="Content Placeholder 5"/>
          <p:cNvSpPr>
            <a:spLocks noGrp="1"/>
          </p:cNvSpPr>
          <p:nvPr>
            <p:ph idx="1"/>
          </p:nvPr>
        </p:nvSpPr>
        <p:spPr>
          <a:xfrm>
            <a:off x="323528" y="4797153"/>
            <a:ext cx="8568952" cy="1603648"/>
          </a:xfrm>
        </p:spPr>
        <p:txBody>
          <a:bodyPr/>
          <a:lstStyle/>
          <a:p>
            <a:pPr eaLnBrk="1" hangingPunct="1"/>
            <a:r>
              <a:rPr lang="el-GR" dirty="0" smtClean="0"/>
              <a:t>Παράδειγμα ιεραρχικής δρομολόγησης (για τον 1</a:t>
            </a:r>
            <a:r>
              <a:rPr lang="en-US" dirty="0" smtClean="0"/>
              <a:t>A)</a:t>
            </a:r>
            <a:endParaRPr lang="el-GR" dirty="0" smtClean="0"/>
          </a:p>
          <a:p>
            <a:pPr lvl="1" eaLnBrk="1" hangingPunct="1"/>
            <a:r>
              <a:rPr lang="el-GR" dirty="0" smtClean="0"/>
              <a:t>17 καταχωρίσεις χωρίς ιεραρχική δρομολόγηση</a:t>
            </a:r>
          </a:p>
          <a:p>
            <a:pPr lvl="1" eaLnBrk="1" hangingPunct="1"/>
            <a:r>
              <a:rPr lang="el-GR" dirty="0" smtClean="0"/>
              <a:t>7</a:t>
            </a:r>
            <a:r>
              <a:rPr lang="en-US" dirty="0" smtClean="0"/>
              <a:t> </a:t>
            </a:r>
            <a:r>
              <a:rPr lang="el-GR" dirty="0" smtClean="0"/>
              <a:t>καταχωρίσεις με ιεραρχική δρομολόγηση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C92A5-71C5-4778-A709-2AE27214C6C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  <p:pic>
        <p:nvPicPr>
          <p:cNvPr id="27654" name="Picture 5" descr="05-14.jpg ιεραρχική δρομολόγη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412875"/>
            <a:ext cx="49276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Δρομολόγηση στο </a:t>
            </a:r>
            <a:r>
              <a:rPr lang="en-US" dirty="0" smtClean="0"/>
              <a:t>Internet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76064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Ποιος παίρνει απόφαση δρομολόγησης;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41</a:t>
            </a:fld>
            <a:endParaRPr lang="el-GR" altLang="el-GR"/>
          </a:p>
        </p:txBody>
      </p:sp>
      <p:grpSp>
        <p:nvGrpSpPr>
          <p:cNvPr id="25" name="Group 24" descr="δρομολόγηση στο internet"/>
          <p:cNvGrpSpPr/>
          <p:nvPr/>
        </p:nvGrpSpPr>
        <p:grpSpPr>
          <a:xfrm>
            <a:off x="251521" y="1772816"/>
            <a:ext cx="8601396" cy="4870276"/>
            <a:chOff x="251521" y="1772816"/>
            <a:chExt cx="8601396" cy="4870276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256282" y="1777579"/>
              <a:ext cx="4028041" cy="31750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sz="2800" dirty="0" smtClean="0">
                  <a:latin typeface="Calibri" pitchFamily="34" charset="0"/>
                  <a:cs typeface="Calibri" pitchFamily="34" charset="0"/>
                </a:rPr>
                <a:t>Hosts</a:t>
              </a:r>
              <a:endParaRPr lang="el-GR" sz="2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251521" y="1772816"/>
              <a:ext cx="4032448" cy="4608512"/>
            </a:xfrm>
            <a:prstGeom prst="roundRect">
              <a:avLst>
                <a:gd name="adj" fmla="val 4204"/>
              </a:avLst>
            </a:prstGeom>
            <a:noFill/>
            <a:ln w="9525">
              <a:solidFill>
                <a:srgbClr val="847E4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b="1" dirty="0"/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4576678" y="1777579"/>
              <a:ext cx="4276239" cy="31750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sz="2800" dirty="0" smtClean="0">
                  <a:latin typeface="Calibri" pitchFamily="34" charset="0"/>
                  <a:cs typeface="Calibri" pitchFamily="34" charset="0"/>
                </a:rPr>
                <a:t>Gateways/Routers</a:t>
              </a:r>
              <a:endParaRPr lang="el-GR" sz="28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51521" y="2151138"/>
              <a:ext cx="3960440" cy="14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9875" indent="-269875">
                <a:spcBef>
                  <a:spcPts val="600"/>
                </a:spcBef>
                <a:buClr>
                  <a:schemeClr val="bg1">
                    <a:lumMod val="40000"/>
                    <a:lumOff val="60000"/>
                  </a:schemeClr>
                </a:buClr>
                <a:buFont typeface="Arial" pitchFamily="34" charset="0"/>
                <a:buChar char="•"/>
              </a:pPr>
              <a:r>
                <a:rPr lang="el-GR" sz="28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Στέλνουν και δέχονται </a:t>
              </a:r>
              <a:r>
                <a:rPr lang="en-US" sz="2800" dirty="0" err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datagrams</a:t>
              </a:r>
              <a:endParaRPr lang="el-GR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69875" indent="-269875">
                <a:spcBef>
                  <a:spcPts val="600"/>
                </a:spcBef>
                <a:buClr>
                  <a:schemeClr val="bg1">
                    <a:lumMod val="40000"/>
                    <a:lumOff val="60000"/>
                  </a:schemeClr>
                </a:buClr>
                <a:buFont typeface="Arial" pitchFamily="34" charset="0"/>
                <a:buChar char="•"/>
              </a:pPr>
              <a:r>
                <a:rPr lang="el-GR" sz="28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Δεν προωθούν πακέτα</a:t>
              </a:r>
            </a:p>
          </p:txBody>
        </p:sp>
        <p:graphicFrame>
          <p:nvGraphicFramePr>
            <p:cNvPr id="1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083799"/>
                </p:ext>
              </p:extLst>
            </p:nvPr>
          </p:nvGraphicFramePr>
          <p:xfrm>
            <a:off x="467544" y="4524722"/>
            <a:ext cx="496887" cy="106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02" name="VISIO" r:id="rId3" imgW="1525320" imgH="3277080" progId="Visio.Drawing.11">
                    <p:embed/>
                  </p:oleObj>
                </mc:Choice>
                <mc:Fallback>
                  <p:oleObj name="VISIO" r:id="rId3" imgW="1525320" imgH="3277080" progId="Visio.Drawing.11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544" y="4524722"/>
                          <a:ext cx="496887" cy="1066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1691680" y="4149080"/>
              <a:ext cx="2425700" cy="1695450"/>
            </a:xfrm>
            <a:prstGeom prst="cloudCallout">
              <a:avLst>
                <a:gd name="adj1" fmla="val -12954"/>
                <a:gd name="adj2" fmla="val 40672"/>
              </a:avLst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l-GR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31106" y="4793009"/>
              <a:ext cx="661988" cy="0"/>
            </a:xfrm>
            <a:prstGeom prst="line">
              <a:avLst/>
            </a:prstGeom>
            <a:noFill/>
            <a:ln w="9525">
              <a:solidFill>
                <a:srgbClr val="F96A0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31106" y="5189884"/>
              <a:ext cx="661988" cy="0"/>
            </a:xfrm>
            <a:prstGeom prst="line">
              <a:avLst/>
            </a:prstGeom>
            <a:noFill/>
            <a:ln w="9525">
              <a:solidFill>
                <a:srgbClr val="F96A09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907704" y="4653136"/>
              <a:ext cx="208823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2400" i="1" dirty="0">
                  <a:solidFill>
                    <a:srgbClr val="772123"/>
                  </a:solidFill>
                  <a:latin typeface="Calibri" pitchFamily="34" charset="0"/>
                  <a:cs typeface="Calibri" pitchFamily="34" charset="0"/>
                </a:rPr>
                <a:t>Επικοινωνιακό Υποδίκτυο</a:t>
              </a: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5436096" y="5157192"/>
              <a:ext cx="2319338" cy="1485900"/>
            </a:xfrm>
            <a:prstGeom prst="cloudCallout">
              <a:avLst>
                <a:gd name="adj1" fmla="val -42531"/>
                <a:gd name="adj2" fmla="val -20733"/>
              </a:avLst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l-GR"/>
            </a:p>
          </p:txBody>
        </p:sp>
        <p:graphicFrame>
          <p:nvGraphicFramePr>
            <p:cNvPr id="18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0828773"/>
                </p:ext>
              </p:extLst>
            </p:nvPr>
          </p:nvGraphicFramePr>
          <p:xfrm>
            <a:off x="5880596" y="5696942"/>
            <a:ext cx="227013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03" name="VISIO" r:id="rId5" imgW="1525320" imgH="3277080" progId="Visio.Drawing.11">
                    <p:embed/>
                  </p:oleObj>
                </mc:Choice>
                <mc:Fallback>
                  <p:oleObj name="VISIO" r:id="rId5" imgW="1525320" imgH="3277080" progId="Visio.Drawing.11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0596" y="5696942"/>
                          <a:ext cx="227013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6345392"/>
                </p:ext>
              </p:extLst>
            </p:nvPr>
          </p:nvGraphicFramePr>
          <p:xfrm>
            <a:off x="6604496" y="5354042"/>
            <a:ext cx="227013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04" name="VISIO" r:id="rId6" imgW="1525320" imgH="3277080" progId="Visio.Drawing.11">
                    <p:embed/>
                  </p:oleObj>
                </mc:Choice>
                <mc:Fallback>
                  <p:oleObj name="VISIO" r:id="rId6" imgW="1525320" imgH="3277080" progId="Visio.Drawing.11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4496" y="5354042"/>
                          <a:ext cx="227013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7404079"/>
                </p:ext>
              </p:extLst>
            </p:nvPr>
          </p:nvGraphicFramePr>
          <p:xfrm>
            <a:off x="7002959" y="5868392"/>
            <a:ext cx="227012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05" name="VISIO" r:id="rId7" imgW="1525320" imgH="3277080" progId="Visio.Drawing.11">
                    <p:embed/>
                  </p:oleObj>
                </mc:Choice>
                <mc:Fallback>
                  <p:oleObj name="VISIO" r:id="rId7" imgW="1525320" imgH="3277080" progId="Visio.Drawing.11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2959" y="5868392"/>
                          <a:ext cx="227012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5078909" y="5903317"/>
              <a:ext cx="714375" cy="0"/>
            </a:xfrm>
            <a:prstGeom prst="line">
              <a:avLst/>
            </a:prstGeom>
            <a:noFill/>
            <a:ln w="9525">
              <a:solidFill>
                <a:srgbClr val="F96A0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6164759" y="5928717"/>
              <a:ext cx="741362" cy="131762"/>
            </a:xfrm>
            <a:prstGeom prst="line">
              <a:avLst/>
            </a:prstGeom>
            <a:noFill/>
            <a:ln w="9525">
              <a:solidFill>
                <a:srgbClr val="F96A0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 flipV="1">
              <a:off x="6137771" y="5584229"/>
              <a:ext cx="369888" cy="265113"/>
            </a:xfrm>
            <a:prstGeom prst="line">
              <a:avLst/>
            </a:prstGeom>
            <a:noFill/>
            <a:ln w="9525">
              <a:solidFill>
                <a:srgbClr val="F96A0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4572000" y="1772816"/>
              <a:ext cx="4280917" cy="4608512"/>
            </a:xfrm>
            <a:prstGeom prst="roundRect">
              <a:avLst>
                <a:gd name="adj" fmla="val 4204"/>
              </a:avLst>
            </a:prstGeom>
            <a:noFill/>
            <a:ln w="9525">
              <a:solidFill>
                <a:srgbClr val="847E4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4572000" y="2065611"/>
              <a:ext cx="4248472" cy="3339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9875" indent="-269875">
                <a:spcBef>
                  <a:spcPts val="600"/>
                </a:spcBef>
                <a:buClr>
                  <a:schemeClr val="bg1">
                    <a:lumMod val="40000"/>
                    <a:lumOff val="60000"/>
                  </a:schemeClr>
                </a:buClr>
                <a:buFont typeface="Arial" pitchFamily="34" charset="0"/>
                <a:buChar char="•"/>
              </a:pPr>
              <a:r>
                <a:rPr lang="el-GR" sz="2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Δέχονται και προωθούν </a:t>
              </a:r>
              <a:r>
                <a:rPr lang="en-US" sz="2800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datagrams</a:t>
              </a:r>
              <a:endParaRPr lang="el-GR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69875" indent="-269875">
                <a:spcBef>
                  <a:spcPts val="600"/>
                </a:spcBef>
                <a:buClr>
                  <a:schemeClr val="bg1">
                    <a:lumMod val="40000"/>
                    <a:lumOff val="60000"/>
                  </a:schemeClr>
                </a:buClr>
                <a:buFont typeface="Arial" pitchFamily="34" charset="0"/>
                <a:buChar char="•"/>
              </a:pPr>
              <a:r>
                <a:rPr lang="el-GR" sz="2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Συνήθως δεν έχουν προορισμό τον δρομολογητή, παρά όταν:</a:t>
              </a:r>
            </a:p>
            <a:p>
              <a:pPr marL="727075" lvl="1" indent="-269875">
                <a:spcBef>
                  <a:spcPts val="600"/>
                </a:spcBef>
                <a:buClr>
                  <a:schemeClr val="bg1">
                    <a:lumMod val="40000"/>
                    <a:lumOff val="60000"/>
                  </a:schemeClr>
                </a:buClr>
                <a:buFont typeface="Courier New" pitchFamily="49" charset="0"/>
                <a:buChar char="o"/>
              </a:pPr>
              <a:r>
                <a:rPr lang="en-US" sz="2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Router </a:t>
              </a:r>
              <a:r>
                <a:rPr lang="el-GR" sz="2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και </a:t>
              </a:r>
              <a:r>
                <a:rPr lang="en-US" sz="2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host </a:t>
              </a:r>
              <a:r>
                <a:rPr lang="el-GR" sz="2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μαζί</a:t>
              </a:r>
            </a:p>
            <a:p>
              <a:pPr marL="727075" lvl="1" indent="-269875">
                <a:spcBef>
                  <a:spcPts val="600"/>
                </a:spcBef>
                <a:buClr>
                  <a:schemeClr val="bg1">
                    <a:lumMod val="40000"/>
                    <a:lumOff val="60000"/>
                  </a:schemeClr>
                </a:buClr>
                <a:buFont typeface="Courier New" pitchFamily="49" charset="0"/>
                <a:buChar char="o"/>
              </a:pPr>
              <a:r>
                <a:rPr lang="el-GR" sz="2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Διάρθρωση </a:t>
              </a:r>
              <a:r>
                <a:rPr lang="en-US" sz="2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router</a:t>
              </a:r>
              <a:endParaRPr lang="el-GR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Δρομολόγησης </a:t>
            </a:r>
            <a:r>
              <a:rPr lang="en-US" dirty="0" smtClean="0"/>
              <a:t>IP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42</a:t>
            </a:fld>
            <a:endParaRPr lang="el-GR" altLang="el-GR"/>
          </a:p>
        </p:txBody>
      </p:sp>
      <p:sp>
        <p:nvSpPr>
          <p:cNvPr id="6" name="AutoShape 4" descr="δρομολόγηση IP"/>
          <p:cNvSpPr>
            <a:spLocks noChangeArrowheads="1"/>
          </p:cNvSpPr>
          <p:nvPr/>
        </p:nvSpPr>
        <p:spPr bwMode="auto">
          <a:xfrm>
            <a:off x="-36512" y="1823368"/>
            <a:ext cx="1392238" cy="928687"/>
          </a:xfrm>
          <a:prstGeom prst="cloudCallout">
            <a:avLst>
              <a:gd name="adj1" fmla="val 35919"/>
              <a:gd name="adj2" fmla="val 25189"/>
            </a:avLst>
          </a:prstGeom>
          <a:solidFill>
            <a:schemeClr val="accent4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l-GR" sz="20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1804988" y="1340768"/>
            <a:ext cx="1071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60.0.0.5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4395788" y="1340768"/>
            <a:ext cx="1071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70.0.0.6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6999288" y="1340768"/>
            <a:ext cx="1071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80.0.0.7</a:t>
            </a:r>
          </a:p>
        </p:txBody>
      </p:sp>
      <p:grpSp>
        <p:nvGrpSpPr>
          <p:cNvPr id="3" name="Group 2" descr="δρομολόγηση IP"/>
          <p:cNvGrpSpPr/>
          <p:nvPr/>
        </p:nvGrpSpPr>
        <p:grpSpPr>
          <a:xfrm>
            <a:off x="71438" y="1658268"/>
            <a:ext cx="9034463" cy="1654235"/>
            <a:chOff x="71438" y="1658268"/>
            <a:chExt cx="9034463" cy="1654235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71438" y="2094830"/>
              <a:ext cx="1087438" cy="40011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50.0.0.0</a:t>
              </a:r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2543176" y="1823368"/>
              <a:ext cx="1392237" cy="928687"/>
            </a:xfrm>
            <a:prstGeom prst="cloudCallout">
              <a:avLst>
                <a:gd name="adj1" fmla="val 22043"/>
                <a:gd name="adj2" fmla="val 41831"/>
              </a:avLst>
            </a:prstGeom>
            <a:solidFill>
              <a:schemeClr val="accent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651126" y="2094830"/>
              <a:ext cx="1087437" cy="40011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60.0.0.0</a:t>
              </a:r>
              <a:endPara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5122863" y="1823368"/>
              <a:ext cx="1392238" cy="928687"/>
            </a:xfrm>
            <a:prstGeom prst="cloudCallout">
              <a:avLst>
                <a:gd name="adj1" fmla="val 26669"/>
                <a:gd name="adj2" fmla="val 33510"/>
              </a:avLst>
            </a:prstGeom>
            <a:solidFill>
              <a:schemeClr val="accent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230813" y="2094830"/>
              <a:ext cx="1087438" cy="40011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70.0.0.0</a:t>
              </a:r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7713663" y="1823368"/>
              <a:ext cx="1392238" cy="928687"/>
            </a:xfrm>
            <a:prstGeom prst="cloudCallout">
              <a:avLst>
                <a:gd name="adj1" fmla="val 24818"/>
                <a:gd name="adj2" fmla="val 30736"/>
              </a:avLst>
            </a:prstGeom>
            <a:solidFill>
              <a:schemeClr val="accent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7821613" y="2094830"/>
              <a:ext cx="1087438" cy="40011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80.0.0.0</a:t>
              </a:r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4" name="AutoShape 11"/>
            <p:cNvCxnSpPr>
              <a:cxnSpLocks noChangeShapeType="1"/>
              <a:stCxn id="6" idx="2"/>
              <a:endCxn id="16" idx="2"/>
            </p:cNvCxnSpPr>
            <p:nvPr/>
          </p:nvCxnSpPr>
          <p:spPr bwMode="auto">
            <a:xfrm>
              <a:off x="1354566" y="2287712"/>
              <a:ext cx="374222" cy="71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12"/>
            <p:cNvCxnSpPr>
              <a:cxnSpLocks noChangeShapeType="1"/>
              <a:stCxn id="8" idx="2"/>
              <a:endCxn id="19" idx="2"/>
            </p:cNvCxnSpPr>
            <p:nvPr/>
          </p:nvCxnSpPr>
          <p:spPr bwMode="auto">
            <a:xfrm>
              <a:off x="3934253" y="2287712"/>
              <a:ext cx="390098" cy="5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1728788" y="2069430"/>
              <a:ext cx="450850" cy="45085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795463" y="2109118"/>
              <a:ext cx="344488" cy="40011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8" name="AutoShape 15"/>
            <p:cNvCxnSpPr>
              <a:cxnSpLocks noChangeShapeType="1"/>
              <a:stCxn id="16" idx="6"/>
              <a:endCxn id="8" idx="0"/>
            </p:cNvCxnSpPr>
            <p:nvPr/>
          </p:nvCxnSpPr>
          <p:spPr bwMode="auto">
            <a:xfrm flipV="1">
              <a:off x="2179638" y="2287712"/>
              <a:ext cx="367857" cy="71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4324351" y="2067843"/>
              <a:ext cx="450850" cy="45085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391026" y="2107530"/>
              <a:ext cx="344487" cy="40011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Β</a:t>
              </a: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918326" y="2069430"/>
              <a:ext cx="450850" cy="45085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6985001" y="2109118"/>
              <a:ext cx="344487" cy="40011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Γ</a:t>
              </a:r>
            </a:p>
          </p:txBody>
        </p:sp>
        <p:cxnSp>
          <p:nvCxnSpPr>
            <p:cNvPr id="23" name="AutoShape 20"/>
            <p:cNvCxnSpPr>
              <a:cxnSpLocks noChangeShapeType="1"/>
              <a:stCxn id="10" idx="2"/>
              <a:endCxn id="21" idx="2"/>
            </p:cNvCxnSpPr>
            <p:nvPr/>
          </p:nvCxnSpPr>
          <p:spPr bwMode="auto">
            <a:xfrm>
              <a:off x="6513941" y="2287712"/>
              <a:ext cx="404385" cy="71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24" name="AutoShape 21"/>
            <p:cNvCxnSpPr>
              <a:cxnSpLocks noChangeShapeType="1"/>
              <a:stCxn id="21" idx="6"/>
              <a:endCxn id="12" idx="0"/>
            </p:cNvCxnSpPr>
            <p:nvPr/>
          </p:nvCxnSpPr>
          <p:spPr bwMode="auto">
            <a:xfrm flipV="1">
              <a:off x="7369176" y="2287712"/>
              <a:ext cx="348806" cy="71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25" name="AutoShape 22"/>
            <p:cNvCxnSpPr>
              <a:cxnSpLocks noChangeShapeType="1"/>
              <a:stCxn id="19" idx="6"/>
              <a:endCxn id="10" idx="0"/>
            </p:cNvCxnSpPr>
            <p:nvPr/>
          </p:nvCxnSpPr>
          <p:spPr bwMode="auto">
            <a:xfrm flipV="1">
              <a:off x="4775201" y="2287712"/>
              <a:ext cx="351981" cy="5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1009651" y="2912393"/>
              <a:ext cx="10715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50.0.0.5</a:t>
              </a: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1555751" y="2353593"/>
              <a:ext cx="0" cy="557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3587751" y="2912393"/>
              <a:ext cx="10715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60.0.0.6</a:t>
              </a: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4133851" y="2353593"/>
              <a:ext cx="0" cy="557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6167438" y="2912393"/>
              <a:ext cx="10715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70.0.0.7</a:t>
              </a: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6713538" y="2353593"/>
              <a:ext cx="0" cy="557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2351088" y="1658268"/>
              <a:ext cx="0" cy="557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4941888" y="1658268"/>
              <a:ext cx="0" cy="557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V="1">
              <a:off x="7545388" y="1658268"/>
              <a:ext cx="0" cy="557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7" name="Line 212" descr="δρομολόγηση IP"/>
          <p:cNvSpPr>
            <a:spLocks noChangeShapeType="1"/>
          </p:cNvSpPr>
          <p:nvPr/>
        </p:nvSpPr>
        <p:spPr bwMode="auto">
          <a:xfrm flipV="1">
            <a:off x="1" y="3501008"/>
            <a:ext cx="9144000" cy="127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graphicFrame>
        <p:nvGraphicFramePr>
          <p:cNvPr id="48" name="Table 47" descr="δρομολόγηση IP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433436"/>
              </p:ext>
            </p:extLst>
          </p:nvPr>
        </p:nvGraphicFramePr>
        <p:xfrm>
          <a:off x="1691681" y="3717032"/>
          <a:ext cx="7218039" cy="2651760"/>
        </p:xfrm>
        <a:graphic>
          <a:graphicData uri="http://schemas.openxmlformats.org/drawingml/2006/table">
            <a:tbl>
              <a:tblPr firstRow="1"/>
              <a:tblGrid>
                <a:gridCol w="2406013"/>
                <a:gridCol w="2406013"/>
                <a:gridCol w="2406013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Δίκτυο Προορισμού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F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Επόμενο Βήμα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F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IP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Διεύθυνση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Interface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Εξόδου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FC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50.0.0.0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60.0.0.5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60.0.0.6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60.0.0.0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Άμεση Παράδοση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60.0.0.6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70.0.0.0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Άμεση Παράδοση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70.0.0.6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80.0.0.0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70.0.0.7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70.0.0.6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" name="Text Box 75"/>
          <p:cNvSpPr txBox="1">
            <a:spLocks noChangeArrowheads="1"/>
          </p:cNvSpPr>
          <p:nvPr/>
        </p:nvSpPr>
        <p:spPr bwMode="auto">
          <a:xfrm>
            <a:off x="0" y="4221088"/>
            <a:ext cx="1708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dirty="0">
                <a:solidFill>
                  <a:srgbClr val="772123"/>
                </a:solidFill>
              </a:rPr>
              <a:t>Πίνακας Δρομολόγησης του Β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δρομολόγησης (2)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237312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43</a:t>
            </a:fld>
            <a:endParaRPr lang="el-GR" altLang="el-GR" dirty="0"/>
          </a:p>
        </p:txBody>
      </p:sp>
      <p:grpSp>
        <p:nvGrpSpPr>
          <p:cNvPr id="91" name="Group 90" descr="δρομολόγηση IP"/>
          <p:cNvGrpSpPr/>
          <p:nvPr/>
        </p:nvGrpSpPr>
        <p:grpSpPr>
          <a:xfrm>
            <a:off x="761672" y="980728"/>
            <a:ext cx="7410728" cy="4176464"/>
            <a:chOff x="683568" y="1124744"/>
            <a:chExt cx="7410728" cy="4176464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912168" y="1781200"/>
              <a:ext cx="4191000" cy="2590800"/>
            </a:xfrm>
            <a:prstGeom prst="ellipse">
              <a:avLst/>
            </a:prstGeom>
            <a:gradFill rotWithShape="0">
              <a:gsLst>
                <a:gs pos="0">
                  <a:srgbClr val="C2EAB4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7922568" y="2467000"/>
              <a:ext cx="0" cy="1143000"/>
            </a:xfrm>
            <a:prstGeom prst="line">
              <a:avLst/>
            </a:prstGeom>
            <a:noFill/>
            <a:ln w="9525">
              <a:solidFill>
                <a:srgbClr val="772123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1597968" y="3305200"/>
              <a:ext cx="990600" cy="152400"/>
            </a:xfrm>
            <a:prstGeom prst="line">
              <a:avLst/>
            </a:prstGeom>
            <a:noFill/>
            <a:ln w="28575">
              <a:solidFill>
                <a:srgbClr val="772123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rot="5400000" flipV="1">
              <a:off x="2131368" y="2467000"/>
              <a:ext cx="304800" cy="609600"/>
            </a:xfrm>
            <a:prstGeom prst="line">
              <a:avLst/>
            </a:prstGeom>
            <a:noFill/>
            <a:ln w="28575">
              <a:solidFill>
                <a:srgbClr val="772123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445568" y="2238400"/>
              <a:ext cx="6000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600" baseline="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</a:t>
              </a:r>
              <a:endParaRPr lang="en-GB" sz="3600" baseline="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064568" y="3152800"/>
              <a:ext cx="6000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600" baseline="0">
                  <a:solidFill>
                    <a:srgbClr val="FF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</a:t>
              </a:r>
              <a:endParaRPr lang="en-GB" sz="3600" baseline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140768" y="2390800"/>
              <a:ext cx="3206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 baseline="0" dirty="0">
                  <a:solidFill>
                    <a:srgbClr val="772123"/>
                  </a:solidFill>
                </a:rPr>
                <a:t>Η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35968" y="3305200"/>
              <a:ext cx="3206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 baseline="0" dirty="0">
                  <a:solidFill>
                    <a:srgbClr val="772123"/>
                  </a:solidFill>
                </a:rPr>
                <a:t>Η</a:t>
              </a: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2588568" y="3533800"/>
              <a:ext cx="457200" cy="457200"/>
            </a:xfrm>
            <a:prstGeom prst="line">
              <a:avLst/>
            </a:prstGeom>
            <a:noFill/>
            <a:ln w="28575">
              <a:solidFill>
                <a:srgbClr val="772123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2131368" y="3838600"/>
              <a:ext cx="6000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600" baseline="0">
                  <a:solidFill>
                    <a:srgbClr val="FF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</a:t>
              </a:r>
              <a:endParaRPr lang="en-GB" sz="3600" baseline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902768" y="4143400"/>
              <a:ext cx="3206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 baseline="0" dirty="0">
                  <a:solidFill>
                    <a:srgbClr val="772123"/>
                  </a:solidFill>
                </a:rPr>
                <a:t>Η</a:t>
              </a: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3807768" y="3152800"/>
              <a:ext cx="838200" cy="0"/>
            </a:xfrm>
            <a:prstGeom prst="line">
              <a:avLst/>
            </a:prstGeom>
            <a:noFill/>
            <a:ln w="9525">
              <a:solidFill>
                <a:srgbClr val="772123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4569768" y="2924200"/>
              <a:ext cx="381000" cy="381000"/>
            </a:xfrm>
            <a:prstGeom prst="ellipse">
              <a:avLst/>
            </a:prstGeom>
            <a:solidFill>
              <a:srgbClr val="FECD98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630093" y="2903563"/>
              <a:ext cx="338138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aseline="0" dirty="0">
                  <a:solidFill>
                    <a:srgbClr val="772123"/>
                  </a:solidFill>
                  <a:latin typeface="Calibri" pitchFamily="34" charset="0"/>
                  <a:cs typeface="Calibri" pitchFamily="34" charset="0"/>
                </a:rPr>
                <a:t>R</a:t>
              </a:r>
              <a:endParaRPr lang="en-GB" sz="2000" baseline="0" dirty="0">
                <a:solidFill>
                  <a:srgbClr val="772123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950768" y="3152800"/>
              <a:ext cx="609600" cy="0"/>
            </a:xfrm>
            <a:prstGeom prst="line">
              <a:avLst/>
            </a:prstGeom>
            <a:noFill/>
            <a:ln w="9525">
              <a:solidFill>
                <a:srgbClr val="772123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6931968" y="3076600"/>
              <a:ext cx="838200" cy="0"/>
            </a:xfrm>
            <a:prstGeom prst="line">
              <a:avLst/>
            </a:prstGeom>
            <a:noFill/>
            <a:ln w="9525">
              <a:solidFill>
                <a:srgbClr val="772123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24" name="Oval 33"/>
            <p:cNvSpPr>
              <a:spLocks noChangeArrowheads="1"/>
            </p:cNvSpPr>
            <p:nvPr/>
          </p:nvSpPr>
          <p:spPr bwMode="auto">
            <a:xfrm>
              <a:off x="7693968" y="2795335"/>
              <a:ext cx="381000" cy="519351"/>
            </a:xfrm>
            <a:prstGeom prst="ellipse">
              <a:avLst/>
            </a:prstGeom>
            <a:solidFill>
              <a:srgbClr val="FEDEBA"/>
            </a:solidFill>
            <a:ln w="28575">
              <a:noFill/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l-GR"/>
            </a:p>
          </p:txBody>
        </p:sp>
        <p:sp>
          <p:nvSpPr>
            <p:cNvPr id="25" name="Text Box 34"/>
            <p:cNvSpPr txBox="1">
              <a:spLocks noChangeArrowheads="1"/>
            </p:cNvSpPr>
            <p:nvPr/>
          </p:nvSpPr>
          <p:spPr bwMode="auto">
            <a:xfrm>
              <a:off x="7770168" y="2848000"/>
              <a:ext cx="324128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772123"/>
                  </a:solidFill>
                  <a:latin typeface="Calibri" pitchFamily="34" charset="0"/>
                  <a:cs typeface="Calibri" pitchFamily="34" charset="0"/>
                </a:rPr>
                <a:t>R</a:t>
              </a:r>
              <a:endParaRPr lang="en-GB" sz="2000" dirty="0">
                <a:solidFill>
                  <a:srgbClr val="772123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 Box 35"/>
            <p:cNvSpPr txBox="1">
              <a:spLocks noChangeArrowheads="1"/>
            </p:cNvSpPr>
            <p:nvPr/>
          </p:nvSpPr>
          <p:spPr bwMode="auto">
            <a:xfrm>
              <a:off x="683568" y="3914799"/>
              <a:ext cx="11528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000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195.4.*.*</a:t>
              </a:r>
            </a:p>
          </p:txBody>
        </p:sp>
        <p:sp>
          <p:nvSpPr>
            <p:cNvPr id="28" name="Text Box 49"/>
            <p:cNvSpPr txBox="1">
              <a:spLocks noChangeArrowheads="1"/>
            </p:cNvSpPr>
            <p:nvPr/>
          </p:nvSpPr>
          <p:spPr bwMode="auto">
            <a:xfrm>
              <a:off x="2843808" y="2708919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0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Δίκτυο</a:t>
              </a:r>
              <a:endPara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Text Box 50"/>
            <p:cNvSpPr txBox="1">
              <a:spLocks noChangeArrowheads="1"/>
            </p:cNvSpPr>
            <p:nvPr/>
          </p:nvSpPr>
          <p:spPr bwMode="auto">
            <a:xfrm>
              <a:off x="3807768" y="1781199"/>
              <a:ext cx="11560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000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195.4.1.7</a:t>
              </a:r>
            </a:p>
          </p:txBody>
        </p:sp>
        <p:sp>
          <p:nvSpPr>
            <p:cNvPr id="30" name="Line 51"/>
            <p:cNvSpPr>
              <a:spLocks noChangeShapeType="1"/>
            </p:cNvSpPr>
            <p:nvPr/>
          </p:nvSpPr>
          <p:spPr bwMode="auto">
            <a:xfrm flipV="1">
              <a:off x="4341168" y="2086000"/>
              <a:ext cx="0" cy="1066800"/>
            </a:xfrm>
            <a:prstGeom prst="line">
              <a:avLst/>
            </a:prstGeom>
            <a:noFill/>
            <a:ln w="9525">
              <a:solidFill>
                <a:srgbClr val="772123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31" name="Line 52"/>
            <p:cNvSpPr>
              <a:spLocks noChangeShapeType="1"/>
            </p:cNvSpPr>
            <p:nvPr/>
          </p:nvSpPr>
          <p:spPr bwMode="auto">
            <a:xfrm flipV="1">
              <a:off x="4798368" y="1857400"/>
              <a:ext cx="533400" cy="1066800"/>
            </a:xfrm>
            <a:prstGeom prst="line">
              <a:avLst/>
            </a:prstGeom>
            <a:noFill/>
            <a:ln w="9525">
              <a:solidFill>
                <a:srgbClr val="772123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32" name="Line 53"/>
            <p:cNvSpPr>
              <a:spLocks noChangeShapeType="1"/>
            </p:cNvSpPr>
            <p:nvPr/>
          </p:nvSpPr>
          <p:spPr bwMode="auto">
            <a:xfrm>
              <a:off x="4722168" y="3305200"/>
              <a:ext cx="152400" cy="1295400"/>
            </a:xfrm>
            <a:prstGeom prst="line">
              <a:avLst/>
            </a:prstGeom>
            <a:noFill/>
            <a:ln w="9525">
              <a:solidFill>
                <a:srgbClr val="772123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35" name="Line 80"/>
            <p:cNvSpPr>
              <a:spLocks noChangeShapeType="1"/>
            </p:cNvSpPr>
            <p:nvPr/>
          </p:nvSpPr>
          <p:spPr bwMode="auto">
            <a:xfrm flipV="1">
              <a:off x="4950768" y="2009800"/>
              <a:ext cx="990600" cy="609600"/>
            </a:xfrm>
            <a:prstGeom prst="line">
              <a:avLst/>
            </a:prstGeom>
            <a:noFill/>
            <a:ln w="9525">
              <a:solidFill>
                <a:srgbClr val="772123"/>
              </a:solidFill>
              <a:prstDash val="sysDot"/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36" name="Text Box 81"/>
            <p:cNvSpPr txBox="1">
              <a:spLocks noChangeArrowheads="1"/>
            </p:cNvSpPr>
            <p:nvPr/>
          </p:nvSpPr>
          <p:spPr bwMode="auto">
            <a:xfrm>
              <a:off x="5788968" y="1704999"/>
              <a:ext cx="128592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000" baseline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201.34.6.1</a:t>
              </a:r>
            </a:p>
          </p:txBody>
        </p:sp>
        <p:sp>
          <p:nvSpPr>
            <p:cNvPr id="37" name="Line 82"/>
            <p:cNvSpPr>
              <a:spLocks noChangeShapeType="1"/>
            </p:cNvSpPr>
            <p:nvPr/>
          </p:nvSpPr>
          <p:spPr bwMode="auto">
            <a:xfrm>
              <a:off x="4798368" y="3838600"/>
              <a:ext cx="533400" cy="76200"/>
            </a:xfrm>
            <a:prstGeom prst="line">
              <a:avLst/>
            </a:prstGeom>
            <a:noFill/>
            <a:ln w="9525">
              <a:solidFill>
                <a:srgbClr val="772123"/>
              </a:solidFill>
              <a:prstDash val="sysDot"/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38" name="Text Box 83"/>
            <p:cNvSpPr txBox="1">
              <a:spLocks noChangeArrowheads="1"/>
            </p:cNvSpPr>
            <p:nvPr/>
          </p:nvSpPr>
          <p:spPr bwMode="auto">
            <a:xfrm>
              <a:off x="4925944" y="3933056"/>
              <a:ext cx="18053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000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144.234.100.23</a:t>
              </a:r>
            </a:p>
          </p:txBody>
        </p:sp>
        <p:sp>
          <p:nvSpPr>
            <p:cNvPr id="87" name="Cloud 86"/>
            <p:cNvSpPr/>
            <p:nvPr/>
          </p:nvSpPr>
          <p:spPr>
            <a:xfrm>
              <a:off x="4355976" y="4437112"/>
              <a:ext cx="1080120" cy="864096"/>
            </a:xfrm>
            <a:prstGeom prst="cloud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8" name="Cloud 87"/>
            <p:cNvSpPr/>
            <p:nvPr/>
          </p:nvSpPr>
          <p:spPr>
            <a:xfrm>
              <a:off x="2636168" y="2645296"/>
              <a:ext cx="1584176" cy="1296144"/>
            </a:xfrm>
            <a:prstGeom prst="cloud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9" name="Cloud 88"/>
            <p:cNvSpPr/>
            <p:nvPr/>
          </p:nvSpPr>
          <p:spPr>
            <a:xfrm>
              <a:off x="4932040" y="1124744"/>
              <a:ext cx="1080120" cy="864096"/>
            </a:xfrm>
            <a:prstGeom prst="cloud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0" name="Cloud 89"/>
            <p:cNvSpPr/>
            <p:nvPr/>
          </p:nvSpPr>
          <p:spPr>
            <a:xfrm>
              <a:off x="5580112" y="2492896"/>
              <a:ext cx="1368152" cy="1080120"/>
            </a:xfrm>
            <a:prstGeom prst="cloud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92" name="Folded Corner 91"/>
          <p:cNvSpPr/>
          <p:nvPr/>
        </p:nvSpPr>
        <p:spPr>
          <a:xfrm>
            <a:off x="6804248" y="3429000"/>
            <a:ext cx="2232248" cy="1728192"/>
          </a:xfrm>
          <a:prstGeom prst="foldedCorner">
            <a:avLst/>
          </a:prstGeom>
          <a:solidFill>
            <a:schemeClr val="accent3"/>
          </a:solidFill>
          <a:ln>
            <a:solidFill>
              <a:srgbClr val="772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Ο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router </a:t>
            </a:r>
            <a:r>
              <a:rPr lang="el-GR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μπορεί να στείλει μόνο σε μηχανές που ανήκουν στο ίδιο υποδίκτυο με αυτόν.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3" name="Group 90" descr="δρομολόγηση IP"/>
          <p:cNvGrpSpPr>
            <a:grpSpLocks/>
          </p:cNvGrpSpPr>
          <p:nvPr/>
        </p:nvGrpSpPr>
        <p:grpSpPr bwMode="auto">
          <a:xfrm>
            <a:off x="179512" y="4941166"/>
            <a:ext cx="2514600" cy="1343025"/>
            <a:chOff x="624" y="2736"/>
            <a:chExt cx="1584" cy="846"/>
          </a:xfrm>
        </p:grpSpPr>
        <p:sp>
          <p:nvSpPr>
            <p:cNvPr id="94" name="Text Box 91"/>
            <p:cNvSpPr txBox="1">
              <a:spLocks noChangeArrowheads="1"/>
            </p:cNvSpPr>
            <p:nvPr/>
          </p:nvSpPr>
          <p:spPr bwMode="auto">
            <a:xfrm>
              <a:off x="1104" y="3408"/>
              <a:ext cx="1104" cy="174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baseline="0">
                  <a:solidFill>
                    <a:srgbClr val="772123"/>
                  </a:solidFill>
                </a:rPr>
                <a:t>Data</a:t>
              </a:r>
              <a:endParaRPr lang="en-GB" sz="1200" b="1" baseline="0">
                <a:solidFill>
                  <a:srgbClr val="772123"/>
                </a:solidFill>
              </a:endParaRPr>
            </a:p>
          </p:txBody>
        </p:sp>
        <p:sp>
          <p:nvSpPr>
            <p:cNvPr id="95" name="Text Box 92"/>
            <p:cNvSpPr txBox="1">
              <a:spLocks noChangeArrowheads="1"/>
            </p:cNvSpPr>
            <p:nvPr/>
          </p:nvSpPr>
          <p:spPr bwMode="auto">
            <a:xfrm>
              <a:off x="864" y="3408"/>
              <a:ext cx="250" cy="174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baseline="0">
                  <a:solidFill>
                    <a:srgbClr val="772123"/>
                  </a:solidFill>
                </a:rPr>
                <a:t>D’</a:t>
              </a:r>
              <a:endParaRPr lang="en-GB" sz="1200" b="1" baseline="0">
                <a:solidFill>
                  <a:srgbClr val="772123"/>
                </a:solidFill>
              </a:endParaRPr>
            </a:p>
          </p:txBody>
        </p:sp>
        <p:sp>
          <p:nvSpPr>
            <p:cNvPr id="96" name="Text Box 93"/>
            <p:cNvSpPr txBox="1">
              <a:spLocks noChangeArrowheads="1"/>
            </p:cNvSpPr>
            <p:nvPr/>
          </p:nvSpPr>
          <p:spPr bwMode="auto">
            <a:xfrm>
              <a:off x="624" y="3408"/>
              <a:ext cx="250" cy="17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baseline="0">
                  <a:solidFill>
                    <a:srgbClr val="772123"/>
                  </a:solidFill>
                </a:rPr>
                <a:t>S’</a:t>
              </a:r>
              <a:endParaRPr lang="en-GB" sz="1200" b="1" baseline="0">
                <a:solidFill>
                  <a:srgbClr val="772123"/>
                </a:solidFill>
              </a:endParaRPr>
            </a:p>
          </p:txBody>
        </p:sp>
        <p:grpSp>
          <p:nvGrpSpPr>
            <p:cNvPr id="97" name="Group 94"/>
            <p:cNvGrpSpPr>
              <a:grpSpLocks/>
            </p:cNvGrpSpPr>
            <p:nvPr/>
          </p:nvGrpSpPr>
          <p:grpSpPr bwMode="auto">
            <a:xfrm>
              <a:off x="1104" y="2736"/>
              <a:ext cx="1104" cy="174"/>
              <a:chOff x="672" y="2592"/>
              <a:chExt cx="1104" cy="174"/>
            </a:xfrm>
          </p:grpSpPr>
          <p:sp>
            <p:nvSpPr>
              <p:cNvPr id="100" name="Text Box 95"/>
              <p:cNvSpPr txBox="1">
                <a:spLocks noChangeArrowheads="1"/>
              </p:cNvSpPr>
              <p:nvPr/>
            </p:nvSpPr>
            <p:spPr bwMode="auto">
              <a:xfrm>
                <a:off x="1152" y="2592"/>
                <a:ext cx="624" cy="174"/>
              </a:xfrm>
              <a:prstGeom prst="rect">
                <a:avLst/>
              </a:prstGeom>
              <a:noFill/>
              <a:ln w="2857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 baseline="0">
                    <a:solidFill>
                      <a:srgbClr val="772123"/>
                    </a:solidFill>
                  </a:rPr>
                  <a:t>IP</a:t>
                </a:r>
                <a:endParaRPr lang="en-GB" sz="1200" b="1" baseline="0">
                  <a:solidFill>
                    <a:srgbClr val="772123"/>
                  </a:solidFill>
                </a:endParaRPr>
              </a:p>
            </p:txBody>
          </p:sp>
          <p:sp>
            <p:nvSpPr>
              <p:cNvPr id="101" name="Text Box 96"/>
              <p:cNvSpPr txBox="1">
                <a:spLocks noChangeArrowheads="1"/>
              </p:cNvSpPr>
              <p:nvPr/>
            </p:nvSpPr>
            <p:spPr bwMode="auto">
              <a:xfrm>
                <a:off x="912" y="2592"/>
                <a:ext cx="250" cy="174"/>
              </a:xfrm>
              <a:prstGeom prst="rect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 baseline="0">
                    <a:solidFill>
                      <a:srgbClr val="772123"/>
                    </a:solidFill>
                  </a:rPr>
                  <a:t>D</a:t>
                </a:r>
                <a:endParaRPr lang="en-GB" sz="1200" b="1" baseline="0">
                  <a:solidFill>
                    <a:srgbClr val="772123"/>
                  </a:solidFill>
                </a:endParaRPr>
              </a:p>
            </p:txBody>
          </p:sp>
          <p:sp>
            <p:nvSpPr>
              <p:cNvPr id="102" name="Text Box 97"/>
              <p:cNvSpPr txBox="1">
                <a:spLocks noChangeArrowheads="1"/>
              </p:cNvSpPr>
              <p:nvPr/>
            </p:nvSpPr>
            <p:spPr bwMode="auto">
              <a:xfrm>
                <a:off x="672" y="2592"/>
                <a:ext cx="250" cy="17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 baseline="0">
                    <a:solidFill>
                      <a:srgbClr val="772123"/>
                    </a:solidFill>
                  </a:rPr>
                  <a:t>S</a:t>
                </a:r>
                <a:endParaRPr lang="en-GB" sz="1200" b="1" baseline="0">
                  <a:solidFill>
                    <a:srgbClr val="772123"/>
                  </a:solidFill>
                </a:endParaRPr>
              </a:p>
            </p:txBody>
          </p:sp>
        </p:grpSp>
        <p:sp>
          <p:nvSpPr>
            <p:cNvPr id="98" name="Line 98"/>
            <p:cNvSpPr>
              <a:spLocks noChangeShapeType="1"/>
            </p:cNvSpPr>
            <p:nvPr/>
          </p:nvSpPr>
          <p:spPr bwMode="auto">
            <a:xfrm>
              <a:off x="1104" y="2928"/>
              <a:ext cx="0" cy="480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l-GR">
                <a:solidFill>
                  <a:srgbClr val="772123"/>
                </a:solidFill>
              </a:endParaRPr>
            </a:p>
          </p:txBody>
        </p:sp>
        <p:sp>
          <p:nvSpPr>
            <p:cNvPr id="99" name="Line 99"/>
            <p:cNvSpPr>
              <a:spLocks noChangeShapeType="1"/>
            </p:cNvSpPr>
            <p:nvPr/>
          </p:nvSpPr>
          <p:spPr bwMode="auto">
            <a:xfrm>
              <a:off x="2208" y="2928"/>
              <a:ext cx="0" cy="480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l-GR">
                <a:solidFill>
                  <a:srgbClr val="772123"/>
                </a:solidFill>
              </a:endParaRPr>
            </a:p>
          </p:txBody>
        </p:sp>
      </p:grpSp>
      <p:grpSp>
        <p:nvGrpSpPr>
          <p:cNvPr id="103" name="Group 100" descr="δρομολόγηση IP"/>
          <p:cNvGrpSpPr>
            <a:grpSpLocks/>
          </p:cNvGrpSpPr>
          <p:nvPr/>
        </p:nvGrpSpPr>
        <p:grpSpPr bwMode="auto">
          <a:xfrm>
            <a:off x="2922712" y="4941166"/>
            <a:ext cx="1219200" cy="1343025"/>
            <a:chOff x="2400" y="2736"/>
            <a:chExt cx="768" cy="846"/>
          </a:xfrm>
        </p:grpSpPr>
        <p:sp>
          <p:nvSpPr>
            <p:cNvPr id="104" name="Text Box 101"/>
            <p:cNvSpPr txBox="1">
              <a:spLocks noChangeArrowheads="1"/>
            </p:cNvSpPr>
            <p:nvPr/>
          </p:nvSpPr>
          <p:spPr bwMode="auto">
            <a:xfrm>
              <a:off x="2400" y="2736"/>
              <a:ext cx="768" cy="174"/>
            </a:xfrm>
            <a:prstGeom prst="rect">
              <a:avLst/>
            </a:prstGeom>
            <a:noFill/>
            <a:ln w="28575">
              <a:solidFill>
                <a:srgbClr val="99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200" b="1" baseline="0">
                  <a:solidFill>
                    <a:srgbClr val="772123"/>
                  </a:solidFill>
                </a:rPr>
                <a:t>Επίπεδο </a:t>
              </a:r>
              <a:r>
                <a:rPr lang="en-US" sz="1200" b="1" baseline="0">
                  <a:solidFill>
                    <a:srgbClr val="772123"/>
                  </a:solidFill>
                </a:rPr>
                <a:t>IP</a:t>
              </a:r>
              <a:endParaRPr lang="en-GB" sz="1200" b="1" baseline="0">
                <a:solidFill>
                  <a:srgbClr val="772123"/>
                </a:solidFill>
              </a:endParaRPr>
            </a:p>
          </p:txBody>
        </p:sp>
        <p:sp>
          <p:nvSpPr>
            <p:cNvPr id="105" name="Text Box 102"/>
            <p:cNvSpPr txBox="1">
              <a:spLocks noChangeArrowheads="1"/>
            </p:cNvSpPr>
            <p:nvPr/>
          </p:nvSpPr>
          <p:spPr bwMode="auto">
            <a:xfrm>
              <a:off x="2400" y="3408"/>
              <a:ext cx="768" cy="17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baseline="0">
                  <a:solidFill>
                    <a:srgbClr val="772123"/>
                  </a:solidFill>
                </a:rPr>
                <a:t>Επίπεδο MAC</a:t>
              </a:r>
              <a:endParaRPr lang="en-GB" sz="1200" b="1" baseline="0">
                <a:solidFill>
                  <a:srgbClr val="772123"/>
                </a:solidFill>
              </a:endParaRPr>
            </a:p>
          </p:txBody>
        </p:sp>
        <p:sp>
          <p:nvSpPr>
            <p:cNvPr id="106" name="Line 103"/>
            <p:cNvSpPr>
              <a:spLocks noChangeShapeType="1"/>
            </p:cNvSpPr>
            <p:nvPr/>
          </p:nvSpPr>
          <p:spPr bwMode="auto">
            <a:xfrm>
              <a:off x="2784" y="2928"/>
              <a:ext cx="0" cy="480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l-GR">
                <a:solidFill>
                  <a:srgbClr val="772123"/>
                </a:solidFill>
              </a:endParaRPr>
            </a:p>
          </p:txBody>
        </p:sp>
      </p:grpSp>
      <p:sp>
        <p:nvSpPr>
          <p:cNvPr id="107" name="Flowchart: Alternate Process 106"/>
          <p:cNvSpPr/>
          <p:nvPr/>
        </p:nvSpPr>
        <p:spPr>
          <a:xfrm>
            <a:off x="4427984" y="5301208"/>
            <a:ext cx="4464496" cy="1152128"/>
          </a:xfrm>
          <a:prstGeom prst="flowChartAlternateProcess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772123"/>
                </a:solidFill>
              </a:rPr>
              <a:t>S: </a:t>
            </a:r>
            <a:r>
              <a:rPr lang="en-US" dirty="0" smtClean="0">
                <a:solidFill>
                  <a:srgbClr val="000000"/>
                </a:solidFill>
              </a:rPr>
              <a:t>Source </a:t>
            </a:r>
            <a:r>
              <a:rPr lang="el-GR" dirty="0" smtClean="0">
                <a:solidFill>
                  <a:srgbClr val="000000"/>
                </a:solidFill>
              </a:rPr>
              <a:t>(πηγή)</a:t>
            </a:r>
          </a:p>
          <a:p>
            <a:r>
              <a:rPr lang="en-US" dirty="0" smtClean="0">
                <a:solidFill>
                  <a:srgbClr val="772123"/>
                </a:solidFill>
              </a:rPr>
              <a:t>D: </a:t>
            </a:r>
            <a:r>
              <a:rPr lang="en-US" dirty="0" smtClean="0">
                <a:solidFill>
                  <a:srgbClr val="000000"/>
                </a:solidFill>
              </a:rPr>
              <a:t>Destination </a:t>
            </a:r>
            <a:r>
              <a:rPr lang="el-GR" dirty="0" smtClean="0">
                <a:solidFill>
                  <a:srgbClr val="000000"/>
                </a:solidFill>
              </a:rPr>
              <a:t>(τελικός προορισμός)</a:t>
            </a:r>
          </a:p>
          <a:p>
            <a:r>
              <a:rPr lang="en-US" dirty="0" smtClean="0">
                <a:solidFill>
                  <a:srgbClr val="772123"/>
                </a:solidFill>
              </a:rPr>
              <a:t>S’: </a:t>
            </a:r>
            <a:r>
              <a:rPr lang="en-US" dirty="0" smtClean="0">
                <a:solidFill>
                  <a:srgbClr val="000000"/>
                </a:solidFill>
              </a:rPr>
              <a:t>MAC </a:t>
            </a:r>
            <a:r>
              <a:rPr lang="el-GR" dirty="0" smtClean="0">
                <a:solidFill>
                  <a:srgbClr val="000000"/>
                </a:solidFill>
              </a:rPr>
              <a:t>προηγούμενου βήματος</a:t>
            </a:r>
          </a:p>
          <a:p>
            <a:r>
              <a:rPr lang="en-US" dirty="0" smtClean="0">
                <a:solidFill>
                  <a:srgbClr val="772123"/>
                </a:solidFill>
              </a:rPr>
              <a:t>D’: </a:t>
            </a:r>
            <a:r>
              <a:rPr lang="en-US" dirty="0" smtClean="0">
                <a:solidFill>
                  <a:srgbClr val="000000"/>
                </a:solidFill>
              </a:rPr>
              <a:t>MAC </a:t>
            </a:r>
            <a:r>
              <a:rPr lang="el-GR" dirty="0" smtClean="0">
                <a:solidFill>
                  <a:srgbClr val="000000"/>
                </a:solidFill>
              </a:rPr>
              <a:t>επόμενου βήματος (</a:t>
            </a:r>
            <a:r>
              <a:rPr lang="en-US" dirty="0" smtClean="0">
                <a:solidFill>
                  <a:srgbClr val="000000"/>
                </a:solidFill>
              </a:rPr>
              <a:t>next hop)</a:t>
            </a:r>
            <a:endParaRPr lang="el-GR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Αντιστοίχιση </a:t>
            </a:r>
            <a:r>
              <a:rPr lang="en-US" dirty="0" smtClean="0"/>
              <a:t>IP </a:t>
            </a:r>
            <a:r>
              <a:rPr lang="el-GR" dirty="0" smtClean="0"/>
              <a:t>και </a:t>
            </a:r>
            <a:r>
              <a:rPr lang="en-US" dirty="0" smtClean="0"/>
              <a:t>MAC </a:t>
            </a:r>
            <a:r>
              <a:rPr lang="el-GR" dirty="0" smtClean="0"/>
              <a:t>διευθύνσεων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648072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Πού βρίσκεται η πληροφορία «επόμενο βήμα»;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44</a:t>
            </a:fld>
            <a:endParaRPr lang="el-GR" altLang="el-GR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831975" y="1963738"/>
            <a:ext cx="71673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000000"/>
                </a:solidFill>
              </a:rPr>
              <a:t>Όχι στο </a:t>
            </a:r>
            <a:r>
              <a:rPr lang="en-US">
                <a:solidFill>
                  <a:srgbClr val="000000"/>
                </a:solidFill>
              </a:rPr>
              <a:t>IP – datagram, </a:t>
            </a:r>
            <a:r>
              <a:rPr lang="el-GR">
                <a:solidFill>
                  <a:srgbClr val="000000"/>
                </a:solidFill>
              </a:rPr>
              <a:t>αφού δεν υπάρχει εκεί χώρος για αυτό</a:t>
            </a:r>
          </a:p>
        </p:txBody>
      </p:sp>
      <p:grpSp>
        <p:nvGrpSpPr>
          <p:cNvPr id="50" name="Group 49" descr="αντιστοίχηση IP και MAC διευθύνσεων"/>
          <p:cNvGrpSpPr/>
          <p:nvPr/>
        </p:nvGrpSpPr>
        <p:grpSpPr>
          <a:xfrm>
            <a:off x="414338" y="1838324"/>
            <a:ext cx="8490649" cy="4326979"/>
            <a:chOff x="414338" y="1838324"/>
            <a:chExt cx="8490649" cy="4326979"/>
          </a:xfrm>
        </p:grpSpPr>
        <p:sp>
          <p:nvSpPr>
            <p:cNvPr id="6" name="Rectangle 50"/>
            <p:cNvSpPr>
              <a:spLocks noChangeArrowheads="1"/>
            </p:cNvSpPr>
            <p:nvPr/>
          </p:nvSpPr>
          <p:spPr bwMode="auto">
            <a:xfrm>
              <a:off x="1540210" y="1865316"/>
              <a:ext cx="7262117" cy="21404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7" name="Rectangle 51"/>
            <p:cNvSpPr>
              <a:spLocks noChangeArrowheads="1"/>
            </p:cNvSpPr>
            <p:nvPr/>
          </p:nvSpPr>
          <p:spPr bwMode="auto">
            <a:xfrm>
              <a:off x="1547664" y="4003674"/>
              <a:ext cx="7262117" cy="216162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" name="Rectangle 52"/>
            <p:cNvSpPr>
              <a:spLocks noChangeArrowheads="1"/>
            </p:cNvSpPr>
            <p:nvPr/>
          </p:nvSpPr>
          <p:spPr bwMode="auto">
            <a:xfrm>
              <a:off x="8532440" y="3933056"/>
              <a:ext cx="106088" cy="2477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499992" y="2763838"/>
              <a:ext cx="1584175" cy="6621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059832" y="2780928"/>
              <a:ext cx="1443823" cy="6621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847851" y="4127500"/>
              <a:ext cx="65322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rgbClr val="000000"/>
                  </a:solidFill>
                </a:rPr>
                <a:t>Αλλά στο </a:t>
              </a:r>
              <a:r>
                <a:rPr lang="en-US">
                  <a:solidFill>
                    <a:srgbClr val="000000"/>
                  </a:solidFill>
                </a:rPr>
                <a:t>MAC – </a:t>
              </a:r>
              <a:r>
                <a:rPr lang="el-GR">
                  <a:solidFill>
                    <a:srgbClr val="000000"/>
                  </a:solidFill>
                </a:rPr>
                <a:t>πλαίσιο, στο οποίο ενσωματώνεται το </a:t>
              </a:r>
              <a:r>
                <a:rPr lang="en-US">
                  <a:solidFill>
                    <a:srgbClr val="000000"/>
                  </a:solidFill>
                </a:rPr>
                <a:t>IP - datagram</a:t>
              </a: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414338" y="1838324"/>
              <a:ext cx="1121709" cy="2252453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438948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/>
              </a:r>
              <a:b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IP</a:t>
              </a:r>
            </a:p>
            <a:p>
              <a:pPr algn="ctr">
                <a:spcBef>
                  <a:spcPct val="50000"/>
                </a:spcBef>
              </a:pPr>
              <a:r>
                <a:rPr lang="el-GR">
                  <a:solidFill>
                    <a:srgbClr val="000000"/>
                  </a:solidFill>
                </a:rPr>
                <a:t>Επίπεδο 3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414338" y="4003674"/>
              <a:ext cx="1121709" cy="2161629"/>
            </a:xfrm>
            <a:prstGeom prst="rect">
              <a:avLst/>
            </a:prstGeom>
            <a:gradFill rotWithShape="0">
              <a:gsLst>
                <a:gs pos="0">
                  <a:srgbClr val="E2DFC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/>
              </a:r>
              <a:br>
                <a:rPr lang="en-US" sz="2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200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MAC</a:t>
              </a:r>
            </a:p>
            <a:p>
              <a:pPr algn="ctr">
                <a:spcBef>
                  <a:spcPct val="50000"/>
                </a:spcBef>
              </a:pPr>
              <a:r>
                <a:rPr lang="el-GR">
                  <a:solidFill>
                    <a:srgbClr val="000099"/>
                  </a:solidFill>
                </a:rPr>
                <a:t>Επίπεδο </a:t>
              </a:r>
              <a:r>
                <a:rPr lang="en-US">
                  <a:solidFill>
                    <a:srgbClr val="000099"/>
                  </a:solidFill>
                </a:rPr>
                <a:t>2</a:t>
              </a:r>
              <a:endParaRPr lang="el-GR">
                <a:solidFill>
                  <a:srgbClr val="000099"/>
                </a:solidFill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3059832" y="2781300"/>
              <a:ext cx="140588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dirty="0">
                  <a:solidFill>
                    <a:srgbClr val="000000"/>
                  </a:solidFill>
                </a:rPr>
                <a:t>Διεύθυνση Αποστολέα</a:t>
              </a: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4499992" y="2781300"/>
              <a:ext cx="144072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dirty="0">
                  <a:solidFill>
                    <a:srgbClr val="000000"/>
                  </a:solidFill>
                </a:rPr>
                <a:t>Διεύθυνση Παραλήπτη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633663" y="2873375"/>
              <a:ext cx="55449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rgbClr val="000000"/>
                  </a:solidFill>
                </a:rPr>
                <a:t>……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6100763" y="2873375"/>
              <a:ext cx="55449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rgbClr val="000000"/>
                  </a:solidFill>
                </a:rPr>
                <a:t>……</a:t>
              </a: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6626225" y="2486024"/>
              <a:ext cx="0" cy="951183"/>
            </a:xfrm>
            <a:prstGeom prst="line">
              <a:avLst/>
            </a:prstGeom>
            <a:noFill/>
            <a:ln w="19050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7053263" y="2922588"/>
              <a:ext cx="13351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>
                  <a:solidFill>
                    <a:srgbClr val="000000"/>
                  </a:solidFill>
                </a:rPr>
                <a:t>Δεδομένα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4784725" y="3576638"/>
              <a:ext cx="20195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</a:rPr>
                <a:t>IP - datagram</a:t>
              </a:r>
              <a:endParaRPr lang="el-GR" dirty="0">
                <a:solidFill>
                  <a:srgbClr val="000000"/>
                </a:solidFill>
              </a:endParaRPr>
            </a:p>
          </p:txBody>
        </p:sp>
        <p:sp>
          <p:nvSpPr>
            <p:cNvPr id="22" name="AutoShape 19"/>
            <p:cNvSpPr>
              <a:spLocks/>
            </p:cNvSpPr>
            <p:nvPr/>
          </p:nvSpPr>
          <p:spPr bwMode="auto">
            <a:xfrm rot="5400000">
              <a:off x="5190549" y="799090"/>
              <a:ext cx="92478" cy="5406274"/>
            </a:xfrm>
            <a:prstGeom prst="rightBrace">
              <a:avLst>
                <a:gd name="adj1" fmla="val 76781"/>
                <a:gd name="adj2" fmla="val 50023"/>
              </a:avLst>
            </a:prstGeom>
            <a:noFill/>
            <a:ln w="9525">
              <a:solidFill>
                <a:srgbClr val="43894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2051720" y="2763838"/>
              <a:ext cx="6336704" cy="662194"/>
            </a:xfrm>
            <a:prstGeom prst="rect">
              <a:avLst/>
            </a:prstGeom>
            <a:noFill/>
            <a:ln w="9525">
              <a:solidFill>
                <a:srgbClr val="43894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4899025" y="2449513"/>
              <a:ext cx="1239115" cy="333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500" i="1">
                  <a:solidFill>
                    <a:srgbClr val="000000"/>
                  </a:solidFill>
                </a:rPr>
                <a:t>Επικεφαλίδα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7032625" y="2436813"/>
              <a:ext cx="1086347" cy="333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500" i="1">
                  <a:solidFill>
                    <a:srgbClr val="000000"/>
                  </a:solidFill>
                </a:rPr>
                <a:t>Δεδομένα</a:t>
              </a: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6654800" y="2609850"/>
              <a:ext cx="316851" cy="0"/>
            </a:xfrm>
            <a:prstGeom prst="line">
              <a:avLst/>
            </a:prstGeom>
            <a:noFill/>
            <a:ln w="9525">
              <a:solidFill>
                <a:srgbClr val="438948"/>
              </a:solidFill>
              <a:round/>
              <a:headEnd type="triangle" w="sm" len="sm"/>
              <a:tailEnd/>
            </a:ln>
            <a:effectLst/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6229350" y="2609850"/>
              <a:ext cx="316851" cy="0"/>
            </a:xfrm>
            <a:prstGeom prst="line">
              <a:avLst/>
            </a:prstGeom>
            <a:noFill/>
            <a:ln w="9525">
              <a:solidFill>
                <a:srgbClr val="438948"/>
              </a:solidFill>
              <a:round/>
              <a:headEnd type="triangle" w="sm" len="sm"/>
              <a:tailEnd/>
            </a:ln>
            <a:effectLst/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4499993" y="4884738"/>
              <a:ext cx="1353782" cy="662194"/>
            </a:xfrm>
            <a:prstGeom prst="rect">
              <a:avLst/>
            </a:prstGeom>
            <a:solidFill>
              <a:srgbClr val="E2DFC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131840" y="4884738"/>
              <a:ext cx="1348747" cy="662194"/>
            </a:xfrm>
            <a:prstGeom prst="rect">
              <a:avLst/>
            </a:prstGeom>
            <a:solidFill>
              <a:srgbClr val="E2DFC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3131840" y="4902200"/>
              <a:ext cx="133387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dirty="0">
                  <a:solidFill>
                    <a:srgbClr val="000000"/>
                  </a:solidFill>
                </a:rPr>
                <a:t>Διεύθυνση </a:t>
              </a:r>
              <a:r>
                <a:rPr lang="en-US" dirty="0">
                  <a:solidFill>
                    <a:srgbClr val="000000"/>
                  </a:solidFill>
                </a:rPr>
                <a:t>Router</a:t>
              </a:r>
              <a:endParaRPr lang="el-GR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4499992" y="4902200"/>
              <a:ext cx="133732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dirty="0">
                  <a:solidFill>
                    <a:srgbClr val="000000"/>
                  </a:solidFill>
                </a:rPr>
                <a:t>Διεύθυνση </a:t>
              </a:r>
              <a:r>
                <a:rPr lang="en-US" dirty="0">
                  <a:solidFill>
                    <a:srgbClr val="000000"/>
                  </a:solidFill>
                </a:rPr>
                <a:t>Next Hop</a:t>
              </a:r>
              <a:endParaRPr lang="el-GR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2633663" y="4994275"/>
              <a:ext cx="55449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rgbClr val="000000"/>
                  </a:solidFill>
                </a:rPr>
                <a:t>……</a:t>
              </a:r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6100763" y="4994275"/>
              <a:ext cx="55449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rgbClr val="000000"/>
                  </a:solidFill>
                </a:rPr>
                <a:t>……</a:t>
              </a: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6626225" y="4606924"/>
              <a:ext cx="0" cy="951183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6732240" y="4941168"/>
              <a:ext cx="15841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</a:rPr>
                <a:t>IP - datagram</a:t>
              </a:r>
              <a:endParaRPr lang="el-GR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4784725" y="5697538"/>
              <a:ext cx="21635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99"/>
                  </a:solidFill>
                </a:rPr>
                <a:t>MAC - </a:t>
              </a:r>
              <a:r>
                <a:rPr lang="el-GR" dirty="0">
                  <a:solidFill>
                    <a:srgbClr val="000099"/>
                  </a:solidFill>
                </a:rPr>
                <a:t>πλαίσιο</a:t>
              </a:r>
            </a:p>
          </p:txBody>
        </p:sp>
        <p:sp>
          <p:nvSpPr>
            <p:cNvPr id="37" name="AutoShape 34"/>
            <p:cNvSpPr>
              <a:spLocks/>
            </p:cNvSpPr>
            <p:nvPr/>
          </p:nvSpPr>
          <p:spPr bwMode="auto">
            <a:xfrm rot="5400000">
              <a:off x="5190549" y="2919990"/>
              <a:ext cx="92478" cy="5406274"/>
            </a:xfrm>
            <a:prstGeom prst="rightBrace">
              <a:avLst>
                <a:gd name="adj1" fmla="val 76781"/>
                <a:gd name="adj2" fmla="val 50023"/>
              </a:avLst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2195736" y="4884738"/>
              <a:ext cx="6120680" cy="662194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4899025" y="4570413"/>
              <a:ext cx="1239115" cy="333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500" i="1">
                  <a:solidFill>
                    <a:srgbClr val="000000"/>
                  </a:solidFill>
                </a:rPr>
                <a:t>Επικεφαλίδα</a:t>
              </a:r>
            </a:p>
          </p:txBody>
        </p:sp>
        <p:sp>
          <p:nvSpPr>
            <p:cNvPr id="40" name="Text Box 37"/>
            <p:cNvSpPr txBox="1">
              <a:spLocks noChangeArrowheads="1"/>
            </p:cNvSpPr>
            <p:nvPr/>
          </p:nvSpPr>
          <p:spPr bwMode="auto">
            <a:xfrm>
              <a:off x="7032625" y="4557713"/>
              <a:ext cx="1086347" cy="333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500" i="1">
                  <a:solidFill>
                    <a:srgbClr val="000000"/>
                  </a:solidFill>
                </a:rPr>
                <a:t>Δεδομένα</a:t>
              </a:r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 flipH="1">
              <a:off x="6654800" y="4730750"/>
              <a:ext cx="316851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 type="triangle" w="sm" len="sm"/>
              <a:tailEnd/>
            </a:ln>
            <a:effectLst/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6229350" y="4730750"/>
              <a:ext cx="316851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 type="triangle" w="sm" len="sm"/>
              <a:tailEnd/>
            </a:ln>
            <a:effectLst/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3" name="Text Box 40"/>
            <p:cNvSpPr txBox="1">
              <a:spLocks noChangeArrowheads="1"/>
            </p:cNvSpPr>
            <p:nvPr/>
          </p:nvSpPr>
          <p:spPr bwMode="auto">
            <a:xfrm>
              <a:off x="1822450" y="3598863"/>
              <a:ext cx="2715868" cy="333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i="1">
                  <a:solidFill>
                    <a:srgbClr val="000000"/>
                  </a:solidFill>
                </a:rPr>
                <a:t>IP – </a:t>
              </a:r>
              <a:r>
                <a:rPr lang="el-GR" sz="1500" i="1">
                  <a:solidFill>
                    <a:srgbClr val="000000"/>
                  </a:solidFill>
                </a:rPr>
                <a:t>Διευθύνσεις (32 </a:t>
              </a:r>
              <a:r>
                <a:rPr lang="en-US" sz="1500" i="1">
                  <a:solidFill>
                    <a:srgbClr val="000000"/>
                  </a:solidFill>
                </a:rPr>
                <a:t>bits)</a:t>
              </a:r>
              <a:endParaRPr lang="el-GR" sz="1500" i="1">
                <a:solidFill>
                  <a:srgbClr val="000000"/>
                </a:solidFill>
              </a:endParaRPr>
            </a:p>
          </p:txBody>
        </p:sp>
        <p:sp>
          <p:nvSpPr>
            <p:cNvPr id="44" name="Text Box 41"/>
            <p:cNvSpPr txBox="1">
              <a:spLocks noChangeArrowheads="1"/>
            </p:cNvSpPr>
            <p:nvPr/>
          </p:nvSpPr>
          <p:spPr bwMode="auto">
            <a:xfrm>
              <a:off x="1822450" y="5707063"/>
              <a:ext cx="2715868" cy="333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i="1">
                  <a:solidFill>
                    <a:srgbClr val="000000"/>
                  </a:solidFill>
                </a:rPr>
                <a:t>MAC – </a:t>
              </a:r>
              <a:r>
                <a:rPr lang="el-GR" sz="1500" i="1">
                  <a:solidFill>
                    <a:srgbClr val="000000"/>
                  </a:solidFill>
                </a:rPr>
                <a:t>Διευθύνσεις (</a:t>
              </a:r>
              <a:r>
                <a:rPr lang="en-US" sz="1500" i="1">
                  <a:solidFill>
                    <a:srgbClr val="000000"/>
                  </a:solidFill>
                </a:rPr>
                <a:t>48</a:t>
              </a:r>
              <a:r>
                <a:rPr lang="el-GR" sz="1500" i="1">
                  <a:solidFill>
                    <a:srgbClr val="000000"/>
                  </a:solidFill>
                </a:rPr>
                <a:t> </a:t>
              </a:r>
              <a:r>
                <a:rPr lang="en-US" sz="1500" i="1">
                  <a:solidFill>
                    <a:srgbClr val="000000"/>
                  </a:solidFill>
                </a:rPr>
                <a:t>bits)</a:t>
              </a:r>
              <a:endParaRPr lang="el-GR" sz="1500" i="1">
                <a:solidFill>
                  <a:srgbClr val="000000"/>
                </a:solidFill>
              </a:endParaRPr>
            </a:p>
          </p:txBody>
        </p:sp>
        <p:sp>
          <p:nvSpPr>
            <p:cNvPr id="45" name="Arc 43"/>
            <p:cNvSpPr>
              <a:spLocks/>
            </p:cNvSpPr>
            <p:nvPr/>
          </p:nvSpPr>
          <p:spPr bwMode="auto">
            <a:xfrm>
              <a:off x="8244408" y="2996952"/>
              <a:ext cx="660579" cy="2249150"/>
            </a:xfrm>
            <a:custGeom>
              <a:avLst/>
              <a:gdLst>
                <a:gd name="G0" fmla="+- 334 0 0"/>
                <a:gd name="G1" fmla="+- 21600 0 0"/>
                <a:gd name="G2" fmla="+- 21600 0 0"/>
                <a:gd name="T0" fmla="*/ 334 w 21934"/>
                <a:gd name="T1" fmla="*/ 0 h 43200"/>
                <a:gd name="T2" fmla="*/ 0 w 21934"/>
                <a:gd name="T3" fmla="*/ 43197 h 43200"/>
                <a:gd name="T4" fmla="*/ 334 w 2193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34" h="43200" fill="none" extrusionOk="0">
                  <a:moveTo>
                    <a:pt x="333" y="0"/>
                  </a:moveTo>
                  <a:cubicBezTo>
                    <a:pt x="12263" y="0"/>
                    <a:pt x="21934" y="9670"/>
                    <a:pt x="21934" y="21600"/>
                  </a:cubicBezTo>
                  <a:cubicBezTo>
                    <a:pt x="21934" y="33529"/>
                    <a:pt x="12263" y="43200"/>
                    <a:pt x="334" y="43200"/>
                  </a:cubicBezTo>
                  <a:cubicBezTo>
                    <a:pt x="222" y="43200"/>
                    <a:pt x="111" y="43199"/>
                    <a:pt x="-1" y="43197"/>
                  </a:cubicBezTo>
                </a:path>
                <a:path w="21934" h="43200" stroke="0" extrusionOk="0">
                  <a:moveTo>
                    <a:pt x="333" y="0"/>
                  </a:moveTo>
                  <a:cubicBezTo>
                    <a:pt x="12263" y="0"/>
                    <a:pt x="21934" y="9670"/>
                    <a:pt x="21934" y="21600"/>
                  </a:cubicBezTo>
                  <a:cubicBezTo>
                    <a:pt x="21934" y="33529"/>
                    <a:pt x="12263" y="43200"/>
                    <a:pt x="334" y="43200"/>
                  </a:cubicBezTo>
                  <a:cubicBezTo>
                    <a:pt x="222" y="43200"/>
                    <a:pt x="111" y="43199"/>
                    <a:pt x="-1" y="43197"/>
                  </a:cubicBezTo>
                  <a:lnTo>
                    <a:pt x="334" y="21600"/>
                  </a:lnTo>
                  <a:close/>
                </a:path>
              </a:pathLst>
            </a:custGeom>
            <a:noFill/>
            <a:ln w="9525">
              <a:solidFill>
                <a:srgbClr val="438948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cxnSp>
          <p:nvCxnSpPr>
            <p:cNvPr id="46" name="AutoShape 46"/>
            <p:cNvCxnSpPr>
              <a:cxnSpLocks noChangeShapeType="1"/>
              <a:endCxn id="10" idx="2"/>
            </p:cNvCxnSpPr>
            <p:nvPr/>
          </p:nvCxnSpPr>
          <p:spPr bwMode="auto">
            <a:xfrm rot="16200000" flipV="1">
              <a:off x="3715881" y="3508985"/>
              <a:ext cx="201904" cy="7017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47" name="AutoShape 47"/>
            <p:cNvCxnSpPr>
              <a:cxnSpLocks noChangeShapeType="1"/>
            </p:cNvCxnSpPr>
            <p:nvPr/>
          </p:nvCxnSpPr>
          <p:spPr bwMode="auto">
            <a:xfrm flipV="1">
              <a:off x="2771802" y="3501008"/>
              <a:ext cx="2471735" cy="14401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48" name="AutoShape 48"/>
            <p:cNvCxnSpPr>
              <a:cxnSpLocks noChangeShapeType="1"/>
              <a:stCxn id="44" idx="0"/>
              <a:endCxn id="28" idx="2"/>
            </p:cNvCxnSpPr>
            <p:nvPr/>
          </p:nvCxnSpPr>
          <p:spPr bwMode="auto">
            <a:xfrm rot="5400000" flipH="1" flipV="1">
              <a:off x="4098569" y="4628748"/>
              <a:ext cx="160131" cy="19965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9" name="AutoShape 49"/>
            <p:cNvCxnSpPr>
              <a:cxnSpLocks noChangeShapeType="1"/>
              <a:stCxn id="44" idx="0"/>
              <a:endCxn id="29" idx="2"/>
            </p:cNvCxnSpPr>
            <p:nvPr/>
          </p:nvCxnSpPr>
          <p:spPr bwMode="auto">
            <a:xfrm rot="5400000" flipH="1" flipV="1">
              <a:off x="3413234" y="5314083"/>
              <a:ext cx="160131" cy="62583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Επίπεδο δικτύου στο Διαδίκτυο</a:t>
            </a:r>
            <a:endParaRPr lang="en-US" smtClean="0"/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363272" cy="4464496"/>
          </a:xfrm>
        </p:spPr>
        <p:txBody>
          <a:bodyPr/>
          <a:lstStyle/>
          <a:p>
            <a:pPr eaLnBrk="1" hangingPunct="1"/>
            <a:r>
              <a:rPr lang="el-GR" dirty="0" smtClean="0"/>
              <a:t>Πρωτόκολλο δρομολόγησης</a:t>
            </a:r>
            <a:r>
              <a:rPr lang="en-US" dirty="0" smtClean="0"/>
              <a:t> RIPv2 (Routing Information Protocol)</a:t>
            </a:r>
          </a:p>
          <a:p>
            <a:pPr eaLnBrk="1" hangingPunct="1"/>
            <a:r>
              <a:rPr lang="el-GR" dirty="0" smtClean="0"/>
              <a:t>Πρωτόκολλο δρομολόγησης </a:t>
            </a:r>
            <a:r>
              <a:rPr lang="en-US" dirty="0" smtClean="0"/>
              <a:t>OSPF (Open Shortest Path First)</a:t>
            </a:r>
          </a:p>
          <a:p>
            <a:pPr eaLnBrk="1" hangingPunct="1"/>
            <a:r>
              <a:rPr lang="el-GR" dirty="0" smtClean="0"/>
              <a:t>Πρωτόκολλο δρομολόγησης </a:t>
            </a:r>
            <a:r>
              <a:rPr lang="en-US" dirty="0" smtClean="0"/>
              <a:t>BGP (Border Gateway Protocol)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752C4-BA90-4CA1-B619-712F3851EF15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Πρωτόκολλο δρομολόγησης σε </a:t>
            </a:r>
            <a:r>
              <a:rPr lang="en-US" dirty="0" smtClean="0"/>
              <a:t>AS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 eaLnBrk="1" hangingPunct="1"/>
            <a:r>
              <a:rPr lang="el-GR" dirty="0" smtClean="0"/>
              <a:t>Δρομολόγηση μέσα σε ένα Αυτόνομο Σύστημα (</a:t>
            </a:r>
            <a:r>
              <a:rPr lang="en-US" dirty="0" smtClean="0"/>
              <a:t>AS</a:t>
            </a:r>
            <a:r>
              <a:rPr lang="el-GR" dirty="0" smtClean="0"/>
              <a:t>)</a:t>
            </a:r>
            <a:endParaRPr lang="en-US" dirty="0" smtClean="0"/>
          </a:p>
          <a:p>
            <a:pPr lvl="1" eaLnBrk="1" hangingPunct="1"/>
            <a:r>
              <a:rPr lang="el-GR" dirty="0" smtClean="0"/>
              <a:t>Κάθε </a:t>
            </a:r>
            <a:r>
              <a:rPr lang="en-US" dirty="0" smtClean="0"/>
              <a:t>AS</a:t>
            </a:r>
            <a:r>
              <a:rPr lang="el-GR" dirty="0" smtClean="0"/>
              <a:t> μπορεί να χρησιμοποιεί οποιονδήποτε αλγόριθμο</a:t>
            </a:r>
          </a:p>
          <a:p>
            <a:pPr lvl="2" eaLnBrk="1" hangingPunct="1"/>
            <a:r>
              <a:rPr lang="el-GR" dirty="0" smtClean="0"/>
              <a:t>Ονομάζονται εσωτερικά πρωτόκολλα πύλης δικτύου</a:t>
            </a:r>
            <a:r>
              <a:rPr lang="en-US" dirty="0" smtClean="0"/>
              <a:t> (Internal Gateway Protocol</a:t>
            </a:r>
            <a:r>
              <a:rPr lang="el-GR" dirty="0" smtClean="0"/>
              <a:t>)</a:t>
            </a:r>
          </a:p>
          <a:p>
            <a:pPr lvl="1" eaLnBrk="1" hangingPunct="1"/>
            <a:r>
              <a:rPr lang="el-GR" dirty="0" smtClean="0"/>
              <a:t>Το αρχικό </a:t>
            </a:r>
            <a:r>
              <a:rPr lang="en-US" dirty="0" smtClean="0"/>
              <a:t>IGP</a:t>
            </a:r>
            <a:r>
              <a:rPr lang="el-GR" dirty="0" smtClean="0"/>
              <a:t> ήταν το </a:t>
            </a:r>
            <a:r>
              <a:rPr lang="en-US" dirty="0" smtClean="0"/>
              <a:t>RIP (Routing Information Protocol)</a:t>
            </a:r>
            <a:endParaRPr lang="el-GR" dirty="0" smtClean="0"/>
          </a:p>
          <a:p>
            <a:pPr lvl="2" eaLnBrk="1" hangingPunct="1"/>
            <a:r>
              <a:rPr lang="el-GR" dirty="0" smtClean="0"/>
              <a:t>Βασίζεται στον αλγόριθμο κατανεμημένο </a:t>
            </a:r>
            <a:r>
              <a:rPr lang="en-US" dirty="0" smtClean="0"/>
              <a:t>Bellman-Ford</a:t>
            </a:r>
          </a:p>
          <a:p>
            <a:pPr lvl="2" eaLnBrk="1" hangingPunct="1"/>
            <a:r>
              <a:rPr lang="el-GR" dirty="0" smtClean="0"/>
              <a:t>Προβλήματα κλιμάκωσης, αργή σύγκλιση, μέτρηση ως το άπειρο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D723C-0587-46B2-B87F-3F32F572636E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Κατανεμημένος </a:t>
            </a:r>
            <a:r>
              <a:rPr lang="en-US" dirty="0" smtClean="0"/>
              <a:t>Bellman-Ford </a:t>
            </a:r>
            <a:r>
              <a:rPr lang="el-GR" dirty="0" smtClean="0"/>
              <a:t>αλγόριθμος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288032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Έστω:</a:t>
            </a:r>
            <a:br>
              <a:rPr lang="el-GR" dirty="0" smtClean="0"/>
            </a:br>
            <a:r>
              <a:rPr lang="en-US" b="1" dirty="0" err="1" smtClean="0"/>
              <a:t>d</a:t>
            </a:r>
            <a:r>
              <a:rPr lang="en-US" b="1" baseline="-25000" dirty="0" err="1" smtClean="0"/>
              <a:t>x</a:t>
            </a:r>
            <a:r>
              <a:rPr lang="en-US" b="1" dirty="0" smtClean="0"/>
              <a:t>(y)</a:t>
            </a:r>
            <a:r>
              <a:rPr lang="en-US" dirty="0" smtClean="0"/>
              <a:t> : </a:t>
            </a:r>
            <a:r>
              <a:rPr lang="el-GR" dirty="0" smtClean="0"/>
              <a:t>κόστος μικρότερης διαδρομής από τον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στον </a:t>
            </a:r>
            <a:r>
              <a:rPr lang="en-US" b="1" dirty="0" smtClean="0"/>
              <a:t>y</a:t>
            </a:r>
          </a:p>
          <a:p>
            <a:pPr>
              <a:buFont typeface="Wingdings" pitchFamily="2" charset="2"/>
              <a:buNone/>
            </a:pPr>
            <a:r>
              <a:rPr lang="el-GR" dirty="0" smtClean="0"/>
              <a:t>Τότε: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CC0000"/>
                </a:solidFill>
              </a:rPr>
              <a:t>   </a:t>
            </a:r>
            <a:r>
              <a:rPr lang="en-US" sz="3600" b="1" dirty="0" err="1" smtClean="0">
                <a:solidFill>
                  <a:srgbClr val="CC0000"/>
                </a:solidFill>
              </a:rPr>
              <a:t>d</a:t>
            </a:r>
            <a:r>
              <a:rPr lang="en-US" sz="3600" b="1" baseline="-25000" dirty="0" err="1" smtClean="0">
                <a:solidFill>
                  <a:srgbClr val="CC0000"/>
                </a:solidFill>
              </a:rPr>
              <a:t>x</a:t>
            </a:r>
            <a:r>
              <a:rPr lang="en-US" sz="3600" b="1" dirty="0" smtClean="0">
                <a:solidFill>
                  <a:srgbClr val="CC0000"/>
                </a:solidFill>
              </a:rPr>
              <a:t>(y)</a:t>
            </a:r>
            <a:r>
              <a:rPr lang="en-US" sz="3600" dirty="0" smtClean="0">
                <a:solidFill>
                  <a:srgbClr val="CC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= </a:t>
            </a:r>
            <a:r>
              <a:rPr lang="en-US" sz="3600" i="1" dirty="0" smtClean="0">
                <a:solidFill>
                  <a:srgbClr val="000000"/>
                </a:solidFill>
              </a:rPr>
              <a:t>min</a:t>
            </a:r>
            <a:r>
              <a:rPr lang="en-US" sz="3600" dirty="0" smtClean="0">
                <a:solidFill>
                  <a:srgbClr val="000000"/>
                </a:solidFill>
              </a:rPr>
              <a:t> {</a:t>
            </a:r>
            <a:r>
              <a:rPr lang="en-US" sz="3600" dirty="0" smtClean="0">
                <a:solidFill>
                  <a:srgbClr val="00B050"/>
                </a:solidFill>
              </a:rPr>
              <a:t>c(</a:t>
            </a:r>
            <a:r>
              <a:rPr lang="en-US" sz="3600" dirty="0" err="1" smtClean="0">
                <a:solidFill>
                  <a:srgbClr val="00B050"/>
                </a:solidFill>
              </a:rPr>
              <a:t>x,v</a:t>
            </a:r>
            <a:r>
              <a:rPr lang="en-US" sz="3600" dirty="0" smtClean="0">
                <a:solidFill>
                  <a:srgbClr val="00B050"/>
                </a:solidFill>
              </a:rPr>
              <a:t>)</a:t>
            </a:r>
            <a:r>
              <a:rPr lang="en-US" sz="3600" dirty="0" smtClean="0">
                <a:solidFill>
                  <a:srgbClr val="CC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+</a:t>
            </a:r>
            <a:r>
              <a:rPr lang="en-US" sz="3600" dirty="0" smtClean="0">
                <a:solidFill>
                  <a:srgbClr val="CC000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d</a:t>
            </a:r>
            <a:r>
              <a:rPr lang="en-US" sz="3600" baseline="-25000" dirty="0" err="1" smtClean="0">
                <a:solidFill>
                  <a:srgbClr val="00B0F0"/>
                </a:solidFill>
              </a:rPr>
              <a:t>v</a:t>
            </a:r>
            <a:r>
              <a:rPr lang="en-US" sz="3600" dirty="0" smtClean="0">
                <a:solidFill>
                  <a:srgbClr val="00B0F0"/>
                </a:solidFill>
              </a:rPr>
              <a:t>(y)</a:t>
            </a:r>
            <a:r>
              <a:rPr lang="en-US" sz="3600" dirty="0" smtClean="0">
                <a:solidFill>
                  <a:srgbClr val="000000"/>
                </a:solidFill>
              </a:rPr>
              <a:t>}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47</a:t>
            </a:fld>
            <a:endParaRPr lang="el-GR" altLang="el-GR" dirty="0"/>
          </a:p>
        </p:txBody>
      </p:sp>
      <p:grpSp>
        <p:nvGrpSpPr>
          <p:cNvPr id="12" name="Group 11" descr="Bellman-Ford Algorithm"/>
          <p:cNvGrpSpPr/>
          <p:nvPr/>
        </p:nvGrpSpPr>
        <p:grpSpPr>
          <a:xfrm>
            <a:off x="323528" y="4005064"/>
            <a:ext cx="7808118" cy="2322259"/>
            <a:chOff x="323528" y="4005064"/>
            <a:chExt cx="7808118" cy="2322259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411760" y="5373216"/>
              <a:ext cx="302433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2800" dirty="0" smtClean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Κόστος από τον </a:t>
              </a:r>
              <a:r>
                <a:rPr lang="en-US" sz="2800" dirty="0" smtClean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x </a:t>
              </a:r>
              <a:r>
                <a:rPr lang="el-GR" sz="2800" dirty="0" smtClean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προς το γείτονα </a:t>
              </a:r>
              <a:r>
                <a:rPr lang="en-US" sz="2800" dirty="0" smtClean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v</a:t>
              </a:r>
              <a:endParaRPr lang="en-US" sz="2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283968" y="4365104"/>
              <a:ext cx="3847678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2800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Κόστος από τον γείτονα </a:t>
              </a:r>
              <a:r>
                <a:rPr lang="en-US" sz="2800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v</a:t>
              </a:r>
              <a:r>
                <a:rPr lang="en-US" sz="2800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l-GR" sz="2800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προς το προορισμό </a:t>
              </a:r>
              <a:r>
                <a:rPr lang="en-US" sz="2800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y</a:t>
              </a:r>
              <a:endParaRPr lang="en-US" sz="28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4788024" y="4077072"/>
              <a:ext cx="0" cy="4349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/>
              <a:tailEnd type="none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3779912" y="4005064"/>
              <a:ext cx="0" cy="1512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/>
              <a:tailEnd type="none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23528" y="4275093"/>
              <a:ext cx="3168352" cy="954107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min </a:t>
              </a:r>
              <a:r>
                <a:rPr lang="el-GR" sz="2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από όλους τους γείτονες </a:t>
              </a:r>
              <a:r>
                <a:rPr lang="en-US" sz="2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v </a:t>
              </a:r>
              <a:r>
                <a:rPr lang="el-GR" sz="2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του </a:t>
              </a:r>
              <a:r>
                <a:rPr lang="en-US" sz="2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endParaRPr lang="en-US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2339752" y="4005064"/>
              <a:ext cx="0" cy="2160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/>
              <a:tailEnd type="none"/>
            </a:ln>
          </p:spPr>
          <p:txBody>
            <a:bodyPr wrap="none"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Bellman-Ford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6840760" cy="720080"/>
          </a:xfrm>
        </p:spPr>
        <p:txBody>
          <a:bodyPr/>
          <a:lstStyle/>
          <a:p>
            <a:pPr>
              <a:buNone/>
            </a:pPr>
            <a:r>
              <a:rPr lang="el-GR" sz="3200" dirty="0" smtClean="0"/>
              <a:t>Προφανώς: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v</a:t>
            </a:r>
            <a:r>
              <a:rPr lang="en-US" sz="3200" dirty="0" smtClean="0"/>
              <a:t>(z) = 5,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x</a:t>
            </a:r>
            <a:r>
              <a:rPr lang="en-US" sz="3200" dirty="0" smtClean="0"/>
              <a:t>(z) = 3,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w</a:t>
            </a:r>
            <a:r>
              <a:rPr lang="en-US" sz="3200" dirty="0" smtClean="0"/>
              <a:t>(z) = 3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48</a:t>
            </a:fld>
            <a:endParaRPr lang="el-GR" altLang="el-GR"/>
          </a:p>
        </p:txBody>
      </p:sp>
      <p:grpSp>
        <p:nvGrpSpPr>
          <p:cNvPr id="7" name="Group 3" descr="Bellman-Ford Algorithm"/>
          <p:cNvGrpSpPr>
            <a:grpSpLocks/>
          </p:cNvGrpSpPr>
          <p:nvPr/>
        </p:nvGrpSpPr>
        <p:grpSpPr bwMode="auto">
          <a:xfrm>
            <a:off x="323528" y="2852936"/>
            <a:ext cx="3571875" cy="2236788"/>
            <a:chOff x="3162" y="1071"/>
            <a:chExt cx="2250" cy="1409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/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/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9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75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</a:rPr>
                  <a:t>u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0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73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</a:rPr>
                  <a:t>y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1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71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52" name="Group 54"/>
            <p:cNvGrpSpPr>
              <a:grpSpLocks/>
            </p:cNvGrpSpPr>
            <p:nvPr/>
          </p:nvGrpSpPr>
          <p:grpSpPr bwMode="auto">
            <a:xfrm>
              <a:off x="4437" y="1438"/>
              <a:ext cx="237" cy="252"/>
              <a:chOff x="2939" y="2425"/>
              <a:chExt cx="240" cy="252"/>
            </a:xfrm>
          </p:grpSpPr>
          <p:sp>
            <p:nvSpPr>
              <p:cNvPr id="69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0" name="Text Box 56"/>
              <p:cNvSpPr txBox="1">
                <a:spLocks noChangeArrowheads="1"/>
              </p:cNvSpPr>
              <p:nvPr/>
            </p:nvSpPr>
            <p:spPr bwMode="auto">
              <a:xfrm>
                <a:off x="2939" y="2425"/>
                <a:ext cx="24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</a:rPr>
                  <a:t>w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3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67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8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v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4" name="Group 60"/>
            <p:cNvGrpSpPr>
              <a:grpSpLocks/>
            </p:cNvGrpSpPr>
            <p:nvPr/>
          </p:nvGrpSpPr>
          <p:grpSpPr bwMode="auto">
            <a:xfrm>
              <a:off x="5029" y="1756"/>
              <a:ext cx="202" cy="291"/>
              <a:chOff x="2954" y="2395"/>
              <a:chExt cx="204" cy="291"/>
            </a:xfrm>
          </p:grpSpPr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6" name="Text Box 62"/>
              <p:cNvSpPr txBox="1">
                <a:spLocks noChangeArrowheads="1"/>
              </p:cNvSpPr>
              <p:nvPr/>
            </p:nvSpPr>
            <p:spPr bwMode="auto">
              <a:xfrm>
                <a:off x="2954" y="2395"/>
                <a:ext cx="20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00"/>
                    </a:solidFill>
                  </a:rPr>
                  <a:t>z</a:t>
                </a:r>
              </a:p>
            </p:txBody>
          </p:sp>
        </p:grpSp>
        <p:sp>
          <p:nvSpPr>
            <p:cNvPr id="55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/>
            </a:p>
          </p:txBody>
        </p:sp>
        <p:sp>
          <p:nvSpPr>
            <p:cNvPr id="56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/>
            </a:p>
          </p:txBody>
        </p:sp>
        <p:sp>
          <p:nvSpPr>
            <p:cNvPr id="57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/>
            </a:p>
          </p:txBody>
        </p:sp>
        <p:sp>
          <p:nvSpPr>
            <p:cNvPr id="58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3</a:t>
              </a:r>
              <a:endParaRPr lang="en-US" sz="2400"/>
            </a:p>
          </p:txBody>
        </p:sp>
        <p:sp>
          <p:nvSpPr>
            <p:cNvPr id="59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/>
            </a:p>
          </p:txBody>
        </p:sp>
        <p:sp>
          <p:nvSpPr>
            <p:cNvPr id="60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/>
            </a:p>
          </p:txBody>
        </p:sp>
        <p:sp>
          <p:nvSpPr>
            <p:cNvPr id="61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/>
            </a:p>
          </p:txBody>
        </p:sp>
        <p:sp>
          <p:nvSpPr>
            <p:cNvPr id="62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</a:t>
              </a:r>
              <a:endParaRPr lang="en-US" sz="2400"/>
            </a:p>
          </p:txBody>
        </p:sp>
        <p:sp>
          <p:nvSpPr>
            <p:cNvPr id="63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3</a:t>
              </a:r>
              <a:endParaRPr lang="en-US" sz="2400"/>
            </a:p>
          </p:txBody>
        </p:sp>
        <p:sp>
          <p:nvSpPr>
            <p:cNvPr id="64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</a:t>
              </a:r>
              <a:endParaRPr lang="en-US" sz="2400"/>
            </a:p>
          </p:txBody>
        </p:sp>
      </p:grpSp>
      <p:sp>
        <p:nvSpPr>
          <p:cNvPr id="77" name="Text Box 74"/>
          <p:cNvSpPr txBox="1">
            <a:spLocks noChangeArrowheads="1"/>
          </p:cNvSpPr>
          <p:nvPr/>
        </p:nvSpPr>
        <p:spPr bwMode="auto">
          <a:xfrm>
            <a:off x="4275138" y="3118316"/>
            <a:ext cx="461536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du(z) = min { c(</a:t>
            </a:r>
            <a:r>
              <a:rPr lang="en-US" sz="3200" dirty="0" err="1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u,v</a:t>
            </a:r>
            <a:r>
              <a:rPr lang="en-US" sz="32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) + </a:t>
            </a:r>
            <a:r>
              <a:rPr lang="en-US" sz="3200" dirty="0" err="1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dv</a:t>
            </a:r>
            <a:r>
              <a:rPr lang="en-US" sz="32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(z),</a:t>
            </a:r>
          </a:p>
          <a:p>
            <a:r>
              <a:rPr lang="en-US" sz="32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                    c(</a:t>
            </a:r>
            <a:r>
              <a:rPr lang="en-US" sz="3200" dirty="0" err="1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u,x</a:t>
            </a:r>
            <a:r>
              <a:rPr lang="en-US" sz="32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) + </a:t>
            </a:r>
            <a:r>
              <a:rPr lang="en-US" sz="3200" dirty="0" err="1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dx</a:t>
            </a:r>
            <a:r>
              <a:rPr lang="en-US" sz="32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(z),</a:t>
            </a:r>
          </a:p>
          <a:p>
            <a:r>
              <a:rPr lang="en-US" sz="32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                    c(</a:t>
            </a:r>
            <a:r>
              <a:rPr lang="en-US" sz="3200" dirty="0" err="1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u,w</a:t>
            </a:r>
            <a:r>
              <a:rPr lang="en-US" sz="32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) + </a:t>
            </a:r>
            <a:r>
              <a:rPr lang="en-US" sz="3200" dirty="0" err="1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dw</a:t>
            </a:r>
            <a:r>
              <a:rPr lang="en-US" sz="32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(z) }</a:t>
            </a:r>
          </a:p>
          <a:p>
            <a:r>
              <a:rPr lang="en-US" sz="32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         = min {2 + 5,</a:t>
            </a:r>
          </a:p>
          <a:p>
            <a:r>
              <a:rPr lang="en-US" sz="32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                    1 + 3,</a:t>
            </a:r>
          </a:p>
          <a:p>
            <a:r>
              <a:rPr lang="en-US" sz="32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                    5 + 3}  = 4</a:t>
            </a:r>
          </a:p>
        </p:txBody>
      </p:sp>
      <p:sp>
        <p:nvSpPr>
          <p:cNvPr id="78" name="Text Box 76"/>
          <p:cNvSpPr txBox="1">
            <a:spLocks noChangeArrowheads="1"/>
          </p:cNvSpPr>
          <p:nvPr/>
        </p:nvSpPr>
        <p:spPr bwMode="auto">
          <a:xfrm>
            <a:off x="2555776" y="2348880"/>
            <a:ext cx="68683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2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Σύμφωνα με εξίσωση </a:t>
            </a:r>
            <a:r>
              <a:rPr lang="en-US" sz="32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Bellman-Ford: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 descr="Bellman-Ford Algorithm"/>
          <p:cNvGrpSpPr>
            <a:grpSpLocks/>
          </p:cNvGrpSpPr>
          <p:nvPr/>
        </p:nvGrpSpPr>
        <p:grpSpPr bwMode="auto">
          <a:xfrm>
            <a:off x="323528" y="4437112"/>
            <a:ext cx="3968750" cy="2336800"/>
            <a:chOff x="1824" y="912"/>
            <a:chExt cx="2688" cy="1745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824" y="912"/>
              <a:ext cx="2688" cy="1745"/>
            </a:xfrm>
            <a:custGeom>
              <a:avLst/>
              <a:gdLst>
                <a:gd name="T0" fmla="*/ 0 w 2250"/>
                <a:gd name="T1" fmla="*/ 4278 h 1409"/>
                <a:gd name="T2" fmla="*/ 1087 w 2250"/>
                <a:gd name="T3" fmla="*/ 2207 h 1409"/>
                <a:gd name="T4" fmla="*/ 2625 w 2250"/>
                <a:gd name="T5" fmla="*/ 239 h 1409"/>
                <a:gd name="T6" fmla="*/ 7690 w 2250"/>
                <a:gd name="T7" fmla="*/ 759 h 1409"/>
                <a:gd name="T8" fmla="*/ 9756 w 2250"/>
                <a:gd name="T9" fmla="*/ 3313 h 1409"/>
                <a:gd name="T10" fmla="*/ 10901 w 2250"/>
                <a:gd name="T11" fmla="*/ 6207 h 1409"/>
                <a:gd name="T12" fmla="*/ 8225 w 2250"/>
                <a:gd name="T13" fmla="*/ 9006 h 1409"/>
                <a:gd name="T14" fmla="*/ 4924 w 2250"/>
                <a:gd name="T15" fmla="*/ 9502 h 1409"/>
                <a:gd name="T16" fmla="*/ 2303 w 2250"/>
                <a:gd name="T17" fmla="*/ 9290 h 1409"/>
                <a:gd name="T18" fmla="*/ 505 w 2250"/>
                <a:gd name="T19" fmla="*/ 7321 h 1409"/>
                <a:gd name="T20" fmla="*/ 0 w 2250"/>
                <a:gd name="T21" fmla="*/ 4278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566" y="218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566" y="217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879" y="217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566" y="2179"/>
              <a:ext cx="310" cy="4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solidFill>
                  <a:srgbClr val="000000"/>
                </a:solidFill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563" y="212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562" y="149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562" y="148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874" y="148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562" y="1489"/>
              <a:ext cx="312" cy="4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solidFill>
                  <a:srgbClr val="000000"/>
                </a:solidFill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2559" y="143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245" y="1492"/>
              <a:ext cx="312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245" y="1485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557" y="1485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245" y="1485"/>
              <a:ext cx="309" cy="5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solidFill>
                  <a:srgbClr val="000000"/>
                </a:solidFill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248" y="1429"/>
              <a:ext cx="314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255" y="2183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3255" y="2176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255" y="2176"/>
              <a:ext cx="310" cy="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solidFill>
                  <a:srgbClr val="000000"/>
                </a:solidFill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3252" y="2116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411" y="1584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718" y="1590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889" y="2205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2883" y="1515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31" name="Group 29"/>
            <p:cNvGrpSpPr>
              <a:grpSpLocks/>
            </p:cNvGrpSpPr>
            <p:nvPr/>
          </p:nvGrpSpPr>
          <p:grpSpPr bwMode="auto">
            <a:xfrm>
              <a:off x="3292" y="2064"/>
              <a:ext cx="243" cy="299"/>
              <a:chOff x="2936" y="2424"/>
              <a:chExt cx="246" cy="299"/>
            </a:xfrm>
          </p:grpSpPr>
          <p:sp>
            <p:nvSpPr>
              <p:cNvPr id="54" name="Rectangle 30"/>
              <p:cNvSpPr>
                <a:spLocks noChangeArrowheads="1"/>
              </p:cNvSpPr>
              <p:nvPr/>
            </p:nvSpPr>
            <p:spPr bwMode="auto">
              <a:xfrm>
                <a:off x="2984" y="2491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Text Box 31"/>
              <p:cNvSpPr txBox="1">
                <a:spLocks noChangeArrowheads="1"/>
              </p:cNvSpPr>
              <p:nvPr/>
            </p:nvSpPr>
            <p:spPr bwMode="auto">
              <a:xfrm>
                <a:off x="2936" y="2424"/>
                <a:ext cx="246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</a:rPr>
                  <a:t>D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" name="Group 32"/>
            <p:cNvGrpSpPr>
              <a:grpSpLocks/>
            </p:cNvGrpSpPr>
            <p:nvPr/>
          </p:nvGrpSpPr>
          <p:grpSpPr bwMode="auto">
            <a:xfrm>
              <a:off x="2606" y="2031"/>
              <a:ext cx="250" cy="345"/>
              <a:chOff x="2932" y="2394"/>
              <a:chExt cx="251" cy="345"/>
            </a:xfrm>
          </p:grpSpPr>
          <p:sp>
            <p:nvSpPr>
              <p:cNvPr id="52" name="Rectangle 33"/>
              <p:cNvSpPr>
                <a:spLocks noChangeArrowheads="1"/>
              </p:cNvSpPr>
              <p:nvPr/>
            </p:nvSpPr>
            <p:spPr bwMode="auto">
              <a:xfrm>
                <a:off x="2981" y="2490"/>
                <a:ext cx="145" cy="133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Text Box 34"/>
              <p:cNvSpPr txBox="1">
                <a:spLocks noChangeArrowheads="1"/>
              </p:cNvSpPr>
              <p:nvPr/>
            </p:nvSpPr>
            <p:spPr bwMode="auto">
              <a:xfrm>
                <a:off x="2932" y="2394"/>
                <a:ext cx="251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00"/>
                    </a:solidFill>
                  </a:rPr>
                  <a:t>C</a:t>
                </a:r>
              </a:p>
            </p:txBody>
          </p:sp>
        </p:grpSp>
        <p:grpSp>
          <p:nvGrpSpPr>
            <p:cNvPr id="33" name="Group 35"/>
            <p:cNvGrpSpPr>
              <a:grpSpLocks/>
            </p:cNvGrpSpPr>
            <p:nvPr/>
          </p:nvGrpSpPr>
          <p:grpSpPr bwMode="auto">
            <a:xfrm>
              <a:off x="3291" y="1374"/>
              <a:ext cx="227" cy="299"/>
              <a:chOff x="2942" y="2424"/>
              <a:chExt cx="230" cy="299"/>
            </a:xfrm>
          </p:grpSpPr>
          <p:sp>
            <p:nvSpPr>
              <p:cNvPr id="50" name="Rectangle 36"/>
              <p:cNvSpPr>
                <a:spLocks noChangeArrowheads="1"/>
              </p:cNvSpPr>
              <p:nvPr/>
            </p:nvSpPr>
            <p:spPr bwMode="auto">
              <a:xfrm>
                <a:off x="2982" y="2491"/>
                <a:ext cx="144" cy="133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Text Box 37"/>
              <p:cNvSpPr txBox="1">
                <a:spLocks noChangeArrowheads="1"/>
              </p:cNvSpPr>
              <p:nvPr/>
            </p:nvSpPr>
            <p:spPr bwMode="auto">
              <a:xfrm>
                <a:off x="2942" y="2424"/>
                <a:ext cx="230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</a:rPr>
                  <a:t>B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4" name="Group 38"/>
            <p:cNvGrpSpPr>
              <a:grpSpLocks/>
            </p:cNvGrpSpPr>
            <p:nvPr/>
          </p:nvGrpSpPr>
          <p:grpSpPr bwMode="auto">
            <a:xfrm>
              <a:off x="2609" y="1374"/>
              <a:ext cx="229" cy="299"/>
              <a:chOff x="2944" y="2424"/>
              <a:chExt cx="232" cy="299"/>
            </a:xfrm>
          </p:grpSpPr>
          <p:sp>
            <p:nvSpPr>
              <p:cNvPr id="48" name="Rectangle 39"/>
              <p:cNvSpPr>
                <a:spLocks noChangeArrowheads="1"/>
              </p:cNvSpPr>
              <p:nvPr/>
            </p:nvSpPr>
            <p:spPr bwMode="auto">
              <a:xfrm>
                <a:off x="2982" y="2491"/>
                <a:ext cx="144" cy="133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Text Box 40"/>
              <p:cNvSpPr txBox="1">
                <a:spLocks noChangeArrowheads="1"/>
              </p:cNvSpPr>
              <p:nvPr/>
            </p:nvSpPr>
            <p:spPr bwMode="auto">
              <a:xfrm>
                <a:off x="2944" y="2424"/>
                <a:ext cx="232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</a:rPr>
                  <a:t>A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>
              <a:off x="3552" y="1488"/>
              <a:ext cx="338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 flipV="1">
              <a:off x="3505" y="1247"/>
              <a:ext cx="143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7" name="Line 43"/>
            <p:cNvSpPr>
              <a:spLocks noChangeShapeType="1"/>
            </p:cNvSpPr>
            <p:nvPr/>
          </p:nvSpPr>
          <p:spPr bwMode="auto">
            <a:xfrm flipV="1">
              <a:off x="3552" y="1920"/>
              <a:ext cx="240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8" name="Line 44"/>
            <p:cNvSpPr>
              <a:spLocks noChangeShapeType="1"/>
            </p:cNvSpPr>
            <p:nvPr/>
          </p:nvSpPr>
          <p:spPr bwMode="auto">
            <a:xfrm>
              <a:off x="3552" y="220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9" name="Line 45"/>
            <p:cNvSpPr>
              <a:spLocks noChangeShapeType="1"/>
            </p:cNvSpPr>
            <p:nvPr/>
          </p:nvSpPr>
          <p:spPr bwMode="auto">
            <a:xfrm>
              <a:off x="3552" y="2208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0" name="Line 46"/>
            <p:cNvSpPr>
              <a:spLocks noChangeShapeType="1"/>
            </p:cNvSpPr>
            <p:nvPr/>
          </p:nvSpPr>
          <p:spPr bwMode="auto">
            <a:xfrm flipH="1" flipV="1">
              <a:off x="2352" y="1200"/>
              <a:ext cx="288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1" name="Line 47"/>
            <p:cNvSpPr>
              <a:spLocks noChangeShapeType="1"/>
            </p:cNvSpPr>
            <p:nvPr/>
          </p:nvSpPr>
          <p:spPr bwMode="auto">
            <a:xfrm flipH="1" flipV="1">
              <a:off x="2208" y="2112"/>
              <a:ext cx="384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2" name="Text Box 48"/>
            <p:cNvSpPr txBox="1">
              <a:spLocks noChangeArrowheads="1"/>
            </p:cNvSpPr>
            <p:nvPr/>
          </p:nvSpPr>
          <p:spPr bwMode="auto">
            <a:xfrm>
              <a:off x="2448" y="1100"/>
              <a:ext cx="212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43" name="Text Box 49"/>
            <p:cNvSpPr txBox="1">
              <a:spLocks noChangeArrowheads="1"/>
            </p:cNvSpPr>
            <p:nvPr/>
          </p:nvSpPr>
          <p:spPr bwMode="auto">
            <a:xfrm>
              <a:off x="3408" y="1103"/>
              <a:ext cx="202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44" name="Text Box 50"/>
            <p:cNvSpPr txBox="1">
              <a:spLocks noChangeArrowheads="1"/>
            </p:cNvSpPr>
            <p:nvPr/>
          </p:nvSpPr>
          <p:spPr bwMode="auto">
            <a:xfrm>
              <a:off x="3648" y="1344"/>
              <a:ext cx="241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</a:rPr>
                <a:t>w</a:t>
              </a:r>
            </a:p>
          </p:txBody>
        </p:sp>
        <p:sp>
          <p:nvSpPr>
            <p:cNvPr id="45" name="Text Box 51"/>
            <p:cNvSpPr txBox="1">
              <a:spLocks noChangeArrowheads="1"/>
            </p:cNvSpPr>
            <p:nvPr/>
          </p:nvSpPr>
          <p:spPr bwMode="auto">
            <a:xfrm>
              <a:off x="3696" y="1920"/>
              <a:ext cx="202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46" name="Text Box 52"/>
            <p:cNvSpPr txBox="1">
              <a:spLocks noChangeArrowheads="1"/>
            </p:cNvSpPr>
            <p:nvPr/>
          </p:nvSpPr>
          <p:spPr bwMode="auto">
            <a:xfrm>
              <a:off x="3600" y="2255"/>
              <a:ext cx="202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47" name="Text Box 53"/>
            <p:cNvSpPr txBox="1">
              <a:spLocks noChangeArrowheads="1"/>
            </p:cNvSpPr>
            <p:nvPr/>
          </p:nvSpPr>
          <p:spPr bwMode="auto">
            <a:xfrm>
              <a:off x="2304" y="2112"/>
              <a:ext cx="202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</a:rPr>
                <a:t>z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δρομολόγησης </a:t>
            </a:r>
            <a:r>
              <a:rPr lang="en-US" dirty="0" smtClean="0"/>
              <a:t>RIPv2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3456384"/>
          </a:xfrm>
        </p:spPr>
        <p:txBody>
          <a:bodyPr/>
          <a:lstStyle/>
          <a:p>
            <a:r>
              <a:rPr lang="el-GR" dirty="0" smtClean="0"/>
              <a:t>Κατανεμημένος </a:t>
            </a:r>
            <a:r>
              <a:rPr lang="en-US" dirty="0" smtClean="0"/>
              <a:t>Bellman-Ford</a:t>
            </a:r>
          </a:p>
          <a:p>
            <a:pPr marL="544513" lvl="1"/>
            <a:r>
              <a:rPr lang="el-GR" dirty="0" smtClean="0"/>
              <a:t>Μετρική απόσταση: # </a:t>
            </a:r>
            <a:r>
              <a:rPr lang="en-US" dirty="0" smtClean="0"/>
              <a:t>hops (max 15 hops), </a:t>
            </a:r>
            <a:r>
              <a:rPr lang="el-GR" dirty="0" smtClean="0"/>
              <a:t>κάθε σύνδεση έχει κόστος 1</a:t>
            </a:r>
          </a:p>
          <a:p>
            <a:pPr marL="544513" lvl="1"/>
            <a:r>
              <a:rPr lang="el-GR" dirty="0" smtClean="0"/>
              <a:t>Διαφήμιση/ανταλλαγή του διανύσματος απόστασης με γείτονες κάθε 30</a:t>
            </a:r>
            <a:r>
              <a:rPr lang="en-US" dirty="0" smtClean="0"/>
              <a:t> sec</a:t>
            </a:r>
          </a:p>
          <a:p>
            <a:pPr marL="544513" lvl="1"/>
            <a:r>
              <a:rPr lang="el-GR" dirty="0" smtClean="0"/>
              <a:t>Κάθε διαφήμιση (</a:t>
            </a:r>
            <a:r>
              <a:rPr lang="en-US" dirty="0" smtClean="0"/>
              <a:t>advertisement) </a:t>
            </a:r>
            <a:r>
              <a:rPr lang="el-GR" dirty="0" smtClean="0"/>
              <a:t>περιλαμβάνει μέχρι 25 προορισμούς (ή </a:t>
            </a:r>
            <a:r>
              <a:rPr lang="en-US" dirty="0" smtClean="0"/>
              <a:t>subnets)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49</a:t>
            </a:fld>
            <a:endParaRPr lang="el-GR" altLang="el-GR"/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6745025" y="4365104"/>
            <a:ext cx="1643399" cy="230832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 dirty="0">
                <a:solidFill>
                  <a:srgbClr val="000000"/>
                </a:solidFill>
              </a:rPr>
              <a:t>subnet</a:t>
            </a:r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u="sng" dirty="0">
                <a:solidFill>
                  <a:srgbClr val="000000"/>
                </a:solidFill>
              </a:rPr>
              <a:t>hops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      u         1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      v         2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      w        2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      x         3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      y         3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      z         2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4067944" y="4830251"/>
            <a:ext cx="2709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from router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destination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subnets: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Μεταγωγή πακέτων</a:t>
            </a:r>
            <a:endParaRPr lang="en-US" smtClean="0"/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1520" y="2780928"/>
            <a:ext cx="8712968" cy="3619873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Όρια υποδικτύου επικοινωνίας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 δρομολογητής </a:t>
            </a:r>
            <a:r>
              <a:rPr lang="en-US" dirty="0" smtClean="0"/>
              <a:t>F</a:t>
            </a:r>
            <a:r>
              <a:rPr lang="el-GR" dirty="0" smtClean="0"/>
              <a:t> αποτελεί λογικό μέρος του υποδικτύου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Όλοι οι δρομολογητές εκτελούν τους ίδιους αλγόριθμους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Μεταγωγή με αποθήκευση και προώθηση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Πλήρης λήψη ενός πακέτου από έναν δρομολογητή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Προώθηση του πακέτου στον επόμενο δρομολογητή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011A6-6FAE-4063-9557-05224D2F8C2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6150" name="Picture 7" descr="05-01.jpg μεταγωγή πακέτων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400944"/>
            <a:ext cx="45323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RIPv2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3789040"/>
            <a:ext cx="5050904" cy="576064"/>
          </a:xfrm>
        </p:spPr>
        <p:txBody>
          <a:bodyPr/>
          <a:lstStyle/>
          <a:p>
            <a:pPr algn="ctr">
              <a:buNone/>
            </a:pPr>
            <a:r>
              <a:rPr lang="el-GR" dirty="0" smtClean="0"/>
              <a:t>Πίνακας δρομολόγησης του </a:t>
            </a:r>
            <a:r>
              <a:rPr lang="en-US" dirty="0" smtClean="0"/>
              <a:t>D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50</a:t>
            </a:fld>
            <a:endParaRPr lang="el-GR" altLang="el-GR"/>
          </a:p>
        </p:txBody>
      </p:sp>
      <p:grpSp>
        <p:nvGrpSpPr>
          <p:cNvPr id="87" name="Group 86" descr="π.χ. RIPv2"/>
          <p:cNvGrpSpPr/>
          <p:nvPr/>
        </p:nvGrpSpPr>
        <p:grpSpPr>
          <a:xfrm>
            <a:off x="631825" y="1820863"/>
            <a:ext cx="8296275" cy="1906290"/>
            <a:chOff x="631825" y="1820863"/>
            <a:chExt cx="8296275" cy="1906290"/>
          </a:xfrm>
        </p:grpSpPr>
        <p:sp>
          <p:nvSpPr>
            <p:cNvPr id="18" name="Freeform 73"/>
            <p:cNvSpPr>
              <a:spLocks/>
            </p:cNvSpPr>
            <p:nvPr/>
          </p:nvSpPr>
          <p:spPr bwMode="auto">
            <a:xfrm rot="19010567">
              <a:off x="8059738" y="1833563"/>
              <a:ext cx="868362" cy="385762"/>
            </a:xfrm>
            <a:custGeom>
              <a:avLst/>
              <a:gdLst>
                <a:gd name="T0" fmla="*/ 2147483647 w 690"/>
                <a:gd name="T1" fmla="*/ 2147483647 h 274"/>
                <a:gd name="T2" fmla="*/ 2147483647 w 690"/>
                <a:gd name="T3" fmla="*/ 2147483647 h 274"/>
                <a:gd name="T4" fmla="*/ 2147483647 w 690"/>
                <a:gd name="T5" fmla="*/ 2147483647 h 274"/>
                <a:gd name="T6" fmla="*/ 2147483647 w 690"/>
                <a:gd name="T7" fmla="*/ 2147483647 h 274"/>
                <a:gd name="T8" fmla="*/ 2147483647 w 690"/>
                <a:gd name="T9" fmla="*/ 2147483647 h 274"/>
                <a:gd name="T10" fmla="*/ 2147483647 w 690"/>
                <a:gd name="T11" fmla="*/ 2147483647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86" name="Group 85" descr="π.χ. RIPv2"/>
            <p:cNvGrpSpPr/>
            <p:nvPr/>
          </p:nvGrpSpPr>
          <p:grpSpPr>
            <a:xfrm>
              <a:off x="631825" y="1820863"/>
              <a:ext cx="8064500" cy="1906290"/>
              <a:chOff x="631825" y="1820863"/>
              <a:chExt cx="8064500" cy="1906290"/>
            </a:xfrm>
          </p:grpSpPr>
          <p:sp>
            <p:nvSpPr>
              <p:cNvPr id="6" name="Line 2"/>
              <p:cNvSpPr>
                <a:spLocks noChangeShapeType="1"/>
              </p:cNvSpPr>
              <p:nvPr/>
            </p:nvSpPr>
            <p:spPr bwMode="auto">
              <a:xfrm>
                <a:off x="6076950" y="2474913"/>
                <a:ext cx="9794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528888" y="2486025"/>
                <a:ext cx="1241425" cy="1588"/>
              </a:xfrm>
              <a:custGeom>
                <a:avLst/>
                <a:gdLst>
                  <a:gd name="T0" fmla="*/ 0 w 805"/>
                  <a:gd name="T1" fmla="*/ 0 h 1"/>
                  <a:gd name="T2" fmla="*/ 2147483647 w 805"/>
                  <a:gd name="T3" fmla="*/ 2147483647 h 1"/>
                  <a:gd name="T4" fmla="*/ 0 60000 65536"/>
                  <a:gd name="T5" fmla="*/ 0 60000 65536"/>
                  <a:gd name="T6" fmla="*/ 0 w 805"/>
                  <a:gd name="T7" fmla="*/ 0 h 1"/>
                  <a:gd name="T8" fmla="*/ 805 w 80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05" h="1">
                    <a:moveTo>
                      <a:pt x="0" y="0"/>
                    </a:moveTo>
                    <a:lnTo>
                      <a:pt x="805" y="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2530475" y="2265363"/>
                <a:ext cx="1065213" cy="385762"/>
              </a:xfrm>
              <a:custGeom>
                <a:avLst/>
                <a:gdLst>
                  <a:gd name="T0" fmla="*/ 2147483647 w 690"/>
                  <a:gd name="T1" fmla="*/ 2147483647 h 274"/>
                  <a:gd name="T2" fmla="*/ 2147483647 w 690"/>
                  <a:gd name="T3" fmla="*/ 2147483647 h 274"/>
                  <a:gd name="T4" fmla="*/ 2147483647 w 690"/>
                  <a:gd name="T5" fmla="*/ 2147483647 h 274"/>
                  <a:gd name="T6" fmla="*/ 2147483647 w 690"/>
                  <a:gd name="T7" fmla="*/ 2147483647 h 274"/>
                  <a:gd name="T8" fmla="*/ 2147483647 w 690"/>
                  <a:gd name="T9" fmla="*/ 2147483647 h 274"/>
                  <a:gd name="T10" fmla="*/ 2147483647 w 690"/>
                  <a:gd name="T11" fmla="*/ 2147483647 h 2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0"/>
                  <a:gd name="T19" fmla="*/ 0 h 274"/>
                  <a:gd name="T20" fmla="*/ 690 w 690"/>
                  <a:gd name="T21" fmla="*/ 274 h 2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0" h="274">
                    <a:moveTo>
                      <a:pt x="391" y="60"/>
                    </a:moveTo>
                    <a:cubicBezTo>
                      <a:pt x="297" y="52"/>
                      <a:pt x="123" y="0"/>
                      <a:pt x="73" y="30"/>
                    </a:cubicBezTo>
                    <a:cubicBezTo>
                      <a:pt x="23" y="60"/>
                      <a:pt x="0" y="202"/>
                      <a:pt x="88" y="238"/>
                    </a:cubicBezTo>
                    <a:cubicBezTo>
                      <a:pt x="176" y="274"/>
                      <a:pt x="508" y="272"/>
                      <a:pt x="599" y="245"/>
                    </a:cubicBezTo>
                    <a:cubicBezTo>
                      <a:pt x="690" y="218"/>
                      <a:pt x="671" y="106"/>
                      <a:pt x="636" y="75"/>
                    </a:cubicBezTo>
                    <a:cubicBezTo>
                      <a:pt x="601" y="44"/>
                      <a:pt x="485" y="68"/>
                      <a:pt x="391" y="6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Freeform 36"/>
              <p:cNvSpPr>
                <a:spLocks/>
              </p:cNvSpPr>
              <p:nvPr/>
            </p:nvSpPr>
            <p:spPr bwMode="auto">
              <a:xfrm>
                <a:off x="4322763" y="2486025"/>
                <a:ext cx="1243012" cy="1588"/>
              </a:xfrm>
              <a:custGeom>
                <a:avLst/>
                <a:gdLst>
                  <a:gd name="T0" fmla="*/ 0 w 805"/>
                  <a:gd name="T1" fmla="*/ 0 h 1"/>
                  <a:gd name="T2" fmla="*/ 2147483647 w 805"/>
                  <a:gd name="T3" fmla="*/ 2147483647 h 1"/>
                  <a:gd name="T4" fmla="*/ 0 60000 65536"/>
                  <a:gd name="T5" fmla="*/ 0 60000 65536"/>
                  <a:gd name="T6" fmla="*/ 0 w 805"/>
                  <a:gd name="T7" fmla="*/ 0 h 1"/>
                  <a:gd name="T8" fmla="*/ 805 w 80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05" h="1">
                    <a:moveTo>
                      <a:pt x="0" y="0"/>
                    </a:moveTo>
                    <a:lnTo>
                      <a:pt x="805" y="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Freeform 51"/>
              <p:cNvSpPr>
                <a:spLocks/>
              </p:cNvSpPr>
              <p:nvPr/>
            </p:nvSpPr>
            <p:spPr bwMode="auto">
              <a:xfrm>
                <a:off x="631825" y="2498725"/>
                <a:ext cx="1243013" cy="0"/>
              </a:xfrm>
              <a:custGeom>
                <a:avLst/>
                <a:gdLst>
                  <a:gd name="T0" fmla="*/ 0 w 805"/>
                  <a:gd name="T1" fmla="*/ 0 h 1"/>
                  <a:gd name="T2" fmla="*/ 2147483647 w 805"/>
                  <a:gd name="T3" fmla="*/ 0 h 1"/>
                  <a:gd name="T4" fmla="*/ 0 60000 65536"/>
                  <a:gd name="T5" fmla="*/ 0 60000 65536"/>
                  <a:gd name="T6" fmla="*/ 0 w 805"/>
                  <a:gd name="T7" fmla="*/ 0 h 1"/>
                  <a:gd name="T8" fmla="*/ 805 w 805"/>
                  <a:gd name="T9" fmla="*/ 0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05" h="1">
                    <a:moveTo>
                      <a:pt x="0" y="0"/>
                    </a:moveTo>
                    <a:lnTo>
                      <a:pt x="805" y="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Line 66"/>
              <p:cNvSpPr>
                <a:spLocks noChangeShapeType="1"/>
              </p:cNvSpPr>
              <p:nvPr/>
            </p:nvSpPr>
            <p:spPr bwMode="auto">
              <a:xfrm flipV="1">
                <a:off x="8091488" y="1976438"/>
                <a:ext cx="604837" cy="3540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Line 67"/>
              <p:cNvSpPr>
                <a:spLocks noChangeShapeType="1"/>
              </p:cNvSpPr>
              <p:nvPr/>
            </p:nvSpPr>
            <p:spPr bwMode="auto">
              <a:xfrm>
                <a:off x="8045450" y="2619375"/>
                <a:ext cx="604838" cy="3540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Line 68"/>
              <p:cNvSpPr>
                <a:spLocks noChangeShapeType="1"/>
              </p:cNvSpPr>
              <p:nvPr/>
            </p:nvSpPr>
            <p:spPr bwMode="auto">
              <a:xfrm>
                <a:off x="2368550" y="2611438"/>
                <a:ext cx="1255713" cy="5476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69"/>
              <p:cNvSpPr>
                <a:spLocks/>
              </p:cNvSpPr>
              <p:nvPr/>
            </p:nvSpPr>
            <p:spPr bwMode="auto">
              <a:xfrm rot="1183889">
                <a:off x="2522538" y="2776538"/>
                <a:ext cx="1065212" cy="284162"/>
              </a:xfrm>
              <a:custGeom>
                <a:avLst/>
                <a:gdLst>
                  <a:gd name="T0" fmla="*/ 2147483647 w 690"/>
                  <a:gd name="T1" fmla="*/ 2147483647 h 274"/>
                  <a:gd name="T2" fmla="*/ 2147483647 w 690"/>
                  <a:gd name="T3" fmla="*/ 2147483647 h 274"/>
                  <a:gd name="T4" fmla="*/ 2147483647 w 690"/>
                  <a:gd name="T5" fmla="*/ 2147483647 h 274"/>
                  <a:gd name="T6" fmla="*/ 2147483647 w 690"/>
                  <a:gd name="T7" fmla="*/ 2147483647 h 274"/>
                  <a:gd name="T8" fmla="*/ 2147483647 w 690"/>
                  <a:gd name="T9" fmla="*/ 2147483647 h 274"/>
                  <a:gd name="T10" fmla="*/ 2147483647 w 690"/>
                  <a:gd name="T11" fmla="*/ 2147483647 h 2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0"/>
                  <a:gd name="T19" fmla="*/ 0 h 274"/>
                  <a:gd name="T20" fmla="*/ 690 w 690"/>
                  <a:gd name="T21" fmla="*/ 274 h 2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0" h="274">
                    <a:moveTo>
                      <a:pt x="391" y="60"/>
                    </a:moveTo>
                    <a:cubicBezTo>
                      <a:pt x="297" y="52"/>
                      <a:pt x="123" y="0"/>
                      <a:pt x="73" y="30"/>
                    </a:cubicBezTo>
                    <a:cubicBezTo>
                      <a:pt x="23" y="60"/>
                      <a:pt x="0" y="202"/>
                      <a:pt x="88" y="238"/>
                    </a:cubicBezTo>
                    <a:cubicBezTo>
                      <a:pt x="176" y="274"/>
                      <a:pt x="508" y="272"/>
                      <a:pt x="599" y="245"/>
                    </a:cubicBezTo>
                    <a:cubicBezTo>
                      <a:pt x="690" y="218"/>
                      <a:pt x="671" y="106"/>
                      <a:pt x="636" y="75"/>
                    </a:cubicBezTo>
                    <a:cubicBezTo>
                      <a:pt x="601" y="44"/>
                      <a:pt x="485" y="68"/>
                      <a:pt x="391" y="6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70"/>
              <p:cNvSpPr>
                <a:spLocks/>
              </p:cNvSpPr>
              <p:nvPr/>
            </p:nvSpPr>
            <p:spPr bwMode="auto">
              <a:xfrm>
                <a:off x="633413" y="2278063"/>
                <a:ext cx="1065212" cy="384175"/>
              </a:xfrm>
              <a:custGeom>
                <a:avLst/>
                <a:gdLst>
                  <a:gd name="T0" fmla="*/ 2147483647 w 690"/>
                  <a:gd name="T1" fmla="*/ 2147483647 h 274"/>
                  <a:gd name="T2" fmla="*/ 2147483647 w 690"/>
                  <a:gd name="T3" fmla="*/ 2147483647 h 274"/>
                  <a:gd name="T4" fmla="*/ 2147483647 w 690"/>
                  <a:gd name="T5" fmla="*/ 2147483647 h 274"/>
                  <a:gd name="T6" fmla="*/ 2147483647 w 690"/>
                  <a:gd name="T7" fmla="*/ 2147483647 h 274"/>
                  <a:gd name="T8" fmla="*/ 2147483647 w 690"/>
                  <a:gd name="T9" fmla="*/ 2147483647 h 274"/>
                  <a:gd name="T10" fmla="*/ 2147483647 w 690"/>
                  <a:gd name="T11" fmla="*/ 2147483647 h 2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0"/>
                  <a:gd name="T19" fmla="*/ 0 h 274"/>
                  <a:gd name="T20" fmla="*/ 690 w 690"/>
                  <a:gd name="T21" fmla="*/ 274 h 2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0" h="274">
                    <a:moveTo>
                      <a:pt x="391" y="60"/>
                    </a:moveTo>
                    <a:cubicBezTo>
                      <a:pt x="297" y="52"/>
                      <a:pt x="123" y="0"/>
                      <a:pt x="73" y="30"/>
                    </a:cubicBezTo>
                    <a:cubicBezTo>
                      <a:pt x="23" y="60"/>
                      <a:pt x="0" y="202"/>
                      <a:pt x="88" y="238"/>
                    </a:cubicBezTo>
                    <a:cubicBezTo>
                      <a:pt x="176" y="274"/>
                      <a:pt x="508" y="272"/>
                      <a:pt x="599" y="245"/>
                    </a:cubicBezTo>
                    <a:cubicBezTo>
                      <a:pt x="690" y="218"/>
                      <a:pt x="671" y="106"/>
                      <a:pt x="636" y="75"/>
                    </a:cubicBezTo>
                    <a:cubicBezTo>
                      <a:pt x="601" y="44"/>
                      <a:pt x="485" y="68"/>
                      <a:pt x="391" y="6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71"/>
              <p:cNvSpPr>
                <a:spLocks/>
              </p:cNvSpPr>
              <p:nvPr/>
            </p:nvSpPr>
            <p:spPr bwMode="auto">
              <a:xfrm>
                <a:off x="4324350" y="2276475"/>
                <a:ext cx="1065213" cy="385763"/>
              </a:xfrm>
              <a:custGeom>
                <a:avLst/>
                <a:gdLst>
                  <a:gd name="T0" fmla="*/ 2147483647 w 690"/>
                  <a:gd name="T1" fmla="*/ 2147483647 h 274"/>
                  <a:gd name="T2" fmla="*/ 2147483647 w 690"/>
                  <a:gd name="T3" fmla="*/ 2147483647 h 274"/>
                  <a:gd name="T4" fmla="*/ 2147483647 w 690"/>
                  <a:gd name="T5" fmla="*/ 2147483647 h 274"/>
                  <a:gd name="T6" fmla="*/ 2147483647 w 690"/>
                  <a:gd name="T7" fmla="*/ 2147483647 h 274"/>
                  <a:gd name="T8" fmla="*/ 2147483647 w 690"/>
                  <a:gd name="T9" fmla="*/ 2147483647 h 274"/>
                  <a:gd name="T10" fmla="*/ 2147483647 w 690"/>
                  <a:gd name="T11" fmla="*/ 2147483647 h 2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0"/>
                  <a:gd name="T19" fmla="*/ 0 h 274"/>
                  <a:gd name="T20" fmla="*/ 690 w 690"/>
                  <a:gd name="T21" fmla="*/ 274 h 2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0" h="274">
                    <a:moveTo>
                      <a:pt x="391" y="60"/>
                    </a:moveTo>
                    <a:cubicBezTo>
                      <a:pt x="297" y="52"/>
                      <a:pt x="123" y="0"/>
                      <a:pt x="73" y="30"/>
                    </a:cubicBezTo>
                    <a:cubicBezTo>
                      <a:pt x="23" y="60"/>
                      <a:pt x="0" y="202"/>
                      <a:pt x="88" y="238"/>
                    </a:cubicBezTo>
                    <a:cubicBezTo>
                      <a:pt x="176" y="274"/>
                      <a:pt x="508" y="272"/>
                      <a:pt x="599" y="245"/>
                    </a:cubicBezTo>
                    <a:cubicBezTo>
                      <a:pt x="690" y="218"/>
                      <a:pt x="671" y="106"/>
                      <a:pt x="636" y="75"/>
                    </a:cubicBezTo>
                    <a:cubicBezTo>
                      <a:pt x="601" y="44"/>
                      <a:pt x="485" y="68"/>
                      <a:pt x="391" y="6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72"/>
              <p:cNvSpPr>
                <a:spLocks/>
              </p:cNvSpPr>
              <p:nvPr/>
            </p:nvSpPr>
            <p:spPr bwMode="auto">
              <a:xfrm>
                <a:off x="6097588" y="2266950"/>
                <a:ext cx="850900" cy="385763"/>
              </a:xfrm>
              <a:custGeom>
                <a:avLst/>
                <a:gdLst>
                  <a:gd name="T0" fmla="*/ 2147483647 w 690"/>
                  <a:gd name="T1" fmla="*/ 2147483647 h 274"/>
                  <a:gd name="T2" fmla="*/ 2147483647 w 690"/>
                  <a:gd name="T3" fmla="*/ 2147483647 h 274"/>
                  <a:gd name="T4" fmla="*/ 2147483647 w 690"/>
                  <a:gd name="T5" fmla="*/ 2147483647 h 274"/>
                  <a:gd name="T6" fmla="*/ 2147483647 w 690"/>
                  <a:gd name="T7" fmla="*/ 2147483647 h 274"/>
                  <a:gd name="T8" fmla="*/ 2147483647 w 690"/>
                  <a:gd name="T9" fmla="*/ 2147483647 h 274"/>
                  <a:gd name="T10" fmla="*/ 2147483647 w 690"/>
                  <a:gd name="T11" fmla="*/ 2147483647 h 2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0"/>
                  <a:gd name="T19" fmla="*/ 0 h 274"/>
                  <a:gd name="T20" fmla="*/ 690 w 690"/>
                  <a:gd name="T21" fmla="*/ 274 h 2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0" h="274">
                    <a:moveTo>
                      <a:pt x="391" y="60"/>
                    </a:moveTo>
                    <a:cubicBezTo>
                      <a:pt x="297" y="52"/>
                      <a:pt x="123" y="0"/>
                      <a:pt x="73" y="30"/>
                    </a:cubicBezTo>
                    <a:cubicBezTo>
                      <a:pt x="23" y="60"/>
                      <a:pt x="0" y="202"/>
                      <a:pt x="88" y="238"/>
                    </a:cubicBezTo>
                    <a:cubicBezTo>
                      <a:pt x="176" y="274"/>
                      <a:pt x="508" y="272"/>
                      <a:pt x="599" y="245"/>
                    </a:cubicBezTo>
                    <a:cubicBezTo>
                      <a:pt x="690" y="218"/>
                      <a:pt x="671" y="106"/>
                      <a:pt x="636" y="75"/>
                    </a:cubicBezTo>
                    <a:cubicBezTo>
                      <a:pt x="601" y="44"/>
                      <a:pt x="485" y="68"/>
                      <a:pt x="391" y="6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Text Box 74"/>
              <p:cNvSpPr txBox="1">
                <a:spLocks noChangeArrowheads="1"/>
              </p:cNvSpPr>
              <p:nvPr/>
            </p:nvSpPr>
            <p:spPr bwMode="auto">
              <a:xfrm>
                <a:off x="919163" y="2235200"/>
                <a:ext cx="41389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w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Text Box 75"/>
              <p:cNvSpPr txBox="1">
                <a:spLocks noChangeArrowheads="1"/>
              </p:cNvSpPr>
              <p:nvPr/>
            </p:nvSpPr>
            <p:spPr bwMode="auto">
              <a:xfrm>
                <a:off x="2873375" y="2278063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x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Text Box 76"/>
              <p:cNvSpPr txBox="1">
                <a:spLocks noChangeArrowheads="1"/>
              </p:cNvSpPr>
              <p:nvPr/>
            </p:nvSpPr>
            <p:spPr bwMode="auto">
              <a:xfrm>
                <a:off x="6380163" y="2198688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y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Text Box 77"/>
              <p:cNvSpPr txBox="1">
                <a:spLocks noChangeArrowheads="1"/>
              </p:cNvSpPr>
              <p:nvPr/>
            </p:nvSpPr>
            <p:spPr bwMode="auto">
              <a:xfrm>
                <a:off x="8294688" y="1820863"/>
                <a:ext cx="32092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z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Text Box 78"/>
              <p:cNvSpPr txBox="1">
                <a:spLocks noChangeArrowheads="1"/>
              </p:cNvSpPr>
              <p:nvPr/>
            </p:nvSpPr>
            <p:spPr bwMode="auto">
              <a:xfrm>
                <a:off x="1947863" y="2557463"/>
                <a:ext cx="3690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24" name="Text Box 79"/>
              <p:cNvSpPr txBox="1">
                <a:spLocks noChangeArrowheads="1"/>
              </p:cNvSpPr>
              <p:nvPr/>
            </p:nvSpPr>
            <p:spPr bwMode="auto">
              <a:xfrm>
                <a:off x="3775075" y="3265488"/>
                <a:ext cx="3690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25" name="Text Box 80"/>
              <p:cNvSpPr txBox="1">
                <a:spLocks noChangeArrowheads="1"/>
              </p:cNvSpPr>
              <p:nvPr/>
            </p:nvSpPr>
            <p:spPr bwMode="auto">
              <a:xfrm>
                <a:off x="3775075" y="2522538"/>
                <a:ext cx="40481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D</a:t>
                </a:r>
              </a:p>
            </p:txBody>
          </p:sp>
          <p:sp>
            <p:nvSpPr>
              <p:cNvPr id="26" name="Text Box 81"/>
              <p:cNvSpPr txBox="1">
                <a:spLocks noChangeArrowheads="1"/>
              </p:cNvSpPr>
              <p:nvPr/>
            </p:nvSpPr>
            <p:spPr bwMode="auto">
              <a:xfrm>
                <a:off x="5559425" y="2520950"/>
                <a:ext cx="36580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27" name="Line 82"/>
              <p:cNvSpPr>
                <a:spLocks noChangeShapeType="1"/>
              </p:cNvSpPr>
              <p:nvPr/>
            </p:nvSpPr>
            <p:spPr bwMode="auto">
              <a:xfrm>
                <a:off x="7083425" y="2463800"/>
                <a:ext cx="344488" cy="31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Group 83"/>
              <p:cNvGrpSpPr>
                <a:grpSpLocks/>
              </p:cNvGrpSpPr>
              <p:nvPr/>
            </p:nvGrpSpPr>
            <p:grpSpPr bwMode="auto">
              <a:xfrm>
                <a:off x="5922963" y="2008188"/>
                <a:ext cx="615950" cy="363537"/>
                <a:chOff x="3731" y="1153"/>
                <a:chExt cx="388" cy="229"/>
              </a:xfrm>
            </p:grpSpPr>
            <p:sp>
              <p:nvSpPr>
                <p:cNvPr id="29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3731" y="1259"/>
                  <a:ext cx="205" cy="1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3944" y="1153"/>
                  <a:ext cx="175" cy="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" name="Group 86"/>
              <p:cNvGrpSpPr>
                <a:grpSpLocks/>
              </p:cNvGrpSpPr>
              <p:nvPr/>
            </p:nvGrpSpPr>
            <p:grpSpPr bwMode="auto">
              <a:xfrm>
                <a:off x="4144963" y="1982788"/>
                <a:ext cx="615950" cy="363537"/>
                <a:chOff x="3731" y="1153"/>
                <a:chExt cx="388" cy="229"/>
              </a:xfrm>
            </p:grpSpPr>
            <p:sp>
              <p:nvSpPr>
                <p:cNvPr id="32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3731" y="1259"/>
                  <a:ext cx="205" cy="1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3944" y="1153"/>
                  <a:ext cx="175" cy="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4" name="Group 89"/>
              <p:cNvGrpSpPr>
                <a:grpSpLocks/>
              </p:cNvGrpSpPr>
              <p:nvPr/>
            </p:nvGrpSpPr>
            <p:grpSpPr bwMode="auto">
              <a:xfrm>
                <a:off x="2366963" y="1957388"/>
                <a:ext cx="615950" cy="363537"/>
                <a:chOff x="3731" y="1153"/>
                <a:chExt cx="388" cy="229"/>
              </a:xfrm>
            </p:grpSpPr>
            <p:sp>
              <p:nvSpPr>
                <p:cNvPr id="35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3731" y="1259"/>
                  <a:ext cx="205" cy="1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944" y="1153"/>
                  <a:ext cx="175" cy="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7" name="Line 92"/>
              <p:cNvSpPr>
                <a:spLocks noChangeShapeType="1"/>
              </p:cNvSpPr>
              <p:nvPr/>
            </p:nvSpPr>
            <p:spPr bwMode="auto">
              <a:xfrm>
                <a:off x="4278313" y="3175000"/>
                <a:ext cx="97948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93"/>
              <p:cNvSpPr>
                <a:spLocks/>
              </p:cNvSpPr>
              <p:nvPr/>
            </p:nvSpPr>
            <p:spPr bwMode="auto">
              <a:xfrm>
                <a:off x="4298950" y="2967038"/>
                <a:ext cx="850900" cy="385762"/>
              </a:xfrm>
              <a:custGeom>
                <a:avLst/>
                <a:gdLst>
                  <a:gd name="T0" fmla="*/ 2147483647 w 690"/>
                  <a:gd name="T1" fmla="*/ 2147483647 h 274"/>
                  <a:gd name="T2" fmla="*/ 2147483647 w 690"/>
                  <a:gd name="T3" fmla="*/ 2147483647 h 274"/>
                  <a:gd name="T4" fmla="*/ 2147483647 w 690"/>
                  <a:gd name="T5" fmla="*/ 2147483647 h 274"/>
                  <a:gd name="T6" fmla="*/ 2147483647 w 690"/>
                  <a:gd name="T7" fmla="*/ 2147483647 h 274"/>
                  <a:gd name="T8" fmla="*/ 2147483647 w 690"/>
                  <a:gd name="T9" fmla="*/ 2147483647 h 274"/>
                  <a:gd name="T10" fmla="*/ 2147483647 w 690"/>
                  <a:gd name="T11" fmla="*/ 2147483647 h 2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0"/>
                  <a:gd name="T19" fmla="*/ 0 h 274"/>
                  <a:gd name="T20" fmla="*/ 690 w 690"/>
                  <a:gd name="T21" fmla="*/ 274 h 2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0" h="274">
                    <a:moveTo>
                      <a:pt x="391" y="60"/>
                    </a:moveTo>
                    <a:cubicBezTo>
                      <a:pt x="297" y="52"/>
                      <a:pt x="123" y="0"/>
                      <a:pt x="73" y="30"/>
                    </a:cubicBezTo>
                    <a:cubicBezTo>
                      <a:pt x="23" y="60"/>
                      <a:pt x="0" y="202"/>
                      <a:pt x="88" y="238"/>
                    </a:cubicBezTo>
                    <a:cubicBezTo>
                      <a:pt x="176" y="274"/>
                      <a:pt x="508" y="272"/>
                      <a:pt x="599" y="245"/>
                    </a:cubicBezTo>
                    <a:cubicBezTo>
                      <a:pt x="690" y="218"/>
                      <a:pt x="671" y="106"/>
                      <a:pt x="636" y="75"/>
                    </a:cubicBezTo>
                    <a:cubicBezTo>
                      <a:pt x="601" y="44"/>
                      <a:pt x="485" y="68"/>
                      <a:pt x="391" y="6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Line 94"/>
              <p:cNvSpPr>
                <a:spLocks noChangeShapeType="1"/>
              </p:cNvSpPr>
              <p:nvPr/>
            </p:nvSpPr>
            <p:spPr bwMode="auto">
              <a:xfrm>
                <a:off x="5284788" y="3163888"/>
                <a:ext cx="344487" cy="31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0" name="Group 120"/>
              <p:cNvGrpSpPr>
                <a:grpSpLocks/>
              </p:cNvGrpSpPr>
              <p:nvPr/>
            </p:nvGrpSpPr>
            <p:grpSpPr bwMode="auto">
              <a:xfrm>
                <a:off x="3624263" y="2287588"/>
                <a:ext cx="677862" cy="315912"/>
                <a:chOff x="4396" y="1245"/>
                <a:chExt cx="672" cy="248"/>
              </a:xfrm>
            </p:grpSpPr>
            <p:sp>
              <p:nvSpPr>
                <p:cNvPr id="41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sz="24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sz="24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3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sz="24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44" name="Group 124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47" name="Freeform 12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8" name="Freeform 12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5" name="Line 127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Line 128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9" name="Group 129"/>
              <p:cNvGrpSpPr>
                <a:grpSpLocks/>
              </p:cNvGrpSpPr>
              <p:nvPr/>
            </p:nvGrpSpPr>
            <p:grpSpPr bwMode="auto">
              <a:xfrm>
                <a:off x="5403850" y="2305050"/>
                <a:ext cx="677863" cy="315913"/>
                <a:chOff x="4396" y="1245"/>
                <a:chExt cx="672" cy="248"/>
              </a:xfrm>
            </p:grpSpPr>
            <p:sp>
              <p:nvSpPr>
                <p:cNvPr id="50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sz="24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5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sz="24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52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sz="24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53" name="Group 13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56" name="Freeform 13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7" name="Freeform 13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54" name="Line 13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Line 137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8" name="Group 138"/>
              <p:cNvGrpSpPr>
                <a:grpSpLocks/>
              </p:cNvGrpSpPr>
              <p:nvPr/>
            </p:nvGrpSpPr>
            <p:grpSpPr bwMode="auto">
              <a:xfrm>
                <a:off x="7440613" y="2300288"/>
                <a:ext cx="677862" cy="315912"/>
                <a:chOff x="4396" y="1245"/>
                <a:chExt cx="672" cy="248"/>
              </a:xfrm>
            </p:grpSpPr>
            <p:sp>
              <p:nvSpPr>
                <p:cNvPr id="59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sz="24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6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sz="24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61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sz="24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62" name="Group 142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65" name="Freeform 143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6" name="Freeform 144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63" name="Line 145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Line 146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7" name="Group 147"/>
              <p:cNvGrpSpPr>
                <a:grpSpLocks/>
              </p:cNvGrpSpPr>
              <p:nvPr/>
            </p:nvGrpSpPr>
            <p:grpSpPr bwMode="auto">
              <a:xfrm>
                <a:off x="3609975" y="2997200"/>
                <a:ext cx="677863" cy="315913"/>
                <a:chOff x="4396" y="1245"/>
                <a:chExt cx="672" cy="248"/>
              </a:xfrm>
            </p:grpSpPr>
            <p:sp>
              <p:nvSpPr>
                <p:cNvPr id="68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sz="24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69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sz="24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0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sz="24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71" name="Group 151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74" name="Freeform 152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5" name="Freeform 153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2" name="Line 154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Line 155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6" name="Group 156"/>
              <p:cNvGrpSpPr>
                <a:grpSpLocks/>
              </p:cNvGrpSpPr>
              <p:nvPr/>
            </p:nvGrpSpPr>
            <p:grpSpPr bwMode="auto">
              <a:xfrm>
                <a:off x="1866900" y="2324100"/>
                <a:ext cx="677863" cy="315913"/>
                <a:chOff x="4396" y="1245"/>
                <a:chExt cx="672" cy="248"/>
              </a:xfrm>
            </p:grpSpPr>
            <p:sp>
              <p:nvSpPr>
                <p:cNvPr id="77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sz="24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sz="24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9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sz="24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80" name="Group 160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83" name="Freeform 161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4" name="Freeform 162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81" name="Line 163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Line 164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1187624" y="4365104"/>
            <a:ext cx="6780212" cy="209867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</a:rPr>
              <a:t>destination subnet	  next  router      # hops to </a:t>
            </a:r>
            <a:r>
              <a:rPr lang="en-US" sz="2000" b="1" dirty="0" err="1">
                <a:solidFill>
                  <a:srgbClr val="000099"/>
                </a:solidFill>
              </a:rPr>
              <a:t>dest</a:t>
            </a:r>
            <a:endParaRPr lang="en-US" sz="2000" b="1" dirty="0">
              <a:solidFill>
                <a:srgbClr val="000099"/>
              </a:solidFill>
            </a:endParaRPr>
          </a:p>
          <a:p>
            <a:r>
              <a:rPr lang="en-US" sz="2000" b="1" dirty="0"/>
              <a:t> 	</a:t>
            </a:r>
            <a:r>
              <a:rPr lang="en-US" sz="2400" dirty="0">
                <a:solidFill>
                  <a:srgbClr val="CC0000"/>
                </a:solidFill>
              </a:rPr>
              <a:t>w</a:t>
            </a:r>
            <a:r>
              <a:rPr lang="en-US" sz="2400" dirty="0"/>
              <a:t>		</a:t>
            </a:r>
            <a:r>
              <a:rPr lang="en-US" sz="2400" dirty="0">
                <a:solidFill>
                  <a:srgbClr val="000000"/>
                </a:solidFill>
              </a:rPr>
              <a:t>	A		2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>
                <a:solidFill>
                  <a:srgbClr val="CC0000"/>
                </a:solidFill>
              </a:rPr>
              <a:t>y</a:t>
            </a:r>
            <a:r>
              <a:rPr lang="en-US" sz="2400" dirty="0">
                <a:solidFill>
                  <a:srgbClr val="000000"/>
                </a:solidFill>
              </a:rPr>
              <a:t>			B		2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	</a:t>
            </a:r>
            <a:r>
              <a:rPr lang="en-US" sz="2400" dirty="0">
                <a:solidFill>
                  <a:srgbClr val="CC0000"/>
                </a:solidFill>
              </a:rPr>
              <a:t>z</a:t>
            </a:r>
            <a:r>
              <a:rPr lang="en-US" sz="2400" dirty="0">
                <a:solidFill>
                  <a:srgbClr val="000000"/>
                </a:solidFill>
              </a:rPr>
              <a:t>			B		7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>
                <a:solidFill>
                  <a:srgbClr val="CC0000"/>
                </a:solidFill>
              </a:rPr>
              <a:t>x</a:t>
            </a:r>
            <a:r>
              <a:rPr lang="en-US" sz="2400" dirty="0">
                <a:solidFill>
                  <a:srgbClr val="000000"/>
                </a:solidFill>
              </a:rPr>
              <a:t>			--		1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….			….		....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RIPv2 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4077072"/>
            <a:ext cx="5050904" cy="576064"/>
          </a:xfrm>
        </p:spPr>
        <p:txBody>
          <a:bodyPr/>
          <a:lstStyle/>
          <a:p>
            <a:pPr algn="ctr">
              <a:buNone/>
            </a:pPr>
            <a:r>
              <a:rPr lang="el-GR" sz="2800" dirty="0" smtClean="0"/>
              <a:t>Πίνακας δρομολόγησης του </a:t>
            </a:r>
            <a:r>
              <a:rPr lang="en-US" sz="2800" dirty="0" smtClean="0"/>
              <a:t>D</a:t>
            </a:r>
            <a:endParaRPr lang="el-G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51</a:t>
            </a:fld>
            <a:endParaRPr lang="el-GR" altLang="el-GR"/>
          </a:p>
        </p:txBody>
      </p:sp>
      <p:grpSp>
        <p:nvGrpSpPr>
          <p:cNvPr id="86" name="Group 85" descr="π.χ. RIPv2"/>
          <p:cNvGrpSpPr/>
          <p:nvPr/>
        </p:nvGrpSpPr>
        <p:grpSpPr>
          <a:xfrm>
            <a:off x="631825" y="2364959"/>
            <a:ext cx="8296275" cy="1906290"/>
            <a:chOff x="631825" y="2364959"/>
            <a:chExt cx="8296275" cy="1906290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6076950" y="3019009"/>
              <a:ext cx="9794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528888" y="3030121"/>
              <a:ext cx="1241425" cy="1588"/>
            </a:xfrm>
            <a:custGeom>
              <a:avLst/>
              <a:gdLst>
                <a:gd name="T0" fmla="*/ 0 w 805"/>
                <a:gd name="T1" fmla="*/ 0 h 1"/>
                <a:gd name="T2" fmla="*/ 2147483647 w 805"/>
                <a:gd name="T3" fmla="*/ 2147483647 h 1"/>
                <a:gd name="T4" fmla="*/ 0 60000 65536"/>
                <a:gd name="T5" fmla="*/ 0 60000 65536"/>
                <a:gd name="T6" fmla="*/ 0 w 805"/>
                <a:gd name="T7" fmla="*/ 0 h 1"/>
                <a:gd name="T8" fmla="*/ 805 w 80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5" h="1">
                  <a:moveTo>
                    <a:pt x="0" y="0"/>
                  </a:moveTo>
                  <a:lnTo>
                    <a:pt x="805" y="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530475" y="2809459"/>
              <a:ext cx="1065213" cy="385762"/>
            </a:xfrm>
            <a:custGeom>
              <a:avLst/>
              <a:gdLst>
                <a:gd name="T0" fmla="*/ 2147483647 w 690"/>
                <a:gd name="T1" fmla="*/ 2147483647 h 274"/>
                <a:gd name="T2" fmla="*/ 2147483647 w 690"/>
                <a:gd name="T3" fmla="*/ 2147483647 h 274"/>
                <a:gd name="T4" fmla="*/ 2147483647 w 690"/>
                <a:gd name="T5" fmla="*/ 2147483647 h 274"/>
                <a:gd name="T6" fmla="*/ 2147483647 w 690"/>
                <a:gd name="T7" fmla="*/ 2147483647 h 274"/>
                <a:gd name="T8" fmla="*/ 2147483647 w 690"/>
                <a:gd name="T9" fmla="*/ 2147483647 h 274"/>
                <a:gd name="T10" fmla="*/ 2147483647 w 690"/>
                <a:gd name="T11" fmla="*/ 2147483647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9" name="Freeform 36"/>
            <p:cNvSpPr>
              <a:spLocks/>
            </p:cNvSpPr>
            <p:nvPr/>
          </p:nvSpPr>
          <p:spPr bwMode="auto">
            <a:xfrm>
              <a:off x="4322763" y="3030121"/>
              <a:ext cx="1243012" cy="1588"/>
            </a:xfrm>
            <a:custGeom>
              <a:avLst/>
              <a:gdLst>
                <a:gd name="T0" fmla="*/ 0 w 805"/>
                <a:gd name="T1" fmla="*/ 0 h 1"/>
                <a:gd name="T2" fmla="*/ 2147483647 w 805"/>
                <a:gd name="T3" fmla="*/ 2147483647 h 1"/>
                <a:gd name="T4" fmla="*/ 0 60000 65536"/>
                <a:gd name="T5" fmla="*/ 0 60000 65536"/>
                <a:gd name="T6" fmla="*/ 0 w 805"/>
                <a:gd name="T7" fmla="*/ 0 h 1"/>
                <a:gd name="T8" fmla="*/ 805 w 80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5" h="1">
                  <a:moveTo>
                    <a:pt x="0" y="0"/>
                  </a:moveTo>
                  <a:lnTo>
                    <a:pt x="805" y="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0" name="Freeform 51"/>
            <p:cNvSpPr>
              <a:spLocks/>
            </p:cNvSpPr>
            <p:nvPr/>
          </p:nvSpPr>
          <p:spPr bwMode="auto">
            <a:xfrm>
              <a:off x="631825" y="3042821"/>
              <a:ext cx="1243013" cy="0"/>
            </a:xfrm>
            <a:custGeom>
              <a:avLst/>
              <a:gdLst>
                <a:gd name="T0" fmla="*/ 0 w 805"/>
                <a:gd name="T1" fmla="*/ 0 h 1"/>
                <a:gd name="T2" fmla="*/ 2147483647 w 805"/>
                <a:gd name="T3" fmla="*/ 0 h 1"/>
                <a:gd name="T4" fmla="*/ 0 60000 65536"/>
                <a:gd name="T5" fmla="*/ 0 60000 65536"/>
                <a:gd name="T6" fmla="*/ 0 w 805"/>
                <a:gd name="T7" fmla="*/ 0 h 1"/>
                <a:gd name="T8" fmla="*/ 805 w 805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5" h="1">
                  <a:moveTo>
                    <a:pt x="0" y="0"/>
                  </a:moveTo>
                  <a:lnTo>
                    <a:pt x="805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1" name="Line 66"/>
            <p:cNvSpPr>
              <a:spLocks noChangeShapeType="1"/>
            </p:cNvSpPr>
            <p:nvPr/>
          </p:nvSpPr>
          <p:spPr bwMode="auto">
            <a:xfrm flipV="1">
              <a:off x="8091488" y="2520534"/>
              <a:ext cx="604837" cy="3540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2" name="Line 67"/>
            <p:cNvSpPr>
              <a:spLocks noChangeShapeType="1"/>
            </p:cNvSpPr>
            <p:nvPr/>
          </p:nvSpPr>
          <p:spPr bwMode="auto">
            <a:xfrm>
              <a:off x="8045450" y="3163471"/>
              <a:ext cx="604838" cy="354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" name="Line 68"/>
            <p:cNvSpPr>
              <a:spLocks noChangeShapeType="1"/>
            </p:cNvSpPr>
            <p:nvPr/>
          </p:nvSpPr>
          <p:spPr bwMode="auto">
            <a:xfrm>
              <a:off x="2368550" y="3155534"/>
              <a:ext cx="1255713" cy="547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4" name="Freeform 69"/>
            <p:cNvSpPr>
              <a:spLocks/>
            </p:cNvSpPr>
            <p:nvPr/>
          </p:nvSpPr>
          <p:spPr bwMode="auto">
            <a:xfrm rot="1183889">
              <a:off x="2522538" y="3320634"/>
              <a:ext cx="1065212" cy="284162"/>
            </a:xfrm>
            <a:custGeom>
              <a:avLst/>
              <a:gdLst>
                <a:gd name="T0" fmla="*/ 2147483647 w 690"/>
                <a:gd name="T1" fmla="*/ 2147483647 h 274"/>
                <a:gd name="T2" fmla="*/ 2147483647 w 690"/>
                <a:gd name="T3" fmla="*/ 2147483647 h 274"/>
                <a:gd name="T4" fmla="*/ 2147483647 w 690"/>
                <a:gd name="T5" fmla="*/ 2147483647 h 274"/>
                <a:gd name="T6" fmla="*/ 2147483647 w 690"/>
                <a:gd name="T7" fmla="*/ 2147483647 h 274"/>
                <a:gd name="T8" fmla="*/ 2147483647 w 690"/>
                <a:gd name="T9" fmla="*/ 2147483647 h 274"/>
                <a:gd name="T10" fmla="*/ 2147483647 w 690"/>
                <a:gd name="T11" fmla="*/ 2147483647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" name="Freeform 70"/>
            <p:cNvSpPr>
              <a:spLocks/>
            </p:cNvSpPr>
            <p:nvPr/>
          </p:nvSpPr>
          <p:spPr bwMode="auto">
            <a:xfrm>
              <a:off x="633413" y="2822159"/>
              <a:ext cx="1065212" cy="384175"/>
            </a:xfrm>
            <a:custGeom>
              <a:avLst/>
              <a:gdLst>
                <a:gd name="T0" fmla="*/ 2147483647 w 690"/>
                <a:gd name="T1" fmla="*/ 2147483647 h 274"/>
                <a:gd name="T2" fmla="*/ 2147483647 w 690"/>
                <a:gd name="T3" fmla="*/ 2147483647 h 274"/>
                <a:gd name="T4" fmla="*/ 2147483647 w 690"/>
                <a:gd name="T5" fmla="*/ 2147483647 h 274"/>
                <a:gd name="T6" fmla="*/ 2147483647 w 690"/>
                <a:gd name="T7" fmla="*/ 2147483647 h 274"/>
                <a:gd name="T8" fmla="*/ 2147483647 w 690"/>
                <a:gd name="T9" fmla="*/ 2147483647 h 274"/>
                <a:gd name="T10" fmla="*/ 2147483647 w 690"/>
                <a:gd name="T11" fmla="*/ 2147483647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6" name="Freeform 71"/>
            <p:cNvSpPr>
              <a:spLocks/>
            </p:cNvSpPr>
            <p:nvPr/>
          </p:nvSpPr>
          <p:spPr bwMode="auto">
            <a:xfrm>
              <a:off x="4324350" y="2820571"/>
              <a:ext cx="1065213" cy="385763"/>
            </a:xfrm>
            <a:custGeom>
              <a:avLst/>
              <a:gdLst>
                <a:gd name="T0" fmla="*/ 2147483647 w 690"/>
                <a:gd name="T1" fmla="*/ 2147483647 h 274"/>
                <a:gd name="T2" fmla="*/ 2147483647 w 690"/>
                <a:gd name="T3" fmla="*/ 2147483647 h 274"/>
                <a:gd name="T4" fmla="*/ 2147483647 w 690"/>
                <a:gd name="T5" fmla="*/ 2147483647 h 274"/>
                <a:gd name="T6" fmla="*/ 2147483647 w 690"/>
                <a:gd name="T7" fmla="*/ 2147483647 h 274"/>
                <a:gd name="T8" fmla="*/ 2147483647 w 690"/>
                <a:gd name="T9" fmla="*/ 2147483647 h 274"/>
                <a:gd name="T10" fmla="*/ 2147483647 w 690"/>
                <a:gd name="T11" fmla="*/ 2147483647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7" name="Freeform 72"/>
            <p:cNvSpPr>
              <a:spLocks/>
            </p:cNvSpPr>
            <p:nvPr/>
          </p:nvSpPr>
          <p:spPr bwMode="auto">
            <a:xfrm>
              <a:off x="6097588" y="2811046"/>
              <a:ext cx="850900" cy="385763"/>
            </a:xfrm>
            <a:custGeom>
              <a:avLst/>
              <a:gdLst>
                <a:gd name="T0" fmla="*/ 2147483647 w 690"/>
                <a:gd name="T1" fmla="*/ 2147483647 h 274"/>
                <a:gd name="T2" fmla="*/ 2147483647 w 690"/>
                <a:gd name="T3" fmla="*/ 2147483647 h 274"/>
                <a:gd name="T4" fmla="*/ 2147483647 w 690"/>
                <a:gd name="T5" fmla="*/ 2147483647 h 274"/>
                <a:gd name="T6" fmla="*/ 2147483647 w 690"/>
                <a:gd name="T7" fmla="*/ 2147483647 h 274"/>
                <a:gd name="T8" fmla="*/ 2147483647 w 690"/>
                <a:gd name="T9" fmla="*/ 2147483647 h 274"/>
                <a:gd name="T10" fmla="*/ 2147483647 w 690"/>
                <a:gd name="T11" fmla="*/ 2147483647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8" name="Freeform 73"/>
            <p:cNvSpPr>
              <a:spLocks/>
            </p:cNvSpPr>
            <p:nvPr/>
          </p:nvSpPr>
          <p:spPr bwMode="auto">
            <a:xfrm rot="19010567">
              <a:off x="8059738" y="2377659"/>
              <a:ext cx="868362" cy="385762"/>
            </a:xfrm>
            <a:custGeom>
              <a:avLst/>
              <a:gdLst>
                <a:gd name="T0" fmla="*/ 2147483647 w 690"/>
                <a:gd name="T1" fmla="*/ 2147483647 h 274"/>
                <a:gd name="T2" fmla="*/ 2147483647 w 690"/>
                <a:gd name="T3" fmla="*/ 2147483647 h 274"/>
                <a:gd name="T4" fmla="*/ 2147483647 w 690"/>
                <a:gd name="T5" fmla="*/ 2147483647 h 274"/>
                <a:gd name="T6" fmla="*/ 2147483647 w 690"/>
                <a:gd name="T7" fmla="*/ 2147483647 h 274"/>
                <a:gd name="T8" fmla="*/ 2147483647 w 690"/>
                <a:gd name="T9" fmla="*/ 2147483647 h 274"/>
                <a:gd name="T10" fmla="*/ 2147483647 w 690"/>
                <a:gd name="T11" fmla="*/ 2147483647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9" name="Text Box 74"/>
            <p:cNvSpPr txBox="1">
              <a:spLocks noChangeArrowheads="1"/>
            </p:cNvSpPr>
            <p:nvPr/>
          </p:nvSpPr>
          <p:spPr bwMode="auto">
            <a:xfrm>
              <a:off x="919163" y="2779296"/>
              <a:ext cx="4138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w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Text Box 75"/>
            <p:cNvSpPr txBox="1">
              <a:spLocks noChangeArrowheads="1"/>
            </p:cNvSpPr>
            <p:nvPr/>
          </p:nvSpPr>
          <p:spPr bwMode="auto">
            <a:xfrm>
              <a:off x="2873375" y="2822159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x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 Box 76"/>
            <p:cNvSpPr txBox="1">
              <a:spLocks noChangeArrowheads="1"/>
            </p:cNvSpPr>
            <p:nvPr/>
          </p:nvSpPr>
          <p:spPr bwMode="auto">
            <a:xfrm>
              <a:off x="6380163" y="2742784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y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Text Box 77"/>
            <p:cNvSpPr txBox="1">
              <a:spLocks noChangeArrowheads="1"/>
            </p:cNvSpPr>
            <p:nvPr/>
          </p:nvSpPr>
          <p:spPr bwMode="auto">
            <a:xfrm>
              <a:off x="8294688" y="2364959"/>
              <a:ext cx="32092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z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Text Box 78"/>
            <p:cNvSpPr txBox="1">
              <a:spLocks noChangeArrowheads="1"/>
            </p:cNvSpPr>
            <p:nvPr/>
          </p:nvSpPr>
          <p:spPr bwMode="auto">
            <a:xfrm>
              <a:off x="1947863" y="3101559"/>
              <a:ext cx="3690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4" name="Text Box 79"/>
            <p:cNvSpPr txBox="1">
              <a:spLocks noChangeArrowheads="1"/>
            </p:cNvSpPr>
            <p:nvPr/>
          </p:nvSpPr>
          <p:spPr bwMode="auto">
            <a:xfrm>
              <a:off x="3775075" y="3809584"/>
              <a:ext cx="3690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5" name="Text Box 80"/>
            <p:cNvSpPr txBox="1">
              <a:spLocks noChangeArrowheads="1"/>
            </p:cNvSpPr>
            <p:nvPr/>
          </p:nvSpPr>
          <p:spPr bwMode="auto">
            <a:xfrm>
              <a:off x="3775075" y="3066634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6" name="Text Box 81"/>
            <p:cNvSpPr txBox="1">
              <a:spLocks noChangeArrowheads="1"/>
            </p:cNvSpPr>
            <p:nvPr/>
          </p:nvSpPr>
          <p:spPr bwMode="auto">
            <a:xfrm>
              <a:off x="5559425" y="3065046"/>
              <a:ext cx="3658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7" name="Line 82"/>
            <p:cNvSpPr>
              <a:spLocks noChangeShapeType="1"/>
            </p:cNvSpPr>
            <p:nvPr/>
          </p:nvSpPr>
          <p:spPr bwMode="auto">
            <a:xfrm>
              <a:off x="7083425" y="3007896"/>
              <a:ext cx="344488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28" name="Group 83"/>
            <p:cNvGrpSpPr>
              <a:grpSpLocks/>
            </p:cNvGrpSpPr>
            <p:nvPr/>
          </p:nvGrpSpPr>
          <p:grpSpPr bwMode="auto">
            <a:xfrm>
              <a:off x="5922963" y="2552284"/>
              <a:ext cx="615950" cy="363537"/>
              <a:chOff x="3731" y="1153"/>
              <a:chExt cx="388" cy="229"/>
            </a:xfrm>
          </p:grpSpPr>
          <p:sp>
            <p:nvSpPr>
              <p:cNvPr id="29" name="Line 84"/>
              <p:cNvSpPr>
                <a:spLocks noChangeShapeType="1"/>
              </p:cNvSpPr>
              <p:nvPr/>
            </p:nvSpPr>
            <p:spPr bwMode="auto">
              <a:xfrm flipV="1">
                <a:off x="3731" y="1259"/>
                <a:ext cx="205" cy="1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Line 85"/>
              <p:cNvSpPr>
                <a:spLocks noChangeShapeType="1"/>
              </p:cNvSpPr>
              <p:nvPr/>
            </p:nvSpPr>
            <p:spPr bwMode="auto">
              <a:xfrm flipV="1">
                <a:off x="3944" y="1153"/>
                <a:ext cx="175" cy="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" name="Group 86"/>
            <p:cNvGrpSpPr>
              <a:grpSpLocks/>
            </p:cNvGrpSpPr>
            <p:nvPr/>
          </p:nvGrpSpPr>
          <p:grpSpPr bwMode="auto">
            <a:xfrm>
              <a:off x="4144963" y="2526884"/>
              <a:ext cx="615950" cy="363537"/>
              <a:chOff x="3731" y="1153"/>
              <a:chExt cx="388" cy="229"/>
            </a:xfrm>
          </p:grpSpPr>
          <p:sp>
            <p:nvSpPr>
              <p:cNvPr id="32" name="Line 87"/>
              <p:cNvSpPr>
                <a:spLocks noChangeShapeType="1"/>
              </p:cNvSpPr>
              <p:nvPr/>
            </p:nvSpPr>
            <p:spPr bwMode="auto">
              <a:xfrm flipV="1">
                <a:off x="3731" y="1259"/>
                <a:ext cx="205" cy="1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Line 88"/>
              <p:cNvSpPr>
                <a:spLocks noChangeShapeType="1"/>
              </p:cNvSpPr>
              <p:nvPr/>
            </p:nvSpPr>
            <p:spPr bwMode="auto">
              <a:xfrm flipV="1">
                <a:off x="3944" y="1153"/>
                <a:ext cx="175" cy="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4" name="Group 89"/>
            <p:cNvGrpSpPr>
              <a:grpSpLocks/>
            </p:cNvGrpSpPr>
            <p:nvPr/>
          </p:nvGrpSpPr>
          <p:grpSpPr bwMode="auto">
            <a:xfrm>
              <a:off x="2366963" y="2501484"/>
              <a:ext cx="615950" cy="363537"/>
              <a:chOff x="3731" y="1153"/>
              <a:chExt cx="388" cy="229"/>
            </a:xfrm>
          </p:grpSpPr>
          <p:sp>
            <p:nvSpPr>
              <p:cNvPr id="35" name="Line 90"/>
              <p:cNvSpPr>
                <a:spLocks noChangeShapeType="1"/>
              </p:cNvSpPr>
              <p:nvPr/>
            </p:nvSpPr>
            <p:spPr bwMode="auto">
              <a:xfrm flipV="1">
                <a:off x="3731" y="1259"/>
                <a:ext cx="205" cy="1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Line 91"/>
              <p:cNvSpPr>
                <a:spLocks noChangeShapeType="1"/>
              </p:cNvSpPr>
              <p:nvPr/>
            </p:nvSpPr>
            <p:spPr bwMode="auto">
              <a:xfrm flipV="1">
                <a:off x="3944" y="1153"/>
                <a:ext cx="175" cy="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" name="Line 92"/>
            <p:cNvSpPr>
              <a:spLocks noChangeShapeType="1"/>
            </p:cNvSpPr>
            <p:nvPr/>
          </p:nvSpPr>
          <p:spPr bwMode="auto">
            <a:xfrm>
              <a:off x="4278313" y="3719096"/>
              <a:ext cx="9794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8" name="Freeform 93"/>
            <p:cNvSpPr>
              <a:spLocks/>
            </p:cNvSpPr>
            <p:nvPr/>
          </p:nvSpPr>
          <p:spPr bwMode="auto">
            <a:xfrm>
              <a:off x="4298950" y="3511134"/>
              <a:ext cx="850900" cy="385762"/>
            </a:xfrm>
            <a:custGeom>
              <a:avLst/>
              <a:gdLst>
                <a:gd name="T0" fmla="*/ 2147483647 w 690"/>
                <a:gd name="T1" fmla="*/ 2147483647 h 274"/>
                <a:gd name="T2" fmla="*/ 2147483647 w 690"/>
                <a:gd name="T3" fmla="*/ 2147483647 h 274"/>
                <a:gd name="T4" fmla="*/ 2147483647 w 690"/>
                <a:gd name="T5" fmla="*/ 2147483647 h 274"/>
                <a:gd name="T6" fmla="*/ 2147483647 w 690"/>
                <a:gd name="T7" fmla="*/ 2147483647 h 274"/>
                <a:gd name="T8" fmla="*/ 2147483647 w 690"/>
                <a:gd name="T9" fmla="*/ 2147483647 h 274"/>
                <a:gd name="T10" fmla="*/ 2147483647 w 690"/>
                <a:gd name="T11" fmla="*/ 2147483647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9" name="Line 94"/>
            <p:cNvSpPr>
              <a:spLocks noChangeShapeType="1"/>
            </p:cNvSpPr>
            <p:nvPr/>
          </p:nvSpPr>
          <p:spPr bwMode="auto">
            <a:xfrm>
              <a:off x="5284788" y="3707984"/>
              <a:ext cx="3444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0" name="Group 120"/>
            <p:cNvGrpSpPr>
              <a:grpSpLocks/>
            </p:cNvGrpSpPr>
            <p:nvPr/>
          </p:nvGrpSpPr>
          <p:grpSpPr bwMode="auto">
            <a:xfrm>
              <a:off x="3624263" y="2831684"/>
              <a:ext cx="677862" cy="315912"/>
              <a:chOff x="4396" y="1245"/>
              <a:chExt cx="672" cy="248"/>
            </a:xfrm>
          </p:grpSpPr>
          <p:sp>
            <p:nvSpPr>
              <p:cNvPr id="4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44" name="Group 12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47" name="Freeform 12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12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" name="Line 127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Line 128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9" name="Group 129"/>
            <p:cNvGrpSpPr>
              <a:grpSpLocks/>
            </p:cNvGrpSpPr>
            <p:nvPr/>
          </p:nvGrpSpPr>
          <p:grpSpPr bwMode="auto">
            <a:xfrm>
              <a:off x="5403850" y="2849146"/>
              <a:ext cx="677863" cy="315913"/>
              <a:chOff x="4396" y="1245"/>
              <a:chExt cx="672" cy="248"/>
            </a:xfrm>
          </p:grpSpPr>
          <p:sp>
            <p:nvSpPr>
              <p:cNvPr id="5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53" name="Group 13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56" name="Freeform 13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Freeform 13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4" name="Line 136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Line 13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8" name="Group 138"/>
            <p:cNvGrpSpPr>
              <a:grpSpLocks/>
            </p:cNvGrpSpPr>
            <p:nvPr/>
          </p:nvGrpSpPr>
          <p:grpSpPr bwMode="auto">
            <a:xfrm>
              <a:off x="7440613" y="2844384"/>
              <a:ext cx="677862" cy="315912"/>
              <a:chOff x="4396" y="1245"/>
              <a:chExt cx="672" cy="248"/>
            </a:xfrm>
          </p:grpSpPr>
          <p:sp>
            <p:nvSpPr>
              <p:cNvPr id="5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62" name="Group 14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65" name="Freeform 14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Freeform 14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3" name="Line 145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Line 14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" name="Group 147"/>
            <p:cNvGrpSpPr>
              <a:grpSpLocks/>
            </p:cNvGrpSpPr>
            <p:nvPr/>
          </p:nvGrpSpPr>
          <p:grpSpPr bwMode="auto">
            <a:xfrm>
              <a:off x="3609975" y="3541296"/>
              <a:ext cx="677863" cy="315913"/>
              <a:chOff x="4396" y="1245"/>
              <a:chExt cx="672" cy="248"/>
            </a:xfrm>
          </p:grpSpPr>
          <p:sp>
            <p:nvSpPr>
              <p:cNvPr id="6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1" name="Group 151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74" name="Freeform 15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Freeform 15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2" name="Line 154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Line 155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" name="Group 156"/>
            <p:cNvGrpSpPr>
              <a:grpSpLocks/>
            </p:cNvGrpSpPr>
            <p:nvPr/>
          </p:nvGrpSpPr>
          <p:grpSpPr bwMode="auto">
            <a:xfrm>
              <a:off x="1866900" y="2868196"/>
              <a:ext cx="677863" cy="315913"/>
              <a:chOff x="4396" y="1245"/>
              <a:chExt cx="672" cy="248"/>
            </a:xfrm>
          </p:grpSpPr>
          <p:sp>
            <p:nvSpPr>
              <p:cNvPr id="77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8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80" name="Group 160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83" name="Freeform 16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Freeform 16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1" name="Line 163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Line 164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1187624" y="4642693"/>
            <a:ext cx="6780212" cy="209867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</a:rPr>
              <a:t>destination subnet	  next  router      # hops to </a:t>
            </a:r>
            <a:r>
              <a:rPr lang="en-US" sz="2000" b="1" dirty="0" err="1">
                <a:solidFill>
                  <a:srgbClr val="000099"/>
                </a:solidFill>
              </a:rPr>
              <a:t>dest</a:t>
            </a:r>
            <a:endParaRPr lang="en-US" sz="2000" b="1" dirty="0">
              <a:solidFill>
                <a:srgbClr val="000099"/>
              </a:solidFill>
            </a:endParaRPr>
          </a:p>
          <a:p>
            <a:r>
              <a:rPr lang="en-US" sz="2000" b="1" dirty="0"/>
              <a:t> 	</a:t>
            </a:r>
            <a:r>
              <a:rPr lang="en-US" sz="2400" dirty="0">
                <a:solidFill>
                  <a:srgbClr val="CC0000"/>
                </a:solidFill>
              </a:rPr>
              <a:t>w</a:t>
            </a:r>
            <a:r>
              <a:rPr lang="en-US" sz="2400" dirty="0"/>
              <a:t>		</a:t>
            </a:r>
            <a:r>
              <a:rPr lang="en-US" sz="2400" dirty="0">
                <a:solidFill>
                  <a:srgbClr val="000000"/>
                </a:solidFill>
              </a:rPr>
              <a:t>	A		2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>
                <a:solidFill>
                  <a:srgbClr val="CC0000"/>
                </a:solidFill>
              </a:rPr>
              <a:t>y</a:t>
            </a:r>
            <a:r>
              <a:rPr lang="en-US" sz="2400" dirty="0">
                <a:solidFill>
                  <a:srgbClr val="000000"/>
                </a:solidFill>
              </a:rPr>
              <a:t>			B		2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	</a:t>
            </a:r>
            <a:r>
              <a:rPr lang="en-US" sz="2400" dirty="0">
                <a:solidFill>
                  <a:srgbClr val="CC0000"/>
                </a:solidFill>
              </a:rPr>
              <a:t>z</a:t>
            </a:r>
            <a:r>
              <a:rPr lang="en-US" sz="2400" dirty="0">
                <a:solidFill>
                  <a:srgbClr val="000000"/>
                </a:solidFill>
              </a:rPr>
              <a:t>			B		7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>
                <a:solidFill>
                  <a:srgbClr val="CC0000"/>
                </a:solidFill>
              </a:rPr>
              <a:t>x</a:t>
            </a:r>
            <a:r>
              <a:rPr lang="en-US" sz="2400" dirty="0">
                <a:solidFill>
                  <a:srgbClr val="000000"/>
                </a:solidFill>
              </a:rPr>
              <a:t>			--		1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….			….		....</a:t>
            </a:r>
          </a:p>
        </p:txBody>
      </p:sp>
      <p:sp>
        <p:nvSpPr>
          <p:cNvPr id="88" name="Text Box 117"/>
          <p:cNvSpPr txBox="1">
            <a:spLocks noChangeArrowheads="1"/>
          </p:cNvSpPr>
          <p:nvPr/>
        </p:nvSpPr>
        <p:spPr bwMode="auto">
          <a:xfrm>
            <a:off x="1979712" y="1368649"/>
            <a:ext cx="2308225" cy="11557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b="1" dirty="0" err="1">
                <a:solidFill>
                  <a:srgbClr val="000099"/>
                </a:solidFill>
              </a:rPr>
              <a:t>dest</a:t>
            </a:r>
            <a:r>
              <a:rPr lang="en-US" sz="1600" b="1" dirty="0">
                <a:solidFill>
                  <a:srgbClr val="000099"/>
                </a:solidFill>
              </a:rPr>
              <a:t>     next  hops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   </a:t>
            </a:r>
            <a:r>
              <a:rPr lang="en-US" sz="1600" dirty="0">
                <a:solidFill>
                  <a:srgbClr val="CC0000"/>
                </a:solidFill>
              </a:rPr>
              <a:t>w</a:t>
            </a:r>
            <a:r>
              <a:rPr lang="en-US" sz="1600" dirty="0"/>
              <a:t>	</a:t>
            </a:r>
            <a:r>
              <a:rPr lang="en-US" sz="1600" dirty="0">
                <a:solidFill>
                  <a:srgbClr val="000000"/>
                </a:solidFill>
              </a:rPr>
              <a:t>  -       1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</a:rPr>
              <a:t>   </a:t>
            </a:r>
            <a:r>
              <a:rPr lang="en-US" sz="1600" dirty="0">
                <a:solidFill>
                  <a:srgbClr val="CC0000"/>
                </a:solidFill>
              </a:rPr>
              <a:t>x</a:t>
            </a:r>
            <a:r>
              <a:rPr lang="en-US" sz="1600" dirty="0">
                <a:solidFill>
                  <a:srgbClr val="000000"/>
                </a:solidFill>
              </a:rPr>
              <a:t>	  -       1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</a:rPr>
              <a:t>   </a:t>
            </a:r>
            <a:r>
              <a:rPr lang="en-US" sz="1600" dirty="0">
                <a:solidFill>
                  <a:srgbClr val="CC0000"/>
                </a:solidFill>
              </a:rPr>
              <a:t>z</a:t>
            </a:r>
            <a:r>
              <a:rPr lang="en-US" sz="1600" dirty="0">
                <a:solidFill>
                  <a:srgbClr val="000000"/>
                </a:solidFill>
              </a:rPr>
              <a:t>	  C      4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</a:rPr>
              <a:t>   ….	  …     ...</a:t>
            </a:r>
          </a:p>
        </p:txBody>
      </p:sp>
      <p:grpSp>
        <p:nvGrpSpPr>
          <p:cNvPr id="4" name="Group 3" descr="π.χ. RIPv2"/>
          <p:cNvGrpSpPr/>
          <p:nvPr/>
        </p:nvGrpSpPr>
        <p:grpSpPr>
          <a:xfrm>
            <a:off x="2038450" y="1484784"/>
            <a:ext cx="5203957" cy="1296740"/>
            <a:chOff x="2038450" y="1484784"/>
            <a:chExt cx="5203957" cy="1296740"/>
          </a:xfrm>
        </p:grpSpPr>
        <p:sp>
          <p:nvSpPr>
            <p:cNvPr id="89" name="Text Box 118"/>
            <p:cNvSpPr txBox="1">
              <a:spLocks noChangeArrowheads="1"/>
            </p:cNvSpPr>
            <p:nvPr/>
          </p:nvSpPr>
          <p:spPr bwMode="auto">
            <a:xfrm>
              <a:off x="4355976" y="1484784"/>
              <a:ext cx="28864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A-to-D advertisement</a:t>
              </a:r>
            </a:p>
          </p:txBody>
        </p:sp>
        <p:sp>
          <p:nvSpPr>
            <p:cNvPr id="90" name="AutoShape 119"/>
            <p:cNvSpPr>
              <a:spLocks noChangeArrowheads="1"/>
            </p:cNvSpPr>
            <p:nvPr/>
          </p:nvSpPr>
          <p:spPr bwMode="auto">
            <a:xfrm>
              <a:off x="2038450" y="2371949"/>
              <a:ext cx="2039938" cy="409575"/>
            </a:xfrm>
            <a:prstGeom prst="curvedDownArrow">
              <a:avLst>
                <a:gd name="adj1" fmla="val 99612"/>
                <a:gd name="adj2" fmla="val 199225"/>
                <a:gd name="adj3" fmla="val 33333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91" name="Group 110" descr="π.χ. RIPv2"/>
          <p:cNvGrpSpPr>
            <a:grpSpLocks/>
          </p:cNvGrpSpPr>
          <p:nvPr/>
        </p:nvGrpSpPr>
        <p:grpSpPr bwMode="auto">
          <a:xfrm>
            <a:off x="4644008" y="5445224"/>
            <a:ext cx="877887" cy="576263"/>
            <a:chOff x="2985" y="3170"/>
            <a:chExt cx="553" cy="363"/>
          </a:xfrm>
        </p:grpSpPr>
        <p:sp>
          <p:nvSpPr>
            <p:cNvPr id="92" name="Line 111"/>
            <p:cNvSpPr>
              <a:spLocks noChangeShapeType="1"/>
            </p:cNvSpPr>
            <p:nvPr/>
          </p:nvSpPr>
          <p:spPr bwMode="auto">
            <a:xfrm flipV="1">
              <a:off x="2985" y="3330"/>
              <a:ext cx="345" cy="203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3" name="Text Box 112"/>
            <p:cNvSpPr txBox="1">
              <a:spLocks noChangeArrowheads="1"/>
            </p:cNvSpPr>
            <p:nvPr/>
          </p:nvSpPr>
          <p:spPr bwMode="auto">
            <a:xfrm>
              <a:off x="3306" y="3170"/>
              <a:ext cx="2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94" name="Group 113" descr="π.χ. RIPv2"/>
          <p:cNvGrpSpPr>
            <a:grpSpLocks/>
          </p:cNvGrpSpPr>
          <p:nvPr/>
        </p:nvGrpSpPr>
        <p:grpSpPr bwMode="auto">
          <a:xfrm>
            <a:off x="6444208" y="5445224"/>
            <a:ext cx="863600" cy="576262"/>
            <a:chOff x="2985" y="3170"/>
            <a:chExt cx="544" cy="363"/>
          </a:xfrm>
        </p:grpSpPr>
        <p:sp>
          <p:nvSpPr>
            <p:cNvPr id="95" name="Line 114"/>
            <p:cNvSpPr>
              <a:spLocks noChangeShapeType="1"/>
            </p:cNvSpPr>
            <p:nvPr/>
          </p:nvSpPr>
          <p:spPr bwMode="auto">
            <a:xfrm flipV="1">
              <a:off x="2985" y="3330"/>
              <a:ext cx="345" cy="203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6" name="Text Box 115"/>
            <p:cNvSpPr txBox="1">
              <a:spLocks noChangeArrowheads="1"/>
            </p:cNvSpPr>
            <p:nvPr/>
          </p:nvSpPr>
          <p:spPr bwMode="auto">
            <a:xfrm>
              <a:off x="3306" y="317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RIPv2: </a:t>
            </a:r>
            <a:r>
              <a:rPr lang="el-GR" dirty="0" smtClean="0"/>
              <a:t>αποτυχία σύνδεσης, αντιμετώπιση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Αν δεν υπάρχει διαφήμιση από το γείτονα για 180</a:t>
            </a:r>
            <a:r>
              <a:rPr lang="en-US" dirty="0" smtClean="0"/>
              <a:t> sec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l-GR" dirty="0" smtClean="0">
                <a:sym typeface="Wingdings" pitchFamily="2" charset="2"/>
              </a:rPr>
              <a:t>η σύνδεση κηρύσσεται «νεκρή», ανενεργή</a:t>
            </a:r>
          </a:p>
          <a:p>
            <a:pPr lvl="1"/>
            <a:r>
              <a:rPr lang="el-GR" dirty="0" smtClean="0"/>
              <a:t>Όλες οι διαδρομές μέσω της σύνδεσης αυτής ακυρώνονται</a:t>
            </a:r>
          </a:p>
          <a:p>
            <a:pPr lvl="1"/>
            <a:r>
              <a:rPr lang="el-GR" dirty="0" smtClean="0"/>
              <a:t>Νέες διαφημίσεις στέλνονται στους γείτονες και από τους γείτονες στους δικούς τους, κ.λπ.</a:t>
            </a:r>
          </a:p>
          <a:p>
            <a:pPr lvl="1"/>
            <a:r>
              <a:rPr lang="el-GR" dirty="0" smtClean="0"/>
              <a:t>Η αποτυχία της σύνδεσης διαδίδεται στο δίκτυο</a:t>
            </a:r>
          </a:p>
          <a:p>
            <a:pPr lvl="1"/>
            <a:r>
              <a:rPr lang="el-GR" dirty="0" smtClean="0"/>
              <a:t>Για να μην κάνει κύκλους η πληροφορία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max </a:t>
            </a:r>
            <a:r>
              <a:rPr lang="el-GR" dirty="0" smtClean="0">
                <a:sym typeface="Wingdings" pitchFamily="2" charset="2"/>
              </a:rPr>
              <a:t>απόσταση διάδοσης: 16 </a:t>
            </a:r>
            <a:r>
              <a:rPr lang="en-US" dirty="0" smtClean="0">
                <a:sym typeface="Wingdings" pitchFamily="2" charset="2"/>
              </a:rPr>
              <a:t>hops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52</a:t>
            </a:fld>
            <a:endParaRPr lang="el-GR" altLang="el-G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Πρωτόκολλο δρομολόγησης </a:t>
            </a:r>
            <a:r>
              <a:rPr lang="en-US" dirty="0" smtClean="0"/>
              <a:t>OSPF (1)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 eaLnBrk="1" hangingPunct="1"/>
            <a:r>
              <a:rPr lang="el-GR" dirty="0" smtClean="0"/>
              <a:t>Ανοιχτή Συντομότερη Διαδρομή Πρώτα </a:t>
            </a:r>
            <a:r>
              <a:rPr lang="en-US" dirty="0" smtClean="0"/>
              <a:t>(Open Shortest Path First)</a:t>
            </a:r>
          </a:p>
          <a:p>
            <a:pPr lvl="1" eaLnBrk="1" hangingPunct="1"/>
            <a:r>
              <a:rPr lang="el-GR" dirty="0" smtClean="0"/>
              <a:t>Πρωτόκολλο κατάστασης συνδέσμων με αλγόριθμο </a:t>
            </a:r>
            <a:r>
              <a:rPr lang="en-US" dirty="0" err="1" smtClean="0"/>
              <a:t>Dijkstra</a:t>
            </a:r>
            <a:endParaRPr lang="el-GR" dirty="0" smtClean="0"/>
          </a:p>
          <a:p>
            <a:pPr lvl="1" eaLnBrk="1" hangingPunct="1"/>
            <a:r>
              <a:rPr lang="el-GR" dirty="0" smtClean="0"/>
              <a:t>Στόχοι σχεδίασης</a:t>
            </a:r>
          </a:p>
          <a:p>
            <a:pPr lvl="2" eaLnBrk="1" hangingPunct="1"/>
            <a:r>
              <a:rPr lang="el-GR" dirty="0" smtClean="0"/>
              <a:t>Ανοιχτή σχεδίαση (όχι ελεγχόμενη από κάποια εταιρεία)</a:t>
            </a:r>
          </a:p>
          <a:p>
            <a:pPr lvl="2" eaLnBrk="1" hangingPunct="1"/>
            <a:r>
              <a:rPr lang="el-GR" dirty="0" smtClean="0"/>
              <a:t>Υποστήριξη διαφόρων μετρικών απόστασης</a:t>
            </a:r>
          </a:p>
          <a:p>
            <a:pPr lvl="2" eaLnBrk="1" hangingPunct="1"/>
            <a:r>
              <a:rPr lang="el-GR" dirty="0" smtClean="0"/>
              <a:t>Δυναμική απόκριση σε αλλαγές τοπολογίας</a:t>
            </a:r>
          </a:p>
          <a:p>
            <a:pPr lvl="2" eaLnBrk="1" hangingPunct="1"/>
            <a:r>
              <a:rPr lang="el-GR" dirty="0" smtClean="0"/>
              <a:t>Υποστήριξη εξισορρόπησης φόρτου και ιεραρχικών συστημάτων</a:t>
            </a:r>
          </a:p>
          <a:p>
            <a:pPr lvl="2" eaLnBrk="1" hangingPunct="1"/>
            <a:r>
              <a:rPr lang="el-GR" dirty="0" smtClean="0"/>
              <a:t>Υποστήριξη ασφάλειας και ποιότητας υπηρεσίας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D723C-0587-46B2-B87F-3F32F572636E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Πρωτόκολλο δρομολόγησης </a:t>
            </a:r>
            <a:r>
              <a:rPr lang="en-US" dirty="0" smtClean="0"/>
              <a:t>OSPF (2)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3861049"/>
            <a:ext cx="8382000" cy="25397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 smtClean="0"/>
              <a:t>Μετατροπή φυσικής σε λογική τοπολογία</a:t>
            </a:r>
          </a:p>
          <a:p>
            <a:pPr marL="625475" lvl="1" eaLnBrk="1" hangingPunct="1">
              <a:lnSpc>
                <a:spcPct val="90000"/>
              </a:lnSpc>
            </a:pPr>
            <a:r>
              <a:rPr lang="el-GR" dirty="0" smtClean="0"/>
              <a:t>Τα δίκτυα πολλαπλής προσπέλασης μετατρέπονται σε αστέρες</a:t>
            </a:r>
          </a:p>
          <a:p>
            <a:pPr marL="900113" lvl="2" eaLnBrk="1" hangingPunct="1">
              <a:lnSpc>
                <a:spcPct val="90000"/>
              </a:lnSpc>
            </a:pPr>
            <a:r>
              <a:rPr lang="el-GR" dirty="0" smtClean="0"/>
              <a:t>Προσθήκη εικονικού κόμβου για το δίκτυο</a:t>
            </a:r>
          </a:p>
          <a:p>
            <a:pPr marL="900113" lvl="2" eaLnBrk="1" hangingPunct="1">
              <a:lnSpc>
                <a:spcPct val="90000"/>
              </a:lnSpc>
            </a:pPr>
            <a:r>
              <a:rPr lang="el-GR" dirty="0" smtClean="0"/>
              <a:t>Οι ακμές από τον εικονικό κόμβο έχουν μηδενικό κόστος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dirty="0" smtClean="0"/>
              <a:t>Το </a:t>
            </a:r>
            <a:r>
              <a:rPr lang="en-US" dirty="0" smtClean="0"/>
              <a:t>OSPF</a:t>
            </a:r>
            <a:r>
              <a:rPr lang="el-GR" dirty="0" smtClean="0"/>
              <a:t> ασχολείται μόνο με τους δρομολογητές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F7C61-D079-4CD7-A7BF-35E13F657097}" type="slidenum">
              <a:rPr lang="el-GR" smtClean="0"/>
              <a:pPr>
                <a:defRPr/>
              </a:pPr>
              <a:t>54</a:t>
            </a:fld>
            <a:endParaRPr lang="el-GR" dirty="0"/>
          </a:p>
        </p:txBody>
      </p:sp>
      <p:pic>
        <p:nvPicPr>
          <p:cNvPr id="30726" name="Picture 6" descr="05-64.jpg OSPF protocol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40768"/>
            <a:ext cx="3960440" cy="26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Πρωτόκολλο δρομολόγησης </a:t>
            </a:r>
            <a:r>
              <a:rPr lang="en-US" dirty="0" smtClean="0"/>
              <a:t>OSPF (3)</a:t>
            </a:r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4581128"/>
            <a:ext cx="8712968" cy="1819672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772123"/>
                </a:solidFill>
              </a:rPr>
              <a:t>Περιοχές</a:t>
            </a:r>
            <a:r>
              <a:rPr lang="el-GR" dirty="0" smtClean="0"/>
              <a:t>: υποδίκτυα ενός </a:t>
            </a:r>
            <a:r>
              <a:rPr lang="en-US" dirty="0" smtClean="0"/>
              <a:t>AS </a:t>
            </a:r>
            <a:r>
              <a:rPr lang="el-GR" dirty="0" smtClean="0"/>
              <a:t>που τρέχει </a:t>
            </a:r>
            <a:r>
              <a:rPr lang="en-US" dirty="0" smtClean="0"/>
              <a:t>OSPF</a:t>
            </a:r>
            <a:endParaRPr lang="el-GR" dirty="0" smtClean="0"/>
          </a:p>
          <a:p>
            <a:pPr marL="717550" lvl="1" indent="-269875" eaLnBrk="1" hangingPunct="1"/>
            <a:r>
              <a:rPr lang="el-GR" dirty="0" smtClean="0"/>
              <a:t>Η περιοχή μηδέν είναι το δίκτυο κορμού του </a:t>
            </a:r>
            <a:r>
              <a:rPr lang="en-US" dirty="0" smtClean="0"/>
              <a:t>AS</a:t>
            </a:r>
            <a:endParaRPr lang="el-GR" dirty="0" smtClean="0"/>
          </a:p>
          <a:p>
            <a:pPr marL="717550" lvl="1" indent="-269875" eaLnBrk="1" hangingPunct="1"/>
            <a:r>
              <a:rPr lang="el-GR" dirty="0" smtClean="0"/>
              <a:t>Ο κορμός συνδέει τις υπόλοιπες περιοχές μεταξύ τους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FE2C3-A703-4B2E-B583-3E3C9C371E01}" type="slidenum">
              <a:rPr lang="el-GR" smtClean="0"/>
              <a:pPr>
                <a:defRPr/>
              </a:pPr>
              <a:t>55</a:t>
            </a:fld>
            <a:endParaRPr lang="el-GR" dirty="0"/>
          </a:p>
        </p:txBody>
      </p:sp>
      <p:pic>
        <p:nvPicPr>
          <p:cNvPr id="31750" name="Picture 6" descr="05-65.jpg OSPF Protocol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5880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Πρωτόκολλο δρομολόγησης </a:t>
            </a:r>
            <a:r>
              <a:rPr lang="en-US" dirty="0" smtClean="0"/>
              <a:t>OSPF (4)</a:t>
            </a:r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3933056"/>
            <a:ext cx="8712968" cy="239573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Τύποι </a:t>
            </a:r>
            <a:r>
              <a:rPr lang="el-GR" dirty="0" smtClean="0">
                <a:solidFill>
                  <a:srgbClr val="772123"/>
                </a:solidFill>
              </a:rPr>
              <a:t>δρομολογητών</a:t>
            </a:r>
          </a:p>
          <a:p>
            <a:pPr marL="625475" lvl="1" indent="-268288" eaLnBrk="1" hangingPunct="1">
              <a:spcBef>
                <a:spcPts val="0"/>
              </a:spcBef>
            </a:pPr>
            <a:r>
              <a:rPr lang="el-GR" dirty="0" smtClean="0"/>
              <a:t>Εσωτερικοί: εντελώς μέσα σε μία περιφέρεια</a:t>
            </a:r>
          </a:p>
          <a:p>
            <a:pPr marL="625475" lvl="1" indent="-268288" eaLnBrk="1" hangingPunct="1">
              <a:spcBef>
                <a:spcPts val="0"/>
              </a:spcBef>
            </a:pPr>
            <a:r>
              <a:rPr lang="el-GR" dirty="0" smtClean="0"/>
              <a:t>Συνοριακοί περιφέρειας: συνδέονται σε πολλές περιφέρειες</a:t>
            </a:r>
          </a:p>
          <a:p>
            <a:pPr marL="625475" lvl="1" indent="-268288" eaLnBrk="1" hangingPunct="1">
              <a:spcBef>
                <a:spcPts val="0"/>
              </a:spcBef>
            </a:pPr>
            <a:r>
              <a:rPr lang="el-GR" dirty="0" smtClean="0"/>
              <a:t>Κορμού: βρίσκονται στο δίκτυο κορμού</a:t>
            </a:r>
          </a:p>
          <a:p>
            <a:pPr marL="625475" lvl="1" indent="-268288" eaLnBrk="1" hangingPunct="1">
              <a:spcBef>
                <a:spcPts val="0"/>
              </a:spcBef>
            </a:pPr>
            <a:r>
              <a:rPr lang="el-GR" dirty="0" smtClean="0"/>
              <a:t>Συνοριακοί </a:t>
            </a:r>
            <a:r>
              <a:rPr lang="en-US" dirty="0" smtClean="0"/>
              <a:t>AS</a:t>
            </a:r>
            <a:r>
              <a:rPr lang="el-GR" dirty="0" smtClean="0"/>
              <a:t>: συνδέονται με άλλα </a:t>
            </a:r>
            <a:r>
              <a:rPr lang="en-US" dirty="0" smtClean="0"/>
              <a:t>AS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FE2C3-A703-4B2E-B583-3E3C9C371E01}" type="slidenum">
              <a:rPr lang="el-GR" smtClean="0"/>
              <a:pPr>
                <a:defRPr/>
              </a:pPr>
              <a:t>56</a:t>
            </a:fld>
            <a:endParaRPr lang="el-GR" dirty="0"/>
          </a:p>
        </p:txBody>
      </p:sp>
      <p:pic>
        <p:nvPicPr>
          <p:cNvPr id="31750" name="Picture 6" descr="05-65.jpg OSPF Protocol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616624" cy="263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Πρωτόκολλο δρομολόγησης </a:t>
            </a:r>
            <a:r>
              <a:rPr lang="en-US" dirty="0" smtClean="0"/>
              <a:t>OSPF (5)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3357563"/>
            <a:ext cx="8382000" cy="3043237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Τύποι μηνυμάτων του </a:t>
            </a:r>
            <a:r>
              <a:rPr lang="en-US" dirty="0" smtClean="0"/>
              <a:t>OSPF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Ανακάλυψη γειτονικών δρομολογητών κατά την εκκίνηση</a:t>
            </a:r>
          </a:p>
          <a:p>
            <a:pPr marL="985838" lvl="2" indent="-268288" eaLnBrk="1" hangingPunct="1">
              <a:spcBef>
                <a:spcPts val="0"/>
              </a:spcBef>
            </a:pPr>
            <a:r>
              <a:rPr lang="el-GR" dirty="0" smtClean="0"/>
              <a:t>Σε ένα </a:t>
            </a:r>
            <a:r>
              <a:rPr lang="en-US" dirty="0" smtClean="0"/>
              <a:t>LAN</a:t>
            </a:r>
            <a:r>
              <a:rPr lang="el-GR" dirty="0" smtClean="0"/>
              <a:t> πολλοί δρομολογητές μπορούν να γειτονεύουν</a:t>
            </a:r>
          </a:p>
          <a:p>
            <a:pPr marL="985838" lvl="2" indent="-268288" eaLnBrk="1" hangingPunct="1">
              <a:spcBef>
                <a:spcPts val="0"/>
              </a:spcBef>
            </a:pPr>
            <a:r>
              <a:rPr lang="el-GR" dirty="0" smtClean="0"/>
              <a:t>Ένας δρομολογητής εκλέγεται ως εκπρόσωπος</a:t>
            </a:r>
            <a:r>
              <a:rPr lang="en-US" dirty="0" smtClean="0"/>
              <a:t> (adjacent) </a:t>
            </a:r>
            <a:r>
              <a:rPr lang="el-GR" dirty="0" smtClean="0"/>
              <a:t> κάθε </a:t>
            </a:r>
            <a:r>
              <a:rPr lang="en-US" dirty="0" smtClean="0"/>
              <a:t>LAN</a:t>
            </a:r>
            <a:endParaRPr lang="el-GR" dirty="0" smtClean="0"/>
          </a:p>
          <a:p>
            <a:pPr marL="985838" lvl="2" indent="-268288" eaLnBrk="1" hangingPunct="1">
              <a:spcBef>
                <a:spcPts val="0"/>
              </a:spcBef>
            </a:pPr>
            <a:r>
              <a:rPr lang="el-GR" dirty="0" smtClean="0"/>
              <a:t>Οι δρομολογητές μιλάνε μόνο με τον εκπρόσωπό τους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883025" y="2643188"/>
            <a:ext cx="137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5-66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F0C6A-C7D3-4954-A8F7-14D8F8516C2D}" type="slidenum">
              <a:rPr lang="el-GR" smtClean="0"/>
              <a:pPr>
                <a:defRPr/>
              </a:pPr>
              <a:t>57</a:t>
            </a:fld>
            <a:endParaRPr lang="el-GR" dirty="0"/>
          </a:p>
        </p:txBody>
      </p:sp>
      <p:pic>
        <p:nvPicPr>
          <p:cNvPr id="32775" name="Picture 9" descr="05-66.jpg OSPF Protocol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75311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Πρωτόκολλο δρομολόγησης </a:t>
            </a:r>
            <a:r>
              <a:rPr lang="en-US" dirty="0" smtClean="0"/>
              <a:t>OSPF (6)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3573016"/>
            <a:ext cx="8382000" cy="2827784"/>
          </a:xfrm>
        </p:spPr>
        <p:txBody>
          <a:bodyPr/>
          <a:lstStyle/>
          <a:p>
            <a:pPr eaLnBrk="1" hangingPunct="1"/>
            <a:r>
              <a:rPr lang="el-GR" dirty="0" smtClean="0"/>
              <a:t>Τύποι μηνυμάτων του </a:t>
            </a:r>
            <a:r>
              <a:rPr lang="en-US" dirty="0" smtClean="0"/>
              <a:t>OSPF</a:t>
            </a:r>
          </a:p>
          <a:p>
            <a:pPr lvl="1" eaLnBrk="1" hangingPunct="1"/>
            <a:r>
              <a:rPr lang="el-GR" dirty="0" smtClean="0"/>
              <a:t>Περιοδικές ενημερώσεις της βάσης και επιβεβαιώσεις</a:t>
            </a:r>
            <a:r>
              <a:rPr lang="en-US" dirty="0" smtClean="0"/>
              <a:t> </a:t>
            </a:r>
            <a:r>
              <a:rPr lang="el-GR" dirty="0" smtClean="0"/>
              <a:t>τους</a:t>
            </a:r>
          </a:p>
          <a:p>
            <a:pPr lvl="1" eaLnBrk="1" hangingPunct="1"/>
            <a:r>
              <a:rPr lang="el-GR" dirty="0" smtClean="0"/>
              <a:t>Περιγραφές κατάστασης της βάσης δρομολόγησης</a:t>
            </a:r>
          </a:p>
          <a:p>
            <a:pPr lvl="1" eaLnBrk="1" hangingPunct="1"/>
            <a:r>
              <a:rPr lang="el-GR" dirty="0" smtClean="0"/>
              <a:t>Αιτήσεις αποστολής μηνυμάτων κατάστασης</a:t>
            </a:r>
            <a:endParaRPr lang="en-US" dirty="0" smtClean="0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883025" y="2643188"/>
            <a:ext cx="137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5-66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F0C6A-C7D3-4954-A8F7-14D8F8516C2D}" type="slidenum">
              <a:rPr lang="el-GR" smtClean="0"/>
              <a:pPr>
                <a:defRPr/>
              </a:pPr>
              <a:t>58</a:t>
            </a:fld>
            <a:endParaRPr lang="el-GR" dirty="0"/>
          </a:p>
        </p:txBody>
      </p:sp>
      <p:pic>
        <p:nvPicPr>
          <p:cNvPr id="32775" name="Picture 9" descr="05-66.jpg OSPF Protocol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75311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δρομολόγησης </a:t>
            </a:r>
            <a:r>
              <a:rPr lang="en-US" dirty="0" smtClean="0"/>
              <a:t>OSPF (7)</a:t>
            </a:r>
            <a:endParaRPr lang="el-GR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496944" cy="5112568"/>
          </a:xfrm>
        </p:spPr>
        <p:txBody>
          <a:bodyPr/>
          <a:lstStyle/>
          <a:p>
            <a:r>
              <a:rPr lang="el-GR" dirty="0" smtClean="0"/>
              <a:t>Δρομολόγηση στο </a:t>
            </a:r>
            <a:r>
              <a:rPr lang="en-US" dirty="0" smtClean="0"/>
              <a:t>OSPF</a:t>
            </a:r>
          </a:p>
          <a:p>
            <a:pPr marL="627063" lvl="1" indent="-268288"/>
            <a:r>
              <a:rPr lang="el-GR" dirty="0" smtClean="0"/>
              <a:t>Κάθε περιοχή τρέχει τον αλγόριθμο ανεξάρτητα</a:t>
            </a:r>
          </a:p>
          <a:p>
            <a:pPr marL="627063" lvl="1" indent="-268288"/>
            <a:r>
              <a:rPr lang="el-GR" dirty="0" smtClean="0"/>
              <a:t>Τα πακέτα προς άλλες περιοχές δρομολογούνται μέσω κορμού</a:t>
            </a:r>
          </a:p>
          <a:p>
            <a:pPr marL="627063" lvl="1" indent="-268288"/>
            <a:r>
              <a:rPr lang="el-GR" dirty="0" smtClean="0"/>
              <a:t>Οι συνοριακοί δρομολογητές ενημερώνουν το δίκτυο κορμού</a:t>
            </a:r>
          </a:p>
          <a:p>
            <a:pPr marL="896938" lvl="2" indent="-269875"/>
            <a:r>
              <a:rPr lang="el-GR" dirty="0" smtClean="0"/>
              <a:t>Υπολογίζονται διαδρομές προς όλα τα </a:t>
            </a:r>
            <a:r>
              <a:rPr lang="en-US" dirty="0" smtClean="0"/>
              <a:t>AS</a:t>
            </a:r>
            <a:r>
              <a:rPr lang="el-GR" dirty="0" smtClean="0"/>
              <a:t> στο δίκτυο κορμού</a:t>
            </a:r>
            <a:endParaRPr lang="en-US" dirty="0" smtClean="0"/>
          </a:p>
          <a:p>
            <a:pPr marL="627063" lvl="1" indent="-268288"/>
            <a:r>
              <a:rPr lang="el-GR" dirty="0" smtClean="0"/>
              <a:t>Οι συνοριακοί δρομολογητές ενημερώνουν την περιφέρειά τους</a:t>
            </a:r>
          </a:p>
          <a:p>
            <a:pPr marL="896938" lvl="2" indent="-269875"/>
            <a:r>
              <a:rPr lang="el-GR" dirty="0" smtClean="0"/>
              <a:t>Η παραπάνω πληροφορία μεταφέρεται στις περιφέρειες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Δίκτυα Επικοινωνιών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BDF9A-E86A-4657-80B5-C716106E2B58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Παρεχόμενες υπηρεσίες</a:t>
            </a:r>
            <a:endParaRPr lang="en-US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712968" cy="489654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Στόχοι σχεδίασης υπηρεσιών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Ανεξαρτησία από την τεχνολογία των δρομολογητών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Απομόνωση επιπέδου μεταφοράς από την τοπολογία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Ενιαίο σχέδιο αριθμοδότησης για όλο το δίκτυο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Ασυνδεσμικές υπηρεσίες (</a:t>
            </a:r>
            <a:r>
              <a:rPr lang="en-US" dirty="0" smtClean="0"/>
              <a:t>IP)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Απλό αλλά αναξιόπιστο υποδίκτυο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Αποστολή και λήψη μεμονωμένων πακέτων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Καμία πρόσθετη υπηρεσία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Συνδεσμικές υπηρεσίες </a:t>
            </a:r>
            <a:r>
              <a:rPr lang="en-US" dirty="0" smtClean="0"/>
              <a:t>(</a:t>
            </a:r>
            <a:r>
              <a:rPr lang="el-GR" dirty="0" smtClean="0"/>
              <a:t>Χ.25, </a:t>
            </a:r>
            <a:r>
              <a:rPr lang="en-US" dirty="0" smtClean="0"/>
              <a:t>ATM, </a:t>
            </a:r>
            <a:r>
              <a:rPr lang="el-GR" dirty="0" smtClean="0"/>
              <a:t>αλλά και </a:t>
            </a:r>
            <a:r>
              <a:rPr lang="en-US" dirty="0" smtClean="0"/>
              <a:t>MPLS)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Αξιόπιστο αλλά σύνθετο υποδίκτυο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Εγκαθίδρυση σύνδεσης πριν την επικοινωνία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Παροχή συγκεκριμένης ποιότητας υπηρεσιών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40170-A155-43AC-A725-26B02D64177C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δρομολόγησης </a:t>
            </a:r>
            <a:r>
              <a:rPr lang="en-US" dirty="0" smtClean="0"/>
              <a:t>BGP (Border Gateway Protocol)</a:t>
            </a:r>
            <a:endParaRPr lang="el-GR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568952" cy="4752528"/>
          </a:xfrm>
        </p:spPr>
        <p:txBody>
          <a:bodyPr/>
          <a:lstStyle/>
          <a:p>
            <a:pPr eaLnBrk="1" hangingPunct="1"/>
            <a:r>
              <a:rPr lang="el-GR" dirty="0" smtClean="0"/>
              <a:t>Δρομολόγηση μεταξύ Αυτόνομων Συστημάτων (</a:t>
            </a:r>
            <a:r>
              <a:rPr lang="en-US" dirty="0" smtClean="0"/>
              <a:t>AS</a:t>
            </a:r>
            <a:r>
              <a:rPr lang="el-GR" dirty="0" smtClean="0"/>
              <a:t>)</a:t>
            </a:r>
            <a:endParaRPr lang="en-US" dirty="0" smtClean="0"/>
          </a:p>
          <a:p>
            <a:pPr lvl="1" eaLnBrk="1" hangingPunct="1"/>
            <a:r>
              <a:rPr lang="el-GR" dirty="0" smtClean="0"/>
              <a:t>Ο αλγόριθμος πρέπει να είναι τυποποιημένος</a:t>
            </a:r>
          </a:p>
          <a:p>
            <a:pPr lvl="2" eaLnBrk="1" hangingPunct="1"/>
            <a:r>
              <a:rPr lang="el-GR" dirty="0" smtClean="0"/>
              <a:t>Ονομάζεται εξωτερικό πρωτόκολλο πύλης δικτύου</a:t>
            </a:r>
            <a:r>
              <a:rPr lang="en-US" dirty="0" smtClean="0"/>
              <a:t> (EGP, External Gateway Protocol</a:t>
            </a:r>
            <a:r>
              <a:rPr lang="el-GR" dirty="0" smtClean="0"/>
              <a:t>)</a:t>
            </a:r>
            <a:endParaRPr lang="en-US" dirty="0" smtClean="0"/>
          </a:p>
          <a:p>
            <a:pPr eaLnBrk="1" hangingPunct="1"/>
            <a:r>
              <a:rPr lang="el-GR" dirty="0" smtClean="0"/>
              <a:t>Πρωτόκολλο Συνοριακής Πύλης Δικτύου (</a:t>
            </a:r>
            <a:r>
              <a:rPr lang="en-US" dirty="0" smtClean="0"/>
              <a:t>BGP)</a:t>
            </a:r>
          </a:p>
          <a:p>
            <a:pPr lvl="1" eaLnBrk="1" hangingPunct="1"/>
            <a:r>
              <a:rPr lang="el-GR" dirty="0" smtClean="0"/>
              <a:t>Τροποποιημένο πρωτόκολλο διανυσμάτων απόστασης</a:t>
            </a:r>
          </a:p>
          <a:p>
            <a:pPr lvl="1" eaLnBrk="1" hangingPunct="1"/>
            <a:r>
              <a:rPr lang="el-GR" dirty="0" smtClean="0"/>
              <a:t>Στόχος: υποστήριξη πολιτικών δρομολόγησης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Δίκτυα Επικοινωνιών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BDF9A-E86A-4657-80B5-C716106E2B58}" type="slidenum">
              <a:rPr lang="el-GR" smtClean="0"/>
              <a:pPr>
                <a:defRPr/>
              </a:pPr>
              <a:t>60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Πρωτόκολλο δρομολόγησης </a:t>
            </a:r>
            <a:r>
              <a:rPr lang="en-US" dirty="0" smtClean="0"/>
              <a:t>BGP</a:t>
            </a:r>
            <a:r>
              <a:rPr lang="el-GR" dirty="0" smtClean="0"/>
              <a:t> (2)</a:t>
            </a:r>
            <a:endParaRPr lang="en-US" dirty="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81128"/>
            <a:ext cx="8382000" cy="1819672"/>
          </a:xfrm>
        </p:spPr>
        <p:txBody>
          <a:bodyPr/>
          <a:lstStyle/>
          <a:p>
            <a:pPr eaLnBrk="1" hangingPunct="1"/>
            <a:r>
              <a:rPr lang="el-GR" dirty="0" smtClean="0"/>
              <a:t>Διασύνδεση δικτύων</a:t>
            </a:r>
          </a:p>
          <a:p>
            <a:pPr lvl="1" eaLnBrk="1" hangingPunct="1"/>
            <a:r>
              <a:rPr lang="el-GR" dirty="0" smtClean="0"/>
              <a:t>Διασύνδεση παρόχου/πελάτη</a:t>
            </a:r>
          </a:p>
          <a:p>
            <a:pPr lvl="2" eaLnBrk="1" hangingPunct="1"/>
            <a:r>
              <a:rPr lang="el-GR" dirty="0" smtClean="0"/>
              <a:t>Ο πελάτης πληρώνει τον πάροχο για διέλευση πακέτων</a:t>
            </a:r>
          </a:p>
          <a:p>
            <a:pPr lvl="1" eaLnBrk="1" hangingPunct="1"/>
            <a:r>
              <a:rPr lang="el-GR" dirty="0" smtClean="0"/>
              <a:t>Διασύνδεση πελάτη/πελάτη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6934C-9C3B-4DAF-A21B-C1524A8D9F6C}" type="slidenum">
              <a:rPr lang="el-GR" smtClean="0"/>
              <a:pPr>
                <a:defRPr/>
              </a:pPr>
              <a:t>61</a:t>
            </a:fld>
            <a:endParaRPr lang="el-GR" dirty="0"/>
          </a:p>
        </p:txBody>
      </p:sp>
      <p:pic>
        <p:nvPicPr>
          <p:cNvPr id="34822" name="Picture 7" descr="05-67.jpg BGP Protocol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61052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Πρωτόκολλο δρομολόγησης </a:t>
            </a:r>
            <a:r>
              <a:rPr lang="en-US" dirty="0" smtClean="0"/>
              <a:t>BGP</a:t>
            </a:r>
            <a:r>
              <a:rPr lang="el-GR" dirty="0" smtClean="0"/>
              <a:t> (3)</a:t>
            </a:r>
            <a:endParaRPr lang="en-US" dirty="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61048"/>
            <a:ext cx="8382000" cy="2539752"/>
          </a:xfrm>
        </p:spPr>
        <p:txBody>
          <a:bodyPr/>
          <a:lstStyle/>
          <a:p>
            <a:pPr marL="268288" indent="-268288" eaLnBrk="1" hangingPunct="1">
              <a:spcBef>
                <a:spcPts val="0"/>
              </a:spcBef>
            </a:pPr>
            <a:r>
              <a:rPr lang="el-GR" dirty="0" smtClean="0"/>
              <a:t>Πιθανές πολιτικές δρομολόγησης</a:t>
            </a:r>
          </a:p>
          <a:p>
            <a:pPr marL="625475" lvl="1" indent="-357188" eaLnBrk="1" hangingPunct="1">
              <a:spcBef>
                <a:spcPts val="0"/>
              </a:spcBef>
            </a:pPr>
            <a:r>
              <a:rPr lang="el-GR" dirty="0" smtClean="0"/>
              <a:t>Απαγόρευση διέλευσης πακέτων από / προς ορισμένα δίκτυα</a:t>
            </a:r>
          </a:p>
          <a:p>
            <a:pPr marL="625475" lvl="1" indent="-357188" eaLnBrk="1" hangingPunct="1">
              <a:spcBef>
                <a:spcPts val="0"/>
              </a:spcBef>
            </a:pPr>
            <a:r>
              <a:rPr lang="el-GR" dirty="0" smtClean="0"/>
              <a:t>Δρομολόγηση πακέτων μέσω συγκεκριμένων δικτύων</a:t>
            </a:r>
          </a:p>
          <a:p>
            <a:pPr marL="625475" lvl="1" indent="-357188" eaLnBrk="1" hangingPunct="1">
              <a:spcBef>
                <a:spcPts val="0"/>
              </a:spcBef>
            </a:pPr>
            <a:r>
              <a:rPr lang="el-GR" dirty="0" smtClean="0"/>
              <a:t>Κάθε δίκτυο αναγγέλλει μόνο ορισμένες διαδρομές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6934C-9C3B-4DAF-A21B-C1524A8D9F6C}" type="slidenum">
              <a:rPr lang="el-GR" smtClean="0"/>
              <a:pPr>
                <a:defRPr/>
              </a:pPr>
              <a:t>62</a:t>
            </a:fld>
            <a:endParaRPr lang="el-GR" dirty="0"/>
          </a:p>
        </p:txBody>
      </p:sp>
      <p:pic>
        <p:nvPicPr>
          <p:cNvPr id="34822" name="Picture 7" descr="05-67.jpg BGP Protocol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875"/>
            <a:ext cx="6970144" cy="244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δρομολόγησης </a:t>
            </a:r>
            <a:r>
              <a:rPr lang="en-US" dirty="0" smtClean="0"/>
              <a:t>BGP</a:t>
            </a:r>
            <a:r>
              <a:rPr lang="el-GR" dirty="0" smtClean="0"/>
              <a:t> (4)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Τύποι δικτύων για το </a:t>
            </a:r>
            <a:r>
              <a:rPr lang="en-US" dirty="0" smtClean="0"/>
              <a:t>BGP</a:t>
            </a:r>
          </a:p>
          <a:p>
            <a:pPr lvl="1"/>
            <a:r>
              <a:rPr lang="el-GR" dirty="0" smtClean="0"/>
              <a:t>Δίκτυα στελέχη: μία μόνο σύνδεση με τον κορμό</a:t>
            </a:r>
          </a:p>
          <a:p>
            <a:pPr lvl="2"/>
            <a:r>
              <a:rPr lang="el-GR" dirty="0" smtClean="0"/>
              <a:t>Προεπιλεγμένη διαδρομή για τον έξω κόσμο</a:t>
            </a:r>
          </a:p>
          <a:p>
            <a:pPr lvl="1"/>
            <a:r>
              <a:rPr lang="el-GR" dirty="0" smtClean="0"/>
              <a:t>Πολυσυνδεδεμένα δίκτυα: δεν επιτρέπουν ξένη κυκλοφορία</a:t>
            </a:r>
          </a:p>
          <a:p>
            <a:pPr lvl="2"/>
            <a:r>
              <a:rPr lang="el-GR" dirty="0" smtClean="0"/>
              <a:t>Το ίδιο συμβαίνει και με τις ομότιμες συνδέσεις</a:t>
            </a:r>
          </a:p>
          <a:p>
            <a:pPr lvl="1"/>
            <a:r>
              <a:rPr lang="el-GR" dirty="0" smtClean="0"/>
              <a:t>Δίκτυα διέλευσης: επιτρέπουν διέλευση ξένης κυκλοφορίας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Δίκτυα Επικοινωνιών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E1D23-09DC-4CB0-82B7-4C851CD620AA}" type="slidenum">
              <a:rPr lang="el-GR" smtClean="0"/>
              <a:pPr>
                <a:defRPr/>
              </a:pPr>
              <a:t>63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δρομολόγησης </a:t>
            </a:r>
            <a:r>
              <a:rPr lang="en-US" dirty="0" smtClean="0"/>
              <a:t>BGP</a:t>
            </a:r>
            <a:r>
              <a:rPr lang="el-GR" dirty="0" smtClean="0"/>
              <a:t> (5)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Λειτουργία του </a:t>
            </a:r>
            <a:r>
              <a:rPr lang="en-US" dirty="0" smtClean="0"/>
              <a:t>BGP</a:t>
            </a:r>
          </a:p>
          <a:p>
            <a:pPr lvl="1"/>
            <a:r>
              <a:rPr lang="el-GR" dirty="0" smtClean="0"/>
              <a:t>Ανταλλαγή μηνυμάτων μέσω </a:t>
            </a:r>
            <a:r>
              <a:rPr lang="en-US" dirty="0" smtClean="0"/>
              <a:t>TCP</a:t>
            </a:r>
            <a:r>
              <a:rPr lang="el-GR" dirty="0" smtClean="0"/>
              <a:t> για αξιοπιστία</a:t>
            </a:r>
          </a:p>
          <a:p>
            <a:pPr lvl="1"/>
            <a:r>
              <a:rPr lang="el-GR" dirty="0" smtClean="0"/>
              <a:t>Κάθε δρομολογητής στέλνει τις πλήρεις διαδρομές του</a:t>
            </a:r>
          </a:p>
          <a:p>
            <a:pPr lvl="2"/>
            <a:r>
              <a:rPr lang="el-GR" dirty="0" smtClean="0"/>
              <a:t>(επόμενος δρομολογητής, λίστα </a:t>
            </a:r>
            <a:r>
              <a:rPr lang="en-US" dirty="0" smtClean="0"/>
              <a:t>AS)</a:t>
            </a:r>
          </a:p>
          <a:p>
            <a:pPr lvl="1"/>
            <a:r>
              <a:rPr lang="el-GR" dirty="0" smtClean="0"/>
              <a:t>Οι γείτονες βαθμολογούν κάθε διαδρομή ανάλογα με πολιτική</a:t>
            </a:r>
            <a:endParaRPr lang="en-US" dirty="0" smtClean="0"/>
          </a:p>
          <a:p>
            <a:pPr lvl="1"/>
            <a:r>
              <a:rPr lang="el-GR" dirty="0" smtClean="0"/>
              <a:t>Κάθε </a:t>
            </a:r>
            <a:r>
              <a:rPr lang="en-US" dirty="0" smtClean="0"/>
              <a:t>AS</a:t>
            </a:r>
            <a:r>
              <a:rPr lang="el-GR" dirty="0" smtClean="0"/>
              <a:t> στέλνει μόνο ορισμένες διαδρομές στους γείτονες</a:t>
            </a:r>
          </a:p>
          <a:p>
            <a:pPr lvl="2"/>
            <a:r>
              <a:rPr lang="el-GR" dirty="0" smtClean="0"/>
              <a:t>Αποφυγή ανεπιθύμητης κυκλοφορίας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Δίκτυα Επικοινωνιών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E1D23-09DC-4CB0-82B7-4C851CD620AA}" type="slidenum">
              <a:rPr lang="el-GR" smtClean="0"/>
              <a:pPr>
                <a:defRPr/>
              </a:pPr>
              <a:t>64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δρομολόγησης </a:t>
            </a:r>
            <a:r>
              <a:rPr lang="en-US" dirty="0" smtClean="0"/>
              <a:t>BGP</a:t>
            </a:r>
            <a:r>
              <a:rPr lang="el-GR" dirty="0" smtClean="0"/>
              <a:t> (6)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81000" y="3717032"/>
            <a:ext cx="8382000" cy="26837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Παράδειγμα λειτουργίας του </a:t>
            </a:r>
            <a:r>
              <a:rPr lang="en-US" dirty="0" smtClean="0"/>
              <a:t>BGP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O R3a</a:t>
            </a:r>
            <a:r>
              <a:rPr lang="el-GR" dirty="0" smtClean="0"/>
              <a:t> διαφημίζει διαδρομές για το </a:t>
            </a:r>
            <a:r>
              <a:rPr lang="en-US" dirty="0" smtClean="0"/>
              <a:t>C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Επόμενος δρομολογητής ο </a:t>
            </a:r>
            <a:r>
              <a:rPr lang="en-US" dirty="0" smtClean="0"/>
              <a:t>R3a</a:t>
            </a:r>
            <a:r>
              <a:rPr lang="el-GR" dirty="0" smtClean="0"/>
              <a:t>, μέσω </a:t>
            </a:r>
            <a:r>
              <a:rPr lang="en-US" dirty="0" smtClean="0"/>
              <a:t>AS3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Ο </a:t>
            </a:r>
            <a:r>
              <a:rPr lang="en-US" dirty="0" smtClean="0"/>
              <a:t>R2a</a:t>
            </a:r>
            <a:r>
              <a:rPr lang="el-GR" dirty="0" smtClean="0"/>
              <a:t> διαφημίζει διαδρομές για το </a:t>
            </a:r>
            <a:r>
              <a:rPr lang="en-US" dirty="0" smtClean="0"/>
              <a:t>C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Επόμενος δρομολογητής ο </a:t>
            </a:r>
            <a:r>
              <a:rPr lang="en-US" dirty="0" smtClean="0"/>
              <a:t>R2a</a:t>
            </a:r>
            <a:r>
              <a:rPr lang="el-GR" dirty="0" smtClean="0"/>
              <a:t>, μέσω </a:t>
            </a:r>
            <a:r>
              <a:rPr lang="en-US" dirty="0" smtClean="0"/>
              <a:t>AS2, AS3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Εναλλακτική διαδρομή προς τον </a:t>
            </a:r>
            <a:r>
              <a:rPr lang="en-US" dirty="0" smtClean="0"/>
              <a:t>C</a:t>
            </a:r>
            <a:r>
              <a:rPr lang="el-GR" dirty="0" smtClean="0"/>
              <a:t> μέσω </a:t>
            </a:r>
            <a:r>
              <a:rPr lang="en-US" dirty="0" smtClean="0"/>
              <a:t>R3b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Προωθείται κατάλληλα αν το επιτρέπει η πολιτική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131E7-D86E-40D8-BF76-85BC25D5344E}" type="slidenum">
              <a:rPr lang="el-GR" smtClean="0"/>
              <a:pPr>
                <a:defRPr/>
              </a:pPr>
              <a:t>65</a:t>
            </a:fld>
            <a:endParaRPr lang="el-GR" dirty="0"/>
          </a:p>
        </p:txBody>
      </p:sp>
      <p:pic>
        <p:nvPicPr>
          <p:cNvPr id="36870" name="Picture 6" descr="05-68.jpg BGP Protocol"/>
          <p:cNvPicPr>
            <a:picLocks noChangeAspect="1"/>
          </p:cNvPicPr>
          <p:nvPr/>
        </p:nvPicPr>
        <p:blipFill>
          <a:blip r:embed="rId2" cstate="print">
            <a:lum contrast="-3000"/>
          </a:blip>
          <a:srcRect/>
          <a:stretch>
            <a:fillRect/>
          </a:stretch>
        </p:blipFill>
        <p:spPr bwMode="auto">
          <a:xfrm>
            <a:off x="1835696" y="1341438"/>
            <a:ext cx="5040461" cy="249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Συνδυασμός </a:t>
            </a:r>
            <a:r>
              <a:rPr lang="en-US" dirty="0" smtClean="0"/>
              <a:t>EGP </a:t>
            </a:r>
            <a:r>
              <a:rPr lang="el-GR" dirty="0" smtClean="0"/>
              <a:t>και </a:t>
            </a:r>
            <a:r>
              <a:rPr lang="en-US" dirty="0" smtClean="0"/>
              <a:t>IGP</a:t>
            </a:r>
            <a:endParaRPr lang="el-GR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824536"/>
          </a:xfrm>
        </p:spPr>
        <p:txBody>
          <a:bodyPr/>
          <a:lstStyle/>
          <a:p>
            <a:r>
              <a:rPr lang="el-GR" dirty="0" smtClean="0"/>
              <a:t>Το </a:t>
            </a:r>
            <a:r>
              <a:rPr lang="en-US" dirty="0" smtClean="0"/>
              <a:t>BGP</a:t>
            </a:r>
            <a:r>
              <a:rPr lang="el-GR" dirty="0" smtClean="0"/>
              <a:t> που περιγράψαμε είναι το </a:t>
            </a:r>
            <a:r>
              <a:rPr lang="en-US" dirty="0" err="1" smtClean="0"/>
              <a:t>eBGP</a:t>
            </a:r>
            <a:endParaRPr lang="el-GR" dirty="0" smtClean="0"/>
          </a:p>
          <a:p>
            <a:pPr marL="585788" lvl="1" indent="-268288"/>
            <a:r>
              <a:rPr lang="el-GR" dirty="0" smtClean="0"/>
              <a:t>Εκτελείται ανάμεσα σε δρομολογητές σε διαφορετικά </a:t>
            </a:r>
            <a:r>
              <a:rPr lang="en-US" dirty="0" smtClean="0"/>
              <a:t>AS</a:t>
            </a:r>
          </a:p>
          <a:p>
            <a:r>
              <a:rPr lang="el-GR" dirty="0" smtClean="0"/>
              <a:t>Υπάρχει όμως και το </a:t>
            </a:r>
            <a:r>
              <a:rPr lang="en-US" dirty="0" err="1" smtClean="0"/>
              <a:t>iBGP</a:t>
            </a:r>
            <a:endParaRPr lang="el-GR" dirty="0" smtClean="0"/>
          </a:p>
          <a:p>
            <a:pPr marL="585788" lvl="1" indent="-268288"/>
            <a:r>
              <a:rPr lang="el-GR" dirty="0" smtClean="0"/>
              <a:t>Εκτελείται ανάμεσα στους συνοριακούς δρομολογητές ενός </a:t>
            </a:r>
            <a:r>
              <a:rPr lang="en-US" dirty="0" smtClean="0"/>
              <a:t>AS</a:t>
            </a:r>
          </a:p>
          <a:p>
            <a:r>
              <a:rPr lang="el-GR" dirty="0" smtClean="0"/>
              <a:t>Ανταλλαγή πληροφοριών για τα προσπελάσιμα δίκτυα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Δίκτυα Επικοινωνιών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D68C7-3436-4B03-9828-55027E79CB8A}" type="slidenum">
              <a:rPr lang="el-GR" smtClean="0"/>
              <a:pPr>
                <a:defRPr/>
              </a:pPr>
              <a:t>66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Συνδυασμός </a:t>
            </a:r>
            <a:r>
              <a:rPr lang="en-US" dirty="0" smtClean="0"/>
              <a:t>EGP </a:t>
            </a:r>
            <a:r>
              <a:rPr lang="el-GR" dirty="0" smtClean="0"/>
              <a:t>και </a:t>
            </a:r>
            <a:r>
              <a:rPr lang="en-US" dirty="0" smtClean="0"/>
              <a:t>IGP (2)</a:t>
            </a:r>
            <a:endParaRPr lang="el-GR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824536"/>
          </a:xfrm>
        </p:spPr>
        <p:txBody>
          <a:bodyPr/>
          <a:lstStyle/>
          <a:p>
            <a:r>
              <a:rPr lang="el-GR" dirty="0" smtClean="0"/>
              <a:t>Επιλογή σημείου εξόδου για κάθε δίκτυο</a:t>
            </a:r>
          </a:p>
          <a:p>
            <a:pPr marL="585788" lvl="1" indent="-268288"/>
            <a:r>
              <a:rPr lang="el-GR" dirty="0" smtClean="0"/>
              <a:t>Αξιοποίηση της πληροφορίας από το </a:t>
            </a:r>
            <a:r>
              <a:rPr lang="en-US" dirty="0" smtClean="0"/>
              <a:t>IGP</a:t>
            </a:r>
            <a:endParaRPr lang="el-GR" dirty="0" smtClean="0"/>
          </a:p>
          <a:p>
            <a:pPr marL="585788" lvl="1" indent="-268288"/>
            <a:r>
              <a:rPr lang="el-GR" dirty="0" smtClean="0"/>
              <a:t>Χρήση πολιτικών δρομολόγησης</a:t>
            </a:r>
          </a:p>
          <a:p>
            <a:r>
              <a:rPr lang="el-GR" dirty="0" smtClean="0"/>
              <a:t>Εισαγωγή των δρομολογίων στο </a:t>
            </a:r>
            <a:r>
              <a:rPr lang="en-US" dirty="0" smtClean="0"/>
              <a:t>AS</a:t>
            </a:r>
            <a:endParaRPr lang="el-GR" dirty="0" smtClean="0"/>
          </a:p>
          <a:p>
            <a:pPr lvl="1"/>
            <a:r>
              <a:rPr lang="el-GR" dirty="0" smtClean="0"/>
              <a:t>Χρήση του </a:t>
            </a:r>
            <a:r>
              <a:rPr lang="en-US" dirty="0" smtClean="0"/>
              <a:t>IGP</a:t>
            </a:r>
            <a:r>
              <a:rPr lang="el-GR" dirty="0" smtClean="0"/>
              <a:t> για διαφήμιση των πληροφοριών</a:t>
            </a:r>
          </a:p>
          <a:p>
            <a:pPr lvl="1"/>
            <a:r>
              <a:rPr lang="el-GR" dirty="0" smtClean="0"/>
              <a:t>Έτσι κάθε δρομολογητής μπορεί να λαμβάνει αποφάσεις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Δίκτυα Επικοινωνιών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D68C7-3436-4B03-9828-55027E79CB8A}" type="slidenum">
              <a:rPr lang="el-GR" smtClean="0"/>
              <a:pPr>
                <a:defRPr/>
              </a:pPr>
              <a:t>67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ARP </a:t>
            </a:r>
            <a:r>
              <a:rPr lang="el-GR" dirty="0" smtClean="0"/>
              <a:t>(</a:t>
            </a:r>
            <a:r>
              <a:rPr lang="en-US" dirty="0" smtClean="0"/>
              <a:t>Address Resolution Protocol)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6048672" cy="4824536"/>
          </a:xfrm>
        </p:spPr>
        <p:txBody>
          <a:bodyPr/>
          <a:lstStyle/>
          <a:p>
            <a:r>
              <a:rPr lang="el-GR" dirty="0" smtClean="0"/>
              <a:t>Δίνει τη </a:t>
            </a:r>
            <a:r>
              <a:rPr lang="en-US" dirty="0" smtClean="0"/>
              <a:t>MAC </a:t>
            </a:r>
            <a:r>
              <a:rPr lang="el-GR" dirty="0" smtClean="0"/>
              <a:t>διεύθυνση που αντιστοιχεί σε δοσμένη </a:t>
            </a:r>
            <a:r>
              <a:rPr lang="en-US" dirty="0" smtClean="0"/>
              <a:t>IP </a:t>
            </a:r>
            <a:r>
              <a:rPr lang="el-GR" dirty="0" smtClean="0"/>
              <a:t>διεύθυνση (</a:t>
            </a:r>
            <a:r>
              <a:rPr lang="el-GR" i="1" dirty="0" smtClean="0"/>
              <a:t>ώστε να παραδοθεί στον παραλήπτη το πλαίσιο</a:t>
            </a:r>
            <a:r>
              <a:rPr lang="el-GR" dirty="0" smtClean="0"/>
              <a:t>)</a:t>
            </a:r>
          </a:p>
          <a:p>
            <a:r>
              <a:rPr lang="el-GR" dirty="0" smtClean="0"/>
              <a:t>Πως λειτουργεί:</a:t>
            </a:r>
          </a:p>
          <a:p>
            <a:pPr marL="631825" lvl="1" indent="-271463"/>
            <a:r>
              <a:rPr lang="el-GR" dirty="0" smtClean="0"/>
              <a:t>Ο αποστολέας ρωτάει με </a:t>
            </a:r>
            <a:r>
              <a:rPr lang="en-US" dirty="0" smtClean="0"/>
              <a:t>broadcast </a:t>
            </a:r>
            <a:r>
              <a:rPr lang="el-GR" dirty="0" smtClean="0"/>
              <a:t>ποια είναι η </a:t>
            </a:r>
            <a:r>
              <a:rPr lang="en-US" dirty="0" smtClean="0"/>
              <a:t>MAC </a:t>
            </a:r>
            <a:r>
              <a:rPr lang="el-GR" dirty="0" smtClean="0"/>
              <a:t>του κόμβου με συγκεκριμένη </a:t>
            </a:r>
            <a:r>
              <a:rPr lang="en-US" dirty="0" smtClean="0"/>
              <a:t>IP </a:t>
            </a:r>
            <a:r>
              <a:rPr lang="el-GR" dirty="0" smtClean="0"/>
              <a:t>διεύθυνση</a:t>
            </a:r>
          </a:p>
          <a:p>
            <a:pPr marL="631825" lvl="1" indent="-271463"/>
            <a:r>
              <a:rPr lang="el-GR" dirty="0" smtClean="0"/>
              <a:t>Ο παραλήπτης ακούει την ερώτηση (</a:t>
            </a:r>
            <a:r>
              <a:rPr lang="el-GR" i="1" dirty="0" smtClean="0"/>
              <a:t>αφού είναι </a:t>
            </a:r>
            <a:r>
              <a:rPr lang="en-US" i="1" dirty="0" smtClean="0"/>
              <a:t>broadcast</a:t>
            </a:r>
            <a:r>
              <a:rPr lang="en-US" dirty="0" smtClean="0"/>
              <a:t>)</a:t>
            </a:r>
            <a:r>
              <a:rPr lang="el-GR" dirty="0" smtClean="0"/>
              <a:t> και απαντάει με τη </a:t>
            </a:r>
            <a:r>
              <a:rPr lang="en-US" dirty="0" smtClean="0"/>
              <a:t>MAC </a:t>
            </a:r>
            <a:r>
              <a:rPr lang="el-GR" dirty="0" smtClean="0"/>
              <a:t>του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68</a:t>
            </a:fld>
            <a:endParaRPr lang="el-GR" altLang="el-GR"/>
          </a:p>
        </p:txBody>
      </p:sp>
      <p:grpSp>
        <p:nvGrpSpPr>
          <p:cNvPr id="18" name="Group 17" descr="ARP Protocol"/>
          <p:cNvGrpSpPr/>
          <p:nvPr/>
        </p:nvGrpSpPr>
        <p:grpSpPr>
          <a:xfrm>
            <a:off x="6300192" y="2924944"/>
            <a:ext cx="1617663" cy="699408"/>
            <a:chOff x="6281514" y="3670782"/>
            <a:chExt cx="1617663" cy="699408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 flipV="1">
              <a:off x="6557739" y="3677454"/>
              <a:ext cx="0" cy="354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7097489" y="3680629"/>
              <a:ext cx="0" cy="354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7629302" y="3675866"/>
              <a:ext cx="0" cy="354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6376764" y="3928302"/>
              <a:ext cx="358775" cy="43553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6402164" y="3933056"/>
              <a:ext cx="3841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772123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el-GR" sz="2000" dirty="0">
                <a:solidFill>
                  <a:srgbClr val="772123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6922864" y="3928302"/>
              <a:ext cx="358775" cy="43553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6948264" y="3933056"/>
              <a:ext cx="3841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772123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l-GR" sz="2000" dirty="0">
                <a:solidFill>
                  <a:srgbClr val="772123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7456264" y="3928302"/>
              <a:ext cx="358775" cy="43553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7481664" y="3933056"/>
              <a:ext cx="3841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>
                  <a:solidFill>
                    <a:srgbClr val="772123"/>
                  </a:solidFill>
                  <a:latin typeface="Calibri" pitchFamily="34" charset="0"/>
                  <a:cs typeface="Calibri" pitchFamily="34" charset="0"/>
                </a:rPr>
                <a:t>Γ</a:t>
              </a:r>
            </a:p>
          </p:txBody>
        </p:sp>
        <p:cxnSp>
          <p:nvCxnSpPr>
            <p:cNvPr id="15" name="AutoShape 25"/>
            <p:cNvCxnSpPr>
              <a:cxnSpLocks noChangeShapeType="1"/>
              <a:stCxn id="9" idx="4"/>
              <a:endCxn id="11" idx="4"/>
            </p:cNvCxnSpPr>
            <p:nvPr/>
          </p:nvCxnSpPr>
          <p:spPr bwMode="auto">
            <a:xfrm rot="16200000" flipH="1">
              <a:off x="6829202" y="4090790"/>
              <a:ext cx="12700" cy="546100"/>
            </a:xfrm>
            <a:prstGeom prst="curvedConnector3">
              <a:avLst>
                <a:gd name="adj1" fmla="val 180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26"/>
            <p:cNvCxnSpPr>
              <a:cxnSpLocks noChangeShapeType="1"/>
              <a:stCxn id="9" idx="4"/>
              <a:endCxn id="13" idx="4"/>
            </p:cNvCxnSpPr>
            <p:nvPr/>
          </p:nvCxnSpPr>
          <p:spPr bwMode="auto">
            <a:xfrm rot="16200000" flipH="1">
              <a:off x="7095902" y="3824090"/>
              <a:ext cx="12700" cy="1079500"/>
            </a:xfrm>
            <a:prstGeom prst="curvedConnector3">
              <a:avLst>
                <a:gd name="adj1" fmla="val 180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>
              <a:off x="6281514" y="3670782"/>
              <a:ext cx="16176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6" name="Group 35" descr="ARP Protocol"/>
          <p:cNvGrpSpPr/>
          <p:nvPr/>
        </p:nvGrpSpPr>
        <p:grpSpPr>
          <a:xfrm>
            <a:off x="6986785" y="5013176"/>
            <a:ext cx="1617663" cy="699408"/>
            <a:chOff x="6300192" y="5301208"/>
            <a:chExt cx="1617663" cy="699408"/>
          </a:xfrm>
        </p:grpSpPr>
        <p:sp>
          <p:nvSpPr>
            <p:cNvPr id="19" name="Line 3"/>
            <p:cNvSpPr>
              <a:spLocks noChangeShapeType="1"/>
            </p:cNvSpPr>
            <p:nvPr/>
          </p:nvSpPr>
          <p:spPr bwMode="auto">
            <a:xfrm flipV="1">
              <a:off x="6576417" y="5307880"/>
              <a:ext cx="0" cy="354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Line 4"/>
            <p:cNvSpPr>
              <a:spLocks noChangeShapeType="1"/>
            </p:cNvSpPr>
            <p:nvPr/>
          </p:nvSpPr>
          <p:spPr bwMode="auto">
            <a:xfrm flipV="1">
              <a:off x="7116167" y="5311055"/>
              <a:ext cx="0" cy="354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Line 5"/>
            <p:cNvSpPr>
              <a:spLocks noChangeShapeType="1"/>
            </p:cNvSpPr>
            <p:nvPr/>
          </p:nvSpPr>
          <p:spPr bwMode="auto">
            <a:xfrm flipV="1">
              <a:off x="7647980" y="5306292"/>
              <a:ext cx="0" cy="354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6395442" y="5558728"/>
              <a:ext cx="358775" cy="43553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6420842" y="5563482"/>
              <a:ext cx="3841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772123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el-GR" sz="2000" dirty="0">
                <a:solidFill>
                  <a:srgbClr val="772123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auto">
            <a:xfrm>
              <a:off x="6941542" y="5558728"/>
              <a:ext cx="358775" cy="43553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6966942" y="5563482"/>
              <a:ext cx="3841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772123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l-GR" sz="2000" dirty="0">
                <a:solidFill>
                  <a:srgbClr val="772123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7474942" y="5558728"/>
              <a:ext cx="358775" cy="43553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7500342" y="5563482"/>
              <a:ext cx="3841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>
                  <a:solidFill>
                    <a:srgbClr val="772123"/>
                  </a:solidFill>
                  <a:latin typeface="Calibri" pitchFamily="34" charset="0"/>
                  <a:cs typeface="Calibri" pitchFamily="34" charset="0"/>
                </a:rPr>
                <a:t>Γ</a:t>
              </a:r>
            </a:p>
          </p:txBody>
        </p:sp>
        <p:cxnSp>
          <p:nvCxnSpPr>
            <p:cNvPr id="29" name="AutoShape 26"/>
            <p:cNvCxnSpPr>
              <a:cxnSpLocks noChangeShapeType="1"/>
              <a:stCxn id="26" idx="4"/>
              <a:endCxn id="22" idx="4"/>
            </p:cNvCxnSpPr>
            <p:nvPr/>
          </p:nvCxnSpPr>
          <p:spPr bwMode="auto">
            <a:xfrm rot="5400000">
              <a:off x="7114580" y="5454516"/>
              <a:ext cx="12700" cy="1079500"/>
            </a:xfrm>
            <a:prstGeom prst="curvedConnector3">
              <a:avLst>
                <a:gd name="adj1" fmla="val 180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6300192" y="5301208"/>
              <a:ext cx="16176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6332984" y="4274368"/>
            <a:ext cx="2703512" cy="590550"/>
          </a:xfrm>
          <a:prstGeom prst="rect">
            <a:avLst/>
          </a:prstGeom>
          <a:noFill/>
          <a:ln w="9525">
            <a:solidFill>
              <a:srgbClr val="F96A0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96A09"/>
                </a:solidFill>
              </a:rPr>
              <a:t>MAC </a:t>
            </a:r>
            <a:r>
              <a:rPr lang="el-GR" dirty="0">
                <a:solidFill>
                  <a:srgbClr val="F96A09"/>
                </a:solidFill>
              </a:rPr>
              <a:t>Απ/λέα = </a:t>
            </a:r>
            <a:r>
              <a:rPr lang="en-US" dirty="0">
                <a:solidFill>
                  <a:srgbClr val="F96A09"/>
                </a:solidFill>
              </a:rPr>
              <a:t>MAC</a:t>
            </a:r>
            <a:r>
              <a:rPr lang="en-US" baseline="-25000" dirty="0">
                <a:solidFill>
                  <a:srgbClr val="F96A09"/>
                </a:solidFill>
              </a:rPr>
              <a:t>A</a:t>
            </a:r>
            <a:r>
              <a:rPr lang="el-GR" baseline="-25000" dirty="0">
                <a:solidFill>
                  <a:srgbClr val="F96A09"/>
                </a:solidFill>
              </a:rPr>
              <a:t/>
            </a:r>
            <a:br>
              <a:rPr lang="el-GR" baseline="-25000" dirty="0">
                <a:solidFill>
                  <a:srgbClr val="F96A09"/>
                </a:solidFill>
              </a:rPr>
            </a:br>
            <a:r>
              <a:rPr lang="en-US" dirty="0">
                <a:solidFill>
                  <a:srgbClr val="F96A09"/>
                </a:solidFill>
              </a:rPr>
              <a:t>MAC </a:t>
            </a:r>
            <a:r>
              <a:rPr lang="el-GR" dirty="0">
                <a:solidFill>
                  <a:srgbClr val="F96A09"/>
                </a:solidFill>
              </a:rPr>
              <a:t>Παρ/τη με </a:t>
            </a:r>
            <a:r>
              <a:rPr lang="en-US" dirty="0">
                <a:solidFill>
                  <a:srgbClr val="F96A09"/>
                </a:solidFill>
              </a:rPr>
              <a:t>IP</a:t>
            </a:r>
            <a:r>
              <a:rPr lang="el-GR" baseline="-25000" dirty="0">
                <a:solidFill>
                  <a:srgbClr val="F96A09"/>
                </a:solidFill>
              </a:rPr>
              <a:t>Γ</a:t>
            </a:r>
            <a:r>
              <a:rPr lang="en-US" dirty="0">
                <a:solidFill>
                  <a:srgbClr val="F96A09"/>
                </a:solidFill>
              </a:rPr>
              <a:t> = ?</a:t>
            </a:r>
            <a:endParaRPr lang="el-GR" dirty="0">
              <a:solidFill>
                <a:srgbClr val="F96A09"/>
              </a:solidFill>
            </a:endParaRPr>
          </a:p>
        </p:txBody>
      </p:sp>
      <p:sp>
        <p:nvSpPr>
          <p:cNvPr id="35" name="Text Box 46"/>
          <p:cNvSpPr txBox="1">
            <a:spLocks noChangeArrowheads="1"/>
          </p:cNvSpPr>
          <p:nvPr/>
        </p:nvSpPr>
        <p:spPr bwMode="auto">
          <a:xfrm>
            <a:off x="6334571" y="3933056"/>
            <a:ext cx="2701925" cy="369332"/>
          </a:xfrm>
          <a:prstGeom prst="rect">
            <a:avLst/>
          </a:prstGeom>
          <a:solidFill>
            <a:srgbClr val="E2DFC4"/>
          </a:solidFill>
          <a:ln w="9525">
            <a:solidFill>
              <a:srgbClr val="F96A0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rgbClr val="772123"/>
                </a:solidFill>
              </a:rPr>
              <a:t>ΠΡΟΣ: Όλους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5580112" y="6362600"/>
            <a:ext cx="2703512" cy="346075"/>
          </a:xfrm>
          <a:prstGeom prst="rect">
            <a:avLst/>
          </a:prstGeom>
          <a:noFill/>
          <a:ln w="9525">
            <a:solidFill>
              <a:srgbClr val="F96A0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96A09"/>
                </a:solidFill>
              </a:rPr>
              <a:t>MAC </a:t>
            </a:r>
            <a:r>
              <a:rPr lang="el-GR">
                <a:solidFill>
                  <a:srgbClr val="F96A09"/>
                </a:solidFill>
              </a:rPr>
              <a:t>Παρ/τη </a:t>
            </a:r>
            <a:r>
              <a:rPr lang="en-US">
                <a:solidFill>
                  <a:srgbClr val="F96A09"/>
                </a:solidFill>
              </a:rPr>
              <a:t>= MAC</a:t>
            </a:r>
            <a:r>
              <a:rPr lang="el-GR" baseline="-25000">
                <a:solidFill>
                  <a:srgbClr val="F96A09"/>
                </a:solidFill>
              </a:rPr>
              <a:t>Γ</a:t>
            </a:r>
          </a:p>
        </p:txBody>
      </p:sp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5580112" y="6021288"/>
            <a:ext cx="2703512" cy="369332"/>
          </a:xfrm>
          <a:prstGeom prst="rect">
            <a:avLst/>
          </a:prstGeom>
          <a:solidFill>
            <a:srgbClr val="E2DFC4"/>
          </a:solidFill>
          <a:ln w="9525">
            <a:solidFill>
              <a:srgbClr val="F96A0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rgbClr val="772123"/>
                </a:solidFill>
              </a:rPr>
              <a:t>ΠΡΟΣ: </a:t>
            </a:r>
            <a:r>
              <a:rPr lang="en-US" dirty="0">
                <a:solidFill>
                  <a:srgbClr val="772123"/>
                </a:solidFill>
              </a:rPr>
              <a:t>MAC</a:t>
            </a:r>
            <a:r>
              <a:rPr lang="en-US" baseline="-25000" dirty="0">
                <a:solidFill>
                  <a:srgbClr val="772123"/>
                </a:solidFill>
              </a:rPr>
              <a:t>A</a:t>
            </a:r>
            <a:endParaRPr lang="el-GR" baseline="-25000" dirty="0">
              <a:solidFill>
                <a:srgbClr val="772123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ARP</a:t>
            </a:r>
            <a:r>
              <a:rPr lang="el-GR" dirty="0" smtClean="0"/>
              <a:t>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2520280"/>
          </a:xfrm>
        </p:spPr>
        <p:txBody>
          <a:bodyPr/>
          <a:lstStyle/>
          <a:p>
            <a:r>
              <a:rPr lang="el-GR" dirty="0" smtClean="0"/>
              <a:t>Δεν ρωτάει για κάθε πακέτο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cache</a:t>
            </a:r>
            <a:r>
              <a:rPr lang="el-GR" dirty="0" smtClean="0">
                <a:sym typeface="Wingdings" pitchFamily="2" charset="2"/>
              </a:rPr>
              <a:t> (για κάποιο χρόνο ζωής)</a:t>
            </a:r>
          </a:p>
          <a:p>
            <a:r>
              <a:rPr lang="el-GR" dirty="0" smtClean="0">
                <a:sym typeface="Wingdings" pitchFamily="2" charset="2"/>
              </a:rPr>
              <a:t>Προκαλεί κίνηση στο δίκτυο (όταν έχω πολλούς κόμβους στο ίδιο </a:t>
            </a:r>
            <a:r>
              <a:rPr lang="en-US" dirty="0" smtClean="0">
                <a:sym typeface="Wingdings" pitchFamily="2" charset="2"/>
              </a:rPr>
              <a:t>IP subnet, </a:t>
            </a:r>
            <a:r>
              <a:rPr lang="el-GR" dirty="0" smtClean="0">
                <a:sym typeface="Wingdings" pitchFamily="2" charset="2"/>
              </a:rPr>
              <a:t>«συμφέρει» το σπάσιμο σε περισσότερα λογικά </a:t>
            </a:r>
            <a:r>
              <a:rPr lang="en-US" dirty="0" smtClean="0">
                <a:sym typeface="Wingdings" pitchFamily="2" charset="2"/>
              </a:rPr>
              <a:t>IP </a:t>
            </a:r>
            <a:r>
              <a:rPr lang="el-GR" dirty="0" smtClean="0">
                <a:sym typeface="Wingdings" pitchFamily="2" charset="2"/>
              </a:rPr>
              <a:t>υποδίκτυα)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69</a:t>
            </a:fld>
            <a:endParaRPr lang="el-GR" altLang="el-GR"/>
          </a:p>
        </p:txBody>
      </p:sp>
      <p:pic>
        <p:nvPicPr>
          <p:cNvPr id="221186" name="Picture 2" descr="ARP Proto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221088"/>
            <a:ext cx="3840163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Ασυνδεσμικές υπηρεσίες</a:t>
            </a:r>
            <a:endParaRPr lang="en-US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8367464" cy="4627985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Δρομολόγηση αυτοδύναμων πακέτων (</a:t>
            </a:r>
            <a:r>
              <a:rPr lang="en-US" dirty="0" err="1" smtClean="0"/>
              <a:t>datagrams</a:t>
            </a:r>
            <a:r>
              <a:rPr lang="en-US" dirty="0" smtClean="0"/>
              <a:t>)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Κάθε πακέτο περιέχει τη διεύθυνση του παραλήπτη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Σε κάθε βήμα αποφασίζουμε πώς θα συνεχίσει το πακέτο</a:t>
            </a:r>
            <a:endParaRPr lang="en-US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Συνεχόμενα πακέτα μπορεί να ακολουθήσουν άλλες διαδρομές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5F34F-41C3-4FBD-B3D3-86BC65148089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ARP (RARP), BOOTP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2448272"/>
          </a:xfrm>
          <a:ln w="25400">
            <a:solidFill>
              <a:srgbClr val="0070C0"/>
            </a:solidFill>
            <a:prstDash val="sysDash"/>
          </a:ln>
        </p:spPr>
        <p:txBody>
          <a:bodyPr/>
          <a:lstStyle/>
          <a:p>
            <a:r>
              <a:rPr lang="el-GR" dirty="0" smtClean="0"/>
              <a:t>Όταν ένας κόμβος ζητάει από το </a:t>
            </a:r>
            <a:r>
              <a:rPr lang="en-US" dirty="0" smtClean="0"/>
              <a:t>RARP server </a:t>
            </a:r>
            <a:r>
              <a:rPr lang="el-GR" dirty="0" smtClean="0"/>
              <a:t>που τρέχει στην προκαθορισμένη πύλη (</a:t>
            </a:r>
            <a:r>
              <a:rPr lang="en-US" dirty="0" smtClean="0"/>
              <a:t>gateway/router) </a:t>
            </a:r>
            <a:r>
              <a:rPr lang="el-GR" dirty="0" smtClean="0"/>
              <a:t>να του πει ποια είναι η αντιστοιχισμένη (για τη </a:t>
            </a:r>
            <a:r>
              <a:rPr lang="en-US" dirty="0" smtClean="0"/>
              <a:t>MAC </a:t>
            </a:r>
            <a:r>
              <a:rPr lang="el-GR" dirty="0" smtClean="0"/>
              <a:t>του) </a:t>
            </a:r>
            <a:r>
              <a:rPr lang="en-US" dirty="0" smtClean="0"/>
              <a:t>IP </a:t>
            </a:r>
            <a:r>
              <a:rPr lang="el-GR" dirty="0" smtClean="0"/>
              <a:t>διεύθυνση</a:t>
            </a:r>
          </a:p>
          <a:p>
            <a:r>
              <a:rPr lang="en-US" dirty="0" smtClean="0"/>
              <a:t>MAC </a:t>
            </a:r>
            <a:r>
              <a:rPr lang="en-US" dirty="0" smtClean="0">
                <a:sym typeface="Wingdings" pitchFamily="2" charset="2"/>
              </a:rPr>
              <a:t> IP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70</a:t>
            </a:fld>
            <a:endParaRPr lang="el-GR" altLang="el-GR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7544" y="3933056"/>
            <a:ext cx="8363272" cy="2448272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Bootstrap Protocol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r>
              <a:rPr kumimoji="0" lang="el-GR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Εκμάθηση/αυτόματη</a:t>
            </a:r>
            <a:r>
              <a:rPr kumimoji="0" lang="el-GR" sz="3000" b="0" i="0" u="none" strike="noStrike" kern="0" cap="none" spc="0" normalizeH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απόδοση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IP </a:t>
            </a:r>
            <a:r>
              <a:rPr kumimoji="0" lang="el-GR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διεύθυνσης και άλλων</a:t>
            </a:r>
            <a:r>
              <a:rPr kumimoji="0" lang="el-GR" sz="3000" b="0" i="0" u="none" strike="noStrike" kern="0" cap="none" spc="0" normalizeH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πληροφοριών για υπολογιστή χωρίς δίσκο, ώστε να φορτώσει λειτουργικό χρησιμοποιώντας 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TFTP. </a:t>
            </a:r>
            <a:r>
              <a:rPr kumimoji="0" lang="el-GR" sz="3000" b="0" i="0" u="none" strike="noStrike" kern="0" cap="none" spc="0" normalizeH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Μέσω 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broadcast </a:t>
            </a:r>
            <a:r>
              <a:rPr kumimoji="0" lang="el-GR" sz="3000" b="0" i="0" u="none" strike="noStrike" kern="0" cap="none" spc="0" normalizeH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μηνυμάτων</a:t>
            </a:r>
            <a:endParaRPr kumimoji="0" lang="el-GR" sz="3000" b="0" i="0" u="none" strike="noStrike" kern="0" cap="none" spc="0" normalizeH="0" baseline="0" noProof="0" dirty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Host Configuration Protocol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Πρωτόκολλο Δυναμικής Διευθέτησης Υπολογιστών Υπηρεσίας</a:t>
            </a:r>
          </a:p>
          <a:p>
            <a:r>
              <a:rPr lang="el-GR" dirty="0" smtClean="0"/>
              <a:t>«Απόγονος» του </a:t>
            </a:r>
            <a:r>
              <a:rPr lang="en-US" dirty="0" smtClean="0"/>
              <a:t>BOOTP</a:t>
            </a:r>
            <a:r>
              <a:rPr lang="el-GR" dirty="0" smtClean="0"/>
              <a:t>, </a:t>
            </a:r>
            <a:r>
              <a:rPr lang="en-US" dirty="0" smtClean="0"/>
              <a:t>backward compatibility</a:t>
            </a:r>
          </a:p>
          <a:p>
            <a:r>
              <a:rPr lang="el-GR" dirty="0" smtClean="0"/>
              <a:t>Αυτόματη εκχώρηση σε έναν </a:t>
            </a:r>
            <a:r>
              <a:rPr lang="en-US" dirty="0" smtClean="0"/>
              <a:t>client </a:t>
            </a:r>
            <a:r>
              <a:rPr lang="el-GR" dirty="0" smtClean="0"/>
              <a:t>όλων των ρυθμίσεων που απαιτούνται για τη σύνδεση του στο δίκτυο:</a:t>
            </a:r>
          </a:p>
          <a:p>
            <a:pPr lvl="1"/>
            <a:r>
              <a:rPr lang="en-US" dirty="0" smtClean="0"/>
              <a:t>IP address, mask</a:t>
            </a:r>
            <a:endParaRPr lang="el-GR" dirty="0" smtClean="0"/>
          </a:p>
          <a:p>
            <a:pPr lvl="1"/>
            <a:r>
              <a:rPr lang="en-US" dirty="0" smtClean="0"/>
              <a:t>Default gateway</a:t>
            </a:r>
          </a:p>
          <a:p>
            <a:pPr lvl="1"/>
            <a:r>
              <a:rPr lang="en-US" dirty="0" smtClean="0"/>
              <a:t>Name servers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71</a:t>
            </a:fld>
            <a:endParaRPr lang="el-GR" altLang="el-GR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Λόγοι χρήσης του </a:t>
            </a:r>
            <a:r>
              <a:rPr lang="en-US" dirty="0" smtClean="0"/>
              <a:t>DHCP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Διαχείριση των </a:t>
            </a:r>
            <a:r>
              <a:rPr lang="en-US" dirty="0" smtClean="0"/>
              <a:t>IP </a:t>
            </a:r>
            <a:r>
              <a:rPr lang="el-GR" dirty="0" smtClean="0"/>
              <a:t>διευθύνσεων:</a:t>
            </a:r>
          </a:p>
          <a:p>
            <a:pPr lvl="1"/>
            <a:r>
              <a:rPr lang="el-GR" dirty="0" smtClean="0"/>
              <a:t>Πολύπλοκη</a:t>
            </a:r>
          </a:p>
          <a:p>
            <a:pPr lvl="1"/>
            <a:r>
              <a:rPr lang="el-GR" dirty="0" smtClean="0"/>
              <a:t>Χρονοβόρα</a:t>
            </a:r>
          </a:p>
          <a:p>
            <a:r>
              <a:rPr lang="el-GR" dirty="0" smtClean="0"/>
              <a:t>Το </a:t>
            </a:r>
            <a:r>
              <a:rPr lang="en-US" dirty="0" smtClean="0"/>
              <a:t>DHCP</a:t>
            </a:r>
            <a:r>
              <a:rPr lang="el-GR" dirty="0" smtClean="0"/>
              <a:t> χαρακτηρίζεται από εύκολη κλιμάκωση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72</a:t>
            </a:fld>
            <a:endParaRPr lang="el-GR" altLang="el-GR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Απαιτήσεις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Καμία παρέμβαση από το χρήστη</a:t>
            </a:r>
          </a:p>
          <a:p>
            <a:r>
              <a:rPr lang="el-GR" dirty="0" smtClean="0"/>
              <a:t>Να μη χρειάζεται ξεχωριστός </a:t>
            </a:r>
            <a:r>
              <a:rPr lang="en-US" dirty="0" smtClean="0"/>
              <a:t>server </a:t>
            </a:r>
            <a:r>
              <a:rPr lang="el-GR" dirty="0" smtClean="0"/>
              <a:t>για κάθε διαφορετικό υποδίκτυο</a:t>
            </a:r>
          </a:p>
          <a:p>
            <a:r>
              <a:rPr lang="el-GR" dirty="0" smtClean="0"/>
              <a:t>Ο </a:t>
            </a:r>
            <a:r>
              <a:rPr lang="en-US" dirty="0" smtClean="0"/>
              <a:t>client </a:t>
            </a:r>
            <a:r>
              <a:rPr lang="el-GR" dirty="0" smtClean="0"/>
              <a:t>πρέπει να μπορεί να δεχτεί και να διαλέξει ανάμεσα σε πολλές απαντήσεις διαφορετικών </a:t>
            </a:r>
            <a:r>
              <a:rPr lang="en-US" dirty="0" smtClean="0"/>
              <a:t>servers</a:t>
            </a:r>
          </a:p>
          <a:p>
            <a:r>
              <a:rPr lang="el-GR" dirty="0" smtClean="0"/>
              <a:t>Συνύπαρξη με στατικά ρυθμισμένους </a:t>
            </a:r>
            <a:r>
              <a:rPr lang="en-US" dirty="0" smtClean="0"/>
              <a:t>clients</a:t>
            </a:r>
          </a:p>
          <a:p>
            <a:r>
              <a:rPr lang="el-GR" dirty="0" smtClean="0"/>
              <a:t>Συμβατότητα με παλιότερους </a:t>
            </a:r>
            <a:r>
              <a:rPr lang="en-US" dirty="0" smtClean="0"/>
              <a:t>BOOTP clients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73</a:t>
            </a:fld>
            <a:endParaRPr lang="el-GR" altLang="el-GR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Ανάθεση Διευθύνσεων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824536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l-GR" dirty="0" smtClean="0"/>
              <a:t>Manual Allocation.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l-GR" dirty="0" smtClean="0"/>
              <a:t>Ένας συγκεκριμένος client θα έχει πάντα την ίδια IP.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l-GR" dirty="0" smtClean="0"/>
              <a:t>Ο Server χρησιμοποιείται μόνο για να του την παραδίδει κατά την εκκίνηση.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l-GR" dirty="0" smtClean="0"/>
              <a:t>Ελέγχεται, συνήθως, από την MAC διεύθυνση.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Dynamic Allocation</a:t>
            </a:r>
            <a:r>
              <a:rPr lang="el-GR" dirty="0" smtClean="0"/>
              <a:t>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dirty="0" smtClean="0"/>
              <a:t>Ο</a:t>
            </a:r>
            <a:r>
              <a:rPr lang="en-US" dirty="0" smtClean="0"/>
              <a:t> server “</a:t>
            </a:r>
            <a:r>
              <a:rPr lang="el-GR" dirty="0" smtClean="0"/>
              <a:t>δανείζει</a:t>
            </a:r>
            <a:r>
              <a:rPr lang="en-US" dirty="0" smtClean="0"/>
              <a:t>”</a:t>
            </a:r>
            <a:r>
              <a:rPr lang="el-GR" dirty="0" smtClean="0"/>
              <a:t> μια </a:t>
            </a:r>
            <a:r>
              <a:rPr lang="en-US" dirty="0" smtClean="0"/>
              <a:t>IP </a:t>
            </a:r>
            <a:r>
              <a:rPr lang="el-GR" dirty="0" smtClean="0"/>
              <a:t>διεύθυνση μέχρι...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dirty="0" smtClean="0"/>
              <a:t>Να την αποδεσμεύσει ο</a:t>
            </a:r>
            <a:r>
              <a:rPr lang="en-US" dirty="0" smtClean="0"/>
              <a:t> client </a:t>
            </a:r>
            <a:r>
              <a:rPr lang="el-GR" dirty="0" smtClean="0"/>
              <a:t>(</a:t>
            </a:r>
            <a:r>
              <a:rPr lang="en-US" dirty="0" smtClean="0"/>
              <a:t>release)</a:t>
            </a:r>
            <a:r>
              <a:rPr lang="el-GR" dirty="0" smtClean="0"/>
              <a:t>.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dirty="0" smtClean="0"/>
              <a:t>Να περάσει προκαθορισμένο χρονικό διάστημα</a:t>
            </a:r>
            <a:r>
              <a:rPr lang="en-US" dirty="0" smtClean="0"/>
              <a:t> (lease period)</a:t>
            </a:r>
            <a:r>
              <a:rPr lang="el-GR" dirty="0" smtClean="0"/>
              <a:t>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dirty="0" smtClean="0"/>
              <a:t>Δυνατότητα ανανέωσης (</a:t>
            </a:r>
            <a:r>
              <a:rPr lang="en-US" dirty="0" smtClean="0"/>
              <a:t>renew) </a:t>
            </a:r>
            <a:r>
              <a:rPr lang="el-GR" dirty="0" smtClean="0"/>
              <a:t>του </a:t>
            </a:r>
            <a:r>
              <a:rPr lang="en-US" dirty="0" smtClean="0"/>
              <a:t>“</a:t>
            </a:r>
            <a:r>
              <a:rPr lang="el-GR" dirty="0" smtClean="0"/>
              <a:t>δανεισμού</a:t>
            </a:r>
            <a:r>
              <a:rPr lang="en-US" dirty="0" smtClean="0"/>
              <a:t>”.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74</a:t>
            </a:fld>
            <a:endParaRPr lang="el-GR" altLang="el-GR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96544"/>
          </a:xfrm>
        </p:spPr>
        <p:txBody>
          <a:bodyPr/>
          <a:lstStyle/>
          <a:p>
            <a:pPr>
              <a:defRPr/>
            </a:pPr>
            <a:r>
              <a:rPr lang="el-GR" sz="2800" dirty="0" smtClean="0"/>
              <a:t>Το </a:t>
            </a:r>
            <a:r>
              <a:rPr lang="en-US" sz="2800" dirty="0" smtClean="0"/>
              <a:t>DHCP </a:t>
            </a:r>
            <a:r>
              <a:rPr lang="el-GR" sz="2800" dirty="0" smtClean="0"/>
              <a:t>λειτουργεί πάνω από </a:t>
            </a:r>
            <a:r>
              <a:rPr lang="en-US" sz="2800" dirty="0" smtClean="0"/>
              <a:t>UDP.</a:t>
            </a:r>
            <a:endParaRPr lang="el-GR" sz="2800" dirty="0" smtClean="0"/>
          </a:p>
          <a:p>
            <a:pPr lvl="1">
              <a:buFontTx/>
              <a:buChar char="–"/>
              <a:defRPr/>
            </a:pPr>
            <a:r>
              <a:rPr lang="el-GR" dirty="0" smtClean="0"/>
              <a:t>Τυπικά χρησιμοποιείται</a:t>
            </a:r>
            <a:r>
              <a:rPr lang="en-US" dirty="0" smtClean="0"/>
              <a:t> </a:t>
            </a:r>
            <a:r>
              <a:rPr lang="el-GR" dirty="0" smtClean="0"/>
              <a:t>το</a:t>
            </a:r>
            <a:r>
              <a:rPr lang="en-US" dirty="0" smtClean="0"/>
              <a:t> port 67 </a:t>
            </a:r>
            <a:r>
              <a:rPr lang="el-GR" dirty="0" smtClean="0"/>
              <a:t>για τον </a:t>
            </a:r>
            <a:r>
              <a:rPr lang="en-US" dirty="0" smtClean="0"/>
              <a:t>Server </a:t>
            </a:r>
            <a:r>
              <a:rPr lang="el-GR" dirty="0" smtClean="0"/>
              <a:t>και το 68 για τον </a:t>
            </a:r>
            <a:r>
              <a:rPr lang="en-US" dirty="0" smtClean="0"/>
              <a:t>Client.</a:t>
            </a:r>
          </a:p>
          <a:p>
            <a:pPr>
              <a:defRPr/>
            </a:pPr>
            <a:r>
              <a:rPr lang="el-GR" sz="2800" dirty="0" smtClean="0"/>
              <a:t>Ένας </a:t>
            </a:r>
            <a:r>
              <a:rPr lang="en-US" sz="2800" dirty="0" smtClean="0"/>
              <a:t>client</a:t>
            </a:r>
            <a:r>
              <a:rPr lang="el-GR" sz="2800" dirty="0" smtClean="0"/>
              <a:t> με πολλές διεπαφές δικτύου πρέπει να κάνει </a:t>
            </a:r>
            <a:r>
              <a:rPr lang="en-US" sz="2800" dirty="0" smtClean="0"/>
              <a:t>DHCPREQUEST </a:t>
            </a:r>
            <a:r>
              <a:rPr lang="el-GR" sz="2800" dirty="0" smtClean="0"/>
              <a:t>για κάθε μία χωριστά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>
              <a:defRPr/>
            </a:pPr>
            <a:r>
              <a:rPr lang="el-GR" sz="2800" dirty="0" smtClean="0"/>
              <a:t>Ένας </a:t>
            </a:r>
            <a:r>
              <a:rPr lang="en-US" sz="2800" dirty="0" smtClean="0"/>
              <a:t>Client </a:t>
            </a:r>
            <a:r>
              <a:rPr lang="el-GR" sz="2800" dirty="0" smtClean="0"/>
              <a:t>πρέπει να έχει την δυνατότητα</a:t>
            </a:r>
            <a:r>
              <a:rPr lang="en-US" sz="2800" dirty="0" smtClean="0"/>
              <a:t>...</a:t>
            </a:r>
          </a:p>
          <a:p>
            <a:pPr lvl="2">
              <a:defRPr/>
            </a:pPr>
            <a:r>
              <a:rPr lang="en-US" sz="2800" dirty="0" smtClean="0"/>
              <a:t>N</a:t>
            </a:r>
            <a:r>
              <a:rPr lang="el-GR" sz="2800" dirty="0" smtClean="0"/>
              <a:t>α στείλει </a:t>
            </a:r>
            <a:r>
              <a:rPr lang="en-US" sz="2800" dirty="0" smtClean="0"/>
              <a:t>broadcast </a:t>
            </a:r>
            <a:r>
              <a:rPr lang="el-GR" sz="2800" dirty="0" smtClean="0"/>
              <a:t>μηνύματα</a:t>
            </a:r>
            <a:endParaRPr lang="en-US" sz="2800" dirty="0" smtClean="0"/>
          </a:p>
          <a:p>
            <a:pPr lvl="2">
              <a:defRPr/>
            </a:pPr>
            <a:r>
              <a:rPr lang="en-US" sz="2800" dirty="0" smtClean="0"/>
              <a:t>N</a:t>
            </a:r>
            <a:r>
              <a:rPr lang="el-GR" sz="2800" dirty="0" smtClean="0"/>
              <a:t>α λάβει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</a:t>
            </a:r>
            <a:r>
              <a:rPr lang="el-GR" sz="2800" dirty="0" smtClean="0"/>
              <a:t>μηνύματα</a:t>
            </a:r>
            <a:endParaRPr lang="en-US" sz="2800" dirty="0" smtClean="0"/>
          </a:p>
          <a:p>
            <a:pPr lvl="2">
              <a:defRPr/>
            </a:pPr>
            <a:r>
              <a:rPr lang="el-GR" sz="2800" dirty="0" smtClean="0"/>
              <a:t>Να προωθεί τα ληφθέντα μηνύματα </a:t>
            </a:r>
            <a:r>
              <a:rPr lang="en-US" sz="2800" dirty="0" smtClean="0"/>
              <a:t>“up the stack”</a:t>
            </a:r>
            <a:endParaRPr lang="el-GR" sz="2800" dirty="0" smtClean="0"/>
          </a:p>
          <a:p>
            <a:pPr lvl="2">
              <a:defRPr/>
            </a:pPr>
            <a:r>
              <a:rPr lang="en-US" sz="2000" dirty="0" smtClean="0"/>
              <a:t>...</a:t>
            </a:r>
            <a:r>
              <a:rPr lang="el-GR" sz="2000" dirty="0" smtClean="0"/>
              <a:t>πριν τεθεί σε πλήρη λειτουργία η στοίβα </a:t>
            </a:r>
            <a:r>
              <a:rPr lang="en-US" sz="2000" dirty="0" smtClean="0"/>
              <a:t>TCP/IP.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75</a:t>
            </a:fld>
            <a:endParaRPr lang="el-GR" altLang="el-GR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Τυπικό Σενάριο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Ο </a:t>
            </a:r>
            <a:r>
              <a:rPr lang="en-US" dirty="0" smtClean="0"/>
              <a:t>Client </a:t>
            </a:r>
            <a:r>
              <a:rPr lang="el-GR" dirty="0" smtClean="0"/>
              <a:t>στέλνει ένα </a:t>
            </a:r>
            <a:r>
              <a:rPr lang="en-US" dirty="0" smtClean="0"/>
              <a:t>Broadcast </a:t>
            </a:r>
            <a:r>
              <a:rPr lang="el-GR" dirty="0" smtClean="0"/>
              <a:t>μήνυμα τύπου </a:t>
            </a:r>
            <a:r>
              <a:rPr lang="en-US" dirty="0" smtClean="0"/>
              <a:t>DHCPDISCOVER.</a:t>
            </a:r>
            <a:endParaRPr lang="el-GR" dirty="0" smtClean="0"/>
          </a:p>
          <a:p>
            <a:pPr lvl="1">
              <a:buFontTx/>
              <a:buChar char="–"/>
              <a:defRPr/>
            </a:pPr>
            <a:r>
              <a:rPr lang="el-GR" sz="2000" dirty="0" smtClean="0"/>
              <a:t>Το μήνυμα περιέχει και την φυσική διεύθυνση (π.χ. </a:t>
            </a:r>
            <a:r>
              <a:rPr lang="en-US" sz="2000" dirty="0" smtClean="0"/>
              <a:t>MAC Address) </a:t>
            </a:r>
            <a:r>
              <a:rPr lang="el-GR" sz="2000" dirty="0" smtClean="0"/>
              <a:t>του </a:t>
            </a:r>
            <a:r>
              <a:rPr lang="en-US" sz="2000" dirty="0" smtClean="0"/>
              <a:t>Client.</a:t>
            </a:r>
            <a:endParaRPr lang="el-GR" sz="2000" dirty="0" smtClean="0"/>
          </a:p>
          <a:p>
            <a:pPr lvl="1">
              <a:buFontTx/>
              <a:buChar char="–"/>
              <a:defRPr/>
            </a:pPr>
            <a:r>
              <a:rPr lang="el-GR" sz="2000" dirty="0" smtClean="0"/>
              <a:t>Περιέχει επίσης άλλες πληροφορίες όπως η προηγούμενη </a:t>
            </a:r>
            <a:r>
              <a:rPr lang="en-US" sz="2000" dirty="0" smtClean="0"/>
              <a:t>IP </a:t>
            </a:r>
            <a:r>
              <a:rPr lang="el-GR" sz="2000" dirty="0" smtClean="0"/>
              <a:t>που είχε χρησιμοποιήσει ο </a:t>
            </a:r>
            <a:r>
              <a:rPr lang="en-US" sz="2000" dirty="0" smtClean="0"/>
              <a:t>Client.</a:t>
            </a:r>
          </a:p>
          <a:p>
            <a:pPr>
              <a:defRPr/>
            </a:pPr>
            <a:r>
              <a:rPr lang="el-GR" dirty="0" smtClean="0"/>
              <a:t>Ένας ή περισσότεροι </a:t>
            </a:r>
            <a:r>
              <a:rPr lang="en-US" dirty="0" smtClean="0"/>
              <a:t>Servers </a:t>
            </a:r>
            <a:r>
              <a:rPr lang="el-GR" dirty="0" smtClean="0"/>
              <a:t>απαντάνε με ένα </a:t>
            </a:r>
            <a:r>
              <a:rPr lang="en-US" dirty="0" smtClean="0"/>
              <a:t>DHCPOFFER </a:t>
            </a:r>
            <a:r>
              <a:rPr lang="el-GR" dirty="0" smtClean="0"/>
              <a:t>μήνυμα.</a:t>
            </a:r>
          </a:p>
          <a:p>
            <a:pPr lvl="1">
              <a:buFontTx/>
              <a:buChar char="–"/>
              <a:defRPr/>
            </a:pPr>
            <a:r>
              <a:rPr lang="el-GR" sz="2000" dirty="0" smtClean="0"/>
              <a:t>Το μήνυμα αυτό είναι </a:t>
            </a:r>
            <a:r>
              <a:rPr lang="en-US" sz="2000" dirty="0" err="1" smtClean="0"/>
              <a:t>Unicast</a:t>
            </a:r>
            <a:r>
              <a:rPr lang="en-US" sz="2000" dirty="0" smtClean="0"/>
              <a:t>.</a:t>
            </a:r>
          </a:p>
          <a:p>
            <a:pPr lvl="1">
              <a:buFontTx/>
              <a:buChar char="–"/>
              <a:defRPr/>
            </a:pPr>
            <a:r>
              <a:rPr lang="el-GR" sz="2000" dirty="0" smtClean="0"/>
              <a:t>Επειδή ο </a:t>
            </a:r>
            <a:r>
              <a:rPr lang="en-US" sz="2000" dirty="0" smtClean="0"/>
              <a:t>Client </a:t>
            </a:r>
            <a:r>
              <a:rPr lang="el-GR" sz="2000" dirty="0" smtClean="0"/>
              <a:t>δεν έχει ακόμα συγκεκριμένη </a:t>
            </a:r>
            <a:r>
              <a:rPr lang="en-US" sz="2000" dirty="0" smtClean="0"/>
              <a:t>IP, </a:t>
            </a:r>
            <a:r>
              <a:rPr lang="el-GR" sz="2000" dirty="0" smtClean="0"/>
              <a:t>ο </a:t>
            </a:r>
            <a:r>
              <a:rPr lang="en-US" sz="2000" dirty="0" smtClean="0"/>
              <a:t>Server </a:t>
            </a:r>
            <a:r>
              <a:rPr lang="el-GR" sz="2000" dirty="0" smtClean="0"/>
              <a:t>πρέπει να θέσει ως διεύθυνση προορισμού κατευθείαν την </a:t>
            </a:r>
            <a:r>
              <a:rPr lang="en-US" sz="2000" dirty="0" smtClean="0"/>
              <a:t> MAC </a:t>
            </a:r>
            <a:r>
              <a:rPr lang="el-GR" sz="2000" dirty="0" smtClean="0"/>
              <a:t>διεύθυνση που είχε το αρχικό μήνυμα.</a:t>
            </a:r>
          </a:p>
          <a:p>
            <a:pPr lvl="1">
              <a:buFontTx/>
              <a:buChar char="–"/>
              <a:defRPr/>
            </a:pPr>
            <a:r>
              <a:rPr lang="el-GR" sz="2000" dirty="0" smtClean="0"/>
              <a:t>Περιέχει και την </a:t>
            </a:r>
            <a:r>
              <a:rPr lang="en-US" sz="2000" dirty="0" smtClean="0"/>
              <a:t>IP </a:t>
            </a:r>
            <a:r>
              <a:rPr lang="el-GR" sz="2000" dirty="0" smtClean="0"/>
              <a:t>που προσφέρει ο </a:t>
            </a:r>
            <a:r>
              <a:rPr lang="en-US" sz="2000" dirty="0" smtClean="0"/>
              <a:t>Server </a:t>
            </a:r>
            <a:r>
              <a:rPr lang="el-GR" sz="2000" dirty="0" smtClean="0"/>
              <a:t>στον </a:t>
            </a:r>
            <a:r>
              <a:rPr lang="en-US" sz="2000" dirty="0" smtClean="0"/>
              <a:t>Client.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76</a:t>
            </a:fld>
            <a:endParaRPr lang="el-GR" altLang="el-GR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Τυπικό Σενάριο</a:t>
            </a:r>
            <a:r>
              <a:rPr lang="en-US" dirty="0" smtClean="0"/>
              <a:t>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6120680" cy="3168352"/>
          </a:xfrm>
        </p:spPr>
        <p:txBody>
          <a:bodyPr/>
          <a:lstStyle/>
          <a:p>
            <a:pPr marL="269875" indent="-269875">
              <a:spcBef>
                <a:spcPts val="0"/>
              </a:spcBef>
              <a:defRPr/>
            </a:pPr>
            <a:r>
              <a:rPr lang="el-GR" sz="3200" dirty="0" smtClean="0"/>
              <a:t>Ο </a:t>
            </a:r>
            <a:r>
              <a:rPr lang="en-US" sz="3200" dirty="0" smtClean="0"/>
              <a:t>Client </a:t>
            </a:r>
            <a:r>
              <a:rPr lang="el-GR" sz="3200" dirty="0" smtClean="0"/>
              <a:t>διαλέγει ανάμεσα στις </a:t>
            </a:r>
            <a:r>
              <a:rPr lang="en-US" sz="3200" dirty="0" smtClean="0"/>
              <a:t>“</a:t>
            </a:r>
            <a:r>
              <a:rPr lang="el-GR" sz="3200" dirty="0" smtClean="0"/>
              <a:t>προσφορές</a:t>
            </a:r>
            <a:r>
              <a:rPr lang="en-US" sz="3200" dirty="0" smtClean="0"/>
              <a:t>”</a:t>
            </a:r>
          </a:p>
          <a:p>
            <a:pPr marL="541338" lvl="1" indent="-271463">
              <a:spcBef>
                <a:spcPts val="0"/>
              </a:spcBef>
              <a:buFontTx/>
              <a:buChar char="–"/>
              <a:defRPr/>
            </a:pPr>
            <a:r>
              <a:rPr lang="el-GR" dirty="0" smtClean="0"/>
              <a:t>Ο </a:t>
            </a:r>
            <a:r>
              <a:rPr lang="en-US" dirty="0" smtClean="0"/>
              <a:t>Client </a:t>
            </a:r>
            <a:r>
              <a:rPr lang="el-GR" dirty="0" smtClean="0"/>
              <a:t>ελέγχει μήπως η </a:t>
            </a:r>
            <a:r>
              <a:rPr lang="en-US" dirty="0" smtClean="0"/>
              <a:t>IP </a:t>
            </a:r>
            <a:br>
              <a:rPr lang="en-US" dirty="0" smtClean="0"/>
            </a:br>
            <a:r>
              <a:rPr lang="el-GR" dirty="0" smtClean="0"/>
              <a:t>έχει εν τω μεταξύ ανατεθεί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αλλού.</a:t>
            </a:r>
            <a:endParaRPr lang="en-US" dirty="0" smtClean="0"/>
          </a:p>
          <a:p>
            <a:pPr marL="541338" lvl="1" indent="-271463">
              <a:spcBef>
                <a:spcPts val="0"/>
              </a:spcBef>
              <a:buFontTx/>
              <a:buChar char="–"/>
              <a:defRPr/>
            </a:pPr>
            <a:r>
              <a:rPr lang="el-GR" dirty="0" smtClean="0"/>
              <a:t>Στέλνει ένα </a:t>
            </a:r>
            <a:r>
              <a:rPr lang="en-US" dirty="0" smtClean="0"/>
              <a:t>DHPREQUEST </a:t>
            </a:r>
            <a:r>
              <a:rPr lang="el-GR" dirty="0" smtClean="0"/>
              <a:t>στον αντίστοιχο </a:t>
            </a:r>
            <a:r>
              <a:rPr lang="en-US" dirty="0" smtClean="0"/>
              <a:t>Server, </a:t>
            </a:r>
            <a:r>
              <a:rPr lang="el-GR" dirty="0" smtClean="0"/>
              <a:t>ζητώντας την </a:t>
            </a:r>
            <a:r>
              <a:rPr lang="en-US" dirty="0" smtClean="0"/>
              <a:t>IP.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77</a:t>
            </a:fld>
            <a:endParaRPr lang="el-GR" altLang="el-GR"/>
          </a:p>
        </p:txBody>
      </p:sp>
      <p:pic>
        <p:nvPicPr>
          <p:cNvPr id="6" name="Picture 4" descr="τυπικό σενάρι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0308" y="1398265"/>
            <a:ext cx="3786188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51520" y="4437112"/>
            <a:ext cx="864096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FFC000"/>
              </a:buClr>
              <a:buFontTx/>
              <a:buChar char="•"/>
              <a:defRPr/>
            </a:pPr>
            <a:r>
              <a:rPr lang="el-GR" sz="32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Ο </a:t>
            </a:r>
            <a:r>
              <a:rPr lang="en-US" sz="32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Server </a:t>
            </a:r>
            <a:r>
              <a:rPr lang="el-GR" sz="32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ελέγχει και αυτός την διαθεσιμότητα της διεύθυνσης…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l-GR" sz="28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…την δεσμεύει …</a:t>
            </a:r>
            <a:endParaRPr lang="en-US" sz="2800" dirty="0" smtClean="0">
              <a:solidFill>
                <a:srgbClr val="161616"/>
              </a:solidFill>
              <a:latin typeface="Calibri" panose="020F0502020204030204" pitchFamily="34" charset="0"/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l-GR" sz="28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…και επιβεβαιώνει με ένα </a:t>
            </a:r>
            <a:r>
              <a:rPr lang="en-US" sz="280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DHCPACK.</a:t>
            </a:r>
            <a:endParaRPr lang="el-GR" sz="2800" dirty="0" smtClean="0">
              <a:solidFill>
                <a:srgbClr val="161616"/>
              </a:solidFill>
              <a:latin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endParaRPr kumimoji="0" lang="el-GR" sz="3000" b="0" i="0" u="none" strike="noStrike" kern="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</a:t>
            </a:r>
            <a:r>
              <a:rPr lang="en-US" dirty="0" smtClean="0"/>
              <a:t>DHCP </a:t>
            </a:r>
            <a:r>
              <a:rPr lang="el-GR" dirty="0" smtClean="0"/>
              <a:t>μηνυμάτων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3200" dirty="0" smtClean="0"/>
              <a:t>Πεδίο </a:t>
            </a:r>
            <a:r>
              <a:rPr lang="en-US" sz="3200" dirty="0" smtClean="0"/>
              <a:t>TYPE </a:t>
            </a:r>
            <a:r>
              <a:rPr lang="el-GR" sz="3200" dirty="0" smtClean="0"/>
              <a:t>του πακέτου και αντίστοιχος τύπος μηνύματος:</a:t>
            </a:r>
            <a:endParaRPr lang="en-US" sz="3200" dirty="0" smtClean="0"/>
          </a:p>
          <a:p>
            <a:pPr lvl="2">
              <a:defRPr/>
            </a:pPr>
            <a:r>
              <a:rPr lang="en-US" dirty="0" smtClean="0"/>
              <a:t>1 – DHCPDISCOVER</a:t>
            </a:r>
          </a:p>
          <a:p>
            <a:pPr lvl="2">
              <a:defRPr/>
            </a:pPr>
            <a:r>
              <a:rPr lang="en-US" dirty="0" smtClean="0"/>
              <a:t>2 – DHCPOFFER</a:t>
            </a:r>
          </a:p>
          <a:p>
            <a:pPr lvl="2">
              <a:defRPr/>
            </a:pPr>
            <a:r>
              <a:rPr lang="en-US" dirty="0" smtClean="0"/>
              <a:t>3 – DHCPREQUEST</a:t>
            </a:r>
          </a:p>
          <a:p>
            <a:pPr lvl="2">
              <a:defRPr/>
            </a:pPr>
            <a:r>
              <a:rPr lang="en-US" dirty="0" smtClean="0"/>
              <a:t>4 – DHCPDECLINE</a:t>
            </a:r>
          </a:p>
          <a:p>
            <a:pPr lvl="2">
              <a:defRPr/>
            </a:pPr>
            <a:r>
              <a:rPr lang="en-US" dirty="0" smtClean="0"/>
              <a:t>5 – DHCPACK</a:t>
            </a:r>
            <a:endParaRPr lang="el-GR" dirty="0" smtClean="0"/>
          </a:p>
          <a:p>
            <a:pPr lvl="2">
              <a:defRPr/>
            </a:pPr>
            <a:r>
              <a:rPr lang="en-US" dirty="0" smtClean="0"/>
              <a:t>6 – DHCPNAK</a:t>
            </a:r>
          </a:p>
          <a:p>
            <a:pPr lvl="2">
              <a:defRPr/>
            </a:pPr>
            <a:r>
              <a:rPr lang="en-US" dirty="0" smtClean="0"/>
              <a:t>7 – DHCPRELEASE</a:t>
            </a:r>
          </a:p>
          <a:p>
            <a:pPr lvl="2">
              <a:defRPr/>
            </a:pPr>
            <a:r>
              <a:rPr lang="en-US" dirty="0" smtClean="0"/>
              <a:t>8 – DHCPINFORM (RFC 2131)</a:t>
            </a:r>
            <a:endParaRPr lang="el-GR" dirty="0" smtClean="0"/>
          </a:p>
          <a:p>
            <a:pPr lvl="2">
              <a:defRPr/>
            </a:pPr>
            <a:r>
              <a:rPr lang="el-GR" dirty="0" smtClean="0"/>
              <a:t>9 – </a:t>
            </a:r>
            <a:r>
              <a:rPr lang="en-US" dirty="0" smtClean="0"/>
              <a:t>DHCPFORCERENEW (RFC 3203)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78</a:t>
            </a:fld>
            <a:endParaRPr lang="el-GR" altLang="el-GR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</a:t>
            </a:r>
            <a:r>
              <a:rPr lang="el-GR" dirty="0" smtClean="0"/>
              <a:t>προς </a:t>
            </a:r>
            <a:r>
              <a:rPr lang="en-US" dirty="0" smtClean="0"/>
              <a:t>Server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9654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DHCPDISCOVER</a:t>
            </a:r>
          </a:p>
          <a:p>
            <a:pPr lvl="1">
              <a:lnSpc>
                <a:spcPct val="90000"/>
              </a:lnSpc>
              <a:buFontTx/>
              <a:buChar char="–"/>
              <a:defRPr/>
            </a:pPr>
            <a:r>
              <a:rPr lang="el-GR" dirty="0" smtClean="0"/>
              <a:t>Αρχικό μήνυμα αναζήτησης </a:t>
            </a:r>
            <a:r>
              <a:rPr lang="en-US" dirty="0" smtClean="0"/>
              <a:t>DHCP Servers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DHCPREQUEST</a:t>
            </a:r>
          </a:p>
          <a:p>
            <a:pPr lvl="1">
              <a:lnSpc>
                <a:spcPct val="90000"/>
              </a:lnSpc>
              <a:buFontTx/>
              <a:buChar char="–"/>
              <a:defRPr/>
            </a:pPr>
            <a:r>
              <a:rPr lang="el-GR" dirty="0" smtClean="0"/>
              <a:t>Αίτηση για μία συγκεκριμένη </a:t>
            </a:r>
            <a:r>
              <a:rPr lang="en-US" dirty="0" smtClean="0"/>
              <a:t>IP </a:t>
            </a:r>
            <a:r>
              <a:rPr lang="el-GR" dirty="0" smtClean="0"/>
              <a:t>διεύθυνση, ή για ανανέωση </a:t>
            </a:r>
            <a:r>
              <a:rPr lang="en-US" dirty="0" smtClean="0"/>
              <a:t>lease period.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DHCPDECLINE</a:t>
            </a:r>
            <a:endParaRPr lang="el-GR" sz="2800" dirty="0" smtClean="0"/>
          </a:p>
          <a:p>
            <a:pPr lvl="1">
              <a:lnSpc>
                <a:spcPct val="90000"/>
              </a:lnSpc>
              <a:buFontTx/>
              <a:buChar char="–"/>
              <a:defRPr/>
            </a:pPr>
            <a:r>
              <a:rPr lang="el-GR" dirty="0" smtClean="0"/>
              <a:t>Απόρριψη ενός </a:t>
            </a:r>
            <a:r>
              <a:rPr lang="en-US" dirty="0" smtClean="0"/>
              <a:t>DHCPOFFER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DHCPRELEASE</a:t>
            </a:r>
          </a:p>
          <a:p>
            <a:pPr lvl="1">
              <a:lnSpc>
                <a:spcPct val="90000"/>
              </a:lnSpc>
              <a:buFontTx/>
              <a:buChar char="–"/>
              <a:defRPr/>
            </a:pPr>
            <a:r>
              <a:rPr lang="el-GR" dirty="0" smtClean="0"/>
              <a:t>Ελευθέρωση δεσμευμένης διεύθυνσης.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DHCPINFORM (RFC 2131)</a:t>
            </a:r>
            <a:endParaRPr lang="el-GR" sz="2800" dirty="0" smtClean="0"/>
          </a:p>
          <a:p>
            <a:pPr lvl="1">
              <a:lnSpc>
                <a:spcPct val="90000"/>
              </a:lnSpc>
              <a:buFontTx/>
              <a:buChar char="–"/>
              <a:defRPr/>
            </a:pPr>
            <a:r>
              <a:rPr lang="el-GR" dirty="0" smtClean="0"/>
              <a:t>Ο </a:t>
            </a:r>
            <a:r>
              <a:rPr lang="en-US" dirty="0" smtClean="0"/>
              <a:t>Client </a:t>
            </a:r>
            <a:r>
              <a:rPr lang="el-GR" dirty="0" smtClean="0"/>
              <a:t>ζητάει μόνο παραμέτρους αλλά έχει ήδη </a:t>
            </a:r>
            <a:r>
              <a:rPr lang="en-US" dirty="0" smtClean="0"/>
              <a:t>IP </a:t>
            </a:r>
            <a:r>
              <a:rPr lang="el-GR" dirty="0" smtClean="0"/>
              <a:t>διεύθυνση.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79</a:t>
            </a:fld>
            <a:endParaRPr lang="el-GR" alt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Ασυνδεσμικές υπηρεσίες</a:t>
            </a:r>
            <a:r>
              <a:rPr lang="en-US" dirty="0" smtClean="0"/>
              <a:t> (2)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5F34F-41C3-4FBD-B3D3-86BC65148089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8198" name="Picture 6" descr="05-02.jpg ασυνδεσμικές υπηρεσίες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744688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</a:t>
            </a:r>
            <a:r>
              <a:rPr lang="el-GR" dirty="0" smtClean="0"/>
              <a:t>προς </a:t>
            </a:r>
            <a:r>
              <a:rPr lang="en-US" dirty="0" smtClean="0"/>
              <a:t>Client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DHCPOFFER</a:t>
            </a:r>
          </a:p>
          <a:p>
            <a:pPr lvl="1">
              <a:buFontTx/>
              <a:buChar char="–"/>
              <a:defRPr/>
            </a:pPr>
            <a:r>
              <a:rPr lang="el-GR" dirty="0" smtClean="0"/>
              <a:t>Προσφορά </a:t>
            </a:r>
            <a:r>
              <a:rPr lang="en-US" dirty="0" smtClean="0"/>
              <a:t>IP </a:t>
            </a:r>
            <a:r>
              <a:rPr lang="el-GR" dirty="0" smtClean="0"/>
              <a:t>διεύθυνσης.</a:t>
            </a:r>
            <a:endParaRPr lang="en-US" dirty="0" smtClean="0"/>
          </a:p>
          <a:p>
            <a:pPr>
              <a:defRPr/>
            </a:pPr>
            <a:r>
              <a:rPr lang="en-US" sz="3200" dirty="0" smtClean="0"/>
              <a:t>DHCPACK</a:t>
            </a:r>
            <a:endParaRPr lang="el-GR" sz="3200" dirty="0" smtClean="0"/>
          </a:p>
          <a:p>
            <a:pPr lvl="1">
              <a:buFontTx/>
              <a:buChar char="–"/>
              <a:defRPr/>
            </a:pPr>
            <a:r>
              <a:rPr lang="el-GR" dirty="0" smtClean="0"/>
              <a:t>Επιβεβαίωση </a:t>
            </a:r>
            <a:r>
              <a:rPr lang="en-US" dirty="0" smtClean="0"/>
              <a:t>DHCPREQUEST</a:t>
            </a:r>
            <a:r>
              <a:rPr lang="el-GR" dirty="0" smtClean="0"/>
              <a:t>.</a:t>
            </a:r>
          </a:p>
          <a:p>
            <a:pPr>
              <a:defRPr/>
            </a:pPr>
            <a:r>
              <a:rPr lang="en-US" sz="3200" dirty="0" smtClean="0"/>
              <a:t>DHCPNAK</a:t>
            </a:r>
          </a:p>
          <a:p>
            <a:pPr lvl="1">
              <a:buFontTx/>
              <a:buChar char="–"/>
              <a:defRPr/>
            </a:pPr>
            <a:r>
              <a:rPr lang="el-GR" dirty="0" smtClean="0"/>
              <a:t>Απόρριψη </a:t>
            </a:r>
            <a:r>
              <a:rPr lang="en-US" dirty="0" smtClean="0"/>
              <a:t>DHCPREQUEST</a:t>
            </a:r>
            <a:r>
              <a:rPr lang="el-GR" dirty="0" smtClean="0"/>
              <a:t>.</a:t>
            </a:r>
          </a:p>
          <a:p>
            <a:pPr>
              <a:defRPr/>
            </a:pPr>
            <a:r>
              <a:rPr lang="en-US" sz="3200" dirty="0" smtClean="0"/>
              <a:t>DHCPFORCERENEW (RFC 3203)</a:t>
            </a:r>
            <a:endParaRPr lang="el-GR" sz="3200" dirty="0" smtClean="0"/>
          </a:p>
          <a:p>
            <a:pPr lvl="1">
              <a:buFontTx/>
              <a:buChar char="–"/>
              <a:defRPr/>
            </a:pPr>
            <a:r>
              <a:rPr lang="el-GR" dirty="0" smtClean="0"/>
              <a:t>Ο </a:t>
            </a:r>
            <a:r>
              <a:rPr lang="en-US" dirty="0" smtClean="0"/>
              <a:t>Server </a:t>
            </a:r>
            <a:r>
              <a:rPr lang="el-GR" dirty="0" smtClean="0"/>
              <a:t>επιβάλλει στον </a:t>
            </a:r>
            <a:r>
              <a:rPr lang="en-US" dirty="0" smtClean="0"/>
              <a:t>client </a:t>
            </a:r>
            <a:r>
              <a:rPr lang="el-GR" dirty="0" smtClean="0"/>
              <a:t>να αλλάξει ρυθμίσεις.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80</a:t>
            </a:fld>
            <a:endParaRPr lang="el-GR" altLang="el-GR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 Relay Agent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 smtClean="0"/>
              <a:t>Προωθεί ένα </a:t>
            </a:r>
            <a:r>
              <a:rPr lang="en-US" sz="3200" dirty="0" smtClean="0"/>
              <a:t>DHCP </a:t>
            </a:r>
            <a:r>
              <a:rPr lang="el-GR" sz="3200" dirty="0" smtClean="0"/>
              <a:t>μήνυμα σε έναν </a:t>
            </a:r>
            <a:r>
              <a:rPr lang="en-US" sz="3200" dirty="0" smtClean="0"/>
              <a:t>Client </a:t>
            </a:r>
            <a:r>
              <a:rPr lang="el-GR" sz="3200" dirty="0" smtClean="0"/>
              <a:t>ή </a:t>
            </a:r>
            <a:r>
              <a:rPr lang="en-US" sz="3200" dirty="0" smtClean="0"/>
              <a:t>Server </a:t>
            </a:r>
            <a:r>
              <a:rPr lang="el-GR" sz="3200" dirty="0" smtClean="0"/>
              <a:t>που δεν βρίσκονται στο ίδιο υποδίκτυο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81</a:t>
            </a:fld>
            <a:endParaRPr lang="el-GR" altLang="el-GR" dirty="0"/>
          </a:p>
        </p:txBody>
      </p:sp>
      <p:grpSp>
        <p:nvGrpSpPr>
          <p:cNvPr id="8" name="Group 7" descr="DHCP"/>
          <p:cNvGrpSpPr/>
          <p:nvPr/>
        </p:nvGrpSpPr>
        <p:grpSpPr>
          <a:xfrm>
            <a:off x="2987824" y="2708920"/>
            <a:ext cx="2986088" cy="3600400"/>
            <a:chOff x="2987824" y="2708920"/>
            <a:chExt cx="2986088" cy="3600400"/>
          </a:xfrm>
        </p:grpSpPr>
        <p:pic>
          <p:nvPicPr>
            <p:cNvPr id="6" name="Picture 9" descr="DHC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7824" y="2708920"/>
              <a:ext cx="2986088" cy="3556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" name="Rounded Rectangle 6"/>
            <p:cNvSpPr/>
            <p:nvPr/>
          </p:nvSpPr>
          <p:spPr>
            <a:xfrm>
              <a:off x="3059832" y="5877272"/>
              <a:ext cx="1368152" cy="43204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DHCP Relay</a:t>
              </a:r>
              <a:endParaRPr lang="el-GR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έννοια του </a:t>
            </a:r>
            <a:r>
              <a:rPr lang="en-US" dirty="0" smtClean="0"/>
              <a:t>port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2808312"/>
          </a:xfrm>
        </p:spPr>
        <p:txBody>
          <a:bodyPr/>
          <a:lstStyle/>
          <a:p>
            <a:r>
              <a:rPr lang="el-GR" sz="2800" dirty="0" smtClean="0"/>
              <a:t>Οι εφαρμογές ή διεργασίες επικοινωνούν μεταξύ τους μέσω τερματικών σημείων που ονομάζονται θύρες (</a:t>
            </a:r>
            <a:r>
              <a:rPr lang="en-US" sz="2800" dirty="0" smtClean="0"/>
              <a:t>ports), 16bits </a:t>
            </a:r>
            <a:r>
              <a:rPr lang="el-GR" sz="2800" dirty="0" smtClean="0"/>
              <a:t>ακέραιοι.</a:t>
            </a:r>
          </a:p>
          <a:p>
            <a:r>
              <a:rPr lang="el-GR" sz="2800" dirty="0" smtClean="0"/>
              <a:t>0-1024: ευρέως γνωστές θύρες (</a:t>
            </a:r>
            <a:r>
              <a:rPr lang="en-US" sz="2800" dirty="0" smtClean="0"/>
              <a:t>well-known ports)</a:t>
            </a:r>
            <a:r>
              <a:rPr lang="el-GR" sz="2800" dirty="0" smtClean="0"/>
              <a:t>, είναι δεσμευμένες για τυποποιημένες υπηρεσίες. (</a:t>
            </a:r>
            <a:r>
              <a:rPr lang="el-GR" sz="2800" i="1" dirty="0" smtClean="0"/>
              <a:t>λίστα στο </a:t>
            </a:r>
            <a:r>
              <a:rPr lang="en-US" sz="2800" i="1" dirty="0" smtClean="0"/>
              <a:t>www.iana.org</a:t>
            </a:r>
            <a:r>
              <a:rPr lang="en-US" sz="2800" dirty="0" smtClean="0"/>
              <a:t>)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82</a:t>
            </a:fld>
            <a:endParaRPr lang="el-GR" altLang="el-GR"/>
          </a:p>
        </p:txBody>
      </p:sp>
      <p:graphicFrame>
        <p:nvGraphicFramePr>
          <p:cNvPr id="6" name="Table 5" descr="η έννοια του po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188085"/>
              </p:ext>
            </p:extLst>
          </p:nvPr>
        </p:nvGraphicFramePr>
        <p:xfrm>
          <a:off x="827584" y="4221088"/>
          <a:ext cx="720080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872208"/>
                <a:gridCol w="41764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Calibri" pitchFamily="34" charset="0"/>
                          <a:cs typeface="Calibri" pitchFamily="34" charset="0"/>
                        </a:rPr>
                        <a:t>Θύρα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Calibri" pitchFamily="34" charset="0"/>
                          <a:cs typeface="Calibri" pitchFamily="34" charset="0"/>
                        </a:rPr>
                        <a:t>Πρωτόκολλο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Calibri" pitchFamily="34" charset="0"/>
                          <a:cs typeface="Calibri" pitchFamily="34" charset="0"/>
                        </a:rPr>
                        <a:t>Χρήση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FTP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Calibri" pitchFamily="34" charset="0"/>
                          <a:cs typeface="Calibri" pitchFamily="34" charset="0"/>
                        </a:rPr>
                        <a:t>Μεταφορά</a:t>
                      </a:r>
                      <a:r>
                        <a:rPr lang="el-GR" sz="2000" baseline="0" dirty="0" smtClean="0">
                          <a:latin typeface="Calibri" pitchFamily="34" charset="0"/>
                          <a:cs typeface="Calibri" pitchFamily="34" charset="0"/>
                        </a:rPr>
                        <a:t> αρχείων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TELNET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Calibri" pitchFamily="34" charset="0"/>
                          <a:cs typeface="Calibri" pitchFamily="34" charset="0"/>
                        </a:rPr>
                        <a:t>Απομακρυσμένη</a:t>
                      </a:r>
                      <a:r>
                        <a:rPr lang="el-GR" sz="2000" baseline="0" dirty="0" smtClean="0">
                          <a:latin typeface="Calibri" pitchFamily="34" charset="0"/>
                          <a:cs typeface="Calibri" pitchFamily="34" charset="0"/>
                        </a:rPr>
                        <a:t> σύνδεση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SSH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Calibri" pitchFamily="34" charset="0"/>
                          <a:cs typeface="Calibri" pitchFamily="34" charset="0"/>
                        </a:rPr>
                        <a:t>Ασφαλής</a:t>
                      </a:r>
                      <a:r>
                        <a:rPr lang="el-GR" sz="2000" baseline="0" dirty="0" smtClean="0">
                          <a:latin typeface="Calibri" pitchFamily="34" charset="0"/>
                          <a:cs typeface="Calibri" pitchFamily="34" charset="0"/>
                        </a:rPr>
                        <a:t> απομακρυσμένη σύνδεση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25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SMTP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Calibri" pitchFamily="34" charset="0"/>
                          <a:cs typeface="Calibri" pitchFamily="34" charset="0"/>
                        </a:rPr>
                        <a:t>Ηλεκτρονικό</a:t>
                      </a:r>
                      <a:r>
                        <a:rPr lang="el-GR" sz="2000" baseline="0" dirty="0" smtClean="0">
                          <a:latin typeface="Calibri" pitchFamily="34" charset="0"/>
                          <a:cs typeface="Calibri" pitchFamily="34" charset="0"/>
                        </a:rPr>
                        <a:t> ταχυδρομείο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80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HTTP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Calibri" pitchFamily="34" charset="0"/>
                          <a:cs typeface="Calibri" pitchFamily="34" charset="0"/>
                        </a:rPr>
                        <a:t>Παγκόσμιος ιστός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IP Network Address Translator (NAT) – </a:t>
            </a:r>
            <a:r>
              <a:rPr lang="el-GR" dirty="0" smtClean="0"/>
              <a:t>Μετάφραση Διευθ. Δικτύου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144016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sz="3200" dirty="0" smtClean="0"/>
              <a:t>Προσπάθεια εξοικονόμησης IP διευθύνσεων.</a:t>
            </a:r>
          </a:p>
          <a:p>
            <a:pPr>
              <a:lnSpc>
                <a:spcPct val="90000"/>
              </a:lnSpc>
              <a:defRPr/>
            </a:pPr>
            <a:r>
              <a:rPr lang="el-GR" sz="3200" dirty="0" smtClean="0"/>
              <a:t>Συνδυάζεται με το “Classless Inter-Domain Routing – CIDR”.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83</a:t>
            </a:fld>
            <a:endParaRPr lang="el-GR" altLang="el-GR"/>
          </a:p>
        </p:txBody>
      </p:sp>
      <p:grpSp>
        <p:nvGrpSpPr>
          <p:cNvPr id="6" name="Group 5" descr="NAT"/>
          <p:cNvGrpSpPr/>
          <p:nvPr/>
        </p:nvGrpSpPr>
        <p:grpSpPr>
          <a:xfrm>
            <a:off x="1043608" y="2561803"/>
            <a:ext cx="7010400" cy="3819525"/>
            <a:chOff x="1409700" y="2438400"/>
            <a:chExt cx="7010400" cy="3819525"/>
          </a:xfrm>
        </p:grpSpPr>
        <p:sp>
          <p:nvSpPr>
            <p:cNvPr id="7" name="4 - Ορθογώνιο"/>
            <p:cNvSpPr>
              <a:spLocks noChangeArrowheads="1"/>
            </p:cNvSpPr>
            <p:nvPr/>
          </p:nvSpPr>
          <p:spPr bwMode="auto">
            <a:xfrm>
              <a:off x="2571750" y="3013075"/>
              <a:ext cx="514350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8" name="Picture 9" descr="NA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9700" y="2438400"/>
              <a:ext cx="7010400" cy="38195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NAT (2)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84</a:t>
            </a:fld>
            <a:endParaRPr lang="el-GR" altLang="el-GR"/>
          </a:p>
        </p:txBody>
      </p:sp>
      <p:pic>
        <p:nvPicPr>
          <p:cNvPr id="6" name="Picture 172" descr="IP N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488" y="1309613"/>
            <a:ext cx="5661025" cy="291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7" name="Table 6" descr="IP NA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368137"/>
              </p:ext>
            </p:extLst>
          </p:nvPr>
        </p:nvGraphicFramePr>
        <p:xfrm>
          <a:off x="323528" y="4293096"/>
          <a:ext cx="8568951" cy="18341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68152"/>
                <a:gridCol w="3744416"/>
                <a:gridCol w="3456383"/>
              </a:tblGrid>
              <a:tr h="432048">
                <a:tc>
                  <a:txBody>
                    <a:bodyPr/>
                    <a:lstStyle/>
                    <a:p>
                      <a:pPr algn="ctr"/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IP Header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TCP Header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l"/>
                      <a:r>
                        <a:rPr lang="el-GR" sz="2000" b="1" dirty="0" smtClean="0">
                          <a:latin typeface="Calibri" pitchFamily="34" charset="0"/>
                          <a:cs typeface="Calibri" pitchFamily="34" charset="0"/>
                        </a:rPr>
                        <a:t>Αρχικό</a:t>
                      </a: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sz="2000" b="1" dirty="0" smtClean="0">
                          <a:latin typeface="Calibri" pitchFamily="34" charset="0"/>
                          <a:cs typeface="Calibri" pitchFamily="34" charset="0"/>
                        </a:rPr>
                        <a:t>πακέτο</a:t>
                      </a:r>
                      <a:endParaRPr lang="el-GR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Source Address: 192.168.0.2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Source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Addr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: 192.168.0.2</a:t>
                      </a:r>
                      <a:b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Source Port: 3065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l"/>
                      <a:r>
                        <a:rPr lang="el-GR" sz="2000" b="1" dirty="0" smtClean="0">
                          <a:latin typeface="Calibri" pitchFamily="34" charset="0"/>
                          <a:cs typeface="Calibri" pitchFamily="34" charset="0"/>
                        </a:rPr>
                        <a:t>Τελικό</a:t>
                      </a:r>
                      <a:r>
                        <a:rPr lang="el-GR" sz="2000" b="1" baseline="0" dirty="0" smtClean="0">
                          <a:latin typeface="Calibri" pitchFamily="34" charset="0"/>
                          <a:cs typeface="Calibri" pitchFamily="34" charset="0"/>
                        </a:rPr>
                        <a:t> πακέτο</a:t>
                      </a:r>
                      <a:endParaRPr lang="el-GR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Source Address: 195.251.252.127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Source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Addr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: 195.251.252.127</a:t>
                      </a:r>
                      <a:b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Source Port: 10725***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NAT (3)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>
                <a:cs typeface="Calibri" pitchFamily="34" charset="0"/>
              </a:rPr>
              <a:t>Source port: 10725***</a:t>
            </a:r>
          </a:p>
          <a:p>
            <a:r>
              <a:rPr lang="el-GR" sz="3200" dirty="0" smtClean="0">
                <a:cs typeface="Calibri" pitchFamily="34" charset="0"/>
              </a:rPr>
              <a:t>Δείκτης σε έναν πίνακα μετάφρασης με 65.536 καταχωρήσεις</a:t>
            </a:r>
          </a:p>
          <a:p>
            <a:r>
              <a:rPr lang="el-GR" sz="3200" dirty="0" smtClean="0">
                <a:cs typeface="Calibri" pitchFamily="34" charset="0"/>
              </a:rPr>
              <a:t>Καταχώρηση: αρχική </a:t>
            </a:r>
            <a:r>
              <a:rPr lang="en-US" sz="3200" dirty="0" smtClean="0">
                <a:cs typeface="Calibri" pitchFamily="34" charset="0"/>
              </a:rPr>
              <a:t>(</a:t>
            </a:r>
            <a:r>
              <a:rPr lang="el-GR" sz="3200" dirty="0" smtClean="0">
                <a:cs typeface="Calibri" pitchFamily="34" charset="0"/>
              </a:rPr>
              <a:t>εσωτερική) διεύθυνση </a:t>
            </a:r>
            <a:r>
              <a:rPr lang="en-US" sz="3200" dirty="0" smtClean="0">
                <a:cs typeface="Calibri" pitchFamily="34" charset="0"/>
              </a:rPr>
              <a:t>IP</a:t>
            </a:r>
            <a:r>
              <a:rPr lang="el-GR" sz="3200" dirty="0" smtClean="0">
                <a:cs typeface="Calibri" pitchFamily="34" charset="0"/>
              </a:rPr>
              <a:t>, αρχική θύρα προέλευσης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85</a:t>
            </a:fld>
            <a:endParaRPr lang="el-GR" altLang="el-GR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Δεσμευμένες Διευθύνσεις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3200" dirty="0" smtClean="0"/>
              <a:t>Από 10.0.0.0 έως 10</a:t>
            </a:r>
            <a:r>
              <a:rPr lang="en-US" sz="3200" dirty="0" smtClean="0"/>
              <a:t>.255.255.255</a:t>
            </a:r>
          </a:p>
          <a:p>
            <a:pPr lvl="1">
              <a:buFontTx/>
              <a:buChar char="–"/>
              <a:defRPr/>
            </a:pPr>
            <a:r>
              <a:rPr lang="en-US" dirty="0" smtClean="0"/>
              <a:t>10.0.0.0</a:t>
            </a:r>
            <a:r>
              <a:rPr lang="el-GR" dirty="0" smtClean="0"/>
              <a:t>/8</a:t>
            </a:r>
            <a:endParaRPr lang="en-US" dirty="0" smtClean="0"/>
          </a:p>
          <a:p>
            <a:pPr lvl="1">
              <a:buFontTx/>
              <a:buChar char="–"/>
              <a:defRPr/>
            </a:pPr>
            <a:r>
              <a:rPr lang="en-US" dirty="0" smtClean="0"/>
              <a:t>24 bit block</a:t>
            </a:r>
            <a:endParaRPr lang="el-GR" dirty="0" smtClean="0"/>
          </a:p>
          <a:p>
            <a:pPr>
              <a:defRPr/>
            </a:pPr>
            <a:r>
              <a:rPr lang="el-GR" sz="3200" dirty="0" smtClean="0"/>
              <a:t>Από 172.16.0.0</a:t>
            </a:r>
            <a:r>
              <a:rPr lang="en-US" sz="3200" dirty="0" smtClean="0"/>
              <a:t> </a:t>
            </a:r>
            <a:r>
              <a:rPr lang="el-GR" sz="3200" dirty="0" smtClean="0"/>
              <a:t>έως 172.</a:t>
            </a:r>
            <a:r>
              <a:rPr lang="en-US" sz="3200" dirty="0" smtClean="0"/>
              <a:t>31</a:t>
            </a:r>
            <a:r>
              <a:rPr lang="el-GR" sz="3200" dirty="0" smtClean="0"/>
              <a:t>.</a:t>
            </a:r>
            <a:r>
              <a:rPr lang="en-US" sz="3200" dirty="0" smtClean="0"/>
              <a:t>255</a:t>
            </a:r>
            <a:r>
              <a:rPr lang="el-GR" sz="3200" dirty="0" smtClean="0"/>
              <a:t>.</a:t>
            </a:r>
            <a:r>
              <a:rPr lang="en-US" sz="3200" dirty="0" smtClean="0"/>
              <a:t>255</a:t>
            </a:r>
          </a:p>
          <a:p>
            <a:pPr lvl="1">
              <a:buFontTx/>
              <a:buChar char="–"/>
              <a:defRPr/>
            </a:pPr>
            <a:r>
              <a:rPr lang="el-GR" dirty="0" smtClean="0"/>
              <a:t>172.16.0.0/12</a:t>
            </a:r>
            <a:endParaRPr lang="en-US" dirty="0" smtClean="0"/>
          </a:p>
          <a:p>
            <a:pPr lvl="1">
              <a:buFontTx/>
              <a:buChar char="–"/>
              <a:defRPr/>
            </a:pPr>
            <a:r>
              <a:rPr lang="en-US" dirty="0" smtClean="0"/>
              <a:t>20 bit block</a:t>
            </a:r>
            <a:endParaRPr lang="el-GR" dirty="0" smtClean="0"/>
          </a:p>
          <a:p>
            <a:pPr>
              <a:defRPr/>
            </a:pPr>
            <a:r>
              <a:rPr lang="el-GR" sz="3200" dirty="0" smtClean="0"/>
              <a:t>Από 192.168.0.0 έως 192.168.</a:t>
            </a:r>
            <a:r>
              <a:rPr lang="en-US" sz="3200" dirty="0" smtClean="0"/>
              <a:t>255</a:t>
            </a:r>
            <a:r>
              <a:rPr lang="el-GR" sz="3200" dirty="0" smtClean="0"/>
              <a:t>.</a:t>
            </a:r>
            <a:r>
              <a:rPr lang="en-US" sz="3200" dirty="0" smtClean="0"/>
              <a:t>255</a:t>
            </a:r>
          </a:p>
          <a:p>
            <a:pPr lvl="1">
              <a:buFontTx/>
              <a:buChar char="–"/>
              <a:defRPr/>
            </a:pPr>
            <a:r>
              <a:rPr lang="el-GR" dirty="0" smtClean="0"/>
              <a:t>192.168.0.0/16</a:t>
            </a:r>
            <a:endParaRPr lang="en-US" dirty="0" smtClean="0"/>
          </a:p>
          <a:p>
            <a:pPr lvl="1">
              <a:buFontTx/>
              <a:buChar char="–"/>
              <a:defRPr/>
            </a:pPr>
            <a:r>
              <a:rPr lang="en-US" dirty="0" smtClean="0"/>
              <a:t>16 bit block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86</a:t>
            </a:fld>
            <a:endParaRPr lang="el-GR" altLang="el-GR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Λειτουργίας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Traditional NAT (</a:t>
            </a:r>
            <a:r>
              <a:rPr lang="el-GR" dirty="0" smtClean="0"/>
              <a:t>ή </a:t>
            </a:r>
            <a:r>
              <a:rPr lang="en-US" dirty="0" smtClean="0"/>
              <a:t>Outbound NAT)</a:t>
            </a:r>
            <a:r>
              <a:rPr lang="el-GR" dirty="0" smtClean="0"/>
              <a:t>.</a:t>
            </a:r>
            <a:endParaRPr lang="en-US" dirty="0" smtClean="0"/>
          </a:p>
          <a:p>
            <a:pPr lvl="1">
              <a:buFontTx/>
              <a:buChar char="–"/>
              <a:defRPr/>
            </a:pPr>
            <a:r>
              <a:rPr lang="en-US" sz="2400" dirty="0" smtClean="0"/>
              <a:t>Basic NAT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lvl="1">
              <a:buFontTx/>
              <a:buChar char="–"/>
              <a:defRPr/>
            </a:pPr>
            <a:r>
              <a:rPr lang="en-US" sz="2400" dirty="0" smtClean="0"/>
              <a:t>Network Address Port Translation (NAPT) </a:t>
            </a:r>
            <a:r>
              <a:rPr lang="el-GR" sz="2400" dirty="0" smtClean="0"/>
              <a:t>ή </a:t>
            </a:r>
            <a:r>
              <a:rPr lang="en-US" sz="2400" dirty="0" smtClean="0"/>
              <a:t>Port Address Translation (PAT)</a:t>
            </a:r>
            <a:r>
              <a:rPr lang="el-GR" sz="2400" dirty="0" smtClean="0"/>
              <a:t>.</a:t>
            </a:r>
          </a:p>
          <a:p>
            <a:pPr lvl="1">
              <a:buFontTx/>
              <a:buChar char="–"/>
              <a:defRPr/>
            </a:pPr>
            <a:r>
              <a:rPr lang="el-GR" sz="2400" dirty="0" smtClean="0"/>
              <a:t>Συνδυασμός των δύο.</a:t>
            </a:r>
            <a:endParaRPr lang="en-US" sz="2400" dirty="0" smtClean="0"/>
          </a:p>
          <a:p>
            <a:pPr>
              <a:defRPr/>
            </a:pPr>
            <a:r>
              <a:rPr lang="en-US" dirty="0" smtClean="0"/>
              <a:t>Bi-directional NAT (</a:t>
            </a:r>
            <a:r>
              <a:rPr lang="el-GR" dirty="0" smtClean="0"/>
              <a:t>ή </a:t>
            </a:r>
            <a:r>
              <a:rPr lang="en-US" dirty="0" smtClean="0"/>
              <a:t>Two-Way NAT)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Twice NAT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Multihomed</a:t>
            </a:r>
            <a:r>
              <a:rPr lang="en-US" dirty="0" smtClean="0"/>
              <a:t> NAT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87</a:t>
            </a:fld>
            <a:endParaRPr lang="el-GR" altLang="el-GR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NAT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Char char="–"/>
              <a:defRPr/>
            </a:pPr>
            <a:r>
              <a:rPr lang="en-US" dirty="0" smtClean="0"/>
              <a:t>“</a:t>
            </a:r>
            <a:r>
              <a:rPr lang="el-GR" dirty="0" smtClean="0"/>
              <a:t>εξερχόμενες</a:t>
            </a:r>
            <a:r>
              <a:rPr lang="en-US" dirty="0" smtClean="0"/>
              <a:t>”</a:t>
            </a:r>
            <a:r>
              <a:rPr lang="el-GR" dirty="0" smtClean="0"/>
              <a:t> συνδέσεις </a:t>
            </a:r>
            <a:r>
              <a:rPr 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μόνο</a:t>
            </a:r>
            <a:r>
              <a:rPr lang="el-GR" dirty="0" smtClean="0"/>
              <a:t>.</a:t>
            </a:r>
          </a:p>
          <a:p>
            <a:pPr lvl="1">
              <a:buFontTx/>
              <a:buChar char="–"/>
              <a:defRPr/>
            </a:pPr>
            <a:r>
              <a:rPr lang="el-GR" dirty="0" smtClean="0"/>
              <a:t>Κάθε εσωτερική διεύθυνση αντιστοιχίζεται σε </a:t>
            </a:r>
            <a:r>
              <a:rPr 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διαφορετική</a:t>
            </a:r>
            <a:r>
              <a:rPr lang="el-GR" dirty="0" smtClean="0"/>
              <a:t> εξωτερική.</a:t>
            </a:r>
            <a:endParaRPr lang="en-US" dirty="0" smtClean="0"/>
          </a:p>
          <a:p>
            <a:pPr lvl="1">
              <a:buFontTx/>
              <a:buChar char="–"/>
              <a:defRPr/>
            </a:pPr>
            <a:r>
              <a:rPr lang="el-GR" dirty="0" smtClean="0"/>
              <a:t>Μεταφράζονται τα πεδία:</a:t>
            </a:r>
          </a:p>
          <a:p>
            <a:pPr lvl="2">
              <a:defRPr/>
            </a:pPr>
            <a:r>
              <a:rPr lang="en-US" dirty="0" smtClean="0"/>
              <a:t>Source</a:t>
            </a:r>
            <a:r>
              <a:rPr lang="el-GR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Address</a:t>
            </a:r>
            <a:r>
              <a:rPr lang="en-US" dirty="0" smtClean="0"/>
              <a:t> </a:t>
            </a:r>
            <a:r>
              <a:rPr lang="el-GR" dirty="0" smtClean="0"/>
              <a:t>(εξερχόμενα πακέτα)</a:t>
            </a:r>
            <a:r>
              <a:rPr lang="en-US" dirty="0" smtClean="0"/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ή</a:t>
            </a:r>
          </a:p>
          <a:p>
            <a:pPr lvl="2">
              <a:defRPr/>
            </a:pPr>
            <a:r>
              <a:rPr lang="en-US" dirty="0" smtClean="0"/>
              <a:t>Destination</a:t>
            </a:r>
            <a:r>
              <a:rPr lang="el-GR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Address</a:t>
            </a:r>
            <a:r>
              <a:rPr lang="en-US" dirty="0" smtClean="0"/>
              <a:t> </a:t>
            </a:r>
            <a:r>
              <a:rPr lang="el-GR" dirty="0" smtClean="0"/>
              <a:t>(εισερχόμενα πακέτα)</a:t>
            </a:r>
          </a:p>
          <a:p>
            <a:pPr lvl="2">
              <a:defRPr/>
            </a:pPr>
            <a:r>
              <a:rPr lang="el-GR" dirty="0" smtClean="0"/>
              <a:t>στις επικεφαλίδες </a:t>
            </a:r>
            <a:r>
              <a:rPr lang="en-US" dirty="0" smtClean="0"/>
              <a:t>IP </a:t>
            </a:r>
            <a:r>
              <a:rPr lang="el-GR" dirty="0" smtClean="0"/>
              <a:t>και </a:t>
            </a:r>
            <a:r>
              <a:rPr lang="en-US" dirty="0" smtClean="0"/>
              <a:t>TCP</a:t>
            </a:r>
            <a:r>
              <a:rPr lang="el-GR" dirty="0" smtClean="0"/>
              <a:t>,</a:t>
            </a:r>
            <a:r>
              <a:rPr lang="en-US" dirty="0" smtClean="0"/>
              <a:t> UDP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ICMP</a:t>
            </a:r>
            <a:r>
              <a:rPr lang="el-GR" dirty="0" smtClean="0"/>
              <a:t>.</a:t>
            </a:r>
            <a:endParaRPr lang="en-US" dirty="0" smtClean="0"/>
          </a:p>
          <a:p>
            <a:pPr lvl="1">
              <a:buFontTx/>
              <a:buChar char="–"/>
              <a:defRPr/>
            </a:pPr>
            <a:r>
              <a:rPr lang="el-GR" dirty="0" smtClean="0"/>
              <a:t>Αν έχουμε </a:t>
            </a:r>
            <a:r>
              <a:rPr lang="en-US" dirty="0" smtClean="0"/>
              <a:t>n </a:t>
            </a:r>
            <a:r>
              <a:rPr lang="el-GR" dirty="0" smtClean="0"/>
              <a:t>εξωτερικές διευθύνσεις και </a:t>
            </a:r>
            <a:r>
              <a:rPr lang="en-US" dirty="0" smtClean="0"/>
              <a:t>m </a:t>
            </a:r>
            <a:r>
              <a:rPr lang="el-GR" dirty="0" smtClean="0"/>
              <a:t>υπολογιστές (</a:t>
            </a:r>
            <a:r>
              <a:rPr lang="en-US" dirty="0" smtClean="0"/>
              <a:t>n&lt;m), </a:t>
            </a:r>
            <a:r>
              <a:rPr lang="el-GR" dirty="0" smtClean="0"/>
              <a:t>τότε </a:t>
            </a:r>
            <a:r>
              <a:rPr 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μόνο</a:t>
            </a:r>
            <a:r>
              <a:rPr lang="el-GR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l-GR" dirty="0" smtClean="0"/>
              <a:t>, υπολογιστές μπορούν να εξυπηρετηθούν ανά χρονική στιγμή.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88</a:t>
            </a:fld>
            <a:endParaRPr lang="el-GR" altLang="el-GR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NAT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89</a:t>
            </a:fld>
            <a:endParaRPr lang="el-GR" altLang="el-GR"/>
          </a:p>
        </p:txBody>
      </p:sp>
      <p:pic>
        <p:nvPicPr>
          <p:cNvPr id="6" name="Picture 33" descr="Basic N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663" y="1443459"/>
            <a:ext cx="6535737" cy="3641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7" name="Table 6" descr="Basic NA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939747"/>
              </p:ext>
            </p:extLst>
          </p:nvPr>
        </p:nvGraphicFramePr>
        <p:xfrm>
          <a:off x="1763688" y="5229200"/>
          <a:ext cx="5544616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0616"/>
                <a:gridCol w="3604000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Private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IP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Public IP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23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192.168.0.2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195.251.252.75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9648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192.168.0.254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195.251.252.112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Συνδεσμικές υπηρεσίες</a:t>
            </a:r>
            <a:endParaRPr lang="en-US" smtClean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712968" cy="5060033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Δρομολόγηση με εικονικά κυκλώματα</a:t>
            </a:r>
            <a:r>
              <a:rPr lang="en-US" dirty="0" smtClean="0"/>
              <a:t> (virtual circuit)</a:t>
            </a:r>
            <a:endParaRPr lang="el-GR" dirty="0" smtClean="0"/>
          </a:p>
          <a:p>
            <a:pPr marL="544513" lvl="1" eaLnBrk="1" hangingPunct="1">
              <a:spcBef>
                <a:spcPts val="0"/>
              </a:spcBef>
            </a:pPr>
            <a:r>
              <a:rPr lang="el-GR" dirty="0" smtClean="0"/>
              <a:t>Αρχικά εγκαθίδρυση του εικονικού κυκλώματος</a:t>
            </a:r>
          </a:p>
          <a:p>
            <a:pPr marL="544513" lvl="1" eaLnBrk="1" hangingPunct="1">
              <a:spcBef>
                <a:spcPts val="0"/>
              </a:spcBef>
            </a:pPr>
            <a:r>
              <a:rPr lang="el-GR" dirty="0" smtClean="0"/>
              <a:t>Όλα τα πακέτα ακολουθούν το ίδιο εικονικό κύκλωμα</a:t>
            </a:r>
            <a:r>
              <a:rPr lang="en-US" dirty="0" smtClean="0"/>
              <a:t>, </a:t>
            </a:r>
            <a:r>
              <a:rPr lang="el-GR" dirty="0" smtClean="0"/>
              <a:t>συγκεκριμένη διαδρομή από την πηγή στον προορισμό</a:t>
            </a:r>
          </a:p>
          <a:p>
            <a:pPr marL="544513" lvl="1" eaLnBrk="1" hangingPunct="1">
              <a:spcBef>
                <a:spcPts val="0"/>
              </a:spcBef>
            </a:pPr>
            <a:r>
              <a:rPr lang="el-GR" dirty="0" smtClean="0"/>
              <a:t>Κάθε δρομολογητής στη διαδρομή τηρεί «κατάσταση» για κάθε σύνδεση που περνάει από αυτόν</a:t>
            </a:r>
          </a:p>
          <a:p>
            <a:pPr marL="544513" lvl="1" eaLnBrk="1" hangingPunct="1">
              <a:spcBef>
                <a:spcPts val="0"/>
              </a:spcBef>
            </a:pPr>
            <a:r>
              <a:rPr lang="el-GR" dirty="0" smtClean="0"/>
              <a:t>Εκχώρηση συγκεκριμένων πόρων (χωρητικότητα γραμμής, </a:t>
            </a:r>
            <a:r>
              <a:rPr lang="en-US" dirty="0" smtClean="0"/>
              <a:t>buffers, </a:t>
            </a:r>
            <a:r>
              <a:rPr lang="el-GR" dirty="0" smtClean="0"/>
              <a:t>κ.λπ.) ανά εικονικό κύκλωμα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B27B-C1DA-453C-8E2F-113122A7E6A5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Address Port Translation (NAPT)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lvl="1" indent="-360363">
              <a:lnSpc>
                <a:spcPct val="90000"/>
              </a:lnSpc>
              <a:buFontTx/>
              <a:buChar char="–"/>
              <a:defRPr/>
            </a:pPr>
            <a:r>
              <a:rPr lang="el-GR" dirty="0" smtClean="0"/>
              <a:t>Γνωστό και ως </a:t>
            </a:r>
            <a:r>
              <a:rPr lang="en-US" dirty="0" smtClean="0"/>
              <a:t>Port Address Translation (PAT)</a:t>
            </a:r>
            <a:r>
              <a:rPr lang="el-GR" dirty="0" smtClean="0"/>
              <a:t>.</a:t>
            </a:r>
            <a:endParaRPr lang="en-US" dirty="0" smtClean="0"/>
          </a:p>
          <a:p>
            <a:pPr marL="360363" lvl="1" indent="-360363">
              <a:lnSpc>
                <a:spcPct val="90000"/>
              </a:lnSpc>
              <a:buFontTx/>
              <a:buChar char="–"/>
              <a:defRPr/>
            </a:pPr>
            <a:r>
              <a:rPr lang="en-US" dirty="0" smtClean="0"/>
              <a:t>“</a:t>
            </a:r>
            <a:r>
              <a:rPr lang="el-GR" dirty="0" smtClean="0"/>
              <a:t>εξερχόμενες</a:t>
            </a:r>
            <a:r>
              <a:rPr lang="en-US" dirty="0" smtClean="0"/>
              <a:t>”</a:t>
            </a:r>
            <a:r>
              <a:rPr lang="el-GR" dirty="0" smtClean="0"/>
              <a:t> συνδέσεις </a:t>
            </a:r>
            <a:r>
              <a:rPr 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κυρίως</a:t>
            </a:r>
            <a:r>
              <a:rPr lang="el-GR" dirty="0" smtClean="0"/>
              <a:t>, χωρίς να αποκλείονται προκαθορισμένες εισερχόμενες.</a:t>
            </a:r>
          </a:p>
          <a:p>
            <a:pPr marL="360363" lvl="1" indent="-360363">
              <a:lnSpc>
                <a:spcPct val="90000"/>
              </a:lnSpc>
              <a:buFontTx/>
              <a:buChar char="–"/>
              <a:defRPr/>
            </a:pPr>
            <a:r>
              <a:rPr lang="el-GR" dirty="0" smtClean="0"/>
              <a:t>Κάθε εσωτερική διεύθυνση αντιστοιχίζεται στην </a:t>
            </a:r>
            <a:r>
              <a:rPr 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ίδια</a:t>
            </a:r>
            <a:r>
              <a:rPr lang="el-GR" dirty="0" smtClean="0"/>
              <a:t> εξωτερική, χρησιμοποιώντας </a:t>
            </a:r>
            <a:r>
              <a:rPr 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διαφορετικό</a:t>
            </a:r>
            <a:r>
              <a:rPr lang="el-GR" dirty="0" smtClean="0"/>
              <a:t> </a:t>
            </a:r>
            <a:r>
              <a:rPr lang="en-US" dirty="0" smtClean="0"/>
              <a:t>port</a:t>
            </a:r>
            <a:r>
              <a:rPr lang="el-GR" dirty="0" smtClean="0"/>
              <a:t>.</a:t>
            </a:r>
          </a:p>
          <a:p>
            <a:pPr marL="360363" lvl="1" indent="-360363">
              <a:lnSpc>
                <a:spcPct val="90000"/>
              </a:lnSpc>
              <a:buFontTx/>
              <a:buChar char="–"/>
              <a:defRPr/>
            </a:pPr>
            <a:r>
              <a:rPr lang="el-GR" dirty="0" smtClean="0"/>
              <a:t>Μεταφράζονται τα πεδία:</a:t>
            </a:r>
          </a:p>
          <a:p>
            <a:pPr marL="631825" lvl="2" indent="-271463">
              <a:lnSpc>
                <a:spcPct val="90000"/>
              </a:lnSpc>
              <a:defRPr/>
            </a:pPr>
            <a:r>
              <a:rPr lang="en-US" dirty="0" smtClean="0"/>
              <a:t>Source</a:t>
            </a:r>
            <a:r>
              <a:rPr lang="el-GR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Address</a:t>
            </a:r>
            <a:r>
              <a:rPr lang="en-US" dirty="0" smtClean="0"/>
              <a:t> </a:t>
            </a:r>
            <a:r>
              <a:rPr lang="el-GR" dirty="0" smtClean="0"/>
              <a:t>(εξερχόμενα πακέτα)</a:t>
            </a:r>
            <a:r>
              <a:rPr lang="en-US" dirty="0" smtClean="0"/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ή</a:t>
            </a:r>
          </a:p>
          <a:p>
            <a:pPr marL="631825" lvl="2" indent="-271463">
              <a:lnSpc>
                <a:spcPct val="90000"/>
              </a:lnSpc>
              <a:defRPr/>
            </a:pPr>
            <a:r>
              <a:rPr lang="en-US" dirty="0" smtClean="0"/>
              <a:t>Destination</a:t>
            </a:r>
            <a:r>
              <a:rPr lang="el-GR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Address</a:t>
            </a:r>
            <a:r>
              <a:rPr lang="en-US" dirty="0" smtClean="0"/>
              <a:t> </a:t>
            </a:r>
            <a:r>
              <a:rPr lang="el-GR" dirty="0" smtClean="0"/>
              <a:t>(εισερχόμενα πακέτα)</a:t>
            </a:r>
          </a:p>
          <a:p>
            <a:pPr marL="631825" lvl="2" indent="-271463">
              <a:lnSpc>
                <a:spcPct val="90000"/>
              </a:lnSpc>
              <a:defRPr/>
            </a:pPr>
            <a:r>
              <a:rPr lang="el-GR" dirty="0" smtClean="0"/>
              <a:t>στις επικεφαλίδες </a:t>
            </a:r>
            <a:r>
              <a:rPr lang="en-US" dirty="0" smtClean="0"/>
              <a:t>IP </a:t>
            </a:r>
            <a:r>
              <a:rPr lang="el-GR" dirty="0" smtClean="0"/>
              <a:t>και </a:t>
            </a:r>
            <a:r>
              <a:rPr lang="en-US" dirty="0" smtClean="0"/>
              <a:t>TCP</a:t>
            </a:r>
            <a:r>
              <a:rPr lang="el-GR" dirty="0" smtClean="0"/>
              <a:t>,</a:t>
            </a:r>
            <a:r>
              <a:rPr lang="en-US" dirty="0" smtClean="0"/>
              <a:t> UDP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ICMP</a:t>
            </a:r>
            <a:r>
              <a:rPr lang="el-GR" dirty="0" smtClean="0"/>
              <a:t>.</a:t>
            </a:r>
          </a:p>
          <a:p>
            <a:pPr marL="360363" lvl="1" indent="-360363">
              <a:lnSpc>
                <a:spcPct val="90000"/>
              </a:lnSpc>
              <a:buFontTx/>
              <a:buChar char="–"/>
              <a:defRPr/>
            </a:pPr>
            <a:r>
              <a:rPr lang="el-GR" dirty="0" smtClean="0"/>
              <a:t>Μεταφράζονται και τα </a:t>
            </a:r>
            <a:r>
              <a:rPr lang="en-US" dirty="0" smtClean="0"/>
              <a:t>Source </a:t>
            </a:r>
            <a:r>
              <a:rPr lang="el-GR" dirty="0" smtClean="0"/>
              <a:t>ή </a:t>
            </a:r>
            <a:r>
              <a:rPr lang="en-US" dirty="0" smtClean="0"/>
              <a:t>Destination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Port</a:t>
            </a:r>
            <a:r>
              <a:rPr 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dirty="0" smtClean="0"/>
              <a:t>αντίστοιχα.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90</a:t>
            </a:fld>
            <a:endParaRPr lang="el-GR" altLang="el-GR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NAPT (2)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91</a:t>
            </a:fld>
            <a:endParaRPr lang="el-GR" altLang="el-GR"/>
          </a:p>
        </p:txBody>
      </p:sp>
      <p:pic>
        <p:nvPicPr>
          <p:cNvPr id="6" name="Picture 136" descr="NA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11821"/>
            <a:ext cx="7162800" cy="3989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7" name="Table 6" descr="NAP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880126"/>
              </p:ext>
            </p:extLst>
          </p:nvPr>
        </p:nvGraphicFramePr>
        <p:xfrm>
          <a:off x="539552" y="5480640"/>
          <a:ext cx="7632848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8192"/>
                <a:gridCol w="1584176"/>
                <a:gridCol w="2160240"/>
                <a:gridCol w="2160240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Private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IP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Private Port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Public IP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Public Port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23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192.168.0.2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3850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195.251.252.127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10725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9648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192.168.0. 4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4005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195.251.252.127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11342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Level Gateway (ALG)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96544"/>
          </a:xfrm>
        </p:spPr>
        <p:txBody>
          <a:bodyPr/>
          <a:lstStyle/>
          <a:p>
            <a:pPr>
              <a:defRPr/>
            </a:pPr>
            <a:r>
              <a:rPr lang="el-GR" sz="3200" dirty="0" smtClean="0"/>
              <a:t>Όταν μια εφαρμογή βασίζεται στις </a:t>
            </a:r>
            <a:r>
              <a:rPr lang="en-US" sz="3200" dirty="0" smtClean="0"/>
              <a:t>source </a:t>
            </a:r>
            <a:r>
              <a:rPr lang="el-GR" sz="3200" dirty="0" smtClean="0"/>
              <a:t>και </a:t>
            </a:r>
            <a:r>
              <a:rPr lang="en-US" sz="3200" dirty="0" smtClean="0"/>
              <a:t>destination </a:t>
            </a:r>
            <a:r>
              <a:rPr lang="el-GR" sz="3200" dirty="0" smtClean="0"/>
              <a:t>διευθύνσεις για να λειτουργήσει</a:t>
            </a:r>
            <a:r>
              <a:rPr lang="en-US" sz="3200" dirty="0" smtClean="0"/>
              <a:t> </a:t>
            </a:r>
            <a:r>
              <a:rPr lang="el-GR" sz="3200" dirty="0" smtClean="0"/>
              <a:t>σωστά;</a:t>
            </a:r>
          </a:p>
          <a:p>
            <a:pPr lvl="1">
              <a:buFontTx/>
              <a:buChar char="–"/>
              <a:defRPr/>
            </a:pPr>
            <a:r>
              <a:rPr lang="el-GR" dirty="0" smtClean="0"/>
              <a:t>Τα δεδομένα αυτά υπάρχουν και στο πακέτο επιπέδου </a:t>
            </a:r>
            <a:r>
              <a:rPr lang="en-US" dirty="0" smtClean="0"/>
              <a:t>Application.</a:t>
            </a:r>
          </a:p>
          <a:p>
            <a:pPr lvl="1">
              <a:buFontTx/>
              <a:buChar char="–"/>
              <a:defRPr/>
            </a:pPr>
            <a:r>
              <a:rPr lang="el-GR" dirty="0" smtClean="0"/>
              <a:t>π.χ. τα πακέτα </a:t>
            </a:r>
            <a:r>
              <a:rPr lang="en-US" dirty="0" smtClean="0"/>
              <a:t>“PORT” </a:t>
            </a:r>
            <a:r>
              <a:rPr lang="el-GR" dirty="0" smtClean="0"/>
              <a:t>και </a:t>
            </a:r>
            <a:r>
              <a:rPr lang="en-US" dirty="0" smtClean="0"/>
              <a:t>“PASV” </a:t>
            </a:r>
            <a:r>
              <a:rPr lang="el-GR" dirty="0" smtClean="0"/>
              <a:t>στο </a:t>
            </a:r>
            <a:r>
              <a:rPr lang="en-US" dirty="0" smtClean="0"/>
              <a:t>FTP.</a:t>
            </a:r>
            <a:endParaRPr lang="el-GR" dirty="0" smtClean="0"/>
          </a:p>
          <a:p>
            <a:pPr>
              <a:defRPr/>
            </a:pPr>
            <a:r>
              <a:rPr lang="el-GR" sz="3200" dirty="0" smtClean="0"/>
              <a:t>Ο </a:t>
            </a:r>
            <a:r>
              <a:rPr lang="en-US" sz="3200" dirty="0" smtClean="0"/>
              <a:t>NAT </a:t>
            </a:r>
            <a:r>
              <a:rPr lang="el-GR" sz="3200" dirty="0" smtClean="0"/>
              <a:t>πρέπει να τροποποιήσει και το </a:t>
            </a:r>
            <a:r>
              <a:rPr lang="en-US" sz="3200" dirty="0" smtClean="0"/>
              <a:t>data </a:t>
            </a:r>
            <a:r>
              <a:rPr lang="el-GR" sz="3200" dirty="0" smtClean="0"/>
              <a:t>τμήμα ενός </a:t>
            </a:r>
            <a:r>
              <a:rPr lang="en-US" sz="3200" dirty="0" smtClean="0"/>
              <a:t>IP Datagram.</a:t>
            </a:r>
          </a:p>
          <a:p>
            <a:pPr lvl="1">
              <a:buFontTx/>
              <a:buChar char="–"/>
              <a:defRPr/>
            </a:pPr>
            <a:r>
              <a:rPr lang="el-GR" dirty="0" smtClean="0"/>
              <a:t>Αυτό είναι διαφορετικό, αναλόγως εφαρμογής.</a:t>
            </a:r>
          </a:p>
          <a:p>
            <a:pPr lvl="1">
              <a:buFontTx/>
              <a:buChar char="–"/>
              <a:defRPr/>
            </a:pPr>
            <a:r>
              <a:rPr lang="el-GR" dirty="0" smtClean="0"/>
              <a:t>Τη λειτουργία αυτή αναλαμβάνει ένας </a:t>
            </a:r>
            <a:r>
              <a:rPr lang="en-US" dirty="0" smtClean="0"/>
              <a:t>ALG.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92</a:t>
            </a:fld>
            <a:endParaRPr lang="el-GR" altLang="el-GR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3200" dirty="0" smtClean="0"/>
              <a:t>Αδυναμία λειτουργίας όταν το </a:t>
            </a:r>
            <a:r>
              <a:rPr lang="en-US" sz="3200" dirty="0" smtClean="0"/>
              <a:t>IP Payload </a:t>
            </a:r>
            <a:r>
              <a:rPr lang="el-GR" sz="3200" dirty="0" smtClean="0"/>
              <a:t>είναι κρυπτογραφημένο.</a:t>
            </a:r>
            <a:endParaRPr lang="en-US" sz="3200" dirty="0" smtClean="0"/>
          </a:p>
          <a:p>
            <a:pPr lvl="1">
              <a:buFontTx/>
              <a:buChar char="–"/>
              <a:defRPr/>
            </a:pPr>
            <a:r>
              <a:rPr lang="el-GR" dirty="0" smtClean="0"/>
              <a:t>Εκτός και αν ο </a:t>
            </a:r>
            <a:r>
              <a:rPr lang="en-US" dirty="0" smtClean="0"/>
              <a:t>ALG </a:t>
            </a:r>
            <a:r>
              <a:rPr lang="el-GR" dirty="0" smtClean="0"/>
              <a:t>έχει το κλειδί οπότε:</a:t>
            </a:r>
          </a:p>
          <a:p>
            <a:pPr lvl="2">
              <a:defRPr/>
            </a:pPr>
            <a:r>
              <a:rPr lang="el-GR" dirty="0" smtClean="0"/>
              <a:t>Αποκρυπτογραφεί</a:t>
            </a:r>
          </a:p>
          <a:p>
            <a:pPr lvl="2">
              <a:defRPr/>
            </a:pPr>
            <a:r>
              <a:rPr lang="el-GR" dirty="0" smtClean="0"/>
              <a:t>Μετατρέπει</a:t>
            </a:r>
          </a:p>
          <a:p>
            <a:pPr lvl="2">
              <a:defRPr/>
            </a:pPr>
            <a:r>
              <a:rPr lang="el-GR" dirty="0" smtClean="0"/>
              <a:t>Κρυπτογραφεί</a:t>
            </a:r>
          </a:p>
          <a:p>
            <a:pPr lvl="2">
              <a:defRPr/>
            </a:pPr>
            <a:r>
              <a:rPr lang="el-GR" dirty="0" smtClean="0"/>
              <a:t>Προωθεί</a:t>
            </a:r>
          </a:p>
          <a:p>
            <a:pPr lvl="1">
              <a:buFontTx/>
              <a:buChar char="–"/>
              <a:defRPr/>
            </a:pPr>
            <a:r>
              <a:rPr lang="el-GR" dirty="0" smtClean="0"/>
              <a:t>Αυτό όμως είναι </a:t>
            </a:r>
            <a:r>
              <a:rPr lang="en-US" dirty="0" smtClean="0"/>
              <a:t>CPU Intensive.</a:t>
            </a:r>
            <a:endParaRPr lang="el-GR" dirty="0" smtClean="0"/>
          </a:p>
          <a:p>
            <a:pPr>
              <a:defRPr/>
            </a:pPr>
            <a:r>
              <a:rPr lang="el-GR" sz="3200" dirty="0" smtClean="0"/>
              <a:t>Οι περισσότεροι (όλοι) </a:t>
            </a:r>
            <a:r>
              <a:rPr lang="en-US" sz="3200" dirty="0" smtClean="0"/>
              <a:t>NAT </a:t>
            </a:r>
            <a:r>
              <a:rPr lang="el-GR" sz="3200" dirty="0" smtClean="0"/>
              <a:t>του εμπορίου έχουν ενσωματωμένο έναν </a:t>
            </a:r>
            <a:r>
              <a:rPr lang="en-US" sz="3200" dirty="0" smtClean="0"/>
              <a:t>FTP ALG.</a:t>
            </a:r>
            <a:endParaRPr lang="el-GR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93</a:t>
            </a:fld>
            <a:endParaRPr lang="el-GR" altLang="el-GR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Μειονεκτήματα του </a:t>
            </a:r>
            <a:r>
              <a:rPr lang="en-US" dirty="0" smtClean="0"/>
              <a:t>NAT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Compute – Intensive.</a:t>
            </a:r>
          </a:p>
          <a:p>
            <a:pPr>
              <a:defRPr/>
            </a:pPr>
            <a:r>
              <a:rPr lang="el-GR" sz="3200" dirty="0" smtClean="0"/>
              <a:t>Πολλές εφαρμογές δεν λειτουργούν πάνω από </a:t>
            </a:r>
            <a:r>
              <a:rPr lang="en-US" sz="3200" dirty="0" smtClean="0"/>
              <a:t>NAT </a:t>
            </a:r>
            <a:r>
              <a:rPr lang="el-GR" sz="3200" dirty="0" smtClean="0"/>
              <a:t>αν δεν υλοποιηθεί ο αντίστοιχος </a:t>
            </a:r>
            <a:r>
              <a:rPr lang="en-US" sz="3200" dirty="0" smtClean="0"/>
              <a:t>ALG.</a:t>
            </a:r>
            <a:endParaRPr lang="el-GR" sz="3200" dirty="0" smtClean="0"/>
          </a:p>
          <a:p>
            <a:pPr lvl="1">
              <a:buFontTx/>
              <a:buChar char="–"/>
              <a:defRPr/>
            </a:pPr>
            <a:r>
              <a:rPr lang="el-GR" dirty="0" smtClean="0"/>
              <a:t>Ο </a:t>
            </a:r>
            <a:r>
              <a:rPr lang="en-US" dirty="0" smtClean="0"/>
              <a:t>ALG </a:t>
            </a:r>
            <a:r>
              <a:rPr lang="el-GR" dirty="0" smtClean="0"/>
              <a:t>τρέχει πάνω στον </a:t>
            </a:r>
            <a:r>
              <a:rPr lang="en-US" dirty="0" smtClean="0"/>
              <a:t>NAT.</a:t>
            </a:r>
          </a:p>
          <a:p>
            <a:pPr lvl="1">
              <a:buFontTx/>
              <a:buChar char="–"/>
              <a:defRPr/>
            </a:pPr>
            <a:r>
              <a:rPr lang="el-GR" dirty="0" smtClean="0"/>
              <a:t>Άρα, ακόμα και αν υλοποιήσουμε έναν </a:t>
            </a:r>
            <a:r>
              <a:rPr lang="en-US" dirty="0" smtClean="0"/>
              <a:t>ALG </a:t>
            </a:r>
            <a:r>
              <a:rPr lang="el-GR" dirty="0" smtClean="0"/>
              <a:t>για την εφαρμογή μας, δεν θα μπορούμε να τον εγκαταστήσουμε…</a:t>
            </a:r>
          </a:p>
          <a:p>
            <a:pPr>
              <a:defRPr/>
            </a:pPr>
            <a:r>
              <a:rPr lang="el-GR" sz="3200" dirty="0" smtClean="0"/>
              <a:t>Πολλές εφαρμογές δεν μπορούν να λειτουργήσουν ούτε με </a:t>
            </a:r>
            <a:r>
              <a:rPr lang="en-US" sz="3200" dirty="0" smtClean="0"/>
              <a:t>ALG.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94</a:t>
            </a:fld>
            <a:endParaRPr lang="el-GR" altLang="el-GR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Control Message Protocol (ICMP)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2448272"/>
          </a:xfrm>
        </p:spPr>
        <p:txBody>
          <a:bodyPr/>
          <a:lstStyle/>
          <a:p>
            <a:r>
              <a:rPr lang="el-GR" dirty="0" smtClean="0"/>
              <a:t>Στέλνεται μήνυμα </a:t>
            </a:r>
            <a:r>
              <a:rPr lang="en-US" dirty="0" smtClean="0"/>
              <a:t>ICMP </a:t>
            </a:r>
            <a:r>
              <a:rPr lang="el-GR" dirty="0" smtClean="0"/>
              <a:t>όταν κάτι αναπάντεχο συμβεί στο </a:t>
            </a:r>
            <a:r>
              <a:rPr lang="en-US" dirty="0" smtClean="0"/>
              <a:t>datagram </a:t>
            </a:r>
            <a:r>
              <a:rPr lang="el-GR" dirty="0" smtClean="0"/>
              <a:t>που περνάει από ένα δρομολογητή</a:t>
            </a:r>
            <a:r>
              <a:rPr lang="en-US" dirty="0" smtClean="0"/>
              <a:t> (</a:t>
            </a:r>
            <a:r>
              <a:rPr lang="el-GR" dirty="0" smtClean="0"/>
              <a:t>ειδοποίηση λάθους, όχι διόρθωση)</a:t>
            </a:r>
          </a:p>
          <a:p>
            <a:r>
              <a:rPr lang="el-GR" dirty="0" smtClean="0"/>
              <a:t>Ελέγχεται η λειτουργία (αν είναι ενεργός) κόμβων στο </a:t>
            </a:r>
            <a:r>
              <a:rPr lang="en-US" dirty="0" smtClean="0"/>
              <a:t>Internet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95</a:t>
            </a:fld>
            <a:endParaRPr lang="el-GR" altLang="el-GR"/>
          </a:p>
        </p:txBody>
      </p:sp>
      <p:grpSp>
        <p:nvGrpSpPr>
          <p:cNvPr id="7" name="Group 52" descr="ICMP"/>
          <p:cNvGrpSpPr>
            <a:grpSpLocks/>
          </p:cNvGrpSpPr>
          <p:nvPr/>
        </p:nvGrpSpPr>
        <p:grpSpPr bwMode="auto">
          <a:xfrm>
            <a:off x="179142" y="4364415"/>
            <a:ext cx="576264" cy="461963"/>
            <a:chOff x="377" y="3132"/>
            <a:chExt cx="363" cy="291"/>
          </a:xfrm>
          <a:noFill/>
        </p:grpSpPr>
        <p:sp>
          <p:nvSpPr>
            <p:cNvPr id="8" name="Oval 53"/>
            <p:cNvSpPr>
              <a:spLocks noChangeArrowheads="1"/>
            </p:cNvSpPr>
            <p:nvPr/>
          </p:nvSpPr>
          <p:spPr bwMode="auto">
            <a:xfrm>
              <a:off x="443" y="3182"/>
              <a:ext cx="234" cy="234"/>
            </a:xfrm>
            <a:prstGeom prst="ellipse">
              <a:avLst/>
            </a:prstGeom>
            <a:solidFill>
              <a:srgbClr val="FECD98"/>
            </a:solidFill>
            <a:ln w="9525">
              <a:solidFill>
                <a:srgbClr val="77212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54"/>
            <p:cNvSpPr txBox="1">
              <a:spLocks noChangeArrowheads="1"/>
            </p:cNvSpPr>
            <p:nvPr/>
          </p:nvSpPr>
          <p:spPr bwMode="auto">
            <a:xfrm>
              <a:off x="377" y="3132"/>
              <a:ext cx="363" cy="291"/>
            </a:xfrm>
            <a:prstGeom prst="rect">
              <a:avLst/>
            </a:prstGeom>
            <a:solidFill>
              <a:srgbClr val="FECD98"/>
            </a:solidFill>
            <a:ln w="9525">
              <a:solidFill>
                <a:srgbClr val="77212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2400" dirty="0">
                  <a:solidFill>
                    <a:srgbClr val="000000"/>
                  </a:solidFill>
                  <a:latin typeface="Times New Roman" pitchFamily="18" charset="0"/>
                </a:rPr>
                <a:t>Α</a:t>
              </a:r>
            </a:p>
          </p:txBody>
        </p:sp>
      </p:grpSp>
      <p:sp>
        <p:nvSpPr>
          <p:cNvPr id="18" name="Text Box 67"/>
          <p:cNvSpPr txBox="1">
            <a:spLocks noChangeArrowheads="1"/>
          </p:cNvSpPr>
          <p:nvPr/>
        </p:nvSpPr>
        <p:spPr bwMode="auto">
          <a:xfrm>
            <a:off x="4211960" y="3645024"/>
            <a:ext cx="4754563" cy="2169825"/>
          </a:xfrm>
          <a:prstGeom prst="rect">
            <a:avLst/>
          </a:prstGeom>
          <a:solidFill>
            <a:srgbClr val="FEDEB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l-G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Απέρριψα το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datagram </a:t>
            </a:r>
            <a:r>
              <a:rPr lang="el-G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λόγω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269875" indent="-269875">
              <a:spcBef>
                <a:spcPts val="600"/>
              </a:spcBef>
              <a:buClr>
                <a:srgbClr val="E14D1F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υπέρβασης </a:t>
            </a:r>
            <a:r>
              <a:rPr lang="el-G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χρόνου 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ζωής</a:t>
            </a:r>
          </a:p>
          <a:p>
            <a:pPr marL="269875" indent="-269875">
              <a:spcBef>
                <a:spcPts val="600"/>
              </a:spcBef>
              <a:buClr>
                <a:srgbClr val="E14D1F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συμφόρησης δικτύου</a:t>
            </a:r>
          </a:p>
          <a:p>
            <a:pPr marL="269875" indent="-269875">
              <a:spcBef>
                <a:spcPts val="600"/>
              </a:spcBef>
              <a:buClr>
                <a:srgbClr val="E14D1F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έλλειψης </a:t>
            </a:r>
            <a:r>
              <a:rPr lang="el-G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δυνατότητας εύρεσης δικτύου</a:t>
            </a:r>
          </a:p>
        </p:txBody>
      </p:sp>
      <p:grpSp>
        <p:nvGrpSpPr>
          <p:cNvPr id="24" name="Group 23" descr="ICMP"/>
          <p:cNvGrpSpPr/>
          <p:nvPr/>
        </p:nvGrpSpPr>
        <p:grpSpPr>
          <a:xfrm>
            <a:off x="601415" y="4062785"/>
            <a:ext cx="5987827" cy="1752063"/>
            <a:chOff x="601415" y="4062785"/>
            <a:chExt cx="5987827" cy="1752063"/>
          </a:xfrm>
        </p:grpSpPr>
        <p:sp>
          <p:nvSpPr>
            <p:cNvPr id="6" name="AutoShape 58"/>
            <p:cNvSpPr>
              <a:spLocks noChangeArrowheads="1"/>
            </p:cNvSpPr>
            <p:nvPr/>
          </p:nvSpPr>
          <p:spPr bwMode="auto">
            <a:xfrm>
              <a:off x="2246065" y="4326311"/>
              <a:ext cx="1533847" cy="830882"/>
            </a:xfrm>
            <a:prstGeom prst="cloudCallout">
              <a:avLst>
                <a:gd name="adj1" fmla="val -119806"/>
                <a:gd name="adj2" fmla="val -8051"/>
              </a:avLst>
            </a:prstGeom>
            <a:solidFill>
              <a:schemeClr val="accent4"/>
            </a:solidFill>
            <a:ln w="9525">
              <a:solidFill>
                <a:srgbClr val="77212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auto">
            <a:xfrm>
              <a:off x="3063627" y="4486647"/>
              <a:ext cx="371475" cy="371475"/>
            </a:xfrm>
            <a:prstGeom prst="ellipse">
              <a:avLst/>
            </a:prstGeom>
            <a:solidFill>
              <a:srgbClr val="FECD98"/>
            </a:solidFill>
            <a:ln w="9525">
              <a:solidFill>
                <a:srgbClr val="77212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Text Box 57"/>
            <p:cNvSpPr txBox="1">
              <a:spLocks noChangeArrowheads="1"/>
            </p:cNvSpPr>
            <p:nvPr/>
          </p:nvSpPr>
          <p:spPr bwMode="auto">
            <a:xfrm>
              <a:off x="3090615" y="4507285"/>
              <a:ext cx="317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</a:rPr>
                <a:t>R</a:t>
              </a:r>
              <a:endParaRPr lang="el-GR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AutoShape 59"/>
            <p:cNvCxnSpPr>
              <a:cxnSpLocks noChangeShapeType="1"/>
              <a:stCxn id="8" idx="7"/>
              <a:endCxn id="10" idx="1"/>
            </p:cNvCxnSpPr>
            <p:nvPr/>
          </p:nvCxnSpPr>
          <p:spPr bwMode="auto">
            <a:xfrm rot="5400000" flipV="1">
              <a:off x="1838078" y="3261097"/>
              <a:ext cx="42862" cy="2516187"/>
            </a:xfrm>
            <a:prstGeom prst="curvedConnector3">
              <a:avLst>
                <a:gd name="adj1" fmla="val -659259"/>
              </a:avLst>
            </a:prstGeom>
            <a:noFill/>
            <a:ln w="9525">
              <a:solidFill>
                <a:srgbClr val="438948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" name="AutoShape 60"/>
            <p:cNvCxnSpPr>
              <a:cxnSpLocks noChangeShapeType="1"/>
              <a:stCxn id="8" idx="5"/>
              <a:endCxn id="10" idx="3"/>
            </p:cNvCxnSpPr>
            <p:nvPr/>
          </p:nvCxnSpPr>
          <p:spPr bwMode="auto">
            <a:xfrm rot="16200000" flipH="1">
              <a:off x="1838078" y="3524622"/>
              <a:ext cx="42862" cy="2516187"/>
            </a:xfrm>
            <a:prstGeom prst="curvedConnector3">
              <a:avLst>
                <a:gd name="adj1" fmla="val 759259"/>
              </a:avLst>
            </a:prstGeom>
            <a:noFill/>
            <a:ln w="9525">
              <a:solidFill>
                <a:srgbClr val="000099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14" name="Rectangle 63"/>
            <p:cNvSpPr>
              <a:spLocks noChangeArrowheads="1"/>
            </p:cNvSpPr>
            <p:nvPr/>
          </p:nvSpPr>
          <p:spPr bwMode="auto">
            <a:xfrm>
              <a:off x="1463427" y="4089772"/>
              <a:ext cx="636588" cy="304800"/>
            </a:xfrm>
            <a:prstGeom prst="rect">
              <a:avLst/>
            </a:prstGeom>
            <a:noFill/>
            <a:ln w="9525">
              <a:solidFill>
                <a:srgbClr val="43894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" name="Text Box 64"/>
            <p:cNvSpPr txBox="1">
              <a:spLocks noChangeArrowheads="1"/>
            </p:cNvSpPr>
            <p:nvPr/>
          </p:nvSpPr>
          <p:spPr bwMode="auto">
            <a:xfrm>
              <a:off x="1461840" y="4062785"/>
              <a:ext cx="7810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Data</a:t>
              </a: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6" name="Rectangle 65"/>
            <p:cNvSpPr>
              <a:spLocks noChangeArrowheads="1"/>
            </p:cNvSpPr>
            <p:nvPr/>
          </p:nvSpPr>
          <p:spPr bwMode="auto">
            <a:xfrm>
              <a:off x="1463427" y="4967660"/>
              <a:ext cx="636588" cy="304800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7" name="Text Box 66"/>
            <p:cNvSpPr txBox="1">
              <a:spLocks noChangeArrowheads="1"/>
            </p:cNvSpPr>
            <p:nvPr/>
          </p:nvSpPr>
          <p:spPr bwMode="auto">
            <a:xfrm>
              <a:off x="1436440" y="4940672"/>
              <a:ext cx="7810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</a:rPr>
                <a:t>ICMP</a:t>
              </a:r>
              <a:endParaRPr lang="el-GR" dirty="0">
                <a:solidFill>
                  <a:srgbClr val="000000"/>
                </a:solidFill>
              </a:endParaRPr>
            </a:p>
          </p:txBody>
        </p:sp>
        <p:cxnSp>
          <p:nvCxnSpPr>
            <p:cNvPr id="19" name="AutoShape 68"/>
            <p:cNvCxnSpPr>
              <a:cxnSpLocks noChangeShapeType="1"/>
              <a:stCxn id="16" idx="2"/>
              <a:endCxn id="18" idx="2"/>
            </p:cNvCxnSpPr>
            <p:nvPr/>
          </p:nvCxnSpPr>
          <p:spPr bwMode="auto">
            <a:xfrm rot="16200000" flipH="1">
              <a:off x="3914287" y="3139893"/>
              <a:ext cx="542389" cy="4807521"/>
            </a:xfrm>
            <a:prstGeom prst="bentConnector3">
              <a:avLst>
                <a:gd name="adj1" fmla="val 142147"/>
              </a:avLst>
            </a:prstGeom>
            <a:noFill/>
            <a:ln w="9525">
              <a:solidFill>
                <a:srgbClr val="847E42"/>
              </a:solidFill>
              <a:prstDash val="dash"/>
              <a:miter lim="800000"/>
              <a:headEnd/>
              <a:tailEnd/>
            </a:ln>
            <a:effectLst/>
          </p:spPr>
        </p:cxnSp>
        <p:sp>
          <p:nvSpPr>
            <p:cNvPr id="20" name="Rectangle 69"/>
            <p:cNvSpPr>
              <a:spLocks noChangeArrowheads="1"/>
            </p:cNvSpPr>
            <p:nvPr/>
          </p:nvSpPr>
          <p:spPr bwMode="auto">
            <a:xfrm>
              <a:off x="1060202" y="4575547"/>
              <a:ext cx="1046163" cy="2508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1" name="Line 78"/>
            <p:cNvSpPr>
              <a:spLocks noChangeShapeType="1"/>
            </p:cNvSpPr>
            <p:nvPr/>
          </p:nvSpPr>
          <p:spPr bwMode="auto">
            <a:xfrm>
              <a:off x="3246190" y="4861297"/>
              <a:ext cx="0" cy="395288"/>
            </a:xfrm>
            <a:prstGeom prst="line">
              <a:avLst/>
            </a:prstGeom>
            <a:noFill/>
            <a:ln w="9525">
              <a:solidFill>
                <a:srgbClr val="438948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2" name="Rectangle 80"/>
            <p:cNvSpPr>
              <a:spLocks noChangeArrowheads="1"/>
            </p:cNvSpPr>
            <p:nvPr/>
          </p:nvSpPr>
          <p:spPr bwMode="auto">
            <a:xfrm>
              <a:off x="3074740" y="5404222"/>
              <a:ext cx="369887" cy="16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3" name="Text Box 79"/>
            <p:cNvSpPr txBox="1">
              <a:spLocks noChangeArrowheads="1"/>
            </p:cNvSpPr>
            <p:nvPr/>
          </p:nvSpPr>
          <p:spPr bwMode="auto">
            <a:xfrm>
              <a:off x="3020765" y="5194672"/>
              <a:ext cx="53022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200">
                  <a:solidFill>
                    <a:srgbClr val="000000"/>
                  </a:solidFill>
                  <a:sym typeface="Wingdings 2" pitchFamily="18" charset="2"/>
                </a:rPr>
                <a:t></a:t>
              </a:r>
              <a:endParaRPr lang="el-GR" sz="32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ICMP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2520280"/>
          </a:xfrm>
        </p:spPr>
        <p:txBody>
          <a:bodyPr/>
          <a:lstStyle/>
          <a:p>
            <a:r>
              <a:rPr lang="el-GR" dirty="0" smtClean="0"/>
              <a:t>Μονάδα δεδομένων: </a:t>
            </a:r>
            <a:r>
              <a:rPr lang="en-US" dirty="0" smtClean="0"/>
              <a:t>ICMP-PDU (Protocol Data Unit)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l-GR" dirty="0" smtClean="0">
                <a:solidFill>
                  <a:srgbClr val="0070C0"/>
                </a:solidFill>
              </a:rPr>
              <a:t>Επικεφαλίδα + Δεδομένα]</a:t>
            </a:r>
            <a:endParaRPr lang="el-GR" dirty="0" smtClean="0">
              <a:solidFill>
                <a:srgbClr val="000000"/>
              </a:solidFill>
            </a:endParaRPr>
          </a:p>
          <a:p>
            <a:r>
              <a:rPr lang="el-GR" dirty="0" smtClean="0">
                <a:solidFill>
                  <a:srgbClr val="000000"/>
                </a:solidFill>
              </a:rPr>
              <a:t>Χρησιμοποιεί το </a:t>
            </a:r>
            <a:r>
              <a:rPr lang="en-US" dirty="0" smtClean="0">
                <a:solidFill>
                  <a:srgbClr val="000000"/>
                </a:solidFill>
              </a:rPr>
              <a:t>IP datagram (encapsulation)</a:t>
            </a:r>
          </a:p>
          <a:p>
            <a:r>
              <a:rPr lang="el-GR" dirty="0" smtClean="0">
                <a:solidFill>
                  <a:srgbClr val="000000"/>
                </a:solidFill>
              </a:rPr>
              <a:t>Για να γνωρίζει το </a:t>
            </a:r>
            <a:r>
              <a:rPr lang="en-US" dirty="0" smtClean="0">
                <a:solidFill>
                  <a:srgbClr val="000000"/>
                </a:solidFill>
              </a:rPr>
              <a:t>IP </a:t>
            </a:r>
            <a:r>
              <a:rPr lang="el-GR" dirty="0" smtClean="0">
                <a:solidFill>
                  <a:srgbClr val="000000"/>
                </a:solidFill>
              </a:rPr>
              <a:t>αν πρόκεται για </a:t>
            </a:r>
            <a:r>
              <a:rPr lang="en-US" dirty="0" smtClean="0">
                <a:solidFill>
                  <a:srgbClr val="000000"/>
                </a:solidFill>
              </a:rPr>
              <a:t>data </a:t>
            </a:r>
            <a:r>
              <a:rPr lang="el-GR" dirty="0" smtClean="0">
                <a:solidFill>
                  <a:srgbClr val="000000"/>
                </a:solidFill>
              </a:rPr>
              <a:t>ή </a:t>
            </a:r>
            <a:r>
              <a:rPr lang="en-US" dirty="0" smtClean="0">
                <a:solidFill>
                  <a:srgbClr val="000000"/>
                </a:solidFill>
              </a:rPr>
              <a:t>ICMP </a:t>
            </a:r>
            <a:r>
              <a:rPr lang="el-GR" dirty="0" smtClean="0">
                <a:solidFill>
                  <a:srgbClr val="000000"/>
                </a:solidFill>
              </a:rPr>
              <a:t>μήνυμα </a:t>
            </a:r>
            <a:r>
              <a:rPr lang="el-GR" dirty="0" smtClean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l-GR" dirty="0" smtClean="0">
                <a:solidFill>
                  <a:srgbClr val="000000"/>
                </a:solidFill>
                <a:sym typeface="Wingdings" pitchFamily="2" charset="2"/>
              </a:rPr>
              <a:t> πεδίο </a:t>
            </a:r>
            <a:r>
              <a:rPr lang="el-GR" dirty="0" smtClean="0">
                <a:solidFill>
                  <a:srgbClr val="0070C0"/>
                </a:solidFill>
                <a:sym typeface="Wingdings" pitchFamily="2" charset="2"/>
              </a:rPr>
              <a:t>Πρωτόκολλο</a:t>
            </a:r>
            <a:r>
              <a:rPr lang="el-GR" dirty="0" smtClean="0">
                <a:solidFill>
                  <a:srgbClr val="000000"/>
                </a:solidFill>
                <a:sym typeface="Wingdings" pitchFamily="2" charset="2"/>
              </a:rPr>
              <a:t> της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IP </a:t>
            </a:r>
            <a:r>
              <a:rPr lang="el-GR" dirty="0" smtClean="0">
                <a:solidFill>
                  <a:srgbClr val="000000"/>
                </a:solidFill>
                <a:sym typeface="Wingdings" pitchFamily="2" charset="2"/>
              </a:rPr>
              <a:t>επικεφάλίδας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96</a:t>
            </a:fld>
            <a:endParaRPr lang="el-GR" altLang="el-GR"/>
          </a:p>
        </p:txBody>
      </p:sp>
      <p:grpSp>
        <p:nvGrpSpPr>
          <p:cNvPr id="29" name="Group 28" descr="ICMP"/>
          <p:cNvGrpSpPr/>
          <p:nvPr/>
        </p:nvGrpSpPr>
        <p:grpSpPr>
          <a:xfrm>
            <a:off x="279401" y="3962126"/>
            <a:ext cx="8877300" cy="1606550"/>
            <a:chOff x="279401" y="3962126"/>
            <a:chExt cx="8877300" cy="1606550"/>
          </a:xfrm>
        </p:grpSpPr>
        <p:sp>
          <p:nvSpPr>
            <p:cNvPr id="6" name="Rectangle 29"/>
            <p:cNvSpPr>
              <a:spLocks noChangeArrowheads="1"/>
            </p:cNvSpPr>
            <p:nvPr/>
          </p:nvSpPr>
          <p:spPr bwMode="auto">
            <a:xfrm>
              <a:off x="3430588" y="5217838"/>
              <a:ext cx="43815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80988" y="4306613"/>
              <a:ext cx="3127375" cy="436563"/>
            </a:xfrm>
            <a:prstGeom prst="rect">
              <a:avLst/>
            </a:prstGeom>
            <a:solidFill>
              <a:srgbClr val="FECD98"/>
            </a:solidFill>
            <a:ln w="9525">
              <a:solidFill>
                <a:srgbClr val="847E4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28613" y="4376463"/>
              <a:ext cx="1390650" cy="304800"/>
            </a:xfrm>
            <a:prstGeom prst="rect">
              <a:avLst/>
            </a:prstGeom>
            <a:noFill/>
            <a:ln w="9525">
              <a:solidFill>
                <a:srgbClr val="847E4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39726" y="4349476"/>
              <a:ext cx="14430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47E42"/>
                  </a:solidFill>
                </a:rPr>
                <a:t>IP - </a:t>
              </a:r>
              <a:r>
                <a:rPr lang="el-GR">
                  <a:solidFill>
                    <a:srgbClr val="847E42"/>
                  </a:solidFill>
                </a:rPr>
                <a:t>Επικ/δα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724026" y="4378051"/>
              <a:ext cx="1616075" cy="304800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854201" y="4349476"/>
              <a:ext cx="13763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99"/>
                  </a:solidFill>
                </a:rPr>
                <a:t>ICMP - PDU</a:t>
              </a:r>
              <a:endParaRPr lang="el-GR">
                <a:solidFill>
                  <a:srgbClr val="000099"/>
                </a:solidFill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973138" y="4916213"/>
              <a:ext cx="18129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438948"/>
                  </a:solidFill>
                </a:rPr>
                <a:t>IP – Datagram</a:t>
              </a:r>
              <a:endParaRPr lang="el-GR" i="1">
                <a:solidFill>
                  <a:srgbClr val="438948"/>
                </a:solidFill>
              </a:endParaRPr>
            </a:p>
          </p:txBody>
        </p:sp>
        <p:sp>
          <p:nvSpPr>
            <p:cNvPr id="13" name="AutoShape 9"/>
            <p:cNvSpPr>
              <a:spLocks/>
            </p:cNvSpPr>
            <p:nvPr/>
          </p:nvSpPr>
          <p:spPr bwMode="auto">
            <a:xfrm rot="16200000">
              <a:off x="1811339" y="3293788"/>
              <a:ext cx="76200" cy="3140075"/>
            </a:xfrm>
            <a:prstGeom prst="leftBrace">
              <a:avLst>
                <a:gd name="adj1" fmla="val 343403"/>
                <a:gd name="adj2" fmla="val 50000"/>
              </a:avLst>
            </a:prstGeom>
            <a:noFill/>
            <a:ln w="9525">
              <a:solidFill>
                <a:srgbClr val="43894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938588" y="4306613"/>
              <a:ext cx="5207000" cy="436563"/>
            </a:xfrm>
            <a:prstGeom prst="rect">
              <a:avLst/>
            </a:prstGeom>
            <a:noFill/>
            <a:ln w="9525">
              <a:solidFill>
                <a:srgbClr val="847E4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986213" y="4376463"/>
              <a:ext cx="1390650" cy="304800"/>
            </a:xfrm>
            <a:prstGeom prst="rect">
              <a:avLst/>
            </a:prstGeom>
            <a:noFill/>
            <a:ln w="9525">
              <a:solidFill>
                <a:srgbClr val="847E4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997326" y="4349476"/>
              <a:ext cx="14430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847E42"/>
                  </a:solidFill>
                </a:rPr>
                <a:t>IP - </a:t>
              </a:r>
              <a:r>
                <a:rPr lang="el-GR" dirty="0">
                  <a:solidFill>
                    <a:srgbClr val="847E42"/>
                  </a:solidFill>
                </a:rPr>
                <a:t>Επικ/δα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5368926" y="4378051"/>
              <a:ext cx="1765300" cy="304800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5384801" y="4349476"/>
              <a:ext cx="17748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99"/>
                  </a:solidFill>
                </a:rPr>
                <a:t>ICMP – </a:t>
              </a:r>
              <a:r>
                <a:rPr lang="el-GR">
                  <a:solidFill>
                    <a:srgbClr val="000099"/>
                  </a:solidFill>
                </a:rPr>
                <a:t>Επικ/δα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5672138" y="4916213"/>
              <a:ext cx="18129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438948"/>
                  </a:solidFill>
                </a:rPr>
                <a:t>IP – Datagram</a:t>
              </a:r>
              <a:endParaRPr lang="el-GR" i="1">
                <a:solidFill>
                  <a:srgbClr val="438948"/>
                </a:solidFill>
              </a:endParaRPr>
            </a:p>
          </p:txBody>
        </p:sp>
        <p:sp>
          <p:nvSpPr>
            <p:cNvPr id="20" name="AutoShape 17"/>
            <p:cNvSpPr>
              <a:spLocks/>
            </p:cNvSpPr>
            <p:nvPr/>
          </p:nvSpPr>
          <p:spPr bwMode="auto">
            <a:xfrm rot="16200000">
              <a:off x="6488113" y="2246039"/>
              <a:ext cx="104775" cy="5207000"/>
            </a:xfrm>
            <a:prstGeom prst="leftBrace">
              <a:avLst>
                <a:gd name="adj1" fmla="val 414141"/>
                <a:gd name="adj2" fmla="val 50000"/>
              </a:avLst>
            </a:prstGeom>
            <a:noFill/>
            <a:ln w="9525">
              <a:solidFill>
                <a:srgbClr val="43894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7134226" y="4378051"/>
              <a:ext cx="1963737" cy="304800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7150101" y="4349476"/>
              <a:ext cx="2006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99"/>
                  </a:solidFill>
                </a:rPr>
                <a:t>ICMP – </a:t>
              </a:r>
              <a:r>
                <a:rPr lang="el-GR">
                  <a:solidFill>
                    <a:srgbClr val="000099"/>
                  </a:solidFill>
                </a:rPr>
                <a:t>Δεδομένα</a:t>
              </a: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7134226" y="4011338"/>
              <a:ext cx="0" cy="768350"/>
            </a:xfrm>
            <a:prstGeom prst="line">
              <a:avLst/>
            </a:prstGeom>
            <a:noFill/>
            <a:ln w="19050">
              <a:solidFill>
                <a:srgbClr val="43894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5399088" y="3974826"/>
              <a:ext cx="13906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500" i="1">
                  <a:solidFill>
                    <a:srgbClr val="438948"/>
                  </a:solidFill>
                </a:rPr>
                <a:t>Επικεφαλίδα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7532688" y="3962126"/>
              <a:ext cx="12192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500" i="1">
                  <a:solidFill>
                    <a:srgbClr val="438948"/>
                  </a:solidFill>
                </a:rPr>
                <a:t>Δεδομένα</a:t>
              </a: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7154863" y="4135163"/>
              <a:ext cx="355600" cy="0"/>
            </a:xfrm>
            <a:prstGeom prst="line">
              <a:avLst/>
            </a:prstGeom>
            <a:noFill/>
            <a:ln w="9525">
              <a:solidFill>
                <a:srgbClr val="438948"/>
              </a:solidFill>
              <a:round/>
              <a:headEnd type="triangle" w="sm" len="sm"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6729413" y="4135163"/>
              <a:ext cx="355600" cy="0"/>
            </a:xfrm>
            <a:prstGeom prst="line">
              <a:avLst/>
            </a:prstGeom>
            <a:noFill/>
            <a:ln w="9525">
              <a:solidFill>
                <a:srgbClr val="438948"/>
              </a:solidFill>
              <a:round/>
              <a:headEnd type="triangle" w="sm" len="sm"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3394076" y="5111476"/>
              <a:ext cx="5810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</a:t>
              </a:r>
              <a:endParaRPr lang="el-GR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ICMP (3)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Δεν αφορά τα </a:t>
            </a:r>
            <a:r>
              <a:rPr lang="en-US" dirty="0" smtClean="0"/>
              <a:t>ICMP </a:t>
            </a:r>
            <a:r>
              <a:rPr lang="el-GR" dirty="0" smtClean="0"/>
              <a:t>μηνύματα, αν χαθεί το </a:t>
            </a:r>
            <a:r>
              <a:rPr lang="en-US" dirty="0" smtClean="0"/>
              <a:t>ICMP </a:t>
            </a:r>
            <a:r>
              <a:rPr lang="el-GR" dirty="0" smtClean="0"/>
              <a:t>μήνυμα, ο δρομολογητής δεν θα ενημερωθεί ότι δεν παραδόθηκε, ο αποστολέας δεν θα μάθει το πρόβλημα.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97</a:t>
            </a:fld>
            <a:endParaRPr lang="el-GR" altLang="el-GR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</a:t>
            </a:r>
            <a:r>
              <a:rPr lang="en-US" dirty="0" smtClean="0"/>
              <a:t>ICMP </a:t>
            </a:r>
            <a:r>
              <a:rPr lang="el-GR" dirty="0" smtClean="0"/>
              <a:t>μηνυμάτων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75252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Echo Request / Echo Reply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000000"/>
                </a:solidFill>
              </a:rPr>
              <a:t>Ο Α θέλει να διαπιστώσει αν μπορεί να επικοινωνήσει με τον Β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98</a:t>
            </a:fld>
            <a:endParaRPr lang="el-GR" altLang="el-GR"/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6968455" y="2372370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</a:rPr>
              <a:t>Echo Reply</a:t>
            </a:r>
            <a:endParaRPr lang="el-GR">
              <a:solidFill>
                <a:srgbClr val="000099"/>
              </a:solidFill>
            </a:endParaRPr>
          </a:p>
        </p:txBody>
      </p:sp>
      <p:grpSp>
        <p:nvGrpSpPr>
          <p:cNvPr id="19" name="Group 18" descr="ICMP μηνύματα"/>
          <p:cNvGrpSpPr/>
          <p:nvPr/>
        </p:nvGrpSpPr>
        <p:grpSpPr>
          <a:xfrm>
            <a:off x="6223918" y="1267470"/>
            <a:ext cx="2719387" cy="988814"/>
            <a:chOff x="6223918" y="1267470"/>
            <a:chExt cx="2719387" cy="988814"/>
          </a:xfrm>
        </p:grpSpPr>
        <p:cxnSp>
          <p:nvCxnSpPr>
            <p:cNvPr id="14" name="AutoShape 45"/>
            <p:cNvCxnSpPr>
              <a:cxnSpLocks noChangeShapeType="1"/>
              <a:stCxn id="7" idx="6"/>
              <a:endCxn id="9" idx="2"/>
            </p:cNvCxnSpPr>
            <p:nvPr/>
          </p:nvCxnSpPr>
          <p:spPr bwMode="auto">
            <a:xfrm>
              <a:off x="6595393" y="1996132"/>
              <a:ext cx="1976437" cy="4763"/>
            </a:xfrm>
            <a:prstGeom prst="straightConnector1">
              <a:avLst/>
            </a:prstGeom>
            <a:noFill/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  <a:effectLst/>
          </p:spPr>
        </p:cxnSp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6223918" y="1810395"/>
              <a:ext cx="371475" cy="371475"/>
              <a:chOff x="443" y="3182"/>
              <a:chExt cx="234" cy="234"/>
            </a:xfrm>
          </p:grpSpPr>
          <p:sp>
            <p:nvSpPr>
              <p:cNvPr id="7" name="Oval 37"/>
              <p:cNvSpPr>
                <a:spLocks noChangeArrowheads="1"/>
              </p:cNvSpPr>
              <p:nvPr/>
            </p:nvSpPr>
            <p:spPr bwMode="auto">
              <a:xfrm>
                <a:off x="443" y="3182"/>
                <a:ext cx="234" cy="234"/>
              </a:xfrm>
              <a:prstGeom prst="ellipse">
                <a:avLst/>
              </a:prstGeom>
              <a:solidFill>
                <a:schemeClr val="accent4">
                  <a:lumMod val="25000"/>
                </a:schemeClr>
              </a:solidFill>
              <a:ln w="9525">
                <a:solidFill>
                  <a:srgbClr val="847E4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8" name="Text Box 38"/>
              <p:cNvSpPr txBox="1">
                <a:spLocks noChangeArrowheads="1"/>
              </p:cNvSpPr>
              <p:nvPr/>
            </p:nvSpPr>
            <p:spPr bwMode="auto">
              <a:xfrm>
                <a:off x="460" y="3195"/>
                <a:ext cx="2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Α</a:t>
                </a:r>
              </a:p>
            </p:txBody>
          </p:sp>
        </p:grpSp>
        <p:sp>
          <p:nvSpPr>
            <p:cNvPr id="9" name="Oval 39"/>
            <p:cNvSpPr>
              <a:spLocks noChangeArrowheads="1"/>
            </p:cNvSpPr>
            <p:nvPr/>
          </p:nvSpPr>
          <p:spPr bwMode="auto">
            <a:xfrm>
              <a:off x="8571830" y="1815157"/>
              <a:ext cx="371475" cy="371475"/>
            </a:xfrm>
            <a:prstGeom prst="ellipse">
              <a:avLst/>
            </a:prstGeom>
            <a:solidFill>
              <a:srgbClr val="E2DFC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0" name="Text Box 40"/>
            <p:cNvSpPr txBox="1">
              <a:spLocks noChangeArrowheads="1"/>
            </p:cNvSpPr>
            <p:nvPr/>
          </p:nvSpPr>
          <p:spPr bwMode="auto">
            <a:xfrm>
              <a:off x="8598818" y="1835795"/>
              <a:ext cx="317500" cy="336550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  <a:endParaRPr lang="el-GR"/>
            </a:p>
          </p:txBody>
        </p:sp>
        <p:cxnSp>
          <p:nvCxnSpPr>
            <p:cNvPr id="11" name="AutoShape 41"/>
            <p:cNvCxnSpPr>
              <a:cxnSpLocks noChangeShapeType="1"/>
              <a:stCxn id="7" idx="7"/>
              <a:endCxn id="9" idx="1"/>
            </p:cNvCxnSpPr>
            <p:nvPr/>
          </p:nvCxnSpPr>
          <p:spPr bwMode="auto">
            <a:xfrm rot="5400000" flipV="1">
              <a:off x="7581231" y="824557"/>
              <a:ext cx="4762" cy="2084387"/>
            </a:xfrm>
            <a:prstGeom prst="curvedConnector3">
              <a:avLst>
                <a:gd name="adj1" fmla="val -5933333"/>
              </a:avLst>
            </a:prstGeom>
            <a:noFill/>
            <a:ln w="9525">
              <a:solidFill>
                <a:srgbClr val="438948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" name="AutoShape 42"/>
            <p:cNvCxnSpPr>
              <a:cxnSpLocks noChangeShapeType="1"/>
              <a:stCxn id="7" idx="5"/>
              <a:endCxn id="9" idx="3"/>
            </p:cNvCxnSpPr>
            <p:nvPr/>
          </p:nvCxnSpPr>
          <p:spPr bwMode="auto">
            <a:xfrm rot="16200000" flipH="1">
              <a:off x="7581231" y="1088082"/>
              <a:ext cx="4762" cy="2084387"/>
            </a:xfrm>
            <a:prstGeom prst="curvedConnector3">
              <a:avLst>
                <a:gd name="adj1" fmla="val 6033333"/>
              </a:avLst>
            </a:prstGeom>
            <a:noFill/>
            <a:ln w="9525">
              <a:solidFill>
                <a:srgbClr val="000099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13" name="Text Box 43"/>
            <p:cNvSpPr txBox="1">
              <a:spLocks noChangeArrowheads="1"/>
            </p:cNvSpPr>
            <p:nvPr/>
          </p:nvSpPr>
          <p:spPr bwMode="auto">
            <a:xfrm>
              <a:off x="6795418" y="1267470"/>
              <a:ext cx="1576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4">
                      <a:lumMod val="10000"/>
                    </a:schemeClr>
                  </a:solidFill>
                </a:rPr>
                <a:t>Echo Request</a:t>
              </a:r>
              <a:endParaRPr lang="el-GR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8" name="Cloud 17"/>
            <p:cNvSpPr/>
            <p:nvPr/>
          </p:nvSpPr>
          <p:spPr>
            <a:xfrm>
              <a:off x="7164288" y="1752228"/>
              <a:ext cx="936104" cy="504056"/>
            </a:xfrm>
            <a:prstGeom prst="cloud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5" name="Group 14" descr="ICMP μηνύματα"/>
          <p:cNvGrpSpPr/>
          <p:nvPr/>
        </p:nvGrpSpPr>
        <p:grpSpPr>
          <a:xfrm>
            <a:off x="319782" y="3471762"/>
            <a:ext cx="8437563" cy="2352675"/>
            <a:chOff x="319782" y="3471762"/>
            <a:chExt cx="8437563" cy="2352675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449957" y="4902100"/>
              <a:ext cx="8058150" cy="173037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453132" y="5440262"/>
              <a:ext cx="8056563" cy="365002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458145" y="4041675"/>
              <a:ext cx="2019300" cy="4318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2485132" y="4073425"/>
              <a:ext cx="19621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dirty="0">
                  <a:solidFill>
                    <a:schemeClr val="accent4">
                      <a:lumMod val="10000"/>
                    </a:schemeClr>
                  </a:solidFill>
                </a:rPr>
                <a:t>Κωδικός (0)</a:t>
              </a:r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454720" y="3846412"/>
              <a:ext cx="8056562" cy="0"/>
            </a:xfrm>
            <a:prstGeom prst="line">
              <a:avLst/>
            </a:prstGeom>
            <a:noFill/>
            <a:ln w="19050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454720" y="3770212"/>
              <a:ext cx="0" cy="152400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6499920" y="3770212"/>
              <a:ext cx="0" cy="152400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2448620" y="3770212"/>
              <a:ext cx="0" cy="152400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4480620" y="3770212"/>
              <a:ext cx="0" cy="152400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8506520" y="3770212"/>
              <a:ext cx="0" cy="152400"/>
            </a:xfrm>
            <a:prstGeom prst="line">
              <a:avLst/>
            </a:prstGeom>
            <a:noFill/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30" name="Line 13"/>
            <p:cNvSpPr>
              <a:spLocks noChangeShapeType="1"/>
            </p:cNvSpPr>
            <p:nvPr/>
          </p:nvSpPr>
          <p:spPr bwMode="auto">
            <a:xfrm>
              <a:off x="454720" y="3846412"/>
              <a:ext cx="8056562" cy="0"/>
            </a:xfrm>
            <a:prstGeom prst="line">
              <a:avLst/>
            </a:prstGeom>
            <a:noFill/>
            <a:ln w="19050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2326382" y="3471762"/>
              <a:ext cx="3317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>
                  <a:solidFill>
                    <a:srgbClr val="306434"/>
                  </a:solidFill>
                </a:rPr>
                <a:t>8</a:t>
              </a: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4294882" y="3471762"/>
              <a:ext cx="4238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>
                  <a:solidFill>
                    <a:srgbClr val="306434"/>
                  </a:solidFill>
                </a:rPr>
                <a:t>16</a:t>
              </a: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6301482" y="3471762"/>
              <a:ext cx="4238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>
                  <a:solidFill>
                    <a:srgbClr val="306434"/>
                  </a:solidFill>
                </a:rPr>
                <a:t>24</a:t>
              </a:r>
            </a:p>
          </p:txBody>
        </p:sp>
        <p:sp>
          <p:nvSpPr>
            <p:cNvPr id="34" name="Text Box 17"/>
            <p:cNvSpPr txBox="1">
              <a:spLocks noChangeArrowheads="1"/>
            </p:cNvSpPr>
            <p:nvPr/>
          </p:nvSpPr>
          <p:spPr bwMode="auto">
            <a:xfrm>
              <a:off x="8333482" y="3471762"/>
              <a:ext cx="4238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>
                  <a:solidFill>
                    <a:srgbClr val="306434"/>
                  </a:solidFill>
                </a:rPr>
                <a:t>32</a:t>
              </a: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319782" y="3471762"/>
              <a:ext cx="3317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>
                  <a:solidFill>
                    <a:srgbClr val="306434"/>
                  </a:solidFill>
                </a:rPr>
                <a:t>0</a:t>
              </a:r>
            </a:p>
          </p:txBody>
        </p:sp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446782" y="4041675"/>
              <a:ext cx="2012950" cy="4318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467420" y="4086125"/>
              <a:ext cx="19621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dirty="0">
                  <a:solidFill>
                    <a:schemeClr val="accent4">
                      <a:lumMod val="10000"/>
                    </a:schemeClr>
                  </a:solidFill>
                </a:rPr>
                <a:t>Τύπος (8 ή 0)</a:t>
              </a: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4477445" y="4041675"/>
              <a:ext cx="4030662" cy="4318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39" name="Text Box 22"/>
            <p:cNvSpPr txBox="1">
              <a:spLocks noChangeArrowheads="1"/>
            </p:cNvSpPr>
            <p:nvPr/>
          </p:nvSpPr>
          <p:spPr bwMode="auto">
            <a:xfrm>
              <a:off x="4571107" y="4073425"/>
              <a:ext cx="38433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>
                  <a:solidFill>
                    <a:schemeClr val="accent4">
                      <a:lumMod val="10000"/>
                    </a:schemeClr>
                  </a:solidFill>
                </a:rPr>
                <a:t>Άθροισμα Ελέγχου</a:t>
              </a:r>
            </a:p>
          </p:txBody>
        </p:sp>
        <p:sp>
          <p:nvSpPr>
            <p:cNvPr id="40" name="Rectangle 23"/>
            <p:cNvSpPr>
              <a:spLocks noChangeArrowheads="1"/>
            </p:cNvSpPr>
            <p:nvPr/>
          </p:nvSpPr>
          <p:spPr bwMode="auto">
            <a:xfrm>
              <a:off x="446782" y="5040212"/>
              <a:ext cx="8059738" cy="4318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453132" y="5044975"/>
              <a:ext cx="80724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>
                  <a:solidFill>
                    <a:schemeClr val="accent4">
                      <a:lumMod val="10000"/>
                    </a:schemeClr>
                  </a:solidFill>
                </a:rPr>
                <a:t>Προαιρετικά Δεδομένα</a:t>
              </a:r>
            </a:p>
          </p:txBody>
        </p:sp>
        <p:sp>
          <p:nvSpPr>
            <p:cNvPr id="42" name="Freeform 25"/>
            <p:cNvSpPr>
              <a:spLocks/>
            </p:cNvSpPr>
            <p:nvPr/>
          </p:nvSpPr>
          <p:spPr bwMode="auto">
            <a:xfrm>
              <a:off x="449957" y="5627587"/>
              <a:ext cx="8054975" cy="196850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6" y="54"/>
                </a:cxn>
                <a:cxn ang="0">
                  <a:pos x="378" y="87"/>
                </a:cxn>
                <a:cxn ang="0">
                  <a:pos x="571" y="121"/>
                </a:cxn>
                <a:cxn ang="0">
                  <a:pos x="773" y="71"/>
                </a:cxn>
                <a:cxn ang="0">
                  <a:pos x="915" y="96"/>
                </a:cxn>
                <a:cxn ang="0">
                  <a:pos x="1040" y="104"/>
                </a:cxn>
                <a:cxn ang="0">
                  <a:pos x="1208" y="37"/>
                </a:cxn>
                <a:cxn ang="0">
                  <a:pos x="1325" y="96"/>
                </a:cxn>
                <a:cxn ang="0">
                  <a:pos x="1543" y="46"/>
                </a:cxn>
                <a:cxn ang="0">
                  <a:pos x="1727" y="112"/>
                </a:cxn>
                <a:cxn ang="0">
                  <a:pos x="1878" y="46"/>
                </a:cxn>
                <a:cxn ang="0">
                  <a:pos x="2079" y="96"/>
                </a:cxn>
                <a:cxn ang="0">
                  <a:pos x="2255" y="12"/>
                </a:cxn>
                <a:cxn ang="0">
                  <a:pos x="2481" y="112"/>
                </a:cxn>
                <a:cxn ang="0">
                  <a:pos x="2832" y="29"/>
                </a:cxn>
                <a:cxn ang="0">
                  <a:pos x="3344" y="96"/>
                </a:cxn>
                <a:cxn ang="0">
                  <a:pos x="3578" y="4"/>
                </a:cxn>
                <a:cxn ang="0">
                  <a:pos x="3838" y="71"/>
                </a:cxn>
                <a:cxn ang="0">
                  <a:pos x="4273" y="12"/>
                </a:cxn>
                <a:cxn ang="0">
                  <a:pos x="4383" y="71"/>
                </a:cxn>
                <a:cxn ang="0">
                  <a:pos x="4500" y="12"/>
                </a:cxn>
                <a:cxn ang="0">
                  <a:pos x="4591" y="104"/>
                </a:cxn>
                <a:cxn ang="0">
                  <a:pos x="4751" y="21"/>
                </a:cxn>
                <a:cxn ang="0">
                  <a:pos x="4876" y="96"/>
                </a:cxn>
                <a:cxn ang="0">
                  <a:pos x="4961" y="112"/>
                </a:cxn>
                <a:cxn ang="0">
                  <a:pos x="5074" y="62"/>
                </a:cxn>
              </a:cxnLst>
              <a:rect l="0" t="0" r="r" b="b"/>
              <a:pathLst>
                <a:path w="5074" h="124">
                  <a:moveTo>
                    <a:pt x="0" y="102"/>
                  </a:moveTo>
                  <a:cubicBezTo>
                    <a:pt x="31" y="94"/>
                    <a:pt x="123" y="56"/>
                    <a:pt x="186" y="54"/>
                  </a:cubicBezTo>
                  <a:cubicBezTo>
                    <a:pt x="249" y="52"/>
                    <a:pt x="314" y="76"/>
                    <a:pt x="378" y="87"/>
                  </a:cubicBezTo>
                  <a:cubicBezTo>
                    <a:pt x="442" y="98"/>
                    <a:pt x="506" y="124"/>
                    <a:pt x="571" y="121"/>
                  </a:cubicBezTo>
                  <a:cubicBezTo>
                    <a:pt x="636" y="118"/>
                    <a:pt x="715" y="75"/>
                    <a:pt x="773" y="71"/>
                  </a:cubicBezTo>
                  <a:cubicBezTo>
                    <a:pt x="830" y="67"/>
                    <a:pt x="871" y="91"/>
                    <a:pt x="915" y="96"/>
                  </a:cubicBezTo>
                  <a:cubicBezTo>
                    <a:pt x="959" y="101"/>
                    <a:pt x="991" y="114"/>
                    <a:pt x="1040" y="104"/>
                  </a:cubicBezTo>
                  <a:cubicBezTo>
                    <a:pt x="1090" y="94"/>
                    <a:pt x="1161" y="38"/>
                    <a:pt x="1208" y="37"/>
                  </a:cubicBezTo>
                  <a:cubicBezTo>
                    <a:pt x="1255" y="36"/>
                    <a:pt x="1269" y="94"/>
                    <a:pt x="1325" y="96"/>
                  </a:cubicBezTo>
                  <a:cubicBezTo>
                    <a:pt x="1382" y="98"/>
                    <a:pt x="1476" y="43"/>
                    <a:pt x="1543" y="46"/>
                  </a:cubicBezTo>
                  <a:cubicBezTo>
                    <a:pt x="1610" y="49"/>
                    <a:pt x="1671" y="112"/>
                    <a:pt x="1727" y="112"/>
                  </a:cubicBezTo>
                  <a:cubicBezTo>
                    <a:pt x="1783" y="112"/>
                    <a:pt x="1820" y="49"/>
                    <a:pt x="1878" y="46"/>
                  </a:cubicBezTo>
                  <a:cubicBezTo>
                    <a:pt x="1936" y="43"/>
                    <a:pt x="2017" y="102"/>
                    <a:pt x="2079" y="96"/>
                  </a:cubicBezTo>
                  <a:cubicBezTo>
                    <a:pt x="2141" y="90"/>
                    <a:pt x="2187" y="9"/>
                    <a:pt x="2255" y="12"/>
                  </a:cubicBezTo>
                  <a:cubicBezTo>
                    <a:pt x="2322" y="15"/>
                    <a:pt x="2385" y="109"/>
                    <a:pt x="2481" y="112"/>
                  </a:cubicBezTo>
                  <a:cubicBezTo>
                    <a:pt x="2578" y="115"/>
                    <a:pt x="2689" y="32"/>
                    <a:pt x="2832" y="29"/>
                  </a:cubicBezTo>
                  <a:cubicBezTo>
                    <a:pt x="2976" y="26"/>
                    <a:pt x="3220" y="100"/>
                    <a:pt x="3344" y="96"/>
                  </a:cubicBezTo>
                  <a:cubicBezTo>
                    <a:pt x="3469" y="92"/>
                    <a:pt x="3496" y="8"/>
                    <a:pt x="3578" y="4"/>
                  </a:cubicBezTo>
                  <a:cubicBezTo>
                    <a:pt x="3660" y="0"/>
                    <a:pt x="3722" y="70"/>
                    <a:pt x="3838" y="71"/>
                  </a:cubicBezTo>
                  <a:cubicBezTo>
                    <a:pt x="3953" y="72"/>
                    <a:pt x="4183" y="12"/>
                    <a:pt x="4273" y="12"/>
                  </a:cubicBezTo>
                  <a:cubicBezTo>
                    <a:pt x="4364" y="12"/>
                    <a:pt x="4345" y="71"/>
                    <a:pt x="4383" y="71"/>
                  </a:cubicBezTo>
                  <a:cubicBezTo>
                    <a:pt x="4421" y="71"/>
                    <a:pt x="4465" y="6"/>
                    <a:pt x="4500" y="12"/>
                  </a:cubicBezTo>
                  <a:cubicBezTo>
                    <a:pt x="4535" y="18"/>
                    <a:pt x="4549" y="102"/>
                    <a:pt x="4591" y="104"/>
                  </a:cubicBezTo>
                  <a:cubicBezTo>
                    <a:pt x="4633" y="106"/>
                    <a:pt x="4704" y="22"/>
                    <a:pt x="4751" y="21"/>
                  </a:cubicBezTo>
                  <a:cubicBezTo>
                    <a:pt x="4798" y="20"/>
                    <a:pt x="4841" y="81"/>
                    <a:pt x="4876" y="96"/>
                  </a:cubicBezTo>
                  <a:cubicBezTo>
                    <a:pt x="4911" y="111"/>
                    <a:pt x="4928" y="118"/>
                    <a:pt x="4961" y="112"/>
                  </a:cubicBezTo>
                  <a:cubicBezTo>
                    <a:pt x="4994" y="106"/>
                    <a:pt x="5050" y="72"/>
                    <a:pt x="5074" y="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>
              <a:off x="446782" y="4757637"/>
              <a:ext cx="0" cy="1031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4" name="Line 27"/>
            <p:cNvSpPr>
              <a:spLocks noChangeShapeType="1"/>
            </p:cNvSpPr>
            <p:nvPr/>
          </p:nvSpPr>
          <p:spPr bwMode="auto">
            <a:xfrm>
              <a:off x="8506520" y="4757637"/>
              <a:ext cx="0" cy="965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5" name="Rectangle 28"/>
            <p:cNvSpPr>
              <a:spLocks noChangeArrowheads="1"/>
            </p:cNvSpPr>
            <p:nvPr/>
          </p:nvSpPr>
          <p:spPr bwMode="auto">
            <a:xfrm>
              <a:off x="4477445" y="4470300"/>
              <a:ext cx="4030662" cy="4318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6" name="Text Box 29"/>
            <p:cNvSpPr txBox="1">
              <a:spLocks noChangeArrowheads="1"/>
            </p:cNvSpPr>
            <p:nvPr/>
          </p:nvSpPr>
          <p:spPr bwMode="auto">
            <a:xfrm>
              <a:off x="4571107" y="4505225"/>
              <a:ext cx="38433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>
                  <a:solidFill>
                    <a:schemeClr val="accent4">
                      <a:lumMod val="10000"/>
                    </a:schemeClr>
                  </a:solidFill>
                </a:rPr>
                <a:t>Αριθμός Σειράς</a:t>
              </a:r>
            </a:p>
          </p:txBody>
        </p:sp>
        <p:sp>
          <p:nvSpPr>
            <p:cNvPr id="47" name="Rectangle 30"/>
            <p:cNvSpPr>
              <a:spLocks noChangeArrowheads="1"/>
            </p:cNvSpPr>
            <p:nvPr/>
          </p:nvSpPr>
          <p:spPr bwMode="auto">
            <a:xfrm>
              <a:off x="446782" y="4470300"/>
              <a:ext cx="4032250" cy="4318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8" name="Text Box 31"/>
            <p:cNvSpPr txBox="1">
              <a:spLocks noChangeArrowheads="1"/>
            </p:cNvSpPr>
            <p:nvPr/>
          </p:nvSpPr>
          <p:spPr bwMode="auto">
            <a:xfrm>
              <a:off x="532507" y="4505225"/>
              <a:ext cx="38433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>
                  <a:solidFill>
                    <a:schemeClr val="accent4">
                      <a:lumMod val="10000"/>
                    </a:schemeClr>
                  </a:solidFill>
                </a:rPr>
                <a:t>Προσδιοριστής</a:t>
              </a:r>
            </a:p>
          </p:txBody>
        </p:sp>
      </p:grpSp>
      <p:sp>
        <p:nvSpPr>
          <p:cNvPr id="49" name="Text Box 33"/>
          <p:cNvSpPr txBox="1">
            <a:spLocks noChangeArrowheads="1"/>
          </p:cNvSpPr>
          <p:nvPr/>
        </p:nvSpPr>
        <p:spPr bwMode="auto">
          <a:xfrm>
            <a:off x="251520" y="2992337"/>
            <a:ext cx="5286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i="1">
                <a:solidFill>
                  <a:srgbClr val="847E42"/>
                </a:solidFill>
              </a:rPr>
              <a:t>Προσδιορίζουν αν είναι </a:t>
            </a:r>
            <a:r>
              <a:rPr lang="en-US" i="1">
                <a:solidFill>
                  <a:srgbClr val="847E42"/>
                </a:solidFill>
              </a:rPr>
              <a:t>echo request </a:t>
            </a:r>
            <a:r>
              <a:rPr lang="el-GR" i="1">
                <a:solidFill>
                  <a:srgbClr val="847E42"/>
                </a:solidFill>
              </a:rPr>
              <a:t>ή </a:t>
            </a:r>
            <a:r>
              <a:rPr lang="en-US" i="1">
                <a:solidFill>
                  <a:srgbClr val="847E42"/>
                </a:solidFill>
              </a:rPr>
              <a:t>echo reply</a:t>
            </a:r>
            <a:endParaRPr lang="el-GR" i="1">
              <a:solidFill>
                <a:srgbClr val="847E42"/>
              </a:solidFill>
            </a:endParaRPr>
          </a:p>
        </p:txBody>
      </p:sp>
      <p:cxnSp>
        <p:nvCxnSpPr>
          <p:cNvPr id="52" name="AutoShape 54" descr="ICMP μηνύματα"/>
          <p:cNvCxnSpPr>
            <a:cxnSpLocks noChangeShapeType="1"/>
            <a:endCxn id="45" idx="2"/>
          </p:cNvCxnSpPr>
          <p:nvPr/>
        </p:nvCxnSpPr>
        <p:spPr bwMode="auto">
          <a:xfrm rot="16200000">
            <a:off x="4607620" y="4135337"/>
            <a:ext cx="1119187" cy="2652713"/>
          </a:xfrm>
          <a:prstGeom prst="bentConnector3">
            <a:avLst>
              <a:gd name="adj1" fmla="val 41417"/>
            </a:avLst>
          </a:prstGeom>
          <a:noFill/>
          <a:ln w="9525">
            <a:solidFill>
              <a:srgbClr val="847E42"/>
            </a:solidFill>
            <a:prstDash val="dash"/>
            <a:miter lim="800000"/>
            <a:headEnd/>
            <a:tailEnd type="triangle" w="med" len="med"/>
          </a:ln>
          <a:effectLst/>
        </p:spPr>
      </p:cxnSp>
      <p:cxnSp>
        <p:nvCxnSpPr>
          <p:cNvPr id="53" name="AutoShape 55" descr="ICMP μηνύματα"/>
          <p:cNvCxnSpPr>
            <a:cxnSpLocks noChangeShapeType="1"/>
            <a:endCxn id="47" idx="2"/>
          </p:cNvCxnSpPr>
          <p:nvPr/>
        </p:nvCxnSpPr>
        <p:spPr bwMode="auto">
          <a:xfrm rot="5400000" flipH="1">
            <a:off x="2592288" y="4772719"/>
            <a:ext cx="1119187" cy="1377950"/>
          </a:xfrm>
          <a:prstGeom prst="bentConnector3">
            <a:avLst>
              <a:gd name="adj1" fmla="val 41699"/>
            </a:avLst>
          </a:prstGeom>
          <a:noFill/>
          <a:ln w="9525">
            <a:solidFill>
              <a:srgbClr val="847E42"/>
            </a:solidFill>
            <a:prstDash val="dash"/>
            <a:miter lim="800000"/>
            <a:headEnd/>
            <a:tailEnd type="triangle" w="med" len="med"/>
          </a:ln>
          <a:effectLst/>
        </p:spPr>
      </p:cxnSp>
      <p:cxnSp>
        <p:nvCxnSpPr>
          <p:cNvPr id="54" name="AutoShape 56" descr="ICMP μηνύματα"/>
          <p:cNvCxnSpPr>
            <a:cxnSpLocks noChangeShapeType="1"/>
            <a:stCxn id="49" idx="2"/>
            <a:endCxn id="36" idx="0"/>
          </p:cNvCxnSpPr>
          <p:nvPr/>
        </p:nvCxnSpPr>
        <p:spPr bwMode="auto">
          <a:xfrm rot="5400000">
            <a:off x="1817588" y="2964556"/>
            <a:ext cx="712788" cy="1441450"/>
          </a:xfrm>
          <a:prstGeom prst="bentConnector3">
            <a:avLst>
              <a:gd name="adj1" fmla="val 24051"/>
            </a:avLst>
          </a:prstGeom>
          <a:noFill/>
          <a:ln w="9525">
            <a:solidFill>
              <a:srgbClr val="847E42"/>
            </a:solidFill>
            <a:prstDash val="dash"/>
            <a:miter lim="800000"/>
            <a:headEnd/>
            <a:tailEnd type="triangle" w="med" len="med"/>
          </a:ln>
          <a:effectLst/>
        </p:spPr>
      </p:cxnSp>
      <p:cxnSp>
        <p:nvCxnSpPr>
          <p:cNvPr id="55" name="AutoShape 57" descr="ICMP μηνύματα"/>
          <p:cNvCxnSpPr>
            <a:cxnSpLocks noChangeShapeType="1"/>
            <a:stCxn id="49" idx="2"/>
            <a:endCxn id="22" idx="0"/>
          </p:cNvCxnSpPr>
          <p:nvPr/>
        </p:nvCxnSpPr>
        <p:spPr bwMode="auto">
          <a:xfrm rot="16200000" flipH="1">
            <a:off x="2824857" y="3398737"/>
            <a:ext cx="712788" cy="573088"/>
          </a:xfrm>
          <a:prstGeom prst="bentConnector3">
            <a:avLst>
              <a:gd name="adj1" fmla="val 24273"/>
            </a:avLst>
          </a:prstGeom>
          <a:noFill/>
          <a:ln w="9525">
            <a:solidFill>
              <a:srgbClr val="847E42"/>
            </a:solidFill>
            <a:prstDash val="dash"/>
            <a:miter lim="800000"/>
            <a:headEnd/>
            <a:tailEnd type="triangle" w="med" len="med"/>
          </a:ln>
          <a:effectLst/>
        </p:spPr>
      </p:cxnSp>
      <p:sp>
        <p:nvSpPr>
          <p:cNvPr id="61" name="Text Box 34"/>
          <p:cNvSpPr txBox="1">
            <a:spLocks noChangeArrowheads="1"/>
          </p:cNvSpPr>
          <p:nvPr/>
        </p:nvSpPr>
        <p:spPr bwMode="auto">
          <a:xfrm>
            <a:off x="467544" y="5877272"/>
            <a:ext cx="6996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i="1" dirty="0">
                <a:solidFill>
                  <a:srgbClr val="847E42"/>
                </a:solidFill>
              </a:rPr>
              <a:t>Χρησιμοποιούνται για ένα προς ένα αντιστοίχιση ερώτησης και απάντησης, όπως στους αριθμούς σειράς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</a:t>
            </a:r>
            <a:r>
              <a:rPr lang="en-US" dirty="0" smtClean="0"/>
              <a:t>ICMP </a:t>
            </a:r>
            <a:r>
              <a:rPr lang="el-GR" dirty="0" smtClean="0"/>
              <a:t>μηνυμάτων (2)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99</a:t>
            </a:fld>
            <a:endParaRPr lang="el-GR" alt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10801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Echo Request / Echo Reply</a:t>
            </a:r>
            <a:r>
              <a:rPr lang="el-GR" dirty="0" smtClean="0">
                <a:solidFill>
                  <a:srgbClr val="0070C0"/>
                </a:solidFill>
              </a:rPr>
              <a:t> (2)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000000"/>
                </a:solidFill>
              </a:rPr>
              <a:t>Έχουν υλοποιηθεί στο εργαλείο </a:t>
            </a:r>
            <a:r>
              <a:rPr lang="en-US" dirty="0" smtClean="0">
                <a:solidFill>
                  <a:srgbClr val="000000"/>
                </a:solidFill>
              </a:rPr>
              <a:t>ping</a:t>
            </a:r>
            <a:endParaRPr lang="el-GR" dirty="0">
              <a:solidFill>
                <a:srgbClr val="000000"/>
              </a:solidFill>
            </a:endParaRPr>
          </a:p>
        </p:txBody>
      </p:sp>
      <p:grpSp>
        <p:nvGrpSpPr>
          <p:cNvPr id="3" name="Group 2" descr="ICMP μηνύματα"/>
          <p:cNvGrpSpPr/>
          <p:nvPr/>
        </p:nvGrpSpPr>
        <p:grpSpPr>
          <a:xfrm>
            <a:off x="323528" y="2924944"/>
            <a:ext cx="8118456" cy="2331021"/>
            <a:chOff x="323528" y="2924944"/>
            <a:chExt cx="8118456" cy="2331021"/>
          </a:xfrm>
        </p:grpSpPr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325268" y="4192340"/>
              <a:ext cx="266150" cy="85090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>
              <a:off x="332226" y="4859090"/>
              <a:ext cx="490552" cy="382587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546190" y="4206627"/>
              <a:ext cx="934136" cy="103981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325268" y="3387477"/>
              <a:ext cx="1155058" cy="835025"/>
            </a:xfrm>
            <a:prstGeom prst="rect">
              <a:avLst/>
            </a:prstGeom>
            <a:solidFill>
              <a:srgbClr val="E2DFC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>
              <a:off x="323528" y="2996952"/>
              <a:ext cx="8118456" cy="2252663"/>
            </a:xfrm>
            <a:prstGeom prst="roundRect">
              <a:avLst>
                <a:gd name="adj" fmla="val 10287"/>
              </a:avLst>
            </a:prstGeom>
            <a:noFill/>
            <a:ln w="9525">
              <a:solidFill>
                <a:srgbClr val="43894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1662977" y="3631952"/>
              <a:ext cx="66659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i="1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Έλεγχος συνδεσιμότητας σε ολόκληρη διαδρομή</a:t>
              </a: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547664" y="4221088"/>
              <a:ext cx="685380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i="1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Μέτρηση απόδοσης (στέλνω πολλά ψευδο-</a:t>
              </a:r>
              <a:r>
                <a:rPr lang="en-US" sz="2000" i="1" dirty="0" err="1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datagrams</a:t>
              </a:r>
              <a:r>
                <a:rPr lang="en-US" sz="2000" i="1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l-GR" sz="2000" i="1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συγκεκριμένου μεγέθους και υπολογίζω ελάχιστη, μέγιστη και μέση καθυστέρηση)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40078" y="3311277"/>
              <a:ext cx="8771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5400" dirty="0">
                  <a:solidFill>
                    <a:schemeClr val="accent4">
                      <a:lumMod val="10000"/>
                    </a:schemeClr>
                  </a:solidFill>
                  <a:sym typeface="Webdings" pitchFamily="18" charset="2"/>
                </a:rPr>
                <a:t></a:t>
              </a:r>
            </a:p>
          </p:txBody>
        </p:sp>
        <p:grpSp>
          <p:nvGrpSpPr>
            <p:cNvPr id="16" name="Group 21"/>
            <p:cNvGrpSpPr>
              <a:grpSpLocks/>
            </p:cNvGrpSpPr>
            <p:nvPr/>
          </p:nvGrpSpPr>
          <p:grpSpPr bwMode="auto">
            <a:xfrm>
              <a:off x="499222" y="4284415"/>
              <a:ext cx="801929" cy="923925"/>
              <a:chOff x="2179" y="3130"/>
              <a:chExt cx="461" cy="582"/>
            </a:xfrm>
          </p:grpSpPr>
          <p:sp>
            <p:nvSpPr>
              <p:cNvPr id="21" name="Oval 10"/>
              <p:cNvSpPr>
                <a:spLocks noChangeArrowheads="1"/>
              </p:cNvSpPr>
              <p:nvPr/>
            </p:nvSpPr>
            <p:spPr bwMode="auto">
              <a:xfrm>
                <a:off x="2279" y="3280"/>
                <a:ext cx="301" cy="301"/>
              </a:xfrm>
              <a:prstGeom prst="ellipse">
                <a:avLst/>
              </a:prstGeom>
              <a:solidFill>
                <a:srgbClr val="E2DFC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2179" y="3130"/>
                <a:ext cx="46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l-GR" sz="5400">
                    <a:solidFill>
                      <a:schemeClr val="accent4">
                        <a:lumMod val="10000"/>
                      </a:schemeClr>
                    </a:solidFill>
                    <a:sym typeface="Wingdings" pitchFamily="2" charset="2"/>
                  </a:rPr>
                  <a:t></a:t>
                </a:r>
              </a:p>
            </p:txBody>
          </p:sp>
          <p:sp>
            <p:nvSpPr>
              <p:cNvPr id="23" name="Rectangle 12"/>
              <p:cNvSpPr>
                <a:spLocks noChangeArrowheads="1"/>
              </p:cNvSpPr>
              <p:nvPr/>
            </p:nvSpPr>
            <p:spPr bwMode="auto">
              <a:xfrm>
                <a:off x="2365" y="3399"/>
                <a:ext cx="56" cy="58"/>
              </a:xfrm>
              <a:prstGeom prst="rect">
                <a:avLst/>
              </a:prstGeom>
              <a:solidFill>
                <a:srgbClr val="E2DFC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4" name="Rectangle 13"/>
              <p:cNvSpPr>
                <a:spLocks noChangeArrowheads="1"/>
              </p:cNvSpPr>
              <p:nvPr/>
            </p:nvSpPr>
            <p:spPr bwMode="auto">
              <a:xfrm>
                <a:off x="2436" y="3428"/>
                <a:ext cx="66" cy="119"/>
              </a:xfrm>
              <a:prstGeom prst="rect">
                <a:avLst/>
              </a:prstGeom>
              <a:solidFill>
                <a:srgbClr val="E2DFC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2400" y="3447"/>
                <a:ext cx="66" cy="116"/>
              </a:xfrm>
              <a:prstGeom prst="rect">
                <a:avLst/>
              </a:prstGeom>
              <a:solidFill>
                <a:srgbClr val="E2DFC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6" name="Rectangle 15"/>
              <p:cNvSpPr>
                <a:spLocks noChangeArrowheads="1"/>
              </p:cNvSpPr>
              <p:nvPr/>
            </p:nvSpPr>
            <p:spPr bwMode="auto">
              <a:xfrm>
                <a:off x="2484" y="3464"/>
                <a:ext cx="66" cy="43"/>
              </a:xfrm>
              <a:prstGeom prst="rect">
                <a:avLst/>
              </a:prstGeom>
              <a:solidFill>
                <a:srgbClr val="E2DFC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7" name="AutoShape 11"/>
              <p:cNvSpPr>
                <a:spLocks noChangeArrowheads="1"/>
              </p:cNvSpPr>
              <p:nvPr/>
            </p:nvSpPr>
            <p:spPr bwMode="auto">
              <a:xfrm rot="4099761">
                <a:off x="2330" y="3308"/>
                <a:ext cx="255" cy="221"/>
              </a:xfrm>
              <a:custGeom>
                <a:avLst/>
                <a:gdLst>
                  <a:gd name="G0" fmla="+- 5627 0 0"/>
                  <a:gd name="G1" fmla="+- -9940316 0 0"/>
                  <a:gd name="G2" fmla="+- 0 0 -9940316"/>
                  <a:gd name="T0" fmla="*/ 0 256 1"/>
                  <a:gd name="T1" fmla="*/ 180 256 1"/>
                  <a:gd name="G3" fmla="+- -9940316 T0 T1"/>
                  <a:gd name="T2" fmla="*/ 0 256 1"/>
                  <a:gd name="T3" fmla="*/ 90 256 1"/>
                  <a:gd name="G4" fmla="+- -9940316 T2 T3"/>
                  <a:gd name="G5" fmla="*/ G4 2 1"/>
                  <a:gd name="T4" fmla="*/ 90 256 1"/>
                  <a:gd name="T5" fmla="*/ 0 256 1"/>
                  <a:gd name="G6" fmla="+- -9940316 T4 T5"/>
                  <a:gd name="G7" fmla="*/ G6 2 1"/>
                  <a:gd name="G8" fmla="abs -9940316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627"/>
                  <a:gd name="G18" fmla="*/ 5627 1 2"/>
                  <a:gd name="G19" fmla="+- G18 5400 0"/>
                  <a:gd name="G20" fmla="cos G19 -9940316"/>
                  <a:gd name="G21" fmla="sin G19 -9940316"/>
                  <a:gd name="G22" fmla="+- G20 10800 0"/>
                  <a:gd name="G23" fmla="+- G21 10800 0"/>
                  <a:gd name="G24" fmla="+- 10800 0 G20"/>
                  <a:gd name="G25" fmla="+- 5627 10800 0"/>
                  <a:gd name="G26" fmla="?: G9 G17 G25"/>
                  <a:gd name="G27" fmla="?: G9 0 21600"/>
                  <a:gd name="G28" fmla="cos 10800 -9940316"/>
                  <a:gd name="G29" fmla="sin 10800 -9940316"/>
                  <a:gd name="G30" fmla="sin 5627 -9940316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940316 G34 0"/>
                  <a:gd name="G36" fmla="?: G6 G35 G31"/>
                  <a:gd name="G37" fmla="+- 21600 0 G36"/>
                  <a:gd name="G38" fmla="?: G4 0 G33"/>
                  <a:gd name="G39" fmla="?: -9940316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569 w 21600"/>
                  <a:gd name="T15" fmla="*/ 6902 h 21600"/>
                  <a:gd name="T16" fmla="*/ 10800 w 21600"/>
                  <a:gd name="T17" fmla="*/ 5173 h 21600"/>
                  <a:gd name="T18" fmla="*/ 18031 w 21600"/>
                  <a:gd name="T19" fmla="*/ 6902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846" y="8130"/>
                    </a:moveTo>
                    <a:cubicBezTo>
                      <a:pt x="6828" y="6308"/>
                      <a:pt x="8730" y="5172"/>
                      <a:pt x="10800" y="5173"/>
                    </a:cubicBezTo>
                    <a:cubicBezTo>
                      <a:pt x="12869" y="5173"/>
                      <a:pt x="14771" y="6308"/>
                      <a:pt x="15753" y="8130"/>
                    </a:cubicBezTo>
                    <a:lnTo>
                      <a:pt x="20307" y="5676"/>
                    </a:lnTo>
                    <a:cubicBezTo>
                      <a:pt x="18422" y="2179"/>
                      <a:pt x="14771" y="-1"/>
                      <a:pt x="10799" y="0"/>
                    </a:cubicBezTo>
                    <a:cubicBezTo>
                      <a:pt x="6828" y="0"/>
                      <a:pt x="3177" y="2179"/>
                      <a:pt x="1292" y="5676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rgbClr val="847E4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323528" y="4216152"/>
              <a:ext cx="8118456" cy="0"/>
            </a:xfrm>
            <a:prstGeom prst="line">
              <a:avLst/>
            </a:prstGeom>
            <a:noFill/>
            <a:ln w="9525">
              <a:solidFill>
                <a:srgbClr val="43894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1480326" y="3387477"/>
              <a:ext cx="0" cy="1868488"/>
            </a:xfrm>
            <a:prstGeom prst="line">
              <a:avLst/>
            </a:prstGeom>
            <a:noFill/>
            <a:ln w="9525">
              <a:solidFill>
                <a:srgbClr val="43894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467544" y="2924944"/>
              <a:ext cx="210352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Εφαρμογές</a:t>
              </a:r>
            </a:p>
          </p:txBody>
        </p:sp>
        <p:sp>
          <p:nvSpPr>
            <p:cNvPr id="20" name="Line 33"/>
            <p:cNvSpPr>
              <a:spLocks noChangeShapeType="1"/>
            </p:cNvSpPr>
            <p:nvPr/>
          </p:nvSpPr>
          <p:spPr bwMode="auto">
            <a:xfrm flipH="1">
              <a:off x="323528" y="3387477"/>
              <a:ext cx="8118456" cy="0"/>
            </a:xfrm>
            <a:prstGeom prst="line">
              <a:avLst/>
            </a:prstGeom>
            <a:noFill/>
            <a:ln w="19050">
              <a:solidFill>
                <a:srgbClr val="43894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Ωκεανός">
  <a:themeElements>
    <a:clrScheme name="Ωκεανός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Ωκεανός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4561</TotalTime>
  <Words>5373</Words>
  <Application>Microsoft Office PowerPoint</Application>
  <PresentationFormat>On-screen Show (4:3)</PresentationFormat>
  <Paragraphs>1195</Paragraphs>
  <Slides>113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7" baseType="lpstr">
      <vt:lpstr>Ωκεανός</vt:lpstr>
      <vt:lpstr>Θέμα του Office</vt:lpstr>
      <vt:lpstr>Default Design</vt:lpstr>
      <vt:lpstr>VISIO</vt:lpstr>
      <vt:lpstr>Δίκτυα Επικοινωνιών</vt:lpstr>
      <vt:lpstr>Δίκτυα Επικοινωνιών Καθ. Θ. Αποστολόπουλος</vt:lpstr>
      <vt:lpstr>Επίπεδο Δικτύου</vt:lpstr>
      <vt:lpstr>Σχεδίαση επιπέδου δικτύου</vt:lpstr>
      <vt:lpstr>Μεταγωγή πακέτων</vt:lpstr>
      <vt:lpstr>Παρεχόμενες υπηρεσίες</vt:lpstr>
      <vt:lpstr>Ασυνδεσμικές υπηρεσίες</vt:lpstr>
      <vt:lpstr>Ασυνδεσμικές υπηρεσίες (2)</vt:lpstr>
      <vt:lpstr>Συνδεσμικές υπηρεσίες</vt:lpstr>
      <vt:lpstr>Συνδεσμικές υπηρεσίες</vt:lpstr>
      <vt:lpstr>Υλοποίηση εικονικού κυκλώματος</vt:lpstr>
      <vt:lpstr>Πίνακας προώθησης με VCs</vt:lpstr>
      <vt:lpstr>Συνδεσμική ή ασυνδεσμική υπηρεσία;</vt:lpstr>
      <vt:lpstr>Αλγόριθμοι δρομολόγησης</vt:lpstr>
      <vt:lpstr>Αλγόριθμοι δρομολόγησης (2)</vt:lpstr>
      <vt:lpstr>Δρομολόγηση και Προώθηση</vt:lpstr>
      <vt:lpstr>Δρομολόγηση και Προώθηση (2)</vt:lpstr>
      <vt:lpstr>Αλγόριθμοι δρομολόγησης (3)</vt:lpstr>
      <vt:lpstr>Αλγόριθμοι δρομολόγησης (4)</vt:lpstr>
      <vt:lpstr>Αλγόριθμοι δρομολόγησης (5)</vt:lpstr>
      <vt:lpstr>Η αρχή της βελτιστοποίησης</vt:lpstr>
      <vt:lpstr>Δένδρο απαγωγής (sink tree)</vt:lpstr>
      <vt:lpstr>Βέλτιστα μονοπάτια</vt:lpstr>
      <vt:lpstr>Πλημμύρα</vt:lpstr>
      <vt:lpstr>Πλημμύρα (2)</vt:lpstr>
      <vt:lpstr>Διανύσματα απόστασης</vt:lpstr>
      <vt:lpstr>Διανύσματα απόστασης (2)</vt:lpstr>
      <vt:lpstr>Διανύσματα απόστασης (3)</vt:lpstr>
      <vt:lpstr>Διανύσματα απόστασης (4)</vt:lpstr>
      <vt:lpstr>Κατάσταση συνδέσμων</vt:lpstr>
      <vt:lpstr>Κατάσταση συνδέσμων (2)</vt:lpstr>
      <vt:lpstr>Κατάσταση συνδέσμων (3)</vt:lpstr>
      <vt:lpstr>Κατάσταση συνδέσμων (4)</vt:lpstr>
      <vt:lpstr>Κατάσταση συνδέσμων (5)</vt:lpstr>
      <vt:lpstr>Κατάσταση συνδέσμων (6)</vt:lpstr>
      <vt:lpstr>Κατάσταση συνδέσμων (7)</vt:lpstr>
      <vt:lpstr>Κατάσταση συνδέσμων (8)</vt:lpstr>
      <vt:lpstr>Ιεραρχική δρομολόγηση</vt:lpstr>
      <vt:lpstr>Ιεραρχική δρομολόγηση (2)</vt:lpstr>
      <vt:lpstr>Ιεραρχική δρομολόγηση (3)</vt:lpstr>
      <vt:lpstr>Δρομολόγηση στο Internet</vt:lpstr>
      <vt:lpstr>Παράδειγμα Δρομολόγησης IP</vt:lpstr>
      <vt:lpstr>Παράδειγμα δρομολόγησης (2)</vt:lpstr>
      <vt:lpstr>Αντιστοίχιση IP και MAC διευθύνσεων</vt:lpstr>
      <vt:lpstr>Επίπεδο δικτύου στο Διαδίκτυο</vt:lpstr>
      <vt:lpstr>Πρωτόκολλο δρομολόγησης σε AS</vt:lpstr>
      <vt:lpstr>Κατανεμημένος Bellman-Ford αλγόριθμος</vt:lpstr>
      <vt:lpstr>Παράδειγμα Bellman-Ford</vt:lpstr>
      <vt:lpstr>Πρωτόκολλο δρομολόγησης RIPv2</vt:lpstr>
      <vt:lpstr>Παράδειγμα RIPv2</vt:lpstr>
      <vt:lpstr>Παράδειγμα RIPv2 (συνέχεια)</vt:lpstr>
      <vt:lpstr>RIPv2: αποτυχία σύνδεσης, αντιμετώπιση</vt:lpstr>
      <vt:lpstr>Πρωτόκολλο δρομολόγησης OSPF (1)</vt:lpstr>
      <vt:lpstr>Πρωτόκολλο δρομολόγησης OSPF (2)</vt:lpstr>
      <vt:lpstr>Πρωτόκολλο δρομολόγησης OSPF (3)</vt:lpstr>
      <vt:lpstr>Πρωτόκολλο δρομολόγησης OSPF (4)</vt:lpstr>
      <vt:lpstr>Πρωτόκολλο δρομολόγησης OSPF (5)</vt:lpstr>
      <vt:lpstr>Πρωτόκολλο δρομολόγησης OSPF (6)</vt:lpstr>
      <vt:lpstr>Πρωτόκολλο δρομολόγησης OSPF (7)</vt:lpstr>
      <vt:lpstr>Πρωτόκολλο δρομολόγησης BGP (Border Gateway Protocol)</vt:lpstr>
      <vt:lpstr>Πρωτόκολλο δρομολόγησης BGP (2)</vt:lpstr>
      <vt:lpstr>Πρωτόκολλο δρομολόγησης BGP (3)</vt:lpstr>
      <vt:lpstr>Πρωτόκολλο δρομολόγησης BGP (4)</vt:lpstr>
      <vt:lpstr>Πρωτόκολλο δρομολόγησης BGP (5)</vt:lpstr>
      <vt:lpstr>Πρωτόκολλο δρομολόγησης BGP (6)</vt:lpstr>
      <vt:lpstr>Συνδυασμός EGP και IGP</vt:lpstr>
      <vt:lpstr>Συνδυασμός EGP και IGP (2)</vt:lpstr>
      <vt:lpstr>Πρωτόκολλο ARP (Address Resolution Protocol)</vt:lpstr>
      <vt:lpstr>Πρωτόκολλο ARP (2)</vt:lpstr>
      <vt:lpstr>Reverse ARP (RARP), BOOTP</vt:lpstr>
      <vt:lpstr>Dynamic Host Configuration Protocol</vt:lpstr>
      <vt:lpstr>Λόγοι χρήσης του DHCP</vt:lpstr>
      <vt:lpstr>Απαιτήσεις</vt:lpstr>
      <vt:lpstr>Ανάθεση Διευθύνσεων</vt:lpstr>
      <vt:lpstr>Γενικά</vt:lpstr>
      <vt:lpstr>Τυπικό Σενάριο</vt:lpstr>
      <vt:lpstr>Τυπικό Σενάριο (2)</vt:lpstr>
      <vt:lpstr>Τύποι DHCP μηνυμάτων</vt:lpstr>
      <vt:lpstr>Client προς Server</vt:lpstr>
      <vt:lpstr>Server προς Client</vt:lpstr>
      <vt:lpstr>DHCP Relay Agent</vt:lpstr>
      <vt:lpstr>Η έννοια του port </vt:lpstr>
      <vt:lpstr>The IP Network Address Translator (NAT) – Μετάφραση Διευθ. Δικτύου</vt:lpstr>
      <vt:lpstr>IP NAT (2)</vt:lpstr>
      <vt:lpstr>IP NAT (3)</vt:lpstr>
      <vt:lpstr>Δεσμευμένες Διευθύνσεις</vt:lpstr>
      <vt:lpstr>Τρόποι Λειτουργίας</vt:lpstr>
      <vt:lpstr>Basic NAT</vt:lpstr>
      <vt:lpstr>Basic NAT</vt:lpstr>
      <vt:lpstr>Network Address Port Translation (NAPT)</vt:lpstr>
      <vt:lpstr>NAPT (2)</vt:lpstr>
      <vt:lpstr>Application Level Gateway (ALG)</vt:lpstr>
      <vt:lpstr>ALG (2)</vt:lpstr>
      <vt:lpstr>Μειονεκτήματα του NAT</vt:lpstr>
      <vt:lpstr>Internet Control Message Protocol (ICMP)</vt:lpstr>
      <vt:lpstr>ICMP (2)</vt:lpstr>
      <vt:lpstr>ICMP (3)</vt:lpstr>
      <vt:lpstr>Παραδείγματα ICMP μηνυμάτων</vt:lpstr>
      <vt:lpstr>Παραδείγματα ICMP μηνυμάτων (2)</vt:lpstr>
      <vt:lpstr>Παραδείγματα ICMP μηνυμάτων (3)</vt:lpstr>
      <vt:lpstr>Παραδείγματα ICMP μηνυμάτων (4)</vt:lpstr>
      <vt:lpstr>Παραδείγματα ICMP μηνυμάτων (5)</vt:lpstr>
      <vt:lpstr>Παραδείγματα ICMP μηνυμάτων (6)</vt:lpstr>
      <vt:lpstr>Ping (Packet Inter-Network Groper)</vt:lpstr>
      <vt:lpstr>Ping (2)</vt:lpstr>
      <vt:lpstr>Παράδειγμα ping</vt:lpstr>
      <vt:lpstr>Παράδειγμα traceroute</vt:lpstr>
      <vt:lpstr>Παράδειγμα trace route</vt:lpstr>
      <vt:lpstr>PathMTU Discovery</vt:lpstr>
      <vt:lpstr>Tunneling (Διοχέτευση σε Σήραγγα)</vt:lpstr>
      <vt:lpstr>Tunneling</vt:lpstr>
      <vt:lpstr>Tunneling (2)</vt:lpstr>
      <vt:lpstr>Τέλος Ενότητας # 5</vt:lpstr>
    </vt:vector>
  </TitlesOfParts>
  <Company>Οικονομικό Πανεπιστήμιο Αθηνών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Athens University of Economics and Business</dc:title>
  <dc:creator>me-ss</dc:creator>
  <cp:lastModifiedBy>vaggelisdouros</cp:lastModifiedBy>
  <cp:revision>204</cp:revision>
  <dcterms:created xsi:type="dcterms:W3CDTF">2013-04-17T07:05:36Z</dcterms:created>
  <dcterms:modified xsi:type="dcterms:W3CDTF">2015-11-26T00:12:39Z</dcterms:modified>
</cp:coreProperties>
</file>