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1"/>
  </p:notesMasterIdLst>
  <p:sldIdLst>
    <p:sldId id="494" r:id="rId3"/>
    <p:sldId id="618" r:id="rId4"/>
    <p:sldId id="619" r:id="rId5"/>
    <p:sldId id="497" r:id="rId6"/>
    <p:sldId id="498" r:id="rId7"/>
    <p:sldId id="499" r:id="rId8"/>
    <p:sldId id="500" r:id="rId9"/>
    <p:sldId id="687" r:id="rId10"/>
    <p:sldId id="688" r:id="rId11"/>
    <p:sldId id="689" r:id="rId12"/>
    <p:sldId id="690" r:id="rId13"/>
    <p:sldId id="691" r:id="rId14"/>
    <p:sldId id="692" r:id="rId15"/>
    <p:sldId id="693" r:id="rId16"/>
    <p:sldId id="694" r:id="rId17"/>
    <p:sldId id="695" r:id="rId18"/>
    <p:sldId id="696" r:id="rId19"/>
    <p:sldId id="757" r:id="rId20"/>
    <p:sldId id="697" r:id="rId21"/>
    <p:sldId id="698" r:id="rId22"/>
    <p:sldId id="750" r:id="rId23"/>
    <p:sldId id="700" r:id="rId24"/>
    <p:sldId id="758" r:id="rId25"/>
    <p:sldId id="701" r:id="rId26"/>
    <p:sldId id="759" r:id="rId27"/>
    <p:sldId id="762" r:id="rId28"/>
    <p:sldId id="702" r:id="rId29"/>
    <p:sldId id="760" r:id="rId30"/>
    <p:sldId id="703" r:id="rId31"/>
    <p:sldId id="761" r:id="rId32"/>
    <p:sldId id="704" r:id="rId33"/>
    <p:sldId id="763" r:id="rId34"/>
    <p:sldId id="764" r:id="rId35"/>
    <p:sldId id="765" r:id="rId36"/>
    <p:sldId id="766" r:id="rId37"/>
    <p:sldId id="767" r:id="rId38"/>
    <p:sldId id="768" r:id="rId39"/>
    <p:sldId id="705" r:id="rId40"/>
    <p:sldId id="751" r:id="rId41"/>
    <p:sldId id="706" r:id="rId42"/>
    <p:sldId id="769" r:id="rId43"/>
    <p:sldId id="770" r:id="rId44"/>
    <p:sldId id="771" r:id="rId45"/>
    <p:sldId id="772" r:id="rId46"/>
    <p:sldId id="707" r:id="rId47"/>
    <p:sldId id="773" r:id="rId48"/>
    <p:sldId id="774" r:id="rId49"/>
    <p:sldId id="775" r:id="rId50"/>
    <p:sldId id="776" r:id="rId51"/>
    <p:sldId id="708" r:id="rId52"/>
    <p:sldId id="777" r:id="rId53"/>
    <p:sldId id="778" r:id="rId54"/>
    <p:sldId id="779" r:id="rId55"/>
    <p:sldId id="780" r:id="rId56"/>
    <p:sldId id="781" r:id="rId57"/>
    <p:sldId id="709" r:id="rId58"/>
    <p:sldId id="782" r:id="rId59"/>
    <p:sldId id="783" r:id="rId60"/>
    <p:sldId id="784" r:id="rId61"/>
    <p:sldId id="785" r:id="rId62"/>
    <p:sldId id="710" r:id="rId63"/>
    <p:sldId id="786" r:id="rId64"/>
    <p:sldId id="787" r:id="rId65"/>
    <p:sldId id="712" r:id="rId66"/>
    <p:sldId id="711" r:id="rId67"/>
    <p:sldId id="788" r:id="rId68"/>
    <p:sldId id="713" r:id="rId69"/>
    <p:sldId id="789" r:id="rId70"/>
    <p:sldId id="714" r:id="rId71"/>
    <p:sldId id="790" r:id="rId72"/>
    <p:sldId id="715" r:id="rId73"/>
    <p:sldId id="791" r:id="rId74"/>
    <p:sldId id="792" r:id="rId75"/>
    <p:sldId id="716" r:id="rId76"/>
    <p:sldId id="793" r:id="rId77"/>
    <p:sldId id="794" r:id="rId78"/>
    <p:sldId id="795" r:id="rId79"/>
    <p:sldId id="796" r:id="rId80"/>
    <p:sldId id="752" r:id="rId81"/>
    <p:sldId id="797" r:id="rId82"/>
    <p:sldId id="798" r:id="rId83"/>
    <p:sldId id="799" r:id="rId84"/>
    <p:sldId id="717" r:id="rId85"/>
    <p:sldId id="718" r:id="rId86"/>
    <p:sldId id="800" r:id="rId87"/>
    <p:sldId id="801" r:id="rId88"/>
    <p:sldId id="802" r:id="rId89"/>
    <p:sldId id="803" r:id="rId90"/>
    <p:sldId id="804" r:id="rId91"/>
    <p:sldId id="721" r:id="rId92"/>
    <p:sldId id="805" r:id="rId93"/>
    <p:sldId id="806" r:id="rId94"/>
    <p:sldId id="807" r:id="rId95"/>
    <p:sldId id="808" r:id="rId96"/>
    <p:sldId id="809" r:id="rId97"/>
    <p:sldId id="810" r:id="rId98"/>
    <p:sldId id="722" r:id="rId99"/>
    <p:sldId id="811" r:id="rId100"/>
    <p:sldId id="723" r:id="rId101"/>
    <p:sldId id="813" r:id="rId102"/>
    <p:sldId id="724" r:id="rId103"/>
    <p:sldId id="812" r:id="rId104"/>
    <p:sldId id="814" r:id="rId105"/>
    <p:sldId id="753" r:id="rId106"/>
    <p:sldId id="815" r:id="rId107"/>
    <p:sldId id="725" r:id="rId108"/>
    <p:sldId id="816" r:id="rId109"/>
    <p:sldId id="817" r:id="rId110"/>
    <p:sldId id="818" r:id="rId111"/>
    <p:sldId id="819" r:id="rId112"/>
    <p:sldId id="726" r:id="rId113"/>
    <p:sldId id="820" r:id="rId114"/>
    <p:sldId id="727" r:id="rId115"/>
    <p:sldId id="821" r:id="rId116"/>
    <p:sldId id="822" r:id="rId117"/>
    <p:sldId id="728" r:id="rId118"/>
    <p:sldId id="823" r:id="rId119"/>
    <p:sldId id="824" r:id="rId120"/>
    <p:sldId id="825" r:id="rId121"/>
    <p:sldId id="826" r:id="rId122"/>
    <p:sldId id="729" r:id="rId123"/>
    <p:sldId id="827" r:id="rId124"/>
    <p:sldId id="730" r:id="rId125"/>
    <p:sldId id="735" r:id="rId126"/>
    <p:sldId id="828" r:id="rId127"/>
    <p:sldId id="829" r:id="rId128"/>
    <p:sldId id="830" r:id="rId129"/>
    <p:sldId id="831" r:id="rId130"/>
    <p:sldId id="754" r:id="rId131"/>
    <p:sldId id="840" r:id="rId132"/>
    <p:sldId id="841" r:id="rId133"/>
    <p:sldId id="842" r:id="rId134"/>
    <p:sldId id="843" r:id="rId135"/>
    <p:sldId id="844" r:id="rId136"/>
    <p:sldId id="845" r:id="rId137"/>
    <p:sldId id="736" r:id="rId138"/>
    <p:sldId id="846" r:id="rId139"/>
    <p:sldId id="847" r:id="rId140"/>
    <p:sldId id="737" r:id="rId141"/>
    <p:sldId id="738" r:id="rId142"/>
    <p:sldId id="848" r:id="rId143"/>
    <p:sldId id="739" r:id="rId144"/>
    <p:sldId id="849" r:id="rId145"/>
    <p:sldId id="850" r:id="rId146"/>
    <p:sldId id="851" r:id="rId147"/>
    <p:sldId id="755" r:id="rId148"/>
    <p:sldId id="852" r:id="rId149"/>
    <p:sldId id="853" r:id="rId150"/>
    <p:sldId id="854" r:id="rId151"/>
    <p:sldId id="855" r:id="rId152"/>
    <p:sldId id="856" r:id="rId153"/>
    <p:sldId id="857" r:id="rId154"/>
    <p:sldId id="740" r:id="rId155"/>
    <p:sldId id="858" r:id="rId156"/>
    <p:sldId id="741" r:id="rId157"/>
    <p:sldId id="859" r:id="rId158"/>
    <p:sldId id="860" r:id="rId159"/>
    <p:sldId id="861" r:id="rId160"/>
    <p:sldId id="742" r:id="rId161"/>
    <p:sldId id="743" r:id="rId162"/>
    <p:sldId id="744" r:id="rId163"/>
    <p:sldId id="862" r:id="rId164"/>
    <p:sldId id="863" r:id="rId165"/>
    <p:sldId id="864" r:id="rId166"/>
    <p:sldId id="745" r:id="rId167"/>
    <p:sldId id="865" r:id="rId168"/>
    <p:sldId id="756" r:id="rId169"/>
    <p:sldId id="833" r:id="rId170"/>
    <p:sldId id="834" r:id="rId171"/>
    <p:sldId id="835" r:id="rId172"/>
    <p:sldId id="747" r:id="rId173"/>
    <p:sldId id="836" r:id="rId174"/>
    <p:sldId id="748" r:id="rId175"/>
    <p:sldId id="749" r:id="rId176"/>
    <p:sldId id="837" r:id="rId177"/>
    <p:sldId id="838" r:id="rId178"/>
    <p:sldId id="839" r:id="rId179"/>
    <p:sldId id="617" r:id="rId18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9309" autoAdjust="0"/>
  </p:normalViewPr>
  <p:slideViewPr>
    <p:cSldViewPr>
      <p:cViewPr varScale="1">
        <p:scale>
          <a:sx n="89" d="100"/>
          <a:sy n="89" d="100"/>
        </p:scale>
        <p:origin x="-1522" y="-6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slide" Target="slides/slide173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181" Type="http://schemas.openxmlformats.org/officeDocument/2006/relationships/notesMaster" Target="notesMasters/notesMaster1.xml"/><Relationship Id="rId186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slide" Target="slides/slide170.xml"/><Relationship Id="rId180" Type="http://schemas.openxmlformats.org/officeDocument/2006/relationships/slide" Target="slides/slide178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viewProps" Target="view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5" name="Picture 4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Το ΛΣ </a:t>
            </a:r>
            <a:r>
              <a:rPr lang="en-US" sz="2800" dirty="0" smtClean="0"/>
              <a:t>Windows</a:t>
            </a:r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Ξυλωμένος</a:t>
            </a:r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8" name="Picture 7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7" name="Picture 6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7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MS-DOS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Χαρακτηριστικά του </a:t>
            </a:r>
            <a:r>
              <a:rPr lang="en-US" dirty="0" smtClean="0"/>
              <a:t>MS-DOS</a:t>
            </a:r>
          </a:p>
          <a:p>
            <a:pPr lvl="1"/>
            <a:r>
              <a:rPr lang="el-GR" dirty="0" smtClean="0"/>
              <a:t>Σύστημα 16 </a:t>
            </a:r>
            <a:r>
              <a:rPr lang="en-US" dirty="0" smtClean="0"/>
              <a:t>bit</a:t>
            </a:r>
            <a:r>
              <a:rPr lang="el-GR" dirty="0" smtClean="0"/>
              <a:t> με διευθύνσεις 20 </a:t>
            </a:r>
            <a:r>
              <a:rPr lang="en-US" dirty="0" smtClean="0"/>
              <a:t>bit</a:t>
            </a:r>
          </a:p>
          <a:p>
            <a:pPr lvl="2"/>
            <a:r>
              <a:rPr lang="el-GR" dirty="0" smtClean="0"/>
              <a:t>Λόγω των επεξεργαστών 8088/8086</a:t>
            </a:r>
          </a:p>
          <a:p>
            <a:pPr lvl="1"/>
            <a:r>
              <a:rPr lang="el-GR" dirty="0" smtClean="0"/>
              <a:t>Διεπαφή γραμμής διαταγών (όπως στο </a:t>
            </a:r>
            <a:r>
              <a:rPr lang="en-US" dirty="0" smtClean="0"/>
              <a:t>CP/M)</a:t>
            </a:r>
          </a:p>
          <a:p>
            <a:pPr lvl="1"/>
            <a:r>
              <a:rPr lang="el-GR" dirty="0" smtClean="0"/>
              <a:t>Κατάλληλο για έναν χρήστη</a:t>
            </a:r>
          </a:p>
          <a:p>
            <a:pPr lvl="2"/>
            <a:r>
              <a:rPr lang="el-GR" dirty="0" smtClean="0"/>
              <a:t>Δεν παρείχε καμία έννοια προστασίας</a:t>
            </a:r>
          </a:p>
          <a:p>
            <a:pPr lvl="1"/>
            <a:r>
              <a:rPr lang="el-GR" dirty="0" smtClean="0"/>
              <a:t>Εξελίχθηκε για νέους επεξεργαστές</a:t>
            </a:r>
          </a:p>
          <a:p>
            <a:pPr lvl="1"/>
            <a:r>
              <a:rPr lang="el-GR" dirty="0" smtClean="0"/>
              <a:t>Κατά βάση όμως ήταν το ίδιο σύστημα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77363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Χρονοπρογραμματισμός </a:t>
            </a:r>
            <a:r>
              <a:rPr lang="el-GR" dirty="0" smtClean="0"/>
              <a:t>(7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Πραγματική προτεραιότητα νήματος</a:t>
            </a:r>
          </a:p>
          <a:p>
            <a:pPr lvl="1"/>
            <a:r>
              <a:rPr lang="el-GR" dirty="0" smtClean="0"/>
              <a:t>Ξεκινάει από τη βασική προτεραιότητα</a:t>
            </a:r>
          </a:p>
          <a:p>
            <a:pPr lvl="1"/>
            <a:r>
              <a:rPr lang="el-GR" dirty="0" smtClean="0"/>
              <a:t>Αύξηση σε κάθε τερματισμό λειτουργίας Ε/Ε</a:t>
            </a:r>
          </a:p>
          <a:p>
            <a:pPr lvl="2"/>
            <a:r>
              <a:rPr lang="el-GR" dirty="0" smtClean="0"/>
              <a:t>+1 για δίσκο, +6 πληκτρολόγιο, +8 κάρτα ήχου</a:t>
            </a:r>
          </a:p>
          <a:p>
            <a:pPr lvl="2"/>
            <a:r>
              <a:rPr lang="el-GR" dirty="0" smtClean="0"/>
              <a:t>Δεν περνάει ποτέ το 15 όμως</a:t>
            </a:r>
          </a:p>
          <a:p>
            <a:pPr lvl="1"/>
            <a:r>
              <a:rPr lang="el-GR" dirty="0" smtClean="0"/>
              <a:t>Αύξηση μετά από αναμονή συγχρονισμού</a:t>
            </a:r>
          </a:p>
          <a:p>
            <a:pPr lvl="2"/>
            <a:r>
              <a:rPr lang="el-GR" dirty="0" smtClean="0"/>
              <a:t>+2 στο προσκήνιο, +1 στο παρασκήνιο</a:t>
            </a:r>
          </a:p>
          <a:p>
            <a:pPr lvl="1"/>
            <a:r>
              <a:rPr lang="el-GR" dirty="0" smtClean="0"/>
              <a:t>-1 σε κάθε λήξη κβάντου</a:t>
            </a:r>
          </a:p>
          <a:p>
            <a:pPr lvl="2"/>
            <a:r>
              <a:rPr lang="el-GR" dirty="0" smtClean="0"/>
              <a:t>Μέχρι τη βασική προτεραιότητα όμως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91880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Χρονοπρογραμματισμός </a:t>
            </a:r>
            <a:r>
              <a:rPr lang="el-GR" dirty="0" smtClean="0"/>
              <a:t>(8 </a:t>
            </a:r>
            <a:r>
              <a:rPr lang="el-GR" dirty="0"/>
              <a:t>από 10)</a:t>
            </a:r>
          </a:p>
        </p:txBody>
      </p:sp>
      <p:pic>
        <p:nvPicPr>
          <p:cNvPr id="5" name="Picture 8" descr="Χρονοπογραμματισμός με χρήση σηματοφόρου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2" y="1196752"/>
            <a:ext cx="823595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r>
              <a:rPr lang="el-GR" dirty="0" smtClean="0"/>
              <a:t>Αντιστροφή προτεραιοτήτων</a:t>
            </a:r>
          </a:p>
          <a:p>
            <a:pPr lvl="1"/>
            <a:r>
              <a:rPr lang="el-GR" dirty="0" smtClean="0"/>
              <a:t>Η 8 εκτελείται πριν την 12 λόγω της 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44926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Χρονοπρογραμματισμός </a:t>
            </a:r>
            <a:r>
              <a:rPr lang="el-GR" dirty="0" smtClean="0"/>
              <a:t>(9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Αντιμετώπιση αντιστροφής προτεραιοτήτων</a:t>
            </a:r>
          </a:p>
          <a:p>
            <a:pPr lvl="1"/>
            <a:r>
              <a:rPr lang="el-GR" dirty="0" smtClean="0"/>
              <a:t>Παρακολούθηση χρόνου αναμονής νήματος</a:t>
            </a:r>
          </a:p>
          <a:p>
            <a:pPr lvl="1"/>
            <a:r>
              <a:rPr lang="el-GR" dirty="0" smtClean="0"/>
              <a:t>Μετά από κάποιο όριο, πάει στο επίπεδο 15</a:t>
            </a:r>
          </a:p>
          <a:p>
            <a:pPr lvl="2"/>
            <a:r>
              <a:rPr lang="el-GR" dirty="0" smtClean="0"/>
              <a:t>Μένει εκεί για δύο κβάντα</a:t>
            </a:r>
          </a:p>
          <a:p>
            <a:pPr lvl="2"/>
            <a:r>
              <a:rPr lang="el-GR" dirty="0" smtClean="0"/>
              <a:t>Μετά επιστρέφει εκεί που ήταν</a:t>
            </a:r>
          </a:p>
          <a:p>
            <a:r>
              <a:rPr lang="el-GR" dirty="0" smtClean="0"/>
              <a:t>Ιδανικός </a:t>
            </a:r>
            <a:r>
              <a:rPr lang="el-GR" dirty="0"/>
              <a:t>επεξεργαστής νήματος</a:t>
            </a:r>
          </a:p>
          <a:p>
            <a:pPr lvl="1"/>
            <a:r>
              <a:rPr lang="el-GR" dirty="0"/>
              <a:t>Χρήσιμο σε συστήματα </a:t>
            </a:r>
            <a:r>
              <a:rPr lang="en-US" dirty="0"/>
              <a:t>NUMA</a:t>
            </a:r>
          </a:p>
          <a:p>
            <a:pPr lvl="1"/>
            <a:r>
              <a:rPr lang="el-GR" dirty="0"/>
              <a:t>Το νήμα εκτελείται </a:t>
            </a:r>
            <a:r>
              <a:rPr lang="el-GR" dirty="0" smtClean="0"/>
              <a:t>εκεί που είναι η μνήμη του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4958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Χρονοπρογραμματισμός (</a:t>
            </a:r>
            <a:r>
              <a:rPr lang="el-GR" dirty="0" smtClean="0"/>
              <a:t>10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Μέγεθος κβάντου</a:t>
            </a:r>
          </a:p>
          <a:p>
            <a:pPr lvl="1"/>
            <a:r>
              <a:rPr lang="el-GR" dirty="0" smtClean="0"/>
              <a:t>Στους πελάτες είναι 20 </a:t>
            </a:r>
            <a:r>
              <a:rPr lang="en-US" dirty="0" smtClean="0"/>
              <a:t>msec</a:t>
            </a:r>
          </a:p>
          <a:p>
            <a:pPr lvl="1"/>
            <a:r>
              <a:rPr lang="el-GR" dirty="0" smtClean="0"/>
              <a:t>Στους διακομιστές είναι 120</a:t>
            </a:r>
            <a:r>
              <a:rPr lang="en-US" dirty="0" smtClean="0"/>
              <a:t> msec</a:t>
            </a:r>
            <a:endParaRPr lang="el-GR" dirty="0" smtClean="0"/>
          </a:p>
          <a:p>
            <a:pPr lvl="1"/>
            <a:r>
              <a:rPr lang="el-GR" dirty="0" smtClean="0"/>
              <a:t>Μπορεί να πολλαπλασιαστεί από τον διαχειριστή</a:t>
            </a:r>
          </a:p>
          <a:p>
            <a:r>
              <a:rPr lang="el-GR" dirty="0" smtClean="0"/>
              <a:t>Προτεραιότητα διεργασίας προσκηνίου</a:t>
            </a:r>
          </a:p>
          <a:p>
            <a:pPr lvl="1"/>
            <a:r>
              <a:rPr lang="el-GR" dirty="0" smtClean="0"/>
              <a:t>Έστω ότι ένα παράθυρο έρχεται στο προσκήνιο</a:t>
            </a:r>
          </a:p>
          <a:p>
            <a:pPr lvl="1"/>
            <a:r>
              <a:rPr lang="el-GR" dirty="0" smtClean="0"/>
              <a:t>Όλα του τα νήματα έχουν αυξημένο κβάντο</a:t>
            </a:r>
          </a:p>
          <a:p>
            <a:pPr lvl="2"/>
            <a:r>
              <a:rPr lang="el-GR" dirty="0" smtClean="0"/>
              <a:t>Βελτίωση της εμπειρίας του χρήστη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4561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μνήμης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Windows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Χώροι διευθύνσεων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Χώρος διευθύνσεων διεργασίας</a:t>
            </a:r>
          </a:p>
          <a:p>
            <a:pPr lvl="1"/>
            <a:r>
              <a:rPr lang="el-GR" dirty="0" smtClean="0"/>
              <a:t>32</a:t>
            </a:r>
            <a:r>
              <a:rPr lang="en-US" dirty="0" smtClean="0"/>
              <a:t> bit</a:t>
            </a:r>
            <a:r>
              <a:rPr lang="el-GR" dirty="0" smtClean="0"/>
              <a:t>: 2 </a:t>
            </a:r>
            <a:r>
              <a:rPr lang="en-US" dirty="0" smtClean="0"/>
              <a:t>GB </a:t>
            </a:r>
            <a:r>
              <a:rPr lang="el-GR" dirty="0" smtClean="0"/>
              <a:t>χρήστης + 2 </a:t>
            </a:r>
            <a:r>
              <a:rPr lang="en-US" dirty="0" smtClean="0"/>
              <a:t>GB </a:t>
            </a:r>
            <a:r>
              <a:rPr lang="el-GR" dirty="0" smtClean="0"/>
              <a:t>πυρήνας</a:t>
            </a:r>
          </a:p>
          <a:p>
            <a:pPr lvl="2"/>
            <a:r>
              <a:rPr lang="el-GR" dirty="0" smtClean="0"/>
              <a:t>3 </a:t>
            </a:r>
            <a:r>
              <a:rPr lang="en-US" dirty="0" smtClean="0"/>
              <a:t>GB</a:t>
            </a:r>
            <a:r>
              <a:rPr lang="el-GR" dirty="0" smtClean="0"/>
              <a:t> χρήστης στις εκδόσεις διακομιστή</a:t>
            </a:r>
          </a:p>
          <a:p>
            <a:pPr lvl="1"/>
            <a:r>
              <a:rPr lang="el-GR" dirty="0" smtClean="0"/>
              <a:t>64 </a:t>
            </a:r>
            <a:r>
              <a:rPr lang="en-US" dirty="0" smtClean="0"/>
              <a:t>bit: </a:t>
            </a:r>
            <a:r>
              <a:rPr lang="el-GR" dirty="0" smtClean="0"/>
              <a:t>4 </a:t>
            </a:r>
            <a:r>
              <a:rPr lang="en-US" dirty="0" smtClean="0"/>
              <a:t>GB</a:t>
            </a:r>
            <a:r>
              <a:rPr lang="el-GR" dirty="0" smtClean="0"/>
              <a:t> και σε διεργασίας 32</a:t>
            </a:r>
            <a:r>
              <a:rPr lang="en-US" dirty="0" smtClean="0"/>
              <a:t> bit (WOW64)</a:t>
            </a:r>
          </a:p>
          <a:p>
            <a:pPr lvl="1"/>
            <a:r>
              <a:rPr lang="el-GR" dirty="0" smtClean="0"/>
              <a:t>Μέγεθος σελίδας </a:t>
            </a:r>
            <a:r>
              <a:rPr lang="en-US" dirty="0" smtClean="0"/>
              <a:t>4 KB</a:t>
            </a:r>
            <a:r>
              <a:rPr lang="el-GR" dirty="0" smtClean="0"/>
              <a:t> ή (σπάνια)</a:t>
            </a:r>
            <a:r>
              <a:rPr lang="en-US" dirty="0" smtClean="0"/>
              <a:t> 4 MB</a:t>
            </a:r>
          </a:p>
          <a:p>
            <a:pPr lvl="1"/>
            <a:r>
              <a:rPr lang="el-GR" dirty="0" smtClean="0"/>
              <a:t>Δεν χρησιμοποιούνται 64+64</a:t>
            </a:r>
            <a:r>
              <a:rPr lang="en-US" dirty="0" smtClean="0"/>
              <a:t>KB</a:t>
            </a:r>
            <a:r>
              <a:rPr lang="el-GR" dirty="0" smtClean="0"/>
              <a:t> στα άκρα</a:t>
            </a:r>
          </a:p>
          <a:p>
            <a:pPr lvl="2"/>
            <a:r>
              <a:rPr lang="el-GR" dirty="0" smtClean="0"/>
              <a:t>Εντοπισμός συνήθως προβλημάτων με δείκτες</a:t>
            </a:r>
          </a:p>
          <a:p>
            <a:pPr lvl="1"/>
            <a:r>
              <a:rPr lang="el-GR" dirty="0" smtClean="0"/>
              <a:t>Ο πυρήνας είναι κοινός σε όλες τις διεργασίες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5426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Χώροι διευθύνσεων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dirty="0"/>
          </a:p>
        </p:txBody>
      </p:sp>
      <p:pic>
        <p:nvPicPr>
          <p:cNvPr id="5" name="Picture 9" descr="Παράδειγμα: τυπικών χαρτών μνήμης διεργασι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268760"/>
            <a:ext cx="78581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Τυπικοί χάρτες μνήμης διεργασιών</a:t>
            </a:r>
          </a:p>
          <a:p>
            <a:pPr lvl="1"/>
            <a:r>
              <a:rPr lang="el-GR" dirty="0" smtClean="0"/>
              <a:t>Ίδιος χάρτης μνήμης και σε κατάσταση πυρήνα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4959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Εκχώρηση εικονικής μνήμης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Τρεις καταστάσεις σελίδων</a:t>
            </a:r>
          </a:p>
          <a:p>
            <a:pPr lvl="1"/>
            <a:r>
              <a:rPr lang="el-GR" dirty="0" smtClean="0"/>
              <a:t>Άκυρη: δεν αντιστοιχεί σε ενότητα μνήμης</a:t>
            </a:r>
          </a:p>
          <a:p>
            <a:pPr lvl="1"/>
            <a:r>
              <a:rPr lang="el-GR" dirty="0" smtClean="0"/>
              <a:t>Κατακυρωμένη: αντιστοιχεί σε ενότητα</a:t>
            </a:r>
          </a:p>
          <a:p>
            <a:pPr lvl="2"/>
            <a:r>
              <a:rPr lang="el-GR" dirty="0" smtClean="0"/>
              <a:t>Σφάλμα σελίδας οδηγεί σε προσκόμιση της σελίδας</a:t>
            </a:r>
          </a:p>
          <a:p>
            <a:pPr lvl="2"/>
            <a:r>
              <a:rPr lang="el-GR" dirty="0" smtClean="0"/>
              <a:t>Ήπιο σφάλμα αν </a:t>
            </a:r>
            <a:r>
              <a:rPr lang="el-GR" dirty="0"/>
              <a:t>είναι διαθέσιμη στην κρυφή </a:t>
            </a:r>
            <a:r>
              <a:rPr lang="el-GR" dirty="0" smtClean="0"/>
              <a:t>μνήμη</a:t>
            </a:r>
          </a:p>
          <a:p>
            <a:pPr lvl="1"/>
            <a:r>
              <a:rPr lang="el-GR" dirty="0" smtClean="0"/>
              <a:t>Δεσμευμένη: θα χρειαστεί στο μέλλον</a:t>
            </a:r>
          </a:p>
          <a:p>
            <a:pPr lvl="2"/>
            <a:r>
              <a:rPr lang="el-GR" dirty="0" smtClean="0"/>
              <a:t>Οι σελίδες στοίβας είναι δεσμευμένες</a:t>
            </a:r>
          </a:p>
          <a:p>
            <a:pPr lvl="2"/>
            <a:r>
              <a:rPr lang="el-GR" dirty="0" smtClean="0"/>
              <a:t>Όσο μεγαλώνει η στοίβα γίνονται κατακυρωμένες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13460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Αρχεία σελιδοποίησης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Χρήση για μη χαρτογραφημένες σελίδες</a:t>
            </a:r>
          </a:p>
          <a:p>
            <a:pPr lvl="1"/>
            <a:r>
              <a:rPr lang="el-GR" dirty="0" smtClean="0"/>
              <a:t>Δέσμευση χώρου μόνο όταν εκτοπίζονται</a:t>
            </a:r>
          </a:p>
          <a:p>
            <a:pPr lvl="2"/>
            <a:r>
              <a:rPr lang="el-GR" dirty="0" smtClean="0"/>
              <a:t>Με αρκετή μνήμη δεν χρειάζεται τέτοιο αρχείο</a:t>
            </a:r>
          </a:p>
          <a:p>
            <a:pPr lvl="2"/>
            <a:r>
              <a:rPr lang="el-GR" dirty="0" smtClean="0"/>
              <a:t>Χρήσιμο σε ενσωματωμένα συστήματα</a:t>
            </a:r>
          </a:p>
          <a:p>
            <a:pPr lvl="1"/>
            <a:r>
              <a:rPr lang="el-GR" dirty="0" smtClean="0"/>
              <a:t>Ομαδοποίηση εκτοπισμένων σελίδων</a:t>
            </a:r>
          </a:p>
          <a:p>
            <a:pPr lvl="2"/>
            <a:r>
              <a:rPr lang="el-GR" dirty="0" smtClean="0"/>
              <a:t>Εκχώρηση γειτονικών θέσεων στο δίσκο</a:t>
            </a:r>
          </a:p>
          <a:p>
            <a:pPr lvl="2"/>
            <a:r>
              <a:rPr lang="el-GR" dirty="0" smtClean="0"/>
              <a:t>Ομαδική εγγραφή των σελίδων</a:t>
            </a:r>
          </a:p>
          <a:p>
            <a:pPr lvl="1"/>
            <a:r>
              <a:rPr lang="el-GR" dirty="0" smtClean="0"/>
              <a:t>Η εκχώρηση μένει μέχρι να γραφτεί η σελίδα</a:t>
            </a:r>
          </a:p>
          <a:p>
            <a:pPr lvl="2"/>
            <a:r>
              <a:rPr lang="el-GR" dirty="0" smtClean="0"/>
              <a:t>Στη φόρτωση η σελίδα σημειώνεται ως μόνο ανάγνωσης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9651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Αρχεία </a:t>
            </a:r>
            <a:r>
              <a:rPr lang="el-GR" dirty="0" smtClean="0"/>
              <a:t>σελιδοποίησης 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Υποστήριξη έως 16 αρχείων</a:t>
            </a:r>
          </a:p>
          <a:p>
            <a:pPr lvl="1"/>
            <a:r>
              <a:rPr lang="el-GR" dirty="0" smtClean="0"/>
              <a:t>Σε διαφορετικούς δίσκους για απόδοση</a:t>
            </a:r>
          </a:p>
          <a:p>
            <a:pPr lvl="1"/>
            <a:r>
              <a:rPr lang="el-GR" dirty="0" smtClean="0"/>
              <a:t>Καλύτερα να δεσμεύεται χώρος από την αρχή</a:t>
            </a:r>
          </a:p>
          <a:p>
            <a:r>
              <a:rPr lang="el-GR" dirty="0" smtClean="0"/>
              <a:t>Παρακολούθηση μέσω πίνακα σελίδων</a:t>
            </a:r>
          </a:p>
          <a:p>
            <a:r>
              <a:rPr lang="el-GR" dirty="0" smtClean="0"/>
              <a:t>Δεν χρησιμοποιείται για όλες τις σελίδες</a:t>
            </a:r>
          </a:p>
          <a:p>
            <a:pPr lvl="1"/>
            <a:r>
              <a:rPr lang="el-GR" dirty="0" smtClean="0"/>
              <a:t>Προγράμματα και </a:t>
            </a:r>
            <a:r>
              <a:rPr lang="en-US" dirty="0" smtClean="0"/>
              <a:t>DLL</a:t>
            </a:r>
            <a:r>
              <a:rPr lang="el-GR" dirty="0" smtClean="0"/>
              <a:t> διαβάζονται από το δίσκο</a:t>
            </a:r>
          </a:p>
          <a:p>
            <a:pPr lvl="1"/>
            <a:r>
              <a:rPr lang="el-GR" dirty="0" smtClean="0"/>
              <a:t>Τα χαρτογραφημένα αρχεία είναι στο δίσκο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08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r>
              <a:rPr lang="el-GR" dirty="0" smtClean="0"/>
              <a:t> σε </a:t>
            </a:r>
            <a:r>
              <a:rPr lang="en-US" dirty="0" smtClean="0"/>
              <a:t>MS-DOS (</a:t>
            </a:r>
            <a:r>
              <a:rPr lang="el-GR" dirty="0" smtClean="0"/>
              <a:t>1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1, 2 </a:t>
            </a:r>
            <a:r>
              <a:rPr lang="el-GR" dirty="0" smtClean="0"/>
              <a:t>και 3</a:t>
            </a:r>
            <a:endParaRPr lang="en-US" dirty="0" smtClean="0"/>
          </a:p>
          <a:p>
            <a:pPr lvl="1"/>
            <a:r>
              <a:rPr lang="el-GR" dirty="0" smtClean="0"/>
              <a:t>Γραφική διεπαφή πάνω από το </a:t>
            </a:r>
            <a:r>
              <a:rPr lang="en-US" dirty="0" smtClean="0"/>
              <a:t>MS-DOS</a:t>
            </a:r>
            <a:endParaRPr lang="el-GR" dirty="0" smtClean="0"/>
          </a:p>
          <a:p>
            <a:pPr lvl="2"/>
            <a:r>
              <a:rPr lang="el-GR" dirty="0" smtClean="0"/>
              <a:t>Επιρροές από </a:t>
            </a:r>
            <a:r>
              <a:rPr lang="en-US" dirty="0" smtClean="0"/>
              <a:t>SRI, PARC</a:t>
            </a:r>
            <a:r>
              <a:rPr lang="el-GR" dirty="0" smtClean="0"/>
              <a:t> και </a:t>
            </a:r>
            <a:r>
              <a:rPr lang="en-US" dirty="0" smtClean="0"/>
              <a:t>Apple</a:t>
            </a:r>
            <a:endParaRPr lang="el-GR" dirty="0" smtClean="0"/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Windows 1 </a:t>
            </a:r>
            <a:r>
              <a:rPr lang="el-GR" dirty="0" smtClean="0"/>
              <a:t>και 2 είχαν μικρό αντίκτυπο</a:t>
            </a:r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Windows </a:t>
            </a:r>
            <a:r>
              <a:rPr lang="el-GR" dirty="0" smtClean="0"/>
              <a:t>3 είχαν μεγάλη επιτυχία</a:t>
            </a:r>
          </a:p>
          <a:p>
            <a:pPr lvl="2"/>
            <a:r>
              <a:rPr lang="el-GR" dirty="0" smtClean="0"/>
              <a:t>Εκμετάλλευση χαρακτηριστικών του 80386</a:t>
            </a:r>
          </a:p>
          <a:p>
            <a:pPr lvl="2"/>
            <a:r>
              <a:rPr lang="el-GR" dirty="0" smtClean="0"/>
              <a:t>Περιορισμένος πολυπρογραμματισμός</a:t>
            </a:r>
          </a:p>
          <a:p>
            <a:pPr lvl="2"/>
            <a:r>
              <a:rPr lang="el-GR" dirty="0" smtClean="0"/>
              <a:t>Η έκδοση 3.11 είχε αρκετές δυνατότητες δικτύωσης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43608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Πολύ μεγάλες μνήμες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Εναλλαγή σειράς </a:t>
            </a:r>
            <a:r>
              <a:rPr lang="en-US" dirty="0" smtClean="0"/>
              <a:t>(bank switching)</a:t>
            </a:r>
          </a:p>
          <a:p>
            <a:pPr lvl="1"/>
            <a:r>
              <a:rPr lang="el-GR" dirty="0" smtClean="0"/>
              <a:t>Εναλλαγή τμημάτων φυσικής μνήμης</a:t>
            </a:r>
          </a:p>
          <a:p>
            <a:pPr lvl="2"/>
            <a:r>
              <a:rPr lang="el-GR" dirty="0" smtClean="0"/>
              <a:t>Φυσική μνήμη &gt;&gt; χώρου διευθύνσεων</a:t>
            </a:r>
            <a:endParaRPr lang="en-US" dirty="0" smtClean="0"/>
          </a:p>
          <a:p>
            <a:pPr lvl="1"/>
            <a:r>
              <a:rPr lang="el-GR" dirty="0" smtClean="0"/>
              <a:t>Συνηθισμένο σε συστήματα 16/20 </a:t>
            </a:r>
            <a:r>
              <a:rPr lang="en-US" dirty="0" smtClean="0"/>
              <a:t>bit</a:t>
            </a:r>
          </a:p>
          <a:p>
            <a:pPr lvl="2"/>
            <a:r>
              <a:rPr lang="el-GR" dirty="0" smtClean="0"/>
              <a:t>8088/8086 και συμβατοί επεξεργαστές</a:t>
            </a:r>
          </a:p>
          <a:p>
            <a:pPr lvl="1"/>
            <a:r>
              <a:rPr lang="el-GR" dirty="0" smtClean="0"/>
              <a:t>Τελικά χρειάστηκε και σε συστήματα 32 </a:t>
            </a:r>
            <a:r>
              <a:rPr lang="en-US" dirty="0" smtClean="0"/>
              <a:t>bit</a:t>
            </a:r>
            <a:endParaRPr lang="el-GR" dirty="0" smtClean="0"/>
          </a:p>
          <a:p>
            <a:pPr lvl="2"/>
            <a:r>
              <a:rPr lang="en-US" dirty="0" smtClean="0"/>
              <a:t>PAE: </a:t>
            </a:r>
            <a:r>
              <a:rPr lang="el-GR" dirty="0" smtClean="0"/>
              <a:t>διευθύνσεις </a:t>
            </a:r>
            <a:r>
              <a:rPr lang="en-US" dirty="0" smtClean="0"/>
              <a:t>36 bit </a:t>
            </a:r>
            <a:r>
              <a:rPr lang="el-GR" dirty="0" smtClean="0"/>
              <a:t>σε μηχανή 32 </a:t>
            </a:r>
            <a:r>
              <a:rPr lang="en-US" dirty="0" smtClean="0"/>
              <a:t>bit</a:t>
            </a:r>
          </a:p>
          <a:p>
            <a:pPr lvl="2"/>
            <a:r>
              <a:rPr lang="el-GR" dirty="0" smtClean="0"/>
              <a:t>Λέγεται Επεκτάσεις Διευθύνσεων σε Παράθυρα (</a:t>
            </a:r>
            <a:r>
              <a:rPr lang="en-US" dirty="0" smtClean="0"/>
              <a:t>AWE)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9166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Κλήσεις διαχείρισης μνήμης </a:t>
            </a:r>
            <a:endParaRPr lang="el-GR" dirty="0"/>
          </a:p>
        </p:txBody>
      </p:sp>
      <p:pic>
        <p:nvPicPr>
          <p:cNvPr id="5" name="Picture 8" descr="Πίνακας περιγραφής κλήσεων διαχείρισης μνήμης του Win32 AP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8168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0727"/>
            <a:ext cx="8229600" cy="106543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Λειτουργούν σε συνεχόμενες περιοχές</a:t>
            </a:r>
          </a:p>
          <a:p>
            <a:pPr lvl="1"/>
            <a:r>
              <a:rPr lang="el-GR" dirty="0" smtClean="0"/>
              <a:t>Ακέραιο πλήθος σελίδων, αρχή σε όριο </a:t>
            </a:r>
            <a:r>
              <a:rPr lang="en-US" dirty="0" smtClean="0"/>
              <a:t>64 KB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21271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μνήμης </a:t>
            </a:r>
            <a:r>
              <a:rPr lang="el-GR" dirty="0" smtClean="0"/>
              <a:t>(1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Ενιαίος γραμμικός χώρος διευθύνσεων</a:t>
            </a:r>
            <a:endParaRPr lang="en-US" dirty="0" smtClean="0"/>
          </a:p>
          <a:p>
            <a:pPr lvl="1"/>
            <a:r>
              <a:rPr lang="el-GR" dirty="0" smtClean="0"/>
              <a:t>Συνήθως σελίδες </a:t>
            </a:r>
            <a:r>
              <a:rPr lang="en-US" dirty="0" smtClean="0"/>
              <a:t>4 </a:t>
            </a:r>
            <a:r>
              <a:rPr lang="el-GR" dirty="0" smtClean="0"/>
              <a:t>ΚΒ</a:t>
            </a:r>
          </a:p>
          <a:p>
            <a:pPr lvl="1"/>
            <a:r>
              <a:rPr lang="el-GR" dirty="0" smtClean="0"/>
              <a:t>Δυνατότητα σελίδων </a:t>
            </a:r>
            <a:r>
              <a:rPr lang="en-US" dirty="0" smtClean="0"/>
              <a:t>4 MB</a:t>
            </a:r>
          </a:p>
          <a:p>
            <a:pPr lvl="2"/>
            <a:r>
              <a:rPr lang="el-GR" dirty="0" smtClean="0"/>
              <a:t>Καλύτερη αξιοποίηση </a:t>
            </a:r>
            <a:r>
              <a:rPr lang="en-US" dirty="0" smtClean="0"/>
              <a:t>TLB</a:t>
            </a:r>
            <a:endParaRPr lang="el-GR" dirty="0" smtClean="0"/>
          </a:p>
          <a:p>
            <a:pPr lvl="2"/>
            <a:r>
              <a:rPr lang="el-GR" dirty="0" smtClean="0"/>
              <a:t>Μικρότεροι πίνακες σελίδων ενός επιπέδου</a:t>
            </a:r>
          </a:p>
          <a:p>
            <a:pPr lvl="2"/>
            <a:r>
              <a:rPr lang="el-GR" dirty="0" smtClean="0"/>
              <a:t>Κατάλληλο για πολύ μεγάλες εφαρμογές</a:t>
            </a:r>
          </a:p>
          <a:p>
            <a:pPr lvl="1"/>
            <a:r>
              <a:rPr lang="el-GR" dirty="0" smtClean="0"/>
              <a:t>Για κάθε περιοχή έχουμε έναν </a:t>
            </a:r>
            <a:r>
              <a:rPr lang="en-US" dirty="0" smtClean="0"/>
              <a:t>VAD</a:t>
            </a:r>
          </a:p>
          <a:p>
            <a:pPr lvl="2"/>
            <a:r>
              <a:rPr lang="el-GR" dirty="0" smtClean="0"/>
              <a:t>Διευθύνσεις, αρχείο και απόσταση, προνόμια</a:t>
            </a:r>
          </a:p>
          <a:p>
            <a:pPr lvl="2"/>
            <a:r>
              <a:rPr lang="el-GR" dirty="0" smtClean="0"/>
              <a:t>Οργάνωση </a:t>
            </a:r>
            <a:r>
              <a:rPr lang="en-US" dirty="0" smtClean="0"/>
              <a:t>VAD</a:t>
            </a:r>
            <a:r>
              <a:rPr lang="el-GR" dirty="0" smtClean="0"/>
              <a:t> σε ισορροπημένο δένδρο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48265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 μνήμης (2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pic>
        <p:nvPicPr>
          <p:cNvPr id="5" name="Picture 8" descr="Υλοποίηση μνήμης: Κάθε διεργασία ορίζεται από τα VAD τη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227236"/>
            <a:ext cx="5967412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Κάθε διεργασία ορίζεται από τα </a:t>
            </a:r>
            <a:r>
              <a:rPr lang="en-US" dirty="0" smtClean="0"/>
              <a:t>VAD</a:t>
            </a:r>
            <a:r>
              <a:rPr lang="el-GR" dirty="0" smtClean="0"/>
              <a:t> της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7368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Σφάλματα σελίδας (1 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Προσελιδοποίηση: τεχνολογία </a:t>
            </a:r>
            <a:r>
              <a:rPr lang="en-US" dirty="0" smtClean="0"/>
              <a:t>SuperFetch</a:t>
            </a:r>
          </a:p>
          <a:p>
            <a:pPr lvl="1"/>
            <a:r>
              <a:rPr lang="el-GR" dirty="0" smtClean="0"/>
              <a:t>Το σύστημα παρακολουθεί τις αναφορές σελίδων</a:t>
            </a:r>
          </a:p>
          <a:p>
            <a:pPr lvl="1"/>
            <a:r>
              <a:rPr lang="el-GR" dirty="0" smtClean="0"/>
              <a:t>Όταν ξεκινά μία διεργασία φορτώνει τις σελίδες</a:t>
            </a:r>
          </a:p>
          <a:p>
            <a:pPr lvl="2"/>
            <a:r>
              <a:rPr lang="el-GR" dirty="0" smtClean="0"/>
              <a:t>Επιπλέον φορτώνουμε ένα ολόκληρο μπλοκ δίσκου</a:t>
            </a:r>
          </a:p>
          <a:p>
            <a:pPr lvl="1"/>
            <a:r>
              <a:rPr lang="el-GR" dirty="0" smtClean="0"/>
              <a:t>Οι σελίδες μπαίνουν στη λίστα αναμονής</a:t>
            </a:r>
          </a:p>
          <a:p>
            <a:pPr lvl="2"/>
            <a:r>
              <a:rPr lang="el-GR" dirty="0" smtClean="0"/>
              <a:t>Αν χρησιμοποιηθούν, μπαίνουν στον πίνακα σελίδων</a:t>
            </a:r>
          </a:p>
          <a:p>
            <a:r>
              <a:rPr lang="el-GR" dirty="0" smtClean="0"/>
              <a:t>Σελίδες που είναι ήδη στη μνήμη</a:t>
            </a:r>
          </a:p>
          <a:p>
            <a:pPr lvl="1"/>
            <a:r>
              <a:rPr lang="el-GR" dirty="0" smtClean="0"/>
              <a:t>Εκτελέσιμα αρχεία ή </a:t>
            </a:r>
            <a:r>
              <a:rPr lang="en-US" dirty="0" smtClean="0"/>
              <a:t>DLL</a:t>
            </a:r>
            <a:endParaRPr lang="el-GR" dirty="0" smtClean="0"/>
          </a:p>
          <a:p>
            <a:pPr lvl="1"/>
            <a:r>
              <a:rPr lang="el-GR" dirty="0" smtClean="0"/>
              <a:t>Αντιγραφή κατά την εγγραφή για δεδομένα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05034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σελίδας </a:t>
            </a:r>
            <a:r>
              <a:rPr lang="el-GR" dirty="0" smtClean="0"/>
              <a:t>(2 </a:t>
            </a:r>
            <a:r>
              <a:rPr lang="el-GR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 χαρτογραφημένες σελίδες</a:t>
            </a:r>
          </a:p>
          <a:p>
            <a:pPr lvl="1"/>
            <a:r>
              <a:rPr lang="el-GR" dirty="0" smtClean="0"/>
              <a:t>Οι σελίδες είναι πάντα μηδενισμένες</a:t>
            </a:r>
          </a:p>
          <a:p>
            <a:pPr lvl="2"/>
            <a:r>
              <a:rPr lang="el-GR" dirty="0" smtClean="0"/>
              <a:t>Για να μην διαβάζουμε δεδομένα άλλων</a:t>
            </a:r>
          </a:p>
          <a:p>
            <a:r>
              <a:rPr lang="el-GR" dirty="0" smtClean="0"/>
              <a:t>Διαχείριση σφάλματος σελίδας</a:t>
            </a:r>
          </a:p>
          <a:p>
            <a:pPr lvl="1"/>
            <a:r>
              <a:rPr lang="el-GR" dirty="0" smtClean="0"/>
              <a:t>Ο πυρήνας δημιουργεί περιγραφή σφάλματος</a:t>
            </a:r>
          </a:p>
          <a:p>
            <a:pPr lvl="1"/>
            <a:r>
              <a:rPr lang="el-GR" dirty="0" smtClean="0"/>
              <a:t>Ο διαχειριστής μνήμης ελέγχει την προσπέλαση</a:t>
            </a:r>
          </a:p>
          <a:p>
            <a:pPr lvl="2"/>
            <a:r>
              <a:rPr lang="el-GR" dirty="0" smtClean="0"/>
              <a:t>Η σελίδα πρέπει να είναι κατακυρωμένη</a:t>
            </a:r>
          </a:p>
          <a:p>
            <a:pPr lvl="1"/>
            <a:r>
              <a:rPr lang="el-GR" dirty="0" smtClean="0"/>
              <a:t>Εντοπισμός του </a:t>
            </a:r>
            <a:r>
              <a:rPr lang="en-US" dirty="0" smtClean="0"/>
              <a:t>VAD</a:t>
            </a:r>
            <a:r>
              <a:rPr lang="el-GR" dirty="0" smtClean="0"/>
              <a:t> της σελίδας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617592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σελίδας </a:t>
            </a:r>
            <a:r>
              <a:rPr lang="el-GR" dirty="0" smtClean="0"/>
              <a:t>(3 </a:t>
            </a:r>
            <a:r>
              <a:rPr lang="el-GR" dirty="0"/>
              <a:t>από 6)</a:t>
            </a:r>
          </a:p>
        </p:txBody>
      </p:sp>
      <p:pic>
        <p:nvPicPr>
          <p:cNvPr id="5" name="Picture 8" descr="Καταχωρίσεις πίνακα σελίδ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98" y="1340768"/>
            <a:ext cx="528478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3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Καταχωρίσεις πίνακα σελίδων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51144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σελίδας </a:t>
            </a:r>
            <a:r>
              <a:rPr lang="el-GR" dirty="0" smtClean="0"/>
              <a:t>(4 </a:t>
            </a:r>
            <a:r>
              <a:rPr lang="el-GR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Μέγεθος καταχωρίσεων σελίδων</a:t>
            </a:r>
          </a:p>
          <a:p>
            <a:pPr lvl="1"/>
            <a:r>
              <a:rPr lang="el-GR" dirty="0" smtClean="0"/>
              <a:t>32</a:t>
            </a:r>
            <a:r>
              <a:rPr lang="en-US" dirty="0" smtClean="0"/>
              <a:t> </a:t>
            </a:r>
            <a:r>
              <a:rPr lang="el-GR" dirty="0" smtClean="0"/>
              <a:t>ή 64 </a:t>
            </a:r>
            <a:r>
              <a:rPr lang="en-US" dirty="0" smtClean="0"/>
              <a:t>bit</a:t>
            </a:r>
            <a:r>
              <a:rPr lang="el-GR" dirty="0" smtClean="0"/>
              <a:t> ανάλογα με αρχιτεκτονική</a:t>
            </a:r>
          </a:p>
          <a:p>
            <a:pPr lvl="2"/>
            <a:r>
              <a:rPr lang="el-GR" dirty="0" smtClean="0"/>
              <a:t>64</a:t>
            </a:r>
            <a:r>
              <a:rPr lang="en-US" dirty="0" smtClean="0"/>
              <a:t> bit </a:t>
            </a:r>
            <a:r>
              <a:rPr lang="el-GR" dirty="0" smtClean="0"/>
              <a:t>όταν χρησιμοποιείται </a:t>
            </a:r>
            <a:r>
              <a:rPr lang="en-US" dirty="0" smtClean="0"/>
              <a:t>PAE</a:t>
            </a:r>
          </a:p>
          <a:p>
            <a:r>
              <a:rPr lang="el-GR" dirty="0" smtClean="0"/>
              <a:t>Πέντε είδη σφαλμάτων σελίδας</a:t>
            </a:r>
          </a:p>
          <a:p>
            <a:r>
              <a:rPr lang="el-GR" dirty="0" smtClean="0"/>
              <a:t>Μοιραία σφάλματα</a:t>
            </a:r>
          </a:p>
          <a:p>
            <a:pPr lvl="1"/>
            <a:r>
              <a:rPr lang="el-GR" dirty="0" smtClean="0"/>
              <a:t>Η σελίδα δεν είναι κατακυρωμένη</a:t>
            </a:r>
          </a:p>
          <a:p>
            <a:pPr lvl="1"/>
            <a:r>
              <a:rPr lang="el-GR" dirty="0" smtClean="0"/>
              <a:t>Η σελίδα δεν είναι προσπελάσιμη</a:t>
            </a:r>
          </a:p>
          <a:p>
            <a:pPr lvl="2"/>
            <a:r>
              <a:rPr lang="el-GR" dirty="0" smtClean="0"/>
              <a:t>Συνήθως τερματισμός διεργασίας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72458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σελίδας </a:t>
            </a:r>
            <a:r>
              <a:rPr lang="el-GR" dirty="0" smtClean="0"/>
              <a:t>(5 </a:t>
            </a:r>
            <a:r>
              <a:rPr lang="el-GR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Σελίδας αντιγραφής κατά την εγγραφή</a:t>
            </a:r>
          </a:p>
          <a:p>
            <a:pPr lvl="1"/>
            <a:r>
              <a:rPr lang="el-GR" dirty="0" smtClean="0"/>
              <a:t>Δημιουργία αντιγράφου της σελίδας</a:t>
            </a:r>
          </a:p>
          <a:p>
            <a:r>
              <a:rPr lang="el-GR" dirty="0" smtClean="0"/>
              <a:t>Αύξηση μεγέθους στοίβας</a:t>
            </a:r>
          </a:p>
          <a:p>
            <a:pPr lvl="1"/>
            <a:r>
              <a:rPr lang="el-GR" dirty="0" smtClean="0"/>
              <a:t>Επιστρέφει μηδενισμένη σελίδα</a:t>
            </a:r>
          </a:p>
          <a:p>
            <a:pPr lvl="1"/>
            <a:r>
              <a:rPr lang="el-GR" dirty="0" smtClean="0"/>
              <a:t>Αρκεί να έχουν δεσμευθεί αρκετές σελίδες</a:t>
            </a:r>
          </a:p>
          <a:p>
            <a:r>
              <a:rPr lang="el-GR" dirty="0" smtClean="0"/>
              <a:t>Μη χαρτογραφημένης σελίδας</a:t>
            </a:r>
          </a:p>
          <a:p>
            <a:pPr lvl="1"/>
            <a:r>
              <a:rPr lang="el-GR" dirty="0" smtClean="0"/>
              <a:t>Ήπιο σφάλμα: η σελίδα είναι στη μνήμη</a:t>
            </a:r>
          </a:p>
          <a:p>
            <a:pPr lvl="1"/>
            <a:r>
              <a:rPr lang="el-GR" dirty="0" smtClean="0"/>
              <a:t>Αυστηρό σφάλμα: η σελίδα είναι στο δίσκο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177158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σελίδας </a:t>
            </a:r>
            <a:r>
              <a:rPr lang="el-GR" dirty="0" smtClean="0"/>
              <a:t>(6 </a:t>
            </a:r>
            <a:r>
              <a:rPr lang="el-GR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Αφαίρεση σελίδων από πίνακα</a:t>
            </a:r>
          </a:p>
          <a:p>
            <a:pPr lvl="1"/>
            <a:r>
              <a:rPr lang="el-GR" dirty="0" smtClean="0"/>
              <a:t>Μπορεί να πάει σε τρεις διαφορετικές λίστες</a:t>
            </a:r>
          </a:p>
          <a:p>
            <a:pPr lvl="1"/>
            <a:r>
              <a:rPr lang="el-GR" dirty="0" smtClean="0"/>
              <a:t>Ελεύθερες: δεν θα χρειαστεί ξανά</a:t>
            </a:r>
          </a:p>
          <a:p>
            <a:pPr lvl="2"/>
            <a:r>
              <a:rPr lang="el-GR" dirty="0" smtClean="0"/>
              <a:t>Στοίβα διεργασίας που τερμάτισε</a:t>
            </a:r>
          </a:p>
          <a:p>
            <a:pPr lvl="1"/>
            <a:r>
              <a:rPr lang="el-GR" dirty="0" smtClean="0"/>
              <a:t>Τροποποιημένες: πρέπει να γραφτεί στο δίσκο</a:t>
            </a:r>
          </a:p>
          <a:p>
            <a:pPr lvl="1"/>
            <a:r>
              <a:rPr lang="el-GR" dirty="0" smtClean="0"/>
              <a:t>Αναμονής: δεν χρειάζεται να γραφτεί στο δίσκο</a:t>
            </a:r>
          </a:p>
          <a:p>
            <a:pPr lvl="2"/>
            <a:r>
              <a:rPr lang="el-GR" dirty="0" smtClean="0"/>
              <a:t>Οι τροποποιημένες πάνε εκεί όταν γραφούν</a:t>
            </a:r>
          </a:p>
          <a:p>
            <a:pPr lvl="1"/>
            <a:r>
              <a:rPr lang="el-GR" dirty="0" smtClean="0"/>
              <a:t>Οι δύο τελευταίες λειτουργούν ως κρυφή μνήμη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898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</a:t>
            </a:r>
            <a:r>
              <a:rPr lang="el-GR" dirty="0"/>
              <a:t> σε </a:t>
            </a:r>
            <a:r>
              <a:rPr lang="en-US" dirty="0"/>
              <a:t>MS-DOS </a:t>
            </a:r>
            <a:r>
              <a:rPr lang="en-US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95</a:t>
            </a:r>
            <a:endParaRPr lang="el-GR" dirty="0" smtClean="0"/>
          </a:p>
          <a:p>
            <a:pPr lvl="1"/>
            <a:r>
              <a:rPr lang="el-GR" dirty="0" smtClean="0"/>
              <a:t>Πολλές νέες δυνατότητες</a:t>
            </a:r>
          </a:p>
          <a:p>
            <a:pPr lvl="2"/>
            <a:r>
              <a:rPr lang="el-GR" dirty="0" smtClean="0"/>
              <a:t>Εικονική μνήμη</a:t>
            </a:r>
          </a:p>
          <a:p>
            <a:pPr lvl="2"/>
            <a:r>
              <a:rPr lang="el-GR" dirty="0" smtClean="0"/>
              <a:t>Πραγματικός πολυπρογραμματισμός</a:t>
            </a:r>
          </a:p>
          <a:p>
            <a:pPr lvl="2"/>
            <a:r>
              <a:rPr lang="el-GR" dirty="0" smtClean="0"/>
              <a:t>Διεπαφές προγραμματισμού 32 </a:t>
            </a:r>
            <a:r>
              <a:rPr lang="en-US" dirty="0" smtClean="0"/>
              <a:t>bit</a:t>
            </a:r>
          </a:p>
          <a:p>
            <a:pPr lvl="1"/>
            <a:r>
              <a:rPr lang="el-GR" dirty="0" smtClean="0"/>
              <a:t>Περιορισμένη ασφάλεια λόγω </a:t>
            </a:r>
            <a:r>
              <a:rPr lang="en-US" dirty="0" smtClean="0"/>
              <a:t>MS-DOS</a:t>
            </a:r>
            <a:endParaRPr lang="el-GR" dirty="0" smtClean="0"/>
          </a:p>
          <a:p>
            <a:pPr lvl="2"/>
            <a:r>
              <a:rPr lang="el-GR" dirty="0" smtClean="0"/>
              <a:t>Μικρή διάκριση χρήστη / συστήματος</a:t>
            </a:r>
          </a:p>
          <a:p>
            <a:pPr lvl="1"/>
            <a:r>
              <a:rPr lang="el-GR" dirty="0" smtClean="0"/>
              <a:t>Εξελίχθηκ</a:t>
            </a:r>
            <a:r>
              <a:rPr lang="el-GR" dirty="0"/>
              <a:t>ε</a:t>
            </a:r>
            <a:r>
              <a:rPr lang="el-GR" dirty="0" smtClean="0"/>
              <a:t> σε </a:t>
            </a:r>
            <a:r>
              <a:rPr lang="en-US" dirty="0" smtClean="0"/>
              <a:t>Windows 98 </a:t>
            </a:r>
            <a:r>
              <a:rPr lang="el-GR" dirty="0" smtClean="0"/>
              <a:t>και </a:t>
            </a:r>
            <a:r>
              <a:rPr lang="en-US" dirty="0" smtClean="0"/>
              <a:t>Me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31342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Αντικατάσταση σελίδων</a:t>
            </a:r>
            <a:r>
              <a:rPr lang="el-GR" dirty="0"/>
              <a:t> </a:t>
            </a:r>
            <a:r>
              <a:rPr lang="el-GR" dirty="0" smtClean="0"/>
              <a:t>(1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Σύνολο εργασίας διεργασίας</a:t>
            </a:r>
          </a:p>
          <a:p>
            <a:pPr lvl="1"/>
            <a:r>
              <a:rPr lang="el-GR" dirty="0" smtClean="0"/>
              <a:t>Σελίδες διεργασίας στη μνήμη</a:t>
            </a:r>
          </a:p>
          <a:p>
            <a:pPr lvl="2"/>
            <a:r>
              <a:rPr lang="el-GR" dirty="0" smtClean="0"/>
              <a:t>Αλλάζει κατά την εκτέλεση της διεργασίας</a:t>
            </a:r>
          </a:p>
          <a:p>
            <a:pPr lvl="1"/>
            <a:r>
              <a:rPr lang="el-GR" dirty="0" smtClean="0"/>
              <a:t>Ελάχιστο και μέγιστο μέγεθος</a:t>
            </a:r>
          </a:p>
          <a:p>
            <a:pPr lvl="2"/>
            <a:r>
              <a:rPr lang="el-GR" dirty="0" smtClean="0"/>
              <a:t>Τα όρια είναι ελαστικά</a:t>
            </a:r>
          </a:p>
          <a:p>
            <a:pPr lvl="1"/>
            <a:r>
              <a:rPr lang="el-GR" dirty="0" smtClean="0"/>
              <a:t>Αρχικά κάθε διεργασία έχει τα ίδια όρια</a:t>
            </a:r>
          </a:p>
          <a:p>
            <a:pPr lvl="2"/>
            <a:r>
              <a:rPr lang="el-GR" dirty="0" smtClean="0"/>
              <a:t>20-50 και 45-345 σελίδες ανάλογα με τη μνήμη</a:t>
            </a:r>
            <a:endParaRPr lang="el-GR" dirty="0"/>
          </a:p>
          <a:p>
            <a:pPr lvl="1"/>
            <a:r>
              <a:rPr lang="el-GR" dirty="0" smtClean="0"/>
              <a:t>Περιορισμός στα όρια σε έλλειψη μνήμης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0763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Αντικατάσταση </a:t>
            </a:r>
            <a:r>
              <a:rPr lang="el-GR" dirty="0" smtClean="0"/>
              <a:t>σελίδων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αλγόριθμος εξαρτάται από το χώρο</a:t>
            </a:r>
          </a:p>
          <a:p>
            <a:r>
              <a:rPr lang="el-GR" dirty="0" smtClean="0"/>
              <a:t>Αρκετή διαθέσιμη μνήμη</a:t>
            </a:r>
          </a:p>
          <a:p>
            <a:pPr lvl="1"/>
            <a:r>
              <a:rPr lang="el-GR" dirty="0" smtClean="0"/>
              <a:t>Παρακολούθηση ηλικίας διεργασίας</a:t>
            </a:r>
          </a:p>
          <a:p>
            <a:r>
              <a:rPr lang="el-GR" dirty="0" smtClean="0"/>
              <a:t>Μικρή πίεση μνήμης</a:t>
            </a:r>
          </a:p>
          <a:p>
            <a:pPr lvl="1"/>
            <a:r>
              <a:rPr lang="el-GR" dirty="0" smtClean="0"/>
              <a:t>Οι μεγάλες διεργασίες δεν μεγαλώνουν </a:t>
            </a:r>
          </a:p>
          <a:p>
            <a:pPr lvl="2"/>
            <a:r>
              <a:rPr lang="el-GR" dirty="0" smtClean="0"/>
              <a:t>Αντικατάσταση των σελίδων τους</a:t>
            </a:r>
          </a:p>
          <a:p>
            <a:r>
              <a:rPr lang="el-GR" dirty="0" smtClean="0"/>
              <a:t>Μεγάλη πίεση μνήμης</a:t>
            </a:r>
          </a:p>
          <a:p>
            <a:pPr lvl="1"/>
            <a:r>
              <a:rPr lang="el-GR" dirty="0" smtClean="0"/>
              <a:t>Οι διεργασίες περιορίζονται στα όριά τους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471585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Φυσική </a:t>
            </a:r>
            <a:r>
              <a:rPr lang="el-GR" dirty="0" smtClean="0"/>
              <a:t>μνήμη (1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Λίστα μηδενισμένων σελίδων</a:t>
            </a:r>
          </a:p>
          <a:p>
            <a:pPr lvl="1"/>
            <a:r>
              <a:rPr lang="el-GR" dirty="0" smtClean="0"/>
              <a:t>Για σελίδες που δεν φορτώνονται με δεδομένα</a:t>
            </a:r>
          </a:p>
          <a:p>
            <a:pPr lvl="2"/>
            <a:r>
              <a:rPr lang="el-GR" dirty="0" smtClean="0"/>
              <a:t>Μερικώς γεμάτες, σωρό, στοίβα</a:t>
            </a:r>
          </a:p>
          <a:p>
            <a:pPr lvl="1"/>
            <a:r>
              <a:rPr lang="el-GR" dirty="0" smtClean="0"/>
              <a:t>Ο μηδενισμός γίνεται στο παρασκήνιο</a:t>
            </a:r>
          </a:p>
          <a:p>
            <a:r>
              <a:rPr lang="el-GR" dirty="0" smtClean="0"/>
              <a:t>Βάση δεδομένων αριθμών πλαισίων σελίδας</a:t>
            </a:r>
          </a:p>
          <a:p>
            <a:pPr lvl="1"/>
            <a:r>
              <a:rPr lang="el-GR" dirty="0" smtClean="0"/>
              <a:t>Πίνακας με όλα τα πλαίσια φυσικής μνήμης</a:t>
            </a:r>
          </a:p>
          <a:p>
            <a:pPr lvl="1"/>
            <a:r>
              <a:rPr lang="el-GR" dirty="0" smtClean="0"/>
              <a:t>Σταθερό μήκος καταχωρίσεων</a:t>
            </a:r>
          </a:p>
          <a:p>
            <a:pPr lvl="1"/>
            <a:r>
              <a:rPr lang="el-GR" dirty="0" smtClean="0"/>
              <a:t>Διαφορετικά στοιχεία σε κάθε καταχώρηση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41042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Φυσική μνήμη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pic>
        <p:nvPicPr>
          <p:cNvPr id="5" name="Picture 8" descr="Βάση δεδομένων αριθμών πλαισίων σελίδ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452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4527"/>
            <a:ext cx="8229600" cy="114163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Βάση δεδομένων αριθμών πλαισίων </a:t>
            </a:r>
            <a:r>
              <a:rPr lang="el-GR" dirty="0" smtClean="0"/>
              <a:t>σελίδας</a:t>
            </a:r>
            <a:endParaRPr lang="el-GR" dirty="0"/>
          </a:p>
          <a:p>
            <a:pPr lvl="1"/>
            <a:r>
              <a:rPr lang="el-GR" dirty="0" smtClean="0"/>
              <a:t>Οργάνωση των πλαισίων σε λίστες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18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Φυσική μνήμη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pic>
        <p:nvPicPr>
          <p:cNvPr id="5" name="Picture 8" descr="Κύκλος ζωής σελίδ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268760"/>
            <a:ext cx="78232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2285"/>
            <a:ext cx="8229600" cy="783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Κύκλος ζωής </a:t>
            </a:r>
            <a:r>
              <a:rPr lang="el-GR" dirty="0" smtClean="0"/>
              <a:t>σελίδων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674209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Φυσική μνήμη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Νήματα συστήματος για διαχείριση μνήμης</a:t>
            </a:r>
          </a:p>
          <a:p>
            <a:pPr lvl="1"/>
            <a:r>
              <a:rPr lang="el-GR" dirty="0" smtClean="0"/>
              <a:t>Διαχειριστής συνόλου ισορροπίας</a:t>
            </a:r>
          </a:p>
          <a:p>
            <a:pPr lvl="2"/>
            <a:r>
              <a:rPr lang="el-GR" dirty="0" smtClean="0"/>
              <a:t>Ψάχνει για αδρανείς διεργασίες</a:t>
            </a:r>
          </a:p>
          <a:p>
            <a:pPr lvl="1"/>
            <a:r>
              <a:rPr lang="el-GR" dirty="0" smtClean="0"/>
              <a:t>Εγγραφέας χαρτογραφημένων σελίδων</a:t>
            </a:r>
          </a:p>
          <a:p>
            <a:pPr lvl="2"/>
            <a:r>
              <a:rPr lang="el-GR" dirty="0" smtClean="0"/>
              <a:t>Μπορεί να χρειαστεί να μεγαλώσει το αρχείο</a:t>
            </a:r>
          </a:p>
          <a:p>
            <a:pPr lvl="1"/>
            <a:r>
              <a:rPr lang="el-GR" dirty="0" smtClean="0"/>
              <a:t>Εγγραφές τροποποιημένων σελίδων</a:t>
            </a:r>
          </a:p>
          <a:p>
            <a:pPr lvl="2"/>
            <a:r>
              <a:rPr lang="el-GR" dirty="0" smtClean="0"/>
              <a:t>Χρησιμοποιεί τα αρχεία σελιδοποίησης</a:t>
            </a:r>
          </a:p>
          <a:p>
            <a:pPr lvl="1"/>
            <a:r>
              <a:rPr lang="el-GR" dirty="0" smtClean="0"/>
              <a:t>Νήμα μηδενισμού σελίδων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752373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Κρυφή μνήμη ΛΣ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Κρυφή μνήμη μπλοκ αρχείων</a:t>
            </a:r>
          </a:p>
          <a:p>
            <a:pPr lvl="1"/>
            <a:r>
              <a:rPr lang="el-GR" dirty="0" smtClean="0"/>
              <a:t>Χρήση εικονικών διευθύνσεων μπλοκ</a:t>
            </a:r>
          </a:p>
          <a:p>
            <a:pPr lvl="2"/>
            <a:r>
              <a:rPr lang="el-GR" dirty="0" smtClean="0"/>
              <a:t>Θέση μπλοκ στο αρχείο, όχι στη συσκευή</a:t>
            </a:r>
          </a:p>
          <a:p>
            <a:pPr lvl="1"/>
            <a:r>
              <a:rPr lang="el-GR" dirty="0" smtClean="0"/>
              <a:t>Οι αποθηκευμένες περιοχές λέγονται όψεις</a:t>
            </a:r>
          </a:p>
          <a:p>
            <a:pPr lvl="2"/>
            <a:r>
              <a:rPr lang="el-GR" dirty="0" smtClean="0"/>
              <a:t>Ο διαχειριστής κρυφής μνήμης επιλέγει όψεις</a:t>
            </a:r>
          </a:p>
          <a:p>
            <a:pPr lvl="2"/>
            <a:r>
              <a:rPr lang="el-GR" dirty="0" smtClean="0"/>
              <a:t>Ο διαχειριστής μνήμης χειρίζεται τις σελίδες</a:t>
            </a:r>
          </a:p>
          <a:p>
            <a:pPr lvl="1"/>
            <a:r>
              <a:rPr lang="el-GR" dirty="0" smtClean="0"/>
              <a:t>Χρήση μηδενικών σελίδων για κενά στα αρχεία</a:t>
            </a:r>
          </a:p>
          <a:p>
            <a:pPr lvl="2"/>
            <a:r>
              <a:rPr lang="el-GR" dirty="0" smtClean="0"/>
              <a:t>Αποφυγή ανάγνωσης δεδομένων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514837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Κρυφή μνήμη ΛΣ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Λειτουργία διαχειριστή κρυφής μνήμης</a:t>
            </a:r>
          </a:p>
          <a:p>
            <a:pPr lvl="1"/>
            <a:r>
              <a:rPr lang="el-GR" dirty="0" smtClean="0"/>
              <a:t>Έστω ότι γίνεται αναφορά σε ένα αρχείο</a:t>
            </a:r>
          </a:p>
          <a:p>
            <a:pPr lvl="1"/>
            <a:r>
              <a:rPr lang="el-GR" dirty="0" smtClean="0"/>
              <a:t>Χαρτογράφηση 256 </a:t>
            </a:r>
            <a:r>
              <a:rPr lang="en-US" dirty="0" smtClean="0"/>
              <a:t>KB</a:t>
            </a:r>
            <a:r>
              <a:rPr lang="el-GR" dirty="0" smtClean="0"/>
              <a:t> στη μνήμη</a:t>
            </a:r>
          </a:p>
          <a:p>
            <a:pPr lvl="2"/>
            <a:r>
              <a:rPr lang="el-GR" dirty="0" smtClean="0"/>
              <a:t>Αν το μπλοκ ζητηθεί, διαβάζεται από το δίσκο</a:t>
            </a:r>
          </a:p>
          <a:p>
            <a:pPr lvl="2"/>
            <a:r>
              <a:rPr lang="el-GR" dirty="0" smtClean="0"/>
              <a:t>Αυτό είναι αρμοδιότητα του διαχειριστή μνήμης</a:t>
            </a:r>
          </a:p>
          <a:p>
            <a:pPr lvl="1"/>
            <a:r>
              <a:rPr lang="el-GR" dirty="0" smtClean="0"/>
              <a:t>Χρήση και για κανονικά χαρτογραφημένα αρχεία</a:t>
            </a:r>
          </a:p>
          <a:p>
            <a:pPr lvl="1"/>
            <a:r>
              <a:rPr lang="el-GR" dirty="0" smtClean="0"/>
              <a:t>Δυνατότητα παράκαμψης της κρυφής μνήμης</a:t>
            </a:r>
          </a:p>
          <a:p>
            <a:pPr lvl="2"/>
            <a:r>
              <a:rPr lang="el-GR" dirty="0" smtClean="0"/>
              <a:t>Αφήνει 3</a:t>
            </a:r>
            <a:r>
              <a:rPr lang="en-US" dirty="0" smtClean="0"/>
              <a:t> GB </a:t>
            </a:r>
            <a:r>
              <a:rPr lang="el-GR" dirty="0" smtClean="0"/>
              <a:t>εικονικής μνήμης στις εφαρμογές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028598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Κρυφή μνήμη ΛΣ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Τεχνολογία </a:t>
            </a:r>
            <a:r>
              <a:rPr lang="en-US" dirty="0" smtClean="0"/>
              <a:t>ReadyBoost</a:t>
            </a:r>
            <a:endParaRPr lang="el-GR" dirty="0" smtClean="0"/>
          </a:p>
          <a:p>
            <a:pPr lvl="1"/>
            <a:r>
              <a:rPr lang="el-GR" dirty="0" smtClean="0"/>
              <a:t>Χρήση μνήμης </a:t>
            </a:r>
            <a:r>
              <a:rPr lang="en-US" dirty="0" smtClean="0"/>
              <a:t>flash</a:t>
            </a:r>
            <a:r>
              <a:rPr lang="el-GR" dirty="0" smtClean="0"/>
              <a:t> ως κρυφής μνήμης</a:t>
            </a:r>
          </a:p>
          <a:p>
            <a:pPr lvl="1"/>
            <a:r>
              <a:rPr lang="el-GR" dirty="0" smtClean="0"/>
              <a:t>Συμπίεση και κρυπτογράφηση δεδομένων</a:t>
            </a:r>
          </a:p>
          <a:p>
            <a:pPr lvl="1"/>
            <a:r>
              <a:rPr lang="el-GR" dirty="0" smtClean="0"/>
              <a:t>Αποθήκευση με ταυτόχρονη εγγραφή</a:t>
            </a:r>
          </a:p>
          <a:p>
            <a:pPr lvl="2"/>
            <a:r>
              <a:rPr lang="el-GR" dirty="0" smtClean="0"/>
              <a:t>Αποφυγή προβλημάτων σε αφαίρεση </a:t>
            </a:r>
            <a:r>
              <a:rPr lang="en-US" dirty="0" smtClean="0"/>
              <a:t>flash</a:t>
            </a:r>
            <a:endParaRPr lang="el-GR" dirty="0" smtClean="0"/>
          </a:p>
          <a:p>
            <a:pPr lvl="2"/>
            <a:r>
              <a:rPr lang="el-GR" dirty="0" smtClean="0"/>
              <a:t>Μπορεί να αποφευχθεί με ενσωματωμένη </a:t>
            </a:r>
            <a:r>
              <a:rPr lang="en-US" dirty="0" smtClean="0"/>
              <a:t>flash</a:t>
            </a:r>
          </a:p>
          <a:p>
            <a:r>
              <a:rPr lang="el-GR" dirty="0" smtClean="0"/>
              <a:t>Τεχνολογία </a:t>
            </a:r>
            <a:r>
              <a:rPr lang="en-US" dirty="0" smtClean="0"/>
              <a:t>ReadyBoot</a:t>
            </a:r>
          </a:p>
          <a:p>
            <a:pPr lvl="1"/>
            <a:r>
              <a:rPr lang="el-GR" dirty="0" smtClean="0"/>
              <a:t>Χρήση μνήμης </a:t>
            </a:r>
            <a:r>
              <a:rPr lang="en-US" dirty="0" smtClean="0"/>
              <a:t>flash</a:t>
            </a:r>
            <a:r>
              <a:rPr lang="el-GR" dirty="0" smtClean="0"/>
              <a:t> για επιτάχυνση εκκίνησης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4584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Είσοδος / έξοδος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Windows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NT (1</a:t>
            </a:r>
            <a:r>
              <a:rPr lang="el-GR" dirty="0"/>
              <a:t> </a:t>
            </a:r>
            <a:r>
              <a:rPr lang="el-GR" dirty="0" smtClean="0"/>
              <a:t>από 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Ανάγκη ανασχεδιασμού των </a:t>
            </a:r>
            <a:r>
              <a:rPr lang="en-US" dirty="0" smtClean="0"/>
              <a:t>Windows</a:t>
            </a:r>
          </a:p>
          <a:p>
            <a:pPr lvl="1"/>
            <a:r>
              <a:rPr lang="el-GR" dirty="0" smtClean="0"/>
              <a:t>Υπέρβαση περιορισμών του </a:t>
            </a:r>
            <a:r>
              <a:rPr lang="en-US" dirty="0" smtClean="0"/>
              <a:t>MS-DOS</a:t>
            </a:r>
            <a:endParaRPr lang="el-GR" dirty="0" smtClean="0"/>
          </a:p>
          <a:p>
            <a:pPr lvl="1"/>
            <a:r>
              <a:rPr lang="el-GR" dirty="0" smtClean="0"/>
              <a:t>Ανταγωνιστικό με συστήματα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Δυνατότητα εκτέλεσης σε συστήματα </a:t>
            </a:r>
            <a:r>
              <a:rPr lang="en-US" dirty="0" smtClean="0"/>
              <a:t>RISC</a:t>
            </a:r>
          </a:p>
          <a:p>
            <a:r>
              <a:rPr lang="el-GR" dirty="0" smtClean="0"/>
              <a:t>Δημιουργία ομάδας </a:t>
            </a:r>
            <a:r>
              <a:rPr lang="en-US" dirty="0" smtClean="0"/>
              <a:t>New Technology (NT)</a:t>
            </a:r>
          </a:p>
          <a:p>
            <a:pPr lvl="1"/>
            <a:r>
              <a:rPr lang="el-GR" dirty="0" smtClean="0"/>
              <a:t>Επικεφαλής ο </a:t>
            </a:r>
            <a:r>
              <a:rPr lang="en-US" dirty="0" smtClean="0"/>
              <a:t>Dave Cutler</a:t>
            </a:r>
            <a:r>
              <a:rPr lang="el-GR" dirty="0" smtClean="0"/>
              <a:t> από τη </a:t>
            </a:r>
            <a:r>
              <a:rPr lang="en-US" dirty="0" smtClean="0"/>
              <a:t>DEC</a:t>
            </a:r>
          </a:p>
          <a:p>
            <a:pPr lvl="1"/>
            <a:r>
              <a:rPr lang="el-GR" dirty="0" smtClean="0"/>
              <a:t>Σχεδίαση συστήματος 32 </a:t>
            </a:r>
            <a:r>
              <a:rPr lang="en-US" dirty="0" smtClean="0"/>
              <a:t>bit</a:t>
            </a:r>
          </a:p>
          <a:p>
            <a:pPr lvl="1"/>
            <a:r>
              <a:rPr lang="el-GR" dirty="0" smtClean="0"/>
              <a:t>Φορητότητα, αξιοπιστία και ασφάλεια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0318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Ε/Ε </a:t>
            </a:r>
            <a:r>
              <a:rPr lang="el-GR" dirty="0" smtClean="0"/>
              <a:t>(1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Διαχειριστής τοποθέτησης και λειτουργίας (</a:t>
            </a:r>
            <a:r>
              <a:rPr lang="en-US" dirty="0" smtClean="0"/>
              <a:t>PnP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Απαρίθμηση διαύλου</a:t>
            </a:r>
          </a:p>
          <a:p>
            <a:pPr lvl="2"/>
            <a:r>
              <a:rPr lang="el-GR" dirty="0" smtClean="0"/>
              <a:t>Είτε στην εκκίνηση (</a:t>
            </a:r>
            <a:r>
              <a:rPr lang="en-US" dirty="0" smtClean="0"/>
              <a:t>PCI)</a:t>
            </a:r>
            <a:r>
              <a:rPr lang="el-GR" dirty="0" smtClean="0"/>
              <a:t> είτε δυναμικά </a:t>
            </a:r>
            <a:r>
              <a:rPr lang="en-US" dirty="0" smtClean="0"/>
              <a:t>(USB)</a:t>
            </a:r>
            <a:endParaRPr lang="el-GR" dirty="0" smtClean="0"/>
          </a:p>
          <a:p>
            <a:pPr lvl="2"/>
            <a:r>
              <a:rPr lang="el-GR" dirty="0" smtClean="0"/>
              <a:t>Αποστολή αίτησης σε κάθε υποδοχή του διαύλου</a:t>
            </a:r>
          </a:p>
          <a:p>
            <a:pPr lvl="2"/>
            <a:r>
              <a:rPr lang="el-GR" dirty="0" smtClean="0"/>
              <a:t>Κάθε συσκευή δίνει το αναγνωριστικό της</a:t>
            </a:r>
          </a:p>
          <a:p>
            <a:pPr lvl="1"/>
            <a:r>
              <a:rPr lang="el-GR" dirty="0" smtClean="0"/>
              <a:t>Διάρθρωση συσκευών</a:t>
            </a:r>
          </a:p>
          <a:p>
            <a:pPr lvl="2"/>
            <a:r>
              <a:rPr lang="el-GR" dirty="0" smtClean="0"/>
              <a:t>Κατανομή επιπέδων διακοπών</a:t>
            </a:r>
          </a:p>
          <a:p>
            <a:pPr lvl="2"/>
            <a:r>
              <a:rPr lang="el-GR" dirty="0" smtClean="0"/>
              <a:t>Δημιουργία αντικειμένων οδηγών</a:t>
            </a:r>
          </a:p>
          <a:p>
            <a:pPr lvl="2"/>
            <a:r>
              <a:rPr lang="el-GR" dirty="0" smtClean="0"/>
              <a:t>Δημιουργία αντικειμένων συσκευών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5422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Ε/Ε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Φόρτωση υπόλοιπων οδηγών</a:t>
            </a:r>
          </a:p>
          <a:p>
            <a:pPr lvl="1"/>
            <a:r>
              <a:rPr lang="el-GR" dirty="0" smtClean="0"/>
              <a:t>Οδηγοί που δεν αντιστοιχούν σε συσκευές</a:t>
            </a:r>
          </a:p>
          <a:p>
            <a:pPr lvl="2"/>
            <a:r>
              <a:rPr lang="el-GR" dirty="0" smtClean="0"/>
              <a:t>Συστήματα αρχείων, αντιβιοτικά</a:t>
            </a:r>
          </a:p>
          <a:p>
            <a:pPr lvl="2"/>
            <a:r>
              <a:rPr lang="el-GR" dirty="0" smtClean="0"/>
              <a:t>Δεν μπορούν να φορτωθούν με </a:t>
            </a:r>
            <a:r>
              <a:rPr lang="en-US" dirty="0" smtClean="0"/>
              <a:t>PnP</a:t>
            </a:r>
            <a:endParaRPr lang="el-GR" dirty="0" smtClean="0"/>
          </a:p>
          <a:p>
            <a:pPr lvl="1"/>
            <a:r>
              <a:rPr lang="el-GR" dirty="0" smtClean="0"/>
              <a:t>Φόρτωση κατά την εκκίνηση</a:t>
            </a:r>
            <a:endParaRPr lang="en-US" dirty="0" smtClean="0"/>
          </a:p>
          <a:p>
            <a:pPr lvl="2"/>
            <a:r>
              <a:rPr lang="el-GR" dirty="0" smtClean="0"/>
              <a:t>Χρήση αρχείων διάρθρωσης</a:t>
            </a:r>
          </a:p>
          <a:p>
            <a:pPr lvl="1"/>
            <a:r>
              <a:rPr lang="el-GR" dirty="0" smtClean="0"/>
              <a:t>Φόρτωση όταν χρειαστούν</a:t>
            </a:r>
          </a:p>
          <a:p>
            <a:pPr lvl="2"/>
            <a:r>
              <a:rPr lang="el-GR" dirty="0" smtClean="0"/>
              <a:t>Παράδειγμα:  με την ανάρτηση συστήματος αρχείων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560439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Ε/Ε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Δυναμικοί δίσκοι και λογικές μονάδες</a:t>
            </a:r>
          </a:p>
          <a:p>
            <a:pPr lvl="1"/>
            <a:r>
              <a:rPr lang="el-GR" dirty="0" smtClean="0"/>
              <a:t>Αποτελούνται από πολλά διαμερίσματα</a:t>
            </a:r>
          </a:p>
          <a:p>
            <a:pPr lvl="2"/>
            <a:r>
              <a:rPr lang="el-GR" dirty="0" smtClean="0"/>
              <a:t>Ακόμη και σε διαφορετικούς δίσκους</a:t>
            </a:r>
          </a:p>
          <a:p>
            <a:r>
              <a:rPr lang="el-GR" dirty="0" smtClean="0"/>
              <a:t>Σκιώδη αντίγραφα μονάδων</a:t>
            </a:r>
          </a:p>
          <a:p>
            <a:pPr lvl="1"/>
            <a:r>
              <a:rPr lang="el-GR" dirty="0" smtClean="0"/>
              <a:t>Στιγμιότυπα μονάδων σε διάφορες στιγμές</a:t>
            </a:r>
          </a:p>
          <a:p>
            <a:pPr lvl="1"/>
            <a:r>
              <a:rPr lang="el-GR" dirty="0" smtClean="0"/>
              <a:t>Επαναφορά παλιάς κατάστασης</a:t>
            </a:r>
          </a:p>
          <a:p>
            <a:pPr lvl="1"/>
            <a:r>
              <a:rPr lang="el-GR" dirty="0" smtClean="0"/>
              <a:t>Εφεδρικά αντίγραφα σε συνεπή κατάσταση</a:t>
            </a:r>
          </a:p>
          <a:p>
            <a:pPr lvl="2"/>
            <a:r>
              <a:rPr lang="el-GR" dirty="0" smtClean="0"/>
              <a:t>Οι εφαρμογές διακόπτουν την κατάλληλη στιγμή</a:t>
            </a:r>
          </a:p>
          <a:p>
            <a:pPr lvl="2"/>
            <a:r>
              <a:rPr lang="el-GR" dirty="0" smtClean="0"/>
              <a:t>Λαμβάνεται στιγμιότυπο για το εφεδρικό αντίγραφο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814486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</a:t>
            </a:r>
            <a:r>
              <a:rPr lang="el-GR" dirty="0" smtClean="0"/>
              <a:t>Ε/Ε (4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Ασύγχρονη </a:t>
            </a:r>
            <a:r>
              <a:rPr lang="el-GR" dirty="0" smtClean="0"/>
              <a:t>Ε/Ε: πολλοί τρόποι αναμονής</a:t>
            </a:r>
            <a:endParaRPr lang="el-GR" dirty="0"/>
          </a:p>
          <a:p>
            <a:pPr lvl="1"/>
            <a:r>
              <a:rPr lang="el-GR" dirty="0" smtClean="0"/>
              <a:t>Αναμονή σε αντικείμενο συμβάντος</a:t>
            </a:r>
          </a:p>
          <a:p>
            <a:pPr lvl="1"/>
            <a:r>
              <a:rPr lang="el-GR" dirty="0" smtClean="0"/>
              <a:t>Προσθήκη συμβάντος ολοκλήρωσης σε ουρά</a:t>
            </a:r>
          </a:p>
          <a:p>
            <a:pPr lvl="1"/>
            <a:r>
              <a:rPr lang="el-GR" dirty="0" smtClean="0"/>
              <a:t>Διαδικασία επανάκλησης στο τέλος</a:t>
            </a:r>
          </a:p>
          <a:p>
            <a:pPr lvl="1"/>
            <a:r>
              <a:rPr lang="el-GR" dirty="0" smtClean="0"/>
              <a:t>Παρακολούθηση θέσης στη μνήμη</a:t>
            </a:r>
          </a:p>
          <a:p>
            <a:r>
              <a:rPr lang="el-GR" dirty="0" smtClean="0"/>
              <a:t>Προτεραιότητες Ε/Ε</a:t>
            </a:r>
          </a:p>
          <a:p>
            <a:pPr lvl="1"/>
            <a:r>
              <a:rPr lang="el-GR" dirty="0" smtClean="0"/>
              <a:t>Υψηλή: διαχειριστής μνήμης</a:t>
            </a:r>
          </a:p>
          <a:p>
            <a:pPr lvl="1"/>
            <a:r>
              <a:rPr lang="el-GR" dirty="0" smtClean="0"/>
              <a:t>Χαμηλή: αντιβιοτικά, συντήρηση δίσκου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597501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Κλήσεις Ε/Ε </a:t>
            </a:r>
            <a:r>
              <a:rPr lang="el-GR" dirty="0" smtClean="0"/>
              <a:t>(1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Κλήσεις συστήματος διαχειριστή Ε/Ε</a:t>
            </a:r>
          </a:p>
          <a:p>
            <a:pPr lvl="1"/>
            <a:r>
              <a:rPr lang="el-GR" dirty="0" smtClean="0"/>
              <a:t>Άνοιγμα, κλείσιμο, ανάγνωση, εγγραφή, </a:t>
            </a:r>
            <a:r>
              <a:rPr lang="en-US" dirty="0" smtClean="0"/>
              <a:t>ioctl</a:t>
            </a:r>
          </a:p>
          <a:p>
            <a:pPr lvl="1"/>
            <a:r>
              <a:rPr lang="el-GR" dirty="0" smtClean="0"/>
              <a:t>Επιπλέον</a:t>
            </a:r>
            <a:r>
              <a:rPr lang="en-US" dirty="0" smtClean="0"/>
              <a:t> PnP</a:t>
            </a:r>
            <a:r>
              <a:rPr lang="el-GR" dirty="0" smtClean="0"/>
              <a:t> και διαχείριση ισχύος</a:t>
            </a:r>
          </a:p>
          <a:p>
            <a:pPr lvl="1"/>
            <a:r>
              <a:rPr lang="el-GR" dirty="0" smtClean="0"/>
              <a:t>Στο </a:t>
            </a:r>
            <a:r>
              <a:rPr lang="en-US" dirty="0" smtClean="0"/>
              <a:t>Win32</a:t>
            </a:r>
            <a:r>
              <a:rPr lang="el-GR" dirty="0" smtClean="0"/>
              <a:t> κλήσεις ανάλογα με τη συσκευή</a:t>
            </a:r>
          </a:p>
          <a:p>
            <a:pPr lvl="2"/>
            <a:r>
              <a:rPr lang="el-GR" dirty="0" smtClean="0"/>
              <a:t>Απεικονίζονται σε απλούστερες κλήσεις </a:t>
            </a:r>
            <a:r>
              <a:rPr lang="en-US" dirty="0" smtClean="0"/>
              <a:t>NT</a:t>
            </a:r>
          </a:p>
          <a:p>
            <a:pPr lvl="1"/>
            <a:r>
              <a:rPr lang="el-GR" dirty="0" smtClean="0"/>
              <a:t>Πολλές παράμετροι και παραλλαγές</a:t>
            </a:r>
          </a:p>
          <a:p>
            <a:pPr lvl="2"/>
            <a:r>
              <a:rPr lang="el-GR" dirty="0" smtClean="0"/>
              <a:t>Παράδειγμα: τρόπος ενημέρωσης τέλους κλήσης</a:t>
            </a:r>
          </a:p>
          <a:p>
            <a:pPr lvl="2"/>
            <a:r>
              <a:rPr lang="el-GR" dirty="0" smtClean="0"/>
              <a:t>Απαραίτητο για ασύγχρονες κλήσεις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91442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Κλήσεις Ε/Ε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Ιδιαιτερότητες κλήσεων Ε/Ε</a:t>
            </a:r>
          </a:p>
          <a:p>
            <a:pPr lvl="1"/>
            <a:r>
              <a:rPr lang="el-GR" dirty="0" smtClean="0"/>
              <a:t>Ίδια κλήση για δημιουργία/άνοιγμα αρχείου</a:t>
            </a:r>
          </a:p>
          <a:p>
            <a:pPr lvl="1"/>
            <a:r>
              <a:rPr lang="el-GR" dirty="0" smtClean="0"/>
              <a:t>Ανάγνωση/εγγραφή ορίζουν το δείκτη στο αρχείο</a:t>
            </a:r>
          </a:p>
          <a:p>
            <a:pPr lvl="1"/>
            <a:r>
              <a:rPr lang="el-GR" dirty="0" smtClean="0"/>
              <a:t>Ειδικές κλήσεις για παροχή πληροφοριών</a:t>
            </a:r>
          </a:p>
          <a:p>
            <a:pPr lvl="2"/>
            <a:r>
              <a:rPr lang="el-GR" dirty="0" smtClean="0"/>
              <a:t>Πιθανόν και για αλλαγή πληροφοριών</a:t>
            </a:r>
          </a:p>
          <a:p>
            <a:pPr lvl="1"/>
            <a:r>
              <a:rPr lang="el-GR" dirty="0" smtClean="0"/>
              <a:t>Δυνατότητα ειδοποίησης σε αλλαγές</a:t>
            </a:r>
          </a:p>
          <a:p>
            <a:pPr lvl="2"/>
            <a:r>
              <a:rPr lang="el-GR" dirty="0" smtClean="0"/>
              <a:t>Απλή επέκταση των ασύγχρονων κλήσεων</a:t>
            </a:r>
          </a:p>
          <a:p>
            <a:pPr lvl="1"/>
            <a:r>
              <a:rPr lang="el-GR" dirty="0" smtClean="0"/>
              <a:t>Κλείδωμα περιοχών αρχείων με κλειδί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08531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Κλήσεις Ε/Ε (3 από 3)</a:t>
            </a:r>
            <a:endParaRPr lang="el-GR" dirty="0"/>
          </a:p>
        </p:txBody>
      </p:sp>
      <p:pic>
        <p:nvPicPr>
          <p:cNvPr id="5" name="Picture 8" descr="Πίνακας περιγραφής κλήσεων Εισόδου/Εξόδο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4" y="1280918"/>
            <a:ext cx="7362616" cy="49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557449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Οδηγοί συσκευών (1 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Μοντέλο οδηγών των </a:t>
            </a:r>
            <a:r>
              <a:rPr lang="en-US" dirty="0" smtClean="0"/>
              <a:t>Windows (WDM)</a:t>
            </a:r>
          </a:p>
          <a:p>
            <a:pPr lvl="1"/>
            <a:r>
              <a:rPr lang="el-GR" dirty="0" smtClean="0"/>
              <a:t>Συμβατό με </a:t>
            </a:r>
            <a:r>
              <a:rPr lang="en-US" dirty="0" smtClean="0"/>
              <a:t>Windows 98 </a:t>
            </a:r>
            <a:r>
              <a:rPr lang="el-GR" dirty="0" smtClean="0"/>
              <a:t>και 2000</a:t>
            </a:r>
          </a:p>
          <a:p>
            <a:pPr lvl="2"/>
            <a:r>
              <a:rPr lang="el-GR" dirty="0" smtClean="0"/>
              <a:t>Επέτρεπε χρήση οδηγών και στα δύο συστήματα</a:t>
            </a:r>
          </a:p>
          <a:p>
            <a:pPr lvl="1"/>
            <a:r>
              <a:rPr lang="el-GR" dirty="0" smtClean="0"/>
              <a:t>Βοήθημα επαλήθευσης οδηγών</a:t>
            </a:r>
            <a:r>
              <a:rPr lang="en-US" dirty="0" smtClean="0"/>
              <a:t> (verifier.exe)</a:t>
            </a:r>
          </a:p>
          <a:p>
            <a:pPr lvl="2"/>
            <a:r>
              <a:rPr lang="el-GR" dirty="0" smtClean="0"/>
              <a:t>Χρήσιμο στους διαχειριστές για έλεγχο οδηγών</a:t>
            </a:r>
          </a:p>
          <a:p>
            <a:r>
              <a:rPr lang="el-GR" dirty="0" smtClean="0"/>
              <a:t>Θεμελίωση οδηγών των </a:t>
            </a:r>
            <a:r>
              <a:rPr lang="en-US" dirty="0" smtClean="0"/>
              <a:t>Windows (WDF)</a:t>
            </a:r>
          </a:p>
          <a:p>
            <a:pPr lvl="1"/>
            <a:r>
              <a:rPr lang="el-GR" dirty="0" smtClean="0"/>
              <a:t>Απλοποιημένο μοντέλο πάνω από το </a:t>
            </a:r>
            <a:r>
              <a:rPr lang="en-US" dirty="0" smtClean="0"/>
              <a:t>WDM</a:t>
            </a:r>
          </a:p>
          <a:p>
            <a:pPr lvl="1"/>
            <a:r>
              <a:rPr lang="en-US" dirty="0" smtClean="0"/>
              <a:t>UMDF</a:t>
            </a:r>
            <a:r>
              <a:rPr lang="el-GR" dirty="0" smtClean="0"/>
              <a:t> για οδηγούς επιπέδου χρήστη</a:t>
            </a:r>
          </a:p>
          <a:p>
            <a:pPr lvl="1"/>
            <a:r>
              <a:rPr lang="en-US" dirty="0" smtClean="0"/>
              <a:t>KMDF</a:t>
            </a:r>
            <a:r>
              <a:rPr lang="el-GR" dirty="0" smtClean="0"/>
              <a:t> για οδηγούς επιπέδου πυρήνα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74270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Οδηγοί </a:t>
            </a:r>
            <a:r>
              <a:rPr lang="el-GR" dirty="0" smtClean="0"/>
              <a:t>συσκευών (2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Αντικείμενα συσκευών</a:t>
            </a:r>
          </a:p>
          <a:p>
            <a:pPr lvl="1"/>
            <a:r>
              <a:rPr lang="el-GR" dirty="0" smtClean="0"/>
              <a:t>Παριστάνουν συσκευές και όχι μόνο</a:t>
            </a:r>
          </a:p>
          <a:p>
            <a:pPr lvl="2"/>
            <a:r>
              <a:rPr lang="el-GR" dirty="0" smtClean="0"/>
              <a:t>Συστήματα αρχείων, πρωτόκολλα, …</a:t>
            </a:r>
          </a:p>
          <a:p>
            <a:pPr lvl="1"/>
            <a:r>
              <a:rPr lang="el-GR" dirty="0" smtClean="0"/>
              <a:t>Οργάνωση σε στοίβες συσκευών</a:t>
            </a:r>
          </a:p>
          <a:p>
            <a:r>
              <a:rPr lang="el-GR" dirty="0" smtClean="0"/>
              <a:t>Κλήση της </a:t>
            </a:r>
            <a:r>
              <a:rPr lang="en-US" dirty="0" smtClean="0"/>
              <a:t>IoCallDriver</a:t>
            </a:r>
            <a:r>
              <a:rPr lang="el-GR" dirty="0" smtClean="0"/>
              <a:t> από το διαχειριστή Ε/Ε</a:t>
            </a:r>
          </a:p>
          <a:p>
            <a:pPr lvl="1"/>
            <a:r>
              <a:rPr lang="el-GR" dirty="0" smtClean="0"/>
              <a:t>Δίνεται αντικείμενο </a:t>
            </a:r>
            <a:r>
              <a:rPr lang="en-US" dirty="0" smtClean="0"/>
              <a:t>IRP</a:t>
            </a:r>
            <a:r>
              <a:rPr lang="el-GR" dirty="0" smtClean="0"/>
              <a:t> και αντικείμενο συσκευής</a:t>
            </a:r>
          </a:p>
          <a:p>
            <a:pPr lvl="2"/>
            <a:r>
              <a:rPr lang="el-GR" dirty="0" smtClean="0"/>
              <a:t>Το </a:t>
            </a:r>
            <a:r>
              <a:rPr lang="en-US" dirty="0" smtClean="0"/>
              <a:t>IRP</a:t>
            </a:r>
            <a:r>
              <a:rPr lang="el-GR" dirty="0" smtClean="0"/>
              <a:t> αναφέρει τις λειτουργίες προς εκτέλεση</a:t>
            </a:r>
          </a:p>
          <a:p>
            <a:pPr lvl="1"/>
            <a:r>
              <a:rPr lang="el-GR" dirty="0" smtClean="0"/>
              <a:t>Εντοπισμός αντικειμένου οδηγού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171785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Οδηγοί συσκευών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pic>
        <p:nvPicPr>
          <p:cNvPr id="5" name="Picture 8" descr="Οδηγοί συσκευών: Πίνακας διεκπεραίωσης, Κλήση λειτουργίας, ολοκλήρωση της κλήσης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4" y="1123057"/>
            <a:ext cx="86233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Σε κάθε επίπεδο καλείται ο οδηγός</a:t>
            </a:r>
          </a:p>
          <a:p>
            <a:pPr lvl="1"/>
            <a:r>
              <a:rPr lang="el-GR" dirty="0" smtClean="0"/>
              <a:t>Πίνακας διεκπεραίωσης στο αντικείμενο οδηγού</a:t>
            </a:r>
          </a:p>
          <a:p>
            <a:pPr lvl="1"/>
            <a:r>
              <a:rPr lang="el-GR" dirty="0" smtClean="0"/>
              <a:t>Κλήση της λειτουργίας που αναφέρει το </a:t>
            </a:r>
            <a:r>
              <a:rPr lang="en-US" dirty="0" smtClean="0"/>
              <a:t>IRP</a:t>
            </a:r>
            <a:endParaRPr lang="el-GR" dirty="0" smtClean="0"/>
          </a:p>
          <a:p>
            <a:r>
              <a:rPr lang="el-GR" dirty="0" smtClean="0"/>
              <a:t>Τρεις δυνατότητες στο τέλος της κλήσης</a:t>
            </a:r>
          </a:p>
          <a:p>
            <a:pPr lvl="1"/>
            <a:r>
              <a:rPr lang="el-GR" dirty="0" smtClean="0"/>
              <a:t>Επόμενο επίπεδο, ολοκλήρωση ή εκκρεμότητα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073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NT </a:t>
            </a:r>
            <a:r>
              <a:rPr lang="en-US" dirty="0" smtClean="0"/>
              <a:t>(2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pic>
        <p:nvPicPr>
          <p:cNvPr id="6" name="Picture 8" descr="Χαρακτηριστικά συστημάτων της DE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840760" cy="18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5820"/>
            <a:ext cx="8229600" cy="304034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Ομοιότητες </a:t>
            </a:r>
            <a:r>
              <a:rPr lang="en-US" dirty="0" smtClean="0"/>
              <a:t>NT</a:t>
            </a:r>
            <a:r>
              <a:rPr lang="el-GR" dirty="0" smtClean="0"/>
              <a:t> με </a:t>
            </a:r>
            <a:r>
              <a:rPr lang="en-US" dirty="0" smtClean="0"/>
              <a:t>VMS/Mica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David Cutler</a:t>
            </a:r>
            <a:r>
              <a:rPr lang="el-GR" dirty="0" smtClean="0"/>
              <a:t> είχε μεγάλη εμπειρία στην </a:t>
            </a:r>
            <a:r>
              <a:rPr lang="en-US" dirty="0" smtClean="0"/>
              <a:t>DEC</a:t>
            </a:r>
          </a:p>
          <a:p>
            <a:pPr lvl="1"/>
            <a:r>
              <a:rPr lang="el-GR" dirty="0" smtClean="0"/>
              <a:t>Εμπλοκή </a:t>
            </a:r>
            <a:r>
              <a:rPr lang="en-US" dirty="0" smtClean="0"/>
              <a:t>DEC</a:t>
            </a:r>
            <a:r>
              <a:rPr lang="el-GR" dirty="0" smtClean="0"/>
              <a:t> και </a:t>
            </a:r>
            <a:r>
              <a:rPr lang="en-US" dirty="0" smtClean="0"/>
              <a:t>Microsoft </a:t>
            </a:r>
            <a:r>
              <a:rPr lang="el-GR" dirty="0" smtClean="0"/>
              <a:t>στα δικαστήρια</a:t>
            </a:r>
          </a:p>
          <a:p>
            <a:pPr lvl="2"/>
            <a:r>
              <a:rPr lang="el-GR" dirty="0" smtClean="0"/>
              <a:t>Κατηγορίες παραβίασης πνευματικής ιδιοκτησίας</a:t>
            </a:r>
          </a:p>
          <a:p>
            <a:pPr lvl="2"/>
            <a:r>
              <a:rPr lang="el-GR" dirty="0" smtClean="0"/>
              <a:t>Τελικά έγινε εξωδικαστικός συμβιβασμός</a:t>
            </a:r>
          </a:p>
          <a:p>
            <a:pPr lvl="2"/>
            <a:r>
              <a:rPr lang="el-GR" dirty="0" smtClean="0"/>
              <a:t>Τα </a:t>
            </a:r>
            <a:r>
              <a:rPr lang="en-US" dirty="0" smtClean="0"/>
              <a:t>NT</a:t>
            </a:r>
            <a:r>
              <a:rPr lang="el-GR" dirty="0" smtClean="0"/>
              <a:t> απέκτησαν υποστήριξη για </a:t>
            </a:r>
            <a:r>
              <a:rPr lang="en-US" dirty="0" smtClean="0"/>
              <a:t>DEC Alpha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688067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Πακέτα αιτήσεων Ε/Ε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1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pic>
        <p:nvPicPr>
          <p:cNvPr id="5" name="Picture 8" descr="Μορφή πακέτου αίτησης Εισόδου/Εξόδου (IRP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268958"/>
            <a:ext cx="6426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Μορφή πακέτου αίτησης Ε/Ε (</a:t>
            </a:r>
            <a:r>
              <a:rPr lang="en-US" dirty="0" err="1"/>
              <a:t>IRP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98184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Πακέτα αιτήσεων </a:t>
            </a:r>
            <a:r>
              <a:rPr lang="el-GR" dirty="0" smtClean="0"/>
              <a:t>Ε/Ε</a:t>
            </a:r>
            <a:r>
              <a:rPr lang="en-US" dirty="0" smtClean="0"/>
              <a:t> (2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Δεδομένα στοίβας οδηγών</a:t>
            </a:r>
          </a:p>
          <a:p>
            <a:pPr lvl="1"/>
            <a:r>
              <a:rPr lang="el-GR" dirty="0" smtClean="0"/>
              <a:t>Χώρος δεδομένων για κάθε οδηγό της στοίβας</a:t>
            </a:r>
          </a:p>
          <a:p>
            <a:pPr lvl="2"/>
            <a:r>
              <a:rPr lang="el-GR" dirty="0" smtClean="0"/>
              <a:t>Παράδειγμα: </a:t>
            </a:r>
            <a:r>
              <a:rPr lang="el-GR" dirty="0"/>
              <a:t>ρ</a:t>
            </a:r>
            <a:r>
              <a:rPr lang="el-GR" dirty="0" smtClean="0"/>
              <a:t>ουτίνα που θα κληθεί στην ολοκλήρωση</a:t>
            </a:r>
          </a:p>
          <a:p>
            <a:pPr lvl="1"/>
            <a:r>
              <a:rPr lang="el-GR" dirty="0" smtClean="0"/>
              <a:t>Στην ολοκλήρωση ανεβαίνουμε στη στοίβα</a:t>
            </a:r>
          </a:p>
          <a:p>
            <a:pPr lvl="2"/>
            <a:r>
              <a:rPr lang="el-GR" dirty="0" smtClean="0"/>
              <a:t>Κλήση ρουτίνας ολοκλήρωσης σε κάθε επίπεδο</a:t>
            </a:r>
          </a:p>
          <a:p>
            <a:pPr lvl="1"/>
            <a:r>
              <a:rPr lang="el-GR" dirty="0" smtClean="0"/>
              <a:t>Ο διαχειριστής γνωρίζει το μέγεθος της στοίβας</a:t>
            </a:r>
          </a:p>
          <a:p>
            <a:pPr lvl="2"/>
            <a:r>
              <a:rPr lang="el-GR" dirty="0" smtClean="0"/>
              <a:t>Απαραίτητο για εκχώρηση αρκετής μνήμης στο </a:t>
            </a:r>
            <a:r>
              <a:rPr lang="en-US" dirty="0" smtClean="0"/>
              <a:t>IRP</a:t>
            </a:r>
            <a:endParaRPr lang="el-GR" dirty="0" smtClean="0"/>
          </a:p>
          <a:p>
            <a:r>
              <a:rPr lang="en-US" dirty="0" smtClean="0"/>
              <a:t>MDL</a:t>
            </a:r>
            <a:r>
              <a:rPr lang="el-GR" dirty="0" smtClean="0"/>
              <a:t>: φυσικές σελίδες για </a:t>
            </a:r>
            <a:r>
              <a:rPr lang="en-US" dirty="0" smtClean="0"/>
              <a:t>DMA</a:t>
            </a:r>
          </a:p>
          <a:p>
            <a:pPr lvl="1"/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952133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Στοίβες συσκευών (1 από 4)</a:t>
            </a:r>
            <a:endParaRPr lang="el-GR" dirty="0"/>
          </a:p>
        </p:txBody>
      </p:sp>
      <p:pic>
        <p:nvPicPr>
          <p:cNvPr id="5" name="Picture 8" descr="Παράδειγμα στοίβας συσκευ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5627"/>
            <a:ext cx="4492198" cy="443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1604"/>
            <a:ext cx="8229600" cy="5445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 smtClean="0"/>
              <a:t>Παράδειγμα στοίβας συσκευών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11781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Στοίβες συσκευών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στοίβα είναι προαιρετική</a:t>
            </a:r>
          </a:p>
          <a:p>
            <a:pPr lvl="1"/>
            <a:r>
              <a:rPr lang="el-GR" dirty="0" smtClean="0"/>
              <a:t>Μπορεί να υπάρχει ένας μόνος οδηγός</a:t>
            </a:r>
          </a:p>
          <a:p>
            <a:r>
              <a:rPr lang="el-GR" dirty="0" smtClean="0"/>
              <a:t>Τυπικές δομές στοίβας οδηγών</a:t>
            </a:r>
          </a:p>
          <a:p>
            <a:pPr lvl="1"/>
            <a:r>
              <a:rPr lang="el-GR" dirty="0" smtClean="0"/>
              <a:t>Διαχωρισμός διαύλου από συσκευή</a:t>
            </a:r>
          </a:p>
          <a:p>
            <a:pPr lvl="2"/>
            <a:r>
              <a:rPr lang="el-GR" dirty="0" smtClean="0"/>
              <a:t>Ένας οδηγός για το δίαυλο </a:t>
            </a:r>
            <a:r>
              <a:rPr lang="en-US" dirty="0" smtClean="0"/>
              <a:t>PCI</a:t>
            </a:r>
          </a:p>
          <a:p>
            <a:pPr lvl="2"/>
            <a:r>
              <a:rPr lang="el-GR" dirty="0" smtClean="0"/>
              <a:t>Άλλος οδηγός για την ίδια τη συσκευή</a:t>
            </a:r>
          </a:p>
          <a:p>
            <a:pPr lvl="1"/>
            <a:r>
              <a:rPr lang="el-GR" dirty="0" smtClean="0"/>
              <a:t>Εισαγωγή φίλτρων στη στοίβα</a:t>
            </a:r>
          </a:p>
          <a:p>
            <a:pPr lvl="2"/>
            <a:r>
              <a:rPr lang="el-GR" dirty="0" smtClean="0"/>
              <a:t>Συμπίεση και αποσυμπίεση δεδομένων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702794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Στοίβες συσκευών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Προβλήματα με οδηγούς συσκευών</a:t>
            </a:r>
          </a:p>
          <a:p>
            <a:pPr lvl="1"/>
            <a:r>
              <a:rPr lang="el-GR" dirty="0" smtClean="0"/>
              <a:t>Οι οδηγοί επιπέδου πυρήνα είναι επικίνδυνοι</a:t>
            </a:r>
          </a:p>
          <a:p>
            <a:pPr lvl="2"/>
            <a:r>
              <a:rPr lang="el-GR" dirty="0" smtClean="0"/>
              <a:t>Μοιράζονται το χώρο διευθύνσεων του πυρήνα</a:t>
            </a:r>
          </a:p>
          <a:p>
            <a:pPr lvl="2"/>
            <a:r>
              <a:rPr lang="el-GR" dirty="0" smtClean="0"/>
              <a:t>Εκτελούνται με προνόμια επόπτη</a:t>
            </a:r>
          </a:p>
          <a:p>
            <a:pPr lvl="1"/>
            <a:r>
              <a:rPr lang="el-GR" dirty="0" smtClean="0"/>
              <a:t>Το μοντέλο Ε/Ε είναι ισχυρό αλλά περίπλοκο</a:t>
            </a:r>
          </a:p>
          <a:p>
            <a:pPr lvl="2"/>
            <a:r>
              <a:rPr lang="el-GR" dirty="0" smtClean="0"/>
              <a:t>Ασύγχρονο μοντέλο σε πολυνηματικό σύστημα</a:t>
            </a:r>
          </a:p>
          <a:p>
            <a:pPr lvl="2"/>
            <a:r>
              <a:rPr lang="el-GR" dirty="0" smtClean="0"/>
              <a:t>Δυναμική εισαγωγή/εξαγωγή συσκευών</a:t>
            </a:r>
          </a:p>
          <a:p>
            <a:pPr lvl="2"/>
            <a:r>
              <a:rPr lang="el-GR" dirty="0" smtClean="0"/>
              <a:t>Δύσκολα οι προγραμματιστές αποφεύγουν τα λάθη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484540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Στοίβες συσκευών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Διαχειριστής ισχύος</a:t>
            </a:r>
          </a:p>
          <a:p>
            <a:pPr lvl="1"/>
            <a:r>
              <a:rPr lang="el-GR" dirty="0" smtClean="0"/>
              <a:t>Κλείνει ή υποβαθμίζει μέρη του συστήματος</a:t>
            </a:r>
          </a:p>
          <a:p>
            <a:pPr lvl="2"/>
            <a:r>
              <a:rPr lang="el-GR" dirty="0" smtClean="0"/>
              <a:t>Μείωση συχνότητας λειτουργίας επεξεργαστή</a:t>
            </a:r>
          </a:p>
          <a:p>
            <a:pPr lvl="2"/>
            <a:r>
              <a:rPr lang="el-GR" dirty="0" smtClean="0"/>
              <a:t>Διακοπή λειτουργίας πυρήνων/επεξεργαστών</a:t>
            </a:r>
          </a:p>
          <a:p>
            <a:pPr lvl="1"/>
            <a:r>
              <a:rPr lang="el-GR" dirty="0" smtClean="0"/>
              <a:t>Κατάσταση αδράνειας (</a:t>
            </a:r>
            <a:r>
              <a:rPr lang="en-US" dirty="0" smtClean="0"/>
              <a:t>hibernation)</a:t>
            </a:r>
          </a:p>
          <a:p>
            <a:pPr lvl="2"/>
            <a:r>
              <a:rPr lang="el-GR" dirty="0" smtClean="0"/>
              <a:t>Αντιγραφή μνήμης στο δίσκο</a:t>
            </a:r>
          </a:p>
          <a:p>
            <a:pPr lvl="2"/>
            <a:r>
              <a:rPr lang="el-GR" dirty="0" smtClean="0"/>
              <a:t>Ελαχιστοποίηση κατανάλωσης ενέργειας</a:t>
            </a:r>
          </a:p>
          <a:p>
            <a:pPr lvl="1"/>
            <a:r>
              <a:rPr lang="el-GR" dirty="0" smtClean="0"/>
              <a:t>Κατάσταση αναμονής </a:t>
            </a:r>
            <a:r>
              <a:rPr lang="en-US" dirty="0" smtClean="0"/>
              <a:t>(standby)</a:t>
            </a:r>
            <a:endParaRPr lang="el-GR" dirty="0" smtClean="0"/>
          </a:p>
          <a:p>
            <a:pPr lvl="2"/>
            <a:r>
              <a:rPr lang="el-GR" dirty="0" smtClean="0"/>
              <a:t>Ενέργεια μόνο για ανανέωση δυναμικής μνήμης</a:t>
            </a:r>
          </a:p>
          <a:p>
            <a:pPr lvl="2"/>
            <a:r>
              <a:rPr lang="el-GR" dirty="0" smtClean="0"/>
              <a:t>Κίνδυνος απώλειας αν τελειώσει η μπαταρία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916599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Σύστημα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Windows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Έννοιες αρχείων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Συστήματα αρχείων των </a:t>
            </a:r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FAT-16</a:t>
            </a:r>
            <a:r>
              <a:rPr lang="el-GR" dirty="0" smtClean="0"/>
              <a:t>/</a:t>
            </a:r>
            <a:r>
              <a:rPr lang="en-US" dirty="0" smtClean="0"/>
              <a:t>FAT-32</a:t>
            </a:r>
            <a:r>
              <a:rPr lang="el-GR" dirty="0" smtClean="0"/>
              <a:t>: χωρίς προστασία, για συμβατότητα</a:t>
            </a:r>
            <a:endParaRPr lang="en-US" dirty="0" smtClean="0"/>
          </a:p>
          <a:p>
            <a:pPr lvl="1"/>
            <a:r>
              <a:rPr lang="en-US" dirty="0" smtClean="0"/>
              <a:t>NTFS:</a:t>
            </a:r>
            <a:r>
              <a:rPr lang="el-GR" dirty="0" smtClean="0"/>
              <a:t> το σύστημα αρχείων των </a:t>
            </a:r>
            <a:r>
              <a:rPr lang="en-US" dirty="0" smtClean="0"/>
              <a:t>NT</a:t>
            </a:r>
          </a:p>
          <a:p>
            <a:pPr lvl="2"/>
            <a:r>
              <a:rPr lang="el-GR" dirty="0" smtClean="0"/>
              <a:t>Μεγάλοι δίσκοι, ασφάλεια, λειτουργικότητα</a:t>
            </a:r>
          </a:p>
          <a:p>
            <a:r>
              <a:rPr lang="el-GR" dirty="0" smtClean="0"/>
              <a:t>Ονόματα αρχείων</a:t>
            </a:r>
          </a:p>
          <a:p>
            <a:pPr lvl="1"/>
            <a:r>
              <a:rPr lang="el-GR" dirty="0" smtClean="0"/>
              <a:t>Έως 255 χαρακτήρες </a:t>
            </a:r>
            <a:r>
              <a:rPr lang="en-US" dirty="0" smtClean="0"/>
              <a:t>Unicode</a:t>
            </a:r>
          </a:p>
          <a:p>
            <a:pPr lvl="1"/>
            <a:r>
              <a:rPr lang="el-GR" dirty="0" smtClean="0"/>
              <a:t>Διαδρομές έως </a:t>
            </a:r>
            <a:r>
              <a:rPr lang="en-US" dirty="0" smtClean="0"/>
              <a:t>32767 </a:t>
            </a:r>
            <a:r>
              <a:rPr lang="el-GR" dirty="0" smtClean="0"/>
              <a:t>χαρακτήρες</a:t>
            </a:r>
            <a:endParaRPr lang="en-US" dirty="0" smtClean="0"/>
          </a:p>
          <a:p>
            <a:pPr lvl="1"/>
            <a:r>
              <a:rPr lang="el-GR" dirty="0" smtClean="0"/>
              <a:t>Διακρίνει και διατηρεί πεζά-κεφαλαία</a:t>
            </a:r>
          </a:p>
          <a:p>
            <a:pPr lvl="2"/>
            <a:r>
              <a:rPr lang="el-GR" dirty="0" smtClean="0"/>
              <a:t>Το </a:t>
            </a:r>
            <a:r>
              <a:rPr lang="en-US" dirty="0" smtClean="0"/>
              <a:t>Win32</a:t>
            </a:r>
            <a:r>
              <a:rPr lang="el-GR" dirty="0" smtClean="0"/>
              <a:t> διατηρεί αλλά δεν διακρίνει πεζά-κεφαλαία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37958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αρχείων </a:t>
            </a:r>
            <a:r>
              <a:rPr lang="el-GR" dirty="0" smtClean="0"/>
              <a:t>(2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Χαρακτηριστικά και ρεύματα</a:t>
            </a:r>
          </a:p>
          <a:p>
            <a:pPr lvl="1"/>
            <a:r>
              <a:rPr lang="el-GR" dirty="0" smtClean="0"/>
              <a:t>Κάθε αρχείο αποτελείται από χαρακτηριστικά</a:t>
            </a:r>
          </a:p>
          <a:p>
            <a:pPr lvl="1"/>
            <a:r>
              <a:rPr lang="el-GR" dirty="0" smtClean="0"/>
              <a:t>Κάθε χαρακτηριστικό είναι ένα ρεύμα </a:t>
            </a:r>
            <a:r>
              <a:rPr lang="en-US" dirty="0" smtClean="0"/>
              <a:t>byte</a:t>
            </a:r>
          </a:p>
          <a:p>
            <a:pPr lvl="1"/>
            <a:r>
              <a:rPr lang="el-GR" dirty="0" smtClean="0"/>
              <a:t>Συνήθως τρία χαρακτηριστικά</a:t>
            </a:r>
          </a:p>
          <a:p>
            <a:pPr lvl="2"/>
            <a:r>
              <a:rPr lang="el-GR" dirty="0" smtClean="0"/>
              <a:t>Όνομα, αναγνωριστικό, ανώνυμα δεδομένα</a:t>
            </a:r>
          </a:p>
          <a:p>
            <a:pPr lvl="2"/>
            <a:r>
              <a:rPr lang="el-GR" dirty="0" smtClean="0"/>
              <a:t>Αναφορά με όνομα:ρεύμα</a:t>
            </a:r>
          </a:p>
          <a:p>
            <a:pPr lvl="1"/>
            <a:r>
              <a:rPr lang="el-GR" dirty="0" smtClean="0"/>
              <a:t>Στα </a:t>
            </a:r>
            <a:r>
              <a:rPr lang="en-US" dirty="0" smtClean="0"/>
              <a:t>Mac</a:t>
            </a:r>
            <a:r>
              <a:rPr lang="el-GR" dirty="0" smtClean="0"/>
              <a:t> τα αρχεία έχουν 2 ρεύματα δεδομένων</a:t>
            </a:r>
            <a:endParaRPr lang="en-US" dirty="0" smtClean="0"/>
          </a:p>
          <a:p>
            <a:pPr lvl="2"/>
            <a:r>
              <a:rPr lang="el-GR" dirty="0" smtClean="0"/>
              <a:t>Στα </a:t>
            </a:r>
            <a:r>
              <a:rPr lang="en-US" dirty="0" smtClean="0"/>
              <a:t>Windows</a:t>
            </a:r>
            <a:r>
              <a:rPr lang="el-GR" dirty="0" smtClean="0"/>
              <a:t> τα πολλά ρεύματα χάνονται εύκολα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15650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αρχείων </a:t>
            </a:r>
            <a:r>
              <a:rPr lang="el-GR" dirty="0" smtClean="0"/>
              <a:t>(3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Ιεραρχικός χώρος ονομάτων</a:t>
            </a:r>
          </a:p>
          <a:p>
            <a:pPr lvl="1"/>
            <a:r>
              <a:rPr lang="el-GR" dirty="0" smtClean="0"/>
              <a:t>Διαχωρισμός με \ αντί για /</a:t>
            </a:r>
          </a:p>
          <a:p>
            <a:pPr lvl="1"/>
            <a:r>
              <a:rPr lang="el-GR" dirty="0" smtClean="0"/>
              <a:t>Τα ευρετήρια «.» και «..» είναι συμβάσεις</a:t>
            </a:r>
          </a:p>
          <a:p>
            <a:pPr lvl="1"/>
            <a:r>
              <a:rPr lang="el-GR" dirty="0" smtClean="0"/>
              <a:t>Σκληροί σύνδεσμοι για το σύστημα </a:t>
            </a:r>
            <a:r>
              <a:rPr lang="en-US" dirty="0" smtClean="0"/>
              <a:t>POSIX</a:t>
            </a:r>
          </a:p>
          <a:p>
            <a:pPr lvl="1"/>
            <a:r>
              <a:rPr lang="el-GR" dirty="0" smtClean="0"/>
              <a:t>Συμβολικοί σύνδεσμοι για διαχειριστές</a:t>
            </a:r>
          </a:p>
          <a:p>
            <a:pPr lvl="2"/>
            <a:r>
              <a:rPr lang="el-GR" dirty="0" smtClean="0"/>
              <a:t>Σημεία συντακτικής επανανάλυσης</a:t>
            </a:r>
          </a:p>
          <a:p>
            <a:pPr lvl="1"/>
            <a:r>
              <a:rPr lang="el-GR" dirty="0" smtClean="0"/>
              <a:t>Συμπίεση, κρυπτογράφηση, αραιά αρχεία</a:t>
            </a:r>
          </a:p>
          <a:p>
            <a:pPr lvl="1"/>
            <a:r>
              <a:rPr lang="el-GR" dirty="0" smtClean="0"/>
              <a:t>Ανοχή σε σφάλματα, τήρηση ημερολογίου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933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NT (3</a:t>
            </a:r>
            <a:r>
              <a:rPr lang="el-GR" dirty="0" smtClean="0"/>
              <a:t> από 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Διαφορές </a:t>
            </a:r>
            <a:r>
              <a:rPr lang="en-US" dirty="0" smtClean="0"/>
              <a:t>Windows NT</a:t>
            </a:r>
            <a:r>
              <a:rPr lang="el-GR" dirty="0" smtClean="0"/>
              <a:t> από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UNIX</a:t>
            </a:r>
            <a:r>
              <a:rPr lang="el-GR" dirty="0" smtClean="0"/>
              <a:t> εξελίχθηκε τη δεκα</a:t>
            </a:r>
            <a:r>
              <a:rPr lang="el-GR" dirty="0"/>
              <a:t>ε</a:t>
            </a:r>
            <a:r>
              <a:rPr lang="el-GR" dirty="0" smtClean="0"/>
              <a:t>τία του </a:t>
            </a:r>
            <a:r>
              <a:rPr lang="en-US" dirty="0" smtClean="0"/>
              <a:t>70</a:t>
            </a:r>
            <a:endParaRPr lang="el-GR" dirty="0" smtClean="0"/>
          </a:p>
          <a:p>
            <a:pPr lvl="2"/>
            <a:r>
              <a:rPr lang="el-GR" dirty="0" smtClean="0"/>
              <a:t>Μηχανές 16 </a:t>
            </a:r>
            <a:r>
              <a:rPr lang="en-US" dirty="0" smtClean="0"/>
              <a:t>bit</a:t>
            </a:r>
            <a:r>
              <a:rPr lang="el-GR" dirty="0" smtClean="0"/>
              <a:t> χωρίς εικονική μνήμη</a:t>
            </a:r>
          </a:p>
          <a:p>
            <a:pPr lvl="2"/>
            <a:r>
              <a:rPr lang="el-GR" dirty="0" smtClean="0"/>
              <a:t>Εναλλαγή διεργασιών μεταξύ δίσκου/μνήμης</a:t>
            </a:r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NT</a:t>
            </a:r>
            <a:r>
              <a:rPr lang="el-GR" dirty="0" smtClean="0"/>
              <a:t> σχεδιάστηκαν τη δεκαετία του 90</a:t>
            </a:r>
          </a:p>
          <a:p>
            <a:pPr lvl="2"/>
            <a:r>
              <a:rPr lang="el-GR" dirty="0" smtClean="0"/>
              <a:t>Μηχανές 32</a:t>
            </a:r>
            <a:r>
              <a:rPr lang="en-US" dirty="0" smtClean="0"/>
              <a:t> bit</a:t>
            </a:r>
            <a:r>
              <a:rPr lang="el-GR" dirty="0" smtClean="0"/>
              <a:t> με υλικό προστασίας</a:t>
            </a:r>
          </a:p>
          <a:p>
            <a:pPr lvl="2"/>
            <a:r>
              <a:rPr lang="el-GR" dirty="0" smtClean="0"/>
              <a:t>Χρονοπρογραμματισμός νημάτων</a:t>
            </a:r>
          </a:p>
          <a:p>
            <a:pPr lvl="2"/>
            <a:r>
              <a:rPr lang="el-GR" dirty="0" smtClean="0"/>
              <a:t>Δυναμική σύνδεση με βιβλιοθήκες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59512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Δομή συστήματος αρχείων (1 από 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Μονάδα (</a:t>
            </a:r>
            <a:r>
              <a:rPr lang="en-US" dirty="0" smtClean="0"/>
              <a:t>volume) NTFS</a:t>
            </a:r>
          </a:p>
          <a:p>
            <a:pPr lvl="1"/>
            <a:r>
              <a:rPr lang="el-GR" dirty="0" smtClean="0"/>
              <a:t>Αντιστοιχεί σε διαμέρισμα δίσκου</a:t>
            </a:r>
          </a:p>
          <a:p>
            <a:pPr lvl="2"/>
            <a:r>
              <a:rPr lang="el-GR" dirty="0" smtClean="0"/>
              <a:t>Μπορεί να συνδέει πολλά διαμερίσματα</a:t>
            </a:r>
          </a:p>
          <a:p>
            <a:pPr lvl="2"/>
            <a:r>
              <a:rPr lang="el-GR" dirty="0" smtClean="0"/>
              <a:t>Και σε διαφορετικούς δίσκους</a:t>
            </a:r>
          </a:p>
          <a:p>
            <a:pPr lvl="1"/>
            <a:r>
              <a:rPr lang="el-GR" dirty="0" smtClean="0"/>
              <a:t>Γραμμική ακολουθία μπλοκ (συστοιχιών)</a:t>
            </a:r>
          </a:p>
          <a:p>
            <a:pPr lvl="2"/>
            <a:r>
              <a:rPr lang="el-GR" dirty="0" smtClean="0"/>
              <a:t>Μέγεθος μπλοκ από 512</a:t>
            </a:r>
            <a:r>
              <a:rPr lang="en-US" dirty="0" smtClean="0"/>
              <a:t> byte </a:t>
            </a:r>
            <a:r>
              <a:rPr lang="el-GR" dirty="0" smtClean="0"/>
              <a:t>έως 64 </a:t>
            </a:r>
            <a:r>
              <a:rPr lang="en-US" dirty="0" smtClean="0"/>
              <a:t>KB</a:t>
            </a:r>
          </a:p>
          <a:p>
            <a:pPr lvl="2"/>
            <a:r>
              <a:rPr lang="el-GR" dirty="0" smtClean="0"/>
              <a:t>Συνήθως χρήση μπλοκ 4</a:t>
            </a:r>
            <a:r>
              <a:rPr lang="en-US" dirty="0" smtClean="0"/>
              <a:t> KB</a:t>
            </a:r>
          </a:p>
          <a:p>
            <a:pPr lvl="1"/>
            <a:r>
              <a:rPr lang="el-GR" dirty="0" smtClean="0"/>
              <a:t>Διευθύνσεις μπλοκ 64 </a:t>
            </a:r>
            <a:r>
              <a:rPr lang="en-US" dirty="0" smtClean="0"/>
              <a:t>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177751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συστήματος αρχείων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Κύριος πίνακας αρχείων </a:t>
            </a:r>
            <a:r>
              <a:rPr lang="en-US" dirty="0"/>
              <a:t>(MFT)</a:t>
            </a:r>
          </a:p>
          <a:p>
            <a:pPr lvl="1"/>
            <a:r>
              <a:rPr lang="el-GR" dirty="0"/>
              <a:t>Γραμμική ακολουθία εγγραφών 1 </a:t>
            </a:r>
            <a:r>
              <a:rPr lang="en-US" dirty="0"/>
              <a:t>KB</a:t>
            </a:r>
          </a:p>
          <a:p>
            <a:pPr lvl="1"/>
            <a:r>
              <a:rPr lang="el-GR" dirty="0"/>
              <a:t>Κάθε εγγραφή περιγράφει ένα αρχείο ή </a:t>
            </a:r>
            <a:r>
              <a:rPr lang="el-GR" dirty="0" smtClean="0"/>
              <a:t>κατάλογο</a:t>
            </a:r>
          </a:p>
          <a:p>
            <a:pPr lvl="2"/>
            <a:r>
              <a:rPr lang="el-GR" dirty="0" smtClean="0"/>
              <a:t>Χαρακτηριστικά αρχείου και διευθύνσεις μπλοκ</a:t>
            </a:r>
          </a:p>
          <a:p>
            <a:pPr lvl="2"/>
            <a:r>
              <a:rPr lang="el-GR" dirty="0" smtClean="0"/>
              <a:t>Πρόσθετες εγγραφές για πολύ μεγάλα αρχεία</a:t>
            </a:r>
          </a:p>
          <a:p>
            <a:pPr lvl="1"/>
            <a:r>
              <a:rPr lang="el-GR" dirty="0" smtClean="0"/>
              <a:t>Χάρτης </a:t>
            </a:r>
            <a:r>
              <a:rPr lang="en-US" dirty="0" smtClean="0"/>
              <a:t>bit</a:t>
            </a:r>
            <a:r>
              <a:rPr lang="el-GR" dirty="0" smtClean="0"/>
              <a:t> για παρακολούθηση θέσεων </a:t>
            </a:r>
            <a:r>
              <a:rPr lang="en-US" dirty="0" smtClean="0"/>
              <a:t>MFT</a:t>
            </a:r>
          </a:p>
          <a:p>
            <a:pPr lvl="1"/>
            <a:r>
              <a:rPr lang="el-GR" dirty="0" smtClean="0"/>
              <a:t>Αποθηκεύεται οπουδήποτε στο δίσκο</a:t>
            </a:r>
          </a:p>
          <a:p>
            <a:pPr lvl="1"/>
            <a:r>
              <a:rPr lang="el-GR" dirty="0" smtClean="0"/>
              <a:t>Μεγαλώνει μέχρι 2</a:t>
            </a:r>
            <a:r>
              <a:rPr lang="el-GR" baseline="30000" dirty="0" smtClean="0"/>
              <a:t>48</a:t>
            </a:r>
            <a:r>
              <a:rPr lang="el-GR" dirty="0" smtClean="0"/>
              <a:t> εγγραφές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95403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συστήματος αρχείων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Εγγραφές </a:t>
            </a:r>
            <a:r>
              <a:rPr lang="en-US" dirty="0" smtClean="0"/>
              <a:t>MFT</a:t>
            </a:r>
          </a:p>
          <a:p>
            <a:pPr lvl="1"/>
            <a:r>
              <a:rPr lang="el-GR" dirty="0" smtClean="0"/>
              <a:t>Ακολουθία ζευγών (κεφαλίδα, τιμή)</a:t>
            </a:r>
          </a:p>
          <a:p>
            <a:pPr lvl="2"/>
            <a:r>
              <a:rPr lang="el-GR" dirty="0" smtClean="0"/>
              <a:t>Ζεύγη σταθερού και μεταβλητού μεγέθους</a:t>
            </a:r>
          </a:p>
          <a:p>
            <a:pPr lvl="1"/>
            <a:r>
              <a:rPr lang="el-GR" dirty="0" smtClean="0"/>
              <a:t>Οι μικρές κεφαλίδες είναι μέσα στο </a:t>
            </a:r>
            <a:r>
              <a:rPr lang="en-US" dirty="0" smtClean="0"/>
              <a:t>MFT</a:t>
            </a:r>
          </a:p>
          <a:p>
            <a:pPr lvl="1"/>
            <a:r>
              <a:rPr lang="el-GR" dirty="0" smtClean="0"/>
              <a:t>Οι μεγάλες αποθηκεύονται αλλού</a:t>
            </a:r>
          </a:p>
          <a:p>
            <a:r>
              <a:rPr lang="el-GR" dirty="0" smtClean="0"/>
              <a:t>Οι πρώτες 16 εγγραφές είναι δεσμευμένες</a:t>
            </a:r>
          </a:p>
          <a:p>
            <a:pPr lvl="1"/>
            <a:r>
              <a:rPr lang="el-GR" dirty="0" smtClean="0"/>
              <a:t>Αρχεία μεταδεδομένων του </a:t>
            </a:r>
            <a:r>
              <a:rPr lang="en-US" dirty="0" smtClean="0"/>
              <a:t>NTFS</a:t>
            </a:r>
          </a:p>
          <a:p>
            <a:pPr lvl="1"/>
            <a:r>
              <a:rPr lang="el-GR" dirty="0" smtClean="0"/>
              <a:t>Αρχίζουν με $</a:t>
            </a:r>
            <a:r>
              <a:rPr lang="en-US" dirty="0" smtClean="0"/>
              <a:t> </a:t>
            </a:r>
            <a:r>
              <a:rPr lang="el-GR" dirty="0" smtClean="0"/>
              <a:t>για να διακρίνονται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97944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συστήματος αρχείων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pic>
        <p:nvPicPr>
          <p:cNvPr id="5" name="Picture 8" descr="Βασικές καταχωρήσεις του MF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2875"/>
            <a:ext cx="62007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1102"/>
            <a:ext cx="8229600" cy="605061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Βασικές καταχωρήσεις του </a:t>
            </a:r>
            <a:r>
              <a:rPr lang="en-US" dirty="0" err="1" smtClean="0"/>
              <a:t>MFT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41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συστήματος αρχείων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$</a:t>
            </a:r>
            <a:r>
              <a:rPr lang="en-US" dirty="0" smtClean="0"/>
              <a:t>Mft: </a:t>
            </a:r>
            <a:r>
              <a:rPr lang="el-GR" dirty="0" smtClean="0"/>
              <a:t>το ίδιο το αρχείο με το </a:t>
            </a:r>
            <a:r>
              <a:rPr lang="en-US" dirty="0" smtClean="0"/>
              <a:t>MFT</a:t>
            </a:r>
          </a:p>
          <a:p>
            <a:pPr lvl="1"/>
            <a:r>
              <a:rPr lang="el-GR" dirty="0" smtClean="0"/>
              <a:t>Το πρώτο μπλοκ αναφέρεται στο μπλοκ εκκίνησης</a:t>
            </a:r>
          </a:p>
          <a:p>
            <a:pPr lvl="1"/>
            <a:r>
              <a:rPr lang="el-GR" dirty="0" smtClean="0"/>
              <a:t>Από εκεί διαβάζουμε όλο το </a:t>
            </a:r>
            <a:r>
              <a:rPr lang="en-US" dirty="0" smtClean="0"/>
              <a:t>MFT</a:t>
            </a:r>
          </a:p>
          <a:p>
            <a:r>
              <a:rPr lang="el-GR" dirty="0" smtClean="0"/>
              <a:t>Κωδικοποίηση εγγραφών </a:t>
            </a:r>
            <a:r>
              <a:rPr lang="en-US" dirty="0" smtClean="0"/>
              <a:t>MFT</a:t>
            </a:r>
          </a:p>
          <a:p>
            <a:pPr lvl="1"/>
            <a:r>
              <a:rPr lang="el-GR" dirty="0" smtClean="0"/>
              <a:t>Μαγικός αριθμός για έλεγχο</a:t>
            </a:r>
          </a:p>
          <a:p>
            <a:pPr lvl="1"/>
            <a:r>
              <a:rPr lang="el-GR" dirty="0" smtClean="0"/>
              <a:t>Αριθμός σειράς που αλλάζει σε νέα χρήση</a:t>
            </a:r>
          </a:p>
          <a:p>
            <a:pPr lvl="1"/>
            <a:r>
              <a:rPr lang="el-GR" dirty="0" smtClean="0"/>
              <a:t>Μετρητής αναφορών στο αρχείο</a:t>
            </a:r>
          </a:p>
          <a:p>
            <a:pPr lvl="1"/>
            <a:r>
              <a:rPr lang="el-GR" dirty="0" smtClean="0"/>
              <a:t>Μήκος χρησιμοποιημένης εγγραφής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48474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συστήματος αρχείων </a:t>
            </a:r>
            <a:r>
              <a:rPr lang="el-GR" dirty="0" smtClean="0"/>
              <a:t>(6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pic>
        <p:nvPicPr>
          <p:cNvPr id="5" name="Picture 8" descr="Βασικά χαρακτηριστικά εγγραφών MF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706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577"/>
            <a:ext cx="8229600" cy="868586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Βασικά χαρακτηριστικά εγγραφών </a:t>
            </a:r>
            <a:r>
              <a:rPr lang="en-US" dirty="0" err="1" smtClean="0"/>
              <a:t>MFT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44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συστήματος αρχείων </a:t>
            </a:r>
            <a:r>
              <a:rPr lang="el-GR" dirty="0" smtClean="0"/>
              <a:t>(7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Μορφή χαρακτηριστικών</a:t>
            </a:r>
          </a:p>
          <a:p>
            <a:pPr lvl="1"/>
            <a:r>
              <a:rPr lang="el-GR" dirty="0" smtClean="0"/>
              <a:t>Αναγνωριστικό χαρακτηριστικού</a:t>
            </a:r>
          </a:p>
          <a:p>
            <a:pPr lvl="1"/>
            <a:r>
              <a:rPr lang="el-GR" dirty="0" smtClean="0"/>
              <a:t>Μήκος χαρακτηριστικού</a:t>
            </a:r>
          </a:p>
          <a:p>
            <a:pPr lvl="1"/>
            <a:r>
              <a:rPr lang="el-GR" dirty="0" smtClean="0"/>
              <a:t>Θέση τιμής χαρακτηριστικού</a:t>
            </a:r>
          </a:p>
          <a:p>
            <a:pPr lvl="2"/>
            <a:r>
              <a:rPr lang="el-GR" dirty="0" smtClean="0"/>
              <a:t>Μη διαμένον χαρακτηριστικό: αποθηκεύεται αλλού</a:t>
            </a:r>
          </a:p>
          <a:p>
            <a:pPr lvl="2"/>
            <a:r>
              <a:rPr lang="el-GR" dirty="0" smtClean="0"/>
              <a:t>Απαιτεί μεγαλύτερη κεφαλίδα</a:t>
            </a:r>
          </a:p>
          <a:p>
            <a:pPr lvl="2"/>
            <a:r>
              <a:rPr lang="el-GR" dirty="0" smtClean="0"/>
              <a:t>Περιέχει τη διεύθυνση τις τιμής στο δίσκο</a:t>
            </a:r>
          </a:p>
          <a:p>
            <a:pPr lvl="1"/>
            <a:r>
              <a:rPr lang="el-GR" dirty="0" smtClean="0"/>
              <a:t>Μπορεί να μην χωράνε ούτε οι κεφαλίδες</a:t>
            </a:r>
          </a:p>
          <a:p>
            <a:pPr lvl="2"/>
            <a:r>
              <a:rPr lang="el-GR" dirty="0" smtClean="0"/>
              <a:t>Τότε χρησιμοποιούνται πρόσθετες εγγραφές </a:t>
            </a:r>
            <a:r>
              <a:rPr lang="en-US" dirty="0" smtClean="0"/>
              <a:t>MFT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636082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συστήματος αρχείων </a:t>
            </a:r>
            <a:r>
              <a:rPr lang="el-GR" dirty="0" smtClean="0"/>
              <a:t>(8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Παραπομπή σε άλλο αρχείο για ασφάλεια</a:t>
            </a:r>
          </a:p>
          <a:p>
            <a:pPr lvl="1"/>
            <a:r>
              <a:rPr lang="el-GR" dirty="0" smtClean="0"/>
              <a:t>Επιτρέπει την επαναχρησιμοποίηση πολιτικών</a:t>
            </a:r>
          </a:p>
          <a:p>
            <a:r>
              <a:rPr lang="el-GR" dirty="0" smtClean="0"/>
              <a:t>Αποθήκευση καταλόγων με μορφή λίστας</a:t>
            </a:r>
          </a:p>
          <a:p>
            <a:pPr lvl="1"/>
            <a:r>
              <a:rPr lang="el-GR" dirty="0" smtClean="0"/>
              <a:t>Οι μεγάλοι κατάλογοι αλλάζουν σε Β+ δένδρα</a:t>
            </a:r>
          </a:p>
          <a:p>
            <a:r>
              <a:rPr lang="el-GR" dirty="0" smtClean="0"/>
              <a:t>Προεπιλεγμένο ρεύμα δεδομένων: ανώνυμο</a:t>
            </a:r>
          </a:p>
          <a:p>
            <a:pPr lvl="1"/>
            <a:r>
              <a:rPr lang="el-GR" dirty="0" smtClean="0"/>
              <a:t>Πρόσθετα ρεύματα δεδομένων έχουν όνομα</a:t>
            </a:r>
          </a:p>
          <a:p>
            <a:pPr lvl="2"/>
            <a:r>
              <a:rPr lang="el-GR" dirty="0" smtClean="0"/>
              <a:t>Ακολουθούν οι διευθύνσεις των μπλοκ</a:t>
            </a:r>
          </a:p>
          <a:p>
            <a:pPr lvl="2"/>
            <a:r>
              <a:rPr lang="el-GR" dirty="0" smtClean="0"/>
              <a:t>Μικρά ρεύματα αποθηκεύονται στο ίδιο το </a:t>
            </a:r>
            <a:r>
              <a:rPr lang="en-US" dirty="0" smtClean="0"/>
              <a:t>MFT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53271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l-GR" dirty="0" smtClean="0"/>
              <a:t>χώρου (1 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Προσπάθεια κατανομής γειτονικών μπλοκ</a:t>
            </a:r>
          </a:p>
          <a:p>
            <a:pPr lvl="1"/>
            <a:r>
              <a:rPr lang="el-GR" dirty="0" smtClean="0"/>
              <a:t>Αύξηση απόδοσης λόγω αποφυγής αναζητήσεων</a:t>
            </a:r>
          </a:p>
          <a:p>
            <a:r>
              <a:rPr lang="el-GR" dirty="0" smtClean="0"/>
              <a:t>Ακολουθία εγγραφών περιγραφής ρεύματος</a:t>
            </a:r>
          </a:p>
          <a:p>
            <a:pPr lvl="1"/>
            <a:r>
              <a:rPr lang="el-GR" dirty="0" smtClean="0"/>
              <a:t>Κάθε εγγραφή δείχνει λογικά συνεχόμενα μπλοκ</a:t>
            </a:r>
          </a:p>
          <a:p>
            <a:pPr lvl="2"/>
            <a:r>
              <a:rPr lang="el-GR" dirty="0" smtClean="0"/>
              <a:t>Μπορεί να έχουμε κενά με μηδενικές τιμές</a:t>
            </a:r>
          </a:p>
          <a:p>
            <a:pPr lvl="1"/>
            <a:r>
              <a:rPr lang="el-GR" dirty="0" smtClean="0"/>
              <a:t>Κεφαλίδα εγγραφής: αρχή ροής, τέλος ροής + 1</a:t>
            </a:r>
          </a:p>
          <a:p>
            <a:pPr lvl="2"/>
            <a:r>
              <a:rPr lang="el-GR" dirty="0" smtClean="0"/>
              <a:t>Σχετικές διευθύνσεις από την αρχή του αρχείου</a:t>
            </a:r>
          </a:p>
          <a:p>
            <a:pPr lvl="1"/>
            <a:r>
              <a:rPr lang="el-GR" dirty="0" smtClean="0"/>
              <a:t>Ζεύγη διευθύνσεων: πρώτο μπλοκ, πλήθος</a:t>
            </a:r>
          </a:p>
          <a:p>
            <a:pPr lvl="2"/>
            <a:r>
              <a:rPr lang="el-GR" dirty="0" smtClean="0"/>
              <a:t>Σχετικές διευθύνσεις από την αρχή της μονάδας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973994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Κατανομή χώρου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pic>
        <p:nvPicPr>
          <p:cNvPr id="5" name="Picture 8" descr="Παράδειγμα: αρχείο με 9 λογικά μπλο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1" y="1238994"/>
            <a:ext cx="75533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r>
              <a:rPr lang="el-GR" dirty="0" smtClean="0"/>
              <a:t>Παράδειγμα: αρχείο με 9 λογικά μπλοκ</a:t>
            </a:r>
          </a:p>
          <a:p>
            <a:pPr lvl="1"/>
            <a:r>
              <a:rPr lang="el-GR" dirty="0" smtClean="0"/>
              <a:t>Λίστα με τρεις ακολουθίες φυσικών μπλοκ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082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NT </a:t>
            </a:r>
            <a:r>
              <a:rPr lang="en-US" dirty="0" smtClean="0"/>
              <a:t>(4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Windows NT 3.1 </a:t>
            </a:r>
            <a:r>
              <a:rPr lang="el-GR" dirty="0" smtClean="0"/>
              <a:t>για </a:t>
            </a:r>
            <a:r>
              <a:rPr lang="en-US" dirty="0" smtClean="0"/>
              <a:t>x86, Alpha, MIPS</a:t>
            </a:r>
          </a:p>
          <a:p>
            <a:pPr lvl="1"/>
            <a:r>
              <a:rPr lang="el-GR" dirty="0" smtClean="0"/>
              <a:t>Ίδιος αριθμός έκδοσης με </a:t>
            </a:r>
            <a:r>
              <a:rPr lang="en-US" dirty="0" smtClean="0"/>
              <a:t>Windows 3.1</a:t>
            </a:r>
          </a:p>
          <a:p>
            <a:pPr lvl="1"/>
            <a:r>
              <a:rPr lang="el-GR" dirty="0" smtClean="0"/>
              <a:t>Χρήση </a:t>
            </a:r>
            <a:r>
              <a:rPr lang="en-US" dirty="0" smtClean="0"/>
              <a:t>API Win32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αντί για </a:t>
            </a:r>
            <a:r>
              <a:rPr lang="en-US" dirty="0" smtClean="0"/>
              <a:t>Win32s)</a:t>
            </a:r>
          </a:p>
          <a:p>
            <a:pPr lvl="1"/>
            <a:r>
              <a:rPr lang="el-GR" dirty="0" smtClean="0"/>
              <a:t>Προβλήματα: πιο βαριά, λιγότερο συμβατά</a:t>
            </a:r>
          </a:p>
          <a:p>
            <a:pPr lvl="2"/>
            <a:r>
              <a:rPr lang="el-GR" dirty="0" smtClean="0"/>
              <a:t>Τα </a:t>
            </a:r>
            <a:r>
              <a:rPr lang="en-US" dirty="0" smtClean="0"/>
              <a:t>Windows 95 </a:t>
            </a:r>
            <a:r>
              <a:rPr lang="el-GR" dirty="0" smtClean="0"/>
              <a:t>είχαν </a:t>
            </a:r>
            <a:r>
              <a:rPr lang="en-US" dirty="0" smtClean="0"/>
              <a:t>API Win32 </a:t>
            </a:r>
            <a:r>
              <a:rPr lang="el-GR" dirty="0" smtClean="0"/>
              <a:t>και συμβατότητα</a:t>
            </a:r>
            <a:endParaRPr lang="el-GR" dirty="0"/>
          </a:p>
          <a:p>
            <a:pPr lvl="1"/>
            <a:r>
              <a:rPr lang="en-US" dirty="0" smtClean="0"/>
              <a:t>NT 3.51: </a:t>
            </a:r>
            <a:r>
              <a:rPr lang="el-GR" dirty="0" smtClean="0"/>
              <a:t>Καλύτερη δικτύωση και </a:t>
            </a:r>
            <a:r>
              <a:rPr lang="en-US" dirty="0" smtClean="0"/>
              <a:t>PowerPC</a:t>
            </a:r>
            <a:endParaRPr lang="el-GR" dirty="0" smtClean="0"/>
          </a:p>
          <a:p>
            <a:r>
              <a:rPr lang="en-US" dirty="0" smtClean="0"/>
              <a:t>Windows NT 4.0</a:t>
            </a:r>
          </a:p>
          <a:p>
            <a:pPr lvl="1"/>
            <a:r>
              <a:rPr lang="el-GR" dirty="0" smtClean="0"/>
              <a:t>Ίδια γραφική διασύνδεση με </a:t>
            </a:r>
            <a:r>
              <a:rPr lang="en-US" dirty="0" smtClean="0"/>
              <a:t>Windows 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901302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χώρου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pic>
        <p:nvPicPr>
          <p:cNvPr id="5" name="Picture 8" descr="Παράδειγμα: πολύ μεγάλο αρχείο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6752"/>
            <a:ext cx="75723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r>
              <a:rPr lang="el-GR" dirty="0" smtClean="0"/>
              <a:t>Παράδειγμα: πολύ μεγάλο αρχείο</a:t>
            </a:r>
          </a:p>
          <a:p>
            <a:pPr lvl="1"/>
            <a:r>
              <a:rPr lang="el-GR" dirty="0" smtClean="0"/>
              <a:t>Η βασική εγγραφή (102) δείχνει άλλες δύο</a:t>
            </a:r>
          </a:p>
          <a:p>
            <a:pPr lvl="1"/>
            <a:r>
              <a:rPr lang="el-GR" dirty="0" smtClean="0"/>
              <a:t>Οι δείκτες κατανέμονται σε τρεις εγγραφές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788840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χώρου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pic>
        <p:nvPicPr>
          <p:cNvPr id="5" name="Picture 8" descr="Μορφή εγγραφής καταλόγου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4" y="1271610"/>
            <a:ext cx="78930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1585"/>
            <a:ext cx="8229600" cy="251457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Μορφή εγγραφής καταλόγου</a:t>
            </a:r>
          </a:p>
          <a:p>
            <a:pPr lvl="1"/>
            <a:r>
              <a:rPr lang="el-GR" dirty="0" smtClean="0"/>
              <a:t>Ακολουθία καταχωρίσεων για αρχεία</a:t>
            </a:r>
          </a:p>
          <a:p>
            <a:pPr lvl="2"/>
            <a:r>
              <a:rPr lang="el-GR" dirty="0" smtClean="0"/>
              <a:t>Δείκτης αρχείου στο </a:t>
            </a:r>
            <a:r>
              <a:rPr lang="en-US" dirty="0" smtClean="0"/>
              <a:t>MFT</a:t>
            </a:r>
            <a:r>
              <a:rPr lang="el-GR" dirty="0" smtClean="0"/>
              <a:t>, μήκος ονόματος και όνομα</a:t>
            </a:r>
          </a:p>
          <a:p>
            <a:pPr lvl="2"/>
            <a:r>
              <a:rPr lang="el-GR" dirty="0" smtClean="0"/>
              <a:t>Γραμμική αναζήτηση ονομάτων</a:t>
            </a:r>
          </a:p>
          <a:p>
            <a:pPr lvl="2"/>
            <a:r>
              <a:rPr lang="el-GR" dirty="0" smtClean="0"/>
              <a:t>Οι μεγάλοι κατάλογοι οργανώνονται σε Β+ δένδρα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546397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Κατανομή χώρου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Άνοιγμα αρχείου</a:t>
            </a:r>
          </a:p>
          <a:p>
            <a:pPr lvl="1"/>
            <a:r>
              <a:rPr lang="el-GR" dirty="0" smtClean="0"/>
              <a:t>Έχουμε δει την ανάλυση ονόματος μέχρι το </a:t>
            </a:r>
            <a:r>
              <a:rPr lang="en-US" dirty="0" smtClean="0"/>
              <a:t>NTFS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NTFS</a:t>
            </a:r>
            <a:r>
              <a:rPr lang="el-GR" dirty="0" smtClean="0"/>
              <a:t> λαμβάνει ένα </a:t>
            </a:r>
            <a:r>
              <a:rPr lang="en-US" dirty="0" smtClean="0"/>
              <a:t>IRP</a:t>
            </a:r>
            <a:r>
              <a:rPr lang="el-GR" dirty="0" smtClean="0"/>
              <a:t> με το όνομα </a:t>
            </a:r>
            <a:r>
              <a:rPr lang="en-US" dirty="0" smtClean="0"/>
              <a:t>\foo\bar</a:t>
            </a:r>
          </a:p>
          <a:p>
            <a:pPr lvl="1"/>
            <a:r>
              <a:rPr lang="el-GR" dirty="0" smtClean="0"/>
              <a:t>Ανάγνωση ρίζας από </a:t>
            </a:r>
            <a:r>
              <a:rPr lang="en-US" dirty="0" smtClean="0"/>
              <a:t>MFT</a:t>
            </a:r>
            <a:r>
              <a:rPr lang="el-GR" dirty="0" smtClean="0"/>
              <a:t> και εντοπισμός</a:t>
            </a:r>
            <a:r>
              <a:rPr lang="en-US" dirty="0" smtClean="0"/>
              <a:t> foo</a:t>
            </a:r>
          </a:p>
          <a:p>
            <a:pPr lvl="1"/>
            <a:r>
              <a:rPr lang="el-GR" dirty="0" smtClean="0"/>
              <a:t>Ανάγνωση </a:t>
            </a:r>
            <a:r>
              <a:rPr lang="en-US" dirty="0" smtClean="0"/>
              <a:t>foo</a:t>
            </a:r>
            <a:r>
              <a:rPr lang="el-GR" dirty="0" smtClean="0"/>
              <a:t> και εντοπισμός </a:t>
            </a:r>
            <a:r>
              <a:rPr lang="en-US" dirty="0" smtClean="0"/>
              <a:t>bar</a:t>
            </a:r>
          </a:p>
          <a:p>
            <a:pPr lvl="1"/>
            <a:r>
              <a:rPr lang="el-GR" dirty="0" smtClean="0"/>
              <a:t>Έλεγχος αν επιτρέπεται η πρόσβαση</a:t>
            </a:r>
          </a:p>
          <a:p>
            <a:pPr lvl="1"/>
            <a:r>
              <a:rPr lang="el-GR" dirty="0" smtClean="0"/>
              <a:t>Ολοκλήρωση αντικειμένου αρχείου</a:t>
            </a:r>
            <a:endParaRPr lang="en-US" dirty="0" smtClean="0"/>
          </a:p>
          <a:p>
            <a:pPr lvl="1"/>
            <a:r>
              <a:rPr lang="el-GR" dirty="0" smtClean="0"/>
              <a:t>Ο χρήστης παίρνει χειριστήριο για τη συνέχεια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958426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χώρου </a:t>
            </a:r>
            <a:r>
              <a:rPr lang="el-GR" dirty="0" smtClean="0"/>
              <a:t>(6 </a:t>
            </a:r>
            <a:r>
              <a:rPr lang="el-GR" dirty="0"/>
              <a:t>από </a:t>
            </a:r>
            <a:r>
              <a:rPr 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Σημεία συντακτικής επανανάλυσης </a:t>
            </a:r>
            <a:r>
              <a:rPr lang="en-US" dirty="0" smtClean="0"/>
              <a:t>(reparse)</a:t>
            </a:r>
          </a:p>
          <a:p>
            <a:pPr lvl="1"/>
            <a:r>
              <a:rPr lang="el-GR" dirty="0" smtClean="0"/>
              <a:t>Ειδική σημείωση σε αρχείο/κατάλογο</a:t>
            </a:r>
          </a:p>
          <a:p>
            <a:pPr lvl="2"/>
            <a:r>
              <a:rPr lang="el-GR" dirty="0" smtClean="0"/>
              <a:t>Συνοδεύεται από κάποια δεδομένα</a:t>
            </a:r>
          </a:p>
          <a:p>
            <a:pPr lvl="1"/>
            <a:r>
              <a:rPr lang="el-GR" dirty="0" smtClean="0"/>
              <a:t>Επιστρέφουν αποτυχία κατά την ανάλυση</a:t>
            </a:r>
          </a:p>
          <a:p>
            <a:pPr lvl="2"/>
            <a:r>
              <a:rPr lang="el-GR" dirty="0" smtClean="0"/>
              <a:t>Στο </a:t>
            </a:r>
            <a:r>
              <a:rPr lang="en-US" dirty="0" smtClean="0"/>
              <a:t>IRP</a:t>
            </a:r>
            <a:r>
              <a:rPr lang="el-GR" dirty="0" smtClean="0"/>
              <a:t> επιστρέφονται τα δεδομένα</a:t>
            </a:r>
          </a:p>
          <a:p>
            <a:pPr lvl="1"/>
            <a:r>
              <a:rPr lang="el-GR" dirty="0" smtClean="0"/>
              <a:t>Ο διαχειριστής αντικειμένων ξεκινά ξανά</a:t>
            </a:r>
          </a:p>
          <a:p>
            <a:pPr lvl="2"/>
            <a:r>
              <a:rPr lang="el-GR" dirty="0" smtClean="0"/>
              <a:t>Χρήση των δεδομένων ως νέο όνομα</a:t>
            </a:r>
          </a:p>
          <a:p>
            <a:pPr lvl="1"/>
            <a:r>
              <a:rPr lang="el-GR" dirty="0" smtClean="0"/>
              <a:t>Υλοποίηση ανάρτησης, συμβολικών συνδέσμων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465959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αρχείων </a:t>
            </a:r>
            <a:r>
              <a:rPr lang="el-GR" dirty="0" smtClean="0"/>
              <a:t>(1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Δημιουργία συμπιεσμένων αρχείων</a:t>
            </a:r>
          </a:p>
          <a:p>
            <a:pPr lvl="1"/>
            <a:r>
              <a:rPr lang="el-GR" dirty="0" smtClean="0"/>
              <a:t>Συμπίεση/αποσυμπίεση από το </a:t>
            </a:r>
            <a:r>
              <a:rPr lang="en-US" dirty="0" smtClean="0"/>
              <a:t>NTFS</a:t>
            </a:r>
          </a:p>
          <a:p>
            <a:pPr lvl="1"/>
            <a:r>
              <a:rPr lang="el-GR" dirty="0" smtClean="0"/>
              <a:t>Δεν είναι εμφανής στις διεργασίες</a:t>
            </a:r>
          </a:p>
          <a:p>
            <a:pPr lvl="1"/>
            <a:r>
              <a:rPr lang="el-GR" dirty="0" smtClean="0"/>
              <a:t>Λειτουργεί σε ομάδες 16 μπλοκ</a:t>
            </a:r>
          </a:p>
          <a:p>
            <a:pPr lvl="2"/>
            <a:r>
              <a:rPr lang="el-GR" dirty="0" smtClean="0"/>
              <a:t>Εξετάζουμε 16 λογικά συνεχόμενα μπλοκ</a:t>
            </a:r>
          </a:p>
          <a:p>
            <a:pPr lvl="2"/>
            <a:r>
              <a:rPr lang="el-GR" dirty="0" smtClean="0"/>
              <a:t>Δοκιμάζουμε να τα συμπιέσουμε</a:t>
            </a:r>
          </a:p>
          <a:p>
            <a:pPr lvl="2"/>
            <a:r>
              <a:rPr lang="el-GR" dirty="0" smtClean="0"/>
              <a:t>Αν έχουμε &lt;=15 μπλοκ, γράφονται συμπιεσμένα</a:t>
            </a:r>
          </a:p>
          <a:p>
            <a:pPr lvl="2"/>
            <a:r>
              <a:rPr lang="el-GR" dirty="0" smtClean="0"/>
              <a:t>Επαναλαμβάνουμε μέχρι το τέλος του αρχείου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17936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</a:t>
            </a:r>
            <a:r>
              <a:rPr lang="el-GR" dirty="0" smtClean="0"/>
              <a:t>αρχείων (2 από 2)</a:t>
            </a:r>
            <a:endParaRPr lang="el-GR" dirty="0"/>
          </a:p>
        </p:txBody>
      </p:sp>
      <p:pic>
        <p:nvPicPr>
          <p:cNvPr id="5" name="Picture 8" descr="Διάκριση συμπιεσμένων περιοχ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124744"/>
            <a:ext cx="78962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644"/>
            <a:ext cx="8229600" cy="1356519"/>
          </a:xfrm>
        </p:spPr>
        <p:txBody>
          <a:bodyPr>
            <a:normAutofit/>
          </a:bodyPr>
          <a:lstStyle/>
          <a:p>
            <a:r>
              <a:rPr lang="el-GR" dirty="0" smtClean="0"/>
              <a:t>Διάκριση συμπιεσμένων περιοχών</a:t>
            </a:r>
          </a:p>
          <a:p>
            <a:pPr lvl="1"/>
            <a:r>
              <a:rPr lang="el-GR" dirty="0" smtClean="0"/>
              <a:t>Δεύτερη εγγραφή με απόσταση μηδέν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54302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Τήρηση ημερολογίου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Δύο τρόποι παρακολούθησης αλλαγών</a:t>
            </a:r>
          </a:p>
          <a:p>
            <a:r>
              <a:rPr lang="el-GR" dirty="0" smtClean="0"/>
              <a:t>Κλήση </a:t>
            </a:r>
            <a:r>
              <a:rPr lang="en-US" dirty="0" smtClean="0"/>
              <a:t>NtNotifyChangeDirectoryFile</a:t>
            </a:r>
          </a:p>
          <a:p>
            <a:pPr lvl="1"/>
            <a:r>
              <a:rPr lang="el-GR" dirty="0" smtClean="0"/>
              <a:t>Περνάμε μια περιοχή μνήμης και ένα αρχείο</a:t>
            </a:r>
          </a:p>
          <a:p>
            <a:pPr lvl="1"/>
            <a:r>
              <a:rPr lang="el-GR" dirty="0" smtClean="0"/>
              <a:t>Επιστρέφει τις αλλαγές στο αρχείο</a:t>
            </a:r>
          </a:p>
          <a:p>
            <a:pPr lvl="2"/>
            <a:r>
              <a:rPr lang="el-GR" dirty="0" smtClean="0"/>
              <a:t>Ελπίζουμε να χωράνε όλες στην περιοχή</a:t>
            </a:r>
          </a:p>
          <a:p>
            <a:r>
              <a:rPr lang="el-GR" dirty="0" smtClean="0"/>
              <a:t>Ημερολόγιο αλλαγών του </a:t>
            </a:r>
            <a:r>
              <a:rPr lang="en-US" dirty="0" smtClean="0"/>
              <a:t>NTFS</a:t>
            </a:r>
          </a:p>
          <a:p>
            <a:pPr lvl="1"/>
            <a:r>
              <a:rPr lang="el-GR" dirty="0" smtClean="0"/>
              <a:t>Λίστα όλων των αλλαγών σε αρχεία</a:t>
            </a:r>
          </a:p>
          <a:p>
            <a:pPr lvl="1"/>
            <a:r>
              <a:rPr lang="el-GR" dirty="0" smtClean="0"/>
              <a:t>Αποθήκευση σε πολύ μεγάλο αρχείο ημερολογίου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753220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Ασφάλεια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Windows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 ασφάλειας</a:t>
            </a:r>
            <a:r>
              <a:rPr lang="el-GR" dirty="0"/>
              <a:t> </a:t>
            </a:r>
            <a:r>
              <a:rPr lang="el-GR" dirty="0" smtClean="0"/>
              <a:t>(1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 </a:t>
            </a:r>
            <a:r>
              <a:rPr lang="en-US" dirty="0" smtClean="0"/>
              <a:t>NT</a:t>
            </a:r>
            <a:r>
              <a:rPr lang="el-GR" dirty="0" smtClean="0"/>
              <a:t> σχεδιάστηκαν για ασφάλεια </a:t>
            </a:r>
            <a:r>
              <a:rPr lang="en-US" dirty="0" smtClean="0"/>
              <a:t>C2</a:t>
            </a:r>
            <a:endParaRPr lang="el-GR" dirty="0" smtClean="0"/>
          </a:p>
          <a:p>
            <a:pPr lvl="1"/>
            <a:r>
              <a:rPr lang="el-GR" dirty="0" smtClean="0"/>
              <a:t>Πρότυπο του </a:t>
            </a:r>
            <a:r>
              <a:rPr lang="en-US" dirty="0" smtClean="0"/>
              <a:t>DoD</a:t>
            </a:r>
            <a:r>
              <a:rPr lang="el-GR" dirty="0" smtClean="0"/>
              <a:t> των ΗΠΑ</a:t>
            </a:r>
            <a:endParaRPr lang="en-US" dirty="0" smtClean="0"/>
          </a:p>
          <a:p>
            <a:pPr lvl="1"/>
            <a:r>
              <a:rPr lang="el-GR" dirty="0" smtClean="0"/>
              <a:t>Δεν υλοποιείται πια κατά 100%</a:t>
            </a:r>
          </a:p>
          <a:p>
            <a:r>
              <a:rPr lang="el-GR" dirty="0" smtClean="0"/>
              <a:t>Ασφαλής σύνδεση χωρίς παραπλάνηση</a:t>
            </a:r>
          </a:p>
          <a:p>
            <a:pPr lvl="1"/>
            <a:r>
              <a:rPr lang="el-GR" dirty="0" smtClean="0"/>
              <a:t>Όλοι οι χρήστες πρέπει να δώσουν συνθηματικό</a:t>
            </a:r>
          </a:p>
          <a:p>
            <a:pPr lvl="1"/>
            <a:r>
              <a:rPr lang="el-GR" dirty="0" smtClean="0"/>
              <a:t>Χρήση </a:t>
            </a:r>
            <a:r>
              <a:rPr lang="en-US" dirty="0" smtClean="0"/>
              <a:t>CTRL-ALT-DEL</a:t>
            </a:r>
            <a:r>
              <a:rPr lang="el-GR" dirty="0" smtClean="0"/>
              <a:t> πριν τη σύνδεση</a:t>
            </a:r>
          </a:p>
          <a:p>
            <a:pPr lvl="2"/>
            <a:r>
              <a:rPr lang="el-GR" dirty="0" smtClean="0"/>
              <a:t>Ενεργοποιεί πάντα το λειτουργικό σύστημα</a:t>
            </a:r>
          </a:p>
          <a:p>
            <a:pPr lvl="2"/>
            <a:r>
              <a:rPr lang="el-GR" dirty="0" smtClean="0"/>
              <a:t>Δεν απενεργοποιείται από εφαρμογές χρήστη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294821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Απαιτήσεις </a:t>
            </a:r>
            <a:r>
              <a:rPr lang="el-GR" dirty="0" smtClean="0"/>
              <a:t>ασφάλειας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Διακριτικοί έλεγχοι πρόσβασης</a:t>
            </a:r>
          </a:p>
          <a:p>
            <a:pPr lvl="1"/>
            <a:r>
              <a:rPr lang="el-GR" dirty="0" smtClean="0"/>
              <a:t>Ο ιδιοκτήτης επιλέγει τρόπο πρόσβασης</a:t>
            </a:r>
          </a:p>
          <a:p>
            <a:r>
              <a:rPr lang="el-GR" dirty="0" smtClean="0"/>
              <a:t>Έλεγχοι προνομιακής πρόσβασης</a:t>
            </a:r>
          </a:p>
          <a:p>
            <a:pPr lvl="1"/>
            <a:r>
              <a:rPr lang="el-GR" dirty="0" smtClean="0"/>
              <a:t>Ο υπερχρήστης μπορεί να παρακάμψει ελέγχους</a:t>
            </a:r>
          </a:p>
          <a:p>
            <a:r>
              <a:rPr lang="el-GR" dirty="0" smtClean="0"/>
              <a:t>Προστασία χώρου διευθύνσεων διεργασίας</a:t>
            </a:r>
          </a:p>
          <a:p>
            <a:r>
              <a:rPr lang="el-GR" dirty="0" smtClean="0"/>
              <a:t>Μηδενισμός νέων σελίδων</a:t>
            </a:r>
          </a:p>
          <a:p>
            <a:r>
              <a:rPr lang="el-GR" dirty="0" smtClean="0"/>
              <a:t>Ελεγκτική παρακολούθηση ασφάλειας</a:t>
            </a:r>
          </a:p>
          <a:p>
            <a:pPr lvl="1"/>
            <a:r>
              <a:rPr lang="el-GR" dirty="0" smtClean="0"/>
              <a:t>Αρχείο καταγραφής συμβάντων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213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NT </a:t>
            </a:r>
            <a:r>
              <a:rPr lang="en-US" dirty="0" smtClean="0"/>
              <a:t>(5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pic>
        <p:nvPicPr>
          <p:cNvPr id="5" name="Picture 8" descr="Συμβατότητα εφαρμογ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1"/>
            <a:ext cx="6552728" cy="22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Συμβατότητα εφαρμογών</a:t>
            </a:r>
          </a:p>
          <a:p>
            <a:pPr lvl="1"/>
            <a:r>
              <a:rPr lang="el-GR" dirty="0" smtClean="0"/>
              <a:t>Κοινή διεπαφή για όλες τις εφαρμογές 32</a:t>
            </a:r>
            <a:r>
              <a:rPr lang="en-US" dirty="0" smtClean="0"/>
              <a:t> bit</a:t>
            </a:r>
          </a:p>
          <a:p>
            <a:pPr lvl="2"/>
            <a:r>
              <a:rPr lang="el-GR" dirty="0" smtClean="0"/>
              <a:t>Τα </a:t>
            </a:r>
            <a:r>
              <a:rPr lang="en-US" dirty="0" smtClean="0"/>
              <a:t>Windows 3.x </a:t>
            </a:r>
            <a:r>
              <a:rPr lang="el-GR" dirty="0" smtClean="0"/>
              <a:t>είχαν περιορισμένη έκδοση</a:t>
            </a:r>
          </a:p>
          <a:p>
            <a:pPr lvl="1"/>
            <a:r>
              <a:rPr lang="el-GR" dirty="0" smtClean="0"/>
              <a:t>Εύκολη μεταφορά από</a:t>
            </a:r>
            <a:r>
              <a:rPr lang="en-US" dirty="0" smtClean="0"/>
              <a:t> Windows 95 </a:t>
            </a:r>
            <a:r>
              <a:rPr lang="el-GR" dirty="0" smtClean="0"/>
              <a:t>σε </a:t>
            </a:r>
            <a:r>
              <a:rPr lang="en-US" dirty="0" smtClean="0"/>
              <a:t>NT</a:t>
            </a:r>
          </a:p>
          <a:p>
            <a:pPr lvl="2"/>
            <a:r>
              <a:rPr lang="el-GR" dirty="0" smtClean="0"/>
              <a:t>Για την ίδια αρχιτεκτονική επεξεργαστή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15357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Έννοιες ασφάλειας (1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r>
              <a:rPr lang="el-GR" dirty="0" smtClean="0"/>
              <a:t>Κάθε ομάδα έχει ταυτότητα ασφάλειας (</a:t>
            </a:r>
            <a:r>
              <a:rPr lang="en-US" dirty="0" smtClean="0"/>
              <a:t>SID)</a:t>
            </a:r>
          </a:p>
          <a:p>
            <a:pPr lvl="1"/>
            <a:r>
              <a:rPr lang="el-GR" dirty="0" smtClean="0"/>
              <a:t>Κεφαλίδα και τυχαίος αριθμός για μοναδικότητα</a:t>
            </a:r>
          </a:p>
          <a:p>
            <a:pPr lvl="1"/>
            <a:r>
              <a:rPr lang="el-GR" dirty="0" smtClean="0"/>
              <a:t>Οι διεργασίες έχουν μία σκυτάλη πρόσβασης</a:t>
            </a:r>
          </a:p>
          <a:p>
            <a:pPr lvl="2"/>
            <a:r>
              <a:rPr lang="el-GR" dirty="0" smtClean="0"/>
              <a:t>Περιέχει το </a:t>
            </a:r>
            <a:r>
              <a:rPr lang="en-US" dirty="0" smtClean="0"/>
              <a:t>SID</a:t>
            </a:r>
            <a:r>
              <a:rPr lang="el-GR" dirty="0" smtClean="0"/>
              <a:t> του ιδιοκτήτη και άλλες πληροφορίες</a:t>
            </a:r>
          </a:p>
          <a:p>
            <a:pPr lvl="2"/>
            <a:r>
              <a:rPr lang="el-GR" dirty="0" smtClean="0"/>
              <a:t>Προεπιλεγμένη </a:t>
            </a:r>
            <a:r>
              <a:rPr lang="en-US" dirty="0" smtClean="0"/>
              <a:t>ACL</a:t>
            </a:r>
            <a:r>
              <a:rPr lang="el-GR" dirty="0" smtClean="0"/>
              <a:t> για νέα αντικείμενα</a:t>
            </a:r>
          </a:p>
          <a:p>
            <a:pPr lvl="2"/>
            <a:r>
              <a:rPr lang="el-GR" dirty="0" smtClean="0"/>
              <a:t>Ειδικά προνόμια του χρήστη (τύπου υπερχρήστη)</a:t>
            </a:r>
          </a:p>
          <a:p>
            <a:pPr lvl="2"/>
            <a:r>
              <a:rPr lang="el-GR" dirty="0" smtClean="0"/>
              <a:t>Δυνατότητα μίμησης και περιορισμένων προνομίων</a:t>
            </a:r>
          </a:p>
        </p:txBody>
      </p:sp>
      <p:pic>
        <p:nvPicPr>
          <p:cNvPr id="5" name="Picture 8" descr="Σκυτάλη πρόσβασης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76073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121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ασφάλειας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Δημιουργία σκυτάλης στη σύνδεση</a:t>
            </a:r>
          </a:p>
          <a:p>
            <a:pPr lvl="1"/>
            <a:r>
              <a:rPr lang="el-GR" dirty="0" smtClean="0"/>
              <a:t>Οι διεργασίες την κληρονομούν</a:t>
            </a:r>
            <a:endParaRPr lang="en-US" dirty="0" smtClean="0"/>
          </a:p>
          <a:p>
            <a:pPr lvl="1"/>
            <a:r>
              <a:rPr lang="el-GR" dirty="0" smtClean="0"/>
              <a:t>Όλα τα νήματα έχουν την ίδια</a:t>
            </a:r>
          </a:p>
          <a:p>
            <a:r>
              <a:rPr lang="el-GR" dirty="0" smtClean="0"/>
              <a:t>Μηχανισμός μίμησης (</a:t>
            </a:r>
            <a:r>
              <a:rPr lang="en-US" dirty="0" smtClean="0"/>
              <a:t>impersonation)</a:t>
            </a:r>
            <a:endParaRPr lang="el-GR" dirty="0" smtClean="0"/>
          </a:p>
          <a:p>
            <a:pPr lvl="1"/>
            <a:r>
              <a:rPr lang="el-GR" dirty="0" smtClean="0"/>
              <a:t>Δυνατότητα απόκτησης άλλης σκυτάλης</a:t>
            </a:r>
          </a:p>
          <a:p>
            <a:pPr lvl="2"/>
            <a:r>
              <a:rPr lang="el-GR" dirty="0" smtClean="0"/>
              <a:t>Το νήμα αποκτά διαφορετικά προνόμια</a:t>
            </a:r>
          </a:p>
          <a:p>
            <a:pPr lvl="1"/>
            <a:r>
              <a:rPr lang="el-GR" dirty="0" smtClean="0"/>
              <a:t>Παράδειγμα: πελάτης περνά σκυτάλη σε </a:t>
            </a:r>
            <a:r>
              <a:rPr lang="el-GR" dirty="0" err="1" smtClean="0"/>
              <a:t>διακομιστή</a:t>
            </a:r>
            <a:endParaRPr lang="el-GR" dirty="0" smtClean="0"/>
          </a:p>
          <a:p>
            <a:pPr lvl="2"/>
            <a:r>
              <a:rPr lang="el-GR" dirty="0" smtClean="0"/>
              <a:t>Δυνατότητα προσπέλασης αρχείων πελάτη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17829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ασφάλειας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Περιγραφέας ασφάλειας αντικειμένου</a:t>
            </a:r>
          </a:p>
          <a:p>
            <a:pPr lvl="1"/>
            <a:r>
              <a:rPr lang="el-GR" dirty="0" smtClean="0"/>
              <a:t>Περιορίζει την πρόσβαση στο αντικείμενο</a:t>
            </a:r>
          </a:p>
          <a:p>
            <a:pPr lvl="1"/>
            <a:r>
              <a:rPr lang="en-US" dirty="0" smtClean="0"/>
              <a:t>DACL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δικαιώματα χρήσης αντικειμένου</a:t>
            </a:r>
            <a:endParaRPr lang="en-US" dirty="0" smtClean="0"/>
          </a:p>
          <a:p>
            <a:pPr lvl="2"/>
            <a:r>
              <a:rPr lang="el-GR" dirty="0" smtClean="0"/>
              <a:t>Λίστα στοιχείων ελέγχου πρόσβασης (</a:t>
            </a:r>
            <a:r>
              <a:rPr lang="en-US" dirty="0" smtClean="0"/>
              <a:t>ACE)</a:t>
            </a:r>
          </a:p>
          <a:p>
            <a:pPr lvl="2"/>
            <a:r>
              <a:rPr lang="el-GR" dirty="0" smtClean="0"/>
              <a:t>Κάθε </a:t>
            </a:r>
            <a:r>
              <a:rPr lang="en-US" dirty="0" smtClean="0"/>
              <a:t>ACE</a:t>
            </a:r>
            <a:r>
              <a:rPr lang="el-GR" dirty="0" smtClean="0"/>
              <a:t> έχει </a:t>
            </a:r>
            <a:r>
              <a:rPr lang="en-US" dirty="0" smtClean="0"/>
              <a:t>SID</a:t>
            </a:r>
            <a:r>
              <a:rPr lang="el-GR" dirty="0" smtClean="0"/>
              <a:t> και χάρτη δικαιωμάτων</a:t>
            </a:r>
          </a:p>
          <a:p>
            <a:pPr lvl="2"/>
            <a:r>
              <a:rPr lang="el-GR" dirty="0" smtClean="0"/>
              <a:t>Μπορεί να είναι αποδοχής ή άρνησης</a:t>
            </a:r>
          </a:p>
          <a:p>
            <a:pPr lvl="1"/>
            <a:r>
              <a:rPr lang="en-US" dirty="0" smtClean="0"/>
              <a:t>SACL:</a:t>
            </a:r>
            <a:r>
              <a:rPr lang="el-GR" dirty="0" smtClean="0"/>
              <a:t> ενέργειες που καταγράφονται</a:t>
            </a:r>
          </a:p>
          <a:p>
            <a:pPr lvl="2"/>
            <a:r>
              <a:rPr lang="el-GR" dirty="0" smtClean="0"/>
              <a:t>Ίδια μορφή με την </a:t>
            </a:r>
            <a:r>
              <a:rPr lang="en-US" dirty="0" smtClean="0"/>
              <a:t>DACL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63628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Έννοιες ασφάλειας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pic>
        <p:nvPicPr>
          <p:cNvPr id="5" name="Picture 8" descr="Παράδειγμα περιγραφέα ασφάλει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212850"/>
            <a:ext cx="55403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Παράδειγμα περιγραφέα ασφάλειας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62051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Κλήσεις ασφάλειας</a:t>
            </a:r>
            <a:endParaRPr lang="el-GR" dirty="0"/>
          </a:p>
        </p:txBody>
      </p:sp>
      <p:pic>
        <p:nvPicPr>
          <p:cNvPr id="5" name="Picture 8" descr="Πίνακας κλήσεων διαχείρισης περιγραφέων ασφάλειας του Win32 AP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2" y="1268760"/>
            <a:ext cx="800735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4085"/>
            <a:ext cx="8229600" cy="162207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Κλήσεις διαχείρισης περιγραφέων ασφάλειας</a:t>
            </a:r>
          </a:p>
          <a:p>
            <a:pPr lvl="1"/>
            <a:r>
              <a:rPr lang="el-GR" dirty="0" smtClean="0"/>
              <a:t>Αντιστοίχιση περιγραφέα κατά δημιουργία</a:t>
            </a:r>
          </a:p>
          <a:p>
            <a:pPr lvl="1"/>
            <a:r>
              <a:rPr lang="el-GR" dirty="0" smtClean="0"/>
              <a:t>Αλλιώς κληρονομείται από τη διεργασία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227075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ασφάλειας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Αρχικοποίηση ασφάλειας</a:t>
            </a:r>
          </a:p>
          <a:p>
            <a:pPr lvl="1"/>
            <a:r>
              <a:rPr lang="el-GR" dirty="0" smtClean="0"/>
              <a:t>Σύνδεση με διεργασία</a:t>
            </a:r>
            <a:r>
              <a:rPr lang="en-US" dirty="0" smtClean="0"/>
              <a:t> winlogon</a:t>
            </a:r>
          </a:p>
          <a:p>
            <a:pPr lvl="1"/>
            <a:r>
              <a:rPr lang="el-GR" dirty="0" smtClean="0"/>
              <a:t>Πιστοποίηση ταυτότητας με διεργασία</a:t>
            </a:r>
            <a:r>
              <a:rPr lang="en-US" dirty="0" smtClean="0"/>
              <a:t> lsass</a:t>
            </a:r>
          </a:p>
          <a:p>
            <a:pPr lvl="1"/>
            <a:r>
              <a:rPr lang="el-GR" dirty="0" smtClean="0"/>
              <a:t>Δημιουργία νέου φλοιού </a:t>
            </a:r>
            <a:r>
              <a:rPr lang="en-US" dirty="0" smtClean="0"/>
              <a:t>GUI (explorer)</a:t>
            </a:r>
          </a:p>
          <a:p>
            <a:pPr lvl="2"/>
            <a:r>
              <a:rPr lang="el-GR" dirty="0" smtClean="0"/>
              <a:t>Χρήση της κατάλληλης σκυτάλης πρόσβασης</a:t>
            </a:r>
          </a:p>
          <a:p>
            <a:r>
              <a:rPr lang="el-GR" dirty="0" smtClean="0"/>
              <a:t>Έλεγχος ασφάλειας στο άνοιγμα αντικειμένων</a:t>
            </a:r>
          </a:p>
          <a:p>
            <a:pPr lvl="1"/>
            <a:r>
              <a:rPr lang="el-GR" dirty="0" smtClean="0"/>
              <a:t>Κεντρικός ελεγκτής αναφορών ασφάλειας</a:t>
            </a:r>
          </a:p>
          <a:p>
            <a:pPr lvl="1"/>
            <a:r>
              <a:rPr lang="el-GR" dirty="0" smtClean="0"/>
              <a:t>Σύγκριση ζητούμενων με επιτρεπτά δικαιώματα</a:t>
            </a:r>
          </a:p>
          <a:p>
            <a:pPr lvl="2"/>
            <a:r>
              <a:rPr lang="el-GR" dirty="0" smtClean="0"/>
              <a:t>Ισχύει η πρώτη καταχώριση της </a:t>
            </a:r>
            <a:r>
              <a:rPr lang="en-US" dirty="0" smtClean="0"/>
              <a:t>ACL </a:t>
            </a:r>
            <a:r>
              <a:rPr lang="el-GR" dirty="0" smtClean="0"/>
              <a:t>που ταιριάζει</a:t>
            </a:r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133496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ασφάλειας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Περιορισμένοι έλεγχοι στη συνέχεια</a:t>
            </a:r>
          </a:p>
          <a:p>
            <a:pPr lvl="1"/>
            <a:r>
              <a:rPr lang="el-GR" dirty="0" smtClean="0"/>
              <a:t>Μόνο αν η λειτουργία είχε ελεγχθεί αρχικά</a:t>
            </a:r>
          </a:p>
          <a:p>
            <a:pPr lvl="1"/>
            <a:r>
              <a:rPr lang="el-GR" dirty="0" smtClean="0"/>
              <a:t>Δεν ελέγχεται ξανά η </a:t>
            </a:r>
            <a:r>
              <a:rPr lang="en-US" dirty="0" smtClean="0"/>
              <a:t>DACL</a:t>
            </a:r>
            <a:r>
              <a:rPr lang="el-GR" dirty="0" smtClean="0"/>
              <a:t> σε κάθε πρόσβαση</a:t>
            </a:r>
          </a:p>
          <a:p>
            <a:pPr lvl="1"/>
            <a:r>
              <a:rPr lang="el-GR" dirty="0" smtClean="0"/>
              <a:t>Εγγραφή στο ημερολόγιο ανάλογα με </a:t>
            </a:r>
            <a:r>
              <a:rPr lang="en-US" dirty="0" smtClean="0"/>
              <a:t>SACL</a:t>
            </a:r>
          </a:p>
          <a:p>
            <a:r>
              <a:rPr lang="en-US" dirty="0" smtClean="0"/>
              <a:t>SID</a:t>
            </a:r>
            <a:r>
              <a:rPr lang="el-GR" dirty="0" smtClean="0"/>
              <a:t> επιπέδου ακεραιότητας</a:t>
            </a:r>
          </a:p>
          <a:p>
            <a:pPr lvl="1"/>
            <a:r>
              <a:rPr lang="el-GR" dirty="0" smtClean="0"/>
              <a:t>Περιέχονται σε σκυτάλη και </a:t>
            </a:r>
            <a:r>
              <a:rPr lang="en-US" dirty="0" smtClean="0"/>
              <a:t>SACL</a:t>
            </a:r>
          </a:p>
          <a:p>
            <a:pPr lvl="1"/>
            <a:r>
              <a:rPr lang="el-GR" dirty="0" smtClean="0"/>
              <a:t>Δεν επιτρέπουν υπέρβαση δικαιωμάτων</a:t>
            </a:r>
          </a:p>
          <a:p>
            <a:pPr lvl="2"/>
            <a:r>
              <a:rPr lang="el-GR" dirty="0" smtClean="0"/>
              <a:t>Ανεξάρτητα από το τι λέει η </a:t>
            </a:r>
            <a:r>
              <a:rPr lang="en-US" dirty="0" smtClean="0"/>
              <a:t>DACL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896668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ασφάλειας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Απαγόρευση εκτέλεσης (</a:t>
            </a:r>
            <a:r>
              <a:rPr lang="en-US" dirty="0" smtClean="0"/>
              <a:t>NX)</a:t>
            </a:r>
          </a:p>
          <a:p>
            <a:pPr lvl="1"/>
            <a:r>
              <a:rPr lang="el-GR" dirty="0" smtClean="0"/>
              <a:t>Σελίδες με απαγόρευση εκτέλεσης κώδικα</a:t>
            </a:r>
          </a:p>
          <a:p>
            <a:pPr lvl="2"/>
            <a:r>
              <a:rPr lang="el-GR" dirty="0" smtClean="0"/>
              <a:t>Αποφυγή προβλημάτων υπερχείλισης στοίβας</a:t>
            </a:r>
          </a:p>
          <a:p>
            <a:r>
              <a:rPr lang="el-GR" dirty="0" smtClean="0"/>
              <a:t>Υπογραφή κώδικα πυρήνα (για οδηγούς)</a:t>
            </a:r>
          </a:p>
          <a:p>
            <a:r>
              <a:rPr lang="el-GR" dirty="0" smtClean="0"/>
              <a:t>Φόρτωση κώδικα σε τυχαίες διευθύνσεις</a:t>
            </a:r>
          </a:p>
          <a:p>
            <a:r>
              <a:rPr lang="el-GR" dirty="0" smtClean="0"/>
              <a:t>Έλεγχος λογαριασμού χρήστη (</a:t>
            </a:r>
            <a:r>
              <a:rPr lang="en-US" dirty="0" smtClean="0"/>
              <a:t>UAC)</a:t>
            </a:r>
          </a:p>
          <a:p>
            <a:pPr lvl="1"/>
            <a:r>
              <a:rPr lang="el-GR" dirty="0" smtClean="0"/>
              <a:t>Εμφάνιση ειδικής οθόνης για το διαχειριστή</a:t>
            </a:r>
          </a:p>
          <a:p>
            <a:pPr lvl="2"/>
            <a:r>
              <a:rPr lang="el-GR" dirty="0" smtClean="0"/>
              <a:t>Ο χρήστης πρέπει να εγκρίνει την πρόσβαση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378679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#9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Λειτουργικά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9: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Windows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6" name="Picture 5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5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NT </a:t>
            </a:r>
            <a:r>
              <a:rPr lang="en-US" dirty="0" smtClean="0"/>
              <a:t>(</a:t>
            </a:r>
            <a:r>
              <a:rPr lang="el-GR" dirty="0" smtClean="0"/>
              <a:t>6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Windows 2000:</a:t>
            </a:r>
            <a:r>
              <a:rPr lang="el-GR" dirty="0" smtClean="0"/>
              <a:t> μόνο για </a:t>
            </a:r>
            <a:r>
              <a:rPr lang="en-US" dirty="0" smtClean="0"/>
              <a:t>x86</a:t>
            </a:r>
            <a:endParaRPr lang="el-GR" dirty="0" smtClean="0"/>
          </a:p>
          <a:p>
            <a:pPr lvl="1"/>
            <a:r>
              <a:rPr lang="el-GR" dirty="0" smtClean="0"/>
              <a:t>Στόχος: συνένωση </a:t>
            </a:r>
            <a:r>
              <a:rPr lang="en-US" dirty="0" smtClean="0"/>
              <a:t>Windows NT</a:t>
            </a:r>
            <a:r>
              <a:rPr lang="el-GR" dirty="0" smtClean="0"/>
              <a:t> και </a:t>
            </a:r>
            <a:r>
              <a:rPr lang="en-US" dirty="0" smtClean="0"/>
              <a:t>98</a:t>
            </a:r>
          </a:p>
          <a:p>
            <a:pPr lvl="2"/>
            <a:r>
              <a:rPr lang="el-GR" dirty="0" smtClean="0"/>
              <a:t>Τελικά κυκλοφόρησαν και τα </a:t>
            </a:r>
            <a:r>
              <a:rPr lang="en-US" dirty="0" smtClean="0"/>
              <a:t>Windows Me</a:t>
            </a:r>
          </a:p>
          <a:p>
            <a:pPr lvl="1"/>
            <a:r>
              <a:rPr lang="el-GR" dirty="0" smtClean="0"/>
              <a:t>Διευθέτηση και άμεση λειτουργία </a:t>
            </a:r>
            <a:r>
              <a:rPr lang="en-US" dirty="0" smtClean="0"/>
              <a:t>(PnP)</a:t>
            </a:r>
          </a:p>
          <a:p>
            <a:pPr lvl="1"/>
            <a:r>
              <a:rPr lang="el-GR" dirty="0" smtClean="0"/>
              <a:t>Δικτυακή υπηρεσία καταλόγου (</a:t>
            </a:r>
            <a:r>
              <a:rPr lang="en-US" dirty="0" smtClean="0"/>
              <a:t>AD)</a:t>
            </a:r>
          </a:p>
          <a:p>
            <a:r>
              <a:rPr lang="en-US" dirty="0" smtClean="0"/>
              <a:t>Windows XP: </a:t>
            </a:r>
            <a:r>
              <a:rPr lang="el-GR" dirty="0" smtClean="0"/>
              <a:t>το τέλος του </a:t>
            </a:r>
            <a:r>
              <a:rPr lang="en-US" dirty="0" smtClean="0"/>
              <a:t>MS-DOS</a:t>
            </a:r>
          </a:p>
          <a:p>
            <a:pPr lvl="1"/>
            <a:r>
              <a:rPr lang="el-GR" dirty="0" smtClean="0"/>
              <a:t>Πιο φιλική διεπαφή, μεγαλύτερη συμβατότητα</a:t>
            </a:r>
            <a:endParaRPr lang="en-US" dirty="0" smtClean="0"/>
          </a:p>
          <a:p>
            <a:pPr lvl="1"/>
            <a:r>
              <a:rPr lang="el-GR" dirty="0" smtClean="0"/>
              <a:t>Μεταγενέστερη έκδοση διακομιστών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Server </a:t>
            </a:r>
            <a:r>
              <a:rPr lang="el-GR" dirty="0" smtClean="0"/>
              <a:t>2003)</a:t>
            </a:r>
          </a:p>
          <a:p>
            <a:pPr lvl="2"/>
            <a:r>
              <a:rPr lang="el-GR" dirty="0" smtClean="0"/>
              <a:t>Υποστήριξη </a:t>
            </a:r>
            <a:r>
              <a:rPr lang="en-US" dirty="0" smtClean="0"/>
              <a:t>IA-64</a:t>
            </a:r>
            <a:r>
              <a:rPr lang="el-GR" dirty="0" smtClean="0"/>
              <a:t> και </a:t>
            </a:r>
            <a:r>
              <a:rPr lang="en-US" dirty="0" smtClean="0"/>
              <a:t>x64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60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NT </a:t>
            </a:r>
            <a:r>
              <a:rPr lang="en-US" dirty="0" smtClean="0"/>
              <a:t>(</a:t>
            </a:r>
            <a:r>
              <a:rPr lang="el-GR" dirty="0" smtClean="0"/>
              <a:t>7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pic>
        <p:nvPicPr>
          <p:cNvPr id="5" name="Picture 8" descr="Πίνακας εκδόσεων &quot;πελάτη&quot; και &quot;διακομιστή&quot; των Window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23" y="1196752"/>
            <a:ext cx="6639355" cy="208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372"/>
            <a:ext cx="8229600" cy="28417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Windows Vista</a:t>
            </a:r>
            <a:r>
              <a:rPr lang="el-GR" dirty="0" smtClean="0"/>
              <a:t>: νέα αλλαγή διεπαφής</a:t>
            </a:r>
            <a:endParaRPr lang="en-US" dirty="0" smtClean="0"/>
          </a:p>
          <a:p>
            <a:pPr lvl="1"/>
            <a:r>
              <a:rPr lang="el-GR" dirty="0" smtClean="0"/>
              <a:t>Ενίσχυση ασφάλειας και απόδοσης</a:t>
            </a:r>
          </a:p>
          <a:p>
            <a:pPr lvl="1"/>
            <a:r>
              <a:rPr lang="el-GR" dirty="0" smtClean="0"/>
              <a:t>Μεταγενέστερη έκδοση διακομιστών (</a:t>
            </a:r>
            <a:r>
              <a:rPr lang="en-US" dirty="0" smtClean="0"/>
              <a:t>Server 2008)</a:t>
            </a:r>
            <a:endParaRPr lang="el-GR" dirty="0" smtClean="0"/>
          </a:p>
          <a:p>
            <a:pPr lvl="2"/>
            <a:r>
              <a:rPr lang="el-GR" dirty="0" smtClean="0"/>
              <a:t>Ο πυρήνας είναι ο ίδιος</a:t>
            </a:r>
          </a:p>
          <a:p>
            <a:pPr lvl="1"/>
            <a:r>
              <a:rPr lang="el-GR" dirty="0" smtClean="0"/>
              <a:t>Τα</a:t>
            </a:r>
            <a:r>
              <a:rPr lang="en-US" dirty="0" smtClean="0"/>
              <a:t> Windows 7/Server 2008R2</a:t>
            </a:r>
            <a:r>
              <a:rPr lang="el-GR" dirty="0" smtClean="0"/>
              <a:t> είναι πολύ παρόμοια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39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42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NT </a:t>
            </a:r>
            <a:r>
              <a:rPr lang="en-US" dirty="0" smtClean="0"/>
              <a:t>(</a:t>
            </a:r>
            <a:r>
              <a:rPr lang="el-GR" dirty="0" smtClean="0"/>
              <a:t>8 </a:t>
            </a:r>
            <a:r>
              <a:rPr lang="el-GR" dirty="0"/>
              <a:t>από </a:t>
            </a:r>
            <a:r>
              <a:rPr lang="el-GR" dirty="0" smtClean="0"/>
              <a:t>8)</a:t>
            </a:r>
            <a:endParaRPr lang="el-GR" dirty="0"/>
          </a:p>
        </p:txBody>
      </p:sp>
      <p:pic>
        <p:nvPicPr>
          <p:cNvPr id="5" name="Picture 8" descr="Πίνακας σύγκρισης γραμμών κώδικα ανάμεσα σε Linux και Window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196752"/>
            <a:ext cx="4680520" cy="1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324"/>
            <a:ext cx="8229600" cy="350083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Θέματα με τα </a:t>
            </a:r>
            <a:r>
              <a:rPr lang="en-US" dirty="0" smtClean="0"/>
              <a:t>Windows Vista</a:t>
            </a:r>
          </a:p>
          <a:p>
            <a:pPr lvl="1"/>
            <a:r>
              <a:rPr lang="el-GR" dirty="0" smtClean="0"/>
              <a:t>Πολύ φιλόδοξο εγχείρημα για να πετύχει</a:t>
            </a:r>
          </a:p>
          <a:p>
            <a:pPr lvl="2"/>
            <a:r>
              <a:rPr lang="el-GR" dirty="0" smtClean="0"/>
              <a:t>70 εκατομμύρια γραμμές κώδικα!</a:t>
            </a:r>
          </a:p>
          <a:p>
            <a:pPr lvl="2"/>
            <a:r>
              <a:rPr lang="el-GR" dirty="0" smtClean="0"/>
              <a:t>Στην πορεία άλλαξαν βασικά στοιχεία σχεδίασης</a:t>
            </a:r>
          </a:p>
          <a:p>
            <a:pPr lvl="1"/>
            <a:r>
              <a:rPr lang="el-GR" dirty="0" smtClean="0"/>
              <a:t>1600 βιβλιοθήκες </a:t>
            </a:r>
            <a:r>
              <a:rPr lang="en-US" dirty="0" smtClean="0"/>
              <a:t>DLL</a:t>
            </a:r>
            <a:r>
              <a:rPr lang="el-GR" dirty="0" smtClean="0"/>
              <a:t> και 400 </a:t>
            </a:r>
            <a:r>
              <a:rPr lang="en-US" dirty="0" smtClean="0"/>
              <a:t>EXE</a:t>
            </a:r>
            <a:r>
              <a:rPr lang="el-GR" dirty="0" smtClean="0"/>
              <a:t> στο </a:t>
            </a:r>
            <a:r>
              <a:rPr lang="en-US" dirty="0" smtClean="0"/>
              <a:t>system32</a:t>
            </a:r>
          </a:p>
          <a:p>
            <a:pPr lvl="2"/>
            <a:r>
              <a:rPr lang="el-GR" dirty="0" smtClean="0"/>
              <a:t>Και όλα τα προγράμματα από προηγούμενες εκδόσεις</a:t>
            </a:r>
          </a:p>
          <a:p>
            <a:pPr lvl="1"/>
            <a:r>
              <a:rPr lang="el-GR" dirty="0" smtClean="0"/>
              <a:t>Έμφαση σε απόδοση και πρόσθετες λειτουργίες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2897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Προγραμματισμός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Windows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</a:t>
            </a:r>
            <a:r>
              <a:rPr lang="en-US" dirty="0" smtClean="0"/>
              <a:t>API (1 </a:t>
            </a:r>
            <a:r>
              <a:rPr lang="el-GR" dirty="0" smtClean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" name="Picture 8" descr="Διάγραμμα οργάνωσης κλήσεων συστήματο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6454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2702"/>
            <a:ext cx="8229600" cy="1773461"/>
          </a:xfrm>
        </p:spPr>
        <p:txBody>
          <a:bodyPr>
            <a:normAutofit/>
          </a:bodyPr>
          <a:lstStyle/>
          <a:p>
            <a:r>
              <a:rPr lang="el-GR" dirty="0" smtClean="0"/>
              <a:t>Κλήσεις συστήματος των </a:t>
            </a:r>
            <a:r>
              <a:rPr lang="en-US" dirty="0" smtClean="0"/>
              <a:t>Windows</a:t>
            </a:r>
          </a:p>
          <a:p>
            <a:pPr lvl="1"/>
            <a:r>
              <a:rPr lang="el-GR" dirty="0" smtClean="0"/>
              <a:t>Το βασικό επίπεδο είναι ο πυρήνας (</a:t>
            </a:r>
            <a:r>
              <a:rPr lang="en-US" dirty="0" smtClean="0"/>
              <a:t>ntoskrnl.exe)</a:t>
            </a:r>
            <a:endParaRPr lang="el-GR" dirty="0" smtClean="0"/>
          </a:p>
          <a:p>
            <a:pPr lvl="1"/>
            <a:r>
              <a:rPr lang="el-GR" dirty="0" smtClean="0"/>
              <a:t>Χρησιμοποιείται μόνο εσωτερικά στη </a:t>
            </a:r>
            <a:r>
              <a:rPr lang="en-US" dirty="0" smtClean="0"/>
              <a:t>Microsoft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077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</a:t>
            </a:r>
            <a:r>
              <a:rPr lang="en-US" dirty="0"/>
              <a:t>API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API </a:t>
            </a:r>
            <a:r>
              <a:rPr lang="el-GR" dirty="0"/>
              <a:t>των </a:t>
            </a:r>
            <a:r>
              <a:rPr lang="en-US" dirty="0" smtClean="0"/>
              <a:t>Windows</a:t>
            </a:r>
            <a:endParaRPr lang="el-GR" dirty="0" smtClean="0"/>
          </a:p>
          <a:p>
            <a:pPr lvl="1"/>
            <a:r>
              <a:rPr lang="el-GR" dirty="0" smtClean="0"/>
              <a:t>Ορισμένα </a:t>
            </a:r>
            <a:r>
              <a:rPr lang="en-US" dirty="0" smtClean="0"/>
              <a:t>API </a:t>
            </a:r>
            <a:r>
              <a:rPr lang="el-GR" dirty="0" smtClean="0"/>
              <a:t>υλοποιούνται από </a:t>
            </a:r>
            <a:r>
              <a:rPr lang="en-US" dirty="0" smtClean="0"/>
              <a:t>DLL</a:t>
            </a:r>
          </a:p>
          <a:p>
            <a:pPr lvl="1"/>
            <a:r>
              <a:rPr lang="el-GR" dirty="0" smtClean="0"/>
              <a:t>Άλλα </a:t>
            </a:r>
            <a:r>
              <a:rPr lang="en-US" dirty="0" smtClean="0"/>
              <a:t>API </a:t>
            </a:r>
            <a:r>
              <a:rPr lang="el-GR" dirty="0" smtClean="0"/>
              <a:t>είναι διεργασίες επιπέδου χρήστη</a:t>
            </a:r>
          </a:p>
          <a:p>
            <a:pPr lvl="2"/>
            <a:r>
              <a:rPr lang="el-GR" dirty="0" smtClean="0"/>
              <a:t>Χρήση </a:t>
            </a:r>
            <a:r>
              <a:rPr lang="en-US" dirty="0" smtClean="0"/>
              <a:t>RPC</a:t>
            </a:r>
            <a:r>
              <a:rPr lang="el-GR" dirty="0" smtClean="0"/>
              <a:t> για κλήση τους</a:t>
            </a:r>
          </a:p>
          <a:p>
            <a:r>
              <a:rPr lang="el-GR" dirty="0" smtClean="0"/>
              <a:t>Υποσυστήματα - προσωπικότητες</a:t>
            </a:r>
            <a:endParaRPr lang="en-US" dirty="0" smtClean="0"/>
          </a:p>
          <a:p>
            <a:pPr lvl="1"/>
            <a:r>
              <a:rPr lang="el-GR" dirty="0" smtClean="0"/>
              <a:t>Αρχικά είχαμε </a:t>
            </a:r>
            <a:r>
              <a:rPr lang="en-US" dirty="0" smtClean="0"/>
              <a:t>OS/2, POSIX</a:t>
            </a:r>
            <a:r>
              <a:rPr lang="el-GR" dirty="0" smtClean="0"/>
              <a:t> και </a:t>
            </a:r>
            <a:r>
              <a:rPr lang="en-US" dirty="0" smtClean="0"/>
              <a:t>Win32</a:t>
            </a:r>
          </a:p>
          <a:p>
            <a:pPr lvl="2"/>
            <a:r>
              <a:rPr lang="el-GR" dirty="0" smtClean="0"/>
              <a:t>Το </a:t>
            </a:r>
            <a:r>
              <a:rPr lang="en-US" dirty="0" smtClean="0"/>
              <a:t>OS/2</a:t>
            </a:r>
            <a:r>
              <a:rPr lang="el-GR" dirty="0"/>
              <a:t> </a:t>
            </a:r>
            <a:r>
              <a:rPr lang="el-GR" dirty="0" smtClean="0"/>
              <a:t>καταργήθηκε, το </a:t>
            </a:r>
            <a:r>
              <a:rPr lang="en-US" dirty="0" smtClean="0"/>
              <a:t>POSIX</a:t>
            </a:r>
            <a:r>
              <a:rPr lang="el-GR" dirty="0" smtClean="0"/>
              <a:t> σχεδόν</a:t>
            </a:r>
          </a:p>
          <a:p>
            <a:pPr lvl="2"/>
            <a:r>
              <a:rPr lang="el-GR" dirty="0" smtClean="0"/>
              <a:t>Η βασική προσωπικότητα είναι το </a:t>
            </a:r>
            <a:r>
              <a:rPr lang="en-US" dirty="0" smtClean="0"/>
              <a:t>Win32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83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</a:t>
            </a:r>
            <a:r>
              <a:rPr lang="en-US" dirty="0"/>
              <a:t>API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" name="Picture 8" descr="Δομή υποσυστήματο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328592" cy="35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15827"/>
            <a:ext cx="8229600" cy="141033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Δομή υποσυστήματος</a:t>
            </a:r>
          </a:p>
          <a:p>
            <a:pPr lvl="1"/>
            <a:r>
              <a:rPr lang="el-GR" dirty="0" smtClean="0"/>
              <a:t>Διεργασία και βιβλιοθήκες υποσυστήματος</a:t>
            </a:r>
          </a:p>
          <a:p>
            <a:pPr lvl="1"/>
            <a:r>
              <a:rPr lang="el-GR" dirty="0" smtClean="0"/>
              <a:t>Υποστήριξη χρόνου εκτέλεσης και πυρήνα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085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</a:t>
            </a:r>
            <a:r>
              <a:rPr lang="en-US" dirty="0"/>
              <a:t>API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Συστατικά υποσυστήματος</a:t>
            </a:r>
          </a:p>
          <a:p>
            <a:pPr lvl="1"/>
            <a:r>
              <a:rPr lang="el-GR" dirty="0" smtClean="0"/>
              <a:t>Οι βιβλιοθήκες έχουν κλήσεις υψηλού επιπέδου</a:t>
            </a:r>
          </a:p>
          <a:p>
            <a:pPr lvl="1"/>
            <a:r>
              <a:rPr lang="el-GR" dirty="0" smtClean="0"/>
              <a:t>Τοπικές κλήσεις προς διεργασία υποσυστήματος</a:t>
            </a:r>
          </a:p>
          <a:p>
            <a:pPr lvl="2"/>
            <a:r>
              <a:rPr lang="el-GR" dirty="0" smtClean="0"/>
              <a:t>Διεκπεραίωση </a:t>
            </a:r>
            <a:r>
              <a:rPr lang="en-US" dirty="0" smtClean="0"/>
              <a:t>LPC </a:t>
            </a:r>
            <a:r>
              <a:rPr lang="el-GR" dirty="0" smtClean="0"/>
              <a:t>μέσω του πυρήνα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CreateProcess</a:t>
            </a:r>
            <a:r>
              <a:rPr lang="el-GR" dirty="0" smtClean="0"/>
              <a:t> εντοπίζει το υποσύστημα</a:t>
            </a:r>
          </a:p>
          <a:p>
            <a:pPr lvl="2"/>
            <a:r>
              <a:rPr lang="el-GR" dirty="0" smtClean="0"/>
              <a:t>Εκκίνηση διεργασίας υποσυστήματος </a:t>
            </a:r>
            <a:r>
              <a:rPr lang="en-US" dirty="0" smtClean="0"/>
              <a:t>(</a:t>
            </a:r>
            <a:r>
              <a:rPr lang="el-GR" dirty="0" smtClean="0"/>
              <a:t>αν χρειάζεται</a:t>
            </a:r>
            <a:r>
              <a:rPr lang="en-US" dirty="0" smtClean="0"/>
              <a:t>)</a:t>
            </a:r>
            <a:endParaRPr lang="el-GR" dirty="0" smtClean="0"/>
          </a:p>
          <a:p>
            <a:pPr lvl="2"/>
            <a:r>
              <a:rPr lang="el-GR" dirty="0" smtClean="0"/>
              <a:t>Το υποσύστημα φορτώνει τη διεργασία</a:t>
            </a:r>
          </a:p>
          <a:p>
            <a:pPr lvl="1"/>
            <a:r>
              <a:rPr lang="el-GR" dirty="0" smtClean="0"/>
              <a:t>Η διεργασία υποσυστήματος καλεί το </a:t>
            </a:r>
            <a:r>
              <a:rPr lang="en-US" dirty="0" smtClean="0"/>
              <a:t>NT API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4273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</a:t>
            </a:r>
            <a:r>
              <a:rPr lang="en-US" dirty="0" smtClean="0"/>
              <a:t>API (5 </a:t>
            </a:r>
            <a:r>
              <a:rPr lang="el-GR" dirty="0" smtClean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Υποσύστημα </a:t>
            </a:r>
            <a:r>
              <a:rPr lang="en-US" dirty="0" smtClean="0"/>
              <a:t>Win32</a:t>
            </a:r>
          </a:p>
          <a:p>
            <a:pPr lvl="1"/>
            <a:r>
              <a:rPr lang="el-GR" dirty="0" smtClean="0"/>
              <a:t>Υλοποιείται από τη διεργασία </a:t>
            </a:r>
            <a:r>
              <a:rPr lang="en-US" dirty="0" smtClean="0"/>
              <a:t>csrss.exe</a:t>
            </a:r>
            <a:endParaRPr lang="el-GR" dirty="0" smtClean="0"/>
          </a:p>
          <a:p>
            <a:pPr lvl="2"/>
            <a:r>
              <a:rPr lang="el-GR" dirty="0" smtClean="0"/>
              <a:t>Ξεκινάει αυτόματα από τη διεργασία </a:t>
            </a:r>
            <a:r>
              <a:rPr lang="en-US" dirty="0" smtClean="0"/>
              <a:t>smss.exe</a:t>
            </a:r>
            <a:endParaRPr lang="el-GR" dirty="0" smtClean="0"/>
          </a:p>
          <a:p>
            <a:r>
              <a:rPr lang="el-GR" dirty="0" smtClean="0"/>
              <a:t>Προγραμματιστικά μοντέλα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Win32</a:t>
            </a:r>
            <a:r>
              <a:rPr lang="el-GR" dirty="0" smtClean="0"/>
              <a:t> είναι πολύ περίπλοκο</a:t>
            </a:r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.NET</a:t>
            </a:r>
            <a:r>
              <a:rPr lang="el-GR" dirty="0" smtClean="0"/>
              <a:t>/</a:t>
            </a:r>
            <a:r>
              <a:rPr lang="en-US" dirty="0" smtClean="0"/>
              <a:t>WinFX</a:t>
            </a:r>
            <a:r>
              <a:rPr lang="el-GR" dirty="0" smtClean="0"/>
              <a:t> είναι πιο χρηστικά</a:t>
            </a:r>
          </a:p>
          <a:p>
            <a:pPr lvl="2"/>
            <a:r>
              <a:rPr lang="el-GR" dirty="0" smtClean="0"/>
              <a:t>Κρύβουν το </a:t>
            </a:r>
            <a:r>
              <a:rPr lang="en-US" dirty="0" smtClean="0"/>
              <a:t>Win32</a:t>
            </a:r>
            <a:r>
              <a:rPr lang="el-GR" dirty="0" smtClean="0"/>
              <a:t> πίσω από βιβλιοθήκη τάξεων</a:t>
            </a:r>
          </a:p>
          <a:p>
            <a:pPr lvl="2"/>
            <a:r>
              <a:rPr lang="el-GR" dirty="0" smtClean="0"/>
              <a:t>Προσθέτουν τις δυνατότητες του </a:t>
            </a:r>
            <a:r>
              <a:rPr lang="en-US" dirty="0" smtClean="0"/>
              <a:t>CLR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824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NT API</a:t>
            </a:r>
            <a:r>
              <a:rPr lang="el-GR" dirty="0" smtClean="0"/>
              <a:t> (1 από 4)</a:t>
            </a:r>
            <a:endParaRPr lang="el-GR" dirty="0"/>
          </a:p>
        </p:txBody>
      </p:sp>
      <p:pic>
        <p:nvPicPr>
          <p:cNvPr id="5" name="Picture 8" descr="Το NT AP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279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17677"/>
            <a:ext cx="8229600" cy="260848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Κλήσεις συστήματος του </a:t>
            </a:r>
            <a:r>
              <a:rPr lang="en-US" dirty="0" smtClean="0"/>
              <a:t>NT</a:t>
            </a:r>
            <a:endParaRPr lang="el-GR" dirty="0" smtClean="0"/>
          </a:p>
          <a:p>
            <a:pPr lvl="1"/>
            <a:r>
              <a:rPr lang="el-GR" dirty="0" smtClean="0"/>
              <a:t>Χρησιμοποιούνται σε πολύ χαμηλό επίπεδο</a:t>
            </a:r>
          </a:p>
          <a:p>
            <a:pPr lvl="2"/>
            <a:r>
              <a:rPr lang="el-GR" dirty="0" smtClean="0"/>
              <a:t>Υπηρεσίες, υποσυστήματα και οδηγοί πυρήνα</a:t>
            </a:r>
          </a:p>
          <a:p>
            <a:pPr lvl="1"/>
            <a:r>
              <a:rPr lang="el-GR" dirty="0" smtClean="0"/>
              <a:t>Ενεργούν σε αντικείμενα του πυρήνα</a:t>
            </a:r>
          </a:p>
          <a:p>
            <a:pPr lvl="2"/>
            <a:r>
              <a:rPr lang="el-GR" dirty="0" smtClean="0"/>
              <a:t>Απόκρυψη υλοποίησης αλλά όχι κληρονομικότητα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174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NT API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Αντικείμενα του </a:t>
            </a:r>
            <a:r>
              <a:rPr lang="en-US" dirty="0" smtClean="0"/>
              <a:t>NT API</a:t>
            </a:r>
          </a:p>
          <a:p>
            <a:pPr lvl="1"/>
            <a:r>
              <a:rPr lang="el-GR" dirty="0" smtClean="0"/>
              <a:t>Η δημιουργία τους επιστρέφει ένα χειριστήριο</a:t>
            </a:r>
          </a:p>
          <a:p>
            <a:pPr lvl="1"/>
            <a:r>
              <a:rPr lang="el-GR" dirty="0" smtClean="0"/>
              <a:t>Το χειριστήριο γενικά είναι ιδιωτικό</a:t>
            </a:r>
          </a:p>
          <a:p>
            <a:pPr lvl="2"/>
            <a:r>
              <a:rPr lang="el-GR" dirty="0" smtClean="0"/>
              <a:t>Μεταβιβάζεται μόνο με προστατευμένο τρόπο</a:t>
            </a:r>
          </a:p>
          <a:p>
            <a:pPr lvl="1"/>
            <a:r>
              <a:rPr lang="el-GR" dirty="0" smtClean="0"/>
              <a:t>Κάθε χειριστήριο έχει περιγραφέα ασφάλειας</a:t>
            </a:r>
          </a:p>
          <a:p>
            <a:pPr lvl="2"/>
            <a:r>
              <a:rPr lang="el-GR" dirty="0" smtClean="0"/>
              <a:t>Περιγράφει τις επιτρεπόμενες λειτουργίες</a:t>
            </a:r>
          </a:p>
          <a:p>
            <a:pPr lvl="1"/>
            <a:r>
              <a:rPr lang="el-GR" dirty="0" smtClean="0"/>
              <a:t>Τα αντικείμενα έχουν τύπο, λειτουργίες και μνήμη</a:t>
            </a:r>
          </a:p>
          <a:p>
            <a:pPr lvl="2"/>
            <a:r>
              <a:rPr lang="el-GR" dirty="0" smtClean="0"/>
              <a:t>Ουσιαστικά παρέχουν διεπαφές χαμηλού επιπέδου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4713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NT API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pic>
        <p:nvPicPr>
          <p:cNvPr id="5" name="Picture 8" descr="Παραδείγματα κλήσεων του NT API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2844"/>
            <a:ext cx="7785138" cy="237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54427"/>
            <a:ext cx="8229600" cy="26717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Ορισμένες κλήσεις του </a:t>
            </a:r>
            <a:r>
              <a:rPr lang="en-US" dirty="0" smtClean="0"/>
              <a:t>NT API</a:t>
            </a:r>
          </a:p>
          <a:p>
            <a:pPr lvl="1"/>
            <a:r>
              <a:rPr lang="el-GR" dirty="0" smtClean="0"/>
              <a:t>Δημιουργία διεργασίας με χειριστήριο μνήμης</a:t>
            </a:r>
          </a:p>
          <a:p>
            <a:pPr lvl="1"/>
            <a:r>
              <a:rPr lang="el-GR" dirty="0" smtClean="0"/>
              <a:t>Δημιουργία νήματος με χειριστήριο διεργασίας</a:t>
            </a:r>
          </a:p>
          <a:p>
            <a:pPr lvl="1"/>
            <a:r>
              <a:rPr lang="el-GR" dirty="0" smtClean="0"/>
              <a:t>Μπορούμε να επηρεάσουμε άλλες διεργασίες</a:t>
            </a:r>
          </a:p>
          <a:p>
            <a:pPr lvl="2"/>
            <a:r>
              <a:rPr lang="el-GR" dirty="0" smtClean="0"/>
              <a:t>Αρκεί να έχουμε χειριστήριο προς αυτές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032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 dirty="0"/>
              <a:t>, Εκδόσεις Κλειδάριθμος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60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NT API</a:t>
            </a:r>
            <a:r>
              <a:rPr lang="el-GR" dirty="0"/>
              <a:t>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Χειριστήρια και ονόματα</a:t>
            </a:r>
          </a:p>
          <a:p>
            <a:pPr lvl="1"/>
            <a:r>
              <a:rPr lang="el-GR" dirty="0" smtClean="0"/>
              <a:t>Κεντρικός διαχειριστής αντικειμένων του </a:t>
            </a:r>
            <a:r>
              <a:rPr lang="en-US" dirty="0" smtClean="0"/>
              <a:t>NT</a:t>
            </a:r>
          </a:p>
          <a:p>
            <a:pPr lvl="1"/>
            <a:r>
              <a:rPr lang="el-GR" dirty="0" smtClean="0"/>
              <a:t>Υποστηρίζει χώρο ονομάτων αντικειμένων</a:t>
            </a:r>
          </a:p>
          <a:p>
            <a:pPr lvl="2"/>
            <a:r>
              <a:rPr lang="el-GR" dirty="0" smtClean="0"/>
              <a:t>Από το όνομα μπορούμε να πάρουμε χειριστήριο</a:t>
            </a:r>
          </a:p>
          <a:p>
            <a:pPr lvl="2"/>
            <a:r>
              <a:rPr lang="el-GR" dirty="0" smtClean="0"/>
              <a:t>Ιεραρχική δομή καταλόγου για αντικείμενα</a:t>
            </a:r>
          </a:p>
          <a:p>
            <a:pPr lvl="1"/>
            <a:r>
              <a:rPr lang="el-GR" dirty="0" smtClean="0"/>
              <a:t>Ο χώρος ονομάτων δημιουργείται στη μνήμη</a:t>
            </a:r>
          </a:p>
          <a:p>
            <a:pPr lvl="2"/>
            <a:r>
              <a:rPr lang="el-GR" dirty="0" smtClean="0"/>
              <a:t>Συμπληρώνεται όπως εκτελείται το σύστημα</a:t>
            </a:r>
          </a:p>
          <a:p>
            <a:pPr lvl="2"/>
            <a:r>
              <a:rPr lang="el-GR" dirty="0" smtClean="0"/>
              <a:t>Μόνιμα αντικείμενα για συγχρονισμό και κοινή μνήμη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16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Win32 API (</a:t>
            </a:r>
            <a:r>
              <a:rPr lang="el-GR" dirty="0" smtClean="0"/>
              <a:t>1 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" name="Picture 8" descr="Το Win32 AP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7" y="1268760"/>
            <a:ext cx="44164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2860"/>
            <a:ext cx="8229600" cy="1263303"/>
          </a:xfrm>
        </p:spPr>
        <p:txBody>
          <a:bodyPr/>
          <a:lstStyle/>
          <a:p>
            <a:r>
              <a:rPr lang="el-GR" dirty="0" smtClean="0"/>
              <a:t>Το δημόσιο </a:t>
            </a:r>
            <a:r>
              <a:rPr lang="en-US" dirty="0" smtClean="0"/>
              <a:t>API </a:t>
            </a:r>
            <a:r>
              <a:rPr lang="el-GR" dirty="0" smtClean="0"/>
              <a:t>των </a:t>
            </a:r>
            <a:r>
              <a:rPr lang="en-US" dirty="0" smtClean="0"/>
              <a:t>Windows</a:t>
            </a:r>
          </a:p>
          <a:p>
            <a:pPr lvl="1"/>
            <a:r>
              <a:rPr lang="el-GR" dirty="0" smtClean="0"/>
              <a:t>Υπερκαλύπτει τη λειτουργικότητα του </a:t>
            </a:r>
            <a:r>
              <a:rPr lang="en-US" dirty="0" smtClean="0"/>
              <a:t>NT API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252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Win32 API </a:t>
            </a:r>
            <a:r>
              <a:rPr lang="en-US" dirty="0" smtClean="0"/>
              <a:t>(2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Μετατροπή από </a:t>
            </a:r>
            <a:r>
              <a:rPr lang="en-US" dirty="0" smtClean="0"/>
              <a:t>Win32</a:t>
            </a:r>
            <a:r>
              <a:rPr lang="el-GR" dirty="0" smtClean="0"/>
              <a:t> σε</a:t>
            </a:r>
            <a:r>
              <a:rPr lang="en-US" dirty="0" smtClean="0"/>
              <a:t> NT</a:t>
            </a:r>
          </a:p>
          <a:p>
            <a:pPr lvl="1"/>
            <a:r>
              <a:rPr lang="el-GR" dirty="0" smtClean="0"/>
              <a:t>Μετατροπή ονομάτων συσκευών</a:t>
            </a:r>
          </a:p>
          <a:p>
            <a:pPr lvl="1"/>
            <a:r>
              <a:rPr lang="el-GR" dirty="0" smtClean="0"/>
              <a:t>Μετατροπή ονομάτων αρχείων σε χειριστήρια</a:t>
            </a:r>
          </a:p>
          <a:p>
            <a:pPr lvl="1"/>
            <a:r>
              <a:rPr lang="el-GR" dirty="0" smtClean="0"/>
              <a:t>Μετατροπή </a:t>
            </a:r>
            <a:r>
              <a:rPr lang="en-US" dirty="0" smtClean="0"/>
              <a:t>ANSI</a:t>
            </a:r>
            <a:r>
              <a:rPr lang="el-GR" dirty="0"/>
              <a:t> </a:t>
            </a:r>
            <a:r>
              <a:rPr lang="el-GR" dirty="0" smtClean="0"/>
              <a:t>σε </a:t>
            </a:r>
            <a:r>
              <a:rPr lang="en-US" dirty="0" smtClean="0"/>
              <a:t>Unicode</a:t>
            </a:r>
            <a:endParaRPr lang="el-GR" dirty="0" smtClean="0"/>
          </a:p>
          <a:p>
            <a:r>
              <a:rPr lang="en-US" dirty="0" smtClean="0"/>
              <a:t>Windows </a:t>
            </a:r>
            <a:r>
              <a:rPr lang="el-GR" dirty="0" smtClean="0"/>
              <a:t>σε </a:t>
            </a:r>
            <a:r>
              <a:rPr lang="en-US" dirty="0" smtClean="0"/>
              <a:t>Windows (WOW)</a:t>
            </a:r>
          </a:p>
          <a:p>
            <a:pPr lvl="1"/>
            <a:r>
              <a:rPr lang="el-GR" dirty="0" smtClean="0"/>
              <a:t>Απεικόνιση κλήσεων για συμβατότητα</a:t>
            </a:r>
            <a:endParaRPr lang="en-US" dirty="0" smtClean="0"/>
          </a:p>
          <a:p>
            <a:pPr lvl="1"/>
            <a:r>
              <a:rPr lang="en-US" dirty="0" smtClean="0"/>
              <a:t>WOW32</a:t>
            </a:r>
            <a:r>
              <a:rPr lang="el-GR" dirty="0" smtClean="0"/>
              <a:t>: εκτέλεση κώδικα 16 </a:t>
            </a:r>
            <a:r>
              <a:rPr lang="en-US" dirty="0" smtClean="0"/>
              <a:t>bit</a:t>
            </a:r>
            <a:r>
              <a:rPr lang="el-GR" dirty="0" smtClean="0"/>
              <a:t> σε 32 </a:t>
            </a:r>
            <a:r>
              <a:rPr lang="en-US" dirty="0" smtClean="0"/>
              <a:t>bit</a:t>
            </a:r>
          </a:p>
          <a:p>
            <a:pPr lvl="1"/>
            <a:r>
              <a:rPr lang="en-US" dirty="0" smtClean="0"/>
              <a:t>WOW64:</a:t>
            </a:r>
            <a:r>
              <a:rPr lang="el-GR" dirty="0" smtClean="0"/>
              <a:t> εκτέλεση κώδικα 32 </a:t>
            </a:r>
            <a:r>
              <a:rPr lang="en-US" dirty="0" smtClean="0"/>
              <a:t>bit</a:t>
            </a:r>
            <a:r>
              <a:rPr lang="el-GR" dirty="0" smtClean="0"/>
              <a:t> σε </a:t>
            </a:r>
            <a:r>
              <a:rPr lang="en-US" dirty="0" smtClean="0"/>
              <a:t>64 bit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7506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Win32 API </a:t>
            </a:r>
            <a:r>
              <a:rPr lang="en-US" dirty="0" smtClean="0"/>
              <a:t>(3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Φιλοσοφία του </a:t>
            </a:r>
            <a:r>
              <a:rPr lang="en-US" dirty="0" smtClean="0"/>
              <a:t>Win32</a:t>
            </a:r>
          </a:p>
          <a:p>
            <a:pPr lvl="1"/>
            <a:r>
              <a:rPr lang="el-GR" dirty="0" smtClean="0"/>
              <a:t>Συνεχής προσθήκη λειτουργικότητας</a:t>
            </a:r>
          </a:p>
          <a:p>
            <a:pPr lvl="1"/>
            <a:r>
              <a:rPr lang="el-GR" dirty="0" smtClean="0"/>
              <a:t>Πολλοί τρόποι να κάνεις το ίδιο πράγμα</a:t>
            </a:r>
          </a:p>
          <a:p>
            <a:pPr lvl="1"/>
            <a:r>
              <a:rPr lang="el-GR" dirty="0" smtClean="0"/>
              <a:t>Ανάμιξη κλήσεων χαμηλού και υψηλού επιπέδου</a:t>
            </a:r>
          </a:p>
          <a:p>
            <a:r>
              <a:rPr lang="el-GR" dirty="0" smtClean="0"/>
              <a:t>Χαρτογράφηση αρχείων στη μνήμη</a:t>
            </a:r>
          </a:p>
          <a:p>
            <a:pPr lvl="1"/>
            <a:r>
              <a:rPr lang="el-GR" dirty="0" smtClean="0"/>
              <a:t>Δέσμευση διευθύνσεων για μεταγενέστερη χρήση</a:t>
            </a:r>
          </a:p>
          <a:p>
            <a:pPr lvl="1"/>
            <a:r>
              <a:rPr lang="el-GR" dirty="0" smtClean="0"/>
              <a:t>Δημιουργία χαρτογραφήσεων αρχείων ή μνήμης</a:t>
            </a:r>
          </a:p>
          <a:p>
            <a:pPr lvl="2"/>
            <a:r>
              <a:rPr lang="el-GR" dirty="0" smtClean="0"/>
              <a:t>Μπορούν να μοιράζονται από διεργασίες</a:t>
            </a:r>
          </a:p>
          <a:p>
            <a:pPr lvl="1"/>
            <a:r>
              <a:rPr lang="el-GR" dirty="0" smtClean="0"/>
              <a:t>Αντιστοίχιση όψεων χαρτογραφήσεων σε διευθύνσεις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20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Win32 API </a:t>
            </a:r>
            <a:r>
              <a:rPr lang="en-US" dirty="0" smtClean="0"/>
              <a:t>(4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Ιδιαιτερότητες συστήματος αρχείων</a:t>
            </a:r>
          </a:p>
          <a:p>
            <a:pPr lvl="1"/>
            <a:r>
              <a:rPr lang="el-GR" dirty="0" smtClean="0"/>
              <a:t>Πολλά ρεύματα δεδομένων ανά αρχείο</a:t>
            </a:r>
          </a:p>
          <a:p>
            <a:pPr lvl="1"/>
            <a:r>
              <a:rPr lang="el-GR" dirty="0" smtClean="0"/>
              <a:t>Κρυπτογράφηση αρχείων και μονάδων</a:t>
            </a:r>
          </a:p>
          <a:p>
            <a:pPr lvl="1"/>
            <a:r>
              <a:rPr lang="el-GR" dirty="0" smtClean="0"/>
              <a:t>Ενοποίηση μονάδων δίσκου</a:t>
            </a:r>
          </a:p>
          <a:p>
            <a:pPr lvl="1"/>
            <a:r>
              <a:rPr lang="el-GR" dirty="0" smtClean="0"/>
              <a:t>Ενημέρωση σε αλλαγές αρχείων/καταλόγων</a:t>
            </a:r>
          </a:p>
          <a:p>
            <a:r>
              <a:rPr lang="el-GR" dirty="0" smtClean="0"/>
              <a:t>Ασύγχρονο μοντέλο εισόδου / εξόδου</a:t>
            </a:r>
          </a:p>
          <a:p>
            <a:pPr lvl="1"/>
            <a:r>
              <a:rPr lang="el-GR" dirty="0" smtClean="0"/>
              <a:t>Διάφοροι μέθοδοι συγχρονισμού μετά την Ε/Ε</a:t>
            </a:r>
          </a:p>
          <a:p>
            <a:pPr lvl="1"/>
            <a:r>
              <a:rPr lang="el-GR" dirty="0" smtClean="0"/>
              <a:t>Δυνατότητα χρήσης σύγχρονης Ε/Ε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538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Win32 API </a:t>
            </a:r>
            <a:r>
              <a:rPr lang="en-US" dirty="0" smtClean="0"/>
              <a:t>(5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Μοντέλο ασφάλειας</a:t>
            </a:r>
            <a:endParaRPr lang="en-US" dirty="0" smtClean="0"/>
          </a:p>
          <a:p>
            <a:pPr lvl="1"/>
            <a:r>
              <a:rPr lang="el-GR" dirty="0" smtClean="0"/>
              <a:t>Κάθε νήμα έχει μία σκυτάλη με προνόμια</a:t>
            </a:r>
          </a:p>
          <a:p>
            <a:pPr lvl="1"/>
            <a:r>
              <a:rPr lang="el-GR" dirty="0" smtClean="0"/>
              <a:t>Κάθε αντικείμενο έχει μία </a:t>
            </a:r>
            <a:r>
              <a:rPr lang="en-US" dirty="0" smtClean="0"/>
              <a:t>ACL</a:t>
            </a:r>
            <a:r>
              <a:rPr lang="el-GR" dirty="0"/>
              <a:t> </a:t>
            </a:r>
            <a:r>
              <a:rPr lang="el-GR" dirty="0" smtClean="0"/>
              <a:t>για έλεγχο</a:t>
            </a:r>
          </a:p>
          <a:p>
            <a:r>
              <a:rPr lang="el-GR" dirty="0" smtClean="0"/>
              <a:t>Χώρος ονομάτων του </a:t>
            </a:r>
            <a:r>
              <a:rPr lang="en-US" dirty="0" smtClean="0"/>
              <a:t>Win32</a:t>
            </a:r>
            <a:endParaRPr lang="el-GR" dirty="0" smtClean="0"/>
          </a:p>
          <a:p>
            <a:pPr lvl="1"/>
            <a:r>
              <a:rPr lang="el-GR" dirty="0" smtClean="0"/>
              <a:t>Παρόμοιος με το </a:t>
            </a:r>
            <a:r>
              <a:rPr lang="en-US" dirty="0" smtClean="0"/>
              <a:t>MS-DOS (</a:t>
            </a:r>
            <a:r>
              <a:rPr lang="el-GR" dirty="0" smtClean="0"/>
              <a:t>π.χ. </a:t>
            </a:r>
            <a:r>
              <a:rPr lang="en-US" dirty="0" smtClean="0"/>
              <a:t>C:\)</a:t>
            </a:r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NT </a:t>
            </a:r>
            <a:r>
              <a:rPr lang="el-GR" dirty="0" smtClean="0"/>
              <a:t>έχουν πιο εκτεταμένο χώρο ονομάτων</a:t>
            </a:r>
          </a:p>
          <a:p>
            <a:pPr lvl="2"/>
            <a:r>
              <a:rPr lang="en-US" dirty="0" smtClean="0"/>
              <a:t>\Device\HarddiskVolume1 = \DosDevices\C:</a:t>
            </a:r>
            <a:endParaRPr lang="el-GR" dirty="0" smtClean="0"/>
          </a:p>
          <a:p>
            <a:r>
              <a:rPr lang="el-GR" dirty="0" smtClean="0"/>
              <a:t>Πάρα πολλές κλήσεις για το </a:t>
            </a:r>
            <a:r>
              <a:rPr lang="en-US" dirty="0" smtClean="0"/>
              <a:t>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7784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Μητρώο </a:t>
            </a:r>
            <a:r>
              <a:rPr lang="el-GR" dirty="0" smtClean="0"/>
              <a:t>(1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Μητρώο (</a:t>
            </a:r>
            <a:r>
              <a:rPr lang="en-US" dirty="0" smtClean="0"/>
              <a:t>registry)</a:t>
            </a:r>
            <a:r>
              <a:rPr lang="el-GR" dirty="0" smtClean="0"/>
              <a:t> των </a:t>
            </a:r>
            <a:r>
              <a:rPr lang="en-US" dirty="0" smtClean="0"/>
              <a:t>Windows</a:t>
            </a:r>
          </a:p>
          <a:p>
            <a:pPr lvl="1"/>
            <a:r>
              <a:rPr lang="el-GR" dirty="0" smtClean="0"/>
              <a:t>Ειδική μορφή συστήματος αρχείων</a:t>
            </a:r>
          </a:p>
          <a:p>
            <a:pPr lvl="1"/>
            <a:r>
              <a:rPr lang="el-GR" dirty="0" smtClean="0"/>
              <a:t>Μέρος του χώρου ονομάτων των </a:t>
            </a:r>
            <a:r>
              <a:rPr lang="en-US" dirty="0" smtClean="0"/>
              <a:t>NT</a:t>
            </a:r>
          </a:p>
          <a:p>
            <a:pPr lvl="1"/>
            <a:r>
              <a:rPr lang="el-GR" dirty="0" smtClean="0"/>
              <a:t>Αποτελείται από ανεξάρτητες κυψέλες</a:t>
            </a:r>
          </a:p>
          <a:p>
            <a:pPr lvl="2"/>
            <a:r>
              <a:rPr lang="el-GR" dirty="0" smtClean="0"/>
              <a:t>Κάθε κυψέλη αποθηκεύεται στο δίσκο εκκίνησης</a:t>
            </a:r>
          </a:p>
          <a:p>
            <a:pPr lvl="1"/>
            <a:r>
              <a:rPr lang="el-GR" dirty="0" smtClean="0"/>
              <a:t>Η κυψέλη </a:t>
            </a:r>
            <a:r>
              <a:rPr lang="en-US" dirty="0" smtClean="0"/>
              <a:t>SYSTEM</a:t>
            </a:r>
            <a:r>
              <a:rPr lang="el-GR" dirty="0" smtClean="0"/>
              <a:t> φορτώνεται με την εκκίνηση</a:t>
            </a:r>
          </a:p>
          <a:p>
            <a:pPr lvl="2"/>
            <a:r>
              <a:rPr lang="el-GR" dirty="0" smtClean="0"/>
              <a:t>Βασικοί οδηγοί και λογισμικό εκκίνησης</a:t>
            </a:r>
          </a:p>
          <a:p>
            <a:pPr lvl="1"/>
            <a:r>
              <a:rPr lang="el-GR" dirty="0" smtClean="0"/>
              <a:t>Οι υπόλοιπες κυψέλες φορτώνονται στη συνέχεια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4363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Μητρώο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pic>
        <p:nvPicPr>
          <p:cNvPr id="5" name="Picture 8" descr="Πίνακας χρήσης κυψελών των Window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4" y="1268760"/>
            <a:ext cx="7125914" cy="411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8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Κυψέλες των </a:t>
            </a:r>
            <a:r>
              <a:rPr lang="en-US" dirty="0" smtClean="0"/>
              <a:t>Windows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4017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Μητρώο (3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el-GR" dirty="0"/>
              <a:t>Το μητρώο είναι εξαιρετικά περίπλοκο</a:t>
            </a:r>
          </a:p>
          <a:p>
            <a:pPr lvl="1"/>
            <a:r>
              <a:rPr lang="el-GR" dirty="0" smtClean="0"/>
              <a:t>Περιέχει πληροφορίες διάρθρωσης για τα πάντα</a:t>
            </a:r>
          </a:p>
          <a:p>
            <a:pPr lvl="1"/>
            <a:r>
              <a:rPr lang="el-GR" dirty="0" smtClean="0"/>
              <a:t>Εύκολο </a:t>
            </a:r>
            <a:r>
              <a:rPr lang="el-GR" dirty="0"/>
              <a:t>να δημιουργήσει προβλήματα</a:t>
            </a:r>
          </a:p>
          <a:p>
            <a:r>
              <a:rPr lang="el-GR" dirty="0" smtClean="0"/>
              <a:t>Κλήσεις </a:t>
            </a:r>
            <a:r>
              <a:rPr lang="el-GR" dirty="0"/>
              <a:t>χειρισμού του </a:t>
            </a:r>
            <a:r>
              <a:rPr lang="el-GR" dirty="0" smtClean="0"/>
              <a:t>μητρώου</a:t>
            </a:r>
            <a:endParaRPr lang="el-GR" dirty="0"/>
          </a:p>
        </p:txBody>
      </p:sp>
      <p:pic>
        <p:nvPicPr>
          <p:cNvPr id="5" name="Picture 8" descr="Πίνακας περιγραφής συναρτήσεων του Win32 AP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6" y="4005064"/>
            <a:ext cx="80549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6355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Δομή συστήματος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Windows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Κατανόηση της ιστορικής εξέλιξης </a:t>
            </a:r>
            <a:r>
              <a:rPr lang="el-GR" dirty="0" smtClean="0"/>
              <a:t>των </a:t>
            </a:r>
            <a:r>
              <a:rPr lang="en-US" dirty="0" smtClean="0"/>
              <a:t>Windows</a:t>
            </a:r>
            <a:r>
              <a:rPr lang="el-GR" dirty="0" smtClean="0"/>
              <a:t> και της διαφοροποίησής τους από το </a:t>
            </a:r>
            <a:r>
              <a:rPr lang="en-US" dirty="0" smtClean="0"/>
              <a:t>UNIX</a:t>
            </a:r>
            <a:endParaRPr lang="el-GR" dirty="0"/>
          </a:p>
          <a:p>
            <a:r>
              <a:rPr lang="el-GR" dirty="0"/>
              <a:t>Εισαγωγή στη βασική </a:t>
            </a:r>
            <a:r>
              <a:rPr lang="el-GR" dirty="0" smtClean="0"/>
              <a:t>δομή, σχεδίαση </a:t>
            </a:r>
            <a:r>
              <a:rPr lang="el-GR" dirty="0"/>
              <a:t>και μοντέλο προγραμματισμού </a:t>
            </a:r>
            <a:r>
              <a:rPr lang="el-GR" dirty="0" smtClean="0"/>
              <a:t>των </a:t>
            </a:r>
            <a:r>
              <a:rPr lang="en-US" dirty="0" smtClean="0"/>
              <a:t>Windows</a:t>
            </a:r>
            <a:endParaRPr lang="en-US" dirty="0"/>
          </a:p>
          <a:p>
            <a:r>
              <a:rPr lang="el-GR" dirty="0"/>
              <a:t>Κατανόηση του τρόπου με τον οποίο οι γενικές αρχές ΛΣ εφαρμόζονται </a:t>
            </a:r>
            <a:r>
              <a:rPr lang="el-GR" dirty="0" smtClean="0"/>
              <a:t>στα </a:t>
            </a:r>
            <a:r>
              <a:rPr lang="en-US" dirty="0" smtClean="0"/>
              <a:t>Windows </a:t>
            </a:r>
            <a:r>
              <a:rPr lang="el-GR" dirty="0" smtClean="0"/>
              <a:t>στους </a:t>
            </a:r>
            <a:r>
              <a:rPr lang="el-GR" dirty="0"/>
              <a:t>τομείς των διεργασιών, διαχείρισης μνήμης, εισόδου / εξόδου, συστήματος αρχείων και </a:t>
            </a:r>
            <a:r>
              <a:rPr lang="el-GR" dirty="0" smtClean="0"/>
              <a:t>ασφάλειας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7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ΛΣ (1 από 3) </a:t>
            </a:r>
            <a:endParaRPr lang="el-GR" dirty="0"/>
          </a:p>
        </p:txBody>
      </p:sp>
      <p:pic>
        <p:nvPicPr>
          <p:cNvPr id="5" name="Picture 8" descr="Επίπεδα του Λ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4715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6333"/>
            <a:ext cx="8229600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Επίπεδα του ΛΣ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8509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ΛΣ </a:t>
            </a:r>
            <a:r>
              <a:rPr lang="el-GR" dirty="0" smtClean="0"/>
              <a:t>(2 </a:t>
            </a:r>
            <a:r>
              <a:rPr lang="el-GR" dirty="0"/>
              <a:t>από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βασικός κώδικας είναι στο </a:t>
            </a:r>
            <a:r>
              <a:rPr lang="en-US" dirty="0" smtClean="0"/>
              <a:t>ntoskrnl.exe</a:t>
            </a:r>
          </a:p>
          <a:p>
            <a:r>
              <a:rPr lang="el-GR" dirty="0" smtClean="0"/>
              <a:t>Διακρίνεται σε δύο επίπεδα</a:t>
            </a:r>
          </a:p>
          <a:p>
            <a:pPr lvl="1"/>
            <a:r>
              <a:rPr lang="el-GR" dirty="0" smtClean="0"/>
              <a:t>Εκτελεστικό (</a:t>
            </a:r>
            <a:r>
              <a:rPr lang="en-US" dirty="0" smtClean="0"/>
              <a:t>executive)</a:t>
            </a:r>
            <a:r>
              <a:rPr lang="el-GR" dirty="0" smtClean="0"/>
              <a:t>: όλες οι υπηρεσίες</a:t>
            </a:r>
          </a:p>
          <a:p>
            <a:pPr lvl="1"/>
            <a:r>
              <a:rPr lang="el-GR" dirty="0" smtClean="0"/>
              <a:t>Πυρήνας (</a:t>
            </a:r>
            <a:r>
              <a:rPr lang="en-US" dirty="0" smtClean="0"/>
              <a:t>kernel)</a:t>
            </a:r>
            <a:r>
              <a:rPr lang="el-GR" dirty="0" smtClean="0"/>
              <a:t>: λειτουργίες</a:t>
            </a:r>
            <a:r>
              <a:rPr lang="el-GR" dirty="0"/>
              <a:t> χαμηλού </a:t>
            </a:r>
            <a:r>
              <a:rPr lang="el-GR" dirty="0" smtClean="0"/>
              <a:t>επιπέδου</a:t>
            </a:r>
          </a:p>
          <a:p>
            <a:pPr lvl="1"/>
            <a:r>
              <a:rPr lang="el-GR" dirty="0" smtClean="0"/>
              <a:t>Υπόλοιπες υπηρεσίες σε επίπεδο χρήστη</a:t>
            </a:r>
          </a:p>
          <a:p>
            <a:r>
              <a:rPr lang="el-GR" dirty="0" smtClean="0"/>
              <a:t>Είσοδος στον πυρήνα μέσω </a:t>
            </a:r>
            <a:r>
              <a:rPr lang="en-US" dirty="0" smtClean="0"/>
              <a:t>ntdll.dll</a:t>
            </a:r>
          </a:p>
          <a:p>
            <a:pPr lvl="1"/>
            <a:r>
              <a:rPr lang="el-GR" dirty="0" smtClean="0"/>
              <a:t>Παρέχει υπηρεσίες και για τον πυρήνα</a:t>
            </a:r>
          </a:p>
          <a:p>
            <a:pPr lvl="1"/>
            <a:r>
              <a:rPr lang="el-GR" dirty="0" smtClean="0"/>
              <a:t>Περιέχεται στην εικονική μνήμη των διεργασιών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1760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ΛΣ </a:t>
            </a:r>
            <a:r>
              <a:rPr lang="el-GR" dirty="0" smtClean="0"/>
              <a:t>(3 </a:t>
            </a:r>
            <a:r>
              <a:rPr lang="el-GR" dirty="0"/>
              <a:t>από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Επίπεδο αφαίρεσης υλικού (</a:t>
            </a:r>
            <a:r>
              <a:rPr lang="en-US" dirty="0" smtClean="0"/>
              <a:t>HAL)</a:t>
            </a:r>
          </a:p>
          <a:p>
            <a:pPr lvl="1"/>
            <a:r>
              <a:rPr lang="el-GR" dirty="0" smtClean="0"/>
              <a:t>Ενιαίος τρόπος χειρισμού συσκευών και </a:t>
            </a:r>
            <a:r>
              <a:rPr lang="en-US" dirty="0" smtClean="0"/>
              <a:t>DMA</a:t>
            </a:r>
          </a:p>
          <a:p>
            <a:pPr lvl="1"/>
            <a:r>
              <a:rPr lang="el-GR" dirty="0" smtClean="0"/>
              <a:t>Απόκρυψη διαφορών </a:t>
            </a:r>
            <a:r>
              <a:rPr lang="en-US" dirty="0" smtClean="0"/>
              <a:t>BIOS</a:t>
            </a:r>
            <a:r>
              <a:rPr lang="el-GR" dirty="0" smtClean="0"/>
              <a:t> και </a:t>
            </a:r>
            <a:r>
              <a:rPr lang="en-US" dirty="0" smtClean="0"/>
              <a:t>chipset</a:t>
            </a:r>
          </a:p>
          <a:p>
            <a:r>
              <a:rPr lang="el-GR" dirty="0" smtClean="0"/>
              <a:t>Οδηγοί συσκευών</a:t>
            </a:r>
          </a:p>
          <a:p>
            <a:pPr lvl="1"/>
            <a:r>
              <a:rPr lang="el-GR" dirty="0" smtClean="0"/>
              <a:t>Συσκευές και άλλα συμπληρώματα του πυρήνα</a:t>
            </a:r>
          </a:p>
          <a:p>
            <a:pPr lvl="2"/>
            <a:r>
              <a:rPr lang="el-GR" dirty="0" smtClean="0"/>
              <a:t>Συστήματα αρχείων και πρωτόκολλα</a:t>
            </a:r>
          </a:p>
          <a:p>
            <a:pPr lvl="2"/>
            <a:r>
              <a:rPr lang="el-GR" dirty="0" smtClean="0"/>
              <a:t>Αντιβιοτικά και διαχείριση δικαιωμάτων</a:t>
            </a:r>
          </a:p>
          <a:p>
            <a:pPr lvl="1"/>
            <a:r>
              <a:rPr lang="el-GR" dirty="0" smtClean="0"/>
              <a:t>Δυναμική φόρτωση και σύνδεση με πυρήνα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966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Αφαίρεση υλικού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Πόσο φορητά είναι τα </a:t>
            </a:r>
            <a:r>
              <a:rPr lang="en-US" dirty="0" smtClean="0"/>
              <a:t>Windows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Μόνο 1-2% του κώδικα είναι </a:t>
            </a:r>
            <a:r>
              <a:rPr lang="en-US" dirty="0" smtClean="0"/>
              <a:t>assembly</a:t>
            </a:r>
          </a:p>
          <a:p>
            <a:pPr lvl="1"/>
            <a:r>
              <a:rPr lang="el-GR" dirty="0" smtClean="0"/>
              <a:t>Ο κώδικας σε </a:t>
            </a:r>
            <a:r>
              <a:rPr lang="en-US" dirty="0" smtClean="0"/>
              <a:t>C </a:t>
            </a:r>
            <a:r>
              <a:rPr lang="el-GR" dirty="0" smtClean="0"/>
              <a:t>όμως δεν είναι πάντα φορητός</a:t>
            </a:r>
          </a:p>
          <a:p>
            <a:pPr lvl="1"/>
            <a:r>
              <a:rPr lang="el-GR" dirty="0" smtClean="0"/>
              <a:t>Πολλές λεπτομέρειες δεν αποκρύπτονται</a:t>
            </a:r>
          </a:p>
          <a:p>
            <a:pPr lvl="2"/>
            <a:r>
              <a:rPr lang="el-GR" dirty="0" smtClean="0"/>
              <a:t>Μορφή πίνακα σελίδων</a:t>
            </a:r>
          </a:p>
          <a:p>
            <a:pPr lvl="2"/>
            <a:r>
              <a:rPr lang="el-GR" dirty="0" smtClean="0"/>
              <a:t>Διαθέσιμες λειτουργίες συγχρονισμού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HAL </a:t>
            </a:r>
            <a:r>
              <a:rPr lang="el-GR" dirty="0" smtClean="0"/>
              <a:t>κρύβει λεπτομέρειες σε μία αρχιτεκτονική</a:t>
            </a:r>
          </a:p>
          <a:p>
            <a:pPr lvl="2"/>
            <a:r>
              <a:rPr lang="el-GR" dirty="0" smtClean="0"/>
              <a:t>Διαφορές σε </a:t>
            </a:r>
            <a:r>
              <a:rPr lang="en-US" dirty="0" smtClean="0"/>
              <a:t>chipset</a:t>
            </a:r>
            <a:r>
              <a:rPr lang="el-GR" dirty="0" smtClean="0"/>
              <a:t> και έκδοση επεξεργαστή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6002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Αφαίρεση υλικού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Ε/Ε με θύρες ή με χαρτογράφηση στη μνήμη;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HAL</a:t>
            </a:r>
            <a:r>
              <a:rPr lang="el-GR" dirty="0" smtClean="0"/>
              <a:t> παρέχει ρουτίνες </a:t>
            </a:r>
            <a:r>
              <a:rPr lang="en-US" dirty="0" smtClean="0"/>
              <a:t>WRITE_PORT_UCHAR</a:t>
            </a:r>
            <a:endParaRPr lang="el-GR" dirty="0" smtClean="0"/>
          </a:p>
          <a:p>
            <a:pPr lvl="1"/>
            <a:r>
              <a:rPr lang="el-GR" dirty="0" smtClean="0"/>
              <a:t>Απεικονίζονται σε κατάλληλες λειτουργίες</a:t>
            </a:r>
            <a:endParaRPr lang="en-US" dirty="0" smtClean="0"/>
          </a:p>
          <a:p>
            <a:pPr lvl="1"/>
            <a:r>
              <a:rPr lang="el-GR" dirty="0" smtClean="0"/>
              <a:t>Ο οδηγός συσκευής χρησιμοποιεί τις ρουτίνες αυτές</a:t>
            </a:r>
          </a:p>
          <a:p>
            <a:r>
              <a:rPr lang="el-GR" dirty="0" smtClean="0"/>
              <a:t>Εμφάνιση συσκευών σε κοινό χώρο διευθύνσεων</a:t>
            </a:r>
          </a:p>
          <a:p>
            <a:r>
              <a:rPr lang="el-GR" dirty="0" smtClean="0"/>
              <a:t>Ενιαίος χειρισμός διακοπών και </a:t>
            </a:r>
            <a:r>
              <a:rPr lang="en-US" dirty="0" smtClean="0"/>
              <a:t>DMA</a:t>
            </a:r>
          </a:p>
          <a:p>
            <a:r>
              <a:rPr lang="el-GR" dirty="0" smtClean="0"/>
              <a:t>Διαχείριση ρολογιών και χρονομέτρων</a:t>
            </a:r>
          </a:p>
          <a:p>
            <a:r>
              <a:rPr lang="el-GR" dirty="0" smtClean="0"/>
              <a:t>Υλοποίηση κλειδωμάτων περιστροφής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607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πυρήνα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Αφαιρέσεις για διαχείριση του επεξεργαστή</a:t>
            </a:r>
          </a:p>
          <a:p>
            <a:pPr lvl="1"/>
            <a:r>
              <a:rPr lang="el-GR" dirty="0" smtClean="0"/>
              <a:t>Διακοπές, παγίδες και εξαιρέσεις</a:t>
            </a:r>
          </a:p>
          <a:p>
            <a:pPr lvl="1"/>
            <a:r>
              <a:rPr lang="el-GR" dirty="0" smtClean="0"/>
              <a:t>Νήματα: χρονοπρογραμματισμός, συγχρονισμός</a:t>
            </a:r>
          </a:p>
          <a:p>
            <a:pPr lvl="2"/>
            <a:r>
              <a:rPr lang="el-GR" dirty="0" smtClean="0"/>
              <a:t>Οι δομές δεδομένων υλοποιούνται στο εκτελεστικό</a:t>
            </a:r>
          </a:p>
          <a:p>
            <a:pPr lvl="2"/>
            <a:r>
              <a:rPr lang="el-GR" dirty="0" smtClean="0"/>
              <a:t>Επιλογή επόμενου νήματος προς εκτέλεση</a:t>
            </a:r>
          </a:p>
          <a:p>
            <a:pPr lvl="2"/>
            <a:r>
              <a:rPr lang="el-GR" dirty="0" smtClean="0"/>
              <a:t>Αλλαγή συμφραζομένων αν χρειάζεται</a:t>
            </a:r>
          </a:p>
          <a:p>
            <a:pPr lvl="1"/>
            <a:r>
              <a:rPr lang="el-GR" dirty="0" smtClean="0"/>
              <a:t>Αντικείμενα ελέγχου (</a:t>
            </a:r>
            <a:r>
              <a:rPr lang="en-US" dirty="0" smtClean="0"/>
              <a:t>control)</a:t>
            </a:r>
            <a:endParaRPr lang="el-GR" dirty="0" smtClean="0"/>
          </a:p>
          <a:p>
            <a:pPr lvl="1"/>
            <a:r>
              <a:rPr lang="el-GR" dirty="0" smtClean="0"/>
              <a:t>Αντικείμενα διεκπεραίωσης</a:t>
            </a:r>
            <a:r>
              <a:rPr lang="en-US" dirty="0" smtClean="0"/>
              <a:t> (dispatcher)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11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Καθυστερημένες κλήσεις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Αντικείμενα ελέγχου του πυρήνα</a:t>
            </a:r>
          </a:p>
          <a:p>
            <a:pPr lvl="1"/>
            <a:r>
              <a:rPr lang="el-GR" dirty="0" smtClean="0"/>
              <a:t>Νήματα, διακοπές, χρονόμετρα, συγχρονισμός</a:t>
            </a:r>
          </a:p>
          <a:p>
            <a:pPr lvl="1"/>
            <a:r>
              <a:rPr lang="el-GR" dirty="0" smtClean="0"/>
              <a:t>Αντικείμενα </a:t>
            </a:r>
            <a:r>
              <a:rPr lang="en-US" dirty="0" smtClean="0"/>
              <a:t>DPC</a:t>
            </a:r>
            <a:r>
              <a:rPr lang="el-GR" dirty="0" smtClean="0"/>
              <a:t> και </a:t>
            </a:r>
            <a:r>
              <a:rPr lang="en-US" dirty="0" smtClean="0"/>
              <a:t>APC</a:t>
            </a:r>
          </a:p>
          <a:p>
            <a:r>
              <a:rPr lang="en-US" dirty="0" smtClean="0"/>
              <a:t>ISR</a:t>
            </a:r>
            <a:r>
              <a:rPr lang="el-GR" dirty="0" smtClean="0"/>
              <a:t>: ρουτίνα εξυπηρέτησης διακοπής</a:t>
            </a:r>
          </a:p>
          <a:p>
            <a:pPr lvl="1"/>
            <a:r>
              <a:rPr lang="el-GR" dirty="0" smtClean="0"/>
              <a:t>Εκτελείται με προτεραιότητα διακοπής</a:t>
            </a:r>
            <a:r>
              <a:rPr lang="en-US" dirty="0" smtClean="0"/>
              <a:t> 3</a:t>
            </a:r>
            <a:r>
              <a:rPr lang="el-GR" dirty="0" smtClean="0"/>
              <a:t> και άνω</a:t>
            </a:r>
          </a:p>
          <a:p>
            <a:pPr lvl="1"/>
            <a:r>
              <a:rPr lang="el-GR" dirty="0" smtClean="0"/>
              <a:t>Υλοποιεί μόνο το κρίσιμο τμήμα της διακοπής</a:t>
            </a:r>
          </a:p>
          <a:p>
            <a:pPr lvl="1"/>
            <a:r>
              <a:rPr lang="el-GR" dirty="0" smtClean="0"/>
              <a:t>Η υπόλοιπή επεξεργασία γίνεται μέσω </a:t>
            </a:r>
            <a:r>
              <a:rPr lang="en-US" dirty="0" smtClean="0"/>
              <a:t>DPC</a:t>
            </a:r>
          </a:p>
          <a:p>
            <a:pPr lvl="2"/>
            <a:r>
              <a:rPr lang="el-GR" dirty="0" smtClean="0"/>
              <a:t>Προσθήκη αντικειμένου </a:t>
            </a:r>
            <a:r>
              <a:rPr lang="en-US" dirty="0" smtClean="0"/>
              <a:t>DPC</a:t>
            </a:r>
            <a:r>
              <a:rPr lang="el-GR" dirty="0" smtClean="0"/>
              <a:t> σε ουρά επεξεργαστή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9904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Καθυστερημένες κλήσεις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Καθυστερημένη κλήση διαδικασίας </a:t>
            </a:r>
            <a:r>
              <a:rPr lang="en-US" dirty="0" smtClean="0"/>
              <a:t>(DPC)</a:t>
            </a:r>
          </a:p>
          <a:p>
            <a:pPr lvl="1"/>
            <a:r>
              <a:rPr lang="el-GR" dirty="0" smtClean="0"/>
              <a:t>Ολοκληρώνει την επεξεργασία μία</a:t>
            </a:r>
            <a:r>
              <a:rPr lang="el-GR" dirty="0"/>
              <a:t>ς</a:t>
            </a:r>
            <a:r>
              <a:rPr lang="el-GR" dirty="0" smtClean="0"/>
              <a:t> διακοπής</a:t>
            </a:r>
          </a:p>
          <a:p>
            <a:pPr lvl="1"/>
            <a:r>
              <a:rPr lang="el-GR" dirty="0" smtClean="0"/>
              <a:t>Αντιστοιχεί σε διακοπή προτεραιότητας 2</a:t>
            </a:r>
            <a:endParaRPr lang="el-GR" dirty="0"/>
          </a:p>
          <a:p>
            <a:pPr lvl="2"/>
            <a:r>
              <a:rPr lang="el-GR" dirty="0" smtClean="0"/>
              <a:t>Εξυπηρετείται όταν τελειώσουν όλες οι άλλες </a:t>
            </a:r>
            <a:r>
              <a:rPr lang="en-US" dirty="0" smtClean="0"/>
              <a:t>ISR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ISR</a:t>
            </a:r>
            <a:r>
              <a:rPr lang="el-GR" dirty="0" smtClean="0"/>
              <a:t> επιπέδου 2 εκτελεί όλη την ουρά των </a:t>
            </a:r>
            <a:r>
              <a:rPr lang="en-US" dirty="0" smtClean="0"/>
              <a:t>DPC</a:t>
            </a:r>
          </a:p>
          <a:p>
            <a:pPr lvl="1"/>
            <a:r>
              <a:rPr lang="el-GR" dirty="0" smtClean="0"/>
              <a:t>Παράδειγμα: πληκτρολόγιο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ISR</a:t>
            </a:r>
            <a:r>
              <a:rPr lang="el-GR" dirty="0" smtClean="0"/>
              <a:t> αντιγράφει τον κωδικό πλήκτρου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DPC</a:t>
            </a:r>
            <a:r>
              <a:rPr lang="el-GR" dirty="0" smtClean="0"/>
              <a:t> επεξεργάζεται τους κωδικούς αργότερα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9772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Ασύγχρονες κλήσεις </a:t>
            </a:r>
            <a:r>
              <a:rPr lang="el-GR" dirty="0"/>
              <a:t>(1 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Ασύγχρονη κλήση διαδικασίας </a:t>
            </a:r>
            <a:r>
              <a:rPr lang="en-US" dirty="0" smtClean="0"/>
              <a:t>(APC)</a:t>
            </a:r>
          </a:p>
          <a:p>
            <a:pPr lvl="1"/>
            <a:r>
              <a:rPr lang="el-GR" dirty="0" smtClean="0"/>
              <a:t>Καλείται όταν ολοκληρωθεί η λειτουργία Ε/Ε</a:t>
            </a:r>
          </a:p>
          <a:p>
            <a:pPr lvl="2"/>
            <a:r>
              <a:rPr lang="el-GR" dirty="0" smtClean="0"/>
              <a:t>Μπαίνει σε ουρά με αίτηση της </a:t>
            </a:r>
            <a:r>
              <a:rPr lang="en-US" dirty="0" smtClean="0"/>
              <a:t>DPC</a:t>
            </a:r>
            <a:endParaRPr lang="el-GR" dirty="0" smtClean="0"/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DPC</a:t>
            </a:r>
            <a:r>
              <a:rPr lang="el-GR" dirty="0" smtClean="0"/>
              <a:t> εκτελείται σε όποιο νήμα είναι ενεργό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APC</a:t>
            </a:r>
            <a:r>
              <a:rPr lang="el-GR" dirty="0" smtClean="0"/>
              <a:t> εκτελείται για λογαριασμό του παραλήπτη</a:t>
            </a:r>
          </a:p>
          <a:p>
            <a:pPr lvl="1"/>
            <a:r>
              <a:rPr lang="el-GR" dirty="0" smtClean="0"/>
              <a:t>Παρόμοια με χειριστή σημάτων στο </a:t>
            </a:r>
            <a:r>
              <a:rPr lang="en-US" dirty="0" smtClean="0"/>
              <a:t>UNIX</a:t>
            </a:r>
          </a:p>
          <a:p>
            <a:pPr lvl="2"/>
            <a:r>
              <a:rPr lang="el-GR" dirty="0" smtClean="0"/>
              <a:t>Εκτελείται όμως σε επίπεδο πυρήνα</a:t>
            </a:r>
          </a:p>
          <a:p>
            <a:pPr lvl="2"/>
            <a:r>
              <a:rPr lang="el-GR" dirty="0" smtClean="0"/>
              <a:t>Βλέπει τη μνήμη και του πυρήνα και του χρήστη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305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Ασύγχρονες κλήσεις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APC</a:t>
            </a:r>
            <a:r>
              <a:rPr lang="el-GR" dirty="0" smtClean="0"/>
              <a:t> σε επίπεδο χρήστη</a:t>
            </a:r>
          </a:p>
          <a:p>
            <a:pPr lvl="1"/>
            <a:r>
              <a:rPr lang="el-GR" dirty="0" smtClean="0"/>
              <a:t>Η εφαρμογή ορίζει την </a:t>
            </a:r>
            <a:r>
              <a:rPr lang="en-US" dirty="0" smtClean="0"/>
              <a:t>APC</a:t>
            </a:r>
            <a:r>
              <a:rPr lang="el-GR" dirty="0" smtClean="0"/>
              <a:t> που επιθυμεί</a:t>
            </a:r>
          </a:p>
          <a:p>
            <a:pPr lvl="1"/>
            <a:r>
              <a:rPr lang="el-GR" dirty="0" smtClean="0"/>
              <a:t>Στη συνέχεια μπλοκάρει σε Ε/Ε</a:t>
            </a:r>
          </a:p>
          <a:p>
            <a:pPr lvl="1"/>
            <a:r>
              <a:rPr lang="el-GR" dirty="0" smtClean="0"/>
              <a:t>Όταν ολοκληρωθεί η Ε/Ε καλείται η </a:t>
            </a:r>
            <a:r>
              <a:rPr lang="en-US" dirty="0" smtClean="0"/>
              <a:t>APC</a:t>
            </a:r>
          </a:p>
          <a:p>
            <a:pPr lvl="1"/>
            <a:r>
              <a:rPr lang="el-GR" dirty="0" smtClean="0"/>
              <a:t>Παρόμοια με επανάκληση</a:t>
            </a:r>
            <a:r>
              <a:rPr lang="el-GR" dirty="0"/>
              <a:t> </a:t>
            </a:r>
            <a:r>
              <a:rPr lang="el-GR" dirty="0" smtClean="0"/>
              <a:t>από τον πυρήνα</a:t>
            </a:r>
          </a:p>
          <a:p>
            <a:r>
              <a:rPr lang="el-GR" dirty="0" smtClean="0"/>
              <a:t>Χρήση </a:t>
            </a:r>
            <a:r>
              <a:rPr lang="en-US" dirty="0" smtClean="0"/>
              <a:t>APC</a:t>
            </a:r>
            <a:r>
              <a:rPr lang="el-GR" dirty="0" smtClean="0"/>
              <a:t> από τον πυρήνα</a:t>
            </a:r>
          </a:p>
          <a:p>
            <a:pPr lvl="1"/>
            <a:r>
              <a:rPr lang="el-GR" dirty="0" smtClean="0"/>
              <a:t>Παράδειγμα: ελεγχόμενος τερματισμός νημάτων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APC</a:t>
            </a:r>
            <a:r>
              <a:rPr lang="el-GR" dirty="0" smtClean="0"/>
              <a:t> παραδίδεται μόνο εκτός κρίσιμων περιοχών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22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Ιστορία</a:t>
            </a:r>
          </a:p>
          <a:p>
            <a:r>
              <a:rPr lang="el-GR" dirty="0" smtClean="0"/>
              <a:t>Προγραμματισμός</a:t>
            </a:r>
          </a:p>
          <a:p>
            <a:r>
              <a:rPr lang="el-GR" dirty="0" smtClean="0"/>
              <a:t>Δομή συστήματος</a:t>
            </a:r>
          </a:p>
          <a:p>
            <a:r>
              <a:rPr lang="el-GR" dirty="0" smtClean="0"/>
              <a:t>Διεργασίες και νήματα</a:t>
            </a:r>
          </a:p>
          <a:p>
            <a:r>
              <a:rPr lang="el-GR" dirty="0" smtClean="0"/>
              <a:t>Διαχείριση μνήμης</a:t>
            </a:r>
          </a:p>
          <a:p>
            <a:r>
              <a:rPr lang="el-GR" dirty="0" smtClean="0"/>
              <a:t>Είσοδος / έξοδος</a:t>
            </a:r>
          </a:p>
          <a:p>
            <a:r>
              <a:rPr lang="el-GR" dirty="0" smtClean="0"/>
              <a:t>Σύστημα αρχείων</a:t>
            </a:r>
          </a:p>
          <a:p>
            <a:r>
              <a:rPr lang="el-GR" dirty="0" smtClean="0"/>
              <a:t>Ασφάλεια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2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Αντικείμενα διεκπεραίωσης (1 </a:t>
            </a:r>
            <a:r>
              <a:rPr lang="el-GR" dirty="0"/>
              <a:t>από 2)</a:t>
            </a:r>
          </a:p>
        </p:txBody>
      </p:sp>
      <p:pic>
        <p:nvPicPr>
          <p:cNvPr id="5" name="Picture 8" descr="Αντικείμενο με δομή dispatcher_heade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40768"/>
            <a:ext cx="75057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1793"/>
            <a:ext cx="8229600" cy="2934370"/>
          </a:xfrm>
        </p:spPr>
        <p:txBody>
          <a:bodyPr>
            <a:normAutofit/>
          </a:bodyPr>
          <a:lstStyle/>
          <a:p>
            <a:r>
              <a:rPr lang="el-GR" dirty="0" smtClean="0"/>
              <a:t>Αντικείμενο με δομή </a:t>
            </a:r>
            <a:r>
              <a:rPr lang="en-US" dirty="0" smtClean="0"/>
              <a:t>dispatcher_header</a:t>
            </a:r>
          </a:p>
          <a:p>
            <a:pPr lvl="1"/>
            <a:r>
              <a:rPr lang="el-GR" dirty="0" smtClean="0"/>
              <a:t>Διάφορα αντικείμενα όπου έχουμε συγχρονισμό</a:t>
            </a:r>
          </a:p>
          <a:p>
            <a:pPr lvl="2"/>
            <a:r>
              <a:rPr lang="el-GR" dirty="0" smtClean="0"/>
              <a:t>Σηματοφορείς, </a:t>
            </a:r>
            <a:r>
              <a:rPr lang="en-US" dirty="0" smtClean="0"/>
              <a:t>mutex, </a:t>
            </a:r>
            <a:r>
              <a:rPr lang="el-GR" dirty="0" smtClean="0"/>
              <a:t>συμβάντα, χρονόμετρα</a:t>
            </a:r>
          </a:p>
          <a:p>
            <a:pPr lvl="2"/>
            <a:r>
              <a:rPr lang="el-GR" dirty="0" smtClean="0"/>
              <a:t>Αλλά και αρχεία, διεργασίες, νήματα, θύρες </a:t>
            </a:r>
            <a:r>
              <a:rPr lang="en-US" dirty="0" smtClean="0"/>
              <a:t>IPC</a:t>
            </a:r>
          </a:p>
          <a:p>
            <a:pPr lvl="1"/>
            <a:r>
              <a:rPr lang="el-GR" dirty="0" smtClean="0"/>
              <a:t>Σημαία κατάστασης, ουρά νημάτων σε αναμονή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6059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Αντικείμενα διεκπεραίωσης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Αναμονή σε αντικείμενα διεκπεραίωσης</a:t>
            </a:r>
          </a:p>
          <a:p>
            <a:pPr lvl="1"/>
            <a:r>
              <a:rPr lang="el-GR" dirty="0" smtClean="0"/>
              <a:t>Ενιαίος μηχανισμός για συγχρονισμό</a:t>
            </a:r>
          </a:p>
          <a:p>
            <a:pPr lvl="2"/>
            <a:r>
              <a:rPr lang="el-GR" dirty="0" smtClean="0"/>
              <a:t>Όταν συμβεί κάτι, ξυπνάει το νήμα</a:t>
            </a:r>
          </a:p>
          <a:p>
            <a:pPr lvl="1"/>
            <a:r>
              <a:rPr lang="el-GR" dirty="0" smtClean="0"/>
              <a:t>Κλήση </a:t>
            </a:r>
            <a:r>
              <a:rPr lang="en-US" dirty="0" smtClean="0"/>
              <a:t>WaitForMultipleObjects</a:t>
            </a:r>
          </a:p>
          <a:p>
            <a:pPr lvl="2"/>
            <a:r>
              <a:rPr lang="el-GR" dirty="0" smtClean="0"/>
              <a:t>Επιτρέπει αναμονή σε πολλά χειριστήρια</a:t>
            </a:r>
          </a:p>
          <a:p>
            <a:r>
              <a:rPr lang="el-GR" dirty="0" smtClean="0"/>
              <a:t>Δύο είδη αντικειμένων διεκπεραίωσης</a:t>
            </a:r>
          </a:p>
          <a:p>
            <a:pPr lvl="1"/>
            <a:r>
              <a:rPr lang="el-GR" dirty="0" smtClean="0"/>
              <a:t>Γνωστοποίησης: ξυπνάνε όλα τα νήματα</a:t>
            </a:r>
          </a:p>
          <a:p>
            <a:pPr lvl="1"/>
            <a:r>
              <a:rPr lang="el-GR" dirty="0" smtClean="0"/>
              <a:t>Συγχρονισμού: ξυπνάει μόνο το πρώτο νήμα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966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Εκτελεστικό επίπεδο (1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(Σχετικά) Φορητό</a:t>
            </a:r>
            <a:r>
              <a:rPr lang="el-GR" dirty="0"/>
              <a:t> </a:t>
            </a:r>
            <a:r>
              <a:rPr lang="el-GR" dirty="0" smtClean="0"/>
              <a:t>τμήμα του λειτουργικού</a:t>
            </a:r>
          </a:p>
          <a:p>
            <a:pPr lvl="1"/>
            <a:r>
              <a:rPr lang="el-GR" dirty="0" smtClean="0"/>
              <a:t>Βασίζεται στις υπηρεσίες του πυρήνα</a:t>
            </a:r>
          </a:p>
          <a:p>
            <a:pPr lvl="1"/>
            <a:r>
              <a:rPr lang="el-GR" dirty="0" smtClean="0"/>
              <a:t>Αποτελείται από διάφορα συστατικά</a:t>
            </a:r>
          </a:p>
          <a:p>
            <a:pPr lvl="2"/>
            <a:r>
              <a:rPr lang="el-GR" dirty="0" smtClean="0"/>
              <a:t>Διαχειριστής Ε/Ε, μνήμης, αντικειμένων</a:t>
            </a:r>
          </a:p>
          <a:p>
            <a:pPr lvl="1"/>
            <a:r>
              <a:rPr lang="el-GR" dirty="0" smtClean="0"/>
              <a:t>Εκτελείται για λογαριασμό κάποιου νήματος</a:t>
            </a:r>
          </a:p>
          <a:p>
            <a:pPr lvl="1"/>
            <a:r>
              <a:rPr lang="el-GR" dirty="0" smtClean="0"/>
              <a:t>Υπάρχουν και νήματα πυρήνα</a:t>
            </a:r>
          </a:p>
          <a:p>
            <a:pPr lvl="2"/>
            <a:r>
              <a:rPr lang="el-GR" dirty="0" smtClean="0"/>
              <a:t>Νήμα που εκτελείται ανά δευτερόλεπτο</a:t>
            </a:r>
          </a:p>
          <a:p>
            <a:pPr lvl="2"/>
            <a:r>
              <a:rPr lang="el-GR" dirty="0" smtClean="0"/>
              <a:t>Δεξαμενή νημάτων υψηλής προτεραιότητας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9264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Εκτελεστικό επίπεδο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Διαχειριστής αντικειμένων</a:t>
            </a:r>
          </a:p>
          <a:p>
            <a:pPr lvl="1"/>
            <a:r>
              <a:rPr lang="el-GR" dirty="0" smtClean="0"/>
              <a:t>Διαχείριση μνήμης αντικειμένων</a:t>
            </a:r>
          </a:p>
          <a:p>
            <a:pPr lvl="2"/>
            <a:r>
              <a:rPr lang="el-GR" dirty="0" smtClean="0"/>
              <a:t>Μετρητές χρήσης αντικειμένων</a:t>
            </a:r>
          </a:p>
          <a:p>
            <a:pPr lvl="1"/>
            <a:r>
              <a:rPr lang="el-GR" dirty="0" smtClean="0"/>
              <a:t>Χειριστήρια και ονόματα αντικειμένων</a:t>
            </a:r>
          </a:p>
          <a:p>
            <a:r>
              <a:rPr lang="el-GR" dirty="0" smtClean="0"/>
              <a:t>Διαχειριστής Ε/Ε</a:t>
            </a:r>
          </a:p>
          <a:p>
            <a:pPr lvl="1"/>
            <a:r>
              <a:rPr lang="el-GR" dirty="0" smtClean="0"/>
              <a:t>Βασικές υπηρεσίες συσκευών και οδηγών</a:t>
            </a:r>
          </a:p>
          <a:p>
            <a:pPr lvl="2"/>
            <a:r>
              <a:rPr lang="el-GR" dirty="0" smtClean="0"/>
              <a:t>Υποστήριξη οδηγών επιπέδου χρήστη</a:t>
            </a:r>
          </a:p>
          <a:p>
            <a:pPr lvl="1"/>
            <a:r>
              <a:rPr lang="el-GR" dirty="0" smtClean="0"/>
              <a:t>Συνεργασία με διαχειριστή </a:t>
            </a:r>
            <a:r>
              <a:rPr lang="en-US" dirty="0" smtClean="0"/>
              <a:t>PnP</a:t>
            </a:r>
            <a:r>
              <a:rPr lang="el-GR" dirty="0" smtClean="0"/>
              <a:t> επιπέδου χρήστη</a:t>
            </a:r>
          </a:p>
          <a:p>
            <a:pPr lvl="2"/>
            <a:r>
              <a:rPr lang="el-GR" dirty="0" smtClean="0"/>
              <a:t>Εντοπισμός και φόρτωση του κατάλληλο οδηγού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21406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Εκτελεστικό επίπεδο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Διαχειριστής διεργασιών</a:t>
            </a:r>
          </a:p>
          <a:p>
            <a:pPr lvl="1"/>
            <a:r>
              <a:rPr lang="el-GR" dirty="0" smtClean="0"/>
              <a:t>Διεργασία: μνήμη, νήματα και χειριστήρια</a:t>
            </a:r>
          </a:p>
          <a:p>
            <a:r>
              <a:rPr lang="el-GR" dirty="0" smtClean="0"/>
              <a:t>Διαχειριστής μνήμης</a:t>
            </a:r>
          </a:p>
          <a:p>
            <a:pPr lvl="1"/>
            <a:r>
              <a:rPr lang="el-GR" dirty="0" smtClean="0"/>
              <a:t>Εικονική μνήμη με σελιδοποίηση κατ’απαίτηση</a:t>
            </a:r>
          </a:p>
          <a:p>
            <a:pPr lvl="1"/>
            <a:r>
              <a:rPr lang="el-GR" dirty="0" smtClean="0"/>
              <a:t>Υποστηρίζει και το αρχείο σελιδοποίησης</a:t>
            </a:r>
          </a:p>
          <a:p>
            <a:r>
              <a:rPr lang="el-GR" dirty="0" smtClean="0"/>
              <a:t>Διαχειριστής κρυφής μνήμης</a:t>
            </a:r>
          </a:p>
          <a:p>
            <a:pPr lvl="1"/>
            <a:r>
              <a:rPr lang="el-GR" dirty="0" smtClean="0"/>
              <a:t>Κρυφή μνήμη σελίδων από αρχεία</a:t>
            </a:r>
          </a:p>
          <a:p>
            <a:pPr lvl="1"/>
            <a:r>
              <a:rPr lang="el-GR" dirty="0" smtClean="0"/>
              <a:t>Βασίζεται στην χαρτογράφηση αρχείων στη μνήμη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399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Εκτελεστικό επίπεδο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Ελεγκτής αναφορών ασφαλείας</a:t>
            </a:r>
          </a:p>
          <a:p>
            <a:pPr lvl="1"/>
            <a:r>
              <a:rPr lang="el-GR" dirty="0" smtClean="0"/>
              <a:t>Υλοποιεί κεντρικά τους ελέγχους αναφορών</a:t>
            </a:r>
          </a:p>
          <a:p>
            <a:r>
              <a:rPr lang="el-GR" dirty="0" smtClean="0"/>
              <a:t>Διαχειριστής διευθέτησης</a:t>
            </a:r>
          </a:p>
          <a:p>
            <a:pPr lvl="1"/>
            <a:r>
              <a:rPr lang="el-GR" dirty="0" smtClean="0"/>
              <a:t>Υλοποιεί το μητρώο</a:t>
            </a:r>
          </a:p>
          <a:p>
            <a:r>
              <a:rPr lang="el-GR" dirty="0" smtClean="0"/>
              <a:t>Τοπικές κλήσεις διαδικασιών</a:t>
            </a:r>
            <a:r>
              <a:rPr lang="en-US" dirty="0" smtClean="0"/>
              <a:t> (LPC)</a:t>
            </a:r>
            <a:endParaRPr lang="el-GR" dirty="0" smtClean="0"/>
          </a:p>
          <a:p>
            <a:pPr lvl="1"/>
            <a:r>
              <a:rPr lang="el-GR" dirty="0" smtClean="0"/>
              <a:t>Επικοινωνία διεργασιών στο ίδιο σύστημα</a:t>
            </a:r>
          </a:p>
          <a:p>
            <a:pPr lvl="2"/>
            <a:r>
              <a:rPr lang="el-GR" dirty="0" smtClean="0"/>
              <a:t>Χρήση και για τοπικές </a:t>
            </a:r>
            <a:r>
              <a:rPr lang="en-US" dirty="0" smtClean="0"/>
              <a:t>RPC</a:t>
            </a:r>
            <a:endParaRPr lang="el-GR" dirty="0" smtClean="0"/>
          </a:p>
          <a:p>
            <a:pPr lvl="2"/>
            <a:r>
              <a:rPr lang="el-GR" dirty="0" smtClean="0"/>
              <a:t>Επικοινωνία βιβλιοθήκης με διεργασία υποσυστήματος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4815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Οδηγοί συσκευών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Γενικός μηχανισμός επέκτασης πυρήνα</a:t>
            </a:r>
          </a:p>
          <a:p>
            <a:pPr lvl="1"/>
            <a:r>
              <a:rPr lang="el-GR" dirty="0"/>
              <a:t>Και τα συστήματα αρχείων είναι οδηγοί</a:t>
            </a:r>
          </a:p>
          <a:p>
            <a:r>
              <a:rPr lang="el-GR" dirty="0" smtClean="0"/>
              <a:t>Κάθε συσκευή έχει μία στοίβα (</a:t>
            </a:r>
            <a:r>
              <a:rPr lang="en-US" dirty="0" smtClean="0"/>
              <a:t>device stack)</a:t>
            </a:r>
          </a:p>
          <a:p>
            <a:pPr lvl="1"/>
            <a:r>
              <a:rPr lang="el-GR" dirty="0" smtClean="0"/>
              <a:t>Αποτελείται από ιδιωτικά αντικείμενα συσκευής</a:t>
            </a:r>
          </a:p>
          <a:p>
            <a:pPr lvl="2"/>
            <a:r>
              <a:rPr lang="el-GR" dirty="0" smtClean="0"/>
              <a:t>Συνδέονται με οδηγούς κοινής χρήσης</a:t>
            </a:r>
          </a:p>
          <a:p>
            <a:pPr lvl="2"/>
            <a:r>
              <a:rPr lang="el-GR" dirty="0" smtClean="0"/>
              <a:t>Ορισμένοι οδηγοί λειτουργούν ως φίλτρα</a:t>
            </a:r>
          </a:p>
          <a:p>
            <a:pPr lvl="2"/>
            <a:r>
              <a:rPr lang="el-GR" dirty="0" smtClean="0"/>
              <a:t>Παράδειγμα: κρυπτογραφία, συμπίεση</a:t>
            </a:r>
          </a:p>
          <a:p>
            <a:pPr lvl="2"/>
            <a:r>
              <a:rPr lang="el-GR" dirty="0" smtClean="0"/>
              <a:t>Οδηγός κλάσης (π.χ. </a:t>
            </a:r>
            <a:r>
              <a:rPr lang="en-US" dirty="0" smtClean="0"/>
              <a:t>USB) </a:t>
            </a:r>
            <a:r>
              <a:rPr lang="el-GR" dirty="0" smtClean="0"/>
              <a:t>και μίνι θύρα (συσκευή)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6945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Οδηγοί συσκευών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pic>
        <p:nvPicPr>
          <p:cNvPr id="5" name="Picture 8" descr="Οδηγοί συσκευ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12153" cy="467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2176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Εκκίνηση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Βήματα εκκίνησης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BIOS</a:t>
            </a:r>
            <a:r>
              <a:rPr lang="el-GR" dirty="0" smtClean="0"/>
              <a:t> φορτώνει το </a:t>
            </a:r>
            <a:r>
              <a:rPr lang="en-US" dirty="0" smtClean="0"/>
              <a:t>MBR </a:t>
            </a:r>
            <a:r>
              <a:rPr lang="el-GR" dirty="0" smtClean="0"/>
              <a:t>του βασικού δίσκου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MBR </a:t>
            </a:r>
            <a:r>
              <a:rPr lang="el-GR" dirty="0" smtClean="0"/>
              <a:t>φορτώνει το </a:t>
            </a:r>
            <a:r>
              <a:rPr lang="en-US" dirty="0" smtClean="0"/>
              <a:t>BootMgr</a:t>
            </a:r>
            <a:r>
              <a:rPr lang="el-GR" dirty="0" smtClean="0"/>
              <a:t> από το δίσκο</a:t>
            </a:r>
          </a:p>
          <a:p>
            <a:pPr lvl="1"/>
            <a:r>
              <a:rPr lang="el-GR" dirty="0" smtClean="0"/>
              <a:t>Μετά από αδράνεια/αναμονή </a:t>
            </a:r>
            <a:r>
              <a:rPr lang="en-US" dirty="0" smtClean="0"/>
              <a:t>WinResume.exe</a:t>
            </a:r>
          </a:p>
          <a:p>
            <a:pPr lvl="1"/>
            <a:r>
              <a:rPr lang="el-GR" dirty="0" smtClean="0"/>
              <a:t>Για νέα εκκίνηση </a:t>
            </a:r>
            <a:r>
              <a:rPr lang="en-US" dirty="0" smtClean="0"/>
              <a:t>WinLoad.exe</a:t>
            </a:r>
            <a:endParaRPr lang="el-GR" dirty="0" smtClean="0"/>
          </a:p>
          <a:p>
            <a:pPr lvl="1"/>
            <a:r>
              <a:rPr lang="el-GR" dirty="0" smtClean="0"/>
              <a:t>Φόρτωση πυρήνα/εκτελεστικού και </a:t>
            </a:r>
            <a:r>
              <a:rPr lang="en-US" dirty="0" smtClean="0"/>
              <a:t>HAL</a:t>
            </a:r>
          </a:p>
          <a:p>
            <a:pPr lvl="1"/>
            <a:r>
              <a:rPr lang="el-GR" dirty="0" smtClean="0"/>
              <a:t>Φόρτωση κυψέλης </a:t>
            </a:r>
            <a:r>
              <a:rPr lang="en-US" dirty="0" smtClean="0"/>
              <a:t>SYSTEM</a:t>
            </a:r>
            <a:r>
              <a:rPr lang="el-GR" dirty="0" smtClean="0"/>
              <a:t> και βασικού </a:t>
            </a:r>
            <a:r>
              <a:rPr lang="en-US" dirty="0" smtClean="0"/>
              <a:t>Win32</a:t>
            </a:r>
          </a:p>
          <a:p>
            <a:pPr lvl="1"/>
            <a:r>
              <a:rPr lang="el-GR" dirty="0" smtClean="0"/>
              <a:t>Φόρτωση οδηγών εκκίνησης (στην </a:t>
            </a:r>
            <a:r>
              <a:rPr lang="en-US" dirty="0" smtClean="0"/>
              <a:t>SYSTEM)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423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Εκκίνηση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Αρχικοποίηση λειτουργικού</a:t>
            </a:r>
          </a:p>
          <a:p>
            <a:pPr lvl="1"/>
            <a:r>
              <a:rPr lang="el-GR" dirty="0" smtClean="0"/>
              <a:t>Αρχικοποίηση </a:t>
            </a:r>
            <a:r>
              <a:rPr lang="en-US" dirty="0" smtClean="0"/>
              <a:t>HAL, </a:t>
            </a:r>
            <a:r>
              <a:rPr lang="el-GR" dirty="0" smtClean="0"/>
              <a:t>πυρήνα, εκτελεστικού</a:t>
            </a:r>
          </a:p>
          <a:p>
            <a:pPr lvl="1"/>
            <a:r>
              <a:rPr lang="el-GR" dirty="0" smtClean="0"/>
              <a:t>Σύνδεση οδηγών και ενημέρωση </a:t>
            </a:r>
            <a:r>
              <a:rPr lang="en-US" dirty="0" smtClean="0"/>
              <a:t>SYSTEM</a:t>
            </a:r>
            <a:endParaRPr lang="el-GR" dirty="0" smtClean="0"/>
          </a:p>
          <a:p>
            <a:pPr lvl="1"/>
            <a:r>
              <a:rPr lang="el-GR" dirty="0" smtClean="0"/>
              <a:t>Δημιουργία διεργασίας </a:t>
            </a:r>
            <a:r>
              <a:rPr lang="en-US" dirty="0" smtClean="0"/>
              <a:t>smss.exe</a:t>
            </a:r>
          </a:p>
          <a:p>
            <a:r>
              <a:rPr lang="el-GR" dirty="0" smtClean="0"/>
              <a:t>Ειδικές μορφές εκκίνησης</a:t>
            </a:r>
          </a:p>
          <a:p>
            <a:pPr lvl="1"/>
            <a:r>
              <a:rPr lang="el-GR" dirty="0" smtClean="0"/>
              <a:t>Με τελευταία λειτουργική διάρθρωση</a:t>
            </a:r>
          </a:p>
          <a:p>
            <a:pPr lvl="1"/>
            <a:r>
              <a:rPr lang="el-GR" dirty="0" smtClean="0"/>
              <a:t>Με ασφαλή τρόπο λειτουργίας</a:t>
            </a:r>
          </a:p>
          <a:p>
            <a:pPr lvl="1"/>
            <a:r>
              <a:rPr lang="el-GR" dirty="0" smtClean="0"/>
              <a:t>Με κονσόλα ανάκαμψης (γραμμή διαταγών)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21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Windows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Διαχειριστής αντικειμένων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Ενιαία διεπαφή διαχείρισης πόρων</a:t>
            </a:r>
          </a:p>
          <a:p>
            <a:pPr lvl="1"/>
            <a:r>
              <a:rPr lang="el-GR" dirty="0" smtClean="0"/>
              <a:t>Αρχεία, διεργασίες, νήματα, …</a:t>
            </a:r>
          </a:p>
          <a:p>
            <a:pPr lvl="2"/>
            <a:r>
              <a:rPr lang="el-GR" dirty="0" smtClean="0"/>
              <a:t>Δομές δεδομένων που παριστάνουν πόρους</a:t>
            </a:r>
          </a:p>
          <a:p>
            <a:pPr lvl="2"/>
            <a:r>
              <a:rPr lang="el-GR" dirty="0" smtClean="0"/>
              <a:t>Δημιουργούνται δυναμικά στη μνήμη του πυρήνα</a:t>
            </a:r>
          </a:p>
          <a:p>
            <a:pPr lvl="2"/>
            <a:r>
              <a:rPr lang="el-GR" dirty="0" smtClean="0"/>
              <a:t>Ακόμη και οι τύποι αντικειμένων είναι δυναμικοί</a:t>
            </a:r>
          </a:p>
          <a:p>
            <a:pPr lvl="1"/>
            <a:r>
              <a:rPr lang="el-GR" dirty="0" smtClean="0"/>
              <a:t>Υποστήριξη χειριστηρίων και ονομάτων</a:t>
            </a:r>
          </a:p>
          <a:p>
            <a:pPr lvl="2"/>
            <a:r>
              <a:rPr lang="el-GR" dirty="0" smtClean="0"/>
              <a:t>Τα χειριστήρια χρησιμοποιούνται στις κλήσεις</a:t>
            </a:r>
          </a:p>
          <a:p>
            <a:pPr lvl="2"/>
            <a:r>
              <a:rPr lang="el-GR" dirty="0" smtClean="0"/>
              <a:t>Προαιρετικά μπορούμε να έχουμε και ονόματα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90508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Διαχειριστής αντικειμένων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</a:p>
        </p:txBody>
      </p:sp>
      <p:pic>
        <p:nvPicPr>
          <p:cNvPr id="5" name="Picture 8" descr="Διαχειριστής αντικειμένων: Δομή αντικειμέν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96752"/>
            <a:ext cx="82677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/>
          </a:bodyPr>
          <a:lstStyle/>
          <a:p>
            <a:r>
              <a:rPr lang="el-GR" dirty="0" smtClean="0"/>
              <a:t>Δομή αντικειμένων</a:t>
            </a:r>
          </a:p>
          <a:p>
            <a:pPr lvl="1"/>
            <a:r>
              <a:rPr lang="el-GR" dirty="0" smtClean="0"/>
              <a:t>Κοινή κεφαλίδα αντικειμένων</a:t>
            </a:r>
          </a:p>
          <a:p>
            <a:pPr lvl="1"/>
            <a:r>
              <a:rPr lang="el-GR" dirty="0" smtClean="0"/>
              <a:t>Δεδομένα αντικειμένου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5237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Διαχειριστής αντικειμένων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Μνήμη αντικειμένων</a:t>
            </a:r>
          </a:p>
          <a:p>
            <a:pPr lvl="1"/>
            <a:r>
              <a:rPr lang="el-GR" dirty="0" smtClean="0"/>
              <a:t>Σελιδοποιήσιμη και μη σελιδοποιήσιμη</a:t>
            </a:r>
          </a:p>
          <a:p>
            <a:pPr lvl="2"/>
            <a:r>
              <a:rPr lang="el-GR" dirty="0" smtClean="0"/>
              <a:t>Μη σελιδοποιήσιμη για χειριστές διακοπών</a:t>
            </a:r>
          </a:p>
          <a:p>
            <a:pPr lvl="2"/>
            <a:r>
              <a:rPr lang="el-GR" dirty="0" smtClean="0"/>
              <a:t>Γενικά όπου δεν θέλουμε σφάλματα σελίδας</a:t>
            </a:r>
          </a:p>
          <a:p>
            <a:r>
              <a:rPr lang="el-GR" dirty="0" smtClean="0"/>
              <a:t>Πεδίο χρέωσης (</a:t>
            </a:r>
            <a:r>
              <a:rPr lang="en-US" dirty="0" smtClean="0"/>
              <a:t>quota) </a:t>
            </a:r>
            <a:r>
              <a:rPr lang="el-GR" dirty="0" smtClean="0"/>
              <a:t>στην κεφαλίδα</a:t>
            </a:r>
            <a:endParaRPr lang="en-US" dirty="0" smtClean="0"/>
          </a:p>
          <a:p>
            <a:pPr lvl="1"/>
            <a:r>
              <a:rPr lang="el-GR" dirty="0" smtClean="0"/>
              <a:t>Ο χρήστης έχει όρια χρεώσεων</a:t>
            </a:r>
          </a:p>
          <a:p>
            <a:r>
              <a:rPr lang="el-GR" dirty="0" smtClean="0"/>
              <a:t>Μετρητής αναφορών στην κεφαλίδα</a:t>
            </a:r>
          </a:p>
          <a:p>
            <a:pPr lvl="1"/>
            <a:r>
              <a:rPr lang="el-GR" dirty="0" smtClean="0"/>
              <a:t>Αποφυγή πρόωρης απελευθέρωσης αντικειμένου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0575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Χειριστήρια (1 από 3)</a:t>
            </a:r>
            <a:endParaRPr lang="el-GR" dirty="0"/>
          </a:p>
        </p:txBody>
      </p:sp>
      <p:pic>
        <p:nvPicPr>
          <p:cNvPr id="5" name="Picture 8" descr="Χειριστήρια: Κάθε διεργασία έχει πίνακα χειριστηρί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4211"/>
            <a:ext cx="63246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Χειριστήριο: αναφορά σε αντικείμενο πυρήνα</a:t>
            </a:r>
          </a:p>
          <a:p>
            <a:pPr lvl="1"/>
            <a:r>
              <a:rPr lang="el-GR" dirty="0" smtClean="0"/>
              <a:t>Οι δείκτες είναι επικίνδυνοι</a:t>
            </a:r>
          </a:p>
          <a:p>
            <a:pPr lvl="1"/>
            <a:r>
              <a:rPr lang="el-GR" dirty="0" smtClean="0"/>
              <a:t>Ο διαχειριστής αντικειμένων δημιουργεί αναφορές</a:t>
            </a:r>
          </a:p>
          <a:p>
            <a:pPr lvl="1"/>
            <a:r>
              <a:rPr lang="el-GR" dirty="0" smtClean="0"/>
              <a:t>Κάθε διεργασία έχει πίνακα χειριστηρίων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47302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Χειριστήρια </a:t>
            </a:r>
            <a:r>
              <a:rPr lang="el-GR" dirty="0" smtClean="0"/>
              <a:t>(2 από </a:t>
            </a:r>
            <a:r>
              <a:rPr lang="el-GR" dirty="0"/>
              <a:t>3)</a:t>
            </a:r>
          </a:p>
        </p:txBody>
      </p:sp>
      <p:pic>
        <p:nvPicPr>
          <p:cNvPr id="5" name="Picture 8" descr="Χειριστήρια: Πίνακες χειριστηρίων πολλών επιπέδ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8" y="1268760"/>
            <a:ext cx="85521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r>
              <a:rPr lang="el-GR" dirty="0" smtClean="0"/>
              <a:t>Πίνακες χειριστηρίων πολλών επιπέδων</a:t>
            </a:r>
          </a:p>
          <a:p>
            <a:pPr lvl="1"/>
            <a:r>
              <a:rPr lang="el-GR" dirty="0" smtClean="0"/>
              <a:t>Για διεργασίες με πάρα πολλά χειριστήρια</a:t>
            </a:r>
          </a:p>
          <a:p>
            <a:r>
              <a:rPr lang="el-GR" dirty="0" smtClean="0"/>
              <a:t>Χωριστός πίνακας για τον ίδιο τον πυρήνα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829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Χειριστήρια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Δημιουργία χειριστηρίων</a:t>
            </a:r>
          </a:p>
          <a:p>
            <a:pPr lvl="1"/>
            <a:r>
              <a:rPr lang="el-GR" dirty="0" smtClean="0"/>
              <a:t>Η διεργασία εκτελεί κάποια κλήση </a:t>
            </a:r>
            <a:r>
              <a:rPr lang="en-US" dirty="0" smtClean="0"/>
              <a:t>Win32</a:t>
            </a:r>
          </a:p>
          <a:p>
            <a:pPr lvl="1"/>
            <a:r>
              <a:rPr lang="el-GR" dirty="0" smtClean="0"/>
              <a:t>Τελικά εκτελείται μία κλήση συστήματος</a:t>
            </a:r>
          </a:p>
          <a:p>
            <a:pPr lvl="1"/>
            <a:r>
              <a:rPr lang="el-GR" dirty="0" smtClean="0"/>
              <a:t>Παράγεται ένα χειριστήριο 64 </a:t>
            </a:r>
            <a:r>
              <a:rPr lang="en-US" dirty="0" smtClean="0"/>
              <a:t>bit</a:t>
            </a:r>
          </a:p>
          <a:p>
            <a:pPr lvl="2"/>
            <a:r>
              <a:rPr lang="el-GR" dirty="0" smtClean="0"/>
              <a:t>Μπαίνει στον πίνακα χειριστηρίων της διεργασίας</a:t>
            </a:r>
          </a:p>
          <a:p>
            <a:pPr lvl="2"/>
            <a:r>
              <a:rPr lang="el-GR" dirty="0" smtClean="0"/>
              <a:t>Ο χρήστης παίρνει τη θέση του χειριστηρίου (32</a:t>
            </a:r>
            <a:r>
              <a:rPr lang="en-US" dirty="0" smtClean="0"/>
              <a:t> bit)</a:t>
            </a:r>
          </a:p>
          <a:p>
            <a:pPr lvl="1"/>
            <a:r>
              <a:rPr lang="el-GR" dirty="0" smtClean="0"/>
              <a:t>Πρώτα 29</a:t>
            </a:r>
            <a:r>
              <a:rPr lang="en-US" dirty="0" smtClean="0"/>
              <a:t> bit:</a:t>
            </a:r>
            <a:r>
              <a:rPr lang="el-GR" dirty="0" smtClean="0"/>
              <a:t> δείκτης σε αντικείμενο</a:t>
            </a:r>
          </a:p>
          <a:p>
            <a:pPr lvl="2"/>
            <a:r>
              <a:rPr lang="el-GR" dirty="0" smtClean="0"/>
              <a:t>Τα 3 τελευταία </a:t>
            </a:r>
            <a:r>
              <a:rPr lang="en-US" dirty="0" smtClean="0"/>
              <a:t>bit</a:t>
            </a:r>
            <a:r>
              <a:rPr lang="el-GR" dirty="0" smtClean="0"/>
              <a:t> είναι σημαίες</a:t>
            </a:r>
          </a:p>
          <a:p>
            <a:pPr lvl="1"/>
            <a:r>
              <a:rPr lang="el-GR" dirty="0" smtClean="0"/>
              <a:t>Επόμενα 32 </a:t>
            </a:r>
            <a:r>
              <a:rPr lang="en-US" dirty="0" smtClean="0"/>
              <a:t>bit</a:t>
            </a:r>
            <a:r>
              <a:rPr lang="el-GR" dirty="0" smtClean="0"/>
              <a:t>: δικαιώματα στο αντικείμενο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07342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Ονόματα αντικειμένων </a:t>
            </a:r>
            <a:r>
              <a:rPr lang="el-GR" dirty="0" smtClean="0"/>
              <a:t>(1 από 10)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Γιατί να έχουμε και ονόματα;</a:t>
            </a:r>
          </a:p>
          <a:p>
            <a:pPr lvl="1"/>
            <a:r>
              <a:rPr lang="el-GR" dirty="0" smtClean="0"/>
              <a:t>Ευκολότερος καταμερισμός αντικειμένων</a:t>
            </a:r>
          </a:p>
          <a:p>
            <a:pPr lvl="2"/>
            <a:r>
              <a:rPr lang="el-GR" dirty="0" smtClean="0"/>
              <a:t>Αλλιώς πρέπει να έχουμε χειριστήρια σε διεργασίες</a:t>
            </a:r>
          </a:p>
          <a:p>
            <a:pPr lvl="1"/>
            <a:r>
              <a:rPr lang="el-GR" dirty="0" smtClean="0"/>
              <a:t>Διατήρηση αντικειμένων στη μνήμη</a:t>
            </a:r>
          </a:p>
          <a:p>
            <a:pPr lvl="2"/>
            <a:r>
              <a:rPr lang="el-GR" dirty="0" smtClean="0"/>
              <a:t>Συσκευές και οδηγοί</a:t>
            </a:r>
          </a:p>
          <a:p>
            <a:pPr lvl="1"/>
            <a:r>
              <a:rPr lang="el-GR" dirty="0" smtClean="0"/>
              <a:t>Μπορούμε να δίνουμε ονόματα σε αντικείμενα</a:t>
            </a:r>
          </a:p>
          <a:p>
            <a:pPr lvl="1"/>
            <a:r>
              <a:rPr lang="el-GR" dirty="0" smtClean="0"/>
              <a:t>Ιεραρχικός χώρος ονομάτων</a:t>
            </a:r>
          </a:p>
          <a:p>
            <a:pPr lvl="1"/>
            <a:r>
              <a:rPr lang="el-GR" dirty="0" smtClean="0"/>
              <a:t>Το αντικείμενο πρέπει να υποστηρίζει ονόματα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6515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Ονόματα αντικειμένων: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Ονόματα αντικειμένων </a:t>
            </a:r>
            <a:r>
              <a:rPr lang="el-GR" dirty="0" smtClean="0"/>
              <a:t>(2 </a:t>
            </a:r>
            <a:r>
              <a:rPr lang="el-GR" dirty="0"/>
              <a:t>από 10)</a:t>
            </a:r>
          </a:p>
        </p:txBody>
      </p:sp>
      <p:pic>
        <p:nvPicPr>
          <p:cNvPr id="5" name="Picture 8" descr="Πίνακας διαδικασιών που ορίζει ένα αντικείμενο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" y="1196578"/>
            <a:ext cx="8334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Διαδικασίες που ορίζει ένα αντικείμενο</a:t>
            </a:r>
          </a:p>
          <a:p>
            <a:pPr lvl="1"/>
            <a:r>
              <a:rPr lang="el-GR" dirty="0" smtClean="0"/>
              <a:t>Επανακλήσεις από τον διαχειριστή αντικειμένων</a:t>
            </a:r>
          </a:p>
          <a:p>
            <a:pPr lvl="1"/>
            <a:r>
              <a:rPr lang="el-GR" dirty="0" smtClean="0"/>
              <a:t>Διάκριση κλεισίματος και διαγραφής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45814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Ονόματα αντικειμένων </a:t>
            </a:r>
            <a:r>
              <a:rPr lang="el-GR" dirty="0" smtClean="0"/>
              <a:t>(3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Parse:</a:t>
            </a:r>
            <a:r>
              <a:rPr lang="el-GR" dirty="0" smtClean="0"/>
              <a:t> επέκταση χώρου ονομάτων</a:t>
            </a:r>
          </a:p>
          <a:p>
            <a:pPr lvl="1"/>
            <a:r>
              <a:rPr lang="el-GR" dirty="0" smtClean="0"/>
              <a:t>Ένα φύλλο της ιεραρχίας μπορεί να έχει </a:t>
            </a:r>
            <a:r>
              <a:rPr lang="en-US" dirty="0" smtClean="0"/>
              <a:t>parse</a:t>
            </a:r>
          </a:p>
          <a:p>
            <a:pPr lvl="1"/>
            <a:r>
              <a:rPr lang="el-GR" dirty="0" smtClean="0"/>
              <a:t>Στην </a:t>
            </a:r>
            <a:r>
              <a:rPr lang="en-US" dirty="0" smtClean="0"/>
              <a:t>parse</a:t>
            </a:r>
            <a:r>
              <a:rPr lang="el-GR" dirty="0" smtClean="0"/>
              <a:t> περνάμε το υπόλοιπο όνομα</a:t>
            </a:r>
          </a:p>
          <a:p>
            <a:pPr lvl="2"/>
            <a:r>
              <a:rPr lang="el-GR" dirty="0" smtClean="0"/>
              <a:t>Παράδειγμα: αντικείμενα αρχείων</a:t>
            </a:r>
          </a:p>
          <a:p>
            <a:pPr lvl="2"/>
            <a:r>
              <a:rPr lang="el-GR" dirty="0" smtClean="0"/>
              <a:t>Το φύλλο παριστάνει ένα σύστημα αρχείων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parse</a:t>
            </a:r>
            <a:r>
              <a:rPr lang="el-GR" dirty="0" smtClean="0"/>
              <a:t> χειρίζεται το όνομα του αρχείου</a:t>
            </a:r>
          </a:p>
          <a:p>
            <a:pPr lvl="2"/>
            <a:r>
              <a:rPr lang="el-GR" dirty="0" smtClean="0"/>
              <a:t>Οδηγεί σε δημιουργία αντικειμένου αρχείου</a:t>
            </a:r>
          </a:p>
          <a:p>
            <a:r>
              <a:rPr lang="el-GR" dirty="0" smtClean="0"/>
              <a:t>Γενικές κλήσεις για όλα τα αντικείμενα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28970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Ονόματα αντικειμένων </a:t>
            </a:r>
            <a:r>
              <a:rPr lang="el-GR" dirty="0" smtClean="0"/>
              <a:t>(4 </a:t>
            </a:r>
            <a:r>
              <a:rPr lang="el-GR" dirty="0"/>
              <a:t>από 10)</a:t>
            </a:r>
          </a:p>
        </p:txBody>
      </p:sp>
      <p:pic>
        <p:nvPicPr>
          <p:cNvPr id="5" name="Picture 8" descr="Πίνακας με τμήαμα απο το χώρο ονομάτων αντικειμένων των Window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173163"/>
            <a:ext cx="57816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84838"/>
            <a:ext cx="8229600" cy="441325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Μέρος του χώρου ονομάτων των </a:t>
            </a:r>
            <a:r>
              <a:rPr lang="en-US" dirty="0" smtClean="0"/>
              <a:t>Windows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94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Ιστορία των </a:t>
            </a:r>
            <a:r>
              <a:rPr lang="en-US" dirty="0" smtClean="0"/>
              <a:t>Windows (1 </a:t>
            </a:r>
            <a:r>
              <a:rPr lang="el-GR" dirty="0" smtClean="0"/>
              <a:t>από 2)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Τρεις γενιές ΛΣ της </a:t>
            </a:r>
            <a:r>
              <a:rPr lang="en-US" dirty="0" smtClean="0"/>
              <a:t>Microsoft</a:t>
            </a:r>
          </a:p>
          <a:p>
            <a:r>
              <a:rPr lang="en-US" dirty="0" smtClean="0"/>
              <a:t>MS-DOS</a:t>
            </a:r>
            <a:endParaRPr lang="el-GR" dirty="0" smtClean="0"/>
          </a:p>
          <a:p>
            <a:pPr lvl="1"/>
            <a:r>
              <a:rPr lang="el-GR" dirty="0" smtClean="0"/>
              <a:t>Γραμμή διαταγών και ένας χρήστης</a:t>
            </a:r>
          </a:p>
          <a:p>
            <a:r>
              <a:rPr lang="en-US" dirty="0" smtClean="0"/>
              <a:t>Windows </a:t>
            </a:r>
            <a:r>
              <a:rPr lang="el-GR" dirty="0" smtClean="0"/>
              <a:t>με βάση το </a:t>
            </a:r>
            <a:r>
              <a:rPr lang="en-US" dirty="0" smtClean="0"/>
              <a:t>MS-DOS</a:t>
            </a:r>
            <a:endParaRPr lang="el-GR" dirty="0" smtClean="0"/>
          </a:p>
          <a:p>
            <a:pPr lvl="1"/>
            <a:r>
              <a:rPr lang="el-GR" dirty="0" smtClean="0"/>
              <a:t>Γραφικό περιβάλλον αλλά ίδιο εσωτερικό</a:t>
            </a:r>
            <a:endParaRPr lang="en-US" dirty="0" smtClean="0"/>
          </a:p>
          <a:p>
            <a:r>
              <a:rPr lang="en-US" dirty="0" smtClean="0"/>
              <a:t>Windows NT</a:t>
            </a:r>
            <a:endParaRPr lang="el-GR" dirty="0" smtClean="0"/>
          </a:p>
          <a:p>
            <a:pPr lvl="1"/>
            <a:r>
              <a:rPr lang="el-GR" dirty="0" smtClean="0"/>
              <a:t>Νέα σχεδίαση που εξελίσσεται ως σήμερα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60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Ονόματα αντικειμένων </a:t>
            </a:r>
            <a:r>
              <a:rPr lang="el-GR" dirty="0" smtClean="0"/>
              <a:t>(5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Χειριστήρια και δείκτες</a:t>
            </a:r>
          </a:p>
          <a:p>
            <a:pPr lvl="1"/>
            <a:r>
              <a:rPr lang="el-GR" dirty="0" smtClean="0"/>
              <a:t>Κάθε αντικείμενο έχει δύο μετρητές αναφορών</a:t>
            </a:r>
          </a:p>
          <a:p>
            <a:pPr lvl="1"/>
            <a:r>
              <a:rPr lang="el-GR" dirty="0" smtClean="0"/>
              <a:t>Κάθε χειριστήριο αντιστοιχεί σε έναν δείκτη</a:t>
            </a:r>
          </a:p>
          <a:p>
            <a:pPr lvl="1"/>
            <a:r>
              <a:rPr lang="el-GR" dirty="0" smtClean="0"/>
              <a:t>Υπάρχουν και δείκτες χωρίς χειριστήρια</a:t>
            </a:r>
          </a:p>
          <a:p>
            <a:pPr lvl="2"/>
            <a:r>
              <a:rPr lang="el-GR" dirty="0" smtClean="0"/>
              <a:t>Το αντικείμενο διατηρείται χωρίς αναφορές χρήστη</a:t>
            </a:r>
          </a:p>
          <a:p>
            <a:r>
              <a:rPr lang="el-GR" dirty="0" smtClean="0"/>
              <a:t>Προβλήματα νημάτων με τα χειριστήρια</a:t>
            </a:r>
          </a:p>
          <a:p>
            <a:pPr lvl="1"/>
            <a:r>
              <a:rPr lang="el-GR" dirty="0" smtClean="0"/>
              <a:t>Εύκολο να γίνουν σφάλματα</a:t>
            </a:r>
          </a:p>
          <a:p>
            <a:pPr lvl="1"/>
            <a:r>
              <a:rPr lang="el-GR" dirty="0" smtClean="0"/>
              <a:t>Εκχώρηση χειριστηρίων με</a:t>
            </a:r>
            <a:r>
              <a:rPr lang="en-US" dirty="0" smtClean="0"/>
              <a:t> FIFO</a:t>
            </a:r>
            <a:r>
              <a:rPr lang="el-GR" dirty="0" smtClean="0"/>
              <a:t> αντί για </a:t>
            </a:r>
            <a:r>
              <a:rPr lang="en-US" dirty="0" smtClean="0"/>
              <a:t>LIFO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1130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Ονόματα αντικειμένων </a:t>
            </a:r>
            <a:r>
              <a:rPr lang="el-GR" dirty="0" smtClean="0"/>
              <a:t>(6 </a:t>
            </a:r>
            <a:r>
              <a:rPr lang="el-GR" dirty="0"/>
              <a:t>από 10)</a:t>
            </a:r>
          </a:p>
        </p:txBody>
      </p:sp>
      <p:pic>
        <p:nvPicPr>
          <p:cNvPr id="5" name="Picture 8" descr="Παράδειγμα χρήσης αντικειμένου συσκευή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4865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Παράδειγμα χρήσης αντικειμένου συσκευής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31397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Ονόματα αντικειμένων </a:t>
            </a:r>
            <a:r>
              <a:rPr lang="el-GR" dirty="0" smtClean="0"/>
              <a:t>(7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Δημιουργία αρχείου βήμα προς βήμα</a:t>
            </a:r>
          </a:p>
          <a:p>
            <a:pPr lvl="1"/>
            <a:r>
              <a:rPr lang="el-GR" dirty="0" smtClean="0"/>
              <a:t>Κλήση </a:t>
            </a:r>
            <a:r>
              <a:rPr lang="en-US" dirty="0" smtClean="0"/>
              <a:t>CreateFile</a:t>
            </a:r>
            <a:r>
              <a:rPr lang="el-GR" dirty="0" smtClean="0"/>
              <a:t> σε επίπεδο </a:t>
            </a:r>
            <a:r>
              <a:rPr lang="en-US" dirty="0" smtClean="0"/>
              <a:t>Win32</a:t>
            </a:r>
          </a:p>
          <a:p>
            <a:pPr lvl="1"/>
            <a:r>
              <a:rPr lang="el-GR" dirty="0" smtClean="0"/>
              <a:t>Κλήση </a:t>
            </a:r>
            <a:r>
              <a:rPr lang="en-US" dirty="0" smtClean="0"/>
              <a:t>NtCreateFile</a:t>
            </a:r>
            <a:r>
              <a:rPr lang="el-GR" dirty="0" smtClean="0"/>
              <a:t> στον πυρήνα</a:t>
            </a:r>
          </a:p>
          <a:p>
            <a:pPr lvl="2"/>
            <a:r>
              <a:rPr lang="el-GR" dirty="0" smtClean="0"/>
              <a:t>Μετατροπή ονόματος σε μορφή </a:t>
            </a:r>
            <a:r>
              <a:rPr lang="en-US" dirty="0" smtClean="0"/>
              <a:t>NT (\??\...)</a:t>
            </a:r>
          </a:p>
          <a:p>
            <a:pPr lvl="1"/>
            <a:r>
              <a:rPr lang="el-GR" dirty="0" smtClean="0"/>
              <a:t>Κλήση </a:t>
            </a:r>
            <a:r>
              <a:rPr lang="en-US" dirty="0" smtClean="0"/>
              <a:t>OpenObjectByName</a:t>
            </a:r>
            <a:endParaRPr lang="el-GR" dirty="0" smtClean="0"/>
          </a:p>
          <a:p>
            <a:pPr lvl="2"/>
            <a:r>
              <a:rPr lang="el-GR" dirty="0" smtClean="0"/>
              <a:t>Το όνομα αντιστοιχεί σε αντικείμενο συσκευής</a:t>
            </a:r>
          </a:p>
          <a:p>
            <a:pPr lvl="2"/>
            <a:r>
              <a:rPr lang="el-GR" dirty="0" smtClean="0"/>
              <a:t>Το αντικείμενο είναι φύλλο με διαδικασία </a:t>
            </a:r>
            <a:r>
              <a:rPr lang="en-US" dirty="0" smtClean="0"/>
              <a:t>parse</a:t>
            </a:r>
          </a:p>
          <a:p>
            <a:pPr lvl="1"/>
            <a:r>
              <a:rPr lang="el-GR" dirty="0" smtClean="0"/>
              <a:t>Κλήση </a:t>
            </a:r>
            <a:r>
              <a:rPr lang="en-US" dirty="0" smtClean="0"/>
              <a:t>IopParseDevice</a:t>
            </a:r>
            <a:r>
              <a:rPr lang="el-GR" dirty="0" smtClean="0"/>
              <a:t> με συσκευή και όνομα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15580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Ονόματα αντικειμένων </a:t>
            </a:r>
            <a:r>
              <a:rPr lang="el-GR" dirty="0" smtClean="0"/>
              <a:t>(8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Δημιουργία αρχείου βήμα προς βήμα</a:t>
            </a:r>
          </a:p>
          <a:p>
            <a:pPr lvl="1"/>
            <a:r>
              <a:rPr lang="el-GR" dirty="0" smtClean="0"/>
              <a:t>Δημιουργία πακέτου αίτησης Ε/Ε (</a:t>
            </a:r>
            <a:r>
              <a:rPr lang="en-US" dirty="0" smtClean="0"/>
              <a:t>IRP)</a:t>
            </a:r>
          </a:p>
          <a:p>
            <a:pPr lvl="1"/>
            <a:r>
              <a:rPr lang="el-GR" dirty="0" smtClean="0"/>
              <a:t>Αποστολή </a:t>
            </a:r>
            <a:r>
              <a:rPr lang="en-US" dirty="0" smtClean="0"/>
              <a:t>IRP</a:t>
            </a:r>
            <a:r>
              <a:rPr lang="el-GR" dirty="0" smtClean="0"/>
              <a:t> στη στοίβα Ε/Ε</a:t>
            </a:r>
          </a:p>
          <a:p>
            <a:pPr lvl="2"/>
            <a:r>
              <a:rPr lang="el-GR" dirty="0" smtClean="0"/>
              <a:t>Περνάει από φίλτρα, π.χ. αντιβιοτικό αρχείων</a:t>
            </a:r>
          </a:p>
          <a:p>
            <a:pPr lvl="1"/>
            <a:r>
              <a:rPr lang="el-GR" dirty="0" smtClean="0"/>
              <a:t>Τελικά καλείται η </a:t>
            </a:r>
            <a:r>
              <a:rPr lang="en-US" dirty="0" smtClean="0"/>
              <a:t>NtfsCreateFile</a:t>
            </a:r>
            <a:r>
              <a:rPr lang="el-GR" dirty="0" smtClean="0"/>
              <a:t> (για </a:t>
            </a:r>
            <a:r>
              <a:rPr lang="en-US" dirty="0" smtClean="0"/>
              <a:t>NTFS)</a:t>
            </a:r>
          </a:p>
          <a:p>
            <a:pPr lvl="1"/>
            <a:r>
              <a:rPr lang="el-GR" dirty="0" smtClean="0"/>
              <a:t>Δημιουργία αντικειμένου αρχείου</a:t>
            </a:r>
          </a:p>
          <a:p>
            <a:pPr lvl="1"/>
            <a:r>
              <a:rPr lang="el-GR" dirty="0" smtClean="0"/>
              <a:t>Αποστολή αντικειμένου στη στοίβα Ε/Ε</a:t>
            </a:r>
          </a:p>
          <a:p>
            <a:pPr lvl="1"/>
            <a:r>
              <a:rPr lang="el-GR" dirty="0" smtClean="0"/>
              <a:t>Δημιουργία και επιστροφή χειριστηρίου στο χρήστη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3371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Ονόματα αντικειμένων </a:t>
            </a:r>
            <a:r>
              <a:rPr lang="el-GR" dirty="0" smtClean="0"/>
              <a:t>(9 </a:t>
            </a:r>
            <a:r>
              <a:rPr lang="el-GR" dirty="0"/>
              <a:t>από 10)</a:t>
            </a:r>
          </a:p>
        </p:txBody>
      </p:sp>
      <p:pic>
        <p:nvPicPr>
          <p:cNvPr id="5" name="Picture 8" descr="Πίνακας τύπων αντικειμένων Window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4"/>
          <a:stretch/>
        </p:blipFill>
        <p:spPr bwMode="auto">
          <a:xfrm>
            <a:off x="1259630" y="1245382"/>
            <a:ext cx="6808452" cy="336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6734"/>
            <a:ext cx="8229600" cy="1519429"/>
          </a:xfrm>
        </p:spPr>
        <p:txBody>
          <a:bodyPr/>
          <a:lstStyle/>
          <a:p>
            <a:r>
              <a:rPr lang="el-GR" dirty="0" smtClean="0"/>
              <a:t>Τύποι αντικειμένων </a:t>
            </a:r>
            <a:r>
              <a:rPr lang="en-US" dirty="0" smtClean="0"/>
              <a:t>Windows</a:t>
            </a:r>
            <a:endParaRPr lang="el-GR" dirty="0" smtClean="0"/>
          </a:p>
          <a:p>
            <a:pPr lvl="1"/>
            <a:r>
              <a:rPr lang="el-GR" dirty="0" smtClean="0"/>
              <a:t>Μπορούν να προστεθούν νέοι</a:t>
            </a:r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17686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Ονόματα αντικειμένων (</a:t>
            </a:r>
            <a:r>
              <a:rPr lang="el-GR" dirty="0" smtClean="0"/>
              <a:t>10 </a:t>
            </a:r>
            <a:r>
              <a:rPr lang="el-GR" dirty="0"/>
              <a:t>από 10)</a:t>
            </a:r>
          </a:p>
        </p:txBody>
      </p:sp>
      <p:pic>
        <p:nvPicPr>
          <p:cNvPr id="5" name="Picture 8" descr="Πίνακας τύπων αντικειμένων Windows (συνέχεια)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1" b="375"/>
          <a:stretch/>
        </p:blipFill>
        <p:spPr bwMode="auto">
          <a:xfrm>
            <a:off x="1254636" y="1196751"/>
            <a:ext cx="6808452" cy="39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4455"/>
            <a:ext cx="8229600" cy="941708"/>
          </a:xfrm>
        </p:spPr>
        <p:txBody>
          <a:bodyPr/>
          <a:lstStyle/>
          <a:p>
            <a:r>
              <a:rPr lang="el-GR" dirty="0"/>
              <a:t>Τύποι αντικειμένων </a:t>
            </a:r>
            <a:r>
              <a:rPr lang="en-US" dirty="0" smtClean="0"/>
              <a:t>Windows</a:t>
            </a:r>
            <a:r>
              <a:rPr lang="el-GR" dirty="0"/>
              <a:t> </a:t>
            </a:r>
            <a:r>
              <a:rPr lang="el-GR" dirty="0" smtClean="0"/>
              <a:t>(συνέχεια)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71321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Επίπεδο χρήστη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Μέρος του ΛΣ είναι σε επίπεδο χρήστη</a:t>
            </a:r>
          </a:p>
          <a:p>
            <a:pPr lvl="1"/>
            <a:r>
              <a:rPr lang="el-GR" dirty="0" smtClean="0"/>
              <a:t>Υποσυστήματα, </a:t>
            </a:r>
            <a:r>
              <a:rPr lang="en-US" dirty="0" smtClean="0"/>
              <a:t>DLL, </a:t>
            </a:r>
            <a:r>
              <a:rPr lang="el-GR" dirty="0" smtClean="0"/>
              <a:t>υπηρεσίες χρήστη</a:t>
            </a:r>
          </a:p>
          <a:p>
            <a:r>
              <a:rPr lang="el-GR" dirty="0" smtClean="0"/>
              <a:t>Υποσυστήματα περιβάλλοντος</a:t>
            </a:r>
          </a:p>
          <a:p>
            <a:pPr lvl="1"/>
            <a:r>
              <a:rPr lang="el-GR" dirty="0" smtClean="0"/>
              <a:t>Επιτρέπουν διαφορετικές προσωπικότητες</a:t>
            </a:r>
          </a:p>
          <a:p>
            <a:pPr lvl="1"/>
            <a:r>
              <a:rPr lang="el-GR" dirty="0" smtClean="0"/>
              <a:t>Τελικά μόνο η προσωπικότητα </a:t>
            </a:r>
            <a:r>
              <a:rPr lang="en-US" dirty="0" smtClean="0"/>
              <a:t>Win32</a:t>
            </a:r>
            <a:r>
              <a:rPr lang="el-GR" dirty="0" smtClean="0"/>
              <a:t> επιβίωσε</a:t>
            </a:r>
          </a:p>
          <a:p>
            <a:r>
              <a:rPr lang="el-GR" dirty="0" smtClean="0"/>
              <a:t>Βιβλιοθήκες δυναμικής σύνδεσης (</a:t>
            </a:r>
            <a:r>
              <a:rPr lang="en-US" dirty="0" smtClean="0"/>
              <a:t>DLL)</a:t>
            </a:r>
          </a:p>
          <a:p>
            <a:pPr lvl="1"/>
            <a:r>
              <a:rPr lang="el-GR" dirty="0" smtClean="0"/>
              <a:t>Επιτρέπουν καταμερισμό κώδικα</a:t>
            </a:r>
          </a:p>
          <a:p>
            <a:pPr lvl="1"/>
            <a:r>
              <a:rPr lang="el-GR" dirty="0" smtClean="0"/>
              <a:t>Κίνδυνος από διαφορές στις εκδόσεις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22420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Επίπεδο χρήστη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Υλοποίηση </a:t>
            </a:r>
            <a:r>
              <a:rPr lang="en-US" dirty="0" smtClean="0"/>
              <a:t>DLL</a:t>
            </a:r>
          </a:p>
          <a:p>
            <a:pPr lvl="1"/>
            <a:r>
              <a:rPr lang="el-GR" dirty="0" smtClean="0"/>
              <a:t>Ο μεταγλωττιστής δεν εισάγει άμεσες κλήσεις</a:t>
            </a:r>
            <a:endParaRPr lang="en-US" dirty="0" smtClean="0"/>
          </a:p>
          <a:p>
            <a:pPr lvl="2"/>
            <a:r>
              <a:rPr lang="el-GR" dirty="0" smtClean="0"/>
              <a:t>Παραγωγή Πίνακα Διευθύνσεων Εισαγωγής (</a:t>
            </a:r>
            <a:r>
              <a:rPr lang="en-US" dirty="0" smtClean="0"/>
              <a:t>IAT)</a:t>
            </a:r>
            <a:endParaRPr lang="el-GR" dirty="0" smtClean="0"/>
          </a:p>
          <a:p>
            <a:pPr lvl="1"/>
            <a:r>
              <a:rPr lang="el-GR" dirty="0" smtClean="0"/>
              <a:t>Συμπλήρωση </a:t>
            </a:r>
            <a:r>
              <a:rPr lang="en-US" dirty="0" smtClean="0"/>
              <a:t>IAT</a:t>
            </a:r>
            <a:r>
              <a:rPr lang="el-GR" dirty="0" smtClean="0"/>
              <a:t> με τη φόρτωση του κώδικα</a:t>
            </a:r>
          </a:p>
          <a:p>
            <a:pPr lvl="2"/>
            <a:r>
              <a:rPr lang="el-GR" dirty="0" smtClean="0"/>
              <a:t>Δημιουργία γράφου εξαρτήσεων των </a:t>
            </a:r>
            <a:r>
              <a:rPr lang="en-US" dirty="0" smtClean="0"/>
              <a:t>DLL</a:t>
            </a:r>
            <a:endParaRPr lang="el-GR" dirty="0" smtClean="0"/>
          </a:p>
          <a:p>
            <a:pPr lvl="2"/>
            <a:r>
              <a:rPr lang="el-GR" dirty="0" smtClean="0"/>
              <a:t>Εκτέλεση κώδικα αρχικοποίησης του </a:t>
            </a:r>
            <a:r>
              <a:rPr lang="en-US" dirty="0" smtClean="0"/>
              <a:t>DLL</a:t>
            </a:r>
          </a:p>
          <a:p>
            <a:pPr lvl="2"/>
            <a:r>
              <a:rPr lang="el-GR" dirty="0" smtClean="0"/>
              <a:t>Κίνδυνος αδιεξόδου λόγω κυκλικών αναφορών</a:t>
            </a:r>
          </a:p>
          <a:p>
            <a:pPr lvl="1"/>
            <a:r>
              <a:rPr lang="el-GR" dirty="0" smtClean="0"/>
              <a:t>Δυνατότητα συνύπαρξης εκδόσεων</a:t>
            </a:r>
            <a:r>
              <a:rPr lang="en-US" dirty="0" smtClean="0"/>
              <a:t> DLL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24474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Επίπεδο χρήστη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Υπηρεσίες επιπέδου χρήστη</a:t>
            </a:r>
          </a:p>
          <a:p>
            <a:pPr lvl="1"/>
            <a:r>
              <a:rPr lang="el-GR" dirty="0" smtClean="0"/>
              <a:t>Συμπληρώνουν τον πυρήνα</a:t>
            </a:r>
          </a:p>
          <a:p>
            <a:pPr lvl="2"/>
            <a:r>
              <a:rPr lang="el-GR" dirty="0" smtClean="0"/>
              <a:t>Παράδειγμα: </a:t>
            </a:r>
            <a:r>
              <a:rPr lang="en-US" dirty="0" smtClean="0"/>
              <a:t>lsass.exe </a:t>
            </a:r>
            <a:r>
              <a:rPr lang="el-GR" dirty="0" smtClean="0"/>
              <a:t>για πιστοποίηση ταυτότητας</a:t>
            </a:r>
          </a:p>
          <a:p>
            <a:pPr lvl="1"/>
            <a:r>
              <a:rPr lang="el-GR" dirty="0" smtClean="0"/>
              <a:t>Σημαντικό κόστος χρήσης</a:t>
            </a:r>
          </a:p>
          <a:p>
            <a:pPr lvl="2"/>
            <a:r>
              <a:rPr lang="el-GR" dirty="0" smtClean="0"/>
              <a:t>Μεταγωγή συμφραζομένων δύο φορές</a:t>
            </a:r>
          </a:p>
          <a:p>
            <a:pPr lvl="2"/>
            <a:r>
              <a:rPr lang="el-GR" dirty="0" smtClean="0"/>
              <a:t>Δύσκολη πρόσβαση στη μνήμη του χρήστη</a:t>
            </a:r>
          </a:p>
          <a:p>
            <a:pPr lvl="1"/>
            <a:r>
              <a:rPr lang="el-GR" dirty="0" smtClean="0"/>
              <a:t>Δυνατότητα εκτέλεσης στην ίδια διεργασία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svchost</a:t>
            </a:r>
            <a:r>
              <a:rPr lang="el-GR" dirty="0" smtClean="0"/>
              <a:t> εκτελεί πολλές υπηρεσίες συστήματος</a:t>
            </a:r>
          </a:p>
          <a:p>
            <a:pPr lvl="2"/>
            <a:r>
              <a:rPr lang="el-GR" dirty="0" smtClean="0"/>
              <a:t>Εκτελούνται με τα ίδια προνόμια και μοιράζονται νήματα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67088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Διεργασίες και νήματα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Windows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Ιστορία των </a:t>
            </a:r>
            <a:r>
              <a:rPr lang="en-US" dirty="0"/>
              <a:t>Windows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93010"/>
            <a:ext cx="8229600" cy="5722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 smtClean="0"/>
              <a:t>Ημερομηνίες κυκλοφορίας συστημάτων</a:t>
            </a:r>
            <a:endParaRPr lang="el-GR" dirty="0"/>
          </a:p>
        </p:txBody>
      </p:sp>
      <p:pic>
        <p:nvPicPr>
          <p:cNvPr id="5" name="Picture 8" descr="Ημερομηνίες κυκλοφορίας εκδόσεων Window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3817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50573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ννοιες διεργασιών (1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Διεργασίες: αποδέκτες προγραμμάτων</a:t>
            </a:r>
          </a:p>
          <a:p>
            <a:pPr lvl="1"/>
            <a:r>
              <a:rPr lang="el-GR" dirty="0" smtClean="0"/>
              <a:t>Εικονικός χώρος μνήμης, χειριστήρια, νήματα</a:t>
            </a:r>
          </a:p>
          <a:p>
            <a:pPr lvl="1"/>
            <a:r>
              <a:rPr lang="el-GR" dirty="0" smtClean="0"/>
              <a:t>Μπλοκ περιβάλλοντος διεργασίας (</a:t>
            </a:r>
            <a:r>
              <a:rPr lang="en-US" dirty="0" smtClean="0"/>
              <a:t>PEB)</a:t>
            </a:r>
          </a:p>
          <a:p>
            <a:pPr lvl="2"/>
            <a:r>
              <a:rPr lang="el-GR" dirty="0" smtClean="0"/>
              <a:t>Λίστα φορτωμένου κώδικα</a:t>
            </a:r>
          </a:p>
          <a:p>
            <a:pPr lvl="2"/>
            <a:r>
              <a:rPr lang="el-GR" dirty="0" smtClean="0"/>
              <a:t>Περιβάλλον, κατάλογος, σωροί</a:t>
            </a:r>
          </a:p>
          <a:p>
            <a:r>
              <a:rPr lang="el-GR" dirty="0" smtClean="0"/>
              <a:t>Νήματα: χρονοπρογραμματισμός</a:t>
            </a:r>
          </a:p>
          <a:p>
            <a:pPr lvl="1"/>
            <a:r>
              <a:rPr lang="el-GR" dirty="0" smtClean="0"/>
              <a:t>Στοίβα πυρήνα και χρήστη</a:t>
            </a:r>
          </a:p>
          <a:p>
            <a:pPr lvl="1"/>
            <a:r>
              <a:rPr lang="el-GR" dirty="0" smtClean="0"/>
              <a:t>Μπλοκ περιβάλλοντος νήματος (</a:t>
            </a:r>
            <a:r>
              <a:rPr lang="en-US" dirty="0" smtClean="0"/>
              <a:t>TEB)</a:t>
            </a:r>
          </a:p>
          <a:p>
            <a:pPr lvl="2"/>
            <a:r>
              <a:rPr lang="el-GR" dirty="0" smtClean="0"/>
              <a:t>Τοπική αποθήκευση νήματος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4485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διεργασιών </a:t>
            </a:r>
            <a:r>
              <a:rPr lang="el-GR" dirty="0" smtClean="0"/>
              <a:t>(2 </a:t>
            </a:r>
            <a:r>
              <a:rPr lang="el-GR" dirty="0"/>
              <a:t>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Κοινόχρηστα δεδομένα χρήστη</a:t>
            </a:r>
          </a:p>
          <a:p>
            <a:pPr lvl="1"/>
            <a:r>
              <a:rPr lang="el-GR" dirty="0" smtClean="0"/>
              <a:t>Κοινή σε πυρήνα και όλες τις διεργασίες</a:t>
            </a:r>
          </a:p>
          <a:p>
            <a:pPr lvl="1"/>
            <a:r>
              <a:rPr lang="el-GR" dirty="0" smtClean="0"/>
              <a:t>Μόνο  ο πυρήνας την γράφει</a:t>
            </a:r>
          </a:p>
          <a:p>
            <a:pPr lvl="2"/>
            <a:r>
              <a:rPr lang="el-GR" dirty="0" smtClean="0"/>
              <a:t>Πληροφορίες ώρας, έκδοσης, φυσικής μνήμης</a:t>
            </a:r>
          </a:p>
          <a:p>
            <a:r>
              <a:rPr lang="el-GR" dirty="0" smtClean="0"/>
              <a:t>Διεργασίες</a:t>
            </a:r>
          </a:p>
          <a:p>
            <a:pPr lvl="1"/>
            <a:r>
              <a:rPr lang="el-GR" dirty="0" smtClean="0"/>
              <a:t>Ο δημιουργός έχει χειριστήριο για τη διεργασία</a:t>
            </a:r>
          </a:p>
          <a:p>
            <a:pPr lvl="2"/>
            <a:r>
              <a:rPr lang="el-GR" dirty="0" smtClean="0"/>
              <a:t>Δυνατότητα αλλαγής μνήμης, αντιγραφής χειριστηρίων</a:t>
            </a:r>
          </a:p>
          <a:p>
            <a:pPr lvl="2"/>
            <a:r>
              <a:rPr lang="el-GR" dirty="0" smtClean="0"/>
              <a:t>Ρητός χειρισμός διεργασίας σε αντίθεση με τη </a:t>
            </a:r>
            <a:r>
              <a:rPr lang="en-US" dirty="0" smtClean="0"/>
              <a:t>fork()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521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διεργασιών </a:t>
            </a:r>
            <a:r>
              <a:rPr lang="el-GR" dirty="0" smtClean="0"/>
              <a:t>(3 </a:t>
            </a:r>
            <a:r>
              <a:rPr lang="el-GR" dirty="0"/>
              <a:t>από 5)</a:t>
            </a:r>
          </a:p>
        </p:txBody>
      </p:sp>
      <p:pic>
        <p:nvPicPr>
          <p:cNvPr id="5" name="Picture 8" descr="Έννοιες εργασιών: εργασία, διεργασιες εργασίας και νήματα διεργασι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4807"/>
            <a:ext cx="7483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6969"/>
            <a:ext cx="8229600" cy="2439194"/>
          </a:xfrm>
        </p:spPr>
        <p:txBody>
          <a:bodyPr>
            <a:normAutofit/>
          </a:bodyPr>
          <a:lstStyle/>
          <a:p>
            <a:r>
              <a:rPr lang="el-GR" dirty="0" smtClean="0"/>
              <a:t>Εργασίες (</a:t>
            </a:r>
            <a:r>
              <a:rPr lang="en-US" dirty="0" smtClean="0"/>
              <a:t>jobs)</a:t>
            </a:r>
          </a:p>
          <a:p>
            <a:pPr lvl="1"/>
            <a:r>
              <a:rPr lang="el-GR" dirty="0" smtClean="0"/>
              <a:t>Ομαδοποίηση διεργασιών σε εργασίες</a:t>
            </a:r>
          </a:p>
          <a:p>
            <a:pPr lvl="1"/>
            <a:r>
              <a:rPr lang="el-GR" dirty="0" smtClean="0"/>
              <a:t>Χρήση για κοινή διαχείριση πόρων</a:t>
            </a:r>
          </a:p>
          <a:p>
            <a:pPr lvl="2"/>
            <a:r>
              <a:rPr lang="el-GR" dirty="0" smtClean="0"/>
              <a:t>Κατάλληλες για επεξεργασία δέσμης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15432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διεργασιών </a:t>
            </a:r>
            <a:r>
              <a:rPr lang="el-GR" dirty="0" smtClean="0"/>
              <a:t>(4 </a:t>
            </a:r>
            <a:r>
              <a:rPr lang="el-GR" dirty="0"/>
              <a:t>από 5)</a:t>
            </a:r>
          </a:p>
        </p:txBody>
      </p:sp>
      <p:pic>
        <p:nvPicPr>
          <p:cNvPr id="6" name="Picture 8" descr="Πίνακας επεξήγησης εννοιών εργασιών, διεργασιών, νημάτων και ινώ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6" y="1196752"/>
            <a:ext cx="77057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9252"/>
            <a:ext cx="8229600" cy="270691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Ίνες</a:t>
            </a:r>
            <a:r>
              <a:rPr lang="en-US" dirty="0"/>
              <a:t> (fibers)</a:t>
            </a:r>
          </a:p>
          <a:p>
            <a:pPr lvl="1"/>
            <a:r>
              <a:rPr lang="el-GR" dirty="0"/>
              <a:t>Τα νήματα απεικονίζονται σε ίνες</a:t>
            </a:r>
          </a:p>
          <a:p>
            <a:pPr lvl="1"/>
            <a:r>
              <a:rPr lang="el-GR" dirty="0"/>
              <a:t>Αλλαγή ίνας σε επίπεδο χρήστη</a:t>
            </a:r>
          </a:p>
          <a:p>
            <a:pPr lvl="2"/>
            <a:r>
              <a:rPr lang="el-GR" dirty="0" smtClean="0"/>
              <a:t>Ο πυρήνας και οι βιβλιοθήκες τις αγνοούν</a:t>
            </a:r>
          </a:p>
          <a:p>
            <a:pPr lvl="2"/>
            <a:r>
              <a:rPr lang="el-GR" dirty="0" smtClean="0"/>
              <a:t>Χρήση για μεταφορά κώδικα από άλλα συστήματα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3042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Έννοιες διεργασιών </a:t>
            </a:r>
            <a:r>
              <a:rPr lang="el-GR" dirty="0" smtClean="0"/>
              <a:t>(5 </a:t>
            </a:r>
            <a:r>
              <a:rPr lang="el-GR" dirty="0"/>
              <a:t>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Νήματα</a:t>
            </a:r>
          </a:p>
          <a:p>
            <a:pPr lvl="1"/>
            <a:r>
              <a:rPr lang="el-GR" dirty="0" smtClean="0"/>
              <a:t>Ίδιος χώρος αναγνωριστικών με διεργασίες (!)</a:t>
            </a:r>
          </a:p>
          <a:p>
            <a:pPr lvl="1"/>
            <a:r>
              <a:rPr lang="el-GR" dirty="0" smtClean="0"/>
              <a:t>Χρήση στοίβας πυρήνα σε κλήσεις συστήματος</a:t>
            </a:r>
          </a:p>
          <a:p>
            <a:pPr lvl="2"/>
            <a:r>
              <a:rPr lang="el-GR" dirty="0" smtClean="0"/>
              <a:t>Αποθήκευση καταχωρητών στη βάση της στοίβας</a:t>
            </a:r>
          </a:p>
          <a:p>
            <a:pPr lvl="1"/>
            <a:r>
              <a:rPr lang="el-GR" dirty="0" smtClean="0"/>
              <a:t>Η διαχείριση πόρων είναι θέμα διεργασίας</a:t>
            </a:r>
          </a:p>
          <a:p>
            <a:pPr lvl="2"/>
            <a:r>
              <a:rPr lang="el-GR" dirty="0" smtClean="0"/>
              <a:t>Όλα τα νήματα βλέπουν τα ίδια χειριστήρια</a:t>
            </a:r>
          </a:p>
          <a:p>
            <a:r>
              <a:rPr lang="el-GR" dirty="0" smtClean="0"/>
              <a:t>Διεργασία συστήματος: νήματα πυρήνα</a:t>
            </a:r>
          </a:p>
          <a:p>
            <a:pPr lvl="1"/>
            <a:r>
              <a:rPr lang="el-GR" dirty="0" smtClean="0"/>
              <a:t>Κώδικας πυρήνα ανεξάρτητος από χρήστες</a:t>
            </a:r>
          </a:p>
          <a:p>
            <a:pPr lvl="2"/>
            <a:r>
              <a:rPr lang="el-GR" dirty="0" smtClean="0"/>
              <a:t>Παράδειγμα: νήματα διαχείρισης μνήμης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45584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Δημιουργία διεργασιών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Δημιουργία διεργασίας:</a:t>
            </a:r>
            <a:r>
              <a:rPr lang="en-US" dirty="0" smtClean="0"/>
              <a:t> CreateProcess</a:t>
            </a:r>
            <a:endParaRPr lang="el-GR" dirty="0" smtClean="0"/>
          </a:p>
          <a:p>
            <a:pPr lvl="1"/>
            <a:r>
              <a:rPr lang="el-GR" dirty="0" smtClean="0"/>
              <a:t>Εκτελέσιμο αρχείο, γραμμή διαταγών, περιβάλλον</a:t>
            </a:r>
          </a:p>
          <a:p>
            <a:pPr lvl="2"/>
            <a:r>
              <a:rPr lang="el-GR" dirty="0"/>
              <a:t>Τα </a:t>
            </a:r>
            <a:r>
              <a:rPr lang="en-US" dirty="0"/>
              <a:t>Win32</a:t>
            </a:r>
            <a:r>
              <a:rPr lang="el-GR" dirty="0"/>
              <a:t> δεν επεκτείνουν τη γραμμή </a:t>
            </a:r>
            <a:r>
              <a:rPr lang="el-GR" dirty="0" smtClean="0"/>
              <a:t>διαταγών</a:t>
            </a:r>
          </a:p>
          <a:p>
            <a:pPr lvl="1"/>
            <a:r>
              <a:rPr lang="el-GR" dirty="0" smtClean="0"/>
              <a:t>Και πολλές άλλες παράμετροι</a:t>
            </a:r>
          </a:p>
          <a:p>
            <a:pPr lvl="2"/>
            <a:r>
              <a:rPr lang="el-GR" dirty="0" smtClean="0"/>
              <a:t>Ασφάλεια, χρονοπρογραμματισμός, χειριστήρια, </a:t>
            </a:r>
            <a:r>
              <a:rPr lang="en-US" dirty="0" smtClean="0"/>
              <a:t>GUI</a:t>
            </a:r>
            <a:endParaRPr lang="el-GR" dirty="0" smtClean="0"/>
          </a:p>
          <a:p>
            <a:pPr lvl="2"/>
            <a:r>
              <a:rPr lang="el-GR" dirty="0" smtClean="0"/>
              <a:t>Ρητός χειρισμός των ρυθμίσεων της διεργασίας</a:t>
            </a:r>
            <a:endParaRPr lang="en-US" dirty="0" smtClean="0"/>
          </a:p>
          <a:p>
            <a:pPr lvl="1"/>
            <a:r>
              <a:rPr lang="el-GR" dirty="0" smtClean="0"/>
              <a:t>Επιστρέφει χειριστήρια/</a:t>
            </a:r>
            <a:r>
              <a:rPr lang="en-US" dirty="0" smtClean="0"/>
              <a:t>ID</a:t>
            </a:r>
            <a:r>
              <a:rPr lang="el-GR" dirty="0" smtClean="0"/>
              <a:t> για διεργασία/νήμα</a:t>
            </a:r>
          </a:p>
          <a:p>
            <a:pPr lvl="1"/>
            <a:r>
              <a:rPr lang="el-GR" dirty="0" smtClean="0"/>
              <a:t>Υλοποιείται με απλούστερες κλήσεις των </a:t>
            </a:r>
            <a:r>
              <a:rPr lang="en-US" dirty="0" smtClean="0"/>
              <a:t>NT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4712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διεργασιών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Αγωγοί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pipes)</a:t>
            </a:r>
            <a:r>
              <a:rPr lang="el-GR" dirty="0" smtClean="0"/>
              <a:t>: είτε </a:t>
            </a:r>
            <a:r>
              <a:rPr lang="en-US" dirty="0" smtClean="0"/>
              <a:t>byte</a:t>
            </a:r>
            <a:r>
              <a:rPr lang="el-GR" dirty="0" smtClean="0"/>
              <a:t> είτε μηνυμάτων</a:t>
            </a:r>
          </a:p>
          <a:p>
            <a:pPr lvl="1"/>
            <a:r>
              <a:rPr lang="el-GR" dirty="0" smtClean="0"/>
              <a:t>Υπάρχουν και επώνυμοι αγωγοί</a:t>
            </a:r>
          </a:p>
          <a:p>
            <a:r>
              <a:rPr lang="el-GR" dirty="0" smtClean="0"/>
              <a:t>Ταχυδρομικές θυρίδες (</a:t>
            </a:r>
            <a:r>
              <a:rPr lang="en-US" dirty="0" smtClean="0"/>
              <a:t>mailslots)</a:t>
            </a:r>
          </a:p>
          <a:p>
            <a:pPr lvl="1"/>
            <a:r>
              <a:rPr lang="el-GR" dirty="0" smtClean="0"/>
              <a:t>Αγωγοί αλλά με πολλούς παραλήπτες</a:t>
            </a:r>
          </a:p>
          <a:p>
            <a:r>
              <a:rPr lang="el-GR" dirty="0" smtClean="0"/>
              <a:t>Υποδοχές τύπου </a:t>
            </a:r>
            <a:r>
              <a:rPr lang="en-US" dirty="0" smtClean="0"/>
              <a:t>Berkeley</a:t>
            </a:r>
          </a:p>
          <a:p>
            <a:r>
              <a:rPr lang="el-GR" dirty="0" smtClean="0"/>
              <a:t>Απομακρυσμένες κλήσεις διαδικασιών (</a:t>
            </a:r>
            <a:r>
              <a:rPr lang="en-US" dirty="0" smtClean="0"/>
              <a:t>RPC)</a:t>
            </a:r>
          </a:p>
          <a:p>
            <a:pPr lvl="1"/>
            <a:r>
              <a:rPr lang="el-GR" dirty="0" smtClean="0"/>
              <a:t>Χρήση και στην ίδια μηχανή μέσω </a:t>
            </a:r>
            <a:r>
              <a:rPr lang="en-US" dirty="0" smtClean="0"/>
              <a:t>LPC</a:t>
            </a:r>
          </a:p>
          <a:p>
            <a:r>
              <a:rPr lang="el-GR" dirty="0" smtClean="0"/>
              <a:t>Καταμερισμένα αντικείμενα: κοινή μνήμη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27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Συγχρονισμός </a:t>
            </a:r>
            <a:r>
              <a:rPr lang="el-GR" dirty="0" smtClean="0"/>
              <a:t>(1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Σηματοφόροι:</a:t>
            </a:r>
            <a:r>
              <a:rPr lang="en-US" dirty="0" smtClean="0"/>
              <a:t> CreateSemaphore</a:t>
            </a:r>
            <a:endParaRPr lang="el-GR" dirty="0" smtClean="0"/>
          </a:p>
          <a:p>
            <a:pPr lvl="1"/>
            <a:r>
              <a:rPr lang="el-GR" dirty="0" smtClean="0"/>
              <a:t>Κοινή χρήση είτε με χειριστήριο είτε με όνομα</a:t>
            </a:r>
          </a:p>
          <a:p>
            <a:pPr lvl="1"/>
            <a:r>
              <a:rPr lang="en-US" dirty="0" smtClean="0"/>
              <a:t>ReleaseSemaphore </a:t>
            </a:r>
            <a:r>
              <a:rPr lang="el-GR" dirty="0" smtClean="0"/>
              <a:t>αντί για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WaitForSingleObject</a:t>
            </a:r>
            <a:r>
              <a:rPr lang="el-GR" dirty="0" smtClean="0"/>
              <a:t> αντί για </a:t>
            </a:r>
            <a:r>
              <a:rPr lang="en-US" dirty="0" smtClean="0"/>
              <a:t>down</a:t>
            </a:r>
          </a:p>
          <a:p>
            <a:pPr lvl="2"/>
            <a:r>
              <a:rPr lang="el-GR" dirty="0" smtClean="0"/>
              <a:t>Εναλλακτικά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 smtClean="0"/>
              <a:t>WaitForMultipleObjects</a:t>
            </a:r>
          </a:p>
          <a:p>
            <a:r>
              <a:rPr lang="en-US" dirty="0" smtClean="0"/>
              <a:t>Mutex</a:t>
            </a:r>
            <a:r>
              <a:rPr lang="el-GR" dirty="0" smtClean="0"/>
              <a:t>: σηματοφόροι χωρίς μετρητές</a:t>
            </a:r>
          </a:p>
          <a:p>
            <a:pPr lvl="1"/>
            <a:r>
              <a:rPr lang="en-US" dirty="0" smtClean="0"/>
              <a:t>ReleaseMutex</a:t>
            </a:r>
            <a:r>
              <a:rPr lang="el-GR" dirty="0" smtClean="0"/>
              <a:t> για απελευθέρωση</a:t>
            </a:r>
          </a:p>
          <a:p>
            <a:pPr lvl="1"/>
            <a:r>
              <a:rPr lang="el-GR" dirty="0" smtClean="0"/>
              <a:t>Ίδιες κλήσεις με σηματοφόρους για αναμονή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12855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Συγχρονισμός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Κρίσιμες περιοχές</a:t>
            </a:r>
          </a:p>
          <a:p>
            <a:pPr lvl="1"/>
            <a:r>
              <a:rPr lang="el-GR" dirty="0" smtClean="0"/>
              <a:t>Χρήση μόνο μέσα σε μία διεργασία</a:t>
            </a:r>
          </a:p>
          <a:p>
            <a:pPr lvl="1"/>
            <a:r>
              <a:rPr lang="en-US" dirty="0" smtClean="0"/>
              <a:t>EnterCriticalSection</a:t>
            </a:r>
            <a:r>
              <a:rPr lang="el-GR" dirty="0" smtClean="0"/>
              <a:t> και </a:t>
            </a:r>
            <a:r>
              <a:rPr lang="en-US" dirty="0" smtClean="0"/>
              <a:t>LeaveCriticalSection</a:t>
            </a:r>
          </a:p>
          <a:p>
            <a:pPr lvl="2"/>
            <a:r>
              <a:rPr lang="el-GR" dirty="0" smtClean="0"/>
              <a:t>Χρήση κλειδωμάτων περιστροφής</a:t>
            </a:r>
          </a:p>
          <a:p>
            <a:pPr lvl="2"/>
            <a:r>
              <a:rPr lang="el-GR" dirty="0" smtClean="0"/>
              <a:t>Μπλοκάρισμα στον πυρήνα όταν είναι απαραίτητο</a:t>
            </a:r>
          </a:p>
          <a:p>
            <a:r>
              <a:rPr lang="el-GR" dirty="0" smtClean="0"/>
              <a:t>Συμβάντα (</a:t>
            </a:r>
            <a:r>
              <a:rPr lang="en-US" dirty="0" smtClean="0"/>
              <a:t>events)</a:t>
            </a:r>
          </a:p>
          <a:p>
            <a:pPr lvl="1"/>
            <a:r>
              <a:rPr lang="el-GR" dirty="0" smtClean="0"/>
              <a:t>Σηματοδοτημένα </a:t>
            </a:r>
            <a:r>
              <a:rPr lang="el-GR" dirty="0"/>
              <a:t>ή μη σηματοδοτημένα</a:t>
            </a:r>
          </a:p>
          <a:p>
            <a:pPr lvl="1"/>
            <a:r>
              <a:rPr lang="en-US" dirty="0"/>
              <a:t>SetEvent</a:t>
            </a:r>
            <a:r>
              <a:rPr lang="el-GR" dirty="0"/>
              <a:t> για σηματοδότηση</a:t>
            </a:r>
          </a:p>
          <a:p>
            <a:pPr lvl="1"/>
            <a:r>
              <a:rPr lang="en-US" dirty="0"/>
              <a:t>WaitForSingleObject </a:t>
            </a:r>
            <a:r>
              <a:rPr lang="el-GR" dirty="0"/>
              <a:t>για αναμονή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3522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Συγχρονισμός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Δύο είδη συμβάντων</a:t>
            </a:r>
          </a:p>
          <a:p>
            <a:pPr lvl="1"/>
            <a:r>
              <a:rPr lang="el-GR" dirty="0" smtClean="0"/>
              <a:t>Διαφέρουν στο τι γίνεται όταν σηματοδοτηθούν</a:t>
            </a:r>
          </a:p>
          <a:p>
            <a:pPr lvl="1"/>
            <a:r>
              <a:rPr lang="el-GR" dirty="0" smtClean="0"/>
              <a:t>Γνωστοποίησης: ελευθερώνονται όλα τα νήματα</a:t>
            </a:r>
          </a:p>
          <a:p>
            <a:pPr lvl="1"/>
            <a:r>
              <a:rPr lang="el-GR" dirty="0" smtClean="0"/>
              <a:t>Συγχρονισμού: ελευθερώνεται ένα νήμα</a:t>
            </a:r>
          </a:p>
          <a:p>
            <a:r>
              <a:rPr lang="el-GR" dirty="0" smtClean="0"/>
              <a:t>Δύο είδη σηματοδότησης</a:t>
            </a:r>
          </a:p>
          <a:p>
            <a:pPr lvl="1"/>
            <a:r>
              <a:rPr lang="en-US" dirty="0" smtClean="0"/>
              <a:t>PulseEvent</a:t>
            </a:r>
            <a:r>
              <a:rPr lang="el-GR" dirty="0" smtClean="0"/>
              <a:t>: αν δεν περιμένει κανείς, χάνεται</a:t>
            </a:r>
          </a:p>
          <a:p>
            <a:pPr lvl="1"/>
            <a:r>
              <a:rPr lang="en-US" dirty="0" smtClean="0"/>
              <a:t>SetEvent</a:t>
            </a:r>
            <a:r>
              <a:rPr lang="el-GR" dirty="0" smtClean="0"/>
              <a:t>: η σηματοδότηση παραμένει ενεργή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409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MS-DOS (1 </a:t>
            </a:r>
            <a:r>
              <a:rPr lang="el-GR" dirty="0" smtClean="0"/>
              <a:t>από 2)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Λειτουργικό του πρώτου </a:t>
            </a:r>
            <a:r>
              <a:rPr lang="en-US" dirty="0" smtClean="0"/>
              <a:t>IBM PC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IBM</a:t>
            </a:r>
            <a:r>
              <a:rPr lang="el-GR" dirty="0" smtClean="0"/>
              <a:t> έφτιαξε τον </a:t>
            </a:r>
            <a:r>
              <a:rPr lang="en-US" dirty="0" smtClean="0"/>
              <a:t>PC </a:t>
            </a:r>
            <a:r>
              <a:rPr lang="el-GR" dirty="0" smtClean="0"/>
              <a:t>πάνω στον </a:t>
            </a:r>
            <a:r>
              <a:rPr lang="en-US" dirty="0" smtClean="0"/>
              <a:t>808</a:t>
            </a:r>
            <a:r>
              <a:rPr lang="el-GR" dirty="0" smtClean="0"/>
              <a:t>8</a:t>
            </a:r>
          </a:p>
          <a:p>
            <a:pPr lvl="1"/>
            <a:r>
              <a:rPr lang="el-GR" dirty="0" smtClean="0"/>
              <a:t>Ζήτησε από τη </a:t>
            </a:r>
            <a:r>
              <a:rPr lang="en-US" dirty="0" smtClean="0"/>
              <a:t>Microsoft</a:t>
            </a:r>
            <a:r>
              <a:rPr lang="el-GR" dirty="0" smtClean="0"/>
              <a:t> τη γλώσσα </a:t>
            </a:r>
            <a:r>
              <a:rPr lang="en-US" dirty="0" smtClean="0"/>
              <a:t>BASIC</a:t>
            </a:r>
            <a:endParaRPr lang="el-GR" dirty="0" smtClean="0"/>
          </a:p>
          <a:p>
            <a:pPr lvl="2"/>
            <a:r>
              <a:rPr lang="el-GR" dirty="0" smtClean="0"/>
              <a:t>Πολύ επιτυχημένη σε μηχανές 8080 και </a:t>
            </a:r>
            <a:r>
              <a:rPr lang="en-US" dirty="0" smtClean="0"/>
              <a:t>Z-80</a:t>
            </a:r>
          </a:p>
          <a:p>
            <a:pPr lvl="1"/>
            <a:r>
              <a:rPr lang="el-GR" dirty="0" smtClean="0"/>
              <a:t>Το ΛΣ θα προερχόταν από την </a:t>
            </a:r>
            <a:r>
              <a:rPr lang="en-US" dirty="0" smtClean="0"/>
              <a:t>Digital Research</a:t>
            </a:r>
          </a:p>
          <a:p>
            <a:pPr lvl="2"/>
            <a:r>
              <a:rPr lang="el-GR" dirty="0" smtClean="0"/>
              <a:t>Παραλλαγή του </a:t>
            </a:r>
            <a:r>
              <a:rPr lang="en-US" dirty="0" smtClean="0"/>
              <a:t>CP-M</a:t>
            </a:r>
            <a:r>
              <a:rPr lang="el-GR" dirty="0" smtClean="0"/>
              <a:t> για 8088</a:t>
            </a:r>
            <a:endParaRPr lang="en-US" dirty="0" smtClean="0"/>
          </a:p>
          <a:p>
            <a:pPr lvl="1"/>
            <a:r>
              <a:rPr lang="el-GR" dirty="0" smtClean="0"/>
              <a:t>Τελικά η </a:t>
            </a:r>
            <a:r>
              <a:rPr lang="en-US" dirty="0" smtClean="0"/>
              <a:t>IBM</a:t>
            </a:r>
            <a:r>
              <a:rPr lang="el-GR" dirty="0" smtClean="0"/>
              <a:t> στράφηκε πάλι στην </a:t>
            </a:r>
            <a:r>
              <a:rPr lang="en-US" dirty="0" smtClean="0"/>
              <a:t>Microsoft</a:t>
            </a:r>
            <a:endParaRPr lang="el-GR" dirty="0" smtClean="0"/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Microsoft </a:t>
            </a:r>
            <a:r>
              <a:rPr lang="el-GR" dirty="0" smtClean="0"/>
              <a:t>αγόρασε ένα ΛΣ και το μετέφερε στον</a:t>
            </a:r>
            <a:r>
              <a:rPr lang="en-US" dirty="0"/>
              <a:t> </a:t>
            </a:r>
            <a:r>
              <a:rPr lang="en-US" dirty="0" smtClean="0"/>
              <a:t>PC</a:t>
            </a:r>
          </a:p>
          <a:p>
            <a:pPr lvl="2"/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50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(4 από 4)</a:t>
            </a:r>
            <a:endParaRPr lang="el-GR" dirty="0"/>
          </a:p>
        </p:txBody>
      </p:sp>
      <p:pic>
        <p:nvPicPr>
          <p:cNvPr id="5" name="Picture 8" descr="Συγχρονισμός: Πίνακας περιγραφής συναρτήσεων του Win32 AP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200203"/>
            <a:ext cx="6269761" cy="55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00114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διεργασιών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Κλήση </a:t>
            </a:r>
            <a:r>
              <a:rPr lang="en-US" dirty="0" smtClean="0"/>
              <a:t>CreateProcess</a:t>
            </a:r>
            <a:r>
              <a:rPr lang="el-GR" dirty="0" smtClean="0"/>
              <a:t> στο </a:t>
            </a:r>
            <a:r>
              <a:rPr lang="en-US" dirty="0" smtClean="0"/>
              <a:t>Win32</a:t>
            </a:r>
          </a:p>
          <a:p>
            <a:r>
              <a:rPr lang="el-GR" dirty="0" smtClean="0"/>
              <a:t>Μετατροπή ονόματος αρχείου σε όνομα </a:t>
            </a:r>
            <a:r>
              <a:rPr lang="en-US" dirty="0" smtClean="0"/>
              <a:t>NT</a:t>
            </a:r>
          </a:p>
          <a:p>
            <a:r>
              <a:rPr lang="el-GR" dirty="0" smtClean="0"/>
              <a:t>Κλήση της </a:t>
            </a:r>
            <a:r>
              <a:rPr lang="en-US" dirty="0" smtClean="0"/>
              <a:t>NtCreateUserProcess</a:t>
            </a:r>
          </a:p>
          <a:p>
            <a:r>
              <a:rPr lang="el-GR" dirty="0" smtClean="0"/>
              <a:t>Δημιουργία αντικειμένου ενότητας με εικόνα</a:t>
            </a:r>
          </a:p>
          <a:p>
            <a:r>
              <a:rPr lang="el-GR" dirty="0" smtClean="0"/>
              <a:t>Δημιουργία αντικειμένου διεργασίας</a:t>
            </a:r>
          </a:p>
          <a:p>
            <a:r>
              <a:rPr lang="el-GR" dirty="0" smtClean="0"/>
              <a:t>Δημιουργία χώρου διευθύνσεων</a:t>
            </a:r>
          </a:p>
          <a:p>
            <a:r>
              <a:rPr lang="el-GR" dirty="0" smtClean="0"/>
              <a:t>Δημιουργία πίνακα χειριστηρίων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5309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διεργασιών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Χαρτογράφηση </a:t>
            </a:r>
            <a:r>
              <a:rPr lang="el-GR" dirty="0"/>
              <a:t>ενότητας και </a:t>
            </a:r>
            <a:r>
              <a:rPr lang="el-GR" dirty="0" smtClean="0"/>
              <a:t>κοινής σελίδας</a:t>
            </a:r>
            <a:endParaRPr lang="el-GR" dirty="0"/>
          </a:p>
          <a:p>
            <a:r>
              <a:rPr lang="el-GR" dirty="0" smtClean="0"/>
              <a:t>Δημιουργία </a:t>
            </a:r>
            <a:r>
              <a:rPr lang="en-US" dirty="0" smtClean="0"/>
              <a:t>PEB</a:t>
            </a:r>
            <a:r>
              <a:rPr lang="el-GR" dirty="0" smtClean="0"/>
              <a:t> διεργασίας</a:t>
            </a:r>
          </a:p>
          <a:p>
            <a:r>
              <a:rPr lang="el-GR" dirty="0" smtClean="0"/>
              <a:t>Εκχώρηση εικονικής μνήμης</a:t>
            </a:r>
          </a:p>
          <a:p>
            <a:r>
              <a:rPr lang="el-GR" dirty="0" smtClean="0"/>
              <a:t>Εκχώρηση ταυτότητας διεργασίας</a:t>
            </a:r>
          </a:p>
          <a:p>
            <a:r>
              <a:rPr lang="el-GR" dirty="0" smtClean="0"/>
              <a:t>Δημιουργία </a:t>
            </a:r>
            <a:r>
              <a:rPr lang="en-US" dirty="0" smtClean="0"/>
              <a:t>TEB</a:t>
            </a:r>
            <a:r>
              <a:rPr lang="el-GR" dirty="0" smtClean="0"/>
              <a:t> νήματος</a:t>
            </a:r>
          </a:p>
          <a:p>
            <a:r>
              <a:rPr lang="el-GR" dirty="0" smtClean="0"/>
              <a:t>Προσθήκη διεργασίας σε δομές πυρήνα</a:t>
            </a:r>
          </a:p>
          <a:p>
            <a:r>
              <a:rPr lang="el-GR" dirty="0" smtClean="0"/>
              <a:t>Επιστροφή από </a:t>
            </a:r>
            <a:r>
              <a:rPr lang="en-US" dirty="0" err="1" smtClean="0"/>
              <a:t>NtCreateUserProcess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75504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διεργασιών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Σε περίπτωση αποτυχίας</a:t>
            </a:r>
          </a:p>
          <a:p>
            <a:pPr lvl="1"/>
            <a:r>
              <a:rPr lang="el-GR" dirty="0" smtClean="0"/>
              <a:t>Έλεγχος αν η διεργασία θέλει άλλο υποσύστημα</a:t>
            </a:r>
          </a:p>
          <a:p>
            <a:pPr lvl="2"/>
            <a:r>
              <a:rPr lang="el-GR" dirty="0" smtClean="0"/>
              <a:t>Παράδειγμα:</a:t>
            </a:r>
            <a:r>
              <a:rPr lang="en-US" dirty="0" smtClean="0"/>
              <a:t> WOW64</a:t>
            </a:r>
          </a:p>
          <a:p>
            <a:r>
              <a:rPr lang="el-GR" dirty="0" smtClean="0"/>
              <a:t>Εγγραφή διεργασίας στο υποσύστημα </a:t>
            </a:r>
            <a:r>
              <a:rPr lang="en-US" dirty="0" smtClean="0"/>
              <a:t>Win32</a:t>
            </a:r>
            <a:endParaRPr lang="el-GR" dirty="0" smtClean="0"/>
          </a:p>
          <a:p>
            <a:pPr lvl="1"/>
            <a:r>
              <a:rPr lang="el-GR" dirty="0" smtClean="0"/>
              <a:t>Εμφάνιση δείκτη με κλεψύδρα στην οθόνη</a:t>
            </a:r>
            <a:endParaRPr lang="en-US" dirty="0" smtClean="0"/>
          </a:p>
          <a:p>
            <a:r>
              <a:rPr lang="el-GR" dirty="0" smtClean="0"/>
              <a:t>Τροποποίηση δικαιωμάτων (αν χρειάζεται)</a:t>
            </a:r>
          </a:p>
          <a:p>
            <a:r>
              <a:rPr lang="el-GR" dirty="0" smtClean="0"/>
              <a:t>Προσθήκη βιβλιοθηκών συμβατότητας</a:t>
            </a:r>
          </a:p>
          <a:p>
            <a:r>
              <a:rPr lang="el-GR" dirty="0" smtClean="0"/>
              <a:t>Κλήση </a:t>
            </a:r>
            <a:r>
              <a:rPr lang="en-US" dirty="0" err="1"/>
              <a:t>N</a:t>
            </a:r>
            <a:r>
              <a:rPr lang="en-US" dirty="0" err="1" smtClean="0"/>
              <a:t>tResumeThread</a:t>
            </a:r>
            <a:r>
              <a:rPr lang="en-US" dirty="0" smtClean="0"/>
              <a:t> </a:t>
            </a:r>
            <a:r>
              <a:rPr lang="el-GR" dirty="0" smtClean="0"/>
              <a:t>για εκκίνηση νήματος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2336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Χρονοπρογραμματισμός (1 από 10)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Περιπτώσεις κλήσεις χρονοπρογραμματιστή</a:t>
            </a:r>
          </a:p>
          <a:p>
            <a:pPr lvl="1"/>
            <a:r>
              <a:rPr lang="el-GR" dirty="0" smtClean="0"/>
              <a:t>Μπλοκάρισμα εκτελούμενου νήματος</a:t>
            </a:r>
          </a:p>
          <a:p>
            <a:pPr lvl="2"/>
            <a:r>
              <a:rPr lang="el-GR" dirty="0" smtClean="0"/>
              <a:t>Αναγκαστική κλήση του χρονοπρογραμματιστή</a:t>
            </a:r>
          </a:p>
          <a:p>
            <a:pPr lvl="1"/>
            <a:r>
              <a:rPr lang="el-GR" dirty="0" smtClean="0"/>
              <a:t>Σηματοδότηση ενός αντικειμένου</a:t>
            </a:r>
          </a:p>
          <a:p>
            <a:pPr lvl="2"/>
            <a:r>
              <a:rPr lang="el-GR" dirty="0" smtClean="0"/>
              <a:t>Έλεγχος για νήμα υψηλότερης προτεραιότητας</a:t>
            </a:r>
          </a:p>
          <a:p>
            <a:pPr lvl="1"/>
            <a:r>
              <a:rPr lang="el-GR" dirty="0" smtClean="0"/>
              <a:t>Εξάντληση κβάντου</a:t>
            </a:r>
          </a:p>
          <a:p>
            <a:pPr lvl="2"/>
            <a:r>
              <a:rPr lang="el-GR" dirty="0" smtClean="0"/>
              <a:t>Προκαλείται από διακοπή ρολογιού</a:t>
            </a:r>
          </a:p>
          <a:p>
            <a:pPr lvl="2"/>
            <a:r>
              <a:rPr lang="el-GR" dirty="0" smtClean="0"/>
              <a:t>Μπορεί να συνεχίσει και η ίδια διεργασία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26050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Χρονοπρογραμματισμός </a:t>
            </a:r>
            <a:r>
              <a:rPr lang="el-GR" dirty="0" smtClean="0"/>
              <a:t>(2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Περιπτώσεις κλήσεις χρονοπρογραμματιστή</a:t>
            </a:r>
          </a:p>
          <a:p>
            <a:pPr lvl="1"/>
            <a:r>
              <a:rPr lang="el-GR" dirty="0" smtClean="0"/>
              <a:t>Ολοκλήρωση λειτουργίας Ε/Ε</a:t>
            </a:r>
          </a:p>
          <a:p>
            <a:pPr lvl="1"/>
            <a:r>
              <a:rPr lang="el-GR" dirty="0" smtClean="0"/>
              <a:t>Λήξη προθεσμίας αναμονής</a:t>
            </a:r>
          </a:p>
          <a:p>
            <a:pPr lvl="2"/>
            <a:r>
              <a:rPr lang="el-GR" dirty="0"/>
              <a:t>Η </a:t>
            </a:r>
            <a:r>
              <a:rPr lang="en-US" dirty="0"/>
              <a:t>ISR</a:t>
            </a:r>
            <a:r>
              <a:rPr lang="el-GR" dirty="0"/>
              <a:t> προσθέτει μία </a:t>
            </a:r>
            <a:r>
              <a:rPr lang="en-US" dirty="0"/>
              <a:t>DPC</a:t>
            </a:r>
            <a:r>
              <a:rPr lang="el-GR" dirty="0"/>
              <a:t> στην ουρά</a:t>
            </a:r>
          </a:p>
          <a:p>
            <a:pPr lvl="2"/>
            <a:r>
              <a:rPr lang="el-GR" dirty="0"/>
              <a:t>Η </a:t>
            </a:r>
            <a:r>
              <a:rPr lang="en-US" dirty="0"/>
              <a:t>DPC</a:t>
            </a:r>
            <a:r>
              <a:rPr lang="el-GR" dirty="0"/>
              <a:t> θα καλέσει τον χρονοπρογραμματιστή</a:t>
            </a:r>
          </a:p>
          <a:p>
            <a:pPr lvl="2"/>
            <a:r>
              <a:rPr lang="el-GR" dirty="0" smtClean="0"/>
              <a:t>Έλεγχος για νήμα υψηλότερης προτεραιότητας</a:t>
            </a:r>
          </a:p>
          <a:p>
            <a:r>
              <a:rPr lang="el-GR" dirty="0" smtClean="0"/>
              <a:t>Αλγόριθμος χρονοπρογραμματισμού</a:t>
            </a:r>
          </a:p>
          <a:p>
            <a:pPr lvl="1"/>
            <a:r>
              <a:rPr lang="el-GR" dirty="0" smtClean="0"/>
              <a:t>Δύο είδη προτεραιοτήτων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11609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Χρονοπρογραμματισμός </a:t>
            </a:r>
            <a:r>
              <a:rPr lang="el-GR" dirty="0" smtClean="0"/>
              <a:t>(3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Κατηγορία </a:t>
            </a:r>
            <a:r>
              <a:rPr lang="el-GR" dirty="0" smtClean="0"/>
              <a:t>προτεραιότητας</a:t>
            </a:r>
            <a:r>
              <a:rPr lang="en-US" dirty="0" smtClean="0"/>
              <a:t>: SetPriorityClass</a:t>
            </a:r>
            <a:endParaRPr lang="el-GR" dirty="0" smtClean="0"/>
          </a:p>
          <a:p>
            <a:pPr lvl="1"/>
            <a:r>
              <a:rPr lang="el-GR" dirty="0" smtClean="0"/>
              <a:t>Βασική </a:t>
            </a:r>
            <a:r>
              <a:rPr lang="el-GR" dirty="0"/>
              <a:t>προτεραιότητα νημάτων </a:t>
            </a:r>
            <a:r>
              <a:rPr lang="el-GR" dirty="0" smtClean="0"/>
              <a:t>διεργασίας</a:t>
            </a:r>
            <a:endParaRPr lang="en-US" dirty="0" smtClean="0"/>
          </a:p>
          <a:p>
            <a:pPr lvl="1"/>
            <a:r>
              <a:rPr lang="el-GR" dirty="0" smtClean="0"/>
              <a:t>Πραγματικού χρόνου έως αδρανής</a:t>
            </a:r>
            <a:endParaRPr lang="el-GR" dirty="0"/>
          </a:p>
          <a:p>
            <a:r>
              <a:rPr lang="el-GR" dirty="0" smtClean="0"/>
              <a:t>Προτεραιότητα νήματος</a:t>
            </a:r>
            <a:r>
              <a:rPr lang="en-US" dirty="0" smtClean="0"/>
              <a:t>: SetThreadPriority</a:t>
            </a:r>
            <a:endParaRPr lang="en-US" dirty="0"/>
          </a:p>
          <a:p>
            <a:pPr lvl="1"/>
            <a:r>
              <a:rPr lang="el-GR" dirty="0" smtClean="0"/>
              <a:t>Σχετική προτεραιότητα νημάτων διεργασίας</a:t>
            </a:r>
          </a:p>
          <a:p>
            <a:pPr lvl="1"/>
            <a:r>
              <a:rPr lang="el-GR" dirty="0" smtClean="0"/>
              <a:t>Χρονικά κρίσιμη ως αδρανής</a:t>
            </a:r>
          </a:p>
          <a:p>
            <a:r>
              <a:rPr lang="el-GR" dirty="0" smtClean="0"/>
              <a:t>Συνδυασμός για παραγωγή τιμής 1-31</a:t>
            </a:r>
          </a:p>
          <a:p>
            <a:pPr lvl="1"/>
            <a:r>
              <a:rPr lang="el-GR" dirty="0" smtClean="0"/>
              <a:t>Βασική προτεραιότητα νήματος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42389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Χρονοπρογραμματισμός </a:t>
            </a:r>
            <a:r>
              <a:rPr lang="el-GR" dirty="0" smtClean="0"/>
              <a:t>(4 </a:t>
            </a:r>
            <a:r>
              <a:rPr lang="el-GR" dirty="0"/>
              <a:t>από 10)</a:t>
            </a:r>
          </a:p>
        </p:txBody>
      </p:sp>
      <p:pic>
        <p:nvPicPr>
          <p:cNvPr id="5" name="Picture 8" descr="Υπολογισμός βασικής προτεραιότητα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5566"/>
            <a:ext cx="7594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Υπολογισμός βασικής προτεραιότητας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73431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Χρονοπρογραμματισμός </a:t>
            </a:r>
            <a:r>
              <a:rPr lang="el-GR" dirty="0" smtClean="0"/>
              <a:t>(5 </a:t>
            </a:r>
            <a:r>
              <a:rPr lang="el-GR" dirty="0"/>
              <a:t>από 10)</a:t>
            </a:r>
          </a:p>
        </p:txBody>
      </p:sp>
      <p:pic>
        <p:nvPicPr>
          <p:cNvPr id="5" name="Picture 8" descr="Σύστημα πολλαπλών ουρών Windows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899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Σύστημα πολλαπλών ουρών </a:t>
            </a:r>
            <a:r>
              <a:rPr lang="en-US" dirty="0" smtClean="0"/>
              <a:t>Windows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08506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Χρονοπρογραμματισμός </a:t>
            </a:r>
            <a:r>
              <a:rPr lang="el-GR" dirty="0" smtClean="0"/>
              <a:t>(6 </a:t>
            </a:r>
            <a:r>
              <a:rPr lang="el-GR" dirty="0"/>
              <a:t>από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Υλοποίηση ουρών προτεραιότητας</a:t>
            </a:r>
          </a:p>
          <a:p>
            <a:pPr lvl="1"/>
            <a:r>
              <a:rPr lang="el-GR" dirty="0" smtClean="0"/>
              <a:t>Εκτέλεση πάντα της υψηλότερης προτεραιότητας</a:t>
            </a:r>
          </a:p>
          <a:p>
            <a:pPr lvl="1"/>
            <a:r>
              <a:rPr lang="el-GR" dirty="0" smtClean="0"/>
              <a:t>Εκ περιτροπής εκτέλεση σε κάθε προτεραιότητα</a:t>
            </a:r>
          </a:p>
          <a:p>
            <a:pPr lvl="1"/>
            <a:r>
              <a:rPr lang="el-GR" dirty="0" smtClean="0"/>
              <a:t>Επίπεδα 16-31: πραγματικού χρόνου</a:t>
            </a:r>
          </a:p>
          <a:p>
            <a:pPr lvl="2"/>
            <a:r>
              <a:rPr lang="el-GR" dirty="0" smtClean="0"/>
              <a:t>Τρέχουν αμέσως μετά από </a:t>
            </a:r>
            <a:r>
              <a:rPr lang="en-US" dirty="0" smtClean="0"/>
              <a:t>ISR</a:t>
            </a:r>
            <a:r>
              <a:rPr lang="el-GR" dirty="0" smtClean="0"/>
              <a:t> και </a:t>
            </a:r>
            <a:r>
              <a:rPr lang="en-US" dirty="0" smtClean="0"/>
              <a:t>DPC</a:t>
            </a:r>
          </a:p>
          <a:p>
            <a:pPr lvl="1"/>
            <a:r>
              <a:rPr lang="el-GR" dirty="0" smtClean="0"/>
              <a:t>Επίπεδα 1-15: διεργασίες χρηστών</a:t>
            </a:r>
          </a:p>
          <a:p>
            <a:pPr lvl="1"/>
            <a:r>
              <a:rPr lang="el-GR" dirty="0" smtClean="0"/>
              <a:t>Επίπεδο 0: νήμα μηδενισμού σελίδων</a:t>
            </a:r>
          </a:p>
          <a:p>
            <a:pPr lvl="1"/>
            <a:r>
              <a:rPr lang="el-GR" dirty="0" smtClean="0"/>
              <a:t>Επίπεδο -1: αδρανές νήμα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410424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5895A72-8440-48B9-9644-A653142A7035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7227</Words>
  <Application>Microsoft Office PowerPoint</Application>
  <PresentationFormat>On-screen Show (4:3)</PresentationFormat>
  <Paragraphs>1466</Paragraphs>
  <Slides>178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178</vt:i4>
      </vt:variant>
    </vt:vector>
  </HeadingPairs>
  <TitlesOfParts>
    <vt:vector size="179" baseType="lpstr">
      <vt:lpstr>Θέμα του Office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Ιστορία</vt:lpstr>
      <vt:lpstr>Ιστορία των Windows (1 από 2)</vt:lpstr>
      <vt:lpstr>Ιστορία των Windows (2 από 2)</vt:lpstr>
      <vt:lpstr>MS-DOS (1 από 2)</vt:lpstr>
      <vt:lpstr>MS-DOS (2 από 2)</vt:lpstr>
      <vt:lpstr>Windows σε MS-DOS (1 από 2)</vt:lpstr>
      <vt:lpstr>Windows σε MS-DOS (2 από 2)</vt:lpstr>
      <vt:lpstr>Windows NT (1 από 8)</vt:lpstr>
      <vt:lpstr>Windows NT (2 από 8)</vt:lpstr>
      <vt:lpstr>Windows NT (3 από 8)</vt:lpstr>
      <vt:lpstr>Windows NT (4 από 8)</vt:lpstr>
      <vt:lpstr>Windows NT (5 από 8)</vt:lpstr>
      <vt:lpstr>Windows NT (6 από 8)</vt:lpstr>
      <vt:lpstr>Windows NT (7 από 8)</vt:lpstr>
      <vt:lpstr>Windows NT (8 από 8)</vt:lpstr>
      <vt:lpstr>Προγραμματισμός</vt:lpstr>
      <vt:lpstr>Δομή API (1 από 5)</vt:lpstr>
      <vt:lpstr>Δομή API (2 από 5)</vt:lpstr>
      <vt:lpstr>Δομή API (3 από 5)</vt:lpstr>
      <vt:lpstr>Δομή API (4 από 5)</vt:lpstr>
      <vt:lpstr>Δομή API (5 από 5)</vt:lpstr>
      <vt:lpstr>Το NT API (1 από 4)</vt:lpstr>
      <vt:lpstr>Το NT API (2 από 4)</vt:lpstr>
      <vt:lpstr>Το NT API (3 από 4)</vt:lpstr>
      <vt:lpstr>Το NT API (4 από 4)</vt:lpstr>
      <vt:lpstr>Το Win32 API (1 από 5)</vt:lpstr>
      <vt:lpstr>Το Win32 API (2 από 5)</vt:lpstr>
      <vt:lpstr>Το Win32 API (3 από 5)</vt:lpstr>
      <vt:lpstr>Το Win32 API (4 από 5)</vt:lpstr>
      <vt:lpstr>Το Win32 API (5 από 5)</vt:lpstr>
      <vt:lpstr>Μητρώο (1 από 3)</vt:lpstr>
      <vt:lpstr>Μητρώο (2 από 3)</vt:lpstr>
      <vt:lpstr>Μητρώο (3 από 3)</vt:lpstr>
      <vt:lpstr>Δομή συστήματος</vt:lpstr>
      <vt:lpstr>Δομή ΛΣ (1 από 3) </vt:lpstr>
      <vt:lpstr>Δομή ΛΣ (2 από 3) </vt:lpstr>
      <vt:lpstr>Δομή ΛΣ (3 από 3) </vt:lpstr>
      <vt:lpstr>Αφαίρεση υλικού (1 από 2)</vt:lpstr>
      <vt:lpstr>Αφαίρεση υλικού (2 από 2)</vt:lpstr>
      <vt:lpstr>Επίπεδο πυρήνα</vt:lpstr>
      <vt:lpstr>Καθυστερημένες κλήσεις (1 από 2)</vt:lpstr>
      <vt:lpstr>Καθυστερημένες κλήσεις (2 από 2)</vt:lpstr>
      <vt:lpstr>Ασύγχρονες κλήσεις (1 από 2)</vt:lpstr>
      <vt:lpstr>Ασύγχρονες κλήσεις (2 από 2)</vt:lpstr>
      <vt:lpstr>Αντικείμενα διεκπεραίωσης (1 από 2)</vt:lpstr>
      <vt:lpstr>Αντικείμενα διεκπεραίωσης (2 από 2)</vt:lpstr>
      <vt:lpstr>Εκτελεστικό επίπεδο (1 από 4)</vt:lpstr>
      <vt:lpstr>Εκτελεστικό επίπεδο (2 από 4)</vt:lpstr>
      <vt:lpstr>Εκτελεστικό επίπεδο (3 από 4)</vt:lpstr>
      <vt:lpstr>Εκτελεστικό επίπεδο (4 από 4)</vt:lpstr>
      <vt:lpstr>Οδηγοί συσκευών (1 από 2)</vt:lpstr>
      <vt:lpstr>Οδηγοί συσκευών (2 από 2)</vt:lpstr>
      <vt:lpstr>Εκκίνηση (1 από 2)</vt:lpstr>
      <vt:lpstr>Εκκίνηση (2 από 2)</vt:lpstr>
      <vt:lpstr>Διαχειριστής αντικειμένων (1 από 3)</vt:lpstr>
      <vt:lpstr>Διαχειριστής αντικειμένων (2 από 3)</vt:lpstr>
      <vt:lpstr>Διαχειριστής αντικειμένων (3 από 3)</vt:lpstr>
      <vt:lpstr>Χειριστήρια (1 από 3)</vt:lpstr>
      <vt:lpstr>Χειριστήρια (2 από 3)</vt:lpstr>
      <vt:lpstr>Χειριστήρια (3 από 3)</vt:lpstr>
      <vt:lpstr>Ονόματα αντικειμένων (1 από 10)</vt:lpstr>
      <vt:lpstr>Ονόματα αντικειμένων (2 από 10)</vt:lpstr>
      <vt:lpstr>Ονόματα αντικειμένων (3 από 10)</vt:lpstr>
      <vt:lpstr>Ονόματα αντικειμένων (4 από 10)</vt:lpstr>
      <vt:lpstr>Ονόματα αντικειμένων (5 από 10)</vt:lpstr>
      <vt:lpstr>Ονόματα αντικειμένων (6 από 10)</vt:lpstr>
      <vt:lpstr>Ονόματα αντικειμένων (7 από 10)</vt:lpstr>
      <vt:lpstr>Ονόματα αντικειμένων (8 από 10)</vt:lpstr>
      <vt:lpstr>Ονόματα αντικειμένων (9 από 10)</vt:lpstr>
      <vt:lpstr>Ονόματα αντικειμένων (10 από 10)</vt:lpstr>
      <vt:lpstr>Επίπεδο χρήστη (1 από 3)</vt:lpstr>
      <vt:lpstr>Επίπεδο χρήστη (2 από 3)</vt:lpstr>
      <vt:lpstr>Επίπεδο χρήστη (3 από 3)</vt:lpstr>
      <vt:lpstr>Διεργασίες και νήματα</vt:lpstr>
      <vt:lpstr>Έννοιες διεργασιών (1 από 5)</vt:lpstr>
      <vt:lpstr>Έννοιες διεργασιών (2 από 5)</vt:lpstr>
      <vt:lpstr>Έννοιες διεργασιών (3 από 5)</vt:lpstr>
      <vt:lpstr>Έννοιες διεργασιών (4 από 5)</vt:lpstr>
      <vt:lpstr>Έννοιες διεργασιών (5 από 5)</vt:lpstr>
      <vt:lpstr>Δημιουργία διεργασιών</vt:lpstr>
      <vt:lpstr>Επικοινωνία διεργασιών</vt:lpstr>
      <vt:lpstr>Συγχρονισμός (1 από 4)</vt:lpstr>
      <vt:lpstr>Συγχρονισμός (2 από 4)</vt:lpstr>
      <vt:lpstr>Συγχρονισμός (3 από 4)</vt:lpstr>
      <vt:lpstr>Συγχρονισμός (4 από 4)</vt:lpstr>
      <vt:lpstr>Υλοποίηση διεργασιών (1 από 3)</vt:lpstr>
      <vt:lpstr>Υλοποίηση διεργασιών (2 από 3)</vt:lpstr>
      <vt:lpstr>Υλοποίηση διεργασιών (3 από 3)</vt:lpstr>
      <vt:lpstr>Χρονοπρογραμματισμός (1 από 10)</vt:lpstr>
      <vt:lpstr>Χρονοπρογραμματισμός (2 από 10)</vt:lpstr>
      <vt:lpstr>Χρονοπρογραμματισμός (3 από 10)</vt:lpstr>
      <vt:lpstr>Χρονοπρογραμματισμός (4 από 10)</vt:lpstr>
      <vt:lpstr>Χρονοπρογραμματισμός (5 από 10)</vt:lpstr>
      <vt:lpstr>Χρονοπρογραμματισμός (6 από 10)</vt:lpstr>
      <vt:lpstr>Χρονοπρογραμματισμός (7 από 10)</vt:lpstr>
      <vt:lpstr>Χρονοπρογραμματισμός (8 από 10)</vt:lpstr>
      <vt:lpstr>Χρονοπρογραμματισμός (9 από 10)</vt:lpstr>
      <vt:lpstr>Χρονοπρογραμματισμός (10 από 10)</vt:lpstr>
      <vt:lpstr>Διαχείριση μνήμης</vt:lpstr>
      <vt:lpstr>Χώροι διευθύνσεων (1 από 2)</vt:lpstr>
      <vt:lpstr>Χώροι διευθύνσεων (2 από 2)</vt:lpstr>
      <vt:lpstr>Εκχώρηση εικονικής μνήμης</vt:lpstr>
      <vt:lpstr>Αρχεία σελιδοποίησης (1 από 2)</vt:lpstr>
      <vt:lpstr>Αρχεία σελιδοποίησης  (2 από 2)</vt:lpstr>
      <vt:lpstr>Πολύ μεγάλες μνήμες</vt:lpstr>
      <vt:lpstr>Κλήσεις διαχείρισης μνήμης </vt:lpstr>
      <vt:lpstr>Υλοποίηση μνήμης (1 από 2)</vt:lpstr>
      <vt:lpstr>Υλοποίηση μνήμης (2 από 2)</vt:lpstr>
      <vt:lpstr>Σφάλματα σελίδας (1 από 6)</vt:lpstr>
      <vt:lpstr>Σφάλματα σελίδας (2 από 6)</vt:lpstr>
      <vt:lpstr>Σφάλματα σελίδας (3 από 6)</vt:lpstr>
      <vt:lpstr>Σφάλματα σελίδας (4 από 6)</vt:lpstr>
      <vt:lpstr>Σφάλματα σελίδας (5 από 6)</vt:lpstr>
      <vt:lpstr>Σφάλματα σελίδας (6 από 6)</vt:lpstr>
      <vt:lpstr>Αντικατάσταση σελίδων (1 από 2)</vt:lpstr>
      <vt:lpstr>Αντικατάσταση σελίδων (2 από 2)</vt:lpstr>
      <vt:lpstr>Φυσική μνήμη (1 από 4)</vt:lpstr>
      <vt:lpstr>Φυσική μνήμη (2 από 4)</vt:lpstr>
      <vt:lpstr>Φυσική μνήμη (3 από 4)</vt:lpstr>
      <vt:lpstr>Φυσική μνήμη (4 από 4)</vt:lpstr>
      <vt:lpstr>Κρυφή μνήμη ΛΣ (1 από 3)</vt:lpstr>
      <vt:lpstr>Κρυφή μνήμη ΛΣ (2 από 3)</vt:lpstr>
      <vt:lpstr>Κρυφή μνήμη ΛΣ (3 από 3)</vt:lpstr>
      <vt:lpstr>Είσοδος / έξοδος</vt:lpstr>
      <vt:lpstr>Έννοιες Ε/Ε (1 από 4)</vt:lpstr>
      <vt:lpstr>Έννοιες Ε/Ε (2 από 4)</vt:lpstr>
      <vt:lpstr>Έννοιες Ε/Ε (3 από 4)</vt:lpstr>
      <vt:lpstr>Έννοιες Ε/Ε (4 από 4)</vt:lpstr>
      <vt:lpstr>Κλήσεις Ε/Ε (1 από 3)</vt:lpstr>
      <vt:lpstr>Κλήσεις Ε/Ε (2 από 3)</vt:lpstr>
      <vt:lpstr>Κλήσεις Ε/Ε (3 από 3)</vt:lpstr>
      <vt:lpstr>Οδηγοί συσκευών (1 από 3)</vt:lpstr>
      <vt:lpstr>Οδηγοί συσκευών (2 από 3)</vt:lpstr>
      <vt:lpstr>Οδηγοί συσκευών (3 από 3)</vt:lpstr>
      <vt:lpstr>Πακέτα αιτήσεων Ε/Ε (1 από 2)</vt:lpstr>
      <vt:lpstr>Πακέτα αιτήσεων Ε/Ε (2 από 2)</vt:lpstr>
      <vt:lpstr>Στοίβες συσκευών (1 από 4)</vt:lpstr>
      <vt:lpstr>Στοίβες συσκευών (2 από 4)</vt:lpstr>
      <vt:lpstr>Στοίβες συσκευών (3 από 4)</vt:lpstr>
      <vt:lpstr>Στοίβες συσκευών (4 από 4)</vt:lpstr>
      <vt:lpstr>Σύστημα αρχείων</vt:lpstr>
      <vt:lpstr>Έννοιες αρχείων (1 από 3)</vt:lpstr>
      <vt:lpstr>Έννοιες αρχείων (2 από 3)</vt:lpstr>
      <vt:lpstr>Έννοιες αρχείων (3 από 3)</vt:lpstr>
      <vt:lpstr>Δομή συστήματος αρχείων (1 από 8)</vt:lpstr>
      <vt:lpstr>Δομή συστήματος αρχείων (2 από 8)</vt:lpstr>
      <vt:lpstr>Δομή συστήματος αρχείων (3 από 8)</vt:lpstr>
      <vt:lpstr>Δομή συστήματος αρχείων (4 από 8)</vt:lpstr>
      <vt:lpstr>Δομή συστήματος αρχείων (5 από 8)</vt:lpstr>
      <vt:lpstr>Δομή συστήματος αρχείων (6 από 8)</vt:lpstr>
      <vt:lpstr>Δομή συστήματος αρχείων (7 από 8)</vt:lpstr>
      <vt:lpstr>Δομή συστήματος αρχείων (8 από 8)</vt:lpstr>
      <vt:lpstr>Κατανομή χώρου (1 από 6)</vt:lpstr>
      <vt:lpstr>Κατανομή χώρου (2 από 6)</vt:lpstr>
      <vt:lpstr>Κατανομή χώρου (3 από 6)</vt:lpstr>
      <vt:lpstr>Κατανομή χώρου (4 από 6)</vt:lpstr>
      <vt:lpstr>Κατανομή χώρου (5 από 6)</vt:lpstr>
      <vt:lpstr>Κατανομή χώρου (6 από 6)</vt:lpstr>
      <vt:lpstr>Συμπίεση αρχείων (1 από 2)</vt:lpstr>
      <vt:lpstr>Συμπίεση αρχείων (2 από 2)</vt:lpstr>
      <vt:lpstr>Τήρηση ημερολογίου</vt:lpstr>
      <vt:lpstr>Ασφάλεια</vt:lpstr>
      <vt:lpstr>Απαιτήσεις ασφάλειας (1 από 2)</vt:lpstr>
      <vt:lpstr>Απαιτήσεις ασφάλειας (2 από 2)</vt:lpstr>
      <vt:lpstr>Έννοιες ασφάλειας (1 από 4)</vt:lpstr>
      <vt:lpstr>Έννοιες ασφάλειας (2 από 4)</vt:lpstr>
      <vt:lpstr>Έννοιες ασφάλειας (3 από 4)</vt:lpstr>
      <vt:lpstr>Έννοιες ασφάλειας (4 από 4)</vt:lpstr>
      <vt:lpstr>Κλήσεις ασφάλειας</vt:lpstr>
      <vt:lpstr>Υλοποίηση ασφάλειας (1 από 3)</vt:lpstr>
      <vt:lpstr>Υλοποίηση ασφάλειας (2 από 3)</vt:lpstr>
      <vt:lpstr>Υλοποίηση ασφάλειας (3 από 3)</vt:lpstr>
      <vt:lpstr>Τέλος Ενότητας #9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ΛΣ Windows</dc:title>
  <dc:subject>Λειτουργικά Συστήματα</dc:subject>
  <dc:creator>Γεώργιος Ξυλωμένος</dc:creator>
  <cp:keywords>Windows, MS-DOS</cp:keywords>
  <cp:lastModifiedBy>George Xylomenos</cp:lastModifiedBy>
  <cp:revision>386</cp:revision>
  <dcterms:created xsi:type="dcterms:W3CDTF">2012-09-06T09:03:05Z</dcterms:created>
  <dcterms:modified xsi:type="dcterms:W3CDTF">2015-03-24T21:10:29Z</dcterms:modified>
</cp:coreProperties>
</file>