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3"/>
  </p:notesMasterIdLst>
  <p:sldIdLst>
    <p:sldId id="256" r:id="rId3"/>
    <p:sldId id="259" r:id="rId4"/>
    <p:sldId id="257" r:id="rId5"/>
    <p:sldId id="261" r:id="rId6"/>
    <p:sldId id="262" r:id="rId7"/>
    <p:sldId id="474" r:id="rId8"/>
    <p:sldId id="504" r:id="rId9"/>
    <p:sldId id="505" r:id="rId10"/>
    <p:sldId id="507" r:id="rId11"/>
    <p:sldId id="510" r:id="rId12"/>
    <p:sldId id="509" r:id="rId13"/>
    <p:sldId id="506" r:id="rId14"/>
    <p:sldId id="532" r:id="rId15"/>
    <p:sldId id="508" r:id="rId16"/>
    <p:sldId id="511" r:id="rId17"/>
    <p:sldId id="479" r:id="rId18"/>
    <p:sldId id="512" r:id="rId19"/>
    <p:sldId id="487" r:id="rId20"/>
    <p:sldId id="513" r:id="rId21"/>
    <p:sldId id="514" r:id="rId22"/>
    <p:sldId id="516" r:id="rId23"/>
    <p:sldId id="515" r:id="rId24"/>
    <p:sldId id="517" r:id="rId25"/>
    <p:sldId id="521" r:id="rId26"/>
    <p:sldId id="518" r:id="rId27"/>
    <p:sldId id="519" r:id="rId28"/>
    <p:sldId id="520" r:id="rId29"/>
    <p:sldId id="522" r:id="rId30"/>
    <p:sldId id="523" r:id="rId31"/>
    <p:sldId id="524" r:id="rId32"/>
    <p:sldId id="525" r:id="rId33"/>
    <p:sldId id="526" r:id="rId34"/>
    <p:sldId id="528" r:id="rId35"/>
    <p:sldId id="527" r:id="rId36"/>
    <p:sldId id="529" r:id="rId37"/>
    <p:sldId id="530" r:id="rId38"/>
    <p:sldId id="531" r:id="rId39"/>
    <p:sldId id="533" r:id="rId40"/>
    <p:sldId id="534" r:id="rId41"/>
    <p:sldId id="354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002" autoAdjust="0"/>
    <p:restoredTop sz="99309" autoAdjust="0"/>
  </p:normalViewPr>
  <p:slideViewPr>
    <p:cSldViewPr>
      <p:cViewPr>
        <p:scale>
          <a:sx n="60" d="100"/>
          <a:sy n="60" d="100"/>
        </p:scale>
        <p:origin x="-78" y="-288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10/10/2015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15340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Εσωτερικές Επιδράσεις</a:t>
            </a:r>
            <a:endParaRPr lang="en-US" sz="2800" dirty="0" smtClean="0"/>
          </a:p>
          <a:p>
            <a:r>
              <a:rPr lang="el-GR" sz="2800" b="1" dirty="0" smtClean="0"/>
              <a:t>Διδάσκουσα: </a:t>
            </a:r>
            <a:r>
              <a:rPr lang="el-GR" sz="2800" dirty="0" smtClean="0"/>
              <a:t>Άννα Ζαρκάδα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Οργάνωση &amp; Διοίκηση Επιχειρήσεων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Συμπεριφορά Καταναλωτή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8001000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Συμπεριφορά Καταναλωτή,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 smtClean="0"/>
              <a:t>Εσωτερικές Επιδράσεις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Επιλεκτική Αντίληψη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54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Έλεγχος, Αδράνεια = αυτοπροστασία</a:t>
            </a:r>
          </a:p>
          <a:p>
            <a:pPr lvl="1"/>
            <a:r>
              <a:rPr lang="el-GR" dirty="0"/>
              <a:t>Έκθεση – διαλέγω σε τι ερεθίσματα εκτίθεμαι</a:t>
            </a:r>
          </a:p>
          <a:p>
            <a:pPr lvl="1"/>
            <a:r>
              <a:rPr lang="el-GR" dirty="0"/>
              <a:t>Προσοχή – από τα ερεθίσματα που δέχομαι διαλέγω τι θα προσέξω</a:t>
            </a:r>
          </a:p>
          <a:p>
            <a:pPr lvl="1"/>
            <a:r>
              <a:rPr lang="el-GR" dirty="0"/>
              <a:t>Ερμηνεία / Διαστρέβλωση – φέρνω το ερέθισμα στα μέτρα μου, δικαιολογώ, ξαναγράφω την ιστορία</a:t>
            </a:r>
          </a:p>
          <a:p>
            <a:pPr lvl="1"/>
            <a:r>
              <a:rPr lang="el-GR" dirty="0"/>
              <a:t>Διατήρηση – θυμάμαι μόνο τα καλά</a:t>
            </a:r>
          </a:p>
          <a:p>
            <a:pPr lvl="1"/>
            <a:r>
              <a:rPr lang="el-GR" dirty="0"/>
              <a:t>Δράση – αγνοώ το ερέθισμα και συνεχίζω να κάνω ότι έκανα πάντα</a:t>
            </a:r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Επιλεκτική Αντίληψη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4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Αντιληπτική Επαγρύπνηση</a:t>
            </a:r>
          </a:p>
          <a:p>
            <a:pPr lvl="1"/>
            <a:r>
              <a:rPr lang="el-GR" sz="3200" dirty="0" smtClean="0"/>
              <a:t>Εστίαση </a:t>
            </a:r>
            <a:r>
              <a:rPr lang="el-GR" sz="3200" dirty="0"/>
              <a:t>στις απαραίτητες πληροφορίες</a:t>
            </a:r>
          </a:p>
          <a:p>
            <a:pPr lvl="1"/>
            <a:r>
              <a:rPr lang="el-GR" sz="3200" dirty="0"/>
              <a:t>Απόρριψη περιττής πληροφορίας</a:t>
            </a:r>
          </a:p>
          <a:p>
            <a:r>
              <a:rPr lang="el-GR" sz="3600" dirty="0" smtClean="0"/>
              <a:t>Αντιληπτική Άμυνα</a:t>
            </a:r>
          </a:p>
          <a:p>
            <a:pPr lvl="1"/>
            <a:r>
              <a:rPr lang="el-GR" sz="3200" dirty="0" smtClean="0"/>
              <a:t>Αποφυγή αντιφατικών πληροφοριών</a:t>
            </a:r>
          </a:p>
          <a:p>
            <a:pPr lvl="1"/>
            <a:r>
              <a:rPr lang="el-GR" sz="3200" dirty="0" smtClean="0"/>
              <a:t>Αντίσταση </a:t>
            </a:r>
            <a:r>
              <a:rPr lang="el-GR" sz="3200" dirty="0"/>
              <a:t>στην </a:t>
            </a:r>
            <a:r>
              <a:rPr lang="el-GR" sz="3200" dirty="0" smtClean="0"/>
              <a:t>αλλαγή</a:t>
            </a:r>
            <a:endParaRPr lang="el-GR" sz="3200" dirty="0"/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/>
              <a:t>Βασικές Λειτουργίες</a:t>
            </a:r>
            <a:r>
              <a:rPr lang="el-GR" altLang="en-US" dirty="0"/>
              <a:t> </a:t>
            </a:r>
            <a:r>
              <a:rPr lang="el-GR" altLang="en-US" dirty="0" smtClean="0"/>
              <a:t>της </a:t>
            </a:r>
            <a:br>
              <a:rPr lang="el-GR" altLang="en-US" dirty="0" smtClean="0"/>
            </a:br>
            <a:r>
              <a:rPr lang="el-GR" altLang="en-US" dirty="0" smtClean="0"/>
              <a:t>Επιλεκτικής Αντίληψης</a:t>
            </a:r>
            <a:r>
              <a:rPr lang="en-US" altLang="en-US" dirty="0" smtClean="0"/>
              <a:t> (1 </a:t>
            </a:r>
            <a:r>
              <a:rPr lang="el-GR" altLang="en-US" dirty="0" smtClean="0"/>
              <a:t>από 2</a:t>
            </a:r>
            <a:r>
              <a:rPr lang="en-US" alt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9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Αντιληπτική οργάνωση</a:t>
            </a:r>
          </a:p>
          <a:p>
            <a:pPr lvl="1"/>
            <a:r>
              <a:rPr lang="el-GR" sz="3200" dirty="0" smtClean="0"/>
              <a:t>Κατηγοριοποίηση </a:t>
            </a:r>
          </a:p>
          <a:p>
            <a:pPr lvl="2"/>
            <a:r>
              <a:rPr lang="el-GR" sz="2800" dirty="0" smtClean="0"/>
              <a:t>Στερεότυπα</a:t>
            </a:r>
          </a:p>
          <a:p>
            <a:pPr lvl="1"/>
            <a:r>
              <a:rPr lang="el-GR" sz="3200" dirty="0" smtClean="0"/>
              <a:t>Ολοκλήρωση </a:t>
            </a:r>
          </a:p>
          <a:p>
            <a:pPr lvl="2"/>
            <a:r>
              <a:rPr lang="el-GR" sz="2800" dirty="0" smtClean="0"/>
              <a:t>Οργάνωση στοιχείων σε σύνολα ή μορφές με ολοκληρωμένο τρόπο</a:t>
            </a:r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/>
              <a:t>Βασικές Λειτουργίες</a:t>
            </a:r>
            <a:r>
              <a:rPr lang="el-GR" altLang="en-US" dirty="0"/>
              <a:t> </a:t>
            </a:r>
            <a:r>
              <a:rPr lang="el-GR" altLang="en-US" dirty="0" smtClean="0"/>
              <a:t>της </a:t>
            </a:r>
            <a:br>
              <a:rPr lang="el-GR" altLang="en-US" dirty="0" smtClean="0"/>
            </a:br>
            <a:r>
              <a:rPr lang="el-GR" altLang="en-US" dirty="0" smtClean="0"/>
              <a:t>Επιλεκτικής Αντίληψης</a:t>
            </a:r>
            <a:r>
              <a:rPr lang="en-US" altLang="en-US" dirty="0" smtClean="0"/>
              <a:t> (</a:t>
            </a:r>
            <a:r>
              <a:rPr lang="el-GR" altLang="en-US" dirty="0" smtClean="0"/>
              <a:t>2</a:t>
            </a:r>
            <a:r>
              <a:rPr lang="en-US" altLang="en-US" dirty="0" smtClean="0"/>
              <a:t> </a:t>
            </a:r>
            <a:r>
              <a:rPr lang="el-GR" altLang="en-US" dirty="0" smtClean="0"/>
              <a:t>από 2</a:t>
            </a:r>
            <a:r>
              <a:rPr lang="en-US" alt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1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Αντίληψη Ερεθίσματος κάτω από το επίπεδο του συνειδητού</a:t>
            </a:r>
          </a:p>
          <a:p>
            <a:r>
              <a:rPr lang="el-GR" dirty="0" smtClean="0"/>
              <a:t>Χρήση Υποσυνείδητων Μηνυμάτων</a:t>
            </a:r>
            <a:endParaRPr lang="el-GR" dirty="0"/>
          </a:p>
          <a:p>
            <a:pPr lvl="1"/>
            <a:r>
              <a:rPr lang="el-GR" dirty="0" smtClean="0"/>
              <a:t>Ενσωμάτωση Ένθετων</a:t>
            </a:r>
          </a:p>
          <a:p>
            <a:pPr lvl="1"/>
            <a:r>
              <a:rPr lang="el-GR" dirty="0" smtClean="0"/>
              <a:t>Ανάρμοστα Στοιχεία</a:t>
            </a:r>
          </a:p>
          <a:p>
            <a:pPr lvl="1"/>
            <a:r>
              <a:rPr lang="el-GR" dirty="0" smtClean="0"/>
              <a:t>Υπαινιγμοί</a:t>
            </a:r>
            <a:endParaRPr lang="el-GR" dirty="0"/>
          </a:p>
          <a:p>
            <a:r>
              <a:rPr lang="el-GR" dirty="0" smtClean="0"/>
              <a:t>Υποσυνείδητη Διαφήμιση</a:t>
            </a:r>
          </a:p>
          <a:p>
            <a:pPr lvl="1"/>
            <a:r>
              <a:rPr lang="el-GR" dirty="0" smtClean="0"/>
              <a:t>Αμφιλεγόμενη Αποτελεσματικότητα</a:t>
            </a:r>
          </a:p>
          <a:p>
            <a:pPr lvl="1"/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Υποσυνείδητη Αντίληψη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69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8001000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Συμπεριφορά Καταναλωτή,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 smtClean="0"/>
              <a:t>Εσωτερικές Επιδράσεις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Ερμηνεία &amp; Απεικονίσεις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3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57150" indent="-457200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400" dirty="0" smtClean="0"/>
              <a:t>Το νόημα του νοήματος</a:t>
            </a:r>
            <a:endParaRPr lang="el-GR" sz="2400" dirty="0"/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b="1" dirty="0"/>
              <a:t>Σημείο: </a:t>
            </a:r>
            <a:r>
              <a:rPr lang="el-GR" sz="2000" dirty="0"/>
              <a:t>η γραπτή λέξη 'δέντρο'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b="1" dirty="0"/>
              <a:t>Σημαίνον: </a:t>
            </a:r>
            <a:r>
              <a:rPr lang="el-GR" sz="2000" dirty="0"/>
              <a:t>Τα γράμματα 'δ-έ-ν-τ-ρ-ο'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b="1" dirty="0"/>
              <a:t>Σημαινόμενο: </a:t>
            </a:r>
            <a:r>
              <a:rPr lang="el-GR" sz="2000" dirty="0"/>
              <a:t>Η κατηγορία </a:t>
            </a:r>
            <a:r>
              <a:rPr lang="el-GR" sz="2000" dirty="0" smtClean="0"/>
              <a:t>'δέντρο</a:t>
            </a:r>
            <a:endParaRPr lang="en-US" sz="2400" dirty="0" smtClean="0"/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400" dirty="0" smtClean="0"/>
              <a:t>Η τριάδα του </a:t>
            </a:r>
            <a:r>
              <a:rPr lang="en-US" sz="2400" dirty="0" smtClean="0"/>
              <a:t>Peirce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b="1" dirty="0" smtClean="0"/>
              <a:t>Σημείο: </a:t>
            </a:r>
            <a:r>
              <a:rPr lang="el-GR" sz="2000" dirty="0" smtClean="0"/>
              <a:t>Το προϊόν, τσιγάρα </a:t>
            </a:r>
            <a:r>
              <a:rPr lang="en-US" sz="2000" dirty="0" smtClean="0"/>
              <a:t>Marlboro</a:t>
            </a:r>
            <a:endParaRPr lang="el-GR" sz="2000" dirty="0" smtClean="0"/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b="1" dirty="0" smtClean="0"/>
              <a:t>Αντικείμενο:</a:t>
            </a:r>
            <a:r>
              <a:rPr lang="en-US" sz="2000" b="1" dirty="0" smtClean="0"/>
              <a:t>  </a:t>
            </a:r>
            <a:r>
              <a:rPr lang="el-GR" sz="2000" dirty="0" smtClean="0"/>
              <a:t>Η εικόνα, ο </a:t>
            </a:r>
            <a:r>
              <a:rPr lang="en-US" sz="2000" dirty="0" smtClean="0"/>
              <a:t>cowboy </a:t>
            </a:r>
            <a:r>
              <a:rPr lang="el-GR" sz="2000" dirty="0" smtClean="0"/>
              <a:t>πάνω στο άλογο</a:t>
            </a:r>
          </a:p>
          <a:p>
            <a:pPr marL="976313" lvl="2" indent="-284163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b="1" dirty="0" smtClean="0"/>
              <a:t>Εικόνα: </a:t>
            </a:r>
            <a:r>
              <a:rPr lang="el-GR" sz="2000" dirty="0" smtClean="0"/>
              <a:t>Απεικονίζει π.χ. το άλογο στο </a:t>
            </a:r>
            <a:r>
              <a:rPr lang="en-US" sz="2000" dirty="0" smtClean="0"/>
              <a:t>Ford Mustang</a:t>
            </a:r>
            <a:endParaRPr lang="el-GR" sz="2000" dirty="0" smtClean="0"/>
          </a:p>
          <a:p>
            <a:pPr marL="976313" lvl="2" indent="-284163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b="1" dirty="0" smtClean="0"/>
              <a:t>Δείκτης</a:t>
            </a:r>
            <a:r>
              <a:rPr lang="en-US" sz="2000" b="1" dirty="0" smtClean="0"/>
              <a:t>: </a:t>
            </a:r>
            <a:r>
              <a:rPr lang="el-GR" sz="2000" dirty="0" smtClean="0"/>
              <a:t>Κοινά νοήματα π.χ. μάρκα καθαριστικού δέντρο= φρεσκάδα</a:t>
            </a:r>
          </a:p>
          <a:p>
            <a:pPr marL="976313" lvl="2" indent="-284163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b="1" dirty="0" smtClean="0"/>
              <a:t>Σύμβολο</a:t>
            </a:r>
            <a:r>
              <a:rPr lang="en-US" sz="2000" b="1" dirty="0" smtClean="0"/>
              <a:t>: </a:t>
            </a:r>
            <a:r>
              <a:rPr lang="el-GR" sz="2000" dirty="0" smtClean="0"/>
              <a:t>Το λιοντάρι ως σύμβολο δυναμισμού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2000" b="1" dirty="0" smtClean="0"/>
              <a:t>Ερμηνευμένο: </a:t>
            </a:r>
            <a:r>
              <a:rPr lang="el-GR" sz="2000" dirty="0" smtClean="0"/>
              <a:t>Ο συμβολισμός, η ανεξαρτησία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endParaRPr lang="el-GR" sz="2000" dirty="0"/>
          </a:p>
          <a:p>
            <a:pPr marL="57150" indent="-457200">
              <a:spcBef>
                <a:spcPct val="0"/>
              </a:spcBef>
              <a:spcAft>
                <a:spcPct val="25000"/>
              </a:spcAft>
              <a:defRPr/>
            </a:pPr>
            <a:endParaRPr lang="en-US" sz="20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Σημειωτική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8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Τοποθέτηση Προϊόντος</a:t>
            </a:r>
          </a:p>
          <a:p>
            <a:pPr lvl="1"/>
            <a:r>
              <a:rPr lang="el-GR" dirty="0" smtClean="0"/>
              <a:t>Αντίληψη καταναλωτή για το πώς τοποθετείται το προϊόν στην αγορά</a:t>
            </a:r>
          </a:p>
          <a:p>
            <a:r>
              <a:rPr lang="el-GR" dirty="0" smtClean="0"/>
              <a:t>Εικόνα Προϊόντος</a:t>
            </a:r>
          </a:p>
          <a:p>
            <a:pPr lvl="1"/>
            <a:r>
              <a:rPr lang="el-GR" dirty="0" smtClean="0"/>
              <a:t>Μάρκα</a:t>
            </a:r>
            <a:endParaRPr lang="el-GR" dirty="0"/>
          </a:p>
          <a:p>
            <a:r>
              <a:rPr lang="el-GR" dirty="0" smtClean="0"/>
              <a:t>Αντίληψη Ποιότητας Προϊόντος</a:t>
            </a:r>
          </a:p>
          <a:p>
            <a:r>
              <a:rPr lang="el-GR" dirty="0" smtClean="0"/>
              <a:t>Εικόνα Καταστήματος</a:t>
            </a:r>
          </a:p>
          <a:p>
            <a:pPr lvl="1"/>
            <a:r>
              <a:rPr lang="en-US" dirty="0" smtClean="0"/>
              <a:t>Atmospherics</a:t>
            </a:r>
            <a:endParaRPr lang="el-GR" dirty="0" smtClean="0"/>
          </a:p>
          <a:p>
            <a:pPr lvl="1"/>
            <a:endParaRPr lang="el-GR" sz="2000" dirty="0"/>
          </a:p>
          <a:p>
            <a:pPr marL="0" indent="0">
              <a:buNone/>
              <a:defRPr/>
            </a:pPr>
            <a:endParaRPr lang="el-GR" sz="1800" dirty="0"/>
          </a:p>
          <a:p>
            <a:pPr>
              <a:defRPr/>
            </a:pPr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l-GR" dirty="0" smtClean="0"/>
              <a:t>Απεικονίσεις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0580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9200" dirty="0" smtClean="0"/>
              <a:t>Ο κίνδυνος που αντιλαμβάνεται ο καταναλωτής για την αγορά ή/ και χρήση του προϊόντος: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8600" dirty="0" smtClean="0"/>
              <a:t>Λειτουργικός (</a:t>
            </a:r>
            <a:r>
              <a:rPr lang="en-US" sz="8600" dirty="0" smtClean="0"/>
              <a:t>Functional)</a:t>
            </a:r>
            <a:endParaRPr lang="en-US" sz="8600" dirty="0"/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8600" dirty="0"/>
              <a:t>Φυσικός (</a:t>
            </a:r>
            <a:r>
              <a:rPr lang="en-US" sz="8600" dirty="0"/>
              <a:t>Physical)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8600" dirty="0"/>
              <a:t>Χρηματοοικονομικός (</a:t>
            </a:r>
            <a:r>
              <a:rPr lang="en-US" sz="8600" dirty="0"/>
              <a:t>Financial)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8600" dirty="0"/>
              <a:t>Κοινωνικός (</a:t>
            </a:r>
            <a:r>
              <a:rPr lang="en-US" sz="8600" dirty="0"/>
              <a:t>Social)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8600" dirty="0"/>
              <a:t>Ψυχολογικός (</a:t>
            </a:r>
            <a:r>
              <a:rPr lang="en-US" sz="8600" dirty="0"/>
              <a:t>Psychological)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8600" dirty="0"/>
              <a:t>Χρονικός (</a:t>
            </a:r>
            <a:r>
              <a:rPr lang="en-US" sz="8600" dirty="0"/>
              <a:t>Time</a:t>
            </a:r>
            <a:r>
              <a:rPr lang="en-US" sz="8600" dirty="0" smtClean="0"/>
              <a:t>)</a:t>
            </a:r>
            <a:endParaRPr lang="el-GR" sz="8600" dirty="0" smtClean="0"/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endParaRPr lang="en-US" sz="8600" dirty="0"/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9200" dirty="0"/>
              <a:t>Στρατηγικές Μείωσης Κινδύνου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8800" dirty="0"/>
              <a:t>Εγγυήσεις (επιστροφής χρημάτων)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8800" dirty="0"/>
              <a:t>Φήμη </a:t>
            </a:r>
            <a:r>
              <a:rPr lang="el-GR" sz="8800" dirty="0" smtClean="0"/>
              <a:t>προϊόντος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8800" dirty="0" smtClean="0"/>
              <a:t>Πληροφορίες στη συσκευασία</a:t>
            </a:r>
            <a:endParaRPr lang="el-GR" sz="88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Τύποι Αντιληπτού Κινδύνου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25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8001000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Συμπεριφορά Καταναλωτή,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 smtClean="0"/>
              <a:t>Εσωτερικές Επιδράσεις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Μάθηση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71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42900" lvl="1" indent="-342900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l-GR" sz="11200" i="1" dirty="0"/>
              <a:t>Μία σχετικά μόνιμη αλλαγή στη συμπεριφορά που προκαλείται λόγω της απόκτησης εμπειρίας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endParaRPr lang="en-US" sz="4000" dirty="0"/>
          </a:p>
          <a:p>
            <a:pPr marL="342900" lvl="1" indent="-342900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l-GR" sz="11200" dirty="0" smtClean="0"/>
              <a:t>Χαρακτηριστικά </a:t>
            </a:r>
            <a:endParaRPr lang="el-GR" sz="11200" dirty="0"/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9600" dirty="0"/>
              <a:t>Διαρκής</a:t>
            </a:r>
          </a:p>
          <a:p>
            <a:pPr lvl="2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9200" dirty="0"/>
              <a:t>Έκθεση σε εξωτερικά ερεθίσματα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9600" dirty="0" smtClean="0"/>
              <a:t>Σκόπιμη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9600" dirty="0" smtClean="0"/>
              <a:t>Τυχαία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endParaRPr lang="el-GR" sz="4000" dirty="0"/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1200" dirty="0" smtClean="0"/>
              <a:t>Εμπειρία</a:t>
            </a:r>
            <a:endParaRPr lang="el-GR" sz="11200" dirty="0"/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9600" dirty="0"/>
              <a:t>Άμεση - Δοκιμή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9600" dirty="0"/>
              <a:t>Έμμεση - Παρατήρηση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endParaRPr lang="el-GR" sz="8800" dirty="0"/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endParaRPr lang="el-GR" sz="88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Ορισμός Μάθησης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3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42900" lvl="1" indent="-342900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l-GR" sz="16000" dirty="0" smtClean="0"/>
              <a:t>Μάθηση μέσα από τη διαδικασία</a:t>
            </a:r>
          </a:p>
          <a:p>
            <a:pPr marL="1143000" lvl="1" indent="-796925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2800" dirty="0" err="1" smtClean="0"/>
              <a:t>Στοχοθεσία</a:t>
            </a:r>
            <a:endParaRPr lang="el-GR" sz="12800" dirty="0" smtClean="0"/>
          </a:p>
          <a:p>
            <a:pPr marL="1143000" lvl="1" indent="-796925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2800" dirty="0" smtClean="0"/>
              <a:t>Σκόπιμη ενέργεια για την εκπλήρωση στόχου</a:t>
            </a:r>
          </a:p>
          <a:p>
            <a:pPr marL="395288" indent="-395288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6000" dirty="0"/>
              <a:t>Παρατηρητική Μάθηση</a:t>
            </a:r>
          </a:p>
          <a:p>
            <a:pPr marL="1198563" lvl="3" indent="-852488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2800" dirty="0"/>
              <a:t>Μάθηση μέσα από την παρατήρηση </a:t>
            </a:r>
            <a:r>
              <a:rPr lang="el-GR" sz="12800" dirty="0" smtClean="0"/>
              <a:t>άλλων</a:t>
            </a:r>
          </a:p>
          <a:p>
            <a:pPr marL="1198563" lvl="3" indent="-852488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2800" dirty="0" smtClean="0"/>
              <a:t>Π.χ. Επιλογή μοντέλων στις διαφημίσεις</a:t>
            </a:r>
            <a:endParaRPr lang="el-GR" sz="12800" dirty="0"/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endParaRPr lang="el-GR" sz="8800" dirty="0"/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endParaRPr lang="el-GR" sz="88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Γνωστική Σ</a:t>
            </a:r>
            <a:r>
              <a:rPr lang="el-GR" dirty="0" smtClean="0"/>
              <a:t>χολή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54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95288" indent="-395288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7300" dirty="0"/>
              <a:t>Ε</a:t>
            </a:r>
            <a:r>
              <a:rPr lang="el-GR" sz="7300" dirty="0" smtClean="0"/>
              <a:t>ρέθισμα </a:t>
            </a:r>
            <a:r>
              <a:rPr lang="el-GR" sz="7300" dirty="0"/>
              <a:t>&amp; αντίδραση </a:t>
            </a:r>
            <a:r>
              <a:rPr lang="el-GR" sz="7300" dirty="0" smtClean="0"/>
              <a:t>= ανταμοιβή  </a:t>
            </a:r>
            <a:r>
              <a:rPr lang="el-GR" sz="7300" dirty="0"/>
              <a:t>ή τιμωρία</a:t>
            </a:r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7300" dirty="0"/>
              <a:t>Συντελεστική σύνδεση </a:t>
            </a:r>
            <a:endParaRPr lang="el-GR" sz="7300" dirty="0" smtClean="0"/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7300" dirty="0" smtClean="0"/>
              <a:t>Σύνδεση ανάμεσα στο ερέθισμα και την αντίδραση λόγω μέγιστης ικανοποίησης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7300" dirty="0"/>
              <a:t>Κ</a:t>
            </a:r>
            <a:r>
              <a:rPr lang="el-GR" sz="7300" dirty="0" smtClean="0"/>
              <a:t>αφές και τσιγάρο</a:t>
            </a:r>
            <a:endParaRPr lang="el-GR" sz="5100" dirty="0"/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endParaRPr lang="el-GR" sz="88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Συμπεριφορική</a:t>
            </a:r>
            <a:r>
              <a:rPr lang="el-GR" dirty="0"/>
              <a:t> </a:t>
            </a:r>
            <a:r>
              <a:rPr lang="el-GR" dirty="0" smtClean="0"/>
              <a:t>Σχολή (1 από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68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2800" dirty="0" smtClean="0"/>
              <a:t>Κλασσική </a:t>
            </a:r>
            <a:r>
              <a:rPr lang="el-GR" sz="12800" dirty="0"/>
              <a:t>σύνδεση </a:t>
            </a:r>
            <a:r>
              <a:rPr lang="el-GR" sz="12800" dirty="0" smtClean="0"/>
              <a:t>(</a:t>
            </a:r>
            <a:r>
              <a:rPr lang="el-GR" sz="12800" dirty="0" err="1" smtClean="0"/>
              <a:t>Classical</a:t>
            </a:r>
            <a:r>
              <a:rPr lang="el-GR" sz="12800" dirty="0" smtClean="0"/>
              <a:t> </a:t>
            </a:r>
            <a:r>
              <a:rPr lang="el-GR" sz="12800" dirty="0" err="1"/>
              <a:t>conditioning</a:t>
            </a:r>
            <a:r>
              <a:rPr lang="el-GR" sz="12800" dirty="0"/>
              <a:t> </a:t>
            </a:r>
            <a:r>
              <a:rPr lang="el-GR" sz="12800" dirty="0" smtClean="0"/>
              <a:t>)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2800" dirty="0" smtClean="0"/>
              <a:t>Επανάληψη ουδέτερου ερεθίσματος μέχρι αυτό να συνδεθεί  με μία συγκεκριμένη συμπεριφορά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2800" dirty="0" smtClean="0"/>
              <a:t>Πείραμα </a:t>
            </a:r>
            <a:r>
              <a:rPr lang="en-US" sz="12800" dirty="0" smtClean="0"/>
              <a:t>Pavlov: </a:t>
            </a:r>
            <a:endParaRPr lang="el-GR" sz="12800" dirty="0" smtClean="0"/>
          </a:p>
          <a:p>
            <a:pPr marL="457200" lvl="1" indent="0">
              <a:spcBef>
                <a:spcPct val="0"/>
              </a:spcBef>
              <a:spcAft>
                <a:spcPct val="25000"/>
              </a:spcAft>
              <a:buNone/>
              <a:defRPr/>
            </a:pPr>
            <a:r>
              <a:rPr lang="el-GR" sz="12800" dirty="0" smtClean="0"/>
              <a:t>Σκύλος-κουδούνι-φαγητό</a:t>
            </a:r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2800" dirty="0" smtClean="0"/>
              <a:t>Εφαρμογή μάρκετινγκ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2800" dirty="0" smtClean="0"/>
              <a:t>Μάθηση καταναλωτών μέσω συνδέσεων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2800" dirty="0" smtClean="0"/>
              <a:t>Θετικά ερεθίσματα – διαφημιζόμενη μάρκα</a:t>
            </a:r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endParaRPr lang="el-GR" sz="11600" dirty="0" smtClean="0"/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endParaRPr lang="el-GR" sz="8800" dirty="0"/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endParaRPr lang="el-GR" sz="88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Συμπεριφορική</a:t>
            </a:r>
            <a:r>
              <a:rPr lang="el-GR" dirty="0"/>
              <a:t> </a:t>
            </a:r>
            <a:r>
              <a:rPr lang="el-GR" dirty="0" smtClean="0"/>
              <a:t>Σχολή (2 από 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55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8001000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Συμπεριφορά Καταναλωτή,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 smtClean="0"/>
              <a:t>Εσωτερικές Επιδράσεις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Μνήμη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49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2800" i="1" dirty="0" smtClean="0"/>
              <a:t>Η διαδικασία </a:t>
            </a:r>
            <a:r>
              <a:rPr lang="el-GR" sz="12800" i="1" dirty="0"/>
              <a:t>απόκτησης πληροφοριών και </a:t>
            </a:r>
            <a:r>
              <a:rPr lang="el-GR" sz="12800" i="1" dirty="0" smtClean="0"/>
              <a:t>αποθήκευσής τους </a:t>
            </a:r>
            <a:r>
              <a:rPr lang="el-GR" sz="12800" i="1" dirty="0"/>
              <a:t>σε βάθος χρόνου, έτσι ώστε να είναι </a:t>
            </a:r>
            <a:r>
              <a:rPr lang="el-GR" sz="12800" i="1" dirty="0" smtClean="0"/>
              <a:t>διαθέσιμες </a:t>
            </a:r>
            <a:r>
              <a:rPr lang="el-GR" sz="12800" i="1" dirty="0"/>
              <a:t>όταν </a:t>
            </a:r>
            <a:r>
              <a:rPr lang="el-GR" sz="12800" i="1" dirty="0" smtClean="0"/>
              <a:t>τις χρειαζόμαστε</a:t>
            </a:r>
          </a:p>
          <a:p>
            <a:pPr marL="0" indent="0" algn="r">
              <a:spcBef>
                <a:spcPct val="0"/>
              </a:spcBef>
              <a:spcAft>
                <a:spcPct val="25000"/>
              </a:spcAft>
              <a:buNone/>
              <a:defRPr/>
            </a:pPr>
            <a:r>
              <a:rPr lang="en-US" sz="12800" dirty="0" smtClean="0"/>
              <a:t>Solomon, 2012</a:t>
            </a:r>
            <a:r>
              <a:rPr lang="el-GR" sz="12800" dirty="0" smtClean="0"/>
              <a:t> </a:t>
            </a:r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2800" dirty="0" smtClean="0"/>
              <a:t>Στάδια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2400" dirty="0" smtClean="0"/>
              <a:t>Εισροή δεδομένων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2400" dirty="0" smtClean="0"/>
              <a:t>Κωδικοποίηση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2400" dirty="0" smtClean="0"/>
              <a:t>Αποθήκευση</a:t>
            </a:r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r>
              <a:rPr lang="el-GR" sz="12400" dirty="0" smtClean="0"/>
              <a:t>Ανάκτηση</a:t>
            </a:r>
            <a:endParaRPr lang="el-GR" sz="11200" dirty="0" smtClean="0"/>
          </a:p>
          <a:p>
            <a:pPr>
              <a:spcBef>
                <a:spcPct val="0"/>
              </a:spcBef>
              <a:spcAft>
                <a:spcPct val="25000"/>
              </a:spcAft>
              <a:defRPr/>
            </a:pPr>
            <a:endParaRPr lang="el-GR" sz="8800" dirty="0"/>
          </a:p>
          <a:p>
            <a:pPr lvl="1">
              <a:spcBef>
                <a:spcPct val="0"/>
              </a:spcBef>
              <a:spcAft>
                <a:spcPct val="25000"/>
              </a:spcAft>
              <a:defRPr/>
            </a:pPr>
            <a:endParaRPr lang="el-GR" sz="88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Ορισμός της </a:t>
            </a:r>
            <a:r>
              <a:rPr lang="el-GR" dirty="0" smtClean="0"/>
              <a:t>Μνήμης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12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9600" dirty="0" smtClean="0"/>
              <a:t>Αισθητηριακή μνήμη</a:t>
            </a:r>
          </a:p>
          <a:p>
            <a:pPr lvl="1"/>
            <a:r>
              <a:rPr lang="el-GR" sz="8000" dirty="0" smtClean="0"/>
              <a:t>Διάρκεια λίγων δευτερολέπτων</a:t>
            </a:r>
          </a:p>
          <a:p>
            <a:pPr lvl="1"/>
            <a:r>
              <a:rPr lang="el-GR" sz="8000" dirty="0" smtClean="0"/>
              <a:t>Περιορισμένη χωρητικότητα</a:t>
            </a:r>
          </a:p>
          <a:p>
            <a:r>
              <a:rPr lang="el-GR" sz="9600" dirty="0" smtClean="0"/>
              <a:t>Βραχυπρόθεσμη μνήμη</a:t>
            </a:r>
          </a:p>
          <a:p>
            <a:pPr lvl="1"/>
            <a:r>
              <a:rPr lang="el-GR" sz="8000" dirty="0"/>
              <a:t>Πληροφορίες που ξεπερνούν το στάδιο της </a:t>
            </a:r>
            <a:r>
              <a:rPr lang="el-GR" sz="8000" b="1" dirty="0"/>
              <a:t>προσοχής</a:t>
            </a:r>
          </a:p>
          <a:p>
            <a:pPr lvl="1"/>
            <a:r>
              <a:rPr lang="el-GR" sz="8000" dirty="0"/>
              <a:t>Διάρκεια μικρότερη των 20 δευτερολέπτων</a:t>
            </a:r>
          </a:p>
          <a:p>
            <a:pPr lvl="1"/>
            <a:r>
              <a:rPr lang="el-GR" sz="8000" dirty="0"/>
              <a:t>Περιορισμένη χωρητικότητα</a:t>
            </a:r>
          </a:p>
          <a:p>
            <a:pPr lvl="1"/>
            <a:r>
              <a:rPr lang="el-GR" sz="8000" dirty="0"/>
              <a:t>Λειτουργική μνήμη</a:t>
            </a:r>
          </a:p>
          <a:p>
            <a:r>
              <a:rPr lang="el-GR" sz="9600" dirty="0"/>
              <a:t>Μακροπρόθεσμη </a:t>
            </a:r>
            <a:r>
              <a:rPr lang="el-GR" sz="9600" dirty="0" smtClean="0"/>
              <a:t>μνήμη</a:t>
            </a:r>
          </a:p>
          <a:p>
            <a:pPr lvl="1"/>
            <a:r>
              <a:rPr lang="el-GR" sz="8000" dirty="0"/>
              <a:t>Πληροφορίες που υπόκεινται </a:t>
            </a:r>
            <a:r>
              <a:rPr lang="el-GR" sz="8000" b="1" dirty="0"/>
              <a:t>βαθιά επεξεργασία</a:t>
            </a:r>
          </a:p>
          <a:p>
            <a:pPr lvl="1"/>
            <a:r>
              <a:rPr lang="el-GR" sz="8000" dirty="0"/>
              <a:t>Μακρά ή μόνιμη διάρκεια</a:t>
            </a:r>
          </a:p>
          <a:p>
            <a:pPr lvl="1"/>
            <a:r>
              <a:rPr lang="el-GR" sz="8000" dirty="0"/>
              <a:t>Απεριόριστη χωρητικότητα</a:t>
            </a:r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Μνήμης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59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Συνειρμικό Δίκτυο (</a:t>
            </a:r>
            <a:r>
              <a:rPr lang="el-GR" dirty="0" err="1" smtClean="0"/>
              <a:t>Associative</a:t>
            </a:r>
            <a:r>
              <a:rPr lang="el-GR" dirty="0" smtClean="0"/>
              <a:t> </a:t>
            </a:r>
            <a:r>
              <a:rPr lang="el-GR" dirty="0" err="1" smtClean="0"/>
              <a:t>network</a:t>
            </a:r>
            <a:r>
              <a:rPr lang="el-GR" dirty="0" smtClean="0"/>
              <a:t>)</a:t>
            </a:r>
            <a:endParaRPr lang="el-GR" dirty="0"/>
          </a:p>
          <a:p>
            <a:pPr lvl="1"/>
            <a:r>
              <a:rPr lang="el-GR" dirty="0" smtClean="0"/>
              <a:t>Δίκτυο συσχετιζόμενων πληροφοριών </a:t>
            </a:r>
            <a:endParaRPr lang="el-GR" dirty="0"/>
          </a:p>
          <a:p>
            <a:r>
              <a:rPr lang="el-GR" dirty="0"/>
              <a:t>Διαδεδομένη Ενεργοποίηση</a:t>
            </a:r>
            <a:endParaRPr lang="en-US" dirty="0"/>
          </a:p>
          <a:p>
            <a:pPr lvl="1"/>
            <a:r>
              <a:rPr lang="el-GR" dirty="0" smtClean="0"/>
              <a:t>Τα νοήματα ενεργοποιούνται έμμεσα</a:t>
            </a:r>
          </a:p>
          <a:p>
            <a:pPr lvl="1"/>
            <a:r>
              <a:rPr lang="el-GR" dirty="0" smtClean="0"/>
              <a:t>Η συσκευασία μίας κολόνιας μπορεί να ενεργοποιήσει στη μνήμη:</a:t>
            </a:r>
          </a:p>
          <a:p>
            <a:pPr lvl="2"/>
            <a:r>
              <a:rPr lang="el-GR" dirty="0"/>
              <a:t>τ</a:t>
            </a:r>
            <a:r>
              <a:rPr lang="el-GR" dirty="0" smtClean="0"/>
              <a:t>ύπους αρωμάτων (π.χ. βραδινά)</a:t>
            </a:r>
          </a:p>
          <a:p>
            <a:pPr lvl="2"/>
            <a:r>
              <a:rPr lang="el-GR" dirty="0" smtClean="0"/>
              <a:t>μάρκες αρωμάτων </a:t>
            </a:r>
          </a:p>
          <a:p>
            <a:pPr lvl="2"/>
            <a:r>
              <a:rPr lang="el-GR" dirty="0" smtClean="0"/>
              <a:t>διαφημίσεις </a:t>
            </a:r>
            <a:r>
              <a:rPr lang="el-GR" dirty="0"/>
              <a:t>αρωμάτων </a:t>
            </a:r>
            <a:endParaRPr lang="el-GR" dirty="0" smtClean="0"/>
          </a:p>
          <a:p>
            <a:pPr lvl="2"/>
            <a:r>
              <a:rPr lang="el-GR" dirty="0"/>
              <a:t>ε</a:t>
            </a:r>
            <a:r>
              <a:rPr lang="el-GR" dirty="0" smtClean="0"/>
              <a:t>μπειρίες από χρήση αρωμάτων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Ενεργοποίησης Μνήμης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02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Προκατειλημμένες Απαντήσεις</a:t>
            </a:r>
            <a:endParaRPr lang="el-GR" dirty="0"/>
          </a:p>
          <a:p>
            <a:pPr lvl="1"/>
            <a:r>
              <a:rPr lang="el-GR" dirty="0" smtClean="0"/>
              <a:t>Κενά Μνήμης</a:t>
            </a:r>
          </a:p>
          <a:p>
            <a:pPr lvl="2"/>
            <a:r>
              <a:rPr lang="el-GR" dirty="0" smtClean="0"/>
              <a:t>Παράλειψη: Αφήνουν τα </a:t>
            </a:r>
            <a:r>
              <a:rPr lang="el-GR" dirty="0"/>
              <a:t>γεγονότα </a:t>
            </a:r>
            <a:r>
              <a:rPr lang="el-GR" dirty="0" smtClean="0"/>
              <a:t>έξω από την αφήγηση</a:t>
            </a:r>
          </a:p>
          <a:p>
            <a:pPr lvl="2"/>
            <a:r>
              <a:rPr lang="el-GR" dirty="0" smtClean="0"/>
              <a:t>Ομαλοποίηση: Δεν αναφέρονται σε ακραίες περιπτώσεις</a:t>
            </a:r>
          </a:p>
          <a:p>
            <a:pPr lvl="2"/>
            <a:r>
              <a:rPr lang="el-GR" dirty="0" smtClean="0"/>
              <a:t>Τηλεσκοπική: Ανακριβής </a:t>
            </a:r>
            <a:r>
              <a:rPr lang="el-GR" dirty="0"/>
              <a:t>ανάκληση του </a:t>
            </a:r>
            <a:r>
              <a:rPr lang="el-GR" dirty="0" smtClean="0"/>
              <a:t>χρόνου</a:t>
            </a:r>
          </a:p>
          <a:p>
            <a:pPr lvl="1"/>
            <a:r>
              <a:rPr lang="el-GR" dirty="0" smtClean="0"/>
              <a:t>Νοσταλγία</a:t>
            </a:r>
            <a:endParaRPr lang="el-GR" dirty="0"/>
          </a:p>
          <a:p>
            <a:pPr lvl="1"/>
            <a:endParaRPr lang="el-GR" dirty="0"/>
          </a:p>
          <a:p>
            <a:pPr lvl="2"/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Ζητήματα στην Μέτρηση Μνήμης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20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8001000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Συμπεριφορά Καταναλωτή,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 smtClean="0"/>
              <a:t>Εσωτερικές Επιδράσεις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Αυτοαντίληψη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5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algn="l"/>
            <a:endParaRPr lang="en-US" sz="28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τρόπος με τον οποίο βλέπει και αξιολογεί ο καταναλωτής τον εαυτό του</a:t>
            </a:r>
            <a:endParaRPr lang="el-GR" dirty="0"/>
          </a:p>
          <a:p>
            <a:pPr lvl="1"/>
            <a:r>
              <a:rPr lang="el-GR" dirty="0" smtClean="0"/>
              <a:t>Διαστάσεις Αυτοαντίληψης</a:t>
            </a:r>
          </a:p>
          <a:p>
            <a:pPr lvl="2"/>
            <a:r>
              <a:rPr lang="el-GR" dirty="0" smtClean="0"/>
              <a:t>Περιεχόμενο</a:t>
            </a:r>
          </a:p>
          <a:p>
            <a:pPr lvl="2"/>
            <a:r>
              <a:rPr lang="el-GR" dirty="0" smtClean="0"/>
              <a:t>Θετικότητα</a:t>
            </a:r>
          </a:p>
          <a:p>
            <a:pPr lvl="3"/>
            <a:r>
              <a:rPr lang="el-GR" dirty="0" smtClean="0"/>
              <a:t>Αυτοπεποίθηση</a:t>
            </a:r>
          </a:p>
          <a:p>
            <a:pPr lvl="2"/>
            <a:r>
              <a:rPr lang="el-GR" dirty="0" smtClean="0"/>
              <a:t>Ένταση και σταθερότητα διαχρονικά</a:t>
            </a:r>
          </a:p>
          <a:p>
            <a:pPr lvl="2"/>
            <a:r>
              <a:rPr lang="el-GR" dirty="0" smtClean="0"/>
              <a:t>Ακρίβεια</a:t>
            </a:r>
            <a:r>
              <a:rPr lang="en-US" dirty="0" smtClean="0"/>
              <a:t> </a:t>
            </a:r>
            <a:endParaRPr lang="el-GR" dirty="0"/>
          </a:p>
          <a:p>
            <a:pPr lvl="2"/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της Αυτοαντίληψης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46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Πραγματικός </a:t>
            </a:r>
            <a:r>
              <a:rPr lang="el-GR" dirty="0" smtClean="0"/>
              <a:t>Εαυτός</a:t>
            </a:r>
          </a:p>
          <a:p>
            <a:pPr lvl="1"/>
            <a:r>
              <a:rPr lang="el-GR" dirty="0" smtClean="0"/>
              <a:t>Η ρεαλιστική αξιολόγηση των πραγματικών χαρακτηριστικών του ατόμου</a:t>
            </a:r>
          </a:p>
          <a:p>
            <a:r>
              <a:rPr lang="el-GR" dirty="0"/>
              <a:t>Ιδεατός Εαυτός </a:t>
            </a:r>
            <a:endParaRPr lang="el-GR" dirty="0" smtClean="0"/>
          </a:p>
          <a:p>
            <a:pPr lvl="1"/>
            <a:r>
              <a:rPr lang="el-GR" dirty="0" smtClean="0"/>
              <a:t>Η ιδέα του ατόμου για ο πώς θα ήθελε να είναι</a:t>
            </a:r>
          </a:p>
          <a:p>
            <a:r>
              <a:rPr lang="el-GR" dirty="0" smtClean="0"/>
              <a:t>Πολλαπλοί Εαυτοί</a:t>
            </a:r>
          </a:p>
          <a:p>
            <a:pPr lvl="1"/>
            <a:r>
              <a:rPr lang="el-GR" dirty="0"/>
              <a:t>Συμβολική </a:t>
            </a:r>
            <a:r>
              <a:rPr lang="el-GR" dirty="0" err="1" smtClean="0"/>
              <a:t>Διαντίδραση</a:t>
            </a:r>
            <a:r>
              <a:rPr lang="el-GR" dirty="0" smtClean="0"/>
              <a:t> (</a:t>
            </a:r>
            <a:r>
              <a:rPr lang="en-US" dirty="0" smtClean="0"/>
              <a:t>Symbolic Interactionism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Ο Εκτεταμένος Εαυτός</a:t>
            </a:r>
          </a:p>
          <a:p>
            <a:pPr lvl="1"/>
            <a:r>
              <a:rPr lang="el-GR" dirty="0" smtClean="0"/>
              <a:t>Τα υλικά αντικείμενα που θεωρεί το άτομο μέρος της ταυτότητας του</a:t>
            </a:r>
            <a:endParaRPr lang="en-US" dirty="0" smtClean="0"/>
          </a:p>
          <a:p>
            <a:pPr lvl="1"/>
            <a:endParaRPr lang="el-GR" dirty="0"/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Εκφάνσεις του Εαυτού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5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8001000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Συμπεριφορά Καταναλωτή,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 smtClean="0"/>
              <a:t>Εσωτερικές Επιδράσεις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Προσωπικότητα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02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i="1" dirty="0"/>
              <a:t>Η μοναδική ψυχοσύνθεση ενός ατόμου και το πώς αυτή επηρεάζει τον τρόπο με συνέπεια ένα άτομο αντιδρά στο περιβάλλον της</a:t>
            </a:r>
            <a:r>
              <a:rPr lang="el-GR" i="1" dirty="0" smtClean="0"/>
              <a:t>.</a:t>
            </a:r>
          </a:p>
          <a:p>
            <a:pPr marL="0" indent="0" algn="r">
              <a:buNone/>
            </a:pPr>
            <a:r>
              <a:rPr lang="en-US" sz="2000" dirty="0" smtClean="0"/>
              <a:t>Solomon, 2012</a:t>
            </a:r>
            <a:endParaRPr lang="el-GR" sz="2000" dirty="0"/>
          </a:p>
          <a:p>
            <a:r>
              <a:rPr lang="el-GR" dirty="0"/>
              <a:t>Η Θεωρία του </a:t>
            </a:r>
            <a:r>
              <a:rPr lang="en-US" dirty="0"/>
              <a:t>Freud</a:t>
            </a:r>
            <a:endParaRPr lang="en-US" dirty="0" smtClean="0"/>
          </a:p>
          <a:p>
            <a:pPr lvl="1"/>
            <a:r>
              <a:rPr lang="el-GR" dirty="0" smtClean="0"/>
              <a:t>Id </a:t>
            </a:r>
            <a:r>
              <a:rPr lang="el-GR" dirty="0"/>
              <a:t>= ασυνείδητο – ορμές, κίνητρα</a:t>
            </a:r>
          </a:p>
          <a:p>
            <a:pPr lvl="1"/>
            <a:r>
              <a:rPr lang="el-GR" dirty="0" err="1"/>
              <a:t>Ego</a:t>
            </a:r>
            <a:r>
              <a:rPr lang="el-GR" dirty="0"/>
              <a:t> = εγώ – συνειδητός νους, αποφάσεις</a:t>
            </a:r>
          </a:p>
          <a:p>
            <a:pPr lvl="1"/>
            <a:r>
              <a:rPr lang="el-GR" dirty="0" err="1"/>
              <a:t>Superego</a:t>
            </a:r>
            <a:r>
              <a:rPr lang="el-GR" dirty="0"/>
              <a:t> = υπερεγώ – ασυνείδητος νους συνδεδεμένος με το κοινωνικά αποδεκτό, ηθικές κρίσεις</a:t>
            </a:r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Ορισμός Προσωπικότητας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45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Επίκεντρο </a:t>
            </a:r>
            <a:r>
              <a:rPr lang="el-GR" sz="3600" dirty="0"/>
              <a:t>της </a:t>
            </a:r>
            <a:r>
              <a:rPr lang="el-GR" sz="3600" dirty="0" smtClean="0"/>
              <a:t>προσοχής</a:t>
            </a:r>
            <a:endParaRPr lang="el-GR" sz="3600" dirty="0"/>
          </a:p>
          <a:p>
            <a:pPr lvl="1"/>
            <a:r>
              <a:rPr lang="el-GR" sz="2900" dirty="0"/>
              <a:t>Εσωστρέφεια: Εσωτερική </a:t>
            </a:r>
            <a:r>
              <a:rPr lang="el-GR" sz="2900" dirty="0" smtClean="0"/>
              <a:t>εστίαση</a:t>
            </a:r>
            <a:endParaRPr lang="el-GR" sz="2900" dirty="0"/>
          </a:p>
          <a:p>
            <a:pPr lvl="1"/>
            <a:r>
              <a:rPr lang="el-GR" sz="2900" dirty="0"/>
              <a:t>Εξωστρέφεια: Εξωτερικές </a:t>
            </a:r>
            <a:r>
              <a:rPr lang="el-GR" sz="2900" dirty="0" smtClean="0"/>
              <a:t>εστίαση</a:t>
            </a:r>
            <a:endParaRPr lang="el-GR" sz="2900" dirty="0"/>
          </a:p>
          <a:p>
            <a:r>
              <a:rPr lang="el-GR" sz="3600" dirty="0" smtClean="0"/>
              <a:t>Επεξεργασία</a:t>
            </a:r>
            <a:r>
              <a:rPr lang="en-US" sz="3600" dirty="0" smtClean="0"/>
              <a:t> </a:t>
            </a:r>
            <a:r>
              <a:rPr lang="el-GR" sz="3600" dirty="0" smtClean="0"/>
              <a:t>πληροφοριών</a:t>
            </a:r>
            <a:endParaRPr lang="el-GR" sz="3600" dirty="0"/>
          </a:p>
          <a:p>
            <a:pPr lvl="1"/>
            <a:r>
              <a:rPr lang="el-GR" sz="2900" dirty="0" smtClean="0"/>
              <a:t>Βάσει των αισθήσεων </a:t>
            </a:r>
          </a:p>
          <a:p>
            <a:pPr lvl="1"/>
            <a:r>
              <a:rPr lang="el-GR" sz="2900" dirty="0" smtClean="0"/>
              <a:t>Βάσει διαίσθησης</a:t>
            </a:r>
            <a:endParaRPr lang="el-GR" sz="2900" dirty="0"/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Δείκτης </a:t>
            </a:r>
            <a:r>
              <a:rPr lang="en-US" dirty="0" smtClean="0"/>
              <a:t>Myers</a:t>
            </a:r>
            <a:r>
              <a:rPr lang="el-GR" dirty="0" smtClean="0"/>
              <a:t>-</a:t>
            </a:r>
            <a:r>
              <a:rPr lang="en-US" dirty="0" smtClean="0"/>
              <a:t>Briggs</a:t>
            </a:r>
            <a:r>
              <a:rPr lang="el-GR" dirty="0" smtClean="0"/>
              <a:t> (1 από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38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3600" dirty="0" smtClean="0"/>
              <a:t>Λήψη αποφάσεων</a:t>
            </a:r>
            <a:endParaRPr lang="el-GR" sz="3600" dirty="0"/>
          </a:p>
          <a:p>
            <a:pPr lvl="1"/>
            <a:r>
              <a:rPr lang="el-GR" sz="2900" dirty="0"/>
              <a:t>Σκέψη: </a:t>
            </a:r>
            <a:r>
              <a:rPr lang="el-GR" sz="2900" dirty="0" smtClean="0"/>
              <a:t>Απομακρυσμένοι </a:t>
            </a:r>
            <a:r>
              <a:rPr lang="el-GR" sz="2900" dirty="0"/>
              <a:t>από μια κατάσταση και λαμβάνοντας μια αντικειμενική </a:t>
            </a:r>
            <a:r>
              <a:rPr lang="el-GR" sz="2900" dirty="0" smtClean="0"/>
              <a:t>σκοπιά.</a:t>
            </a:r>
            <a:endParaRPr lang="el-GR" sz="2900" dirty="0"/>
          </a:p>
          <a:p>
            <a:pPr lvl="1"/>
            <a:r>
              <a:rPr lang="el-GR" sz="2900" dirty="0" smtClean="0"/>
              <a:t>Αίσθηση</a:t>
            </a:r>
            <a:r>
              <a:rPr lang="el-GR" sz="2900" dirty="0"/>
              <a:t>: </a:t>
            </a:r>
            <a:r>
              <a:rPr lang="el-GR" sz="2900" dirty="0" smtClean="0"/>
              <a:t>Εισερχόμενοι σε </a:t>
            </a:r>
            <a:r>
              <a:rPr lang="el-GR" sz="2900" dirty="0"/>
              <a:t>μια κατάσταση και λαμβάνοντας μια υποκειμενική </a:t>
            </a:r>
            <a:r>
              <a:rPr lang="el-GR" sz="2900" dirty="0" smtClean="0"/>
              <a:t>σκοπιά.</a:t>
            </a:r>
            <a:endParaRPr lang="el-GR" sz="2900" dirty="0"/>
          </a:p>
          <a:p>
            <a:r>
              <a:rPr lang="el-GR" sz="3600" dirty="0"/>
              <a:t>Ε</a:t>
            </a:r>
            <a:r>
              <a:rPr lang="el-GR" sz="3600" dirty="0" smtClean="0"/>
              <a:t>νασχόληση </a:t>
            </a:r>
            <a:r>
              <a:rPr lang="el-GR" sz="3600" dirty="0"/>
              <a:t>με τον εξωτερικό </a:t>
            </a:r>
            <a:r>
              <a:rPr lang="el-GR" sz="3600" dirty="0" smtClean="0"/>
              <a:t>κόσμο</a:t>
            </a:r>
            <a:endParaRPr lang="el-GR" sz="3600" dirty="0"/>
          </a:p>
          <a:p>
            <a:pPr lvl="1"/>
            <a:r>
              <a:rPr lang="el-GR" sz="2900" dirty="0"/>
              <a:t>Κρίνοντας: </a:t>
            </a:r>
            <a:r>
              <a:rPr lang="el-GR" sz="2900" dirty="0" smtClean="0"/>
              <a:t>Μια </a:t>
            </a:r>
            <a:r>
              <a:rPr lang="el-GR" sz="2900" dirty="0"/>
              <a:t>συστηματική προσέγγιση για την τήρηση των προθεσμιών και την επίτευξη των </a:t>
            </a:r>
            <a:r>
              <a:rPr lang="el-GR" sz="2900" dirty="0" smtClean="0"/>
              <a:t>στόχων</a:t>
            </a:r>
            <a:endParaRPr lang="el-GR" sz="2900" dirty="0"/>
          </a:p>
          <a:p>
            <a:pPr lvl="1"/>
            <a:r>
              <a:rPr lang="el-GR" sz="2900" dirty="0"/>
              <a:t>Αντιλαμβανόμενοι: </a:t>
            </a:r>
            <a:r>
              <a:rPr lang="el-GR" sz="2900" dirty="0" smtClean="0"/>
              <a:t>Μια </a:t>
            </a:r>
            <a:r>
              <a:rPr lang="el-GR" sz="2900" dirty="0"/>
              <a:t>αυθόρμητη προσέγγιση για την τήρηση των προθεσμιών και την επίτευξη των στόχων με μια ξαφνική </a:t>
            </a:r>
            <a:r>
              <a:rPr lang="el-GR" sz="2900" dirty="0" smtClean="0"/>
              <a:t>έξαρση της δραστηριότητας</a:t>
            </a:r>
            <a:endParaRPr lang="el-GR" sz="2900" dirty="0"/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Δείκτης </a:t>
            </a:r>
            <a:r>
              <a:rPr lang="en-US" dirty="0" smtClean="0"/>
              <a:t>Myers</a:t>
            </a:r>
            <a:r>
              <a:rPr lang="el-GR" dirty="0" smtClean="0"/>
              <a:t>-</a:t>
            </a:r>
            <a:r>
              <a:rPr lang="en-US" dirty="0" smtClean="0"/>
              <a:t>Briggs</a:t>
            </a:r>
            <a:r>
              <a:rPr lang="el-GR" dirty="0" smtClean="0"/>
              <a:t> (2 από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81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8001000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Συμπεριφορά Καταναλωτή,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 smtClean="0"/>
              <a:t>Εσωτερικές Επιδράσεις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Στάσεις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35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i="1" dirty="0" smtClean="0"/>
              <a:t>Μία σχετικά μόνιμη γενική αξιολόγηση των ανθρώπων, των αντικειμένων, των διαφημίσεων και θεμάτων</a:t>
            </a:r>
          </a:p>
          <a:p>
            <a:pPr marL="0" indent="0" algn="r">
              <a:buNone/>
            </a:pPr>
            <a:r>
              <a:rPr lang="en-US" sz="2600" dirty="0" smtClean="0"/>
              <a:t>Solomon, 2012</a:t>
            </a:r>
            <a:endParaRPr lang="el-GR" sz="2600" dirty="0" smtClean="0"/>
          </a:p>
          <a:p>
            <a:r>
              <a:rPr lang="el-GR" dirty="0" smtClean="0"/>
              <a:t>Χαρακτηριστικά</a:t>
            </a:r>
            <a:endParaRPr lang="el-GR" dirty="0"/>
          </a:p>
          <a:p>
            <a:pPr lvl="1"/>
            <a:r>
              <a:rPr lang="el-GR" dirty="0" smtClean="0"/>
              <a:t>Γνώση</a:t>
            </a:r>
          </a:p>
          <a:p>
            <a:pPr lvl="1"/>
            <a:r>
              <a:rPr lang="el-GR" dirty="0" smtClean="0"/>
              <a:t>Συναίσθημα</a:t>
            </a:r>
          </a:p>
          <a:p>
            <a:pPr lvl="1"/>
            <a:r>
              <a:rPr lang="el-GR" dirty="0" smtClean="0"/>
              <a:t>Δράση</a:t>
            </a:r>
            <a:endParaRPr lang="el-GR" dirty="0"/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Στάσης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11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Λειτουργικές Θεωρίες</a:t>
            </a:r>
            <a:endParaRPr lang="el-GR" dirty="0"/>
          </a:p>
          <a:p>
            <a:pPr lvl="1"/>
            <a:r>
              <a:rPr lang="el-GR" dirty="0" smtClean="0"/>
              <a:t>Κίνητρα</a:t>
            </a:r>
          </a:p>
          <a:p>
            <a:pPr lvl="1"/>
            <a:endParaRPr lang="el-GR" sz="1400" dirty="0" smtClean="0"/>
          </a:p>
          <a:p>
            <a:r>
              <a:rPr lang="el-GR" dirty="0" smtClean="0"/>
              <a:t>Το Μοντέλο </a:t>
            </a:r>
            <a:r>
              <a:rPr lang="en-US" dirty="0" smtClean="0"/>
              <a:t>ABC </a:t>
            </a:r>
            <a:endParaRPr lang="el-GR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ffect </a:t>
            </a:r>
            <a:r>
              <a:rPr lang="en-US" dirty="0"/>
              <a:t>(</a:t>
            </a:r>
            <a:r>
              <a:rPr lang="el-GR" dirty="0"/>
              <a:t>συναίσθημα)</a:t>
            </a:r>
          </a:p>
          <a:p>
            <a:pPr lvl="1"/>
            <a:r>
              <a:rPr lang="el-GR" dirty="0" smtClean="0"/>
              <a:t>Β</a:t>
            </a:r>
            <a:r>
              <a:rPr lang="en-US" dirty="0" err="1" smtClean="0"/>
              <a:t>ehavior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l-GR" dirty="0"/>
              <a:t>πρόθεση να πράξω)</a:t>
            </a:r>
          </a:p>
          <a:p>
            <a:pPr lvl="1"/>
            <a:r>
              <a:rPr lang="en-US" dirty="0"/>
              <a:t>Cognition (</a:t>
            </a:r>
            <a:r>
              <a:rPr lang="el-GR" dirty="0" smtClean="0"/>
              <a:t>πίστεις)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Θεωρίες Διαμόρφωσης Στάσεων </a:t>
            </a:r>
            <a:br>
              <a:rPr lang="el-GR" dirty="0" smtClean="0"/>
            </a:br>
            <a:r>
              <a:rPr lang="el-GR" dirty="0" smtClean="0"/>
              <a:t>(1 από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61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Θεωρίες Διαμόρφωσης Στάσεων </a:t>
            </a:r>
            <a:br>
              <a:rPr lang="el-GR" dirty="0"/>
            </a:b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Ιεραρχίας </a:t>
            </a:r>
            <a:r>
              <a:rPr lang="el-GR" dirty="0"/>
              <a:t>Επιδράσεων</a:t>
            </a:r>
          </a:p>
          <a:p>
            <a:pPr lvl="1"/>
            <a:r>
              <a:rPr lang="el-GR" dirty="0"/>
              <a:t>Κλασσική</a:t>
            </a:r>
          </a:p>
          <a:p>
            <a:pPr lvl="2"/>
            <a:r>
              <a:rPr lang="el-GR" dirty="0"/>
              <a:t>Σκέφτομαι -&gt; Νιώθω-&gt; Πράττω</a:t>
            </a:r>
          </a:p>
          <a:p>
            <a:pPr lvl="1"/>
            <a:r>
              <a:rPr lang="el-GR" dirty="0"/>
              <a:t>Χαμηλής Ανάμιξης</a:t>
            </a:r>
          </a:p>
          <a:p>
            <a:pPr lvl="2"/>
            <a:r>
              <a:rPr lang="el-GR" dirty="0"/>
              <a:t> Πράττω -&gt; Νιώθω-&gt; Σκέφτομαι</a:t>
            </a:r>
          </a:p>
          <a:p>
            <a:pPr lvl="1"/>
            <a:r>
              <a:rPr lang="el-GR" dirty="0"/>
              <a:t>Εμπειρίας </a:t>
            </a:r>
          </a:p>
          <a:p>
            <a:pPr lvl="2"/>
            <a:r>
              <a:rPr lang="el-GR" dirty="0"/>
              <a:t>Νιώθω -&gt; Πράττω -&gt; Σκέφτομαι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46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Αναλυτική π</a:t>
            </a:r>
            <a:r>
              <a:rPr lang="el-GR" dirty="0" smtClean="0"/>
              <a:t>αρουσίαση των εσωτερικών που δέχεται ο καταναλωτής </a:t>
            </a:r>
            <a:endParaRPr lang="el-GR" dirty="0" smtClean="0"/>
          </a:p>
          <a:p>
            <a:r>
              <a:rPr lang="el-GR" dirty="0"/>
              <a:t>Κ</a:t>
            </a:r>
            <a:r>
              <a:rPr lang="el-GR" dirty="0" smtClean="0"/>
              <a:t>ατανόηση των όρων αντίληψη, επιλεκτική αντίληψη,</a:t>
            </a:r>
            <a:r>
              <a:rPr lang="el-GR" dirty="0"/>
              <a:t> </a:t>
            </a:r>
            <a:r>
              <a:rPr lang="el-GR" dirty="0" smtClean="0"/>
              <a:t>αυτοαντίληψη, ερμηνεία, μάθηση και μνήμη </a:t>
            </a:r>
          </a:p>
          <a:p>
            <a:r>
              <a:rPr lang="el-GR" dirty="0" smtClean="0"/>
              <a:t>Παρουσίαση της επίδρασης της προσωπικότητας και των στάσεων στη συμπεριφορά καταναλωτή</a:t>
            </a:r>
            <a:endParaRPr lang="el-GR" dirty="0" smtClean="0"/>
          </a:p>
          <a:p>
            <a:endParaRPr lang="el-G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Συμπεριφορά </a:t>
            </a:r>
            <a:r>
              <a:rPr lang="el-GR" dirty="0" smtClean="0"/>
              <a:t>Καταναλωτή</a:t>
            </a:r>
          </a:p>
          <a:p>
            <a:r>
              <a:rPr lang="el-GR" b="1" dirty="0" smtClean="0"/>
              <a:t>Ενότητα </a:t>
            </a:r>
            <a:r>
              <a:rPr lang="en-US" b="1" dirty="0" smtClean="0"/>
              <a:t># 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Εσωτερικές Επιδράσεις</a:t>
            </a:r>
            <a:endParaRPr lang="el-GR" dirty="0"/>
          </a:p>
          <a:p>
            <a:r>
              <a:rPr lang="el-GR" b="1" dirty="0" smtClean="0"/>
              <a:t>Διδάσκουσα</a:t>
            </a:r>
            <a:r>
              <a:rPr lang="el-GR" b="1" dirty="0"/>
              <a:t>: </a:t>
            </a:r>
            <a:r>
              <a:rPr lang="el-GR" dirty="0" smtClean="0"/>
              <a:t>Άννα </a:t>
            </a:r>
            <a:r>
              <a:rPr lang="el-GR" dirty="0" smtClean="0"/>
              <a:t>Ζαρκάδα </a:t>
            </a:r>
          </a:p>
          <a:p>
            <a:r>
              <a:rPr lang="el-GR" b="1" dirty="0" smtClean="0"/>
              <a:t>Τμήμα</a:t>
            </a:r>
            <a:r>
              <a:rPr lang="el-GR" b="1" dirty="0"/>
              <a:t>: </a:t>
            </a:r>
            <a:r>
              <a:rPr lang="el-GR" dirty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Αντίληψη</a:t>
            </a:r>
            <a:endParaRPr lang="el-GR" dirty="0" smtClean="0"/>
          </a:p>
          <a:p>
            <a:r>
              <a:rPr lang="el-GR" altLang="el-GR" dirty="0"/>
              <a:t>Επιλεκτική </a:t>
            </a:r>
            <a:r>
              <a:rPr lang="el-GR" altLang="el-GR" dirty="0" smtClean="0"/>
              <a:t>Αντίληψη</a:t>
            </a:r>
          </a:p>
          <a:p>
            <a:r>
              <a:rPr lang="el-GR" altLang="el-GR" dirty="0"/>
              <a:t>Ερμηνεία &amp; Απεικονίσεις</a:t>
            </a:r>
            <a:endParaRPr lang="el-GR" dirty="0"/>
          </a:p>
          <a:p>
            <a:r>
              <a:rPr lang="el-GR" dirty="0" smtClean="0"/>
              <a:t>Μάθηση</a:t>
            </a:r>
          </a:p>
          <a:p>
            <a:r>
              <a:rPr lang="el-GR" dirty="0" smtClean="0"/>
              <a:t>Μνήμη</a:t>
            </a:r>
          </a:p>
          <a:p>
            <a:r>
              <a:rPr lang="el-GR" dirty="0" smtClean="0"/>
              <a:t>Αυτοαντίληψη</a:t>
            </a:r>
          </a:p>
          <a:p>
            <a:r>
              <a:rPr lang="el-GR" dirty="0" smtClean="0"/>
              <a:t>Προσωπικότητα</a:t>
            </a:r>
          </a:p>
          <a:p>
            <a:r>
              <a:rPr lang="el-GR" dirty="0" smtClean="0"/>
              <a:t>Στάσεις</a:t>
            </a:r>
            <a:endParaRPr lang="en-US" dirty="0"/>
          </a:p>
          <a:p>
            <a:endParaRPr lang="el-GR" alt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8001000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Συμπεριφορά Καταναλωτή,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 smtClean="0"/>
              <a:t>Εσωτερικές Επιδράσεις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Αντίληψη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78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dirty="0" smtClean="0"/>
              <a:t>Αίσθηση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dirty="0" smtClean="0"/>
              <a:t>Η άμεση </a:t>
            </a:r>
            <a:r>
              <a:rPr lang="el-GR" dirty="0"/>
              <a:t>ανταπόκριση των αισθητηρίων </a:t>
            </a:r>
            <a:r>
              <a:rPr lang="el-GR" dirty="0" smtClean="0"/>
              <a:t>μας σε </a:t>
            </a:r>
            <a:r>
              <a:rPr lang="el-GR" dirty="0"/>
              <a:t>βασικά ερεθίσματα όπως το φως, το χρώμα, </a:t>
            </a:r>
            <a:r>
              <a:rPr lang="el-GR" dirty="0" smtClean="0"/>
              <a:t>ο ήχος, </a:t>
            </a:r>
            <a:r>
              <a:rPr lang="el-GR" dirty="0"/>
              <a:t>την οσμή και </a:t>
            </a:r>
            <a:r>
              <a:rPr lang="el-GR" dirty="0" smtClean="0"/>
              <a:t>υφή.</a:t>
            </a:r>
            <a:endParaRPr lang="el-GR" dirty="0"/>
          </a:p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dirty="0" smtClean="0"/>
              <a:t>Αντίληψη</a:t>
            </a:r>
            <a:endParaRPr lang="el-GR" dirty="0"/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dirty="0" smtClean="0"/>
              <a:t>Η διαδικασία </a:t>
            </a:r>
            <a:r>
              <a:rPr lang="el-GR" dirty="0"/>
              <a:t>με την οποία οι άνθρωποι </a:t>
            </a:r>
            <a:r>
              <a:rPr lang="el-GR" dirty="0" smtClean="0"/>
              <a:t>επιλέγουν, οργανώνουν </a:t>
            </a:r>
            <a:r>
              <a:rPr lang="el-GR" dirty="0"/>
              <a:t>και </a:t>
            </a:r>
            <a:r>
              <a:rPr lang="el-GR" dirty="0" smtClean="0"/>
              <a:t>ερμηνεύουν τις </a:t>
            </a:r>
            <a:r>
              <a:rPr lang="el-GR" dirty="0"/>
              <a:t>αισθήσεις. </a:t>
            </a:r>
            <a:endParaRPr 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Ορισμός Αντίληψης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3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3600" dirty="0" smtClean="0"/>
              <a:t>3 Στάδια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3600" dirty="0" smtClean="0"/>
              <a:t>Έκθεση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3600" dirty="0" smtClean="0"/>
              <a:t>Προσοχή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3600" dirty="0" smtClean="0"/>
              <a:t>Κατανόηση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Τα Στάδια της Αντίληψης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5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9600" dirty="0"/>
              <a:t>Αισθητήρες </a:t>
            </a:r>
            <a:endParaRPr lang="en-US" sz="9600" dirty="0" smtClean="0"/>
          </a:p>
          <a:p>
            <a:r>
              <a:rPr lang="el-GR" sz="9600" dirty="0" smtClean="0"/>
              <a:t>Ερέθισμα</a:t>
            </a:r>
            <a:endParaRPr lang="el-GR" sz="9600" dirty="0"/>
          </a:p>
          <a:p>
            <a:pPr lvl="1"/>
            <a:r>
              <a:rPr lang="el-GR" sz="8800" dirty="0" smtClean="0"/>
              <a:t>Ένταση</a:t>
            </a:r>
          </a:p>
          <a:p>
            <a:pPr lvl="2"/>
            <a:r>
              <a:rPr lang="el-GR" sz="8000" b="1" dirty="0"/>
              <a:t>Απόλυτο Κατώφλι</a:t>
            </a:r>
          </a:p>
          <a:p>
            <a:pPr lvl="3"/>
            <a:r>
              <a:rPr lang="el-GR" sz="8000" dirty="0"/>
              <a:t>Χαμηλότερο επίπεδο υπαρκτής αισθητηριακής εμπειρίας</a:t>
            </a:r>
          </a:p>
          <a:p>
            <a:pPr lvl="2"/>
            <a:r>
              <a:rPr lang="el-GR" sz="8000" b="1" dirty="0"/>
              <a:t>Διαφορικό Κατώφλι</a:t>
            </a:r>
          </a:p>
          <a:p>
            <a:pPr lvl="3"/>
            <a:r>
              <a:rPr lang="el-GR" sz="8000" dirty="0"/>
              <a:t>Η ελάχιστη διαφορά ανάμεσα σε 2 </a:t>
            </a:r>
            <a:r>
              <a:rPr lang="el-GR" sz="8000" dirty="0" smtClean="0"/>
              <a:t>ερεθίσματα</a:t>
            </a:r>
            <a:endParaRPr lang="el-GR" sz="8000" dirty="0"/>
          </a:p>
          <a:p>
            <a:pPr lvl="1"/>
            <a:r>
              <a:rPr lang="el-GR" sz="8800" dirty="0"/>
              <a:t>Μέγεθος</a:t>
            </a:r>
          </a:p>
          <a:p>
            <a:pPr lvl="1"/>
            <a:r>
              <a:rPr lang="el-GR" sz="8800" dirty="0"/>
              <a:t>Αντίθεση</a:t>
            </a:r>
          </a:p>
          <a:p>
            <a:pPr lvl="1"/>
            <a:r>
              <a:rPr lang="el-GR" sz="8800" dirty="0"/>
              <a:t>Επανάληψη</a:t>
            </a:r>
          </a:p>
          <a:p>
            <a:pPr lvl="1"/>
            <a:r>
              <a:rPr lang="el-GR" sz="8800" dirty="0"/>
              <a:t>Κίνηση/Αλλαγή</a:t>
            </a:r>
          </a:p>
          <a:p>
            <a:r>
              <a:rPr lang="el-GR" sz="9600" dirty="0" smtClean="0"/>
              <a:t>Προσοχή</a:t>
            </a:r>
            <a:endParaRPr lang="el-GR" sz="9600" dirty="0"/>
          </a:p>
          <a:p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/>
              <a:t>Η Λειτουργία της Αντίληψης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00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1359</Words>
  <Application>Microsoft Office PowerPoint</Application>
  <PresentationFormat>Προβολή στην οθόνη (4:3)</PresentationFormat>
  <Paragraphs>314</Paragraphs>
  <Slides>40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Template_CC_BY_NC_ND_0</vt:lpstr>
      <vt:lpstr>Συμπεριφορά Καταναλωτή</vt:lpstr>
      <vt:lpstr>Χρηματοδότηση</vt:lpstr>
      <vt:lpstr>Άδειες Χρήσης</vt:lpstr>
      <vt:lpstr>Σκοποί Ενότητας</vt:lpstr>
      <vt:lpstr>Περιεχόμενα Ενότητας</vt:lpstr>
      <vt:lpstr>Αντίληψη</vt:lpstr>
      <vt:lpstr>Ορισμός Αντίληψης</vt:lpstr>
      <vt:lpstr>Τα Στάδια της Αντίληψης</vt:lpstr>
      <vt:lpstr>Η Λειτουργία της Αντίληψης</vt:lpstr>
      <vt:lpstr>Επιλεκτική Αντίληψη</vt:lpstr>
      <vt:lpstr>Επιλεκτική Αντίληψη </vt:lpstr>
      <vt:lpstr>Βασικές Λειτουργίες της  Επιλεκτικής Αντίληψης (1 από 2)</vt:lpstr>
      <vt:lpstr>Βασικές Λειτουργίες της  Επιλεκτικής Αντίληψης (2 από 2)</vt:lpstr>
      <vt:lpstr>Υποσυνείδητη Αντίληψη</vt:lpstr>
      <vt:lpstr>Ερμηνεία &amp; Απεικονίσεις</vt:lpstr>
      <vt:lpstr>Σημειωτική</vt:lpstr>
      <vt:lpstr>Απεικονίσεις</vt:lpstr>
      <vt:lpstr>Τύποι Αντιληπτού Κινδύνου</vt:lpstr>
      <vt:lpstr>Μάθηση</vt:lpstr>
      <vt:lpstr>Ορισμός Μάθησης</vt:lpstr>
      <vt:lpstr>Γνωστική Σχολή</vt:lpstr>
      <vt:lpstr>Συμπεριφορική Σχολή (1 από 2)</vt:lpstr>
      <vt:lpstr>Συμπεριφορική Σχολή (2 από 2) </vt:lpstr>
      <vt:lpstr>Μνήμη</vt:lpstr>
      <vt:lpstr>Ορισμός της Μνήμης</vt:lpstr>
      <vt:lpstr>Τύποι Μνήμης</vt:lpstr>
      <vt:lpstr>Μοντέλα Ενεργοποίησης Μνήμης</vt:lpstr>
      <vt:lpstr>Ζητήματα στην Μέτρηση Μνήμης</vt:lpstr>
      <vt:lpstr>Αυτοαντίληψη</vt:lpstr>
      <vt:lpstr>Ορισμός της Αυτοαντίληψης</vt:lpstr>
      <vt:lpstr>Οι Εκφάνσεις του Εαυτού</vt:lpstr>
      <vt:lpstr>Προσωπικότητα</vt:lpstr>
      <vt:lpstr>Ορισμός Προσωπικότητας</vt:lpstr>
      <vt:lpstr>Ο Δείκτης Myers-Briggs (1 από 2)</vt:lpstr>
      <vt:lpstr>Ο Δείκτης Myers-Briggs (2 από 2)</vt:lpstr>
      <vt:lpstr>Στάσεις</vt:lpstr>
      <vt:lpstr>Ορισμός Στάσης</vt:lpstr>
      <vt:lpstr>Θεωρίες Διαμόρφωσης Στάσεων  (1 από 2)</vt:lpstr>
      <vt:lpstr>Θεωρίες Διαμόρφωσης Στάσεων  (2 από 2)</vt:lpstr>
      <vt:lpstr>Τέλος Ενότητας #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2015-08-11T19:46:04Z</dcterms:created>
  <dcterms:modified xsi:type="dcterms:W3CDTF">2015-10-12T16:50:10Z</dcterms:modified>
</cp:coreProperties>
</file>