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5.xml" ContentType="application/vnd.openxmlformats-officedocument.presentationml.notesSlide+xml"/>
  <Override PartName="/ppt/embeddings/oleObject4.bin" ContentType="application/vnd.openxmlformats-officedocument.oleObject"/>
  <Override PartName="/ppt/notesSlides/notesSlide6.xml" ContentType="application/vnd.openxmlformats-officedocument.presentationml.notesSlide+xml"/>
  <Override PartName="/ppt/embeddings/oleObject5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6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embeddings/oleObject9.bin" ContentType="application/vnd.openxmlformats-officedocument.oleObject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embeddings/oleObject10.bin" ContentType="application/vnd.openxmlformats-officedocument.oleObject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26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embeddings/oleObject15.bin" ContentType="application/vnd.openxmlformats-officedocument.oleObject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embeddings/oleObject16.bin" ContentType="application/vnd.openxmlformats-officedocument.oleObject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embeddings/oleObject1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6"/>
  </p:notesMasterIdLst>
  <p:handoutMasterIdLst>
    <p:handoutMasterId r:id="rId47"/>
  </p:handoutMasterIdLst>
  <p:sldIdLst>
    <p:sldId id="257" r:id="rId2"/>
    <p:sldId id="258" r:id="rId3"/>
    <p:sldId id="259" r:id="rId4"/>
    <p:sldId id="260" r:id="rId5"/>
    <p:sldId id="296" r:id="rId6"/>
    <p:sldId id="261" r:id="rId7"/>
    <p:sldId id="262" r:id="rId8"/>
    <p:sldId id="263" r:id="rId9"/>
    <p:sldId id="294" r:id="rId10"/>
    <p:sldId id="299" r:id="rId11"/>
    <p:sldId id="300" r:id="rId12"/>
    <p:sldId id="266" r:id="rId13"/>
    <p:sldId id="267" r:id="rId14"/>
    <p:sldId id="297" r:id="rId15"/>
    <p:sldId id="298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01" r:id="rId25"/>
    <p:sldId id="302" r:id="rId26"/>
    <p:sldId id="276" r:id="rId27"/>
    <p:sldId id="277" r:id="rId28"/>
    <p:sldId id="278" r:id="rId29"/>
    <p:sldId id="279" r:id="rId30"/>
    <p:sldId id="303" r:id="rId31"/>
    <p:sldId id="280" r:id="rId32"/>
    <p:sldId id="304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305" r:id="rId44"/>
    <p:sldId id="291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0" autoAdjust="0"/>
    <p:restoredTop sz="90929"/>
  </p:normalViewPr>
  <p:slideViewPr>
    <p:cSldViewPr>
      <p:cViewPr varScale="1">
        <p:scale>
          <a:sx n="142" d="100"/>
          <a:sy n="142" d="100"/>
        </p:scale>
        <p:origin x="-5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896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2139855-4B32-4998-9F40-95E2CA9FF5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17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9C5D3-6FDC-4CEC-8994-3FD2616911D7}" type="slidenum">
              <a:rPr lang="en-US"/>
              <a:pPr/>
              <a:t>1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  <p:sp>
        <p:nvSpPr>
          <p:cNvPr id="839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C4FA8-6C4C-4AB8-A01F-E32905CCC095}" type="slidenum">
              <a:rPr lang="en-US"/>
              <a:pPr/>
              <a:t>10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9BF309-6C34-4697-A122-CF877DE34DAD}" type="slidenum">
              <a:rPr lang="en-US"/>
              <a:pPr/>
              <a:t>11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227D9-82E3-4CC1-9204-6FFE21B2B972}" type="slidenum">
              <a:rPr lang="en-US"/>
              <a:pPr/>
              <a:t>12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97CC08-B48D-4283-BC3B-2AFDCA4CC404}" type="slidenum">
              <a:rPr lang="en-US"/>
              <a:pPr/>
              <a:t>13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A4146-01B8-4A47-86BC-D2645A98D774}" type="slidenum">
              <a:rPr lang="en-US"/>
              <a:pPr/>
              <a:t>14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BD4593-D2C1-4278-A2DC-CBDD3F838EE3}" type="slidenum">
              <a:rPr lang="en-US"/>
              <a:pPr/>
              <a:t>15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3E2E7-1955-4FE6-8BA5-55E103DDFF89}" type="slidenum">
              <a:rPr lang="en-US"/>
              <a:pPr/>
              <a:t>16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EF56A-EE6F-4979-9BB4-E98B26C4D02A}" type="slidenum">
              <a:rPr lang="en-US"/>
              <a:pPr/>
              <a:t>17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AB0BC1-76E9-45B0-B742-E37A6B274790}" type="slidenum">
              <a:rPr lang="en-US"/>
              <a:pPr/>
              <a:t>18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C0E87F-8A3F-4613-926B-559B9D68135C}" type="slidenum">
              <a:rPr lang="en-US"/>
              <a:pPr/>
              <a:t>19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0FE0D-7DA3-46C1-8920-B603BAC70628}" type="slidenum">
              <a:rPr lang="en-US"/>
              <a:pPr/>
              <a:t>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3F63BE-1A7C-4DD7-8B67-C7E4B9969112}" type="slidenum">
              <a:rPr lang="en-US"/>
              <a:pPr/>
              <a:t>20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0B1589-2242-4167-A759-59649167C27F}" type="slidenum">
              <a:rPr lang="en-US"/>
              <a:pPr/>
              <a:t>21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33C4F1-B7B1-4AD5-9A98-648241F2976B}" type="slidenum">
              <a:rPr lang="en-US"/>
              <a:pPr/>
              <a:t>22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24F929-6B0C-4043-A3B4-BD7330DFD5C5}" type="slidenum">
              <a:rPr lang="en-US"/>
              <a:pPr/>
              <a:t>23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4B986B-387B-4821-A6A7-1FEF181A16E4}" type="slidenum">
              <a:rPr lang="en-US"/>
              <a:pPr/>
              <a:t>24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AD84A-94FC-4FDB-B7EA-66EDEA55FBC0}" type="slidenum">
              <a:rPr lang="en-US"/>
              <a:pPr/>
              <a:t>25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BBD29-27A6-43B4-9293-704D278D8612}" type="slidenum">
              <a:rPr lang="en-US"/>
              <a:pPr/>
              <a:t>26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1F0319-624F-4E4E-B7DE-E824222E9D3C}" type="slidenum">
              <a:rPr lang="en-US"/>
              <a:pPr/>
              <a:t>27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1F12CF-69E6-4F9E-98CB-3B39A6289AC7}" type="slidenum">
              <a:rPr lang="en-US"/>
              <a:pPr/>
              <a:t>28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53BD40-8778-454D-9171-FEFF5D90FA09}" type="slidenum">
              <a:rPr lang="en-US"/>
              <a:pPr/>
              <a:t>29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E773EC-DBF3-460A-B1C4-88395FEC3AC1}" type="slidenum">
              <a:rPr lang="en-US"/>
              <a:pPr/>
              <a:t>3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0A08C-E970-4E35-9073-A84C1B040D28}" type="slidenum">
              <a:rPr lang="en-US"/>
              <a:pPr/>
              <a:t>30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6E1B4F-F0B3-4592-8779-F63870AF26BC}" type="slidenum">
              <a:rPr lang="en-US"/>
              <a:pPr/>
              <a:t>31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D31D92-E34F-4B9D-9E73-22830EFA2407}" type="slidenum">
              <a:rPr lang="en-US"/>
              <a:pPr/>
              <a:t>32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A97DFD-FD36-471A-A72B-9F21F5F9C060}" type="slidenum">
              <a:rPr lang="en-US"/>
              <a:pPr/>
              <a:t>33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CB516-8B46-4994-B3F7-0BABFC174F02}" type="slidenum">
              <a:rPr lang="en-US"/>
              <a:pPr/>
              <a:t>34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2AF016-DE13-4885-B520-1D6EF2E9D930}" type="slidenum">
              <a:rPr lang="en-US"/>
              <a:pPr/>
              <a:t>35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31C43-1210-460C-9AE6-915DA26ECC39}" type="slidenum">
              <a:rPr lang="en-US"/>
              <a:pPr/>
              <a:t>36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DB75D-5189-4E27-976A-AEB5BF1BBBEE}" type="slidenum">
              <a:rPr lang="en-US"/>
              <a:pPr/>
              <a:t>37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79EB2D-8C9D-4B77-9D42-AF4085C1CA5D}" type="slidenum">
              <a:rPr lang="en-US"/>
              <a:pPr/>
              <a:t>38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26A4D2-33DF-48BC-B6FE-9BDBA9A880C2}" type="slidenum">
              <a:rPr lang="en-US"/>
              <a:pPr/>
              <a:t>39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9EE33D-BFB7-4DF2-9C7F-22C36760350C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4BA33-2D53-4397-8F7F-C5DCCF5F0CCF}" type="slidenum">
              <a:rPr lang="en-US"/>
              <a:pPr/>
              <a:t>40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A5BA04-B9C8-43C7-85B7-E0CDE36165DF}" type="slidenum">
              <a:rPr lang="en-US"/>
              <a:pPr/>
              <a:t>41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F8912-1ECF-4A42-9E93-5D781FE6A115}" type="slidenum">
              <a:rPr lang="en-US"/>
              <a:pPr/>
              <a:t>42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0213BD-1CE6-4D2C-9EB1-E61B4CE6A388}" type="slidenum">
              <a:rPr lang="en-US"/>
              <a:pPr/>
              <a:t>43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04D2A5-168B-4450-8FAE-569C1464370E}" type="slidenum">
              <a:rPr lang="en-US"/>
              <a:pPr/>
              <a:t>44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EA65F3-1508-4451-80DC-643E435C2703}" type="slidenum">
              <a:rPr lang="en-US"/>
              <a:pPr/>
              <a:t>5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F14875-CB73-459E-9C86-AF9BA429FA54}" type="slidenum">
              <a:rPr lang="en-US"/>
              <a:pPr/>
              <a:t>6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CC3D9F-E1B2-4FE9-BBE3-E59E17782D1F}" type="slidenum">
              <a:rPr lang="en-US"/>
              <a:pPr/>
              <a:t>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D6CD0E-A457-4E8A-BB0B-902BF5BBF998}" type="slidenum">
              <a:rPr lang="en-US"/>
              <a:pPr/>
              <a:t>8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>
            <a:solidFill>
              <a:schemeClr val="tx1"/>
            </a:solidFill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1A742-80F4-4F30-BD79-E9C9CBF8F599}" type="slidenum">
              <a:rPr lang="en-US"/>
              <a:pPr/>
              <a:t>9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3850" y="6248400"/>
            <a:ext cx="72723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,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© John C. Hull 2005</a:t>
            </a:r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37288"/>
            <a:ext cx="21336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0DA0F615-9036-478A-9222-6340F13DF30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6692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16692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2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2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2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2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2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2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2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2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3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4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5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695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6695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9303714E-53FF-4B4A-98E1-4961ADD34C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7E0A1284-CE39-47F4-9FFA-A9856481D0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A6EBAC96-2F74-4FC6-B0E2-EE0EC3D6A6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9BF90F91-8DF1-4EE6-ADA3-6DDF8B674E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2C286181-EF42-4A37-BD53-AC7303EE28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5D8778BD-618F-483D-9EEE-68F01C6244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D5BF91A8-8A51-4865-9F35-9B0E674C61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A1C3D9E2-61CB-41CF-9782-46D5A7A9E83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312D26B9-55D8-49BD-B73A-203A154D458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14.</a:t>
            </a:r>
            <a:fld id="{BFFDFFD3-815D-451B-AEC5-EEE04E813A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Line 1026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65891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5893" name="Rectangle 10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165894" name="Rectangle 10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/>
            </a:lvl1pPr>
          </a:lstStyle>
          <a:p>
            <a:r>
              <a:rPr lang="en-US" altLang="en-US"/>
              <a:t>Options, Futures, and Other Derivatives,  6</a:t>
            </a:r>
            <a:r>
              <a:rPr lang="en-US" altLang="en-US" baseline="30000"/>
              <a:t>th</a:t>
            </a:r>
            <a:r>
              <a:rPr lang="en-US" altLang="en-US"/>
              <a:t> Edition, Copyright </a:t>
            </a:r>
            <a:r>
              <a:rPr lang="en-US" altLang="en-US">
                <a:cs typeface="Arial" charset="0"/>
              </a:rPr>
              <a:t>© John  C. Hull 2005</a:t>
            </a:r>
            <a:endParaRPr lang="en-US" altLang="en-US"/>
          </a:p>
        </p:txBody>
      </p:sp>
      <p:sp>
        <p:nvSpPr>
          <p:cNvPr id="165895" name="Rectangle 10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r>
              <a:rPr lang="en-US" altLang="en-US"/>
              <a:t>14.</a:t>
            </a:r>
            <a:fld id="{AF2B0D14-B7F9-4215-9277-2D2579F073F3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65896" name="Group 1032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65897" name="Oval 1033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898" name="Oval 1034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899" name="Oval 1035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0" name="Oval 1036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1" name="Oval 1037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2" name="Oval 1038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3" name="Oval 1039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4" name="Oval 1040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5" name="Oval 1041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6" name="Oval 1042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7" name="Oval 1043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8" name="Oval 1044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09" name="Oval 1045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0" name="Oval 1046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1" name="Oval 1047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2" name="Oval 1048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3" name="Oval 1049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4" name="Oval 1050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5" name="Oval 1051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6" name="Oval 1052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7" name="Oval 1053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8" name="Oval 1054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19" name="Oval 1055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20" name="Oval 1056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21" name="Oval 1057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22" name="Oval 1058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23" name="Oval 1059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24" name="Oval 1060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25" name="Oval 1061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26" name="Oval 1062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5927" name="Oval 1063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9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2.wmf"/><Relationship Id="rId6" Type="http://schemas.openxmlformats.org/officeDocument/2006/relationships/oleObject" Target="../embeddings/oleObject14.bin"/><Relationship Id="rId7" Type="http://schemas.openxmlformats.org/officeDocument/2006/relationships/image" Target="../media/image13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4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6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,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© John C. Hull 2005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A37FB246-CE26-449A-AD83-906D528BE5E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Options on Stock Indices, Currencies, and Futures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2FCC7CA5-EA3D-42E8-B251-74AEB8A672F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32687" cy="1228725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  <a:endParaRPr lang="en-US" sz="220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9263"/>
            <a:ext cx="8991600" cy="44116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Consider the situation where the S&amp;P 500 two months from the expiration of an option is 930. 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The exercise price of the option is 900. 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The risk-free interest rate is 8% per annum. 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The volatility is 20% per annum.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Dividend yields of </a:t>
            </a:r>
            <a:r>
              <a:rPr lang="en-US" sz="2800" dirty="0" smtClean="0">
                <a:cs typeface="Times New Roman" pitchFamily="18" charset="0"/>
              </a:rPr>
              <a:t>0.2</a:t>
            </a:r>
            <a:r>
              <a:rPr lang="en-US" sz="2800" dirty="0">
                <a:cs typeface="Times New Roman" pitchFamily="18" charset="0"/>
              </a:rPr>
              <a:t>% and </a:t>
            </a:r>
            <a:r>
              <a:rPr lang="en-US" sz="2800" dirty="0" smtClean="0">
                <a:cs typeface="Times New Roman" pitchFamily="18" charset="0"/>
              </a:rPr>
              <a:t>0.3</a:t>
            </a:r>
            <a:r>
              <a:rPr lang="en-US" sz="2800" dirty="0">
                <a:cs typeface="Times New Roman" pitchFamily="18" charset="0"/>
              </a:rPr>
              <a:t>% are expected in the first and second month. Total yield is q=</a:t>
            </a:r>
            <a:r>
              <a:rPr lang="en-US" sz="2800" dirty="0" smtClean="0">
                <a:cs typeface="Times New Roman" pitchFamily="18" charset="0"/>
              </a:rPr>
              <a:t>0.002</a:t>
            </a:r>
            <a:r>
              <a:rPr lang="en-US" sz="2800" dirty="0">
                <a:cs typeface="Times New Roman" pitchFamily="18" charset="0"/>
              </a:rPr>
              <a:t>+</a:t>
            </a:r>
            <a:r>
              <a:rPr lang="en-US" sz="2800" dirty="0" smtClean="0">
                <a:cs typeface="Times New Roman" pitchFamily="18" charset="0"/>
              </a:rPr>
              <a:t>0.003</a:t>
            </a:r>
            <a:r>
              <a:rPr lang="en-US" sz="2800" dirty="0">
                <a:cs typeface="Times New Roman" pitchFamily="18" charset="0"/>
              </a:rPr>
              <a:t>=</a:t>
            </a:r>
            <a:r>
              <a:rPr lang="en-US" sz="2800" dirty="0" smtClean="0">
                <a:cs typeface="Times New Roman" pitchFamily="18" charset="0"/>
              </a:rPr>
              <a:t>0.005</a:t>
            </a:r>
            <a:r>
              <a:rPr lang="en-US" sz="2800" dirty="0">
                <a:cs typeface="Times New Roman" pitchFamily="18" charset="0"/>
              </a:rPr>
              <a:t>, or 3% per annum .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cs typeface="Times New Roman" pitchFamily="18" charset="0"/>
              </a:rPr>
              <a:t>So, S</a:t>
            </a:r>
            <a:r>
              <a:rPr lang="en-US" sz="2800" baseline="-30000" dirty="0">
                <a:cs typeface="Times New Roman" pitchFamily="18" charset="0"/>
              </a:rPr>
              <a:t>0</a:t>
            </a:r>
            <a:r>
              <a:rPr lang="en-US" sz="2800" dirty="0" smtClean="0">
                <a:cs typeface="Times New Roman" pitchFamily="18" charset="0"/>
              </a:rPr>
              <a:t>=930, </a:t>
            </a:r>
            <a:r>
              <a:rPr lang="en-US" sz="2800" dirty="0">
                <a:cs typeface="Times New Roman" pitchFamily="18" charset="0"/>
              </a:rPr>
              <a:t>X</a:t>
            </a:r>
            <a:r>
              <a:rPr lang="en-US" sz="2800" dirty="0" smtClean="0">
                <a:cs typeface="Times New Roman" pitchFamily="18" charset="0"/>
              </a:rPr>
              <a:t>=900, </a:t>
            </a:r>
            <a:r>
              <a:rPr lang="en-US" sz="2800" dirty="0">
                <a:cs typeface="Times New Roman" pitchFamily="18" charset="0"/>
              </a:rPr>
              <a:t>r=0.08, </a:t>
            </a:r>
            <a:r>
              <a:rPr lang="el-GR" sz="2800" dirty="0">
                <a:cs typeface="Times New Roman" pitchFamily="18" charset="0"/>
              </a:rPr>
              <a:t>σ</a:t>
            </a:r>
            <a:r>
              <a:rPr lang="en-US" sz="2800" dirty="0">
                <a:cs typeface="Times New Roman" pitchFamily="18" charset="0"/>
              </a:rPr>
              <a:t>=0.2, q=</a:t>
            </a:r>
            <a:r>
              <a:rPr lang="en-US" sz="2800" dirty="0" smtClean="0">
                <a:cs typeface="Times New Roman" pitchFamily="18" charset="0"/>
              </a:rPr>
              <a:t>0.03 </a:t>
            </a:r>
            <a:r>
              <a:rPr lang="en-US" sz="2800" dirty="0">
                <a:cs typeface="Times New Roman" pitchFamily="18" charset="0"/>
              </a:rPr>
              <a:t>and T</a:t>
            </a:r>
            <a:r>
              <a:rPr lang="en-US" sz="2800" dirty="0" smtClean="0">
                <a:cs typeface="Times New Roman" pitchFamily="18" charset="0"/>
              </a:rPr>
              <a:t>=1/6. </a:t>
            </a:r>
            <a:endParaRPr lang="en-US" sz="2800" dirty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247BF53E-4C3C-49D3-8D17-7D30CD0FB66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(Continued)</a:t>
            </a: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1676400"/>
            <a:ext cx="9144000" cy="4362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just" eaLnBrk="0" hangingPunct="0"/>
            <a:r>
              <a:rPr lang="en-US" sz="2800">
                <a:cs typeface="Times New Roman" pitchFamily="18" charset="0"/>
              </a:rPr>
              <a:t>Then</a:t>
            </a: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r>
              <a:rPr lang="fr-FR" sz="2800">
                <a:cs typeface="Times New Roman" pitchFamily="18" charset="0"/>
              </a:rPr>
              <a:t>=0.</a:t>
            </a:r>
            <a:r>
              <a:rPr lang="en-US" sz="2800">
                <a:cs typeface="Times New Roman" pitchFamily="18" charset="0"/>
              </a:rPr>
              <a:t>5444</a:t>
            </a:r>
            <a:r>
              <a:rPr lang="fr-FR" sz="2800">
                <a:cs typeface="Times New Roman" pitchFamily="18" charset="0"/>
              </a:rPr>
              <a:t>-0.2 </a:t>
            </a:r>
            <a:r>
              <a:rPr lang="en-US" sz="2800">
                <a:cs typeface="Times New Roman" pitchFamily="18" charset="0"/>
              </a:rPr>
              <a:t>(2/12)</a:t>
            </a:r>
            <a:r>
              <a:rPr lang="fr-FR" sz="2800" baseline="30000">
                <a:cs typeface="Times New Roman" pitchFamily="18" charset="0"/>
              </a:rPr>
              <a:t>1/2</a:t>
            </a:r>
            <a:r>
              <a:rPr lang="fr-FR" sz="2800">
                <a:cs typeface="Times New Roman" pitchFamily="18" charset="0"/>
              </a:rPr>
              <a:t>=0.</a:t>
            </a:r>
            <a:r>
              <a:rPr lang="en-US" sz="2800">
                <a:cs typeface="Times New Roman" pitchFamily="18" charset="0"/>
              </a:rPr>
              <a:t>4628</a:t>
            </a: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cs typeface="Times New Roman" pitchFamily="18" charset="0"/>
              </a:rPr>
              <a:t>And c = $51.83</a:t>
            </a: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eaLnBrk="0" hangingPunct="0"/>
            <a:r>
              <a:rPr lang="en-US" sz="2800">
                <a:cs typeface="Times New Roman" pitchFamily="18" charset="0"/>
              </a:rPr>
              <a:t>        </a:t>
            </a:r>
          </a:p>
        </p:txBody>
      </p:sp>
      <p:graphicFrame>
        <p:nvGraphicFramePr>
          <p:cNvPr id="181252" name="Object 4"/>
          <p:cNvGraphicFramePr>
            <a:graphicFrameLocks noChangeAspect="1"/>
          </p:cNvGraphicFramePr>
          <p:nvPr/>
        </p:nvGraphicFramePr>
        <p:xfrm>
          <a:off x="80963" y="2667000"/>
          <a:ext cx="89122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66" name="Equation" r:id="rId4" imgW="4406760" imgH="431640" progId="Equation.3">
                  <p:embed/>
                </p:oleObj>
              </mc:Choice>
              <mc:Fallback>
                <p:oleObj name="Equation" r:id="rId4" imgW="44067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3" y="2667000"/>
                        <a:ext cx="891222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3" name="Object 5"/>
          <p:cNvGraphicFramePr>
            <a:graphicFrameLocks noChangeAspect="1"/>
          </p:cNvGraphicFramePr>
          <p:nvPr/>
        </p:nvGraphicFramePr>
        <p:xfrm>
          <a:off x="762000" y="37338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67" r:id="rId6" imgW="799753" imgH="241195" progId="Equation.3">
                  <p:embed/>
                </p:oleObj>
              </mc:Choice>
              <mc:Fallback>
                <p:oleObj r:id="rId6" imgW="799753" imgH="241195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33800"/>
                        <a:ext cx="1676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CB516E04-2D7D-48DB-A0E6-1AFC374393A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588963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Using Index Options for Portfolio Insurance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68500"/>
            <a:ext cx="8458200" cy="37465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Suppose the value of the index is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/>
              <a:t> and the strike price is </a:t>
            </a:r>
            <a:r>
              <a:rPr lang="en-US" sz="2800" i="1">
                <a:latin typeface="Times New Roman" pitchFamily="18" charset="0"/>
              </a:rPr>
              <a:t>K</a:t>
            </a:r>
          </a:p>
          <a:p>
            <a:pPr>
              <a:lnSpc>
                <a:spcPct val="90000"/>
              </a:lnSpc>
            </a:pPr>
            <a:r>
              <a:rPr lang="en-US" sz="2800"/>
              <a:t>If a portfolio has a </a:t>
            </a:r>
            <a:r>
              <a:rPr lang="en-US" sz="2800">
                <a:latin typeface="Symbol" pitchFamily="18" charset="2"/>
              </a:rPr>
              <a:t>b</a:t>
            </a:r>
            <a:r>
              <a:rPr lang="en-US" sz="2800"/>
              <a:t> of 1.0, the portfolio insurance is obtained by buying 1 put option contract on the index for each 100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/>
              <a:t>  dollars held</a:t>
            </a:r>
          </a:p>
          <a:p>
            <a:pPr>
              <a:lnSpc>
                <a:spcPct val="90000"/>
              </a:lnSpc>
            </a:pPr>
            <a:r>
              <a:rPr lang="en-US" sz="2800"/>
              <a:t>If the </a:t>
            </a:r>
            <a:r>
              <a:rPr lang="en-US" sz="2800">
                <a:latin typeface="Symbol" pitchFamily="18" charset="2"/>
              </a:rPr>
              <a:t>b</a:t>
            </a:r>
            <a:r>
              <a:rPr lang="en-US" sz="2800"/>
              <a:t> is not 1.0, the portfolio manager buys </a:t>
            </a:r>
            <a:r>
              <a:rPr lang="en-US" sz="2800">
                <a:latin typeface="Symbol" pitchFamily="18" charset="2"/>
              </a:rPr>
              <a:t>b</a:t>
            </a:r>
            <a:r>
              <a:rPr lang="en-US" sz="2800"/>
              <a:t> put options for each 100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/>
              <a:t>  dollars held</a:t>
            </a:r>
          </a:p>
          <a:p>
            <a:pPr>
              <a:lnSpc>
                <a:spcPct val="90000"/>
              </a:lnSpc>
            </a:pPr>
            <a:r>
              <a:rPr lang="en-US" sz="2800"/>
              <a:t>In both cases, </a:t>
            </a:r>
            <a:r>
              <a:rPr lang="en-US" sz="2800" i="1">
                <a:latin typeface="Times New Roman" pitchFamily="18" charset="0"/>
              </a:rPr>
              <a:t>K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 is chosen to give the appropriate insurance level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40789D26-9429-4B65-9C42-33F369C809C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1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Portfolio has a beta of 1.0</a:t>
            </a:r>
          </a:p>
          <a:p>
            <a:r>
              <a:rPr lang="en-US" dirty="0"/>
              <a:t>It is currently worth $500,000</a:t>
            </a:r>
          </a:p>
          <a:p>
            <a:r>
              <a:rPr lang="en-US" dirty="0"/>
              <a:t>The index currently stands at 1000</a:t>
            </a:r>
          </a:p>
          <a:p>
            <a:r>
              <a:rPr lang="en-US" dirty="0"/>
              <a:t>What trade is necessary to provide insurance against the portfolio value falling below $450,000? </a:t>
            </a:r>
          </a:p>
          <a:p>
            <a:r>
              <a:rPr lang="en-US" dirty="0"/>
              <a:t>Suppose r=12%, </a:t>
            </a:r>
            <a:r>
              <a:rPr lang="el-GR" dirty="0"/>
              <a:t>σ</a:t>
            </a:r>
            <a:r>
              <a:rPr lang="en-US" dirty="0"/>
              <a:t>=</a:t>
            </a:r>
            <a:r>
              <a:rPr lang="en-US" dirty="0" smtClean="0"/>
              <a:t>0.22, q=0.04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F0F891F4-016E-4B43-9C10-F5F52CB9A08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1 (continued)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 portfolio has 500 times the value of the index</a:t>
            </a:r>
          </a:p>
          <a:p>
            <a:r>
              <a:rPr lang="en-US"/>
              <a:t>Buy 5 put option contracts with a strike price of 900</a:t>
            </a:r>
          </a:p>
          <a:p>
            <a:r>
              <a:rPr lang="en-US"/>
              <a:t>Using the Black-Scholes pricing formula, the value of the put option is $6.48. The cost of the insurance is therefore 	5*100*6.48=$3240</a:t>
            </a:r>
          </a:p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7CB2311C-3314-49C2-8A8E-7CDE902F8D1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1 (continued)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Suppose the index drops to 880 in 3 months. </a:t>
            </a:r>
          </a:p>
          <a:p>
            <a:r>
              <a:rPr lang="en-US" dirty="0"/>
              <a:t>The portfolio will be worth about $440.000</a:t>
            </a:r>
          </a:p>
          <a:p>
            <a:r>
              <a:rPr lang="en-US" dirty="0"/>
              <a:t>The payoff from the options will be 	</a:t>
            </a:r>
            <a:r>
              <a:rPr lang="en-US" dirty="0" smtClean="0"/>
              <a:t>	5</a:t>
            </a:r>
            <a:r>
              <a:rPr lang="en-US" dirty="0"/>
              <a:t>*(900-880)*100=$10.000.</a:t>
            </a:r>
          </a:p>
          <a:p>
            <a:r>
              <a:rPr lang="en-US" dirty="0"/>
              <a:t>The total value is $440.000+$10.000, or 	$450.000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D6CB598B-FA15-43AD-A00E-E5F1AE4B413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2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93863"/>
            <a:ext cx="7772400" cy="4402137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Portfolio has a beta of 2.0</a:t>
            </a:r>
          </a:p>
          <a:p>
            <a:r>
              <a:rPr lang="en-US"/>
              <a:t>It is currently worth $500,000 and index stands at 1000</a:t>
            </a:r>
          </a:p>
          <a:p>
            <a:r>
              <a:rPr lang="en-US"/>
              <a:t>The risk-free rate is 12% per annum</a:t>
            </a:r>
          </a:p>
          <a:p>
            <a:r>
              <a:rPr lang="en-US"/>
              <a:t>The dividend yield on both the portfolio and the index is 4%</a:t>
            </a:r>
          </a:p>
          <a:p>
            <a:r>
              <a:rPr lang="en-US"/>
              <a:t>How many put option contracts should be purchased for portfolio insurance?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92A16D08-C527-4801-B068-F3A2A50B2BC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6482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If index rises to 1040, it provides a 40/1000 or 4% return in 3 months</a:t>
            </a:r>
          </a:p>
          <a:p>
            <a:r>
              <a:rPr lang="en-US"/>
              <a:t>Total return (incl dividends)=4%+1%=5%</a:t>
            </a:r>
          </a:p>
          <a:p>
            <a:r>
              <a:rPr lang="en-US"/>
              <a:t>Excess return over risk-free rate=5-3=2%</a:t>
            </a:r>
          </a:p>
          <a:p>
            <a:r>
              <a:rPr lang="en-US"/>
              <a:t>Excess return for portfolio=2*2=4%</a:t>
            </a:r>
          </a:p>
          <a:p>
            <a:r>
              <a:rPr lang="en-US"/>
              <a:t>Dividends from portfolio=0.25*4=1%</a:t>
            </a:r>
          </a:p>
          <a:p>
            <a:r>
              <a:rPr lang="en-US"/>
              <a:t>Increase in Portfolio Value=4+3-1=6%</a:t>
            </a:r>
          </a:p>
          <a:p>
            <a:r>
              <a:rPr lang="en-US"/>
              <a:t>Portfolio value=$530,000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3000"/>
              <a:t>Calculating Relation Between Index Level and Portfolio Value in 3 months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4E84B1C7-ECD3-4D84-BB5E-EE26F48AB37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Determining the Strike Price </a:t>
            </a:r>
            <a:r>
              <a:rPr lang="en-US" sz="2200"/>
              <a:t>(Table 14.2, page 320)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graphicFrame>
        <p:nvGraphicFramePr>
          <p:cNvPr id="109571" name="Object 3"/>
          <p:cNvGraphicFramePr>
            <a:graphicFrameLocks noGrp="1"/>
          </p:cNvGraphicFramePr>
          <p:nvPr>
            <p:ph type="body" idx="1"/>
          </p:nvPr>
        </p:nvGraphicFramePr>
        <p:xfrm>
          <a:off x="611188" y="1905000"/>
          <a:ext cx="7235825" cy="422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0" name="Document" r:id="rId5" imgW="7827120" imgH="4569120" progId="Word.Document.8">
                  <p:embed/>
                </p:oleObj>
              </mc:Choice>
              <mc:Fallback>
                <p:oleObj name="Document" r:id="rId5" imgW="7827120" imgH="4569120" progId="Word.Document.8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905000"/>
                        <a:ext cx="7235825" cy="422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571500" y="5257800"/>
            <a:ext cx="8339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2400"/>
              <a:t>An option with a strike price of 960 will provide protection against a 10% decline in the portfolio value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ED9696EB-E5F3-48E0-AA96-AE93E664AD5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2 (continued)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991600" cy="4876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/>
              <a:t>=1000, K=960, r=0.12, </a:t>
            </a:r>
            <a:r>
              <a:rPr lang="el-GR" sz="2800"/>
              <a:t>σ</a:t>
            </a:r>
            <a:r>
              <a:rPr lang="en-US" sz="2800"/>
              <a:t>=0.22, T=0.25, q=0.04</a:t>
            </a:r>
          </a:p>
          <a:p>
            <a:pPr>
              <a:lnSpc>
                <a:spcPct val="90000"/>
              </a:lnSpc>
            </a:pPr>
            <a:r>
              <a:rPr lang="en-US" sz="2800"/>
              <a:t>The put value is calculated as p=$19.21. </a:t>
            </a:r>
          </a:p>
          <a:p>
            <a:pPr>
              <a:lnSpc>
                <a:spcPct val="90000"/>
              </a:lnSpc>
            </a:pPr>
            <a:r>
              <a:rPr lang="en-US" sz="2800"/>
              <a:t>In this case, 100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/>
              <a:t>=$100.000 and beta=2, so 10 put contracts are required for the $500.000</a:t>
            </a:r>
          </a:p>
          <a:p>
            <a:pPr>
              <a:lnSpc>
                <a:spcPct val="90000"/>
              </a:lnSpc>
            </a:pPr>
            <a:r>
              <a:rPr lang="en-US" sz="2800"/>
              <a:t>Hedging cost = 10*100*19.21=$19.210</a:t>
            </a:r>
          </a:p>
          <a:p>
            <a:pPr>
              <a:lnSpc>
                <a:spcPct val="90000"/>
              </a:lnSpc>
            </a:pPr>
            <a:r>
              <a:rPr lang="en-US" sz="2800"/>
              <a:t>Suppose the index falls to 880. The value of the portfolio is then $370.000. </a:t>
            </a:r>
          </a:p>
          <a:p>
            <a:pPr>
              <a:lnSpc>
                <a:spcPct val="90000"/>
              </a:lnSpc>
            </a:pPr>
            <a:r>
              <a:rPr lang="en-US" sz="2800"/>
              <a:t>The put options pay off (960-880)*10*100=$80.000</a:t>
            </a:r>
          </a:p>
          <a:p>
            <a:pPr>
              <a:lnSpc>
                <a:spcPct val="90000"/>
              </a:lnSpc>
            </a:pPr>
            <a:r>
              <a:rPr lang="en-US" sz="2800"/>
              <a:t>Total value: $370.000+$80.000=$450.000</a:t>
            </a:r>
            <a:r>
              <a:rPr lang="en-US"/>
              <a:t> </a:t>
            </a:r>
          </a:p>
          <a:p>
            <a:pPr>
              <a:lnSpc>
                <a:spcPct val="90000"/>
              </a:lnSpc>
            </a:pPr>
            <a:r>
              <a:rPr lang="en-US" sz="2800"/>
              <a:t>The cost of hedging increases as the beta increases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2A43D7C8-4112-4FCD-81D9-C84A36C35E9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European Options on Stocks</a:t>
            </a:r>
            <a:br>
              <a:rPr lang="en-US"/>
            </a:br>
            <a:r>
              <a:rPr lang="en-US"/>
              <a:t>Providing a Dividend Yield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839200" cy="48641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If with dividend yield q, the stock price grows 		from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/>
              <a:t> to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T</a:t>
            </a:r>
            <a:r>
              <a:rPr lang="en-US" sz="2800"/>
              <a:t>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then in the absence of dividends it would grow 	from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/>
              <a:t> to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e</a:t>
            </a:r>
            <a:r>
              <a:rPr lang="en-US" sz="2800" i="1" baseline="30000">
                <a:latin typeface="Times New Roman" pitchFamily="18" charset="0"/>
              </a:rPr>
              <a:t>q</a:t>
            </a:r>
            <a:r>
              <a:rPr lang="en-US" sz="2800" baseline="30000">
                <a:latin typeface="Times New Roman" pitchFamily="18" charset="0"/>
              </a:rPr>
              <a:t> </a:t>
            </a:r>
            <a:r>
              <a:rPr lang="en-US" sz="2800" i="1" baseline="30000">
                <a:latin typeface="Times New Roman" pitchFamily="18" charset="0"/>
              </a:rPr>
              <a:t>T</a:t>
            </a:r>
            <a:r>
              <a:rPr lang="en-US" sz="2800" baseline="30000"/>
              <a:t> </a:t>
            </a:r>
            <a:r>
              <a:rPr lang="en-US" sz="280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Alternatively, it would grow from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e</a:t>
            </a:r>
            <a:r>
              <a:rPr lang="en-US" sz="2800" i="1" baseline="30000">
                <a:latin typeface="Times New Roman" pitchFamily="18" charset="0"/>
              </a:rPr>
              <a:t>-qT</a:t>
            </a:r>
            <a:r>
              <a:rPr lang="en-US" sz="2800" baseline="30000"/>
              <a:t> </a:t>
            </a:r>
            <a:r>
              <a:rPr lang="en-US" sz="2800"/>
              <a:t>to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T.</a:t>
            </a: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We get the same probability distribution for the stock price at time </a:t>
            </a:r>
            <a:r>
              <a:rPr lang="en-US" sz="2800" i="1">
                <a:latin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 in each of the following cases: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1.	The stock starts at price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/>
              <a:t>  and provides a dividend yield = </a:t>
            </a:r>
            <a:r>
              <a:rPr lang="en-US" sz="2800" i="1">
                <a:latin typeface="Times New Roman" pitchFamily="18" charset="0"/>
              </a:rPr>
              <a:t>q</a:t>
            </a:r>
            <a:endParaRPr lang="en-US" sz="280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2.	The stock starts at price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baseline="-25000">
                <a:latin typeface="Times New Roman" pitchFamily="18" charset="0"/>
              </a:rPr>
              <a:t>0</a:t>
            </a:r>
            <a:r>
              <a:rPr lang="en-US" sz="2800" i="1">
                <a:latin typeface="Times New Roman" pitchFamily="18" charset="0"/>
              </a:rPr>
              <a:t>e</a:t>
            </a:r>
            <a:r>
              <a:rPr lang="en-US" sz="2800" baseline="30000">
                <a:latin typeface="Times New Roman" pitchFamily="18" charset="0"/>
              </a:rPr>
              <a:t>–</a:t>
            </a:r>
            <a:r>
              <a:rPr lang="en-US" sz="2800" i="1" baseline="30000">
                <a:latin typeface="Times New Roman" pitchFamily="18" charset="0"/>
              </a:rPr>
              <a:t>qT</a:t>
            </a:r>
            <a:r>
              <a:rPr lang="en-US" sz="2800" baseline="30000"/>
              <a:t>  </a:t>
            </a:r>
            <a:r>
              <a:rPr lang="en-US" sz="2800"/>
              <a:t>and provides no income</a:t>
            </a:r>
            <a:endParaRPr lang="en-US" sz="2800" u="sng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u="sng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9EEB4C97-2E89-4682-A896-7780C8D83C1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Currency Options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1727200"/>
            <a:ext cx="7462838" cy="4114800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Currency options trade on the Philadelphia Exchange (PHLX)</a:t>
            </a:r>
          </a:p>
          <a:p>
            <a:r>
              <a:rPr lang="en-US" sz="2800"/>
              <a:t>There also exists an active over-the-counter (OTC) market</a:t>
            </a:r>
          </a:p>
          <a:p>
            <a:r>
              <a:rPr lang="en-US" sz="2800"/>
              <a:t>Currency options are used by corporations to buy insurance when they have an FX exposure</a:t>
            </a:r>
          </a:p>
          <a:p>
            <a:pPr algn="ctr"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015A2AFE-967F-46DD-AE3E-C5AEAE54504F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13716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Foreign Interest Rate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We denote the foreign interest rate by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f</a:t>
            </a:r>
          </a:p>
          <a:p>
            <a:r>
              <a:rPr lang="en-US"/>
              <a:t>When a U.S. company buys one unit of the foreign currency it has an investment of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/>
              <a:t> </a:t>
            </a:r>
            <a:r>
              <a:rPr lang="en-US"/>
              <a:t>dollars</a:t>
            </a:r>
          </a:p>
          <a:p>
            <a:r>
              <a:rPr lang="en-US"/>
              <a:t>The return from investing at the foreign rate is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f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/>
              <a:t> </a:t>
            </a:r>
            <a:r>
              <a:rPr lang="en-US"/>
              <a:t>dollars</a:t>
            </a:r>
          </a:p>
          <a:p>
            <a:r>
              <a:rPr lang="en-US"/>
              <a:t>This shows that the foreign currency provides a “dividend yield” at rate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f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491858EE-B77C-4437-BB2B-4C66F68A76F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77200" cy="12192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Valuing  European Currency Options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1143000"/>
            <a:ext cx="7340600" cy="4783138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endParaRPr lang="en-US" u="sng"/>
          </a:p>
          <a:p>
            <a:r>
              <a:rPr lang="en-US"/>
              <a:t>A foreign currency is an asset that provides a “dividend yield” equal to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f</a:t>
            </a:r>
            <a:endParaRPr lang="en-US" i="1">
              <a:latin typeface="Times New Roman" pitchFamily="18" charset="0"/>
            </a:endParaRPr>
          </a:p>
          <a:p>
            <a:r>
              <a:rPr lang="en-US"/>
              <a:t>We can use  the formula for an option on a stock paying a dividend yield :</a:t>
            </a:r>
          </a:p>
          <a:p>
            <a:pPr lvl="2">
              <a:buFont typeface="Wingdings" pitchFamily="2" charset="2"/>
              <a:buNone/>
            </a:pPr>
            <a:r>
              <a:rPr lang="en-US" sz="3200"/>
              <a:t> Set 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>
                <a:latin typeface="Times New Roman" pitchFamily="18" charset="0"/>
              </a:rPr>
              <a:t> </a:t>
            </a:r>
            <a:r>
              <a:rPr lang="en-US" sz="3200"/>
              <a:t> = current exchange rate</a:t>
            </a:r>
          </a:p>
          <a:p>
            <a:pPr lvl="2">
              <a:buFont typeface="Wingdings" pitchFamily="2" charset="2"/>
              <a:buNone/>
            </a:pPr>
            <a:r>
              <a:rPr lang="en-US" sz="3200"/>
              <a:t> Set </a:t>
            </a:r>
            <a:r>
              <a:rPr lang="en-US" sz="3200" i="1">
                <a:latin typeface="Times New Roman" pitchFamily="18" charset="0"/>
              </a:rPr>
              <a:t>q </a:t>
            </a:r>
            <a:r>
              <a:rPr lang="en-US" sz="3200">
                <a:latin typeface="Times New Roman" pitchFamily="18" charset="0"/>
              </a:rPr>
              <a:t> = </a:t>
            </a:r>
            <a:r>
              <a:rPr lang="en-US" sz="3200" i="1">
                <a:latin typeface="Times New Roman" pitchFamily="18" charset="0"/>
              </a:rPr>
              <a:t>r</a:t>
            </a:r>
            <a:r>
              <a:rPr lang="en-US" sz="3200" baseline="-25000">
                <a:latin typeface="Times New Roman" pitchFamily="18" charset="0"/>
              </a:rPr>
              <a:t>ƒ</a:t>
            </a:r>
            <a:endParaRPr lang="en-US" sz="3200"/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54FD3E09-1679-456C-A75F-E0AFE222E27C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Formulas for European Currency Options </a:t>
            </a:r>
            <a:br>
              <a:rPr lang="en-US"/>
            </a:br>
            <a:r>
              <a:rPr lang="en-US" sz="2200"/>
              <a:t>(Equations 14.7 and 14.8, page 322)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graphicFrame>
        <p:nvGraphicFramePr>
          <p:cNvPr id="119812" name="Object 4"/>
          <p:cNvGraphicFramePr>
            <a:graphicFrameLocks/>
          </p:cNvGraphicFramePr>
          <p:nvPr/>
        </p:nvGraphicFramePr>
        <p:xfrm>
          <a:off x="1503363" y="2195513"/>
          <a:ext cx="5983287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1" name="Equation" r:id="rId4" imgW="2679480" imgH="1676160" progId="Equation.3">
                  <p:embed/>
                </p:oleObj>
              </mc:Choice>
              <mc:Fallback>
                <p:oleObj name="Equation" r:id="rId4" imgW="2679480" imgH="167616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2195513"/>
                        <a:ext cx="5983287" cy="376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A5FFEB1D-A4CF-4D78-ACAE-0FDEF15AF5FD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32687" cy="1228725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  <a:endParaRPr lang="en-US" sz="220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9263"/>
            <a:ext cx="8991600" cy="44116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Consider a 4-month European call option on the British pound. The current exchange rate is 1.60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 exercise price of the option is 1.60.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 risk-free interest rate in the US is 8% per annum.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 risk-free interest rate in the UK is 11% per annum.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 volatility is 20% per annum.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So, S</a:t>
            </a:r>
            <a:r>
              <a:rPr lang="en-US" sz="2800" baseline="-30000">
                <a:cs typeface="Times New Roman" pitchFamily="18" charset="0"/>
              </a:rPr>
              <a:t>0</a:t>
            </a:r>
            <a:r>
              <a:rPr lang="en-US" sz="2800">
                <a:cs typeface="Times New Roman" pitchFamily="18" charset="0"/>
              </a:rPr>
              <a:t>=1.6, X=1.6, r=0.08, </a:t>
            </a:r>
            <a:r>
              <a:rPr lang="el-GR" sz="2800">
                <a:cs typeface="Times New Roman" pitchFamily="18" charset="0"/>
              </a:rPr>
              <a:t>σ</a:t>
            </a:r>
            <a:r>
              <a:rPr lang="en-US" sz="2800">
                <a:cs typeface="Times New Roman" pitchFamily="18" charset="0"/>
              </a:rPr>
              <a:t>=0.2, r</a:t>
            </a:r>
            <a:r>
              <a:rPr lang="en-US" sz="2800" baseline="-25000">
                <a:cs typeface="Times New Roman" pitchFamily="18" charset="0"/>
              </a:rPr>
              <a:t>f</a:t>
            </a:r>
            <a:r>
              <a:rPr lang="en-US" sz="2800">
                <a:cs typeface="Times New Roman" pitchFamily="18" charset="0"/>
              </a:rPr>
              <a:t>=0.11 and T=1/3. 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48839FB1-169C-425F-B7DF-F78E925DE14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(Continued)</a:t>
            </a: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0" y="1676400"/>
            <a:ext cx="9144000" cy="4362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just" eaLnBrk="0" hangingPunct="0"/>
            <a:r>
              <a:rPr lang="en-US" sz="2800">
                <a:cs typeface="Times New Roman" pitchFamily="18" charset="0"/>
              </a:rPr>
              <a:t>Then</a:t>
            </a: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r>
              <a:rPr lang="fr-FR" sz="2800">
                <a:cs typeface="Times New Roman" pitchFamily="18" charset="0"/>
              </a:rPr>
              <a:t>=</a:t>
            </a:r>
            <a:r>
              <a:rPr lang="en-US" sz="2800">
                <a:cs typeface="Times New Roman" pitchFamily="18" charset="0"/>
              </a:rPr>
              <a:t>-0.0288</a:t>
            </a:r>
            <a:r>
              <a:rPr lang="fr-FR" sz="2800">
                <a:cs typeface="Times New Roman" pitchFamily="18" charset="0"/>
              </a:rPr>
              <a:t>-0.2 </a:t>
            </a:r>
            <a:r>
              <a:rPr lang="en-US" sz="2800">
                <a:cs typeface="Times New Roman" pitchFamily="18" charset="0"/>
              </a:rPr>
              <a:t>(1/3)</a:t>
            </a:r>
            <a:r>
              <a:rPr lang="fr-FR" sz="2800" baseline="30000">
                <a:cs typeface="Times New Roman" pitchFamily="18" charset="0"/>
              </a:rPr>
              <a:t>1/2</a:t>
            </a:r>
            <a:r>
              <a:rPr lang="fr-FR" sz="2800">
                <a:cs typeface="Times New Roman" pitchFamily="18" charset="0"/>
              </a:rPr>
              <a:t>=</a:t>
            </a:r>
            <a:r>
              <a:rPr lang="en-US" sz="2800">
                <a:cs typeface="Times New Roman" pitchFamily="18" charset="0"/>
              </a:rPr>
              <a:t>-</a:t>
            </a:r>
            <a:r>
              <a:rPr lang="fr-FR" sz="2800">
                <a:cs typeface="Times New Roman" pitchFamily="18" charset="0"/>
              </a:rPr>
              <a:t>0.</a:t>
            </a:r>
            <a:r>
              <a:rPr lang="en-US" sz="2800">
                <a:cs typeface="Times New Roman" pitchFamily="18" charset="0"/>
              </a:rPr>
              <a:t>144</a:t>
            </a: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cs typeface="Times New Roman" pitchFamily="18" charset="0"/>
              </a:rPr>
              <a:t>And c = $0.0639</a:t>
            </a:r>
          </a:p>
          <a:p>
            <a:pPr algn="ctr" eaLnBrk="0" hangingPunct="0"/>
            <a:endParaRPr lang="en-US" sz="2800">
              <a:cs typeface="Times New Roman" pitchFamily="18" charset="0"/>
            </a:endParaRPr>
          </a:p>
          <a:p>
            <a:pPr eaLnBrk="0" hangingPunct="0"/>
            <a:r>
              <a:rPr lang="en-US" sz="2800">
                <a:cs typeface="Times New Roman" pitchFamily="18" charset="0"/>
              </a:rPr>
              <a:t>        </a:t>
            </a:r>
          </a:p>
        </p:txBody>
      </p:sp>
      <p:graphicFrame>
        <p:nvGraphicFramePr>
          <p:cNvPr id="187396" name="Object 4"/>
          <p:cNvGraphicFramePr>
            <a:graphicFrameLocks noChangeAspect="1"/>
          </p:cNvGraphicFramePr>
          <p:nvPr/>
        </p:nvGraphicFramePr>
        <p:xfrm>
          <a:off x="133350" y="2667000"/>
          <a:ext cx="88090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0" name="Equation" r:id="rId4" imgW="4356000" imgH="431640" progId="Equation.3">
                  <p:embed/>
                </p:oleObj>
              </mc:Choice>
              <mc:Fallback>
                <p:oleObj name="Equation" r:id="rId4" imgW="43560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2667000"/>
                        <a:ext cx="880903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397" name="Object 5"/>
          <p:cNvGraphicFramePr>
            <a:graphicFrameLocks noChangeAspect="1"/>
          </p:cNvGraphicFramePr>
          <p:nvPr/>
        </p:nvGraphicFramePr>
        <p:xfrm>
          <a:off x="762000" y="37338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1" r:id="rId6" imgW="799753" imgH="241195" progId="Equation.3">
                  <p:embed/>
                </p:oleObj>
              </mc:Choice>
              <mc:Fallback>
                <p:oleObj r:id="rId6" imgW="799753" imgH="241195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33800"/>
                        <a:ext cx="1676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4B055B14-17B3-436E-A6F5-DC084F315C7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Alternative Formulas</a:t>
            </a:r>
            <a:br>
              <a:rPr lang="en-US"/>
            </a:br>
            <a:r>
              <a:rPr lang="en-US" sz="2200"/>
              <a:t>(Equations 14.9 and 14.10, page 322)</a:t>
            </a:r>
            <a:r>
              <a:rPr lang="en-US"/>
              <a:t> </a:t>
            </a:r>
          </a:p>
        </p:txBody>
      </p:sp>
      <p:graphicFrame>
        <p:nvGraphicFramePr>
          <p:cNvPr id="121859" name="Object 3"/>
          <p:cNvGraphicFramePr>
            <a:graphicFrameLocks/>
          </p:cNvGraphicFramePr>
          <p:nvPr/>
        </p:nvGraphicFramePr>
        <p:xfrm>
          <a:off x="3208338" y="1905000"/>
          <a:ext cx="31861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4" name="Equation" r:id="rId4" imgW="876240" imgH="241200" progId="Equation.2">
                  <p:embed/>
                </p:oleObj>
              </mc:Choice>
              <mc:Fallback>
                <p:oleObj name="Equation" r:id="rId4" imgW="876240" imgH="241200" progId="Equation.2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1905000"/>
                        <a:ext cx="318611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1270000" y="2011363"/>
            <a:ext cx="1566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/>
              <a:t>Using</a:t>
            </a:r>
          </a:p>
        </p:txBody>
      </p:sp>
      <p:graphicFrame>
        <p:nvGraphicFramePr>
          <p:cNvPr id="121861" name="Object 5"/>
          <p:cNvGraphicFramePr>
            <a:graphicFrameLocks/>
          </p:cNvGraphicFramePr>
          <p:nvPr/>
        </p:nvGraphicFramePr>
        <p:xfrm>
          <a:off x="1633538" y="2971800"/>
          <a:ext cx="5038725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5" name="Equation" r:id="rId6" imgW="1917360" imgH="1193760" progId="Equation.3">
                  <p:embed/>
                </p:oleObj>
              </mc:Choice>
              <mc:Fallback>
                <p:oleObj name="Equation" r:id="rId6" imgW="1917360" imgH="1193760" progId="Equation.3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3538" y="2971800"/>
                        <a:ext cx="5038725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1642EB94-73C0-4921-9B24-44EAFF826B4E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207375" cy="12065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Mechanics of Call Futures Options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16138"/>
            <a:ext cx="7907338" cy="3937000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	When a call futures option is exercised  the holder acquires </a:t>
            </a:r>
          </a:p>
          <a:p>
            <a:pPr>
              <a:buFont typeface="Wingdings" pitchFamily="2" charset="2"/>
              <a:buNone/>
            </a:pPr>
            <a:r>
              <a:rPr lang="en-US"/>
              <a:t>1.  A  long  position in the futures </a:t>
            </a:r>
          </a:p>
          <a:p>
            <a:pPr>
              <a:buFont typeface="Wingdings" pitchFamily="2" charset="2"/>
              <a:buNone/>
            </a:pPr>
            <a:r>
              <a:rPr lang="en-US"/>
              <a:t>2.  A cash amount equal to the excess of </a:t>
            </a:r>
          </a:p>
          <a:p>
            <a:pPr>
              <a:buFont typeface="Wingdings" pitchFamily="2" charset="2"/>
              <a:buNone/>
            </a:pPr>
            <a:r>
              <a:rPr lang="en-US"/>
              <a:t>	  the futures price over the strike price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15B8CB2F-23A1-4871-995A-A91A47B27D3A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Mechanics of Put Futures Option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46288"/>
            <a:ext cx="8229600" cy="4084637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	When a put futures option is exercised  the holder acquires </a:t>
            </a:r>
          </a:p>
          <a:p>
            <a:pPr>
              <a:buFont typeface="Wingdings" pitchFamily="2" charset="2"/>
              <a:buNone/>
            </a:pPr>
            <a:r>
              <a:rPr lang="en-US"/>
              <a:t>1.  A  short position in the futures </a:t>
            </a:r>
          </a:p>
          <a:p>
            <a:pPr>
              <a:buFont typeface="Wingdings" pitchFamily="2" charset="2"/>
              <a:buNone/>
            </a:pPr>
            <a:r>
              <a:rPr lang="en-US"/>
              <a:t>2.  A cash amount equal to the excess of </a:t>
            </a:r>
          </a:p>
          <a:p>
            <a:pPr>
              <a:buFont typeface="Wingdings" pitchFamily="2" charset="2"/>
              <a:buNone/>
            </a:pPr>
            <a:r>
              <a:rPr lang="en-US"/>
              <a:t>	  the strike price over the futures price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71E3527E-15CB-44F9-BEE7-B7EE4C57314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Payoffs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	If the futures position is closed out immediately:</a:t>
            </a:r>
          </a:p>
          <a:p>
            <a:pPr>
              <a:buFont typeface="Wingdings" pitchFamily="2" charset="2"/>
              <a:buNone/>
            </a:pPr>
            <a:r>
              <a:rPr lang="en-US"/>
              <a:t>	Payoff from call =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i="1">
                <a:latin typeface="Times New Roman" pitchFamily="18" charset="0"/>
              </a:rPr>
              <a:t>K</a:t>
            </a:r>
          </a:p>
          <a:p>
            <a:pPr>
              <a:buFont typeface="Wingdings" pitchFamily="2" charset="2"/>
              <a:buNone/>
            </a:pPr>
            <a:r>
              <a:rPr lang="en-US"/>
              <a:t>	Payoff from put = </a:t>
            </a:r>
            <a:r>
              <a:rPr lang="en-US" i="1">
                <a:latin typeface="Times New Roman" pitchFamily="18" charset="0"/>
              </a:rPr>
              <a:t>K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</a:t>
            </a:r>
            <a:endParaRPr lang="en-US" i="1"/>
          </a:p>
          <a:p>
            <a:pPr>
              <a:buFont typeface="Wingdings" pitchFamily="2" charset="2"/>
              <a:buNone/>
            </a:pPr>
            <a:r>
              <a:rPr lang="en-US" i="1"/>
              <a:t>	</a:t>
            </a:r>
            <a:r>
              <a:rPr lang="en-US"/>
              <a:t>where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/>
              <a:t> is futures price at time of exercise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1BC6449E-3E02-484C-BEF4-AEE6F52646E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7605712" cy="725488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European Options on Stocks</a:t>
            </a:r>
            <a:br>
              <a:rPr lang="en-US"/>
            </a:br>
            <a:r>
              <a:rPr lang="en-US"/>
              <a:t>Providing Dividend Yield</a:t>
            </a:r>
            <a:br>
              <a:rPr lang="en-US"/>
            </a:br>
            <a:r>
              <a:rPr lang="en-US"/>
              <a:t>continued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24063"/>
            <a:ext cx="8229600" cy="41068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endParaRPr lang="en-US" sz="2400" u="sng"/>
          </a:p>
          <a:p>
            <a:pPr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/>
              <a:t>We can value European options by reducing the stock price to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baseline="30000">
                <a:latin typeface="Times New Roman" pitchFamily="18" charset="0"/>
              </a:rPr>
              <a:t>–</a:t>
            </a:r>
            <a:r>
              <a:rPr lang="en-US" i="1" baseline="30000">
                <a:latin typeface="Times New Roman" pitchFamily="18" charset="0"/>
              </a:rPr>
              <a:t>q</a:t>
            </a:r>
            <a:r>
              <a:rPr lang="en-US" baseline="30000">
                <a:latin typeface="Times New Roman" pitchFamily="18" charset="0"/>
              </a:rPr>
              <a:t> </a:t>
            </a:r>
            <a:r>
              <a:rPr lang="en-US" i="1" baseline="30000">
                <a:latin typeface="Times New Roman" pitchFamily="18" charset="0"/>
              </a:rPr>
              <a:t>T</a:t>
            </a:r>
            <a:r>
              <a:rPr lang="en-US" baseline="30000"/>
              <a:t>  </a:t>
            </a:r>
            <a:r>
              <a:rPr lang="en-US"/>
              <a:t>and then behaving as though there is no dividend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4783142D-26E6-4226-B0AA-D5E3304ED12D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4846638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400"/>
              <a:t>It is August 15 and an investor has one September futures call on copper. The strike price is 70 cents.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One contract is on 25.000 pounds of copper.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Suppose the futures price is currently 81 cents and at the close of trading on August 14 was 80 cents.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If the option is exercised, the investor receives 		25.000*(80-70)=$2.500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plus a long position in a futures contract to buy 25.000 pounds of copper in September.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If desired, the position can be closed out immediately, leaving the investor with $2.500 plus 				25.000*(81-80)=$250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D8D868CA-2C74-48D6-8AA7-47672D3C137B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Options on Interest Rate Futures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458200" cy="44116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	1. 	</a:t>
            </a:r>
            <a:r>
              <a:rPr lang="en-US" sz="2400"/>
              <a:t>Options on Treasury bond futures. Treasury bond futures contracts are for delivery of $100.000 of Treasury bonds. The price of the option is quoted as a percentage of the face value of the underlying bond to the nearest sixty-fourth of 1%, i.e., 2-06 means that the contract costs  $2.093 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   2. 	Options on Eurodollar Futures. When there is a change of 1 basis point, then there is a gain or loss on a Eurodollar Futures contract of $25. Similarly, in the pricing of options on Eurodollars, 1 basis point represents $25. </a:t>
            </a:r>
            <a:endParaRPr lang="en-US" sz="2400" i="1" baseline="300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531AB957-BFE5-4475-8FD7-8DDCD8AB9CC6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Put-Call Parity for Futures Options </a:t>
            </a:r>
            <a:r>
              <a:rPr lang="en-US" sz="2200"/>
              <a:t>(Equation 14.11, page 329)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	Consider the following two portfolios:</a:t>
            </a:r>
          </a:p>
          <a:p>
            <a:pPr>
              <a:buFont typeface="Wingdings" pitchFamily="2" charset="2"/>
              <a:buNone/>
            </a:pPr>
            <a:r>
              <a:rPr lang="en-US"/>
              <a:t>	1. 	European call plus </a:t>
            </a:r>
            <a:r>
              <a:rPr lang="en-US" i="1">
                <a:latin typeface="Times New Roman" pitchFamily="18" charset="0"/>
              </a:rPr>
              <a:t>Ke</a:t>
            </a:r>
            <a:r>
              <a:rPr lang="en-US" i="1" baseline="30000">
                <a:latin typeface="Times New Roman" pitchFamily="18" charset="0"/>
              </a:rPr>
              <a:t>-rT</a:t>
            </a:r>
            <a:r>
              <a:rPr lang="en-US"/>
              <a:t> of cash</a:t>
            </a:r>
          </a:p>
          <a:p>
            <a:pPr>
              <a:buFont typeface="Wingdings" pitchFamily="2" charset="2"/>
              <a:buNone/>
            </a:pPr>
            <a:r>
              <a:rPr lang="en-US"/>
              <a:t>   2. 	European put plus long futures plus 	cash equal to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i="1" baseline="30000">
                <a:latin typeface="Times New Roman" pitchFamily="18" charset="0"/>
              </a:rPr>
              <a:t>-rT</a:t>
            </a:r>
            <a:r>
              <a:rPr lang="en-US"/>
              <a:t> </a:t>
            </a:r>
          </a:p>
          <a:p>
            <a:pPr>
              <a:buFont typeface="Wingdings" pitchFamily="2" charset="2"/>
              <a:buNone/>
            </a:pPr>
            <a:r>
              <a:rPr lang="en-US"/>
              <a:t>	They must be worth the same at time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/>
              <a:t> </a:t>
            </a:r>
            <a:r>
              <a:rPr lang="en-US"/>
              <a:t>so that</a:t>
            </a:r>
          </a:p>
          <a:p>
            <a:pPr algn="ctr">
              <a:buFont typeface="Wingdings" pitchFamily="2" charset="2"/>
              <a:buNone/>
            </a:pPr>
            <a:r>
              <a:rPr lang="en-US" i="1">
                <a:latin typeface="Times New Roman" pitchFamily="18" charset="0"/>
              </a:rPr>
              <a:t>c+Ke</a:t>
            </a:r>
            <a:r>
              <a:rPr lang="en-US" i="1" baseline="30000">
                <a:latin typeface="Times New Roman" pitchFamily="18" charset="0"/>
              </a:rPr>
              <a:t>-rT</a:t>
            </a:r>
            <a:r>
              <a:rPr lang="en-US" i="1">
                <a:latin typeface="Times New Roman" pitchFamily="18" charset="0"/>
              </a:rPr>
              <a:t>=p+F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 e</a:t>
            </a:r>
            <a:r>
              <a:rPr lang="en-US" i="1" baseline="30000">
                <a:latin typeface="Times New Roman" pitchFamily="18" charset="0"/>
              </a:rPr>
              <a:t>-rT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F5D54C09-3603-4C91-80F2-1C8E7E4570C2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32098" name="Line 2"/>
          <p:cNvSpPr>
            <a:spLocks noChangeShapeType="1"/>
          </p:cNvSpPr>
          <p:nvPr/>
        </p:nvSpPr>
        <p:spPr bwMode="auto">
          <a:xfrm flipV="1">
            <a:off x="3338513" y="3595688"/>
            <a:ext cx="2111375" cy="815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2099" name="Line 3"/>
          <p:cNvSpPr>
            <a:spLocks noChangeShapeType="1"/>
          </p:cNvSpPr>
          <p:nvPr/>
        </p:nvSpPr>
        <p:spPr bwMode="auto">
          <a:xfrm>
            <a:off x="3338513" y="4375150"/>
            <a:ext cx="2111375" cy="815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5657850" y="3194050"/>
            <a:ext cx="2886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/>
              <a:t>Futures Price = $33</a:t>
            </a:r>
          </a:p>
          <a:p>
            <a:pPr eaLnBrk="0" hangingPunct="0"/>
            <a:r>
              <a:rPr lang="en-US" sz="2400"/>
              <a:t>Option Price = $4</a:t>
            </a: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5572125" y="4702175"/>
            <a:ext cx="3314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/>
              <a:t>Futures Price = $28</a:t>
            </a:r>
          </a:p>
          <a:p>
            <a:pPr eaLnBrk="0" hangingPunct="0"/>
            <a:r>
              <a:rPr lang="en-US" sz="2400"/>
              <a:t>Option Price = $0</a:t>
            </a:r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381000" y="4029075"/>
            <a:ext cx="3154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/>
              <a:t>Futures price = $30</a:t>
            </a:r>
          </a:p>
          <a:p>
            <a:pPr eaLnBrk="0" hangingPunct="0"/>
            <a:r>
              <a:rPr lang="en-US" sz="2400"/>
              <a:t>Option Price=?</a:t>
            </a:r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Binomial Tree Example</a:t>
            </a:r>
          </a:p>
        </p:txBody>
      </p:sp>
      <p:sp>
        <p:nvSpPr>
          <p:cNvPr id="1321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28650" y="1981200"/>
            <a:ext cx="7886700" cy="4114800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400"/>
              <a:t>	A 1-month  call option on futures has a strike price of 29.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1A88DEFE-5060-4EA3-8B32-A45F9CA8FBF3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71625"/>
            <a:ext cx="7772400" cy="28162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/>
              <a:t>Consider the Portfolio:	long  </a:t>
            </a:r>
            <a:r>
              <a:rPr lang="en-US" sz="2400">
                <a:latin typeface="Symbol" pitchFamily="18" charset="2"/>
              </a:rPr>
              <a:t>D</a:t>
            </a:r>
            <a:r>
              <a:rPr lang="en-US" sz="2400"/>
              <a:t> futures						short  1 call option																																						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Portfolio is riskless  when   3</a:t>
            </a:r>
            <a:r>
              <a:rPr lang="en-US" sz="2800">
                <a:latin typeface="Symbol" pitchFamily="18" charset="2"/>
              </a:rPr>
              <a:t>D </a:t>
            </a:r>
            <a:r>
              <a:rPr lang="en-US" sz="2800"/>
              <a:t>– 4 = -2</a:t>
            </a:r>
            <a:r>
              <a:rPr lang="en-US" sz="2800">
                <a:latin typeface="Symbol" pitchFamily="18" charset="2"/>
              </a:rPr>
              <a:t>D</a:t>
            </a:r>
            <a:r>
              <a:rPr lang="en-US" sz="2800"/>
              <a:t>   or   </a:t>
            </a:r>
            <a:r>
              <a:rPr lang="en-US" sz="2800">
                <a:latin typeface="Symbol" pitchFamily="18" charset="2"/>
              </a:rPr>
              <a:t>D</a:t>
            </a:r>
            <a:r>
              <a:rPr lang="en-US" sz="2800"/>
              <a:t> = 0.8</a:t>
            </a:r>
          </a:p>
        </p:txBody>
      </p:sp>
      <p:grpSp>
        <p:nvGrpSpPr>
          <p:cNvPr id="134147" name="Group 3"/>
          <p:cNvGrpSpPr>
            <a:grpSpLocks/>
          </p:cNvGrpSpPr>
          <p:nvPr/>
        </p:nvGrpSpPr>
        <p:grpSpPr bwMode="auto">
          <a:xfrm>
            <a:off x="2481263" y="2803525"/>
            <a:ext cx="4011612" cy="1654175"/>
            <a:chOff x="1563" y="1766"/>
            <a:chExt cx="2527" cy="1042"/>
          </a:xfrm>
        </p:grpSpPr>
        <p:sp>
          <p:nvSpPr>
            <p:cNvPr id="134148" name="Line 4"/>
            <p:cNvSpPr>
              <a:spLocks noChangeShapeType="1"/>
            </p:cNvSpPr>
            <p:nvPr/>
          </p:nvSpPr>
          <p:spPr bwMode="auto">
            <a:xfrm>
              <a:off x="2197" y="2240"/>
              <a:ext cx="1263" cy="4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4149" name="Rectangle 5"/>
            <p:cNvSpPr>
              <a:spLocks noChangeArrowheads="1"/>
            </p:cNvSpPr>
            <p:nvPr/>
          </p:nvSpPr>
          <p:spPr bwMode="auto">
            <a:xfrm>
              <a:off x="3435" y="1766"/>
              <a:ext cx="6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2400"/>
                <a:t>3</a:t>
              </a:r>
              <a:r>
                <a:rPr lang="en-US" sz="2400">
                  <a:latin typeface="Symbol" pitchFamily="18" charset="2"/>
                </a:rPr>
                <a:t>D </a:t>
              </a:r>
              <a:r>
                <a:rPr lang="en-US" sz="2400"/>
                <a:t>– 4</a:t>
              </a:r>
            </a:p>
          </p:txBody>
        </p:sp>
        <p:sp>
          <p:nvSpPr>
            <p:cNvPr id="134150" name="Rectangle 6"/>
            <p:cNvSpPr>
              <a:spLocks noChangeArrowheads="1"/>
            </p:cNvSpPr>
            <p:nvPr/>
          </p:nvSpPr>
          <p:spPr bwMode="auto">
            <a:xfrm>
              <a:off x="3435" y="2520"/>
              <a:ext cx="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2400"/>
                <a:t>-2</a:t>
              </a:r>
              <a:r>
                <a:rPr lang="en-US" sz="2400">
                  <a:latin typeface="Symbol" pitchFamily="18" charset="2"/>
                </a:rPr>
                <a:t>D</a:t>
              </a:r>
            </a:p>
          </p:txBody>
        </p:sp>
        <p:sp>
          <p:nvSpPr>
            <p:cNvPr id="134151" name="Rectangle 7"/>
            <p:cNvSpPr>
              <a:spLocks noChangeArrowheads="1"/>
            </p:cNvSpPr>
            <p:nvPr/>
          </p:nvSpPr>
          <p:spPr bwMode="auto">
            <a:xfrm>
              <a:off x="1563" y="2136"/>
              <a:ext cx="73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34152" name="Line 8"/>
            <p:cNvSpPr>
              <a:spLocks noChangeShapeType="1"/>
            </p:cNvSpPr>
            <p:nvPr/>
          </p:nvSpPr>
          <p:spPr bwMode="auto">
            <a:xfrm flipV="1">
              <a:off x="2197" y="1837"/>
              <a:ext cx="1263" cy="40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34153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257175"/>
            <a:ext cx="7772400" cy="97155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Setting Up a Riskless  Portfolio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C1C7197C-45BD-4E11-B7AE-C7C9F3B08B6E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Valuing  the Portfolio</a:t>
            </a:r>
            <a:br>
              <a:rPr lang="en-US"/>
            </a:br>
            <a:r>
              <a:rPr lang="en-US" sz="3000"/>
              <a:t>( Risk-Free Rate is 6% )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1765300"/>
            <a:ext cx="8169275" cy="4365625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The riskless  portfolio is: </a:t>
            </a:r>
          </a:p>
          <a:p>
            <a:pPr>
              <a:buFont typeface="Wingdings" pitchFamily="2" charset="2"/>
              <a:buNone/>
            </a:pPr>
            <a:r>
              <a:rPr lang="en-US"/>
              <a:t>			long  0.8 futures					short  1 call option</a:t>
            </a:r>
          </a:p>
          <a:p>
            <a:r>
              <a:rPr lang="en-US"/>
              <a:t>The value  of the portfolio in 1 month  is 			-1.6</a:t>
            </a:r>
          </a:p>
          <a:p>
            <a:r>
              <a:rPr lang="en-US"/>
              <a:t>The value  of the portfolio today  is 				-1.6e </a:t>
            </a:r>
            <a:r>
              <a:rPr lang="en-US" baseline="30000"/>
              <a:t>– 0.06</a:t>
            </a:r>
            <a:r>
              <a:rPr lang="en-US" baseline="30000">
                <a:latin typeface="Symbol" pitchFamily="18" charset="2"/>
              </a:rPr>
              <a:t>/12</a:t>
            </a:r>
            <a:r>
              <a:rPr lang="en-US" baseline="30000"/>
              <a:t> </a:t>
            </a:r>
            <a:r>
              <a:rPr lang="en-US"/>
              <a:t>= -1.592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BEA50B12-B301-4242-A7EB-7A6FE3C61D9D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Valuing  the Option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905000"/>
            <a:ext cx="714375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The portfolio that is </a:t>
            </a:r>
          </a:p>
          <a:p>
            <a:pPr>
              <a:buFont typeface="Wingdings" pitchFamily="2" charset="2"/>
              <a:buNone/>
            </a:pPr>
            <a:r>
              <a:rPr lang="en-US" i="1"/>
              <a:t>		</a:t>
            </a:r>
            <a:r>
              <a:rPr lang="en-US"/>
              <a:t>long  0.8 futures				short  1 option			</a:t>
            </a:r>
          </a:p>
          <a:p>
            <a:pPr>
              <a:buFont typeface="Wingdings" pitchFamily="2" charset="2"/>
              <a:buNone/>
            </a:pPr>
            <a:r>
              <a:rPr lang="en-US"/>
              <a:t>   is worth -1.592</a:t>
            </a:r>
          </a:p>
          <a:p>
            <a:r>
              <a:rPr lang="en-US"/>
              <a:t>The value  of the futures is zero</a:t>
            </a:r>
          </a:p>
          <a:p>
            <a:r>
              <a:rPr lang="en-US"/>
              <a:t>The value  of the option must therefore be 1.592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DAF5C6F8-7E73-4DC0-ABC6-05E744EA7D91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Generalization of Binomial Tree Example </a:t>
            </a:r>
            <a:r>
              <a:rPr lang="en-US" sz="2200"/>
              <a:t>(Figure 14.2, page 330)</a:t>
            </a: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2127250"/>
            <a:ext cx="7905750" cy="4003675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A derivative lasts for time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/>
              <a:t> and  is dependent on a futures price</a:t>
            </a:r>
          </a:p>
        </p:txBody>
      </p:sp>
      <p:sp>
        <p:nvSpPr>
          <p:cNvPr id="140292" name="Line 4"/>
          <p:cNvSpPr>
            <a:spLocks noChangeShapeType="1"/>
          </p:cNvSpPr>
          <p:nvPr/>
        </p:nvSpPr>
        <p:spPr bwMode="auto">
          <a:xfrm flipV="1">
            <a:off x="4527550" y="4146550"/>
            <a:ext cx="2005013" cy="730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>
            <a:off x="4527550" y="4876800"/>
            <a:ext cx="2005013" cy="730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492875" y="3627438"/>
            <a:ext cx="7683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F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 i="1">
                <a:latin typeface="Times New Roman" pitchFamily="18" charset="0"/>
              </a:rPr>
              <a:t>u</a:t>
            </a:r>
            <a:endParaRPr lang="en-US" sz="3200">
              <a:latin typeface="Times New Roman" pitchFamily="18" charset="0"/>
            </a:endParaRPr>
          </a:p>
          <a:p>
            <a:pPr eaLnBrk="0" hangingPunct="0"/>
            <a:r>
              <a:rPr lang="en-US" sz="3200"/>
              <a:t> </a:t>
            </a:r>
            <a:r>
              <a:rPr lang="en-US" sz="3200">
                <a:latin typeface="Times New Roman" pitchFamily="18" charset="0"/>
              </a:rPr>
              <a:t>ƒ</a:t>
            </a:r>
            <a:r>
              <a:rPr lang="en-US" sz="3200" i="1" baseline="-25000">
                <a:latin typeface="Times New Roman" pitchFamily="18" charset="0"/>
              </a:rPr>
              <a:t>u</a:t>
            </a: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6492875" y="5075238"/>
            <a:ext cx="7683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F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 i="1">
                <a:latin typeface="Times New Roman" pitchFamily="18" charset="0"/>
              </a:rPr>
              <a:t>d</a:t>
            </a:r>
          </a:p>
          <a:p>
            <a:pPr eaLnBrk="0" hangingPunct="0"/>
            <a:r>
              <a:rPr lang="en-US" sz="3200"/>
              <a:t> </a:t>
            </a:r>
            <a:r>
              <a:rPr lang="en-US" sz="3200">
                <a:latin typeface="Times New Roman" pitchFamily="18" charset="0"/>
              </a:rPr>
              <a:t>ƒ</a:t>
            </a:r>
            <a:r>
              <a:rPr lang="en-US" sz="3200" i="1" baseline="-25000">
                <a:latin typeface="Times New Roman" pitchFamily="18" charset="0"/>
              </a:rPr>
              <a:t>d</a:t>
            </a: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3962400" y="4389438"/>
            <a:ext cx="733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F</a:t>
            </a:r>
            <a:r>
              <a:rPr lang="en-US" sz="3200" baseline="-25000">
                <a:latin typeface="Times New Roman" pitchFamily="18" charset="0"/>
              </a:rPr>
              <a:t>0</a:t>
            </a:r>
            <a:endParaRPr lang="en-US" sz="3200"/>
          </a:p>
          <a:p>
            <a:pPr eaLnBrk="0" hangingPunct="0"/>
            <a:r>
              <a:rPr lang="en-US" sz="3200"/>
              <a:t> </a:t>
            </a:r>
            <a:r>
              <a:rPr lang="en-US" sz="3200">
                <a:latin typeface="Times New Roman" pitchFamily="18" charset="0"/>
              </a:rPr>
              <a:t>ƒ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CAAC25F5-18E5-4FDD-837F-4C7F6FBF2678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Generalization</a:t>
            </a:r>
            <a:br>
              <a:rPr lang="en-US"/>
            </a:br>
            <a:r>
              <a:rPr lang="en-US" sz="2600"/>
              <a:t>(continued)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400"/>
              <a:t>Consider the portfolio that is long  </a:t>
            </a:r>
            <a:r>
              <a:rPr lang="en-US" sz="2400">
                <a:latin typeface="Symbol" pitchFamily="18" charset="2"/>
              </a:rPr>
              <a:t>D</a:t>
            </a:r>
            <a:r>
              <a:rPr lang="en-US" sz="2400"/>
              <a:t>  futures and short 1 derivative																							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endParaRPr lang="en-US" sz="2400"/>
          </a:p>
          <a:p>
            <a:r>
              <a:rPr lang="en-US" sz="2400"/>
              <a:t>The portfolio is riskless when </a:t>
            </a:r>
          </a:p>
        </p:txBody>
      </p:sp>
      <p:graphicFrame>
        <p:nvGraphicFramePr>
          <p:cNvPr id="142340" name="Object 4"/>
          <p:cNvGraphicFramePr>
            <a:graphicFrameLocks/>
          </p:cNvGraphicFramePr>
          <p:nvPr/>
        </p:nvGraphicFramePr>
        <p:xfrm>
          <a:off x="3276600" y="4953000"/>
          <a:ext cx="2819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9" name="Equation" r:id="rId4" imgW="939600" imgH="431640" progId="Equation.2">
                  <p:embed/>
                </p:oleObj>
              </mc:Choice>
              <mc:Fallback>
                <p:oleObj name="Equation" r:id="rId4" imgW="939600" imgH="431640" progId="Equation.2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953000"/>
                        <a:ext cx="28194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41" name="Line 5"/>
          <p:cNvSpPr>
            <a:spLocks noChangeShapeType="1"/>
          </p:cNvSpPr>
          <p:nvPr/>
        </p:nvSpPr>
        <p:spPr bwMode="auto">
          <a:xfrm>
            <a:off x="2971800" y="3371850"/>
            <a:ext cx="1857375" cy="371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5000625" y="2657475"/>
            <a:ext cx="2789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0</a:t>
            </a:r>
            <a:r>
              <a:rPr lang="en-US" sz="2400" i="1">
                <a:latin typeface="Times New Roman" pitchFamily="18" charset="0"/>
              </a:rPr>
              <a:t>u</a:t>
            </a:r>
            <a:r>
              <a:rPr lang="en-US" sz="2400"/>
              <a:t> </a:t>
            </a:r>
            <a:r>
              <a:rPr lang="en-US" sz="2400">
                <a:latin typeface="Symbol" pitchFamily="18" charset="2"/>
              </a:rPr>
              <a:t>D - 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0</a:t>
            </a:r>
            <a:r>
              <a:rPr lang="en-US" sz="2400" i="1">
                <a:latin typeface="Times New Roman" pitchFamily="18" charset="0"/>
              </a:rPr>
              <a:t> </a:t>
            </a:r>
            <a:r>
              <a:rPr lang="en-US" sz="2400">
                <a:latin typeface="Symbol" pitchFamily="18" charset="2"/>
              </a:rPr>
              <a:t>D </a:t>
            </a:r>
            <a:r>
              <a:rPr lang="en-US" sz="2400"/>
              <a:t>– </a:t>
            </a:r>
            <a:r>
              <a:rPr lang="en-US" sz="2400">
                <a:latin typeface="Times New Roman" pitchFamily="18" charset="0"/>
              </a:rPr>
              <a:t>ƒ</a:t>
            </a:r>
            <a:r>
              <a:rPr lang="en-US" sz="2400" i="1" baseline="-25000">
                <a:latin typeface="Times New Roman" pitchFamily="18" charset="0"/>
              </a:rPr>
              <a:t>u</a:t>
            </a:r>
          </a:p>
        </p:txBody>
      </p:sp>
      <p:sp>
        <p:nvSpPr>
          <p:cNvPr id="142343" name="Rectangle 7"/>
          <p:cNvSpPr>
            <a:spLocks noChangeArrowheads="1"/>
          </p:cNvSpPr>
          <p:nvPr/>
        </p:nvSpPr>
        <p:spPr bwMode="auto">
          <a:xfrm>
            <a:off x="4943475" y="3600450"/>
            <a:ext cx="2803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0</a:t>
            </a:r>
            <a:r>
              <a:rPr lang="en-US" sz="2400" i="1">
                <a:latin typeface="Times New Roman" pitchFamily="18" charset="0"/>
              </a:rPr>
              <a:t>d</a:t>
            </a:r>
            <a:r>
              <a:rPr lang="en-US" sz="2400" i="1"/>
              <a:t> </a:t>
            </a:r>
            <a:r>
              <a:rPr lang="en-US" sz="2400">
                <a:latin typeface="Symbol" pitchFamily="18" charset="2"/>
              </a:rPr>
              <a:t>D- 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0</a:t>
            </a:r>
            <a:r>
              <a:rPr lang="en-US" sz="2400">
                <a:latin typeface="Symbol" pitchFamily="18" charset="2"/>
              </a:rPr>
              <a:t>D </a:t>
            </a:r>
            <a:r>
              <a:rPr lang="en-US" sz="2400"/>
              <a:t>– </a:t>
            </a:r>
            <a:r>
              <a:rPr lang="en-US" sz="2400">
                <a:latin typeface="Times New Roman" pitchFamily="18" charset="0"/>
              </a:rPr>
              <a:t>ƒ</a:t>
            </a:r>
            <a:r>
              <a:rPr lang="en-US" sz="2400" i="1" baseline="-25000">
                <a:latin typeface="Times New Roman" pitchFamily="18" charset="0"/>
              </a:rPr>
              <a:t>d</a:t>
            </a: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2292350" y="3371850"/>
            <a:ext cx="115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2841625" y="2914650"/>
            <a:ext cx="2130425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8BDF64BC-574D-45CE-BCC1-4AB7801B4C97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0225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Generalization</a:t>
            </a:r>
            <a:br>
              <a:rPr lang="en-US"/>
            </a:br>
            <a:r>
              <a:rPr lang="en-US" sz="2600"/>
              <a:t>(continued)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1763" y="2201863"/>
            <a:ext cx="6342062" cy="3957637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Value of the portfolio at time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/>
              <a:t>  is 	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u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latin typeface="Symbol" pitchFamily="18" charset="2"/>
              </a:rPr>
              <a:t>D</a:t>
            </a:r>
            <a:r>
              <a:rPr lang="en-US">
                <a:latin typeface="Times New Roman" pitchFamily="18" charset="0"/>
              </a:rPr>
              <a:t> –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>
                <a:latin typeface="Symbol" pitchFamily="18" charset="2"/>
              </a:rPr>
              <a:t>D</a:t>
            </a:r>
            <a:r>
              <a:rPr lang="en-US">
                <a:latin typeface="Times New Roman" pitchFamily="18" charset="0"/>
              </a:rPr>
              <a:t> – ƒ</a:t>
            </a:r>
            <a:r>
              <a:rPr lang="en-US" i="1" baseline="-25000">
                <a:latin typeface="Times New Roman" pitchFamily="18" charset="0"/>
              </a:rPr>
              <a:t>u</a:t>
            </a:r>
            <a:endParaRPr lang="en-US"/>
          </a:p>
          <a:p>
            <a:r>
              <a:rPr lang="en-US"/>
              <a:t>Value of portfolio </a:t>
            </a:r>
            <a:r>
              <a:rPr lang="en-US" i="1"/>
              <a:t>today</a:t>
            </a:r>
            <a:r>
              <a:rPr lang="en-US"/>
              <a:t>  is </a:t>
            </a:r>
            <a:r>
              <a:rPr lang="en-US">
                <a:latin typeface="Symbol" pitchFamily="18" charset="2"/>
              </a:rPr>
              <a:t> </a:t>
            </a:r>
            <a:r>
              <a:rPr lang="en-US"/>
              <a:t>– </a:t>
            </a:r>
            <a:r>
              <a:rPr lang="en-US">
                <a:latin typeface="Times New Roman" pitchFamily="18" charset="0"/>
              </a:rPr>
              <a:t>ƒ</a:t>
            </a:r>
            <a:endParaRPr lang="en-US"/>
          </a:p>
          <a:p>
            <a:r>
              <a:rPr lang="en-US"/>
              <a:t>Hence 						</a:t>
            </a:r>
            <a:r>
              <a:rPr lang="en-US">
                <a:latin typeface="Times New Roman" pitchFamily="18" charset="0"/>
              </a:rPr>
              <a:t>ƒ = – [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u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D </a:t>
            </a:r>
            <a:r>
              <a:rPr lang="en-US"/>
              <a:t>–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>
                <a:latin typeface="Symbol" pitchFamily="18" charset="2"/>
              </a:rPr>
              <a:t>D </a:t>
            </a:r>
            <a:r>
              <a:rPr lang="en-US"/>
              <a:t>– </a:t>
            </a:r>
            <a:r>
              <a:rPr lang="en-US">
                <a:latin typeface="Times New Roman" pitchFamily="18" charset="0"/>
              </a:rPr>
              <a:t>ƒ</a:t>
            </a:r>
            <a:r>
              <a:rPr lang="en-US" i="1" baseline="-25000">
                <a:latin typeface="Times New Roman" pitchFamily="18" charset="0"/>
              </a:rPr>
              <a:t>u</a:t>
            </a:r>
            <a:r>
              <a:rPr lang="en-US">
                <a:latin typeface="Times New Roman" pitchFamily="18" charset="0"/>
              </a:rPr>
              <a:t>]e</a:t>
            </a:r>
            <a:r>
              <a:rPr lang="en-US" baseline="30000">
                <a:latin typeface="Times New Roman" pitchFamily="18" charset="0"/>
              </a:rPr>
              <a:t>-</a:t>
            </a:r>
            <a:r>
              <a:rPr lang="en-US" i="1" baseline="30000">
                <a:latin typeface="Times New Roman" pitchFamily="18" charset="0"/>
              </a:rPr>
              <a:t>rT</a:t>
            </a: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EF64B47D-DD43-4CF9-B021-643E3EC758D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Extension of Chapter 9 Results</a:t>
            </a:r>
            <a:br>
              <a:rPr lang="en-US"/>
            </a:br>
            <a:r>
              <a:rPr lang="en-US" sz="2200"/>
              <a:t>(Equations 14.1 to 14.3)</a:t>
            </a:r>
            <a:endParaRPr lang="en-US"/>
          </a:p>
        </p:txBody>
      </p:sp>
      <p:graphicFrame>
        <p:nvGraphicFramePr>
          <p:cNvPr id="89091" name="Object 3"/>
          <p:cNvGraphicFramePr>
            <a:graphicFrameLocks/>
          </p:cNvGraphicFramePr>
          <p:nvPr/>
        </p:nvGraphicFramePr>
        <p:xfrm>
          <a:off x="2800350" y="2343150"/>
          <a:ext cx="343058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3" name="Equation" r:id="rId4" imgW="1130040" imgH="241200" progId="Equation.3">
                  <p:embed/>
                </p:oleObj>
              </mc:Choice>
              <mc:Fallback>
                <p:oleObj name="Equation" r:id="rId4" imgW="1130040" imgH="241200" progId="Equation.3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0350" y="2343150"/>
                        <a:ext cx="3430588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1249363" y="1905000"/>
            <a:ext cx="452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Lower Bound for calls: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1335088" y="3216275"/>
            <a:ext cx="330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Lower Bound for puts</a:t>
            </a:r>
          </a:p>
        </p:txBody>
      </p:sp>
      <p:graphicFrame>
        <p:nvGraphicFramePr>
          <p:cNvPr id="89094" name="Object 6"/>
          <p:cNvGraphicFramePr>
            <a:graphicFrameLocks/>
          </p:cNvGraphicFramePr>
          <p:nvPr/>
        </p:nvGraphicFramePr>
        <p:xfrm>
          <a:off x="2625725" y="3867150"/>
          <a:ext cx="38163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4" name="Equation" r:id="rId6" imgW="1155600" imgH="241200" progId="Equation.3">
                  <p:embed/>
                </p:oleObj>
              </mc:Choice>
              <mc:Fallback>
                <p:oleObj name="Equation" r:id="rId6" imgW="1155600" imgH="241200" progId="Equation.3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725" y="3867150"/>
                        <a:ext cx="38163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1524000" y="4719638"/>
            <a:ext cx="306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Put Call Parity</a:t>
            </a:r>
          </a:p>
        </p:txBody>
      </p:sp>
      <p:graphicFrame>
        <p:nvGraphicFramePr>
          <p:cNvPr id="89096" name="Object 8"/>
          <p:cNvGraphicFramePr>
            <a:graphicFrameLocks/>
          </p:cNvGraphicFramePr>
          <p:nvPr/>
        </p:nvGraphicFramePr>
        <p:xfrm>
          <a:off x="2667000" y="5546725"/>
          <a:ext cx="343535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5" name="Equation" r:id="rId8" imgW="1358640" imgH="241200" progId="Equation.3">
                  <p:embed/>
                </p:oleObj>
              </mc:Choice>
              <mc:Fallback>
                <p:oleObj name="Equation" r:id="rId8" imgW="1358640" imgH="241200" progId="Equation.3">
                  <p:embed/>
                  <p:pic>
                    <p:nvPicPr>
                      <p:cNvPr id="0" name="Picture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546725"/>
                        <a:ext cx="3435350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28228360-FD75-4564-95DA-D9D8FEBED259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Generalization</a:t>
            </a:r>
            <a:br>
              <a:rPr lang="en-US"/>
            </a:br>
            <a:r>
              <a:rPr lang="en-US" sz="2600"/>
              <a:t>(continued)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4413" y="2028825"/>
            <a:ext cx="10469562" cy="41148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Substituting for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 we obtain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ƒ = [ </a:t>
            </a:r>
            <a:r>
              <a:rPr lang="en-US" sz="2800" i="1">
                <a:latin typeface="Times New Roman" pitchFamily="18" charset="0"/>
              </a:rPr>
              <a:t>p</a:t>
            </a:r>
            <a:r>
              <a:rPr lang="en-US" sz="2800">
                <a:latin typeface="Times New Roman" pitchFamily="18" charset="0"/>
              </a:rPr>
              <a:t> ƒ</a:t>
            </a:r>
            <a:r>
              <a:rPr lang="en-US" sz="2800" i="1" baseline="-25000">
                <a:latin typeface="Times New Roman" pitchFamily="18" charset="0"/>
              </a:rPr>
              <a:t>u</a:t>
            </a:r>
            <a:r>
              <a:rPr lang="en-US" sz="2800">
                <a:latin typeface="Times New Roman" pitchFamily="18" charset="0"/>
              </a:rPr>
              <a:t> + (1 – </a:t>
            </a:r>
            <a:r>
              <a:rPr lang="en-US" sz="2800" i="1">
                <a:latin typeface="Times New Roman" pitchFamily="18" charset="0"/>
              </a:rPr>
              <a:t>p</a:t>
            </a:r>
            <a:r>
              <a:rPr lang="en-US" sz="2800">
                <a:latin typeface="Times New Roman" pitchFamily="18" charset="0"/>
              </a:rPr>
              <a:t> )ƒ</a:t>
            </a:r>
            <a:r>
              <a:rPr lang="en-US" sz="2800" i="1" baseline="-25000">
                <a:latin typeface="Times New Roman" pitchFamily="18" charset="0"/>
              </a:rPr>
              <a:t>d</a:t>
            </a:r>
            <a:r>
              <a:rPr lang="en-US" sz="2800">
                <a:latin typeface="Times New Roman" pitchFamily="18" charset="0"/>
              </a:rPr>
              <a:t>  ]e</a:t>
            </a:r>
            <a:r>
              <a:rPr lang="en-US" sz="2800" baseline="30000">
                <a:latin typeface="Times New Roman" pitchFamily="18" charset="0"/>
              </a:rPr>
              <a:t>–</a:t>
            </a:r>
            <a:r>
              <a:rPr lang="en-US" sz="2800" i="1" baseline="30000">
                <a:latin typeface="Times New Roman" pitchFamily="18" charset="0"/>
              </a:rPr>
              <a:t>rT</a:t>
            </a:r>
            <a:r>
              <a:rPr lang="en-US" sz="2800">
                <a:latin typeface="Times New Roman" pitchFamily="18" charset="0"/>
              </a:rPr>
              <a:t>	 </a:t>
            </a:r>
            <a:r>
              <a:rPr lang="en-US">
                <a:latin typeface="Times New Roman" pitchFamily="18" charset="0"/>
              </a:rPr>
              <a:t>	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where   </a:t>
            </a:r>
          </a:p>
        </p:txBody>
      </p:sp>
      <p:graphicFrame>
        <p:nvGraphicFramePr>
          <p:cNvPr id="146436" name="Object 4"/>
          <p:cNvGraphicFramePr>
            <a:graphicFrameLocks/>
          </p:cNvGraphicFramePr>
          <p:nvPr/>
        </p:nvGraphicFramePr>
        <p:xfrm>
          <a:off x="2900363" y="4318000"/>
          <a:ext cx="2116137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45" name="Equation" r:id="rId4" imgW="2581200" imgH="1377720" progId="Equation.2">
                  <p:embed/>
                </p:oleObj>
              </mc:Choice>
              <mc:Fallback>
                <p:oleObj name="Equation" r:id="rId4" imgW="2581200" imgH="1377720" progId="Equation.2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363" y="4318000"/>
                        <a:ext cx="2116137" cy="124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A2C0DC9B-E736-4D18-8C2E-5FA855105AB3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84225" y="60960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Valuing  European Futures Options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963" y="1819275"/>
            <a:ext cx="7710487" cy="4117975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We can use  the formula for an option on a stock paying  a dividend yield</a:t>
            </a:r>
          </a:p>
          <a:p>
            <a:pPr lvl="2">
              <a:buFont typeface="Wingdings" pitchFamily="2" charset="2"/>
              <a:buNone/>
            </a:pPr>
            <a:r>
              <a:rPr lang="en-US" sz="3200"/>
              <a:t>Set 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/>
              <a:t>  =  current futures price (</a:t>
            </a:r>
            <a:r>
              <a:rPr lang="en-US" sz="3200" i="1">
                <a:latin typeface="Times New Roman" pitchFamily="18" charset="0"/>
              </a:rPr>
              <a:t>F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/>
              <a:t>)</a:t>
            </a:r>
          </a:p>
          <a:p>
            <a:pPr lvl="2">
              <a:buFont typeface="Wingdings" pitchFamily="2" charset="2"/>
              <a:buNone/>
            </a:pPr>
            <a:r>
              <a:rPr lang="en-US" sz="3200"/>
              <a:t>Set </a:t>
            </a:r>
            <a:r>
              <a:rPr lang="en-US" sz="3200" i="1">
                <a:latin typeface="Times New Roman" pitchFamily="18" charset="0"/>
              </a:rPr>
              <a:t>q</a:t>
            </a:r>
            <a:r>
              <a:rPr lang="en-US" sz="3200" i="1"/>
              <a:t> </a:t>
            </a:r>
            <a:r>
              <a:rPr lang="en-US" sz="3200"/>
              <a:t> =  domestic risk-free rate (</a:t>
            </a:r>
            <a:r>
              <a:rPr lang="en-US" sz="3200" i="1">
                <a:latin typeface="Times New Roman" pitchFamily="18" charset="0"/>
              </a:rPr>
              <a:t>r</a:t>
            </a:r>
            <a:r>
              <a:rPr lang="en-US" sz="3200"/>
              <a:t> )</a:t>
            </a:r>
          </a:p>
          <a:p>
            <a:r>
              <a:rPr lang="en-US"/>
              <a:t>Setting </a:t>
            </a:r>
            <a:r>
              <a:rPr lang="en-US" i="1">
                <a:latin typeface="Times New Roman" pitchFamily="18" charset="0"/>
              </a:rPr>
              <a:t>q</a:t>
            </a:r>
            <a:r>
              <a:rPr lang="en-US">
                <a:latin typeface="Times New Roman" pitchFamily="18" charset="0"/>
              </a:rPr>
              <a:t>  =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/>
              <a:t>  </a:t>
            </a:r>
            <a:r>
              <a:rPr lang="en-US"/>
              <a:t>ensures that the expected growth of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/>
              <a:t>  in a risk-neutral world is zero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ACAFD361-5AF5-4F80-BC26-1F988F62F021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122238"/>
            <a:ext cx="75438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Growth Rates For Futures Prices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3600" y="1841500"/>
            <a:ext cx="7424738" cy="3175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A futures contract requires no initial investment</a:t>
            </a:r>
          </a:p>
          <a:p>
            <a:pPr>
              <a:lnSpc>
                <a:spcPct val="90000"/>
              </a:lnSpc>
            </a:pPr>
            <a:r>
              <a:rPr lang="en-US" sz="2800"/>
              <a:t>In a risk-neutral world the expected return  should  be zero</a:t>
            </a:r>
          </a:p>
          <a:p>
            <a:pPr>
              <a:lnSpc>
                <a:spcPct val="90000"/>
              </a:lnSpc>
            </a:pPr>
            <a:r>
              <a:rPr lang="en-US" sz="2800"/>
              <a:t>The expected growth rate of the futures price is therefore</a:t>
            </a:r>
            <a:r>
              <a:rPr lang="en-US" sz="2800">
                <a:latin typeface="Symbol" pitchFamily="18" charset="2"/>
              </a:rPr>
              <a:t> </a:t>
            </a:r>
            <a:r>
              <a:rPr lang="en-US" sz="2800"/>
              <a:t>zero</a:t>
            </a:r>
          </a:p>
          <a:p>
            <a:pPr>
              <a:lnSpc>
                <a:spcPct val="90000"/>
              </a:lnSpc>
            </a:pPr>
            <a:r>
              <a:rPr lang="en-US" sz="2800"/>
              <a:t>The futures price can therefore be treated like a stock paying a dividend yield of </a:t>
            </a:r>
            <a:r>
              <a:rPr lang="en-US" sz="2800" i="1">
                <a:latin typeface="Times New Roman" pitchFamily="18" charset="0"/>
              </a:rPr>
              <a:t>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3D7C0ECF-7A93-4C37-BEC3-295986238B8B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122238"/>
            <a:ext cx="75438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Growth Rates For Futures Prices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915400" cy="50292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We enter into a long futures contract today. Its value is zero.</a:t>
            </a:r>
          </a:p>
          <a:p>
            <a:pPr>
              <a:lnSpc>
                <a:spcPct val="90000"/>
              </a:lnSpc>
            </a:pPr>
            <a:r>
              <a:rPr lang="en-US" sz="2800"/>
              <a:t>At time </a:t>
            </a:r>
            <a:r>
              <a:rPr lang="el-GR" sz="2800"/>
              <a:t>Δ</a:t>
            </a:r>
            <a:r>
              <a:rPr lang="en-US" sz="2800"/>
              <a:t>t, it provides a payoff F</a:t>
            </a:r>
            <a:r>
              <a:rPr lang="el-GR" sz="2800" baseline="-25000"/>
              <a:t>Δ</a:t>
            </a:r>
            <a:r>
              <a:rPr lang="en-US" sz="2800" baseline="-25000"/>
              <a:t>t</a:t>
            </a:r>
            <a:r>
              <a:rPr lang="en-US" sz="2800"/>
              <a:t>-F</a:t>
            </a:r>
            <a:r>
              <a:rPr lang="en-US" sz="2800" baseline="-25000"/>
              <a:t>0</a:t>
            </a:r>
            <a:r>
              <a:rPr lang="en-US" sz="2800"/>
              <a:t>.</a:t>
            </a:r>
          </a:p>
          <a:p>
            <a:pPr>
              <a:lnSpc>
                <a:spcPct val="90000"/>
              </a:lnSpc>
            </a:pPr>
            <a:r>
              <a:rPr lang="en-US" sz="2800"/>
              <a:t>The risk-neutral valuation gives the value of the contract at time 0 as e</a:t>
            </a:r>
            <a:r>
              <a:rPr lang="en-US" sz="2800" baseline="30000"/>
              <a:t>-r</a:t>
            </a:r>
            <a:r>
              <a:rPr lang="el-GR" sz="2800" baseline="30000"/>
              <a:t>Δ</a:t>
            </a:r>
            <a:r>
              <a:rPr lang="en-US" sz="2800" baseline="30000"/>
              <a:t>t </a:t>
            </a:r>
            <a:r>
              <a:rPr lang="en-US" sz="2800"/>
              <a:t>E</a:t>
            </a:r>
            <a:r>
              <a:rPr lang="en-US" sz="2800" baseline="-25000"/>
              <a:t>Q</a:t>
            </a:r>
            <a:r>
              <a:rPr lang="en-US" sz="2800"/>
              <a:t>[F</a:t>
            </a:r>
            <a:r>
              <a:rPr lang="el-GR" sz="2800" baseline="-25000"/>
              <a:t>Δ</a:t>
            </a:r>
            <a:r>
              <a:rPr lang="en-US" sz="2800" baseline="-25000"/>
              <a:t>t</a:t>
            </a:r>
            <a:r>
              <a:rPr lang="en-US" sz="2800"/>
              <a:t>-F</a:t>
            </a:r>
            <a:r>
              <a:rPr lang="en-US" sz="2800" baseline="-25000"/>
              <a:t>0</a:t>
            </a:r>
            <a:r>
              <a:rPr lang="en-US" sz="2800"/>
              <a:t>], where E</a:t>
            </a:r>
            <a:r>
              <a:rPr lang="en-US" sz="2800" baseline="-25000"/>
              <a:t>Q</a:t>
            </a:r>
            <a:r>
              <a:rPr lang="en-US" sz="2800"/>
              <a:t> denotes expectation in a risk-neutral world</a:t>
            </a:r>
          </a:p>
          <a:p>
            <a:pPr>
              <a:lnSpc>
                <a:spcPct val="90000"/>
              </a:lnSpc>
            </a:pPr>
            <a:r>
              <a:rPr lang="en-US" sz="2800"/>
              <a:t>We must have e</a:t>
            </a:r>
            <a:r>
              <a:rPr lang="en-US" sz="2800" baseline="30000"/>
              <a:t>-r</a:t>
            </a:r>
            <a:r>
              <a:rPr lang="el-GR" sz="2800" baseline="30000"/>
              <a:t>Δ</a:t>
            </a:r>
            <a:r>
              <a:rPr lang="en-US" sz="2800" baseline="30000"/>
              <a:t>t </a:t>
            </a:r>
            <a:r>
              <a:rPr lang="en-US" sz="2800"/>
              <a:t>E</a:t>
            </a:r>
            <a:r>
              <a:rPr lang="en-US" sz="2800" baseline="-25000"/>
              <a:t>Q</a:t>
            </a:r>
            <a:r>
              <a:rPr lang="en-US" sz="2800"/>
              <a:t>[F</a:t>
            </a:r>
            <a:r>
              <a:rPr lang="el-GR" sz="2800" baseline="-25000"/>
              <a:t>Δ</a:t>
            </a:r>
            <a:r>
              <a:rPr lang="en-US" sz="2800" baseline="-25000"/>
              <a:t>t</a:t>
            </a:r>
            <a:r>
              <a:rPr lang="en-US" sz="2800"/>
              <a:t>-F</a:t>
            </a:r>
            <a:r>
              <a:rPr lang="en-US" sz="2800" baseline="-25000"/>
              <a:t>0</a:t>
            </a:r>
            <a:r>
              <a:rPr lang="en-US" sz="2800"/>
              <a:t>]=0, or</a:t>
            </a:r>
          </a:p>
          <a:p>
            <a:pPr>
              <a:lnSpc>
                <a:spcPct val="90000"/>
              </a:lnSpc>
            </a:pPr>
            <a:r>
              <a:rPr lang="en-US" sz="2800"/>
              <a:t>E</a:t>
            </a:r>
            <a:r>
              <a:rPr lang="en-US" sz="2800" baseline="-25000"/>
              <a:t>Q</a:t>
            </a:r>
            <a:r>
              <a:rPr lang="en-US" sz="2800"/>
              <a:t>(F</a:t>
            </a:r>
            <a:r>
              <a:rPr lang="el-GR" sz="2800" baseline="-25000"/>
              <a:t>Δ</a:t>
            </a:r>
            <a:r>
              <a:rPr lang="en-US" sz="2800" baseline="-25000"/>
              <a:t>t</a:t>
            </a:r>
            <a:r>
              <a:rPr lang="en-US" sz="2800"/>
              <a:t>)=(F</a:t>
            </a:r>
            <a:r>
              <a:rPr lang="en-US" sz="2800" baseline="-25000"/>
              <a:t>0</a:t>
            </a:r>
            <a:r>
              <a:rPr lang="en-US" sz="2800"/>
              <a:t>), and for any T, E</a:t>
            </a:r>
            <a:r>
              <a:rPr lang="en-US" sz="2800" baseline="-25000"/>
              <a:t>Q</a:t>
            </a:r>
            <a:r>
              <a:rPr lang="en-US" sz="2800"/>
              <a:t>(F</a:t>
            </a:r>
            <a:r>
              <a:rPr lang="en-US" sz="2800" baseline="-25000"/>
              <a:t>T</a:t>
            </a:r>
            <a:r>
              <a:rPr lang="en-US" sz="2800"/>
              <a:t>)=(F</a:t>
            </a:r>
            <a:r>
              <a:rPr lang="en-US" sz="2800" baseline="-25000"/>
              <a:t>0</a:t>
            </a:r>
            <a:r>
              <a:rPr lang="en-US" sz="2800"/>
              <a:t>).</a:t>
            </a:r>
          </a:p>
          <a:p>
            <a:pPr>
              <a:lnSpc>
                <a:spcPct val="90000"/>
              </a:lnSpc>
            </a:pPr>
            <a:r>
              <a:rPr lang="en-US" sz="2800"/>
              <a:t>The drift of the futures price is zero. The futures price behaves like a stock providing a dividend yield r. </a:t>
            </a:r>
          </a:p>
          <a:p>
            <a:pPr>
              <a:lnSpc>
                <a:spcPct val="90000"/>
              </a:lnSpc>
            </a:pPr>
            <a:r>
              <a:rPr lang="en-US" sz="2800"/>
              <a:t>The process followed by F is dF=</a:t>
            </a:r>
            <a:r>
              <a:rPr lang="el-GR" sz="2800"/>
              <a:t>σ</a:t>
            </a:r>
            <a:r>
              <a:rPr lang="en-US" sz="2800"/>
              <a:t> F dW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34879654-8A0F-4ADC-ABC6-54A2C2EAC91B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Black’s Formula  </a:t>
            </a:r>
            <a:br>
              <a:rPr lang="en-US"/>
            </a:br>
            <a:r>
              <a:rPr lang="en-US" sz="2200"/>
              <a:t>(Equations 14.16 and 14.17, page 333)</a:t>
            </a: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10033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The formulas  for European options on futures are known as Black’s formulas</a:t>
            </a:r>
          </a:p>
        </p:txBody>
      </p:sp>
      <p:graphicFrame>
        <p:nvGraphicFramePr>
          <p:cNvPr id="152580" name="Object 4"/>
          <p:cNvGraphicFramePr>
            <a:graphicFrameLocks/>
          </p:cNvGraphicFramePr>
          <p:nvPr/>
        </p:nvGraphicFramePr>
        <p:xfrm>
          <a:off x="1524000" y="2590800"/>
          <a:ext cx="60198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9" name="Equation" r:id="rId4" imgW="2679480" imgH="1498320" progId="Equation.3">
                  <p:embed/>
                </p:oleObj>
              </mc:Choice>
              <mc:Fallback>
                <p:oleObj name="Equation" r:id="rId4" imgW="2679480" imgH="149832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90800"/>
                        <a:ext cx="6019800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Differential Equation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6553200" cy="625475"/>
          </a:xfrm>
          <a:noFill/>
          <a:ln/>
        </p:spPr>
        <p:txBody>
          <a:bodyPr lIns="92075" tIns="46038" rIns="92075" bIns="46038"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The risk-neutral process for the stock price 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cs typeface="Times New Roman" pitchFamily="18" charset="0"/>
              </a:rPr>
              <a:t>		</a:t>
            </a:r>
            <a:r>
              <a:rPr lang="fr-FR" sz="2800">
                <a:cs typeface="Times New Roman" pitchFamily="18" charset="0"/>
              </a:rPr>
              <a:t>dS = </a:t>
            </a:r>
            <a:r>
              <a:rPr lang="en-US" sz="2800">
                <a:cs typeface="Times New Roman" pitchFamily="18" charset="0"/>
              </a:rPr>
              <a:t>(r-q)</a:t>
            </a:r>
            <a:r>
              <a:rPr lang="fr-FR" sz="2800">
                <a:cs typeface="Times New Roman" pitchFamily="18" charset="0"/>
              </a:rPr>
              <a:t>Sdt + </a:t>
            </a:r>
            <a:r>
              <a:rPr lang="el-GR" sz="2800">
                <a:cs typeface="Times New Roman" pitchFamily="18" charset="0"/>
              </a:rPr>
              <a:t>σ</a:t>
            </a:r>
            <a:r>
              <a:rPr lang="fr-FR" sz="2800">
                <a:cs typeface="Times New Roman" pitchFamily="18" charset="0"/>
              </a:rPr>
              <a:t>S dW,</a:t>
            </a:r>
            <a:r>
              <a:rPr lang="fr-FR" sz="2800"/>
              <a:t> </a:t>
            </a: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And the differential equation becomes</a:t>
            </a: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3624263" y="32146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endParaRPr lang="el-GR"/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3309938" y="32146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endParaRPr lang="el-GR"/>
          </a:p>
        </p:txBody>
      </p:sp>
      <p:graphicFrame>
        <p:nvGraphicFramePr>
          <p:cNvPr id="173062" name="Object 6"/>
          <p:cNvGraphicFramePr>
            <a:graphicFrameLocks noChangeAspect="1"/>
          </p:cNvGraphicFramePr>
          <p:nvPr/>
        </p:nvGraphicFramePr>
        <p:xfrm>
          <a:off x="2070100" y="4114800"/>
          <a:ext cx="46212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71" name="Equation" r:id="rId4" imgW="1803240" imgH="431640" progId="Equation.3">
                  <p:embed/>
                </p:oleObj>
              </mc:Choice>
              <mc:Fallback>
                <p:oleObj name="Equation" r:id="rId4" imgW="18032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0" y="4114800"/>
                        <a:ext cx="462121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A859555E-1BCB-4EF6-A364-941DC1B3F88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610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Extension of Chapter 13 Results </a:t>
            </a:r>
            <a:r>
              <a:rPr lang="en-US" sz="2200"/>
              <a:t>(Equations 14.4 and 14.5)</a:t>
            </a:r>
            <a:endParaRPr lang="en-US"/>
          </a:p>
        </p:txBody>
      </p:sp>
      <p:graphicFrame>
        <p:nvGraphicFramePr>
          <p:cNvPr id="91139" name="Object 3"/>
          <p:cNvGraphicFramePr>
            <a:graphicFrameLocks/>
          </p:cNvGraphicFramePr>
          <p:nvPr/>
        </p:nvGraphicFramePr>
        <p:xfrm>
          <a:off x="1219200" y="2336800"/>
          <a:ext cx="6172200" cy="310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8" name="Equation" r:id="rId4" imgW="2590560" imgH="1498320" progId="Equation.3">
                  <p:embed/>
                </p:oleObj>
              </mc:Choice>
              <mc:Fallback>
                <p:oleObj name="Equation" r:id="rId4" imgW="2590560" imgH="1498320" progId="Equation.3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336800"/>
                        <a:ext cx="6172200" cy="310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8E4B76CE-02C2-490A-84E3-4727C8F4B47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Binomial Model</a:t>
            </a:r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 flipV="1">
            <a:off x="3298825" y="2425700"/>
            <a:ext cx="2036763" cy="792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3298825" y="3217863"/>
            <a:ext cx="2036763" cy="792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5295900" y="1866900"/>
            <a:ext cx="723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 i="1">
                <a:latin typeface="Times New Roman" pitchFamily="18" charset="0"/>
              </a:rPr>
              <a:t>u</a:t>
            </a:r>
            <a:endParaRPr lang="en-US" sz="3200">
              <a:latin typeface="Times New Roman" pitchFamily="18" charset="0"/>
            </a:endParaRPr>
          </a:p>
          <a:p>
            <a:pPr eaLnBrk="0" hangingPunct="0"/>
            <a:r>
              <a:rPr lang="en-US" sz="3200"/>
              <a:t> </a:t>
            </a:r>
            <a:r>
              <a:rPr lang="en-US" sz="3200">
                <a:latin typeface="Times New Roman" pitchFamily="18" charset="0"/>
              </a:rPr>
              <a:t>ƒ</a:t>
            </a:r>
            <a:r>
              <a:rPr lang="en-US" sz="3200" i="1" baseline="-25000">
                <a:latin typeface="Times New Roman" pitchFamily="18" charset="0"/>
              </a:rPr>
              <a:t>u</a:t>
            </a: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5295900" y="3435350"/>
            <a:ext cx="723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baseline="-25000">
                <a:latin typeface="Times New Roman" pitchFamily="18" charset="0"/>
              </a:rPr>
              <a:t>0</a:t>
            </a:r>
            <a:r>
              <a:rPr lang="en-US" sz="3200" i="1">
                <a:latin typeface="Times New Roman" pitchFamily="18" charset="0"/>
              </a:rPr>
              <a:t>d</a:t>
            </a:r>
          </a:p>
          <a:p>
            <a:pPr eaLnBrk="0" hangingPunct="0"/>
            <a:r>
              <a:rPr lang="en-US" sz="3200"/>
              <a:t> </a:t>
            </a:r>
            <a:r>
              <a:rPr lang="en-US" sz="3200">
                <a:latin typeface="Times New Roman" pitchFamily="18" charset="0"/>
              </a:rPr>
              <a:t>ƒ</a:t>
            </a:r>
            <a:r>
              <a:rPr lang="en-US" sz="3200" i="1" baseline="-25000">
                <a:latin typeface="Times New Roman" pitchFamily="18" charset="0"/>
              </a:rPr>
              <a:t>d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2819400" y="2692400"/>
            <a:ext cx="6111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baseline="-25000"/>
              <a:t>0</a:t>
            </a:r>
            <a:endParaRPr lang="en-US" sz="3200"/>
          </a:p>
          <a:p>
            <a:pPr eaLnBrk="0" hangingPunct="0"/>
            <a:r>
              <a:rPr lang="en-US" sz="3200"/>
              <a:t> </a:t>
            </a:r>
            <a:r>
              <a:rPr lang="en-US" sz="3200">
                <a:latin typeface="Times New Roman" pitchFamily="18" charset="0"/>
              </a:rPr>
              <a:t>ƒ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 rot="20400000">
            <a:off x="4062413" y="224155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3200" i="1">
                <a:latin typeface="Times New Roman" pitchFamily="18" charset="0"/>
              </a:rPr>
              <a:t>p</a:t>
            </a:r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 rot="1140000">
            <a:off x="3579813" y="3698875"/>
            <a:ext cx="1438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3200"/>
              <a:t>(1</a:t>
            </a:r>
            <a:r>
              <a:rPr lang="en-US" sz="3200">
                <a:latin typeface="Symbol" pitchFamily="18" charset="2"/>
              </a:rPr>
              <a:t> </a:t>
            </a:r>
            <a:r>
              <a:rPr lang="en-US" sz="3200"/>
              <a:t>– </a:t>
            </a:r>
            <a:r>
              <a:rPr lang="en-US" sz="3200" i="1">
                <a:latin typeface="Times New Roman" pitchFamily="18" charset="0"/>
              </a:rPr>
              <a:t>p</a:t>
            </a:r>
            <a:r>
              <a:rPr lang="en-US" sz="3200"/>
              <a:t> )</a:t>
            </a:r>
          </a:p>
        </p:txBody>
      </p:sp>
      <p:sp>
        <p:nvSpPr>
          <p:cNvPr id="93194" name="Rectangle 10"/>
          <p:cNvSpPr>
            <a:spLocks noChangeArrowheads="1"/>
          </p:cNvSpPr>
          <p:nvPr/>
        </p:nvSpPr>
        <p:spPr bwMode="auto">
          <a:xfrm>
            <a:off x="762000" y="52832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lvl="4" algn="ctr" eaLnBrk="0" hangingPunct="0"/>
            <a:r>
              <a:rPr lang="en-US" sz="3200" i="1">
                <a:latin typeface="Times New Roman" pitchFamily="18" charset="0"/>
              </a:rPr>
              <a:t>f=e</a:t>
            </a:r>
            <a:r>
              <a:rPr lang="en-US" sz="3200" i="1" baseline="30000">
                <a:latin typeface="Times New Roman" pitchFamily="18" charset="0"/>
              </a:rPr>
              <a:t>-rT</a:t>
            </a:r>
            <a:r>
              <a:rPr lang="en-US" sz="3200">
                <a:latin typeface="Times New Roman" pitchFamily="18" charset="0"/>
              </a:rPr>
              <a:t>[</a:t>
            </a:r>
            <a:r>
              <a:rPr lang="en-US" sz="3200" i="1">
                <a:latin typeface="Times New Roman" pitchFamily="18" charset="0"/>
              </a:rPr>
              <a:t>pf</a:t>
            </a:r>
            <a:r>
              <a:rPr lang="en-US" sz="3200" i="1" baseline="-25000">
                <a:latin typeface="Times New Roman" pitchFamily="18" charset="0"/>
              </a:rPr>
              <a:t>u</a:t>
            </a:r>
            <a:r>
              <a:rPr lang="en-US" sz="3200" i="1">
                <a:latin typeface="Times New Roman" pitchFamily="18" charset="0"/>
              </a:rPr>
              <a:t>+</a:t>
            </a:r>
            <a:r>
              <a:rPr lang="en-US" sz="3200">
                <a:latin typeface="Times New Roman" pitchFamily="18" charset="0"/>
              </a:rPr>
              <a:t>(1</a:t>
            </a:r>
            <a:r>
              <a:rPr lang="en-US" sz="3200" i="1">
                <a:latin typeface="Times New Roman" pitchFamily="18" charset="0"/>
              </a:rPr>
              <a:t>-p</a:t>
            </a:r>
            <a:r>
              <a:rPr lang="en-US" sz="3200">
                <a:latin typeface="Times New Roman" pitchFamily="18" charset="0"/>
              </a:rPr>
              <a:t>)</a:t>
            </a:r>
            <a:r>
              <a:rPr lang="en-US" sz="3200" i="1">
                <a:latin typeface="Times New Roman" pitchFamily="18" charset="0"/>
              </a:rPr>
              <a:t>f</a:t>
            </a:r>
            <a:r>
              <a:rPr lang="en-US" sz="3200" i="1" baseline="-25000">
                <a:latin typeface="Times New Roman" pitchFamily="18" charset="0"/>
              </a:rPr>
              <a:t>d </a:t>
            </a:r>
            <a:r>
              <a:rPr lang="en-US" sz="3200">
                <a:latin typeface="Times New Roman" pitchFamily="18" charset="0"/>
              </a:rPr>
              <a:t>]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6156E5F6-DAB6-46EF-B7E6-483E8EC7FAF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Binomial Model</a:t>
            </a:r>
            <a:br>
              <a:rPr lang="en-US"/>
            </a:br>
            <a:r>
              <a:rPr lang="en-US" sz="2200"/>
              <a:t>continued</a:t>
            </a: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91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In a risk-neutral world the stock price grows at </a:t>
            </a:r>
            <a:r>
              <a:rPr lang="en-US" i="1">
                <a:latin typeface="Times New Roman" pitchFamily="18" charset="0"/>
              </a:rPr>
              <a:t>r-q</a:t>
            </a:r>
            <a:r>
              <a:rPr lang="en-US" i="1"/>
              <a:t> </a:t>
            </a:r>
            <a:r>
              <a:rPr lang="en-US"/>
              <a:t>rather than at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/>
              <a:t> </a:t>
            </a:r>
            <a:r>
              <a:rPr lang="en-US"/>
              <a:t>when there is a dividend yield at rate </a:t>
            </a:r>
            <a:r>
              <a:rPr lang="en-US" i="1">
                <a:latin typeface="Times New Roman" pitchFamily="18" charset="0"/>
              </a:rPr>
              <a:t>q</a:t>
            </a:r>
          </a:p>
          <a:p>
            <a:pPr>
              <a:lnSpc>
                <a:spcPct val="90000"/>
              </a:lnSpc>
            </a:pPr>
            <a:r>
              <a:rPr lang="en-US"/>
              <a:t>The probability,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/>
              <a:t>, of an up movement must therefore satisfy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			</a:t>
            </a:r>
            <a:r>
              <a:rPr lang="en-US" i="1">
                <a:latin typeface="Times New Roman" pitchFamily="18" charset="0"/>
              </a:rPr>
              <a:t>pS</a:t>
            </a:r>
            <a:r>
              <a:rPr lang="en-US" baseline="-25000"/>
              <a:t>0</a:t>
            </a:r>
            <a:r>
              <a:rPr lang="en-US" i="1">
                <a:latin typeface="Times New Roman" pitchFamily="18" charset="0"/>
              </a:rPr>
              <a:t>u+</a:t>
            </a:r>
            <a:r>
              <a:rPr lang="en-US">
                <a:latin typeface="Times New Roman" pitchFamily="18" charset="0"/>
              </a:rPr>
              <a:t>(</a:t>
            </a:r>
            <a:r>
              <a:rPr lang="en-US" i="1">
                <a:latin typeface="Times New Roman" pitchFamily="18" charset="0"/>
              </a:rPr>
              <a:t>1-p</a:t>
            </a:r>
            <a:r>
              <a:rPr lang="en-US">
                <a:latin typeface="Times New Roman" pitchFamily="18" charset="0"/>
              </a:rPr>
              <a:t>)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d=S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i="1" baseline="30000">
                <a:latin typeface="Times New Roman" pitchFamily="18" charset="0"/>
              </a:rPr>
              <a:t> </a:t>
            </a:r>
            <a:r>
              <a:rPr lang="en-US" baseline="30000">
                <a:latin typeface="Times New Roman" pitchFamily="18" charset="0"/>
              </a:rPr>
              <a:t>(</a:t>
            </a:r>
            <a:r>
              <a:rPr lang="en-US" i="1" baseline="30000">
                <a:latin typeface="Times New Roman" pitchFamily="18" charset="0"/>
              </a:rPr>
              <a:t>r-q</a:t>
            </a:r>
            <a:r>
              <a:rPr lang="en-US" baseline="30000">
                <a:latin typeface="Times New Roman" pitchFamily="18" charset="0"/>
              </a:rPr>
              <a:t>)</a:t>
            </a:r>
            <a:r>
              <a:rPr lang="en-US" i="1" baseline="30000">
                <a:latin typeface="Times New Roman" pitchFamily="18" charset="0"/>
              </a:rPr>
              <a:t>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	</a:t>
            </a:r>
            <a:r>
              <a:rPr lang="en-US"/>
              <a:t>so that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	</a:t>
            </a:r>
          </a:p>
        </p:txBody>
      </p:sp>
      <p:graphicFrame>
        <p:nvGraphicFramePr>
          <p:cNvPr id="95236" name="Object 4"/>
          <p:cNvGraphicFramePr>
            <a:graphicFrameLocks/>
          </p:cNvGraphicFramePr>
          <p:nvPr/>
        </p:nvGraphicFramePr>
        <p:xfrm>
          <a:off x="3733800" y="5105400"/>
          <a:ext cx="19605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5" name="Equation" r:id="rId4" imgW="6094080" imgH="4063680" progId="Equation.2">
                  <p:embed/>
                </p:oleObj>
              </mc:Choice>
              <mc:Fallback>
                <p:oleObj name="Equation" r:id="rId4" imgW="6094080" imgH="4063680" progId="Equation.2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105400"/>
                        <a:ext cx="196056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Derivatives, 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 C. Hull 2005</a:t>
            </a:r>
            <a:endParaRPr lang="en-US" altLang="en-US" i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14.</a:t>
            </a:r>
            <a:fld id="{F7636AFA-D638-48DA-8414-A7ABF49F772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Index Options </a:t>
            </a:r>
            <a:r>
              <a:rPr lang="en-US" sz="2200"/>
              <a:t>(page 316-321)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638" y="1685925"/>
            <a:ext cx="7556500" cy="4114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The most popular underlying indices in the U.S. are</a:t>
            </a:r>
            <a:r>
              <a:rPr lang="en-US"/>
              <a:t> 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400"/>
              <a:t>The Dow Jones Index times 0.01 (DJX)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400"/>
              <a:t>The Nasdaq 100 Index (NDX)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400"/>
              <a:t>The Russell 2000 Index (RUT)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400"/>
              <a:t>The S&amp;P 100 Index (OEX)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400"/>
              <a:t>The S&amp;P 500 Index (SPX)</a:t>
            </a:r>
          </a:p>
          <a:p>
            <a:pPr>
              <a:lnSpc>
                <a:spcPct val="90000"/>
              </a:lnSpc>
            </a:pPr>
            <a:r>
              <a:rPr lang="en-US" sz="2800"/>
              <a:t>Contracts are on 100 times index; they are settled in cash; OEX is American and the rest are European.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	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h01HullOFOD6thEd">
  <a:themeElements>
    <a:clrScheme name="Ch01HullOFOD6thEd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Ch01HullOFOD6th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h01HullOFOD6thEd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HullOFOD6thEd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HullOFOD6thEd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C:\OFOD6e\slides\Ch01HullOFOD6thEd.ppt</Template>
  <TotalTime>914</TotalTime>
  <Words>2545</Words>
  <Application>Microsoft Macintosh PowerPoint</Application>
  <PresentationFormat>On-screen Show (4:3)</PresentationFormat>
  <Paragraphs>380</Paragraphs>
  <Slides>44</Slides>
  <Notes>44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Ch01HullOFOD6thEd</vt:lpstr>
      <vt:lpstr>Equation</vt:lpstr>
      <vt:lpstr>Equation.3</vt:lpstr>
      <vt:lpstr>Document</vt:lpstr>
      <vt:lpstr>Options on Stock Indices, Currencies, and Futures</vt:lpstr>
      <vt:lpstr>European Options on Stocks Providing a Dividend Yield</vt:lpstr>
      <vt:lpstr>European Options on Stocks Providing Dividend Yield continued</vt:lpstr>
      <vt:lpstr>Extension of Chapter 9 Results (Equations 14.1 to 14.3)</vt:lpstr>
      <vt:lpstr>Differential Equation</vt:lpstr>
      <vt:lpstr>Extension of Chapter 13 Results (Equations 14.4 and 14.5)</vt:lpstr>
      <vt:lpstr>The Binomial Model</vt:lpstr>
      <vt:lpstr>The Binomial Model continued</vt:lpstr>
      <vt:lpstr>Index Options (page 316-321)</vt:lpstr>
      <vt:lpstr>Example</vt:lpstr>
      <vt:lpstr>Example (Continued)</vt:lpstr>
      <vt:lpstr>Using Index Options for Portfolio Insurance</vt:lpstr>
      <vt:lpstr>Example 1</vt:lpstr>
      <vt:lpstr>Example 1 (continued)</vt:lpstr>
      <vt:lpstr>Example 1 (continued)</vt:lpstr>
      <vt:lpstr>Example 2</vt:lpstr>
      <vt:lpstr>Calculating Relation Between Index Level and Portfolio Value in 3 months </vt:lpstr>
      <vt:lpstr>Determining the Strike Price (Table 14.2, page 320) </vt:lpstr>
      <vt:lpstr>Example 2 (continued)</vt:lpstr>
      <vt:lpstr>Currency Options</vt:lpstr>
      <vt:lpstr>The Foreign Interest Rate</vt:lpstr>
      <vt:lpstr>Valuing  European Currency Options</vt:lpstr>
      <vt:lpstr>Formulas for European Currency Options  (Equations 14.7 and 14.8, page 322)</vt:lpstr>
      <vt:lpstr>Example</vt:lpstr>
      <vt:lpstr>Example (Continued)</vt:lpstr>
      <vt:lpstr>Alternative Formulas (Equations 14.9 and 14.10, page 322) </vt:lpstr>
      <vt:lpstr>Mechanics of Call Futures Options</vt:lpstr>
      <vt:lpstr>Mechanics of Put Futures Option</vt:lpstr>
      <vt:lpstr>The Payoffs</vt:lpstr>
      <vt:lpstr>Example</vt:lpstr>
      <vt:lpstr>Options on Interest Rate Futures</vt:lpstr>
      <vt:lpstr>Put-Call Parity for Futures Options (Equation 14.11, page 329)</vt:lpstr>
      <vt:lpstr>Binomial Tree Example</vt:lpstr>
      <vt:lpstr>Setting Up a Riskless  Portfolio</vt:lpstr>
      <vt:lpstr>Valuing  the Portfolio ( Risk-Free Rate is 6% )</vt:lpstr>
      <vt:lpstr>Valuing  the Option</vt:lpstr>
      <vt:lpstr>Generalization of Binomial Tree Example (Figure 14.2, page 330)</vt:lpstr>
      <vt:lpstr>Generalization (continued)</vt:lpstr>
      <vt:lpstr>Generalization (continued)</vt:lpstr>
      <vt:lpstr>Generalization (continued)</vt:lpstr>
      <vt:lpstr>Valuing  European Futures Options</vt:lpstr>
      <vt:lpstr>Growth Rates For Futures Prices</vt:lpstr>
      <vt:lpstr>Growth Rates For Futures Prices</vt:lpstr>
      <vt:lpstr>Black’s Formula   (Equations 14.16 and 14.17, page 333)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Options on Stock Indices, Currencies, and Futures</dc:title>
  <dc:subject>Options, Futures, and Other Derivatives, 6E</dc:subject>
  <dc:creator>John  C. Hull</dc:creator>
  <cp:keywords>Chapter 14</cp:keywords>
  <dc:description>Copyright 2005 John C. Hull_x000d_
All rights reserved. Published 2005.</dc:description>
  <cp:lastModifiedBy>Nikolas Topaloglou</cp:lastModifiedBy>
  <cp:revision>63</cp:revision>
  <cp:lastPrinted>1999-07-13T15:58:22Z</cp:lastPrinted>
  <dcterms:created xsi:type="dcterms:W3CDTF">1999-07-02T13:34:17Z</dcterms:created>
  <dcterms:modified xsi:type="dcterms:W3CDTF">2012-11-14T10:44:53Z</dcterms:modified>
</cp:coreProperties>
</file>