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2"/>
  </p:notesMasterIdLst>
  <p:sldIdLst>
    <p:sldId id="293" r:id="rId4"/>
    <p:sldId id="294" r:id="rId5"/>
    <p:sldId id="295" r:id="rId6"/>
    <p:sldId id="297" r:id="rId7"/>
    <p:sldId id="25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99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Απόδοσης</a:t>
            </a:r>
            <a:br>
              <a:rPr lang="el-GR" altLang="el-GR" kern="0" dirty="0" smtClean="0"/>
            </a:br>
            <a:r>
              <a:rPr lang="el-GR" altLang="el-GR" kern="0" dirty="0" smtClean="0"/>
              <a:t>Επιχειρηματικών Διαδικασιών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886015" y="3520814"/>
            <a:ext cx="5832648" cy="13144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b="1" dirty="0" smtClean="0"/>
              <a:t>Ενότητα </a:t>
            </a:r>
            <a:r>
              <a:rPr lang="el-GR" sz="2000" b="1" dirty="0" smtClean="0"/>
              <a:t>#</a:t>
            </a:r>
            <a:r>
              <a:rPr lang="en-US" sz="2000" b="1" dirty="0"/>
              <a:t>5</a:t>
            </a:r>
            <a:r>
              <a:rPr lang="el-GR" sz="2000" b="1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/>
              <a:t>Key result indicators (KRIs),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                         Performance </a:t>
            </a:r>
            <a:r>
              <a:rPr lang="en-US" sz="2000" dirty="0"/>
              <a:t>Indicators (PIs),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                                 Key </a:t>
            </a:r>
            <a:r>
              <a:rPr lang="en-US" sz="2000" dirty="0"/>
              <a:t>Performance Indicators (KPIs)</a:t>
            </a:r>
            <a:endParaRPr lang="en-US" sz="2000" dirty="0" smtClean="0"/>
          </a:p>
          <a:p>
            <a:pPr algn="l"/>
            <a:r>
              <a:rPr lang="el-GR" sz="2000" b="1" dirty="0" smtClean="0"/>
              <a:t>Διδάσκων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pPr algn="l"/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Uses and criticism of Balanced Scorecard &amp; KPIs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16" y="1863166"/>
            <a:ext cx="6768154" cy="37466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36" y="5695487"/>
            <a:ext cx="596240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latin typeface="+mn-lt"/>
              </a:rPr>
              <a:t>An example (1/3)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42" y="2147574"/>
            <a:ext cx="6250058" cy="39112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76" y="1409965"/>
            <a:ext cx="2345745" cy="182027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035833" y="5854224"/>
            <a:ext cx="6167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http://www.slideshare.net/maxelsen/overview-of-key-performance-indicators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684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76" y="3214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An example (2/3)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52903" y="1489195"/>
            <a:ext cx="5304753" cy="352434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885950" y="503861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http://www.slideshare.net/maxelsen/overview-of-key-performance-indicators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35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latin typeface="+mn-lt"/>
              </a:rPr>
              <a:t>An example (3/3)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8" y="1437994"/>
            <a:ext cx="6153912" cy="426128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664208" y="5699276"/>
            <a:ext cx="685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http://www.slideshare.net/maxelsen/overview-of-key-performance-indicators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2252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952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From KPIs to dashboards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44753" y="1608593"/>
            <a:ext cx="6711696" cy="4626979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444753" y="6202462"/>
            <a:ext cx="7223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see from-kpis-to-dashboards-110510225933-phpapp02.pptx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4152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From KPIs to </a:t>
            </a:r>
            <a:r>
              <a:rPr lang="en-US" altLang="en-US" sz="4000" b="1" dirty="0" smtClean="0">
                <a:latin typeface="+mn-lt"/>
              </a:rPr>
              <a:t>dashboards (2/4)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l-GR" sz="105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241005" y="1403597"/>
            <a:ext cx="7006883" cy="453085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05" y="5978366"/>
            <a:ext cx="724267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From KPIs to </a:t>
            </a:r>
            <a:r>
              <a:rPr lang="en-US" altLang="en-US" sz="4000" b="1" dirty="0" smtClean="0">
                <a:latin typeface="+mn-lt"/>
              </a:rPr>
              <a:t>dashboards (3/4)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l-GR" sz="105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59" y="1325881"/>
            <a:ext cx="7079701" cy="437283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59" y="5978366"/>
            <a:ext cx="724267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From KPIs to </a:t>
            </a:r>
            <a:r>
              <a:rPr lang="en-US" altLang="en-US" sz="4000" b="1" dirty="0" smtClean="0">
                <a:latin typeface="+mn-lt"/>
              </a:rPr>
              <a:t>dashboards (4/4)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l-GR" sz="105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23" y="1299605"/>
            <a:ext cx="6469153" cy="430566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23" y="5791819"/>
            <a:ext cx="724267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94944" y="2536983"/>
            <a:ext cx="7772400" cy="11916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/>
              <a:t>Τέλος Ενότητας  </a:t>
            </a:r>
            <a:r>
              <a:rPr lang="el-GR" sz="3600" dirty="0" smtClean="0"/>
              <a:t>#</a:t>
            </a:r>
            <a:r>
              <a:rPr lang="en-US" sz="3600" dirty="0"/>
              <a:t>5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1049328" y="3473646"/>
            <a:ext cx="7776864" cy="1752600"/>
          </a:xfrm>
        </p:spPr>
        <p:txBody>
          <a:bodyPr>
            <a:normAutofit fontScale="85000" lnSpcReduction="10000"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Απόδοσης Επιχειρηματικών Διαδικασιών</a:t>
            </a:r>
          </a:p>
          <a:p>
            <a:r>
              <a:rPr lang="el-GR" sz="2000" b="1" dirty="0" smtClean="0"/>
              <a:t>Ενότητα </a:t>
            </a:r>
            <a:r>
              <a:rPr lang="el-GR" sz="2000" b="1" dirty="0" smtClean="0"/>
              <a:t>#</a:t>
            </a:r>
            <a:r>
              <a:rPr lang="en-US" sz="2000" b="1" dirty="0"/>
              <a:t>5</a:t>
            </a:r>
            <a:r>
              <a:rPr lang="el-GR" sz="2000" b="1" dirty="0" smtClean="0"/>
              <a:t>: </a:t>
            </a:r>
            <a:r>
              <a:rPr lang="en-US" sz="2000" dirty="0"/>
              <a:t>Key result indicators (KRIs),</a:t>
            </a:r>
          </a:p>
          <a:p>
            <a:r>
              <a:rPr lang="en-US" sz="2000" dirty="0"/>
              <a:t>                         Performance Indicators (PIs),</a:t>
            </a:r>
          </a:p>
          <a:p>
            <a:r>
              <a:rPr lang="en-US" sz="2000" dirty="0"/>
              <a:t>                                 Key Performance Indicators (KPIs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l-GR" sz="2000" b="1" dirty="0" smtClean="0"/>
              <a:t>Διδάσκων</a:t>
            </a:r>
            <a:r>
              <a:rPr lang="el-GR" sz="2000" b="1" dirty="0" smtClean="0"/>
              <a:t>: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35722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327" y="5252474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KRIs, PIs, KPIs</a:t>
            </a:r>
            <a:endParaRPr lang="el-G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14732" y="1997839"/>
            <a:ext cx="6573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Key </a:t>
            </a:r>
            <a:r>
              <a:rPr lang="en-US" sz="2000" b="1" dirty="0"/>
              <a:t>Result Indicators (KRIs) </a:t>
            </a:r>
            <a:r>
              <a:rPr lang="en-US" sz="2000" dirty="0"/>
              <a:t>tell you how you </a:t>
            </a:r>
            <a:r>
              <a:rPr lang="en-US" sz="2000" dirty="0" err="1" smtClean="0"/>
              <a:t>havedone</a:t>
            </a:r>
            <a:r>
              <a:rPr lang="en-US" sz="2000" dirty="0" smtClean="0"/>
              <a:t> </a:t>
            </a:r>
            <a:r>
              <a:rPr lang="en-US" sz="2000" dirty="0"/>
              <a:t>in a </a:t>
            </a:r>
            <a:r>
              <a:rPr lang="en-US" sz="2000" dirty="0" smtClean="0"/>
              <a:t>perspective</a:t>
            </a:r>
          </a:p>
          <a:p>
            <a:endParaRPr lang="en-US" sz="2000" dirty="0"/>
          </a:p>
          <a:p>
            <a:r>
              <a:rPr lang="en-US" sz="2000" b="1" dirty="0"/>
              <a:t>Performance Indicators (PIs) </a:t>
            </a:r>
            <a:r>
              <a:rPr lang="en-US" sz="2000" dirty="0"/>
              <a:t>tell you what to </a:t>
            </a:r>
            <a:r>
              <a:rPr lang="en-US" sz="2000" dirty="0" smtClean="0"/>
              <a:t>do</a:t>
            </a:r>
          </a:p>
          <a:p>
            <a:endParaRPr lang="en-US" sz="2000" dirty="0"/>
          </a:p>
          <a:p>
            <a:r>
              <a:rPr lang="en-US" sz="2000" b="1" dirty="0"/>
              <a:t>Key Performance Indicators (KPIs) </a:t>
            </a:r>
            <a:r>
              <a:rPr lang="en-US" sz="2000" dirty="0"/>
              <a:t>tell you what to </a:t>
            </a:r>
            <a:r>
              <a:rPr lang="en-US" sz="2000" dirty="0" smtClean="0"/>
              <a:t>do to </a:t>
            </a:r>
            <a:r>
              <a:rPr lang="en-US" sz="2000" dirty="0"/>
              <a:t>increase performance dramatically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92552" y="112143"/>
            <a:ext cx="7886700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KRIs, PIs, KPIs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Ορθογώνιο 1"/>
          <p:cNvSpPr/>
          <p:nvPr/>
        </p:nvSpPr>
        <p:spPr>
          <a:xfrm>
            <a:off x="909548" y="1531059"/>
            <a:ext cx="76527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KRIs</a:t>
            </a:r>
            <a:r>
              <a:rPr lang="en-US" sz="2000" dirty="0"/>
              <a:t> are measures that have often been mistaken for KPIs, including:</a:t>
            </a:r>
          </a:p>
          <a:p>
            <a:r>
              <a:rPr lang="en-US" sz="2000" dirty="0"/>
              <a:t>• customer satisfaction</a:t>
            </a:r>
          </a:p>
          <a:p>
            <a:r>
              <a:rPr lang="en-US" sz="2000" dirty="0"/>
              <a:t>• Net profit before tax</a:t>
            </a:r>
          </a:p>
          <a:p>
            <a:r>
              <a:rPr lang="en-US" sz="2000" dirty="0"/>
              <a:t>• Profitability of customers</a:t>
            </a:r>
          </a:p>
          <a:p>
            <a:r>
              <a:rPr lang="en-US" sz="2000" dirty="0"/>
              <a:t>• Employee satisfaction</a:t>
            </a:r>
          </a:p>
          <a:p>
            <a:r>
              <a:rPr lang="en-US" sz="2000" dirty="0"/>
              <a:t>• Return on capital </a:t>
            </a:r>
            <a:r>
              <a:rPr lang="en-US" sz="2000" dirty="0" smtClean="0"/>
              <a:t>employed</a:t>
            </a:r>
          </a:p>
          <a:p>
            <a:endParaRPr lang="en-US" sz="2000" dirty="0"/>
          </a:p>
          <a:p>
            <a:r>
              <a:rPr lang="en-US" sz="2000" b="1" dirty="0"/>
              <a:t>KRIs </a:t>
            </a:r>
            <a:r>
              <a:rPr lang="en-US" sz="2000" dirty="0"/>
              <a:t>give a clear picture of whether you are traveling in the right direction. They do not, however, </a:t>
            </a:r>
            <a:r>
              <a:rPr lang="en-US" sz="2000" dirty="0" smtClean="0"/>
              <a:t>tell you </a:t>
            </a:r>
            <a:r>
              <a:rPr lang="en-US" sz="2000" dirty="0"/>
              <a:t>what you need to do to improve these results.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KRIs, PIs, KPIs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22692" y="1641772"/>
            <a:ext cx="7815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KPIs</a:t>
            </a:r>
            <a:r>
              <a:rPr lang="en-US" dirty="0"/>
              <a:t> provide information that is ideal for the board (i.e., those not involved in </a:t>
            </a:r>
            <a:r>
              <a:rPr lang="en-US" dirty="0" smtClean="0"/>
              <a:t>day-to-day management</a:t>
            </a:r>
            <a:r>
              <a:rPr lang="en-US" dirty="0"/>
              <a:t>).</a:t>
            </a:r>
          </a:p>
          <a:p>
            <a:r>
              <a:rPr lang="en-US" b="1" dirty="0"/>
              <a:t>KPIs</a:t>
            </a:r>
            <a:r>
              <a:rPr lang="en-US" dirty="0"/>
              <a:t> represent a set of measures focusing on those aspects of organizational</a:t>
            </a:r>
          </a:p>
          <a:p>
            <a:r>
              <a:rPr lang="en-US" dirty="0"/>
              <a:t>performance that are the most critical for the current and future success of the</a:t>
            </a:r>
          </a:p>
          <a:p>
            <a:r>
              <a:rPr lang="en-US" dirty="0"/>
              <a:t>organization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PIs</a:t>
            </a:r>
            <a:r>
              <a:rPr lang="en-US" dirty="0"/>
              <a:t> that lie beneath KRIs could include:</a:t>
            </a:r>
          </a:p>
          <a:p>
            <a:r>
              <a:rPr lang="en-US" dirty="0"/>
              <a:t>• Profitability of the top 10% of customers</a:t>
            </a:r>
          </a:p>
          <a:p>
            <a:r>
              <a:rPr lang="en-US" dirty="0"/>
              <a:t>• Net profit on key product lines</a:t>
            </a:r>
          </a:p>
          <a:p>
            <a:r>
              <a:rPr lang="en-US" dirty="0"/>
              <a:t>• Percentage increase in sales with top 10% of customers</a:t>
            </a:r>
          </a:p>
          <a:p>
            <a:r>
              <a:rPr lang="en-US" dirty="0"/>
              <a:t>• Number of employees participating in the suggestion scheme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922691" y="4959083"/>
            <a:ext cx="7151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Key Performance Indicators. Developing,</a:t>
            </a:r>
          </a:p>
          <a:p>
            <a:r>
              <a:rPr lang="en-US" sz="1400" dirty="0"/>
              <a:t>Implementing, and Using Winning KPIs, by </a:t>
            </a:r>
            <a:r>
              <a:rPr lang="en-US" sz="1400" dirty="0" err="1"/>
              <a:t>Parmenter</a:t>
            </a:r>
            <a:r>
              <a:rPr lang="en-US" sz="1400" dirty="0"/>
              <a:t> </a:t>
            </a:r>
            <a:r>
              <a:rPr lang="en-US" sz="1400" dirty="0" smtClean="0"/>
              <a:t>David, John </a:t>
            </a:r>
            <a:r>
              <a:rPr lang="en-US" sz="1400" dirty="0"/>
              <a:t>Wiley &amp; Sons, </a:t>
            </a:r>
            <a:r>
              <a:rPr lang="en-US" sz="1400" dirty="0" err="1"/>
              <a:t>Inc</a:t>
            </a:r>
            <a:r>
              <a:rPr lang="en-US" sz="1400" dirty="0"/>
              <a:t>, 2007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3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KRIs, PIs, KPIs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sp>
        <p:nvSpPr>
          <p:cNvPr id="4" name="Ορθογώνιο 3"/>
          <p:cNvSpPr/>
          <p:nvPr/>
        </p:nvSpPr>
        <p:spPr>
          <a:xfrm>
            <a:off x="1078301" y="1859340"/>
            <a:ext cx="68752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KRIs </a:t>
            </a:r>
            <a:r>
              <a:rPr lang="en-US" sz="2000" dirty="0"/>
              <a:t>replace outcome measures, which typically look </a:t>
            </a:r>
            <a:r>
              <a:rPr lang="en-US" sz="2000" dirty="0" smtClean="0"/>
              <a:t>at activity </a:t>
            </a:r>
            <a:r>
              <a:rPr lang="en-US" sz="2000" dirty="0"/>
              <a:t>over months or quarters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/>
              <a:t>PIs &amp; KPIs </a:t>
            </a:r>
            <a:r>
              <a:rPr lang="en-US" sz="2000" dirty="0"/>
              <a:t>are now characterized as either past-</a:t>
            </a:r>
            <a:r>
              <a:rPr lang="en-US" sz="2000" dirty="0" smtClean="0"/>
              <a:t>, current-</a:t>
            </a:r>
            <a:r>
              <a:rPr lang="en-US" sz="2000" dirty="0"/>
              <a:t>, or future-focused measures.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new concept called </a:t>
            </a:r>
            <a:r>
              <a:rPr lang="en-US" sz="2000" b="1" dirty="0"/>
              <a:t>current measures </a:t>
            </a:r>
            <a:r>
              <a:rPr lang="en-US" sz="2000" dirty="0"/>
              <a:t>refers to </a:t>
            </a:r>
            <a:r>
              <a:rPr lang="en-US" sz="2000" dirty="0" smtClean="0"/>
              <a:t>those monitored </a:t>
            </a:r>
            <a:r>
              <a:rPr lang="en-US" sz="2000" b="1" dirty="0"/>
              <a:t>24/7 or daily</a:t>
            </a:r>
            <a:r>
              <a:rPr lang="en-US" sz="2000" dirty="0"/>
              <a:t>, for example, sales </a:t>
            </a:r>
            <a:r>
              <a:rPr lang="en-US" sz="2000" dirty="0" smtClean="0"/>
              <a:t>made yesterday</a:t>
            </a:r>
            <a:r>
              <a:rPr lang="en-US" sz="2000" dirty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4889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Seven </a:t>
            </a:r>
            <a:r>
              <a:rPr lang="en-US" b="1" dirty="0">
                <a:latin typeface="+mn-lt"/>
              </a:rPr>
              <a:t>KPI characteristics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76708" y="1443841"/>
            <a:ext cx="6719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nonfinancial measures (not expressed in dollars, yen, pounds, euros,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• measured frequently (e.g., daily or 24/7)</a:t>
            </a:r>
          </a:p>
          <a:p>
            <a:r>
              <a:rPr lang="en-US" dirty="0"/>
              <a:t>• acted on by the CEO and senior management team</a:t>
            </a:r>
          </a:p>
          <a:p>
            <a:r>
              <a:rPr lang="en-US" dirty="0"/>
              <a:t>• understanding of the measure and the corrective action required by all staff</a:t>
            </a:r>
          </a:p>
          <a:p>
            <a:r>
              <a:rPr lang="en-US" dirty="0"/>
              <a:t>• ties responsibility to the individual or team</a:t>
            </a:r>
          </a:p>
          <a:p>
            <a:r>
              <a:rPr lang="en-US" dirty="0"/>
              <a:t>• significant impact (e.g., affects most of the core critical success factors [CSFs] and </a:t>
            </a:r>
            <a:r>
              <a:rPr lang="en-US" dirty="0" smtClean="0"/>
              <a:t>more than </a:t>
            </a:r>
            <a:r>
              <a:rPr lang="en-US" dirty="0"/>
              <a:t>one balanced scorecard [BSC] perspective)</a:t>
            </a:r>
          </a:p>
          <a:p>
            <a:r>
              <a:rPr lang="en-US" dirty="0"/>
              <a:t>• positive impact (e.g., affects all other performance measures in a positive way)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276708" y="4869592"/>
            <a:ext cx="7238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Key Performance Indicators. </a:t>
            </a:r>
            <a:r>
              <a:rPr lang="en-US" sz="1400" dirty="0" smtClean="0"/>
              <a:t>Developing, Implementing</a:t>
            </a:r>
            <a:r>
              <a:rPr lang="en-US" sz="1400" dirty="0"/>
              <a:t>, and Using Winning KPIs, by </a:t>
            </a:r>
            <a:r>
              <a:rPr lang="en-US" sz="1400" dirty="0" err="1"/>
              <a:t>Parmenter</a:t>
            </a:r>
            <a:r>
              <a:rPr lang="en-US" sz="1400" dirty="0"/>
              <a:t> </a:t>
            </a:r>
            <a:r>
              <a:rPr lang="en-US" sz="1400" dirty="0" smtClean="0"/>
              <a:t>David, John </a:t>
            </a:r>
            <a:r>
              <a:rPr lang="en-US" sz="1400" dirty="0"/>
              <a:t>Wiley &amp; Sons, </a:t>
            </a:r>
            <a:r>
              <a:rPr lang="en-US" sz="1400" dirty="0" err="1"/>
              <a:t>Inc</a:t>
            </a:r>
            <a:r>
              <a:rPr lang="en-US" sz="1400" dirty="0"/>
              <a:t>, 2007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Uses and criticism of Balanced Scorecard &amp; KPIs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93" y="1871843"/>
            <a:ext cx="6352014" cy="3637509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518249" y="5609686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http://www.slideshare.net/maxelsen/overview-of-key-performance-indicators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81356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677</Words>
  <Application>Microsoft Office PowerPoint</Application>
  <PresentationFormat>Προβολή στην οθόνη (4:3)</PresentationFormat>
  <Paragraphs>101</Paragraphs>
  <Slides>18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1_Θέμα του Office</vt:lpstr>
      <vt:lpstr>2_Θέμα του Office</vt:lpstr>
      <vt:lpstr>Θέμα του Office</vt:lpstr>
      <vt:lpstr> Διοίκηση Απόδοσης Επιχειρηματικών Διαδικασιών </vt:lpstr>
      <vt:lpstr>Χρηματοδότηση</vt:lpstr>
      <vt:lpstr>Άδειες Χρήσης</vt:lpstr>
      <vt:lpstr>KRIs, PIs, KPIs</vt:lpstr>
      <vt:lpstr>KRIs, PIs, KPIs</vt:lpstr>
      <vt:lpstr>KRIs, PIs, KPIs</vt:lpstr>
      <vt:lpstr>KRIs, PIs, KPIs</vt:lpstr>
      <vt:lpstr>Seven KPI characteristics</vt:lpstr>
      <vt:lpstr>Uses and criticism of Balanced Scorecard &amp; KPIs</vt:lpstr>
      <vt:lpstr>Uses and criticism of Balanced Scorecard &amp; KPIs</vt:lpstr>
      <vt:lpstr>An example (1/3)</vt:lpstr>
      <vt:lpstr>An example (2/3)</vt:lpstr>
      <vt:lpstr>An example (3/3)</vt:lpstr>
      <vt:lpstr>From KPIs to dashboards</vt:lpstr>
      <vt:lpstr>From KPIs to dashboards (2/4)</vt:lpstr>
      <vt:lpstr>From KPIs to dashboards (3/4)</vt:lpstr>
      <vt:lpstr>From KPIs to dashboards (4/4)</vt:lpstr>
      <vt:lpstr>Τέλος Ενότητας  #5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93</cp:revision>
  <dcterms:created xsi:type="dcterms:W3CDTF">2015-09-22T19:30:12Z</dcterms:created>
  <dcterms:modified xsi:type="dcterms:W3CDTF">2015-11-29T20:37:49Z</dcterms:modified>
</cp:coreProperties>
</file>