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0"/>
  </p:notesMasterIdLst>
  <p:handoutMasterIdLst>
    <p:handoutMasterId r:id="rId31"/>
  </p:handoutMasterIdLst>
  <p:sldIdLst>
    <p:sldId id="272" r:id="rId2"/>
    <p:sldId id="257" r:id="rId3"/>
    <p:sldId id="258" r:id="rId4"/>
    <p:sldId id="259" r:id="rId5"/>
    <p:sldId id="273" r:id="rId6"/>
    <p:sldId id="274" r:id="rId7"/>
    <p:sldId id="260" r:id="rId8"/>
    <p:sldId id="275" r:id="rId9"/>
    <p:sldId id="276" r:id="rId10"/>
    <p:sldId id="277" r:id="rId11"/>
    <p:sldId id="278" r:id="rId12"/>
    <p:sldId id="262" r:id="rId13"/>
    <p:sldId id="279" r:id="rId14"/>
    <p:sldId id="280" r:id="rId15"/>
    <p:sldId id="281" r:id="rId16"/>
    <p:sldId id="282" r:id="rId17"/>
    <p:sldId id="264" r:id="rId18"/>
    <p:sldId id="265" r:id="rId19"/>
    <p:sldId id="284" r:id="rId20"/>
    <p:sldId id="283" r:id="rId21"/>
    <p:sldId id="285" r:id="rId22"/>
    <p:sldId id="266" r:id="rId23"/>
    <p:sldId id="267" r:id="rId24"/>
    <p:sldId id="268" r:id="rId25"/>
    <p:sldId id="269" r:id="rId26"/>
    <p:sldId id="270" r:id="rId27"/>
    <p:sldId id="286" r:id="rId28"/>
    <p:sldId id="287" r:id="rId29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65" autoAdjust="0"/>
    <p:restoredTop sz="94681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23850" y="6248400"/>
            <a:ext cx="7272338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37288"/>
            <a:ext cx="2133600" cy="46831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9.</a:t>
            </a:r>
            <a:fld id="{8161E899-AF0B-40FD-87A6-1D507FFEAB90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4040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44041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42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43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44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45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46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47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48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49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50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51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52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53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54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55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56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57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58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59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60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61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62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63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64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65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66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67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68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69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70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071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4072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9.</a:t>
            </a:r>
            <a:fld id="{F5922894-A109-418B-B16A-696FDFC173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9.</a:t>
            </a:r>
            <a:fld id="{FC0EED27-0A71-4644-B9F1-F4E3CDCC3C7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9.</a:t>
            </a:r>
            <a:fld id="{ABCDAA26-4617-4064-97AC-ED07D58894C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9.</a:t>
            </a:r>
            <a:fld id="{8BF586AE-EFF1-4D6B-8B87-334F455CF6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9.</a:t>
            </a:r>
            <a:fld id="{4DC4E13F-4E98-437B-8231-2C73654185D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9.</a:t>
            </a:r>
            <a:fld id="{115679BB-8562-4547-8E0D-581802305AF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9.</a:t>
            </a:r>
            <a:fld id="{73EDA4ED-D3CF-42CD-A878-B00F99ABA4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9.</a:t>
            </a:r>
            <a:fld id="{30889DE4-9DD1-4E07-922F-35A81EBEA7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9.</a:t>
            </a:r>
            <a:fld id="{0A5DBA70-B087-452E-B3DB-BE654058A2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9.</a:t>
            </a:r>
            <a:fld id="{99562BEC-99FB-45AB-B93A-7E98B86ADE4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248400"/>
            <a:ext cx="756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/>
            </a:lvl1pPr>
          </a:lstStyle>
          <a:p>
            <a:r>
              <a:rPr lang="en-US" altLang="en-US"/>
              <a:t>Options, Futures, and Other Derivatives 6</a:t>
            </a:r>
            <a:r>
              <a:rPr lang="en-US" altLang="en-US" baseline="30000"/>
              <a:t>th</a:t>
            </a:r>
            <a:r>
              <a:rPr lang="en-US" altLang="en-US"/>
              <a:t> Edition, Copyright </a:t>
            </a:r>
            <a:r>
              <a:rPr lang="en-US" altLang="en-US">
                <a:cs typeface="Arial" charset="0"/>
              </a:rPr>
              <a:t>© John C. Hull 2005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/>
            </a:lvl1pPr>
          </a:lstStyle>
          <a:p>
            <a:r>
              <a:rPr lang="en-US" altLang="en-US"/>
              <a:t>9.</a:t>
            </a:r>
            <a:fld id="{657CF191-C780-4E65-8191-DB34684862EF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301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301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1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1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2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3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4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4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4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4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4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4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4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04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4AFFF8EF-CEE4-4032-8C5F-07014415C38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Properties of Stock Options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428992" y="1928802"/>
            <a:ext cx="6248400" cy="2362200"/>
          </a:xfrm>
        </p:spPr>
        <p:txBody>
          <a:bodyPr/>
          <a:lstStyle/>
          <a:p>
            <a:r>
              <a:rPr lang="en-US"/>
              <a:t>Chapter 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A12E838B-FA50-46E9-9249-DAEA0C4D3CE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5275"/>
            <a:ext cx="7772400" cy="771525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Lower Bounds in Call Options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9144000" cy="5638800"/>
          </a:xfrm>
          <a:noFill/>
          <a:ln/>
        </p:spPr>
        <p:txBody>
          <a:bodyPr lIns="90488" tIns="44450" rIns="90488" bIns="44450"/>
          <a:lstStyle/>
          <a:p>
            <a:pPr marL="1150938" lvl="2" indent="-457200">
              <a:lnSpc>
                <a:spcPct val="90000"/>
              </a:lnSpc>
              <a:buFont typeface="Wingdings" pitchFamily="2" charset="2"/>
              <a:buNone/>
            </a:pPr>
            <a:endParaRPr lang="en-US" sz="32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b="1" i="1"/>
              <a:t>Portfolio A</a:t>
            </a:r>
            <a:endParaRPr lang="en-US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The cash, if invested at r, grows to K.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If S</a:t>
            </a:r>
            <a:r>
              <a:rPr lang="en-US" baseline="-25000"/>
              <a:t>T</a:t>
            </a:r>
            <a:r>
              <a:rPr lang="en-US"/>
              <a:t>&gt;K the option is exercised and the portfolio worth S</a:t>
            </a:r>
            <a:r>
              <a:rPr lang="en-US" baseline="-25000"/>
              <a:t>T</a:t>
            </a:r>
            <a:r>
              <a:rPr lang="en-US"/>
              <a:t>.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If S</a:t>
            </a:r>
            <a:r>
              <a:rPr lang="en-US" baseline="-25000"/>
              <a:t>T</a:t>
            </a:r>
            <a:r>
              <a:rPr lang="en-US"/>
              <a:t>&lt;K the call expires worthless and the portfolio is worth K.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Hence, at time T, portfolio A is worth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		max(</a:t>
            </a:r>
            <a:r>
              <a:rPr lang="en-US">
                <a:latin typeface="Times New Roman" pitchFamily="18" charset="0"/>
              </a:rPr>
              <a:t>S</a:t>
            </a:r>
            <a:r>
              <a:rPr lang="en-US" baseline="-25000">
                <a:latin typeface="Times New Roman" pitchFamily="18" charset="0"/>
              </a:rPr>
              <a:t>T</a:t>
            </a:r>
            <a:r>
              <a:rPr lang="en-US">
                <a:latin typeface="Times New Roman" pitchFamily="18" charset="0"/>
              </a:rPr>
              <a:t>,K</a:t>
            </a:r>
            <a:r>
              <a:rPr lang="en-US"/>
              <a:t> )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7050EEA6-E7F6-4339-81E6-81131C3E587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5275"/>
            <a:ext cx="7772400" cy="771525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Lower Bounds in Call Options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9144000" cy="5638800"/>
          </a:xfrm>
          <a:noFill/>
          <a:ln/>
        </p:spPr>
        <p:txBody>
          <a:bodyPr lIns="90488" tIns="44450" rIns="90488" bIns="44450"/>
          <a:lstStyle/>
          <a:p>
            <a:pPr marL="1150938" lvl="2" indent="-457200">
              <a:lnSpc>
                <a:spcPct val="90000"/>
              </a:lnSpc>
              <a:buFont typeface="Wingdings" pitchFamily="2" charset="2"/>
              <a:buNone/>
            </a:pPr>
            <a:endParaRPr lang="en-US" sz="32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b="1" i="1"/>
              <a:t>Portfolio B</a:t>
            </a:r>
            <a:endParaRPr lang="en-US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Portfolio B is worth S</a:t>
            </a:r>
            <a:r>
              <a:rPr lang="en-US" baseline="-25000"/>
              <a:t>T </a:t>
            </a:r>
            <a:r>
              <a:rPr lang="en-US"/>
              <a:t>at time T.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Hence, portfolio A is always worth as much as, and can be worth more than portfolio B. This must also be true today. Thus:</a:t>
            </a:r>
          </a:p>
          <a:p>
            <a:pPr marL="1370013" lvl="3" indent="-3810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	 </a:t>
            </a:r>
            <a:r>
              <a:rPr lang="en-US" sz="3200"/>
              <a:t>c + </a:t>
            </a:r>
            <a:r>
              <a:rPr lang="en-US" sz="3200" i="1">
                <a:latin typeface="Times New Roman" pitchFamily="18" charset="0"/>
              </a:rPr>
              <a:t>Ke</a:t>
            </a:r>
            <a:r>
              <a:rPr lang="en-US" sz="3200" i="1" baseline="30000">
                <a:latin typeface="Times New Roman" pitchFamily="18" charset="0"/>
              </a:rPr>
              <a:t>-rT</a:t>
            </a:r>
            <a:r>
              <a:rPr lang="en-US" sz="3200" i="1">
                <a:latin typeface="Times New Roman" pitchFamily="18" charset="0"/>
              </a:rPr>
              <a:t> </a:t>
            </a:r>
            <a:r>
              <a:rPr lang="en-US" sz="3200">
                <a:latin typeface="Symbol" pitchFamily="18" charset="2"/>
              </a:rPr>
              <a:t> </a:t>
            </a:r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0</a:t>
            </a:r>
            <a:r>
              <a:rPr lang="en-US" sz="3200"/>
              <a:t>  		or </a:t>
            </a:r>
          </a:p>
          <a:p>
            <a:pPr marL="1370013" lvl="3" indent="-381000">
              <a:lnSpc>
                <a:spcPct val="90000"/>
              </a:lnSpc>
              <a:buFont typeface="Wingdings" pitchFamily="2" charset="2"/>
              <a:buNone/>
            </a:pPr>
            <a:r>
              <a:rPr lang="en-US" sz="3200"/>
              <a:t>		 c </a:t>
            </a:r>
            <a:r>
              <a:rPr lang="en-US" sz="3200">
                <a:latin typeface="Symbol" pitchFamily="18" charset="2"/>
              </a:rPr>
              <a:t> </a:t>
            </a:r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0</a:t>
            </a:r>
            <a:r>
              <a:rPr lang="en-US" sz="3200"/>
              <a:t> - </a:t>
            </a:r>
            <a:r>
              <a:rPr lang="en-US" sz="3200" i="1">
                <a:latin typeface="Times New Roman" pitchFamily="18" charset="0"/>
              </a:rPr>
              <a:t>Ke</a:t>
            </a:r>
            <a:r>
              <a:rPr lang="en-US" sz="3200" i="1" baseline="30000">
                <a:latin typeface="Times New Roman" pitchFamily="18" charset="0"/>
              </a:rPr>
              <a:t>-rT</a:t>
            </a:r>
            <a:r>
              <a:rPr lang="en-US" sz="3200" i="1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5E5A176B-CC71-4A93-BD00-12516908FA5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5275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Lower Bounds in Put options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5800725" cy="4724400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 sz="3600" i="1">
                <a:latin typeface="Times New Roman" pitchFamily="18" charset="0"/>
              </a:rPr>
              <a:t>			p</a:t>
            </a:r>
            <a:r>
              <a:rPr lang="en-US" sz="3600">
                <a:latin typeface="Times New Roman" pitchFamily="18" charset="0"/>
              </a:rPr>
              <a:t> </a:t>
            </a:r>
            <a:r>
              <a:rPr lang="en-US" sz="3600">
                <a:latin typeface="Symbol" pitchFamily="18" charset="2"/>
              </a:rPr>
              <a:t></a:t>
            </a:r>
            <a:r>
              <a:rPr lang="en-US" sz="3600"/>
              <a:t> </a:t>
            </a:r>
            <a:r>
              <a:rPr lang="en-US" sz="3600" i="1">
                <a:latin typeface="Times New Roman" pitchFamily="18" charset="0"/>
              </a:rPr>
              <a:t>Ke </a:t>
            </a:r>
            <a:r>
              <a:rPr lang="en-US" sz="3600" i="1" baseline="30000">
                <a:latin typeface="Times New Roman" pitchFamily="18" charset="0"/>
              </a:rPr>
              <a:t>-rT</a:t>
            </a:r>
            <a:r>
              <a:rPr lang="en-US" sz="3600" i="1">
                <a:latin typeface="Times New Roman" pitchFamily="18" charset="0"/>
              </a:rPr>
              <a:t>–S</a:t>
            </a:r>
            <a:r>
              <a:rPr lang="en-US" sz="3600" baseline="-25000">
                <a:latin typeface="Times New Roman" pitchFamily="18" charset="0"/>
              </a:rPr>
              <a:t>0</a:t>
            </a:r>
            <a:endParaRPr lang="en-US" sz="3600"/>
          </a:p>
          <a:p>
            <a:r>
              <a:rPr lang="en-US"/>
              <a:t>Suppose that 	</a:t>
            </a:r>
          </a:p>
          <a:p>
            <a:pPr>
              <a:buFont typeface="Wingdings" pitchFamily="2" charset="2"/>
              <a:buNone/>
            </a:pPr>
            <a:r>
              <a:rPr lang="en-US" i="1"/>
              <a:t>	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/>
              <a:t>	= 1 			   </a:t>
            </a:r>
            <a:r>
              <a:rPr lang="en-US" i="1">
                <a:latin typeface="Times New Roman" pitchFamily="18" charset="0"/>
              </a:rPr>
              <a:t>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/>
              <a:t> 	= 37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 i="1"/>
              <a:t> </a:t>
            </a:r>
            <a:r>
              <a:rPr lang="en-US"/>
              <a:t>	= 0.5 		   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i="1">
                <a:latin typeface="Times New Roman" pitchFamily="18" charset="0"/>
              </a:rPr>
              <a:t>r </a:t>
            </a:r>
            <a:r>
              <a:rPr lang="en-US"/>
              <a:t>=5% </a:t>
            </a:r>
          </a:p>
          <a:p>
            <a:pPr>
              <a:buFont typeface="Wingdings" pitchFamily="2" charset="2"/>
              <a:buNone/>
            </a:pPr>
            <a:r>
              <a:rPr lang="en-US" i="1">
                <a:latin typeface="Times New Roman" pitchFamily="18" charset="0"/>
              </a:rPr>
              <a:t>   K</a:t>
            </a:r>
            <a:r>
              <a:rPr lang="en-US"/>
              <a:t> 	= 40 		   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i="1">
                <a:latin typeface="Times New Roman" pitchFamily="18" charset="0"/>
              </a:rPr>
              <a:t>D</a:t>
            </a:r>
            <a:r>
              <a:rPr lang="en-US"/>
              <a:t>  = 0</a:t>
            </a:r>
          </a:p>
          <a:p>
            <a:pPr>
              <a:buFont typeface="Wingdings" pitchFamily="2" charset="2"/>
              <a:buNone/>
            </a:pPr>
            <a:r>
              <a:rPr lang="en-US"/>
              <a:t> 		then, </a:t>
            </a:r>
            <a:r>
              <a:rPr lang="en-US" sz="3600" i="1">
                <a:latin typeface="Times New Roman" pitchFamily="18" charset="0"/>
              </a:rPr>
              <a:t>Ke </a:t>
            </a:r>
            <a:r>
              <a:rPr lang="en-US" sz="3600" i="1" baseline="30000">
                <a:latin typeface="Times New Roman" pitchFamily="18" charset="0"/>
              </a:rPr>
              <a:t>-rT</a:t>
            </a:r>
            <a:r>
              <a:rPr lang="en-US" sz="3600" i="1">
                <a:latin typeface="Times New Roman" pitchFamily="18" charset="0"/>
              </a:rPr>
              <a:t>–S</a:t>
            </a:r>
            <a:r>
              <a:rPr lang="en-US" sz="3600" baseline="-25000">
                <a:latin typeface="Times New Roman" pitchFamily="18" charset="0"/>
              </a:rPr>
              <a:t>0</a:t>
            </a:r>
            <a:r>
              <a:rPr lang="en-US"/>
              <a:t> = 2.01</a:t>
            </a:r>
          </a:p>
          <a:p>
            <a:r>
              <a:rPr lang="en-US"/>
              <a:t>Is there an arbitrage opportunity?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DF7918FD-88CF-420B-847B-782B23DE8552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5275"/>
            <a:ext cx="7772400" cy="771525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Lower Bounds in Put Options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638800"/>
          </a:xfrm>
          <a:noFill/>
          <a:ln/>
        </p:spPr>
        <p:txBody>
          <a:bodyPr lIns="90488" tIns="44450" rIns="90488" bIns="44450"/>
          <a:lstStyle/>
          <a:p>
            <a:pPr marL="1074738" lvl="2" indent="-381000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 marL="533400" indent="-533400">
              <a:lnSpc>
                <a:spcPct val="90000"/>
              </a:lnSpc>
            </a:pPr>
            <a:r>
              <a:rPr lang="en-US" sz="2800"/>
              <a:t>If p=1 &lt; </a:t>
            </a:r>
            <a:r>
              <a:rPr lang="en-US" sz="2800" i="1">
                <a:latin typeface="Times New Roman" pitchFamily="18" charset="0"/>
              </a:rPr>
              <a:t>Ke</a:t>
            </a:r>
            <a:r>
              <a:rPr lang="en-US" sz="2800" i="1" baseline="30000">
                <a:latin typeface="Times New Roman" pitchFamily="18" charset="0"/>
              </a:rPr>
              <a:t>-rT</a:t>
            </a:r>
            <a:r>
              <a:rPr lang="en-US" sz="2800"/>
              <a:t> -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i="1" baseline="-25000">
                <a:latin typeface="Times New Roman" pitchFamily="18" charset="0"/>
              </a:rPr>
              <a:t>0</a:t>
            </a:r>
            <a:r>
              <a:rPr lang="en-US" sz="2800"/>
              <a:t>,an arbitrageur can borrow $38 for 6 months to buy both the put and the stock. </a:t>
            </a:r>
          </a:p>
          <a:p>
            <a:pPr marL="533400" indent="-533400">
              <a:lnSpc>
                <a:spcPct val="90000"/>
              </a:lnSpc>
            </a:pPr>
            <a:r>
              <a:rPr lang="en-US" sz="2800"/>
              <a:t>At the end of the 6 months he pays back $38.96</a:t>
            </a:r>
          </a:p>
          <a:p>
            <a:pPr marL="533400" indent="-533400">
              <a:lnSpc>
                <a:spcPct val="90000"/>
              </a:lnSpc>
            </a:pPr>
            <a:r>
              <a:rPr lang="en-US" sz="2800"/>
              <a:t>At maturity, if the stock price is below $40, the arbitrageur exercises the option to sell the stock for $40, repays the loan, and makes a profit of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		$40-$38.96=$1.04 </a:t>
            </a:r>
          </a:p>
          <a:p>
            <a:pPr marL="533400" indent="-533400">
              <a:lnSpc>
                <a:spcPct val="90000"/>
              </a:lnSpc>
            </a:pPr>
            <a:r>
              <a:rPr lang="en-US" sz="2800"/>
              <a:t>If the stock price is greater than $40, the arbitrageur discards the option, sells the stock, and repays the loan. If for example the stock price is $42: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		$42-$38.96=$3.04</a:t>
            </a:r>
          </a:p>
          <a:p>
            <a:pPr marL="533400" indent="-533400"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006C1798-9E1B-4E6D-A8E9-2F4F0DDBFF8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5275"/>
            <a:ext cx="7772400" cy="771525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Lower Bounds in Put Options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4495800"/>
          </a:xfrm>
          <a:noFill/>
          <a:ln/>
        </p:spPr>
        <p:txBody>
          <a:bodyPr lIns="90488" tIns="44450" rIns="90488" bIns="44450"/>
          <a:lstStyle/>
          <a:p>
            <a:pPr marL="1074738" lvl="2" indent="-381000">
              <a:buFont typeface="Wingdings" pitchFamily="2" charset="2"/>
              <a:buNone/>
            </a:pPr>
            <a:endParaRPr lang="en-US" sz="3200"/>
          </a:p>
          <a:p>
            <a:pPr marL="533400" indent="-533400">
              <a:buFont typeface="Wingdings" pitchFamily="2" charset="2"/>
              <a:buNone/>
            </a:pPr>
            <a:r>
              <a:rPr lang="en-US"/>
              <a:t>	Consider the following two portfolios:</a:t>
            </a:r>
          </a:p>
          <a:p>
            <a:pPr marL="533400" indent="-533400">
              <a:buFont typeface="Wingdings" pitchFamily="2" charset="2"/>
              <a:buNone/>
            </a:pPr>
            <a:endParaRPr lang="en-US"/>
          </a:p>
          <a:p>
            <a:pPr marL="533400" indent="-533400">
              <a:buFont typeface="Wingdings" pitchFamily="2" charset="2"/>
              <a:buNone/>
            </a:pPr>
            <a:r>
              <a:rPr lang="en-US" b="1" i="1"/>
              <a:t>	Portfolio C:</a:t>
            </a:r>
            <a:r>
              <a:rPr lang="en-US"/>
              <a:t> one European put option plus          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/>
              <a:t>                          one share,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b="1" i="1"/>
              <a:t>	Portfolio D:</a:t>
            </a:r>
            <a:r>
              <a:rPr lang="en-US"/>
              <a:t> an amount of  cash equal to </a:t>
            </a:r>
            <a:r>
              <a:rPr lang="en-US" i="1">
                <a:latin typeface="Times New Roman" pitchFamily="18" charset="0"/>
              </a:rPr>
              <a:t>Ke</a:t>
            </a:r>
            <a:r>
              <a:rPr lang="en-US" i="1" baseline="30000">
                <a:latin typeface="Times New Roman" pitchFamily="18" charset="0"/>
              </a:rPr>
              <a:t>-rT</a:t>
            </a:r>
            <a:endParaRPr lang="en-US"/>
          </a:p>
          <a:p>
            <a:pPr marL="533400" indent="-533400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2FA8F94C-8127-4635-9294-92F3B01348D2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5275"/>
            <a:ext cx="7772400" cy="771525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Lower Bounds in Put Options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9144000" cy="5638800"/>
          </a:xfrm>
          <a:noFill/>
          <a:ln/>
        </p:spPr>
        <p:txBody>
          <a:bodyPr lIns="90488" tIns="44450" rIns="90488" bIns="44450"/>
          <a:lstStyle/>
          <a:p>
            <a:pPr marL="1150938" lvl="2" indent="-457200">
              <a:buFont typeface="Wingdings" pitchFamily="2" charset="2"/>
              <a:buNone/>
            </a:pPr>
            <a:endParaRPr lang="en-US" sz="3200"/>
          </a:p>
          <a:p>
            <a:pPr marL="609600" indent="-609600">
              <a:buFont typeface="Wingdings" pitchFamily="2" charset="2"/>
              <a:buNone/>
            </a:pPr>
            <a:endParaRPr lang="en-US"/>
          </a:p>
          <a:p>
            <a:pPr marL="609600" indent="-609600">
              <a:buFont typeface="Wingdings" pitchFamily="2" charset="2"/>
              <a:buNone/>
            </a:pPr>
            <a:r>
              <a:rPr lang="en-US" b="1" i="1"/>
              <a:t>Portfolio C</a:t>
            </a:r>
            <a:endParaRPr lang="en-US"/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If S</a:t>
            </a:r>
            <a:r>
              <a:rPr lang="en-US" baseline="-25000"/>
              <a:t>T</a:t>
            </a:r>
            <a:r>
              <a:rPr lang="en-US"/>
              <a:t>&lt;K the option is exercised and the portfolio becomes worth K. 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If S</a:t>
            </a:r>
            <a:r>
              <a:rPr lang="en-US" baseline="-25000"/>
              <a:t>T</a:t>
            </a:r>
            <a:r>
              <a:rPr lang="en-US"/>
              <a:t>&gt;K the put expires worthless and the portfolio is worth S</a:t>
            </a:r>
            <a:r>
              <a:rPr lang="en-US" baseline="-25000"/>
              <a:t>T</a:t>
            </a:r>
            <a:r>
              <a:rPr lang="en-US"/>
              <a:t>.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Hence, at time T, portfolio C is worth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/>
              <a:t>			 max(</a:t>
            </a:r>
            <a:r>
              <a:rPr lang="en-US">
                <a:latin typeface="Times New Roman" pitchFamily="18" charset="0"/>
              </a:rPr>
              <a:t>S</a:t>
            </a:r>
            <a:r>
              <a:rPr lang="en-US" baseline="-25000">
                <a:latin typeface="Times New Roman" pitchFamily="18" charset="0"/>
              </a:rPr>
              <a:t>T</a:t>
            </a:r>
            <a:r>
              <a:rPr lang="en-US">
                <a:latin typeface="Times New Roman" pitchFamily="18" charset="0"/>
              </a:rPr>
              <a:t>,K</a:t>
            </a:r>
            <a:r>
              <a:rPr lang="en-US"/>
              <a:t> )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5494F003-13FD-486F-817A-ACE0BA6F1B6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5275"/>
            <a:ext cx="7772400" cy="771525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Lower Bounds in Call Options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9144000" cy="5638800"/>
          </a:xfrm>
          <a:noFill/>
          <a:ln/>
        </p:spPr>
        <p:txBody>
          <a:bodyPr lIns="90488" tIns="44450" rIns="90488" bIns="44450"/>
          <a:lstStyle/>
          <a:p>
            <a:pPr marL="1150938" lvl="2" indent="-457200">
              <a:lnSpc>
                <a:spcPct val="90000"/>
              </a:lnSpc>
              <a:buFont typeface="Wingdings" pitchFamily="2" charset="2"/>
              <a:buNone/>
            </a:pPr>
            <a:endParaRPr lang="en-US" sz="32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b="1" i="1"/>
              <a:t>Portfolio D</a:t>
            </a:r>
            <a:endParaRPr lang="en-US"/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Assuming the cash is invested at r, portfolio D is worth K</a:t>
            </a:r>
            <a:r>
              <a:rPr lang="en-US" baseline="-25000"/>
              <a:t> </a:t>
            </a:r>
            <a:r>
              <a:rPr lang="en-US"/>
              <a:t>at time T.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Hence, portfolio C is always worth as much as, and can be worth more than portfolio D. This must also be true today. Thus:</a:t>
            </a:r>
          </a:p>
          <a:p>
            <a:pPr marL="1370013" lvl="3" indent="-3810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	 </a:t>
            </a:r>
            <a:r>
              <a:rPr lang="en-US" sz="3200"/>
              <a:t>p + </a:t>
            </a:r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0</a:t>
            </a:r>
            <a:r>
              <a:rPr lang="en-US" sz="3200"/>
              <a:t> </a:t>
            </a:r>
            <a:r>
              <a:rPr lang="en-US" sz="3200">
                <a:latin typeface="Symbol" pitchFamily="18" charset="2"/>
              </a:rPr>
              <a:t></a:t>
            </a:r>
            <a:r>
              <a:rPr lang="en-US" sz="3200"/>
              <a:t> </a:t>
            </a:r>
            <a:r>
              <a:rPr lang="en-US" sz="3200" i="1">
                <a:latin typeface="Times New Roman" pitchFamily="18" charset="0"/>
              </a:rPr>
              <a:t>Ke</a:t>
            </a:r>
            <a:r>
              <a:rPr lang="en-US" sz="3200" i="1" baseline="30000">
                <a:latin typeface="Times New Roman" pitchFamily="18" charset="0"/>
              </a:rPr>
              <a:t>-rT</a:t>
            </a:r>
            <a:r>
              <a:rPr lang="en-US" sz="3200" i="1">
                <a:latin typeface="Times New Roman" pitchFamily="18" charset="0"/>
              </a:rPr>
              <a:t> 		</a:t>
            </a:r>
            <a:r>
              <a:rPr lang="en-US" sz="3200"/>
              <a:t>or </a:t>
            </a:r>
          </a:p>
          <a:p>
            <a:pPr marL="1370013" lvl="3" indent="-381000">
              <a:lnSpc>
                <a:spcPct val="90000"/>
              </a:lnSpc>
              <a:buFont typeface="Wingdings" pitchFamily="2" charset="2"/>
              <a:buNone/>
            </a:pPr>
            <a:r>
              <a:rPr lang="en-US" sz="3200"/>
              <a:t>		 p </a:t>
            </a:r>
            <a:r>
              <a:rPr lang="en-US" sz="3200">
                <a:latin typeface="Symbol" pitchFamily="18" charset="2"/>
              </a:rPr>
              <a:t> </a:t>
            </a:r>
            <a:r>
              <a:rPr lang="en-US" sz="3200" i="1">
                <a:latin typeface="Times New Roman" pitchFamily="18" charset="0"/>
              </a:rPr>
              <a:t>Ke</a:t>
            </a:r>
            <a:r>
              <a:rPr lang="en-US" sz="3200" i="1" baseline="30000">
                <a:latin typeface="Times New Roman" pitchFamily="18" charset="0"/>
              </a:rPr>
              <a:t>-rT</a:t>
            </a:r>
            <a:r>
              <a:rPr lang="en-US" sz="3200" i="1">
                <a:latin typeface="Times New Roman" pitchFamily="18" charset="0"/>
              </a:rPr>
              <a:t> </a:t>
            </a:r>
            <a:r>
              <a:rPr lang="en-US" sz="3200">
                <a:latin typeface="Symbol" pitchFamily="18" charset="2"/>
              </a:rPr>
              <a:t>- </a:t>
            </a:r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0</a:t>
            </a:r>
            <a:r>
              <a:rPr lang="en-US" sz="3200"/>
              <a:t> 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0548CCBD-C0FD-44AB-9908-8C465E8F01E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609600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Put-Call Parity; No Dividends </a:t>
            </a:r>
            <a:br>
              <a:rPr lang="en-US"/>
            </a:br>
            <a:r>
              <a:rPr lang="en-US" sz="2200"/>
              <a:t>(Equation 9.3, page 21</a:t>
            </a:r>
            <a:r>
              <a:rPr lang="en-CA" sz="2200"/>
              <a:t>2</a:t>
            </a:r>
            <a:r>
              <a:rPr lang="en-US" sz="2200"/>
              <a:t>)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0888" y="1981200"/>
            <a:ext cx="7843837" cy="4114800"/>
          </a:xfrm>
          <a:noFill/>
          <a:ln/>
        </p:spPr>
        <p:txBody>
          <a:bodyPr lIns="90488" tIns="44450" rIns="90488" bIns="44450"/>
          <a:lstStyle/>
          <a:p>
            <a:r>
              <a:rPr lang="en-US" sz="2400"/>
              <a:t>Consider the following 2 portfolios:</a:t>
            </a:r>
          </a:p>
          <a:p>
            <a:pPr lvl="1"/>
            <a:r>
              <a:rPr lang="en-US" sz="2400"/>
              <a:t>Portfolio A:  European call on a stock + PV of the strike price in cash</a:t>
            </a:r>
          </a:p>
          <a:p>
            <a:pPr lvl="1"/>
            <a:r>
              <a:rPr lang="en-US" sz="2400"/>
              <a:t>Portfolio C:  European put on the stock + the stock</a:t>
            </a:r>
          </a:p>
          <a:p>
            <a:r>
              <a:rPr lang="en-US" sz="2400"/>
              <a:t>Both are worth </a:t>
            </a:r>
            <a:r>
              <a:rPr lang="en-CA" sz="2400"/>
              <a:t>max</a:t>
            </a:r>
            <a:r>
              <a:rPr lang="en-US" sz="2400"/>
              <a:t>(</a:t>
            </a:r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i="1" baseline="-25000">
                <a:latin typeface="Times New Roman" pitchFamily="18" charset="0"/>
              </a:rPr>
              <a:t>T</a:t>
            </a:r>
            <a:r>
              <a:rPr lang="en-US" sz="2400" i="1"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, </a:t>
            </a:r>
            <a:r>
              <a:rPr lang="en-US" sz="2400" i="1">
                <a:latin typeface="Times New Roman" pitchFamily="18" charset="0"/>
              </a:rPr>
              <a:t>K</a:t>
            </a:r>
            <a:r>
              <a:rPr lang="en-US" sz="2400"/>
              <a:t> ) at the maturity of the options</a:t>
            </a:r>
          </a:p>
          <a:p>
            <a:r>
              <a:rPr lang="en-US" sz="2400"/>
              <a:t>They must therefore be worth the same today. This means that</a:t>
            </a:r>
            <a:r>
              <a:rPr lang="en-US" sz="2800"/>
              <a:t>							</a:t>
            </a:r>
            <a:r>
              <a:rPr lang="en-US" sz="4400" i="1">
                <a:latin typeface="Times New Roman" pitchFamily="18" charset="0"/>
              </a:rPr>
              <a:t>c</a:t>
            </a:r>
            <a:r>
              <a:rPr lang="en-US" sz="4400">
                <a:latin typeface="Times New Roman" pitchFamily="18" charset="0"/>
              </a:rPr>
              <a:t> + </a:t>
            </a:r>
            <a:r>
              <a:rPr lang="en-US" sz="4400" i="1">
                <a:latin typeface="Times New Roman" pitchFamily="18" charset="0"/>
              </a:rPr>
              <a:t>Ke</a:t>
            </a:r>
            <a:r>
              <a:rPr lang="en-US" sz="4400" i="1" baseline="30000">
                <a:latin typeface="Times New Roman" pitchFamily="18" charset="0"/>
              </a:rPr>
              <a:t> -rT </a:t>
            </a:r>
            <a:r>
              <a:rPr lang="en-US" sz="4400">
                <a:latin typeface="Times New Roman" pitchFamily="18" charset="0"/>
              </a:rPr>
              <a:t>= </a:t>
            </a:r>
            <a:r>
              <a:rPr lang="en-US" sz="4400" i="1">
                <a:latin typeface="Times New Roman" pitchFamily="18" charset="0"/>
              </a:rPr>
              <a:t>p</a:t>
            </a:r>
            <a:r>
              <a:rPr lang="en-US" sz="4400">
                <a:latin typeface="Times New Roman" pitchFamily="18" charset="0"/>
              </a:rPr>
              <a:t> + </a:t>
            </a:r>
            <a:r>
              <a:rPr lang="en-US" sz="4400" i="1">
                <a:latin typeface="Times New Roman" pitchFamily="18" charset="0"/>
              </a:rPr>
              <a:t>S</a:t>
            </a:r>
            <a:r>
              <a:rPr lang="en-US" sz="4400" baseline="-25000">
                <a:latin typeface="Times New Roman" pitchFamily="18" charset="0"/>
              </a:rPr>
              <a:t>0</a:t>
            </a:r>
            <a:r>
              <a:rPr lang="en-US" sz="4400">
                <a:latin typeface="Times New Roman" pitchFamily="18" charset="0"/>
              </a:rPr>
              <a:t> 	</a:t>
            </a:r>
            <a:r>
              <a:rPr lang="en-US" sz="2800">
                <a:latin typeface="Times New Roman" pitchFamily="18" charset="0"/>
              </a:rPr>
              <a:t>     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C3881DE6-8222-40B9-B651-2C19E35F2CBC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295275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hangingPunct="0"/>
            <a:r>
              <a:rPr lang="en-US" sz="4400" b="1">
                <a:solidFill>
                  <a:schemeClr val="tx2"/>
                </a:solidFill>
                <a:latin typeface="Times New Roman" pitchFamily="18" charset="0"/>
              </a:rPr>
              <a:t>Arbitrage Opportunities</a:t>
            </a:r>
            <a:endParaRPr lang="en-US" sz="44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5950" y="1371600"/>
            <a:ext cx="5372100" cy="4657725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Suppose that 	     </a:t>
            </a:r>
          </a:p>
          <a:p>
            <a:pPr>
              <a:buFont typeface="Wingdings" pitchFamily="2" charset="2"/>
              <a:buNone/>
            </a:pPr>
            <a:r>
              <a:rPr lang="en-US" i="1"/>
              <a:t>	</a:t>
            </a:r>
            <a:r>
              <a:rPr lang="en-US" i="1">
                <a:latin typeface="Times New Roman" pitchFamily="18" charset="0"/>
              </a:rPr>
              <a:t>c</a:t>
            </a:r>
            <a:r>
              <a:rPr lang="en-US"/>
              <a:t>	= 3		   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i="1">
                <a:latin typeface="Times New Roman" pitchFamily="18" charset="0"/>
              </a:rPr>
              <a:t>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>
                <a:latin typeface="Albertus Extra Bold" pitchFamily="34" charset="0"/>
              </a:rPr>
              <a:t>	</a:t>
            </a:r>
            <a:r>
              <a:rPr lang="en-US"/>
              <a:t>= 31 </a:t>
            </a:r>
          </a:p>
          <a:p>
            <a:pPr>
              <a:buFont typeface="Wingdings" pitchFamily="2" charset="2"/>
              <a:buNone/>
            </a:pPr>
            <a:r>
              <a:rPr lang="en-US" i="1"/>
              <a:t>	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 i="1"/>
              <a:t> </a:t>
            </a:r>
            <a:r>
              <a:rPr lang="en-US"/>
              <a:t>	= 0.25          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 i="1"/>
              <a:t> </a:t>
            </a:r>
            <a:r>
              <a:rPr lang="en-US"/>
              <a:t>= 10% </a:t>
            </a:r>
          </a:p>
          <a:p>
            <a:pPr>
              <a:buFont typeface="Wingdings" pitchFamily="2" charset="2"/>
              <a:buNone/>
            </a:pPr>
            <a:r>
              <a:rPr lang="en-US" i="1"/>
              <a:t>	</a:t>
            </a:r>
            <a:r>
              <a:rPr lang="en-US" i="1">
                <a:latin typeface="Times New Roman" pitchFamily="18" charset="0"/>
              </a:rPr>
              <a:t>K</a:t>
            </a:r>
            <a:r>
              <a:rPr lang="en-US"/>
              <a:t> 	=30 	            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i="1">
                <a:latin typeface="Times New Roman" pitchFamily="18" charset="0"/>
              </a:rPr>
              <a:t>D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/>
              <a:t>= 0</a:t>
            </a:r>
          </a:p>
          <a:p>
            <a:r>
              <a:rPr lang="en-US"/>
              <a:t>What are the arbitrage  possibilities when			    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/>
              <a:t> = 2.25 ?			    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/>
              <a:t>= 1 ?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F1D9BCA0-EA0F-420C-97D3-8F1924FACCAE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609600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Put-Call Parity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0888" y="1981200"/>
            <a:ext cx="7843837" cy="4114800"/>
          </a:xfrm>
          <a:noFill/>
          <a:ln/>
        </p:spPr>
        <p:txBody>
          <a:bodyPr lIns="90488" tIns="44450" rIns="90488" bIns="44450"/>
          <a:lstStyle/>
          <a:p>
            <a:r>
              <a:rPr lang="en-US" sz="2800"/>
              <a:t>From Put-Call Parity:</a:t>
            </a:r>
            <a:r>
              <a:rPr lang="en-US"/>
              <a:t>							</a:t>
            </a:r>
            <a:r>
              <a:rPr lang="en-US" sz="3600" i="1">
                <a:latin typeface="Times New Roman" pitchFamily="18" charset="0"/>
              </a:rPr>
              <a:t>c</a:t>
            </a:r>
            <a:r>
              <a:rPr lang="en-US" sz="3600">
                <a:latin typeface="Times New Roman" pitchFamily="18" charset="0"/>
              </a:rPr>
              <a:t> + </a:t>
            </a:r>
            <a:r>
              <a:rPr lang="en-US" sz="3600" i="1">
                <a:latin typeface="Times New Roman" pitchFamily="18" charset="0"/>
              </a:rPr>
              <a:t>Ke</a:t>
            </a:r>
            <a:r>
              <a:rPr lang="en-US" sz="3600" i="1" baseline="30000">
                <a:latin typeface="Times New Roman" pitchFamily="18" charset="0"/>
              </a:rPr>
              <a:t> -rT </a:t>
            </a:r>
            <a:r>
              <a:rPr lang="en-US" sz="3600">
                <a:latin typeface="Times New Roman" pitchFamily="18" charset="0"/>
              </a:rPr>
              <a:t>= </a:t>
            </a:r>
            <a:r>
              <a:rPr lang="en-US" sz="3600" i="1">
                <a:latin typeface="Times New Roman" pitchFamily="18" charset="0"/>
              </a:rPr>
              <a:t>p</a:t>
            </a:r>
            <a:r>
              <a:rPr lang="en-US" sz="3600">
                <a:latin typeface="Times New Roman" pitchFamily="18" charset="0"/>
              </a:rPr>
              <a:t> + </a:t>
            </a:r>
            <a:r>
              <a:rPr lang="en-US" sz="3600" i="1">
                <a:latin typeface="Times New Roman" pitchFamily="18" charset="0"/>
              </a:rPr>
              <a:t>S</a:t>
            </a:r>
            <a:r>
              <a:rPr lang="en-US" sz="3600" baseline="-25000">
                <a:latin typeface="Times New Roman" pitchFamily="18" charset="0"/>
              </a:rPr>
              <a:t>0</a:t>
            </a:r>
            <a:r>
              <a:rPr lang="en-US" sz="3600">
                <a:latin typeface="Times New Roman" pitchFamily="18" charset="0"/>
              </a:rPr>
              <a:t> 		or</a:t>
            </a:r>
          </a:p>
          <a:p>
            <a:pPr>
              <a:buFont typeface="Wingdings" pitchFamily="2" charset="2"/>
              <a:buNone/>
            </a:pPr>
            <a:r>
              <a:rPr lang="en-US" sz="3600">
                <a:latin typeface="Times New Roman" pitchFamily="18" charset="0"/>
              </a:rPr>
              <a:t>			p = </a:t>
            </a:r>
            <a:r>
              <a:rPr lang="en-US" sz="3600" i="1">
                <a:latin typeface="Times New Roman" pitchFamily="18" charset="0"/>
              </a:rPr>
              <a:t>c</a:t>
            </a:r>
            <a:r>
              <a:rPr lang="en-US" sz="3600">
                <a:latin typeface="Times New Roman" pitchFamily="18" charset="0"/>
              </a:rPr>
              <a:t> + </a:t>
            </a:r>
            <a:r>
              <a:rPr lang="en-US" sz="3600" i="1">
                <a:latin typeface="Times New Roman" pitchFamily="18" charset="0"/>
              </a:rPr>
              <a:t>Ke</a:t>
            </a:r>
            <a:r>
              <a:rPr lang="en-US" sz="3600" i="1" baseline="30000">
                <a:latin typeface="Times New Roman" pitchFamily="18" charset="0"/>
              </a:rPr>
              <a:t> -rT </a:t>
            </a:r>
            <a:r>
              <a:rPr lang="en-US" sz="3600">
                <a:latin typeface="Times New Roman" pitchFamily="18" charset="0"/>
              </a:rPr>
              <a:t>- </a:t>
            </a:r>
            <a:r>
              <a:rPr lang="en-US" sz="3600" i="1">
                <a:latin typeface="Times New Roman" pitchFamily="18" charset="0"/>
              </a:rPr>
              <a:t>S</a:t>
            </a:r>
            <a:r>
              <a:rPr lang="en-US" sz="3600" baseline="-25000">
                <a:latin typeface="Times New Roman" pitchFamily="18" charset="0"/>
              </a:rPr>
              <a:t>0</a:t>
            </a:r>
            <a:r>
              <a:rPr lang="en-US" sz="3600">
                <a:latin typeface="Times New Roman" pitchFamily="18" charset="0"/>
              </a:rPr>
              <a:t> =</a:t>
            </a:r>
            <a:r>
              <a:rPr lang="en-US" sz="4800">
                <a:latin typeface="Times New Roman" pitchFamily="18" charset="0"/>
              </a:rPr>
              <a:t> 	</a:t>
            </a:r>
            <a:r>
              <a:rPr lang="en-US">
                <a:latin typeface="Times New Roman" pitchFamily="18" charset="0"/>
              </a:rPr>
              <a:t>1.26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A679AB61-E2AD-4803-BBFF-E36DCE5BFCA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71575" y="28575"/>
            <a:ext cx="7315200" cy="1724025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Notation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38175" y="1371600"/>
            <a:ext cx="3724275" cy="41148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 </a:t>
            </a:r>
            <a:r>
              <a:rPr lang="en-US" sz="2400" i="1">
                <a:latin typeface="Times New Roman" pitchFamily="18" charset="0"/>
              </a:rPr>
              <a:t>c</a:t>
            </a:r>
            <a:r>
              <a:rPr lang="en-US" sz="2400">
                <a:latin typeface="Times New Roman" pitchFamily="18" charset="0"/>
              </a:rPr>
              <a:t> :</a:t>
            </a:r>
            <a:r>
              <a:rPr lang="en-US" sz="2400"/>
              <a:t>	European call option price</a:t>
            </a:r>
          </a:p>
          <a:p>
            <a:r>
              <a:rPr lang="en-US" sz="2400"/>
              <a:t> </a:t>
            </a:r>
            <a:r>
              <a:rPr lang="en-US" sz="2400" i="1">
                <a:latin typeface="Times New Roman" pitchFamily="18" charset="0"/>
              </a:rPr>
              <a:t>p</a:t>
            </a:r>
            <a:r>
              <a:rPr lang="en-US" sz="2400"/>
              <a:t> :	European put option price</a:t>
            </a:r>
          </a:p>
          <a:p>
            <a:r>
              <a:rPr lang="en-US" sz="2400">
                <a:latin typeface="Times New Roman" pitchFamily="18" charset="0"/>
              </a:rPr>
              <a:t> </a:t>
            </a:r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baseline="-25000">
                <a:latin typeface="Times New Roman" pitchFamily="18" charset="0"/>
              </a:rPr>
              <a:t>0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/>
              <a:t>:	Stock price today</a:t>
            </a:r>
          </a:p>
          <a:p>
            <a:r>
              <a:rPr lang="en-US" sz="2400"/>
              <a:t> </a:t>
            </a:r>
            <a:r>
              <a:rPr lang="en-US" sz="2400" i="1">
                <a:latin typeface="Times New Roman" pitchFamily="18" charset="0"/>
              </a:rPr>
              <a:t>K</a:t>
            </a:r>
            <a:r>
              <a:rPr lang="en-US" sz="2400"/>
              <a:t> :	Strike price</a:t>
            </a:r>
          </a:p>
          <a:p>
            <a:r>
              <a:rPr lang="en-US" sz="2400">
                <a:latin typeface="Times New Roman" pitchFamily="18" charset="0"/>
              </a:rPr>
              <a:t> </a:t>
            </a:r>
            <a:r>
              <a:rPr lang="en-US" sz="2400" i="1">
                <a:latin typeface="Times New Roman" pitchFamily="18" charset="0"/>
              </a:rPr>
              <a:t>T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/>
              <a:t>:	Life of option </a:t>
            </a:r>
          </a:p>
          <a:p>
            <a:r>
              <a:rPr lang="en-US" sz="2400"/>
              <a:t> </a:t>
            </a:r>
            <a:r>
              <a:rPr lang="en-US" sz="2400">
                <a:latin typeface="Symbol" pitchFamily="18" charset="2"/>
              </a:rPr>
              <a:t></a:t>
            </a:r>
            <a:r>
              <a:rPr lang="en-US" sz="2400"/>
              <a:t>:	Volatility of stock price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29125" y="1371600"/>
            <a:ext cx="4133850" cy="41148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 </a:t>
            </a:r>
            <a:r>
              <a:rPr lang="en-US" sz="2400" i="1">
                <a:latin typeface="Times New Roman" pitchFamily="18" charset="0"/>
              </a:rPr>
              <a:t>C</a:t>
            </a:r>
            <a:r>
              <a:rPr lang="en-US" sz="2400"/>
              <a:t> :	American Call option price</a:t>
            </a:r>
          </a:p>
          <a:p>
            <a:r>
              <a:rPr lang="en-US" sz="2400"/>
              <a:t> </a:t>
            </a:r>
            <a:r>
              <a:rPr lang="en-US" sz="2400" i="1">
                <a:latin typeface="Times New Roman" pitchFamily="18" charset="0"/>
              </a:rPr>
              <a:t>P </a:t>
            </a:r>
            <a:r>
              <a:rPr lang="en-US" sz="2400"/>
              <a:t>:	American Put option price</a:t>
            </a:r>
          </a:p>
          <a:p>
            <a:r>
              <a:rPr lang="en-US" sz="2400"/>
              <a:t> </a:t>
            </a:r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i="1" baseline="-25000">
                <a:latin typeface="Times New Roman" pitchFamily="18" charset="0"/>
              </a:rPr>
              <a:t>T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/>
              <a:t>:Stock price at option maturity</a:t>
            </a:r>
          </a:p>
          <a:p>
            <a:r>
              <a:rPr lang="en-US" sz="2400"/>
              <a:t> </a:t>
            </a:r>
            <a:r>
              <a:rPr lang="en-US" sz="2400" i="1">
                <a:latin typeface="Times New Roman" pitchFamily="18" charset="0"/>
              </a:rPr>
              <a:t>D</a:t>
            </a:r>
            <a:r>
              <a:rPr lang="en-US" sz="2400"/>
              <a:t> :	Present value of dividends during option’s life</a:t>
            </a:r>
          </a:p>
          <a:p>
            <a:r>
              <a:rPr lang="en-US" sz="2400"/>
              <a:t> </a:t>
            </a:r>
            <a:r>
              <a:rPr lang="en-US" sz="2400" i="1">
                <a:latin typeface="Times New Roman" pitchFamily="18" charset="0"/>
              </a:rPr>
              <a:t>r</a:t>
            </a:r>
            <a:r>
              <a:rPr lang="en-US" sz="2400" i="1"/>
              <a:t> </a:t>
            </a:r>
            <a:r>
              <a:rPr lang="en-US" sz="2400"/>
              <a:t>:	Risk-free rate for maturity </a:t>
            </a:r>
            <a:r>
              <a:rPr lang="en-US" sz="2400" i="1">
                <a:latin typeface="Times New Roman" pitchFamily="18" charset="0"/>
              </a:rPr>
              <a:t>T</a:t>
            </a:r>
            <a:r>
              <a:rPr lang="en-US" sz="2400" i="1"/>
              <a:t> </a:t>
            </a:r>
            <a:r>
              <a:rPr lang="en-US" sz="2400"/>
              <a:t>with cont comp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09D4A846-F24D-4565-BFA2-BEC5DD08F1C2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Arbitrage when p=2.25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7843838" cy="4953000"/>
          </a:xfrm>
          <a:noFill/>
          <a:ln/>
        </p:spPr>
        <p:txBody>
          <a:bodyPr lIns="90488" tIns="44450" rIns="90488" bIns="44450"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 sz="2800">
                <a:latin typeface="Times New Roman" pitchFamily="18" charset="0"/>
              </a:rPr>
              <a:t>Buy call for $3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>
                <a:latin typeface="Times New Roman" pitchFamily="18" charset="0"/>
              </a:rPr>
              <a:t>Short Put to realize $2.25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>
                <a:latin typeface="Times New Roman" pitchFamily="18" charset="0"/>
              </a:rPr>
              <a:t>Short the stock to realize $31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>
                <a:latin typeface="Times New Roman" pitchFamily="18" charset="0"/>
              </a:rPr>
              <a:t>Invest $30.25 for 3 months</a:t>
            </a:r>
          </a:p>
          <a:p>
            <a:pPr marL="609600" indent="-609600"/>
            <a:r>
              <a:rPr lang="en-US" sz="2800" b="1" i="1">
                <a:latin typeface="Times New Roman" pitchFamily="18" charset="0"/>
              </a:rPr>
              <a:t>If S</a:t>
            </a:r>
            <a:r>
              <a:rPr lang="en-US" sz="2800" b="1" i="1" baseline="-25000">
                <a:latin typeface="Times New Roman" pitchFamily="18" charset="0"/>
              </a:rPr>
              <a:t>T</a:t>
            </a:r>
            <a:r>
              <a:rPr lang="en-US" sz="2800" b="1" i="1">
                <a:latin typeface="Times New Roman" pitchFamily="18" charset="0"/>
              </a:rPr>
              <a:t> &gt; 30</a:t>
            </a:r>
            <a:r>
              <a:rPr lang="en-US" sz="2800">
                <a:latin typeface="Times New Roman" pitchFamily="18" charset="0"/>
              </a:rPr>
              <a:t>, receive $31.02 from investment, 			    exercise call to buy stock for $30.                    		    Net profit = $1.02</a:t>
            </a:r>
          </a:p>
          <a:p>
            <a:pPr marL="609600" indent="-609600"/>
            <a:r>
              <a:rPr lang="en-US" sz="2800" b="1" i="1">
                <a:latin typeface="Times New Roman" pitchFamily="18" charset="0"/>
              </a:rPr>
              <a:t>If S</a:t>
            </a:r>
            <a:r>
              <a:rPr lang="en-US" sz="2800" b="1" i="1" baseline="-25000">
                <a:latin typeface="Times New Roman" pitchFamily="18" charset="0"/>
              </a:rPr>
              <a:t>T</a:t>
            </a:r>
            <a:r>
              <a:rPr lang="en-US" sz="2800" b="1" i="1">
                <a:latin typeface="Times New Roman" pitchFamily="18" charset="0"/>
              </a:rPr>
              <a:t> &lt; 30</a:t>
            </a:r>
            <a:r>
              <a:rPr lang="en-US" sz="2800">
                <a:latin typeface="Times New Roman" pitchFamily="18" charset="0"/>
              </a:rPr>
              <a:t>, receive $31.02 from investment,     			    put exercised: buy the stock for $30.                                  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</a:rPr>
              <a:t>                         Net profit = $1.02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486CF3B0-6516-4832-987B-86AD105D6919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Arbitrage when p=1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7843838" cy="4953000"/>
          </a:xfrm>
          <a:noFill/>
          <a:ln/>
        </p:spPr>
        <p:txBody>
          <a:bodyPr lIns="90488" tIns="44450" rIns="90488" bIns="44450"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 sz="2800">
                <a:latin typeface="Times New Roman" pitchFamily="18" charset="0"/>
              </a:rPr>
              <a:t>Borrow $29 for 3 months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>
                <a:latin typeface="Times New Roman" pitchFamily="18" charset="0"/>
              </a:rPr>
              <a:t>Short call to realize $3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>
                <a:latin typeface="Times New Roman" pitchFamily="18" charset="0"/>
              </a:rPr>
              <a:t>Buy put for $1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>
                <a:latin typeface="Times New Roman" pitchFamily="18" charset="0"/>
              </a:rPr>
              <a:t>Buy the stock for $31.</a:t>
            </a:r>
          </a:p>
          <a:p>
            <a:pPr marL="609600" indent="-609600"/>
            <a:r>
              <a:rPr lang="en-US" sz="2800" b="1" i="1">
                <a:latin typeface="Times New Roman" pitchFamily="18" charset="0"/>
              </a:rPr>
              <a:t>If S</a:t>
            </a:r>
            <a:r>
              <a:rPr lang="en-US" sz="2800" b="1" i="1" baseline="-25000">
                <a:latin typeface="Times New Roman" pitchFamily="18" charset="0"/>
              </a:rPr>
              <a:t>T</a:t>
            </a:r>
            <a:r>
              <a:rPr lang="en-US" sz="2800" b="1" i="1">
                <a:latin typeface="Times New Roman" pitchFamily="18" charset="0"/>
              </a:rPr>
              <a:t> &gt; 30</a:t>
            </a:r>
            <a:r>
              <a:rPr lang="en-US" sz="2800">
                <a:latin typeface="Times New Roman" pitchFamily="18" charset="0"/>
              </a:rPr>
              <a:t>, call exercised: sell stock for $30.   			    Use $29.73 to repay the loan.                                   		    Net profit = $0.27</a:t>
            </a:r>
          </a:p>
          <a:p>
            <a:pPr marL="609600" indent="-609600"/>
            <a:r>
              <a:rPr lang="en-US" sz="2800" b="1" i="1">
                <a:latin typeface="Times New Roman" pitchFamily="18" charset="0"/>
              </a:rPr>
              <a:t>If S</a:t>
            </a:r>
            <a:r>
              <a:rPr lang="en-US" sz="2800" b="1" i="1" baseline="-25000">
                <a:latin typeface="Times New Roman" pitchFamily="18" charset="0"/>
              </a:rPr>
              <a:t>T</a:t>
            </a:r>
            <a:r>
              <a:rPr lang="en-US" sz="2800" b="1" i="1">
                <a:latin typeface="Times New Roman" pitchFamily="18" charset="0"/>
              </a:rPr>
              <a:t> &lt; 30</a:t>
            </a:r>
            <a:r>
              <a:rPr lang="en-US" sz="2800">
                <a:latin typeface="Times New Roman" pitchFamily="18" charset="0"/>
              </a:rPr>
              <a:t>, exercise put to sell stock for $30.   			    Use 29.73 to repay the loan.                               		    Net profit = $0.27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F2C11ABC-6684-4931-9208-8E28EDCC2C75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Early Exercise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1575" y="1844675"/>
            <a:ext cx="7315200" cy="3960813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Usually there is some chance that an American option will be exercised early	</a:t>
            </a:r>
          </a:p>
          <a:p>
            <a:r>
              <a:rPr lang="en-US"/>
              <a:t>An exception is an American call on a non-dividend paying stock</a:t>
            </a:r>
          </a:p>
          <a:p>
            <a:r>
              <a:rPr lang="en-US"/>
              <a:t>This should never be exercised early</a:t>
            </a:r>
          </a:p>
          <a:p>
            <a:pPr lvl="1">
              <a:buFont typeface="Wingdings" pitchFamily="2" charset="2"/>
              <a:buNone/>
            </a:pPr>
            <a:endParaRPr lang="en-US" sz="320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5C9317D2-C147-492B-8CC1-CA569ADCDCEA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0225"/>
            <a:ext cx="8172450" cy="3929063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/>
              <a:t>For an American call option:	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>
                <a:latin typeface="Times New Roman" pitchFamily="18" charset="0"/>
              </a:rPr>
              <a:t>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/>
              <a:t> = 100; </a:t>
            </a:r>
            <a:r>
              <a:rPr lang="en-US" i="1">
                <a:latin typeface="Times New Roman" pitchFamily="18" charset="0"/>
              </a:rPr>
              <a:t>T </a:t>
            </a:r>
            <a:r>
              <a:rPr lang="en-US"/>
              <a:t>= 0.25; </a:t>
            </a:r>
            <a:r>
              <a:rPr lang="en-US" i="1">
                <a:latin typeface="Times New Roman" pitchFamily="18" charset="0"/>
              </a:rPr>
              <a:t>K</a:t>
            </a:r>
            <a:r>
              <a:rPr lang="en-US"/>
              <a:t> = 60; </a:t>
            </a:r>
            <a:r>
              <a:rPr lang="en-US" i="1">
                <a:latin typeface="Times New Roman" pitchFamily="18" charset="0"/>
              </a:rPr>
              <a:t>D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/>
              <a:t>= 0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3200"/>
              <a:t>Should you exercise immediately?</a:t>
            </a:r>
          </a:p>
          <a:p>
            <a:pPr>
              <a:lnSpc>
                <a:spcPct val="90000"/>
              </a:lnSpc>
            </a:pPr>
            <a:r>
              <a:rPr lang="en-US"/>
              <a:t>What should you do if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	</a:t>
            </a:r>
            <a:r>
              <a:rPr lang="en-CA"/>
              <a:t>y</a:t>
            </a:r>
            <a:r>
              <a:rPr lang="en-US"/>
              <a:t>ou want to hold the stock for the next 3 months?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	</a:t>
            </a:r>
            <a:r>
              <a:rPr lang="en-CA"/>
              <a:t>y</a:t>
            </a:r>
            <a:r>
              <a:rPr lang="en-US"/>
              <a:t>ou do not feel that the stock is worth holding for the next 3 months?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An Extreme Situation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A2D23A8D-3603-4A75-9FE8-1E12AD1281BB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44525" y="414338"/>
            <a:ext cx="7285038" cy="917575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Reasons For Not Exercising a Call Early (No Dividends)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6713" y="2060575"/>
            <a:ext cx="6869112" cy="407035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No income is sacrificed</a:t>
            </a:r>
          </a:p>
          <a:p>
            <a:r>
              <a:rPr lang="en-CA"/>
              <a:t>Payment of</a:t>
            </a:r>
            <a:r>
              <a:rPr lang="en-US"/>
              <a:t> the strike price</a:t>
            </a:r>
            <a:r>
              <a:rPr lang="en-CA"/>
              <a:t> is delayed</a:t>
            </a:r>
            <a:endParaRPr lang="en-US"/>
          </a:p>
          <a:p>
            <a:r>
              <a:rPr lang="en-US"/>
              <a:t>Holding the call provides insurance against stock price falling below strike price 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2F4C502C-69A9-422D-A2CE-268CA9783075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Should Puts Be Exercised </a:t>
            </a:r>
            <a:br>
              <a:rPr lang="en-US"/>
            </a:br>
            <a:r>
              <a:rPr lang="en-US"/>
              <a:t>Early 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238" y="1970088"/>
            <a:ext cx="6761162" cy="2925762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/>
              <a:t>	Are there any advantages to exercising an American put when		     </a:t>
            </a:r>
          </a:p>
          <a:p>
            <a:pPr>
              <a:buFont typeface="Wingdings" pitchFamily="2" charset="2"/>
              <a:buNone/>
            </a:pPr>
            <a:r>
              <a:rPr lang="en-US" i="1"/>
              <a:t>	</a:t>
            </a:r>
            <a:r>
              <a:rPr lang="en-US" i="1">
                <a:latin typeface="Times New Roman" pitchFamily="18" charset="0"/>
              </a:rPr>
              <a:t>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/>
              <a:t>	= 60;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/>
              <a:t> = 0.25;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/>
              <a:t>=10%</a:t>
            </a:r>
          </a:p>
          <a:p>
            <a:pPr>
              <a:buFont typeface="Wingdings" pitchFamily="2" charset="2"/>
              <a:buNone/>
            </a:pPr>
            <a:r>
              <a:rPr lang="en-US" i="1"/>
              <a:t>   </a:t>
            </a:r>
            <a:r>
              <a:rPr lang="en-US" i="1">
                <a:latin typeface="Times New Roman" pitchFamily="18" charset="0"/>
              </a:rPr>
              <a:t>K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/>
              <a:t>= 100;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i="1">
                <a:latin typeface="Times New Roman" pitchFamily="18" charset="0"/>
              </a:rPr>
              <a:t>D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/>
              <a:t>= 0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26C288F7-6D0A-46D0-AA41-49344FB33239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The Impact of Dividends on Lower Bounds to Option Prices</a:t>
            </a:r>
            <a:br>
              <a:rPr lang="en-US"/>
            </a:br>
            <a:r>
              <a:rPr lang="en-US" sz="2200"/>
              <a:t>(Equations 9.5 and 9.6, pages 21</a:t>
            </a:r>
            <a:r>
              <a:rPr lang="en-CA" sz="2200"/>
              <a:t>8</a:t>
            </a:r>
            <a:r>
              <a:rPr lang="en-US" sz="2200"/>
              <a:t>-2</a:t>
            </a:r>
            <a:r>
              <a:rPr lang="en-CA" sz="2200"/>
              <a:t>19</a:t>
            </a:r>
            <a:r>
              <a:rPr lang="en-US" sz="2200"/>
              <a:t>)</a:t>
            </a:r>
            <a:endParaRPr lang="en-US"/>
          </a:p>
        </p:txBody>
      </p:sp>
      <p:graphicFrame>
        <p:nvGraphicFramePr>
          <p:cNvPr id="88064" name="Object 0">
            <a:hlinkClick r:id="" action="ppaction://ole?verb=0"/>
          </p:cNvPr>
          <p:cNvGraphicFramePr>
            <a:graphicFrameLocks/>
          </p:cNvGraphicFramePr>
          <p:nvPr/>
        </p:nvGraphicFramePr>
        <p:xfrm>
          <a:off x="1752600" y="5181600"/>
          <a:ext cx="4570413" cy="914400"/>
        </p:xfrm>
        <a:graphic>
          <a:graphicData uri="http://schemas.openxmlformats.org/presentationml/2006/ole">
            <p:oleObj spid="_x0000_s88064" name="Equation" r:id="rId4" imgW="1130040" imgH="241200" progId="Equation.3">
              <p:embed/>
            </p:oleObj>
          </a:graphicData>
        </a:graphic>
      </p:graphicFrame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33400" y="1981200"/>
            <a:ext cx="80772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04800" y="1828800"/>
            <a:ext cx="8839200" cy="3403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200"/>
              <a:t>Consider the following two portfolios: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sz="3200"/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200" b="1" i="1"/>
              <a:t>	Portfolio A:</a:t>
            </a:r>
            <a:r>
              <a:rPr lang="en-US" sz="3200"/>
              <a:t> one European call option plus 		one amount of  cash equal to D+</a:t>
            </a:r>
            <a:r>
              <a:rPr lang="en-US" sz="3200" i="1">
                <a:latin typeface="Times New Roman" pitchFamily="18" charset="0"/>
              </a:rPr>
              <a:t>Ke</a:t>
            </a:r>
            <a:r>
              <a:rPr lang="en-US" sz="3200" i="1" baseline="30000">
                <a:latin typeface="Times New Roman" pitchFamily="18" charset="0"/>
              </a:rPr>
              <a:t>-rT</a:t>
            </a:r>
            <a:r>
              <a:rPr lang="en-US" sz="3200"/>
              <a:t>,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200" b="1" i="1"/>
              <a:t>	Portfolio B:</a:t>
            </a:r>
            <a:r>
              <a:rPr lang="en-US" sz="3200"/>
              <a:t> one share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200"/>
              <a:t>Then, using the similar arguments as before:</a:t>
            </a:r>
            <a:endParaRPr lang="fr-FR" sz="320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0B8D0906-8CFB-49B6-84DE-DB26FEBC1D71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The Impact of Dividends on Lower Bounds to Option Prices</a:t>
            </a:r>
            <a:br>
              <a:rPr lang="en-US"/>
            </a:br>
            <a:r>
              <a:rPr lang="en-US" sz="2200"/>
              <a:t>(Equations 9.5 and 9.6, pages 21</a:t>
            </a:r>
            <a:r>
              <a:rPr lang="en-CA" sz="2200"/>
              <a:t>8</a:t>
            </a:r>
            <a:r>
              <a:rPr lang="en-US" sz="2200"/>
              <a:t>-2</a:t>
            </a:r>
            <a:r>
              <a:rPr lang="en-CA" sz="2200"/>
              <a:t>19</a:t>
            </a:r>
            <a:r>
              <a:rPr lang="en-US" sz="2200"/>
              <a:t>)</a:t>
            </a:r>
            <a:endParaRPr lang="en-US"/>
          </a:p>
        </p:txBody>
      </p:sp>
      <p:graphicFrame>
        <p:nvGraphicFramePr>
          <p:cNvPr id="8397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2046288" y="5372100"/>
          <a:ext cx="3897312" cy="800100"/>
        </p:xfrm>
        <a:graphic>
          <a:graphicData uri="http://schemas.openxmlformats.org/presentationml/2006/ole">
            <p:oleObj spid="_x0000_s83972" name="Equation" r:id="rId4" imgW="939600" imgH="241200" progId="Equation.3">
              <p:embed/>
            </p:oleObj>
          </a:graphicData>
        </a:graphic>
      </p:graphicFrame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0" y="1752600"/>
            <a:ext cx="9144000" cy="3913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200"/>
              <a:t>Consider the following two portfolios: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sz="3200"/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200" b="1" i="1"/>
              <a:t>Portfolio C:</a:t>
            </a:r>
            <a:r>
              <a:rPr lang="en-US" sz="3200"/>
              <a:t> one European put option plus          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200"/>
              <a:t>                     one share,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200" b="1" i="1"/>
              <a:t>Portfolio D:</a:t>
            </a:r>
            <a:r>
              <a:rPr lang="en-US" sz="3200"/>
              <a:t> an amount of  cash equal to D+ </a:t>
            </a:r>
            <a:r>
              <a:rPr lang="en-US" sz="3200" i="1">
                <a:latin typeface="Times New Roman" pitchFamily="18" charset="0"/>
              </a:rPr>
              <a:t>Ke</a:t>
            </a:r>
            <a:r>
              <a:rPr lang="en-US" sz="3200" i="1" baseline="30000">
                <a:latin typeface="Times New Roman" pitchFamily="18" charset="0"/>
              </a:rPr>
              <a:t>-rT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3200"/>
              <a:t>Then, using the similar arguments as before:</a:t>
            </a:r>
          </a:p>
          <a:p>
            <a:pPr>
              <a:spcBef>
                <a:spcPct val="50000"/>
              </a:spcBef>
            </a:pPr>
            <a:endParaRPr lang="fr-FR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30989B16-1C7B-4537-86CE-01D45787F8BB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609600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Put-Call Parity; Dividends </a:t>
            </a:r>
            <a:br>
              <a:rPr lang="en-US"/>
            </a:br>
            <a:r>
              <a:rPr lang="en-US" sz="2200"/>
              <a:t>(Equation 9.7, page 21</a:t>
            </a:r>
            <a:r>
              <a:rPr lang="en-CA" sz="2200"/>
              <a:t>9</a:t>
            </a:r>
            <a:r>
              <a:rPr lang="en-US" sz="2200"/>
              <a:t>)</a:t>
            </a: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0888" y="1981200"/>
            <a:ext cx="7843837" cy="4114800"/>
          </a:xfrm>
          <a:noFill/>
          <a:ln/>
        </p:spPr>
        <p:txBody>
          <a:bodyPr lIns="90488" tIns="44450" rIns="90488" bIns="44450"/>
          <a:lstStyle/>
          <a:p>
            <a:r>
              <a:rPr lang="en-US" sz="2400"/>
              <a:t>Consider the following 2 portfolios:</a:t>
            </a:r>
          </a:p>
          <a:p>
            <a:pPr lvl="1"/>
            <a:r>
              <a:rPr lang="en-US" sz="2400"/>
              <a:t>Portfolio A:  European call on a stock + PV of the strike price in cash + D</a:t>
            </a:r>
          </a:p>
          <a:p>
            <a:pPr lvl="1"/>
            <a:r>
              <a:rPr lang="en-US" sz="2400"/>
              <a:t>Portfolio C:  European put on the stock + the stock</a:t>
            </a:r>
          </a:p>
          <a:p>
            <a:r>
              <a:rPr lang="en-US" sz="2400"/>
              <a:t>Both are worth </a:t>
            </a:r>
            <a:r>
              <a:rPr lang="en-CA" sz="2400"/>
              <a:t>max</a:t>
            </a:r>
            <a:r>
              <a:rPr lang="en-US" sz="2400"/>
              <a:t>(</a:t>
            </a:r>
            <a:r>
              <a:rPr lang="en-US" sz="2400" i="1">
                <a:latin typeface="Times New Roman" pitchFamily="18" charset="0"/>
              </a:rPr>
              <a:t>S</a:t>
            </a:r>
            <a:r>
              <a:rPr lang="en-US" sz="2400" i="1" baseline="-25000">
                <a:latin typeface="Times New Roman" pitchFamily="18" charset="0"/>
              </a:rPr>
              <a:t>T</a:t>
            </a:r>
            <a:r>
              <a:rPr lang="en-US" sz="2400" i="1"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, </a:t>
            </a:r>
            <a:r>
              <a:rPr lang="en-US" sz="2400" i="1">
                <a:latin typeface="Times New Roman" pitchFamily="18" charset="0"/>
              </a:rPr>
              <a:t>K</a:t>
            </a:r>
            <a:r>
              <a:rPr lang="en-US" sz="2400"/>
              <a:t> ) at the maturity of the options</a:t>
            </a:r>
          </a:p>
          <a:p>
            <a:r>
              <a:rPr lang="en-US" sz="2400"/>
              <a:t>They must therefore be worth the same today. This means that</a:t>
            </a:r>
            <a:r>
              <a:rPr lang="en-US" sz="2800"/>
              <a:t>							</a:t>
            </a:r>
            <a:r>
              <a:rPr lang="en-US" sz="4400" i="1">
                <a:latin typeface="Times New Roman" pitchFamily="18" charset="0"/>
              </a:rPr>
              <a:t>c</a:t>
            </a:r>
            <a:r>
              <a:rPr lang="en-US" sz="4400">
                <a:latin typeface="Times New Roman" pitchFamily="18" charset="0"/>
              </a:rPr>
              <a:t> + D + </a:t>
            </a:r>
            <a:r>
              <a:rPr lang="en-US" sz="4400" i="1">
                <a:latin typeface="Times New Roman" pitchFamily="18" charset="0"/>
              </a:rPr>
              <a:t>Ke</a:t>
            </a:r>
            <a:r>
              <a:rPr lang="en-US" sz="4400" i="1" baseline="30000">
                <a:latin typeface="Times New Roman" pitchFamily="18" charset="0"/>
              </a:rPr>
              <a:t> -rT </a:t>
            </a:r>
            <a:r>
              <a:rPr lang="en-US" sz="4400">
                <a:latin typeface="Times New Roman" pitchFamily="18" charset="0"/>
              </a:rPr>
              <a:t>= </a:t>
            </a:r>
            <a:r>
              <a:rPr lang="en-US" sz="4400" i="1">
                <a:latin typeface="Times New Roman" pitchFamily="18" charset="0"/>
              </a:rPr>
              <a:t>p</a:t>
            </a:r>
            <a:r>
              <a:rPr lang="en-US" sz="4400">
                <a:latin typeface="Times New Roman" pitchFamily="18" charset="0"/>
              </a:rPr>
              <a:t> + </a:t>
            </a:r>
            <a:r>
              <a:rPr lang="en-US" sz="4400" i="1">
                <a:latin typeface="Times New Roman" pitchFamily="18" charset="0"/>
              </a:rPr>
              <a:t>S</a:t>
            </a:r>
            <a:r>
              <a:rPr lang="en-US" sz="4400" baseline="-25000">
                <a:latin typeface="Times New Roman" pitchFamily="18" charset="0"/>
              </a:rPr>
              <a:t>0</a:t>
            </a:r>
            <a:r>
              <a:rPr lang="en-US" sz="4400">
                <a:latin typeface="Times New Roman" pitchFamily="18" charset="0"/>
              </a:rPr>
              <a:t> 	</a:t>
            </a:r>
            <a:r>
              <a:rPr lang="en-US" sz="2800">
                <a:latin typeface="Times New Roman" pitchFamily="18" charset="0"/>
              </a:rPr>
              <a:t>    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2D7E77C5-EA06-4608-B172-49321307D1F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14350"/>
            <a:ext cx="7829550" cy="85725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Effect of Variables on Option Pricing </a:t>
            </a:r>
            <a:r>
              <a:rPr lang="en-US" sz="2200"/>
              <a:t>(Table 9.1, page 206)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571625"/>
            <a:ext cx="3892550" cy="3902075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 sz="2000"/>
              <a:t> 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1422400" y="2819400"/>
            <a:ext cx="67040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1422400" y="2122488"/>
            <a:ext cx="6694488" cy="3579812"/>
            <a:chOff x="896" y="1337"/>
            <a:chExt cx="4217" cy="2255"/>
          </a:xfrm>
        </p:grpSpPr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900" y="1337"/>
              <a:ext cx="4209" cy="2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896" y="1776"/>
              <a:ext cx="4217" cy="2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900" y="3590"/>
              <a:ext cx="4209" cy="2"/>
            </a:xfrm>
            <a:prstGeom prst="rect">
              <a:avLst/>
            </a:prstGeom>
            <a:solidFill>
              <a:srgbClr val="0000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3246438" y="2235200"/>
            <a:ext cx="36195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4532313" y="2235200"/>
            <a:ext cx="3841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5818188" y="2235200"/>
            <a:ext cx="45243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i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sz="3200" i="1">
              <a:solidFill>
                <a:srgbClr val="000000"/>
              </a:solidFill>
            </a:endParaRP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7108825" y="2235200"/>
            <a:ext cx="4286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i="1">
                <a:solidFill>
                  <a:srgbClr val="000000"/>
                </a:solidFill>
                <a:latin typeface="Times New Roman" pitchFamily="18" charset="0"/>
              </a:rPr>
              <a:t>P</a:t>
            </a:r>
            <a:endParaRPr lang="en-US" sz="3200" i="1">
              <a:solidFill>
                <a:srgbClr val="000000"/>
              </a:solidFill>
            </a:endParaRPr>
          </a:p>
        </p:txBody>
      </p:sp>
      <p:grpSp>
        <p:nvGrpSpPr>
          <p:cNvPr id="7189" name="Group 21"/>
          <p:cNvGrpSpPr>
            <a:grpSpLocks/>
          </p:cNvGrpSpPr>
          <p:nvPr/>
        </p:nvGrpSpPr>
        <p:grpSpPr bwMode="auto">
          <a:xfrm>
            <a:off x="1219200" y="2235200"/>
            <a:ext cx="1670050" cy="3419475"/>
            <a:chOff x="1063" y="1408"/>
            <a:chExt cx="823" cy="2154"/>
          </a:xfrm>
        </p:grpSpPr>
        <p:sp>
          <p:nvSpPr>
            <p:cNvPr id="7181" name="Rectangle 13"/>
            <p:cNvSpPr>
              <a:spLocks noChangeArrowheads="1"/>
            </p:cNvSpPr>
            <p:nvPr/>
          </p:nvSpPr>
          <p:spPr bwMode="auto">
            <a:xfrm>
              <a:off x="1063" y="1408"/>
              <a:ext cx="823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3200">
                  <a:solidFill>
                    <a:srgbClr val="000000"/>
                  </a:solidFill>
                </a:rPr>
                <a:t>Variable</a:t>
              </a:r>
            </a:p>
          </p:txBody>
        </p:sp>
        <p:grpSp>
          <p:nvGrpSpPr>
            <p:cNvPr id="7188" name="Group 20"/>
            <p:cNvGrpSpPr>
              <a:grpSpLocks/>
            </p:cNvGrpSpPr>
            <p:nvPr/>
          </p:nvGrpSpPr>
          <p:grpSpPr bwMode="auto">
            <a:xfrm>
              <a:off x="1255" y="1806"/>
              <a:ext cx="255" cy="1756"/>
              <a:chOff x="1255" y="1806"/>
              <a:chExt cx="255" cy="1756"/>
            </a:xfrm>
          </p:grpSpPr>
          <p:sp>
            <p:nvSpPr>
              <p:cNvPr id="7182" name="Rectangle 14"/>
              <p:cNvSpPr>
                <a:spLocks noChangeArrowheads="1"/>
              </p:cNvSpPr>
              <p:nvPr/>
            </p:nvSpPr>
            <p:spPr bwMode="auto">
              <a:xfrm>
                <a:off x="1255" y="1806"/>
                <a:ext cx="255" cy="36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3200" i="1">
                    <a:solidFill>
                      <a:srgbClr val="000000"/>
                    </a:solidFill>
                    <a:latin typeface="Times New Roman" pitchFamily="18" charset="0"/>
                  </a:rPr>
                  <a:t>S</a:t>
                </a:r>
                <a:r>
                  <a:rPr lang="en-US" sz="3200" baseline="-25000">
                    <a:solidFill>
                      <a:srgbClr val="000000"/>
                    </a:solidFill>
                    <a:latin typeface="Times New Roman" pitchFamily="18" charset="0"/>
                  </a:rPr>
                  <a:t>0</a:t>
                </a:r>
                <a:endParaRPr lang="en-US" sz="3200" i="1">
                  <a:solidFill>
                    <a:srgbClr val="000000"/>
                  </a:solidFill>
                </a:endParaRPr>
              </a:p>
            </p:txBody>
          </p:sp>
          <p:sp>
            <p:nvSpPr>
              <p:cNvPr id="7183" name="Rectangle 15"/>
              <p:cNvSpPr>
                <a:spLocks noChangeArrowheads="1"/>
              </p:cNvSpPr>
              <p:nvPr/>
            </p:nvSpPr>
            <p:spPr bwMode="auto">
              <a:xfrm>
                <a:off x="1255" y="2085"/>
                <a:ext cx="223" cy="36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3200" i="1">
                    <a:solidFill>
                      <a:srgbClr val="000000"/>
                    </a:solidFill>
                    <a:latin typeface="Times New Roman" pitchFamily="18" charset="0"/>
                  </a:rPr>
                  <a:t>K</a:t>
                </a:r>
                <a:endParaRPr lang="en-US" sz="3200" i="1">
                  <a:solidFill>
                    <a:srgbClr val="000000"/>
                  </a:solidFill>
                </a:endParaRPr>
              </a:p>
            </p:txBody>
          </p:sp>
          <p:sp>
            <p:nvSpPr>
              <p:cNvPr id="7184" name="Rectangle 16"/>
              <p:cNvSpPr>
                <a:spLocks noChangeArrowheads="1"/>
              </p:cNvSpPr>
              <p:nvPr/>
            </p:nvSpPr>
            <p:spPr bwMode="auto">
              <a:xfrm>
                <a:off x="1255" y="2364"/>
                <a:ext cx="200" cy="36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3200" i="1">
                    <a:solidFill>
                      <a:srgbClr val="000000"/>
                    </a:solidFill>
                    <a:latin typeface="Times New Roman" pitchFamily="18" charset="0"/>
                  </a:rPr>
                  <a:t>T</a:t>
                </a:r>
              </a:p>
            </p:txBody>
          </p:sp>
          <p:sp>
            <p:nvSpPr>
              <p:cNvPr id="7185" name="Rectangle 17"/>
              <p:cNvSpPr>
                <a:spLocks noChangeArrowheads="1"/>
              </p:cNvSpPr>
              <p:nvPr/>
            </p:nvSpPr>
            <p:spPr bwMode="auto">
              <a:xfrm>
                <a:off x="1255" y="2642"/>
                <a:ext cx="209" cy="36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3200">
                    <a:solidFill>
                      <a:srgbClr val="000000"/>
                    </a:solidFill>
                    <a:latin typeface="Symbol" pitchFamily="18" charset="2"/>
                  </a:rPr>
                  <a:t></a:t>
                </a:r>
              </a:p>
            </p:txBody>
          </p:sp>
          <p:sp>
            <p:nvSpPr>
              <p:cNvPr id="7186" name="Rectangle 18"/>
              <p:cNvSpPr>
                <a:spLocks noChangeArrowheads="1"/>
              </p:cNvSpPr>
              <p:nvPr/>
            </p:nvSpPr>
            <p:spPr bwMode="auto">
              <a:xfrm>
                <a:off x="1255" y="2920"/>
                <a:ext cx="167" cy="36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3200" i="1">
                    <a:solidFill>
                      <a:srgbClr val="000000"/>
                    </a:solidFill>
                    <a:latin typeface="Times New Roman" pitchFamily="18" charset="0"/>
                  </a:rPr>
                  <a:t>r</a:t>
                </a:r>
                <a:endParaRPr lang="en-US" sz="3200" i="1">
                  <a:solidFill>
                    <a:srgbClr val="000000"/>
                  </a:solidFill>
                </a:endParaRPr>
              </a:p>
            </p:txBody>
          </p:sp>
          <p:sp>
            <p:nvSpPr>
              <p:cNvPr id="7187" name="Rectangle 19"/>
              <p:cNvSpPr>
                <a:spLocks noChangeArrowheads="1"/>
              </p:cNvSpPr>
              <p:nvPr/>
            </p:nvSpPr>
            <p:spPr bwMode="auto">
              <a:xfrm>
                <a:off x="1255" y="3199"/>
                <a:ext cx="234" cy="36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3200" i="1">
                    <a:solidFill>
                      <a:srgbClr val="000000"/>
                    </a:solidFill>
                    <a:latin typeface="Times New Roman" pitchFamily="18" charset="0"/>
                  </a:rPr>
                  <a:t>D</a:t>
                </a:r>
                <a:endParaRPr lang="en-US" sz="3200" i="1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3184525" y="2716213"/>
            <a:ext cx="5937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5770563" y="2716213"/>
            <a:ext cx="5937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7050088" y="2620963"/>
            <a:ext cx="7080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–</a:t>
            </a: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4478338" y="3159125"/>
            <a:ext cx="5937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+</a:t>
            </a:r>
          </a:p>
        </p:txBody>
      </p:sp>
      <p:grpSp>
        <p:nvGrpSpPr>
          <p:cNvPr id="7196" name="Group 28"/>
          <p:cNvGrpSpPr>
            <a:grpSpLocks/>
          </p:cNvGrpSpPr>
          <p:nvPr/>
        </p:nvGrpSpPr>
        <p:grpSpPr bwMode="auto">
          <a:xfrm>
            <a:off x="3279775" y="3733800"/>
            <a:ext cx="1712913" cy="588963"/>
            <a:chOff x="2066" y="2352"/>
            <a:chExt cx="1079" cy="371"/>
          </a:xfrm>
        </p:grpSpPr>
        <p:sp>
          <p:nvSpPr>
            <p:cNvPr id="7194" name="Rectangle 26"/>
            <p:cNvSpPr>
              <a:spLocks noChangeArrowheads="1"/>
            </p:cNvSpPr>
            <p:nvPr/>
          </p:nvSpPr>
          <p:spPr bwMode="auto">
            <a:xfrm>
              <a:off x="2066" y="2352"/>
              <a:ext cx="264" cy="3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3200">
                  <a:solidFill>
                    <a:srgbClr val="000000"/>
                  </a:solidFill>
                </a:rPr>
                <a:t>?</a:t>
              </a:r>
            </a:p>
          </p:txBody>
        </p:sp>
        <p:sp>
          <p:nvSpPr>
            <p:cNvPr id="7195" name="Rectangle 27"/>
            <p:cNvSpPr>
              <a:spLocks noChangeArrowheads="1"/>
            </p:cNvSpPr>
            <p:nvPr/>
          </p:nvSpPr>
          <p:spPr bwMode="auto">
            <a:xfrm>
              <a:off x="2881" y="2352"/>
              <a:ext cx="264" cy="3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3200">
                  <a:solidFill>
                    <a:srgbClr val="000000"/>
                  </a:solidFill>
                </a:rPr>
                <a:t>?</a:t>
              </a:r>
            </a:p>
          </p:txBody>
        </p:sp>
      </p:grpSp>
      <p:sp>
        <p:nvSpPr>
          <p:cNvPr id="7197" name="Rectangle 29"/>
          <p:cNvSpPr>
            <a:spLocks noChangeArrowheads="1"/>
          </p:cNvSpPr>
          <p:nvPr/>
        </p:nvSpPr>
        <p:spPr bwMode="auto">
          <a:xfrm>
            <a:off x="5770563" y="3600450"/>
            <a:ext cx="5937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7064375" y="3600450"/>
            <a:ext cx="5937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184525" y="4043363"/>
            <a:ext cx="5937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7200" name="Rectangle 32"/>
          <p:cNvSpPr>
            <a:spLocks noChangeArrowheads="1"/>
          </p:cNvSpPr>
          <p:nvPr/>
        </p:nvSpPr>
        <p:spPr bwMode="auto">
          <a:xfrm>
            <a:off x="4478338" y="4043363"/>
            <a:ext cx="5937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7201" name="Rectangle 33"/>
          <p:cNvSpPr>
            <a:spLocks noChangeArrowheads="1"/>
          </p:cNvSpPr>
          <p:nvPr/>
        </p:nvSpPr>
        <p:spPr bwMode="auto">
          <a:xfrm>
            <a:off x="5770563" y="4043363"/>
            <a:ext cx="5937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7064375" y="4043363"/>
            <a:ext cx="5937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7203" name="Rectangle 35"/>
          <p:cNvSpPr>
            <a:spLocks noChangeArrowheads="1"/>
          </p:cNvSpPr>
          <p:nvPr/>
        </p:nvSpPr>
        <p:spPr bwMode="auto">
          <a:xfrm>
            <a:off x="3184525" y="4470400"/>
            <a:ext cx="5937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4462463" y="4386263"/>
            <a:ext cx="7080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–</a:t>
            </a:r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5770563" y="4470400"/>
            <a:ext cx="5937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7206" name="Rectangle 38"/>
          <p:cNvSpPr>
            <a:spLocks noChangeArrowheads="1"/>
          </p:cNvSpPr>
          <p:nvPr/>
        </p:nvSpPr>
        <p:spPr bwMode="auto">
          <a:xfrm>
            <a:off x="7050088" y="4386263"/>
            <a:ext cx="7080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–</a:t>
            </a:r>
          </a:p>
        </p:txBody>
      </p: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4462463" y="2620963"/>
            <a:ext cx="7080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–</a:t>
            </a:r>
          </a:p>
        </p:txBody>
      </p:sp>
      <p:sp>
        <p:nvSpPr>
          <p:cNvPr id="7208" name="Rectangle 40"/>
          <p:cNvSpPr>
            <a:spLocks noChangeArrowheads="1"/>
          </p:cNvSpPr>
          <p:nvPr/>
        </p:nvSpPr>
        <p:spPr bwMode="auto">
          <a:xfrm>
            <a:off x="3168650" y="3086100"/>
            <a:ext cx="7080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–</a:t>
            </a:r>
          </a:p>
        </p:txBody>
      </p:sp>
      <p:sp>
        <p:nvSpPr>
          <p:cNvPr id="7209" name="Rectangle 41"/>
          <p:cNvSpPr>
            <a:spLocks noChangeArrowheads="1"/>
          </p:cNvSpPr>
          <p:nvPr/>
        </p:nvSpPr>
        <p:spPr bwMode="auto">
          <a:xfrm>
            <a:off x="5756275" y="3086100"/>
            <a:ext cx="7080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–</a:t>
            </a:r>
          </a:p>
        </p:txBody>
      </p:sp>
      <p:sp>
        <p:nvSpPr>
          <p:cNvPr id="7210" name="Rectangle 42"/>
          <p:cNvSpPr>
            <a:spLocks noChangeArrowheads="1"/>
          </p:cNvSpPr>
          <p:nvPr/>
        </p:nvSpPr>
        <p:spPr bwMode="auto">
          <a:xfrm>
            <a:off x="7064375" y="3159125"/>
            <a:ext cx="5937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7211" name="Rectangle 43"/>
          <p:cNvSpPr>
            <a:spLocks noChangeArrowheads="1"/>
          </p:cNvSpPr>
          <p:nvPr/>
        </p:nvSpPr>
        <p:spPr bwMode="auto">
          <a:xfrm>
            <a:off x="3168650" y="4819650"/>
            <a:ext cx="7080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–</a:t>
            </a:r>
          </a:p>
        </p:txBody>
      </p:sp>
      <p:sp>
        <p:nvSpPr>
          <p:cNvPr id="7212" name="Rectangle 44"/>
          <p:cNvSpPr>
            <a:spLocks noChangeArrowheads="1"/>
          </p:cNvSpPr>
          <p:nvPr/>
        </p:nvSpPr>
        <p:spPr bwMode="auto">
          <a:xfrm>
            <a:off x="4478338" y="4903788"/>
            <a:ext cx="5937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+</a:t>
            </a:r>
          </a:p>
        </p:txBody>
      </p:sp>
      <p:sp>
        <p:nvSpPr>
          <p:cNvPr id="7213" name="Rectangle 45"/>
          <p:cNvSpPr>
            <a:spLocks noChangeArrowheads="1"/>
          </p:cNvSpPr>
          <p:nvPr/>
        </p:nvSpPr>
        <p:spPr bwMode="auto">
          <a:xfrm>
            <a:off x="5756275" y="4819650"/>
            <a:ext cx="7080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–</a:t>
            </a:r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7064375" y="4903788"/>
            <a:ext cx="593725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5400">
                <a:solidFill>
                  <a:srgbClr val="000000"/>
                </a:solidFill>
              </a:rPr>
              <a:t>+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16238A7D-14A6-44C2-9B6B-8F4DE5AC726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American vs European Options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92263" y="1719263"/>
            <a:ext cx="5959475" cy="4411662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/>
              <a:t>	An American option is worth at least as much as the corresponding European option</a:t>
            </a:r>
          </a:p>
          <a:p>
            <a:pPr>
              <a:buFont typeface="Wingdings" pitchFamily="2" charset="2"/>
              <a:buNone/>
            </a:pPr>
            <a:r>
              <a:rPr lang="en-US"/>
              <a:t>			</a:t>
            </a:r>
            <a:r>
              <a:rPr lang="en-US" i="1">
                <a:latin typeface="Times New Roman" pitchFamily="18" charset="0"/>
              </a:rPr>
              <a:t>C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</a:t>
            </a:r>
            <a:r>
              <a:rPr lang="en-US"/>
              <a:t> </a:t>
            </a:r>
            <a:r>
              <a:rPr lang="en-US" i="1">
                <a:latin typeface="Times New Roman" pitchFamily="18" charset="0"/>
              </a:rPr>
              <a:t>c</a:t>
            </a:r>
          </a:p>
          <a:p>
            <a:pPr>
              <a:buFont typeface="Wingdings" pitchFamily="2" charset="2"/>
              <a:buNone/>
            </a:pPr>
            <a:r>
              <a:rPr lang="en-US" i="1">
                <a:latin typeface="Times New Roman" pitchFamily="18" charset="0"/>
              </a:rPr>
              <a:t>			P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latin typeface="Symbol" pitchFamily="18" charset="2"/>
              </a:rPr>
              <a:t></a:t>
            </a:r>
            <a:r>
              <a:rPr lang="en-US"/>
              <a:t>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/>
              <a:t>	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78C944E6-135D-4602-9F0B-AD67F5D4AFC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Upper and Lower Bounds on Options Prices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9263"/>
            <a:ext cx="7620000" cy="4411662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>
                <a:solidFill>
                  <a:schemeClr val="tx2"/>
                </a:solidFill>
              </a:rPr>
              <a:t>Upper Bounds:</a:t>
            </a:r>
          </a:p>
          <a:p>
            <a:pPr>
              <a:buFont typeface="Wingdings" pitchFamily="2" charset="2"/>
              <a:buNone/>
            </a:pPr>
            <a:r>
              <a:rPr lang="en-US"/>
              <a:t>No matter what, the call option can never be worth more that the stock</a:t>
            </a:r>
          </a:p>
          <a:p>
            <a:pPr>
              <a:buFont typeface="Wingdings" pitchFamily="2" charset="2"/>
              <a:buNone/>
            </a:pPr>
            <a:r>
              <a:rPr lang="en-US"/>
              <a:t>			</a:t>
            </a:r>
            <a:r>
              <a:rPr lang="en-US" i="1">
                <a:latin typeface="Times New Roman" pitchFamily="18" charset="0"/>
              </a:rPr>
              <a:t>S</a:t>
            </a:r>
            <a:r>
              <a:rPr lang="en-US" i="1" baseline="-25000">
                <a:latin typeface="Times New Roman" pitchFamily="18" charset="0"/>
              </a:rPr>
              <a:t>0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</a:t>
            </a:r>
            <a:r>
              <a:rPr lang="en-US"/>
              <a:t> </a:t>
            </a:r>
            <a:r>
              <a:rPr lang="en-US" i="1">
                <a:latin typeface="Times New Roman" pitchFamily="18" charset="0"/>
              </a:rPr>
              <a:t>c </a:t>
            </a:r>
            <a:r>
              <a:rPr lang="en-US">
                <a:latin typeface="Times New Roman" pitchFamily="18" charset="0"/>
              </a:rPr>
              <a:t>and</a:t>
            </a:r>
            <a:r>
              <a:rPr lang="en-US" i="1">
                <a:latin typeface="Times New Roman" pitchFamily="18" charset="0"/>
              </a:rPr>
              <a:t> S</a:t>
            </a:r>
            <a:r>
              <a:rPr lang="en-US" i="1" baseline="-25000">
                <a:latin typeface="Times New Roman" pitchFamily="18" charset="0"/>
              </a:rPr>
              <a:t>0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>
                <a:latin typeface="Symbol" pitchFamily="18" charset="2"/>
              </a:rPr>
              <a:t></a:t>
            </a:r>
            <a:r>
              <a:rPr lang="en-US"/>
              <a:t> </a:t>
            </a:r>
            <a:r>
              <a:rPr lang="en-US" i="1">
                <a:latin typeface="Times New Roman" pitchFamily="18" charset="0"/>
              </a:rPr>
              <a:t>C</a:t>
            </a:r>
          </a:p>
          <a:p>
            <a:pPr>
              <a:buFont typeface="Wingdings" pitchFamily="2" charset="2"/>
              <a:buNone/>
            </a:pPr>
            <a:endParaRPr lang="en-US" i="1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/>
              <a:t>If this is not true, an arbitrageur could easily make a riskless profit by buying the stock and selling the call option	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87FDBF79-DD87-4F96-ACA7-1E5E95CB526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Upper and Lower Bounds on Options Prices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9263"/>
            <a:ext cx="7620000" cy="4411662"/>
          </a:xfrm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>
                <a:solidFill>
                  <a:schemeClr val="tx2"/>
                </a:solidFill>
              </a:rPr>
              <a:t>Upper Bounds:</a:t>
            </a:r>
          </a:p>
          <a:p>
            <a:pPr>
              <a:buFont typeface="Wingdings" pitchFamily="2" charset="2"/>
              <a:buNone/>
            </a:pPr>
            <a:r>
              <a:rPr lang="en-US"/>
              <a:t>No matter what, the put option can never be worth more that the strike price</a:t>
            </a:r>
          </a:p>
          <a:p>
            <a:pPr>
              <a:buFont typeface="Wingdings" pitchFamily="2" charset="2"/>
              <a:buNone/>
            </a:pPr>
            <a:r>
              <a:rPr lang="en-US"/>
              <a:t>			</a:t>
            </a:r>
            <a:r>
              <a:rPr lang="en-US" i="1">
                <a:latin typeface="Times New Roman" pitchFamily="18" charset="0"/>
              </a:rPr>
              <a:t>K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</a:t>
            </a:r>
            <a:r>
              <a:rPr lang="en-US"/>
              <a:t> </a:t>
            </a:r>
            <a:r>
              <a:rPr lang="en-US" i="1">
                <a:latin typeface="Times New Roman" pitchFamily="18" charset="0"/>
              </a:rPr>
              <a:t>p </a:t>
            </a:r>
            <a:r>
              <a:rPr lang="en-US"/>
              <a:t>and</a:t>
            </a:r>
            <a:r>
              <a:rPr lang="en-US" i="1">
                <a:latin typeface="Times New Roman" pitchFamily="18" charset="0"/>
              </a:rPr>
              <a:t> K </a:t>
            </a:r>
            <a:r>
              <a:rPr lang="en-US">
                <a:latin typeface="Symbol" pitchFamily="18" charset="2"/>
              </a:rPr>
              <a:t></a:t>
            </a:r>
            <a:r>
              <a:rPr lang="en-US"/>
              <a:t> </a:t>
            </a:r>
            <a:r>
              <a:rPr lang="en-US" i="1">
                <a:latin typeface="Times New Roman" pitchFamily="18" charset="0"/>
              </a:rPr>
              <a:t>P</a:t>
            </a:r>
          </a:p>
          <a:p>
            <a:pPr>
              <a:buFont typeface="Wingdings" pitchFamily="2" charset="2"/>
              <a:buNone/>
            </a:pPr>
            <a:r>
              <a:rPr lang="en-US" i="1">
                <a:latin typeface="Times New Roman" pitchFamily="18" charset="0"/>
              </a:rPr>
              <a:t>                  Ke</a:t>
            </a:r>
            <a:r>
              <a:rPr lang="en-US" i="1" baseline="30000">
                <a:latin typeface="Times New Roman" pitchFamily="18" charset="0"/>
              </a:rPr>
              <a:t>-rT</a:t>
            </a:r>
            <a:r>
              <a:rPr lang="en-US" i="1">
                <a:latin typeface="Times New Roman" pitchFamily="18" charset="0"/>
              </a:rPr>
              <a:t> </a:t>
            </a:r>
            <a:r>
              <a:rPr lang="en-US">
                <a:latin typeface="Symbol" pitchFamily="18" charset="2"/>
              </a:rPr>
              <a:t></a:t>
            </a:r>
            <a:r>
              <a:rPr lang="en-US"/>
              <a:t> </a:t>
            </a:r>
            <a:r>
              <a:rPr lang="en-US" i="1">
                <a:latin typeface="Times New Roman" pitchFamily="18" charset="0"/>
              </a:rPr>
              <a:t>p </a:t>
            </a:r>
          </a:p>
          <a:p>
            <a:pPr>
              <a:buFont typeface="Wingdings" pitchFamily="2" charset="2"/>
              <a:buNone/>
            </a:pPr>
            <a:r>
              <a:rPr lang="en-US"/>
              <a:t>If this is not true, an arbitrageur could easily make a riskless profit by writing the option and investing the proceeds	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97E80BB5-FF08-4679-A4EA-C68024C2B6B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5275"/>
            <a:ext cx="7772400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Lower Bounds in Call Options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001000" cy="4114800"/>
          </a:xfrm>
          <a:noFill/>
          <a:ln/>
        </p:spPr>
        <p:txBody>
          <a:bodyPr lIns="90488" tIns="44450" rIns="90488" bIns="44450"/>
          <a:lstStyle/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	</a:t>
            </a:r>
            <a:r>
              <a:rPr lang="en-US" sz="3200"/>
              <a:t>c </a:t>
            </a:r>
            <a:r>
              <a:rPr lang="en-US" sz="3200">
                <a:latin typeface="Symbol" pitchFamily="18" charset="2"/>
              </a:rPr>
              <a:t> </a:t>
            </a:r>
            <a:r>
              <a:rPr lang="en-US" sz="3200" i="1">
                <a:latin typeface="Times New Roman" pitchFamily="18" charset="0"/>
              </a:rPr>
              <a:t>S</a:t>
            </a:r>
            <a:r>
              <a:rPr lang="en-US" sz="3200" i="1" baseline="-25000">
                <a:latin typeface="Times New Roman" pitchFamily="18" charset="0"/>
              </a:rPr>
              <a:t>0</a:t>
            </a:r>
            <a:r>
              <a:rPr lang="en-US" sz="3200"/>
              <a:t> - </a:t>
            </a:r>
            <a:r>
              <a:rPr lang="en-US" sz="3200" i="1">
                <a:latin typeface="Times New Roman" pitchFamily="18" charset="0"/>
              </a:rPr>
              <a:t>Ke</a:t>
            </a:r>
            <a:r>
              <a:rPr lang="en-US" sz="3200" i="1" baseline="30000">
                <a:latin typeface="Times New Roman" pitchFamily="18" charset="0"/>
              </a:rPr>
              <a:t>-rT</a:t>
            </a:r>
            <a:r>
              <a:rPr lang="en-US" sz="3200" i="1">
                <a:latin typeface="Times New Roman" pitchFamily="18" charset="0"/>
              </a:rPr>
              <a:t> </a:t>
            </a:r>
            <a:endParaRPr lang="en-US" sz="3200"/>
          </a:p>
          <a:p>
            <a:pPr>
              <a:lnSpc>
                <a:spcPct val="90000"/>
              </a:lnSpc>
            </a:pPr>
            <a:r>
              <a:rPr lang="en-US"/>
              <a:t>Suppose that 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>
                <a:latin typeface="Times New Roman" pitchFamily="18" charset="0"/>
              </a:rPr>
              <a:t>	c</a:t>
            </a:r>
            <a:r>
              <a:rPr lang="en-US"/>
              <a:t> = 3 			    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 i="1">
                <a:latin typeface="Times New Roman" pitchFamily="18" charset="0"/>
              </a:rPr>
              <a:t>S</a:t>
            </a:r>
            <a:r>
              <a:rPr lang="en-US" baseline="-25000">
                <a:latin typeface="Times New Roman" pitchFamily="18" charset="0"/>
              </a:rPr>
              <a:t>0</a:t>
            </a:r>
            <a:r>
              <a:rPr lang="en-US" baseline="-25000"/>
              <a:t> </a:t>
            </a:r>
            <a:r>
              <a:rPr lang="en-US"/>
              <a:t>= 20 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/>
              <a:t>	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 i="1"/>
              <a:t> </a:t>
            </a:r>
            <a:r>
              <a:rPr lang="en-US"/>
              <a:t>= 1 			     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 i="1"/>
              <a:t> </a:t>
            </a:r>
            <a:r>
              <a:rPr lang="en-US"/>
              <a:t>= 10% 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/>
              <a:t>	</a:t>
            </a:r>
            <a:r>
              <a:rPr lang="en-US" i="1">
                <a:latin typeface="Times New Roman" pitchFamily="18" charset="0"/>
              </a:rPr>
              <a:t>K</a:t>
            </a:r>
            <a:r>
              <a:rPr lang="en-US"/>
              <a:t> = 18			     </a:t>
            </a:r>
            <a:r>
              <a:rPr lang="en-US" i="1">
                <a:latin typeface="Times New Roman" pitchFamily="18" charset="0"/>
              </a:rPr>
              <a:t>D</a:t>
            </a:r>
            <a:r>
              <a:rPr lang="en-US">
                <a:latin typeface="Times New Roman" pitchFamily="18" charset="0"/>
              </a:rPr>
              <a:t> </a:t>
            </a:r>
            <a:r>
              <a:rPr lang="en-US"/>
              <a:t>= 0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Then, </a:t>
            </a:r>
            <a:r>
              <a:rPr lang="en-US" i="1">
                <a:latin typeface="Times New Roman" pitchFamily="18" charset="0"/>
              </a:rPr>
              <a:t>S</a:t>
            </a:r>
            <a:r>
              <a:rPr lang="en-US" i="1" baseline="-25000">
                <a:latin typeface="Times New Roman" pitchFamily="18" charset="0"/>
              </a:rPr>
              <a:t>0</a:t>
            </a:r>
            <a:r>
              <a:rPr lang="en-US"/>
              <a:t> - </a:t>
            </a:r>
            <a:r>
              <a:rPr lang="en-US" i="1">
                <a:latin typeface="Times New Roman" pitchFamily="18" charset="0"/>
              </a:rPr>
              <a:t>Ke</a:t>
            </a:r>
            <a:r>
              <a:rPr lang="en-US" i="1" baseline="30000">
                <a:latin typeface="Times New Roman" pitchFamily="18" charset="0"/>
              </a:rPr>
              <a:t>-rT</a:t>
            </a:r>
            <a:r>
              <a:rPr lang="en-US" i="1">
                <a:latin typeface="Times New Roman" pitchFamily="18" charset="0"/>
              </a:rPr>
              <a:t> = 3.71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Is there an arbitrage opportunity?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DB9C8690-0B0D-431B-9E41-135FEECBFF0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5275"/>
            <a:ext cx="7772400" cy="771525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Lower Bounds in Call Options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9144000" cy="5638800"/>
          </a:xfrm>
          <a:noFill/>
          <a:ln/>
        </p:spPr>
        <p:txBody>
          <a:bodyPr lIns="90488" tIns="44450" rIns="90488" bIns="44450"/>
          <a:lstStyle/>
          <a:p>
            <a:pPr marL="1074738" lvl="2" indent="-381000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 marL="533400" indent="-533400">
              <a:lnSpc>
                <a:spcPct val="90000"/>
              </a:lnSpc>
            </a:pPr>
            <a:r>
              <a:rPr lang="en-US" sz="2800"/>
              <a:t>If c=3 &lt; </a:t>
            </a:r>
            <a:r>
              <a:rPr lang="en-US" sz="2800" i="1">
                <a:latin typeface="Times New Roman" pitchFamily="18" charset="0"/>
              </a:rPr>
              <a:t>S</a:t>
            </a:r>
            <a:r>
              <a:rPr lang="en-US" sz="2800" i="1" baseline="-25000">
                <a:latin typeface="Times New Roman" pitchFamily="18" charset="0"/>
              </a:rPr>
              <a:t>0</a:t>
            </a:r>
            <a:r>
              <a:rPr lang="en-US" sz="2800"/>
              <a:t> - </a:t>
            </a:r>
            <a:r>
              <a:rPr lang="en-US" sz="2800" i="1">
                <a:latin typeface="Times New Roman" pitchFamily="18" charset="0"/>
              </a:rPr>
              <a:t>Ke</a:t>
            </a:r>
            <a:r>
              <a:rPr lang="en-US" sz="2800" i="1" baseline="30000">
                <a:latin typeface="Times New Roman" pitchFamily="18" charset="0"/>
              </a:rPr>
              <a:t>-rT</a:t>
            </a:r>
            <a:r>
              <a:rPr lang="en-US" sz="3600" i="1" baseline="30000">
                <a:latin typeface="Times New Roman" pitchFamily="18" charset="0"/>
              </a:rPr>
              <a:t>,</a:t>
            </a:r>
            <a:r>
              <a:rPr lang="en-US" sz="2800"/>
              <a:t> an arbitrageur can short the stock and buy the call to provide a cash inflow of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20-3=17. </a:t>
            </a:r>
          </a:p>
          <a:p>
            <a:pPr marL="533400" indent="-533400">
              <a:lnSpc>
                <a:spcPct val="90000"/>
              </a:lnSpc>
            </a:pPr>
            <a:r>
              <a:rPr lang="en-US" sz="2800"/>
              <a:t>If invested for 1 year the $17 grows to $18.79</a:t>
            </a:r>
          </a:p>
          <a:p>
            <a:pPr marL="533400" indent="-533400">
              <a:lnSpc>
                <a:spcPct val="90000"/>
              </a:lnSpc>
            </a:pPr>
            <a:r>
              <a:rPr lang="en-US" sz="2800"/>
              <a:t>At maturity, if the stock price is greater than $18, the arbitrageur exercises the option for $18, closes out the short position, and makes a profit of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		$18.79-$18=$0.79 </a:t>
            </a:r>
          </a:p>
          <a:p>
            <a:pPr marL="533400" indent="-533400">
              <a:lnSpc>
                <a:spcPct val="90000"/>
              </a:lnSpc>
            </a:pPr>
            <a:r>
              <a:rPr lang="en-US" sz="2800"/>
              <a:t>If the stock price is lower than $18, the stock is bought in the market and the short position is closed out. If the stock price is $17, the arbitrageur gains: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		$18.79-$17=$1.79</a:t>
            </a:r>
          </a:p>
          <a:p>
            <a:pPr marL="533400" indent="-533400"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9.</a:t>
            </a:r>
            <a:fld id="{10B08C9E-3B67-4903-85BF-A293A98CD57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5275"/>
            <a:ext cx="7772400" cy="771525"/>
          </a:xfrm>
          <a:noFill/>
          <a:ln/>
        </p:spPr>
        <p:txBody>
          <a:bodyPr lIns="90488" tIns="44450" rIns="90488" bIns="44450" anchor="ctr"/>
          <a:lstStyle/>
          <a:p>
            <a:r>
              <a:rPr lang="en-US"/>
              <a:t>Lower Bounds in Call Options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4495800"/>
          </a:xfrm>
          <a:noFill/>
          <a:ln/>
        </p:spPr>
        <p:txBody>
          <a:bodyPr lIns="90488" tIns="44450" rIns="90488" bIns="44450"/>
          <a:lstStyle/>
          <a:p>
            <a:pPr marL="1074738" lvl="2" indent="-381000">
              <a:buFont typeface="Wingdings" pitchFamily="2" charset="2"/>
              <a:buNone/>
            </a:pPr>
            <a:endParaRPr lang="en-US" sz="3200"/>
          </a:p>
          <a:p>
            <a:pPr marL="533400" indent="-533400">
              <a:buFont typeface="Wingdings" pitchFamily="2" charset="2"/>
              <a:buNone/>
            </a:pPr>
            <a:r>
              <a:rPr lang="en-US"/>
              <a:t>	Consider the following two portfolios:</a:t>
            </a:r>
          </a:p>
          <a:p>
            <a:pPr marL="533400" indent="-533400">
              <a:buFont typeface="Wingdings" pitchFamily="2" charset="2"/>
              <a:buNone/>
            </a:pPr>
            <a:endParaRPr lang="en-US"/>
          </a:p>
          <a:p>
            <a:pPr marL="533400" indent="-533400">
              <a:buFont typeface="Wingdings" pitchFamily="2" charset="2"/>
              <a:buNone/>
            </a:pPr>
            <a:r>
              <a:rPr lang="en-US" b="1" i="1"/>
              <a:t>	Portfolio A:</a:t>
            </a:r>
            <a:r>
              <a:rPr lang="en-US"/>
              <a:t> one European call option plus 		one amount of  cash equal to </a:t>
            </a:r>
            <a:r>
              <a:rPr lang="en-US" i="1">
                <a:latin typeface="Times New Roman" pitchFamily="18" charset="0"/>
              </a:rPr>
              <a:t>Ke</a:t>
            </a:r>
            <a:r>
              <a:rPr lang="en-US" i="1" baseline="30000">
                <a:latin typeface="Times New Roman" pitchFamily="18" charset="0"/>
              </a:rPr>
              <a:t>-rT</a:t>
            </a:r>
            <a:r>
              <a:rPr lang="en-US"/>
              <a:t>,</a:t>
            </a:r>
          </a:p>
          <a:p>
            <a:pPr marL="533400" indent="-533400">
              <a:buFont typeface="Wingdings" pitchFamily="2" charset="2"/>
              <a:buNone/>
            </a:pPr>
            <a:endParaRPr lang="en-US"/>
          </a:p>
          <a:p>
            <a:pPr marL="533400" indent="-533400">
              <a:buFont typeface="Wingdings" pitchFamily="2" charset="2"/>
              <a:buNone/>
            </a:pPr>
            <a:r>
              <a:rPr lang="en-US" b="1" i="1"/>
              <a:t>	Portfolio B:</a:t>
            </a:r>
            <a:r>
              <a:rPr lang="en-US"/>
              <a:t> one share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Network">
  <a:themeElements>
    <a:clrScheme name="1_Network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1_Network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Ch02HullFundamentals5thEd</Template>
  <TotalTime>240</TotalTime>
  <Pages>16</Pages>
  <Words>1246</Words>
  <Application>Microsoft PowerPoint 4.0</Application>
  <PresentationFormat>Letter Paper (8.5x11 in)</PresentationFormat>
  <Paragraphs>273</Paragraphs>
  <Slides>28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Times New Roman</vt:lpstr>
      <vt:lpstr>Arial</vt:lpstr>
      <vt:lpstr>Wingdings</vt:lpstr>
      <vt:lpstr>Symbol</vt:lpstr>
      <vt:lpstr>Albertus Extra Bold</vt:lpstr>
      <vt:lpstr>1_Network</vt:lpstr>
      <vt:lpstr>Microsoft Equation 3.0</vt:lpstr>
      <vt:lpstr>Properties of Stock Options</vt:lpstr>
      <vt:lpstr>Notation</vt:lpstr>
      <vt:lpstr>Effect of Variables on Option Pricing (Table 9.1, page 206)</vt:lpstr>
      <vt:lpstr>American vs European Options</vt:lpstr>
      <vt:lpstr>Upper and Lower Bounds on Options Prices</vt:lpstr>
      <vt:lpstr>Upper and Lower Bounds on Options Prices</vt:lpstr>
      <vt:lpstr>Lower Bounds in Call Options</vt:lpstr>
      <vt:lpstr>Lower Bounds in Call Options</vt:lpstr>
      <vt:lpstr>Lower Bounds in Call Options</vt:lpstr>
      <vt:lpstr>Lower Bounds in Call Options</vt:lpstr>
      <vt:lpstr>Lower Bounds in Call Options</vt:lpstr>
      <vt:lpstr>Lower Bounds in Put options</vt:lpstr>
      <vt:lpstr>Lower Bounds in Put Options</vt:lpstr>
      <vt:lpstr>Lower Bounds in Put Options</vt:lpstr>
      <vt:lpstr>Lower Bounds in Put Options</vt:lpstr>
      <vt:lpstr>Lower Bounds in Call Options</vt:lpstr>
      <vt:lpstr>Put-Call Parity; No Dividends  (Equation 9.3, page 212)</vt:lpstr>
      <vt:lpstr>Slide 18</vt:lpstr>
      <vt:lpstr>Put-Call Parity</vt:lpstr>
      <vt:lpstr>Arbitrage when p=2.25</vt:lpstr>
      <vt:lpstr>Arbitrage when p=1</vt:lpstr>
      <vt:lpstr>Early Exercise</vt:lpstr>
      <vt:lpstr>An Extreme Situation</vt:lpstr>
      <vt:lpstr>Reasons For Not Exercising a Call Early (No Dividends)</vt:lpstr>
      <vt:lpstr>Should Puts Be Exercised  Early ?</vt:lpstr>
      <vt:lpstr>The Impact of Dividends on Lower Bounds to Option Prices (Equations 9.5 and 9.6, pages 218-219)</vt:lpstr>
      <vt:lpstr>The Impact of Dividends on Lower Bounds to Option Prices (Equations 9.5 and 9.6, pages 218-219)</vt:lpstr>
      <vt:lpstr>Put-Call Parity; Dividends  (Equation 9.7, page 219)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Stock Options</dc:title>
  <dc:subject>Options, Futures, and Other Derivatives, 6E</dc:subject>
  <dc:creator>John C. Hull</dc:creator>
  <cp:keywords>Chapter 9</cp:keywords>
  <dc:description>Copyright 2005 by John C. Hull._x000d_
All rights reserved. Published 2005.</dc:description>
  <cp:lastModifiedBy>nikolas</cp:lastModifiedBy>
  <cp:revision>53</cp:revision>
  <cp:lastPrinted>1999-07-13T14:41:13Z</cp:lastPrinted>
  <dcterms:created xsi:type="dcterms:W3CDTF">1996-10-23T21:58:56Z</dcterms:created>
  <dcterms:modified xsi:type="dcterms:W3CDTF">2011-02-13T16:05:15Z</dcterms:modified>
</cp:coreProperties>
</file>