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2"/>
  </p:notesMasterIdLst>
  <p:sldIdLst>
    <p:sldId id="256" r:id="rId3"/>
    <p:sldId id="259" r:id="rId4"/>
    <p:sldId id="257" r:id="rId5"/>
    <p:sldId id="261" r:id="rId6"/>
    <p:sldId id="262" r:id="rId7"/>
    <p:sldId id="497" r:id="rId8"/>
    <p:sldId id="513" r:id="rId9"/>
    <p:sldId id="514" r:id="rId10"/>
    <p:sldId id="515" r:id="rId11"/>
    <p:sldId id="523" r:id="rId12"/>
    <p:sldId id="525" r:id="rId13"/>
    <p:sldId id="516" r:id="rId14"/>
    <p:sldId id="517" r:id="rId15"/>
    <p:sldId id="518" r:id="rId16"/>
    <p:sldId id="519" r:id="rId17"/>
    <p:sldId id="524" r:id="rId18"/>
    <p:sldId id="520" r:id="rId19"/>
    <p:sldId id="526" r:id="rId20"/>
    <p:sldId id="521" r:id="rId21"/>
    <p:sldId id="522" r:id="rId22"/>
    <p:sldId id="463" r:id="rId23"/>
    <p:sldId id="470" r:id="rId24"/>
    <p:sldId id="422" r:id="rId25"/>
    <p:sldId id="423" r:id="rId26"/>
    <p:sldId id="424" r:id="rId27"/>
    <p:sldId id="471" r:id="rId28"/>
    <p:sldId id="425" r:id="rId29"/>
    <p:sldId id="426" r:id="rId30"/>
    <p:sldId id="472" r:id="rId31"/>
    <p:sldId id="427" r:id="rId32"/>
    <p:sldId id="428" r:id="rId33"/>
    <p:sldId id="473" r:id="rId34"/>
    <p:sldId id="429" r:id="rId35"/>
    <p:sldId id="474" r:id="rId36"/>
    <p:sldId id="430" r:id="rId37"/>
    <p:sldId id="431" r:id="rId38"/>
    <p:sldId id="475" r:id="rId39"/>
    <p:sldId id="432" r:id="rId40"/>
    <p:sldId id="527" r:id="rId41"/>
    <p:sldId id="433" r:id="rId42"/>
    <p:sldId id="476" r:id="rId43"/>
    <p:sldId id="434" r:id="rId44"/>
    <p:sldId id="528" r:id="rId45"/>
    <p:sldId id="435" r:id="rId46"/>
    <p:sldId id="477" r:id="rId47"/>
    <p:sldId id="436" r:id="rId48"/>
    <p:sldId id="478" r:id="rId49"/>
    <p:sldId id="437" r:id="rId50"/>
    <p:sldId id="438" r:id="rId51"/>
    <p:sldId id="479" r:id="rId52"/>
    <p:sldId id="439" r:id="rId53"/>
    <p:sldId id="480" r:id="rId54"/>
    <p:sldId id="440" r:id="rId55"/>
    <p:sldId id="481" r:id="rId56"/>
    <p:sldId id="441" r:id="rId57"/>
    <p:sldId id="442" r:id="rId58"/>
    <p:sldId id="443" r:id="rId59"/>
    <p:sldId id="482" r:id="rId60"/>
    <p:sldId id="354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5.xml"/><Relationship Id="rId18" Type="http://schemas.openxmlformats.org/officeDocument/2006/relationships/slide" Target="slides/slide33.xml"/><Relationship Id="rId26" Type="http://schemas.openxmlformats.org/officeDocument/2006/relationships/slide" Target="slides/slide51.xml"/><Relationship Id="rId3" Type="http://schemas.openxmlformats.org/officeDocument/2006/relationships/slide" Target="slides/slide9.xml"/><Relationship Id="rId21" Type="http://schemas.openxmlformats.org/officeDocument/2006/relationships/slide" Target="slides/slide38.xml"/><Relationship Id="rId7" Type="http://schemas.openxmlformats.org/officeDocument/2006/relationships/slide" Target="slides/slide15.xml"/><Relationship Id="rId12" Type="http://schemas.openxmlformats.org/officeDocument/2006/relationships/slide" Target="slides/slide24.xml"/><Relationship Id="rId17" Type="http://schemas.openxmlformats.org/officeDocument/2006/relationships/slide" Target="slides/slide31.xml"/><Relationship Id="rId25" Type="http://schemas.openxmlformats.org/officeDocument/2006/relationships/slide" Target="slides/slide49.xml"/><Relationship Id="rId2" Type="http://schemas.openxmlformats.org/officeDocument/2006/relationships/slide" Target="slides/slide8.xml"/><Relationship Id="rId16" Type="http://schemas.openxmlformats.org/officeDocument/2006/relationships/slide" Target="slides/slide30.xml"/><Relationship Id="rId20" Type="http://schemas.openxmlformats.org/officeDocument/2006/relationships/slide" Target="slides/slide36.xml"/><Relationship Id="rId29" Type="http://schemas.openxmlformats.org/officeDocument/2006/relationships/slide" Target="slides/slide56.xml"/><Relationship Id="rId1" Type="http://schemas.openxmlformats.org/officeDocument/2006/relationships/slide" Target="slides/slide7.xml"/><Relationship Id="rId6" Type="http://schemas.openxmlformats.org/officeDocument/2006/relationships/slide" Target="slides/slide14.xml"/><Relationship Id="rId11" Type="http://schemas.openxmlformats.org/officeDocument/2006/relationships/slide" Target="slides/slide23.xml"/><Relationship Id="rId24" Type="http://schemas.openxmlformats.org/officeDocument/2006/relationships/slide" Target="slides/slide48.xml"/><Relationship Id="rId5" Type="http://schemas.openxmlformats.org/officeDocument/2006/relationships/slide" Target="slides/slide13.xml"/><Relationship Id="rId15" Type="http://schemas.openxmlformats.org/officeDocument/2006/relationships/slide" Target="slides/slide28.xml"/><Relationship Id="rId23" Type="http://schemas.openxmlformats.org/officeDocument/2006/relationships/slide" Target="slides/slide46.xml"/><Relationship Id="rId28" Type="http://schemas.openxmlformats.org/officeDocument/2006/relationships/slide" Target="slides/slide55.xml"/><Relationship Id="rId10" Type="http://schemas.openxmlformats.org/officeDocument/2006/relationships/slide" Target="slides/slide20.xml"/><Relationship Id="rId19" Type="http://schemas.openxmlformats.org/officeDocument/2006/relationships/slide" Target="slides/slide35.xml"/><Relationship Id="rId4" Type="http://schemas.openxmlformats.org/officeDocument/2006/relationships/slide" Target="slides/slide12.xml"/><Relationship Id="rId9" Type="http://schemas.openxmlformats.org/officeDocument/2006/relationships/slide" Target="slides/slide19.xml"/><Relationship Id="rId14" Type="http://schemas.openxmlformats.org/officeDocument/2006/relationships/slide" Target="slides/slide27.xml"/><Relationship Id="rId22" Type="http://schemas.openxmlformats.org/officeDocument/2006/relationships/slide" Target="slides/slide40.xml"/><Relationship Id="rId2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Ταυτοχρονισμός και νήματα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Χρήσεις </a:t>
            </a:r>
            <a:r>
              <a:rPr lang="el-GR" altLang="el-GR" dirty="0" smtClean="0"/>
              <a:t>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Παράλληλη </a:t>
            </a:r>
            <a:r>
              <a:rPr lang="el-GR" altLang="el-GR" dirty="0"/>
              <a:t>εκτέλεση πολλών βημάτων</a:t>
            </a:r>
          </a:p>
          <a:p>
            <a:pPr lvl="1"/>
            <a:r>
              <a:rPr lang="el-GR" altLang="el-GR" dirty="0"/>
              <a:t>Χωριστά νήματα για κλήσεις εισόδου/εξόδου</a:t>
            </a:r>
          </a:p>
          <a:p>
            <a:pPr lvl="1"/>
            <a:r>
              <a:rPr lang="el-GR" altLang="el-GR" dirty="0" smtClean="0"/>
              <a:t>Επικοινωνία </a:t>
            </a:r>
            <a:r>
              <a:rPr lang="el-GR" altLang="el-GR" dirty="0"/>
              <a:t>με χρήστη και επεξεργασία</a:t>
            </a:r>
          </a:p>
          <a:p>
            <a:r>
              <a:rPr lang="el-GR" altLang="el-GR" dirty="0"/>
              <a:t>Αξιοποίηση </a:t>
            </a:r>
            <a:r>
              <a:rPr lang="el-GR" altLang="el-GR" dirty="0" smtClean="0"/>
              <a:t>παραλληλισμού </a:t>
            </a:r>
            <a:r>
              <a:rPr lang="el-GR" altLang="el-GR" dirty="0"/>
              <a:t>εφαρμογής</a:t>
            </a:r>
          </a:p>
          <a:p>
            <a:pPr lvl="1"/>
            <a:r>
              <a:rPr lang="el-GR" altLang="el-GR" dirty="0"/>
              <a:t>Χρήση όλων των διαθέσιμων </a:t>
            </a:r>
            <a:r>
              <a:rPr lang="el-GR" altLang="el-GR" dirty="0" smtClean="0"/>
              <a:t>επεξεργαστών</a:t>
            </a:r>
          </a:p>
          <a:p>
            <a:pPr lvl="2"/>
            <a:r>
              <a:rPr lang="el-GR" altLang="el-GR" dirty="0" smtClean="0"/>
              <a:t>Μικρό κόστος μεταγωγής από νήμα σε νήμα</a:t>
            </a:r>
            <a:endParaRPr lang="el-GR" altLang="el-GR" dirty="0"/>
          </a:p>
          <a:p>
            <a:pPr lvl="1"/>
            <a:r>
              <a:rPr lang="el-GR" altLang="el-GR" dirty="0"/>
              <a:t>Γρήγορη επικοινωνία μέσω κοινής </a:t>
            </a:r>
            <a:r>
              <a:rPr lang="el-GR" altLang="el-GR" dirty="0" smtClean="0"/>
              <a:t>μνήμης</a:t>
            </a:r>
          </a:p>
          <a:p>
            <a:pPr lvl="2"/>
            <a:r>
              <a:rPr lang="el-GR" altLang="el-GR" dirty="0" smtClean="0"/>
              <a:t>Πολύ μικρότερη επιβάρυνση από τις διεργασίες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36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Υλοποίηση νημάτων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Νήματα επιπέδου χρήστη</a:t>
            </a:r>
            <a:endParaRPr lang="en-US" altLang="el-GR" dirty="0" smtClean="0"/>
          </a:p>
        </p:txBody>
      </p:sp>
      <p:pic>
        <p:nvPicPr>
          <p:cNvPr id="38917" name="Picture 7" descr="Πακέτο νημάτων επιπέδου χρήστ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80" y="1196752"/>
            <a:ext cx="39751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Πακέτο νημάτων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Δημιουργία και καταστροφή νημάτων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Διαχείριση συνθηκών </a:t>
            </a:r>
            <a:r>
              <a:rPr lang="en-US" altLang="el-GR" dirty="0" smtClean="0"/>
              <a:t>(conditions)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Πακέτα νημάτων επιπέδου χρήστη (μοντέλο </a:t>
            </a:r>
            <a:r>
              <a:rPr lang="en-US" altLang="el-GR" dirty="0" smtClean="0"/>
              <a:t>N:1)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Οικονομική υλοποίηση λειτουργιών και μεταγωγής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εμποδισμός ισχύει για ολόκληρη τη διεργασία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Νήματα επιπέδου </a:t>
            </a:r>
            <a:r>
              <a:rPr lang="el-GR" altLang="el-GR" dirty="0" smtClean="0"/>
              <a:t>πυρήνα</a:t>
            </a:r>
            <a:endParaRPr lang="en-US" altLang="el-GR" dirty="0" smtClean="0"/>
          </a:p>
        </p:txBody>
      </p:sp>
      <p:pic>
        <p:nvPicPr>
          <p:cNvPr id="39941" name="Picture 7" descr="Πακέτο νημάτων επιπέδου χρήστ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32" y="1196752"/>
            <a:ext cx="39751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Πακέτα νημάτων επιπέδου πυρήνα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μοντέλο 1:1)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Ακριβή υλοποίηση λειτουργιών και μεταγωγή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εμποδισμός ισχύει μόνο για το νήμα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 τροποποίηση του λειτουργικού συστήματος</a:t>
            </a:r>
            <a:endParaRPr lang="en-US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Επίπεδο χρήστη ή επίπεδο πυρήνα;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4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Ελαφριές διεργασίες (1 από 4)</a:t>
            </a:r>
          </a:p>
        </p:txBody>
      </p:sp>
      <p:pic>
        <p:nvPicPr>
          <p:cNvPr id="40965" name="Picture 7" descr="Λειτουργία ελαφριών διεργασι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196752"/>
            <a:ext cx="39973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09121"/>
            <a:ext cx="8382000" cy="18916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Υβριδική λύση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μοντέλο </a:t>
            </a:r>
            <a:r>
              <a:rPr lang="en-US" altLang="el-GR" dirty="0" smtClean="0"/>
              <a:t>N:M)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Μεταβαλλόμενη απεικόνιση νημάτων σε διεργασίες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Βασική υποστήριξη νημάτων από πυρήνα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Πακέτο νημάτων επιπέδου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9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Επίπεδο πυρήνα</a:t>
            </a:r>
          </a:p>
          <a:p>
            <a:pPr lvl="1"/>
            <a:r>
              <a:rPr lang="el-GR" altLang="el-GR" dirty="0" smtClean="0"/>
              <a:t>Πολλές ελαφριές διεργασίες σε μία κανονική</a:t>
            </a:r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Κατά</a:t>
            </a:r>
            <a:r>
              <a:rPr lang="en-US" altLang="el-GR" dirty="0" smtClean="0"/>
              <a:t>)</a:t>
            </a:r>
            <a:r>
              <a:rPr lang="el-GR" altLang="el-GR" dirty="0" smtClean="0"/>
              <a:t>μερισμός του ενιαίου χώρου διευθύνσεων</a:t>
            </a:r>
          </a:p>
          <a:p>
            <a:r>
              <a:rPr lang="el-GR" altLang="el-GR" dirty="0" smtClean="0"/>
              <a:t>Επίπεδο χρήστη</a:t>
            </a:r>
          </a:p>
          <a:p>
            <a:pPr lvl="1"/>
            <a:r>
              <a:rPr lang="el-GR" altLang="el-GR" dirty="0" smtClean="0"/>
              <a:t>Δημιουργία, διαγραφή, συγχρονισμός νημάτων</a:t>
            </a:r>
          </a:p>
          <a:p>
            <a:pPr lvl="1"/>
            <a:r>
              <a:rPr lang="el-GR" altLang="el-GR" dirty="0" smtClean="0"/>
              <a:t>Ένα νήμα εκτελείται από μία ελαφριά διεργασία</a:t>
            </a:r>
          </a:p>
          <a:p>
            <a:pPr lvl="2"/>
            <a:r>
              <a:rPr lang="el-GR" altLang="el-GR" dirty="0" smtClean="0"/>
              <a:t>Η συσχέτιση μεταξύ τους δεν είναι μόνιμη</a:t>
            </a:r>
          </a:p>
          <a:p>
            <a:pPr lvl="2"/>
            <a:r>
              <a:rPr lang="el-GR" altLang="el-GR" dirty="0" smtClean="0"/>
              <a:t>Εξαρτάται από την πορεία εκτέλεσης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92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Μεταγωγή συμφραζομένων: επίπεδο χρήστη</a:t>
            </a:r>
          </a:p>
          <a:p>
            <a:pPr lvl="1"/>
            <a:r>
              <a:rPr lang="el-GR" altLang="el-GR" dirty="0" smtClean="0"/>
              <a:t>Εμποδισμός </a:t>
            </a:r>
            <a:r>
              <a:rPr lang="el-GR" altLang="el-GR" dirty="0"/>
              <a:t>νήματος πάνω σε συνθήκη</a:t>
            </a:r>
          </a:p>
          <a:p>
            <a:pPr lvl="1"/>
            <a:r>
              <a:rPr lang="el-GR" altLang="el-GR" dirty="0"/>
              <a:t>Κλήση </a:t>
            </a:r>
            <a:r>
              <a:rPr lang="el-GR" altLang="el-GR" dirty="0" err="1"/>
              <a:t>χρονοπρογραμματιστή</a:t>
            </a:r>
            <a:r>
              <a:rPr lang="el-GR" altLang="el-GR" dirty="0"/>
              <a:t> επιπέδου χρήστη</a:t>
            </a:r>
          </a:p>
          <a:p>
            <a:pPr lvl="1"/>
            <a:r>
              <a:rPr lang="el-GR" altLang="el-GR" dirty="0" smtClean="0"/>
              <a:t>Ανάθεση </a:t>
            </a:r>
            <a:r>
              <a:rPr lang="el-GR" altLang="el-GR" dirty="0"/>
              <a:t>νέου νήματος από </a:t>
            </a:r>
            <a:r>
              <a:rPr lang="el-GR" altLang="el-GR" dirty="0" err="1" smtClean="0"/>
              <a:t>χρονοπρογραμματιστή</a:t>
            </a:r>
            <a:endParaRPr lang="el-GR" altLang="el-GR" dirty="0"/>
          </a:p>
          <a:p>
            <a:r>
              <a:rPr lang="el-GR" altLang="el-GR" dirty="0" smtClean="0"/>
              <a:t>Μεταγωγή </a:t>
            </a:r>
            <a:r>
              <a:rPr lang="el-GR" altLang="el-GR" dirty="0"/>
              <a:t>συμφραζομένων: επίπεδο πυρήνα</a:t>
            </a:r>
          </a:p>
          <a:p>
            <a:pPr lvl="1"/>
            <a:r>
              <a:rPr lang="el-GR" altLang="el-GR" dirty="0"/>
              <a:t>Κλήση πυρήνα που προκαλεί εμποδισμό</a:t>
            </a:r>
          </a:p>
          <a:p>
            <a:pPr lvl="1"/>
            <a:r>
              <a:rPr lang="el-GR" altLang="el-GR" dirty="0"/>
              <a:t>Ο πυρήνας </a:t>
            </a:r>
            <a:r>
              <a:rPr lang="el-GR" altLang="el-GR" dirty="0" smtClean="0"/>
              <a:t>δίνει τον </a:t>
            </a:r>
            <a:r>
              <a:rPr lang="el-GR" altLang="el-GR" dirty="0"/>
              <a:t>έλεγχο σε άλλη διεργασία</a:t>
            </a:r>
          </a:p>
          <a:p>
            <a:pPr lvl="2"/>
            <a:r>
              <a:rPr lang="el-GR" altLang="el-GR" dirty="0"/>
              <a:t>Δε χρειάζεται κάποια ειδική μεταχείριση</a:t>
            </a:r>
          </a:p>
          <a:p>
            <a:pPr lvl="1"/>
            <a:r>
              <a:rPr lang="el-GR" altLang="el-GR" dirty="0"/>
              <a:t>Αρκετές ελαφριές διεργασίες για </a:t>
            </a:r>
            <a:r>
              <a:rPr lang="el-GR" altLang="el-GR" dirty="0" smtClean="0"/>
              <a:t>παραλληλισμό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Ιδιότητες ελαφριών διεργασιών</a:t>
            </a:r>
          </a:p>
          <a:p>
            <a:pPr lvl="1"/>
            <a:r>
              <a:rPr lang="el-GR" altLang="el-GR" dirty="0" smtClean="0"/>
              <a:t>Δεν συνδέονται μόνιμα με ένα νήμα</a:t>
            </a:r>
          </a:p>
          <a:p>
            <a:pPr lvl="2"/>
            <a:r>
              <a:rPr lang="el-GR" altLang="el-GR" dirty="0" smtClean="0"/>
              <a:t>Ο </a:t>
            </a:r>
            <a:r>
              <a:rPr lang="el-GR" altLang="el-GR" dirty="0" err="1" smtClean="0"/>
              <a:t>χρονοπρογραμματιστής</a:t>
            </a:r>
            <a:r>
              <a:rPr lang="el-GR" altLang="el-GR" dirty="0" smtClean="0"/>
              <a:t> τους αναθέτει νήματα δυναμικά</a:t>
            </a:r>
          </a:p>
          <a:p>
            <a:pPr lvl="1"/>
            <a:r>
              <a:rPr lang="el-GR" altLang="el-GR" dirty="0" smtClean="0"/>
              <a:t>Εμποδισμός σε συνθήκες σε επίπεδο χρήστη</a:t>
            </a:r>
          </a:p>
          <a:p>
            <a:r>
              <a:rPr lang="el-GR" altLang="el-GR" dirty="0" smtClean="0"/>
              <a:t>Πλεονεκτήματα ελαφριών διεργασιών</a:t>
            </a:r>
          </a:p>
          <a:p>
            <a:pPr lvl="1"/>
            <a:r>
              <a:rPr lang="el-GR" altLang="el-GR" dirty="0" smtClean="0"/>
              <a:t>Όλες οι λειτουργίες νημάτων σε επίπεδο χρήστη</a:t>
            </a:r>
          </a:p>
          <a:p>
            <a:pPr lvl="2"/>
            <a:r>
              <a:rPr lang="el-GR" altLang="el-GR" dirty="0" smtClean="0"/>
              <a:t>Ο πυρήνας παρεμβαίνει μόνο στις κλήσεις του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 err="1" smtClean="0"/>
              <a:t>χρονοπρογραμματιστής</a:t>
            </a:r>
            <a:r>
              <a:rPr lang="el-GR" altLang="el-GR" dirty="0" smtClean="0"/>
              <a:t> μπορεί να αλλάξει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0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Αξιοποίηση των νημάτων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9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Εφαρμογές νημάτων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Αξιοποίηση στους πελάτες</a:t>
            </a:r>
          </a:p>
          <a:p>
            <a:pPr lvl="1"/>
            <a:r>
              <a:rPr lang="el-GR" altLang="el-GR" dirty="0" smtClean="0"/>
              <a:t>Απόκρυψη καθυστερήσεων του δικτύου </a:t>
            </a:r>
          </a:p>
          <a:p>
            <a:pPr lvl="1"/>
            <a:r>
              <a:rPr lang="el-GR" altLang="el-GR" dirty="0" smtClean="0"/>
              <a:t>Παράδειγμα: </a:t>
            </a:r>
            <a:r>
              <a:rPr lang="el-GR" altLang="el-GR" dirty="0" err="1" smtClean="0"/>
              <a:t>φυλλομετρητής</a:t>
            </a:r>
            <a:r>
              <a:rPr lang="el-GR" altLang="el-GR" dirty="0" smtClean="0"/>
              <a:t> ιστοσελίδων</a:t>
            </a:r>
          </a:p>
          <a:p>
            <a:r>
              <a:rPr lang="el-GR" altLang="el-GR" dirty="0" smtClean="0"/>
              <a:t>Αξιοποίηση στους εξυπηρετητές</a:t>
            </a:r>
          </a:p>
          <a:p>
            <a:pPr lvl="1"/>
            <a:r>
              <a:rPr lang="el-GR" altLang="el-GR" dirty="0" smtClean="0"/>
              <a:t>Διαχείριση πολλών πελατών</a:t>
            </a:r>
          </a:p>
          <a:p>
            <a:pPr lvl="1"/>
            <a:r>
              <a:rPr lang="el-GR" altLang="el-GR" dirty="0" smtClean="0"/>
              <a:t>Αξιοποίηση πολλών επεξεργαστών</a:t>
            </a:r>
          </a:p>
          <a:p>
            <a:pPr lvl="1"/>
            <a:r>
              <a:rPr lang="el-GR" altLang="el-GR" dirty="0" smtClean="0"/>
              <a:t>Παράδειγμα: εξυπηρετητής αρχείων</a:t>
            </a:r>
          </a:p>
          <a:p>
            <a:pPr lvl="2"/>
            <a:r>
              <a:rPr lang="el-GR" altLang="el-GR" dirty="0" smtClean="0"/>
              <a:t>Πολλά νήματα για εξυπηρέτηση αιτήσεων</a:t>
            </a:r>
          </a:p>
          <a:p>
            <a:pPr lvl="2"/>
            <a:r>
              <a:rPr lang="el-GR" altLang="el-GR" dirty="0" smtClean="0"/>
              <a:t>(</a:t>
            </a:r>
            <a:r>
              <a:rPr lang="el-GR" altLang="el-GR" dirty="0" err="1" smtClean="0"/>
              <a:t>Κατά)μερισμός</a:t>
            </a:r>
            <a:r>
              <a:rPr lang="el-GR" altLang="el-GR" dirty="0" smtClean="0"/>
              <a:t> κρυφής μνήμης </a:t>
            </a:r>
            <a:r>
              <a:rPr lang="el-GR" altLang="el-GR" dirty="0" err="1" smtClean="0"/>
              <a:t>ενταμιευτών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6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Μοντέλα οργάνωσης</a:t>
            </a:r>
            <a:endParaRPr lang="en-GB" altLang="el-GR" dirty="0" smtClean="0"/>
          </a:p>
        </p:txBody>
      </p:sp>
      <p:pic>
        <p:nvPicPr>
          <p:cNvPr id="45061" name="Picture 7" descr="Μοντέλα οργάνωσης νημάτ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96752"/>
            <a:ext cx="45148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Μοντέλο διανομέα/εργατών: εξυπηρετητής αρχείων</a:t>
            </a:r>
          </a:p>
          <a:p>
            <a:pPr lvl="1"/>
            <a:r>
              <a:rPr lang="el-GR" altLang="el-GR" dirty="0" smtClean="0"/>
              <a:t>Όλα τα νήματα-εργάτες είναι παρόμοια</a:t>
            </a:r>
          </a:p>
          <a:p>
            <a:pPr lvl="1"/>
            <a:r>
              <a:rPr lang="el-GR" altLang="el-GR" dirty="0" smtClean="0"/>
              <a:t>Εξυπηρέτηση αιτήσεων από οποιοδήποτε νήμα</a:t>
            </a:r>
          </a:p>
          <a:p>
            <a:r>
              <a:rPr lang="el-GR" altLang="el-GR" dirty="0" smtClean="0"/>
              <a:t>Μοντέλο σωλήνωσης: εκτέλεση εργασίας σε στάδια</a:t>
            </a:r>
          </a:p>
          <a:p>
            <a:pPr lvl="1"/>
            <a:r>
              <a:rPr lang="el-GR" altLang="el-GR" dirty="0" smtClean="0"/>
              <a:t>Κάθε νήμα είναι διαφορετικό</a:t>
            </a:r>
          </a:p>
          <a:p>
            <a:pPr lvl="1"/>
            <a:r>
              <a:rPr lang="el-GR" altLang="el-GR" dirty="0" smtClean="0"/>
              <a:t>Ιδανικά, όλα τα νήματα απαιτούν τον ίδιο χρόνο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09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Νήματα στην </a:t>
            </a:r>
            <a:r>
              <a:rPr lang="en-US" altLang="el-GR" dirty="0"/>
              <a:t>Java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2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Τα νήματα είναι μονάδες εκτέλεσης</a:t>
            </a:r>
          </a:p>
          <a:p>
            <a:pPr lvl="1"/>
            <a:r>
              <a:rPr lang="el-GR" altLang="el-GR" dirty="0" smtClean="0"/>
              <a:t>Κάθε διεργασία (πρόγραμμα) έχει νήματα</a:t>
            </a:r>
          </a:p>
          <a:p>
            <a:pPr lvl="1"/>
            <a:r>
              <a:rPr lang="el-GR" altLang="el-GR" dirty="0" smtClean="0"/>
              <a:t>Κάθε νήμα εκτελείται ανεξάρτητα</a:t>
            </a:r>
          </a:p>
          <a:p>
            <a:pPr lvl="1"/>
            <a:r>
              <a:rPr lang="el-GR" altLang="el-GR" dirty="0" smtClean="0"/>
              <a:t>Όλα τα νήματα μοιράζονται την ίδια μνήμη</a:t>
            </a:r>
          </a:p>
          <a:p>
            <a:pPr lvl="2"/>
            <a:r>
              <a:rPr lang="el-GR" altLang="el-GR" dirty="0" smtClean="0"/>
              <a:t>Κώδικα και όλα τα δεδομένα</a:t>
            </a:r>
          </a:p>
          <a:p>
            <a:r>
              <a:rPr lang="el-GR" altLang="el-GR" dirty="0" smtClean="0"/>
              <a:t>Κάθε </a:t>
            </a:r>
            <a:r>
              <a:rPr lang="el-GR" altLang="el-GR" dirty="0"/>
              <a:t>εφαρμογή ξεκινά με ένα νήμα</a:t>
            </a:r>
          </a:p>
          <a:p>
            <a:pPr lvl="1"/>
            <a:r>
              <a:rPr lang="el-GR" altLang="el-GR" dirty="0"/>
              <a:t>Εκτελεί τη μέθοδο </a:t>
            </a:r>
            <a:r>
              <a:rPr lang="en-US" altLang="el-GR" dirty="0"/>
              <a:t>main</a:t>
            </a:r>
            <a:r>
              <a:rPr lang="el-GR" altLang="el-GR" dirty="0"/>
              <a:t> της εφαρμογής</a:t>
            </a:r>
          </a:p>
          <a:p>
            <a:pPr lvl="1"/>
            <a:r>
              <a:rPr lang="el-GR" altLang="el-GR" dirty="0"/>
              <a:t>Το νήμα αυτό μπορεί να δημιουργήσει </a:t>
            </a:r>
            <a:r>
              <a:rPr lang="el-GR" altLang="el-GR" dirty="0" smtClean="0"/>
              <a:t>άλλα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09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Καταστάσεις νημάτων (1 από 2)</a:t>
            </a:r>
            <a:endParaRPr lang="en-US" altLang="el-GR" dirty="0" smtClean="0"/>
          </a:p>
        </p:txBody>
      </p:sp>
      <p:pic>
        <p:nvPicPr>
          <p:cNvPr id="17413" name="Content Placeholder 5" descr="Διάγραμμα καταστάσεων νημάτ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5778"/>
            <a:ext cx="46021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Καταστάσεις νημάτων</a:t>
            </a:r>
          </a:p>
          <a:p>
            <a:pPr lvl="1"/>
            <a:r>
              <a:rPr lang="el-GR" altLang="el-GR" dirty="0" smtClean="0"/>
              <a:t>Έτοιμη/εκτελούμενη ανάλογα με </a:t>
            </a:r>
            <a:r>
              <a:rPr lang="el-GR" altLang="el-GR" dirty="0" err="1" smtClean="0"/>
              <a:t>χρονοπρογραμματιστή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Κοιμώμενη/εμποδισμένη/σε αναμονή ανάλογα με εντολές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4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Καταστάσεις νημάτων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Διάφοροι τρόποι διακοπής εκτέλεσης</a:t>
            </a:r>
          </a:p>
          <a:p>
            <a:pPr lvl="1"/>
            <a:r>
              <a:rPr lang="el-GR" altLang="el-GR" dirty="0" smtClean="0"/>
              <a:t>Αναμονή εισόδου / εξόδου -&gt; εμποδισμένη</a:t>
            </a:r>
          </a:p>
          <a:p>
            <a:pPr lvl="1"/>
            <a:r>
              <a:rPr lang="el-GR" altLang="el-GR" dirty="0" smtClean="0"/>
              <a:t>Αναμονή χρονομέτρου (</a:t>
            </a:r>
            <a:r>
              <a:rPr lang="en-US" altLang="el-GR" dirty="0" smtClean="0"/>
              <a:t>sleep)</a:t>
            </a:r>
            <a:r>
              <a:rPr lang="el-GR" altLang="el-GR" dirty="0" smtClean="0"/>
              <a:t> -&gt; κοιμώμενη</a:t>
            </a:r>
          </a:p>
          <a:p>
            <a:pPr lvl="1"/>
            <a:r>
              <a:rPr lang="el-GR" altLang="el-GR" dirty="0" smtClean="0"/>
              <a:t>Αναμονή γεγονότος</a:t>
            </a:r>
            <a:r>
              <a:rPr lang="en-US" altLang="el-GR" dirty="0" smtClean="0"/>
              <a:t> (wait)</a:t>
            </a:r>
            <a:r>
              <a:rPr lang="el-GR" altLang="el-GR" dirty="0" smtClean="0"/>
              <a:t> -&gt; σε αναμονή</a:t>
            </a:r>
          </a:p>
          <a:p>
            <a:r>
              <a:rPr lang="el-GR" altLang="el-GR" dirty="0" smtClean="0"/>
              <a:t>Προτεραιότητες νημάτων</a:t>
            </a:r>
          </a:p>
          <a:p>
            <a:pPr lvl="1"/>
            <a:r>
              <a:rPr lang="el-GR" altLang="el-GR" dirty="0" smtClean="0"/>
              <a:t>Προτεραιότητα 1 (χαμηλή) έως 10 (υψηλή)</a:t>
            </a:r>
          </a:p>
          <a:p>
            <a:pPr lvl="2"/>
            <a:r>
              <a:rPr lang="el-GR" altLang="el-GR" dirty="0" smtClean="0"/>
              <a:t>Η προτεραιότητα κληρονομείται από τον γονέα</a:t>
            </a:r>
          </a:p>
          <a:p>
            <a:pPr lvl="1"/>
            <a:r>
              <a:rPr lang="el-GR" altLang="el-GR" dirty="0" smtClean="0"/>
              <a:t>Χρονοπρογραμματισμός με βάση προτεραιότητα</a:t>
            </a:r>
          </a:p>
          <a:p>
            <a:pPr lvl="1"/>
            <a:r>
              <a:rPr lang="el-GR" altLang="el-GR" dirty="0" smtClean="0"/>
              <a:t>Διακοπτόμενος ή μη χρονοπρογραμματισμός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Εξαρτάται από την πλατφόρμα της </a:t>
            </a:r>
            <a:r>
              <a:rPr lang="en-US" altLang="el-GR" dirty="0" smtClean="0"/>
              <a:t>Java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1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Μέθοδοι νημάτων (1 από</a:t>
            </a:r>
            <a:r>
              <a:rPr lang="en-US" altLang="el-GR" dirty="0" smtClean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Νήματα: Τάξη </a:t>
            </a:r>
            <a:r>
              <a:rPr lang="en-US" altLang="el-GR" dirty="0" smtClean="0"/>
              <a:t>Thread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Thread (String </a:t>
            </a:r>
            <a:r>
              <a:rPr lang="el-GR" altLang="el-GR" dirty="0" smtClean="0"/>
              <a:t>όνομα</a:t>
            </a:r>
            <a:r>
              <a:rPr lang="en-US" altLang="el-GR" dirty="0" smtClean="0"/>
              <a:t>_</a:t>
            </a:r>
            <a:r>
              <a:rPr lang="el-GR" altLang="el-GR" dirty="0" smtClean="0"/>
              <a:t>νήματος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Κατασκευάζει νήμα με συγκεκριμένο όνομα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Thread</a:t>
            </a:r>
            <a:r>
              <a:rPr lang="el-GR" altLang="el-GR" dirty="0" smtClean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Κατασκευάζει νήμα με όνομα "</a:t>
            </a:r>
            <a:r>
              <a:rPr lang="en-US" altLang="el-GR" dirty="0" smtClean="0"/>
              <a:t>Thread</a:t>
            </a:r>
            <a:r>
              <a:rPr lang="el-GR" altLang="el-GR" dirty="0" smtClean="0"/>
              <a:t>-#"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start()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Ξεκινά την εκτέλεση νήματος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μέθοδος </a:t>
            </a:r>
            <a:r>
              <a:rPr lang="en-US" altLang="el-GR" dirty="0" smtClean="0"/>
              <a:t>run())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Τα δύο νήματα εκτελούνται παράλληλα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/>
              <a:t>void run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Περιέχει </a:t>
            </a:r>
            <a:r>
              <a:rPr lang="el-GR" altLang="el-GR" dirty="0"/>
              <a:t>τον κώδικα του νήματος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</a:t>
            </a:r>
            <a:r>
              <a:rPr lang="el-GR" altLang="el-GR" dirty="0" err="1"/>
              <a:t>υποτάξη</a:t>
            </a:r>
            <a:r>
              <a:rPr lang="el-GR" altLang="el-GR" dirty="0"/>
              <a:t> </a:t>
            </a:r>
            <a:r>
              <a:rPr lang="el-GR" altLang="el-GR" dirty="0" smtClean="0"/>
              <a:t>ορίζει </a:t>
            </a:r>
            <a:r>
              <a:rPr lang="el-GR" altLang="el-GR" dirty="0"/>
              <a:t>τη δική της </a:t>
            </a:r>
            <a:r>
              <a:rPr lang="en-US" altLang="el-GR" dirty="0"/>
              <a:t>run()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</a:t>
            </a:r>
            <a:r>
              <a:rPr lang="en-US" altLang="el-GR" dirty="0" err="1"/>
              <a:t>setName</a:t>
            </a:r>
            <a:r>
              <a:rPr lang="en-US" altLang="el-GR" dirty="0"/>
              <a:t> (String </a:t>
            </a:r>
            <a:r>
              <a:rPr lang="el-GR" altLang="el-GR" dirty="0"/>
              <a:t>όνομα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String </a:t>
            </a:r>
            <a:r>
              <a:rPr lang="en-US" altLang="el-GR" dirty="0" err="1"/>
              <a:t>getName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Θέτει</a:t>
            </a:r>
            <a:r>
              <a:rPr lang="en-US" altLang="el-GR" dirty="0"/>
              <a:t>/</a:t>
            </a:r>
            <a:r>
              <a:rPr lang="el-GR" altLang="el-GR" dirty="0"/>
              <a:t>επιστρέφει το όνομα του </a:t>
            </a:r>
            <a:r>
              <a:rPr lang="el-GR" altLang="el-GR" dirty="0" smtClean="0"/>
              <a:t>νήματος</a:t>
            </a:r>
          </a:p>
          <a:p>
            <a:r>
              <a:rPr lang="en-US" altLang="el-GR" dirty="0"/>
              <a:t>void sleep (</a:t>
            </a: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millis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Αποκοιμίζει το νήμα για διάστημα </a:t>
            </a:r>
            <a:r>
              <a:rPr lang="en-US" altLang="el-GR" dirty="0" err="1" smtClean="0"/>
              <a:t>msec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07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n-GB" altLang="el-GR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void yield ()</a:t>
            </a:r>
            <a:endParaRPr lang="el-GR" altLang="el-GR" dirty="0"/>
          </a:p>
          <a:p>
            <a:pPr lvl="1"/>
            <a:r>
              <a:rPr lang="el-GR" altLang="el-GR" dirty="0"/>
              <a:t>Παραχωρεί τον επεξεργαστή σε άλλα νήματα</a:t>
            </a:r>
          </a:p>
          <a:p>
            <a:r>
              <a:rPr lang="en-US" altLang="el-GR" dirty="0" smtClean="0"/>
              <a:t>void interrupt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Στέλνει στο νήμα ένα σήμα διακοπής</a:t>
            </a:r>
          </a:p>
          <a:p>
            <a:pPr lvl="1"/>
            <a:r>
              <a:rPr lang="el-GR" altLang="el-GR" dirty="0" smtClean="0"/>
              <a:t>Αν είναι κοιμισμένο ή σε αναμονή ξυπνάει</a:t>
            </a:r>
          </a:p>
          <a:p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isInterrupted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</a:t>
            </a:r>
            <a:r>
              <a:rPr lang="en-US" altLang="el-GR" dirty="0" smtClean="0"/>
              <a:t>true</a:t>
            </a:r>
            <a:r>
              <a:rPr lang="el-GR" altLang="el-GR" dirty="0" smtClean="0"/>
              <a:t> αν το νήμα έχει διακοπεί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85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n-GB" altLang="el-GR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/>
              <a:t>static </a:t>
            </a:r>
            <a:r>
              <a:rPr lang="en-US" altLang="el-GR" dirty="0" err="1"/>
              <a:t>boolean</a:t>
            </a:r>
            <a:r>
              <a:rPr lang="en-US" altLang="el-GR" dirty="0"/>
              <a:t> interrupted ()</a:t>
            </a:r>
            <a:endParaRPr lang="el-GR" altLang="el-GR" dirty="0"/>
          </a:p>
          <a:p>
            <a:pPr lvl="1"/>
            <a:r>
              <a:rPr lang="el-GR" altLang="el-GR" dirty="0" smtClean="0"/>
              <a:t>Τ</a:t>
            </a:r>
            <a:r>
              <a:rPr lang="en-US" altLang="el-GR" dirty="0" smtClean="0"/>
              <a:t>rue</a:t>
            </a:r>
            <a:r>
              <a:rPr lang="el-GR" altLang="el-GR" dirty="0" smtClean="0"/>
              <a:t> </a:t>
            </a:r>
            <a:r>
              <a:rPr lang="el-GR" altLang="el-GR" dirty="0"/>
              <a:t>αν το εκτελούμενο έχει διακοπεί</a:t>
            </a:r>
            <a:endParaRPr lang="en-US" altLang="el-GR" dirty="0"/>
          </a:p>
          <a:p>
            <a:pPr lvl="1"/>
            <a:r>
              <a:rPr lang="el-GR" altLang="el-GR" dirty="0"/>
              <a:t>Καθαρίζει (</a:t>
            </a:r>
            <a:r>
              <a:rPr lang="en-US" altLang="el-GR" dirty="0"/>
              <a:t>reset)</a:t>
            </a:r>
            <a:r>
              <a:rPr lang="el-GR" altLang="el-GR" dirty="0"/>
              <a:t> την κατάσταση διακοπής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isAlive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</a:t>
            </a:r>
            <a:r>
              <a:rPr lang="en-US" altLang="el-GR" dirty="0" smtClean="0"/>
              <a:t>true</a:t>
            </a:r>
            <a:r>
              <a:rPr lang="el-GR" altLang="el-GR" dirty="0" smtClean="0"/>
              <a:t> το νήμα εκτελείται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setPriority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προτεραιότητα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getPriority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</a:t>
            </a:r>
            <a:r>
              <a:rPr lang="en-US" altLang="el-GR" dirty="0" smtClean="0"/>
              <a:t>/</a:t>
            </a:r>
            <a:r>
              <a:rPr lang="el-GR" altLang="el-GR" dirty="0" smtClean="0"/>
              <a:t>επιστρέφει προτεραιότητα νήματος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4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(5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void join (long </a:t>
            </a:r>
            <a:r>
              <a:rPr lang="en-US" altLang="el-GR" dirty="0" err="1"/>
              <a:t>millis</a:t>
            </a:r>
            <a:r>
              <a:rPr lang="en-US" altLang="el-GR" dirty="0"/>
              <a:t>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Περιμένει </a:t>
            </a:r>
            <a:r>
              <a:rPr lang="el-GR" altLang="el-GR" dirty="0" smtClean="0"/>
              <a:t>τερματισμό νήματος </a:t>
            </a:r>
            <a:r>
              <a:rPr lang="el-GR" altLang="el-GR" dirty="0"/>
              <a:t>για </a:t>
            </a:r>
            <a:r>
              <a:rPr lang="en-US" altLang="el-GR" dirty="0" err="1" smtClean="0"/>
              <a:t>millis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ms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 το διάστημα είναι 0, αναμονή για πάντα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join ()</a:t>
            </a:r>
            <a:r>
              <a:rPr lang="el-GR" altLang="el-GR" dirty="0"/>
              <a:t>: Ισοδύναμη με </a:t>
            </a:r>
            <a:r>
              <a:rPr lang="en-US" altLang="el-GR" dirty="0"/>
              <a:t>join</a:t>
            </a:r>
            <a:r>
              <a:rPr lang="el-GR" altLang="el-GR" dirty="0"/>
              <a:t>(0)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</a:t>
            </a:r>
            <a:r>
              <a:rPr lang="en-US" altLang="el-GR" dirty="0" err="1"/>
              <a:t>checkAccess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Εξετάζει αν έχουμε πρόσβαση στο νήμα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Εξαίρεση αν δεν </a:t>
            </a:r>
            <a:r>
              <a:rPr lang="el-GR" altLang="el-GR" dirty="0" smtClean="0"/>
              <a:t>έχουμε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Επιστροφή </a:t>
            </a:r>
            <a:r>
              <a:rPr lang="el-GR" altLang="el-GR" dirty="0"/>
              <a:t>αν </a:t>
            </a:r>
            <a:r>
              <a:rPr lang="el-GR" altLang="el-GR" dirty="0" smtClean="0"/>
              <a:t>έχουμε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5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(6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getThreadGroup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την ομάδα του νήματος</a:t>
            </a:r>
          </a:p>
          <a:p>
            <a:r>
              <a:rPr lang="en-US" altLang="el-GR" dirty="0" err="1" smtClean="0"/>
              <a:t>Thread.State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getState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τρέχουσα κατάσταση νήματος:</a:t>
            </a:r>
          </a:p>
          <a:p>
            <a:pPr lvl="2"/>
            <a:r>
              <a:rPr lang="en-US" altLang="el-GR" dirty="0" smtClean="0"/>
              <a:t>NEW, RUNNABLE, BLOCKED</a:t>
            </a:r>
          </a:p>
          <a:p>
            <a:pPr lvl="2"/>
            <a:r>
              <a:rPr lang="en-US" altLang="el-GR" dirty="0" smtClean="0"/>
              <a:t>WAITING, TIMED_WAITING, TERMINATED</a:t>
            </a:r>
            <a:endParaRPr lang="el-GR" altLang="el-GR" dirty="0" smtClean="0"/>
          </a:p>
          <a:p>
            <a:r>
              <a:rPr lang="en-US" altLang="el-GR" dirty="0" smtClean="0"/>
              <a:t>static Thread </a:t>
            </a:r>
            <a:r>
              <a:rPr lang="en-US" altLang="el-GR" dirty="0" err="1" smtClean="0"/>
              <a:t>currentThread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αναφορά προς εκτελούμενο νήμα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Αντικείμενα εκτέλεσης (1 από 2)</a:t>
            </a:r>
            <a:endParaRPr lang="en-GB" altLang="el-GR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Δημιουργία νημάτων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Επέκταση της τάξης </a:t>
            </a:r>
            <a:r>
              <a:rPr lang="en-US" altLang="el-GR" dirty="0" smtClean="0"/>
              <a:t>Thread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Δεν γίνεται αν επεκτείνει άλλη τάξη</a:t>
            </a:r>
          </a:p>
          <a:p>
            <a:pPr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Runnable</a:t>
            </a:r>
            <a:endParaRPr lang="el-GR" altLang="el-GR" dirty="0" smtClean="0"/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Υλοποίηση από εκτελέσιμα αντικείμενα (νήματα)</a:t>
            </a:r>
          </a:p>
          <a:p>
            <a:pPr lvl="2" indent="-220663">
              <a:lnSpc>
                <a:spcPct val="90000"/>
              </a:lnSpc>
            </a:pPr>
            <a:r>
              <a:rPr lang="el-GR" altLang="el-GR" dirty="0" smtClean="0"/>
              <a:t>Μπορεί να επεκτείνει οποιαδήποτε τάξη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Περιέχει μόνο την (αφηρημένη) μέθοδο </a:t>
            </a:r>
            <a:r>
              <a:rPr lang="en-US" altLang="el-GR" dirty="0" smtClean="0"/>
              <a:t>run</a:t>
            </a:r>
            <a:r>
              <a:rPr lang="el-GR" altLang="el-GR" dirty="0" smtClean="0"/>
              <a:t>()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Περνάμε το νήμα σε κατασκευαστή της τάξης </a:t>
            </a:r>
            <a:r>
              <a:rPr lang="en-US" altLang="el-GR" dirty="0" smtClean="0"/>
              <a:t>Thread</a:t>
            </a:r>
          </a:p>
          <a:p>
            <a:pPr lvl="2" indent="-220663">
              <a:lnSpc>
                <a:spcPct val="90000"/>
              </a:lnSpc>
            </a:pPr>
            <a:r>
              <a:rPr lang="el-GR" altLang="el-GR" dirty="0" smtClean="0"/>
              <a:t>Εκκίνηση νήματος με τη μέθοδο </a:t>
            </a:r>
            <a:r>
              <a:rPr lang="en-US" altLang="el-GR" dirty="0" smtClean="0"/>
              <a:t>start()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18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Αντικείμενα εκτέλεσης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Thread (Runnable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, String</a:t>
            </a:r>
            <a:r>
              <a:rPr lang="el-GR" altLang="el-GR" dirty="0"/>
              <a:t> </a:t>
            </a:r>
            <a:r>
              <a:rPr lang="el-GR" altLang="el-GR" dirty="0" err="1"/>
              <a:t>όνομα_νήματος</a:t>
            </a:r>
            <a:r>
              <a:rPr lang="el-GR" altLang="el-GR" dirty="0"/>
              <a:t>)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/>
              <a:t>Δημιουργεί </a:t>
            </a:r>
            <a:r>
              <a:rPr lang="el-GR" altLang="el-GR" dirty="0" smtClean="0"/>
              <a:t>επώνυμο νήμα </a:t>
            </a:r>
            <a:r>
              <a:rPr lang="el-GR" altLang="el-GR" dirty="0"/>
              <a:t>για το </a:t>
            </a:r>
            <a:r>
              <a:rPr lang="el-GR" altLang="el-GR" dirty="0" smtClean="0"/>
              <a:t>αντικείμενο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Thread (Runnable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)</a:t>
            </a:r>
            <a:endParaRPr lang="el-GR" altLang="el-GR" dirty="0"/>
          </a:p>
          <a:p>
            <a:pPr lvl="1" indent="-220663">
              <a:lnSpc>
                <a:spcPct val="90000"/>
              </a:lnSpc>
            </a:pPr>
            <a:r>
              <a:rPr lang="el-GR" altLang="el-GR" dirty="0"/>
              <a:t>Δημιουργεί </a:t>
            </a:r>
            <a:r>
              <a:rPr lang="el-GR" altLang="el-GR" dirty="0" smtClean="0"/>
              <a:t>νήμα </a:t>
            </a:r>
            <a:r>
              <a:rPr lang="el-GR" altLang="el-GR" dirty="0"/>
              <a:t>"</a:t>
            </a:r>
            <a:r>
              <a:rPr lang="en-US" altLang="el-GR" dirty="0"/>
              <a:t>Thread</a:t>
            </a:r>
            <a:r>
              <a:rPr lang="el-GR" altLang="el-GR" dirty="0"/>
              <a:t>-</a:t>
            </a:r>
            <a:r>
              <a:rPr lang="el-GR" altLang="el-GR" dirty="0" smtClean="0"/>
              <a:t>#" </a:t>
            </a:r>
            <a:r>
              <a:rPr lang="el-GR" altLang="el-GR" dirty="0"/>
              <a:t>για το </a:t>
            </a:r>
            <a:r>
              <a:rPr lang="el-GR" altLang="el-GR" dirty="0" smtClean="0"/>
              <a:t>αντικείμενο</a:t>
            </a:r>
          </a:p>
          <a:p>
            <a:pPr indent="-220663">
              <a:lnSpc>
                <a:spcPct val="90000"/>
              </a:lnSpc>
            </a:pPr>
            <a:r>
              <a:rPr lang="el-GR" altLang="el-GR" dirty="0" smtClean="0"/>
              <a:t>Η τεχνική της </a:t>
            </a:r>
            <a:r>
              <a:rPr lang="el-GR" altLang="el-GR" dirty="0" err="1" smtClean="0"/>
              <a:t>διεπαφής</a:t>
            </a:r>
            <a:r>
              <a:rPr lang="el-GR" altLang="el-GR" dirty="0" smtClean="0"/>
              <a:t> είναι πιο γενική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Μπορούμε να υλοποιούμε πολλές </a:t>
            </a:r>
            <a:r>
              <a:rPr lang="el-GR" altLang="el-GR" dirty="0" err="1" smtClean="0"/>
              <a:t>διεπαφές</a:t>
            </a:r>
            <a:endParaRPr lang="el-GR" altLang="el-GR" dirty="0" smtClean="0"/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Υποκαθιστά την πολλαπλή κληρονομικότητα</a:t>
            </a:r>
          </a:p>
          <a:p>
            <a:pPr indent="-220663">
              <a:lnSpc>
                <a:spcPct val="90000"/>
              </a:lnSpc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67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Νήματα δαίμονες (1 από 2)</a:t>
            </a:r>
            <a:endParaRPr lang="en-GB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Νήματα χρήστη και νήματα δαίμονες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Κάθε νήμα είναι είτε χρήστη είτε δαίμονας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μέθοδος </a:t>
            </a:r>
            <a:r>
              <a:rPr lang="en-US" altLang="el-GR" dirty="0" smtClean="0"/>
              <a:t>main</a:t>
            </a:r>
            <a:r>
              <a:rPr lang="el-GR" altLang="el-GR" dirty="0" smtClean="0"/>
              <a:t> εκτελείται από νήμα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δαίμονες εκτελούνται στο παρασκήνιο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εφαρμογή δημιουργεί όποια νήματα θέλει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εφαρμογή τερματίζεται με τα νήματα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Τα νήματα δαίμονες θανατώνονται αυτόματα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0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Νήματα δαίμονες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Ορισμός τύπου νήματος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Τα νέα νήματα κληρονομούν </a:t>
            </a:r>
            <a:r>
              <a:rPr lang="el-GR" altLang="el-GR" dirty="0" smtClean="0"/>
              <a:t>τύπο δημιουργού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/>
              <a:t>setDaemon</a:t>
            </a:r>
            <a:r>
              <a:rPr lang="en-US" altLang="el-GR" dirty="0"/>
              <a:t> (</a:t>
            </a: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l-GR" altLang="el-GR" dirty="0"/>
              <a:t>είναι</a:t>
            </a:r>
            <a:r>
              <a:rPr lang="en-US" altLang="el-GR" dirty="0"/>
              <a:t>_</a:t>
            </a:r>
            <a:r>
              <a:rPr lang="el-GR" altLang="el-GR" dirty="0"/>
              <a:t>δαίμων</a:t>
            </a:r>
            <a:r>
              <a:rPr lang="en-US" altLang="el-GR" dirty="0"/>
              <a:t>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Σημειώνει </a:t>
            </a:r>
            <a:r>
              <a:rPr lang="el-GR" altLang="el-GR" dirty="0" smtClean="0"/>
              <a:t>νήμα </a:t>
            </a:r>
            <a:r>
              <a:rPr lang="el-GR" altLang="el-GR" dirty="0"/>
              <a:t>ως νήμα δαίμονα ή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Επιτρέπεται </a:t>
            </a:r>
            <a:r>
              <a:rPr lang="el-GR" altLang="el-GR" dirty="0" smtClean="0"/>
              <a:t>μόνο </a:t>
            </a:r>
            <a:r>
              <a:rPr lang="el-GR" altLang="el-GR" dirty="0"/>
              <a:t>από το δημιουργό </a:t>
            </a:r>
            <a:r>
              <a:rPr lang="el-GR" altLang="el-GR" dirty="0" smtClean="0"/>
              <a:t>του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Και μόνο πριν την εκκίνηση του νήματος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n-US" altLang="el-GR" dirty="0" err="1"/>
              <a:t>isDaemon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</a:t>
            </a:r>
            <a:r>
              <a:rPr lang="en-US" altLang="el-GR" dirty="0"/>
              <a:t>true</a:t>
            </a:r>
            <a:r>
              <a:rPr lang="el-GR" altLang="el-GR" dirty="0"/>
              <a:t> αν το νήμα είναι </a:t>
            </a:r>
            <a:r>
              <a:rPr lang="el-GR" altLang="el-GR" dirty="0" smtClean="0"/>
              <a:t>δαίμων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3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Ομάδες νημάτων (1 από 8)</a:t>
            </a:r>
            <a:endParaRPr lang="en-GB" altLang="el-GR" dirty="0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Ομάδες νημάτων: Τάξη </a:t>
            </a:r>
            <a:r>
              <a:rPr lang="en-US" altLang="el-GR" dirty="0" err="1" smtClean="0"/>
              <a:t>ThreadGroup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Ενιαία διαχείριση και προστασία νημάτων</a:t>
            </a:r>
          </a:p>
          <a:p>
            <a:pPr lvl="1"/>
            <a:r>
              <a:rPr lang="el-GR" altLang="el-GR" dirty="0" smtClean="0"/>
              <a:t>Ιεραρχική οργάνωση ομάδων νημάτων</a:t>
            </a:r>
          </a:p>
          <a:p>
            <a:pPr lvl="1"/>
            <a:r>
              <a:rPr lang="el-GR" altLang="el-GR" dirty="0" smtClean="0"/>
              <a:t>Ρίζα η ομάδα </a:t>
            </a:r>
            <a:r>
              <a:rPr lang="el-GR" altLang="el-GR" dirty="0" err="1" smtClean="0"/>
              <a:t>main</a:t>
            </a:r>
            <a:r>
              <a:rPr lang="el-GR" altLang="el-GR" dirty="0" smtClean="0"/>
              <a:t> που δημιουργείται αυτόματα</a:t>
            </a:r>
          </a:p>
          <a:p>
            <a:r>
              <a:rPr lang="el-GR" altLang="el-GR" dirty="0" smtClean="0"/>
              <a:t>Ένταξη νημάτων σε ομάδες</a:t>
            </a:r>
          </a:p>
          <a:p>
            <a:pPr lvl="1"/>
            <a:r>
              <a:rPr lang="el-GR" altLang="el-GR" dirty="0" smtClean="0"/>
              <a:t>Κάθε νήμα προστίθεται σε ομάδα δημιουργού</a:t>
            </a:r>
          </a:p>
          <a:p>
            <a:pPr lvl="1"/>
            <a:r>
              <a:rPr lang="el-GR" altLang="el-GR" dirty="0" smtClean="0"/>
              <a:t>Ο δημιουργός μπορεί να ορίσει άλλη ομάδα</a:t>
            </a:r>
          </a:p>
          <a:p>
            <a:pPr lvl="1"/>
            <a:r>
              <a:rPr lang="el-GR" altLang="el-GR" dirty="0" smtClean="0"/>
              <a:t>Ο διαχειριστής ασφαλείας μπορεί να ορίσει άλλη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n-GB" alt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Ομάδες νημάτων δαίμονες</a:t>
            </a:r>
          </a:p>
          <a:p>
            <a:pPr lvl="1"/>
            <a:r>
              <a:rPr lang="el-GR" altLang="el-GR" dirty="0"/>
              <a:t>Καταστρέφονται </a:t>
            </a:r>
            <a:r>
              <a:rPr lang="el-GR" altLang="el-GR" dirty="0" smtClean="0"/>
              <a:t>αυτόματα</a:t>
            </a:r>
          </a:p>
          <a:p>
            <a:pPr lvl="2"/>
            <a:r>
              <a:rPr lang="el-GR" altLang="el-GR" dirty="0" smtClean="0"/>
              <a:t>Όταν δεν περιέχουν άλλα ενεργά νήματα</a:t>
            </a:r>
          </a:p>
          <a:p>
            <a:pPr lvl="1"/>
            <a:r>
              <a:rPr lang="el-GR" altLang="el-GR" dirty="0" smtClean="0"/>
              <a:t>Μπορεί να περιέχουν νήματα δαίμονες ή χρήστη</a:t>
            </a:r>
          </a:p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(String </a:t>
            </a:r>
            <a:r>
              <a:rPr lang="el-GR" altLang="el-GR" dirty="0" smtClean="0"/>
              <a:t>ομάδα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Δημιουργεί ομάδα με γονέα την τρέχουσα</a:t>
            </a:r>
          </a:p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γονέας</a:t>
            </a:r>
            <a:r>
              <a:rPr lang="en-US" altLang="el-GR" dirty="0" smtClean="0"/>
              <a:t>, String</a:t>
            </a:r>
            <a:r>
              <a:rPr lang="el-GR" altLang="el-GR" dirty="0" smtClean="0"/>
              <a:t> ομάδα)</a:t>
            </a:r>
          </a:p>
          <a:p>
            <a:pPr lvl="1"/>
            <a:r>
              <a:rPr lang="el-GR" altLang="el-GR" dirty="0" smtClean="0"/>
              <a:t>Η ομάδα γονέας ορίζεται ρητά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57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Σχετικοί κατασκευαστές νημάτων</a:t>
            </a:r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String </a:t>
            </a:r>
            <a:r>
              <a:rPr lang="el-GR" altLang="el-GR" dirty="0"/>
              <a:t>όνομα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Δημιουργεί ένα νήμα και το εντάσσει σε ομάδα</a:t>
            </a:r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Χρησιμοποιεί επιπλέον ένα αντικείμενο </a:t>
            </a:r>
            <a:r>
              <a:rPr lang="en-US" altLang="el-GR" dirty="0"/>
              <a:t>Runnable</a:t>
            </a:r>
            <a:endParaRPr lang="el-GR" altLang="el-GR" dirty="0"/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Runnable</a:t>
            </a:r>
            <a:r>
              <a:rPr lang="el-GR" altLang="el-GR" dirty="0"/>
              <a:t> </a:t>
            </a:r>
            <a:r>
              <a:rPr lang="el-GR" altLang="el-GR" dirty="0" smtClean="0"/>
              <a:t>αντικείμενο, </a:t>
            </a:r>
            <a:r>
              <a:rPr lang="en-US" altLang="el-GR" dirty="0" smtClean="0"/>
              <a:t>String</a:t>
            </a:r>
            <a:r>
              <a:rPr lang="el-GR" altLang="el-GR" dirty="0" smtClean="0"/>
              <a:t> </a:t>
            </a:r>
            <a:r>
              <a:rPr lang="el-GR" altLang="el-GR" dirty="0"/>
              <a:t>όνομα)</a:t>
            </a:r>
          </a:p>
          <a:p>
            <a:pPr lvl="1"/>
            <a:r>
              <a:rPr lang="el-GR" altLang="el-GR" dirty="0"/>
              <a:t>Ορίζει επιπλέον και το όνομα του </a:t>
            </a:r>
            <a:r>
              <a:rPr lang="el-GR" altLang="el-GR" dirty="0" smtClean="0"/>
              <a:t>νήματος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42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l-GR" dirty="0"/>
              <a:t>String </a:t>
            </a:r>
            <a:r>
              <a:rPr lang="en-US" altLang="el-GR" dirty="0" err="1"/>
              <a:t>getName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το όνομα αυτής της ομάδας νημάτων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getParent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την πατρική ομάδα νημάτων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setDaemon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δαίμονας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isDaemon</a:t>
            </a:r>
            <a:r>
              <a:rPr lang="en-US" altLang="el-GR" dirty="0" smtClean="0"/>
              <a:t>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/ επιστρέφει τον τύπο της ομάδας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96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(5 </a:t>
            </a:r>
            <a:r>
              <a:rPr lang="el-GR" altLang="el-GR" dirty="0"/>
              <a:t>από 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/>
              <a:t>void </a:t>
            </a:r>
            <a:r>
              <a:rPr lang="en-US" altLang="el-GR" dirty="0" err="1"/>
              <a:t>setMaxPriority</a:t>
            </a:r>
            <a:r>
              <a:rPr lang="el-GR" altLang="el-GR" dirty="0"/>
              <a:t> (</a:t>
            </a:r>
            <a:r>
              <a:rPr lang="en-US" altLang="el-GR" dirty="0" err="1"/>
              <a:t>int</a:t>
            </a:r>
            <a:r>
              <a:rPr lang="el-GR" altLang="el-GR" dirty="0"/>
              <a:t> μέγιστη)</a:t>
            </a:r>
          </a:p>
          <a:p>
            <a:pPr>
              <a:lnSpc>
                <a:spcPct val="90000"/>
              </a:lnSpc>
            </a:pP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getMaxPriority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Θέτει / επιστρέφει τη μέγιστη προτεραιότητα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αλλάζει προτεραιότητα ενεργών </a:t>
            </a:r>
            <a:r>
              <a:rPr lang="el-GR" altLang="el-GR" dirty="0" smtClean="0"/>
              <a:t>νημάτων</a:t>
            </a:r>
          </a:p>
          <a:p>
            <a:pPr>
              <a:lnSpc>
                <a:spcPct val="90000"/>
              </a:lnSpc>
            </a:pP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n-US" altLang="el-GR" dirty="0" err="1"/>
              <a:t>parentOf</a:t>
            </a:r>
            <a:r>
              <a:rPr lang="en-US" altLang="el-GR" dirty="0"/>
              <a:t> (</a:t>
            </a:r>
            <a:r>
              <a:rPr lang="en-US" altLang="el-GR" dirty="0" err="1"/>
              <a:t>ThreadGroup</a:t>
            </a:r>
            <a:r>
              <a:rPr lang="en-US" altLang="el-GR" dirty="0"/>
              <a:t> g)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</a:t>
            </a:r>
            <a:r>
              <a:rPr lang="en-US" altLang="el-GR" dirty="0"/>
              <a:t>true</a:t>
            </a:r>
            <a:r>
              <a:rPr lang="el-GR" altLang="el-GR" dirty="0"/>
              <a:t> αν η ομάδα είναι γονέας της </a:t>
            </a:r>
            <a:r>
              <a:rPr lang="en-US" altLang="el-GR" dirty="0" smtClean="0"/>
              <a:t>g</a:t>
            </a:r>
            <a:endParaRPr lang="el-GR" altLang="el-GR" dirty="0" smtClean="0"/>
          </a:p>
          <a:p>
            <a:pPr>
              <a:spcBef>
                <a:spcPct val="10000"/>
              </a:spcBef>
            </a:pPr>
            <a:r>
              <a:rPr lang="en-US" altLang="el-GR" dirty="0"/>
              <a:t>void </a:t>
            </a:r>
            <a:r>
              <a:rPr lang="en-US" altLang="el-GR" dirty="0" err="1"/>
              <a:t>checkAccess</a:t>
            </a:r>
            <a:r>
              <a:rPr lang="en-US" altLang="el-GR" dirty="0"/>
              <a:t>()</a:t>
            </a:r>
            <a:endParaRPr lang="el-GR" altLang="el-GR" dirty="0"/>
          </a:p>
          <a:p>
            <a:pPr lvl="1">
              <a:spcBef>
                <a:spcPct val="10000"/>
              </a:spcBef>
            </a:pPr>
            <a:r>
              <a:rPr lang="en-US" altLang="el-GR" dirty="0"/>
              <a:t>True</a:t>
            </a:r>
            <a:r>
              <a:rPr lang="el-GR" altLang="el-GR" dirty="0"/>
              <a:t> αν το τρέχον νήμα έχει πρόσβαση στην </a:t>
            </a:r>
            <a:r>
              <a:rPr lang="el-GR" altLang="el-GR" dirty="0" smtClean="0"/>
              <a:t>ομάδα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45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την έννοια των νημάτων και εξήγηση της σχέσης τους με τις διεργασίες.</a:t>
            </a:r>
          </a:p>
          <a:p>
            <a:r>
              <a:rPr lang="el-GR" altLang="el-GR" dirty="0" smtClean="0"/>
              <a:t>Εισαγωγή στους μηχανισμούς διαχείρισης και συγχρονισμού νημάτων 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/>
              <a:t>activeCount</a:t>
            </a:r>
            <a:r>
              <a:rPr lang="en-US" altLang="el-GR" dirty="0"/>
              <a:t> (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Πλήθος ενεργών </a:t>
            </a:r>
            <a:r>
              <a:rPr lang="el-GR" altLang="el-GR" dirty="0"/>
              <a:t>νημάτων ομάδας και υποομάδων</a:t>
            </a:r>
          </a:p>
          <a:p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activeGroupCount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Πλήθος ενεργών υποομάδων της ομάδας</a:t>
            </a:r>
            <a:r>
              <a:rPr lang="en-US" altLang="el-GR" sz="2400" dirty="0" smtClean="0"/>
              <a:t> </a:t>
            </a:r>
          </a:p>
          <a:p>
            <a:r>
              <a:rPr lang="en-US" altLang="el-GR" dirty="0" err="1" smtClean="0"/>
              <a:t>int</a:t>
            </a:r>
            <a:r>
              <a:rPr lang="en-US" altLang="el-GR" dirty="0" smtClean="0"/>
              <a:t> enumerate (Thread[] </a:t>
            </a:r>
            <a:r>
              <a:rPr lang="el-GR" altLang="el-GR" dirty="0" smtClean="0"/>
              <a:t>πίνακας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boolean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αναδρ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Αντιγράφει κάθε ενεργό νήμα σε πίνακα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 err="1" smtClean="0"/>
              <a:t>αναδρ</a:t>
            </a:r>
            <a:r>
              <a:rPr lang="el-GR" altLang="el-GR" dirty="0" smtClean="0"/>
              <a:t> == </a:t>
            </a:r>
            <a:r>
              <a:rPr lang="en-US" altLang="el-GR" dirty="0" smtClean="0"/>
              <a:t>true </a:t>
            </a:r>
            <a:r>
              <a:rPr lang="el-GR" altLang="el-GR" dirty="0" smtClean="0"/>
              <a:t>περιλαμβάνει τις ομάδες παιδιά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1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l-GR" dirty="0" err="1"/>
              <a:t>int</a:t>
            </a:r>
            <a:r>
              <a:rPr lang="en-US" altLang="el-GR" dirty="0"/>
              <a:t> enumerate (Thread[] </a:t>
            </a:r>
            <a:r>
              <a:rPr lang="el-GR" altLang="el-GR" dirty="0"/>
              <a:t>πίνακας)</a:t>
            </a:r>
          </a:p>
          <a:p>
            <a:pPr lvl="1"/>
            <a:r>
              <a:rPr lang="el-GR" altLang="el-GR" dirty="0" smtClean="0"/>
              <a:t>Ισοδύναμη </a:t>
            </a:r>
            <a:r>
              <a:rPr lang="el-GR" altLang="el-GR" dirty="0"/>
              <a:t>με </a:t>
            </a:r>
            <a:r>
              <a:rPr lang="en-US" altLang="el-GR" dirty="0" err="1"/>
              <a:t>int</a:t>
            </a:r>
            <a:r>
              <a:rPr lang="en-US" altLang="el-GR" dirty="0"/>
              <a:t> enumerate (Thread[]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/>
              <a:t>true</a:t>
            </a:r>
            <a:r>
              <a:rPr lang="el-GR" altLang="el-GR" dirty="0"/>
              <a:t>)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 err="1"/>
              <a:t>boolean</a:t>
            </a:r>
            <a:r>
              <a:rPr lang="el-GR" altLang="el-GR" dirty="0"/>
              <a:t> </a:t>
            </a:r>
            <a:r>
              <a:rPr lang="el-GR" altLang="el-GR" dirty="0" err="1"/>
              <a:t>αναδρ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Αντιγράφει </a:t>
            </a:r>
            <a:r>
              <a:rPr lang="el-GR" altLang="el-GR" dirty="0" smtClean="0"/>
              <a:t>ενεργές </a:t>
            </a:r>
            <a:r>
              <a:rPr lang="el-GR" altLang="el-GR" dirty="0"/>
              <a:t>ομάδες της ομάδας </a:t>
            </a:r>
            <a:r>
              <a:rPr lang="el-GR" altLang="el-GR" dirty="0" smtClean="0"/>
              <a:t>σε </a:t>
            </a:r>
            <a:r>
              <a:rPr lang="el-GR" altLang="el-GR" dirty="0"/>
              <a:t>πίνακα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πίνακας)</a:t>
            </a:r>
          </a:p>
          <a:p>
            <a:pPr lvl="1"/>
            <a:r>
              <a:rPr lang="el-GR" altLang="el-GR" dirty="0" smtClean="0"/>
              <a:t>Ίδιο με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/>
              <a:t>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/>
              <a:t>true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8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n-GB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el-GR" dirty="0" smtClean="0"/>
              <a:t>void interrupt()</a:t>
            </a:r>
            <a:endParaRPr lang="el-GR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Διακόπτει όλα τα νήματα ομάδας και υποομάδων</a:t>
            </a:r>
          </a:p>
          <a:p>
            <a:pPr>
              <a:spcBef>
                <a:spcPct val="10000"/>
              </a:spcBef>
            </a:pPr>
            <a:r>
              <a:rPr lang="en-US" altLang="el-GR" dirty="0" smtClean="0"/>
              <a:t>void destroy()</a:t>
            </a:r>
            <a:endParaRPr lang="el-GR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Καταστρέφει την ομάδα και τις υποομάδες της</a:t>
            </a:r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Η ομάδα πρέπει να είναι κενή!</a:t>
            </a:r>
          </a:p>
          <a:p>
            <a:pPr>
              <a:spcBef>
                <a:spcPct val="10000"/>
              </a:spcBef>
            </a:pPr>
            <a:r>
              <a:rPr lang="en-US" altLang="el-GR" dirty="0" err="1" smtClean="0"/>
              <a:t>uncaughtException</a:t>
            </a:r>
            <a:r>
              <a:rPr lang="en-US" altLang="el-GR" dirty="0" smtClean="0"/>
              <a:t> (Thread </a:t>
            </a:r>
            <a:r>
              <a:rPr lang="el-GR" altLang="el-GR" dirty="0" smtClean="0"/>
              <a:t>νήμα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Throwable</a:t>
            </a:r>
            <a:r>
              <a:rPr lang="el-GR" altLang="el-GR" dirty="0" smtClean="0"/>
              <a:t> εξαίρεση)</a:t>
            </a:r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Καλείται όταν ένα νήμα πεθάνει </a:t>
            </a:r>
            <a:endParaRPr lang="en-US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/>
              <a:t>Λ</a:t>
            </a:r>
            <a:r>
              <a:rPr lang="el-GR" altLang="el-GR" dirty="0" smtClean="0"/>
              <a:t>όγω άγνωστης εξαίρεσης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17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Συγχρονισμός νημάτων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0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Συγχρονισμός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Συγχρονισμός και επικοινωνία νημάτων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παρέχει διάφορες σχετικές τεχνικές</a:t>
            </a:r>
          </a:p>
          <a:p>
            <a:pPr lvl="1"/>
            <a:r>
              <a:rPr lang="el-GR" altLang="el-GR" dirty="0" smtClean="0"/>
              <a:t>Κάθε εφαρμογή επιλέγει τον πιο κατάλληλο</a:t>
            </a:r>
          </a:p>
          <a:p>
            <a:pPr lvl="1"/>
            <a:r>
              <a:rPr lang="el-GR" altLang="el-GR" dirty="0" smtClean="0"/>
              <a:t>Αφορούν την κοινή μνήμη των νημάτων</a:t>
            </a:r>
          </a:p>
          <a:p>
            <a:pPr lvl="2"/>
            <a:r>
              <a:rPr lang="el-GR" altLang="el-GR" dirty="0" smtClean="0"/>
              <a:t>Μοντέλο μνήμης της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βασικός μηχανισμός είναι το </a:t>
            </a:r>
            <a:r>
              <a:rPr lang="en-US" altLang="el-GR" dirty="0" smtClean="0"/>
              <a:t>monitor</a:t>
            </a:r>
          </a:p>
          <a:p>
            <a:pPr lvl="2"/>
            <a:r>
              <a:rPr lang="el-GR" altLang="el-GR" dirty="0" smtClean="0"/>
              <a:t>Αρκετά περιορισμένο στη βασική του μορφή</a:t>
            </a:r>
          </a:p>
          <a:p>
            <a:pPr lvl="2"/>
            <a:r>
              <a:rPr lang="el-GR" altLang="el-GR" dirty="0" smtClean="0"/>
              <a:t>Έχει επεκταθεί αρκετά στην πορεία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9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Πτητικά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Πτητικά </a:t>
            </a:r>
            <a:r>
              <a:rPr lang="el-GR" altLang="el-GR" dirty="0" smtClean="0"/>
              <a:t>πεδία</a:t>
            </a:r>
            <a:endParaRPr lang="el-GR" altLang="el-GR" dirty="0"/>
          </a:p>
          <a:p>
            <a:pPr lvl="1"/>
            <a:r>
              <a:rPr lang="el-GR" altLang="el-GR" dirty="0" smtClean="0"/>
              <a:t>Παρακολουθούνται </a:t>
            </a:r>
            <a:r>
              <a:rPr lang="el-GR" altLang="el-GR" dirty="0"/>
              <a:t>από όλα τα νήματα</a:t>
            </a:r>
          </a:p>
          <a:p>
            <a:pPr lvl="1"/>
            <a:r>
              <a:rPr lang="el-GR" altLang="el-GR" dirty="0" smtClean="0"/>
              <a:t>Κάθε αλλαγή γίνεται </a:t>
            </a:r>
            <a:r>
              <a:rPr lang="el-GR" altLang="el-GR" dirty="0"/>
              <a:t>άμεσα </a:t>
            </a:r>
            <a:r>
              <a:rPr lang="el-GR" altLang="el-GR" dirty="0" smtClean="0"/>
              <a:t>αντιληπτή</a:t>
            </a:r>
          </a:p>
          <a:p>
            <a:pPr lvl="2"/>
            <a:r>
              <a:rPr lang="el-GR" altLang="el-GR" dirty="0" smtClean="0"/>
              <a:t>Σε όλα τα νήματα της εφαρμογής</a:t>
            </a:r>
            <a:endParaRPr lang="el-GR" altLang="el-GR" dirty="0"/>
          </a:p>
          <a:p>
            <a:pPr lvl="1"/>
            <a:r>
              <a:rPr lang="el-GR" altLang="el-GR" dirty="0"/>
              <a:t>Η αλλαγή γίνεται στην κοινή μνήμη</a:t>
            </a:r>
          </a:p>
          <a:p>
            <a:pPr lvl="2"/>
            <a:r>
              <a:rPr lang="el-GR" altLang="el-GR" dirty="0"/>
              <a:t>Όχι μόνο σε </a:t>
            </a:r>
            <a:r>
              <a:rPr lang="el-GR" altLang="el-GR" dirty="0" err="1"/>
              <a:t>καταχωρητές</a:t>
            </a:r>
            <a:endParaRPr lang="el-GR" altLang="el-GR" dirty="0"/>
          </a:p>
          <a:p>
            <a:pPr lvl="2"/>
            <a:r>
              <a:rPr lang="el-GR" altLang="el-GR" dirty="0"/>
              <a:t>Όχι μόνο σε μία κρυφή </a:t>
            </a:r>
            <a:r>
              <a:rPr lang="el-GR" altLang="el-GR" dirty="0" smtClean="0"/>
              <a:t>μνήμη</a:t>
            </a:r>
            <a:endParaRPr lang="el-GR" altLang="el-GR" dirty="0"/>
          </a:p>
          <a:p>
            <a:pPr lvl="1"/>
            <a:r>
              <a:rPr lang="el-GR" altLang="el-GR" dirty="0"/>
              <a:t>Αρκεί να χρησιμοποιηθεί η λέξη κλειδί </a:t>
            </a:r>
            <a:r>
              <a:rPr lang="en-US" altLang="el-GR" dirty="0"/>
              <a:t>volatile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Συγχρονισμένες μέθοδοι (1 από 5)</a:t>
            </a:r>
            <a:endParaRPr lang="en-GB" altLang="el-GR" dirty="0" smtClean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Κάθε αντικείμενο έχει μια κλειδαριά (</a:t>
            </a:r>
            <a:r>
              <a:rPr lang="en-US" altLang="el-GR" dirty="0" smtClean="0"/>
              <a:t>lock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Μία κλειδαριά ανά υπόσταση (αντικείμενο)</a:t>
            </a:r>
          </a:p>
          <a:p>
            <a:pPr lvl="2"/>
            <a:r>
              <a:rPr lang="el-GR" altLang="el-GR" dirty="0" smtClean="0"/>
              <a:t>Δεν ορίζεται ρητά, υπάρχει πάντα</a:t>
            </a:r>
          </a:p>
          <a:p>
            <a:pPr lvl="1"/>
            <a:r>
              <a:rPr lang="el-GR" altLang="el-GR" dirty="0" smtClean="0"/>
              <a:t>Η κλειδαριά μπορεί να δεσμεύεται από ένα νήμα</a:t>
            </a:r>
          </a:p>
          <a:p>
            <a:pPr lvl="2"/>
            <a:r>
              <a:rPr lang="el-GR" altLang="el-GR" dirty="0" smtClean="0"/>
              <a:t>Απόκτηση κλειδαριάς πριν από κρίσιμη περιοχή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Απελευθέρωση κλειδαριάς μετά από κρίσιμη περιοχή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synchronized</a:t>
            </a:r>
            <a:r>
              <a:rPr lang="el-GR" altLang="el-GR" dirty="0" smtClean="0"/>
              <a:t> μεθόδων και εντολών</a:t>
            </a:r>
          </a:p>
          <a:p>
            <a:pPr lvl="2"/>
            <a:r>
              <a:rPr lang="el-GR" altLang="el-GR" dirty="0" smtClean="0"/>
              <a:t>Αυτόματος έλεγχος κλειδαριάς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3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Παρακολουθητής (</a:t>
            </a:r>
            <a:r>
              <a:rPr lang="en-US" altLang="el-GR" dirty="0"/>
              <a:t>monitor)</a:t>
            </a:r>
            <a:r>
              <a:rPr lang="el-GR" altLang="el-GR" dirty="0"/>
              <a:t> αντικειμένου </a:t>
            </a:r>
          </a:p>
          <a:p>
            <a:pPr lvl="1"/>
            <a:r>
              <a:rPr lang="el-GR" altLang="el-GR" dirty="0"/>
              <a:t>Ελέγχει την κλειδαριά του αντικειμένου</a:t>
            </a:r>
            <a:endParaRPr lang="en-US" altLang="el-GR" dirty="0"/>
          </a:p>
          <a:p>
            <a:pPr lvl="1"/>
            <a:r>
              <a:rPr lang="el-GR" altLang="el-GR" dirty="0"/>
              <a:t>Επιτρέπει σε ένα </a:t>
            </a:r>
            <a:r>
              <a:rPr lang="el-GR" altLang="el-GR" dirty="0" smtClean="0"/>
              <a:t>νήμα </a:t>
            </a:r>
            <a:r>
              <a:rPr lang="el-GR" altLang="el-GR" dirty="0"/>
              <a:t>την απόκτηση της κλειδαριάς</a:t>
            </a:r>
          </a:p>
          <a:p>
            <a:pPr lvl="2"/>
            <a:r>
              <a:rPr lang="el-GR" altLang="el-GR" dirty="0"/>
              <a:t>Εμποδίζει όλα τα άλλα </a:t>
            </a:r>
            <a:r>
              <a:rPr lang="el-GR" altLang="el-GR" dirty="0" smtClean="0"/>
              <a:t>νήματα</a:t>
            </a:r>
          </a:p>
          <a:p>
            <a:pPr lvl="1"/>
            <a:r>
              <a:rPr lang="el-GR" altLang="el-GR" dirty="0" smtClean="0"/>
              <a:t>Υλοποίηση με </a:t>
            </a:r>
            <a:r>
              <a:rPr lang="en-US" altLang="el-GR" dirty="0" smtClean="0"/>
              <a:t>synchronized</a:t>
            </a:r>
            <a:r>
              <a:rPr lang="el-GR" altLang="el-GR" dirty="0" smtClean="0"/>
              <a:t> μεθόδους / εντολές</a:t>
            </a:r>
            <a:endParaRPr lang="el-GR" altLang="el-GR" dirty="0"/>
          </a:p>
          <a:p>
            <a:pPr lvl="2"/>
            <a:r>
              <a:rPr lang="el-GR" altLang="el-GR" dirty="0"/>
              <a:t>Απόκτηση κλειδαριάς για εκτέλεση </a:t>
            </a:r>
            <a:r>
              <a:rPr lang="en-US" altLang="el-GR" dirty="0"/>
              <a:t>synchronized</a:t>
            </a:r>
            <a:r>
              <a:rPr lang="el-GR" altLang="el-GR" dirty="0"/>
              <a:t> μεθόδου</a:t>
            </a:r>
          </a:p>
          <a:p>
            <a:pPr lvl="2"/>
            <a:r>
              <a:rPr lang="el-GR" altLang="el-GR" dirty="0"/>
              <a:t>Επιτρέπονται πολλές </a:t>
            </a:r>
            <a:r>
              <a:rPr lang="en-US" altLang="el-GR" dirty="0"/>
              <a:t>synchronized</a:t>
            </a:r>
            <a:r>
              <a:rPr lang="el-GR" altLang="el-GR" dirty="0"/>
              <a:t> μέθοδοι ανά αντικείμενο</a:t>
            </a:r>
          </a:p>
          <a:p>
            <a:pPr lvl="2"/>
            <a:r>
              <a:rPr lang="el-GR" altLang="el-GR" dirty="0"/>
              <a:t>Αμοιβαίος αποκλεισμός όλων των </a:t>
            </a:r>
            <a:r>
              <a:rPr lang="en-US" altLang="el-GR" dirty="0"/>
              <a:t>synchronized</a:t>
            </a:r>
            <a:r>
              <a:rPr lang="el-GR" altLang="el-GR" dirty="0"/>
              <a:t> </a:t>
            </a:r>
            <a:r>
              <a:rPr lang="el-GR" altLang="el-GR" dirty="0" smtClean="0"/>
              <a:t>μεθόδων</a:t>
            </a:r>
          </a:p>
          <a:p>
            <a:pPr lvl="2"/>
            <a:r>
              <a:rPr lang="el-GR" altLang="el-GR" dirty="0" smtClean="0"/>
              <a:t>Οι άλλες μέθοδοι δεν επηρεάζονται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6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Προστασία δεδομένων αντικειμένου</a:t>
            </a:r>
          </a:p>
          <a:p>
            <a:pPr lvl="1"/>
            <a:r>
              <a:rPr lang="el-GR" altLang="el-GR" dirty="0" smtClean="0"/>
              <a:t>Τα δημόσια δεδομένα δεν προστατεύονται</a:t>
            </a:r>
          </a:p>
          <a:p>
            <a:r>
              <a:rPr lang="el-GR" altLang="el-GR" dirty="0" smtClean="0"/>
              <a:t>Ιδιοκτησία κλειδαριάς αντικειμένου</a:t>
            </a:r>
          </a:p>
          <a:p>
            <a:pPr lvl="1"/>
            <a:r>
              <a:rPr lang="el-GR" altLang="el-GR" dirty="0" smtClean="0"/>
              <a:t>Η κλειδαριά καλύπτει όλο το αντικείμενο</a:t>
            </a:r>
          </a:p>
          <a:p>
            <a:pPr lvl="1"/>
            <a:r>
              <a:rPr lang="el-GR" altLang="el-GR" dirty="0" smtClean="0"/>
              <a:t>Το νήμα μπορεί να κάνει πολλές κλήσεις</a:t>
            </a:r>
          </a:p>
          <a:p>
            <a:pPr lvl="2"/>
            <a:r>
              <a:rPr lang="el-GR" altLang="el-GR" dirty="0" smtClean="0"/>
              <a:t>Περιλαμβάνονται και άλλες κλήσεις </a:t>
            </a:r>
            <a:r>
              <a:rPr lang="en-US" altLang="el-GR" dirty="0" smtClean="0"/>
              <a:t>synchronized</a:t>
            </a:r>
          </a:p>
          <a:p>
            <a:r>
              <a:rPr lang="el-GR" altLang="el-GR" dirty="0" smtClean="0"/>
              <a:t>Στατικές μέθοδοι </a:t>
            </a:r>
            <a:r>
              <a:rPr lang="en-US" altLang="el-GR" dirty="0" smtClean="0"/>
              <a:t>synchronized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αντικείμενο τάξης έχει τη δική του κλειδαριά</a:t>
            </a:r>
          </a:p>
          <a:p>
            <a:pPr lvl="2"/>
            <a:r>
              <a:rPr lang="el-GR" altLang="el-GR" dirty="0" smtClean="0"/>
              <a:t>Ανεξάρτητη από τις κλειδαριές των υποστάσεων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1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Synchronized</a:t>
            </a:r>
            <a:r>
              <a:rPr lang="el-GR" altLang="el-GR" dirty="0" smtClean="0"/>
              <a:t> εντολές</a:t>
            </a:r>
          </a:p>
          <a:p>
            <a:pPr lvl="1"/>
            <a:r>
              <a:rPr lang="en-US" altLang="el-GR" dirty="0" smtClean="0"/>
              <a:t>Synchronized</a:t>
            </a:r>
            <a:r>
              <a:rPr lang="el-GR" altLang="el-GR" dirty="0" smtClean="0"/>
              <a:t> (παράσταση) { εντολές }</a:t>
            </a:r>
          </a:p>
          <a:p>
            <a:pPr lvl="1"/>
            <a:r>
              <a:rPr lang="el-GR" altLang="el-GR" dirty="0" smtClean="0"/>
              <a:t>Αρχικά υπολογίζεται η παράσταση</a:t>
            </a:r>
          </a:p>
          <a:p>
            <a:pPr lvl="2"/>
            <a:r>
              <a:rPr lang="el-GR" altLang="el-GR" dirty="0" smtClean="0"/>
              <a:t>Πρέπει να καταλήγει σε αναφορά αντικειμένου</a:t>
            </a:r>
          </a:p>
          <a:p>
            <a:pPr lvl="1"/>
            <a:r>
              <a:rPr lang="el-GR" altLang="el-GR" dirty="0" smtClean="0"/>
              <a:t>Αποκτάται η κλειδαριά του αντικειμένου</a:t>
            </a:r>
          </a:p>
          <a:p>
            <a:pPr lvl="1"/>
            <a:r>
              <a:rPr lang="el-GR" altLang="el-GR" dirty="0" smtClean="0"/>
              <a:t>Οι εντολές εκτελούνται με αμοιβαίο αποκλεισμό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62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Διεργασίες και νήματα</a:t>
            </a:r>
          </a:p>
          <a:p>
            <a:r>
              <a:rPr lang="el-GR" altLang="el-GR" dirty="0" smtClean="0"/>
              <a:t>Υλοποίηση νημάτων</a:t>
            </a:r>
          </a:p>
          <a:p>
            <a:r>
              <a:rPr lang="el-GR" altLang="el-GR" dirty="0"/>
              <a:t>Αξιοποίηση των νημάτων</a:t>
            </a:r>
            <a:endParaRPr lang="el-GR" altLang="el-GR" dirty="0" smtClean="0"/>
          </a:p>
          <a:p>
            <a:r>
              <a:rPr lang="el-GR" altLang="el-GR" dirty="0" smtClean="0"/>
              <a:t>Νήματα στην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r>
              <a:rPr lang="el-GR" altLang="el-GR" dirty="0" smtClean="0"/>
              <a:t>Συγχρονισμός νημάτων</a:t>
            </a:r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Γιατί</a:t>
            </a:r>
            <a:r>
              <a:rPr lang="en-US" altLang="el-GR" dirty="0"/>
              <a:t> synchronized</a:t>
            </a:r>
            <a:r>
              <a:rPr lang="el-GR" altLang="el-GR" dirty="0"/>
              <a:t> εντολές;</a:t>
            </a:r>
          </a:p>
          <a:p>
            <a:pPr lvl="1"/>
            <a:r>
              <a:rPr lang="el-GR" altLang="el-GR" dirty="0"/>
              <a:t>Μικρότερες κρίσιμες περιοχές</a:t>
            </a:r>
          </a:p>
          <a:p>
            <a:pPr lvl="1"/>
            <a:r>
              <a:rPr lang="el-GR" altLang="el-GR" dirty="0"/>
              <a:t>Συγχρονισμός πάνω σε οποιοδήποτε αντικείμενο</a:t>
            </a:r>
          </a:p>
          <a:p>
            <a:pPr lvl="1"/>
            <a:r>
              <a:rPr lang="el-GR" altLang="el-GR" dirty="0"/>
              <a:t>Συγχρονισμός πάνω σε κλειδαριά αντικειμένου τάξης</a:t>
            </a:r>
          </a:p>
          <a:p>
            <a:r>
              <a:rPr lang="el-GR" altLang="el-GR" dirty="0"/>
              <a:t>Γιατί </a:t>
            </a:r>
            <a:r>
              <a:rPr lang="en-US" altLang="el-GR" dirty="0"/>
              <a:t>synchronized </a:t>
            </a:r>
            <a:r>
              <a:rPr lang="el-GR" altLang="el-GR" dirty="0"/>
              <a:t>μέθοδοι;</a:t>
            </a:r>
          </a:p>
          <a:p>
            <a:pPr lvl="1"/>
            <a:r>
              <a:rPr lang="el-GR" altLang="el-GR" dirty="0"/>
              <a:t>Συγχρονισμός από την πλευρά του εξυπηρετητή</a:t>
            </a:r>
          </a:p>
          <a:p>
            <a:pPr lvl="1"/>
            <a:r>
              <a:rPr lang="el-GR" altLang="el-GR" dirty="0"/>
              <a:t>Το αντικείμενο αποφασίζει για το συγχρονισμό </a:t>
            </a:r>
            <a:r>
              <a:rPr lang="el-GR" altLang="el-GR" dirty="0" smtClean="0"/>
              <a:t>του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6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Αναμονή - ειδοποίηση (1 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altLang="el-GR" dirty="0" smtClean="0"/>
              <a:t>Συγχρονισμός με βάση συνθήκες</a:t>
            </a:r>
          </a:p>
          <a:p>
            <a:pPr marL="838200" lvl="1" indent="-381000"/>
            <a:r>
              <a:rPr lang="el-GR" altLang="el-GR" dirty="0" smtClean="0"/>
              <a:t>Παράδειγμα: πρόβλημα παραγωγού-καταναλωτή</a:t>
            </a:r>
          </a:p>
          <a:p>
            <a:pPr marL="838200" lvl="1" indent="-381000"/>
            <a:r>
              <a:rPr lang="el-GR" altLang="el-GR" dirty="0" smtClean="0"/>
              <a:t>Πεπερασμένο σύνολο </a:t>
            </a:r>
            <a:r>
              <a:rPr lang="el-GR" altLang="el-GR" dirty="0" err="1" smtClean="0"/>
              <a:t>ενταμιευτών</a:t>
            </a:r>
            <a:endParaRPr lang="en-US" altLang="el-GR" dirty="0" smtClean="0"/>
          </a:p>
          <a:p>
            <a:pPr marL="838200" lvl="1" indent="-381000"/>
            <a:r>
              <a:rPr lang="el-GR" altLang="el-GR" dirty="0" smtClean="0"/>
              <a:t>Ο παραγωγός περιμένει για κενές θέσεις</a:t>
            </a:r>
          </a:p>
          <a:p>
            <a:pPr marL="838200" lvl="1" indent="-381000"/>
            <a:r>
              <a:rPr lang="el-GR" altLang="el-GR" dirty="0" smtClean="0"/>
              <a:t>Ο καταναλωτής περιμένει για γεμάτες θέσεις</a:t>
            </a:r>
          </a:p>
          <a:p>
            <a:pPr marL="838200" lvl="1" indent="-381000"/>
            <a:r>
              <a:rPr lang="el-GR" altLang="el-GR" dirty="0" smtClean="0"/>
              <a:t>Αναμονή μέχρι να ισχύσει κάποια συνθήκη</a:t>
            </a:r>
          </a:p>
          <a:p>
            <a:pPr marL="838200" lvl="1" indent="-381000"/>
            <a:r>
              <a:rPr lang="el-GR" altLang="el-GR" dirty="0" smtClean="0"/>
              <a:t>Χειρισμός μέσα σε αντικείμενο </a:t>
            </a:r>
            <a:r>
              <a:rPr lang="en-US" altLang="el-GR" dirty="0" smtClean="0"/>
              <a:t>synchronized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altLang="el-GR" dirty="0"/>
              <a:t>void wait (long </a:t>
            </a:r>
            <a:r>
              <a:rPr lang="en-US" altLang="el-GR" dirty="0" err="1" smtClean="0"/>
              <a:t>tim</a:t>
            </a:r>
            <a:r>
              <a:rPr lang="en-US" altLang="el-GR" dirty="0" smtClean="0"/>
              <a:t>)</a:t>
            </a:r>
            <a:r>
              <a:rPr lang="el-GR" altLang="el-GR" dirty="0"/>
              <a:t>: εμποδισμός νήματος</a:t>
            </a:r>
          </a:p>
          <a:p>
            <a:pPr marL="838200" lvl="1" indent="-381000"/>
            <a:r>
              <a:rPr lang="el-GR" altLang="el-GR" dirty="0" smtClean="0"/>
              <a:t>Απελευθέρωση κλειδαριάς αντικειμένου</a:t>
            </a:r>
          </a:p>
          <a:p>
            <a:pPr marL="838200" lvl="1" indent="-381000"/>
            <a:r>
              <a:rPr lang="el-GR" altLang="el-GR" dirty="0" smtClean="0"/>
              <a:t>Το </a:t>
            </a:r>
            <a:r>
              <a:rPr lang="el-GR" altLang="el-GR" dirty="0"/>
              <a:t>νήμα εμποδίζεται μέχρι:</a:t>
            </a:r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μέθοδος </a:t>
            </a:r>
            <a:r>
              <a:rPr lang="en-US" altLang="el-GR" sz="2000" dirty="0"/>
              <a:t>notify</a:t>
            </a:r>
            <a:r>
              <a:rPr lang="el-GR" altLang="el-GR" sz="2000" dirty="0"/>
              <a:t> και να επιλεγεί το νήμα</a:t>
            </a:r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μέθοδος </a:t>
            </a:r>
            <a:r>
              <a:rPr lang="en-US" altLang="el-GR" sz="2000" dirty="0" err="1"/>
              <a:t>notifyAll</a:t>
            </a:r>
            <a:endParaRPr lang="el-GR" altLang="el-GR" sz="2000" dirty="0"/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περάσουν </a:t>
            </a:r>
            <a:r>
              <a:rPr lang="en-US" altLang="el-GR" sz="2000" dirty="0" err="1" smtClean="0"/>
              <a:t>tim</a:t>
            </a:r>
            <a:r>
              <a:rPr lang="el-GR" altLang="el-GR" sz="2000" dirty="0" smtClean="0"/>
              <a:t> </a:t>
            </a:r>
            <a:r>
              <a:rPr lang="en-US" altLang="el-GR" sz="2000" dirty="0" err="1"/>
              <a:t>msec</a:t>
            </a:r>
            <a:endParaRPr lang="el-GR" altLang="el-GR" sz="2000" dirty="0"/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</a:t>
            </a:r>
            <a:r>
              <a:rPr lang="en-US" altLang="el-GR" sz="2000" dirty="0"/>
              <a:t>interrupt</a:t>
            </a:r>
            <a:r>
              <a:rPr lang="el-GR" altLang="el-GR" sz="2000" dirty="0"/>
              <a:t> για την αποστολή </a:t>
            </a:r>
            <a:r>
              <a:rPr lang="el-GR" altLang="el-GR" sz="2000" dirty="0" smtClean="0"/>
              <a:t>διακοπής</a:t>
            </a:r>
            <a:endParaRPr lang="el-GR" altLang="el-GR" sz="2000" dirty="0"/>
          </a:p>
          <a:p>
            <a:pPr marL="457200" indent="-457200"/>
            <a:r>
              <a:rPr lang="en-US" altLang="el-GR" dirty="0"/>
              <a:t>void wait</a:t>
            </a:r>
            <a:r>
              <a:rPr lang="el-GR" altLang="el-GR" dirty="0"/>
              <a:t> </a:t>
            </a:r>
            <a:r>
              <a:rPr lang="en-US" altLang="el-GR" dirty="0"/>
              <a:t>()</a:t>
            </a:r>
            <a:r>
              <a:rPr lang="el-GR" altLang="el-GR" dirty="0"/>
              <a:t>: ισοδύναμη με </a:t>
            </a:r>
            <a:r>
              <a:rPr lang="en-US" altLang="el-GR" dirty="0"/>
              <a:t>wait</a:t>
            </a:r>
            <a:r>
              <a:rPr lang="el-GR" altLang="el-GR" dirty="0"/>
              <a:t> (0)</a:t>
            </a:r>
          </a:p>
          <a:p>
            <a:pPr marL="838200" lvl="1" indent="-381000"/>
            <a:r>
              <a:rPr lang="el-GR" altLang="el-GR" dirty="0"/>
              <a:t>Αναμονή χωρίς εκπνοή χρονικού </a:t>
            </a:r>
            <a:r>
              <a:rPr lang="el-GR" altLang="el-GR" dirty="0" err="1" smtClean="0"/>
              <a:t>διαστηματος</a:t>
            </a:r>
            <a:endParaRPr lang="en-GB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9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smtClean="0"/>
              <a:t>void </a:t>
            </a:r>
            <a:r>
              <a:rPr lang="en-US" altLang="el-GR" dirty="0" err="1" smtClean="0"/>
              <a:t>notifyAll</a:t>
            </a:r>
            <a:r>
              <a:rPr lang="el-GR" altLang="el-GR" dirty="0" smtClean="0"/>
              <a:t> </a:t>
            </a:r>
            <a:r>
              <a:rPr lang="en-US" altLang="el-GR" dirty="0" smtClean="0"/>
              <a:t>()</a:t>
            </a:r>
            <a:r>
              <a:rPr lang="el-GR" altLang="el-GR" dirty="0" smtClean="0"/>
              <a:t>: απελευθέρωση όλων των νημάτων</a:t>
            </a:r>
          </a:p>
          <a:p>
            <a:pPr lvl="1"/>
            <a:r>
              <a:rPr lang="el-GR" altLang="el-GR" dirty="0" smtClean="0"/>
              <a:t>Μπορεί να άλλαξε κάποια συνθήκη αναμονής</a:t>
            </a:r>
          </a:p>
          <a:p>
            <a:pPr lvl="1"/>
            <a:r>
              <a:rPr lang="el-GR" altLang="el-GR" dirty="0" smtClean="0"/>
              <a:t>Ένα μόνο νήμα αποκτά την κλειδαριά</a:t>
            </a:r>
          </a:p>
          <a:p>
            <a:pPr lvl="2"/>
            <a:r>
              <a:rPr lang="el-GR" altLang="el-GR" dirty="0" smtClean="0"/>
              <a:t>Τα υπόλοιπα εμποδίζονται ξανά στην κλειδαριά</a:t>
            </a:r>
            <a:endParaRPr lang="en-US" altLang="el-GR" dirty="0" smtClean="0"/>
          </a:p>
          <a:p>
            <a:r>
              <a:rPr lang="en-US" altLang="el-GR" dirty="0" smtClean="0"/>
              <a:t>void notify()</a:t>
            </a:r>
            <a:r>
              <a:rPr lang="el-GR" altLang="el-GR" dirty="0" smtClean="0"/>
              <a:t>: απελευθέρωση ενός νήματος</a:t>
            </a:r>
          </a:p>
          <a:p>
            <a:pPr lvl="1"/>
            <a:r>
              <a:rPr lang="el-GR" altLang="el-GR" dirty="0" smtClean="0"/>
              <a:t>Δεν επιλέγουμε νήμα προς απελευθέρωση</a:t>
            </a:r>
          </a:p>
          <a:p>
            <a:pPr lvl="1"/>
            <a:r>
              <a:rPr lang="el-GR" altLang="el-GR" dirty="0" smtClean="0"/>
              <a:t>Χρήσιμη όταν δεν μας ενδιαφέρει το νήμα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Κατάλληλη όταν έχουμε μία συνθήκη ή ένα νήμα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07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Σχέση </a:t>
            </a:r>
            <a:r>
              <a:rPr lang="en-US" altLang="el-GR" dirty="0"/>
              <a:t>wait</a:t>
            </a:r>
            <a:r>
              <a:rPr lang="el-GR" altLang="el-GR" dirty="0"/>
              <a:t> και </a:t>
            </a:r>
            <a:r>
              <a:rPr lang="en-US" altLang="el-GR" dirty="0"/>
              <a:t>notify/</a:t>
            </a:r>
            <a:r>
              <a:rPr lang="en-US" altLang="el-GR" dirty="0" err="1"/>
              <a:t>notifyAll</a:t>
            </a:r>
            <a:endParaRPr lang="en-US" altLang="el-GR" dirty="0"/>
          </a:p>
          <a:p>
            <a:pPr lvl="1"/>
            <a:r>
              <a:rPr lang="el-GR" altLang="el-GR" dirty="0"/>
              <a:t>Οι γνωστοποιήσεις δεν αποθηκεύονται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wait</a:t>
            </a:r>
            <a:r>
              <a:rPr lang="el-GR" altLang="el-GR" dirty="0" smtClean="0"/>
              <a:t> </a:t>
            </a:r>
            <a:r>
              <a:rPr lang="el-GR" altLang="el-GR" dirty="0"/>
              <a:t>πρέπει να ακολουθείται από </a:t>
            </a:r>
            <a:r>
              <a:rPr lang="en-US" altLang="el-GR" dirty="0" smtClean="0"/>
              <a:t>notify/</a:t>
            </a:r>
            <a:r>
              <a:rPr lang="en-US" altLang="el-GR" dirty="0" err="1" smtClean="0"/>
              <a:t>notifyAll</a:t>
            </a:r>
            <a:endParaRPr lang="el-GR" altLang="el-GR" dirty="0"/>
          </a:p>
          <a:p>
            <a:pPr lvl="1"/>
            <a:r>
              <a:rPr lang="el-GR" altLang="el-GR" dirty="0"/>
              <a:t>Χρήση </a:t>
            </a:r>
            <a:r>
              <a:rPr lang="en-US" altLang="el-GR" dirty="0"/>
              <a:t>timeout</a:t>
            </a:r>
            <a:r>
              <a:rPr lang="el-GR" altLang="el-GR" dirty="0"/>
              <a:t> για αποφυγή </a:t>
            </a:r>
            <a:r>
              <a:rPr lang="el-GR" altLang="el-GR" dirty="0" smtClean="0"/>
              <a:t>αδιεξόδων</a:t>
            </a:r>
          </a:p>
          <a:p>
            <a:r>
              <a:rPr lang="el-GR" altLang="el-GR" dirty="0"/>
              <a:t>Χρήση </a:t>
            </a:r>
            <a:r>
              <a:rPr lang="en-US" altLang="el-GR" dirty="0"/>
              <a:t>wait</a:t>
            </a:r>
            <a:r>
              <a:rPr lang="el-GR" altLang="el-GR" dirty="0"/>
              <a:t> και </a:t>
            </a:r>
            <a:r>
              <a:rPr lang="en-US" altLang="el-GR" dirty="0"/>
              <a:t>notify/</a:t>
            </a:r>
            <a:r>
              <a:rPr lang="en-US" altLang="el-GR" dirty="0" err="1"/>
              <a:t>notifyAll</a:t>
            </a:r>
            <a:endParaRPr lang="en-US" altLang="el-GR" dirty="0"/>
          </a:p>
          <a:p>
            <a:pPr lvl="1"/>
            <a:r>
              <a:rPr lang="el-GR" altLang="el-GR" dirty="0"/>
              <a:t>Επικοινωνία μόνο μέσω </a:t>
            </a:r>
            <a:r>
              <a:rPr lang="en-US" altLang="el-GR" dirty="0"/>
              <a:t>synchronized</a:t>
            </a:r>
            <a:r>
              <a:rPr lang="el-GR" altLang="el-GR" dirty="0"/>
              <a:t> </a:t>
            </a:r>
            <a:r>
              <a:rPr lang="el-GR" altLang="el-GR" dirty="0" smtClean="0"/>
              <a:t>μεθόδων</a:t>
            </a:r>
          </a:p>
          <a:p>
            <a:pPr lvl="2"/>
            <a:r>
              <a:rPr lang="el-GR" altLang="el-GR" dirty="0" smtClean="0"/>
              <a:t>Ελευθερώνουν/δεσμεύουν αυτόματα την κλειδαριά</a:t>
            </a:r>
            <a:endParaRPr lang="el-GR" altLang="el-GR" dirty="0"/>
          </a:p>
          <a:p>
            <a:pPr lvl="1"/>
            <a:r>
              <a:rPr lang="el-GR" altLang="el-GR" dirty="0"/>
              <a:t>Δεν μπορούν να κληθούν μέσα σε άλλες </a:t>
            </a:r>
            <a:r>
              <a:rPr lang="el-GR" altLang="el-GR" dirty="0" smtClean="0"/>
              <a:t>μεθόδους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49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Σημασιολογία εντολής </a:t>
            </a:r>
            <a:r>
              <a:rPr lang="en-US" altLang="el-GR" dirty="0" smtClean="0"/>
              <a:t>wait</a:t>
            </a:r>
          </a:p>
          <a:p>
            <a:pPr lvl="1"/>
            <a:r>
              <a:rPr lang="el-GR" altLang="el-GR" dirty="0" smtClean="0"/>
              <a:t>Εμποδισμός νήματος πάνω στο αντικείμενο</a:t>
            </a:r>
          </a:p>
          <a:p>
            <a:pPr lvl="1"/>
            <a:r>
              <a:rPr lang="el-GR" altLang="el-GR" dirty="0" smtClean="0"/>
              <a:t>Απελευθέρωση κλειδαριάς αντικειμένου</a:t>
            </a:r>
          </a:p>
          <a:p>
            <a:pPr lvl="1"/>
            <a:r>
              <a:rPr lang="el-GR" altLang="el-GR" dirty="0" smtClean="0"/>
              <a:t>Η απελευθέρωση θα γίνει μέσω </a:t>
            </a:r>
            <a:r>
              <a:rPr lang="en-US" altLang="el-GR" dirty="0" smtClean="0"/>
              <a:t>notify</a:t>
            </a:r>
            <a:r>
              <a:rPr lang="el-GR" altLang="el-GR" dirty="0" smtClean="0"/>
              <a:t>/</a:t>
            </a:r>
            <a:r>
              <a:rPr lang="en-US" altLang="el-GR" dirty="0" err="1" smtClean="0"/>
              <a:t>notifyAll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Όταν εκτελεστεί, το νήμα θα κατέχει την κλειδαριά</a:t>
            </a:r>
          </a:p>
          <a:p>
            <a:r>
              <a:rPr lang="el-GR" altLang="el-GR" dirty="0" smtClean="0"/>
              <a:t>Χρήση εντολής </a:t>
            </a:r>
            <a:r>
              <a:rPr lang="en-US" altLang="el-GR" dirty="0" smtClean="0"/>
              <a:t>wait</a:t>
            </a:r>
            <a:endParaRPr lang="el-GR" altLang="el-GR" dirty="0" smtClean="0"/>
          </a:p>
          <a:p>
            <a:pPr lvl="1"/>
            <a:r>
              <a:rPr lang="el-GR" altLang="el-GR" dirty="0"/>
              <a:t>Όταν εκτελεστεί το νήμα, </a:t>
            </a:r>
            <a:r>
              <a:rPr lang="el-GR" altLang="el-GR" dirty="0" smtClean="0"/>
              <a:t>ισχύει η συνθήκη του;</a:t>
            </a:r>
            <a:endParaRPr lang="el-GR" altLang="el-GR" dirty="0"/>
          </a:p>
          <a:p>
            <a:pPr lvl="1"/>
            <a:r>
              <a:rPr lang="el-GR" altLang="el-GR" dirty="0" smtClean="0"/>
              <a:t>Κλήση </a:t>
            </a:r>
            <a:r>
              <a:rPr lang="en-US" altLang="el-GR" dirty="0" smtClean="0"/>
              <a:t>wait</a:t>
            </a:r>
            <a:r>
              <a:rPr lang="el-GR" altLang="el-GR" dirty="0" smtClean="0"/>
              <a:t> μέσα σε βρόχο </a:t>
            </a:r>
            <a:r>
              <a:rPr lang="en-US" altLang="el-GR" dirty="0" smtClean="0"/>
              <a:t>while</a:t>
            </a:r>
            <a:r>
              <a:rPr lang="el-GR" altLang="el-GR" dirty="0" smtClean="0"/>
              <a:t> (όχι εντολή </a:t>
            </a:r>
            <a:r>
              <a:rPr lang="en-US" altLang="el-GR" dirty="0" smtClean="0"/>
              <a:t>if)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βρόχος ελέγχει την επιθυμητή συνθήκη</a:t>
            </a:r>
          </a:p>
          <a:p>
            <a:pPr lvl="1"/>
            <a:r>
              <a:rPr lang="el-GR" altLang="el-GR" dirty="0" smtClean="0"/>
              <a:t>Αν δεν ισχύει το νήμα εμποδίζεται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22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Σημασιολογία εντολής </a:t>
            </a:r>
            <a:r>
              <a:rPr lang="en-US" altLang="el-GR" dirty="0" err="1" smtClean="0"/>
              <a:t>notifyAll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Απελευθέρωση όλων των νημάτων που έκαναν </a:t>
            </a:r>
            <a:r>
              <a:rPr lang="en-US" altLang="el-GR" dirty="0" smtClean="0"/>
              <a:t>wait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Κάθε νήμα αποκτά την κλειδαριά με τη σειρά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Τα νήματα ελέγχουν τη συνθήκη αναμονής</a:t>
            </a:r>
          </a:p>
          <a:p>
            <a:pPr lvl="2"/>
            <a:r>
              <a:rPr lang="el-GR" altLang="el-GR" dirty="0" smtClean="0"/>
              <a:t>Αν δεν ικανοποιείται, εμποδίζονται ξανά</a:t>
            </a:r>
          </a:p>
          <a:p>
            <a:r>
              <a:rPr lang="el-GR" altLang="el-GR" dirty="0" smtClean="0"/>
              <a:t>Σημασιολογία εντολής </a:t>
            </a:r>
            <a:r>
              <a:rPr lang="en-US" altLang="el-GR" dirty="0" smtClean="0"/>
              <a:t>notify</a:t>
            </a:r>
          </a:p>
          <a:p>
            <a:pPr lvl="1"/>
            <a:r>
              <a:rPr lang="el-GR" altLang="el-GR" dirty="0" smtClean="0"/>
              <a:t>Απελευθερώνει ένα μόνο νήμα</a:t>
            </a:r>
          </a:p>
          <a:p>
            <a:r>
              <a:rPr lang="el-GR" altLang="el-GR" dirty="0" smtClean="0"/>
              <a:t>Πότε αξίζει η </a:t>
            </a:r>
            <a:r>
              <a:rPr lang="en-US" altLang="el-GR" dirty="0" smtClean="0"/>
              <a:t>notify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Όλα τα νήματα πρέπει να περιμένουν την ίδια συνθήκη</a:t>
            </a:r>
          </a:p>
          <a:p>
            <a:pPr lvl="1"/>
            <a:r>
              <a:rPr lang="en-US" altLang="el-GR" dirty="0" smtClean="0"/>
              <a:t>M</a:t>
            </a:r>
            <a:r>
              <a:rPr lang="el-GR" altLang="el-GR" dirty="0" smtClean="0"/>
              <a:t>όνο ένα πρέπει να επωφελείται από τη συνθήκη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5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Άλλοι μηχανισμοί (1 από 2)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Παράλληλη εκτέλεση από δεξαμενή νημάτων</a:t>
            </a:r>
          </a:p>
          <a:p>
            <a:pPr lvl="1"/>
            <a:r>
              <a:rPr lang="el-GR" altLang="el-GR" dirty="0" smtClean="0"/>
              <a:t>Τάξη </a:t>
            </a:r>
            <a:r>
              <a:rPr lang="en-US" altLang="el-GR" dirty="0" err="1" smtClean="0"/>
              <a:t>ThreadPoolExecutor</a:t>
            </a:r>
            <a:endParaRPr lang="en-US" altLang="el-GR" dirty="0" smtClean="0"/>
          </a:p>
          <a:p>
            <a:r>
              <a:rPr lang="el-GR" altLang="el-GR" dirty="0" smtClean="0"/>
              <a:t>Ουρές που εμπεριέχουν το συγχρονισμό</a:t>
            </a:r>
          </a:p>
          <a:p>
            <a:pPr lvl="1"/>
            <a:r>
              <a:rPr lang="el-GR" altLang="el-GR" dirty="0" err="1" smtClean="0"/>
              <a:t>Διεπαφή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BlockingQueue</a:t>
            </a:r>
            <a:endParaRPr lang="en-US" altLang="el-GR" dirty="0" smtClean="0"/>
          </a:p>
          <a:p>
            <a:r>
              <a:rPr lang="el-GR" altLang="el-GR" dirty="0" smtClean="0"/>
              <a:t>Ταυτόχρονες εκδόσεις συλλογών</a:t>
            </a:r>
          </a:p>
          <a:p>
            <a:pPr lvl="1"/>
            <a:r>
              <a:rPr lang="el-GR" altLang="el-GR" dirty="0" smtClean="0"/>
              <a:t>Τάξη </a:t>
            </a:r>
            <a:r>
              <a:rPr lang="en-US" altLang="el-GR" dirty="0" err="1" smtClean="0"/>
              <a:t>ConcurrentHashMap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17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Άλλοι μηχανισμοί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Κλασικά εργαλεία συγχρονισμού</a:t>
            </a:r>
          </a:p>
          <a:p>
            <a:pPr lvl="1"/>
            <a:r>
              <a:rPr lang="el-GR" altLang="el-GR" dirty="0"/>
              <a:t>Τάξη </a:t>
            </a:r>
            <a:r>
              <a:rPr lang="en-US" altLang="el-GR" dirty="0"/>
              <a:t>Semaphore</a:t>
            </a:r>
          </a:p>
          <a:p>
            <a:r>
              <a:rPr lang="el-GR" altLang="el-GR" dirty="0"/>
              <a:t>Διάφορες υλοποιήσεις κλειδαριών</a:t>
            </a:r>
          </a:p>
          <a:p>
            <a:pPr lvl="1"/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 err="1"/>
              <a:t>ReadWriteLock</a:t>
            </a:r>
            <a:endParaRPr lang="en-US" altLang="el-GR" dirty="0"/>
          </a:p>
          <a:p>
            <a:r>
              <a:rPr lang="el-GR" altLang="el-GR" dirty="0"/>
              <a:t>Ατομικοί τύποι μεταβλητών</a:t>
            </a:r>
          </a:p>
          <a:p>
            <a:pPr lvl="1"/>
            <a:r>
              <a:rPr lang="el-GR" altLang="el-GR" dirty="0"/>
              <a:t>Τάξη </a:t>
            </a:r>
            <a:r>
              <a:rPr lang="en-US" altLang="el-GR" dirty="0" err="1"/>
              <a:t>AtomicBoolean</a:t>
            </a:r>
            <a:r>
              <a:rPr lang="el-GR" altLang="el-GR" dirty="0"/>
              <a:t> και </a:t>
            </a:r>
            <a:r>
              <a:rPr lang="en-US" altLang="el-GR" dirty="0" err="1"/>
              <a:t>AtomicLong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9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r>
              <a:rPr lang="el-GR" dirty="0" smtClean="0"/>
              <a:t># 8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Διεργασίες και νήματα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Διεργασίες</a:t>
            </a:r>
          </a:p>
        </p:txBody>
      </p:sp>
      <p:pic>
        <p:nvPicPr>
          <p:cNvPr id="35845" name="Picture 7" descr="Σχέση διεργασιών μεταξύ του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79571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6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Διεργασία: εκτελούμενο πρόγραμμα</a:t>
            </a:r>
          </a:p>
          <a:p>
            <a:pPr lvl="1"/>
            <a:r>
              <a:rPr lang="el-GR" altLang="el-GR" dirty="0" smtClean="0"/>
              <a:t>Κώδικας + κατάσταση (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 + μνήμη)</a:t>
            </a:r>
          </a:p>
          <a:p>
            <a:pPr lvl="1"/>
            <a:r>
              <a:rPr lang="el-GR" altLang="el-GR" dirty="0" err="1" smtClean="0"/>
              <a:t>Ψευδοταυτόχρονη</a:t>
            </a:r>
            <a:r>
              <a:rPr lang="el-GR" altLang="el-GR" dirty="0" smtClean="0"/>
              <a:t>/παράλληλη εκτέλεση διεργασιών</a:t>
            </a:r>
          </a:p>
          <a:p>
            <a:pPr lvl="1"/>
            <a:r>
              <a:rPr lang="el-GR" altLang="el-GR" dirty="0" smtClean="0"/>
              <a:t>Απομόνωση διεργασιών για λόγους ασφάλειας</a:t>
            </a:r>
          </a:p>
          <a:p>
            <a:pPr lvl="1"/>
            <a:r>
              <a:rPr lang="el-GR" altLang="el-GR" dirty="0" smtClean="0"/>
              <a:t>Κόστος δημιουργίας/μεταγωγής συμφραζομένων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51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Νήματα</a:t>
            </a:r>
            <a:endParaRPr lang="en-US" altLang="el-GR" dirty="0" smtClean="0"/>
          </a:p>
        </p:txBody>
      </p:sp>
      <p:pic>
        <p:nvPicPr>
          <p:cNvPr id="36869" name="Picture 7" descr="Σχέση νημάτων μεταξύ του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91" y="1196752"/>
            <a:ext cx="37941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Νήμα: μια ροή ελέγχου σε μια διεργασία</a:t>
            </a:r>
          </a:p>
          <a:p>
            <a:pPr lvl="1"/>
            <a:r>
              <a:rPr lang="el-GR" altLang="el-GR" dirty="0" smtClean="0"/>
              <a:t>Επιτρέπονται πολλά νήματα ανά διεργασία</a:t>
            </a:r>
          </a:p>
          <a:p>
            <a:pPr lvl="1"/>
            <a:r>
              <a:rPr lang="el-GR" altLang="el-GR" dirty="0" smtClean="0"/>
              <a:t>Όλα τα νήματα μοιράζονται την ίδια μνήμη</a:t>
            </a:r>
          </a:p>
          <a:p>
            <a:pPr lvl="1"/>
            <a:r>
              <a:rPr lang="el-GR" altLang="el-GR" dirty="0" smtClean="0"/>
              <a:t>Χωριστή στοίβα,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, μετρητής</a:t>
            </a:r>
          </a:p>
          <a:p>
            <a:pPr lvl="1"/>
            <a:r>
              <a:rPr lang="el-GR" altLang="el-GR" dirty="0" err="1" smtClean="0"/>
              <a:t>Ψευδοταυτόχρονη</a:t>
            </a:r>
            <a:r>
              <a:rPr lang="el-GR" altLang="el-GR" dirty="0" smtClean="0"/>
              <a:t>/παράλληλη εκτέλεση νημάτων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63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νήματα;</a:t>
            </a:r>
            <a:endParaRPr lang="en-GB" altLang="el-GR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Κοινός χώρος διευθύνσεων σε μία διεργασία</a:t>
            </a:r>
          </a:p>
          <a:p>
            <a:pPr lvl="1"/>
            <a:r>
              <a:rPr lang="el-GR" altLang="el-GR" dirty="0" smtClean="0"/>
              <a:t>Δεν υπάρχει μηχανισμός προστασίας</a:t>
            </a:r>
          </a:p>
          <a:p>
            <a:r>
              <a:rPr lang="el-GR" altLang="el-GR" dirty="0" smtClean="0"/>
              <a:t>Συνεργασία νημάτων μέσω κοινής μνήμης</a:t>
            </a:r>
          </a:p>
          <a:p>
            <a:pPr lvl="1"/>
            <a:r>
              <a:rPr lang="el-GR" altLang="el-GR" dirty="0" smtClean="0"/>
              <a:t>Πολύ γρήγορη επικοινωνία μέσω της μνήμης</a:t>
            </a:r>
          </a:p>
          <a:p>
            <a:r>
              <a:rPr lang="el-GR" altLang="el-GR" dirty="0" smtClean="0"/>
              <a:t>Χαμηλό κόστος μεταγωγής συμφραζομένων</a:t>
            </a:r>
          </a:p>
          <a:p>
            <a:pPr lvl="1"/>
            <a:r>
              <a:rPr lang="el-GR" altLang="el-GR" dirty="0" smtClean="0"/>
              <a:t>Μόνο οι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 αλλάζουν</a:t>
            </a:r>
          </a:p>
          <a:p>
            <a:pPr lvl="1"/>
            <a:r>
              <a:rPr lang="el-GR" altLang="el-GR" dirty="0" smtClean="0"/>
              <a:t>Η εικονική μνήμη παραμένει ίδια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5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478F4F26-DC94-4B0D-A19F-19F33188709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2636</Words>
  <Application>Microsoft Office PowerPoint</Application>
  <PresentationFormat>On-screen Show (4:3)</PresentationFormat>
  <Paragraphs>506</Paragraphs>
  <Slides>59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Διεργασίες και νήματα</vt:lpstr>
      <vt:lpstr>Διεργασίες</vt:lpstr>
      <vt:lpstr>Νήματα</vt:lpstr>
      <vt:lpstr>Γιατί νήματα;</vt:lpstr>
      <vt:lpstr>Χρήσεις νημάτων</vt:lpstr>
      <vt:lpstr>Υλοποίηση νημάτων</vt:lpstr>
      <vt:lpstr>Νήματα επιπέδου χρήστη</vt:lpstr>
      <vt:lpstr>Νήματα επιπέδου πυρήνα</vt:lpstr>
      <vt:lpstr>Ελαφριές διεργασίες (1 από 4)</vt:lpstr>
      <vt:lpstr>Ελαφριές διεργασίες (2 από 4)</vt:lpstr>
      <vt:lpstr>Ελαφριές διεργασίες (3 από 4)</vt:lpstr>
      <vt:lpstr>Ελαφριές διεργασίες (4 από 4)</vt:lpstr>
      <vt:lpstr>Αξιοποίηση των νημάτων</vt:lpstr>
      <vt:lpstr>Εφαρμογές νημάτων</vt:lpstr>
      <vt:lpstr>Μοντέλα οργάνωσης</vt:lpstr>
      <vt:lpstr>Νήματα στην Java</vt:lpstr>
      <vt:lpstr>Οργάνωση νημάτων</vt:lpstr>
      <vt:lpstr>Καταστάσεις νημάτων (1 από 2)</vt:lpstr>
      <vt:lpstr>Καταστάσεις νημάτων (2 από 2)</vt:lpstr>
      <vt:lpstr>Μέθοδοι νημάτων (1 από 6)</vt:lpstr>
      <vt:lpstr>Μέθοδοι νημάτων (2 από 6)</vt:lpstr>
      <vt:lpstr>Μέθοδοι νημάτων (3 από 6)</vt:lpstr>
      <vt:lpstr>Μέθοδοι νημάτων (4 από 6)</vt:lpstr>
      <vt:lpstr>Μέθοδοι νημάτων (5 από 6)</vt:lpstr>
      <vt:lpstr>Μέθοδοι νημάτων (6 από 6)</vt:lpstr>
      <vt:lpstr>Αντικείμενα εκτέλεσης (1 από 2)</vt:lpstr>
      <vt:lpstr>Αντικείμενα εκτέλεσης (2 από 2)</vt:lpstr>
      <vt:lpstr>Νήματα δαίμονες (1 από 2)</vt:lpstr>
      <vt:lpstr>Νήματα δαίμονες (2 από 2)</vt:lpstr>
      <vt:lpstr>Ομάδες νημάτων (1 από 8)</vt:lpstr>
      <vt:lpstr>Ομάδες νημάτων (2 από 8)</vt:lpstr>
      <vt:lpstr>Ομάδες νημάτων (3 από 8)</vt:lpstr>
      <vt:lpstr>Ομάδες νημάτων (4 από 8)</vt:lpstr>
      <vt:lpstr>Ομάδες νημάτων (5 από 8)</vt:lpstr>
      <vt:lpstr>Ομάδες νημάτων (6 από 8)</vt:lpstr>
      <vt:lpstr>Ομάδες νημάτων (7 από 8)</vt:lpstr>
      <vt:lpstr>Ομάδες νημάτων (8 από 8)</vt:lpstr>
      <vt:lpstr>Συγχρονισμός νημάτων</vt:lpstr>
      <vt:lpstr>Συγχρονισμός</vt:lpstr>
      <vt:lpstr>Πτητικά πεδία</vt:lpstr>
      <vt:lpstr>Συγχρονισμένες μέθοδοι (1 από 5)</vt:lpstr>
      <vt:lpstr>Συγχρονισμένες μέθοδοι (2 από 5)</vt:lpstr>
      <vt:lpstr>Συγχρονισμένες μέθοδοι (3 από 5)</vt:lpstr>
      <vt:lpstr>Συγχρονισμένες μέθοδοι (4 από 5)</vt:lpstr>
      <vt:lpstr>Συγχρονισμένες μέθοδοι (5 από 5)</vt:lpstr>
      <vt:lpstr>Αναμονή - ειδοποίηση (1 από 6)</vt:lpstr>
      <vt:lpstr>Αναμονή - ειδοποίηση (2 από 6)</vt:lpstr>
      <vt:lpstr>Αναμονή - ειδοποίηση (3 από 6)</vt:lpstr>
      <vt:lpstr>Αναμονή - ειδοποίηση (4 από 6)</vt:lpstr>
      <vt:lpstr>Αναμονή - ειδοποίηση (5 από 6)</vt:lpstr>
      <vt:lpstr>Αναμονή - ειδοποίηση (6 από 6)</vt:lpstr>
      <vt:lpstr>Άλλοι μηχανισμοί (1 από 2)</vt:lpstr>
      <vt:lpstr>Άλλοι μηχανισμοί (2 από 2)</vt:lpstr>
      <vt:lpstr>Τέλος Ενότητας #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Νήματα και ταυτοχρονισμός</dc:title>
  <dc:subject>Κατανεμημένα Συστήματα</dc:subject>
  <dc:creator>Γεώργιος Ξυλωμένος</dc:creator>
  <cp:keywords>Νήματα; Ταυτοχρονισμός; Java</cp:keywords>
  <cp:lastModifiedBy>georgex</cp:lastModifiedBy>
  <cp:revision>256</cp:revision>
  <cp:lastPrinted>2014-02-16T13:16:25Z</cp:lastPrinted>
  <dcterms:created xsi:type="dcterms:W3CDTF">2012-09-06T09:03:05Z</dcterms:created>
  <dcterms:modified xsi:type="dcterms:W3CDTF">2015-05-08T08:27:28Z</dcterms:modified>
</cp:coreProperties>
</file>