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0"/>
  </p:notesMasterIdLst>
  <p:sldIdLst>
    <p:sldId id="256" r:id="rId3"/>
    <p:sldId id="259" r:id="rId4"/>
    <p:sldId id="257" r:id="rId5"/>
    <p:sldId id="261" r:id="rId6"/>
    <p:sldId id="414" r:id="rId7"/>
    <p:sldId id="374" r:id="rId8"/>
    <p:sldId id="415" r:id="rId9"/>
    <p:sldId id="435" r:id="rId10"/>
    <p:sldId id="416" r:id="rId11"/>
    <p:sldId id="436" r:id="rId12"/>
    <p:sldId id="417" r:id="rId13"/>
    <p:sldId id="438" r:id="rId14"/>
    <p:sldId id="418" r:id="rId15"/>
    <p:sldId id="439" r:id="rId16"/>
    <p:sldId id="432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41" r:id="rId25"/>
    <p:sldId id="426" r:id="rId26"/>
    <p:sldId id="427" r:id="rId27"/>
    <p:sldId id="440" r:id="rId28"/>
    <p:sldId id="434" r:id="rId29"/>
    <p:sldId id="428" r:id="rId30"/>
    <p:sldId id="442" r:id="rId31"/>
    <p:sldId id="433" r:id="rId32"/>
    <p:sldId id="429" r:id="rId33"/>
    <p:sldId id="443" r:id="rId34"/>
    <p:sldId id="430" r:id="rId35"/>
    <p:sldId id="444" r:id="rId36"/>
    <p:sldId id="431" r:id="rId37"/>
    <p:sldId id="445" r:id="rId38"/>
    <p:sldId id="354" r:id="rId39"/>
  </p:sldIdLst>
  <p:sldSz cx="9144000" cy="6858000" type="screen4x3"/>
  <p:notesSz cx="6858000" cy="9144000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31.xml"/><Relationship Id="rId3" Type="http://schemas.openxmlformats.org/officeDocument/2006/relationships/slide" Target="slides/slide11.xml"/><Relationship Id="rId7" Type="http://schemas.openxmlformats.org/officeDocument/2006/relationships/slide" Target="slides/slide20.xml"/><Relationship Id="rId12" Type="http://schemas.openxmlformats.org/officeDocument/2006/relationships/slide" Target="slides/slide28.xml"/><Relationship Id="rId2" Type="http://schemas.openxmlformats.org/officeDocument/2006/relationships/slide" Target="slides/slide9.xml"/><Relationship Id="rId1" Type="http://schemas.openxmlformats.org/officeDocument/2006/relationships/slide" Target="slides/slide7.xml"/><Relationship Id="rId6" Type="http://schemas.openxmlformats.org/officeDocument/2006/relationships/slide" Target="slides/slide18.xml"/><Relationship Id="rId11" Type="http://schemas.openxmlformats.org/officeDocument/2006/relationships/slide" Target="slides/slide25.xml"/><Relationship Id="rId5" Type="http://schemas.openxmlformats.org/officeDocument/2006/relationships/slide" Target="slides/slide16.xml"/><Relationship Id="rId15" Type="http://schemas.openxmlformats.org/officeDocument/2006/relationships/slide" Target="slides/slide35.xml"/><Relationship Id="rId10" Type="http://schemas.openxmlformats.org/officeDocument/2006/relationships/slide" Target="slides/slide24.xml"/><Relationship Id="rId4" Type="http://schemas.openxmlformats.org/officeDocument/2006/relationships/slide" Target="slides/slide13.xml"/><Relationship Id="rId9" Type="http://schemas.openxmlformats.org/officeDocument/2006/relationships/slide" Target="slides/slide22.xml"/><Relationship Id="rId14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1: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μέσων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Διακριτά μέσα: κείμενο, εικόνα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Σταθερά στον χρόνο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Δεν </a:t>
            </a:r>
            <a:r>
              <a:rPr lang="el-GR" altLang="el-GR" dirty="0"/>
              <a:t>έχουν χρονική </a:t>
            </a:r>
            <a:r>
              <a:rPr lang="el-GR" altLang="el-GR" dirty="0" smtClean="0"/>
              <a:t>συνισταμένη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Συνεχή </a:t>
            </a:r>
            <a:r>
              <a:rPr lang="el-GR" altLang="el-GR" dirty="0"/>
              <a:t>μέσα: ήχος, βίντεο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Μεταβολή μέσου με το χρόνο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Συγκεκριμένος ρυθμός παρουσίασης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Πιθανή ανάγκη συγχρονισμού με άλλα </a:t>
            </a:r>
            <a:r>
              <a:rPr lang="el-GR" altLang="el-GR" dirty="0" smtClean="0"/>
              <a:t>μέσα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Η χρονική συνισταμένη εισάγει το συγχρονισμό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17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Ιδιότητες πολυμέσων (1 από 2)</a:t>
            </a:r>
            <a:endParaRPr lang="en-US" altLang="el-GR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Δεν αρκεί ο συνδυασμός μέσων</a:t>
            </a:r>
          </a:p>
          <a:p>
            <a:pPr lvl="1" eaLnBrk="1" hangingPunct="1"/>
            <a:r>
              <a:rPr lang="el-GR" altLang="el-GR" dirty="0" smtClean="0"/>
              <a:t>Ο συνδυασμός κειμένου και γραφικών;</a:t>
            </a:r>
          </a:p>
          <a:p>
            <a:pPr eaLnBrk="1" hangingPunct="1"/>
            <a:r>
              <a:rPr lang="el-GR" altLang="el-GR" dirty="0" smtClean="0"/>
              <a:t>Συνδυασμός μέσων, αλλά:</a:t>
            </a:r>
          </a:p>
          <a:p>
            <a:pPr lvl="1" eaLnBrk="1" hangingPunct="1"/>
            <a:r>
              <a:rPr lang="el-GR" altLang="el-GR" dirty="0" smtClean="0"/>
              <a:t>Αξιοποίηση συνεχών και διακριτών μέσων </a:t>
            </a:r>
          </a:p>
          <a:p>
            <a:pPr lvl="1" eaLnBrk="1" hangingPunct="1"/>
            <a:r>
              <a:rPr lang="el-GR" altLang="el-GR" dirty="0" smtClean="0"/>
              <a:t>Εμπεριέχεται η διάσταση του χρόνου</a:t>
            </a:r>
          </a:p>
          <a:p>
            <a:pPr eaLnBrk="1" hangingPunct="1"/>
            <a:r>
              <a:rPr lang="el-GR" altLang="el-GR" dirty="0" smtClean="0"/>
              <a:t>Βαθμός ανεξαρτησίας</a:t>
            </a:r>
          </a:p>
          <a:p>
            <a:pPr lvl="1" eaLnBrk="1" hangingPunct="1"/>
            <a:r>
              <a:rPr lang="el-GR" altLang="el-GR" dirty="0" smtClean="0"/>
              <a:t>Ανεξάρτητος χειρισμός των διαφόρων μέσων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68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Ιδιότητες πολυμέσων 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Υπολογιστικός έλεγχος</a:t>
            </a:r>
          </a:p>
          <a:p>
            <a:pPr lvl="1"/>
            <a:r>
              <a:rPr lang="el-GR" altLang="el-GR" dirty="0"/>
              <a:t>Χειρισμός των μέσων με υπολογιστή </a:t>
            </a:r>
          </a:p>
          <a:p>
            <a:pPr lvl="1"/>
            <a:r>
              <a:rPr lang="el-GR" altLang="el-GR" dirty="0"/>
              <a:t>Αναπαράσταση </a:t>
            </a:r>
            <a:r>
              <a:rPr lang="el-GR" altLang="el-GR" dirty="0" smtClean="0"/>
              <a:t>μέσων </a:t>
            </a:r>
            <a:r>
              <a:rPr lang="el-GR" altLang="el-GR" dirty="0"/>
              <a:t>με ψηφιακό </a:t>
            </a:r>
            <a:r>
              <a:rPr lang="el-GR" altLang="el-GR" dirty="0" smtClean="0"/>
              <a:t>τρόπο</a:t>
            </a:r>
          </a:p>
          <a:p>
            <a:r>
              <a:rPr lang="el-GR" altLang="el-GR" dirty="0" smtClean="0"/>
              <a:t>Πολλά μέσα + ανεξαρτησία + έλεγχος</a:t>
            </a:r>
            <a:endParaRPr lang="el-GR" altLang="el-GR" dirty="0"/>
          </a:p>
          <a:p>
            <a:r>
              <a:rPr lang="el-GR" altLang="el-GR" dirty="0"/>
              <a:t>Προαιρετικά: Αλληλεπίδραση με το </a:t>
            </a:r>
            <a:r>
              <a:rPr lang="el-GR" altLang="el-GR" dirty="0" smtClean="0"/>
              <a:t>χρήστη</a:t>
            </a:r>
          </a:p>
          <a:p>
            <a:pPr lvl="1"/>
            <a:r>
              <a:rPr lang="el-GR" altLang="el-GR" dirty="0" smtClean="0"/>
              <a:t>Όχι απαραίτητο, αλλά πολύ συνηθισμένο</a:t>
            </a:r>
            <a:endParaRPr lang="el-GR" altLang="el-GR" dirty="0"/>
          </a:p>
          <a:p>
            <a:pPr lvl="1"/>
            <a:r>
              <a:rPr lang="el-GR" altLang="el-GR" dirty="0"/>
              <a:t>Επιλογή τρόπου και σειράς </a:t>
            </a:r>
            <a:r>
              <a:rPr lang="el-GR" altLang="el-GR" dirty="0" smtClean="0"/>
              <a:t>παρουσίασης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51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Δομή συστημάτων (1 από 2)</a:t>
            </a:r>
            <a:endParaRPr lang="en-US" altLang="el-GR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76" y="1358652"/>
            <a:ext cx="36195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Τομέας συσκευών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Συσκευές εισόδου, εξόδου, επεξεργασίας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Μέθοδοι επεξεργασίας εικόνων / γραφικών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Τεχνικές συμπίεσης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70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Δομή συστημάτων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Τομέας συστήματος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Λειτουργικό </a:t>
            </a:r>
            <a:r>
              <a:rPr lang="el-GR" altLang="el-GR" dirty="0" smtClean="0"/>
              <a:t>σύστημα, επικοινωνίες</a:t>
            </a:r>
            <a:endParaRPr lang="en-US" altLang="el-GR" dirty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Τομέας </a:t>
            </a:r>
            <a:r>
              <a:rPr lang="el-GR" altLang="el-GR" dirty="0"/>
              <a:t>εφαρμογών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Εργαλεία δημιουργίας </a:t>
            </a:r>
            <a:r>
              <a:rPr lang="el-GR" altLang="el-GR" dirty="0" smtClean="0"/>
              <a:t>εφαρμογών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Προγραμματιστικές λογικές αφαιρέσεις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Τομέας συντονισμού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Συγχρονισμός πολλαπλών μέσων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Αγγίζει όλους τους </a:t>
            </a:r>
            <a:r>
              <a:rPr lang="el-GR" altLang="el-GR" dirty="0" smtClean="0"/>
              <a:t>τομείς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20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Πολυμέσα και δίκτυα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53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Δικτυακά πολυμέσα (1 από 5)</a:t>
            </a:r>
            <a:endParaRPr lang="en-US" altLang="el-GR" dirty="0" smtClean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64" y="1196752"/>
            <a:ext cx="3078480" cy="307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267612"/>
            <a:ext cx="8382000" cy="21331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Αυτόνομα (μη δικτυακά) συστήματα</a:t>
            </a:r>
          </a:p>
          <a:p>
            <a:pPr lvl="1" eaLnBrk="1" hangingPunct="1"/>
            <a:r>
              <a:rPr lang="el-GR" altLang="el-GR" dirty="0" smtClean="0"/>
              <a:t>Περιεχόμενο σε </a:t>
            </a:r>
            <a:r>
              <a:rPr lang="en-US" altLang="el-GR" dirty="0" smtClean="0"/>
              <a:t>CD</a:t>
            </a:r>
            <a:r>
              <a:rPr lang="el-GR" altLang="el-GR" dirty="0" smtClean="0"/>
              <a:t>-</a:t>
            </a:r>
            <a:r>
              <a:rPr lang="en-US" altLang="el-GR" dirty="0" smtClean="0"/>
              <a:t>ROM</a:t>
            </a:r>
            <a:r>
              <a:rPr lang="el-GR" altLang="el-GR" dirty="0" smtClean="0"/>
              <a:t> ή </a:t>
            </a:r>
            <a:r>
              <a:rPr lang="en-US" altLang="el-GR" dirty="0" smtClean="0"/>
              <a:t>DVD</a:t>
            </a:r>
            <a:r>
              <a:rPr lang="el-GR" altLang="el-GR" dirty="0" smtClean="0"/>
              <a:t>-</a:t>
            </a:r>
            <a:r>
              <a:rPr lang="en-US" altLang="el-GR" dirty="0" smtClean="0"/>
              <a:t>ROM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Περιορίζονται από τον αποθηκευτικό χώρο</a:t>
            </a:r>
          </a:p>
          <a:p>
            <a:pPr lvl="1" eaLnBrk="1" hangingPunct="1"/>
            <a:r>
              <a:rPr lang="el-GR" altLang="el-GR" dirty="0" smtClean="0"/>
              <a:t>Δύσκολη ενημέρωση περιεχομένου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13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Δικτυακά πολυμέσα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altLang="el-GR" dirty="0" smtClean="0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691890" cy="536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>
            <a:normAutofit/>
          </a:bodyPr>
          <a:lstStyle/>
          <a:p>
            <a:r>
              <a:rPr lang="el-GR" altLang="el-GR" dirty="0"/>
              <a:t>Ισότιμα </a:t>
            </a:r>
            <a:r>
              <a:rPr lang="el-GR" altLang="el-GR" dirty="0" smtClean="0"/>
              <a:t>συστήματα</a:t>
            </a:r>
            <a:endParaRPr lang="el-GR" altLang="el-GR" dirty="0"/>
          </a:p>
          <a:p>
            <a:pPr lvl="1"/>
            <a:r>
              <a:rPr lang="el-GR" altLang="el-GR" dirty="0" smtClean="0"/>
              <a:t>Ισότιμα για την εφαρμογή</a:t>
            </a:r>
          </a:p>
          <a:p>
            <a:pPr lvl="1"/>
            <a:r>
              <a:rPr lang="el-GR" altLang="el-GR" dirty="0" smtClean="0"/>
              <a:t>Μπορεί </a:t>
            </a:r>
            <a:r>
              <a:rPr lang="el-GR" altLang="el-GR" dirty="0"/>
              <a:t>να υπάρχουν διακριτοί ρόλοι</a:t>
            </a:r>
          </a:p>
          <a:p>
            <a:pPr lvl="2"/>
            <a:r>
              <a:rPr lang="el-GR" altLang="el-GR" dirty="0" smtClean="0"/>
              <a:t>Συντονιστής </a:t>
            </a:r>
            <a:r>
              <a:rPr lang="el-GR" altLang="el-GR" dirty="0"/>
              <a:t>σε τηλεδιάσκεψη</a:t>
            </a:r>
          </a:p>
          <a:p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78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Δικτυακά πολυμέσα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altLang="el-GR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Οι δυνατότητές μπορεί να διαφέρουν σημαντικά </a:t>
            </a:r>
          </a:p>
          <a:p>
            <a:pPr lvl="1" eaLnBrk="1" hangingPunct="1"/>
            <a:r>
              <a:rPr lang="el-GR" altLang="el-GR" dirty="0" smtClean="0"/>
              <a:t>Δικτυακές δυνατότητες</a:t>
            </a:r>
          </a:p>
          <a:p>
            <a:pPr lvl="1" eaLnBrk="1" hangingPunct="1"/>
            <a:r>
              <a:rPr lang="el-GR" altLang="el-GR" dirty="0" smtClean="0"/>
              <a:t>Δυνατότητες επεξεργασίας</a:t>
            </a:r>
          </a:p>
          <a:p>
            <a:pPr lvl="1" eaLnBrk="1" hangingPunct="1"/>
            <a:r>
              <a:rPr lang="el-GR" altLang="el-GR" dirty="0" smtClean="0"/>
              <a:t>Προβλήματα με πολλούς συμμετέχοντες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Τηλεδιάσκεψη και ομαδική εργασία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Αναγκαστική η χρήση του δικτύου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Μικρές απαιτήσεις αποθήκευσης</a:t>
            </a:r>
          </a:p>
          <a:p>
            <a:pPr lvl="1" eaLnBrk="1" hangingPunct="1"/>
            <a:r>
              <a:rPr lang="el-GR" altLang="el-GR" dirty="0" smtClean="0"/>
              <a:t>Μεγάλες απαιτήσεις συγχρονισμού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50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Δικτυακά πολυμέσα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altLang="el-GR" dirty="0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9532"/>
            <a:ext cx="4343400" cy="541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Συστήματα </a:t>
            </a:r>
            <a:r>
              <a:rPr lang="el-GR" altLang="el-GR" dirty="0"/>
              <a:t>πελάτη-εξυπηρετητή</a:t>
            </a:r>
          </a:p>
          <a:p>
            <a:pPr lvl="1"/>
            <a:r>
              <a:rPr lang="el-GR" altLang="el-GR" dirty="0"/>
              <a:t>Εξυπηρετητής</a:t>
            </a:r>
          </a:p>
          <a:p>
            <a:pPr lvl="2"/>
            <a:r>
              <a:rPr lang="el-GR" altLang="el-GR" dirty="0" smtClean="0"/>
              <a:t>Αποθήκευση </a:t>
            </a:r>
            <a:r>
              <a:rPr lang="el-GR" altLang="el-GR" dirty="0"/>
              <a:t>και </a:t>
            </a:r>
            <a:r>
              <a:rPr lang="el-GR" altLang="el-GR" dirty="0" smtClean="0"/>
              <a:t>επεξεργασία</a:t>
            </a:r>
            <a:endParaRPr lang="el-GR" altLang="el-GR" dirty="0"/>
          </a:p>
          <a:p>
            <a:pPr lvl="2"/>
            <a:r>
              <a:rPr lang="el-GR" altLang="el-GR" dirty="0"/>
              <a:t>Παροχή </a:t>
            </a:r>
            <a:r>
              <a:rPr lang="el-GR" altLang="el-GR" dirty="0" smtClean="0"/>
              <a:t>πληροφοριών </a:t>
            </a:r>
            <a:r>
              <a:rPr lang="el-GR" altLang="el-GR" dirty="0"/>
              <a:t>και υπηρεσιών </a:t>
            </a:r>
          </a:p>
          <a:p>
            <a:pPr lvl="2"/>
            <a:r>
              <a:rPr lang="el-GR" altLang="el-GR" dirty="0"/>
              <a:t>Ακριβός, απόσβεση από πολλούς πελάτες</a:t>
            </a:r>
          </a:p>
          <a:p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20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Δικτυακά πολυμέσα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altLang="el-GR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Δικτυακά συστήματα πελάτη-εξυπηρετητή</a:t>
            </a:r>
          </a:p>
          <a:p>
            <a:pPr lvl="1" eaLnBrk="1" hangingPunct="1"/>
            <a:r>
              <a:rPr lang="el-GR" altLang="el-GR" dirty="0" smtClean="0"/>
              <a:t>Πελάτες</a:t>
            </a:r>
          </a:p>
          <a:p>
            <a:pPr lvl="2" eaLnBrk="1" hangingPunct="1"/>
            <a:r>
              <a:rPr lang="el-GR" altLang="el-GR" dirty="0" smtClean="0"/>
              <a:t>Απλοί σταθμοί εργασίες</a:t>
            </a:r>
          </a:p>
          <a:p>
            <a:pPr lvl="2" eaLnBrk="1" hangingPunct="1"/>
            <a:r>
              <a:rPr lang="el-GR" altLang="el-GR" dirty="0" smtClean="0"/>
              <a:t>Οικονομικοί, απαιτούν χρήση εξυπηρετητών</a:t>
            </a:r>
          </a:p>
          <a:p>
            <a:pPr lvl="1" eaLnBrk="1" hangingPunct="1"/>
            <a:r>
              <a:rPr lang="el-GR" altLang="el-GR" dirty="0" smtClean="0"/>
              <a:t>Διανομή μέσων, ανάκτηση πληροφοριών</a:t>
            </a:r>
          </a:p>
          <a:p>
            <a:pPr lvl="2" eaLnBrk="1" hangingPunct="1"/>
            <a:r>
              <a:rPr lang="el-GR" altLang="el-GR" dirty="0" smtClean="0"/>
              <a:t>Μείωση κόστους εφαρμογής</a:t>
            </a:r>
          </a:p>
          <a:p>
            <a:pPr lvl="2" eaLnBrk="1" hangingPunct="1"/>
            <a:r>
              <a:rPr lang="el-GR" altLang="el-GR" dirty="0" smtClean="0"/>
              <a:t>Ουσιαστικά «ενοικιάζουμε» τον εξυπηρετητή</a:t>
            </a:r>
          </a:p>
          <a:p>
            <a:pPr lvl="1" eaLnBrk="1" hangingPunct="1"/>
            <a:r>
              <a:rPr lang="el-GR" altLang="el-GR" dirty="0" smtClean="0"/>
              <a:t>Σταδιακά αντικαθιστούν τα αυτόνομα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16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Μετάδοση πολυμέσων (1 από 6)</a:t>
            </a:r>
            <a:endParaRPr lang="en-US" altLang="el-GR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Δίκτυα μεταγωγής κυκλωμάτων </a:t>
            </a:r>
          </a:p>
          <a:p>
            <a:pPr lvl="1" eaLnBrk="1" hangingPunct="1"/>
            <a:r>
              <a:rPr lang="el-GR" altLang="el-GR" dirty="0" smtClean="0"/>
              <a:t>Εγγυημένο επίπεδο υπηρεσιών</a:t>
            </a:r>
          </a:p>
          <a:p>
            <a:pPr lvl="1" eaLnBrk="1" hangingPunct="1"/>
            <a:r>
              <a:rPr lang="el-GR" altLang="el-GR" dirty="0" smtClean="0"/>
              <a:t>Μεγάλο κόστος</a:t>
            </a:r>
          </a:p>
          <a:p>
            <a:pPr eaLnBrk="1" hangingPunct="1"/>
            <a:r>
              <a:rPr lang="el-GR" altLang="el-GR" dirty="0" smtClean="0"/>
              <a:t>Δίκτυα μεταγωγής πακέτων </a:t>
            </a:r>
          </a:p>
          <a:p>
            <a:pPr lvl="1" eaLnBrk="1" hangingPunct="1"/>
            <a:r>
              <a:rPr lang="el-GR" altLang="el-GR" dirty="0" smtClean="0"/>
              <a:t>Μεταβλητή ποιότητα υπηρεσιών</a:t>
            </a:r>
          </a:p>
          <a:p>
            <a:pPr lvl="1"/>
            <a:r>
              <a:rPr lang="el-GR" altLang="el-GR" dirty="0"/>
              <a:t>Χαμηλό </a:t>
            </a:r>
            <a:r>
              <a:rPr lang="el-GR" altLang="el-GR" dirty="0" smtClean="0"/>
              <a:t>κόστος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Σύγχρονες </a:t>
            </a:r>
            <a:r>
              <a:rPr lang="el-GR" altLang="el-GR" dirty="0" err="1" smtClean="0"/>
              <a:t>πολυμεσικές</a:t>
            </a:r>
            <a:r>
              <a:rPr lang="el-GR" altLang="el-GR" dirty="0" smtClean="0"/>
              <a:t> εφαρμογές</a:t>
            </a:r>
          </a:p>
          <a:p>
            <a:pPr lvl="1" eaLnBrk="1" hangingPunct="1"/>
            <a:r>
              <a:rPr lang="el-GR" altLang="el-GR" dirty="0" smtClean="0"/>
              <a:t>Ταιριάζουν στα δίκτυα μεταγωγής πακέτων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2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Μετάδοση πολυμέσων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Ροή δεδομένων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Ακολουθία διαδοχικών πακέτων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Συνεχή ή διακριτά μέσα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Υλοποιείται με διάφορους τρόπους</a:t>
            </a: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Ασύγχρονη Μετάδοση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Δεν υπάρχουν χρονικοί περιορισμοί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Ανεπαρκής για τα συνεχή μέσα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1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Μετάδοση πολυμέσων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Σύγχρονη Μετάδοση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Άνω όριο καθυστέρησης μετάδοσης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Κατάλληλη για τα συνεχή μέσα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Μεγάλες ποσότητες δεδομένων ανά πάσα στιγμή</a:t>
            </a:r>
            <a:endParaRPr lang="en-US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Ισόχρονη Μετάδοση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Άνω και κάτω όριο καθυστέρησης μετάδοσης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Ομαλός ρυθμός </a:t>
            </a:r>
            <a:r>
              <a:rPr lang="el-GR" altLang="el-GR" dirty="0" smtClean="0"/>
              <a:t>μετάδοσης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2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Μετάδοση πολυμέσων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70"/>
            <a:ext cx="4450080" cy="28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118650"/>
            <a:ext cx="8382000" cy="22821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Επικοινωνία με πολλούς παραλήπτες</a:t>
            </a:r>
          </a:p>
          <a:p>
            <a:pPr lvl="1" eaLnBrk="1" hangingPunct="1"/>
            <a:r>
              <a:rPr lang="el-GR" altLang="el-GR" dirty="0" smtClean="0"/>
              <a:t>Χρήσιμη σε τηλεδιάσκεψη και διανομή μέσων</a:t>
            </a:r>
          </a:p>
          <a:p>
            <a:pPr eaLnBrk="1" hangingPunct="1"/>
            <a:r>
              <a:rPr lang="el-GR" altLang="el-GR" dirty="0" smtClean="0"/>
              <a:t>Μετάδοση ένας προς όλους</a:t>
            </a:r>
          </a:p>
          <a:p>
            <a:pPr lvl="1" eaLnBrk="1" hangingPunct="1"/>
            <a:r>
              <a:rPr lang="el-GR" altLang="el-GR" dirty="0" smtClean="0"/>
              <a:t>Σπαταλά αρκετούς πόρους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64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Μετάδοση πολυμέσων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450080" cy="302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4293096"/>
            <a:ext cx="8382000" cy="210770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Μετάδοση ένας προς έναν</a:t>
            </a:r>
          </a:p>
          <a:p>
            <a:pPr lvl="1" eaLnBrk="1" hangingPunct="1"/>
            <a:r>
              <a:rPr lang="el-GR" altLang="el-GR" dirty="0" smtClean="0"/>
              <a:t>Δεν χρειάζεται υποστήριξη από το δίκτυο</a:t>
            </a:r>
          </a:p>
          <a:p>
            <a:pPr lvl="1" eaLnBrk="1" hangingPunct="1"/>
            <a:r>
              <a:rPr lang="el-GR" altLang="el-GR" dirty="0" smtClean="0"/>
              <a:t>Σπατάλη πόρων, συμφόρηση στον αποστολέα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15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Μετάδοση πολυμέσων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450080" cy="28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r>
              <a:rPr lang="el-GR" altLang="el-GR" dirty="0"/>
              <a:t>Μετάδοση ένας προς πολλούς</a:t>
            </a:r>
          </a:p>
          <a:p>
            <a:pPr lvl="1"/>
            <a:r>
              <a:rPr lang="el-GR" altLang="el-GR" dirty="0"/>
              <a:t>Απαιτεί (δύσκολη) υποστήριξη από το δίκτυο</a:t>
            </a:r>
          </a:p>
          <a:p>
            <a:pPr lvl="1"/>
            <a:r>
              <a:rPr lang="el-GR" altLang="el-GR" dirty="0"/>
              <a:t>Πλέον οικονομική μέθοδος διανομής μέσων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2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κάνει τα πολυμέσα δύσκολα;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8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Απαιτήσεις πολυμέσων (1 από 2)</a:t>
            </a:r>
            <a:endParaRPr lang="en-US" altLang="el-GR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Διαχείριση τεράστιων όγκων δεδομένων</a:t>
            </a:r>
          </a:p>
          <a:p>
            <a:pPr lvl="1" eaLnBrk="1" hangingPunct="1"/>
            <a:r>
              <a:rPr lang="el-GR" altLang="el-GR" dirty="0" smtClean="0"/>
              <a:t>Γρήγοροι δίαυλοι επικοινωνίας</a:t>
            </a:r>
          </a:p>
          <a:p>
            <a:pPr lvl="1" eaLnBrk="1" hangingPunct="1"/>
            <a:r>
              <a:rPr lang="el-GR" altLang="el-GR" dirty="0" smtClean="0"/>
              <a:t>Εξειδικευμένο υλικό επεξεργασίας μέσων</a:t>
            </a:r>
          </a:p>
          <a:p>
            <a:pPr lvl="2"/>
            <a:r>
              <a:rPr lang="el-GR" altLang="el-GR" dirty="0" smtClean="0"/>
              <a:t>Επεξεργαστές γραφικών και ήχου</a:t>
            </a:r>
          </a:p>
          <a:p>
            <a:pPr eaLnBrk="1" hangingPunct="1"/>
            <a:r>
              <a:rPr lang="el-GR" altLang="el-GR" dirty="0" smtClean="0"/>
              <a:t>Συγχρονισμός συστατικών</a:t>
            </a:r>
          </a:p>
          <a:p>
            <a:pPr lvl="1" eaLnBrk="1" hangingPunct="1"/>
            <a:r>
              <a:rPr lang="el-GR" altLang="el-GR" dirty="0" smtClean="0"/>
              <a:t>Απαιτήσεις πραγματικού χρόνου</a:t>
            </a:r>
          </a:p>
          <a:p>
            <a:pPr lvl="1" eaLnBrk="1" hangingPunct="1"/>
            <a:r>
              <a:rPr lang="el-GR" altLang="el-GR" dirty="0" smtClean="0"/>
              <a:t>Αυστηρά περιοδική αναπαραγωγή μέσων</a:t>
            </a:r>
          </a:p>
          <a:p>
            <a:pPr lvl="2"/>
            <a:r>
              <a:rPr lang="el-GR" altLang="el-GR" dirty="0" smtClean="0"/>
              <a:t>Χρονοπρογραμματισμός πραγματικού χρόνου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88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Απαιτήσεις πολυμέσων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Συγχρονισμός μεταδιδόμενων μέσων</a:t>
            </a:r>
          </a:p>
          <a:p>
            <a:pPr lvl="1"/>
            <a:r>
              <a:rPr lang="el-GR" altLang="el-GR" dirty="0"/>
              <a:t>Περιορισμένη καθυστέρηση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Περιορισμένη διαταραχή </a:t>
            </a:r>
            <a:r>
              <a:rPr lang="el-GR" altLang="el-GR" dirty="0"/>
              <a:t>καθυστέρησης</a:t>
            </a:r>
          </a:p>
          <a:p>
            <a:pPr lvl="1"/>
            <a:r>
              <a:rPr lang="el-GR" altLang="el-GR" dirty="0" smtClean="0"/>
              <a:t>Εγγυήσεις </a:t>
            </a:r>
            <a:r>
              <a:rPr lang="el-GR" altLang="el-GR" dirty="0"/>
              <a:t>ποιότητας υπηρεσίας (</a:t>
            </a:r>
            <a:r>
              <a:rPr lang="en-US" altLang="el-GR" dirty="0" err="1"/>
              <a:t>QoS</a:t>
            </a:r>
            <a:r>
              <a:rPr lang="en-US" altLang="el-GR" dirty="0"/>
              <a:t>)</a:t>
            </a:r>
          </a:p>
          <a:p>
            <a:r>
              <a:rPr lang="el-GR" altLang="el-GR" dirty="0"/>
              <a:t>Αντιμετώπιση ετερογένειας</a:t>
            </a:r>
          </a:p>
          <a:p>
            <a:pPr lvl="1"/>
            <a:r>
              <a:rPr lang="el-GR" altLang="el-GR" dirty="0" smtClean="0"/>
              <a:t>Δικτυακές </a:t>
            </a:r>
            <a:r>
              <a:rPr lang="el-GR" altLang="el-GR" dirty="0"/>
              <a:t>και υπολογιστικές </a:t>
            </a:r>
            <a:r>
              <a:rPr lang="el-GR" altLang="el-GR" dirty="0" smtClean="0"/>
              <a:t>διαφορές</a:t>
            </a:r>
            <a:endParaRPr lang="el-GR" altLang="el-GR" dirty="0"/>
          </a:p>
          <a:p>
            <a:pPr lvl="1"/>
            <a:r>
              <a:rPr lang="el-GR" altLang="el-GR" dirty="0"/>
              <a:t>Χρήση προσαρμοστικών </a:t>
            </a:r>
            <a:r>
              <a:rPr lang="el-GR" altLang="el-GR" dirty="0" smtClean="0"/>
              <a:t>τεχνικών</a:t>
            </a:r>
          </a:p>
          <a:p>
            <a:pPr lvl="2"/>
            <a:r>
              <a:rPr lang="el-GR" altLang="el-GR" dirty="0" err="1" smtClean="0"/>
              <a:t>Στρωματοποιημένη</a:t>
            </a:r>
            <a:r>
              <a:rPr lang="el-GR" altLang="el-GR" dirty="0" smtClean="0"/>
              <a:t> κωδικοποίηση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50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</a:t>
            </a:r>
            <a:r>
              <a:rPr lang="el-GR" sz="2800" dirty="0" err="1" smtClean="0"/>
              <a:t>Πολυμεσικές</a:t>
            </a:r>
            <a:r>
              <a:rPr lang="el-GR" sz="2800" dirty="0" smtClean="0"/>
              <a:t>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Πρότυπα και </a:t>
            </a:r>
            <a:r>
              <a:rPr lang="el-GR" altLang="el-GR" dirty="0" err="1" smtClean="0"/>
              <a:t>μορφότυπα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4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Εμπλεκόμενοι (1 από 2)</a:t>
            </a:r>
            <a:endParaRPr lang="en-US" altLang="el-GR" dirty="0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Τηλεπικοινωνιακοί οργανισμοί</a:t>
            </a:r>
          </a:p>
          <a:p>
            <a:pPr lvl="1" eaLnBrk="1" hangingPunct="1"/>
            <a:r>
              <a:rPr lang="el-GR" altLang="el-GR" dirty="0" smtClean="0"/>
              <a:t>Ελέγχουν δίκτυα μετάδοσης δεδομένων</a:t>
            </a:r>
          </a:p>
          <a:p>
            <a:pPr lvl="1" eaLnBrk="1" hangingPunct="1"/>
            <a:r>
              <a:rPr lang="el-GR" altLang="el-GR" dirty="0" smtClean="0"/>
              <a:t>Μπορεί να εμπλέκονται και στο περιεχόμενο</a:t>
            </a:r>
          </a:p>
          <a:p>
            <a:pPr eaLnBrk="1" hangingPunct="1"/>
            <a:r>
              <a:rPr lang="el-GR" altLang="el-GR" dirty="0" smtClean="0"/>
              <a:t>Βιομηχανίες καταναλωτικών ηλεκτρονικών</a:t>
            </a:r>
          </a:p>
          <a:p>
            <a:pPr lvl="1" eaLnBrk="1" hangingPunct="1"/>
            <a:r>
              <a:rPr lang="el-GR" altLang="el-GR" dirty="0" smtClean="0"/>
              <a:t>Συσκευές </a:t>
            </a:r>
            <a:r>
              <a:rPr lang="en-US" altLang="el-GR" dirty="0" smtClean="0"/>
              <a:t>DVD </a:t>
            </a:r>
            <a:r>
              <a:rPr lang="el-GR" altLang="el-GR" dirty="0" smtClean="0"/>
              <a:t>για υπολογιστές</a:t>
            </a:r>
          </a:p>
          <a:p>
            <a:pPr lvl="2"/>
            <a:r>
              <a:rPr lang="el-GR" altLang="el-GR" dirty="0" smtClean="0"/>
              <a:t>Προέρχονται από τα </a:t>
            </a:r>
            <a:r>
              <a:rPr lang="en-US" altLang="el-GR" dirty="0" smtClean="0"/>
              <a:t>DVD </a:t>
            </a:r>
            <a:r>
              <a:rPr lang="el-GR" altLang="el-GR" dirty="0" smtClean="0"/>
              <a:t>για ταινίες</a:t>
            </a:r>
          </a:p>
          <a:p>
            <a:pPr lvl="1" eaLnBrk="1" hangingPunct="1"/>
            <a:r>
              <a:rPr lang="el-GR" altLang="el-GR" dirty="0" smtClean="0"/>
              <a:t>Καθορίζουν το κόστος των τεχνολογιών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97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Εμπλεκόμενοι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Παραγωγοί περιεχομένων</a:t>
            </a:r>
          </a:p>
          <a:p>
            <a:pPr lvl="1"/>
            <a:r>
              <a:rPr lang="el-GR" altLang="el-GR" dirty="0"/>
              <a:t>Δημιουργία και διανομή </a:t>
            </a:r>
            <a:r>
              <a:rPr lang="el-GR" altLang="el-GR" dirty="0" smtClean="0"/>
              <a:t>ταινιών</a:t>
            </a:r>
            <a:r>
              <a:rPr lang="en-US" altLang="el-GR" dirty="0" smtClean="0"/>
              <a:t> / </a:t>
            </a:r>
            <a:r>
              <a:rPr lang="el-GR" altLang="el-GR" dirty="0" smtClean="0"/>
              <a:t>μουσικής</a:t>
            </a:r>
            <a:endParaRPr lang="el-GR" altLang="el-GR" dirty="0"/>
          </a:p>
          <a:p>
            <a:pPr lvl="1"/>
            <a:r>
              <a:rPr lang="el-GR" altLang="el-GR" dirty="0"/>
              <a:t>Εκδοτικοί </a:t>
            </a:r>
            <a:r>
              <a:rPr lang="el-GR" altLang="el-GR" dirty="0" smtClean="0"/>
              <a:t>οίκοι βιβλίων / περιοδικών</a:t>
            </a:r>
            <a:endParaRPr lang="el-GR" altLang="el-GR" dirty="0"/>
          </a:p>
          <a:p>
            <a:r>
              <a:rPr lang="el-GR" altLang="el-GR" dirty="0"/>
              <a:t>Πολλαπλοί ρόλοι ορισμένων παικτών</a:t>
            </a:r>
          </a:p>
          <a:p>
            <a:pPr lvl="1"/>
            <a:r>
              <a:rPr lang="el-GR" altLang="el-GR" dirty="0" smtClean="0"/>
              <a:t>Τηλεπικοινωνίες</a:t>
            </a:r>
            <a:r>
              <a:rPr lang="el-GR" altLang="el-GR" dirty="0"/>
              <a:t>, ηλεκτρονικά, παραγωγές</a:t>
            </a:r>
          </a:p>
          <a:p>
            <a:r>
              <a:rPr lang="el-GR" altLang="el-GR" dirty="0" smtClean="0"/>
              <a:t>Τεχνολογία και αγορά</a:t>
            </a:r>
          </a:p>
          <a:p>
            <a:pPr lvl="1"/>
            <a:r>
              <a:rPr lang="el-GR" altLang="el-GR" dirty="0" smtClean="0"/>
              <a:t>Η επιτυχία κρίνεται στην αγορά</a:t>
            </a:r>
          </a:p>
          <a:p>
            <a:pPr lvl="1"/>
            <a:r>
              <a:rPr lang="el-GR" altLang="el-GR" dirty="0" smtClean="0"/>
              <a:t>Δεν κερδίζει απαραίτητα η καλύτερη τεχνολογία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1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Πόλεμοι </a:t>
            </a:r>
            <a:r>
              <a:rPr lang="el-GR" altLang="el-GR" dirty="0" err="1" smtClean="0"/>
              <a:t>μορφοτύπων</a:t>
            </a:r>
            <a:r>
              <a:rPr lang="el-GR" altLang="el-GR" dirty="0" smtClean="0"/>
              <a:t> (1 από 4)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Ο πόλεμος των επιτραπέζιων βίντεο</a:t>
            </a:r>
          </a:p>
          <a:p>
            <a:pPr lvl="1" eaLnBrk="1" hangingPunct="1"/>
            <a:r>
              <a:rPr lang="en-US" altLang="el-GR" dirty="0" smtClean="0"/>
              <a:t>Betamax (Sony)</a:t>
            </a:r>
            <a:r>
              <a:rPr lang="el-GR" altLang="el-GR" dirty="0" smtClean="0"/>
              <a:t>, </a:t>
            </a:r>
            <a:r>
              <a:rPr lang="en-US" altLang="el-GR" dirty="0" smtClean="0"/>
              <a:t>VHS (JVC)</a:t>
            </a:r>
            <a:r>
              <a:rPr lang="el-GR" altLang="el-GR" dirty="0" smtClean="0"/>
              <a:t>, </a:t>
            </a:r>
            <a:r>
              <a:rPr lang="en-US" altLang="el-GR" dirty="0" smtClean="0"/>
              <a:t>2000 (Philips)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Χρόνος εγγραφής: αρχικά 1 ή 2 ώρες</a:t>
            </a:r>
          </a:p>
          <a:p>
            <a:pPr lvl="1" eaLnBrk="1" hangingPunct="1"/>
            <a:r>
              <a:rPr lang="el-GR" altLang="el-GR" dirty="0" smtClean="0"/>
              <a:t>Μετά μέχρι 5 ή 10 ώρες με χαμηλότερη ταχύτητα</a:t>
            </a:r>
          </a:p>
          <a:p>
            <a:pPr lvl="1" eaLnBrk="1" hangingPunct="1"/>
            <a:r>
              <a:rPr lang="el-GR" altLang="el-GR" dirty="0" smtClean="0"/>
              <a:t>Η αύξηση διάρκειας σήμαινε πτώση ποιότητας</a:t>
            </a:r>
          </a:p>
          <a:p>
            <a:pPr eaLnBrk="1" hangingPunct="1"/>
            <a:r>
              <a:rPr lang="el-GR" altLang="el-GR" dirty="0" smtClean="0"/>
              <a:t>Ποιότητα: περίπου ίδια για ίδια διάρκεια</a:t>
            </a:r>
          </a:p>
          <a:p>
            <a:pPr lvl="1" eaLnBrk="1" hangingPunct="1"/>
            <a:r>
              <a:rPr lang="en-US" altLang="el-GR" dirty="0" smtClean="0"/>
              <a:t>Betamax</a:t>
            </a:r>
            <a:r>
              <a:rPr lang="el-GR" altLang="el-GR" dirty="0" smtClean="0"/>
              <a:t>: καλύτερη ποιότητα σε μικρή διάρκεια</a:t>
            </a:r>
          </a:p>
          <a:p>
            <a:pPr lvl="1" eaLnBrk="1" hangingPunct="1"/>
            <a:r>
              <a:rPr lang="el-GR" altLang="el-GR" dirty="0" smtClean="0"/>
              <a:t>Χειρότερη από αυτή της αναλογικής τηλεόρασης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95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Πόλεμοι </a:t>
            </a:r>
            <a:r>
              <a:rPr lang="el-GR" altLang="el-GR" dirty="0" err="1"/>
              <a:t>μορφοτύπων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Το αποτέλεσμα</a:t>
            </a:r>
          </a:p>
          <a:p>
            <a:pPr lvl="1"/>
            <a:r>
              <a:rPr lang="en-US" altLang="el-GR" dirty="0"/>
              <a:t>To </a:t>
            </a:r>
            <a:r>
              <a:rPr lang="el-GR" altLang="el-GR" dirty="0"/>
              <a:t>2000</a:t>
            </a:r>
            <a:r>
              <a:rPr lang="en-US" altLang="el-GR" dirty="0"/>
              <a:t> </a:t>
            </a:r>
            <a:r>
              <a:rPr lang="el-GR" altLang="el-GR" dirty="0"/>
              <a:t>άργησε πολύ </a:t>
            </a:r>
            <a:r>
              <a:rPr lang="el-GR" altLang="el-GR" dirty="0" smtClean="0"/>
              <a:t>να εμφανιστεί</a:t>
            </a:r>
          </a:p>
          <a:p>
            <a:pPr lvl="2"/>
            <a:r>
              <a:rPr lang="el-GR" altLang="el-GR" dirty="0" smtClean="0"/>
              <a:t>Εξαφανίστηκε γρήγορα εκτός Ευρώπης</a:t>
            </a:r>
            <a:endParaRPr lang="el-GR" altLang="el-GR" dirty="0"/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/>
              <a:t>Betamax</a:t>
            </a:r>
            <a:r>
              <a:rPr lang="el-GR" altLang="el-GR" dirty="0"/>
              <a:t> έχασε </a:t>
            </a:r>
            <a:r>
              <a:rPr lang="el-GR" altLang="el-GR" dirty="0" smtClean="0"/>
              <a:t>μετά από μεγάλο αγώνα</a:t>
            </a:r>
          </a:p>
          <a:p>
            <a:pPr lvl="2"/>
            <a:r>
              <a:rPr lang="el-GR" altLang="el-GR" dirty="0" smtClean="0"/>
              <a:t>Αν </a:t>
            </a:r>
            <a:r>
              <a:rPr lang="el-GR" altLang="el-GR" dirty="0"/>
              <a:t>και ήταν το πρώτο στην </a:t>
            </a:r>
            <a:r>
              <a:rPr lang="el-GR" altLang="el-GR" dirty="0" smtClean="0"/>
              <a:t>αγορά</a:t>
            </a:r>
          </a:p>
          <a:p>
            <a:pPr lvl="1"/>
            <a:r>
              <a:rPr lang="el-GR" altLang="el-GR" dirty="0"/>
              <a:t>Το </a:t>
            </a:r>
            <a:r>
              <a:rPr lang="en-US" altLang="el-GR" dirty="0"/>
              <a:t>VHS</a:t>
            </a:r>
            <a:r>
              <a:rPr lang="el-GR" altLang="el-GR" dirty="0"/>
              <a:t> τελικά νίκησε </a:t>
            </a:r>
          </a:p>
          <a:p>
            <a:pPr lvl="2"/>
            <a:r>
              <a:rPr lang="el-GR" altLang="el-GR" dirty="0"/>
              <a:t>Μεγαλύτερος χρόνος εγγραφής</a:t>
            </a:r>
          </a:p>
          <a:p>
            <a:pPr lvl="2"/>
            <a:r>
              <a:rPr lang="el-GR" altLang="el-GR" dirty="0" smtClean="0"/>
              <a:t>Πιο σημαντικό το βολικό παρά το ποιοτικό</a:t>
            </a:r>
            <a:endParaRPr lang="en-US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22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Πόλεμοι </a:t>
            </a:r>
            <a:r>
              <a:rPr lang="el-GR" altLang="el-GR" dirty="0" err="1"/>
              <a:t>μορφοτύπων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Ο πόλεμος των διαδόχων του </a:t>
            </a:r>
            <a:r>
              <a:rPr lang="en-US" altLang="el-GR" dirty="0" smtClean="0"/>
              <a:t>DVD</a:t>
            </a:r>
          </a:p>
          <a:p>
            <a:pPr lvl="1" eaLnBrk="1" hangingPunct="1"/>
            <a:r>
              <a:rPr lang="en-US" altLang="el-GR" dirty="0" err="1" smtClean="0"/>
              <a:t>BluRay</a:t>
            </a:r>
            <a:r>
              <a:rPr lang="en-US" altLang="el-GR" dirty="0" smtClean="0"/>
              <a:t> (Sony)</a:t>
            </a:r>
            <a:r>
              <a:rPr lang="el-GR" altLang="el-GR" dirty="0" smtClean="0"/>
              <a:t> εναντίον </a:t>
            </a:r>
            <a:r>
              <a:rPr lang="en-US" altLang="el-GR" dirty="0" smtClean="0"/>
              <a:t>HD-DVD (Matsushita)</a:t>
            </a:r>
          </a:p>
          <a:p>
            <a:pPr lvl="1" eaLnBrk="1" hangingPunct="1"/>
            <a:r>
              <a:rPr lang="el-GR" altLang="el-GR" smtClean="0"/>
              <a:t>Ελάχιστο </a:t>
            </a:r>
            <a:r>
              <a:rPr lang="el-GR" altLang="el-GR" dirty="0" smtClean="0"/>
              <a:t>περιεχόμενο κυκλοφόρησε αρχικά</a:t>
            </a:r>
          </a:p>
          <a:p>
            <a:pPr lvl="2"/>
            <a:r>
              <a:rPr lang="el-GR" altLang="el-GR" dirty="0" smtClean="0"/>
              <a:t>Όλοι περίμεναν να επιβληθεί ένα πρότυπο</a:t>
            </a:r>
          </a:p>
          <a:p>
            <a:pPr lvl="2"/>
            <a:r>
              <a:rPr lang="el-GR" altLang="el-GR" dirty="0" smtClean="0"/>
              <a:t>Κανείς δεν ήθελε να έχουμε ξανά </a:t>
            </a:r>
            <a:r>
              <a:rPr lang="en-US" altLang="el-GR" dirty="0" smtClean="0"/>
              <a:t>VHS/Betamax</a:t>
            </a:r>
            <a:endParaRPr lang="el-GR" altLang="el-GR" dirty="0"/>
          </a:p>
          <a:p>
            <a:pPr lvl="1" eaLnBrk="1" hangingPunct="1"/>
            <a:r>
              <a:rPr lang="el-GR" altLang="el-GR" dirty="0" smtClean="0"/>
              <a:t>Τελικά κέρδισε η </a:t>
            </a:r>
            <a:r>
              <a:rPr lang="en-US" altLang="el-GR" dirty="0" smtClean="0"/>
              <a:t>Sony </a:t>
            </a:r>
            <a:r>
              <a:rPr lang="el-GR" altLang="el-GR" dirty="0" smtClean="0"/>
              <a:t>χάρη στο </a:t>
            </a:r>
            <a:r>
              <a:rPr lang="en-US" altLang="el-GR" dirty="0" smtClean="0"/>
              <a:t>PlayStation 3</a:t>
            </a:r>
          </a:p>
          <a:p>
            <a:pPr lvl="2"/>
            <a:r>
              <a:rPr lang="el-GR" altLang="el-GR" dirty="0" smtClean="0"/>
              <a:t>Δημιούργησε τεράστια αγορά για ταινίες</a:t>
            </a:r>
          </a:p>
          <a:p>
            <a:pPr lvl="2"/>
            <a:r>
              <a:rPr lang="el-GR" altLang="el-GR" dirty="0" smtClean="0"/>
              <a:t>Παρά το ότι η συσκευή είχε άλλο σκοπό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68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Πόλεμοι </a:t>
            </a:r>
            <a:r>
              <a:rPr lang="el-GR" altLang="el-GR" dirty="0" err="1"/>
              <a:t>μορφοτύπων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 </a:t>
            </a:r>
            <a:r>
              <a:rPr lang="el-GR" altLang="el-GR" dirty="0" smtClean="0"/>
              <a:t>πόλεμος του ψηφιακού ήχου</a:t>
            </a:r>
            <a:endParaRPr lang="el-GR" altLang="el-GR" dirty="0"/>
          </a:p>
          <a:p>
            <a:pPr lvl="1"/>
            <a:r>
              <a:rPr lang="en-US" altLang="el-GR" dirty="0"/>
              <a:t>DAT (Sony) </a:t>
            </a:r>
            <a:r>
              <a:rPr lang="el-GR" altLang="el-GR" dirty="0"/>
              <a:t>εναντίον </a:t>
            </a:r>
            <a:r>
              <a:rPr lang="en-US" altLang="el-GR" dirty="0"/>
              <a:t>CD (Sony/Philips)</a:t>
            </a:r>
            <a:endParaRPr lang="el-GR" altLang="el-GR" dirty="0"/>
          </a:p>
          <a:p>
            <a:pPr lvl="1"/>
            <a:r>
              <a:rPr lang="en-US" altLang="el-GR" dirty="0"/>
              <a:t>CD:</a:t>
            </a:r>
            <a:r>
              <a:rPr lang="el-GR" altLang="el-GR" dirty="0"/>
              <a:t> διάδοχος των δίσκων βινυλίου</a:t>
            </a:r>
          </a:p>
          <a:p>
            <a:pPr lvl="2"/>
            <a:r>
              <a:rPr lang="el-GR" altLang="el-GR" dirty="0"/>
              <a:t>Μαζική παραγωγή σε πρέσα: οικονομική παραγωγή</a:t>
            </a:r>
          </a:p>
          <a:p>
            <a:pPr lvl="2"/>
            <a:r>
              <a:rPr lang="el-GR" altLang="el-GR" dirty="0"/>
              <a:t>Μικρό μέγεθος και αντοχή: οικονομική διανομή</a:t>
            </a:r>
          </a:p>
          <a:p>
            <a:pPr lvl="1"/>
            <a:r>
              <a:rPr lang="en-US" altLang="el-GR" dirty="0"/>
              <a:t>DAT:</a:t>
            </a:r>
            <a:r>
              <a:rPr lang="el-GR" altLang="el-GR" dirty="0"/>
              <a:t> διάδοχος των αναλογικών κασετών</a:t>
            </a:r>
          </a:p>
          <a:p>
            <a:pPr lvl="2"/>
            <a:r>
              <a:rPr lang="el-GR" altLang="el-GR" dirty="0"/>
              <a:t>Πολεμήθηκε από τη βιομηχανία </a:t>
            </a:r>
            <a:r>
              <a:rPr lang="el-GR" altLang="el-GR" dirty="0" smtClean="0"/>
              <a:t>μουσικής</a:t>
            </a:r>
            <a:endParaRPr lang="el-GR" altLang="el-GR" dirty="0"/>
          </a:p>
          <a:p>
            <a:pPr lvl="2"/>
            <a:r>
              <a:rPr lang="el-GR" altLang="el-GR" dirty="0"/>
              <a:t>Επιβίωσε στα στούντιο για πρωτογενή </a:t>
            </a:r>
            <a:r>
              <a:rPr lang="el-GR" altLang="el-GR" dirty="0" smtClean="0"/>
              <a:t>εγγραφή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53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/>
              <a:t>Εισαγωγή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της έννοιας των μέσων και των πολυμέσων</a:t>
            </a:r>
            <a:endParaRPr lang="el-GR" altLang="el-GR" dirty="0"/>
          </a:p>
          <a:p>
            <a:r>
              <a:rPr lang="el-GR" altLang="el-GR" dirty="0" smtClean="0"/>
              <a:t>Εξοικείωση με τις βασικές δομές των δικτυακών συστημάτων πολυμέσων</a:t>
            </a:r>
            <a:endParaRPr lang="el-GR" altLang="el-GR" dirty="0"/>
          </a:p>
          <a:p>
            <a:r>
              <a:rPr lang="el-GR" dirty="0" smtClean="0"/>
              <a:t>Παρουσίαση των προκλήσεων που παρουσιάζουν τα πολυμέσα</a:t>
            </a:r>
            <a:endParaRPr lang="el-GR" dirty="0"/>
          </a:p>
          <a:p>
            <a:r>
              <a:rPr lang="el-GR" altLang="el-GR" dirty="0" smtClean="0"/>
              <a:t>Κατανόηση του ρόλου των διαφόρων εμπλεκόμενων στα πρότυπα πολυμέσων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Μέσα και πολυμέσα</a:t>
            </a:r>
          </a:p>
          <a:p>
            <a:pPr eaLnBrk="1" hangingPunct="1"/>
            <a:r>
              <a:rPr lang="el-GR" altLang="el-GR" dirty="0" smtClean="0"/>
              <a:t>Πολυμέσα και δίκτυα</a:t>
            </a:r>
          </a:p>
          <a:p>
            <a:r>
              <a:rPr lang="el-GR" dirty="0"/>
              <a:t>Τι κάνει τα πολυμέσα δύσκολα</a:t>
            </a:r>
            <a:r>
              <a:rPr lang="el-GR" dirty="0" smtClean="0"/>
              <a:t>;</a:t>
            </a:r>
          </a:p>
          <a:p>
            <a:r>
              <a:rPr lang="el-GR" altLang="el-GR" dirty="0" smtClean="0"/>
              <a:t>Πρότυπα και </a:t>
            </a:r>
            <a:r>
              <a:rPr lang="el-GR" altLang="el-GR" dirty="0" err="1" smtClean="0"/>
              <a:t>μορφότυπα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Μέσα και πολυμέσα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Τι είναι τα πολυμέσα; (1 από 2)</a:t>
            </a:r>
            <a:endParaRPr lang="en-US" altLang="el-GR" dirty="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Ποια είναι τα χαρακτηριστικά τους;</a:t>
            </a:r>
          </a:p>
          <a:p>
            <a:pPr eaLnBrk="1" hangingPunct="1"/>
            <a:r>
              <a:rPr lang="el-GR" altLang="el-GR" dirty="0" smtClean="0"/>
              <a:t>Πολλά μέσα στον υπολογιστή</a:t>
            </a:r>
          </a:p>
          <a:p>
            <a:pPr lvl="1" eaLnBrk="1" hangingPunct="1"/>
            <a:r>
              <a:rPr lang="el-GR" altLang="el-GR" dirty="0" smtClean="0"/>
              <a:t>Κείμενο, εικόνα, γραφικά (παραδοσιακά)</a:t>
            </a:r>
          </a:p>
          <a:p>
            <a:pPr lvl="1" eaLnBrk="1" hangingPunct="1"/>
            <a:r>
              <a:rPr lang="el-GR" altLang="el-GR" dirty="0" smtClean="0"/>
              <a:t>Ήχος και βίντεο (νέα)</a:t>
            </a:r>
          </a:p>
          <a:p>
            <a:pPr lvl="1" eaLnBrk="1" hangingPunct="1"/>
            <a:r>
              <a:rPr lang="el-GR" altLang="el-GR" dirty="0" smtClean="0"/>
              <a:t>Πιθανή αξιοποίηση πολλών αισθήσεων</a:t>
            </a:r>
          </a:p>
          <a:p>
            <a:pPr eaLnBrk="1" hangingPunct="1"/>
            <a:r>
              <a:rPr lang="el-GR" altLang="el-GR" dirty="0" smtClean="0"/>
              <a:t>Μεγάλος όγκος πληροφοριών</a:t>
            </a:r>
          </a:p>
          <a:p>
            <a:pPr lvl="1" eaLnBrk="1" hangingPunct="1"/>
            <a:r>
              <a:rPr lang="el-GR" altLang="el-GR" dirty="0" smtClean="0"/>
              <a:t>Συνδυασμός πολλών μορφών παρουσίασης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65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τα πολυμέσα;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Αλληλεπίδραση με το χρήστη</a:t>
            </a:r>
          </a:p>
          <a:p>
            <a:r>
              <a:rPr lang="el-GR" altLang="el-GR" dirty="0"/>
              <a:t>Μετάδοση μέσω δικτύων υπολογιστών</a:t>
            </a:r>
            <a:endParaRPr lang="en-US" altLang="el-GR" dirty="0"/>
          </a:p>
          <a:p>
            <a:r>
              <a:rPr lang="el-GR" altLang="el-GR" dirty="0"/>
              <a:t>Ετυμολογία: πολύ (</a:t>
            </a:r>
            <a:r>
              <a:rPr lang="en-US" altLang="el-GR" dirty="0"/>
              <a:t>multi</a:t>
            </a:r>
            <a:r>
              <a:rPr lang="el-GR" altLang="el-GR" dirty="0"/>
              <a:t>) </a:t>
            </a:r>
            <a:r>
              <a:rPr lang="el-GR" altLang="el-GR" dirty="0" smtClean="0"/>
              <a:t>+ μέσα </a:t>
            </a:r>
            <a:r>
              <a:rPr lang="el-GR" altLang="el-GR" dirty="0"/>
              <a:t>(</a:t>
            </a:r>
            <a:r>
              <a:rPr lang="en-US" altLang="el-GR" dirty="0"/>
              <a:t>media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 smtClean="0"/>
              <a:t>Πολυμέσα: συνδυασμός πολλών μέσων</a:t>
            </a:r>
            <a:endParaRPr lang="el-GR" altLang="el-GR" dirty="0"/>
          </a:p>
          <a:p>
            <a:pPr lvl="1"/>
            <a:r>
              <a:rPr lang="el-GR" altLang="el-GR" dirty="0"/>
              <a:t>Ένα περιοδικό </a:t>
            </a:r>
            <a:r>
              <a:rPr lang="el-GR" altLang="el-GR" dirty="0" smtClean="0"/>
              <a:t>είναι </a:t>
            </a:r>
            <a:r>
              <a:rPr lang="el-GR" altLang="el-GR" dirty="0" err="1" smtClean="0"/>
              <a:t>πολυμεσικό</a:t>
            </a:r>
            <a:r>
              <a:rPr lang="el-GR" altLang="el-GR" dirty="0" smtClean="0"/>
              <a:t>;</a:t>
            </a:r>
          </a:p>
          <a:p>
            <a:pPr lvl="2"/>
            <a:r>
              <a:rPr lang="el-GR" altLang="el-GR" dirty="0" smtClean="0"/>
              <a:t>Έχει κείμενο και εικόνες!</a:t>
            </a:r>
            <a:endParaRPr lang="el-GR" altLang="el-GR" dirty="0"/>
          </a:p>
          <a:p>
            <a:r>
              <a:rPr lang="el-GR" altLang="el-GR" dirty="0"/>
              <a:t>Δεν υπάρχει κοινά αποδεκτός </a:t>
            </a:r>
            <a:r>
              <a:rPr lang="el-GR" altLang="el-GR" dirty="0" smtClean="0"/>
              <a:t>ορισμός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59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Χαρακτηριστικά μέσων</a:t>
            </a:r>
            <a:endParaRPr lang="en-US" altLang="el-GR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Μέσο</a:t>
            </a:r>
            <a:r>
              <a:rPr lang="en-US" altLang="el-GR" dirty="0" smtClean="0"/>
              <a:t> (medium)</a:t>
            </a:r>
            <a:r>
              <a:rPr lang="el-GR" altLang="el-GR" dirty="0" smtClean="0"/>
              <a:t>: πολλές σημασίες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Μέσα αντίληψης (των ανθρώπων)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Όραση, ακοή, αφή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Μέσα παρουσίασης</a:t>
            </a:r>
            <a:r>
              <a:rPr lang="en-US" altLang="el-GR" dirty="0" smtClean="0"/>
              <a:t> (</a:t>
            </a:r>
            <a:r>
              <a:rPr lang="el-GR" altLang="el-GR" dirty="0" smtClean="0"/>
              <a:t>της πληροφορίας)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Έξοδος: χαρτί, οθόνη και ηχεία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Είσοδος: ποντίκι, κάμερα και μικρόφωνο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Μέσα αναπαράστασης (της πληροφορίας)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Κείμενο, ήχος, εικόνα, βίντεο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60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2921F5B1-7CBC-4C97-9E8F-19269B749BC6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1338</Words>
  <Application>Microsoft Office PowerPoint</Application>
  <PresentationFormat>On-screen Show (4:3)</PresentationFormat>
  <Paragraphs>283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Μέσα και πολυμέσα</vt:lpstr>
      <vt:lpstr>Τι είναι τα πολυμέσα; (1 από 2)</vt:lpstr>
      <vt:lpstr>Τι είναι τα πολυμέσα; (2 από 2)</vt:lpstr>
      <vt:lpstr>Χαρακτηριστικά μέσων</vt:lpstr>
      <vt:lpstr>Τύποι μέσων</vt:lpstr>
      <vt:lpstr>Ιδιότητες πολυμέσων (1 από 2)</vt:lpstr>
      <vt:lpstr>Ιδιότητες πολυμέσων (2 από 2)</vt:lpstr>
      <vt:lpstr>Δομή συστημάτων (1 από 2)</vt:lpstr>
      <vt:lpstr>Δομή συστημάτων (2 από 2)</vt:lpstr>
      <vt:lpstr>Πολυμέσα και δίκτυα</vt:lpstr>
      <vt:lpstr>Δικτυακά πολυμέσα (1 από 5)</vt:lpstr>
      <vt:lpstr>Δικτυακά πολυμέσα (2 από 5)</vt:lpstr>
      <vt:lpstr>Δικτυακά πολυμέσα (3 από 5)</vt:lpstr>
      <vt:lpstr>Δικτυακά πολυμέσα (4 από 5)</vt:lpstr>
      <vt:lpstr>Δικτυακά πολυμέσα (5 από 5)</vt:lpstr>
      <vt:lpstr>Μετάδοση πολυμέσων (1 από 6)</vt:lpstr>
      <vt:lpstr>Μετάδοση πολυμέσων (2 από 6)</vt:lpstr>
      <vt:lpstr>Μετάδοση πολυμέσων (3 από 6)</vt:lpstr>
      <vt:lpstr>Μετάδοση πολυμέσων (4 από 6)</vt:lpstr>
      <vt:lpstr>Μετάδοση πολυμέσων (5 από 6)</vt:lpstr>
      <vt:lpstr>Μετάδοση πολυμέσων (6 από 6)</vt:lpstr>
      <vt:lpstr>Τι κάνει τα πολυμέσα δύσκολα;</vt:lpstr>
      <vt:lpstr>Απαιτήσεις πολυμέσων (1 από 2)</vt:lpstr>
      <vt:lpstr>Απαιτήσεις πολυμέσων (2 από 2)</vt:lpstr>
      <vt:lpstr>Πρότυπα και μορφότυπα</vt:lpstr>
      <vt:lpstr>Εμπλεκόμενοι (1 από 2)</vt:lpstr>
      <vt:lpstr>Εμπλεκόμενοι (2 από 2)</vt:lpstr>
      <vt:lpstr>Πόλεμοι μορφοτύπων (1 από 4)</vt:lpstr>
      <vt:lpstr>Πόλεμοι μορφοτύπων (2 από 4)</vt:lpstr>
      <vt:lpstr>Πόλεμοι μορφοτύπων (3 από 4)</vt:lpstr>
      <vt:lpstr>Πόλεμοι μορφοτύπων (4 από 4)</vt:lpstr>
      <vt:lpstr>Τέλος Ενότητας #1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</dc:title>
  <dc:subject>Κινητά και Διάχυτα Συστήματα</dc:subject>
  <dc:creator>Γεώργιος Ξυλωμένος</dc:creator>
  <cp:keywords>Μέσα; πολυμέσα; πρότυπα; μορφότυπα</cp:keywords>
  <cp:lastModifiedBy>George Xylomenos</cp:lastModifiedBy>
  <cp:revision>222</cp:revision>
  <cp:lastPrinted>2014-02-16T13:16:25Z</cp:lastPrinted>
  <dcterms:created xsi:type="dcterms:W3CDTF">2012-09-06T09:03:05Z</dcterms:created>
  <dcterms:modified xsi:type="dcterms:W3CDTF">2015-03-30T13:58:40Z</dcterms:modified>
</cp:coreProperties>
</file>