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256" r:id="rId3"/>
    <p:sldId id="259" r:id="rId4"/>
    <p:sldId id="257" r:id="rId5"/>
    <p:sldId id="261" r:id="rId6"/>
    <p:sldId id="262" r:id="rId7"/>
    <p:sldId id="374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410" r:id="rId16"/>
    <p:sldId id="383" r:id="rId17"/>
    <p:sldId id="384" r:id="rId18"/>
    <p:sldId id="406" r:id="rId19"/>
    <p:sldId id="405" r:id="rId20"/>
    <p:sldId id="385" r:id="rId21"/>
    <p:sldId id="411" r:id="rId22"/>
    <p:sldId id="386" r:id="rId23"/>
    <p:sldId id="407" r:id="rId24"/>
    <p:sldId id="387" r:id="rId25"/>
    <p:sldId id="388" r:id="rId26"/>
    <p:sldId id="412" r:id="rId27"/>
    <p:sldId id="389" r:id="rId28"/>
    <p:sldId id="390" r:id="rId29"/>
    <p:sldId id="391" r:id="rId30"/>
    <p:sldId id="392" r:id="rId31"/>
    <p:sldId id="408" r:id="rId32"/>
    <p:sldId id="393" r:id="rId33"/>
    <p:sldId id="413" r:id="rId34"/>
    <p:sldId id="394" r:id="rId35"/>
    <p:sldId id="409" r:id="rId36"/>
    <p:sldId id="395" r:id="rId37"/>
    <p:sldId id="396" r:id="rId38"/>
    <p:sldId id="397" r:id="rId39"/>
    <p:sldId id="398" r:id="rId40"/>
    <p:sldId id="399" r:id="rId41"/>
    <p:sldId id="400" r:id="rId42"/>
    <p:sldId id="416" r:id="rId43"/>
    <p:sldId id="417" r:id="rId44"/>
    <p:sldId id="418" r:id="rId45"/>
    <p:sldId id="419" r:id="rId46"/>
    <p:sldId id="414" r:id="rId47"/>
    <p:sldId id="415" r:id="rId48"/>
    <p:sldId id="420" r:id="rId49"/>
    <p:sldId id="354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4.xml"/><Relationship Id="rId18" Type="http://schemas.openxmlformats.org/officeDocument/2006/relationships/slide" Target="slides/slide31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23.xml"/><Relationship Id="rId17" Type="http://schemas.openxmlformats.org/officeDocument/2006/relationships/slide" Target="slides/slide29.xml"/><Relationship Id="rId2" Type="http://schemas.openxmlformats.org/officeDocument/2006/relationships/slide" Target="slides/slide8.xml"/><Relationship Id="rId16" Type="http://schemas.openxmlformats.org/officeDocument/2006/relationships/slide" Target="slides/slide28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21.xml"/><Relationship Id="rId5" Type="http://schemas.openxmlformats.org/officeDocument/2006/relationships/slide" Target="slides/slide11.xml"/><Relationship Id="rId15" Type="http://schemas.openxmlformats.org/officeDocument/2006/relationships/slide" Target="slides/slide27.xml"/><Relationship Id="rId10" Type="http://schemas.openxmlformats.org/officeDocument/2006/relationships/slide" Target="slides/slide19.xml"/><Relationship Id="rId4" Type="http://schemas.openxmlformats.org/officeDocument/2006/relationships/slide" Target="slides/slide10.xml"/><Relationship Id="rId9" Type="http://schemas.openxmlformats.org/officeDocument/2006/relationships/slide" Target="slides/slide16.xml"/><Relationship Id="rId1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381686-4BD1-40C1-A9A9-2E113F64F12E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25C649-80A1-4763-B2FE-32E83831F98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C8CFF7-A77C-4316-B5C9-9587DFB292F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58E412-DCD2-44E8-8434-193D23A4CEB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11BFD-0E0C-425A-A39A-26DECEBE3E0F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62756B-BD7F-4B4D-A54D-9632159F0B6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F56B86-31DB-4B20-8E0E-006EB764BB6F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524C1-777F-4913-A27B-D0F834E317CB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EBCABE-63BB-4532-968D-2D558C09F538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DFBA56-FB92-4223-9AE7-4CB6212AFEC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DF4C5-B04F-4CE5-93D4-7D64AF9A813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C5956A-C9AD-4A2B-8A4F-F281CBD4DEEB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D37238-055C-4983-AD07-684CB9309597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F4A8C-6D5F-47B6-9144-FDF8748F7C74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D046E-48D4-4CC4-9D6E-DA6E3AE82469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7BDB9B-C697-4CD9-898B-987762BA65A1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18B11E-3B4C-4C98-94B2-A8598C2E89A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Λογισμικό πολυεπεξεργαστών</a:t>
            </a:r>
            <a:endParaRPr lang="en-GB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Λειτουργικά συστήματα πολυεπεξεργαστών</a:t>
            </a:r>
          </a:p>
          <a:p>
            <a:pPr lvl="1"/>
            <a:r>
              <a:rPr lang="el-GR" altLang="el-GR" dirty="0" smtClean="0"/>
              <a:t>Κοινός χώρος διευθύνσεων και κοινό ρολόι</a:t>
            </a:r>
          </a:p>
          <a:p>
            <a:pPr lvl="1"/>
            <a:r>
              <a:rPr lang="el-GR" altLang="el-GR" dirty="0" smtClean="0"/>
              <a:t>Υποστήριξη συγχρονισμού μέσω υλισμικού</a:t>
            </a:r>
          </a:p>
          <a:p>
            <a:pPr lvl="1"/>
            <a:r>
              <a:rPr lang="el-GR" altLang="el-GR" dirty="0" smtClean="0"/>
              <a:t>Κατάλληλα για παράλληλη επεξεργασία</a:t>
            </a:r>
            <a:endParaRPr lang="en-US" altLang="el-GR" dirty="0" smtClean="0"/>
          </a:p>
          <a:p>
            <a:r>
              <a:rPr lang="el-GR" altLang="el-GR" dirty="0" smtClean="0"/>
              <a:t>Περιορισμένη κλιμάκωση</a:t>
            </a:r>
          </a:p>
          <a:p>
            <a:pPr lvl="1"/>
            <a:r>
              <a:rPr lang="el-GR" altLang="el-GR" dirty="0" smtClean="0"/>
              <a:t>Σημείο συνωστισμού η κοινή λεωφόρος</a:t>
            </a:r>
          </a:p>
          <a:p>
            <a:r>
              <a:rPr lang="el-GR" altLang="el-GR" dirty="0" smtClean="0"/>
              <a:t>Χρήση κρυφής μνήμης (κοινή ή όχι)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Προβλήματα συνοχής κρυφής μνήμης</a:t>
            </a:r>
          </a:p>
          <a:p>
            <a:pPr lvl="1"/>
            <a:r>
              <a:rPr lang="el-GR" altLang="el-GR" dirty="0" smtClean="0"/>
              <a:t>Συνεκτικά και μη συνεκτικά συστήματα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8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Λειτουργικά συστήματα δικτύου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eaLnBrk="1" hangingPunct="1"/>
            <a:r>
              <a:rPr lang="el-GR" altLang="el-GR" dirty="0" smtClean="0"/>
              <a:t>Λειτουργικά συστήματα δικτύου</a:t>
            </a:r>
          </a:p>
          <a:p>
            <a:pPr marL="685800" lvl="1" eaLnBrk="1" hangingPunct="1"/>
            <a:r>
              <a:rPr lang="el-GR" altLang="el-GR" dirty="0" smtClean="0"/>
              <a:t>Ανεξάρτητα ομοιογενή ή ετερογενή συστήματα</a:t>
            </a:r>
          </a:p>
          <a:p>
            <a:pPr marL="685800" lvl="1" eaLnBrk="1" hangingPunct="1"/>
            <a:r>
              <a:rPr lang="el-GR" altLang="el-GR" dirty="0" smtClean="0"/>
              <a:t>Προσθήκη μηχανισμών επικοινωνίας μέσω δικτύου</a:t>
            </a:r>
          </a:p>
          <a:p>
            <a:pPr marL="685800" lvl="1" eaLnBrk="1" hangingPunct="1"/>
            <a:r>
              <a:rPr lang="el-GR" altLang="el-GR" dirty="0" smtClean="0"/>
              <a:t>Δεν παρέχουν την εικόνα ενός ενιαίου συστήματος</a:t>
            </a:r>
          </a:p>
          <a:p>
            <a:pPr marL="685800" lvl="1" eaLnBrk="1" hangingPunct="1"/>
            <a:r>
              <a:rPr lang="el-GR" altLang="el-GR" dirty="0" smtClean="0"/>
              <a:t>Κατάλληλα για καταμερισμό πόρων</a:t>
            </a:r>
          </a:p>
          <a:p>
            <a:pPr marL="285750" eaLnBrk="1" hangingPunct="1"/>
            <a:r>
              <a:rPr lang="el-GR" altLang="el-GR" dirty="0" smtClean="0"/>
              <a:t>Ουσιαστικά όλα τα σύγχρονα συστήματα</a:t>
            </a:r>
          </a:p>
          <a:p>
            <a:pPr marL="685800" lvl="1" eaLnBrk="1" hangingPunct="1"/>
            <a:r>
              <a:rPr lang="el-GR" altLang="el-GR" dirty="0" smtClean="0"/>
              <a:t>Καταμερισμός αρχείων</a:t>
            </a:r>
          </a:p>
          <a:p>
            <a:pPr marL="685800" lvl="1" eaLnBrk="1" hangingPunct="1"/>
            <a:r>
              <a:rPr lang="el-GR" altLang="el-GR" dirty="0" smtClean="0"/>
              <a:t>Καταμερισμός εκτυπωτών</a:t>
            </a:r>
          </a:p>
          <a:p>
            <a:pPr marL="685800" lvl="1" eaLnBrk="1" hangingPunct="1"/>
            <a:r>
              <a:rPr lang="el-GR" altLang="el-GR" dirty="0" smtClean="0"/>
              <a:t>Απομακρυσμένη διαχείριση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19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Κατανεμημένα συστήματα (1 από 2)</a:t>
            </a:r>
          </a:p>
        </p:txBody>
      </p:sp>
      <p:pic>
        <p:nvPicPr>
          <p:cNvPr id="9222" name="Picture 7" descr="Κατανεμημένο λειτουργικό σύστημα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760"/>
            <a:ext cx="36163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091210"/>
            <a:ext cx="8229600" cy="3034953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Κατανεμημένα λειτουργικά συστήματα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Κατάλληλα για ομοιογενή </a:t>
            </a:r>
            <a:r>
              <a:rPr lang="el-GR" altLang="el-GR" sz="2600" dirty="0" smtClean="0"/>
              <a:t>συστήματα</a:t>
            </a:r>
            <a:endParaRPr lang="el-GR" altLang="el-GR" sz="2600" dirty="0"/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Εικόνα ενός μόνο συστήματος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Ίδιος πυρήνας σε όλες τις μηχανές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Απόκρυψη κατανεμημένης επεξεργασίας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 smtClean="0"/>
              <a:t>Οι </a:t>
            </a:r>
            <a:r>
              <a:rPr lang="el-GR" altLang="el-GR" sz="2600" dirty="0"/>
              <a:t>χρήστες δεν έχουν έλεγχο των πόρων </a:t>
            </a:r>
            <a:r>
              <a:rPr lang="el-GR" altLang="el-GR" sz="2600" dirty="0" smtClean="0"/>
              <a:t>τους</a:t>
            </a:r>
            <a:endParaRPr lang="el-GR" altLang="el-GR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Κατανεμημένα συστήματα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pic>
        <p:nvPicPr>
          <p:cNvPr id="10246" name="Picture 7" descr="Ενδιάμεσο λογισμικό για κατανεμημένα συστήματα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760"/>
            <a:ext cx="36147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51573"/>
            <a:ext cx="8229600" cy="267459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Σύγχρονα κατανεμημένα συστήματα</a:t>
            </a:r>
          </a:p>
          <a:p>
            <a:pPr lvl="1" eaLnBrk="1" hangingPunct="1"/>
            <a:r>
              <a:rPr lang="el-GR" altLang="el-GR" dirty="0" smtClean="0"/>
              <a:t>Αξιοποίηση βασικών δικτυακών υπηρεσιών</a:t>
            </a:r>
          </a:p>
          <a:p>
            <a:pPr lvl="1" eaLnBrk="1" hangingPunct="1"/>
            <a:r>
              <a:rPr lang="el-GR" altLang="el-GR" dirty="0" smtClean="0"/>
              <a:t>Προσθήκη υπηρεσιών από ενδιάμεσο λογισμικό</a:t>
            </a:r>
          </a:p>
          <a:p>
            <a:pPr lvl="1" eaLnBrk="1" hangingPunct="1"/>
            <a:r>
              <a:rPr lang="el-GR" altLang="el-GR" dirty="0" smtClean="0"/>
              <a:t>Παροχή πραγματικά κατανεμημένων υπηρεσιών</a:t>
            </a:r>
          </a:p>
          <a:p>
            <a:pPr lvl="1" eaLnBrk="1" hangingPunct="1"/>
            <a:r>
              <a:rPr lang="el-GR" altLang="el-GR" dirty="0" smtClean="0"/>
              <a:t>Μερική εικόνα ενιαίου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3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Στόχοι κατανεμημένων συστημάτων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1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Απαιτήσεις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Γενικές απαιτήσεις</a:t>
            </a:r>
          </a:p>
          <a:p>
            <a:pPr lvl="1" eaLnBrk="1" hangingPunct="1"/>
            <a:r>
              <a:rPr lang="el-GR" altLang="el-GR" dirty="0" smtClean="0"/>
              <a:t>Ευελιξία: ευκολία αλλαγής / επέκτασης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Ανοιχτή υλοποίηση: διαφορετικοί προμηθευτές</a:t>
            </a:r>
          </a:p>
          <a:p>
            <a:pPr lvl="1" eaLnBrk="1" hangingPunct="1"/>
            <a:r>
              <a:rPr lang="el-GR" altLang="el-GR" dirty="0" smtClean="0"/>
              <a:t>Επίδοση: υψηλή ταχύτητα διεκπεραίωσης</a:t>
            </a:r>
          </a:p>
          <a:p>
            <a:pPr eaLnBrk="1" hangingPunct="1"/>
            <a:r>
              <a:rPr lang="el-GR" altLang="el-GR" dirty="0" smtClean="0"/>
              <a:t>Ειδικές απαιτήσεις</a:t>
            </a:r>
          </a:p>
          <a:p>
            <a:pPr lvl="1" eaLnBrk="1" hangingPunct="1"/>
            <a:r>
              <a:rPr lang="el-GR" altLang="el-GR" dirty="0" smtClean="0"/>
              <a:t>Διαφάνεια: εικόνα ενιαίου συστήματος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Κλιμάκωση: απεριόριστη αύξηση επεξεργαστών</a:t>
            </a:r>
          </a:p>
          <a:p>
            <a:pPr lvl="1" eaLnBrk="1" hangingPunct="1"/>
            <a:r>
              <a:rPr lang="el-GR" altLang="el-GR" dirty="0" smtClean="0"/>
              <a:t>Αξιοπιστία: υψηλή διαθεσιμότητα, ασφάλεια λειτουργίας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ανοχή στα σφάλματα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94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Διαφάνεια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2)</a:t>
            </a:r>
            <a:endParaRPr lang="en-GB" altLang="el-GR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Είδη διαφάνειας</a:t>
            </a:r>
          </a:p>
          <a:p>
            <a:pPr lvl="1" eaLnBrk="1" hangingPunct="1"/>
            <a:r>
              <a:rPr lang="el-GR" altLang="el-GR" dirty="0" smtClean="0"/>
              <a:t>Προσπέλασης: προσπέλαση πόρων με ενιαίο τρόπο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Τοποθεσίας: προσπέλαση πόρων χωρίς γνώση θέσης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Μετεγκατάστασης: μετακίνηση πόρων χωρίς αλλαγές</a:t>
            </a:r>
          </a:p>
          <a:p>
            <a:pPr lvl="1" eaLnBrk="1" hangingPunct="1"/>
            <a:r>
              <a:rPr lang="el-GR" altLang="el-GR" dirty="0" smtClean="0"/>
              <a:t>Μετάθεσης: μετακίνηση πόρων κατά τη χρήση τους</a:t>
            </a:r>
          </a:p>
          <a:p>
            <a:pPr lvl="1" eaLnBrk="1" hangingPunct="1"/>
            <a:r>
              <a:rPr lang="el-GR" altLang="el-GR" dirty="0" smtClean="0"/>
              <a:t>Παραγωγής αντιγράφων: πολλά αντίγραφα πόρων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Ταυτοχρονισμού: παράλληλη χρήση του ίδιου πόρου</a:t>
            </a:r>
          </a:p>
          <a:p>
            <a:pPr lvl="1" eaLnBrk="1" hangingPunct="1"/>
            <a:r>
              <a:rPr lang="el-GR" altLang="el-GR" dirty="0" smtClean="0"/>
              <a:t>Αποτυχίας: απόκρυψη αποτυχιών από το σύστημα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6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Διαφάνεια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Διαφάνεια ή επίδοση;</a:t>
            </a:r>
          </a:p>
          <a:p>
            <a:pPr lvl="1"/>
            <a:r>
              <a:rPr lang="el-GR" altLang="el-GR" dirty="0" smtClean="0"/>
              <a:t>Η διαφάνεια είναι επιθυμητή αλλά ακριβή</a:t>
            </a:r>
          </a:p>
          <a:p>
            <a:pPr lvl="2"/>
            <a:r>
              <a:rPr lang="el-GR" altLang="el-GR" dirty="0" smtClean="0"/>
              <a:t>Περίπλοκοι αλγόριθμοι</a:t>
            </a:r>
          </a:p>
          <a:p>
            <a:pPr lvl="2"/>
            <a:r>
              <a:rPr lang="el-GR" altLang="el-GR" dirty="0" smtClean="0"/>
              <a:t>Σημαντική επιβάρυνση επικοινωνίας</a:t>
            </a:r>
            <a:endParaRPr lang="el-GR" altLang="el-GR" dirty="0"/>
          </a:p>
          <a:p>
            <a:pPr lvl="1"/>
            <a:r>
              <a:rPr lang="el-GR" altLang="el-GR" dirty="0"/>
              <a:t>Αδυναμία απόκρυψης εγγενών </a:t>
            </a:r>
            <a:r>
              <a:rPr lang="el-GR" altLang="el-GR" dirty="0" smtClean="0"/>
              <a:t>περιορισμών</a:t>
            </a:r>
          </a:p>
          <a:p>
            <a:pPr lvl="2"/>
            <a:r>
              <a:rPr lang="el-GR" dirty="0" smtClean="0"/>
              <a:t>Καθυστέρηση διάδοσης σημάτων</a:t>
            </a:r>
          </a:p>
          <a:p>
            <a:pPr lvl="2"/>
            <a:r>
              <a:rPr lang="el-GR" dirty="0" smtClean="0"/>
              <a:t>Απώλεια μηνυμάτων στην επικοινωνία</a:t>
            </a:r>
          </a:p>
          <a:p>
            <a:pPr lvl="1"/>
            <a:r>
              <a:rPr lang="el-GR" dirty="0" smtClean="0"/>
              <a:t>Κάθε σύστημα κάνει κάποιο συμβιβασμό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1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Κλιμάκωση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Μεγέθους</a:t>
            </a:r>
            <a:r>
              <a:rPr lang="el-GR" altLang="el-GR" dirty="0"/>
              <a:t>: </a:t>
            </a:r>
            <a:r>
              <a:rPr lang="el-GR" altLang="el-GR" dirty="0" smtClean="0"/>
              <a:t>αύξηση μηχανών / χρηστών</a:t>
            </a:r>
            <a:endParaRPr lang="el-GR" altLang="el-GR" dirty="0"/>
          </a:p>
          <a:p>
            <a:pPr lvl="1"/>
            <a:r>
              <a:rPr lang="el-GR" altLang="el-GR" dirty="0"/>
              <a:t>Όχι </a:t>
            </a:r>
            <a:r>
              <a:rPr lang="el-GR" altLang="el-GR" dirty="0" smtClean="0"/>
              <a:t>κεντρικές υπηρεσίες</a:t>
            </a:r>
            <a:r>
              <a:rPr lang="el-GR" altLang="el-GR" dirty="0"/>
              <a:t>, </a:t>
            </a:r>
            <a:r>
              <a:rPr lang="el-GR" altLang="el-GR" dirty="0" smtClean="0"/>
              <a:t>δεδομένα, αλγόριθμοι</a:t>
            </a:r>
            <a:endParaRPr lang="el-GR" altLang="el-GR" dirty="0"/>
          </a:p>
          <a:p>
            <a:pPr lvl="2"/>
            <a:r>
              <a:rPr lang="el-GR" altLang="el-GR" dirty="0"/>
              <a:t>Δεν υπάρχει πουθενά πλήρης πληροφόρηση</a:t>
            </a:r>
          </a:p>
          <a:p>
            <a:pPr lvl="2"/>
            <a:r>
              <a:rPr lang="el-GR" altLang="el-GR" dirty="0"/>
              <a:t>Αποφάσεις μόνο με τοπικά στοιχεία</a:t>
            </a:r>
          </a:p>
          <a:p>
            <a:pPr lvl="1"/>
            <a:r>
              <a:rPr lang="el-GR" altLang="el-GR" dirty="0"/>
              <a:t>Ανοχή σε αποτυχίες </a:t>
            </a:r>
            <a:r>
              <a:rPr lang="el-GR" altLang="el-GR" dirty="0" smtClean="0"/>
              <a:t>μηχανών</a:t>
            </a:r>
          </a:p>
          <a:p>
            <a:pPr lvl="2"/>
            <a:r>
              <a:rPr lang="el-GR" altLang="el-GR" dirty="0" smtClean="0"/>
              <a:t>Λειτουργία με μέρος του συστήματος</a:t>
            </a:r>
            <a:endParaRPr lang="el-GR" altLang="el-GR" dirty="0"/>
          </a:p>
          <a:p>
            <a:pPr lvl="1"/>
            <a:r>
              <a:rPr lang="el-GR" altLang="el-GR" dirty="0"/>
              <a:t>Δεν υπάρχει καθολικό </a:t>
            </a:r>
            <a:r>
              <a:rPr lang="el-GR" altLang="el-GR" dirty="0" smtClean="0"/>
              <a:t>ρολόι</a:t>
            </a:r>
          </a:p>
          <a:p>
            <a:pPr lvl="2"/>
            <a:r>
              <a:rPr lang="el-GR" altLang="el-GR" dirty="0" smtClean="0"/>
              <a:t>Αλγόριθμοι που δεν απαιτούν στενό συγχρονισμό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87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Γεωγραφική: αύξηση αποστάσεων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Προβλήματα λόγω εγγενών περιορισμών</a:t>
            </a:r>
          </a:p>
          <a:p>
            <a:pPr lvl="2"/>
            <a:r>
              <a:rPr lang="el-GR" altLang="el-GR" dirty="0" smtClean="0"/>
              <a:t>Καθυστέρηση διάδοσης σημάτων</a:t>
            </a:r>
          </a:p>
          <a:p>
            <a:pPr lvl="1"/>
            <a:r>
              <a:rPr lang="el-GR" altLang="el-GR" dirty="0" smtClean="0"/>
              <a:t>Ασύγχρονη αντί σύγχρονης επικοινωνίας</a:t>
            </a:r>
          </a:p>
          <a:p>
            <a:pPr lvl="1" eaLnBrk="1" hangingPunct="1"/>
            <a:r>
              <a:rPr lang="el-GR" altLang="el-GR" dirty="0" smtClean="0"/>
              <a:t>Κατανομή πόρων στο δίκτυο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Παραγωγή αντιγράφων σε διάφορα σημεία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Αποθήκευση δεδομένων σε κρυφές μνήμες</a:t>
            </a:r>
          </a:p>
          <a:p>
            <a:pPr lvl="2"/>
            <a:r>
              <a:rPr lang="el-GR" altLang="el-GR" dirty="0" smtClean="0"/>
              <a:t>Προβλήματα συνέπειας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κατανεμημένων συστημάτων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Παρεχόμενες υπηρεσίες (1 από 4)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Υπηρεσίες επικοινωνίας</a:t>
            </a:r>
          </a:p>
          <a:p>
            <a:pPr lvl="1" eaLnBrk="1" hangingPunct="1"/>
            <a:r>
              <a:rPr lang="el-GR" altLang="el-GR" dirty="0" smtClean="0"/>
              <a:t>Επικοινωνία ομάδων διεργασιών</a:t>
            </a:r>
          </a:p>
          <a:p>
            <a:pPr lvl="1" eaLnBrk="1" hangingPunct="1"/>
            <a:r>
              <a:rPr lang="el-GR" altLang="el-GR" dirty="0" smtClean="0"/>
              <a:t>Ασύγχρονη επικοινωνία με ουρές μηνυμάτων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Επικοινωνία με ηλεκτρονικό ταχυδρομείο</a:t>
            </a:r>
          </a:p>
          <a:p>
            <a:r>
              <a:rPr lang="el-GR" altLang="el-GR" dirty="0"/>
              <a:t>Υπηρεσίες εκτέλεσης</a:t>
            </a:r>
          </a:p>
          <a:p>
            <a:pPr lvl="1"/>
            <a:r>
              <a:rPr lang="el-GR" altLang="el-GR" dirty="0"/>
              <a:t>Απομακρυσμένη εκτέλεση εντολών (π.χ. </a:t>
            </a:r>
            <a:r>
              <a:rPr lang="en-US" altLang="el-GR" dirty="0" err="1"/>
              <a:t>rsh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Απομακρυσμένη χρήση τερματικών (π.χ. </a:t>
            </a:r>
            <a:r>
              <a:rPr lang="en-US" altLang="el-GR" dirty="0"/>
              <a:t>rlogin)</a:t>
            </a:r>
          </a:p>
          <a:p>
            <a:pPr lvl="1"/>
            <a:r>
              <a:rPr lang="el-GR" altLang="el-GR" dirty="0" smtClean="0"/>
              <a:t>Μετεγκατάσταση διεργασιών </a:t>
            </a:r>
            <a:endParaRPr lang="el-GR" altLang="el-GR" dirty="0"/>
          </a:p>
          <a:p>
            <a:pPr lvl="1"/>
            <a:r>
              <a:rPr lang="el-GR" altLang="el-GR" dirty="0"/>
              <a:t>Απομακρυσμένη κλήση διαδικασιών </a:t>
            </a:r>
            <a:r>
              <a:rPr lang="en-US" altLang="el-GR" dirty="0"/>
              <a:t>(RPC)</a:t>
            </a:r>
            <a:endParaRPr lang="el-GR" altLang="el-GR" dirty="0"/>
          </a:p>
          <a:p>
            <a:pPr lvl="1"/>
            <a:r>
              <a:rPr lang="el-GR" altLang="el-GR" dirty="0"/>
              <a:t>Απομακρυσμένη κλήση μεθόδων </a:t>
            </a:r>
            <a:r>
              <a:rPr lang="en-US" altLang="el-GR" dirty="0"/>
              <a:t>(RMI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1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Υπηρεσίες ονομασίας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Παροχή ενιαίου χώρου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Μετάφραση ονομάτων πόρων σε </a:t>
            </a:r>
            <a:r>
              <a:rPr lang="el-GR" altLang="el-GR" dirty="0" smtClean="0"/>
              <a:t>διευθύνσεις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ευρετηρίου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Αναζήτηση διεύθυνσης με πρόσθετα κριτήρια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Τύπος, γεωγραφική θέση, ιδιοκτήτης πόρου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εντοπισμού</a:t>
            </a:r>
            <a:r>
              <a:rPr lang="el-GR" altLang="el-GR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Τρέχουσα θέση κινούμενου πόρου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Συνδυασμός με υπηρεσία ονομασίας ή </a:t>
            </a:r>
            <a:r>
              <a:rPr lang="el-GR" altLang="el-GR" dirty="0" smtClean="0"/>
              <a:t>ευρετηρίου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811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Υπηρεσίες αρχείων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Συνοδεύονται από υπηρεσίες ευρετηρίων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Προσπέλαση σε αρχεία απομακρυσμένων μηχανών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Εξειδικευμένοι εξυπηρετητές ή σταθμοί εργασίας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Υπηρεσίες </a:t>
            </a:r>
            <a:r>
              <a:rPr lang="el-GR" altLang="el-GR" dirty="0"/>
              <a:t>συναλλαγών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Εκτέλεση δέσμης ενεργειών με ατομικό τρόπο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Συγχρονισμός πολλών παράλληλων συναλλαγών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Απομακρυσμένα ή κατανεμημένα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Αντιγραφή, </a:t>
            </a:r>
            <a:r>
              <a:rPr lang="el-GR" altLang="el-GR" dirty="0" smtClean="0"/>
              <a:t>μετεγκατάσταση ή μεταβίβαση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3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παραγωγής αντιγράφων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Αναπαραγωγή και συγχρονισμός αντιγράφων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Στατική ή δυναμική παραγωγή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Κατοπτρικοί εξυπηρετητές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ασφαλείας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Πιστοποίηση ταυτότητας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Διαφύλαξη απορρήτου επικοινωνίας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Έλεγχος πρόσβασης σε πόρους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Μοντέλο πελάτη-εξυπηρετητή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6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Απλό μοντέλο (1 από 2)</a:t>
            </a:r>
          </a:p>
        </p:txBody>
      </p:sp>
      <p:pic>
        <p:nvPicPr>
          <p:cNvPr id="17414" name="Picture 8" descr="Μοντέλο πελάτη - εξυπηρετητή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39" y="1196752"/>
            <a:ext cx="36147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91210"/>
            <a:ext cx="8229600" cy="303495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Επικοινωνία διεργασιών μέσω δικτύου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Κλήσεις </a:t>
            </a:r>
            <a:r>
              <a:rPr lang="en-US" altLang="el-GR" dirty="0" smtClean="0"/>
              <a:t>send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receive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επικοινωνία είναι υπερβολικά ορατή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Μοντέλο πελάτη-εξυπηρετητή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Λογική αφαίρεση επικοινωνίας διεργασιών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Εξυπηρετητής: παρέχει υπηρεσίες σε πελάτες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Πελάτης: ζητάει υπηρεσίες από εξυπηρετητές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52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Απλό μοντέλο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Πρωτόκολλο πελάτη-εξυπηρετητή</a:t>
            </a:r>
          </a:p>
          <a:p>
            <a:pPr lvl="1" eaLnBrk="1" hangingPunct="1"/>
            <a:r>
              <a:rPr lang="el-GR" altLang="el-GR" dirty="0" smtClean="0"/>
              <a:t>Αίτηση από πελάτη σε εξυπηρετητή</a:t>
            </a:r>
          </a:p>
          <a:p>
            <a:pPr lvl="1" eaLnBrk="1" hangingPunct="1"/>
            <a:r>
              <a:rPr lang="el-GR" altLang="el-GR" dirty="0" smtClean="0"/>
              <a:t>Επεξεργασία αίτησης από εξυπηρετητή</a:t>
            </a:r>
          </a:p>
          <a:p>
            <a:pPr lvl="1" eaLnBrk="1" hangingPunct="1"/>
            <a:r>
              <a:rPr lang="el-GR" altLang="el-GR" dirty="0" smtClean="0"/>
              <a:t>Απόκριση από εξυπηρετητή σε πελάτη</a:t>
            </a:r>
          </a:p>
          <a:p>
            <a:pPr eaLnBrk="1" hangingPunct="1"/>
            <a:r>
              <a:rPr lang="el-GR" altLang="el-GR" dirty="0" smtClean="0"/>
              <a:t>Σε τοπικά δίκτυα: αξιόπιστη</a:t>
            </a:r>
          </a:p>
          <a:p>
            <a:pPr lvl="1" eaLnBrk="1" hangingPunct="1"/>
            <a:r>
              <a:rPr lang="el-GR" altLang="el-GR" dirty="0" smtClean="0"/>
              <a:t>Δε χρειάζονται συνδέσεις</a:t>
            </a:r>
          </a:p>
          <a:p>
            <a:pPr eaLnBrk="1" hangingPunct="1"/>
            <a:r>
              <a:rPr lang="el-GR" altLang="el-GR" dirty="0" smtClean="0"/>
              <a:t>Σε δίκτυα ευρείας περιοχής: αναξιόπιστη</a:t>
            </a:r>
          </a:p>
          <a:p>
            <a:pPr lvl="1" eaLnBrk="1" hangingPunct="1"/>
            <a:r>
              <a:rPr lang="el-GR" altLang="el-GR" dirty="0" smtClean="0"/>
              <a:t>Πιθανή απώλεια αιτήσεων ή αποκρίσεων</a:t>
            </a:r>
          </a:p>
          <a:p>
            <a:pPr lvl="1" eaLnBrk="1" hangingPunct="1"/>
            <a:r>
              <a:rPr lang="el-GR" altLang="el-GR" dirty="0" smtClean="0"/>
              <a:t>Χρήση αξιόπιστων πρωτοκόλλων</a:t>
            </a:r>
          </a:p>
          <a:p>
            <a:pPr lvl="1" eaLnBrk="1" hangingPunct="1"/>
            <a:r>
              <a:rPr lang="el-GR" altLang="el-GR" dirty="0" smtClean="0"/>
              <a:t>Απαιτούνται συνδέσεις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Μοντέλο τριών επιπέδων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pic>
        <p:nvPicPr>
          <p:cNvPr id="19462" name="Picture 7" descr="Μοντέλο πελάτη - εξυπηρετητή τριών επιπέδ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55760"/>
            <a:ext cx="36163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98935"/>
            <a:ext cx="8229600" cy="24272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Μοντέλο τριών επιπέδων</a:t>
            </a:r>
          </a:p>
          <a:p>
            <a:pPr lvl="1"/>
            <a:r>
              <a:rPr lang="el-GR" altLang="el-GR" dirty="0" smtClean="0"/>
              <a:t>Προσθήκη ενδιάμεσης επεξεργασίας</a:t>
            </a:r>
          </a:p>
          <a:p>
            <a:pPr eaLnBrk="1" hangingPunct="1"/>
            <a:r>
              <a:rPr lang="el-GR" altLang="el-GR" dirty="0" smtClean="0"/>
              <a:t>Διεπαφή: αλληλεπίδραση με εφαρμογή</a:t>
            </a:r>
          </a:p>
          <a:p>
            <a:pPr lvl="1" eaLnBrk="1" hangingPunct="1"/>
            <a:r>
              <a:rPr lang="el-GR" altLang="el-GR" dirty="0" smtClean="0"/>
              <a:t>Τερματικό κειμένου ή γραφική διεπαφή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5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Επεξεργασία: γέφυρα μεταξύ επιπέδων</a:t>
            </a:r>
          </a:p>
          <a:p>
            <a:pPr lvl="1"/>
            <a:r>
              <a:rPr lang="el-GR" altLang="el-GR" dirty="0"/>
              <a:t>Εξαρτάται από τη συγκεκριμένη εφαρμογή</a:t>
            </a:r>
            <a:endParaRPr lang="en-US" altLang="el-GR" dirty="0"/>
          </a:p>
          <a:p>
            <a:pPr lvl="1"/>
            <a:r>
              <a:rPr lang="el-GR" altLang="el-GR" dirty="0"/>
              <a:t>Αντλεί στοιχεία και τα </a:t>
            </a:r>
            <a:r>
              <a:rPr lang="el-GR" altLang="el-GR" dirty="0" smtClean="0"/>
              <a:t>επεξεργάζεται</a:t>
            </a:r>
            <a:endParaRPr lang="el-GR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Αποθήκευση: διαχείριση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Ανεξάρτητη από το επίπεδο επεξεργασίας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Κατάλληλα για διαφορετικές εφαρμογές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Σύστημα αρχείων ή βάση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Πολλές φορές κληρονομημένο σύστημα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0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Διεπαφή μόνο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Απλούστερη μέθοδος κατανομής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Μέρος διεπαφής στον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Έλεγχος διεπαφής κεντρικά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Μέρος επεξεργασίας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Τοπική επεξεργασία </a:t>
            </a:r>
            <a:r>
              <a:rPr lang="el-GR" altLang="el-GR" dirty="0" smtClean="0"/>
              <a:t>δεδομένων/αποτελεσμάτων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Μέρος αποθήκευσης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Ενταμίευση σε κρυφή </a:t>
            </a:r>
            <a:r>
              <a:rPr lang="el-GR" altLang="el-GR" dirty="0" smtClean="0"/>
              <a:t>μνήμη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2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n-GB" altLang="el-GR" dirty="0" smtClean="0"/>
          </a:p>
        </p:txBody>
      </p:sp>
      <p:pic>
        <p:nvPicPr>
          <p:cNvPr id="21510" name="Picture 7" descr="Μοντέλο πελάτη - εξυπηρετητή τριών επιπέδων με κατακόρυφη και οριζόντια κατανομή επεξεργασία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83" y="1181472"/>
            <a:ext cx="3616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20344"/>
            <a:ext cx="8229600" cy="2105819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Κατακόρυφη κατανομή</a:t>
            </a:r>
          </a:p>
          <a:p>
            <a:pPr lvl="1"/>
            <a:r>
              <a:rPr lang="el-GR" altLang="el-GR" dirty="0"/>
              <a:t>Διαφορετικά καθήκοντα σε διαφορετικές μηχανές</a:t>
            </a:r>
          </a:p>
          <a:p>
            <a:pPr eaLnBrk="1" hangingPunct="1"/>
            <a:r>
              <a:rPr lang="el-GR" altLang="el-GR" dirty="0" smtClean="0"/>
              <a:t>Οριζόντια κατανομή </a:t>
            </a:r>
          </a:p>
          <a:p>
            <a:pPr lvl="1" eaLnBrk="1" hangingPunct="1"/>
            <a:r>
              <a:rPr lang="el-GR" altLang="el-GR" dirty="0" smtClean="0"/>
              <a:t>Ένα λογικό καθήκον σε πολλές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2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Μοντέλο ομοτίμων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0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μοντέλο ομοτίμων; (1 από 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Μειονεκτήματα μοντέλου πελάτη-εξυπηρετητή</a:t>
            </a:r>
          </a:p>
          <a:p>
            <a:pPr lvl="1" eaLnBrk="1" hangingPunct="1"/>
            <a:r>
              <a:rPr lang="el-GR" altLang="el-GR" dirty="0" smtClean="0"/>
              <a:t>Απαιτεί ισχυρούς κεντρικούς εξυπηρετητές</a:t>
            </a:r>
          </a:p>
          <a:p>
            <a:pPr lvl="1" eaLnBrk="1" hangingPunct="1"/>
            <a:r>
              <a:rPr lang="el-GR" altLang="el-GR" dirty="0" smtClean="0"/>
              <a:t>Μεγάλο κόστος δημιουργίας και κλιμάκωσης</a:t>
            </a:r>
          </a:p>
          <a:p>
            <a:pPr lvl="1" eaLnBrk="1" hangingPunct="1"/>
            <a:r>
              <a:rPr lang="el-GR" altLang="el-GR" dirty="0" smtClean="0"/>
              <a:t>Κλασική εφαρμογή: Παγκόσμιος Ιστός</a:t>
            </a:r>
          </a:p>
          <a:p>
            <a:pPr eaLnBrk="1" hangingPunct="1"/>
            <a:r>
              <a:rPr lang="el-GR" altLang="el-GR" dirty="0" smtClean="0"/>
              <a:t>Μοντέλο ομοτίμων (</a:t>
            </a:r>
            <a:r>
              <a:rPr lang="en-US" altLang="el-GR" dirty="0" smtClean="0"/>
              <a:t>peer-to-peer, P2P)</a:t>
            </a:r>
          </a:p>
          <a:p>
            <a:pPr lvl="1" eaLnBrk="1" hangingPunct="1"/>
            <a:r>
              <a:rPr lang="el-GR" altLang="el-GR" dirty="0" smtClean="0"/>
              <a:t>Οι κόμβοι είναι </a:t>
            </a:r>
            <a:r>
              <a:rPr lang="el-GR" altLang="el-GR" i="1" dirty="0" smtClean="0"/>
              <a:t>και</a:t>
            </a:r>
            <a:r>
              <a:rPr lang="el-GR" altLang="el-GR" dirty="0" smtClean="0"/>
              <a:t> πελάτες </a:t>
            </a:r>
            <a:r>
              <a:rPr lang="el-GR" altLang="el-GR" i="1" dirty="0" smtClean="0"/>
              <a:t>και </a:t>
            </a:r>
            <a:r>
              <a:rPr lang="el-GR" altLang="el-GR" dirty="0" smtClean="0"/>
              <a:t>εξυπηρετητές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Λειτουργεί μόνο με τις μηχανές των χρηστών</a:t>
            </a:r>
          </a:p>
          <a:p>
            <a:pPr lvl="2" eaLnBrk="1" hangingPunct="1"/>
            <a:r>
              <a:rPr lang="el-GR" altLang="el-GR" dirty="0" smtClean="0"/>
              <a:t>Αξιοποιεί αχρησιμοποίητους πόρους</a:t>
            </a:r>
          </a:p>
          <a:p>
            <a:pPr lvl="2" eaLnBrk="1" hangingPunct="1"/>
            <a:r>
              <a:rPr lang="el-GR" altLang="el-GR" dirty="0" smtClean="0"/>
              <a:t>Κλιμάκωση με την αύξηση των χρηστών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2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Γιατί μοντέλο ομοτίμων;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Μοντέλο ομοτίμων (</a:t>
            </a:r>
            <a:r>
              <a:rPr lang="en-US" altLang="el-GR" dirty="0"/>
              <a:t>peer-to-peer, P2P)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μηχανές των χρηστών είναι απρόβλεπτες</a:t>
            </a:r>
          </a:p>
          <a:p>
            <a:pPr lvl="2"/>
            <a:r>
              <a:rPr lang="el-GR" altLang="el-GR" dirty="0"/>
              <a:t>Οι χρήστες αποσυνδέονται ή επανεκκινούν</a:t>
            </a:r>
          </a:p>
          <a:p>
            <a:pPr lvl="2"/>
            <a:r>
              <a:rPr lang="el-GR" altLang="el-GR" dirty="0"/>
              <a:t>Δύσκολη διαχείριση όσο μεγαλώνει η κλίμακα</a:t>
            </a:r>
          </a:p>
          <a:p>
            <a:pPr lvl="1"/>
            <a:r>
              <a:rPr lang="el-GR" altLang="el-GR" dirty="0" smtClean="0"/>
              <a:t>Κλασική εφαρμογή: ανταλλαγή αρχείων</a:t>
            </a:r>
          </a:p>
          <a:p>
            <a:r>
              <a:rPr lang="el-GR" altLang="el-GR" dirty="0" smtClean="0"/>
              <a:t>Το </a:t>
            </a:r>
            <a:r>
              <a:rPr lang="el-GR" altLang="el-GR" dirty="0"/>
              <a:t>πρόβλημα του εντοπισμού πόρων</a:t>
            </a:r>
          </a:p>
          <a:p>
            <a:pPr lvl="1"/>
            <a:r>
              <a:rPr lang="el-GR" altLang="el-GR" dirty="0" smtClean="0"/>
              <a:t>Πελάτης-εξυπηρετητής: λίγοι εξυπηρετητές</a:t>
            </a:r>
            <a:endParaRPr lang="el-GR" altLang="el-GR" dirty="0"/>
          </a:p>
          <a:p>
            <a:pPr lvl="2"/>
            <a:r>
              <a:rPr lang="el-GR" altLang="el-GR" dirty="0"/>
              <a:t>Σχετικά εύκολη η διανομή των διευθύνσεών τους</a:t>
            </a:r>
          </a:p>
          <a:p>
            <a:pPr lvl="1"/>
            <a:r>
              <a:rPr lang="el-GR" altLang="el-GR" dirty="0" smtClean="0"/>
              <a:t>Ομότιμοι: πάρα πολλοί κόμβοι</a:t>
            </a:r>
            <a:endParaRPr lang="el-GR" altLang="el-GR" dirty="0"/>
          </a:p>
          <a:p>
            <a:pPr lvl="2"/>
            <a:r>
              <a:rPr lang="el-GR" altLang="el-GR" dirty="0"/>
              <a:t>Ποιος κόμβος πρέπει να μας εξυπηρετήσει</a:t>
            </a:r>
            <a:r>
              <a:rPr lang="el-GR" altLang="el-GR" dirty="0" smtClean="0"/>
              <a:t>;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99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Υπερκείμενα δίκτυα (1 από 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Υπερκείμενο δίκτυο (</a:t>
            </a:r>
            <a:r>
              <a:rPr lang="en-US" altLang="el-GR" dirty="0" smtClean="0"/>
              <a:t>overlay)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Κόμβοι: οι μηχανές στο ομότιμο σύστημα</a:t>
            </a:r>
          </a:p>
          <a:p>
            <a:pPr lvl="1" eaLnBrk="1" hangingPunct="1"/>
            <a:r>
              <a:rPr lang="el-GR" altLang="el-GR" dirty="0" smtClean="0"/>
              <a:t>Ακμές: υπερκείμενες ζεύξεις μεταξύ κόμβων</a:t>
            </a:r>
          </a:p>
          <a:p>
            <a:pPr lvl="1" eaLnBrk="1" hangingPunct="1"/>
            <a:r>
              <a:rPr lang="el-GR" altLang="el-GR" dirty="0" smtClean="0"/>
              <a:t>Πάνω από το υποκείμενο δίκτυο</a:t>
            </a:r>
            <a:r>
              <a:rPr lang="en-US" altLang="el-GR" dirty="0" smtClean="0"/>
              <a:t> (underlay)</a:t>
            </a:r>
          </a:p>
          <a:p>
            <a:pPr lvl="2"/>
            <a:r>
              <a:rPr lang="el-GR" altLang="el-GR" dirty="0" smtClean="0"/>
              <a:t>Οι ακμές είναι διαδρομές στο υποκείμενο δίκτυο</a:t>
            </a:r>
          </a:p>
          <a:p>
            <a:pPr lvl="2"/>
            <a:r>
              <a:rPr lang="el-GR" altLang="el-GR" dirty="0" smtClean="0"/>
              <a:t>Δρομολόγηση εξαρτάται από το υποκείμενο δίκτυο</a:t>
            </a:r>
          </a:p>
          <a:p>
            <a:pPr lvl="2"/>
            <a:r>
              <a:rPr lang="el-GR" altLang="el-GR" dirty="0" smtClean="0"/>
              <a:t>Παράδειγμα: συνδέσεις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πάνω από το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Επιτρέπει άμεση επικοινωνία των κόμβων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69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Υπερκείμενα δίκτυα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pic>
        <p:nvPicPr>
          <p:cNvPr id="24582" name="Picture 5" descr="Παράδειγμα υπερκείμενου δικτύου (διακεκομμένες γραμμές) πάνω από υποκείμενο δίκτυο (συνεχείς γραμμές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3118644"/>
            <a:ext cx="8229600" cy="30075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Δημιουργία υπερκείμενου δικτύου</a:t>
            </a:r>
          </a:p>
          <a:p>
            <a:pPr lvl="1" eaLnBrk="1" hangingPunct="1"/>
            <a:r>
              <a:rPr lang="el-GR" altLang="el-GR" dirty="0" smtClean="0"/>
              <a:t>Ο κόμβος διαλέγει λογικούς γείτονες</a:t>
            </a:r>
          </a:p>
          <a:p>
            <a:pPr lvl="1" eaLnBrk="1" hangingPunct="1"/>
            <a:r>
              <a:rPr lang="el-GR" altLang="el-GR" dirty="0" smtClean="0"/>
              <a:t>Το υποκείμενο δίκτυο αναλαμβάνει τη δρομολόγηση</a:t>
            </a:r>
          </a:p>
          <a:p>
            <a:pPr lvl="1" eaLnBrk="1" hangingPunct="1"/>
            <a:r>
              <a:rPr lang="el-GR" altLang="el-GR" dirty="0" smtClean="0"/>
              <a:t>Η γειτνίαση διαφέρει ανάμεσα στα δύο επίπεδα</a:t>
            </a:r>
          </a:p>
          <a:p>
            <a:pPr lvl="1" eaLnBrk="1" hangingPunct="1"/>
            <a:r>
              <a:rPr lang="el-GR" altLang="el-GR" dirty="0" smtClean="0"/>
              <a:t>Επιμήκυνση (</a:t>
            </a:r>
            <a:r>
              <a:rPr lang="en-US" altLang="el-GR" dirty="0" smtClean="0"/>
              <a:t>stretch) </a:t>
            </a:r>
            <a:r>
              <a:rPr lang="el-GR" altLang="el-GR" dirty="0" smtClean="0"/>
              <a:t>υπερκείμενης διαδρομής</a:t>
            </a:r>
          </a:p>
          <a:p>
            <a:pPr lvl="2" eaLnBrk="1" hangingPunct="1"/>
            <a:r>
              <a:rPr lang="el-GR" altLang="el-GR" dirty="0" smtClean="0"/>
              <a:t>Σε σχέση με την ελάχιστη υποκείμενη διαδρομή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26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Δομημένα συστήματα (1 από 2)</a:t>
            </a:r>
          </a:p>
        </p:txBody>
      </p:sp>
      <p:pic>
        <p:nvPicPr>
          <p:cNvPr id="25606" name="Picture 5" descr="Παράδειγμα δομημέν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752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Δομημένα </a:t>
            </a:r>
            <a:r>
              <a:rPr lang="en-US" altLang="el-GR" dirty="0" smtClean="0"/>
              <a:t>(structured) </a:t>
            </a:r>
            <a:r>
              <a:rPr lang="el-GR" altLang="el-GR" dirty="0" smtClean="0"/>
              <a:t>συστήματα ομοτίμων</a:t>
            </a:r>
          </a:p>
          <a:p>
            <a:pPr lvl="1" eaLnBrk="1" hangingPunct="1"/>
            <a:r>
              <a:rPr lang="el-GR" altLang="el-GR" dirty="0" smtClean="0"/>
              <a:t>Η επιλογή των γειτόνων γίνεται αλγοριθμικά</a:t>
            </a:r>
          </a:p>
          <a:p>
            <a:pPr lvl="1" eaLnBrk="1" hangingPunct="1"/>
            <a:r>
              <a:rPr lang="el-GR" altLang="el-GR" dirty="0" smtClean="0"/>
              <a:t>Κάθε κόμβος επιλέγει μία λογική διεύθυνση</a:t>
            </a:r>
          </a:p>
          <a:p>
            <a:pPr lvl="2" eaLnBrk="1" hangingPunct="1"/>
            <a:r>
              <a:rPr lang="el-GR" altLang="el-GR" dirty="0" smtClean="0"/>
              <a:t>Γείτονες: όσοι έχουν κοντινές λογικές διευθύνσεις</a:t>
            </a:r>
          </a:p>
          <a:p>
            <a:pPr lvl="1" eaLnBrk="1" hangingPunct="1"/>
            <a:r>
              <a:rPr lang="el-GR" altLang="el-GR" dirty="0" smtClean="0"/>
              <a:t>Δρομολόγηση από γείτονα σε γείτονα</a:t>
            </a:r>
          </a:p>
          <a:p>
            <a:pPr lvl="2" eaLnBrk="1" hangingPunct="1"/>
            <a:r>
              <a:rPr lang="el-GR" altLang="el-GR" dirty="0" smtClean="0"/>
              <a:t>Συνήθως υπάρχουν και συντομεύσεις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5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Δομημένα συστήματα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Εντοπισμός πόρων σε δομημένα συστήματα</a:t>
            </a:r>
          </a:p>
          <a:p>
            <a:pPr lvl="1" eaLnBrk="1" hangingPunct="1"/>
            <a:r>
              <a:rPr lang="el-GR" altLang="el-GR" dirty="0" smtClean="0"/>
              <a:t>Οι πόροι απεικονίζονται σε λογικές διευθύνσεις</a:t>
            </a:r>
          </a:p>
          <a:p>
            <a:pPr lvl="1" eaLnBrk="1" hangingPunct="1"/>
            <a:r>
              <a:rPr lang="el-GR" altLang="el-GR" dirty="0" smtClean="0"/>
              <a:t>Κάθε κόμβος είναι υπεύθυνος για κοντινούς πόρους</a:t>
            </a:r>
          </a:p>
          <a:p>
            <a:pPr lvl="1" eaLnBrk="1" hangingPunct="1"/>
            <a:r>
              <a:rPr lang="el-GR" altLang="el-GR" dirty="0" smtClean="0"/>
              <a:t>Ο πόρος εγγράφεται στέλνοντας ένα μήνυμα</a:t>
            </a:r>
          </a:p>
          <a:p>
            <a:pPr lvl="2" eaLnBrk="1" hangingPunct="1"/>
            <a:r>
              <a:rPr lang="el-GR" altLang="el-GR" dirty="0" smtClean="0"/>
              <a:t>Το μήνυμα δρομολογείται στον πλησιέστερο κόμβο</a:t>
            </a:r>
          </a:p>
          <a:p>
            <a:pPr lvl="2" eaLnBrk="1" hangingPunct="1"/>
            <a:r>
              <a:rPr lang="el-GR" altLang="el-GR" dirty="0" smtClean="0"/>
              <a:t>Ο κόμβος καταγράφει την πραγματική θέση του πόρου</a:t>
            </a:r>
          </a:p>
          <a:p>
            <a:pPr lvl="1" eaLnBrk="1" hangingPunct="1"/>
            <a:r>
              <a:rPr lang="el-GR" altLang="el-GR" dirty="0" smtClean="0"/>
              <a:t>Για να βρούμε τον πόρο στέλνουμε νέο μήνυμα</a:t>
            </a:r>
          </a:p>
          <a:p>
            <a:pPr lvl="2" eaLnBrk="1" hangingPunct="1"/>
            <a:r>
              <a:rPr lang="el-GR" altLang="el-GR" dirty="0" smtClean="0"/>
              <a:t>Το μήνυμα δρομολογείται στον ίδιο κόμβο</a:t>
            </a:r>
          </a:p>
          <a:p>
            <a:pPr lvl="2" eaLnBrk="1" hangingPunct="1"/>
            <a:r>
              <a:rPr lang="el-GR" altLang="el-GR" dirty="0" smtClean="0"/>
              <a:t>Ο κόμβος επιστρέφει την πραγματική θέση του πόρου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Μη δομημένα συστήματα</a:t>
            </a:r>
          </a:p>
        </p:txBody>
      </p:sp>
      <p:pic>
        <p:nvPicPr>
          <p:cNvPr id="27654" name="Picture 5" descr="Παράδειγμα αδόμητ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752"/>
            <a:ext cx="1993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3084860"/>
            <a:ext cx="8229600" cy="304130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Μη δομημένα συστήματα ομοτίμων</a:t>
            </a:r>
          </a:p>
          <a:p>
            <a:pPr lvl="1" eaLnBrk="1" hangingPunct="1"/>
            <a:r>
              <a:rPr lang="el-GR" altLang="el-GR" dirty="0" smtClean="0"/>
              <a:t>Επιλογή γειτόνων με (σχεδόν) τυχαίο τρόπο</a:t>
            </a:r>
          </a:p>
          <a:p>
            <a:pPr lvl="1" eaLnBrk="1" hangingPunct="1"/>
            <a:r>
              <a:rPr lang="el-GR" altLang="el-GR" dirty="0" smtClean="0"/>
              <a:t>Αρκεί το δίκτυο να είναι συνδεδεμένο</a:t>
            </a:r>
          </a:p>
          <a:p>
            <a:pPr lvl="1" eaLnBrk="1" hangingPunct="1"/>
            <a:r>
              <a:rPr lang="el-GR" altLang="el-GR" dirty="0" smtClean="0"/>
              <a:t>Συνδυασμός φυσικά κοντινών και μακρινών κόμβων</a:t>
            </a:r>
          </a:p>
          <a:p>
            <a:pPr eaLnBrk="1" hangingPunct="1"/>
            <a:r>
              <a:rPr lang="el-GR" altLang="el-GR" dirty="0" smtClean="0"/>
              <a:t>Εντοπισμός πόρων σε μη δομημένα συστήματα</a:t>
            </a:r>
          </a:p>
          <a:p>
            <a:pPr lvl="1" eaLnBrk="1" hangingPunct="1"/>
            <a:r>
              <a:rPr lang="el-GR" altLang="el-GR" dirty="0" smtClean="0"/>
              <a:t>Τυχαία προώθηση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7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Κατανόηση των διαφόρων τύπων συστημάτων πολλών επεξεργαστών και του λογισμικού συστήματος που χρησιμοποιούν</a:t>
            </a:r>
            <a:r>
              <a:rPr lang="en-US" dirty="0" smtClean="0"/>
              <a:t>.</a:t>
            </a:r>
          </a:p>
          <a:p>
            <a:r>
              <a:rPr lang="el-GR" altLang="el-GR" dirty="0" smtClean="0"/>
              <a:t>Εξοικείωση με τις αρχές σχεδίασης και τις παρεχόμενες υπηρεσίες των κατανεμημένων συστημάτων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Κατανόηση των βασικών μοντέλων οργάνωσης κατανεμημένων συστημάτων (μοντέλο πελάτη-εξυπηρετητή και μοντέλο </a:t>
            </a:r>
            <a:r>
              <a:rPr lang="el-GR" altLang="el-GR" dirty="0" err="1" smtClean="0"/>
              <a:t>ομοτίμων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Ημιδομημένα συστήματα</a:t>
            </a:r>
          </a:p>
        </p:txBody>
      </p:sp>
      <p:pic>
        <p:nvPicPr>
          <p:cNvPr id="28678" name="Picture 5" descr="Παράδειγμα ημιδομημέν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752"/>
            <a:ext cx="1993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3025552"/>
            <a:ext cx="8229600" cy="310061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Ημιδομημένα συστήματα</a:t>
            </a:r>
          </a:p>
          <a:p>
            <a:pPr lvl="1" eaLnBrk="1" hangingPunct="1"/>
            <a:r>
              <a:rPr lang="el-GR" altLang="el-GR" dirty="0" smtClean="0"/>
              <a:t>Ορισμένοι κόμβοι είναι υπερομότιμοι (</a:t>
            </a:r>
            <a:r>
              <a:rPr lang="en-US" altLang="el-GR" dirty="0" smtClean="0"/>
              <a:t>super-peers)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υπερομότιμοι εκπροσωπούν τους απλούς κόμβους</a:t>
            </a:r>
          </a:p>
          <a:p>
            <a:pPr lvl="2" eaLnBrk="1" hangingPunct="1"/>
            <a:r>
              <a:rPr lang="el-GR" altLang="el-GR" dirty="0" smtClean="0"/>
              <a:t>Γνωρίζουν τους πόρους των απλών κόμβων</a:t>
            </a:r>
          </a:p>
          <a:p>
            <a:pPr lvl="2" eaLnBrk="1" hangingPunct="1"/>
            <a:r>
              <a:rPr lang="el-GR" altLang="el-GR" dirty="0" smtClean="0"/>
              <a:t>Στέλνουν μηνύματα εκ μέρους των απλών κόμβων</a:t>
            </a:r>
          </a:p>
          <a:p>
            <a:pPr lvl="1" eaLnBrk="1" hangingPunct="1"/>
            <a:r>
              <a:rPr lang="el-GR" altLang="el-GR" dirty="0" smtClean="0"/>
              <a:t>Οι υπερομότιμοι σχηματίζουν μη δομημένο δίκτυο</a:t>
            </a:r>
          </a:p>
          <a:p>
            <a:pPr lvl="1" eaLnBrk="1" hangingPunct="1"/>
            <a:r>
              <a:rPr lang="el-GR" altLang="el-GR" dirty="0" smtClean="0"/>
              <a:t>Εντοπισμός πόρων μέσω των υπερομότιμων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5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Υπολογισμοί και αλγόριθμοι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σημαίνει κατανεμημένο σύστημα;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Τυπικός ορισμός κατανεμημένου συστήματος</a:t>
            </a:r>
          </a:p>
          <a:p>
            <a:pPr lvl="1"/>
            <a:r>
              <a:rPr lang="el-GR" dirty="0" smtClean="0"/>
              <a:t>Σύνολο διεργασιών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p</a:t>
            </a:r>
            <a:r>
              <a:rPr lang="en-US" baseline="-2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,p</a:t>
            </a:r>
            <a:r>
              <a:rPr lang="en-US" baseline="-2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,…,p</a:t>
            </a:r>
            <a:r>
              <a:rPr lang="en-US" baseline="-2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l-GR" baseline="-2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Εκτελούνται σε ανεξάρτητους υπολογιστές</a:t>
            </a:r>
          </a:p>
          <a:p>
            <a:pPr lvl="1"/>
            <a:r>
              <a:rPr lang="el-GR" dirty="0" smtClean="0"/>
              <a:t>Δίκτυο με κανάλια επικοινωνίας </a:t>
            </a: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i,j</a:t>
            </a:r>
            <a:endParaRPr lang="en-US" baseline="-2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Τουλάχιστον μίας κατεύθυνσης</a:t>
            </a:r>
          </a:p>
          <a:p>
            <a:pPr lvl="2"/>
            <a:r>
              <a:rPr lang="el-GR" dirty="0" smtClean="0"/>
              <a:t>Ισχυρά αλλά όχι πλήρως συνδεδεμένο</a:t>
            </a:r>
          </a:p>
          <a:p>
            <a:pPr lvl="1"/>
            <a:r>
              <a:rPr lang="el-GR" dirty="0" smtClean="0"/>
              <a:t>Κάθε μηχανή έχει το δικό της </a:t>
            </a:r>
            <a:r>
              <a:rPr lang="el-GR" dirty="0" err="1" smtClean="0"/>
              <a:t>χρονιστή</a:t>
            </a:r>
            <a:r>
              <a:rPr lang="el-GR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C(t)</a:t>
            </a:r>
          </a:p>
          <a:p>
            <a:pPr lvl="2"/>
            <a:r>
              <a:rPr lang="el-GR" dirty="0" smtClean="0"/>
              <a:t>Γενικά, το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C(t)</a:t>
            </a:r>
            <a:r>
              <a:rPr lang="el-GR" dirty="0" smtClean="0"/>
              <a:t> αποκλίνει σταδιακά από το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</a:t>
            </a:r>
            <a:endParaRPr lang="el-GR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7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Σύγχρονα και ασύγχρονα συστήματα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Σύγχρονο κατανεμημένο σύστημα</a:t>
            </a:r>
          </a:p>
          <a:p>
            <a:pPr lvl="1"/>
            <a:r>
              <a:rPr lang="el-GR" dirty="0" smtClean="0"/>
              <a:t>Άνω όριο σε σχετικές ταχύτητες μηχανών</a:t>
            </a:r>
          </a:p>
          <a:p>
            <a:pPr lvl="1"/>
            <a:r>
              <a:rPr lang="el-GR" dirty="0" smtClean="0"/>
              <a:t>Άνω όριο σε χρόνο καθυστέρησης μηνύματος</a:t>
            </a:r>
          </a:p>
          <a:p>
            <a:pPr lvl="1"/>
            <a:r>
              <a:rPr lang="el-GR" dirty="0" smtClean="0"/>
              <a:t>Άνω όριο στο ρυθμό ολίσθησης του </a:t>
            </a:r>
            <a:r>
              <a:rPr lang="el-GR" dirty="0" err="1" smtClean="0"/>
              <a:t>χρονιστή</a:t>
            </a:r>
            <a:endParaRPr lang="el-GR" dirty="0" smtClean="0"/>
          </a:p>
          <a:p>
            <a:r>
              <a:rPr lang="el-GR" dirty="0" smtClean="0"/>
              <a:t>Ασύγχρονο: δεν ισχύει </a:t>
            </a:r>
            <a:r>
              <a:rPr lang="el-GR" i="1" dirty="0" smtClean="0"/>
              <a:t>τίποτα </a:t>
            </a:r>
            <a:r>
              <a:rPr lang="el-GR" dirty="0" smtClean="0"/>
              <a:t>από αυτά</a:t>
            </a:r>
          </a:p>
          <a:p>
            <a:pPr lvl="1"/>
            <a:r>
              <a:rPr lang="el-GR" dirty="0" smtClean="0"/>
              <a:t>Λογισμικό</a:t>
            </a:r>
            <a:r>
              <a:rPr lang="en-US" dirty="0" smtClean="0"/>
              <a:t> </a:t>
            </a:r>
            <a:r>
              <a:rPr lang="el-GR" dirty="0" smtClean="0"/>
              <a:t>και αφαιρέσεις χαλάνε το συγχρονισμό</a:t>
            </a:r>
          </a:p>
          <a:p>
            <a:pPr lvl="1"/>
            <a:r>
              <a:rPr lang="el-GR" dirty="0" smtClean="0"/>
              <a:t>Οι φόρτοι κάνουν το σύστημα απρόβλεπτο</a:t>
            </a:r>
          </a:p>
          <a:p>
            <a:pPr lvl="1"/>
            <a:r>
              <a:rPr lang="el-GR" dirty="0" smtClean="0"/>
              <a:t>Απλούστερη σημασιολογία και προγραμματισμός</a:t>
            </a:r>
          </a:p>
          <a:p>
            <a:pPr lvl="1"/>
            <a:r>
              <a:rPr lang="el-GR" dirty="0" smtClean="0"/>
              <a:t>Αν υπάρχει λύση εκεί, υπάρχει και στο σύγχρονο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58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Υπολογισμοί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Εκτέλεση συνόλου ακολουθιακών διεργασιών</a:t>
            </a:r>
          </a:p>
          <a:p>
            <a:pPr lvl="1"/>
            <a:r>
              <a:rPr lang="el-GR" dirty="0" smtClean="0"/>
              <a:t>Κάθε διεργασία εκτελεί ακολουθία συμβάντων</a:t>
            </a:r>
          </a:p>
          <a:p>
            <a:pPr lvl="2"/>
            <a:r>
              <a:rPr lang="el-GR" dirty="0" smtClean="0"/>
              <a:t>Εσωτερικό: αλλαγή τοπικής μόνο κατάστασης</a:t>
            </a:r>
          </a:p>
          <a:p>
            <a:pPr lvl="2"/>
            <a:r>
              <a:rPr lang="el-GR" dirty="0" smtClean="0"/>
              <a:t>Επικοινωνίας: με άλλη διεργασία</a:t>
            </a:r>
          </a:p>
          <a:p>
            <a:pPr lvl="1"/>
            <a:r>
              <a:rPr lang="el-GR" dirty="0" smtClean="0"/>
              <a:t>Επικοινωνία με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send(m)</a:t>
            </a:r>
            <a:r>
              <a:rPr lang="el-GR" dirty="0" smtClean="0"/>
              <a:t> και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receive(m)</a:t>
            </a:r>
            <a:endParaRPr lang="el-GR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Το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m</a:t>
            </a:r>
            <a:r>
              <a:rPr lang="el-GR" dirty="0" smtClean="0"/>
              <a:t> είναι το αναγνωριστικό του μηνύματος</a:t>
            </a:r>
          </a:p>
          <a:p>
            <a:pPr lvl="1"/>
            <a:r>
              <a:rPr lang="el-GR" dirty="0" smtClean="0"/>
              <a:t>Διάφοροι τρόποι απεικόνισης</a:t>
            </a:r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10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Υπολογισμοί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pic>
        <p:nvPicPr>
          <p:cNvPr id="13" name="Content Placeholder 4" descr="Παράδειγμα διαγράμματος χώρου-χρόν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54" y="1484784"/>
            <a:ext cx="4278289" cy="1743158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3227942"/>
            <a:ext cx="8229600" cy="2898221"/>
          </a:xfrm>
        </p:spPr>
        <p:txBody>
          <a:bodyPr/>
          <a:lstStyle/>
          <a:p>
            <a:r>
              <a:rPr lang="el-GR" dirty="0" smtClean="0"/>
              <a:t>Διάγραμμα χώρου-χρόνου</a:t>
            </a:r>
          </a:p>
          <a:p>
            <a:pPr lvl="1"/>
            <a:r>
              <a:rPr lang="el-GR" dirty="0" smtClean="0"/>
              <a:t>Οριζόντιες γραμμές: εκτέλεση διεργασιών</a:t>
            </a:r>
          </a:p>
          <a:p>
            <a:pPr lvl="2"/>
            <a:r>
              <a:rPr lang="el-GR" dirty="0" smtClean="0"/>
              <a:t>Ο χρόνος αυξάνεται προς τα δεξιά</a:t>
            </a:r>
          </a:p>
          <a:p>
            <a:pPr lvl="1"/>
            <a:r>
              <a:rPr lang="el-GR" dirty="0" smtClean="0"/>
              <a:t>Τα σημεία παριστάνουν συμβάντα</a:t>
            </a:r>
          </a:p>
          <a:p>
            <a:pPr lvl="1"/>
            <a:r>
              <a:rPr lang="el-GR" dirty="0" smtClean="0"/>
              <a:t>Η επικοινωνία παριστάνεται με βέλη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4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Υπολογισμοί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pic>
        <p:nvPicPr>
          <p:cNvPr id="5" name="Picture 4" descr="Παράδειγμα κατεθυνόμενου γράφου υπολογισμού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71" y="1412776"/>
            <a:ext cx="1815126" cy="145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9942"/>
            <a:ext cx="8229600" cy="3186221"/>
          </a:xfrm>
        </p:spPr>
        <p:txBody>
          <a:bodyPr/>
          <a:lstStyle/>
          <a:p>
            <a:r>
              <a:rPr lang="el-GR" dirty="0" smtClean="0"/>
              <a:t>Κατευθυνόμενος γράφος</a:t>
            </a:r>
          </a:p>
          <a:p>
            <a:pPr lvl="1"/>
            <a:r>
              <a:rPr lang="el-GR" dirty="0" smtClean="0"/>
              <a:t>Κόμβοι: διεργασίες</a:t>
            </a:r>
          </a:p>
          <a:p>
            <a:pPr lvl="1"/>
            <a:r>
              <a:rPr lang="el-GR" dirty="0" smtClean="0"/>
              <a:t>Τόξα: μηνύματα</a:t>
            </a:r>
          </a:p>
          <a:p>
            <a:pPr lvl="2"/>
            <a:r>
              <a:rPr lang="el-GR" dirty="0" smtClean="0"/>
              <a:t>Ακέραιοι αριθμοί: σειρά αποστολής μηνυμάτων</a:t>
            </a:r>
          </a:p>
          <a:p>
            <a:pPr lvl="2"/>
            <a:r>
              <a:rPr lang="el-GR" dirty="0" smtClean="0"/>
              <a:t>Δυσκολία παράστασης ταυτόχρονων γεγονότων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1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Συγκεντρωτικοί αλγόριθμοι</a:t>
            </a:r>
          </a:p>
          <a:p>
            <a:pPr lvl="1"/>
            <a:r>
              <a:rPr lang="el-GR" dirty="0" smtClean="0"/>
              <a:t>Κεντρικός κόμβος (εξυπηρετητής)</a:t>
            </a:r>
          </a:p>
          <a:p>
            <a:pPr lvl="2"/>
            <a:r>
              <a:rPr lang="el-GR" dirty="0" smtClean="0"/>
              <a:t>Ευάλωτος σε αποτυχίες μοναδικού σημείου</a:t>
            </a:r>
          </a:p>
          <a:p>
            <a:pPr lvl="2"/>
            <a:r>
              <a:rPr lang="el-GR" dirty="0" smtClean="0"/>
              <a:t>Περιορισμένη δυνατότητα κλιμάκωσης</a:t>
            </a:r>
          </a:p>
          <a:p>
            <a:r>
              <a:rPr lang="el-GR" dirty="0" smtClean="0"/>
              <a:t>Κατανεμημένοι αλγόριθμοι</a:t>
            </a:r>
          </a:p>
          <a:p>
            <a:pPr lvl="1"/>
            <a:r>
              <a:rPr lang="el-GR" dirty="0" smtClean="0"/>
              <a:t>Δεν υπάρχει κεντρικός συντονιστής</a:t>
            </a:r>
          </a:p>
          <a:p>
            <a:pPr lvl="1"/>
            <a:r>
              <a:rPr lang="el-GR" dirty="0" smtClean="0"/>
              <a:t>Συνεργασία ισότιμων διεργασιών</a:t>
            </a:r>
          </a:p>
          <a:p>
            <a:pPr lvl="2"/>
            <a:r>
              <a:rPr lang="el-GR" dirty="0" smtClean="0"/>
              <a:t>Ανταλλαγή μηνυμάτων μεταξύ διεργασιών</a:t>
            </a:r>
          </a:p>
          <a:p>
            <a:pPr lvl="2"/>
            <a:r>
              <a:rPr lang="el-GR" dirty="0" smtClean="0"/>
              <a:t>Αβεβαιότητα ως προς την ακριβή εκτέλεση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22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πολλών επεξεργαστών</a:t>
            </a:r>
          </a:p>
          <a:p>
            <a:r>
              <a:rPr lang="el-GR" altLang="el-GR" dirty="0"/>
              <a:t>Λογισμικό πολλών επεξεργαστών</a:t>
            </a:r>
          </a:p>
          <a:p>
            <a:r>
              <a:rPr lang="el-GR" altLang="el-GR" dirty="0"/>
              <a:t>Αρχές σχεδίασης</a:t>
            </a:r>
          </a:p>
          <a:p>
            <a:r>
              <a:rPr lang="el-GR" altLang="el-GR" dirty="0"/>
              <a:t>Παρεχόμενες υπηρεσίες</a:t>
            </a:r>
          </a:p>
          <a:p>
            <a:r>
              <a:rPr lang="el-GR" altLang="el-GR" dirty="0"/>
              <a:t>Μοντέλο πελάτη-εξυπηρετητή</a:t>
            </a:r>
          </a:p>
          <a:p>
            <a:r>
              <a:rPr lang="el-GR" altLang="el-GR" dirty="0"/>
              <a:t>Μοντέλο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  <a:p>
            <a:r>
              <a:rPr lang="el-GR" altLang="el-GR" dirty="0" smtClean="0"/>
              <a:t>Υπολογισμοί και αλγόριθμοι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πολλών επεξεργαστών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Συστήματα πολυεπεξεργαστών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083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Γιατί κατανεμημένα συστήματα;</a:t>
            </a:r>
          </a:p>
          <a:p>
            <a:pPr lvl="1" eaLnBrk="1" hangingPunct="1"/>
            <a:r>
              <a:rPr lang="el-GR" altLang="el-GR" dirty="0" smtClean="0"/>
              <a:t>Εξελίξεις στα δίκτυα υπολογιστών</a:t>
            </a:r>
          </a:p>
          <a:p>
            <a:pPr lvl="1" eaLnBrk="1" hangingPunct="1"/>
            <a:r>
              <a:rPr lang="el-GR" altLang="el-GR" dirty="0" smtClean="0"/>
              <a:t>Δυνατότητα σύνδεσης πολλών επεξεργαστών</a:t>
            </a:r>
          </a:p>
          <a:p>
            <a:pPr eaLnBrk="1" hangingPunct="1"/>
            <a:r>
              <a:rPr lang="el-GR" altLang="el-GR" dirty="0" smtClean="0"/>
              <a:t>Συστήματα πολυεπεξεργαστών</a:t>
            </a:r>
          </a:p>
          <a:p>
            <a:pPr lvl="1" eaLnBrk="1" hangingPunct="1"/>
            <a:r>
              <a:rPr lang="el-GR" altLang="el-GR" dirty="0" smtClean="0"/>
              <a:t>Πολλοί επεξεργαστές με κοινή μνήμη</a:t>
            </a:r>
          </a:p>
          <a:p>
            <a:pPr lvl="1" eaLnBrk="1" hangingPunct="1"/>
            <a:r>
              <a:rPr lang="el-GR" altLang="el-GR" dirty="0" smtClean="0"/>
              <a:t>Κατάλληλοι για παράλληλη επεξεργασία</a:t>
            </a:r>
          </a:p>
        </p:txBody>
      </p:sp>
      <p:pic>
        <p:nvPicPr>
          <p:cNvPr id="4102" name="Picture 7" descr="Σύστημα πολυεπεξεργαστή με κοινή μνήμ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36147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2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Συστήματα πολύ-υπολογιστών</a:t>
            </a:r>
            <a:endParaRPr lang="en-US" altLang="el-GR" dirty="0" smtClean="0"/>
          </a:p>
        </p:txBody>
      </p:sp>
      <p:pic>
        <p:nvPicPr>
          <p:cNvPr id="5126" name="Picture 7" descr="Σύστημα πολυ-υπολογιστή χωρίς κοινή μνήμ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46" y="1268760"/>
            <a:ext cx="36147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35325"/>
            <a:ext cx="8229600" cy="28908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Συστήματα πολύ-υπολογιστών</a:t>
            </a:r>
          </a:p>
          <a:p>
            <a:pPr lvl="1" eaLnBrk="1" hangingPunct="1"/>
            <a:r>
              <a:rPr lang="el-GR" altLang="el-GR" dirty="0" smtClean="0"/>
              <a:t>Αυτόνομοι υπολογιστές</a:t>
            </a:r>
          </a:p>
          <a:p>
            <a:pPr lvl="1" eaLnBrk="1" hangingPunct="1"/>
            <a:r>
              <a:rPr lang="el-GR" altLang="el-GR" dirty="0" smtClean="0"/>
              <a:t>Διασύνδεση μέσω δικτύου</a:t>
            </a:r>
          </a:p>
          <a:p>
            <a:pPr eaLnBrk="1" hangingPunct="1"/>
            <a:r>
              <a:rPr lang="el-GR" altLang="el-GR" dirty="0" smtClean="0"/>
              <a:t>Υβριδικοί πολύ-υπολογιστές</a:t>
            </a:r>
          </a:p>
          <a:p>
            <a:pPr lvl="1" eaLnBrk="1" hangingPunct="1"/>
            <a:r>
              <a:rPr lang="el-GR" altLang="el-GR" dirty="0" smtClean="0"/>
              <a:t>Πολύ-υπολογιστές με πολυεπεξεργαστές</a:t>
            </a:r>
          </a:p>
          <a:p>
            <a:pPr lvl="1" eaLnBrk="1" hangingPunct="1"/>
            <a:r>
              <a:rPr lang="el-GR" altLang="el-GR" dirty="0" smtClean="0"/>
              <a:t>Σύνηθες λόγω των πολυπύρηνων επεξεργαστών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9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Κατανεμημένα συστήματα</a:t>
            </a:r>
            <a:r>
              <a:rPr lang="en-US" altLang="el-GR" dirty="0" smtClean="0"/>
              <a:t> υπ</a:t>
            </a:r>
            <a:r>
              <a:rPr lang="en-US" altLang="el-GR" dirty="0" err="1" smtClean="0"/>
              <a:t>ολογιστών</a:t>
            </a:r>
            <a:endParaRPr lang="el-GR" altLang="el-GR" dirty="0" smtClean="0"/>
          </a:p>
        </p:txBody>
      </p:sp>
      <p:pic>
        <p:nvPicPr>
          <p:cNvPr id="6150" name="Picture 5" descr="Κατανεμημένο σύστημα με πολλούς πυρήνε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23925"/>
            <a:ext cx="45148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4309987"/>
            <a:ext cx="8229600" cy="199933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Κατανεμημένα συστήματα</a:t>
            </a:r>
          </a:p>
          <a:p>
            <a:pPr lvl="1" eaLnBrk="1" hangingPunct="1"/>
            <a:r>
              <a:rPr lang="el-GR" altLang="el-GR" dirty="0" smtClean="0"/>
              <a:t>Χαρακτηρίζονται από το λογισμικό, όχι το υλικό</a:t>
            </a:r>
          </a:p>
          <a:p>
            <a:pPr lvl="1" eaLnBrk="1" hangingPunct="1"/>
            <a:r>
              <a:rPr lang="el-GR" altLang="el-GR" dirty="0" smtClean="0"/>
              <a:t>Ανεξάρτητοι υπολογιστές</a:t>
            </a:r>
          </a:p>
          <a:p>
            <a:pPr lvl="1" eaLnBrk="1" hangingPunct="1"/>
            <a:r>
              <a:rPr lang="el-GR" altLang="el-GR" dirty="0" smtClean="0"/>
              <a:t>Ομοιογενείς ή ετερογενείς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8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63FD7389-FC68-4D9D-BEB2-EB387136AD90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1469</TotalTime>
  <Words>1867</Words>
  <Application>Microsoft Office PowerPoint</Application>
  <PresentationFormat>On-screen Show (4:3)</PresentationFormat>
  <Paragraphs>416</Paragraphs>
  <Slides>48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Συστήματα πολλών επεξεργαστών</vt:lpstr>
      <vt:lpstr>Συστήματα πολυεπεξεργαστών</vt:lpstr>
      <vt:lpstr>Συστήματα πολύ-υπολογιστών</vt:lpstr>
      <vt:lpstr>Κατανεμημένα συστήματα υπολογιστών</vt:lpstr>
      <vt:lpstr>Λογισμικό πολυεπεξεργαστών</vt:lpstr>
      <vt:lpstr>Λειτουργικά συστήματα δικτύου</vt:lpstr>
      <vt:lpstr>Κατανεμημένα συστήματα (1 από 2)</vt:lpstr>
      <vt:lpstr>Κατανεμημένα συστήματα (2 από 2)</vt:lpstr>
      <vt:lpstr>Στόχοι κατανεμημένων συστημάτων</vt:lpstr>
      <vt:lpstr>Απαιτήσεις</vt:lpstr>
      <vt:lpstr>Διαφάνεια (1 από 2)</vt:lpstr>
      <vt:lpstr>Διαφάνεια (2 από 2)</vt:lpstr>
      <vt:lpstr>Κλιμάκωση (1 από 2)</vt:lpstr>
      <vt:lpstr>Κλιμάκωση (2 από 2)</vt:lpstr>
      <vt:lpstr>Υπηρεσίες κατανεμημένων συστημάτων</vt:lpstr>
      <vt:lpstr>Παρεχόμενες υπηρεσίες (1 από 4)</vt:lpstr>
      <vt:lpstr>Παρεχόμενες υπηρεσίες (2 από 4)</vt:lpstr>
      <vt:lpstr>Παρεχόμενες υπηρεσίες (3 από 4)</vt:lpstr>
      <vt:lpstr>Παρεχόμενες υπηρεσίες (4 από 4)</vt:lpstr>
      <vt:lpstr>Μοντέλο πελάτη-εξυπηρετητή</vt:lpstr>
      <vt:lpstr>Απλό μοντέλο (1 από 2)</vt:lpstr>
      <vt:lpstr>Απλό μοντέλο (2 από 2)</vt:lpstr>
      <vt:lpstr>Μοντέλο τριών επιπέδων (1 από 4)</vt:lpstr>
      <vt:lpstr>Μοντέλο τριών επιπέδων (2 από 4)</vt:lpstr>
      <vt:lpstr>Μοντέλο τριών επιπέδων (3 από 4)</vt:lpstr>
      <vt:lpstr>Μοντέλο τριών επιπέδων (4 από 4)</vt:lpstr>
      <vt:lpstr>Μοντέλο ομοτίμων</vt:lpstr>
      <vt:lpstr>Γιατί μοντέλο ομοτίμων; (1 από 2)</vt:lpstr>
      <vt:lpstr>Γιατί μοντέλο ομοτίμων; (2 από 2)</vt:lpstr>
      <vt:lpstr>Υπερκείμενα δίκτυα (1 από 2)</vt:lpstr>
      <vt:lpstr>Υπερκείμενα δίκτυα (2 από 2)</vt:lpstr>
      <vt:lpstr>Δομημένα συστήματα (1 από 2)</vt:lpstr>
      <vt:lpstr>Δομημένα συστήματα (2 από 2)</vt:lpstr>
      <vt:lpstr>Μη δομημένα συστήματα</vt:lpstr>
      <vt:lpstr>Ημιδομημένα συστήματα</vt:lpstr>
      <vt:lpstr>Υπολογισμοί και αλγόριθμοι</vt:lpstr>
      <vt:lpstr>Τι σημαίνει κατανεμημένο σύστημα;</vt:lpstr>
      <vt:lpstr>Σύγχρονα και ασύγχρονα συστήματα</vt:lpstr>
      <vt:lpstr>Υπολογισμοί (1 από 3)</vt:lpstr>
      <vt:lpstr>Υπολογισμοί (2 από 3)</vt:lpstr>
      <vt:lpstr>Υπολογισμοί (3 από 3)</vt:lpstr>
      <vt:lpstr>Αλγόριθμοι</vt:lpstr>
      <vt:lpstr>Τέλος Ενότητας #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Κατανεμημένα Συστήματα</dc:subject>
  <dc:creator>Γεώργιος Ξυλωμένος</dc:creator>
  <cp:keywords>Διαφάνεια; Κλιμάκωση; Πελάτης-εξυπηρετητής; Συστήματα ομοτίμων</cp:keywords>
  <cp:lastModifiedBy>georgex</cp:lastModifiedBy>
  <cp:revision>226</cp:revision>
  <cp:lastPrinted>2014-02-16T13:16:25Z</cp:lastPrinted>
  <dcterms:created xsi:type="dcterms:W3CDTF">2012-09-06T09:03:05Z</dcterms:created>
  <dcterms:modified xsi:type="dcterms:W3CDTF">2015-05-08T19:48:41Z</dcterms:modified>
</cp:coreProperties>
</file>