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17"/>
  </p:notesMasterIdLst>
  <p:handoutMasterIdLst>
    <p:handoutMasterId r:id="rId18"/>
  </p:handoutMasterIdLst>
  <p:sldIdLst>
    <p:sldId id="298" r:id="rId3"/>
    <p:sldId id="302" r:id="rId4"/>
    <p:sldId id="303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301" r:id="rId16"/>
  </p:sldIdLst>
  <p:sldSz cx="9144000" cy="6858000" type="screen4x3"/>
  <p:notesSz cx="11422063" cy="79390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 horzBarState="maximized">
    <p:restoredLeft sz="15620" autoAdjust="0"/>
    <p:restoredTop sz="94660" autoAdjust="0"/>
  </p:normalViewPr>
  <p:slideViewPr>
    <p:cSldViewPr>
      <p:cViewPr>
        <p:scale>
          <a:sx n="117" d="100"/>
          <a:sy n="117" d="100"/>
        </p:scale>
        <p:origin x="3016" y="4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948238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651" tIns="53325" rIns="106651" bIns="53325" numCol="1" anchor="t" anchorCtr="0" compatLnSpc="1">
            <a:prstTxWarp prst="textNoShape">
              <a:avLst/>
            </a:prstTxWarp>
          </a:bodyPr>
          <a:lstStyle>
            <a:lvl1pPr defTabSz="1066800">
              <a:defRPr sz="1400"/>
            </a:lvl1pPr>
          </a:lstStyle>
          <a:p>
            <a:endParaRPr lang="en-GB" alt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473825" y="0"/>
            <a:ext cx="4948238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651" tIns="53325" rIns="106651" bIns="53325" numCol="1" anchor="t" anchorCtr="0" compatLnSpc="1">
            <a:prstTxWarp prst="textNoShape">
              <a:avLst/>
            </a:prstTxWarp>
          </a:bodyPr>
          <a:lstStyle>
            <a:lvl1pPr algn="r" defTabSz="1066800">
              <a:defRPr sz="1400"/>
            </a:lvl1pPr>
          </a:lstStyle>
          <a:p>
            <a:endParaRPr lang="en-GB" altLang="en-US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7540625"/>
            <a:ext cx="4948238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651" tIns="53325" rIns="106651" bIns="53325" numCol="1" anchor="b" anchorCtr="0" compatLnSpc="1">
            <a:prstTxWarp prst="textNoShape">
              <a:avLst/>
            </a:prstTxWarp>
          </a:bodyPr>
          <a:lstStyle>
            <a:lvl1pPr defTabSz="1066800">
              <a:defRPr sz="1400"/>
            </a:lvl1pPr>
          </a:lstStyle>
          <a:p>
            <a:endParaRPr lang="en-GB" altLang="en-US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473825" y="7540625"/>
            <a:ext cx="4948238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651" tIns="53325" rIns="106651" bIns="53325" numCol="1" anchor="b" anchorCtr="0" compatLnSpc="1">
            <a:prstTxWarp prst="textNoShape">
              <a:avLst/>
            </a:prstTxWarp>
          </a:bodyPr>
          <a:lstStyle>
            <a:lvl1pPr algn="r" defTabSz="1066800">
              <a:defRPr sz="1400"/>
            </a:lvl1pPr>
          </a:lstStyle>
          <a:p>
            <a:fld id="{1B9DEC06-B920-4F79-B3D9-486313682A0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455303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948238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651" tIns="53325" rIns="106651" bIns="53325" numCol="1" anchor="t" anchorCtr="0" compatLnSpc="1">
            <a:prstTxWarp prst="textNoShape">
              <a:avLst/>
            </a:prstTxWarp>
          </a:bodyPr>
          <a:lstStyle>
            <a:lvl1pPr defTabSz="1066800">
              <a:defRPr sz="1400"/>
            </a:lvl1pPr>
          </a:lstStyle>
          <a:p>
            <a:endParaRPr lang="en-US" alt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473825" y="0"/>
            <a:ext cx="4948238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651" tIns="53325" rIns="106651" bIns="53325" numCol="1" anchor="t" anchorCtr="0" compatLnSpc="1">
            <a:prstTxWarp prst="textNoShape">
              <a:avLst/>
            </a:prstTxWarp>
          </a:bodyPr>
          <a:lstStyle>
            <a:lvl1pPr algn="r" defTabSz="1066800">
              <a:defRPr sz="1400"/>
            </a:lvl1pPr>
          </a:lstStyle>
          <a:p>
            <a:endParaRPr lang="en-US" alt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27450" y="595313"/>
            <a:ext cx="3970338" cy="2978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524000" y="3770313"/>
            <a:ext cx="8374063" cy="357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651" tIns="53325" rIns="106651" bIns="533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7540625"/>
            <a:ext cx="4948238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651" tIns="53325" rIns="106651" bIns="53325" numCol="1" anchor="b" anchorCtr="0" compatLnSpc="1">
            <a:prstTxWarp prst="textNoShape">
              <a:avLst/>
            </a:prstTxWarp>
          </a:bodyPr>
          <a:lstStyle>
            <a:lvl1pPr defTabSz="1066800">
              <a:defRPr sz="1400"/>
            </a:lvl1pPr>
          </a:lstStyle>
          <a:p>
            <a:endParaRPr lang="en-US" alt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473825" y="7540625"/>
            <a:ext cx="4948238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651" tIns="53325" rIns="106651" bIns="53325" numCol="1" anchor="b" anchorCtr="0" compatLnSpc="1">
            <a:prstTxWarp prst="textNoShape">
              <a:avLst/>
            </a:prstTxWarp>
          </a:bodyPr>
          <a:lstStyle>
            <a:lvl1pPr algn="r" defTabSz="1066800">
              <a:defRPr sz="1400"/>
            </a:lvl1pPr>
          </a:lstStyle>
          <a:p>
            <a:fld id="{31796EA4-1697-47E8-A350-17AF1ED187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57028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1493" indent="-191493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308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62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png"/><Relationship Id="rId1" Type="http://schemas.openxmlformats.org/officeDocument/2006/relationships/vmlDrawing" Target="../drawings/vmlDrawing1.v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Line 9"/>
          <p:cNvSpPr>
            <a:spLocks noChangeShapeType="1"/>
          </p:cNvSpPr>
          <p:nvPr userDrawn="1"/>
        </p:nvSpPr>
        <p:spPr bwMode="auto">
          <a:xfrm>
            <a:off x="0" y="2286000"/>
            <a:ext cx="80264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ffectLst>
            <a:outerShdw dist="99190" dir="238833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1447800" y="1143000"/>
            <a:ext cx="6705600" cy="1143000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l-GR" altLang="en-US" noProof="0" smtClean="0"/>
              <a:t>Click to edit Master title style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743200"/>
            <a:ext cx="6400800" cy="2895600"/>
          </a:xfrm>
        </p:spPr>
        <p:txBody>
          <a:bodyPr anchor="t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l-GR" altLang="en-US" noProof="0" smtClean="0"/>
              <a:t>Click to edit Master subtitle style</a:t>
            </a: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dt" sz="quarter" idx="2"/>
          </p:nvPr>
        </p:nvSpPr>
        <p:spPr>
          <a:xfrm>
            <a:off x="381000" y="6248400"/>
            <a:ext cx="1905000" cy="457200"/>
          </a:xfrm>
        </p:spPr>
        <p:txBody>
          <a:bodyPr/>
          <a:lstStyle>
            <a:lvl1pPr>
              <a:defRPr sz="1400"/>
            </a:lvl1pPr>
          </a:lstStyle>
          <a:p>
            <a:endParaRPr lang="el-GR" altLang="en-US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algn="ctr">
              <a:defRPr sz="1400"/>
            </a:lvl1pPr>
          </a:lstStyle>
          <a:p>
            <a:r>
              <a:rPr lang="el-GR" altLang="en-US"/>
              <a:t>Information-Centric Networks</a:t>
            </a:r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 sz="1400"/>
            </a:lvl1pPr>
          </a:lstStyle>
          <a:p>
            <a:fld id="{E96E295E-356F-4E62-98C6-23639797C0EE}" type="slidenum">
              <a:rPr lang="el-GR" altLang="en-US"/>
              <a:pPr/>
              <a:t>‹#›</a:t>
            </a:fld>
            <a:endParaRPr lang="el-GR" altLang="en-US"/>
          </a:p>
        </p:txBody>
      </p:sp>
      <p:graphicFrame>
        <p:nvGraphicFramePr>
          <p:cNvPr id="4111" name="Object 15"/>
          <p:cNvGraphicFramePr>
            <a:graphicFrameLocks noChangeAspect="1"/>
          </p:cNvGraphicFramePr>
          <p:nvPr userDrawn="1"/>
        </p:nvGraphicFramePr>
        <p:xfrm>
          <a:off x="134938" y="996950"/>
          <a:ext cx="1298575" cy="125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name="Microsoft Drawing" r:id="rId3" imgW="928809" imgH="896743" progId="MSDraw">
                  <p:embed/>
                </p:oleObj>
              </mc:Choice>
              <mc:Fallback>
                <p:oleObj name="Microsoft Drawing" r:id="rId3" imgW="928809" imgH="896743" progId="MSDraw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938" y="996950"/>
                        <a:ext cx="1298575" cy="1254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Information-Centric Networks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0</a:t>
            </a:r>
            <a:r>
              <a:rPr lang="en-US" altLang="en-US"/>
              <a:t>4b</a:t>
            </a:r>
            <a:r>
              <a:rPr lang="el-GR" altLang="en-US"/>
              <a:t>-</a:t>
            </a:r>
            <a:fld id="{54889EFF-25FB-4955-8C6A-59552F856D42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668248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114300"/>
            <a:ext cx="2095500" cy="6286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14300"/>
            <a:ext cx="6134100" cy="6286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Information-Centric Networks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0</a:t>
            </a:r>
            <a:r>
              <a:rPr lang="en-US" altLang="en-US"/>
              <a:t>4b</a:t>
            </a:r>
            <a:r>
              <a:rPr lang="el-GR" altLang="en-US"/>
              <a:t>-</a:t>
            </a:r>
            <a:fld id="{7F64BA9F-E848-44BC-B66E-91820249B857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536485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659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599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7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9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515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165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914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510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Information-Centric Networks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0</a:t>
            </a:r>
            <a:r>
              <a:rPr lang="en-US" altLang="en-US"/>
              <a:t>4b</a:t>
            </a:r>
            <a:r>
              <a:rPr lang="el-GR" altLang="en-US"/>
              <a:t>-</a:t>
            </a:r>
            <a:fld id="{80E34814-4648-4192-9D91-36B2BE00365C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9542190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9112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326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060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Information-Centric Networks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0</a:t>
            </a:r>
            <a:r>
              <a:rPr lang="en-US" altLang="en-US"/>
              <a:t>4b</a:t>
            </a:r>
            <a:r>
              <a:rPr lang="el-GR" altLang="en-US"/>
              <a:t>-</a:t>
            </a:r>
            <a:fld id="{7087CF9B-0C61-4BE5-887E-BB18F1682D8E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279386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1148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1148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Information-Centric Networks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0</a:t>
            </a:r>
            <a:r>
              <a:rPr lang="en-US" altLang="en-US"/>
              <a:t>4b</a:t>
            </a:r>
            <a:r>
              <a:rPr lang="el-GR" altLang="en-US"/>
              <a:t>-</a:t>
            </a:r>
            <a:fld id="{2AA67E0C-A185-4CD2-A23D-5E4BAC64B973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832852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Information-Centric Networks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0</a:t>
            </a:r>
            <a:r>
              <a:rPr lang="en-US" altLang="en-US"/>
              <a:t>4b</a:t>
            </a:r>
            <a:r>
              <a:rPr lang="el-GR" altLang="en-US"/>
              <a:t>-</a:t>
            </a:r>
            <a:fld id="{FBB09518-98B5-4458-85A8-953C14B5B816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37399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Information-Centric Networks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0</a:t>
            </a:r>
            <a:r>
              <a:rPr lang="en-US" altLang="en-US"/>
              <a:t>4b</a:t>
            </a:r>
            <a:r>
              <a:rPr lang="el-GR" altLang="en-US"/>
              <a:t>-</a:t>
            </a:r>
            <a:fld id="{3AC3DB28-46F2-47CF-B636-47323139CC11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758849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Information-Centric Networks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0</a:t>
            </a:r>
            <a:r>
              <a:rPr lang="en-US" altLang="en-US"/>
              <a:t>4b</a:t>
            </a:r>
            <a:r>
              <a:rPr lang="el-GR" altLang="en-US"/>
              <a:t>-</a:t>
            </a:r>
            <a:fld id="{0101A047-A180-4C63-BEFF-B43129097D65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858051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Information-Centric Networks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0</a:t>
            </a:r>
            <a:r>
              <a:rPr lang="en-US" altLang="en-US"/>
              <a:t>4b</a:t>
            </a:r>
            <a:r>
              <a:rPr lang="el-GR" altLang="en-US"/>
              <a:t>-</a:t>
            </a:r>
            <a:fld id="{5E763E30-7913-4206-9870-2294C2E75DCD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099991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Information-Centric Networks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0</a:t>
            </a:r>
            <a:r>
              <a:rPr lang="en-US" altLang="en-US"/>
              <a:t>4b</a:t>
            </a:r>
            <a:r>
              <a:rPr lang="el-GR" altLang="en-US"/>
              <a:t>-</a:t>
            </a:r>
            <a:fld id="{5CA542F9-87BC-4FF1-9949-17745D2E24FD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200080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Line 14"/>
          <p:cNvSpPr>
            <a:spLocks noChangeShapeType="1"/>
          </p:cNvSpPr>
          <p:nvPr userDrawn="1"/>
        </p:nvSpPr>
        <p:spPr bwMode="auto">
          <a:xfrm>
            <a:off x="0" y="1219200"/>
            <a:ext cx="87630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ffectLst>
            <a:outerShdw dist="99190" dir="238833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14300"/>
            <a:ext cx="838200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Click to edit Master title style</a:t>
            </a: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3820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Click to edit Master text styles</a:t>
            </a:r>
          </a:p>
          <a:p>
            <a:pPr lvl="1"/>
            <a:r>
              <a:rPr lang="el-GR" altLang="en-US" smtClean="0"/>
              <a:t>Second Level</a:t>
            </a:r>
          </a:p>
          <a:p>
            <a:pPr lvl="2"/>
            <a:r>
              <a:rPr lang="el-GR" altLang="en-US" smtClean="0"/>
              <a:t>Third Level</a:t>
            </a:r>
          </a:p>
          <a:p>
            <a:pPr lvl="3"/>
            <a:r>
              <a:rPr lang="el-GR" altLang="en-US" smtClean="0"/>
              <a:t>Fourth Level</a:t>
            </a:r>
          </a:p>
          <a:p>
            <a:pPr lvl="4"/>
            <a:r>
              <a:rPr lang="el-GR" altLang="en-US" smtClean="0"/>
              <a:t>Fifth Level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05200" y="639921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+mn-lt"/>
              </a:defRPr>
            </a:lvl1pPr>
          </a:lstStyle>
          <a:p>
            <a:endParaRPr lang="el-GR" altLang="en-US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" y="6399213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+mn-lt"/>
              </a:defRPr>
            </a:lvl1pPr>
          </a:lstStyle>
          <a:p>
            <a:r>
              <a:rPr lang="el-GR" altLang="en-US"/>
              <a:t>Information-Centric Networks</a:t>
            </a:r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39921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+mn-lt"/>
              </a:defRPr>
            </a:lvl1pPr>
          </a:lstStyle>
          <a:p>
            <a:r>
              <a:rPr lang="el-GR" altLang="en-US"/>
              <a:t>0</a:t>
            </a:r>
            <a:r>
              <a:rPr lang="en-US" altLang="en-US"/>
              <a:t>4b</a:t>
            </a:r>
            <a:r>
              <a:rPr lang="el-GR" altLang="en-US"/>
              <a:t>-</a:t>
            </a:r>
            <a:fld id="{DD1050A2-B735-461D-8462-33272CDE63CC}" type="slidenum">
              <a:rPr lang="el-GR" altLang="en-US"/>
              <a:pPr/>
              <a:t>‹#›</a:t>
            </a:fld>
            <a:endParaRPr lang="el-GR" altLang="en-US"/>
          </a:p>
        </p:txBody>
      </p:sp>
      <p:sp>
        <p:nvSpPr>
          <p:cNvPr id="1044" name="Line 20"/>
          <p:cNvSpPr>
            <a:spLocks noChangeShapeType="1"/>
          </p:cNvSpPr>
          <p:nvPr userDrawn="1"/>
        </p:nvSpPr>
        <p:spPr bwMode="auto">
          <a:xfrm>
            <a:off x="0" y="6429375"/>
            <a:ext cx="87630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ffectLst>
            <a:outerShdw dist="99190" dir="238833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3C4726A-630D-4CB4-B088-BAB00F4188E9}" type="slidenum">
              <a:rPr lang="el-GR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3217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Information-Centric Networks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Section</a:t>
            </a:r>
            <a:r>
              <a:rPr lang="el-GR" sz="2800" b="1" dirty="0" smtClean="0"/>
              <a:t> </a:t>
            </a:r>
            <a:r>
              <a:rPr lang="en-US" sz="2800" b="1" dirty="0" smtClean="0"/>
              <a:t># </a:t>
            </a:r>
            <a:r>
              <a:rPr lang="fr-FR" sz="2800" b="1" dirty="0" smtClean="0"/>
              <a:t>4.2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n-US" sz="2800" b="1" dirty="0"/>
              <a:t>Routing Issues</a:t>
            </a:r>
          </a:p>
          <a:p>
            <a:r>
              <a:rPr lang="en-US" sz="2800" b="1" dirty="0"/>
              <a:t>Instructor</a:t>
            </a:r>
            <a:r>
              <a:rPr lang="el-GR" sz="2800" b="1" dirty="0"/>
              <a:t>: </a:t>
            </a:r>
            <a:r>
              <a:rPr lang="en-US" sz="2800" dirty="0"/>
              <a:t>George </a:t>
            </a:r>
            <a:r>
              <a:rPr lang="en-US" sz="2800" dirty="0" err="1"/>
              <a:t>Xylomenos</a:t>
            </a:r>
            <a:endParaRPr lang="el-GR" sz="2800" dirty="0"/>
          </a:p>
          <a:p>
            <a:r>
              <a:rPr lang="en-US" sz="2800" b="1" dirty="0"/>
              <a:t>Department:</a:t>
            </a:r>
            <a:r>
              <a:rPr lang="el-GR" sz="2800" b="1" dirty="0"/>
              <a:t> </a:t>
            </a:r>
            <a:r>
              <a:rPr lang="en-US" sz="2800" dirty="0"/>
              <a:t>Informatics</a:t>
            </a:r>
            <a:endParaRPr lang="el-GR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25355"/>
            <a:ext cx="1535430" cy="537210"/>
          </a:xfrm>
          <a:prstGeom prst="rect">
            <a:avLst/>
          </a:prstGeom>
        </p:spPr>
      </p:pic>
      <p:pic>
        <p:nvPicPr>
          <p:cNvPr id="8" name="Picture 37" descr="C:\Documents and Settings\xgeorge\My Documents\Docs\2013\IIMC\ppt\EPEDBM G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123" y="5663332"/>
            <a:ext cx="36195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661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n-US"/>
              <a:t>Information-Centric Networks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l-GR" altLang="en-US"/>
              <a:t>0</a:t>
            </a:r>
            <a:r>
              <a:rPr lang="en-US" altLang="en-US"/>
              <a:t>4b</a:t>
            </a:r>
            <a:r>
              <a:rPr lang="el-GR" altLang="en-US"/>
              <a:t>-</a:t>
            </a:r>
            <a:fld id="{8DD3A497-7CB8-4819-AB3C-2AED684E0DC4}" type="slidenum">
              <a:rPr lang="el-GR" altLang="en-US"/>
              <a:pPr/>
              <a:t>10</a:t>
            </a:fld>
            <a:endParaRPr lang="el-GR" altLang="en-US"/>
          </a:p>
        </p:txBody>
      </p:sp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Results</a:t>
            </a:r>
            <a:endParaRPr lang="el-GR" altLang="en-US"/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Export misconfiguration</a:t>
            </a:r>
          </a:p>
          <a:p>
            <a:pPr lvl="1"/>
            <a:r>
              <a:rPr lang="en-US" altLang="en-US"/>
              <a:t>Segments with policy violations were clustered into incidents</a:t>
            </a:r>
          </a:p>
          <a:p>
            <a:pPr lvl="1"/>
            <a:r>
              <a:rPr lang="en-US" altLang="en-US"/>
              <a:t>Most incidents do not affect connectivity, only load</a:t>
            </a:r>
          </a:p>
          <a:p>
            <a:pPr lvl="1"/>
            <a:r>
              <a:rPr lang="en-US" altLang="en-US"/>
              <a:t>Provider-&gt;AS</a:t>
            </a:r>
            <a:r>
              <a:rPr lang="en-US" altLang="en-US">
                <a:sym typeface="Wingdings" pitchFamily="2" charset="2"/>
              </a:rPr>
              <a:t>-&gt;Provider is the most common violation</a:t>
            </a:r>
          </a:p>
          <a:p>
            <a:pPr lvl="2"/>
            <a:r>
              <a:rPr lang="en-US" altLang="en-US"/>
              <a:t>Followed by Provider-&gt;AS-&gt;Peer</a:t>
            </a:r>
          </a:p>
          <a:p>
            <a:pPr lvl="1"/>
            <a:r>
              <a:rPr lang="en-US" altLang="en-US"/>
              <a:t>Impact on load is normally low</a:t>
            </a:r>
          </a:p>
          <a:p>
            <a:pPr lvl="2"/>
            <a:r>
              <a:rPr lang="en-US" altLang="en-US"/>
              <a:t>But it can even double load in some incidents</a:t>
            </a:r>
            <a:endParaRPr lang="el-GR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n-US"/>
              <a:t>Information-Centric Networks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l-GR" altLang="en-US"/>
              <a:t>0</a:t>
            </a:r>
            <a:r>
              <a:rPr lang="en-US" altLang="en-US"/>
              <a:t>4b</a:t>
            </a:r>
            <a:r>
              <a:rPr lang="el-GR" altLang="en-US"/>
              <a:t>-</a:t>
            </a:r>
            <a:fld id="{46B42B50-5B06-432E-BA70-DEBF3F9A6B72}" type="slidenum">
              <a:rPr lang="el-GR" altLang="en-US"/>
              <a:pPr/>
              <a:t>11</a:t>
            </a:fld>
            <a:endParaRPr lang="el-GR" altLang="en-US"/>
          </a:p>
        </p:txBody>
      </p:sp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Causes</a:t>
            </a:r>
            <a:endParaRPr lang="el-GR" altLang="en-US"/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Classification of human errors</a:t>
            </a:r>
          </a:p>
          <a:p>
            <a:pPr lvl="1"/>
            <a:r>
              <a:rPr lang="en-US" altLang="en-US"/>
              <a:t>Slips: errors in executing a correct plan</a:t>
            </a:r>
          </a:p>
          <a:p>
            <a:pPr lvl="1"/>
            <a:r>
              <a:rPr lang="en-US" altLang="en-US"/>
              <a:t>Mistakes: correct execution of an erroneous plan</a:t>
            </a:r>
          </a:p>
          <a:p>
            <a:r>
              <a:rPr lang="en-US" altLang="en-US"/>
              <a:t>Origin misconfigurations</a:t>
            </a:r>
          </a:p>
          <a:p>
            <a:pPr lvl="1"/>
            <a:r>
              <a:rPr lang="en-US" altLang="en-US"/>
              <a:t>Mistakes</a:t>
            </a:r>
          </a:p>
          <a:p>
            <a:pPr lvl="2"/>
            <a:r>
              <a:rPr lang="en-US" altLang="en-US"/>
              <a:t>Initialization bugs: bug in a specific vendor’s product</a:t>
            </a:r>
          </a:p>
          <a:p>
            <a:pPr lvl="2"/>
            <a:r>
              <a:rPr lang="en-US" altLang="en-US"/>
              <a:t>Reliance on upstream filtering: response to attacks of load balancing</a:t>
            </a:r>
          </a:p>
          <a:p>
            <a:pPr lvl="2"/>
            <a:r>
              <a:rPr lang="en-US" altLang="en-US"/>
              <a:t>Old configuration: unsaved changes or backup routers</a:t>
            </a:r>
          </a:p>
          <a:p>
            <a:pPr lvl="1"/>
            <a:r>
              <a:rPr lang="en-US" altLang="en-US"/>
              <a:t>Slips</a:t>
            </a:r>
          </a:p>
          <a:p>
            <a:pPr lvl="2"/>
            <a:r>
              <a:rPr lang="en-US" altLang="en-US"/>
              <a:t>Redistribution: of internal routes</a:t>
            </a:r>
          </a:p>
          <a:p>
            <a:pPr lvl="2"/>
            <a:r>
              <a:rPr lang="en-US" altLang="en-US"/>
              <a:t>Community: incorrect scoping of routes</a:t>
            </a:r>
          </a:p>
          <a:p>
            <a:pPr lvl="2"/>
            <a:r>
              <a:rPr lang="en-US" altLang="en-US"/>
              <a:t>Hijack: of addresses prefixes (attack or typing error)</a:t>
            </a:r>
          </a:p>
          <a:p>
            <a:pPr lvl="2"/>
            <a:r>
              <a:rPr lang="en-US" altLang="en-US"/>
              <a:t>Forgotten filter: error in filtering</a:t>
            </a:r>
          </a:p>
          <a:p>
            <a:pPr lvl="2"/>
            <a:r>
              <a:rPr lang="en-US" altLang="en-US"/>
              <a:t>Incorrect summary: larger or smaller address blocks</a:t>
            </a:r>
            <a:endParaRPr lang="el-GR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n-US"/>
              <a:t>Information-Centric Networks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l-GR" altLang="en-US"/>
              <a:t>0</a:t>
            </a:r>
            <a:r>
              <a:rPr lang="en-US" altLang="en-US"/>
              <a:t>4b</a:t>
            </a:r>
            <a:r>
              <a:rPr lang="el-GR" altLang="en-US"/>
              <a:t>-</a:t>
            </a:r>
            <a:fld id="{6851CD6A-91B9-4107-A126-6668CAF70BE7}" type="slidenum">
              <a:rPr lang="el-GR" altLang="en-US"/>
              <a:pPr/>
              <a:t>12</a:t>
            </a:fld>
            <a:endParaRPr lang="el-GR" altLang="en-US"/>
          </a:p>
        </p:txBody>
      </p:sp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Causes</a:t>
            </a:r>
            <a:endParaRPr lang="el-GR" altLang="en-US"/>
          </a:p>
        </p:txBody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Export misconfigurations</a:t>
            </a:r>
          </a:p>
          <a:p>
            <a:pPr lvl="1"/>
            <a:r>
              <a:rPr lang="en-US" altLang="en-US"/>
              <a:t>Mistakes</a:t>
            </a:r>
          </a:p>
          <a:p>
            <a:pPr lvl="2"/>
            <a:r>
              <a:rPr lang="en-US" altLang="en-US"/>
              <a:t>Prefix based configuration: a backup path leads to transit violations</a:t>
            </a:r>
          </a:p>
          <a:p>
            <a:pPr lvl="2"/>
            <a:r>
              <a:rPr lang="en-US" altLang="en-US"/>
              <a:t>Old configuration: as in origin misconfigurations</a:t>
            </a:r>
          </a:p>
          <a:p>
            <a:pPr lvl="2"/>
            <a:r>
              <a:rPr lang="en-US" altLang="en-US"/>
              <a:t>Initialization bug: as in origin misconfigurations</a:t>
            </a:r>
          </a:p>
          <a:p>
            <a:pPr lvl="1"/>
            <a:r>
              <a:rPr lang="en-US" altLang="en-US"/>
              <a:t>Slips</a:t>
            </a:r>
          </a:p>
          <a:p>
            <a:pPr lvl="2"/>
            <a:r>
              <a:rPr lang="en-US" altLang="en-US"/>
              <a:t>Bad ACL or route map: obvious</a:t>
            </a:r>
          </a:p>
          <a:p>
            <a:pPr lvl="2"/>
            <a:r>
              <a:rPr lang="en-US" altLang="en-US"/>
              <a:t>Typo: obvious</a:t>
            </a:r>
          </a:p>
          <a:p>
            <a:pPr lvl="2"/>
            <a:r>
              <a:rPr lang="en-US" altLang="en-US"/>
              <a:t>Forgotten filter: as in origin misconfigurations</a:t>
            </a:r>
          </a:p>
          <a:p>
            <a:pPr lvl="2"/>
            <a:r>
              <a:rPr lang="en-US" altLang="en-US"/>
              <a:t>Community: as in origin misconfigurations</a:t>
            </a:r>
            <a:endParaRPr lang="el-GR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n-US"/>
              <a:t>Information-Centric Networks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l-GR" altLang="en-US"/>
              <a:t>0</a:t>
            </a:r>
            <a:r>
              <a:rPr lang="en-US" altLang="en-US"/>
              <a:t>4b</a:t>
            </a:r>
            <a:r>
              <a:rPr lang="el-GR" altLang="en-US"/>
              <a:t>-</a:t>
            </a:r>
            <a:fld id="{AC4F6D38-AF3E-486B-B4BB-C9E11D5542C1}" type="slidenum">
              <a:rPr lang="el-GR" altLang="en-US"/>
              <a:pPr/>
              <a:t>13</a:t>
            </a:fld>
            <a:endParaRPr lang="el-GR" altLang="en-US"/>
          </a:p>
        </p:txBody>
      </p:sp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Discussion</a:t>
            </a:r>
            <a:endParaRPr lang="el-GR" altLang="en-US"/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What can we do to reduce misconfigurations?</a:t>
            </a:r>
          </a:p>
          <a:p>
            <a:r>
              <a:rPr lang="en-US" altLang="en-US"/>
              <a:t>User interface design</a:t>
            </a:r>
          </a:p>
          <a:p>
            <a:pPr lvl="1"/>
            <a:r>
              <a:rPr lang="en-US" altLang="en-US"/>
              <a:t>Many CLIs are problematic and should be improved</a:t>
            </a:r>
          </a:p>
          <a:p>
            <a:pPr lvl="1"/>
            <a:r>
              <a:rPr lang="en-US" altLang="en-US"/>
              <a:t>Often operators do not really understand the CLI</a:t>
            </a:r>
          </a:p>
          <a:p>
            <a:r>
              <a:rPr lang="en-US" altLang="en-US"/>
              <a:t>High-level languages and checking</a:t>
            </a:r>
          </a:p>
          <a:p>
            <a:pPr lvl="1"/>
            <a:r>
              <a:rPr lang="en-US" altLang="en-US"/>
              <a:t>Router configuration is a very low level task</a:t>
            </a:r>
          </a:p>
          <a:p>
            <a:pPr lvl="1"/>
            <a:r>
              <a:rPr lang="en-US" altLang="en-US"/>
              <a:t>At least high level configuration checking would be good</a:t>
            </a:r>
          </a:p>
          <a:p>
            <a:r>
              <a:rPr lang="en-US" altLang="en-US"/>
              <a:t>Database consistency and replication</a:t>
            </a:r>
          </a:p>
          <a:p>
            <a:pPr lvl="1"/>
            <a:r>
              <a:rPr lang="en-US" altLang="en-US"/>
              <a:t>Registries are very outdated, leading to errors</a:t>
            </a:r>
          </a:p>
          <a:p>
            <a:r>
              <a:rPr lang="en-US" altLang="en-US"/>
              <a:t>Protocol extensions</a:t>
            </a:r>
          </a:p>
          <a:p>
            <a:pPr lvl="1"/>
            <a:r>
              <a:rPr lang="en-US" altLang="en-US"/>
              <a:t>Secure BGP guards against hijacks</a:t>
            </a:r>
          </a:p>
          <a:p>
            <a:pPr lvl="1"/>
            <a:r>
              <a:rPr lang="en-US" altLang="en-US"/>
              <a:t>Better error reporting would reveal many other errors</a:t>
            </a:r>
            <a:endParaRPr lang="el-GR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End of Section </a:t>
            </a:r>
            <a:r>
              <a:rPr lang="el-GR" dirty="0" smtClean="0"/>
              <a:t>#</a:t>
            </a:r>
            <a:r>
              <a:rPr lang="en-US" dirty="0" smtClean="0"/>
              <a:t> </a:t>
            </a:r>
            <a:r>
              <a:rPr lang="fr-FR" dirty="0" smtClean="0"/>
              <a:t>4.2</a:t>
            </a:r>
            <a:endParaRPr lang="el-GR" dirty="0"/>
          </a:p>
        </p:txBody>
      </p:sp>
      <p:sp>
        <p:nvSpPr>
          <p:cNvPr id="23" name="Θέση κειμένου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Course</a:t>
            </a:r>
            <a:r>
              <a:rPr lang="el-GR" b="1" dirty="0"/>
              <a:t>: </a:t>
            </a:r>
            <a:r>
              <a:rPr lang="en-US" dirty="0"/>
              <a:t>Information-Centric Networks</a:t>
            </a:r>
            <a:r>
              <a:rPr lang="el-GR" dirty="0"/>
              <a:t>, </a:t>
            </a:r>
            <a:r>
              <a:rPr lang="en-US" b="1" dirty="0"/>
              <a:t>Section # </a:t>
            </a:r>
            <a:r>
              <a:rPr lang="fr-FR" b="1" dirty="0" smtClean="0"/>
              <a:t>4.2</a:t>
            </a:r>
            <a:r>
              <a:rPr lang="el-GR" b="1" dirty="0" smtClean="0"/>
              <a:t>:</a:t>
            </a:r>
            <a:r>
              <a:rPr lang="en-US" b="1" dirty="0" smtClean="0"/>
              <a:t> Routing Issues</a:t>
            </a:r>
            <a:endParaRPr lang="en-US" b="1" dirty="0"/>
          </a:p>
          <a:p>
            <a:r>
              <a:rPr lang="en-US" b="1" dirty="0"/>
              <a:t>Instructor</a:t>
            </a:r>
            <a:r>
              <a:rPr lang="el-GR" b="1" dirty="0"/>
              <a:t>: </a:t>
            </a:r>
            <a:r>
              <a:rPr lang="en-US" dirty="0"/>
              <a:t>George </a:t>
            </a:r>
            <a:r>
              <a:rPr lang="en-US" dirty="0" err="1"/>
              <a:t>Xylomenos</a:t>
            </a:r>
            <a:r>
              <a:rPr lang="el-GR" dirty="0"/>
              <a:t>, </a:t>
            </a:r>
            <a:r>
              <a:rPr lang="en-US" b="1" dirty="0"/>
              <a:t>Department:</a:t>
            </a:r>
            <a:r>
              <a:rPr lang="el-GR" b="1" dirty="0"/>
              <a:t> </a:t>
            </a:r>
            <a:r>
              <a:rPr lang="en-US" dirty="0"/>
              <a:t>Informatics</a:t>
            </a:r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25355"/>
            <a:ext cx="1535430" cy="537210"/>
          </a:xfrm>
          <a:prstGeom prst="rect">
            <a:avLst/>
          </a:prstGeom>
        </p:spPr>
      </p:pic>
      <p:pic>
        <p:nvPicPr>
          <p:cNvPr id="8" name="Picture 37" descr="C:\Documents and Settings\xgeorge\My Documents\Docs\2013\IIMC\ppt\EPEDBM G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123" y="5663332"/>
            <a:ext cx="36195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948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Funding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These educational materials have been developed as part of the instructors educational tasks</a:t>
            </a:r>
            <a:r>
              <a:rPr lang="el-GR" sz="2400" dirty="0" smtClean="0"/>
              <a:t>.</a:t>
            </a:r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b="1" dirty="0" smtClean="0"/>
              <a:t>“Athens University of Economics and Business Open Courses”</a:t>
            </a:r>
            <a:r>
              <a:rPr lang="en-US" sz="2400" dirty="0" smtClean="0"/>
              <a:t> project onl</a:t>
            </a:r>
            <a:r>
              <a:rPr lang="en-US" sz="2400" dirty="0" smtClean="0"/>
              <a:t>y funded the reformatting of these educational materials</a:t>
            </a:r>
            <a:r>
              <a:rPr lang="el-GR" sz="2400" dirty="0" smtClean="0"/>
              <a:t>. </a:t>
            </a:r>
            <a:endParaRPr lang="el-GR" sz="2400" dirty="0" smtClean="0"/>
          </a:p>
          <a:p>
            <a:r>
              <a:rPr lang="en-US" sz="2400" dirty="0" smtClean="0"/>
              <a:t>The project is being implemented as part of the Operational Program</a:t>
            </a:r>
            <a:r>
              <a:rPr lang="el-GR" sz="2400" dirty="0" smtClean="0"/>
              <a:t> </a:t>
            </a:r>
            <a:r>
              <a:rPr lang="en-US" sz="2400" dirty="0" smtClean="0"/>
              <a:t>“Instruction and Lifelong Learning” and is co-financed by the European Union (European Social Fund) and national funds</a:t>
            </a:r>
            <a:r>
              <a:rPr lang="el-GR" sz="2400" dirty="0" smtClean="0"/>
              <a:t>.</a:t>
            </a:r>
            <a:endParaRPr lang="el-GR" sz="2400" dirty="0" smtClean="0"/>
          </a:p>
        </p:txBody>
      </p:sp>
      <p:pic>
        <p:nvPicPr>
          <p:cNvPr id="10" name="Picture 37" descr="C:\Documents and Settings\xgeorge\My Documents\Docs\2013\IIMC\ppt\EPEDBM G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589240"/>
            <a:ext cx="36195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408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Licencing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/>
              <a:t>These educational materials are subject to a Creative Commons License. </a:t>
            </a:r>
            <a:endParaRPr lang="el-GR" sz="2800" dirty="0" smtClean="0"/>
          </a:p>
          <a:p>
            <a:pPr algn="l"/>
            <a:endParaRPr lang="en-US" sz="2800" dirty="0" smtClean="0"/>
          </a:p>
        </p:txBody>
      </p:sp>
      <p:pic>
        <p:nvPicPr>
          <p:cNvPr id="2" name="Picture 1" descr="Λογότυπο για Άδειες χρήσης Creative Commons BY-NC-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570" y="5234900"/>
            <a:ext cx="3070860" cy="107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00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n-US"/>
              <a:t>Information-Centric Networks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l-GR" altLang="en-US"/>
              <a:t>0</a:t>
            </a:r>
            <a:r>
              <a:rPr lang="en-US" altLang="en-US"/>
              <a:t>4b</a:t>
            </a:r>
            <a:r>
              <a:rPr lang="el-GR" altLang="en-US"/>
              <a:t>-</a:t>
            </a:r>
            <a:fld id="{19510410-60AD-4BF7-9151-8AB77E8DA5A5}" type="slidenum">
              <a:rPr lang="el-GR" altLang="en-US"/>
              <a:pPr/>
              <a:t>4</a:t>
            </a:fld>
            <a:endParaRPr lang="el-GR" altLang="en-US"/>
          </a:p>
        </p:txBody>
      </p:sp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Week 4 / Paper 2</a:t>
            </a:r>
            <a:endParaRPr lang="el-GR" altLang="en-US"/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/>
              <a:t>Understanding BGP Misconfiguration</a:t>
            </a:r>
            <a:endParaRPr lang="en-US" altLang="en-US"/>
          </a:p>
          <a:p>
            <a:pPr lvl="1"/>
            <a:r>
              <a:rPr lang="en-GB" altLang="en-US"/>
              <a:t>Rahil Mahajan, David Wetherall, Tom Anderson</a:t>
            </a:r>
            <a:endParaRPr lang="en-US" altLang="en-US"/>
          </a:p>
          <a:p>
            <a:pPr lvl="1"/>
            <a:r>
              <a:rPr lang="en-GB" altLang="en-US"/>
              <a:t>ACM SIGCOMM 2002</a:t>
            </a:r>
            <a:r>
              <a:rPr lang="el-GR" altLang="en-US"/>
              <a:t> </a:t>
            </a:r>
            <a:endParaRPr lang="en-US" altLang="en-US"/>
          </a:p>
          <a:p>
            <a:r>
              <a:rPr lang="en-US" altLang="en-US"/>
              <a:t>Main point</a:t>
            </a:r>
          </a:p>
          <a:p>
            <a:pPr lvl="1"/>
            <a:r>
              <a:rPr lang="en-US" altLang="en-US"/>
              <a:t>BGP misconfiguration can disrupt Internet connectivity</a:t>
            </a:r>
          </a:p>
          <a:p>
            <a:pPr lvl="1"/>
            <a:r>
              <a:rPr lang="en-US" altLang="en-US"/>
              <a:t>How often does it occur? Why does it occur?</a:t>
            </a:r>
          </a:p>
          <a:p>
            <a:pPr lvl="1"/>
            <a:r>
              <a:rPr lang="en-US" altLang="en-US"/>
              <a:t>Observation from multiple vantage points</a:t>
            </a:r>
          </a:p>
          <a:p>
            <a:pPr lvl="1"/>
            <a:r>
              <a:rPr lang="en-US" altLang="en-US"/>
              <a:t>200-1200 prefixes misconfigured each day</a:t>
            </a:r>
          </a:p>
          <a:p>
            <a:pPr lvl="1"/>
            <a:r>
              <a:rPr lang="en-US" altLang="en-US"/>
              <a:t>Users are affected by very few of them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n-US"/>
              <a:t>Information-Centric Networks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l-GR" altLang="en-US"/>
              <a:t>0</a:t>
            </a:r>
            <a:r>
              <a:rPr lang="en-US" altLang="en-US"/>
              <a:t>4b</a:t>
            </a:r>
            <a:r>
              <a:rPr lang="el-GR" altLang="en-US"/>
              <a:t>-</a:t>
            </a:r>
            <a:fld id="{ACBD9342-7C61-4D86-8173-9BFD181B297A}" type="slidenum">
              <a:rPr lang="el-GR" altLang="en-US"/>
              <a:pPr/>
              <a:t>5</a:t>
            </a:fld>
            <a:endParaRPr lang="el-GR" altLang="en-US"/>
          </a:p>
        </p:txBody>
      </p:sp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Introduction</a:t>
            </a:r>
            <a:endParaRPr lang="el-GR" altLang="en-US"/>
          </a:p>
        </p:txBody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Focus on two types of misconfiguration</a:t>
            </a:r>
          </a:p>
          <a:p>
            <a:pPr lvl="1"/>
            <a:r>
              <a:rPr lang="en-US" altLang="en-US"/>
              <a:t>Accidental injection of routes into BGP tables</a:t>
            </a:r>
          </a:p>
          <a:p>
            <a:pPr lvl="1"/>
            <a:r>
              <a:rPr lang="en-US" altLang="en-US"/>
              <a:t>Accidental export of routes in violation of policy</a:t>
            </a:r>
          </a:p>
          <a:p>
            <a:r>
              <a:rPr lang="en-US" altLang="en-US"/>
              <a:t>Goals of the study</a:t>
            </a:r>
          </a:p>
          <a:p>
            <a:pPr lvl="1"/>
            <a:r>
              <a:rPr lang="en-US" altLang="en-US"/>
              <a:t>How often are misconfigurations?</a:t>
            </a:r>
          </a:p>
          <a:p>
            <a:pPr lvl="1"/>
            <a:r>
              <a:rPr lang="en-US" altLang="en-US"/>
              <a:t>What is their impact on connectivity and load?</a:t>
            </a:r>
          </a:p>
          <a:p>
            <a:pPr lvl="1"/>
            <a:r>
              <a:rPr lang="en-US" altLang="en-US"/>
              <a:t>Why do they occur?</a:t>
            </a:r>
          </a:p>
          <a:p>
            <a:pPr lvl="1"/>
            <a:r>
              <a:rPr lang="en-US" altLang="en-US"/>
              <a:t>How can they be reduced?</a:t>
            </a:r>
          </a:p>
          <a:p>
            <a:r>
              <a:rPr lang="en-US" altLang="en-US"/>
              <a:t>Observation study</a:t>
            </a:r>
          </a:p>
          <a:p>
            <a:pPr lvl="1"/>
            <a:r>
              <a:rPr lang="en-US" altLang="en-US"/>
              <a:t>23 vantage points during 21 days</a:t>
            </a:r>
          </a:p>
          <a:p>
            <a:pPr lvl="1"/>
            <a:r>
              <a:rPr lang="en-US" altLang="en-US"/>
              <a:t>Use of simple heuristics to identify errors</a:t>
            </a:r>
          </a:p>
          <a:p>
            <a:pPr lvl="1"/>
            <a:r>
              <a:rPr lang="en-US" altLang="en-US"/>
              <a:t>Polling of operators to verify causes</a:t>
            </a:r>
            <a:endParaRPr lang="el-GR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n-US"/>
              <a:t>Information-Centric Networks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l-GR" altLang="en-US"/>
              <a:t>0</a:t>
            </a:r>
            <a:r>
              <a:rPr lang="en-US" altLang="en-US"/>
              <a:t>4b</a:t>
            </a:r>
            <a:r>
              <a:rPr lang="el-GR" altLang="en-US"/>
              <a:t>-</a:t>
            </a:r>
            <a:fld id="{028B45DD-0601-47AF-9655-1C15354ACAD5}" type="slidenum">
              <a:rPr lang="el-GR" altLang="en-US"/>
              <a:pPr/>
              <a:t>6</a:t>
            </a:fld>
            <a:endParaRPr lang="el-GR" altLang="en-US"/>
          </a:p>
        </p:txBody>
      </p:sp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Misconfiguration</a:t>
            </a:r>
            <a:endParaRPr lang="el-GR" altLang="en-US"/>
          </a:p>
        </p:txBody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Focus on two types of BGP misconfiguration</a:t>
            </a:r>
          </a:p>
          <a:p>
            <a:pPr lvl="1"/>
            <a:r>
              <a:rPr lang="en-US" altLang="en-US"/>
              <a:t>Origin misconfiguration: erroneous injection in BGP tables</a:t>
            </a:r>
          </a:p>
          <a:p>
            <a:pPr lvl="2"/>
            <a:r>
              <a:rPr lang="en-US" altLang="en-US"/>
              <a:t>Failure to summarize prefixes</a:t>
            </a:r>
          </a:p>
          <a:p>
            <a:pPr lvl="2"/>
            <a:r>
              <a:rPr lang="en-US" altLang="en-US"/>
              <a:t>Announcing someone else’s address space</a:t>
            </a:r>
          </a:p>
          <a:p>
            <a:pPr lvl="2"/>
            <a:r>
              <a:rPr lang="en-US" altLang="en-US"/>
              <a:t>Propagation of private prefixes</a:t>
            </a:r>
          </a:p>
          <a:p>
            <a:pPr lvl="1"/>
            <a:r>
              <a:rPr lang="en-US" altLang="en-US"/>
              <a:t>Export misconfiguration: advertisement of policy violating routes</a:t>
            </a:r>
          </a:p>
          <a:p>
            <a:pPr lvl="1"/>
            <a:r>
              <a:rPr lang="en-US" altLang="en-US"/>
              <a:t>There are many other types of misconfiguration</a:t>
            </a:r>
          </a:p>
          <a:p>
            <a:pPr lvl="2"/>
            <a:r>
              <a:rPr lang="en-US" altLang="en-US"/>
              <a:t>These are externally visible and clearly against policy</a:t>
            </a:r>
          </a:p>
          <a:p>
            <a:r>
              <a:rPr lang="en-US" altLang="en-US"/>
              <a:t>Adverse impacts of misconfiguration</a:t>
            </a:r>
          </a:p>
          <a:p>
            <a:pPr lvl="1"/>
            <a:r>
              <a:rPr lang="en-US" altLang="en-US"/>
              <a:t>Increase of routing load due to unnecessary updates</a:t>
            </a:r>
          </a:p>
          <a:p>
            <a:pPr lvl="1"/>
            <a:r>
              <a:rPr lang="en-US" altLang="en-US"/>
              <a:t>Partial or global connectivity disruption</a:t>
            </a:r>
          </a:p>
          <a:p>
            <a:pPr lvl="1"/>
            <a:r>
              <a:rPr lang="en-US" altLang="en-US"/>
              <a:t>Routing policy violations</a:t>
            </a:r>
            <a:endParaRPr lang="el-GR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n-US"/>
              <a:t>Information-Centric Networks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l-GR" altLang="en-US"/>
              <a:t>0</a:t>
            </a:r>
            <a:r>
              <a:rPr lang="en-US" altLang="en-US"/>
              <a:t>4b</a:t>
            </a:r>
            <a:r>
              <a:rPr lang="el-GR" altLang="en-US"/>
              <a:t>-</a:t>
            </a:r>
            <a:fld id="{9C463A30-033F-4F82-ACFD-F23A70DD18EB}" type="slidenum">
              <a:rPr lang="el-GR" altLang="en-US"/>
              <a:pPr/>
              <a:t>7</a:t>
            </a:fld>
            <a:endParaRPr lang="el-GR" altLang="en-US"/>
          </a:p>
        </p:txBody>
      </p:sp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Methodology</a:t>
            </a:r>
            <a:endParaRPr lang="el-GR" altLang="en-US"/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Analysis of data from the RouteViews BGP listener</a:t>
            </a:r>
          </a:p>
          <a:p>
            <a:pPr lvl="1"/>
            <a:r>
              <a:rPr lang="en-US" altLang="en-US"/>
              <a:t>45% of new routes last for less than a day</a:t>
            </a:r>
          </a:p>
          <a:p>
            <a:pPr lvl="1"/>
            <a:r>
              <a:rPr lang="en-US" altLang="en-US"/>
              <a:t>30% of new routes last for more than 7 days</a:t>
            </a:r>
          </a:p>
          <a:p>
            <a:pPr lvl="1"/>
            <a:r>
              <a:rPr lang="en-US" altLang="en-US"/>
              <a:t>Inference: misconfigurations last for less than a day</a:t>
            </a:r>
          </a:p>
          <a:p>
            <a:pPr lvl="2"/>
            <a:r>
              <a:rPr lang="en-US" altLang="en-US"/>
              <a:t>Requires verification by operator polling</a:t>
            </a:r>
          </a:p>
          <a:p>
            <a:pPr lvl="1"/>
            <a:r>
              <a:rPr lang="en-US" altLang="en-US"/>
              <a:t>Result: a lower bound on actual misconfigurations</a:t>
            </a:r>
          </a:p>
          <a:p>
            <a:r>
              <a:rPr lang="en-US" altLang="en-US"/>
              <a:t>Origin misconfiguration analysis</a:t>
            </a:r>
          </a:p>
          <a:p>
            <a:pPr lvl="1"/>
            <a:r>
              <a:rPr lang="en-US" altLang="en-US"/>
              <a:t>Examination of new routes (not reappearing ones)</a:t>
            </a:r>
          </a:p>
          <a:p>
            <a:pPr lvl="2"/>
            <a:r>
              <a:rPr lang="en-US" altLang="en-US"/>
              <a:t>Self deaggregation: possible aggregation error</a:t>
            </a:r>
          </a:p>
          <a:p>
            <a:pPr lvl="2"/>
            <a:r>
              <a:rPr lang="en-US" altLang="en-US"/>
              <a:t>Related origin: possible backup route</a:t>
            </a:r>
          </a:p>
          <a:p>
            <a:pPr lvl="2"/>
            <a:r>
              <a:rPr lang="en-US" altLang="en-US"/>
              <a:t>Foreign origin: possible address hijacking</a:t>
            </a:r>
          </a:p>
          <a:p>
            <a:pPr lvl="1"/>
            <a:r>
              <a:rPr lang="en-US" altLang="en-US"/>
              <a:t>Look for routes that disappear quickly</a:t>
            </a:r>
          </a:p>
          <a:p>
            <a:pPr lvl="2"/>
            <a:r>
              <a:rPr lang="en-US" altLang="en-US"/>
              <a:t>More likely to be an error that was noticed</a:t>
            </a:r>
            <a:endParaRPr lang="el-GR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n-US"/>
              <a:t>Information-Centric Networks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l-GR" altLang="en-US"/>
              <a:t>0</a:t>
            </a:r>
            <a:r>
              <a:rPr lang="en-US" altLang="en-US"/>
              <a:t>4b</a:t>
            </a:r>
            <a:r>
              <a:rPr lang="el-GR" altLang="en-US"/>
              <a:t>-</a:t>
            </a:r>
            <a:fld id="{2BA90927-69EB-4879-B5B1-B45AD6F7578F}" type="slidenum">
              <a:rPr lang="el-GR" altLang="en-US"/>
              <a:pPr/>
              <a:t>8</a:t>
            </a:fld>
            <a:endParaRPr lang="el-GR" altLang="en-US"/>
          </a:p>
        </p:txBody>
      </p:sp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Methodology</a:t>
            </a:r>
            <a:endParaRPr lang="el-GR" altLang="en-US"/>
          </a:p>
        </p:txBody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Export misconfiguration analysis</a:t>
            </a:r>
          </a:p>
          <a:p>
            <a:pPr lvl="1"/>
            <a:r>
              <a:rPr lang="en-US" altLang="en-US"/>
              <a:t>Paths are normally valley free</a:t>
            </a:r>
          </a:p>
          <a:p>
            <a:pPr lvl="2"/>
            <a:r>
              <a:rPr lang="en-US" altLang="en-US"/>
              <a:t>Up to the core, through the core and down to the destination</a:t>
            </a:r>
          </a:p>
          <a:p>
            <a:pPr lvl="1"/>
            <a:r>
              <a:rPr lang="en-US" altLang="en-US"/>
              <a:t>We can only infer the AS relationships via BGP tables</a:t>
            </a:r>
          </a:p>
          <a:p>
            <a:pPr lvl="1"/>
            <a:r>
              <a:rPr lang="en-US" altLang="en-US"/>
              <a:t>Result: a lower bound on actual misconfigurations</a:t>
            </a:r>
          </a:p>
          <a:p>
            <a:pPr lvl="1"/>
            <a:r>
              <a:rPr lang="en-US" altLang="en-US"/>
              <a:t>Types of misconfiguration</a:t>
            </a:r>
          </a:p>
          <a:p>
            <a:pPr lvl="2"/>
            <a:r>
              <a:rPr lang="en-US" altLang="en-US"/>
              <a:t>Provider-&gt;AS-&gt;Provider</a:t>
            </a:r>
          </a:p>
          <a:p>
            <a:pPr lvl="2"/>
            <a:r>
              <a:rPr lang="en-US" altLang="en-US"/>
              <a:t>Provider-&gt;AS-&gt;Peer</a:t>
            </a:r>
          </a:p>
          <a:p>
            <a:pPr lvl="2"/>
            <a:r>
              <a:rPr lang="en-US" altLang="en-US"/>
              <a:t>Peer-&gt;AS-&gt;Provider</a:t>
            </a:r>
          </a:p>
          <a:p>
            <a:pPr lvl="2"/>
            <a:r>
              <a:rPr lang="en-US" altLang="en-US"/>
              <a:t>Peer-&gt;AS-&gt;Peer</a:t>
            </a:r>
          </a:p>
          <a:p>
            <a:r>
              <a:rPr lang="en-US" altLang="en-US"/>
              <a:t>Verification: email to operator and connectivity testing</a:t>
            </a:r>
          </a:p>
          <a:p>
            <a:pPr lvl="1"/>
            <a:r>
              <a:rPr lang="en-US" altLang="en-US"/>
              <a:t>Emails often bounced due to erroneous data in registries</a:t>
            </a:r>
          </a:p>
          <a:p>
            <a:pPr lvl="1"/>
            <a:r>
              <a:rPr lang="en-US" altLang="en-US"/>
              <a:t>Test reachability of suspect AS’s from multiple vantage points</a:t>
            </a:r>
            <a:endParaRPr lang="el-GR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n-US"/>
              <a:t>Information-Centric Networks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l-GR" altLang="en-US"/>
              <a:t>0</a:t>
            </a:r>
            <a:r>
              <a:rPr lang="en-US" altLang="en-US"/>
              <a:t>4b</a:t>
            </a:r>
            <a:r>
              <a:rPr lang="el-GR" altLang="en-US"/>
              <a:t>-</a:t>
            </a:r>
            <a:fld id="{64DC3DEB-AB19-4BE6-944F-224F5C6E8D51}" type="slidenum">
              <a:rPr lang="el-GR" altLang="en-US"/>
              <a:pPr/>
              <a:t>9</a:t>
            </a:fld>
            <a:endParaRPr lang="el-GR" altLang="en-US"/>
          </a:p>
        </p:txBody>
      </p:sp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Results</a:t>
            </a:r>
            <a:endParaRPr lang="el-GR" altLang="en-US"/>
          </a:p>
        </p:txBody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Origin misconfiguration</a:t>
            </a:r>
          </a:p>
          <a:p>
            <a:pPr lvl="1"/>
            <a:r>
              <a:rPr lang="en-US" altLang="en-US"/>
              <a:t>Short lived routes were clustered into incidents</a:t>
            </a:r>
          </a:p>
          <a:p>
            <a:pPr lvl="2"/>
            <a:r>
              <a:rPr lang="en-US" altLang="en-US"/>
              <a:t>Sets of prefixes from the same AS that appear/disappear together</a:t>
            </a:r>
          </a:p>
          <a:p>
            <a:pPr lvl="1"/>
            <a:r>
              <a:rPr lang="en-US" altLang="en-US"/>
              <a:t>Up to 72% of new routes seen in a day are misconfigurations</a:t>
            </a:r>
          </a:p>
          <a:p>
            <a:pPr lvl="2"/>
            <a:r>
              <a:rPr lang="en-US" altLang="en-US"/>
              <a:t>Extrapolation from the e-mail answers for incidents</a:t>
            </a:r>
          </a:p>
          <a:p>
            <a:pPr lvl="2"/>
            <a:r>
              <a:rPr lang="en-US" altLang="en-US"/>
              <a:t>Connectivity tests matched well with e-mail responses</a:t>
            </a:r>
          </a:p>
          <a:p>
            <a:pPr lvl="1"/>
            <a:r>
              <a:rPr lang="en-US" altLang="en-US"/>
              <a:t>13% of the incidents impact connectivity</a:t>
            </a:r>
          </a:p>
          <a:p>
            <a:pPr lvl="2"/>
            <a:r>
              <a:rPr lang="en-US" altLang="en-US"/>
              <a:t>Some of the connectivity problems were not noticed by operators!</a:t>
            </a:r>
          </a:p>
          <a:p>
            <a:pPr lvl="2"/>
            <a:r>
              <a:rPr lang="en-US" altLang="en-US"/>
              <a:t>Extrapolation: 25 incidents per day disrupt connectivity</a:t>
            </a:r>
          </a:p>
          <a:p>
            <a:pPr lvl="1"/>
            <a:r>
              <a:rPr lang="en-US" altLang="en-US"/>
              <a:t>50% of misconfigurations last less than 10 minutes</a:t>
            </a:r>
          </a:p>
          <a:p>
            <a:pPr lvl="2"/>
            <a:r>
              <a:rPr lang="en-US" altLang="en-US"/>
              <a:t>80% less than an hour, 90% less than 10 hours</a:t>
            </a:r>
          </a:p>
          <a:p>
            <a:pPr lvl="2"/>
            <a:r>
              <a:rPr lang="en-US" altLang="en-US"/>
              <a:t>Connectivity disruptions are fixed sooner</a:t>
            </a:r>
            <a:endParaRPr lang="el-GR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1445</TotalTime>
  <Words>931</Words>
  <Application>Microsoft Macintosh PowerPoint</Application>
  <PresentationFormat>On-screen Show (4:3)</PresentationFormat>
  <Paragraphs>161</Paragraphs>
  <Slides>14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Calibri</vt:lpstr>
      <vt:lpstr>Times New Roman</vt:lpstr>
      <vt:lpstr>Wingdings</vt:lpstr>
      <vt:lpstr>Arial</vt:lpstr>
      <vt:lpstr>Default Design</vt:lpstr>
      <vt:lpstr>Θέμα του Office</vt:lpstr>
      <vt:lpstr>Microsoft Drawing</vt:lpstr>
      <vt:lpstr>Information-Centric Networks</vt:lpstr>
      <vt:lpstr>Funding</vt:lpstr>
      <vt:lpstr>Licencing</vt:lpstr>
      <vt:lpstr>Week 4 / Paper 2</vt:lpstr>
      <vt:lpstr>Introduction</vt:lpstr>
      <vt:lpstr>Misconfiguration</vt:lpstr>
      <vt:lpstr>Methodology</vt:lpstr>
      <vt:lpstr>Methodology</vt:lpstr>
      <vt:lpstr>Results</vt:lpstr>
      <vt:lpstr>Results</vt:lpstr>
      <vt:lpstr>Causes</vt:lpstr>
      <vt:lpstr>Causes</vt:lpstr>
      <vt:lpstr>Discussion</vt:lpstr>
      <vt:lpstr>End of Section # 4.2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Κατανεμημένα Συστήματα</dc:title>
  <dc:creator>George Xylomenos</dc:creator>
  <cp:lastModifiedBy>George Xylomenos</cp:lastModifiedBy>
  <cp:revision>190</cp:revision>
  <dcterms:created xsi:type="dcterms:W3CDTF">2002-02-24T19:33:17Z</dcterms:created>
  <dcterms:modified xsi:type="dcterms:W3CDTF">2015-11-23T21:31:36Z</dcterms:modified>
</cp:coreProperties>
</file>