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5143500" cx="9144000"/>
  <p:notesSz cx="6858000" cy="9144000"/>
  <p:embeddedFontLst>
    <p:embeddedFont>
      <p:font typeface="Old Standard TT"/>
      <p:regular r:id="rId72"/>
      <p:bold r:id="rId73"/>
      <p: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ldStandardTT-bold.fntdata"/><Relationship Id="rId72" Type="http://schemas.openxmlformats.org/officeDocument/2006/relationships/font" Target="fonts/OldStandardTT-regular.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OldStandardTT-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d032537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d032537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228948be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228948be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d0325379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d0325379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d7d6d038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1d7d6d038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13ddd261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13ddd261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13ddd261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113ddd261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1d0325379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1d0325379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d7d6d03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d7d6d03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1d0325379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1d0325379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113ddd261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113ddd261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113ddd261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113ddd261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2019fbe36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2019fbe36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113ddd261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113ddd261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13ddd261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113ddd261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113ddd261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113ddd261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13ddd261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113ddd261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113ddd261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113ddd261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d7d6d038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d7d6d038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17f9ae57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217f9ae57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217f9ae57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217f9ae57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1d7d6d038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1d7d6d038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d4d27021e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4d27021e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29919556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2991955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019fbe36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2019fbe36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019fbe36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2019fbe36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d4d27021e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d4d27021e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d4d27021e8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d4d27021e8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d4d27021e8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d4d27021e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de259f91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de259f91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de259f91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1de259f91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1de259f91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1de259f91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e483507b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1e483507b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d4d27021e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d4d27021e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η ASEAN ιδρ</a:t>
            </a:r>
            <a:r>
              <a:rPr lang="el"/>
              <a:t>ύθηκε στις 8 Αυγούστου 1967</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1de259f9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1de259f9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1e483507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1e483507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228948be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228948be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1e483507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1e483507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eb5d6a8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1eb5d6a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1eb5d6a89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1eb5d6a89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1eb5d6a89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1eb5d6a89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ea7218e7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1ea7218e7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1f4fc89ed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1f4fc89ed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ea7218e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1ea7218e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d032537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d032537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1eb5d6a89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1eb5d6a89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1f75a3fcc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1f75a3fcc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1f75a3fc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1f75a3fc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1f75a3fc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1f75a3fc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1f75a3fcc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1f75a3fcc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1f75a3fcc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1f75a3fcc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2019fbe36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2019fbe36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2019fbe3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2019fbe3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2019fbe3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2019fbe3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1eb5d6a89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1eb5d6a89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1d032537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1d032537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217f9ae57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217f9ae57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1eb5d6a89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1eb5d6a89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1f75a3fcc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1f75a3fcc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217f9ae57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217f9ae57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20062412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20062412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2019fbe36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2019fbe36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1eb5d6a89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1eb5d6a89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019fbe36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2019fbe361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4d27021e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4d27021e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13ddd261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13ddd261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4.png"/><Relationship Id="rId13" Type="http://schemas.openxmlformats.org/officeDocument/2006/relationships/image" Target="../media/image37.png"/><Relationship Id="rId12"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14.png"/><Relationship Id="rId7" Type="http://schemas.openxmlformats.org/officeDocument/2006/relationships/image" Target="../media/image22.png"/><Relationship Id="rId8"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32.png"/><Relationship Id="rId5" Type="http://schemas.openxmlformats.org/officeDocument/2006/relationships/image" Target="../media/image40.png"/><Relationship Id="rId6"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2.jpg"/><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20" Type="http://schemas.openxmlformats.org/officeDocument/2006/relationships/image" Target="../media/image9.png"/><Relationship Id="rId11" Type="http://schemas.openxmlformats.org/officeDocument/2006/relationships/image" Target="../media/image5.png"/><Relationship Id="rId22" Type="http://schemas.openxmlformats.org/officeDocument/2006/relationships/hyperlink" Target="https://asean.org/member-states/malaysia/" TargetMode="External"/><Relationship Id="rId10" Type="http://schemas.openxmlformats.org/officeDocument/2006/relationships/hyperlink" Target="https://asean.org/member-states/malaysia/" TargetMode="External"/><Relationship Id="rId21" Type="http://schemas.openxmlformats.org/officeDocument/2006/relationships/hyperlink" Target="https://asean.org/member-states/malaysia/" TargetMode="External"/><Relationship Id="rId13" Type="http://schemas.openxmlformats.org/officeDocument/2006/relationships/image" Target="../media/image3.png"/><Relationship Id="rId12" Type="http://schemas.openxmlformats.org/officeDocument/2006/relationships/image" Target="../media/image13.jpg"/><Relationship Id="rId23" Type="http://schemas.openxmlformats.org/officeDocument/2006/relationships/hyperlink" Target="https://asean.org/member-states/cambodia/"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sean.org/member-states/brunei-darussalam/" TargetMode="External"/><Relationship Id="rId4" Type="http://schemas.openxmlformats.org/officeDocument/2006/relationships/hyperlink" Target="https://asean.org/member-states/cambodia/" TargetMode="External"/><Relationship Id="rId9" Type="http://schemas.openxmlformats.org/officeDocument/2006/relationships/hyperlink" Target="https://asean.org/member-states/lao-pdr/" TargetMode="External"/><Relationship Id="rId15" Type="http://schemas.openxmlformats.org/officeDocument/2006/relationships/image" Target="../media/image15.png"/><Relationship Id="rId14" Type="http://schemas.openxmlformats.org/officeDocument/2006/relationships/image" Target="../media/image4.png"/><Relationship Id="rId17" Type="http://schemas.openxmlformats.org/officeDocument/2006/relationships/image" Target="../media/image8.png"/><Relationship Id="rId16" Type="http://schemas.openxmlformats.org/officeDocument/2006/relationships/image" Target="../media/image16.png"/><Relationship Id="rId5" Type="http://schemas.openxmlformats.org/officeDocument/2006/relationships/hyperlink" Target="https://asean.org/member-states/cambodia/" TargetMode="External"/><Relationship Id="rId19" Type="http://schemas.openxmlformats.org/officeDocument/2006/relationships/image" Target="../media/image1.png"/><Relationship Id="rId6" Type="http://schemas.openxmlformats.org/officeDocument/2006/relationships/hyperlink" Target="https://asean.org/member-states/indonesia/" TargetMode="External"/><Relationship Id="rId18" Type="http://schemas.openxmlformats.org/officeDocument/2006/relationships/image" Target="../media/image7.png"/><Relationship Id="rId7" Type="http://schemas.openxmlformats.org/officeDocument/2006/relationships/hyperlink" Target="https://asean.org/member-states/indonesia/" TargetMode="External"/><Relationship Id="rId8" Type="http://schemas.openxmlformats.org/officeDocument/2006/relationships/hyperlink" Target="https://asean.org/member-states/lao-pd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3.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en.wikipedia.org/wiki/Mercosur#Structure" TargetMode="External"/><Relationship Id="rId4" Type="http://schemas.openxmlformats.org/officeDocument/2006/relationships/hyperlink" Target="https://www.mercosur.int/" TargetMode="External"/><Relationship Id="rId9" Type="http://schemas.openxmlformats.org/officeDocument/2006/relationships/hyperlink" Target="https://www.reuters.com/world/europe/whats-newly-finalised-eu-mercosur-trade-accord-2024-12-06/" TargetMode="External"/><Relationship Id="rId5" Type="http://schemas.openxmlformats.org/officeDocument/2006/relationships/hyperlink" Target="https://asean.org/the-founding-of-asean/" TargetMode="External"/><Relationship Id="rId6" Type="http://schemas.openxmlformats.org/officeDocument/2006/relationships/hyperlink" Target="https://www.cfr.org/backgrounder/what-asean#chapter-title-0-2" TargetMode="External"/><Relationship Id="rId7" Type="http://schemas.openxmlformats.org/officeDocument/2006/relationships/hyperlink" Target="https://asean.org/" TargetMode="External"/><Relationship Id="rId8" Type="http://schemas.openxmlformats.org/officeDocument/2006/relationships/hyperlink" Target="https://www.naftemporiki.gr/"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www.consilium.europa.eu/el/infographics/eu-asean-trade/" TargetMode="External"/><Relationship Id="rId4" Type="http://schemas.openxmlformats.org/officeDocument/2006/relationships/hyperlink" Target="https://euinasean.eu/" TargetMode="External"/><Relationship Id="rId9" Type="http://schemas.openxmlformats.org/officeDocument/2006/relationships/hyperlink" Target="https://europa.eu/newsroom/ecpc-failover/pdf/ip-24-6244_el.pdf" TargetMode="External"/><Relationship Id="rId5" Type="http://schemas.openxmlformats.org/officeDocument/2006/relationships/hyperlink" Target="https://carnegieendowment.org/research/2023/07/reimagining-eu-asean-relations-challenges-and-opportunities?lang=en&amp;center=europe" TargetMode="External"/><Relationship Id="rId6" Type="http://schemas.openxmlformats.org/officeDocument/2006/relationships/hyperlink" Target="https://ec.europa.eu/commission/presscorner/detail/en/ip_24_6244" TargetMode="External"/><Relationship Id="rId7" Type="http://schemas.openxmlformats.org/officeDocument/2006/relationships/hyperlink" Target="https://www.capital.gr/diethni/3889470/istoriki-sumfonia-mercosur-kai-ee-gia-eleuthero-emporio-europis-latinikis-amerikis-antidroun-gallia-austria-polonia/" TargetMode="External"/><Relationship Id="rId8" Type="http://schemas.openxmlformats.org/officeDocument/2006/relationships/hyperlink" Target="https://www.mfa.gr/exoteriki-politiki/i-ellada-stin-ee/scheseis-ee-mercosur-scheseis-ee-me-chores-latinik/"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ΕΞΩΤΕΡΙΚΕΣ</a:t>
            </a:r>
            <a:r>
              <a:rPr lang="el"/>
              <a:t> ΣΧΕΣΕΙΣ ΤΗΣ ΕΥΡΩΠΑΙΚΗΣ ΕΝΩΣΗΣ</a:t>
            </a:r>
            <a:endParaRPr/>
          </a:p>
        </p:txBody>
      </p:sp>
      <p:sp>
        <p:nvSpPr>
          <p:cNvPr id="60" name="Google Shape;60;p13"/>
          <p:cNvSpPr txBox="1"/>
          <p:nvPr>
            <p:ph idx="1" type="subTitle"/>
          </p:nvPr>
        </p:nvSpPr>
        <p:spPr>
          <a:xfrm>
            <a:off x="512700" y="3776875"/>
            <a:ext cx="8118600" cy="10821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l" sz="2000">
                <a:solidFill>
                  <a:schemeClr val="lt1"/>
                </a:solidFill>
                <a:latin typeface="Arial"/>
                <a:ea typeface="Arial"/>
                <a:cs typeface="Arial"/>
                <a:sym typeface="Arial"/>
              </a:rPr>
              <a:t>Ζω</a:t>
            </a:r>
            <a:r>
              <a:rPr lang="el" sz="2000">
                <a:solidFill>
                  <a:schemeClr val="lt1"/>
                </a:solidFill>
                <a:latin typeface="Arial"/>
                <a:ea typeface="Arial"/>
                <a:cs typeface="Arial"/>
                <a:sym typeface="Arial"/>
              </a:rPr>
              <a:t>ή Κούρταλη</a:t>
            </a:r>
            <a:endParaRPr sz="2000">
              <a:solidFill>
                <a:schemeClr val="lt1"/>
              </a:solidFill>
              <a:latin typeface="Arial"/>
              <a:ea typeface="Arial"/>
              <a:cs typeface="Arial"/>
              <a:sym typeface="Arial"/>
            </a:endParaRPr>
          </a:p>
          <a:p>
            <a:pPr indent="0" lvl="0" marL="0" rtl="0" algn="l">
              <a:lnSpc>
                <a:spcPct val="80000"/>
              </a:lnSpc>
              <a:spcBef>
                <a:spcPts val="0"/>
              </a:spcBef>
              <a:spcAft>
                <a:spcPts val="0"/>
              </a:spcAft>
              <a:buNone/>
            </a:pPr>
            <a:r>
              <a:rPr lang="el" sz="2000">
                <a:solidFill>
                  <a:schemeClr val="lt1"/>
                </a:solidFill>
                <a:latin typeface="Arial"/>
                <a:ea typeface="Arial"/>
                <a:cs typeface="Arial"/>
                <a:sym typeface="Arial"/>
              </a:rPr>
              <a:t>Ορέστης Παναγιωτακόπουλος</a:t>
            </a:r>
            <a:endParaRPr sz="2000">
              <a:solidFill>
                <a:schemeClr val="lt1"/>
              </a:solidFill>
              <a:latin typeface="Arial"/>
              <a:ea typeface="Arial"/>
              <a:cs typeface="Arial"/>
              <a:sym typeface="Arial"/>
            </a:endParaRPr>
          </a:p>
          <a:p>
            <a:pPr indent="0" lvl="0" marL="0" rtl="0" algn="l">
              <a:lnSpc>
                <a:spcPct val="80000"/>
              </a:lnSpc>
              <a:spcBef>
                <a:spcPts val="0"/>
              </a:spcBef>
              <a:spcAft>
                <a:spcPts val="0"/>
              </a:spcAft>
              <a:buNone/>
            </a:pPr>
            <a:r>
              <a:rPr lang="el" sz="2000">
                <a:solidFill>
                  <a:schemeClr val="lt1"/>
                </a:solidFill>
                <a:latin typeface="Arial"/>
                <a:ea typeface="Arial"/>
                <a:cs typeface="Arial"/>
                <a:sym typeface="Arial"/>
              </a:rPr>
              <a:t>Δέσποινα Μπολάνη</a:t>
            </a:r>
            <a:endParaRPr sz="20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219550" y="260750"/>
            <a:ext cx="8413800" cy="4363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AutoNum type="arabicParenR"/>
            </a:pPr>
            <a:r>
              <a:rPr b="1" lang="el"/>
              <a:t>ASEAN Summit </a:t>
            </a:r>
            <a:r>
              <a:rPr lang="el"/>
              <a:t>(Λήψη αποφάσεων)</a:t>
            </a:r>
            <a:endParaRPr/>
          </a:p>
          <a:p>
            <a:pPr indent="-342900" lvl="0" marL="457200" rtl="0" algn="l">
              <a:spcBef>
                <a:spcPts val="0"/>
              </a:spcBef>
              <a:spcAft>
                <a:spcPts val="0"/>
              </a:spcAft>
              <a:buSzPts val="1800"/>
              <a:buFont typeface="Arial"/>
              <a:buAutoNum type="arabicParenR"/>
            </a:pPr>
            <a:r>
              <a:rPr b="1" lang="el"/>
              <a:t>ASEAN Coordinating Council </a:t>
            </a:r>
            <a:r>
              <a:rPr lang="el"/>
              <a:t>(Συντονισμός πολιτικών/ Υπουργοί Εξωτερικών Κ-Μ)</a:t>
            </a:r>
            <a:endParaRPr/>
          </a:p>
          <a:p>
            <a:pPr indent="-342900" lvl="0" marL="457200" rtl="0" algn="l">
              <a:spcBef>
                <a:spcPts val="0"/>
              </a:spcBef>
              <a:spcAft>
                <a:spcPts val="0"/>
              </a:spcAft>
              <a:buSzPts val="1800"/>
              <a:buFont typeface="Arial"/>
              <a:buAutoNum type="arabicParenR"/>
            </a:pPr>
            <a:r>
              <a:rPr b="1" lang="el"/>
              <a:t>ASEAN Community Councils</a:t>
            </a:r>
            <a:r>
              <a:rPr lang="el"/>
              <a:t> (Τρία κοινοτικά συμβούλια που επιβλέπουν τις τρεις πυλώνες της ASEAN: Political-Security Community, Economic Community, Socio-Cultural Community)</a:t>
            </a:r>
            <a:endParaRPr/>
          </a:p>
          <a:p>
            <a:pPr indent="-342900" lvl="0" marL="457200" rtl="0" algn="l">
              <a:spcBef>
                <a:spcPts val="0"/>
              </a:spcBef>
              <a:spcAft>
                <a:spcPts val="0"/>
              </a:spcAft>
              <a:buSzPts val="1800"/>
              <a:buFont typeface="Arial"/>
              <a:buAutoNum type="arabicParenR"/>
            </a:pPr>
            <a:r>
              <a:rPr b="1" lang="el"/>
              <a:t>ASEAN Sectoral Ministerial Bodies</a:t>
            </a:r>
            <a:r>
              <a:rPr lang="el"/>
              <a:t> (συμβούλια υπουργών των κρατών που εξειδικεύονται σε συγκεκριμένους τομείς)</a:t>
            </a:r>
            <a:endParaRPr/>
          </a:p>
          <a:p>
            <a:pPr indent="-342900" lvl="0" marL="457200" rtl="0" algn="l">
              <a:spcBef>
                <a:spcPts val="0"/>
              </a:spcBef>
              <a:spcAft>
                <a:spcPts val="0"/>
              </a:spcAft>
              <a:buSzPts val="1800"/>
              <a:buFont typeface="Arial"/>
              <a:buAutoNum type="arabicParenR"/>
            </a:pPr>
            <a:r>
              <a:rPr b="1" lang="el"/>
              <a:t>Committee of Permanent Representatives</a:t>
            </a:r>
            <a:r>
              <a:rPr lang="el"/>
              <a:t> (Επιτροπή </a:t>
            </a:r>
            <a:r>
              <a:rPr lang="el"/>
              <a:t>μονίμων</a:t>
            </a:r>
            <a:r>
              <a:rPr lang="el"/>
              <a:t> </a:t>
            </a:r>
            <a:r>
              <a:rPr lang="el"/>
              <a:t>αντιπροσώπων</a:t>
            </a:r>
            <a:r>
              <a:rPr lang="el"/>
              <a:t> των Κ-Μ με έδρα την Τζακάρτα)</a:t>
            </a:r>
            <a:endParaRPr/>
          </a:p>
          <a:p>
            <a:pPr indent="-342900" lvl="0" marL="457200" rtl="0" algn="l">
              <a:spcBef>
                <a:spcPts val="0"/>
              </a:spcBef>
              <a:spcAft>
                <a:spcPts val="0"/>
              </a:spcAft>
              <a:buSzPts val="1800"/>
              <a:buFont typeface="Old Standard TT"/>
              <a:buAutoNum type="arabicParenR"/>
            </a:pPr>
            <a:r>
              <a:rPr b="1" lang="el"/>
              <a:t>Γενική Γραμματεία </a:t>
            </a:r>
            <a:endParaRPr b="1"/>
          </a:p>
          <a:p>
            <a:pPr indent="-342900" lvl="0" marL="457200" rtl="0" algn="l">
              <a:spcBef>
                <a:spcPts val="0"/>
              </a:spcBef>
              <a:spcAft>
                <a:spcPts val="0"/>
              </a:spcAft>
              <a:buSzPts val="1800"/>
              <a:buFont typeface="Old Standard TT"/>
              <a:buAutoNum type="arabicParenR"/>
            </a:pPr>
            <a:r>
              <a:rPr b="1" lang="el"/>
              <a:t>Intergovernmental Commission on Human Rights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69500" y="202275"/>
            <a:ext cx="8520600" cy="89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u="sng"/>
              <a:t>Αντιστοίχιση</a:t>
            </a:r>
            <a:r>
              <a:rPr i="1" lang="el" u="sng"/>
              <a:t> των οργάνων του ASEAN με όργανα της ΕΕ που επιτελούν παρόμοιες </a:t>
            </a:r>
            <a:r>
              <a:rPr i="1" lang="el" u="sng"/>
              <a:t>λειτουργίες</a:t>
            </a:r>
            <a:r>
              <a:rPr lang="el" u="sng"/>
              <a:t> </a:t>
            </a:r>
            <a:endParaRPr u="sng"/>
          </a:p>
        </p:txBody>
      </p:sp>
      <p:sp>
        <p:nvSpPr>
          <p:cNvPr id="135" name="Google Shape;135;p23"/>
          <p:cNvSpPr txBox="1"/>
          <p:nvPr>
            <p:ph idx="1" type="body"/>
          </p:nvPr>
        </p:nvSpPr>
        <p:spPr>
          <a:xfrm>
            <a:off x="311700" y="1285875"/>
            <a:ext cx="8520600" cy="3268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l"/>
              <a:t>1) ASEAN SUMMIT → Ευρωπαϊκό Συμβούλιο</a:t>
            </a:r>
            <a:endParaRPr/>
          </a:p>
          <a:p>
            <a:pPr indent="0" lvl="0" marL="0" rtl="0" algn="l">
              <a:spcBef>
                <a:spcPts val="1200"/>
              </a:spcBef>
              <a:spcAft>
                <a:spcPts val="0"/>
              </a:spcAft>
              <a:buNone/>
            </a:pPr>
            <a:r>
              <a:rPr lang="el"/>
              <a:t>2) Συντονιστικό Συμβούλιο ΑSEAN → Συμβούλιο της ΕΕ</a:t>
            </a:r>
            <a:endParaRPr>
              <a:highlight>
                <a:schemeClr val="lt2"/>
              </a:highlight>
            </a:endParaRPr>
          </a:p>
          <a:p>
            <a:pPr indent="0" lvl="0" marL="0" rtl="0" algn="l">
              <a:spcBef>
                <a:spcPts val="1200"/>
              </a:spcBef>
              <a:spcAft>
                <a:spcPts val="0"/>
              </a:spcAft>
              <a:buNone/>
            </a:pPr>
            <a:r>
              <a:rPr lang="el"/>
              <a:t>3)Community Councils → Συμβούλιο της ΕΕ</a:t>
            </a:r>
            <a:endParaRPr/>
          </a:p>
          <a:p>
            <a:pPr indent="0" lvl="0" marL="0" rtl="0" algn="l">
              <a:spcBef>
                <a:spcPts val="1200"/>
              </a:spcBef>
              <a:spcAft>
                <a:spcPts val="0"/>
              </a:spcAft>
              <a:buNone/>
            </a:pPr>
            <a:r>
              <a:rPr lang="el"/>
              <a:t>4)Sectoral Ministerial Bodies→ διάφορα τομεακά συμβούλια της ΕΕ (πχ αλίειας) </a:t>
            </a:r>
            <a:endParaRPr/>
          </a:p>
          <a:p>
            <a:pPr indent="0" lvl="0" marL="0" rtl="0" algn="l">
              <a:spcBef>
                <a:spcPts val="1200"/>
              </a:spcBef>
              <a:spcAft>
                <a:spcPts val="0"/>
              </a:spcAft>
              <a:buNone/>
            </a:pPr>
            <a:r>
              <a:rPr lang="el"/>
              <a:t>5) Επιτροπή μονίμων αντιπροσώπων ASEAN → Μόνιμοι Αντιπρόσωποι COREPER</a:t>
            </a:r>
            <a:endParaRPr/>
          </a:p>
          <a:p>
            <a:pPr indent="0" lvl="0" marL="0" rtl="0" algn="l">
              <a:spcBef>
                <a:spcPts val="1200"/>
              </a:spcBef>
              <a:spcAft>
                <a:spcPts val="0"/>
              </a:spcAft>
              <a:buNone/>
            </a:pPr>
            <a:r>
              <a:rPr lang="el"/>
              <a:t>6)Γενική Γραμματεία → διάφορα όργανα της ΕΕ</a:t>
            </a:r>
            <a:endParaRPr/>
          </a:p>
          <a:p>
            <a:pPr indent="0" lvl="0" marL="0" rtl="0" algn="l">
              <a:spcBef>
                <a:spcPts val="1200"/>
              </a:spcBef>
              <a:spcAft>
                <a:spcPts val="1200"/>
              </a:spcAft>
              <a:buNone/>
            </a:pPr>
            <a:r>
              <a:rPr lang="el"/>
              <a:t>7)Intergovernmental Commission on Human Rights → Ευρωπαϊκός Οργανισμός Θεμελιωδών Δικαιωμάτων</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490250" y="526350"/>
            <a:ext cx="7105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ΕΜΠΟΡΙΚΕΣ </a:t>
            </a:r>
            <a:r>
              <a:rPr lang="el"/>
              <a:t>ΠΕΡΙΦΕΡΕΙΑΚΕΣ</a:t>
            </a:r>
            <a:r>
              <a:rPr lang="el"/>
              <a:t> ΣΥΜΦΩΝΙΕΣ</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5"/>
          <p:cNvPicPr preferRelativeResize="0"/>
          <p:nvPr/>
        </p:nvPicPr>
        <p:blipFill>
          <a:blip r:embed="rId3">
            <a:alphaModFix/>
          </a:blip>
          <a:stretch>
            <a:fillRect/>
          </a:stretch>
        </p:blipFill>
        <p:spPr>
          <a:xfrm>
            <a:off x="379375" y="213349"/>
            <a:ext cx="3803574" cy="4716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ΕΝΤΟΣ ASEAN:</a:t>
            </a:r>
            <a:endParaRPr/>
          </a:p>
        </p:txBody>
      </p:sp>
      <p:sp>
        <p:nvSpPr>
          <p:cNvPr id="151" name="Google Shape;151;p2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Common Effective Preferential Tariff (CEPT) </a:t>
            </a:r>
            <a:r>
              <a:rPr lang="el"/>
              <a:t>scheme for the </a:t>
            </a:r>
            <a:r>
              <a:rPr b="1" lang="el"/>
              <a:t>ASEAN Free Trade Area (AFTA):</a:t>
            </a:r>
            <a:endParaRPr b="1"/>
          </a:p>
          <a:p>
            <a:pPr indent="0" lvl="0" marL="0" rtl="0" algn="l">
              <a:spcBef>
                <a:spcPts val="0"/>
              </a:spcBef>
              <a:spcAft>
                <a:spcPts val="0"/>
              </a:spcAft>
              <a:buNone/>
            </a:pPr>
            <a:r>
              <a:rPr lang="el"/>
              <a:t>Το CEPT υπεγράφη στις 28 Ιανουαρίου 1992 στα πλαίσια της Ζώνης Ελεύθερου Εμπορίου ASEAN από τις κυβερνήσεις του Μπρουνέι Νταρουσαλάμ, της Ινδονησίας, της Μαλαισίας, των Φιλιππίνων, της Σιγκαπούρης και της Ταϊλάνδης, κράτη μέλη της ASEAN, με σκοπό:</a:t>
            </a:r>
            <a:endParaRPr/>
          </a:p>
          <a:p>
            <a:pPr indent="-342900" lvl="0" marL="457200" rtl="0" algn="l">
              <a:spcBef>
                <a:spcPts val="0"/>
              </a:spcBef>
              <a:spcAft>
                <a:spcPts val="0"/>
              </a:spcAft>
              <a:buSzPts val="1800"/>
              <a:buChar char="●"/>
            </a:pPr>
            <a:r>
              <a:rPr lang="el"/>
              <a:t>Μείωση δασμών</a:t>
            </a:r>
            <a:endParaRPr/>
          </a:p>
          <a:p>
            <a:pPr indent="-342900" lvl="0" marL="457200" rtl="0" algn="l">
              <a:spcBef>
                <a:spcPts val="0"/>
              </a:spcBef>
              <a:spcAft>
                <a:spcPts val="0"/>
              </a:spcAft>
              <a:buSzPts val="1800"/>
              <a:buChar char="●"/>
            </a:pPr>
            <a:r>
              <a:rPr lang="el"/>
              <a:t>Ενθάρρυνση και διευκόλυνση Εμπορίου</a:t>
            </a:r>
            <a:endParaRPr/>
          </a:p>
          <a:p>
            <a:pPr indent="-342900" lvl="0" marL="457200" rtl="0" algn="l">
              <a:spcBef>
                <a:spcPts val="0"/>
              </a:spcBef>
              <a:spcAft>
                <a:spcPts val="0"/>
              </a:spcAft>
              <a:buSzPts val="1800"/>
              <a:buChar char="●"/>
            </a:pPr>
            <a:r>
              <a:rPr lang="el"/>
              <a:t>Κανόνες σχετικά με την προέλευση των προϊόντων</a:t>
            </a:r>
            <a:endParaRPr/>
          </a:p>
          <a:p>
            <a:pPr indent="-342900" lvl="0" marL="457200" rtl="0" algn="l">
              <a:spcBef>
                <a:spcPts val="0"/>
              </a:spcBef>
              <a:spcAft>
                <a:spcPts val="0"/>
              </a:spcAft>
              <a:buSzPts val="1800"/>
              <a:buChar char="●"/>
            </a:pPr>
            <a:r>
              <a:rPr lang="el"/>
              <a:t>Ενίσχυση συνεργασίας</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ΑΣΙΑΣ- ΕΙΡΗΝΙΚΟΥ</a:t>
            </a:r>
            <a:endParaRPr/>
          </a:p>
        </p:txBody>
      </p:sp>
      <p:sp>
        <p:nvSpPr>
          <p:cNvPr id="157" name="Google Shape;157;p27"/>
          <p:cNvSpPr txBox="1"/>
          <p:nvPr>
            <p:ph idx="1" type="body"/>
          </p:nvPr>
        </p:nvSpPr>
        <p:spPr>
          <a:xfrm>
            <a:off x="311700" y="1171600"/>
            <a:ext cx="8520600" cy="3600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l"/>
              <a:t>Regional Comprehensive Economic Partnership (RCEP):</a:t>
            </a:r>
            <a:endParaRPr b="1"/>
          </a:p>
          <a:p>
            <a:pPr indent="0" lvl="0" marL="0" rtl="0" algn="l">
              <a:spcBef>
                <a:spcPts val="0"/>
              </a:spcBef>
              <a:spcAft>
                <a:spcPts val="0"/>
              </a:spcAft>
              <a:buNone/>
            </a:pPr>
            <a:r>
              <a:rPr lang="el"/>
              <a:t>Η RCEP υπεγράφη τον Νοέμβριο του 2020 από </a:t>
            </a:r>
            <a:endParaRPr/>
          </a:p>
          <a:p>
            <a:pPr indent="-342900" lvl="0" marL="457200" rtl="0" algn="l">
              <a:spcBef>
                <a:spcPts val="0"/>
              </a:spcBef>
              <a:spcAft>
                <a:spcPts val="0"/>
              </a:spcAft>
              <a:buSzPts val="1800"/>
              <a:buChar char="●"/>
            </a:pPr>
            <a:r>
              <a:rPr lang="el"/>
              <a:t>την Κίνα, </a:t>
            </a:r>
            <a:endParaRPr/>
          </a:p>
          <a:p>
            <a:pPr indent="-342900" lvl="0" marL="457200" rtl="0" algn="l">
              <a:spcBef>
                <a:spcPts val="0"/>
              </a:spcBef>
              <a:spcAft>
                <a:spcPts val="0"/>
              </a:spcAft>
              <a:buSzPts val="1800"/>
              <a:buChar char="●"/>
            </a:pPr>
            <a:r>
              <a:rPr lang="el"/>
              <a:t>την Ιαπωνία, </a:t>
            </a:r>
            <a:endParaRPr/>
          </a:p>
          <a:p>
            <a:pPr indent="-342900" lvl="0" marL="457200" rtl="0" algn="l">
              <a:spcBef>
                <a:spcPts val="0"/>
              </a:spcBef>
              <a:spcAft>
                <a:spcPts val="0"/>
              </a:spcAft>
              <a:buSzPts val="1800"/>
              <a:buChar char="●"/>
            </a:pPr>
            <a:r>
              <a:rPr lang="el"/>
              <a:t>τη Νότια Κορέα, </a:t>
            </a:r>
            <a:endParaRPr/>
          </a:p>
          <a:p>
            <a:pPr indent="-342900" lvl="0" marL="457200" rtl="0" algn="l">
              <a:spcBef>
                <a:spcPts val="0"/>
              </a:spcBef>
              <a:spcAft>
                <a:spcPts val="0"/>
              </a:spcAft>
              <a:buSzPts val="1800"/>
              <a:buChar char="●"/>
            </a:pPr>
            <a:r>
              <a:rPr lang="el"/>
              <a:t>την Αυστραλία, </a:t>
            </a:r>
            <a:endParaRPr/>
          </a:p>
          <a:p>
            <a:pPr indent="-342900" lvl="0" marL="457200" rtl="0" algn="l">
              <a:spcBef>
                <a:spcPts val="0"/>
              </a:spcBef>
              <a:spcAft>
                <a:spcPts val="0"/>
              </a:spcAft>
              <a:buSzPts val="1800"/>
              <a:buChar char="●"/>
            </a:pPr>
            <a:r>
              <a:rPr lang="el"/>
              <a:t>τη Νέα Ζηλανδία και </a:t>
            </a:r>
            <a:endParaRPr/>
          </a:p>
          <a:p>
            <a:pPr indent="-342900" lvl="0" marL="457200" rtl="0" algn="l">
              <a:spcBef>
                <a:spcPts val="0"/>
              </a:spcBef>
              <a:spcAft>
                <a:spcPts val="0"/>
              </a:spcAft>
              <a:buSzPts val="1800"/>
              <a:buChar char="●"/>
            </a:pPr>
            <a:r>
              <a:rPr lang="el"/>
              <a:t>τα Κ-Μ της ASEAN </a:t>
            </a:r>
            <a:endParaRPr/>
          </a:p>
          <a:p>
            <a:pPr indent="0" lvl="0" marL="0" rtl="0" algn="l">
              <a:spcBef>
                <a:spcPts val="0"/>
              </a:spcBef>
              <a:spcAft>
                <a:spcPts val="0"/>
              </a:spcAft>
              <a:buClr>
                <a:schemeClr val="dk1"/>
              </a:buClr>
              <a:buSzPts val="1100"/>
              <a:buFont typeface="Arial"/>
              <a:buNone/>
            </a:pPr>
            <a:r>
              <a:rPr lang="el"/>
              <a:t>και είναι η πρώτη συμφωνία ελεύθερου εμπορίου μεταξύ των μεγαλύτερων οικονομιών της Ασίας.</a:t>
            </a:r>
            <a:endParaRPr>
              <a:solidFill>
                <a:srgbClr val="202122"/>
              </a:solidFill>
            </a:endParaRPr>
          </a:p>
          <a:p>
            <a:pPr indent="0" lvl="0" marL="0" rtl="0" algn="l">
              <a:spcBef>
                <a:spcPts val="0"/>
              </a:spcBef>
              <a:spcAft>
                <a:spcPts val="0"/>
              </a:spcAft>
              <a:buNone/>
            </a:pPr>
            <a:r>
              <a:t/>
            </a:r>
            <a:endParaRPr>
              <a:solidFill>
                <a:srgbClr val="202122"/>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rgbClr val="20212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ΣΧΕΣΕΙΣ ASEAN- ΕΕ</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idx="1" type="body"/>
          </p:nvPr>
        </p:nvSpPr>
        <p:spPr>
          <a:xfrm>
            <a:off x="311700" y="556500"/>
            <a:ext cx="8520600" cy="403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Οι σχέσεις μεταξύ Ευρωπαϊκής ένωσης και της ASEAN αποτελούν ένα πολύτροπο και στρατηγικό μέσο συνεργασίας με </a:t>
            </a:r>
            <a:r>
              <a:rPr lang="el"/>
              <a:t>κύρια</a:t>
            </a:r>
            <a:r>
              <a:rPr lang="el"/>
              <a:t> έμφαση στο εμπόριο, την βιώσιμη ανάπτυξη , την ασφάλεια και την πολιτική συνομιλία.</a:t>
            </a:r>
            <a:endParaRPr/>
          </a:p>
          <a:p>
            <a:pPr indent="0" lvl="0" marL="0" rtl="0" algn="l">
              <a:spcBef>
                <a:spcPts val="600"/>
              </a:spcBef>
              <a:spcAft>
                <a:spcPts val="0"/>
              </a:spcAft>
              <a:buNone/>
            </a:pPr>
            <a:r>
              <a:t/>
            </a:r>
            <a:endParaRPr/>
          </a:p>
          <a:p>
            <a:pPr indent="0" lvl="0" marL="0" rtl="0" algn="l">
              <a:spcBef>
                <a:spcPts val="600"/>
              </a:spcBef>
              <a:spcAft>
                <a:spcPts val="0"/>
              </a:spcAft>
              <a:buNone/>
            </a:pPr>
            <a:r>
              <a:rPr b="1" lang="el"/>
              <a:t>Στόχοι συνεργασίας ΕΕ- ASEAN:</a:t>
            </a:r>
            <a:endParaRPr b="1"/>
          </a:p>
          <a:p>
            <a:pPr indent="-342900" lvl="0" marL="457200" rtl="0" algn="l">
              <a:spcBef>
                <a:spcPts val="1200"/>
              </a:spcBef>
              <a:spcAft>
                <a:spcPts val="0"/>
              </a:spcAft>
              <a:buSzPts val="1800"/>
              <a:buFont typeface="Old Standard TT"/>
              <a:buAutoNum type="arabicPeriod"/>
            </a:pPr>
            <a:r>
              <a:rPr lang="el"/>
              <a:t>Εμπόριο και Οικονομία</a:t>
            </a:r>
            <a:endParaRPr/>
          </a:p>
          <a:p>
            <a:pPr indent="-342900" lvl="0" marL="457200" rtl="0" algn="l">
              <a:spcBef>
                <a:spcPts val="0"/>
              </a:spcBef>
              <a:spcAft>
                <a:spcPts val="0"/>
              </a:spcAft>
              <a:buSzPts val="1800"/>
              <a:buFont typeface="Old Standard TT"/>
              <a:buAutoNum type="arabicPeriod"/>
            </a:pPr>
            <a:r>
              <a:rPr lang="el"/>
              <a:t>Ξένες Άμεσες Επενδύσεις ( FDI ) </a:t>
            </a:r>
            <a:endParaRPr/>
          </a:p>
          <a:p>
            <a:pPr indent="-342900" lvl="0" marL="457200" rtl="0" algn="l">
              <a:spcBef>
                <a:spcPts val="0"/>
              </a:spcBef>
              <a:spcAft>
                <a:spcPts val="0"/>
              </a:spcAft>
              <a:buSzPts val="1800"/>
              <a:buFont typeface="Old Standard TT"/>
              <a:buAutoNum type="arabicPeriod"/>
            </a:pPr>
            <a:r>
              <a:rPr lang="el"/>
              <a:t>Συμφωνίες Ελεύθερου Εμπορίου (FTA)</a:t>
            </a:r>
            <a:endParaRPr/>
          </a:p>
          <a:p>
            <a:pPr indent="-330200" lvl="0" marL="457200" rtl="0" algn="l">
              <a:spcBef>
                <a:spcPts val="0"/>
              </a:spcBef>
              <a:spcAft>
                <a:spcPts val="0"/>
              </a:spcAft>
              <a:buSzPts val="1600"/>
              <a:buFont typeface="Arial"/>
              <a:buAutoNum type="arabicPeriod"/>
            </a:pPr>
            <a:r>
              <a:rPr lang="el" sz="1600"/>
              <a:t>Βιώσιμη ανάπτυξη και περιβαλλοντική προστασία</a:t>
            </a:r>
            <a:endParaRPr sz="1600"/>
          </a:p>
          <a:p>
            <a:pPr indent="0" lvl="0" marL="0" rtl="0" algn="l">
              <a:spcBef>
                <a:spcPts val="1800"/>
              </a:spcBef>
              <a:spcAft>
                <a:spcPts val="1200"/>
              </a:spcAft>
              <a:buNone/>
            </a:pPr>
            <a:r>
              <a:t/>
            </a:r>
            <a:endParaRPr/>
          </a:p>
        </p:txBody>
      </p:sp>
      <p:pic>
        <p:nvPicPr>
          <p:cNvPr id="168" name="Google Shape;168;p29"/>
          <p:cNvPicPr preferRelativeResize="0"/>
          <p:nvPr/>
        </p:nvPicPr>
        <p:blipFill>
          <a:blip r:embed="rId3">
            <a:alphaModFix/>
          </a:blip>
          <a:stretch>
            <a:fillRect/>
          </a:stretch>
        </p:blipFill>
        <p:spPr>
          <a:xfrm>
            <a:off x="5360325" y="1816175"/>
            <a:ext cx="3015924" cy="231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l"/>
              <a:t>1. </a:t>
            </a:r>
            <a:r>
              <a:rPr lang="el"/>
              <a:t>ΕΜΠΟΡΙΟ ΚΑΙ ΟΙΚΟΝΟΜΙΑ</a:t>
            </a:r>
            <a:endParaRPr/>
          </a:p>
          <a:p>
            <a:pPr indent="0" lvl="0" marL="0" rtl="0" algn="l">
              <a:spcBef>
                <a:spcPts val="1800"/>
              </a:spcBef>
              <a:spcAft>
                <a:spcPts val="0"/>
              </a:spcAft>
              <a:buNone/>
            </a:pPr>
            <a:r>
              <a:t/>
            </a:r>
            <a:endParaRPr/>
          </a:p>
        </p:txBody>
      </p:sp>
      <p:sp>
        <p:nvSpPr>
          <p:cNvPr id="174" name="Google Shape;174;p30"/>
          <p:cNvSpPr txBox="1"/>
          <p:nvPr>
            <p:ph idx="1" type="body"/>
          </p:nvPr>
        </p:nvSpPr>
        <p:spPr>
          <a:xfrm>
            <a:off x="0" y="1058225"/>
            <a:ext cx="9269400" cy="2131800"/>
          </a:xfrm>
          <a:prstGeom prst="rect">
            <a:avLst/>
          </a:prstGeom>
        </p:spPr>
        <p:txBody>
          <a:bodyPr anchorCtr="0" anchor="t" bIns="91425" lIns="91425" spcFirstLastPara="1" rIns="91425" wrap="square" tIns="91425">
            <a:spAutoFit/>
          </a:bodyPr>
          <a:lstStyle/>
          <a:p>
            <a:pPr indent="0" lvl="0" marL="177800" rtl="0" algn="l">
              <a:spcBef>
                <a:spcPts val="0"/>
              </a:spcBef>
              <a:spcAft>
                <a:spcPts val="0"/>
              </a:spcAft>
              <a:buClr>
                <a:schemeClr val="dk1"/>
              </a:buClr>
              <a:buSzPts val="1100"/>
              <a:buFont typeface="Arial"/>
              <a:buNone/>
            </a:pPr>
            <a:r>
              <a:rPr lang="el"/>
              <a:t>Με όγκο εμπορίου αγαθών σε 215,8 δις ευρώ το 2022(79,7 δις σε εξαγωγες της ΕΕ προς την ASEAN και 136,1 δις εισαγωγες), η Ευρωπαϊκή Ένωση αποτελεί ένα από τους μεγαλύτερους εταίρους της ASEAN με σημαντικές εξαγωγές (της τελευταίας) ενδυμάτων, ηλεκτρονικών και γεωργικών αγαθών. Αντιστοίχως, η ΕΕ εξάγει σημαντικά ποσά μηχανολογικού εξοπλισμού (προηγμένα μηχανήματα και βιομηχανικό εξοπλισμό), χημικά και φαρμακευτικά προϊόντα</a:t>
            </a:r>
            <a:r>
              <a:rPr lang="el">
                <a:latin typeface="Arial"/>
                <a:ea typeface="Arial"/>
                <a:cs typeface="Arial"/>
                <a:sym typeface="Arial"/>
              </a:rPr>
              <a:t>.</a:t>
            </a:r>
            <a:endParaRPr>
              <a:latin typeface="Arial"/>
              <a:ea typeface="Arial"/>
              <a:cs typeface="Arial"/>
              <a:sym typeface="Arial"/>
            </a:endParaRPr>
          </a:p>
          <a:p>
            <a:pPr indent="0" lvl="0" marL="0" rtl="0" algn="l">
              <a:spcBef>
                <a:spcPts val="600"/>
              </a:spcBef>
              <a:spcAft>
                <a:spcPts val="1200"/>
              </a:spcAft>
              <a:buNone/>
            </a:pPr>
            <a:r>
              <a:t/>
            </a:r>
            <a:endParaRPr/>
          </a:p>
        </p:txBody>
      </p:sp>
      <p:pic>
        <p:nvPicPr>
          <p:cNvPr id="175" name="Google Shape;175;p30"/>
          <p:cNvPicPr preferRelativeResize="0"/>
          <p:nvPr/>
        </p:nvPicPr>
        <p:blipFill>
          <a:blip r:embed="rId3">
            <a:alphaModFix/>
          </a:blip>
          <a:stretch>
            <a:fillRect/>
          </a:stretch>
        </p:blipFill>
        <p:spPr>
          <a:xfrm>
            <a:off x="3990975" y="2981400"/>
            <a:ext cx="5153025" cy="2030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ASEAN- ΕΕ</a:t>
            </a:r>
            <a:endParaRPr/>
          </a:p>
        </p:txBody>
      </p:sp>
      <p:sp>
        <p:nvSpPr>
          <p:cNvPr id="181" name="Google Shape;181;p3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l"/>
              <a:t>Η ΕΕ χρηματοδοτεί περιφερειακά έργα που σχετίζονται με την ενίσχυση του εμπορίου όπως:</a:t>
            </a:r>
            <a:endParaRPr/>
          </a:p>
          <a:p>
            <a:pPr indent="-342900" lvl="0" marL="457200" rtl="0" algn="l">
              <a:spcBef>
                <a:spcPts val="0"/>
              </a:spcBef>
              <a:spcAft>
                <a:spcPts val="0"/>
              </a:spcAft>
              <a:buSzPts val="1800"/>
              <a:buChar char="●"/>
            </a:pPr>
            <a:r>
              <a:rPr lang="el"/>
              <a:t>Υποστήριξη Περιφερειακής Ολοκλήρωσης ASEAN από την ΕΕ (ARISE PLUS).</a:t>
            </a:r>
            <a:endParaRPr/>
          </a:p>
          <a:p>
            <a:pPr indent="-342900" lvl="0" marL="457200" rtl="0" algn="l">
              <a:spcBef>
                <a:spcPts val="0"/>
              </a:spcBef>
              <a:spcAft>
                <a:spcPts val="0"/>
              </a:spcAft>
              <a:buSzPts val="1800"/>
              <a:buChar char="●"/>
            </a:pPr>
            <a:r>
              <a:rPr lang="el"/>
              <a:t>COMPASS (Στατιστική και παρακολούθηση ολοκλήρωσης).</a:t>
            </a:r>
            <a:endParaRPr/>
          </a:p>
          <a:p>
            <a:pPr indent="-342900" lvl="0" marL="457200" rtl="0" algn="l">
              <a:spcBef>
                <a:spcPts val="0"/>
              </a:spcBef>
              <a:spcAft>
                <a:spcPts val="0"/>
              </a:spcAft>
              <a:buSzPts val="1800"/>
              <a:buChar char="●"/>
            </a:pPr>
            <a:r>
              <a:rPr lang="el"/>
              <a:t>Έργο ASEAN για την Προστασία των Δικαιωμάτων Πνευματικής Ιδιοκτησίας (ECAP III).</a:t>
            </a:r>
            <a:endParaRPr/>
          </a:p>
          <a:p>
            <a:pPr indent="-342900" lvl="0" marL="457200" rtl="0" algn="l">
              <a:spcBef>
                <a:spcPts val="0"/>
              </a:spcBef>
              <a:spcAft>
                <a:spcPts val="0"/>
              </a:spcAft>
              <a:buSzPts val="1800"/>
              <a:buChar char="●"/>
            </a:pPr>
            <a:r>
              <a:rPr lang="el"/>
              <a:t>Έργο Ενσωμάτωσης Αερομεταφορών ASEAN (AATIP), και</a:t>
            </a:r>
            <a:endParaRPr/>
          </a:p>
          <a:p>
            <a:pPr indent="-342900" lvl="0" marL="457200" rtl="0" algn="l">
              <a:spcBef>
                <a:spcPts val="0"/>
              </a:spcBef>
              <a:spcAft>
                <a:spcPts val="0"/>
              </a:spcAft>
              <a:buSzPts val="1800"/>
              <a:buChar char="●"/>
            </a:pPr>
            <a:r>
              <a:rPr lang="el"/>
              <a:t>Ενισχυμένο περιφερειακό μέσο διαλόγου ΕΕ-ASEAN (e-READI).</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idx="2" type="body"/>
          </p:nvPr>
        </p:nvSpPr>
        <p:spPr>
          <a:xfrm>
            <a:off x="4627225" y="309550"/>
            <a:ext cx="4516800" cy="36951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770"/>
              <a:buFont typeface="Arial"/>
              <a:buNone/>
            </a:pPr>
            <a:r>
              <a:rPr lang="el" sz="2720"/>
              <a:t>ΠΛΕΓΜΑ ΔΙΜΕΡΩΝ ΚΑΙ ΠΟΛΥΜΕΡΩΝ ΣΧΕΣΕΩΝ ΤΗΣ ΕΕ ΜΕ</a:t>
            </a:r>
            <a:endParaRPr sz="2720"/>
          </a:p>
          <a:p>
            <a:pPr indent="0" lvl="0" marL="457200" rtl="0" algn="l">
              <a:lnSpc>
                <a:spcPct val="90000"/>
              </a:lnSpc>
              <a:spcBef>
                <a:spcPts val="0"/>
              </a:spcBef>
              <a:spcAft>
                <a:spcPts val="0"/>
              </a:spcAft>
              <a:buClr>
                <a:schemeClr val="dk1"/>
              </a:buClr>
              <a:buSzPts val="770"/>
              <a:buFont typeface="Arial"/>
              <a:buNone/>
            </a:pPr>
            <a:r>
              <a:rPr lang="el" sz="2720"/>
              <a:t> </a:t>
            </a:r>
            <a:endParaRPr sz="2720"/>
          </a:p>
          <a:p>
            <a:pPr indent="-401320" lvl="0" marL="457200" rtl="0" algn="l">
              <a:lnSpc>
                <a:spcPct val="90000"/>
              </a:lnSpc>
              <a:spcBef>
                <a:spcPts val="0"/>
              </a:spcBef>
              <a:spcAft>
                <a:spcPts val="0"/>
              </a:spcAft>
              <a:buSzPts val="2720"/>
              <a:buChar char="●"/>
            </a:pPr>
            <a:r>
              <a:rPr lang="el" sz="2720"/>
              <a:t>ΛΑΤΙΝΙΚΗ ΑΜΕΡΙΚΗ- </a:t>
            </a:r>
            <a:endParaRPr sz="2720"/>
          </a:p>
          <a:p>
            <a:pPr indent="0" lvl="0" marL="457200" rtl="0" algn="l">
              <a:lnSpc>
                <a:spcPct val="90000"/>
              </a:lnSpc>
              <a:spcBef>
                <a:spcPts val="0"/>
              </a:spcBef>
              <a:spcAft>
                <a:spcPts val="0"/>
              </a:spcAft>
              <a:buClr>
                <a:schemeClr val="dk1"/>
              </a:buClr>
              <a:buSzPts val="770"/>
              <a:buFont typeface="Arial"/>
              <a:buNone/>
            </a:pPr>
            <a:r>
              <a:rPr lang="el" sz="2720"/>
              <a:t>MERCOSUR</a:t>
            </a:r>
            <a:endParaRPr sz="2720"/>
          </a:p>
          <a:p>
            <a:pPr indent="0" lvl="0" marL="457200" rtl="0" algn="l">
              <a:lnSpc>
                <a:spcPct val="90000"/>
              </a:lnSpc>
              <a:spcBef>
                <a:spcPts val="0"/>
              </a:spcBef>
              <a:spcAft>
                <a:spcPts val="0"/>
              </a:spcAft>
              <a:buClr>
                <a:schemeClr val="dk1"/>
              </a:buClr>
              <a:buSzPts val="770"/>
              <a:buFont typeface="Arial"/>
              <a:buNone/>
            </a:pPr>
            <a:r>
              <a:t/>
            </a:r>
            <a:endParaRPr sz="2720"/>
          </a:p>
          <a:p>
            <a:pPr indent="-401320" lvl="0" marL="457200" rtl="0" algn="l">
              <a:lnSpc>
                <a:spcPct val="90000"/>
              </a:lnSpc>
              <a:spcBef>
                <a:spcPts val="0"/>
              </a:spcBef>
              <a:spcAft>
                <a:spcPts val="0"/>
              </a:spcAft>
              <a:buSzPts val="2720"/>
              <a:buChar char="●"/>
            </a:pPr>
            <a:r>
              <a:rPr lang="el" sz="2720"/>
              <a:t>ΝΟΤΙΟΑΝΑΤΟΛΙΚΗ ΑΣΙΑ- </a:t>
            </a:r>
            <a:endParaRPr sz="2720"/>
          </a:p>
          <a:p>
            <a:pPr indent="0" lvl="0" marL="457200" rtl="0" algn="l">
              <a:lnSpc>
                <a:spcPct val="90000"/>
              </a:lnSpc>
              <a:spcBef>
                <a:spcPts val="0"/>
              </a:spcBef>
              <a:spcAft>
                <a:spcPts val="0"/>
              </a:spcAft>
              <a:buClr>
                <a:schemeClr val="dk1"/>
              </a:buClr>
              <a:buSzPts val="770"/>
              <a:buFont typeface="Arial"/>
              <a:buNone/>
            </a:pPr>
            <a:r>
              <a:rPr lang="el" sz="2720"/>
              <a:t>ASEAN</a:t>
            </a:r>
            <a:endParaRPr sz="1460"/>
          </a:p>
        </p:txBody>
      </p:sp>
      <p:pic>
        <p:nvPicPr>
          <p:cNvPr descr="File:Flag of Mercosur.svg" id="66" name="Google Shape;66;p14"/>
          <p:cNvPicPr preferRelativeResize="0"/>
          <p:nvPr/>
        </p:nvPicPr>
        <p:blipFill rotWithShape="1">
          <a:blip r:embed="rId3">
            <a:alphaModFix/>
          </a:blip>
          <a:srcRect b="5700" l="0" r="0" t="-5700"/>
          <a:stretch/>
        </p:blipFill>
        <p:spPr>
          <a:xfrm>
            <a:off x="1332200" y="1671688"/>
            <a:ext cx="1393925" cy="929278"/>
          </a:xfrm>
          <a:prstGeom prst="rect">
            <a:avLst/>
          </a:prstGeom>
          <a:noFill/>
          <a:ln>
            <a:noFill/>
          </a:ln>
          <a:effectLst>
            <a:outerShdw blurRad="57150" rotWithShape="0" algn="bl" dir="5400000" dist="38100">
              <a:srgbClr val="000000">
                <a:alpha val="70000"/>
              </a:srgbClr>
            </a:outerShdw>
          </a:effectLst>
        </p:spPr>
      </p:pic>
      <p:pic>
        <p:nvPicPr>
          <p:cNvPr id="67" name="Google Shape;67;p14"/>
          <p:cNvPicPr preferRelativeResize="0"/>
          <p:nvPr/>
        </p:nvPicPr>
        <p:blipFill>
          <a:blip r:embed="rId4">
            <a:alphaModFix/>
          </a:blip>
          <a:stretch>
            <a:fillRect/>
          </a:stretch>
        </p:blipFill>
        <p:spPr>
          <a:xfrm>
            <a:off x="1332200" y="3033828"/>
            <a:ext cx="1393925" cy="929275"/>
          </a:xfrm>
          <a:prstGeom prst="rect">
            <a:avLst/>
          </a:prstGeom>
          <a:noFill/>
          <a:ln cap="flat" cmpd="sng" w="9525">
            <a:solidFill>
              <a:srgbClr val="EAECF0"/>
            </a:solidFill>
            <a:prstDash val="solid"/>
            <a:miter lim="8000"/>
            <a:headEnd len="sm" w="sm" type="none"/>
            <a:tailEnd len="sm" w="sm" type="none"/>
          </a:ln>
          <a:effectLst>
            <a:outerShdw blurRad="57150" rotWithShape="0" algn="bl" dir="5400000" dist="38100">
              <a:srgbClr val="000000">
                <a:alpha val="70000"/>
              </a:srgbClr>
            </a:outerShdw>
          </a:effectLst>
        </p:spPr>
      </p:pic>
      <p:pic>
        <p:nvPicPr>
          <p:cNvPr descr="flag of the European Union" id="68" name="Google Shape;68;p14"/>
          <p:cNvPicPr preferRelativeResize="0"/>
          <p:nvPr/>
        </p:nvPicPr>
        <p:blipFill>
          <a:blip r:embed="rId5">
            <a:alphaModFix/>
          </a:blip>
          <a:stretch>
            <a:fillRect/>
          </a:stretch>
        </p:blipFill>
        <p:spPr>
          <a:xfrm>
            <a:off x="1332200" y="309550"/>
            <a:ext cx="1393925" cy="929275"/>
          </a:xfrm>
          <a:prstGeom prst="rect">
            <a:avLst/>
          </a:prstGeom>
          <a:noFill/>
          <a:ln>
            <a:noFill/>
          </a:ln>
          <a:effectLst>
            <a:outerShdw blurRad="57150" rotWithShape="0" algn="bl" dir="5400000" dist="38100">
              <a:srgbClr val="000000">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idx="1" type="body"/>
          </p:nvPr>
        </p:nvSpPr>
        <p:spPr>
          <a:xfrm>
            <a:off x="1683088" y="4356050"/>
            <a:ext cx="5259300" cy="6933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l"/>
              <a:t>https://policy.trade.ec.europa.eu/eu-trade-relationships-country-and-region/countries-and-regions/association-south-east-asian-nations-asean_en</a:t>
            </a:r>
            <a:endParaRPr sz="5000"/>
          </a:p>
        </p:txBody>
      </p:sp>
      <p:pic>
        <p:nvPicPr>
          <p:cNvPr id="187" name="Google Shape;187;p32"/>
          <p:cNvPicPr preferRelativeResize="0"/>
          <p:nvPr/>
        </p:nvPicPr>
        <p:blipFill>
          <a:blip r:embed="rId3">
            <a:alphaModFix/>
          </a:blip>
          <a:stretch>
            <a:fillRect/>
          </a:stretch>
        </p:blipFill>
        <p:spPr>
          <a:xfrm>
            <a:off x="707963" y="86700"/>
            <a:ext cx="7209575" cy="4356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ASEAN- ΕΕ</a:t>
            </a:r>
            <a:endParaRPr/>
          </a:p>
        </p:txBody>
      </p:sp>
      <p:sp>
        <p:nvSpPr>
          <p:cNvPr id="193" name="Google Shape;193;p3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ARISE PLUS:</a:t>
            </a:r>
            <a:endParaRPr b="1"/>
          </a:p>
          <a:p>
            <a:pPr indent="0" lvl="0" marL="0" rtl="0" algn="l">
              <a:spcBef>
                <a:spcPts val="0"/>
              </a:spcBef>
              <a:spcAft>
                <a:spcPts val="0"/>
              </a:spcAft>
              <a:buNone/>
            </a:pPr>
            <a:r>
              <a:rPr lang="el"/>
              <a:t>Πρόγραμμα της ΕΕ για την οικονομική </a:t>
            </a:r>
            <a:endParaRPr/>
          </a:p>
          <a:p>
            <a:pPr indent="0" lvl="0" marL="0" rtl="0" algn="l">
              <a:spcBef>
                <a:spcPts val="0"/>
              </a:spcBef>
              <a:spcAft>
                <a:spcPts val="0"/>
              </a:spcAft>
              <a:buNone/>
            </a:pPr>
            <a:r>
              <a:rPr lang="el"/>
              <a:t>ολοκλήρωση και την περιφερειακή </a:t>
            </a:r>
            <a:endParaRPr/>
          </a:p>
          <a:p>
            <a:pPr indent="0" lvl="0" marL="0" rtl="0" algn="l">
              <a:spcBef>
                <a:spcPts val="0"/>
              </a:spcBef>
              <a:spcAft>
                <a:spcPts val="0"/>
              </a:spcAft>
              <a:buNone/>
            </a:pPr>
            <a:r>
              <a:rPr lang="el"/>
              <a:t>συνεργασία στην ASEAN</a:t>
            </a:r>
            <a:endParaRPr/>
          </a:p>
          <a:p>
            <a:pPr indent="-342900" lvl="0" marL="457200" rtl="0" algn="l">
              <a:spcBef>
                <a:spcPts val="0"/>
              </a:spcBef>
              <a:spcAft>
                <a:spcPts val="0"/>
              </a:spcAft>
              <a:buSzPts val="1800"/>
              <a:buChar char="●"/>
            </a:pPr>
            <a:r>
              <a:rPr lang="el"/>
              <a:t>Τεχνική υποστήριξη και </a:t>
            </a:r>
            <a:endParaRPr/>
          </a:p>
          <a:p>
            <a:pPr indent="-342900" lvl="0" marL="457200" rtl="0" algn="l">
              <a:spcBef>
                <a:spcPts val="0"/>
              </a:spcBef>
              <a:spcAft>
                <a:spcPts val="0"/>
              </a:spcAft>
              <a:buSzPts val="1800"/>
              <a:buChar char="●"/>
            </a:pPr>
            <a:r>
              <a:rPr lang="el"/>
              <a:t>εκπαίδευση στα Κ-Μ ASEAN για την υλοποίηση εμπορικών συμφωνιών</a:t>
            </a:r>
            <a:endParaRPr/>
          </a:p>
          <a:p>
            <a:pPr indent="-342900" lvl="0" marL="457200" rtl="0" algn="l">
              <a:spcBef>
                <a:spcPts val="0"/>
              </a:spcBef>
              <a:spcAft>
                <a:spcPts val="0"/>
              </a:spcAft>
              <a:buSzPts val="1800"/>
              <a:buChar char="●"/>
            </a:pPr>
            <a:r>
              <a:rPr lang="el"/>
              <a:t>Διευκόλυνση εμπορίου</a:t>
            </a:r>
            <a:endParaRPr/>
          </a:p>
          <a:p>
            <a:pPr indent="-342900" lvl="0" marL="457200" rtl="0" algn="l">
              <a:spcBef>
                <a:spcPts val="0"/>
              </a:spcBef>
              <a:spcAft>
                <a:spcPts val="0"/>
              </a:spcAft>
              <a:buSzPts val="1800"/>
              <a:buChar char="●"/>
            </a:pPr>
            <a:r>
              <a:rPr lang="el"/>
              <a:t>Συνεργασία για την βιώσιμη ανάπτυξη και την προώθηση κοινωνικής ευημερίας </a:t>
            </a:r>
            <a:endParaRPr/>
          </a:p>
          <a:p>
            <a:pPr indent="-342900" lvl="0" marL="457200" rtl="0" algn="l">
              <a:spcBef>
                <a:spcPts val="0"/>
              </a:spcBef>
              <a:spcAft>
                <a:spcPts val="0"/>
              </a:spcAft>
              <a:buSzPts val="1800"/>
              <a:buFont typeface="Arial"/>
              <a:buChar char="●"/>
            </a:pPr>
            <a:r>
              <a:rPr lang="el">
                <a:latin typeface="Arial"/>
                <a:ea typeface="Arial"/>
                <a:cs typeface="Arial"/>
                <a:sym typeface="Arial"/>
              </a:rPr>
              <a:t>Στήριξη επιχειρήσεων- πρόσβαση στις διεθνείς αγορές</a:t>
            </a:r>
            <a:endParaRPr b="1"/>
          </a:p>
        </p:txBody>
      </p:sp>
      <p:pic>
        <p:nvPicPr>
          <p:cNvPr id="194" name="Google Shape;194;p33"/>
          <p:cNvPicPr preferRelativeResize="0"/>
          <p:nvPr/>
        </p:nvPicPr>
        <p:blipFill>
          <a:blip r:embed="rId3">
            <a:alphaModFix/>
          </a:blip>
          <a:stretch>
            <a:fillRect/>
          </a:stretch>
        </p:blipFill>
        <p:spPr>
          <a:xfrm>
            <a:off x="4962525" y="245900"/>
            <a:ext cx="3869775" cy="2388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ASEAN- ΕΕ</a:t>
            </a:r>
            <a:endParaRPr/>
          </a:p>
        </p:txBody>
      </p:sp>
      <p:sp>
        <p:nvSpPr>
          <p:cNvPr id="200" name="Google Shape;200;p3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EU-ASEAN Capacity Building Project </a:t>
            </a:r>
            <a:endParaRPr b="1"/>
          </a:p>
          <a:p>
            <a:pPr indent="0" lvl="0" marL="0" rtl="0" algn="l">
              <a:spcBef>
                <a:spcPts val="0"/>
              </a:spcBef>
              <a:spcAft>
                <a:spcPts val="0"/>
              </a:spcAft>
              <a:buNone/>
            </a:pPr>
            <a:r>
              <a:rPr b="1" lang="el"/>
              <a:t>for Monitoring Integration on Progress </a:t>
            </a:r>
            <a:endParaRPr b="1"/>
          </a:p>
          <a:p>
            <a:pPr indent="0" lvl="0" marL="0" rtl="0" algn="l">
              <a:spcBef>
                <a:spcPts val="0"/>
              </a:spcBef>
              <a:spcAft>
                <a:spcPts val="0"/>
              </a:spcAft>
              <a:buClr>
                <a:schemeClr val="dk1"/>
              </a:buClr>
              <a:buSzPts val="1100"/>
              <a:buFont typeface="Arial"/>
              <a:buNone/>
            </a:pPr>
            <a:r>
              <a:rPr b="1" lang="el"/>
              <a:t>and Statistics (COMPASS):</a:t>
            </a:r>
            <a:endParaRPr b="1"/>
          </a:p>
          <a:p>
            <a:pPr indent="0" lvl="0" marL="0" rtl="0" algn="l">
              <a:spcBef>
                <a:spcPts val="0"/>
              </a:spcBef>
              <a:spcAft>
                <a:spcPts val="0"/>
              </a:spcAft>
              <a:buNone/>
            </a:pPr>
            <a:r>
              <a:rPr lang="el"/>
              <a:t>Ο COMPASS συγκεντρώνει στατιστικά </a:t>
            </a:r>
            <a:endParaRPr/>
          </a:p>
          <a:p>
            <a:pPr indent="0" lvl="0" marL="0" rtl="0" algn="l">
              <a:spcBef>
                <a:spcPts val="0"/>
              </a:spcBef>
              <a:spcAft>
                <a:spcPts val="0"/>
              </a:spcAft>
              <a:buNone/>
            </a:pPr>
            <a:r>
              <a:rPr lang="el"/>
              <a:t>στοιχεία προκειμένου να παρακολουθείται </a:t>
            </a:r>
            <a:endParaRPr/>
          </a:p>
          <a:p>
            <a:pPr indent="0" lvl="0" marL="0" rtl="0" algn="l">
              <a:spcBef>
                <a:spcPts val="0"/>
              </a:spcBef>
              <a:spcAft>
                <a:spcPts val="0"/>
              </a:spcAft>
              <a:buClr>
                <a:schemeClr val="dk1"/>
              </a:buClr>
              <a:buSzPts val="1100"/>
              <a:buFont typeface="Arial"/>
              <a:buNone/>
            </a:pPr>
            <a:r>
              <a:rPr lang="el"/>
              <a:t>η πρόοδος των Κ-Μ της ASEAN σε διάφορους τομείς και να βελτιώσει την λήψη αποφάσεων</a:t>
            </a:r>
            <a:endParaRPr b="1"/>
          </a:p>
        </p:txBody>
      </p:sp>
      <p:pic>
        <p:nvPicPr>
          <p:cNvPr descr="COMPASS EU-ASEAN" id="201" name="Google Shape;201;p34"/>
          <p:cNvPicPr preferRelativeResize="0"/>
          <p:nvPr/>
        </p:nvPicPr>
        <p:blipFill>
          <a:blip r:embed="rId3">
            <a:alphaModFix/>
          </a:blip>
          <a:stretch>
            <a:fillRect/>
          </a:stretch>
        </p:blipFill>
        <p:spPr>
          <a:xfrm>
            <a:off x="4962525" y="236375"/>
            <a:ext cx="3869775" cy="2388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ASEAN- ΕΕ</a:t>
            </a:r>
            <a:endParaRPr/>
          </a:p>
        </p:txBody>
      </p:sp>
      <p:sp>
        <p:nvSpPr>
          <p:cNvPr id="207" name="Google Shape;207;p3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l"/>
              <a:t>Enhancing the Capacity of ASEAN for the Protection of Intellectual Property Rights (ECAP III):</a:t>
            </a:r>
            <a:endParaRPr b="1"/>
          </a:p>
          <a:p>
            <a:pPr indent="0" lvl="0" marL="0" rtl="0" algn="l">
              <a:spcBef>
                <a:spcPts val="0"/>
              </a:spcBef>
              <a:spcAft>
                <a:spcPts val="0"/>
              </a:spcAft>
              <a:buClr>
                <a:schemeClr val="dk1"/>
              </a:buClr>
              <a:buSzPts val="1100"/>
              <a:buFont typeface="Arial"/>
              <a:buNone/>
            </a:pPr>
            <a:r>
              <a:rPr lang="el"/>
              <a:t>Το ECAP III αποσκοπεί στην ενίσχυση των ικανοτήτων των Κ-Μ της ASEAN να προστατεύσουν πνευματικά δικαιώματα μέσω:</a:t>
            </a:r>
            <a:endParaRPr/>
          </a:p>
          <a:p>
            <a:pPr indent="-342900" lvl="0" marL="457200" rtl="0" algn="l">
              <a:spcBef>
                <a:spcPts val="0"/>
              </a:spcBef>
              <a:spcAft>
                <a:spcPts val="0"/>
              </a:spcAft>
              <a:buSzPts val="1800"/>
              <a:buChar char="●"/>
            </a:pPr>
            <a:r>
              <a:rPr lang="el"/>
              <a:t>Εκπαίδευσης και ευαισθητοποίησης</a:t>
            </a:r>
            <a:endParaRPr/>
          </a:p>
          <a:p>
            <a:pPr indent="-342900" lvl="0" marL="457200" rtl="0" algn="l">
              <a:spcBef>
                <a:spcPts val="0"/>
              </a:spcBef>
              <a:spcAft>
                <a:spcPts val="0"/>
              </a:spcAft>
              <a:buSzPts val="1800"/>
              <a:buChar char="●"/>
            </a:pPr>
            <a:r>
              <a:rPr lang="el"/>
              <a:t>Εναρμόνισης νομοθεσιών που αφορούν την πνευματική ιδιοκτησία</a:t>
            </a:r>
            <a:endParaRPr/>
          </a:p>
          <a:p>
            <a:pPr indent="-342900" lvl="0" marL="457200" rtl="0" algn="l">
              <a:spcBef>
                <a:spcPts val="0"/>
              </a:spcBef>
              <a:spcAft>
                <a:spcPts val="0"/>
              </a:spcAft>
              <a:buSzPts val="1800"/>
              <a:buChar char="●"/>
            </a:pPr>
            <a:r>
              <a:rPr lang="el"/>
              <a:t>Εύρεση νέων τρόπων καταπολέμησης πειρατείας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ASEAN- ΕΕ</a:t>
            </a:r>
            <a:endParaRPr/>
          </a:p>
        </p:txBody>
      </p:sp>
      <p:sp>
        <p:nvSpPr>
          <p:cNvPr id="213" name="Google Shape;213;p3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l"/>
              <a:t>ASEAN Air Transport Integration Project (AATIP):</a:t>
            </a:r>
            <a:endParaRPr b="1"/>
          </a:p>
          <a:p>
            <a:pPr indent="0" lvl="0" marL="0" rtl="0" algn="l">
              <a:spcBef>
                <a:spcPts val="0"/>
              </a:spcBef>
              <a:spcAft>
                <a:spcPts val="0"/>
              </a:spcAft>
              <a:buClr>
                <a:schemeClr val="dk1"/>
              </a:buClr>
              <a:buSzPts val="1100"/>
              <a:buFont typeface="Arial"/>
              <a:buNone/>
            </a:pPr>
            <a:r>
              <a:rPr lang="el"/>
              <a:t>Το AATIP στοχεύει στην δημιουργία μιας ενοποιημένης αγοράς και την ενίσχυση ανταγωνιστικότητας στον τομέα των αεροπορικών μεταφορών ανάμεσα στα Κ-Μ της ASEAN.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ΕΜΠΟΡΙΟ ASEAN- ΕΕ</a:t>
            </a:r>
            <a:endParaRPr/>
          </a:p>
        </p:txBody>
      </p:sp>
      <p:sp>
        <p:nvSpPr>
          <p:cNvPr id="219" name="Google Shape;219;p3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l"/>
              <a:t>Enhanced Regional EU-ASEAN Dialogue Instrument (E-READI):</a:t>
            </a:r>
            <a:endParaRPr b="1"/>
          </a:p>
          <a:p>
            <a:pPr indent="0" lvl="0" marL="0" rtl="0" algn="l">
              <a:spcBef>
                <a:spcPts val="0"/>
              </a:spcBef>
              <a:spcAft>
                <a:spcPts val="0"/>
              </a:spcAft>
              <a:buClr>
                <a:schemeClr val="dk1"/>
              </a:buClr>
              <a:buSzPts val="1100"/>
              <a:buFont typeface="Arial"/>
              <a:buNone/>
            </a:pPr>
            <a:r>
              <a:rPr lang="el"/>
              <a:t>Το E-READI ιδρύθηκε 1η Σεπτεμβρίου 2017 και  είναι ένα όργανο διαλόγου που περιλαμβάνει συνεργασία και ανταλλαγές πολιτικής για την αντιμετώπιση κοινών προβλημάτων.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311700" y="4352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2. ΞΕΝΕΣ ΑΜΕΣΕΣ ΕΠΕΝΔΥΣΕΙΣ</a:t>
            </a:r>
            <a:endParaRPr/>
          </a:p>
        </p:txBody>
      </p:sp>
      <p:sp>
        <p:nvSpPr>
          <p:cNvPr id="225" name="Google Shape;225;p38"/>
          <p:cNvSpPr txBox="1"/>
          <p:nvPr>
            <p:ph idx="1" type="body"/>
          </p:nvPr>
        </p:nvSpPr>
        <p:spPr>
          <a:xfrm>
            <a:off x="311700" y="1187125"/>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Οι ευρωπαϊκές εταιρείες επενδύουν σε σημαντικούς τομείς όπως σε υποδομές, ενέργεια και τεχνολογία, δημιουργώντας θέσεις εργασίας στα κράτη-μέλη της ASEAN. Οι επενδύσεις επικεντρώνονται κυρίως σε χώρες με νομική και πολιτική σταθερότητα, όπως Σιγκαπούρη, </a:t>
            </a:r>
            <a:r>
              <a:rPr lang="el"/>
              <a:t>Ινδονησία</a:t>
            </a:r>
            <a:r>
              <a:rPr lang="el"/>
              <a:t>, Μαλαισία και Βιετνάμ. </a:t>
            </a:r>
            <a:endParaRPr/>
          </a:p>
          <a:p>
            <a:pPr indent="0" lvl="0" marL="0" rtl="0" algn="l">
              <a:spcBef>
                <a:spcPts val="600"/>
              </a:spcBef>
              <a:spcAft>
                <a:spcPts val="600"/>
              </a:spcAft>
              <a:buNone/>
            </a:pPr>
            <a:r>
              <a:rPr lang="el"/>
              <a:t>Δίνεται η απαραίτητη έμφαση σε ανανεώσιμες πηγές ενέργειας όπως ηλιακή και αιολική , ενώ ταυτόχρονα η ΕΕ επενδύει σε μεγάλα έργα μεταφορών, σιδηροδρομικών δικτύων και αεροδρομίων προκειμένου να βελτιωθεί η συνδεσιμότητα μεταξύ των χωρών της ASEAN και κατ’ επέκταση και με τις χώρες της ΕΕ.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311700" y="4352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2. ΞΕΝΕΣ ΑΜΕΣΕΣ ΕΠΕΝΔΥΣΕΙΣ</a:t>
            </a:r>
            <a:endParaRPr/>
          </a:p>
        </p:txBody>
      </p:sp>
      <p:sp>
        <p:nvSpPr>
          <p:cNvPr id="231" name="Google Shape;231;p39"/>
          <p:cNvSpPr txBox="1"/>
          <p:nvPr>
            <p:ph idx="1" type="body"/>
          </p:nvPr>
        </p:nvSpPr>
        <p:spPr>
          <a:xfrm>
            <a:off x="311700" y="1187125"/>
            <a:ext cx="8520600" cy="372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Σ</a:t>
            </a:r>
            <a:r>
              <a:rPr lang="el"/>
              <a:t>ύνολο ΞΑΕ: 						$229.8 δισεκατομμύρια</a:t>
            </a:r>
            <a:endParaRPr/>
          </a:p>
          <a:p>
            <a:pPr indent="0" lvl="0" marL="0" rtl="0" algn="l">
              <a:spcBef>
                <a:spcPts val="600"/>
              </a:spcBef>
              <a:spcAft>
                <a:spcPts val="0"/>
              </a:spcAft>
              <a:buNone/>
            </a:pPr>
            <a:r>
              <a:rPr lang="el"/>
              <a:t>Κύριες </a:t>
            </a:r>
            <a:r>
              <a:rPr lang="el"/>
              <a:t>Χώρες Προορισμού ΞΑΕ: 		</a:t>
            </a:r>
            <a:r>
              <a:rPr b="1" lang="el"/>
              <a:t>Σιγκαπούρη:</a:t>
            </a:r>
            <a:r>
              <a:rPr lang="el"/>
              <a:t>$159.6 δισ. (70%συνόλου)</a:t>
            </a:r>
            <a:endParaRPr/>
          </a:p>
          <a:p>
            <a:pPr indent="457200" lvl="0" marL="3657600" rtl="0" algn="l">
              <a:spcBef>
                <a:spcPts val="600"/>
              </a:spcBef>
              <a:spcAft>
                <a:spcPts val="0"/>
              </a:spcAft>
              <a:buNone/>
            </a:pPr>
            <a:r>
              <a:rPr b="1" lang="el"/>
              <a:t>Ινδονησία:</a:t>
            </a:r>
            <a:r>
              <a:rPr lang="el"/>
              <a:t>$21.6 δισ.</a:t>
            </a:r>
            <a:endParaRPr/>
          </a:p>
          <a:p>
            <a:pPr indent="457200" lvl="0" marL="3657600" rtl="0" algn="l">
              <a:spcBef>
                <a:spcPts val="600"/>
              </a:spcBef>
              <a:spcAft>
                <a:spcPts val="0"/>
              </a:spcAft>
              <a:buNone/>
            </a:pPr>
            <a:r>
              <a:rPr b="1" lang="el"/>
              <a:t>Βιετνάμ:</a:t>
            </a:r>
            <a:r>
              <a:rPr lang="el"/>
              <a:t>$18.5 δισ.</a:t>
            </a:r>
            <a:endParaRPr/>
          </a:p>
          <a:p>
            <a:pPr indent="0" lvl="0" marL="0" rtl="0" algn="l">
              <a:spcBef>
                <a:spcPts val="600"/>
              </a:spcBef>
              <a:spcAft>
                <a:spcPts val="0"/>
              </a:spcAft>
              <a:buNone/>
            </a:pPr>
            <a:r>
              <a:rPr lang="el"/>
              <a:t>Μεγαλύτερες Πηγές Επενδύσεων:	</a:t>
            </a:r>
            <a:r>
              <a:rPr b="1" lang="el"/>
              <a:t>ΗΠΑ:</a:t>
            </a:r>
            <a:r>
              <a:rPr lang="el"/>
              <a:t>$74.4 δισ. (32.4%συνόλου).</a:t>
            </a:r>
            <a:endParaRPr/>
          </a:p>
          <a:p>
            <a:pPr indent="457200" lvl="0" marL="3657600" rtl="0" algn="l">
              <a:spcBef>
                <a:spcPts val="600"/>
              </a:spcBef>
              <a:spcAft>
                <a:spcPts val="0"/>
              </a:spcAft>
              <a:buNone/>
            </a:pPr>
            <a:r>
              <a:rPr b="1" lang="el"/>
              <a:t>ΕΕ:</a:t>
            </a:r>
            <a:r>
              <a:rPr lang="el"/>
              <a:t>$24.9 δισ.</a:t>
            </a:r>
            <a:endParaRPr/>
          </a:p>
          <a:p>
            <a:pPr indent="457200" lvl="0" marL="3657600" rtl="0" algn="l">
              <a:spcBef>
                <a:spcPts val="600"/>
              </a:spcBef>
              <a:spcAft>
                <a:spcPts val="0"/>
              </a:spcAft>
              <a:buNone/>
            </a:pPr>
            <a:r>
              <a:rPr b="1" lang="el"/>
              <a:t>Κίνα:</a:t>
            </a:r>
            <a:r>
              <a:rPr lang="el"/>
              <a:t>$17.3 δισ</a:t>
            </a:r>
            <a:endParaRPr/>
          </a:p>
          <a:p>
            <a:pPr indent="0" lvl="0" marL="0" rtl="0" algn="l">
              <a:spcBef>
                <a:spcPts val="6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600"/>
              </a:spcBef>
              <a:spcAft>
                <a:spcPts val="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l"/>
              <a:t>2. ΞΕΝΕΣ ΑΜΕΣΕΣ ΕΠΕΝΔΥΣΕΙΣ</a:t>
            </a:r>
            <a:endParaRPr/>
          </a:p>
        </p:txBody>
      </p:sp>
      <p:pic>
        <p:nvPicPr>
          <p:cNvPr id="237" name="Google Shape;237;p40"/>
          <p:cNvPicPr preferRelativeResize="0"/>
          <p:nvPr/>
        </p:nvPicPr>
        <p:blipFill>
          <a:blip r:embed="rId3">
            <a:alphaModFix/>
          </a:blip>
          <a:stretch>
            <a:fillRect/>
          </a:stretch>
        </p:blipFill>
        <p:spPr>
          <a:xfrm>
            <a:off x="152400" y="1324525"/>
            <a:ext cx="8839204" cy="30859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3. ΣΥΜΦΩΝΙΕΣ ΕΛΕΥΘΕΡΟΥ ΕΜΠΟΡΙΟΥ (FTA)</a:t>
            </a:r>
            <a:endParaRPr/>
          </a:p>
        </p:txBody>
      </p:sp>
      <p:sp>
        <p:nvSpPr>
          <p:cNvPr id="243" name="Google Shape;243;p41"/>
          <p:cNvSpPr txBox="1"/>
          <p:nvPr>
            <p:ph idx="1" type="body"/>
          </p:nvPr>
        </p:nvSpPr>
        <p:spPr>
          <a:xfrm>
            <a:off x="311700" y="1171600"/>
            <a:ext cx="3914400" cy="3636600"/>
          </a:xfrm>
          <a:prstGeom prst="rect">
            <a:avLst/>
          </a:prstGeom>
        </p:spPr>
        <p:txBody>
          <a:bodyPr anchorCtr="0" anchor="t" bIns="91425" lIns="91425" spcFirstLastPara="1" rIns="91425" wrap="square" tIns="91425">
            <a:normAutofit/>
          </a:bodyPr>
          <a:lstStyle/>
          <a:p>
            <a:pPr indent="0" lvl="0" marL="0" rtl="0" algn="l">
              <a:spcBef>
                <a:spcPts val="1200"/>
              </a:spcBef>
              <a:spcAft>
                <a:spcPts val="1800"/>
              </a:spcAft>
              <a:buNone/>
            </a:pPr>
            <a:r>
              <a:rPr b="1" lang="el"/>
              <a:t>Σιγκαπούρη (2019): </a:t>
            </a:r>
            <a:r>
              <a:rPr lang="el"/>
              <a:t>Η συμφωνία αυτή βασίζεται στην μείωση των δασμών για προϊόντα τα οποια εισάγονται στις χώρες της ASEAN από την ΕΕ, στην καινοτομία αγορών για υπηρεσίες χρηματοοικονομικές και τηλεπικοινωνία καθώς και περιέχει την προστασία των ευρωπαϊκών γεωγραφικών ενδείξεων (πχ η Φέτα). </a:t>
            </a:r>
            <a:endParaRPr/>
          </a:p>
        </p:txBody>
      </p:sp>
      <p:sp>
        <p:nvSpPr>
          <p:cNvPr id="244" name="Google Shape;244;p41"/>
          <p:cNvSpPr txBox="1"/>
          <p:nvPr>
            <p:ph idx="1" type="body"/>
          </p:nvPr>
        </p:nvSpPr>
        <p:spPr>
          <a:xfrm>
            <a:off x="4226100" y="1171600"/>
            <a:ext cx="4917900" cy="3972000"/>
          </a:xfrm>
          <a:prstGeom prst="rect">
            <a:avLst/>
          </a:prstGeom>
        </p:spPr>
        <p:txBody>
          <a:bodyPr anchorCtr="0" anchor="t" bIns="91425" lIns="91425" spcFirstLastPara="1" rIns="91425" wrap="square" tIns="91425">
            <a:normAutofit/>
          </a:bodyPr>
          <a:lstStyle/>
          <a:p>
            <a:pPr indent="0" lvl="0" marL="0" rtl="0" algn="l">
              <a:spcBef>
                <a:spcPts val="1200"/>
              </a:spcBef>
              <a:spcAft>
                <a:spcPts val="1800"/>
              </a:spcAft>
              <a:buNone/>
            </a:pPr>
            <a:r>
              <a:rPr b="1" lang="el"/>
              <a:t>Βιετνάμ (2020):</a:t>
            </a:r>
            <a:r>
              <a:rPr lang="el"/>
              <a:t> Το περιεχόμενο της συμφωνίας αυτής βασίζεται σε δασμολογικές ελαφρύνσεις (το 71% των δασμων θα </a:t>
            </a:r>
            <a:r>
              <a:rPr lang="el"/>
              <a:t>εξαλειφθούν</a:t>
            </a:r>
            <a:r>
              <a:rPr lang="el"/>
              <a:t>) , στην προστασία επενδύσεων με την καθιέρωση μηχανισμών εγγύησης για τους επενδυτές και την προώθηση της βιωσιμότητας. Η συμφωνία αυτή ενίσχυσε τις πολίτικες σχέσεις μεταξύ ΕΕ και Βιετνάμ καθώς και ενδυναμώνει τον ρόλο του τελευταίου στις οικονομικές και </a:t>
            </a:r>
            <a:r>
              <a:rPr lang="el"/>
              <a:t>πολιτικές</a:t>
            </a:r>
            <a:r>
              <a:rPr lang="el"/>
              <a:t> δραστηριότητες της ASEAN.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3412450" y="0"/>
            <a:ext cx="5731551" cy="3633300"/>
          </a:xfrm>
          <a:prstGeom prst="rect">
            <a:avLst/>
          </a:prstGeom>
          <a:noFill/>
          <a:ln>
            <a:noFill/>
          </a:ln>
        </p:spPr>
      </p:pic>
      <p:sp>
        <p:nvSpPr>
          <p:cNvPr id="74" name="Google Shape;74;p15"/>
          <p:cNvSpPr txBox="1"/>
          <p:nvPr>
            <p:ph type="title"/>
          </p:nvPr>
        </p:nvSpPr>
        <p:spPr>
          <a:xfrm>
            <a:off x="512700" y="20457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ASEAN</a:t>
            </a:r>
            <a:endParaRPr/>
          </a:p>
        </p:txBody>
      </p:sp>
      <p:sp>
        <p:nvSpPr>
          <p:cNvPr id="75" name="Google Shape;75;p15"/>
          <p:cNvSpPr txBox="1"/>
          <p:nvPr>
            <p:ph type="title"/>
          </p:nvPr>
        </p:nvSpPr>
        <p:spPr>
          <a:xfrm>
            <a:off x="512700" y="3754775"/>
            <a:ext cx="7741200" cy="38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sz="2000"/>
              <a:t>Association of Southeast Asian Nations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3.1</a:t>
            </a:r>
            <a:r>
              <a:rPr lang="el"/>
              <a:t> Συμφωνία ελεύθερου εμπορίου Σιγκαπούρη</a:t>
            </a:r>
            <a:r>
              <a:rPr lang="el"/>
              <a:t> (2019) </a:t>
            </a:r>
            <a:endParaRPr/>
          </a:p>
        </p:txBody>
      </p:sp>
      <p:sp>
        <p:nvSpPr>
          <p:cNvPr id="250" name="Google Shape;250;p42"/>
          <p:cNvSpPr txBox="1"/>
          <p:nvPr>
            <p:ph idx="1" type="body"/>
          </p:nvPr>
        </p:nvSpPr>
        <p:spPr>
          <a:xfrm>
            <a:off x="95250" y="1171600"/>
            <a:ext cx="8873400" cy="39720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l" sz="2550">
                <a:solidFill>
                  <a:srgbClr val="404040"/>
                </a:solidFill>
                <a:highlight>
                  <a:srgbClr val="FFFFFF"/>
                </a:highlight>
              </a:rPr>
              <a:t>Με πληθυσμό 5,6 εκατομμυρίων ανθρώπων, η Σιγκαπούρη αποτελεί βασικό εμπορικό, μεταφορικό και οικονομικό κόμβο στην Ασία. Έχοντας ένα εκτεταμένο δίκτυο εμπορικών συμφωνιών με περισσότερους από 30 εταίρους, η χώρα εμπορεύεται περισσότερα από 550 δισεκατομμύρια ευρώ με τον υπόλοιπο κόσμο κάθε χρόνο.</a:t>
            </a:r>
            <a:endParaRPr sz="2550">
              <a:solidFill>
                <a:srgbClr val="404040"/>
              </a:solidFill>
              <a:highlight>
                <a:srgbClr val="FFFFFF"/>
              </a:highlight>
            </a:endParaRPr>
          </a:p>
          <a:p>
            <a:pPr indent="0" lvl="0" marL="0" rtl="0" algn="l">
              <a:spcBef>
                <a:spcPts val="1200"/>
              </a:spcBef>
              <a:spcAft>
                <a:spcPts val="0"/>
              </a:spcAft>
              <a:buNone/>
            </a:pPr>
            <a:r>
              <a:rPr b="1" lang="el" sz="2550">
                <a:highlight>
                  <a:srgbClr val="FFFFFF"/>
                </a:highlight>
              </a:rPr>
              <a:t>Για εξαγωγές στη Σιγκαπούρη : </a:t>
            </a:r>
            <a:r>
              <a:rPr lang="el" sz="2550">
                <a:solidFill>
                  <a:srgbClr val="404040"/>
                </a:solidFill>
                <a:highlight>
                  <a:srgbClr val="FFFFFF"/>
                </a:highlight>
              </a:rPr>
              <a:t>Από την έναρξη ισχύος της συμφωνίας, η </a:t>
            </a:r>
            <a:r>
              <a:rPr lang="el" sz="2550">
                <a:solidFill>
                  <a:srgbClr val="404040"/>
                </a:solidFill>
                <a:highlight>
                  <a:srgbClr val="FFFFFF"/>
                </a:highlight>
              </a:rPr>
              <a:t>Σιγκαπούρη</a:t>
            </a:r>
            <a:r>
              <a:rPr lang="el" sz="2550">
                <a:solidFill>
                  <a:srgbClr val="404040"/>
                </a:solidFill>
                <a:highlight>
                  <a:srgbClr val="FFFFFF"/>
                </a:highlight>
              </a:rPr>
              <a:t> δεσμεύεται να εφαρμόζει αδασμολόγητη πρόσβαση σε όλα τα εμπορεύματα που προέρχονται από την ΕΕ</a:t>
            </a:r>
            <a:endParaRPr sz="2550">
              <a:highlight>
                <a:srgbClr val="FFFFFF"/>
              </a:highlight>
            </a:endParaRPr>
          </a:p>
          <a:p>
            <a:pPr indent="0" lvl="0" marL="0" rtl="0" algn="l">
              <a:spcBef>
                <a:spcPts val="1200"/>
              </a:spcBef>
              <a:spcAft>
                <a:spcPts val="0"/>
              </a:spcAft>
              <a:buNone/>
            </a:pPr>
            <a:r>
              <a:rPr b="1" lang="el" sz="2550">
                <a:highlight>
                  <a:srgbClr val="FFFFFF"/>
                </a:highlight>
              </a:rPr>
              <a:t>Για τις εισαγωγές στην ΕΕ: </a:t>
            </a:r>
            <a:r>
              <a:rPr lang="el" sz="2550">
                <a:solidFill>
                  <a:srgbClr val="404040"/>
                </a:solidFill>
                <a:highlight>
                  <a:srgbClr val="FFFFFF"/>
                </a:highlight>
              </a:rPr>
              <a:t>Από τις 21 Νοεμβρίου 2019, περίπου το 84 % των εισαγωγών από τη </a:t>
            </a:r>
            <a:r>
              <a:rPr lang="el" sz="2550">
                <a:solidFill>
                  <a:srgbClr val="404040"/>
                </a:solidFill>
                <a:highlight>
                  <a:srgbClr val="FFFFFF"/>
                </a:highlight>
              </a:rPr>
              <a:t>Σιγκαπούρη</a:t>
            </a:r>
            <a:r>
              <a:rPr lang="el" sz="2550">
                <a:solidFill>
                  <a:srgbClr val="404040"/>
                </a:solidFill>
                <a:highlight>
                  <a:srgbClr val="FFFFFF"/>
                </a:highlight>
              </a:rPr>
              <a:t> στην ΕΕ εισάγονται αδασμολόγητα ( </a:t>
            </a:r>
            <a:r>
              <a:rPr lang="el" sz="2550">
                <a:solidFill>
                  <a:srgbClr val="404040"/>
                </a:solidFill>
                <a:highlight>
                  <a:srgbClr val="FFFFFF"/>
                </a:highlight>
              </a:rPr>
              <a:t>πχ</a:t>
            </a:r>
            <a:r>
              <a:rPr lang="el" sz="2550">
                <a:solidFill>
                  <a:srgbClr val="404040"/>
                </a:solidFill>
                <a:highlight>
                  <a:srgbClr val="FFFFFF"/>
                </a:highlight>
              </a:rPr>
              <a:t> </a:t>
            </a:r>
            <a:r>
              <a:rPr lang="el" sz="2550">
                <a:solidFill>
                  <a:srgbClr val="404040"/>
                </a:solidFill>
                <a:highlight>
                  <a:srgbClr val="FFFFFF"/>
                </a:highlight>
              </a:rPr>
              <a:t>προϊόντα</a:t>
            </a:r>
            <a:r>
              <a:rPr lang="el" sz="2550">
                <a:solidFill>
                  <a:srgbClr val="404040"/>
                </a:solidFill>
                <a:highlight>
                  <a:srgbClr val="FFFFFF"/>
                </a:highlight>
              </a:rPr>
              <a:t> τεχνολογίας και φάρμακα) </a:t>
            </a:r>
            <a:endParaRPr sz="2550">
              <a:solidFill>
                <a:srgbClr val="404040"/>
              </a:solidFill>
              <a:highlight>
                <a:srgbClr val="FFFFFF"/>
              </a:highlight>
            </a:endParaRPr>
          </a:p>
          <a:p>
            <a:pPr indent="0" lvl="0" marL="0" rtl="0" algn="l">
              <a:spcBef>
                <a:spcPts val="1200"/>
              </a:spcBef>
              <a:spcAft>
                <a:spcPts val="0"/>
              </a:spcAft>
              <a:buNone/>
            </a:pPr>
            <a:r>
              <a:rPr lang="el" sz="2550">
                <a:solidFill>
                  <a:srgbClr val="404040"/>
                </a:solidFill>
                <a:highlight>
                  <a:srgbClr val="FFFFFF"/>
                </a:highlight>
              </a:rPr>
              <a:t>Τα υπολοιπα προιοντα (δηλαδή το 16% τον των εισαγωγών)  τα οποια υποκεινται σε δασμο, </a:t>
            </a:r>
            <a:r>
              <a:rPr lang="el" sz="2550">
                <a:solidFill>
                  <a:srgbClr val="404040"/>
                </a:solidFill>
                <a:highlight>
                  <a:srgbClr val="FFFFFF"/>
                </a:highlight>
              </a:rPr>
              <a:t>κυμαίνονται</a:t>
            </a:r>
            <a:r>
              <a:rPr lang="el" sz="2550">
                <a:solidFill>
                  <a:srgbClr val="404040"/>
                </a:solidFill>
                <a:highlight>
                  <a:srgbClr val="FFFFFF"/>
                </a:highlight>
              </a:rPr>
              <a:t> σε ποσοστά απο 0% εως και 15% (ο δασμος στην εισαγόμενη σοκολάτα κυμαίνεται απο 7,5% εως 12% ανάλογα την </a:t>
            </a:r>
            <a:r>
              <a:rPr lang="el" sz="2550">
                <a:solidFill>
                  <a:srgbClr val="404040"/>
                </a:solidFill>
                <a:highlight>
                  <a:srgbClr val="FFFFFF"/>
                </a:highlight>
              </a:rPr>
              <a:t>περιεκτικότητα</a:t>
            </a:r>
            <a:r>
              <a:rPr lang="el" sz="2550">
                <a:solidFill>
                  <a:srgbClr val="404040"/>
                </a:solidFill>
                <a:highlight>
                  <a:srgbClr val="FFFFFF"/>
                </a:highlight>
              </a:rPr>
              <a:t> του σε κακαο ή γαλα) </a:t>
            </a:r>
            <a:endParaRPr sz="2550">
              <a:solidFill>
                <a:srgbClr val="404040"/>
              </a:solidFill>
              <a:highlight>
                <a:srgbClr val="FFFFFF"/>
              </a:highlight>
            </a:endParaRPr>
          </a:p>
          <a:p>
            <a:pPr indent="0" lvl="0" marL="0" rtl="0" algn="l">
              <a:spcBef>
                <a:spcPts val="200"/>
              </a:spcBef>
              <a:spcAft>
                <a:spcPts val="1200"/>
              </a:spcAft>
              <a:buNone/>
            </a:pPr>
            <a:r>
              <a:t/>
            </a:r>
            <a:endParaRPr sz="1600">
              <a:solidFill>
                <a:srgbClr val="404040"/>
              </a:solidFill>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2400"/>
              <a:t>4. ΒΙΩΣΙΜΗ ΑΝΑΠΤΥΞΗ &amp; ΠΕΡΙΒΑΛΛΟΝΤΙΚΗ ΠΡΟΣΤΑΣΙΑ </a:t>
            </a:r>
            <a:endParaRPr sz="2400"/>
          </a:p>
        </p:txBody>
      </p:sp>
      <p:sp>
        <p:nvSpPr>
          <p:cNvPr id="256" name="Google Shape;256;p43"/>
          <p:cNvSpPr txBox="1"/>
          <p:nvPr>
            <p:ph idx="1" type="body"/>
          </p:nvPr>
        </p:nvSpPr>
        <p:spPr>
          <a:xfrm>
            <a:off x="311700" y="1171600"/>
            <a:ext cx="8520600" cy="3397200"/>
          </a:xfrm>
          <a:prstGeom prst="rect">
            <a:avLst/>
          </a:prstGeom>
        </p:spPr>
        <p:txBody>
          <a:bodyPr anchorCtr="0" anchor="t" bIns="91425" lIns="90000" spcFirstLastPara="1" rIns="91425" wrap="square" tIns="91425">
            <a:normAutofit fontScale="92500"/>
          </a:bodyPr>
          <a:lstStyle/>
          <a:p>
            <a:pPr indent="-334327" lvl="0" marL="360000" rtl="0" algn="l">
              <a:spcBef>
                <a:spcPts val="0"/>
              </a:spcBef>
              <a:spcAft>
                <a:spcPts val="0"/>
              </a:spcAft>
              <a:buSzPct val="100000"/>
              <a:buChar char="●"/>
            </a:pPr>
            <a:r>
              <a:rPr lang="el"/>
              <a:t>Κλιματική Αλλαγή </a:t>
            </a:r>
            <a:endParaRPr/>
          </a:p>
          <a:p>
            <a:pPr indent="0" lvl="0" marL="360000" rtl="0" algn="l">
              <a:spcBef>
                <a:spcPts val="1200"/>
              </a:spcBef>
              <a:spcAft>
                <a:spcPts val="0"/>
              </a:spcAft>
              <a:buNone/>
            </a:pPr>
            <a:r>
              <a:rPr lang="el"/>
              <a:t>Η συνεργασια γινεται για την υλοποίηση της Συμφωνίας του </a:t>
            </a:r>
            <a:r>
              <a:rPr lang="el"/>
              <a:t>Παρισιού</a:t>
            </a:r>
            <a:r>
              <a:rPr lang="el"/>
              <a:t> και την επίτευξη των στοχων περιορισμου της </a:t>
            </a:r>
            <a:r>
              <a:rPr lang="el"/>
              <a:t>παγκόσμιας</a:t>
            </a:r>
            <a:r>
              <a:rPr lang="el"/>
              <a:t> υπερθέρμανσης.Ειδικότερα εχουν τεθεί μετρήσιμοι στόχοι για την μείωση των εκπομπών αερίων του θερμοκηπίου &amp; άνθρακα. </a:t>
            </a:r>
            <a:endParaRPr/>
          </a:p>
          <a:p>
            <a:pPr indent="-334327" lvl="0" marL="360000" rtl="0" algn="l">
              <a:spcBef>
                <a:spcPts val="1200"/>
              </a:spcBef>
              <a:spcAft>
                <a:spcPts val="0"/>
              </a:spcAft>
              <a:buSzPct val="100000"/>
              <a:buChar char="●"/>
            </a:pPr>
            <a:r>
              <a:rPr lang="el"/>
              <a:t>Πράσινη Οικονομία </a:t>
            </a:r>
            <a:endParaRPr/>
          </a:p>
          <a:p>
            <a:pPr indent="0" lvl="0" marL="360000" rtl="0" algn="l">
              <a:spcBef>
                <a:spcPts val="1200"/>
              </a:spcBef>
              <a:spcAft>
                <a:spcPts val="0"/>
              </a:spcAft>
              <a:buNone/>
            </a:pPr>
            <a:r>
              <a:rPr lang="el"/>
              <a:t>Προωθουν την χρήση ανανεώσιμων πηγών ενέργειας και τεχνολογίες καθαρής ενέργειας. Επισης χρηματοδοτούνται έργα για την κυκλική οικονομία, την μείωση </a:t>
            </a:r>
            <a:r>
              <a:rPr lang="el"/>
              <a:t>απορριμμάτων</a:t>
            </a:r>
            <a:r>
              <a:rPr lang="el"/>
              <a:t> και την προστασια θαλάσσιων οικοσυστημάτων.</a:t>
            </a:r>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4"/>
          <p:cNvPicPr preferRelativeResize="0"/>
          <p:nvPr/>
        </p:nvPicPr>
        <p:blipFill>
          <a:blip r:embed="rId3">
            <a:alphaModFix/>
          </a:blip>
          <a:stretch>
            <a:fillRect/>
          </a:stretch>
        </p:blipFill>
        <p:spPr>
          <a:xfrm>
            <a:off x="1811600" y="311975"/>
            <a:ext cx="5676900" cy="4324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512700" y="205895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MERCOSUR</a:t>
            </a:r>
            <a:endParaRPr/>
          </a:p>
        </p:txBody>
      </p:sp>
      <p:sp>
        <p:nvSpPr>
          <p:cNvPr id="267" name="Google Shape;267;p45"/>
          <p:cNvSpPr txBox="1"/>
          <p:nvPr>
            <p:ph type="title"/>
          </p:nvPr>
        </p:nvSpPr>
        <p:spPr>
          <a:xfrm>
            <a:off x="512700" y="3754775"/>
            <a:ext cx="7741200" cy="385800"/>
          </a:xfrm>
          <a:prstGeom prst="rect">
            <a:avLst/>
          </a:prstGeom>
          <a:solidFill>
            <a:schemeClr val="dk1"/>
          </a:solidFill>
        </p:spPr>
        <p:txBody>
          <a:bodyPr anchorCtr="0" anchor="b" bIns="91425" lIns="91425" spcFirstLastPara="1" rIns="91425" wrap="square" tIns="91425">
            <a:noAutofit/>
          </a:bodyPr>
          <a:lstStyle/>
          <a:p>
            <a:pPr indent="0" lvl="0" marL="0" rtl="0" algn="l">
              <a:spcBef>
                <a:spcPts val="0"/>
              </a:spcBef>
              <a:spcAft>
                <a:spcPts val="0"/>
              </a:spcAft>
              <a:buNone/>
            </a:pPr>
            <a:r>
              <a:rPr lang="el" sz="2000">
                <a:solidFill>
                  <a:schemeClr val="lt1"/>
                </a:solidFill>
              </a:rPr>
              <a:t>The Southern Common Market</a:t>
            </a:r>
            <a:endParaRPr sz="6800">
              <a:solidFill>
                <a:schemeClr val="lt1"/>
              </a:solidFill>
            </a:endParaRPr>
          </a:p>
        </p:txBody>
      </p:sp>
      <p:pic>
        <p:nvPicPr>
          <p:cNvPr id="268" name="Google Shape;268;p45"/>
          <p:cNvPicPr preferRelativeResize="0"/>
          <p:nvPr/>
        </p:nvPicPr>
        <p:blipFill>
          <a:blip r:embed="rId3">
            <a:alphaModFix/>
          </a:blip>
          <a:stretch>
            <a:fillRect/>
          </a:stretch>
        </p:blipFill>
        <p:spPr>
          <a:xfrm>
            <a:off x="5046451" y="82950"/>
            <a:ext cx="3945451" cy="4752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idx="1" type="body"/>
          </p:nvPr>
        </p:nvSpPr>
        <p:spPr>
          <a:xfrm>
            <a:off x="311700" y="502525"/>
            <a:ext cx="8520600" cy="4066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l" sz="1700">
                <a:latin typeface="Arial"/>
                <a:ea typeface="Arial"/>
                <a:cs typeface="Arial"/>
                <a:sym typeface="Arial"/>
              </a:rPr>
              <a:t>Πρώτες συζητήσεις</a:t>
            </a:r>
            <a:r>
              <a:rPr lang="el" sz="1700">
                <a:latin typeface="Arial"/>
                <a:ea typeface="Arial"/>
                <a:cs typeface="Arial"/>
                <a:sym typeface="Arial"/>
              </a:rPr>
              <a:t>→ Συνθήκη της Ελεύθερης Εμπορικής Ένωσης της Λατινικής Αμερικής του 1960 </a:t>
            </a:r>
            <a:endParaRPr sz="1700">
              <a:latin typeface="Arial"/>
              <a:ea typeface="Arial"/>
              <a:cs typeface="Arial"/>
              <a:sym typeface="Arial"/>
            </a:endParaRPr>
          </a:p>
          <a:p>
            <a:pPr indent="0" lvl="0" marL="0" rtl="0" algn="just">
              <a:spcBef>
                <a:spcPts val="0"/>
              </a:spcBef>
              <a:spcAft>
                <a:spcPts val="0"/>
              </a:spcAft>
              <a:buNone/>
            </a:pPr>
            <a:r>
              <a:rPr b="1" lang="el" sz="1700">
                <a:latin typeface="Arial"/>
                <a:ea typeface="Arial"/>
                <a:cs typeface="Arial"/>
                <a:sym typeface="Arial"/>
              </a:rPr>
              <a:t>1985→</a:t>
            </a:r>
            <a:r>
              <a:rPr lang="el" sz="1700">
                <a:latin typeface="Arial"/>
                <a:ea typeface="Arial"/>
                <a:cs typeface="Arial"/>
                <a:sym typeface="Arial"/>
              </a:rPr>
              <a:t>Διακήρυξη Ιγκουάσου</a:t>
            </a:r>
            <a:r>
              <a:rPr lang="el" sz="1700">
                <a:latin typeface="Arial"/>
                <a:ea typeface="Arial"/>
                <a:cs typeface="Arial"/>
                <a:sym typeface="Arial"/>
              </a:rPr>
              <a:t> Αργεντινής και Βραζιλίας αναφορές σε ζώνη ελεύθερων συναλλαγών</a:t>
            </a:r>
            <a:endParaRPr sz="17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b="1" lang="el" sz="1700">
                <a:latin typeface="Arial"/>
                <a:ea typeface="Arial"/>
                <a:cs typeface="Arial"/>
                <a:sym typeface="Arial"/>
              </a:rPr>
              <a:t>1991</a:t>
            </a:r>
            <a:r>
              <a:rPr lang="el" sz="1700">
                <a:latin typeface="Arial"/>
                <a:ea typeface="Arial"/>
                <a:cs typeface="Arial"/>
                <a:sym typeface="Arial"/>
              </a:rPr>
              <a:t>→Συνθήκης του Ασουνσιόν, που ίδρυσε την Νότια Κοινή Αγορά MERCOSUR. </a:t>
            </a:r>
            <a:endParaRPr sz="1700">
              <a:latin typeface="Arial"/>
              <a:ea typeface="Arial"/>
              <a:cs typeface="Arial"/>
              <a:sym typeface="Arial"/>
            </a:endParaRPr>
          </a:p>
          <a:p>
            <a:pPr indent="0" lvl="0" marL="0" rtl="0" algn="l">
              <a:spcBef>
                <a:spcPts val="0"/>
              </a:spcBef>
              <a:spcAft>
                <a:spcPts val="0"/>
              </a:spcAft>
              <a:buNone/>
            </a:pPr>
            <a:r>
              <a:t/>
            </a:r>
            <a:endParaRPr b="1"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l" sz="1700">
                <a:latin typeface="Arial"/>
                <a:ea typeface="Arial"/>
                <a:cs typeface="Arial"/>
                <a:sym typeface="Arial"/>
              </a:rPr>
              <a:t>Στόχος</a:t>
            </a:r>
            <a:r>
              <a:rPr lang="el" sz="1700">
                <a:latin typeface="Arial"/>
                <a:ea typeface="Arial"/>
                <a:cs typeface="Arial"/>
                <a:sym typeface="Arial"/>
              </a:rPr>
              <a:t> της Μερκοσούρ είναι η δημιουργία επιχειρηματικων και επενδυτικών ευκαιριών μέσω της ενσωμάτωσης των εθνικών οικονομιών στην διεθνή αγορά και ενίσχυση της περιφερειακής οικονομίας, μέσω της κίνησης αγαθών, ανθρώπων, κεφαλαίων και εργατικού δυναμικού περιορισμούς. Από το 1995, η ζώνη ελεύθερου εμπορίου μετατράπηκε σε τελωνειακή ένωση, με κοινό εξωτερικό δασμό στις εισαγωγές</a:t>
            </a:r>
            <a:endParaRPr sz="1700">
              <a:solidFill>
                <a:srgbClr val="26324B"/>
              </a:solidFill>
            </a:endParaRPr>
          </a:p>
          <a:p>
            <a:pPr indent="0" lvl="0" marL="0" rtl="0" algn="l">
              <a:spcBef>
                <a:spcPts val="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7"/>
          <p:cNvSpPr txBox="1"/>
          <p:nvPr>
            <p:ph type="title"/>
          </p:nvPr>
        </p:nvSpPr>
        <p:spPr>
          <a:xfrm>
            <a:off x="311700" y="162975"/>
            <a:ext cx="86556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2500"/>
              <a:t>S</a:t>
            </a:r>
            <a:r>
              <a:rPr lang="el" sz="2500"/>
              <a:t>TATES PARTIES</a:t>
            </a:r>
            <a:r>
              <a:rPr lang="el" sz="2500"/>
              <a:t>:</a:t>
            </a:r>
            <a:endParaRPr sz="2500"/>
          </a:p>
        </p:txBody>
      </p:sp>
      <p:sp>
        <p:nvSpPr>
          <p:cNvPr id="279" name="Google Shape;279;p47"/>
          <p:cNvSpPr txBox="1"/>
          <p:nvPr>
            <p:ph type="title"/>
          </p:nvPr>
        </p:nvSpPr>
        <p:spPr>
          <a:xfrm>
            <a:off x="311700" y="2893869"/>
            <a:ext cx="8520600" cy="5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500"/>
              <a:t>A</a:t>
            </a:r>
            <a:r>
              <a:rPr lang="el" sz="2500"/>
              <a:t>SSOCIATE STATES:</a:t>
            </a:r>
            <a:endParaRPr sz="2500"/>
          </a:p>
        </p:txBody>
      </p:sp>
      <p:sp>
        <p:nvSpPr>
          <p:cNvPr id="280" name="Google Shape;280;p47"/>
          <p:cNvSpPr txBox="1"/>
          <p:nvPr/>
        </p:nvSpPr>
        <p:spPr>
          <a:xfrm>
            <a:off x="1380575" y="776175"/>
            <a:ext cx="1391400" cy="13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Argentina</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300">
                <a:solidFill>
                  <a:schemeClr val="dk1"/>
                </a:solidFill>
                <a:latin typeface="Old Standard TT"/>
                <a:ea typeface="Old Standard TT"/>
                <a:cs typeface="Old Standard TT"/>
                <a:sym typeface="Old Standard TT"/>
              </a:rPr>
              <a:t>1991</a:t>
            </a:r>
            <a:endParaRPr sz="13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Brazil</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500">
                <a:solidFill>
                  <a:schemeClr val="dk1"/>
                </a:solidFill>
                <a:latin typeface="Old Standard TT"/>
                <a:ea typeface="Old Standard TT"/>
                <a:cs typeface="Old Standard TT"/>
                <a:sym typeface="Old Standard TT"/>
              </a:rPr>
              <a:t>1991</a:t>
            </a:r>
            <a:endParaRPr b="1" sz="1800">
              <a:solidFill>
                <a:schemeClr val="dk1"/>
              </a:solidFill>
              <a:latin typeface="Old Standard TT"/>
              <a:ea typeface="Old Standard TT"/>
              <a:cs typeface="Old Standard TT"/>
              <a:sym typeface="Old Standard TT"/>
            </a:endParaRPr>
          </a:p>
        </p:txBody>
      </p:sp>
      <p:pic>
        <p:nvPicPr>
          <p:cNvPr descr="Flag of Brazil" id="281" name="Google Shape;281;p47"/>
          <p:cNvPicPr preferRelativeResize="0"/>
          <p:nvPr/>
        </p:nvPicPr>
        <p:blipFill>
          <a:blip r:embed="rId3">
            <a:alphaModFix/>
          </a:blip>
          <a:stretch>
            <a:fillRect/>
          </a:stretch>
        </p:blipFill>
        <p:spPr>
          <a:xfrm>
            <a:off x="378000" y="1530559"/>
            <a:ext cx="871023" cy="613200"/>
          </a:xfrm>
          <a:prstGeom prst="rect">
            <a:avLst/>
          </a:prstGeom>
          <a:noFill/>
          <a:ln cap="flat" cmpd="sng" w="9525">
            <a:solidFill>
              <a:srgbClr val="EAECF0"/>
            </a:solidFill>
            <a:prstDash val="solid"/>
            <a:miter lim="8000"/>
            <a:headEnd len="sm" w="sm" type="none"/>
            <a:tailEnd len="sm" w="sm" type="none"/>
          </a:ln>
        </p:spPr>
      </p:pic>
      <p:pic>
        <p:nvPicPr>
          <p:cNvPr descr="Flag of Argentina" id="282" name="Google Shape;282;p47"/>
          <p:cNvPicPr preferRelativeResize="0"/>
          <p:nvPr/>
        </p:nvPicPr>
        <p:blipFill>
          <a:blip r:embed="rId4">
            <a:alphaModFix/>
          </a:blip>
          <a:stretch>
            <a:fillRect/>
          </a:stretch>
        </p:blipFill>
        <p:spPr>
          <a:xfrm>
            <a:off x="378000" y="776175"/>
            <a:ext cx="871025" cy="565175"/>
          </a:xfrm>
          <a:prstGeom prst="rect">
            <a:avLst/>
          </a:prstGeom>
          <a:noFill/>
          <a:ln cap="flat" cmpd="sng" w="9525">
            <a:solidFill>
              <a:srgbClr val="EAECF0"/>
            </a:solidFill>
            <a:prstDash val="solid"/>
            <a:miter lim="8000"/>
            <a:headEnd len="sm" w="sm" type="none"/>
            <a:tailEnd len="sm" w="sm" type="none"/>
          </a:ln>
        </p:spPr>
      </p:pic>
      <p:pic>
        <p:nvPicPr>
          <p:cNvPr descr="Flag of Paraguay" id="283" name="Google Shape;283;p47"/>
          <p:cNvPicPr preferRelativeResize="0"/>
          <p:nvPr/>
        </p:nvPicPr>
        <p:blipFill>
          <a:blip r:embed="rId5">
            <a:alphaModFix/>
          </a:blip>
          <a:stretch>
            <a:fillRect/>
          </a:stretch>
        </p:blipFill>
        <p:spPr>
          <a:xfrm>
            <a:off x="2715800" y="1530553"/>
            <a:ext cx="831150" cy="565175"/>
          </a:xfrm>
          <a:prstGeom prst="rect">
            <a:avLst/>
          </a:prstGeom>
          <a:noFill/>
          <a:ln cap="flat" cmpd="sng" w="9525">
            <a:solidFill>
              <a:srgbClr val="EAECF0"/>
            </a:solidFill>
            <a:prstDash val="solid"/>
            <a:miter lim="8000"/>
            <a:headEnd len="sm" w="sm" type="none"/>
            <a:tailEnd len="sm" w="sm" type="none"/>
          </a:ln>
        </p:spPr>
      </p:pic>
      <p:sp>
        <p:nvSpPr>
          <p:cNvPr id="284" name="Google Shape;284;p47"/>
          <p:cNvSpPr txBox="1"/>
          <p:nvPr/>
        </p:nvSpPr>
        <p:spPr>
          <a:xfrm>
            <a:off x="3678700" y="776175"/>
            <a:ext cx="1391400" cy="13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Uruguay</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300">
                <a:solidFill>
                  <a:schemeClr val="dk1"/>
                </a:solidFill>
                <a:latin typeface="Old Standard TT"/>
                <a:ea typeface="Old Standard TT"/>
                <a:cs typeface="Old Standard TT"/>
                <a:sym typeface="Old Standard TT"/>
              </a:rPr>
              <a:t>1991</a:t>
            </a:r>
            <a:endParaRPr sz="13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Paraguay</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500">
                <a:solidFill>
                  <a:schemeClr val="dk1"/>
                </a:solidFill>
                <a:latin typeface="Old Standard TT"/>
                <a:ea typeface="Old Standard TT"/>
                <a:cs typeface="Old Standard TT"/>
                <a:sym typeface="Old Standard TT"/>
              </a:rPr>
              <a:t>1991</a:t>
            </a:r>
            <a:endParaRPr b="1" sz="1800">
              <a:solidFill>
                <a:schemeClr val="dk1"/>
              </a:solidFill>
              <a:latin typeface="Old Standard TT"/>
              <a:ea typeface="Old Standard TT"/>
              <a:cs typeface="Old Standard TT"/>
              <a:sym typeface="Old Standard TT"/>
            </a:endParaRPr>
          </a:p>
        </p:txBody>
      </p:sp>
      <p:pic>
        <p:nvPicPr>
          <p:cNvPr descr="Flag of Uruguay" id="285" name="Google Shape;285;p47"/>
          <p:cNvPicPr preferRelativeResize="0"/>
          <p:nvPr/>
        </p:nvPicPr>
        <p:blipFill>
          <a:blip r:embed="rId6">
            <a:alphaModFix/>
          </a:blip>
          <a:stretch>
            <a:fillRect/>
          </a:stretch>
        </p:blipFill>
        <p:spPr>
          <a:xfrm>
            <a:off x="2715800" y="776175"/>
            <a:ext cx="831150" cy="551865"/>
          </a:xfrm>
          <a:prstGeom prst="rect">
            <a:avLst/>
          </a:prstGeom>
          <a:noFill/>
          <a:ln cap="flat" cmpd="sng" w="9525">
            <a:solidFill>
              <a:srgbClr val="EAECF0"/>
            </a:solidFill>
            <a:prstDash val="solid"/>
            <a:miter lim="8000"/>
            <a:headEnd len="sm" w="sm" type="none"/>
            <a:tailEnd len="sm" w="sm" type="none"/>
          </a:ln>
        </p:spPr>
      </p:pic>
      <p:sp>
        <p:nvSpPr>
          <p:cNvPr id="286" name="Google Shape;286;p47"/>
          <p:cNvSpPr txBox="1"/>
          <p:nvPr/>
        </p:nvSpPr>
        <p:spPr>
          <a:xfrm>
            <a:off x="5903800" y="776163"/>
            <a:ext cx="1391400" cy="6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*Venezuela</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t/>
            </a:r>
            <a:endParaRPr b="1" sz="1800">
              <a:solidFill>
                <a:schemeClr val="dk1"/>
              </a:solidFill>
              <a:latin typeface="Old Standard TT"/>
              <a:ea typeface="Old Standard TT"/>
              <a:cs typeface="Old Standard TT"/>
              <a:sym typeface="Old Standard TT"/>
            </a:endParaRPr>
          </a:p>
        </p:txBody>
      </p:sp>
      <p:pic>
        <p:nvPicPr>
          <p:cNvPr descr="Flag of Chile" id="287" name="Google Shape;287;p47"/>
          <p:cNvPicPr preferRelativeResize="0"/>
          <p:nvPr/>
        </p:nvPicPr>
        <p:blipFill>
          <a:blip r:embed="rId7">
            <a:alphaModFix/>
          </a:blip>
          <a:stretch>
            <a:fillRect/>
          </a:stretch>
        </p:blipFill>
        <p:spPr>
          <a:xfrm>
            <a:off x="378000" y="3508725"/>
            <a:ext cx="871025" cy="551875"/>
          </a:xfrm>
          <a:prstGeom prst="rect">
            <a:avLst/>
          </a:prstGeom>
          <a:noFill/>
          <a:ln cap="flat" cmpd="sng" w="9525">
            <a:solidFill>
              <a:srgbClr val="EAECF0"/>
            </a:solidFill>
            <a:prstDash val="solid"/>
            <a:miter lim="8000"/>
            <a:headEnd len="sm" w="sm" type="none"/>
            <a:tailEnd len="sm" w="sm" type="none"/>
          </a:ln>
        </p:spPr>
      </p:pic>
      <p:pic>
        <p:nvPicPr>
          <p:cNvPr descr="Flag of Colombia" id="288" name="Google Shape;288;p47"/>
          <p:cNvPicPr preferRelativeResize="0"/>
          <p:nvPr/>
        </p:nvPicPr>
        <p:blipFill>
          <a:blip r:embed="rId8">
            <a:alphaModFix/>
          </a:blip>
          <a:stretch>
            <a:fillRect/>
          </a:stretch>
        </p:blipFill>
        <p:spPr>
          <a:xfrm>
            <a:off x="378000" y="4255300"/>
            <a:ext cx="871025" cy="551875"/>
          </a:xfrm>
          <a:prstGeom prst="rect">
            <a:avLst/>
          </a:prstGeom>
          <a:noFill/>
          <a:ln cap="flat" cmpd="sng" w="9525">
            <a:solidFill>
              <a:srgbClr val="EAECF0"/>
            </a:solidFill>
            <a:prstDash val="solid"/>
            <a:miter lim="8000"/>
            <a:headEnd len="sm" w="sm" type="none"/>
            <a:tailEnd len="sm" w="sm" type="none"/>
          </a:ln>
        </p:spPr>
      </p:pic>
      <p:sp>
        <p:nvSpPr>
          <p:cNvPr id="289" name="Google Shape;289;p47"/>
          <p:cNvSpPr txBox="1"/>
          <p:nvPr/>
        </p:nvSpPr>
        <p:spPr>
          <a:xfrm>
            <a:off x="1380575" y="3483375"/>
            <a:ext cx="1391400" cy="13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Chile</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300">
                <a:solidFill>
                  <a:schemeClr val="dk1"/>
                </a:solidFill>
                <a:latin typeface="Old Standard TT"/>
                <a:ea typeface="Old Standard TT"/>
                <a:cs typeface="Old Standard TT"/>
                <a:sym typeface="Old Standard TT"/>
              </a:rPr>
              <a:t>1996</a:t>
            </a:r>
            <a:endParaRPr sz="13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Colombia</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500">
                <a:solidFill>
                  <a:schemeClr val="dk1"/>
                </a:solidFill>
                <a:latin typeface="Old Standard TT"/>
                <a:ea typeface="Old Standard TT"/>
                <a:cs typeface="Old Standard TT"/>
                <a:sym typeface="Old Standard TT"/>
              </a:rPr>
              <a:t>2004</a:t>
            </a:r>
            <a:endParaRPr b="1" sz="1800">
              <a:solidFill>
                <a:schemeClr val="dk1"/>
              </a:solidFill>
              <a:latin typeface="Old Standard TT"/>
              <a:ea typeface="Old Standard TT"/>
              <a:cs typeface="Old Standard TT"/>
              <a:sym typeface="Old Standard TT"/>
            </a:endParaRPr>
          </a:p>
        </p:txBody>
      </p:sp>
      <p:pic>
        <p:nvPicPr>
          <p:cNvPr descr="Flag of Ecuador" id="290" name="Google Shape;290;p47"/>
          <p:cNvPicPr preferRelativeResize="0"/>
          <p:nvPr/>
        </p:nvPicPr>
        <p:blipFill>
          <a:blip r:embed="rId9">
            <a:alphaModFix/>
          </a:blip>
          <a:stretch>
            <a:fillRect/>
          </a:stretch>
        </p:blipFill>
        <p:spPr>
          <a:xfrm>
            <a:off x="2715800" y="3542500"/>
            <a:ext cx="831150" cy="518100"/>
          </a:xfrm>
          <a:prstGeom prst="rect">
            <a:avLst/>
          </a:prstGeom>
          <a:noFill/>
          <a:ln cap="flat" cmpd="sng" w="9525">
            <a:solidFill>
              <a:srgbClr val="EAECF0"/>
            </a:solidFill>
            <a:prstDash val="solid"/>
            <a:miter lim="8000"/>
            <a:headEnd len="sm" w="sm" type="none"/>
            <a:tailEnd len="sm" w="sm" type="none"/>
          </a:ln>
        </p:spPr>
      </p:pic>
      <p:pic>
        <p:nvPicPr>
          <p:cNvPr descr="Flag of Guyana" id="291" name="Google Shape;291;p47"/>
          <p:cNvPicPr preferRelativeResize="0"/>
          <p:nvPr/>
        </p:nvPicPr>
        <p:blipFill>
          <a:blip r:embed="rId10">
            <a:alphaModFix/>
          </a:blip>
          <a:stretch>
            <a:fillRect/>
          </a:stretch>
        </p:blipFill>
        <p:spPr>
          <a:xfrm>
            <a:off x="2715800" y="4255300"/>
            <a:ext cx="831150" cy="551875"/>
          </a:xfrm>
          <a:prstGeom prst="rect">
            <a:avLst/>
          </a:prstGeom>
          <a:noFill/>
          <a:ln cap="flat" cmpd="sng" w="9525">
            <a:solidFill>
              <a:srgbClr val="EAECF0"/>
            </a:solidFill>
            <a:prstDash val="solid"/>
            <a:miter lim="8000"/>
            <a:headEnd len="sm" w="sm" type="none"/>
            <a:tailEnd len="sm" w="sm" type="none"/>
          </a:ln>
        </p:spPr>
      </p:pic>
      <p:sp>
        <p:nvSpPr>
          <p:cNvPr id="292" name="Google Shape;292;p47"/>
          <p:cNvSpPr txBox="1"/>
          <p:nvPr/>
        </p:nvSpPr>
        <p:spPr>
          <a:xfrm>
            <a:off x="3715075" y="3483375"/>
            <a:ext cx="1391400" cy="123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Ecuador</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300">
                <a:solidFill>
                  <a:schemeClr val="dk1"/>
                </a:solidFill>
                <a:latin typeface="Old Standard TT"/>
                <a:ea typeface="Old Standard TT"/>
                <a:cs typeface="Old Standard TT"/>
                <a:sym typeface="Old Standard TT"/>
              </a:rPr>
              <a:t>2004</a:t>
            </a:r>
            <a:endParaRPr sz="13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Guyana</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500">
                <a:solidFill>
                  <a:schemeClr val="dk1"/>
                </a:solidFill>
                <a:latin typeface="Old Standard TT"/>
                <a:ea typeface="Old Standard TT"/>
                <a:cs typeface="Old Standard TT"/>
                <a:sym typeface="Old Standard TT"/>
              </a:rPr>
              <a:t>2013</a:t>
            </a:r>
            <a:endParaRPr b="1" sz="1800">
              <a:solidFill>
                <a:schemeClr val="dk1"/>
              </a:solidFill>
              <a:latin typeface="Old Standard TT"/>
              <a:ea typeface="Old Standard TT"/>
              <a:cs typeface="Old Standard TT"/>
              <a:sym typeface="Old Standard TT"/>
            </a:endParaRPr>
          </a:p>
        </p:txBody>
      </p:sp>
      <p:pic>
        <p:nvPicPr>
          <p:cNvPr descr="Flag of Peru" id="293" name="Google Shape;293;p47"/>
          <p:cNvPicPr preferRelativeResize="0"/>
          <p:nvPr/>
        </p:nvPicPr>
        <p:blipFill>
          <a:blip r:embed="rId11">
            <a:alphaModFix/>
          </a:blip>
          <a:stretch>
            <a:fillRect/>
          </a:stretch>
        </p:blipFill>
        <p:spPr>
          <a:xfrm>
            <a:off x="4876075" y="3542500"/>
            <a:ext cx="831125" cy="518100"/>
          </a:xfrm>
          <a:prstGeom prst="rect">
            <a:avLst/>
          </a:prstGeom>
          <a:noFill/>
          <a:ln cap="flat" cmpd="sng" w="9525">
            <a:solidFill>
              <a:srgbClr val="EAECF0"/>
            </a:solidFill>
            <a:prstDash val="solid"/>
            <a:miter lim="8000"/>
            <a:headEnd len="sm" w="sm" type="none"/>
            <a:tailEnd len="sm" w="sm" type="none"/>
          </a:ln>
        </p:spPr>
      </p:pic>
      <p:sp>
        <p:nvSpPr>
          <p:cNvPr id="294" name="Google Shape;294;p47"/>
          <p:cNvSpPr txBox="1"/>
          <p:nvPr/>
        </p:nvSpPr>
        <p:spPr>
          <a:xfrm>
            <a:off x="5903800" y="3483375"/>
            <a:ext cx="1391400" cy="11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Peru</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300">
                <a:solidFill>
                  <a:schemeClr val="dk1"/>
                </a:solidFill>
                <a:latin typeface="Old Standard TT"/>
                <a:ea typeface="Old Standard TT"/>
                <a:cs typeface="Old Standard TT"/>
                <a:sym typeface="Old Standard TT"/>
              </a:rPr>
              <a:t>2003</a:t>
            </a:r>
            <a:endParaRPr sz="13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Suriname</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500">
                <a:solidFill>
                  <a:schemeClr val="dk1"/>
                </a:solidFill>
                <a:latin typeface="Old Standard TT"/>
                <a:ea typeface="Old Standard TT"/>
                <a:cs typeface="Old Standard TT"/>
                <a:sym typeface="Old Standard TT"/>
              </a:rPr>
              <a:t>2013</a:t>
            </a:r>
            <a:endParaRPr b="1" sz="1800">
              <a:solidFill>
                <a:schemeClr val="dk1"/>
              </a:solidFill>
              <a:latin typeface="Old Standard TT"/>
              <a:ea typeface="Old Standard TT"/>
              <a:cs typeface="Old Standard TT"/>
              <a:sym typeface="Old Standard TT"/>
            </a:endParaRPr>
          </a:p>
        </p:txBody>
      </p:sp>
      <p:pic>
        <p:nvPicPr>
          <p:cNvPr descr="Flag of Suriname" id="295" name="Google Shape;295;p47"/>
          <p:cNvPicPr preferRelativeResize="0"/>
          <p:nvPr/>
        </p:nvPicPr>
        <p:blipFill>
          <a:blip r:embed="rId12">
            <a:alphaModFix/>
          </a:blip>
          <a:stretch>
            <a:fillRect/>
          </a:stretch>
        </p:blipFill>
        <p:spPr>
          <a:xfrm>
            <a:off x="4876063" y="4251974"/>
            <a:ext cx="831125" cy="558516"/>
          </a:xfrm>
          <a:prstGeom prst="rect">
            <a:avLst/>
          </a:prstGeom>
          <a:noFill/>
          <a:ln cap="flat" cmpd="sng" w="9525">
            <a:solidFill>
              <a:srgbClr val="EAECF0"/>
            </a:solidFill>
            <a:prstDash val="solid"/>
            <a:miter lim="8000"/>
            <a:headEnd len="sm" w="sm" type="none"/>
            <a:tailEnd len="sm" w="sm" type="none"/>
          </a:ln>
        </p:spPr>
      </p:pic>
      <p:pic>
        <p:nvPicPr>
          <p:cNvPr descr="Flag of Venezuela" id="296" name="Google Shape;296;p47"/>
          <p:cNvPicPr preferRelativeResize="0"/>
          <p:nvPr/>
        </p:nvPicPr>
        <p:blipFill>
          <a:blip r:embed="rId13">
            <a:alphaModFix/>
          </a:blip>
          <a:stretch>
            <a:fillRect/>
          </a:stretch>
        </p:blipFill>
        <p:spPr>
          <a:xfrm>
            <a:off x="4876063" y="776187"/>
            <a:ext cx="831125" cy="551875"/>
          </a:xfrm>
          <a:prstGeom prst="rect">
            <a:avLst/>
          </a:prstGeom>
          <a:noFill/>
          <a:ln cap="flat" cmpd="sng" w="9525">
            <a:solidFill>
              <a:srgbClr val="EAECF0"/>
            </a:solidFill>
            <a:prstDash val="solid"/>
            <a:miter lim="8000"/>
            <a:headEnd len="sm" w="sm" type="none"/>
            <a:tailEnd len="sm" w="sm" type="none"/>
          </a:ln>
        </p:spPr>
      </p:pic>
      <p:sp>
        <p:nvSpPr>
          <p:cNvPr id="297" name="Google Shape;297;p47"/>
          <p:cNvSpPr txBox="1"/>
          <p:nvPr/>
        </p:nvSpPr>
        <p:spPr>
          <a:xfrm>
            <a:off x="4815000" y="1530538"/>
            <a:ext cx="40173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100">
                <a:solidFill>
                  <a:srgbClr val="333333"/>
                </a:solidFill>
                <a:highlight>
                  <a:srgbClr val="F4F4F4"/>
                </a:highlight>
                <a:latin typeface="Old Standard TT"/>
                <a:ea typeface="Old Standard TT"/>
                <a:cs typeface="Old Standard TT"/>
                <a:sym typeface="Old Standard TT"/>
              </a:rPr>
              <a:t>*The Bolivarian Republic of Venezuela is suspended in all the rights and obligations inherent to its status as a State Party of MERCOSUR, in accordance with the provisions of the second paragraph of the Article 5 of the Protocol of Ushuaia.</a:t>
            </a:r>
            <a:endParaRPr sz="2000">
              <a:solidFill>
                <a:schemeClr val="dk1"/>
              </a:solidFill>
              <a:latin typeface="Old Standard TT"/>
              <a:ea typeface="Old Standard TT"/>
              <a:cs typeface="Old Standard TT"/>
              <a:sym typeface="Old Standard TT"/>
            </a:endParaRPr>
          </a:p>
        </p:txBody>
      </p:sp>
      <p:pic>
        <p:nvPicPr>
          <p:cNvPr descr="Horizontal tricolor (red, yellow, and green from top to bottom) with the coat of arms of Bolivia in the center" id="298" name="Google Shape;298;p47"/>
          <p:cNvPicPr preferRelativeResize="0"/>
          <p:nvPr/>
        </p:nvPicPr>
        <p:blipFill>
          <a:blip r:embed="rId14">
            <a:alphaModFix/>
          </a:blip>
          <a:stretch>
            <a:fillRect/>
          </a:stretch>
        </p:blipFill>
        <p:spPr>
          <a:xfrm>
            <a:off x="397950" y="2351950"/>
            <a:ext cx="831125" cy="565175"/>
          </a:xfrm>
          <a:prstGeom prst="rect">
            <a:avLst/>
          </a:prstGeom>
          <a:noFill/>
          <a:ln cap="flat" cmpd="sng" w="9525">
            <a:solidFill>
              <a:srgbClr val="EAECF0"/>
            </a:solidFill>
            <a:prstDash val="solid"/>
            <a:miter lim="8000"/>
            <a:headEnd len="sm" w="sm" type="none"/>
            <a:tailEnd len="sm" w="sm" type="none"/>
          </a:ln>
        </p:spPr>
      </p:pic>
      <p:sp>
        <p:nvSpPr>
          <p:cNvPr id="299" name="Google Shape;299;p47"/>
          <p:cNvSpPr txBox="1"/>
          <p:nvPr/>
        </p:nvSpPr>
        <p:spPr>
          <a:xfrm>
            <a:off x="2715800" y="2351472"/>
            <a:ext cx="15834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100">
                <a:solidFill>
                  <a:srgbClr val="333333"/>
                </a:solidFill>
                <a:highlight>
                  <a:srgbClr val="F4F4F4"/>
                </a:highlight>
                <a:latin typeface="Old Standard TT"/>
                <a:ea typeface="Old Standard TT"/>
                <a:cs typeface="Old Standard TT"/>
                <a:sym typeface="Old Standard TT"/>
              </a:rPr>
              <a:t>Bolivia is in the process of accession</a:t>
            </a:r>
            <a:endParaRPr sz="2000">
              <a:solidFill>
                <a:schemeClr val="dk1"/>
              </a:solidFill>
              <a:latin typeface="Old Standard TT"/>
              <a:ea typeface="Old Standard TT"/>
              <a:cs typeface="Old Standard TT"/>
              <a:sym typeface="Old Standard TT"/>
            </a:endParaRPr>
          </a:p>
        </p:txBody>
      </p:sp>
      <p:sp>
        <p:nvSpPr>
          <p:cNvPr id="300" name="Google Shape;300;p47"/>
          <p:cNvSpPr txBox="1"/>
          <p:nvPr/>
        </p:nvSpPr>
        <p:spPr>
          <a:xfrm>
            <a:off x="1380575" y="2337275"/>
            <a:ext cx="945300" cy="6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l" sz="1500">
                <a:solidFill>
                  <a:schemeClr val="dk1"/>
                </a:solidFill>
                <a:latin typeface="Old Standard TT"/>
                <a:ea typeface="Old Standard TT"/>
                <a:cs typeface="Old Standard TT"/>
                <a:sym typeface="Old Standard TT"/>
              </a:rPr>
              <a:t>Bolivia</a:t>
            </a:r>
            <a:endParaRPr b="1" sz="1500">
              <a:solidFill>
                <a:schemeClr val="dk1"/>
              </a:solidFill>
              <a:latin typeface="Old Standard TT"/>
              <a:ea typeface="Old Standard TT"/>
              <a:cs typeface="Old Standard TT"/>
              <a:sym typeface="Old Standard TT"/>
            </a:endParaRPr>
          </a:p>
          <a:p>
            <a:pPr indent="0" lvl="0" marL="0" rtl="0" algn="l">
              <a:lnSpc>
                <a:spcPct val="115000"/>
              </a:lnSpc>
              <a:spcBef>
                <a:spcPts val="0"/>
              </a:spcBef>
              <a:spcAft>
                <a:spcPts val="0"/>
              </a:spcAft>
              <a:buNone/>
            </a:pPr>
            <a:r>
              <a:rPr lang="el" sz="1500">
                <a:solidFill>
                  <a:schemeClr val="dk1"/>
                </a:solidFill>
                <a:latin typeface="Old Standard TT"/>
                <a:ea typeface="Old Standard TT"/>
                <a:cs typeface="Old Standard TT"/>
                <a:sym typeface="Old Standard TT"/>
              </a:rPr>
              <a:t>2024</a:t>
            </a:r>
            <a:endParaRPr b="1" sz="1800">
              <a:solidFill>
                <a:schemeClr val="dk1"/>
              </a:solidFill>
              <a:latin typeface="Old Standard TT"/>
              <a:ea typeface="Old Standard TT"/>
              <a:cs typeface="Old Standard TT"/>
              <a:sym typeface="Old Standard T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idx="1" type="body"/>
          </p:nvPr>
        </p:nvSpPr>
        <p:spPr>
          <a:xfrm>
            <a:off x="267350" y="842500"/>
            <a:ext cx="8520600" cy="371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900"/>
          </a:p>
          <a:p>
            <a:pPr indent="457200" lvl="0" marL="1371600" rtl="0" algn="l">
              <a:spcBef>
                <a:spcPts val="1200"/>
              </a:spcBef>
              <a:spcAft>
                <a:spcPts val="0"/>
              </a:spcAft>
              <a:buNone/>
            </a:pPr>
            <a:r>
              <a:rPr lang="el" sz="1900"/>
              <a:t>300 εκατομμύρια</a:t>
            </a:r>
            <a:r>
              <a:rPr b="1" lang="el" sz="1900"/>
              <a:t>     </a:t>
            </a:r>
            <a:r>
              <a:rPr lang="el" sz="1900"/>
              <a:t>   200 εκατομμύρια</a:t>
            </a:r>
            <a:r>
              <a:rPr b="1" lang="el" sz="1900"/>
              <a:t>             </a:t>
            </a:r>
            <a:endParaRPr b="1" sz="1900"/>
          </a:p>
          <a:p>
            <a:pPr indent="0" lvl="0" marL="2743200" rtl="0" algn="l">
              <a:spcBef>
                <a:spcPts val="1200"/>
              </a:spcBef>
              <a:spcAft>
                <a:spcPts val="1200"/>
              </a:spcAft>
              <a:buNone/>
            </a:pPr>
            <a:r>
              <a:rPr lang="el" sz="1900"/>
              <a:t>  ΑΕΠ ≈ 3,6 τρις</a:t>
            </a:r>
            <a:endParaRPr sz="1900"/>
          </a:p>
        </p:txBody>
      </p:sp>
      <p:pic>
        <p:nvPicPr>
          <p:cNvPr descr="Flag of Brazil" id="306" name="Google Shape;306;p48"/>
          <p:cNvPicPr preferRelativeResize="0"/>
          <p:nvPr/>
        </p:nvPicPr>
        <p:blipFill>
          <a:blip r:embed="rId3">
            <a:alphaModFix/>
          </a:blip>
          <a:stretch>
            <a:fillRect/>
          </a:stretch>
        </p:blipFill>
        <p:spPr>
          <a:xfrm>
            <a:off x="4871450" y="539826"/>
            <a:ext cx="1101000" cy="775100"/>
          </a:xfrm>
          <a:prstGeom prst="rect">
            <a:avLst/>
          </a:prstGeom>
          <a:noFill/>
          <a:ln cap="flat" cmpd="sng" w="9525">
            <a:solidFill>
              <a:srgbClr val="EAECF0"/>
            </a:solidFill>
            <a:prstDash val="solid"/>
            <a:miter lim="8000"/>
            <a:headEnd len="sm" w="sm" type="none"/>
            <a:tailEnd len="sm" w="sm" type="none"/>
          </a:ln>
        </p:spPr>
      </p:pic>
      <p:pic>
        <p:nvPicPr>
          <p:cNvPr id="307" name="Google Shape;307;p48"/>
          <p:cNvPicPr preferRelativeResize="0"/>
          <p:nvPr/>
        </p:nvPicPr>
        <p:blipFill>
          <a:blip r:embed="rId4">
            <a:alphaModFix/>
          </a:blip>
          <a:stretch>
            <a:fillRect/>
          </a:stretch>
        </p:blipFill>
        <p:spPr>
          <a:xfrm>
            <a:off x="2274700" y="539825"/>
            <a:ext cx="1248425" cy="775100"/>
          </a:xfrm>
          <a:prstGeom prst="rect">
            <a:avLst/>
          </a:prstGeom>
          <a:noFill/>
          <a:ln>
            <a:noFill/>
          </a:ln>
        </p:spPr>
      </p:pic>
      <p:pic>
        <p:nvPicPr>
          <p:cNvPr id="308" name="Google Shape;308;p48"/>
          <p:cNvPicPr preferRelativeResize="0"/>
          <p:nvPr/>
        </p:nvPicPr>
        <p:blipFill>
          <a:blip r:embed="rId5">
            <a:alphaModFix/>
          </a:blip>
          <a:stretch>
            <a:fillRect/>
          </a:stretch>
        </p:blipFill>
        <p:spPr>
          <a:xfrm>
            <a:off x="5152297" y="1931250"/>
            <a:ext cx="3115850" cy="2737525"/>
          </a:xfrm>
          <a:prstGeom prst="rect">
            <a:avLst/>
          </a:prstGeom>
          <a:noFill/>
          <a:ln>
            <a:noFill/>
          </a:ln>
        </p:spPr>
      </p:pic>
      <p:pic>
        <p:nvPicPr>
          <p:cNvPr id="309" name="Google Shape;309;p48"/>
          <p:cNvPicPr preferRelativeResize="0"/>
          <p:nvPr/>
        </p:nvPicPr>
        <p:blipFill>
          <a:blip r:embed="rId6">
            <a:alphaModFix/>
          </a:blip>
          <a:stretch>
            <a:fillRect/>
          </a:stretch>
        </p:blipFill>
        <p:spPr>
          <a:xfrm>
            <a:off x="0" y="1925983"/>
            <a:ext cx="3115850" cy="27480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9"/>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l" sz="2300" u="sng"/>
              <a:t>Η περίπτωση της Βενεζουέλας</a:t>
            </a:r>
            <a:r>
              <a:rPr b="1" lang="el" sz="1900">
                <a:latin typeface="Arial"/>
                <a:ea typeface="Arial"/>
                <a:cs typeface="Arial"/>
                <a:sym typeface="Arial"/>
              </a:rPr>
              <a:t> </a:t>
            </a:r>
            <a:endParaRPr sz="3800"/>
          </a:p>
        </p:txBody>
      </p:sp>
      <p:sp>
        <p:nvSpPr>
          <p:cNvPr id="315" name="Google Shape;315;p49"/>
          <p:cNvSpPr txBox="1"/>
          <p:nvPr>
            <p:ph idx="1" type="body"/>
          </p:nvPr>
        </p:nvSpPr>
        <p:spPr>
          <a:xfrm>
            <a:off x="79400" y="935175"/>
            <a:ext cx="8901900" cy="39966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Arial"/>
              <a:buChar char="●"/>
            </a:pPr>
            <a:r>
              <a:rPr lang="el" sz="1600">
                <a:latin typeface="Arial"/>
                <a:ea typeface="Arial"/>
                <a:cs typeface="Arial"/>
                <a:sym typeface="Arial"/>
              </a:rPr>
              <a:t>Τα μεγαλύτερα αποθέματα πετρελαίου στον κόσμο, </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l" sz="1600">
                <a:latin typeface="Arial"/>
                <a:ea typeface="Arial"/>
                <a:cs typeface="Arial"/>
                <a:sym typeface="Arial"/>
              </a:rPr>
              <a:t>Υπήρξε μία από τις πιο ισχυρές οικονομίες της Λατινικής Αμερικής</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l" sz="1600">
                <a:latin typeface="Arial"/>
                <a:ea typeface="Arial"/>
                <a:cs typeface="Arial"/>
                <a:sym typeface="Arial"/>
              </a:rPr>
              <a:t>Σημαντική οικονομική-περιφερειακή επιρροή, κατά την προεδρία Ούγκο Τσάβες 1999-2013 αντιτάχθηκε στις ΗΠΑ </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el" sz="1600">
                <a:latin typeface="Arial"/>
                <a:ea typeface="Arial"/>
                <a:cs typeface="Arial"/>
                <a:sym typeface="Arial"/>
              </a:rPr>
              <a:t>Σήμερα, χώρες όπως η Ρωσία, η Κίνα και το Ιράν συνεχίζουν να τη στηρίζουν για γεωπολιτικούς λόγους.</a:t>
            </a:r>
            <a:endParaRPr sz="1600">
              <a:latin typeface="Arial"/>
              <a:ea typeface="Arial"/>
              <a:cs typeface="Arial"/>
              <a:sym typeface="Arial"/>
            </a:endParaRPr>
          </a:p>
          <a:p>
            <a:pPr indent="0" lvl="0" marL="0" rtl="0" algn="l">
              <a:lnSpc>
                <a:spcPct val="100000"/>
              </a:lnSpc>
              <a:spcBef>
                <a:spcPts val="1200"/>
              </a:spcBef>
              <a:spcAft>
                <a:spcPts val="0"/>
              </a:spcAft>
              <a:buNone/>
            </a:pPr>
            <a:r>
              <a:rPr b="1" lang="el" sz="1600">
                <a:latin typeface="Arial"/>
                <a:ea typeface="Arial"/>
                <a:cs typeface="Arial"/>
                <a:sym typeface="Arial"/>
              </a:rPr>
              <a:t>2016→</a:t>
            </a:r>
            <a:r>
              <a:rPr lang="el" sz="1600">
                <a:latin typeface="Arial"/>
                <a:ea typeface="Arial"/>
                <a:cs typeface="Arial"/>
                <a:sym typeface="Arial"/>
              </a:rPr>
              <a:t>  Οι πρόεδροι των χωρών της Mercosur συζητούν για πιθανή έξοδο της Βενεζουέλας από τον οργανισμό, επικαλούμενοι ανησυχίες για παραβιάσεις ανθρωπίνων δικαιωμάτων και μη συμμόρφωση με τους κανόνες του οργανισμού. </a:t>
            </a:r>
            <a:endParaRPr sz="1600">
              <a:latin typeface="Arial"/>
              <a:ea typeface="Arial"/>
              <a:cs typeface="Arial"/>
              <a:sym typeface="Arial"/>
            </a:endParaRPr>
          </a:p>
          <a:p>
            <a:pPr indent="0" lvl="0" marL="0" rtl="0" algn="l">
              <a:lnSpc>
                <a:spcPct val="100000"/>
              </a:lnSpc>
              <a:spcBef>
                <a:spcPts val="1200"/>
              </a:spcBef>
              <a:spcAft>
                <a:spcPts val="0"/>
              </a:spcAft>
              <a:buNone/>
            </a:pPr>
            <a:r>
              <a:rPr lang="el" sz="1600">
                <a:latin typeface="Arial"/>
                <a:ea typeface="Arial"/>
                <a:cs typeface="Arial"/>
                <a:sym typeface="Arial"/>
              </a:rPr>
              <a:t>Ανακοινώνεται ότι η Βενεζουέλα θα τεθεί σε αναστολή αν δεν προσαρμόσει τους νόμους της ώστε να τηρεί τους κανονισμούς του Mercosur για το εμπόριο, τη δημοκρατία και τα ανθρώπινα δικαιώματα.</a:t>
            </a:r>
            <a:endParaRPr sz="1600">
              <a:latin typeface="Arial"/>
              <a:ea typeface="Arial"/>
              <a:cs typeface="Arial"/>
              <a:sym typeface="Arial"/>
            </a:endParaRPr>
          </a:p>
          <a:p>
            <a:pPr indent="0" lvl="0" marL="0" rtl="0" algn="l">
              <a:lnSpc>
                <a:spcPct val="100000"/>
              </a:lnSpc>
              <a:spcBef>
                <a:spcPts val="1200"/>
              </a:spcBef>
              <a:spcAft>
                <a:spcPts val="1200"/>
              </a:spcAft>
              <a:buClr>
                <a:schemeClr val="dk1"/>
              </a:buClr>
              <a:buSzPts val="1100"/>
              <a:buFont typeface="Arial"/>
              <a:buNone/>
            </a:pPr>
            <a:r>
              <a:rPr b="1" lang="el" sz="1600">
                <a:latin typeface="Arial"/>
                <a:ea typeface="Arial"/>
                <a:cs typeface="Arial"/>
                <a:sym typeface="Arial"/>
              </a:rPr>
              <a:t>2016 ΔΕΚ →</a:t>
            </a:r>
            <a:r>
              <a:rPr lang="el" sz="1600">
                <a:latin typeface="Arial"/>
                <a:ea typeface="Arial"/>
                <a:cs typeface="Arial"/>
                <a:sym typeface="Arial"/>
              </a:rPr>
              <a:t> Η Βενεζουέλα τέθηκε επίσημα σε αναστολή από το Mercosur λόγω μη συμμόρφωσης με τις απαιτήσεις του οργανισμού.</a:t>
            </a:r>
            <a:endParaRPr sz="1600">
              <a:latin typeface="Arial"/>
              <a:ea typeface="Arial"/>
              <a:cs typeface="Arial"/>
              <a:sym typeface="Arial"/>
            </a:endParaRPr>
          </a:p>
        </p:txBody>
      </p:sp>
      <p:pic>
        <p:nvPicPr>
          <p:cNvPr descr="Flag of Venezuela" id="316" name="Google Shape;316;p49"/>
          <p:cNvPicPr preferRelativeResize="0"/>
          <p:nvPr/>
        </p:nvPicPr>
        <p:blipFill>
          <a:blip r:embed="rId3">
            <a:alphaModFix/>
          </a:blip>
          <a:stretch>
            <a:fillRect/>
          </a:stretch>
        </p:blipFill>
        <p:spPr>
          <a:xfrm>
            <a:off x="7404488" y="661987"/>
            <a:ext cx="831125" cy="551875"/>
          </a:xfrm>
          <a:prstGeom prst="rect">
            <a:avLst/>
          </a:prstGeom>
          <a:noFill/>
          <a:ln cap="flat" cmpd="sng" w="9525">
            <a:solidFill>
              <a:srgbClr val="EAECF0"/>
            </a:solidFill>
            <a:prstDash val="solid"/>
            <a:miter lim="8000"/>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0"/>
          <p:cNvPicPr preferRelativeResize="0"/>
          <p:nvPr/>
        </p:nvPicPr>
        <p:blipFill>
          <a:blip r:embed="rId3">
            <a:alphaModFix/>
          </a:blip>
          <a:stretch>
            <a:fillRect/>
          </a:stretch>
        </p:blipFill>
        <p:spPr>
          <a:xfrm>
            <a:off x="665100" y="342275"/>
            <a:ext cx="3259025" cy="3991425"/>
          </a:xfrm>
          <a:prstGeom prst="rect">
            <a:avLst/>
          </a:prstGeom>
          <a:noFill/>
          <a:ln>
            <a:noFill/>
          </a:ln>
        </p:spPr>
      </p:pic>
      <p:pic>
        <p:nvPicPr>
          <p:cNvPr id="322" name="Google Shape;322;p50"/>
          <p:cNvPicPr preferRelativeResize="0"/>
          <p:nvPr/>
        </p:nvPicPr>
        <p:blipFill>
          <a:blip r:embed="rId4">
            <a:alphaModFix/>
          </a:blip>
          <a:stretch>
            <a:fillRect/>
          </a:stretch>
        </p:blipFill>
        <p:spPr>
          <a:xfrm>
            <a:off x="4531925" y="282650"/>
            <a:ext cx="3146375" cy="4256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1"/>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ΘΕΣΜΙΚΑ ΟΡΓΑΝΑ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M</a:t>
            </a:r>
            <a:r>
              <a:rPr lang="el"/>
              <a:t>EMBER STATES</a:t>
            </a:r>
            <a:r>
              <a:rPr lang="el"/>
              <a:t>:</a:t>
            </a:r>
            <a:endParaRPr/>
          </a:p>
        </p:txBody>
      </p:sp>
      <p:sp>
        <p:nvSpPr>
          <p:cNvPr id="81" name="Google Shape;81;p16"/>
          <p:cNvSpPr txBox="1"/>
          <p:nvPr>
            <p:ph idx="1" type="body"/>
          </p:nvPr>
        </p:nvSpPr>
        <p:spPr>
          <a:xfrm>
            <a:off x="1239850" y="1005950"/>
            <a:ext cx="1926600" cy="38202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b="1" lang="el" sz="6400">
                <a:solidFill>
                  <a:srgbClr val="333333"/>
                </a:solidFill>
                <a:uFill>
                  <a:noFill/>
                </a:uFill>
                <a:hlinkClick r:id="rId3">
                  <a:extLst>
                    <a:ext uri="{A12FA001-AC4F-418D-AE19-62706E023703}">
                      <ahyp:hlinkClr val="tx"/>
                    </a:ext>
                  </a:extLst>
                </a:hlinkClick>
              </a:rPr>
              <a:t>Brunei Darussalam</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7 January 1984</a:t>
            </a:r>
            <a:endParaRPr sz="5200">
              <a:solidFill>
                <a:srgbClr val="777777"/>
              </a:solidFill>
              <a:uFill>
                <a:noFill/>
              </a:uFill>
              <a:hlinkClick r:id="rId4">
                <a:extLst>
                  <a:ext uri="{A12FA001-AC4F-418D-AE19-62706E023703}">
                    <ahyp:hlinkClr val="tx"/>
                  </a:ext>
                </a:extLst>
              </a:hlinkClick>
            </a:endParaRPr>
          </a:p>
          <a:p>
            <a:pPr indent="0" lvl="0" marL="0" rtl="0" algn="l">
              <a:lnSpc>
                <a:spcPct val="150000"/>
              </a:lnSpc>
              <a:spcBef>
                <a:spcPts val="800"/>
              </a:spcBef>
              <a:spcAft>
                <a:spcPts val="0"/>
              </a:spcAft>
              <a:buNone/>
            </a:pPr>
            <a:r>
              <a:rPr b="1" lang="el" sz="6400">
                <a:solidFill>
                  <a:srgbClr val="333333"/>
                </a:solidFill>
                <a:uFill>
                  <a:noFill/>
                </a:uFill>
                <a:hlinkClick r:id="rId5">
                  <a:extLst>
                    <a:ext uri="{A12FA001-AC4F-418D-AE19-62706E023703}">
                      <ahyp:hlinkClr val="tx"/>
                    </a:ext>
                  </a:extLst>
                </a:hlinkClick>
              </a:rPr>
              <a:t>Cambodia</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30 April 1999</a:t>
            </a:r>
            <a:endParaRPr sz="5200">
              <a:solidFill>
                <a:srgbClr val="777777"/>
              </a:solidFill>
              <a:uFill>
                <a:noFill/>
              </a:uFill>
              <a:hlinkClick r:id="rId6">
                <a:extLst>
                  <a:ext uri="{A12FA001-AC4F-418D-AE19-62706E023703}">
                    <ahyp:hlinkClr val="tx"/>
                  </a:ext>
                </a:extLst>
              </a:hlinkClick>
            </a:endParaRPr>
          </a:p>
          <a:p>
            <a:pPr indent="0" lvl="0" marL="0" rtl="0" algn="l">
              <a:lnSpc>
                <a:spcPct val="150000"/>
              </a:lnSpc>
              <a:spcBef>
                <a:spcPts val="800"/>
              </a:spcBef>
              <a:spcAft>
                <a:spcPts val="0"/>
              </a:spcAft>
              <a:buNone/>
            </a:pPr>
            <a:r>
              <a:rPr b="1" lang="el" sz="6400">
                <a:solidFill>
                  <a:srgbClr val="333333"/>
                </a:solidFill>
                <a:uFill>
                  <a:noFill/>
                </a:uFill>
                <a:hlinkClick r:id="rId7">
                  <a:extLst>
                    <a:ext uri="{A12FA001-AC4F-418D-AE19-62706E023703}">
                      <ahyp:hlinkClr val="tx"/>
                    </a:ext>
                  </a:extLst>
                </a:hlinkClick>
              </a:rPr>
              <a:t>Indonesia</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8 August 1967</a:t>
            </a:r>
            <a:endParaRPr sz="5200">
              <a:solidFill>
                <a:srgbClr val="777777"/>
              </a:solidFill>
              <a:uFill>
                <a:noFill/>
              </a:uFill>
              <a:hlinkClick r:id="rId8">
                <a:extLst>
                  <a:ext uri="{A12FA001-AC4F-418D-AE19-62706E023703}">
                    <ahyp:hlinkClr val="tx"/>
                  </a:ext>
                </a:extLst>
              </a:hlinkClick>
            </a:endParaRPr>
          </a:p>
          <a:p>
            <a:pPr indent="0" lvl="0" marL="0" rtl="0" algn="l">
              <a:lnSpc>
                <a:spcPct val="150000"/>
              </a:lnSpc>
              <a:spcBef>
                <a:spcPts val="800"/>
              </a:spcBef>
              <a:spcAft>
                <a:spcPts val="0"/>
              </a:spcAft>
              <a:buNone/>
            </a:pPr>
            <a:r>
              <a:rPr b="1" lang="el" sz="6400">
                <a:solidFill>
                  <a:srgbClr val="333333"/>
                </a:solidFill>
                <a:uFill>
                  <a:noFill/>
                </a:uFill>
                <a:hlinkClick r:id="rId9">
                  <a:extLst>
                    <a:ext uri="{A12FA001-AC4F-418D-AE19-62706E023703}">
                      <ahyp:hlinkClr val="tx"/>
                    </a:ext>
                  </a:extLst>
                </a:hlinkClick>
              </a:rPr>
              <a:t>Lao PDR</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23 July 1997</a:t>
            </a:r>
            <a:endParaRPr sz="5200">
              <a:solidFill>
                <a:srgbClr val="777777"/>
              </a:solidFill>
              <a:uFill>
                <a:noFill/>
              </a:uFill>
              <a:hlinkClick r:id="rId10">
                <a:extLst>
                  <a:ext uri="{A12FA001-AC4F-418D-AE19-62706E023703}">
                    <ahyp:hlinkClr val="tx"/>
                  </a:ext>
                </a:extLst>
              </a:hlinkClick>
            </a:endParaRPr>
          </a:p>
          <a:p>
            <a:pPr indent="0" lvl="0" marL="0" rtl="0" algn="l">
              <a:lnSpc>
                <a:spcPct val="150000"/>
              </a:lnSpc>
              <a:spcBef>
                <a:spcPts val="800"/>
              </a:spcBef>
              <a:spcAft>
                <a:spcPts val="0"/>
              </a:spcAft>
              <a:buNone/>
            </a:pPr>
            <a:r>
              <a:t/>
            </a:r>
            <a:endParaRPr sz="5200">
              <a:solidFill>
                <a:srgbClr val="777777"/>
              </a:solidFill>
              <a:latin typeface="Arial"/>
              <a:ea typeface="Arial"/>
              <a:cs typeface="Arial"/>
              <a:sym typeface="Arial"/>
            </a:endParaRPr>
          </a:p>
          <a:p>
            <a:pPr indent="0" lvl="0" marL="0" rtl="0" algn="l">
              <a:lnSpc>
                <a:spcPct val="115000"/>
              </a:lnSpc>
              <a:spcBef>
                <a:spcPts val="800"/>
              </a:spcBef>
              <a:spcAft>
                <a:spcPts val="800"/>
              </a:spcAft>
              <a:buClr>
                <a:schemeClr val="dk1"/>
              </a:buClr>
              <a:buSzPct val="104761"/>
              <a:buFont typeface="Arial"/>
              <a:buNone/>
            </a:pPr>
            <a:r>
              <a:t/>
            </a:r>
            <a:endParaRPr sz="1050">
              <a:solidFill>
                <a:srgbClr val="777777"/>
              </a:solidFill>
              <a:latin typeface="Arial"/>
              <a:ea typeface="Arial"/>
              <a:cs typeface="Arial"/>
              <a:sym typeface="Arial"/>
            </a:endParaRPr>
          </a:p>
        </p:txBody>
      </p:sp>
      <p:pic>
        <p:nvPicPr>
          <p:cNvPr id="82" name="Google Shape;82;p16"/>
          <p:cNvPicPr preferRelativeResize="0"/>
          <p:nvPr/>
        </p:nvPicPr>
        <p:blipFill>
          <a:blip r:embed="rId11">
            <a:alphaModFix/>
          </a:blip>
          <a:stretch>
            <a:fillRect/>
          </a:stretch>
        </p:blipFill>
        <p:spPr>
          <a:xfrm>
            <a:off x="308975" y="1104813"/>
            <a:ext cx="914400" cy="847725"/>
          </a:xfrm>
          <a:prstGeom prst="rect">
            <a:avLst/>
          </a:prstGeom>
          <a:noFill/>
          <a:ln>
            <a:noFill/>
          </a:ln>
        </p:spPr>
      </p:pic>
      <p:pic>
        <p:nvPicPr>
          <p:cNvPr id="83" name="Google Shape;83;p16"/>
          <p:cNvPicPr preferRelativeResize="0"/>
          <p:nvPr/>
        </p:nvPicPr>
        <p:blipFill>
          <a:blip r:embed="rId12">
            <a:alphaModFix/>
          </a:blip>
          <a:stretch>
            <a:fillRect/>
          </a:stretch>
        </p:blipFill>
        <p:spPr>
          <a:xfrm>
            <a:off x="308975" y="2072100"/>
            <a:ext cx="914400" cy="847725"/>
          </a:xfrm>
          <a:prstGeom prst="rect">
            <a:avLst/>
          </a:prstGeom>
          <a:noFill/>
          <a:ln>
            <a:noFill/>
          </a:ln>
        </p:spPr>
      </p:pic>
      <p:pic>
        <p:nvPicPr>
          <p:cNvPr id="84" name="Google Shape;84;p16"/>
          <p:cNvPicPr preferRelativeResize="0"/>
          <p:nvPr/>
        </p:nvPicPr>
        <p:blipFill>
          <a:blip r:embed="rId13">
            <a:alphaModFix/>
          </a:blip>
          <a:stretch>
            <a:fillRect/>
          </a:stretch>
        </p:blipFill>
        <p:spPr>
          <a:xfrm>
            <a:off x="308975" y="2979600"/>
            <a:ext cx="914400" cy="847725"/>
          </a:xfrm>
          <a:prstGeom prst="rect">
            <a:avLst/>
          </a:prstGeom>
          <a:noFill/>
          <a:ln>
            <a:noFill/>
          </a:ln>
        </p:spPr>
      </p:pic>
      <p:pic>
        <p:nvPicPr>
          <p:cNvPr id="85" name="Google Shape;85;p16"/>
          <p:cNvPicPr preferRelativeResize="0"/>
          <p:nvPr/>
        </p:nvPicPr>
        <p:blipFill rotWithShape="1">
          <a:blip r:embed="rId14">
            <a:alphaModFix/>
          </a:blip>
          <a:srcRect b="0" l="0" r="0" t="0"/>
          <a:stretch/>
        </p:blipFill>
        <p:spPr>
          <a:xfrm>
            <a:off x="308975" y="3887125"/>
            <a:ext cx="914400" cy="847725"/>
          </a:xfrm>
          <a:prstGeom prst="rect">
            <a:avLst/>
          </a:prstGeom>
          <a:noFill/>
          <a:ln>
            <a:noFill/>
          </a:ln>
        </p:spPr>
      </p:pic>
      <p:pic>
        <p:nvPicPr>
          <p:cNvPr id="86" name="Google Shape;86;p16"/>
          <p:cNvPicPr preferRelativeResize="0"/>
          <p:nvPr/>
        </p:nvPicPr>
        <p:blipFill rotWithShape="1">
          <a:blip r:embed="rId15">
            <a:alphaModFix/>
          </a:blip>
          <a:srcRect b="0" l="13280" r="-13279" t="0"/>
          <a:stretch/>
        </p:blipFill>
        <p:spPr>
          <a:xfrm>
            <a:off x="3182925" y="1006500"/>
            <a:ext cx="914400" cy="847725"/>
          </a:xfrm>
          <a:prstGeom prst="rect">
            <a:avLst/>
          </a:prstGeom>
          <a:noFill/>
          <a:ln>
            <a:noFill/>
          </a:ln>
        </p:spPr>
      </p:pic>
      <p:pic>
        <p:nvPicPr>
          <p:cNvPr id="87" name="Google Shape;87;p16"/>
          <p:cNvPicPr preferRelativeResize="0"/>
          <p:nvPr/>
        </p:nvPicPr>
        <p:blipFill>
          <a:blip r:embed="rId16">
            <a:alphaModFix/>
          </a:blip>
          <a:stretch>
            <a:fillRect/>
          </a:stretch>
        </p:blipFill>
        <p:spPr>
          <a:xfrm>
            <a:off x="5825663" y="2879263"/>
            <a:ext cx="1019175" cy="904875"/>
          </a:xfrm>
          <a:prstGeom prst="rect">
            <a:avLst/>
          </a:prstGeom>
          <a:noFill/>
          <a:ln>
            <a:noFill/>
          </a:ln>
        </p:spPr>
      </p:pic>
      <p:pic>
        <p:nvPicPr>
          <p:cNvPr id="88" name="Google Shape;88;p16"/>
          <p:cNvPicPr preferRelativeResize="0"/>
          <p:nvPr/>
        </p:nvPicPr>
        <p:blipFill>
          <a:blip r:embed="rId17">
            <a:alphaModFix/>
          </a:blip>
          <a:stretch>
            <a:fillRect/>
          </a:stretch>
        </p:blipFill>
        <p:spPr>
          <a:xfrm>
            <a:off x="3067313" y="2907850"/>
            <a:ext cx="914400" cy="847725"/>
          </a:xfrm>
          <a:prstGeom prst="rect">
            <a:avLst/>
          </a:prstGeom>
          <a:noFill/>
          <a:ln>
            <a:noFill/>
          </a:ln>
        </p:spPr>
      </p:pic>
      <p:pic>
        <p:nvPicPr>
          <p:cNvPr id="89" name="Google Shape;89;p16"/>
          <p:cNvPicPr preferRelativeResize="0"/>
          <p:nvPr/>
        </p:nvPicPr>
        <p:blipFill rotWithShape="1">
          <a:blip r:embed="rId18">
            <a:alphaModFix/>
          </a:blip>
          <a:srcRect b="0" l="0" r="0" t="0"/>
          <a:stretch/>
        </p:blipFill>
        <p:spPr>
          <a:xfrm>
            <a:off x="3067313" y="1957175"/>
            <a:ext cx="914400" cy="847725"/>
          </a:xfrm>
          <a:prstGeom prst="rect">
            <a:avLst/>
          </a:prstGeom>
          <a:noFill/>
          <a:ln>
            <a:noFill/>
          </a:ln>
        </p:spPr>
      </p:pic>
      <p:pic>
        <p:nvPicPr>
          <p:cNvPr id="90" name="Google Shape;90;p16"/>
          <p:cNvPicPr preferRelativeResize="0"/>
          <p:nvPr/>
        </p:nvPicPr>
        <p:blipFill>
          <a:blip r:embed="rId19">
            <a:alphaModFix/>
          </a:blip>
          <a:stretch>
            <a:fillRect/>
          </a:stretch>
        </p:blipFill>
        <p:spPr>
          <a:xfrm>
            <a:off x="5881088" y="1005925"/>
            <a:ext cx="914400" cy="847725"/>
          </a:xfrm>
          <a:prstGeom prst="rect">
            <a:avLst/>
          </a:prstGeom>
          <a:noFill/>
          <a:ln>
            <a:noFill/>
          </a:ln>
        </p:spPr>
      </p:pic>
      <p:pic>
        <p:nvPicPr>
          <p:cNvPr id="91" name="Google Shape;91;p16"/>
          <p:cNvPicPr preferRelativeResize="0"/>
          <p:nvPr/>
        </p:nvPicPr>
        <p:blipFill>
          <a:blip r:embed="rId20">
            <a:alphaModFix/>
          </a:blip>
          <a:stretch>
            <a:fillRect/>
          </a:stretch>
        </p:blipFill>
        <p:spPr>
          <a:xfrm>
            <a:off x="5881100" y="1957175"/>
            <a:ext cx="914400" cy="847725"/>
          </a:xfrm>
          <a:prstGeom prst="rect">
            <a:avLst/>
          </a:prstGeom>
          <a:noFill/>
          <a:ln>
            <a:noFill/>
          </a:ln>
        </p:spPr>
      </p:pic>
      <p:sp>
        <p:nvSpPr>
          <p:cNvPr id="92" name="Google Shape;92;p16"/>
          <p:cNvSpPr txBox="1"/>
          <p:nvPr>
            <p:ph idx="1" type="body"/>
          </p:nvPr>
        </p:nvSpPr>
        <p:spPr>
          <a:xfrm>
            <a:off x="6900275" y="918250"/>
            <a:ext cx="1871100" cy="27702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b="1" lang="el" sz="6400">
                <a:solidFill>
                  <a:srgbClr val="333333"/>
                </a:solidFill>
              </a:rPr>
              <a:t>Thailand</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23 July 1997</a:t>
            </a:r>
            <a:endParaRPr sz="5200">
              <a:solidFill>
                <a:srgbClr val="777777"/>
              </a:solidFill>
              <a:uFill>
                <a:noFill/>
              </a:uFill>
              <a:hlinkClick r:id="rId21">
                <a:extLst>
                  <a:ext uri="{A12FA001-AC4F-418D-AE19-62706E023703}">
                    <ahyp:hlinkClr val="tx"/>
                  </a:ext>
                </a:extLst>
              </a:hlinkClick>
            </a:endParaRPr>
          </a:p>
          <a:p>
            <a:pPr indent="0" lvl="0" marL="0" rtl="0" algn="l">
              <a:lnSpc>
                <a:spcPct val="150000"/>
              </a:lnSpc>
              <a:spcBef>
                <a:spcPts val="800"/>
              </a:spcBef>
              <a:spcAft>
                <a:spcPts val="0"/>
              </a:spcAft>
              <a:buNone/>
            </a:pPr>
            <a:r>
              <a:rPr b="1" lang="el" sz="6400">
                <a:solidFill>
                  <a:srgbClr val="333333"/>
                </a:solidFill>
              </a:rPr>
              <a:t>Vietnam</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28 July 1995</a:t>
            </a:r>
            <a:endParaRPr sz="5200">
              <a:solidFill>
                <a:srgbClr val="777777"/>
              </a:solidFill>
            </a:endParaRPr>
          </a:p>
          <a:p>
            <a:pPr indent="0" lvl="0" marL="0" rtl="0" algn="l">
              <a:lnSpc>
                <a:spcPct val="150000"/>
              </a:lnSpc>
              <a:spcBef>
                <a:spcPts val="800"/>
              </a:spcBef>
              <a:spcAft>
                <a:spcPts val="0"/>
              </a:spcAft>
              <a:buClr>
                <a:schemeClr val="dk1"/>
              </a:buClr>
              <a:buSzPts val="275"/>
              <a:buFont typeface="Arial"/>
              <a:buNone/>
            </a:pPr>
            <a:r>
              <a:rPr b="1" lang="el" sz="6400">
                <a:solidFill>
                  <a:srgbClr val="333333"/>
                </a:solidFill>
              </a:rPr>
              <a:t>Singapore</a:t>
            </a:r>
            <a:endParaRPr b="1" sz="6400">
              <a:solidFill>
                <a:srgbClr val="333333"/>
              </a:solidFill>
            </a:endParaRPr>
          </a:p>
          <a:p>
            <a:pPr indent="0" lvl="0" marL="0" rtl="0" algn="l">
              <a:lnSpc>
                <a:spcPct val="150000"/>
              </a:lnSpc>
              <a:spcBef>
                <a:spcPts val="0"/>
              </a:spcBef>
              <a:spcAft>
                <a:spcPts val="0"/>
              </a:spcAft>
              <a:buClr>
                <a:schemeClr val="dk1"/>
              </a:buClr>
              <a:buSzPts val="275"/>
              <a:buFont typeface="Arial"/>
              <a:buNone/>
            </a:pPr>
            <a:r>
              <a:rPr lang="el" sz="5200">
                <a:solidFill>
                  <a:srgbClr val="777777"/>
                </a:solidFill>
              </a:rPr>
              <a:t>Commencement Date: </a:t>
            </a:r>
            <a:br>
              <a:rPr lang="el" sz="5200">
                <a:solidFill>
                  <a:srgbClr val="777777"/>
                </a:solidFill>
              </a:rPr>
            </a:br>
            <a:r>
              <a:rPr lang="el" sz="5200">
                <a:solidFill>
                  <a:srgbClr val="777777"/>
                </a:solidFill>
              </a:rPr>
              <a:t>8 August 1967</a:t>
            </a:r>
            <a:endParaRPr sz="5200">
              <a:solidFill>
                <a:srgbClr val="777777"/>
              </a:solidFill>
            </a:endParaRPr>
          </a:p>
          <a:p>
            <a:pPr indent="0" lvl="0" marL="0" rtl="0" algn="l">
              <a:lnSpc>
                <a:spcPct val="115000"/>
              </a:lnSpc>
              <a:spcBef>
                <a:spcPts val="800"/>
              </a:spcBef>
              <a:spcAft>
                <a:spcPts val="800"/>
              </a:spcAft>
              <a:buNone/>
            </a:pPr>
            <a:r>
              <a:t/>
            </a:r>
            <a:endParaRPr sz="1050">
              <a:solidFill>
                <a:srgbClr val="777777"/>
              </a:solidFill>
              <a:latin typeface="Arial"/>
              <a:ea typeface="Arial"/>
              <a:cs typeface="Arial"/>
              <a:sym typeface="Arial"/>
            </a:endParaRPr>
          </a:p>
        </p:txBody>
      </p:sp>
      <p:sp>
        <p:nvSpPr>
          <p:cNvPr id="93" name="Google Shape;93;p16"/>
          <p:cNvSpPr txBox="1"/>
          <p:nvPr>
            <p:ph idx="1" type="body"/>
          </p:nvPr>
        </p:nvSpPr>
        <p:spPr>
          <a:xfrm>
            <a:off x="4070075" y="918225"/>
            <a:ext cx="1926600" cy="29256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b="1" lang="el" sz="6400">
                <a:solidFill>
                  <a:srgbClr val="333333"/>
                </a:solidFill>
                <a:uFill>
                  <a:noFill/>
                </a:uFill>
                <a:hlinkClick r:id="rId22">
                  <a:extLst>
                    <a:ext uri="{A12FA001-AC4F-418D-AE19-62706E023703}">
                      <ahyp:hlinkClr val="tx"/>
                    </a:ext>
                  </a:extLst>
                </a:hlinkClick>
              </a:rPr>
              <a:t>Malaysia</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8 August 1967</a:t>
            </a:r>
            <a:endParaRPr sz="5200">
              <a:solidFill>
                <a:srgbClr val="777777"/>
              </a:solidFill>
            </a:endParaRPr>
          </a:p>
          <a:p>
            <a:pPr indent="0" lvl="0" marL="0" rtl="0" algn="l">
              <a:lnSpc>
                <a:spcPct val="150000"/>
              </a:lnSpc>
              <a:spcBef>
                <a:spcPts val="800"/>
              </a:spcBef>
              <a:spcAft>
                <a:spcPts val="0"/>
              </a:spcAft>
              <a:buClr>
                <a:schemeClr val="dk1"/>
              </a:buClr>
              <a:buSzPts val="275"/>
              <a:buFont typeface="Arial"/>
              <a:buNone/>
            </a:pPr>
            <a:r>
              <a:rPr b="1" lang="el" sz="6400">
                <a:solidFill>
                  <a:srgbClr val="333333"/>
                </a:solidFill>
              </a:rPr>
              <a:t>Myanmar</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23 July 1997</a:t>
            </a:r>
            <a:endParaRPr sz="5200">
              <a:solidFill>
                <a:srgbClr val="777777"/>
              </a:solidFill>
              <a:uFill>
                <a:noFill/>
              </a:uFill>
              <a:hlinkClick r:id="rId23">
                <a:extLst>
                  <a:ext uri="{A12FA001-AC4F-418D-AE19-62706E023703}">
                    <ahyp:hlinkClr val="tx"/>
                  </a:ext>
                </a:extLst>
              </a:hlinkClick>
            </a:endParaRPr>
          </a:p>
          <a:p>
            <a:pPr indent="0" lvl="0" marL="0" rtl="0" algn="l">
              <a:lnSpc>
                <a:spcPct val="150000"/>
              </a:lnSpc>
              <a:spcBef>
                <a:spcPts val="800"/>
              </a:spcBef>
              <a:spcAft>
                <a:spcPts val="0"/>
              </a:spcAft>
              <a:buClr>
                <a:schemeClr val="dk1"/>
              </a:buClr>
              <a:buSzPts val="275"/>
              <a:buFont typeface="Arial"/>
              <a:buNone/>
            </a:pPr>
            <a:r>
              <a:rPr b="1" lang="el" sz="6400">
                <a:solidFill>
                  <a:srgbClr val="333333"/>
                </a:solidFill>
              </a:rPr>
              <a:t>Philippines</a:t>
            </a:r>
            <a:endParaRPr b="1" sz="6400">
              <a:solidFill>
                <a:srgbClr val="333333"/>
              </a:solidFill>
            </a:endParaRPr>
          </a:p>
          <a:p>
            <a:pPr indent="0" lvl="0" marL="0" rtl="0" algn="l">
              <a:lnSpc>
                <a:spcPct val="150000"/>
              </a:lnSpc>
              <a:spcBef>
                <a:spcPts val="0"/>
              </a:spcBef>
              <a:spcAft>
                <a:spcPts val="0"/>
              </a:spcAft>
              <a:buNone/>
            </a:pPr>
            <a:r>
              <a:rPr lang="el" sz="5200">
                <a:solidFill>
                  <a:srgbClr val="777777"/>
                </a:solidFill>
              </a:rPr>
              <a:t>Commencement Date: </a:t>
            </a:r>
            <a:br>
              <a:rPr lang="el" sz="5200">
                <a:solidFill>
                  <a:srgbClr val="777777"/>
                </a:solidFill>
              </a:rPr>
            </a:br>
            <a:r>
              <a:rPr lang="el" sz="5200">
                <a:solidFill>
                  <a:srgbClr val="777777"/>
                </a:solidFill>
              </a:rPr>
              <a:t>8 August 1967</a:t>
            </a:r>
            <a:endParaRPr sz="5200">
              <a:solidFill>
                <a:srgbClr val="777777"/>
              </a:solidFill>
            </a:endParaRPr>
          </a:p>
          <a:p>
            <a:pPr indent="0" lvl="0" marL="0" rtl="0" algn="l">
              <a:lnSpc>
                <a:spcPct val="150000"/>
              </a:lnSpc>
              <a:spcBef>
                <a:spcPts val="800"/>
              </a:spcBef>
              <a:spcAft>
                <a:spcPts val="0"/>
              </a:spcAft>
              <a:buClr>
                <a:schemeClr val="dk1"/>
              </a:buClr>
              <a:buSzPts val="275"/>
              <a:buFont typeface="Arial"/>
              <a:buNone/>
            </a:pPr>
            <a:r>
              <a:t/>
            </a:r>
            <a:endParaRPr sz="5200">
              <a:solidFill>
                <a:srgbClr val="777777"/>
              </a:solidFill>
              <a:latin typeface="Arial"/>
              <a:ea typeface="Arial"/>
              <a:cs typeface="Arial"/>
              <a:sym typeface="Arial"/>
            </a:endParaRPr>
          </a:p>
          <a:p>
            <a:pPr indent="0" lvl="0" marL="0" rtl="0" algn="l">
              <a:lnSpc>
                <a:spcPct val="115000"/>
              </a:lnSpc>
              <a:spcBef>
                <a:spcPts val="800"/>
              </a:spcBef>
              <a:spcAft>
                <a:spcPts val="800"/>
              </a:spcAft>
              <a:buNone/>
            </a:pPr>
            <a:r>
              <a:t/>
            </a:r>
            <a:endParaRPr sz="1050">
              <a:solidFill>
                <a:srgbClr val="777777"/>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idx="1" type="body"/>
          </p:nvPr>
        </p:nvSpPr>
        <p:spPr>
          <a:xfrm>
            <a:off x="311700" y="576300"/>
            <a:ext cx="8520600" cy="399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l"/>
              <a:t>Σ</a:t>
            </a:r>
            <a:r>
              <a:rPr lang="el"/>
              <a:t>ε ιεραρχική σειρά</a:t>
            </a:r>
            <a:endParaRPr/>
          </a:p>
          <a:p>
            <a:pPr indent="0" lvl="0" marL="0" rtl="0" algn="l">
              <a:spcBef>
                <a:spcPts val="1200"/>
              </a:spcBef>
              <a:spcAft>
                <a:spcPts val="0"/>
              </a:spcAft>
              <a:buNone/>
            </a:pPr>
            <a:r>
              <a:rPr b="1" lang="el"/>
              <a:t>Συμβούλιο → </a:t>
            </a:r>
            <a:r>
              <a:rPr lang="el"/>
              <a:t>Ανώτατο αποφασιστικό όργανο, καθορίζει στρατηγικές κατευθύνσεις και εγκρίνει συμφωνίες. Αποτελείται από Υπουργούς Εξωτερικών και Οικονομικών των κρατών μελών, αντιπρόσωποι σε επίπεδο πρεσβευτών.</a:t>
            </a:r>
            <a:endParaRPr/>
          </a:p>
          <a:p>
            <a:pPr indent="0" lvl="0" marL="0" rtl="0" algn="l">
              <a:spcBef>
                <a:spcPts val="1200"/>
              </a:spcBef>
              <a:spcAft>
                <a:spcPts val="0"/>
              </a:spcAft>
              <a:buNone/>
            </a:pPr>
            <a:r>
              <a:rPr b="1" lang="el"/>
              <a:t>Διοικητική Επιτροπή →</a:t>
            </a:r>
            <a:r>
              <a:rPr lang="el"/>
              <a:t>Υλοποιεί τις αποφάσεις του Συμβουλίου και διαχειρίζεται την κοινή αγορά και τη τελωνειακή ένωση. Αποτελείται από τελωνειακους και διοικητικούς αξιωματούχους από τα κράτη μέλη.</a:t>
            </a:r>
            <a:endParaRPr/>
          </a:p>
          <a:p>
            <a:pPr indent="0" lvl="0" marL="0" rtl="0" algn="l">
              <a:spcBef>
                <a:spcPts val="1200"/>
              </a:spcBef>
              <a:spcAft>
                <a:spcPts val="1200"/>
              </a:spcAft>
              <a:buClr>
                <a:schemeClr val="dk1"/>
              </a:buClr>
              <a:buSzPts val="1100"/>
              <a:buFont typeface="Arial"/>
              <a:buNone/>
            </a:pPr>
            <a:r>
              <a:rPr b="1" lang="el"/>
              <a:t>Γραμματεία → </a:t>
            </a:r>
            <a:r>
              <a:rPr lang="el"/>
              <a:t>Εκτελεστικό όργανο που υποστηρίζει την εφαρμογή των αποφάσεων και την λειτουργία. Αποτελείται από γραμματείς και διοικητικούς υπαλλήλους διορισμένους από τα κράτη μέλη</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3"/>
          <p:cNvSpPr txBox="1"/>
          <p:nvPr>
            <p:ph idx="1" type="body"/>
          </p:nvPr>
        </p:nvSpPr>
        <p:spPr>
          <a:xfrm>
            <a:off x="311700" y="829800"/>
            <a:ext cx="8520600" cy="4111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l"/>
              <a:t>Δικαστήριο Mercosur → </a:t>
            </a:r>
            <a:r>
              <a:rPr lang="el"/>
              <a:t>επίλυση</a:t>
            </a:r>
            <a:r>
              <a:rPr lang="el"/>
              <a:t> διαφορών και ερμηνεία των κανόνων του οργανισμού. Αποτελείται από 3 Δικαστές που διορίζονται από τα κράτη μέλη για θητεία 4 ετών.</a:t>
            </a:r>
            <a:endParaRPr/>
          </a:p>
          <a:p>
            <a:pPr indent="0" lvl="0" marL="0" rtl="0" algn="l">
              <a:spcBef>
                <a:spcPts val="1200"/>
              </a:spcBef>
              <a:spcAft>
                <a:spcPts val="0"/>
              </a:spcAft>
              <a:buNone/>
            </a:pPr>
            <a:r>
              <a:rPr b="1" lang="el"/>
              <a:t>Κοινοβουλευτική Επιτροπή PARLASUR → </a:t>
            </a:r>
            <a:r>
              <a:rPr lang="el"/>
              <a:t>Συμβουλευτικό νομοθετικό όργανο, προτείνει και εξετάζει νομοθετικές τροποποιήσεις. Εκλεγμένοι αντιπρόσωποι από τα κοινοβούλια των κρατών μελών, με βάση τον πληθυσμό κάθε χώρας.</a:t>
            </a:r>
            <a:endParaRPr/>
          </a:p>
          <a:p>
            <a:pPr indent="0" lvl="0" marL="0" rtl="0" algn="l">
              <a:spcBef>
                <a:spcPts val="1200"/>
              </a:spcBef>
              <a:spcAft>
                <a:spcPts val="0"/>
              </a:spcAft>
              <a:buNone/>
            </a:pPr>
            <a:r>
              <a:rPr b="1" lang="el"/>
              <a:t>Μόνιμο Συμβούλιο → </a:t>
            </a:r>
            <a:r>
              <a:rPr lang="el"/>
              <a:t>Διασφαλίζει </a:t>
            </a:r>
            <a:r>
              <a:rPr lang="el"/>
              <a:t>την</a:t>
            </a:r>
            <a:r>
              <a:rPr lang="el"/>
              <a:t> επικοινωνία και συνεργασία μεταξύ των οργάνων και των κρατών μελών. Διπλωμάτες και μόνιμοι αντιπρόσωποι από τα κράτη μέλη.</a:t>
            </a:r>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t/>
            </a:r>
            <a:endParaRPr b="1" sz="11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4"/>
          <p:cNvSpPr txBox="1"/>
          <p:nvPr>
            <p:ph type="title"/>
          </p:nvPr>
        </p:nvSpPr>
        <p:spPr>
          <a:xfrm>
            <a:off x="311700" y="202275"/>
            <a:ext cx="8520600" cy="855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i="1" lang="el" u="sng"/>
              <a:t>Αντιστοίχιση των οργάνων της MERCOSUR με όργανα της ΕΕ που επιτελούν παρόμοιες λειτουργίες</a:t>
            </a:r>
            <a:r>
              <a:rPr lang="el"/>
              <a:t> </a:t>
            </a:r>
            <a:endParaRPr/>
          </a:p>
          <a:p>
            <a:pPr indent="0" lvl="0" marL="0" rtl="0" algn="l">
              <a:spcBef>
                <a:spcPts val="0"/>
              </a:spcBef>
              <a:spcAft>
                <a:spcPts val="0"/>
              </a:spcAft>
              <a:buNone/>
            </a:pPr>
            <a:r>
              <a:t/>
            </a:r>
            <a:endParaRPr/>
          </a:p>
        </p:txBody>
      </p:sp>
      <p:sp>
        <p:nvSpPr>
          <p:cNvPr id="343" name="Google Shape;343;p54"/>
          <p:cNvSpPr txBox="1"/>
          <p:nvPr>
            <p:ph idx="1" type="body"/>
          </p:nvPr>
        </p:nvSpPr>
        <p:spPr>
          <a:xfrm>
            <a:off x="311700" y="1614575"/>
            <a:ext cx="8520600" cy="348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Συμβούλιο → </a:t>
            </a:r>
            <a:r>
              <a:rPr lang="el"/>
              <a:t>Ευρωπαϊκό Συμβούλιο</a:t>
            </a:r>
            <a:endParaRPr b="1"/>
          </a:p>
          <a:p>
            <a:pPr indent="0" lvl="0" marL="0" rtl="0" algn="l">
              <a:spcBef>
                <a:spcPts val="1200"/>
              </a:spcBef>
              <a:spcAft>
                <a:spcPts val="0"/>
              </a:spcAft>
              <a:buNone/>
            </a:pPr>
            <a:r>
              <a:rPr b="1" lang="el"/>
              <a:t>Διοικητική Επιτροπή → </a:t>
            </a:r>
            <a:r>
              <a:rPr lang="el"/>
              <a:t>Επιτροπή </a:t>
            </a:r>
            <a:endParaRPr/>
          </a:p>
          <a:p>
            <a:pPr indent="0" lvl="0" marL="0" rtl="0" algn="l">
              <a:spcBef>
                <a:spcPts val="1200"/>
              </a:spcBef>
              <a:spcAft>
                <a:spcPts val="0"/>
              </a:spcAft>
              <a:buNone/>
            </a:pPr>
            <a:r>
              <a:rPr b="1" lang="el"/>
              <a:t>Γραμματεία → </a:t>
            </a:r>
            <a:r>
              <a:rPr lang="el"/>
              <a:t>διάφορα όργανα της ΕΕ</a:t>
            </a:r>
            <a:endParaRPr/>
          </a:p>
          <a:p>
            <a:pPr indent="0" lvl="0" marL="0" rtl="0" algn="l">
              <a:spcBef>
                <a:spcPts val="1200"/>
              </a:spcBef>
              <a:spcAft>
                <a:spcPts val="0"/>
              </a:spcAft>
              <a:buNone/>
            </a:pPr>
            <a:r>
              <a:rPr b="1" lang="el"/>
              <a:t>Δικαστήριο Mercosur → </a:t>
            </a:r>
            <a:r>
              <a:rPr lang="el"/>
              <a:t>Δικαστήριο της Ευρωπαϊκής Ένωσης </a:t>
            </a:r>
            <a:endParaRPr/>
          </a:p>
          <a:p>
            <a:pPr indent="0" lvl="0" marL="0" rtl="0" algn="l">
              <a:spcBef>
                <a:spcPts val="1200"/>
              </a:spcBef>
              <a:spcAft>
                <a:spcPts val="0"/>
              </a:spcAft>
              <a:buNone/>
            </a:pPr>
            <a:r>
              <a:rPr b="1" lang="el"/>
              <a:t>Κοινοβουλευτική Επιτροπή PARLASUR → </a:t>
            </a:r>
            <a:r>
              <a:rPr lang="el"/>
              <a:t>Ευρωπαϊκό Κοινοβούλιο</a:t>
            </a:r>
            <a:endParaRPr/>
          </a:p>
          <a:p>
            <a:pPr indent="0" lvl="0" marL="0" rtl="0" algn="l">
              <a:spcBef>
                <a:spcPts val="1200"/>
              </a:spcBef>
              <a:spcAft>
                <a:spcPts val="0"/>
              </a:spcAft>
              <a:buNone/>
            </a:pPr>
            <a:r>
              <a:rPr b="1" lang="el"/>
              <a:t>Μόνιμο Συμβούλιο →</a:t>
            </a:r>
            <a:r>
              <a:rPr lang="el"/>
              <a:t> μερική αντιστοίχιση με την COREPER</a:t>
            </a:r>
            <a:endParaRPr/>
          </a:p>
          <a:p>
            <a:pPr indent="0" lvl="0" marL="0" rtl="0" algn="l">
              <a:spcBef>
                <a:spcPts val="1200"/>
              </a:spcBef>
              <a:spcAft>
                <a:spcPts val="1200"/>
              </a:spcAft>
              <a:buClr>
                <a:schemeClr val="dk1"/>
              </a:buClr>
              <a:buSzPts val="1100"/>
              <a:buFont typeface="Arial"/>
              <a:buNone/>
            </a:pPr>
            <a:r>
              <a:rPr b="1" lang="el"/>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l" sz="2500"/>
              <a:t>ΣΥΧΝΑ ΠΡΟΒΛΗΜΑΤΑ ΟΡΓΑΝΩΝ</a:t>
            </a:r>
            <a:endParaRPr sz="4400"/>
          </a:p>
        </p:txBody>
      </p:sp>
      <p:sp>
        <p:nvSpPr>
          <p:cNvPr id="349" name="Google Shape;349;p5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l"/>
              <a:t>Αργοπορημένες αποφάσεις στο Συμβούλιο και στη Γραμματεία, συχνά επικρίνονται για τη βαριά γραφειοκρατία και την αργή διαδικασία λήψης αποφάσεων</a:t>
            </a:r>
            <a:endParaRPr/>
          </a:p>
          <a:p>
            <a:pPr indent="-342900" lvl="0" marL="457200" rtl="0" algn="l">
              <a:spcBef>
                <a:spcPts val="0"/>
              </a:spcBef>
              <a:spcAft>
                <a:spcPts val="0"/>
              </a:spcAft>
              <a:buSzPts val="1800"/>
              <a:buAutoNum type="arabicParenR"/>
            </a:pPr>
            <a:r>
              <a:rPr lang="el"/>
              <a:t>Δίπολο Βραζιλίας - Αργεντινής δύο από τις μεγαλύτερες οικονομίες, συχνά λειτουργούν ανταγωνιστικά. Η Αργεντινή έχει συχνά υιοθετήσει μια πιο προστατευτική πολιτική κυρίως για προστασία της εγχώριας παραγωγής, ενώ η Βραζιλία προτιμά μια πιο ανοιχτή και φιλελεύθερη προσέγγιση στο εμπόριο και την οικονομία.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6"/>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ΕΜΠΟΡΙΟ</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ΕΣΩΤΕΡΙΚΟ ΕΜΠΟΡΙΟ</a:t>
            </a:r>
            <a:endParaRPr/>
          </a:p>
        </p:txBody>
      </p:sp>
      <p:sp>
        <p:nvSpPr>
          <p:cNvPr id="360" name="Google Shape;360;p5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l"/>
              <a:t>Συνθήκη της Ασουνσιόν (1991):</a:t>
            </a:r>
            <a:endParaRPr/>
          </a:p>
          <a:p>
            <a:pPr indent="0" lvl="0" marL="457200" rtl="0" algn="l">
              <a:spcBef>
                <a:spcPts val="0"/>
              </a:spcBef>
              <a:spcAft>
                <a:spcPts val="0"/>
              </a:spcAft>
              <a:buNone/>
            </a:pPr>
            <a:r>
              <a:rPr lang="el"/>
              <a:t>Ιδρυτική συνθήκη της Mercosur</a:t>
            </a:r>
            <a:endParaRPr/>
          </a:p>
          <a:p>
            <a:pPr indent="0" lvl="0" marL="457200" rtl="0" algn="l">
              <a:spcBef>
                <a:spcPts val="0"/>
              </a:spcBef>
              <a:spcAft>
                <a:spcPts val="0"/>
              </a:spcAft>
              <a:buClr>
                <a:schemeClr val="dk1"/>
              </a:buClr>
              <a:buSzPts val="1100"/>
              <a:buFont typeface="Arial"/>
              <a:buNone/>
            </a:pPr>
            <a:r>
              <a:t/>
            </a:r>
            <a:endParaRPr/>
          </a:p>
          <a:p>
            <a:pPr indent="-342900" lvl="0" marL="457200" rtl="0" algn="l">
              <a:spcBef>
                <a:spcPts val="0"/>
              </a:spcBef>
              <a:spcAft>
                <a:spcPts val="0"/>
              </a:spcAft>
              <a:buSzPts val="1800"/>
              <a:buAutoNum type="arabicPeriod"/>
            </a:pPr>
            <a:r>
              <a:rPr lang="el"/>
              <a:t>Πρωτόκολλο της Ouro Preto (1994):</a:t>
            </a:r>
            <a:endParaRPr/>
          </a:p>
          <a:p>
            <a:pPr indent="0" lvl="0" marL="457200" rtl="0" algn="l">
              <a:spcBef>
                <a:spcPts val="0"/>
              </a:spcBef>
              <a:spcAft>
                <a:spcPts val="0"/>
              </a:spcAft>
              <a:buNone/>
            </a:pPr>
            <a:r>
              <a:rPr lang="el"/>
              <a:t>Εδραίωση την τελωνειακής ένωσης (</a:t>
            </a:r>
            <a:r>
              <a:rPr b="1" lang="el"/>
              <a:t>κοινός εξωτερικός δασμός (CET))</a:t>
            </a:r>
            <a:endParaRPr/>
          </a:p>
          <a:p>
            <a:pPr indent="0" lvl="0" marL="457200" rtl="0" algn="l">
              <a:spcBef>
                <a:spcPts val="0"/>
              </a:spcBef>
              <a:spcAft>
                <a:spcPts val="0"/>
              </a:spcAft>
              <a:buClr>
                <a:schemeClr val="dk1"/>
              </a:buClr>
              <a:buSzPts val="1100"/>
              <a:buFont typeface="Arial"/>
              <a:buNone/>
            </a:pPr>
            <a:r>
              <a:t/>
            </a:r>
            <a:endParaRPr/>
          </a:p>
          <a:p>
            <a:pPr indent="-342900" lvl="0" marL="457200" rtl="0" algn="l">
              <a:spcBef>
                <a:spcPts val="0"/>
              </a:spcBef>
              <a:spcAft>
                <a:spcPts val="0"/>
              </a:spcAft>
              <a:buSzPts val="1800"/>
              <a:buAutoNum type="arabicPeriod"/>
            </a:pPr>
            <a:r>
              <a:rPr lang="el"/>
              <a:t>Πρωτόκολλο της Olivos (2002):</a:t>
            </a:r>
            <a:endParaRPr/>
          </a:p>
          <a:p>
            <a:pPr indent="0" lvl="0" marL="457200" rtl="0" algn="l">
              <a:spcBef>
                <a:spcPts val="0"/>
              </a:spcBef>
              <a:spcAft>
                <a:spcPts val="0"/>
              </a:spcAft>
              <a:buNone/>
            </a:pPr>
            <a:r>
              <a:rPr lang="el"/>
              <a:t>Εισαγωγή μηχανισμών επίλυσης διαφορών στο εμπόριο (</a:t>
            </a:r>
            <a:r>
              <a:rPr b="1" lang="el"/>
              <a:t>Διαιτητικό Δικαστηρίου του Mercosur</a:t>
            </a:r>
            <a:r>
              <a:rPr lang="el"/>
              <a: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ΕΜΠΟΡΙΚΕΣ ΣΥΜΦΩΝΙΕΣ ΜΕ ΤΡΙΤΕΣ ΧΩΡΕΣ</a:t>
            </a:r>
            <a:endParaRPr/>
          </a:p>
        </p:txBody>
      </p:sp>
      <p:sp>
        <p:nvSpPr>
          <p:cNvPr id="366" name="Google Shape;366;p58"/>
          <p:cNvSpPr txBox="1"/>
          <p:nvPr>
            <p:ph idx="1" type="body"/>
          </p:nvPr>
        </p:nvSpPr>
        <p:spPr>
          <a:xfrm>
            <a:off x="311700" y="1171600"/>
            <a:ext cx="8520600" cy="382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l"/>
              <a:t>Συμφωνία Mercosur-Ινδία (2004):</a:t>
            </a:r>
            <a:endParaRPr/>
          </a:p>
          <a:p>
            <a:pPr indent="0" lvl="0" marL="457200" rtl="0" algn="l">
              <a:spcBef>
                <a:spcPts val="0"/>
              </a:spcBef>
              <a:spcAft>
                <a:spcPts val="0"/>
              </a:spcAft>
              <a:buNone/>
            </a:pPr>
            <a:r>
              <a:rPr lang="el"/>
              <a:t>Εμπορικές διευκολύνσεις και μείωση δασμών σε συγκεκριμένα προϊόντα</a:t>
            </a:r>
            <a:endParaRPr/>
          </a:p>
          <a:p>
            <a:pPr indent="0" lvl="0" marL="914400" rtl="0" algn="l">
              <a:spcBef>
                <a:spcPts val="0"/>
              </a:spcBef>
              <a:spcAft>
                <a:spcPts val="0"/>
              </a:spcAft>
              <a:buNone/>
            </a:pPr>
            <a:r>
              <a:t/>
            </a:r>
            <a:endParaRPr/>
          </a:p>
          <a:p>
            <a:pPr indent="-342900" lvl="0" marL="457200" rtl="0" algn="l">
              <a:spcBef>
                <a:spcPts val="0"/>
              </a:spcBef>
              <a:spcAft>
                <a:spcPts val="0"/>
              </a:spcAft>
              <a:buSzPts val="1800"/>
              <a:buAutoNum type="arabicPeriod"/>
            </a:pPr>
            <a:r>
              <a:rPr lang="el"/>
              <a:t>Συμφωνία Mercosur-Ισραήλ (2007): </a:t>
            </a:r>
            <a:endParaRPr/>
          </a:p>
          <a:p>
            <a:pPr indent="0" lvl="0" marL="457200" rtl="0" algn="l">
              <a:spcBef>
                <a:spcPts val="0"/>
              </a:spcBef>
              <a:spcAft>
                <a:spcPts val="0"/>
              </a:spcAft>
              <a:buNone/>
            </a:pPr>
            <a:r>
              <a:rPr lang="el"/>
              <a:t>Ελεύθερη διακίνηση αγαθών, κυρίως αγροτικών και βιομηχανικών προϊόντων</a:t>
            </a:r>
            <a:endParaRPr/>
          </a:p>
          <a:p>
            <a:pPr indent="0" lvl="0" marL="457200" rtl="0" algn="l">
              <a:spcBef>
                <a:spcPts val="0"/>
              </a:spcBef>
              <a:spcAft>
                <a:spcPts val="0"/>
              </a:spcAft>
              <a:buNone/>
            </a:pPr>
            <a:r>
              <a:t/>
            </a:r>
            <a:endParaRPr sz="1400"/>
          </a:p>
          <a:p>
            <a:pPr indent="-342900" lvl="0" marL="457200" rtl="0" algn="l">
              <a:spcBef>
                <a:spcPts val="0"/>
              </a:spcBef>
              <a:spcAft>
                <a:spcPts val="0"/>
              </a:spcAft>
              <a:buSzPts val="1800"/>
              <a:buAutoNum type="arabicPeriod"/>
            </a:pPr>
            <a:r>
              <a:rPr lang="el"/>
              <a:t>Συμφωνία Mercosur-Αίγυπτος (2010): </a:t>
            </a:r>
            <a:endParaRPr/>
          </a:p>
          <a:p>
            <a:pPr indent="0" lvl="0" marL="457200" rtl="0" algn="l">
              <a:spcBef>
                <a:spcPts val="0"/>
              </a:spcBef>
              <a:spcAft>
                <a:spcPts val="0"/>
              </a:spcAft>
              <a:buNone/>
            </a:pPr>
            <a:r>
              <a:rPr lang="el"/>
              <a:t>Σταδιακή μείωση δασμών για εμπορεύματα όπως φάρμακα, χημικά προϊόντα, τρόφιμα και εξοπλισμό</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9"/>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ΣΧΕΣΕΙΣ ΕΕ-MERCOSUR</a:t>
            </a:r>
            <a:endParaRPr/>
          </a:p>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60"/>
          <p:cNvPicPr preferRelativeResize="0"/>
          <p:nvPr/>
        </p:nvPicPr>
        <p:blipFill>
          <a:blip r:embed="rId3">
            <a:alphaModFix/>
          </a:blip>
          <a:stretch>
            <a:fillRect/>
          </a:stretch>
        </p:blipFill>
        <p:spPr>
          <a:xfrm>
            <a:off x="0" y="0"/>
            <a:ext cx="9144000" cy="5046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1"/>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l" sz="2500"/>
              <a:t>ΣΥΝΕΡΓΑΣΙΑ MERCOSUR- ΕΥΡΩΠΑΪΚΗΣ ΕΝΩΣΗΣ</a:t>
            </a:r>
            <a:endParaRPr sz="2500"/>
          </a:p>
        </p:txBody>
      </p:sp>
      <p:sp>
        <p:nvSpPr>
          <p:cNvPr id="382" name="Google Shape;382;p6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Η συνεργασία αυτή βασίζεται σε ένα εμπορικό πλαίσιο με απώτερο στόχο την άρση των εμποδίων και την βελτίωση των συνθηκών για το εμπόριο και τις επενδύσεις μεταξύ της Ευρωπαϊκής Ένωσης και των χωρών-μελών της Mercosur. Η Mercosur αποτελεί μια μεγάλη και προστατευμένη αγορά με σημαντικές ευκαιρίες για την ΕΕ, με εμπορικό πλεόνασμα 2 δις ευρώ το 2020 (εξαγωγες ΕΕ προς Mercosur 55,7 δις ενω οι εισαγωγες της ΕΕ ηταν 53,7 δις(, ενισχύει την γεωπολιτική θέση της ως κύριος εμπορικός εταίρος της Λατινικής Αμερικής. Αντιστοίχως, οι χώρες της Mercosur εξασφαλίζουν μεγαλύτερη πρόσβαση σε προϊόντα υψηλής ποιότητας, τεχνολογία και επενδύσεις</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l"/>
              <a:t>Ο ASEAN Association of Southeast Asian Nations ιδρύθηκε στις 8 Αυγούστου 1967 με την υπογραφή της Διακήρυξης της Μπανγκόκ από </a:t>
            </a:r>
            <a:r>
              <a:rPr b="1" lang="el"/>
              <a:t>5 χώρες: την Ινδονησία, Μαλαισία, Φιλιππίνες, Σιγκαπούρη και Ταϊλάνδη.</a:t>
            </a:r>
            <a:endParaRPr b="1"/>
          </a:p>
          <a:p>
            <a:pPr indent="0" lvl="0" marL="0" rtl="0" algn="l">
              <a:spcBef>
                <a:spcPts val="1200"/>
              </a:spcBef>
              <a:spcAft>
                <a:spcPts val="0"/>
              </a:spcAft>
              <a:buClr>
                <a:schemeClr val="dk1"/>
              </a:buClr>
              <a:buSzPts val="1100"/>
              <a:buFont typeface="Arial"/>
              <a:buNone/>
            </a:pPr>
            <a:r>
              <a:rPr lang="el"/>
              <a:t> Η ιδέα πίσω από την ίδρυση του ASEAN ήταν η προώθηση της </a:t>
            </a:r>
            <a:r>
              <a:rPr lang="el" u="sng"/>
              <a:t>οικονομικής συνεργασίας</a:t>
            </a:r>
            <a:r>
              <a:rPr lang="el"/>
              <a:t>, της </a:t>
            </a:r>
            <a:r>
              <a:rPr lang="el" u="sng"/>
              <a:t>πολιτικής σταθερότητας</a:t>
            </a:r>
            <a:r>
              <a:rPr lang="el"/>
              <a:t> στην Νοτιοανατολική Ασία, σε μια περίοδο έντασης και πολιτικών αναταραχών λόγω του Ψυχρού Πολέμου και των συνεπειών της Κινεζικής Επανάστασης.</a:t>
            </a:r>
            <a:endParaRPr/>
          </a:p>
          <a:p>
            <a:pPr indent="0" lvl="0" marL="0" rtl="0" algn="l">
              <a:spcBef>
                <a:spcPts val="1200"/>
              </a:spcBef>
              <a:spcAft>
                <a:spcPts val="1200"/>
              </a:spcAft>
              <a:buNone/>
            </a:pPr>
            <a:r>
              <a:t/>
            </a:r>
            <a:endParaRPr>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0740"/>
              <a:buFont typeface="Arial"/>
              <a:buNone/>
            </a:pPr>
            <a:r>
              <a:rPr lang="el" sz="2700"/>
              <a:t>ΙΣΤΟΡΙΚΟ ΠΛΑΙΣΙΟ</a:t>
            </a:r>
            <a:endParaRPr sz="2700"/>
          </a:p>
          <a:p>
            <a:pPr indent="0" lvl="0" marL="0" rtl="0" algn="l">
              <a:spcBef>
                <a:spcPts val="0"/>
              </a:spcBef>
              <a:spcAft>
                <a:spcPts val="0"/>
              </a:spcAft>
              <a:buNone/>
            </a:pPr>
            <a:r>
              <a:t/>
            </a:r>
            <a:endParaRPr/>
          </a:p>
        </p:txBody>
      </p:sp>
      <p:sp>
        <p:nvSpPr>
          <p:cNvPr id="388" name="Google Shape;388;p62"/>
          <p:cNvSpPr txBox="1"/>
          <p:nvPr>
            <p:ph idx="1" type="body"/>
          </p:nvPr>
        </p:nvSpPr>
        <p:spPr>
          <a:xfrm>
            <a:off x="311700" y="1171600"/>
            <a:ext cx="8713800" cy="375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1991: </a:t>
            </a:r>
            <a:r>
              <a:rPr lang="el"/>
              <a:t>Π</a:t>
            </a:r>
            <a:r>
              <a:rPr lang="el"/>
              <a:t>αρουσίαση της Mercosur και  ενδεχόμενη σύναψη συμφωνίας συνεργασίας</a:t>
            </a:r>
            <a:endParaRPr/>
          </a:p>
          <a:p>
            <a:pPr indent="0" lvl="0" marL="0" rtl="0" algn="l">
              <a:spcBef>
                <a:spcPts val="1200"/>
              </a:spcBef>
              <a:spcAft>
                <a:spcPts val="0"/>
              </a:spcAft>
              <a:buNone/>
            </a:pPr>
            <a:r>
              <a:rPr b="1" lang="el"/>
              <a:t>1992: </a:t>
            </a:r>
            <a:r>
              <a:rPr lang="el"/>
              <a:t>Πρώτη άτυπη συνάντηση  των υπουργών Εξωτερικών της ΕΚ με τους ομολόγους τους της Mercosur</a:t>
            </a:r>
            <a:endParaRPr/>
          </a:p>
          <a:p>
            <a:pPr indent="0" lvl="0" marL="0" rtl="0" algn="l">
              <a:spcBef>
                <a:spcPts val="1200"/>
              </a:spcBef>
              <a:spcAft>
                <a:spcPts val="1200"/>
              </a:spcAft>
              <a:buNone/>
            </a:pPr>
            <a:r>
              <a:rPr b="1" lang="el"/>
              <a:t>1995: </a:t>
            </a:r>
            <a:r>
              <a:rPr lang="el"/>
              <a:t>Με την </a:t>
            </a:r>
            <a:r>
              <a:rPr b="1" lang="el"/>
              <a:t>Διαπεριφερειακή Πλατφόρμα Συνεργασίας</a:t>
            </a:r>
            <a:r>
              <a:rPr lang="el"/>
              <a:t> καθιερώνεται για πρώτη φορά ένα επίσημο και οργανωμένο πλαίσιο συνεργασίας μεταξύ της ΕΕ και της Mercosur</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ΙΣΤΟΡΙΚΟ ΠΛΑΙΣΙΟ</a:t>
            </a:r>
            <a:endParaRPr/>
          </a:p>
          <a:p>
            <a:pPr indent="0" lvl="0" marL="0" rtl="0" algn="l">
              <a:spcBef>
                <a:spcPts val="0"/>
              </a:spcBef>
              <a:spcAft>
                <a:spcPts val="0"/>
              </a:spcAft>
              <a:buNone/>
            </a:pPr>
            <a:r>
              <a:t/>
            </a:r>
            <a:endParaRPr/>
          </a:p>
        </p:txBody>
      </p:sp>
      <p:sp>
        <p:nvSpPr>
          <p:cNvPr id="394" name="Google Shape;394;p6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l"/>
              <a:t>Το </a:t>
            </a:r>
            <a:r>
              <a:rPr b="1" lang="el"/>
              <a:t>1999</a:t>
            </a:r>
            <a:r>
              <a:rPr lang="el"/>
              <a:t>, δίνεται χώρος για νέες διαπραγματεύσεις το οποίο έχει σαν αποτέλεσμα μια συζητηση για Ελεύθερο Εμποριο.</a:t>
            </a:r>
            <a:endParaRPr/>
          </a:p>
          <a:p>
            <a:pPr indent="0" lvl="0" marL="0" rtl="0" algn="l">
              <a:spcBef>
                <a:spcPts val="1200"/>
              </a:spcBef>
              <a:spcAft>
                <a:spcPts val="0"/>
              </a:spcAft>
              <a:buNone/>
            </a:pPr>
            <a:r>
              <a:rPr lang="el"/>
              <a:t>Ωστόσο, την ίδια περίοδο δημιουργούνται σημαντικά εμπόδια όπως για παράδειγμα η οικονομική κρίση στην Λατινική Αμερική, συγκεκριμένα στην Αργεντινή  το </a:t>
            </a:r>
            <a:r>
              <a:rPr b="1" lang="el"/>
              <a:t>2001-2002</a:t>
            </a:r>
            <a:r>
              <a:rPr lang="el"/>
              <a:t> και οι αλλαγές στις κυβερνήσεις της Mercosur οπού καθυστερούσαν τις διαπραγματεύσεις. </a:t>
            </a:r>
            <a:endParaRPr/>
          </a:p>
          <a:p>
            <a:pPr indent="0" lvl="0" marL="0" rtl="0" algn="l">
              <a:spcBef>
                <a:spcPts val="1200"/>
              </a:spcBef>
              <a:spcAft>
                <a:spcPts val="1200"/>
              </a:spcAft>
              <a:buNone/>
            </a:pPr>
            <a:r>
              <a:rPr lang="el"/>
              <a:t>Επίσης, υπήρξαν </a:t>
            </a:r>
            <a:r>
              <a:rPr b="1" lang="el"/>
              <a:t>συγκρούσεις συμφερόντων</a:t>
            </a:r>
            <a:r>
              <a:rPr lang="el"/>
              <a:t> καθώς η Βραζιλία και η Αργεντινή, στόχευαν σε μεγαλύτερα ποσοστά πώλησης αγροτικών προϊόντων στην Ευρώπη, με μειωμένους δασμούς το οποίο επέφερε ανησυχίες στην ΕΕ πως τα φθηνά προϊόντα της Mercosur θα επηρέαζαν αρνητικα τον ανταγωνισμό από τους Ευρωπαίους αγρότες.</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ΠΟΛΙΤΙΚΟΣ</a:t>
            </a:r>
            <a:r>
              <a:rPr lang="el"/>
              <a:t> ΠΥΛΩΝΑΣ ΣΥΝΕΡΓΑΣΙΑΣ</a:t>
            </a:r>
            <a:endParaRPr/>
          </a:p>
        </p:txBody>
      </p:sp>
      <p:sp>
        <p:nvSpPr>
          <p:cNvPr id="400" name="Google Shape;400;p6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l"/>
              <a:t>Το </a:t>
            </a:r>
            <a:r>
              <a:rPr b="1" lang="el"/>
              <a:t>2018</a:t>
            </a:r>
            <a:r>
              <a:rPr lang="el"/>
              <a:t>, επιτευχθηκε μια πολιτική συμφωνία η οποία </a:t>
            </a:r>
            <a:r>
              <a:rPr lang="el"/>
              <a:t>προβλέπει ενίσχυση του πολιτικου διαολόγου και την συνεργασια σε τομεις οπως: </a:t>
            </a:r>
            <a:endParaRPr/>
          </a:p>
          <a:p>
            <a:pPr indent="-342900" lvl="0" marL="457200" rtl="0" algn="l">
              <a:spcBef>
                <a:spcPts val="1200"/>
              </a:spcBef>
              <a:spcAft>
                <a:spcPts val="0"/>
              </a:spcAft>
              <a:buSzPts val="1800"/>
              <a:buChar char="●"/>
            </a:pPr>
            <a:r>
              <a:rPr lang="el"/>
              <a:t>Μετανάστευση</a:t>
            </a:r>
            <a:endParaRPr/>
          </a:p>
          <a:p>
            <a:pPr indent="-342900" lvl="0" marL="457200" rtl="0" algn="l">
              <a:spcBef>
                <a:spcPts val="0"/>
              </a:spcBef>
              <a:spcAft>
                <a:spcPts val="0"/>
              </a:spcAft>
              <a:buSzPts val="1800"/>
              <a:buChar char="●"/>
            </a:pPr>
            <a:r>
              <a:rPr lang="el"/>
              <a:t>Ψηφιακή οικονομία</a:t>
            </a:r>
            <a:endParaRPr/>
          </a:p>
          <a:p>
            <a:pPr indent="-342900" lvl="0" marL="457200" rtl="0" algn="l">
              <a:spcBef>
                <a:spcPts val="0"/>
              </a:spcBef>
              <a:spcAft>
                <a:spcPts val="0"/>
              </a:spcAft>
              <a:buSzPts val="1800"/>
              <a:buChar char="●"/>
            </a:pPr>
            <a:r>
              <a:rPr lang="el"/>
              <a:t>Έρευνα και εκπαίδευση</a:t>
            </a:r>
            <a:endParaRPr/>
          </a:p>
          <a:p>
            <a:pPr indent="-342900" lvl="0" marL="457200" rtl="0" algn="l">
              <a:spcBef>
                <a:spcPts val="0"/>
              </a:spcBef>
              <a:spcAft>
                <a:spcPts val="0"/>
              </a:spcAft>
              <a:buSzPts val="1800"/>
              <a:buChar char="●"/>
            </a:pPr>
            <a:r>
              <a:rPr lang="el"/>
              <a:t>Ανθρώπινα δικαιώματα ( συμπεριλαμβάνονται και τα δικαιώματα των αυτόχθονων πληθυσμών) </a:t>
            </a:r>
            <a:endParaRPr/>
          </a:p>
          <a:p>
            <a:pPr indent="-342900" lvl="0" marL="457200" rtl="0" algn="l">
              <a:spcBef>
                <a:spcPts val="0"/>
              </a:spcBef>
              <a:spcAft>
                <a:spcPts val="0"/>
              </a:spcAft>
              <a:buSzPts val="1800"/>
              <a:buChar char="●"/>
            </a:pPr>
            <a:r>
              <a:rPr lang="el"/>
              <a:t>Προστασία του περιβάλλοντος </a:t>
            </a:r>
            <a:endParaRPr/>
          </a:p>
          <a:p>
            <a:pPr indent="-342900" lvl="0" marL="457200" rtl="0" algn="l">
              <a:spcBef>
                <a:spcPts val="0"/>
              </a:spcBef>
              <a:spcAft>
                <a:spcPts val="0"/>
              </a:spcAft>
              <a:buSzPts val="1800"/>
              <a:buChar char="●"/>
            </a:pPr>
            <a:r>
              <a:rPr lang="el"/>
              <a:t>Την καταπολέμηση της τρομοκρατίας και των παράνομων δραστηριοτήτων στον κυβερνοχώρο.</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ΕΜΠΟΡΙΚΟΣ ΠΥΛΩΝΑΣ ΣΥΝΕΡΓΑΣΙΑΣ</a:t>
            </a:r>
            <a:endParaRPr/>
          </a:p>
        </p:txBody>
      </p:sp>
      <p:sp>
        <p:nvSpPr>
          <p:cNvPr id="406" name="Google Shape;406;p65"/>
          <p:cNvSpPr txBox="1"/>
          <p:nvPr>
            <p:ph idx="1" type="body"/>
          </p:nvPr>
        </p:nvSpPr>
        <p:spPr>
          <a:xfrm>
            <a:off x="311700" y="1058225"/>
            <a:ext cx="8520600" cy="422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700"/>
              <a:t>Η </a:t>
            </a:r>
            <a:r>
              <a:rPr b="1" lang="el" sz="1700"/>
              <a:t>Συμφωνία Ελεύθερων Συναλλαγών </a:t>
            </a:r>
            <a:r>
              <a:rPr lang="el" sz="1700"/>
              <a:t>ολοκληρώνεται το </a:t>
            </a:r>
            <a:r>
              <a:rPr b="1" lang="el" sz="1700"/>
              <a:t>2019</a:t>
            </a:r>
            <a:r>
              <a:rPr lang="el" sz="1700"/>
              <a:t> και</a:t>
            </a:r>
            <a:r>
              <a:rPr lang="el" sz="1700"/>
              <a:t> περιλαμβάνει: </a:t>
            </a:r>
            <a:endParaRPr sz="1700"/>
          </a:p>
          <a:p>
            <a:pPr indent="-336550" lvl="0" marL="457200" rtl="0" algn="l">
              <a:spcBef>
                <a:spcPts val="1200"/>
              </a:spcBef>
              <a:spcAft>
                <a:spcPts val="0"/>
              </a:spcAft>
              <a:buSzPts val="1700"/>
              <a:buChar char="●"/>
            </a:pPr>
            <a:r>
              <a:rPr lang="el" sz="1700"/>
              <a:t>Μείωση των δασμών και ευκολότερη πρόσβαση στις αγορές</a:t>
            </a:r>
            <a:endParaRPr sz="1700"/>
          </a:p>
          <a:p>
            <a:pPr indent="-9525" lvl="0" marL="269999" rtl="0" algn="l">
              <a:spcBef>
                <a:spcPts val="1200"/>
              </a:spcBef>
              <a:spcAft>
                <a:spcPts val="0"/>
              </a:spcAft>
              <a:buNone/>
            </a:pPr>
            <a:r>
              <a:rPr lang="el" sz="1700"/>
              <a:t>Η σταδιακή μείωση ή η απευθείας κατάργηση δασμων για το 91% των προϊόντων που εισάγονται από την ΕΕ προς την Mercosur, και το 92% των προιόντων της Mercosur προς την ΕΕ αντιστοιχως. </a:t>
            </a:r>
            <a:endParaRPr sz="1700"/>
          </a:p>
          <a:p>
            <a:pPr indent="-336550" lvl="0" marL="457200" rtl="0" algn="l">
              <a:spcBef>
                <a:spcPts val="1200"/>
              </a:spcBef>
              <a:spcAft>
                <a:spcPts val="0"/>
              </a:spcAft>
              <a:buSzPts val="1700"/>
              <a:buChar char="●"/>
            </a:pPr>
            <a:r>
              <a:rPr lang="el" sz="1700"/>
              <a:t>Προστασία γεωγραφικών ενδείξεων (ΓΕ)</a:t>
            </a:r>
            <a:endParaRPr sz="1700"/>
          </a:p>
          <a:p>
            <a:pPr indent="0" lvl="0" marL="269999" rtl="0" algn="l">
              <a:spcBef>
                <a:spcPts val="1200"/>
              </a:spcBef>
              <a:spcAft>
                <a:spcPts val="1200"/>
              </a:spcAft>
              <a:buNone/>
            </a:pPr>
            <a:r>
              <a:rPr lang="el" sz="1700"/>
              <a:t>Τα προϊόντα που συνδέονται με συγκεκριμένες περιοχές θα αναγνωρίζονται και θα προστατεύονται για την ποιότητα τους και την παραδοσιακή τους παραγωγή.(</a:t>
            </a:r>
            <a:r>
              <a:rPr lang="el" sz="1700"/>
              <a:t>Για παράδειγμα, το ελαιόλαδο που παράγεται στην Καλαμάτα και προέρχεται από ελιές συγκεκριμένης ποικιλίας.)</a:t>
            </a:r>
            <a:endParaRPr sz="17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12" name="Google Shape;412;p6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3" name="Google Shape;413;p66"/>
          <p:cNvPicPr preferRelativeResize="0"/>
          <p:nvPr/>
        </p:nvPicPr>
        <p:blipFill>
          <a:blip r:embed="rId3">
            <a:alphaModFix/>
          </a:blip>
          <a:stretch>
            <a:fillRect/>
          </a:stretch>
        </p:blipFill>
        <p:spPr>
          <a:xfrm>
            <a:off x="0" y="49650"/>
            <a:ext cx="9144002" cy="51435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7"/>
          <p:cNvSpPr txBox="1"/>
          <p:nvPr>
            <p:ph type="title"/>
          </p:nvPr>
        </p:nvSpPr>
        <p:spPr>
          <a:xfrm>
            <a:off x="311700" y="4549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l"/>
              <a:t>ΕΜΠΟΡΙΚΟΣ ΠΥΛΩΝΑΣ ΣΥΝΕΡΓΑΣΙΑΣ </a:t>
            </a:r>
            <a:endParaRPr/>
          </a:p>
        </p:txBody>
      </p:sp>
      <p:sp>
        <p:nvSpPr>
          <p:cNvPr id="419" name="Google Shape;419;p67"/>
          <p:cNvSpPr txBox="1"/>
          <p:nvPr>
            <p:ph idx="1" type="body"/>
          </p:nvPr>
        </p:nvSpPr>
        <p:spPr>
          <a:xfrm>
            <a:off x="272850" y="1005750"/>
            <a:ext cx="8520600" cy="4137900"/>
          </a:xfrm>
          <a:prstGeom prst="rect">
            <a:avLst/>
          </a:prstGeom>
        </p:spPr>
        <p:txBody>
          <a:bodyPr anchorCtr="0" anchor="t" bIns="91425" lIns="91425" spcFirstLastPara="1" rIns="91425" wrap="square" tIns="91425">
            <a:normAutofit fontScale="70000" lnSpcReduction="20000"/>
          </a:bodyPr>
          <a:lstStyle/>
          <a:p>
            <a:pPr indent="-337185" lvl="0" marL="457200" rtl="0" algn="l">
              <a:spcBef>
                <a:spcPts val="0"/>
              </a:spcBef>
              <a:spcAft>
                <a:spcPts val="0"/>
              </a:spcAft>
              <a:buSzPct val="100000"/>
              <a:buChar char="●"/>
            </a:pPr>
            <a:r>
              <a:rPr lang="el" sz="2442"/>
              <a:t>Περιβαλλοντική Βιωσιμότητα </a:t>
            </a:r>
            <a:endParaRPr sz="2442"/>
          </a:p>
          <a:p>
            <a:pPr indent="0" lvl="0" marL="269999" rtl="0" algn="l">
              <a:spcBef>
                <a:spcPts val="1200"/>
              </a:spcBef>
              <a:spcAft>
                <a:spcPts val="0"/>
              </a:spcAft>
              <a:buNone/>
            </a:pPr>
            <a:r>
              <a:rPr lang="el" sz="2442"/>
              <a:t>Εντός της συμφωνίας, περιλαμβάνεται η διασφάλιση της Συμφωνίας του Παρισιού για την κλιματική αλλαγή  ( 2015 ) και επίσης, ειδικές προβλέψεις για την προστασία των δασών του Αμαζονίου καθώς και η στήριξη της βιώσιμης γεωργίας και των ανανεώσιμων πηγών ενέργειας.</a:t>
            </a:r>
            <a:endParaRPr sz="2442"/>
          </a:p>
          <a:p>
            <a:pPr indent="0" lvl="0" marL="0" rtl="0" algn="l">
              <a:spcBef>
                <a:spcPts val="1200"/>
              </a:spcBef>
              <a:spcAft>
                <a:spcPts val="0"/>
              </a:spcAft>
              <a:buNone/>
            </a:pPr>
            <a:r>
              <a:rPr lang="el" sz="2442">
                <a:solidFill>
                  <a:srgbClr val="FF0000"/>
                </a:solidFill>
              </a:rPr>
              <a:t>Αντίδραση:</a:t>
            </a:r>
            <a:endParaRPr sz="2442">
              <a:solidFill>
                <a:srgbClr val="FF0000"/>
              </a:solidFill>
            </a:endParaRPr>
          </a:p>
          <a:p>
            <a:pPr indent="0" lvl="0" marL="0" rtl="0" algn="l">
              <a:spcBef>
                <a:spcPts val="1200"/>
              </a:spcBef>
              <a:spcAft>
                <a:spcPts val="1200"/>
              </a:spcAft>
              <a:buNone/>
            </a:pPr>
            <a:r>
              <a:rPr lang="el" sz="2442"/>
              <a:t>Η τελική επικύρωση της προκαταρκτικής συμφωνίας βρίσκεται ακόμα σε εκκρεμότητα. Οι </a:t>
            </a:r>
            <a:r>
              <a:rPr b="1" lang="el" sz="2442"/>
              <a:t>περιβαλλοντικές ανησυχίες</a:t>
            </a:r>
            <a:r>
              <a:rPr lang="el" sz="2442"/>
              <a:t> δεν υστερούν καθώς η Ευρώπη πιέζει για την αυστηρότερη δέσμευση από την Mercosur και ειδικά για την μείωση της αποψίλωσης του Αμαζονίου. Παράλληλα, οι </a:t>
            </a:r>
            <a:r>
              <a:rPr b="1" lang="el" sz="2442"/>
              <a:t>ευρωπαίοι αγρότες</a:t>
            </a:r>
            <a:r>
              <a:rPr lang="el" sz="2442"/>
              <a:t> συνεχίζουν να αντιδρούν στην συμφωνία, υποστηρίζοντας αυστηρότερους ελέγχους στις εισαγωγές των φθηνότερων προϊόντων </a:t>
            </a:r>
            <a:r>
              <a:rPr lang="el" sz="2442"/>
              <a:t>από</a:t>
            </a:r>
            <a:r>
              <a:rPr lang="el" sz="2442"/>
              <a:t> τις </a:t>
            </a:r>
            <a:r>
              <a:rPr lang="el" sz="2442"/>
              <a:t>χώρες</a:t>
            </a:r>
            <a:r>
              <a:rPr lang="el" sz="2442"/>
              <a:t> της Mercosur.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68"/>
          <p:cNvPicPr preferRelativeResize="0"/>
          <p:nvPr/>
        </p:nvPicPr>
        <p:blipFill>
          <a:blip r:embed="rId3">
            <a:alphaModFix/>
          </a:blip>
          <a:stretch>
            <a:fillRect/>
          </a:stretch>
        </p:blipFill>
        <p:spPr>
          <a:xfrm>
            <a:off x="2712949" y="141625"/>
            <a:ext cx="3303099" cy="456880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ΣΥΝΑΝΤΗΣΗ ΔΕΚΕΜΒΡΗΣ 2024</a:t>
            </a:r>
            <a:endParaRPr/>
          </a:p>
        </p:txBody>
      </p:sp>
      <p:sp>
        <p:nvSpPr>
          <p:cNvPr id="430" name="Google Shape;430;p6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Η συνάντηση </a:t>
            </a:r>
            <a:r>
              <a:rPr b="1" lang="el"/>
              <a:t>6 Δεκέμβρη του 2024</a:t>
            </a:r>
            <a:r>
              <a:rPr lang="el"/>
              <a:t>, σηματοδοτεί την ολοκλήρωση των διαπραγματεύσεων </a:t>
            </a:r>
            <a:r>
              <a:rPr lang="el"/>
              <a:t>μεταξύ</a:t>
            </a:r>
            <a:r>
              <a:rPr lang="el"/>
              <a:t> ΕΕ και Mercosur. Πιο συγκεκριμενα, εγινε ενα πολιτικό κλείσιμο της συμφωνίας, ενδυναμώνοντας την γεωπολιτική συνεργασία και δεσμεύοντας ΕΕ και Mercosur για την αναπτυξη της βιωσιμότητας, την προστασία του περιβάλλοντος και την ενίσχυση των εμπορικών τους δεσμών .</a:t>
            </a:r>
            <a:endParaRPr/>
          </a:p>
          <a:p>
            <a:pPr indent="0" lvl="0" marL="0" rtl="0" algn="l">
              <a:spcBef>
                <a:spcPts val="1200"/>
              </a:spcBef>
              <a:spcAft>
                <a:spcPts val="1200"/>
              </a:spcAft>
              <a:buNone/>
            </a:pPr>
            <a:r>
              <a:rPr lang="el"/>
              <a:t>Ωστόσο, η συμφωνία δεν </a:t>
            </a:r>
            <a:r>
              <a:rPr lang="el"/>
              <a:t>έχει</a:t>
            </a:r>
            <a:r>
              <a:rPr lang="el"/>
              <a:t> ακόμη εγκριθεί επισήμως, καθώς πρεπει να ακολουθήσουν συγκεκριμένα βήματα πριν την τελική επικύρωση (Νομικός Έλεγχος, Μετάφραση στις επίσημες γλώσσες της ΕΕ, Έγκριση </a:t>
            </a:r>
            <a:r>
              <a:rPr lang="el"/>
              <a:t>από</a:t>
            </a:r>
            <a:r>
              <a:rPr lang="el"/>
              <a:t> τους Θεσμούς).</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0"/>
          <p:cNvSpPr txBox="1"/>
          <p:nvPr>
            <p:ph idx="1" type="body"/>
          </p:nvPr>
        </p:nvSpPr>
        <p:spPr>
          <a:xfrm>
            <a:off x="3581800" y="557850"/>
            <a:ext cx="5058000" cy="401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 H Ιταλία, Πολωνία αντιτίθενται με τις Κάτω Χώρες και την Αυστρία να εκφράζουν επίσης επιφυλάξεις, η Γαλλία φάνηκε να βρίσκεται κοντά στο να αποκτήσει τη μειοψηφία αποκλεισμού τουλάχιστον τεσσάρων χωρών που αντιπροσωπεύουν το 35% του πληθυσμού της ΕΕ η οποια προτείνει να μπλοκάρει την συμφωνία.</a:t>
            </a:r>
            <a:endParaRPr/>
          </a:p>
        </p:txBody>
      </p:sp>
      <p:pic>
        <p:nvPicPr>
          <p:cNvPr id="436" name="Google Shape;436;p70"/>
          <p:cNvPicPr preferRelativeResize="0"/>
          <p:nvPr/>
        </p:nvPicPr>
        <p:blipFill>
          <a:blip r:embed="rId3">
            <a:alphaModFix/>
          </a:blip>
          <a:stretch>
            <a:fillRect/>
          </a:stretch>
        </p:blipFill>
        <p:spPr>
          <a:xfrm>
            <a:off x="236555" y="445025"/>
            <a:ext cx="3072122" cy="412377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1"/>
          <p:cNvSpPr txBox="1"/>
          <p:nvPr>
            <p:ph type="title"/>
          </p:nvPr>
        </p:nvSpPr>
        <p:spPr>
          <a:xfrm>
            <a:off x="512700" y="206975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ΣΥΜΠΕΡΑΣΜΑΤΑ</a:t>
            </a:r>
            <a:endParaRPr/>
          </a:p>
        </p:txBody>
      </p:sp>
      <p:pic>
        <p:nvPicPr>
          <p:cNvPr id="442" name="Google Shape;442;p71"/>
          <p:cNvPicPr preferRelativeResize="0"/>
          <p:nvPr/>
        </p:nvPicPr>
        <p:blipFill>
          <a:blip r:embed="rId3">
            <a:alphaModFix/>
          </a:blip>
          <a:stretch>
            <a:fillRect/>
          </a:stretch>
        </p:blipFill>
        <p:spPr>
          <a:xfrm>
            <a:off x="3873075" y="0"/>
            <a:ext cx="5270925" cy="277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1" type="body"/>
          </p:nvPr>
        </p:nvSpPr>
        <p:spPr>
          <a:xfrm>
            <a:off x="5469925" y="1171600"/>
            <a:ext cx="3362400" cy="3397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l"/>
              <a:t>Συνδυασμένο Ακαθάριστο Εγχώριο Προϊόν (ΑΕΠ):</a:t>
            </a:r>
            <a:endParaRPr b="1"/>
          </a:p>
          <a:p>
            <a:pPr indent="0" lvl="0" marL="0" rtl="0" algn="l">
              <a:spcBef>
                <a:spcPts val="1200"/>
              </a:spcBef>
              <a:spcAft>
                <a:spcPts val="0"/>
              </a:spcAft>
              <a:buNone/>
            </a:pPr>
            <a:r>
              <a:rPr lang="el"/>
              <a:t>3,2 </a:t>
            </a:r>
            <a:r>
              <a:rPr lang="el"/>
              <a:t>τρισεκατομμύρια</a:t>
            </a:r>
            <a:r>
              <a:rPr lang="el"/>
              <a:t> δολάρια</a:t>
            </a:r>
            <a:endParaRPr/>
          </a:p>
          <a:p>
            <a:pPr indent="0" lvl="0" marL="0" rtl="0" algn="l">
              <a:spcBef>
                <a:spcPts val="1200"/>
              </a:spcBef>
              <a:spcAft>
                <a:spcPts val="0"/>
              </a:spcAft>
              <a:buNone/>
            </a:pPr>
            <a:r>
              <a:rPr b="1" lang="el"/>
              <a:t>Πληθυσμός:</a:t>
            </a:r>
            <a:endParaRPr b="1"/>
          </a:p>
          <a:p>
            <a:pPr indent="0" lvl="0" marL="0" rtl="0" algn="l">
              <a:spcBef>
                <a:spcPts val="1200"/>
              </a:spcBef>
              <a:spcAft>
                <a:spcPts val="1200"/>
              </a:spcAft>
              <a:buClr>
                <a:schemeClr val="dk1"/>
              </a:buClr>
              <a:buSzPts val="1100"/>
              <a:buFont typeface="Arial"/>
              <a:buNone/>
            </a:pPr>
            <a:r>
              <a:rPr lang="el"/>
              <a:t>662 εκατομμύρια (σε αντίθεση με την ΕΕ 450 </a:t>
            </a:r>
            <a:r>
              <a:rPr lang="el"/>
              <a:t>εκατομμύρια)</a:t>
            </a:r>
            <a:endParaRPr/>
          </a:p>
        </p:txBody>
      </p:sp>
      <p:pic>
        <p:nvPicPr>
          <p:cNvPr id="104" name="Google Shape;104;p18"/>
          <p:cNvPicPr preferRelativeResize="0"/>
          <p:nvPr/>
        </p:nvPicPr>
        <p:blipFill>
          <a:blip r:embed="rId3">
            <a:alphaModFix/>
          </a:blip>
          <a:stretch>
            <a:fillRect/>
          </a:stretch>
        </p:blipFill>
        <p:spPr>
          <a:xfrm>
            <a:off x="0" y="736850"/>
            <a:ext cx="5469923" cy="42332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2"/>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l" sz="2700"/>
              <a:t>ΑΝΤΙΣΤΟΙΧΙΑ ΘΕΣΜΙΚΩΝ ΟΡΓΑΝΩΝ</a:t>
            </a:r>
            <a:endParaRPr sz="3300"/>
          </a:p>
        </p:txBody>
      </p:sp>
      <p:sp>
        <p:nvSpPr>
          <p:cNvPr id="448" name="Google Shape;448;p72"/>
          <p:cNvSpPr txBox="1"/>
          <p:nvPr>
            <p:ph idx="1" type="body"/>
          </p:nvPr>
        </p:nvSpPr>
        <p:spPr>
          <a:xfrm>
            <a:off x="311700" y="1171600"/>
            <a:ext cx="2839200" cy="375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u="sng"/>
              <a:t>EE</a:t>
            </a:r>
            <a:endParaRPr sz="1800" u="sng"/>
          </a:p>
          <a:p>
            <a:pPr indent="0" lvl="0" marL="0" rtl="0" algn="l">
              <a:spcBef>
                <a:spcPts val="1200"/>
              </a:spcBef>
              <a:spcAft>
                <a:spcPts val="0"/>
              </a:spcAft>
              <a:buClr>
                <a:schemeClr val="dk1"/>
              </a:buClr>
              <a:buSzPts val="1100"/>
              <a:buFont typeface="Arial"/>
              <a:buNone/>
            </a:pPr>
            <a:r>
              <a:rPr lang="el" sz="1600">
                <a:latin typeface="Arial"/>
                <a:ea typeface="Arial"/>
                <a:cs typeface="Arial"/>
                <a:sym typeface="Arial"/>
              </a:rPr>
              <a:t>Ευρωπαϊκό Κοινοβούλιο</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Ευρωπαϊκό Συμβούλιο</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Συμβούλιο Υπουργών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Ευρωπαϊκή Επιτροπή</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Δικαστήριο της Ευρωπαϊκής Ένωσης</a:t>
            </a:r>
            <a:endParaRPr sz="1600">
              <a:latin typeface="Arial"/>
              <a:ea typeface="Arial"/>
              <a:cs typeface="Arial"/>
              <a:sym typeface="Arial"/>
            </a:endParaRPr>
          </a:p>
        </p:txBody>
      </p:sp>
      <p:sp>
        <p:nvSpPr>
          <p:cNvPr id="449" name="Google Shape;449;p72"/>
          <p:cNvSpPr txBox="1"/>
          <p:nvPr>
            <p:ph idx="1" type="body"/>
          </p:nvPr>
        </p:nvSpPr>
        <p:spPr>
          <a:xfrm>
            <a:off x="3152400" y="1171600"/>
            <a:ext cx="2839200" cy="375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800" u="sng"/>
              <a:t>ASEAN</a:t>
            </a:r>
            <a:endParaRPr sz="1800" u="sng"/>
          </a:p>
          <a:p>
            <a:pPr indent="0" lvl="0" marL="0" rtl="0" algn="l">
              <a:spcBef>
                <a:spcPts val="1200"/>
              </a:spcBef>
              <a:spcAft>
                <a:spcPts val="0"/>
              </a:spcAft>
              <a:buNone/>
            </a:pPr>
            <a:r>
              <a:rPr lang="el" sz="1600">
                <a:latin typeface="Arial"/>
                <a:ea typeface="Arial"/>
                <a:cs typeface="Arial"/>
                <a:sym typeface="Arial"/>
              </a:rPr>
              <a:t>-</a:t>
            </a:r>
            <a:endParaRPr sz="1600">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a:p>
            <a:pPr indent="0" lvl="0" marL="0" rtl="0" algn="l">
              <a:spcBef>
                <a:spcPts val="0"/>
              </a:spcBef>
              <a:spcAft>
                <a:spcPts val="0"/>
              </a:spcAft>
              <a:buNone/>
            </a:pPr>
            <a:r>
              <a:rPr lang="el" sz="1600">
                <a:latin typeface="Arial"/>
                <a:ea typeface="Arial"/>
                <a:cs typeface="Arial"/>
                <a:sym typeface="Arial"/>
              </a:rPr>
              <a:t>ASEAN Summit</a:t>
            </a:r>
            <a:endParaRPr sz="1600">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a:p>
            <a:pPr indent="0" lvl="0" marL="0" rtl="0" algn="l">
              <a:spcBef>
                <a:spcPts val="0"/>
              </a:spcBef>
              <a:spcAft>
                <a:spcPts val="0"/>
              </a:spcAft>
              <a:buNone/>
            </a:pPr>
            <a:r>
              <a:rPr lang="el" sz="1600">
                <a:latin typeface="Arial"/>
                <a:ea typeface="Arial"/>
                <a:cs typeface="Arial"/>
                <a:sym typeface="Arial"/>
              </a:rPr>
              <a:t>ASEAN Coordinating Council</a:t>
            </a:r>
            <a:endParaRPr sz="1600">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a:p>
            <a:pPr indent="0" lvl="0" marL="0" rtl="0" algn="l">
              <a:spcBef>
                <a:spcPts val="0"/>
              </a:spcBef>
              <a:spcAft>
                <a:spcPts val="0"/>
              </a:spcAft>
              <a:buNone/>
            </a:pPr>
            <a:r>
              <a:rPr lang="el" sz="1600">
                <a:latin typeface="Arial"/>
                <a:ea typeface="Arial"/>
                <a:cs typeface="Arial"/>
                <a:sym typeface="Arial"/>
              </a:rPr>
              <a:t>Γενική Γραμματεία</a:t>
            </a:r>
            <a:endParaRPr sz="1600">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a:p>
            <a:pPr indent="0" lvl="0" marL="0" rtl="0" algn="l">
              <a:spcBef>
                <a:spcPts val="0"/>
              </a:spcBef>
              <a:spcAft>
                <a:spcPts val="0"/>
              </a:spcAft>
              <a:buNone/>
            </a:pPr>
            <a:r>
              <a:rPr lang="el" sz="1600">
                <a:latin typeface="Arial"/>
                <a:ea typeface="Arial"/>
                <a:cs typeface="Arial"/>
                <a:sym typeface="Arial"/>
              </a:rPr>
              <a:t>Intergovernmental Commission on Human Rights</a:t>
            </a:r>
            <a:endParaRPr sz="1600">
              <a:latin typeface="Arial"/>
              <a:ea typeface="Arial"/>
              <a:cs typeface="Arial"/>
              <a:sym typeface="Arial"/>
            </a:endParaRPr>
          </a:p>
        </p:txBody>
      </p:sp>
      <p:sp>
        <p:nvSpPr>
          <p:cNvPr id="450" name="Google Shape;450;p72"/>
          <p:cNvSpPr txBox="1"/>
          <p:nvPr>
            <p:ph idx="1" type="body"/>
          </p:nvPr>
        </p:nvSpPr>
        <p:spPr>
          <a:xfrm>
            <a:off x="5993100" y="1136300"/>
            <a:ext cx="2839200" cy="375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u="sng"/>
              <a:t>MERCOSUR</a:t>
            </a:r>
            <a:endParaRPr sz="1800" u="sng"/>
          </a:p>
          <a:p>
            <a:pPr indent="0" lvl="0" marL="0" rtl="0" algn="l">
              <a:spcBef>
                <a:spcPts val="1200"/>
              </a:spcBef>
              <a:spcAft>
                <a:spcPts val="0"/>
              </a:spcAft>
              <a:buClr>
                <a:schemeClr val="dk1"/>
              </a:buClr>
              <a:buSzPts val="1100"/>
              <a:buFont typeface="Arial"/>
              <a:buNone/>
            </a:pPr>
            <a:r>
              <a:rPr lang="el" sz="1600">
                <a:latin typeface="Arial"/>
                <a:ea typeface="Arial"/>
                <a:cs typeface="Arial"/>
                <a:sym typeface="Arial"/>
              </a:rPr>
              <a:t>Κοινοβουλευτική Επιτροπή</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Συμβούλιο</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Διοικητική Επιτροπή</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600">
                <a:latin typeface="Arial"/>
                <a:ea typeface="Arial"/>
                <a:cs typeface="Arial"/>
                <a:sym typeface="Arial"/>
              </a:rPr>
              <a:t>Γραμματεία</a:t>
            </a:r>
            <a:endParaRPr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spcBef>
                <a:spcPts val="0"/>
              </a:spcBef>
              <a:spcAft>
                <a:spcPts val="0"/>
              </a:spcAft>
              <a:buNone/>
            </a:pPr>
            <a:r>
              <a:rPr lang="el" sz="1600">
                <a:latin typeface="Arial"/>
                <a:ea typeface="Arial"/>
                <a:cs typeface="Arial"/>
                <a:sym typeface="Arial"/>
              </a:rPr>
              <a:t>Δικαστήριο Mercosur</a:t>
            </a:r>
            <a:endParaRPr sz="16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3"/>
          <p:cNvSpPr txBox="1"/>
          <p:nvPr>
            <p:ph type="title"/>
          </p:nvPr>
        </p:nvSpPr>
        <p:spPr>
          <a:xfrm>
            <a:off x="311700" y="445025"/>
            <a:ext cx="39999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ASEAN</a:t>
            </a:r>
            <a:endParaRPr/>
          </a:p>
        </p:txBody>
      </p:sp>
      <p:sp>
        <p:nvSpPr>
          <p:cNvPr id="456" name="Google Shape;456;p73"/>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1800"/>
              <a:t>Η ΕΕ ε</a:t>
            </a:r>
            <a:r>
              <a:rPr lang="el" sz="1800"/>
              <a:t>ίναι από τους μεγαλύτερους εμπορικούς και επενδυτικούς εταίρους του</a:t>
            </a:r>
            <a:r>
              <a:rPr lang="el" sz="1800"/>
              <a:t> ASEAN και συνεργ</a:t>
            </a:r>
            <a:r>
              <a:rPr lang="el" sz="1800"/>
              <a:t>άζονται στενά σε θέματα εμπορίου, ασφάλειας και αειφόρου ανάπτυξης. Οι σχέσεις ΕΕ με ASEAN αποτελούν, επίσης, σημαντικό πυλώνα συνεργασίας μεταξύ Ευρώπης και </a:t>
            </a:r>
            <a:r>
              <a:rPr lang="el" sz="1800"/>
              <a:t>Νοτιοανατολικής</a:t>
            </a:r>
            <a:r>
              <a:rPr lang="el" sz="1800"/>
              <a:t> Ασίας.</a:t>
            </a:r>
            <a:endParaRPr sz="1800"/>
          </a:p>
        </p:txBody>
      </p:sp>
      <p:sp>
        <p:nvSpPr>
          <p:cNvPr id="457" name="Google Shape;457;p73"/>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1800"/>
              <a:t>Η σχέση ΕΕ και Mercosur βασίζεται στην προώθηση του εμπορίου και διευρύνει τις οικονομικές ευκαιρίες και για τις δύο πλευρές. Αποτελεί σημαντική γέφυρα συνεργασίας μεταξύ Ευρώπης και Λατινικής Αμερικής και προωθεί τον διάλογο μεταξύ των δύο ηπείρων. </a:t>
            </a:r>
            <a:endParaRPr sz="1800"/>
          </a:p>
        </p:txBody>
      </p:sp>
      <p:sp>
        <p:nvSpPr>
          <p:cNvPr id="458" name="Google Shape;458;p73"/>
          <p:cNvSpPr txBox="1"/>
          <p:nvPr>
            <p:ph type="title"/>
          </p:nvPr>
        </p:nvSpPr>
        <p:spPr>
          <a:xfrm>
            <a:off x="4832400" y="445025"/>
            <a:ext cx="39999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MERCOSUR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ΣΥΝΟΛΙΚΑ</a:t>
            </a:r>
            <a:endParaRPr/>
          </a:p>
        </p:txBody>
      </p:sp>
      <p:sp>
        <p:nvSpPr>
          <p:cNvPr id="464" name="Google Shape;464;p7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Και οι δ</a:t>
            </a:r>
            <a:r>
              <a:rPr lang="el"/>
              <a:t>ύο συνεργασίες ενισχύουν το διεθνές εμπόριο και οι σχέσεις της ΕΕ με περιοχές όπως η </a:t>
            </a:r>
            <a:r>
              <a:rPr lang="el"/>
              <a:t>Νότια</a:t>
            </a:r>
            <a:r>
              <a:rPr lang="el"/>
              <a:t> Αμερική και η Ασία είναι πολύ σημαντικές, καθώς μέσω τέτοιων συνεργασιών η ΕΕ ενισχύει την παρουσία της στον παγκόσμιο διάλογο και επεκτείνει τη σφαίρα επιρροής της, δημιουργώντας στενότερες σχέσεις με χώρες και σε άλλες ηπείρους.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5"/>
          <p:cNvSpPr txBox="1"/>
          <p:nvPr>
            <p:ph type="title"/>
          </p:nvPr>
        </p:nvSpPr>
        <p:spPr>
          <a:xfrm>
            <a:off x="512700" y="2052100"/>
            <a:ext cx="8118600" cy="1522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l" sz="5400"/>
              <a:t>ΠΗΓΕΣ </a:t>
            </a:r>
            <a:endParaRPr sz="5400"/>
          </a:p>
          <a:p>
            <a:pPr indent="0" lvl="0" marL="0" rtl="0" algn="l">
              <a:spcBef>
                <a:spcPts val="0"/>
              </a:spcBef>
              <a:spcAft>
                <a:spcPts val="0"/>
              </a:spcAft>
              <a:buClr>
                <a:schemeClr val="dk1"/>
              </a:buClr>
              <a:buSzPts val="990"/>
              <a:buFont typeface="Arial"/>
              <a:buNone/>
            </a:pPr>
            <a:r>
              <a:rPr lang="el" sz="5400"/>
              <a:t>ΒΙΒΛΙΟΓΡΑΦΙΑ</a:t>
            </a:r>
            <a:endParaRPr/>
          </a:p>
        </p:txBody>
      </p:sp>
      <p:pic>
        <p:nvPicPr>
          <p:cNvPr id="470" name="Google Shape;470;p75"/>
          <p:cNvPicPr preferRelativeResize="0"/>
          <p:nvPr/>
        </p:nvPicPr>
        <p:blipFill>
          <a:blip r:embed="rId3">
            <a:alphaModFix/>
          </a:blip>
          <a:stretch>
            <a:fillRect/>
          </a:stretch>
        </p:blipFill>
        <p:spPr>
          <a:xfrm>
            <a:off x="4174875" y="0"/>
            <a:ext cx="4300975" cy="2669676"/>
          </a:xfrm>
          <a:prstGeom prst="rect">
            <a:avLst/>
          </a:prstGeom>
          <a:noFill/>
          <a:ln>
            <a:noFill/>
          </a:ln>
        </p:spPr>
      </p:pic>
      <p:pic>
        <p:nvPicPr>
          <p:cNvPr id="471" name="Google Shape;471;p75"/>
          <p:cNvPicPr preferRelativeResize="0"/>
          <p:nvPr/>
        </p:nvPicPr>
        <p:blipFill>
          <a:blip r:embed="rId4">
            <a:alphaModFix/>
          </a:blip>
          <a:stretch>
            <a:fillRect/>
          </a:stretch>
        </p:blipFill>
        <p:spPr>
          <a:xfrm>
            <a:off x="512700" y="248300"/>
            <a:ext cx="3789243" cy="17473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Ηλεκτρονικές διευθύνσεις</a:t>
            </a:r>
            <a:endParaRPr/>
          </a:p>
          <a:p>
            <a:pPr indent="0" lvl="0" marL="0" rtl="0" algn="l">
              <a:spcBef>
                <a:spcPts val="0"/>
              </a:spcBef>
              <a:spcAft>
                <a:spcPts val="0"/>
              </a:spcAft>
              <a:buNone/>
            </a:pPr>
            <a:r>
              <a:t/>
            </a:r>
            <a:endParaRPr/>
          </a:p>
        </p:txBody>
      </p:sp>
      <p:sp>
        <p:nvSpPr>
          <p:cNvPr id="477" name="Google Shape;477;p76"/>
          <p:cNvSpPr txBox="1"/>
          <p:nvPr>
            <p:ph idx="1" type="body"/>
          </p:nvPr>
        </p:nvSpPr>
        <p:spPr>
          <a:xfrm>
            <a:off x="398375" y="12005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l" sz="1200" u="sng">
                <a:latin typeface="Arial"/>
                <a:ea typeface="Arial"/>
                <a:cs typeface="Arial"/>
                <a:sym typeface="Arial"/>
                <a:hlinkClick r:id="rId3"/>
              </a:rPr>
              <a:t>https://en.wikipedia.org/wiki/Mercosur#Structure</a:t>
            </a:r>
            <a:endParaRPr sz="12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l" sz="1200" u="sng">
                <a:latin typeface="Arial"/>
                <a:ea typeface="Arial"/>
                <a:cs typeface="Arial"/>
                <a:sym typeface="Arial"/>
                <a:hlinkClick r:id="rId4"/>
              </a:rPr>
              <a:t>https://www.mercosur.int/</a:t>
            </a:r>
            <a:endParaRPr sz="12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l" sz="1200">
                <a:latin typeface="Arial"/>
                <a:ea typeface="Arial"/>
                <a:cs typeface="Arial"/>
                <a:sym typeface="Arial"/>
              </a:rPr>
              <a:t>https://ec.europa.eu/commission/presscorner/detail/el/ip_95_1374</a:t>
            </a:r>
            <a:endParaRPr sz="12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l" sz="1200" u="sng">
                <a:latin typeface="Arial"/>
                <a:ea typeface="Arial"/>
                <a:cs typeface="Arial"/>
                <a:sym typeface="Arial"/>
                <a:hlinkClick r:id="rId5"/>
              </a:rPr>
              <a:t>https://asean.org/the-founding-of-asean/</a:t>
            </a:r>
            <a:endParaRPr sz="12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l" sz="1200">
                <a:latin typeface="Arial"/>
                <a:ea typeface="Arial"/>
                <a:cs typeface="Arial"/>
                <a:sym typeface="Arial"/>
              </a:rPr>
              <a:t>https://www.mfaic.gov.kh/Page/2021-04-01-Overviews-</a:t>
            </a:r>
            <a:endParaRPr sz="1200">
              <a:latin typeface="Arial"/>
              <a:ea typeface="Arial"/>
              <a:cs typeface="Arial"/>
              <a:sym typeface="Arial"/>
            </a:endParaRPr>
          </a:p>
          <a:p>
            <a:pPr indent="0" lvl="0" marL="0" rtl="0" algn="l">
              <a:spcBef>
                <a:spcPts val="1200"/>
              </a:spcBef>
              <a:spcAft>
                <a:spcPts val="0"/>
              </a:spcAft>
              <a:buNone/>
            </a:pPr>
            <a:r>
              <a:rPr lang="el" sz="1200" u="sng">
                <a:latin typeface="Arial"/>
                <a:ea typeface="Arial"/>
                <a:cs typeface="Arial"/>
                <a:sym typeface="Arial"/>
                <a:hlinkClick r:id="rId6"/>
              </a:rPr>
              <a:t>https://www.cfr.org/backgrounder/what-asean#chapter-title-0-2</a:t>
            </a:r>
            <a:endParaRPr sz="1200">
              <a:latin typeface="Arial"/>
              <a:ea typeface="Arial"/>
              <a:cs typeface="Arial"/>
              <a:sym typeface="Arial"/>
            </a:endParaRPr>
          </a:p>
          <a:p>
            <a:pPr indent="0" lvl="0" marL="0" rtl="0" algn="l">
              <a:spcBef>
                <a:spcPts val="1200"/>
              </a:spcBef>
              <a:spcAft>
                <a:spcPts val="0"/>
              </a:spcAft>
              <a:buNone/>
            </a:pPr>
            <a:r>
              <a:rPr lang="el" sz="1200" u="sng">
                <a:latin typeface="Arial"/>
                <a:ea typeface="Arial"/>
                <a:cs typeface="Arial"/>
                <a:sym typeface="Arial"/>
                <a:hlinkClick r:id="rId7"/>
              </a:rPr>
              <a:t>https://asean.org/</a:t>
            </a:r>
            <a:endParaRPr sz="1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l" sz="1200" u="sng">
                <a:latin typeface="Arial"/>
                <a:ea typeface="Arial"/>
                <a:cs typeface="Arial"/>
                <a:sym typeface="Arial"/>
                <a:hlinkClick r:id="rId8"/>
              </a:rPr>
              <a:t>h</a:t>
            </a:r>
            <a:r>
              <a:rPr lang="el" sz="1200">
                <a:latin typeface="Arial"/>
                <a:ea typeface="Arial"/>
                <a:cs typeface="Arial"/>
                <a:sym typeface="Arial"/>
              </a:rPr>
              <a:t>ttps://www.naftemporiki.gr/</a:t>
            </a:r>
            <a:endParaRPr sz="12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l" sz="1200">
                <a:latin typeface="Arial"/>
                <a:ea typeface="Arial"/>
                <a:cs typeface="Arial"/>
                <a:sym typeface="Arial"/>
              </a:rPr>
              <a:t>https://www.reuters.com/world/europe/whats-newly-finalised-</a:t>
            </a:r>
            <a:r>
              <a:rPr lang="el" sz="1200" u="sng">
                <a:latin typeface="Arial"/>
                <a:ea typeface="Arial"/>
                <a:cs typeface="Arial"/>
                <a:sym typeface="Arial"/>
                <a:hlinkClick r:id="rId9"/>
              </a:rPr>
              <a:t>eu-mercosur-trade-accord-2024-12-06/</a:t>
            </a:r>
            <a:endParaRPr sz="1200">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rPr lang="el" sz="1200">
                <a:latin typeface="Arial"/>
                <a:ea typeface="Arial"/>
                <a:cs typeface="Arial"/>
                <a:sym typeface="Arial"/>
              </a:rPr>
              <a:t>https://www.cfr.org/backgrounder/what-asean#chapter-title-0-2</a:t>
            </a:r>
            <a:endParaRPr sz="120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l" sz="1200" u="sng">
                <a:hlinkClick r:id="rId3"/>
              </a:rPr>
              <a:t>https://www.consilium.europa.eu/el/infographics/eu-asean-trade/</a:t>
            </a:r>
            <a:endParaRPr sz="1200" u="sng"/>
          </a:p>
          <a:p>
            <a:pPr indent="0" lvl="0" marL="0" rtl="0" algn="l">
              <a:spcBef>
                <a:spcPts val="1200"/>
              </a:spcBef>
              <a:spcAft>
                <a:spcPts val="0"/>
              </a:spcAft>
              <a:buClr>
                <a:schemeClr val="dk1"/>
              </a:buClr>
              <a:buSzPts val="1100"/>
              <a:buFont typeface="Arial"/>
              <a:buNone/>
            </a:pPr>
            <a:r>
              <a:rPr lang="el" sz="1200" u="sng">
                <a:hlinkClick r:id="rId4"/>
              </a:rPr>
              <a:t>https://euinasean.eu/</a:t>
            </a:r>
            <a:endParaRPr sz="1200" u="sng"/>
          </a:p>
          <a:p>
            <a:pPr indent="0" lvl="0" marL="0" rtl="0" algn="l">
              <a:spcBef>
                <a:spcPts val="1200"/>
              </a:spcBef>
              <a:spcAft>
                <a:spcPts val="0"/>
              </a:spcAft>
              <a:buNone/>
            </a:pPr>
            <a:r>
              <a:rPr lang="el" sz="1200" u="sng">
                <a:hlinkClick r:id="rId5"/>
              </a:rPr>
              <a:t>https://carnegieendowment.org/research/2023/07/reimagining-eu-asean-relations-challenges-and-opportunities?lang=en&amp;center=europe</a:t>
            </a:r>
            <a:endParaRPr sz="1200"/>
          </a:p>
          <a:p>
            <a:pPr indent="0" lvl="0" marL="0" rtl="0" algn="l">
              <a:spcBef>
                <a:spcPts val="1200"/>
              </a:spcBef>
              <a:spcAft>
                <a:spcPts val="0"/>
              </a:spcAft>
              <a:buClr>
                <a:schemeClr val="dk1"/>
              </a:buClr>
              <a:buSzPts val="1100"/>
              <a:buFont typeface="Arial"/>
              <a:buNone/>
            </a:pPr>
            <a:r>
              <a:rPr lang="el" sz="1100" u="sng">
                <a:latin typeface="Arial"/>
                <a:ea typeface="Arial"/>
                <a:cs typeface="Arial"/>
                <a:sym typeface="Arial"/>
                <a:hlinkClick r:id="rId6"/>
              </a:rPr>
              <a:t>https://ec.europa.eu/commission/presscorner/detail/en/ip_24_6244</a:t>
            </a:r>
            <a:endParaRPr sz="1100" u="sng">
              <a:latin typeface="Arial"/>
              <a:ea typeface="Arial"/>
              <a:cs typeface="Arial"/>
              <a:sym typeface="Arial"/>
            </a:endParaRPr>
          </a:p>
          <a:p>
            <a:pPr indent="0" lvl="0" marL="0" rtl="0" algn="l">
              <a:spcBef>
                <a:spcPts val="1200"/>
              </a:spcBef>
              <a:spcAft>
                <a:spcPts val="0"/>
              </a:spcAft>
              <a:buNone/>
            </a:pPr>
            <a:r>
              <a:rPr lang="el" sz="1100" u="sng">
                <a:latin typeface="Arial"/>
                <a:ea typeface="Arial"/>
                <a:cs typeface="Arial"/>
                <a:sym typeface="Arial"/>
                <a:hlinkClick r:id="rId7"/>
              </a:rPr>
              <a:t>https://www.capital.gr/diethni/3889470/istoriki-sumfonia-mercosur-kai-ee-gia-eleuthero-emporio-europis-latinikis-amerikis-antidroun-gallia-austria-polonia/</a:t>
            </a:r>
            <a:endParaRPr sz="1200"/>
          </a:p>
          <a:p>
            <a:pPr indent="0" lvl="0" marL="0" rtl="0" algn="l">
              <a:spcBef>
                <a:spcPts val="1200"/>
              </a:spcBef>
              <a:spcAft>
                <a:spcPts val="0"/>
              </a:spcAft>
              <a:buClr>
                <a:schemeClr val="dk1"/>
              </a:buClr>
              <a:buSzPts val="1100"/>
              <a:buFont typeface="Arial"/>
              <a:buNone/>
            </a:pPr>
            <a:r>
              <a:rPr lang="el" sz="1100" u="sng">
                <a:latin typeface="Arial"/>
                <a:ea typeface="Arial"/>
                <a:cs typeface="Arial"/>
                <a:sym typeface="Arial"/>
                <a:hlinkClick r:id="rId8"/>
              </a:rPr>
              <a:t>https://www.mfa.gr/exoteriki-politiki/i-ellada-stin-ee/scheseis-ee-mercosur-scheseis-ee-me-chores-latinik/</a:t>
            </a:r>
            <a:endParaRPr sz="1100" u="sng">
              <a:latin typeface="Arial"/>
              <a:ea typeface="Arial"/>
              <a:cs typeface="Arial"/>
              <a:sym typeface="Arial"/>
            </a:endParaRPr>
          </a:p>
          <a:p>
            <a:pPr indent="0" lvl="0" marL="0" rtl="0" algn="l">
              <a:spcBef>
                <a:spcPts val="1200"/>
              </a:spcBef>
              <a:spcAft>
                <a:spcPts val="1200"/>
              </a:spcAft>
              <a:buNone/>
            </a:pPr>
            <a:r>
              <a:rPr lang="el" sz="1200" u="sng">
                <a:hlinkClick r:id="rId9"/>
              </a:rPr>
              <a:t>https://europa.eu/newsroom/ecpc-failover/pdf/ip-24-6244_el.pdf</a:t>
            </a:r>
            <a:r>
              <a:rPr lang="el" sz="1200"/>
              <a:t> </a:t>
            </a:r>
            <a:endParaRPr sz="1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8"/>
          <p:cNvSpPr txBox="1"/>
          <p:nvPr>
            <p:ph type="title"/>
          </p:nvPr>
        </p:nvSpPr>
        <p:spPr>
          <a:xfrm>
            <a:off x="512700" y="20521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ΕΥΧΑΡΙΣΤΟΥΜΕ</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u="sng"/>
              <a:t>Η περίπτωση της Μιανμάρ </a:t>
            </a:r>
            <a:endParaRPr u="sng"/>
          </a:p>
        </p:txBody>
      </p:sp>
      <p:sp>
        <p:nvSpPr>
          <p:cNvPr id="110" name="Google Shape;110;p19"/>
          <p:cNvSpPr txBox="1"/>
          <p:nvPr>
            <p:ph idx="1" type="body"/>
          </p:nvPr>
        </p:nvSpPr>
        <p:spPr>
          <a:xfrm>
            <a:off x="311700" y="1644025"/>
            <a:ext cx="5322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Τ</a:t>
            </a:r>
            <a:r>
              <a:rPr lang="el"/>
              <a:t>ον Φεβρουάριο του 2021, ο στρατός ανέτρεψε τη δημοκρατικά εκλεγμένη κυβέρνηση με πραξικόπημα, επικαλούμενος εκλογική νοθεία. Η ανατροπή προκάλεσε εκτεταμένες διαδηλώσεις και συγκρούσεις, οι οποίες καταστάλθηκαν βίαια από τις στρατιωτικές δυνάμεις, οδηγώντας σε σοβαρές παραβιάσεις ανθρωπίνων δικαιωμάτων. </a:t>
            </a:r>
            <a:endParaRPr/>
          </a:p>
        </p:txBody>
      </p:sp>
      <p:pic>
        <p:nvPicPr>
          <p:cNvPr id="111" name="Google Shape;111;p19"/>
          <p:cNvPicPr preferRelativeResize="0"/>
          <p:nvPr/>
        </p:nvPicPr>
        <p:blipFill rotWithShape="1">
          <a:blip r:embed="rId3">
            <a:alphaModFix/>
          </a:blip>
          <a:srcRect b="0" l="0" r="0" t="0"/>
          <a:stretch/>
        </p:blipFill>
        <p:spPr>
          <a:xfrm>
            <a:off x="7026063" y="210500"/>
            <a:ext cx="914400" cy="847725"/>
          </a:xfrm>
          <a:prstGeom prst="rect">
            <a:avLst/>
          </a:prstGeom>
          <a:noFill/>
          <a:ln>
            <a:noFill/>
          </a:ln>
        </p:spPr>
      </p:pic>
      <p:pic>
        <p:nvPicPr>
          <p:cNvPr id="112" name="Google Shape;112;p19"/>
          <p:cNvPicPr preferRelativeResize="0"/>
          <p:nvPr/>
        </p:nvPicPr>
        <p:blipFill>
          <a:blip r:embed="rId4">
            <a:alphaModFix/>
          </a:blip>
          <a:stretch>
            <a:fillRect/>
          </a:stretch>
        </p:blipFill>
        <p:spPr>
          <a:xfrm>
            <a:off x="5930625" y="210500"/>
            <a:ext cx="3105292" cy="4568800"/>
          </a:xfrm>
          <a:prstGeom prst="rect">
            <a:avLst/>
          </a:prstGeom>
          <a:noFill/>
          <a:ln>
            <a:noFill/>
          </a:ln>
        </p:spPr>
      </p:pic>
      <p:pic>
        <p:nvPicPr>
          <p:cNvPr id="113" name="Google Shape;113;p19"/>
          <p:cNvPicPr preferRelativeResize="0"/>
          <p:nvPr/>
        </p:nvPicPr>
        <p:blipFill rotWithShape="1">
          <a:blip r:embed="rId3">
            <a:alphaModFix/>
          </a:blip>
          <a:srcRect b="0" l="0" r="0" t="0"/>
          <a:stretch/>
        </p:blipFill>
        <p:spPr>
          <a:xfrm>
            <a:off x="4720188" y="327763"/>
            <a:ext cx="914400" cy="847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Θ</a:t>
            </a:r>
            <a:r>
              <a:rPr lang="el"/>
              <a:t>ΕΜΕΛΙΩΔΕΙΣ ΑΡΧΕΣ</a:t>
            </a:r>
            <a:r>
              <a:rPr lang="el"/>
              <a:t>:</a:t>
            </a:r>
            <a:endParaRPr/>
          </a:p>
        </p:txBody>
      </p:sp>
      <p:sp>
        <p:nvSpPr>
          <p:cNvPr id="119" name="Google Shape;119;p20"/>
          <p:cNvSpPr txBox="1"/>
          <p:nvPr>
            <p:ph idx="1" type="body"/>
          </p:nvPr>
        </p:nvSpPr>
        <p:spPr>
          <a:xfrm>
            <a:off x="311700" y="1171600"/>
            <a:ext cx="8520600" cy="41403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l"/>
              <a:t>τα κράτη μέλη της ASEAN έχουν υιοθετήσει τις ακόλουθες θεμελιώδεις αρχές, όπως περιλαμβάνονται στη Συνθήκη Αρμονίας και Συνεργασίας </a:t>
            </a:r>
            <a:r>
              <a:rPr b="1" lang="el"/>
              <a:t>TAC (</a:t>
            </a:r>
            <a:r>
              <a:rPr b="1" lang="el"/>
              <a:t>Treaty</a:t>
            </a:r>
            <a:r>
              <a:rPr b="1" lang="el"/>
              <a:t> of Amity and </a:t>
            </a:r>
            <a:r>
              <a:rPr b="1" lang="el"/>
              <a:t>Cooperation</a:t>
            </a:r>
            <a:r>
              <a:rPr b="1" lang="el"/>
              <a:t> in Southeast Asia)</a:t>
            </a:r>
            <a:r>
              <a:rPr lang="el"/>
              <a:t> του 1976:</a:t>
            </a:r>
            <a:endParaRPr/>
          </a:p>
          <a:p>
            <a:pPr indent="-342900" lvl="0" marL="457200" rtl="0" algn="l">
              <a:lnSpc>
                <a:spcPct val="115000"/>
              </a:lnSpc>
              <a:spcBef>
                <a:spcPts val="1200"/>
              </a:spcBef>
              <a:spcAft>
                <a:spcPts val="0"/>
              </a:spcAft>
              <a:buSzPts val="1800"/>
              <a:buChar char="●"/>
            </a:pPr>
            <a:r>
              <a:rPr lang="el"/>
              <a:t>Αμοιβαίος σεβασμός για την ανεξαρτησία, την κυριαρχία, την ισότητα, την εδαφική ακεραιότητα και την εθνική ταυτότητα όλων των εθνών.</a:t>
            </a:r>
            <a:endParaRPr/>
          </a:p>
          <a:p>
            <a:pPr indent="-342900" lvl="0" marL="457200" rtl="0" algn="l">
              <a:lnSpc>
                <a:spcPct val="115000"/>
              </a:lnSpc>
              <a:spcBef>
                <a:spcPts val="0"/>
              </a:spcBef>
              <a:spcAft>
                <a:spcPts val="0"/>
              </a:spcAft>
              <a:buSzPts val="1800"/>
              <a:buChar char="●"/>
            </a:pPr>
            <a:r>
              <a:rPr lang="el"/>
              <a:t>Το δικαίωμα κάθε Κράτους να ηγείται της εθνικής του ύπαρξης χωρίς εξωτερική παρέμβαση, ανατροπή ή εξαναγκασμό.</a:t>
            </a:r>
            <a:endParaRPr/>
          </a:p>
          <a:p>
            <a:pPr indent="-342900" lvl="0" marL="457200" rtl="0" algn="l">
              <a:lnSpc>
                <a:spcPct val="115000"/>
              </a:lnSpc>
              <a:spcBef>
                <a:spcPts val="0"/>
              </a:spcBef>
              <a:spcAft>
                <a:spcPts val="0"/>
              </a:spcAft>
              <a:buSzPts val="1800"/>
              <a:buChar char="●"/>
            </a:pPr>
            <a:r>
              <a:rPr lang="el"/>
              <a:t>Μη παρέμβαση στις εσωτερικές υποθέσεις του άλλου.</a:t>
            </a:r>
            <a:endParaRPr/>
          </a:p>
          <a:p>
            <a:pPr indent="-342900" lvl="0" marL="457200" rtl="0" algn="l">
              <a:lnSpc>
                <a:spcPct val="115000"/>
              </a:lnSpc>
              <a:spcBef>
                <a:spcPts val="0"/>
              </a:spcBef>
              <a:spcAft>
                <a:spcPts val="0"/>
              </a:spcAft>
              <a:buSzPts val="1800"/>
              <a:buChar char="●"/>
            </a:pPr>
            <a:r>
              <a:rPr lang="el"/>
              <a:t>Επίλυση διαφορών ή διαφορών με ειρηνικό τρόπο.</a:t>
            </a:r>
            <a:endParaRPr/>
          </a:p>
          <a:p>
            <a:pPr indent="-342900" lvl="0" marL="457200" rtl="0" algn="l">
              <a:lnSpc>
                <a:spcPct val="115000"/>
              </a:lnSpc>
              <a:spcBef>
                <a:spcPts val="0"/>
              </a:spcBef>
              <a:spcAft>
                <a:spcPts val="0"/>
              </a:spcAft>
              <a:buSzPts val="1800"/>
              <a:buChar char="●"/>
            </a:pPr>
            <a:r>
              <a:rPr lang="el"/>
              <a:t>Αποποίηση της απειλής ή της χρήσης βίας· και</a:t>
            </a:r>
            <a:endParaRPr/>
          </a:p>
          <a:p>
            <a:pPr indent="-342900" lvl="0" marL="457200" rtl="0" algn="l">
              <a:lnSpc>
                <a:spcPct val="115000"/>
              </a:lnSpc>
              <a:spcBef>
                <a:spcPts val="0"/>
              </a:spcBef>
              <a:spcAft>
                <a:spcPts val="0"/>
              </a:spcAft>
              <a:buSzPts val="1800"/>
              <a:buChar char="●"/>
            </a:pPr>
            <a:r>
              <a:rPr lang="el"/>
              <a:t>Αποτελεσματική συνεργασία μεταξύ τους.</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ΘΕΣΜΙΚΑ ΟΡΓΑΝΑ</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