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60" r:id="rId2"/>
    <p:sldId id="261" r:id="rId3"/>
    <p:sldId id="262" r:id="rId4"/>
    <p:sldId id="257" r:id="rId5"/>
    <p:sldId id="258" r:id="rId6"/>
    <p:sldId id="259" r:id="rId7"/>
    <p:sldId id="263" r:id="rId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0495" autoAdjust="0"/>
    <p:restoredTop sz="94660"/>
  </p:normalViewPr>
  <p:slideViewPr>
    <p:cSldViewPr>
      <p:cViewPr>
        <p:scale>
          <a:sx n="70" d="100"/>
          <a:sy n="70" d="100"/>
        </p:scale>
        <p:origin x="-372" y="-84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9B281D8-7978-42F9-A34E-9901D4C43834}" type="datetimeFigureOut">
              <a:rPr lang="el-GR" smtClean="0"/>
              <a:pPr/>
              <a:t>18/11/2015</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E6CC18F-5CC7-48F8-8425-ABCEE8288D6A}"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Κάντε κλικ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5030271D-A26C-4C58-AAF2-913D82889744}" type="datetime1">
              <a:rPr lang="el-GR" smtClean="0"/>
              <a:pPr/>
              <a:t>18/11/2015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8258F873-3442-4E23-9727-D952A5A438C3}" type="datetime1">
              <a:rPr lang="el-GR" smtClean="0"/>
              <a:pPr/>
              <a:t>18/11/2015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003C7FCF-8AB4-41F5-A66A-76D7229870A1}" type="datetime1">
              <a:rPr lang="el-GR" smtClean="0"/>
              <a:pPr/>
              <a:t>18/11/2015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45F451D1-B434-4738-9456-0A2A6697532D}" type="datetime1">
              <a:rPr lang="el-GR" smtClean="0"/>
              <a:pPr/>
              <a:t>18/11/2015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Κάντε κλικ για να επεξεργαστείτε τα στυλ κειμένου του υποδείγματος</a:t>
            </a:r>
          </a:p>
        </p:txBody>
      </p:sp>
      <p:sp>
        <p:nvSpPr>
          <p:cNvPr id="4" name="3 - Θέση ημερομηνίας"/>
          <p:cNvSpPr>
            <a:spLocks noGrp="1"/>
          </p:cNvSpPr>
          <p:nvPr>
            <p:ph type="dt" sz="half" idx="10"/>
          </p:nvPr>
        </p:nvSpPr>
        <p:spPr/>
        <p:txBody>
          <a:bodyPr/>
          <a:lstStyle/>
          <a:p>
            <a:fld id="{1D5B4D12-0F95-4178-B821-42D7CC89CD1F}" type="datetime1">
              <a:rPr lang="el-GR" smtClean="0"/>
              <a:pPr/>
              <a:t>18/11/2015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E99F77F0-40EC-43AA-BAE2-C902A30C4D58}" type="datetime1">
              <a:rPr lang="el-GR" smtClean="0"/>
              <a:pPr/>
              <a:t>18/11/2015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88150A77-FD41-405E-B781-EC1C780FAE52}" type="datetime1">
              <a:rPr lang="el-GR" smtClean="0"/>
              <a:pPr/>
              <a:t>18/11/2015</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98F1C0FB-ADD6-4C3C-B21A-BBDE5903EDE0}" type="datetime1">
              <a:rPr lang="el-GR" smtClean="0"/>
              <a:pPr/>
              <a:t>18/11/2015</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5E12CE46-1F9C-4DBF-9E1C-B409679756C5}" type="datetime1">
              <a:rPr lang="el-GR" smtClean="0"/>
              <a:pPr/>
              <a:t>18/11/2015</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F187F4F-0E73-4544-A12F-BE47F29A5292}" type="datetime1">
              <a:rPr lang="el-GR" smtClean="0"/>
              <a:pPr/>
              <a:t>18/11/2015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1E9E213D-D307-4211-817D-8C508D231C6D}" type="datetime1">
              <a:rPr lang="el-GR" smtClean="0"/>
              <a:pPr/>
              <a:t>18/11/2015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450946-20CF-4757-9FD1-A0A2E96B9588}" type="datetime1">
              <a:rPr lang="el-GR" smtClean="0"/>
              <a:pPr/>
              <a:t>18/11/2015</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Λογότυπο Επιχειρησιακού Προγράμματος Εκπαίδευση και Δια βίου Μάθηση του Υπουργείου Παιδείας ΕΣΠΑ 2007-2013 με τη σημαία της Ευρωπαϊκής Ένωσης, το οποίο συγχρηματοδοτείται από την Ευρωπαϊκή Ένωση (Ευρωπαϊκό Κοινωνικό Ταμείο) και από εθνικούς πόρους."/>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357554" y="5500702"/>
            <a:ext cx="4929222" cy="11746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 name="Υπότιτλος 2"/>
          <p:cNvSpPr txBox="1">
            <a:spLocks/>
          </p:cNvSpPr>
          <p:nvPr/>
        </p:nvSpPr>
        <p:spPr>
          <a:xfrm>
            <a:off x="684213" y="4076700"/>
            <a:ext cx="7775575" cy="1408113"/>
          </a:xfrm>
          <a:prstGeom prst="rect">
            <a:avLst/>
          </a:prstGeom>
        </p:spPr>
        <p:txBody>
          <a:bodyPr vert="horz" lIns="91440" tIns="45720" rIns="91440" bIns="45720" rtlCol="0">
            <a:normAutofit fontScale="92500" lnSpcReduction="1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l-GR" altLang="en-US" sz="2800" b="1" i="0" u="none" strike="noStrike" kern="1200" cap="none" spc="0" normalizeH="0" baseline="0" noProof="0" dirty="0" smtClean="0">
                <a:ln>
                  <a:noFill/>
                </a:ln>
                <a:solidFill>
                  <a:schemeClr val="tx1"/>
                </a:solidFill>
                <a:effectLst/>
                <a:uLnTx/>
                <a:uFillTx/>
                <a:latin typeface="+mn-lt"/>
                <a:ea typeface="+mn-ea"/>
                <a:cs typeface="+mn-cs"/>
              </a:rPr>
              <a:t>Περιγραφή </a:t>
            </a:r>
            <a:r>
              <a:rPr lang="el-GR" altLang="en-US" sz="2800" b="1" dirty="0" smtClean="0"/>
              <a:t>μαθήματος</a:t>
            </a:r>
            <a:endParaRPr kumimoji="0" lang="en-US" altLang="en-US" sz="28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l-GR" altLang="en-US" sz="2800" b="1" i="0" u="none" strike="noStrike" kern="1200" cap="none" spc="0" normalizeH="0" baseline="0" noProof="0" dirty="0" smtClean="0">
                <a:ln>
                  <a:noFill/>
                </a:ln>
                <a:solidFill>
                  <a:schemeClr val="tx1"/>
                </a:solidFill>
                <a:effectLst/>
                <a:uLnTx/>
                <a:uFillTx/>
                <a:latin typeface="+mn-lt"/>
                <a:ea typeface="+mn-ea"/>
                <a:cs typeface="+mn-cs"/>
              </a:rPr>
              <a:t>Διδάσκω</a:t>
            </a:r>
            <a:r>
              <a:rPr lang="el-GR" altLang="en-US" sz="2800" b="1" dirty="0" smtClean="0"/>
              <a:t>ν</a:t>
            </a:r>
            <a:r>
              <a:rPr kumimoji="0" lang="el-GR" altLang="en-US" sz="2800" b="1" i="0" u="none" strike="noStrike" kern="1200" cap="none" spc="0" normalizeH="0" baseline="0" noProof="0" dirty="0" smtClean="0">
                <a:ln>
                  <a:noFill/>
                </a:ln>
                <a:solidFill>
                  <a:schemeClr val="tx1"/>
                </a:solidFill>
                <a:effectLst/>
                <a:uLnTx/>
                <a:uFillTx/>
                <a:latin typeface="+mn-lt"/>
                <a:ea typeface="+mn-ea"/>
                <a:cs typeface="+mn-cs"/>
              </a:rPr>
              <a:t>: </a:t>
            </a:r>
            <a:r>
              <a:rPr kumimoji="0" lang="el-GR" altLang="en-US" sz="2800" i="0" u="none" strike="noStrike" kern="1200" cap="none" spc="0" normalizeH="0" baseline="0" noProof="0" dirty="0" smtClean="0">
                <a:ln>
                  <a:noFill/>
                </a:ln>
                <a:solidFill>
                  <a:schemeClr val="tx1"/>
                </a:solidFill>
                <a:effectLst/>
                <a:uLnTx/>
                <a:uFillTx/>
                <a:latin typeface="+mn-lt"/>
                <a:ea typeface="+mn-ea"/>
                <a:cs typeface="+mn-cs"/>
              </a:rPr>
              <a:t>Γεώργιος </a:t>
            </a:r>
            <a:r>
              <a:rPr kumimoji="0" lang="el-GR" altLang="en-US" sz="2800" i="0" u="none" strike="noStrike" kern="1200" cap="none" spc="0" normalizeH="0" baseline="0" noProof="0" dirty="0" err="1" smtClean="0">
                <a:ln>
                  <a:noFill/>
                </a:ln>
                <a:solidFill>
                  <a:schemeClr val="tx1"/>
                </a:solidFill>
                <a:effectLst/>
                <a:uLnTx/>
                <a:uFillTx/>
                <a:latin typeface="+mn-lt"/>
                <a:ea typeface="+mn-ea"/>
                <a:cs typeface="+mn-cs"/>
              </a:rPr>
              <a:t>Πανηγυράκης</a:t>
            </a:r>
            <a:endParaRPr kumimoji="0" lang="el-GR" altLang="en-US" sz="280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l-GR" altLang="en-US" sz="2800" b="1" i="0" u="none" strike="noStrike" kern="1200" cap="none" spc="0" normalizeH="0" baseline="0" noProof="0" dirty="0" smtClean="0">
                <a:ln>
                  <a:noFill/>
                </a:ln>
                <a:solidFill>
                  <a:schemeClr val="tx1"/>
                </a:solidFill>
                <a:effectLst/>
                <a:uLnTx/>
                <a:uFillTx/>
                <a:latin typeface="+mn-lt"/>
                <a:ea typeface="+mn-ea"/>
                <a:cs typeface="+mn-cs"/>
              </a:rPr>
              <a:t>Τμήμα: </a:t>
            </a:r>
            <a:r>
              <a:rPr kumimoji="0" lang="el-GR" altLang="en-US" sz="2800" b="0" i="0" u="none" strike="noStrike" kern="1200" cap="none" spc="0" normalizeH="0" baseline="0" noProof="0" dirty="0" smtClean="0">
                <a:ln>
                  <a:noFill/>
                </a:ln>
                <a:solidFill>
                  <a:schemeClr val="tx1"/>
                </a:solidFill>
                <a:effectLst/>
                <a:uLnTx/>
                <a:uFillTx/>
                <a:latin typeface="+mn-lt"/>
                <a:ea typeface="+mn-ea"/>
                <a:cs typeface="+mn-cs"/>
              </a:rPr>
              <a:t>Οργάνωση και Διοίκηση Επιχειρήσεων</a:t>
            </a:r>
          </a:p>
        </p:txBody>
      </p:sp>
      <p:pic>
        <p:nvPicPr>
          <p:cNvPr id="8" name="Picture 3"/>
          <p:cNvPicPr>
            <a:picLocks noChangeAspect="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142976" y="5786454"/>
            <a:ext cx="2148254" cy="75088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026" name="Picture 2" descr="http://www.aueb.gr/assets/img/logo.jpg"/>
          <p:cNvPicPr>
            <a:picLocks noChangeAspect="1" noChangeArrowheads="1"/>
          </p:cNvPicPr>
          <p:nvPr/>
        </p:nvPicPr>
        <p:blipFill>
          <a:blip r:embed="rId4" cstate="print"/>
          <a:srcRect/>
          <a:stretch>
            <a:fillRect/>
          </a:stretch>
        </p:blipFill>
        <p:spPr bwMode="auto">
          <a:xfrm>
            <a:off x="785786" y="357166"/>
            <a:ext cx="7572375" cy="1885950"/>
          </a:xfrm>
          <a:prstGeom prst="rect">
            <a:avLst/>
          </a:prstGeom>
          <a:solidFill>
            <a:schemeClr val="bg1"/>
          </a:solidFill>
        </p:spPr>
      </p:pic>
      <p:sp>
        <p:nvSpPr>
          <p:cNvPr id="10" name="9 - TextBox"/>
          <p:cNvSpPr txBox="1"/>
          <p:nvPr/>
        </p:nvSpPr>
        <p:spPr>
          <a:xfrm>
            <a:off x="0" y="2420888"/>
            <a:ext cx="9144000" cy="1446550"/>
          </a:xfrm>
          <a:prstGeom prst="rect">
            <a:avLst/>
          </a:prstGeom>
          <a:noFill/>
        </p:spPr>
        <p:txBody>
          <a:bodyPr wrap="square" rtlCol="0">
            <a:spAutoFit/>
          </a:bodyPr>
          <a:lstStyle/>
          <a:p>
            <a:pPr algn="ctr"/>
            <a:r>
              <a:rPr lang="el-GR" sz="4400" b="1" dirty="0" smtClean="0"/>
              <a:t>Διοίκηση ολοκληρωμένης </a:t>
            </a:r>
            <a:r>
              <a:rPr lang="el-GR" sz="4400" b="1" dirty="0" smtClean="0"/>
              <a:t>επι</a:t>
            </a:r>
            <a:r>
              <a:rPr lang="el-GR" sz="4400" b="1" dirty="0" smtClean="0"/>
              <a:t>κοινωνια</a:t>
            </a:r>
            <a:r>
              <a:rPr lang="el-GR" sz="4400" b="1" dirty="0" smtClean="0"/>
              <a:t>κής </a:t>
            </a:r>
            <a:r>
              <a:rPr lang="el-GR" sz="4400" b="1" dirty="0" smtClean="0"/>
              <a:t>στρατηγικής</a:t>
            </a:r>
            <a:endParaRPr lang="el-GR" sz="4400" b="1" dirty="0"/>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1</a:t>
            </a:fld>
            <a:endParaRPr lang="el-G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Τίτλος"/>
          <p:cNvSpPr>
            <a:spLocks noGrp="1"/>
          </p:cNvSpPr>
          <p:nvPr>
            <p:ph type="title"/>
          </p:nvPr>
        </p:nvSpPr>
        <p:spPr>
          <a:xfrm>
            <a:off x="414366" y="71414"/>
            <a:ext cx="8229600" cy="1143000"/>
          </a:xfrm>
        </p:spPr>
        <p:txBody>
          <a:bodyPr/>
          <a:lstStyle/>
          <a:p>
            <a:r>
              <a:rPr lang="el-GR" b="1" dirty="0" smtClean="0"/>
              <a:t>Χρηματοδότηση</a:t>
            </a:r>
            <a:endParaRPr lang="el-GR" b="1" dirty="0"/>
          </a:p>
        </p:txBody>
      </p:sp>
      <p:sp>
        <p:nvSpPr>
          <p:cNvPr id="6" name="5 - Θέση περιεχομένου"/>
          <p:cNvSpPr>
            <a:spLocks noGrp="1"/>
          </p:cNvSpPr>
          <p:nvPr>
            <p:ph idx="1"/>
          </p:nvPr>
        </p:nvSpPr>
        <p:spPr>
          <a:xfrm>
            <a:off x="457200" y="1285860"/>
            <a:ext cx="8186766" cy="4114816"/>
          </a:xfrm>
        </p:spPr>
        <p:txBody>
          <a:bodyPr>
            <a:normAutofit/>
          </a:bodyPr>
          <a:lstStyle/>
          <a:p>
            <a:pPr lvl="0">
              <a:spcBef>
                <a:spcPts val="1200"/>
              </a:spcBef>
            </a:pPr>
            <a:r>
              <a:rPr lang="el-GR" altLang="en-US" sz="2400" dirty="0" smtClean="0">
                <a:solidFill>
                  <a:prstClr val="black"/>
                </a:solidFill>
              </a:rPr>
              <a:t>Το παρόν εκπαιδευτικό υλικό έχει αναπτυχθεί στα πλαίσια του εκπαιδευτικού έργου του διδάσκοντα.</a:t>
            </a:r>
            <a:endParaRPr lang="en-US" altLang="en-US" sz="2400" dirty="0" smtClean="0">
              <a:solidFill>
                <a:prstClr val="black"/>
              </a:solidFill>
            </a:endParaRPr>
          </a:p>
          <a:p>
            <a:pPr lvl="0">
              <a:spcBef>
                <a:spcPts val="1200"/>
              </a:spcBef>
            </a:pPr>
            <a:r>
              <a:rPr lang="el-GR" altLang="en-US" sz="2400" dirty="0" smtClean="0">
                <a:solidFill>
                  <a:prstClr val="black"/>
                </a:solidFill>
              </a:rPr>
              <a:t>Το έργο «</a:t>
            </a:r>
            <a:r>
              <a:rPr lang="el-GR" altLang="en-US" sz="2400" b="1" dirty="0" smtClean="0">
                <a:solidFill>
                  <a:prstClr val="black"/>
                </a:solidFill>
              </a:rPr>
              <a:t>Ανοικτά Ακαδημαϊκά Μαθήματα στο Οικονομικό Πανεπιστήμιο Αθηνών</a:t>
            </a:r>
            <a:r>
              <a:rPr lang="el-GR" altLang="en-US" sz="2400" dirty="0" smtClean="0">
                <a:solidFill>
                  <a:prstClr val="black"/>
                </a:solidFill>
              </a:rPr>
              <a:t>» έχει χρηματοδοτήσει μόνο τη αναδιαμόρφωση του εκπαιδευτικού υλικού. </a:t>
            </a:r>
          </a:p>
          <a:p>
            <a:pPr lvl="0">
              <a:spcBef>
                <a:spcPts val="1200"/>
              </a:spcBef>
            </a:pPr>
            <a:r>
              <a:rPr lang="el-GR" altLang="en-US" sz="2400" dirty="0" smtClean="0">
                <a:solidFill>
                  <a:prstClr val="black"/>
                </a:solidFill>
              </a:rPr>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a:p>
            <a:endParaRPr lang="el-GR" dirty="0"/>
          </a:p>
        </p:txBody>
      </p:sp>
      <p:pic>
        <p:nvPicPr>
          <p:cNvPr id="10242" name="Picture 2" descr="Χρηματοδότηση έργου"/>
          <p:cNvPicPr>
            <a:picLocks noChangeAspect="1" noChangeArrowheads="1"/>
          </p:cNvPicPr>
          <p:nvPr/>
        </p:nvPicPr>
        <p:blipFill>
          <a:blip r:embed="rId2" cstate="print"/>
          <a:srcRect/>
          <a:stretch>
            <a:fillRect/>
          </a:stretch>
        </p:blipFill>
        <p:spPr bwMode="auto">
          <a:xfrm>
            <a:off x="4786314" y="5715016"/>
            <a:ext cx="4000506" cy="800103"/>
          </a:xfrm>
          <a:prstGeom prst="rect">
            <a:avLst/>
          </a:prstGeom>
          <a:noFill/>
        </p:spPr>
      </p:pic>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2</a:t>
            </a:fld>
            <a:endParaRPr lang="el-G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t>Άδειες Χρήσης</a:t>
            </a:r>
            <a:endParaRPr lang="el-GR" b="1" dirty="0"/>
          </a:p>
        </p:txBody>
      </p:sp>
      <p:sp>
        <p:nvSpPr>
          <p:cNvPr id="3" name="2 - Θέση περιεχομένου"/>
          <p:cNvSpPr>
            <a:spLocks noGrp="1"/>
          </p:cNvSpPr>
          <p:nvPr>
            <p:ph idx="1"/>
          </p:nvPr>
        </p:nvSpPr>
        <p:spPr/>
        <p:txBody>
          <a:bodyPr/>
          <a:lstStyle/>
          <a:p>
            <a:r>
              <a:rPr lang="el-GR" altLang="en-US" dirty="0" smtClean="0"/>
              <a:t>Το παρόν εκπαιδευτικό υλικό υπόκειται σε</a:t>
            </a:r>
            <a:r>
              <a:rPr lang="en-US" altLang="en-US" dirty="0" smtClean="0"/>
              <a:t> </a:t>
            </a:r>
            <a:r>
              <a:rPr lang="el-GR" altLang="en-US" dirty="0" smtClean="0"/>
              <a:t>άδειες χρήσης </a:t>
            </a:r>
            <a:r>
              <a:rPr lang="en-US" altLang="en-US" dirty="0" smtClean="0"/>
              <a:t>Creative Commons. </a:t>
            </a:r>
          </a:p>
          <a:p>
            <a:pPr>
              <a:buNone/>
            </a:pPr>
            <a:endParaRPr lang="el-GR" dirty="0"/>
          </a:p>
        </p:txBody>
      </p:sp>
      <p:pic>
        <p:nvPicPr>
          <p:cNvPr id="5" name="Picture 5"/>
          <p:cNvPicPr>
            <a:picLocks noChangeAspect="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013075" y="5235575"/>
            <a:ext cx="3071813" cy="1073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3</a:t>
            </a:fld>
            <a:endParaRPr lang="el-G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0"/>
            <a:ext cx="8229600" cy="1143000"/>
          </a:xfrm>
        </p:spPr>
        <p:txBody>
          <a:bodyPr/>
          <a:lstStyle/>
          <a:p>
            <a:r>
              <a:rPr lang="el-GR" dirty="0" smtClean="0"/>
              <a:t>Περιγραφή Μαθήματος</a:t>
            </a:r>
            <a:endParaRPr lang="el-GR" dirty="0"/>
          </a:p>
        </p:txBody>
      </p:sp>
      <p:sp>
        <p:nvSpPr>
          <p:cNvPr id="3" name="2 - Θέση περιεχομένου"/>
          <p:cNvSpPr>
            <a:spLocks noGrp="1"/>
          </p:cNvSpPr>
          <p:nvPr>
            <p:ph idx="1"/>
          </p:nvPr>
        </p:nvSpPr>
        <p:spPr>
          <a:xfrm>
            <a:off x="323528" y="1124744"/>
            <a:ext cx="8329642" cy="5733256"/>
          </a:xfrm>
        </p:spPr>
        <p:txBody>
          <a:bodyPr>
            <a:noAutofit/>
          </a:bodyPr>
          <a:lstStyle/>
          <a:p>
            <a:pPr algn="just">
              <a:buNone/>
            </a:pPr>
            <a:r>
              <a:rPr lang="el-GR" sz="2100" dirty="0" smtClean="0"/>
              <a:t>	Το μάθημα αυτό έχει σχεδιαστεί για να εισάγει τους φοιτητές στις βασικές αρχές της Ολοκληρωμένης Επικοινωνίας Μάρκετινγκ (</a:t>
            </a:r>
            <a:r>
              <a:rPr lang="en-US" sz="2100" dirty="0" smtClean="0"/>
              <a:t>IMC</a:t>
            </a:r>
            <a:r>
              <a:rPr lang="el-GR" sz="2100" dirty="0" smtClean="0"/>
              <a:t>). Ο φοιτητής αποκτά περαιτέρω κατανόηση της φύσης και έκτασης της επικοινωνίας μάρκετινγκ και μαθαίνει να διαχειρίζεται τα εργαλεία προώθησης των πωλήσεων με απώτερο στόχο τον σχεδιασμό και την εκτέλεση ενός δημιουργικού και με συνοχή στρατηγικού σχεδίου. </a:t>
            </a:r>
          </a:p>
          <a:p>
            <a:pPr indent="19050" algn="just">
              <a:buNone/>
            </a:pPr>
            <a:r>
              <a:rPr lang="el-GR" sz="2100" dirty="0" smtClean="0"/>
              <a:t>Εξετάζοντας το διαφημιστικό μείγμα, συμπεριλαμβανομένης της διαφήμισης, των προσωπικών πωλήσεων , της δημοσιότητας και της προώθησης ο φοιτητής αποκτά μία ολοκληρωμένη προοπτική και αναπτύσσει της δεξιότητες για την μελλοντική ανάλυση πραγματικών καταστάσεων και αντιμετώπιση προβλημάτων που μπορεί να προκύψουν.</a:t>
            </a:r>
          </a:p>
          <a:p>
            <a:pPr indent="19050" algn="just">
              <a:buNone/>
            </a:pPr>
            <a:r>
              <a:rPr lang="el-GR" sz="2100" dirty="0" smtClean="0"/>
              <a:t>Τέλος, λόγω του σημερινού </a:t>
            </a:r>
            <a:r>
              <a:rPr lang="el-GR" sz="2100" dirty="0" err="1" smtClean="0"/>
              <a:t>παγκοσμιοποιημένου</a:t>
            </a:r>
            <a:r>
              <a:rPr lang="el-GR" sz="2100" dirty="0" smtClean="0"/>
              <a:t> περιβάλλοντος στο οποίο λειτουργούν οι επιχειρήσεις, δε θα μπορούσε να λείπει η διεθνής προσέγγιση και ανάπτυξη του προγράμματος ολοκληρωμένης επικοινωνίας και των διεθνών στρατηγικών προώθησης.</a:t>
            </a:r>
            <a:endParaRPr lang="el-GR" sz="2100" dirty="0"/>
          </a:p>
        </p:txBody>
      </p:sp>
      <p:sp>
        <p:nvSpPr>
          <p:cNvPr id="4" name="3 - Θέση αριθμού διαφάνειας"/>
          <p:cNvSpPr>
            <a:spLocks noGrp="1"/>
          </p:cNvSpPr>
          <p:nvPr>
            <p:ph type="sldNum" sz="quarter" idx="12"/>
          </p:nvPr>
        </p:nvSpPr>
        <p:spPr>
          <a:xfrm>
            <a:off x="7010400" y="6492875"/>
            <a:ext cx="2133600" cy="365125"/>
          </a:xfrm>
        </p:spPr>
        <p:txBody>
          <a:bodyPr/>
          <a:lstStyle/>
          <a:p>
            <a:fld id="{D3F1D1C4-C2D9-4231-9FB2-B2D9D97AA41D}" type="slidenum">
              <a:rPr lang="el-GR" smtClean="0"/>
              <a:pPr/>
              <a:t>4</a:t>
            </a:fld>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0"/>
            <a:ext cx="8229600" cy="908720"/>
          </a:xfrm>
        </p:spPr>
        <p:txBody>
          <a:bodyPr>
            <a:noAutofit/>
          </a:bodyPr>
          <a:lstStyle/>
          <a:p>
            <a:r>
              <a:rPr lang="el-GR" dirty="0" smtClean="0"/>
              <a:t/>
            </a:r>
            <a:br>
              <a:rPr lang="el-GR" dirty="0" smtClean="0"/>
            </a:br>
            <a:r>
              <a:rPr lang="el-GR" dirty="0" smtClean="0"/>
              <a:t>Στόχοι Μαθήματος </a:t>
            </a:r>
            <a:br>
              <a:rPr lang="el-GR" dirty="0" smtClean="0"/>
            </a:br>
            <a:endParaRPr lang="el-GR" dirty="0"/>
          </a:p>
        </p:txBody>
      </p:sp>
      <p:sp>
        <p:nvSpPr>
          <p:cNvPr id="3" name="2 - Θέση περιεχομένου"/>
          <p:cNvSpPr>
            <a:spLocks noGrp="1"/>
          </p:cNvSpPr>
          <p:nvPr>
            <p:ph idx="1"/>
          </p:nvPr>
        </p:nvSpPr>
        <p:spPr>
          <a:xfrm>
            <a:off x="457200" y="1052736"/>
            <a:ext cx="8229600" cy="5400600"/>
          </a:xfrm>
        </p:spPr>
        <p:txBody>
          <a:bodyPr>
            <a:normAutofit lnSpcReduction="10000"/>
          </a:bodyPr>
          <a:lstStyle/>
          <a:p>
            <a:pPr>
              <a:buNone/>
            </a:pPr>
            <a:r>
              <a:rPr lang="el-GR" sz="2400" dirty="0" smtClean="0"/>
              <a:t>	Ο στόχος του μαθήματος είναι να βοηθήσει τους φοιτητές να κατανοήσουν</a:t>
            </a:r>
            <a:r>
              <a:rPr lang="en-US" sz="2400" dirty="0" smtClean="0"/>
              <a:t>:</a:t>
            </a:r>
            <a:endParaRPr lang="el-GR" sz="2400" dirty="0" smtClean="0"/>
          </a:p>
          <a:p>
            <a:r>
              <a:rPr lang="el-GR" sz="2400" dirty="0" smtClean="0"/>
              <a:t>τους βασικούς όρους, τους ορισμούς και τις έννοιες που χρησιμοποιούνται στην ολοκληρωμένη επικοινωνία και το μάρκετινγκ.</a:t>
            </a:r>
          </a:p>
          <a:p>
            <a:r>
              <a:rPr lang="el-GR" sz="2400" dirty="0" smtClean="0"/>
              <a:t>πώς αναπτύσσονται και εφαρμόζονται αποτελεσματική δημιουργικές στρατηγικές.</a:t>
            </a:r>
          </a:p>
          <a:p>
            <a:r>
              <a:rPr lang="el-GR" sz="2400" dirty="0" smtClean="0"/>
              <a:t>πώς διαμορφώνεται το μείγμα επικοινωνιών μάρκετινγκ για την επίτευξη των στόχων του σχεδίου εκστρατείας IMC.</a:t>
            </a:r>
          </a:p>
          <a:p>
            <a:r>
              <a:rPr lang="el-GR" sz="2400" dirty="0" smtClean="0"/>
              <a:t>τον σχεδιασμό, την υλοποίηση και τον έλεγχο του ολοκληρωμένου προγράμματος μάρκετινγκ.</a:t>
            </a:r>
          </a:p>
          <a:p>
            <a:r>
              <a:rPr lang="el-GR" sz="2400" dirty="0" smtClean="0"/>
              <a:t>τους τρόπους αξιολόγησης και μέτρησης αποτελεσματικότητας των μεθόδων μάρκετινγκ.</a:t>
            </a:r>
          </a:p>
          <a:p>
            <a:r>
              <a:rPr lang="el-GR" sz="2400" dirty="0" smtClean="0"/>
              <a:t>πώς αναπτύσσεται μία διεθνής στρατηγική προώθησης.</a:t>
            </a: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5</a:t>
            </a:fld>
            <a:endParaRPr lang="el-G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0"/>
            <a:ext cx="8229600" cy="980728"/>
          </a:xfrm>
        </p:spPr>
        <p:txBody>
          <a:bodyPr/>
          <a:lstStyle/>
          <a:p>
            <a:r>
              <a:rPr lang="el-GR" dirty="0" smtClean="0"/>
              <a:t>Λέξεις κλειδιά</a:t>
            </a:r>
            <a:endParaRPr lang="el-GR" dirty="0"/>
          </a:p>
        </p:txBody>
      </p:sp>
      <p:sp>
        <p:nvSpPr>
          <p:cNvPr id="3" name="2 - Θέση περιεχομένου"/>
          <p:cNvSpPr>
            <a:spLocks noGrp="1"/>
          </p:cNvSpPr>
          <p:nvPr>
            <p:ph idx="1"/>
          </p:nvPr>
        </p:nvSpPr>
        <p:spPr>
          <a:xfrm>
            <a:off x="3419872" y="1268760"/>
            <a:ext cx="5724128" cy="4968552"/>
          </a:xfrm>
        </p:spPr>
        <p:txBody>
          <a:bodyPr>
            <a:normAutofit fontScale="55000" lnSpcReduction="20000"/>
          </a:bodyPr>
          <a:lstStyle/>
          <a:p>
            <a:r>
              <a:rPr lang="el-GR" sz="4000" dirty="0" smtClean="0"/>
              <a:t>Ολοκληρωμένη Επικοινωνία Μάρκετινγκ (</a:t>
            </a:r>
            <a:r>
              <a:rPr lang="en-US" sz="4000" dirty="0" smtClean="0"/>
              <a:t>IMC</a:t>
            </a:r>
            <a:r>
              <a:rPr lang="el-GR" sz="4000" dirty="0" smtClean="0"/>
              <a:t>)</a:t>
            </a:r>
          </a:p>
          <a:p>
            <a:r>
              <a:rPr lang="el-GR" sz="4000" dirty="0" smtClean="0"/>
              <a:t>Ανάπτυξη στρατηγικής</a:t>
            </a:r>
          </a:p>
          <a:p>
            <a:r>
              <a:rPr lang="el-GR" sz="4000" dirty="0" smtClean="0"/>
              <a:t>Μίγμα μάρκετινγκ (Marketing mix)</a:t>
            </a:r>
          </a:p>
          <a:p>
            <a:r>
              <a:rPr lang="el-GR" sz="4000" dirty="0" smtClean="0"/>
              <a:t>Εργαλεία επικοινωνίας</a:t>
            </a:r>
          </a:p>
          <a:p>
            <a:r>
              <a:rPr lang="el-GR" sz="4000" dirty="0" smtClean="0"/>
              <a:t>Επικοινωνιακή πολιτική </a:t>
            </a:r>
          </a:p>
          <a:p>
            <a:r>
              <a:rPr lang="el-GR" sz="4000" dirty="0" smtClean="0"/>
              <a:t>Διαφήμιση</a:t>
            </a:r>
          </a:p>
          <a:p>
            <a:r>
              <a:rPr lang="el-GR" sz="4000" dirty="0" smtClean="0"/>
              <a:t>Μίγμα προώθησης</a:t>
            </a:r>
          </a:p>
          <a:p>
            <a:r>
              <a:rPr lang="el-GR" sz="4000" dirty="0" smtClean="0"/>
              <a:t>Αξιολόγηση</a:t>
            </a:r>
          </a:p>
          <a:p>
            <a:r>
              <a:rPr lang="el-GR" sz="4000" dirty="0" smtClean="0"/>
              <a:t>Έλεγχος</a:t>
            </a:r>
          </a:p>
          <a:p>
            <a:r>
              <a:rPr lang="el-GR" sz="4000" dirty="0" smtClean="0"/>
              <a:t>Διεθνές  πρόγραμμα ολοκληρωμένης επικοινωνίας</a:t>
            </a:r>
          </a:p>
          <a:p>
            <a:r>
              <a:rPr lang="el-GR" sz="4000" dirty="0" smtClean="0"/>
              <a:t>Κουλτούρα</a:t>
            </a:r>
          </a:p>
          <a:p>
            <a:r>
              <a:rPr lang="el-GR" sz="4000" dirty="0" smtClean="0"/>
              <a:t>Λάθη </a:t>
            </a:r>
          </a:p>
          <a:p>
            <a:r>
              <a:rPr lang="el-GR" sz="4000" dirty="0" smtClean="0"/>
              <a:t>Διεθνής στρατηγική</a:t>
            </a:r>
          </a:p>
          <a:p>
            <a:endParaRPr lang="el-GR" dirty="0" smtClean="0"/>
          </a:p>
          <a:p>
            <a:endParaRPr lang="el-GR" dirty="0" smtClean="0"/>
          </a:p>
          <a:p>
            <a:endParaRPr lang="el-GR" dirty="0"/>
          </a:p>
        </p:txBody>
      </p:sp>
      <p:sp>
        <p:nvSpPr>
          <p:cNvPr id="5" name="4 - Θέση αριθμού διαφάνειας"/>
          <p:cNvSpPr>
            <a:spLocks noGrp="1"/>
          </p:cNvSpPr>
          <p:nvPr>
            <p:ph type="sldNum" sz="quarter" idx="12"/>
          </p:nvPr>
        </p:nvSpPr>
        <p:spPr>
          <a:xfrm>
            <a:off x="7010400" y="6492875"/>
            <a:ext cx="2133600" cy="365125"/>
          </a:xfrm>
        </p:spPr>
        <p:txBody>
          <a:bodyPr/>
          <a:lstStyle/>
          <a:p>
            <a:fld id="{D3F1D1C4-C2D9-4231-9FB2-B2D9D97AA41D}" type="slidenum">
              <a:rPr lang="el-GR" smtClean="0"/>
              <a:pPr/>
              <a:t>6</a:t>
            </a:fld>
            <a:endParaRPr lang="el-GR" dirty="0"/>
          </a:p>
        </p:txBody>
      </p:sp>
      <p:pic>
        <p:nvPicPr>
          <p:cNvPr id="2050" name="Picture 2" descr="http://www.sellbox.com/wp-content/uploads/2013/07/ID-10067087.jpg"/>
          <p:cNvPicPr>
            <a:picLocks noChangeAspect="1" noChangeArrowheads="1"/>
          </p:cNvPicPr>
          <p:nvPr/>
        </p:nvPicPr>
        <p:blipFill>
          <a:blip r:embed="rId2" cstate="print"/>
          <a:srcRect/>
          <a:stretch>
            <a:fillRect/>
          </a:stretch>
        </p:blipFill>
        <p:spPr bwMode="auto">
          <a:xfrm>
            <a:off x="0" y="4193704"/>
            <a:ext cx="2834357" cy="2664296"/>
          </a:xfrm>
          <a:prstGeom prst="rect">
            <a:avLst/>
          </a:prstGeom>
          <a:noFill/>
        </p:spPr>
      </p:pic>
      <p:sp>
        <p:nvSpPr>
          <p:cNvPr id="7" name="6 - TextBox"/>
          <p:cNvSpPr txBox="1"/>
          <p:nvPr/>
        </p:nvSpPr>
        <p:spPr>
          <a:xfrm>
            <a:off x="0" y="6604084"/>
            <a:ext cx="8676456" cy="253916"/>
          </a:xfrm>
          <a:prstGeom prst="rect">
            <a:avLst/>
          </a:prstGeom>
          <a:noFill/>
        </p:spPr>
        <p:txBody>
          <a:bodyPr wrap="square" rtlCol="0">
            <a:spAutoFit/>
          </a:bodyPr>
          <a:lstStyle/>
          <a:p>
            <a:r>
              <a:rPr lang="en-US" sz="1050" dirty="0" smtClean="0"/>
              <a:t>http://www.sellbox.com/wp-content/uploads/2013/07/ID-10067087.jpg</a:t>
            </a:r>
            <a:endParaRPr lang="el-GR" sz="105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2857496"/>
            <a:ext cx="8258204" cy="1114419"/>
          </a:xfrm>
        </p:spPr>
        <p:txBody>
          <a:bodyPr>
            <a:normAutofit/>
          </a:bodyPr>
          <a:lstStyle/>
          <a:p>
            <a:pPr algn="ctr">
              <a:buNone/>
            </a:pPr>
            <a:r>
              <a:rPr lang="el-GR" altLang="en-US" sz="4400" b="1" dirty="0" smtClean="0">
                <a:solidFill>
                  <a:prstClr val="black"/>
                </a:solidFill>
                <a:ea typeface="+mj-ea"/>
                <a:cs typeface="+mj-cs"/>
              </a:rPr>
              <a:t>Τέλος Περιγραφής Μαθήματος</a:t>
            </a:r>
            <a:endParaRPr lang="el-GR" sz="4000" b="1" dirty="0"/>
          </a:p>
        </p:txBody>
      </p:sp>
      <p:sp>
        <p:nvSpPr>
          <p:cNvPr id="5" name="Θέση κειμένου 5"/>
          <p:cNvSpPr txBox="1">
            <a:spLocks/>
          </p:cNvSpPr>
          <p:nvPr/>
        </p:nvSpPr>
        <p:spPr>
          <a:xfrm>
            <a:off x="1000100" y="3857628"/>
            <a:ext cx="7772400" cy="1500188"/>
          </a:xfrm>
          <a:prstGeom prst="rect">
            <a:avLst/>
          </a:prstGeom>
        </p:spPr>
        <p:txBody>
          <a:bodyPr vert="horz" lIns="91440" tIns="45720" rIns="91440" bIns="45720" rtlCol="0" anchor="b">
            <a:normAutofit fontScale="70000" lnSpcReduction="20000"/>
          </a:body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0" lang="el-GR" altLang="en-US" sz="3200" b="1" i="0" u="none" strike="noStrike" kern="1200" cap="none" spc="0" normalizeH="0" baseline="0" noProof="0" dirty="0" smtClean="0">
              <a:ln>
                <a:noFill/>
              </a:ln>
              <a:solidFill>
                <a:schemeClr val="tx1"/>
              </a:solidFill>
              <a:effectLst/>
              <a:uLnTx/>
              <a:uFillTx/>
              <a:latin typeface="+mn-lt"/>
              <a:ea typeface="+mn-ea"/>
              <a:cs typeface="+mn-cs"/>
            </a:endParaRPr>
          </a:p>
          <a:p>
            <a:pPr>
              <a:spcBef>
                <a:spcPct val="20000"/>
              </a:spcBef>
              <a:defRPr/>
            </a:pPr>
            <a:r>
              <a:rPr kumimoji="0" lang="el-GR" altLang="en-US" sz="3200" b="1" i="0" u="none" strike="noStrike" kern="1200" cap="none" spc="0" normalizeH="0" baseline="0" noProof="0" dirty="0" smtClean="0">
                <a:ln>
                  <a:noFill/>
                </a:ln>
                <a:solidFill>
                  <a:schemeClr val="tx1"/>
                </a:solidFill>
                <a:effectLst/>
                <a:uLnTx/>
                <a:uFillTx/>
                <a:latin typeface="+mn-lt"/>
                <a:ea typeface="+mn-ea"/>
                <a:cs typeface="+mn-cs"/>
              </a:rPr>
              <a:t>Μάθημα:</a:t>
            </a:r>
            <a:r>
              <a:rPr lang="el-GR" sz="3200" dirty="0" smtClean="0"/>
              <a:t>Διοίκηση </a:t>
            </a:r>
            <a:r>
              <a:rPr lang="el-GR" sz="3200" smtClean="0"/>
              <a:t>ολοκληρωμένης </a:t>
            </a:r>
            <a:r>
              <a:rPr lang="el-GR" sz="3200" smtClean="0"/>
              <a:t>επικοινωνιακής </a:t>
            </a:r>
            <a:r>
              <a:rPr lang="el-GR" sz="3200" dirty="0" smtClean="0"/>
              <a:t>στρατηγικής</a:t>
            </a: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l-GR" altLang="en-US" sz="3200" b="1" i="0" u="none" strike="noStrike" kern="1200" cap="none" spc="0" normalizeH="0" baseline="0" noProof="0" dirty="0" smtClean="0">
                <a:ln>
                  <a:noFill/>
                </a:ln>
                <a:solidFill>
                  <a:schemeClr val="tx1"/>
                </a:solidFill>
                <a:effectLst/>
                <a:uLnTx/>
                <a:uFillTx/>
                <a:latin typeface="+mn-lt"/>
                <a:ea typeface="+mn-ea"/>
                <a:cs typeface="+mn-cs"/>
              </a:rPr>
              <a:t>Διδάσκων: </a:t>
            </a:r>
            <a:r>
              <a:rPr kumimoji="0" lang="el-GR" altLang="en-US" sz="3200" b="0" i="0" u="none" strike="noStrike" kern="1200" cap="none" spc="0" normalizeH="0" baseline="0" noProof="0" dirty="0" smtClean="0">
                <a:ln>
                  <a:noFill/>
                </a:ln>
                <a:solidFill>
                  <a:schemeClr val="tx1"/>
                </a:solidFill>
                <a:effectLst/>
                <a:uLnTx/>
                <a:uFillTx/>
                <a:latin typeface="+mn-lt"/>
                <a:ea typeface="+mn-ea"/>
                <a:cs typeface="+mn-cs"/>
              </a:rPr>
              <a:t>Γεώργιος Πανηγυράκης</a:t>
            </a: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l-GR" altLang="en-US" sz="3200" b="1" i="0" u="none" strike="noStrike" kern="1200" cap="none" spc="0" normalizeH="0" baseline="0" noProof="0" dirty="0" smtClean="0">
                <a:ln>
                  <a:noFill/>
                </a:ln>
                <a:solidFill>
                  <a:schemeClr val="tx1"/>
                </a:solidFill>
                <a:effectLst/>
                <a:uLnTx/>
                <a:uFillTx/>
                <a:latin typeface="+mn-lt"/>
                <a:ea typeface="+mn-ea"/>
                <a:cs typeface="+mn-cs"/>
              </a:rPr>
              <a:t>Τμήμα: </a:t>
            </a:r>
            <a:r>
              <a:rPr kumimoji="0" lang="el-GR" altLang="en-US" sz="3200" b="0" i="0" u="none" strike="noStrike" kern="1200" cap="none" spc="0" normalizeH="0" baseline="0" noProof="0" dirty="0" smtClean="0">
                <a:ln>
                  <a:noFill/>
                </a:ln>
                <a:solidFill>
                  <a:schemeClr val="tx1"/>
                </a:solidFill>
                <a:effectLst/>
                <a:uLnTx/>
                <a:uFillTx/>
                <a:latin typeface="+mn-lt"/>
                <a:ea typeface="+mn-ea"/>
                <a:cs typeface="+mn-cs"/>
              </a:rPr>
              <a:t>Οργάνωση και Διοίκηση Επιχειρήσεων</a:t>
            </a: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0" lang="el-GR" altLang="en-US" sz="2000" b="0" i="0" u="none" strike="noStrike" kern="1200" cap="none" spc="0" normalizeH="0" baseline="0" noProof="0" dirty="0" smtClean="0">
              <a:ln>
                <a:noFill/>
              </a:ln>
              <a:solidFill>
                <a:schemeClr val="tx1"/>
              </a:solidFill>
              <a:effectLst/>
              <a:uLnTx/>
              <a:uFillTx/>
              <a:latin typeface="+mn-lt"/>
              <a:ea typeface="+mn-ea"/>
              <a:cs typeface="+mn-cs"/>
            </a:endParaRPr>
          </a:p>
        </p:txBody>
      </p:sp>
      <p:pic>
        <p:nvPicPr>
          <p:cNvPr id="6" name="Picture 2" descr="http://www.aueb.gr/assets/img/logo.jpg"/>
          <p:cNvPicPr>
            <a:picLocks noChangeAspect="1" noChangeArrowheads="1"/>
          </p:cNvPicPr>
          <p:nvPr/>
        </p:nvPicPr>
        <p:blipFill>
          <a:blip r:embed="rId2" cstate="print"/>
          <a:srcRect/>
          <a:stretch>
            <a:fillRect/>
          </a:stretch>
        </p:blipFill>
        <p:spPr bwMode="auto">
          <a:xfrm>
            <a:off x="785786" y="357166"/>
            <a:ext cx="7572375" cy="1885950"/>
          </a:xfrm>
          <a:prstGeom prst="rect">
            <a:avLst/>
          </a:prstGeom>
          <a:noFill/>
        </p:spPr>
      </p:pic>
      <p:pic>
        <p:nvPicPr>
          <p:cNvPr id="7" name="Picture 3" descr="Λογότυπο Επιχειρησιακού Προγράμματος Εκπαίδευση και Δια βίου Μάθηση του Υπουργείου Παιδείας ΕΣΠΑ 2007-2013 με τη σημαία της Ευρωπαϊκής Ένωσης, το οποίο συγχρηματοδοτείται από την Ευρωπαϊκή Ένωση (Ευρωπαϊκό Κοινωνικό Ταμείο) και από εθνικούς πόρους."/>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3286116" y="5500702"/>
            <a:ext cx="4929222" cy="11746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8" name="Picture 3"/>
          <p:cNvPicPr>
            <a:picLocks noChangeAspect="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1142976" y="5786454"/>
            <a:ext cx="2148254" cy="75088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7</a:t>
            </a:fld>
            <a:endParaRPr lang="el-G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252</TotalTime>
  <Words>157</Words>
  <Application>Microsoft Office PowerPoint</Application>
  <PresentationFormat>Προβολή στην οθόνη (4:3)</PresentationFormat>
  <Paragraphs>50</Paragraphs>
  <Slides>7</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7</vt:i4>
      </vt:variant>
    </vt:vector>
  </HeadingPairs>
  <TitlesOfParts>
    <vt:vector size="8" baseType="lpstr">
      <vt:lpstr>Θέμα του Office</vt:lpstr>
      <vt:lpstr>Διαφάνεια 1</vt:lpstr>
      <vt:lpstr>Χρηματοδότηση</vt:lpstr>
      <vt:lpstr>Άδειες Χρήσης</vt:lpstr>
      <vt:lpstr>Περιγραφή Μαθήματος</vt:lpstr>
      <vt:lpstr> Στόχοι Μαθήματος  </vt:lpstr>
      <vt:lpstr>Λέξεις κλειδιά</vt:lpstr>
      <vt:lpstr>Διαφάνεια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AUEB</dc:creator>
  <cp:lastModifiedBy>AUEB</cp:lastModifiedBy>
  <cp:revision>32</cp:revision>
  <dcterms:created xsi:type="dcterms:W3CDTF">2015-09-28T08:28:40Z</dcterms:created>
  <dcterms:modified xsi:type="dcterms:W3CDTF">2015-11-18T12:41:29Z</dcterms:modified>
</cp:coreProperties>
</file>