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47"/>
  </p:notesMasterIdLst>
  <p:handoutMasterIdLst>
    <p:handoutMasterId r:id="rId48"/>
  </p:handoutMasterIdLst>
  <p:sldIdLst>
    <p:sldId id="37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9" r:id="rId25"/>
    <p:sldId id="354" r:id="rId26"/>
    <p:sldId id="355" r:id="rId27"/>
    <p:sldId id="356" r:id="rId28"/>
    <p:sldId id="357" r:id="rId29"/>
    <p:sldId id="358" r:id="rId30"/>
    <p:sldId id="312" r:id="rId31"/>
    <p:sldId id="360" r:id="rId32"/>
    <p:sldId id="361" r:id="rId33"/>
    <p:sldId id="362" r:id="rId34"/>
    <p:sldId id="363" r:id="rId35"/>
    <p:sldId id="364" r:id="rId36"/>
    <p:sldId id="365" r:id="rId37"/>
    <p:sldId id="366" r:id="rId38"/>
    <p:sldId id="367" r:id="rId39"/>
    <p:sldId id="368" r:id="rId40"/>
    <p:sldId id="369" r:id="rId41"/>
    <p:sldId id="370" r:id="rId42"/>
    <p:sldId id="326" r:id="rId43"/>
    <p:sldId id="371" r:id="rId44"/>
    <p:sldId id="372" r:id="rId45"/>
    <p:sldId id="374" r:id="rId46"/>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0"/>
    </p:cViewPr>
  </p:sorterViewPr>
  <p:notesViewPr>
    <p:cSldViewPr>
      <p:cViewPr varScale="1">
        <p:scale>
          <a:sx n="48" d="100"/>
          <a:sy n="48" d="100"/>
        </p:scale>
        <p:origin x="-1908" y="-102"/>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el-G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vl1pPr>
          </a:lstStyle>
          <a:p>
            <a:pPr>
              <a:defRPr/>
            </a:pPr>
            <a:endParaRPr lang="el-G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vl1pPr>
          </a:lstStyle>
          <a:p>
            <a:pPr>
              <a:defRPr/>
            </a:pPr>
            <a:endParaRPr lang="el-G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0008EDE4-0F79-4DF8-8D21-96006FDA1129}" type="slidenum">
              <a:rPr lang="el-GR"/>
              <a:pPr>
                <a:defRPr/>
              </a:pPr>
              <a:t>‹#›</a:t>
            </a:fld>
            <a:endParaRPr lang="el-GR"/>
          </a:p>
        </p:txBody>
      </p:sp>
    </p:spTree>
    <p:extLst>
      <p:ext uri="{BB962C8B-B14F-4D97-AF65-F5344CB8AC3E}">
        <p14:creationId xmlns:p14="http://schemas.microsoft.com/office/powerpoint/2010/main" val="139800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35DB65FA-9352-4659-A982-391EBADBFD65}" type="datetimeFigureOut">
              <a:rPr lang="en-US" smtClean="0"/>
              <a:t>11/26/2015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C1799BE6-A12D-4F48-A00B-D069B9B635E6}" type="slidenum">
              <a:rPr lang="en-US" smtClean="0"/>
              <a:t>‹#›</a:t>
            </a:fld>
            <a:endParaRPr lang="en-US"/>
          </a:p>
        </p:txBody>
      </p:sp>
    </p:spTree>
    <p:extLst>
      <p:ext uri="{BB962C8B-B14F-4D97-AF65-F5344CB8AC3E}">
        <p14:creationId xmlns:p14="http://schemas.microsoft.com/office/powerpoint/2010/main" val="296188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8257" indent="-17825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2"/>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5" name="Straight Connector 12"/>
          <p:cNvCxnSpPr>
            <a:cxnSpLocks noChangeShapeType="1"/>
          </p:cNvCxnSpPr>
          <p:nvPr userDrawn="1"/>
        </p:nvCxnSpPr>
        <p:spPr bwMode="auto">
          <a:xfrm>
            <a:off x="0" y="64008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54505630-958B-4695-B04E-92F918226E39}" type="slidenum">
              <a:rPr lang="el-GR"/>
              <a:pPr>
                <a:defRPr/>
              </a:pPr>
              <a:t>‹#›</a:t>
            </a:fld>
            <a:endParaRPr lang="el-GR"/>
          </a:p>
        </p:txBody>
      </p:sp>
    </p:spTree>
    <p:extLst>
      <p:ext uri="{BB962C8B-B14F-4D97-AF65-F5344CB8AC3E}">
        <p14:creationId xmlns:p14="http://schemas.microsoft.com/office/powerpoint/2010/main" val="179044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739AF7F-1E5F-4A9B-8C97-231BF063545A}" type="slidenum">
              <a:rPr lang="el-GR"/>
              <a:pPr>
                <a:defRPr/>
              </a:pPr>
              <a:t>‹#›</a:t>
            </a:fld>
            <a:endParaRPr lang="el-GR"/>
          </a:p>
        </p:txBody>
      </p:sp>
    </p:spTree>
    <p:extLst>
      <p:ext uri="{BB962C8B-B14F-4D97-AF65-F5344CB8AC3E}">
        <p14:creationId xmlns:p14="http://schemas.microsoft.com/office/powerpoint/2010/main" val="4173368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248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04800" y="0"/>
            <a:ext cx="61341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6AA147F-1355-4BA1-972C-F828475EA821}" type="slidenum">
              <a:rPr lang="el-GR"/>
              <a:pPr>
                <a:defRPr/>
              </a:pPr>
              <a:t>‹#›</a:t>
            </a:fld>
            <a:endParaRPr lang="el-GR"/>
          </a:p>
        </p:txBody>
      </p:sp>
    </p:spTree>
    <p:extLst>
      <p:ext uri="{BB962C8B-B14F-4D97-AF65-F5344CB8AC3E}">
        <p14:creationId xmlns:p14="http://schemas.microsoft.com/office/powerpoint/2010/main" val="318195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1232654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014305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3591760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0757630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6495071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999081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1710023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3725363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1E2D2217-D221-4B3F-AA50-591BD672E1F2}" type="slidenum">
              <a:rPr lang="el-GR"/>
              <a:pPr>
                <a:defRPr/>
              </a:pPr>
              <a:t>‹#›</a:t>
            </a:fld>
            <a:endParaRPr lang="el-GR"/>
          </a:p>
        </p:txBody>
      </p:sp>
    </p:spTree>
    <p:extLst>
      <p:ext uri="{BB962C8B-B14F-4D97-AF65-F5344CB8AC3E}">
        <p14:creationId xmlns:p14="http://schemas.microsoft.com/office/powerpoint/2010/main" val="1377877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7406481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1262474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420545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1A01-D354-4E6B-82CA-286ED9749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572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A107A-27AA-4A08-8E6A-4B572A9D23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09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BE538-7E34-4BB0-89E6-CCE152296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1632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2F666-4921-43A9-A20D-CBF7C76ECD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440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65557A-ADB6-4A46-B53F-E94E08A14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7466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98F52F-78D0-4534-A6E5-6D7F9806A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207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C257E9-1E86-427B-A8B1-0F4A2F4240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33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EDCF043-EF25-410F-8631-012A7E2AB4D7}" type="slidenum">
              <a:rPr lang="el-GR"/>
              <a:pPr>
                <a:defRPr/>
              </a:pPr>
              <a:t>‹#›</a:t>
            </a:fld>
            <a:endParaRPr lang="el-GR"/>
          </a:p>
        </p:txBody>
      </p:sp>
    </p:spTree>
    <p:extLst>
      <p:ext uri="{BB962C8B-B14F-4D97-AF65-F5344CB8AC3E}">
        <p14:creationId xmlns:p14="http://schemas.microsoft.com/office/powerpoint/2010/main" val="3239153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94389-33CD-4050-9975-7EA095F85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76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18720-74E1-412F-B3B5-EDCA7A2B5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6373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89712-C507-4E0B-A7A3-83D4130C8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290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25E85-8032-49D8-81A5-F9E5D58CB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2552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337BA0-6FE4-4893-B846-AC22E0920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374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13625-B8F5-4EAA-AE09-650EAB40D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425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2072E-6079-4824-B0DE-A68616658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000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73266A-AD71-424C-959C-3F79A1D82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908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D2FE4-CB5B-42C9-9464-315BDF394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690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E8DA333-4984-42CA-B4DE-CCA083BD3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22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95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A837D67-BBC1-4F91-9485-CC9A85AF36FE}" type="slidenum">
              <a:rPr lang="el-GR"/>
              <a:pPr>
                <a:defRPr/>
              </a:pPr>
              <a:t>‹#›</a:t>
            </a:fld>
            <a:endParaRPr lang="el-GR"/>
          </a:p>
        </p:txBody>
      </p:sp>
    </p:spTree>
    <p:extLst>
      <p:ext uri="{BB962C8B-B14F-4D97-AF65-F5344CB8AC3E}">
        <p14:creationId xmlns:p14="http://schemas.microsoft.com/office/powerpoint/2010/main" val="278414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768EC565-0685-4B98-8657-448DD4CCC0AD}" type="slidenum">
              <a:rPr lang="el-GR"/>
              <a:pPr>
                <a:defRPr/>
              </a:pPr>
              <a:t>‹#›</a:t>
            </a:fld>
            <a:endParaRPr lang="el-GR"/>
          </a:p>
        </p:txBody>
      </p:sp>
    </p:spTree>
    <p:extLst>
      <p:ext uri="{BB962C8B-B14F-4D97-AF65-F5344CB8AC3E}">
        <p14:creationId xmlns:p14="http://schemas.microsoft.com/office/powerpoint/2010/main" val="11516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751180A3-06CF-48C8-B11F-81BA60E074F9}" type="slidenum">
              <a:rPr lang="el-GR"/>
              <a:pPr>
                <a:defRPr/>
              </a:pPr>
              <a:t>‹#›</a:t>
            </a:fld>
            <a:endParaRPr lang="el-GR"/>
          </a:p>
        </p:txBody>
      </p:sp>
    </p:spTree>
    <p:extLst>
      <p:ext uri="{BB962C8B-B14F-4D97-AF65-F5344CB8AC3E}">
        <p14:creationId xmlns:p14="http://schemas.microsoft.com/office/powerpoint/2010/main" val="267363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B3A37102-371C-461F-A68A-48A4F8A3375C}" type="slidenum">
              <a:rPr lang="el-GR"/>
              <a:pPr>
                <a:defRPr/>
              </a:pPr>
              <a:t>‹#›</a:t>
            </a:fld>
            <a:endParaRPr lang="el-GR"/>
          </a:p>
        </p:txBody>
      </p:sp>
    </p:spTree>
    <p:extLst>
      <p:ext uri="{BB962C8B-B14F-4D97-AF65-F5344CB8AC3E}">
        <p14:creationId xmlns:p14="http://schemas.microsoft.com/office/powerpoint/2010/main" val="73101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A22F336-45EB-431E-BB8B-2DB7D0CF1FB4}" type="slidenum">
              <a:rPr lang="el-GR"/>
              <a:pPr>
                <a:defRPr/>
              </a:pPr>
              <a:t>‹#›</a:t>
            </a:fld>
            <a:endParaRPr lang="el-GR"/>
          </a:p>
        </p:txBody>
      </p:sp>
    </p:spTree>
    <p:extLst>
      <p:ext uri="{BB962C8B-B14F-4D97-AF65-F5344CB8AC3E}">
        <p14:creationId xmlns:p14="http://schemas.microsoft.com/office/powerpoint/2010/main" val="205065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0B909316-8311-4410-B564-33098E7939F0}" type="slidenum">
              <a:rPr lang="el-GR"/>
              <a:pPr>
                <a:defRPr/>
              </a:pPr>
              <a:t>‹#›</a:t>
            </a:fld>
            <a:endParaRPr lang="el-GR"/>
          </a:p>
        </p:txBody>
      </p:sp>
    </p:spTree>
    <p:extLst>
      <p:ext uri="{BB962C8B-B14F-4D97-AF65-F5344CB8AC3E}">
        <p14:creationId xmlns:p14="http://schemas.microsoft.com/office/powerpoint/2010/main" val="359148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p>
        </p:txBody>
      </p:sp>
      <p:sp>
        <p:nvSpPr>
          <p:cNvPr id="1027" name="Rectangle 3"/>
          <p:cNvSpPr>
            <a:spLocks noGrp="1" noChangeArrowheads="1"/>
          </p:cNvSpPr>
          <p:nvPr>
            <p:ph type="body" idx="1"/>
          </p:nvPr>
        </p:nvSpPr>
        <p:spPr bwMode="auto">
          <a:xfrm>
            <a:off x="304800" y="12954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3125D8-8E53-4519-A0D8-A81915C122C3}" type="slidenum">
              <a:rPr lang="el-GR"/>
              <a:pPr>
                <a:defRPr/>
              </a:pPr>
              <a:t>‹#›</a:t>
            </a:fld>
            <a:endParaRPr lang="el-GR"/>
          </a:p>
        </p:txBody>
      </p:sp>
      <p:sp>
        <p:nvSpPr>
          <p:cNvPr id="1031" name="Line 7"/>
          <p:cNvSpPr>
            <a:spLocks noChangeShapeType="1"/>
          </p:cNvSpPr>
          <p:nvPr userDrawn="1"/>
        </p:nvSpPr>
        <p:spPr bwMode="auto">
          <a:xfrm>
            <a:off x="0" y="1143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32" name="Line 8"/>
          <p:cNvSpPr>
            <a:spLocks noChangeShapeType="1"/>
          </p:cNvSpPr>
          <p:nvPr userDrawn="1"/>
        </p:nvSpPr>
        <p:spPr bwMode="auto">
          <a:xfrm>
            <a:off x="0" y="64008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1033" name="Straight Connector 2"/>
          <p:cNvCxnSpPr>
            <a:cxnSpLocks noChangeShapeType="1"/>
          </p:cNvCxnSpPr>
          <p:nvPr userDrawn="1"/>
        </p:nvCxnSpPr>
        <p:spPr bwMode="auto">
          <a:xfrm>
            <a:off x="4763"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12"/>
          <p:cNvCxnSpPr>
            <a:cxnSpLocks noChangeShapeType="1"/>
          </p:cNvCxnSpPr>
          <p:nvPr userDrawn="1"/>
        </p:nvCxnSpPr>
        <p:spPr bwMode="auto">
          <a:xfrm>
            <a:off x="4763" y="64008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00000"/>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C00000"/>
        </a:buClr>
        <a:buFont typeface="Symbol" pitchFamily="18"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pPr fontAlgn="auto">
              <a:spcBef>
                <a:spcPts val="0"/>
              </a:spcBef>
              <a:spcAft>
                <a:spcPts val="0"/>
              </a:spcAft>
            </a:pPr>
            <a:fld id="{53C4726A-630D-4CB4-B088-BAB00F4188E9}" type="slidenum">
              <a:rPr lang="el-GR" smtClean="0">
                <a:solidFill>
                  <a:prstClr val="black"/>
                </a:solidFill>
                <a:latin typeface="Calibri"/>
                <a:cs typeface="Times New Roman" pitchFamily="18" charset="0"/>
              </a:rPr>
              <a:pPr fontAlgn="auto">
                <a:spcBef>
                  <a:spcPts val="0"/>
                </a:spcBef>
                <a:spcAft>
                  <a:spcPts val="0"/>
                </a:spcAft>
              </a:pPr>
              <a:t>‹#›</a:t>
            </a:fld>
            <a:endParaRPr lang="el-GR" dirty="0">
              <a:solidFill>
                <a:prstClr val="black"/>
              </a:solidFill>
              <a:latin typeface="Calibri"/>
              <a:cs typeface="Times New Roman" pitchFamily="18" charset="0"/>
            </a:endParaRPr>
          </a:p>
        </p:txBody>
      </p:sp>
    </p:spTree>
    <p:extLst>
      <p:ext uri="{BB962C8B-B14F-4D97-AF65-F5344CB8AC3E}">
        <p14:creationId xmlns:p14="http://schemas.microsoft.com/office/powerpoint/2010/main" val="2198838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A66E9D-85FB-4576-A313-8039D27DA2E2}"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5339800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1.wmf"/></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altLang="en-US" dirty="0" smtClean="0"/>
              <a:t>Ασύρματες </a:t>
            </a:r>
            <a:r>
              <a:rPr lang="el-GR" altLang="en-US" dirty="0"/>
              <a:t>και Κινητές Επικοινωνίες</a:t>
            </a:r>
            <a:endParaRPr lang="en-US" dirty="0"/>
          </a:p>
        </p:txBody>
      </p:sp>
      <p:sp>
        <p:nvSpPr>
          <p:cNvPr id="3" name="Υπότιτλος 2"/>
          <p:cNvSpPr>
            <a:spLocks noGrp="1"/>
          </p:cNvSpPr>
          <p:nvPr>
            <p:ph type="subTitle" idx="1"/>
          </p:nvPr>
        </p:nvSpPr>
        <p:spPr>
          <a:xfrm>
            <a:off x="609600" y="3581400"/>
            <a:ext cx="7776864" cy="1752600"/>
          </a:xfrm>
        </p:spPr>
        <p:txBody>
          <a:bodyPr>
            <a:noAutofit/>
          </a:bodyPr>
          <a:lstStyle/>
          <a:p>
            <a:r>
              <a:rPr lang="el-GR" sz="2800" b="1" dirty="0"/>
              <a:t>Ενότητα </a:t>
            </a:r>
            <a:r>
              <a:rPr lang="en-US" sz="2800" b="1" dirty="0"/>
              <a:t># </a:t>
            </a:r>
            <a:r>
              <a:rPr lang="en-US" sz="2800" b="1" dirty="0" smtClean="0"/>
              <a:t>7</a:t>
            </a:r>
            <a:r>
              <a:rPr lang="el-GR" sz="2800" b="1" dirty="0" smtClean="0"/>
              <a:t>:</a:t>
            </a:r>
            <a:r>
              <a:rPr lang="en-US" sz="2800" dirty="0" smtClean="0"/>
              <a:t> </a:t>
            </a:r>
            <a:r>
              <a:rPr lang="el-GR" altLang="en-US" sz="2800" dirty="0"/>
              <a:t>Σύστημα Κινητής Τηλεφωνίας </a:t>
            </a:r>
            <a:r>
              <a:rPr lang="en-US" altLang="en-US" sz="2800" dirty="0" smtClean="0"/>
              <a:t>GSM </a:t>
            </a:r>
            <a:r>
              <a:rPr lang="el-GR" altLang="en-US" sz="2800" dirty="0" smtClean="0"/>
              <a:t>και </a:t>
            </a:r>
            <a:r>
              <a:rPr lang="en-US" altLang="en-US" sz="2800" dirty="0" smtClean="0"/>
              <a:t>GPRS</a:t>
            </a:r>
            <a:endParaRPr lang="el-GR" sz="2800" dirty="0" smtClean="0"/>
          </a:p>
          <a:p>
            <a:r>
              <a:rPr lang="el-GR" sz="2800" b="1" dirty="0" smtClean="0"/>
              <a:t>Διδάσκων</a:t>
            </a:r>
            <a:r>
              <a:rPr lang="el-GR" sz="2800" b="1" dirty="0"/>
              <a:t>: </a:t>
            </a:r>
            <a:r>
              <a:rPr lang="el-GR" sz="2800" dirty="0" smtClean="0"/>
              <a:t>Βασίλειος Σύρης</a:t>
            </a:r>
            <a:endParaRPr lang="el-GR" sz="2800" dirty="0"/>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131397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GSM channels</a:t>
            </a:r>
            <a:endParaRPr lang="el-GR" altLang="en-US" smtClean="0"/>
          </a:p>
        </p:txBody>
      </p:sp>
      <p:sp>
        <p:nvSpPr>
          <p:cNvPr id="15363" name="Rectangle 3"/>
          <p:cNvSpPr>
            <a:spLocks noGrp="1" noChangeArrowheads="1"/>
          </p:cNvSpPr>
          <p:nvPr>
            <p:ph type="body" idx="1"/>
          </p:nvPr>
        </p:nvSpPr>
        <p:spPr/>
        <p:txBody>
          <a:bodyPr/>
          <a:lstStyle/>
          <a:p>
            <a:pPr eaLnBrk="1" hangingPunct="1"/>
            <a:r>
              <a:rPr lang="en-US" altLang="en-US" smtClean="0"/>
              <a:t>Physical channel: specific time slot and channel/carrier frequency</a:t>
            </a:r>
          </a:p>
          <a:p>
            <a:pPr eaLnBrk="1" hangingPunct="1"/>
            <a:r>
              <a:rPr lang="en-US" altLang="en-US" smtClean="0"/>
              <a:t>Logical channels</a:t>
            </a:r>
          </a:p>
          <a:p>
            <a:pPr lvl="1" eaLnBrk="1" hangingPunct="1"/>
            <a:r>
              <a:rPr lang="en-US" altLang="en-US" smtClean="0"/>
              <a:t>run over physical channels (not necessarily in all time slots)</a:t>
            </a:r>
          </a:p>
          <a:p>
            <a:pPr lvl="1" eaLnBrk="1" hangingPunct="1"/>
            <a:r>
              <a:rPr lang="en-US" altLang="en-US" smtClean="0"/>
              <a:t>two types: traffic and control</a:t>
            </a:r>
          </a:p>
          <a:p>
            <a:pPr lvl="1" eaLnBrk="1" hangingPunct="1"/>
            <a:r>
              <a:rPr lang="en-US" altLang="en-US" smtClean="0"/>
              <a:t>managed: setup, maintenance, tear-down</a:t>
            </a:r>
          </a:p>
          <a:p>
            <a:pPr eaLnBrk="1" hangingPunct="1"/>
            <a:r>
              <a:rPr lang="en-US" altLang="en-US" smtClean="0"/>
              <a:t>Control channels interspersed with traffic channels in well-defined ways</a:t>
            </a:r>
            <a:endParaRPr lang="el-GR" altLang="en-US" smtClean="0"/>
          </a:p>
        </p:txBody>
      </p:sp>
    </p:spTree>
    <p:extLst>
      <p:ext uri="{BB962C8B-B14F-4D97-AF65-F5344CB8AC3E}">
        <p14:creationId xmlns:p14="http://schemas.microsoft.com/office/powerpoint/2010/main" val="148349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GSM logical channels</a:t>
            </a:r>
            <a:endParaRPr lang="el-GR" altLang="en-US" smtClean="0"/>
          </a:p>
        </p:txBody>
      </p:sp>
      <p:sp>
        <p:nvSpPr>
          <p:cNvPr id="16387" name="Rectangle 3"/>
          <p:cNvSpPr>
            <a:spLocks noGrp="1" noChangeArrowheads="1"/>
          </p:cNvSpPr>
          <p:nvPr>
            <p:ph type="body" idx="1"/>
          </p:nvPr>
        </p:nvSpPr>
        <p:spPr>
          <a:xfrm>
            <a:off x="304800" y="1295400"/>
            <a:ext cx="3962400" cy="4953000"/>
          </a:xfrm>
        </p:spPr>
        <p:txBody>
          <a:bodyPr/>
          <a:lstStyle/>
          <a:p>
            <a:pPr eaLnBrk="1" hangingPunct="1">
              <a:lnSpc>
                <a:spcPct val="90000"/>
              </a:lnSpc>
            </a:pPr>
            <a:r>
              <a:rPr lang="en-US" altLang="en-US" sz="2800" smtClean="0"/>
              <a:t>TCH: traffic</a:t>
            </a:r>
            <a:endParaRPr lang="el-GR" altLang="en-US" sz="2800" smtClean="0"/>
          </a:p>
          <a:p>
            <a:pPr lvl="1" eaLnBrk="1" hangingPunct="1">
              <a:lnSpc>
                <a:spcPct val="90000"/>
              </a:lnSpc>
            </a:pPr>
            <a:r>
              <a:rPr lang="en-US" altLang="en-US" sz="2400" smtClean="0"/>
              <a:t>full-rate</a:t>
            </a:r>
          </a:p>
          <a:p>
            <a:pPr lvl="1" eaLnBrk="1" hangingPunct="1">
              <a:lnSpc>
                <a:spcPct val="90000"/>
              </a:lnSpc>
            </a:pPr>
            <a:r>
              <a:rPr lang="en-US" altLang="en-US" sz="2400" smtClean="0"/>
              <a:t>half-rate</a:t>
            </a:r>
          </a:p>
          <a:p>
            <a:pPr eaLnBrk="1" hangingPunct="1">
              <a:lnSpc>
                <a:spcPct val="90000"/>
              </a:lnSpc>
            </a:pPr>
            <a:r>
              <a:rPr lang="en-US" altLang="en-US" sz="2800" smtClean="0"/>
              <a:t>BCH: </a:t>
            </a:r>
            <a:r>
              <a:rPr lang="el-GR" altLang="en-US" sz="2800" smtClean="0"/>
              <a:t>εκπομπής προς όλους</a:t>
            </a:r>
            <a:endParaRPr lang="en-US" altLang="en-US" sz="2800" smtClean="0"/>
          </a:p>
          <a:p>
            <a:pPr eaLnBrk="1" hangingPunct="1">
              <a:lnSpc>
                <a:spcPct val="90000"/>
              </a:lnSpc>
            </a:pPr>
            <a:r>
              <a:rPr lang="en-US" altLang="en-US" sz="2800" smtClean="0"/>
              <a:t>CCCH:</a:t>
            </a:r>
            <a:r>
              <a:rPr lang="el-GR" altLang="en-US" sz="2800" smtClean="0"/>
              <a:t> ελέγχου, κοινό</a:t>
            </a:r>
            <a:endParaRPr lang="en-US" altLang="en-US" sz="2800" smtClean="0"/>
          </a:p>
          <a:p>
            <a:pPr eaLnBrk="1" hangingPunct="1">
              <a:lnSpc>
                <a:spcPct val="90000"/>
              </a:lnSpc>
            </a:pPr>
            <a:r>
              <a:rPr lang="en-US" altLang="en-US" sz="2800" smtClean="0"/>
              <a:t>DCCH:</a:t>
            </a:r>
            <a:r>
              <a:rPr lang="el-GR" altLang="en-US" sz="2800" smtClean="0"/>
              <a:t> ελέγχου, ιδιαίτερο</a:t>
            </a:r>
          </a:p>
          <a:p>
            <a:pPr eaLnBrk="1" hangingPunct="1">
              <a:lnSpc>
                <a:spcPct val="90000"/>
              </a:lnSpc>
            </a:pPr>
            <a:r>
              <a:rPr lang="en-US" altLang="en-US" sz="2800" smtClean="0"/>
              <a:t>ACCH: </a:t>
            </a:r>
            <a:r>
              <a:rPr lang="el-GR" altLang="en-US" sz="2800" smtClean="0"/>
              <a:t>ελέγχου, σχετιζόμενο</a:t>
            </a:r>
            <a:endParaRPr lang="en-US" altLang="en-US" sz="2800" smtClean="0"/>
          </a:p>
          <a:p>
            <a:pPr eaLnBrk="1" hangingPunct="1">
              <a:lnSpc>
                <a:spcPct val="90000"/>
              </a:lnSpc>
            </a:pPr>
            <a:endParaRPr lang="el-GR" altLang="en-US" sz="2800" smtClean="0"/>
          </a:p>
        </p:txBody>
      </p:sp>
      <p:pic>
        <p:nvPicPr>
          <p:cNvPr id="16388" name="Picture 4" descr="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05000"/>
            <a:ext cx="51816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44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GSM logical channels (cont.)</a:t>
            </a:r>
            <a:endParaRPr lang="el-GR" altLang="en-US" dirty="0" smtClean="0"/>
          </a:p>
        </p:txBody>
      </p:sp>
      <p:sp>
        <p:nvSpPr>
          <p:cNvPr id="17411" name="Rectangle 3"/>
          <p:cNvSpPr>
            <a:spLocks noGrp="1" noChangeArrowheads="1"/>
          </p:cNvSpPr>
          <p:nvPr>
            <p:ph type="body" idx="1"/>
          </p:nvPr>
        </p:nvSpPr>
        <p:spPr/>
        <p:txBody>
          <a:bodyPr/>
          <a:lstStyle/>
          <a:p>
            <a:pPr eaLnBrk="1" hangingPunct="1"/>
            <a:endParaRPr lang="en-US" altLang="en-US" smtClean="0"/>
          </a:p>
        </p:txBody>
      </p:sp>
      <p:pic>
        <p:nvPicPr>
          <p:cNvPr id="17412" name="Picture 4" descr="LOGICAL CHA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82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326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Traffic channels</a:t>
            </a:r>
            <a:endParaRPr lang="el-GR" altLang="en-US" smtClean="0"/>
          </a:p>
        </p:txBody>
      </p:sp>
      <p:sp>
        <p:nvSpPr>
          <p:cNvPr id="18435" name="Rectangle 3"/>
          <p:cNvSpPr>
            <a:spLocks noGrp="1" noChangeArrowheads="1"/>
          </p:cNvSpPr>
          <p:nvPr>
            <p:ph type="body" idx="1"/>
          </p:nvPr>
        </p:nvSpPr>
        <p:spPr/>
        <p:txBody>
          <a:bodyPr/>
          <a:lstStyle/>
          <a:p>
            <a:pPr eaLnBrk="1" hangingPunct="1"/>
            <a:r>
              <a:rPr lang="en-US" altLang="en-US" smtClean="0"/>
              <a:t>Full rate: 22.8 kbps</a:t>
            </a:r>
          </a:p>
          <a:p>
            <a:pPr lvl="1" eaLnBrk="1" hangingPunct="1"/>
            <a:r>
              <a:rPr lang="en-US" altLang="en-US" smtClean="0"/>
              <a:t>speech data: 13 kbps voice data + FEC</a:t>
            </a:r>
          </a:p>
          <a:p>
            <a:pPr lvl="1" eaLnBrk="1" hangingPunct="1"/>
            <a:r>
              <a:rPr lang="en-US" altLang="en-US" smtClean="0"/>
              <a:t>packet data: 12,6,3.6 kbps + FEC</a:t>
            </a:r>
          </a:p>
          <a:p>
            <a:pPr eaLnBrk="1" hangingPunct="1"/>
            <a:r>
              <a:rPr lang="en-US" altLang="en-US" smtClean="0"/>
              <a:t>Half rate: 11.4 kbps</a:t>
            </a:r>
          </a:p>
          <a:p>
            <a:pPr eaLnBrk="1" hangingPunct="1"/>
            <a:r>
              <a:rPr lang="en-US" altLang="en-US" smtClean="0"/>
              <a:t>To achieve higher rates multiple logical channels have to be allocated (GPRS does this)</a:t>
            </a:r>
            <a:endParaRPr lang="el-GR" altLang="en-US" smtClean="0"/>
          </a:p>
        </p:txBody>
      </p:sp>
    </p:spTree>
    <p:extLst>
      <p:ext uri="{BB962C8B-B14F-4D97-AF65-F5344CB8AC3E}">
        <p14:creationId xmlns:p14="http://schemas.microsoft.com/office/powerpoint/2010/main" val="1621323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Control channels</a:t>
            </a:r>
            <a:endParaRPr lang="el-GR" altLang="en-US" smtClean="0"/>
          </a:p>
        </p:txBody>
      </p:sp>
      <p:sp>
        <p:nvSpPr>
          <p:cNvPr id="19459" name="Rectangle 3"/>
          <p:cNvSpPr>
            <a:spLocks noGrp="1" noChangeArrowheads="1"/>
          </p:cNvSpPr>
          <p:nvPr>
            <p:ph type="body" idx="1"/>
          </p:nvPr>
        </p:nvSpPr>
        <p:spPr/>
        <p:txBody>
          <a:bodyPr/>
          <a:lstStyle/>
          <a:p>
            <a:pPr eaLnBrk="1" hangingPunct="1"/>
            <a:r>
              <a:rPr lang="en-US" altLang="en-US" sz="2800" smtClean="0"/>
              <a:t> Help MS locate control channels</a:t>
            </a:r>
          </a:p>
          <a:p>
            <a:pPr eaLnBrk="1" hangingPunct="1"/>
            <a:r>
              <a:rPr lang="en-US" altLang="en-US" sz="2800" smtClean="0"/>
              <a:t> Provide information about</a:t>
            </a:r>
          </a:p>
          <a:p>
            <a:pPr lvl="1" eaLnBrk="1" hangingPunct="1"/>
            <a:r>
              <a:rPr lang="en-US" altLang="en-US" sz="2500" smtClean="0"/>
              <a:t>voice and control channel repetition  cycle.</a:t>
            </a:r>
          </a:p>
          <a:p>
            <a:pPr lvl="1" eaLnBrk="1" hangingPunct="1"/>
            <a:r>
              <a:rPr lang="en-US" altLang="en-US" sz="2500" smtClean="0"/>
              <a:t>parameters in the cell</a:t>
            </a:r>
          </a:p>
          <a:p>
            <a:pPr lvl="1" eaLnBrk="1" hangingPunct="1"/>
            <a:r>
              <a:rPr lang="en-US" altLang="en-US" sz="2500" smtClean="0"/>
              <a:t>surrounding cells</a:t>
            </a:r>
          </a:p>
          <a:p>
            <a:pPr lvl="1" eaLnBrk="1" hangingPunct="1"/>
            <a:r>
              <a:rPr lang="en-US" altLang="en-US" sz="2500" smtClean="0"/>
              <a:t>paging</a:t>
            </a:r>
          </a:p>
          <a:p>
            <a:pPr eaLnBrk="1" hangingPunct="1"/>
            <a:r>
              <a:rPr lang="en-US" altLang="en-US" sz="2800" smtClean="0"/>
              <a:t> Allow random access attempts by the MS</a:t>
            </a:r>
            <a:endParaRPr lang="el-GR" altLang="en-US" sz="2800" smtClean="0"/>
          </a:p>
          <a:p>
            <a:pPr eaLnBrk="1" hangingPunct="1"/>
            <a:endParaRPr lang="el-GR" altLang="en-US" smtClean="0"/>
          </a:p>
        </p:txBody>
      </p:sp>
    </p:spTree>
    <p:extLst>
      <p:ext uri="{BB962C8B-B14F-4D97-AF65-F5344CB8AC3E}">
        <p14:creationId xmlns:p14="http://schemas.microsoft.com/office/powerpoint/2010/main" val="356587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Broadcast Control Channels</a:t>
            </a:r>
            <a:endParaRPr lang="el-GR" altLang="en-US" smtClean="0"/>
          </a:p>
        </p:txBody>
      </p:sp>
      <p:sp>
        <p:nvSpPr>
          <p:cNvPr id="20483" name="Rectangle 3"/>
          <p:cNvSpPr>
            <a:spLocks noGrp="1" noChangeArrowheads="1"/>
          </p:cNvSpPr>
          <p:nvPr>
            <p:ph type="body" idx="1"/>
          </p:nvPr>
        </p:nvSpPr>
        <p:spPr/>
        <p:txBody>
          <a:bodyPr/>
          <a:lstStyle/>
          <a:p>
            <a:pPr eaLnBrk="1" hangingPunct="1"/>
            <a:r>
              <a:rPr lang="en-US" altLang="en-US" smtClean="0"/>
              <a:t>FCCH (Frequency Correction Channel)</a:t>
            </a:r>
          </a:p>
          <a:p>
            <a:pPr lvl="1" eaLnBrk="1" hangingPunct="1"/>
            <a:r>
              <a:rPr lang="en-US" altLang="en-US" smtClean="0"/>
              <a:t>carrier synchronization</a:t>
            </a:r>
          </a:p>
          <a:p>
            <a:pPr lvl="1" eaLnBrk="1" hangingPunct="1"/>
            <a:r>
              <a:rPr lang="en-US" altLang="en-US" smtClean="0"/>
              <a:t>base station “beacon” signal </a:t>
            </a:r>
          </a:p>
          <a:p>
            <a:pPr eaLnBrk="1" hangingPunct="1"/>
            <a:r>
              <a:rPr lang="en-US" altLang="en-US" smtClean="0"/>
              <a:t>SCH (Synchronization Channel)</a:t>
            </a:r>
          </a:p>
          <a:p>
            <a:pPr lvl="1" eaLnBrk="1" hangingPunct="1"/>
            <a:r>
              <a:rPr lang="en-US" altLang="en-US" smtClean="0"/>
              <a:t>frame synchronization</a:t>
            </a:r>
          </a:p>
          <a:p>
            <a:pPr eaLnBrk="1" hangingPunct="1"/>
            <a:r>
              <a:rPr lang="en-US" altLang="en-US" smtClean="0"/>
              <a:t>BCCH (Broadcast Control Channel)</a:t>
            </a:r>
          </a:p>
          <a:p>
            <a:pPr lvl="1" eaLnBrk="1" hangingPunct="1"/>
            <a:r>
              <a:rPr lang="en-US" altLang="en-US" smtClean="0"/>
              <a:t>cell ID, available services, etc</a:t>
            </a:r>
          </a:p>
          <a:p>
            <a:pPr lvl="1" eaLnBrk="1" hangingPunct="1"/>
            <a:endParaRPr lang="el-GR" altLang="en-US" smtClean="0"/>
          </a:p>
        </p:txBody>
      </p:sp>
    </p:spTree>
    <p:extLst>
      <p:ext uri="{BB962C8B-B14F-4D97-AF65-F5344CB8AC3E}">
        <p14:creationId xmlns:p14="http://schemas.microsoft.com/office/powerpoint/2010/main" val="1126739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Common Control Channels</a:t>
            </a:r>
            <a:endParaRPr lang="el-GR" altLang="en-US" smtClean="0"/>
          </a:p>
        </p:txBody>
      </p:sp>
      <p:sp>
        <p:nvSpPr>
          <p:cNvPr id="21507" name="Rectangle 3"/>
          <p:cNvSpPr>
            <a:spLocks noGrp="1" noChangeArrowheads="1"/>
          </p:cNvSpPr>
          <p:nvPr>
            <p:ph type="body" idx="1"/>
          </p:nvPr>
        </p:nvSpPr>
        <p:spPr/>
        <p:txBody>
          <a:bodyPr/>
          <a:lstStyle/>
          <a:p>
            <a:pPr eaLnBrk="1" hangingPunct="1">
              <a:lnSpc>
                <a:spcPct val="90000"/>
              </a:lnSpc>
            </a:pPr>
            <a:r>
              <a:rPr lang="en-US" altLang="en-US" smtClean="0"/>
              <a:t>PCH (Paging Channel) - downlink</a:t>
            </a:r>
          </a:p>
          <a:p>
            <a:pPr lvl="1" eaLnBrk="1" hangingPunct="1">
              <a:lnSpc>
                <a:spcPct val="90000"/>
              </a:lnSpc>
            </a:pPr>
            <a:r>
              <a:rPr lang="en-US" altLang="en-US" smtClean="0"/>
              <a:t>page a mobile </a:t>
            </a:r>
          </a:p>
          <a:p>
            <a:pPr eaLnBrk="1" hangingPunct="1">
              <a:lnSpc>
                <a:spcPct val="90000"/>
              </a:lnSpc>
            </a:pPr>
            <a:r>
              <a:rPr lang="en-US" altLang="en-US" smtClean="0"/>
              <a:t>AGCH (Access Grant Channel) - downlink</a:t>
            </a:r>
          </a:p>
          <a:p>
            <a:pPr lvl="1" eaLnBrk="1" hangingPunct="1">
              <a:lnSpc>
                <a:spcPct val="90000"/>
              </a:lnSpc>
            </a:pPr>
            <a:r>
              <a:rPr lang="en-US" altLang="en-US" smtClean="0"/>
              <a:t>reply to a random access request, assign dedicated control channel</a:t>
            </a:r>
          </a:p>
          <a:p>
            <a:pPr eaLnBrk="1" hangingPunct="1">
              <a:lnSpc>
                <a:spcPct val="90000"/>
              </a:lnSpc>
            </a:pPr>
            <a:r>
              <a:rPr lang="en-US" altLang="en-US" smtClean="0"/>
              <a:t>RACH (Random Access Channel) – uplink</a:t>
            </a:r>
          </a:p>
          <a:p>
            <a:pPr lvl="1" eaLnBrk="1" hangingPunct="1">
              <a:lnSpc>
                <a:spcPct val="90000"/>
              </a:lnSpc>
            </a:pPr>
            <a:r>
              <a:rPr lang="en-US" altLang="en-US" smtClean="0"/>
              <a:t>used by mobile to request dedicated control channel</a:t>
            </a:r>
          </a:p>
          <a:p>
            <a:pPr lvl="1" eaLnBrk="1" hangingPunct="1">
              <a:lnSpc>
                <a:spcPct val="90000"/>
              </a:lnSpc>
            </a:pPr>
            <a:r>
              <a:rPr lang="en-US" altLang="en-US" smtClean="0"/>
              <a:t>messages from several mobiles can collide</a:t>
            </a:r>
          </a:p>
          <a:p>
            <a:pPr lvl="1" eaLnBrk="1" hangingPunct="1">
              <a:lnSpc>
                <a:spcPct val="90000"/>
              </a:lnSpc>
            </a:pPr>
            <a:r>
              <a:rPr lang="en-US" altLang="en-US" smtClean="0"/>
              <a:t>Slotted Aloha used for contention resolution</a:t>
            </a:r>
            <a:endParaRPr lang="el-GR" altLang="en-US" smtClean="0"/>
          </a:p>
        </p:txBody>
      </p:sp>
    </p:spTree>
    <p:extLst>
      <p:ext uri="{BB962C8B-B14F-4D97-AF65-F5344CB8AC3E}">
        <p14:creationId xmlns:p14="http://schemas.microsoft.com/office/powerpoint/2010/main" val="1052039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Dedicated and Control Channels</a:t>
            </a:r>
            <a:endParaRPr lang="el-GR" altLang="en-US" smtClean="0"/>
          </a:p>
        </p:txBody>
      </p:sp>
      <p:sp>
        <p:nvSpPr>
          <p:cNvPr id="22531" name="Rectangle 3"/>
          <p:cNvSpPr>
            <a:spLocks noGrp="1" noChangeArrowheads="1"/>
          </p:cNvSpPr>
          <p:nvPr>
            <p:ph type="body" idx="1"/>
          </p:nvPr>
        </p:nvSpPr>
        <p:spPr/>
        <p:txBody>
          <a:bodyPr/>
          <a:lstStyle/>
          <a:p>
            <a:pPr eaLnBrk="1" hangingPunct="1">
              <a:lnSpc>
                <a:spcPct val="90000"/>
              </a:lnSpc>
            </a:pPr>
            <a:r>
              <a:rPr lang="en-US" altLang="en-US" sz="2800" smtClean="0"/>
              <a:t>SACCH (Slow Associated Control Channel)</a:t>
            </a:r>
          </a:p>
          <a:p>
            <a:pPr lvl="1" eaLnBrk="1" hangingPunct="1">
              <a:lnSpc>
                <a:spcPct val="90000"/>
              </a:lnSpc>
            </a:pPr>
            <a:r>
              <a:rPr lang="en-US" altLang="en-US" sz="2400" smtClean="0"/>
              <a:t>in-band signaling</a:t>
            </a:r>
          </a:p>
          <a:p>
            <a:pPr lvl="1" eaLnBrk="1" hangingPunct="1">
              <a:lnSpc>
                <a:spcPct val="90000"/>
              </a:lnSpc>
            </a:pPr>
            <a:r>
              <a:rPr lang="en-US" altLang="en-US" sz="2400" smtClean="0"/>
              <a:t>downlink: system info, power control</a:t>
            </a:r>
          </a:p>
          <a:p>
            <a:pPr lvl="1" eaLnBrk="1" hangingPunct="1">
              <a:lnSpc>
                <a:spcPct val="90000"/>
              </a:lnSpc>
            </a:pPr>
            <a:r>
              <a:rPr lang="en-US" altLang="en-US" sz="2400" smtClean="0"/>
              <a:t>uplink: measurements</a:t>
            </a:r>
          </a:p>
          <a:p>
            <a:pPr eaLnBrk="1" hangingPunct="1">
              <a:lnSpc>
                <a:spcPct val="90000"/>
              </a:lnSpc>
            </a:pPr>
            <a:r>
              <a:rPr lang="en-US" altLang="en-US" sz="2800" smtClean="0"/>
              <a:t>FACCH (Fast Associated Control Channel)</a:t>
            </a:r>
          </a:p>
          <a:p>
            <a:pPr lvl="1" eaLnBrk="1" hangingPunct="1">
              <a:lnSpc>
                <a:spcPct val="90000"/>
              </a:lnSpc>
            </a:pPr>
            <a:r>
              <a:rPr lang="en-US" altLang="en-US" sz="2400" smtClean="0"/>
              <a:t>in-band time-critical signaling</a:t>
            </a:r>
          </a:p>
          <a:p>
            <a:pPr lvl="1" eaLnBrk="1" hangingPunct="1">
              <a:lnSpc>
                <a:spcPct val="90000"/>
              </a:lnSpc>
            </a:pPr>
            <a:r>
              <a:rPr lang="en-US" altLang="en-US" sz="2400" smtClean="0"/>
              <a:t>call establishment progress, authentication, handover signaling</a:t>
            </a:r>
          </a:p>
          <a:p>
            <a:pPr eaLnBrk="1" hangingPunct="1">
              <a:lnSpc>
                <a:spcPct val="90000"/>
              </a:lnSpc>
            </a:pPr>
            <a:r>
              <a:rPr lang="en-US" altLang="en-US" sz="2800" smtClean="0"/>
              <a:t>SDCCH (Stand-alone Dedicated Control Channel)</a:t>
            </a:r>
          </a:p>
          <a:p>
            <a:pPr lvl="1" eaLnBrk="1" hangingPunct="1">
              <a:lnSpc>
                <a:spcPct val="90000"/>
              </a:lnSpc>
            </a:pPr>
            <a:r>
              <a:rPr lang="en-US" altLang="en-US" sz="2400" smtClean="0"/>
              <a:t>out-of-band signaling</a:t>
            </a:r>
          </a:p>
          <a:p>
            <a:pPr lvl="1" eaLnBrk="1" hangingPunct="1">
              <a:lnSpc>
                <a:spcPct val="90000"/>
              </a:lnSpc>
            </a:pPr>
            <a:r>
              <a:rPr lang="en-US" altLang="en-US" sz="2400" smtClean="0"/>
              <a:t>call setup signaling, SMS, location update</a:t>
            </a:r>
          </a:p>
          <a:p>
            <a:pPr lvl="1" eaLnBrk="1" hangingPunct="1">
              <a:lnSpc>
                <a:spcPct val="90000"/>
              </a:lnSpc>
            </a:pPr>
            <a:endParaRPr lang="en-US" altLang="en-US" sz="2400" smtClean="0"/>
          </a:p>
          <a:p>
            <a:pPr eaLnBrk="1" hangingPunct="1">
              <a:lnSpc>
                <a:spcPct val="90000"/>
              </a:lnSpc>
            </a:pPr>
            <a:endParaRPr lang="el-GR" altLang="en-US" sz="2800" smtClean="0"/>
          </a:p>
        </p:txBody>
      </p:sp>
    </p:spTree>
    <p:extLst>
      <p:ext uri="{BB962C8B-B14F-4D97-AF65-F5344CB8AC3E}">
        <p14:creationId xmlns:p14="http://schemas.microsoft.com/office/powerpoint/2010/main" val="4282727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descr="INITIALIZATION"/>
          <p:cNvSpPr>
            <a:spLocks noChangeArrowheads="1"/>
          </p:cNvSpPr>
          <p:nvPr/>
        </p:nvSpPr>
        <p:spPr bwMode="auto">
          <a:xfrm>
            <a:off x="0" y="6096000"/>
            <a:ext cx="9144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3555" name="Rectangle 2"/>
          <p:cNvSpPr>
            <a:spLocks noGrp="1" noChangeArrowheads="1"/>
          </p:cNvSpPr>
          <p:nvPr>
            <p:ph type="title"/>
          </p:nvPr>
        </p:nvSpPr>
        <p:spPr/>
        <p:txBody>
          <a:bodyPr/>
          <a:lstStyle/>
          <a:p>
            <a:pPr eaLnBrk="1" hangingPunct="1"/>
            <a:r>
              <a:rPr lang="en-US" altLang="en-US" smtClean="0"/>
              <a:t>Mobile initialization</a:t>
            </a:r>
            <a:endParaRPr lang="el-GR" altLang="en-US" smtClean="0"/>
          </a:p>
        </p:txBody>
      </p:sp>
      <p:sp>
        <p:nvSpPr>
          <p:cNvPr id="23556" name="Rectangle 3"/>
          <p:cNvSpPr>
            <a:spLocks noGrp="1" noChangeArrowheads="1"/>
          </p:cNvSpPr>
          <p:nvPr>
            <p:ph type="body" idx="1"/>
          </p:nvPr>
        </p:nvSpPr>
        <p:spPr/>
        <p:txBody>
          <a:bodyPr/>
          <a:lstStyle/>
          <a:p>
            <a:pPr eaLnBrk="1" hangingPunct="1"/>
            <a:endParaRPr lang="en-US" altLang="en-US" dirty="0" smtClean="0"/>
          </a:p>
        </p:txBody>
      </p:sp>
      <p:pic>
        <p:nvPicPr>
          <p:cNvPr id="23557" name="Picture 4" descr="INITIA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95400"/>
            <a:ext cx="46132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35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Location update</a:t>
            </a:r>
            <a:endParaRPr lang="el-GR" altLang="en-US" smtClean="0"/>
          </a:p>
        </p:txBody>
      </p:sp>
      <p:pic>
        <p:nvPicPr>
          <p:cNvPr id="24579" name="Picture 4" descr="LOCAT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90713" y="1295400"/>
            <a:ext cx="5210175" cy="4953000"/>
          </a:xfrm>
          <a:noFill/>
        </p:spPr>
      </p:pic>
    </p:spTree>
    <p:extLst>
      <p:ext uri="{BB962C8B-B14F-4D97-AF65-F5344CB8AC3E}">
        <p14:creationId xmlns:p14="http://schemas.microsoft.com/office/powerpoint/2010/main" val="188613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smtClean="0"/>
              <a:t>GSM frequency bands (common)</a:t>
            </a:r>
            <a:endParaRPr lang="el-GR" altLang="en-US" sz="4000" smtClean="0"/>
          </a:p>
        </p:txBody>
      </p:sp>
      <p:sp>
        <p:nvSpPr>
          <p:cNvPr id="4099" name="Rectangle 3"/>
          <p:cNvSpPr>
            <a:spLocks noGrp="1" noChangeArrowheads="1"/>
          </p:cNvSpPr>
          <p:nvPr>
            <p:ph type="body" idx="1"/>
          </p:nvPr>
        </p:nvSpPr>
        <p:spPr/>
        <p:txBody>
          <a:bodyPr/>
          <a:lstStyle/>
          <a:p>
            <a:pPr eaLnBrk="1" hangingPunct="1"/>
            <a:r>
              <a:rPr lang="en-US" altLang="en-US" smtClean="0"/>
              <a:t>GSM: </a:t>
            </a:r>
            <a:r>
              <a:rPr lang="el-GR" altLang="en-US" smtClean="0"/>
              <a:t>Global System for Mobile Communications</a:t>
            </a:r>
            <a:endParaRPr lang="en-US" altLang="en-US" smtClean="0"/>
          </a:p>
          <a:p>
            <a:pPr eaLnBrk="1" hangingPunct="1"/>
            <a:endParaRPr lang="en-US" altLang="en-US" smtClean="0"/>
          </a:p>
          <a:p>
            <a:pPr eaLnBrk="1" hangingPunct="1"/>
            <a:r>
              <a:rPr lang="en-US" altLang="en-US" smtClean="0"/>
              <a:t>GSM-900 and GSM-1800</a:t>
            </a:r>
          </a:p>
          <a:p>
            <a:pPr lvl="1" eaLnBrk="1" hangingPunct="1"/>
            <a:r>
              <a:rPr lang="en-US" altLang="en-US" smtClean="0"/>
              <a:t>Europe, Middle East, Africa, most of Asia</a:t>
            </a:r>
          </a:p>
          <a:p>
            <a:pPr eaLnBrk="1" hangingPunct="1"/>
            <a:r>
              <a:rPr lang="en-US" altLang="en-US" smtClean="0"/>
              <a:t>GSM-850 and GSM-1900</a:t>
            </a:r>
          </a:p>
          <a:p>
            <a:pPr lvl="1" eaLnBrk="1" hangingPunct="1"/>
            <a:r>
              <a:rPr lang="en-US" altLang="en-US" smtClean="0"/>
              <a:t>USA, Canada, other countries in America</a:t>
            </a:r>
          </a:p>
          <a:p>
            <a:pPr eaLnBrk="1" hangingPunct="1"/>
            <a:r>
              <a:rPr lang="en-US" altLang="en-US" smtClean="0"/>
              <a:t>GSM-400 and GSM-450 rarer</a:t>
            </a:r>
            <a:endParaRPr lang="el-GR" altLang="en-US" smtClean="0"/>
          </a:p>
        </p:txBody>
      </p:sp>
    </p:spTree>
    <p:extLst>
      <p:ext uri="{BB962C8B-B14F-4D97-AF65-F5344CB8AC3E}">
        <p14:creationId xmlns:p14="http://schemas.microsoft.com/office/powerpoint/2010/main" val="3175508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Call origination (MS-&gt;BSS)</a:t>
            </a:r>
            <a:endParaRPr lang="el-GR" altLang="en-US" smtClean="0"/>
          </a:p>
        </p:txBody>
      </p:sp>
      <p:sp>
        <p:nvSpPr>
          <p:cNvPr id="25603" name="Rectangle 3"/>
          <p:cNvSpPr>
            <a:spLocks noGrp="1" noChangeArrowheads="1"/>
          </p:cNvSpPr>
          <p:nvPr>
            <p:ph type="body" idx="1"/>
          </p:nvPr>
        </p:nvSpPr>
        <p:spPr/>
        <p:txBody>
          <a:bodyPr/>
          <a:lstStyle/>
          <a:p>
            <a:pPr eaLnBrk="1" hangingPunct="1"/>
            <a:endParaRPr lang="en-US" altLang="en-US" smtClean="0"/>
          </a:p>
        </p:txBody>
      </p:sp>
      <p:pic>
        <p:nvPicPr>
          <p:cNvPr id="25604" name="Picture 4" descr="ORIG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1817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599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Call termination (BSS-&gt;MS)</a:t>
            </a:r>
            <a:endParaRPr lang="el-GR" altLang="en-US" smtClean="0"/>
          </a:p>
        </p:txBody>
      </p:sp>
      <p:sp>
        <p:nvSpPr>
          <p:cNvPr id="26627" name="Rectangle 3"/>
          <p:cNvSpPr>
            <a:spLocks noGrp="1" noChangeArrowheads="1"/>
          </p:cNvSpPr>
          <p:nvPr>
            <p:ph type="body" idx="1"/>
          </p:nvPr>
        </p:nvSpPr>
        <p:spPr/>
        <p:txBody>
          <a:bodyPr/>
          <a:lstStyle/>
          <a:p>
            <a:pPr eaLnBrk="1" hangingPunct="1"/>
            <a:endParaRPr lang="en-US" altLang="en-US" smtClean="0"/>
          </a:p>
        </p:txBody>
      </p:sp>
      <p:pic>
        <p:nvPicPr>
          <p:cNvPr id="26628" name="Picture 4" descr="TER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1376363"/>
            <a:ext cx="70754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4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Network elements</a:t>
            </a:r>
            <a:endParaRPr lang="el-GR" altLang="en-US" smtClean="0"/>
          </a:p>
        </p:txBody>
      </p:sp>
      <p:sp>
        <p:nvSpPr>
          <p:cNvPr id="23555" name="Rectangle 3"/>
          <p:cNvSpPr>
            <a:spLocks noGrp="1" noChangeArrowheads="1"/>
          </p:cNvSpPr>
          <p:nvPr>
            <p:ph type="body" idx="1"/>
          </p:nvPr>
        </p:nvSpPr>
        <p:spPr/>
        <p:txBody>
          <a:bodyPr/>
          <a:lstStyle/>
          <a:p>
            <a:pPr eaLnBrk="1" hangingPunct="1"/>
            <a:r>
              <a:rPr lang="en-US" altLang="ko-KR" smtClean="0">
                <a:ea typeface="굴림" charset="-127"/>
              </a:rPr>
              <a:t>Mobile Station</a:t>
            </a:r>
            <a:endParaRPr lang="el-GR" altLang="en-US" smtClean="0"/>
          </a:p>
          <a:p>
            <a:pPr lvl="1" eaLnBrk="1" hangingPunct="1"/>
            <a:r>
              <a:rPr lang="en-US" altLang="ko-KR" smtClean="0">
                <a:ea typeface="굴림" charset="-127"/>
              </a:rPr>
              <a:t>Mobile Equipment</a:t>
            </a:r>
            <a:endParaRPr lang="el-GR" altLang="en-US" smtClean="0"/>
          </a:p>
          <a:p>
            <a:pPr lvl="2" eaLnBrk="1" hangingPunct="1"/>
            <a:r>
              <a:rPr lang="en-US" altLang="ko-KR" smtClean="0">
                <a:ea typeface="굴림" charset="-127"/>
              </a:rPr>
              <a:t>Identified by the International Mobile Equipment Identity (IMEI)</a:t>
            </a:r>
          </a:p>
          <a:p>
            <a:pPr lvl="1" eaLnBrk="1" hangingPunct="1"/>
            <a:r>
              <a:rPr lang="en-US" altLang="ko-KR" smtClean="0">
                <a:ea typeface="굴림" charset="-127"/>
              </a:rPr>
              <a:t>Subscriber Identity Module (SIM)</a:t>
            </a:r>
            <a:endParaRPr lang="el-GR" altLang="en-US" smtClean="0"/>
          </a:p>
          <a:p>
            <a:pPr lvl="2" eaLnBrk="1" hangingPunct="1"/>
            <a:r>
              <a:rPr lang="en-US" altLang="ko-KR" smtClean="0">
                <a:ea typeface="굴림" charset="-127"/>
              </a:rPr>
              <a:t>Contains a unique identification number called IMSI</a:t>
            </a:r>
          </a:p>
          <a:p>
            <a:pPr lvl="2" eaLnBrk="1" hangingPunct="1"/>
            <a:r>
              <a:rPr lang="en-US" altLang="ko-KR" smtClean="0">
                <a:ea typeface="굴림" charset="-127"/>
              </a:rPr>
              <a:t>It is removable, thus irrespective of a specific terminal</a:t>
            </a:r>
            <a:endParaRPr lang="el-GR" altLang="en-US" smtClean="0"/>
          </a:p>
          <a:p>
            <a:pPr eaLnBrk="1" hangingPunct="1"/>
            <a:endParaRPr lang="el-GR" altLang="en-US" smtClean="0"/>
          </a:p>
        </p:txBody>
      </p:sp>
    </p:spTree>
    <p:extLst>
      <p:ext uri="{BB962C8B-B14F-4D97-AF65-F5344CB8AC3E}">
        <p14:creationId xmlns:p14="http://schemas.microsoft.com/office/powerpoint/2010/main" val="1471532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IDENTIFIERS"/>
          <p:cNvSpPr/>
          <p:nvPr/>
        </p:nvSpPr>
        <p:spPr>
          <a:xfrm>
            <a:off x="0" y="61722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7651" name="Rectangle 2"/>
          <p:cNvSpPr>
            <a:spLocks noGrp="1" noChangeArrowheads="1"/>
          </p:cNvSpPr>
          <p:nvPr>
            <p:ph type="title"/>
          </p:nvPr>
        </p:nvSpPr>
        <p:spPr/>
        <p:txBody>
          <a:bodyPr/>
          <a:lstStyle/>
          <a:p>
            <a:pPr eaLnBrk="1" hangingPunct="1"/>
            <a:r>
              <a:rPr lang="en-US" altLang="en-US" smtClean="0"/>
              <a:t>GSM identifiers</a:t>
            </a:r>
            <a:endParaRPr lang="el-GR" altLang="en-US" smtClean="0"/>
          </a:p>
        </p:txBody>
      </p:sp>
      <p:sp>
        <p:nvSpPr>
          <p:cNvPr id="27652" name="Rectangle 3"/>
          <p:cNvSpPr>
            <a:spLocks noGrp="1" noChangeArrowheads="1"/>
          </p:cNvSpPr>
          <p:nvPr>
            <p:ph type="body" idx="1"/>
          </p:nvPr>
        </p:nvSpPr>
        <p:spPr>
          <a:xfrm>
            <a:off x="0" y="1219200"/>
            <a:ext cx="4114800" cy="5022850"/>
          </a:xfrm>
        </p:spPr>
        <p:txBody>
          <a:bodyPr/>
          <a:lstStyle/>
          <a:p>
            <a:pPr eaLnBrk="1" hangingPunct="1"/>
            <a:r>
              <a:rPr lang="en-US" altLang="en-US" smtClean="0"/>
              <a:t>IMSI: non-dialable number</a:t>
            </a:r>
          </a:p>
          <a:p>
            <a:pPr lvl="1" eaLnBrk="1" hangingPunct="1"/>
            <a:r>
              <a:rPr lang="en-US" altLang="en-US" smtClean="0"/>
              <a:t>MCC Greece: 202</a:t>
            </a:r>
          </a:p>
          <a:p>
            <a:pPr lvl="1" eaLnBrk="1" hangingPunct="1"/>
            <a:r>
              <a:rPr lang="en-US" altLang="en-US" smtClean="0"/>
              <a:t>Bound to SIM</a:t>
            </a:r>
          </a:p>
          <a:p>
            <a:pPr eaLnBrk="1" hangingPunct="1"/>
            <a:r>
              <a:rPr lang="en-US" altLang="en-US" smtClean="0"/>
              <a:t>TMSI: Temporary MSI (confidentiality)</a:t>
            </a:r>
          </a:p>
          <a:p>
            <a:pPr eaLnBrk="1" hangingPunct="1"/>
            <a:r>
              <a:rPr lang="en-US" altLang="en-US" smtClean="0"/>
              <a:t>MS ISDN number (dialable)</a:t>
            </a:r>
          </a:p>
          <a:p>
            <a:pPr lvl="1" eaLnBrk="1" hangingPunct="1"/>
            <a:r>
              <a:rPr lang="en-US" altLang="en-US" smtClean="0"/>
              <a:t>Different MS ISDN can be associated to same SIM</a:t>
            </a:r>
          </a:p>
          <a:p>
            <a:pPr eaLnBrk="1" hangingPunct="1"/>
            <a:endParaRPr lang="en-US" altLang="en-US" smtClean="0"/>
          </a:p>
          <a:p>
            <a:pPr eaLnBrk="1" hangingPunct="1"/>
            <a:endParaRPr lang="el-GR" altLang="en-US" smtClean="0"/>
          </a:p>
        </p:txBody>
      </p:sp>
      <p:pic>
        <p:nvPicPr>
          <p:cNvPr id="27653" name="Picture 4" descr="IDENTIF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51054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017628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Call routing</a:t>
            </a:r>
            <a:endParaRPr lang="el-GR" altLang="en-US" smtClean="0"/>
          </a:p>
        </p:txBody>
      </p:sp>
      <p:sp>
        <p:nvSpPr>
          <p:cNvPr id="28675" name="Rectangle 3"/>
          <p:cNvSpPr>
            <a:spLocks noGrp="1" noChangeArrowheads="1"/>
          </p:cNvSpPr>
          <p:nvPr>
            <p:ph type="body" idx="1"/>
          </p:nvPr>
        </p:nvSpPr>
        <p:spPr>
          <a:xfrm>
            <a:off x="0" y="1295400"/>
            <a:ext cx="2895600" cy="4830763"/>
          </a:xfrm>
        </p:spPr>
        <p:txBody>
          <a:bodyPr/>
          <a:lstStyle/>
          <a:p>
            <a:pPr eaLnBrk="1" hangingPunct="1">
              <a:lnSpc>
                <a:spcPct val="97000"/>
              </a:lnSpc>
            </a:pPr>
            <a:r>
              <a:rPr lang="el-GR" altLang="en-US" sz="2400" smtClean="0"/>
              <a:t>IMSI:    International Mobile Subscriber Identifier</a:t>
            </a:r>
          </a:p>
          <a:p>
            <a:pPr eaLnBrk="1" hangingPunct="1">
              <a:lnSpc>
                <a:spcPct val="97000"/>
              </a:lnSpc>
            </a:pPr>
            <a:r>
              <a:rPr lang="el-GR" altLang="en-US" sz="2400" smtClean="0"/>
              <a:t>MSISDN:	MS ISD</a:t>
            </a:r>
            <a:r>
              <a:rPr lang="en-US" altLang="en-US" sz="2400" smtClean="0"/>
              <a:t>N (called number)</a:t>
            </a:r>
            <a:endParaRPr lang="el-GR" altLang="en-US" sz="2400" smtClean="0"/>
          </a:p>
          <a:p>
            <a:pPr eaLnBrk="1" hangingPunct="1">
              <a:lnSpc>
                <a:spcPct val="90000"/>
              </a:lnSpc>
            </a:pPr>
            <a:r>
              <a:rPr lang="el-GR" altLang="en-US" sz="2400" smtClean="0"/>
              <a:t>MSRN:</a:t>
            </a:r>
            <a:r>
              <a:rPr lang="en-US" altLang="en-US" sz="2400" smtClean="0"/>
              <a:t> </a:t>
            </a:r>
            <a:r>
              <a:rPr lang="el-GR" altLang="en-US" sz="2400" smtClean="0"/>
              <a:t>Mobile Station Routing Number </a:t>
            </a:r>
          </a:p>
          <a:p>
            <a:pPr eaLnBrk="1" hangingPunct="1">
              <a:lnSpc>
                <a:spcPct val="90000"/>
              </a:lnSpc>
            </a:pPr>
            <a:endParaRPr lang="el-GR" altLang="en-US" sz="2400" smtClean="0"/>
          </a:p>
        </p:txBody>
      </p:sp>
      <p:pic>
        <p:nvPicPr>
          <p:cNvPr id="28676" name="Picture 4" descr="RO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475" y="1371600"/>
            <a:ext cx="6232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398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152400"/>
            <a:ext cx="8382000" cy="914400"/>
          </a:xfrm>
        </p:spPr>
        <p:txBody>
          <a:bodyPr/>
          <a:lstStyle/>
          <a:p>
            <a:pPr eaLnBrk="1" hangingPunct="1"/>
            <a:r>
              <a:rPr lang="en-US" altLang="en-US" smtClean="0"/>
              <a:t>Mobility management</a:t>
            </a:r>
            <a:endParaRPr lang="el-GR" altLang="en-US" smtClean="0"/>
          </a:p>
        </p:txBody>
      </p:sp>
      <p:sp>
        <p:nvSpPr>
          <p:cNvPr id="29699" name="Rectangle 3"/>
          <p:cNvSpPr>
            <a:spLocks noGrp="1" noChangeArrowheads="1"/>
          </p:cNvSpPr>
          <p:nvPr>
            <p:ph type="body" idx="4294967295"/>
          </p:nvPr>
        </p:nvSpPr>
        <p:spPr>
          <a:xfrm>
            <a:off x="0" y="1295400"/>
            <a:ext cx="8686800" cy="4830763"/>
          </a:xfrm>
        </p:spPr>
        <p:txBody>
          <a:bodyPr/>
          <a:lstStyle/>
          <a:p>
            <a:pPr eaLnBrk="1" hangingPunct="1"/>
            <a:r>
              <a:rPr lang="en-US" altLang="en-US" sz="2400" smtClean="0"/>
              <a:t>Location Registration</a:t>
            </a:r>
          </a:p>
          <a:p>
            <a:pPr eaLnBrk="1" hangingPunct="1"/>
            <a:r>
              <a:rPr lang="en-US" altLang="en-US" sz="2400" smtClean="0"/>
              <a:t>Call delivery</a:t>
            </a:r>
          </a:p>
          <a:p>
            <a:pPr eaLnBrk="1" hangingPunct="1"/>
            <a:r>
              <a:rPr lang="en-US" altLang="en-US" sz="2400" smtClean="0"/>
              <a:t>Handoff Management</a:t>
            </a:r>
            <a:endParaRPr lang="el-GR" altLang="en-US" sz="2400" smtClean="0"/>
          </a:p>
          <a:p>
            <a:pPr lvl="1" eaLnBrk="1" hangingPunct="1"/>
            <a:r>
              <a:rPr lang="en-US" altLang="en-US" sz="2000" smtClean="0"/>
              <a:t>Handoff is caused by:</a:t>
            </a:r>
          </a:p>
          <a:p>
            <a:pPr lvl="2" eaLnBrk="1" hangingPunct="1"/>
            <a:r>
              <a:rPr lang="en-US" altLang="en-US" sz="1800" smtClean="0"/>
              <a:t>signal strength deterioration</a:t>
            </a:r>
          </a:p>
          <a:p>
            <a:pPr lvl="2" eaLnBrk="1" hangingPunct="1"/>
            <a:r>
              <a:rPr lang="en-US" altLang="en-US" sz="1800" smtClean="0"/>
              <a:t>user mobility</a:t>
            </a:r>
            <a:endParaRPr lang="el-GR" altLang="en-US" sz="1800" smtClean="0"/>
          </a:p>
          <a:p>
            <a:pPr lvl="1" eaLnBrk="1" hangingPunct="1"/>
            <a:r>
              <a:rPr lang="en-US" altLang="en-US" sz="2000" smtClean="0"/>
              <a:t>There are two kinds of handoff:</a:t>
            </a:r>
          </a:p>
          <a:p>
            <a:pPr lvl="2" eaLnBrk="1" hangingPunct="1"/>
            <a:r>
              <a:rPr lang="en-US" altLang="en-US" sz="1800" smtClean="0"/>
              <a:t>soft handoff</a:t>
            </a:r>
          </a:p>
          <a:p>
            <a:pPr lvl="2" eaLnBrk="1" hangingPunct="1"/>
            <a:r>
              <a:rPr lang="en-US" altLang="en-US" sz="1800" smtClean="0"/>
              <a:t>hard handoff</a:t>
            </a:r>
          </a:p>
          <a:p>
            <a:pPr lvl="1" eaLnBrk="1" hangingPunct="1"/>
            <a:r>
              <a:rPr lang="en-US" altLang="en-US" sz="2000" smtClean="0"/>
              <a:t>There are three ways to handoff:</a:t>
            </a:r>
          </a:p>
          <a:p>
            <a:pPr lvl="2" eaLnBrk="1" hangingPunct="1"/>
            <a:r>
              <a:rPr lang="en-US" altLang="en-US" sz="1800" smtClean="0"/>
              <a:t>network-controlled handoff</a:t>
            </a:r>
          </a:p>
          <a:p>
            <a:pPr lvl="2" eaLnBrk="1" hangingPunct="1"/>
            <a:r>
              <a:rPr lang="en-US" altLang="en-US" sz="1800" smtClean="0"/>
              <a:t>mobile-assisted handoff</a:t>
            </a:r>
          </a:p>
          <a:p>
            <a:pPr lvl="2" eaLnBrk="1" hangingPunct="1"/>
            <a:r>
              <a:rPr lang="en-US" altLang="en-US" sz="1800" smtClean="0"/>
              <a:t>mobile-controlled handoff</a:t>
            </a:r>
            <a:endParaRPr lang="el-GR" altLang="en-US" sz="1800" smtClean="0"/>
          </a:p>
          <a:p>
            <a:pPr eaLnBrk="1" hangingPunct="1"/>
            <a:endParaRPr lang="el-GR" altLang="en-US" sz="2800" smtClean="0"/>
          </a:p>
        </p:txBody>
      </p:sp>
      <p:graphicFrame>
        <p:nvGraphicFramePr>
          <p:cNvPr id="29700" name="Object 4" descr="MOBILITY MANAGEMENTS"/>
          <p:cNvGraphicFramePr>
            <a:graphicFrameLocks noChangeAspect="1"/>
          </p:cNvGraphicFramePr>
          <p:nvPr>
            <p:extLst>
              <p:ext uri="{D42A27DB-BD31-4B8C-83A1-F6EECF244321}">
                <p14:modId xmlns:p14="http://schemas.microsoft.com/office/powerpoint/2010/main" val="3025678862"/>
              </p:ext>
            </p:extLst>
          </p:nvPr>
        </p:nvGraphicFramePr>
        <p:xfrm>
          <a:off x="4495800" y="1295400"/>
          <a:ext cx="4038600" cy="3670300"/>
        </p:xfrm>
        <a:graphic>
          <a:graphicData uri="http://schemas.openxmlformats.org/presentationml/2006/ole">
            <mc:AlternateContent xmlns:mc="http://schemas.openxmlformats.org/markup-compatibility/2006">
              <mc:Choice xmlns:v="urn:schemas-microsoft-com:vml" Requires="v">
                <p:oleObj spid="_x0000_s43012" name="Visio" r:id="rId3" imgW="4129984" imgH="3752077" progId="Visio.Drawing.6">
                  <p:embed/>
                </p:oleObj>
              </mc:Choice>
              <mc:Fallback>
                <p:oleObj name="Visio" r:id="rId3" imgW="4129984" imgH="3752077"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95400"/>
                        <a:ext cx="40386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 Box 5"/>
          <p:cNvSpPr txBox="1">
            <a:spLocks noChangeArrowheads="1"/>
          </p:cNvSpPr>
          <p:nvPr/>
        </p:nvSpPr>
        <p:spPr bwMode="auto">
          <a:xfrm>
            <a:off x="8077200" y="2133600"/>
            <a:ext cx="106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t>Rx</a:t>
            </a:r>
          </a:p>
          <a:p>
            <a:pPr eaLnBrk="1" hangingPunct="1">
              <a:spcBef>
                <a:spcPct val="0"/>
              </a:spcBef>
              <a:buClrTx/>
              <a:buSzTx/>
              <a:buFontTx/>
              <a:buNone/>
            </a:pPr>
            <a:r>
              <a:rPr lang="en-US" altLang="en-US" sz="1800"/>
              <a:t>signal strength</a:t>
            </a:r>
            <a:endParaRPr lang="el-GR" altLang="en-US" sz="1800"/>
          </a:p>
        </p:txBody>
      </p:sp>
    </p:spTree>
    <p:extLst>
      <p:ext uri="{BB962C8B-B14F-4D97-AF65-F5344CB8AC3E}">
        <p14:creationId xmlns:p14="http://schemas.microsoft.com/office/powerpoint/2010/main" val="1728761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Three cases of handovers</a:t>
            </a:r>
            <a:endParaRPr lang="el-GR" altLang="en-US" smtClean="0"/>
          </a:p>
        </p:txBody>
      </p:sp>
      <p:sp>
        <p:nvSpPr>
          <p:cNvPr id="30723" name="Rectangle 3"/>
          <p:cNvSpPr>
            <a:spLocks noGrp="1" noChangeArrowheads="1"/>
          </p:cNvSpPr>
          <p:nvPr>
            <p:ph type="body" idx="1"/>
          </p:nvPr>
        </p:nvSpPr>
        <p:spPr/>
        <p:txBody>
          <a:bodyPr/>
          <a:lstStyle/>
          <a:p>
            <a:pPr eaLnBrk="1" hangingPunct="1"/>
            <a:endParaRPr lang="en-US" altLang="en-US" smtClean="0"/>
          </a:p>
        </p:txBody>
      </p:sp>
      <p:pic>
        <p:nvPicPr>
          <p:cNvPr id="30724" name="Picture 4" descr="HANDO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3914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327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Power control</a:t>
            </a:r>
            <a:endParaRPr lang="el-GR" altLang="en-US" smtClean="0"/>
          </a:p>
        </p:txBody>
      </p:sp>
      <p:sp>
        <p:nvSpPr>
          <p:cNvPr id="31747" name="Rectangle 3"/>
          <p:cNvSpPr>
            <a:spLocks noGrp="1" noChangeArrowheads="1"/>
          </p:cNvSpPr>
          <p:nvPr>
            <p:ph type="body" idx="1"/>
          </p:nvPr>
        </p:nvSpPr>
        <p:spPr>
          <a:xfrm>
            <a:off x="304800" y="1295400"/>
            <a:ext cx="8382000" cy="5029200"/>
          </a:xfrm>
        </p:spPr>
        <p:txBody>
          <a:bodyPr/>
          <a:lstStyle/>
          <a:p>
            <a:pPr eaLnBrk="1" hangingPunct="1">
              <a:lnSpc>
                <a:spcPct val="90000"/>
              </a:lnSpc>
            </a:pPr>
            <a:r>
              <a:rPr lang="en-US" altLang="en-US" sz="2400" smtClean="0"/>
              <a:t>Operator - dependent</a:t>
            </a:r>
          </a:p>
          <a:p>
            <a:pPr eaLnBrk="1" hangingPunct="1">
              <a:lnSpc>
                <a:spcPct val="90000"/>
              </a:lnSpc>
            </a:pPr>
            <a:r>
              <a:rPr lang="en-US" altLang="en-US" sz="2400" smtClean="0"/>
              <a:t>Mobile:</a:t>
            </a:r>
          </a:p>
          <a:p>
            <a:pPr lvl="1" eaLnBrk="1" hangingPunct="1">
              <a:lnSpc>
                <a:spcPct val="90000"/>
              </a:lnSpc>
            </a:pPr>
            <a:r>
              <a:rPr lang="en-US" altLang="en-US" sz="2000" smtClean="0"/>
              <a:t>Peak Tx power classes: GSM-900: 8,5,2,0.8 Watt (39,37,33,29 dBm), GSM-1800: 1,0.25,4 Watt (30,24,36 dBm)</a:t>
            </a:r>
          </a:p>
          <a:p>
            <a:pPr lvl="1" eaLnBrk="1" hangingPunct="1">
              <a:lnSpc>
                <a:spcPct val="90000"/>
              </a:lnSpc>
            </a:pPr>
            <a:r>
              <a:rPr lang="en-US" altLang="en-US" sz="2000" smtClean="0"/>
              <a:t>minimum Tx power: GSM-900: 19mW, GSM-1800: 15mW</a:t>
            </a:r>
          </a:p>
          <a:p>
            <a:pPr lvl="1" eaLnBrk="1" hangingPunct="1">
              <a:lnSpc>
                <a:spcPct val="90000"/>
              </a:lnSpc>
            </a:pPr>
            <a:r>
              <a:rPr lang="en-US" altLang="en-US" sz="2000" smtClean="0"/>
              <a:t>step: 2dBm</a:t>
            </a:r>
          </a:p>
          <a:p>
            <a:pPr eaLnBrk="1" hangingPunct="1">
              <a:lnSpc>
                <a:spcPct val="90000"/>
              </a:lnSpc>
            </a:pPr>
            <a:r>
              <a:rPr lang="en-US" altLang="en-US" sz="2400" smtClean="0"/>
              <a:t>Base station:</a:t>
            </a:r>
          </a:p>
          <a:p>
            <a:pPr lvl="1" eaLnBrk="1" hangingPunct="1">
              <a:lnSpc>
                <a:spcPct val="90000"/>
              </a:lnSpc>
            </a:pPr>
            <a:r>
              <a:rPr lang="en-US" altLang="en-US" sz="2000" smtClean="0"/>
              <a:t>8 classes: 320-2.5 Watt (55-34dBm)</a:t>
            </a:r>
          </a:p>
          <a:p>
            <a:pPr eaLnBrk="1" hangingPunct="1">
              <a:lnSpc>
                <a:spcPct val="90000"/>
              </a:lnSpc>
            </a:pPr>
            <a:r>
              <a:rPr lang="en-US" altLang="en-US" sz="2400" smtClean="0"/>
              <a:t>Base station decides power control changes for both</a:t>
            </a:r>
          </a:p>
          <a:p>
            <a:pPr lvl="1" eaLnBrk="1" hangingPunct="1">
              <a:lnSpc>
                <a:spcPct val="90000"/>
              </a:lnSpc>
            </a:pPr>
            <a:r>
              <a:rPr lang="en-US" altLang="en-US" sz="2000" smtClean="0"/>
              <a:t>Mobile measures signal strength, quality (BER) and reports to Base station</a:t>
            </a:r>
          </a:p>
          <a:p>
            <a:pPr lvl="1" eaLnBrk="1" hangingPunct="1">
              <a:lnSpc>
                <a:spcPct val="90000"/>
              </a:lnSpc>
            </a:pPr>
            <a:r>
              <a:rPr lang="en-US" altLang="en-US" sz="2000" smtClean="0"/>
              <a:t>Goal: operate at lowest power level while maintaining acceptable signal quality</a:t>
            </a:r>
          </a:p>
          <a:p>
            <a:pPr eaLnBrk="1" hangingPunct="1">
              <a:lnSpc>
                <a:spcPct val="90000"/>
              </a:lnSpc>
            </a:pPr>
            <a:endParaRPr lang="el-GR" altLang="en-US" sz="2400" smtClean="0"/>
          </a:p>
        </p:txBody>
      </p:sp>
    </p:spTree>
    <p:extLst>
      <p:ext uri="{BB962C8B-B14F-4D97-AF65-F5344CB8AC3E}">
        <p14:creationId xmlns:p14="http://schemas.microsoft.com/office/powerpoint/2010/main" val="6305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914400"/>
          </a:xfrm>
        </p:spPr>
        <p:txBody>
          <a:bodyPr/>
          <a:lstStyle/>
          <a:p>
            <a:pPr eaLnBrk="1" hangingPunct="1"/>
            <a:r>
              <a:rPr lang="en-US" altLang="en-US" sz="4000" smtClean="0"/>
              <a:t>GPRS (General Packet Radio Service)</a:t>
            </a:r>
            <a:endParaRPr lang="el-GR" altLang="en-US" sz="4000" smtClean="0"/>
          </a:p>
        </p:txBody>
      </p:sp>
      <p:sp>
        <p:nvSpPr>
          <p:cNvPr id="29699" name="Rectangle 3"/>
          <p:cNvSpPr>
            <a:spLocks noGrp="1" noChangeArrowheads="1"/>
          </p:cNvSpPr>
          <p:nvPr>
            <p:ph type="body" idx="1"/>
          </p:nvPr>
        </p:nvSpPr>
        <p:spPr/>
        <p:txBody>
          <a:bodyPr/>
          <a:lstStyle/>
          <a:p>
            <a:pPr eaLnBrk="1" hangingPunct="1"/>
            <a:r>
              <a:rPr lang="en-US" altLang="en-US" sz="2800" smtClean="0"/>
              <a:t>The major GSM Phase 2+ enhancement and an important step to 3G</a:t>
            </a:r>
          </a:p>
          <a:p>
            <a:pPr lvl="1" eaLnBrk="1" hangingPunct="1"/>
            <a:r>
              <a:rPr lang="en-US" altLang="en-US" sz="2400" smtClean="0"/>
              <a:t>considered 2.5G</a:t>
            </a:r>
          </a:p>
          <a:p>
            <a:pPr eaLnBrk="1" hangingPunct="1"/>
            <a:r>
              <a:rPr lang="en-US" altLang="en-US" sz="2800" smtClean="0"/>
              <a:t>Aims at providing data services to mobile users with high bandwidth efficiency and “always on” connectivity </a:t>
            </a:r>
          </a:p>
          <a:p>
            <a:pPr eaLnBrk="1" hangingPunct="1"/>
            <a:r>
              <a:rPr lang="en-US" altLang="en-US" sz="2800" smtClean="0"/>
              <a:t>Address shortcomings of GSM</a:t>
            </a:r>
          </a:p>
          <a:p>
            <a:pPr lvl="1" eaLnBrk="1" hangingPunct="1"/>
            <a:r>
              <a:rPr lang="en-US" altLang="en-US" sz="2400" smtClean="0"/>
              <a:t>Low data rates (up to 9.6 kbps)</a:t>
            </a:r>
          </a:p>
          <a:p>
            <a:pPr lvl="1" eaLnBrk="1" hangingPunct="1"/>
            <a:r>
              <a:rPr lang="en-US" altLang="en-US" sz="2400" smtClean="0"/>
              <a:t>Long connection setup</a:t>
            </a:r>
          </a:p>
          <a:p>
            <a:pPr lvl="1" eaLnBrk="1" hangingPunct="1"/>
            <a:r>
              <a:rPr lang="en-US" altLang="en-US" sz="2400" smtClean="0"/>
              <a:t>Expensive</a:t>
            </a:r>
          </a:p>
          <a:p>
            <a:pPr lvl="1" eaLnBrk="1" hangingPunct="1"/>
            <a:r>
              <a:rPr lang="en-US" altLang="en-US" sz="2400" smtClean="0"/>
              <a:t>Circuit-switched</a:t>
            </a:r>
          </a:p>
          <a:p>
            <a:pPr lvl="1" eaLnBrk="1" hangingPunct="1"/>
            <a:endParaRPr lang="el-GR" alt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9144000" cy="914400"/>
          </a:xfrm>
        </p:spPr>
        <p:txBody>
          <a:bodyPr/>
          <a:lstStyle/>
          <a:p>
            <a:pPr eaLnBrk="1" hangingPunct="1"/>
            <a:r>
              <a:rPr lang="en-US" altLang="en-US" sz="4000" smtClean="0"/>
              <a:t>GPRS (General Packet Radio Service)</a:t>
            </a:r>
            <a:endParaRPr lang="el-GR" altLang="en-US" sz="4000" smtClean="0"/>
          </a:p>
        </p:txBody>
      </p:sp>
      <p:sp>
        <p:nvSpPr>
          <p:cNvPr id="4099" name="Rectangle 3"/>
          <p:cNvSpPr>
            <a:spLocks noGrp="1" noChangeArrowheads="1"/>
          </p:cNvSpPr>
          <p:nvPr>
            <p:ph type="body" idx="1"/>
          </p:nvPr>
        </p:nvSpPr>
        <p:spPr/>
        <p:txBody>
          <a:bodyPr/>
          <a:lstStyle/>
          <a:p>
            <a:pPr eaLnBrk="1" hangingPunct="1"/>
            <a:r>
              <a:rPr lang="en-US" altLang="en-US" sz="2800" smtClean="0"/>
              <a:t>The major GSM Phase 2+ enhancement and an important step to 3G</a:t>
            </a:r>
          </a:p>
          <a:p>
            <a:pPr lvl="1" eaLnBrk="1" hangingPunct="1"/>
            <a:r>
              <a:rPr lang="en-US" altLang="en-US" sz="2400" smtClean="0"/>
              <a:t>considered 2.5G</a:t>
            </a:r>
          </a:p>
          <a:p>
            <a:pPr eaLnBrk="1" hangingPunct="1"/>
            <a:r>
              <a:rPr lang="en-US" altLang="en-US" sz="2800" smtClean="0"/>
              <a:t>Aims at providing data services to mobile users with high bandwidth efficiency and “always on” connectivity </a:t>
            </a:r>
          </a:p>
          <a:p>
            <a:pPr eaLnBrk="1" hangingPunct="1"/>
            <a:r>
              <a:rPr lang="en-US" altLang="en-US" sz="2800" smtClean="0"/>
              <a:t>Address shortcomings of GSM</a:t>
            </a:r>
          </a:p>
          <a:p>
            <a:pPr lvl="1" eaLnBrk="1" hangingPunct="1"/>
            <a:r>
              <a:rPr lang="en-US" altLang="en-US" sz="2400" smtClean="0"/>
              <a:t>Low data rates (up to 9.6 kbps)</a:t>
            </a:r>
          </a:p>
          <a:p>
            <a:pPr lvl="1" eaLnBrk="1" hangingPunct="1"/>
            <a:r>
              <a:rPr lang="en-US" altLang="en-US" sz="2400" smtClean="0"/>
              <a:t>Long connection setup</a:t>
            </a:r>
          </a:p>
          <a:p>
            <a:pPr lvl="1" eaLnBrk="1" hangingPunct="1"/>
            <a:r>
              <a:rPr lang="en-US" altLang="en-US" sz="2400" smtClean="0"/>
              <a:t>Expensive</a:t>
            </a:r>
          </a:p>
          <a:p>
            <a:pPr lvl="1" eaLnBrk="1" hangingPunct="1"/>
            <a:r>
              <a:rPr lang="en-US" altLang="en-US" sz="2400" smtClean="0"/>
              <a:t>Circuit-switched</a:t>
            </a:r>
          </a:p>
          <a:p>
            <a:pPr lvl="1" eaLnBrk="1" hangingPunct="1"/>
            <a:endParaRPr lang="el-GR" altLang="en-US" sz="2400" smtClean="0"/>
          </a:p>
        </p:txBody>
      </p:sp>
    </p:spTree>
    <p:extLst>
      <p:ext uri="{BB962C8B-B14F-4D97-AF65-F5344CB8AC3E}">
        <p14:creationId xmlns:p14="http://schemas.microsoft.com/office/powerpoint/2010/main" val="3574101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Network architecture</a:t>
            </a:r>
            <a:endParaRPr lang="el-GR" altLang="en-US" smtClean="0"/>
          </a:p>
        </p:txBody>
      </p:sp>
      <p:sp>
        <p:nvSpPr>
          <p:cNvPr id="5123" name="Rectangle 3"/>
          <p:cNvSpPr>
            <a:spLocks noGrp="1" noChangeArrowheads="1"/>
          </p:cNvSpPr>
          <p:nvPr>
            <p:ph type="body" idx="1"/>
          </p:nvPr>
        </p:nvSpPr>
        <p:spPr/>
        <p:txBody>
          <a:bodyPr/>
          <a:lstStyle/>
          <a:p>
            <a:pPr eaLnBrk="1" hangingPunct="1"/>
            <a:endParaRPr lang="en-US" altLang="en-US" smtClean="0"/>
          </a:p>
        </p:txBody>
      </p:sp>
      <p:graphicFrame>
        <p:nvGraphicFramePr>
          <p:cNvPr id="5124" name="Object 4" descr="NETWORK ARCHITECTURE"/>
          <p:cNvGraphicFramePr>
            <a:graphicFrameLocks noChangeAspect="1"/>
          </p:cNvGraphicFramePr>
          <p:nvPr>
            <p:extLst>
              <p:ext uri="{D42A27DB-BD31-4B8C-83A1-F6EECF244321}">
                <p14:modId xmlns:p14="http://schemas.microsoft.com/office/powerpoint/2010/main" val="2814811397"/>
              </p:ext>
            </p:extLst>
          </p:nvPr>
        </p:nvGraphicFramePr>
        <p:xfrm>
          <a:off x="609600" y="1371600"/>
          <a:ext cx="7696200" cy="4738688"/>
        </p:xfrm>
        <a:graphic>
          <a:graphicData uri="http://schemas.openxmlformats.org/presentationml/2006/ole">
            <mc:AlternateContent xmlns:mc="http://schemas.openxmlformats.org/markup-compatibility/2006">
              <mc:Choice xmlns:v="urn:schemas-microsoft-com:vml" Requires="v">
                <p:oleObj spid="_x0000_s40964" name="Visio" r:id="rId3" imgW="10847956" imgH="6679731" progId="Visio.Drawing.6">
                  <p:embed/>
                </p:oleObj>
              </mc:Choice>
              <mc:Fallback>
                <p:oleObj name="Visio" r:id="rId3" imgW="10847956" imgH="667973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7696200"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93055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GPRS features</a:t>
            </a:r>
            <a:endParaRPr lang="el-GR" altLang="en-US" smtClean="0"/>
          </a:p>
        </p:txBody>
      </p:sp>
      <p:sp>
        <p:nvSpPr>
          <p:cNvPr id="5123" name="Rectangle 3"/>
          <p:cNvSpPr>
            <a:spLocks noGrp="1" noChangeArrowheads="1"/>
          </p:cNvSpPr>
          <p:nvPr>
            <p:ph type="body" idx="1"/>
          </p:nvPr>
        </p:nvSpPr>
        <p:spPr/>
        <p:txBody>
          <a:bodyPr/>
          <a:lstStyle/>
          <a:p>
            <a:pPr eaLnBrk="1" hangingPunct="1"/>
            <a:r>
              <a:rPr lang="en-US" altLang="en-US" smtClean="0"/>
              <a:t>Data rates up to 172 kbps</a:t>
            </a:r>
          </a:p>
          <a:p>
            <a:pPr eaLnBrk="1" hangingPunct="1"/>
            <a:r>
              <a:rPr lang="en-US" altLang="en-US" smtClean="0"/>
              <a:t>Fast call setup times</a:t>
            </a:r>
          </a:p>
          <a:p>
            <a:pPr eaLnBrk="1" hangingPunct="1"/>
            <a:r>
              <a:rPr lang="en-US" altLang="en-US" smtClean="0"/>
              <a:t>“Always on” connectivity</a:t>
            </a:r>
          </a:p>
          <a:p>
            <a:pPr eaLnBrk="1" hangingPunct="1"/>
            <a:r>
              <a:rPr lang="en-US" altLang="en-US" smtClean="0"/>
              <a:t>Integrates IP infrastructure into the GSM network</a:t>
            </a:r>
          </a:p>
          <a:p>
            <a:pPr eaLnBrk="1" hangingPunct="1"/>
            <a:r>
              <a:rPr lang="en-US" altLang="en-US" smtClean="0"/>
              <a:t>Uses packet-switched mechanisms</a:t>
            </a:r>
          </a:p>
          <a:p>
            <a:pPr lvl="1" eaLnBrk="1" hangingPunct="1"/>
            <a:r>
              <a:rPr lang="en-US" altLang="en-US" smtClean="0"/>
              <a:t>more efficient for bursty traffic</a:t>
            </a:r>
            <a:endParaRPr lang="el-GR" altLang="en-US" smtClean="0"/>
          </a:p>
          <a:p>
            <a:pPr lvl="1" eaLnBrk="1" hangingPunct="1"/>
            <a:r>
              <a:rPr lang="en-US" altLang="en-US" sz="2900" smtClean="0"/>
              <a:t>allow volume-based charging</a:t>
            </a:r>
          </a:p>
          <a:p>
            <a:pPr eaLnBrk="1" hangingPunct="1"/>
            <a:endParaRPr lang="el-GR" altLang="en-US" smtClean="0"/>
          </a:p>
        </p:txBody>
      </p:sp>
    </p:spTree>
    <p:extLst>
      <p:ext uri="{BB962C8B-B14F-4D97-AF65-F5344CB8AC3E}">
        <p14:creationId xmlns:p14="http://schemas.microsoft.com/office/powerpoint/2010/main" val="614846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Protocol architecture</a:t>
            </a:r>
            <a:endParaRPr lang="el-GR" altLang="en-US" smtClean="0"/>
          </a:p>
        </p:txBody>
      </p:sp>
      <p:sp>
        <p:nvSpPr>
          <p:cNvPr id="13315" name="Rectangle 3"/>
          <p:cNvSpPr>
            <a:spLocks noGrp="1" noChangeArrowheads="1"/>
          </p:cNvSpPr>
          <p:nvPr>
            <p:ph type="body" idx="1"/>
          </p:nvPr>
        </p:nvSpPr>
        <p:spPr/>
        <p:txBody>
          <a:bodyPr/>
          <a:lstStyle/>
          <a:p>
            <a:pPr eaLnBrk="1" hangingPunct="1"/>
            <a:endParaRPr lang="en-US" altLang="en-US" smtClean="0"/>
          </a:p>
        </p:txBody>
      </p:sp>
      <p:pic>
        <p:nvPicPr>
          <p:cNvPr id="13316" name="Picture 4" descr="bettstetter-fig-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3882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591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smtClean="0"/>
              <a:t>Channel coding &amp; transmission rate</a:t>
            </a:r>
            <a:endParaRPr lang="el-GR" altLang="en-US" sz="4000" smtClean="0"/>
          </a:p>
        </p:txBody>
      </p:sp>
      <p:sp>
        <p:nvSpPr>
          <p:cNvPr id="6147" name="Rectangle 3"/>
          <p:cNvSpPr>
            <a:spLocks noGrp="1" noChangeArrowheads="1"/>
          </p:cNvSpPr>
          <p:nvPr>
            <p:ph type="body" idx="1"/>
          </p:nvPr>
        </p:nvSpPr>
        <p:spPr/>
        <p:txBody>
          <a:bodyPr/>
          <a:lstStyle/>
          <a:p>
            <a:pPr eaLnBrk="1" hangingPunct="1"/>
            <a:r>
              <a:rPr lang="en-US" altLang="en-US" sz="2400" smtClean="0"/>
              <a:t>Coding used in every digital communication system to</a:t>
            </a:r>
            <a:endParaRPr lang="el-GR" altLang="en-US" sz="2400" smtClean="0"/>
          </a:p>
          <a:p>
            <a:pPr lvl="1" eaLnBrk="1" hangingPunct="1"/>
            <a:r>
              <a:rPr lang="en-US" altLang="en-US" sz="2400" smtClean="0"/>
              <a:t>increase channel capacity</a:t>
            </a:r>
          </a:p>
          <a:p>
            <a:pPr lvl="1" eaLnBrk="1" hangingPunct="1"/>
            <a:r>
              <a:rPr lang="en-US" altLang="en-US" sz="2400" smtClean="0"/>
              <a:t>protect against errors</a:t>
            </a:r>
          </a:p>
          <a:p>
            <a:pPr eaLnBrk="1" hangingPunct="1"/>
            <a:r>
              <a:rPr lang="en-US" altLang="en-US" sz="2400" smtClean="0"/>
              <a:t>GPRS uses 4 different coding schemes, depending on channel conditions</a:t>
            </a:r>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r>
              <a:rPr lang="en-US" altLang="en-US" sz="2400" smtClean="0"/>
              <a:t>Up to 8 slots can be </a:t>
            </a:r>
          </a:p>
          <a:p>
            <a:pPr eaLnBrk="1" hangingPunct="1">
              <a:buFontTx/>
              <a:buNone/>
            </a:pPr>
            <a:r>
              <a:rPr lang="en-US" altLang="en-US" sz="2400" smtClean="0"/>
              <a:t>	combined</a:t>
            </a:r>
            <a:endParaRPr lang="el-GR" altLang="en-US" sz="2400" smtClean="0"/>
          </a:p>
        </p:txBody>
      </p:sp>
      <p:grpSp>
        <p:nvGrpSpPr>
          <p:cNvPr id="2" name="Group 1" descr="coding"/>
          <p:cNvGrpSpPr/>
          <p:nvPr/>
        </p:nvGrpSpPr>
        <p:grpSpPr>
          <a:xfrm>
            <a:off x="1447800" y="3505200"/>
            <a:ext cx="6810375" cy="3352800"/>
            <a:chOff x="1447800" y="3505200"/>
            <a:chExt cx="6810375" cy="3352800"/>
          </a:xfrm>
        </p:grpSpPr>
        <p:pic>
          <p:nvPicPr>
            <p:cNvPr id="6148" name="Picture 4" descr="co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14875"/>
              <a:ext cx="42957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9" name="Object 5" descr="coding"/>
            <p:cNvGraphicFramePr>
              <a:graphicFrameLocks noChangeAspect="1"/>
            </p:cNvGraphicFramePr>
            <p:nvPr>
              <p:extLst>
                <p:ext uri="{D42A27DB-BD31-4B8C-83A1-F6EECF244321}">
                  <p14:modId xmlns:p14="http://schemas.microsoft.com/office/powerpoint/2010/main" val="2908596012"/>
                </p:ext>
              </p:extLst>
            </p:nvPr>
          </p:nvGraphicFramePr>
          <p:xfrm>
            <a:off x="1447800" y="3505200"/>
            <a:ext cx="6019800" cy="1287463"/>
          </p:xfrm>
          <a:graphic>
            <a:graphicData uri="http://schemas.openxmlformats.org/presentationml/2006/ole">
              <mc:AlternateContent xmlns:mc="http://schemas.openxmlformats.org/markup-compatibility/2006">
                <mc:Choice xmlns:v="urn:schemas-microsoft-com:vml" Requires="v">
                  <p:oleObj spid="_x0000_s44036" name="Visio" r:id="rId4" imgW="3710462" imgH="795179" progId="Visio.Drawing.6">
                    <p:embed/>
                  </p:oleObj>
                </mc:Choice>
                <mc:Fallback>
                  <p:oleObj name="Visio" r:id="rId4" imgW="3710462" imgH="795179"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05200"/>
                          <a:ext cx="6019800" cy="128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50" name="Text Box 6"/>
          <p:cNvSpPr txBox="1">
            <a:spLocks noChangeArrowheads="1"/>
          </p:cNvSpPr>
          <p:nvPr/>
        </p:nvSpPr>
        <p:spPr bwMode="auto">
          <a:xfrm>
            <a:off x="3505200" y="3048000"/>
            <a:ext cx="169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b="1">
                <a:solidFill>
                  <a:srgbClr val="FF0000"/>
                </a:solidFill>
              </a:rPr>
              <a:t>physical layer</a:t>
            </a:r>
            <a:endParaRPr lang="el-GR" altLang="en-US" sz="1800" b="1">
              <a:solidFill>
                <a:srgbClr val="FF0000"/>
              </a:solidFill>
            </a:endParaRPr>
          </a:p>
        </p:txBody>
      </p:sp>
    </p:spTree>
    <p:extLst>
      <p:ext uri="{BB962C8B-B14F-4D97-AF65-F5344CB8AC3E}">
        <p14:creationId xmlns:p14="http://schemas.microsoft.com/office/powerpoint/2010/main" val="1609169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QoS</a:t>
            </a:r>
            <a:endParaRPr lang="el-GR" altLang="en-US" smtClean="0"/>
          </a:p>
        </p:txBody>
      </p:sp>
      <p:sp>
        <p:nvSpPr>
          <p:cNvPr id="7171" name="Rectangle 3"/>
          <p:cNvSpPr>
            <a:spLocks noGrp="1" noChangeArrowheads="1"/>
          </p:cNvSpPr>
          <p:nvPr>
            <p:ph type="body" idx="1"/>
          </p:nvPr>
        </p:nvSpPr>
        <p:spPr/>
        <p:txBody>
          <a:bodyPr/>
          <a:lstStyle/>
          <a:p>
            <a:pPr eaLnBrk="1" hangingPunct="1"/>
            <a:r>
              <a:rPr lang="en-US" altLang="en-US" smtClean="0"/>
              <a:t>GPRS Release 99 specified 4 traffic classes</a:t>
            </a:r>
            <a:endParaRPr lang="el-GR" altLang="en-US" smtClean="0"/>
          </a:p>
        </p:txBody>
      </p:sp>
      <p:graphicFrame>
        <p:nvGraphicFramePr>
          <p:cNvPr id="7172" name="Object 4" descr="QoS"/>
          <p:cNvGraphicFramePr>
            <a:graphicFrameLocks noChangeAspect="1"/>
          </p:cNvGraphicFramePr>
          <p:nvPr>
            <p:extLst>
              <p:ext uri="{D42A27DB-BD31-4B8C-83A1-F6EECF244321}">
                <p14:modId xmlns:p14="http://schemas.microsoft.com/office/powerpoint/2010/main" val="129555433"/>
              </p:ext>
            </p:extLst>
          </p:nvPr>
        </p:nvGraphicFramePr>
        <p:xfrm>
          <a:off x="762000" y="2743200"/>
          <a:ext cx="7620000" cy="2006600"/>
        </p:xfrm>
        <a:graphic>
          <a:graphicData uri="http://schemas.openxmlformats.org/presentationml/2006/ole">
            <mc:AlternateContent xmlns:mc="http://schemas.openxmlformats.org/markup-compatibility/2006">
              <mc:Choice xmlns:v="urn:schemas-microsoft-com:vml" Requires="v">
                <p:oleObj spid="_x0000_s45060" name="Visio" r:id="rId3" imgW="4413809" imgH="1167689" progId="Visio.Drawing.6">
                  <p:embed/>
                </p:oleObj>
              </mc:Choice>
              <mc:Fallback>
                <p:oleObj name="Visio" r:id="rId3" imgW="4413809" imgH="116768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43200"/>
                        <a:ext cx="76200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3897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High-level view</a:t>
            </a:r>
            <a:endParaRPr lang="el-GR" altLang="en-US" smtClean="0"/>
          </a:p>
        </p:txBody>
      </p:sp>
      <p:graphicFrame>
        <p:nvGraphicFramePr>
          <p:cNvPr id="8195" name="Object 5" descr="High-level view"/>
          <p:cNvGraphicFramePr>
            <a:graphicFrameLocks noGrp="1" noChangeAspect="1"/>
          </p:cNvGraphicFramePr>
          <p:nvPr>
            <p:ph type="body" idx="1"/>
            <p:extLst>
              <p:ext uri="{D42A27DB-BD31-4B8C-83A1-F6EECF244321}">
                <p14:modId xmlns:p14="http://schemas.microsoft.com/office/powerpoint/2010/main" val="3293069833"/>
              </p:ext>
            </p:extLst>
          </p:nvPr>
        </p:nvGraphicFramePr>
        <p:xfrm>
          <a:off x="455613" y="1295400"/>
          <a:ext cx="8080375" cy="5029200"/>
        </p:xfrm>
        <a:graphic>
          <a:graphicData uri="http://schemas.openxmlformats.org/presentationml/2006/ole">
            <mc:AlternateContent xmlns:mc="http://schemas.openxmlformats.org/markup-compatibility/2006">
              <mc:Choice xmlns:v="urn:schemas-microsoft-com:vml" Requires="v">
                <p:oleObj spid="_x0000_s46084" name="Visio" r:id="rId3" imgW="14106279" imgH="8779590" progId="Visio.Drawing.6">
                  <p:embed/>
                </p:oleObj>
              </mc:Choice>
              <mc:Fallback>
                <p:oleObj name="Visio" r:id="rId3" imgW="14106279" imgH="877959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295400"/>
                        <a:ext cx="80803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86605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GPRS architecture</a:t>
            </a:r>
            <a:endParaRPr lang="el-GR" altLang="en-US" smtClean="0"/>
          </a:p>
        </p:txBody>
      </p:sp>
      <p:sp>
        <p:nvSpPr>
          <p:cNvPr id="9219" name="Rectangle 3"/>
          <p:cNvSpPr>
            <a:spLocks noGrp="1" noChangeArrowheads="1"/>
          </p:cNvSpPr>
          <p:nvPr>
            <p:ph type="body" idx="1"/>
          </p:nvPr>
        </p:nvSpPr>
        <p:spPr>
          <a:xfrm>
            <a:off x="304800" y="5334000"/>
            <a:ext cx="8382000" cy="1066800"/>
          </a:xfrm>
        </p:spPr>
        <p:txBody>
          <a:bodyPr/>
          <a:lstStyle/>
          <a:p>
            <a:pPr eaLnBrk="1" hangingPunct="1">
              <a:lnSpc>
                <a:spcPct val="80000"/>
              </a:lnSpc>
            </a:pPr>
            <a:r>
              <a:rPr lang="en-US" altLang="en-US" sz="2400" smtClean="0"/>
              <a:t>2 new nodes                     .                   </a:t>
            </a:r>
          </a:p>
          <a:p>
            <a:pPr lvl="1" eaLnBrk="1" hangingPunct="1">
              <a:lnSpc>
                <a:spcPct val="80000"/>
              </a:lnSpc>
            </a:pPr>
            <a:r>
              <a:rPr lang="en-US" altLang="en-US" sz="2000" smtClean="0"/>
              <a:t>Serving GPRS Support Node (SGSN)</a:t>
            </a:r>
          </a:p>
          <a:p>
            <a:pPr lvl="1" eaLnBrk="1" hangingPunct="1">
              <a:lnSpc>
                <a:spcPct val="80000"/>
              </a:lnSpc>
            </a:pPr>
            <a:r>
              <a:rPr lang="en-US" altLang="en-US" sz="2000" smtClean="0"/>
              <a:t>Gateway GPRS Support Node (GGSN)</a:t>
            </a:r>
            <a:endParaRPr lang="el-GR" altLang="en-US" sz="2000" smtClean="0"/>
          </a:p>
        </p:txBody>
      </p:sp>
      <p:pic>
        <p:nvPicPr>
          <p:cNvPr id="9220" name="Picture 4" descr="bettstette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8753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0236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sz="4000" smtClean="0">
                <a:ea typeface="新細明體" pitchFamily="18" charset="-120"/>
              </a:rPr>
              <a:t>Serving GPRS Support Node (SGSN) </a:t>
            </a:r>
            <a:endParaRPr lang="el-GR" altLang="en-US" sz="4000" smtClean="0">
              <a:ea typeface="新細明體" pitchFamily="18" charset="-120"/>
            </a:endParaRPr>
          </a:p>
        </p:txBody>
      </p:sp>
      <p:sp>
        <p:nvSpPr>
          <p:cNvPr id="10243" name="Rectangle 3"/>
          <p:cNvSpPr>
            <a:spLocks noGrp="1" noChangeArrowheads="1"/>
          </p:cNvSpPr>
          <p:nvPr>
            <p:ph type="body" idx="1"/>
          </p:nvPr>
        </p:nvSpPr>
        <p:spPr/>
        <p:txBody>
          <a:bodyPr/>
          <a:lstStyle/>
          <a:p>
            <a:pPr eaLnBrk="1" hangingPunct="1"/>
            <a:r>
              <a:rPr lang="en-US" altLang="zh-TW" smtClean="0">
                <a:ea typeface="新細明體" pitchFamily="18" charset="-120"/>
              </a:rPr>
              <a:t>Serving GPRS Support Node (SGSN) is responsible for:</a:t>
            </a:r>
            <a:endParaRPr lang="el-GR" altLang="en-US" smtClean="0"/>
          </a:p>
          <a:p>
            <a:pPr lvl="1" eaLnBrk="1" hangingPunct="1"/>
            <a:r>
              <a:rPr lang="en-US" altLang="zh-TW" smtClean="0">
                <a:ea typeface="新細明體" pitchFamily="18" charset="-120"/>
              </a:rPr>
              <a:t>Admission control</a:t>
            </a:r>
          </a:p>
          <a:p>
            <a:pPr lvl="1" eaLnBrk="1" hangingPunct="1"/>
            <a:r>
              <a:rPr lang="en-US" altLang="zh-TW" smtClean="0">
                <a:ea typeface="新細明體" pitchFamily="18" charset="-120"/>
              </a:rPr>
              <a:t>Routing, mobility management, location management, authentication, charging</a:t>
            </a:r>
          </a:p>
          <a:p>
            <a:pPr lvl="1" eaLnBrk="1" hangingPunct="1"/>
            <a:r>
              <a:rPr lang="en-US" altLang="zh-TW" smtClean="0">
                <a:ea typeface="新細明體" pitchFamily="18" charset="-120"/>
              </a:rPr>
              <a:t>Receiving and delivering data packets</a:t>
            </a:r>
          </a:p>
          <a:p>
            <a:pPr lvl="1" eaLnBrk="1" hangingPunct="1"/>
            <a:r>
              <a:rPr lang="en-US" altLang="zh-TW" smtClean="0">
                <a:ea typeface="新細明體" pitchFamily="18" charset="-120"/>
              </a:rPr>
              <a:t>Address translation and mapping</a:t>
            </a:r>
          </a:p>
          <a:p>
            <a:pPr lvl="1" eaLnBrk="1" hangingPunct="1"/>
            <a:r>
              <a:rPr lang="en-US" altLang="zh-TW" smtClean="0">
                <a:ea typeface="新細明體" pitchFamily="18" charset="-120"/>
              </a:rPr>
              <a:t>Encapsulation</a:t>
            </a:r>
            <a:endParaRPr lang="el-GR" altLang="en-US" smtClean="0">
              <a:ea typeface="新細明體" pitchFamily="18" charset="-120"/>
            </a:endParaRPr>
          </a:p>
          <a:p>
            <a:pPr eaLnBrk="1" hangingPunct="1"/>
            <a:endParaRPr lang="el-GR" altLang="en-US" smtClean="0"/>
          </a:p>
        </p:txBody>
      </p:sp>
    </p:spTree>
    <p:extLst>
      <p:ext uri="{BB962C8B-B14F-4D97-AF65-F5344CB8AC3E}">
        <p14:creationId xmlns:p14="http://schemas.microsoft.com/office/powerpoint/2010/main" val="2710065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TW" sz="4000" smtClean="0">
                <a:ea typeface="新細明體" pitchFamily="18" charset="-120"/>
              </a:rPr>
              <a:t>Gateway GPRS Support Node (GGSN)</a:t>
            </a:r>
            <a:endParaRPr lang="el-GR" altLang="en-US" sz="4000" smtClean="0">
              <a:ea typeface="新細明體" pitchFamily="18" charset="-120"/>
            </a:endParaRPr>
          </a:p>
        </p:txBody>
      </p:sp>
      <p:sp>
        <p:nvSpPr>
          <p:cNvPr id="11267" name="Rectangle 3"/>
          <p:cNvSpPr>
            <a:spLocks noGrp="1" noChangeArrowheads="1"/>
          </p:cNvSpPr>
          <p:nvPr>
            <p:ph type="body" idx="1"/>
          </p:nvPr>
        </p:nvSpPr>
        <p:spPr/>
        <p:txBody>
          <a:bodyPr/>
          <a:lstStyle/>
          <a:p>
            <a:pPr eaLnBrk="1" hangingPunct="1">
              <a:lnSpc>
                <a:spcPct val="90000"/>
              </a:lnSpc>
            </a:pPr>
            <a:r>
              <a:rPr lang="en-US" altLang="zh-TW" smtClean="0">
                <a:ea typeface="新細明體" pitchFamily="18" charset="-120"/>
              </a:rPr>
              <a:t>Gateway GPRS Support Node (GGSN)</a:t>
            </a:r>
          </a:p>
          <a:p>
            <a:pPr lvl="1" eaLnBrk="1" hangingPunct="1">
              <a:lnSpc>
                <a:spcPct val="90000"/>
              </a:lnSpc>
            </a:pPr>
            <a:r>
              <a:rPr lang="en-US" altLang="zh-TW" smtClean="0">
                <a:ea typeface="新細明體" pitchFamily="18" charset="-120"/>
              </a:rPr>
              <a:t>acts as interface between GPRS backbone and external Packet Data Networks (PDN) or other Public Mobile Land Networks</a:t>
            </a:r>
          </a:p>
          <a:p>
            <a:pPr lvl="1" eaLnBrk="1" hangingPunct="1">
              <a:lnSpc>
                <a:spcPct val="90000"/>
              </a:lnSpc>
            </a:pPr>
            <a:r>
              <a:rPr lang="en-US" altLang="zh-TW" smtClean="0">
                <a:ea typeface="新細明體" pitchFamily="18" charset="-120"/>
              </a:rPr>
              <a:t>converts GPRS packets coming from SGSN into the appropriate packet data protocol (PDP) format (e.g. IP)</a:t>
            </a:r>
          </a:p>
          <a:p>
            <a:pPr lvl="1" eaLnBrk="1" hangingPunct="1">
              <a:lnSpc>
                <a:spcPct val="90000"/>
              </a:lnSpc>
            </a:pPr>
            <a:r>
              <a:rPr lang="en-US" altLang="zh-TW" smtClean="0">
                <a:ea typeface="新細明體" pitchFamily="18" charset="-120"/>
              </a:rPr>
              <a:t>converts the PDP addresses of incoming data packets to the GSM address of the destination user, and sends the readdressed packet sto the responsible SGSN</a:t>
            </a:r>
            <a:endParaRPr lang="el-GR" altLang="en-US" smtClean="0">
              <a:ea typeface="新細明體" pitchFamily="18" charset="-120"/>
            </a:endParaRPr>
          </a:p>
          <a:p>
            <a:pPr eaLnBrk="1" hangingPunct="1">
              <a:lnSpc>
                <a:spcPct val="90000"/>
              </a:lnSpc>
            </a:pPr>
            <a:endParaRPr lang="el-GR" altLang="en-US" smtClean="0">
              <a:ea typeface="新細明體" pitchFamily="18" charset="-120"/>
            </a:endParaRPr>
          </a:p>
        </p:txBody>
      </p:sp>
    </p:spTree>
    <p:extLst>
      <p:ext uri="{BB962C8B-B14F-4D97-AF65-F5344CB8AC3E}">
        <p14:creationId xmlns:p14="http://schemas.microsoft.com/office/powerpoint/2010/main" val="3696519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Additional enhancements</a:t>
            </a:r>
            <a:endParaRPr lang="el-GR" altLang="en-US" smtClean="0"/>
          </a:p>
        </p:txBody>
      </p:sp>
      <p:sp>
        <p:nvSpPr>
          <p:cNvPr id="12291" name="Rectangle 3"/>
          <p:cNvSpPr>
            <a:spLocks noGrp="1" noChangeArrowheads="1"/>
          </p:cNvSpPr>
          <p:nvPr>
            <p:ph type="body" idx="1"/>
          </p:nvPr>
        </p:nvSpPr>
        <p:spPr/>
        <p:txBody>
          <a:bodyPr/>
          <a:lstStyle/>
          <a:p>
            <a:pPr eaLnBrk="1" hangingPunct="1"/>
            <a:r>
              <a:rPr lang="en-US" altLang="en-US" smtClean="0"/>
              <a:t>Base Station System (BSS): enhanced to recognize and send user data to the SGSN that is serving the area</a:t>
            </a:r>
          </a:p>
          <a:p>
            <a:pPr eaLnBrk="1" hangingPunct="1"/>
            <a:r>
              <a:rPr lang="en-US" altLang="en-US" smtClean="0"/>
              <a:t>Home Location Register (HLR): enhanced to register GPRS user profiles and respond to queries originating from SGSNs </a:t>
            </a:r>
          </a:p>
          <a:p>
            <a:pPr eaLnBrk="1" hangingPunct="1"/>
            <a:endParaRPr lang="el-GR" altLang="en-US" smtClean="0"/>
          </a:p>
        </p:txBody>
      </p:sp>
    </p:spTree>
    <p:extLst>
      <p:ext uri="{BB962C8B-B14F-4D97-AF65-F5344CB8AC3E}">
        <p14:creationId xmlns:p14="http://schemas.microsoft.com/office/powerpoint/2010/main" val="2573620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n-US" smtClean="0"/>
              <a:t>Routing Scenarios</a:t>
            </a:r>
            <a:endParaRPr lang="el-GR" altLang="en-US" smtClean="0"/>
          </a:p>
        </p:txBody>
      </p:sp>
      <p:sp>
        <p:nvSpPr>
          <p:cNvPr id="175107" name="Rectangle 3"/>
          <p:cNvSpPr>
            <a:spLocks noGrp="1" noChangeArrowheads="1"/>
          </p:cNvSpPr>
          <p:nvPr>
            <p:ph type="body" idx="1"/>
          </p:nvPr>
        </p:nvSpPr>
        <p:spPr>
          <a:xfrm>
            <a:off x="762000" y="1371600"/>
            <a:ext cx="7313613" cy="990600"/>
          </a:xfrm>
        </p:spPr>
        <p:txBody>
          <a:bodyPr/>
          <a:lstStyle/>
          <a:p>
            <a:pPr eaLnBrk="1" hangingPunct="1"/>
            <a:r>
              <a:rPr lang="en-US" altLang="en-US" sz="1800" smtClean="0"/>
              <a:t>Scenario 1: A GPRS mobile station located in PLMN 1 sends packets to a host connected to the IP network</a:t>
            </a:r>
            <a:endParaRPr lang="el-GR" altLang="en-US" sz="1800" smtClean="0"/>
          </a:p>
        </p:txBody>
      </p:sp>
      <p:sp>
        <p:nvSpPr>
          <p:cNvPr id="175110" name="Rectangle 6"/>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that the MS is registered with encapsulates the IP packets, examines the PDP context, and routes them through the intra-PLMN GPRS backbone to the appropriate GGSN</a:t>
            </a:r>
            <a:endParaRPr lang="el-GR" altLang="en-US" sz="1800"/>
          </a:p>
        </p:txBody>
      </p:sp>
      <p:sp>
        <p:nvSpPr>
          <p:cNvPr id="175112" name="Rectangle 8"/>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decapsulates the packets and sends them out on the IP network</a:t>
            </a:r>
            <a:endParaRPr lang="el-GR" altLang="en-US" sz="1800"/>
          </a:p>
        </p:txBody>
      </p:sp>
      <p:sp>
        <p:nvSpPr>
          <p:cNvPr id="175114" name="Rectangle 10"/>
          <p:cNvSpPr>
            <a:spLocks noChangeArrowheads="1"/>
          </p:cNvSpPr>
          <p:nvPr/>
        </p:nvSpPr>
        <p:spPr bwMode="auto">
          <a:xfrm>
            <a:off x="762000" y="13716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IP routing mechanisms are used to transfer the packets to the access router of the destination network. The latter delivers the IP packets to the host</a:t>
            </a:r>
            <a:endParaRPr lang="el-GR" altLang="en-US" sz="1800"/>
          </a:p>
        </p:txBody>
      </p:sp>
      <p:sp>
        <p:nvSpPr>
          <p:cNvPr id="175116" name="Rectangle 12"/>
          <p:cNvSpPr>
            <a:spLocks noChangeArrowheads="1"/>
          </p:cNvSpPr>
          <p:nvPr/>
        </p:nvSpPr>
        <p:spPr bwMode="auto">
          <a:xfrm>
            <a:off x="762000" y="13716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Scenario 2: Assume the home-PLMN of the MS is PLMN2. The host is now sending IP packets to the MS, which are sent out onto the IP network and are routed to the GGSN of PLMN2</a:t>
            </a:r>
            <a:endParaRPr lang="el-GR" altLang="en-US" sz="1800"/>
          </a:p>
        </p:txBody>
      </p:sp>
      <p:sp>
        <p:nvSpPr>
          <p:cNvPr id="175118" name="Rectangle 14"/>
          <p:cNvSpPr>
            <a:spLocks noChangeArrowheads="1"/>
          </p:cNvSpPr>
          <p:nvPr/>
        </p:nvSpPr>
        <p:spPr bwMode="auto">
          <a:xfrm>
            <a:off x="762000" y="137160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GGSN of PLMN2 queries the HLR and obtains the current location of the MS (PLMN1). It encapsulates the incoming IP packets and tunnels them to the appropriate SGSN in PLMN1</a:t>
            </a:r>
            <a:endParaRPr lang="el-GR" altLang="en-US" sz="1800"/>
          </a:p>
        </p:txBody>
      </p:sp>
      <p:sp>
        <p:nvSpPr>
          <p:cNvPr id="175120" name="Rectangle 16"/>
          <p:cNvSpPr>
            <a:spLocks noChangeArrowheads="1"/>
          </p:cNvSpPr>
          <p:nvPr/>
        </p:nvSpPr>
        <p:spPr bwMode="auto">
          <a:xfrm>
            <a:off x="762000" y="137160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800"/>
              <a:t>The  SGSN decapsulates the packets and delivers them to the MS</a:t>
            </a:r>
            <a:endParaRPr lang="el-GR" altLang="en-US" sz="1800"/>
          </a:p>
        </p:txBody>
      </p:sp>
      <p:grpSp>
        <p:nvGrpSpPr>
          <p:cNvPr id="2" name="Group 1" descr="Routing"/>
          <p:cNvGrpSpPr/>
          <p:nvPr/>
        </p:nvGrpSpPr>
        <p:grpSpPr>
          <a:xfrm>
            <a:off x="914400" y="2293938"/>
            <a:ext cx="7162800" cy="3973512"/>
            <a:chOff x="914400" y="2293938"/>
            <a:chExt cx="7162800" cy="3973512"/>
          </a:xfrm>
        </p:grpSpPr>
        <p:graphicFrame>
          <p:nvGraphicFramePr>
            <p:cNvPr id="14340" name="Object 4" descr="routing"/>
            <p:cNvGraphicFramePr>
              <a:graphicFrameLocks noChangeAspect="1"/>
            </p:cNvGraphicFramePr>
            <p:nvPr>
              <p:extLst>
                <p:ext uri="{D42A27DB-BD31-4B8C-83A1-F6EECF244321}">
                  <p14:modId xmlns:p14="http://schemas.microsoft.com/office/powerpoint/2010/main" val="47328268"/>
                </p:ext>
              </p:extLst>
            </p:nvPr>
          </p:nvGraphicFramePr>
          <p:xfrm>
            <a:off x="914400" y="2293938"/>
            <a:ext cx="7162800" cy="3973512"/>
          </p:xfrm>
          <a:graphic>
            <a:graphicData uri="http://schemas.openxmlformats.org/presentationml/2006/ole">
              <mc:AlternateContent xmlns:mc="http://schemas.openxmlformats.org/markup-compatibility/2006">
                <mc:Choice xmlns:v="urn:schemas-microsoft-com:vml" Requires="v">
                  <p:oleObj spid="_x0000_s47108" name="Visio" r:id="rId3" imgW="11293145" imgH="6279185" progId="Visio.Drawing.6">
                    <p:embed/>
                  </p:oleObj>
                </mc:Choice>
                <mc:Fallback>
                  <p:oleObj name="Visio" r:id="rId3" imgW="11293145" imgH="627918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93938"/>
                          <a:ext cx="7162800" cy="39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5109" name="Freeform 5"/>
            <p:cNvSpPr>
              <a:spLocks/>
            </p:cNvSpPr>
            <p:nvPr/>
          </p:nvSpPr>
          <p:spPr bwMode="auto">
            <a:xfrm>
              <a:off x="1828800" y="2590800"/>
              <a:ext cx="1371600" cy="1447800"/>
            </a:xfrm>
            <a:custGeom>
              <a:avLst/>
              <a:gdLst>
                <a:gd name="T0" fmla="*/ 0 w 824"/>
                <a:gd name="T1" fmla="*/ 0 h 912"/>
                <a:gd name="T2" fmla="*/ 2147483647 w 824"/>
                <a:gd name="T3" fmla="*/ 2147483647 h 912"/>
                <a:gd name="T4" fmla="*/ 2147483647 w 824"/>
                <a:gd name="T5" fmla="*/ 2147483647 h 912"/>
                <a:gd name="T6" fmla="*/ 2147483647 w 824"/>
                <a:gd name="T7" fmla="*/ 2147483647 h 912"/>
                <a:gd name="T8" fmla="*/ 0 60000 65536"/>
                <a:gd name="T9" fmla="*/ 0 60000 65536"/>
                <a:gd name="T10" fmla="*/ 0 60000 65536"/>
                <a:gd name="T11" fmla="*/ 0 60000 65536"/>
                <a:gd name="T12" fmla="*/ 0 w 824"/>
                <a:gd name="T13" fmla="*/ 0 h 912"/>
                <a:gd name="T14" fmla="*/ 824 w 824"/>
                <a:gd name="T15" fmla="*/ 912 h 912"/>
              </a:gdLst>
              <a:ahLst/>
              <a:cxnLst>
                <a:cxn ang="T8">
                  <a:pos x="T0" y="T1"/>
                </a:cxn>
                <a:cxn ang="T9">
                  <a:pos x="T2" y="T3"/>
                </a:cxn>
                <a:cxn ang="T10">
                  <a:pos x="T4" y="T5"/>
                </a:cxn>
                <a:cxn ang="T11">
                  <a:pos x="T6" y="T7"/>
                </a:cxn>
              </a:cxnLst>
              <a:rect l="T12" t="T13" r="T14" b="T15"/>
              <a:pathLst>
                <a:path w="824" h="912">
                  <a:moveTo>
                    <a:pt x="0" y="0"/>
                  </a:moveTo>
                  <a:cubicBezTo>
                    <a:pt x="196" y="40"/>
                    <a:pt x="392" y="80"/>
                    <a:pt x="528" y="144"/>
                  </a:cubicBezTo>
                  <a:cubicBezTo>
                    <a:pt x="664" y="208"/>
                    <a:pt x="824" y="256"/>
                    <a:pt x="816" y="384"/>
                  </a:cubicBezTo>
                  <a:cubicBezTo>
                    <a:pt x="808" y="512"/>
                    <a:pt x="536" y="824"/>
                    <a:pt x="480" y="912"/>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1" name="Freeform 7"/>
            <p:cNvSpPr>
              <a:spLocks/>
            </p:cNvSpPr>
            <p:nvPr/>
          </p:nvSpPr>
          <p:spPr bwMode="auto">
            <a:xfrm>
              <a:off x="1943100" y="4038600"/>
              <a:ext cx="647700" cy="1143000"/>
            </a:xfrm>
            <a:custGeom>
              <a:avLst/>
              <a:gdLst>
                <a:gd name="T0" fmla="*/ 2147483647 w 408"/>
                <a:gd name="T1" fmla="*/ 0 h 720"/>
                <a:gd name="T2" fmla="*/ 2147483647 w 408"/>
                <a:gd name="T3" fmla="*/ 2147483647 h 720"/>
                <a:gd name="T4" fmla="*/ 2147483647 w 408"/>
                <a:gd name="T5" fmla="*/ 2147483647 h 720"/>
                <a:gd name="T6" fmla="*/ 0 60000 65536"/>
                <a:gd name="T7" fmla="*/ 0 60000 65536"/>
                <a:gd name="T8" fmla="*/ 0 60000 65536"/>
                <a:gd name="T9" fmla="*/ 0 w 408"/>
                <a:gd name="T10" fmla="*/ 0 h 720"/>
                <a:gd name="T11" fmla="*/ 408 w 408"/>
                <a:gd name="T12" fmla="*/ 720 h 720"/>
              </a:gdLst>
              <a:ahLst/>
              <a:cxnLst>
                <a:cxn ang="T6">
                  <a:pos x="T0" y="T1"/>
                </a:cxn>
                <a:cxn ang="T7">
                  <a:pos x="T2" y="T3"/>
                </a:cxn>
                <a:cxn ang="T8">
                  <a:pos x="T4" y="T5"/>
                </a:cxn>
              </a:cxnLst>
              <a:rect l="T9" t="T10" r="T11" b="T12"/>
              <a:pathLst>
                <a:path w="408" h="720">
                  <a:moveTo>
                    <a:pt x="408" y="0"/>
                  </a:moveTo>
                  <a:cubicBezTo>
                    <a:pt x="228" y="84"/>
                    <a:pt x="48" y="168"/>
                    <a:pt x="24" y="288"/>
                  </a:cubicBezTo>
                  <a:cubicBezTo>
                    <a:pt x="0" y="408"/>
                    <a:pt x="224" y="648"/>
                    <a:pt x="264" y="720"/>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3" name="Freeform 9"/>
            <p:cNvSpPr>
              <a:spLocks/>
            </p:cNvSpPr>
            <p:nvPr/>
          </p:nvSpPr>
          <p:spPr bwMode="auto">
            <a:xfrm>
              <a:off x="2362200" y="5181600"/>
              <a:ext cx="1981200" cy="635000"/>
            </a:xfrm>
            <a:custGeom>
              <a:avLst/>
              <a:gdLst>
                <a:gd name="T0" fmla="*/ 0 w 1248"/>
                <a:gd name="T1" fmla="*/ 0 h 400"/>
                <a:gd name="T2" fmla="*/ 2147483647 w 1248"/>
                <a:gd name="T3" fmla="*/ 2147483647 h 400"/>
                <a:gd name="T4" fmla="*/ 2147483647 w 1248"/>
                <a:gd name="T5" fmla="*/ 2147483647 h 400"/>
                <a:gd name="T6" fmla="*/ 0 60000 65536"/>
                <a:gd name="T7" fmla="*/ 0 60000 65536"/>
                <a:gd name="T8" fmla="*/ 0 60000 65536"/>
                <a:gd name="T9" fmla="*/ 0 w 1248"/>
                <a:gd name="T10" fmla="*/ 0 h 400"/>
                <a:gd name="T11" fmla="*/ 1248 w 1248"/>
                <a:gd name="T12" fmla="*/ 400 h 400"/>
              </a:gdLst>
              <a:ahLst/>
              <a:cxnLst>
                <a:cxn ang="T6">
                  <a:pos x="T0" y="T1"/>
                </a:cxn>
                <a:cxn ang="T7">
                  <a:pos x="T2" y="T3"/>
                </a:cxn>
                <a:cxn ang="T8">
                  <a:pos x="T4" y="T5"/>
                </a:cxn>
              </a:cxnLst>
              <a:rect l="T9" t="T10" r="T11" b="T12"/>
              <a:pathLst>
                <a:path w="1248" h="400">
                  <a:moveTo>
                    <a:pt x="0" y="0"/>
                  </a:moveTo>
                  <a:cubicBezTo>
                    <a:pt x="136" y="136"/>
                    <a:pt x="272" y="272"/>
                    <a:pt x="480" y="336"/>
                  </a:cubicBezTo>
                  <a:cubicBezTo>
                    <a:pt x="688" y="400"/>
                    <a:pt x="1120" y="376"/>
                    <a:pt x="1248" y="384"/>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5" name="Freeform 11"/>
            <p:cNvSpPr>
              <a:spLocks/>
            </p:cNvSpPr>
            <p:nvPr/>
          </p:nvSpPr>
          <p:spPr bwMode="auto">
            <a:xfrm>
              <a:off x="4419600" y="5562600"/>
              <a:ext cx="2895600" cy="228600"/>
            </a:xfrm>
            <a:custGeom>
              <a:avLst/>
              <a:gdLst>
                <a:gd name="T0" fmla="*/ 0 w 1824"/>
                <a:gd name="T1" fmla="*/ 2147483647 h 208"/>
                <a:gd name="T2" fmla="*/ 2147483647 w 1824"/>
                <a:gd name="T3" fmla="*/ 2147483647 h 208"/>
                <a:gd name="T4" fmla="*/ 2147483647 w 1824"/>
                <a:gd name="T5" fmla="*/ 2147483647 h 208"/>
                <a:gd name="T6" fmla="*/ 0 60000 65536"/>
                <a:gd name="T7" fmla="*/ 0 60000 65536"/>
                <a:gd name="T8" fmla="*/ 0 60000 65536"/>
                <a:gd name="T9" fmla="*/ 0 w 1824"/>
                <a:gd name="T10" fmla="*/ 0 h 208"/>
                <a:gd name="T11" fmla="*/ 1824 w 1824"/>
                <a:gd name="T12" fmla="*/ 208 h 208"/>
              </a:gdLst>
              <a:ahLst/>
              <a:cxnLst>
                <a:cxn ang="T6">
                  <a:pos x="T0" y="T1"/>
                </a:cxn>
                <a:cxn ang="T7">
                  <a:pos x="T2" y="T3"/>
                </a:cxn>
                <a:cxn ang="T8">
                  <a:pos x="T4" y="T5"/>
                </a:cxn>
              </a:cxnLst>
              <a:rect l="T9" t="T10" r="T11" b="T12"/>
              <a:pathLst>
                <a:path w="1824" h="208">
                  <a:moveTo>
                    <a:pt x="0" y="208"/>
                  </a:moveTo>
                  <a:cubicBezTo>
                    <a:pt x="448" y="120"/>
                    <a:pt x="896" y="32"/>
                    <a:pt x="1200" y="16"/>
                  </a:cubicBezTo>
                  <a:cubicBezTo>
                    <a:pt x="1504" y="0"/>
                    <a:pt x="1720" y="96"/>
                    <a:pt x="1824" y="112"/>
                  </a:cubicBezTo>
                </a:path>
              </a:pathLst>
            </a:custGeom>
            <a:noFill/>
            <a:ln w="31750" cap="flat">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7" name="Freeform 13"/>
            <p:cNvSpPr>
              <a:spLocks/>
            </p:cNvSpPr>
            <p:nvPr/>
          </p:nvSpPr>
          <p:spPr bwMode="auto">
            <a:xfrm>
              <a:off x="4724400" y="5181600"/>
              <a:ext cx="2514600" cy="381000"/>
            </a:xfrm>
            <a:custGeom>
              <a:avLst/>
              <a:gdLst>
                <a:gd name="T0" fmla="*/ 2147483647 w 1584"/>
                <a:gd name="T1" fmla="*/ 2147483647 h 240"/>
                <a:gd name="T2" fmla="*/ 2147483647 w 1584"/>
                <a:gd name="T3" fmla="*/ 2147483647 h 240"/>
                <a:gd name="T4" fmla="*/ 2147483647 w 1584"/>
                <a:gd name="T5" fmla="*/ 0 h 240"/>
                <a:gd name="T6" fmla="*/ 0 60000 65536"/>
                <a:gd name="T7" fmla="*/ 0 60000 65536"/>
                <a:gd name="T8" fmla="*/ 0 60000 65536"/>
                <a:gd name="T9" fmla="*/ 0 w 1584"/>
                <a:gd name="T10" fmla="*/ 0 h 240"/>
                <a:gd name="T11" fmla="*/ 1584 w 1584"/>
                <a:gd name="T12" fmla="*/ 240 h 240"/>
              </a:gdLst>
              <a:ahLst/>
              <a:cxnLst>
                <a:cxn ang="T6">
                  <a:pos x="T0" y="T1"/>
                </a:cxn>
                <a:cxn ang="T7">
                  <a:pos x="T2" y="T3"/>
                </a:cxn>
                <a:cxn ang="T8">
                  <a:pos x="T4" y="T5"/>
                </a:cxn>
              </a:cxnLst>
              <a:rect l="T9" t="T10" r="T11" b="T12"/>
              <a:pathLst>
                <a:path w="1584" h="240">
                  <a:moveTo>
                    <a:pt x="1584" y="240"/>
                  </a:moveTo>
                  <a:cubicBezTo>
                    <a:pt x="936" y="236"/>
                    <a:pt x="288" y="232"/>
                    <a:pt x="144" y="192"/>
                  </a:cubicBezTo>
                  <a:cubicBezTo>
                    <a:pt x="0" y="152"/>
                    <a:pt x="624" y="32"/>
                    <a:pt x="720" y="0"/>
                  </a:cubicBezTo>
                </a:path>
              </a:pathLst>
            </a:custGeom>
            <a:noFill/>
            <a:ln w="31750" cap="flat">
              <a:solidFill>
                <a:srgbClr val="0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19" name="Freeform 15"/>
            <p:cNvSpPr>
              <a:spLocks/>
            </p:cNvSpPr>
            <p:nvPr/>
          </p:nvSpPr>
          <p:spPr bwMode="auto">
            <a:xfrm>
              <a:off x="2374900" y="3416300"/>
              <a:ext cx="3886200" cy="1765300"/>
            </a:xfrm>
            <a:custGeom>
              <a:avLst/>
              <a:gdLst>
                <a:gd name="T0" fmla="*/ 2147483647 w 2448"/>
                <a:gd name="T1" fmla="*/ 2147483647 h 1112"/>
                <a:gd name="T2" fmla="*/ 2147483647 w 2448"/>
                <a:gd name="T3" fmla="*/ 2147483647 h 1112"/>
                <a:gd name="T4" fmla="*/ 2147483647 w 2448"/>
                <a:gd name="T5" fmla="*/ 2147483647 h 1112"/>
                <a:gd name="T6" fmla="*/ 2147483647 w 2448"/>
                <a:gd name="T7" fmla="*/ 2147483647 h 1112"/>
                <a:gd name="T8" fmla="*/ 2147483647 w 2448"/>
                <a:gd name="T9" fmla="*/ 2147483647 h 1112"/>
                <a:gd name="T10" fmla="*/ 2147483647 w 2448"/>
                <a:gd name="T11" fmla="*/ 2147483647 h 1112"/>
                <a:gd name="T12" fmla="*/ 2147483647 w 2448"/>
                <a:gd name="T13" fmla="*/ 2147483647 h 1112"/>
                <a:gd name="T14" fmla="*/ 2147483647 w 2448"/>
                <a:gd name="T15" fmla="*/ 2147483647 h 1112"/>
                <a:gd name="T16" fmla="*/ 0 60000 65536"/>
                <a:gd name="T17" fmla="*/ 0 60000 65536"/>
                <a:gd name="T18" fmla="*/ 0 60000 65536"/>
                <a:gd name="T19" fmla="*/ 0 60000 65536"/>
                <a:gd name="T20" fmla="*/ 0 60000 65536"/>
                <a:gd name="T21" fmla="*/ 0 60000 65536"/>
                <a:gd name="T22" fmla="*/ 0 60000 65536"/>
                <a:gd name="T23" fmla="*/ 0 60000 65536"/>
                <a:gd name="T24" fmla="*/ 0 w 2448"/>
                <a:gd name="T25" fmla="*/ 0 h 1112"/>
                <a:gd name="T26" fmla="*/ 2448 w 2448"/>
                <a:gd name="T27" fmla="*/ 1112 h 1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8" h="1112">
                  <a:moveTo>
                    <a:pt x="2200" y="1112"/>
                  </a:moveTo>
                  <a:cubicBezTo>
                    <a:pt x="2324" y="1012"/>
                    <a:pt x="2448" y="912"/>
                    <a:pt x="2392" y="776"/>
                  </a:cubicBezTo>
                  <a:cubicBezTo>
                    <a:pt x="2336" y="640"/>
                    <a:pt x="2032" y="424"/>
                    <a:pt x="1864" y="296"/>
                  </a:cubicBezTo>
                  <a:cubicBezTo>
                    <a:pt x="1696" y="168"/>
                    <a:pt x="1568" y="0"/>
                    <a:pt x="1384" y="8"/>
                  </a:cubicBezTo>
                  <a:cubicBezTo>
                    <a:pt x="1200" y="16"/>
                    <a:pt x="936" y="232"/>
                    <a:pt x="760" y="344"/>
                  </a:cubicBezTo>
                  <a:cubicBezTo>
                    <a:pt x="584" y="456"/>
                    <a:pt x="448" y="648"/>
                    <a:pt x="328" y="680"/>
                  </a:cubicBezTo>
                  <a:cubicBezTo>
                    <a:pt x="208" y="712"/>
                    <a:pt x="80" y="592"/>
                    <a:pt x="40" y="536"/>
                  </a:cubicBezTo>
                  <a:cubicBezTo>
                    <a:pt x="0" y="480"/>
                    <a:pt x="44" y="412"/>
                    <a:pt x="88" y="344"/>
                  </a:cubicBezTo>
                </a:path>
              </a:pathLst>
            </a:custGeom>
            <a:noFill/>
            <a:ln w="31750" cap="flat">
              <a:solidFill>
                <a:srgbClr val="8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121" name="Freeform 17"/>
            <p:cNvSpPr>
              <a:spLocks/>
            </p:cNvSpPr>
            <p:nvPr/>
          </p:nvSpPr>
          <p:spPr bwMode="auto">
            <a:xfrm>
              <a:off x="1828800" y="2743200"/>
              <a:ext cx="1333500" cy="1219200"/>
            </a:xfrm>
            <a:custGeom>
              <a:avLst/>
              <a:gdLst>
                <a:gd name="T0" fmla="*/ 2147483647 w 840"/>
                <a:gd name="T1" fmla="*/ 2147483647 h 768"/>
                <a:gd name="T2" fmla="*/ 2147483647 w 840"/>
                <a:gd name="T3" fmla="*/ 2147483647 h 768"/>
                <a:gd name="T4" fmla="*/ 0 w 840"/>
                <a:gd name="T5" fmla="*/ 0 h 768"/>
                <a:gd name="T6" fmla="*/ 0 60000 65536"/>
                <a:gd name="T7" fmla="*/ 0 60000 65536"/>
                <a:gd name="T8" fmla="*/ 0 60000 65536"/>
                <a:gd name="T9" fmla="*/ 0 w 840"/>
                <a:gd name="T10" fmla="*/ 0 h 768"/>
                <a:gd name="T11" fmla="*/ 840 w 840"/>
                <a:gd name="T12" fmla="*/ 768 h 768"/>
              </a:gdLst>
              <a:ahLst/>
              <a:cxnLst>
                <a:cxn ang="T6">
                  <a:pos x="T0" y="T1"/>
                </a:cxn>
                <a:cxn ang="T7">
                  <a:pos x="T2" y="T3"/>
                </a:cxn>
                <a:cxn ang="T8">
                  <a:pos x="T4" y="T5"/>
                </a:cxn>
              </a:cxnLst>
              <a:rect l="T9" t="T10" r="T11" b="T12"/>
              <a:pathLst>
                <a:path w="840" h="768">
                  <a:moveTo>
                    <a:pt x="432" y="768"/>
                  </a:moveTo>
                  <a:cubicBezTo>
                    <a:pt x="636" y="592"/>
                    <a:pt x="840" y="416"/>
                    <a:pt x="768" y="288"/>
                  </a:cubicBezTo>
                  <a:cubicBezTo>
                    <a:pt x="696" y="160"/>
                    <a:pt x="128" y="48"/>
                    <a:pt x="0" y="0"/>
                  </a:cubicBezTo>
                </a:path>
              </a:pathLst>
            </a:custGeom>
            <a:noFill/>
            <a:ln w="31750" cap="flat">
              <a:solidFill>
                <a:srgbClr val="808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448017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barn(inVertical)">
                                      <p:cBhvr>
                                        <p:cTn id="7" dur="500"/>
                                        <p:tgtEl>
                                          <p:spTgt spid="175107">
                                            <p:txEl>
                                              <p:pRg st="0" end="0"/>
                                            </p:txEl>
                                          </p:spTgt>
                                        </p:tgtEl>
                                      </p:cBhvr>
                                    </p:animEffect>
                                  </p:childTnLst>
                                  <p:subTnLst>
                                    <p:set>
                                      <p:cBhvr override="childStyle">
                                        <p:cTn dur="1" fill="hold" display="0" masterRel="nextClick" afterEffect="1"/>
                                        <p:tgtEl>
                                          <p:spTgt spid="175107">
                                            <p:txEl>
                                              <p:pRg st="0" end="0"/>
                                            </p:txEl>
                                          </p:spTgt>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5110">
                                            <p:txEl>
                                              <p:pRg st="0" end="0"/>
                                            </p:txEl>
                                          </p:spTgt>
                                        </p:tgtEl>
                                        <p:attrNameLst>
                                          <p:attrName>style.visibility</p:attrName>
                                        </p:attrNameLst>
                                      </p:cBhvr>
                                      <p:to>
                                        <p:strVal val="visible"/>
                                      </p:to>
                                    </p:set>
                                    <p:animEffect transition="in" filter="barn(inVertical)">
                                      <p:cBhvr>
                                        <p:cTn id="12" dur="500"/>
                                        <p:tgtEl>
                                          <p:spTgt spid="175110">
                                            <p:txEl>
                                              <p:pRg st="0" end="0"/>
                                            </p:txEl>
                                          </p:spTgt>
                                        </p:tgtEl>
                                      </p:cBhvr>
                                    </p:animEffect>
                                  </p:childTnLst>
                                  <p:subTnLst>
                                    <p:set>
                                      <p:cBhvr override="childStyle">
                                        <p:cTn dur="1" fill="hold" display="0" masterRel="nextClick" afterEffect="1"/>
                                        <p:tgtEl>
                                          <p:spTgt spid="175110">
                                            <p:txEl>
                                              <p:pRg st="0" end="0"/>
                                            </p:txEl>
                                          </p:spTgt>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5112">
                                            <p:txEl>
                                              <p:pRg st="0" end="0"/>
                                            </p:txEl>
                                          </p:spTgt>
                                        </p:tgtEl>
                                        <p:attrNameLst>
                                          <p:attrName>style.visibility</p:attrName>
                                        </p:attrNameLst>
                                      </p:cBhvr>
                                      <p:to>
                                        <p:strVal val="visible"/>
                                      </p:to>
                                    </p:set>
                                    <p:animEffect transition="in" filter="barn(inVertical)">
                                      <p:cBhvr>
                                        <p:cTn id="17" dur="500"/>
                                        <p:tgtEl>
                                          <p:spTgt spid="175112">
                                            <p:txEl>
                                              <p:pRg st="0" end="0"/>
                                            </p:txEl>
                                          </p:spTgt>
                                        </p:tgtEl>
                                      </p:cBhvr>
                                    </p:animEffect>
                                  </p:childTnLst>
                                  <p:subTnLst>
                                    <p:set>
                                      <p:cBhvr override="childStyle">
                                        <p:cTn dur="1" fill="hold" display="0" masterRel="nextClick" afterEffect="1"/>
                                        <p:tgtEl>
                                          <p:spTgt spid="175112">
                                            <p:txEl>
                                              <p:pRg st="0" end="0"/>
                                            </p:txEl>
                                          </p:spTgt>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5114">
                                            <p:txEl>
                                              <p:pRg st="0" end="0"/>
                                            </p:txEl>
                                          </p:spTgt>
                                        </p:tgtEl>
                                        <p:attrNameLst>
                                          <p:attrName>style.visibility</p:attrName>
                                        </p:attrNameLst>
                                      </p:cBhvr>
                                      <p:to>
                                        <p:strVal val="visible"/>
                                      </p:to>
                                    </p:set>
                                    <p:animEffect transition="in" filter="barn(inVertical)">
                                      <p:cBhvr>
                                        <p:cTn id="22" dur="500"/>
                                        <p:tgtEl>
                                          <p:spTgt spid="175114">
                                            <p:txEl>
                                              <p:pRg st="0" end="0"/>
                                            </p:txEl>
                                          </p:spTgt>
                                        </p:tgtEl>
                                      </p:cBhvr>
                                    </p:animEffect>
                                  </p:childTnLst>
                                  <p:subTnLst>
                                    <p:set>
                                      <p:cBhvr override="childStyle">
                                        <p:cTn dur="1" fill="hold" display="0" masterRel="nextClick" afterEffect="1"/>
                                        <p:tgtEl>
                                          <p:spTgt spid="175114">
                                            <p:txEl>
                                              <p:pRg st="0" end="0"/>
                                            </p:txEl>
                                          </p:spTgt>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5116">
                                            <p:txEl>
                                              <p:pRg st="0" end="0"/>
                                            </p:txEl>
                                          </p:spTgt>
                                        </p:tgtEl>
                                        <p:attrNameLst>
                                          <p:attrName>style.visibility</p:attrName>
                                        </p:attrNameLst>
                                      </p:cBhvr>
                                      <p:to>
                                        <p:strVal val="visible"/>
                                      </p:to>
                                    </p:set>
                                    <p:animEffect transition="in" filter="barn(inVertical)">
                                      <p:cBhvr>
                                        <p:cTn id="27" dur="500"/>
                                        <p:tgtEl>
                                          <p:spTgt spid="175116">
                                            <p:txEl>
                                              <p:pRg st="0" end="0"/>
                                            </p:txEl>
                                          </p:spTgt>
                                        </p:tgtEl>
                                      </p:cBhvr>
                                    </p:animEffect>
                                  </p:childTnLst>
                                  <p:subTnLst>
                                    <p:set>
                                      <p:cBhvr override="childStyle">
                                        <p:cTn dur="1" fill="hold" display="0" masterRel="nextClick" afterEffect="1"/>
                                        <p:tgtEl>
                                          <p:spTgt spid="175116">
                                            <p:txEl>
                                              <p:pRg st="0" end="0"/>
                                            </p:txEl>
                                          </p:spTgt>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5118">
                                            <p:txEl>
                                              <p:pRg st="0" end="0"/>
                                            </p:txEl>
                                          </p:spTgt>
                                        </p:tgtEl>
                                        <p:attrNameLst>
                                          <p:attrName>style.visibility</p:attrName>
                                        </p:attrNameLst>
                                      </p:cBhvr>
                                      <p:to>
                                        <p:strVal val="visible"/>
                                      </p:to>
                                    </p:set>
                                    <p:animEffect transition="in" filter="barn(inVertical)">
                                      <p:cBhvr>
                                        <p:cTn id="32" dur="500"/>
                                        <p:tgtEl>
                                          <p:spTgt spid="175118">
                                            <p:txEl>
                                              <p:pRg st="0" end="0"/>
                                            </p:txEl>
                                          </p:spTgt>
                                        </p:tgtEl>
                                      </p:cBhvr>
                                    </p:animEffect>
                                  </p:childTnLst>
                                  <p:subTnLst>
                                    <p:set>
                                      <p:cBhvr override="childStyle">
                                        <p:cTn dur="1" fill="hold" display="0" masterRel="nextClick" afterEffect="1"/>
                                        <p:tgtEl>
                                          <p:spTgt spid="175118">
                                            <p:txEl>
                                              <p:pRg st="0" end="0"/>
                                            </p:txEl>
                                          </p:spTgt>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5120">
                                            <p:txEl>
                                              <p:pRg st="0" end="0"/>
                                            </p:txEl>
                                          </p:spTgt>
                                        </p:tgtEl>
                                        <p:attrNameLst>
                                          <p:attrName>style.visibility</p:attrName>
                                        </p:attrNameLst>
                                      </p:cBhvr>
                                      <p:to>
                                        <p:strVal val="visible"/>
                                      </p:to>
                                    </p:set>
                                    <p:animEffect transition="in" filter="barn(inVertical)">
                                      <p:cBhvr>
                                        <p:cTn id="37" dur="500"/>
                                        <p:tgtEl>
                                          <p:spTgt spid="175120">
                                            <p:txEl>
                                              <p:pRg st="0" end="0"/>
                                            </p:txEl>
                                          </p:spTgt>
                                        </p:tgtEl>
                                      </p:cBhvr>
                                    </p:animEffect>
                                  </p:childTnLst>
                                  <p:subTnLst>
                                    <p:set>
                                      <p:cBhvr override="childStyle">
                                        <p:cTn dur="1" fill="hold" display="0" masterRel="nextClick" afterEffect="1"/>
                                        <p:tgtEl>
                                          <p:spTgt spid="175120">
                                            <p:txEl>
                                              <p:pRg st="0" end="0"/>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P spid="175110" grpId="0" build="p" autoUpdateAnimBg="0"/>
      <p:bldP spid="175112" grpId="0" build="p" autoUpdateAnimBg="0"/>
      <p:bldP spid="175114" grpId="0" build="p" autoUpdateAnimBg="0"/>
      <p:bldP spid="175116" grpId="0" build="p" autoUpdateAnimBg="0"/>
      <p:bldP spid="175118" grpId="0" build="p" autoUpdateAnimBg="0"/>
      <p:bldP spid="17512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Network elements</a:t>
            </a:r>
            <a:endParaRPr lang="el-GR" altLang="en-US" smtClean="0"/>
          </a:p>
        </p:txBody>
      </p:sp>
      <p:sp>
        <p:nvSpPr>
          <p:cNvPr id="6147" name="Rectangle 3"/>
          <p:cNvSpPr>
            <a:spLocks noGrp="1" noChangeArrowheads="1"/>
          </p:cNvSpPr>
          <p:nvPr>
            <p:ph type="body" idx="1"/>
          </p:nvPr>
        </p:nvSpPr>
        <p:spPr/>
        <p:txBody>
          <a:bodyPr/>
          <a:lstStyle/>
          <a:p>
            <a:pPr eaLnBrk="1" hangingPunct="1"/>
            <a:r>
              <a:rPr lang="en-US" altLang="ko-KR" smtClean="0">
                <a:ea typeface="Gulim" pitchFamily="34" charset="-127"/>
              </a:rPr>
              <a:t>Mobile Station</a:t>
            </a:r>
            <a:endParaRPr lang="el-GR" altLang="en-US" smtClean="0"/>
          </a:p>
          <a:p>
            <a:pPr lvl="1" eaLnBrk="1" hangingPunct="1"/>
            <a:r>
              <a:rPr lang="en-US" altLang="ko-KR" smtClean="0">
                <a:ea typeface="Gulim" pitchFamily="34" charset="-127"/>
              </a:rPr>
              <a:t>Mobile Equipment</a:t>
            </a:r>
            <a:endParaRPr lang="el-GR" altLang="en-US" smtClean="0"/>
          </a:p>
          <a:p>
            <a:pPr lvl="2" eaLnBrk="1" hangingPunct="1"/>
            <a:r>
              <a:rPr lang="en-US" altLang="ko-KR" smtClean="0">
                <a:ea typeface="Gulim" pitchFamily="34" charset="-127"/>
              </a:rPr>
              <a:t>Identified by the International Mobile Equipment Identity (IMEI)</a:t>
            </a:r>
          </a:p>
          <a:p>
            <a:pPr lvl="1" eaLnBrk="1" hangingPunct="1"/>
            <a:r>
              <a:rPr lang="en-US" altLang="ko-KR" smtClean="0">
                <a:ea typeface="Gulim" pitchFamily="34" charset="-127"/>
              </a:rPr>
              <a:t>Subscriber Identity Module (SIM)</a:t>
            </a:r>
            <a:endParaRPr lang="el-GR" altLang="en-US" smtClean="0"/>
          </a:p>
          <a:p>
            <a:pPr lvl="2" eaLnBrk="1" hangingPunct="1"/>
            <a:r>
              <a:rPr lang="en-US" altLang="ko-KR" smtClean="0">
                <a:ea typeface="Gulim" pitchFamily="34" charset="-127"/>
              </a:rPr>
              <a:t>Contains a unique identification number called IMSI</a:t>
            </a:r>
          </a:p>
          <a:p>
            <a:pPr lvl="2" eaLnBrk="1" hangingPunct="1"/>
            <a:r>
              <a:rPr lang="en-US" altLang="ko-KR" smtClean="0">
                <a:ea typeface="Gulim" pitchFamily="34" charset="-127"/>
              </a:rPr>
              <a:t>It is removable, thus irrespective of a specific terminal</a:t>
            </a:r>
            <a:endParaRPr lang="el-GR" altLang="en-US" smtClean="0"/>
          </a:p>
          <a:p>
            <a:pPr eaLnBrk="1" hangingPunct="1"/>
            <a:endParaRPr lang="el-GR" altLang="en-US" smtClean="0"/>
          </a:p>
        </p:txBody>
      </p:sp>
    </p:spTree>
    <p:extLst>
      <p:ext uri="{BB962C8B-B14F-4D97-AF65-F5344CB8AC3E}">
        <p14:creationId xmlns:p14="http://schemas.microsoft.com/office/powerpoint/2010/main" val="3050352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GPRS processes</a:t>
            </a:r>
            <a:endParaRPr lang="el-GR" altLang="en-US" smtClean="0"/>
          </a:p>
        </p:txBody>
      </p:sp>
      <p:sp>
        <p:nvSpPr>
          <p:cNvPr id="40963" name="Rectangle 3"/>
          <p:cNvSpPr>
            <a:spLocks noGrp="1" noChangeArrowheads="1"/>
          </p:cNvSpPr>
          <p:nvPr>
            <p:ph type="body" idx="1"/>
          </p:nvPr>
        </p:nvSpPr>
        <p:spPr/>
        <p:txBody>
          <a:bodyPr/>
          <a:lstStyle/>
          <a:p>
            <a:pPr eaLnBrk="1" hangingPunct="1"/>
            <a:r>
              <a:rPr lang="en-US" altLang="en-US" smtClean="0"/>
              <a:t>Attach process</a:t>
            </a:r>
          </a:p>
          <a:p>
            <a:pPr eaLnBrk="1" hangingPunct="1"/>
            <a:r>
              <a:rPr lang="en-US" altLang="en-US" smtClean="0"/>
              <a:t>Authentication process</a:t>
            </a:r>
          </a:p>
          <a:p>
            <a:pPr eaLnBrk="1" hangingPunct="1"/>
            <a:r>
              <a:rPr lang="en-US" altLang="en-US" smtClean="0"/>
              <a:t>PDP activation process</a:t>
            </a:r>
          </a:p>
          <a:p>
            <a:pPr eaLnBrk="1" hangingPunct="1"/>
            <a:r>
              <a:rPr lang="en-US" altLang="en-US" smtClean="0"/>
              <a:t>Detach process</a:t>
            </a:r>
          </a:p>
          <a:p>
            <a:pPr eaLnBrk="1" hangingPunct="1"/>
            <a:endParaRPr lang="el-GR"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descr="edge"/>
          <p:cNvSpPr>
            <a:spLocks noChangeArrowheads="1"/>
          </p:cNvSpPr>
          <p:nvPr/>
        </p:nvSpPr>
        <p:spPr bwMode="auto">
          <a:xfrm>
            <a:off x="0" y="6096000"/>
            <a:ext cx="9144000" cy="7620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lr>
                <a:srgbClr val="0000FF"/>
              </a:buClr>
              <a:buSzPct val="110000"/>
              <a:buChar char="•"/>
              <a:defRPr sz="3200">
                <a:solidFill>
                  <a:schemeClr val="tx1"/>
                </a:solidFill>
                <a:latin typeface="Arial" charset="0"/>
              </a:defRPr>
            </a:lvl1pPr>
            <a:lvl2pPr marL="742950" indent="-285750" eaLnBrk="0" hangingPunct="0">
              <a:spcBef>
                <a:spcPct val="20000"/>
              </a:spcBef>
              <a:buClr>
                <a:srgbClr val="0000FF"/>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0000FF"/>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24579" name="Picture 4" descr="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76513"/>
            <a:ext cx="636111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a:xfrm>
            <a:off x="304800" y="0"/>
            <a:ext cx="8839200" cy="1219200"/>
          </a:xfrm>
        </p:spPr>
        <p:txBody>
          <a:bodyPr/>
          <a:lstStyle/>
          <a:p>
            <a:pPr eaLnBrk="1" hangingPunct="1"/>
            <a:r>
              <a:rPr lang="en-US" altLang="zh-TW" sz="3600" smtClean="0">
                <a:ea typeface="新細明體" pitchFamily="18" charset="-120"/>
              </a:rPr>
              <a:t>Enhanced Data for GSM Evolution (EDGE)</a:t>
            </a:r>
            <a:endParaRPr lang="el-GR" altLang="en-US" sz="3600" smtClean="0"/>
          </a:p>
        </p:txBody>
      </p:sp>
      <p:sp>
        <p:nvSpPr>
          <p:cNvPr id="24581" name="Rectangle 3"/>
          <p:cNvSpPr>
            <a:spLocks noGrp="1" noChangeArrowheads="1"/>
          </p:cNvSpPr>
          <p:nvPr>
            <p:ph type="body" idx="1"/>
          </p:nvPr>
        </p:nvSpPr>
        <p:spPr/>
        <p:txBody>
          <a:bodyPr/>
          <a:lstStyle/>
          <a:p>
            <a:pPr eaLnBrk="1" hangingPunct="1">
              <a:lnSpc>
                <a:spcPct val="90000"/>
              </a:lnSpc>
            </a:pPr>
            <a:r>
              <a:rPr lang="en-US" altLang="en-US" sz="2200" smtClean="0"/>
              <a:t>Higher data rates using 8PSK modulation</a:t>
            </a:r>
          </a:p>
          <a:p>
            <a:pPr lvl="1" eaLnBrk="1" hangingPunct="1">
              <a:lnSpc>
                <a:spcPct val="90000"/>
              </a:lnSpc>
            </a:pPr>
            <a:r>
              <a:rPr lang="en-US" altLang="en-US" sz="2200" smtClean="0"/>
              <a:t>user rate 384 kbps (GPRS: 115 kbps)</a:t>
            </a:r>
          </a:p>
          <a:p>
            <a:pPr eaLnBrk="1" hangingPunct="1">
              <a:lnSpc>
                <a:spcPct val="90000"/>
              </a:lnSpc>
            </a:pPr>
            <a:r>
              <a:rPr lang="en-US" altLang="en-US" sz="2200" smtClean="0"/>
              <a:t>Software-only update (Release 99)</a:t>
            </a:r>
          </a:p>
          <a:p>
            <a:pPr eaLnBrk="1" hangingPunct="1">
              <a:lnSpc>
                <a:spcPct val="90000"/>
              </a:lnSpc>
            </a:pPr>
            <a:r>
              <a:rPr lang="en-US" altLang="en-US" sz="2200" smtClean="0"/>
              <a:t>EGPRS: EDGE enhancements to GPRS</a:t>
            </a:r>
            <a:endParaRPr lang="el-GR" altLang="en-US" sz="2200" smtClean="0"/>
          </a:p>
        </p:txBody>
      </p:sp>
    </p:spTree>
    <p:extLst>
      <p:ext uri="{BB962C8B-B14F-4D97-AF65-F5344CB8AC3E}">
        <p14:creationId xmlns:p14="http://schemas.microsoft.com/office/powerpoint/2010/main" val="946291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EDGE higher rates</a:t>
            </a:r>
            <a:endParaRPr lang="el-GR" altLang="en-US" smtClean="0"/>
          </a:p>
        </p:txBody>
      </p:sp>
      <p:sp>
        <p:nvSpPr>
          <p:cNvPr id="25603" name="Rectangle 3"/>
          <p:cNvSpPr>
            <a:spLocks noGrp="1" noChangeArrowheads="1"/>
          </p:cNvSpPr>
          <p:nvPr>
            <p:ph type="body" idx="1"/>
          </p:nvPr>
        </p:nvSpPr>
        <p:spPr/>
        <p:txBody>
          <a:bodyPr/>
          <a:lstStyle/>
          <a:p>
            <a:pPr eaLnBrk="1" hangingPunct="1"/>
            <a:r>
              <a:rPr lang="en-US" altLang="en-US" smtClean="0"/>
              <a:t>RLC data rate</a:t>
            </a:r>
            <a:endParaRPr lang="el-GR" altLang="en-US" smtClean="0"/>
          </a:p>
        </p:txBody>
      </p:sp>
      <p:pic>
        <p:nvPicPr>
          <p:cNvPr id="25604" name="Picture 4" descr="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59436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671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838200" y="1295400"/>
            <a:ext cx="7772400" cy="1470025"/>
          </a:xfrm>
        </p:spPr>
        <p:txBody>
          <a:bodyPr/>
          <a:lstStyle/>
          <a:p>
            <a:r>
              <a:rPr lang="el-GR" dirty="0" smtClean="0"/>
              <a:t>Τέλος Ενότητας #</a:t>
            </a:r>
            <a:r>
              <a:rPr lang="en-US" dirty="0" smtClean="0"/>
              <a:t> </a:t>
            </a:r>
            <a:r>
              <a:rPr lang="el-GR" dirty="0"/>
              <a:t>7</a:t>
            </a:r>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8" name="Υπότιτλος 2"/>
          <p:cNvSpPr>
            <a:spLocks noGrp="1"/>
          </p:cNvSpPr>
          <p:nvPr>
            <p:ph type="subTitle" idx="1"/>
          </p:nvPr>
        </p:nvSpPr>
        <p:spPr>
          <a:xfrm>
            <a:off x="1371600" y="2590800"/>
            <a:ext cx="6934200" cy="2895600"/>
          </a:xfrm>
        </p:spPr>
        <p:txBody>
          <a:bodyPr>
            <a:noAutofit/>
          </a:bodyPr>
          <a:lstStyle/>
          <a:p>
            <a:r>
              <a:rPr lang="el-GR" sz="2800" b="1" dirty="0" smtClean="0"/>
              <a:t>Μάθημα</a:t>
            </a:r>
            <a:r>
              <a:rPr lang="el-GR" sz="2800" b="1" smtClean="0"/>
              <a:t>: </a:t>
            </a:r>
            <a:r>
              <a:rPr lang="el-GR" sz="2800" b="1" smtClean="0"/>
              <a:t>Ασύρματ</a:t>
            </a:r>
            <a:r>
              <a:rPr lang="el-GR" sz="2800" b="1" smtClean="0"/>
              <a:t>ες </a:t>
            </a:r>
            <a:r>
              <a:rPr lang="el-GR" sz="2800" b="1" smtClean="0"/>
              <a:t>και </a:t>
            </a:r>
            <a:r>
              <a:rPr lang="el-GR" sz="2800" b="1" dirty="0" smtClean="0"/>
              <a:t>Κινητές Επικοινωνίες</a:t>
            </a:r>
          </a:p>
          <a:p>
            <a:r>
              <a:rPr lang="el-GR" sz="2800" b="1" dirty="0" smtClean="0"/>
              <a:t>Ενότητα </a:t>
            </a:r>
            <a:r>
              <a:rPr lang="en-US" sz="2800" b="1" dirty="0" smtClean="0"/>
              <a:t># </a:t>
            </a:r>
            <a:r>
              <a:rPr lang="el-GR" sz="2800" b="1" dirty="0"/>
              <a:t>7</a:t>
            </a:r>
            <a:r>
              <a:rPr lang="el-GR" sz="2800" b="1" dirty="0" smtClean="0"/>
              <a:t>:</a:t>
            </a:r>
            <a:r>
              <a:rPr lang="en-US" sz="2800" dirty="0" smtClean="0"/>
              <a:t> </a:t>
            </a:r>
            <a:r>
              <a:rPr lang="el-GR" altLang="en-US" sz="2800" dirty="0"/>
              <a:t>Σύστημα Κινητής Τηλεφωνίας </a:t>
            </a:r>
            <a:r>
              <a:rPr lang="en-US" altLang="en-US" sz="2800" dirty="0"/>
              <a:t>GSM </a:t>
            </a:r>
            <a:r>
              <a:rPr lang="el-GR" altLang="en-US" sz="2800" dirty="0" smtClean="0"/>
              <a:t>και </a:t>
            </a:r>
            <a:r>
              <a:rPr lang="en-US" altLang="en-US" sz="2800" dirty="0" smtClean="0"/>
              <a:t>GPRS</a:t>
            </a:r>
            <a:endParaRPr lang="el-GR" altLang="en-US" sz="2800" dirty="0" smtClean="0"/>
          </a:p>
          <a:p>
            <a:r>
              <a:rPr lang="el-GR" sz="2800" b="1" dirty="0" smtClean="0"/>
              <a:t>Διδάσκων: </a:t>
            </a:r>
            <a:r>
              <a:rPr lang="el-GR" sz="2800" dirty="0" smtClean="0"/>
              <a:t>Βασίλειος Σύρης</a:t>
            </a:r>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2071712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ko-KR" dirty="0" smtClean="0">
                <a:ea typeface="Gulim" pitchFamily="34" charset="-127"/>
              </a:rPr>
              <a:t>Base Station </a:t>
            </a:r>
            <a:r>
              <a:rPr lang="en-US" altLang="ko-KR" dirty="0" err="1" smtClean="0">
                <a:ea typeface="Gulim" pitchFamily="34" charset="-127"/>
              </a:rPr>
              <a:t>Subsystens</a:t>
            </a:r>
            <a:endParaRPr lang="en-US" altLang="en-US" dirty="0" smtClean="0"/>
          </a:p>
        </p:txBody>
      </p:sp>
      <p:sp>
        <p:nvSpPr>
          <p:cNvPr id="7171" name="Rectangle 3"/>
          <p:cNvSpPr>
            <a:spLocks noGrp="1" noChangeArrowheads="1"/>
          </p:cNvSpPr>
          <p:nvPr>
            <p:ph type="body" idx="1"/>
          </p:nvPr>
        </p:nvSpPr>
        <p:spPr/>
        <p:txBody>
          <a:bodyPr/>
          <a:lstStyle/>
          <a:p>
            <a:pPr eaLnBrk="1" hangingPunct="1"/>
            <a:r>
              <a:rPr lang="en-US" altLang="ko-KR" sz="2800" dirty="0" smtClean="0">
                <a:ea typeface="Gulim" pitchFamily="34" charset="-127"/>
              </a:rPr>
              <a:t>Base Station Subsystem (BSS)</a:t>
            </a:r>
            <a:endParaRPr lang="el-GR" altLang="en-US" sz="2800" dirty="0" smtClean="0"/>
          </a:p>
          <a:p>
            <a:pPr lvl="1" eaLnBrk="1" hangingPunct="1"/>
            <a:r>
              <a:rPr lang="en-US" altLang="ko-KR" sz="2400" dirty="0" smtClean="0">
                <a:ea typeface="Gulim" pitchFamily="34" charset="-127"/>
              </a:rPr>
              <a:t>Base Transceiver Station (BTS)</a:t>
            </a:r>
            <a:endParaRPr lang="el-GR" altLang="en-US" sz="2400" dirty="0" smtClean="0"/>
          </a:p>
          <a:p>
            <a:pPr lvl="2" eaLnBrk="1" hangingPunct="1"/>
            <a:r>
              <a:rPr lang="en-US" altLang="ko-KR" sz="2200" dirty="0" smtClean="0">
                <a:ea typeface="Gulim" pitchFamily="34" charset="-127"/>
              </a:rPr>
              <a:t>A BTS is comprised of radio transceivers, antennas, the interface to the PCM facility</a:t>
            </a:r>
          </a:p>
          <a:p>
            <a:pPr lvl="2" eaLnBrk="1" hangingPunct="1"/>
            <a:r>
              <a:rPr lang="en-US" altLang="ko-KR" sz="2200" dirty="0" smtClean="0">
                <a:ea typeface="Gulim" pitchFamily="34" charset="-127"/>
              </a:rPr>
              <a:t>BTS is the entity that connects the mobiles to a cellular network</a:t>
            </a:r>
          </a:p>
          <a:p>
            <a:pPr lvl="1" eaLnBrk="1" hangingPunct="1"/>
            <a:r>
              <a:rPr lang="en-US" altLang="ko-KR" sz="2400" dirty="0" smtClean="0">
                <a:ea typeface="Gulim" pitchFamily="34" charset="-127"/>
              </a:rPr>
              <a:t>Base Station Controller (BSC)</a:t>
            </a:r>
            <a:endParaRPr lang="el-GR" altLang="en-US" sz="2400" dirty="0" smtClean="0"/>
          </a:p>
          <a:p>
            <a:pPr lvl="2" eaLnBrk="1" hangingPunct="1"/>
            <a:r>
              <a:rPr lang="en-US" altLang="ko-KR" sz="2200" dirty="0" smtClean="0">
                <a:ea typeface="Gulim" pitchFamily="34" charset="-127"/>
              </a:rPr>
              <a:t>Its primary function is call maintenance, by deciding when to initiate a handover, changing the BTS transmitter power, etc.</a:t>
            </a:r>
          </a:p>
          <a:p>
            <a:pPr lvl="2" eaLnBrk="1" hangingPunct="1"/>
            <a:r>
              <a:rPr lang="en-US" altLang="ko-KR" sz="2200" dirty="0" smtClean="0">
                <a:ea typeface="Gulim" pitchFamily="34" charset="-127"/>
              </a:rPr>
              <a:t>A BSC is connected to a group of BTSs and manages the radio resources for them</a:t>
            </a:r>
            <a:endParaRPr lang="el-GR" altLang="en-US" sz="2200" dirty="0" smtClean="0">
              <a:ea typeface="Gulim" pitchFamily="34" charset="-127"/>
            </a:endParaRPr>
          </a:p>
          <a:p>
            <a:pPr eaLnBrk="1" hangingPunct="1"/>
            <a:endParaRPr lang="el-GR" altLang="en-US" dirty="0" smtClean="0"/>
          </a:p>
        </p:txBody>
      </p:sp>
    </p:spTree>
    <p:extLst>
      <p:ext uri="{BB962C8B-B14F-4D97-AF65-F5344CB8AC3E}">
        <p14:creationId xmlns:p14="http://schemas.microsoft.com/office/powerpoint/2010/main" val="70654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t>Network Subsystem</a:t>
            </a:r>
          </a:p>
        </p:txBody>
      </p:sp>
      <p:sp>
        <p:nvSpPr>
          <p:cNvPr id="8195" name="Rectangle 3"/>
          <p:cNvSpPr>
            <a:spLocks noGrp="1" noChangeArrowheads="1"/>
          </p:cNvSpPr>
          <p:nvPr>
            <p:ph type="body" idx="1"/>
          </p:nvPr>
        </p:nvSpPr>
        <p:spPr/>
        <p:txBody>
          <a:bodyPr/>
          <a:lstStyle/>
          <a:p>
            <a:pPr eaLnBrk="1" hangingPunct="1">
              <a:lnSpc>
                <a:spcPct val="90000"/>
              </a:lnSpc>
            </a:pPr>
            <a:r>
              <a:rPr lang="en-US" altLang="ko-KR" sz="2400" smtClean="0">
                <a:ea typeface="Gulim" pitchFamily="34" charset="-127"/>
              </a:rPr>
              <a:t>Network Subsystem</a:t>
            </a:r>
            <a:endParaRPr lang="el-GR" altLang="en-US" sz="2400" smtClean="0"/>
          </a:p>
          <a:p>
            <a:pPr lvl="1" eaLnBrk="1" hangingPunct="1">
              <a:lnSpc>
                <a:spcPct val="90000"/>
              </a:lnSpc>
            </a:pPr>
            <a:r>
              <a:rPr lang="en-US" altLang="ko-KR" sz="2000" smtClean="0">
                <a:ea typeface="Gulim" pitchFamily="34" charset="-127"/>
              </a:rPr>
              <a:t>Mobile Switching Center (MSC)</a:t>
            </a:r>
            <a:endParaRPr lang="el-GR" altLang="en-US" sz="2000" smtClean="0"/>
          </a:p>
          <a:p>
            <a:pPr lvl="2" eaLnBrk="1" hangingPunct="1">
              <a:lnSpc>
                <a:spcPct val="90000"/>
              </a:lnSpc>
            </a:pPr>
            <a:r>
              <a:rPr lang="en-US" altLang="en-US" sz="1700" smtClean="0"/>
              <a:t>MSC provides functions such as registration, authentication, location updating, handovers and call routing to a roaming subscriber</a:t>
            </a:r>
          </a:p>
          <a:p>
            <a:pPr lvl="1" eaLnBrk="1" hangingPunct="1">
              <a:lnSpc>
                <a:spcPct val="90000"/>
              </a:lnSpc>
            </a:pPr>
            <a:r>
              <a:rPr lang="en-US" altLang="ko-KR" sz="2000" smtClean="0">
                <a:ea typeface="Gulim" pitchFamily="34" charset="-127"/>
              </a:rPr>
              <a:t>Home Location Register (HLR)</a:t>
            </a:r>
          </a:p>
          <a:p>
            <a:pPr lvl="2" eaLnBrk="1" hangingPunct="1">
              <a:lnSpc>
                <a:spcPct val="90000"/>
              </a:lnSpc>
            </a:pPr>
            <a:r>
              <a:rPr lang="en-US" altLang="en-US" sz="1700" smtClean="0"/>
              <a:t>The HLR contains all the administrative information and current location of each subscriber registered in the corresponding GSM network</a:t>
            </a:r>
          </a:p>
          <a:p>
            <a:pPr lvl="1" eaLnBrk="1" hangingPunct="1">
              <a:lnSpc>
                <a:spcPct val="90000"/>
              </a:lnSpc>
            </a:pPr>
            <a:r>
              <a:rPr lang="en-US" altLang="ko-KR" sz="2000" smtClean="0">
                <a:ea typeface="Gulim" pitchFamily="34" charset="-127"/>
              </a:rPr>
              <a:t>Visitor Location Register (VLR)</a:t>
            </a:r>
          </a:p>
          <a:p>
            <a:pPr lvl="2" eaLnBrk="1" hangingPunct="1">
              <a:lnSpc>
                <a:spcPct val="90000"/>
              </a:lnSpc>
            </a:pPr>
            <a:r>
              <a:rPr lang="en-US" altLang="ko-KR" sz="1700" smtClean="0">
                <a:ea typeface="Gulim" pitchFamily="34" charset="-127"/>
              </a:rPr>
              <a:t>Contains subscription information needed for call control, for all mobiles in the area of the associated MSC</a:t>
            </a:r>
            <a:endParaRPr lang="en-US" altLang="en-US" sz="1700" smtClean="0"/>
          </a:p>
          <a:p>
            <a:pPr lvl="1" eaLnBrk="1" hangingPunct="1">
              <a:lnSpc>
                <a:spcPct val="90000"/>
              </a:lnSpc>
            </a:pPr>
            <a:r>
              <a:rPr lang="en-US" altLang="ko-KR" sz="2000" smtClean="0">
                <a:ea typeface="Gulim" pitchFamily="34" charset="-127"/>
              </a:rPr>
              <a:t>Equipment Identity Register (EIR)</a:t>
            </a:r>
          </a:p>
          <a:p>
            <a:pPr lvl="2" eaLnBrk="1" hangingPunct="1">
              <a:lnSpc>
                <a:spcPct val="90000"/>
              </a:lnSpc>
            </a:pPr>
            <a:r>
              <a:rPr lang="en-US" altLang="en-US" sz="1700" smtClean="0"/>
              <a:t>EIR is a database that contains a list of all valid mobile equipment on the network</a:t>
            </a:r>
          </a:p>
          <a:p>
            <a:pPr lvl="1" eaLnBrk="1" hangingPunct="1">
              <a:lnSpc>
                <a:spcPct val="90000"/>
              </a:lnSpc>
            </a:pPr>
            <a:r>
              <a:rPr lang="en-US" altLang="ko-KR" sz="2000" smtClean="0">
                <a:ea typeface="Gulim" pitchFamily="34" charset="-127"/>
              </a:rPr>
              <a:t>Authentication Center (AUC)</a:t>
            </a:r>
          </a:p>
          <a:p>
            <a:pPr lvl="2" eaLnBrk="1" hangingPunct="1">
              <a:lnSpc>
                <a:spcPct val="90000"/>
              </a:lnSpc>
            </a:pPr>
            <a:r>
              <a:rPr lang="en-US" altLang="ko-KR" sz="1700" smtClean="0">
                <a:ea typeface="Gulim" pitchFamily="34" charset="-127"/>
              </a:rPr>
              <a:t>Stores the secret key held in each user</a:t>
            </a:r>
            <a:r>
              <a:rPr lang="en-US" altLang="ko-KR" sz="1700" smtClean="0">
                <a:latin typeface="Verdana" pitchFamily="34" charset="0"/>
                <a:ea typeface="Gulim" pitchFamily="34" charset="-127"/>
              </a:rPr>
              <a:t>’</a:t>
            </a:r>
            <a:r>
              <a:rPr lang="en-US" altLang="ko-KR" sz="1700" smtClean="0">
                <a:ea typeface="Gulim" pitchFamily="34" charset="-127"/>
              </a:rPr>
              <a:t>s SIM card</a:t>
            </a:r>
            <a:endParaRPr lang="el-GR" altLang="en-US" sz="1700" smtClean="0"/>
          </a:p>
          <a:p>
            <a:pPr eaLnBrk="1" hangingPunct="1">
              <a:lnSpc>
                <a:spcPct val="90000"/>
              </a:lnSpc>
            </a:pPr>
            <a:endParaRPr lang="el-GR" altLang="en-US" sz="2400" smtClean="0"/>
          </a:p>
        </p:txBody>
      </p:sp>
    </p:spTree>
    <p:extLst>
      <p:ext uri="{BB962C8B-B14F-4D97-AF65-F5344CB8AC3E}">
        <p14:creationId xmlns:p14="http://schemas.microsoft.com/office/powerpoint/2010/main" val="428502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smtClean="0"/>
              <a:t>Application Service Centers</a:t>
            </a:r>
          </a:p>
        </p:txBody>
      </p:sp>
      <p:sp>
        <p:nvSpPr>
          <p:cNvPr id="9219" name="Rectangle 3"/>
          <p:cNvSpPr>
            <a:spLocks noGrp="1" noChangeArrowheads="1"/>
          </p:cNvSpPr>
          <p:nvPr>
            <p:ph type="body" idx="1"/>
          </p:nvPr>
        </p:nvSpPr>
        <p:spPr/>
        <p:txBody>
          <a:bodyPr/>
          <a:lstStyle/>
          <a:p>
            <a:pPr eaLnBrk="1" hangingPunct="1"/>
            <a:r>
              <a:rPr lang="en-US" altLang="zh-TW" sz="2400" smtClean="0">
                <a:ea typeface="新細明體" pitchFamily="18" charset="-120"/>
              </a:rPr>
              <a:t>Application Service Centers are responsible for GSM network add-on services</a:t>
            </a:r>
          </a:p>
          <a:p>
            <a:pPr lvl="1" eaLnBrk="1" hangingPunct="1"/>
            <a:r>
              <a:rPr lang="en-US" altLang="zh-TW" sz="2000" smtClean="0">
                <a:ea typeface="新細明體" pitchFamily="18" charset="-120"/>
              </a:rPr>
              <a:t>Operation and Maintenance Center (OMC)</a:t>
            </a:r>
          </a:p>
          <a:p>
            <a:pPr lvl="2" eaLnBrk="1" hangingPunct="1"/>
            <a:r>
              <a:rPr lang="en-US" altLang="zh-TW" sz="1800" smtClean="0">
                <a:ea typeface="新細明體" pitchFamily="18" charset="-120"/>
              </a:rPr>
              <a:t>Monitoring and control the network</a:t>
            </a:r>
          </a:p>
          <a:p>
            <a:pPr lvl="2" eaLnBrk="1" hangingPunct="1"/>
            <a:r>
              <a:rPr lang="en-US" altLang="zh-TW" sz="1800" smtClean="0">
                <a:ea typeface="新細明體" pitchFamily="18" charset="-120"/>
              </a:rPr>
              <a:t>Usually connect with MSC, BSC, HLR, and other service centers</a:t>
            </a:r>
          </a:p>
          <a:p>
            <a:pPr lvl="1" eaLnBrk="1" hangingPunct="1"/>
            <a:r>
              <a:rPr lang="en-US" altLang="zh-TW" sz="2000" smtClean="0">
                <a:ea typeface="新細明體" pitchFamily="18" charset="-120"/>
              </a:rPr>
              <a:t>Short Message Service Center (SMSC)</a:t>
            </a:r>
          </a:p>
          <a:p>
            <a:pPr lvl="2" eaLnBrk="1" hangingPunct="1"/>
            <a:r>
              <a:rPr lang="en-US" altLang="zh-TW" sz="1800" smtClean="0">
                <a:ea typeface="新細明體" pitchFamily="18" charset="-120"/>
              </a:rPr>
              <a:t>provide short message services</a:t>
            </a:r>
          </a:p>
          <a:p>
            <a:pPr lvl="2" eaLnBrk="1" hangingPunct="1"/>
            <a:r>
              <a:rPr lang="en-US" altLang="zh-TW" sz="1800" smtClean="0">
                <a:ea typeface="新細明體" pitchFamily="18" charset="-120"/>
              </a:rPr>
              <a:t>usually connect to MSC</a:t>
            </a:r>
          </a:p>
          <a:p>
            <a:pPr lvl="1" eaLnBrk="1" hangingPunct="1"/>
            <a:r>
              <a:rPr lang="en-US" altLang="zh-TW" sz="2000" smtClean="0">
                <a:ea typeface="新細明體" pitchFamily="18" charset="-120"/>
              </a:rPr>
              <a:t>Unstructured Supplementary Service Data Center (USSDC)</a:t>
            </a:r>
          </a:p>
          <a:p>
            <a:pPr lvl="2" eaLnBrk="1" hangingPunct="1"/>
            <a:r>
              <a:rPr lang="en-US" altLang="zh-TW" sz="1800" smtClean="0">
                <a:ea typeface="新細明體" pitchFamily="18" charset="-120"/>
              </a:rPr>
              <a:t>provide USSD service in the form of *ID*ID*info#</a:t>
            </a:r>
          </a:p>
          <a:p>
            <a:pPr lvl="2" eaLnBrk="1" hangingPunct="1"/>
            <a:r>
              <a:rPr lang="en-US" altLang="zh-TW" sz="1800" smtClean="0">
                <a:ea typeface="新細明體" pitchFamily="18" charset="-120"/>
              </a:rPr>
              <a:t>usually connect to HLR</a:t>
            </a:r>
            <a:endParaRPr lang="el-GR" altLang="en-US" sz="2000" smtClean="0"/>
          </a:p>
        </p:txBody>
      </p:sp>
    </p:spTree>
    <p:extLst>
      <p:ext uri="{BB962C8B-B14F-4D97-AF65-F5344CB8AC3E}">
        <p14:creationId xmlns:p14="http://schemas.microsoft.com/office/powerpoint/2010/main" val="3902593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Protocol stack</a:t>
            </a:r>
            <a:endParaRPr lang="el-GR" altLang="en-US" smtClean="0"/>
          </a:p>
        </p:txBody>
      </p:sp>
      <p:sp>
        <p:nvSpPr>
          <p:cNvPr id="11267" name="Rectangle 3"/>
          <p:cNvSpPr>
            <a:spLocks noGrp="1" noChangeArrowheads="1"/>
          </p:cNvSpPr>
          <p:nvPr>
            <p:ph type="body" idx="1"/>
          </p:nvPr>
        </p:nvSpPr>
        <p:spPr/>
        <p:txBody>
          <a:bodyPr/>
          <a:lstStyle/>
          <a:p>
            <a:pPr eaLnBrk="1" hangingPunct="1"/>
            <a:endParaRPr lang="en-US" altLang="en-US" smtClean="0"/>
          </a:p>
        </p:txBody>
      </p:sp>
      <p:pic>
        <p:nvPicPr>
          <p:cNvPr id="11268" name="Picture 4" descr="PROTOCOL S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93261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36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GSM FDMA/TDMA</a:t>
            </a:r>
            <a:endParaRPr lang="el-GR" altLang="en-US" smtClean="0"/>
          </a:p>
        </p:txBody>
      </p:sp>
      <p:sp>
        <p:nvSpPr>
          <p:cNvPr id="14339" name="Rectangle 3"/>
          <p:cNvSpPr>
            <a:spLocks noGrp="1" noChangeArrowheads="1"/>
          </p:cNvSpPr>
          <p:nvPr>
            <p:ph type="body" idx="1"/>
          </p:nvPr>
        </p:nvSpPr>
        <p:spPr/>
        <p:txBody>
          <a:bodyPr/>
          <a:lstStyle/>
          <a:p>
            <a:pPr eaLnBrk="1" hangingPunct="1"/>
            <a:endParaRPr lang="en-US" altLang="en-US" smtClean="0"/>
          </a:p>
        </p:txBody>
      </p:sp>
      <p:graphicFrame>
        <p:nvGraphicFramePr>
          <p:cNvPr id="14340" name="Object 5" descr="TDMA/FDMA"/>
          <p:cNvGraphicFramePr>
            <a:graphicFrameLocks noChangeAspect="1"/>
          </p:cNvGraphicFramePr>
          <p:nvPr>
            <p:extLst>
              <p:ext uri="{D42A27DB-BD31-4B8C-83A1-F6EECF244321}">
                <p14:modId xmlns:p14="http://schemas.microsoft.com/office/powerpoint/2010/main" val="296995687"/>
              </p:ext>
            </p:extLst>
          </p:nvPr>
        </p:nvGraphicFramePr>
        <p:xfrm>
          <a:off x="609600" y="1371600"/>
          <a:ext cx="7620000" cy="4718050"/>
        </p:xfrm>
        <a:graphic>
          <a:graphicData uri="http://schemas.openxmlformats.org/presentationml/2006/ole">
            <mc:AlternateContent xmlns:mc="http://schemas.openxmlformats.org/markup-compatibility/2006">
              <mc:Choice xmlns:v="urn:schemas-microsoft-com:vml" Requires="v">
                <p:oleObj spid="_x0000_s41988" name="Visio" r:id="rId3" imgW="7200478" imgH="4460652" progId="Visio.Drawing.6">
                  <p:embed/>
                </p:oleObj>
              </mc:Choice>
              <mc:Fallback>
                <p:oleObj name="Visio" r:id="rId3" imgW="7200478" imgH="446065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762000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64607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11566</TotalTime>
  <Words>1581</Words>
  <Application>Microsoft Office PowerPoint</Application>
  <PresentationFormat>On-screen Show (4:3)</PresentationFormat>
  <Paragraphs>249</Paragraphs>
  <Slides>43</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Default Design</vt:lpstr>
      <vt:lpstr>Θέμα του Office</vt:lpstr>
      <vt:lpstr>1_Default Design</vt:lpstr>
      <vt:lpstr>Visio</vt:lpstr>
      <vt:lpstr>Ασύρματες και Κινητές Επικοινωνίες</vt:lpstr>
      <vt:lpstr>GSM frequency bands (common)</vt:lpstr>
      <vt:lpstr>Network architecture</vt:lpstr>
      <vt:lpstr>Network elements</vt:lpstr>
      <vt:lpstr>Base Station Subsystens</vt:lpstr>
      <vt:lpstr>Network Subsystem</vt:lpstr>
      <vt:lpstr>Application Service Centers</vt:lpstr>
      <vt:lpstr>Protocol stack</vt:lpstr>
      <vt:lpstr>GSM FDMA/TDMA</vt:lpstr>
      <vt:lpstr>GSM channels</vt:lpstr>
      <vt:lpstr>GSM logical channels</vt:lpstr>
      <vt:lpstr>GSM logical channels (cont.)</vt:lpstr>
      <vt:lpstr>Traffic channels</vt:lpstr>
      <vt:lpstr>Control channels</vt:lpstr>
      <vt:lpstr>Broadcast Control Channels</vt:lpstr>
      <vt:lpstr>Common Control Channels</vt:lpstr>
      <vt:lpstr>Dedicated and Control Channels</vt:lpstr>
      <vt:lpstr>Mobile initialization</vt:lpstr>
      <vt:lpstr>Location update</vt:lpstr>
      <vt:lpstr>Call origination (MS-&gt;BSS)</vt:lpstr>
      <vt:lpstr>Call termination (BSS-&gt;MS)</vt:lpstr>
      <vt:lpstr>Network elements</vt:lpstr>
      <vt:lpstr>GSM identifiers</vt:lpstr>
      <vt:lpstr>Call routing</vt:lpstr>
      <vt:lpstr>Mobility management</vt:lpstr>
      <vt:lpstr>Three cases of handovers</vt:lpstr>
      <vt:lpstr>Power control</vt:lpstr>
      <vt:lpstr>GPRS (General Packet Radio Service)</vt:lpstr>
      <vt:lpstr>GPRS (General Packet Radio Service)</vt:lpstr>
      <vt:lpstr>GPRS features</vt:lpstr>
      <vt:lpstr>Protocol architecture</vt:lpstr>
      <vt:lpstr>Channel coding &amp; transmission rate</vt:lpstr>
      <vt:lpstr>QoS</vt:lpstr>
      <vt:lpstr>High-level view</vt:lpstr>
      <vt:lpstr>GPRS architecture</vt:lpstr>
      <vt:lpstr>Serving GPRS Support Node (SGSN) </vt:lpstr>
      <vt:lpstr>Gateway GPRS Support Node (GGSN)</vt:lpstr>
      <vt:lpstr>Additional enhancements</vt:lpstr>
      <vt:lpstr>Routing Scenarios</vt:lpstr>
      <vt:lpstr>GPRS processes</vt:lpstr>
      <vt:lpstr>Enhanced Data for GSM Evolution (EDGE)</vt:lpstr>
      <vt:lpstr>EDGE higher rates</vt:lpstr>
      <vt:lpstr>Τέλος Ενότητας # 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vsiris</dc:creator>
  <cp:lastModifiedBy>vaggelisdouros</cp:lastModifiedBy>
  <cp:revision>150</cp:revision>
  <cp:lastPrinted>2012-11-12T06:48:14Z</cp:lastPrinted>
  <dcterms:created xsi:type="dcterms:W3CDTF">1601-01-01T00:00:00Z</dcterms:created>
  <dcterms:modified xsi:type="dcterms:W3CDTF">2015-11-26T21:51:57Z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