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sldIdLst>
    <p:sldId id="375" r:id="rId3"/>
    <p:sldId id="259" r:id="rId4"/>
    <p:sldId id="257" r:id="rId5"/>
    <p:sldId id="261" r:id="rId6"/>
    <p:sldId id="262" r:id="rId7"/>
    <p:sldId id="374" r:id="rId8"/>
    <p:sldId id="383" r:id="rId9"/>
    <p:sldId id="402" r:id="rId10"/>
    <p:sldId id="411" r:id="rId11"/>
    <p:sldId id="403" r:id="rId12"/>
    <p:sldId id="384" r:id="rId13"/>
    <p:sldId id="404" r:id="rId14"/>
    <p:sldId id="387" r:id="rId15"/>
    <p:sldId id="388" r:id="rId16"/>
    <p:sldId id="390" r:id="rId17"/>
    <p:sldId id="405" r:id="rId18"/>
    <p:sldId id="391" r:id="rId19"/>
    <p:sldId id="406" r:id="rId20"/>
    <p:sldId id="392" r:id="rId21"/>
    <p:sldId id="410" r:id="rId22"/>
    <p:sldId id="407" r:id="rId23"/>
    <p:sldId id="393" r:id="rId24"/>
    <p:sldId id="394" r:id="rId25"/>
    <p:sldId id="409" r:id="rId26"/>
    <p:sldId id="397" r:id="rId27"/>
    <p:sldId id="395" r:id="rId28"/>
    <p:sldId id="401" r:id="rId29"/>
    <p:sldId id="396" r:id="rId30"/>
    <p:sldId id="399" r:id="rId31"/>
    <p:sldId id="400" r:id="rId32"/>
    <p:sldId id="398" r:id="rId33"/>
    <p:sldId id="354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0" autoAdjust="0"/>
    <p:restoredTop sz="99309" autoAdjust="0"/>
  </p:normalViewPr>
  <p:slideViewPr>
    <p:cSldViewPr>
      <p:cViewPr varScale="1">
        <p:scale>
          <a:sx n="53" d="100"/>
          <a:sy n="53" d="100"/>
        </p:scale>
        <p:origin x="-1354" y="-77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3/10/2015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Γενική Οικονομική Ιστορία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7776864" cy="206578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10:</a:t>
            </a:r>
            <a:r>
              <a:rPr lang="en-US" sz="2800" dirty="0" smtClean="0"/>
              <a:t> </a:t>
            </a:r>
            <a:r>
              <a:rPr lang="el-GR" sz="2800" dirty="0" smtClean="0"/>
              <a:t>Μεσοπόλεμος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Ιωάννα-Σαπφώ Πεπελάση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Οικονομικής Επιστήμης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Μετά τον Α’ Παγκόσμιο Πόλεμο </a:t>
            </a:r>
            <a:r>
              <a:rPr lang="el-GR" dirty="0" smtClean="0"/>
              <a:t>(3 </a:t>
            </a:r>
            <a:r>
              <a:rPr lang="el-GR" dirty="0" smtClean="0"/>
              <a:t>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Σφάλμα της Αγγλίας: Η ισοτιμία που ορίζει με το χρυσό είναι πολύ υψηλή και δεν ανταποκρίνεται στην ανταγωνιστικότητα και </a:t>
            </a:r>
            <a:r>
              <a:rPr lang="el-GR" dirty="0" smtClean="0"/>
              <a:t>την παραγωγικότητά </a:t>
            </a:r>
            <a:r>
              <a:rPr lang="el-GR" dirty="0" smtClean="0"/>
              <a:t>της. </a:t>
            </a:r>
          </a:p>
          <a:p>
            <a:r>
              <a:rPr lang="el-GR" dirty="0" smtClean="0"/>
              <a:t>Η Ελλάδα </a:t>
            </a:r>
            <a:r>
              <a:rPr lang="el-GR" dirty="0" smtClean="0"/>
              <a:t>διαπράττει </a:t>
            </a:r>
            <a:r>
              <a:rPr lang="el-GR" dirty="0" smtClean="0"/>
              <a:t>ακριβώς το ίδιο </a:t>
            </a:r>
            <a:r>
              <a:rPr lang="el-GR" dirty="0" smtClean="0"/>
              <a:t>λάθος.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Πρόγραμμα σταθεροποίησης </a:t>
            </a:r>
            <a:r>
              <a:rPr lang="el-GR" dirty="0" smtClean="0"/>
              <a:t> </a:t>
            </a:r>
            <a:r>
              <a:rPr lang="el-GR" dirty="0" smtClean="0"/>
              <a:t>της Κοινωνίας των Εθνών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Στόχος: </a:t>
            </a:r>
            <a:r>
              <a:rPr lang="el-GR" dirty="0" smtClean="0"/>
              <a:t>Κάθε εθνικό νόμισμα να συνδεθεί με τη λίρα της στερλίνας και να δημιουργηθούν </a:t>
            </a:r>
            <a:r>
              <a:rPr lang="el-GR" b="1" dirty="0" smtClean="0"/>
              <a:t>κεντρικές τράπεζες </a:t>
            </a:r>
            <a:r>
              <a:rPr lang="el-GR" dirty="0" smtClean="0"/>
              <a:t>που θα έχουν ως πρότυπο την αγγλική κεντρική τράπεζα.</a:t>
            </a:r>
          </a:p>
          <a:p>
            <a:r>
              <a:rPr lang="el-GR" dirty="0" smtClean="0"/>
              <a:t>Η </a:t>
            </a:r>
            <a:r>
              <a:rPr lang="el-GR" b="1" dirty="0" smtClean="0"/>
              <a:t>Τράπεζα </a:t>
            </a:r>
            <a:r>
              <a:rPr lang="el-GR" b="1" dirty="0" smtClean="0"/>
              <a:t>της Ελλάδας </a:t>
            </a:r>
            <a:r>
              <a:rPr lang="el-GR" dirty="0" smtClean="0"/>
              <a:t>είναι αποτέλεσμα της Κοινωνίας των Εθνών.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Η Δεκαετία του 1920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10: </a:t>
            </a:r>
            <a:r>
              <a:rPr lang="el-GR" dirty="0" smtClean="0"/>
              <a:t>Μεσοπόλεμος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Δεκαετία του 1920 (1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Μια σημαντική αλλαγή της δεκαετίας του 20' είναι η απότομη </a:t>
            </a:r>
            <a:r>
              <a:rPr lang="el-GR" b="1" dirty="0" smtClean="0"/>
              <a:t>άνοδος του συνδικαλισμού </a:t>
            </a:r>
            <a:r>
              <a:rPr lang="el-GR" dirty="0" smtClean="0"/>
              <a:t>και η συνακόλουθη βελτίωση των συνθηκών εργασίας.</a:t>
            </a:r>
          </a:p>
          <a:p>
            <a:r>
              <a:rPr lang="el-GR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μεγάλη απώλεια αρσενικού πληθυσμού </a:t>
            </a:r>
            <a:r>
              <a:rPr lang="el-GR" dirty="0" smtClean="0"/>
              <a:t>στον πόλεμο έδωσε </a:t>
            </a:r>
            <a:r>
              <a:rPr lang="el-GR" dirty="0" smtClean="0"/>
              <a:t>στις γυναίκες παρουσία στο εργατικό δυναμικό.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Δεκαετία του </a:t>
            </a:r>
            <a:r>
              <a:rPr lang="el-GR" dirty="0" smtClean="0"/>
              <a:t>1920 (2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Ταχεία εξάπλωση καταναλωτικών αγαθών διαρκείας.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Μεγάλη άνοδος των κερδών των επιχειρήσεων.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Γέννηση της βιομηχανίας του κινηματογράφου.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Γέννηση </a:t>
            </a:r>
            <a:r>
              <a:rPr lang="el-GR" sz="3200" dirty="0" smtClean="0"/>
              <a:t>της πιστωτικής </a:t>
            </a:r>
            <a:r>
              <a:rPr lang="el-GR" sz="3200" dirty="0" smtClean="0"/>
              <a:t>κάρτας (καταναλωτική πίστη).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Δεκαετία του 1920 </a:t>
            </a:r>
            <a:r>
              <a:rPr lang="el-GR" dirty="0" smtClean="0"/>
              <a:t>(3 </a:t>
            </a:r>
            <a:r>
              <a:rPr lang="el-GR" dirty="0" smtClean="0"/>
              <a:t>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Παροχή καταναλωτικής πίστης στα ακίνητα που οδηγεί σε </a:t>
            </a:r>
            <a:r>
              <a:rPr lang="el-GR" sz="3200" b="1" dirty="0" smtClean="0"/>
              <a:t>φούσκα</a:t>
            </a:r>
            <a:r>
              <a:rPr lang="el-GR" sz="3200" dirty="0" smtClean="0"/>
              <a:t>. </a:t>
            </a:r>
            <a:endParaRPr lang="el-GR" sz="3200" dirty="0" smtClean="0"/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Σημείωση</a:t>
            </a:r>
            <a:r>
              <a:rPr lang="el-GR" sz="3200" dirty="0" smtClean="0"/>
              <a:t>: Η φούσκα είναι αναπόφευκτη, εφόσον υπάρχει υπερπροσφορά χρήματος που χρηματοδοτεί τη κατανάλωση και όχι τη </a:t>
            </a:r>
            <a:r>
              <a:rPr lang="el-GR" sz="3200" dirty="0" smtClean="0"/>
              <a:t>παραγωγή.</a:t>
            </a:r>
            <a:endParaRPr lang="el-GR" sz="3200" dirty="0" smtClean="0"/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Δημιουργία αστικής τάξης που πλήττεται το 1929.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Η Κ</a:t>
            </a:r>
            <a:r>
              <a:rPr lang="el-GR" sz="3200" dirty="0" smtClean="0"/>
              <a:t>ρίση του 1929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10: </a:t>
            </a:r>
            <a:r>
              <a:rPr lang="el-GR" dirty="0" smtClean="0"/>
              <a:t>Μεσοπόλεμος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1929 Η μεγαλύτερη  οικονομική κρίση (1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dirty="0" smtClean="0"/>
              <a:t>Μαζική ανεργία.</a:t>
            </a: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Ξεκινά </a:t>
            </a:r>
            <a:r>
              <a:rPr lang="el-GR" dirty="0" smtClean="0"/>
              <a:t>από το </a:t>
            </a:r>
            <a:r>
              <a:rPr lang="el-GR" dirty="0" smtClean="0"/>
              <a:t>χρηματιστήριο και στη συνέχεια μετατρέπεται σε τραπεζική</a:t>
            </a:r>
            <a:r>
              <a:rPr lang="el-GR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Μείωση ΑΕΠ σε απόλυτους αριθμούς.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Ξεκινά από την Αμερική ως χρηματιστηριακή, μεταφέρεται στην Ευρώπη ως δημοσιονομική και τραπεζική και επιστρέφει στην Αμερική ως τραπεζική.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1929 Η μεγαλύτερη  οικονομική κρίση (2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Εισάγει έντονη αποπαγκοσμιοποίηση.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Οι επιπτώσεις είναι ορατές σχεδόν μέχρι το 1950.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Θέτει τις βάσεις του φασισμού και του ναζισμού.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Υπερβολική φτώχεια  και μείωση του κατά κεφαλήν εισοδήματος.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1929 </a:t>
            </a:r>
            <a:r>
              <a:rPr lang="el-GR" dirty="0" smtClean="0"/>
              <a:t>Η μεγαλύτερη  οικονομική </a:t>
            </a:r>
            <a:r>
              <a:rPr lang="el-GR" dirty="0" smtClean="0"/>
              <a:t>κρίση (3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Περισσότερο </a:t>
            </a:r>
            <a:r>
              <a:rPr lang="el-GR" sz="3200" dirty="0" smtClean="0"/>
              <a:t>υπέφερε η Αμερική, μετά η Γερμανία, η Αγγλία λιγότερο και η Ελλάδα </a:t>
            </a:r>
            <a:r>
              <a:rPr lang="el-GR" sz="3200" dirty="0" smtClean="0"/>
              <a:t>ελάχιστα.</a:t>
            </a:r>
          </a:p>
          <a:p>
            <a:pPr lvl="1">
              <a:buFont typeface="Arial" pitchFamily="34" charset="0"/>
              <a:buChar char="•"/>
            </a:pPr>
            <a:r>
              <a:rPr lang="el-GR" sz="3200" dirty="0" smtClean="0"/>
              <a:t>Έδωσε </a:t>
            </a:r>
            <a:r>
              <a:rPr lang="el-GR" sz="3200" dirty="0" smtClean="0"/>
              <a:t>το έναυσμα για τη δημιουργία οικονομικού σχεδιασμού και του κράτους </a:t>
            </a:r>
            <a:r>
              <a:rPr lang="el-GR" sz="3200" dirty="0" smtClean="0"/>
              <a:t>πρόνοιας.</a:t>
            </a:r>
            <a:endParaRPr lang="el-GR" sz="32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Πίνακας με ποσοστά ανεργίας 914-1950.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pic>
        <p:nvPicPr>
          <p:cNvPr id="1026" name="Picture 2" descr="Πίνακας με τα ποσοστά ανεργίας για την περίοδο 1914-1950 σε οχτώ Ευρωπαϊκές Οικονομίες: Ηνωμένο Βασίλειο, Γερμανία, Βέλγιο, Ολλανδία, Ελβετία, Νορβηγία, Σουηδία και Δανία. Τα μεγαλύτερα ποσοστά ανεργίας καταγράφηκαν μεταξύ 1932 και 1936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208912" cy="442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Η Δεκαετία του 1930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10: </a:t>
            </a:r>
            <a:r>
              <a:rPr lang="el-GR" dirty="0" smtClean="0"/>
              <a:t>Μεσοπόλεμος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Δεκαετία του 30‘ (1 από 2)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l-GR" dirty="0" smtClean="0"/>
              <a:t>Εσωστρεφής περίοδος.</a:t>
            </a:r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Προετοιμασία πολέμου και επέκταση της πολεμικής βιομηχανίας.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Επιτάχυνση της </a:t>
            </a:r>
            <a:r>
              <a:rPr lang="el-GR" dirty="0" smtClean="0"/>
              <a:t>αποπαγκοσμιοποίησης.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Στροφή σε ανταλλαγές </a:t>
            </a:r>
            <a:r>
              <a:rPr lang="el-GR" dirty="0" smtClean="0"/>
              <a:t>σε είδος.</a:t>
            </a:r>
          </a:p>
          <a:p>
            <a:pPr lvl="1">
              <a:buFont typeface="Arial" pitchFamily="34" charset="0"/>
              <a:buChar char="•"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Δεκαετία του 30</a:t>
            </a:r>
            <a:r>
              <a:rPr lang="el-GR" smtClean="0"/>
              <a:t>‘ (2 από 2)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l-GR" dirty="0" smtClean="0"/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Διαλύεται ο κανόνας χρυσού συναλλάγματος. </a:t>
            </a:r>
            <a:endParaRPr lang="el-GR" dirty="0" smtClean="0"/>
          </a:p>
          <a:p>
            <a:pPr lvl="2"/>
            <a:r>
              <a:rPr lang="el-GR" dirty="0" smtClean="0"/>
              <a:t>Η </a:t>
            </a:r>
            <a:r>
              <a:rPr lang="el-GR" dirty="0" smtClean="0"/>
              <a:t>Αγγλία αποχωρεί, την ακολουθούν κι άλλες χώρες, </a:t>
            </a:r>
            <a:r>
              <a:rPr lang="el-GR" dirty="0" smtClean="0"/>
              <a:t>ενώ η </a:t>
            </a:r>
            <a:r>
              <a:rPr lang="el-GR" dirty="0" smtClean="0"/>
              <a:t>Αμερική παραμένει.</a:t>
            </a:r>
          </a:p>
          <a:p>
            <a:pPr lvl="1">
              <a:buFont typeface="Arial" pitchFamily="34" charset="0"/>
              <a:buChar char="•"/>
            </a:pPr>
            <a:r>
              <a:rPr lang="el-GR" dirty="0" smtClean="0"/>
              <a:t>Όχι συνεργατικές πολιτικές.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Η Γερμανία μετά τον Α’ Παγκόσμιο Πόλεμο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10: </a:t>
            </a:r>
            <a:r>
              <a:rPr lang="el-GR" dirty="0" smtClean="0"/>
              <a:t>Μεσοπόλεμος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Γερμανία στον </a:t>
            </a:r>
            <a:r>
              <a:rPr lang="el-GR" dirty="0" smtClean="0"/>
              <a:t>Μ</a:t>
            </a:r>
            <a:r>
              <a:rPr lang="el-GR" dirty="0" smtClean="0"/>
              <a:t>εσοπόλεμο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Γερμανία ήδη </a:t>
            </a:r>
            <a:r>
              <a:rPr lang="el-GR" dirty="0" smtClean="0"/>
              <a:t>από τον </a:t>
            </a:r>
            <a:r>
              <a:rPr lang="el-GR" dirty="0" smtClean="0"/>
              <a:t>Μεσοπόλεμο είναι η μεγαλύτερη βιομηχανική δύναμη στην Ευρώπη μέσα από </a:t>
            </a:r>
            <a:r>
              <a:rPr lang="el-GR" dirty="0" smtClean="0"/>
              <a:t>το νέο </a:t>
            </a:r>
            <a:r>
              <a:rPr lang="el-GR" dirty="0" smtClean="0"/>
              <a:t>πολιτικό σύστημα Ναζισμός – Εθνικισμός.</a:t>
            </a:r>
          </a:p>
          <a:p>
            <a:pPr lvl="1"/>
            <a:r>
              <a:rPr lang="el-GR" dirty="0" smtClean="0"/>
              <a:t>Συνεχίζει να είναι βιομηχανική δύναμη ακόμα και όταν η υπόλοιπη Δύση περνά στη μεταβιομηχανική οικονομία.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Γερμανία στον Μεσοπόλεμο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σύμμαχοι τιμώρησαν πολύ σκληρά τη Γερμανία. </a:t>
            </a:r>
          </a:p>
          <a:p>
            <a:r>
              <a:rPr lang="el-GR" dirty="0" smtClean="0"/>
              <a:t>Οι </a:t>
            </a:r>
            <a:r>
              <a:rPr lang="el-GR" dirty="0" smtClean="0"/>
              <a:t>νικητές-σύμμαχοι </a:t>
            </a:r>
            <a:r>
              <a:rPr lang="el-GR" dirty="0" smtClean="0"/>
              <a:t>της επέβαλαν τεράστιες </a:t>
            </a:r>
            <a:r>
              <a:rPr lang="el-GR" dirty="0" smtClean="0"/>
              <a:t>πολεμικές αποζημιώσεις</a:t>
            </a:r>
            <a:r>
              <a:rPr lang="el-GR" dirty="0" smtClean="0"/>
              <a:t>, την απομόνωσαν και αυτό είχε ως αποτέλεσμα την </a:t>
            </a:r>
            <a:r>
              <a:rPr lang="el-GR" dirty="0" smtClean="0"/>
              <a:t>άνοδο του φασισμού-ναζισμού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200" dirty="0" smtClean="0"/>
              <a:t>Μερικά Διδάγματα από την περίοδο </a:t>
            </a:r>
            <a:r>
              <a:rPr lang="el-GR" altLang="el-GR" sz="3200" dirty="0" smtClean="0"/>
              <a:t>του Μεσοπολέμου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10: </a:t>
            </a:r>
            <a:r>
              <a:rPr lang="el-GR" dirty="0" smtClean="0"/>
              <a:t>Μεσοπόλεμος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ΔΙΔΑΓΜΑΤΑ (1 από 3)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Ο τελευταίος παγκόσμιος πόλεμος συνδέθηκε με την εσωστρέφεια και τον εθνικισμό.  </a:t>
            </a:r>
            <a:endParaRPr lang="el-GR" dirty="0" smtClean="0"/>
          </a:p>
          <a:p>
            <a:r>
              <a:rPr lang="el-GR" dirty="0" smtClean="0"/>
              <a:t> </a:t>
            </a:r>
            <a:r>
              <a:rPr lang="el-GR" dirty="0" smtClean="0"/>
              <a:t>Ο κανόνας χρυσού συναλλάγματος ήταν μη λειτουργικός.</a:t>
            </a:r>
          </a:p>
          <a:p>
            <a:r>
              <a:rPr lang="el-GR" dirty="0" smtClean="0"/>
              <a:t> </a:t>
            </a:r>
            <a:r>
              <a:rPr lang="el-GR" dirty="0" smtClean="0"/>
              <a:t>Η </a:t>
            </a:r>
            <a:r>
              <a:rPr lang="el-GR" dirty="0" smtClean="0"/>
              <a:t>κάθε τεχνολογική καινοτομία δημιουργεί φούσκες και αποσταθεροποιεί την οικονομία.</a:t>
            </a:r>
          </a:p>
          <a:p>
            <a:pPr lvl="1"/>
            <a:r>
              <a:rPr lang="el-GR" dirty="0" smtClean="0"/>
              <a:t>πχ</a:t>
            </a:r>
            <a:r>
              <a:rPr lang="el-GR" dirty="0" smtClean="0"/>
              <a:t>. </a:t>
            </a:r>
            <a:r>
              <a:rPr lang="el-GR" dirty="0" smtClean="0"/>
              <a:t>Η κρίση του 1848</a:t>
            </a:r>
            <a:r>
              <a:rPr lang="el-GR" dirty="0" smtClean="0"/>
              <a:t> οφείλεται εν μέρει στην επέκταση του </a:t>
            </a:r>
            <a:r>
              <a:rPr lang="el-GR" dirty="0" smtClean="0"/>
              <a:t>σιδηρόδρομου και η κρίση του 1929 στην τεχνολογική καινοτομία του ηλεκτρισμού.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ΔΙΔΑΓΜΑΤΑ (2 από 3)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</a:t>
            </a:r>
            <a:r>
              <a:rPr lang="el-GR" dirty="0" smtClean="0"/>
              <a:t>Η </a:t>
            </a:r>
            <a:r>
              <a:rPr lang="el-GR" dirty="0" smtClean="0"/>
              <a:t>ιστορία επηρεάζει το τρόπο σκέψης μας.</a:t>
            </a:r>
          </a:p>
          <a:p>
            <a:r>
              <a:rPr lang="el-GR" dirty="0" smtClean="0"/>
              <a:t> </a:t>
            </a:r>
            <a:r>
              <a:rPr lang="el-GR" dirty="0" smtClean="0"/>
              <a:t>Η </a:t>
            </a:r>
            <a:r>
              <a:rPr lang="el-GR" dirty="0" smtClean="0"/>
              <a:t>παγκοσμιοποίηση δεν είναι ευθύγραμμη υπόθεση.</a:t>
            </a:r>
          </a:p>
          <a:p>
            <a:r>
              <a:rPr lang="el-GR" dirty="0" smtClean="0"/>
              <a:t>Η Ιστορία διδάσκει ότι η οικονομική κρίση μπορεί να λειτουργήσει και ως φορέας </a:t>
            </a:r>
            <a:r>
              <a:rPr lang="el-GR" dirty="0" smtClean="0"/>
              <a:t>γέννησης </a:t>
            </a:r>
            <a:r>
              <a:rPr lang="el-GR" dirty="0" smtClean="0"/>
              <a:t>νέων ιδεών και </a:t>
            </a:r>
            <a:r>
              <a:rPr lang="el-GR" dirty="0" smtClean="0"/>
              <a:t>θεσμών.</a:t>
            </a:r>
            <a:endParaRPr 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pPr algn="l">
              <a:buNone/>
            </a:pPr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ΔΙΔΑΓΜΑΤΑ (3 από 3)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Η κατάρρευση της φούσκας στις ΗΠΑ το 1929 και η παγκόσμια κρίση του 1931-33 </a:t>
            </a:r>
            <a:r>
              <a:rPr lang="el-GR" dirty="0" smtClean="0"/>
              <a:t>προκάλεσαν </a:t>
            </a:r>
            <a:r>
              <a:rPr lang="el-GR" dirty="0" smtClean="0"/>
              <a:t>την αναγκαιότητα θεσμικών μεταρρυθμίσεων στην κρατική πολιτική και την εισαγωγή της αρχής της </a:t>
            </a:r>
            <a:r>
              <a:rPr lang="el-GR" dirty="0" err="1" smtClean="0"/>
              <a:t>μάκρο</a:t>
            </a:r>
            <a:r>
              <a:rPr lang="el-GR" dirty="0" smtClean="0"/>
              <a:t>-οικονομικής διαχείρισης στην οικονομία </a:t>
            </a:r>
            <a:r>
              <a:rPr lang="el-GR" dirty="0" smtClean="0"/>
              <a:t>(Κεϋνσιανισμό </a:t>
            </a:r>
            <a:r>
              <a:rPr lang="el-GR" dirty="0" smtClean="0"/>
              <a:t>ή </a:t>
            </a:r>
            <a:r>
              <a:rPr lang="en-US" dirty="0" smtClean="0"/>
              <a:t>Keynesianism</a:t>
            </a:r>
            <a:r>
              <a:rPr lang="el-GR" dirty="0" smtClean="0"/>
              <a:t>). </a:t>
            </a:r>
            <a:endParaRPr lang="el-GR" dirty="0" smtClean="0"/>
          </a:p>
          <a:p>
            <a:r>
              <a:rPr lang="el-GR" dirty="0" smtClean="0"/>
              <a:t>Η χώρα που στην δεκαετία του 1930 υιοθέτησε πιο εκτενώς την ανερχόμενη ιδέα της </a:t>
            </a:r>
            <a:r>
              <a:rPr lang="el-GR" dirty="0" err="1" smtClean="0"/>
              <a:t>μάκρο</a:t>
            </a:r>
            <a:r>
              <a:rPr lang="el-GR" dirty="0" smtClean="0"/>
              <a:t>-οικονομικής διαχείρισης ήταν οι ΗΠΑ. 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κύματα του </a:t>
            </a:r>
            <a:r>
              <a:rPr lang="en-US" dirty="0" err="1" smtClean="0"/>
              <a:t>Kondriatiev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  <p:pic>
        <p:nvPicPr>
          <p:cNvPr id="1026" name="Picture 2" descr="Διάγραμμα που απεικονίζει τα λεγόμενα κύματα του Kondratief. Την ευημερία διαδέχεται η ύφεση, την ύφεση η βαθιά ύφεση με υψηλή ανεργία και έλλειψη επενδύσεων, και στη συνέχεια έρχεται η βελτίωση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9928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10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10:</a:t>
            </a:r>
            <a:r>
              <a:rPr lang="en-US" b="1" dirty="0" smtClean="0"/>
              <a:t> </a:t>
            </a:r>
            <a:r>
              <a:rPr lang="el-GR" dirty="0" smtClean="0"/>
              <a:t>Μεσοπόλεμος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Κατανόηση των ιδιαίτερων χαρακτηριστικών και των διδαγμάτων της περιόδου του Μεσοπολέμου: </a:t>
            </a:r>
            <a:r>
              <a:rPr lang="el-GR" b="1" dirty="0" smtClean="0"/>
              <a:t>1918-1939</a:t>
            </a:r>
            <a:r>
              <a:rPr lang="el-GR" dirty="0" smtClean="0"/>
              <a:t> </a:t>
            </a:r>
            <a:r>
              <a:rPr lang="el-GR" dirty="0" smtClean="0"/>
              <a:t>με έμφαση στην Κρίση του 1929.</a:t>
            </a:r>
            <a:endParaRPr lang="el-GR" dirty="0" smtClean="0"/>
          </a:p>
          <a:p>
            <a:r>
              <a:rPr lang="el-GR" dirty="0" smtClean="0"/>
              <a:t>Κατανόηση των αλλαγών στην αγορά εργασίας και στο νομισματικό σύστημα μετά τον Α’ Παγκόσμιο Πόλεμο. </a:t>
            </a:r>
          </a:p>
          <a:p>
            <a:r>
              <a:rPr lang="el-GR" dirty="0" smtClean="0"/>
              <a:t>Κατανόηση των συνεπειών των πολιτικών επιλογών κρατών, αλλά και των τεχνολογικών καινοτομιών στην οικονομία και τους θεσμούς. </a:t>
            </a:r>
            <a:endParaRPr lang="el-GR" dirty="0" smtClean="0"/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Μερικές Συνέπειες του Α’ Παγκοσμίου </a:t>
            </a:r>
            <a:r>
              <a:rPr lang="el-GR" dirty="0" smtClean="0"/>
              <a:t>Πολέμου.</a:t>
            </a:r>
          </a:p>
          <a:p>
            <a:r>
              <a:rPr lang="el-GR" dirty="0" smtClean="0"/>
              <a:t>Η Δεκαετία του </a:t>
            </a:r>
            <a:r>
              <a:rPr lang="el-GR" dirty="0" smtClean="0"/>
              <a:t>1920.</a:t>
            </a:r>
          </a:p>
          <a:p>
            <a:r>
              <a:rPr lang="el-GR" dirty="0" smtClean="0"/>
              <a:t>Η Κρίση του </a:t>
            </a:r>
            <a:r>
              <a:rPr lang="el-GR" dirty="0" smtClean="0"/>
              <a:t>1929.</a:t>
            </a:r>
          </a:p>
          <a:p>
            <a:r>
              <a:rPr lang="el-GR" dirty="0" smtClean="0"/>
              <a:t>Η Δεκαετία του </a:t>
            </a:r>
            <a:r>
              <a:rPr lang="el-GR" dirty="0" smtClean="0"/>
              <a:t>1930.</a:t>
            </a:r>
          </a:p>
          <a:p>
            <a:r>
              <a:rPr lang="el-GR" dirty="0" smtClean="0"/>
              <a:t>Η Γερμανία μετά τον Α’ Παγκόσμιο </a:t>
            </a:r>
            <a:r>
              <a:rPr lang="el-GR" dirty="0" smtClean="0"/>
              <a:t>Πόλεμο.</a:t>
            </a:r>
          </a:p>
          <a:p>
            <a:r>
              <a:rPr lang="el-GR" altLang="el-GR" dirty="0" smtClean="0"/>
              <a:t>Μερικά Διδάγματα από την περίοδο του </a:t>
            </a:r>
            <a:r>
              <a:rPr lang="el-GR" altLang="el-GR" dirty="0" smtClean="0"/>
              <a:t>Μεσοπολέμου.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Μερικές Συνέπειες του Α’ Παγκοσμίου Πολέμου</a:t>
            </a:r>
            <a:endParaRPr lang="el-GR" sz="3200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Γενική  Οικονομική Ιστορία, </a:t>
            </a:r>
            <a:r>
              <a:rPr lang="el-GR" b="1" dirty="0" smtClean="0"/>
              <a:t>Ενότητα </a:t>
            </a:r>
            <a:r>
              <a:rPr lang="en-US" b="1" dirty="0" smtClean="0"/>
              <a:t># </a:t>
            </a:r>
            <a:r>
              <a:rPr lang="el-GR" b="1" dirty="0" smtClean="0"/>
              <a:t>10: </a:t>
            </a:r>
            <a:r>
              <a:rPr lang="el-GR" dirty="0" smtClean="0"/>
              <a:t>Μεσοπόλεμος </a:t>
            </a:r>
            <a:r>
              <a:rPr lang="el-GR" b="1" dirty="0" smtClean="0"/>
              <a:t>Διδάσκων: </a:t>
            </a:r>
            <a:r>
              <a:rPr lang="el-GR" dirty="0" smtClean="0"/>
              <a:t>Ιωάννα-Σαπφώ Πεπελάση, </a:t>
            </a:r>
            <a:r>
              <a:rPr lang="el-GR" b="1" dirty="0" smtClean="0"/>
              <a:t>Τμήμα: </a:t>
            </a:r>
            <a:r>
              <a:rPr lang="el-GR" dirty="0" smtClean="0"/>
              <a:t>Οικονομικής Επιστήμης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Μετά τον Α’ Παγκόσμιο Πόλεμο (1 από 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Μεσοπόλεμος είναι το χρονικό διάστημα μεταξύ των δύο παγκοσμίων πολέμων.</a:t>
            </a:r>
          </a:p>
          <a:p>
            <a:r>
              <a:rPr lang="el-GR" dirty="0" smtClean="0"/>
              <a:t>Μετά </a:t>
            </a:r>
            <a:r>
              <a:rPr lang="el-GR" dirty="0" smtClean="0"/>
              <a:t>το </a:t>
            </a:r>
            <a:r>
              <a:rPr lang="el-GR" b="1" dirty="0" smtClean="0"/>
              <a:t>1918 </a:t>
            </a:r>
            <a:r>
              <a:rPr lang="el-GR" dirty="0" smtClean="0"/>
              <a:t>έγινε προσπάθεια ανασύστασης του κόσμου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Διαλύεται </a:t>
            </a:r>
            <a:r>
              <a:rPr lang="el-GR" dirty="0" smtClean="0"/>
              <a:t>ο </a:t>
            </a:r>
            <a:r>
              <a:rPr lang="el-GR" dirty="0" smtClean="0"/>
              <a:t>Κανόνας </a:t>
            </a:r>
            <a:r>
              <a:rPr lang="el-GR" dirty="0" smtClean="0"/>
              <a:t>Χ</a:t>
            </a:r>
            <a:r>
              <a:rPr lang="el-GR" dirty="0" smtClean="0"/>
              <a:t>ρυσού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τράπεζα της </a:t>
            </a:r>
            <a:r>
              <a:rPr lang="el-GR" dirty="0" smtClean="0"/>
              <a:t>Αγγλίας δημιουργεί </a:t>
            </a:r>
            <a:r>
              <a:rPr lang="el-GR" dirty="0" smtClean="0"/>
              <a:t>ένα νέο σύστημα</a:t>
            </a:r>
            <a:r>
              <a:rPr lang="el-GR" dirty="0" smtClean="0"/>
              <a:t>, τον </a:t>
            </a:r>
            <a:r>
              <a:rPr lang="el-GR" b="1" dirty="0" smtClean="0"/>
              <a:t>κανόνα χρυσού συναλλάγματος</a:t>
            </a:r>
            <a:r>
              <a:rPr lang="el-GR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έμμεσος </a:t>
            </a:r>
            <a:r>
              <a:rPr lang="el-GR" dirty="0" smtClean="0"/>
              <a:t>κανόνας </a:t>
            </a:r>
            <a:r>
              <a:rPr lang="el-GR" dirty="0" smtClean="0"/>
              <a:t>χρυσού με </a:t>
            </a:r>
            <a:r>
              <a:rPr lang="el-GR" dirty="0" smtClean="0"/>
              <a:t>εμφανές στοιχείο τον </a:t>
            </a:r>
            <a:r>
              <a:rPr lang="el-GR" dirty="0" smtClean="0"/>
              <a:t>ηγετικό ρόλο της Αγγλίας στο παγκόσμιο σύστημα.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Μετά τον Α’ Παγκόσμιο Πόλεμο </a:t>
            </a:r>
            <a:r>
              <a:rPr lang="el-GR" dirty="0" smtClean="0"/>
              <a:t>(2 </a:t>
            </a:r>
            <a:r>
              <a:rPr lang="el-GR" dirty="0" smtClean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Αγγλία βγαίνει από </a:t>
            </a:r>
            <a:r>
              <a:rPr lang="el-GR" dirty="0" smtClean="0"/>
              <a:t>τον </a:t>
            </a:r>
            <a:r>
              <a:rPr lang="el-GR" dirty="0" smtClean="0"/>
              <a:t>πόλεμο με αρνητικό ισοζύγιο.</a:t>
            </a:r>
          </a:p>
          <a:p>
            <a:pPr lvl="1"/>
            <a:r>
              <a:rPr lang="el-GR" dirty="0" smtClean="0"/>
              <a:t>Παύει να είναι ο μεγάλος εξαγωγέας κεφαλαίου. </a:t>
            </a:r>
          </a:p>
          <a:p>
            <a:r>
              <a:rPr lang="el-GR" dirty="0" smtClean="0"/>
              <a:t>Οι </a:t>
            </a:r>
            <a:r>
              <a:rPr lang="el-GR" b="1" dirty="0" smtClean="0"/>
              <a:t>ΗΠΑ</a:t>
            </a:r>
            <a:r>
              <a:rPr lang="el-GR" dirty="0" smtClean="0"/>
              <a:t> γίνονται η πιστώτρια </a:t>
            </a:r>
            <a:r>
              <a:rPr lang="el-GR" dirty="0" smtClean="0"/>
              <a:t>χώρα.</a:t>
            </a:r>
          </a:p>
          <a:p>
            <a:pPr lvl="1"/>
            <a:r>
              <a:rPr lang="el-GR" dirty="0" smtClean="0"/>
              <a:t>Δεν </a:t>
            </a:r>
            <a:r>
              <a:rPr lang="el-GR" dirty="0" smtClean="0"/>
              <a:t>συμμετείχαν </a:t>
            </a:r>
            <a:r>
              <a:rPr lang="el-GR" dirty="0" smtClean="0"/>
              <a:t>στην </a:t>
            </a:r>
            <a:r>
              <a:rPr lang="el-GR" dirty="0" smtClean="0"/>
              <a:t>Κοινωνία των Εθνών </a:t>
            </a:r>
            <a:r>
              <a:rPr lang="el-GR" dirty="0" smtClean="0"/>
              <a:t>ενώ στην </a:t>
            </a:r>
            <a:r>
              <a:rPr lang="el-GR" dirty="0" smtClean="0"/>
              <a:t>ουσία ήταν δική τους ιδέα.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ΑΕΠ Ηνωμένου Βασιλείου και ΗΠΑ, 1914-1950. Πηγή: στατιστικά του </a:t>
            </a:r>
            <a:r>
              <a:rPr lang="en-US" dirty="0" smtClean="0"/>
              <a:t>Maddisson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2051" name="Picture 3" descr="Διάγραμμα με το ΑΕΠ των ΗΠΑ και του Ηνωμένου Βασιλείου την περίοδο 1914-1950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9127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Template_CC_BY_NC_ND_0</Template>
  <TotalTime>0</TotalTime>
  <Words>1193</Words>
  <Application>Microsoft Office PowerPoint</Application>
  <PresentationFormat>Προβολή στην οθόνη (4:3)</PresentationFormat>
  <Paragraphs>147</Paragraphs>
  <Slides>32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Template_CC_BY_NC_ND_0</vt:lpstr>
      <vt:lpstr>Γενική Οικονομική Ιστορία</vt:lpstr>
      <vt:lpstr>Χρηματοδότηση</vt:lpstr>
      <vt:lpstr>Άδειες Χρήσης</vt:lpstr>
      <vt:lpstr>Σκοποί ενότητας</vt:lpstr>
      <vt:lpstr>Περιεχόμενα ενότητας</vt:lpstr>
      <vt:lpstr>Μερικές Συνέπειες του Α’ Παγκοσμίου Πολέμου</vt:lpstr>
      <vt:lpstr>Μετά τον Α’ Παγκόσμιο Πόλεμο (1 από 3)</vt:lpstr>
      <vt:lpstr>Μετά τον Α’ Παγκόσμιο Πόλεμο (2 από 3)</vt:lpstr>
      <vt:lpstr>ΑΕΠ Ηνωμένου Βασιλείου και ΗΠΑ, 1914-1950. Πηγή: στατιστικά του Maddisson</vt:lpstr>
      <vt:lpstr>Μετά τον Α’ Παγκόσμιο Πόλεμο (3 από 3)</vt:lpstr>
      <vt:lpstr> Πρόγραμμα σταθεροποίησης  της Κοινωνίας των Εθνών </vt:lpstr>
      <vt:lpstr>Η Δεκαετία του 1920</vt:lpstr>
      <vt:lpstr>Δεκαετία του 1920 (1 από 3)</vt:lpstr>
      <vt:lpstr>Δεκαετία του 1920 (2 από 3)</vt:lpstr>
      <vt:lpstr>Δεκαετία του 1920 (3 από 3)</vt:lpstr>
      <vt:lpstr>Η Κρίση του 1929</vt:lpstr>
      <vt:lpstr>1929 Η μεγαλύτερη  οικονομική κρίση (1 από 3)</vt:lpstr>
      <vt:lpstr>1929 Η μεγαλύτερη  οικονομική κρίση (2 από 3)</vt:lpstr>
      <vt:lpstr>1929 Η μεγαλύτερη  οικονομική κρίση (3 από 3)</vt:lpstr>
      <vt:lpstr>Πίνακας με ποσοστά ανεργίας 914-1950.</vt:lpstr>
      <vt:lpstr>Η Δεκαετία του 1930</vt:lpstr>
      <vt:lpstr>Δεκαετία του 30‘ (1 από 2) </vt:lpstr>
      <vt:lpstr>Δεκαετία του 30‘ (2 από 2) </vt:lpstr>
      <vt:lpstr>Η Γερμανία μετά τον Α’ Παγκόσμιο Πόλεμο</vt:lpstr>
      <vt:lpstr>Η Γερμανία στον Μεσοπόλεμο</vt:lpstr>
      <vt:lpstr>Η Γερμανία στον Μεσοπόλεμο</vt:lpstr>
      <vt:lpstr>Μερικά Διδάγματα από την περίοδο του Μεσοπολέμου</vt:lpstr>
      <vt:lpstr>ΔΙΔΑΓΜΑΤΑ (1 από 3) </vt:lpstr>
      <vt:lpstr>ΔΙΔΑΓΜΑΤΑ (2 από 3) </vt:lpstr>
      <vt:lpstr>ΔΙΔΑΓΜΑΤΑ (3 από 3) </vt:lpstr>
      <vt:lpstr>Τα κύματα του Kondriatiev</vt:lpstr>
      <vt:lpstr>Τέλος Ενότητας #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2015-09-05T20:07:05Z</dcterms:created>
  <dcterms:modified xsi:type="dcterms:W3CDTF">2015-10-03T17:16:23Z</dcterms:modified>
</cp:coreProperties>
</file>