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2"/>
  </p:sldMasterIdLst>
  <p:notesMasterIdLst>
    <p:notesMasterId r:id="rId36"/>
  </p:notesMasterIdLst>
  <p:sldIdLst>
    <p:sldId id="375" r:id="rId3"/>
    <p:sldId id="376" r:id="rId4"/>
    <p:sldId id="377" r:id="rId5"/>
    <p:sldId id="378" r:id="rId6"/>
    <p:sldId id="379" r:id="rId7"/>
    <p:sldId id="433" r:id="rId8"/>
    <p:sldId id="409" r:id="rId9"/>
    <p:sldId id="410" r:id="rId10"/>
    <p:sldId id="434" r:id="rId11"/>
    <p:sldId id="435" r:id="rId12"/>
    <p:sldId id="436" r:id="rId13"/>
    <p:sldId id="411" r:id="rId14"/>
    <p:sldId id="431" r:id="rId15"/>
    <p:sldId id="413" r:id="rId16"/>
    <p:sldId id="414" r:id="rId17"/>
    <p:sldId id="437" r:id="rId18"/>
    <p:sldId id="415" r:id="rId19"/>
    <p:sldId id="416" r:id="rId20"/>
    <p:sldId id="438" r:id="rId21"/>
    <p:sldId id="417" r:id="rId22"/>
    <p:sldId id="418" r:id="rId23"/>
    <p:sldId id="429" r:id="rId24"/>
    <p:sldId id="430" r:id="rId25"/>
    <p:sldId id="424" r:id="rId26"/>
    <p:sldId id="426" r:id="rId27"/>
    <p:sldId id="427" r:id="rId28"/>
    <p:sldId id="428" r:id="rId29"/>
    <p:sldId id="422" r:id="rId30"/>
    <p:sldId id="419" r:id="rId31"/>
    <p:sldId id="420" r:id="rId32"/>
    <p:sldId id="432" r:id="rId33"/>
    <p:sldId id="439" r:id="rId34"/>
    <p:sldId id="406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660066"/>
    <a:srgbClr val="FF3300"/>
    <a:srgbClr val="009900"/>
    <a:srgbClr val="F9BD13"/>
    <a:srgbClr val="FF6600"/>
    <a:srgbClr val="003300"/>
    <a:srgbClr val="660033"/>
    <a:srgbClr val="006600"/>
    <a:srgbClr val="FFBA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9309" autoAdjust="0"/>
  </p:normalViewPr>
  <p:slideViewPr>
    <p:cSldViewPr>
      <p:cViewPr>
        <p:scale>
          <a:sx n="60" d="100"/>
          <a:sy n="60" d="100"/>
        </p:scale>
        <p:origin x="-516" y="-1188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A443C-8022-4A6A-A7DF-793FABB9163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0B47F-89F4-4A08-B26A-7DAC779EB5C7}">
      <dgm:prSet phldrT="[Κείμενο]" custT="1"/>
      <dgm:spPr/>
      <dgm:t>
        <a:bodyPr/>
        <a:lstStyle/>
        <a:p>
          <a:r>
            <a:rPr lang="en-US" sz="3200" b="1" dirty="0" smtClean="0"/>
            <a:t>IMC</a:t>
          </a:r>
          <a:endParaRPr lang="el-GR" sz="3200" b="1" dirty="0"/>
        </a:p>
      </dgm:t>
    </dgm:pt>
    <dgm:pt modelId="{9A546541-41D7-4996-A126-149F5939D50D}" type="parTrans" cxnId="{BE864117-F56F-42CE-8F7C-D5BFE1A3F97D}">
      <dgm:prSet/>
      <dgm:spPr/>
      <dgm:t>
        <a:bodyPr/>
        <a:lstStyle/>
        <a:p>
          <a:endParaRPr lang="el-GR"/>
        </a:p>
      </dgm:t>
    </dgm:pt>
    <dgm:pt modelId="{152280A1-D4C4-44CE-ABA4-9106921E7C6B}" type="sibTrans" cxnId="{BE864117-F56F-42CE-8F7C-D5BFE1A3F97D}">
      <dgm:prSet/>
      <dgm:spPr/>
      <dgm:t>
        <a:bodyPr/>
        <a:lstStyle/>
        <a:p>
          <a:endParaRPr lang="el-GR"/>
        </a:p>
      </dgm:t>
    </dgm:pt>
    <dgm:pt modelId="{B73C6AF0-A16F-4495-A27B-F2005D2226F9}">
      <dgm:prSet phldrT="[Κείμενο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2000" b="1" dirty="0" smtClean="0"/>
            <a:t>Διαφήμιση</a:t>
          </a:r>
          <a:endParaRPr lang="el-GR" sz="2000" b="1" dirty="0"/>
        </a:p>
      </dgm:t>
    </dgm:pt>
    <dgm:pt modelId="{9674A25F-3733-42E1-88B1-F8D497995865}" type="parTrans" cxnId="{394B23F8-E528-4635-AA58-7351A43723BC}">
      <dgm:prSet/>
      <dgm:spPr/>
      <dgm:t>
        <a:bodyPr/>
        <a:lstStyle/>
        <a:p>
          <a:endParaRPr lang="el-GR"/>
        </a:p>
      </dgm:t>
    </dgm:pt>
    <dgm:pt modelId="{596CCE6D-1C0B-4562-9F84-1B1D84B6A5C1}" type="sibTrans" cxnId="{394B23F8-E528-4635-AA58-7351A43723BC}">
      <dgm:prSet/>
      <dgm:spPr/>
      <dgm:t>
        <a:bodyPr/>
        <a:lstStyle/>
        <a:p>
          <a:endParaRPr lang="el-GR"/>
        </a:p>
      </dgm:t>
    </dgm:pt>
    <dgm:pt modelId="{4A88C85D-CA37-4400-98CD-C6EA446C14E5}">
      <dgm:prSet phldrT="[Κείμενο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sz="2000" b="1" dirty="0" smtClean="0"/>
            <a:t>Προώθηση Πωλήσεων</a:t>
          </a:r>
          <a:endParaRPr lang="el-GR" sz="2000" b="1" dirty="0"/>
        </a:p>
      </dgm:t>
    </dgm:pt>
    <dgm:pt modelId="{F50850E5-F216-405A-AA17-32C628BDF25D}" type="parTrans" cxnId="{1E0D3CA4-59A9-42FC-84D0-58912C86CBF5}">
      <dgm:prSet/>
      <dgm:spPr/>
      <dgm:t>
        <a:bodyPr/>
        <a:lstStyle/>
        <a:p>
          <a:endParaRPr lang="el-GR"/>
        </a:p>
      </dgm:t>
    </dgm:pt>
    <dgm:pt modelId="{E6EC8067-7146-4F4D-85C2-14667AA2A724}" type="sibTrans" cxnId="{1E0D3CA4-59A9-42FC-84D0-58912C86CBF5}">
      <dgm:prSet/>
      <dgm:spPr/>
      <dgm:t>
        <a:bodyPr/>
        <a:lstStyle/>
        <a:p>
          <a:endParaRPr lang="el-GR"/>
        </a:p>
      </dgm:t>
    </dgm:pt>
    <dgm:pt modelId="{6A00DA8D-D159-4559-B27A-DC537F88033E}">
      <dgm:prSet phldrT="[Κείμενο]" custT="1"/>
      <dgm:spPr>
        <a:solidFill>
          <a:srgbClr val="FFBA0D"/>
        </a:solidFill>
      </dgm:spPr>
      <dgm:t>
        <a:bodyPr/>
        <a:lstStyle/>
        <a:p>
          <a:r>
            <a:rPr lang="el-GR" sz="2000" b="1" dirty="0" smtClean="0"/>
            <a:t>Δημόσιες Σχέσεις</a:t>
          </a:r>
          <a:endParaRPr lang="el-GR" sz="2000" b="1" dirty="0"/>
        </a:p>
      </dgm:t>
    </dgm:pt>
    <dgm:pt modelId="{3E097C14-59B0-400E-BBE3-A9E314C03C25}" type="parTrans" cxnId="{C84C0550-E57C-4DB1-B89F-9DC8FCF0238F}">
      <dgm:prSet/>
      <dgm:spPr/>
      <dgm:t>
        <a:bodyPr/>
        <a:lstStyle/>
        <a:p>
          <a:endParaRPr lang="el-GR"/>
        </a:p>
      </dgm:t>
    </dgm:pt>
    <dgm:pt modelId="{701C77BD-7FD8-477F-9691-0288B752B6DE}" type="sibTrans" cxnId="{C84C0550-E57C-4DB1-B89F-9DC8FCF0238F}">
      <dgm:prSet/>
      <dgm:spPr/>
      <dgm:t>
        <a:bodyPr/>
        <a:lstStyle/>
        <a:p>
          <a:endParaRPr lang="el-GR"/>
        </a:p>
      </dgm:t>
    </dgm:pt>
    <dgm:pt modelId="{89A1EAEB-2A20-40A1-BC0C-D8BACC99C4D7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WOM</a:t>
          </a:r>
          <a:endParaRPr lang="el-GR" sz="2000" b="1" dirty="0"/>
        </a:p>
      </dgm:t>
    </dgm:pt>
    <dgm:pt modelId="{055F9477-3C40-431F-87A4-6FB41A452E98}" type="parTrans" cxnId="{9226DD2D-45C9-453F-8E78-DAE06CB6AB2B}">
      <dgm:prSet/>
      <dgm:spPr/>
      <dgm:t>
        <a:bodyPr/>
        <a:lstStyle/>
        <a:p>
          <a:endParaRPr lang="el-GR"/>
        </a:p>
      </dgm:t>
    </dgm:pt>
    <dgm:pt modelId="{F081AAEA-3EED-4FE6-8BC2-8AA5CFB96767}" type="sibTrans" cxnId="{9226DD2D-45C9-453F-8E78-DAE06CB6AB2B}">
      <dgm:prSet/>
      <dgm:spPr/>
      <dgm:t>
        <a:bodyPr/>
        <a:lstStyle/>
        <a:p>
          <a:endParaRPr lang="el-GR"/>
        </a:p>
      </dgm:t>
    </dgm:pt>
    <dgm:pt modelId="{36248979-37F3-4808-8B27-DCC7C1011C6C}">
      <dgm:prSet phldrT="[Κείμενο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l-GR" sz="2000" b="1" dirty="0" smtClean="0"/>
            <a:t>Άμεσο Μάρκετινγκ</a:t>
          </a:r>
          <a:endParaRPr lang="el-GR" sz="2000" b="1" dirty="0"/>
        </a:p>
      </dgm:t>
    </dgm:pt>
    <dgm:pt modelId="{DDAF1465-AC89-4903-802B-4BB6D81EFAEA}" type="parTrans" cxnId="{F25FAB64-5D12-4226-8C7F-102FF290ECDC}">
      <dgm:prSet/>
      <dgm:spPr/>
      <dgm:t>
        <a:bodyPr/>
        <a:lstStyle/>
        <a:p>
          <a:endParaRPr lang="el-GR"/>
        </a:p>
      </dgm:t>
    </dgm:pt>
    <dgm:pt modelId="{772B8532-E23A-4167-ABC6-886056500FE9}" type="sibTrans" cxnId="{F25FAB64-5D12-4226-8C7F-102FF290ECDC}">
      <dgm:prSet/>
      <dgm:spPr/>
      <dgm:t>
        <a:bodyPr/>
        <a:lstStyle/>
        <a:p>
          <a:endParaRPr lang="el-GR"/>
        </a:p>
      </dgm:t>
    </dgm:pt>
    <dgm:pt modelId="{5E242AF7-64C0-40D8-BAA5-1912F3C0F193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2000" b="1" dirty="0" smtClean="0"/>
            <a:t>Προσωπικές Πωλήσεις</a:t>
          </a:r>
          <a:endParaRPr lang="el-GR" sz="2000" b="1" dirty="0"/>
        </a:p>
      </dgm:t>
    </dgm:pt>
    <dgm:pt modelId="{BF75837F-4367-4921-BA21-7E16D9E5B60F}" type="parTrans" cxnId="{CC976B9F-CDC1-49FF-8F6E-93E892EEEAA4}">
      <dgm:prSet/>
      <dgm:spPr/>
      <dgm:t>
        <a:bodyPr/>
        <a:lstStyle/>
        <a:p>
          <a:endParaRPr lang="el-GR"/>
        </a:p>
      </dgm:t>
    </dgm:pt>
    <dgm:pt modelId="{2B8360EC-F6AC-4C41-8ABB-814B4B1A1DE3}" type="sibTrans" cxnId="{CC976B9F-CDC1-49FF-8F6E-93E892EEEAA4}">
      <dgm:prSet/>
      <dgm:spPr/>
      <dgm:t>
        <a:bodyPr/>
        <a:lstStyle/>
        <a:p>
          <a:endParaRPr lang="el-GR"/>
        </a:p>
      </dgm:t>
    </dgm:pt>
    <dgm:pt modelId="{D91EF4BE-4849-4466-A7AB-27C6ED2CA278}">
      <dgm:prSet phldrT="[Κείμενο]" custT="1"/>
      <dgm:spPr>
        <a:solidFill>
          <a:srgbClr val="7030A0"/>
        </a:solidFill>
      </dgm:spPr>
      <dgm:t>
        <a:bodyPr/>
        <a:lstStyle/>
        <a:p>
          <a:r>
            <a:rPr lang="el-GR" sz="2000" b="1" dirty="0" err="1" smtClean="0"/>
            <a:t>Διαδραστικό</a:t>
          </a:r>
          <a:r>
            <a:rPr lang="el-GR" sz="2000" b="1" dirty="0" smtClean="0"/>
            <a:t> Μάρκετινγκ</a:t>
          </a:r>
          <a:endParaRPr lang="el-GR" sz="2000" b="1" dirty="0"/>
        </a:p>
      </dgm:t>
    </dgm:pt>
    <dgm:pt modelId="{B8AA3A27-A8E3-4713-9E90-7FA65778EE87}" type="parTrans" cxnId="{018664EF-2630-4CC7-BDE9-E7CC11C9CD8F}">
      <dgm:prSet/>
      <dgm:spPr/>
      <dgm:t>
        <a:bodyPr/>
        <a:lstStyle/>
        <a:p>
          <a:endParaRPr lang="el-GR"/>
        </a:p>
      </dgm:t>
    </dgm:pt>
    <dgm:pt modelId="{E6351726-BB53-4E26-8D9D-BE7EE4C5C0B7}" type="sibTrans" cxnId="{018664EF-2630-4CC7-BDE9-E7CC11C9CD8F}">
      <dgm:prSet/>
      <dgm:spPr/>
      <dgm:t>
        <a:bodyPr/>
        <a:lstStyle/>
        <a:p>
          <a:endParaRPr lang="el-GR"/>
        </a:p>
      </dgm:t>
    </dgm:pt>
    <dgm:pt modelId="{2A674592-C56A-42DA-9FAF-BA9D7DDA7E54}">
      <dgm:prSet phldrT="[Κείμενο]" custT="1"/>
      <dgm:spPr>
        <a:solidFill>
          <a:schemeClr val="accent2"/>
        </a:solidFill>
      </dgm:spPr>
      <dgm:t>
        <a:bodyPr/>
        <a:lstStyle/>
        <a:p>
          <a:r>
            <a:rPr lang="el-GR" sz="2000" b="1" dirty="0" smtClean="0"/>
            <a:t>Εκδηλώσεις</a:t>
          </a:r>
          <a:endParaRPr lang="el-GR" sz="2000" b="1" dirty="0"/>
        </a:p>
      </dgm:t>
    </dgm:pt>
    <dgm:pt modelId="{D6B10714-84FA-441A-8129-8F183288A9BB}" type="parTrans" cxnId="{C13A2AF9-209F-4B44-BE6A-906E33C1DA89}">
      <dgm:prSet/>
      <dgm:spPr/>
      <dgm:t>
        <a:bodyPr/>
        <a:lstStyle/>
        <a:p>
          <a:endParaRPr lang="el-GR"/>
        </a:p>
      </dgm:t>
    </dgm:pt>
    <dgm:pt modelId="{12D609A8-4B6C-4F9E-8F70-EFCAD061D957}" type="sibTrans" cxnId="{C13A2AF9-209F-4B44-BE6A-906E33C1DA89}">
      <dgm:prSet/>
      <dgm:spPr/>
      <dgm:t>
        <a:bodyPr/>
        <a:lstStyle/>
        <a:p>
          <a:endParaRPr lang="el-GR"/>
        </a:p>
      </dgm:t>
    </dgm:pt>
    <dgm:pt modelId="{5538F622-9B27-48AE-84C0-93AB328A16B4}" type="pres">
      <dgm:prSet presAssocID="{40FA443C-8022-4A6A-A7DF-793FABB916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1DD9CAA-20F4-4351-B21A-3537DED4B754}" type="pres">
      <dgm:prSet presAssocID="{3E00B47F-89F4-4A08-B26A-7DAC779EB5C7}" presName="centerShape" presStyleLbl="node0" presStyleIdx="0" presStyleCnt="1" custScaleX="142780" custLinFactNeighborX="3358" custLinFactNeighborY="289"/>
      <dgm:spPr/>
      <dgm:t>
        <a:bodyPr/>
        <a:lstStyle/>
        <a:p>
          <a:endParaRPr lang="el-GR"/>
        </a:p>
      </dgm:t>
    </dgm:pt>
    <dgm:pt modelId="{21314D83-8CD3-4D19-8CC9-18D70E34367C}" type="pres">
      <dgm:prSet presAssocID="{B73C6AF0-A16F-4495-A27B-F2005D2226F9}" presName="node" presStyleLbl="node1" presStyleIdx="0" presStyleCnt="8" custScaleX="1574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806237-00D9-4DCE-902A-7E8BAF27DC5A}" type="pres">
      <dgm:prSet presAssocID="{B73C6AF0-A16F-4495-A27B-F2005D2226F9}" presName="dummy" presStyleCnt="0"/>
      <dgm:spPr/>
    </dgm:pt>
    <dgm:pt modelId="{791198B9-D0EA-430D-A371-775741802303}" type="pres">
      <dgm:prSet presAssocID="{596CCE6D-1C0B-4562-9F84-1B1D84B6A5C1}" presName="sibTrans" presStyleLbl="sibTrans2D1" presStyleIdx="0" presStyleCnt="8"/>
      <dgm:spPr/>
      <dgm:t>
        <a:bodyPr/>
        <a:lstStyle/>
        <a:p>
          <a:endParaRPr lang="el-GR"/>
        </a:p>
      </dgm:t>
    </dgm:pt>
    <dgm:pt modelId="{2D0CAC76-75BF-4796-98DD-E3221CC71B9B}" type="pres">
      <dgm:prSet presAssocID="{4A88C85D-CA37-4400-98CD-C6EA446C14E5}" presName="node" presStyleLbl="node1" presStyleIdx="1" presStyleCnt="8" custScaleX="167516" custRadScaleRad="103001" custRadScaleInc="294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0A48EF-4EA2-4BF4-88FC-D16F41C31519}" type="pres">
      <dgm:prSet presAssocID="{4A88C85D-CA37-4400-98CD-C6EA446C14E5}" presName="dummy" presStyleCnt="0"/>
      <dgm:spPr/>
    </dgm:pt>
    <dgm:pt modelId="{4242A3D9-549B-4986-BB5A-C6AE9DD03731}" type="pres">
      <dgm:prSet presAssocID="{E6EC8067-7146-4F4D-85C2-14667AA2A724}" presName="sibTrans" presStyleLbl="sibTrans2D1" presStyleIdx="1" presStyleCnt="8"/>
      <dgm:spPr/>
      <dgm:t>
        <a:bodyPr/>
        <a:lstStyle/>
        <a:p>
          <a:endParaRPr lang="el-GR"/>
        </a:p>
      </dgm:t>
    </dgm:pt>
    <dgm:pt modelId="{E4355DD5-C2A6-4034-8546-85F78705F510}" type="pres">
      <dgm:prSet presAssocID="{6A00DA8D-D159-4559-B27A-DC537F88033E}" presName="node" presStyleLbl="node1" presStyleIdx="2" presStyleCnt="8" custScaleX="170421" custRadScaleRad="109979" custRadScaleInc="-270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013ACB-4C9A-4240-B6E8-0178F360DD38}" type="pres">
      <dgm:prSet presAssocID="{6A00DA8D-D159-4559-B27A-DC537F88033E}" presName="dummy" presStyleCnt="0"/>
      <dgm:spPr/>
    </dgm:pt>
    <dgm:pt modelId="{1076EF05-1F20-4A67-9ED8-D295D4677A6B}" type="pres">
      <dgm:prSet presAssocID="{701C77BD-7FD8-477F-9691-0288B752B6DE}" presName="sibTrans" presStyleLbl="sibTrans2D1" presStyleIdx="2" presStyleCnt="8"/>
      <dgm:spPr/>
      <dgm:t>
        <a:bodyPr/>
        <a:lstStyle/>
        <a:p>
          <a:endParaRPr lang="el-GR"/>
        </a:p>
      </dgm:t>
    </dgm:pt>
    <dgm:pt modelId="{88DBBCF6-601F-4FD7-B640-587C86853C8F}" type="pres">
      <dgm:prSet presAssocID="{89A1EAEB-2A20-40A1-BC0C-D8BACC99C4D7}" presName="node" presStyleLbl="node1" presStyleIdx="3" presStyleCnt="8" custScaleX="161559" custRadScaleRad="100892" custRadScaleInc="-303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F8EDB9-D2CB-4988-A7BD-8DC0D34C1097}" type="pres">
      <dgm:prSet presAssocID="{89A1EAEB-2A20-40A1-BC0C-D8BACC99C4D7}" presName="dummy" presStyleCnt="0"/>
      <dgm:spPr/>
    </dgm:pt>
    <dgm:pt modelId="{9FEC7A21-81B1-46E7-891A-E1227257619B}" type="pres">
      <dgm:prSet presAssocID="{F081AAEA-3EED-4FE6-8BC2-8AA5CFB96767}" presName="sibTrans" presStyleLbl="sibTrans2D1" presStyleIdx="3" presStyleCnt="8"/>
      <dgm:spPr/>
      <dgm:t>
        <a:bodyPr/>
        <a:lstStyle/>
        <a:p>
          <a:endParaRPr lang="el-GR"/>
        </a:p>
      </dgm:t>
    </dgm:pt>
    <dgm:pt modelId="{A3178E18-0747-4410-A9B0-EFC3D4B4CD52}" type="pres">
      <dgm:prSet presAssocID="{36248979-37F3-4808-8B27-DCC7C1011C6C}" presName="node" presStyleLbl="node1" presStyleIdx="4" presStyleCnt="8" custScaleX="1676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432441-E166-430D-9318-CDFF75CCDC55}" type="pres">
      <dgm:prSet presAssocID="{36248979-37F3-4808-8B27-DCC7C1011C6C}" presName="dummy" presStyleCnt="0"/>
      <dgm:spPr/>
    </dgm:pt>
    <dgm:pt modelId="{2C4B8386-8477-4835-B24D-5C7AABDF644E}" type="pres">
      <dgm:prSet presAssocID="{772B8532-E23A-4167-ABC6-886056500FE9}" presName="sibTrans" presStyleLbl="sibTrans2D1" presStyleIdx="4" presStyleCnt="8"/>
      <dgm:spPr/>
      <dgm:t>
        <a:bodyPr/>
        <a:lstStyle/>
        <a:p>
          <a:endParaRPr lang="el-GR"/>
        </a:p>
      </dgm:t>
    </dgm:pt>
    <dgm:pt modelId="{9816C65A-FA97-488D-B72E-B276250EB98E}" type="pres">
      <dgm:prSet presAssocID="{5E242AF7-64C0-40D8-BAA5-1912F3C0F193}" presName="node" presStyleLbl="node1" presStyleIdx="5" presStyleCnt="8" custScaleX="186525" custRadScaleRad="100857" custRadScaleInc="302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C65385-AE22-47C0-974E-57CF5F62A66E}" type="pres">
      <dgm:prSet presAssocID="{5E242AF7-64C0-40D8-BAA5-1912F3C0F193}" presName="dummy" presStyleCnt="0"/>
      <dgm:spPr/>
    </dgm:pt>
    <dgm:pt modelId="{568869EF-4726-41B5-A959-BD080915CB23}" type="pres">
      <dgm:prSet presAssocID="{2B8360EC-F6AC-4C41-8ABB-814B4B1A1DE3}" presName="sibTrans" presStyleLbl="sibTrans2D1" presStyleIdx="5" presStyleCnt="8"/>
      <dgm:spPr/>
      <dgm:t>
        <a:bodyPr/>
        <a:lstStyle/>
        <a:p>
          <a:endParaRPr lang="el-GR"/>
        </a:p>
      </dgm:t>
    </dgm:pt>
    <dgm:pt modelId="{D862D42F-26BC-4209-80F4-CC75C7EC8A87}" type="pres">
      <dgm:prSet presAssocID="{D91EF4BE-4849-4466-A7AB-27C6ED2CA278}" presName="node" presStyleLbl="node1" presStyleIdx="6" presStyleCnt="8" custScaleX="200018" custRadScaleRad="108647" custRadScaleInc="27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CC9D6C-6E53-4027-A3DA-C0CB027D5EAB}" type="pres">
      <dgm:prSet presAssocID="{D91EF4BE-4849-4466-A7AB-27C6ED2CA278}" presName="dummy" presStyleCnt="0"/>
      <dgm:spPr/>
    </dgm:pt>
    <dgm:pt modelId="{6A8BD730-AF9E-4B15-A66F-DD1D9D4191A1}" type="pres">
      <dgm:prSet presAssocID="{E6351726-BB53-4E26-8D9D-BE7EE4C5C0B7}" presName="sibTrans" presStyleLbl="sibTrans2D1" presStyleIdx="6" presStyleCnt="8"/>
      <dgm:spPr/>
      <dgm:t>
        <a:bodyPr/>
        <a:lstStyle/>
        <a:p>
          <a:endParaRPr lang="el-GR"/>
        </a:p>
      </dgm:t>
    </dgm:pt>
    <dgm:pt modelId="{C1C6298B-BE46-4494-B18B-EB8A5BB7CB51}" type="pres">
      <dgm:prSet presAssocID="{2A674592-C56A-42DA-9FAF-BA9D7DDA7E54}" presName="node" presStyleLbl="node1" presStyleIdx="7" presStyleCnt="8" custScaleX="177957" custRadScaleRad="102783" custRadScaleInc="-137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214466-3A36-4AF7-9BA0-86A559746898}" type="pres">
      <dgm:prSet presAssocID="{2A674592-C56A-42DA-9FAF-BA9D7DDA7E54}" presName="dummy" presStyleCnt="0"/>
      <dgm:spPr/>
    </dgm:pt>
    <dgm:pt modelId="{CEE6671E-3BB1-48F0-B2BE-07036A2FA02C}" type="pres">
      <dgm:prSet presAssocID="{12D609A8-4B6C-4F9E-8F70-EFCAD061D957}" presName="sibTrans" presStyleLbl="sibTrans2D1" presStyleIdx="7" presStyleCnt="8"/>
      <dgm:spPr/>
      <dgm:t>
        <a:bodyPr/>
        <a:lstStyle/>
        <a:p>
          <a:endParaRPr lang="el-GR"/>
        </a:p>
      </dgm:t>
    </dgm:pt>
  </dgm:ptLst>
  <dgm:cxnLst>
    <dgm:cxn modelId="{018664EF-2630-4CC7-BDE9-E7CC11C9CD8F}" srcId="{3E00B47F-89F4-4A08-B26A-7DAC779EB5C7}" destId="{D91EF4BE-4849-4466-A7AB-27C6ED2CA278}" srcOrd="6" destOrd="0" parTransId="{B8AA3A27-A8E3-4713-9E90-7FA65778EE87}" sibTransId="{E6351726-BB53-4E26-8D9D-BE7EE4C5C0B7}"/>
    <dgm:cxn modelId="{13285FC7-C8DD-44D2-8186-3BA6BC526575}" type="presOf" srcId="{12D609A8-4B6C-4F9E-8F70-EFCAD061D957}" destId="{CEE6671E-3BB1-48F0-B2BE-07036A2FA02C}" srcOrd="0" destOrd="0" presId="urn:microsoft.com/office/officeart/2005/8/layout/radial6"/>
    <dgm:cxn modelId="{42245A4D-DCFA-4F0E-8223-E82832923986}" type="presOf" srcId="{772B8532-E23A-4167-ABC6-886056500FE9}" destId="{2C4B8386-8477-4835-B24D-5C7AABDF644E}" srcOrd="0" destOrd="0" presId="urn:microsoft.com/office/officeart/2005/8/layout/radial6"/>
    <dgm:cxn modelId="{1E0D3CA4-59A9-42FC-84D0-58912C86CBF5}" srcId="{3E00B47F-89F4-4A08-B26A-7DAC779EB5C7}" destId="{4A88C85D-CA37-4400-98CD-C6EA446C14E5}" srcOrd="1" destOrd="0" parTransId="{F50850E5-F216-405A-AA17-32C628BDF25D}" sibTransId="{E6EC8067-7146-4F4D-85C2-14667AA2A724}"/>
    <dgm:cxn modelId="{79797B88-A4C1-47D6-AA96-2B0C91B123B0}" type="presOf" srcId="{D91EF4BE-4849-4466-A7AB-27C6ED2CA278}" destId="{D862D42F-26BC-4209-80F4-CC75C7EC8A87}" srcOrd="0" destOrd="0" presId="urn:microsoft.com/office/officeart/2005/8/layout/radial6"/>
    <dgm:cxn modelId="{8DE48DAE-BD3D-4831-8E06-110D55BCFD78}" type="presOf" srcId="{4A88C85D-CA37-4400-98CD-C6EA446C14E5}" destId="{2D0CAC76-75BF-4796-98DD-E3221CC71B9B}" srcOrd="0" destOrd="0" presId="urn:microsoft.com/office/officeart/2005/8/layout/radial6"/>
    <dgm:cxn modelId="{8086BE50-08B2-49FD-AA51-CD2601BD86DF}" type="presOf" srcId="{40FA443C-8022-4A6A-A7DF-793FABB91638}" destId="{5538F622-9B27-48AE-84C0-93AB328A16B4}" srcOrd="0" destOrd="0" presId="urn:microsoft.com/office/officeart/2005/8/layout/radial6"/>
    <dgm:cxn modelId="{C13A2AF9-209F-4B44-BE6A-906E33C1DA89}" srcId="{3E00B47F-89F4-4A08-B26A-7DAC779EB5C7}" destId="{2A674592-C56A-42DA-9FAF-BA9D7DDA7E54}" srcOrd="7" destOrd="0" parTransId="{D6B10714-84FA-441A-8129-8F183288A9BB}" sibTransId="{12D609A8-4B6C-4F9E-8F70-EFCAD061D957}"/>
    <dgm:cxn modelId="{99CE4256-1145-4914-AF45-9E256067B8A7}" type="presOf" srcId="{3E00B47F-89F4-4A08-B26A-7DAC779EB5C7}" destId="{A1DD9CAA-20F4-4351-B21A-3537DED4B754}" srcOrd="0" destOrd="0" presId="urn:microsoft.com/office/officeart/2005/8/layout/radial6"/>
    <dgm:cxn modelId="{EE1CE597-AC48-4E1A-922D-015B8483F448}" type="presOf" srcId="{2B8360EC-F6AC-4C41-8ABB-814B4B1A1DE3}" destId="{568869EF-4726-41B5-A959-BD080915CB23}" srcOrd="0" destOrd="0" presId="urn:microsoft.com/office/officeart/2005/8/layout/radial6"/>
    <dgm:cxn modelId="{2179A79E-D930-4672-ABC4-943AC7DBC1B4}" type="presOf" srcId="{E6351726-BB53-4E26-8D9D-BE7EE4C5C0B7}" destId="{6A8BD730-AF9E-4B15-A66F-DD1D9D4191A1}" srcOrd="0" destOrd="0" presId="urn:microsoft.com/office/officeart/2005/8/layout/radial6"/>
    <dgm:cxn modelId="{3666B462-1CF4-4159-8890-A09E908D0514}" type="presOf" srcId="{701C77BD-7FD8-477F-9691-0288B752B6DE}" destId="{1076EF05-1F20-4A67-9ED8-D295D4677A6B}" srcOrd="0" destOrd="0" presId="urn:microsoft.com/office/officeart/2005/8/layout/radial6"/>
    <dgm:cxn modelId="{F25FAB64-5D12-4226-8C7F-102FF290ECDC}" srcId="{3E00B47F-89F4-4A08-B26A-7DAC779EB5C7}" destId="{36248979-37F3-4808-8B27-DCC7C1011C6C}" srcOrd="4" destOrd="0" parTransId="{DDAF1465-AC89-4903-802B-4BB6D81EFAEA}" sibTransId="{772B8532-E23A-4167-ABC6-886056500FE9}"/>
    <dgm:cxn modelId="{E469EB5B-2F68-48C7-925C-823677D4FF3B}" type="presOf" srcId="{5E242AF7-64C0-40D8-BAA5-1912F3C0F193}" destId="{9816C65A-FA97-488D-B72E-B276250EB98E}" srcOrd="0" destOrd="0" presId="urn:microsoft.com/office/officeart/2005/8/layout/radial6"/>
    <dgm:cxn modelId="{8BEDD1BF-90B5-4C06-9BE6-ACA130DF4B7E}" type="presOf" srcId="{36248979-37F3-4808-8B27-DCC7C1011C6C}" destId="{A3178E18-0747-4410-A9B0-EFC3D4B4CD52}" srcOrd="0" destOrd="0" presId="urn:microsoft.com/office/officeart/2005/8/layout/radial6"/>
    <dgm:cxn modelId="{394B23F8-E528-4635-AA58-7351A43723BC}" srcId="{3E00B47F-89F4-4A08-B26A-7DAC779EB5C7}" destId="{B73C6AF0-A16F-4495-A27B-F2005D2226F9}" srcOrd="0" destOrd="0" parTransId="{9674A25F-3733-42E1-88B1-F8D497995865}" sibTransId="{596CCE6D-1C0B-4562-9F84-1B1D84B6A5C1}"/>
    <dgm:cxn modelId="{C4D6034C-9B73-4757-BF3A-C160BEE5A462}" type="presOf" srcId="{596CCE6D-1C0B-4562-9F84-1B1D84B6A5C1}" destId="{791198B9-D0EA-430D-A371-775741802303}" srcOrd="0" destOrd="0" presId="urn:microsoft.com/office/officeart/2005/8/layout/radial6"/>
    <dgm:cxn modelId="{94443CC5-5A24-4F29-8830-37E4164BA3B3}" type="presOf" srcId="{F081AAEA-3EED-4FE6-8BC2-8AA5CFB96767}" destId="{9FEC7A21-81B1-46E7-891A-E1227257619B}" srcOrd="0" destOrd="0" presId="urn:microsoft.com/office/officeart/2005/8/layout/radial6"/>
    <dgm:cxn modelId="{1F12371F-7B09-4294-8F6C-85F8A2741FBB}" type="presOf" srcId="{B73C6AF0-A16F-4495-A27B-F2005D2226F9}" destId="{21314D83-8CD3-4D19-8CC9-18D70E34367C}" srcOrd="0" destOrd="0" presId="urn:microsoft.com/office/officeart/2005/8/layout/radial6"/>
    <dgm:cxn modelId="{B620AF8C-D66E-433B-93F6-DC05A3D7583C}" type="presOf" srcId="{2A674592-C56A-42DA-9FAF-BA9D7DDA7E54}" destId="{C1C6298B-BE46-4494-B18B-EB8A5BB7CB51}" srcOrd="0" destOrd="0" presId="urn:microsoft.com/office/officeart/2005/8/layout/radial6"/>
    <dgm:cxn modelId="{BE864117-F56F-42CE-8F7C-D5BFE1A3F97D}" srcId="{40FA443C-8022-4A6A-A7DF-793FABB91638}" destId="{3E00B47F-89F4-4A08-B26A-7DAC779EB5C7}" srcOrd="0" destOrd="0" parTransId="{9A546541-41D7-4996-A126-149F5939D50D}" sibTransId="{152280A1-D4C4-44CE-ABA4-9106921E7C6B}"/>
    <dgm:cxn modelId="{8926E83F-B981-4F1B-B29F-A84DD5C88BA6}" type="presOf" srcId="{89A1EAEB-2A20-40A1-BC0C-D8BACC99C4D7}" destId="{88DBBCF6-601F-4FD7-B640-587C86853C8F}" srcOrd="0" destOrd="0" presId="urn:microsoft.com/office/officeart/2005/8/layout/radial6"/>
    <dgm:cxn modelId="{CC976B9F-CDC1-49FF-8F6E-93E892EEEAA4}" srcId="{3E00B47F-89F4-4A08-B26A-7DAC779EB5C7}" destId="{5E242AF7-64C0-40D8-BAA5-1912F3C0F193}" srcOrd="5" destOrd="0" parTransId="{BF75837F-4367-4921-BA21-7E16D9E5B60F}" sibTransId="{2B8360EC-F6AC-4C41-8ABB-814B4B1A1DE3}"/>
    <dgm:cxn modelId="{0F04FB64-A386-4A7D-A825-D18986225DAF}" type="presOf" srcId="{6A00DA8D-D159-4559-B27A-DC537F88033E}" destId="{E4355DD5-C2A6-4034-8546-85F78705F510}" srcOrd="0" destOrd="0" presId="urn:microsoft.com/office/officeart/2005/8/layout/radial6"/>
    <dgm:cxn modelId="{9226DD2D-45C9-453F-8E78-DAE06CB6AB2B}" srcId="{3E00B47F-89F4-4A08-B26A-7DAC779EB5C7}" destId="{89A1EAEB-2A20-40A1-BC0C-D8BACC99C4D7}" srcOrd="3" destOrd="0" parTransId="{055F9477-3C40-431F-87A4-6FB41A452E98}" sibTransId="{F081AAEA-3EED-4FE6-8BC2-8AA5CFB96767}"/>
    <dgm:cxn modelId="{C84C0550-E57C-4DB1-B89F-9DC8FCF0238F}" srcId="{3E00B47F-89F4-4A08-B26A-7DAC779EB5C7}" destId="{6A00DA8D-D159-4559-B27A-DC537F88033E}" srcOrd="2" destOrd="0" parTransId="{3E097C14-59B0-400E-BBE3-A9E314C03C25}" sibTransId="{701C77BD-7FD8-477F-9691-0288B752B6DE}"/>
    <dgm:cxn modelId="{F4CC7A30-DEF5-4868-83E6-F2CD72996700}" type="presOf" srcId="{E6EC8067-7146-4F4D-85C2-14667AA2A724}" destId="{4242A3D9-549B-4986-BB5A-C6AE9DD03731}" srcOrd="0" destOrd="0" presId="urn:microsoft.com/office/officeart/2005/8/layout/radial6"/>
    <dgm:cxn modelId="{B0A1AB15-8D3D-492C-AD9E-4C2A3DBA17FE}" type="presParOf" srcId="{5538F622-9B27-48AE-84C0-93AB328A16B4}" destId="{A1DD9CAA-20F4-4351-B21A-3537DED4B754}" srcOrd="0" destOrd="0" presId="urn:microsoft.com/office/officeart/2005/8/layout/radial6"/>
    <dgm:cxn modelId="{C5F28F80-FB88-4828-A246-3891C89E8E11}" type="presParOf" srcId="{5538F622-9B27-48AE-84C0-93AB328A16B4}" destId="{21314D83-8CD3-4D19-8CC9-18D70E34367C}" srcOrd="1" destOrd="0" presId="urn:microsoft.com/office/officeart/2005/8/layout/radial6"/>
    <dgm:cxn modelId="{5C7FBA86-94D9-4F7F-A825-8D3033123650}" type="presParOf" srcId="{5538F622-9B27-48AE-84C0-93AB328A16B4}" destId="{F0806237-00D9-4DCE-902A-7E8BAF27DC5A}" srcOrd="2" destOrd="0" presId="urn:microsoft.com/office/officeart/2005/8/layout/radial6"/>
    <dgm:cxn modelId="{2067CBF8-E5EA-46F4-844D-A8FACC6BD20F}" type="presParOf" srcId="{5538F622-9B27-48AE-84C0-93AB328A16B4}" destId="{791198B9-D0EA-430D-A371-775741802303}" srcOrd="3" destOrd="0" presId="urn:microsoft.com/office/officeart/2005/8/layout/radial6"/>
    <dgm:cxn modelId="{1F91F8D1-7BE2-44EE-8941-3D9D56AA9AFF}" type="presParOf" srcId="{5538F622-9B27-48AE-84C0-93AB328A16B4}" destId="{2D0CAC76-75BF-4796-98DD-E3221CC71B9B}" srcOrd="4" destOrd="0" presId="urn:microsoft.com/office/officeart/2005/8/layout/radial6"/>
    <dgm:cxn modelId="{46120F32-4753-48D0-9695-614914DF8F2B}" type="presParOf" srcId="{5538F622-9B27-48AE-84C0-93AB328A16B4}" destId="{970A48EF-4EA2-4BF4-88FC-D16F41C31519}" srcOrd="5" destOrd="0" presId="urn:microsoft.com/office/officeart/2005/8/layout/radial6"/>
    <dgm:cxn modelId="{5ADA63F2-E2F9-45AB-948A-C56F73068CC1}" type="presParOf" srcId="{5538F622-9B27-48AE-84C0-93AB328A16B4}" destId="{4242A3D9-549B-4986-BB5A-C6AE9DD03731}" srcOrd="6" destOrd="0" presId="urn:microsoft.com/office/officeart/2005/8/layout/radial6"/>
    <dgm:cxn modelId="{AB96A991-1A6E-4483-A14C-A6BC1B9FAA03}" type="presParOf" srcId="{5538F622-9B27-48AE-84C0-93AB328A16B4}" destId="{E4355DD5-C2A6-4034-8546-85F78705F510}" srcOrd="7" destOrd="0" presId="urn:microsoft.com/office/officeart/2005/8/layout/radial6"/>
    <dgm:cxn modelId="{8E062B3F-5F0A-4131-BC16-0ED6BE0E392C}" type="presParOf" srcId="{5538F622-9B27-48AE-84C0-93AB328A16B4}" destId="{3E013ACB-4C9A-4240-B6E8-0178F360DD38}" srcOrd="8" destOrd="0" presId="urn:microsoft.com/office/officeart/2005/8/layout/radial6"/>
    <dgm:cxn modelId="{0FCAED61-E24E-4C38-8C6D-CA13CC5B1B39}" type="presParOf" srcId="{5538F622-9B27-48AE-84C0-93AB328A16B4}" destId="{1076EF05-1F20-4A67-9ED8-D295D4677A6B}" srcOrd="9" destOrd="0" presId="urn:microsoft.com/office/officeart/2005/8/layout/radial6"/>
    <dgm:cxn modelId="{DCB2B22B-AD01-4786-9906-F9E903BA77D4}" type="presParOf" srcId="{5538F622-9B27-48AE-84C0-93AB328A16B4}" destId="{88DBBCF6-601F-4FD7-B640-587C86853C8F}" srcOrd="10" destOrd="0" presId="urn:microsoft.com/office/officeart/2005/8/layout/radial6"/>
    <dgm:cxn modelId="{625EA949-BAB4-43FA-BCC8-021A05830E52}" type="presParOf" srcId="{5538F622-9B27-48AE-84C0-93AB328A16B4}" destId="{6BF8EDB9-D2CB-4988-A7BD-8DC0D34C1097}" srcOrd="11" destOrd="0" presId="urn:microsoft.com/office/officeart/2005/8/layout/radial6"/>
    <dgm:cxn modelId="{C338BB7A-3179-4B8D-875B-9604AE57D2F4}" type="presParOf" srcId="{5538F622-9B27-48AE-84C0-93AB328A16B4}" destId="{9FEC7A21-81B1-46E7-891A-E1227257619B}" srcOrd="12" destOrd="0" presId="urn:microsoft.com/office/officeart/2005/8/layout/radial6"/>
    <dgm:cxn modelId="{30096E93-F9F0-499A-9D2E-B590AD60F301}" type="presParOf" srcId="{5538F622-9B27-48AE-84C0-93AB328A16B4}" destId="{A3178E18-0747-4410-A9B0-EFC3D4B4CD52}" srcOrd="13" destOrd="0" presId="urn:microsoft.com/office/officeart/2005/8/layout/radial6"/>
    <dgm:cxn modelId="{7E4F3EB3-2779-4D4E-84D2-0EC5CD7E8EAE}" type="presParOf" srcId="{5538F622-9B27-48AE-84C0-93AB328A16B4}" destId="{9E432441-E166-430D-9318-CDFF75CCDC55}" srcOrd="14" destOrd="0" presId="urn:microsoft.com/office/officeart/2005/8/layout/radial6"/>
    <dgm:cxn modelId="{48FEB876-3FB1-4779-B1DB-E2BBA566F5F5}" type="presParOf" srcId="{5538F622-9B27-48AE-84C0-93AB328A16B4}" destId="{2C4B8386-8477-4835-B24D-5C7AABDF644E}" srcOrd="15" destOrd="0" presId="urn:microsoft.com/office/officeart/2005/8/layout/radial6"/>
    <dgm:cxn modelId="{04B28164-B5B9-4E77-AEC7-59179D4E1475}" type="presParOf" srcId="{5538F622-9B27-48AE-84C0-93AB328A16B4}" destId="{9816C65A-FA97-488D-B72E-B276250EB98E}" srcOrd="16" destOrd="0" presId="urn:microsoft.com/office/officeart/2005/8/layout/radial6"/>
    <dgm:cxn modelId="{891174CA-7664-40A9-BAF4-78EB9C2329E5}" type="presParOf" srcId="{5538F622-9B27-48AE-84C0-93AB328A16B4}" destId="{8FC65385-AE22-47C0-974E-57CF5F62A66E}" srcOrd="17" destOrd="0" presId="urn:microsoft.com/office/officeart/2005/8/layout/radial6"/>
    <dgm:cxn modelId="{C28C9297-DA20-4420-8D15-D496BFC7ABAD}" type="presParOf" srcId="{5538F622-9B27-48AE-84C0-93AB328A16B4}" destId="{568869EF-4726-41B5-A959-BD080915CB23}" srcOrd="18" destOrd="0" presId="urn:microsoft.com/office/officeart/2005/8/layout/radial6"/>
    <dgm:cxn modelId="{287A1F95-F061-4F22-B3DC-3627A86D06F8}" type="presParOf" srcId="{5538F622-9B27-48AE-84C0-93AB328A16B4}" destId="{D862D42F-26BC-4209-80F4-CC75C7EC8A87}" srcOrd="19" destOrd="0" presId="urn:microsoft.com/office/officeart/2005/8/layout/radial6"/>
    <dgm:cxn modelId="{B26F38EB-5837-4E37-B137-572625F99DCA}" type="presParOf" srcId="{5538F622-9B27-48AE-84C0-93AB328A16B4}" destId="{DBCC9D6C-6E53-4027-A3DA-C0CB027D5EAB}" srcOrd="20" destOrd="0" presId="urn:microsoft.com/office/officeart/2005/8/layout/radial6"/>
    <dgm:cxn modelId="{829C9F16-D8E0-4503-8134-20EEEA568315}" type="presParOf" srcId="{5538F622-9B27-48AE-84C0-93AB328A16B4}" destId="{6A8BD730-AF9E-4B15-A66F-DD1D9D4191A1}" srcOrd="21" destOrd="0" presId="urn:microsoft.com/office/officeart/2005/8/layout/radial6"/>
    <dgm:cxn modelId="{E0F1B549-FB32-4356-940B-E9250C0E0572}" type="presParOf" srcId="{5538F622-9B27-48AE-84C0-93AB328A16B4}" destId="{C1C6298B-BE46-4494-B18B-EB8A5BB7CB51}" srcOrd="22" destOrd="0" presId="urn:microsoft.com/office/officeart/2005/8/layout/radial6"/>
    <dgm:cxn modelId="{13A5267D-59B9-4213-922E-10FCE6AF9CEE}" type="presParOf" srcId="{5538F622-9B27-48AE-84C0-93AB328A16B4}" destId="{F1214466-3A36-4AF7-9BA0-86A559746898}" srcOrd="23" destOrd="0" presId="urn:microsoft.com/office/officeart/2005/8/layout/radial6"/>
    <dgm:cxn modelId="{6AB5566F-1C81-4E59-B417-2309DB2DEBAE}" type="presParOf" srcId="{5538F622-9B27-48AE-84C0-93AB328A16B4}" destId="{CEE6671E-3BB1-48F0-B2BE-07036A2FA02C}" srcOrd="24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E6671E-3BB1-48F0-B2BE-07036A2FA02C}">
      <dsp:nvSpPr>
        <dsp:cNvPr id="0" name=""/>
        <dsp:cNvSpPr/>
      </dsp:nvSpPr>
      <dsp:spPr>
        <a:xfrm>
          <a:off x="2133851" y="539366"/>
          <a:ext cx="4867130" cy="4867130"/>
        </a:xfrm>
        <a:prstGeom prst="blockArc">
          <a:avLst>
            <a:gd name="adj1" fmla="val 13463228"/>
            <a:gd name="adj2" fmla="val 16329932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BD730-AF9E-4B15-A66F-DD1D9D4191A1}">
      <dsp:nvSpPr>
        <dsp:cNvPr id="0" name=""/>
        <dsp:cNvSpPr/>
      </dsp:nvSpPr>
      <dsp:spPr>
        <a:xfrm>
          <a:off x="2013871" y="653730"/>
          <a:ext cx="4867130" cy="4867130"/>
        </a:xfrm>
        <a:prstGeom prst="blockArc">
          <a:avLst>
            <a:gd name="adj1" fmla="val 10988767"/>
            <a:gd name="adj2" fmla="val 13701512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869EF-4726-41B5-A959-BD080915CB23}">
      <dsp:nvSpPr>
        <dsp:cNvPr id="0" name=""/>
        <dsp:cNvSpPr/>
      </dsp:nvSpPr>
      <dsp:spPr>
        <a:xfrm>
          <a:off x="2011181" y="349043"/>
          <a:ext cx="4867130" cy="4867130"/>
        </a:xfrm>
        <a:prstGeom prst="blockArc">
          <a:avLst>
            <a:gd name="adj1" fmla="val 7962405"/>
            <a:gd name="adj2" fmla="val 10550529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B8386-8477-4835-B24D-5C7AABDF644E}">
      <dsp:nvSpPr>
        <dsp:cNvPr id="0" name=""/>
        <dsp:cNvSpPr/>
      </dsp:nvSpPr>
      <dsp:spPr>
        <a:xfrm>
          <a:off x="2197334" y="541226"/>
          <a:ext cx="4867130" cy="4867130"/>
        </a:xfrm>
        <a:prstGeom prst="blockArc">
          <a:avLst>
            <a:gd name="adj1" fmla="val 5361342"/>
            <a:gd name="adj2" fmla="val 8347165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C7A21-81B1-46E7-891A-E1227257619B}">
      <dsp:nvSpPr>
        <dsp:cNvPr id="0" name=""/>
        <dsp:cNvSpPr/>
      </dsp:nvSpPr>
      <dsp:spPr>
        <a:xfrm>
          <a:off x="2252216" y="541238"/>
          <a:ext cx="4867130" cy="4867130"/>
        </a:xfrm>
        <a:prstGeom prst="blockArc">
          <a:avLst>
            <a:gd name="adj1" fmla="val 2452812"/>
            <a:gd name="adj2" fmla="val 5440224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6EF05-1F20-4A67-9ED8-D295D4677A6B}">
      <dsp:nvSpPr>
        <dsp:cNvPr id="0" name=""/>
        <dsp:cNvSpPr/>
      </dsp:nvSpPr>
      <dsp:spPr>
        <a:xfrm>
          <a:off x="2471511" y="319031"/>
          <a:ext cx="4867130" cy="4867130"/>
        </a:xfrm>
        <a:prstGeom prst="blockArc">
          <a:avLst>
            <a:gd name="adj1" fmla="val 292740"/>
            <a:gd name="adj2" fmla="val 2901847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2A3D9-549B-4986-BB5A-C6AE9DD03731}">
      <dsp:nvSpPr>
        <dsp:cNvPr id="0" name=""/>
        <dsp:cNvSpPr/>
      </dsp:nvSpPr>
      <dsp:spPr>
        <a:xfrm>
          <a:off x="2468870" y="692131"/>
          <a:ext cx="4867130" cy="4867130"/>
        </a:xfrm>
        <a:prstGeom prst="blockArc">
          <a:avLst>
            <a:gd name="adj1" fmla="val 18770327"/>
            <a:gd name="adj2" fmla="val 21355928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198B9-D0EA-430D-A371-775741802303}">
      <dsp:nvSpPr>
        <dsp:cNvPr id="0" name=""/>
        <dsp:cNvSpPr/>
      </dsp:nvSpPr>
      <dsp:spPr>
        <a:xfrm>
          <a:off x="2318148" y="539230"/>
          <a:ext cx="4867130" cy="4867130"/>
        </a:xfrm>
        <a:prstGeom prst="blockArc">
          <a:avLst>
            <a:gd name="adj1" fmla="val 16064978"/>
            <a:gd name="adj2" fmla="val 19079017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D9CAA-20F4-4351-B21A-3537DED4B754}">
      <dsp:nvSpPr>
        <dsp:cNvPr id="0" name=""/>
        <dsp:cNvSpPr/>
      </dsp:nvSpPr>
      <dsp:spPr>
        <a:xfrm>
          <a:off x="3635885" y="2160236"/>
          <a:ext cx="2365089" cy="165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IMC</a:t>
          </a:r>
          <a:endParaRPr lang="el-GR" sz="3200" b="1" kern="1200" dirty="0"/>
        </a:p>
      </dsp:txBody>
      <dsp:txXfrm>
        <a:off x="3635885" y="2160236"/>
        <a:ext cx="2365089" cy="1656457"/>
      </dsp:txXfrm>
    </dsp:sp>
    <dsp:sp modelId="{21314D83-8CD3-4D19-8CC9-18D70E34367C}">
      <dsp:nvSpPr>
        <dsp:cNvPr id="0" name=""/>
        <dsp:cNvSpPr/>
      </dsp:nvSpPr>
      <dsp:spPr>
        <a:xfrm>
          <a:off x="3744749" y="3057"/>
          <a:ext cx="1826093" cy="115951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Διαφήμιση</a:t>
          </a:r>
          <a:endParaRPr lang="el-GR" sz="2000" b="1" kern="1200" dirty="0"/>
        </a:p>
      </dsp:txBody>
      <dsp:txXfrm>
        <a:off x="3744749" y="3057"/>
        <a:ext cx="1826093" cy="1159519"/>
      </dsp:txXfrm>
    </dsp:sp>
    <dsp:sp modelId="{2D0CAC76-75BF-4796-98DD-E3221CC71B9B}">
      <dsp:nvSpPr>
        <dsp:cNvPr id="0" name=""/>
        <dsp:cNvSpPr/>
      </dsp:nvSpPr>
      <dsp:spPr>
        <a:xfrm>
          <a:off x="5557535" y="792085"/>
          <a:ext cx="1942381" cy="115951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Προώθηση Πωλήσεων</a:t>
          </a:r>
          <a:endParaRPr lang="el-GR" sz="2000" b="1" kern="1200" dirty="0"/>
        </a:p>
      </dsp:txBody>
      <dsp:txXfrm>
        <a:off x="5557535" y="792085"/>
        <a:ext cx="1942381" cy="1159519"/>
      </dsp:txXfrm>
    </dsp:sp>
    <dsp:sp modelId="{E4355DD5-C2A6-4034-8546-85F78705F510}">
      <dsp:nvSpPr>
        <dsp:cNvPr id="0" name=""/>
        <dsp:cNvSpPr/>
      </dsp:nvSpPr>
      <dsp:spPr>
        <a:xfrm>
          <a:off x="6300199" y="2376265"/>
          <a:ext cx="1976065" cy="1159519"/>
        </a:xfrm>
        <a:prstGeom prst="ellipse">
          <a:avLst/>
        </a:prstGeom>
        <a:solidFill>
          <a:srgbClr val="FFBA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Δημόσιες Σχέσεις</a:t>
          </a:r>
          <a:endParaRPr lang="el-GR" sz="2000" b="1" kern="1200" dirty="0"/>
        </a:p>
      </dsp:txBody>
      <dsp:txXfrm>
        <a:off x="6300199" y="2376265"/>
        <a:ext cx="1976065" cy="1159519"/>
      </dsp:txXfrm>
    </dsp:sp>
    <dsp:sp modelId="{88DBBCF6-601F-4FD7-B640-587C86853C8F}">
      <dsp:nvSpPr>
        <dsp:cNvPr id="0" name=""/>
        <dsp:cNvSpPr/>
      </dsp:nvSpPr>
      <dsp:spPr>
        <a:xfrm>
          <a:off x="5557535" y="3960442"/>
          <a:ext cx="1873308" cy="1159519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WOM</a:t>
          </a:r>
          <a:endParaRPr lang="el-GR" sz="2000" b="1" kern="1200" dirty="0"/>
        </a:p>
      </dsp:txBody>
      <dsp:txXfrm>
        <a:off x="5557535" y="3960442"/>
        <a:ext cx="1873308" cy="1159519"/>
      </dsp:txXfrm>
    </dsp:sp>
    <dsp:sp modelId="{A3178E18-0747-4410-A9B0-EFC3D4B4CD52}">
      <dsp:nvSpPr>
        <dsp:cNvPr id="0" name=""/>
        <dsp:cNvSpPr/>
      </dsp:nvSpPr>
      <dsp:spPr>
        <a:xfrm>
          <a:off x="3686048" y="4786702"/>
          <a:ext cx="1943494" cy="115951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Άμεσο Μάρκετινγκ</a:t>
          </a:r>
          <a:endParaRPr lang="el-GR" sz="2000" b="1" kern="1200" dirty="0"/>
        </a:p>
      </dsp:txBody>
      <dsp:txXfrm>
        <a:off x="3686048" y="4786702"/>
        <a:ext cx="1943494" cy="1159519"/>
      </dsp:txXfrm>
    </dsp:sp>
    <dsp:sp modelId="{9816C65A-FA97-488D-B72E-B276250EB98E}">
      <dsp:nvSpPr>
        <dsp:cNvPr id="0" name=""/>
        <dsp:cNvSpPr/>
      </dsp:nvSpPr>
      <dsp:spPr>
        <a:xfrm>
          <a:off x="1741104" y="3960442"/>
          <a:ext cx="2162794" cy="115951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Προσωπικές Πωλήσεις</a:t>
          </a:r>
          <a:endParaRPr lang="el-GR" sz="2000" b="1" kern="1200" dirty="0"/>
        </a:p>
      </dsp:txBody>
      <dsp:txXfrm>
        <a:off x="1741104" y="3960442"/>
        <a:ext cx="2162794" cy="1159519"/>
      </dsp:txXfrm>
    </dsp:sp>
    <dsp:sp modelId="{D862D42F-26BC-4209-80F4-CC75C7EC8A87}">
      <dsp:nvSpPr>
        <dsp:cNvPr id="0" name=""/>
        <dsp:cNvSpPr/>
      </dsp:nvSpPr>
      <dsp:spPr>
        <a:xfrm>
          <a:off x="899594" y="2376266"/>
          <a:ext cx="2319248" cy="115951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 smtClean="0"/>
            <a:t>Διαδραστικό</a:t>
          </a:r>
          <a:r>
            <a:rPr lang="el-GR" sz="2000" b="1" kern="1200" dirty="0" smtClean="0"/>
            <a:t> Μάρκετινγκ</a:t>
          </a:r>
          <a:endParaRPr lang="el-GR" sz="2000" b="1" kern="1200" dirty="0"/>
        </a:p>
      </dsp:txBody>
      <dsp:txXfrm>
        <a:off x="899594" y="2376266"/>
        <a:ext cx="2319248" cy="1159519"/>
      </dsp:txXfrm>
    </dsp:sp>
    <dsp:sp modelId="{C1C6298B-BE46-4494-B18B-EB8A5BB7CB51}">
      <dsp:nvSpPr>
        <dsp:cNvPr id="0" name=""/>
        <dsp:cNvSpPr/>
      </dsp:nvSpPr>
      <dsp:spPr>
        <a:xfrm>
          <a:off x="1826425" y="720085"/>
          <a:ext cx="2063446" cy="115951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Εκδηλώσεις</a:t>
          </a:r>
          <a:endParaRPr lang="el-GR" sz="2000" b="1" kern="1200" dirty="0"/>
        </a:p>
      </dsp:txBody>
      <dsp:txXfrm>
        <a:off x="1826425" y="720085"/>
        <a:ext cx="2063446" cy="115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523419-4926-4377-8903-976ABB7FB68F}" type="slidenum">
              <a:rPr lang="el-GR" altLang="en-US">
                <a:latin typeface="Calibri" panose="020F0502020204030204" pitchFamily="34" charset="0"/>
              </a:rPr>
              <a:pPr/>
              <a:t>1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1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7DEC7-E39D-4625-95E7-220B456BB537}" type="slidenum">
              <a:rPr lang="el-GR" altLang="en-US">
                <a:latin typeface="Calibri" panose="020F0502020204030204" pitchFamily="34" charset="0"/>
              </a:rPr>
              <a:pPr/>
              <a:t>2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2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27BBB1-081D-4CDD-8445-B5EDE532C049}" type="slidenum">
              <a:rPr lang="el-GR" altLang="en-US">
                <a:latin typeface="Calibri" panose="020F0502020204030204" pitchFamily="34" charset="0"/>
              </a:rPr>
              <a:pPr/>
              <a:t>3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01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105C4B-EC00-4675-BC99-4CD0229659A0}" type="slidenum">
              <a:rPr lang="el-GR" altLang="en-US">
                <a:latin typeface="Calibri" panose="020F0502020204030204" pitchFamily="34" charset="0"/>
              </a:rPr>
              <a:pPr/>
              <a:t>4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20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9B3A7-D4E5-47BA-B68D-64FEFB7B3347}" type="slidenum">
              <a:rPr lang="el-GR" altLang="en-US">
                <a:latin typeface="Calibri" panose="020F0502020204030204" pitchFamily="34" charset="0"/>
              </a:rPr>
              <a:pPr/>
              <a:t>5</a:t>
            </a:fld>
            <a:endParaRPr lang="el-G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13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F397C-8980-4EF5-9EB5-E44A729C9748}" type="slidenum">
              <a:rPr lang="el-GR" altLang="en-US">
                <a:latin typeface="Calibri" panose="020F0502020204030204" pitchFamily="34" charset="0"/>
              </a:rPr>
              <a:pPr/>
              <a:t>33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7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7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11/18/2015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11/18/2015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Διοίκηση ολοκληρωμένης </a:t>
            </a:r>
            <a:r>
              <a:rPr lang="el-GR" dirty="0" smtClean="0"/>
              <a:t>επικοινωνιακής </a:t>
            </a:r>
            <a:r>
              <a:rPr lang="el-GR" dirty="0" smtClean="0"/>
              <a:t>στρατηγικής</a:t>
            </a:r>
            <a:endParaRPr lang="el-GR" altLang="en-US" dirty="0" smtClean="0"/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775575" cy="14081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Ολοκληρωμένη Επικοινωνία Μάρκετινγκ</a:t>
            </a:r>
          </a:p>
          <a:p>
            <a:pPr eaLnBrk="1" hangingPunct="1">
              <a:defRPr/>
            </a:pPr>
            <a:r>
              <a:rPr lang="el-GR" altLang="en-US" sz="2800" b="1" dirty="0" smtClean="0">
                <a:solidFill>
                  <a:schemeClr val="tx1"/>
                </a:solidFill>
              </a:rPr>
              <a:t>Διδάσκων: </a:t>
            </a:r>
            <a:r>
              <a:rPr lang="el-GR" altLang="en-US" sz="2800" dirty="0" smtClean="0">
                <a:solidFill>
                  <a:schemeClr val="tx1"/>
                </a:solidFill>
              </a:rPr>
              <a:t>Γεώργιος Πανηγυράκης</a:t>
            </a:r>
          </a:p>
          <a:p>
            <a:pPr eaLnBrk="1" hangingPunct="1">
              <a:defRPr/>
            </a:pPr>
            <a:r>
              <a:rPr lang="el-GR" altLang="en-US" sz="2800" b="1" dirty="0" smtClean="0">
                <a:solidFill>
                  <a:schemeClr val="tx1"/>
                </a:solidFill>
              </a:rPr>
              <a:t>Τμήμα: </a:t>
            </a:r>
            <a:r>
              <a:rPr lang="el-GR" altLang="en-US" sz="2800" dirty="0" smtClean="0">
                <a:solidFill>
                  <a:schemeClr val="tx1"/>
                </a:solidFill>
              </a:rPr>
              <a:t>Οργάνωση και Διοίκηση Επιχειρήσεων</a:t>
            </a:r>
          </a:p>
        </p:txBody>
      </p:sp>
      <p:pic>
        <p:nvPicPr>
          <p:cNvPr id="512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2E363-DD1B-4ADF-AC8F-F4B0A91AA561}" type="slidenum">
              <a:rPr kumimoji="0" lang="el-G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" name="4 - Θέση περιεχομένου"/>
          <p:cNvSpPr txBox="1">
            <a:spLocks noGrp="1"/>
          </p:cNvSpPr>
          <p:nvPr>
            <p:ph idx="1"/>
          </p:nvPr>
        </p:nvSpPr>
        <p:spPr>
          <a:xfrm>
            <a:off x="428596" y="1571612"/>
            <a:ext cx="8229600" cy="489364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Από τα μέσα που απλά διαφημίζουν στις πολλαπλές μορφές επικοινωνίας.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 Από τα μέσα μαζικής επικοινωνίας στα πιο εξειδικευμένα μέσα.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Από την γενικά εστιασμένη διαφήμιση σε καμπάνιες μάρκετινγκ βασισμένες σε στοιχεία.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Από τη χαμηλή ανάμειξη των αντιπροσωπειών σε μεγαλύτερη.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 Από την παραδοσιακή μισθολογική πολιτική σε αυτή που βασίζεται στην απόδοση.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Από την περιορισμένη πρόσβαση στη διαδεδομένη διαθεσιμότητα  του διαδικτύου.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1142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ΛΟΓΟΙ ΓΙΑ ΤΗΝ ΑΥΞΑΝΟΜΕΝΗ ΣΗΜΑΣΙΑ ΤΟΥ IMC 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FF00"/>
                </a:solidFill>
              </a:rPr>
              <a:t>2. </a:t>
            </a:r>
            <a:r>
              <a:rPr lang="el-GR" sz="4900" b="1" dirty="0" smtClean="0">
                <a:solidFill>
                  <a:srgbClr val="FFFF00"/>
                </a:solidFill>
              </a:rPr>
              <a:t>Τα εργαλεία επικοινωνίας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54274" name="Picture 2" descr="http://dotorgwebworks.org/wp-content/uploads/2014/08/top-nonprofit-communication-tools-800x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72560" cy="442915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611779"/>
            <a:ext cx="7000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http://dotorgwebworks.org/wp-content/uploads/2014/08/top-nonprofit-communication-tools-800x321.jpg</a:t>
            </a:r>
            <a:endParaRPr lang="el-GR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6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Εργαλεία επικοινωνίας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660066"/>
                </a:solidFill>
              </a:rPr>
              <a:t>Διαφήμιση 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Άμεσο Μάρκετινγκ 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Προώθηση Πωλήσεων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Δημοσιότητα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Δημόσιες Σχέσεις 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Προσωπικές Πωλήσεις 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Internet 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Εκδηλώσεις &amp; Χορηγίες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Ενέργειες στα Σημεία Αγορών – Πωλήσεων 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Επικοινωνία από Στόμα σε Στόμα</a:t>
            </a:r>
          </a:p>
          <a:p>
            <a:r>
              <a:rPr lang="el-GR" b="1" dirty="0" smtClean="0">
                <a:solidFill>
                  <a:srgbClr val="660066"/>
                </a:solidFill>
              </a:rPr>
              <a:t>Εταιρική Ταυτότητα</a:t>
            </a:r>
            <a:endParaRPr lang="el-GR" b="1" dirty="0">
              <a:solidFill>
                <a:srgbClr val="66006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400" dirty="0"/>
          </a:p>
        </p:txBody>
      </p:sp>
      <p:pic>
        <p:nvPicPr>
          <p:cNvPr id="4" name="3 - Εικόνα" descr="ChurchCo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482453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Εργαλεία επικοινωνίας</a:t>
            </a:r>
            <a:endParaRPr lang="el-GR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57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Ανάπτυξη </a:t>
            </a:r>
            <a:r>
              <a:rPr lang="en-US" b="1" dirty="0" smtClean="0">
                <a:solidFill>
                  <a:srgbClr val="FFFF00"/>
                </a:solidFill>
              </a:rPr>
              <a:t>IMC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600" b="1" u="sng" dirty="0" smtClean="0">
                <a:solidFill>
                  <a:srgbClr val="660066"/>
                </a:solidFill>
              </a:rPr>
              <a:t>Τα 5 W του σχεδίου επικοινωνίας (media </a:t>
            </a:r>
            <a:r>
              <a:rPr lang="el-GR" sz="3600" b="1" u="sng" dirty="0" err="1" smtClean="0">
                <a:solidFill>
                  <a:srgbClr val="660066"/>
                </a:solidFill>
              </a:rPr>
              <a:t>planning</a:t>
            </a:r>
            <a:r>
              <a:rPr lang="el-GR" sz="3600" b="1" u="sng" dirty="0" smtClean="0">
                <a:solidFill>
                  <a:srgbClr val="660066"/>
                </a:solidFill>
              </a:rPr>
              <a:t>)</a:t>
            </a:r>
          </a:p>
          <a:p>
            <a:pPr>
              <a:buNone/>
            </a:pPr>
            <a:endParaRPr lang="el-GR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Who</a:t>
            </a:r>
            <a:r>
              <a:rPr lang="el-GR" sz="2800" b="1" dirty="0" smtClean="0">
                <a:solidFill>
                  <a:srgbClr val="C00000"/>
                </a:solidFill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(αγορά-στόχος και κοινό)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When</a:t>
            </a:r>
            <a:r>
              <a:rPr lang="el-GR" sz="2800" b="1" dirty="0" smtClean="0">
                <a:solidFill>
                  <a:srgbClr val="C00000"/>
                </a:solidFill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(χρονική τοποθέτηση)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Why</a:t>
            </a:r>
            <a:r>
              <a:rPr lang="el-GR" sz="2800" b="1" dirty="0" smtClean="0">
                <a:solidFill>
                  <a:srgbClr val="C00000"/>
                </a:solidFill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(αποφάσεις)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What</a:t>
            </a:r>
            <a:r>
              <a:rPr lang="el-GR" sz="2800" b="1" dirty="0" smtClean="0">
                <a:solidFill>
                  <a:srgbClr val="C00000"/>
                </a:solidFill>
              </a:rPr>
              <a:t>? (τι είναι αυτό που προβάλλεται)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Where</a:t>
            </a:r>
            <a:r>
              <a:rPr lang="el-GR" sz="2800" b="1" dirty="0" smtClean="0">
                <a:solidFill>
                  <a:srgbClr val="C00000"/>
                </a:solidFill>
              </a:rPr>
              <a:t>? (σε πόσα μέσα θα πρέπει να κατανεμηθεί)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Επιλογή μεθόδων επικοινωνίας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16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400" dirty="0"/>
          </a:p>
        </p:txBody>
      </p:sp>
      <p:sp>
        <p:nvSpPr>
          <p:cNvPr id="3" name="2 - TextBox"/>
          <p:cNvSpPr txBox="1"/>
          <p:nvPr/>
        </p:nvSpPr>
        <p:spPr>
          <a:xfrm>
            <a:off x="467544" y="1700808"/>
            <a:ext cx="8136904" cy="507831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Παράγοντες που επηρεάζουν  την επιλογή και αποτελεσματικότητα της προώθησης:</a:t>
            </a:r>
          </a:p>
          <a:p>
            <a:endParaRPr lang="el-GR" sz="3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3600" b="1" dirty="0" smtClean="0">
                <a:solidFill>
                  <a:schemeClr val="bg1"/>
                </a:solidFill>
              </a:rPr>
              <a:t>Η φύση της αγοράς</a:t>
            </a:r>
          </a:p>
          <a:p>
            <a:pPr>
              <a:buFont typeface="Wingdings" pitchFamily="2" charset="2"/>
              <a:buChar char="ü"/>
            </a:pPr>
            <a:r>
              <a:rPr lang="el-GR" sz="3600" b="1" dirty="0" smtClean="0">
                <a:solidFill>
                  <a:schemeClr val="bg1"/>
                </a:solidFill>
              </a:rPr>
              <a:t>Η φύση του προϊόντος</a:t>
            </a:r>
          </a:p>
          <a:p>
            <a:pPr>
              <a:buFont typeface="Wingdings" pitchFamily="2" charset="2"/>
              <a:buChar char="ü"/>
            </a:pPr>
            <a:r>
              <a:rPr lang="el-GR" sz="3600" b="1" dirty="0" smtClean="0">
                <a:solidFill>
                  <a:schemeClr val="bg1"/>
                </a:solidFill>
              </a:rPr>
              <a:t>Το στάδιο του κύκλου ζωής</a:t>
            </a:r>
          </a:p>
          <a:p>
            <a:pPr>
              <a:buFont typeface="Wingdings" pitchFamily="2" charset="2"/>
              <a:buChar char="ü"/>
            </a:pPr>
            <a:r>
              <a:rPr lang="el-GR" sz="3600" b="1" dirty="0" smtClean="0">
                <a:solidFill>
                  <a:schemeClr val="bg1"/>
                </a:solidFill>
              </a:rPr>
              <a:t>Η τιμή</a:t>
            </a:r>
          </a:p>
          <a:p>
            <a:pPr>
              <a:buFont typeface="Wingdings" pitchFamily="2" charset="2"/>
              <a:buChar char="ü"/>
            </a:pPr>
            <a:r>
              <a:rPr lang="el-GR" sz="3600" b="1" dirty="0" smtClean="0">
                <a:solidFill>
                  <a:schemeClr val="bg1"/>
                </a:solidFill>
              </a:rPr>
              <a:t>Τα διαθέσιμα κεφάλαια  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l-GR" b="1" dirty="0" smtClean="0">
                <a:solidFill>
                  <a:srgbClr val="FFFF00"/>
                </a:solidFill>
              </a:rPr>
              <a:t>Αποσαφήνιση των στόχων και των βημάτων επικοινωνιακής στρατηγικής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5298" name="Picture 2" descr="http://www.955online.com/webroot/955editorfiles/Steps_to_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572164" cy="417912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6604084"/>
            <a:ext cx="7500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http://www.955online.com/webroot/955editorfiles/Steps_to_success.jpg</a:t>
            </a:r>
            <a:endParaRPr lang="el-GR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Στόχοι επικοινωνιακής στρατηγικής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13384"/>
            <a:ext cx="9144000" cy="5544616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Αύξηση των πωλήσεων 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Διατήρηση ή αύξηση του μεριδίου αγοράς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Πληροφόρηση και εκπαίδευση της αγοράς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Δημιουργία ή βελτίωση της αναγνώρισης της μάρκας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Δημιουργία ενός ευνοϊκού κλίματος για μελλοντικές πωλήσεις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Δημιουργία ανταγωνιστικού πλεονεκτήματος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Βελτίωση της αποτελεσματικότητας της προώθησης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l-GR" sz="4200" b="1" dirty="0" smtClean="0">
                <a:solidFill>
                  <a:srgbClr val="FFFF00"/>
                </a:solidFill>
              </a:rPr>
              <a:t>Βήματα επικοινωνιακής στρατηγικής</a:t>
            </a:r>
            <a:endParaRPr lang="el-GR" sz="4200" b="1" dirty="0">
              <a:solidFill>
                <a:srgbClr val="FFFF00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4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547664" y="1196752"/>
            <a:ext cx="5184576" cy="576064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Αναγνώριση του κοινού – στόχου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547664" y="1916832"/>
            <a:ext cx="5184576" cy="72008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Καθορισμός των επικοινωνιακών στόχων</a:t>
            </a:r>
            <a:endParaRPr lang="el-GR" sz="2400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547664" y="2780928"/>
            <a:ext cx="5184576" cy="576064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Σχεδιασμός του μηνύματος</a:t>
            </a:r>
            <a:endParaRPr lang="el-GR" sz="2400" b="1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547664" y="3501008"/>
            <a:ext cx="5184576" cy="72008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Κατάρτιση του προϋπολογισμού προώθησης</a:t>
            </a:r>
            <a:endParaRPr lang="el-GR" sz="2400" b="1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547664" y="4365104"/>
            <a:ext cx="5184576" cy="576064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Επιλογή του μίγματος προώθησης</a:t>
            </a:r>
            <a:endParaRPr lang="el-GR" sz="2400" b="1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547664" y="5157192"/>
            <a:ext cx="5184576" cy="576064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Μέτρηση των αποτελεσμάτων</a:t>
            </a:r>
            <a:endParaRPr lang="el-GR" sz="2400" b="1" dirty="0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1547664" y="5949280"/>
            <a:ext cx="5184576" cy="576064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Επιλογή των καναλιών επικοινωνίας</a:t>
            </a:r>
            <a:endParaRPr lang="el-GR" sz="2400" b="1" dirty="0"/>
          </a:p>
        </p:txBody>
      </p:sp>
      <p:sp>
        <p:nvSpPr>
          <p:cNvPr id="15" name="14 - Καμπύλο αριστερό βέλος"/>
          <p:cNvSpPr/>
          <p:nvPr/>
        </p:nvSpPr>
        <p:spPr>
          <a:xfrm>
            <a:off x="6732240" y="1340768"/>
            <a:ext cx="1512168" cy="1224136"/>
          </a:xfrm>
          <a:prstGeom prst="curvedLeftArrow">
            <a:avLst/>
          </a:prstGeom>
          <a:solidFill>
            <a:srgbClr val="F9B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15 - Καμπύλο αριστερό βέλος"/>
          <p:cNvSpPr/>
          <p:nvPr/>
        </p:nvSpPr>
        <p:spPr>
          <a:xfrm>
            <a:off x="6732240" y="3645024"/>
            <a:ext cx="1512168" cy="1224136"/>
          </a:xfrm>
          <a:prstGeom prst="curvedLeftArrow">
            <a:avLst/>
          </a:prstGeom>
          <a:solidFill>
            <a:srgbClr val="F9B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16 - Καμπύλο αριστερό βέλος"/>
          <p:cNvSpPr/>
          <p:nvPr/>
        </p:nvSpPr>
        <p:spPr>
          <a:xfrm>
            <a:off x="6732240" y="4437112"/>
            <a:ext cx="1512168" cy="1224136"/>
          </a:xfrm>
          <a:prstGeom prst="curvedLeftArrow">
            <a:avLst/>
          </a:prstGeom>
          <a:solidFill>
            <a:srgbClr val="F9B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17 - Καμπύλο αριστερό βέλος"/>
          <p:cNvSpPr/>
          <p:nvPr/>
        </p:nvSpPr>
        <p:spPr>
          <a:xfrm>
            <a:off x="6732240" y="5301208"/>
            <a:ext cx="1512168" cy="1224136"/>
          </a:xfrm>
          <a:prstGeom prst="curvedLeftArrow">
            <a:avLst/>
          </a:prstGeom>
          <a:solidFill>
            <a:srgbClr val="F9B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18 - Καμπύλο αριστερό βέλος"/>
          <p:cNvSpPr/>
          <p:nvPr/>
        </p:nvSpPr>
        <p:spPr>
          <a:xfrm>
            <a:off x="6732240" y="2852936"/>
            <a:ext cx="1512168" cy="1224136"/>
          </a:xfrm>
          <a:prstGeom prst="curvedLeftArrow">
            <a:avLst/>
          </a:prstGeom>
          <a:solidFill>
            <a:srgbClr val="F9B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19 - Καμπύλο αριστερό βέλος"/>
          <p:cNvSpPr/>
          <p:nvPr/>
        </p:nvSpPr>
        <p:spPr>
          <a:xfrm>
            <a:off x="6732240" y="2132856"/>
            <a:ext cx="1512168" cy="1224136"/>
          </a:xfrm>
          <a:prstGeom prst="curvedLeftArrow">
            <a:avLst/>
          </a:prstGeom>
          <a:solidFill>
            <a:srgbClr val="F9BD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4. </a:t>
            </a:r>
            <a:r>
              <a:rPr lang="el-GR" b="1" dirty="0" smtClean="0">
                <a:solidFill>
                  <a:srgbClr val="FFFF00"/>
                </a:solidFill>
              </a:rPr>
              <a:t>Ο ρόλος της διαφήμισης και της προώθησης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56322" name="Picture 2" descr="http://brownlumber.com/wp-content/uploads/2014/05/promotion-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949103" cy="3214710"/>
          </a:xfrm>
          <a:prstGeom prst="rect">
            <a:avLst/>
          </a:prstGeom>
          <a:noFill/>
        </p:spPr>
      </p:pic>
      <p:pic>
        <p:nvPicPr>
          <p:cNvPr id="56324" name="Picture 4" descr="http://www.bestpricetravelnetwork.com/images/turbo-fire-sa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3395">
            <a:off x="153906" y="2064919"/>
            <a:ext cx="2857500" cy="142875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6611779"/>
            <a:ext cx="5857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http://www.bestpricetravelnetwork.com/images/turbo-fire-sale.gif</a:t>
            </a:r>
            <a:endParaRPr lang="el-GR" sz="1000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6429396"/>
            <a:ext cx="664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http://brownlumber.com/wp-content/uploads/2014/05/promotion-logo1.png</a:t>
            </a:r>
            <a:endParaRPr lang="el-GR" sz="1000" dirty="0"/>
          </a:p>
        </p:txBody>
      </p:sp>
      <p:pic>
        <p:nvPicPr>
          <p:cNvPr id="56326" name="Picture 6" descr="http://mobilerepairsreading.files.wordpress.com/2011/11/repair-quality-guarant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3000396" cy="3000397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4214810" y="6611779"/>
            <a:ext cx="4929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http://mobilerepairsreading.files.wordpress.com/2011/11/repair-quality-guarantee.png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Χρηματοδότηση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n-US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Το έργο «</a:t>
            </a:r>
            <a:r>
              <a:rPr lang="el-GR" altLang="en-US" sz="2400" b="1" dirty="0" smtClean="0"/>
              <a:t>Ανοικτά Ακαδημαϊκά Μαθήματα στο Οικονομικό Πανεπιστήμιο Αθηνών</a:t>
            </a:r>
            <a:r>
              <a:rPr lang="el-GR" altLang="en-US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n-US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400" dirty="0"/>
          </a:p>
        </p:txBody>
      </p:sp>
      <p:pic>
        <p:nvPicPr>
          <p:cNvPr id="7172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24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Ο ρόλος της προώθησης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sz="2800" b="1" u="sng" dirty="0" smtClean="0">
                <a:solidFill>
                  <a:srgbClr val="660066"/>
                </a:solidFill>
              </a:rPr>
              <a:t>Ανεξάρτητα με το στόχο, οι προωθητικές ενέργειες πρέπει:</a:t>
            </a:r>
            <a:endParaRPr lang="en-US" sz="2800" b="1" u="sng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l-GR" sz="2800" b="1" u="sng" dirty="0" smtClean="0">
              <a:solidFill>
                <a:srgbClr val="F9BD13"/>
              </a:solidFill>
            </a:endParaRPr>
          </a:p>
          <a:p>
            <a:r>
              <a:rPr lang="el-GR" sz="2800" b="1" dirty="0" smtClean="0">
                <a:solidFill>
                  <a:srgbClr val="002060"/>
                </a:solidFill>
              </a:rPr>
              <a:t>Να κατακτούν την προσοχή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indent="14288"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του καταναλωτή</a:t>
            </a:r>
          </a:p>
          <a:p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Να δημιουργούν ενδιαφέρον</a:t>
            </a:r>
          </a:p>
          <a:p>
            <a:r>
              <a:rPr lang="el-GR" sz="2800" b="1" dirty="0" smtClean="0">
                <a:solidFill>
                  <a:srgbClr val="003300"/>
                </a:solidFill>
              </a:rPr>
              <a:t>Να δημιουργούν επιθυμίες</a:t>
            </a:r>
          </a:p>
          <a:p>
            <a:r>
              <a:rPr lang="el-GR" sz="2800" b="1" dirty="0" smtClean="0">
                <a:solidFill>
                  <a:srgbClr val="C00000"/>
                </a:solidFill>
              </a:rPr>
              <a:t>Να ορίζουν τον τρόπο δράσης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indent="17463"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για την ικανοποίηση της επιθυμίας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400" dirty="0"/>
          </a:p>
        </p:txBody>
      </p:sp>
      <p:pic>
        <p:nvPicPr>
          <p:cNvPr id="4" name="3 - Εικόνα" descr="AIDA-fu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0" y="2636912"/>
            <a:ext cx="3333750" cy="422108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0" y="6715124"/>
            <a:ext cx="5214974" cy="142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dirty="0" smtClean="0"/>
              <a:t>http://blog.signpost.com/wp-content/uploads/2013/04/purchase-funnel-scaled500.jpg</a:t>
            </a:r>
            <a:endParaRPr lang="el-G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Ο ρόλος της διαφήμισης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69160"/>
          </a:xfrm>
          <a:solidFill>
            <a:srgbClr val="FF3300"/>
          </a:solidFill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Η αύξηση αναγνωρισιμότητας της μάρκας του προϊόντος  (awareness)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Η αύξηση της αξίας της μάρκας (brand equity)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Το «χτίσιμο» της εταιρικής εικόνας 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Η αύξηση πελατών 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Η αύξηση παραγγελιών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Η αύξηση της αναζήτησης πληροφοριών από τους τελικούς χρήστες και τα μέλη καναλιών 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Η παροχή πληροφοριών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3" name="2 - Εικόνα" descr="coca-cola-coca-cola-together-celebrating-100-years-of-the-coca-cola-bottle-film-print-369400-adeev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5172"/>
            <a:ext cx="9144000" cy="5314148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4400" b="1" dirty="0" smtClean="0">
                <a:solidFill>
                  <a:srgbClr val="FFFF00"/>
                </a:solidFill>
              </a:rPr>
              <a:t>Λειτουργεί;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51520" y="6525344"/>
            <a:ext cx="8064896" cy="144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50" dirty="0" smtClean="0"/>
              <a:t>https://encrypted-tbn0.gstatic.com/images?q=tbn:ANd9GcQr4o7g82KwST0GDXkFZtwh7z0i9uTcU3BccTdWzJNeU16UFizF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3" name="2 - Εικόνα" descr="coca_cola_ive_kissed_maril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4612" cy="2346960"/>
          </a:xfrm>
          <a:prstGeom prst="rect">
            <a:avLst/>
          </a:prstGeom>
        </p:spPr>
      </p:pic>
      <p:pic>
        <p:nvPicPr>
          <p:cNvPr id="4" name="3 - Εικόνα" descr="Coke_Ray_Char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357431"/>
            <a:ext cx="3714776" cy="2643205"/>
          </a:xfrm>
          <a:prstGeom prst="rect">
            <a:avLst/>
          </a:prstGeom>
        </p:spPr>
      </p:pic>
      <p:pic>
        <p:nvPicPr>
          <p:cNvPr id="6" name="5 - Εικόνα" descr="Photo Elvis Presley_Coca-Cola 100 Years Contour_26022015-900x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"/>
            <a:ext cx="3143240" cy="2357430"/>
          </a:xfrm>
          <a:prstGeom prst="rect">
            <a:avLst/>
          </a:prstGeom>
        </p:spPr>
      </p:pic>
      <p:pic>
        <p:nvPicPr>
          <p:cNvPr id="7" name="6 - Εικόνα" descr="Sakis-Kiss-Campaign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57430"/>
            <a:ext cx="2729183" cy="4500570"/>
          </a:xfrm>
          <a:prstGeom prst="rect">
            <a:avLst/>
          </a:prstGeom>
        </p:spPr>
      </p:pic>
      <p:pic>
        <p:nvPicPr>
          <p:cNvPr id="8" name="7 - Εικόνα" descr="icon_005_1_1x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357430"/>
            <a:ext cx="2714612" cy="2643206"/>
          </a:xfrm>
          <a:prstGeom prst="rect">
            <a:avLst/>
          </a:prstGeom>
        </p:spPr>
      </p:pic>
      <p:pic>
        <p:nvPicPr>
          <p:cNvPr id="9" name="8 - Εικόνα" descr="coke-bottles-188_pC2OWK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0"/>
            <a:ext cx="3286148" cy="2357430"/>
          </a:xfrm>
          <a:prstGeom prst="rect">
            <a:avLst/>
          </a:prstGeom>
        </p:spPr>
      </p:pic>
      <p:pic>
        <p:nvPicPr>
          <p:cNvPr id="10" name="9 - Εικόνα" descr="Screen-Shot-2015-05-05-at-10.32.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80994" y="5000636"/>
            <a:ext cx="6463006" cy="1857364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2E363-DD1B-4ADF-AC8F-F4B0A91AA561}" type="slidenum">
              <a:rPr kumimoji="0" lang="el-G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Εμπορική ταυτότητα και διαφήμιση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5" name="4 - Ισοσκελές τρίγωνο"/>
          <p:cNvSpPr/>
          <p:nvPr/>
        </p:nvSpPr>
        <p:spPr>
          <a:xfrm rot="10800000">
            <a:off x="2411760" y="1268760"/>
            <a:ext cx="4680520" cy="2016224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563888" y="1772816"/>
            <a:ext cx="2088232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3275856" y="1124744"/>
            <a:ext cx="2808312" cy="13681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Αναγνωρισιμότητα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Γνώση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 Εικόνα της επωνυμίας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267744" y="3284984"/>
            <a:ext cx="561662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6600"/>
                </a:solidFill>
              </a:rPr>
              <a:t>Εμπορική ταυτότητα (</a:t>
            </a:r>
            <a:r>
              <a:rPr lang="en-US" sz="2800" b="1" dirty="0" smtClean="0">
                <a:solidFill>
                  <a:srgbClr val="FF6600"/>
                </a:solidFill>
              </a:rPr>
              <a:t>brand equity</a:t>
            </a:r>
            <a:r>
              <a:rPr lang="en-US" sz="2400" b="1" dirty="0" smtClean="0">
                <a:solidFill>
                  <a:srgbClr val="FF6600"/>
                </a:solidFill>
              </a:rPr>
              <a:t>)</a:t>
            </a:r>
            <a:endParaRPr lang="el-GR" sz="2400" b="1" dirty="0" smtClean="0">
              <a:solidFill>
                <a:srgbClr val="FF6600"/>
              </a:solidFill>
            </a:endParaRPr>
          </a:p>
        </p:txBody>
      </p:sp>
      <p:sp>
        <p:nvSpPr>
          <p:cNvPr id="9" name="8 - Ισοσκελές τρίγωνο"/>
          <p:cNvSpPr/>
          <p:nvPr/>
        </p:nvSpPr>
        <p:spPr>
          <a:xfrm>
            <a:off x="683568" y="3861048"/>
            <a:ext cx="8136904" cy="2996952"/>
          </a:xfrm>
          <a:prstGeom prst="triangle">
            <a:avLst>
              <a:gd name="adj" fmla="val 49845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2051720" y="4797152"/>
            <a:ext cx="5184576" cy="1728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</a:rPr>
              <a:t>Όνομα εταιρείας 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Σήμα  εταιρείας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Σύμβολα 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Σχεδιασμός 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Συσκευασία 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Χρηστικότητα προϊόντος/υπηρεσίας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</a:rPr>
              <a:t>Εικόνα και συσχετισμοί στο μυαλό του καταναλωτή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0" y="2276872"/>
            <a:ext cx="2339752" cy="237626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Τα εργαλεία του </a:t>
            </a:r>
            <a:r>
              <a:rPr lang="en-US" sz="2000" b="1" dirty="0" smtClean="0">
                <a:solidFill>
                  <a:schemeClr val="bg1"/>
                </a:solidFill>
              </a:rPr>
              <a:t>IMC </a:t>
            </a:r>
            <a:r>
              <a:rPr lang="el-GR" sz="2000" b="1" dirty="0" smtClean="0">
                <a:solidFill>
                  <a:schemeClr val="bg1"/>
                </a:solidFill>
              </a:rPr>
              <a:t> στοχεύουν στη μεγιστοποίηση και διατήρηση των σχέσεων μεταξύ της επωνυμίας και των καταναλωτών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Ισχυρή εμπορική ταυτότητα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4" name="3 - Εικόνα" descr="build-br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786314" cy="257142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857884" y="1785926"/>
            <a:ext cx="2714644" cy="41434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5143504" y="2060848"/>
            <a:ext cx="4000496" cy="40719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rgbClr val="002060"/>
                </a:solidFill>
              </a:rPr>
              <a:t>Προσανατολισμός στον καταναλωτή, όχι στο προϊόν</a:t>
            </a:r>
          </a:p>
          <a:p>
            <a:pPr>
              <a:buFont typeface="Arial" pitchFamily="34" charset="0"/>
              <a:buChar char="•"/>
            </a:pPr>
            <a:endParaRPr lang="el-GR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rgbClr val="002060"/>
                </a:solidFill>
              </a:rPr>
              <a:t>Δημιουργία σχέσεων, όχι συναλλαγών</a:t>
            </a:r>
          </a:p>
          <a:p>
            <a:pPr>
              <a:buFont typeface="Arial" pitchFamily="34" charset="0"/>
              <a:buChar char="•"/>
            </a:pPr>
            <a:endParaRPr lang="el-GR" sz="32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rgbClr val="002060"/>
                </a:solidFill>
              </a:rPr>
              <a:t>Επίγνωση του ανταγωνισμού</a:t>
            </a:r>
          </a:p>
          <a:p>
            <a:r>
              <a:rPr lang="el-GR" dirty="0" smtClean="0"/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51520" y="6381328"/>
            <a:ext cx="7416824" cy="2160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US" dirty="0" smtClean="0"/>
              <a:t>http://www.markitects.com/wp-content/uploads/2013/01/build-brand.png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415808" cy="365125"/>
          </a:xfrm>
        </p:spPr>
        <p:txBody>
          <a:bodyPr/>
          <a:lstStyle/>
          <a:p>
            <a:r>
              <a:rPr lang="en-US" sz="1050" dirty="0" smtClean="0"/>
              <a:t>http://www.davy.ie/binaries/content/gallery/davypublic/insights/investing-insights/2015/figure1_brands-pricingpower.jpg </a:t>
            </a:r>
            <a:fld id="{53C4726A-630D-4CB4-B088-BAB00F4188E9}" type="slidenum">
              <a:rPr lang="el-GR" sz="1050" smtClean="0"/>
              <a:pPr/>
              <a:t>26</a:t>
            </a:fld>
            <a:endParaRPr lang="el-GR" sz="1050" dirty="0"/>
          </a:p>
        </p:txBody>
      </p:sp>
      <p:pic>
        <p:nvPicPr>
          <p:cNvPr id="4" name="3 - Εικόνα" descr="figure1_brands-pricing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3"/>
            <a:ext cx="8715436" cy="580642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23528" y="6237312"/>
            <a:ext cx="741682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2E363-DD1B-4ADF-AC8F-F4B0A91AA561}" type="slidenum">
              <a:rPr kumimoji="0" lang="el-G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3" name="2 - Εικόνα" descr="Brand-Va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429684" cy="5500726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6237312"/>
            <a:ext cx="759633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http://www.vuelio.com/uk/wp-content/uploads/2015/02/Brand-Value.png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Η επίδραση της διαφήμισης στον καταναλωτή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n-US" sz="1400" dirty="0"/>
          </a:p>
        </p:txBody>
      </p:sp>
      <p:pic>
        <p:nvPicPr>
          <p:cNvPr id="3" name="2 - Εικόνα" descr="In-and-Out-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424936" cy="1944216"/>
          </a:xfrm>
          <a:prstGeom prst="rect">
            <a:avLst/>
          </a:prstGeom>
        </p:spPr>
      </p:pic>
      <p:pic>
        <p:nvPicPr>
          <p:cNvPr id="1026" name="Picture 2" descr="http://cdn.xl.thumbs.canstockphoto.com/canstock2102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3240360" cy="316835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23528" y="2132856"/>
            <a:ext cx="1404664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INPUT</a:t>
            </a:r>
            <a:endParaRPr lang="el-GR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732240" y="2132856"/>
            <a:ext cx="1440160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OUTPUT</a:t>
            </a:r>
            <a:endParaRPr lang="el-GR" sz="2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395536" y="2996952"/>
            <a:ext cx="2088232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ΔΙΑΦΗΜΙΣΗ</a:t>
            </a:r>
            <a:endParaRPr lang="el-GR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6588224" y="2996952"/>
            <a:ext cx="2232248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ΣΥΜΠΕΡΙΦΟΡΑ</a:t>
            </a:r>
            <a:endParaRPr lang="el-GR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347864" y="6237312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Καθορισμός επικοινωνιακών στόχων και στρατηγική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63272" cy="5069160"/>
          </a:xfrm>
        </p:spPr>
        <p:txBody>
          <a:bodyPr/>
          <a:lstStyle/>
          <a:p>
            <a:r>
              <a:rPr lang="el-GR" b="1" dirty="0" smtClean="0">
                <a:solidFill>
                  <a:srgbClr val="660066"/>
                </a:solidFill>
              </a:rPr>
              <a:t>Επίπεδα επικοινωνιακής διαδικασίας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2146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4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611560" y="2636912"/>
            <a:ext cx="3600400" cy="100811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Διανοητικό επίπεδο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611560" y="4005064"/>
            <a:ext cx="3528392" cy="100811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Συναισθηματικό επίπεδο</a:t>
            </a:r>
            <a:endParaRPr lang="el-GR" sz="2800" b="1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11560" y="5373216"/>
            <a:ext cx="3528392" cy="100811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Στάδιο συμπεριφοράς</a:t>
            </a:r>
            <a:endParaRPr lang="el-GR" sz="2800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220072" y="5373216"/>
            <a:ext cx="3528392" cy="100811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Δράση</a:t>
            </a:r>
            <a:endParaRPr lang="el-GR" sz="2800" b="1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220072" y="4005064"/>
            <a:ext cx="3528392" cy="100811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Αίσθηση</a:t>
            </a:r>
            <a:endParaRPr lang="el-GR" sz="2800" b="1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220072" y="2636912"/>
            <a:ext cx="3528392" cy="1008112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Σκέψη</a:t>
            </a:r>
            <a:endParaRPr lang="el-GR" sz="2800" b="1" dirty="0"/>
          </a:p>
        </p:txBody>
      </p:sp>
      <p:cxnSp>
        <p:nvCxnSpPr>
          <p:cNvPr id="11" name="10 - Ευθύγραμμο βέλος σύνδεσης"/>
          <p:cNvCxnSpPr>
            <a:stCxn id="4" idx="3"/>
            <a:endCxn id="9" idx="1"/>
          </p:cNvCxnSpPr>
          <p:nvPr/>
        </p:nvCxnSpPr>
        <p:spPr>
          <a:xfrm>
            <a:off x="4211960" y="3140968"/>
            <a:ext cx="1008112" cy="0"/>
          </a:xfrm>
          <a:prstGeom prst="straightConnector1">
            <a:avLst/>
          </a:prstGeom>
          <a:ln w="254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5" idx="3"/>
            <a:endCxn id="8" idx="1"/>
          </p:cNvCxnSpPr>
          <p:nvPr/>
        </p:nvCxnSpPr>
        <p:spPr>
          <a:xfrm>
            <a:off x="4139952" y="4509120"/>
            <a:ext cx="108012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>
            <a:stCxn id="6" idx="3"/>
            <a:endCxn id="7" idx="1"/>
          </p:cNvCxnSpPr>
          <p:nvPr/>
        </p:nvCxnSpPr>
        <p:spPr>
          <a:xfrm>
            <a:off x="4139952" y="5877272"/>
            <a:ext cx="108012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Άδειες Χρήσης</a:t>
            </a:r>
          </a:p>
        </p:txBody>
      </p:sp>
      <p:sp>
        <p:nvSpPr>
          <p:cNvPr id="9219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 smtClean="0"/>
              <a:t>Το παρόν εκπαιδευτικό υλικό υπόκειται σε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άδειες χρήσης </a:t>
            </a:r>
            <a:r>
              <a:rPr lang="en-US" altLang="en-US" sz="2800" dirty="0" smtClean="0"/>
              <a:t>Creative Commons. 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BDFCD-DE1D-45FA-B467-2618E71A0A92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400" dirty="0"/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49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4900" b="1" dirty="0" smtClean="0">
                <a:solidFill>
                  <a:srgbClr val="FFFF00"/>
                </a:solidFill>
              </a:rPr>
              <a:t/>
            </a:r>
            <a:br>
              <a:rPr lang="el-GR" sz="4900" b="1" dirty="0" smtClean="0">
                <a:solidFill>
                  <a:srgbClr val="FFFF00"/>
                </a:solidFill>
              </a:rPr>
            </a:br>
            <a:r>
              <a:rPr lang="el-GR" sz="4900" b="1" dirty="0" smtClean="0">
                <a:solidFill>
                  <a:srgbClr val="FFFF00"/>
                </a:solidFill>
              </a:rPr>
              <a:t>Επίπεδα επικοινωνιακής διαδικασίας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rgbClr val="FF3300"/>
          </a:solidFill>
        </p:spPr>
        <p:txBody>
          <a:bodyPr>
            <a:normAutofit/>
          </a:bodyPr>
          <a:lstStyle/>
          <a:p>
            <a:r>
              <a:rPr lang="el-GR" sz="3600" b="1" u="sng" dirty="0" smtClean="0">
                <a:solidFill>
                  <a:schemeClr val="bg1"/>
                </a:solidFill>
              </a:rPr>
              <a:t>Στο διανοητικό στάδιο: </a:t>
            </a:r>
            <a:r>
              <a:rPr lang="el-GR" dirty="0" smtClean="0">
                <a:solidFill>
                  <a:schemeClr val="bg1"/>
                </a:solidFill>
              </a:rPr>
              <a:t>οι καταναλωτές ενημερώνονται σχετικά με τα προϊόντα </a:t>
            </a:r>
          </a:p>
          <a:p>
            <a:r>
              <a:rPr lang="el-GR" sz="3600" b="1" u="sng" dirty="0" smtClean="0">
                <a:solidFill>
                  <a:schemeClr val="bg1"/>
                </a:solidFill>
              </a:rPr>
              <a:t>Στο συναισθηματικό στάδιο: </a:t>
            </a:r>
            <a:r>
              <a:rPr lang="el-GR" dirty="0" smtClean="0">
                <a:solidFill>
                  <a:schemeClr val="bg1"/>
                </a:solidFill>
              </a:rPr>
              <a:t>οι καταναλωτές αξιολογούν απόψεις και συμπεριφορές σε ότι αφορά τα προϊόντα και</a:t>
            </a:r>
          </a:p>
          <a:p>
            <a:r>
              <a:rPr lang="el-GR" sz="3600" b="1" u="sng" dirty="0" smtClean="0">
                <a:solidFill>
                  <a:schemeClr val="bg1"/>
                </a:solidFill>
              </a:rPr>
              <a:t>Στο στάδιο συμπεριφοράς: </a:t>
            </a:r>
            <a:r>
              <a:rPr lang="el-GR" dirty="0" smtClean="0">
                <a:solidFill>
                  <a:schemeClr val="bg1"/>
                </a:solidFill>
              </a:rPr>
              <a:t>οι καταναλωτές ενεργούν, πραγματοποιούν την αγορά, σύμφωνα με την εμπειρία που έχουν συλλέξει από τα δύο προηγούμενα στάδια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l-G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Μοντέλα βασισμένα στα τρία επίπεδα επικοινωνιακής διαδικασίας</a:t>
            </a:r>
            <a:endParaRPr lang="el-GR" b="1" dirty="0"/>
          </a:p>
        </p:txBody>
      </p:sp>
      <p:pic>
        <p:nvPicPr>
          <p:cNvPr id="5" name="4 - Θέση περιεχομένου" descr="B324_1_007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03221"/>
            <a:ext cx="9143999" cy="519761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6381328"/>
            <a:ext cx="6156176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050" dirty="0" smtClean="0"/>
              <a:t>http://slc4u.org/moodle20/pluginfile.php/372/mod_page/content/1/B324_1_007i.jpg</a:t>
            </a:r>
            <a:endParaRPr lang="el-GR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Integrated Marketing Communications: Strategic Planning Perspectives (3rd Canadian Edition) by Keith J. </a:t>
            </a:r>
            <a:r>
              <a:rPr lang="en-US" dirty="0" err="1" smtClean="0"/>
              <a:t>Tuckwell</a:t>
            </a:r>
            <a:r>
              <a:rPr lang="en-US" dirty="0" smtClean="0"/>
              <a:t>, Pearson Canada ISBN 978‐0‐13‐714074‐9 </a:t>
            </a:r>
          </a:p>
          <a:p>
            <a:r>
              <a:rPr lang="en-US" dirty="0" smtClean="0"/>
              <a:t>Keller, K. (2013). </a:t>
            </a:r>
            <a:r>
              <a:rPr lang="en-US" i="1" dirty="0" smtClean="0"/>
              <a:t>Strategic brand management</a:t>
            </a:r>
            <a:r>
              <a:rPr lang="en-US" dirty="0" smtClean="0"/>
              <a:t> (4th ed.). Upper Saddle River, NJ: Pearson/Prentice Hall. ISBN: 9780132664257</a:t>
            </a:r>
          </a:p>
          <a:p>
            <a:r>
              <a:rPr lang="en-US" dirty="0" smtClean="0"/>
              <a:t>Duncan, T., &amp; </a:t>
            </a:r>
            <a:r>
              <a:rPr lang="en-US" dirty="0" err="1" smtClean="0"/>
              <a:t>Ouwersloot</a:t>
            </a:r>
            <a:r>
              <a:rPr lang="en-US" dirty="0" smtClean="0"/>
              <a:t>, H. </a:t>
            </a:r>
            <a:r>
              <a:rPr lang="en-US" i="1" dirty="0" smtClean="0"/>
              <a:t>Integrated Marketing Communications</a:t>
            </a:r>
            <a:r>
              <a:rPr lang="en-US" dirty="0" smtClean="0"/>
              <a:t>. European ed. New York: McGraw-Hill, 2008.</a:t>
            </a:r>
            <a:br>
              <a:rPr lang="en-US" dirty="0" smtClean="0"/>
            </a:br>
            <a:r>
              <a:rPr lang="en-US" dirty="0" smtClean="0"/>
              <a:t>Type: Textbook. ISBN: 0071060499 / 9780071060493</a:t>
            </a:r>
          </a:p>
          <a:p>
            <a:r>
              <a:rPr lang="en-US" dirty="0" smtClean="0"/>
              <a:t>Taylor, A.K. (2013). </a:t>
            </a:r>
            <a:r>
              <a:rPr lang="en-US" i="1" dirty="0" smtClean="0"/>
              <a:t>Strategic thinking for advertising </a:t>
            </a:r>
            <a:r>
              <a:rPr lang="en-US" i="1" dirty="0" err="1" smtClean="0"/>
              <a:t>creatives</a:t>
            </a:r>
            <a:r>
              <a:rPr lang="en-US" dirty="0" smtClean="0"/>
              <a:t>. London: Laurence King Publishing. ISBN: 9781780672731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Τέλος Ενότητας #</a:t>
            </a:r>
            <a:r>
              <a:rPr lang="en-US" altLang="en-US" dirty="0" smtClean="0"/>
              <a:t> </a:t>
            </a:r>
            <a:r>
              <a:rPr lang="el-GR" altLang="en-US" dirty="0" smtClean="0"/>
              <a:t>2</a:t>
            </a:r>
          </a:p>
        </p:txBody>
      </p:sp>
      <p:sp>
        <p:nvSpPr>
          <p:cNvPr id="45059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775575" cy="162413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l-GR" altLang="en-US" b="1" dirty="0" smtClean="0">
                <a:solidFill>
                  <a:schemeClr val="tx1"/>
                </a:solidFill>
              </a:rPr>
              <a:t>Μάθημα:</a:t>
            </a:r>
            <a:r>
              <a:rPr lang="el-GR" dirty="0" smtClean="0">
                <a:solidFill>
                  <a:schemeClr val="tx1"/>
                </a:solidFill>
              </a:rPr>
              <a:t> Διοίκηση </a:t>
            </a:r>
            <a:r>
              <a:rPr lang="el-GR" smtClean="0">
                <a:solidFill>
                  <a:schemeClr val="tx1"/>
                </a:solidFill>
              </a:rPr>
              <a:t>ολοκληρωμένης </a:t>
            </a:r>
            <a:r>
              <a:rPr lang="el-GR" smtClean="0">
                <a:solidFill>
                  <a:schemeClr val="tx1"/>
                </a:solidFill>
              </a:rPr>
              <a:t>επικοινωνιακής </a:t>
            </a:r>
            <a:r>
              <a:rPr lang="el-GR" dirty="0" smtClean="0">
                <a:solidFill>
                  <a:schemeClr val="tx1"/>
                </a:solidFill>
              </a:rPr>
              <a:t>στρατηγικής</a:t>
            </a:r>
            <a:endParaRPr lang="el-GR" alt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l-GR" altLang="en-US" b="1" dirty="0" smtClean="0">
                <a:solidFill>
                  <a:schemeClr val="tx1"/>
                </a:solidFill>
              </a:rPr>
              <a:t>Ενότητα </a:t>
            </a:r>
            <a:r>
              <a:rPr lang="en-US" altLang="en-US" b="1" dirty="0" smtClean="0">
                <a:solidFill>
                  <a:schemeClr val="tx1"/>
                </a:solidFill>
              </a:rPr>
              <a:t>#</a:t>
            </a:r>
            <a:r>
              <a:rPr lang="el-GR" altLang="en-US" b="1" dirty="0" smtClean="0">
                <a:solidFill>
                  <a:schemeClr val="tx1"/>
                </a:solidFill>
              </a:rPr>
              <a:t>2: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l-GR" altLang="en-US" dirty="0" smtClean="0">
                <a:solidFill>
                  <a:schemeClr val="tx1"/>
                </a:solidFill>
              </a:rPr>
              <a:t>Η σημασία και η ανάπτυξη του προγράμματος ολοκληρωμένης επικοινωνίας</a:t>
            </a:r>
          </a:p>
          <a:p>
            <a:pPr algn="l" eaLnBrk="1" hangingPunct="1"/>
            <a:r>
              <a:rPr lang="el-GR" altLang="en-US" b="1" dirty="0" smtClean="0">
                <a:solidFill>
                  <a:schemeClr val="tx1"/>
                </a:solidFill>
              </a:rPr>
              <a:t>Διδάσκων: </a:t>
            </a:r>
            <a:r>
              <a:rPr lang="el-GR" altLang="en-US" dirty="0" smtClean="0">
                <a:solidFill>
                  <a:schemeClr val="tx1"/>
                </a:solidFill>
              </a:rPr>
              <a:t>Γεώργιος </a:t>
            </a:r>
            <a:r>
              <a:rPr lang="el-GR" altLang="en-US" dirty="0" err="1" smtClean="0">
                <a:solidFill>
                  <a:schemeClr val="tx1"/>
                </a:solidFill>
              </a:rPr>
              <a:t>Πανηγυράκης</a:t>
            </a:r>
            <a:endParaRPr lang="el-GR" alt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l-GR" altLang="en-US" b="1" dirty="0" smtClean="0">
                <a:solidFill>
                  <a:schemeClr val="tx1"/>
                </a:solidFill>
              </a:rPr>
              <a:t>Τμήμα: </a:t>
            </a:r>
            <a:r>
              <a:rPr lang="el-GR" altLang="en-US" dirty="0" smtClean="0">
                <a:solidFill>
                  <a:schemeClr val="tx1"/>
                </a:solidFill>
              </a:rPr>
              <a:t>Οργάνωση και Διοίκηση Επιχειρήσεων</a:t>
            </a:r>
          </a:p>
          <a:p>
            <a:pPr eaLnBrk="1" hangingPunct="1"/>
            <a:endParaRPr lang="el-GR" altLang="en-US" dirty="0" smtClean="0"/>
          </a:p>
          <a:p>
            <a:pPr eaLnBrk="1" hangingPunct="1"/>
            <a:endParaRPr lang="el-GR" altLang="en-US" dirty="0" smtClean="0"/>
          </a:p>
        </p:txBody>
      </p:sp>
      <p:pic>
        <p:nvPicPr>
          <p:cNvPr id="4506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361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Σκοποί ενότητας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Παρουσίαση της σημασίας και της ανάπτυξης του </a:t>
            </a:r>
            <a:r>
              <a:rPr lang="en-US" dirty="0" smtClean="0"/>
              <a:t>IMC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Παρουσίαση των εργαλείων επικοινωνίας</a:t>
            </a:r>
          </a:p>
          <a:p>
            <a:endParaRPr lang="el-GR" dirty="0" smtClean="0"/>
          </a:p>
          <a:p>
            <a:r>
              <a:rPr lang="el-GR" dirty="0" smtClean="0"/>
              <a:t>Αποσαφήνιση των στόχων και των βημάτων επικοινωνιακής στρατηγικής</a:t>
            </a:r>
          </a:p>
          <a:p>
            <a:endParaRPr lang="el-GR" dirty="0" smtClean="0"/>
          </a:p>
          <a:p>
            <a:r>
              <a:rPr lang="el-GR" dirty="0" smtClean="0"/>
              <a:t>Παρουσίαση του ρόλου της διαφήμισης και της προώθησης</a:t>
            </a:r>
            <a:endParaRPr lang="en-US" altLang="en-US" dirty="0" smtClean="0"/>
          </a:p>
          <a:p>
            <a:endParaRPr lang="el-GR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B8DBC-A905-4E0D-BBA1-1663A717B796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5540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Περιεχόμενα ενότητας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σημασία και η ανάπτυξη του </a:t>
            </a:r>
            <a:r>
              <a:rPr lang="en-US" dirty="0" smtClean="0"/>
              <a:t>IMC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 εργαλεία επικοινωνίας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Στόχοι και βήματα επικοινωνιακής στρατηγικής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 ρόλος της διαφήμισης και της προώθησης</a:t>
            </a: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A4AC7-23DD-4A1E-9599-5FA0C5EBB78D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884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el-GR" b="1" dirty="0" smtClean="0">
                <a:solidFill>
                  <a:srgbClr val="FFFF00"/>
                </a:solidFill>
              </a:rPr>
              <a:t>Η σημασία και η ανάπτυξη του </a:t>
            </a:r>
            <a:r>
              <a:rPr lang="en-US" b="1" dirty="0" smtClean="0">
                <a:solidFill>
                  <a:srgbClr val="FFFF00"/>
                </a:solidFill>
              </a:rPr>
              <a:t>IMC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26" name="Picture 2" descr="http://www.rightcopywriter.com/blog/wp-content/uploads/2013/10/Fe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786742" cy="507209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42844" y="6572272"/>
            <a:ext cx="7286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http://www.rightcopywriter.com/blog/wp-content/uploads/2013/10/Feature.jpg</a:t>
            </a:r>
            <a:endParaRPr lang="el-G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To IMC </a:t>
            </a:r>
            <a:r>
              <a:rPr lang="el-GR" b="1" dirty="0" smtClean="0">
                <a:solidFill>
                  <a:srgbClr val="FFFF00"/>
                </a:solidFill>
              </a:rPr>
              <a:t>σήμερα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400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2915816" y="3933056"/>
            <a:ext cx="990600" cy="914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endParaRPr lang="el-G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23928" y="4437112"/>
            <a:ext cx="5043518" cy="791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l-GR" sz="2400" b="1" dirty="0" smtClean="0"/>
              <a:t>Απαιτεί πειθαρχία και έλεγχο αποτελεσμάτων</a:t>
            </a:r>
            <a:endParaRPr lang="en-US" sz="2400" b="1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915816" y="2420888"/>
            <a:ext cx="990600" cy="990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endParaRPr lang="el-G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843808" y="3645024"/>
            <a:ext cx="990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endParaRPr lang="el-G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923928" y="1988840"/>
            <a:ext cx="5043518" cy="8458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dirty="0" smtClean="0"/>
              <a:t>Αναγνωρίζεται ως επιχειρηματική διαδικασία</a:t>
            </a:r>
            <a:endParaRPr lang="en-US" sz="2400" b="1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851920" y="3212976"/>
            <a:ext cx="5043518" cy="782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b="1" dirty="0" smtClean="0"/>
              <a:t>Απευθύνεται σε διαφορετικά κοινά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39552" y="2852936"/>
            <a:ext cx="2286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IMC</a:t>
            </a:r>
            <a:endParaRPr lang="en-US" sz="4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ΛΟΓΟΙ ΓΙΑ ΤΗΝ ΑΥΞΑΝΟΜΕΝΗ ΣΗΜΑΣΙΑ ΤΟΥ IMC 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2E363-DD1B-4ADF-AC8F-F4B0A91AA561}" type="slidenum">
              <a:rPr lang="el-GR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n-US" sz="1400" dirty="0"/>
          </a:p>
        </p:txBody>
      </p:sp>
      <p:sp>
        <p:nvSpPr>
          <p:cNvPr id="30" name="29 - TextBox"/>
          <p:cNvSpPr txBox="1"/>
          <p:nvPr/>
        </p:nvSpPr>
        <p:spPr>
          <a:xfrm>
            <a:off x="1214414" y="2214554"/>
            <a:ext cx="6786610" cy="2554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</a:t>
            </a:r>
            <a:r>
              <a:rPr lang="el-GR" sz="4000" b="1" dirty="0" smtClean="0">
                <a:solidFill>
                  <a:schemeClr val="bg1"/>
                </a:solidFill>
              </a:rPr>
              <a:t>ετατοπίσεις στη διαφήµιση και στη βιοµηχανία των μέσων που έχουν αναγκάσει το IMC να αναπτυχθεί </a:t>
            </a:r>
            <a:endParaRPr lang="el-G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643710"/>
            <a:ext cx="2133600" cy="214290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4 - Θέση περιεχομένου"/>
          <p:cNvSpPr txBox="1">
            <a:spLocks noGrp="1"/>
          </p:cNvSpPr>
          <p:nvPr>
            <p:ph idx="1"/>
          </p:nvPr>
        </p:nvSpPr>
        <p:spPr>
          <a:xfrm>
            <a:off x="0" y="4000504"/>
            <a:ext cx="9144000" cy="267765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342900" indent="-342900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Αλλαγές: </a:t>
            </a:r>
          </a:p>
          <a:p>
            <a:pPr marL="342900" indent="-34290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l-GR" sz="2400" b="1" dirty="0" smtClean="0">
                <a:solidFill>
                  <a:schemeClr val="bg1"/>
                </a:solidFill>
              </a:rPr>
              <a:t>Στο brand</a:t>
            </a:r>
          </a:p>
          <a:p>
            <a:pPr marL="342900" indent="-342900">
              <a:buAutoNum type="arabicParenR"/>
            </a:pPr>
            <a:r>
              <a:rPr lang="el-GR" sz="2400" b="1" dirty="0" smtClean="0">
                <a:solidFill>
                  <a:schemeClr val="bg1"/>
                </a:solidFill>
              </a:rPr>
              <a:t>Στα media και τις τεχνολογίες</a:t>
            </a:r>
          </a:p>
          <a:p>
            <a:pPr marL="342900" indent="-342900">
              <a:buAutoNum type="arabicParenR"/>
            </a:pPr>
            <a:r>
              <a:rPr lang="el-GR" sz="2400" b="1" dirty="0" smtClean="0">
                <a:solidFill>
                  <a:schemeClr val="bg1"/>
                </a:solidFill>
              </a:rPr>
              <a:t>Στο κόστος της διαφήμισης</a:t>
            </a:r>
          </a:p>
          <a:p>
            <a:pPr marL="342900" indent="-342900">
              <a:buAutoNum type="arabicParenR"/>
            </a:pPr>
            <a:r>
              <a:rPr lang="el-GR" sz="2400" b="1" dirty="0" smtClean="0">
                <a:solidFill>
                  <a:schemeClr val="bg1"/>
                </a:solidFill>
              </a:rPr>
              <a:t>Στον τριτογενή τομέα της οικονομίας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11429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ΛΟΓΟΙ ΓΙΑ ΤΗΝ ΑΥΞΑΝΟΜΕΝΗ ΣΗΜΑΣΙΑ ΤΟΥ IMC 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searchengineland.com/figz/wp-content/seloads/2013/11/changes-ahead-exit-sign-600x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2909883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6643710"/>
            <a:ext cx="7715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http://searchengineland.com/figz/wp-content/seloads/2013/11/changes-ahead-exit-sign-600x388.jpg</a:t>
            </a:r>
            <a:endParaRPr lang="el-GR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906</Words>
  <Application>Microsoft Office PowerPoint</Application>
  <PresentationFormat>Προβολή στην οθόνη (4:3)</PresentationFormat>
  <Paragraphs>223</Paragraphs>
  <Slides>33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Διοίκηση ολοκληρωμένης επικοινωνιακής στρατηγικής</vt:lpstr>
      <vt:lpstr>Χρηματοδότηση</vt:lpstr>
      <vt:lpstr>Άδειες Χρήσης</vt:lpstr>
      <vt:lpstr>Σκοποί ενότητας</vt:lpstr>
      <vt:lpstr>Περιεχόμενα ενότητας</vt:lpstr>
      <vt:lpstr>1. Η σημασία και η ανάπτυξη του IMC </vt:lpstr>
      <vt:lpstr>To IMC σήμερα</vt:lpstr>
      <vt:lpstr>ΛΟΓΟΙ ΓΙΑ ΤΗΝ ΑΥΞΑΝΟΜΕΝΗ ΣΗΜΑΣΙΑ ΤΟΥ IMC </vt:lpstr>
      <vt:lpstr>Διαφάνεια 9</vt:lpstr>
      <vt:lpstr>Διαφάνεια 10</vt:lpstr>
      <vt:lpstr>2. Τα εργαλεία επικοινωνίας </vt:lpstr>
      <vt:lpstr>Εργαλεία επικοινωνίας</vt:lpstr>
      <vt:lpstr>Εργαλεία επικοινωνίας</vt:lpstr>
      <vt:lpstr>Ανάπτυξη IMC</vt:lpstr>
      <vt:lpstr>Επιλογή μεθόδων επικοινωνίας</vt:lpstr>
      <vt:lpstr>3. Αποσαφήνιση των στόχων και των βημάτων επικοινωνιακής στρατηγικής </vt:lpstr>
      <vt:lpstr>Στόχοι επικοινωνιακής στρατηγικής</vt:lpstr>
      <vt:lpstr>Βήματα επικοινωνιακής στρατηγικής</vt:lpstr>
      <vt:lpstr>4. Ο ρόλος της διαφήμισης και της προώθησης </vt:lpstr>
      <vt:lpstr>Ο ρόλος της προώθησης</vt:lpstr>
      <vt:lpstr>Ο ρόλος της διαφήμισης</vt:lpstr>
      <vt:lpstr>Διαφάνεια 22</vt:lpstr>
      <vt:lpstr>Διαφάνεια 23</vt:lpstr>
      <vt:lpstr>Εμπορική ταυτότητα και διαφήμιση</vt:lpstr>
      <vt:lpstr>Ισχυρή εμπορική ταυτότητα</vt:lpstr>
      <vt:lpstr>Διαφάνεια 26</vt:lpstr>
      <vt:lpstr>Διαφάνεια 27</vt:lpstr>
      <vt:lpstr>Η επίδραση της διαφήμισης στον καταναλωτή</vt:lpstr>
      <vt:lpstr>Καθορισμός επικοινωνιακών στόχων και στρατηγική</vt:lpstr>
      <vt:lpstr> Επίπεδα επικοινωνιακής διαδικασίας </vt:lpstr>
      <vt:lpstr>Μοντέλα βασισμένα στα τρία επίπεδα επικοινωνιακής διαδικασίας</vt:lpstr>
      <vt:lpstr>Βιβλιογραφία</vt:lpstr>
      <vt:lpstr>Τέλος Ενότητας #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2015-05-23T08:12:51Z</dcterms:created>
  <dcterms:modified xsi:type="dcterms:W3CDTF">2015-11-18T12:43:01Z</dcterms:modified>
</cp:coreProperties>
</file>