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theme/themeOverride11.xml" ContentType="application/vnd.openxmlformats-officedocument.themeOverride+xml"/>
  <Override PartName="/ppt/charts/chart11.xml" ContentType="application/vnd.openxmlformats-officedocument.drawingml.chart+xml"/>
  <Override PartName="/ppt/theme/themeOverride12.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57"/>
  </p:notesMasterIdLst>
  <p:handoutMasterIdLst>
    <p:handoutMasterId r:id="rId58"/>
  </p:handoutMasterIdLst>
  <p:sldIdLst>
    <p:sldId id="256" r:id="rId2"/>
    <p:sldId id="652" r:id="rId3"/>
    <p:sldId id="633" r:id="rId4"/>
    <p:sldId id="634" r:id="rId5"/>
    <p:sldId id="635" r:id="rId6"/>
    <p:sldId id="636" r:id="rId7"/>
    <p:sldId id="637" r:id="rId8"/>
    <p:sldId id="632" r:id="rId9"/>
    <p:sldId id="638" r:id="rId10"/>
    <p:sldId id="456" r:id="rId11"/>
    <p:sldId id="457" r:id="rId12"/>
    <p:sldId id="621" r:id="rId13"/>
    <p:sldId id="458" r:id="rId14"/>
    <p:sldId id="640" r:id="rId15"/>
    <p:sldId id="641" r:id="rId16"/>
    <p:sldId id="642" r:id="rId17"/>
    <p:sldId id="643" r:id="rId18"/>
    <p:sldId id="644" r:id="rId19"/>
    <p:sldId id="645" r:id="rId20"/>
    <p:sldId id="646" r:id="rId21"/>
    <p:sldId id="459" r:id="rId22"/>
    <p:sldId id="587" r:id="rId23"/>
    <p:sldId id="588" r:id="rId24"/>
    <p:sldId id="590" r:id="rId25"/>
    <p:sldId id="591" r:id="rId26"/>
    <p:sldId id="582" r:id="rId27"/>
    <p:sldId id="581" r:id="rId28"/>
    <p:sldId id="586" r:id="rId29"/>
    <p:sldId id="593" r:id="rId30"/>
    <p:sldId id="594" r:id="rId31"/>
    <p:sldId id="598" r:id="rId32"/>
    <p:sldId id="596" r:id="rId33"/>
    <p:sldId id="461" r:id="rId34"/>
    <p:sldId id="462" r:id="rId35"/>
    <p:sldId id="585" r:id="rId36"/>
    <p:sldId id="601" r:id="rId37"/>
    <p:sldId id="602" r:id="rId38"/>
    <p:sldId id="603" r:id="rId39"/>
    <p:sldId id="620" r:id="rId40"/>
    <p:sldId id="605" r:id="rId41"/>
    <p:sldId id="606" r:id="rId42"/>
    <p:sldId id="655" r:id="rId43"/>
    <p:sldId id="653" r:id="rId44"/>
    <p:sldId id="615" r:id="rId45"/>
    <p:sldId id="651" r:id="rId46"/>
    <p:sldId id="616" r:id="rId47"/>
    <p:sldId id="619" r:id="rId48"/>
    <p:sldId id="617" r:id="rId49"/>
    <p:sldId id="649" r:id="rId50"/>
    <p:sldId id="460" r:id="rId51"/>
    <p:sldId id="650" r:id="rId52"/>
    <p:sldId id="648" r:id="rId53"/>
    <p:sldId id="623" r:id="rId54"/>
    <p:sldId id="647" r:id="rId55"/>
    <p:sldId id="654" r:id="rId5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3300"/>
    <a:srgbClr val="DAC2EC"/>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40" autoAdjust="0"/>
    <p:restoredTop sz="83292" autoAdjust="0"/>
  </p:normalViewPr>
  <p:slideViewPr>
    <p:cSldViewPr>
      <p:cViewPr varScale="1">
        <p:scale>
          <a:sx n="72" d="100"/>
          <a:sy n="72" d="100"/>
        </p:scale>
        <p:origin x="1822" y="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40" d="100"/>
          <a:sy n="40" d="100"/>
        </p:scale>
        <p:origin x="-14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oleObject" Target="file:///C:\Users\Panos%20Tsakloglou\Dropbox\lfsa_urgan%20(1).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USER\Documents\Conferences\Social%20Cohesion%20Days%202015\Nationality-Final.xls"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oleObject" Target="file:///C:\Users\Panos%20Tsakloglou\AppData\Local\Microsoft\Windows\Temporary%20Internet%20Files\Content.IE5\025L3GXG\lfsa_urgan.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USER\Documents\activity%20rates.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Panos%20Tsakloglou\Dropbox\lfsa_urgan%20(1).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Panos%20Tsakloglou\Documents\Conferences\Ioannina2015\Unemployment2007.xls"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4.2467241794294702E-2"/>
          <c:y val="5.4907949340557032E-2"/>
          <c:w val="0.84592075016570922"/>
          <c:h val="0.82006933625275469"/>
        </c:manualLayout>
      </c:layout>
      <c:bar3DChart>
        <c:barDir val="col"/>
        <c:grouping val="clustered"/>
        <c:varyColors val="0"/>
        <c:ser>
          <c:idx val="0"/>
          <c:order val="0"/>
          <c:tx>
            <c:strRef>
              <c:f>Data!$B$2</c:f>
              <c:strCache>
                <c:ptCount val="1"/>
                <c:pt idx="0">
                  <c:v>Total 2007</c:v>
                </c:pt>
              </c:strCache>
            </c:strRef>
          </c:tx>
          <c:spPr>
            <a:solidFill>
              <a:srgbClr val="FF0000"/>
            </a:solidFill>
          </c:spPr>
          <c:invertIfNegative val="0"/>
          <c:cat>
            <c:strRef>
              <c:f>Data!$A$3:$A$32</c:f>
              <c:strCache>
                <c:ptCount val="30"/>
                <c:pt idx="0">
                  <c:v>Austria</c:v>
                </c:pt>
                <c:pt idx="1">
                  <c:v>Germany</c:v>
                </c:pt>
                <c:pt idx="2">
                  <c:v>Luxembourg</c:v>
                </c:pt>
                <c:pt idx="3">
                  <c:v>Malta</c:v>
                </c:pt>
                <c:pt idx="4">
                  <c:v>Netherlands</c:v>
                </c:pt>
                <c:pt idx="5">
                  <c:v>Czech Republic</c:v>
                </c:pt>
                <c:pt idx="6">
                  <c:v>Denmark</c:v>
                </c:pt>
                <c:pt idx="7">
                  <c:v>Romania</c:v>
                </c:pt>
                <c:pt idx="8">
                  <c:v>UK</c:v>
                </c:pt>
                <c:pt idx="9">
                  <c:v>Sweden</c:v>
                </c:pt>
                <c:pt idx="10">
                  <c:v>Finland</c:v>
                </c:pt>
                <c:pt idx="11">
                  <c:v>Belgium</c:v>
                </c:pt>
                <c:pt idx="12">
                  <c:v>Estonia</c:v>
                </c:pt>
                <c:pt idx="13">
                  <c:v>France</c:v>
                </c:pt>
                <c:pt idx="14">
                  <c:v>Slovenia</c:v>
                </c:pt>
                <c:pt idx="15">
                  <c:v>Hungary</c:v>
                </c:pt>
                <c:pt idx="16">
                  <c:v>Poland</c:v>
                </c:pt>
                <c:pt idx="17">
                  <c:v>EU28</c:v>
                </c:pt>
                <c:pt idx="18">
                  <c:v>Lithuania</c:v>
                </c:pt>
                <c:pt idx="19">
                  <c:v>Euro area</c:v>
                </c:pt>
                <c:pt idx="20">
                  <c:v>Latvia</c:v>
                </c:pt>
                <c:pt idx="21">
                  <c:v>Italy</c:v>
                </c:pt>
                <c:pt idx="22">
                  <c:v>Bulgaria</c:v>
                </c:pt>
                <c:pt idx="23">
                  <c:v>Ireland</c:v>
                </c:pt>
                <c:pt idx="24">
                  <c:v>Slovakia</c:v>
                </c:pt>
                <c:pt idx="25">
                  <c:v>Cyprus</c:v>
                </c:pt>
                <c:pt idx="26">
                  <c:v>Portugal</c:v>
                </c:pt>
                <c:pt idx="27">
                  <c:v>Croatia</c:v>
                </c:pt>
                <c:pt idx="28">
                  <c:v>Spain</c:v>
                </c:pt>
                <c:pt idx="29">
                  <c:v>Greece</c:v>
                </c:pt>
              </c:strCache>
            </c:strRef>
          </c:cat>
          <c:val>
            <c:numRef>
              <c:f>Data!$B$3:$B$32</c:f>
              <c:numCache>
                <c:formatCode>#,##0.0</c:formatCode>
                <c:ptCount val="30"/>
                <c:pt idx="0">
                  <c:v>4.4000000000000004</c:v>
                </c:pt>
                <c:pt idx="1">
                  <c:v>8.7000000000000011</c:v>
                </c:pt>
                <c:pt idx="2">
                  <c:v>4.0999999999999996</c:v>
                </c:pt>
                <c:pt idx="3">
                  <c:v>6.5</c:v>
                </c:pt>
                <c:pt idx="4">
                  <c:v>3.2</c:v>
                </c:pt>
                <c:pt idx="5">
                  <c:v>5.3</c:v>
                </c:pt>
                <c:pt idx="6">
                  <c:v>3.8</c:v>
                </c:pt>
                <c:pt idx="7">
                  <c:v>6.4</c:v>
                </c:pt>
                <c:pt idx="8">
                  <c:v>5.3</c:v>
                </c:pt>
                <c:pt idx="9">
                  <c:v>6.2</c:v>
                </c:pt>
                <c:pt idx="10">
                  <c:v>6.9</c:v>
                </c:pt>
                <c:pt idx="11">
                  <c:v>7.5</c:v>
                </c:pt>
                <c:pt idx="12">
                  <c:v>4.5999999999999996</c:v>
                </c:pt>
                <c:pt idx="13">
                  <c:v>8</c:v>
                </c:pt>
                <c:pt idx="14">
                  <c:v>4.9000000000000004</c:v>
                </c:pt>
                <c:pt idx="15">
                  <c:v>7.4</c:v>
                </c:pt>
                <c:pt idx="16">
                  <c:v>9.6</c:v>
                </c:pt>
                <c:pt idx="17">
                  <c:v>7.2</c:v>
                </c:pt>
                <c:pt idx="18">
                  <c:v>4.3</c:v>
                </c:pt>
                <c:pt idx="19">
                  <c:v>7.5</c:v>
                </c:pt>
                <c:pt idx="20">
                  <c:v>6.1</c:v>
                </c:pt>
                <c:pt idx="21">
                  <c:v>6.1</c:v>
                </c:pt>
                <c:pt idx="22">
                  <c:v>6.9</c:v>
                </c:pt>
                <c:pt idx="23">
                  <c:v>4.5999999999999996</c:v>
                </c:pt>
                <c:pt idx="24">
                  <c:v>11.1</c:v>
                </c:pt>
                <c:pt idx="25">
                  <c:v>3.9</c:v>
                </c:pt>
                <c:pt idx="26">
                  <c:v>8.1</c:v>
                </c:pt>
                <c:pt idx="27">
                  <c:v>9.6</c:v>
                </c:pt>
                <c:pt idx="28">
                  <c:v>8.2000000000000011</c:v>
                </c:pt>
                <c:pt idx="29">
                  <c:v>8.4</c:v>
                </c:pt>
              </c:numCache>
            </c:numRef>
          </c:val>
          <c:extLst>
            <c:ext xmlns:c16="http://schemas.microsoft.com/office/drawing/2014/chart" uri="{C3380CC4-5D6E-409C-BE32-E72D297353CC}">
              <c16:uniqueId val="{00000000-C740-4CC2-96F7-DF09C845776B}"/>
            </c:ext>
          </c:extLst>
        </c:ser>
        <c:ser>
          <c:idx val="1"/>
          <c:order val="1"/>
          <c:tx>
            <c:strRef>
              <c:f>Data!$C$2</c:f>
              <c:strCache>
                <c:ptCount val="1"/>
                <c:pt idx="0">
                  <c:v>Total 2013</c:v>
                </c:pt>
              </c:strCache>
            </c:strRef>
          </c:tx>
          <c:spPr>
            <a:solidFill>
              <a:srgbClr val="00B0F0"/>
            </a:solidFill>
          </c:spPr>
          <c:invertIfNegative val="0"/>
          <c:cat>
            <c:strRef>
              <c:f>Data!$A$3:$A$32</c:f>
              <c:strCache>
                <c:ptCount val="30"/>
                <c:pt idx="0">
                  <c:v>Austria</c:v>
                </c:pt>
                <c:pt idx="1">
                  <c:v>Germany</c:v>
                </c:pt>
                <c:pt idx="2">
                  <c:v>Luxembourg</c:v>
                </c:pt>
                <c:pt idx="3">
                  <c:v>Malta</c:v>
                </c:pt>
                <c:pt idx="4">
                  <c:v>Netherlands</c:v>
                </c:pt>
                <c:pt idx="5">
                  <c:v>Czech Republic</c:v>
                </c:pt>
                <c:pt idx="6">
                  <c:v>Denmark</c:v>
                </c:pt>
                <c:pt idx="7">
                  <c:v>Romania</c:v>
                </c:pt>
                <c:pt idx="8">
                  <c:v>UK</c:v>
                </c:pt>
                <c:pt idx="9">
                  <c:v>Sweden</c:v>
                </c:pt>
                <c:pt idx="10">
                  <c:v>Finland</c:v>
                </c:pt>
                <c:pt idx="11">
                  <c:v>Belgium</c:v>
                </c:pt>
                <c:pt idx="12">
                  <c:v>Estonia</c:v>
                </c:pt>
                <c:pt idx="13">
                  <c:v>France</c:v>
                </c:pt>
                <c:pt idx="14">
                  <c:v>Slovenia</c:v>
                </c:pt>
                <c:pt idx="15">
                  <c:v>Hungary</c:v>
                </c:pt>
                <c:pt idx="16">
                  <c:v>Poland</c:v>
                </c:pt>
                <c:pt idx="17">
                  <c:v>EU28</c:v>
                </c:pt>
                <c:pt idx="18">
                  <c:v>Lithuania</c:v>
                </c:pt>
                <c:pt idx="19">
                  <c:v>Euro area</c:v>
                </c:pt>
                <c:pt idx="20">
                  <c:v>Latvia</c:v>
                </c:pt>
                <c:pt idx="21">
                  <c:v>Italy</c:v>
                </c:pt>
                <c:pt idx="22">
                  <c:v>Bulgaria</c:v>
                </c:pt>
                <c:pt idx="23">
                  <c:v>Ireland</c:v>
                </c:pt>
                <c:pt idx="24">
                  <c:v>Slovakia</c:v>
                </c:pt>
                <c:pt idx="25">
                  <c:v>Cyprus</c:v>
                </c:pt>
                <c:pt idx="26">
                  <c:v>Portugal</c:v>
                </c:pt>
                <c:pt idx="27">
                  <c:v>Croatia</c:v>
                </c:pt>
                <c:pt idx="28">
                  <c:v>Spain</c:v>
                </c:pt>
                <c:pt idx="29">
                  <c:v>Greece</c:v>
                </c:pt>
              </c:strCache>
            </c:strRef>
          </c:cat>
          <c:val>
            <c:numRef>
              <c:f>Data!$C$3:$C$32</c:f>
              <c:numCache>
                <c:formatCode>#,##0.0</c:formatCode>
                <c:ptCount val="30"/>
                <c:pt idx="0">
                  <c:v>4.9000000000000004</c:v>
                </c:pt>
                <c:pt idx="1">
                  <c:v>5.3</c:v>
                </c:pt>
                <c:pt idx="2">
                  <c:v>5.9</c:v>
                </c:pt>
                <c:pt idx="3">
                  <c:v>6.4</c:v>
                </c:pt>
                <c:pt idx="4">
                  <c:v>6.7</c:v>
                </c:pt>
                <c:pt idx="5">
                  <c:v>7</c:v>
                </c:pt>
                <c:pt idx="6">
                  <c:v>7</c:v>
                </c:pt>
                <c:pt idx="7">
                  <c:v>7.3</c:v>
                </c:pt>
                <c:pt idx="8">
                  <c:v>7.5</c:v>
                </c:pt>
                <c:pt idx="9">
                  <c:v>8.1</c:v>
                </c:pt>
                <c:pt idx="10">
                  <c:v>8.2000000000000011</c:v>
                </c:pt>
                <c:pt idx="11">
                  <c:v>8.4</c:v>
                </c:pt>
                <c:pt idx="12">
                  <c:v>8.6</c:v>
                </c:pt>
                <c:pt idx="13">
                  <c:v>9.9</c:v>
                </c:pt>
                <c:pt idx="14">
                  <c:v>10.1</c:v>
                </c:pt>
                <c:pt idx="15">
                  <c:v>10.200000000000001</c:v>
                </c:pt>
                <c:pt idx="16">
                  <c:v>10.3</c:v>
                </c:pt>
                <c:pt idx="17">
                  <c:v>10.8</c:v>
                </c:pt>
                <c:pt idx="18">
                  <c:v>11.8</c:v>
                </c:pt>
                <c:pt idx="19">
                  <c:v>11.9</c:v>
                </c:pt>
                <c:pt idx="20">
                  <c:v>11.9</c:v>
                </c:pt>
                <c:pt idx="21">
                  <c:v>12.2</c:v>
                </c:pt>
                <c:pt idx="22">
                  <c:v>13</c:v>
                </c:pt>
                <c:pt idx="23">
                  <c:v>13.1</c:v>
                </c:pt>
                <c:pt idx="24">
                  <c:v>14.2</c:v>
                </c:pt>
                <c:pt idx="25">
                  <c:v>15.9</c:v>
                </c:pt>
                <c:pt idx="26">
                  <c:v>16.399999999999999</c:v>
                </c:pt>
                <c:pt idx="27">
                  <c:v>17.3</c:v>
                </c:pt>
                <c:pt idx="28">
                  <c:v>26.1</c:v>
                </c:pt>
                <c:pt idx="29">
                  <c:v>27.5</c:v>
                </c:pt>
              </c:numCache>
            </c:numRef>
          </c:val>
          <c:extLst>
            <c:ext xmlns:c16="http://schemas.microsoft.com/office/drawing/2014/chart" uri="{C3380CC4-5D6E-409C-BE32-E72D297353CC}">
              <c16:uniqueId val="{00000001-C740-4CC2-96F7-DF09C845776B}"/>
            </c:ext>
          </c:extLst>
        </c:ser>
        <c:dLbls>
          <c:showLegendKey val="0"/>
          <c:showVal val="0"/>
          <c:showCatName val="0"/>
          <c:showSerName val="0"/>
          <c:showPercent val="0"/>
          <c:showBubbleSize val="0"/>
        </c:dLbls>
        <c:gapWidth val="150"/>
        <c:shape val="box"/>
        <c:axId val="453072312"/>
        <c:axId val="453076624"/>
        <c:axId val="0"/>
      </c:bar3DChart>
      <c:catAx>
        <c:axId val="453072312"/>
        <c:scaling>
          <c:orientation val="minMax"/>
        </c:scaling>
        <c:delete val="0"/>
        <c:axPos val="b"/>
        <c:numFmt formatCode="General" sourceLinked="0"/>
        <c:majorTickMark val="out"/>
        <c:minorTickMark val="none"/>
        <c:tickLblPos val="nextTo"/>
        <c:crossAx val="453076624"/>
        <c:crosses val="autoZero"/>
        <c:auto val="1"/>
        <c:lblAlgn val="ctr"/>
        <c:lblOffset val="100"/>
        <c:noMultiLvlLbl val="0"/>
      </c:catAx>
      <c:valAx>
        <c:axId val="453076624"/>
        <c:scaling>
          <c:orientation val="minMax"/>
        </c:scaling>
        <c:delete val="0"/>
        <c:axPos val="l"/>
        <c:majorGridlines/>
        <c:numFmt formatCode="#,##0.0" sourceLinked="1"/>
        <c:majorTickMark val="out"/>
        <c:minorTickMark val="none"/>
        <c:tickLblPos val="nextTo"/>
        <c:crossAx val="453072312"/>
        <c:crosses val="autoZero"/>
        <c:crossBetween val="between"/>
      </c:valAx>
    </c:plotArea>
    <c:legend>
      <c:legendPos val="r"/>
      <c:overlay val="0"/>
    </c:legend>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Data!$A$13</c:f>
              <c:strCache>
                <c:ptCount val="1"/>
                <c:pt idx="0">
                  <c:v>EU27 Nationals</c:v>
                </c:pt>
              </c:strCache>
            </c:strRef>
          </c:tx>
          <c:spPr>
            <a:ln>
              <a:solidFill>
                <a:srgbClr val="0070C0"/>
              </a:solidFill>
            </a:ln>
          </c:spPr>
          <c:marker>
            <c:symbol val="none"/>
          </c:marker>
          <c:cat>
            <c:strRef>
              <c:f>Data!$B$12:$AO$12</c:f>
              <c:strCache>
                <c:ptCount val="40"/>
                <c:pt idx="0">
                  <c:v>2005Q1</c:v>
                </c:pt>
                <c:pt idx="1">
                  <c:v>2005Q2</c:v>
                </c:pt>
                <c:pt idx="2">
                  <c:v>2005Q3</c:v>
                </c:pt>
                <c:pt idx="3">
                  <c:v>2005Q4</c:v>
                </c:pt>
                <c:pt idx="4">
                  <c:v>2006Q1</c:v>
                </c:pt>
                <c:pt idx="5">
                  <c:v>2006Q2</c:v>
                </c:pt>
                <c:pt idx="6">
                  <c:v>2006Q3</c:v>
                </c:pt>
                <c:pt idx="7">
                  <c:v>2006Q4</c:v>
                </c:pt>
                <c:pt idx="8">
                  <c:v>2007Q1</c:v>
                </c:pt>
                <c:pt idx="9">
                  <c:v>2007Q2</c:v>
                </c:pt>
                <c:pt idx="10">
                  <c:v>2007Q3</c:v>
                </c:pt>
                <c:pt idx="11">
                  <c:v>2007Q4</c:v>
                </c:pt>
                <c:pt idx="12">
                  <c:v>2008Q1</c:v>
                </c:pt>
                <c:pt idx="13">
                  <c:v>2008Q2</c:v>
                </c:pt>
                <c:pt idx="14">
                  <c:v>2008Q3</c:v>
                </c:pt>
                <c:pt idx="15">
                  <c:v>2008Q4</c:v>
                </c:pt>
                <c:pt idx="16">
                  <c:v>2009Q1</c:v>
                </c:pt>
                <c:pt idx="17">
                  <c:v>2009Q2</c:v>
                </c:pt>
                <c:pt idx="18">
                  <c:v>2009Q3</c:v>
                </c:pt>
                <c:pt idx="19">
                  <c:v>2009Q4</c:v>
                </c:pt>
                <c:pt idx="20">
                  <c:v>2010Q1</c:v>
                </c:pt>
                <c:pt idx="21">
                  <c:v>2010Q2</c:v>
                </c:pt>
                <c:pt idx="22">
                  <c:v>2010Q3</c:v>
                </c:pt>
                <c:pt idx="23">
                  <c:v>2010Q4</c:v>
                </c:pt>
                <c:pt idx="24">
                  <c:v>2011Q1</c:v>
                </c:pt>
                <c:pt idx="25">
                  <c:v>2011Q2</c:v>
                </c:pt>
                <c:pt idx="26">
                  <c:v>2011Q3</c:v>
                </c:pt>
                <c:pt idx="27">
                  <c:v>2011Q4</c:v>
                </c:pt>
                <c:pt idx="28">
                  <c:v>2012Q1</c:v>
                </c:pt>
                <c:pt idx="29">
                  <c:v>2012Q2</c:v>
                </c:pt>
                <c:pt idx="30">
                  <c:v>2012Q3</c:v>
                </c:pt>
                <c:pt idx="31">
                  <c:v>2012Q4</c:v>
                </c:pt>
                <c:pt idx="32">
                  <c:v>2013Q1</c:v>
                </c:pt>
                <c:pt idx="33">
                  <c:v>2013Q2</c:v>
                </c:pt>
                <c:pt idx="34">
                  <c:v>2013Q3</c:v>
                </c:pt>
                <c:pt idx="35">
                  <c:v>2013Q4</c:v>
                </c:pt>
                <c:pt idx="36">
                  <c:v>2014Q1</c:v>
                </c:pt>
                <c:pt idx="37">
                  <c:v>2014Q2</c:v>
                </c:pt>
                <c:pt idx="38">
                  <c:v>2014Q3</c:v>
                </c:pt>
                <c:pt idx="39">
                  <c:v>2014Q4</c:v>
                </c:pt>
              </c:strCache>
            </c:strRef>
          </c:cat>
          <c:val>
            <c:numRef>
              <c:f>Data!$B$13:$AO$13</c:f>
              <c:numCache>
                <c:formatCode>#,##0.0</c:formatCode>
                <c:ptCount val="40"/>
                <c:pt idx="0">
                  <c:v>9</c:v>
                </c:pt>
                <c:pt idx="1">
                  <c:v>8.6</c:v>
                </c:pt>
                <c:pt idx="2">
                  <c:v>8.4</c:v>
                </c:pt>
                <c:pt idx="3">
                  <c:v>8.5</c:v>
                </c:pt>
                <c:pt idx="4">
                  <c:v>8.6</c:v>
                </c:pt>
                <c:pt idx="5">
                  <c:v>7.8</c:v>
                </c:pt>
                <c:pt idx="6">
                  <c:v>7.6</c:v>
                </c:pt>
                <c:pt idx="7">
                  <c:v>7.5</c:v>
                </c:pt>
                <c:pt idx="8">
                  <c:v>7.4</c:v>
                </c:pt>
                <c:pt idx="9">
                  <c:v>6.7</c:v>
                </c:pt>
                <c:pt idx="10">
                  <c:v>6.6</c:v>
                </c:pt>
                <c:pt idx="11">
                  <c:v>6.5</c:v>
                </c:pt>
                <c:pt idx="12">
                  <c:v>6.7</c:v>
                </c:pt>
                <c:pt idx="13">
                  <c:v>6.4</c:v>
                </c:pt>
                <c:pt idx="14">
                  <c:v>6.4</c:v>
                </c:pt>
                <c:pt idx="15">
                  <c:v>6.9</c:v>
                </c:pt>
                <c:pt idx="16">
                  <c:v>8.1</c:v>
                </c:pt>
                <c:pt idx="17">
                  <c:v>8.2000000000000011</c:v>
                </c:pt>
                <c:pt idx="18">
                  <c:v>8.4</c:v>
                </c:pt>
                <c:pt idx="19">
                  <c:v>8.7000000000000011</c:v>
                </c:pt>
                <c:pt idx="20">
                  <c:v>9.5</c:v>
                </c:pt>
                <c:pt idx="21">
                  <c:v>8.9</c:v>
                </c:pt>
                <c:pt idx="22">
                  <c:v>8.8000000000000007</c:v>
                </c:pt>
                <c:pt idx="23">
                  <c:v>8.9</c:v>
                </c:pt>
                <c:pt idx="24">
                  <c:v>9.3000000000000007</c:v>
                </c:pt>
                <c:pt idx="25">
                  <c:v>8.8000000000000007</c:v>
                </c:pt>
                <c:pt idx="26">
                  <c:v>8.9</c:v>
                </c:pt>
                <c:pt idx="27">
                  <c:v>9.3000000000000007</c:v>
                </c:pt>
                <c:pt idx="28">
                  <c:v>9.9</c:v>
                </c:pt>
                <c:pt idx="29">
                  <c:v>9.7000000000000011</c:v>
                </c:pt>
                <c:pt idx="30">
                  <c:v>9.7000000000000011</c:v>
                </c:pt>
                <c:pt idx="31">
                  <c:v>10.1</c:v>
                </c:pt>
                <c:pt idx="32">
                  <c:v>10.7</c:v>
                </c:pt>
                <c:pt idx="33">
                  <c:v>10.200000000000001</c:v>
                </c:pt>
                <c:pt idx="34">
                  <c:v>9.9</c:v>
                </c:pt>
                <c:pt idx="35">
                  <c:v>10</c:v>
                </c:pt>
                <c:pt idx="36">
                  <c:v>10.3</c:v>
                </c:pt>
                <c:pt idx="37">
                  <c:v>9.5</c:v>
                </c:pt>
                <c:pt idx="38">
                  <c:v>9.2000000000000011</c:v>
                </c:pt>
                <c:pt idx="39">
                  <c:v>9.4</c:v>
                </c:pt>
              </c:numCache>
            </c:numRef>
          </c:val>
          <c:smooth val="0"/>
          <c:extLst>
            <c:ext xmlns:c16="http://schemas.microsoft.com/office/drawing/2014/chart" uri="{C3380CC4-5D6E-409C-BE32-E72D297353CC}">
              <c16:uniqueId val="{00000000-6830-4453-8947-4BC6F7C5B53B}"/>
            </c:ext>
          </c:extLst>
        </c:ser>
        <c:ser>
          <c:idx val="1"/>
          <c:order val="1"/>
          <c:tx>
            <c:strRef>
              <c:f>Data!$A$14</c:f>
              <c:strCache>
                <c:ptCount val="1"/>
                <c:pt idx="0">
                  <c:v>Greece Nationals</c:v>
                </c:pt>
              </c:strCache>
            </c:strRef>
          </c:tx>
          <c:spPr>
            <a:ln>
              <a:solidFill>
                <a:srgbClr val="FF0000"/>
              </a:solidFill>
            </a:ln>
          </c:spPr>
          <c:marker>
            <c:symbol val="none"/>
          </c:marker>
          <c:cat>
            <c:strRef>
              <c:f>Data!$B$12:$AO$12</c:f>
              <c:strCache>
                <c:ptCount val="40"/>
                <c:pt idx="0">
                  <c:v>2005Q1</c:v>
                </c:pt>
                <c:pt idx="1">
                  <c:v>2005Q2</c:v>
                </c:pt>
                <c:pt idx="2">
                  <c:v>2005Q3</c:v>
                </c:pt>
                <c:pt idx="3">
                  <c:v>2005Q4</c:v>
                </c:pt>
                <c:pt idx="4">
                  <c:v>2006Q1</c:v>
                </c:pt>
                <c:pt idx="5">
                  <c:v>2006Q2</c:v>
                </c:pt>
                <c:pt idx="6">
                  <c:v>2006Q3</c:v>
                </c:pt>
                <c:pt idx="7">
                  <c:v>2006Q4</c:v>
                </c:pt>
                <c:pt idx="8">
                  <c:v>2007Q1</c:v>
                </c:pt>
                <c:pt idx="9">
                  <c:v>2007Q2</c:v>
                </c:pt>
                <c:pt idx="10">
                  <c:v>2007Q3</c:v>
                </c:pt>
                <c:pt idx="11">
                  <c:v>2007Q4</c:v>
                </c:pt>
                <c:pt idx="12">
                  <c:v>2008Q1</c:v>
                </c:pt>
                <c:pt idx="13">
                  <c:v>2008Q2</c:v>
                </c:pt>
                <c:pt idx="14">
                  <c:v>2008Q3</c:v>
                </c:pt>
                <c:pt idx="15">
                  <c:v>2008Q4</c:v>
                </c:pt>
                <c:pt idx="16">
                  <c:v>2009Q1</c:v>
                </c:pt>
                <c:pt idx="17">
                  <c:v>2009Q2</c:v>
                </c:pt>
                <c:pt idx="18">
                  <c:v>2009Q3</c:v>
                </c:pt>
                <c:pt idx="19">
                  <c:v>2009Q4</c:v>
                </c:pt>
                <c:pt idx="20">
                  <c:v>2010Q1</c:v>
                </c:pt>
                <c:pt idx="21">
                  <c:v>2010Q2</c:v>
                </c:pt>
                <c:pt idx="22">
                  <c:v>2010Q3</c:v>
                </c:pt>
                <c:pt idx="23">
                  <c:v>2010Q4</c:v>
                </c:pt>
                <c:pt idx="24">
                  <c:v>2011Q1</c:v>
                </c:pt>
                <c:pt idx="25">
                  <c:v>2011Q2</c:v>
                </c:pt>
                <c:pt idx="26">
                  <c:v>2011Q3</c:v>
                </c:pt>
                <c:pt idx="27">
                  <c:v>2011Q4</c:v>
                </c:pt>
                <c:pt idx="28">
                  <c:v>2012Q1</c:v>
                </c:pt>
                <c:pt idx="29">
                  <c:v>2012Q2</c:v>
                </c:pt>
                <c:pt idx="30">
                  <c:v>2012Q3</c:v>
                </c:pt>
                <c:pt idx="31">
                  <c:v>2012Q4</c:v>
                </c:pt>
                <c:pt idx="32">
                  <c:v>2013Q1</c:v>
                </c:pt>
                <c:pt idx="33">
                  <c:v>2013Q2</c:v>
                </c:pt>
                <c:pt idx="34">
                  <c:v>2013Q3</c:v>
                </c:pt>
                <c:pt idx="35">
                  <c:v>2013Q4</c:v>
                </c:pt>
                <c:pt idx="36">
                  <c:v>2014Q1</c:v>
                </c:pt>
                <c:pt idx="37">
                  <c:v>2014Q2</c:v>
                </c:pt>
                <c:pt idx="38">
                  <c:v>2014Q3</c:v>
                </c:pt>
                <c:pt idx="39">
                  <c:v>2014Q4</c:v>
                </c:pt>
              </c:strCache>
            </c:strRef>
          </c:cat>
          <c:val>
            <c:numRef>
              <c:f>Data!$B$14:$AO$14</c:f>
              <c:numCache>
                <c:formatCode>#,##0.0</c:formatCode>
                <c:ptCount val="40"/>
                <c:pt idx="0">
                  <c:v>10.6</c:v>
                </c:pt>
                <c:pt idx="1">
                  <c:v>9.9</c:v>
                </c:pt>
                <c:pt idx="2">
                  <c:v>10</c:v>
                </c:pt>
                <c:pt idx="3">
                  <c:v>10</c:v>
                </c:pt>
                <c:pt idx="4">
                  <c:v>9.9</c:v>
                </c:pt>
                <c:pt idx="5">
                  <c:v>9</c:v>
                </c:pt>
                <c:pt idx="6">
                  <c:v>8.6</c:v>
                </c:pt>
                <c:pt idx="7">
                  <c:v>9</c:v>
                </c:pt>
                <c:pt idx="8">
                  <c:v>9.2000000000000011</c:v>
                </c:pt>
                <c:pt idx="9">
                  <c:v>8.2000000000000011</c:v>
                </c:pt>
                <c:pt idx="10">
                  <c:v>8.1</c:v>
                </c:pt>
                <c:pt idx="11">
                  <c:v>8.3000000000000007</c:v>
                </c:pt>
                <c:pt idx="12">
                  <c:v>8.5</c:v>
                </c:pt>
                <c:pt idx="13">
                  <c:v>7.4</c:v>
                </c:pt>
                <c:pt idx="14">
                  <c:v>7.4</c:v>
                </c:pt>
                <c:pt idx="15">
                  <c:v>8.1</c:v>
                </c:pt>
                <c:pt idx="16">
                  <c:v>9.4</c:v>
                </c:pt>
                <c:pt idx="17">
                  <c:v>9</c:v>
                </c:pt>
                <c:pt idx="18">
                  <c:v>9.4</c:v>
                </c:pt>
                <c:pt idx="19">
                  <c:v>10.4</c:v>
                </c:pt>
                <c:pt idx="20">
                  <c:v>11.6</c:v>
                </c:pt>
                <c:pt idx="21">
                  <c:v>11.8</c:v>
                </c:pt>
                <c:pt idx="22">
                  <c:v>12.4</c:v>
                </c:pt>
                <c:pt idx="23">
                  <c:v>14.2</c:v>
                </c:pt>
                <c:pt idx="24">
                  <c:v>15.7</c:v>
                </c:pt>
                <c:pt idx="25">
                  <c:v>16.399999999999999</c:v>
                </c:pt>
                <c:pt idx="26">
                  <c:v>17.8</c:v>
                </c:pt>
                <c:pt idx="27">
                  <c:v>20.5</c:v>
                </c:pt>
                <c:pt idx="28">
                  <c:v>22.1</c:v>
                </c:pt>
                <c:pt idx="29">
                  <c:v>23</c:v>
                </c:pt>
                <c:pt idx="30">
                  <c:v>24.2</c:v>
                </c:pt>
                <c:pt idx="31">
                  <c:v>25.3</c:v>
                </c:pt>
                <c:pt idx="32">
                  <c:v>26.4</c:v>
                </c:pt>
                <c:pt idx="33">
                  <c:v>26.3</c:v>
                </c:pt>
                <c:pt idx="34">
                  <c:v>26.4</c:v>
                </c:pt>
                <c:pt idx="35">
                  <c:v>27</c:v>
                </c:pt>
                <c:pt idx="36">
                  <c:v>27.1</c:v>
                </c:pt>
                <c:pt idx="37">
                  <c:v>26</c:v>
                </c:pt>
                <c:pt idx="38">
                  <c:v>25.1</c:v>
                </c:pt>
                <c:pt idx="39">
                  <c:v>25.6</c:v>
                </c:pt>
              </c:numCache>
            </c:numRef>
          </c:val>
          <c:smooth val="0"/>
          <c:extLst>
            <c:ext xmlns:c16="http://schemas.microsoft.com/office/drawing/2014/chart" uri="{C3380CC4-5D6E-409C-BE32-E72D297353CC}">
              <c16:uniqueId val="{00000001-6830-4453-8947-4BC6F7C5B53B}"/>
            </c:ext>
          </c:extLst>
        </c:ser>
        <c:ser>
          <c:idx val="3"/>
          <c:order val="2"/>
          <c:tx>
            <c:strRef>
              <c:f>Data!$A$16</c:f>
              <c:strCache>
                <c:ptCount val="1"/>
                <c:pt idx="0">
                  <c:v>EU27 Foreigners</c:v>
                </c:pt>
              </c:strCache>
            </c:strRef>
          </c:tx>
          <c:spPr>
            <a:ln>
              <a:solidFill>
                <a:srgbClr val="0070C0"/>
              </a:solidFill>
              <a:prstDash val="sysDash"/>
            </a:ln>
          </c:spPr>
          <c:marker>
            <c:symbol val="none"/>
          </c:marker>
          <c:cat>
            <c:strRef>
              <c:f>Data!$B$12:$AO$12</c:f>
              <c:strCache>
                <c:ptCount val="40"/>
                <c:pt idx="0">
                  <c:v>2005Q1</c:v>
                </c:pt>
                <c:pt idx="1">
                  <c:v>2005Q2</c:v>
                </c:pt>
                <c:pt idx="2">
                  <c:v>2005Q3</c:v>
                </c:pt>
                <c:pt idx="3">
                  <c:v>2005Q4</c:v>
                </c:pt>
                <c:pt idx="4">
                  <c:v>2006Q1</c:v>
                </c:pt>
                <c:pt idx="5">
                  <c:v>2006Q2</c:v>
                </c:pt>
                <c:pt idx="6">
                  <c:v>2006Q3</c:v>
                </c:pt>
                <c:pt idx="7">
                  <c:v>2006Q4</c:v>
                </c:pt>
                <c:pt idx="8">
                  <c:v>2007Q1</c:v>
                </c:pt>
                <c:pt idx="9">
                  <c:v>2007Q2</c:v>
                </c:pt>
                <c:pt idx="10">
                  <c:v>2007Q3</c:v>
                </c:pt>
                <c:pt idx="11">
                  <c:v>2007Q4</c:v>
                </c:pt>
                <c:pt idx="12">
                  <c:v>2008Q1</c:v>
                </c:pt>
                <c:pt idx="13">
                  <c:v>2008Q2</c:v>
                </c:pt>
                <c:pt idx="14">
                  <c:v>2008Q3</c:v>
                </c:pt>
                <c:pt idx="15">
                  <c:v>2008Q4</c:v>
                </c:pt>
                <c:pt idx="16">
                  <c:v>2009Q1</c:v>
                </c:pt>
                <c:pt idx="17">
                  <c:v>2009Q2</c:v>
                </c:pt>
                <c:pt idx="18">
                  <c:v>2009Q3</c:v>
                </c:pt>
                <c:pt idx="19">
                  <c:v>2009Q4</c:v>
                </c:pt>
                <c:pt idx="20">
                  <c:v>2010Q1</c:v>
                </c:pt>
                <c:pt idx="21">
                  <c:v>2010Q2</c:v>
                </c:pt>
                <c:pt idx="22">
                  <c:v>2010Q3</c:v>
                </c:pt>
                <c:pt idx="23">
                  <c:v>2010Q4</c:v>
                </c:pt>
                <c:pt idx="24">
                  <c:v>2011Q1</c:v>
                </c:pt>
                <c:pt idx="25">
                  <c:v>2011Q2</c:v>
                </c:pt>
                <c:pt idx="26">
                  <c:v>2011Q3</c:v>
                </c:pt>
                <c:pt idx="27">
                  <c:v>2011Q4</c:v>
                </c:pt>
                <c:pt idx="28">
                  <c:v>2012Q1</c:v>
                </c:pt>
                <c:pt idx="29">
                  <c:v>2012Q2</c:v>
                </c:pt>
                <c:pt idx="30">
                  <c:v>2012Q3</c:v>
                </c:pt>
                <c:pt idx="31">
                  <c:v>2012Q4</c:v>
                </c:pt>
                <c:pt idx="32">
                  <c:v>2013Q1</c:v>
                </c:pt>
                <c:pt idx="33">
                  <c:v>2013Q2</c:v>
                </c:pt>
                <c:pt idx="34">
                  <c:v>2013Q3</c:v>
                </c:pt>
                <c:pt idx="35">
                  <c:v>2013Q4</c:v>
                </c:pt>
                <c:pt idx="36">
                  <c:v>2014Q1</c:v>
                </c:pt>
                <c:pt idx="37">
                  <c:v>2014Q2</c:v>
                </c:pt>
                <c:pt idx="38">
                  <c:v>2014Q3</c:v>
                </c:pt>
                <c:pt idx="39">
                  <c:v>2014Q4</c:v>
                </c:pt>
              </c:strCache>
            </c:strRef>
          </c:cat>
          <c:val>
            <c:numRef>
              <c:f>Data!$B$16:$AO$16</c:f>
              <c:numCache>
                <c:formatCode>#,##0.0</c:formatCode>
                <c:ptCount val="40"/>
                <c:pt idx="0">
                  <c:v>15</c:v>
                </c:pt>
                <c:pt idx="1">
                  <c:v>14.1</c:v>
                </c:pt>
                <c:pt idx="2">
                  <c:v>13.6</c:v>
                </c:pt>
                <c:pt idx="3">
                  <c:v>14.1</c:v>
                </c:pt>
                <c:pt idx="4">
                  <c:v>14.3</c:v>
                </c:pt>
                <c:pt idx="5">
                  <c:v>13</c:v>
                </c:pt>
                <c:pt idx="6">
                  <c:v>12.4</c:v>
                </c:pt>
                <c:pt idx="7">
                  <c:v>12.9</c:v>
                </c:pt>
                <c:pt idx="8">
                  <c:v>13</c:v>
                </c:pt>
                <c:pt idx="9">
                  <c:v>12</c:v>
                </c:pt>
                <c:pt idx="10">
                  <c:v>11.3</c:v>
                </c:pt>
                <c:pt idx="11">
                  <c:v>11.7</c:v>
                </c:pt>
                <c:pt idx="12">
                  <c:v>11.9</c:v>
                </c:pt>
                <c:pt idx="13">
                  <c:v>11.9</c:v>
                </c:pt>
                <c:pt idx="14">
                  <c:v>11.7</c:v>
                </c:pt>
                <c:pt idx="15">
                  <c:v>13</c:v>
                </c:pt>
                <c:pt idx="16">
                  <c:v>16.2</c:v>
                </c:pt>
                <c:pt idx="17">
                  <c:v>16.2</c:v>
                </c:pt>
                <c:pt idx="18">
                  <c:v>16.100000000000001</c:v>
                </c:pt>
                <c:pt idx="19">
                  <c:v>16.7</c:v>
                </c:pt>
                <c:pt idx="20">
                  <c:v>17.600000000000001</c:v>
                </c:pt>
                <c:pt idx="21">
                  <c:v>16.600000000000001</c:v>
                </c:pt>
                <c:pt idx="22">
                  <c:v>15.8</c:v>
                </c:pt>
                <c:pt idx="23">
                  <c:v>16.5</c:v>
                </c:pt>
                <c:pt idx="24">
                  <c:v>17.100000000000001</c:v>
                </c:pt>
                <c:pt idx="25">
                  <c:v>16.2</c:v>
                </c:pt>
                <c:pt idx="26">
                  <c:v>16.3</c:v>
                </c:pt>
                <c:pt idx="27">
                  <c:v>17.5</c:v>
                </c:pt>
                <c:pt idx="28">
                  <c:v>18.600000000000001</c:v>
                </c:pt>
                <c:pt idx="29">
                  <c:v>17.5</c:v>
                </c:pt>
                <c:pt idx="30">
                  <c:v>16.899999999999999</c:v>
                </c:pt>
                <c:pt idx="31">
                  <c:v>17.8</c:v>
                </c:pt>
                <c:pt idx="32">
                  <c:v>19.5</c:v>
                </c:pt>
                <c:pt idx="33">
                  <c:v>17.8</c:v>
                </c:pt>
                <c:pt idx="34">
                  <c:v>17.2</c:v>
                </c:pt>
                <c:pt idx="35">
                  <c:v>17.399999999999999</c:v>
                </c:pt>
                <c:pt idx="36">
                  <c:v>18.2</c:v>
                </c:pt>
                <c:pt idx="37">
                  <c:v>16</c:v>
                </c:pt>
                <c:pt idx="38">
                  <c:v>15.3</c:v>
                </c:pt>
                <c:pt idx="39">
                  <c:v>15.9</c:v>
                </c:pt>
              </c:numCache>
            </c:numRef>
          </c:val>
          <c:smooth val="0"/>
          <c:extLst>
            <c:ext xmlns:c16="http://schemas.microsoft.com/office/drawing/2014/chart" uri="{C3380CC4-5D6E-409C-BE32-E72D297353CC}">
              <c16:uniqueId val="{00000002-6830-4453-8947-4BC6F7C5B53B}"/>
            </c:ext>
          </c:extLst>
        </c:ser>
        <c:ser>
          <c:idx val="4"/>
          <c:order val="3"/>
          <c:tx>
            <c:strRef>
              <c:f>Data!$A$17</c:f>
              <c:strCache>
                <c:ptCount val="1"/>
                <c:pt idx="0">
                  <c:v>Greece Foreigners</c:v>
                </c:pt>
              </c:strCache>
            </c:strRef>
          </c:tx>
          <c:spPr>
            <a:ln>
              <a:solidFill>
                <a:srgbClr val="FF0000"/>
              </a:solidFill>
              <a:prstDash val="sysDash"/>
            </a:ln>
          </c:spPr>
          <c:marker>
            <c:symbol val="none"/>
          </c:marker>
          <c:cat>
            <c:strRef>
              <c:f>Data!$B$12:$AO$12</c:f>
              <c:strCache>
                <c:ptCount val="40"/>
                <c:pt idx="0">
                  <c:v>2005Q1</c:v>
                </c:pt>
                <c:pt idx="1">
                  <c:v>2005Q2</c:v>
                </c:pt>
                <c:pt idx="2">
                  <c:v>2005Q3</c:v>
                </c:pt>
                <c:pt idx="3">
                  <c:v>2005Q4</c:v>
                </c:pt>
                <c:pt idx="4">
                  <c:v>2006Q1</c:v>
                </c:pt>
                <c:pt idx="5">
                  <c:v>2006Q2</c:v>
                </c:pt>
                <c:pt idx="6">
                  <c:v>2006Q3</c:v>
                </c:pt>
                <c:pt idx="7">
                  <c:v>2006Q4</c:v>
                </c:pt>
                <c:pt idx="8">
                  <c:v>2007Q1</c:v>
                </c:pt>
                <c:pt idx="9">
                  <c:v>2007Q2</c:v>
                </c:pt>
                <c:pt idx="10">
                  <c:v>2007Q3</c:v>
                </c:pt>
                <c:pt idx="11">
                  <c:v>2007Q4</c:v>
                </c:pt>
                <c:pt idx="12">
                  <c:v>2008Q1</c:v>
                </c:pt>
                <c:pt idx="13">
                  <c:v>2008Q2</c:v>
                </c:pt>
                <c:pt idx="14">
                  <c:v>2008Q3</c:v>
                </c:pt>
                <c:pt idx="15">
                  <c:v>2008Q4</c:v>
                </c:pt>
                <c:pt idx="16">
                  <c:v>2009Q1</c:v>
                </c:pt>
                <c:pt idx="17">
                  <c:v>2009Q2</c:v>
                </c:pt>
                <c:pt idx="18">
                  <c:v>2009Q3</c:v>
                </c:pt>
                <c:pt idx="19">
                  <c:v>2009Q4</c:v>
                </c:pt>
                <c:pt idx="20">
                  <c:v>2010Q1</c:v>
                </c:pt>
                <c:pt idx="21">
                  <c:v>2010Q2</c:v>
                </c:pt>
                <c:pt idx="22">
                  <c:v>2010Q3</c:v>
                </c:pt>
                <c:pt idx="23">
                  <c:v>2010Q4</c:v>
                </c:pt>
                <c:pt idx="24">
                  <c:v>2011Q1</c:v>
                </c:pt>
                <c:pt idx="25">
                  <c:v>2011Q2</c:v>
                </c:pt>
                <c:pt idx="26">
                  <c:v>2011Q3</c:v>
                </c:pt>
                <c:pt idx="27">
                  <c:v>2011Q4</c:v>
                </c:pt>
                <c:pt idx="28">
                  <c:v>2012Q1</c:v>
                </c:pt>
                <c:pt idx="29">
                  <c:v>2012Q2</c:v>
                </c:pt>
                <c:pt idx="30">
                  <c:v>2012Q3</c:v>
                </c:pt>
                <c:pt idx="31">
                  <c:v>2012Q4</c:v>
                </c:pt>
                <c:pt idx="32">
                  <c:v>2013Q1</c:v>
                </c:pt>
                <c:pt idx="33">
                  <c:v>2013Q2</c:v>
                </c:pt>
                <c:pt idx="34">
                  <c:v>2013Q3</c:v>
                </c:pt>
                <c:pt idx="35">
                  <c:v>2013Q4</c:v>
                </c:pt>
                <c:pt idx="36">
                  <c:v>2014Q1</c:v>
                </c:pt>
                <c:pt idx="37">
                  <c:v>2014Q2</c:v>
                </c:pt>
                <c:pt idx="38">
                  <c:v>2014Q3</c:v>
                </c:pt>
                <c:pt idx="39">
                  <c:v>2014Q4</c:v>
                </c:pt>
              </c:strCache>
            </c:strRef>
          </c:cat>
          <c:val>
            <c:numRef>
              <c:f>Data!$B$17:$AO$17</c:f>
              <c:numCache>
                <c:formatCode>#,##0.0</c:formatCode>
                <c:ptCount val="40"/>
                <c:pt idx="0">
                  <c:v>9.2000000000000011</c:v>
                </c:pt>
                <c:pt idx="1">
                  <c:v>8.2000000000000011</c:v>
                </c:pt>
                <c:pt idx="2">
                  <c:v>7.9</c:v>
                </c:pt>
                <c:pt idx="3">
                  <c:v>7.7</c:v>
                </c:pt>
                <c:pt idx="4">
                  <c:v>9</c:v>
                </c:pt>
                <c:pt idx="5">
                  <c:v>7.5</c:v>
                </c:pt>
                <c:pt idx="6">
                  <c:v>6.7</c:v>
                </c:pt>
                <c:pt idx="7">
                  <c:v>8.4</c:v>
                </c:pt>
                <c:pt idx="8">
                  <c:v>9.4</c:v>
                </c:pt>
                <c:pt idx="9">
                  <c:v>8</c:v>
                </c:pt>
                <c:pt idx="10">
                  <c:v>6.2</c:v>
                </c:pt>
                <c:pt idx="11">
                  <c:v>6.7</c:v>
                </c:pt>
                <c:pt idx="12">
                  <c:v>7.5</c:v>
                </c:pt>
                <c:pt idx="13">
                  <c:v>6.4</c:v>
                </c:pt>
                <c:pt idx="14">
                  <c:v>5.8</c:v>
                </c:pt>
                <c:pt idx="15">
                  <c:v>7.6</c:v>
                </c:pt>
                <c:pt idx="16">
                  <c:v>10.8</c:v>
                </c:pt>
                <c:pt idx="17">
                  <c:v>10</c:v>
                </c:pt>
                <c:pt idx="18">
                  <c:v>10</c:v>
                </c:pt>
                <c:pt idx="19">
                  <c:v>11.9</c:v>
                </c:pt>
                <c:pt idx="20">
                  <c:v>14.7</c:v>
                </c:pt>
                <c:pt idx="21">
                  <c:v>14.4</c:v>
                </c:pt>
                <c:pt idx="22">
                  <c:v>14.1</c:v>
                </c:pt>
                <c:pt idx="23">
                  <c:v>17.2</c:v>
                </c:pt>
                <c:pt idx="24">
                  <c:v>20.100000000000001</c:v>
                </c:pt>
                <c:pt idx="25">
                  <c:v>18.100000000000001</c:v>
                </c:pt>
                <c:pt idx="26">
                  <c:v>19.899999999999999</c:v>
                </c:pt>
                <c:pt idx="27">
                  <c:v>25.5</c:v>
                </c:pt>
                <c:pt idx="28">
                  <c:v>30.7</c:v>
                </c:pt>
                <c:pt idx="29">
                  <c:v>32.9</c:v>
                </c:pt>
                <c:pt idx="30">
                  <c:v>33</c:v>
                </c:pt>
                <c:pt idx="31">
                  <c:v>37</c:v>
                </c:pt>
                <c:pt idx="32">
                  <c:v>40.6</c:v>
                </c:pt>
                <c:pt idx="33">
                  <c:v>38.700000000000003</c:v>
                </c:pt>
                <c:pt idx="34">
                  <c:v>36.800000000000004</c:v>
                </c:pt>
                <c:pt idx="35">
                  <c:v>36.5</c:v>
                </c:pt>
                <c:pt idx="36">
                  <c:v>36.6</c:v>
                </c:pt>
                <c:pt idx="37">
                  <c:v>32.9</c:v>
                </c:pt>
                <c:pt idx="38">
                  <c:v>30.3</c:v>
                </c:pt>
                <c:pt idx="39">
                  <c:v>31.5</c:v>
                </c:pt>
              </c:numCache>
            </c:numRef>
          </c:val>
          <c:smooth val="0"/>
          <c:extLst>
            <c:ext xmlns:c16="http://schemas.microsoft.com/office/drawing/2014/chart" uri="{C3380CC4-5D6E-409C-BE32-E72D297353CC}">
              <c16:uniqueId val="{00000003-6830-4453-8947-4BC6F7C5B53B}"/>
            </c:ext>
          </c:extLst>
        </c:ser>
        <c:dLbls>
          <c:showLegendKey val="0"/>
          <c:showVal val="0"/>
          <c:showCatName val="0"/>
          <c:showSerName val="0"/>
          <c:showPercent val="0"/>
          <c:showBubbleSize val="0"/>
        </c:dLbls>
        <c:smooth val="0"/>
        <c:axId val="453080152"/>
        <c:axId val="453084072"/>
      </c:lineChart>
      <c:catAx>
        <c:axId val="453080152"/>
        <c:scaling>
          <c:orientation val="minMax"/>
        </c:scaling>
        <c:delete val="0"/>
        <c:axPos val="b"/>
        <c:numFmt formatCode="General" sourceLinked="0"/>
        <c:majorTickMark val="out"/>
        <c:minorTickMark val="none"/>
        <c:tickLblPos val="nextTo"/>
        <c:crossAx val="453084072"/>
        <c:crosses val="autoZero"/>
        <c:auto val="1"/>
        <c:lblAlgn val="ctr"/>
        <c:lblOffset val="100"/>
        <c:tickLblSkip val="4"/>
        <c:noMultiLvlLbl val="0"/>
      </c:catAx>
      <c:valAx>
        <c:axId val="453084072"/>
        <c:scaling>
          <c:orientation val="minMax"/>
        </c:scaling>
        <c:delete val="0"/>
        <c:axPos val="l"/>
        <c:majorGridlines/>
        <c:numFmt formatCode="#,##0.0" sourceLinked="1"/>
        <c:majorTickMark val="out"/>
        <c:minorTickMark val="none"/>
        <c:tickLblPos val="nextTo"/>
        <c:crossAx val="453080152"/>
        <c:crosses val="autoZero"/>
        <c:crossBetween val="between"/>
      </c:valAx>
    </c:plotArea>
    <c:legend>
      <c:legendPos val="r"/>
      <c:overlay val="0"/>
      <c:txPr>
        <a:bodyPr/>
        <a:lstStyle/>
        <a:p>
          <a:pPr>
            <a:defRPr sz="1400"/>
          </a:pPr>
          <a:endParaRPr lang="en-US"/>
        </a:p>
      </c:txPr>
    </c:legend>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5919900016080937E-2"/>
          <c:y val="2.9110582766819135E-2"/>
          <c:w val="0.92637329071449204"/>
          <c:h val="0.73861402535951082"/>
        </c:manualLayout>
      </c:layout>
      <c:barChart>
        <c:barDir val="col"/>
        <c:grouping val="clustered"/>
        <c:varyColors val="0"/>
        <c:ser>
          <c:idx val="0"/>
          <c:order val="0"/>
          <c:tx>
            <c:strRef>
              <c:f>'6a. ALMP_Eurostat'!$B$30</c:f>
              <c:strCache>
                <c:ptCount val="1"/>
                <c:pt idx="0">
                  <c:v>2010</c:v>
                </c:pt>
              </c:strCache>
            </c:strRef>
          </c:tx>
          <c:invertIfNegative val="0"/>
          <c:dPt>
            <c:idx val="8"/>
            <c:invertIfNegative val="0"/>
            <c:bubble3D val="0"/>
            <c:spPr>
              <a:solidFill>
                <a:srgbClr val="FF0000"/>
              </a:solidFill>
            </c:spPr>
            <c:extLst>
              <c:ext xmlns:c16="http://schemas.microsoft.com/office/drawing/2014/chart" uri="{C3380CC4-5D6E-409C-BE32-E72D297353CC}">
                <c16:uniqueId val="{00000001-99AE-4CEE-BA40-C35B7F050A0B}"/>
              </c:ext>
            </c:extLst>
          </c:dPt>
          <c:dPt>
            <c:idx val="18"/>
            <c:invertIfNegative val="0"/>
            <c:bubble3D val="0"/>
            <c:spPr>
              <a:solidFill>
                <a:srgbClr val="132D4D"/>
              </a:solidFill>
              <a:ln>
                <a:solidFill>
                  <a:srgbClr val="002060"/>
                </a:solidFill>
              </a:ln>
            </c:spPr>
            <c:extLst>
              <c:ext xmlns:c16="http://schemas.microsoft.com/office/drawing/2014/chart" uri="{C3380CC4-5D6E-409C-BE32-E72D297353CC}">
                <c16:uniqueId val="{00000003-99AE-4CEE-BA40-C35B7F050A0B}"/>
              </c:ext>
            </c:extLst>
          </c:dPt>
          <c:cat>
            <c:strRef>
              <c:f>'6a. ALMP_Eurostat'!$A$31:$A$58</c:f>
              <c:strCache>
                <c:ptCount val="28"/>
                <c:pt idx="0">
                  <c:v>Malta</c:v>
                </c:pt>
                <c:pt idx="1">
                  <c:v>Bulgaria</c:v>
                </c:pt>
                <c:pt idx="2">
                  <c:v>Romania</c:v>
                </c:pt>
                <c:pt idx="3">
                  <c:v>Czech Republic</c:v>
                </c:pt>
                <c:pt idx="4">
                  <c:v>United Kingdom</c:v>
                </c:pt>
                <c:pt idx="5">
                  <c:v>Lithuania</c:v>
                </c:pt>
                <c:pt idx="6">
                  <c:v>Slovakia</c:v>
                </c:pt>
                <c:pt idx="7">
                  <c:v>Cyprus</c:v>
                </c:pt>
                <c:pt idx="8">
                  <c:v>Greece</c:v>
                </c:pt>
                <c:pt idx="9">
                  <c:v>Poland</c:v>
                </c:pt>
                <c:pt idx="10">
                  <c:v>Estonia</c:v>
                </c:pt>
                <c:pt idx="11">
                  <c:v>Slovenia</c:v>
                </c:pt>
                <c:pt idx="12">
                  <c:v>Latvia</c:v>
                </c:pt>
                <c:pt idx="13">
                  <c:v>Luxembourg</c:v>
                </c:pt>
                <c:pt idx="14">
                  <c:v>Hungary</c:v>
                </c:pt>
                <c:pt idx="15">
                  <c:v>Italy</c:v>
                </c:pt>
                <c:pt idx="16">
                  <c:v>Sweden</c:v>
                </c:pt>
                <c:pt idx="17">
                  <c:v>Portugal</c:v>
                </c:pt>
                <c:pt idx="18">
                  <c:v>EU28</c:v>
                </c:pt>
                <c:pt idx="19">
                  <c:v>Germany</c:v>
                </c:pt>
                <c:pt idx="20">
                  <c:v>Austria</c:v>
                </c:pt>
                <c:pt idx="21">
                  <c:v>France</c:v>
                </c:pt>
                <c:pt idx="22">
                  <c:v>Netherlands</c:v>
                </c:pt>
                <c:pt idx="23">
                  <c:v>Finland</c:v>
                </c:pt>
                <c:pt idx="24">
                  <c:v>Belgium</c:v>
                </c:pt>
                <c:pt idx="25">
                  <c:v>Denmark</c:v>
                </c:pt>
                <c:pt idx="26">
                  <c:v>Ireland</c:v>
                </c:pt>
                <c:pt idx="27">
                  <c:v>Spain</c:v>
                </c:pt>
              </c:strCache>
            </c:strRef>
          </c:cat>
          <c:val>
            <c:numRef>
              <c:f>'6a. ALMP_Eurostat'!$B$31:$B$58</c:f>
              <c:numCache>
                <c:formatCode>#,##0.000</c:formatCode>
                <c:ptCount val="28"/>
                <c:pt idx="0">
                  <c:v>0.49500000000000038</c:v>
                </c:pt>
                <c:pt idx="1">
                  <c:v>0.57199999999999995</c:v>
                </c:pt>
                <c:pt idx="2">
                  <c:v>0.59099999999999997</c:v>
                </c:pt>
                <c:pt idx="3">
                  <c:v>0.66800000000000326</c:v>
                </c:pt>
                <c:pt idx="4">
                  <c:v>0.68300000000000005</c:v>
                </c:pt>
                <c:pt idx="5">
                  <c:v>0.77600000000000313</c:v>
                </c:pt>
                <c:pt idx="6">
                  <c:v>0.91800000000000004</c:v>
                </c:pt>
                <c:pt idx="7">
                  <c:v>0.92</c:v>
                </c:pt>
                <c:pt idx="8">
                  <c:v>0.94399999999999995</c:v>
                </c:pt>
                <c:pt idx="9">
                  <c:v>1.0209999999999944</c:v>
                </c:pt>
                <c:pt idx="10">
                  <c:v>1.0720000000000001</c:v>
                </c:pt>
                <c:pt idx="11">
                  <c:v>1.1619999999999944</c:v>
                </c:pt>
                <c:pt idx="12">
                  <c:v>1.2429999999999946</c:v>
                </c:pt>
                <c:pt idx="13">
                  <c:v>1.286</c:v>
                </c:pt>
                <c:pt idx="14">
                  <c:v>1.349</c:v>
                </c:pt>
                <c:pt idx="15">
                  <c:v>1.75</c:v>
                </c:pt>
                <c:pt idx="16">
                  <c:v>1.825</c:v>
                </c:pt>
                <c:pt idx="17">
                  <c:v>1.9790000000000001</c:v>
                </c:pt>
                <c:pt idx="18">
                  <c:v>2.0609999999999999</c:v>
                </c:pt>
                <c:pt idx="19">
                  <c:v>2.1789999999999998</c:v>
                </c:pt>
                <c:pt idx="20">
                  <c:v>2.1890000000000001</c:v>
                </c:pt>
                <c:pt idx="21">
                  <c:v>2.508</c:v>
                </c:pt>
                <c:pt idx="22">
                  <c:v>2.5539999999999998</c:v>
                </c:pt>
                <c:pt idx="23">
                  <c:v>2.6669999999999998</c:v>
                </c:pt>
                <c:pt idx="24">
                  <c:v>2.9659999999999997</c:v>
                </c:pt>
                <c:pt idx="25">
                  <c:v>3.5659999999999998</c:v>
                </c:pt>
                <c:pt idx="26">
                  <c:v>3.6840000000000002</c:v>
                </c:pt>
                <c:pt idx="27">
                  <c:v>3.8819999999999997</c:v>
                </c:pt>
              </c:numCache>
            </c:numRef>
          </c:val>
          <c:extLst>
            <c:ext xmlns:c16="http://schemas.microsoft.com/office/drawing/2014/chart" uri="{C3380CC4-5D6E-409C-BE32-E72D297353CC}">
              <c16:uniqueId val="{00000004-99AE-4CEE-BA40-C35B7F050A0B}"/>
            </c:ext>
          </c:extLst>
        </c:ser>
        <c:dLbls>
          <c:showLegendKey val="0"/>
          <c:showVal val="0"/>
          <c:showCatName val="0"/>
          <c:showSerName val="0"/>
          <c:showPercent val="0"/>
          <c:showBubbleSize val="0"/>
        </c:dLbls>
        <c:gapWidth val="150"/>
        <c:axId val="456777432"/>
        <c:axId val="456767240"/>
      </c:barChart>
      <c:catAx>
        <c:axId val="456777432"/>
        <c:scaling>
          <c:orientation val="minMax"/>
        </c:scaling>
        <c:delete val="0"/>
        <c:axPos val="b"/>
        <c:numFmt formatCode="General" sourceLinked="1"/>
        <c:majorTickMark val="out"/>
        <c:minorTickMark val="none"/>
        <c:tickLblPos val="nextTo"/>
        <c:txPr>
          <a:bodyPr rot="-2700000"/>
          <a:lstStyle/>
          <a:p>
            <a:pPr>
              <a:defRPr sz="800"/>
            </a:pPr>
            <a:endParaRPr lang="en-US"/>
          </a:p>
        </c:txPr>
        <c:crossAx val="456767240"/>
        <c:crosses val="autoZero"/>
        <c:auto val="1"/>
        <c:lblAlgn val="ctr"/>
        <c:lblOffset val="100"/>
        <c:noMultiLvlLbl val="0"/>
      </c:catAx>
      <c:valAx>
        <c:axId val="456767240"/>
        <c:scaling>
          <c:orientation val="minMax"/>
          <c:max val="4"/>
        </c:scaling>
        <c:delete val="0"/>
        <c:axPos val="l"/>
        <c:numFmt formatCode="#,##0.0" sourceLinked="0"/>
        <c:majorTickMark val="out"/>
        <c:minorTickMark val="none"/>
        <c:tickLblPos val="nextTo"/>
        <c:crossAx val="456777432"/>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Data!$B$11</c:f>
              <c:strCache>
                <c:ptCount val="1"/>
                <c:pt idx="0">
                  <c:v>2007</c:v>
                </c:pt>
              </c:strCache>
            </c:strRef>
          </c:tx>
          <c:spPr>
            <a:solidFill>
              <a:srgbClr val="FF0000"/>
            </a:solidFill>
          </c:spPr>
          <c:invertIfNegative val="0"/>
          <c:cat>
            <c:strRef>
              <c:f>Data!$A$12:$A$41</c:f>
              <c:strCache>
                <c:ptCount val="30"/>
                <c:pt idx="0">
                  <c:v>Germany</c:v>
                </c:pt>
                <c:pt idx="1">
                  <c:v>Austria</c:v>
                </c:pt>
                <c:pt idx="2">
                  <c:v>Netherlands</c:v>
                </c:pt>
                <c:pt idx="3">
                  <c:v>Malta</c:v>
                </c:pt>
                <c:pt idx="4">
                  <c:v>Denmark</c:v>
                </c:pt>
                <c:pt idx="5">
                  <c:v>Luxembourg</c:v>
                </c:pt>
                <c:pt idx="6">
                  <c:v>Estonia</c:v>
                </c:pt>
                <c:pt idx="7">
                  <c:v>Czech Republic</c:v>
                </c:pt>
                <c:pt idx="8">
                  <c:v>Finland</c:v>
                </c:pt>
                <c:pt idx="9">
                  <c:v>UK</c:v>
                </c:pt>
                <c:pt idx="10">
                  <c:v>Slovenia</c:v>
                </c:pt>
                <c:pt idx="11">
                  <c:v>Lithuania</c:v>
                </c:pt>
                <c:pt idx="12">
                  <c:v>Latvia</c:v>
                </c:pt>
                <c:pt idx="13">
                  <c:v>EU28</c:v>
                </c:pt>
                <c:pt idx="14">
                  <c:v>Sweden</c:v>
                </c:pt>
                <c:pt idx="15">
                  <c:v>Romania</c:v>
                </c:pt>
                <c:pt idx="16">
                  <c:v>Belgium</c:v>
                </c:pt>
                <c:pt idx="17">
                  <c:v>Euro area</c:v>
                </c:pt>
                <c:pt idx="18">
                  <c:v>France</c:v>
                </c:pt>
                <c:pt idx="19">
                  <c:v>Ireland</c:v>
                </c:pt>
                <c:pt idx="20">
                  <c:v>Hungary</c:v>
                </c:pt>
                <c:pt idx="21">
                  <c:v>Poland</c:v>
                </c:pt>
                <c:pt idx="22">
                  <c:v>Bulgaria</c:v>
                </c:pt>
                <c:pt idx="23">
                  <c:v>Slovakia</c:v>
                </c:pt>
                <c:pt idx="24">
                  <c:v>Portugal</c:v>
                </c:pt>
                <c:pt idx="25">
                  <c:v>Cyprus</c:v>
                </c:pt>
                <c:pt idx="26">
                  <c:v>Italy</c:v>
                </c:pt>
                <c:pt idx="27">
                  <c:v>Croatia</c:v>
                </c:pt>
                <c:pt idx="28">
                  <c:v>Spain</c:v>
                </c:pt>
                <c:pt idx="29">
                  <c:v>Greece</c:v>
                </c:pt>
              </c:strCache>
            </c:strRef>
          </c:cat>
          <c:val>
            <c:numRef>
              <c:f>Data!$B$12:$B$41</c:f>
              <c:numCache>
                <c:formatCode>#,##0.0</c:formatCode>
                <c:ptCount val="30"/>
                <c:pt idx="0">
                  <c:v>11.9</c:v>
                </c:pt>
                <c:pt idx="1">
                  <c:v>8.7000000000000011</c:v>
                </c:pt>
                <c:pt idx="2">
                  <c:v>5.9</c:v>
                </c:pt>
                <c:pt idx="3">
                  <c:v>13.5</c:v>
                </c:pt>
                <c:pt idx="4">
                  <c:v>7.5</c:v>
                </c:pt>
                <c:pt idx="5">
                  <c:v>15.2</c:v>
                </c:pt>
                <c:pt idx="6">
                  <c:v>10.1</c:v>
                </c:pt>
                <c:pt idx="7">
                  <c:v>10.7</c:v>
                </c:pt>
                <c:pt idx="8">
                  <c:v>16.5</c:v>
                </c:pt>
                <c:pt idx="9">
                  <c:v>14.3</c:v>
                </c:pt>
                <c:pt idx="10">
                  <c:v>10.1</c:v>
                </c:pt>
                <c:pt idx="11">
                  <c:v>8.4</c:v>
                </c:pt>
                <c:pt idx="12">
                  <c:v>10.6</c:v>
                </c:pt>
                <c:pt idx="13">
                  <c:v>15.5</c:v>
                </c:pt>
                <c:pt idx="14">
                  <c:v>19.3</c:v>
                </c:pt>
                <c:pt idx="15">
                  <c:v>20.100000000000001</c:v>
                </c:pt>
                <c:pt idx="16">
                  <c:v>18.8</c:v>
                </c:pt>
                <c:pt idx="17">
                  <c:v>15.1</c:v>
                </c:pt>
                <c:pt idx="18">
                  <c:v>19.100000000000001</c:v>
                </c:pt>
                <c:pt idx="19">
                  <c:v>9</c:v>
                </c:pt>
                <c:pt idx="20">
                  <c:v>18</c:v>
                </c:pt>
                <c:pt idx="21">
                  <c:v>21.7</c:v>
                </c:pt>
                <c:pt idx="22">
                  <c:v>15.1</c:v>
                </c:pt>
                <c:pt idx="23">
                  <c:v>20.3</c:v>
                </c:pt>
                <c:pt idx="24">
                  <c:v>16.7</c:v>
                </c:pt>
                <c:pt idx="25">
                  <c:v>10.200000000000001</c:v>
                </c:pt>
                <c:pt idx="26">
                  <c:v>20.3</c:v>
                </c:pt>
                <c:pt idx="27">
                  <c:v>24</c:v>
                </c:pt>
                <c:pt idx="28">
                  <c:v>18.100000000000001</c:v>
                </c:pt>
                <c:pt idx="29">
                  <c:v>22.7</c:v>
                </c:pt>
              </c:numCache>
            </c:numRef>
          </c:val>
          <c:extLst>
            <c:ext xmlns:c16="http://schemas.microsoft.com/office/drawing/2014/chart" uri="{C3380CC4-5D6E-409C-BE32-E72D297353CC}">
              <c16:uniqueId val="{00000000-EC92-43BF-BFC3-0A4D0B58EBE1}"/>
            </c:ext>
          </c:extLst>
        </c:ser>
        <c:ser>
          <c:idx val="1"/>
          <c:order val="1"/>
          <c:tx>
            <c:strRef>
              <c:f>Data!$C$11</c:f>
              <c:strCache>
                <c:ptCount val="1"/>
                <c:pt idx="0">
                  <c:v>2013</c:v>
                </c:pt>
              </c:strCache>
            </c:strRef>
          </c:tx>
          <c:spPr>
            <a:solidFill>
              <a:srgbClr val="00B0F0"/>
            </a:solidFill>
          </c:spPr>
          <c:invertIfNegative val="0"/>
          <c:cat>
            <c:strRef>
              <c:f>Data!$A$12:$A$41</c:f>
              <c:strCache>
                <c:ptCount val="30"/>
                <c:pt idx="0">
                  <c:v>Germany</c:v>
                </c:pt>
                <c:pt idx="1">
                  <c:v>Austria</c:v>
                </c:pt>
                <c:pt idx="2">
                  <c:v>Netherlands</c:v>
                </c:pt>
                <c:pt idx="3">
                  <c:v>Malta</c:v>
                </c:pt>
                <c:pt idx="4">
                  <c:v>Denmark</c:v>
                </c:pt>
                <c:pt idx="5">
                  <c:v>Luxembourg</c:v>
                </c:pt>
                <c:pt idx="6">
                  <c:v>Estonia</c:v>
                </c:pt>
                <c:pt idx="7">
                  <c:v>Czech Republic</c:v>
                </c:pt>
                <c:pt idx="8">
                  <c:v>Finland</c:v>
                </c:pt>
                <c:pt idx="9">
                  <c:v>UK</c:v>
                </c:pt>
                <c:pt idx="10">
                  <c:v>Slovenia</c:v>
                </c:pt>
                <c:pt idx="11">
                  <c:v>Lithuania</c:v>
                </c:pt>
                <c:pt idx="12">
                  <c:v>Latvia</c:v>
                </c:pt>
                <c:pt idx="13">
                  <c:v>EU28</c:v>
                </c:pt>
                <c:pt idx="14">
                  <c:v>Sweden</c:v>
                </c:pt>
                <c:pt idx="15">
                  <c:v>Romania</c:v>
                </c:pt>
                <c:pt idx="16">
                  <c:v>Belgium</c:v>
                </c:pt>
                <c:pt idx="17">
                  <c:v>Euro area</c:v>
                </c:pt>
                <c:pt idx="18">
                  <c:v>France</c:v>
                </c:pt>
                <c:pt idx="19">
                  <c:v>Ireland</c:v>
                </c:pt>
                <c:pt idx="20">
                  <c:v>Hungary</c:v>
                </c:pt>
                <c:pt idx="21">
                  <c:v>Poland</c:v>
                </c:pt>
                <c:pt idx="22">
                  <c:v>Bulgaria</c:v>
                </c:pt>
                <c:pt idx="23">
                  <c:v>Slovakia</c:v>
                </c:pt>
                <c:pt idx="24">
                  <c:v>Portugal</c:v>
                </c:pt>
                <c:pt idx="25">
                  <c:v>Cyprus</c:v>
                </c:pt>
                <c:pt idx="26">
                  <c:v>Italy</c:v>
                </c:pt>
                <c:pt idx="27">
                  <c:v>Croatia</c:v>
                </c:pt>
                <c:pt idx="28">
                  <c:v>Spain</c:v>
                </c:pt>
                <c:pt idx="29">
                  <c:v>Greece</c:v>
                </c:pt>
              </c:strCache>
            </c:strRef>
          </c:cat>
          <c:val>
            <c:numRef>
              <c:f>Data!$C$12:$C$41</c:f>
              <c:numCache>
                <c:formatCode>#,##0.0</c:formatCode>
                <c:ptCount val="30"/>
                <c:pt idx="0">
                  <c:v>7.9</c:v>
                </c:pt>
                <c:pt idx="1">
                  <c:v>9.2000000000000011</c:v>
                </c:pt>
                <c:pt idx="2">
                  <c:v>11</c:v>
                </c:pt>
                <c:pt idx="3">
                  <c:v>13</c:v>
                </c:pt>
                <c:pt idx="4">
                  <c:v>13.1</c:v>
                </c:pt>
                <c:pt idx="5">
                  <c:v>15.5</c:v>
                </c:pt>
                <c:pt idx="6">
                  <c:v>18.7</c:v>
                </c:pt>
                <c:pt idx="7">
                  <c:v>19</c:v>
                </c:pt>
                <c:pt idx="8">
                  <c:v>19.899999999999999</c:v>
                </c:pt>
                <c:pt idx="9">
                  <c:v>20.5</c:v>
                </c:pt>
                <c:pt idx="10">
                  <c:v>21.6</c:v>
                </c:pt>
                <c:pt idx="11">
                  <c:v>21.9</c:v>
                </c:pt>
                <c:pt idx="12">
                  <c:v>23.2</c:v>
                </c:pt>
                <c:pt idx="13">
                  <c:v>23.4</c:v>
                </c:pt>
                <c:pt idx="14">
                  <c:v>23.5</c:v>
                </c:pt>
                <c:pt idx="15">
                  <c:v>23.6</c:v>
                </c:pt>
                <c:pt idx="16">
                  <c:v>23.7</c:v>
                </c:pt>
                <c:pt idx="17">
                  <c:v>23.8</c:v>
                </c:pt>
                <c:pt idx="18">
                  <c:v>23.9</c:v>
                </c:pt>
                <c:pt idx="19">
                  <c:v>26.8</c:v>
                </c:pt>
                <c:pt idx="20">
                  <c:v>27.2</c:v>
                </c:pt>
                <c:pt idx="21">
                  <c:v>27.3</c:v>
                </c:pt>
                <c:pt idx="22">
                  <c:v>28.4</c:v>
                </c:pt>
                <c:pt idx="23">
                  <c:v>33.700000000000003</c:v>
                </c:pt>
                <c:pt idx="24">
                  <c:v>38.1</c:v>
                </c:pt>
                <c:pt idx="25">
                  <c:v>38.9</c:v>
                </c:pt>
                <c:pt idx="26">
                  <c:v>40</c:v>
                </c:pt>
                <c:pt idx="27">
                  <c:v>50</c:v>
                </c:pt>
                <c:pt idx="28">
                  <c:v>55.5</c:v>
                </c:pt>
                <c:pt idx="29">
                  <c:v>58.3</c:v>
                </c:pt>
              </c:numCache>
            </c:numRef>
          </c:val>
          <c:extLst>
            <c:ext xmlns:c16="http://schemas.microsoft.com/office/drawing/2014/chart" uri="{C3380CC4-5D6E-409C-BE32-E72D297353CC}">
              <c16:uniqueId val="{00000001-EC92-43BF-BFC3-0A4D0B58EBE1}"/>
            </c:ext>
          </c:extLst>
        </c:ser>
        <c:dLbls>
          <c:showLegendKey val="0"/>
          <c:showVal val="0"/>
          <c:showCatName val="0"/>
          <c:showSerName val="0"/>
          <c:showPercent val="0"/>
          <c:showBubbleSize val="0"/>
        </c:dLbls>
        <c:gapWidth val="150"/>
        <c:shape val="box"/>
        <c:axId val="453077016"/>
        <c:axId val="453077408"/>
        <c:axId val="0"/>
      </c:bar3DChart>
      <c:catAx>
        <c:axId val="453077016"/>
        <c:scaling>
          <c:orientation val="minMax"/>
        </c:scaling>
        <c:delete val="0"/>
        <c:axPos val="b"/>
        <c:numFmt formatCode="General" sourceLinked="0"/>
        <c:majorTickMark val="out"/>
        <c:minorTickMark val="none"/>
        <c:tickLblPos val="nextTo"/>
        <c:txPr>
          <a:bodyPr rot="-2700000"/>
          <a:lstStyle/>
          <a:p>
            <a:pPr>
              <a:defRPr/>
            </a:pPr>
            <a:endParaRPr lang="en-US"/>
          </a:p>
        </c:txPr>
        <c:crossAx val="453077408"/>
        <c:crosses val="autoZero"/>
        <c:auto val="1"/>
        <c:lblAlgn val="ctr"/>
        <c:lblOffset val="100"/>
        <c:noMultiLvlLbl val="0"/>
      </c:catAx>
      <c:valAx>
        <c:axId val="453077408"/>
        <c:scaling>
          <c:orientation val="minMax"/>
        </c:scaling>
        <c:delete val="0"/>
        <c:axPos val="l"/>
        <c:majorGridlines/>
        <c:numFmt formatCode="#,##0.0" sourceLinked="1"/>
        <c:majorTickMark val="out"/>
        <c:minorTickMark val="none"/>
        <c:tickLblPos val="nextTo"/>
        <c:crossAx val="453077016"/>
        <c:crosses val="autoZero"/>
        <c:crossBetween val="between"/>
      </c:valAx>
    </c:plotArea>
    <c:legend>
      <c:legendPos val="r"/>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Φύλλο1!$B$11</c:f>
              <c:strCache>
                <c:ptCount val="1"/>
                <c:pt idx="0">
                  <c:v>Males</c:v>
                </c:pt>
              </c:strCache>
            </c:strRef>
          </c:tx>
          <c:spPr>
            <a:solidFill>
              <a:srgbClr val="FF0000"/>
            </a:solidFill>
            <a:scene3d>
              <a:camera prst="orthographicFront"/>
              <a:lightRig rig="threePt" dir="t"/>
            </a:scene3d>
            <a:sp3d prstMaterial="matte"/>
          </c:spPr>
          <c:invertIfNegative val="0"/>
          <c:cat>
            <c:strRef>
              <c:f>Φύλλο1!$A$12:$A$41</c:f>
              <c:strCache>
                <c:ptCount val="30"/>
                <c:pt idx="0">
                  <c:v>Malta</c:v>
                </c:pt>
                <c:pt idx="1">
                  <c:v>Italy</c:v>
                </c:pt>
                <c:pt idx="2">
                  <c:v>Romania</c:v>
                </c:pt>
                <c:pt idx="3">
                  <c:v>Greece</c:v>
                </c:pt>
                <c:pt idx="4">
                  <c:v>Croatia</c:v>
                </c:pt>
                <c:pt idx="5">
                  <c:v>Hungary</c:v>
                </c:pt>
                <c:pt idx="6">
                  <c:v>Poland</c:v>
                </c:pt>
                <c:pt idx="7">
                  <c:v>Belgium</c:v>
                </c:pt>
                <c:pt idx="8">
                  <c:v>Slovakia</c:v>
                </c:pt>
                <c:pt idx="9">
                  <c:v>Ireland</c:v>
                </c:pt>
                <c:pt idx="10">
                  <c:v>Luxembourg</c:v>
                </c:pt>
                <c:pt idx="11">
                  <c:v>Bulgaria</c:v>
                </c:pt>
                <c:pt idx="12">
                  <c:v>Czech Republic</c:v>
                </c:pt>
                <c:pt idx="13">
                  <c:v>EU28 </c:v>
                </c:pt>
                <c:pt idx="14">
                  <c:v>Euro area</c:v>
                </c:pt>
                <c:pt idx="15">
                  <c:v>Slovenia</c:v>
                </c:pt>
                <c:pt idx="16">
                  <c:v>France</c:v>
                </c:pt>
                <c:pt idx="17">
                  <c:v>Cyprus</c:v>
                </c:pt>
                <c:pt idx="18">
                  <c:v>Spain</c:v>
                </c:pt>
                <c:pt idx="19">
                  <c:v>Portugal</c:v>
                </c:pt>
                <c:pt idx="20">
                  <c:v>Lithuania</c:v>
                </c:pt>
                <c:pt idx="21">
                  <c:v>UK</c:v>
                </c:pt>
                <c:pt idx="22">
                  <c:v>Austria</c:v>
                </c:pt>
                <c:pt idx="23">
                  <c:v>Latvia</c:v>
                </c:pt>
                <c:pt idx="24">
                  <c:v>Estonia</c:v>
                </c:pt>
                <c:pt idx="25">
                  <c:v>Germany </c:v>
                </c:pt>
                <c:pt idx="26">
                  <c:v>Finland</c:v>
                </c:pt>
                <c:pt idx="27">
                  <c:v>Netherlands</c:v>
                </c:pt>
                <c:pt idx="28">
                  <c:v>Denmark</c:v>
                </c:pt>
                <c:pt idx="29">
                  <c:v>Sweden</c:v>
                </c:pt>
              </c:strCache>
            </c:strRef>
          </c:cat>
          <c:val>
            <c:numRef>
              <c:f>Φύλλο1!$B$12:$B$41</c:f>
              <c:numCache>
                <c:formatCode>#,##0.0</c:formatCode>
                <c:ptCount val="30"/>
                <c:pt idx="0">
                  <c:v>79.400000000000006</c:v>
                </c:pt>
                <c:pt idx="1">
                  <c:v>73.400000000000006</c:v>
                </c:pt>
                <c:pt idx="2">
                  <c:v>72.7</c:v>
                </c:pt>
                <c:pt idx="3">
                  <c:v>76.900000000000006</c:v>
                </c:pt>
                <c:pt idx="4">
                  <c:v>68.900000000000006</c:v>
                </c:pt>
                <c:pt idx="5">
                  <c:v>71.7</c:v>
                </c:pt>
                <c:pt idx="6">
                  <c:v>73.900000000000006</c:v>
                </c:pt>
                <c:pt idx="7">
                  <c:v>72.7</c:v>
                </c:pt>
                <c:pt idx="8">
                  <c:v>77.2</c:v>
                </c:pt>
                <c:pt idx="9">
                  <c:v>77</c:v>
                </c:pt>
                <c:pt idx="10">
                  <c:v>76.3</c:v>
                </c:pt>
                <c:pt idx="11">
                  <c:v>72.2</c:v>
                </c:pt>
                <c:pt idx="12">
                  <c:v>80.5</c:v>
                </c:pt>
                <c:pt idx="13">
                  <c:v>78</c:v>
                </c:pt>
                <c:pt idx="14">
                  <c:v>78.2</c:v>
                </c:pt>
                <c:pt idx="15">
                  <c:v>74.2</c:v>
                </c:pt>
                <c:pt idx="16">
                  <c:v>75.5</c:v>
                </c:pt>
                <c:pt idx="17">
                  <c:v>80.599999999999994</c:v>
                </c:pt>
                <c:pt idx="18">
                  <c:v>79.8</c:v>
                </c:pt>
                <c:pt idx="19">
                  <c:v>76.5</c:v>
                </c:pt>
                <c:pt idx="20">
                  <c:v>74.7</c:v>
                </c:pt>
                <c:pt idx="21">
                  <c:v>82.3</c:v>
                </c:pt>
                <c:pt idx="22">
                  <c:v>81.2</c:v>
                </c:pt>
                <c:pt idx="23">
                  <c:v>76.599999999999994</c:v>
                </c:pt>
                <c:pt idx="24">
                  <c:v>78.599999999999994</c:v>
                </c:pt>
                <c:pt idx="25">
                  <c:v>82.4</c:v>
                </c:pt>
                <c:pt idx="26">
                  <c:v>76.8</c:v>
                </c:pt>
                <c:pt idx="27">
                  <c:v>84.7</c:v>
                </c:pt>
                <c:pt idx="28">
                  <c:v>80.599999999999994</c:v>
                </c:pt>
                <c:pt idx="29">
                  <c:v>83.3</c:v>
                </c:pt>
              </c:numCache>
            </c:numRef>
          </c:val>
          <c:extLst>
            <c:ext xmlns:c16="http://schemas.microsoft.com/office/drawing/2014/chart" uri="{C3380CC4-5D6E-409C-BE32-E72D297353CC}">
              <c16:uniqueId val="{00000000-6ACB-45DD-A1C7-19DBB202C6E3}"/>
            </c:ext>
          </c:extLst>
        </c:ser>
        <c:ser>
          <c:idx val="1"/>
          <c:order val="1"/>
          <c:tx>
            <c:strRef>
              <c:f>Φύλλο1!$C$11</c:f>
              <c:strCache>
                <c:ptCount val="1"/>
                <c:pt idx="0">
                  <c:v>Females</c:v>
                </c:pt>
              </c:strCache>
            </c:strRef>
          </c:tx>
          <c:spPr>
            <a:solidFill>
              <a:srgbClr val="00B0F0"/>
            </a:solidFill>
            <a:scene3d>
              <a:camera prst="orthographicFront"/>
              <a:lightRig rig="threePt" dir="t"/>
            </a:scene3d>
            <a:sp3d prstMaterial="plastic">
              <a:bevelB/>
            </a:sp3d>
          </c:spPr>
          <c:invertIfNegative val="0"/>
          <c:cat>
            <c:strRef>
              <c:f>Φύλλο1!$A$12:$A$41</c:f>
              <c:strCache>
                <c:ptCount val="30"/>
                <c:pt idx="0">
                  <c:v>Malta</c:v>
                </c:pt>
                <c:pt idx="1">
                  <c:v>Italy</c:v>
                </c:pt>
                <c:pt idx="2">
                  <c:v>Romania</c:v>
                </c:pt>
                <c:pt idx="3">
                  <c:v>Greece</c:v>
                </c:pt>
                <c:pt idx="4">
                  <c:v>Croatia</c:v>
                </c:pt>
                <c:pt idx="5">
                  <c:v>Hungary</c:v>
                </c:pt>
                <c:pt idx="6">
                  <c:v>Poland</c:v>
                </c:pt>
                <c:pt idx="7">
                  <c:v>Belgium</c:v>
                </c:pt>
                <c:pt idx="8">
                  <c:v>Slovakia</c:v>
                </c:pt>
                <c:pt idx="9">
                  <c:v>Ireland</c:v>
                </c:pt>
                <c:pt idx="10">
                  <c:v>Luxembourg</c:v>
                </c:pt>
                <c:pt idx="11">
                  <c:v>Bulgaria</c:v>
                </c:pt>
                <c:pt idx="12">
                  <c:v>Czech Republic</c:v>
                </c:pt>
                <c:pt idx="13">
                  <c:v>EU28 </c:v>
                </c:pt>
                <c:pt idx="14">
                  <c:v>Euro area</c:v>
                </c:pt>
                <c:pt idx="15">
                  <c:v>Slovenia</c:v>
                </c:pt>
                <c:pt idx="16">
                  <c:v>France</c:v>
                </c:pt>
                <c:pt idx="17">
                  <c:v>Cyprus</c:v>
                </c:pt>
                <c:pt idx="18">
                  <c:v>Spain</c:v>
                </c:pt>
                <c:pt idx="19">
                  <c:v>Portugal</c:v>
                </c:pt>
                <c:pt idx="20">
                  <c:v>Lithuania</c:v>
                </c:pt>
                <c:pt idx="21">
                  <c:v>UK</c:v>
                </c:pt>
                <c:pt idx="22">
                  <c:v>Austria</c:v>
                </c:pt>
                <c:pt idx="23">
                  <c:v>Latvia</c:v>
                </c:pt>
                <c:pt idx="24">
                  <c:v>Estonia</c:v>
                </c:pt>
                <c:pt idx="25">
                  <c:v>Germany </c:v>
                </c:pt>
                <c:pt idx="26">
                  <c:v>Finland</c:v>
                </c:pt>
                <c:pt idx="27">
                  <c:v>Netherlands</c:v>
                </c:pt>
                <c:pt idx="28">
                  <c:v>Denmark</c:v>
                </c:pt>
                <c:pt idx="29">
                  <c:v>Sweden</c:v>
                </c:pt>
              </c:strCache>
            </c:strRef>
          </c:cat>
          <c:val>
            <c:numRef>
              <c:f>Φύλλο1!$C$12:$C$41</c:f>
              <c:numCache>
                <c:formatCode>#,##0.0</c:formatCode>
                <c:ptCount val="30"/>
                <c:pt idx="0">
                  <c:v>50.2</c:v>
                </c:pt>
                <c:pt idx="1">
                  <c:v>53.6</c:v>
                </c:pt>
                <c:pt idx="2">
                  <c:v>56.5</c:v>
                </c:pt>
                <c:pt idx="3">
                  <c:v>58.3</c:v>
                </c:pt>
                <c:pt idx="4">
                  <c:v>58.5</c:v>
                </c:pt>
                <c:pt idx="5">
                  <c:v>58.8</c:v>
                </c:pt>
                <c:pt idx="6">
                  <c:v>60.1</c:v>
                </c:pt>
                <c:pt idx="7">
                  <c:v>62.3</c:v>
                </c:pt>
                <c:pt idx="8">
                  <c:v>62.5</c:v>
                </c:pt>
                <c:pt idx="9">
                  <c:v>62.7</c:v>
                </c:pt>
                <c:pt idx="10">
                  <c:v>63.2</c:v>
                </c:pt>
                <c:pt idx="11">
                  <c:v>64.5</c:v>
                </c:pt>
                <c:pt idx="12">
                  <c:v>65.099999999999994</c:v>
                </c:pt>
                <c:pt idx="13">
                  <c:v>66</c:v>
                </c:pt>
                <c:pt idx="14">
                  <c:v>66.3</c:v>
                </c:pt>
                <c:pt idx="15">
                  <c:v>66.599999999999994</c:v>
                </c:pt>
                <c:pt idx="16">
                  <c:v>67</c:v>
                </c:pt>
                <c:pt idx="17">
                  <c:v>67.2</c:v>
                </c:pt>
                <c:pt idx="18">
                  <c:v>68.7</c:v>
                </c:pt>
                <c:pt idx="19">
                  <c:v>69.8</c:v>
                </c:pt>
                <c:pt idx="20">
                  <c:v>70.3</c:v>
                </c:pt>
                <c:pt idx="21">
                  <c:v>71</c:v>
                </c:pt>
                <c:pt idx="22">
                  <c:v>71.099999999999994</c:v>
                </c:pt>
                <c:pt idx="23">
                  <c:v>71.599999999999994</c:v>
                </c:pt>
                <c:pt idx="24">
                  <c:v>71.8</c:v>
                </c:pt>
                <c:pt idx="25">
                  <c:v>72.5</c:v>
                </c:pt>
                <c:pt idx="26">
                  <c:v>73.400000000000006</c:v>
                </c:pt>
                <c:pt idx="27">
                  <c:v>74.599999999999994</c:v>
                </c:pt>
                <c:pt idx="28">
                  <c:v>75.599999999999994</c:v>
                </c:pt>
                <c:pt idx="29">
                  <c:v>78.8</c:v>
                </c:pt>
              </c:numCache>
            </c:numRef>
          </c:val>
          <c:extLst>
            <c:ext xmlns:c16="http://schemas.microsoft.com/office/drawing/2014/chart" uri="{C3380CC4-5D6E-409C-BE32-E72D297353CC}">
              <c16:uniqueId val="{00000001-6ACB-45DD-A1C7-19DBB202C6E3}"/>
            </c:ext>
          </c:extLst>
        </c:ser>
        <c:dLbls>
          <c:showLegendKey val="0"/>
          <c:showVal val="0"/>
          <c:showCatName val="0"/>
          <c:showSerName val="0"/>
          <c:showPercent val="0"/>
          <c:showBubbleSize val="0"/>
        </c:dLbls>
        <c:gapWidth val="150"/>
        <c:axId val="453073488"/>
        <c:axId val="453078192"/>
      </c:barChart>
      <c:catAx>
        <c:axId val="453073488"/>
        <c:scaling>
          <c:orientation val="minMax"/>
        </c:scaling>
        <c:delete val="0"/>
        <c:axPos val="b"/>
        <c:numFmt formatCode="General" sourceLinked="0"/>
        <c:majorTickMark val="out"/>
        <c:minorTickMark val="none"/>
        <c:tickLblPos val="nextTo"/>
        <c:txPr>
          <a:bodyPr rot="-2700000"/>
          <a:lstStyle/>
          <a:p>
            <a:pPr>
              <a:defRPr/>
            </a:pPr>
            <a:endParaRPr lang="en-US"/>
          </a:p>
        </c:txPr>
        <c:crossAx val="453078192"/>
        <c:crosses val="autoZero"/>
        <c:auto val="1"/>
        <c:lblAlgn val="ctr"/>
        <c:lblOffset val="100"/>
        <c:tickLblSkip val="1"/>
        <c:noMultiLvlLbl val="0"/>
      </c:catAx>
      <c:valAx>
        <c:axId val="453078192"/>
        <c:scaling>
          <c:orientation val="minMax"/>
          <c:max val="85"/>
          <c:min val="45"/>
        </c:scaling>
        <c:delete val="0"/>
        <c:axPos val="l"/>
        <c:majorGridlines/>
        <c:numFmt formatCode="#,##0.0" sourceLinked="1"/>
        <c:majorTickMark val="out"/>
        <c:minorTickMark val="none"/>
        <c:tickLblPos val="nextTo"/>
        <c:crossAx val="453073488"/>
        <c:crosses val="autoZero"/>
        <c:crossBetween val="between"/>
      </c:valAx>
    </c:plotArea>
    <c:legend>
      <c:legendPos val="r"/>
      <c:overlay val="0"/>
    </c:legend>
    <c:plotVisOnly val="1"/>
    <c:dispBlanksAs val="gap"/>
    <c:showDLblsOverMax val="0"/>
  </c:chart>
  <c:spPr>
    <a:scene3d>
      <a:camera prst="orthographicFront"/>
      <a:lightRig rig="threePt" dir="t"/>
    </a:scene3d>
    <a:sp3d>
      <a:bevelT w="165100" prst="coolSlant"/>
    </a:sp3d>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3"/>
          <c:order val="0"/>
          <c:tx>
            <c:strRef>
              <c:f>Sheet1!$E$2</c:f>
              <c:strCache>
                <c:ptCount val="1"/>
                <c:pt idx="0">
                  <c:v>Male 2013</c:v>
                </c:pt>
              </c:strCache>
            </c:strRef>
          </c:tx>
          <c:spPr>
            <a:solidFill>
              <a:srgbClr val="FF0000"/>
            </a:solidFill>
          </c:spPr>
          <c:invertIfNegative val="0"/>
          <c:cat>
            <c:strRef>
              <c:f>Sheet1!$A$3:$A$32</c:f>
              <c:strCache>
                <c:ptCount val="30"/>
                <c:pt idx="0">
                  <c:v>Austria</c:v>
                </c:pt>
                <c:pt idx="1">
                  <c:v>Germany</c:v>
                </c:pt>
                <c:pt idx="2">
                  <c:v>Malta</c:v>
                </c:pt>
                <c:pt idx="3">
                  <c:v>Netherlands</c:v>
                </c:pt>
                <c:pt idx="4">
                  <c:v>Luxembourg</c:v>
                </c:pt>
                <c:pt idx="5">
                  <c:v>Romania</c:v>
                </c:pt>
                <c:pt idx="6">
                  <c:v>UK</c:v>
                </c:pt>
                <c:pt idx="7">
                  <c:v>Denmark</c:v>
                </c:pt>
                <c:pt idx="8">
                  <c:v>Finland</c:v>
                </c:pt>
                <c:pt idx="9">
                  <c:v>Sweden</c:v>
                </c:pt>
                <c:pt idx="10">
                  <c:v>Belgium</c:v>
                </c:pt>
                <c:pt idx="11">
                  <c:v>Estonia</c:v>
                </c:pt>
                <c:pt idx="12">
                  <c:v>Czech Republic</c:v>
                </c:pt>
                <c:pt idx="13">
                  <c:v>France</c:v>
                </c:pt>
                <c:pt idx="14">
                  <c:v>Hungary</c:v>
                </c:pt>
                <c:pt idx="15">
                  <c:v>Lithuania</c:v>
                </c:pt>
                <c:pt idx="16">
                  <c:v>Ireland</c:v>
                </c:pt>
                <c:pt idx="17">
                  <c:v>EU28</c:v>
                </c:pt>
                <c:pt idx="18">
                  <c:v>Slovenia</c:v>
                </c:pt>
                <c:pt idx="19">
                  <c:v>Poland</c:v>
                </c:pt>
                <c:pt idx="20">
                  <c:v>Latvia</c:v>
                </c:pt>
                <c:pt idx="21">
                  <c:v>Bulgaria</c:v>
                </c:pt>
                <c:pt idx="22">
                  <c:v>Euro area</c:v>
                </c:pt>
                <c:pt idx="23">
                  <c:v>Italy</c:v>
                </c:pt>
                <c:pt idx="24">
                  <c:v>Slovakia</c:v>
                </c:pt>
                <c:pt idx="25">
                  <c:v>Cyprus</c:v>
                </c:pt>
                <c:pt idx="26">
                  <c:v>Portugal</c:v>
                </c:pt>
                <c:pt idx="27">
                  <c:v>Croatia</c:v>
                </c:pt>
                <c:pt idx="28">
                  <c:v>Spain</c:v>
                </c:pt>
                <c:pt idx="29">
                  <c:v>Greece</c:v>
                </c:pt>
              </c:strCache>
            </c:strRef>
          </c:cat>
          <c:val>
            <c:numRef>
              <c:f>Sheet1!$E$3:$E$32</c:f>
              <c:numCache>
                <c:formatCode>#,##0.0</c:formatCode>
                <c:ptCount val="30"/>
                <c:pt idx="0">
                  <c:v>4.9000000000000004</c:v>
                </c:pt>
                <c:pt idx="1">
                  <c:v>5.6</c:v>
                </c:pt>
                <c:pt idx="2">
                  <c:v>6.5</c:v>
                </c:pt>
                <c:pt idx="3">
                  <c:v>7.1</c:v>
                </c:pt>
                <c:pt idx="4">
                  <c:v>5.4</c:v>
                </c:pt>
                <c:pt idx="5">
                  <c:v>7.9</c:v>
                </c:pt>
                <c:pt idx="6">
                  <c:v>8</c:v>
                </c:pt>
                <c:pt idx="7">
                  <c:v>6.7</c:v>
                </c:pt>
                <c:pt idx="8">
                  <c:v>8.8000000000000007</c:v>
                </c:pt>
                <c:pt idx="9">
                  <c:v>8.2000000000000011</c:v>
                </c:pt>
                <c:pt idx="10">
                  <c:v>8.7000000000000011</c:v>
                </c:pt>
                <c:pt idx="11">
                  <c:v>9.1</c:v>
                </c:pt>
                <c:pt idx="12">
                  <c:v>5.9</c:v>
                </c:pt>
                <c:pt idx="13">
                  <c:v>10</c:v>
                </c:pt>
                <c:pt idx="14">
                  <c:v>10.200000000000001</c:v>
                </c:pt>
                <c:pt idx="15">
                  <c:v>13.1</c:v>
                </c:pt>
                <c:pt idx="16">
                  <c:v>15</c:v>
                </c:pt>
                <c:pt idx="17">
                  <c:v>10.8</c:v>
                </c:pt>
                <c:pt idx="18">
                  <c:v>9.5</c:v>
                </c:pt>
                <c:pt idx="19">
                  <c:v>9.7000000000000011</c:v>
                </c:pt>
                <c:pt idx="20">
                  <c:v>12.6</c:v>
                </c:pt>
                <c:pt idx="21">
                  <c:v>13.9</c:v>
                </c:pt>
                <c:pt idx="22">
                  <c:v>11.8</c:v>
                </c:pt>
                <c:pt idx="23">
                  <c:v>11.5</c:v>
                </c:pt>
                <c:pt idx="24">
                  <c:v>14</c:v>
                </c:pt>
                <c:pt idx="25">
                  <c:v>16.600000000000001</c:v>
                </c:pt>
                <c:pt idx="26">
                  <c:v>16.3</c:v>
                </c:pt>
                <c:pt idx="27">
                  <c:v>17.7</c:v>
                </c:pt>
                <c:pt idx="28">
                  <c:v>25.6</c:v>
                </c:pt>
                <c:pt idx="29">
                  <c:v>24.5</c:v>
                </c:pt>
              </c:numCache>
            </c:numRef>
          </c:val>
          <c:extLst>
            <c:ext xmlns:c16="http://schemas.microsoft.com/office/drawing/2014/chart" uri="{C3380CC4-5D6E-409C-BE32-E72D297353CC}">
              <c16:uniqueId val="{00000000-AA0C-4288-AC0A-67B7984C0117}"/>
            </c:ext>
          </c:extLst>
        </c:ser>
        <c:ser>
          <c:idx val="5"/>
          <c:order val="1"/>
          <c:tx>
            <c:strRef>
              <c:f>Sheet1!$G$2</c:f>
              <c:strCache>
                <c:ptCount val="1"/>
                <c:pt idx="0">
                  <c:v>Female 2013</c:v>
                </c:pt>
              </c:strCache>
            </c:strRef>
          </c:tx>
          <c:spPr>
            <a:solidFill>
              <a:srgbClr val="00B0F0"/>
            </a:solidFill>
          </c:spPr>
          <c:invertIfNegative val="0"/>
          <c:cat>
            <c:strRef>
              <c:f>Sheet1!$A$3:$A$32</c:f>
              <c:strCache>
                <c:ptCount val="30"/>
                <c:pt idx="0">
                  <c:v>Austria</c:v>
                </c:pt>
                <c:pt idx="1">
                  <c:v>Germany</c:v>
                </c:pt>
                <c:pt idx="2">
                  <c:v>Malta</c:v>
                </c:pt>
                <c:pt idx="3">
                  <c:v>Netherlands</c:v>
                </c:pt>
                <c:pt idx="4">
                  <c:v>Luxembourg</c:v>
                </c:pt>
                <c:pt idx="5">
                  <c:v>Romania</c:v>
                </c:pt>
                <c:pt idx="6">
                  <c:v>UK</c:v>
                </c:pt>
                <c:pt idx="7">
                  <c:v>Denmark</c:v>
                </c:pt>
                <c:pt idx="8">
                  <c:v>Finland</c:v>
                </c:pt>
                <c:pt idx="9">
                  <c:v>Sweden</c:v>
                </c:pt>
                <c:pt idx="10">
                  <c:v>Belgium</c:v>
                </c:pt>
                <c:pt idx="11">
                  <c:v>Estonia</c:v>
                </c:pt>
                <c:pt idx="12">
                  <c:v>Czech Republic</c:v>
                </c:pt>
                <c:pt idx="13">
                  <c:v>France</c:v>
                </c:pt>
                <c:pt idx="14">
                  <c:v>Hungary</c:v>
                </c:pt>
                <c:pt idx="15">
                  <c:v>Lithuania</c:v>
                </c:pt>
                <c:pt idx="16">
                  <c:v>Ireland</c:v>
                </c:pt>
                <c:pt idx="17">
                  <c:v>EU28</c:v>
                </c:pt>
                <c:pt idx="18">
                  <c:v>Slovenia</c:v>
                </c:pt>
                <c:pt idx="19">
                  <c:v>Poland</c:v>
                </c:pt>
                <c:pt idx="20">
                  <c:v>Latvia</c:v>
                </c:pt>
                <c:pt idx="21">
                  <c:v>Bulgaria</c:v>
                </c:pt>
                <c:pt idx="22">
                  <c:v>Euro area</c:v>
                </c:pt>
                <c:pt idx="23">
                  <c:v>Italy</c:v>
                </c:pt>
                <c:pt idx="24">
                  <c:v>Slovakia</c:v>
                </c:pt>
                <c:pt idx="25">
                  <c:v>Cyprus</c:v>
                </c:pt>
                <c:pt idx="26">
                  <c:v>Portugal</c:v>
                </c:pt>
                <c:pt idx="27">
                  <c:v>Croatia</c:v>
                </c:pt>
                <c:pt idx="28">
                  <c:v>Spain</c:v>
                </c:pt>
                <c:pt idx="29">
                  <c:v>Greece</c:v>
                </c:pt>
              </c:strCache>
            </c:strRef>
          </c:cat>
          <c:val>
            <c:numRef>
              <c:f>Sheet1!$G$3:$G$32</c:f>
              <c:numCache>
                <c:formatCode>#,##0.0</c:formatCode>
                <c:ptCount val="30"/>
                <c:pt idx="0">
                  <c:v>4.9000000000000004</c:v>
                </c:pt>
                <c:pt idx="1">
                  <c:v>5</c:v>
                </c:pt>
                <c:pt idx="2">
                  <c:v>6.3</c:v>
                </c:pt>
                <c:pt idx="3">
                  <c:v>6.3</c:v>
                </c:pt>
                <c:pt idx="4">
                  <c:v>6.4</c:v>
                </c:pt>
                <c:pt idx="5">
                  <c:v>6.6</c:v>
                </c:pt>
                <c:pt idx="6">
                  <c:v>7</c:v>
                </c:pt>
                <c:pt idx="7">
                  <c:v>7.3</c:v>
                </c:pt>
                <c:pt idx="8">
                  <c:v>7.5</c:v>
                </c:pt>
                <c:pt idx="9">
                  <c:v>7.9</c:v>
                </c:pt>
                <c:pt idx="10">
                  <c:v>8.2000000000000011</c:v>
                </c:pt>
                <c:pt idx="11">
                  <c:v>8.2000000000000011</c:v>
                </c:pt>
                <c:pt idx="12">
                  <c:v>8.3000000000000007</c:v>
                </c:pt>
                <c:pt idx="13">
                  <c:v>9.7000000000000011</c:v>
                </c:pt>
                <c:pt idx="14">
                  <c:v>10.200000000000001</c:v>
                </c:pt>
                <c:pt idx="15">
                  <c:v>10.5</c:v>
                </c:pt>
                <c:pt idx="16">
                  <c:v>10.7</c:v>
                </c:pt>
                <c:pt idx="17">
                  <c:v>10.8</c:v>
                </c:pt>
                <c:pt idx="18">
                  <c:v>10.9</c:v>
                </c:pt>
                <c:pt idx="19">
                  <c:v>11.1</c:v>
                </c:pt>
                <c:pt idx="20">
                  <c:v>11.1</c:v>
                </c:pt>
                <c:pt idx="21">
                  <c:v>11.8</c:v>
                </c:pt>
                <c:pt idx="22">
                  <c:v>12</c:v>
                </c:pt>
                <c:pt idx="23">
                  <c:v>13.1</c:v>
                </c:pt>
                <c:pt idx="24">
                  <c:v>14.5</c:v>
                </c:pt>
                <c:pt idx="25">
                  <c:v>15.2</c:v>
                </c:pt>
                <c:pt idx="26">
                  <c:v>16.600000000000001</c:v>
                </c:pt>
                <c:pt idx="27">
                  <c:v>16.8</c:v>
                </c:pt>
                <c:pt idx="28">
                  <c:v>26.7</c:v>
                </c:pt>
                <c:pt idx="29">
                  <c:v>31.4</c:v>
                </c:pt>
              </c:numCache>
            </c:numRef>
          </c:val>
          <c:extLst>
            <c:ext xmlns:c16="http://schemas.microsoft.com/office/drawing/2014/chart" uri="{C3380CC4-5D6E-409C-BE32-E72D297353CC}">
              <c16:uniqueId val="{00000001-AA0C-4288-AC0A-67B7984C0117}"/>
            </c:ext>
          </c:extLst>
        </c:ser>
        <c:dLbls>
          <c:showLegendKey val="0"/>
          <c:showVal val="0"/>
          <c:showCatName val="0"/>
          <c:showSerName val="0"/>
          <c:showPercent val="0"/>
          <c:showBubbleSize val="0"/>
        </c:dLbls>
        <c:gapWidth val="150"/>
        <c:shape val="box"/>
        <c:axId val="453067608"/>
        <c:axId val="453068000"/>
        <c:axId val="0"/>
      </c:bar3DChart>
      <c:catAx>
        <c:axId val="453067608"/>
        <c:scaling>
          <c:orientation val="minMax"/>
        </c:scaling>
        <c:delete val="0"/>
        <c:axPos val="b"/>
        <c:numFmt formatCode="General" sourceLinked="0"/>
        <c:majorTickMark val="out"/>
        <c:minorTickMark val="none"/>
        <c:tickLblPos val="nextTo"/>
        <c:txPr>
          <a:bodyPr rot="-2700000"/>
          <a:lstStyle/>
          <a:p>
            <a:pPr>
              <a:defRPr/>
            </a:pPr>
            <a:endParaRPr lang="en-US"/>
          </a:p>
        </c:txPr>
        <c:crossAx val="453068000"/>
        <c:crosses val="autoZero"/>
        <c:auto val="1"/>
        <c:lblAlgn val="ctr"/>
        <c:lblOffset val="100"/>
        <c:noMultiLvlLbl val="0"/>
      </c:catAx>
      <c:valAx>
        <c:axId val="453068000"/>
        <c:scaling>
          <c:orientation val="minMax"/>
        </c:scaling>
        <c:delete val="0"/>
        <c:axPos val="l"/>
        <c:majorGridlines/>
        <c:numFmt formatCode="#,##0.0" sourceLinked="1"/>
        <c:majorTickMark val="out"/>
        <c:minorTickMark val="none"/>
        <c:tickLblPos val="nextTo"/>
        <c:crossAx val="453067608"/>
        <c:crosses val="autoZero"/>
        <c:crossBetween val="between"/>
      </c:valAx>
    </c:plotArea>
    <c:legend>
      <c:legendPos val="r"/>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v>Total</c:v>
          </c:tx>
          <c:spPr>
            <a:solidFill>
              <a:srgbClr val="3D0EC2"/>
            </a:solidFill>
          </c:spPr>
          <c:invertIfNegative val="0"/>
          <c:cat>
            <c:strRef>
              <c:f>Data!$A$12:$A$39</c:f>
              <c:strCache>
                <c:ptCount val="28"/>
                <c:pt idx="0">
                  <c:v>Denmark</c:v>
                </c:pt>
                <c:pt idx="1">
                  <c:v>Cyprus</c:v>
                </c:pt>
                <c:pt idx="2">
                  <c:v>Luxembourg</c:v>
                </c:pt>
                <c:pt idx="3">
                  <c:v>Netherlands</c:v>
                </c:pt>
                <c:pt idx="4">
                  <c:v>Lithuania</c:v>
                </c:pt>
                <c:pt idx="5">
                  <c:v>Estonia</c:v>
                </c:pt>
                <c:pt idx="6">
                  <c:v>Ireland</c:v>
                </c:pt>
                <c:pt idx="7">
                  <c:v>Austria</c:v>
                </c:pt>
                <c:pt idx="8">
                  <c:v>Slovenia</c:v>
                </c:pt>
                <c:pt idx="9">
                  <c:v>Czech Republic</c:v>
                </c:pt>
                <c:pt idx="10">
                  <c:v>United Kingdom</c:v>
                </c:pt>
                <c:pt idx="11">
                  <c:v>Italy</c:v>
                </c:pt>
                <c:pt idx="12">
                  <c:v>Latvia</c:v>
                </c:pt>
                <c:pt idx="13">
                  <c:v>Sweden</c:v>
                </c:pt>
                <c:pt idx="14">
                  <c:v>Romania</c:v>
                </c:pt>
                <c:pt idx="15">
                  <c:v>Malta</c:v>
                </c:pt>
                <c:pt idx="16">
                  <c:v>Bulgaria</c:v>
                </c:pt>
                <c:pt idx="17">
                  <c:v>Finland</c:v>
                </c:pt>
                <c:pt idx="18">
                  <c:v>EU27</c:v>
                </c:pt>
                <c:pt idx="19">
                  <c:v>Hungary</c:v>
                </c:pt>
                <c:pt idx="20">
                  <c:v>Belgium</c:v>
                </c:pt>
                <c:pt idx="21">
                  <c:v>France</c:v>
                </c:pt>
                <c:pt idx="22">
                  <c:v>Spain</c:v>
                </c:pt>
                <c:pt idx="23">
                  <c:v>Greece</c:v>
                </c:pt>
                <c:pt idx="24">
                  <c:v>Germany</c:v>
                </c:pt>
                <c:pt idx="25">
                  <c:v>Portugal</c:v>
                </c:pt>
                <c:pt idx="26">
                  <c:v>Poland</c:v>
                </c:pt>
                <c:pt idx="27">
                  <c:v>Slovakia</c:v>
                </c:pt>
              </c:strCache>
            </c:strRef>
          </c:cat>
          <c:val>
            <c:numRef>
              <c:f>Data!$B$12:$B$39</c:f>
              <c:numCache>
                <c:formatCode>#,##0.0</c:formatCode>
                <c:ptCount val="28"/>
                <c:pt idx="0">
                  <c:v>3.8</c:v>
                </c:pt>
                <c:pt idx="1">
                  <c:v>3.9</c:v>
                </c:pt>
                <c:pt idx="2">
                  <c:v>4.2</c:v>
                </c:pt>
                <c:pt idx="3">
                  <c:v>4.2</c:v>
                </c:pt>
                <c:pt idx="4">
                  <c:v>4.3</c:v>
                </c:pt>
                <c:pt idx="5">
                  <c:v>4.5999999999999996</c:v>
                </c:pt>
                <c:pt idx="6">
                  <c:v>4.7</c:v>
                </c:pt>
                <c:pt idx="7">
                  <c:v>4.9000000000000004</c:v>
                </c:pt>
                <c:pt idx="8">
                  <c:v>4.9000000000000004</c:v>
                </c:pt>
                <c:pt idx="9">
                  <c:v>5.3</c:v>
                </c:pt>
                <c:pt idx="10">
                  <c:v>5.3</c:v>
                </c:pt>
                <c:pt idx="11">
                  <c:v>6.1</c:v>
                </c:pt>
                <c:pt idx="12">
                  <c:v>6.1</c:v>
                </c:pt>
                <c:pt idx="13">
                  <c:v>6.1</c:v>
                </c:pt>
                <c:pt idx="14">
                  <c:v>6.4</c:v>
                </c:pt>
                <c:pt idx="15">
                  <c:v>6.5</c:v>
                </c:pt>
                <c:pt idx="16">
                  <c:v>6.9</c:v>
                </c:pt>
                <c:pt idx="17">
                  <c:v>6.9</c:v>
                </c:pt>
                <c:pt idx="18">
                  <c:v>7.2</c:v>
                </c:pt>
                <c:pt idx="19">
                  <c:v>7.4</c:v>
                </c:pt>
                <c:pt idx="20">
                  <c:v>7.5</c:v>
                </c:pt>
                <c:pt idx="21">
                  <c:v>8</c:v>
                </c:pt>
                <c:pt idx="22">
                  <c:v>8.2000000000000011</c:v>
                </c:pt>
                <c:pt idx="23">
                  <c:v>8.4</c:v>
                </c:pt>
                <c:pt idx="24">
                  <c:v>8.5</c:v>
                </c:pt>
                <c:pt idx="25">
                  <c:v>9.2000000000000011</c:v>
                </c:pt>
                <c:pt idx="26">
                  <c:v>9.6</c:v>
                </c:pt>
                <c:pt idx="27">
                  <c:v>11.2</c:v>
                </c:pt>
              </c:numCache>
            </c:numRef>
          </c:val>
          <c:extLst>
            <c:ext xmlns:c16="http://schemas.microsoft.com/office/drawing/2014/chart" uri="{C3380CC4-5D6E-409C-BE32-E72D297353CC}">
              <c16:uniqueId val="{00000000-F9D1-4B90-AA76-87EB036991EA}"/>
            </c:ext>
          </c:extLst>
        </c:ser>
        <c:ser>
          <c:idx val="1"/>
          <c:order val="1"/>
          <c:tx>
            <c:v>Female</c:v>
          </c:tx>
          <c:spPr>
            <a:solidFill>
              <a:srgbClr val="FF0000"/>
            </a:solidFill>
          </c:spPr>
          <c:invertIfNegative val="0"/>
          <c:cat>
            <c:strRef>
              <c:f>Data!$A$12:$A$39</c:f>
              <c:strCache>
                <c:ptCount val="28"/>
                <c:pt idx="0">
                  <c:v>Denmark</c:v>
                </c:pt>
                <c:pt idx="1">
                  <c:v>Cyprus</c:v>
                </c:pt>
                <c:pt idx="2">
                  <c:v>Luxembourg</c:v>
                </c:pt>
                <c:pt idx="3">
                  <c:v>Netherlands</c:v>
                </c:pt>
                <c:pt idx="4">
                  <c:v>Lithuania</c:v>
                </c:pt>
                <c:pt idx="5">
                  <c:v>Estonia</c:v>
                </c:pt>
                <c:pt idx="6">
                  <c:v>Ireland</c:v>
                </c:pt>
                <c:pt idx="7">
                  <c:v>Austria</c:v>
                </c:pt>
                <c:pt idx="8">
                  <c:v>Slovenia</c:v>
                </c:pt>
                <c:pt idx="9">
                  <c:v>Czech Republic</c:v>
                </c:pt>
                <c:pt idx="10">
                  <c:v>United Kingdom</c:v>
                </c:pt>
                <c:pt idx="11">
                  <c:v>Italy</c:v>
                </c:pt>
                <c:pt idx="12">
                  <c:v>Latvia</c:v>
                </c:pt>
                <c:pt idx="13">
                  <c:v>Sweden</c:v>
                </c:pt>
                <c:pt idx="14">
                  <c:v>Romania</c:v>
                </c:pt>
                <c:pt idx="15">
                  <c:v>Malta</c:v>
                </c:pt>
                <c:pt idx="16">
                  <c:v>Bulgaria</c:v>
                </c:pt>
                <c:pt idx="17">
                  <c:v>Finland</c:v>
                </c:pt>
                <c:pt idx="18">
                  <c:v>EU27</c:v>
                </c:pt>
                <c:pt idx="19">
                  <c:v>Hungary</c:v>
                </c:pt>
                <c:pt idx="20">
                  <c:v>Belgium</c:v>
                </c:pt>
                <c:pt idx="21">
                  <c:v>France</c:v>
                </c:pt>
                <c:pt idx="22">
                  <c:v>Spain</c:v>
                </c:pt>
                <c:pt idx="23">
                  <c:v>Greece</c:v>
                </c:pt>
                <c:pt idx="24">
                  <c:v>Germany</c:v>
                </c:pt>
                <c:pt idx="25">
                  <c:v>Portugal</c:v>
                </c:pt>
                <c:pt idx="26">
                  <c:v>Poland</c:v>
                </c:pt>
                <c:pt idx="27">
                  <c:v>Slovakia</c:v>
                </c:pt>
              </c:strCache>
            </c:strRef>
          </c:cat>
          <c:val>
            <c:numRef>
              <c:f>Data!$C$12:$C$39</c:f>
              <c:numCache>
                <c:formatCode>#,##0.0</c:formatCode>
                <c:ptCount val="28"/>
                <c:pt idx="0">
                  <c:v>4.2</c:v>
                </c:pt>
                <c:pt idx="1">
                  <c:v>4.5999999999999996</c:v>
                </c:pt>
                <c:pt idx="2">
                  <c:v>5.0999999999999996</c:v>
                </c:pt>
                <c:pt idx="3">
                  <c:v>5.2</c:v>
                </c:pt>
                <c:pt idx="4">
                  <c:v>4.3</c:v>
                </c:pt>
                <c:pt idx="5">
                  <c:v>3.8</c:v>
                </c:pt>
                <c:pt idx="6">
                  <c:v>4.3</c:v>
                </c:pt>
                <c:pt idx="7">
                  <c:v>5.3</c:v>
                </c:pt>
                <c:pt idx="8">
                  <c:v>5.9</c:v>
                </c:pt>
                <c:pt idx="9">
                  <c:v>6.7</c:v>
                </c:pt>
                <c:pt idx="10">
                  <c:v>5</c:v>
                </c:pt>
                <c:pt idx="11">
                  <c:v>7.8</c:v>
                </c:pt>
                <c:pt idx="12">
                  <c:v>5.6</c:v>
                </c:pt>
                <c:pt idx="13">
                  <c:v>6.5</c:v>
                </c:pt>
                <c:pt idx="14">
                  <c:v>5.2</c:v>
                </c:pt>
                <c:pt idx="15">
                  <c:v>7.9</c:v>
                </c:pt>
                <c:pt idx="16">
                  <c:v>7.4</c:v>
                </c:pt>
                <c:pt idx="17">
                  <c:v>7.2</c:v>
                </c:pt>
                <c:pt idx="18">
                  <c:v>7.9</c:v>
                </c:pt>
                <c:pt idx="19">
                  <c:v>7.7</c:v>
                </c:pt>
                <c:pt idx="20">
                  <c:v>8.5</c:v>
                </c:pt>
                <c:pt idx="21">
                  <c:v>8.5</c:v>
                </c:pt>
                <c:pt idx="22">
                  <c:v>10.7</c:v>
                </c:pt>
                <c:pt idx="23">
                  <c:v>12.9</c:v>
                </c:pt>
                <c:pt idx="24">
                  <c:v>8.7000000000000011</c:v>
                </c:pt>
                <c:pt idx="25">
                  <c:v>9.7000000000000011</c:v>
                </c:pt>
                <c:pt idx="26">
                  <c:v>10.3</c:v>
                </c:pt>
                <c:pt idx="27">
                  <c:v>12.8</c:v>
                </c:pt>
              </c:numCache>
            </c:numRef>
          </c:val>
          <c:extLst>
            <c:ext xmlns:c16="http://schemas.microsoft.com/office/drawing/2014/chart" uri="{C3380CC4-5D6E-409C-BE32-E72D297353CC}">
              <c16:uniqueId val="{00000001-F9D1-4B90-AA76-87EB036991EA}"/>
            </c:ext>
          </c:extLst>
        </c:ser>
        <c:ser>
          <c:idx val="2"/>
          <c:order val="2"/>
          <c:tx>
            <c:v>Under 25</c:v>
          </c:tx>
          <c:spPr>
            <a:solidFill>
              <a:srgbClr val="00B050"/>
            </a:solidFill>
          </c:spPr>
          <c:invertIfNegative val="0"/>
          <c:cat>
            <c:strRef>
              <c:f>Data!$A$12:$A$39</c:f>
              <c:strCache>
                <c:ptCount val="28"/>
                <c:pt idx="0">
                  <c:v>Denmark</c:v>
                </c:pt>
                <c:pt idx="1">
                  <c:v>Cyprus</c:v>
                </c:pt>
                <c:pt idx="2">
                  <c:v>Luxembourg</c:v>
                </c:pt>
                <c:pt idx="3">
                  <c:v>Netherlands</c:v>
                </c:pt>
                <c:pt idx="4">
                  <c:v>Lithuania</c:v>
                </c:pt>
                <c:pt idx="5">
                  <c:v>Estonia</c:v>
                </c:pt>
                <c:pt idx="6">
                  <c:v>Ireland</c:v>
                </c:pt>
                <c:pt idx="7">
                  <c:v>Austria</c:v>
                </c:pt>
                <c:pt idx="8">
                  <c:v>Slovenia</c:v>
                </c:pt>
                <c:pt idx="9">
                  <c:v>Czech Republic</c:v>
                </c:pt>
                <c:pt idx="10">
                  <c:v>United Kingdom</c:v>
                </c:pt>
                <c:pt idx="11">
                  <c:v>Italy</c:v>
                </c:pt>
                <c:pt idx="12">
                  <c:v>Latvia</c:v>
                </c:pt>
                <c:pt idx="13">
                  <c:v>Sweden</c:v>
                </c:pt>
                <c:pt idx="14">
                  <c:v>Romania</c:v>
                </c:pt>
                <c:pt idx="15">
                  <c:v>Malta</c:v>
                </c:pt>
                <c:pt idx="16">
                  <c:v>Bulgaria</c:v>
                </c:pt>
                <c:pt idx="17">
                  <c:v>Finland</c:v>
                </c:pt>
                <c:pt idx="18">
                  <c:v>EU27</c:v>
                </c:pt>
                <c:pt idx="19">
                  <c:v>Hungary</c:v>
                </c:pt>
                <c:pt idx="20">
                  <c:v>Belgium</c:v>
                </c:pt>
                <c:pt idx="21">
                  <c:v>France</c:v>
                </c:pt>
                <c:pt idx="22">
                  <c:v>Spain</c:v>
                </c:pt>
                <c:pt idx="23">
                  <c:v>Greece</c:v>
                </c:pt>
                <c:pt idx="24">
                  <c:v>Germany</c:v>
                </c:pt>
                <c:pt idx="25">
                  <c:v>Portugal</c:v>
                </c:pt>
                <c:pt idx="26">
                  <c:v>Poland</c:v>
                </c:pt>
                <c:pt idx="27">
                  <c:v>Slovakia</c:v>
                </c:pt>
              </c:strCache>
            </c:strRef>
          </c:cat>
          <c:val>
            <c:numRef>
              <c:f>Data!$D$12:$D$39</c:f>
              <c:numCache>
                <c:formatCode>#,##0.0</c:formatCode>
                <c:ptCount val="28"/>
                <c:pt idx="0">
                  <c:v>7.5</c:v>
                </c:pt>
                <c:pt idx="1">
                  <c:v>10.200000000000001</c:v>
                </c:pt>
                <c:pt idx="2">
                  <c:v>15.6</c:v>
                </c:pt>
                <c:pt idx="3">
                  <c:v>9.4</c:v>
                </c:pt>
                <c:pt idx="4">
                  <c:v>8.4</c:v>
                </c:pt>
                <c:pt idx="5">
                  <c:v>10.1</c:v>
                </c:pt>
                <c:pt idx="6">
                  <c:v>9.1</c:v>
                </c:pt>
                <c:pt idx="7">
                  <c:v>9.4</c:v>
                </c:pt>
                <c:pt idx="8">
                  <c:v>10.1</c:v>
                </c:pt>
                <c:pt idx="9">
                  <c:v>10.7</c:v>
                </c:pt>
                <c:pt idx="10">
                  <c:v>14.3</c:v>
                </c:pt>
                <c:pt idx="11">
                  <c:v>20.399999999999999</c:v>
                </c:pt>
                <c:pt idx="12">
                  <c:v>10.6</c:v>
                </c:pt>
                <c:pt idx="13">
                  <c:v>19.2</c:v>
                </c:pt>
                <c:pt idx="14">
                  <c:v>19.3</c:v>
                </c:pt>
                <c:pt idx="15">
                  <c:v>13.5</c:v>
                </c:pt>
                <c:pt idx="16">
                  <c:v>14.1</c:v>
                </c:pt>
                <c:pt idx="17">
                  <c:v>16.5</c:v>
                </c:pt>
                <c:pt idx="18">
                  <c:v>15.8</c:v>
                </c:pt>
                <c:pt idx="19">
                  <c:v>18.100000000000001</c:v>
                </c:pt>
                <c:pt idx="20">
                  <c:v>18.8</c:v>
                </c:pt>
                <c:pt idx="21">
                  <c:v>19.5</c:v>
                </c:pt>
                <c:pt idx="22">
                  <c:v>18.100000000000001</c:v>
                </c:pt>
                <c:pt idx="23">
                  <c:v>22.7</c:v>
                </c:pt>
                <c:pt idx="24">
                  <c:v>11.8</c:v>
                </c:pt>
                <c:pt idx="25">
                  <c:v>21.5</c:v>
                </c:pt>
                <c:pt idx="26">
                  <c:v>21.6</c:v>
                </c:pt>
                <c:pt idx="27">
                  <c:v>20.6</c:v>
                </c:pt>
              </c:numCache>
            </c:numRef>
          </c:val>
          <c:extLst>
            <c:ext xmlns:c16="http://schemas.microsoft.com/office/drawing/2014/chart" uri="{C3380CC4-5D6E-409C-BE32-E72D297353CC}">
              <c16:uniqueId val="{00000002-F9D1-4B90-AA76-87EB036991EA}"/>
            </c:ext>
          </c:extLst>
        </c:ser>
        <c:dLbls>
          <c:showLegendKey val="0"/>
          <c:showVal val="0"/>
          <c:showCatName val="0"/>
          <c:showSerName val="0"/>
          <c:showPercent val="0"/>
          <c:showBubbleSize val="0"/>
        </c:dLbls>
        <c:gapWidth val="150"/>
        <c:axId val="453073880"/>
        <c:axId val="453069176"/>
      </c:barChart>
      <c:catAx>
        <c:axId val="453073880"/>
        <c:scaling>
          <c:orientation val="minMax"/>
        </c:scaling>
        <c:delete val="0"/>
        <c:axPos val="b"/>
        <c:numFmt formatCode="General" sourceLinked="0"/>
        <c:majorTickMark val="out"/>
        <c:minorTickMark val="none"/>
        <c:tickLblPos val="nextTo"/>
        <c:crossAx val="453069176"/>
        <c:crosses val="autoZero"/>
        <c:auto val="1"/>
        <c:lblAlgn val="ctr"/>
        <c:lblOffset val="100"/>
        <c:noMultiLvlLbl val="0"/>
      </c:catAx>
      <c:valAx>
        <c:axId val="453069176"/>
        <c:scaling>
          <c:orientation val="minMax"/>
        </c:scaling>
        <c:delete val="0"/>
        <c:axPos val="l"/>
        <c:majorGridlines/>
        <c:numFmt formatCode="#,##0.0" sourceLinked="1"/>
        <c:majorTickMark val="out"/>
        <c:minorTickMark val="none"/>
        <c:tickLblPos val="nextTo"/>
        <c:crossAx val="453073880"/>
        <c:crosses val="autoZero"/>
        <c:crossBetween val="between"/>
      </c:valAx>
    </c:plotArea>
    <c:legend>
      <c:legendPos val="b"/>
      <c:overlay val="0"/>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778896729515118"/>
          <c:y val="2.189681372502867E-2"/>
          <c:w val="0.78340354655934286"/>
          <c:h val="0.79793652870961607"/>
        </c:manualLayout>
      </c:layout>
      <c:lineChart>
        <c:grouping val="standard"/>
        <c:varyColors val="0"/>
        <c:ser>
          <c:idx val="1"/>
          <c:order val="0"/>
          <c:tx>
            <c:v>Αρ. ανέργων</c:v>
          </c:tx>
          <c:spPr>
            <a:ln w="28575" cap="rnd">
              <a:solidFill>
                <a:schemeClr val="accent2"/>
              </a:solidFill>
              <a:round/>
            </a:ln>
            <a:effectLst/>
          </c:spPr>
          <c:marker>
            <c:symbol val="none"/>
          </c:marker>
          <c:cat>
            <c:numRef>
              <c:f>Φύλλο1!$B$3:$B$13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Φύλλο1!$C$3:$C$13</c:f>
              <c:numCache>
                <c:formatCode>#,##0</c:formatCode>
                <c:ptCount val="11"/>
                <c:pt idx="0">
                  <c:v>387856</c:v>
                </c:pt>
                <c:pt idx="1">
                  <c:v>484709</c:v>
                </c:pt>
                <c:pt idx="2">
                  <c:v>639354</c:v>
                </c:pt>
                <c:pt idx="3">
                  <c:v>881831</c:v>
                </c:pt>
                <c:pt idx="4">
                  <c:v>1195100</c:v>
                </c:pt>
                <c:pt idx="5">
                  <c:v>1330337</c:v>
                </c:pt>
                <c:pt idx="6">
                  <c:v>1274406</c:v>
                </c:pt>
                <c:pt idx="7">
                  <c:v>1196966</c:v>
                </c:pt>
                <c:pt idx="8">
                  <c:v>1130934</c:v>
                </c:pt>
                <c:pt idx="9">
                  <c:v>1027048</c:v>
                </c:pt>
                <c:pt idx="10">
                  <c:v>915007</c:v>
                </c:pt>
              </c:numCache>
            </c:numRef>
          </c:val>
          <c:smooth val="0"/>
          <c:extLst>
            <c:ext xmlns:c16="http://schemas.microsoft.com/office/drawing/2014/chart" uri="{C3380CC4-5D6E-409C-BE32-E72D297353CC}">
              <c16:uniqueId val="{00000000-47D7-468C-A4F1-A1FE1EB53824}"/>
            </c:ext>
          </c:extLst>
        </c:ser>
        <c:dLbls>
          <c:showLegendKey val="0"/>
          <c:showVal val="0"/>
          <c:showCatName val="0"/>
          <c:showSerName val="0"/>
          <c:showPercent val="0"/>
          <c:showBubbleSize val="0"/>
        </c:dLbls>
        <c:marker val="1"/>
        <c:smooth val="0"/>
        <c:axId val="811015176"/>
        <c:axId val="811018456"/>
      </c:lineChart>
      <c:lineChart>
        <c:grouping val="standard"/>
        <c:varyColors val="0"/>
        <c:ser>
          <c:idx val="2"/>
          <c:order val="1"/>
          <c:tx>
            <c:v>Ποσοστό ανεργίας</c:v>
          </c:tx>
          <c:spPr>
            <a:ln w="28575" cap="rnd">
              <a:solidFill>
                <a:schemeClr val="accent1">
                  <a:lumMod val="50000"/>
                </a:schemeClr>
              </a:solidFill>
              <a:round/>
            </a:ln>
            <a:effectLst/>
          </c:spPr>
          <c:marker>
            <c:symbol val="none"/>
          </c:marker>
          <c:val>
            <c:numRef>
              <c:f>Φύλλο1!$D$3:$D$13</c:f>
              <c:numCache>
                <c:formatCode>0.0%</c:formatCode>
                <c:ptCount val="11"/>
                <c:pt idx="0">
                  <c:v>7.7597272683621696E-2</c:v>
                </c:pt>
                <c:pt idx="1">
                  <c:v>9.6158969826641308E-2</c:v>
                </c:pt>
                <c:pt idx="2">
                  <c:v>0.12713069594051271</c:v>
                </c:pt>
                <c:pt idx="3">
                  <c:v>0.17864709464559714</c:v>
                </c:pt>
                <c:pt idx="4">
                  <c:v>0.24439292968043849</c:v>
                </c:pt>
                <c:pt idx="5">
                  <c:v>0.27466246752887458</c:v>
                </c:pt>
                <c:pt idx="6">
                  <c:v>0.26491369350394939</c:v>
                </c:pt>
                <c:pt idx="7">
                  <c:v>0.24897065286868308</c:v>
                </c:pt>
                <c:pt idx="8">
                  <c:v>0.23539091429626394</c:v>
                </c:pt>
                <c:pt idx="9">
                  <c:v>0.21487609530428758</c:v>
                </c:pt>
                <c:pt idx="10">
                  <c:v>0.1929162130183503</c:v>
                </c:pt>
              </c:numCache>
            </c:numRef>
          </c:val>
          <c:smooth val="0"/>
          <c:extLst>
            <c:ext xmlns:c16="http://schemas.microsoft.com/office/drawing/2014/chart" uri="{C3380CC4-5D6E-409C-BE32-E72D297353CC}">
              <c16:uniqueId val="{00000001-47D7-468C-A4F1-A1FE1EB53824}"/>
            </c:ext>
          </c:extLst>
        </c:ser>
        <c:dLbls>
          <c:showLegendKey val="0"/>
          <c:showVal val="0"/>
          <c:showCatName val="0"/>
          <c:showSerName val="0"/>
          <c:showPercent val="0"/>
          <c:showBubbleSize val="0"/>
        </c:dLbls>
        <c:marker val="1"/>
        <c:smooth val="0"/>
        <c:axId val="809491800"/>
        <c:axId val="809481632"/>
      </c:lineChart>
      <c:catAx>
        <c:axId val="811015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11018456"/>
        <c:crosses val="autoZero"/>
        <c:auto val="1"/>
        <c:lblAlgn val="ctr"/>
        <c:lblOffset val="100"/>
        <c:noMultiLvlLbl val="0"/>
      </c:catAx>
      <c:valAx>
        <c:axId val="8110184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11015176"/>
        <c:crosses val="autoZero"/>
        <c:crossBetween val="between"/>
      </c:valAx>
      <c:valAx>
        <c:axId val="809481632"/>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09491800"/>
        <c:crosses val="max"/>
        <c:crossBetween val="between"/>
      </c:valAx>
      <c:catAx>
        <c:axId val="809491800"/>
        <c:scaling>
          <c:orientation val="minMax"/>
        </c:scaling>
        <c:delete val="1"/>
        <c:axPos val="b"/>
        <c:majorTickMark val="out"/>
        <c:minorTickMark val="none"/>
        <c:tickLblPos val="nextTo"/>
        <c:crossAx val="80948163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Φύλλο1!$H$82</c:f>
              <c:strCache>
                <c:ptCount val="1"/>
                <c:pt idx="0">
                  <c:v>Έως 5</c:v>
                </c:pt>
              </c:strCache>
            </c:strRef>
          </c:tx>
          <c:spPr>
            <a:solidFill>
              <a:schemeClr val="accent1"/>
            </a:solidFill>
            <a:ln>
              <a:noFill/>
            </a:ln>
            <a:effectLst/>
          </c:spPr>
          <c:invertIfNegative val="0"/>
          <c:cat>
            <c:numRef>
              <c:f>Φύλλο1!$B$83:$B$93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Φύλλο1!$H$83:$H$93</c:f>
              <c:numCache>
                <c:formatCode>0.0%</c:formatCode>
                <c:ptCount val="11"/>
                <c:pt idx="0">
                  <c:v>0.36961964658471758</c:v>
                </c:pt>
                <c:pt idx="1">
                  <c:v>0.41604571051509098</c:v>
                </c:pt>
                <c:pt idx="2">
                  <c:v>0.37552007201771931</c:v>
                </c:pt>
                <c:pt idx="3">
                  <c:v>0.32982942761317785</c:v>
                </c:pt>
                <c:pt idx="4">
                  <c:v>0.25382266259498376</c:v>
                </c:pt>
                <c:pt idx="5">
                  <c:v>0.19192895505277763</c:v>
                </c:pt>
                <c:pt idx="6">
                  <c:v>0.16184302558350655</c:v>
                </c:pt>
                <c:pt idx="7">
                  <c:v>0.15966882075787459</c:v>
                </c:pt>
                <c:pt idx="8">
                  <c:v>0.16903104624030282</c:v>
                </c:pt>
                <c:pt idx="9">
                  <c:v>0.16585263738823908</c:v>
                </c:pt>
                <c:pt idx="10">
                  <c:v>0.18735994354011157</c:v>
                </c:pt>
              </c:numCache>
            </c:numRef>
          </c:val>
          <c:extLst>
            <c:ext xmlns:c16="http://schemas.microsoft.com/office/drawing/2014/chart" uri="{C3380CC4-5D6E-409C-BE32-E72D297353CC}">
              <c16:uniqueId val="{00000000-23C2-4FD4-B287-9FE6DB82904F}"/>
            </c:ext>
          </c:extLst>
        </c:ser>
        <c:ser>
          <c:idx val="1"/>
          <c:order val="1"/>
          <c:tx>
            <c:strRef>
              <c:f>Φύλλο1!$I$82</c:f>
              <c:strCache>
                <c:ptCount val="1"/>
                <c:pt idx="0">
                  <c:v>6 έως 11</c:v>
                </c:pt>
              </c:strCache>
            </c:strRef>
          </c:tx>
          <c:spPr>
            <a:solidFill>
              <a:schemeClr val="accent6">
                <a:lumMod val="60000"/>
                <a:lumOff val="40000"/>
              </a:schemeClr>
            </a:solidFill>
            <a:ln>
              <a:noFill/>
            </a:ln>
            <a:effectLst/>
          </c:spPr>
          <c:invertIfNegative val="0"/>
          <c:cat>
            <c:numRef>
              <c:f>Φύλλο1!$B$83:$B$93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Φύλλο1!$I$83:$I$93</c:f>
              <c:numCache>
                <c:formatCode>0.0%</c:formatCode>
                <c:ptCount val="11"/>
                <c:pt idx="0">
                  <c:v>0.15944114407779306</c:v>
                </c:pt>
                <c:pt idx="1">
                  <c:v>0.18027017957230831</c:v>
                </c:pt>
                <c:pt idx="2">
                  <c:v>0.17842404258324812</c:v>
                </c:pt>
                <c:pt idx="3">
                  <c:v>0.17682130395513229</c:v>
                </c:pt>
                <c:pt idx="4">
                  <c:v>0.1552800491367918</c:v>
                </c:pt>
                <c:pt idx="5">
                  <c:v>0.13701107784554162</c:v>
                </c:pt>
                <c:pt idx="6">
                  <c:v>0.10304432596180263</c:v>
                </c:pt>
                <c:pt idx="7">
                  <c:v>0.10909985375353974</c:v>
                </c:pt>
                <c:pt idx="8">
                  <c:v>0.11130803040273107</c:v>
                </c:pt>
                <c:pt idx="9">
                  <c:v>0.1066281154634819</c:v>
                </c:pt>
                <c:pt idx="10">
                  <c:v>0.10917265743752766</c:v>
                </c:pt>
              </c:numCache>
            </c:numRef>
          </c:val>
          <c:extLst>
            <c:ext xmlns:c16="http://schemas.microsoft.com/office/drawing/2014/chart" uri="{C3380CC4-5D6E-409C-BE32-E72D297353CC}">
              <c16:uniqueId val="{00000001-23C2-4FD4-B287-9FE6DB82904F}"/>
            </c:ext>
          </c:extLst>
        </c:ser>
        <c:ser>
          <c:idx val="2"/>
          <c:order val="2"/>
          <c:tx>
            <c:strRef>
              <c:f>Φύλλο1!$J$82</c:f>
              <c:strCache>
                <c:ptCount val="1"/>
                <c:pt idx="0">
                  <c:v>Πάνω από 12</c:v>
                </c:pt>
              </c:strCache>
            </c:strRef>
          </c:tx>
          <c:spPr>
            <a:solidFill>
              <a:schemeClr val="accent2">
                <a:lumMod val="60000"/>
                <a:lumOff val="40000"/>
              </a:schemeClr>
            </a:solidFill>
            <a:ln>
              <a:noFill/>
            </a:ln>
            <a:effectLst/>
          </c:spPr>
          <c:invertIfNegative val="0"/>
          <c:cat>
            <c:numRef>
              <c:f>Φύλλο1!$B$83:$B$93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Φύλλο1!$J$83:$J$93</c:f>
              <c:numCache>
                <c:formatCode>0.0%</c:formatCode>
                <c:ptCount val="11"/>
                <c:pt idx="0">
                  <c:v>0.47093920933748934</c:v>
                </c:pt>
                <c:pt idx="1">
                  <c:v>0.40368410991260067</c:v>
                </c:pt>
                <c:pt idx="2">
                  <c:v>0.44605588539903263</c:v>
                </c:pt>
                <c:pt idx="3">
                  <c:v>0.49334926843168991</c:v>
                </c:pt>
                <c:pt idx="4">
                  <c:v>0.59089728826822441</c:v>
                </c:pt>
                <c:pt idx="5">
                  <c:v>0.6710599671016807</c:v>
                </c:pt>
                <c:pt idx="6">
                  <c:v>0.73511264845469093</c:v>
                </c:pt>
                <c:pt idx="7">
                  <c:v>0.73123132548858572</c:v>
                </c:pt>
                <c:pt idx="8">
                  <c:v>0.71966092335696619</c:v>
                </c:pt>
                <c:pt idx="9">
                  <c:v>0.72751924714827909</c:v>
                </c:pt>
                <c:pt idx="10">
                  <c:v>0.70346739902236077</c:v>
                </c:pt>
              </c:numCache>
            </c:numRef>
          </c:val>
          <c:extLst>
            <c:ext xmlns:c16="http://schemas.microsoft.com/office/drawing/2014/chart" uri="{C3380CC4-5D6E-409C-BE32-E72D297353CC}">
              <c16:uniqueId val="{00000002-23C2-4FD4-B287-9FE6DB82904F}"/>
            </c:ext>
          </c:extLst>
        </c:ser>
        <c:dLbls>
          <c:showLegendKey val="0"/>
          <c:showVal val="0"/>
          <c:showCatName val="0"/>
          <c:showSerName val="0"/>
          <c:showPercent val="0"/>
          <c:showBubbleSize val="0"/>
        </c:dLbls>
        <c:gapWidth val="150"/>
        <c:overlap val="100"/>
        <c:axId val="883703560"/>
        <c:axId val="883704216"/>
      </c:barChart>
      <c:catAx>
        <c:axId val="883703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883704216"/>
        <c:crosses val="autoZero"/>
        <c:auto val="1"/>
        <c:lblAlgn val="ctr"/>
        <c:lblOffset val="100"/>
        <c:noMultiLvlLbl val="0"/>
      </c:catAx>
      <c:valAx>
        <c:axId val="88370421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883703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1"/>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Φύλλο1!$C$22</c:f>
              <c:strCache>
                <c:ptCount val="1"/>
                <c:pt idx="0">
                  <c:v>Άνδρες</c:v>
                </c:pt>
              </c:strCache>
            </c:strRef>
          </c:tx>
          <c:spPr>
            <a:solidFill>
              <a:schemeClr val="accent1"/>
            </a:solidFill>
            <a:ln>
              <a:noFill/>
            </a:ln>
            <a:effectLst/>
          </c:spPr>
          <c:invertIfNegative val="0"/>
          <c:cat>
            <c:numRef>
              <c:f>Φύλλο1!$B$23:$B$33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Φύλλο1!$C$23:$C$33</c:f>
              <c:numCache>
                <c:formatCode>0.0%</c:formatCode>
                <c:ptCount val="11"/>
                <c:pt idx="0">
                  <c:v>5.1265640064711876E-2</c:v>
                </c:pt>
                <c:pt idx="1">
                  <c:v>6.966147835721076E-2</c:v>
                </c:pt>
                <c:pt idx="2">
                  <c:v>0.1003383345499078</c:v>
                </c:pt>
                <c:pt idx="3">
                  <c:v>0.15118180588191635</c:v>
                </c:pt>
                <c:pt idx="4">
                  <c:v>0.21537425492063583</c:v>
                </c:pt>
                <c:pt idx="5">
                  <c:v>0.24473401664343294</c:v>
                </c:pt>
                <c:pt idx="6">
                  <c:v>0.23596086407031358</c:v>
                </c:pt>
                <c:pt idx="7">
                  <c:v>0.21717304557128733</c:v>
                </c:pt>
                <c:pt idx="8">
                  <c:v>0.19855669994444503</c:v>
                </c:pt>
                <c:pt idx="9">
                  <c:v>0.17817165128276247</c:v>
                </c:pt>
                <c:pt idx="10">
                  <c:v>0.1537104417486943</c:v>
                </c:pt>
              </c:numCache>
            </c:numRef>
          </c:val>
          <c:extLst>
            <c:ext xmlns:c16="http://schemas.microsoft.com/office/drawing/2014/chart" uri="{C3380CC4-5D6E-409C-BE32-E72D297353CC}">
              <c16:uniqueId val="{00000000-E632-417E-9E27-DB851B1ACDF7}"/>
            </c:ext>
          </c:extLst>
        </c:ser>
        <c:ser>
          <c:idx val="1"/>
          <c:order val="1"/>
          <c:tx>
            <c:strRef>
              <c:f>Φύλλο1!$D$22</c:f>
              <c:strCache>
                <c:ptCount val="1"/>
                <c:pt idx="0">
                  <c:v>Γυναίκες</c:v>
                </c:pt>
              </c:strCache>
            </c:strRef>
          </c:tx>
          <c:spPr>
            <a:solidFill>
              <a:schemeClr val="accent2">
                <a:lumMod val="60000"/>
                <a:lumOff val="40000"/>
              </a:schemeClr>
            </a:solidFill>
            <a:ln>
              <a:noFill/>
            </a:ln>
            <a:effectLst/>
          </c:spPr>
          <c:invertIfNegative val="0"/>
          <c:cat>
            <c:numRef>
              <c:f>Φύλλο1!$B$23:$B$33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Φύλλο1!$D$23:$D$33</c:f>
              <c:numCache>
                <c:formatCode>0.0%</c:formatCode>
                <c:ptCount val="11"/>
                <c:pt idx="0">
                  <c:v>0.11512557296410031</c:v>
                </c:pt>
                <c:pt idx="1">
                  <c:v>0.13282787367859519</c:v>
                </c:pt>
                <c:pt idx="2">
                  <c:v>0.16334654833951998</c:v>
                </c:pt>
                <c:pt idx="3">
                  <c:v>0.21512648006580587</c:v>
                </c:pt>
                <c:pt idx="4">
                  <c:v>0.2821017656253233</c:v>
                </c:pt>
                <c:pt idx="5">
                  <c:v>0.31346754841031521</c:v>
                </c:pt>
                <c:pt idx="6">
                  <c:v>0.30167176586314026</c:v>
                </c:pt>
                <c:pt idx="7">
                  <c:v>0.28852509669809889</c:v>
                </c:pt>
                <c:pt idx="8">
                  <c:v>0.28095802606178055</c:v>
                </c:pt>
                <c:pt idx="9">
                  <c:v>0.26068401192555135</c:v>
                </c:pt>
                <c:pt idx="10">
                  <c:v>0.24233220495365509</c:v>
                </c:pt>
              </c:numCache>
            </c:numRef>
          </c:val>
          <c:extLst>
            <c:ext xmlns:c16="http://schemas.microsoft.com/office/drawing/2014/chart" uri="{C3380CC4-5D6E-409C-BE32-E72D297353CC}">
              <c16:uniqueId val="{00000001-E632-417E-9E27-DB851B1ACDF7}"/>
            </c:ext>
          </c:extLst>
        </c:ser>
        <c:dLbls>
          <c:showLegendKey val="0"/>
          <c:showVal val="0"/>
          <c:showCatName val="0"/>
          <c:showSerName val="0"/>
          <c:showPercent val="0"/>
          <c:showBubbleSize val="0"/>
        </c:dLbls>
        <c:gapWidth val="219"/>
        <c:overlap val="-27"/>
        <c:axId val="809522304"/>
        <c:axId val="809521648"/>
      </c:barChart>
      <c:catAx>
        <c:axId val="8095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09521648"/>
        <c:crosses val="autoZero"/>
        <c:auto val="1"/>
        <c:lblAlgn val="ctr"/>
        <c:lblOffset val="100"/>
        <c:noMultiLvlLbl val="0"/>
      </c:catAx>
      <c:valAx>
        <c:axId val="8095216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09522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Φύλλο1!$C$41</c:f>
              <c:strCache>
                <c:ptCount val="1"/>
                <c:pt idx="0">
                  <c:v>15-19</c:v>
                </c:pt>
              </c:strCache>
            </c:strRef>
          </c:tx>
          <c:spPr>
            <a:ln w="28575" cap="rnd">
              <a:solidFill>
                <a:schemeClr val="accent1"/>
              </a:solidFill>
              <a:round/>
            </a:ln>
            <a:effectLst/>
          </c:spPr>
          <c:marker>
            <c:symbol val="none"/>
          </c:marker>
          <c:cat>
            <c:numRef>
              <c:f>Φύλλο1!$B$42:$B$52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Φύλλο1!$C$42:$C$52</c:f>
              <c:numCache>
                <c:formatCode>0.0%</c:formatCode>
                <c:ptCount val="11"/>
                <c:pt idx="0">
                  <c:v>0.26239740408474899</c:v>
                </c:pt>
                <c:pt idx="1">
                  <c:v>0.31374859925035742</c:v>
                </c:pt>
                <c:pt idx="2">
                  <c:v>0.39054158872108408</c:v>
                </c:pt>
                <c:pt idx="3">
                  <c:v>0.56585914436999207</c:v>
                </c:pt>
                <c:pt idx="4">
                  <c:v>0.65764409949906477</c:v>
                </c:pt>
                <c:pt idx="5">
                  <c:v>0.72157123529546652</c:v>
                </c:pt>
                <c:pt idx="6">
                  <c:v>0.61849461203986278</c:v>
                </c:pt>
                <c:pt idx="7">
                  <c:v>0.58915467118261355</c:v>
                </c:pt>
                <c:pt idx="8">
                  <c:v>0.56010169491525419</c:v>
                </c:pt>
                <c:pt idx="9">
                  <c:v>0.55364766151219047</c:v>
                </c:pt>
                <c:pt idx="10">
                  <c:v>0.50380738269635217</c:v>
                </c:pt>
              </c:numCache>
            </c:numRef>
          </c:val>
          <c:smooth val="0"/>
          <c:extLst>
            <c:ext xmlns:c16="http://schemas.microsoft.com/office/drawing/2014/chart" uri="{C3380CC4-5D6E-409C-BE32-E72D297353CC}">
              <c16:uniqueId val="{00000000-DE1E-424E-9865-17BA075E642D}"/>
            </c:ext>
          </c:extLst>
        </c:ser>
        <c:ser>
          <c:idx val="1"/>
          <c:order val="1"/>
          <c:tx>
            <c:strRef>
              <c:f>Φύλλο1!$D$41</c:f>
              <c:strCache>
                <c:ptCount val="1"/>
                <c:pt idx="0">
                  <c:v>20-24</c:v>
                </c:pt>
              </c:strCache>
            </c:strRef>
          </c:tx>
          <c:spPr>
            <a:ln w="28575" cap="rnd">
              <a:solidFill>
                <a:schemeClr val="accent2"/>
              </a:solidFill>
              <a:round/>
            </a:ln>
            <a:effectLst/>
          </c:spPr>
          <c:marker>
            <c:symbol val="none"/>
          </c:marker>
          <c:cat>
            <c:numRef>
              <c:f>Φύλλο1!$B$42:$B$52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Φύλλο1!$D$42:$D$52</c:f>
              <c:numCache>
                <c:formatCode>0.0%</c:formatCode>
                <c:ptCount val="11"/>
                <c:pt idx="0">
                  <c:v>0.21155775616514097</c:v>
                </c:pt>
                <c:pt idx="1">
                  <c:v>0.24774319200167833</c:v>
                </c:pt>
                <c:pt idx="2">
                  <c:v>0.32089304638854799</c:v>
                </c:pt>
                <c:pt idx="3">
                  <c:v>0.42959751940952651</c:v>
                </c:pt>
                <c:pt idx="4">
                  <c:v>0.53571668784758242</c:v>
                </c:pt>
                <c:pt idx="5">
                  <c:v>0.56054170151156235</c:v>
                </c:pt>
                <c:pt idx="6">
                  <c:v>0.51112565445026181</c:v>
                </c:pt>
                <c:pt idx="7">
                  <c:v>0.48800931037094014</c:v>
                </c:pt>
                <c:pt idx="8">
                  <c:v>0.46198235626214784</c:v>
                </c:pt>
                <c:pt idx="9">
                  <c:v>0.41977440745165256</c:v>
                </c:pt>
                <c:pt idx="10">
                  <c:v>0.38555314816020236</c:v>
                </c:pt>
              </c:numCache>
            </c:numRef>
          </c:val>
          <c:smooth val="0"/>
          <c:extLst>
            <c:ext xmlns:c16="http://schemas.microsoft.com/office/drawing/2014/chart" uri="{C3380CC4-5D6E-409C-BE32-E72D297353CC}">
              <c16:uniqueId val="{00000001-DE1E-424E-9865-17BA075E642D}"/>
            </c:ext>
          </c:extLst>
        </c:ser>
        <c:ser>
          <c:idx val="2"/>
          <c:order val="2"/>
          <c:tx>
            <c:strRef>
              <c:f>Φύλλο1!$E$41</c:f>
              <c:strCache>
                <c:ptCount val="1"/>
                <c:pt idx="0">
                  <c:v>25-34</c:v>
                </c:pt>
              </c:strCache>
            </c:strRef>
          </c:tx>
          <c:spPr>
            <a:ln w="28575" cap="rnd">
              <a:solidFill>
                <a:schemeClr val="accent3"/>
              </a:solidFill>
              <a:round/>
            </a:ln>
            <a:effectLst/>
          </c:spPr>
          <c:marker>
            <c:symbol val="none"/>
          </c:marker>
          <c:cat>
            <c:numRef>
              <c:f>Φύλλο1!$B$42:$B$52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Φύλλο1!$E$42:$E$52</c:f>
              <c:numCache>
                <c:formatCode>0.0%</c:formatCode>
                <c:ptCount val="11"/>
                <c:pt idx="0">
                  <c:v>0.10785897147099284</c:v>
                </c:pt>
                <c:pt idx="1">
                  <c:v>0.12478203107009371</c:v>
                </c:pt>
                <c:pt idx="2">
                  <c:v>0.16716179283264107</c:v>
                </c:pt>
                <c:pt idx="3">
                  <c:v>0.24370832195738601</c:v>
                </c:pt>
                <c:pt idx="4">
                  <c:v>0.31925927728656195</c:v>
                </c:pt>
                <c:pt idx="5">
                  <c:v>0.36044690657296535</c:v>
                </c:pt>
                <c:pt idx="6">
                  <c:v>0.34807449148770087</c:v>
                </c:pt>
                <c:pt idx="7">
                  <c:v>0.31857837217626339</c:v>
                </c:pt>
                <c:pt idx="8">
                  <c:v>0.30004270231422092</c:v>
                </c:pt>
                <c:pt idx="9">
                  <c:v>0.27135665499300865</c:v>
                </c:pt>
                <c:pt idx="10">
                  <c:v>0.24448605276120525</c:v>
                </c:pt>
              </c:numCache>
            </c:numRef>
          </c:val>
          <c:smooth val="0"/>
          <c:extLst>
            <c:ext xmlns:c16="http://schemas.microsoft.com/office/drawing/2014/chart" uri="{C3380CC4-5D6E-409C-BE32-E72D297353CC}">
              <c16:uniqueId val="{00000002-DE1E-424E-9865-17BA075E642D}"/>
            </c:ext>
          </c:extLst>
        </c:ser>
        <c:ser>
          <c:idx val="3"/>
          <c:order val="3"/>
          <c:tx>
            <c:strRef>
              <c:f>Φύλλο1!$F$41</c:f>
              <c:strCache>
                <c:ptCount val="1"/>
                <c:pt idx="0">
                  <c:v>35-44</c:v>
                </c:pt>
              </c:strCache>
            </c:strRef>
          </c:tx>
          <c:spPr>
            <a:ln w="28575" cap="rnd">
              <a:solidFill>
                <a:schemeClr val="accent4"/>
              </a:solidFill>
              <a:round/>
            </a:ln>
            <a:effectLst/>
          </c:spPr>
          <c:marker>
            <c:symbol val="none"/>
          </c:marker>
          <c:cat>
            <c:numRef>
              <c:f>Φύλλο1!$B$42:$B$52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Φύλλο1!$F$42:$F$52</c:f>
              <c:numCache>
                <c:formatCode>0.0%</c:formatCode>
                <c:ptCount val="11"/>
                <c:pt idx="0">
                  <c:v>5.9740370625166649E-2</c:v>
                </c:pt>
                <c:pt idx="1">
                  <c:v>7.8469456384253664E-2</c:v>
                </c:pt>
                <c:pt idx="2">
                  <c:v>0.10557368155342732</c:v>
                </c:pt>
                <c:pt idx="3">
                  <c:v>0.14583835127440264</c:v>
                </c:pt>
                <c:pt idx="4">
                  <c:v>0.20897847770767439</c:v>
                </c:pt>
                <c:pt idx="5">
                  <c:v>0.23918091281517062</c:v>
                </c:pt>
                <c:pt idx="6">
                  <c:v>0.23123184083766712</c:v>
                </c:pt>
                <c:pt idx="7">
                  <c:v>0.22237554773066753</c:v>
                </c:pt>
                <c:pt idx="8">
                  <c:v>0.2015226436418889</c:v>
                </c:pt>
                <c:pt idx="9">
                  <c:v>0.19193912976120894</c:v>
                </c:pt>
                <c:pt idx="10">
                  <c:v>0.17509730408348276</c:v>
                </c:pt>
              </c:numCache>
            </c:numRef>
          </c:val>
          <c:smooth val="0"/>
          <c:extLst>
            <c:ext xmlns:c16="http://schemas.microsoft.com/office/drawing/2014/chart" uri="{C3380CC4-5D6E-409C-BE32-E72D297353CC}">
              <c16:uniqueId val="{00000003-DE1E-424E-9865-17BA075E642D}"/>
            </c:ext>
          </c:extLst>
        </c:ser>
        <c:ser>
          <c:idx val="4"/>
          <c:order val="4"/>
          <c:tx>
            <c:strRef>
              <c:f>Φύλλο1!$G$41</c:f>
              <c:strCache>
                <c:ptCount val="1"/>
                <c:pt idx="0">
                  <c:v>45-54</c:v>
                </c:pt>
              </c:strCache>
            </c:strRef>
          </c:tx>
          <c:spPr>
            <a:ln w="28575" cap="rnd">
              <a:solidFill>
                <a:schemeClr val="accent5"/>
              </a:solidFill>
              <a:round/>
            </a:ln>
            <a:effectLst/>
          </c:spPr>
          <c:marker>
            <c:symbol val="none"/>
          </c:marker>
          <c:cat>
            <c:numRef>
              <c:f>Φύλλο1!$B$42:$B$52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Φύλλο1!$G$42:$G$52</c:f>
              <c:numCache>
                <c:formatCode>0.0%</c:formatCode>
                <c:ptCount val="11"/>
                <c:pt idx="0">
                  <c:v>4.3686627450493863E-2</c:v>
                </c:pt>
                <c:pt idx="1">
                  <c:v>6.3268808918877636E-2</c:v>
                </c:pt>
                <c:pt idx="2">
                  <c:v>8.6055981744111457E-2</c:v>
                </c:pt>
                <c:pt idx="3">
                  <c:v>0.12378502222004757</c:v>
                </c:pt>
                <c:pt idx="4">
                  <c:v>0.18053553857852461</c:v>
                </c:pt>
                <c:pt idx="5">
                  <c:v>0.20614056800799477</c:v>
                </c:pt>
                <c:pt idx="6">
                  <c:v>0.2049009218119543</c:v>
                </c:pt>
                <c:pt idx="7">
                  <c:v>0.19901092466338091</c:v>
                </c:pt>
                <c:pt idx="8">
                  <c:v>0.19388243763498075</c:v>
                </c:pt>
                <c:pt idx="9">
                  <c:v>0.1698398389841704</c:v>
                </c:pt>
                <c:pt idx="10">
                  <c:v>0.15832004039611666</c:v>
                </c:pt>
              </c:numCache>
            </c:numRef>
          </c:val>
          <c:smooth val="0"/>
          <c:extLst>
            <c:ext xmlns:c16="http://schemas.microsoft.com/office/drawing/2014/chart" uri="{C3380CC4-5D6E-409C-BE32-E72D297353CC}">
              <c16:uniqueId val="{00000004-DE1E-424E-9865-17BA075E642D}"/>
            </c:ext>
          </c:extLst>
        </c:ser>
        <c:ser>
          <c:idx val="5"/>
          <c:order val="5"/>
          <c:tx>
            <c:strRef>
              <c:f>Φύλλο1!$H$41</c:f>
              <c:strCache>
                <c:ptCount val="1"/>
                <c:pt idx="0">
                  <c:v>55-64</c:v>
                </c:pt>
              </c:strCache>
            </c:strRef>
          </c:tx>
          <c:spPr>
            <a:ln w="28575" cap="rnd">
              <a:solidFill>
                <a:schemeClr val="accent6"/>
              </a:solidFill>
              <a:round/>
            </a:ln>
            <a:effectLst/>
          </c:spPr>
          <c:marker>
            <c:symbol val="none"/>
          </c:marker>
          <c:cat>
            <c:numRef>
              <c:f>Φύλλο1!$B$42:$B$52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Φύλλο1!$H$42:$H$52</c:f>
              <c:numCache>
                <c:formatCode>0.0%</c:formatCode>
                <c:ptCount val="11"/>
                <c:pt idx="0">
                  <c:v>3.2369587200406606E-2</c:v>
                </c:pt>
                <c:pt idx="1">
                  <c:v>4.5697015594708582E-2</c:v>
                </c:pt>
                <c:pt idx="2">
                  <c:v>6.2327708842407618E-2</c:v>
                </c:pt>
                <c:pt idx="3">
                  <c:v>8.4123621497727438E-2</c:v>
                </c:pt>
                <c:pt idx="4">
                  <c:v>0.13455519012507824</c:v>
                </c:pt>
                <c:pt idx="5">
                  <c:v>0.1621198449241919</c:v>
                </c:pt>
                <c:pt idx="6">
                  <c:v>0.17188222120332533</c:v>
                </c:pt>
                <c:pt idx="7">
                  <c:v>0.17512544713165379</c:v>
                </c:pt>
                <c:pt idx="8">
                  <c:v>0.191676620045969</c:v>
                </c:pt>
                <c:pt idx="9">
                  <c:v>0.18144537815126049</c:v>
                </c:pt>
                <c:pt idx="10">
                  <c:v>0.15254214480618997</c:v>
                </c:pt>
              </c:numCache>
            </c:numRef>
          </c:val>
          <c:smooth val="0"/>
          <c:extLst>
            <c:ext xmlns:c16="http://schemas.microsoft.com/office/drawing/2014/chart" uri="{C3380CC4-5D6E-409C-BE32-E72D297353CC}">
              <c16:uniqueId val="{00000005-DE1E-424E-9865-17BA075E642D}"/>
            </c:ext>
          </c:extLst>
        </c:ser>
        <c:dLbls>
          <c:showLegendKey val="0"/>
          <c:showVal val="0"/>
          <c:showCatName val="0"/>
          <c:showSerName val="0"/>
          <c:showPercent val="0"/>
          <c:showBubbleSize val="0"/>
        </c:dLbls>
        <c:smooth val="0"/>
        <c:axId val="809514104"/>
        <c:axId val="809514760"/>
      </c:lineChart>
      <c:catAx>
        <c:axId val="809514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09514760"/>
        <c:crosses val="autoZero"/>
        <c:auto val="1"/>
        <c:lblAlgn val="ctr"/>
        <c:lblOffset val="100"/>
        <c:noMultiLvlLbl val="0"/>
      </c:catAx>
      <c:valAx>
        <c:axId val="8095147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09514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48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9F4D8D4E-68C5-4BF2-9E3A-6847671041A1}" type="slidenum">
              <a:rPr lang="en-GB" altLang="el-GR"/>
              <a:pPr>
                <a:defRPr/>
              </a:pPr>
              <a:t>‹#›</a:t>
            </a:fld>
            <a:endParaRPr lang="en-GB" altLang="el-GR"/>
          </a:p>
        </p:txBody>
      </p:sp>
    </p:spTree>
    <p:extLst>
      <p:ext uri="{BB962C8B-B14F-4D97-AF65-F5344CB8AC3E}">
        <p14:creationId xmlns:p14="http://schemas.microsoft.com/office/powerpoint/2010/main" val="110185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B4259A20-F4C1-40B4-9AEC-35BAEC34724B}" type="slidenum">
              <a:rPr lang="el-GR" altLang="el-GR"/>
              <a:pPr>
                <a:defRPr/>
              </a:pPr>
              <a:t>‹#›</a:t>
            </a:fld>
            <a:endParaRPr lang="el-GR" altLang="el-GR"/>
          </a:p>
        </p:txBody>
      </p:sp>
    </p:spTree>
    <p:extLst>
      <p:ext uri="{BB962C8B-B14F-4D97-AF65-F5344CB8AC3E}">
        <p14:creationId xmlns:p14="http://schemas.microsoft.com/office/powerpoint/2010/main" val="35318203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Ken Loach, freres Dardenne </a:t>
            </a:r>
          </a:p>
        </p:txBody>
      </p:sp>
      <p:sp>
        <p:nvSpPr>
          <p:cNvPr id="4" name="Slide Number Placeholder 3"/>
          <p:cNvSpPr>
            <a:spLocks noGrp="1"/>
          </p:cNvSpPr>
          <p:nvPr>
            <p:ph type="sldNum" sz="quarter" idx="5"/>
          </p:nvPr>
        </p:nvSpPr>
        <p:spPr/>
        <p:txBody>
          <a:bodyPr/>
          <a:lstStyle/>
          <a:p>
            <a:pPr>
              <a:defRPr/>
            </a:pPr>
            <a:fld id="{B4259A20-F4C1-40B4-9AEC-35BAEC34724B}" type="slidenum">
              <a:rPr lang="el-GR" altLang="el-GR" smtClean="0"/>
              <a:pPr>
                <a:defRPr/>
              </a:pPr>
              <a:t>2</a:t>
            </a:fld>
            <a:endParaRPr lang="el-GR" altLang="el-GR"/>
          </a:p>
        </p:txBody>
      </p:sp>
    </p:spTree>
    <p:extLst>
      <p:ext uri="{BB962C8B-B14F-4D97-AF65-F5344CB8AC3E}">
        <p14:creationId xmlns:p14="http://schemas.microsoft.com/office/powerpoint/2010/main" val="4025382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A529474-2171-406A-AC8E-50225BB370A3}" type="slidenum">
              <a:rPr kumimoji="0" lang="el-GR" altLang="el-GR" smtClean="0"/>
              <a:pPr>
                <a:spcBef>
                  <a:spcPct val="0"/>
                </a:spcBef>
              </a:pPr>
              <a:t>40</a:t>
            </a:fld>
            <a:endParaRPr kumimoji="0" lang="el-GR" altLang="el-GR"/>
          </a:p>
        </p:txBody>
      </p:sp>
      <p:sp>
        <p:nvSpPr>
          <p:cNvPr id="26627"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7EEBD17D-7132-4738-BC32-A79E3BA06614}" type="slidenum">
              <a:rPr kumimoji="0" lang="el-GR" altLang="el-GR"/>
              <a:pPr algn="r">
                <a:spcBef>
                  <a:spcPct val="0"/>
                </a:spcBef>
              </a:pPr>
              <a:t>40</a:t>
            </a:fld>
            <a:endParaRPr kumimoji="0" lang="el-GR" altLang="el-GR"/>
          </a:p>
        </p:txBody>
      </p:sp>
      <p:sp>
        <p:nvSpPr>
          <p:cNvPr id="26628" name="Rectangle 2"/>
          <p:cNvSpPr>
            <a:spLocks noGrp="1" noRot="1" noChangeAspect="1" noChangeArrowheads="1" noTextEdit="1"/>
          </p:cNvSpPr>
          <p:nvPr>
            <p:ph type="sldImg"/>
          </p:nvPr>
        </p:nvSpPr>
        <p:spPr>
          <a:ln/>
        </p:spPr>
      </p:sp>
      <p:sp>
        <p:nvSpPr>
          <p:cNvPr id="266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p>
        </p:txBody>
      </p:sp>
    </p:spTree>
    <p:extLst>
      <p:ext uri="{BB962C8B-B14F-4D97-AF65-F5344CB8AC3E}">
        <p14:creationId xmlns:p14="http://schemas.microsoft.com/office/powerpoint/2010/main" val="1476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E032BF1-9E2E-4639-A034-BE4356B3C1C8}" type="slidenum">
              <a:rPr kumimoji="0" lang="el-GR" altLang="el-GR" smtClean="0"/>
              <a:pPr>
                <a:spcBef>
                  <a:spcPct val="0"/>
                </a:spcBef>
              </a:pPr>
              <a:t>41</a:t>
            </a:fld>
            <a:endParaRPr kumimoji="0" lang="el-GR" altLang="el-GR"/>
          </a:p>
        </p:txBody>
      </p:sp>
      <p:sp>
        <p:nvSpPr>
          <p:cNvPr id="28675"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306192E7-5730-40CC-9D7B-355204E8C4ED}" type="slidenum">
              <a:rPr kumimoji="0" lang="el-GR" altLang="el-GR"/>
              <a:pPr algn="r">
                <a:spcBef>
                  <a:spcPct val="0"/>
                </a:spcBef>
              </a:pPr>
              <a:t>41</a:t>
            </a:fld>
            <a:endParaRPr kumimoji="0" lang="el-GR" altLang="el-G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p>
        </p:txBody>
      </p:sp>
    </p:spTree>
    <p:extLst>
      <p:ext uri="{BB962C8B-B14F-4D97-AF65-F5344CB8AC3E}">
        <p14:creationId xmlns:p14="http://schemas.microsoft.com/office/powerpoint/2010/main" val="342169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E032BF1-9E2E-4639-A034-BE4356B3C1C8}" type="slidenum">
              <a:rPr kumimoji="0" lang="el-GR" altLang="el-GR" smtClean="0"/>
              <a:pPr>
                <a:spcBef>
                  <a:spcPct val="0"/>
                </a:spcBef>
              </a:pPr>
              <a:t>42</a:t>
            </a:fld>
            <a:endParaRPr kumimoji="0" lang="el-GR" altLang="el-GR"/>
          </a:p>
        </p:txBody>
      </p:sp>
      <p:sp>
        <p:nvSpPr>
          <p:cNvPr id="28675"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306192E7-5730-40CC-9D7B-355204E8C4ED}" type="slidenum">
              <a:rPr kumimoji="0" lang="el-GR" altLang="el-GR"/>
              <a:pPr algn="r">
                <a:spcBef>
                  <a:spcPct val="0"/>
                </a:spcBef>
              </a:pPr>
              <a:t>42</a:t>
            </a:fld>
            <a:endParaRPr kumimoji="0" lang="el-GR" altLang="el-G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p>
        </p:txBody>
      </p:sp>
    </p:spTree>
    <p:extLst>
      <p:ext uri="{BB962C8B-B14F-4D97-AF65-F5344CB8AC3E}">
        <p14:creationId xmlns:p14="http://schemas.microsoft.com/office/powerpoint/2010/main" val="4113509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E032BF1-9E2E-4639-A034-BE4356B3C1C8}" type="slidenum">
              <a:rPr kumimoji="0" lang="el-GR" altLang="el-GR" smtClean="0"/>
              <a:pPr>
                <a:spcBef>
                  <a:spcPct val="0"/>
                </a:spcBef>
              </a:pPr>
              <a:t>43</a:t>
            </a:fld>
            <a:endParaRPr kumimoji="0" lang="el-GR" altLang="el-GR"/>
          </a:p>
        </p:txBody>
      </p:sp>
      <p:sp>
        <p:nvSpPr>
          <p:cNvPr id="28675"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306192E7-5730-40CC-9D7B-355204E8C4ED}" type="slidenum">
              <a:rPr kumimoji="0" lang="el-GR" altLang="el-GR"/>
              <a:pPr algn="r">
                <a:spcBef>
                  <a:spcPct val="0"/>
                </a:spcBef>
              </a:pPr>
              <a:t>43</a:t>
            </a:fld>
            <a:endParaRPr kumimoji="0" lang="el-GR" altLang="el-G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p>
        </p:txBody>
      </p:sp>
    </p:spTree>
    <p:extLst>
      <p:ext uri="{BB962C8B-B14F-4D97-AF65-F5344CB8AC3E}">
        <p14:creationId xmlns:p14="http://schemas.microsoft.com/office/powerpoint/2010/main" val="144283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n-US" sz="2400">
                <a:latin typeface="Times New Roman" panose="02020603050405020304"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n-US" sz="2400">
                  <a:latin typeface="Times New Roman" panose="02020603050405020304"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n-US" sz="2400">
                  <a:latin typeface="Times New Roman" panose="02020603050405020304"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n-US" sz="2400">
                  <a:latin typeface="Times New Roman" panose="02020603050405020304"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grpSp>
      </p:grpSp>
      <p:sp>
        <p:nvSpPr>
          <p:cNvPr id="56331" name="Rectangle 11"/>
          <p:cNvSpPr>
            <a:spLocks noGrp="1" noChangeArrowheads="1"/>
          </p:cNvSpPr>
          <p:nvPr>
            <p:ph type="ctrTitle"/>
          </p:nvPr>
        </p:nvSpPr>
        <p:spPr>
          <a:xfrm>
            <a:off x="2057400" y="1143000"/>
            <a:ext cx="6629400" cy="2209800"/>
          </a:xfrm>
        </p:spPr>
        <p:txBody>
          <a:bodyPr/>
          <a:lstStyle>
            <a:lvl1pPr>
              <a:defRPr sz="4800"/>
            </a:lvl1pPr>
          </a:lstStyle>
          <a:p>
            <a:r>
              <a:rPr lang="el-GR"/>
              <a:t>Click to edit Master title style</a:t>
            </a:r>
          </a:p>
        </p:txBody>
      </p:sp>
      <p:sp>
        <p:nvSpPr>
          <p:cNvPr id="563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l-GR"/>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p:txBody>
          <a:bodyPr/>
          <a:lstStyle>
            <a:lvl1pPr>
              <a:defRPr/>
            </a:lvl1pPr>
          </a:lstStyle>
          <a:p>
            <a:pPr>
              <a:defRPr/>
            </a:pPr>
            <a:fld id="{B9E7FD32-7F17-4604-AF54-9D6B4D7DD230}" type="slidenum">
              <a:rPr lang="el-GR" altLang="el-GR"/>
              <a:pPr>
                <a:defRPr/>
              </a:pPr>
              <a:t>‹#›</a:t>
            </a:fld>
            <a:endParaRPr lang="el-GR" altLang="el-GR"/>
          </a:p>
        </p:txBody>
      </p:sp>
    </p:spTree>
    <p:extLst>
      <p:ext uri="{BB962C8B-B14F-4D97-AF65-F5344CB8AC3E}">
        <p14:creationId xmlns:p14="http://schemas.microsoft.com/office/powerpoint/2010/main" val="748637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29564888-7FCF-4CB7-B7B0-ABDB593EDACC}" type="slidenum">
              <a:rPr lang="el-GR" altLang="el-GR"/>
              <a:pPr>
                <a:defRPr/>
              </a:pPr>
              <a:t>‹#›</a:t>
            </a:fld>
            <a:endParaRPr lang="el-GR" altLang="el-GR"/>
          </a:p>
        </p:txBody>
      </p:sp>
    </p:spTree>
    <p:extLst>
      <p:ext uri="{BB962C8B-B14F-4D97-AF65-F5344CB8AC3E}">
        <p14:creationId xmlns:p14="http://schemas.microsoft.com/office/powerpoint/2010/main" val="116855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43700" y="277813"/>
            <a:ext cx="1943100" cy="585311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914400" y="277813"/>
            <a:ext cx="5676900" cy="585311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46460A71-E178-49BC-8C9D-2417F4FEC727}" type="slidenum">
              <a:rPr lang="el-GR" altLang="el-GR"/>
              <a:pPr>
                <a:defRPr/>
              </a:pPr>
              <a:t>‹#›</a:t>
            </a:fld>
            <a:endParaRPr lang="el-GR" altLang="el-GR"/>
          </a:p>
        </p:txBody>
      </p:sp>
    </p:spTree>
    <p:extLst>
      <p:ext uri="{BB962C8B-B14F-4D97-AF65-F5344CB8AC3E}">
        <p14:creationId xmlns:p14="http://schemas.microsoft.com/office/powerpoint/2010/main" val="2253304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4902596A-5F41-4976-9E9B-B0AD9896FFEA}" type="slidenum">
              <a:rPr lang="el-GR" altLang="el-GR"/>
              <a:pPr>
                <a:defRPr/>
              </a:pPr>
              <a:t>‹#›</a:t>
            </a:fld>
            <a:endParaRPr lang="el-GR" altLang="el-GR"/>
          </a:p>
        </p:txBody>
      </p:sp>
    </p:spTree>
    <p:extLst>
      <p:ext uri="{BB962C8B-B14F-4D97-AF65-F5344CB8AC3E}">
        <p14:creationId xmlns:p14="http://schemas.microsoft.com/office/powerpoint/2010/main" val="2877007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SmartArt"/>
          <p:cNvSpPr>
            <a:spLocks noGrp="1"/>
          </p:cNvSpPr>
          <p:nvPr>
            <p:ph type="dgm"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7573D26B-4475-44DD-906B-870EF4590166}" type="slidenum">
              <a:rPr lang="el-GR" altLang="el-GR"/>
              <a:pPr>
                <a:defRPr/>
              </a:pPr>
              <a:t>‹#›</a:t>
            </a:fld>
            <a:endParaRPr lang="el-GR" altLang="el-GR"/>
          </a:p>
        </p:txBody>
      </p:sp>
    </p:spTree>
    <p:extLst>
      <p:ext uri="{BB962C8B-B14F-4D97-AF65-F5344CB8AC3E}">
        <p14:creationId xmlns:p14="http://schemas.microsoft.com/office/powerpoint/2010/main" val="2323779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D78973FC-D777-4B04-A984-7A59B9A61C9B}" type="slidenum">
              <a:rPr lang="el-GR" altLang="el-GR"/>
              <a:pPr>
                <a:defRPr/>
              </a:pPr>
              <a:t>‹#›</a:t>
            </a:fld>
            <a:endParaRPr lang="el-GR" altLang="el-GR"/>
          </a:p>
        </p:txBody>
      </p:sp>
    </p:spTree>
    <p:extLst>
      <p:ext uri="{BB962C8B-B14F-4D97-AF65-F5344CB8AC3E}">
        <p14:creationId xmlns:p14="http://schemas.microsoft.com/office/powerpoint/2010/main" val="363753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A1A93CFA-E555-4F36-80F9-83C453511F88}" type="slidenum">
              <a:rPr lang="el-GR" altLang="el-GR"/>
              <a:pPr>
                <a:defRPr/>
              </a:pPr>
              <a:t>‹#›</a:t>
            </a:fld>
            <a:endParaRPr lang="el-GR" altLang="el-GR"/>
          </a:p>
        </p:txBody>
      </p:sp>
    </p:spTree>
    <p:extLst>
      <p:ext uri="{BB962C8B-B14F-4D97-AF65-F5344CB8AC3E}">
        <p14:creationId xmlns:p14="http://schemas.microsoft.com/office/powerpoint/2010/main" val="3892193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4936F3AA-BC5C-4A44-8768-366DE3A714DD}" type="slidenum">
              <a:rPr lang="el-GR" altLang="el-GR"/>
              <a:pPr>
                <a:defRPr/>
              </a:pPr>
              <a:t>‹#›</a:t>
            </a:fld>
            <a:endParaRPr lang="el-GR" altLang="el-GR"/>
          </a:p>
        </p:txBody>
      </p:sp>
    </p:spTree>
    <p:extLst>
      <p:ext uri="{BB962C8B-B14F-4D97-AF65-F5344CB8AC3E}">
        <p14:creationId xmlns:p14="http://schemas.microsoft.com/office/powerpoint/2010/main" val="541977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9"/>
          <p:cNvSpPr>
            <a:spLocks noGrp="1" noChangeArrowheads="1"/>
          </p:cNvSpPr>
          <p:nvPr>
            <p:ph type="dt" sz="half" idx="10"/>
          </p:nvPr>
        </p:nvSpPr>
        <p:spPr>
          <a:ln/>
        </p:spPr>
        <p:txBody>
          <a:bodyPr/>
          <a:lstStyle>
            <a:lvl1pPr>
              <a:defRPr/>
            </a:lvl1pPr>
          </a:lstStyle>
          <a:p>
            <a:pPr>
              <a:defRPr/>
            </a:pPr>
            <a:endParaRPr lang="el-GR"/>
          </a:p>
        </p:txBody>
      </p:sp>
      <p:sp>
        <p:nvSpPr>
          <p:cNvPr id="8" name="Rectangle 10"/>
          <p:cNvSpPr>
            <a:spLocks noGrp="1" noChangeArrowheads="1"/>
          </p:cNvSpPr>
          <p:nvPr>
            <p:ph type="ftr" sz="quarter" idx="11"/>
          </p:nvPr>
        </p:nvSpPr>
        <p:spPr>
          <a:ln/>
        </p:spPr>
        <p:txBody>
          <a:bodyPr/>
          <a:lstStyle>
            <a:lvl1pPr>
              <a:defRPr/>
            </a:lvl1pPr>
          </a:lstStyle>
          <a:p>
            <a:pPr>
              <a:defRPr/>
            </a:pPr>
            <a:endParaRPr lang="el-GR"/>
          </a:p>
        </p:txBody>
      </p:sp>
      <p:sp>
        <p:nvSpPr>
          <p:cNvPr id="9" name="Rectangle 11"/>
          <p:cNvSpPr>
            <a:spLocks noGrp="1" noChangeArrowheads="1"/>
          </p:cNvSpPr>
          <p:nvPr>
            <p:ph type="sldNum" sz="quarter" idx="12"/>
          </p:nvPr>
        </p:nvSpPr>
        <p:spPr>
          <a:ln/>
        </p:spPr>
        <p:txBody>
          <a:bodyPr/>
          <a:lstStyle>
            <a:lvl1pPr>
              <a:defRPr/>
            </a:lvl1pPr>
          </a:lstStyle>
          <a:p>
            <a:pPr>
              <a:defRPr/>
            </a:pPr>
            <a:fld id="{539949A8-427F-4A7A-9FFF-CAB5D1870BF4}" type="slidenum">
              <a:rPr lang="el-GR" altLang="el-GR"/>
              <a:pPr>
                <a:defRPr/>
              </a:pPr>
              <a:t>‹#›</a:t>
            </a:fld>
            <a:endParaRPr lang="el-GR" altLang="el-GR"/>
          </a:p>
        </p:txBody>
      </p:sp>
    </p:spTree>
    <p:extLst>
      <p:ext uri="{BB962C8B-B14F-4D97-AF65-F5344CB8AC3E}">
        <p14:creationId xmlns:p14="http://schemas.microsoft.com/office/powerpoint/2010/main" val="207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9"/>
          <p:cNvSpPr>
            <a:spLocks noGrp="1" noChangeArrowheads="1"/>
          </p:cNvSpPr>
          <p:nvPr>
            <p:ph type="dt" sz="half" idx="10"/>
          </p:nvPr>
        </p:nvSpPr>
        <p:spPr>
          <a:ln/>
        </p:spPr>
        <p:txBody>
          <a:bodyPr/>
          <a:lstStyle>
            <a:lvl1pPr>
              <a:defRPr/>
            </a:lvl1pPr>
          </a:lstStyle>
          <a:p>
            <a:pPr>
              <a:defRPr/>
            </a:pPr>
            <a:endParaRPr lang="el-GR"/>
          </a:p>
        </p:txBody>
      </p:sp>
      <p:sp>
        <p:nvSpPr>
          <p:cNvPr id="4" name="Rectangle 10"/>
          <p:cNvSpPr>
            <a:spLocks noGrp="1" noChangeArrowheads="1"/>
          </p:cNvSpPr>
          <p:nvPr>
            <p:ph type="ftr" sz="quarter" idx="11"/>
          </p:nvPr>
        </p:nvSpPr>
        <p:spPr>
          <a:ln/>
        </p:spPr>
        <p:txBody>
          <a:bodyPr/>
          <a:lstStyle>
            <a:lvl1pPr>
              <a:defRPr/>
            </a:lvl1pPr>
          </a:lstStyle>
          <a:p>
            <a:pPr>
              <a:defRPr/>
            </a:pPr>
            <a:endParaRPr lang="el-GR"/>
          </a:p>
        </p:txBody>
      </p:sp>
      <p:sp>
        <p:nvSpPr>
          <p:cNvPr id="5" name="Rectangle 11"/>
          <p:cNvSpPr>
            <a:spLocks noGrp="1" noChangeArrowheads="1"/>
          </p:cNvSpPr>
          <p:nvPr>
            <p:ph type="sldNum" sz="quarter" idx="12"/>
          </p:nvPr>
        </p:nvSpPr>
        <p:spPr>
          <a:ln/>
        </p:spPr>
        <p:txBody>
          <a:bodyPr/>
          <a:lstStyle>
            <a:lvl1pPr>
              <a:defRPr/>
            </a:lvl1pPr>
          </a:lstStyle>
          <a:p>
            <a:pPr>
              <a:defRPr/>
            </a:pPr>
            <a:fld id="{FD3978C3-211D-4314-8F22-D3F90C7F5E9D}" type="slidenum">
              <a:rPr lang="el-GR" altLang="el-GR"/>
              <a:pPr>
                <a:defRPr/>
              </a:pPr>
              <a:t>‹#›</a:t>
            </a:fld>
            <a:endParaRPr lang="el-GR" altLang="el-GR"/>
          </a:p>
        </p:txBody>
      </p:sp>
    </p:spTree>
    <p:extLst>
      <p:ext uri="{BB962C8B-B14F-4D97-AF65-F5344CB8AC3E}">
        <p14:creationId xmlns:p14="http://schemas.microsoft.com/office/powerpoint/2010/main" val="2731131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l-GR"/>
          </a:p>
        </p:txBody>
      </p:sp>
      <p:sp>
        <p:nvSpPr>
          <p:cNvPr id="3" name="Rectangle 10"/>
          <p:cNvSpPr>
            <a:spLocks noGrp="1" noChangeArrowheads="1"/>
          </p:cNvSpPr>
          <p:nvPr>
            <p:ph type="ftr" sz="quarter" idx="11"/>
          </p:nvPr>
        </p:nvSpPr>
        <p:spPr>
          <a:ln/>
        </p:spPr>
        <p:txBody>
          <a:bodyPr/>
          <a:lstStyle>
            <a:lvl1pPr>
              <a:defRPr/>
            </a:lvl1pPr>
          </a:lstStyle>
          <a:p>
            <a:pPr>
              <a:defRPr/>
            </a:pPr>
            <a:endParaRPr lang="el-GR"/>
          </a:p>
        </p:txBody>
      </p:sp>
      <p:sp>
        <p:nvSpPr>
          <p:cNvPr id="4" name="Rectangle 11"/>
          <p:cNvSpPr>
            <a:spLocks noGrp="1" noChangeArrowheads="1"/>
          </p:cNvSpPr>
          <p:nvPr>
            <p:ph type="sldNum" sz="quarter" idx="12"/>
          </p:nvPr>
        </p:nvSpPr>
        <p:spPr>
          <a:ln/>
        </p:spPr>
        <p:txBody>
          <a:bodyPr/>
          <a:lstStyle>
            <a:lvl1pPr>
              <a:defRPr/>
            </a:lvl1pPr>
          </a:lstStyle>
          <a:p>
            <a:pPr>
              <a:defRPr/>
            </a:pPr>
            <a:fld id="{45F83ACC-A54C-4B8C-BA0D-5F010356AC62}" type="slidenum">
              <a:rPr lang="el-GR" altLang="el-GR"/>
              <a:pPr>
                <a:defRPr/>
              </a:pPr>
              <a:t>‹#›</a:t>
            </a:fld>
            <a:endParaRPr lang="el-GR" altLang="el-GR"/>
          </a:p>
        </p:txBody>
      </p:sp>
    </p:spTree>
    <p:extLst>
      <p:ext uri="{BB962C8B-B14F-4D97-AF65-F5344CB8AC3E}">
        <p14:creationId xmlns:p14="http://schemas.microsoft.com/office/powerpoint/2010/main" val="1025563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44075348-22AD-4F98-B963-9F3AC734E211}" type="slidenum">
              <a:rPr lang="el-GR" altLang="el-GR"/>
              <a:pPr>
                <a:defRPr/>
              </a:pPr>
              <a:t>‹#›</a:t>
            </a:fld>
            <a:endParaRPr lang="el-GR" altLang="el-GR"/>
          </a:p>
        </p:txBody>
      </p:sp>
    </p:spTree>
    <p:extLst>
      <p:ext uri="{BB962C8B-B14F-4D97-AF65-F5344CB8AC3E}">
        <p14:creationId xmlns:p14="http://schemas.microsoft.com/office/powerpoint/2010/main" val="402021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4E0DF0C8-60EF-4120-8235-E7F842B5C919}" type="slidenum">
              <a:rPr lang="el-GR" altLang="el-GR"/>
              <a:pPr>
                <a:defRPr/>
              </a:pPr>
              <a:t>‹#›</a:t>
            </a:fld>
            <a:endParaRPr lang="el-GR" altLang="el-GR"/>
          </a:p>
        </p:txBody>
      </p:sp>
    </p:spTree>
    <p:extLst>
      <p:ext uri="{BB962C8B-B14F-4D97-AF65-F5344CB8AC3E}">
        <p14:creationId xmlns:p14="http://schemas.microsoft.com/office/powerpoint/2010/main" val="367919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n-US" sz="2400">
                <a:latin typeface="Times New Roman" panose="02020603050405020304"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n-US" sz="2400">
                  <a:latin typeface="Times New Roman" panose="02020603050405020304"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553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l-GR"/>
          </a:p>
        </p:txBody>
      </p:sp>
      <p:sp>
        <p:nvSpPr>
          <p:cNvPr id="553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l-GR"/>
          </a:p>
        </p:txBody>
      </p:sp>
      <p:sp>
        <p:nvSpPr>
          <p:cNvPr id="553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a:defRPr/>
            </a:pPr>
            <a:fld id="{A9AE28D1-210B-436E-B524-8A777BAEC84B}" type="slidenum">
              <a:rPr lang="el-GR" altLang="el-GR"/>
              <a:pPr>
                <a:defRPr/>
              </a:pPr>
              <a:t>‹#›</a:t>
            </a:fld>
            <a:endParaRPr lang="el-GR" altLang="el-GR"/>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spTree>
  </p:cSld>
  <p:clrMap bg1="lt1" tx1="dk1" bg2="lt2" tx2="dk2" accent1="accent1" accent2="accent2" accent3="accent3" accent4="accent4" accent5="accent5" accent6="accent6" hlink="hlink" folHlink="folHlink"/>
  <p:sldLayoutIdLst>
    <p:sldLayoutId id="2147484046"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 id="2147484045" r:id="rId13"/>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55.xml.rels><?xml version="1.0" encoding="UTF-8" standalone="yes"?>
<Relationships xmlns="http://schemas.openxmlformats.org/package/2006/relationships"><Relationship Id="rId3" Type="http://schemas.openxmlformats.org/officeDocument/2006/relationships/hyperlink" Target="https://www.hba.gr/5Ekdosis/UplPDFs/sylltomos14/353-380%20Papapetrou%202014.pdf" TargetMode="Externa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hyperlink" Target="http://iobe.gr/docs/research/RES_05_F_09072018_REP.pdf" TargetMode="Externa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lnSpc>
                <a:spcPct val="150000"/>
              </a:lnSpc>
            </a:pPr>
            <a:r>
              <a:rPr lang="el-GR" altLang="el-GR" sz="2400" b="1" noProof="1">
                <a:solidFill>
                  <a:srgbClr val="993300"/>
                </a:solidFill>
                <a:latin typeface="Trebuchet MS" panose="020B0603020202020204" pitchFamily="34" charset="0"/>
              </a:rPr>
              <a:t>Προγράμματα κοινωνικής προστασίας</a:t>
            </a:r>
            <a:br>
              <a:rPr lang="el-GR" altLang="el-GR" sz="2400" b="1" noProof="1">
                <a:solidFill>
                  <a:srgbClr val="993300"/>
                </a:solidFill>
                <a:latin typeface="Trebuchet MS" panose="020B0603020202020204" pitchFamily="34" charset="0"/>
              </a:rPr>
            </a:br>
            <a:r>
              <a:rPr lang="el-GR" altLang="el-GR" sz="2000" i="1">
                <a:solidFill>
                  <a:srgbClr val="993300"/>
                </a:solidFill>
                <a:latin typeface="Trebuchet MS" panose="020B0603020202020204" pitchFamily="34" charset="0"/>
              </a:rPr>
              <a:t>πολιτικές στήριξης του εισοδήματος των ανέργων</a:t>
            </a:r>
            <a:endParaRPr lang="el-GR" altLang="el-GR" sz="4000" noProof="1">
              <a:solidFill>
                <a:srgbClr val="993300"/>
              </a:solidFill>
              <a:latin typeface="Trebuchet MS" panose="020B0603020202020204" pitchFamily="34" charset="0"/>
            </a:endParaRPr>
          </a:p>
        </p:txBody>
      </p:sp>
      <p:sp>
        <p:nvSpPr>
          <p:cNvPr id="5123" name="Rectangle 3"/>
          <p:cNvSpPr>
            <a:spLocks noGrp="1" noChangeArrowheads="1"/>
          </p:cNvSpPr>
          <p:nvPr>
            <p:ph type="subTitle" idx="1"/>
          </p:nvPr>
        </p:nvSpPr>
        <p:spPr>
          <a:xfrm>
            <a:off x="1371600" y="3962400"/>
            <a:ext cx="4495800" cy="1600200"/>
          </a:xfrm>
        </p:spPr>
        <p:txBody>
          <a:bodyPr/>
          <a:lstStyle/>
          <a:p>
            <a:pPr eaLnBrk="1" hangingPunct="1"/>
            <a:r>
              <a:rPr lang="el-GR" altLang="el-GR" sz="1400" noProof="1">
                <a:solidFill>
                  <a:srgbClr val="993300"/>
                </a:solidFill>
                <a:latin typeface="Trebuchet MS" panose="020B0603020202020204" pitchFamily="34" charset="0"/>
              </a:rPr>
              <a:t>διάλεξη </a:t>
            </a:r>
            <a:r>
              <a:rPr lang="en-US" altLang="el-GR" sz="1400" noProof="1">
                <a:solidFill>
                  <a:srgbClr val="993300"/>
                </a:solidFill>
                <a:latin typeface="Trebuchet MS" panose="020B0603020202020204" pitchFamily="34" charset="0"/>
              </a:rPr>
              <a:t>10-11</a:t>
            </a:r>
            <a:endParaRPr lang="el-GR" altLang="el-GR" sz="1400" noProof="1">
              <a:solidFill>
                <a:srgbClr val="993300"/>
              </a:solidFill>
              <a:latin typeface="Trebuchet MS" panose="020B0603020202020204" pitchFamily="34" charset="0"/>
            </a:endParaRPr>
          </a:p>
          <a:p>
            <a:pPr eaLnBrk="1" hangingPunct="1"/>
            <a:r>
              <a:rPr lang="el-GR" altLang="el-GR" sz="1400" b="1" dirty="0">
                <a:solidFill>
                  <a:srgbClr val="993300"/>
                </a:solidFill>
                <a:latin typeface="Trebuchet MS" panose="020B0603020202020204" pitchFamily="34" charset="0"/>
              </a:rPr>
              <a:t>Οικονομικά Κοινωνικών Πολιτικών Ε.Ε.</a:t>
            </a:r>
          </a:p>
        </p:txBody>
      </p:sp>
      <p:pic>
        <p:nvPicPr>
          <p:cNvPr id="5" name="Picture 4">
            <a:extLst>
              <a:ext uri="{FF2B5EF4-FFF2-40B4-BE49-F238E27FC236}">
                <a16:creationId xmlns:a16="http://schemas.microsoft.com/office/drawing/2014/main" id="{898E4447-A710-4FF4-BD2B-B0FEC78326DC}"/>
              </a:ext>
            </a:extLst>
          </p:cNvPr>
          <p:cNvPicPr>
            <a:picLocks noChangeAspect="1"/>
          </p:cNvPicPr>
          <p:nvPr/>
        </p:nvPicPr>
        <p:blipFill>
          <a:blip r:embed="rId2"/>
          <a:stretch>
            <a:fillRect/>
          </a:stretch>
        </p:blipFill>
        <p:spPr>
          <a:xfrm>
            <a:off x="6012160" y="4295775"/>
            <a:ext cx="2628900" cy="9334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531813"/>
            <a:ext cx="7772400" cy="889000"/>
          </a:xfrm>
        </p:spPr>
        <p:txBody>
          <a:bodyPr/>
          <a:lstStyle/>
          <a:p>
            <a:r>
              <a:rPr lang="el-GR" altLang="el-GR" sz="2000">
                <a:latin typeface="Trebuchet MS" panose="020B0603020202020204" pitchFamily="34" charset="0"/>
              </a:rPr>
              <a:t>(ιδιωτική) </a:t>
            </a:r>
            <a:r>
              <a:rPr lang="el-GR" altLang="el-GR" sz="2000" b="1">
                <a:latin typeface="Trebuchet MS" panose="020B0603020202020204" pitchFamily="34" charset="0"/>
              </a:rPr>
              <a:t>ασφάλιση ανεργίας: προϋποθέσεις αποδοτικότητας</a:t>
            </a:r>
            <a:endParaRPr lang="el-GR" altLang="el-GR" sz="2000">
              <a:latin typeface="Trebuchet MS" panose="020B0603020202020204" pitchFamily="34" charset="0"/>
            </a:endParaRPr>
          </a:p>
        </p:txBody>
      </p:sp>
      <p:sp>
        <p:nvSpPr>
          <p:cNvPr id="6147" name="Rectangle 3"/>
          <p:cNvSpPr>
            <a:spLocks noGrp="1" noChangeArrowheads="1"/>
          </p:cNvSpPr>
          <p:nvPr>
            <p:ph type="body" idx="1"/>
          </p:nvPr>
        </p:nvSpPr>
        <p:spPr>
          <a:noFill/>
        </p:spPr>
        <p:txBody>
          <a:bodyPr/>
          <a:lstStyle/>
          <a:p>
            <a:pPr>
              <a:spcAft>
                <a:spcPct val="50000"/>
              </a:spcAft>
            </a:pPr>
            <a:r>
              <a:rPr lang="el-GR" altLang="el-GR" sz="2000">
                <a:latin typeface="Trebuchet MS" panose="020B0603020202020204" pitchFamily="34" charset="0"/>
              </a:rPr>
              <a:t>ανεξαρτησία κινδύνων</a:t>
            </a:r>
          </a:p>
          <a:p>
            <a:pPr>
              <a:spcAft>
                <a:spcPct val="50000"/>
              </a:spcAft>
            </a:pPr>
            <a:r>
              <a:rPr lang="el-GR" altLang="el-GR" sz="2000">
                <a:latin typeface="Trebuchet MS" panose="020B0603020202020204" pitchFamily="34" charset="0"/>
              </a:rPr>
              <a:t>κίνδυνος, όχι αβεβαιότητα</a:t>
            </a:r>
          </a:p>
          <a:p>
            <a:pPr>
              <a:spcAft>
                <a:spcPct val="50000"/>
              </a:spcAft>
            </a:pPr>
            <a:r>
              <a:rPr lang="el-GR" altLang="el-GR" sz="2000">
                <a:latin typeface="Trebuchet MS" panose="020B0603020202020204" pitchFamily="34" charset="0"/>
              </a:rPr>
              <a:t>κίνδυνος, όχι βεβαιότητα</a:t>
            </a:r>
          </a:p>
          <a:p>
            <a:pPr>
              <a:spcAft>
                <a:spcPct val="50000"/>
              </a:spcAft>
            </a:pPr>
            <a:r>
              <a:rPr lang="el-GR" altLang="el-GR" sz="2000">
                <a:latin typeface="Trebuchet MS" panose="020B0603020202020204" pitchFamily="34" charset="0"/>
              </a:rPr>
              <a:t>απουσία δυσμενούς επιλογής (</a:t>
            </a:r>
            <a:r>
              <a:rPr lang="en-US" altLang="el-GR" sz="2000">
                <a:latin typeface="Trebuchet MS" panose="020B0603020202020204" pitchFamily="34" charset="0"/>
              </a:rPr>
              <a:t>adverse selection)</a:t>
            </a:r>
            <a:endParaRPr lang="en-US" altLang="el-GR" sz="2000" b="1" noProof="1">
              <a:solidFill>
                <a:srgbClr val="000099"/>
              </a:solidFill>
              <a:latin typeface="Trebuchet MS" panose="020B0603020202020204" pitchFamily="34" charset="0"/>
            </a:endParaRPr>
          </a:p>
          <a:p>
            <a:pPr>
              <a:spcAft>
                <a:spcPct val="50000"/>
              </a:spcAft>
            </a:pPr>
            <a:r>
              <a:rPr lang="el-GR" altLang="el-GR" sz="2000">
                <a:latin typeface="Trebuchet MS" panose="020B0603020202020204" pitchFamily="34" charset="0"/>
              </a:rPr>
              <a:t>απουσία ηθικού κινδύνου (</a:t>
            </a:r>
            <a:r>
              <a:rPr lang="en-US" altLang="el-GR" sz="2000">
                <a:latin typeface="Trebuchet MS" panose="020B0603020202020204" pitchFamily="34" charset="0"/>
              </a:rPr>
              <a:t>moral hazard)</a:t>
            </a:r>
            <a:endParaRPr lang="en-US" altLang="el-GR" sz="2000" b="1" noProof="1">
              <a:solidFill>
                <a:srgbClr val="000099"/>
              </a:solidFill>
              <a:latin typeface="Trebuchet MS" panose="020B0603020202020204" pitchFamily="34" charset="0"/>
            </a:endParaRPr>
          </a:p>
          <a:p>
            <a:pPr lvl="1">
              <a:spcAft>
                <a:spcPct val="50000"/>
              </a:spcAft>
              <a:buClr>
                <a:schemeClr val="tx2"/>
              </a:buClr>
              <a:buFont typeface="Wingdings" panose="05000000000000000000" pitchFamily="2" charset="2"/>
              <a:buChar char="q"/>
            </a:pPr>
            <a:r>
              <a:rPr lang="el-GR" altLang="el-GR" sz="2000">
                <a:latin typeface="Trebuchet MS" panose="020B0603020202020204" pitchFamily="34" charset="0"/>
              </a:rPr>
              <a:t>όταν μια ή περισσότερες από τις παραπάνω προϋποθέσεις παραβιάζονται ...</a:t>
            </a:r>
          </a:p>
          <a:p>
            <a:pPr lvl="1">
              <a:spcAft>
                <a:spcPct val="50000"/>
              </a:spcAft>
              <a:buClr>
                <a:schemeClr val="tx2"/>
              </a:buClr>
              <a:buFont typeface="Wingdings" panose="05000000000000000000" pitchFamily="2" charset="2"/>
              <a:buChar char="q"/>
            </a:pPr>
            <a:r>
              <a:rPr lang="el-GR" altLang="el-GR" sz="2000">
                <a:latin typeface="Trebuchet MS" panose="020B0603020202020204" pitchFamily="34" charset="0"/>
              </a:rPr>
              <a:t>... τότε η ασφάλιση θα είναι είτε μη αποδοτική είτε εντελώς ανέφικτη</a:t>
            </a:r>
            <a:endParaRPr lang="el-GR" altLang="el-GR" sz="2000" noProof="1">
              <a:latin typeface="Trebuchet MS" panose="020B0603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531813"/>
            <a:ext cx="7772400" cy="889000"/>
          </a:xfrm>
        </p:spPr>
        <p:txBody>
          <a:bodyPr/>
          <a:lstStyle/>
          <a:p>
            <a:r>
              <a:rPr lang="el-GR" altLang="el-GR" sz="2000" b="1">
                <a:latin typeface="Trebuchet MS" panose="020B0603020202020204" pitchFamily="34" charset="0"/>
              </a:rPr>
              <a:t>αποτυχίες της </a:t>
            </a:r>
            <a:r>
              <a:rPr lang="el-GR" altLang="el-GR" sz="2000">
                <a:latin typeface="Trebuchet MS" panose="020B0603020202020204" pitchFamily="34" charset="0"/>
              </a:rPr>
              <a:t>(ιδιωτικής) </a:t>
            </a:r>
            <a:r>
              <a:rPr lang="el-GR" altLang="el-GR" sz="2000" b="1">
                <a:latin typeface="Trebuchet MS" panose="020B0603020202020204" pitchFamily="34" charset="0"/>
              </a:rPr>
              <a:t>ασφάλισης ανεργίας</a:t>
            </a:r>
            <a:endParaRPr lang="el-GR" altLang="el-GR" sz="2000" b="1" noProof="1">
              <a:latin typeface="Trebuchet MS" panose="020B0603020202020204" pitchFamily="34" charset="0"/>
            </a:endParaRPr>
          </a:p>
        </p:txBody>
      </p:sp>
      <p:sp>
        <p:nvSpPr>
          <p:cNvPr id="7171" name="Rectangle 3"/>
          <p:cNvSpPr>
            <a:spLocks noGrp="1" noChangeArrowheads="1"/>
          </p:cNvSpPr>
          <p:nvPr>
            <p:ph type="body" idx="1"/>
          </p:nvPr>
        </p:nvSpPr>
        <p:spPr>
          <a:xfrm>
            <a:off x="914400" y="1600200"/>
            <a:ext cx="7905750" cy="4852988"/>
          </a:xfrm>
        </p:spPr>
        <p:txBody>
          <a:bodyPr/>
          <a:lstStyle/>
          <a:p>
            <a:pPr>
              <a:spcAft>
                <a:spcPct val="20000"/>
              </a:spcAft>
            </a:pPr>
            <a:r>
              <a:rPr lang="el-GR" altLang="el-GR" sz="2000" noProof="1">
                <a:latin typeface="Trebuchet MS" panose="020B0603020202020204" pitchFamily="34" charset="0"/>
              </a:rPr>
              <a:t>η ιδιωτική ασφάλιση </a:t>
            </a:r>
            <a:r>
              <a:rPr lang="el-GR" altLang="el-GR" sz="2000">
                <a:latin typeface="Trebuchet MS" panose="020B0603020202020204" pitchFamily="34" charset="0"/>
              </a:rPr>
              <a:t>ανεργίας είναι</a:t>
            </a:r>
            <a:r>
              <a:rPr lang="el-GR" altLang="el-GR" sz="2000" noProof="1">
                <a:latin typeface="Trebuchet MS" panose="020B0603020202020204" pitchFamily="34" charset="0"/>
              </a:rPr>
              <a:t> </a:t>
            </a:r>
            <a:r>
              <a:rPr lang="el-GR" altLang="el-GR" sz="2000" b="1">
                <a:solidFill>
                  <a:srgbClr val="7030A0"/>
                </a:solidFill>
                <a:latin typeface="Trebuchet MS" panose="020B0603020202020204" pitchFamily="34" charset="0"/>
              </a:rPr>
              <a:t>ανέφικτη</a:t>
            </a:r>
            <a:endParaRPr lang="el-GR" altLang="el-GR" sz="2000" b="1" noProof="1">
              <a:solidFill>
                <a:srgbClr val="7030A0"/>
              </a:solidFill>
              <a:latin typeface="Trebuchet MS" panose="020B0603020202020204" pitchFamily="34" charset="0"/>
            </a:endParaRPr>
          </a:p>
          <a:p>
            <a:pPr lvl="1">
              <a:spcAft>
                <a:spcPct val="20000"/>
              </a:spcAft>
            </a:pPr>
            <a:r>
              <a:rPr lang="el-GR" altLang="el-GR" sz="1800" noProof="1">
                <a:solidFill>
                  <a:srgbClr val="4D4D4D"/>
                </a:solidFill>
                <a:latin typeface="Trebuchet MS" panose="020B0603020202020204" pitchFamily="34" charset="0"/>
              </a:rPr>
              <a:t>ανεξαρτησία κινδύνων</a:t>
            </a:r>
            <a:r>
              <a:rPr lang="el-GR" altLang="el-GR" sz="1800" noProof="1">
                <a:latin typeface="Trebuchet MS" panose="020B0603020202020204" pitchFamily="34" charset="0"/>
              </a:rPr>
              <a:t>; αλληλεξαρτώμενες πιθανότητες!</a:t>
            </a:r>
          </a:p>
          <a:p>
            <a:pPr lvl="2">
              <a:spcAft>
                <a:spcPct val="20000"/>
              </a:spcAft>
              <a:buClr>
                <a:schemeClr val="tx2"/>
              </a:buClr>
              <a:buFont typeface="Wingdings" panose="05000000000000000000" pitchFamily="2" charset="2"/>
              <a:buChar char="q"/>
            </a:pPr>
            <a:r>
              <a:rPr lang="el-GR" altLang="el-GR" sz="1800" noProof="1">
                <a:latin typeface="Trebuchet MS" panose="020B0603020202020204" pitchFamily="34" charset="0"/>
              </a:rPr>
              <a:t> </a:t>
            </a:r>
            <a:r>
              <a:rPr lang="el-GR" altLang="el-GR" sz="1800">
                <a:latin typeface="Trebuchet MS" panose="020B0603020202020204" pitchFamily="34" charset="0"/>
              </a:rPr>
              <a:t>ανεργία μη τυχαίο φαινόμενο,</a:t>
            </a:r>
            <a:r>
              <a:rPr lang="el-GR" altLang="el-GR" sz="1800" noProof="1">
                <a:latin typeface="Trebuchet MS" panose="020B0603020202020204" pitchFamily="34" charset="0"/>
              </a:rPr>
              <a:t> </a:t>
            </a:r>
            <a:r>
              <a:rPr lang="el-GR" altLang="el-GR" sz="1800">
                <a:latin typeface="Trebuchet MS" panose="020B0603020202020204" pitchFamily="34" charset="0"/>
              </a:rPr>
              <a:t>μακροοικονομικές διακυμάνσεις</a:t>
            </a:r>
            <a:endParaRPr lang="el-GR" altLang="el-GR" sz="1800" noProof="1">
              <a:latin typeface="Trebuchet MS" panose="020B0603020202020204" pitchFamily="34" charset="0"/>
            </a:endParaRPr>
          </a:p>
          <a:p>
            <a:pPr lvl="1">
              <a:spcAft>
                <a:spcPct val="20000"/>
              </a:spcAft>
            </a:pPr>
            <a:r>
              <a:rPr lang="el-GR" altLang="el-GR" sz="1800" noProof="1">
                <a:solidFill>
                  <a:srgbClr val="4D4D4D"/>
                </a:solidFill>
                <a:latin typeface="Trebuchet MS" panose="020B0603020202020204" pitchFamily="34" charset="0"/>
              </a:rPr>
              <a:t>κίνδυνος, όχι βεβαιότητα;</a:t>
            </a:r>
            <a:r>
              <a:rPr lang="el-GR" altLang="el-GR" sz="1800" noProof="1">
                <a:latin typeface="Trebuchet MS" panose="020B0603020202020204" pitchFamily="34" charset="0"/>
              </a:rPr>
              <a:t> μεγάλη πιθανότητα ζημιάς!</a:t>
            </a:r>
          </a:p>
          <a:p>
            <a:pPr lvl="2">
              <a:spcAft>
                <a:spcPct val="20000"/>
              </a:spcAft>
              <a:buClr>
                <a:schemeClr val="tx2"/>
              </a:buClr>
              <a:buFont typeface="Wingdings" panose="05000000000000000000" pitchFamily="2" charset="2"/>
              <a:buChar char="q"/>
            </a:pPr>
            <a:r>
              <a:rPr lang="el-GR" altLang="el-GR" sz="1800">
                <a:latin typeface="Trebuchet MS" panose="020B0603020202020204" pitchFamily="34" charset="0"/>
              </a:rPr>
              <a:t>ανειδίκευτοι εργάτες χωρίς προϋπηρεσία, μακροχρόνια άνεργοι</a:t>
            </a:r>
            <a:endParaRPr lang="el-GR" altLang="el-GR" sz="1800" noProof="1">
              <a:latin typeface="Trebuchet MS" panose="020B0603020202020204" pitchFamily="34" charset="0"/>
            </a:endParaRPr>
          </a:p>
          <a:p>
            <a:pPr lvl="1">
              <a:spcAft>
                <a:spcPct val="20000"/>
              </a:spcAft>
            </a:pPr>
            <a:r>
              <a:rPr lang="el-GR" altLang="el-GR" sz="1800" noProof="1">
                <a:latin typeface="Trebuchet MS" panose="020B0603020202020204" pitchFamily="34" charset="0"/>
              </a:rPr>
              <a:t>παρουσία δυσμενούς επιλογής</a:t>
            </a:r>
            <a:r>
              <a:rPr lang="el-GR" altLang="el-GR" sz="1800">
                <a:latin typeface="Trebuchet MS" panose="020B0603020202020204" pitchFamily="34" charset="0"/>
              </a:rPr>
              <a:t> </a:t>
            </a:r>
            <a:r>
              <a:rPr lang="fr-FR" altLang="el-GR" sz="1800" noProof="1">
                <a:latin typeface="Trebuchet MS" panose="020B0603020202020204" pitchFamily="34" charset="0"/>
              </a:rPr>
              <a:t>(adverse selection)</a:t>
            </a:r>
          </a:p>
          <a:p>
            <a:pPr lvl="2">
              <a:spcAft>
                <a:spcPct val="20000"/>
              </a:spcAft>
              <a:buClr>
                <a:schemeClr val="tx2"/>
              </a:buClr>
              <a:buFont typeface="Wingdings" panose="05000000000000000000" pitchFamily="2" charset="2"/>
              <a:buChar char="q"/>
            </a:pPr>
            <a:r>
              <a:rPr lang="el-GR" altLang="el-GR" sz="1800">
                <a:latin typeface="Trebuchet MS" panose="020B0603020202020204" pitchFamily="34" charset="0"/>
              </a:rPr>
              <a:t>συστατικές επιστολές και προϋπηρεσία ανεπαρκής οδηγός για τη μελλοντική πιθανότητα απώλειας εργασίας</a:t>
            </a:r>
            <a:endParaRPr lang="el-GR" altLang="el-GR" sz="1800" noProof="1">
              <a:latin typeface="Trebuchet MS" panose="020B0603020202020204" pitchFamily="34" charset="0"/>
            </a:endParaRPr>
          </a:p>
          <a:p>
            <a:pPr lvl="1">
              <a:spcAft>
                <a:spcPct val="20000"/>
              </a:spcAft>
            </a:pPr>
            <a:r>
              <a:rPr lang="el-GR" altLang="el-GR" sz="1800" noProof="1">
                <a:latin typeface="Trebuchet MS" panose="020B0603020202020204" pitchFamily="34" charset="0"/>
              </a:rPr>
              <a:t>παρουσία ηθικού κινδύνου</a:t>
            </a:r>
            <a:r>
              <a:rPr lang="fr-FR" altLang="el-GR" sz="1800" noProof="1">
                <a:latin typeface="Trebuchet MS" panose="020B0603020202020204" pitchFamily="34" charset="0"/>
              </a:rPr>
              <a:t> (moral hazard)</a:t>
            </a:r>
          </a:p>
          <a:p>
            <a:pPr lvl="2">
              <a:spcAft>
                <a:spcPct val="20000"/>
              </a:spcAft>
              <a:buClr>
                <a:schemeClr val="tx2"/>
              </a:buClr>
              <a:buFont typeface="Wingdings" panose="05000000000000000000" pitchFamily="2" charset="2"/>
              <a:buChar char="q"/>
            </a:pPr>
            <a:r>
              <a:rPr lang="el-GR" altLang="el-GR" sz="1800">
                <a:latin typeface="Trebuchet MS" panose="020B0603020202020204" pitchFamily="34" charset="0"/>
              </a:rPr>
              <a:t>ενδογενής πιθανότητα απώλειας εργασίας (π.χ. αυτοαπασχολούμενοι</a:t>
            </a:r>
            <a:r>
              <a:rPr lang="el-GR" altLang="el-GR" sz="1800" noProof="1">
                <a:latin typeface="Trebuchet MS" panose="020B0603020202020204" pitchFamily="34" charset="0"/>
              </a:rPr>
              <a:t>)</a:t>
            </a:r>
          </a:p>
          <a:p>
            <a:pPr lvl="1">
              <a:spcAft>
                <a:spcPct val="20000"/>
              </a:spcAft>
              <a:buFont typeface="Wingdings" panose="05000000000000000000" pitchFamily="2" charset="2"/>
              <a:buChar char="Ø"/>
            </a:pPr>
            <a:r>
              <a:rPr lang="el-GR" altLang="el-GR" sz="2000" noProof="1">
                <a:solidFill>
                  <a:schemeClr val="tx2"/>
                </a:solidFill>
                <a:latin typeface="Trebuchet MS" panose="020B0603020202020204" pitchFamily="34" charset="0"/>
              </a:rPr>
              <a:t>η </a:t>
            </a:r>
            <a:r>
              <a:rPr lang="el-GR" altLang="el-GR" sz="2000">
                <a:solidFill>
                  <a:schemeClr val="tx2"/>
                </a:solidFill>
                <a:latin typeface="Trebuchet MS" panose="020B0603020202020204" pitchFamily="34" charset="0"/>
              </a:rPr>
              <a:t>αγορά δεν είναι σε θέση να παρέχει γενικευμένη και συστηματική κάλυψη κατά του κινδύνου της ανεργίας</a:t>
            </a:r>
            <a:endParaRPr lang="el-GR" altLang="el-GR" sz="2000" noProof="1">
              <a:solidFill>
                <a:schemeClr val="tx2"/>
              </a:solidFill>
              <a:latin typeface="Trebuchet MS" panose="020B0603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531813"/>
            <a:ext cx="7772400" cy="889000"/>
          </a:xfrm>
        </p:spPr>
        <p:txBody>
          <a:bodyPr/>
          <a:lstStyle/>
          <a:p>
            <a:r>
              <a:rPr lang="el-GR" altLang="el-GR" sz="2000" b="1">
                <a:latin typeface="Trebuchet MS" panose="020B0603020202020204" pitchFamily="34" charset="0"/>
              </a:rPr>
              <a:t>στήριξη εισοδήματος ανέργων</a:t>
            </a:r>
            <a:endParaRPr lang="el-GR" altLang="el-GR" sz="2000" b="1" noProof="1">
              <a:latin typeface="Trebuchet MS" panose="020B0603020202020204" pitchFamily="34" charset="0"/>
            </a:endParaRPr>
          </a:p>
        </p:txBody>
      </p:sp>
      <p:sp>
        <p:nvSpPr>
          <p:cNvPr id="8195" name="Rectangle 3"/>
          <p:cNvSpPr>
            <a:spLocks noGrp="1" noChangeArrowheads="1"/>
          </p:cNvSpPr>
          <p:nvPr>
            <p:ph type="body" idx="1"/>
          </p:nvPr>
        </p:nvSpPr>
        <p:spPr>
          <a:xfrm>
            <a:off x="914400" y="1600200"/>
            <a:ext cx="7905750" cy="4349080"/>
          </a:xfrm>
        </p:spPr>
        <p:txBody>
          <a:bodyPr/>
          <a:lstStyle/>
          <a:p>
            <a:pPr>
              <a:spcAft>
                <a:spcPct val="20000"/>
              </a:spcAft>
            </a:pPr>
            <a:r>
              <a:rPr lang="el-GR" altLang="el-GR" sz="2000" dirty="0">
                <a:latin typeface="Trebuchet MS" panose="020B0603020202020204" pitchFamily="34" charset="0"/>
              </a:rPr>
              <a:t>Επιδίωξη</a:t>
            </a:r>
            <a:r>
              <a:rPr lang="en-US" altLang="el-GR" sz="2000" dirty="0">
                <a:latin typeface="Trebuchet MS" panose="020B0603020202020204" pitchFamily="34" charset="0"/>
              </a:rPr>
              <a:t>: </a:t>
            </a:r>
            <a:r>
              <a:rPr lang="el-GR" altLang="el-GR" sz="2000" dirty="0">
                <a:latin typeface="Trebuchet MS" panose="020B0603020202020204" pitchFamily="34" charset="0"/>
              </a:rPr>
              <a:t>να μην υπάρξει σημαντική πτώση του βιοτικού επιπέδου του ανέργου</a:t>
            </a:r>
          </a:p>
          <a:p>
            <a:pPr lvl="1">
              <a:spcAft>
                <a:spcPct val="20000"/>
              </a:spcAft>
            </a:pPr>
            <a:r>
              <a:rPr lang="el-GR" altLang="el-GR" sz="1800" dirty="0">
                <a:latin typeface="Trebuchet MS" panose="020B0603020202020204" pitchFamily="34" charset="0"/>
              </a:rPr>
              <a:t>Συνήθως το ύψος του επιδόματος εξαρτάται από τον προηγούμενο μισθό του εργαζομένου (ή κάποιου ‘μισθού αναφοράς’)</a:t>
            </a:r>
          </a:p>
          <a:p>
            <a:pPr>
              <a:spcAft>
                <a:spcPct val="20000"/>
              </a:spcAft>
            </a:pPr>
            <a:r>
              <a:rPr lang="el-GR" altLang="el-GR" sz="2000" dirty="0">
                <a:latin typeface="Trebuchet MS" panose="020B0603020202020204" pitchFamily="34" charset="0"/>
              </a:rPr>
              <a:t>Αλλά και αποφυγή παγίδας ανεργίας/φτώχειας</a:t>
            </a:r>
          </a:p>
          <a:p>
            <a:pPr lvl="2">
              <a:spcAft>
                <a:spcPct val="20000"/>
              </a:spcAft>
            </a:pPr>
            <a:endParaRPr lang="el-GR" altLang="el-GR" sz="1500" dirty="0">
              <a:latin typeface="Trebuchet MS" panose="020B0603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531813"/>
            <a:ext cx="7772400" cy="889000"/>
          </a:xfrm>
        </p:spPr>
        <p:txBody>
          <a:bodyPr/>
          <a:lstStyle/>
          <a:p>
            <a:r>
              <a:rPr lang="el-GR" altLang="el-GR" sz="2000" b="1">
                <a:latin typeface="Trebuchet MS" panose="020B0603020202020204" pitchFamily="34" charset="0"/>
              </a:rPr>
              <a:t>στήριξη εισοδήματος ανέργων</a:t>
            </a:r>
            <a:endParaRPr lang="el-GR" altLang="el-GR" sz="2000" b="1" noProof="1">
              <a:latin typeface="Trebuchet MS" panose="020B0603020202020204" pitchFamily="34" charset="0"/>
            </a:endParaRPr>
          </a:p>
        </p:txBody>
      </p:sp>
      <p:sp>
        <p:nvSpPr>
          <p:cNvPr id="9219" name="Rectangle 3"/>
          <p:cNvSpPr>
            <a:spLocks noGrp="1" noChangeArrowheads="1"/>
          </p:cNvSpPr>
          <p:nvPr>
            <p:ph type="body" idx="1"/>
          </p:nvPr>
        </p:nvSpPr>
        <p:spPr>
          <a:xfrm>
            <a:off x="914400" y="1600200"/>
            <a:ext cx="7905750" cy="4852988"/>
          </a:xfrm>
        </p:spPr>
        <p:txBody>
          <a:bodyPr/>
          <a:lstStyle/>
          <a:p>
            <a:pPr>
              <a:spcAft>
                <a:spcPct val="20000"/>
              </a:spcAft>
            </a:pPr>
            <a:r>
              <a:rPr lang="el-GR" altLang="el-GR" sz="2000" dirty="0">
                <a:latin typeface="Trebuchet MS" panose="020B0603020202020204" pitchFamily="34" charset="0"/>
              </a:rPr>
              <a:t>κοινωνική</a:t>
            </a:r>
            <a:r>
              <a:rPr lang="el-GR" altLang="el-GR" sz="2000" noProof="1">
                <a:latin typeface="Trebuchet MS" panose="020B0603020202020204" pitchFamily="34" charset="0"/>
              </a:rPr>
              <a:t> ασφάλιση </a:t>
            </a:r>
            <a:r>
              <a:rPr lang="el-GR" altLang="el-GR" sz="2000" dirty="0">
                <a:latin typeface="Trebuchet MS" panose="020B0603020202020204" pitchFamily="34" charset="0"/>
              </a:rPr>
              <a:t>ανεργίας</a:t>
            </a:r>
            <a:endParaRPr lang="el-GR" altLang="el-GR" sz="2000" b="1" noProof="1">
              <a:solidFill>
                <a:srgbClr val="000099"/>
              </a:solidFill>
              <a:latin typeface="Trebuchet MS" panose="020B0603020202020204" pitchFamily="34" charset="0"/>
            </a:endParaRPr>
          </a:p>
          <a:p>
            <a:pPr lvl="1">
              <a:spcAft>
                <a:spcPct val="20000"/>
              </a:spcAft>
            </a:pPr>
            <a:r>
              <a:rPr lang="el-GR" altLang="el-GR" sz="1800" dirty="0">
                <a:solidFill>
                  <a:srgbClr val="4D4D4D"/>
                </a:solidFill>
                <a:latin typeface="Trebuchet MS" panose="020B0603020202020204" pitchFamily="34" charset="0"/>
              </a:rPr>
              <a:t>χρηματοδοτείται από εισφορές εργαζομένων και εργοδοτών</a:t>
            </a:r>
            <a:endParaRPr lang="el-GR" altLang="el-GR" sz="1800" noProof="1">
              <a:latin typeface="Trebuchet MS" panose="020B0603020202020204" pitchFamily="34" charset="0"/>
            </a:endParaRPr>
          </a:p>
          <a:p>
            <a:pPr lvl="1">
              <a:spcAft>
                <a:spcPct val="20000"/>
              </a:spcAft>
            </a:pPr>
            <a:r>
              <a:rPr lang="el-GR" altLang="el-GR" sz="1800" dirty="0">
                <a:solidFill>
                  <a:srgbClr val="4D4D4D"/>
                </a:solidFill>
                <a:latin typeface="Trebuchet MS" panose="020B0603020202020204" pitchFamily="34" charset="0"/>
              </a:rPr>
              <a:t>χορηγεί επιδόματα είτε ενιαία είτε ανάλογα με τις αποδοχές</a:t>
            </a:r>
          </a:p>
          <a:p>
            <a:pPr lvl="1">
              <a:spcAft>
                <a:spcPct val="20000"/>
              </a:spcAft>
            </a:pPr>
            <a:r>
              <a:rPr lang="el-GR" altLang="el-GR" sz="1800" dirty="0">
                <a:solidFill>
                  <a:srgbClr val="4D4D4D"/>
                </a:solidFill>
                <a:latin typeface="Trebuchet MS" panose="020B0603020202020204" pitchFamily="34" charset="0"/>
              </a:rPr>
              <a:t>τα επιδόματα καταβάλλονται για περιορισμένο χρονικό διάστημα</a:t>
            </a:r>
          </a:p>
          <a:p>
            <a:pPr lvl="1">
              <a:spcAft>
                <a:spcPct val="20000"/>
              </a:spcAft>
            </a:pPr>
            <a:r>
              <a:rPr lang="el-GR" altLang="el-GR" sz="1800" dirty="0">
                <a:solidFill>
                  <a:srgbClr val="4D4D4D"/>
                </a:solidFill>
                <a:latin typeface="Trebuchet MS" panose="020B0603020202020204" pitchFamily="34" charset="0"/>
              </a:rPr>
              <a:t>... σε ανέργους που διαθέτουν το απαραίτητο ιστορικό εισφορών</a:t>
            </a:r>
            <a:endParaRPr lang="el-GR" altLang="el-GR" sz="1800" noProof="1">
              <a:latin typeface="Trebuchet MS" panose="020B0603020202020204" pitchFamily="34" charset="0"/>
            </a:endParaRPr>
          </a:p>
          <a:p>
            <a:pPr lvl="1">
              <a:spcAft>
                <a:spcPct val="20000"/>
              </a:spcAft>
            </a:pPr>
            <a:endParaRPr lang="el-GR" altLang="el-GR" sz="1800" noProof="1">
              <a:latin typeface="Trebuchet MS" panose="020B0603020202020204" pitchFamily="34" charset="0"/>
            </a:endParaRPr>
          </a:p>
          <a:p>
            <a:pPr>
              <a:spcAft>
                <a:spcPct val="20000"/>
              </a:spcAft>
            </a:pPr>
            <a:r>
              <a:rPr lang="el-GR" altLang="el-GR" sz="2000" dirty="0">
                <a:latin typeface="Trebuchet MS" panose="020B0603020202020204" pitchFamily="34" charset="0"/>
              </a:rPr>
              <a:t>κοινωνική</a:t>
            </a:r>
            <a:r>
              <a:rPr lang="el-GR" altLang="el-GR" sz="2000" noProof="1">
                <a:latin typeface="Trebuchet MS" panose="020B0603020202020204" pitchFamily="34" charset="0"/>
              </a:rPr>
              <a:t> </a:t>
            </a:r>
            <a:r>
              <a:rPr lang="el-GR" altLang="el-GR" sz="2000" dirty="0">
                <a:latin typeface="Trebuchet MS" panose="020B0603020202020204" pitchFamily="34" charset="0"/>
              </a:rPr>
              <a:t>πρόνοια</a:t>
            </a:r>
            <a:r>
              <a:rPr lang="el-GR" altLang="el-GR" sz="2000" noProof="1">
                <a:latin typeface="Trebuchet MS" panose="020B0603020202020204" pitchFamily="34" charset="0"/>
              </a:rPr>
              <a:t> </a:t>
            </a:r>
            <a:r>
              <a:rPr lang="el-GR" altLang="el-GR" sz="2000" dirty="0">
                <a:latin typeface="Trebuchet MS" panose="020B0603020202020204" pitchFamily="34" charset="0"/>
              </a:rPr>
              <a:t>ανεργίας</a:t>
            </a:r>
            <a:endParaRPr lang="el-GR" altLang="el-GR" sz="2000" b="1" noProof="1">
              <a:solidFill>
                <a:srgbClr val="000099"/>
              </a:solidFill>
              <a:latin typeface="Trebuchet MS" panose="020B0603020202020204" pitchFamily="34" charset="0"/>
            </a:endParaRPr>
          </a:p>
          <a:p>
            <a:pPr lvl="1">
              <a:spcAft>
                <a:spcPct val="20000"/>
              </a:spcAft>
            </a:pPr>
            <a:r>
              <a:rPr lang="el-GR" altLang="el-GR" sz="1800" dirty="0">
                <a:solidFill>
                  <a:srgbClr val="4D4D4D"/>
                </a:solidFill>
                <a:latin typeface="Trebuchet MS" panose="020B0603020202020204" pitchFamily="34" charset="0"/>
              </a:rPr>
              <a:t>χρηματοδοτείται από τον κρατικό προϋπολογισμό</a:t>
            </a:r>
            <a:endParaRPr lang="el-GR" altLang="el-GR" sz="1800" noProof="1">
              <a:latin typeface="Trebuchet MS" panose="020B0603020202020204" pitchFamily="34" charset="0"/>
            </a:endParaRPr>
          </a:p>
          <a:p>
            <a:pPr lvl="1">
              <a:spcAft>
                <a:spcPct val="20000"/>
              </a:spcAft>
            </a:pPr>
            <a:r>
              <a:rPr lang="el-GR" altLang="el-GR" sz="1800" dirty="0">
                <a:solidFill>
                  <a:srgbClr val="4D4D4D"/>
                </a:solidFill>
                <a:latin typeface="Trebuchet MS" panose="020B0603020202020204" pitchFamily="34" charset="0"/>
              </a:rPr>
              <a:t>τα επιδόματα καταβάλλονται για μεγαλύτερο χρονικό διάστημα</a:t>
            </a:r>
          </a:p>
          <a:p>
            <a:pPr lvl="1">
              <a:spcAft>
                <a:spcPct val="20000"/>
              </a:spcAft>
            </a:pPr>
            <a:r>
              <a:rPr lang="el-GR" altLang="el-GR" sz="1800" dirty="0">
                <a:solidFill>
                  <a:srgbClr val="4D4D4D"/>
                </a:solidFill>
                <a:latin typeface="Trebuchet MS" panose="020B0603020202020204" pitchFamily="34" charset="0"/>
              </a:rPr>
              <a:t>... σε μακροχρόνια ανέργους ή νεοεισερχόμενους στην αγορά εργασίας</a:t>
            </a:r>
          </a:p>
          <a:p>
            <a:pPr lvl="1">
              <a:spcAft>
                <a:spcPct val="20000"/>
              </a:spcAft>
            </a:pPr>
            <a:r>
              <a:rPr lang="el-GR" altLang="el-GR" sz="1800" dirty="0">
                <a:latin typeface="Trebuchet MS" panose="020B0603020202020204" pitchFamily="34" charset="0"/>
              </a:rPr>
              <a:t>... υπό τον όρο ότι πληρούν τα εισοδηματικά κριτήρια</a:t>
            </a:r>
          </a:p>
          <a:p>
            <a:pPr lvl="1">
              <a:spcAft>
                <a:spcPct val="20000"/>
              </a:spcAft>
            </a:pPr>
            <a:r>
              <a:rPr lang="el-GR" altLang="el-GR" sz="1800" noProof="1">
                <a:latin typeface="Trebuchet MS" panose="020B0603020202020204" pitchFamily="34" charset="0"/>
              </a:rPr>
              <a:t>... συχνά σε συνδυασμό με γενικότερα προνοιακά προγράμματα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l-GR" altLang="en-US" sz="2000" b="1" dirty="0">
                <a:latin typeface="Trebuchet MS" panose="020B0603020202020204" pitchFamily="34" charset="0"/>
              </a:rPr>
              <a:t>Ποσοστά αναπλήρωσης επιδομάτων και βοηθημάτων ανεργίας στα κράτη-μέλη της ΕΕ (</a:t>
            </a:r>
            <a:r>
              <a:rPr lang="en-US" altLang="en-US" sz="2000" b="1" dirty="0">
                <a:latin typeface="Trebuchet MS" panose="020B0603020202020204" pitchFamily="34" charset="0"/>
              </a:rPr>
              <a:t>2010</a:t>
            </a:r>
            <a:r>
              <a:rPr lang="el-GR" altLang="en-US" sz="2000" b="1" dirty="0">
                <a:latin typeface="Trebuchet MS" panose="020B0603020202020204" pitchFamily="34" charset="0"/>
              </a:rPr>
              <a:t>)</a:t>
            </a:r>
            <a:endParaRPr lang="en-US" altLang="en-US" sz="2000" b="1" dirty="0">
              <a:latin typeface="Trebuchet MS" panose="020B0603020202020204" pitchFamily="34" charset="0"/>
            </a:endParaRPr>
          </a:p>
        </p:txBody>
      </p:sp>
      <p:pic>
        <p:nvPicPr>
          <p:cNvPr id="46083" name="Picture 3"/>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0" y="1735207"/>
            <a:ext cx="4500563"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5"/>
          <p:cNvPicPr>
            <a:picLocks noChangeAspect="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4521200" y="1735207"/>
            <a:ext cx="4622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a:xfrm>
            <a:off x="539552" y="5022884"/>
            <a:ext cx="8481814" cy="1835115"/>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Σημαντικές διαφορές μεταξύ κρατών-μελών</a:t>
            </a:r>
          </a:p>
          <a:p>
            <a:pPr lvl="1">
              <a:spcAft>
                <a:spcPct val="20000"/>
              </a:spcAft>
            </a:pPr>
            <a:r>
              <a:rPr lang="el-GR" altLang="el-GR" sz="1800" kern="0" dirty="0">
                <a:latin typeface="Trebuchet MS" panose="020B0603020202020204" pitchFamily="34" charset="0"/>
              </a:rPr>
              <a:t>τόσο στα ποσοστά αναπλήρωσης επιδομάτων ανεργίας</a:t>
            </a:r>
          </a:p>
          <a:p>
            <a:pPr lvl="1">
              <a:spcAft>
                <a:spcPct val="20000"/>
              </a:spcAft>
            </a:pPr>
            <a:r>
              <a:rPr lang="el-GR" altLang="el-GR" sz="1800" kern="0" dirty="0">
                <a:latin typeface="Trebuchet MS" panose="020B0603020202020204" pitchFamily="34" charset="0"/>
              </a:rPr>
              <a:t>όσο και στα ποσοστά αναπλήρωσης των βοηθημάτων ανεργίας (+κοινωνικής πρόνοιας)</a:t>
            </a:r>
          </a:p>
        </p:txBody>
      </p:sp>
    </p:spTree>
    <p:extLst>
      <p:ext uri="{BB962C8B-B14F-4D97-AF65-F5344CB8AC3E}">
        <p14:creationId xmlns:p14="http://schemas.microsoft.com/office/powerpoint/2010/main" val="3707919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l-GR" altLang="en-US" sz="2000" b="1" dirty="0">
                <a:solidFill>
                  <a:srgbClr val="CC0000"/>
                </a:solidFill>
                <a:latin typeface="Trebuchet MS" panose="020B0603020202020204" pitchFamily="34" charset="0"/>
              </a:rPr>
              <a:t>Μέγιστο διάστημα παροχής επιδόματος ανεργίας </a:t>
            </a:r>
            <a:br>
              <a:rPr lang="el-GR" altLang="en-US" sz="2000" b="1" dirty="0">
                <a:solidFill>
                  <a:srgbClr val="CC0000"/>
                </a:solidFill>
                <a:latin typeface="Trebuchet MS" panose="020B0603020202020204" pitchFamily="34" charset="0"/>
              </a:rPr>
            </a:br>
            <a:r>
              <a:rPr lang="el-GR" altLang="en-US" sz="2000" b="1" dirty="0">
                <a:solidFill>
                  <a:srgbClr val="CC0000"/>
                </a:solidFill>
                <a:latin typeface="Trebuchet MS" panose="020B0603020202020204" pitchFamily="34" charset="0"/>
              </a:rPr>
              <a:t>στα κράτη-μέλη της ΕΕ (αριθμός εβδομάδων, </a:t>
            </a:r>
            <a:r>
              <a:rPr lang="en-US" altLang="en-US" sz="2000" b="1" dirty="0">
                <a:solidFill>
                  <a:srgbClr val="CC0000"/>
                </a:solidFill>
                <a:latin typeface="Trebuchet MS" panose="020B0603020202020204" pitchFamily="34" charset="0"/>
              </a:rPr>
              <a:t>2010</a:t>
            </a:r>
            <a:r>
              <a:rPr lang="el-GR" altLang="en-US" sz="2000" b="1" dirty="0">
                <a:solidFill>
                  <a:srgbClr val="CC0000"/>
                </a:solidFill>
                <a:latin typeface="Trebuchet MS" panose="020B0603020202020204" pitchFamily="34" charset="0"/>
              </a:rPr>
              <a:t>)</a:t>
            </a:r>
            <a:endParaRPr lang="en-US" altLang="en-US" dirty="0"/>
          </a:p>
        </p:txBody>
      </p:sp>
      <p:pic>
        <p:nvPicPr>
          <p:cNvPr id="47107" name="Picture 2"/>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331640" y="1628800"/>
            <a:ext cx="6532562"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5505475"/>
            <a:ext cx="8481814" cy="1352524"/>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Και πάλι, πολύ σημαντικές διαφορές μεταξύ κρατών-μελών</a:t>
            </a:r>
          </a:p>
          <a:p>
            <a:pPr lvl="1">
              <a:spcAft>
                <a:spcPct val="20000"/>
              </a:spcAft>
            </a:pPr>
            <a:r>
              <a:rPr lang="el-GR" altLang="el-GR" sz="1800" kern="0" dirty="0">
                <a:latin typeface="Trebuchet MS" panose="020B0603020202020204" pitchFamily="34" charset="0"/>
              </a:rPr>
              <a:t>Από 6 μήνες έως 2,5 χρόνια</a:t>
            </a:r>
          </a:p>
        </p:txBody>
      </p:sp>
    </p:spTree>
    <p:extLst>
      <p:ext uri="{BB962C8B-B14F-4D97-AF65-F5344CB8AC3E}">
        <p14:creationId xmlns:p14="http://schemas.microsoft.com/office/powerpoint/2010/main" val="641767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l-GR" altLang="en-US" sz="2000" b="1" dirty="0">
                <a:solidFill>
                  <a:srgbClr val="CC0000"/>
                </a:solidFill>
                <a:latin typeface="Trebuchet MS" panose="020B0603020202020204" pitchFamily="34" charset="0"/>
              </a:rPr>
              <a:t>Συνδυάζοντας τα δύο προηγούμενα…</a:t>
            </a:r>
            <a:endParaRPr lang="en-US" altLang="en-US" dirty="0"/>
          </a:p>
        </p:txBody>
      </p:sp>
      <p:pic>
        <p:nvPicPr>
          <p:cNvPr id="48131" name="Picture 2"/>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043608" y="1628800"/>
            <a:ext cx="6414610" cy="4248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5877271"/>
            <a:ext cx="8481814" cy="980727"/>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Σχεδόν παντού, το επίδομα ανεργίας – συχνά μειούμενο στο χρόνο – ακολουθείται από χαμηλότερο βοήθημα ανεργίας (ή/και </a:t>
            </a:r>
            <a:r>
              <a:rPr lang="el-GR" altLang="el-GR" sz="2000" kern="0" dirty="0" err="1">
                <a:latin typeface="Trebuchet MS" panose="020B0603020202020204" pitchFamily="34" charset="0"/>
              </a:rPr>
              <a:t>προνοιακό</a:t>
            </a:r>
            <a:r>
              <a:rPr lang="el-GR" altLang="el-GR" sz="2000" kern="0" dirty="0">
                <a:latin typeface="Trebuchet MS" panose="020B0603020202020204" pitchFamily="34" charset="0"/>
              </a:rPr>
              <a:t> βοήθημα)</a:t>
            </a:r>
          </a:p>
        </p:txBody>
      </p:sp>
    </p:spTree>
    <p:extLst>
      <p:ext uri="{BB962C8B-B14F-4D97-AF65-F5344CB8AC3E}">
        <p14:creationId xmlns:p14="http://schemas.microsoft.com/office/powerpoint/2010/main" val="3322570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l-GR" altLang="en-US" sz="2000" b="1" dirty="0">
                <a:solidFill>
                  <a:srgbClr val="CC0000"/>
                </a:solidFill>
                <a:latin typeface="Trebuchet MS" panose="020B0603020202020204" pitchFamily="34" charset="0"/>
              </a:rPr>
              <a:t>Χρηματοδότηση ασφάλισης ανεργίας</a:t>
            </a:r>
            <a:endParaRPr lang="en-US" altLang="en-US" dirty="0"/>
          </a:p>
        </p:txBody>
      </p:sp>
      <p:pic>
        <p:nvPicPr>
          <p:cNvPr id="49155" name="Picture 2"/>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331640" y="1916832"/>
            <a:ext cx="6696744"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5505475"/>
            <a:ext cx="8481814" cy="1352524"/>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Τα ποσοστά σχετικής συμμετοχής εργοδοτών και μισθωτών διαφέρουν σημαντικά μεταξύ κρατών-μελών</a:t>
            </a:r>
          </a:p>
        </p:txBody>
      </p:sp>
    </p:spTree>
    <p:extLst>
      <p:ext uri="{BB962C8B-B14F-4D97-AF65-F5344CB8AC3E}">
        <p14:creationId xmlns:p14="http://schemas.microsoft.com/office/powerpoint/2010/main" val="48864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l-GR" altLang="en-US" sz="2000" b="1" dirty="0">
                <a:solidFill>
                  <a:srgbClr val="CC3300"/>
                </a:solidFill>
                <a:latin typeface="Trebuchet MS" panose="020B0603020202020204" pitchFamily="34" charset="0"/>
              </a:rPr>
              <a:t>Τύποι κρατικής συμμετοχής στη χρηματοδότηση της ασφάλισης ανεργίας</a:t>
            </a:r>
            <a:endParaRPr lang="en-US" altLang="en-US" dirty="0">
              <a:solidFill>
                <a:srgbClr val="CC3300"/>
              </a:solidFill>
            </a:endParaRPr>
          </a:p>
        </p:txBody>
      </p:sp>
      <p:pic>
        <p:nvPicPr>
          <p:cNvPr id="50179" name="Picture 2"/>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331640" y="1772816"/>
            <a:ext cx="6416675"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683568" y="4725144"/>
            <a:ext cx="8337798" cy="2132855"/>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Με λίγες εξαιρέσεις, συμμετοχή και του κράτους στην ασφάλιση ανεργίας, αλλά με διαφορετικό τρόπο από χώρα σε χώρα</a:t>
            </a:r>
          </a:p>
          <a:p>
            <a:pPr lvl="1">
              <a:spcAft>
                <a:spcPct val="20000"/>
              </a:spcAft>
            </a:pPr>
            <a:r>
              <a:rPr lang="el-GR" altLang="el-GR" sz="1800" kern="0" dirty="0">
                <a:latin typeface="Trebuchet MS" panose="020B0603020202020204" pitchFamily="34" charset="0"/>
              </a:rPr>
              <a:t>Συγκεκριμένο ποσό</a:t>
            </a:r>
          </a:p>
          <a:p>
            <a:pPr lvl="1">
              <a:spcAft>
                <a:spcPct val="20000"/>
              </a:spcAft>
            </a:pPr>
            <a:r>
              <a:rPr lang="el-GR" altLang="el-GR" sz="1800" kern="0" dirty="0">
                <a:latin typeface="Trebuchet MS" panose="020B0603020202020204" pitchFamily="34" charset="0"/>
              </a:rPr>
              <a:t>Αναλογική επιδότηση</a:t>
            </a:r>
          </a:p>
          <a:p>
            <a:pPr lvl="1">
              <a:spcAft>
                <a:spcPct val="20000"/>
              </a:spcAft>
            </a:pPr>
            <a:r>
              <a:rPr lang="el-GR" altLang="el-GR" sz="1800" kern="0" dirty="0">
                <a:latin typeface="Trebuchet MS" panose="020B0603020202020204" pitchFamily="34" charset="0"/>
              </a:rPr>
              <a:t>Κάλυψη ελλείμματος</a:t>
            </a:r>
          </a:p>
        </p:txBody>
      </p:sp>
    </p:spTree>
    <p:extLst>
      <p:ext uri="{BB962C8B-B14F-4D97-AF65-F5344CB8AC3E}">
        <p14:creationId xmlns:p14="http://schemas.microsoft.com/office/powerpoint/2010/main" val="1025097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l-GR" altLang="en-US" sz="2000" b="1" dirty="0">
                <a:solidFill>
                  <a:srgbClr val="CC0000"/>
                </a:solidFill>
                <a:latin typeface="Trebuchet MS" panose="020B0603020202020204" pitchFamily="34" charset="0"/>
              </a:rPr>
              <a:t>Δαπάνη ασφάλισης ανεργίας ως ποσοστό του ΑΕΠ </a:t>
            </a:r>
            <a:br>
              <a:rPr lang="el-GR" altLang="en-US" sz="2000" b="1" dirty="0">
                <a:solidFill>
                  <a:srgbClr val="CC0000"/>
                </a:solidFill>
                <a:latin typeface="Trebuchet MS" panose="020B0603020202020204" pitchFamily="34" charset="0"/>
              </a:rPr>
            </a:br>
            <a:r>
              <a:rPr lang="el-GR" altLang="en-US" sz="2000" b="1" dirty="0">
                <a:solidFill>
                  <a:srgbClr val="CC0000"/>
                </a:solidFill>
                <a:latin typeface="Trebuchet MS" panose="020B0603020202020204" pitchFamily="34" charset="0"/>
              </a:rPr>
              <a:t>στα κράτη-μέλη της ΕΕ (2010)</a:t>
            </a:r>
            <a:endParaRPr lang="en-US" altLang="en-US" dirty="0"/>
          </a:p>
        </p:txBody>
      </p:sp>
      <p:pic>
        <p:nvPicPr>
          <p:cNvPr id="51203" name="Picture 2"/>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335088" y="1755775"/>
            <a:ext cx="6473825"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683568" y="4941168"/>
            <a:ext cx="8337798" cy="1916831"/>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Μεγάλες διαφορές μεταξύ χωρών. Μπορούν να</a:t>
            </a:r>
            <a:r>
              <a:rPr lang="en-US" altLang="el-GR" sz="2000" kern="0" dirty="0">
                <a:latin typeface="Trebuchet MS" panose="020B0603020202020204" pitchFamily="34" charset="0"/>
              </a:rPr>
              <a:t> </a:t>
            </a:r>
            <a:r>
              <a:rPr lang="el-GR" altLang="el-GR" sz="2000" kern="0" dirty="0">
                <a:latin typeface="Trebuchet MS" panose="020B0603020202020204" pitchFamily="34" charset="0"/>
              </a:rPr>
              <a:t>αποδοθούν σε</a:t>
            </a:r>
            <a:r>
              <a:rPr lang="en-US" altLang="el-GR" sz="2000" kern="0" dirty="0">
                <a:latin typeface="Trebuchet MS" panose="020B0603020202020204" pitchFamily="34" charset="0"/>
              </a:rPr>
              <a:t> </a:t>
            </a:r>
            <a:r>
              <a:rPr lang="el-GR" altLang="el-GR" sz="2000" kern="0" dirty="0">
                <a:latin typeface="Trebuchet MS" panose="020B0603020202020204" pitchFamily="34" charset="0"/>
              </a:rPr>
              <a:t>διαφορές στο</a:t>
            </a:r>
            <a:r>
              <a:rPr lang="en-US" altLang="el-GR" sz="2000" kern="0" dirty="0">
                <a:latin typeface="Trebuchet MS" panose="020B0603020202020204" pitchFamily="34" charset="0"/>
              </a:rPr>
              <a:t>:</a:t>
            </a:r>
            <a:endParaRPr lang="el-GR" altLang="el-GR" sz="2000" kern="0" dirty="0">
              <a:latin typeface="Trebuchet MS" panose="020B0603020202020204" pitchFamily="34" charset="0"/>
            </a:endParaRPr>
          </a:p>
          <a:p>
            <a:pPr lvl="1">
              <a:spcAft>
                <a:spcPct val="20000"/>
              </a:spcAft>
            </a:pPr>
            <a:r>
              <a:rPr lang="el-GR" altLang="el-GR" sz="1800" kern="0" dirty="0">
                <a:latin typeface="Trebuchet MS" panose="020B0603020202020204" pitchFamily="34" charset="0"/>
              </a:rPr>
              <a:t>Ποσοστό ανεργίας</a:t>
            </a:r>
          </a:p>
          <a:p>
            <a:pPr lvl="1">
              <a:spcAft>
                <a:spcPct val="20000"/>
              </a:spcAft>
            </a:pPr>
            <a:r>
              <a:rPr lang="el-GR" altLang="el-GR" sz="1800" kern="0" dirty="0">
                <a:latin typeface="Trebuchet MS" panose="020B0603020202020204" pitchFamily="34" charset="0"/>
              </a:rPr>
              <a:t>Γενναιοδωρία επιδόματος ανεργίας</a:t>
            </a:r>
          </a:p>
          <a:p>
            <a:pPr lvl="1">
              <a:spcAft>
                <a:spcPct val="20000"/>
              </a:spcAft>
            </a:pPr>
            <a:r>
              <a:rPr lang="el-GR" altLang="el-GR" sz="1800" kern="0" dirty="0">
                <a:latin typeface="Trebuchet MS" panose="020B0603020202020204" pitchFamily="34" charset="0"/>
              </a:rPr>
              <a:t>Διάρκεια επιδόματος ανεργίας</a:t>
            </a:r>
          </a:p>
        </p:txBody>
      </p:sp>
    </p:spTree>
    <p:extLst>
      <p:ext uri="{BB962C8B-B14F-4D97-AF65-F5344CB8AC3E}">
        <p14:creationId xmlns:p14="http://schemas.microsoft.com/office/powerpoint/2010/main" val="1833654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531813"/>
            <a:ext cx="7772400" cy="889000"/>
          </a:xfrm>
        </p:spPr>
        <p:txBody>
          <a:bodyPr/>
          <a:lstStyle/>
          <a:p>
            <a:r>
              <a:rPr lang="el-GR" altLang="el-GR" sz="2000" b="1" dirty="0">
                <a:latin typeface="Trebuchet MS" panose="020B0603020202020204" pitchFamily="34" charset="0"/>
              </a:rPr>
              <a:t>ανεργία – ένα κοινωνικό πρόβλημα</a:t>
            </a:r>
            <a:endParaRPr lang="el-GR" altLang="el-GR" sz="2000" dirty="0">
              <a:latin typeface="Trebuchet MS" panose="020B0603020202020204" pitchFamily="34" charset="0"/>
            </a:endParaRPr>
          </a:p>
        </p:txBody>
      </p:sp>
      <p:sp>
        <p:nvSpPr>
          <p:cNvPr id="6147" name="Rectangle 3"/>
          <p:cNvSpPr>
            <a:spLocks noGrp="1" noChangeArrowheads="1"/>
          </p:cNvSpPr>
          <p:nvPr>
            <p:ph type="body" idx="1"/>
          </p:nvPr>
        </p:nvSpPr>
        <p:spPr>
          <a:noFill/>
        </p:spPr>
        <p:txBody>
          <a:bodyPr/>
          <a:lstStyle/>
          <a:p>
            <a:pPr>
              <a:spcAft>
                <a:spcPct val="50000"/>
              </a:spcAft>
            </a:pPr>
            <a:r>
              <a:rPr lang="en-GB" altLang="el-GR" sz="2000" dirty="0">
                <a:latin typeface="Trebuchet MS" panose="020B0603020202020204" pitchFamily="34" charset="0"/>
              </a:rPr>
              <a:t>Los lunes al sol</a:t>
            </a:r>
            <a:r>
              <a:rPr lang="el-GR" altLang="el-GR" sz="2000" dirty="0">
                <a:latin typeface="Trebuchet MS" panose="020B0603020202020204" pitchFamily="34" charset="0"/>
              </a:rPr>
              <a:t> (2002) </a:t>
            </a:r>
          </a:p>
          <a:p>
            <a:pPr>
              <a:spcAft>
                <a:spcPct val="50000"/>
              </a:spcAft>
            </a:pPr>
            <a:r>
              <a:rPr lang="en-US" altLang="el-GR" sz="2000" dirty="0">
                <a:latin typeface="Trebuchet MS" panose="020B0603020202020204" pitchFamily="34" charset="0"/>
              </a:rPr>
              <a:t>I, Daniel Blake</a:t>
            </a:r>
            <a:r>
              <a:rPr lang="el-GR" altLang="el-GR" sz="2000" dirty="0">
                <a:latin typeface="Trebuchet MS" panose="020B0603020202020204" pitchFamily="34" charset="0"/>
              </a:rPr>
              <a:t> (</a:t>
            </a:r>
            <a:r>
              <a:rPr lang="en-US" altLang="el-GR" sz="2000" dirty="0">
                <a:latin typeface="Trebuchet MS" panose="020B0603020202020204" pitchFamily="34" charset="0"/>
              </a:rPr>
              <a:t>2016)</a:t>
            </a:r>
          </a:p>
          <a:p>
            <a:pPr>
              <a:spcAft>
                <a:spcPct val="50000"/>
              </a:spcAft>
            </a:pPr>
            <a:r>
              <a:rPr lang="en-US" altLang="el-GR" sz="2000" dirty="0">
                <a:latin typeface="Trebuchet MS" panose="020B0603020202020204" pitchFamily="34" charset="0"/>
              </a:rPr>
              <a:t>It's a Free World...(2007)</a:t>
            </a:r>
            <a:endParaRPr lang="el-GR" altLang="el-GR" sz="2000" dirty="0">
              <a:latin typeface="Trebuchet MS" panose="020B0603020202020204" pitchFamily="34" charset="0"/>
            </a:endParaRPr>
          </a:p>
          <a:p>
            <a:pPr>
              <a:spcAft>
                <a:spcPct val="50000"/>
              </a:spcAft>
            </a:pPr>
            <a:r>
              <a:rPr lang="en-US" altLang="el-GR" sz="2000" dirty="0">
                <a:latin typeface="Trebuchet MS" panose="020B0603020202020204" pitchFamily="34" charset="0"/>
              </a:rPr>
              <a:t>Rosetta (1999) </a:t>
            </a:r>
          </a:p>
          <a:p>
            <a:pPr>
              <a:spcAft>
                <a:spcPct val="50000"/>
              </a:spcAft>
            </a:pPr>
            <a:r>
              <a:rPr lang="en-US" altLang="el-GR" sz="2000" dirty="0">
                <a:latin typeface="Trebuchet MS" panose="020B0603020202020204" pitchFamily="34" charset="0"/>
              </a:rPr>
              <a:t>Two days, one night (2014) </a:t>
            </a:r>
            <a:endParaRPr lang="el-GR" altLang="el-GR" sz="2000" dirty="0">
              <a:latin typeface="Trebuchet MS" panose="020B0603020202020204" pitchFamily="34" charset="0"/>
            </a:endParaRPr>
          </a:p>
          <a:p>
            <a:pPr>
              <a:spcAft>
                <a:spcPct val="50000"/>
              </a:spcAft>
            </a:pPr>
            <a:endParaRPr lang="en-US" altLang="el-GR" sz="2000" dirty="0">
              <a:latin typeface="Trebuchet MS" panose="020B0603020202020204" pitchFamily="34" charset="0"/>
            </a:endParaRPr>
          </a:p>
          <a:p>
            <a:pPr>
              <a:spcAft>
                <a:spcPct val="50000"/>
              </a:spcAft>
            </a:pPr>
            <a:endParaRPr lang="el-GR" altLang="el-GR" sz="2000" dirty="0">
              <a:latin typeface="Trebuchet MS" panose="020B0603020202020204" pitchFamily="34" charset="0"/>
            </a:endParaRPr>
          </a:p>
        </p:txBody>
      </p:sp>
    </p:spTree>
    <p:extLst>
      <p:ext uri="{BB962C8B-B14F-4D97-AF65-F5344CB8AC3E}">
        <p14:creationId xmlns:p14="http://schemas.microsoft.com/office/powerpoint/2010/main" val="1972829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l-GR" altLang="en-US" sz="2000" b="1" dirty="0">
                <a:solidFill>
                  <a:srgbClr val="CC0000"/>
                </a:solidFill>
                <a:latin typeface="Trebuchet MS" panose="020B0603020202020204" pitchFamily="34" charset="0"/>
              </a:rPr>
              <a:t>Διαχρονική μεταβολή στη γενναιοδωρία των επιδομάτων ανεργίας στην ΕΕ</a:t>
            </a:r>
            <a:endParaRPr lang="en-US" altLang="en-US" dirty="0"/>
          </a:p>
        </p:txBody>
      </p:sp>
      <p:pic>
        <p:nvPicPr>
          <p:cNvPr id="52227" name="Picture 2"/>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516282" y="1628800"/>
            <a:ext cx="6672370"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683568" y="5661248"/>
            <a:ext cx="8337798" cy="1196751"/>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Συχνή κριτική</a:t>
            </a:r>
            <a:r>
              <a:rPr lang="en-US" altLang="el-GR" sz="2000" kern="0" dirty="0">
                <a:latin typeface="Trebuchet MS" panose="020B0603020202020204" pitchFamily="34" charset="0"/>
              </a:rPr>
              <a:t>:</a:t>
            </a:r>
            <a:r>
              <a:rPr lang="el-GR" altLang="el-GR" sz="2000" kern="0" dirty="0">
                <a:latin typeface="Trebuchet MS" panose="020B0603020202020204" pitchFamily="34" charset="0"/>
              </a:rPr>
              <a:t> Μείωση γενναιοδωρίας επιδομάτων (ως ποσοστό των αποδοχών αναφοράς)</a:t>
            </a:r>
          </a:p>
          <a:p>
            <a:pPr lvl="1">
              <a:spcAft>
                <a:spcPct val="20000"/>
              </a:spcAft>
            </a:pPr>
            <a:r>
              <a:rPr lang="el-GR" altLang="el-GR" sz="1800" kern="0" dirty="0">
                <a:latin typeface="Trebuchet MS" panose="020B0603020202020204" pitchFamily="34" charset="0"/>
              </a:rPr>
              <a:t>Μικρή εμπειρική τεκμηρίωση</a:t>
            </a:r>
          </a:p>
        </p:txBody>
      </p:sp>
    </p:spTree>
    <p:extLst>
      <p:ext uri="{BB962C8B-B14F-4D97-AF65-F5344CB8AC3E}">
        <p14:creationId xmlns:p14="http://schemas.microsoft.com/office/powerpoint/2010/main" val="2199960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(1)</a:t>
            </a:r>
            <a:endParaRPr lang="el-GR" altLang="el-GR" sz="2000" noProof="1">
              <a:solidFill>
                <a:schemeClr val="tx1"/>
              </a:solidFill>
              <a:latin typeface="Trebuchet MS" panose="020B0603020202020204" pitchFamily="34" charset="0"/>
            </a:endParaRPr>
          </a:p>
        </p:txBody>
      </p:sp>
      <p:sp>
        <p:nvSpPr>
          <p:cNvPr id="17411" name="Rectangle 3"/>
          <p:cNvSpPr>
            <a:spLocks noGrp="1" noChangeArrowheads="1"/>
          </p:cNvSpPr>
          <p:nvPr>
            <p:ph type="body" idx="1"/>
          </p:nvPr>
        </p:nvSpPr>
        <p:spPr>
          <a:xfrm>
            <a:off x="914400" y="1600200"/>
            <a:ext cx="8086725" cy="5043488"/>
          </a:xfrm>
        </p:spPr>
        <p:txBody>
          <a:bodyPr/>
          <a:lstStyle/>
          <a:p>
            <a:pPr lvl="1">
              <a:spcAft>
                <a:spcPct val="20000"/>
              </a:spcAft>
            </a:pPr>
            <a:r>
              <a:rPr lang="el-GR" altLang="el-GR" sz="2000" noProof="1">
                <a:latin typeface="Trebuchet MS" panose="020B0603020202020204" pitchFamily="34" charset="0"/>
              </a:rPr>
              <a:t>απευθύνεται σε μισθωτούς των οποίων η σύμβαση εργασίας έληξε ή καταγγέλθηκε από τον εργοδότη</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χρηματοδοτείται από ασφαλιστικές εισφορές</a:t>
            </a:r>
          </a:p>
          <a:p>
            <a:pPr lvl="2">
              <a:spcAft>
                <a:spcPct val="20000"/>
              </a:spcAft>
            </a:pPr>
            <a:r>
              <a:rPr lang="el-GR" altLang="el-GR" sz="1800" noProof="1">
                <a:latin typeface="Trebuchet MS" panose="020B0603020202020204" pitchFamily="34" charset="0"/>
              </a:rPr>
              <a:t>ασφαλισμένος: 1,</a:t>
            </a:r>
            <a:r>
              <a:rPr lang="en-GB" altLang="el-GR" sz="1800" noProof="1">
                <a:latin typeface="Trebuchet MS" panose="020B0603020202020204" pitchFamily="34" charset="0"/>
              </a:rPr>
              <a:t>56</a:t>
            </a:r>
            <a:r>
              <a:rPr lang="el-GR" altLang="el-GR" sz="1800" noProof="1">
                <a:latin typeface="Trebuchet MS" panose="020B0603020202020204" pitchFamily="34" charset="0"/>
              </a:rPr>
              <a:t>% του μισθού</a:t>
            </a:r>
          </a:p>
          <a:p>
            <a:pPr lvl="2">
              <a:spcAft>
                <a:spcPct val="20000"/>
              </a:spcAft>
            </a:pPr>
            <a:r>
              <a:rPr lang="el-GR" altLang="el-GR" sz="1800" noProof="1">
                <a:latin typeface="Trebuchet MS" panose="020B0603020202020204" pitchFamily="34" charset="0"/>
              </a:rPr>
              <a:t>εργοδότης: </a:t>
            </a:r>
            <a:r>
              <a:rPr lang="en-GB" altLang="el-GR" sz="1800" noProof="1">
                <a:latin typeface="Trebuchet MS" panose="020B0603020202020204" pitchFamily="34" charset="0"/>
              </a:rPr>
              <a:t>2</a:t>
            </a:r>
            <a:r>
              <a:rPr lang="el-GR" altLang="el-GR" sz="1800" noProof="1">
                <a:latin typeface="Trebuchet MS" panose="020B0603020202020204" pitchFamily="34" charset="0"/>
              </a:rPr>
              <a:t>,</a:t>
            </a:r>
            <a:r>
              <a:rPr lang="en-GB" altLang="el-GR" sz="1800" noProof="1">
                <a:latin typeface="Trebuchet MS" panose="020B0603020202020204" pitchFamily="34" charset="0"/>
              </a:rPr>
              <a:t>69</a:t>
            </a:r>
            <a:r>
              <a:rPr lang="el-GR" altLang="el-GR" sz="1800" noProof="1">
                <a:latin typeface="Trebuchet MS" panose="020B0603020202020204" pitchFamily="34" charset="0"/>
              </a:rPr>
              <a:t>% του μισθού</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χορηγείται με ασφαλιστικές προϋποθέσεις</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χορηγείται χωρίς εισοδηματικά κριτήρια</a:t>
            </a:r>
          </a:p>
          <a:p>
            <a:pPr marL="457200" lvl="1" indent="0">
              <a:spcAft>
                <a:spcPct val="20000"/>
              </a:spcAft>
              <a:buNone/>
            </a:pPr>
            <a:endParaRPr lang="el-GR" altLang="el-GR" sz="1800" noProof="1">
              <a:latin typeface="Trebuchet MS" panose="020B0603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(2)</a:t>
            </a:r>
            <a:endParaRPr lang="el-GR" altLang="el-GR" sz="2000" noProof="1">
              <a:solidFill>
                <a:schemeClr val="tx1"/>
              </a:solidFill>
              <a:latin typeface="Trebuchet MS" panose="020B0603020202020204" pitchFamily="34" charset="0"/>
            </a:endParaRPr>
          </a:p>
        </p:txBody>
      </p:sp>
      <p:sp>
        <p:nvSpPr>
          <p:cNvPr id="18435" name="Rectangle 3"/>
          <p:cNvSpPr>
            <a:spLocks noGrp="1" noChangeArrowheads="1"/>
          </p:cNvSpPr>
          <p:nvPr>
            <p:ph type="body" idx="1"/>
          </p:nvPr>
        </p:nvSpPr>
        <p:spPr>
          <a:xfrm>
            <a:off x="914400" y="1600200"/>
            <a:ext cx="7905750" cy="4972050"/>
          </a:xfrm>
        </p:spPr>
        <p:txBody>
          <a:bodyPr/>
          <a:lstStyle/>
          <a:p>
            <a:pPr lvl="1">
              <a:spcAft>
                <a:spcPct val="20000"/>
              </a:spcAft>
            </a:pPr>
            <a:r>
              <a:rPr lang="el-GR" altLang="el-GR" sz="2000" noProof="1">
                <a:latin typeface="Trebuchet MS" panose="020B0603020202020204" pitchFamily="34" charset="0"/>
              </a:rPr>
              <a:t>ασφαλιστικές προϋποθέσεις</a:t>
            </a:r>
          </a:p>
          <a:p>
            <a:pPr lvl="2">
              <a:spcAft>
                <a:spcPct val="20000"/>
              </a:spcAft>
              <a:buClr>
                <a:srgbClr val="FF0000"/>
              </a:buClr>
              <a:buSzPct val="80000"/>
              <a:buFont typeface="Wingdings" panose="05000000000000000000" pitchFamily="2" charset="2"/>
              <a:buChar char="q"/>
            </a:pPr>
            <a:r>
              <a:rPr lang="el-GR" altLang="el-GR" sz="1800" noProof="1">
                <a:latin typeface="Trebuchet MS" panose="020B0603020202020204" pitchFamily="34" charset="0"/>
              </a:rPr>
              <a:t>πρώτη φορά:</a:t>
            </a:r>
          </a:p>
          <a:p>
            <a:pPr lvl="3">
              <a:spcAft>
                <a:spcPct val="20000"/>
              </a:spcAft>
              <a:buClr>
                <a:srgbClr val="FF0000"/>
              </a:buClr>
              <a:buSzPct val="80000"/>
              <a:buFont typeface="Wingdings" panose="05000000000000000000" pitchFamily="2" charset="2"/>
              <a:buChar char="q"/>
            </a:pPr>
            <a:r>
              <a:rPr lang="el-GR" altLang="el-GR" sz="1600" noProof="1">
                <a:latin typeface="Trebuchet MS" panose="020B0603020202020204" pitchFamily="34" charset="0"/>
              </a:rPr>
              <a:t>80 ημέρες εργασίας κάθε χρόνο τα δύο προηγούμενα χρόνια + 125 ημέρες εργασίας το τελευταίο 14μηνο (χωρίς να υπολογίζονται οι τελευταίοι δύο μήνες) </a:t>
            </a:r>
          </a:p>
          <a:p>
            <a:pPr lvl="3">
              <a:spcAft>
                <a:spcPct val="20000"/>
              </a:spcAft>
              <a:buClr>
                <a:srgbClr val="FF0000"/>
              </a:buClr>
              <a:buSzPct val="80000"/>
              <a:buFont typeface="Wingdings" panose="05000000000000000000" pitchFamily="2" charset="2"/>
              <a:buChar char="q"/>
            </a:pPr>
            <a:r>
              <a:rPr lang="el-GR" altLang="el-GR" sz="1600" noProof="1">
                <a:latin typeface="Trebuchet MS" panose="020B0603020202020204" pitchFamily="34" charset="0"/>
              </a:rPr>
              <a:t>ή: 80 ημέρες εργασίας κάθε χρόνο τα δύο προηγούμενα χρόνια + 200 ημέρες εργασίας την τελευταία διετία (χωρίς να υπολογίζονται οι τελευταίοι δύο μήνες)</a:t>
            </a:r>
          </a:p>
          <a:p>
            <a:pPr lvl="2">
              <a:spcAft>
                <a:spcPct val="20000"/>
              </a:spcAft>
              <a:buClr>
                <a:srgbClr val="FF0000"/>
              </a:buClr>
              <a:buSzPct val="80000"/>
              <a:buFont typeface="Wingdings" panose="05000000000000000000" pitchFamily="2" charset="2"/>
              <a:buChar char="q"/>
            </a:pPr>
            <a:r>
              <a:rPr lang="el-GR" altLang="el-GR" sz="1800" noProof="1">
                <a:latin typeface="Trebuchet MS" panose="020B0603020202020204" pitchFamily="34" charset="0"/>
              </a:rPr>
              <a:t>δεύτερη (κ.ά.) φορά:</a:t>
            </a:r>
          </a:p>
          <a:p>
            <a:pPr lvl="3">
              <a:spcAft>
                <a:spcPct val="20000"/>
              </a:spcAft>
              <a:buClr>
                <a:srgbClr val="FF0000"/>
              </a:buClr>
              <a:buSzPct val="80000"/>
              <a:buFont typeface="Wingdings" panose="05000000000000000000" pitchFamily="2" charset="2"/>
              <a:buChar char="q"/>
            </a:pPr>
            <a:r>
              <a:rPr lang="el-GR" altLang="el-GR" sz="1600" noProof="1">
                <a:latin typeface="Trebuchet MS" panose="020B0603020202020204" pitchFamily="34" charset="0"/>
              </a:rPr>
              <a:t>125 ημέρες εργασίας το τελευταίο 14μηνο (χωρίς να υπολογίζονται οι τελευταίοι δύο μήνες)</a:t>
            </a:r>
          </a:p>
          <a:p>
            <a:pPr lvl="3">
              <a:spcAft>
                <a:spcPct val="20000"/>
              </a:spcAft>
              <a:buClr>
                <a:srgbClr val="FF0000"/>
              </a:buClr>
              <a:buSzPct val="80000"/>
              <a:buFont typeface="Wingdings" panose="05000000000000000000" pitchFamily="2" charset="2"/>
              <a:buChar char="q"/>
            </a:pPr>
            <a:r>
              <a:rPr lang="el-GR" altLang="el-GR" sz="1600" noProof="1">
                <a:latin typeface="Trebuchet MS" panose="020B0603020202020204" pitchFamily="34" charset="0"/>
              </a:rPr>
              <a:t>οικοδόμοι: 100 ημέρες εργασίας το τελευταίο 14μηνο (χωρίς να υπολογίζονται οι τελευταίοι δύο μήνες)</a:t>
            </a:r>
          </a:p>
          <a:p>
            <a:pPr lvl="3">
              <a:spcAft>
                <a:spcPct val="20000"/>
              </a:spcAft>
              <a:buClr>
                <a:srgbClr val="FF0000"/>
              </a:buClr>
              <a:buSzPct val="80000"/>
              <a:buFont typeface="Wingdings" panose="05000000000000000000" pitchFamily="2" charset="2"/>
              <a:buChar char="q"/>
            </a:pPr>
            <a:r>
              <a:rPr lang="el-GR" altLang="el-GR" sz="1600" noProof="1">
                <a:latin typeface="Trebuchet MS" panose="020B0603020202020204" pitchFamily="34" charset="0"/>
              </a:rPr>
              <a:t>εποχικά επαγγέλματα: 100 ημέρες εργασίας το τελευταίο 12μηνο</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(3)</a:t>
            </a:r>
            <a:endParaRPr lang="el-GR" altLang="el-GR" sz="2000" noProof="1">
              <a:solidFill>
                <a:schemeClr val="tx1"/>
              </a:solidFill>
              <a:latin typeface="Trebuchet MS" panose="020B0603020202020204" pitchFamily="34" charset="0"/>
            </a:endParaRPr>
          </a:p>
        </p:txBody>
      </p:sp>
      <p:sp>
        <p:nvSpPr>
          <p:cNvPr id="19459" name="Rectangle 3"/>
          <p:cNvSpPr>
            <a:spLocks noGrp="1" noChangeArrowheads="1"/>
          </p:cNvSpPr>
          <p:nvPr>
            <p:ph type="body" idx="1"/>
          </p:nvPr>
        </p:nvSpPr>
        <p:spPr>
          <a:xfrm>
            <a:off x="914400" y="1600200"/>
            <a:ext cx="7905750" cy="1757363"/>
          </a:xfrm>
        </p:spPr>
        <p:txBody>
          <a:bodyPr/>
          <a:lstStyle/>
          <a:p>
            <a:pPr lvl="1">
              <a:spcAft>
                <a:spcPct val="20000"/>
              </a:spcAft>
            </a:pPr>
            <a:r>
              <a:rPr lang="el-GR" altLang="el-GR" sz="2000" noProof="1">
                <a:latin typeface="Trebuchet MS" panose="020B0603020202020204" pitchFamily="34" charset="0"/>
              </a:rPr>
              <a:t>διάρκεια επιδότησης</a:t>
            </a:r>
            <a:endParaRPr lang="el-GR" altLang="el-GR" sz="1800" noProof="1">
              <a:latin typeface="Trebuchet MS" panose="020B0603020202020204" pitchFamily="34" charset="0"/>
            </a:endParaRPr>
          </a:p>
          <a:p>
            <a:pPr lvl="1">
              <a:spcAft>
                <a:spcPct val="20000"/>
              </a:spcAft>
              <a:buClr>
                <a:srgbClr val="FF0000"/>
              </a:buClr>
              <a:buSzPct val="80000"/>
              <a:buFont typeface="Wingdings" panose="05000000000000000000" pitchFamily="2" charset="2"/>
              <a:buChar char="q"/>
            </a:pPr>
            <a:r>
              <a:rPr lang="el-GR" altLang="el-GR" sz="1800" noProof="1">
                <a:latin typeface="Trebuchet MS" panose="020B0603020202020204" pitchFamily="34" charset="0"/>
              </a:rPr>
              <a:t>εξαρτάται από τον αριθμό ημερών ασφάλισης (ενσήμων) την περίοδο πριν την απόλυση</a:t>
            </a:r>
          </a:p>
          <a:p>
            <a:pPr lvl="1">
              <a:spcAft>
                <a:spcPct val="20000"/>
              </a:spcAft>
              <a:buClr>
                <a:srgbClr val="FF0000"/>
              </a:buClr>
              <a:buSzPct val="80000"/>
              <a:buFont typeface="Wingdings" panose="05000000000000000000" pitchFamily="2" charset="2"/>
              <a:buChar char="q"/>
            </a:pPr>
            <a:r>
              <a:rPr lang="el-GR" altLang="el-GR" sz="1800" noProof="1">
                <a:latin typeface="Trebuchet MS" panose="020B0603020202020204" pitchFamily="34" charset="0"/>
              </a:rPr>
              <a:t>οι προϋποθέσεις διαφέρουν ανάλογα με την κατηγορία</a:t>
            </a:r>
          </a:p>
          <a:p>
            <a:pPr lvl="1">
              <a:spcAft>
                <a:spcPct val="20000"/>
              </a:spcAft>
            </a:pPr>
            <a:endParaRPr lang="el-GR" altLang="el-GR" sz="1800" noProof="1">
              <a:latin typeface="Trebuchet MS" panose="020B0603020202020204" pitchFamily="34" charset="0"/>
            </a:endParaRPr>
          </a:p>
        </p:txBody>
      </p:sp>
      <p:graphicFrame>
        <p:nvGraphicFramePr>
          <p:cNvPr id="4" name="3 - Πίνακας"/>
          <p:cNvGraphicFramePr>
            <a:graphicFrameLocks noGrp="1"/>
          </p:cNvGraphicFramePr>
          <p:nvPr>
            <p:extLst>
              <p:ext uri="{D42A27DB-BD31-4B8C-83A1-F6EECF244321}">
                <p14:modId xmlns:p14="http://schemas.microsoft.com/office/powerpoint/2010/main" val="1427291419"/>
              </p:ext>
            </p:extLst>
          </p:nvPr>
        </p:nvGraphicFramePr>
        <p:xfrm>
          <a:off x="1500188" y="3643313"/>
          <a:ext cx="7000875" cy="2595166"/>
        </p:xfrm>
        <a:graphic>
          <a:graphicData uri="http://schemas.openxmlformats.org/drawingml/2006/table">
            <a:tbl>
              <a:tblPr firstRow="1" bandRow="1">
                <a:tableStyleId>{5C22544A-7EE6-4342-B048-85BDC9FD1C3A}</a:tableStyleId>
              </a:tblPr>
              <a:tblGrid>
                <a:gridCol w="2333625">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2333625">
                  <a:extLst>
                    <a:ext uri="{9D8B030D-6E8A-4147-A177-3AD203B41FA5}">
                      <a16:colId xmlns:a16="http://schemas.microsoft.com/office/drawing/2014/main" val="20002"/>
                    </a:ext>
                  </a:extLst>
                </a:gridCol>
              </a:tblGrid>
              <a:tr h="370738">
                <a:tc gridSpan="3">
                  <a:txBody>
                    <a:bodyPr/>
                    <a:lstStyle/>
                    <a:p>
                      <a:pPr algn="ctr"/>
                      <a:r>
                        <a:rPr lang="el-GR" sz="1600" b="0" dirty="0">
                          <a:solidFill>
                            <a:srgbClr val="993300"/>
                          </a:solidFill>
                          <a:latin typeface="Trebuchet MS" pitchFamily="34" charset="0"/>
                        </a:rPr>
                        <a:t>γενική κατηγορία εργαζομένων</a:t>
                      </a:r>
                    </a:p>
                  </a:txBody>
                  <a:tcPr marL="91439" marR="91439" marT="45708" marB="45708"/>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70738">
                <a:tc gridSpan="2">
                  <a:txBody>
                    <a:bodyPr/>
                    <a:lstStyle/>
                    <a:p>
                      <a:pPr algn="ctr"/>
                      <a:r>
                        <a:rPr lang="el-GR" sz="1600" b="0" dirty="0">
                          <a:latin typeface="Trebuchet MS" pitchFamily="34" charset="0"/>
                        </a:rPr>
                        <a:t>ημέρες ασφάλισης το τελευταίο 14μηνο</a:t>
                      </a:r>
                    </a:p>
                  </a:txBody>
                  <a:tcPr marL="91439" marR="91439" marT="45708" marB="45708"/>
                </a:tc>
                <a:tc hMerge="1">
                  <a:txBody>
                    <a:bodyPr/>
                    <a:lstStyle/>
                    <a:p>
                      <a:endParaRPr lang="el-GR" sz="1600" b="0" dirty="0">
                        <a:latin typeface="Trebuchet MS" pitchFamily="34" charset="0"/>
                      </a:endParaRPr>
                    </a:p>
                  </a:txBody>
                  <a:tcPr/>
                </a:tc>
                <a:tc>
                  <a:txBody>
                    <a:bodyPr/>
                    <a:lstStyle/>
                    <a:p>
                      <a:pPr algn="ctr"/>
                      <a:r>
                        <a:rPr lang="el-GR" sz="1600" b="0" dirty="0">
                          <a:latin typeface="Trebuchet MS" pitchFamily="34" charset="0"/>
                        </a:rPr>
                        <a:t>διάρκεια επιδότησης</a:t>
                      </a:r>
                    </a:p>
                  </a:txBody>
                  <a:tcPr marL="91439" marR="91439" marT="45708" marB="45708"/>
                </a:tc>
                <a:extLst>
                  <a:ext uri="{0D108BD9-81ED-4DB2-BD59-A6C34878D82A}">
                    <a16:rowId xmlns:a16="http://schemas.microsoft.com/office/drawing/2014/main" val="10001"/>
                  </a:ext>
                </a:extLst>
              </a:tr>
              <a:tr h="370738">
                <a:tc>
                  <a:txBody>
                    <a:bodyPr/>
                    <a:lstStyle/>
                    <a:p>
                      <a:pPr algn="ctr"/>
                      <a:r>
                        <a:rPr lang="el-GR" sz="1600" b="0" dirty="0">
                          <a:latin typeface="Trebuchet MS" pitchFamily="34" charset="0"/>
                        </a:rPr>
                        <a:t>125-149</a:t>
                      </a:r>
                    </a:p>
                  </a:txBody>
                  <a:tcPr marL="91439" marR="91439" marT="45708" marB="45708"/>
                </a:tc>
                <a:tc>
                  <a:txBody>
                    <a:bodyPr/>
                    <a:lstStyle/>
                    <a:p>
                      <a:pPr algn="ctr"/>
                      <a:r>
                        <a:rPr lang="el-GR" sz="1600" b="0" dirty="0">
                          <a:latin typeface="Trebuchet MS" pitchFamily="34" charset="0"/>
                        </a:rPr>
                        <a:t>ή 200 στη διετία</a:t>
                      </a:r>
                    </a:p>
                  </a:txBody>
                  <a:tcPr marL="91439" marR="91439" marT="45708" marB="45708"/>
                </a:tc>
                <a:tc>
                  <a:txBody>
                    <a:bodyPr/>
                    <a:lstStyle/>
                    <a:p>
                      <a:pPr algn="ctr"/>
                      <a:r>
                        <a:rPr lang="el-GR" sz="1600" b="0" dirty="0">
                          <a:latin typeface="Trebuchet MS" pitchFamily="34" charset="0"/>
                        </a:rPr>
                        <a:t>5 μήνες</a:t>
                      </a:r>
                    </a:p>
                  </a:txBody>
                  <a:tcPr marL="91439" marR="91439" marT="45708" marB="45708"/>
                </a:tc>
                <a:extLst>
                  <a:ext uri="{0D108BD9-81ED-4DB2-BD59-A6C34878D82A}">
                    <a16:rowId xmlns:a16="http://schemas.microsoft.com/office/drawing/2014/main" val="10002"/>
                  </a:ext>
                </a:extLst>
              </a:tr>
              <a:tr h="370738">
                <a:tc>
                  <a:txBody>
                    <a:bodyPr/>
                    <a:lstStyle/>
                    <a:p>
                      <a:pPr algn="ctr"/>
                      <a:r>
                        <a:rPr lang="el-GR" sz="1600" b="0" dirty="0">
                          <a:latin typeface="Trebuchet MS" pitchFamily="34" charset="0"/>
                        </a:rPr>
                        <a:t>150-179</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ή 250 στη διετία</a:t>
                      </a:r>
                    </a:p>
                  </a:txBody>
                  <a:tcPr marL="91439" marR="91439" marT="45708" marB="45708"/>
                </a:tc>
                <a:tc>
                  <a:txBody>
                    <a:bodyPr/>
                    <a:lstStyle/>
                    <a:p>
                      <a:pPr algn="ctr"/>
                      <a:r>
                        <a:rPr lang="el-GR" sz="1600" b="0" dirty="0">
                          <a:latin typeface="Trebuchet MS" pitchFamily="34" charset="0"/>
                        </a:rPr>
                        <a:t>6 μήνες</a:t>
                      </a:r>
                    </a:p>
                  </a:txBody>
                  <a:tcPr marL="91439" marR="91439" marT="45708" marB="45708"/>
                </a:tc>
                <a:extLst>
                  <a:ext uri="{0D108BD9-81ED-4DB2-BD59-A6C34878D82A}">
                    <a16:rowId xmlns:a16="http://schemas.microsoft.com/office/drawing/2014/main" val="10003"/>
                  </a:ext>
                </a:extLst>
              </a:tr>
              <a:tr h="370738">
                <a:tc>
                  <a:txBody>
                    <a:bodyPr/>
                    <a:lstStyle/>
                    <a:p>
                      <a:pPr algn="ctr"/>
                      <a:r>
                        <a:rPr lang="el-GR" sz="1600" b="0" dirty="0">
                          <a:latin typeface="Trebuchet MS" pitchFamily="34" charset="0"/>
                        </a:rPr>
                        <a:t>180-219</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ή 300 στη διετία</a:t>
                      </a:r>
                    </a:p>
                  </a:txBody>
                  <a:tcPr marL="91439" marR="91439" marT="45708" marB="45708"/>
                </a:tc>
                <a:tc>
                  <a:txBody>
                    <a:bodyPr/>
                    <a:lstStyle/>
                    <a:p>
                      <a:pPr algn="ctr"/>
                      <a:r>
                        <a:rPr lang="el-GR" sz="1600" b="0" dirty="0">
                          <a:latin typeface="Trebuchet MS" pitchFamily="34" charset="0"/>
                        </a:rPr>
                        <a:t>8 μήνες</a:t>
                      </a:r>
                    </a:p>
                  </a:txBody>
                  <a:tcPr marL="91439" marR="91439" marT="45708" marB="45708"/>
                </a:tc>
                <a:extLst>
                  <a:ext uri="{0D108BD9-81ED-4DB2-BD59-A6C34878D82A}">
                    <a16:rowId xmlns:a16="http://schemas.microsoft.com/office/drawing/2014/main" val="10004"/>
                  </a:ext>
                </a:extLst>
              </a:tr>
              <a:tr h="370738">
                <a:tc>
                  <a:txBody>
                    <a:bodyPr/>
                    <a:lstStyle/>
                    <a:p>
                      <a:pPr algn="ctr"/>
                      <a:r>
                        <a:rPr lang="el-GR" sz="1600" b="0" dirty="0">
                          <a:latin typeface="Trebuchet MS" pitchFamily="34" charset="0"/>
                        </a:rPr>
                        <a:t>220-249</a:t>
                      </a:r>
                    </a:p>
                  </a:txBody>
                  <a:tcPr marL="91439" marR="91439" marT="45708" marB="45708"/>
                </a:tc>
                <a:tc>
                  <a:txBody>
                    <a:bodyPr/>
                    <a:lstStyle/>
                    <a:p>
                      <a:pPr algn="ct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10 μήνες</a:t>
                      </a:r>
                    </a:p>
                  </a:txBody>
                  <a:tcPr marL="91439" marR="91439" marT="45708" marB="45708"/>
                </a:tc>
                <a:extLst>
                  <a:ext uri="{0D108BD9-81ED-4DB2-BD59-A6C34878D82A}">
                    <a16:rowId xmlns:a16="http://schemas.microsoft.com/office/drawing/2014/main" val="10005"/>
                  </a:ext>
                </a:extLst>
              </a:tr>
              <a:tr h="3707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250+</a:t>
                      </a:r>
                    </a:p>
                  </a:txBody>
                  <a:tcPr marL="91439" marR="91439"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ή</a:t>
                      </a:r>
                      <a:r>
                        <a:rPr lang="el-GR" sz="1600" b="0" baseline="0" dirty="0">
                          <a:latin typeface="Trebuchet MS" pitchFamily="34" charset="0"/>
                        </a:rPr>
                        <a:t> 210+ (ηλικία 49+)</a:t>
                      </a:r>
                      <a:endParaRPr lang="el-GR" sz="1600" b="0" dirty="0">
                        <a:latin typeface="Trebuchet MS" pitchFamily="34" charset="0"/>
                      </a:endParaRPr>
                    </a:p>
                  </a:txBody>
                  <a:tcPr marL="91439" marR="91439"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12</a:t>
                      </a:r>
                      <a:r>
                        <a:rPr lang="el-GR" sz="1600" b="0" baseline="0" dirty="0">
                          <a:latin typeface="Trebuchet MS" pitchFamily="34" charset="0"/>
                        </a:rPr>
                        <a:t> </a:t>
                      </a:r>
                      <a:r>
                        <a:rPr lang="el-GR" sz="1600" b="0" dirty="0">
                          <a:latin typeface="Trebuchet MS" pitchFamily="34" charset="0"/>
                        </a:rPr>
                        <a:t>μήνες</a:t>
                      </a:r>
                    </a:p>
                  </a:txBody>
                  <a:tcPr marL="91439" marR="91439" marT="45708" marB="45708"/>
                </a:tc>
                <a:extLst>
                  <a:ext uri="{0D108BD9-81ED-4DB2-BD59-A6C34878D82A}">
                    <a16:rowId xmlns:a16="http://schemas.microsoft.com/office/drawing/2014/main" val="2110080508"/>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(4)</a:t>
            </a:r>
            <a:endParaRPr lang="el-GR" altLang="el-GR" sz="2000" noProof="1">
              <a:solidFill>
                <a:schemeClr val="tx1"/>
              </a:solidFill>
              <a:latin typeface="Trebuchet MS" panose="020B0603020202020204" pitchFamily="34" charset="0"/>
            </a:endParaRPr>
          </a:p>
        </p:txBody>
      </p:sp>
      <p:sp>
        <p:nvSpPr>
          <p:cNvPr id="9219" name="Rectangle 3"/>
          <p:cNvSpPr>
            <a:spLocks noGrp="1" noChangeArrowheads="1"/>
          </p:cNvSpPr>
          <p:nvPr>
            <p:ph type="body" idx="1"/>
          </p:nvPr>
        </p:nvSpPr>
        <p:spPr>
          <a:xfrm>
            <a:off x="914400" y="1600200"/>
            <a:ext cx="7905750" cy="1757363"/>
          </a:xfrm>
        </p:spPr>
        <p:txBody>
          <a:bodyPr/>
          <a:lstStyle/>
          <a:p>
            <a:pPr lvl="1">
              <a:spcAft>
                <a:spcPct val="20000"/>
              </a:spcAft>
              <a:defRPr/>
            </a:pPr>
            <a:r>
              <a:rPr lang="el-GR" sz="2000" noProof="1">
                <a:latin typeface="Trebuchet MS" pitchFamily="34" charset="0"/>
              </a:rPr>
              <a:t>διάρκεια επιδότησης</a:t>
            </a:r>
            <a:endParaRPr lang="el-GR" sz="1800" noProof="1">
              <a:latin typeface="Trebuchet MS" pitchFamily="34" charset="0"/>
            </a:endParaRPr>
          </a:p>
          <a:p>
            <a:pPr lvl="1">
              <a:spcAft>
                <a:spcPct val="20000"/>
              </a:spcAft>
              <a:buClr>
                <a:srgbClr val="FF0000"/>
              </a:buClr>
              <a:buSzPct val="80000"/>
              <a:buFont typeface="Wingdings" panose="05000000000000000000" pitchFamily="2" charset="2"/>
              <a:buChar char="q"/>
              <a:defRPr/>
            </a:pPr>
            <a:r>
              <a:rPr lang="el-GR" sz="1800" noProof="1">
                <a:solidFill>
                  <a:schemeClr val="bg1">
                    <a:lumMod val="50000"/>
                  </a:schemeClr>
                </a:solidFill>
                <a:latin typeface="Trebuchet MS" pitchFamily="34" charset="0"/>
              </a:rPr>
              <a:t>εξαρτάται από τον αριθμό ημερών ασφάλισης (ενσήμων) την περίοδο πριν την απόλυση</a:t>
            </a:r>
          </a:p>
          <a:p>
            <a:pPr lvl="1">
              <a:spcAft>
                <a:spcPct val="20000"/>
              </a:spcAft>
              <a:buClr>
                <a:srgbClr val="FF0000"/>
              </a:buClr>
              <a:buSzPct val="80000"/>
              <a:buFont typeface="Wingdings" panose="05000000000000000000" pitchFamily="2" charset="2"/>
              <a:buChar char="q"/>
              <a:defRPr/>
            </a:pPr>
            <a:r>
              <a:rPr lang="el-GR" sz="1800" noProof="1">
                <a:solidFill>
                  <a:schemeClr val="bg1">
                    <a:lumMod val="50000"/>
                  </a:schemeClr>
                </a:solidFill>
                <a:latin typeface="Trebuchet MS" pitchFamily="34" charset="0"/>
              </a:rPr>
              <a:t>οι προϋποθέσεις διαφέρουν ανάλογα με την κατηγορία</a:t>
            </a:r>
          </a:p>
          <a:p>
            <a:pPr lvl="1">
              <a:spcAft>
                <a:spcPct val="20000"/>
              </a:spcAft>
              <a:defRPr/>
            </a:pPr>
            <a:endParaRPr lang="el-GR" sz="1800" noProof="1">
              <a:latin typeface="Trebuchet MS" pitchFamily="34" charset="0"/>
            </a:endParaRPr>
          </a:p>
        </p:txBody>
      </p:sp>
      <p:graphicFrame>
        <p:nvGraphicFramePr>
          <p:cNvPr id="4" name="3 - Πίνακας"/>
          <p:cNvGraphicFramePr>
            <a:graphicFrameLocks noGrp="1"/>
          </p:cNvGraphicFramePr>
          <p:nvPr/>
        </p:nvGraphicFramePr>
        <p:xfrm>
          <a:off x="1500188" y="3643313"/>
          <a:ext cx="7000875" cy="2803524"/>
        </p:xfrm>
        <a:graphic>
          <a:graphicData uri="http://schemas.openxmlformats.org/drawingml/2006/table">
            <a:tbl>
              <a:tblPr firstRow="1" bandRow="1">
                <a:tableStyleId>{5C22544A-7EE6-4342-B048-85BDC9FD1C3A}</a:tableStyleId>
              </a:tblPr>
              <a:tblGrid>
                <a:gridCol w="2333625">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2333625">
                  <a:extLst>
                    <a:ext uri="{9D8B030D-6E8A-4147-A177-3AD203B41FA5}">
                      <a16:colId xmlns:a16="http://schemas.microsoft.com/office/drawing/2014/main" val="20002"/>
                    </a:ext>
                  </a:extLst>
                </a:gridCol>
              </a:tblGrid>
              <a:tr h="370738">
                <a:tc gridSpan="3">
                  <a:txBody>
                    <a:bodyPr/>
                    <a:lstStyle/>
                    <a:p>
                      <a:pPr algn="ctr"/>
                      <a:r>
                        <a:rPr lang="el-GR" sz="1600" b="0" dirty="0">
                          <a:solidFill>
                            <a:srgbClr val="993300"/>
                          </a:solidFill>
                          <a:latin typeface="Trebuchet MS" pitchFamily="34" charset="0"/>
                        </a:rPr>
                        <a:t>οικοδόμοι</a:t>
                      </a:r>
                    </a:p>
                  </a:txBody>
                  <a:tcPr marL="91439" marR="91439" marT="45708" marB="45708"/>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70738">
                <a:tc gridSpan="2">
                  <a:txBody>
                    <a:bodyPr/>
                    <a:lstStyle/>
                    <a:p>
                      <a:pPr algn="ctr"/>
                      <a:r>
                        <a:rPr lang="el-GR" sz="1600" b="0" dirty="0">
                          <a:latin typeface="Trebuchet MS" pitchFamily="34" charset="0"/>
                        </a:rPr>
                        <a:t>ημέρες ασφάλισης το τελευταίο 14μηνο</a:t>
                      </a:r>
                    </a:p>
                  </a:txBody>
                  <a:tcPr marL="91439" marR="91439" marT="45708" marB="45708"/>
                </a:tc>
                <a:tc hMerge="1">
                  <a:txBody>
                    <a:bodyPr/>
                    <a:lstStyle/>
                    <a:p>
                      <a:endParaRPr lang="el-GR" sz="1600" b="0" dirty="0">
                        <a:latin typeface="Trebuchet MS" pitchFamily="34" charset="0"/>
                      </a:endParaRPr>
                    </a:p>
                  </a:txBody>
                  <a:tcPr/>
                </a:tc>
                <a:tc>
                  <a:txBody>
                    <a:bodyPr/>
                    <a:lstStyle/>
                    <a:p>
                      <a:pPr algn="ctr"/>
                      <a:r>
                        <a:rPr lang="el-GR" sz="1600" b="0" dirty="0">
                          <a:latin typeface="Trebuchet MS" pitchFamily="34" charset="0"/>
                        </a:rPr>
                        <a:t>διάρκεια επιδότησης</a:t>
                      </a:r>
                    </a:p>
                  </a:txBody>
                  <a:tcPr marL="91439" marR="91439" marT="45708" marB="45708"/>
                </a:tc>
                <a:extLst>
                  <a:ext uri="{0D108BD9-81ED-4DB2-BD59-A6C34878D82A}">
                    <a16:rowId xmlns:a16="http://schemas.microsoft.com/office/drawing/2014/main" val="10001"/>
                  </a:ext>
                </a:extLst>
              </a:tr>
              <a:tr h="370738">
                <a:tc>
                  <a:txBody>
                    <a:bodyPr/>
                    <a:lstStyle/>
                    <a:p>
                      <a:pPr algn="ctr"/>
                      <a:r>
                        <a:rPr lang="el-GR" sz="1600" b="0" dirty="0">
                          <a:latin typeface="Trebuchet MS" pitchFamily="34" charset="0"/>
                        </a:rPr>
                        <a:t>100-149</a:t>
                      </a:r>
                    </a:p>
                  </a:txBody>
                  <a:tcPr marL="91439" marR="91439" marT="45708" marB="45708"/>
                </a:tc>
                <a:tc>
                  <a:txBody>
                    <a:bodyPr/>
                    <a:lstStyle/>
                    <a:p>
                      <a:pPr algn="ct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5 μήνες</a:t>
                      </a:r>
                    </a:p>
                  </a:txBody>
                  <a:tcPr marL="91439" marR="91439" marT="45708" marB="45708"/>
                </a:tc>
                <a:extLst>
                  <a:ext uri="{0D108BD9-81ED-4DB2-BD59-A6C34878D82A}">
                    <a16:rowId xmlns:a16="http://schemas.microsoft.com/office/drawing/2014/main" val="10002"/>
                  </a:ext>
                </a:extLst>
              </a:tr>
              <a:tr h="370738">
                <a:tc>
                  <a:txBody>
                    <a:bodyPr/>
                    <a:lstStyle/>
                    <a:p>
                      <a:pPr algn="ctr"/>
                      <a:r>
                        <a:rPr lang="el-GR" sz="1600" b="0" dirty="0">
                          <a:latin typeface="Trebuchet MS" pitchFamily="34" charset="0"/>
                        </a:rPr>
                        <a:t>150-179</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6 μήνες</a:t>
                      </a:r>
                    </a:p>
                  </a:txBody>
                  <a:tcPr marL="91439" marR="91439" marT="45708" marB="45708"/>
                </a:tc>
                <a:extLst>
                  <a:ext uri="{0D108BD9-81ED-4DB2-BD59-A6C34878D82A}">
                    <a16:rowId xmlns:a16="http://schemas.microsoft.com/office/drawing/2014/main" val="10003"/>
                  </a:ext>
                </a:extLst>
              </a:tr>
              <a:tr h="370738">
                <a:tc>
                  <a:txBody>
                    <a:bodyPr/>
                    <a:lstStyle/>
                    <a:p>
                      <a:pPr algn="ctr"/>
                      <a:r>
                        <a:rPr lang="el-GR" sz="1600" b="0" dirty="0">
                          <a:latin typeface="Trebuchet MS" pitchFamily="34" charset="0"/>
                        </a:rPr>
                        <a:t>180-219</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8 μήνες</a:t>
                      </a:r>
                    </a:p>
                  </a:txBody>
                  <a:tcPr marL="91439" marR="91439" marT="45708" marB="45708"/>
                </a:tc>
                <a:extLst>
                  <a:ext uri="{0D108BD9-81ED-4DB2-BD59-A6C34878D82A}">
                    <a16:rowId xmlns:a16="http://schemas.microsoft.com/office/drawing/2014/main" val="10004"/>
                  </a:ext>
                </a:extLst>
              </a:tr>
              <a:tr h="370738">
                <a:tc>
                  <a:txBody>
                    <a:bodyPr/>
                    <a:lstStyle/>
                    <a:p>
                      <a:pPr algn="ctr"/>
                      <a:r>
                        <a:rPr lang="el-GR" sz="1600" b="0" dirty="0">
                          <a:latin typeface="Trebuchet MS" pitchFamily="34" charset="0"/>
                        </a:rPr>
                        <a:t>220-249</a:t>
                      </a:r>
                    </a:p>
                  </a:txBody>
                  <a:tcPr marL="91439" marR="91439" marT="45708" marB="45708"/>
                </a:tc>
                <a:tc>
                  <a:txBody>
                    <a:bodyPr/>
                    <a:lstStyle/>
                    <a:p>
                      <a:pPr algn="ct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10 μήνες</a:t>
                      </a:r>
                    </a:p>
                  </a:txBody>
                  <a:tcPr marL="91439" marR="91439" marT="45708" marB="45708"/>
                </a:tc>
                <a:extLst>
                  <a:ext uri="{0D108BD9-81ED-4DB2-BD59-A6C34878D82A}">
                    <a16:rowId xmlns:a16="http://schemas.microsoft.com/office/drawing/2014/main" val="10005"/>
                  </a:ext>
                </a:extLst>
              </a:tr>
              <a:tr h="579096">
                <a:tc>
                  <a:txBody>
                    <a:bodyPr/>
                    <a:lstStyle/>
                    <a:p>
                      <a:pPr algn="ctr"/>
                      <a:r>
                        <a:rPr lang="el-GR" sz="1600" b="0" dirty="0">
                          <a:latin typeface="Trebuchet MS" pitchFamily="34" charset="0"/>
                        </a:rPr>
                        <a:t>250+</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ή</a:t>
                      </a:r>
                      <a:r>
                        <a:rPr lang="el-GR" sz="1600" b="0" baseline="0" dirty="0">
                          <a:latin typeface="Trebuchet MS" pitchFamily="34" charset="0"/>
                        </a:rPr>
                        <a:t> 210+ (ηλικία 49+)</a:t>
                      </a:r>
                      <a:br>
                        <a:rPr lang="el-GR" sz="1600" b="0" baseline="0" dirty="0">
                          <a:latin typeface="Trebuchet MS" pitchFamily="34" charset="0"/>
                        </a:rPr>
                      </a:br>
                      <a:r>
                        <a:rPr lang="el-GR" sz="1600" b="0" baseline="0" dirty="0">
                          <a:latin typeface="Trebuchet MS" pitchFamily="34" charset="0"/>
                        </a:rPr>
                        <a:t>ή 100+ (σύνολο 4.050+)</a:t>
                      </a: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12</a:t>
                      </a:r>
                      <a:r>
                        <a:rPr lang="el-GR" sz="1600" b="0" baseline="0" dirty="0">
                          <a:latin typeface="Trebuchet MS" pitchFamily="34" charset="0"/>
                        </a:rPr>
                        <a:t> </a:t>
                      </a:r>
                      <a:r>
                        <a:rPr lang="el-GR" sz="1600" b="0" dirty="0">
                          <a:latin typeface="Trebuchet MS" pitchFamily="34" charset="0"/>
                        </a:rPr>
                        <a:t>μήνες</a:t>
                      </a:r>
                    </a:p>
                  </a:txBody>
                  <a:tcPr marL="91439" marR="91439" marT="45708" marB="45708"/>
                </a:tc>
                <a:extLst>
                  <a:ext uri="{0D108BD9-81ED-4DB2-BD59-A6C34878D82A}">
                    <a16:rowId xmlns:a16="http://schemas.microsoft.com/office/drawing/2014/main" val="1000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(5)</a:t>
            </a:r>
            <a:endParaRPr lang="el-GR" altLang="el-GR" sz="2000" noProof="1">
              <a:solidFill>
                <a:schemeClr val="tx1"/>
              </a:solidFill>
              <a:latin typeface="Trebuchet MS" panose="020B0603020202020204" pitchFamily="34" charset="0"/>
            </a:endParaRPr>
          </a:p>
        </p:txBody>
      </p:sp>
      <p:sp>
        <p:nvSpPr>
          <p:cNvPr id="9219" name="Rectangle 3"/>
          <p:cNvSpPr>
            <a:spLocks noGrp="1" noChangeArrowheads="1"/>
          </p:cNvSpPr>
          <p:nvPr>
            <p:ph type="body" idx="1"/>
          </p:nvPr>
        </p:nvSpPr>
        <p:spPr>
          <a:xfrm>
            <a:off x="914400" y="1600200"/>
            <a:ext cx="7905750" cy="1757363"/>
          </a:xfrm>
        </p:spPr>
        <p:txBody>
          <a:bodyPr/>
          <a:lstStyle/>
          <a:p>
            <a:pPr lvl="1">
              <a:spcAft>
                <a:spcPct val="20000"/>
              </a:spcAft>
              <a:defRPr/>
            </a:pPr>
            <a:r>
              <a:rPr lang="el-GR" sz="2000" noProof="1">
                <a:latin typeface="Trebuchet MS" pitchFamily="34" charset="0"/>
              </a:rPr>
              <a:t>διάρκεια επιδότησης</a:t>
            </a:r>
            <a:endParaRPr lang="el-GR" sz="1800" noProof="1">
              <a:latin typeface="Trebuchet MS" pitchFamily="34" charset="0"/>
            </a:endParaRPr>
          </a:p>
          <a:p>
            <a:pPr lvl="1">
              <a:spcAft>
                <a:spcPct val="20000"/>
              </a:spcAft>
              <a:buClr>
                <a:srgbClr val="FF0000"/>
              </a:buClr>
              <a:buSzPct val="80000"/>
              <a:buFont typeface="Wingdings" panose="05000000000000000000" pitchFamily="2" charset="2"/>
              <a:buChar char="q"/>
              <a:defRPr/>
            </a:pPr>
            <a:r>
              <a:rPr lang="el-GR" sz="1800" noProof="1">
                <a:solidFill>
                  <a:schemeClr val="bg1">
                    <a:lumMod val="50000"/>
                  </a:schemeClr>
                </a:solidFill>
                <a:latin typeface="Trebuchet MS" pitchFamily="34" charset="0"/>
              </a:rPr>
              <a:t>εξαρτάται από τον αριθμό ημερών ασφάλισης (ενσήμων) την περίοδο πριν την απόλυση</a:t>
            </a:r>
          </a:p>
          <a:p>
            <a:pPr lvl="1">
              <a:spcAft>
                <a:spcPct val="20000"/>
              </a:spcAft>
              <a:buClr>
                <a:srgbClr val="FF0000"/>
              </a:buClr>
              <a:buSzPct val="80000"/>
              <a:buFont typeface="Wingdings" panose="05000000000000000000" pitchFamily="2" charset="2"/>
              <a:buChar char="q"/>
              <a:defRPr/>
            </a:pPr>
            <a:r>
              <a:rPr lang="el-GR" sz="1800" noProof="1">
                <a:solidFill>
                  <a:schemeClr val="bg1">
                    <a:lumMod val="50000"/>
                  </a:schemeClr>
                </a:solidFill>
                <a:latin typeface="Trebuchet MS" pitchFamily="34" charset="0"/>
              </a:rPr>
              <a:t>οι προϋποθέσεις διαφέρουν ανάλογα με την κατηγορία</a:t>
            </a:r>
          </a:p>
          <a:p>
            <a:pPr lvl="1">
              <a:spcAft>
                <a:spcPct val="20000"/>
              </a:spcAft>
              <a:defRPr/>
            </a:pPr>
            <a:endParaRPr lang="el-GR" sz="1800" noProof="1">
              <a:latin typeface="Trebuchet MS" pitchFamily="34" charset="0"/>
            </a:endParaRPr>
          </a:p>
        </p:txBody>
      </p:sp>
      <p:graphicFrame>
        <p:nvGraphicFramePr>
          <p:cNvPr id="4" name="3 - Πίνακας"/>
          <p:cNvGraphicFramePr>
            <a:graphicFrameLocks noGrp="1"/>
          </p:cNvGraphicFramePr>
          <p:nvPr/>
        </p:nvGraphicFramePr>
        <p:xfrm>
          <a:off x="1500188" y="3643313"/>
          <a:ext cx="7000875" cy="2803524"/>
        </p:xfrm>
        <a:graphic>
          <a:graphicData uri="http://schemas.openxmlformats.org/drawingml/2006/table">
            <a:tbl>
              <a:tblPr firstRow="1" bandRow="1">
                <a:tableStyleId>{5C22544A-7EE6-4342-B048-85BDC9FD1C3A}</a:tableStyleId>
              </a:tblPr>
              <a:tblGrid>
                <a:gridCol w="2333625">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2333625">
                  <a:extLst>
                    <a:ext uri="{9D8B030D-6E8A-4147-A177-3AD203B41FA5}">
                      <a16:colId xmlns:a16="http://schemas.microsoft.com/office/drawing/2014/main" val="20002"/>
                    </a:ext>
                  </a:extLst>
                </a:gridCol>
              </a:tblGrid>
              <a:tr h="370738">
                <a:tc gridSpan="3">
                  <a:txBody>
                    <a:bodyPr/>
                    <a:lstStyle/>
                    <a:p>
                      <a:pPr algn="ctr"/>
                      <a:r>
                        <a:rPr lang="el-GR" sz="1600" b="0" dirty="0">
                          <a:solidFill>
                            <a:srgbClr val="993300"/>
                          </a:solidFill>
                          <a:latin typeface="Trebuchet MS" pitchFamily="34" charset="0"/>
                        </a:rPr>
                        <a:t>εργαζόμενοι σε τουριστικά επαγγέλματα + αλιεργάτες</a:t>
                      </a:r>
                    </a:p>
                  </a:txBody>
                  <a:tcPr marL="91439" marR="91439" marT="45708" marB="45708"/>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70738">
                <a:tc gridSpan="2">
                  <a:txBody>
                    <a:bodyPr/>
                    <a:lstStyle/>
                    <a:p>
                      <a:pPr algn="ctr"/>
                      <a:r>
                        <a:rPr lang="el-GR" sz="1600" b="0" dirty="0">
                          <a:latin typeface="Trebuchet MS" pitchFamily="34" charset="0"/>
                        </a:rPr>
                        <a:t>ημέρες ασφάλισης το τελευταίο 12μηνο</a:t>
                      </a:r>
                    </a:p>
                  </a:txBody>
                  <a:tcPr marL="91439" marR="91439" marT="45708" marB="45708"/>
                </a:tc>
                <a:tc hMerge="1">
                  <a:txBody>
                    <a:bodyPr/>
                    <a:lstStyle/>
                    <a:p>
                      <a:endParaRPr lang="el-GR" sz="1600" b="0" dirty="0">
                        <a:latin typeface="Trebuchet MS" pitchFamily="34" charset="0"/>
                      </a:endParaRPr>
                    </a:p>
                  </a:txBody>
                  <a:tcPr/>
                </a:tc>
                <a:tc>
                  <a:txBody>
                    <a:bodyPr/>
                    <a:lstStyle/>
                    <a:p>
                      <a:pPr algn="ctr"/>
                      <a:r>
                        <a:rPr lang="el-GR" sz="1600" b="0" dirty="0">
                          <a:latin typeface="Trebuchet MS" pitchFamily="34" charset="0"/>
                        </a:rPr>
                        <a:t>διάρκεια επιδότησης</a:t>
                      </a:r>
                    </a:p>
                  </a:txBody>
                  <a:tcPr marL="91439" marR="91439" marT="45708" marB="45708"/>
                </a:tc>
                <a:extLst>
                  <a:ext uri="{0D108BD9-81ED-4DB2-BD59-A6C34878D82A}">
                    <a16:rowId xmlns:a16="http://schemas.microsoft.com/office/drawing/2014/main" val="10001"/>
                  </a:ext>
                </a:extLst>
              </a:tr>
              <a:tr h="370738">
                <a:tc>
                  <a:txBody>
                    <a:bodyPr/>
                    <a:lstStyle/>
                    <a:p>
                      <a:pPr algn="ctr"/>
                      <a:r>
                        <a:rPr lang="el-GR" sz="1600" b="0" dirty="0">
                          <a:latin typeface="Trebuchet MS" pitchFamily="34" charset="0"/>
                        </a:rPr>
                        <a:t>100-149</a:t>
                      </a:r>
                    </a:p>
                  </a:txBody>
                  <a:tcPr marL="91439" marR="91439" marT="45708" marB="45708"/>
                </a:tc>
                <a:tc>
                  <a:txBody>
                    <a:bodyPr/>
                    <a:lstStyle/>
                    <a:p>
                      <a:pPr algn="ct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5 μήνες</a:t>
                      </a:r>
                    </a:p>
                  </a:txBody>
                  <a:tcPr marL="91439" marR="91439" marT="45708" marB="45708"/>
                </a:tc>
                <a:extLst>
                  <a:ext uri="{0D108BD9-81ED-4DB2-BD59-A6C34878D82A}">
                    <a16:rowId xmlns:a16="http://schemas.microsoft.com/office/drawing/2014/main" val="10002"/>
                  </a:ext>
                </a:extLst>
              </a:tr>
              <a:tr h="370738">
                <a:tc>
                  <a:txBody>
                    <a:bodyPr/>
                    <a:lstStyle/>
                    <a:p>
                      <a:pPr algn="ctr"/>
                      <a:r>
                        <a:rPr lang="el-GR" sz="1600" b="0" dirty="0">
                          <a:latin typeface="Trebuchet MS" pitchFamily="34" charset="0"/>
                        </a:rPr>
                        <a:t>150-179</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6 μήνες</a:t>
                      </a:r>
                    </a:p>
                  </a:txBody>
                  <a:tcPr marL="91439" marR="91439" marT="45708" marB="45708"/>
                </a:tc>
                <a:extLst>
                  <a:ext uri="{0D108BD9-81ED-4DB2-BD59-A6C34878D82A}">
                    <a16:rowId xmlns:a16="http://schemas.microsoft.com/office/drawing/2014/main" val="10003"/>
                  </a:ext>
                </a:extLst>
              </a:tr>
              <a:tr h="370738">
                <a:tc>
                  <a:txBody>
                    <a:bodyPr/>
                    <a:lstStyle/>
                    <a:p>
                      <a:pPr algn="ctr"/>
                      <a:r>
                        <a:rPr lang="el-GR" sz="1600" b="0" dirty="0">
                          <a:latin typeface="Trebuchet MS" pitchFamily="34" charset="0"/>
                        </a:rPr>
                        <a:t>180-219</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8 μήνες</a:t>
                      </a:r>
                    </a:p>
                  </a:txBody>
                  <a:tcPr marL="91439" marR="91439" marT="45708" marB="45708"/>
                </a:tc>
                <a:extLst>
                  <a:ext uri="{0D108BD9-81ED-4DB2-BD59-A6C34878D82A}">
                    <a16:rowId xmlns:a16="http://schemas.microsoft.com/office/drawing/2014/main" val="10004"/>
                  </a:ext>
                </a:extLst>
              </a:tr>
              <a:tr h="370738">
                <a:tc>
                  <a:txBody>
                    <a:bodyPr/>
                    <a:lstStyle/>
                    <a:p>
                      <a:pPr algn="ctr"/>
                      <a:r>
                        <a:rPr lang="el-GR" sz="1600" b="0" dirty="0">
                          <a:latin typeface="Trebuchet MS" pitchFamily="34" charset="0"/>
                        </a:rPr>
                        <a:t>220-249</a:t>
                      </a:r>
                    </a:p>
                  </a:txBody>
                  <a:tcPr marL="91439" marR="91439" marT="45708" marB="45708"/>
                </a:tc>
                <a:tc>
                  <a:txBody>
                    <a:bodyPr/>
                    <a:lstStyle/>
                    <a:p>
                      <a:pPr algn="ct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10 μήνες</a:t>
                      </a:r>
                    </a:p>
                  </a:txBody>
                  <a:tcPr marL="91439" marR="91439" marT="45708" marB="45708"/>
                </a:tc>
                <a:extLst>
                  <a:ext uri="{0D108BD9-81ED-4DB2-BD59-A6C34878D82A}">
                    <a16:rowId xmlns:a16="http://schemas.microsoft.com/office/drawing/2014/main" val="10005"/>
                  </a:ext>
                </a:extLst>
              </a:tr>
              <a:tr h="579096">
                <a:tc>
                  <a:txBody>
                    <a:bodyPr/>
                    <a:lstStyle/>
                    <a:p>
                      <a:pPr algn="ctr"/>
                      <a:r>
                        <a:rPr lang="el-GR" sz="1600" b="0" dirty="0">
                          <a:latin typeface="Trebuchet MS" pitchFamily="34" charset="0"/>
                        </a:rPr>
                        <a:t>250+</a:t>
                      </a:r>
                    </a:p>
                  </a:txBody>
                  <a:tcPr marL="91439" marR="91439"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b="0" dirty="0">
                          <a:latin typeface="Trebuchet MS" pitchFamily="34" charset="0"/>
                        </a:rPr>
                        <a:t>ή</a:t>
                      </a:r>
                      <a:r>
                        <a:rPr lang="el-GR" sz="1600" b="0" baseline="0" dirty="0">
                          <a:latin typeface="Trebuchet MS" pitchFamily="34" charset="0"/>
                        </a:rPr>
                        <a:t> 210+ (ηλικία 49+)</a:t>
                      </a:r>
                      <a:br>
                        <a:rPr lang="el-GR" sz="1600" b="0" baseline="0" dirty="0">
                          <a:latin typeface="Trebuchet MS" pitchFamily="34" charset="0"/>
                        </a:rPr>
                      </a:br>
                      <a:r>
                        <a:rPr lang="el-GR" sz="1600" b="0" baseline="0" dirty="0">
                          <a:latin typeface="Trebuchet MS" pitchFamily="34" charset="0"/>
                        </a:rPr>
                        <a:t>ή 100+ (σύνολο 4.050+)</a:t>
                      </a:r>
                      <a:endParaRPr lang="el-GR" sz="1600" b="0" dirty="0">
                        <a:latin typeface="Trebuchet MS" pitchFamily="34" charset="0"/>
                      </a:endParaRPr>
                    </a:p>
                  </a:txBody>
                  <a:tcPr marL="91439" marR="91439" marT="45708" marB="45708"/>
                </a:tc>
                <a:tc>
                  <a:txBody>
                    <a:bodyPr/>
                    <a:lstStyle/>
                    <a:p>
                      <a:pPr algn="ctr"/>
                      <a:r>
                        <a:rPr lang="el-GR" sz="1600" b="0" dirty="0">
                          <a:latin typeface="Trebuchet MS" pitchFamily="34" charset="0"/>
                        </a:rPr>
                        <a:t>12</a:t>
                      </a:r>
                      <a:r>
                        <a:rPr lang="el-GR" sz="1600" b="0" baseline="0" dirty="0">
                          <a:latin typeface="Trebuchet MS" pitchFamily="34" charset="0"/>
                        </a:rPr>
                        <a:t> </a:t>
                      </a:r>
                      <a:r>
                        <a:rPr lang="el-GR" sz="1600" b="0" dirty="0">
                          <a:latin typeface="Trebuchet MS" pitchFamily="34" charset="0"/>
                        </a:rPr>
                        <a:t>μήνες</a:t>
                      </a:r>
                    </a:p>
                  </a:txBody>
                  <a:tcPr marL="91439" marR="91439" marT="45708" marB="45708"/>
                </a:tc>
                <a:extLst>
                  <a:ext uri="{0D108BD9-81ED-4DB2-BD59-A6C34878D82A}">
                    <a16:rowId xmlns:a16="http://schemas.microsoft.com/office/drawing/2014/main" val="10006"/>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(6)</a:t>
            </a:r>
            <a:endParaRPr lang="el-GR" altLang="el-GR" sz="2000" noProof="1">
              <a:solidFill>
                <a:schemeClr val="tx1"/>
              </a:solidFill>
              <a:latin typeface="Trebuchet MS" panose="020B0603020202020204" pitchFamily="34" charset="0"/>
            </a:endParaRPr>
          </a:p>
        </p:txBody>
      </p:sp>
      <p:sp>
        <p:nvSpPr>
          <p:cNvPr id="22531" name="Rectangle 3"/>
          <p:cNvSpPr>
            <a:spLocks noGrp="1" noChangeArrowheads="1"/>
          </p:cNvSpPr>
          <p:nvPr>
            <p:ph type="body" idx="1"/>
          </p:nvPr>
        </p:nvSpPr>
        <p:spPr>
          <a:xfrm>
            <a:off x="914400" y="1600200"/>
            <a:ext cx="7905750" cy="3971925"/>
          </a:xfrm>
        </p:spPr>
        <p:txBody>
          <a:bodyPr/>
          <a:lstStyle/>
          <a:p>
            <a:pPr lvl="1">
              <a:spcAft>
                <a:spcPct val="20000"/>
              </a:spcAft>
              <a:buClr>
                <a:schemeClr val="tx2"/>
              </a:buClr>
              <a:buFont typeface="Wingdings" panose="05000000000000000000" pitchFamily="2" charset="2"/>
              <a:buChar char="v"/>
            </a:pPr>
            <a:endParaRPr lang="el-GR" altLang="el-GR" sz="1800" noProof="1">
              <a:latin typeface="Trebuchet MS" panose="020B0603020202020204" pitchFamily="34" charset="0"/>
            </a:endParaRPr>
          </a:p>
          <a:p>
            <a:pPr lvl="1">
              <a:spcAft>
                <a:spcPct val="20000"/>
              </a:spcAft>
              <a:buClr>
                <a:schemeClr val="tx2"/>
              </a:buClr>
              <a:buFont typeface="Wingdings" panose="05000000000000000000" pitchFamily="2" charset="2"/>
              <a:buChar char="v"/>
            </a:pPr>
            <a:r>
              <a:rPr lang="el-GR" altLang="el-GR" sz="2000" noProof="1">
                <a:latin typeface="Trebuchet MS" panose="020B0603020202020204" pitchFamily="34" charset="0"/>
              </a:rPr>
              <a:t>λειτουργεί συχνά ως επιδότηση εργοδοτών σε κλάδους εποχικής απασχόλησης</a:t>
            </a:r>
          </a:p>
          <a:p>
            <a:pPr lvl="2">
              <a:spcAft>
                <a:spcPct val="20000"/>
              </a:spcAft>
              <a:buClr>
                <a:schemeClr val="tx2"/>
              </a:buClr>
              <a:buFont typeface="Wingdings" panose="05000000000000000000" pitchFamily="2" charset="2"/>
              <a:buChar char="v"/>
            </a:pPr>
            <a:endParaRPr lang="el-GR" altLang="el-GR" sz="1800" noProof="1">
              <a:latin typeface="Trebuchet MS" panose="020B0603020202020204" pitchFamily="34" charset="0"/>
            </a:endParaRPr>
          </a:p>
          <a:p>
            <a:pPr lvl="2">
              <a:spcAft>
                <a:spcPct val="20000"/>
              </a:spcAft>
              <a:buClr>
                <a:schemeClr val="tx2"/>
              </a:buClr>
              <a:buFont typeface="Wingdings" panose="05000000000000000000" pitchFamily="2" charset="2"/>
              <a:buChar char="v"/>
            </a:pPr>
            <a:r>
              <a:rPr lang="el-GR" altLang="el-GR" sz="1800" noProof="1">
                <a:latin typeface="Trebuchet MS" panose="020B0603020202020204" pitchFamily="34" charset="0"/>
              </a:rPr>
              <a:t>ξενοδοχεία (το χειμώνα)</a:t>
            </a:r>
          </a:p>
          <a:p>
            <a:pPr lvl="2">
              <a:spcAft>
                <a:spcPct val="20000"/>
              </a:spcAft>
              <a:buClr>
                <a:schemeClr val="tx2"/>
              </a:buClr>
              <a:buFont typeface="Wingdings" panose="05000000000000000000" pitchFamily="2" charset="2"/>
              <a:buChar char="v"/>
            </a:pPr>
            <a:r>
              <a:rPr lang="el-GR" altLang="el-GR" sz="1800" noProof="1">
                <a:latin typeface="Trebuchet MS" panose="020B0603020202020204" pitchFamily="34" charset="0"/>
              </a:rPr>
              <a:t>φροντιστήρια, σχολεία (το καλοκαίρι)</a:t>
            </a:r>
          </a:p>
          <a:p>
            <a:pPr lvl="2">
              <a:spcAft>
                <a:spcPct val="20000"/>
              </a:spcAft>
            </a:pPr>
            <a:endParaRPr lang="el-GR" altLang="el-GR" sz="1800" dirty="0">
              <a:latin typeface="Trebuchet MS" panose="020B0603020202020204" pitchFamily="34" charset="0"/>
            </a:endParaRPr>
          </a:p>
          <a:p>
            <a:pPr lvl="1">
              <a:spcAft>
                <a:spcPct val="20000"/>
              </a:spcAft>
            </a:pPr>
            <a:r>
              <a:rPr lang="el-GR" altLang="el-GR" sz="2000" dirty="0">
                <a:latin typeface="Trebuchet MS" panose="020B0603020202020204" pitchFamily="34" charset="0"/>
              </a:rPr>
              <a:t>κατά μέσο όρο (σε ετήσια βάση) 15-16</a:t>
            </a:r>
            <a:r>
              <a:rPr lang="el-GR" altLang="el-GR" sz="2000" noProof="1">
                <a:latin typeface="Trebuchet MS" panose="020B0603020202020204" pitchFamily="34" charset="0"/>
              </a:rPr>
              <a:t>% όσων λαμβάνουν τακτικό επίδομα ανεργίας </a:t>
            </a:r>
            <a:r>
              <a:rPr lang="el-GR" altLang="el-GR" sz="2000" dirty="0">
                <a:latin typeface="Trebuchet MS" panose="020B0603020202020204" pitchFamily="34" charset="0"/>
              </a:rPr>
              <a:t>είναι</a:t>
            </a:r>
            <a:r>
              <a:rPr lang="el-GR" altLang="el-GR" sz="2000" noProof="1">
                <a:latin typeface="Trebuchet MS" panose="020B0603020202020204" pitchFamily="34" charset="0"/>
              </a:rPr>
              <a:t> εποχικοί εργαζόμενοι</a:t>
            </a:r>
          </a:p>
          <a:p>
            <a:pPr lvl="2">
              <a:spcAft>
                <a:spcPct val="20000"/>
              </a:spcAft>
            </a:pPr>
            <a:r>
              <a:rPr lang="el-GR" altLang="el-GR" sz="1800" dirty="0">
                <a:latin typeface="Trebuchet MS" panose="020B0603020202020204" pitchFamily="34" charset="0"/>
              </a:rPr>
              <a:t>27-28% το χειμώνα</a:t>
            </a:r>
            <a:endParaRPr lang="el-GR" altLang="el-GR" sz="1800" noProof="1">
              <a:latin typeface="Trebuchet MS" panose="020B0603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τακτικό επίδομα ανεργίας </a:t>
            </a:r>
            <a:r>
              <a:rPr lang="el-GR" altLang="el-GR" sz="2000">
                <a:solidFill>
                  <a:schemeClr val="tx1"/>
                </a:solidFill>
                <a:latin typeface="Trebuchet MS" panose="020B0603020202020204" pitchFamily="34" charset="0"/>
              </a:rPr>
              <a:t>(7)</a:t>
            </a:r>
            <a:endParaRPr lang="el-GR" altLang="el-GR" sz="2000" noProof="1">
              <a:solidFill>
                <a:schemeClr val="tx1"/>
              </a:solidFill>
              <a:latin typeface="Trebuchet MS" panose="020B0603020202020204" pitchFamily="34" charset="0"/>
            </a:endParaRPr>
          </a:p>
        </p:txBody>
      </p:sp>
      <p:sp>
        <p:nvSpPr>
          <p:cNvPr id="23555" name="Rectangle 3"/>
          <p:cNvSpPr>
            <a:spLocks noGrp="1" noChangeArrowheads="1"/>
          </p:cNvSpPr>
          <p:nvPr>
            <p:ph type="body" idx="1"/>
          </p:nvPr>
        </p:nvSpPr>
        <p:spPr>
          <a:xfrm>
            <a:off x="914399" y="1600200"/>
            <a:ext cx="7963091" cy="4400550"/>
          </a:xfrm>
        </p:spPr>
        <p:txBody>
          <a:bodyPr/>
          <a:lstStyle/>
          <a:p>
            <a:pPr lvl="1">
              <a:spcAft>
                <a:spcPct val="20000"/>
              </a:spcAft>
            </a:pPr>
            <a:endParaRPr lang="el-GR" altLang="el-GR" sz="18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αξία επιδόματος: €399,25 το μήνα </a:t>
            </a:r>
            <a:r>
              <a:rPr lang="el-GR" altLang="el-GR" sz="1800" noProof="1">
                <a:latin typeface="Trebuchet MS" panose="020B0603020202020204" pitchFamily="34" charset="0"/>
              </a:rPr>
              <a:t>(από 1/2/2019)</a:t>
            </a:r>
          </a:p>
          <a:p>
            <a:pPr lvl="2">
              <a:spcAft>
                <a:spcPct val="20000"/>
              </a:spcAft>
            </a:pPr>
            <a:r>
              <a:rPr lang="el-GR" altLang="el-GR" sz="1800" u="sng" noProof="1">
                <a:latin typeface="Trebuchet MS" panose="020B0603020202020204" pitchFamily="34" charset="0"/>
              </a:rPr>
              <a:t>συν</a:t>
            </a:r>
            <a:r>
              <a:rPr lang="el-GR" altLang="el-GR" sz="1800" noProof="1">
                <a:latin typeface="Trebuchet MS" panose="020B0603020202020204" pitchFamily="34" charset="0"/>
              </a:rPr>
              <a:t> 10% για κάθε μέλος οικογενείας</a:t>
            </a:r>
          </a:p>
          <a:p>
            <a:pPr lvl="2">
              <a:spcAft>
                <a:spcPct val="20000"/>
              </a:spcAft>
            </a:pPr>
            <a:r>
              <a:rPr lang="el-GR" altLang="el-GR" sz="1800" u="sng" noProof="1">
                <a:latin typeface="Trebuchet MS" panose="020B0603020202020204" pitchFamily="34" charset="0"/>
              </a:rPr>
              <a:t>συν</a:t>
            </a:r>
            <a:r>
              <a:rPr lang="el-GR" altLang="el-GR" sz="1800" noProof="1">
                <a:latin typeface="Trebuchet MS" panose="020B0603020202020204" pitchFamily="34" charset="0"/>
              </a:rPr>
              <a:t> δώρο Πάσχα (50% του μηνιαίου ποσού για πλήρη επιδότηση την περίοδο 1 Ιανουαρίου έως 30 Απριλίου)</a:t>
            </a:r>
          </a:p>
          <a:p>
            <a:pPr lvl="2">
              <a:spcAft>
                <a:spcPct val="20000"/>
              </a:spcAft>
            </a:pPr>
            <a:r>
              <a:rPr lang="el-GR" altLang="el-GR" sz="1800" u="sng" noProof="1">
                <a:latin typeface="Trebuchet MS" panose="020B0603020202020204" pitchFamily="34" charset="0"/>
              </a:rPr>
              <a:t>συν</a:t>
            </a:r>
            <a:r>
              <a:rPr lang="el-GR" altLang="el-GR" sz="1800" noProof="1">
                <a:latin typeface="Trebuchet MS" panose="020B0603020202020204" pitchFamily="34" charset="0"/>
              </a:rPr>
              <a:t> δώρο Χριστουγέννων (100% του μηνιαίου ποσού για πλήρη επιδότηση την περίοδο 1 Μαΐου έως 31 Δεκεμβρίου)</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αριθμός δικαιούχων: 145.320 </a:t>
            </a:r>
            <a:r>
              <a:rPr lang="el-GR" altLang="el-GR" sz="1800" noProof="1">
                <a:latin typeface="Trebuchet MS" panose="020B0603020202020204" pitchFamily="34" charset="0"/>
              </a:rPr>
              <a:t>(Σεπτέμβριος 2019)</a:t>
            </a:r>
          </a:p>
          <a:p>
            <a:pPr lvl="2">
              <a:spcAft>
                <a:spcPct val="20000"/>
              </a:spcAft>
            </a:pPr>
            <a:r>
              <a:rPr lang="el-GR" altLang="el-GR" sz="1800" noProof="1">
                <a:latin typeface="Trebuchet MS" panose="020B0603020202020204" pitchFamily="34" charset="0"/>
              </a:rPr>
              <a:t>17% του συνόλου των -εγγεγραμμένων στον ΟΑΕΔ- ανέργων</a:t>
            </a:r>
          </a:p>
          <a:p>
            <a:pPr lvl="2">
              <a:spcAft>
                <a:spcPct val="20000"/>
              </a:spcAft>
            </a:pPr>
            <a:r>
              <a:rPr lang="el-GR" altLang="el-GR" sz="1800" noProof="1">
                <a:latin typeface="Trebuchet MS" panose="020B0603020202020204" pitchFamily="34" charset="0"/>
              </a:rPr>
              <a:t>40% όσων ήταν βραχυχρόνια άνεργοι (έως 12 μήνες)</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l-GR" altLang="el-GR" sz="2000" b="1" dirty="0">
                <a:latin typeface="Trebuchet MS" panose="020B0603020202020204" pitchFamily="34" charset="0"/>
              </a:rPr>
              <a:t>στήριξη εισοδήματος ανέργων στην Ελλάδα</a:t>
            </a:r>
            <a:br>
              <a:rPr lang="el-GR" altLang="el-GR" sz="2000" b="1" dirty="0">
                <a:solidFill>
                  <a:schemeClr val="tx1"/>
                </a:solidFill>
                <a:latin typeface="Trebuchet MS" panose="020B0603020202020204" pitchFamily="34" charset="0"/>
              </a:rPr>
            </a:br>
            <a:r>
              <a:rPr lang="el-GR" altLang="el-GR" sz="2000" b="1" dirty="0">
                <a:solidFill>
                  <a:schemeClr val="hlink"/>
                </a:solidFill>
                <a:latin typeface="Trebuchet MS" panose="020B0603020202020204" pitchFamily="34" charset="0"/>
              </a:rPr>
              <a:t>τακτικό επίδομα ανεργίας </a:t>
            </a:r>
            <a:r>
              <a:rPr lang="el-GR" altLang="el-GR" sz="2000" dirty="0">
                <a:solidFill>
                  <a:schemeClr val="tx1"/>
                </a:solidFill>
                <a:latin typeface="Trebuchet MS" panose="020B0603020202020204" pitchFamily="34" charset="0"/>
              </a:rPr>
              <a:t>(8)</a:t>
            </a:r>
            <a:endParaRPr lang="el-GR" altLang="el-GR" sz="2000" noProof="1">
              <a:solidFill>
                <a:schemeClr val="tx1"/>
              </a:solidFill>
              <a:latin typeface="Trebuchet MS" panose="020B0603020202020204" pitchFamily="34" charset="0"/>
            </a:endParaRPr>
          </a:p>
        </p:txBody>
      </p:sp>
      <p:sp>
        <p:nvSpPr>
          <p:cNvPr id="53251" name="Rectangle 3"/>
          <p:cNvSpPr>
            <a:spLocks noGrp="1" noChangeArrowheads="1"/>
          </p:cNvSpPr>
          <p:nvPr>
            <p:ph type="body" idx="1"/>
          </p:nvPr>
        </p:nvSpPr>
        <p:spPr>
          <a:xfrm>
            <a:off x="914400" y="1600200"/>
            <a:ext cx="7905750" cy="4686300"/>
          </a:xfrm>
        </p:spPr>
        <p:txBody>
          <a:bodyPr/>
          <a:lstStyle/>
          <a:p>
            <a:pPr lvl="1">
              <a:spcAft>
                <a:spcPct val="20000"/>
              </a:spcAft>
              <a:buClr>
                <a:schemeClr val="tx2"/>
              </a:buClr>
              <a:buFont typeface="Wingdings" panose="05000000000000000000" pitchFamily="2" charset="2"/>
              <a:buChar char="v"/>
            </a:pPr>
            <a:endParaRPr lang="el-GR" altLang="el-GR" sz="1800" noProof="1">
              <a:latin typeface="Trebuchet MS" panose="020B0603020202020204" pitchFamily="34" charset="0"/>
            </a:endParaRPr>
          </a:p>
          <a:p>
            <a:pPr lvl="1">
              <a:spcAft>
                <a:spcPct val="20000"/>
              </a:spcAft>
              <a:buClr>
                <a:schemeClr val="tx2"/>
              </a:buClr>
              <a:buFont typeface="Wingdings" panose="05000000000000000000" pitchFamily="2" charset="2"/>
              <a:buChar char="v"/>
            </a:pPr>
            <a:r>
              <a:rPr lang="el-GR" altLang="el-GR" sz="2000" noProof="1">
                <a:latin typeface="Trebuchet MS" panose="020B0603020202020204" pitchFamily="34" charset="0"/>
              </a:rPr>
              <a:t>αλλαγές κατά τη διάρκεια της κρίσης </a:t>
            </a:r>
            <a:endParaRPr lang="el-GR" altLang="el-GR" sz="1800" noProof="1">
              <a:latin typeface="Trebuchet MS" panose="020B0603020202020204" pitchFamily="34" charset="0"/>
            </a:endParaRPr>
          </a:p>
          <a:p>
            <a:pPr lvl="2">
              <a:spcAft>
                <a:spcPct val="20000"/>
              </a:spcAft>
              <a:buClr>
                <a:schemeClr val="tx2"/>
              </a:buClr>
              <a:buFont typeface="Wingdings" panose="05000000000000000000" pitchFamily="2" charset="2"/>
              <a:buChar char="v"/>
            </a:pPr>
            <a:endParaRPr lang="el-GR" altLang="el-GR" sz="1800" noProof="1">
              <a:latin typeface="Trebuchet MS" panose="020B0603020202020204" pitchFamily="34" charset="0"/>
            </a:endParaRPr>
          </a:p>
          <a:p>
            <a:pPr lvl="2">
              <a:spcAft>
                <a:spcPct val="20000"/>
              </a:spcAft>
              <a:buClr>
                <a:schemeClr val="tx2"/>
              </a:buClr>
              <a:buSzPct val="80000"/>
              <a:buFont typeface="Wingdings" panose="05000000000000000000" pitchFamily="2" charset="2"/>
              <a:buChar char="q"/>
            </a:pPr>
            <a:r>
              <a:rPr lang="el-GR" altLang="el-GR" sz="1800" noProof="1">
                <a:latin typeface="Trebuchet MS" panose="020B0603020202020204" pitchFamily="34" charset="0"/>
              </a:rPr>
              <a:t>αξία επιδόματος</a:t>
            </a:r>
          </a:p>
          <a:p>
            <a:pPr lvl="3">
              <a:spcAft>
                <a:spcPct val="20000"/>
              </a:spcAft>
              <a:buClr>
                <a:schemeClr val="tx2"/>
              </a:buClr>
              <a:buFont typeface="Wingdings" panose="05000000000000000000" pitchFamily="2" charset="2"/>
              <a:buChar char="Ø"/>
            </a:pPr>
            <a:r>
              <a:rPr lang="el-GR" altLang="el-GR" sz="1600" noProof="1">
                <a:latin typeface="Trebuchet MS" panose="020B0603020202020204" pitchFamily="34" charset="0"/>
              </a:rPr>
              <a:t>16 Μαρτίου 2012: από €454 σε €360 το μήνα</a:t>
            </a:r>
          </a:p>
          <a:p>
            <a:pPr lvl="2">
              <a:spcAft>
                <a:spcPct val="20000"/>
              </a:spcAft>
              <a:buClr>
                <a:schemeClr val="tx2"/>
              </a:buClr>
              <a:buFont typeface="Wingdings" panose="05000000000000000000" pitchFamily="2" charset="2"/>
              <a:buChar char="v"/>
            </a:pPr>
            <a:endParaRPr lang="el-GR" altLang="el-GR" sz="1800" noProof="1">
              <a:latin typeface="Trebuchet MS" panose="020B0603020202020204" pitchFamily="34" charset="0"/>
            </a:endParaRPr>
          </a:p>
          <a:p>
            <a:pPr lvl="2">
              <a:spcAft>
                <a:spcPct val="20000"/>
              </a:spcAft>
              <a:buClr>
                <a:schemeClr val="tx2"/>
              </a:buClr>
              <a:buSzPct val="80000"/>
              <a:buFont typeface="Wingdings" panose="05000000000000000000" pitchFamily="2" charset="2"/>
              <a:buChar char="q"/>
            </a:pPr>
            <a:r>
              <a:rPr lang="el-GR" altLang="el-GR" sz="1800" noProof="1">
                <a:latin typeface="Trebuchet MS" panose="020B0603020202020204" pitchFamily="34" charset="0"/>
              </a:rPr>
              <a:t>ανώτατη διάρκεια επιδότησης ανά τετραετία</a:t>
            </a:r>
          </a:p>
          <a:p>
            <a:pPr lvl="3">
              <a:spcAft>
                <a:spcPct val="20000"/>
              </a:spcAft>
              <a:buClr>
                <a:schemeClr val="tx2"/>
              </a:buClr>
              <a:buFont typeface="Wingdings" panose="05000000000000000000" pitchFamily="2" charset="2"/>
              <a:buChar char="Ø"/>
            </a:pPr>
            <a:r>
              <a:rPr lang="el-GR" altLang="el-GR" sz="1600" noProof="1">
                <a:latin typeface="Trebuchet MS" panose="020B0603020202020204" pitchFamily="34" charset="0"/>
              </a:rPr>
              <a:t>1 Ιανουαρίου 2013: 450 ημέρες επιδότησης</a:t>
            </a:r>
          </a:p>
          <a:p>
            <a:pPr lvl="3">
              <a:spcAft>
                <a:spcPct val="20000"/>
              </a:spcAft>
              <a:buClr>
                <a:schemeClr val="tx2"/>
              </a:buClr>
              <a:buFont typeface="Wingdings" panose="05000000000000000000" pitchFamily="2" charset="2"/>
              <a:buChar char="Ø"/>
            </a:pPr>
            <a:r>
              <a:rPr lang="el-GR" altLang="el-GR" sz="1600" noProof="1">
                <a:latin typeface="Trebuchet MS" panose="020B0603020202020204" pitchFamily="34" charset="0"/>
              </a:rPr>
              <a:t>1 Ιανουαρίου 2014: 400 ημέρες επιδότησης</a:t>
            </a:r>
          </a:p>
          <a:p>
            <a:pPr lvl="3">
              <a:spcAft>
                <a:spcPct val="20000"/>
              </a:spcAft>
              <a:buClr>
                <a:schemeClr val="tx2"/>
              </a:buClr>
              <a:buFont typeface="Wingdings" panose="05000000000000000000" pitchFamily="2" charset="2"/>
              <a:buChar char="Ø"/>
            </a:pPr>
            <a:r>
              <a:rPr lang="el-GR" altLang="el-GR" sz="1600" noProof="1">
                <a:latin typeface="Trebuchet MS" panose="020B0603020202020204" pitchFamily="34" charset="0"/>
              </a:rPr>
              <a:t>(θίγει κυρίως τους εποχικούς εργαζόμενους)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βοήθημα ανεργίας αυτοαπασχολουμένων </a:t>
            </a:r>
            <a:r>
              <a:rPr lang="el-GR" altLang="el-GR" sz="2000">
                <a:solidFill>
                  <a:schemeClr val="tx1"/>
                </a:solidFill>
                <a:latin typeface="Trebuchet MS" panose="020B0603020202020204" pitchFamily="34" charset="0"/>
              </a:rPr>
              <a:t>(1)</a:t>
            </a:r>
            <a:endParaRPr lang="el-GR" altLang="el-GR" sz="2000" noProof="1">
              <a:solidFill>
                <a:schemeClr val="tx1"/>
              </a:solidFill>
              <a:latin typeface="Trebuchet MS" panose="020B0603020202020204" pitchFamily="34" charset="0"/>
            </a:endParaRPr>
          </a:p>
        </p:txBody>
      </p:sp>
      <p:sp>
        <p:nvSpPr>
          <p:cNvPr id="54275" name="Rectangle 3"/>
          <p:cNvSpPr>
            <a:spLocks noGrp="1" noChangeArrowheads="1"/>
          </p:cNvSpPr>
          <p:nvPr>
            <p:ph type="body" idx="1"/>
          </p:nvPr>
        </p:nvSpPr>
        <p:spPr>
          <a:xfrm>
            <a:off x="914400" y="1600200"/>
            <a:ext cx="7905750" cy="4257675"/>
          </a:xfrm>
        </p:spPr>
        <p:txBody>
          <a:bodyPr/>
          <a:lstStyle/>
          <a:p>
            <a:pPr lvl="1">
              <a:spcAft>
                <a:spcPct val="20000"/>
              </a:spcAft>
              <a:buClr>
                <a:schemeClr val="tx2"/>
              </a:buClr>
              <a:buFont typeface="Wingdings" panose="05000000000000000000" pitchFamily="2" charset="2"/>
              <a:buChar char="v"/>
            </a:pPr>
            <a:endParaRPr lang="el-GR" altLang="el-GR" sz="2000" noProof="1">
              <a:latin typeface="Trebuchet MS" panose="020B0603020202020204" pitchFamily="34" charset="0"/>
            </a:endParaRPr>
          </a:p>
          <a:p>
            <a:pPr lvl="1">
              <a:spcAft>
                <a:spcPct val="20000"/>
              </a:spcAft>
            </a:pPr>
            <a:r>
              <a:rPr lang="el-GR" altLang="el-GR" sz="2000" i="1" noProof="1">
                <a:solidFill>
                  <a:srgbClr val="7030A0"/>
                </a:solidFill>
                <a:latin typeface="Trebuchet MS" panose="020B0603020202020204" pitchFamily="34" charset="0"/>
              </a:rPr>
              <a:t>«χορήγηση βοηθήματος ανεργίας αυτοτελώς και ανεξαρτήτως απασχολουμένων σε περιπτώσεις αποδεδειγμένης διακοπής του επαγγέλματος και για χρονικό διάστημα τουλάχιστον τριών μηνών»</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καταβάλλεται από 8 Απριλίου 2013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4213" y="277813"/>
            <a:ext cx="8351837" cy="1143000"/>
          </a:xfrm>
        </p:spPr>
        <p:txBody>
          <a:bodyPr/>
          <a:lstStyle/>
          <a:p>
            <a:r>
              <a:rPr lang="el-GR" altLang="el-GR" sz="2000" b="1">
                <a:solidFill>
                  <a:srgbClr val="CC0000"/>
                </a:solidFill>
                <a:latin typeface="Trebuchet MS" panose="020B0603020202020204" pitchFamily="34" charset="0"/>
              </a:rPr>
              <a:t>Ανεργία στην ΕΕ</a:t>
            </a:r>
            <a:br>
              <a:rPr lang="el-GR" altLang="el-GR" sz="2000" b="1">
                <a:solidFill>
                  <a:srgbClr val="CC0000"/>
                </a:solidFill>
                <a:latin typeface="Trebuchet MS" panose="020B0603020202020204" pitchFamily="34" charset="0"/>
              </a:rPr>
            </a:br>
            <a:r>
              <a:rPr lang="el-GR" altLang="el-GR" sz="2000" b="1">
                <a:solidFill>
                  <a:srgbClr val="CC0000"/>
                </a:solidFill>
                <a:latin typeface="Trebuchet MS" panose="020B0603020202020204" pitchFamily="34" charset="0"/>
              </a:rPr>
              <a:t>Ποσοστά ανεργίας πριν και στη διάρκεια της κρίσης (2007 και 2013)</a:t>
            </a:r>
            <a:endParaRPr lang="el-GR" altLang="el-GR" sz="2000"/>
          </a:p>
        </p:txBody>
      </p:sp>
      <p:graphicFrame>
        <p:nvGraphicFramePr>
          <p:cNvPr id="3" name="Chart 2"/>
          <p:cNvGraphicFramePr/>
          <p:nvPr/>
        </p:nvGraphicFramePr>
        <p:xfrm>
          <a:off x="971600" y="2564904"/>
          <a:ext cx="7920880"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txBox="1">
            <a:spLocks noChangeArrowheads="1"/>
          </p:cNvSpPr>
          <p:nvPr/>
        </p:nvSpPr>
        <p:spPr>
          <a:xfrm>
            <a:off x="914400" y="1600200"/>
            <a:ext cx="7905750" cy="965200"/>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2000" kern="0" dirty="0">
                <a:latin typeface="Trebuchet MS" panose="020B0603020202020204" pitchFamily="34" charset="0"/>
              </a:rPr>
              <a:t>Σημαντικές διαφορές μεταξύ χωρών</a:t>
            </a:r>
          </a:p>
          <a:p>
            <a:pPr>
              <a:spcAft>
                <a:spcPct val="20000"/>
              </a:spcAft>
              <a:defRPr/>
            </a:pPr>
            <a:r>
              <a:rPr lang="el-GR" altLang="el-GR" sz="2000" kern="0" dirty="0">
                <a:latin typeface="Trebuchet MS" panose="020B0603020202020204" pitchFamily="34" charset="0"/>
              </a:rPr>
              <a:t>Διαφορετικές εμπειρίες κατά τη διάρκεια της κρίσης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βοήθημα ανεργίας αυτοαπασχολουμένων </a:t>
            </a:r>
            <a:r>
              <a:rPr lang="el-GR" altLang="el-GR" sz="2000">
                <a:solidFill>
                  <a:schemeClr val="tx1"/>
                </a:solidFill>
                <a:latin typeface="Trebuchet MS" panose="020B0603020202020204" pitchFamily="34" charset="0"/>
              </a:rPr>
              <a:t>(2)</a:t>
            </a:r>
            <a:endParaRPr lang="el-GR" altLang="el-GR" sz="2000" noProof="1">
              <a:solidFill>
                <a:schemeClr val="tx1"/>
              </a:solidFill>
              <a:latin typeface="Trebuchet MS" panose="020B0603020202020204" pitchFamily="34" charset="0"/>
            </a:endParaRPr>
          </a:p>
        </p:txBody>
      </p:sp>
      <p:sp>
        <p:nvSpPr>
          <p:cNvPr id="55299" name="Rectangle 3"/>
          <p:cNvSpPr>
            <a:spLocks noGrp="1" noChangeArrowheads="1"/>
          </p:cNvSpPr>
          <p:nvPr>
            <p:ph type="body" idx="1"/>
          </p:nvPr>
        </p:nvSpPr>
        <p:spPr>
          <a:xfrm>
            <a:off x="914400" y="1600200"/>
            <a:ext cx="7905750" cy="4972050"/>
          </a:xfrm>
        </p:spPr>
        <p:txBody>
          <a:bodyPr/>
          <a:lstStyle/>
          <a:p>
            <a:pPr lvl="1">
              <a:spcAft>
                <a:spcPct val="20000"/>
              </a:spcAft>
              <a:buClr>
                <a:schemeClr val="tx2"/>
              </a:buClr>
              <a:buFont typeface="Wingdings" panose="05000000000000000000" pitchFamily="2" charset="2"/>
              <a:buChar char="v"/>
            </a:pPr>
            <a:r>
              <a:rPr lang="el-GR" altLang="el-GR" sz="2000" noProof="1">
                <a:latin typeface="Trebuchet MS" panose="020B0603020202020204" pitchFamily="34" charset="0"/>
              </a:rPr>
              <a:t>προϋποθέσεις</a:t>
            </a:r>
            <a:endParaRPr lang="el-GR" altLang="el-GR" sz="1800" noProof="1">
              <a:latin typeface="Trebuchet MS" panose="020B0603020202020204" pitchFamily="34" charset="0"/>
            </a:endParaRPr>
          </a:p>
          <a:p>
            <a:pPr lvl="2">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3+ έτη ασφάλισης και καταβολή ειδικής εισφοράς ανεργίας</a:t>
            </a:r>
          </a:p>
          <a:p>
            <a:pPr lvl="2">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ατομικό εισόδημα έως €30.000 και οικογενειακό εισόδημα έως €40.000 αθροιστικά τα 2 τελευταία έτη</a:t>
            </a:r>
          </a:p>
          <a:p>
            <a:pPr lvl="2">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αποδεδειγμένη διακοπή του επαγγέλματος</a:t>
            </a:r>
          </a:p>
          <a:p>
            <a:pPr lvl="2">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μετά την διακοπή επαγγέλματος ο δικαιούχος να μην έχει υπαχθεί στην προαιρετική ασφάλιση και να μην έχει υποβάλλει αίτηση για συνταξιοδότηση</a:t>
            </a:r>
          </a:p>
          <a:p>
            <a:pPr lvl="2">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ο δικαιούχος να μην έχει μεταβιβάσει σε συγγενή α’ ή β’ βαθμού την επιχείρησή του (ή το μερίδιο του ή τις μετοχές του στην επιχείρηση στην οποία ανήκε)</a:t>
            </a:r>
          </a:p>
          <a:p>
            <a:pPr lvl="2">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ο δικαιούχος να διαμένει μόνιμα στην Ελλάδα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βοήθημα ανεργίας αυτοαπασχολουμένων </a:t>
            </a:r>
            <a:r>
              <a:rPr lang="el-GR" altLang="el-GR" sz="2000">
                <a:solidFill>
                  <a:schemeClr val="tx1"/>
                </a:solidFill>
                <a:latin typeface="Trebuchet MS" panose="020B0603020202020204" pitchFamily="34" charset="0"/>
              </a:rPr>
              <a:t>(3)</a:t>
            </a:r>
            <a:endParaRPr lang="el-GR" altLang="el-GR" sz="2000" noProof="1">
              <a:solidFill>
                <a:schemeClr val="tx1"/>
              </a:solidFill>
              <a:latin typeface="Trebuchet MS" panose="020B0603020202020204" pitchFamily="34" charset="0"/>
            </a:endParaRPr>
          </a:p>
        </p:txBody>
      </p:sp>
      <p:sp>
        <p:nvSpPr>
          <p:cNvPr id="56323" name="Rectangle 3"/>
          <p:cNvSpPr>
            <a:spLocks noGrp="1" noChangeArrowheads="1"/>
          </p:cNvSpPr>
          <p:nvPr>
            <p:ph type="body" idx="1"/>
          </p:nvPr>
        </p:nvSpPr>
        <p:spPr>
          <a:xfrm>
            <a:off x="914400" y="1600200"/>
            <a:ext cx="7905750" cy="1471613"/>
          </a:xfrm>
        </p:spPr>
        <p:txBody>
          <a:bodyPr/>
          <a:lstStyle/>
          <a:p>
            <a:pPr lvl="1">
              <a:spcAft>
                <a:spcPct val="20000"/>
              </a:spcAft>
              <a:buClr>
                <a:srgbClr val="FF0000"/>
              </a:buClr>
            </a:pPr>
            <a:r>
              <a:rPr lang="el-GR" altLang="el-GR" sz="2000" noProof="1">
                <a:latin typeface="Trebuchet MS" panose="020B0603020202020204" pitchFamily="34" charset="0"/>
              </a:rPr>
              <a:t>διάρκεια επιδότησης</a:t>
            </a: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εξαρτάται από τον συνολικό χρόνο καταβολής εισφορών στον Ειδικό Λογαριασμό Ανεργίας πριν την διακοπή επαγγέλματος</a:t>
            </a:r>
          </a:p>
          <a:p>
            <a:pPr lvl="1">
              <a:spcAft>
                <a:spcPct val="20000"/>
              </a:spcAft>
              <a:buClr>
                <a:srgbClr val="FF0000"/>
              </a:buClr>
              <a:buFont typeface="Wingdings" panose="05000000000000000000" pitchFamily="2" charset="2"/>
              <a:buChar char="Ø"/>
            </a:pPr>
            <a:r>
              <a:rPr lang="el-GR" altLang="el-GR" sz="1800" noProof="1">
                <a:latin typeface="Trebuchet MS" panose="020B0603020202020204" pitchFamily="34" charset="0"/>
              </a:rPr>
              <a:t>(θεσμοθετήθηκε 1 Ιανουαρίου 2011)</a:t>
            </a:r>
          </a:p>
        </p:txBody>
      </p:sp>
      <p:graphicFrame>
        <p:nvGraphicFramePr>
          <p:cNvPr id="4" name="3 - Πίνακας"/>
          <p:cNvGraphicFramePr>
            <a:graphicFrameLocks noGrp="1"/>
          </p:cNvGraphicFramePr>
          <p:nvPr/>
        </p:nvGraphicFramePr>
        <p:xfrm>
          <a:off x="2071688" y="3286125"/>
          <a:ext cx="5000626" cy="3336921"/>
        </p:xfrm>
        <a:graphic>
          <a:graphicData uri="http://schemas.openxmlformats.org/drawingml/2006/table">
            <a:tbl>
              <a:tblPr firstRow="1" bandRow="1">
                <a:tableStyleId>{5C22544A-7EE6-4342-B048-85BDC9FD1C3A}</a:tableStyleId>
              </a:tblPr>
              <a:tblGrid>
                <a:gridCol w="2500313">
                  <a:extLst>
                    <a:ext uri="{9D8B030D-6E8A-4147-A177-3AD203B41FA5}">
                      <a16:colId xmlns:a16="http://schemas.microsoft.com/office/drawing/2014/main" val="20000"/>
                    </a:ext>
                  </a:extLst>
                </a:gridCol>
                <a:gridCol w="2500313">
                  <a:extLst>
                    <a:ext uri="{9D8B030D-6E8A-4147-A177-3AD203B41FA5}">
                      <a16:colId xmlns:a16="http://schemas.microsoft.com/office/drawing/2014/main" val="20001"/>
                    </a:ext>
                  </a:extLst>
                </a:gridCol>
              </a:tblGrid>
              <a:tr h="370769">
                <a:tc gridSpan="2">
                  <a:txBody>
                    <a:bodyPr/>
                    <a:lstStyle/>
                    <a:p>
                      <a:pPr algn="ctr"/>
                      <a:r>
                        <a:rPr lang="el-GR" sz="1600" b="0" dirty="0">
                          <a:solidFill>
                            <a:srgbClr val="993300"/>
                          </a:solidFill>
                          <a:latin typeface="Trebuchet MS" pitchFamily="34" charset="0"/>
                        </a:rPr>
                        <a:t>αυτοτελώς και ανεξαρτήτως</a:t>
                      </a:r>
                      <a:r>
                        <a:rPr lang="el-GR" sz="1600" b="0" baseline="0" dirty="0">
                          <a:solidFill>
                            <a:srgbClr val="993300"/>
                          </a:solidFill>
                          <a:latin typeface="Trebuchet MS" pitchFamily="34" charset="0"/>
                        </a:rPr>
                        <a:t> απασχολούμενοι</a:t>
                      </a:r>
                      <a:endParaRPr lang="el-GR" sz="1600" b="0" dirty="0">
                        <a:solidFill>
                          <a:srgbClr val="993300"/>
                        </a:solidFill>
                        <a:latin typeface="Trebuchet MS" pitchFamily="34" charset="0"/>
                      </a:endParaRPr>
                    </a:p>
                  </a:txBody>
                  <a:tcPr marL="91439" marR="91439" marT="45711" marB="45711"/>
                </a:tc>
                <a:tc hMerge="1">
                  <a:txBody>
                    <a:bodyPr/>
                    <a:lstStyle/>
                    <a:p>
                      <a:endParaRPr lang="el-GR" dirty="0"/>
                    </a:p>
                  </a:txBody>
                  <a:tcPr/>
                </a:tc>
                <a:extLst>
                  <a:ext uri="{0D108BD9-81ED-4DB2-BD59-A6C34878D82A}">
                    <a16:rowId xmlns:a16="http://schemas.microsoft.com/office/drawing/2014/main" val="10000"/>
                  </a:ext>
                </a:extLst>
              </a:tr>
              <a:tr h="370769">
                <a:tc>
                  <a:txBody>
                    <a:bodyPr/>
                    <a:lstStyle/>
                    <a:p>
                      <a:pPr algn="ctr"/>
                      <a:r>
                        <a:rPr lang="el-GR" sz="1600" b="0" dirty="0">
                          <a:latin typeface="Trebuchet MS" pitchFamily="34" charset="0"/>
                        </a:rPr>
                        <a:t>χρόνος ασφάλισης</a:t>
                      </a:r>
                    </a:p>
                  </a:txBody>
                  <a:tcPr marL="91439" marR="91439" marT="45711" marB="45711"/>
                </a:tc>
                <a:tc>
                  <a:txBody>
                    <a:bodyPr/>
                    <a:lstStyle/>
                    <a:p>
                      <a:pPr algn="ctr"/>
                      <a:r>
                        <a:rPr lang="el-GR" sz="1600" b="0" dirty="0">
                          <a:latin typeface="Trebuchet MS" pitchFamily="34" charset="0"/>
                        </a:rPr>
                        <a:t>διάρκεια επιδότησης</a:t>
                      </a:r>
                    </a:p>
                  </a:txBody>
                  <a:tcPr marL="91439" marR="91439" marT="45711" marB="45711"/>
                </a:tc>
                <a:extLst>
                  <a:ext uri="{0D108BD9-81ED-4DB2-BD59-A6C34878D82A}">
                    <a16:rowId xmlns:a16="http://schemas.microsoft.com/office/drawing/2014/main" val="10001"/>
                  </a:ext>
                </a:extLst>
              </a:tr>
              <a:tr h="370769">
                <a:tc>
                  <a:txBody>
                    <a:bodyPr/>
                    <a:lstStyle/>
                    <a:p>
                      <a:pPr algn="ctr"/>
                      <a:r>
                        <a:rPr lang="el-GR" sz="1600" b="0" dirty="0">
                          <a:latin typeface="Trebuchet MS" pitchFamily="34" charset="0"/>
                        </a:rPr>
                        <a:t>3-4 έτη</a:t>
                      </a:r>
                    </a:p>
                  </a:txBody>
                  <a:tcPr marL="91439" marR="91439" marT="45711" marB="45711"/>
                </a:tc>
                <a:tc>
                  <a:txBody>
                    <a:bodyPr/>
                    <a:lstStyle/>
                    <a:p>
                      <a:pPr algn="ctr"/>
                      <a:r>
                        <a:rPr lang="el-GR" sz="1600" b="0" dirty="0">
                          <a:latin typeface="Trebuchet MS" pitchFamily="34" charset="0"/>
                        </a:rPr>
                        <a:t>3 μήνες</a:t>
                      </a:r>
                    </a:p>
                  </a:txBody>
                  <a:tcPr marL="91439" marR="91439" marT="45711" marB="45711"/>
                </a:tc>
                <a:extLst>
                  <a:ext uri="{0D108BD9-81ED-4DB2-BD59-A6C34878D82A}">
                    <a16:rowId xmlns:a16="http://schemas.microsoft.com/office/drawing/2014/main" val="10002"/>
                  </a:ext>
                </a:extLst>
              </a:tr>
              <a:tr h="370769">
                <a:tc>
                  <a:txBody>
                    <a:bodyPr/>
                    <a:lstStyle/>
                    <a:p>
                      <a:pPr algn="ctr"/>
                      <a:r>
                        <a:rPr lang="el-GR" sz="1600" b="0" dirty="0">
                          <a:latin typeface="Trebuchet MS" pitchFamily="34" charset="0"/>
                        </a:rPr>
                        <a:t>5-6 έτη</a:t>
                      </a:r>
                    </a:p>
                  </a:txBody>
                  <a:tcPr marL="91439" marR="91439" marT="45711" marB="45711"/>
                </a:tc>
                <a:tc>
                  <a:txBody>
                    <a:bodyPr/>
                    <a:lstStyle/>
                    <a:p>
                      <a:pPr algn="ctr"/>
                      <a:r>
                        <a:rPr lang="el-GR" sz="1600" b="0" dirty="0">
                          <a:latin typeface="Trebuchet MS" pitchFamily="34" charset="0"/>
                        </a:rPr>
                        <a:t>4 μήνες</a:t>
                      </a:r>
                    </a:p>
                  </a:txBody>
                  <a:tcPr marL="91439" marR="91439" marT="45711" marB="45711"/>
                </a:tc>
                <a:extLst>
                  <a:ext uri="{0D108BD9-81ED-4DB2-BD59-A6C34878D82A}">
                    <a16:rowId xmlns:a16="http://schemas.microsoft.com/office/drawing/2014/main" val="10003"/>
                  </a:ext>
                </a:extLst>
              </a:tr>
              <a:tr h="370769">
                <a:tc>
                  <a:txBody>
                    <a:bodyPr/>
                    <a:lstStyle/>
                    <a:p>
                      <a:pPr algn="ctr"/>
                      <a:r>
                        <a:rPr lang="el-GR" sz="1600" b="0" dirty="0">
                          <a:latin typeface="Trebuchet MS" pitchFamily="34" charset="0"/>
                        </a:rPr>
                        <a:t>7-8 έτη</a:t>
                      </a:r>
                    </a:p>
                  </a:txBody>
                  <a:tcPr marL="91439" marR="91439" marT="45711" marB="45711"/>
                </a:tc>
                <a:tc>
                  <a:txBody>
                    <a:bodyPr/>
                    <a:lstStyle/>
                    <a:p>
                      <a:pPr algn="ctr"/>
                      <a:r>
                        <a:rPr lang="el-GR" sz="1600" b="0" dirty="0">
                          <a:latin typeface="Trebuchet MS" pitchFamily="34" charset="0"/>
                        </a:rPr>
                        <a:t>5 μήνες</a:t>
                      </a:r>
                    </a:p>
                  </a:txBody>
                  <a:tcPr marL="91439" marR="91439" marT="45711" marB="45711"/>
                </a:tc>
                <a:extLst>
                  <a:ext uri="{0D108BD9-81ED-4DB2-BD59-A6C34878D82A}">
                    <a16:rowId xmlns:a16="http://schemas.microsoft.com/office/drawing/2014/main" val="10004"/>
                  </a:ext>
                </a:extLst>
              </a:tr>
              <a:tr h="370769">
                <a:tc>
                  <a:txBody>
                    <a:bodyPr/>
                    <a:lstStyle/>
                    <a:p>
                      <a:pPr algn="ctr"/>
                      <a:r>
                        <a:rPr lang="el-GR" sz="1600" b="0" dirty="0">
                          <a:latin typeface="Trebuchet MS" pitchFamily="34" charset="0"/>
                        </a:rPr>
                        <a:t>9-10 έτη</a:t>
                      </a:r>
                    </a:p>
                  </a:txBody>
                  <a:tcPr marL="91439" marR="91439" marT="45711" marB="45711"/>
                </a:tc>
                <a:tc>
                  <a:txBody>
                    <a:bodyPr/>
                    <a:lstStyle/>
                    <a:p>
                      <a:pPr algn="ctr"/>
                      <a:r>
                        <a:rPr lang="el-GR" sz="1600" b="0" dirty="0">
                          <a:latin typeface="Trebuchet MS" pitchFamily="34" charset="0"/>
                        </a:rPr>
                        <a:t>6 μήνες</a:t>
                      </a:r>
                    </a:p>
                  </a:txBody>
                  <a:tcPr marL="91439" marR="91439" marT="45711" marB="45711"/>
                </a:tc>
                <a:extLst>
                  <a:ext uri="{0D108BD9-81ED-4DB2-BD59-A6C34878D82A}">
                    <a16:rowId xmlns:a16="http://schemas.microsoft.com/office/drawing/2014/main" val="10005"/>
                  </a:ext>
                </a:extLst>
              </a:tr>
              <a:tr h="370769">
                <a:tc>
                  <a:txBody>
                    <a:bodyPr/>
                    <a:lstStyle/>
                    <a:p>
                      <a:pPr algn="ctr"/>
                      <a:r>
                        <a:rPr lang="el-GR" sz="1600" b="0" dirty="0">
                          <a:latin typeface="Trebuchet MS" pitchFamily="34" charset="0"/>
                        </a:rPr>
                        <a:t>11-12 έτη</a:t>
                      </a:r>
                    </a:p>
                  </a:txBody>
                  <a:tcPr marL="91439" marR="91439" marT="45711" marB="45711"/>
                </a:tc>
                <a:tc>
                  <a:txBody>
                    <a:bodyPr/>
                    <a:lstStyle/>
                    <a:p>
                      <a:pPr algn="ctr"/>
                      <a:r>
                        <a:rPr lang="el-GR" sz="1600" b="0" dirty="0">
                          <a:latin typeface="Trebuchet MS" pitchFamily="34" charset="0"/>
                        </a:rPr>
                        <a:t>7 μήνες</a:t>
                      </a:r>
                    </a:p>
                  </a:txBody>
                  <a:tcPr marL="91439" marR="91439" marT="45711" marB="45711"/>
                </a:tc>
                <a:extLst>
                  <a:ext uri="{0D108BD9-81ED-4DB2-BD59-A6C34878D82A}">
                    <a16:rowId xmlns:a16="http://schemas.microsoft.com/office/drawing/2014/main" val="10006"/>
                  </a:ext>
                </a:extLst>
              </a:tr>
              <a:tr h="370769">
                <a:tc>
                  <a:txBody>
                    <a:bodyPr/>
                    <a:lstStyle/>
                    <a:p>
                      <a:pPr algn="ctr"/>
                      <a:r>
                        <a:rPr lang="el-GR" sz="1600" b="0" dirty="0">
                          <a:latin typeface="Trebuchet MS" pitchFamily="34" charset="0"/>
                        </a:rPr>
                        <a:t>13-14 έτη</a:t>
                      </a:r>
                    </a:p>
                  </a:txBody>
                  <a:tcPr marL="91439" marR="91439" marT="45711" marB="45711"/>
                </a:tc>
                <a:tc>
                  <a:txBody>
                    <a:bodyPr/>
                    <a:lstStyle/>
                    <a:p>
                      <a:pPr algn="ctr"/>
                      <a:r>
                        <a:rPr lang="el-GR" sz="1600" b="0" dirty="0">
                          <a:latin typeface="Trebuchet MS" pitchFamily="34" charset="0"/>
                        </a:rPr>
                        <a:t>8 μήνες</a:t>
                      </a:r>
                    </a:p>
                  </a:txBody>
                  <a:tcPr marL="91439" marR="91439" marT="45711" marB="45711"/>
                </a:tc>
                <a:extLst>
                  <a:ext uri="{0D108BD9-81ED-4DB2-BD59-A6C34878D82A}">
                    <a16:rowId xmlns:a16="http://schemas.microsoft.com/office/drawing/2014/main" val="10007"/>
                  </a:ext>
                </a:extLst>
              </a:tr>
              <a:tr h="370769">
                <a:tc>
                  <a:txBody>
                    <a:bodyPr/>
                    <a:lstStyle/>
                    <a:p>
                      <a:pPr algn="ctr"/>
                      <a:r>
                        <a:rPr lang="el-GR" sz="1600" b="0" dirty="0">
                          <a:latin typeface="Trebuchet MS" pitchFamily="34" charset="0"/>
                        </a:rPr>
                        <a:t>15+</a:t>
                      </a:r>
                      <a:r>
                        <a:rPr lang="el-GR" sz="1600" b="0" baseline="0" dirty="0">
                          <a:latin typeface="Trebuchet MS" pitchFamily="34" charset="0"/>
                        </a:rPr>
                        <a:t> </a:t>
                      </a:r>
                      <a:r>
                        <a:rPr lang="el-GR" sz="1600" b="0" dirty="0">
                          <a:latin typeface="Trebuchet MS" pitchFamily="34" charset="0"/>
                        </a:rPr>
                        <a:t>έτη</a:t>
                      </a:r>
                    </a:p>
                  </a:txBody>
                  <a:tcPr marL="91439" marR="91439" marT="45711" marB="45711"/>
                </a:tc>
                <a:tc>
                  <a:txBody>
                    <a:bodyPr/>
                    <a:lstStyle/>
                    <a:p>
                      <a:pPr algn="ctr"/>
                      <a:r>
                        <a:rPr lang="el-GR" sz="1600" b="0" dirty="0">
                          <a:latin typeface="Trebuchet MS" pitchFamily="34" charset="0"/>
                        </a:rPr>
                        <a:t>9 μήνες</a:t>
                      </a:r>
                    </a:p>
                  </a:txBody>
                  <a:tcPr marL="91439" marR="91439" marT="45711" marB="45711"/>
                </a:tc>
                <a:extLst>
                  <a:ext uri="{0D108BD9-81ED-4DB2-BD59-A6C34878D82A}">
                    <a16:rowId xmlns:a16="http://schemas.microsoft.com/office/drawing/2014/main" val="10008"/>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βοήθημα ανεργίας αυτοαπασχολουμένων </a:t>
            </a:r>
            <a:r>
              <a:rPr lang="el-GR" altLang="el-GR" sz="2000">
                <a:solidFill>
                  <a:schemeClr val="tx1"/>
                </a:solidFill>
                <a:latin typeface="Trebuchet MS" panose="020B0603020202020204" pitchFamily="34" charset="0"/>
              </a:rPr>
              <a:t>(4)</a:t>
            </a:r>
            <a:endParaRPr lang="el-GR" altLang="el-GR" sz="2000" noProof="1">
              <a:solidFill>
                <a:schemeClr val="tx1"/>
              </a:solidFill>
              <a:latin typeface="Trebuchet MS" panose="020B0603020202020204" pitchFamily="34" charset="0"/>
            </a:endParaRPr>
          </a:p>
        </p:txBody>
      </p:sp>
      <p:sp>
        <p:nvSpPr>
          <p:cNvPr id="57347" name="Rectangle 3"/>
          <p:cNvSpPr>
            <a:spLocks noGrp="1" noChangeArrowheads="1"/>
          </p:cNvSpPr>
          <p:nvPr>
            <p:ph type="body" idx="1"/>
          </p:nvPr>
        </p:nvSpPr>
        <p:spPr>
          <a:xfrm>
            <a:off x="914400" y="1600200"/>
            <a:ext cx="7905750" cy="4257675"/>
          </a:xfrm>
        </p:spPr>
        <p:txBody>
          <a:bodyPr/>
          <a:lstStyle/>
          <a:p>
            <a:pPr lvl="1">
              <a:spcAft>
                <a:spcPct val="20000"/>
              </a:spcAft>
              <a:buClr>
                <a:schemeClr val="tx2"/>
              </a:buClr>
              <a:buFont typeface="Wingdings" panose="05000000000000000000" pitchFamily="2" charset="2"/>
              <a:buChar char="v"/>
            </a:pPr>
            <a:endParaRPr lang="el-GR" altLang="el-GR" sz="2000" noProof="1">
              <a:latin typeface="Trebuchet MS" panose="020B0603020202020204" pitchFamily="34" charset="0"/>
            </a:endParaRPr>
          </a:p>
          <a:p>
            <a:pPr lvl="1">
              <a:spcAft>
                <a:spcPct val="20000"/>
              </a:spcAft>
              <a:buClr>
                <a:srgbClr val="993300"/>
              </a:buClr>
              <a:buFont typeface="Wingdings" panose="05000000000000000000" pitchFamily="2" charset="2"/>
              <a:buChar char="v"/>
            </a:pPr>
            <a:r>
              <a:rPr lang="el-GR" altLang="el-GR" sz="2000" noProof="1">
                <a:latin typeface="Trebuchet MS" panose="020B0603020202020204" pitchFamily="34" charset="0"/>
              </a:rPr>
              <a:t>αξία επιδόματος: €360 το μήνα</a:t>
            </a:r>
            <a:r>
              <a:rPr lang="en-GB" altLang="el-GR" sz="2000" noProof="1">
                <a:latin typeface="Trebuchet MS" panose="020B0603020202020204" pitchFamily="34" charset="0"/>
              </a:rPr>
              <a:t> (</a:t>
            </a:r>
            <a:r>
              <a:rPr lang="el-GR" altLang="el-GR" sz="2000" noProof="1">
                <a:latin typeface="Trebuchet MS" panose="020B0603020202020204" pitchFamily="34" charset="0"/>
              </a:rPr>
              <a:t>€</a:t>
            </a:r>
            <a:r>
              <a:rPr lang="en-GB" altLang="el-GR" sz="2000" noProof="1">
                <a:latin typeface="Trebuchet MS" panose="020B0603020202020204" pitchFamily="34" charset="0"/>
              </a:rPr>
              <a:t>399,25 </a:t>
            </a:r>
            <a:r>
              <a:rPr lang="el-GR" altLang="el-GR" sz="2000" noProof="1">
                <a:latin typeface="Trebuchet MS" panose="020B0603020202020204" pitchFamily="34" charset="0"/>
              </a:rPr>
              <a:t>από Αυγ. 2020)</a:t>
            </a:r>
          </a:p>
          <a:p>
            <a:pPr lvl="2">
              <a:spcAft>
                <a:spcPct val="20000"/>
              </a:spcAft>
            </a:pPr>
            <a:r>
              <a:rPr lang="el-GR" altLang="el-GR" sz="1800" u="sng" noProof="1">
                <a:latin typeface="Trebuchet MS" panose="020B0603020202020204" pitchFamily="34" charset="0"/>
              </a:rPr>
              <a:t>χωρίς</a:t>
            </a:r>
            <a:r>
              <a:rPr lang="el-GR" altLang="el-GR" sz="1800" noProof="1">
                <a:latin typeface="Trebuchet MS" panose="020B0603020202020204" pitchFamily="34" charset="0"/>
              </a:rPr>
              <a:t> προσαύξηση για μέλη οικογενείας</a:t>
            </a:r>
          </a:p>
          <a:p>
            <a:pPr lvl="2">
              <a:spcAft>
                <a:spcPct val="20000"/>
              </a:spcAft>
            </a:pPr>
            <a:r>
              <a:rPr lang="el-GR" altLang="el-GR" sz="1800" u="sng" noProof="1">
                <a:latin typeface="Trebuchet MS" panose="020B0603020202020204" pitchFamily="34" charset="0"/>
              </a:rPr>
              <a:t>χωρίς</a:t>
            </a:r>
            <a:r>
              <a:rPr lang="el-GR" altLang="el-GR" sz="1800" noProof="1">
                <a:latin typeface="Trebuchet MS" panose="020B0603020202020204" pitchFamily="34" charset="0"/>
              </a:rPr>
              <a:t> δώρα Πάσχα ή Χριστουγέννων</a:t>
            </a:r>
          </a:p>
          <a:p>
            <a:pPr lvl="1">
              <a:spcAft>
                <a:spcPct val="20000"/>
              </a:spcAft>
              <a:buClr>
                <a:srgbClr val="993300"/>
              </a:buClr>
              <a:buFont typeface="Wingdings" panose="05000000000000000000" pitchFamily="2" charset="2"/>
              <a:buChar char="v"/>
            </a:pPr>
            <a:endParaRPr lang="el-GR" altLang="el-GR" sz="2000" noProof="1">
              <a:latin typeface="Trebuchet MS" panose="020B0603020202020204" pitchFamily="34" charset="0"/>
            </a:endParaRPr>
          </a:p>
          <a:p>
            <a:pPr lvl="1">
              <a:spcAft>
                <a:spcPct val="20000"/>
              </a:spcAft>
              <a:buClr>
                <a:srgbClr val="993300"/>
              </a:buClr>
              <a:buFont typeface="Wingdings" panose="05000000000000000000" pitchFamily="2" charset="2"/>
              <a:buChar char="v"/>
            </a:pPr>
            <a:r>
              <a:rPr lang="el-GR" altLang="el-GR" sz="2000" noProof="1">
                <a:latin typeface="Trebuchet MS" panose="020B0603020202020204" pitchFamily="34" charset="0"/>
              </a:rPr>
              <a:t>αριθμός δικαιούχων: </a:t>
            </a:r>
            <a:r>
              <a:rPr lang="el-GR" altLang="el-GR" sz="2000" dirty="0">
                <a:latin typeface="Trebuchet MS" panose="020B0603020202020204" pitchFamily="34" charset="0"/>
              </a:rPr>
              <a:t>4.281</a:t>
            </a:r>
          </a:p>
          <a:p>
            <a:pPr lvl="2">
              <a:spcAft>
                <a:spcPct val="20000"/>
              </a:spcAft>
              <a:buClr>
                <a:srgbClr val="993300"/>
              </a:buClr>
              <a:buFont typeface="Wingdings" panose="05000000000000000000" pitchFamily="2" charset="2"/>
              <a:buChar char="v"/>
            </a:pPr>
            <a:r>
              <a:rPr lang="el-GR" altLang="el-GR" sz="1800" noProof="1">
                <a:latin typeface="Trebuchet MS" panose="020B0603020202020204" pitchFamily="34" charset="0"/>
              </a:rPr>
              <a:t>αριθμός αιτήσεων: </a:t>
            </a:r>
            <a:r>
              <a:rPr lang="el-GR" altLang="el-GR" sz="1800" dirty="0">
                <a:latin typeface="Trebuchet MS" panose="020B0603020202020204" pitchFamily="34" charset="0"/>
              </a:rPr>
              <a:t>6.252</a:t>
            </a:r>
            <a:endParaRPr lang="el-GR" altLang="el-GR" sz="1800" noProof="1">
              <a:latin typeface="Trebuchet MS" panose="020B0603020202020204" pitchFamily="34" charset="0"/>
            </a:endParaRPr>
          </a:p>
          <a:p>
            <a:pPr lvl="2">
              <a:spcAft>
                <a:spcPct val="20000"/>
              </a:spcAft>
              <a:buClr>
                <a:srgbClr val="993300"/>
              </a:buClr>
              <a:buFont typeface="Wingdings" panose="05000000000000000000" pitchFamily="2" charset="2"/>
              <a:buChar char="q"/>
            </a:pPr>
            <a:r>
              <a:rPr lang="el-GR" altLang="el-GR" sz="1600" dirty="0">
                <a:latin typeface="Trebuchet MS" panose="020B0603020202020204" pitchFamily="34" charset="0"/>
              </a:rPr>
              <a:t>(στοιχεία: 8 Ιουλίου </a:t>
            </a:r>
            <a:r>
              <a:rPr lang="en-GB" altLang="el-GR" sz="1600" dirty="0">
                <a:latin typeface="Trebuchet MS" panose="020B0603020202020204" pitchFamily="34" charset="0"/>
              </a:rPr>
              <a:t>2013</a:t>
            </a:r>
            <a:r>
              <a:rPr lang="el-GR" altLang="el-GR" sz="1600" dirty="0">
                <a:latin typeface="Trebuchet MS" panose="020B0603020202020204" pitchFamily="34" charset="0"/>
              </a:rPr>
              <a:t>)</a:t>
            </a:r>
            <a:endParaRPr lang="el-GR" altLang="el-GR" sz="1600" noProof="1">
              <a:latin typeface="Trebuchet MS" panose="020B0603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επίδομα μακροχρόνια ανέργων </a:t>
            </a:r>
            <a:r>
              <a:rPr lang="el-GR" altLang="el-GR" sz="2000">
                <a:solidFill>
                  <a:schemeClr val="tx1"/>
                </a:solidFill>
                <a:latin typeface="Trebuchet MS" panose="020B0603020202020204" pitchFamily="34" charset="0"/>
              </a:rPr>
              <a:t>(1)</a:t>
            </a:r>
            <a:endParaRPr lang="el-GR" altLang="el-GR" sz="2000" noProof="1">
              <a:solidFill>
                <a:schemeClr val="tx1"/>
              </a:solidFill>
              <a:latin typeface="Trebuchet MS" panose="020B0603020202020204" pitchFamily="34" charset="0"/>
            </a:endParaRPr>
          </a:p>
        </p:txBody>
      </p:sp>
      <p:sp>
        <p:nvSpPr>
          <p:cNvPr id="58371" name="Rectangle 3"/>
          <p:cNvSpPr>
            <a:spLocks noGrp="1" noChangeArrowheads="1"/>
          </p:cNvSpPr>
          <p:nvPr>
            <p:ph type="body" idx="1"/>
          </p:nvPr>
        </p:nvSpPr>
        <p:spPr>
          <a:xfrm>
            <a:off x="914400" y="1600200"/>
            <a:ext cx="7905750" cy="4924425"/>
          </a:xfrm>
        </p:spPr>
        <p:txBody>
          <a:bodyPr/>
          <a:lstStyle/>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θεσμοθετήθηκε το 2001</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μέγιστη διάρκεια επιδότησης: 12 μήνες</a:t>
            </a:r>
          </a:p>
          <a:p>
            <a:pPr lvl="1">
              <a:spcAft>
                <a:spcPct val="20000"/>
              </a:spcAft>
            </a:pP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αξία επιδόματος: €200 το μήνα</a:t>
            </a:r>
          </a:p>
          <a:p>
            <a:pPr lvl="2">
              <a:spcAft>
                <a:spcPct val="20000"/>
              </a:spcAft>
            </a:pPr>
            <a:r>
              <a:rPr lang="el-GR" altLang="el-GR" sz="1800" noProof="1">
                <a:latin typeface="Trebuchet MS" panose="020B0603020202020204" pitchFamily="34" charset="0"/>
              </a:rPr>
              <a:t>ήταν €150 το μήνα το 2001-2002</a:t>
            </a:r>
          </a:p>
          <a:p>
            <a:pPr lvl="2">
              <a:spcAft>
                <a:spcPct val="20000"/>
              </a:spcAft>
            </a:pPr>
            <a:r>
              <a:rPr lang="el-GR" altLang="el-GR" sz="1800" noProof="1">
                <a:latin typeface="Trebuchet MS" panose="020B0603020202020204" pitchFamily="34" charset="0"/>
              </a:rPr>
              <a:t>αυξήθηκε σε €200 το μήνα το 2003</a:t>
            </a:r>
          </a:p>
          <a:p>
            <a:pPr lvl="2">
              <a:spcAft>
                <a:spcPct val="20000"/>
              </a:spcAft>
            </a:pPr>
            <a:r>
              <a:rPr lang="el-GR" altLang="el-GR" sz="1800">
                <a:latin typeface="Trebuchet MS" panose="020B0603020202020204" pitchFamily="34" charset="0"/>
              </a:rPr>
              <a:t>έμεινε αμετάβλητ</a:t>
            </a:r>
            <a:r>
              <a:rPr lang="el-GR" altLang="el-GR" sz="1800" noProof="1">
                <a:latin typeface="Trebuchet MS" panose="020B0603020202020204" pitchFamily="34" charset="0"/>
              </a:rPr>
              <a:t>η</a:t>
            </a:r>
            <a:r>
              <a:rPr lang="el-GR" altLang="el-GR" sz="1800">
                <a:latin typeface="Trebuchet MS" panose="020B0603020202020204" pitchFamily="34" charset="0"/>
              </a:rPr>
              <a:t> </a:t>
            </a:r>
            <a:r>
              <a:rPr lang="el-GR" altLang="el-GR" sz="1800" noProof="1">
                <a:latin typeface="Trebuchet MS" panose="020B0603020202020204" pitchFamily="34" charset="0"/>
              </a:rPr>
              <a:t>από τότε!</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4213" y="549275"/>
            <a:ext cx="7772400" cy="871538"/>
          </a:xfrm>
        </p:spPr>
        <p:txBody>
          <a:bodyPr/>
          <a:lstStyle/>
          <a:p>
            <a:r>
              <a:rPr lang="el-GR" altLang="el-GR" sz="2000" b="1">
                <a:solidFill>
                  <a:schemeClr val="tx1"/>
                </a:solidFill>
                <a:latin typeface="Trebuchet MS" panose="020B0603020202020204" pitchFamily="34" charset="0"/>
              </a:rPr>
              <a:t>τιμαριθμική αναπροσαρμογή των επιδομάτων ανεργίας</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1991-2011</a:t>
            </a:r>
            <a:endParaRPr lang="el-GR" altLang="el-GR" sz="2000">
              <a:solidFill>
                <a:schemeClr val="hlink"/>
              </a:solidFill>
              <a:latin typeface="Trebuchet MS" panose="020B0603020202020204" pitchFamily="34" charset="0"/>
            </a:endParaRPr>
          </a:p>
        </p:txBody>
      </p:sp>
      <p:pic>
        <p:nvPicPr>
          <p:cNvPr id="593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84313"/>
            <a:ext cx="7272338" cy="470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aphicFrame>
        <p:nvGraphicFramePr>
          <p:cNvPr id="446468" name="Group 4"/>
          <p:cNvGraphicFramePr>
            <a:graphicFrameLocks noGrp="1"/>
          </p:cNvGraphicFramePr>
          <p:nvPr>
            <p:ph idx="1"/>
          </p:nvPr>
        </p:nvGraphicFramePr>
        <p:xfrm>
          <a:off x="900113" y="6092825"/>
          <a:ext cx="7772400" cy="476250"/>
        </p:xfrm>
        <a:graphic>
          <a:graphicData uri="http://schemas.openxmlformats.org/drawingml/2006/table">
            <a:tbl>
              <a:tblPr/>
              <a:tblGrid>
                <a:gridCol w="7772400">
                  <a:extLst>
                    <a:ext uri="{9D8B030D-6E8A-4147-A177-3AD203B41FA5}">
                      <a16:colId xmlns:a16="http://schemas.microsoft.com/office/drawing/2014/main" val="20000"/>
                    </a:ext>
                  </a:extLst>
                </a:gridCol>
              </a:tblGrid>
              <a:tr h="476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sng" strike="noStrike" cap="none" normalizeH="0" baseline="0">
                          <a:ln>
                            <a:noFill/>
                          </a:ln>
                          <a:solidFill>
                            <a:schemeClr val="tx1"/>
                          </a:solidFill>
                          <a:effectLst/>
                          <a:latin typeface="Trebuchet MS" pitchFamily="34" charset="0"/>
                        </a:rPr>
                        <a:t>Σημείωση</a:t>
                      </a:r>
                      <a:r>
                        <a:rPr kumimoji="0" lang="el-GR" sz="1200" b="0" i="0" u="none" strike="noStrike" cap="none" normalizeH="0" baseline="0">
                          <a:ln>
                            <a:noFill/>
                          </a:ln>
                          <a:solidFill>
                            <a:schemeClr val="tx1"/>
                          </a:solidFill>
                          <a:effectLst/>
                          <a:latin typeface="Trebuchet MS" pitchFamily="34" charset="0"/>
                        </a:rPr>
                        <a:t>: Η</a:t>
                      </a:r>
                      <a:r>
                        <a:rPr kumimoji="0" lang="el-GR" sz="1200" b="0" i="0" u="none" strike="noStrike" cap="none" normalizeH="0" baseline="0" noProof="1">
                          <a:ln>
                            <a:noFill/>
                          </a:ln>
                          <a:solidFill>
                            <a:schemeClr val="tx1"/>
                          </a:solidFill>
                          <a:effectLst/>
                          <a:latin typeface="Trebuchet MS" pitchFamily="34" charset="0"/>
                        </a:rPr>
                        <a:t> μεταβολή </a:t>
                      </a:r>
                      <a:r>
                        <a:rPr kumimoji="0" lang="el-GR" sz="1200" b="0" i="0" u="none" strike="noStrike" cap="none" normalizeH="0" baseline="0">
                          <a:ln>
                            <a:noFill/>
                          </a:ln>
                          <a:solidFill>
                            <a:schemeClr val="tx1"/>
                          </a:solidFill>
                          <a:effectLst/>
                          <a:latin typeface="Trebuchet MS" pitchFamily="34" charset="0"/>
                        </a:rPr>
                        <a:t>της αξίας των παροχών παρουσιάζεται </a:t>
                      </a:r>
                      <a:r>
                        <a:rPr kumimoji="0" lang="el-GR" sz="1200" b="0" i="0" u="none" strike="noStrike" cap="none" normalizeH="0" baseline="0" noProof="1">
                          <a:ln>
                            <a:noFill/>
                          </a:ln>
                          <a:solidFill>
                            <a:schemeClr val="tx1"/>
                          </a:solidFill>
                          <a:effectLst/>
                          <a:latin typeface="Trebuchet MS" pitchFamily="34" charset="0"/>
                        </a:rPr>
                        <a:t>σε πραγματικές (</a:t>
                      </a:r>
                      <a:r>
                        <a:rPr kumimoji="0" lang="el-GR" sz="1200" b="0" i="0" u="none" strike="noStrike" cap="none" normalizeH="0" baseline="0">
                          <a:ln>
                            <a:noFill/>
                          </a:ln>
                          <a:solidFill>
                            <a:schemeClr val="tx1"/>
                          </a:solidFill>
                          <a:effectLst/>
                          <a:latin typeface="Trebuchet MS" pitchFamily="34" charset="0"/>
                        </a:rPr>
                        <a:t>δηλ. </a:t>
                      </a:r>
                      <a:r>
                        <a:rPr kumimoji="0" lang="el-GR" sz="1200" b="0" i="0" u="none" strike="noStrike" cap="none" normalizeH="0" baseline="0" noProof="1">
                          <a:ln>
                            <a:noFill/>
                          </a:ln>
                          <a:solidFill>
                            <a:schemeClr val="tx1"/>
                          </a:solidFill>
                          <a:effectLst/>
                          <a:latin typeface="Trebuchet MS" pitchFamily="34" charset="0"/>
                        </a:rPr>
                        <a:t>αποπληθωρισμένες) τιμές</a:t>
                      </a:r>
                      <a:r>
                        <a:rPr kumimoji="0" lang="el-GR" sz="1200" b="0" i="0" u="none" strike="noStrike" cap="none" normalizeH="0" baseline="0">
                          <a:ln>
                            <a:noFill/>
                          </a:ln>
                          <a:solidFill>
                            <a:schemeClr val="tx1"/>
                          </a:solidFill>
                          <a:effectLst/>
                          <a:latin typeface="Trebuchet MS" pitchFamily="34" charset="0"/>
                        </a:rPr>
                        <a:t>.</a:t>
                      </a:r>
                      <a:endParaRPr kumimoji="0" lang="el-GR" sz="1200" b="0" i="0" u="none" strike="noStrike" cap="none" normalizeH="0" baseline="0" noProof="1">
                        <a:ln>
                          <a:noFill/>
                        </a:ln>
                        <a:solidFill>
                          <a:schemeClr val="tx1"/>
                        </a:solidFill>
                        <a:effectLst/>
                        <a:latin typeface="Trebuchet MS" pitchFamily="34" charset="0"/>
                      </a:endParaRPr>
                    </a:p>
                  </a:txBody>
                  <a:tcPr anchor="ctr"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επίδομα μακροχρόνια ανέργων </a:t>
            </a:r>
            <a:r>
              <a:rPr lang="el-GR" altLang="el-GR" sz="2000">
                <a:solidFill>
                  <a:schemeClr val="tx1"/>
                </a:solidFill>
                <a:latin typeface="Trebuchet MS" panose="020B0603020202020204" pitchFamily="34" charset="0"/>
              </a:rPr>
              <a:t>(2)</a:t>
            </a:r>
            <a:endParaRPr lang="el-GR" altLang="el-GR" sz="2000" noProof="1">
              <a:solidFill>
                <a:schemeClr val="tx1"/>
              </a:solidFill>
              <a:latin typeface="Trebuchet MS" panose="020B0603020202020204" pitchFamily="34" charset="0"/>
            </a:endParaRPr>
          </a:p>
        </p:txBody>
      </p:sp>
      <p:sp>
        <p:nvSpPr>
          <p:cNvPr id="60419" name="Rectangle 3"/>
          <p:cNvSpPr>
            <a:spLocks noGrp="1" noChangeArrowheads="1"/>
          </p:cNvSpPr>
          <p:nvPr>
            <p:ph type="body" idx="1"/>
          </p:nvPr>
        </p:nvSpPr>
        <p:spPr>
          <a:xfrm>
            <a:off x="914400" y="1600200"/>
            <a:ext cx="7905750" cy="2114550"/>
          </a:xfrm>
        </p:spPr>
        <p:txBody>
          <a:bodyPr/>
          <a:lstStyle/>
          <a:p>
            <a:pPr>
              <a:spcAft>
                <a:spcPct val="20000"/>
              </a:spcAft>
              <a:buClr>
                <a:srgbClr val="FF0000"/>
              </a:buClr>
              <a:buFont typeface="Wingdings" panose="05000000000000000000" pitchFamily="2" charset="2"/>
              <a:buChar char="q"/>
            </a:pPr>
            <a:r>
              <a:rPr lang="el-GR" altLang="el-GR" sz="2000" noProof="1">
                <a:latin typeface="Trebuchet MS" panose="020B0603020202020204" pitchFamily="34" charset="0"/>
              </a:rPr>
              <a:t>προϋποθέσεις επιλεξιμότητας: </a:t>
            </a:r>
            <a:r>
              <a:rPr lang="el-GR" altLang="el-GR" sz="2000" noProof="1">
                <a:solidFill>
                  <a:srgbClr val="7030A0"/>
                </a:solidFill>
                <a:latin typeface="Trebuchet MS" panose="020B0603020202020204" pitchFamily="34" charset="0"/>
              </a:rPr>
              <a:t>ηλικία</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ήταν από 45 μέχρι 66 έτη (2001-2013)</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έγινε από 20 μέχρι 66 έτη (2014-)</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επίδομα μακροχρόνια ανέργων </a:t>
            </a:r>
            <a:r>
              <a:rPr lang="el-GR" altLang="el-GR" sz="2000">
                <a:solidFill>
                  <a:schemeClr val="tx1"/>
                </a:solidFill>
                <a:latin typeface="Trebuchet MS" panose="020B0603020202020204" pitchFamily="34" charset="0"/>
              </a:rPr>
              <a:t>(3)</a:t>
            </a:r>
            <a:endParaRPr lang="el-GR" altLang="el-GR" sz="2000" noProof="1">
              <a:solidFill>
                <a:schemeClr val="tx1"/>
              </a:solidFill>
              <a:latin typeface="Trebuchet MS" panose="020B0603020202020204" pitchFamily="34" charset="0"/>
            </a:endParaRPr>
          </a:p>
        </p:txBody>
      </p:sp>
      <p:sp>
        <p:nvSpPr>
          <p:cNvPr id="61443" name="Rectangle 3"/>
          <p:cNvSpPr>
            <a:spLocks noGrp="1" noChangeArrowheads="1"/>
          </p:cNvSpPr>
          <p:nvPr>
            <p:ph type="body" idx="1"/>
          </p:nvPr>
        </p:nvSpPr>
        <p:spPr>
          <a:xfrm>
            <a:off x="914400" y="1600200"/>
            <a:ext cx="7905750" cy="3614738"/>
          </a:xfrm>
        </p:spPr>
        <p:txBody>
          <a:bodyPr/>
          <a:lstStyle/>
          <a:p>
            <a:pPr>
              <a:spcAft>
                <a:spcPct val="20000"/>
              </a:spcAft>
              <a:buClr>
                <a:srgbClr val="FF0000"/>
              </a:buClr>
              <a:buFont typeface="Wingdings" panose="05000000000000000000" pitchFamily="2" charset="2"/>
              <a:buChar char="q"/>
            </a:pPr>
            <a:r>
              <a:rPr lang="el-GR" altLang="el-GR" sz="2000" noProof="1">
                <a:latin typeface="Trebuchet MS" panose="020B0603020202020204" pitchFamily="34" charset="0"/>
              </a:rPr>
              <a:t>προϋποθέσεις επιλεξιμότητας: </a:t>
            </a:r>
            <a:r>
              <a:rPr lang="el-GR" altLang="el-GR" sz="2000" noProof="1">
                <a:solidFill>
                  <a:srgbClr val="7030A0"/>
                </a:solidFill>
                <a:latin typeface="Trebuchet MS" panose="020B0603020202020204" pitchFamily="34" charset="0"/>
              </a:rPr>
              <a:t>ετήσιο εισόδημα</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ήταν έως €5.000 (2001-2011)</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ήταν έως €12.000 (2012-2013)</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έγινε έως €10.000 (2014-)</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2">
              <a:spcAft>
                <a:spcPct val="20000"/>
              </a:spcAft>
              <a:buClr>
                <a:srgbClr val="FF0000"/>
              </a:buClr>
              <a:buFont typeface="Wingdings" panose="05000000000000000000" pitchFamily="2" charset="2"/>
              <a:buChar char="Ø"/>
            </a:pPr>
            <a:r>
              <a:rPr lang="el-GR" altLang="el-GR" sz="1600" noProof="1">
                <a:latin typeface="Trebuchet MS" panose="020B0603020202020204" pitchFamily="34" charset="0"/>
              </a:rPr>
              <a:t>(</a:t>
            </a:r>
            <a:r>
              <a:rPr lang="el-GR" altLang="el-GR" sz="1600" u="sng" noProof="1">
                <a:latin typeface="Trebuchet MS" panose="020B0603020202020204" pitchFamily="34" charset="0"/>
              </a:rPr>
              <a:t>συν</a:t>
            </a:r>
            <a:r>
              <a:rPr lang="el-GR" altLang="el-GR" sz="1600" noProof="1">
                <a:latin typeface="Trebuchet MS" panose="020B0603020202020204" pitchFamily="34" charset="0"/>
              </a:rPr>
              <a:t> 587 ευρώ για κάθε ανήλικο παιδί)</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l-GR" altLang="el-GR" sz="2000" b="1">
                <a:latin typeface="Trebuchet MS" panose="020B0603020202020204" pitchFamily="34" charset="0"/>
              </a:rPr>
              <a:t>στήριξη εισοδήματος ανέργων στην Ελλάδα</a:t>
            </a:r>
            <a:br>
              <a:rPr lang="el-GR" altLang="el-GR" sz="2000" b="1">
                <a:solidFill>
                  <a:schemeClr val="tx1"/>
                </a:solidFill>
                <a:latin typeface="Trebuchet MS" panose="020B0603020202020204" pitchFamily="34" charset="0"/>
              </a:rPr>
            </a:br>
            <a:r>
              <a:rPr lang="el-GR" altLang="el-GR" sz="2000" b="1">
                <a:solidFill>
                  <a:schemeClr val="hlink"/>
                </a:solidFill>
                <a:latin typeface="Trebuchet MS" panose="020B0603020202020204" pitchFamily="34" charset="0"/>
              </a:rPr>
              <a:t>επίδομα μακροχρόνια ανέργων </a:t>
            </a:r>
            <a:r>
              <a:rPr lang="el-GR" altLang="el-GR" sz="2000">
                <a:solidFill>
                  <a:schemeClr val="tx1"/>
                </a:solidFill>
                <a:latin typeface="Trebuchet MS" panose="020B0603020202020204" pitchFamily="34" charset="0"/>
              </a:rPr>
              <a:t>(4)</a:t>
            </a:r>
            <a:endParaRPr lang="el-GR" altLang="el-GR" sz="2000" noProof="1">
              <a:solidFill>
                <a:schemeClr val="tx1"/>
              </a:solidFill>
              <a:latin typeface="Trebuchet MS" panose="020B0603020202020204" pitchFamily="34" charset="0"/>
            </a:endParaRPr>
          </a:p>
        </p:txBody>
      </p:sp>
      <p:sp>
        <p:nvSpPr>
          <p:cNvPr id="62467" name="Rectangle 3"/>
          <p:cNvSpPr>
            <a:spLocks noGrp="1" noChangeArrowheads="1"/>
          </p:cNvSpPr>
          <p:nvPr>
            <p:ph type="body" idx="1"/>
          </p:nvPr>
        </p:nvSpPr>
        <p:spPr>
          <a:xfrm>
            <a:off x="914400" y="1600200"/>
            <a:ext cx="7905750" cy="4614863"/>
          </a:xfrm>
        </p:spPr>
        <p:txBody>
          <a:bodyPr/>
          <a:lstStyle/>
          <a:p>
            <a:pPr>
              <a:spcAft>
                <a:spcPct val="20000"/>
              </a:spcAft>
              <a:buClr>
                <a:srgbClr val="FF0000"/>
              </a:buClr>
              <a:buFont typeface="Wingdings" panose="05000000000000000000" pitchFamily="2" charset="2"/>
              <a:buChar char="q"/>
            </a:pPr>
            <a:r>
              <a:rPr lang="el-GR" altLang="el-GR" sz="2000" noProof="1">
                <a:latin typeface="Trebuchet MS" panose="020B0603020202020204" pitchFamily="34" charset="0"/>
              </a:rPr>
              <a:t>προϋποθέσεις επιλεξιμότητας: </a:t>
            </a:r>
            <a:r>
              <a:rPr lang="el-GR" altLang="el-GR" sz="2000" noProof="1">
                <a:solidFill>
                  <a:srgbClr val="7030A0"/>
                </a:solidFill>
                <a:latin typeface="Trebuchet MS" panose="020B0603020202020204" pitchFamily="34" charset="0"/>
              </a:rPr>
              <a:t>περίοδος ασφάλισης</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noProof="1">
                <a:latin typeface="Trebuchet MS" panose="020B0603020202020204" pitchFamily="34" charset="0"/>
              </a:rPr>
              <a:t>τυπικά δεν υπάρχει τέτοια προϋπόθεση</a:t>
            </a:r>
          </a:p>
          <a:p>
            <a:pPr lvl="1">
              <a:spcAft>
                <a:spcPct val="20000"/>
              </a:spcAft>
              <a:buClr>
                <a:srgbClr val="FF0000"/>
              </a:buClr>
              <a:buFont typeface="Wingdings" panose="05000000000000000000" pitchFamily="2" charset="2"/>
              <a:buChar char="q"/>
            </a:pPr>
            <a:endParaRPr lang="el-GR" altLang="el-GR" sz="1800" noProof="1">
              <a:latin typeface="Trebuchet MS" panose="020B0603020202020204" pitchFamily="34" charset="0"/>
            </a:endParaRPr>
          </a:p>
          <a:p>
            <a:pPr lvl="1">
              <a:spcAft>
                <a:spcPct val="20000"/>
              </a:spcAft>
              <a:buClr>
                <a:srgbClr val="FF0000"/>
              </a:buClr>
              <a:buFont typeface="Wingdings" panose="05000000000000000000" pitchFamily="2" charset="2"/>
              <a:buChar char="q"/>
            </a:pPr>
            <a:r>
              <a:rPr lang="el-GR" altLang="el-GR" sz="1800" u="sng" noProof="1">
                <a:latin typeface="Trebuchet MS" panose="020B0603020202020204" pitchFamily="34" charset="0"/>
              </a:rPr>
              <a:t>όμως</a:t>
            </a:r>
            <a:r>
              <a:rPr lang="el-GR" altLang="el-GR" sz="1800" noProof="1">
                <a:latin typeface="Trebuchet MS" panose="020B0603020202020204" pitchFamily="34" charset="0"/>
              </a:rPr>
              <a:t>:</a:t>
            </a:r>
            <a:r>
              <a:rPr lang="el-GR" altLang="el-GR" sz="1800" i="1" noProof="1">
                <a:solidFill>
                  <a:srgbClr val="7030A0"/>
                </a:solidFill>
                <a:latin typeface="Trebuchet MS" panose="020B0603020202020204" pitchFamily="34" charset="0"/>
              </a:rPr>
              <a:t> «Εξάντληση 12μηνης τακτικής επιδότησης ανεργίας. Δικαιούχοι είναι και όσοι έχουν εξαντλήσει κατά το παρελθόν 12μηνη επιδότηση ακόμη και αν την έλαβαν τμηματικά (δηλ. με αναστολές και συνεχίσεις). ΠΡΟΣΟΧΗ: δεν είναι δικαιούχοι οι άνεργοι των οποίων η εγκριτική απόφαση χορήγησης τακτικής επιδότησης ανεργίας είναι μικρότερη των δώδεκα μηνών.»</a:t>
            </a:r>
            <a:endParaRPr lang="el-GR" altLang="el-GR" sz="1800" noProof="1">
              <a:latin typeface="Trebuchet MS" panose="020B0603020202020204" pitchFamily="34" charset="0"/>
            </a:endParaRPr>
          </a:p>
          <a:p>
            <a:pPr lvl="2">
              <a:spcAft>
                <a:spcPct val="20000"/>
              </a:spcAft>
              <a:buClr>
                <a:srgbClr val="FF0000"/>
              </a:buClr>
              <a:buFont typeface="Wingdings" panose="05000000000000000000" pitchFamily="2" charset="2"/>
              <a:buChar char="Ø"/>
            </a:pPr>
            <a:endParaRPr lang="el-GR" altLang="el-GR" sz="1600" noProof="1">
              <a:latin typeface="Trebuchet MS" panose="020B0603020202020204" pitchFamily="34" charset="0"/>
            </a:endParaRPr>
          </a:p>
          <a:p>
            <a:pPr lvl="1">
              <a:spcAft>
                <a:spcPct val="20000"/>
              </a:spcAft>
              <a:buClr>
                <a:srgbClr val="FF0000"/>
              </a:buClr>
              <a:buFont typeface="Wingdings" panose="05000000000000000000" pitchFamily="2" charset="2"/>
              <a:buChar char="Ø"/>
            </a:pPr>
            <a:r>
              <a:rPr lang="el-GR" altLang="el-GR" sz="1800" noProof="1">
                <a:latin typeface="Trebuchet MS" panose="020B0603020202020204" pitchFamily="34" charset="0"/>
              </a:rPr>
              <a:t>δηλ. εξαιρούνται</a:t>
            </a:r>
            <a:r>
              <a:rPr lang="fr-FR" altLang="el-GR" sz="1800" noProof="1">
                <a:latin typeface="Trebuchet MS" panose="020B0603020202020204" pitchFamily="34" charset="0"/>
              </a:rPr>
              <a:t> de facto </a:t>
            </a:r>
            <a:r>
              <a:rPr lang="el-GR" altLang="el-GR" sz="1800" noProof="1">
                <a:latin typeface="Trebuchet MS" panose="020B0603020202020204" pitchFamily="34" charset="0"/>
              </a:rPr>
              <a:t>οι νεοεισερχόμενοι στην αγορά εργασίας, καθώς και όσοι επιδοτήθηκαν έως 11 μήνες μόνο</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l-GR" altLang="el-GR" sz="2000" b="1" dirty="0">
                <a:latin typeface="Trebuchet MS" panose="020B0603020202020204" pitchFamily="34" charset="0"/>
              </a:rPr>
              <a:t>στήριξη εισοδήματος ανέργων στην Ελλάδα</a:t>
            </a:r>
            <a:br>
              <a:rPr lang="el-GR" altLang="el-GR" sz="2000" b="1" dirty="0">
                <a:solidFill>
                  <a:schemeClr val="tx1"/>
                </a:solidFill>
                <a:latin typeface="Trebuchet MS" panose="020B0603020202020204" pitchFamily="34" charset="0"/>
              </a:rPr>
            </a:br>
            <a:r>
              <a:rPr lang="el-GR" altLang="el-GR" sz="2000" b="1" dirty="0">
                <a:solidFill>
                  <a:schemeClr val="hlink"/>
                </a:solidFill>
                <a:latin typeface="Trebuchet MS" panose="020B0603020202020204" pitchFamily="34" charset="0"/>
              </a:rPr>
              <a:t>επίδομα μακροχρόνια ανέργων </a:t>
            </a:r>
            <a:r>
              <a:rPr lang="el-GR" altLang="el-GR" sz="2000" dirty="0">
                <a:solidFill>
                  <a:schemeClr val="tx1"/>
                </a:solidFill>
                <a:latin typeface="Trebuchet MS" panose="020B0603020202020204" pitchFamily="34" charset="0"/>
              </a:rPr>
              <a:t>(5)</a:t>
            </a:r>
            <a:endParaRPr lang="el-GR" altLang="el-GR" sz="2000" noProof="1">
              <a:solidFill>
                <a:schemeClr val="tx1"/>
              </a:solidFill>
              <a:latin typeface="Trebuchet MS" panose="020B0603020202020204" pitchFamily="34" charset="0"/>
            </a:endParaRPr>
          </a:p>
        </p:txBody>
      </p:sp>
      <p:sp>
        <p:nvSpPr>
          <p:cNvPr id="63491" name="Rectangle 3"/>
          <p:cNvSpPr>
            <a:spLocks noGrp="1" noChangeArrowheads="1"/>
          </p:cNvSpPr>
          <p:nvPr>
            <p:ph type="body" idx="1"/>
          </p:nvPr>
        </p:nvSpPr>
        <p:spPr>
          <a:xfrm>
            <a:off x="914400" y="1600200"/>
            <a:ext cx="2800350" cy="1685925"/>
          </a:xfrm>
        </p:spPr>
        <p:txBody>
          <a:bodyPr/>
          <a:lstStyle/>
          <a:p>
            <a:pPr>
              <a:spcAft>
                <a:spcPct val="20000"/>
              </a:spcAft>
              <a:buClr>
                <a:srgbClr val="FF0000"/>
              </a:buClr>
              <a:buFont typeface="Wingdings" panose="05000000000000000000" pitchFamily="2" charset="2"/>
              <a:buChar char="q"/>
            </a:pPr>
            <a:endParaRPr lang="el-GR" altLang="el-GR" sz="2000" noProof="1">
              <a:latin typeface="Trebuchet MS" panose="020B0603020202020204" pitchFamily="34" charset="0"/>
            </a:endParaRPr>
          </a:p>
          <a:p>
            <a:pPr>
              <a:spcAft>
                <a:spcPct val="20000"/>
              </a:spcAft>
              <a:buClr>
                <a:srgbClr val="FF0000"/>
              </a:buClr>
              <a:buFont typeface="Wingdings" panose="05000000000000000000" pitchFamily="2" charset="2"/>
              <a:buChar char="q"/>
            </a:pPr>
            <a:r>
              <a:rPr lang="el-GR" altLang="el-GR" sz="2000" noProof="1">
                <a:latin typeface="Trebuchet MS" panose="020B0603020202020204" pitchFamily="34" charset="0"/>
              </a:rPr>
              <a:t>αριθμός δικαιούχων</a:t>
            </a:r>
          </a:p>
          <a:p>
            <a:pPr marL="0" indent="0">
              <a:spcAft>
                <a:spcPct val="20000"/>
              </a:spcAft>
              <a:buClr>
                <a:srgbClr val="FF0000"/>
              </a:buClr>
              <a:buNone/>
            </a:pPr>
            <a:endParaRPr lang="el-GR" altLang="el-GR" sz="1400" noProof="1">
              <a:solidFill>
                <a:srgbClr val="7030A0"/>
              </a:solidFill>
              <a:latin typeface="Trebuchet MS" panose="020B0603020202020204" pitchFamily="34" charset="0"/>
            </a:endParaRPr>
          </a:p>
          <a:p>
            <a:pPr>
              <a:spcAft>
                <a:spcPct val="20000"/>
              </a:spcAft>
              <a:buClr>
                <a:srgbClr val="FF0000"/>
              </a:buClr>
              <a:buFont typeface="Wingdings" panose="05000000000000000000" pitchFamily="2" charset="2"/>
              <a:buChar char="q"/>
            </a:pPr>
            <a:r>
              <a:rPr lang="el-GR" altLang="el-GR" sz="1400" noProof="1">
                <a:solidFill>
                  <a:srgbClr val="7030A0"/>
                </a:solidFill>
                <a:latin typeface="Trebuchet MS" panose="020B0603020202020204" pitchFamily="34" charset="0"/>
              </a:rPr>
              <a:t>Σήμερα περίπου 20.000 – πολύ μικρό ποσοστό των μακροχρονίως ανέργων</a:t>
            </a:r>
          </a:p>
        </p:txBody>
      </p:sp>
      <p:graphicFrame>
        <p:nvGraphicFramePr>
          <p:cNvPr id="4" name="3 - Πίνακας"/>
          <p:cNvGraphicFramePr>
            <a:graphicFrameLocks noGrp="1"/>
          </p:cNvGraphicFramePr>
          <p:nvPr/>
        </p:nvGraphicFramePr>
        <p:xfrm>
          <a:off x="3857625" y="1714500"/>
          <a:ext cx="5000626" cy="4857746"/>
        </p:xfrm>
        <a:graphic>
          <a:graphicData uri="http://schemas.openxmlformats.org/drawingml/2006/table">
            <a:tbl>
              <a:tblPr firstRow="1" bandRow="1">
                <a:tableStyleId>{5C22544A-7EE6-4342-B048-85BDC9FD1C3A}</a:tableStyleId>
              </a:tblPr>
              <a:tblGrid>
                <a:gridCol w="2500313">
                  <a:extLst>
                    <a:ext uri="{9D8B030D-6E8A-4147-A177-3AD203B41FA5}">
                      <a16:colId xmlns:a16="http://schemas.microsoft.com/office/drawing/2014/main" val="20000"/>
                    </a:ext>
                  </a:extLst>
                </a:gridCol>
                <a:gridCol w="2500313">
                  <a:extLst>
                    <a:ext uri="{9D8B030D-6E8A-4147-A177-3AD203B41FA5}">
                      <a16:colId xmlns:a16="http://schemas.microsoft.com/office/drawing/2014/main" val="20001"/>
                    </a:ext>
                  </a:extLst>
                </a:gridCol>
              </a:tblGrid>
              <a:tr h="441613">
                <a:tc gridSpan="2">
                  <a:txBody>
                    <a:bodyPr/>
                    <a:lstStyle/>
                    <a:p>
                      <a:pPr algn="ctr"/>
                      <a:r>
                        <a:rPr lang="el-GR" sz="1800" b="0" dirty="0">
                          <a:solidFill>
                            <a:srgbClr val="993300"/>
                          </a:solidFill>
                          <a:latin typeface="Trebuchet MS" pitchFamily="34" charset="0"/>
                        </a:rPr>
                        <a:t>επίδομα μακροχρόνιας ανεργίας</a:t>
                      </a:r>
                    </a:p>
                  </a:txBody>
                  <a:tcPr marL="91439" marR="91439"/>
                </a:tc>
                <a:tc hMerge="1">
                  <a:txBody>
                    <a:bodyPr/>
                    <a:lstStyle/>
                    <a:p>
                      <a:endParaRPr lang="el-GR" dirty="0"/>
                    </a:p>
                  </a:txBody>
                  <a:tcPr/>
                </a:tc>
                <a:extLst>
                  <a:ext uri="{0D108BD9-81ED-4DB2-BD59-A6C34878D82A}">
                    <a16:rowId xmlns:a16="http://schemas.microsoft.com/office/drawing/2014/main" val="10000"/>
                  </a:ext>
                </a:extLst>
              </a:tr>
              <a:tr h="441613">
                <a:tc>
                  <a:txBody>
                    <a:bodyPr/>
                    <a:lstStyle/>
                    <a:p>
                      <a:pPr algn="ctr"/>
                      <a:r>
                        <a:rPr lang="el-GR" sz="1800" b="0" dirty="0">
                          <a:latin typeface="Trebuchet MS" pitchFamily="34" charset="0"/>
                        </a:rPr>
                        <a:t>έτος</a:t>
                      </a:r>
                    </a:p>
                  </a:txBody>
                  <a:tcPr marL="91439" marR="91439"/>
                </a:tc>
                <a:tc>
                  <a:txBody>
                    <a:bodyPr/>
                    <a:lstStyle/>
                    <a:p>
                      <a:pPr algn="ctr"/>
                      <a:r>
                        <a:rPr lang="el-GR" sz="1800" b="0" dirty="0">
                          <a:solidFill>
                            <a:srgbClr val="0070C0"/>
                          </a:solidFill>
                          <a:latin typeface="Trebuchet MS" pitchFamily="34" charset="0"/>
                        </a:rPr>
                        <a:t>δικαιούχοι</a:t>
                      </a:r>
                    </a:p>
                  </a:txBody>
                  <a:tcPr marL="91439" marR="91439"/>
                </a:tc>
                <a:extLst>
                  <a:ext uri="{0D108BD9-81ED-4DB2-BD59-A6C34878D82A}">
                    <a16:rowId xmlns:a16="http://schemas.microsoft.com/office/drawing/2014/main" val="10001"/>
                  </a:ext>
                </a:extLst>
              </a:tr>
              <a:tr h="331210">
                <a:tc>
                  <a:txBody>
                    <a:bodyPr/>
                    <a:lstStyle/>
                    <a:p>
                      <a:pPr algn="ctr" fontAlgn="ctr"/>
                      <a:r>
                        <a:rPr lang="el-GR" sz="1800" b="0" i="0" u="none" strike="noStrike">
                          <a:latin typeface="Trebuchet MS"/>
                        </a:rPr>
                        <a:t>2002</a:t>
                      </a:r>
                    </a:p>
                  </a:txBody>
                  <a:tcPr marL="0" marR="0" marT="0" marB="0" anchor="ctr"/>
                </a:tc>
                <a:tc>
                  <a:txBody>
                    <a:bodyPr/>
                    <a:lstStyle/>
                    <a:p>
                      <a:pPr algn="ctr" fontAlgn="ctr"/>
                      <a:r>
                        <a:rPr lang="el-GR" sz="1800" b="0" i="0" u="none" strike="noStrike" dirty="0">
                          <a:solidFill>
                            <a:srgbClr val="0070C0"/>
                          </a:solidFill>
                          <a:latin typeface="Trebuchet MS"/>
                        </a:rPr>
                        <a:t>439</a:t>
                      </a:r>
                    </a:p>
                  </a:txBody>
                  <a:tcPr marL="0" marR="0" marT="0" marB="0" anchor="ctr"/>
                </a:tc>
                <a:extLst>
                  <a:ext uri="{0D108BD9-81ED-4DB2-BD59-A6C34878D82A}">
                    <a16:rowId xmlns:a16="http://schemas.microsoft.com/office/drawing/2014/main" val="10002"/>
                  </a:ext>
                </a:extLst>
              </a:tr>
              <a:tr h="331210">
                <a:tc>
                  <a:txBody>
                    <a:bodyPr/>
                    <a:lstStyle/>
                    <a:p>
                      <a:pPr algn="ctr" fontAlgn="ctr"/>
                      <a:r>
                        <a:rPr lang="el-GR" sz="1800" b="0" i="0" u="none" strike="noStrike">
                          <a:latin typeface="Trebuchet MS"/>
                        </a:rPr>
                        <a:t>2003</a:t>
                      </a:r>
                    </a:p>
                  </a:txBody>
                  <a:tcPr marL="0" marR="0" marT="0" marB="0" anchor="ctr"/>
                </a:tc>
                <a:tc>
                  <a:txBody>
                    <a:bodyPr/>
                    <a:lstStyle/>
                    <a:p>
                      <a:pPr algn="ctr" fontAlgn="ctr"/>
                      <a:r>
                        <a:rPr lang="el-GR" sz="1800" b="0" i="0" u="none" strike="noStrike" dirty="0">
                          <a:solidFill>
                            <a:srgbClr val="0070C0"/>
                          </a:solidFill>
                          <a:latin typeface="Trebuchet MS"/>
                        </a:rPr>
                        <a:t>578</a:t>
                      </a:r>
                    </a:p>
                  </a:txBody>
                  <a:tcPr marL="0" marR="0" marT="0" marB="0" anchor="ctr"/>
                </a:tc>
                <a:extLst>
                  <a:ext uri="{0D108BD9-81ED-4DB2-BD59-A6C34878D82A}">
                    <a16:rowId xmlns:a16="http://schemas.microsoft.com/office/drawing/2014/main" val="10003"/>
                  </a:ext>
                </a:extLst>
              </a:tr>
              <a:tr h="331210">
                <a:tc>
                  <a:txBody>
                    <a:bodyPr/>
                    <a:lstStyle/>
                    <a:p>
                      <a:pPr algn="ctr" fontAlgn="ctr"/>
                      <a:r>
                        <a:rPr lang="el-GR" sz="1800" b="0" i="0" u="none" strike="noStrike">
                          <a:latin typeface="Trebuchet MS"/>
                        </a:rPr>
                        <a:t>2004</a:t>
                      </a:r>
                    </a:p>
                  </a:txBody>
                  <a:tcPr marL="0" marR="0" marT="0" marB="0" anchor="ctr"/>
                </a:tc>
                <a:tc>
                  <a:txBody>
                    <a:bodyPr/>
                    <a:lstStyle/>
                    <a:p>
                      <a:pPr algn="ctr" fontAlgn="ctr"/>
                      <a:r>
                        <a:rPr lang="el-GR" sz="1800" b="0" i="0" u="none" strike="noStrike" dirty="0">
                          <a:solidFill>
                            <a:srgbClr val="0070C0"/>
                          </a:solidFill>
                          <a:latin typeface="Trebuchet MS"/>
                        </a:rPr>
                        <a:t>1.517</a:t>
                      </a:r>
                    </a:p>
                  </a:txBody>
                  <a:tcPr marL="0" marR="0" marT="0" marB="0" anchor="ctr"/>
                </a:tc>
                <a:extLst>
                  <a:ext uri="{0D108BD9-81ED-4DB2-BD59-A6C34878D82A}">
                    <a16:rowId xmlns:a16="http://schemas.microsoft.com/office/drawing/2014/main" val="10004"/>
                  </a:ext>
                </a:extLst>
              </a:tr>
              <a:tr h="331210">
                <a:tc>
                  <a:txBody>
                    <a:bodyPr/>
                    <a:lstStyle/>
                    <a:p>
                      <a:pPr algn="ctr" fontAlgn="ctr"/>
                      <a:r>
                        <a:rPr lang="el-GR" sz="1800" b="0" i="0" u="none" strike="noStrike">
                          <a:latin typeface="Trebuchet MS"/>
                        </a:rPr>
                        <a:t>2005</a:t>
                      </a:r>
                    </a:p>
                  </a:txBody>
                  <a:tcPr marL="0" marR="0" marT="0" marB="0" anchor="ctr"/>
                </a:tc>
                <a:tc>
                  <a:txBody>
                    <a:bodyPr/>
                    <a:lstStyle/>
                    <a:p>
                      <a:pPr algn="ctr" fontAlgn="ctr"/>
                      <a:r>
                        <a:rPr lang="el-GR" sz="1800" b="0" i="0" u="none" strike="noStrike" dirty="0">
                          <a:solidFill>
                            <a:srgbClr val="0070C0"/>
                          </a:solidFill>
                          <a:latin typeface="Trebuchet MS"/>
                        </a:rPr>
                        <a:t>1.437</a:t>
                      </a:r>
                    </a:p>
                  </a:txBody>
                  <a:tcPr marL="0" marR="0" marT="0" marB="0" anchor="ctr"/>
                </a:tc>
                <a:extLst>
                  <a:ext uri="{0D108BD9-81ED-4DB2-BD59-A6C34878D82A}">
                    <a16:rowId xmlns:a16="http://schemas.microsoft.com/office/drawing/2014/main" val="10005"/>
                  </a:ext>
                </a:extLst>
              </a:tr>
              <a:tr h="331210">
                <a:tc>
                  <a:txBody>
                    <a:bodyPr/>
                    <a:lstStyle/>
                    <a:p>
                      <a:pPr algn="ctr" fontAlgn="ctr"/>
                      <a:r>
                        <a:rPr lang="el-GR" sz="1800" b="0" i="0" u="none" strike="noStrike">
                          <a:latin typeface="Trebuchet MS"/>
                        </a:rPr>
                        <a:t>2006</a:t>
                      </a:r>
                    </a:p>
                  </a:txBody>
                  <a:tcPr marL="0" marR="0" marT="0" marB="0" anchor="ctr"/>
                </a:tc>
                <a:tc>
                  <a:txBody>
                    <a:bodyPr/>
                    <a:lstStyle/>
                    <a:p>
                      <a:pPr algn="ctr" fontAlgn="ctr"/>
                      <a:r>
                        <a:rPr lang="el-GR" sz="1800" b="0" i="0" u="none" strike="noStrike" dirty="0">
                          <a:solidFill>
                            <a:srgbClr val="0070C0"/>
                          </a:solidFill>
                          <a:latin typeface="Trebuchet MS"/>
                        </a:rPr>
                        <a:t>1.089</a:t>
                      </a:r>
                    </a:p>
                  </a:txBody>
                  <a:tcPr marL="0" marR="0" marT="0" marB="0" anchor="ctr"/>
                </a:tc>
                <a:extLst>
                  <a:ext uri="{0D108BD9-81ED-4DB2-BD59-A6C34878D82A}">
                    <a16:rowId xmlns:a16="http://schemas.microsoft.com/office/drawing/2014/main" val="10006"/>
                  </a:ext>
                </a:extLst>
              </a:tr>
              <a:tr h="331210">
                <a:tc>
                  <a:txBody>
                    <a:bodyPr/>
                    <a:lstStyle/>
                    <a:p>
                      <a:pPr algn="ctr" fontAlgn="ctr"/>
                      <a:r>
                        <a:rPr lang="el-GR" sz="1800" b="0" i="0" u="none" strike="noStrike">
                          <a:latin typeface="Trebuchet MS"/>
                        </a:rPr>
                        <a:t>2007</a:t>
                      </a:r>
                    </a:p>
                  </a:txBody>
                  <a:tcPr marL="0" marR="0" marT="0" marB="0" anchor="ctr"/>
                </a:tc>
                <a:tc>
                  <a:txBody>
                    <a:bodyPr/>
                    <a:lstStyle/>
                    <a:p>
                      <a:pPr algn="ctr" fontAlgn="ctr"/>
                      <a:r>
                        <a:rPr lang="el-GR" sz="1800" b="0" i="0" u="none" strike="noStrike" dirty="0">
                          <a:solidFill>
                            <a:srgbClr val="0070C0"/>
                          </a:solidFill>
                          <a:latin typeface="Trebuchet MS"/>
                        </a:rPr>
                        <a:t>916</a:t>
                      </a:r>
                    </a:p>
                  </a:txBody>
                  <a:tcPr marL="0" marR="0" marT="0" marB="0" anchor="ctr"/>
                </a:tc>
                <a:extLst>
                  <a:ext uri="{0D108BD9-81ED-4DB2-BD59-A6C34878D82A}">
                    <a16:rowId xmlns:a16="http://schemas.microsoft.com/office/drawing/2014/main" val="10007"/>
                  </a:ext>
                </a:extLst>
              </a:tr>
              <a:tr h="331210">
                <a:tc>
                  <a:txBody>
                    <a:bodyPr/>
                    <a:lstStyle/>
                    <a:p>
                      <a:pPr algn="ctr" fontAlgn="ctr"/>
                      <a:r>
                        <a:rPr lang="el-GR" sz="1800" b="0" i="0" u="none" strike="noStrike">
                          <a:latin typeface="Trebuchet MS"/>
                        </a:rPr>
                        <a:t>2008</a:t>
                      </a:r>
                    </a:p>
                  </a:txBody>
                  <a:tcPr marL="0" marR="0" marT="0" marB="0" anchor="ctr"/>
                </a:tc>
                <a:tc>
                  <a:txBody>
                    <a:bodyPr/>
                    <a:lstStyle/>
                    <a:p>
                      <a:pPr algn="ctr" fontAlgn="ctr"/>
                      <a:r>
                        <a:rPr lang="el-GR" sz="1800" b="0" i="0" u="none" strike="noStrike" dirty="0">
                          <a:solidFill>
                            <a:srgbClr val="0070C0"/>
                          </a:solidFill>
                          <a:latin typeface="Trebuchet MS"/>
                        </a:rPr>
                        <a:t>770</a:t>
                      </a:r>
                    </a:p>
                  </a:txBody>
                  <a:tcPr marL="0" marR="0" marT="0" marB="0" anchor="ctr"/>
                </a:tc>
                <a:extLst>
                  <a:ext uri="{0D108BD9-81ED-4DB2-BD59-A6C34878D82A}">
                    <a16:rowId xmlns:a16="http://schemas.microsoft.com/office/drawing/2014/main" val="10008"/>
                  </a:ext>
                </a:extLst>
              </a:tr>
              <a:tr h="331210">
                <a:tc>
                  <a:txBody>
                    <a:bodyPr/>
                    <a:lstStyle/>
                    <a:p>
                      <a:pPr algn="ctr" fontAlgn="ctr"/>
                      <a:r>
                        <a:rPr lang="el-GR" sz="1800" b="0" i="0" u="none" strike="noStrike">
                          <a:latin typeface="Trebuchet MS"/>
                        </a:rPr>
                        <a:t>2009</a:t>
                      </a:r>
                    </a:p>
                  </a:txBody>
                  <a:tcPr marL="0" marR="0" marT="0" marB="0" anchor="ctr"/>
                </a:tc>
                <a:tc>
                  <a:txBody>
                    <a:bodyPr/>
                    <a:lstStyle/>
                    <a:p>
                      <a:pPr algn="ctr" fontAlgn="ctr"/>
                      <a:r>
                        <a:rPr lang="el-GR" sz="1800" b="0" i="0" u="none" strike="noStrike" dirty="0">
                          <a:solidFill>
                            <a:srgbClr val="0070C0"/>
                          </a:solidFill>
                          <a:latin typeface="Trebuchet MS"/>
                        </a:rPr>
                        <a:t>939</a:t>
                      </a:r>
                    </a:p>
                  </a:txBody>
                  <a:tcPr marL="0" marR="0" marT="0" marB="0" anchor="ctr"/>
                </a:tc>
                <a:extLst>
                  <a:ext uri="{0D108BD9-81ED-4DB2-BD59-A6C34878D82A}">
                    <a16:rowId xmlns:a16="http://schemas.microsoft.com/office/drawing/2014/main" val="10009"/>
                  </a:ext>
                </a:extLst>
              </a:tr>
              <a:tr h="331210">
                <a:tc>
                  <a:txBody>
                    <a:bodyPr/>
                    <a:lstStyle/>
                    <a:p>
                      <a:pPr algn="ctr" fontAlgn="ctr"/>
                      <a:r>
                        <a:rPr lang="el-GR" sz="1800" b="0" i="0" u="none" strike="noStrike">
                          <a:latin typeface="Trebuchet MS"/>
                        </a:rPr>
                        <a:t>2010</a:t>
                      </a:r>
                    </a:p>
                  </a:txBody>
                  <a:tcPr marL="0" marR="0" marT="0" marB="0" anchor="ctr"/>
                </a:tc>
                <a:tc>
                  <a:txBody>
                    <a:bodyPr/>
                    <a:lstStyle/>
                    <a:p>
                      <a:pPr algn="ctr" fontAlgn="ctr"/>
                      <a:r>
                        <a:rPr lang="el-GR" sz="1800" b="0" i="0" u="none" strike="noStrike" dirty="0">
                          <a:solidFill>
                            <a:srgbClr val="0070C0"/>
                          </a:solidFill>
                          <a:latin typeface="Trebuchet MS"/>
                        </a:rPr>
                        <a:t>1.850</a:t>
                      </a:r>
                    </a:p>
                  </a:txBody>
                  <a:tcPr marL="0" marR="0" marT="0" marB="0" anchor="ctr"/>
                </a:tc>
                <a:extLst>
                  <a:ext uri="{0D108BD9-81ED-4DB2-BD59-A6C34878D82A}">
                    <a16:rowId xmlns:a16="http://schemas.microsoft.com/office/drawing/2014/main" val="10010"/>
                  </a:ext>
                </a:extLst>
              </a:tr>
              <a:tr h="331210">
                <a:tc>
                  <a:txBody>
                    <a:bodyPr/>
                    <a:lstStyle/>
                    <a:p>
                      <a:pPr algn="ctr" fontAlgn="ctr"/>
                      <a:r>
                        <a:rPr lang="el-GR" sz="1800" b="0" i="0" u="none" strike="noStrike">
                          <a:latin typeface="Trebuchet MS"/>
                        </a:rPr>
                        <a:t>2011</a:t>
                      </a:r>
                    </a:p>
                  </a:txBody>
                  <a:tcPr marL="0" marR="0" marT="0" marB="0" anchor="ctr"/>
                </a:tc>
                <a:tc>
                  <a:txBody>
                    <a:bodyPr/>
                    <a:lstStyle/>
                    <a:p>
                      <a:pPr algn="ctr" fontAlgn="ctr"/>
                      <a:r>
                        <a:rPr lang="el-GR" sz="1800" b="0" i="0" u="none" strike="noStrike" dirty="0">
                          <a:solidFill>
                            <a:srgbClr val="0070C0"/>
                          </a:solidFill>
                          <a:latin typeface="Trebuchet MS"/>
                        </a:rPr>
                        <a:t>3.003</a:t>
                      </a:r>
                    </a:p>
                  </a:txBody>
                  <a:tcPr marL="0" marR="0" marT="0" marB="0" anchor="ctr"/>
                </a:tc>
                <a:extLst>
                  <a:ext uri="{0D108BD9-81ED-4DB2-BD59-A6C34878D82A}">
                    <a16:rowId xmlns:a16="http://schemas.microsoft.com/office/drawing/2014/main" val="10011"/>
                  </a:ext>
                </a:extLst>
              </a:tr>
              <a:tr h="331210">
                <a:tc>
                  <a:txBody>
                    <a:bodyPr/>
                    <a:lstStyle/>
                    <a:p>
                      <a:pPr algn="ctr" fontAlgn="ctr"/>
                      <a:r>
                        <a:rPr lang="el-GR" sz="1800" b="0" i="0" u="none" strike="noStrike">
                          <a:latin typeface="Trebuchet MS"/>
                        </a:rPr>
                        <a:t>2012</a:t>
                      </a:r>
                    </a:p>
                  </a:txBody>
                  <a:tcPr marL="0" marR="0" marT="0" marB="0" anchor="ctr"/>
                </a:tc>
                <a:tc>
                  <a:txBody>
                    <a:bodyPr/>
                    <a:lstStyle/>
                    <a:p>
                      <a:pPr algn="ctr" fontAlgn="ctr"/>
                      <a:r>
                        <a:rPr lang="el-GR" sz="1800" b="0" i="0" u="none" strike="noStrike" dirty="0">
                          <a:solidFill>
                            <a:srgbClr val="0070C0"/>
                          </a:solidFill>
                          <a:latin typeface="Trebuchet MS"/>
                        </a:rPr>
                        <a:t>20.196</a:t>
                      </a:r>
                    </a:p>
                  </a:txBody>
                  <a:tcPr marL="0" marR="0" marT="0" marB="0" anchor="ctr"/>
                </a:tc>
                <a:extLst>
                  <a:ext uri="{0D108BD9-81ED-4DB2-BD59-A6C34878D82A}">
                    <a16:rowId xmlns:a16="http://schemas.microsoft.com/office/drawing/2014/main" val="10012"/>
                  </a:ext>
                </a:extLst>
              </a:tr>
              <a:tr h="331210">
                <a:tc>
                  <a:txBody>
                    <a:bodyPr/>
                    <a:lstStyle/>
                    <a:p>
                      <a:pPr algn="ctr" fontAlgn="ctr"/>
                      <a:r>
                        <a:rPr lang="el-GR" sz="1800" b="0" i="0" u="none" strike="noStrike" dirty="0">
                          <a:latin typeface="Trebuchet MS"/>
                        </a:rPr>
                        <a:t>2013</a:t>
                      </a:r>
                    </a:p>
                  </a:txBody>
                  <a:tcPr marL="0" marR="0" marT="0" marB="0" anchor="ctr"/>
                </a:tc>
                <a:tc>
                  <a:txBody>
                    <a:bodyPr/>
                    <a:lstStyle/>
                    <a:p>
                      <a:pPr algn="ctr" fontAlgn="ctr"/>
                      <a:r>
                        <a:rPr lang="el-GR" sz="1800" b="0" i="0" u="none" strike="noStrike" dirty="0">
                          <a:solidFill>
                            <a:srgbClr val="0070C0"/>
                          </a:solidFill>
                          <a:latin typeface="Trebuchet MS"/>
                        </a:rPr>
                        <a:t>22.942</a:t>
                      </a:r>
                    </a:p>
                  </a:txBody>
                  <a:tcPr marL="0" marR="0" marT="0" marB="0"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4213" y="274638"/>
            <a:ext cx="8280400" cy="1143000"/>
          </a:xfrm>
        </p:spPr>
        <p:txBody>
          <a:bodyPr/>
          <a:lstStyle/>
          <a:p>
            <a:r>
              <a:rPr lang="el-GR" altLang="el-GR" sz="2000" b="1" dirty="0">
                <a:solidFill>
                  <a:srgbClr val="C00000"/>
                </a:solidFill>
                <a:latin typeface="Trebuchet MS" panose="020B0603020202020204" pitchFamily="34" charset="0"/>
              </a:rPr>
              <a:t>η ελληνική αγορά εργασίας </a:t>
            </a:r>
            <a:r>
              <a:rPr lang="el-GR" altLang="el-GR" sz="2000" b="1" i="1" dirty="0">
                <a:solidFill>
                  <a:srgbClr val="C00000"/>
                </a:solidFill>
                <a:latin typeface="Trebuchet MS" panose="020B0603020202020204" pitchFamily="34" charset="0"/>
              </a:rPr>
              <a:t>πριν</a:t>
            </a:r>
            <a:r>
              <a:rPr lang="el-GR" altLang="el-GR" sz="2000" b="1" dirty="0">
                <a:solidFill>
                  <a:srgbClr val="C00000"/>
                </a:solidFill>
                <a:latin typeface="Trebuchet MS" panose="020B0603020202020204" pitchFamily="34" charset="0"/>
              </a:rPr>
              <a:t> την κρίση</a:t>
            </a:r>
            <a:endParaRPr lang="el-GR" altLang="el-GR" sz="2000" dirty="0">
              <a:solidFill>
                <a:srgbClr val="C00000"/>
              </a:solidFill>
              <a:latin typeface="Book Antiqua" panose="02040602050305030304" pitchFamily="18" charset="0"/>
            </a:endParaRPr>
          </a:p>
        </p:txBody>
      </p:sp>
      <p:graphicFrame>
        <p:nvGraphicFramePr>
          <p:cNvPr id="5" name="Chart 4"/>
          <p:cNvGraphicFramePr/>
          <p:nvPr>
            <p:extLst>
              <p:ext uri="{D42A27DB-BD31-4B8C-83A1-F6EECF244321}">
                <p14:modId xmlns:p14="http://schemas.microsoft.com/office/powerpoint/2010/main" val="3417489554"/>
              </p:ext>
            </p:extLst>
          </p:nvPr>
        </p:nvGraphicFramePr>
        <p:xfrm>
          <a:off x="1475656" y="3212976"/>
          <a:ext cx="6912768"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txBox="1">
            <a:spLocks noChangeArrowheads="1"/>
          </p:cNvSpPr>
          <p:nvPr/>
        </p:nvSpPr>
        <p:spPr bwMode="auto">
          <a:xfrm>
            <a:off x="844972" y="1484784"/>
            <a:ext cx="8136582"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marL="360000" lvl="1">
              <a:spcAft>
                <a:spcPct val="20000"/>
              </a:spcAft>
              <a:defRPr/>
            </a:pPr>
            <a:r>
              <a:rPr lang="el-GR" altLang="el-GR" sz="1800" kern="0" noProof="1">
                <a:latin typeface="Trebuchet MS" panose="020B0603020202020204" pitchFamily="34" charset="0"/>
              </a:rPr>
              <a:t>Μετά από 15 χρόνια υψηλών ρυθμών ανάπτυξης</a:t>
            </a:r>
          </a:p>
          <a:p>
            <a:pPr marL="760050" lvl="2">
              <a:spcAft>
                <a:spcPct val="20000"/>
              </a:spcAft>
              <a:defRPr/>
            </a:pPr>
            <a:r>
              <a:rPr lang="el-GR" altLang="el-GR" sz="1500" kern="0" noProof="1">
                <a:latin typeface="Trebuchet MS" panose="020B0603020202020204" pitchFamily="34" charset="0"/>
              </a:rPr>
              <a:t>Ποσοστό ανεργίας αισθητά υψηλότερο του μέσου όρου ΕΕ</a:t>
            </a:r>
          </a:p>
          <a:p>
            <a:pPr marL="760050" lvl="2">
              <a:spcAft>
                <a:spcPct val="20000"/>
              </a:spcAft>
              <a:defRPr/>
            </a:pPr>
            <a:r>
              <a:rPr lang="el-GR" altLang="el-GR" sz="1500" kern="0" noProof="1">
                <a:latin typeface="Trebuchet MS" panose="020B0603020202020204" pitchFamily="34" charset="0"/>
              </a:rPr>
              <a:t>Ανεργία νέων και γυναικών η υψηλότερη στην ΕΕ</a:t>
            </a:r>
          </a:p>
          <a:p>
            <a:pPr marL="1217250" lvl="3">
              <a:spcAft>
                <a:spcPct val="20000"/>
              </a:spcAft>
              <a:defRPr/>
            </a:pPr>
            <a:r>
              <a:rPr lang="el-GR" altLang="el-GR" sz="1200" kern="0" noProof="1">
                <a:latin typeface="Trebuchet MS" panose="020B0603020202020204" pitchFamily="34" charset="0"/>
              </a:rPr>
              <a:t>Τυπική περίπτωση δυαδικής μορφής αγοράς εργασίας</a:t>
            </a:r>
          </a:p>
          <a:p>
            <a:pPr marL="1217250" lvl="3">
              <a:spcAft>
                <a:spcPct val="20000"/>
              </a:spcAft>
              <a:defRPr/>
            </a:pPr>
            <a:endParaRPr lang="el-GR" altLang="el-GR" sz="800" kern="0" noProof="1">
              <a:latin typeface="Trebuchet MS" panose="020B0603020202020204" pitchFamily="34" charset="0"/>
            </a:endParaRPr>
          </a:p>
          <a:p>
            <a:pPr marL="988650" lvl="3" indent="0">
              <a:spcAft>
                <a:spcPct val="20000"/>
              </a:spcAft>
              <a:buFont typeface="Wingdings" panose="05000000000000000000" pitchFamily="2" charset="2"/>
              <a:buNone/>
              <a:defRPr/>
            </a:pPr>
            <a:r>
              <a:rPr lang="el-GR" altLang="el-GR" sz="1200" kern="0" noProof="1">
                <a:latin typeface="Trebuchet MS" panose="020B0603020202020204" pitchFamily="34" charset="0"/>
              </a:rPr>
              <a:t>		Ποσοστό ανεργίας στα κράτη-μέλη της ΕΕ, 2007				            (συνολικό, γυναικών, νέων)</a:t>
            </a:r>
          </a:p>
          <a:p>
            <a:pPr marL="988650" lvl="3" indent="0">
              <a:spcAft>
                <a:spcPct val="20000"/>
              </a:spcAft>
              <a:buFont typeface="Wingdings" panose="05000000000000000000" pitchFamily="2" charset="2"/>
              <a:buNone/>
              <a:defRPr/>
            </a:pPr>
            <a:r>
              <a:rPr lang="el-GR" altLang="el-GR" sz="1200" kern="0" noProof="1">
                <a:latin typeface="Trebuchet MS" panose="020B0603020202020204"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l-GR" altLang="el-GR" sz="2000" b="1" dirty="0">
                <a:solidFill>
                  <a:srgbClr val="CC0000"/>
                </a:solidFill>
                <a:latin typeface="Trebuchet MS" panose="020B0603020202020204" pitchFamily="34" charset="0"/>
              </a:rPr>
              <a:t>Ανεργία στην ΕΕ</a:t>
            </a:r>
            <a:br>
              <a:rPr lang="el-GR" altLang="el-GR" sz="2000" b="1" dirty="0">
                <a:solidFill>
                  <a:srgbClr val="CC0000"/>
                </a:solidFill>
                <a:latin typeface="Trebuchet MS" panose="020B0603020202020204" pitchFamily="34" charset="0"/>
              </a:rPr>
            </a:br>
            <a:r>
              <a:rPr lang="el-GR" altLang="el-GR" sz="2000" b="1" dirty="0">
                <a:solidFill>
                  <a:srgbClr val="CC0000"/>
                </a:solidFill>
                <a:latin typeface="Trebuchet MS" panose="020B0603020202020204" pitchFamily="34" charset="0"/>
              </a:rPr>
              <a:t>Ποσοστά ανεργίας νέων ηλικίας 15-24 ετών πριν και στη διάρκεια της κρίσης (2007 και 2013)</a:t>
            </a:r>
            <a:endParaRPr lang="el-GR" altLang="el-GR" sz="2000" dirty="0"/>
          </a:p>
        </p:txBody>
      </p:sp>
      <p:graphicFrame>
        <p:nvGraphicFramePr>
          <p:cNvPr id="3" name="Chart 2"/>
          <p:cNvGraphicFramePr/>
          <p:nvPr/>
        </p:nvGraphicFramePr>
        <p:xfrm>
          <a:off x="539552" y="2780928"/>
          <a:ext cx="8604449" cy="407707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txBox="1">
            <a:spLocks noChangeArrowheads="1"/>
          </p:cNvSpPr>
          <p:nvPr/>
        </p:nvSpPr>
        <p:spPr>
          <a:xfrm>
            <a:off x="914400" y="1557338"/>
            <a:ext cx="7905750" cy="963612"/>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1600" kern="0" dirty="0">
                <a:latin typeface="Trebuchet MS" panose="020B0603020202020204" pitchFamily="34" charset="0"/>
              </a:rPr>
              <a:t>Ανεργία νέων (πολύ) υψηλότερη από εθνικό μέσο όρο</a:t>
            </a:r>
          </a:p>
          <a:p>
            <a:pPr lvl="1">
              <a:spcAft>
                <a:spcPct val="20000"/>
              </a:spcAft>
              <a:defRPr/>
            </a:pPr>
            <a:r>
              <a:rPr lang="el-GR" altLang="el-GR" sz="1400" kern="0" dirty="0" err="1">
                <a:latin typeface="Trebuchet MS" panose="020B0603020202020204" pitchFamily="34" charset="0"/>
              </a:rPr>
              <a:t>Κοινωνικο</a:t>
            </a:r>
            <a:r>
              <a:rPr lang="el-GR" altLang="el-GR" sz="1400" kern="0" dirty="0">
                <a:latin typeface="Trebuchet MS" panose="020B0603020202020204" pitchFamily="34" charset="0"/>
              </a:rPr>
              <a:t>-οικονομικές επιπτώσεις</a:t>
            </a:r>
          </a:p>
          <a:p>
            <a:pPr>
              <a:spcAft>
                <a:spcPct val="20000"/>
              </a:spcAft>
              <a:defRPr/>
            </a:pPr>
            <a:r>
              <a:rPr lang="el-GR" altLang="el-GR" sz="1600" kern="0" dirty="0">
                <a:latin typeface="Trebuchet MS" panose="020B0603020202020204" pitchFamily="34" charset="0"/>
              </a:rPr>
              <a:t>Σημαντικές διαφορές μεταξύ χωρών</a:t>
            </a:r>
          </a:p>
          <a:p>
            <a:pPr>
              <a:spcAft>
                <a:spcPct val="20000"/>
              </a:spcAft>
              <a:defRPr/>
            </a:pPr>
            <a:r>
              <a:rPr lang="el-GR" altLang="el-GR" sz="1600" kern="0" dirty="0">
                <a:latin typeface="Trebuchet MS" panose="020B0603020202020204" pitchFamily="34" charset="0"/>
              </a:rPr>
              <a:t>Διαφορετικές εμπειρίες κατά τη διάρκεια της κρίσης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476250"/>
            <a:ext cx="7772400" cy="944563"/>
          </a:xfrm>
        </p:spPr>
        <p:txBody>
          <a:bodyPr/>
          <a:lstStyle/>
          <a:p>
            <a:pPr eaLnBrk="1" hangingPunct="1"/>
            <a:r>
              <a:rPr lang="el-GR" altLang="el-GR" sz="2000" b="1" dirty="0">
                <a:solidFill>
                  <a:srgbClr val="C00000"/>
                </a:solidFill>
                <a:latin typeface="Trebuchet MS" panose="020B0603020202020204" pitchFamily="34" charset="0"/>
              </a:rPr>
              <a:t>η αγορά εργασίας </a:t>
            </a:r>
            <a:r>
              <a:rPr lang="el-GR" altLang="el-GR" sz="2000" b="1" i="1" dirty="0">
                <a:solidFill>
                  <a:srgbClr val="C00000"/>
                </a:solidFill>
                <a:latin typeface="Trebuchet MS" panose="020B0603020202020204" pitchFamily="34" charset="0"/>
              </a:rPr>
              <a:t>πριν</a:t>
            </a:r>
            <a:r>
              <a:rPr lang="el-GR" altLang="el-GR" sz="2000" b="1" dirty="0">
                <a:solidFill>
                  <a:srgbClr val="C00000"/>
                </a:solidFill>
                <a:latin typeface="Trebuchet MS" panose="020B0603020202020204" pitchFamily="34" charset="0"/>
              </a:rPr>
              <a:t> την κρίση</a:t>
            </a:r>
          </a:p>
        </p:txBody>
      </p:sp>
      <p:graphicFrame>
        <p:nvGraphicFramePr>
          <p:cNvPr id="403459" name="Group 3"/>
          <p:cNvGraphicFramePr>
            <a:graphicFrameLocks noGrp="1"/>
          </p:cNvGraphicFramePr>
          <p:nvPr>
            <p:ph type="tbl" idx="4294967295"/>
          </p:nvPr>
        </p:nvGraphicFramePr>
        <p:xfrm>
          <a:off x="960438" y="1741488"/>
          <a:ext cx="7731125" cy="2711451"/>
        </p:xfrm>
        <a:graphic>
          <a:graphicData uri="http://schemas.openxmlformats.org/drawingml/2006/table">
            <a:tbl>
              <a:tblPr/>
              <a:tblGrid>
                <a:gridCol w="893762">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000125">
                  <a:extLst>
                    <a:ext uri="{9D8B030D-6E8A-4147-A177-3AD203B41FA5}">
                      <a16:colId xmlns:a16="http://schemas.microsoft.com/office/drawing/2014/main" val="20002"/>
                    </a:ext>
                  </a:extLst>
                </a:gridCol>
                <a:gridCol w="1209675">
                  <a:extLst>
                    <a:ext uri="{9D8B030D-6E8A-4147-A177-3AD203B41FA5}">
                      <a16:colId xmlns:a16="http://schemas.microsoft.com/office/drawing/2014/main" val="20003"/>
                    </a:ext>
                  </a:extLst>
                </a:gridCol>
                <a:gridCol w="1241425">
                  <a:extLst>
                    <a:ext uri="{9D8B030D-6E8A-4147-A177-3AD203B41FA5}">
                      <a16:colId xmlns:a16="http://schemas.microsoft.com/office/drawing/2014/main" val="20004"/>
                    </a:ext>
                  </a:extLst>
                </a:gridCol>
                <a:gridCol w="966788">
                  <a:extLst>
                    <a:ext uri="{9D8B030D-6E8A-4147-A177-3AD203B41FA5}">
                      <a16:colId xmlns:a16="http://schemas.microsoft.com/office/drawing/2014/main" val="20005"/>
                    </a:ext>
                  </a:extLst>
                </a:gridCol>
                <a:gridCol w="1104900">
                  <a:extLst>
                    <a:ext uri="{9D8B030D-6E8A-4147-A177-3AD203B41FA5}">
                      <a16:colId xmlns:a16="http://schemas.microsoft.com/office/drawing/2014/main" val="20006"/>
                    </a:ext>
                  </a:extLst>
                </a:gridCol>
              </a:tblGrid>
              <a:tr h="469480">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dirty="0">
                          <a:ln>
                            <a:noFill/>
                          </a:ln>
                          <a:solidFill>
                            <a:schemeClr val="tx1"/>
                          </a:solidFill>
                          <a:effectLst/>
                          <a:latin typeface="Trebuchet MS" pitchFamily="34" charset="0"/>
                        </a:rPr>
                        <a:t>ηλικία</a:t>
                      </a:r>
                      <a:endParaRPr kumimoji="0" lang="en-US" sz="1400" b="1" i="0" u="none" strike="noStrike" cap="none" normalizeH="0" baseline="0" dirty="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ποσοστό ανεργίας</a:t>
                      </a:r>
                      <a:endParaRPr kumimoji="0" lang="en-US" sz="1400" b="1"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hMerge="1">
                  <a:txBody>
                    <a:bodyPr/>
                    <a:lstStyle/>
                    <a:p>
                      <a:endParaRPr lang="el-G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ποσοστό μη συμμετοχής</a:t>
                      </a:r>
                    </a:p>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στην αγορά εργασίας</a:t>
                      </a:r>
                      <a:endParaRPr kumimoji="0" lang="en-US" sz="1400" b="1"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hMerge="1">
                  <a:txBody>
                    <a:bodyPr/>
                    <a:lstStyle/>
                    <a:p>
                      <a:endParaRPr lang="el-G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ποσοστό απασχόλησης</a:t>
                      </a:r>
                      <a:endParaRPr kumimoji="0" lang="en-US" sz="1400" b="1"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hMerge="1">
                  <a:txBody>
                    <a:bodyPr/>
                    <a:lstStyle/>
                    <a:p>
                      <a:endParaRPr lang="el-GR"/>
                    </a:p>
                  </a:txBody>
                  <a:tcPr/>
                </a:tc>
                <a:extLst>
                  <a:ext uri="{0D108BD9-81ED-4DB2-BD59-A6C34878D82A}">
                    <a16:rowId xmlns:a16="http://schemas.microsoft.com/office/drawing/2014/main" val="10000"/>
                  </a:ext>
                </a:extLst>
              </a:tr>
              <a:tr h="447759">
                <a:tc vMerge="1">
                  <a:txBody>
                    <a:bodyPr/>
                    <a:lstStyle/>
                    <a:p>
                      <a:endParaRPr lang="el-GR"/>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άνδρες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γυναίκες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άνδρες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γυναίκες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άνδρες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γυναίκες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extLst>
                  <a:ext uri="{0D108BD9-81ED-4DB2-BD59-A6C34878D82A}">
                    <a16:rowId xmlns:a16="http://schemas.microsoft.com/office/drawing/2014/main" val="10001"/>
                  </a:ext>
                </a:extLst>
              </a:tr>
              <a:tr h="449347">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20-29</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a:txBody>
                    <a:bodyPr/>
                    <a:lstStyle/>
                    <a:p>
                      <a:pPr algn="ctr" fontAlgn="ctr"/>
                      <a:r>
                        <a:rPr lang="el-GR" sz="1400" b="0" i="0" u="none" strike="noStrike" dirty="0">
                          <a:solidFill>
                            <a:srgbClr val="000000"/>
                          </a:solidFill>
                          <a:latin typeface="Trebuchet MS" pitchFamily="34" charset="0"/>
                        </a:rPr>
                        <a:t>11,1%</a:t>
                      </a:r>
                    </a:p>
                  </a:txBody>
                  <a:tcPr marL="9525" marR="9525" marT="9527" marB="0" anchor="ctr">
                    <a:lnL w="12700" cap="flat" cmpd="sng" algn="ctr">
                      <a:solidFill>
                        <a:srgbClr val="993300"/>
                      </a:solidFill>
                      <a:prstDash val="solid"/>
                      <a:round/>
                      <a:headEnd type="none" w="med" len="med"/>
                      <a:tailEnd type="none" w="med" len="med"/>
                    </a:lnL>
                    <a:lnR>
                      <a:noFill/>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19,9%</a:t>
                      </a:r>
                    </a:p>
                  </a:txBody>
                  <a:tcPr marL="9525" marR="9525" marT="9527" marB="0" anchor="ctr">
                    <a:lnL>
                      <a:noFill/>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23,9%</a:t>
                      </a:r>
                    </a:p>
                  </a:txBody>
                  <a:tcPr marL="9525" marR="9525" marT="9527" marB="0" anchor="ctr">
                    <a:lnL w="12700" cap="flat" cmpd="sng" algn="ctr">
                      <a:solidFill>
                        <a:srgbClr val="993300"/>
                      </a:solidFill>
                      <a:prstDash val="solid"/>
                      <a:round/>
                      <a:headEnd type="none" w="med" len="med"/>
                      <a:tailEnd type="none" w="med" len="med"/>
                    </a:lnL>
                    <a:lnR>
                      <a:noFill/>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37,2%</a:t>
                      </a:r>
                    </a:p>
                  </a:txBody>
                  <a:tcPr marL="9525" marR="9525" marT="9527" marB="0" anchor="ctr">
                    <a:lnL>
                      <a:noFill/>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67,7%</a:t>
                      </a:r>
                    </a:p>
                  </a:txBody>
                  <a:tcPr marL="9525" marR="9525" marT="9527" marB="0" anchor="ctr">
                    <a:lnL w="12700" cap="flat" cmpd="sng" algn="ctr">
                      <a:solidFill>
                        <a:srgbClr val="993300"/>
                      </a:solidFill>
                      <a:prstDash val="solid"/>
                      <a:round/>
                      <a:headEnd type="none" w="med" len="med"/>
                      <a:tailEnd type="none" w="med" len="med"/>
                    </a:lnL>
                    <a:lnR>
                      <a:noFill/>
                    </a:lnR>
                    <a:lnT w="12700" cap="flat" cmpd="sng" algn="ctr">
                      <a:solidFill>
                        <a:srgbClr val="993300"/>
                      </a:solidFill>
                      <a:prstDash val="solid"/>
                      <a:round/>
                      <a:headEnd type="none" w="med" len="med"/>
                      <a:tailEnd type="none" w="med" len="med"/>
                    </a:lnT>
                    <a:lnB>
                      <a:noFill/>
                    </a:lnB>
                    <a:lnTlToBr>
                      <a:noFill/>
                    </a:lnTlToBr>
                    <a:lnBlToTr>
                      <a:noFill/>
                    </a:lnBlToTr>
                    <a:solidFill>
                      <a:srgbClr val="CCCCFF"/>
                    </a:solidFill>
                  </a:tcPr>
                </a:tc>
                <a:tc>
                  <a:txBody>
                    <a:bodyPr/>
                    <a:lstStyle/>
                    <a:p>
                      <a:pPr algn="ctr" fontAlgn="ctr"/>
                      <a:r>
                        <a:rPr lang="el-GR" sz="1400" b="0" i="0" u="none" strike="noStrike" dirty="0">
                          <a:solidFill>
                            <a:srgbClr val="000000"/>
                          </a:solidFill>
                          <a:latin typeface="Trebuchet MS" pitchFamily="34" charset="0"/>
                        </a:rPr>
                        <a:t>50,3%</a:t>
                      </a:r>
                    </a:p>
                  </a:txBody>
                  <a:tcPr marL="9525" marR="9525" marT="9527" marB="0" anchor="ctr">
                    <a:lnL>
                      <a:noFill/>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CCCCFF"/>
                    </a:solidFill>
                  </a:tcPr>
                </a:tc>
                <a:extLst>
                  <a:ext uri="{0D108BD9-81ED-4DB2-BD59-A6C34878D82A}">
                    <a16:rowId xmlns:a16="http://schemas.microsoft.com/office/drawing/2014/main" val="10002"/>
                  </a:ext>
                </a:extLst>
              </a:tr>
              <a:tr h="44617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30-44</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a:noFill/>
                    </a:lnT>
                    <a:lnB>
                      <a:noFill/>
                    </a:lnB>
                    <a:lnTlToBr>
                      <a:noFill/>
                    </a:lnTlToBr>
                    <a:lnBlToTr>
                      <a:noFill/>
                    </a:lnBlToTr>
                    <a:solidFill>
                      <a:srgbClr val="FFCC66">
                        <a:alpha val="50195"/>
                      </a:srgbClr>
                    </a:solidFill>
                  </a:tcPr>
                </a:tc>
                <a:tc>
                  <a:txBody>
                    <a:bodyPr/>
                    <a:lstStyle/>
                    <a:p>
                      <a:pPr algn="ctr" fontAlgn="ctr"/>
                      <a:r>
                        <a:rPr lang="el-GR" sz="1400" b="0" i="0" u="none" strike="noStrike" dirty="0">
                          <a:solidFill>
                            <a:srgbClr val="000000"/>
                          </a:solidFill>
                          <a:latin typeface="Trebuchet MS" pitchFamily="34" charset="0"/>
                        </a:rPr>
                        <a:t>3,5%</a:t>
                      </a:r>
                    </a:p>
                  </a:txBody>
                  <a:tcPr marL="9525" marR="9525" marT="9527" marB="0" anchor="ctr">
                    <a:lnL w="12700" cap="flat" cmpd="sng" algn="ctr">
                      <a:solidFill>
                        <a:srgbClr val="993300"/>
                      </a:solidFill>
                      <a:prstDash val="solid"/>
                      <a:round/>
                      <a:headEnd type="none" w="med" len="med"/>
                      <a:tailEnd type="none" w="med" len="med"/>
                    </a:lnL>
                    <a:lnR>
                      <a:noFill/>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10,3%</a:t>
                      </a:r>
                    </a:p>
                  </a:txBody>
                  <a:tcPr marL="9525" marR="9525" marT="9527" marB="0" anchor="ctr">
                    <a:lnL>
                      <a:noFill/>
                    </a:lnL>
                    <a:lnR w="12700" cap="flat" cmpd="sng" algn="ctr">
                      <a:solidFill>
                        <a:srgbClr val="993300"/>
                      </a:solidFill>
                      <a:prstDash val="solid"/>
                      <a:round/>
                      <a:headEnd type="none" w="med" len="med"/>
                      <a:tailEnd type="none" w="med" len="med"/>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2,8%</a:t>
                      </a:r>
                    </a:p>
                  </a:txBody>
                  <a:tcPr marL="9525" marR="9525" marT="9527" marB="0" anchor="ctr">
                    <a:lnL w="12700" cap="flat" cmpd="sng" algn="ctr">
                      <a:solidFill>
                        <a:srgbClr val="993300"/>
                      </a:solidFill>
                      <a:prstDash val="solid"/>
                      <a:round/>
                      <a:headEnd type="none" w="med" len="med"/>
                      <a:tailEnd type="none" w="med" len="med"/>
                    </a:lnL>
                    <a:lnR>
                      <a:noFill/>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27,0%</a:t>
                      </a:r>
                    </a:p>
                  </a:txBody>
                  <a:tcPr marL="9525" marR="9525" marT="9527" marB="0" anchor="ctr">
                    <a:lnL>
                      <a:noFill/>
                    </a:lnL>
                    <a:lnR w="12700" cap="flat" cmpd="sng" algn="ctr">
                      <a:solidFill>
                        <a:srgbClr val="993300"/>
                      </a:solidFill>
                      <a:prstDash val="solid"/>
                      <a:round/>
                      <a:headEnd type="none" w="med" len="med"/>
                      <a:tailEnd type="none" w="med" len="med"/>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93,8%</a:t>
                      </a:r>
                    </a:p>
                  </a:txBody>
                  <a:tcPr marL="9525" marR="9525" marT="9527" marB="0" anchor="ctr">
                    <a:lnL w="12700" cap="flat" cmpd="sng" algn="ctr">
                      <a:solidFill>
                        <a:srgbClr val="993300"/>
                      </a:solidFill>
                      <a:prstDash val="solid"/>
                      <a:round/>
                      <a:headEnd type="none" w="med" len="med"/>
                      <a:tailEnd type="none" w="med" len="med"/>
                    </a:lnL>
                    <a:lnR>
                      <a:noFill/>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65,5%</a:t>
                      </a:r>
                    </a:p>
                  </a:txBody>
                  <a:tcPr marL="9525" marR="9525" marT="9527" marB="0" anchor="ctr">
                    <a:lnL>
                      <a:noFill/>
                    </a:lnL>
                    <a:lnR w="12700" cap="flat" cmpd="sng" algn="ctr">
                      <a:solidFill>
                        <a:srgbClr val="993300"/>
                      </a:solidFill>
                      <a:prstDash val="solid"/>
                      <a:round/>
                      <a:headEnd type="none" w="med" len="med"/>
                      <a:tailEnd type="none" w="med" len="med"/>
                    </a:lnR>
                    <a:lnT>
                      <a:noFill/>
                    </a:lnT>
                    <a:lnB>
                      <a:noFill/>
                    </a:lnB>
                    <a:lnTlToBr>
                      <a:noFill/>
                    </a:lnTlToBr>
                    <a:lnBlToTr>
                      <a:noFill/>
                    </a:lnBlToTr>
                    <a:solidFill>
                      <a:srgbClr val="CCCCFF"/>
                    </a:solidFill>
                  </a:tcPr>
                </a:tc>
                <a:extLst>
                  <a:ext uri="{0D108BD9-81ED-4DB2-BD59-A6C34878D82A}">
                    <a16:rowId xmlns:a16="http://schemas.microsoft.com/office/drawing/2014/main" val="10003"/>
                  </a:ext>
                </a:extLst>
              </a:tr>
              <a:tr h="449347">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45-64</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algn="ctr" fontAlgn="ctr"/>
                      <a:r>
                        <a:rPr lang="el-GR" sz="1400" b="0" i="0" u="none" strike="noStrike" dirty="0">
                          <a:solidFill>
                            <a:srgbClr val="000000"/>
                          </a:solidFill>
                          <a:latin typeface="Trebuchet MS" pitchFamily="34" charset="0"/>
                        </a:rPr>
                        <a:t>2,5%</a:t>
                      </a:r>
                    </a:p>
                  </a:txBody>
                  <a:tcPr marL="9525" marR="9525" marT="9527" marB="0" anchor="ctr">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5,6%</a:t>
                      </a:r>
                    </a:p>
                  </a:txBody>
                  <a:tcPr marL="9525" marR="9525" marT="9527" marB="0" anchor="ctr">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22,1%</a:t>
                      </a:r>
                    </a:p>
                  </a:txBody>
                  <a:tcPr marL="9525" marR="9525" marT="9527" marB="0" anchor="ctr">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54,6%</a:t>
                      </a:r>
                    </a:p>
                  </a:txBody>
                  <a:tcPr marL="9525" marR="9525" marT="9527" marB="0" anchor="ctr">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75,9%</a:t>
                      </a:r>
                    </a:p>
                  </a:txBody>
                  <a:tcPr marL="9525" marR="9525" marT="9527" marB="0" anchor="ctr">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42,9%</a:t>
                      </a:r>
                    </a:p>
                  </a:txBody>
                  <a:tcPr marL="9525" marR="9525" marT="9527" marB="0" anchor="ctr">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9347">
                <a:tc gridSpan="7">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GB" sz="1400" b="0" i="0" u="none" strike="noStrike" cap="none" normalizeH="0" baseline="0" dirty="0">
                          <a:ln>
                            <a:noFill/>
                          </a:ln>
                          <a:solidFill>
                            <a:schemeClr val="tx1"/>
                          </a:solidFill>
                          <a:effectLst/>
                          <a:latin typeface="Trebuchet MS" pitchFamily="34" charset="0"/>
                        </a:rPr>
                        <a:t> </a:t>
                      </a:r>
                      <a:r>
                        <a:rPr kumimoji="0" lang="el-GR" sz="1400" b="0" i="0" u="sng" strike="noStrike" cap="none" normalizeH="0" baseline="0" dirty="0">
                          <a:ln>
                            <a:noFill/>
                          </a:ln>
                          <a:solidFill>
                            <a:schemeClr val="tx1"/>
                          </a:solidFill>
                          <a:effectLst/>
                          <a:latin typeface="Trebuchet MS" pitchFamily="34" charset="0"/>
                        </a:rPr>
                        <a:t>Πηγή</a:t>
                      </a:r>
                      <a:r>
                        <a:rPr kumimoji="0" lang="el-GR" sz="1400" b="0" i="0" u="none" strike="noStrike" cap="none" normalizeH="0" baseline="0" dirty="0">
                          <a:ln>
                            <a:noFill/>
                          </a:ln>
                          <a:solidFill>
                            <a:schemeClr val="tx1"/>
                          </a:solidFill>
                          <a:effectLst/>
                          <a:latin typeface="Trebuchet MS" pitchFamily="34" charset="0"/>
                        </a:rPr>
                        <a:t>: Έρευνα Εργατικού Δυναμικού (β’ τρίμηνο </a:t>
                      </a:r>
                      <a:r>
                        <a:rPr kumimoji="0" lang="el-GR" sz="1400" b="1" i="0" u="none" strike="noStrike" cap="none" normalizeH="0" baseline="0" dirty="0">
                          <a:ln>
                            <a:noFill/>
                          </a:ln>
                          <a:solidFill>
                            <a:schemeClr val="tx2"/>
                          </a:solidFill>
                          <a:effectLst/>
                          <a:latin typeface="Trebuchet MS" pitchFamily="34" charset="0"/>
                        </a:rPr>
                        <a:t>2008</a:t>
                      </a:r>
                      <a:r>
                        <a:rPr kumimoji="0" lang="el-GR" sz="1400" b="0" i="0" u="none" strike="noStrike" cap="none" normalizeH="0" baseline="0" dirty="0">
                          <a:ln>
                            <a:noFill/>
                          </a:ln>
                          <a:solidFill>
                            <a:schemeClr val="tx1"/>
                          </a:solidFill>
                          <a:effectLst/>
                          <a:latin typeface="Trebuchet MS" pitchFamily="34" charset="0"/>
                        </a:rPr>
                        <a:t>)</a:t>
                      </a:r>
                      <a:endParaRPr kumimoji="0" lang="en-US" sz="1400" b="0" i="0" u="none" strike="noStrike" cap="none" normalizeH="0" baseline="0" dirty="0">
                        <a:ln>
                          <a:noFill/>
                        </a:ln>
                        <a:solidFill>
                          <a:schemeClr val="tx1"/>
                        </a:solidFill>
                        <a:effectLst/>
                        <a:latin typeface="Trebuchet MS" pitchFamily="34" charset="0"/>
                      </a:endParaRPr>
                    </a:p>
                  </a:txBody>
                  <a:tcPr marL="0" marR="0" marT="0" marB="0" anchor="ctr" horzOverflow="overflow">
                    <a:lnL>
                      <a:noFill/>
                    </a:lnL>
                    <a:lnR>
                      <a:noFill/>
                    </a:lnR>
                    <a:lnT w="12700" cap="flat" cmpd="sng" algn="ctr">
                      <a:solidFill>
                        <a:srgbClr val="9933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5"/>
                  </a:ext>
                </a:extLst>
              </a:tr>
            </a:tbl>
          </a:graphicData>
        </a:graphic>
      </p:graphicFrame>
      <p:sp>
        <p:nvSpPr>
          <p:cNvPr id="25644" name="Oval 47"/>
          <p:cNvSpPr>
            <a:spLocks noChangeArrowheads="1"/>
          </p:cNvSpPr>
          <p:nvPr/>
        </p:nvSpPr>
        <p:spPr bwMode="auto">
          <a:xfrm>
            <a:off x="6732588" y="3141663"/>
            <a:ext cx="649287" cy="360362"/>
          </a:xfrm>
          <a:prstGeom prst="ellipse">
            <a:avLst/>
          </a:prstGeom>
          <a:solidFill>
            <a:srgbClr val="CCFFCC">
              <a:alpha val="50195"/>
            </a:srgbClr>
          </a:solidFill>
          <a:ln w="9525" algn="ctr">
            <a:solidFill>
              <a:srgbClr val="008000"/>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5645" name="Oval 48"/>
          <p:cNvSpPr>
            <a:spLocks noChangeArrowheads="1"/>
          </p:cNvSpPr>
          <p:nvPr/>
        </p:nvSpPr>
        <p:spPr bwMode="auto">
          <a:xfrm>
            <a:off x="2195513" y="3141663"/>
            <a:ext cx="649287" cy="334962"/>
          </a:xfrm>
          <a:prstGeom prst="ellipse">
            <a:avLst/>
          </a:prstGeom>
          <a:solidFill>
            <a:srgbClr val="CCFFCC">
              <a:alpha val="50195"/>
            </a:srgbClr>
          </a:solidFill>
          <a:ln w="9525" algn="ctr">
            <a:solidFill>
              <a:srgbClr val="008000"/>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5646" name="Rectangle 49"/>
          <p:cNvSpPr>
            <a:spLocks noChangeArrowheads="1"/>
          </p:cNvSpPr>
          <p:nvPr/>
        </p:nvSpPr>
        <p:spPr bwMode="auto">
          <a:xfrm>
            <a:off x="827088" y="4581525"/>
            <a:ext cx="7808912"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Aft>
                <a:spcPct val="20000"/>
              </a:spcAft>
            </a:pPr>
            <a:r>
              <a:rPr lang="el-GR" altLang="el-GR" sz="1800">
                <a:latin typeface="Trebuchet MS" panose="020B0603020202020204" pitchFamily="34" charset="0"/>
              </a:rPr>
              <a:t>παραδοσιακό πρότυπο</a:t>
            </a:r>
            <a:r>
              <a:rPr lang="el-GR" altLang="el-GR" sz="1800" noProof="1">
                <a:latin typeface="Trebuchet MS" panose="020B0603020202020204" pitchFamily="34" charset="0"/>
              </a:rPr>
              <a:t>:</a:t>
            </a:r>
          </a:p>
          <a:p>
            <a:pPr lvl="1" eaLnBrk="1" hangingPunct="1">
              <a:spcAft>
                <a:spcPct val="20000"/>
              </a:spcAft>
              <a:buFont typeface="Monotype Sorts" pitchFamily="2" charset="2"/>
              <a:buChar char="ð"/>
            </a:pPr>
            <a:r>
              <a:rPr lang="el-GR" altLang="el-GR" sz="1600">
                <a:latin typeface="Trebuchet MS" panose="020B0603020202020204" pitchFamily="34" charset="0"/>
              </a:rPr>
              <a:t>σκανδιναβικού επιπέδου ποσοστά ανεργίας (και απασχόλησης) για αρχηγούς νοικοκυριού</a:t>
            </a:r>
          </a:p>
          <a:p>
            <a:pPr lvl="2" eaLnBrk="1" hangingPunct="1">
              <a:spcAft>
                <a:spcPct val="20000"/>
              </a:spcAft>
              <a:buFont typeface="Monotype Sorts" pitchFamily="2" charset="2"/>
              <a:buChar char="ð"/>
            </a:pPr>
            <a:r>
              <a:rPr lang="el-GR" altLang="el-GR" sz="1400">
                <a:solidFill>
                  <a:schemeClr val="tx2"/>
                </a:solidFill>
                <a:latin typeface="Trebuchet MS" panose="020B0603020202020204" pitchFamily="34" charset="0"/>
              </a:rPr>
              <a:t>οι «άνδρες κουβαλητές» προστατεύονται από τους θεσμούς της αγοράς εργασίας</a:t>
            </a:r>
          </a:p>
          <a:p>
            <a:pPr lvl="1" eaLnBrk="1" hangingPunct="1">
              <a:spcAft>
                <a:spcPct val="20000"/>
              </a:spcAft>
              <a:buFont typeface="Monotype Sorts" pitchFamily="2" charset="2"/>
              <a:buChar char="ð"/>
            </a:pPr>
            <a:r>
              <a:rPr lang="el-GR" altLang="el-GR" sz="1600">
                <a:latin typeface="Trebuchet MS" panose="020B0603020202020204" pitchFamily="34" charset="0"/>
              </a:rPr>
              <a:t>χαμηλά ποσοστά απασχόλησης και υψηλά ποσοστά ανεργίας για νέους, γυναίκες – και ιδίως νέες γυναίκες</a:t>
            </a:r>
          </a:p>
          <a:p>
            <a:pPr lvl="2" eaLnBrk="1" hangingPunct="1">
              <a:spcAft>
                <a:spcPct val="20000"/>
              </a:spcAft>
              <a:buFont typeface="Monotype Sorts" pitchFamily="2" charset="2"/>
              <a:buChar char="ð"/>
            </a:pPr>
            <a:r>
              <a:rPr lang="el-GR" altLang="el-GR" sz="1400">
                <a:solidFill>
                  <a:schemeClr val="tx2"/>
                </a:solidFill>
                <a:latin typeface="Trebuchet MS" panose="020B0603020202020204" pitchFamily="34" charset="0"/>
              </a:rPr>
              <a:t>«τα γυναικόπαιδα στο σπίτι»</a:t>
            </a:r>
            <a:endParaRPr lang="el-GR" altLang="el-GR" sz="1400" noProof="1">
              <a:solidFill>
                <a:schemeClr val="tx2"/>
              </a:solidFill>
              <a:latin typeface="Trebuchet MS" panose="020B0603020202020204" pitchFamily="34" charset="0"/>
            </a:endParaRPr>
          </a:p>
        </p:txBody>
      </p:sp>
      <p:sp>
        <p:nvSpPr>
          <p:cNvPr id="25647" name="Oval 50"/>
          <p:cNvSpPr>
            <a:spLocks noChangeArrowheads="1"/>
          </p:cNvSpPr>
          <p:nvPr/>
        </p:nvSpPr>
        <p:spPr bwMode="auto">
          <a:xfrm>
            <a:off x="7812088" y="3644900"/>
            <a:ext cx="649287" cy="312738"/>
          </a:xfrm>
          <a:prstGeom prst="ellipse">
            <a:avLst/>
          </a:prstGeom>
          <a:solidFill>
            <a:srgbClr val="FF99CC">
              <a:alpha val="50195"/>
            </a:srgbClr>
          </a:solidFill>
          <a:ln w="9525" algn="ctr">
            <a:solidFill>
              <a:srgbClr val="FF00FF"/>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5648" name="Oval 51"/>
          <p:cNvSpPr>
            <a:spLocks noChangeArrowheads="1"/>
          </p:cNvSpPr>
          <p:nvPr/>
        </p:nvSpPr>
        <p:spPr bwMode="auto">
          <a:xfrm>
            <a:off x="5651500" y="3573463"/>
            <a:ext cx="649288" cy="384175"/>
          </a:xfrm>
          <a:prstGeom prst="ellipse">
            <a:avLst/>
          </a:prstGeom>
          <a:solidFill>
            <a:srgbClr val="FF99CC">
              <a:alpha val="50195"/>
            </a:srgbClr>
          </a:solidFill>
          <a:ln w="9525" algn="ctr">
            <a:solidFill>
              <a:srgbClr val="FF00FF"/>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5649" name="Oval 52"/>
          <p:cNvSpPr>
            <a:spLocks noChangeArrowheads="1"/>
          </p:cNvSpPr>
          <p:nvPr/>
        </p:nvSpPr>
        <p:spPr bwMode="auto">
          <a:xfrm>
            <a:off x="2195513" y="3608388"/>
            <a:ext cx="649287" cy="334962"/>
          </a:xfrm>
          <a:prstGeom prst="ellipse">
            <a:avLst/>
          </a:prstGeom>
          <a:solidFill>
            <a:srgbClr val="CCFFCC">
              <a:alpha val="50195"/>
            </a:srgbClr>
          </a:solidFill>
          <a:ln w="9525" algn="ctr">
            <a:solidFill>
              <a:srgbClr val="008000"/>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02" name="Group 2"/>
          <p:cNvGraphicFramePr>
            <a:graphicFrameLocks noGrp="1"/>
          </p:cNvGraphicFramePr>
          <p:nvPr>
            <p:ph type="tbl" idx="4294967295"/>
          </p:nvPr>
        </p:nvGraphicFramePr>
        <p:xfrm>
          <a:off x="960438" y="1700213"/>
          <a:ext cx="7731125" cy="2736852"/>
        </p:xfrm>
        <a:graphic>
          <a:graphicData uri="http://schemas.openxmlformats.org/drawingml/2006/table">
            <a:tbl>
              <a:tblPr/>
              <a:tblGrid>
                <a:gridCol w="893762">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000125">
                  <a:extLst>
                    <a:ext uri="{9D8B030D-6E8A-4147-A177-3AD203B41FA5}">
                      <a16:colId xmlns:a16="http://schemas.microsoft.com/office/drawing/2014/main" val="20002"/>
                    </a:ext>
                  </a:extLst>
                </a:gridCol>
                <a:gridCol w="1209675">
                  <a:extLst>
                    <a:ext uri="{9D8B030D-6E8A-4147-A177-3AD203B41FA5}">
                      <a16:colId xmlns:a16="http://schemas.microsoft.com/office/drawing/2014/main" val="20003"/>
                    </a:ext>
                  </a:extLst>
                </a:gridCol>
                <a:gridCol w="1241425">
                  <a:extLst>
                    <a:ext uri="{9D8B030D-6E8A-4147-A177-3AD203B41FA5}">
                      <a16:colId xmlns:a16="http://schemas.microsoft.com/office/drawing/2014/main" val="20004"/>
                    </a:ext>
                  </a:extLst>
                </a:gridCol>
                <a:gridCol w="966788">
                  <a:extLst>
                    <a:ext uri="{9D8B030D-6E8A-4147-A177-3AD203B41FA5}">
                      <a16:colId xmlns:a16="http://schemas.microsoft.com/office/drawing/2014/main" val="20005"/>
                    </a:ext>
                  </a:extLst>
                </a:gridCol>
                <a:gridCol w="1104900">
                  <a:extLst>
                    <a:ext uri="{9D8B030D-6E8A-4147-A177-3AD203B41FA5}">
                      <a16:colId xmlns:a16="http://schemas.microsoft.com/office/drawing/2014/main" val="20006"/>
                    </a:ext>
                  </a:extLst>
                </a:gridCol>
              </a:tblGrid>
              <a:tr h="495300">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dirty="0">
                          <a:ln>
                            <a:noFill/>
                          </a:ln>
                          <a:solidFill>
                            <a:schemeClr val="tx1"/>
                          </a:solidFill>
                          <a:effectLst/>
                          <a:latin typeface="Trebuchet MS" pitchFamily="34" charset="0"/>
                        </a:rPr>
                        <a:t>ηλικία</a:t>
                      </a:r>
                      <a:endParaRPr kumimoji="0" lang="en-US" sz="1400" b="1" i="0" u="none" strike="noStrike" cap="none" normalizeH="0" baseline="0" dirty="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ποσοστό ανεργίας</a:t>
                      </a:r>
                      <a:endParaRPr kumimoji="0" lang="en-US" sz="1400" b="1"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hMerge="1">
                  <a:txBody>
                    <a:bodyPr/>
                    <a:lstStyle/>
                    <a:p>
                      <a:endParaRPr lang="el-G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ποσοστό μη συμμετοχής</a:t>
                      </a:r>
                    </a:p>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στην αγορά εργασίας</a:t>
                      </a:r>
                      <a:endParaRPr kumimoji="0" lang="en-US" sz="1400" b="1"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hMerge="1">
                  <a:txBody>
                    <a:bodyPr/>
                    <a:lstStyle/>
                    <a:p>
                      <a:endParaRPr lang="el-G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ποσοστό απασχόλησης</a:t>
                      </a:r>
                      <a:endParaRPr kumimoji="0" lang="en-US" sz="1400" b="1"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hMerge="1">
                  <a:txBody>
                    <a:bodyPr/>
                    <a:lstStyle/>
                    <a:p>
                      <a:endParaRPr lang="el-GR"/>
                    </a:p>
                  </a:txBody>
                  <a:tcPr/>
                </a:tc>
                <a:extLst>
                  <a:ext uri="{0D108BD9-81ED-4DB2-BD59-A6C34878D82A}">
                    <a16:rowId xmlns:a16="http://schemas.microsoft.com/office/drawing/2014/main" val="10000"/>
                  </a:ext>
                </a:extLst>
              </a:tr>
              <a:tr h="447675">
                <a:tc vMerge="1">
                  <a:txBody>
                    <a:bodyPr/>
                    <a:lstStyle/>
                    <a:p>
                      <a:endParaRPr lang="el-GR"/>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άνδρες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γυναίκες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άνδρες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γυναίκες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άνδρες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γυναίκες</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extLst>
                  <a:ext uri="{0D108BD9-81ED-4DB2-BD59-A6C34878D82A}">
                    <a16:rowId xmlns:a16="http://schemas.microsoft.com/office/drawing/2014/main" val="10001"/>
                  </a:ext>
                </a:extLst>
              </a:tr>
              <a:tr h="4492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20-29</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FFCC66">
                        <a:alpha val="50195"/>
                      </a:srgbClr>
                    </a:solidFill>
                  </a:tcPr>
                </a:tc>
                <a:tc>
                  <a:txBody>
                    <a:bodyPr/>
                    <a:lstStyle/>
                    <a:p>
                      <a:pPr algn="ctr" fontAlgn="ctr"/>
                      <a:r>
                        <a:rPr lang="el-GR" sz="1400" b="0" i="0" u="none" strike="noStrike" dirty="0">
                          <a:solidFill>
                            <a:srgbClr val="000000"/>
                          </a:solidFill>
                          <a:latin typeface="Trebuchet MS" pitchFamily="34" charset="0"/>
                        </a:rPr>
                        <a:t>45,0%</a:t>
                      </a:r>
                    </a:p>
                  </a:txBody>
                  <a:tcPr marL="9525" marR="9525" marT="9525" marB="0" anchor="ctr">
                    <a:lnL w="12700" cap="flat" cmpd="sng" algn="ctr">
                      <a:solidFill>
                        <a:srgbClr val="993300"/>
                      </a:solidFill>
                      <a:prstDash val="solid"/>
                      <a:round/>
                      <a:headEnd type="none" w="med" len="med"/>
                      <a:tailEnd type="none" w="med" len="med"/>
                    </a:lnL>
                    <a:lnR>
                      <a:noFill/>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52,3%</a:t>
                      </a:r>
                    </a:p>
                  </a:txBody>
                  <a:tcPr marL="9525" marR="9525" marT="9525" marB="0" anchor="ctr">
                    <a:lnL>
                      <a:noFill/>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24,6%</a:t>
                      </a:r>
                    </a:p>
                  </a:txBody>
                  <a:tcPr marL="9525" marR="9525" marT="9525" marB="0" anchor="ctr">
                    <a:lnL w="12700" cap="flat" cmpd="sng" algn="ctr">
                      <a:solidFill>
                        <a:srgbClr val="993300"/>
                      </a:solidFill>
                      <a:prstDash val="solid"/>
                      <a:round/>
                      <a:headEnd type="none" w="med" len="med"/>
                      <a:tailEnd type="none" w="med" len="med"/>
                    </a:lnL>
                    <a:lnR>
                      <a:noFill/>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34,3%</a:t>
                      </a:r>
                    </a:p>
                  </a:txBody>
                  <a:tcPr marL="9525" marR="9525" marT="9525" marB="0" anchor="ctr">
                    <a:lnL>
                      <a:noFill/>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41,5%</a:t>
                      </a:r>
                    </a:p>
                  </a:txBody>
                  <a:tcPr marL="9525" marR="9525" marT="9525" marB="0" anchor="ctr">
                    <a:lnL w="12700" cap="flat" cmpd="sng" algn="ctr">
                      <a:solidFill>
                        <a:srgbClr val="993300"/>
                      </a:solidFill>
                      <a:prstDash val="solid"/>
                      <a:round/>
                      <a:headEnd type="none" w="med" len="med"/>
                      <a:tailEnd type="none" w="med" len="med"/>
                    </a:lnL>
                    <a:lnR>
                      <a:noFill/>
                    </a:lnR>
                    <a:lnT w="12700" cap="flat" cmpd="sng" algn="ctr">
                      <a:solidFill>
                        <a:srgbClr val="993300"/>
                      </a:solidFill>
                      <a:prstDash val="solid"/>
                      <a:round/>
                      <a:headEnd type="none" w="med" len="med"/>
                      <a:tailEnd type="none" w="med" len="med"/>
                    </a:lnT>
                    <a:lnB>
                      <a:noFill/>
                    </a:lnB>
                    <a:lnTlToBr>
                      <a:noFill/>
                    </a:lnTlToBr>
                    <a:lnBlToTr>
                      <a:noFill/>
                    </a:lnBlToTr>
                    <a:solidFill>
                      <a:srgbClr val="CCCCFF"/>
                    </a:solidFill>
                  </a:tcPr>
                </a:tc>
                <a:tc>
                  <a:txBody>
                    <a:bodyPr/>
                    <a:lstStyle/>
                    <a:p>
                      <a:pPr algn="ctr" fontAlgn="ctr"/>
                      <a:r>
                        <a:rPr lang="el-GR" sz="1400" b="0" i="0" u="none" strike="noStrike" dirty="0">
                          <a:solidFill>
                            <a:srgbClr val="000000"/>
                          </a:solidFill>
                          <a:latin typeface="Trebuchet MS" pitchFamily="34" charset="0"/>
                        </a:rPr>
                        <a:t>31,4%</a:t>
                      </a:r>
                    </a:p>
                  </a:txBody>
                  <a:tcPr marL="9525" marR="9525" marT="9525" marB="0" anchor="ctr">
                    <a:lnL>
                      <a:noFill/>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a:noFill/>
                    </a:lnB>
                    <a:lnTlToBr>
                      <a:noFill/>
                    </a:lnTlToBr>
                    <a:lnBlToTr>
                      <a:noFill/>
                    </a:lnBlToTr>
                    <a:solidFill>
                      <a:srgbClr val="CCCCFF"/>
                    </a:solidFill>
                  </a:tcPr>
                </a:tc>
                <a:extLst>
                  <a:ext uri="{0D108BD9-81ED-4DB2-BD59-A6C34878D82A}">
                    <a16:rowId xmlns:a16="http://schemas.microsoft.com/office/drawing/2014/main" val="10002"/>
                  </a:ext>
                </a:extLst>
              </a:tr>
              <a:tr h="4460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30-44</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a:noFill/>
                    </a:lnT>
                    <a:lnB>
                      <a:noFill/>
                    </a:lnB>
                    <a:lnTlToBr>
                      <a:noFill/>
                    </a:lnTlToBr>
                    <a:lnBlToTr>
                      <a:noFill/>
                    </a:lnBlToTr>
                    <a:solidFill>
                      <a:srgbClr val="FFCC66">
                        <a:alpha val="50195"/>
                      </a:srgbClr>
                    </a:solidFill>
                  </a:tcPr>
                </a:tc>
                <a:tc>
                  <a:txBody>
                    <a:bodyPr/>
                    <a:lstStyle/>
                    <a:p>
                      <a:pPr algn="ctr" fontAlgn="ctr"/>
                      <a:r>
                        <a:rPr lang="el-GR" sz="1400" b="0" i="0" u="none" strike="noStrike" dirty="0">
                          <a:solidFill>
                            <a:srgbClr val="000000"/>
                          </a:solidFill>
                          <a:latin typeface="Trebuchet MS" pitchFamily="34" charset="0"/>
                        </a:rPr>
                        <a:t>21,8%</a:t>
                      </a:r>
                    </a:p>
                  </a:txBody>
                  <a:tcPr marL="9525" marR="9525" marT="9525" marB="0" anchor="ctr">
                    <a:lnL w="12700" cap="flat" cmpd="sng" algn="ctr">
                      <a:solidFill>
                        <a:srgbClr val="993300"/>
                      </a:solidFill>
                      <a:prstDash val="solid"/>
                      <a:round/>
                      <a:headEnd type="none" w="med" len="med"/>
                      <a:tailEnd type="none" w="med" len="med"/>
                    </a:lnL>
                    <a:lnR>
                      <a:noFill/>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30,3%</a:t>
                      </a:r>
                    </a:p>
                  </a:txBody>
                  <a:tcPr marL="9525" marR="9525" marT="9525" marB="0" anchor="ctr">
                    <a:lnL>
                      <a:noFill/>
                    </a:lnL>
                    <a:lnR w="12700" cap="flat" cmpd="sng" algn="ctr">
                      <a:solidFill>
                        <a:srgbClr val="993300"/>
                      </a:solidFill>
                      <a:prstDash val="solid"/>
                      <a:round/>
                      <a:headEnd type="none" w="med" len="med"/>
                      <a:tailEnd type="none" w="med" len="med"/>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3,7%</a:t>
                      </a:r>
                    </a:p>
                  </a:txBody>
                  <a:tcPr marL="9525" marR="9525" marT="9525" marB="0" anchor="ctr">
                    <a:lnL w="12700" cap="flat" cmpd="sng" algn="ctr">
                      <a:solidFill>
                        <a:srgbClr val="993300"/>
                      </a:solidFill>
                      <a:prstDash val="solid"/>
                      <a:round/>
                      <a:headEnd type="none" w="med" len="med"/>
                      <a:tailEnd type="none" w="med" len="med"/>
                    </a:lnL>
                    <a:lnR>
                      <a:noFill/>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20,9%</a:t>
                      </a:r>
                    </a:p>
                  </a:txBody>
                  <a:tcPr marL="9525" marR="9525" marT="9525" marB="0" anchor="ctr">
                    <a:lnL>
                      <a:noFill/>
                    </a:lnL>
                    <a:lnR w="12700" cap="flat" cmpd="sng" algn="ctr">
                      <a:solidFill>
                        <a:srgbClr val="993300"/>
                      </a:solidFill>
                      <a:prstDash val="solid"/>
                      <a:round/>
                      <a:headEnd type="none" w="med" len="med"/>
                      <a:tailEnd type="none" w="med" len="med"/>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75,3%</a:t>
                      </a:r>
                    </a:p>
                  </a:txBody>
                  <a:tcPr marL="9525" marR="9525" marT="9525" marB="0" anchor="ctr">
                    <a:lnL w="12700" cap="flat" cmpd="sng" algn="ctr">
                      <a:solidFill>
                        <a:srgbClr val="993300"/>
                      </a:solidFill>
                      <a:prstDash val="solid"/>
                      <a:round/>
                      <a:headEnd type="none" w="med" len="med"/>
                      <a:tailEnd type="none" w="med" len="med"/>
                    </a:lnL>
                    <a:lnR>
                      <a:noFill/>
                    </a:lnR>
                    <a:lnT>
                      <a:noFill/>
                    </a:lnT>
                    <a:lnB>
                      <a:noFill/>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55,1%</a:t>
                      </a:r>
                    </a:p>
                  </a:txBody>
                  <a:tcPr marL="9525" marR="9525" marT="9525" marB="0" anchor="ctr">
                    <a:lnL>
                      <a:noFill/>
                    </a:lnL>
                    <a:lnR w="12700" cap="flat" cmpd="sng" algn="ctr">
                      <a:solidFill>
                        <a:srgbClr val="993300"/>
                      </a:solidFill>
                      <a:prstDash val="solid"/>
                      <a:round/>
                      <a:headEnd type="none" w="med" len="med"/>
                      <a:tailEnd type="none" w="med" len="med"/>
                    </a:lnR>
                    <a:lnT>
                      <a:noFill/>
                    </a:lnT>
                    <a:lnB>
                      <a:noFill/>
                    </a:lnB>
                    <a:lnTlToBr>
                      <a:noFill/>
                    </a:lnTlToBr>
                    <a:lnBlToTr>
                      <a:noFill/>
                    </a:lnBlToTr>
                    <a:solidFill>
                      <a:srgbClr val="CCCCFF"/>
                    </a:solidFill>
                  </a:tcPr>
                </a:tc>
                <a:extLst>
                  <a:ext uri="{0D108BD9-81ED-4DB2-BD59-A6C34878D82A}">
                    <a16:rowId xmlns:a16="http://schemas.microsoft.com/office/drawing/2014/main" val="10003"/>
                  </a:ext>
                </a:extLst>
              </a:tr>
              <a:tr h="4492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45-64</a:t>
                      </a:r>
                      <a:endParaRPr kumimoji="0" lang="en-US" sz="1400" b="0" i="0" u="none" strike="noStrike" cap="none" normalizeH="0" baseline="0">
                        <a:ln>
                          <a:noFill/>
                        </a:ln>
                        <a:solidFill>
                          <a:schemeClr val="tx1"/>
                        </a:solidFill>
                        <a:effectLst/>
                        <a:latin typeface="Trebuchet MS" pitchFamily="34" charset="0"/>
                      </a:endParaRPr>
                    </a:p>
                  </a:txBody>
                  <a:tcPr marL="0" marR="0" marT="0" marB="0"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solidFill>
                      <a:srgbClr val="FFCC66">
                        <a:alpha val="50195"/>
                      </a:srgbClr>
                    </a:solidFill>
                  </a:tcPr>
                </a:tc>
                <a:tc>
                  <a:txBody>
                    <a:bodyPr/>
                    <a:lstStyle/>
                    <a:p>
                      <a:pPr algn="ctr" fontAlgn="ctr"/>
                      <a:r>
                        <a:rPr lang="el-GR" sz="1400" b="0" i="0" u="none" strike="noStrike" dirty="0">
                          <a:solidFill>
                            <a:srgbClr val="000000"/>
                          </a:solidFill>
                          <a:latin typeface="Trebuchet MS" pitchFamily="34" charset="0"/>
                        </a:rPr>
                        <a:t>17,6%</a:t>
                      </a:r>
                    </a:p>
                  </a:txBody>
                  <a:tcPr marL="9525" marR="9525" marT="9525" marB="0" anchor="ctr">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20,7%</a:t>
                      </a:r>
                    </a:p>
                  </a:txBody>
                  <a:tcPr marL="9525" marR="9525" marT="9525" marB="0" anchor="ctr">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25,1%</a:t>
                      </a:r>
                    </a:p>
                  </a:txBody>
                  <a:tcPr marL="9525" marR="9525" marT="9525" marB="0" anchor="ctr">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51,0%</a:t>
                      </a:r>
                    </a:p>
                  </a:txBody>
                  <a:tcPr marL="9525" marR="9525" marT="9525" marB="0" anchor="ctr">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61,7%</a:t>
                      </a:r>
                    </a:p>
                  </a:txBody>
                  <a:tcPr marL="9525" marR="9525" marT="9525" marB="0" anchor="ctr">
                    <a:lnL w="12700" cap="flat" cmpd="sng" algn="ctr">
                      <a:solidFill>
                        <a:srgbClr val="993300"/>
                      </a:solidFill>
                      <a:prstDash val="solid"/>
                      <a:round/>
                      <a:headEnd type="none" w="med" len="med"/>
                      <a:tailEnd type="none" w="med" len="med"/>
                    </a:lnL>
                    <a:lnR>
                      <a:noFill/>
                    </a:lnR>
                    <a:lnT>
                      <a:noFill/>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algn="ctr" fontAlgn="ctr"/>
                      <a:r>
                        <a:rPr lang="el-GR" sz="1400" b="0" i="0" u="none" strike="noStrike" dirty="0">
                          <a:solidFill>
                            <a:srgbClr val="000000"/>
                          </a:solidFill>
                          <a:latin typeface="Trebuchet MS" pitchFamily="34" charset="0"/>
                        </a:rPr>
                        <a:t>38,9%</a:t>
                      </a:r>
                    </a:p>
                  </a:txBody>
                  <a:tcPr marL="9525" marR="9525" marT="9525" marB="0" anchor="ctr">
                    <a:lnL>
                      <a:noFill/>
                    </a:lnL>
                    <a:lnR w="12700" cap="flat" cmpd="sng" algn="ctr">
                      <a:solidFill>
                        <a:srgbClr val="993300"/>
                      </a:solidFill>
                      <a:prstDash val="solid"/>
                      <a:round/>
                      <a:headEnd type="none" w="med" len="med"/>
                      <a:tailEnd type="none" w="med" len="med"/>
                    </a:lnR>
                    <a:lnT>
                      <a:noFill/>
                    </a:lnT>
                    <a:lnB w="12700" cap="flat" cmpd="sng" algn="ctr">
                      <a:solidFill>
                        <a:srgbClr val="99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9263">
                <a:tc gridSpan="7">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GB" sz="1400" b="0" i="0" u="none" strike="noStrike" cap="none" normalizeH="0" baseline="0" dirty="0">
                          <a:ln>
                            <a:noFill/>
                          </a:ln>
                          <a:solidFill>
                            <a:schemeClr val="tx1"/>
                          </a:solidFill>
                          <a:effectLst/>
                          <a:latin typeface="Trebuchet MS" pitchFamily="34" charset="0"/>
                        </a:rPr>
                        <a:t> </a:t>
                      </a:r>
                      <a:r>
                        <a:rPr kumimoji="0" lang="el-GR" sz="1400" b="0" i="0" u="sng" strike="noStrike" cap="none" normalizeH="0" baseline="0" dirty="0">
                          <a:ln>
                            <a:noFill/>
                          </a:ln>
                          <a:solidFill>
                            <a:schemeClr val="tx1"/>
                          </a:solidFill>
                          <a:effectLst/>
                          <a:latin typeface="Trebuchet MS" pitchFamily="34" charset="0"/>
                        </a:rPr>
                        <a:t>Πηγή</a:t>
                      </a:r>
                      <a:r>
                        <a:rPr kumimoji="0" lang="el-GR" sz="1400" b="0" i="0" u="none" strike="noStrike" cap="none" normalizeH="0" baseline="0" dirty="0">
                          <a:ln>
                            <a:noFill/>
                          </a:ln>
                          <a:solidFill>
                            <a:schemeClr val="tx1"/>
                          </a:solidFill>
                          <a:effectLst/>
                          <a:latin typeface="Trebuchet MS" pitchFamily="34" charset="0"/>
                        </a:rPr>
                        <a:t>: Έρευνα Εργατικού Δυναμικού (β’ τρίμηνο </a:t>
                      </a:r>
                      <a:r>
                        <a:rPr kumimoji="0" lang="el-GR" sz="1400" b="1" i="0" u="none" strike="noStrike" cap="none" normalizeH="0" baseline="0" dirty="0">
                          <a:ln>
                            <a:noFill/>
                          </a:ln>
                          <a:solidFill>
                            <a:schemeClr val="tx2"/>
                          </a:solidFill>
                          <a:effectLst/>
                          <a:latin typeface="Trebuchet MS" pitchFamily="34" charset="0"/>
                        </a:rPr>
                        <a:t>2013</a:t>
                      </a:r>
                      <a:r>
                        <a:rPr kumimoji="0" lang="el-GR" sz="1400" b="0" i="0" u="none" strike="noStrike" cap="none" normalizeH="0" baseline="0" dirty="0">
                          <a:ln>
                            <a:noFill/>
                          </a:ln>
                          <a:solidFill>
                            <a:schemeClr val="tx1"/>
                          </a:solidFill>
                          <a:effectLst/>
                          <a:latin typeface="Trebuchet MS" pitchFamily="34" charset="0"/>
                        </a:rPr>
                        <a:t>)</a:t>
                      </a:r>
                      <a:endParaRPr kumimoji="0" lang="en-US" sz="1400" b="0" i="0" u="none" strike="noStrike" cap="none" normalizeH="0" baseline="0" dirty="0">
                        <a:ln>
                          <a:noFill/>
                        </a:ln>
                        <a:solidFill>
                          <a:schemeClr val="tx1"/>
                        </a:solidFill>
                        <a:effectLst/>
                        <a:latin typeface="Trebuchet MS" pitchFamily="34" charset="0"/>
                      </a:endParaRPr>
                    </a:p>
                  </a:txBody>
                  <a:tcPr marL="0" marR="0" marT="0" marB="0" anchor="ctr" horzOverflow="overflow">
                    <a:lnL>
                      <a:noFill/>
                    </a:lnL>
                    <a:lnR>
                      <a:noFill/>
                    </a:lnR>
                    <a:lnT w="12700" cap="flat" cmpd="sng" algn="ctr">
                      <a:solidFill>
                        <a:srgbClr val="9933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5"/>
                  </a:ext>
                </a:extLst>
              </a:tr>
            </a:tbl>
          </a:graphicData>
        </a:graphic>
      </p:graphicFrame>
      <p:sp>
        <p:nvSpPr>
          <p:cNvPr id="27691" name="Oval 47"/>
          <p:cNvSpPr>
            <a:spLocks noChangeArrowheads="1"/>
          </p:cNvSpPr>
          <p:nvPr/>
        </p:nvSpPr>
        <p:spPr bwMode="auto">
          <a:xfrm>
            <a:off x="2195513" y="3141663"/>
            <a:ext cx="649287" cy="334962"/>
          </a:xfrm>
          <a:prstGeom prst="ellipse">
            <a:avLst/>
          </a:prstGeom>
          <a:solidFill>
            <a:srgbClr val="CCFFCC">
              <a:alpha val="50195"/>
            </a:srgbClr>
          </a:solidFill>
          <a:ln w="9525" algn="ctr">
            <a:solidFill>
              <a:srgbClr val="008000"/>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7692" name="Oval 48"/>
          <p:cNvSpPr>
            <a:spLocks noChangeArrowheads="1"/>
          </p:cNvSpPr>
          <p:nvPr/>
        </p:nvSpPr>
        <p:spPr bwMode="auto">
          <a:xfrm>
            <a:off x="6732588" y="3141663"/>
            <a:ext cx="649287" cy="358775"/>
          </a:xfrm>
          <a:prstGeom prst="ellipse">
            <a:avLst/>
          </a:prstGeom>
          <a:solidFill>
            <a:srgbClr val="CCFFCC">
              <a:alpha val="50195"/>
            </a:srgbClr>
          </a:solidFill>
          <a:ln w="9525" algn="ctr">
            <a:solidFill>
              <a:srgbClr val="008000"/>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7693" name="Rectangle 49"/>
          <p:cNvSpPr>
            <a:spLocks noChangeArrowheads="1"/>
          </p:cNvSpPr>
          <p:nvPr/>
        </p:nvSpPr>
        <p:spPr bwMode="auto">
          <a:xfrm>
            <a:off x="827088" y="4581525"/>
            <a:ext cx="8066087"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Aft>
                <a:spcPct val="20000"/>
              </a:spcAft>
            </a:pPr>
            <a:r>
              <a:rPr lang="el-GR" altLang="el-GR" sz="1800">
                <a:latin typeface="Trebuchet MS" panose="020B0603020202020204" pitchFamily="34" charset="0"/>
              </a:rPr>
              <a:t>αναδυόμενο πρότυπο</a:t>
            </a:r>
            <a:r>
              <a:rPr lang="el-GR" altLang="el-GR" sz="1800" noProof="1">
                <a:latin typeface="Trebuchet MS" panose="020B0603020202020204" pitchFamily="34" charset="0"/>
              </a:rPr>
              <a:t>:</a:t>
            </a:r>
          </a:p>
          <a:p>
            <a:pPr lvl="1" eaLnBrk="1" hangingPunct="1">
              <a:spcAft>
                <a:spcPct val="20000"/>
              </a:spcAft>
              <a:buFont typeface="Monotype Sorts" pitchFamily="2" charset="2"/>
              <a:buChar char="ð"/>
            </a:pPr>
            <a:r>
              <a:rPr lang="el-GR" altLang="el-GR" sz="1600">
                <a:latin typeface="Trebuchet MS" panose="020B0603020202020204" pitchFamily="34" charset="0"/>
              </a:rPr>
              <a:t>οι σύζυγοι (γένους αρσενικού) για πρώτη φορά δεν μένουν ανεπηρέαστοι</a:t>
            </a:r>
            <a:endParaRPr lang="el-GR" altLang="el-GR" sz="1500">
              <a:latin typeface="Trebuchet MS" panose="020B0603020202020204" pitchFamily="34" charset="0"/>
            </a:endParaRPr>
          </a:p>
          <a:p>
            <a:pPr lvl="2" eaLnBrk="1" hangingPunct="1">
              <a:spcAft>
                <a:spcPct val="20000"/>
              </a:spcAft>
              <a:buFont typeface="Monotype Sorts" pitchFamily="2" charset="2"/>
              <a:buChar char="ð"/>
            </a:pPr>
            <a:r>
              <a:rPr lang="el-GR" altLang="el-GR" sz="1400">
                <a:solidFill>
                  <a:schemeClr val="hlink"/>
                </a:solidFill>
                <a:latin typeface="Trebuchet MS" panose="020B0603020202020204" pitchFamily="34" charset="0"/>
              </a:rPr>
              <a:t>... η ανεργία κινδυνεύει να συμπαρασύρει στη φτώχεια ολόκληρα νοικοκυριά</a:t>
            </a:r>
          </a:p>
          <a:p>
            <a:pPr lvl="1" eaLnBrk="1" hangingPunct="1">
              <a:spcAft>
                <a:spcPct val="20000"/>
              </a:spcAft>
              <a:buFont typeface="Monotype Sorts" pitchFamily="2" charset="2"/>
              <a:buChar char="ð"/>
            </a:pPr>
            <a:r>
              <a:rPr lang="el-GR" altLang="el-GR" sz="1600">
                <a:latin typeface="Trebuchet MS" panose="020B0603020202020204" pitchFamily="34" charset="0"/>
              </a:rPr>
              <a:t>οι νέοι δυσκολεύονται και άλλο να αυτονομηθούν</a:t>
            </a:r>
          </a:p>
          <a:p>
            <a:pPr lvl="2" eaLnBrk="1" hangingPunct="1">
              <a:spcAft>
                <a:spcPct val="20000"/>
              </a:spcAft>
              <a:buFont typeface="Monotype Sorts" pitchFamily="2" charset="2"/>
              <a:buChar char="ð"/>
            </a:pPr>
            <a:r>
              <a:rPr lang="el-GR" altLang="el-GR" sz="1400">
                <a:solidFill>
                  <a:schemeClr val="hlink"/>
                </a:solidFill>
                <a:latin typeface="Trebuchet MS" panose="020B0603020202020204" pitchFamily="34" charset="0"/>
              </a:rPr>
              <a:t>παρατείνουν τις σπουδές, δεν βρίσκουν δουλειά, παραμένουν στο πατρικό τους</a:t>
            </a:r>
          </a:p>
          <a:p>
            <a:pPr lvl="1" eaLnBrk="1" hangingPunct="1">
              <a:spcAft>
                <a:spcPct val="20000"/>
              </a:spcAft>
              <a:buFont typeface="Monotype Sorts" pitchFamily="2" charset="2"/>
              <a:buChar char="ð"/>
            </a:pPr>
            <a:r>
              <a:rPr lang="el-GR" altLang="el-GR" sz="1600">
                <a:latin typeface="Trebuchet MS" panose="020B0603020202020204" pitchFamily="34" charset="0"/>
              </a:rPr>
              <a:t>οι σύζυγοι (γένους θηλυκού) αναζητούν ξανά εργασία, ιδίως μετά τα 45</a:t>
            </a:r>
          </a:p>
        </p:txBody>
      </p:sp>
      <p:sp>
        <p:nvSpPr>
          <p:cNvPr id="27694" name="Oval 50"/>
          <p:cNvSpPr>
            <a:spLocks noChangeArrowheads="1"/>
          </p:cNvSpPr>
          <p:nvPr/>
        </p:nvSpPr>
        <p:spPr bwMode="auto">
          <a:xfrm>
            <a:off x="5651500" y="3573463"/>
            <a:ext cx="649288" cy="360362"/>
          </a:xfrm>
          <a:prstGeom prst="ellipse">
            <a:avLst/>
          </a:prstGeom>
          <a:solidFill>
            <a:srgbClr val="FF99CC">
              <a:alpha val="50195"/>
            </a:srgbClr>
          </a:solidFill>
          <a:ln w="9525" algn="ctr">
            <a:solidFill>
              <a:srgbClr val="FF00FF"/>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7696" name="Oval 54"/>
          <p:cNvSpPr>
            <a:spLocks noChangeArrowheads="1"/>
          </p:cNvSpPr>
          <p:nvPr/>
        </p:nvSpPr>
        <p:spPr bwMode="auto">
          <a:xfrm>
            <a:off x="2195513" y="3644900"/>
            <a:ext cx="649287" cy="334963"/>
          </a:xfrm>
          <a:prstGeom prst="ellipse">
            <a:avLst/>
          </a:prstGeom>
          <a:solidFill>
            <a:srgbClr val="CCFFCC">
              <a:alpha val="50195"/>
            </a:srgbClr>
          </a:solidFill>
          <a:ln w="9525" algn="ctr">
            <a:solidFill>
              <a:srgbClr val="008000"/>
            </a:solidFill>
            <a:round/>
            <a:headEnd/>
            <a:tailEnd/>
          </a:ln>
        </p:spPr>
        <p:txBody>
          <a:bodyPr lIns="0" tIns="0" rIns="0" bIns="0" anchor="ct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latin typeface="Trebuchet MS" panose="020B0603020202020204" pitchFamily="34" charset="0"/>
            </a:endParaRPr>
          </a:p>
        </p:txBody>
      </p:sp>
      <p:sp>
        <p:nvSpPr>
          <p:cNvPr id="27697" name="Rectangle 108"/>
          <p:cNvSpPr>
            <a:spLocks noGrp="1" noChangeArrowheads="1"/>
          </p:cNvSpPr>
          <p:nvPr>
            <p:ph type="title" idx="4294967295"/>
          </p:nvPr>
        </p:nvSpPr>
        <p:spPr>
          <a:noFill/>
        </p:spPr>
        <p:txBody>
          <a:bodyPr/>
          <a:lstStyle/>
          <a:p>
            <a:pPr eaLnBrk="1" hangingPunct="1"/>
            <a:r>
              <a:rPr lang="el-GR" altLang="el-GR" sz="2000" b="1" dirty="0">
                <a:solidFill>
                  <a:srgbClr val="C00000"/>
                </a:solidFill>
                <a:latin typeface="Trebuchet MS" panose="020B0603020202020204" pitchFamily="34" charset="0"/>
              </a:rPr>
              <a:t>η αγορά εργασίας </a:t>
            </a:r>
            <a:r>
              <a:rPr lang="el-GR" altLang="el-GR" sz="2000" b="1" i="1" dirty="0">
                <a:solidFill>
                  <a:srgbClr val="C00000"/>
                </a:solidFill>
                <a:latin typeface="Trebuchet MS" panose="020B0603020202020204" pitchFamily="34" charset="0"/>
              </a:rPr>
              <a:t>μετά</a:t>
            </a:r>
            <a:r>
              <a:rPr lang="el-GR" altLang="el-GR" sz="2000" b="1" dirty="0">
                <a:solidFill>
                  <a:srgbClr val="C00000"/>
                </a:solidFill>
                <a:latin typeface="Trebuchet MS" panose="020B0603020202020204" pitchFamily="34" charset="0"/>
              </a:rPr>
              <a:t> την κρίση</a:t>
            </a:r>
            <a:r>
              <a:rPr lang="en-GB" altLang="el-GR" sz="1400" b="1" dirty="0">
                <a:solidFill>
                  <a:srgbClr val="C00000"/>
                </a:solidFill>
                <a:latin typeface="Trebuchet MS" panose="020B0603020202020204" pitchFamily="34" charset="0"/>
              </a:rPr>
              <a:t> (1)</a:t>
            </a:r>
            <a:endParaRPr lang="el-GR" altLang="el-GR" sz="2000" b="1" dirty="0">
              <a:solidFill>
                <a:srgbClr val="C00000"/>
              </a:solidFill>
              <a:latin typeface="Trebuchet MS" panose="020B0603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93" name="Rectangle 49"/>
          <p:cNvSpPr>
            <a:spLocks noChangeArrowheads="1"/>
          </p:cNvSpPr>
          <p:nvPr/>
        </p:nvSpPr>
        <p:spPr bwMode="auto">
          <a:xfrm>
            <a:off x="827088" y="1700809"/>
            <a:ext cx="8209408" cy="5157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Aft>
                <a:spcPct val="20000"/>
              </a:spcAft>
            </a:pPr>
            <a:r>
              <a:rPr lang="en-US" altLang="el-GR" sz="1600" dirty="0">
                <a:latin typeface="Trebuchet MS" panose="020B0603020202020204" pitchFamily="34" charset="0"/>
              </a:rPr>
              <a:t>The primary classification used for the LFS results is the ILO </a:t>
            </a:r>
            <a:r>
              <a:rPr lang="en-US" altLang="el-GR" sz="1600" dirty="0" err="1">
                <a:latin typeface="Trebuchet MS" panose="020B0603020202020204" pitchFamily="34" charset="0"/>
              </a:rPr>
              <a:t>labour</a:t>
            </a:r>
            <a:r>
              <a:rPr lang="en-US" altLang="el-GR" sz="1600" dirty="0">
                <a:latin typeface="Trebuchet MS" panose="020B0603020202020204" pitchFamily="34" charset="0"/>
              </a:rPr>
              <a:t> force classification. </a:t>
            </a:r>
            <a:r>
              <a:rPr lang="en-US" altLang="el-GR" sz="1600" dirty="0" err="1">
                <a:latin typeface="Trebuchet MS" panose="020B0603020202020204" pitchFamily="34" charset="0"/>
              </a:rPr>
              <a:t>Labour</a:t>
            </a:r>
            <a:r>
              <a:rPr lang="en-US" altLang="el-GR" sz="1600" dirty="0">
                <a:latin typeface="Trebuchet MS" panose="020B0603020202020204" pitchFamily="34" charset="0"/>
              </a:rPr>
              <a:t> Force Survey data on this basis have been published since 1988. The ILO classification distinguishes the following main subgroups of the population aged 15 or over:</a:t>
            </a:r>
          </a:p>
          <a:p>
            <a:pPr lvl="1" eaLnBrk="1" hangingPunct="1">
              <a:spcAft>
                <a:spcPct val="20000"/>
              </a:spcAft>
            </a:pPr>
            <a:r>
              <a:rPr lang="en-US" altLang="el-GR" sz="1400" dirty="0">
                <a:latin typeface="Trebuchet MS" panose="020B0603020202020204" pitchFamily="34" charset="0"/>
              </a:rPr>
              <a:t>In employment: persons who worked in the week before the survey for one hour or more for payment or profit, including work on the family farm or business and all persons who had a job but were not at work because of illness, holidays etc. in the week.</a:t>
            </a:r>
          </a:p>
          <a:p>
            <a:pPr lvl="1" eaLnBrk="1" hangingPunct="1">
              <a:spcAft>
                <a:spcPct val="20000"/>
              </a:spcAft>
            </a:pPr>
            <a:r>
              <a:rPr lang="en-US" altLang="el-GR" sz="1400" dirty="0">
                <a:latin typeface="Trebuchet MS" panose="020B0603020202020204" pitchFamily="34" charset="0"/>
              </a:rPr>
              <a:t>Unemployed: persons who, in the week before the survey, were without work and available for work within the next two weeks, and had taken specific steps, in the preceding four weeks, to find work. It should be noted that as per Eurostat’s operational implementation, the upper age limit for classifying a person as unemployed is 74 years.</a:t>
            </a:r>
          </a:p>
          <a:p>
            <a:pPr lvl="1" eaLnBrk="1" hangingPunct="1">
              <a:spcAft>
                <a:spcPct val="20000"/>
              </a:spcAft>
            </a:pPr>
            <a:r>
              <a:rPr lang="en-US" altLang="el-GR" sz="1400" dirty="0">
                <a:latin typeface="Trebuchet MS" panose="020B0603020202020204" pitchFamily="34" charset="0"/>
              </a:rPr>
              <a:t>Inactive population (not in </a:t>
            </a:r>
            <a:r>
              <a:rPr lang="en-US" altLang="el-GR" sz="1400" dirty="0" err="1">
                <a:latin typeface="Trebuchet MS" panose="020B0603020202020204" pitchFamily="34" charset="0"/>
              </a:rPr>
              <a:t>labour</a:t>
            </a:r>
            <a:r>
              <a:rPr lang="en-US" altLang="el-GR" sz="1400" dirty="0">
                <a:latin typeface="Trebuchet MS" panose="020B0603020202020204" pitchFamily="34" charset="0"/>
              </a:rPr>
              <a:t> force): all other persons.</a:t>
            </a:r>
          </a:p>
          <a:p>
            <a:pPr lvl="1" eaLnBrk="1" hangingPunct="1">
              <a:spcAft>
                <a:spcPct val="20000"/>
              </a:spcAft>
            </a:pPr>
            <a:r>
              <a:rPr lang="en-US" altLang="el-GR" sz="1400" dirty="0">
                <a:latin typeface="Trebuchet MS" panose="020B0603020202020204" pitchFamily="34" charset="0"/>
              </a:rPr>
              <a:t>The </a:t>
            </a:r>
            <a:r>
              <a:rPr lang="en-US" altLang="el-GR" sz="1400" dirty="0" err="1">
                <a:latin typeface="Trebuchet MS" panose="020B0603020202020204" pitchFamily="34" charset="0"/>
              </a:rPr>
              <a:t>labour</a:t>
            </a:r>
            <a:r>
              <a:rPr lang="en-US" altLang="el-GR" sz="1400" dirty="0">
                <a:latin typeface="Trebuchet MS" panose="020B0603020202020204" pitchFamily="34" charset="0"/>
              </a:rPr>
              <a:t> force comprises persons employed plus unemployed.</a:t>
            </a:r>
          </a:p>
          <a:p>
            <a:pPr eaLnBrk="1" hangingPunct="1">
              <a:spcAft>
                <a:spcPct val="20000"/>
              </a:spcAft>
            </a:pPr>
            <a:r>
              <a:rPr lang="en-US" altLang="el-GR" sz="1800" dirty="0">
                <a:latin typeface="Trebuchet MS" panose="020B0603020202020204" pitchFamily="34" charset="0"/>
              </a:rPr>
              <a:t>Participation, Employment and Unemployment Rates</a:t>
            </a:r>
          </a:p>
          <a:p>
            <a:pPr lvl="1" eaLnBrk="1" hangingPunct="1">
              <a:spcAft>
                <a:spcPct val="20000"/>
              </a:spcAft>
            </a:pPr>
            <a:r>
              <a:rPr lang="en-US" altLang="el-GR" sz="1400" dirty="0">
                <a:latin typeface="Trebuchet MS" panose="020B0603020202020204" pitchFamily="34" charset="0"/>
              </a:rPr>
              <a:t>The rates given in this release are based on the ILO classification. The Participation Rate is the number of persons in the </a:t>
            </a:r>
            <a:r>
              <a:rPr lang="en-US" altLang="el-GR" sz="1400" dirty="0" err="1">
                <a:latin typeface="Trebuchet MS" panose="020B0603020202020204" pitchFamily="34" charset="0"/>
              </a:rPr>
              <a:t>labour</a:t>
            </a:r>
            <a:r>
              <a:rPr lang="en-US" altLang="el-GR" sz="1400" dirty="0">
                <a:latin typeface="Trebuchet MS" panose="020B0603020202020204" pitchFamily="34" charset="0"/>
              </a:rPr>
              <a:t> force expressed as a percentage of the total population aged 15 or over. The (un)employment rate is the ratio of (un)employed persons (of a given age) relative to the total population (of the same age). </a:t>
            </a:r>
            <a:endParaRPr lang="el-GR" altLang="el-GR" sz="1400" dirty="0">
              <a:latin typeface="Trebuchet MS" panose="020B0603020202020204" pitchFamily="34" charset="0"/>
            </a:endParaRPr>
          </a:p>
        </p:txBody>
      </p:sp>
      <p:sp>
        <p:nvSpPr>
          <p:cNvPr id="27697" name="Rectangle 108"/>
          <p:cNvSpPr>
            <a:spLocks noGrp="1" noChangeArrowheads="1"/>
          </p:cNvSpPr>
          <p:nvPr>
            <p:ph type="title" idx="4294967295"/>
          </p:nvPr>
        </p:nvSpPr>
        <p:spPr>
          <a:noFill/>
        </p:spPr>
        <p:txBody>
          <a:bodyPr/>
          <a:lstStyle/>
          <a:p>
            <a:pPr eaLnBrk="1" hangingPunct="1"/>
            <a:r>
              <a:rPr lang="el-GR" altLang="el-GR" sz="2000" b="1" dirty="0">
                <a:solidFill>
                  <a:srgbClr val="C00000"/>
                </a:solidFill>
                <a:latin typeface="Trebuchet MS" panose="020B0603020202020204" pitchFamily="34" charset="0"/>
              </a:rPr>
              <a:t>ορισμοί</a:t>
            </a:r>
          </a:p>
        </p:txBody>
      </p:sp>
    </p:spTree>
    <p:extLst>
      <p:ext uri="{BB962C8B-B14F-4D97-AF65-F5344CB8AC3E}">
        <p14:creationId xmlns:p14="http://schemas.microsoft.com/office/powerpoint/2010/main" val="3369811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97" name="Rectangle 108"/>
          <p:cNvSpPr>
            <a:spLocks noGrp="1" noChangeArrowheads="1"/>
          </p:cNvSpPr>
          <p:nvPr>
            <p:ph type="title" idx="4294967295"/>
          </p:nvPr>
        </p:nvSpPr>
        <p:spPr>
          <a:noFill/>
        </p:spPr>
        <p:txBody>
          <a:bodyPr/>
          <a:lstStyle/>
          <a:p>
            <a:pPr eaLnBrk="1" hangingPunct="1"/>
            <a:r>
              <a:rPr lang="el-GR" altLang="el-GR" sz="2000" b="1" dirty="0">
                <a:solidFill>
                  <a:srgbClr val="C00000"/>
                </a:solidFill>
                <a:latin typeface="Trebuchet MS" panose="020B0603020202020204" pitchFamily="34" charset="0"/>
              </a:rPr>
              <a:t>η αγορά εργασίας </a:t>
            </a:r>
            <a:r>
              <a:rPr lang="el-GR" altLang="el-GR" sz="2000" b="1" i="1" dirty="0">
                <a:solidFill>
                  <a:srgbClr val="C00000"/>
                </a:solidFill>
                <a:latin typeface="Trebuchet MS" panose="020B0603020202020204" pitchFamily="34" charset="0"/>
              </a:rPr>
              <a:t>μετά</a:t>
            </a:r>
            <a:r>
              <a:rPr lang="el-GR" altLang="el-GR" sz="2000" b="1" dirty="0">
                <a:solidFill>
                  <a:srgbClr val="C00000"/>
                </a:solidFill>
                <a:latin typeface="Trebuchet MS" panose="020B0603020202020204" pitchFamily="34" charset="0"/>
              </a:rPr>
              <a:t> την κρίση</a:t>
            </a:r>
            <a:r>
              <a:rPr lang="en-GB" altLang="el-GR" sz="2000" b="1" dirty="0">
                <a:solidFill>
                  <a:srgbClr val="C00000"/>
                </a:solidFill>
                <a:latin typeface="Trebuchet MS" panose="020B0603020202020204" pitchFamily="34" charset="0"/>
              </a:rPr>
              <a:t> </a:t>
            </a:r>
            <a:r>
              <a:rPr lang="en-GB" altLang="el-GR" sz="1400" b="1" dirty="0">
                <a:solidFill>
                  <a:srgbClr val="C00000"/>
                </a:solidFill>
                <a:latin typeface="Trebuchet MS" panose="020B0603020202020204" pitchFamily="34" charset="0"/>
              </a:rPr>
              <a:t>(2)</a:t>
            </a:r>
            <a:endParaRPr lang="el-GR" altLang="el-GR" sz="1400" b="1" dirty="0">
              <a:solidFill>
                <a:srgbClr val="C00000"/>
              </a:solidFill>
              <a:latin typeface="Trebuchet MS" panose="020B0603020202020204" pitchFamily="34" charset="0"/>
            </a:endParaRPr>
          </a:p>
        </p:txBody>
      </p:sp>
      <p:graphicFrame>
        <p:nvGraphicFramePr>
          <p:cNvPr id="11" name="Γράφημα 1">
            <a:extLst>
              <a:ext uri="{FF2B5EF4-FFF2-40B4-BE49-F238E27FC236}">
                <a16:creationId xmlns:a16="http://schemas.microsoft.com/office/drawing/2014/main" id="{D2E19D15-D231-426C-A498-CEE68925D7BC}"/>
              </a:ext>
            </a:extLst>
          </p:cNvPr>
          <p:cNvGraphicFramePr/>
          <p:nvPr>
            <p:extLst>
              <p:ext uri="{D42A27DB-BD31-4B8C-83A1-F6EECF244321}">
                <p14:modId xmlns:p14="http://schemas.microsoft.com/office/powerpoint/2010/main" val="2537545573"/>
              </p:ext>
            </p:extLst>
          </p:nvPr>
        </p:nvGraphicFramePr>
        <p:xfrm>
          <a:off x="1187624" y="2060848"/>
          <a:ext cx="6696744"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33987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p:txBody>
          <a:bodyPr>
            <a:normAutofit/>
          </a:bodyPr>
          <a:lstStyle/>
          <a:p>
            <a:pPr>
              <a:defRPr/>
            </a:pPr>
            <a:r>
              <a:rPr lang="el-GR" altLang="el-GR" sz="2000" b="1" dirty="0">
                <a:solidFill>
                  <a:srgbClr val="C00000"/>
                </a:solidFill>
                <a:latin typeface="Trebuchet MS" panose="020B0603020202020204" pitchFamily="34" charset="0"/>
              </a:rPr>
              <a:t>Μερίδα ανέργων ανά διάρκεια ανεργίας (2008-2018)</a:t>
            </a:r>
            <a:endParaRPr lang="el-GR" sz="2400" b="1" dirty="0">
              <a:solidFill>
                <a:srgbClr val="C00000"/>
              </a:solidFill>
              <a:latin typeface="Book Antiqua" pitchFamily="18" charset="0"/>
            </a:endParaRPr>
          </a:p>
        </p:txBody>
      </p:sp>
      <p:sp>
        <p:nvSpPr>
          <p:cNvPr id="5" name="Rectangle 3"/>
          <p:cNvSpPr txBox="1">
            <a:spLocks noChangeArrowheads="1"/>
          </p:cNvSpPr>
          <p:nvPr/>
        </p:nvSpPr>
        <p:spPr>
          <a:xfrm>
            <a:off x="539552" y="5505475"/>
            <a:ext cx="8481814" cy="1352524"/>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Το 2008 το 47% των ανέργων ήταν εκτός απασχόλησης για πάνω από 12 μήνες</a:t>
            </a:r>
          </a:p>
          <a:p>
            <a:pPr>
              <a:spcAft>
                <a:spcPct val="20000"/>
              </a:spcAft>
            </a:pPr>
            <a:r>
              <a:rPr lang="el-GR" sz="2000" kern="0" dirty="0">
                <a:latin typeface="Trebuchet MS" panose="020B0603020202020204" pitchFamily="34" charset="0"/>
              </a:rPr>
              <a:t>Σχεδόν 7 στους 10 είναι μακροχρόνια άνεργοι το 2018</a:t>
            </a:r>
            <a:endParaRPr lang="el-GR" altLang="el-GR" sz="2000" kern="0" dirty="0">
              <a:latin typeface="Trebuchet MS" panose="020B0603020202020204" pitchFamily="34" charset="0"/>
            </a:endParaRPr>
          </a:p>
        </p:txBody>
      </p:sp>
      <p:graphicFrame>
        <p:nvGraphicFramePr>
          <p:cNvPr id="7" name="Γράφημα 4">
            <a:extLst>
              <a:ext uri="{FF2B5EF4-FFF2-40B4-BE49-F238E27FC236}">
                <a16:creationId xmlns:a16="http://schemas.microsoft.com/office/drawing/2014/main" id="{07868038-0EA2-44F7-916F-8F54A5512940}"/>
              </a:ext>
            </a:extLst>
          </p:cNvPr>
          <p:cNvGraphicFramePr/>
          <p:nvPr>
            <p:extLst>
              <p:ext uri="{D42A27DB-BD31-4B8C-83A1-F6EECF244321}">
                <p14:modId xmlns:p14="http://schemas.microsoft.com/office/powerpoint/2010/main" val="2173387202"/>
              </p:ext>
            </p:extLst>
          </p:nvPr>
        </p:nvGraphicFramePr>
        <p:xfrm>
          <a:off x="1115616" y="1700808"/>
          <a:ext cx="6336704" cy="37444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A69E-99CD-4806-BCAF-7DEBEFF64070}"/>
              </a:ext>
            </a:extLst>
          </p:cNvPr>
          <p:cNvSpPr>
            <a:spLocks noGrp="1"/>
          </p:cNvSpPr>
          <p:nvPr>
            <p:ph type="title"/>
          </p:nvPr>
        </p:nvSpPr>
        <p:spPr/>
        <p:txBody>
          <a:bodyPr/>
          <a:lstStyle/>
          <a:p>
            <a:r>
              <a:rPr lang="el-GR" sz="2000" b="1" dirty="0">
                <a:solidFill>
                  <a:srgbClr val="C00000"/>
                </a:solidFill>
                <a:latin typeface="Trebuchet MS" panose="020B0603020202020204" pitchFamily="34" charset="0"/>
              </a:rPr>
              <a:t>Άνεργοι για 4 χρόνια ή περισσότερο</a:t>
            </a:r>
            <a:endParaRPr lang="en-US" sz="2000" b="1" dirty="0">
              <a:solidFill>
                <a:srgbClr val="C00000"/>
              </a:solidFill>
              <a:latin typeface="Trebuchet MS" panose="020B0603020202020204" pitchFamily="34" charset="0"/>
            </a:endParaRPr>
          </a:p>
        </p:txBody>
      </p:sp>
      <p:pic>
        <p:nvPicPr>
          <p:cNvPr id="3" name="Picture 2">
            <a:extLst>
              <a:ext uri="{FF2B5EF4-FFF2-40B4-BE49-F238E27FC236}">
                <a16:creationId xmlns:a16="http://schemas.microsoft.com/office/drawing/2014/main" id="{14B2CAB1-64B6-47C6-91CA-B378AEDBD1C2}"/>
              </a:ext>
            </a:extLst>
          </p:cNvPr>
          <p:cNvPicPr>
            <a:picLocks noChangeAspect="1"/>
          </p:cNvPicPr>
          <p:nvPr/>
        </p:nvPicPr>
        <p:blipFill>
          <a:blip r:embed="rId2">
            <a:lum bright="-20000" contrast="20000"/>
          </a:blip>
          <a:stretch>
            <a:fillRect/>
          </a:stretch>
        </p:blipFill>
        <p:spPr>
          <a:xfrm>
            <a:off x="2190052" y="1628801"/>
            <a:ext cx="4974236" cy="3759366"/>
          </a:xfrm>
          <a:prstGeom prst="rect">
            <a:avLst/>
          </a:prstGeom>
        </p:spPr>
      </p:pic>
    </p:spTree>
    <p:extLst>
      <p:ext uri="{BB962C8B-B14F-4D97-AF65-F5344CB8AC3E}">
        <p14:creationId xmlns:p14="http://schemas.microsoft.com/office/powerpoint/2010/main" val="894109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a:xfrm>
            <a:off x="899592" y="274638"/>
            <a:ext cx="7787208" cy="922337"/>
          </a:xfrm>
        </p:spPr>
        <p:txBody>
          <a:bodyPr/>
          <a:lstStyle/>
          <a:p>
            <a:r>
              <a:rPr kumimoji="0" lang="el-GR" altLang="el-GR" sz="2000" b="1" i="0" u="none" strike="noStrike" kern="0" cap="none" spc="0" normalizeH="0" baseline="0" noProof="0" dirty="0">
                <a:ln>
                  <a:noFill/>
                </a:ln>
                <a:solidFill>
                  <a:srgbClr val="C00000"/>
                </a:solidFill>
                <a:effectLst/>
                <a:uLnTx/>
                <a:uFillTx/>
                <a:latin typeface="Trebuchet MS" panose="020B0603020202020204" pitchFamily="34" charset="0"/>
              </a:rPr>
              <a:t>Ποσοστά ανεργίας ανδρών και γυναικών</a:t>
            </a:r>
            <a:r>
              <a:rPr kumimoji="0" lang="en-US" altLang="el-GR" sz="2000" b="1" i="0" u="none" strike="noStrike" kern="0" cap="none" spc="0" normalizeH="0" baseline="0" noProof="0" dirty="0">
                <a:ln>
                  <a:noFill/>
                </a:ln>
                <a:solidFill>
                  <a:srgbClr val="C00000"/>
                </a:solidFill>
                <a:effectLst/>
                <a:uLnTx/>
                <a:uFillTx/>
                <a:latin typeface="Trebuchet MS" panose="020B0603020202020204" pitchFamily="34" charset="0"/>
              </a:rPr>
              <a:t> (2008-2018)</a:t>
            </a:r>
            <a:endParaRPr lang="el-GR" altLang="el-GR" sz="2400" dirty="0">
              <a:solidFill>
                <a:srgbClr val="C00000"/>
              </a:solidFill>
            </a:endParaRPr>
          </a:p>
        </p:txBody>
      </p:sp>
      <p:sp>
        <p:nvSpPr>
          <p:cNvPr id="4" name="Rectangle 3"/>
          <p:cNvSpPr txBox="1">
            <a:spLocks noChangeArrowheads="1"/>
          </p:cNvSpPr>
          <p:nvPr/>
        </p:nvSpPr>
        <p:spPr>
          <a:xfrm>
            <a:off x="539552" y="5505475"/>
            <a:ext cx="8481814" cy="1352524"/>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n-GB" altLang="el-GR" sz="2000" kern="0" dirty="0">
                <a:latin typeface="Trebuchet MS" panose="020B0603020202020204" pitchFamily="34" charset="0"/>
              </a:rPr>
              <a:t>2008-13: </a:t>
            </a:r>
            <a:r>
              <a:rPr lang="el-GR" altLang="el-GR" sz="2000" kern="0" dirty="0">
                <a:latin typeface="Trebuchet MS" panose="020B0603020202020204" pitchFamily="34" charset="0"/>
              </a:rPr>
              <a:t>ρυθμός αύξησης ανεργίας σχεδόν ίδιος για άνδρες και γυναίκες</a:t>
            </a:r>
            <a:endParaRPr lang="en-GB" altLang="el-GR" sz="2000" kern="0" dirty="0">
              <a:latin typeface="Trebuchet MS" panose="020B0603020202020204" pitchFamily="34" charset="0"/>
            </a:endParaRPr>
          </a:p>
          <a:p>
            <a:pPr>
              <a:spcAft>
                <a:spcPct val="20000"/>
              </a:spcAft>
            </a:pPr>
            <a:r>
              <a:rPr lang="el-GR" altLang="el-GR" sz="2000" kern="0" dirty="0">
                <a:latin typeface="Trebuchet MS" panose="020B0603020202020204" pitchFamily="34" charset="0"/>
              </a:rPr>
              <a:t>2013- : η ανεργία μειώνεται ταχύτερα για τους άνδρες </a:t>
            </a:r>
          </a:p>
        </p:txBody>
      </p:sp>
      <p:graphicFrame>
        <p:nvGraphicFramePr>
          <p:cNvPr id="6" name="Γράφημα 3">
            <a:extLst>
              <a:ext uri="{FF2B5EF4-FFF2-40B4-BE49-F238E27FC236}">
                <a16:creationId xmlns:a16="http://schemas.microsoft.com/office/drawing/2014/main" id="{A5F9E187-8452-4A02-A9AD-17A4266F5FB7}"/>
              </a:ext>
            </a:extLst>
          </p:cNvPr>
          <p:cNvGraphicFramePr/>
          <p:nvPr>
            <p:extLst>
              <p:ext uri="{D42A27DB-BD31-4B8C-83A1-F6EECF244321}">
                <p14:modId xmlns:p14="http://schemas.microsoft.com/office/powerpoint/2010/main" val="165163490"/>
              </p:ext>
            </p:extLst>
          </p:nvPr>
        </p:nvGraphicFramePr>
        <p:xfrm>
          <a:off x="1259632" y="1731340"/>
          <a:ext cx="6192688" cy="37138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1 - Τίτλος"/>
          <p:cNvSpPr>
            <a:spLocks noGrp="1"/>
          </p:cNvSpPr>
          <p:nvPr>
            <p:ph type="title"/>
          </p:nvPr>
        </p:nvSpPr>
        <p:spPr>
          <a:xfrm>
            <a:off x="914400" y="264028"/>
            <a:ext cx="7772400" cy="1143000"/>
          </a:xfrm>
        </p:spPr>
        <p:txBody>
          <a:bodyPr/>
          <a:lstStyle/>
          <a:p>
            <a:r>
              <a:rPr lang="el-GR" altLang="el-GR" sz="2000" b="1" dirty="0">
                <a:solidFill>
                  <a:srgbClr val="C00000"/>
                </a:solidFill>
                <a:latin typeface="Trebuchet MS" panose="020B0603020202020204" pitchFamily="34" charset="0"/>
              </a:rPr>
              <a:t>Ποσοστά ανεργίας ανά ηλικιακή ομάδα (2008-2018)</a:t>
            </a:r>
          </a:p>
        </p:txBody>
      </p:sp>
      <p:sp>
        <p:nvSpPr>
          <p:cNvPr id="4" name="Rectangle 3"/>
          <p:cNvSpPr txBox="1">
            <a:spLocks noChangeArrowheads="1"/>
          </p:cNvSpPr>
          <p:nvPr/>
        </p:nvSpPr>
        <p:spPr>
          <a:xfrm>
            <a:off x="539552" y="5229200"/>
            <a:ext cx="8481814" cy="1628799"/>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Σημαντικό πρόβλημα ένταξης νέων στην αγορά εργασίας, τόσο σε Ελλάδα όσο και σε ΕΕ</a:t>
            </a:r>
          </a:p>
          <a:p>
            <a:pPr lvl="1">
              <a:spcAft>
                <a:spcPct val="20000"/>
              </a:spcAft>
            </a:pPr>
            <a:r>
              <a:rPr lang="el-GR" altLang="el-GR" sz="1800" kern="0" dirty="0">
                <a:latin typeface="Trebuchet MS" panose="020B0603020202020204" pitchFamily="34" charset="0"/>
              </a:rPr>
              <a:t>Οξύτατο στην Ελλάδα κατά τη διάρκεια της κρίσης</a:t>
            </a:r>
          </a:p>
        </p:txBody>
      </p:sp>
      <p:graphicFrame>
        <p:nvGraphicFramePr>
          <p:cNvPr id="6" name="Γράφημα 5">
            <a:extLst>
              <a:ext uri="{FF2B5EF4-FFF2-40B4-BE49-F238E27FC236}">
                <a16:creationId xmlns:a16="http://schemas.microsoft.com/office/drawing/2014/main" id="{2922FE58-B563-441D-A0D1-17A2E0A3E5AA}"/>
              </a:ext>
            </a:extLst>
          </p:cNvPr>
          <p:cNvGraphicFramePr/>
          <p:nvPr>
            <p:extLst>
              <p:ext uri="{D42A27DB-BD31-4B8C-83A1-F6EECF244321}">
                <p14:modId xmlns:p14="http://schemas.microsoft.com/office/powerpoint/2010/main" val="3009291350"/>
              </p:ext>
            </p:extLst>
          </p:nvPr>
        </p:nvGraphicFramePr>
        <p:xfrm>
          <a:off x="1187624" y="1664354"/>
          <a:ext cx="6336704" cy="356484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 Γράφημα"/>
          <p:cNvGraphicFramePr/>
          <p:nvPr>
            <p:extLst>
              <p:ext uri="{D42A27DB-BD31-4B8C-83A1-F6EECF244321}">
                <p14:modId xmlns:p14="http://schemas.microsoft.com/office/powerpoint/2010/main" val="1710414056"/>
              </p:ext>
            </p:extLst>
          </p:nvPr>
        </p:nvGraphicFramePr>
        <p:xfrm>
          <a:off x="1403648" y="1420813"/>
          <a:ext cx="6912768" cy="3808387"/>
        </p:xfrm>
        <a:graphic>
          <a:graphicData uri="http://schemas.openxmlformats.org/drawingml/2006/chart">
            <c:chart xmlns:c="http://schemas.openxmlformats.org/drawingml/2006/chart" xmlns:r="http://schemas.openxmlformats.org/officeDocument/2006/relationships" r:id="rId2"/>
          </a:graphicData>
        </a:graphic>
      </p:graphicFrame>
      <p:sp>
        <p:nvSpPr>
          <p:cNvPr id="31747" name="1 - Τίτλος"/>
          <p:cNvSpPr>
            <a:spLocks noGrp="1"/>
          </p:cNvSpPr>
          <p:nvPr>
            <p:ph type="title"/>
          </p:nvPr>
        </p:nvSpPr>
        <p:spPr/>
        <p:txBody>
          <a:bodyPr/>
          <a:lstStyle/>
          <a:p>
            <a:r>
              <a:rPr kumimoji="0" lang="el-GR" altLang="el-GR" sz="2000" b="1" i="0" u="none" strike="noStrike" kern="0" cap="none" spc="0" normalizeH="0" baseline="0" noProof="0" dirty="0">
                <a:ln>
                  <a:noFill/>
                </a:ln>
                <a:solidFill>
                  <a:srgbClr val="C00000"/>
                </a:solidFill>
                <a:effectLst/>
                <a:uLnTx/>
                <a:uFillTx/>
                <a:latin typeface="Trebuchet MS" panose="020B0603020202020204" pitchFamily="34" charset="0"/>
              </a:rPr>
              <a:t>Ποσοστά ανεργίας ημεδαπών και αλλοδαπών σε Ελλάδα και ΕΕ (2005-2014, τριμηνιαία, εποχικά διορθωμένα στοιχεία)</a:t>
            </a:r>
            <a:endParaRPr lang="el-GR" altLang="el-GR" sz="2400" dirty="0">
              <a:solidFill>
                <a:srgbClr val="C00000"/>
              </a:solidFill>
            </a:endParaRPr>
          </a:p>
        </p:txBody>
      </p:sp>
      <p:sp>
        <p:nvSpPr>
          <p:cNvPr id="4" name="Rectangle 3"/>
          <p:cNvSpPr txBox="1">
            <a:spLocks noChangeArrowheads="1"/>
          </p:cNvSpPr>
          <p:nvPr/>
        </p:nvSpPr>
        <p:spPr>
          <a:xfrm>
            <a:off x="539552" y="5229200"/>
            <a:ext cx="8481814" cy="1628799"/>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Αντίθετα με την ΕΕ, πριν την κρίση, στην Ελλάδα χαμηλότερο ποσοστό ανεργίας αλλοδαπών</a:t>
            </a:r>
          </a:p>
          <a:p>
            <a:pPr>
              <a:spcAft>
                <a:spcPct val="20000"/>
              </a:spcAft>
            </a:pPr>
            <a:r>
              <a:rPr lang="el-GR" altLang="el-GR" sz="2000" kern="0" dirty="0">
                <a:latin typeface="Trebuchet MS" panose="020B0603020202020204" pitchFamily="34" charset="0"/>
              </a:rPr>
              <a:t>Η εικόνα μεταβάλλεται δραματικά κατά την περίοδο της κρίσης</a:t>
            </a:r>
          </a:p>
          <a:p>
            <a:pPr lvl="1">
              <a:spcAft>
                <a:spcPct val="20000"/>
              </a:spcAft>
            </a:pPr>
            <a:r>
              <a:rPr lang="el-GR" altLang="el-GR" sz="1800" kern="0" dirty="0">
                <a:latin typeface="Trebuchet MS" panose="020B0603020202020204" pitchFamily="34" charset="0"/>
              </a:rPr>
              <a:t>Παρά την αποχώρηση σημαντικού αριθμού μεταναστών από την Ελλάδα</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BB2-EC92-4F92-B183-AB535B8AB91D}"/>
              </a:ext>
            </a:extLst>
          </p:cNvPr>
          <p:cNvSpPr>
            <a:spLocks noGrp="1"/>
          </p:cNvSpPr>
          <p:nvPr>
            <p:ph type="title"/>
          </p:nvPr>
        </p:nvSpPr>
        <p:spPr/>
        <p:txBody>
          <a:bodyPr/>
          <a:lstStyle/>
          <a:p>
            <a:r>
              <a:rPr lang="el-GR" sz="2000" b="1" dirty="0">
                <a:solidFill>
                  <a:srgbClr val="C00000"/>
                </a:solidFill>
                <a:latin typeface="Trebuchet MS" panose="020B0603020202020204" pitchFamily="34" charset="0"/>
              </a:rPr>
              <a:t>Συνολική εικόνα έως 2017</a:t>
            </a:r>
            <a:endParaRPr lang="en-US" sz="2000" b="1" dirty="0">
              <a:solidFill>
                <a:srgbClr val="C00000"/>
              </a:solidFill>
              <a:latin typeface="Trebuchet MS" panose="020B0603020202020204" pitchFamily="34" charset="0"/>
            </a:endParaRPr>
          </a:p>
        </p:txBody>
      </p:sp>
      <p:pic>
        <p:nvPicPr>
          <p:cNvPr id="3" name="Picture 2">
            <a:extLst>
              <a:ext uri="{FF2B5EF4-FFF2-40B4-BE49-F238E27FC236}">
                <a16:creationId xmlns:a16="http://schemas.microsoft.com/office/drawing/2014/main" id="{D75A607C-5FD1-4A63-9504-A527A8DEA9F2}"/>
              </a:ext>
            </a:extLst>
          </p:cNvPr>
          <p:cNvPicPr>
            <a:picLocks noChangeAspect="1"/>
          </p:cNvPicPr>
          <p:nvPr/>
        </p:nvPicPr>
        <p:blipFill>
          <a:blip r:embed="rId2">
            <a:lum bright="-20000" contrast="40000"/>
          </a:blip>
          <a:stretch>
            <a:fillRect/>
          </a:stretch>
        </p:blipFill>
        <p:spPr>
          <a:xfrm>
            <a:off x="448649" y="1844824"/>
            <a:ext cx="8246701" cy="3240360"/>
          </a:xfrm>
          <a:prstGeom prst="rect">
            <a:avLst/>
          </a:prstGeom>
        </p:spPr>
      </p:pic>
    </p:spTree>
    <p:extLst>
      <p:ext uri="{BB962C8B-B14F-4D97-AF65-F5344CB8AC3E}">
        <p14:creationId xmlns:p14="http://schemas.microsoft.com/office/powerpoint/2010/main" val="19582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r>
              <a:rPr lang="el-GR" altLang="el-GR" sz="2000" b="1" dirty="0">
                <a:solidFill>
                  <a:srgbClr val="CC0000"/>
                </a:solidFill>
                <a:latin typeface="Trebuchet MS" panose="020B0603020202020204" pitchFamily="34" charset="0"/>
              </a:rPr>
              <a:t>Συμμετοχή ανδρών και γυναικών στο εργατικό δυναμικό </a:t>
            </a:r>
            <a:br>
              <a:rPr lang="el-GR" altLang="el-GR" sz="2000" b="1" dirty="0">
                <a:solidFill>
                  <a:srgbClr val="CC0000"/>
                </a:solidFill>
                <a:latin typeface="Trebuchet MS" panose="020B0603020202020204" pitchFamily="34" charset="0"/>
              </a:rPr>
            </a:br>
            <a:r>
              <a:rPr lang="el-GR" altLang="el-GR" sz="2000" b="1" dirty="0">
                <a:solidFill>
                  <a:srgbClr val="CC0000"/>
                </a:solidFill>
                <a:latin typeface="Trebuchet MS" panose="020B0603020202020204" pitchFamily="34" charset="0"/>
              </a:rPr>
              <a:t>στα κράτη-μέλη της ΕΕ (2013)</a:t>
            </a:r>
            <a:endParaRPr lang="el-GR" altLang="el-GR" sz="2000" dirty="0"/>
          </a:p>
        </p:txBody>
      </p:sp>
      <p:graphicFrame>
        <p:nvGraphicFramePr>
          <p:cNvPr id="4" name="2 - Γράφημα"/>
          <p:cNvGraphicFramePr/>
          <p:nvPr>
            <p:extLst>
              <p:ext uri="{D42A27DB-BD31-4B8C-83A1-F6EECF244321}">
                <p14:modId xmlns:p14="http://schemas.microsoft.com/office/powerpoint/2010/main" val="4135071772"/>
              </p:ext>
            </p:extLst>
          </p:nvPr>
        </p:nvGraphicFramePr>
        <p:xfrm>
          <a:off x="611560" y="2924944"/>
          <a:ext cx="8352928" cy="3912156"/>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txBox="1">
            <a:spLocks noChangeArrowheads="1"/>
          </p:cNvSpPr>
          <p:nvPr/>
        </p:nvSpPr>
        <p:spPr>
          <a:xfrm>
            <a:off x="914400" y="1557338"/>
            <a:ext cx="7905750" cy="963612"/>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1600" kern="0" dirty="0">
                <a:latin typeface="Trebuchet MS" panose="020B0603020202020204" pitchFamily="34" charset="0"/>
              </a:rPr>
              <a:t>Σε όλες τις χώρες, υψηλότερη συμμετοχή ανδρών </a:t>
            </a:r>
          </a:p>
          <a:p>
            <a:pPr lvl="1">
              <a:spcAft>
                <a:spcPct val="20000"/>
              </a:spcAft>
              <a:defRPr/>
            </a:pPr>
            <a:r>
              <a:rPr lang="el-GR" altLang="el-GR" sz="1200" kern="0" dirty="0">
                <a:latin typeface="Trebuchet MS" panose="020B0603020202020204" pitchFamily="34" charset="0"/>
              </a:rPr>
              <a:t>Μικρές διαφορές μεταξύ χωρών</a:t>
            </a:r>
          </a:p>
          <a:p>
            <a:pPr>
              <a:spcAft>
                <a:spcPct val="20000"/>
              </a:spcAft>
              <a:defRPr/>
            </a:pPr>
            <a:r>
              <a:rPr lang="el-GR" altLang="el-GR" sz="1600" kern="0" dirty="0">
                <a:latin typeface="Trebuchet MS" panose="020B0603020202020204" pitchFamily="34" charset="0"/>
              </a:rPr>
              <a:t>Μεγάλες διαφορές στα ποσοστά συμμετοχής γυναικών</a:t>
            </a:r>
          </a:p>
          <a:p>
            <a:pPr lvl="1">
              <a:spcAft>
                <a:spcPct val="20000"/>
              </a:spcAft>
              <a:defRPr/>
            </a:pPr>
            <a:r>
              <a:rPr lang="el-GR" altLang="el-GR" sz="1200" kern="0" dirty="0">
                <a:latin typeface="Trebuchet MS" panose="020B0603020202020204" pitchFamily="34" charset="0"/>
              </a:rPr>
              <a:t>Βορράς-Νότος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l-GR" altLang="el-GR" sz="2000" b="1" dirty="0">
                <a:solidFill>
                  <a:srgbClr val="CC3300"/>
                </a:solidFill>
                <a:latin typeface="Trebuchet MS" panose="020B0603020202020204" pitchFamily="34" charset="0"/>
              </a:rPr>
              <a:t>αριθμός ανέργων και αριθμός </a:t>
            </a:r>
            <a:r>
              <a:rPr lang="el-GR" altLang="el-GR" sz="2000" b="1" dirty="0" err="1">
                <a:solidFill>
                  <a:srgbClr val="CC3300"/>
                </a:solidFill>
                <a:latin typeface="Trebuchet MS" panose="020B0603020202020204" pitchFamily="34" charset="0"/>
              </a:rPr>
              <a:t>επιδοτουμένων</a:t>
            </a:r>
            <a:br>
              <a:rPr lang="el-GR" altLang="el-GR" sz="2000" dirty="0">
                <a:solidFill>
                  <a:srgbClr val="CC3300"/>
                </a:solidFill>
                <a:latin typeface="Trebuchet MS" panose="020B0603020202020204" pitchFamily="34" charset="0"/>
              </a:rPr>
            </a:br>
            <a:r>
              <a:rPr lang="el-GR" altLang="el-GR" sz="2000" dirty="0">
                <a:solidFill>
                  <a:srgbClr val="CC3300"/>
                </a:solidFill>
                <a:latin typeface="Trebuchet MS" panose="020B0603020202020204" pitchFamily="34" charset="0"/>
              </a:rPr>
              <a:t>(τακτικό επίδομα ανεργίας)</a:t>
            </a:r>
          </a:p>
        </p:txBody>
      </p:sp>
      <p:pic>
        <p:nvPicPr>
          <p:cNvPr id="3686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556792"/>
            <a:ext cx="7056784" cy="3688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5381035"/>
            <a:ext cx="8481814" cy="1476964"/>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pPr>
            <a:r>
              <a:rPr lang="el-GR" altLang="el-GR" sz="2000" kern="0" dirty="0">
                <a:latin typeface="Trebuchet MS" panose="020B0603020202020204" pitchFamily="34" charset="0"/>
              </a:rPr>
              <a:t>Άμεση συνέπεια της δωδεκάμηνης παροχής επιδόματος ανεργίας (μέγιστη διάρκεια) και του υψηλού ποσοστού μακροχρόνιας ανεργίας, η κάλυψη μικρού μόνο μέρους των ανέργων με επίδομα ανεργίας</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C1143-779A-4677-AE92-34176D918E6C}"/>
              </a:ext>
            </a:extLst>
          </p:cNvPr>
          <p:cNvSpPr>
            <a:spLocks noGrp="1"/>
          </p:cNvSpPr>
          <p:nvPr>
            <p:ph type="title"/>
          </p:nvPr>
        </p:nvSpPr>
        <p:spPr/>
        <p:txBody>
          <a:bodyPr/>
          <a:lstStyle/>
          <a:p>
            <a:r>
              <a:rPr lang="el-GR" sz="2000" b="1" dirty="0">
                <a:latin typeface="Trebuchet MS" panose="020B0603020202020204" pitchFamily="34" charset="0"/>
              </a:rPr>
              <a:t>Ποσοστά κάλυψης ανέργων από επιδόματα ανεργίας στις χώρες της ΕΕ</a:t>
            </a:r>
            <a:endParaRPr lang="en-US" sz="20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98ED83DB-3B8D-4677-B418-00FA840F2BD3}"/>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A219ADB7-247E-4C47-9BA6-B566EABDE775}"/>
              </a:ext>
            </a:extLst>
          </p:cNvPr>
          <p:cNvPicPr>
            <a:picLocks noChangeAspect="1"/>
          </p:cNvPicPr>
          <p:nvPr/>
        </p:nvPicPr>
        <p:blipFill>
          <a:blip r:embed="rId2">
            <a:lum bright="-20000" contrast="20000"/>
          </a:blip>
          <a:stretch>
            <a:fillRect/>
          </a:stretch>
        </p:blipFill>
        <p:spPr>
          <a:xfrm>
            <a:off x="1043999" y="1644250"/>
            <a:ext cx="7056001" cy="3944990"/>
          </a:xfrm>
          <a:prstGeom prst="rect">
            <a:avLst/>
          </a:prstGeom>
        </p:spPr>
      </p:pic>
    </p:spTree>
    <p:extLst>
      <p:ext uri="{BB962C8B-B14F-4D97-AF65-F5344CB8AC3E}">
        <p14:creationId xmlns:p14="http://schemas.microsoft.com/office/powerpoint/2010/main" val="42656776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CEF14-B705-48D4-94E3-4C226F3A6862}"/>
              </a:ext>
            </a:extLst>
          </p:cNvPr>
          <p:cNvSpPr>
            <a:spLocks noGrp="1"/>
          </p:cNvSpPr>
          <p:nvPr>
            <p:ph type="title"/>
          </p:nvPr>
        </p:nvSpPr>
        <p:spPr/>
        <p:txBody>
          <a:bodyPr/>
          <a:lstStyle/>
          <a:p>
            <a:r>
              <a:rPr lang="el-GR" sz="2000" b="1" dirty="0">
                <a:latin typeface="Trebuchet MS" panose="020B0603020202020204" pitchFamily="34" charset="0"/>
              </a:rPr>
              <a:t>Κάλυψη ανέργων από όλους τους τύπους επιδομάτων ανεργίας</a:t>
            </a:r>
            <a:endParaRPr lang="en-US" sz="20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F4B093F2-C16F-4990-A094-1714DC28A2CB}"/>
              </a:ext>
            </a:extLst>
          </p:cNvPr>
          <p:cNvSpPr>
            <a:spLocks noGrp="1"/>
          </p:cNvSpPr>
          <p:nvPr>
            <p:ph idx="1"/>
          </p:nvPr>
        </p:nvSpPr>
        <p:spPr>
          <a:xfrm>
            <a:off x="1115616" y="5152624"/>
            <a:ext cx="7571184" cy="1300712"/>
          </a:xfrm>
        </p:spPr>
        <p:txBody>
          <a:bodyPr/>
          <a:lstStyle/>
          <a:p>
            <a:pPr>
              <a:spcAft>
                <a:spcPct val="20000"/>
              </a:spcAft>
              <a:buClr>
                <a:srgbClr val="FF0000"/>
              </a:buClr>
              <a:buFont typeface="Wingdings" panose="05000000000000000000" pitchFamily="2" charset="2"/>
              <a:buChar char="q"/>
            </a:pPr>
            <a:r>
              <a:rPr lang="el-GR" sz="2000" dirty="0">
                <a:latin typeface="Trebuchet MS" panose="020B0603020202020204" pitchFamily="34" charset="0"/>
              </a:rPr>
              <a:t>Για τους λόγους που αναφέρθηκαν προηγουμένως, χαμηλή κάλυψη, ακόμα και σωρευτικά</a:t>
            </a:r>
          </a:p>
          <a:p>
            <a:pPr>
              <a:spcAft>
                <a:spcPct val="20000"/>
              </a:spcAft>
              <a:buClr>
                <a:srgbClr val="FF0000"/>
              </a:buClr>
              <a:buFont typeface="Wingdings" panose="05000000000000000000" pitchFamily="2" charset="2"/>
              <a:buChar char="q"/>
            </a:pPr>
            <a:r>
              <a:rPr lang="el-GR" sz="2000" dirty="0">
                <a:latin typeface="Trebuchet MS" panose="020B0603020202020204" pitchFamily="34" charset="0"/>
              </a:rPr>
              <a:t>Ανάγκη για συμπληρωματικές πολιτικές στήριξης εισοδήματος (π.χ. Ελάχιστο Εγγυημένο Εισόδημα)</a:t>
            </a:r>
            <a:endParaRPr lang="en-US" sz="2000" dirty="0">
              <a:latin typeface="Trebuchet MS" panose="020B0603020202020204" pitchFamily="34" charset="0"/>
            </a:endParaRPr>
          </a:p>
        </p:txBody>
      </p:sp>
      <p:pic>
        <p:nvPicPr>
          <p:cNvPr id="6" name="Picture 5">
            <a:extLst>
              <a:ext uri="{FF2B5EF4-FFF2-40B4-BE49-F238E27FC236}">
                <a16:creationId xmlns:a16="http://schemas.microsoft.com/office/drawing/2014/main" id="{128F59EC-91E5-4A04-81C1-AFD9E7C444BB}"/>
              </a:ext>
            </a:extLst>
          </p:cNvPr>
          <p:cNvPicPr>
            <a:picLocks noChangeAspect="1"/>
          </p:cNvPicPr>
          <p:nvPr/>
        </p:nvPicPr>
        <p:blipFill>
          <a:blip r:embed="rId2">
            <a:lum contrast="-20000"/>
          </a:blip>
          <a:stretch>
            <a:fillRect/>
          </a:stretch>
        </p:blipFill>
        <p:spPr>
          <a:xfrm>
            <a:off x="2071700" y="1630942"/>
            <a:ext cx="5457800" cy="3521682"/>
          </a:xfrm>
          <a:prstGeom prst="rect">
            <a:avLst/>
          </a:prstGeom>
        </p:spPr>
      </p:pic>
    </p:spTree>
    <p:extLst>
      <p:ext uri="{BB962C8B-B14F-4D97-AF65-F5344CB8AC3E}">
        <p14:creationId xmlns:p14="http://schemas.microsoft.com/office/powerpoint/2010/main" val="23129866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r-FR" altLang="el-GR" sz="2000" b="1" noProof="1">
                <a:latin typeface="Trebuchet MS" panose="020B0603020202020204" pitchFamily="34" charset="0"/>
              </a:rPr>
              <a:t>Flexicurity</a:t>
            </a:r>
            <a:endParaRPr lang="fr-FR" altLang="el-GR" sz="2000" noProof="1">
              <a:solidFill>
                <a:schemeClr val="tx1"/>
              </a:solidFill>
              <a:latin typeface="Trebuchet MS" panose="020B0603020202020204" pitchFamily="34" charset="0"/>
            </a:endParaRPr>
          </a:p>
        </p:txBody>
      </p:sp>
      <p:sp>
        <p:nvSpPr>
          <p:cNvPr id="65539" name="Rectangle 3"/>
          <p:cNvSpPr>
            <a:spLocks noGrp="1" noChangeArrowheads="1"/>
          </p:cNvSpPr>
          <p:nvPr>
            <p:ph type="body" idx="1"/>
          </p:nvPr>
        </p:nvSpPr>
        <p:spPr>
          <a:xfrm>
            <a:off x="914400" y="1600200"/>
            <a:ext cx="7515225" cy="4043363"/>
          </a:xfrm>
        </p:spPr>
        <p:txBody>
          <a:bodyPr/>
          <a:lstStyle/>
          <a:p>
            <a:pPr lvl="1">
              <a:spcAft>
                <a:spcPct val="20000"/>
              </a:spcAft>
            </a:pPr>
            <a:endParaRPr lang="el-GR" altLang="el-GR" sz="16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Σύγχρονη τάση σε αρκετά κράτη-μέλη της ΕΕ</a:t>
            </a:r>
            <a:r>
              <a:rPr lang="fr-FR" altLang="el-GR" sz="2000" noProof="1">
                <a:latin typeface="Trebuchet MS" panose="020B0603020202020204" pitchFamily="34" charset="0"/>
              </a:rPr>
              <a:t>:</a:t>
            </a:r>
            <a:br>
              <a:rPr lang="fr-FR" altLang="el-GR" sz="2000" noProof="1">
                <a:latin typeface="Trebuchet MS" panose="020B0603020202020204" pitchFamily="34" charset="0"/>
              </a:rPr>
            </a:br>
            <a:r>
              <a:rPr lang="fr-FR" altLang="el-GR" sz="2000" noProof="1">
                <a:latin typeface="Trebuchet MS" panose="020B0603020202020204" pitchFamily="34" charset="0"/>
              </a:rPr>
              <a:t>Flexicurity (</a:t>
            </a:r>
            <a:r>
              <a:rPr lang="el-GR" altLang="el-GR" sz="2000" noProof="1">
                <a:latin typeface="Trebuchet MS" panose="020B0603020202020204" pitchFamily="34" charset="0"/>
              </a:rPr>
              <a:t>ευελιξία με ασφάλεια)</a:t>
            </a:r>
          </a:p>
          <a:p>
            <a:pPr lvl="2">
              <a:spcAft>
                <a:spcPct val="20000"/>
              </a:spcAft>
            </a:pPr>
            <a:r>
              <a:rPr lang="el-GR" altLang="el-GR" sz="1700" noProof="1">
                <a:latin typeface="Trebuchet MS" panose="020B0603020202020204" pitchFamily="34" charset="0"/>
              </a:rPr>
              <a:t>Ευέλικτη αγορά εργασίας</a:t>
            </a:r>
          </a:p>
          <a:p>
            <a:pPr lvl="3">
              <a:spcAft>
                <a:spcPct val="20000"/>
              </a:spcAft>
            </a:pPr>
            <a:r>
              <a:rPr lang="el-GR" altLang="el-GR" sz="1400" noProof="1">
                <a:latin typeface="Trebuchet MS" panose="020B0603020202020204" pitchFamily="34" charset="0"/>
              </a:rPr>
              <a:t>Ελάχιστοι περιορισμοί σε προσλήψεις/απολύσεις</a:t>
            </a:r>
            <a:r>
              <a:rPr lang="fr-FR" altLang="el-GR" sz="1400" noProof="1">
                <a:latin typeface="Trebuchet MS" panose="020B0603020202020204" pitchFamily="34" charset="0"/>
              </a:rPr>
              <a:t> (hiring and firing)</a:t>
            </a:r>
          </a:p>
          <a:p>
            <a:pPr lvl="2">
              <a:spcAft>
                <a:spcPct val="20000"/>
              </a:spcAft>
            </a:pPr>
            <a:r>
              <a:rPr lang="el-GR" altLang="el-GR" sz="1700" noProof="1">
                <a:latin typeface="Trebuchet MS" panose="020B0603020202020204" pitchFamily="34" charset="0"/>
              </a:rPr>
              <a:t>Γενναιόδωρα επιδόματα (και βοηθήματα) ανεργίας</a:t>
            </a:r>
          </a:p>
          <a:p>
            <a:pPr lvl="3">
              <a:spcAft>
                <a:spcPct val="20000"/>
              </a:spcAft>
            </a:pPr>
            <a:r>
              <a:rPr lang="el-GR" altLang="el-GR" sz="1400" noProof="1">
                <a:latin typeface="Trebuchet MS" panose="020B0603020202020204" pitchFamily="34" charset="0"/>
              </a:rPr>
              <a:t>Αλλά μειούμενα με το χρόνο</a:t>
            </a:r>
          </a:p>
          <a:p>
            <a:pPr lvl="2">
              <a:spcAft>
                <a:spcPct val="20000"/>
              </a:spcAft>
            </a:pPr>
            <a:r>
              <a:rPr lang="el-GR" altLang="el-GR" sz="1700" noProof="1">
                <a:latin typeface="Trebuchet MS" panose="020B0603020202020204" pitchFamily="34" charset="0"/>
              </a:rPr>
              <a:t>Ενεργητικές πολιτικές απασχόλησης. Συνήθως:</a:t>
            </a:r>
          </a:p>
          <a:p>
            <a:pPr lvl="3">
              <a:spcAft>
                <a:spcPct val="20000"/>
              </a:spcAft>
            </a:pPr>
            <a:r>
              <a:rPr lang="el-GR" altLang="el-GR" sz="1400" noProof="1">
                <a:latin typeface="Trebuchet MS" panose="020B0603020202020204" pitchFamily="34" charset="0"/>
              </a:rPr>
              <a:t>Κατάρτιση/επανεκπαίδευση</a:t>
            </a:r>
          </a:p>
          <a:p>
            <a:pPr lvl="3">
              <a:spcAft>
                <a:spcPct val="20000"/>
              </a:spcAft>
            </a:pPr>
            <a:r>
              <a:rPr lang="el-GR" altLang="el-GR" sz="1400" noProof="1">
                <a:latin typeface="Trebuchet MS" panose="020B0603020202020204" pitchFamily="34" charset="0"/>
              </a:rPr>
              <a:t>Βοήθεια για εξεύρεση εργασίας </a:t>
            </a:r>
            <a:br>
              <a:rPr lang="el-GR" altLang="el-GR" sz="1400" noProof="1">
                <a:latin typeface="Trebuchet MS" panose="020B0603020202020204" pitchFamily="34" charset="0"/>
              </a:rPr>
            </a:br>
            <a:r>
              <a:rPr lang="el-GR" altLang="el-GR" sz="1400" noProof="1">
                <a:latin typeface="Trebuchet MS" panose="020B0603020202020204" pitchFamily="34" charset="0"/>
              </a:rPr>
              <a:t>  (καλύτερο </a:t>
            </a:r>
            <a:r>
              <a:rPr lang="en-US" altLang="el-GR" sz="1400" noProof="1">
                <a:latin typeface="Trebuchet MS" panose="020B0603020202020204" pitchFamily="34" charset="0"/>
              </a:rPr>
              <a:t>matching </a:t>
            </a:r>
            <a:r>
              <a:rPr lang="el-GR" altLang="el-GR" sz="1400" noProof="1">
                <a:latin typeface="Trebuchet MS" panose="020B0603020202020204" pitchFamily="34" charset="0"/>
              </a:rPr>
              <a:t>εργοδοτών-εργαζομένων)</a:t>
            </a:r>
          </a:p>
          <a:p>
            <a:pPr lvl="3">
              <a:spcAft>
                <a:spcPct val="20000"/>
              </a:spcAft>
            </a:pPr>
            <a:r>
              <a:rPr lang="el-GR" altLang="el-GR" sz="1400" noProof="1">
                <a:latin typeface="Trebuchet MS" panose="020B0603020202020204" pitchFamily="34" charset="0"/>
              </a:rPr>
              <a:t>Προώθηση απασχόλησης σε ιδιωτικό ή δημόσιο τομέα</a:t>
            </a:r>
            <a:br>
              <a:rPr lang="el-GR" altLang="el-GR" sz="1400" noProof="1">
                <a:latin typeface="Trebuchet MS" panose="020B0603020202020204" pitchFamily="34" charset="0"/>
              </a:rPr>
            </a:br>
            <a:r>
              <a:rPr lang="el-GR" altLang="el-GR" sz="1400" noProof="1">
                <a:latin typeface="Trebuchet MS" panose="020B0603020202020204" pitchFamily="34" charset="0"/>
              </a:rPr>
              <a:t>  (επιδότηση ασφαλιστικών εισφορών, δημιουργία βραχυχρόνιων  </a:t>
            </a:r>
            <a:br>
              <a:rPr lang="el-GR" altLang="el-GR" sz="1400" noProof="1">
                <a:latin typeface="Trebuchet MS" panose="020B0603020202020204" pitchFamily="34" charset="0"/>
              </a:rPr>
            </a:br>
            <a:r>
              <a:rPr lang="el-GR" altLang="el-GR" sz="1400" noProof="1">
                <a:latin typeface="Trebuchet MS" panose="020B0603020202020204" pitchFamily="34" charset="0"/>
              </a:rPr>
              <a:t>   θέσεων απασχόλησης)</a:t>
            </a:r>
          </a:p>
          <a:p>
            <a:pPr lvl="1">
              <a:spcAft>
                <a:spcPct val="20000"/>
              </a:spcAft>
            </a:pPr>
            <a:r>
              <a:rPr lang="el-GR" altLang="el-GR" sz="2000" noProof="1">
                <a:latin typeface="Trebuchet MS" panose="020B0603020202020204" pitchFamily="34" charset="0"/>
              </a:rPr>
              <a:t>Αποτελέσματα όχι πάντα ξεκάθαρα</a:t>
            </a:r>
          </a:p>
          <a:p>
            <a:pPr lvl="2">
              <a:spcAft>
                <a:spcPct val="20000"/>
              </a:spcAft>
            </a:pPr>
            <a:r>
              <a:rPr lang="el-GR" altLang="el-GR" sz="1700" noProof="1">
                <a:latin typeface="Trebuchet MS" panose="020B0603020202020204" pitchFamily="34" charset="0"/>
              </a:rPr>
              <a:t>Ειδικά στο Νότο</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267812"/>
            <a:ext cx="7772400" cy="1143000"/>
          </a:xfrm>
        </p:spPr>
        <p:txBody>
          <a:bodyPr/>
          <a:lstStyle/>
          <a:p>
            <a:pPr>
              <a:defRPr sz="1050" b="1" i="0" u="none" strike="noStrike" kern="1200" baseline="0">
                <a:solidFill>
                  <a:prstClr val="black"/>
                </a:solidFill>
                <a:latin typeface="Arial Narrow" pitchFamily="34" charset="0"/>
                <a:ea typeface="+mn-ea"/>
                <a:cs typeface="+mn-cs"/>
              </a:defRPr>
            </a:pPr>
            <a:r>
              <a:rPr lang="el-GR" sz="2000" b="1" dirty="0">
                <a:solidFill>
                  <a:srgbClr val="CC3300"/>
                </a:solidFill>
                <a:latin typeface="Trebuchet MS" panose="020B0603020202020204" pitchFamily="34" charset="0"/>
              </a:rPr>
              <a:t>Δαπάνες για ενεργητικές πολιτικές απασχόλησης στα κράτη μέλη της ΕΕ (2010, % ΑΕΠ)</a:t>
            </a:r>
          </a:p>
        </p:txBody>
      </p:sp>
      <p:sp>
        <p:nvSpPr>
          <p:cNvPr id="3" name="Content Placeholder 2"/>
          <p:cNvSpPr>
            <a:spLocks noGrp="1"/>
          </p:cNvSpPr>
          <p:nvPr>
            <p:ph idx="1"/>
          </p:nvPr>
        </p:nvSpPr>
        <p:spPr>
          <a:xfrm>
            <a:off x="914400" y="5157192"/>
            <a:ext cx="7772400" cy="1512168"/>
          </a:xfrm>
        </p:spPr>
        <p:txBody>
          <a:bodyPr/>
          <a:lstStyle/>
          <a:p>
            <a:r>
              <a:rPr lang="el-GR" sz="2000" dirty="0"/>
              <a:t>Σημαντικές διαφορές μεταξύ κρατών-μελών</a:t>
            </a:r>
          </a:p>
          <a:p>
            <a:pPr lvl="1"/>
            <a:r>
              <a:rPr lang="el-GR" sz="1800" dirty="0"/>
              <a:t>Απόρροια διαφορών στα ποσοστά ανεργίας (;)</a:t>
            </a:r>
          </a:p>
          <a:p>
            <a:pPr lvl="2"/>
            <a:r>
              <a:rPr lang="el-GR" sz="1500" dirty="0"/>
              <a:t>Εν μέρει</a:t>
            </a:r>
          </a:p>
          <a:p>
            <a:pPr lvl="1"/>
            <a:r>
              <a:rPr lang="en-US" sz="1800" dirty="0"/>
              <a:t>Ceteris paribus, </a:t>
            </a:r>
            <a:r>
              <a:rPr lang="el-GR" sz="1800" dirty="0"/>
              <a:t>βόρειες χώρες «πρωταθλητές»</a:t>
            </a:r>
          </a:p>
        </p:txBody>
      </p:sp>
      <p:graphicFrame>
        <p:nvGraphicFramePr>
          <p:cNvPr id="4" name="Γράφημα 5"/>
          <p:cNvGraphicFramePr/>
          <p:nvPr>
            <p:extLst>
              <p:ext uri="{D42A27DB-BD31-4B8C-83A1-F6EECF244321}">
                <p14:modId xmlns:p14="http://schemas.microsoft.com/office/powerpoint/2010/main" val="2485538036"/>
              </p:ext>
            </p:extLst>
          </p:nvPr>
        </p:nvGraphicFramePr>
        <p:xfrm>
          <a:off x="1691680" y="1600200"/>
          <a:ext cx="5976664" cy="3628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69069643"/>
      </p:ext>
    </p:extLst>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ltLang="el-GR" sz="2000" b="1" kern="1200" noProof="1">
                <a:solidFill>
                  <a:srgbClr val="CC3300"/>
                </a:solidFill>
                <a:latin typeface="Trebuchet MS" panose="020B0603020202020204" pitchFamily="34" charset="0"/>
                <a:ea typeface="+mn-ea"/>
                <a:cs typeface="+mn-cs"/>
              </a:rPr>
              <a:t>Exta </a:t>
            </a:r>
            <a:r>
              <a:rPr lang="el-GR" altLang="el-GR" sz="2000" b="1" kern="1200" noProof="1">
                <a:solidFill>
                  <a:srgbClr val="CC3300"/>
                </a:solidFill>
                <a:latin typeface="Trebuchet MS" panose="020B0603020202020204" pitchFamily="34" charset="0"/>
                <a:ea typeface="+mn-ea"/>
                <a:cs typeface="+mn-cs"/>
              </a:rPr>
              <a:t>βιβλιογραφία</a:t>
            </a:r>
            <a:endParaRPr lang="fr-FR" altLang="el-GR" sz="2000" b="1" kern="1200" noProof="1">
              <a:solidFill>
                <a:srgbClr val="CC3300"/>
              </a:solidFill>
              <a:latin typeface="Trebuchet MS" panose="020B0603020202020204" pitchFamily="34" charset="0"/>
              <a:ea typeface="+mn-ea"/>
              <a:cs typeface="+mn-cs"/>
            </a:endParaRPr>
          </a:p>
        </p:txBody>
      </p:sp>
      <p:sp>
        <p:nvSpPr>
          <p:cNvPr id="65539" name="Rectangle 3"/>
          <p:cNvSpPr>
            <a:spLocks noGrp="1" noChangeArrowheads="1"/>
          </p:cNvSpPr>
          <p:nvPr>
            <p:ph idx="1"/>
          </p:nvPr>
        </p:nvSpPr>
        <p:spPr>
          <a:xfrm>
            <a:off x="914400" y="1600200"/>
            <a:ext cx="7515225" cy="4043363"/>
          </a:xfrm>
        </p:spPr>
        <p:txBody>
          <a:bodyPr/>
          <a:lstStyle/>
          <a:p>
            <a:pPr lvl="1">
              <a:spcAft>
                <a:spcPct val="20000"/>
              </a:spcAft>
            </a:pPr>
            <a:endParaRPr lang="el-GR" altLang="el-GR" sz="16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Η ελληνική αγορά εργασίας στα χρόνια της κρίσης (Παπαπέτρου): </a:t>
            </a:r>
            <a:r>
              <a:rPr lang="en-GB" altLang="el-GR" sz="2000" noProof="1">
                <a:latin typeface="Trebuchet MS" panose="020B0603020202020204" pitchFamily="34" charset="0"/>
                <a:hlinkClick r:id="rId3"/>
              </a:rPr>
              <a:t>https://www.hba.gr/5Ekdosis/UplPDFs/sylltomos14/353-380%20Papapetrou%202014.pdf</a:t>
            </a:r>
            <a:r>
              <a:rPr lang="el-GR" altLang="el-GR" sz="2000" noProof="1">
                <a:latin typeface="Trebuchet MS" panose="020B0603020202020204" pitchFamily="34" charset="0"/>
              </a:rPr>
              <a:t> </a:t>
            </a:r>
            <a:br>
              <a:rPr lang="fr-FR" altLang="el-GR" sz="2000" noProof="1">
                <a:latin typeface="Trebuchet MS" panose="020B0603020202020204" pitchFamily="34" charset="0"/>
              </a:rPr>
            </a:br>
            <a:endParaRPr lang="el-GR" altLang="el-GR" sz="2000" noProof="1">
              <a:latin typeface="Trebuchet MS" panose="020B0603020202020204" pitchFamily="34" charset="0"/>
            </a:endParaRPr>
          </a:p>
          <a:p>
            <a:pPr lvl="1">
              <a:spcAft>
                <a:spcPct val="20000"/>
              </a:spcAft>
            </a:pPr>
            <a:r>
              <a:rPr lang="el-GR" altLang="el-GR" sz="2000" noProof="1">
                <a:latin typeface="Trebuchet MS" panose="020B0603020202020204" pitchFamily="34" charset="0"/>
              </a:rPr>
              <a:t>Εκπαίδευση και αγορά εργασίας στην Ελλάδα: Επιπτώσεις της κρίσης και προκλήσεις (ΙΟΒΕ): </a:t>
            </a:r>
            <a:r>
              <a:rPr lang="en-GB" altLang="el-GR" sz="2000" noProof="1">
                <a:latin typeface="Trebuchet MS" panose="020B0603020202020204" pitchFamily="34" charset="0"/>
                <a:hlinkClick r:id="rId4"/>
              </a:rPr>
              <a:t>http://iobe.gr/docs/research/RES_05_F_09072018_REP.pdf</a:t>
            </a:r>
            <a:r>
              <a:rPr lang="el-GR" altLang="el-GR" sz="2000" noProof="1">
                <a:latin typeface="Trebuchet MS" panose="020B0603020202020204" pitchFamily="34" charset="0"/>
              </a:rPr>
              <a:t> </a:t>
            </a:r>
          </a:p>
        </p:txBody>
      </p:sp>
    </p:spTree>
    <p:extLst>
      <p:ext uri="{BB962C8B-B14F-4D97-AF65-F5344CB8AC3E}">
        <p14:creationId xmlns:p14="http://schemas.microsoft.com/office/powerpoint/2010/main" val="96255754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l-GR" altLang="el-GR" sz="2000" b="1" dirty="0">
                <a:solidFill>
                  <a:srgbClr val="CC0000"/>
                </a:solidFill>
                <a:latin typeface="Trebuchet MS" panose="020B0603020202020204" pitchFamily="34" charset="0"/>
              </a:rPr>
              <a:t>Ανεργία στην ΕΕ</a:t>
            </a:r>
            <a:br>
              <a:rPr lang="el-GR" altLang="el-GR" sz="2000" b="1" dirty="0">
                <a:solidFill>
                  <a:srgbClr val="CC0000"/>
                </a:solidFill>
                <a:latin typeface="Trebuchet MS" panose="020B0603020202020204" pitchFamily="34" charset="0"/>
              </a:rPr>
            </a:br>
            <a:r>
              <a:rPr lang="el-GR" altLang="el-GR" sz="2000" b="1" dirty="0">
                <a:solidFill>
                  <a:srgbClr val="CC0000"/>
                </a:solidFill>
                <a:latin typeface="Trebuchet MS" panose="020B0603020202020204" pitchFamily="34" charset="0"/>
              </a:rPr>
              <a:t>Ποσοστά ανεργίας ανδρών-γυναικών (2013)</a:t>
            </a:r>
            <a:endParaRPr lang="el-GR" altLang="el-GR" sz="2000" dirty="0"/>
          </a:p>
        </p:txBody>
      </p:sp>
      <p:graphicFrame>
        <p:nvGraphicFramePr>
          <p:cNvPr id="4" name="Chart 3"/>
          <p:cNvGraphicFramePr/>
          <p:nvPr>
            <p:extLst>
              <p:ext uri="{D42A27DB-BD31-4B8C-83A1-F6EECF244321}">
                <p14:modId xmlns:p14="http://schemas.microsoft.com/office/powerpoint/2010/main" val="585630598"/>
              </p:ext>
            </p:extLst>
          </p:nvPr>
        </p:nvGraphicFramePr>
        <p:xfrm>
          <a:off x="516124" y="2479357"/>
          <a:ext cx="8568952" cy="436510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txBox="1">
            <a:spLocks noChangeArrowheads="1"/>
          </p:cNvSpPr>
          <p:nvPr/>
        </p:nvSpPr>
        <p:spPr>
          <a:xfrm>
            <a:off x="914400" y="1557338"/>
            <a:ext cx="7905750" cy="791542"/>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1600" kern="0" dirty="0">
                <a:latin typeface="Trebuchet MS" panose="020B0603020202020204" pitchFamily="34" charset="0"/>
              </a:rPr>
              <a:t>Σε λίγες μόνο χώρες σημαντικές διαφορές μεταξύ των δύο φύλων</a:t>
            </a:r>
          </a:p>
          <a:p>
            <a:pPr>
              <a:spcAft>
                <a:spcPct val="20000"/>
              </a:spcAft>
              <a:defRPr/>
            </a:pPr>
            <a:r>
              <a:rPr lang="el-GR" altLang="el-GR" sz="1600" kern="0" dirty="0">
                <a:latin typeface="Trebuchet MS" panose="020B0603020202020204" pitchFamily="34" charset="0"/>
              </a:rPr>
              <a:t>Όχι πάντα στην ίδια κατεύθυνση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2" descr="http://epp.eurostat.ec.europa.eu/statistics_explained/images/4/4e/Unemployment_rate_by_level_of_educational_attainment%2C_2013_%28%25%2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348880"/>
            <a:ext cx="8460432" cy="450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l-GR" altLang="el-GR" sz="2000" b="1" dirty="0">
                <a:solidFill>
                  <a:srgbClr val="CC0000"/>
                </a:solidFill>
                <a:latin typeface="Trebuchet MS" panose="020B0603020202020204" pitchFamily="34" charset="0"/>
              </a:rPr>
              <a:t>Ανεργία στην ΕΕ</a:t>
            </a:r>
            <a:br>
              <a:rPr lang="el-GR" altLang="el-GR" sz="2000" b="1" dirty="0">
                <a:solidFill>
                  <a:srgbClr val="CC0000"/>
                </a:solidFill>
                <a:latin typeface="Trebuchet MS" panose="020B0603020202020204" pitchFamily="34" charset="0"/>
              </a:rPr>
            </a:br>
            <a:r>
              <a:rPr lang="el-GR" altLang="el-GR" sz="2000" b="1" dirty="0">
                <a:solidFill>
                  <a:srgbClr val="CC0000"/>
                </a:solidFill>
                <a:latin typeface="Trebuchet MS" panose="020B0603020202020204" pitchFamily="34" charset="0"/>
              </a:rPr>
              <a:t>Ποσοστά ανεργίας ανά εκπαιδευτικό επίπεδο (2013)</a:t>
            </a:r>
            <a:endParaRPr lang="el-GR" dirty="0"/>
          </a:p>
        </p:txBody>
      </p:sp>
      <p:sp>
        <p:nvSpPr>
          <p:cNvPr id="9" name="Rectangle 3"/>
          <p:cNvSpPr txBox="1">
            <a:spLocks noChangeArrowheads="1"/>
          </p:cNvSpPr>
          <p:nvPr/>
        </p:nvSpPr>
        <p:spPr>
          <a:xfrm>
            <a:off x="914400" y="1557338"/>
            <a:ext cx="7905750" cy="791542"/>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1600" kern="0" dirty="0">
                <a:latin typeface="Trebuchet MS" panose="020B0603020202020204" pitchFamily="34" charset="0"/>
              </a:rPr>
              <a:t>Σε όλες τις χώρες, υψηλότερο εκπαιδευτικό επίπεδο -&gt; χαμηλότερη ανεργία</a:t>
            </a:r>
          </a:p>
          <a:p>
            <a:pPr>
              <a:spcAft>
                <a:spcPct val="20000"/>
              </a:spcAft>
              <a:defRPr/>
            </a:pPr>
            <a:r>
              <a:rPr lang="el-GR" altLang="el-GR" sz="1600" kern="0" dirty="0">
                <a:latin typeface="Trebuchet MS" panose="020B0603020202020204" pitchFamily="34" charset="0"/>
              </a:rPr>
              <a:t>Διαφορές μεταξύ εκπαιδευτικών ομάδων πολύ σημαντικές σε μερικές χώρες</a:t>
            </a:r>
          </a:p>
          <a:p>
            <a:pPr lvl="1">
              <a:spcAft>
                <a:spcPct val="20000"/>
              </a:spcAft>
              <a:defRPr/>
            </a:pPr>
            <a:r>
              <a:rPr lang="el-GR" altLang="el-GR" sz="1400" kern="0" dirty="0">
                <a:latin typeface="Trebuchet MS" panose="020B0603020202020204" pitchFamily="34" charset="0"/>
              </a:rPr>
              <a:t>Ρόλος κατάρτισης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l-GR" altLang="el-GR" sz="2000" b="1">
                <a:latin typeface="Trebuchet MS" panose="020B0603020202020204" pitchFamily="34" charset="0"/>
              </a:rPr>
              <a:t>Ανεργία στην ΕΕ</a:t>
            </a:r>
            <a:br>
              <a:rPr lang="el-GR" altLang="el-GR" sz="2000" b="1">
                <a:latin typeface="Trebuchet MS" panose="020B0603020202020204" pitchFamily="34" charset="0"/>
              </a:rPr>
            </a:br>
            <a:r>
              <a:rPr lang="el-GR" altLang="el-GR" sz="2000" b="1">
                <a:latin typeface="Trebuchet MS" panose="020B0603020202020204" pitchFamily="34" charset="0"/>
              </a:rPr>
              <a:t>Μηνιαία μεταβολή του αριθμού των ανέργων</a:t>
            </a:r>
            <a:br>
              <a:rPr lang="el-GR" altLang="el-GR" sz="2000" b="1">
                <a:latin typeface="Trebuchet MS" panose="020B0603020202020204" pitchFamily="34" charset="0"/>
              </a:rPr>
            </a:br>
            <a:r>
              <a:rPr lang="el-GR" altLang="el-GR" sz="1600" b="1">
                <a:latin typeface="Trebuchet MS" panose="020B0603020202020204" pitchFamily="34" charset="0"/>
              </a:rPr>
              <a:t>(σε χιλιάδες, εποχικά διορθωμένα στοιχεία, Ιαν. 2006- Αυγ. 2014)</a:t>
            </a:r>
          </a:p>
        </p:txBody>
      </p:sp>
      <p:pic>
        <p:nvPicPr>
          <p:cNvPr id="10243" name="Picture 2" descr="http://epp.eurostat.ec.europa.eu/statistics_explained/images/9/93/Change_in_the_number_of_unemployed_persons_%28compared_to_previous_month%2C_in_thousands%29%2C_seasonally_adjusted%2C_January_2006_-_August_201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2420938"/>
            <a:ext cx="741680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914400" y="1600200"/>
            <a:ext cx="7905750" cy="965200"/>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2000" kern="0" dirty="0">
                <a:latin typeface="Trebuchet MS" panose="020B0603020202020204" pitchFamily="34" charset="0"/>
              </a:rPr>
              <a:t>Στενά συνδεδεμένη με τον οικονομικό κύκλο</a:t>
            </a:r>
          </a:p>
          <a:p>
            <a:pPr lvl="1">
              <a:spcAft>
                <a:spcPct val="20000"/>
              </a:spcAft>
              <a:defRPr/>
            </a:pPr>
            <a:r>
              <a:rPr lang="el-GR" altLang="el-GR" sz="1800" kern="0" dirty="0">
                <a:latin typeface="Trebuchet MS" panose="020B0603020202020204" pitchFamily="34" charset="0"/>
              </a:rPr>
              <a:t>Κυκλική – δομική</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lstStyle/>
          <a:p>
            <a:r>
              <a:rPr lang="el-GR" altLang="el-GR" sz="2000" b="1" dirty="0">
                <a:solidFill>
                  <a:srgbClr val="CC0000"/>
                </a:solidFill>
                <a:latin typeface="Trebuchet MS" panose="020B0603020202020204" pitchFamily="34" charset="0"/>
              </a:rPr>
              <a:t>Ανεργία στην ΕΕ</a:t>
            </a:r>
            <a:br>
              <a:rPr lang="el-GR" altLang="el-GR" sz="2000" b="1" dirty="0">
                <a:solidFill>
                  <a:srgbClr val="CC0000"/>
                </a:solidFill>
                <a:latin typeface="Trebuchet MS" panose="020B0603020202020204" pitchFamily="34" charset="0"/>
              </a:rPr>
            </a:br>
            <a:r>
              <a:rPr lang="el-GR" altLang="el-GR" sz="2000" b="1" dirty="0">
                <a:solidFill>
                  <a:srgbClr val="CC0000"/>
                </a:solidFill>
                <a:latin typeface="Trebuchet MS" panose="020B0603020202020204" pitchFamily="34" charset="0"/>
              </a:rPr>
              <a:t>Δομή ανεργίας (μακροχρόνια / βραχυχρόνια, 2013)</a:t>
            </a:r>
            <a:endParaRPr lang="el-GR" altLang="el-GR" sz="2400" dirty="0"/>
          </a:p>
        </p:txBody>
      </p:sp>
      <p:pic>
        <p:nvPicPr>
          <p:cNvPr id="16387" name="Picture 2" descr="http://epp.eurostat.ec.europa.eu/statistics_explained/images/9/9e/Unemployment_rates_by_duration_2013_%28%25%2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564904"/>
            <a:ext cx="7992888"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914400" y="1557338"/>
            <a:ext cx="7905750" cy="791542"/>
          </a:xfrm>
          <a:prstGeom prst="rect">
            <a:avLst/>
          </a:prstGeom>
        </p:spPr>
        <p:txBody>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spcAft>
                <a:spcPct val="20000"/>
              </a:spcAft>
              <a:defRPr/>
            </a:pPr>
            <a:r>
              <a:rPr lang="el-GR" altLang="el-GR" sz="1600" kern="0" dirty="0">
                <a:latin typeface="Trebuchet MS" panose="020B0603020202020204" pitchFamily="34" charset="0"/>
              </a:rPr>
              <a:t>Πολύ μεγάλες διαφορές μεταξύ-κρατών μελών</a:t>
            </a:r>
          </a:p>
          <a:p>
            <a:pPr>
              <a:spcAft>
                <a:spcPct val="20000"/>
              </a:spcAft>
              <a:defRPr/>
            </a:pPr>
            <a:r>
              <a:rPr lang="el-GR" altLang="el-GR" sz="1600" kern="0" dirty="0">
                <a:latin typeface="Trebuchet MS" panose="020B0603020202020204" pitchFamily="34" charset="0"/>
              </a:rPr>
              <a:t>Ρόλος κρίσης</a:t>
            </a:r>
          </a:p>
          <a:p>
            <a:pPr>
              <a:spcAft>
                <a:spcPct val="20000"/>
              </a:spcAft>
              <a:defRPr/>
            </a:pPr>
            <a:r>
              <a:rPr lang="el-GR" altLang="el-GR" sz="1600" kern="0" dirty="0" err="1">
                <a:latin typeface="Trebuchet MS" panose="020B0603020202020204" pitchFamily="34" charset="0"/>
              </a:rPr>
              <a:t>Κοινωνικο</a:t>
            </a:r>
            <a:r>
              <a:rPr lang="el-GR" altLang="el-GR" sz="1600" kern="0" dirty="0">
                <a:latin typeface="Trebuchet MS" panose="020B0603020202020204" pitchFamily="34" charset="0"/>
              </a:rPr>
              <a:t>-οικονομικές συνέπειες</a:t>
            </a:r>
          </a:p>
        </p:txBody>
      </p:sp>
    </p:spTree>
  </p:cSld>
  <p:clrMapOvr>
    <a:masterClrMapping/>
  </p:clrMapOvr>
</p:sld>
</file>

<file path=ppt/theme/theme1.xml><?xml version="1.0" encoding="utf-8"?>
<a:theme xmlns:a="http://schemas.openxmlformats.org/drawingml/2006/main" name="Layers">
  <a:themeElements>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themeOverride>
</file>

<file path=ppt/theme/themeOverride2.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2727</TotalTime>
  <Words>2967</Words>
  <Application>Microsoft Office PowerPoint</Application>
  <PresentationFormat>On-screen Show (4:3)</PresentationFormat>
  <Paragraphs>462</Paragraphs>
  <Slides>55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Book Antiqua</vt:lpstr>
      <vt:lpstr>Monotype Sorts</vt:lpstr>
      <vt:lpstr>Times New Roman</vt:lpstr>
      <vt:lpstr>Trebuchet MS</vt:lpstr>
      <vt:lpstr>Wingdings</vt:lpstr>
      <vt:lpstr>Layers</vt:lpstr>
      <vt:lpstr>Προγράμματα κοινωνικής προστασίας πολιτικές στήριξης του εισοδήματος των ανέργων</vt:lpstr>
      <vt:lpstr>ανεργία – ένα κοινωνικό πρόβλημα</vt:lpstr>
      <vt:lpstr>Ανεργία στην ΕΕ Ποσοστά ανεργίας πριν και στη διάρκεια της κρίσης (2007 και 2013)</vt:lpstr>
      <vt:lpstr>Ανεργία στην ΕΕ Ποσοστά ανεργίας νέων ηλικίας 15-24 ετών πριν και στη διάρκεια της κρίσης (2007 και 2013)</vt:lpstr>
      <vt:lpstr>Συμμετοχή ανδρών και γυναικών στο εργατικό δυναμικό  στα κράτη-μέλη της ΕΕ (2013)</vt:lpstr>
      <vt:lpstr>Ανεργία στην ΕΕ Ποσοστά ανεργίας ανδρών-γυναικών (2013)</vt:lpstr>
      <vt:lpstr>Ανεργία στην ΕΕ Ποσοστά ανεργίας ανά εκπαιδευτικό επίπεδο (2013)</vt:lpstr>
      <vt:lpstr>Ανεργία στην ΕΕ Μηνιαία μεταβολή του αριθμού των ανέργων (σε χιλιάδες, εποχικά διορθωμένα στοιχεία, Ιαν. 2006- Αυγ. 2014)</vt:lpstr>
      <vt:lpstr>Ανεργία στην ΕΕ Δομή ανεργίας (μακροχρόνια / βραχυχρόνια, 2013)</vt:lpstr>
      <vt:lpstr>(ιδιωτική) ασφάλιση ανεργίας: προϋποθέσεις αποδοτικότητας</vt:lpstr>
      <vt:lpstr>αποτυχίες της (ιδιωτικής) ασφάλισης ανεργίας</vt:lpstr>
      <vt:lpstr>στήριξη εισοδήματος ανέργων</vt:lpstr>
      <vt:lpstr>στήριξη εισοδήματος ανέργων</vt:lpstr>
      <vt:lpstr>Ποσοστά αναπλήρωσης επιδομάτων και βοηθημάτων ανεργίας στα κράτη-μέλη της ΕΕ (2010)</vt:lpstr>
      <vt:lpstr>Μέγιστο διάστημα παροχής επιδόματος ανεργίας  στα κράτη-μέλη της ΕΕ (αριθμός εβδομάδων, 2010)</vt:lpstr>
      <vt:lpstr>Συνδυάζοντας τα δύο προηγούμενα…</vt:lpstr>
      <vt:lpstr>Χρηματοδότηση ασφάλισης ανεργίας</vt:lpstr>
      <vt:lpstr>Τύποι κρατικής συμμετοχής στη χρηματοδότηση της ασφάλισης ανεργίας</vt:lpstr>
      <vt:lpstr>Δαπάνη ασφάλισης ανεργίας ως ποσοστό του ΑΕΠ  στα κράτη-μέλη της ΕΕ (2010)</vt:lpstr>
      <vt:lpstr>Διαχρονική μεταβολή στη γενναιοδωρία των επιδομάτων ανεργίας στην ΕΕ</vt:lpstr>
      <vt:lpstr>στήριξη εισοδήματος ανέργων στην Ελλάδα τακτικό επίδομα ανεργίας (1)</vt:lpstr>
      <vt:lpstr>στήριξη εισοδήματος ανέργων στην Ελλάδα τακτικό επίδομα ανεργίας (2)</vt:lpstr>
      <vt:lpstr>στήριξη εισοδήματος ανέργων στην Ελλάδα τακτικό επίδομα ανεργίας (3)</vt:lpstr>
      <vt:lpstr>στήριξη εισοδήματος ανέργων στην Ελλάδα τακτικό επίδομα ανεργίας (4)</vt:lpstr>
      <vt:lpstr>στήριξη εισοδήματος ανέργων στην Ελλάδα τακτικό επίδομα ανεργίας (5)</vt:lpstr>
      <vt:lpstr>στήριξη εισοδήματος ανέργων στην Ελλάδα τακτικό επίδομα ανεργίας (6)</vt:lpstr>
      <vt:lpstr>στήριξη εισοδήματος ανέργων στην Ελλάδα τακτικό επίδομα ανεργίας (7)</vt:lpstr>
      <vt:lpstr>στήριξη εισοδήματος ανέργων στην Ελλάδα τακτικό επίδομα ανεργίας (8)</vt:lpstr>
      <vt:lpstr>στήριξη εισοδήματος ανέργων στην Ελλάδα βοήθημα ανεργίας αυτοαπασχολουμένων (1)</vt:lpstr>
      <vt:lpstr>στήριξη εισοδήματος ανέργων στην Ελλάδα βοήθημα ανεργίας αυτοαπασχολουμένων (2)</vt:lpstr>
      <vt:lpstr>στήριξη εισοδήματος ανέργων στην Ελλάδα βοήθημα ανεργίας αυτοαπασχολουμένων (3)</vt:lpstr>
      <vt:lpstr>στήριξη εισοδήματος ανέργων στην Ελλάδα βοήθημα ανεργίας αυτοαπασχολουμένων (4)</vt:lpstr>
      <vt:lpstr>στήριξη εισοδήματος ανέργων στην Ελλάδα επίδομα μακροχρόνια ανέργων (1)</vt:lpstr>
      <vt:lpstr>τιμαριθμική αναπροσαρμογή των επιδομάτων ανεργίας 1991-2011</vt:lpstr>
      <vt:lpstr>στήριξη εισοδήματος ανέργων στην Ελλάδα επίδομα μακροχρόνια ανέργων (2)</vt:lpstr>
      <vt:lpstr>στήριξη εισοδήματος ανέργων στην Ελλάδα επίδομα μακροχρόνια ανέργων (3)</vt:lpstr>
      <vt:lpstr>στήριξη εισοδήματος ανέργων στην Ελλάδα επίδομα μακροχρόνια ανέργων (4)</vt:lpstr>
      <vt:lpstr>στήριξη εισοδήματος ανέργων στην Ελλάδα επίδομα μακροχρόνια ανέργων (5)</vt:lpstr>
      <vt:lpstr>η ελληνική αγορά εργασίας πριν την κρίση</vt:lpstr>
      <vt:lpstr>η αγορά εργασίας πριν την κρίση</vt:lpstr>
      <vt:lpstr>η αγορά εργασίας μετά την κρίση (1)</vt:lpstr>
      <vt:lpstr>ορισμοί</vt:lpstr>
      <vt:lpstr>η αγορά εργασίας μετά την κρίση (2)</vt:lpstr>
      <vt:lpstr>Μερίδα ανέργων ανά διάρκεια ανεργίας (2008-2018)</vt:lpstr>
      <vt:lpstr>Άνεργοι για 4 χρόνια ή περισσότερο</vt:lpstr>
      <vt:lpstr>Ποσοστά ανεργίας ανδρών και γυναικών (2008-2018)</vt:lpstr>
      <vt:lpstr>Ποσοστά ανεργίας ανά ηλικιακή ομάδα (2008-2018)</vt:lpstr>
      <vt:lpstr>Ποσοστά ανεργίας ημεδαπών και αλλοδαπών σε Ελλάδα και ΕΕ (2005-2014, τριμηνιαία, εποχικά διορθωμένα στοιχεία)</vt:lpstr>
      <vt:lpstr>Συνολική εικόνα έως 2017</vt:lpstr>
      <vt:lpstr>αριθμός ανέργων και αριθμός επιδοτουμένων (τακτικό επίδομα ανεργίας)</vt:lpstr>
      <vt:lpstr>Ποσοστά κάλυψης ανέργων από επιδόματα ανεργίας στις χώρες της ΕΕ</vt:lpstr>
      <vt:lpstr>Κάλυψη ανέργων από όλους τους τύπους επιδομάτων ανεργίας</vt:lpstr>
      <vt:lpstr>Flexicurity</vt:lpstr>
      <vt:lpstr>Δαπάνες για ενεργητικές πολιτικές απασχόλησης στα κράτη μέλη της ΕΕ (2010, % ΑΕΠ)</vt:lpstr>
      <vt:lpstr>Exta βιβλιογραφία</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welfare state as an efficiency device</dc:title>
  <dc:creator>manos</dc:creator>
  <cp:lastModifiedBy>LEVENTI CHRYSOYLA;ΛΕΒΕΝΤΗ ΧΡΥΣΟΥΛΑ</cp:lastModifiedBy>
  <cp:revision>223</cp:revision>
  <dcterms:created xsi:type="dcterms:W3CDTF">2003-02-10T10:17:58Z</dcterms:created>
  <dcterms:modified xsi:type="dcterms:W3CDTF">2021-11-23T11:35:50Z</dcterms:modified>
</cp:coreProperties>
</file>