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91" r:id="rId4"/>
    <p:sldId id="289" r:id="rId5"/>
    <p:sldId id="290" r:id="rId6"/>
    <p:sldId id="297" r:id="rId7"/>
    <p:sldId id="292" r:id="rId8"/>
    <p:sldId id="298" r:id="rId9"/>
    <p:sldId id="300" r:id="rId10"/>
    <p:sldId id="299"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519" autoAdjust="0"/>
  </p:normalViewPr>
  <p:slideViewPr>
    <p:cSldViewPr>
      <p:cViewPr varScale="1">
        <p:scale>
          <a:sx n="40" d="100"/>
          <a:sy n="40" d="100"/>
        </p:scale>
        <p:origin x="-138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453471-8131-4799-BD42-C0FDCCB13C6D}" type="datetimeFigureOut">
              <a:rPr lang="el-GR" smtClean="0"/>
              <a:t>29/10/2019</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130BC-080D-4B8D-B044-82EBB6273AF7}" type="slidenum">
              <a:rPr lang="el-GR" smtClean="0"/>
              <a:t>‹#›</a:t>
            </a:fld>
            <a:endParaRPr lang="el-GR" dirty="0"/>
          </a:p>
        </p:txBody>
      </p:sp>
    </p:spTree>
    <p:extLst>
      <p:ext uri="{BB962C8B-B14F-4D97-AF65-F5344CB8AC3E}">
        <p14:creationId xmlns:p14="http://schemas.microsoft.com/office/powerpoint/2010/main" val="108390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5E130BC-080D-4B8D-B044-82EBB6273AF7}" type="slidenum">
              <a:rPr lang="el-GR" smtClean="0"/>
              <a:t>1</a:t>
            </a:fld>
            <a:endParaRPr lang="el-GR" dirty="0"/>
          </a:p>
        </p:txBody>
      </p:sp>
    </p:spTree>
    <p:extLst>
      <p:ext uri="{BB962C8B-B14F-4D97-AF65-F5344CB8AC3E}">
        <p14:creationId xmlns:p14="http://schemas.microsoft.com/office/powerpoint/2010/main" val="904487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5E130BC-080D-4B8D-B044-82EBB6273AF7}" type="slidenum">
              <a:rPr lang="el-GR" smtClean="0"/>
              <a:t>6</a:t>
            </a:fld>
            <a:endParaRPr lang="el-GR" dirty="0"/>
          </a:p>
        </p:txBody>
      </p:sp>
    </p:spTree>
    <p:extLst>
      <p:ext uri="{BB962C8B-B14F-4D97-AF65-F5344CB8AC3E}">
        <p14:creationId xmlns:p14="http://schemas.microsoft.com/office/powerpoint/2010/main" val="158020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9E8BBDC2-1E4A-45FE-B333-4FE066CB1A0B}"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72299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678D1BA-399B-47F8-A44D-94E0E1448AB5}"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392261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C821006-0839-432F-ADB7-93FB5897DE50}"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359501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7834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FFD28-61EF-4827-B4A5-C3C3682A914B}"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99195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CC95145-DB32-443A-93CA-0321A3333D21}" type="datetime1">
              <a:rPr lang="el-GR" smtClean="0"/>
              <a:t>29/10/2019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58638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A2CC1A0-1F15-4F45-8F41-49DE34BFBCFA}" type="datetime1">
              <a:rPr lang="el-GR" smtClean="0"/>
              <a:t>29/10/2019</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47969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E0C8509-C1B2-4BE2-AA45-27FE459D73E9}" type="datetime1">
              <a:rPr lang="el-GR" smtClean="0"/>
              <a:t>29/10/2019</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508990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69436-4476-4F9A-8F88-3C373710DEDA}" type="datetime1">
              <a:rPr lang="el-GR" smtClean="0"/>
              <a:t>29/10/2019</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32236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F709-2E53-4875-894C-CB7CD8268409}" type="datetime1">
              <a:rPr lang="el-GR" smtClean="0"/>
              <a:t>29/10/2019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61864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B8B2-F117-497F-932F-A5A3A4A7E242}" type="datetime1">
              <a:rPr lang="el-GR" smtClean="0"/>
              <a:t>29/10/2019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98485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715E9-C77E-40A2-819C-5E6D2DF80197}" type="datetime1">
              <a:rPr lang="el-GR" smtClean="0"/>
              <a:t>29/10/2019</a:t>
            </a:fld>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19261-5AEA-44EF-8DA9-0E089F09D3A8}" type="slidenum">
              <a:rPr lang="el-GR" smtClean="0"/>
              <a:t>‹#›</a:t>
            </a:fld>
            <a:endParaRPr lang="el-GR" dirty="0"/>
          </a:p>
        </p:txBody>
      </p:sp>
    </p:spTree>
    <p:extLst>
      <p:ext uri="{BB962C8B-B14F-4D97-AF65-F5344CB8AC3E}">
        <p14:creationId xmlns:p14="http://schemas.microsoft.com/office/powerpoint/2010/main" val="3596974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2448272"/>
          </a:xfrm>
        </p:spPr>
        <p:txBody>
          <a:bodyPr>
            <a:normAutofit fontScale="90000"/>
          </a:bodyPr>
          <a:lstStyle/>
          <a:p>
            <a:r>
              <a:rPr lang="el-GR" dirty="0" smtClean="0"/>
              <a:t>Προγραμματισμός Ανθρώπινου Δυναμικού: </a:t>
            </a:r>
            <a:r>
              <a:rPr lang="el-GR" dirty="0" smtClean="0"/>
              <a:t>Προσέλκυση και Επιλογή &amp; Ανθρώπινου Δυναμικού </a:t>
            </a:r>
            <a:endParaRPr lang="el-GR" dirty="0"/>
          </a:p>
        </p:txBody>
      </p:sp>
      <p:sp>
        <p:nvSpPr>
          <p:cNvPr id="3" name="Subtitle 2"/>
          <p:cNvSpPr>
            <a:spLocks noGrp="1"/>
          </p:cNvSpPr>
          <p:nvPr>
            <p:ph type="subTitle" idx="1"/>
          </p:nvPr>
        </p:nvSpPr>
        <p:spPr>
          <a:xfrm>
            <a:off x="1475656" y="3853124"/>
            <a:ext cx="6735077" cy="1752600"/>
          </a:xfrm>
        </p:spPr>
        <p:txBody>
          <a:bodyPr/>
          <a:lstStyle/>
          <a:p>
            <a:endParaRPr lang="el-GR"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863906"/>
            <a:ext cx="4248471" cy="2123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863906"/>
            <a:ext cx="3168352"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541" y="332656"/>
            <a:ext cx="3096344" cy="1417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0457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Ομαδική Άσκηση </a:t>
            </a:r>
            <a:endParaRPr lang="el-GR" dirty="0"/>
          </a:p>
        </p:txBody>
      </p:sp>
      <p:sp>
        <p:nvSpPr>
          <p:cNvPr id="3" name="Content Placeholder 2"/>
          <p:cNvSpPr>
            <a:spLocks noGrp="1"/>
          </p:cNvSpPr>
          <p:nvPr>
            <p:ph idx="1"/>
          </p:nvPr>
        </p:nvSpPr>
        <p:spPr/>
        <p:txBody>
          <a:bodyPr/>
          <a:lstStyle/>
          <a:p>
            <a:pPr marL="0" indent="0">
              <a:buNone/>
            </a:pPr>
            <a:r>
              <a:rPr lang="el-GR" dirty="0" smtClean="0"/>
              <a:t>Στις Ομάδες μας χρησιμοποιούμε τον Πίνακα: </a:t>
            </a:r>
          </a:p>
          <a:p>
            <a:pPr marL="0" indent="0">
              <a:buNone/>
            </a:pPr>
            <a:r>
              <a:rPr lang="el-GR" b="1" i="1" dirty="0" smtClean="0"/>
              <a:t>Χρήσεις της Ανάλυσης της Θέσης Εργασίας στις υπόλοιπες Δραστηριότητες ΔΑΔ</a:t>
            </a:r>
          </a:p>
          <a:p>
            <a:pPr marL="0" indent="0">
              <a:buNone/>
            </a:pPr>
            <a:r>
              <a:rPr lang="el-GR" dirty="0" smtClean="0"/>
              <a:t>για να ερμηνεύσουμε και να αξιολογήσουμε </a:t>
            </a:r>
          </a:p>
          <a:p>
            <a:pPr marL="0" indent="0">
              <a:buNone/>
            </a:pPr>
            <a:r>
              <a:rPr lang="el-GR" dirty="0" smtClean="0"/>
              <a:t>την υπάρχουσα κατάσταση στα εργασιακά μας πλαίσια και στους Οργανισμούς μας!</a:t>
            </a:r>
          </a:p>
          <a:p>
            <a:pPr marL="0" indent="0">
              <a:buNone/>
            </a:pPr>
            <a:r>
              <a:rPr lang="el-GR" b="1" i="1" dirty="0" smtClean="0"/>
              <a:t> </a:t>
            </a:r>
            <a:endParaRPr lang="el-GR" b="1" i="1"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10</a:t>
            </a:fld>
            <a:endParaRPr lang="el-G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5082841"/>
            <a:ext cx="3816424"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6721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mtClean="0"/>
              <a:t>Προσέλκυση </a:t>
            </a:r>
            <a:br>
              <a:rPr lang="el-GR" smtClean="0"/>
            </a:br>
            <a:r>
              <a:rPr lang="el-GR" smtClean="0"/>
              <a:t>Ανθρώπινου Δυναμικού</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Προσέλκυση Εργαζομένων είναι η διαδικασία με την οποία οι οργανισμοί εντοπίζουν και προσελκύουν άτομα για να καλύψουν κενές θέσεις εργασίας.</a:t>
            </a:r>
            <a:endParaRPr lang="el-GR" dirty="0" smtClean="0"/>
          </a:p>
          <a:p>
            <a:r>
              <a:rPr lang="el-GR" dirty="0" smtClean="0"/>
              <a:t>Στόχος της Προσέλκυσης είναι να εξασφαλίσει για κάθε κενή θέση προς πλήρωση τον κατάλληλο ποσοτικά και ποιοτικά  αριθμό υποψηφίων , ώστε να επιλεγεί ο καταλληλότερος υποψήφιος για την κάλυψη της κενής θέσης. </a:t>
            </a:r>
            <a:endParaRPr lang="el-GR" dirty="0" smtClean="0"/>
          </a:p>
          <a:p>
            <a:r>
              <a:rPr lang="el-GR" dirty="0" smtClean="0"/>
              <a:t>Τα πρώτα βήματα της διαδικασίας προσέλκυσης είναι ο προγραμματισμός των θέσεων εργασίας και η ανάλυση των θέσεων εργασίας.</a:t>
            </a:r>
            <a:endParaRPr lang="el-GR" dirty="0" smtClean="0"/>
          </a:p>
          <a:p>
            <a:endParaRPr lang="el-GR" dirty="0" smtClean="0"/>
          </a:p>
          <a:p>
            <a:endParaRPr lang="el-GR" dirty="0" smtClean="0"/>
          </a:p>
          <a:p>
            <a:endParaRPr lang="en-GB" dirty="0" smtClean="0"/>
          </a:p>
          <a:p>
            <a:endParaRPr lang="el-GR" dirty="0"/>
          </a:p>
        </p:txBody>
      </p:sp>
      <p:sp>
        <p:nvSpPr>
          <p:cNvPr id="4" name="Date Placeholder 3"/>
          <p:cNvSpPr>
            <a:spLocks noGrp="1"/>
          </p:cNvSpPr>
          <p:nvPr>
            <p:ph type="dt" sz="half" idx="10"/>
          </p:nvPr>
        </p:nvSpPr>
        <p:spPr/>
        <p:txBody>
          <a:bodyPr/>
          <a:lstStyle/>
          <a:p>
            <a:fld id="{E87DE4E2-DF56-4E4B-A89B-FAACD59613BE}" type="datetime1">
              <a:rPr lang="el-GR" smtClean="0"/>
              <a:pPr/>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pPr/>
              <a:t>2</a:t>
            </a:fld>
            <a:endParaRPr lang="el-G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5589240"/>
            <a:ext cx="2847975"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36472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Προηγείται της Προσέλκυσης…</a:t>
            </a:r>
            <a:br>
              <a:rPr lang="el-GR" dirty="0" smtClean="0"/>
            </a:br>
            <a:r>
              <a:rPr lang="el-GR" dirty="0" smtClean="0"/>
              <a:t>Η </a:t>
            </a:r>
            <a:r>
              <a:rPr lang="el-GR" dirty="0" smtClean="0"/>
              <a:t>Ανάλυση </a:t>
            </a:r>
            <a:r>
              <a:rPr lang="el-GR" dirty="0" smtClean="0"/>
              <a:t>θέσης εργασίας</a:t>
            </a:r>
            <a:endParaRPr lang="el-GR" dirty="0"/>
          </a:p>
        </p:txBody>
      </p:sp>
      <p:sp>
        <p:nvSpPr>
          <p:cNvPr id="3" name="Content Placeholder 2"/>
          <p:cNvSpPr>
            <a:spLocks noGrp="1"/>
          </p:cNvSpPr>
          <p:nvPr>
            <p:ph idx="1"/>
          </p:nvPr>
        </p:nvSpPr>
        <p:spPr/>
        <p:txBody>
          <a:bodyPr>
            <a:normAutofit lnSpcReduction="10000"/>
          </a:bodyPr>
          <a:lstStyle/>
          <a:p>
            <a:r>
              <a:rPr lang="el-GR" dirty="0" smtClean="0"/>
              <a:t>Η διαδικασία συγκέντρωσης και καταγραφής των σημαντικών αρμοδιοτήτων και δραστηριοτήτων, τις οποίες εκτελεί ένας εργαζόμενος, των απαιτήσεων και των τεχνικών και περιβαλλοντικών δεδομένων της θέσης, καθώς και του συνόλου των προσόντων, των γνώσεων, των ικανοτήτων και των </a:t>
            </a:r>
            <a:r>
              <a:rPr lang="el-GR" dirty="0"/>
              <a:t>υ</a:t>
            </a:r>
            <a:r>
              <a:rPr lang="el-GR" dirty="0" smtClean="0"/>
              <a:t>πευθυνοτήτων που πρέπει να συνδυάζει ο εργαζόμενος για την επιτυχή διεξαγωγή της εργασίας του (</a:t>
            </a:r>
            <a:r>
              <a:rPr lang="en-US" dirty="0" smtClean="0"/>
              <a:t>Job Analysis)</a:t>
            </a:r>
            <a:r>
              <a:rPr lang="el-GR" dirty="0" smtClean="0"/>
              <a:t>. </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3</a:t>
            </a:fld>
            <a:endParaRPr lang="el-GR" dirty="0"/>
          </a:p>
        </p:txBody>
      </p:sp>
    </p:spTree>
    <p:extLst>
      <p:ext uri="{BB962C8B-B14F-4D97-AF65-F5344CB8AC3E}">
        <p14:creationId xmlns:p14="http://schemas.microsoft.com/office/powerpoint/2010/main" val="3257984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Τί απαιτείται για την </a:t>
            </a:r>
            <a:br>
              <a:rPr lang="el-GR" dirty="0" smtClean="0"/>
            </a:br>
            <a:r>
              <a:rPr lang="el-GR" dirty="0" smtClean="0"/>
              <a:t>Αποτελεσματική Προσέλκυση?  </a:t>
            </a:r>
            <a:endParaRPr lang="el-GR" dirty="0"/>
          </a:p>
        </p:txBody>
      </p:sp>
      <p:sp>
        <p:nvSpPr>
          <p:cNvPr id="3" name="Content Placeholder 2"/>
          <p:cNvSpPr>
            <a:spLocks noGrp="1"/>
          </p:cNvSpPr>
          <p:nvPr>
            <p:ph idx="1"/>
          </p:nvPr>
        </p:nvSpPr>
        <p:spPr/>
        <p:txBody>
          <a:bodyPr>
            <a:noAutofit/>
          </a:bodyPr>
          <a:lstStyle/>
          <a:p>
            <a:pPr>
              <a:lnSpc>
                <a:spcPct val="90000"/>
              </a:lnSpc>
            </a:pPr>
            <a:r>
              <a:rPr lang="el-GR" sz="2600" dirty="0"/>
              <a:t>Γνώση των απαιτήσεων σε ανθρώπινο δυναμικό</a:t>
            </a:r>
          </a:p>
          <a:p>
            <a:pPr>
              <a:lnSpc>
                <a:spcPct val="90000"/>
              </a:lnSpc>
            </a:pPr>
            <a:r>
              <a:rPr lang="el-GR" sz="2600" dirty="0"/>
              <a:t>Γνώση της εξέλιξης των προαγωγών μέσα στον οργανισμό </a:t>
            </a:r>
          </a:p>
          <a:p>
            <a:pPr>
              <a:lnSpc>
                <a:spcPct val="90000"/>
              </a:lnSpc>
            </a:pPr>
            <a:r>
              <a:rPr lang="el-GR" sz="2600" dirty="0"/>
              <a:t>Πρόβλεψη των  μελλοντικών αλλαγών βάσει της πείρας του παρελθόντος και των προσδοκιών για το μέλλον</a:t>
            </a:r>
          </a:p>
          <a:p>
            <a:pPr>
              <a:lnSpc>
                <a:spcPct val="90000"/>
              </a:lnSpc>
            </a:pPr>
            <a:r>
              <a:rPr lang="el-GR" sz="2600" dirty="0"/>
              <a:t>Γνώση του τύπου του ανθρώπου που φαίνεται να ταιριάζει περισσότερο στη συγκεκριμένη θέση  του οργανισμού  και των καθηκόντων επακριβώς που αυτός καλείται να </a:t>
            </a:r>
            <a:r>
              <a:rPr lang="el-GR" sz="2600" dirty="0" smtClean="0"/>
              <a:t>αναλάβει  </a:t>
            </a:r>
            <a:endParaRPr lang="el-GR" sz="2600" dirty="0"/>
          </a:p>
          <a:p>
            <a:pPr>
              <a:lnSpc>
                <a:spcPct val="90000"/>
              </a:lnSpc>
            </a:pPr>
            <a:r>
              <a:rPr lang="el-GR" sz="2600" dirty="0"/>
              <a:t>Αποφάσεις σχετικά με τον αν θα χρησιμοποιηθούν εσωτερικές ή εξωτερικές πηγές  προσέλκυσης</a:t>
            </a:r>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4</a:t>
            </a:fld>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043608" cy="1268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47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a:t>
            </a:r>
            <a:r>
              <a:rPr lang="el-GR" dirty="0" smtClean="0"/>
              <a:t>χέση Προσέλκυσης </a:t>
            </a:r>
            <a:br>
              <a:rPr lang="el-GR" dirty="0" smtClean="0"/>
            </a:br>
            <a:r>
              <a:rPr lang="el-GR" dirty="0" smtClean="0"/>
              <a:t>με την Στρατηγική της Οργάνωσης </a:t>
            </a:r>
            <a:endParaRPr lang="el-GR" dirty="0"/>
          </a:p>
        </p:txBody>
      </p:sp>
      <p:sp>
        <p:nvSpPr>
          <p:cNvPr id="3" name="Content Placeholder 2"/>
          <p:cNvSpPr>
            <a:spLocks noGrp="1"/>
          </p:cNvSpPr>
          <p:nvPr>
            <p:ph idx="1"/>
          </p:nvPr>
        </p:nvSpPr>
        <p:spPr>
          <a:xfrm>
            <a:off x="457200" y="1556792"/>
            <a:ext cx="8229600" cy="4525963"/>
          </a:xfrm>
        </p:spPr>
        <p:txBody>
          <a:bodyPr>
            <a:normAutofit fontScale="77500" lnSpcReduction="20000"/>
          </a:bodyPr>
          <a:lstStyle/>
          <a:p>
            <a:r>
              <a:rPr lang="el-GR" dirty="0" smtClean="0"/>
              <a:t>Οι στόχοι και οι μέθοδοι προσέλκυσης και επιλογής είναι άμεσα συνδεδεμένοι και εξαρτώνται σε μεγάλο βαθμό από τα γενικά σχέδια και τη στρατηγική της Οργάνωσης.</a:t>
            </a:r>
            <a:endParaRPr lang="en-US" dirty="0" smtClean="0"/>
          </a:p>
          <a:p>
            <a:r>
              <a:rPr lang="el-GR" dirty="0" smtClean="0"/>
              <a:t>Είναι σημαντική η απόφαση να υιοθετηθεί η εσωτερική είτε η εξωτερική κάλυψη των κενών θέσεων της Οργάνωσης σε κάποιο επίπεδο. Μπορεί να δοθεί έμφαση στην ανάπτυξη των υπαλλήλων εντός της Οργάνωσης.</a:t>
            </a:r>
            <a:endParaRPr lang="el-GR" dirty="0" smtClean="0"/>
          </a:p>
          <a:p>
            <a:r>
              <a:rPr lang="el-GR" dirty="0" smtClean="0"/>
              <a:t>Μπορεί να δοθεί έμφαση είτε στην βραχυπρόθεσμη κάλυψη των ελλείψεων είτε στην πρόληψη για μακροπρόθεσμη συνεργασία. </a:t>
            </a:r>
            <a:r>
              <a:rPr lang="el-GR" dirty="0" smtClean="0"/>
              <a:t>Η Διοίκηση ψάχνει για ανθρώπους με προσόντα επαρκή για τις τρέχουσες ελλείψεις ή προσπαθεί να προσελκύσει ικανούς υποψηφίους που θα μπορέσουν να στελεχώσουν θέσεις του Οργανισμού στο μέλλον.</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5</a:t>
            </a:fld>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0786" y="5708984"/>
            <a:ext cx="2619375" cy="1046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2986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Προσέλκυσης</a:t>
            </a:r>
            <a:endParaRPr lang="el-GR" dirty="0"/>
          </a:p>
        </p:txBody>
      </p:sp>
      <p:sp>
        <p:nvSpPr>
          <p:cNvPr id="3" name="Content Placeholder 2"/>
          <p:cNvSpPr>
            <a:spLocks noGrp="1"/>
          </p:cNvSpPr>
          <p:nvPr>
            <p:ph idx="1"/>
          </p:nvPr>
        </p:nvSpPr>
        <p:spPr>
          <a:xfrm>
            <a:off x="457200" y="1196752"/>
            <a:ext cx="8229600" cy="4929411"/>
          </a:xfrm>
        </p:spPr>
        <p:txBody>
          <a:bodyPr>
            <a:noAutofit/>
          </a:bodyPr>
          <a:lstStyle/>
          <a:p>
            <a:pPr>
              <a:lnSpc>
                <a:spcPct val="110000"/>
              </a:lnSpc>
            </a:pPr>
            <a:r>
              <a:rPr lang="el-GR" sz="2400" dirty="0"/>
              <a:t>Εσωτερική Προσέλκυση: Η θέση καλύπτεται από ένα άτομο του οποίου οι ικανότητες είναι </a:t>
            </a:r>
            <a:r>
              <a:rPr lang="el-GR" sz="2400" dirty="0" smtClean="0"/>
              <a:t>γνωστές.</a:t>
            </a:r>
            <a:endParaRPr lang="el-GR" sz="2400" dirty="0"/>
          </a:p>
          <a:p>
            <a:pPr>
              <a:lnSpc>
                <a:spcPct val="110000"/>
              </a:lnSpc>
            </a:pPr>
            <a:r>
              <a:rPr lang="el-GR" sz="2400" dirty="0"/>
              <a:t>Η εσωτερική προσέλκυση αποτελεί ως μέθοδος </a:t>
            </a:r>
            <a:r>
              <a:rPr lang="el-GR" sz="2400" dirty="0" smtClean="0"/>
              <a:t>κίνητρο </a:t>
            </a:r>
            <a:r>
              <a:rPr lang="el-GR" sz="2400" dirty="0"/>
              <a:t>για τους εργαζομένους για </a:t>
            </a:r>
            <a:r>
              <a:rPr lang="el-GR" sz="2400" dirty="0" smtClean="0"/>
              <a:t> την βελτίωση </a:t>
            </a:r>
            <a:r>
              <a:rPr lang="el-GR" sz="2400" dirty="0"/>
              <a:t>της απόδοσής τους. </a:t>
            </a:r>
            <a:r>
              <a:rPr lang="el-GR" sz="2400" dirty="0"/>
              <a:t>Η προσέλκυση μπορεί να είναι ταχύτερη και λιγότερο δαπανηρή εάν μπορεί να βρεθεί εσωτερικός υποψήφιος.</a:t>
            </a:r>
          </a:p>
          <a:p>
            <a:pPr>
              <a:lnSpc>
                <a:spcPct val="110000"/>
              </a:lnSpc>
            </a:pPr>
            <a:r>
              <a:rPr lang="el-GR" sz="2400" dirty="0"/>
              <a:t>Ε</a:t>
            </a:r>
            <a:r>
              <a:rPr lang="el-GR" sz="2400" dirty="0"/>
              <a:t>ξωτερική Προσέλκυση: </a:t>
            </a:r>
            <a:r>
              <a:rPr lang="el-GR" sz="2400" dirty="0"/>
              <a:t>Ε</a:t>
            </a:r>
            <a:r>
              <a:rPr lang="el-GR" sz="2400" dirty="0"/>
              <a:t>ίναι απαραίτητη για να πληρωθούν θέσεις εισαγωγικού επιπέδου και για την απόκτηση ικανοτήτων που δε διαθέτει το προσωπικό του </a:t>
            </a:r>
            <a:r>
              <a:rPr lang="el-GR" sz="2400" dirty="0" smtClean="0"/>
              <a:t>Οργανισμού.</a:t>
            </a:r>
            <a:endParaRPr lang="el-GR" sz="2400" dirty="0"/>
          </a:p>
          <a:p>
            <a:pPr>
              <a:lnSpc>
                <a:spcPct val="110000"/>
              </a:lnSpc>
            </a:pPr>
            <a:r>
              <a:rPr lang="el-GR" sz="2400" dirty="0"/>
              <a:t>Σ</a:t>
            </a:r>
            <a:r>
              <a:rPr lang="el-GR" sz="2400" dirty="0" smtClean="0"/>
              <a:t>ημαντική </a:t>
            </a:r>
            <a:r>
              <a:rPr lang="el-GR" sz="2400" dirty="0"/>
              <a:t>μέθοδος για την πρόσληψη εργαζομένων με διαφορετικό υπόβαθρο και νέες ιδέες! </a:t>
            </a:r>
            <a:r>
              <a:rPr lang="el-GR" sz="2400" dirty="0" smtClean="0"/>
              <a:t>Πλεονέκτημα </a:t>
            </a:r>
            <a:r>
              <a:rPr lang="el-GR" sz="2400" dirty="0"/>
              <a:t>η ανανέωση, μειονέκτημά </a:t>
            </a:r>
            <a:r>
              <a:rPr lang="el-GR" sz="2400" dirty="0" smtClean="0"/>
              <a:t>το </a:t>
            </a:r>
            <a:r>
              <a:rPr lang="el-GR" sz="2400" dirty="0"/>
              <a:t>κόστος και ο χρόνος προσέλκυσης</a:t>
            </a:r>
            <a:endParaRPr lang="el-GR" sz="2400"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6</a:t>
            </a:fld>
            <a:endParaRPr lang="el-GR"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
            <a:ext cx="1979712"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977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Προφίλ ιδανικού υποψηφίου </a:t>
            </a:r>
            <a:br>
              <a:rPr lang="el-GR" dirty="0" smtClean="0"/>
            </a:br>
            <a:r>
              <a:rPr lang="el-GR" dirty="0" smtClean="0"/>
              <a:t>για πλήρωση θέσης εργασίας</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Επαγγελματικές  γνώσεις και ικανότητες που προκύπτουν από τις προδιαγραφές της θέσης, τις πολιτικές και τις προοπτικές καριέρας που συνδέονται με τη συγκεκριμένη θέση </a:t>
            </a:r>
            <a:endParaRPr lang="el-GR" dirty="0" smtClean="0"/>
          </a:p>
          <a:p>
            <a:r>
              <a:rPr lang="el-GR" dirty="0" smtClean="0"/>
              <a:t>Γενικά και Ειδικά χαρακτηριστικά προσωπικότητας </a:t>
            </a:r>
            <a:r>
              <a:rPr lang="el-GR" dirty="0" smtClean="0"/>
              <a:t>(</a:t>
            </a:r>
            <a:r>
              <a:rPr lang="el-GR" dirty="0" smtClean="0"/>
              <a:t>ικανότητα συνεργασίας δημιουργικότητα, κίνητρα, εξωστρέφεια, προσωπικοί στόχοι κ.α.</a:t>
            </a:r>
            <a:r>
              <a:rPr lang="el-GR" dirty="0" smtClean="0"/>
              <a:t>)</a:t>
            </a:r>
            <a:endParaRPr lang="el-GR" dirty="0" smtClean="0"/>
          </a:p>
          <a:p>
            <a:r>
              <a:rPr lang="el-GR" dirty="0" smtClean="0"/>
              <a:t>Αυτά προσδιορίζονται από την ΔΑΔ σε συνεργασία με τα γραμμικά ή άλλα στελέχη τα οποία έχουν την ευθύνη διοίκησης της θέσης.</a:t>
            </a:r>
            <a:endParaRPr lang="el-GR" dirty="0" smtClean="0"/>
          </a:p>
          <a:p>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7</a:t>
            </a:fld>
            <a:endParaRPr lang="el-G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2708920"/>
            <a:ext cx="144016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341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Επιλογή Ανθρώπινου Δυναμικού </a:t>
            </a:r>
            <a:br>
              <a:rPr lang="el-GR" dirty="0" smtClean="0"/>
            </a:br>
            <a:r>
              <a:rPr lang="el-GR" dirty="0" smtClean="0"/>
              <a:t>σε Θέση Εργασίας</a:t>
            </a:r>
            <a:endParaRPr lang="el-GR" dirty="0"/>
          </a:p>
        </p:txBody>
      </p:sp>
      <p:sp>
        <p:nvSpPr>
          <p:cNvPr id="3" name="Content Placeholder 2"/>
          <p:cNvSpPr>
            <a:spLocks noGrp="1"/>
          </p:cNvSpPr>
          <p:nvPr>
            <p:ph idx="1"/>
          </p:nvPr>
        </p:nvSpPr>
        <p:spPr/>
        <p:txBody>
          <a:bodyPr/>
          <a:lstStyle/>
          <a:p>
            <a:r>
              <a:rPr lang="el-GR" dirty="0" smtClean="0"/>
              <a:t>Βασικός στόχος της διαδικασίας επιλογής είναι η πρόσληψη του καταλληλότερου υποψηφίου για την κάθε διαθέσιμη θέση αλλά και η παραμονή σε αυτή και η απόδοσή του σύμφωνα με τις απαιτήσεις της θέσης αλλά και με όρους που θα ικανοποιούν και τον υποψήφιο και την Οργάνωση.</a:t>
            </a:r>
            <a:endParaRPr lang="el-GR" dirty="0" smtClean="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8</a:t>
            </a:fld>
            <a:endParaRPr lang="el-G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0012" y="5229200"/>
            <a:ext cx="4248472" cy="123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3754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Βήματα στη διαδικασία Επιλογής </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Αρχική Επιλογή από την αίτηση και το βιογραφικό</a:t>
            </a:r>
          </a:p>
          <a:p>
            <a:r>
              <a:rPr lang="el-GR" dirty="0" smtClean="0"/>
              <a:t>Προκαταρκτική Συνέντευξη</a:t>
            </a:r>
          </a:p>
          <a:p>
            <a:r>
              <a:rPr lang="el-GR" dirty="0" smtClean="0"/>
              <a:t>Επαγγελματικά Τεστ</a:t>
            </a:r>
          </a:p>
          <a:p>
            <a:r>
              <a:rPr lang="el-GR" dirty="0" smtClean="0"/>
              <a:t>Έλεγχος υποβάθρου και Συστάσεων</a:t>
            </a:r>
          </a:p>
          <a:p>
            <a:r>
              <a:rPr lang="el-GR" dirty="0" smtClean="0"/>
              <a:t>Διαγνωστική Συνέντευξη και ‘Κέντρο Αξιολόγησης’</a:t>
            </a:r>
          </a:p>
          <a:p>
            <a:r>
              <a:rPr lang="el-GR" dirty="0" smtClean="0"/>
              <a:t>Εξέταση φυσικής κατάστασης</a:t>
            </a:r>
          </a:p>
          <a:p>
            <a:r>
              <a:rPr lang="el-GR" dirty="0" smtClean="0"/>
              <a:t>Απόφαση</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29/10/2019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9</a:t>
            </a:fld>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0763" y="4725144"/>
            <a:ext cx="2847975"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4530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517</TotalTime>
  <Words>629</Words>
  <Application>Microsoft Office PowerPoint</Application>
  <PresentationFormat>On-screen Show (4:3)</PresentationFormat>
  <Paragraphs>64</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Προγραμματισμός Ανθρώπινου Δυναμικού: Προσέλκυση και Επιλογή &amp; Ανθρώπινου Δυναμικού </vt:lpstr>
      <vt:lpstr>Προσέλκυση  Ανθρώπινου Δυναμικού</vt:lpstr>
      <vt:lpstr>Προηγείται της Προσέλκυσης… Η Ανάλυση θέσης εργασίας</vt:lpstr>
      <vt:lpstr>Τί απαιτείται για την  Αποτελεσματική Προσέλκυση?  </vt:lpstr>
      <vt:lpstr>Σχέση Προσέλκυσης  με την Στρατηγική της Οργάνωσης </vt:lpstr>
      <vt:lpstr>Πηγές Προσέλκυσης</vt:lpstr>
      <vt:lpstr>Προφίλ ιδανικού υποψηφίου  για πλήρωση θέσης εργασίας</vt:lpstr>
      <vt:lpstr>Επιλογή Ανθρώπινου Δυναμικού  σε Θέση Εργασίας</vt:lpstr>
      <vt:lpstr>Βήματα στη διαδικασία Επιλογής </vt:lpstr>
      <vt:lpstr>Ομαδική Άσκηση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 στον Δημόσιο και Ευρύτερο Δημόσιο Τομέα</dc:title>
  <dc:creator>Ioanna</dc:creator>
  <cp:lastModifiedBy>Ioanna</cp:lastModifiedBy>
  <cp:revision>76</cp:revision>
  <dcterms:created xsi:type="dcterms:W3CDTF">2019-10-14T05:22:49Z</dcterms:created>
  <dcterms:modified xsi:type="dcterms:W3CDTF">2019-10-29T14:27:02Z</dcterms:modified>
</cp:coreProperties>
</file>