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  <p:sldMasterId id="2147483689" r:id="rId4"/>
  </p:sldMasterIdLst>
  <p:notesMasterIdLst>
    <p:notesMasterId r:id="rId44"/>
  </p:notesMasterIdLst>
  <p:sldIdLst>
    <p:sldId id="285" r:id="rId5"/>
    <p:sldId id="286" r:id="rId6"/>
    <p:sldId id="287" r:id="rId7"/>
    <p:sldId id="288" r:id="rId8"/>
    <p:sldId id="289" r:id="rId9"/>
    <p:sldId id="290" r:id="rId10"/>
    <p:sldId id="258" r:id="rId11"/>
    <p:sldId id="300" r:id="rId12"/>
    <p:sldId id="260" r:id="rId13"/>
    <p:sldId id="301" r:id="rId14"/>
    <p:sldId id="302" r:id="rId15"/>
    <p:sldId id="303" r:id="rId16"/>
    <p:sldId id="259" r:id="rId17"/>
    <p:sldId id="295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96" r:id="rId26"/>
    <p:sldId id="268" r:id="rId27"/>
    <p:sldId id="269" r:id="rId28"/>
    <p:sldId id="270" r:id="rId29"/>
    <p:sldId id="271" r:id="rId30"/>
    <p:sldId id="297" r:id="rId31"/>
    <p:sldId id="291" r:id="rId32"/>
    <p:sldId id="292" r:id="rId33"/>
    <p:sldId id="293" r:id="rId34"/>
    <p:sldId id="299" r:id="rId35"/>
    <p:sldId id="279" r:id="rId36"/>
    <p:sldId id="280" r:id="rId37"/>
    <p:sldId id="278" r:id="rId38"/>
    <p:sldId id="281" r:id="rId39"/>
    <p:sldId id="282" r:id="rId40"/>
    <p:sldId id="283" r:id="rId41"/>
    <p:sldId id="284" r:id="rId42"/>
    <p:sldId id="294" r:id="rId4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6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74E6A-2243-4289-956F-5D8B79BB5F38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5D4E5-A6D1-4F5A-9C94-C19F056AD9D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7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33813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0517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81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7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4577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18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261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84010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271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4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81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212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131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729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870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Εαρινό Εξάμηνο 2006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/>
              <a:t>Δρ. Αγγ. Πουλυμενάκου, ΟΠΑ Απόδοση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2EA86-BCCD-4D8D-B805-5399CB4438A3}" type="slidenum">
              <a:rPr lang="el-GR" altLang="el-GR"/>
              <a:pPr>
                <a:defRPr/>
              </a:pPr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4007346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32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03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1424" y="2936926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1424" y="43050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4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5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431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29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819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3905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1123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63919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74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08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147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334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22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94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1424" y="2936926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1424" y="43050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244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638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91431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970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52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42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700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4926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306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231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9681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799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2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7705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622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1424" y="2936926"/>
            <a:ext cx="103632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1424" y="430507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260648"/>
            <a:ext cx="9745472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838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825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3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8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22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64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312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14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81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16647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99421-2D11-4AAA-B57C-F68ABA28D1F2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7432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Εα</a:t>
            </a:r>
            <a:r>
              <a:rPr lang="en-GB" altLang="el-GR" err="1">
                <a:solidFill>
                  <a:prstClr val="black"/>
                </a:solidFill>
              </a:rPr>
              <a:t>ρινό</a:t>
            </a:r>
            <a:r>
              <a:rPr lang="en-GB" altLang="el-GR">
                <a:solidFill>
                  <a:prstClr val="black"/>
                </a:solidFill>
              </a:rPr>
              <a:t> </a:t>
            </a:r>
            <a:r>
              <a:rPr lang="en-GB" altLang="el-GR" err="1" smtClean="0">
                <a:solidFill>
                  <a:prstClr val="black"/>
                </a:solidFill>
              </a:rPr>
              <a:t>Εξάμηνο</a:t>
            </a:r>
            <a:endParaRPr lang="en-GB" altLang="el-GR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l-GR">
                <a:solidFill>
                  <a:prstClr val="black"/>
                </a:solidFill>
              </a:rPr>
              <a:t>Δρ. Αγγ. Πουλυμενάκου, ΟΠΑ Αρχιτεκτονική ΣΕ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B06F-1EE0-495F-8C43-66ED0381D910}" type="slidenum">
              <a:rPr lang="en-GB" alt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30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4784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888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7444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102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1F2A6-0797-44DD-A6D1-0F4097E0A7B3}" type="datetimeFigureOut">
              <a:rPr lang="el-GR" smtClean="0"/>
              <a:t>24/11/2015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532B8-8320-4560-B6E3-FD1A29CA24B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729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98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9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130426"/>
            <a:ext cx="7774632" cy="1755775"/>
          </a:xfrm>
        </p:spPr>
        <p:txBody>
          <a:bodyPr>
            <a:normAutofit fontScale="90000"/>
          </a:bodyPr>
          <a:lstStyle/>
          <a:p>
            <a:r>
              <a:rPr lang="en-US" altLang="el-GR" kern="0" dirty="0" smtClean="0"/>
              <a:t/>
            </a:r>
            <a:br>
              <a:rPr lang="en-US" altLang="el-GR" kern="0" dirty="0" smtClean="0"/>
            </a:br>
            <a:r>
              <a:rPr lang="el-GR" altLang="el-GR" sz="4900" b="1" kern="0" dirty="0"/>
              <a:t>Ανάλυση &amp; </a:t>
            </a:r>
            <a:r>
              <a:rPr lang="el-GR" altLang="el-GR" sz="4900" b="1" kern="0" dirty="0" err="1"/>
              <a:t>Μοντελοποίηση</a:t>
            </a:r>
            <a:r>
              <a:rPr lang="el-GR" altLang="el-GR" sz="4900" b="1" kern="0" dirty="0"/>
              <a:t> Επιχειρηματικών Διαδικασιών &amp; Συστημάτων</a:t>
            </a:r>
            <a:br>
              <a:rPr lang="el-GR" altLang="el-GR" sz="4900" b="1" kern="0" dirty="0"/>
            </a:br>
            <a:endParaRPr lang="el-GR" sz="4900" b="1" dirty="0"/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6080356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9857" y="5836026"/>
            <a:ext cx="4310289" cy="1025873"/>
          </a:xfrm>
          <a:prstGeom prst="rect">
            <a:avLst/>
          </a:prstGeom>
          <a:noFill/>
        </p:spPr>
      </p:pic>
      <p:sp>
        <p:nvSpPr>
          <p:cNvPr id="8" name="Υπότιτλος 2"/>
          <p:cNvSpPr>
            <a:spLocks noGrp="1"/>
          </p:cNvSpPr>
          <p:nvPr>
            <p:ph type="subTitle" idx="1"/>
          </p:nvPr>
        </p:nvSpPr>
        <p:spPr>
          <a:xfrm>
            <a:off x="2423592" y="3827464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# </a:t>
            </a:r>
            <a:r>
              <a:rPr lang="el-GR" sz="2800" b="1" dirty="0" smtClean="0"/>
              <a:t>4:</a:t>
            </a:r>
            <a:r>
              <a:rPr lang="en-US" sz="2800" dirty="0" smtClean="0"/>
              <a:t> </a:t>
            </a:r>
            <a:r>
              <a:rPr lang="el-GR" sz="2800" dirty="0"/>
              <a:t>Οπτική της </a:t>
            </a:r>
            <a:r>
              <a:rPr lang="el-GR" sz="2800" dirty="0" smtClean="0"/>
              <a:t>Απόδοσης </a:t>
            </a:r>
            <a:r>
              <a:rPr lang="el-GR" sz="2800" dirty="0"/>
              <a:t>των Συστημάτων Εργασίας</a:t>
            </a:r>
            <a:endParaRPr lang="en-US" sz="2800" dirty="0"/>
          </a:p>
          <a:p>
            <a:r>
              <a:rPr lang="el-GR" sz="2800" b="1" dirty="0"/>
              <a:t>Διδάσκων: </a:t>
            </a:r>
            <a:r>
              <a:rPr lang="el-GR" sz="2800" dirty="0"/>
              <a:t>Δρ. Αγγελική </a:t>
            </a:r>
            <a:r>
              <a:rPr lang="el-GR" sz="2800" dirty="0" err="1"/>
              <a:t>Πουλυμενάκου</a:t>
            </a:r>
            <a:endParaRPr lang="el-GR" sz="2800" dirty="0"/>
          </a:p>
          <a:p>
            <a:r>
              <a:rPr lang="el-GR" sz="2800" b="1" dirty="0"/>
              <a:t>Τμήμα: </a:t>
            </a:r>
            <a:r>
              <a:rPr lang="el-GR" sz="2800" dirty="0"/>
              <a:t>Διοικητικής Επιστήμης &amp; Τεχνολογίας</a:t>
            </a:r>
          </a:p>
        </p:txBody>
      </p:sp>
    </p:spTree>
    <p:extLst>
      <p:ext uri="{BB962C8B-B14F-4D97-AF65-F5344CB8AC3E}">
        <p14:creationId xmlns:p14="http://schemas.microsoft.com/office/powerpoint/2010/main" val="10505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3E99EAC-6B86-476D-BE1E-B17BCC16A802}" type="slidenum">
              <a:rPr lang="el-GR" altLang="el-GR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l-GR" altLang="el-GR" b="1" smtClean="0">
                <a:latin typeface="+mn-lt"/>
              </a:rPr>
              <a:t>Μεταβλητές Απόδοσης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45000"/>
              </a:spcBef>
            </a:pPr>
            <a:r>
              <a:rPr lang="el-GR" altLang="el-GR" sz="2000" b="1" dirty="0"/>
              <a:t>Ρυθμός Παραγωγής (</a:t>
            </a:r>
            <a:r>
              <a:rPr lang="en-US" altLang="el-GR" sz="2000" b="1" dirty="0"/>
              <a:t>rate of output</a:t>
            </a:r>
            <a:r>
              <a:rPr lang="el-GR" altLang="el-GR" sz="2000" b="1" dirty="0"/>
              <a:t>) : </a:t>
            </a:r>
            <a:r>
              <a:rPr lang="el-GR" altLang="zh-CN" sz="2000" dirty="0"/>
              <a:t>ποσό εκροών που παράγει πραγματικά σε ένα δεδομένο χρονικό διάστημα 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el-GR" altLang="zh-CN" sz="2000" b="1" dirty="0"/>
              <a:t>Προσοχή!! </a:t>
            </a:r>
            <a:r>
              <a:rPr lang="el-GR" altLang="zh-CN" sz="2000" dirty="0"/>
              <a:t>Ο </a:t>
            </a:r>
            <a:r>
              <a:rPr lang="el-GR" altLang="zh-CN" sz="2000" b="1" dirty="0"/>
              <a:t>Ρυθμός Παραγωγής δεν είναι η</a:t>
            </a:r>
            <a:r>
              <a:rPr lang="el-GR" altLang="zh-CN" sz="2000" dirty="0"/>
              <a:t> </a:t>
            </a:r>
            <a:r>
              <a:rPr lang="el-GR" altLang="zh-CN" sz="2000" b="1" dirty="0"/>
              <a:t>Δυναμικότητα (</a:t>
            </a:r>
            <a:r>
              <a:rPr lang="en-GB" altLang="zh-CN" sz="2000" b="1" dirty="0">
                <a:ea typeface="SimSun" panose="02010600030101010101" pitchFamily="2" charset="-122"/>
              </a:rPr>
              <a:t>capacity</a:t>
            </a:r>
            <a:r>
              <a:rPr lang="el-GR" altLang="zh-CN" sz="2000" b="1" dirty="0"/>
              <a:t>):</a:t>
            </a:r>
            <a:r>
              <a:rPr lang="el-GR" altLang="zh-CN" sz="2000" dirty="0"/>
              <a:t> θεωρητικό όριο των εκροών που ένα σύστημα μπορεί να παράγει σε ένα δεδομένο χρονικό διάστημα </a:t>
            </a:r>
            <a:endParaRPr lang="el-GR" altLang="el-GR" sz="2000" dirty="0"/>
          </a:p>
          <a:p>
            <a:pPr eaLnBrk="1" hangingPunct="1">
              <a:lnSpc>
                <a:spcPct val="105000"/>
              </a:lnSpc>
              <a:spcBef>
                <a:spcPct val="70000"/>
              </a:spcBef>
            </a:pPr>
            <a:r>
              <a:rPr lang="el-GR" altLang="el-GR" sz="2000" b="1" dirty="0"/>
              <a:t>Συνέπεια</a:t>
            </a:r>
            <a:r>
              <a:rPr lang="en-US" altLang="el-GR" sz="2000" b="1" dirty="0"/>
              <a:t> (consistency)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αν οι ίδιες ενέργειες παράγουν τα ίδια αποτελέσματα.</a:t>
            </a:r>
          </a:p>
          <a:p>
            <a:pPr lvl="1" eaLnBrk="1" hangingPunct="1">
              <a:lnSpc>
                <a:spcPct val="105000"/>
              </a:lnSpc>
              <a:spcBef>
                <a:spcPct val="45000"/>
              </a:spcBef>
            </a:pPr>
            <a:r>
              <a:rPr lang="en-US" altLang="el-GR" sz="2000" b="1" dirty="0"/>
              <a:t>Total Quality Management (TQM)</a:t>
            </a:r>
            <a:r>
              <a:rPr lang="el-GR" altLang="el-GR" sz="2000" b="1" dirty="0"/>
              <a:t>:</a:t>
            </a:r>
            <a:r>
              <a:rPr lang="el-GR" altLang="el-GR" sz="2000" dirty="0"/>
              <a:t> </a:t>
            </a:r>
            <a:r>
              <a:rPr lang="el-GR" altLang="zh-CN" sz="2000" dirty="0"/>
              <a:t>η αδικαιολόγητη παραλλαγή καταστρέφει την ποιότητα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41133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1131B8-8F78-4A9F-8A61-31332E253E44}" type="slidenum">
              <a:rPr lang="el-GR" altLang="el-GR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Μεταβλητές Απόδοσης (2)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>
            <a:normAutofit/>
          </a:bodyPr>
          <a:lstStyle/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Παραγωγικότητα</a:t>
            </a:r>
            <a:r>
              <a:rPr lang="en-US" altLang="el-GR" sz="2000" b="1" dirty="0"/>
              <a:t> (productivity)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σχέση μεταξύ της ποσότητας που παράγεται από μια επιχειρηματική διαδικασία και του χρηματικού ποσού, του χρόνου και της προσπάθειας που καταναλώνεται </a:t>
            </a:r>
          </a:p>
          <a:p>
            <a:pPr marL="623888" lvl="1" indent="-269875">
              <a:spcBef>
                <a:spcPct val="30000"/>
              </a:spcBef>
            </a:pPr>
            <a:r>
              <a:rPr lang="el-GR" altLang="el-GR" sz="2000" dirty="0"/>
              <a:t>Βελτιώσεις στην ΕΔ ανάγουν την παραγωγικότητα</a:t>
            </a:r>
          </a:p>
          <a:p>
            <a:pPr marL="623888" lvl="1" indent="-269875">
              <a:spcBef>
                <a:spcPct val="30000"/>
              </a:spcBef>
            </a:pPr>
            <a:r>
              <a:rPr lang="el-GR" altLang="el-GR" sz="2000" dirty="0"/>
              <a:t>7 αιτίες που προκαλούν «απόβλητα» (</a:t>
            </a:r>
            <a:r>
              <a:rPr lang="en-US" altLang="el-GR" sz="2000" dirty="0" err="1"/>
              <a:t>Taachi</a:t>
            </a:r>
            <a:r>
              <a:rPr lang="en-US" altLang="el-GR" sz="2000" dirty="0"/>
              <a:t> </a:t>
            </a:r>
            <a:r>
              <a:rPr lang="en-US" altLang="el-GR" sz="2000" dirty="0" err="1"/>
              <a:t>Ohno</a:t>
            </a:r>
            <a:r>
              <a:rPr lang="el-GR" altLang="el-GR" sz="2000" dirty="0"/>
              <a:t>)</a:t>
            </a:r>
            <a:r>
              <a:rPr lang="en-US" altLang="el-GR" sz="2000" dirty="0"/>
              <a:t>: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Ατέλειες στα Προϊόντα 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Υπερπαραγωγή των αγαθών που δεν απαιτούνται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Αποθέματα αγαθών που περιμένουν περαιτέρω επεξεργασία 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Περιττή επεξεργασία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Περιττή μετακίνηση ατόμων 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Περιττή μεταφορά εμπορευμάτων </a:t>
            </a:r>
          </a:p>
          <a:p>
            <a:pPr marL="1160463" lvl="2" indent="-246063">
              <a:buFontTx/>
              <a:buAutoNum type="arabicPeriod"/>
            </a:pPr>
            <a:r>
              <a:rPr lang="el-GR" altLang="zh-CN" dirty="0"/>
              <a:t>Χρόνος που ξοδεύεται στην αναμονή για τον εξοπλισμό για να τελειώσει την εργασία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1080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CF1BAA-182C-4D8F-AAC3-1D6A825179FE}" type="slidenum">
              <a:rPr lang="el-GR" altLang="el-GR" sz="1400">
                <a:solidFill>
                  <a:prstClr val="black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400">
              <a:solidFill>
                <a:prstClr val="black"/>
              </a:solidFill>
            </a:endParaRPr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Μεταβλητές Απόδοσης (3)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7545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60000"/>
              </a:spcBef>
            </a:pPr>
            <a:r>
              <a:rPr lang="el-GR" altLang="el-GR" sz="2000" b="1" dirty="0"/>
              <a:t>Κύκλος Ζωής</a:t>
            </a:r>
            <a:r>
              <a:rPr lang="en-US" altLang="el-GR" sz="2000" b="1" dirty="0"/>
              <a:t> (cycle time)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το χρονικό διάστημα μεταξύ της έναρξης της διαδικασίας και της ολοκλήρωσής της </a:t>
            </a:r>
          </a:p>
          <a:p>
            <a:pPr lvl="1" eaLnBrk="1" hangingPunct="1">
              <a:spcBef>
                <a:spcPct val="30000"/>
              </a:spcBef>
            </a:pPr>
            <a:r>
              <a:rPr lang="el-GR" altLang="el-GR" sz="2000" dirty="0"/>
              <a:t>Πώς συνδέεται με την Διαχείριση Ροής Εργασιών;</a:t>
            </a:r>
          </a:p>
          <a:p>
            <a:pPr lvl="1" eaLnBrk="1" hangingPunct="1">
              <a:spcBef>
                <a:spcPct val="30000"/>
              </a:spcBef>
            </a:pPr>
            <a:r>
              <a:rPr lang="el-GR" altLang="el-GR" sz="2000" dirty="0" smtClean="0"/>
              <a:t>χρόνος </a:t>
            </a:r>
            <a:r>
              <a:rPr lang="el-GR" altLang="el-GR" sz="2000" dirty="0"/>
              <a:t>εκτέλεσης, χρόνος αναμονής, εξαρτήσεις μεταξύ δραστηριοτήτων</a:t>
            </a:r>
            <a:endParaRPr lang="el-GR" altLang="el-GR" sz="2000" b="1" dirty="0"/>
          </a:p>
          <a:p>
            <a:pPr eaLnBrk="1" hangingPunct="1">
              <a:spcBef>
                <a:spcPct val="30000"/>
              </a:spcBef>
            </a:pPr>
            <a:r>
              <a:rPr lang="el-GR" altLang="el-GR" sz="2000" b="1" dirty="0"/>
              <a:t>Ευελιξία </a:t>
            </a:r>
            <a:r>
              <a:rPr lang="en-US" altLang="el-GR" sz="2000" b="1" dirty="0"/>
              <a:t>(flexibility)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ευκολία με την οποία μπορεί να ρυθμιστεί η ικανοποίηση των άμεσων αναγκών των πελατών και να προσαρμοστεί μακροπρόθεσμα καθώς οι επιχειρησιακοί όροι αλλάζουν </a:t>
            </a:r>
          </a:p>
          <a:p>
            <a:pPr lvl="1" eaLnBrk="1" hangingPunct="1">
              <a:spcBef>
                <a:spcPct val="30000"/>
              </a:spcBef>
            </a:pPr>
            <a:r>
              <a:rPr lang="el-GR" altLang="el-GR" sz="2000" dirty="0"/>
              <a:t>Τα ΠΣ αυξάνουν ή μειώνουν την ευελιξία της ΕΔ;</a:t>
            </a:r>
          </a:p>
          <a:p>
            <a:pPr eaLnBrk="1" hangingPunct="1">
              <a:spcBef>
                <a:spcPct val="30000"/>
              </a:spcBef>
            </a:pPr>
            <a:r>
              <a:rPr lang="el-GR" altLang="el-GR" sz="2000" b="1" dirty="0"/>
              <a:t>Ασφάλεια</a:t>
            </a:r>
            <a:r>
              <a:rPr lang="en-US" altLang="el-GR" sz="2000" b="1" dirty="0"/>
              <a:t> (security)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δυνατότητα να μην είναι τρωτή σε αναρμόδιες χρήσεις, τη δολιοφθορά ή την εγκληματική δραστηριότητα </a:t>
            </a: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352450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7B617E-2E2D-4D99-9082-CCEA97B4E938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400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4000" b="1" dirty="0">
                <a:latin typeface="+mn-lt"/>
              </a:rPr>
              <a:t>Προσδιορισμός Μεταβλητών Απόδοσης</a:t>
            </a:r>
            <a:r>
              <a:rPr lang="el-GR" altLang="el-GR" sz="4000" dirty="0">
                <a:latin typeface="+mn-lt"/>
              </a:rPr>
              <a:t> 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12838"/>
            <a:ext cx="8229600" cy="505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dirty="0"/>
              <a:t>Διαφορετικές μεταβλητές για κάθε στοιχείο ΣΕ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b="1" dirty="0"/>
              <a:t>Συγκρουόμενοι στόχοι μεταξύ στοιχείων ΣΕ -&gt; Συγκρουόμενες μεταβλητές απόδοσης</a:t>
            </a:r>
            <a:br>
              <a:rPr lang="el-GR" altLang="el-GR" sz="2000" b="1" dirty="0"/>
            </a:br>
            <a:r>
              <a:rPr lang="el-GR" altLang="el-GR" sz="2000" dirty="0"/>
              <a:t>Η αύξηση αξιοπιστίας προϊόντος που οδηγεί σε μείωση ευελιξίας της ΕΔ.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dirty="0"/>
              <a:t>Άρα: </a:t>
            </a:r>
            <a:r>
              <a:rPr lang="el-GR" altLang="el-GR" sz="2000" b="1" dirty="0"/>
              <a:t>εστίαση σε γενική απόδοση</a:t>
            </a:r>
            <a:r>
              <a:rPr lang="el-GR" altLang="el-GR" sz="2000" dirty="0"/>
              <a:t> ενός συστήματος (συστημική </a:t>
            </a:r>
            <a:r>
              <a:rPr lang="en-US" altLang="el-GR" sz="2000" dirty="0"/>
              <a:t>vs </a:t>
            </a:r>
            <a:r>
              <a:rPr lang="el-GR" altLang="el-GR" sz="2000" dirty="0"/>
              <a:t>τοπική αριστοποίηση)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dirty="0"/>
              <a:t>Οι μεταβλητές μπορεί να έχουν </a:t>
            </a:r>
            <a:r>
              <a:rPr lang="el-GR" altLang="el-GR" sz="2000" b="1" dirty="0"/>
              <a:t>διαφορετικό επίπεδο σαφήνειας</a:t>
            </a:r>
            <a:r>
              <a:rPr lang="el-GR" altLang="el-GR" sz="2000" dirty="0"/>
              <a:t> (π.χ. ο υπάλληλος είναι έμπειρος </a:t>
            </a:r>
            <a:r>
              <a:rPr lang="en-US" altLang="el-GR" sz="2000" dirty="0"/>
              <a:t>vs </a:t>
            </a:r>
            <a:r>
              <a:rPr lang="el-GR" altLang="el-GR" sz="2000" dirty="0"/>
              <a:t>κάθε υπάλληλος έχει τουλάχιστον 5 χρόνια προϋπηρεσία)</a:t>
            </a:r>
          </a:p>
        </p:txBody>
      </p:sp>
    </p:spTree>
    <p:extLst>
      <p:ext uri="{BB962C8B-B14F-4D97-AF65-F5344CB8AC3E}">
        <p14:creationId xmlns:p14="http://schemas.microsoft.com/office/powerpoint/2010/main" val="10478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Απόδοση Προϊόντος</a:t>
            </a:r>
            <a:endParaRPr lang="en-GB" altLang="el-GR" dirty="0" smtClean="0"/>
          </a:p>
        </p:txBody>
      </p:sp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758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9A85EB6-2B58-4F03-BC6A-254C0BA56BC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400"/>
          </a:p>
        </p:txBody>
      </p:sp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4000" b="1" dirty="0">
                <a:latin typeface="+mn-lt"/>
              </a:rPr>
              <a:t>Κριτήρια Πελάτη για Απόδοση Προϊόντος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7894" y="1527111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b="1" dirty="0"/>
              <a:t>Διαφορετικό κριτήριο για κάθε πελάτη.</a:t>
            </a:r>
            <a:r>
              <a:rPr lang="el-GR" altLang="el-GR" sz="2000" dirty="0"/>
              <a:t> </a:t>
            </a:r>
            <a:br>
              <a:rPr lang="el-GR" altLang="el-GR" sz="2000" dirty="0"/>
            </a:br>
            <a:r>
              <a:rPr lang="el-GR" altLang="el-GR" sz="2000" b="1" dirty="0"/>
              <a:t>Συνήθης πρακτική:</a:t>
            </a:r>
            <a:r>
              <a:rPr lang="el-GR" altLang="el-GR" sz="2000" dirty="0"/>
              <a:t> ομαδοποίηση πελατών βάσει του κριτηρίου της ικανοποίησης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b="1" dirty="0"/>
              <a:t>Γενικές μεταβλητές Απόδοσης Προϊόντος:</a:t>
            </a:r>
            <a:r>
              <a:rPr lang="el-GR" altLang="el-GR" sz="2000" dirty="0"/>
              <a:t> κόστος, ποιότητα, ανταπόκριση, αξιοπιστία, συμμόρφωση με πρότυπα και νόμους.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b="1" dirty="0"/>
              <a:t>Κόστος:</a:t>
            </a:r>
            <a:r>
              <a:rPr lang="el-GR" altLang="el-GR" sz="2000" dirty="0"/>
              <a:t> αφορά χρήμα, χρόνο, προσπάθεια, κόστη ευκαιρίας</a:t>
            </a:r>
          </a:p>
        </p:txBody>
      </p:sp>
    </p:spTree>
    <p:extLst>
      <p:ext uri="{BB962C8B-B14F-4D97-AF65-F5344CB8AC3E}">
        <p14:creationId xmlns:p14="http://schemas.microsoft.com/office/powerpoint/2010/main" val="17249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5CF1E-1C12-4F2C-989B-BC512C108EC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40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449387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l-GR" altLang="el-GR" sz="2000" b="1" dirty="0"/>
              <a:t>Ποιότητα:</a:t>
            </a:r>
            <a:r>
              <a:rPr lang="el-GR" altLang="el-GR" sz="2000" dirty="0"/>
              <a:t> αντίληψη πελάτη ότι το προϊόν έχει τα επιθυμητά χαρακτηριστικά και ότι αυτά συμφωνούν με το κόστος του προϊόντος.</a:t>
            </a:r>
          </a:p>
          <a:p>
            <a:pPr lvl="1" eaLnBrk="1" hangingPunct="1">
              <a:lnSpc>
                <a:spcPct val="105000"/>
              </a:lnSpc>
              <a:spcBef>
                <a:spcPct val="35000"/>
              </a:spcBef>
            </a:pPr>
            <a:r>
              <a:rPr lang="el-GR" altLang="el-GR" sz="2000" dirty="0"/>
              <a:t>Πώς η αρχιτεκτονική του προϊόντος (φυσικό, πληροφορία, υπηρεσία) επηρεάζει την εικόνα για το τι είναι ποιοτικό;</a:t>
            </a:r>
          </a:p>
          <a:p>
            <a:pPr eaLnBrk="1" hangingPunct="1">
              <a:lnSpc>
                <a:spcPct val="105000"/>
              </a:lnSpc>
              <a:spcBef>
                <a:spcPct val="35000"/>
              </a:spcBef>
            </a:pPr>
            <a:r>
              <a:rPr lang="el-GR" altLang="el-GR" sz="2000" b="1" dirty="0"/>
              <a:t>Ανταπόκριση:</a:t>
            </a:r>
            <a:r>
              <a:rPr lang="el-GR" altLang="el-GR" sz="2000" dirty="0"/>
              <a:t> έγκαιρη ανάληψη μέτρων για την ικανοποίηση του πελάτη</a:t>
            </a:r>
            <a:br>
              <a:rPr lang="el-GR" altLang="el-GR" sz="2000" dirty="0"/>
            </a:br>
            <a:r>
              <a:rPr lang="el-GR" altLang="el-GR" sz="2000" dirty="0"/>
              <a:t>π.χ. χρήση προσομοίωσης σε αρχιτεκτονικά σχέδια για </a:t>
            </a:r>
            <a:r>
              <a:rPr lang="el-GR" altLang="el-GR" sz="2000" dirty="0" err="1"/>
              <a:t>εικονοποίηση</a:t>
            </a:r>
            <a:r>
              <a:rPr lang="el-GR" altLang="el-GR" sz="2000" dirty="0"/>
              <a:t> ενός σπιτιού.</a:t>
            </a:r>
          </a:p>
        </p:txBody>
      </p:sp>
      <p:sp>
        <p:nvSpPr>
          <p:cNvPr id="9224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4000" b="1" dirty="0">
                <a:latin typeface="+mn-lt"/>
              </a:rPr>
              <a:t>Κριτήρια Πελάτη για Απόδοση Προϊόντος (2)</a:t>
            </a:r>
          </a:p>
        </p:txBody>
      </p:sp>
    </p:spTree>
    <p:extLst>
      <p:ext uri="{BB962C8B-B14F-4D97-AF65-F5344CB8AC3E}">
        <p14:creationId xmlns:p14="http://schemas.microsoft.com/office/powerpoint/2010/main" val="172745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F02D88-9EF8-48FA-AE65-FC056025121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40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3187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el-GR" altLang="el-GR" sz="2000" b="1" dirty="0"/>
              <a:t>Αξιοπιστία:</a:t>
            </a:r>
            <a:r>
              <a:rPr lang="el-GR" altLang="el-GR" sz="2000" dirty="0"/>
              <a:t> το προϊόν δεν θα αποτύχει στα «μάτια» του πελάτη.</a:t>
            </a:r>
          </a:p>
          <a:p>
            <a:pPr lvl="1" eaLnBrk="1" hangingPunct="1">
              <a:spcBef>
                <a:spcPct val="15000"/>
              </a:spcBef>
            </a:pPr>
            <a:r>
              <a:rPr lang="el-GR" altLang="el-GR" sz="2000" b="1" dirty="0"/>
              <a:t>Παραδείγματα:</a:t>
            </a:r>
            <a:br>
              <a:rPr lang="el-GR" altLang="el-GR" sz="2000" b="1" dirty="0"/>
            </a:br>
            <a:r>
              <a:rPr lang="el-GR" altLang="el-GR" sz="2000" dirty="0"/>
              <a:t>συχνές πτώσεις δικτύου κινητής τηλεφωνίας.</a:t>
            </a:r>
            <a:br>
              <a:rPr lang="el-GR" altLang="el-GR" sz="2000" dirty="0"/>
            </a:br>
            <a:r>
              <a:rPr lang="el-GR" altLang="el-GR" sz="2000" dirty="0"/>
              <a:t>Ένα </a:t>
            </a:r>
            <a:r>
              <a:rPr lang="en-US" altLang="el-GR" sz="2000" dirty="0"/>
              <a:t>portal </a:t>
            </a:r>
            <a:r>
              <a:rPr lang="el-GR" altLang="el-GR" sz="2000" dirty="0"/>
              <a:t>που αργεί να «κατέβει».</a:t>
            </a:r>
            <a:br>
              <a:rPr lang="el-GR" altLang="el-GR" sz="2000" dirty="0"/>
            </a:br>
            <a:r>
              <a:rPr lang="el-GR" altLang="el-GR" sz="2000" dirty="0"/>
              <a:t>Η </a:t>
            </a:r>
            <a:r>
              <a:rPr lang="en-US" altLang="el-GR" sz="2000" dirty="0"/>
              <a:t>dial-up </a:t>
            </a:r>
            <a:r>
              <a:rPr lang="el-GR" altLang="el-GR" sz="2000" dirty="0"/>
              <a:t>σύνδεση του ΟΠΑ;</a:t>
            </a:r>
          </a:p>
          <a:p>
            <a:pPr eaLnBrk="1" hangingPunct="1">
              <a:spcBef>
                <a:spcPct val="35000"/>
              </a:spcBef>
            </a:pPr>
            <a:r>
              <a:rPr lang="el-GR" altLang="el-GR" sz="2000" b="1" dirty="0"/>
              <a:t>Συμμόρφωση στα πρότυπα:</a:t>
            </a:r>
            <a:r>
              <a:rPr lang="el-GR" altLang="el-GR" sz="2000" dirty="0"/>
              <a:t> απαιτείται ιδιαίτερη προσοχή.</a:t>
            </a:r>
            <a:br>
              <a:rPr lang="el-GR" altLang="el-GR" sz="2000" dirty="0"/>
            </a:br>
            <a:r>
              <a:rPr lang="el-GR" altLang="el-GR" sz="2000" dirty="0"/>
              <a:t>Ο έλεγχος των τεχνικών προτύπων οδηγεί σε ανταγωνιστικό πλεονέκτημα.</a:t>
            </a:r>
            <a:br>
              <a:rPr lang="el-GR" altLang="el-GR" sz="2000" dirty="0"/>
            </a:br>
            <a:r>
              <a:rPr lang="el-GR" altLang="el-GR" sz="2000" dirty="0"/>
              <a:t>Πολλές πηγές επιβολής προτύπων.</a:t>
            </a:r>
          </a:p>
        </p:txBody>
      </p:sp>
      <p:sp>
        <p:nvSpPr>
          <p:cNvPr id="10248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l-GR" altLang="el-GR" b="1" dirty="0">
                <a:latin typeface="+mn-lt"/>
              </a:rPr>
              <a:t>Κριτήρια </a:t>
            </a:r>
            <a:r>
              <a:rPr lang="el-GR" altLang="el-GR" sz="4000" b="1" dirty="0">
                <a:latin typeface="+mn-lt"/>
              </a:rPr>
              <a:t>Πελάτη</a:t>
            </a:r>
            <a:r>
              <a:rPr lang="el-GR" altLang="el-GR" b="1" dirty="0">
                <a:latin typeface="+mn-lt"/>
              </a:rPr>
              <a:t> για Απόδοση </a:t>
            </a:r>
            <a:r>
              <a:rPr lang="el-GR" altLang="el-GR" sz="4000" b="1" dirty="0">
                <a:latin typeface="+mn-lt"/>
              </a:rPr>
              <a:t>Προϊόντος (3)</a:t>
            </a:r>
          </a:p>
        </p:txBody>
      </p:sp>
    </p:spTree>
    <p:extLst>
      <p:ext uri="{BB962C8B-B14F-4D97-AF65-F5344CB8AC3E}">
        <p14:creationId xmlns:p14="http://schemas.microsoft.com/office/powerpoint/2010/main" val="148851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D9E9852-32A5-4AFB-8961-9F7807BE5EE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40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199" y="274638"/>
            <a:ext cx="8301135" cy="6397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>
                <a:latin typeface="+mn-lt"/>
              </a:rPr>
              <a:t>Ανταγωνισμός βάσει Αλυσίδας Αξίας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199" y="1187450"/>
            <a:ext cx="8229600" cy="2590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l-GR" altLang="el-GR" sz="2000" b="1" dirty="0"/>
              <a:t>Βλέποντας τους προμηθευτές και πελάτες ως μέρος της αλλαγής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l-GR" altLang="el-GR" sz="2000" b="1" dirty="0"/>
              <a:t>Προμηθευτές και εταιρία :</a:t>
            </a:r>
            <a:r>
              <a:rPr lang="el-GR" altLang="el-GR" sz="2000" dirty="0"/>
              <a:t> ανάπτυξη, παραγωγή, πώληση, διανομή, συντήρηση προϊόντος</a:t>
            </a:r>
          </a:p>
          <a:p>
            <a:pPr eaLnBrk="1" hangingPunct="1">
              <a:lnSpc>
                <a:spcPct val="105000"/>
              </a:lnSpc>
              <a:spcBef>
                <a:spcPct val="40000"/>
              </a:spcBef>
            </a:pPr>
            <a:r>
              <a:rPr lang="el-GR" altLang="el-GR" sz="2000" b="1" dirty="0"/>
              <a:t>Πελάτες και εταιρία:</a:t>
            </a:r>
            <a:r>
              <a:rPr lang="el-GR" altLang="el-GR" sz="2000" dirty="0"/>
              <a:t> βήματα κύκλου εμπλοκής πελάτη</a:t>
            </a:r>
          </a:p>
        </p:txBody>
      </p:sp>
      <p:pic>
        <p:nvPicPr>
          <p:cNvPr id="11273" name="Picture 6" descr="DievrimeniAlisidaAksias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3209731"/>
            <a:ext cx="7684384" cy="2574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02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9F3C8E-3C67-4CDE-8AB1-A0804DB00963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40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pPr algn="ctr" eaLnBrk="1" hangingPunct="1"/>
            <a:r>
              <a:rPr lang="el-GR" altLang="el-GR" sz="4000" b="1" dirty="0">
                <a:latin typeface="+mn-lt"/>
              </a:rPr>
              <a:t>Ανταγωνιστικά Χαρακτηριστικά Προϊόντος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755" y="5137149"/>
            <a:ext cx="8610600" cy="1401763"/>
          </a:xfrm>
        </p:spPr>
        <p:txBody>
          <a:bodyPr/>
          <a:lstStyle/>
          <a:p>
            <a:pPr marL="261938" indent="-261938"/>
            <a:r>
              <a:rPr lang="el-GR" altLang="el-GR" sz="2400" dirty="0"/>
              <a:t>Πιθανές βελτιώσεις αλλάζοντας την αρχιτεκτονική του προϊόντος</a:t>
            </a:r>
          </a:p>
          <a:p>
            <a:pPr marL="623888" lvl="1" indent="-182563"/>
            <a:r>
              <a:rPr lang="el-GR" altLang="el-GR" sz="2000" dirty="0" err="1"/>
              <a:t>Πληροφοριοποίηση</a:t>
            </a:r>
            <a:r>
              <a:rPr lang="el-GR" altLang="el-GR" sz="2000" dirty="0"/>
              <a:t> φυσικού προϊόντος (π.χ. Εγκυκλοπαίδεια σε </a:t>
            </a:r>
            <a:r>
              <a:rPr lang="en-US" altLang="el-GR" sz="2000" dirty="0"/>
              <a:t>CD</a:t>
            </a:r>
            <a:r>
              <a:rPr lang="el-GR" altLang="el-GR" sz="2000" dirty="0"/>
              <a:t>)</a:t>
            </a:r>
          </a:p>
        </p:txBody>
      </p:sp>
      <p:pic>
        <p:nvPicPr>
          <p:cNvPr id="12297" name="Picture 6" descr="Product Architecture Resumix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9" y="1133476"/>
            <a:ext cx="6372033" cy="3973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Χρηματοδότηση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Οικονομικό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6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79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AA36E5-B603-4917-93B9-AF8D696C719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40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8229600" cy="7620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Ανταγωνισμός βάσει χρόνου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dirty="0" smtClean="0"/>
              <a:t>Ο χρόνος ως βασικός εταιρικός πόρος. Αξία μέτρησης της ανταπόκρισης.</a:t>
            </a:r>
          </a:p>
          <a:p>
            <a:pPr eaLnBrk="1" hangingPunct="1">
              <a:lnSpc>
                <a:spcPct val="105000"/>
              </a:lnSpc>
              <a:spcBef>
                <a:spcPct val="50000"/>
              </a:spcBef>
            </a:pPr>
            <a:r>
              <a:rPr lang="el-GR" altLang="el-GR" sz="2000" dirty="0" smtClean="0"/>
              <a:t>Η Διαχείριση Ροής Εργασιών μπορεί να μειώσει τον χρόνο παραγωγής. </a:t>
            </a:r>
            <a:br>
              <a:rPr lang="el-GR" altLang="el-GR" sz="2000" dirty="0" smtClean="0"/>
            </a:br>
            <a:r>
              <a:rPr lang="el-GR" altLang="el-GR" sz="2000" dirty="0" smtClean="0"/>
              <a:t>Συνήθεις μετρικές </a:t>
            </a:r>
            <a:r>
              <a:rPr lang="en-US" altLang="el-GR" sz="2000" dirty="0" smtClean="0"/>
              <a:t>workflow</a:t>
            </a:r>
            <a:r>
              <a:rPr lang="el-GR" altLang="el-GR" sz="2000" dirty="0" smtClean="0"/>
              <a:t> (</a:t>
            </a:r>
            <a:r>
              <a:rPr lang="en-US" altLang="el-GR" sz="2000" dirty="0" err="1" smtClean="0"/>
              <a:t>livelock</a:t>
            </a:r>
            <a:r>
              <a:rPr lang="en-US" altLang="el-GR" sz="2000" dirty="0" smtClean="0"/>
              <a:t>, deadlock </a:t>
            </a:r>
            <a:r>
              <a:rPr lang="el-GR" altLang="el-GR" sz="2000" dirty="0" err="1" smtClean="0"/>
              <a:t>κλπ</a:t>
            </a:r>
            <a:r>
              <a:rPr lang="el-GR" altLang="el-GR" sz="2000" dirty="0" smtClean="0"/>
              <a:t>)[</a:t>
            </a:r>
            <a:r>
              <a:rPr lang="en-US" altLang="el-GR" sz="2000" dirty="0" smtClean="0"/>
              <a:t>Aalst, </a:t>
            </a:r>
            <a:r>
              <a:rPr lang="el-GR" altLang="el-GR" sz="2000" dirty="0" smtClean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564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CFA9540-0C0F-42EB-A5CC-09984C3E61F4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40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Ανταγωνισμός βάσει Κόστους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1752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35000"/>
              </a:spcBef>
            </a:pPr>
            <a:r>
              <a:rPr lang="el-GR" altLang="el-GR" sz="2000" dirty="0"/>
              <a:t>Το </a:t>
            </a:r>
            <a:r>
              <a:rPr lang="el-GR" altLang="el-GR" sz="2000" b="1" dirty="0"/>
              <a:t>Κόστος</a:t>
            </a:r>
            <a:r>
              <a:rPr lang="el-GR" altLang="el-GR" sz="2000" dirty="0"/>
              <a:t> είναι </a:t>
            </a:r>
            <a:r>
              <a:rPr lang="el-GR" altLang="el-GR" sz="2000" b="1" dirty="0"/>
              <a:t>αντιληπτό</a:t>
            </a:r>
            <a:r>
              <a:rPr lang="el-GR" altLang="el-GR" sz="2000" dirty="0"/>
              <a:t> σε όλα τα </a:t>
            </a:r>
            <a:r>
              <a:rPr lang="el-GR" altLang="el-GR" sz="2000" b="1" dirty="0"/>
              <a:t>βήματα εμπλοκής</a:t>
            </a:r>
            <a:r>
              <a:rPr lang="el-GR" altLang="el-GR" sz="2000" dirty="0"/>
              <a:t> του </a:t>
            </a:r>
            <a:r>
              <a:rPr lang="el-GR" altLang="el-GR" sz="2000" b="1" dirty="0"/>
              <a:t>πελάτη</a:t>
            </a:r>
            <a:r>
              <a:rPr lang="el-GR" altLang="el-GR" sz="2000" dirty="0"/>
              <a:t> </a:t>
            </a:r>
            <a:r>
              <a:rPr lang="el-GR" altLang="el-GR" sz="2000" i="1" dirty="0"/>
              <a:t>π.χ. Κόστος συντήρησης ΠΣ κατά πολύ μεγαλύτερη από Κόστος Απόκτησης</a:t>
            </a:r>
          </a:p>
          <a:p>
            <a:pPr eaLnBrk="1" hangingPunct="1">
              <a:spcBef>
                <a:spcPct val="35000"/>
              </a:spcBef>
            </a:pPr>
            <a:r>
              <a:rPr lang="el-GR" altLang="el-GR" sz="2000" b="1" dirty="0"/>
              <a:t>Εσωτερικό ή Εξωτερικό Κόστος</a:t>
            </a:r>
          </a:p>
        </p:txBody>
      </p:sp>
      <p:pic>
        <p:nvPicPr>
          <p:cNvPr id="14345" name="Picture 6" descr="EsoterikaKosti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678" y="2475995"/>
            <a:ext cx="7379892" cy="406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1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Απόδοση Επιχειρηματικής Διαδικασίας</a:t>
            </a:r>
            <a:endParaRPr lang="en-GB" altLang="el-GR" dirty="0" smtClean="0"/>
          </a:p>
        </p:txBody>
      </p:sp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6451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860A5F-505D-4EE5-9A51-B3A2D8ED9245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40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>
                <a:latin typeface="+mn-lt"/>
              </a:rPr>
              <a:t>Απόδοση Επιχειρηματικής Διαδικασίας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85912"/>
            <a:ext cx="8229600" cy="4953000"/>
          </a:xfrm>
        </p:spPr>
        <p:txBody>
          <a:bodyPr>
            <a:normAutofit/>
          </a:bodyPr>
          <a:lstStyle/>
          <a:p>
            <a:pPr marL="174625" indent="-174625">
              <a:spcBef>
                <a:spcPct val="30000"/>
              </a:spcBef>
              <a:buNone/>
            </a:pPr>
            <a:r>
              <a:rPr lang="el-GR" altLang="el-GR" sz="2000" b="1" dirty="0"/>
              <a:t>Βασικές Μεταβλητές Απόδοσης ΕΔ:</a:t>
            </a:r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Ρυθμός Παραγωγής (</a:t>
            </a:r>
            <a:r>
              <a:rPr lang="en-US" altLang="el-GR" sz="2000" b="1" dirty="0"/>
              <a:t>rate of output</a:t>
            </a:r>
            <a:r>
              <a:rPr lang="el-GR" altLang="el-GR" sz="2000" b="1" dirty="0"/>
              <a:t>) : </a:t>
            </a:r>
            <a:r>
              <a:rPr lang="el-GR" altLang="zh-CN" sz="2000" dirty="0"/>
              <a:t>ποσό εκροών που παράγει πραγματικά σε ένα δεδομένο χρονικό διάστημα </a:t>
            </a:r>
            <a:endParaRPr lang="el-GR" altLang="el-GR" sz="2000" b="1" dirty="0"/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Παραγωγικότητα</a:t>
            </a:r>
            <a:r>
              <a:rPr lang="en-US" altLang="el-GR" sz="2000" b="1" dirty="0"/>
              <a:t> (productivity)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σχέση μεταξύ της ποσότητας που παράγεται από μια επιχειρηματική διαδικασία και του χρηματικού ποσού, του χρόνου και της προσπάθειας που καταναλώνεται </a:t>
            </a:r>
            <a:endParaRPr lang="el-GR" altLang="el-GR" sz="2000" b="1" dirty="0"/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Συνέπεια</a:t>
            </a:r>
            <a:r>
              <a:rPr lang="en-US" altLang="el-GR" sz="2000" b="1" dirty="0"/>
              <a:t> (consistency)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εφαρμογή των ίδιων τεχνικών με τον ίδιο τρόπο λαμβάνει και τα ίδια επιθυμητά αποτελέσματα </a:t>
            </a:r>
            <a:endParaRPr lang="el-GR" altLang="el-GR" sz="2000" dirty="0"/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Κύκλος Ζωής</a:t>
            </a:r>
            <a:r>
              <a:rPr lang="en-US" altLang="el-GR" sz="2000" b="1" dirty="0"/>
              <a:t> (cycle time)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το χρονικό διάστημα μεταξύ της έναρξης της διαδικασίας και της ολοκλήρωσής της </a:t>
            </a:r>
            <a:endParaRPr lang="el-GR" altLang="el-GR" sz="2000" dirty="0"/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Ευελιξία </a:t>
            </a:r>
            <a:r>
              <a:rPr lang="en-US" altLang="el-GR" sz="2000" b="1" dirty="0"/>
              <a:t>(flexibility)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ευκολία με την οποία μπορεί να ρυθμιστεί η ικανοποίηση των άμεσων αναγκών των πελατών και να προσαρμοστεί μακροπρόθεσμα καθώς οι επιχειρησιακοί όροι αλλάζουν </a:t>
            </a:r>
            <a:endParaRPr lang="el-GR" altLang="el-GR" sz="2000" dirty="0"/>
          </a:p>
          <a:p>
            <a:pPr marL="174625" indent="-174625">
              <a:spcBef>
                <a:spcPct val="30000"/>
              </a:spcBef>
            </a:pPr>
            <a:r>
              <a:rPr lang="el-GR" altLang="el-GR" sz="2000" b="1" dirty="0"/>
              <a:t>Ασφάλεια</a:t>
            </a:r>
            <a:r>
              <a:rPr lang="en-US" altLang="el-GR" sz="2000" b="1" dirty="0"/>
              <a:t> (security)</a:t>
            </a:r>
            <a:r>
              <a:rPr lang="el-GR" altLang="el-GR" sz="2000" b="1" dirty="0"/>
              <a:t> : </a:t>
            </a:r>
            <a:r>
              <a:rPr lang="el-GR" altLang="zh-CN" sz="2000" dirty="0"/>
              <a:t>η δυνατότητα να μην είναι τρωτή σε αναρμόδιες χρήσεις, τη δολιοφθορά ή την εγκληματική δραστηριότητα </a:t>
            </a:r>
            <a:endParaRPr lang="el-GR" altLang="el-GR" sz="2000" dirty="0"/>
          </a:p>
          <a:p>
            <a:pPr marL="174625" indent="-174625">
              <a:spcBef>
                <a:spcPct val="30000"/>
              </a:spcBef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48644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1C5B72-10E7-4020-9981-1CA366ADB120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40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>
                <a:latin typeface="+mn-lt"/>
              </a:rPr>
              <a:t>Απόδοση Επιχειρηματικής Διαδικασίας (2)</a:t>
            </a:r>
          </a:p>
        </p:txBody>
      </p:sp>
      <p:pic>
        <p:nvPicPr>
          <p:cNvPr id="16392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033" y="1450975"/>
            <a:ext cx="7662506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5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595EC0-2498-496C-AE91-03E4BE71E35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40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>
                <a:latin typeface="+mn-lt"/>
              </a:rPr>
              <a:t>ΠΣ και Απόδοση Διαδικασίας</a:t>
            </a:r>
          </a:p>
        </p:txBody>
      </p:sp>
      <p:pic>
        <p:nvPicPr>
          <p:cNvPr id="17416" name="Picture 119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1" y="1386665"/>
            <a:ext cx="8854626" cy="4603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3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7184EE-5C0C-4A8F-B9BD-1021388408A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400"/>
          </a:p>
        </p:txBody>
      </p:sp>
      <p:sp>
        <p:nvSpPr>
          <p:cNvPr id="18439" name="Rectangle 115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l-GR" altLang="el-GR" b="1" dirty="0">
                <a:latin typeface="+mn-lt"/>
              </a:rPr>
              <a:t>ΠΣ και Απόδοση Διαδικασίας (2)</a:t>
            </a:r>
          </a:p>
        </p:txBody>
      </p:sp>
      <p:pic>
        <p:nvPicPr>
          <p:cNvPr id="18440" name="Picture 118"/>
          <p:cNvPicPr>
            <a:picLocks noChangeAspect="1" noChangeArrowheads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263" y="1216026"/>
            <a:ext cx="8247062" cy="484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Απόδοση Πληροφορίας</a:t>
            </a:r>
            <a:endParaRPr lang="en-GB" altLang="el-GR" dirty="0" smtClean="0"/>
          </a:p>
        </p:txBody>
      </p:sp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646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62212A3-CA15-4A3A-88A9-DA74C4E0A253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40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Απόδοση Πληροφορίας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524001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spcBef>
                <a:spcPct val="60000"/>
              </a:spcBef>
            </a:pPr>
            <a:r>
              <a:rPr lang="el-GR" altLang="el-GR" sz="2000" dirty="0" smtClean="0"/>
              <a:t>Ποιότητα Πληροφορίας</a:t>
            </a:r>
          </a:p>
          <a:p>
            <a:pPr eaLnBrk="1" hangingPunct="1">
              <a:lnSpc>
                <a:spcPct val="105000"/>
              </a:lnSpc>
              <a:spcBef>
                <a:spcPct val="60000"/>
              </a:spcBef>
            </a:pPr>
            <a:r>
              <a:rPr lang="el-GR" altLang="el-GR" sz="2000" dirty="0" smtClean="0"/>
              <a:t>Προσβασιμότητα Πληροφορίας</a:t>
            </a:r>
          </a:p>
          <a:p>
            <a:pPr eaLnBrk="1" hangingPunct="1">
              <a:lnSpc>
                <a:spcPct val="105000"/>
              </a:lnSpc>
              <a:spcBef>
                <a:spcPct val="60000"/>
              </a:spcBef>
            </a:pPr>
            <a:r>
              <a:rPr lang="el-GR" altLang="el-GR" sz="2000" dirty="0" smtClean="0"/>
              <a:t>Παρουσίαση Πληροφορίας</a:t>
            </a:r>
          </a:p>
          <a:p>
            <a:pPr eaLnBrk="1" hangingPunct="1">
              <a:lnSpc>
                <a:spcPct val="105000"/>
              </a:lnSpc>
              <a:spcBef>
                <a:spcPct val="60000"/>
              </a:spcBef>
            </a:pPr>
            <a:r>
              <a:rPr lang="el-GR" altLang="el-GR" sz="2000" dirty="0" smtClean="0"/>
              <a:t>Ασφάλεια Πληροφορίας</a:t>
            </a:r>
          </a:p>
        </p:txBody>
      </p:sp>
    </p:spTree>
    <p:extLst>
      <p:ext uri="{BB962C8B-B14F-4D97-AF65-F5344CB8AC3E}">
        <p14:creationId xmlns:p14="http://schemas.microsoft.com/office/powerpoint/2010/main" val="35833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0FB5AD-5768-4204-A782-23087D038DA6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l-GR" sz="140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Απόδοση Πληροφορίας (2)</a:t>
            </a:r>
          </a:p>
        </p:txBody>
      </p:sp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088" y="1128714"/>
            <a:ext cx="8253412" cy="496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934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Άδειες Χρήσης</a:t>
            </a:r>
            <a:endParaRPr lang="el-GR" b="1" dirty="0">
              <a:latin typeface="+mn-lt"/>
            </a:endParaRPr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dirty="0"/>
              <a:t>Το παρόν εκπαιδευτικό υλικό υπόκειται σε</a:t>
            </a:r>
            <a:r>
              <a:rPr lang="en-US" dirty="0"/>
              <a:t> </a:t>
            </a:r>
            <a:r>
              <a:rPr lang="el-GR" dirty="0"/>
              <a:t>άδειες χρήσης </a:t>
            </a:r>
            <a:r>
              <a:rPr lang="en-US" dirty="0"/>
              <a:t>Creative Commons. 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3140968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00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03BF68-E0A3-4A3B-88DE-8793CD4BBDDB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l-GR" sz="1400"/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696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4" name="Rectangle 7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  <a:noFill/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Απόδοση Πληροφορίας (3)</a:t>
            </a:r>
          </a:p>
        </p:txBody>
      </p:sp>
    </p:spTree>
    <p:extLst>
      <p:ext uri="{BB962C8B-B14F-4D97-AF65-F5344CB8AC3E}">
        <p14:creationId xmlns:p14="http://schemas.microsoft.com/office/powerpoint/2010/main" val="699365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Συμμετέχοντες &amp; Απόδοση</a:t>
            </a:r>
            <a:endParaRPr lang="en-GB" altLang="el-GR" dirty="0" smtClean="0"/>
          </a:p>
        </p:txBody>
      </p:sp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46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CCF6F-398A-48CA-AC5B-75EF7ACD969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l-GR" altLang="el-GR" sz="140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Συμμετέχοντες και Απόδοση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382000" cy="4953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 sz="2000" b="1" dirty="0" smtClean="0"/>
              <a:t>Πολλές μετρικές απόδοσης Συμμετεχόντων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 sz="2000" dirty="0" smtClean="0"/>
              <a:t>Δεξιότητες, Εμπλοκή, Αφοσίωση, Ικανοποίηση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z="2000" dirty="0" smtClean="0"/>
              <a:t>Οι μετρικές </a:t>
            </a:r>
            <a:r>
              <a:rPr lang="el-GR" altLang="el-GR" sz="2000" b="1" dirty="0" smtClean="0"/>
              <a:t>αλληλοσυνδέονται</a:t>
            </a:r>
            <a:r>
              <a:rPr lang="el-GR" altLang="el-GR" sz="2000" dirty="0" smtClean="0"/>
              <a:t> μεταξύ τους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z="2000" b="1" dirty="0" smtClean="0"/>
              <a:t>Αφοσίωση </a:t>
            </a:r>
            <a:r>
              <a:rPr lang="en-US" altLang="el-GR" sz="2000" b="1" dirty="0" smtClean="0"/>
              <a:t>vs </a:t>
            </a:r>
            <a:r>
              <a:rPr lang="el-GR" altLang="el-GR" sz="2000" b="1" dirty="0" smtClean="0"/>
              <a:t>Ικανοποίηση:</a:t>
            </a:r>
            <a:r>
              <a:rPr lang="el-GR" altLang="el-GR" sz="2000" dirty="0" smtClean="0"/>
              <a:t> </a:t>
            </a:r>
            <a:br>
              <a:rPr lang="el-GR" altLang="el-GR" sz="2000" dirty="0" smtClean="0"/>
            </a:br>
            <a:r>
              <a:rPr lang="el-GR" altLang="el-GR" sz="2000" dirty="0" smtClean="0"/>
              <a:t>Υπάρχει επικάλυψη ή όχι;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</a:pPr>
            <a:r>
              <a:rPr lang="el-GR" altLang="el-GR" sz="2000" dirty="0" smtClean="0"/>
              <a:t>Η απάντηση είναι σχετική. Δώστε παραδείγματα</a:t>
            </a:r>
          </a:p>
        </p:txBody>
      </p:sp>
    </p:spTree>
    <p:extLst>
      <p:ext uri="{BB962C8B-B14F-4D97-AF65-F5344CB8AC3E}">
        <p14:creationId xmlns:p14="http://schemas.microsoft.com/office/powerpoint/2010/main" val="563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112DCF-B79B-4C17-A51C-3F99E2EBE902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l-GR" altLang="el-GR" sz="140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Συμμετέχοντες και Απόδοση</a:t>
            </a:r>
            <a:r>
              <a:rPr lang="en-US" altLang="el-GR" b="1" dirty="0" smtClean="0">
                <a:latin typeface="+mn-lt"/>
              </a:rPr>
              <a:t> (2)</a:t>
            </a:r>
            <a:endParaRPr lang="el-GR" altLang="el-GR" b="1" dirty="0" smtClean="0">
              <a:latin typeface="+mn-lt"/>
            </a:endParaRP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0"/>
            <a:ext cx="8229600" cy="1066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l-GR" altLang="el-GR" dirty="0" smtClean="0"/>
              <a:t>Γενικά μια υγιής εργασία χαρακτηρίζεται από:</a:t>
            </a:r>
          </a:p>
        </p:txBody>
      </p:sp>
      <p:pic>
        <p:nvPicPr>
          <p:cNvPr id="27657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34818"/>
            <a:ext cx="76200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4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CA2F7-7E6C-4D6B-86E8-DCA4FCCA3C15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l-GR" altLang="el-GR" sz="1400"/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0500"/>
            <a:ext cx="82296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sz="4000" b="1" dirty="0">
                <a:latin typeface="+mn-lt"/>
              </a:rPr>
              <a:t>Τι Πληροφορία θέλουν τα </a:t>
            </a:r>
            <a:r>
              <a:rPr lang="el-GR" altLang="el-GR" sz="4000" b="1" dirty="0" smtClean="0">
                <a:latin typeface="+mn-lt"/>
              </a:rPr>
              <a:t>στελέχη;</a:t>
            </a:r>
            <a:endParaRPr lang="el-GR" altLang="el-GR" sz="4000" b="1" dirty="0">
              <a:latin typeface="+mn-lt"/>
            </a:endParaRPr>
          </a:p>
        </p:txBody>
      </p:sp>
      <p:pic>
        <p:nvPicPr>
          <p:cNvPr id="25609" name="Picture 7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15" y="1472930"/>
            <a:ext cx="9041891" cy="3175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1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A17F24-9DDB-459E-854E-90D0449A0059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40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Δεξιότητες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1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smtClean="0"/>
              <a:t>Πως θα λειτουργεί ένα ΣΕ και ένα ΠΣ όταν οι άνθρωποι δεν έχουν τις απαραίτητες δεξιότητες;</a:t>
            </a:r>
          </a:p>
          <a:p>
            <a:pPr lvl="1" eaLnBrk="1" hangingPunct="1">
              <a:spcBef>
                <a:spcPct val="40000"/>
              </a:spcBef>
            </a:pPr>
            <a:r>
              <a:rPr lang="el-GR" altLang="el-GR" b="1" smtClean="0"/>
              <a:t>Παράδειγμα:</a:t>
            </a:r>
            <a:r>
              <a:rPr lang="el-GR" altLang="el-GR" smtClean="0"/>
              <a:t> </a:t>
            </a:r>
            <a:r>
              <a:rPr lang="en-US" altLang="el-GR" smtClean="0"/>
              <a:t>MIS</a:t>
            </a:r>
            <a:r>
              <a:rPr lang="el-GR" altLang="el-GR" smtClean="0"/>
              <a:t> δίνει τη δυνατότητα εύκολης δημιουργίας πολύπλοκων αναφορών αλλά να μη μπορεί ένα στέλεχος να τις ερμηνεύσει.</a:t>
            </a:r>
          </a:p>
          <a:p>
            <a:pPr eaLnBrk="1" hangingPunct="1">
              <a:lnSpc>
                <a:spcPct val="90000"/>
              </a:lnSpc>
              <a:spcBef>
                <a:spcPct val="70000"/>
              </a:spcBef>
            </a:pPr>
            <a:r>
              <a:rPr lang="el-GR" altLang="el-GR" b="1" smtClean="0"/>
              <a:t>Πρακτικές επίλυσης:</a:t>
            </a:r>
            <a:r>
              <a:rPr lang="el-GR" altLang="el-GR" smtClean="0"/>
              <a:t> εκπαίδευση, μείωση απαιτούμενων δεξιοτήτων σχετικά με τη χρήση του ΠΣ.</a:t>
            </a:r>
          </a:p>
        </p:txBody>
      </p:sp>
    </p:spTree>
    <p:extLst>
      <p:ext uri="{BB962C8B-B14F-4D97-AF65-F5344CB8AC3E}">
        <p14:creationId xmlns:p14="http://schemas.microsoft.com/office/powerpoint/2010/main" val="305242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EA53D5-AD96-412D-84D1-793A3A421001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40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Εμπλοκή και Δέσμευση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19201"/>
            <a:ext cx="8229600" cy="4906963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l-GR" altLang="el-GR" sz="2000" b="1" dirty="0"/>
              <a:t>Βασικός όρος: Αδράνεια (δομική και κοινωνική)</a:t>
            </a:r>
            <a:endParaRPr lang="en-US" altLang="el-GR" sz="2000" b="1" dirty="0"/>
          </a:p>
          <a:p>
            <a:pPr eaLnBrk="1" hangingPunct="1">
              <a:spcBef>
                <a:spcPct val="50000"/>
              </a:spcBef>
            </a:pPr>
            <a:r>
              <a:rPr lang="el-GR" altLang="el-GR" sz="2000" dirty="0"/>
              <a:t>Η Αδράνεια είναι ο βασικός λόγος που η </a:t>
            </a:r>
            <a:r>
              <a:rPr lang="el-GR" altLang="el-GR" sz="2000" b="1" dirty="0"/>
              <a:t>ανάλυση</a:t>
            </a:r>
            <a:r>
              <a:rPr lang="el-GR" altLang="el-GR" sz="2000" dirty="0"/>
              <a:t> πρέπει να θεωρείται ως μια </a:t>
            </a:r>
            <a:r>
              <a:rPr lang="el-GR" altLang="el-GR" sz="2000" b="1" dirty="0"/>
              <a:t>διαδικασία αλλαγής</a:t>
            </a:r>
            <a:r>
              <a:rPr lang="el-GR" altLang="el-GR" sz="2000" dirty="0"/>
              <a:t> (</a:t>
            </a:r>
            <a:r>
              <a:rPr lang="en-US" altLang="el-GR" sz="2000" dirty="0"/>
              <a:t>change process</a:t>
            </a:r>
            <a:r>
              <a:rPr lang="el-GR" altLang="el-GR" sz="2000" dirty="0"/>
              <a:t>)</a:t>
            </a:r>
            <a:r>
              <a:rPr lang="en-US" altLang="el-GR" sz="2000" dirty="0"/>
              <a:t>.</a:t>
            </a:r>
            <a:r>
              <a:rPr lang="el-GR" altLang="el-GR" sz="2000" dirty="0"/>
              <a:t> Ο αναλυτής ως </a:t>
            </a:r>
            <a:r>
              <a:rPr lang="en-US" altLang="el-GR" sz="2000" dirty="0"/>
              <a:t>change manager.</a:t>
            </a:r>
            <a:endParaRPr lang="el-GR" altLang="el-GR" sz="2000" dirty="0"/>
          </a:p>
          <a:p>
            <a:pPr eaLnBrk="1" hangingPunct="1">
              <a:spcBef>
                <a:spcPct val="50000"/>
              </a:spcBef>
            </a:pPr>
            <a:r>
              <a:rPr lang="el-GR" altLang="el-GR" sz="2000" b="1" dirty="0"/>
              <a:t>Καταστολή ή πρόληψη της Αδράνειας;</a:t>
            </a:r>
          </a:p>
          <a:p>
            <a:pPr lvl="1" eaLnBrk="1" hangingPunct="1"/>
            <a:r>
              <a:rPr lang="el-GR" altLang="el-GR" sz="2000" b="1" dirty="0"/>
              <a:t>Καταστολή:</a:t>
            </a:r>
            <a:r>
              <a:rPr lang="el-GR" altLang="el-GR" sz="2000" dirty="0"/>
              <a:t> </a:t>
            </a:r>
            <a:r>
              <a:rPr lang="el-GR" altLang="el-GR" sz="2000" dirty="0" err="1"/>
              <a:t>κοστοβόρα</a:t>
            </a:r>
            <a:r>
              <a:rPr lang="el-GR" altLang="el-GR" sz="2000" dirty="0"/>
              <a:t>, αποπροσανατολίζει, αποτυγχάνει</a:t>
            </a:r>
          </a:p>
          <a:p>
            <a:pPr lvl="1" eaLnBrk="1" hangingPunct="1"/>
            <a:r>
              <a:rPr lang="el-GR" altLang="el-GR" sz="2000" b="1" dirty="0"/>
              <a:t>Πρόληψη:</a:t>
            </a:r>
            <a:r>
              <a:rPr lang="el-GR" altLang="el-GR" sz="2000" dirty="0"/>
              <a:t> «ενσωματωμένη» στην ανάλυση</a:t>
            </a:r>
          </a:p>
        </p:txBody>
      </p:sp>
    </p:spTree>
    <p:extLst>
      <p:ext uri="{BB962C8B-B14F-4D97-AF65-F5344CB8AC3E}">
        <p14:creationId xmlns:p14="http://schemas.microsoft.com/office/powerpoint/2010/main" val="1756764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D3635C-BF8F-41AD-9BFD-49CE7320293C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l-GR" altLang="el-GR" sz="140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Αντίσταση στην Αλλαγή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066800"/>
            <a:ext cx="8229600" cy="457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l-GR" altLang="el-GR" sz="2200" b="1" dirty="0"/>
              <a:t>Πηγές </a:t>
            </a:r>
            <a:r>
              <a:rPr lang="el-GR" altLang="el-GR" sz="2200" b="1" dirty="0" smtClean="0"/>
              <a:t>Αντίστασης</a:t>
            </a:r>
            <a:endParaRPr lang="el-GR" altLang="el-GR" sz="2200" dirty="0"/>
          </a:p>
        </p:txBody>
      </p:sp>
      <p:pic>
        <p:nvPicPr>
          <p:cNvPr id="30729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302" y="1600200"/>
            <a:ext cx="7709061" cy="45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0" name="Rectangle 7"/>
          <p:cNvSpPr>
            <a:spLocks noChangeArrowheads="1"/>
          </p:cNvSpPr>
          <p:nvPr/>
        </p:nvSpPr>
        <p:spPr bwMode="auto">
          <a:xfrm>
            <a:off x="1828800" y="5410200"/>
            <a:ext cx="845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l-GR" altLang="el-GR" sz="2000" dirty="0"/>
          </a:p>
        </p:txBody>
      </p:sp>
    </p:spTree>
    <p:extLst>
      <p:ext uri="{BB962C8B-B14F-4D97-AF65-F5344CB8AC3E}">
        <p14:creationId xmlns:p14="http://schemas.microsoft.com/office/powerpoint/2010/main" val="181716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386634-C641-4B91-A004-CBAC79976FF1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l-GR" altLang="el-GR" sz="140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l-GR" altLang="el-GR" b="1" dirty="0" smtClean="0">
                <a:latin typeface="+mn-lt"/>
              </a:rPr>
              <a:t>Αντίσταση στην Αλλαγή (2)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143000"/>
            <a:ext cx="8229600" cy="1219200"/>
          </a:xfrm>
        </p:spPr>
        <p:txBody>
          <a:bodyPr/>
          <a:lstStyle/>
          <a:p>
            <a:pPr indent="0" eaLnBrk="1" hangingPunct="1">
              <a:spcBef>
                <a:spcPct val="50000"/>
              </a:spcBef>
              <a:buFontTx/>
              <a:buNone/>
            </a:pPr>
            <a:r>
              <a:rPr lang="el-GR" altLang="el-GR" b="1" dirty="0" smtClean="0"/>
              <a:t>Πέντε επίπεδα εμπλοκής που πρέπει να επιδιώκονται από τον αναλυτή:</a:t>
            </a:r>
            <a:endParaRPr lang="el-GR" altLang="el-GR" dirty="0" smtClean="0"/>
          </a:p>
        </p:txBody>
      </p:sp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45567"/>
            <a:ext cx="8382000" cy="353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89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/>
              <a:t>4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Διαδικασιών &amp; Συστημάτων</a:t>
            </a:r>
          </a:p>
          <a:p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Οπτική της Απόδοσης των Συστημάτων Εργασίας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 smtClean="0"/>
              <a:t>Αγγελική </a:t>
            </a:r>
            <a:r>
              <a:rPr lang="el-GR" dirty="0" err="1" smtClean="0"/>
              <a:t>Πουλυμενάκου</a:t>
            </a:r>
            <a:endParaRPr lang="el-GR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και Τεχνολογίας</a:t>
            </a:r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472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Σκοποί ενότητας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Εξοικείωση Σπουδαστή με τις οπτικές απόδοσης ενός Συστήματος Εργασίας και εκμάθηση των απαραίτητων μεθόδων, εργαλείων και μετρικών για την αξιολόγηση της απόδοσης πραγματικών Συστημάτων Εργασίας.</a:t>
            </a: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24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>
                <a:latin typeface="+mn-lt"/>
              </a:rPr>
              <a:t>Περιεχόμενα ενότητας</a:t>
            </a:r>
            <a:endParaRPr lang="el-GR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09600" indent="-609600">
              <a:buNone/>
            </a:pPr>
            <a:endParaRPr lang="el-GR" altLang="el-GR" sz="2000" dirty="0"/>
          </a:p>
          <a:p>
            <a:pPr marL="609600" lvl="0" indent="-609600"/>
            <a:r>
              <a:rPr lang="el-GR" altLang="el-GR" sz="2000" dirty="0">
                <a:solidFill>
                  <a:prstClr val="black"/>
                </a:solidFill>
              </a:rPr>
              <a:t>Μεταβλητές </a:t>
            </a:r>
            <a:r>
              <a:rPr lang="el-GR" altLang="el-GR" sz="2000" dirty="0" smtClean="0">
                <a:solidFill>
                  <a:prstClr val="black"/>
                </a:solidFill>
              </a:rPr>
              <a:t>απόδοσης</a:t>
            </a:r>
            <a:endParaRPr lang="el-GR" altLang="el-GR" sz="2000" dirty="0" smtClean="0"/>
          </a:p>
          <a:p>
            <a:pPr marL="609600" indent="-609600"/>
            <a:r>
              <a:rPr lang="el-GR" altLang="el-GR" sz="2000" dirty="0" smtClean="0"/>
              <a:t>Απόδοση προϊόντος</a:t>
            </a:r>
          </a:p>
          <a:p>
            <a:pPr marL="609600" indent="-609600"/>
            <a:r>
              <a:rPr lang="el-GR" altLang="el-GR" sz="2000" dirty="0" smtClean="0"/>
              <a:t>Απόδοση </a:t>
            </a:r>
            <a:r>
              <a:rPr lang="el-GR" altLang="el-GR" sz="2000" dirty="0"/>
              <a:t>επιχειρηματικής διαδικασίας</a:t>
            </a:r>
          </a:p>
          <a:p>
            <a:pPr marL="609600" indent="-609600"/>
            <a:r>
              <a:rPr lang="el-GR" altLang="el-GR" sz="2000" dirty="0" smtClean="0"/>
              <a:t>Απόδοση </a:t>
            </a:r>
            <a:r>
              <a:rPr lang="el-GR" altLang="el-GR" sz="2000" dirty="0"/>
              <a:t>πληροφορίας</a:t>
            </a:r>
          </a:p>
          <a:p>
            <a:pPr marL="609600" indent="-609600"/>
            <a:r>
              <a:rPr lang="el-GR" altLang="el-GR" sz="2000" dirty="0" smtClean="0"/>
              <a:t>Συμμετέχοντες και απόδοση</a:t>
            </a:r>
            <a:endParaRPr lang="en-GB" altLang="el-GR" sz="2000" dirty="0"/>
          </a:p>
          <a:p>
            <a:endParaRPr lang="el-GR" altLang="el-G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690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/>
              <a:t>Απόδοση των Συστημάτων Εργασίας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 smtClean="0"/>
              <a:t>#</a:t>
            </a:r>
            <a:r>
              <a:rPr lang="el-GR" b="1" dirty="0" smtClean="0"/>
              <a:t> 2</a:t>
            </a:r>
            <a:r>
              <a:rPr lang="en-US" b="1" dirty="0" smtClean="0"/>
              <a:t> 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10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69B24-0E95-4631-9D38-B8BAFBAE6223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400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502754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 smtClean="0">
                <a:latin typeface="+mn-lt"/>
              </a:rPr>
              <a:t>Ο</a:t>
            </a:r>
            <a:r>
              <a:rPr lang="el-GR" altLang="el-GR" b="1" dirty="0" smtClean="0">
                <a:latin typeface="+mn-lt"/>
              </a:rPr>
              <a:t>πτική της Απόδοσης ενός ΣΕ</a:t>
            </a:r>
            <a:endParaRPr lang="el-GR" altLang="el-GR" b="1" dirty="0">
              <a:latin typeface="+mn-lt"/>
            </a:endParaRP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887895"/>
            <a:ext cx="8229600" cy="36877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sz="2000" dirty="0"/>
              <a:t>Η αξιολόγηση των πράξεων μας αποτελεί μια θεμελιώδη ανθρώπινη δραστηριότητα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/>
              <a:t>Στη συστημική θεωρία ο όρος που έχει επικρατήσει είναι η </a:t>
            </a:r>
            <a:r>
              <a:rPr lang="el-GR" altLang="el-GR" sz="2000" b="1" i="1" dirty="0"/>
              <a:t>ανάδραση (</a:t>
            </a:r>
            <a:r>
              <a:rPr lang="en-US" altLang="el-GR" sz="2000" b="1" i="1" dirty="0"/>
              <a:t>feedback</a:t>
            </a:r>
            <a:r>
              <a:rPr lang="el-GR" altLang="el-GR" sz="2000" b="1" i="1" dirty="0"/>
              <a:t>)</a:t>
            </a:r>
            <a:endParaRPr lang="el-GR" altLang="el-GR" sz="2000" dirty="0"/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/>
              <a:t>Αντίστοιχα, στην ανάλυση ΣΕ απαιτείται κάτι περισσότερο από την αποτύπωση της δομής των στοιχείων ενός ΣΕ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000" dirty="0"/>
              <a:t>Θέμα κεφαλαίου: απόδοση, αξιολόγηση ΣΕ</a:t>
            </a:r>
          </a:p>
        </p:txBody>
      </p:sp>
    </p:spTree>
    <p:extLst>
      <p:ext uri="{BB962C8B-B14F-4D97-AF65-F5344CB8AC3E}">
        <p14:creationId xmlns:p14="http://schemas.microsoft.com/office/powerpoint/2010/main" val="416391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7730" y="5591695"/>
            <a:ext cx="4310289" cy="1025873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l-GR" altLang="el-GR" dirty="0" smtClean="0"/>
              <a:t>Μεταβλητές Απόδοσης</a:t>
            </a:r>
            <a:endParaRPr lang="en-GB" altLang="el-GR" dirty="0" smtClean="0"/>
          </a:p>
        </p:txBody>
      </p:sp>
      <p:sp>
        <p:nvSpPr>
          <p:cNvPr id="8" name="Θέση κειμένου 5"/>
          <p:cNvSpPr>
            <a:spLocks noGrp="1"/>
          </p:cNvSpPr>
          <p:nvPr>
            <p:ph type="body" idx="1"/>
          </p:nvPr>
        </p:nvSpPr>
        <p:spPr>
          <a:xfrm>
            <a:off x="2207568" y="3861049"/>
            <a:ext cx="7772400" cy="1944216"/>
          </a:xfrm>
        </p:spPr>
        <p:txBody>
          <a:bodyPr>
            <a:normAutofit fontScale="92500" lnSpcReduction="20000"/>
          </a:bodyPr>
          <a:lstStyle/>
          <a:p>
            <a:pPr algn="ctr"/>
            <a:endParaRPr lang="el-GR" b="1" dirty="0" smtClean="0"/>
          </a:p>
          <a:p>
            <a:pPr algn="ctr"/>
            <a:r>
              <a:rPr lang="el-GR" b="1" dirty="0" smtClean="0"/>
              <a:t>Μάθημα: </a:t>
            </a:r>
            <a:r>
              <a:rPr lang="el-GR" dirty="0" smtClean="0"/>
              <a:t>Ανάλυση &amp; </a:t>
            </a:r>
            <a:r>
              <a:rPr lang="el-GR" dirty="0" err="1" smtClean="0"/>
              <a:t>Μοντελοποίηση</a:t>
            </a:r>
            <a:r>
              <a:rPr lang="el-GR" dirty="0" smtClean="0"/>
              <a:t> Επιχειρηματικών </a:t>
            </a:r>
          </a:p>
          <a:p>
            <a:pPr algn="ctr"/>
            <a:r>
              <a:rPr lang="el-GR" dirty="0" smtClean="0"/>
              <a:t>Διαδικασιών και Συστημάτων</a:t>
            </a:r>
          </a:p>
          <a:p>
            <a:pPr algn="ctr"/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4</a:t>
            </a:r>
            <a:r>
              <a:rPr lang="el-GR" b="1" dirty="0" smtClean="0"/>
              <a:t>: </a:t>
            </a:r>
            <a:r>
              <a:rPr lang="el-GR" dirty="0" smtClean="0"/>
              <a:t>Οπτική της Απόδοσης των Συστημάτων Εργασίας</a:t>
            </a:r>
            <a:r>
              <a:rPr lang="en-US" dirty="0" smtClean="0"/>
              <a:t> </a:t>
            </a:r>
            <a:endParaRPr lang="el-GR" dirty="0" smtClean="0"/>
          </a:p>
          <a:p>
            <a:pPr algn="ctr"/>
            <a:r>
              <a:rPr lang="el-GR" b="1" dirty="0" smtClean="0"/>
              <a:t>Διδάσκων: </a:t>
            </a:r>
            <a:r>
              <a:rPr lang="el-GR" dirty="0" smtClean="0"/>
              <a:t>Δρ. Αγγελική Πολυμενάκου</a:t>
            </a:r>
            <a:endParaRPr lang="el-GR" dirty="0"/>
          </a:p>
          <a:p>
            <a:pPr algn="ctr"/>
            <a:r>
              <a:rPr lang="el-GR" dirty="0" smtClean="0"/>
              <a:t> </a:t>
            </a:r>
            <a:r>
              <a:rPr lang="el-GR" b="1" dirty="0" smtClean="0"/>
              <a:t>Τμήμα: </a:t>
            </a:r>
            <a:r>
              <a:rPr lang="el-GR" dirty="0" smtClean="0"/>
              <a:t>Διοικητικής Επιστήμης &amp; Τεχνολογίας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494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7543FD-37FB-4390-BB9F-DC1CBDF365D5}" type="slidenum">
              <a:rPr lang="el-GR" altLang="el-GR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400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b="1" dirty="0">
                <a:latin typeface="+mn-lt"/>
              </a:rPr>
              <a:t>Μεταβλητές Απόδοσης ΣΕ</a:t>
            </a:r>
          </a:p>
        </p:txBody>
      </p:sp>
      <p:pic>
        <p:nvPicPr>
          <p:cNvPr id="7176" name="Picture 6" descr="OptikiApodosis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43" y="1006475"/>
            <a:ext cx="7455788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175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1325</Words>
  <Application>Microsoft Office PowerPoint</Application>
  <PresentationFormat>Ευρεία οθόνη</PresentationFormat>
  <Paragraphs>209</Paragraphs>
  <Slides>39</Slides>
  <Notes>12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39</vt:i4>
      </vt:variant>
    </vt:vector>
  </HeadingPairs>
  <TitlesOfParts>
    <vt:vector size="48" baseType="lpstr">
      <vt:lpstr>宋体</vt:lpstr>
      <vt:lpstr>宋体</vt:lpstr>
      <vt:lpstr>Arial</vt:lpstr>
      <vt:lpstr>Calibri</vt:lpstr>
      <vt:lpstr>Calibri Light</vt:lpstr>
      <vt:lpstr>Θέμα του Office</vt:lpstr>
      <vt:lpstr>1_Θέμα του Office</vt:lpstr>
      <vt:lpstr>2_Θέμα του Office</vt:lpstr>
      <vt:lpstr>3_Θέμα του Office</vt:lpstr>
      <vt:lpstr> Ανάλυση &amp; Μοντελοποίηση Επιχειρηματικών Διαδικασιών &amp; Συστημάτων </vt:lpstr>
      <vt:lpstr>Χρηματοδότηση</vt:lpstr>
      <vt:lpstr>Άδειες Χρήσης</vt:lpstr>
      <vt:lpstr>Σκοποί ενότητας</vt:lpstr>
      <vt:lpstr>Περιεχόμενα ενότητας</vt:lpstr>
      <vt:lpstr>Απόδοση των Συστημάτων Εργασίας</vt:lpstr>
      <vt:lpstr>Οπτική της Απόδοσης ενός ΣΕ</vt:lpstr>
      <vt:lpstr>Μεταβλητές Απόδοσης</vt:lpstr>
      <vt:lpstr>Μεταβλητές Απόδοσης ΣΕ</vt:lpstr>
      <vt:lpstr>Μεταβλητές Απόδοσης</vt:lpstr>
      <vt:lpstr>Μεταβλητές Απόδοσης (2)</vt:lpstr>
      <vt:lpstr>Μεταβλητές Απόδοσης (3)</vt:lpstr>
      <vt:lpstr>Προσδιορισμός Μεταβλητών Απόδοσης </vt:lpstr>
      <vt:lpstr>Απόδοση Προϊόντος</vt:lpstr>
      <vt:lpstr>Κριτήρια Πελάτη για Απόδοση Προϊόντος</vt:lpstr>
      <vt:lpstr>Κριτήρια Πελάτη για Απόδοση Προϊόντος (2)</vt:lpstr>
      <vt:lpstr>Κριτήρια Πελάτη για Απόδοση Προϊόντος (3)</vt:lpstr>
      <vt:lpstr>Ανταγωνισμός βάσει Αλυσίδας Αξίας</vt:lpstr>
      <vt:lpstr>Ανταγωνιστικά Χαρακτηριστικά Προϊόντος</vt:lpstr>
      <vt:lpstr>Ανταγωνισμός βάσει χρόνου</vt:lpstr>
      <vt:lpstr>Ανταγωνισμός βάσει Κόστους</vt:lpstr>
      <vt:lpstr>Απόδοση Επιχειρηματικής Διαδικασίας</vt:lpstr>
      <vt:lpstr>Απόδοση Επιχειρηματικής Διαδικασίας</vt:lpstr>
      <vt:lpstr>Απόδοση Επιχειρηματικής Διαδικασίας (2)</vt:lpstr>
      <vt:lpstr>ΠΣ και Απόδοση Διαδικασίας</vt:lpstr>
      <vt:lpstr>ΠΣ και Απόδοση Διαδικασίας (2)</vt:lpstr>
      <vt:lpstr>Απόδοση Πληροφορίας</vt:lpstr>
      <vt:lpstr>Απόδοση Πληροφορίας</vt:lpstr>
      <vt:lpstr>Απόδοση Πληροφορίας (2)</vt:lpstr>
      <vt:lpstr>Απόδοση Πληροφορίας (3)</vt:lpstr>
      <vt:lpstr>Συμμετέχοντες &amp; Απόδοση</vt:lpstr>
      <vt:lpstr>Συμμετέχοντες και Απόδοση</vt:lpstr>
      <vt:lpstr>Συμμετέχοντες και Απόδοση (2)</vt:lpstr>
      <vt:lpstr>Τι Πληροφορία θέλουν τα στελέχη;</vt:lpstr>
      <vt:lpstr>Δεξιότητες</vt:lpstr>
      <vt:lpstr>Εμπλοκή και Δέσμευση</vt:lpstr>
      <vt:lpstr>Αντίσταση στην Αλλαγή</vt:lpstr>
      <vt:lpstr>Αντίσταση στην Αλλαγή (2)</vt:lpstr>
      <vt:lpstr>Τέλος Ενότητας # 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Christina Polychronaki</dc:creator>
  <cp:lastModifiedBy>Christina Polychronaki</cp:lastModifiedBy>
  <cp:revision>13</cp:revision>
  <dcterms:created xsi:type="dcterms:W3CDTF">2015-09-22T19:11:35Z</dcterms:created>
  <dcterms:modified xsi:type="dcterms:W3CDTF">2015-11-24T13:42:15Z</dcterms:modified>
</cp:coreProperties>
</file>