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7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9" r:id="rId18"/>
    <p:sldId id="307" r:id="rId19"/>
    <p:sldId id="308" r:id="rId20"/>
    <p:sldId id="282" r:id="rId21"/>
    <p:sldId id="283" r:id="rId22"/>
    <p:sldId id="284"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281" r:id="rId39"/>
    <p:sldId id="285" r:id="rId40"/>
    <p:sldId id="286" r:id="rId41"/>
    <p:sldId id="287" r:id="rId42"/>
    <p:sldId id="288" r:id="rId43"/>
    <p:sldId id="289" r:id="rId44"/>
    <p:sldId id="256" r:id="rId45"/>
    <p:sldId id="258" r:id="rId46"/>
    <p:sldId id="262" r:id="rId47"/>
    <p:sldId id="259" r:id="rId48"/>
    <p:sldId id="263" r:id="rId49"/>
    <p:sldId id="264" r:id="rId50"/>
    <p:sldId id="326" r:id="rId51"/>
    <p:sldId id="325" r:id="rId52"/>
    <p:sldId id="327" r:id="rId53"/>
    <p:sldId id="273" r:id="rId54"/>
    <p:sldId id="274" r:id="rId55"/>
    <p:sldId id="276" r:id="rId56"/>
    <p:sldId id="277" r:id="rId57"/>
    <p:sldId id="268" r:id="rId58"/>
    <p:sldId id="270" r:id="rId59"/>
    <p:sldId id="271" r:id="rId60"/>
    <p:sldId id="278" r:id="rId61"/>
    <p:sldId id="27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35" autoAdjust="0"/>
  </p:normalViewPr>
  <p:slideViewPr>
    <p:cSldViewPr snapToGrid="0">
      <p:cViewPr varScale="1">
        <p:scale>
          <a:sx n="94" d="100"/>
          <a:sy n="94" d="100"/>
        </p:scale>
        <p:origin x="653" y="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9492563429571"/>
          <c:y val="7.4490740740740746E-2"/>
          <c:w val="0.8112097550306212"/>
          <c:h val="0.73382728200641578"/>
        </c:manualLayout>
      </c:layout>
      <c:scatterChart>
        <c:scatterStyle val="lineMarker"/>
        <c:varyColors val="0"/>
        <c:ser>
          <c:idx val="0"/>
          <c:order val="0"/>
          <c:tx>
            <c:v>Demand profile 30euro</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Φύλλο1!$H$3:$H$18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Φύλλο1!$I$3:$I$18</c:f>
              <c:numCache>
                <c:formatCode>General</c:formatCode>
                <c:ptCount val="16"/>
                <c:pt idx="0">
                  <c:v>60</c:v>
                </c:pt>
                <c:pt idx="1">
                  <c:v>70</c:v>
                </c:pt>
                <c:pt idx="2">
                  <c:v>55</c:v>
                </c:pt>
                <c:pt idx="3">
                  <c:v>60</c:v>
                </c:pt>
                <c:pt idx="4">
                  <c:v>58</c:v>
                </c:pt>
                <c:pt idx="5">
                  <c:v>55</c:v>
                </c:pt>
                <c:pt idx="6">
                  <c:v>65</c:v>
                </c:pt>
                <c:pt idx="7">
                  <c:v>50</c:v>
                </c:pt>
                <c:pt idx="8">
                  <c:v>52</c:v>
                </c:pt>
                <c:pt idx="9">
                  <c:v>50</c:v>
                </c:pt>
                <c:pt idx="10">
                  <c:v>48</c:v>
                </c:pt>
                <c:pt idx="11">
                  <c:v>45</c:v>
                </c:pt>
                <c:pt idx="12">
                  <c:v>41</c:v>
                </c:pt>
                <c:pt idx="13">
                  <c:v>36</c:v>
                </c:pt>
                <c:pt idx="14">
                  <c:v>32</c:v>
                </c:pt>
                <c:pt idx="15">
                  <c:v>25</c:v>
                </c:pt>
              </c:numCache>
            </c:numRef>
          </c:yVal>
          <c:smooth val="0"/>
          <c:extLst xmlns:c16r2="http://schemas.microsoft.com/office/drawing/2015/06/chart">
            <c:ext xmlns:c16="http://schemas.microsoft.com/office/drawing/2014/chart" uri="{C3380CC4-5D6E-409C-BE32-E72D297353CC}">
              <c16:uniqueId val="{00000000-7CB3-4A2A-9298-C9B9C0A7D6FF}"/>
            </c:ext>
          </c:extLst>
        </c:ser>
        <c:ser>
          <c:idx val="1"/>
          <c:order val="1"/>
          <c:tx>
            <c:v>Demand profile 40euro</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Φύλλο1!$H$3:$H$18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Φύλλο1!$J$3:$J$18</c:f>
              <c:numCache>
                <c:formatCode>General</c:formatCode>
                <c:ptCount val="16"/>
                <c:pt idx="0">
                  <c:v>48</c:v>
                </c:pt>
                <c:pt idx="1">
                  <c:v>56</c:v>
                </c:pt>
                <c:pt idx="2">
                  <c:v>44</c:v>
                </c:pt>
                <c:pt idx="3">
                  <c:v>48</c:v>
                </c:pt>
                <c:pt idx="4">
                  <c:v>46</c:v>
                </c:pt>
                <c:pt idx="5">
                  <c:v>44</c:v>
                </c:pt>
                <c:pt idx="6">
                  <c:v>52</c:v>
                </c:pt>
                <c:pt idx="7">
                  <c:v>40</c:v>
                </c:pt>
                <c:pt idx="8">
                  <c:v>41</c:v>
                </c:pt>
                <c:pt idx="9">
                  <c:v>39</c:v>
                </c:pt>
                <c:pt idx="10">
                  <c:v>37</c:v>
                </c:pt>
                <c:pt idx="11">
                  <c:v>35</c:v>
                </c:pt>
                <c:pt idx="12">
                  <c:v>30</c:v>
                </c:pt>
                <c:pt idx="13">
                  <c:v>22</c:v>
                </c:pt>
                <c:pt idx="14">
                  <c:v>16</c:v>
                </c:pt>
                <c:pt idx="15">
                  <c:v>12</c:v>
                </c:pt>
              </c:numCache>
            </c:numRef>
          </c:yVal>
          <c:smooth val="0"/>
          <c:extLst xmlns:c16r2="http://schemas.microsoft.com/office/drawing/2015/06/chart">
            <c:ext xmlns:c16="http://schemas.microsoft.com/office/drawing/2014/chart" uri="{C3380CC4-5D6E-409C-BE32-E72D297353CC}">
              <c16:uniqueId val="{00000001-7CB3-4A2A-9298-C9B9C0A7D6FF}"/>
            </c:ext>
          </c:extLst>
        </c:ser>
        <c:ser>
          <c:idx val="2"/>
          <c:order val="2"/>
          <c:tx>
            <c:v>Demand profile 50euro</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Φύλλο1!$H$3:$H$18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f>Φύλλο1!$K$3:$K$18</c:f>
              <c:numCache>
                <c:formatCode>General</c:formatCode>
                <c:ptCount val="16"/>
                <c:pt idx="0">
                  <c:v>38</c:v>
                </c:pt>
                <c:pt idx="1">
                  <c:v>44</c:v>
                </c:pt>
                <c:pt idx="2">
                  <c:v>35</c:v>
                </c:pt>
                <c:pt idx="3">
                  <c:v>38</c:v>
                </c:pt>
                <c:pt idx="4">
                  <c:v>37</c:v>
                </c:pt>
                <c:pt idx="5">
                  <c:v>35</c:v>
                </c:pt>
                <c:pt idx="6">
                  <c:v>40</c:v>
                </c:pt>
                <c:pt idx="7">
                  <c:v>32</c:v>
                </c:pt>
                <c:pt idx="8">
                  <c:v>28</c:v>
                </c:pt>
                <c:pt idx="9">
                  <c:v>25</c:v>
                </c:pt>
                <c:pt idx="10">
                  <c:v>20</c:v>
                </c:pt>
                <c:pt idx="11">
                  <c:v>17</c:v>
                </c:pt>
                <c:pt idx="12">
                  <c:v>15</c:v>
                </c:pt>
                <c:pt idx="13">
                  <c:v>12</c:v>
                </c:pt>
                <c:pt idx="14">
                  <c:v>10</c:v>
                </c:pt>
                <c:pt idx="15">
                  <c:v>5</c:v>
                </c:pt>
              </c:numCache>
            </c:numRef>
          </c:yVal>
          <c:smooth val="0"/>
          <c:extLst xmlns:c16r2="http://schemas.microsoft.com/office/drawing/2015/06/chart">
            <c:ext xmlns:c16="http://schemas.microsoft.com/office/drawing/2014/chart" uri="{C3380CC4-5D6E-409C-BE32-E72D297353CC}">
              <c16:uniqueId val="{00000002-7CB3-4A2A-9298-C9B9C0A7D6FF}"/>
            </c:ext>
          </c:extLst>
        </c:ser>
        <c:dLbls>
          <c:showLegendKey val="0"/>
          <c:showVal val="0"/>
          <c:showCatName val="0"/>
          <c:showSerName val="0"/>
          <c:showPercent val="0"/>
          <c:showBubbleSize val="0"/>
        </c:dLbls>
        <c:axId val="-753117392"/>
        <c:axId val="-753132624"/>
      </c:scatterChart>
      <c:valAx>
        <c:axId val="-753117392"/>
        <c:scaling>
          <c:orientation val="minMax"/>
          <c:max val="16"/>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Week</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32624"/>
        <c:crosses val="autoZero"/>
        <c:crossBetween val="midCat"/>
      </c:valAx>
      <c:valAx>
        <c:axId val="-7531326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Forecasted Demand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17392"/>
        <c:crosses val="autoZero"/>
        <c:crossBetween val="midCat"/>
      </c:valAx>
      <c:spPr>
        <a:noFill/>
        <a:ln>
          <a:noFill/>
        </a:ln>
        <a:effectLst/>
      </c:spPr>
    </c:plotArea>
    <c:legend>
      <c:legendPos val="r"/>
      <c:layout>
        <c:manualLayout>
          <c:xMode val="edge"/>
          <c:yMode val="edge"/>
          <c:x val="0.58824912510936134"/>
          <c:y val="8.6723534558180215E-2"/>
          <c:w val="0.32008420822397199"/>
          <c:h val="0.234376640419947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24C82-17A9-44F1-81E4-A851D439840C}" type="datetimeFigureOut">
              <a:rPr lang="en-US" smtClean="0"/>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136EA-EC36-4A4C-9047-7C5D9FE8F2E4}" type="slidenum">
              <a:rPr lang="en-US" smtClean="0"/>
              <a:t>‹#›</a:t>
            </a:fld>
            <a:endParaRPr lang="en-US"/>
          </a:p>
        </p:txBody>
      </p:sp>
    </p:spTree>
    <p:extLst>
      <p:ext uri="{BB962C8B-B14F-4D97-AF65-F5344CB8AC3E}">
        <p14:creationId xmlns:p14="http://schemas.microsoft.com/office/powerpoint/2010/main" val="25265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9442E706-8C55-4F9F-81AF-3D7A7535C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95A6E0F-4602-460D-969B-085805FB1EA7}" type="slidenum">
              <a:rPr kumimoji="0" lang="en-US" altLang="el-GR">
                <a:latin typeface="Arial" panose="020B0604020202020204" pitchFamily="34" charset="0"/>
              </a:rPr>
              <a:pPr>
                <a:spcBef>
                  <a:spcPct val="0"/>
                </a:spcBef>
              </a:pPr>
              <a:t>7</a:t>
            </a:fld>
            <a:endParaRPr kumimoji="0" lang="en-US" altLang="el-GR">
              <a:latin typeface="Arial" panose="020B0604020202020204" pitchFamily="34" charset="0"/>
            </a:endParaRPr>
          </a:p>
        </p:txBody>
      </p:sp>
      <p:sp>
        <p:nvSpPr>
          <p:cNvPr id="30723" name="Rectangle 2">
            <a:extLst>
              <a:ext uri="{FF2B5EF4-FFF2-40B4-BE49-F238E27FC236}">
                <a16:creationId xmlns:a16="http://schemas.microsoft.com/office/drawing/2014/main" xmlns="" id="{02D71AB9-CF83-4AF6-9CFB-B4408F04BE7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179A658E-55CE-4D0D-B85E-2F8578A8D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67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236937A-9D2B-41C7-B52D-7FDA0890903E}" type="slidenum">
              <a:rPr kumimoji="0" lang="en-US" altLang="en-US"/>
              <a:pPr>
                <a:spcBef>
                  <a:spcPct val="0"/>
                </a:spcBef>
              </a:pPr>
              <a:t>32</a:t>
            </a:fld>
            <a:endParaRPr kumimoji="0" lang="en-US" altLang="en-US"/>
          </a:p>
        </p:txBody>
      </p:sp>
    </p:spTree>
    <p:extLst>
      <p:ext uri="{BB962C8B-B14F-4D97-AF65-F5344CB8AC3E}">
        <p14:creationId xmlns:p14="http://schemas.microsoft.com/office/powerpoint/2010/main" val="111514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F039E37-97C0-4E25-8D09-93C764136B5A}" type="slidenum">
              <a:rPr kumimoji="0" lang="en-US" altLang="en-US"/>
              <a:pPr>
                <a:spcBef>
                  <a:spcPct val="0"/>
                </a:spcBef>
              </a:pPr>
              <a:t>33</a:t>
            </a:fld>
            <a:endParaRPr kumimoji="0" lang="en-US" altLang="en-US"/>
          </a:p>
        </p:txBody>
      </p:sp>
    </p:spTree>
    <p:extLst>
      <p:ext uri="{BB962C8B-B14F-4D97-AF65-F5344CB8AC3E}">
        <p14:creationId xmlns:p14="http://schemas.microsoft.com/office/powerpoint/2010/main" val="158893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1544F20-36D1-4A0A-A229-FB7ACFA6BE87}" type="slidenum">
              <a:rPr kumimoji="0" lang="en-US" altLang="en-US"/>
              <a:pPr>
                <a:spcBef>
                  <a:spcPct val="0"/>
                </a:spcBef>
              </a:pPr>
              <a:t>34</a:t>
            </a:fld>
            <a:endParaRPr kumimoji="0" lang="en-US" altLang="en-US"/>
          </a:p>
        </p:txBody>
      </p:sp>
    </p:spTree>
    <p:extLst>
      <p:ext uri="{BB962C8B-B14F-4D97-AF65-F5344CB8AC3E}">
        <p14:creationId xmlns:p14="http://schemas.microsoft.com/office/powerpoint/2010/main" val="143454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5B6E957-A583-4BA2-AB34-FCE57850904C}" type="slidenum">
              <a:rPr kumimoji="0" lang="en-US" altLang="en-US"/>
              <a:pPr>
                <a:spcBef>
                  <a:spcPct val="0"/>
                </a:spcBef>
              </a:pPr>
              <a:t>35</a:t>
            </a:fld>
            <a:endParaRPr kumimoji="0" lang="en-US" altLang="en-US"/>
          </a:p>
        </p:txBody>
      </p:sp>
    </p:spTree>
    <p:extLst>
      <p:ext uri="{BB962C8B-B14F-4D97-AF65-F5344CB8AC3E}">
        <p14:creationId xmlns:p14="http://schemas.microsoft.com/office/powerpoint/2010/main" val="200947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281FDA-173A-4388-B662-A6B7DC8A70E6}" type="slidenum">
              <a:rPr kumimoji="0" lang="en-US" altLang="en-US"/>
              <a:pPr>
                <a:spcBef>
                  <a:spcPct val="0"/>
                </a:spcBef>
              </a:pPr>
              <a:t>36</a:t>
            </a:fld>
            <a:endParaRPr kumimoji="0" lang="en-US" altLang="en-US"/>
          </a:p>
        </p:txBody>
      </p:sp>
    </p:spTree>
    <p:extLst>
      <p:ext uri="{BB962C8B-B14F-4D97-AF65-F5344CB8AC3E}">
        <p14:creationId xmlns:p14="http://schemas.microsoft.com/office/powerpoint/2010/main" val="269083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E8E266C-403C-4258-8958-CC0457624CE5}" type="slidenum">
              <a:rPr kumimoji="0" lang="en-US" altLang="en-US"/>
              <a:pPr>
                <a:spcBef>
                  <a:spcPct val="0"/>
                </a:spcBef>
              </a:pPr>
              <a:t>37</a:t>
            </a:fld>
            <a:endParaRPr kumimoji="0" lang="en-US" altLang="en-US"/>
          </a:p>
        </p:txBody>
      </p:sp>
    </p:spTree>
    <p:extLst>
      <p:ext uri="{BB962C8B-B14F-4D97-AF65-F5344CB8AC3E}">
        <p14:creationId xmlns:p14="http://schemas.microsoft.com/office/powerpoint/2010/main" val="303610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xmlns="" id="{B5951030-1218-4FCF-8193-0ECFCA58C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45DF4BC-216A-41F4-8BF4-5A5A13FE09E0}" type="slidenum">
              <a:rPr kumimoji="0" lang="el-GR" altLang="el-GR"/>
              <a:pPr>
                <a:spcBef>
                  <a:spcPct val="0"/>
                </a:spcBef>
              </a:pPr>
              <a:t>39</a:t>
            </a:fld>
            <a:endParaRPr kumimoji="0" lang="el-GR" altLang="el-GR"/>
          </a:p>
        </p:txBody>
      </p:sp>
      <p:sp>
        <p:nvSpPr>
          <p:cNvPr id="107523" name="Rectangle 2">
            <a:extLst>
              <a:ext uri="{FF2B5EF4-FFF2-40B4-BE49-F238E27FC236}">
                <a16:creationId xmlns:a16="http://schemas.microsoft.com/office/drawing/2014/main" xmlns="" id="{AC050797-FC41-45B6-A087-2B89FE2B3BFF}"/>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xmlns="" id="{5078B39B-7034-491E-ABFF-B3FB313FB89E}"/>
              </a:ext>
            </a:extLst>
          </p:cNvPr>
          <p:cNvSpPr>
            <a:spLocks noGrp="1" noChangeArrowheads="1"/>
          </p:cNvSpPr>
          <p:nvPr>
            <p:ph type="body" idx="1"/>
          </p:nvPr>
        </p:nvSpPr>
        <p:spPr/>
        <p:txBody>
          <a:bodyPr/>
          <a:lstStyle/>
          <a:p>
            <a:pPr eaLnBrk="1" hangingPunct="1">
              <a:defRPr/>
            </a:pPr>
            <a:endParaRPr lang="el-GR">
              <a:ea typeface="ＭＳ Ｐゴシック" charset="0"/>
              <a:cs typeface="+mn-cs"/>
            </a:endParaRPr>
          </a:p>
        </p:txBody>
      </p:sp>
    </p:spTree>
    <p:extLst>
      <p:ext uri="{BB962C8B-B14F-4D97-AF65-F5344CB8AC3E}">
        <p14:creationId xmlns:p14="http://schemas.microsoft.com/office/powerpoint/2010/main" val="285836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xmlns="" id="{B5951030-1218-4FCF-8193-0ECFCA58C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45DF4BC-216A-41F4-8BF4-5A5A13FE09E0}" type="slidenum">
              <a:rPr kumimoji="0" lang="el-GR" altLang="el-GR"/>
              <a:pPr>
                <a:spcBef>
                  <a:spcPct val="0"/>
                </a:spcBef>
              </a:pPr>
              <a:t>40</a:t>
            </a:fld>
            <a:endParaRPr kumimoji="0" lang="el-GR" altLang="el-GR"/>
          </a:p>
        </p:txBody>
      </p:sp>
      <p:sp>
        <p:nvSpPr>
          <p:cNvPr id="107523" name="Rectangle 2">
            <a:extLst>
              <a:ext uri="{FF2B5EF4-FFF2-40B4-BE49-F238E27FC236}">
                <a16:creationId xmlns:a16="http://schemas.microsoft.com/office/drawing/2014/main" xmlns="" id="{AC050797-FC41-45B6-A087-2B89FE2B3BFF}"/>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xmlns="" id="{5078B39B-7034-491E-ABFF-B3FB313FB89E}"/>
              </a:ext>
            </a:extLst>
          </p:cNvPr>
          <p:cNvSpPr>
            <a:spLocks noGrp="1" noChangeArrowheads="1"/>
          </p:cNvSpPr>
          <p:nvPr>
            <p:ph type="body" idx="1"/>
          </p:nvPr>
        </p:nvSpPr>
        <p:spPr/>
        <p:txBody>
          <a:bodyPr/>
          <a:lstStyle/>
          <a:p>
            <a:pPr eaLnBrk="1" hangingPunct="1">
              <a:defRPr/>
            </a:pPr>
            <a:endParaRPr lang="el-GR">
              <a:ea typeface="ＭＳ Ｐゴシック" charset="0"/>
              <a:cs typeface="+mn-cs"/>
            </a:endParaRPr>
          </a:p>
        </p:txBody>
      </p:sp>
    </p:spTree>
    <p:extLst>
      <p:ext uri="{BB962C8B-B14F-4D97-AF65-F5344CB8AC3E}">
        <p14:creationId xmlns:p14="http://schemas.microsoft.com/office/powerpoint/2010/main" val="242036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136EA-EC36-4A4C-9047-7C5D9FE8F2E4}" type="slidenum">
              <a:rPr lang="en-US" smtClean="0"/>
              <a:t>50</a:t>
            </a:fld>
            <a:endParaRPr lang="en-US"/>
          </a:p>
        </p:txBody>
      </p:sp>
    </p:spTree>
    <p:extLst>
      <p:ext uri="{BB962C8B-B14F-4D97-AF65-F5344CB8AC3E}">
        <p14:creationId xmlns:p14="http://schemas.microsoft.com/office/powerpoint/2010/main" val="1986590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136EA-EC36-4A4C-9047-7C5D9FE8F2E4}" type="slidenum">
              <a:rPr lang="en-US" smtClean="0"/>
              <a:t>53</a:t>
            </a:fld>
            <a:endParaRPr lang="en-US"/>
          </a:p>
        </p:txBody>
      </p:sp>
    </p:spTree>
    <p:extLst>
      <p:ext uri="{BB962C8B-B14F-4D97-AF65-F5344CB8AC3E}">
        <p14:creationId xmlns:p14="http://schemas.microsoft.com/office/powerpoint/2010/main" val="156741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94452328-4573-4C72-A1E2-A48D813D37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9FEEA60-9242-4731-A901-B53820B00E0A}" type="slidenum">
              <a:rPr kumimoji="0" lang="en-US" altLang="el-GR">
                <a:latin typeface="Arial" panose="020B0604020202020204" pitchFamily="34" charset="0"/>
              </a:rPr>
              <a:pPr>
                <a:spcBef>
                  <a:spcPct val="0"/>
                </a:spcBef>
              </a:pPr>
              <a:t>9</a:t>
            </a:fld>
            <a:endParaRPr kumimoji="0" lang="en-US" altLang="el-GR">
              <a:latin typeface="Arial" panose="020B0604020202020204" pitchFamily="34" charset="0"/>
            </a:endParaRPr>
          </a:p>
        </p:txBody>
      </p:sp>
      <p:sp>
        <p:nvSpPr>
          <p:cNvPr id="32771" name="Rectangle 2">
            <a:extLst>
              <a:ext uri="{FF2B5EF4-FFF2-40B4-BE49-F238E27FC236}">
                <a16:creationId xmlns:a16="http://schemas.microsoft.com/office/drawing/2014/main" xmlns="" id="{B82A019E-4A82-4994-9402-07960CA608E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xmlns="" id="{A4DF61B1-1DBB-48EC-8159-2B974A0E41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50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xmlns="" id="{A686EA71-55DC-4CFC-9090-B623005AF7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FEEA2C-849A-417B-A7C9-5455FB4BCEB5}" type="slidenum">
              <a:rPr kumimoji="0" lang="el-GR" altLang="el-GR"/>
              <a:pPr>
                <a:spcBef>
                  <a:spcPct val="0"/>
                </a:spcBef>
              </a:pPr>
              <a:t>18</a:t>
            </a:fld>
            <a:endParaRPr kumimoji="0" lang="el-GR" altLang="el-GR"/>
          </a:p>
        </p:txBody>
      </p:sp>
      <p:sp>
        <p:nvSpPr>
          <p:cNvPr id="98307" name="Rectangle 2">
            <a:extLst>
              <a:ext uri="{FF2B5EF4-FFF2-40B4-BE49-F238E27FC236}">
                <a16:creationId xmlns:a16="http://schemas.microsoft.com/office/drawing/2014/main" xmlns="" id="{E7F5F96B-A37B-40F0-B8FE-DCEC0766C1A0}"/>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xmlns="" id="{8373F94B-1DD8-455D-863A-8FD99DDA7CA6}"/>
              </a:ext>
            </a:extLst>
          </p:cNvPr>
          <p:cNvSpPr>
            <a:spLocks noGrp="1" noChangeArrowheads="1"/>
          </p:cNvSpPr>
          <p:nvPr>
            <p:ph type="body" idx="1"/>
          </p:nvPr>
        </p:nvSpPr>
        <p:spPr/>
        <p:txBody>
          <a:bodyPr/>
          <a:lstStyle/>
          <a:p>
            <a:pPr eaLnBrk="1" hangingPunct="1">
              <a:defRPr/>
            </a:pPr>
            <a:endParaRPr lang="el-GR">
              <a:ea typeface="ＭＳ Ｐゴシック" charset="0"/>
              <a:cs typeface="+mn-cs"/>
            </a:endParaRPr>
          </a:p>
        </p:txBody>
      </p:sp>
    </p:spTree>
    <p:extLst>
      <p:ext uri="{BB962C8B-B14F-4D97-AF65-F5344CB8AC3E}">
        <p14:creationId xmlns:p14="http://schemas.microsoft.com/office/powerpoint/2010/main" val="18894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xmlns="" id="{74CBA645-A747-4EA8-BFE3-95C81563FB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ABEA495-1A3F-4030-9737-F0F2864D97CF}" type="slidenum">
              <a:rPr kumimoji="0" lang="el-GR" altLang="el-GR"/>
              <a:pPr>
                <a:spcBef>
                  <a:spcPct val="0"/>
                </a:spcBef>
              </a:pPr>
              <a:t>20</a:t>
            </a:fld>
            <a:endParaRPr kumimoji="0" lang="el-GR" altLang="el-GR"/>
          </a:p>
        </p:txBody>
      </p:sp>
      <p:sp>
        <p:nvSpPr>
          <p:cNvPr id="101379" name="Rectangle 2">
            <a:extLst>
              <a:ext uri="{FF2B5EF4-FFF2-40B4-BE49-F238E27FC236}">
                <a16:creationId xmlns:a16="http://schemas.microsoft.com/office/drawing/2014/main" xmlns="" id="{B87917E4-05F9-4E86-AAD3-F6DD4AEA9581}"/>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xmlns="" id="{58A09457-C17D-4E32-A5B6-F313F208E623}"/>
              </a:ext>
            </a:extLst>
          </p:cNvPr>
          <p:cNvSpPr>
            <a:spLocks noGrp="1" noChangeArrowheads="1"/>
          </p:cNvSpPr>
          <p:nvPr>
            <p:ph type="body" idx="1"/>
          </p:nvPr>
        </p:nvSpPr>
        <p:spPr/>
        <p:txBody>
          <a:bodyPr/>
          <a:lstStyle/>
          <a:p>
            <a:pPr eaLnBrk="1" hangingPunct="1">
              <a:defRPr/>
            </a:pPr>
            <a:endParaRPr lang="el-GR">
              <a:ea typeface="ＭＳ Ｐゴシック" charset="0"/>
              <a:cs typeface="+mn-cs"/>
            </a:endParaRPr>
          </a:p>
        </p:txBody>
      </p:sp>
    </p:spTree>
    <p:extLst>
      <p:ext uri="{BB962C8B-B14F-4D97-AF65-F5344CB8AC3E}">
        <p14:creationId xmlns:p14="http://schemas.microsoft.com/office/powerpoint/2010/main" val="262706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xmlns="" id="{B85D6A22-C246-440A-B0E0-3DB554D939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5811688-4B75-40CD-B827-DFE09F44867C}" type="slidenum">
              <a:rPr kumimoji="0" lang="el-GR" altLang="el-GR"/>
              <a:pPr>
                <a:spcBef>
                  <a:spcPct val="0"/>
                </a:spcBef>
              </a:pPr>
              <a:t>21</a:t>
            </a:fld>
            <a:endParaRPr kumimoji="0" lang="el-GR" altLang="el-GR"/>
          </a:p>
        </p:txBody>
      </p:sp>
      <p:sp>
        <p:nvSpPr>
          <p:cNvPr id="103427" name="Rectangle 2">
            <a:extLst>
              <a:ext uri="{FF2B5EF4-FFF2-40B4-BE49-F238E27FC236}">
                <a16:creationId xmlns:a16="http://schemas.microsoft.com/office/drawing/2014/main" xmlns="" id="{A3F70C9D-483B-45F1-857E-7FE132658105}"/>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xmlns="" id="{D279D83E-44B4-4771-842F-1612A9BA42EB}"/>
              </a:ext>
            </a:extLst>
          </p:cNvPr>
          <p:cNvSpPr>
            <a:spLocks noGrp="1" noChangeArrowheads="1"/>
          </p:cNvSpPr>
          <p:nvPr>
            <p:ph type="body" idx="1"/>
          </p:nvPr>
        </p:nvSpPr>
        <p:spPr/>
        <p:txBody>
          <a:bodyPr/>
          <a:lstStyle/>
          <a:p>
            <a:pPr eaLnBrk="1" hangingPunct="1">
              <a:defRPr/>
            </a:pPr>
            <a:endParaRPr lang="el-GR">
              <a:ea typeface="ＭＳ Ｐゴシック" charset="0"/>
              <a:cs typeface="+mn-cs"/>
            </a:endParaRPr>
          </a:p>
        </p:txBody>
      </p:sp>
    </p:spTree>
    <p:extLst>
      <p:ext uri="{BB962C8B-B14F-4D97-AF65-F5344CB8AC3E}">
        <p14:creationId xmlns:p14="http://schemas.microsoft.com/office/powerpoint/2010/main" val="297248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xmlns="" id="{6DEEC700-F0D2-4E79-8803-F9E5900F3B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5B484DB-4FFC-4D77-88BF-6F05A824AFB7}" type="slidenum">
              <a:rPr kumimoji="0" lang="el-GR" altLang="el-GR"/>
              <a:pPr>
                <a:spcBef>
                  <a:spcPct val="0"/>
                </a:spcBef>
              </a:pPr>
              <a:t>22</a:t>
            </a:fld>
            <a:endParaRPr kumimoji="0" lang="el-GR" altLang="el-GR"/>
          </a:p>
        </p:txBody>
      </p:sp>
      <p:sp>
        <p:nvSpPr>
          <p:cNvPr id="105475" name="Rectangle 2">
            <a:extLst>
              <a:ext uri="{FF2B5EF4-FFF2-40B4-BE49-F238E27FC236}">
                <a16:creationId xmlns:a16="http://schemas.microsoft.com/office/drawing/2014/main" xmlns="" id="{19C3ADCD-EABB-478F-95E3-83E4BDB1A2A0}"/>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xmlns="" id="{FE23B9C7-0081-4323-807A-94FC50EE1775}"/>
              </a:ext>
            </a:extLst>
          </p:cNvPr>
          <p:cNvSpPr>
            <a:spLocks noGrp="1" noChangeArrowheads="1"/>
          </p:cNvSpPr>
          <p:nvPr>
            <p:ph type="body" idx="1"/>
          </p:nvPr>
        </p:nvSpPr>
        <p:spPr/>
        <p:txBody>
          <a:bodyPr/>
          <a:lstStyle/>
          <a:p>
            <a:pPr eaLnBrk="1" hangingPunct="1">
              <a:defRPr/>
            </a:pPr>
            <a:endParaRPr lang="el-GR">
              <a:ea typeface="ＭＳ Ｐゴシック" charset="0"/>
              <a:cs typeface="+mn-cs"/>
            </a:endParaRPr>
          </a:p>
        </p:txBody>
      </p:sp>
    </p:spTree>
    <p:extLst>
      <p:ext uri="{BB962C8B-B14F-4D97-AF65-F5344CB8AC3E}">
        <p14:creationId xmlns:p14="http://schemas.microsoft.com/office/powerpoint/2010/main" val="349134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OK. Let’s have our hands on. We operate an electricity company….</a:t>
            </a:r>
          </a:p>
          <a:p>
            <a:r>
              <a:rPr lang="en-GB" altLang="en-US" smtClean="0"/>
              <a:t>Just draw the route and we will discuss about these two both.</a:t>
            </a:r>
          </a:p>
          <a:p>
            <a:r>
              <a:rPr lang="en-GB" altLang="en-US" smtClean="0"/>
              <a:t>The goal is to minimise the total distance. </a:t>
            </a:r>
          </a:p>
        </p:txBody>
      </p:sp>
      <p:sp>
        <p:nvSpPr>
          <p:cNvPr id="4506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0C77BE6C-2123-4978-9771-7C177D684B52}" type="slidenum">
              <a:rPr lang="en-US" altLang="en-US" sz="1200">
                <a:solidFill>
                  <a:srgbClr val="000000"/>
                </a:solidFill>
                <a:latin typeface="Times New Roman" panose="02020603050405020304" pitchFamily="18" charset="0"/>
              </a:rPr>
              <a:pPr/>
              <a:t>24</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9035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a:p>
            <a:endParaRPr lang="en-GB" altLang="en-US" dirty="0" smtClean="0"/>
          </a:p>
        </p:txBody>
      </p:sp>
      <p:sp>
        <p:nvSpPr>
          <p:cNvPr id="5222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fld id="{E0301A58-9711-4AD3-8D7C-0995C0DF25D3}" type="slidenum">
              <a:rPr lang="en-GB" altLang="en-US" sz="1200">
                <a:latin typeface="Times New Roman" panose="02020603050405020304" pitchFamily="18" charset="0"/>
              </a:rPr>
              <a:pPr/>
              <a:t>30</a:t>
            </a:fld>
            <a:endParaRPr lang="en-GB" altLang="en-US" sz="1200">
              <a:latin typeface="Times New Roman" panose="02020603050405020304" pitchFamily="18" charset="0"/>
            </a:endParaRPr>
          </a:p>
        </p:txBody>
      </p:sp>
    </p:spTree>
    <p:extLst>
      <p:ext uri="{BB962C8B-B14F-4D97-AF65-F5344CB8AC3E}">
        <p14:creationId xmlns:p14="http://schemas.microsoft.com/office/powerpoint/2010/main" val="177325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3747364-983A-43D3-A9BE-B16238C5350A}" type="slidenum">
              <a:rPr kumimoji="0" lang="en-US" altLang="en-US"/>
              <a:pPr>
                <a:spcBef>
                  <a:spcPct val="0"/>
                </a:spcBef>
              </a:pPr>
              <a:t>31</a:t>
            </a:fld>
            <a:endParaRPr kumimoji="0" lang="en-US" altLang="en-US"/>
          </a:p>
        </p:txBody>
      </p:sp>
    </p:spTree>
    <p:extLst>
      <p:ext uri="{BB962C8B-B14F-4D97-AF65-F5344CB8AC3E}">
        <p14:creationId xmlns:p14="http://schemas.microsoft.com/office/powerpoint/2010/main" val="13432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31DBF-3400-26C4-7459-77CDE7E45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739D203-28EE-2065-D17A-E92A356C5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F018788-9F92-FDA5-B719-9DEB6C26C5B3}"/>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5" name="Footer Placeholder 4">
            <a:extLst>
              <a:ext uri="{FF2B5EF4-FFF2-40B4-BE49-F238E27FC236}">
                <a16:creationId xmlns:a16="http://schemas.microsoft.com/office/drawing/2014/main" xmlns="" id="{43410680-39CB-585F-4A58-0929079C1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6138C3-86E5-8B73-749F-2BCCFAA2AC64}"/>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146706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5B700-BC9E-8BA7-85FC-61E83DCAA2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535DE5-4333-AF74-EFE2-AE4AFDEFC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747729-D17F-CCCB-FBB4-D327B9625685}"/>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5" name="Footer Placeholder 4">
            <a:extLst>
              <a:ext uri="{FF2B5EF4-FFF2-40B4-BE49-F238E27FC236}">
                <a16:creationId xmlns:a16="http://schemas.microsoft.com/office/drawing/2014/main" xmlns="" id="{0A5E760B-140E-9F05-603D-18803B269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029CCE-3609-1398-A85E-C8844AA0722D}"/>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15339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B1F397-8147-16C5-3DC2-1D12EF7B42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B4C8CAF-861C-4632-E01D-3319B95848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EF65D1-04A1-F95D-49AB-D3E49DE44628}"/>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5" name="Footer Placeholder 4">
            <a:extLst>
              <a:ext uri="{FF2B5EF4-FFF2-40B4-BE49-F238E27FC236}">
                <a16:creationId xmlns:a16="http://schemas.microsoft.com/office/drawing/2014/main" xmlns="" id="{AEFAA9BA-53DD-B113-F5F8-487703B24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18DD33-10CD-BFD0-A3D8-7785B3936250}"/>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107022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a:t>Click to edit Master title style</a:t>
            </a:r>
          </a:p>
        </p:txBody>
      </p:sp>
      <p:sp>
        <p:nvSpPr>
          <p:cNvPr id="3" name="Text Placeholder 2"/>
          <p:cNvSpPr>
            <a:spLocks noGrp="1"/>
          </p:cNvSpPr>
          <p:nvPr>
            <p:ph type="body" sz="half" idx="1"/>
          </p:nvPr>
        </p:nvSpPr>
        <p:spPr>
          <a:xfrm>
            <a:off x="1828800" y="762000"/>
            <a:ext cx="508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2000" y="762000"/>
            <a:ext cx="508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34205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3F0E7A-1A86-B9D2-4622-F8239507D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60BE47-8A9A-99E0-952B-78B7D3919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33D548-D383-33C6-4FA3-7FCE07F0AB59}"/>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5" name="Footer Placeholder 4">
            <a:extLst>
              <a:ext uri="{FF2B5EF4-FFF2-40B4-BE49-F238E27FC236}">
                <a16:creationId xmlns:a16="http://schemas.microsoft.com/office/drawing/2014/main" xmlns="" id="{6847789F-3B21-B5D0-23E1-90183B5AB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121FA2-7BB7-A7E7-85B7-07F56A61CD55}"/>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35329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4BCE9F-7783-1389-9831-20A13CBE3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B34C93-3219-E53F-86BA-7A62DE4D2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626C907-B272-9799-E615-495C77963E94}"/>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5" name="Footer Placeholder 4">
            <a:extLst>
              <a:ext uri="{FF2B5EF4-FFF2-40B4-BE49-F238E27FC236}">
                <a16:creationId xmlns:a16="http://schemas.microsoft.com/office/drawing/2014/main" xmlns="" id="{3F20C390-B336-16C8-31DF-9C62ED13C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15E5A5-459E-534D-81EE-6039C4F55EDE}"/>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227675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E161D-96B3-08D0-4567-03B9958993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48CE89-463B-BDC4-DFED-1BE1F4E72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CA0404-2F64-79A0-6120-DEF19BA8E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A4338D8-A95F-FE13-86E1-9F048F55F27F}"/>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6" name="Footer Placeholder 5">
            <a:extLst>
              <a:ext uri="{FF2B5EF4-FFF2-40B4-BE49-F238E27FC236}">
                <a16:creationId xmlns:a16="http://schemas.microsoft.com/office/drawing/2014/main" xmlns="" id="{76E6DC37-3A84-2CB0-3B23-A92999A70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CA25A7-149E-56D1-39B5-60CC7DD52104}"/>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281013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D1656-DEC2-1BC8-F38E-B208989250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00417A7-2F19-64F0-8E56-0C766EE77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BE224E-1914-EA98-0268-6CEC0C9AA1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150667D-23FD-E705-863D-16DB35DE5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7AEFA54-6C06-C9C1-4550-0979855B19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C01FD6F-6B1C-8382-3D29-5B623D53F1EA}"/>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8" name="Footer Placeholder 7">
            <a:extLst>
              <a:ext uri="{FF2B5EF4-FFF2-40B4-BE49-F238E27FC236}">
                <a16:creationId xmlns:a16="http://schemas.microsoft.com/office/drawing/2014/main" xmlns="" id="{82F1501A-7D1C-596C-AF93-F005971F1E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8CB1E9F-8FC5-0FC0-4D43-E73789032303}"/>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110429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33DE71-EAFE-964E-8F3E-23DD69D55B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8454401-C0A9-D5B6-DFE9-C643EDF5C4B6}"/>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4" name="Footer Placeholder 3">
            <a:extLst>
              <a:ext uri="{FF2B5EF4-FFF2-40B4-BE49-F238E27FC236}">
                <a16:creationId xmlns:a16="http://schemas.microsoft.com/office/drawing/2014/main" xmlns="" id="{05A12C66-CC6C-F232-A8C5-2ED7431F5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E7B80D6-65B4-AFDB-EDF5-512912700FD5}"/>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286679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D9DEE7-004D-0395-B388-1BA7FB0C3FD6}"/>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3" name="Footer Placeholder 2">
            <a:extLst>
              <a:ext uri="{FF2B5EF4-FFF2-40B4-BE49-F238E27FC236}">
                <a16:creationId xmlns:a16="http://schemas.microsoft.com/office/drawing/2014/main" xmlns="" id="{A1333DF0-2C6E-6E2D-70F9-A0A0986E03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616CA88-B602-4E4A-DB3C-8596B8BD7510}"/>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136457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B1F73-7DA2-9BB7-D6E4-214282C3F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4AD16D7-19DA-3D66-611C-920B3484D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5634796-9E98-3161-99DC-2CB6BC44C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39C4B8-93F9-C1D3-7A30-962578A65421}"/>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6" name="Footer Placeholder 5">
            <a:extLst>
              <a:ext uri="{FF2B5EF4-FFF2-40B4-BE49-F238E27FC236}">
                <a16:creationId xmlns:a16="http://schemas.microsoft.com/office/drawing/2014/main" xmlns="" id="{FD220CC8-C1F5-788F-7037-0441C0C34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B182F0-943C-A9AC-C639-DFCC3FF02552}"/>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420944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B65A74-42BC-C2CD-E225-6D53CBF9BA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7391AE9-EEA9-A90E-4C11-5466473D8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DD67100-E5D4-247A-10A7-6873E0B88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AAB87A3-0073-E979-315A-4CEA30EBEF3E}"/>
              </a:ext>
            </a:extLst>
          </p:cNvPr>
          <p:cNvSpPr>
            <a:spLocks noGrp="1"/>
          </p:cNvSpPr>
          <p:nvPr>
            <p:ph type="dt" sz="half" idx="10"/>
          </p:nvPr>
        </p:nvSpPr>
        <p:spPr/>
        <p:txBody>
          <a:bodyPr/>
          <a:lstStyle/>
          <a:p>
            <a:fld id="{3F32B6F6-93B8-40BA-86BA-EA2210A2F9C1}" type="datetimeFigureOut">
              <a:rPr lang="en-US" smtClean="0"/>
              <a:t>12/16/2022</a:t>
            </a:fld>
            <a:endParaRPr lang="en-US"/>
          </a:p>
        </p:txBody>
      </p:sp>
      <p:sp>
        <p:nvSpPr>
          <p:cNvPr id="6" name="Footer Placeholder 5">
            <a:extLst>
              <a:ext uri="{FF2B5EF4-FFF2-40B4-BE49-F238E27FC236}">
                <a16:creationId xmlns:a16="http://schemas.microsoft.com/office/drawing/2014/main" xmlns="" id="{6BCB2C31-0D34-C29D-949E-45A836660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92D23C-FE31-FB91-5CC3-CBE69C369577}"/>
              </a:ext>
            </a:extLst>
          </p:cNvPr>
          <p:cNvSpPr>
            <a:spLocks noGrp="1"/>
          </p:cNvSpPr>
          <p:nvPr>
            <p:ph type="sldNum" sz="quarter" idx="12"/>
          </p:nvPr>
        </p:nvSpPr>
        <p:spPr/>
        <p:txBody>
          <a:bodyPr/>
          <a:lstStyle/>
          <a:p>
            <a:fld id="{A461F3AD-B4F8-4A81-85AE-1C0DE7459C33}" type="slidenum">
              <a:rPr lang="en-US" smtClean="0"/>
              <a:t>‹#›</a:t>
            </a:fld>
            <a:endParaRPr lang="en-US"/>
          </a:p>
        </p:txBody>
      </p:sp>
    </p:spTree>
    <p:extLst>
      <p:ext uri="{BB962C8B-B14F-4D97-AF65-F5344CB8AC3E}">
        <p14:creationId xmlns:p14="http://schemas.microsoft.com/office/powerpoint/2010/main" val="108008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2A2801A-E5BF-5BC4-274B-AE71DAA53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B891C6D-63AC-36E9-34CC-EE26EEC33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00C08E-51D0-141E-3214-8D23F253C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2B6F6-93B8-40BA-86BA-EA2210A2F9C1}" type="datetimeFigureOut">
              <a:rPr lang="en-US" smtClean="0"/>
              <a:t>12/16/2022</a:t>
            </a:fld>
            <a:endParaRPr lang="en-US"/>
          </a:p>
        </p:txBody>
      </p:sp>
      <p:sp>
        <p:nvSpPr>
          <p:cNvPr id="5" name="Footer Placeholder 4">
            <a:extLst>
              <a:ext uri="{FF2B5EF4-FFF2-40B4-BE49-F238E27FC236}">
                <a16:creationId xmlns:a16="http://schemas.microsoft.com/office/drawing/2014/main" xmlns="" id="{4EBBCE67-7316-7AE8-5783-BFBF3382E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9982619-E5C5-CDC0-80A2-F43090695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1F3AD-B4F8-4A81-85AE-1C0DE7459C33}" type="slidenum">
              <a:rPr lang="en-US" smtClean="0"/>
              <a:t>‹#›</a:t>
            </a:fld>
            <a:endParaRPr lang="en-US"/>
          </a:p>
        </p:txBody>
      </p:sp>
    </p:spTree>
    <p:extLst>
      <p:ext uri="{BB962C8B-B14F-4D97-AF65-F5344CB8AC3E}">
        <p14:creationId xmlns:p14="http://schemas.microsoft.com/office/powerpoint/2010/main" val="308779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n-US" dirty="0" smtClean="0"/>
              <a:t>Intro to optimization and mathematical programming</a:t>
            </a:r>
            <a:endParaRPr lang="en-US" dirty="0"/>
          </a:p>
        </p:txBody>
      </p:sp>
      <p:sp>
        <p:nvSpPr>
          <p:cNvPr id="5" name="Υπότιτλος 4"/>
          <p:cNvSpPr>
            <a:spLocks noGrp="1"/>
          </p:cNvSpPr>
          <p:nvPr>
            <p:ph type="subTitle" idx="1"/>
          </p:nvPr>
        </p:nvSpPr>
        <p:spPr/>
        <p:txBody>
          <a:bodyPr/>
          <a:lstStyle/>
          <a:p>
            <a:r>
              <a:rPr lang="en-US" dirty="0" smtClean="0"/>
              <a:t>Examples on Project Selection, Promotion Planning, Markdown Optimization and Revenue Management</a:t>
            </a:r>
            <a:endParaRPr lang="en-US" dirty="0"/>
          </a:p>
        </p:txBody>
      </p:sp>
    </p:spTree>
    <p:extLst>
      <p:ext uri="{BB962C8B-B14F-4D97-AF65-F5344CB8AC3E}">
        <p14:creationId xmlns:p14="http://schemas.microsoft.com/office/powerpoint/2010/main" val="15419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GENERAL OPTIMIZATION PROBLEM</a:t>
            </a:r>
          </a:p>
        </p:txBody>
      </p:sp>
      <p:grpSp>
        <p:nvGrpSpPr>
          <p:cNvPr id="4" name="Group 3"/>
          <p:cNvGrpSpPr/>
          <p:nvPr/>
        </p:nvGrpSpPr>
        <p:grpSpPr>
          <a:xfrm>
            <a:off x="4953001" y="2000537"/>
            <a:ext cx="2504019" cy="1858709"/>
            <a:chOff x="2504342" y="2000536"/>
            <a:chExt cx="2504019" cy="1858709"/>
          </a:xfrm>
        </p:grpSpPr>
        <mc:AlternateContent xmlns:mc="http://schemas.openxmlformats.org/markup-compatibility/2006">
          <mc:Choice xmlns:a14="http://schemas.microsoft.com/office/drawing/2010/main" Requires="a14">
            <p:sp>
              <p:nvSpPr>
                <p:cNvPr id="5" name="TextBox 4"/>
                <p:cNvSpPr txBox="1"/>
                <p:nvPr/>
              </p:nvSpPr>
              <p:spPr>
                <a:xfrm>
                  <a:off x="2590800" y="2000536"/>
                  <a:ext cx="1729128" cy="640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b="1" i="1">
                                <a:latin typeface="Cambria Math" panose="02040503050406030204" pitchFamily="18" charset="0"/>
                              </a:rPr>
                            </m:ctrlPr>
                          </m:funcPr>
                          <m:fName>
                            <m:limLow>
                              <m:limLowPr>
                                <m:ctrlPr>
                                  <a:rPr lang="en-US" sz="3200" b="1" i="1">
                                    <a:latin typeface="Cambria Math" panose="02040503050406030204" pitchFamily="18" charset="0"/>
                                  </a:rPr>
                                </m:ctrlPr>
                              </m:limLowPr>
                              <m:e>
                                <m:r>
                                  <a:rPr lang="en-US" sz="3200" b="1">
                                    <a:latin typeface="Cambria Math" panose="02040503050406030204" pitchFamily="18" charset="0"/>
                                  </a:rPr>
                                  <m:t>𝐦𝐢𝐧</m:t>
                                </m:r>
                              </m:e>
                              <m:lim>
                                <m:r>
                                  <a:rPr lang="en-US" sz="3200" b="1" i="1">
                                    <a:latin typeface="Cambria Math" panose="02040503050406030204" pitchFamily="18" charset="0"/>
                                  </a:rPr>
                                  <m:t>𝒙</m:t>
                                </m:r>
                              </m:lim>
                            </m:limLow>
                          </m:fName>
                          <m:e>
                            <m:r>
                              <a:rPr lang="en-US" sz="3200" i="1">
                                <a:latin typeface="Cambria Math" panose="02040503050406030204" pitchFamily="18" charset="0"/>
                              </a:rPr>
                              <m:t>𝑓</m:t>
                            </m:r>
                            <m:r>
                              <a:rPr lang="en-US" sz="3200" b="1" i="1">
                                <a:latin typeface="Cambria Math" panose="02040503050406030204" pitchFamily="18" charset="0"/>
                              </a:rPr>
                              <m:t>(</m:t>
                            </m:r>
                            <m:r>
                              <a:rPr lang="en-US" sz="3200" b="1" i="1">
                                <a:latin typeface="Cambria Math" panose="02040503050406030204" pitchFamily="18" charset="0"/>
                              </a:rPr>
                              <m:t>𝒙</m:t>
                            </m:r>
                            <m:r>
                              <a:rPr lang="en-US" sz="3200" b="1" i="1">
                                <a:latin typeface="Cambria Math" panose="02040503050406030204" pitchFamily="18" charset="0"/>
                              </a:rPr>
                              <m:t>)</m:t>
                            </m:r>
                          </m:e>
                        </m:func>
                      </m:oMath>
                    </m:oMathPara>
                  </a14:m>
                  <a:endParaRPr lang="en-US" sz="3200" b="1" dirty="0"/>
                </a:p>
              </p:txBody>
            </p:sp>
          </mc:Choice>
          <mc:Fallback>
            <p:sp>
              <p:nvSpPr>
                <p:cNvPr id="5" name="TextBox 4"/>
                <p:cNvSpPr txBox="1">
                  <a:spLocks noRot="1" noChangeAspect="1" noMove="1" noResize="1" noEditPoints="1" noAdjustHandles="1" noChangeArrowheads="1" noChangeShapeType="1" noTextEdit="1"/>
                </p:cNvSpPr>
                <p:nvPr/>
              </p:nvSpPr>
              <p:spPr>
                <a:xfrm>
                  <a:off x="2590800" y="2000536"/>
                  <a:ext cx="1729128" cy="64068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504342" y="2743386"/>
                  <a:ext cx="250401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𝒔</m:t>
                        </m:r>
                        <m:r>
                          <a:rPr lang="en-US" sz="3200" b="1" i="1">
                            <a:latin typeface="Cambria Math" panose="02040503050406030204" pitchFamily="18" charset="0"/>
                          </a:rPr>
                          <m:t>.</m:t>
                        </m:r>
                        <m:r>
                          <a:rPr lang="en-US" sz="3200" b="1" i="1">
                            <a:latin typeface="Cambria Math" panose="02040503050406030204" pitchFamily="18" charset="0"/>
                          </a:rPr>
                          <m:t>𝒕</m:t>
                        </m:r>
                        <m:r>
                          <a:rPr lang="en-US" sz="3200" b="1" i="1">
                            <a:latin typeface="Cambria Math" panose="02040503050406030204" pitchFamily="18" charset="0"/>
                          </a:rPr>
                          <m:t>.  </m:t>
                        </m:r>
                        <m:r>
                          <a:rPr lang="en-US" sz="3200" b="1" i="1">
                            <a:latin typeface="Cambria Math" panose="02040503050406030204" pitchFamily="18" charset="0"/>
                          </a:rPr>
                          <m:t>𝒈</m:t>
                        </m:r>
                        <m:d>
                          <m:dPr>
                            <m:ctrlPr>
                              <a:rPr lang="en-US" sz="3200" b="1" i="1">
                                <a:latin typeface="Cambria Math" panose="02040503050406030204" pitchFamily="18" charset="0"/>
                              </a:rPr>
                            </m:ctrlPr>
                          </m:dPr>
                          <m:e>
                            <m:r>
                              <a:rPr lang="en-US" sz="3200" b="1" i="1">
                                <a:latin typeface="Cambria Math" panose="02040503050406030204" pitchFamily="18" charset="0"/>
                              </a:rPr>
                              <m:t>𝒙</m:t>
                            </m:r>
                          </m:e>
                        </m:d>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𝟎</m:t>
                        </m:r>
                      </m:oMath>
                    </m:oMathPara>
                  </a14:m>
                  <a:endParaRPr lang="en-US" sz="3200" dirty="0"/>
                </a:p>
              </p:txBody>
            </p:sp>
          </mc:Choice>
          <mc:Fallback>
            <p:sp>
              <p:nvSpPr>
                <p:cNvPr id="6" name="TextBox 5"/>
                <p:cNvSpPr txBox="1">
                  <a:spLocks noRot="1" noChangeAspect="1" noMove="1" noResize="1" noEditPoints="1" noAdjustHandles="1" noChangeArrowheads="1" noChangeShapeType="1" noTextEdit="1"/>
                </p:cNvSpPr>
                <p:nvPr/>
              </p:nvSpPr>
              <p:spPr>
                <a:xfrm>
                  <a:off x="2504342" y="2743386"/>
                  <a:ext cx="2504019" cy="4924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300319" y="3366802"/>
                  <a:ext cx="109844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𝒙</m:t>
                        </m:r>
                        <m:r>
                          <a:rPr lang="en-US" sz="3200" b="1" i="1">
                            <a:latin typeface="Cambria Math" panose="02040503050406030204" pitchFamily="18" charset="0"/>
                            <a:ea typeface="Cambria Math" panose="02040503050406030204" pitchFamily="18" charset="0"/>
                          </a:rPr>
                          <m:t>∈</m:t>
                        </m:r>
                        <m:r>
                          <a:rPr lang="en-US" sz="3200" b="1" i="1">
                            <a:latin typeface="Cambria Math" panose="02040503050406030204" pitchFamily="18" charset="0"/>
                            <a:ea typeface="Cambria Math" panose="02040503050406030204" pitchFamily="18" charset="0"/>
                          </a:rPr>
                          <m:t>𝑿</m:t>
                        </m:r>
                      </m:oMath>
                    </m:oMathPara>
                  </a14:m>
                  <a:endParaRPr lang="en-US" sz="3200" dirty="0"/>
                </a:p>
              </p:txBody>
            </p:sp>
          </mc:Choice>
          <mc:Fallback>
            <p:sp>
              <p:nvSpPr>
                <p:cNvPr id="7" name="TextBox 6"/>
                <p:cNvSpPr txBox="1">
                  <a:spLocks noRot="1" noChangeAspect="1" noMove="1" noResize="1" noEditPoints="1" noAdjustHandles="1" noChangeArrowheads="1" noChangeShapeType="1" noTextEdit="1"/>
                </p:cNvSpPr>
                <p:nvPr/>
              </p:nvSpPr>
              <p:spPr>
                <a:xfrm>
                  <a:off x="3300319" y="3366802"/>
                  <a:ext cx="1098442" cy="492443"/>
                </a:xfrm>
                <a:prstGeom prst="rect">
                  <a:avLst/>
                </a:prstGeom>
                <a:blipFill rotWithShape="0">
                  <a:blip r:embed="rId4"/>
                  <a:stretch>
                    <a:fillRect/>
                  </a:stretch>
                </a:blipFill>
              </p:spPr>
              <p:txBody>
                <a:bodyPr/>
                <a:lstStyle/>
                <a:p>
                  <a:r>
                    <a:rPr lang="en-US">
                      <a:noFill/>
                    </a:rPr>
                    <a:t> </a:t>
                  </a:r>
                </a:p>
              </p:txBody>
            </p:sp>
          </mc:Fallback>
        </mc:AlternateContent>
      </p:grpSp>
      <p:grpSp>
        <p:nvGrpSpPr>
          <p:cNvPr id="15" name="Group 14"/>
          <p:cNvGrpSpPr/>
          <p:nvPr/>
        </p:nvGrpSpPr>
        <p:grpSpPr>
          <a:xfrm>
            <a:off x="2549236" y="4062847"/>
            <a:ext cx="7585364" cy="2265218"/>
            <a:chOff x="1025236" y="3886200"/>
            <a:chExt cx="7585364" cy="2265218"/>
          </a:xfrm>
        </p:grpSpPr>
        <mc:AlternateContent xmlns:mc="http://schemas.openxmlformats.org/markup-compatibility/2006">
          <mc:Choice xmlns:a14="http://schemas.microsoft.com/office/drawing/2010/main" Requires="a14">
            <p:sp>
              <p:nvSpPr>
                <p:cNvPr id="10" name="Rectangle 3"/>
                <p:cNvSpPr txBox="1">
                  <a:spLocks noChangeArrowheads="1"/>
                </p:cNvSpPr>
                <p:nvPr/>
              </p:nvSpPr>
              <p:spPr bwMode="auto">
                <a:xfrm>
                  <a:off x="1025236" y="3886200"/>
                  <a:ext cx="7585364" cy="226521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285750" indent="-285750" algn="l" rtl="0" fontAlgn="base">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fontAlgn="base">
                    <a:lnSpc>
                      <a:spcPct val="90000"/>
                    </a:lnSpc>
                    <a:spcBef>
                      <a:spcPct val="30000"/>
                    </a:spcBef>
                    <a:spcAft>
                      <a:spcPct val="0"/>
                    </a:spcAft>
                    <a:buSzPct val="100000"/>
                    <a:buChar char="–"/>
                    <a:defRPr b="1">
                      <a:solidFill>
                        <a:schemeClr val="tx1"/>
                      </a:solidFill>
                      <a:latin typeface="+mn-lt"/>
                    </a:defRPr>
                  </a:lvl2pPr>
                  <a:lvl3pPr marL="1143000" indent="-228600" algn="l" rtl="0" fontAlgn="base">
                    <a:lnSpc>
                      <a:spcPct val="90000"/>
                    </a:lnSpc>
                    <a:spcBef>
                      <a:spcPct val="30000"/>
                    </a:spcBef>
                    <a:spcAft>
                      <a:spcPct val="0"/>
                    </a:spcAft>
                    <a:buSzPct val="100000"/>
                    <a:buChar char="»"/>
                    <a:defRPr b="1">
                      <a:solidFill>
                        <a:schemeClr val="tx1"/>
                      </a:solidFill>
                      <a:latin typeface="+mn-lt"/>
                    </a:defRPr>
                  </a:lvl3pPr>
                  <a:lvl4pPr marL="1543050" indent="-171450" algn="l" rtl="0" fontAlgn="base">
                    <a:lnSpc>
                      <a:spcPct val="90000"/>
                    </a:lnSpc>
                    <a:spcBef>
                      <a:spcPct val="30000"/>
                    </a:spcBef>
                    <a:spcAft>
                      <a:spcPct val="0"/>
                    </a:spcAft>
                    <a:buSzPct val="100000"/>
                    <a:buChar char="•"/>
                    <a:defRPr sz="1400" b="1">
                      <a:solidFill>
                        <a:schemeClr val="tx1"/>
                      </a:solidFill>
                      <a:latin typeface="+mn-lt"/>
                    </a:defRPr>
                  </a:lvl4pPr>
                  <a:lvl5pPr marL="2000250" indent="-171450" algn="l" rtl="0" fontAlgn="base">
                    <a:lnSpc>
                      <a:spcPct val="90000"/>
                    </a:lnSpc>
                    <a:spcBef>
                      <a:spcPct val="30000"/>
                    </a:spcBef>
                    <a:spcAft>
                      <a:spcPct val="0"/>
                    </a:spcAft>
                    <a:buSzPct val="100000"/>
                    <a:buChar char="–"/>
                    <a:defRPr sz="1400" b="1">
                      <a:solidFill>
                        <a:schemeClr val="tx1"/>
                      </a:solidFill>
                      <a:latin typeface="+mn-lt"/>
                    </a:defRPr>
                  </a:lvl5pPr>
                  <a:lvl6pPr marL="2457450" indent="-171450" algn="l" rtl="0" fontAlgn="base">
                    <a:lnSpc>
                      <a:spcPct val="90000"/>
                    </a:lnSpc>
                    <a:spcBef>
                      <a:spcPct val="30000"/>
                    </a:spcBef>
                    <a:spcAft>
                      <a:spcPct val="0"/>
                    </a:spcAft>
                    <a:buSzPct val="100000"/>
                    <a:buChar char="–"/>
                    <a:defRPr sz="1400" b="1">
                      <a:solidFill>
                        <a:schemeClr val="tx1"/>
                      </a:solidFill>
                      <a:latin typeface="+mn-lt"/>
                    </a:defRPr>
                  </a:lvl6pPr>
                  <a:lvl7pPr marL="2914650" indent="-171450" algn="l" rtl="0" fontAlgn="base">
                    <a:lnSpc>
                      <a:spcPct val="90000"/>
                    </a:lnSpc>
                    <a:spcBef>
                      <a:spcPct val="30000"/>
                    </a:spcBef>
                    <a:spcAft>
                      <a:spcPct val="0"/>
                    </a:spcAft>
                    <a:buSzPct val="100000"/>
                    <a:buChar char="–"/>
                    <a:defRPr sz="1400" b="1">
                      <a:solidFill>
                        <a:schemeClr val="tx1"/>
                      </a:solidFill>
                      <a:latin typeface="+mn-lt"/>
                    </a:defRPr>
                  </a:lvl7pPr>
                  <a:lvl8pPr marL="3371850" indent="-171450" algn="l" rtl="0" fontAlgn="base">
                    <a:lnSpc>
                      <a:spcPct val="90000"/>
                    </a:lnSpc>
                    <a:spcBef>
                      <a:spcPct val="30000"/>
                    </a:spcBef>
                    <a:spcAft>
                      <a:spcPct val="0"/>
                    </a:spcAft>
                    <a:buSzPct val="100000"/>
                    <a:buChar char="–"/>
                    <a:defRPr sz="1400" b="1">
                      <a:solidFill>
                        <a:schemeClr val="tx1"/>
                      </a:solidFill>
                      <a:latin typeface="+mn-lt"/>
                    </a:defRPr>
                  </a:lvl8pPr>
                  <a:lvl9pPr marL="3829050" indent="-171450" algn="l" rtl="0" fontAlgn="base">
                    <a:lnSpc>
                      <a:spcPct val="90000"/>
                    </a:lnSpc>
                    <a:spcBef>
                      <a:spcPct val="30000"/>
                    </a:spcBef>
                    <a:spcAft>
                      <a:spcPct val="0"/>
                    </a:spcAft>
                    <a:buSzPct val="100000"/>
                    <a:buChar char="–"/>
                    <a:defRPr sz="1400" b="1">
                      <a:solidFill>
                        <a:schemeClr val="tx1"/>
                      </a:solidFill>
                      <a:latin typeface="+mn-lt"/>
                    </a:defRPr>
                  </a:lvl9pPr>
                </a:lstStyle>
                <a:p>
                  <a:pPr>
                    <a:buNone/>
                    <a:defRPr/>
                  </a:pPr>
                  <a:r>
                    <a:rPr lang="en-US" kern="0" dirty="0">
                      <a:solidFill>
                        <a:srgbClr val="000000"/>
                      </a:solidFill>
                      <a:latin typeface="Arial"/>
                    </a:rPr>
                    <a:t>where</a:t>
                  </a:r>
                </a:p>
                <a:p>
                  <a:pPr>
                    <a:buNone/>
                    <a:defRPr/>
                  </a:pPr>
                  <a:r>
                    <a:rPr lang="en-US" kern="0" dirty="0">
                      <a:solidFill>
                        <a:srgbClr val="000000"/>
                      </a:solidFill>
                      <a:latin typeface="Arial"/>
                    </a:rPr>
                    <a:t>	= vector of variables</a:t>
                  </a:r>
                </a:p>
                <a:p>
                  <a:pPr>
                    <a:buNone/>
                    <a:defRPr/>
                  </a:pPr>
                  <a:r>
                    <a:rPr lang="en-US" kern="0" dirty="0">
                      <a:solidFill>
                        <a:srgbClr val="000000"/>
                      </a:solidFill>
                      <a:latin typeface="Arial"/>
                    </a:rPr>
                    <a:t>	= objective function</a:t>
                  </a:r>
                </a:p>
                <a:p>
                  <a:pPr>
                    <a:buNone/>
                    <a:defRPr/>
                  </a:pPr>
                  <a:r>
                    <a:rPr lang="en-US" kern="0" dirty="0">
                      <a:solidFill>
                        <a:srgbClr val="000000"/>
                      </a:solidFill>
                      <a:latin typeface="Arial"/>
                    </a:rPr>
                    <a:t>	= constraints</a:t>
                  </a:r>
                </a:p>
                <a:p>
                  <a:pPr>
                    <a:buNone/>
                    <a:defRPr/>
                  </a:pPr>
                  <a:r>
                    <a:rPr lang="en-US" kern="0" dirty="0">
                      <a:solidFill>
                        <a:srgbClr val="000000"/>
                      </a:solidFill>
                      <a:latin typeface="Arial"/>
                    </a:rPr>
                    <a:t>	= domain of variables (</a:t>
                  </a:r>
                  <a:r>
                    <a:rPr lang="en-US" i="1" kern="0" dirty="0">
                      <a:solidFill>
                        <a:srgbClr val="000000"/>
                      </a:solidFill>
                      <a:latin typeface="Arial"/>
                    </a:rPr>
                    <a:t>e.g.</a:t>
                  </a:r>
                  <a:r>
                    <a:rPr lang="en-US" kern="0" dirty="0">
                      <a:solidFill>
                        <a:srgbClr val="000000"/>
                      </a:solidFill>
                      <a:latin typeface="Arial"/>
                    </a:rPr>
                    <a:t>, </a:t>
                  </a:r>
                  <a14:m>
                    <m:oMath xmlns:m="http://schemas.openxmlformats.org/officeDocument/2006/math">
                      <m:r>
                        <a:rPr lang="en-US" i="1" kern="0">
                          <a:solidFill>
                            <a:srgbClr val="000000"/>
                          </a:solidFill>
                          <a:latin typeface="Cambria Math" panose="02040503050406030204" pitchFamily="18" charset="0"/>
                          <a:ea typeface="Cambria Math" panose="02040503050406030204" pitchFamily="18" charset="0"/>
                        </a:rPr>
                        <m:t>ℝ</m:t>
                      </m:r>
                      <m:r>
                        <a:rPr lang="en-US" i="1" kern="0">
                          <a:solidFill>
                            <a:srgbClr val="000000"/>
                          </a:solidFill>
                          <a:latin typeface="Cambria Math" panose="02040503050406030204" pitchFamily="18" charset="0"/>
                          <a:ea typeface="Cambria Math" panose="02040503050406030204" pitchFamily="18" charset="0"/>
                        </a:rPr>
                        <m:t>, </m:t>
                      </m:r>
                      <m:d>
                        <m:dPr>
                          <m:begChr m:val="["/>
                          <m:endChr m:val="]"/>
                          <m:ctrlPr>
                            <a:rPr lang="en-US" i="1" kern="0">
                              <a:solidFill>
                                <a:srgbClr val="000000"/>
                              </a:solidFill>
                              <a:latin typeface="Cambria Math" panose="02040503050406030204" pitchFamily="18" charset="0"/>
                              <a:ea typeface="Cambria Math" panose="02040503050406030204" pitchFamily="18" charset="0"/>
                            </a:rPr>
                          </m:ctrlPr>
                        </m:dPr>
                        <m:e>
                          <m:sSup>
                            <m:sSupPr>
                              <m:ctrlPr>
                                <a:rPr lang="en-US" i="1" kern="0">
                                  <a:solidFill>
                                    <a:srgbClr val="000000"/>
                                  </a:solidFill>
                                  <a:latin typeface="Cambria Math" panose="02040503050406030204" pitchFamily="18" charset="0"/>
                                  <a:ea typeface="Cambria Math" panose="02040503050406030204" pitchFamily="18" charset="0"/>
                                </a:rPr>
                              </m:ctrlPr>
                            </m:sSupPr>
                            <m:e>
                              <m:r>
                                <a:rPr lang="en-US" i="1" kern="0">
                                  <a:solidFill>
                                    <a:srgbClr val="000000"/>
                                  </a:solidFill>
                                  <a:latin typeface="Cambria Math" panose="02040503050406030204" pitchFamily="18" charset="0"/>
                                  <a:ea typeface="Cambria Math" panose="02040503050406030204" pitchFamily="18" charset="0"/>
                                </a:rPr>
                                <m:t>𝒙</m:t>
                              </m:r>
                            </m:e>
                            <m:sup>
                              <m:r>
                                <a:rPr lang="en-US" i="1" kern="0">
                                  <a:solidFill>
                                    <a:srgbClr val="000000"/>
                                  </a:solidFill>
                                  <a:latin typeface="Cambria Math" panose="02040503050406030204" pitchFamily="18" charset="0"/>
                                  <a:ea typeface="Cambria Math" panose="02040503050406030204" pitchFamily="18" charset="0"/>
                                </a:rPr>
                                <m:t>𝑳</m:t>
                              </m:r>
                            </m:sup>
                          </m:sSup>
                          <m:r>
                            <a:rPr lang="en-US" i="1" kern="0">
                              <a:solidFill>
                                <a:srgbClr val="000000"/>
                              </a:solidFill>
                              <a:latin typeface="Cambria Math" panose="02040503050406030204" pitchFamily="18" charset="0"/>
                              <a:ea typeface="Cambria Math" panose="02040503050406030204" pitchFamily="18" charset="0"/>
                            </a:rPr>
                            <m:t>,</m:t>
                          </m:r>
                          <m:sSup>
                            <m:sSupPr>
                              <m:ctrlPr>
                                <a:rPr lang="en-US" i="1" kern="0">
                                  <a:solidFill>
                                    <a:srgbClr val="000000"/>
                                  </a:solidFill>
                                  <a:latin typeface="Cambria Math" panose="02040503050406030204" pitchFamily="18" charset="0"/>
                                  <a:ea typeface="Cambria Math" panose="02040503050406030204" pitchFamily="18" charset="0"/>
                                </a:rPr>
                              </m:ctrlPr>
                            </m:sSupPr>
                            <m:e>
                              <m:r>
                                <a:rPr lang="en-US" i="1" kern="0">
                                  <a:solidFill>
                                    <a:srgbClr val="000000"/>
                                  </a:solidFill>
                                  <a:latin typeface="Cambria Math" panose="02040503050406030204" pitchFamily="18" charset="0"/>
                                  <a:ea typeface="Cambria Math" panose="02040503050406030204" pitchFamily="18" charset="0"/>
                                </a:rPr>
                                <m:t>𝒙</m:t>
                              </m:r>
                            </m:e>
                            <m:sup>
                              <m:r>
                                <a:rPr lang="en-US" i="1" kern="0">
                                  <a:solidFill>
                                    <a:srgbClr val="000000"/>
                                  </a:solidFill>
                                  <a:latin typeface="Cambria Math" panose="02040503050406030204" pitchFamily="18" charset="0"/>
                                  <a:ea typeface="Cambria Math" panose="02040503050406030204" pitchFamily="18" charset="0"/>
                                </a:rPr>
                                <m:t>𝑼</m:t>
                              </m:r>
                            </m:sup>
                          </m:sSup>
                        </m:e>
                      </m:d>
                      <m:r>
                        <a:rPr lang="en-US" i="1" kern="0">
                          <a:solidFill>
                            <a:srgbClr val="000000"/>
                          </a:solidFill>
                          <a:latin typeface="Cambria Math" panose="02040503050406030204" pitchFamily="18" charset="0"/>
                          <a:ea typeface="Cambria Math" panose="02040503050406030204" pitchFamily="18" charset="0"/>
                        </a:rPr>
                        <m:t>, </m:t>
                      </m:r>
                      <m:r>
                        <a:rPr lang="en-US" i="1" kern="0">
                          <a:solidFill>
                            <a:srgbClr val="000000"/>
                          </a:solidFill>
                          <a:latin typeface="Cambria Math" panose="02040503050406030204" pitchFamily="18" charset="0"/>
                          <a:ea typeface="Cambria Math" panose="02040503050406030204" pitchFamily="18" charset="0"/>
                        </a:rPr>
                        <m:t>ℤ</m:t>
                      </m:r>
                      <m:r>
                        <a:rPr lang="en-US" i="1" kern="0">
                          <a:solidFill>
                            <a:srgbClr val="000000"/>
                          </a:solidFill>
                          <a:latin typeface="Cambria Math" panose="02040503050406030204" pitchFamily="18" charset="0"/>
                          <a:ea typeface="Cambria Math" panose="02040503050406030204" pitchFamily="18" charset="0"/>
                        </a:rPr>
                        <m:t>,</m:t>
                      </m:r>
                      <m:d>
                        <m:dPr>
                          <m:begChr m:val="{"/>
                          <m:endChr m:val="}"/>
                          <m:ctrlPr>
                            <a:rPr lang="en-US" i="1" kern="0">
                              <a:solidFill>
                                <a:srgbClr val="000000"/>
                              </a:solidFill>
                              <a:latin typeface="Cambria Math" panose="02040503050406030204" pitchFamily="18" charset="0"/>
                              <a:ea typeface="Cambria Math" panose="02040503050406030204" pitchFamily="18" charset="0"/>
                            </a:rPr>
                          </m:ctrlPr>
                        </m:dPr>
                        <m:e>
                          <m:r>
                            <a:rPr lang="en-US" i="1" kern="0">
                              <a:solidFill>
                                <a:srgbClr val="000000"/>
                              </a:solidFill>
                              <a:latin typeface="Cambria Math" panose="02040503050406030204" pitchFamily="18" charset="0"/>
                              <a:ea typeface="Cambria Math" panose="02040503050406030204" pitchFamily="18" charset="0"/>
                            </a:rPr>
                            <m:t>𝟎</m:t>
                          </m:r>
                          <m:r>
                            <a:rPr lang="en-US" i="1" kern="0">
                              <a:solidFill>
                                <a:srgbClr val="000000"/>
                              </a:solidFill>
                              <a:latin typeface="Cambria Math" panose="02040503050406030204" pitchFamily="18" charset="0"/>
                              <a:ea typeface="Cambria Math" panose="02040503050406030204" pitchFamily="18" charset="0"/>
                            </a:rPr>
                            <m:t>,</m:t>
                          </m:r>
                          <m:r>
                            <a:rPr lang="en-US" i="1" kern="0">
                              <a:solidFill>
                                <a:srgbClr val="000000"/>
                              </a:solidFill>
                              <a:latin typeface="Cambria Math" panose="02040503050406030204" pitchFamily="18" charset="0"/>
                              <a:ea typeface="Cambria Math" panose="02040503050406030204" pitchFamily="18" charset="0"/>
                            </a:rPr>
                            <m:t>𝟏</m:t>
                          </m:r>
                        </m:e>
                      </m:d>
                    </m:oMath>
                  </a14:m>
                  <a:r>
                    <a:rPr lang="en-US" kern="0" dirty="0">
                      <a:solidFill>
                        <a:srgbClr val="000000"/>
                      </a:solidFill>
                      <a:latin typeface="Arial"/>
                    </a:rPr>
                    <a:t>)</a:t>
                  </a:r>
                </a:p>
              </p:txBody>
            </p:sp>
          </mc:Choice>
          <mc:Fallback>
            <p:sp>
              <p:nvSpPr>
                <p:cNvPr id="10" name="Rectangle 3"/>
                <p:cNvSpPr txBox="1">
                  <a:spLocks noRot="1" noChangeAspect="1" noMove="1" noResize="1" noEditPoints="1" noAdjustHandles="1" noChangeArrowheads="1" noChangeShapeType="1" noTextEdit="1"/>
                </p:cNvSpPr>
                <p:nvPr/>
              </p:nvSpPr>
              <p:spPr bwMode="auto">
                <a:xfrm>
                  <a:off x="1025236" y="3886200"/>
                  <a:ext cx="7585364" cy="2265218"/>
                </a:xfrm>
                <a:prstGeom prst="rect">
                  <a:avLst/>
                </a:prstGeom>
                <a:blipFill rotWithShape="0">
                  <a:blip r:embed="rId5"/>
                  <a:stretch>
                    <a:fillRect l="-1205" t="-3495" b="-3763"/>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055926" y="4331388"/>
                  <a:ext cx="262892" cy="332399"/>
                </a:xfrm>
                <a:prstGeom prst="rect">
                  <a:avLst/>
                </a:prstGeom>
                <a:noFill/>
              </p:spPr>
              <p:txBody>
                <a:bodyPr wrap="none" lIns="0" tIns="0" rIns="0" bIns="0" rtlCol="0">
                  <a:spAutoFit/>
                </a:bodyPr>
                <a:lstStyle/>
                <a:p>
                  <a:pPr eaLnBrk="0" fontAlgn="base" hangingPunct="0">
                    <a:lnSpc>
                      <a:spcPct val="90000"/>
                    </a:lnSpc>
                    <a:spcBef>
                      <a:spcPct val="0"/>
                    </a:spcBef>
                    <a:spcAft>
                      <a:spcPct val="0"/>
                    </a:spcAft>
                  </a:pPr>
                  <a14:m>
                    <m:oMathPara xmlns:m="http://schemas.openxmlformats.org/officeDocument/2006/math">
                      <m:oMathParaPr>
                        <m:jc m:val="centerGroup"/>
                      </m:oMathParaPr>
                      <m:oMath xmlns:m="http://schemas.openxmlformats.org/officeDocument/2006/math">
                        <m:r>
                          <a:rPr lang="en-US" sz="2400" b="1" i="1">
                            <a:solidFill>
                              <a:srgbClr val="000000"/>
                            </a:solidFill>
                            <a:latin typeface="Cambria Math" panose="02040503050406030204" pitchFamily="18" charset="0"/>
                          </a:rPr>
                          <m:t>𝒙</m:t>
                        </m:r>
                      </m:oMath>
                    </m:oMathPara>
                  </a14:m>
                  <a:endParaRPr lang="en-US" sz="2400" b="1" dirty="0">
                    <a:solidFill>
                      <a:srgbClr val="000000"/>
                    </a:solidFill>
                    <a:latin typeface="Arial"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055926" y="4331388"/>
                  <a:ext cx="262892" cy="332399"/>
                </a:xfrm>
                <a:prstGeom prst="rect">
                  <a:avLst/>
                </a:prstGeom>
                <a:blipFill rotWithShape="0">
                  <a:blip r:embed="rId6"/>
                  <a:stretch>
                    <a:fillRect l="-13953" r="-13953"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055926" y="4793563"/>
                  <a:ext cx="263918" cy="332399"/>
                </a:xfrm>
                <a:prstGeom prst="rect">
                  <a:avLst/>
                </a:prstGeom>
                <a:noFill/>
              </p:spPr>
              <p:txBody>
                <a:bodyPr wrap="none" lIns="0" tIns="0" rIns="0" bIns="0" rtlCol="0">
                  <a:spAutoFit/>
                </a:bodyPr>
                <a:lstStyle/>
                <a:p>
                  <a:pPr eaLnBrk="0" fontAlgn="base" hangingPunct="0">
                    <a:lnSpc>
                      <a:spcPct val="90000"/>
                    </a:lnSpc>
                    <a:spcBef>
                      <a:spcPct val="0"/>
                    </a:spcBef>
                    <a:spcAft>
                      <a:spcPct val="0"/>
                    </a:spcAft>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panose="02040503050406030204" pitchFamily="18" charset="0"/>
                          </a:rPr>
                          <m:t>𝑓</m:t>
                        </m:r>
                      </m:oMath>
                    </m:oMathPara>
                  </a14:m>
                  <a:endParaRPr lang="en-US" sz="2400" dirty="0">
                    <a:solidFill>
                      <a:srgbClr val="000000"/>
                    </a:solidFill>
                    <a:latin typeface="Arial"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055926" y="4793563"/>
                  <a:ext cx="263918" cy="332399"/>
                </a:xfrm>
                <a:prstGeom prst="rect">
                  <a:avLst/>
                </a:prstGeom>
                <a:blipFill rotWithShape="0">
                  <a:blip r:embed="rId7"/>
                  <a:stretch>
                    <a:fillRect l="-36364" t="-7273" r="-31818" b="-4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055926" y="5204137"/>
                  <a:ext cx="293350" cy="332399"/>
                </a:xfrm>
                <a:prstGeom prst="rect">
                  <a:avLst/>
                </a:prstGeom>
                <a:noFill/>
              </p:spPr>
              <p:txBody>
                <a:bodyPr wrap="none" lIns="0" tIns="0" rIns="0" bIns="0" rtlCol="0">
                  <a:spAutoFit/>
                </a:bodyPr>
                <a:lstStyle/>
                <a:p>
                  <a:pPr eaLnBrk="0" fontAlgn="base" hangingPunct="0">
                    <a:lnSpc>
                      <a:spcPct val="90000"/>
                    </a:lnSpc>
                    <a:spcBef>
                      <a:spcPct val="0"/>
                    </a:spcBef>
                    <a:spcAft>
                      <a:spcPct val="0"/>
                    </a:spcAft>
                  </a:pPr>
                  <a14:m>
                    <m:oMathPara xmlns:m="http://schemas.openxmlformats.org/officeDocument/2006/math">
                      <m:oMathParaPr>
                        <m:jc m:val="centerGroup"/>
                      </m:oMathParaPr>
                      <m:oMath xmlns:m="http://schemas.openxmlformats.org/officeDocument/2006/math">
                        <m:r>
                          <a:rPr lang="en-US" sz="2400" b="1" i="1">
                            <a:solidFill>
                              <a:srgbClr val="000000"/>
                            </a:solidFill>
                            <a:latin typeface="Cambria Math" panose="02040503050406030204" pitchFamily="18" charset="0"/>
                          </a:rPr>
                          <m:t>𝒈</m:t>
                        </m:r>
                      </m:oMath>
                    </m:oMathPara>
                  </a14:m>
                  <a:endParaRPr lang="en-US" sz="2400" b="1" dirty="0">
                    <a:solidFill>
                      <a:srgbClr val="000000"/>
                    </a:solidFill>
                    <a:latin typeface="Arial"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055926" y="5204137"/>
                  <a:ext cx="293350" cy="332399"/>
                </a:xfrm>
                <a:prstGeom prst="rect">
                  <a:avLst/>
                </a:prstGeom>
                <a:blipFill rotWithShape="0">
                  <a:blip r:embed="rId8"/>
                  <a:stretch>
                    <a:fillRect l="-22917" r="-25000" b="-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1055926" y="5679348"/>
                  <a:ext cx="298159" cy="332399"/>
                </a:xfrm>
                <a:prstGeom prst="rect">
                  <a:avLst/>
                </a:prstGeom>
                <a:noFill/>
              </p:spPr>
              <p:txBody>
                <a:bodyPr wrap="none" lIns="0" tIns="0" rIns="0" bIns="0" rtlCol="0">
                  <a:spAutoFit/>
                </a:bodyPr>
                <a:lstStyle/>
                <a:p>
                  <a:pPr eaLnBrk="0" fontAlgn="base" hangingPunct="0">
                    <a:lnSpc>
                      <a:spcPct val="90000"/>
                    </a:lnSpc>
                    <a:spcBef>
                      <a:spcPct val="0"/>
                    </a:spcBef>
                    <a:spcAft>
                      <a:spcPct val="0"/>
                    </a:spcAft>
                  </a:pPr>
                  <a14:m>
                    <m:oMathPara xmlns:m="http://schemas.openxmlformats.org/officeDocument/2006/math">
                      <m:oMathParaPr>
                        <m:jc m:val="centerGroup"/>
                      </m:oMathParaPr>
                      <m:oMath xmlns:m="http://schemas.openxmlformats.org/officeDocument/2006/math">
                        <m:r>
                          <a:rPr lang="en-US" sz="2400" b="1" i="1">
                            <a:solidFill>
                              <a:srgbClr val="000000"/>
                            </a:solidFill>
                            <a:latin typeface="Cambria Math" panose="02040503050406030204" pitchFamily="18" charset="0"/>
                          </a:rPr>
                          <m:t>𝑿</m:t>
                        </m:r>
                      </m:oMath>
                    </m:oMathPara>
                  </a14:m>
                  <a:endParaRPr lang="en-US" sz="2400" b="1" dirty="0">
                    <a:solidFill>
                      <a:srgbClr val="000000"/>
                    </a:solidFill>
                    <a:latin typeface="Arial"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055926" y="5679348"/>
                  <a:ext cx="298159" cy="332399"/>
                </a:xfrm>
                <a:prstGeom prst="rect">
                  <a:avLst/>
                </a:prstGeom>
                <a:blipFill rotWithShape="0">
                  <a:blip r:embed="rId9"/>
                  <a:stretch>
                    <a:fillRect l="-20408" r="-22449" b="-11111"/>
                  </a:stretch>
                </a:blipFill>
              </p:spPr>
              <p:txBody>
                <a:bodyPr/>
                <a:lstStyle/>
                <a:p>
                  <a:r>
                    <a:rPr lang="en-US">
                      <a:noFill/>
                    </a:rPr>
                    <a:t> </a:t>
                  </a:r>
                </a:p>
              </p:txBody>
            </p:sp>
          </mc:Fallback>
        </mc:AlternateContent>
      </p:grpSp>
    </p:spTree>
    <p:extLst>
      <p:ext uri="{BB962C8B-B14F-4D97-AF65-F5344CB8AC3E}">
        <p14:creationId xmlns:p14="http://schemas.microsoft.com/office/powerpoint/2010/main" val="321621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10" name="Content Placeholder 2"/>
          <p:cNvSpPr>
            <a:spLocks noGrp="1"/>
          </p:cNvSpPr>
          <p:nvPr>
            <p:ph idx="1"/>
          </p:nvPr>
        </p:nvSpPr>
        <p:spPr>
          <a:xfrm>
            <a:off x="2152650" y="1663876"/>
            <a:ext cx="7886700" cy="803275"/>
          </a:xfrm>
        </p:spPr>
        <p:txBody>
          <a:bodyPr/>
          <a:lstStyle/>
          <a:p>
            <a:r>
              <a:rPr lang="en-US" b="1" dirty="0"/>
              <a:t>what type of problem is this ?</a:t>
            </a:r>
          </a:p>
        </p:txBody>
      </p:sp>
      <mc:AlternateContent xmlns:mc="http://schemas.openxmlformats.org/markup-compatibility/2006">
        <mc:Choice xmlns:a14="http://schemas.microsoft.com/office/drawing/2010/main" Requires="a14">
          <p:sp>
            <p:nvSpPr>
              <p:cNvPr id="11" name="TextBox 10"/>
              <p:cNvSpPr txBox="1"/>
              <p:nvPr/>
            </p:nvSpPr>
            <p:spPr>
              <a:xfrm>
                <a:off x="4336893" y="2838533"/>
                <a:ext cx="3769173" cy="21259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1" i="1">
                              <a:latin typeface="Cambria Math" panose="02040503050406030204" pitchFamily="18" charset="0"/>
                            </a:rPr>
                          </m:ctrlPr>
                        </m:mPr>
                        <m:mr>
                          <m:e>
                            <m:limLow>
                              <m:limLowPr>
                                <m:ctrlPr>
                                  <a:rPr lang="en-US" sz="3200" i="1">
                                    <a:latin typeface="Cambria Math" panose="02040503050406030204" pitchFamily="18" charset="0"/>
                                  </a:rPr>
                                </m:ctrlPr>
                              </m:limLowPr>
                              <m:e>
                                <m:r>
                                  <a:rPr lang="en-US" sz="3200" b="1">
                                    <a:latin typeface="Cambria Math" panose="02040503050406030204" pitchFamily="18" charset="0"/>
                                  </a:rPr>
                                  <m:t>𝐦𝐢𝐧</m:t>
                                </m:r>
                              </m:e>
                              <m:lim>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rPr>
                                  <m:t>,</m:t>
                                </m:r>
                                <m:r>
                                  <a:rPr lang="en-US" sz="3200" i="1">
                                    <a:latin typeface="Cambria Math" panose="02040503050406030204" pitchFamily="18" charset="0"/>
                                  </a:rPr>
                                  <m:t>𝑧</m:t>
                                </m:r>
                              </m:lim>
                            </m:limLow>
                          </m:e>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+8</m:t>
                            </m:r>
                            <m:r>
                              <a:rPr lang="en-US" sz="3200" i="1">
                                <a:latin typeface="Cambria Math" panose="02040503050406030204" pitchFamily="18" charset="0"/>
                              </a:rPr>
                              <m:t>𝑦</m:t>
                            </m:r>
                            <m:r>
                              <a:rPr lang="en-US" sz="3200" i="1">
                                <a:latin typeface="Cambria Math" panose="02040503050406030204" pitchFamily="18" charset="0"/>
                              </a:rPr>
                              <m:t>−4</m:t>
                            </m:r>
                            <m:r>
                              <a:rPr lang="en-US" sz="3200" i="1">
                                <a:latin typeface="Cambria Math" panose="02040503050406030204" pitchFamily="18" charset="0"/>
                              </a:rPr>
                              <m:t>𝑧</m:t>
                            </m:r>
                          </m:e>
                        </m:mr>
                        <m:mr>
                          <m:e>
                            <m:r>
                              <a:rPr lang="en-US" sz="3200" b="1" i="1">
                                <a:latin typeface="Cambria Math" panose="02040503050406030204" pitchFamily="18" charset="0"/>
                              </a:rPr>
                              <m:t>𝒔</m:t>
                            </m:r>
                            <m:r>
                              <a:rPr lang="en-US" sz="3200" b="1" i="1">
                                <a:latin typeface="Cambria Math" panose="02040503050406030204" pitchFamily="18" charset="0"/>
                              </a:rPr>
                              <m:t>.</m:t>
                            </m:r>
                            <m:r>
                              <a:rPr lang="en-US" sz="3200" b="1" i="1">
                                <a:latin typeface="Cambria Math" panose="02040503050406030204" pitchFamily="18" charset="0"/>
                              </a:rPr>
                              <m:t>𝒕</m:t>
                            </m:r>
                            <m:r>
                              <a:rPr lang="en-US" sz="3200" b="1" i="1">
                                <a:latin typeface="Cambria Math" panose="02040503050406030204" pitchFamily="18" charset="0"/>
                              </a:rPr>
                              <m:t>.</m:t>
                            </m:r>
                          </m:e>
                          <m:e>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ea typeface="Cambria Math" panose="02040503050406030204" pitchFamily="18" charset="0"/>
                              </a:rPr>
                              <m:t>≤5</m:t>
                            </m:r>
                            <m:r>
                              <m:rPr>
                                <m:nor/>
                              </m:rPr>
                              <a:rPr lang="en-US" sz="3200" dirty="0"/>
                              <m:t> </m:t>
                            </m:r>
                          </m:e>
                        </m:mr>
                        <m:mr>
                          <m:e/>
                          <m:e>
                            <m:eqArr>
                              <m:eqArrPr>
                                <m:ctrlPr>
                                  <a:rPr lang="en-US" sz="3200" i="1">
                                    <a:latin typeface="Cambria Math" panose="02040503050406030204" pitchFamily="18" charset="0"/>
                                  </a:rPr>
                                </m:ctrlPr>
                              </m:eqArrPr>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−9</m:t>
                                </m:r>
                                <m:r>
                                  <a:rPr lang="en-US" sz="3200" i="1">
                                    <a:latin typeface="Cambria Math" panose="02040503050406030204" pitchFamily="18" charset="0"/>
                                  </a:rPr>
                                  <m:t>𝑧</m:t>
                                </m:r>
                                <m:r>
                                  <a:rPr lang="en-US" sz="3200" i="1">
                                    <a:latin typeface="Cambria Math" panose="02040503050406030204" pitchFamily="18" charset="0"/>
                                    <a:ea typeface="Cambria Math" panose="02040503050406030204" pitchFamily="18" charset="0"/>
                                  </a:rPr>
                                  <m:t>≥2</m:t>
                                </m:r>
                              </m:e>
                              <m:e>
                                <m:r>
                                  <a:rPr lang="en-US" sz="3200" i="1">
                                    <a:latin typeface="Cambria Math" panose="02040503050406030204" pitchFamily="18" charset="0"/>
                                    <a:ea typeface="Cambria Math" panose="02040503050406030204" pitchFamily="18" charset="0"/>
                                  </a:rPr>
                                  <m:t>1≤</m:t>
                                </m:r>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𝑧</m:t>
                                </m:r>
                                <m:r>
                                  <a:rPr lang="en-US" sz="3200" i="1">
                                    <a:latin typeface="Cambria Math" panose="02040503050406030204" pitchFamily="18" charset="0"/>
                                    <a:ea typeface="Cambria Math" panose="02040503050406030204" pitchFamily="18" charset="0"/>
                                  </a:rPr>
                                  <m:t>≤5</m:t>
                                </m:r>
                              </m:e>
                            </m:eqArr>
                          </m:e>
                        </m:mr>
                      </m:m>
                    </m:oMath>
                  </m:oMathPara>
                </a14:m>
                <a:endParaRPr lang="en-US" sz="3200" dirty="0"/>
              </a:p>
            </p:txBody>
          </p:sp>
        </mc:Choice>
        <mc:Fallback>
          <p:sp>
            <p:nvSpPr>
              <p:cNvPr id="11" name="TextBox 10"/>
              <p:cNvSpPr txBox="1">
                <a:spLocks noRot="1" noChangeAspect="1" noMove="1" noResize="1" noEditPoints="1" noAdjustHandles="1" noChangeArrowheads="1" noChangeShapeType="1" noTextEdit="1"/>
              </p:cNvSpPr>
              <p:nvPr/>
            </p:nvSpPr>
            <p:spPr>
              <a:xfrm>
                <a:off x="4336893" y="2838533"/>
                <a:ext cx="3769173" cy="212596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2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10" name="Content Placeholder 2"/>
          <p:cNvSpPr>
            <a:spLocks noGrp="1"/>
          </p:cNvSpPr>
          <p:nvPr>
            <p:ph idx="1"/>
          </p:nvPr>
        </p:nvSpPr>
        <p:spPr>
          <a:xfrm>
            <a:off x="2152650" y="1663876"/>
            <a:ext cx="7886700" cy="803275"/>
          </a:xfrm>
        </p:spPr>
        <p:txBody>
          <a:bodyPr/>
          <a:lstStyle/>
          <a:p>
            <a:r>
              <a:rPr lang="en-US" b="1" dirty="0"/>
              <a:t>what type of problem is this ?</a:t>
            </a:r>
          </a:p>
        </p:txBody>
      </p:sp>
      <mc:AlternateContent xmlns:mc="http://schemas.openxmlformats.org/markup-compatibility/2006">
        <mc:Choice xmlns:a14="http://schemas.microsoft.com/office/drawing/2010/main" Requires="a14">
          <p:sp>
            <p:nvSpPr>
              <p:cNvPr id="11" name="TextBox 10"/>
              <p:cNvSpPr txBox="1"/>
              <p:nvPr/>
            </p:nvSpPr>
            <p:spPr>
              <a:xfrm>
                <a:off x="4336893" y="2838532"/>
                <a:ext cx="3797513" cy="2133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1" i="1">
                              <a:latin typeface="Cambria Math" panose="02040503050406030204" pitchFamily="18" charset="0"/>
                            </a:rPr>
                          </m:ctrlPr>
                        </m:mPr>
                        <m:mr>
                          <m:e>
                            <m:limLow>
                              <m:limLowPr>
                                <m:ctrlPr>
                                  <a:rPr lang="en-US" sz="3200" i="1">
                                    <a:latin typeface="Cambria Math" panose="02040503050406030204" pitchFamily="18" charset="0"/>
                                  </a:rPr>
                                </m:ctrlPr>
                              </m:limLowPr>
                              <m:e>
                                <m:r>
                                  <a:rPr lang="en-US" sz="3200" b="1" i="1">
                                    <a:latin typeface="Cambria Math" panose="02040503050406030204" pitchFamily="18" charset="0"/>
                                  </a:rPr>
                                  <m:t>𝐦𝐢𝐧</m:t>
                                </m:r>
                              </m:e>
                              <m:lim>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rPr>
                                  <m:t>,</m:t>
                                </m:r>
                                <m:r>
                                  <a:rPr lang="en-US" sz="3200" i="1">
                                    <a:latin typeface="Cambria Math" panose="02040503050406030204" pitchFamily="18" charset="0"/>
                                  </a:rPr>
                                  <m:t>𝑧</m:t>
                                </m:r>
                              </m:lim>
                            </m:limLow>
                          </m:e>
                          <m:e>
                            <m:r>
                              <a:rPr lang="en-US" sz="3200" i="1">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+8</m:t>
                            </m:r>
                            <m:r>
                              <a:rPr lang="en-US" sz="3200" i="1">
                                <a:latin typeface="Cambria Math" panose="02040503050406030204" pitchFamily="18" charset="0"/>
                              </a:rPr>
                              <m:t>𝑦</m:t>
                            </m:r>
                            <m:r>
                              <a:rPr lang="en-US" sz="3200" i="1">
                                <a:latin typeface="Cambria Math" panose="02040503050406030204" pitchFamily="18" charset="0"/>
                              </a:rPr>
                              <m:t>−4</m:t>
                            </m:r>
                            <m:r>
                              <a:rPr lang="en-US" sz="3200" i="1">
                                <a:latin typeface="Cambria Math" panose="02040503050406030204" pitchFamily="18" charset="0"/>
                              </a:rPr>
                              <m:t>𝑧</m:t>
                            </m:r>
                          </m:e>
                        </m:mr>
                        <m:mr>
                          <m:e>
                            <m:r>
                              <a:rPr lang="en-US" sz="3200" b="1" i="1">
                                <a:latin typeface="Cambria Math" panose="02040503050406030204" pitchFamily="18" charset="0"/>
                              </a:rPr>
                              <m:t>𝒔</m:t>
                            </m:r>
                            <m:r>
                              <a:rPr lang="en-US" sz="3200" b="1" i="1">
                                <a:latin typeface="Cambria Math" panose="02040503050406030204" pitchFamily="18" charset="0"/>
                              </a:rPr>
                              <m:t>.</m:t>
                            </m:r>
                            <m:r>
                              <a:rPr lang="en-US" sz="3200" b="1" i="1">
                                <a:latin typeface="Cambria Math" panose="02040503050406030204" pitchFamily="18" charset="0"/>
                              </a:rPr>
                              <m:t>𝒕</m:t>
                            </m:r>
                            <m:r>
                              <a:rPr lang="en-US" sz="3200" b="1" i="1">
                                <a:latin typeface="Cambria Math" panose="02040503050406030204" pitchFamily="18" charset="0"/>
                              </a:rPr>
                              <m:t>.</m:t>
                            </m:r>
                          </m:e>
                          <m:e>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ea typeface="Cambria Math" panose="02040503050406030204" pitchFamily="18" charset="0"/>
                              </a:rPr>
                              <m:t>≤5</m:t>
                            </m:r>
                            <m:r>
                              <m:rPr>
                                <m:nor/>
                              </m:rPr>
                              <a:rPr lang="en-US" sz="3200" dirty="0"/>
                              <m:t> </m:t>
                            </m:r>
                          </m:e>
                        </m:mr>
                        <m:mr>
                          <m:e/>
                          <m:e>
                            <m:eqArr>
                              <m:eqArrPr>
                                <m:ctrlPr>
                                  <a:rPr lang="en-US" sz="3200" i="1">
                                    <a:latin typeface="Cambria Math" panose="02040503050406030204" pitchFamily="18" charset="0"/>
                                  </a:rPr>
                                </m:ctrlPr>
                              </m:eqArrPr>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−9</m:t>
                                </m:r>
                                <m:r>
                                  <a:rPr lang="en-US" sz="3200" i="1">
                                    <a:latin typeface="Cambria Math" panose="02040503050406030204" pitchFamily="18" charset="0"/>
                                  </a:rPr>
                                  <m:t>𝑧</m:t>
                                </m:r>
                                <m:r>
                                  <a:rPr lang="en-US" sz="3200" i="1">
                                    <a:latin typeface="Cambria Math" panose="02040503050406030204" pitchFamily="18" charset="0"/>
                                    <a:ea typeface="Cambria Math" panose="02040503050406030204" pitchFamily="18" charset="0"/>
                                  </a:rPr>
                                  <m:t>≥2</m:t>
                                </m:r>
                              </m:e>
                              <m:e>
                                <m:r>
                                  <a:rPr lang="en-US" sz="3200" i="1">
                                    <a:latin typeface="Cambria Math" panose="02040503050406030204" pitchFamily="18" charset="0"/>
                                    <a:ea typeface="Cambria Math" panose="02040503050406030204" pitchFamily="18" charset="0"/>
                                  </a:rPr>
                                  <m:t>1≤</m:t>
                                </m:r>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𝑧</m:t>
                                </m:r>
                                <m:r>
                                  <a:rPr lang="en-US" sz="3200" i="1">
                                    <a:latin typeface="Cambria Math" panose="02040503050406030204" pitchFamily="18" charset="0"/>
                                    <a:ea typeface="Cambria Math" panose="02040503050406030204" pitchFamily="18" charset="0"/>
                                  </a:rPr>
                                  <m:t>≤5</m:t>
                                </m:r>
                              </m:e>
                            </m:eqArr>
                          </m:e>
                        </m:mr>
                      </m:m>
                    </m:oMath>
                  </m:oMathPara>
                </a14:m>
                <a:endParaRPr lang="en-US" sz="3200" dirty="0"/>
              </a:p>
            </p:txBody>
          </p:sp>
        </mc:Choice>
        <mc:Fallback>
          <p:sp>
            <p:nvSpPr>
              <p:cNvPr id="11" name="TextBox 10"/>
              <p:cNvSpPr txBox="1">
                <a:spLocks noRot="1" noChangeAspect="1" noMove="1" noResize="1" noEditPoints="1" noAdjustHandles="1" noChangeArrowheads="1" noChangeShapeType="1" noTextEdit="1"/>
              </p:cNvSpPr>
              <p:nvPr/>
            </p:nvSpPr>
            <p:spPr>
              <a:xfrm>
                <a:off x="4336893" y="2838532"/>
                <a:ext cx="3797513" cy="213398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9312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10" name="Content Placeholder 2"/>
          <p:cNvSpPr>
            <a:spLocks noGrp="1"/>
          </p:cNvSpPr>
          <p:nvPr>
            <p:ph idx="1"/>
          </p:nvPr>
        </p:nvSpPr>
        <p:spPr>
          <a:xfrm>
            <a:off x="2152650" y="1663876"/>
            <a:ext cx="7886700" cy="803275"/>
          </a:xfrm>
        </p:spPr>
        <p:txBody>
          <a:bodyPr/>
          <a:lstStyle/>
          <a:p>
            <a:r>
              <a:rPr lang="en-US" b="1" dirty="0"/>
              <a:t>what type of problem is this ?</a:t>
            </a:r>
          </a:p>
        </p:txBody>
      </p:sp>
      <mc:AlternateContent xmlns:mc="http://schemas.openxmlformats.org/markup-compatibility/2006">
        <mc:Choice xmlns:a14="http://schemas.microsoft.com/office/drawing/2010/main" Requires="a14">
          <p:sp>
            <p:nvSpPr>
              <p:cNvPr id="11" name="TextBox 10"/>
              <p:cNvSpPr txBox="1"/>
              <p:nvPr/>
            </p:nvSpPr>
            <p:spPr>
              <a:xfrm>
                <a:off x="4336892" y="2838532"/>
                <a:ext cx="3866700" cy="2224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1" i="1">
                              <a:latin typeface="Cambria Math" panose="02040503050406030204" pitchFamily="18" charset="0"/>
                            </a:rPr>
                          </m:ctrlPr>
                        </m:mPr>
                        <m:mr>
                          <m:e>
                            <m:limLow>
                              <m:limLowPr>
                                <m:ctrlPr>
                                  <a:rPr lang="en-US" sz="3200" i="1">
                                    <a:latin typeface="Cambria Math" panose="02040503050406030204" pitchFamily="18" charset="0"/>
                                  </a:rPr>
                                </m:ctrlPr>
                              </m:limLowPr>
                              <m:e>
                                <m:r>
                                  <a:rPr lang="en-US" sz="3200" b="1" i="1">
                                    <a:latin typeface="Cambria Math" panose="02040503050406030204" pitchFamily="18" charset="0"/>
                                  </a:rPr>
                                  <m:t>𝐦𝐢𝐧</m:t>
                                </m:r>
                              </m:e>
                              <m:lim>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lim>
                            </m:limLow>
                          </m:e>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+8</m:t>
                            </m:r>
                            <m:r>
                              <a:rPr lang="en-US" sz="3200" i="1">
                                <a:latin typeface="Cambria Math" panose="02040503050406030204" pitchFamily="18" charset="0"/>
                              </a:rPr>
                              <m:t>𝑦</m:t>
                            </m:r>
                            <m:r>
                              <a:rPr lang="en-US" sz="3200" i="1">
                                <a:latin typeface="Cambria Math" panose="02040503050406030204" pitchFamily="18" charset="0"/>
                              </a:rPr>
                              <m:t>−4</m:t>
                            </m:r>
                            <m:sSup>
                              <m:sSupPr>
                                <m:ctrlPr>
                                  <a:rPr lang="en-US" sz="3200" i="1">
                                    <a:latin typeface="Cambria Math" panose="02040503050406030204" pitchFamily="18" charset="0"/>
                                  </a:rPr>
                                </m:ctrlPr>
                              </m:sSupPr>
                              <m:e>
                                <m:r>
                                  <a:rPr lang="en-US" sz="3200" i="1">
                                    <a:latin typeface="Cambria Math" panose="02040503050406030204" pitchFamily="18" charset="0"/>
                                  </a:rPr>
                                  <m:t>𝑧</m:t>
                                </m:r>
                              </m:e>
                              <m:sup>
                                <m:r>
                                  <a:rPr lang="en-US" sz="3200" i="1">
                                    <a:latin typeface="Cambria Math" panose="02040503050406030204" pitchFamily="18" charset="0"/>
                                  </a:rPr>
                                  <m:t>2</m:t>
                                </m:r>
                              </m:sup>
                            </m:sSup>
                          </m:e>
                        </m:mr>
                        <m:mr>
                          <m:e>
                            <m:r>
                              <a:rPr lang="en-US" sz="3200" b="1" i="1">
                                <a:latin typeface="Cambria Math" panose="02040503050406030204" pitchFamily="18" charset="0"/>
                              </a:rPr>
                              <m:t>𝒔</m:t>
                            </m:r>
                            <m:r>
                              <a:rPr lang="en-US" sz="3200" b="1" i="1">
                                <a:latin typeface="Cambria Math" panose="02040503050406030204" pitchFamily="18" charset="0"/>
                              </a:rPr>
                              <m:t>.</m:t>
                            </m:r>
                            <m:r>
                              <a:rPr lang="en-US" sz="3200" b="1" i="1">
                                <a:latin typeface="Cambria Math" panose="02040503050406030204" pitchFamily="18" charset="0"/>
                              </a:rPr>
                              <m:t>𝒕</m:t>
                            </m:r>
                            <m:r>
                              <a:rPr lang="en-US" sz="3200" b="1" i="1">
                                <a:latin typeface="Cambria Math" panose="02040503050406030204" pitchFamily="18" charset="0"/>
                              </a:rPr>
                              <m:t>.</m:t>
                            </m:r>
                          </m:e>
                          <m:e>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ea typeface="Cambria Math" panose="02040503050406030204" pitchFamily="18" charset="0"/>
                              </a:rPr>
                              <m:t>≤5</m:t>
                            </m:r>
                            <m:r>
                              <m:rPr>
                                <m:nor/>
                              </m:rPr>
                              <a:rPr lang="en-US" sz="3200" dirty="0"/>
                              <m:t> </m:t>
                            </m:r>
                          </m:e>
                        </m:mr>
                        <m:mr>
                          <m:e/>
                          <m:e>
                            <m:eqArr>
                              <m:eqArrPr>
                                <m:ctrlPr>
                                  <a:rPr lang="en-US" sz="3200" i="1">
                                    <a:latin typeface="Cambria Math" panose="02040503050406030204" pitchFamily="18" charset="0"/>
                                  </a:rPr>
                                </m:ctrlPr>
                              </m:eqArrPr>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−9</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𝑧</m:t>
                                    </m:r>
                                  </m:sup>
                                </m:sSup>
                                <m:r>
                                  <a:rPr lang="en-US" sz="3200" i="1">
                                    <a:latin typeface="Cambria Math" panose="02040503050406030204" pitchFamily="18" charset="0"/>
                                    <a:ea typeface="Cambria Math" panose="02040503050406030204" pitchFamily="18" charset="0"/>
                                  </a:rPr>
                                  <m:t>≥2</m:t>
                                </m:r>
                              </m:e>
                              <m:e>
                                <m:r>
                                  <a:rPr lang="en-US" sz="3200" i="1">
                                    <a:latin typeface="Cambria Math" panose="02040503050406030204" pitchFamily="18" charset="0"/>
                                    <a:ea typeface="Cambria Math" panose="02040503050406030204" pitchFamily="18" charset="0"/>
                                  </a:rPr>
                                  <m:t>1≤</m:t>
                                </m:r>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≤5</m:t>
                                </m:r>
                              </m:e>
                            </m:eqArr>
                          </m:e>
                        </m:mr>
                      </m:m>
                    </m:oMath>
                  </m:oMathPara>
                </a14:m>
                <a:endParaRPr lang="en-US" sz="3200" dirty="0"/>
              </a:p>
            </p:txBody>
          </p:sp>
        </mc:Choice>
        <mc:Fallback>
          <p:sp>
            <p:nvSpPr>
              <p:cNvPr id="11" name="TextBox 10"/>
              <p:cNvSpPr txBox="1">
                <a:spLocks noRot="1" noChangeAspect="1" noMove="1" noResize="1" noEditPoints="1" noAdjustHandles="1" noChangeArrowheads="1" noChangeShapeType="1" noTextEdit="1"/>
              </p:cNvSpPr>
              <p:nvPr/>
            </p:nvSpPr>
            <p:spPr>
              <a:xfrm>
                <a:off x="4336892" y="2838532"/>
                <a:ext cx="3866700" cy="2224904"/>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56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10" name="Content Placeholder 2"/>
          <p:cNvSpPr>
            <a:spLocks noGrp="1"/>
          </p:cNvSpPr>
          <p:nvPr>
            <p:ph idx="1"/>
          </p:nvPr>
        </p:nvSpPr>
        <p:spPr>
          <a:xfrm>
            <a:off x="2152650" y="1663876"/>
            <a:ext cx="7886700" cy="803275"/>
          </a:xfrm>
        </p:spPr>
        <p:txBody>
          <a:bodyPr/>
          <a:lstStyle/>
          <a:p>
            <a:r>
              <a:rPr lang="en-US" b="1" dirty="0"/>
              <a:t>what type of problem is this ?</a:t>
            </a:r>
          </a:p>
        </p:txBody>
      </p:sp>
      <mc:AlternateContent xmlns:mc="http://schemas.openxmlformats.org/markup-compatibility/2006">
        <mc:Choice xmlns:a14="http://schemas.microsoft.com/office/drawing/2010/main" Requires="a14">
          <p:sp>
            <p:nvSpPr>
              <p:cNvPr id="11" name="TextBox 10"/>
              <p:cNvSpPr txBox="1"/>
              <p:nvPr/>
            </p:nvSpPr>
            <p:spPr>
              <a:xfrm>
                <a:off x="4336892" y="2838532"/>
                <a:ext cx="3866700" cy="2224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1" i="1">
                              <a:latin typeface="Cambria Math" panose="02040503050406030204" pitchFamily="18" charset="0"/>
                            </a:rPr>
                          </m:ctrlPr>
                        </m:mPr>
                        <m:mr>
                          <m:e>
                            <m:limLow>
                              <m:limLowPr>
                                <m:ctrlPr>
                                  <a:rPr lang="en-US" sz="3200" i="1">
                                    <a:latin typeface="Cambria Math" panose="02040503050406030204" pitchFamily="18" charset="0"/>
                                  </a:rPr>
                                </m:ctrlPr>
                              </m:limLowPr>
                              <m:e>
                                <m:r>
                                  <a:rPr lang="en-US" sz="3200" b="1" i="1">
                                    <a:latin typeface="Cambria Math" panose="02040503050406030204" pitchFamily="18" charset="0"/>
                                  </a:rPr>
                                  <m:t>𝐦𝐢𝐧</m:t>
                                </m:r>
                              </m:e>
                              <m:lim>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rPr>
                                  <m:t>,</m:t>
                                </m:r>
                                <m:r>
                                  <a:rPr lang="en-US" sz="3200" i="1">
                                    <a:latin typeface="Cambria Math" panose="02040503050406030204" pitchFamily="18" charset="0"/>
                                  </a:rPr>
                                  <m:t>𝑧</m:t>
                                </m:r>
                              </m:lim>
                            </m:limLow>
                          </m:e>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+8</m:t>
                            </m:r>
                            <m:r>
                              <a:rPr lang="en-US" sz="3200" i="1">
                                <a:latin typeface="Cambria Math" panose="02040503050406030204" pitchFamily="18" charset="0"/>
                              </a:rPr>
                              <m:t>𝑦</m:t>
                            </m:r>
                            <m:r>
                              <a:rPr lang="en-US" sz="3200" i="1">
                                <a:latin typeface="Cambria Math" panose="02040503050406030204" pitchFamily="18" charset="0"/>
                              </a:rPr>
                              <m:t>−4</m:t>
                            </m:r>
                            <m:sSup>
                              <m:sSupPr>
                                <m:ctrlPr>
                                  <a:rPr lang="en-US" sz="3200" i="1">
                                    <a:latin typeface="Cambria Math" panose="02040503050406030204" pitchFamily="18" charset="0"/>
                                  </a:rPr>
                                </m:ctrlPr>
                              </m:sSupPr>
                              <m:e>
                                <m:r>
                                  <a:rPr lang="en-US" sz="3200" i="1">
                                    <a:latin typeface="Cambria Math" panose="02040503050406030204" pitchFamily="18" charset="0"/>
                                  </a:rPr>
                                  <m:t>𝑧</m:t>
                                </m:r>
                              </m:e>
                              <m:sup>
                                <m:r>
                                  <a:rPr lang="en-US" sz="3200" i="1">
                                    <a:latin typeface="Cambria Math" panose="02040503050406030204" pitchFamily="18" charset="0"/>
                                  </a:rPr>
                                  <m:t>2</m:t>
                                </m:r>
                              </m:sup>
                            </m:sSup>
                          </m:e>
                        </m:mr>
                        <m:mr>
                          <m:e>
                            <m:r>
                              <a:rPr lang="en-US" sz="3200" b="1" i="1">
                                <a:latin typeface="Cambria Math" panose="02040503050406030204" pitchFamily="18" charset="0"/>
                              </a:rPr>
                              <m:t>𝒔</m:t>
                            </m:r>
                            <m:r>
                              <a:rPr lang="en-US" sz="3200" b="1" i="1">
                                <a:latin typeface="Cambria Math" panose="02040503050406030204" pitchFamily="18" charset="0"/>
                              </a:rPr>
                              <m:t>.</m:t>
                            </m:r>
                            <m:r>
                              <a:rPr lang="en-US" sz="3200" b="1" i="1">
                                <a:latin typeface="Cambria Math" panose="02040503050406030204" pitchFamily="18" charset="0"/>
                              </a:rPr>
                              <m:t>𝒕</m:t>
                            </m:r>
                            <m:r>
                              <a:rPr lang="en-US" sz="3200" b="1" i="1">
                                <a:latin typeface="Cambria Math" panose="02040503050406030204" pitchFamily="18" charset="0"/>
                              </a:rPr>
                              <m:t>.</m:t>
                            </m:r>
                          </m:e>
                          <m:e>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5</m:t>
                            </m:r>
                            <m:r>
                              <m:rPr>
                                <m:nor/>
                              </m:rPr>
                              <a:rPr lang="en-US" sz="3200" dirty="0"/>
                              <m:t> </m:t>
                            </m:r>
                          </m:e>
                        </m:mr>
                        <m:mr>
                          <m:e/>
                          <m:e>
                            <m:eqArr>
                              <m:eqArrPr>
                                <m:ctrlPr>
                                  <a:rPr lang="en-US" sz="3200" i="1">
                                    <a:latin typeface="Cambria Math" panose="02040503050406030204" pitchFamily="18" charset="0"/>
                                  </a:rPr>
                                </m:ctrlPr>
                              </m:eqArrPr>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−9</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𝑧</m:t>
                                    </m:r>
                                  </m:sup>
                                </m:sSup>
                                <m:r>
                                  <a:rPr lang="en-US" sz="3200" i="1">
                                    <a:latin typeface="Cambria Math" panose="02040503050406030204" pitchFamily="18" charset="0"/>
                                    <a:ea typeface="Cambria Math" panose="02040503050406030204" pitchFamily="18" charset="0"/>
                                  </a:rPr>
                                  <m:t>≥2</m:t>
                                </m:r>
                              </m:e>
                              <m:e>
                                <m:r>
                                  <a:rPr lang="en-US" sz="3200" i="1">
                                    <a:latin typeface="Cambria Math" panose="02040503050406030204" pitchFamily="18" charset="0"/>
                                    <a:ea typeface="Cambria Math" panose="02040503050406030204" pitchFamily="18" charset="0"/>
                                  </a:rPr>
                                  <m:t>1≤</m:t>
                                </m:r>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𝑧</m:t>
                                </m:r>
                                <m:r>
                                  <a:rPr lang="en-US" sz="3200" i="1">
                                    <a:latin typeface="Cambria Math" panose="02040503050406030204" pitchFamily="18" charset="0"/>
                                    <a:ea typeface="Cambria Math" panose="02040503050406030204" pitchFamily="18" charset="0"/>
                                  </a:rPr>
                                  <m:t>≤5</m:t>
                                </m:r>
                              </m:e>
                            </m:eqArr>
                          </m:e>
                        </m:mr>
                      </m:m>
                    </m:oMath>
                  </m:oMathPara>
                </a14:m>
                <a:endParaRPr lang="en-US" sz="3200" dirty="0"/>
              </a:p>
            </p:txBody>
          </p:sp>
        </mc:Choice>
        <mc:Fallback>
          <p:sp>
            <p:nvSpPr>
              <p:cNvPr id="11" name="TextBox 10"/>
              <p:cNvSpPr txBox="1">
                <a:spLocks noRot="1" noChangeAspect="1" noMove="1" noResize="1" noEditPoints="1" noAdjustHandles="1" noChangeArrowheads="1" noChangeShapeType="1" noTextEdit="1"/>
              </p:cNvSpPr>
              <p:nvPr/>
            </p:nvSpPr>
            <p:spPr>
              <a:xfrm>
                <a:off x="4336892" y="2838532"/>
                <a:ext cx="3866700" cy="2224904"/>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0601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10" name="Content Placeholder 2"/>
          <p:cNvSpPr>
            <a:spLocks noGrp="1"/>
          </p:cNvSpPr>
          <p:nvPr>
            <p:ph idx="1"/>
          </p:nvPr>
        </p:nvSpPr>
        <p:spPr>
          <a:xfrm>
            <a:off x="2152650" y="1663876"/>
            <a:ext cx="7886700" cy="803275"/>
          </a:xfrm>
        </p:spPr>
        <p:txBody>
          <a:bodyPr/>
          <a:lstStyle/>
          <a:p>
            <a:r>
              <a:rPr lang="en-US" b="1" dirty="0"/>
              <a:t>what type of problem is this ?</a:t>
            </a:r>
          </a:p>
        </p:txBody>
      </p:sp>
      <mc:AlternateContent xmlns:mc="http://schemas.openxmlformats.org/markup-compatibility/2006">
        <mc:Choice xmlns:a14="http://schemas.microsoft.com/office/drawing/2010/main" Requires="a14">
          <p:sp>
            <p:nvSpPr>
              <p:cNvPr id="11" name="TextBox 10"/>
              <p:cNvSpPr txBox="1"/>
              <p:nvPr/>
            </p:nvSpPr>
            <p:spPr>
              <a:xfrm>
                <a:off x="4336893" y="2838532"/>
                <a:ext cx="3751861" cy="2613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1" i="1">
                              <a:latin typeface="Cambria Math" panose="02040503050406030204" pitchFamily="18" charset="0"/>
                            </a:rPr>
                          </m:ctrlPr>
                        </m:mPr>
                        <m:mr>
                          <m:e>
                            <m:limLow>
                              <m:limLowPr>
                                <m:ctrlPr>
                                  <a:rPr lang="en-US" sz="3200" i="1">
                                    <a:latin typeface="Cambria Math" panose="02040503050406030204" pitchFamily="18" charset="0"/>
                                  </a:rPr>
                                </m:ctrlPr>
                              </m:limLowPr>
                              <m:e>
                                <m:r>
                                  <a:rPr lang="en-US" sz="3200" b="1" i="1">
                                    <a:latin typeface="Cambria Math" panose="02040503050406030204" pitchFamily="18" charset="0"/>
                                  </a:rPr>
                                  <m:t>𝐦𝐢𝐧</m:t>
                                </m:r>
                              </m:e>
                              <m:lim>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lim>
                            </m:limLow>
                          </m:e>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e>
                        </m:mr>
                        <m:mr>
                          <m:e>
                            <m:r>
                              <a:rPr lang="en-US" sz="3200" b="1" i="1">
                                <a:latin typeface="Cambria Math" panose="02040503050406030204" pitchFamily="18" charset="0"/>
                              </a:rPr>
                              <m:t>𝒔</m:t>
                            </m:r>
                            <m:r>
                              <a:rPr lang="en-US" sz="3200" b="1" i="1">
                                <a:latin typeface="Cambria Math" panose="02040503050406030204" pitchFamily="18" charset="0"/>
                              </a:rPr>
                              <m:t>.</m:t>
                            </m:r>
                            <m:r>
                              <a:rPr lang="en-US" sz="3200" b="1" i="1">
                                <a:latin typeface="Cambria Math" panose="02040503050406030204" pitchFamily="18" charset="0"/>
                              </a:rPr>
                              <m:t>𝒕</m:t>
                            </m:r>
                            <m:r>
                              <a:rPr lang="en-US" sz="3200" b="1" i="1">
                                <a:latin typeface="Cambria Math" panose="02040503050406030204" pitchFamily="18" charset="0"/>
                              </a:rPr>
                              <m:t>.</m:t>
                            </m:r>
                          </m:e>
                          <m:e>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ea typeface="Cambria Math" panose="02040503050406030204" pitchFamily="18" charset="0"/>
                              </a:rPr>
                              <m:t>≤5</m:t>
                            </m:r>
                            <m:r>
                              <m:rPr>
                                <m:nor/>
                              </m:rPr>
                              <a:rPr lang="en-US" sz="3200" dirty="0"/>
                              <m:t> </m:t>
                            </m:r>
                          </m:e>
                        </m:mr>
                        <m:mr>
                          <m:e/>
                          <m:e>
                            <m:eqArr>
                              <m:eqArrPr>
                                <m:ctrlPr>
                                  <a:rPr lang="en-US" sz="3200" i="1">
                                    <a:latin typeface="Cambria Math" panose="02040503050406030204" pitchFamily="18" charset="0"/>
                                  </a:rPr>
                                </m:ctrlPr>
                              </m:eqArrPr>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−9</m:t>
                                </m:r>
                                <m:r>
                                  <a:rPr lang="en-US" sz="3200" i="1">
                                    <a:latin typeface="Cambria Math" panose="02040503050406030204" pitchFamily="18" charset="0"/>
                                  </a:rPr>
                                  <m:t>𝑥</m:t>
                                </m:r>
                                <m:r>
                                  <a:rPr lang="en-US" sz="3200" i="1">
                                    <a:latin typeface="Cambria Math" panose="02040503050406030204" pitchFamily="18" charset="0"/>
                                    <a:ea typeface="Cambria Math" panose="02040503050406030204" pitchFamily="18" charset="0"/>
                                  </a:rPr>
                                  <m:t>≥2</m:t>
                                </m:r>
                              </m:e>
                              <m:e>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≥1</m:t>
                                </m:r>
                              </m:e>
                              <m:e>
                                <m:r>
                                  <a:rPr lang="en-US"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1,4,5,7</m:t>
                                    </m:r>
                                  </m:e>
                                </m:d>
                              </m:e>
                            </m:eqArr>
                          </m:e>
                        </m:mr>
                      </m:m>
                    </m:oMath>
                  </m:oMathPara>
                </a14:m>
                <a:endParaRPr lang="en-US" sz="3200" dirty="0"/>
              </a:p>
            </p:txBody>
          </p:sp>
        </mc:Choice>
        <mc:Fallback>
          <p:sp>
            <p:nvSpPr>
              <p:cNvPr id="11" name="TextBox 10"/>
              <p:cNvSpPr txBox="1">
                <a:spLocks noRot="1" noChangeAspect="1" noMove="1" noResize="1" noEditPoints="1" noAdjustHandles="1" noChangeArrowheads="1" noChangeShapeType="1" noTextEdit="1"/>
              </p:cNvSpPr>
              <p:nvPr/>
            </p:nvSpPr>
            <p:spPr>
              <a:xfrm>
                <a:off x="4336893" y="2838532"/>
                <a:ext cx="3751861" cy="261379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413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10" name="Content Placeholder 2"/>
          <p:cNvSpPr>
            <a:spLocks noGrp="1"/>
          </p:cNvSpPr>
          <p:nvPr>
            <p:ph idx="1"/>
          </p:nvPr>
        </p:nvSpPr>
        <p:spPr>
          <a:xfrm>
            <a:off x="2152650" y="1663876"/>
            <a:ext cx="7886700" cy="803275"/>
          </a:xfrm>
        </p:spPr>
        <p:txBody>
          <a:bodyPr/>
          <a:lstStyle/>
          <a:p>
            <a:r>
              <a:rPr lang="en-US" b="1" dirty="0"/>
              <a:t>what type of problem is this ?</a:t>
            </a:r>
          </a:p>
        </p:txBody>
      </p:sp>
      <mc:AlternateContent xmlns:mc="http://schemas.openxmlformats.org/markup-compatibility/2006">
        <mc:Choice xmlns:a14="http://schemas.microsoft.com/office/drawing/2010/main" Requires="a14">
          <p:sp>
            <p:nvSpPr>
              <p:cNvPr id="11" name="TextBox 10"/>
              <p:cNvSpPr txBox="1"/>
              <p:nvPr/>
            </p:nvSpPr>
            <p:spPr>
              <a:xfrm>
                <a:off x="4336892" y="2838533"/>
                <a:ext cx="3976024" cy="2623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3200" b="1" i="1">
                              <a:latin typeface="Cambria Math" panose="02040503050406030204" pitchFamily="18" charset="0"/>
                            </a:rPr>
                          </m:ctrlPr>
                        </m:mPr>
                        <m:mr>
                          <m:e>
                            <m:limLow>
                              <m:limLowPr>
                                <m:ctrlPr>
                                  <a:rPr lang="en-US" sz="3200" i="1">
                                    <a:latin typeface="Cambria Math" panose="02040503050406030204" pitchFamily="18" charset="0"/>
                                  </a:rPr>
                                </m:ctrlPr>
                              </m:limLowPr>
                              <m:e>
                                <m:r>
                                  <a:rPr lang="en-US" sz="3200" b="1" i="1">
                                    <a:latin typeface="Cambria Math" panose="02040503050406030204" pitchFamily="18" charset="0"/>
                                  </a:rPr>
                                  <m:t>𝐦𝐢𝐧</m:t>
                                </m:r>
                              </m:e>
                              <m:lim>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lim>
                            </m:limLow>
                          </m:e>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e>
                        </m:mr>
                        <m:mr>
                          <m:e>
                            <m:r>
                              <a:rPr lang="en-US" sz="3200" b="1" i="1">
                                <a:latin typeface="Cambria Math" panose="02040503050406030204" pitchFamily="18" charset="0"/>
                              </a:rPr>
                              <m:t>𝒔</m:t>
                            </m:r>
                            <m:r>
                              <a:rPr lang="en-US" sz="3200" b="1" i="1">
                                <a:latin typeface="Cambria Math" panose="02040503050406030204" pitchFamily="18" charset="0"/>
                              </a:rPr>
                              <m:t>.</m:t>
                            </m:r>
                            <m:r>
                              <a:rPr lang="en-US" sz="3200" b="1" i="1">
                                <a:latin typeface="Cambria Math" panose="02040503050406030204" pitchFamily="18" charset="0"/>
                              </a:rPr>
                              <m:t>𝒕</m:t>
                            </m:r>
                            <m:r>
                              <a:rPr lang="en-US" sz="3200" b="1" i="1">
                                <a:latin typeface="Cambria Math" panose="02040503050406030204" pitchFamily="18" charset="0"/>
                              </a:rPr>
                              <m:t>.</m:t>
                            </m:r>
                          </m:e>
                          <m:e>
                            <m:r>
                              <a:rPr lang="en-US" sz="3200" i="1">
                                <a:latin typeface="Cambria Math" panose="02040503050406030204" pitchFamily="18" charset="0"/>
                              </a:rPr>
                              <m:t>−2</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𝑦</m:t>
                            </m:r>
                            <m:r>
                              <a:rPr lang="en-US" sz="3200" i="1">
                                <a:latin typeface="Cambria Math" panose="02040503050406030204" pitchFamily="18" charset="0"/>
                                <a:ea typeface="Cambria Math" panose="02040503050406030204" pitchFamily="18" charset="0"/>
                              </a:rPr>
                              <m:t>≤5</m:t>
                            </m:r>
                            <m:r>
                              <m:rPr>
                                <m:nor/>
                              </m:rPr>
                              <a:rPr lang="en-US" sz="3200" dirty="0"/>
                              <m:t> </m:t>
                            </m:r>
                          </m:e>
                        </m:mr>
                        <m:mr>
                          <m:e/>
                          <m:e>
                            <m:eqArr>
                              <m:eqArrPr>
                                <m:ctrlPr>
                                  <a:rPr lang="en-US" sz="3200" i="1">
                                    <a:latin typeface="Cambria Math" panose="02040503050406030204" pitchFamily="18" charset="0"/>
                                  </a:rPr>
                                </m:ctrlPr>
                              </m:eqArrPr>
                              <m:e>
                                <m:r>
                                  <a:rPr lang="en-US" sz="3200" i="1">
                                    <a:latin typeface="Cambria Math" panose="02040503050406030204" pitchFamily="18" charset="0"/>
                                  </a:rPr>
                                  <m:t>3</m:t>
                                </m:r>
                                <m:r>
                                  <a:rPr lang="en-US" sz="3200" i="1">
                                    <a:latin typeface="Cambria Math" panose="02040503050406030204" pitchFamily="18" charset="0"/>
                                  </a:rPr>
                                  <m:t>𝑥</m:t>
                                </m:r>
                                <m:r>
                                  <a:rPr lang="en-US" sz="3200" i="1">
                                    <a:latin typeface="Cambria Math" panose="02040503050406030204" pitchFamily="18" charset="0"/>
                                  </a:rPr>
                                  <m:t>−9</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ln</m:t>
                                    </m:r>
                                  </m:fName>
                                  <m:e>
                                    <m:r>
                                      <a:rPr lang="en-US" sz="3200" i="1">
                                        <a:latin typeface="Cambria Math" panose="02040503050406030204" pitchFamily="18" charset="0"/>
                                      </a:rPr>
                                      <m:t>𝑥</m:t>
                                    </m:r>
                                  </m:e>
                                </m:func>
                                <m:r>
                                  <a:rPr lang="en-US" sz="3200" i="1">
                                    <a:latin typeface="Cambria Math" panose="02040503050406030204" pitchFamily="18" charset="0"/>
                                    <a:ea typeface="Cambria Math" panose="02040503050406030204" pitchFamily="18" charset="0"/>
                                  </a:rPr>
                                  <m:t>≥2</m:t>
                                </m:r>
                              </m:e>
                              <m:e>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≥1</m:t>
                                </m:r>
                              </m:e>
                              <m:e>
                                <m:r>
                                  <a:rPr lang="en-US" sz="3200" i="1">
                                    <a:latin typeface="Cambria Math" panose="02040503050406030204" pitchFamily="18" charset="0"/>
                                    <a:ea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1,4,5,7</m:t>
                                    </m:r>
                                  </m:e>
                                </m:d>
                              </m:e>
                            </m:eqArr>
                          </m:e>
                        </m:mr>
                      </m:m>
                    </m:oMath>
                  </m:oMathPara>
                </a14:m>
                <a:endParaRPr lang="en-US" sz="3200" dirty="0"/>
              </a:p>
            </p:txBody>
          </p:sp>
        </mc:Choice>
        <mc:Fallback>
          <p:sp>
            <p:nvSpPr>
              <p:cNvPr id="11" name="TextBox 10"/>
              <p:cNvSpPr txBox="1">
                <a:spLocks noRot="1" noChangeAspect="1" noMove="1" noResize="1" noEditPoints="1" noAdjustHandles="1" noChangeArrowheads="1" noChangeShapeType="1" noTextEdit="1"/>
              </p:cNvSpPr>
              <p:nvPr/>
            </p:nvSpPr>
            <p:spPr>
              <a:xfrm>
                <a:off x="4336892" y="2838533"/>
                <a:ext cx="3976024" cy="262379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050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4">
            <a:extLst>
              <a:ext uri="{FF2B5EF4-FFF2-40B4-BE49-F238E27FC236}">
                <a16:creationId xmlns:a16="http://schemas.microsoft.com/office/drawing/2014/main" xmlns="" id="{AAFE34A6-5830-4629-9457-F0E7AF578457}"/>
              </a:ext>
            </a:extLst>
          </p:cNvPr>
          <p:cNvSpPr>
            <a:spLocks noGrp="1"/>
          </p:cNvSpPr>
          <p:nvPr>
            <p:ph type="title"/>
          </p:nvPr>
        </p:nvSpPr>
        <p:spPr/>
        <p:txBody>
          <a:bodyPr>
            <a:normAutofit/>
          </a:bodyPr>
          <a:lstStyle/>
          <a:p>
            <a:r>
              <a:rPr lang="en-US" altLang="el-GR" dirty="0"/>
              <a:t>A brief introduction to </a:t>
            </a:r>
            <a:r>
              <a:rPr lang="en-US" altLang="el-GR" dirty="0" smtClean="0"/>
              <a:t>Mixed Integer Linear </a:t>
            </a:r>
            <a:r>
              <a:rPr lang="en-US" altLang="el-GR" dirty="0"/>
              <a:t>Programming</a:t>
            </a:r>
          </a:p>
        </p:txBody>
      </p:sp>
      <p:sp>
        <p:nvSpPr>
          <p:cNvPr id="2" name="Text Placeholder 1">
            <a:extLst>
              <a:ext uri="{FF2B5EF4-FFF2-40B4-BE49-F238E27FC236}">
                <a16:creationId xmlns:a16="http://schemas.microsoft.com/office/drawing/2014/main" xmlns="" id="{462C71ED-E687-44EB-A6B6-B54B888BAB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560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xmlns="" id="{3C457797-1BF5-4F52-9ADC-B3861AF740C8}"/>
              </a:ext>
            </a:extLst>
          </p:cNvPr>
          <p:cNvSpPr>
            <a:spLocks noGrp="1" noChangeArrowheads="1"/>
          </p:cNvSpPr>
          <p:nvPr>
            <p:ph type="title"/>
          </p:nvPr>
        </p:nvSpPr>
        <p:spPr>
          <a:xfrm>
            <a:off x="2136775" y="228600"/>
            <a:ext cx="8153400" cy="990600"/>
          </a:xfrm>
        </p:spPr>
        <p:txBody>
          <a:bodyPr>
            <a:normAutofit/>
          </a:bodyPr>
          <a:lstStyle/>
          <a:p>
            <a:pPr eaLnBrk="1" hangingPunct="1">
              <a:defRPr/>
            </a:pPr>
            <a:r>
              <a:rPr lang="en-GB">
                <a:ea typeface="ＭＳ Ｐゴシック" charset="0"/>
                <a:cs typeface="+mj-cs"/>
              </a:rPr>
              <a:t>Integer Programming Problems</a:t>
            </a:r>
          </a:p>
        </p:txBody>
      </p:sp>
      <p:sp>
        <p:nvSpPr>
          <p:cNvPr id="97283" name="Rectangle 3">
            <a:extLst>
              <a:ext uri="{FF2B5EF4-FFF2-40B4-BE49-F238E27FC236}">
                <a16:creationId xmlns:a16="http://schemas.microsoft.com/office/drawing/2014/main" xmlns="" id="{46BA29BA-9BB2-4E5F-AED9-B38D3FC85CFA}"/>
              </a:ext>
            </a:extLst>
          </p:cNvPr>
          <p:cNvSpPr>
            <a:spLocks noGrp="1" noChangeArrowheads="1"/>
          </p:cNvSpPr>
          <p:nvPr>
            <p:ph type="body" idx="1"/>
          </p:nvPr>
        </p:nvSpPr>
        <p:spPr>
          <a:xfrm>
            <a:off x="2136775" y="1600200"/>
            <a:ext cx="8153400" cy="4495800"/>
          </a:xfrm>
        </p:spPr>
        <p:txBody>
          <a:bodyPr>
            <a:normAutofit lnSpcReduction="10000"/>
          </a:bodyPr>
          <a:lstStyle/>
          <a:p>
            <a:pPr eaLnBrk="1" hangingPunct="1"/>
            <a:r>
              <a:rPr lang="en-GB" altLang="el-GR" sz="2400"/>
              <a:t>Allocation of workers per shift</a:t>
            </a:r>
          </a:p>
          <a:p>
            <a:pPr eaLnBrk="1" hangingPunct="1"/>
            <a:r>
              <a:rPr lang="en-GB" altLang="el-GR" sz="2400"/>
              <a:t>Production of cars per week</a:t>
            </a:r>
          </a:p>
          <a:p>
            <a:pPr eaLnBrk="1" hangingPunct="1"/>
            <a:r>
              <a:rPr lang="en-GB" altLang="el-GR" sz="2400"/>
              <a:t>Number of bank branches operating in an area</a:t>
            </a:r>
          </a:p>
          <a:p>
            <a:pPr eaLnBrk="1" hangingPunct="1"/>
            <a:endParaRPr lang="en-GB" altLang="el-GR" sz="2400"/>
          </a:p>
          <a:p>
            <a:pPr algn="ctr" eaLnBrk="1" hangingPunct="1">
              <a:buFontTx/>
              <a:buNone/>
            </a:pPr>
            <a:r>
              <a:rPr lang="en-GB" altLang="el-GR" sz="2400" b="1">
                <a:solidFill>
                  <a:srgbClr val="800000"/>
                </a:solidFill>
              </a:rPr>
              <a:t>	All problems of allocation of resources, when some or all of these resources or activities can be allocated or undertaken at integer values. </a:t>
            </a:r>
          </a:p>
          <a:p>
            <a:pPr eaLnBrk="1" hangingPunct="1">
              <a:buFontTx/>
              <a:buNone/>
            </a:pPr>
            <a:endParaRPr lang="en-GB" altLang="el-GR" sz="2400"/>
          </a:p>
          <a:p>
            <a:pPr eaLnBrk="1" hangingPunct="1"/>
            <a:r>
              <a:rPr lang="en-GB" altLang="el-GR" sz="2400"/>
              <a:t>Usually, these problems can be approximated using </a:t>
            </a:r>
            <a:r>
              <a:rPr lang="en-GB" altLang="el-GR" sz="2400" b="1"/>
              <a:t>Linear Programming, </a:t>
            </a:r>
            <a:r>
              <a:rPr lang="en-GB" altLang="el-GR" sz="2400"/>
              <a:t>and rounding-off to the nearest integer</a:t>
            </a:r>
          </a:p>
          <a:p>
            <a:pPr eaLnBrk="1" hangingPunct="1"/>
            <a:r>
              <a:rPr lang="en-GB" altLang="el-GR" sz="2400"/>
              <a:t>ONE exception …</a:t>
            </a:r>
          </a:p>
          <a:p>
            <a:pPr lvl="1" eaLnBrk="1" hangingPunct="1"/>
            <a:endParaRPr lang="en-GB" altLang="el-GR" sz="2800"/>
          </a:p>
        </p:txBody>
      </p:sp>
      <p:sp>
        <p:nvSpPr>
          <p:cNvPr id="97284" name="Oval 4">
            <a:extLst>
              <a:ext uri="{FF2B5EF4-FFF2-40B4-BE49-F238E27FC236}">
                <a16:creationId xmlns:a16="http://schemas.microsoft.com/office/drawing/2014/main" xmlns="" id="{31F27214-CE84-4805-9F75-A3060AE2D913}"/>
              </a:ext>
            </a:extLst>
          </p:cNvPr>
          <p:cNvSpPr>
            <a:spLocks noChangeArrowheads="1"/>
          </p:cNvSpPr>
          <p:nvPr/>
        </p:nvSpPr>
        <p:spPr bwMode="auto">
          <a:xfrm>
            <a:off x="1981201" y="2879725"/>
            <a:ext cx="8101013" cy="2159000"/>
          </a:xfrm>
          <a:prstGeom prst="ellipse">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84166975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xmlns="" id="{F51CAB72-17FE-49D0-B874-3BD20DACD8B3}"/>
              </a:ext>
            </a:extLst>
          </p:cNvPr>
          <p:cNvSpPr>
            <a:spLocks noGrp="1"/>
          </p:cNvSpPr>
          <p:nvPr>
            <p:ph type="title"/>
          </p:nvPr>
        </p:nvSpPr>
        <p:spPr>
          <a:xfrm>
            <a:off x="2136775" y="228600"/>
            <a:ext cx="8153400" cy="990600"/>
          </a:xfrm>
        </p:spPr>
        <p:txBody>
          <a:bodyPr/>
          <a:lstStyle/>
          <a:p>
            <a:r>
              <a:rPr lang="en-US" altLang="el-GR" dirty="0" smtClean="0"/>
              <a:t>Problems with binary variables</a:t>
            </a:r>
            <a:endParaRPr lang="en-US" altLang="el-GR" dirty="0"/>
          </a:p>
        </p:txBody>
      </p:sp>
      <p:sp>
        <p:nvSpPr>
          <p:cNvPr id="99331" name="Content Placeholder 2">
            <a:extLst>
              <a:ext uri="{FF2B5EF4-FFF2-40B4-BE49-F238E27FC236}">
                <a16:creationId xmlns:a16="http://schemas.microsoft.com/office/drawing/2014/main" xmlns="" id="{B21417B1-6649-4474-BD26-4A61E5B5424E}"/>
              </a:ext>
            </a:extLst>
          </p:cNvPr>
          <p:cNvSpPr>
            <a:spLocks noGrp="1"/>
          </p:cNvSpPr>
          <p:nvPr>
            <p:ph sz="quarter" idx="1"/>
          </p:nvPr>
        </p:nvSpPr>
        <p:spPr>
          <a:xfrm>
            <a:off x="1889125" y="1692275"/>
            <a:ext cx="8686800" cy="4572000"/>
          </a:xfrm>
        </p:spPr>
        <p:txBody>
          <a:bodyPr/>
          <a:lstStyle/>
          <a:p>
            <a:r>
              <a:rPr lang="en-US" altLang="el-GR" sz="2400"/>
              <a:t>A special category of Integer Problems</a:t>
            </a:r>
          </a:p>
          <a:p>
            <a:r>
              <a:rPr lang="en-US" altLang="el-GR" sz="2400"/>
              <a:t>The variables take </a:t>
            </a:r>
            <a:r>
              <a:rPr lang="en-US" altLang="el-GR" sz="2400" b="1">
                <a:solidFill>
                  <a:srgbClr val="800000"/>
                </a:solidFill>
              </a:rPr>
              <a:t>only the values 0 or 1 (binary variable)</a:t>
            </a:r>
          </a:p>
          <a:p>
            <a:r>
              <a:rPr lang="en-US" altLang="el-GR" sz="2400"/>
              <a:t>These are </a:t>
            </a:r>
            <a:r>
              <a:rPr lang="en-US" altLang="el-GR" sz="2400" b="1">
                <a:solidFill>
                  <a:srgbClr val="800000"/>
                </a:solidFill>
              </a:rPr>
              <a:t>logical variables … not physical variables</a:t>
            </a:r>
          </a:p>
          <a:p>
            <a:r>
              <a:rPr lang="en-US" altLang="el-GR" sz="2400"/>
              <a:t>They represent </a:t>
            </a:r>
            <a:r>
              <a:rPr lang="en-US" altLang="el-GR" sz="2400" b="1">
                <a:solidFill>
                  <a:srgbClr val="800000"/>
                </a:solidFill>
              </a:rPr>
              <a:t>logical decisions (YES/NO)</a:t>
            </a:r>
            <a:r>
              <a:rPr lang="en-US" altLang="el-GR" sz="2400"/>
              <a:t>, not physical quantities</a:t>
            </a:r>
          </a:p>
          <a:p>
            <a:r>
              <a:rPr lang="en-US" altLang="el-GR" sz="2400"/>
              <a:t>They cannot be solved sing LP – no rounding off can occur!</a:t>
            </a:r>
          </a:p>
          <a:p>
            <a:r>
              <a:rPr lang="en-US" altLang="el-GR" sz="2400"/>
              <a:t>They need special </a:t>
            </a:r>
            <a:r>
              <a:rPr lang="en-US" altLang="en-US" sz="2400"/>
              <a:t>“</a:t>
            </a:r>
            <a:r>
              <a:rPr lang="en-US" altLang="el-GR" sz="2400"/>
              <a:t>art</a:t>
            </a:r>
            <a:r>
              <a:rPr lang="en-US" altLang="en-US" sz="2400"/>
              <a:t>”</a:t>
            </a:r>
            <a:r>
              <a:rPr lang="en-US" altLang="el-GR" sz="2400"/>
              <a:t> in the formulation</a:t>
            </a:r>
          </a:p>
          <a:p>
            <a:r>
              <a:rPr lang="en-US" altLang="el-GR" sz="2400"/>
              <a:t>They appear very frequently in many problems:</a:t>
            </a:r>
          </a:p>
          <a:p>
            <a:pPr lvl="1"/>
            <a:r>
              <a:rPr lang="en-US" altLang="el-GR" sz="2000"/>
              <a:t>Investment evaluation and selection</a:t>
            </a:r>
          </a:p>
          <a:p>
            <a:pPr lvl="1"/>
            <a:r>
              <a:rPr lang="en-US" altLang="el-GR" sz="2000"/>
              <a:t>Distribution and vehicle routing</a:t>
            </a:r>
          </a:p>
          <a:p>
            <a:pPr lvl="1"/>
            <a:r>
              <a:rPr lang="en-US" altLang="el-GR" sz="2000"/>
              <a:t>Production scheduling</a:t>
            </a:r>
          </a:p>
        </p:txBody>
      </p:sp>
      <p:sp>
        <p:nvSpPr>
          <p:cNvPr id="99332" name="Slide Number Placeholder 3">
            <a:extLst>
              <a:ext uri="{FF2B5EF4-FFF2-40B4-BE49-F238E27FC236}">
                <a16:creationId xmlns:a16="http://schemas.microsoft.com/office/drawing/2014/main" xmlns="" id="{D4F6B355-3E4E-4F7D-9474-CBDCAF43A6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a:lnSpc>
                <a:spcPct val="80000"/>
              </a:lnSpc>
              <a:spcBef>
                <a:spcPct val="0"/>
              </a:spcBef>
              <a:buClrTx/>
              <a:buSzTx/>
              <a:buFontTx/>
              <a:buNone/>
            </a:pPr>
            <a:r>
              <a:rPr lang="en-US" altLang="el-GR" sz="1200">
                <a:solidFill>
                  <a:srgbClr val="FFFFFF"/>
                </a:solidFill>
                <a:latin typeface="Arial" panose="020B0604020202020204" pitchFamily="34" charset="0"/>
              </a:rPr>
              <a:t>1</a:t>
            </a:r>
            <a:r>
              <a:rPr lang="en-US" altLang="el-GR" sz="1200">
                <a:solidFill>
                  <a:srgbClr val="FFFFFF"/>
                </a:solidFill>
                <a:latin typeface="Arial" panose="020B0604020202020204" pitchFamily="34" charset="0"/>
                <a:cs typeface="Times New Roman" panose="02020603050405020304" pitchFamily="18" charset="0"/>
              </a:rPr>
              <a:t>–</a:t>
            </a:r>
            <a:fld id="{BCE60C95-2EC8-46D5-87AE-462530C80314}" type="slidenum">
              <a:rPr lang="en-US" altLang="el-GR" sz="1200">
                <a:solidFill>
                  <a:srgbClr val="FFFFFF"/>
                </a:solidFill>
                <a:latin typeface="Arial" panose="020B0604020202020204" pitchFamily="34" charset="0"/>
              </a:rPr>
              <a:pPr>
                <a:lnSpc>
                  <a:spcPct val="80000"/>
                </a:lnSpc>
                <a:spcBef>
                  <a:spcPct val="0"/>
                </a:spcBef>
                <a:buClrTx/>
                <a:buSzTx/>
                <a:buFontTx/>
                <a:buNone/>
              </a:pPr>
              <a:t>19</a:t>
            </a:fld>
            <a:endParaRPr lang="en-US" altLang="el-GR" sz="1200">
              <a:solidFill>
                <a:srgbClr val="FFFFFF"/>
              </a:solidFill>
              <a:latin typeface="Arial" panose="020B0604020202020204" pitchFamily="34" charset="0"/>
            </a:endParaRPr>
          </a:p>
        </p:txBody>
      </p:sp>
    </p:spTree>
    <p:extLst>
      <p:ext uri="{BB962C8B-B14F-4D97-AF65-F5344CB8AC3E}">
        <p14:creationId xmlns:p14="http://schemas.microsoft.com/office/powerpoint/2010/main" val="300930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TERMINOLOGY</a:t>
            </a:r>
            <a:endParaRPr lang="el-GR" dirty="0"/>
          </a:p>
        </p:txBody>
      </p:sp>
      <p:sp>
        <p:nvSpPr>
          <p:cNvPr id="3" name="Content Placeholder 2"/>
          <p:cNvSpPr>
            <a:spLocks noGrp="1"/>
          </p:cNvSpPr>
          <p:nvPr>
            <p:ph idx="1"/>
          </p:nvPr>
        </p:nvSpPr>
        <p:spPr/>
        <p:txBody>
          <a:bodyPr/>
          <a:lstStyle/>
          <a:p>
            <a:endParaRPr lang="el-G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079" y="1448248"/>
            <a:ext cx="8024621" cy="523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98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xmlns="" id="{926F168A-407A-4741-ACA3-ADB8B7543787}"/>
              </a:ext>
            </a:extLst>
          </p:cNvPr>
          <p:cNvSpPr>
            <a:spLocks noGrp="1" noChangeArrowheads="1"/>
          </p:cNvSpPr>
          <p:nvPr>
            <p:ph type="title"/>
          </p:nvPr>
        </p:nvSpPr>
        <p:spPr>
          <a:xfrm>
            <a:off x="2136775" y="228600"/>
            <a:ext cx="8153400" cy="990600"/>
          </a:xfrm>
        </p:spPr>
        <p:txBody>
          <a:bodyPr>
            <a:normAutofit/>
          </a:bodyPr>
          <a:lstStyle/>
          <a:p>
            <a:pPr eaLnBrk="1" hangingPunct="1">
              <a:defRPr/>
            </a:pPr>
            <a:r>
              <a:rPr lang="en-GB" dirty="0" smtClean="0">
                <a:ea typeface="ＭＳ Ｐゴシック" charset="0"/>
                <a:cs typeface="+mj-cs"/>
              </a:rPr>
              <a:t>The Knapsack </a:t>
            </a:r>
            <a:r>
              <a:rPr lang="en-GB" dirty="0">
                <a:ea typeface="ＭＳ Ｐゴシック" charset="0"/>
                <a:cs typeface="+mj-cs"/>
              </a:rPr>
              <a:t>Problem</a:t>
            </a:r>
          </a:p>
        </p:txBody>
      </p:sp>
      <p:sp>
        <p:nvSpPr>
          <p:cNvPr id="151555" name="Rectangle 3">
            <a:extLst>
              <a:ext uri="{FF2B5EF4-FFF2-40B4-BE49-F238E27FC236}">
                <a16:creationId xmlns:a16="http://schemas.microsoft.com/office/drawing/2014/main" xmlns="" id="{EC76FACB-E6D6-4DA1-ABB6-533896EF605A}"/>
              </a:ext>
            </a:extLst>
          </p:cNvPr>
          <p:cNvSpPr>
            <a:spLocks noGrp="1" noChangeArrowheads="1"/>
          </p:cNvSpPr>
          <p:nvPr>
            <p:ph type="body" idx="1"/>
          </p:nvPr>
        </p:nvSpPr>
        <p:spPr>
          <a:xfrm>
            <a:off x="2163763" y="1965325"/>
            <a:ext cx="7772400" cy="3384550"/>
          </a:xfrm>
        </p:spPr>
        <p:txBody>
          <a:bodyPr>
            <a:normAutofit lnSpcReduction="10000"/>
          </a:bodyPr>
          <a:lstStyle/>
          <a:p>
            <a:pPr>
              <a:defRPr/>
            </a:pPr>
            <a:r>
              <a:rPr lang="en-GB" sz="2400" dirty="0">
                <a:ea typeface="ＭＳ Ｐゴシック" charset="0"/>
              </a:rPr>
              <a:t>Assume you are going for a 3-day safari. </a:t>
            </a:r>
          </a:p>
          <a:p>
            <a:pPr>
              <a:defRPr/>
            </a:pPr>
            <a:r>
              <a:rPr lang="en-GB" sz="2400" dirty="0">
                <a:ea typeface="ＭＳ Ｐゴシック" charset="0"/>
              </a:rPr>
              <a:t>Your knapsack can take items of total weight no more than 20 Kilos and total volume no more than 30 gallons</a:t>
            </a:r>
          </a:p>
          <a:p>
            <a:pPr>
              <a:defRPr/>
            </a:pPr>
            <a:r>
              <a:rPr lang="en-GB" sz="2400" dirty="0">
                <a:ea typeface="ＭＳ Ｐゴシック" charset="0"/>
              </a:rPr>
              <a:t>You are asked to choose among 10 items (foods), each one being characterised by a weight </a:t>
            </a:r>
            <a:r>
              <a:rPr lang="en-GB" sz="2400" i="1" dirty="0" err="1">
                <a:ea typeface="ＭＳ Ｐゴシック" charset="0"/>
              </a:rPr>
              <a:t>w</a:t>
            </a:r>
            <a:r>
              <a:rPr lang="en-GB" sz="2400" i="1" baseline="-25000" dirty="0" err="1">
                <a:ea typeface="ＭＳ Ｐゴシック" charset="0"/>
              </a:rPr>
              <a:t>i</a:t>
            </a:r>
            <a:r>
              <a:rPr lang="en-GB" sz="2400" i="1" baseline="-25000" dirty="0">
                <a:ea typeface="ＭＳ Ｐゴシック" charset="0"/>
              </a:rPr>
              <a:t>, </a:t>
            </a:r>
            <a:r>
              <a:rPr lang="en-GB" sz="2400" dirty="0">
                <a:ea typeface="ＭＳ Ｐゴシック" charset="0"/>
              </a:rPr>
              <a:t>a volume </a:t>
            </a:r>
            <a:r>
              <a:rPr lang="en-GB" sz="2400" i="1" dirty="0">
                <a:ea typeface="ＭＳ Ｐゴシック" charset="0"/>
              </a:rPr>
              <a:t>v</a:t>
            </a:r>
            <a:r>
              <a:rPr lang="en-GB" sz="2400" i="1" baseline="-25000" dirty="0">
                <a:ea typeface="ＭＳ Ｐゴシック" charset="0"/>
              </a:rPr>
              <a:t>i, </a:t>
            </a:r>
            <a:r>
              <a:rPr lang="en-GB" sz="2400" dirty="0">
                <a:ea typeface="ＭＳ Ｐゴシック" charset="0"/>
              </a:rPr>
              <a:t>and a value </a:t>
            </a:r>
            <a:r>
              <a:rPr lang="en-GB" sz="2400" i="1" dirty="0">
                <a:ea typeface="ＭＳ Ｐゴシック" charset="0"/>
              </a:rPr>
              <a:t>c</a:t>
            </a:r>
            <a:r>
              <a:rPr lang="en-GB" sz="2400" i="1" baseline="-25000" dirty="0">
                <a:ea typeface="ＭＳ Ｐゴシック" charset="0"/>
              </a:rPr>
              <a:t>i,</a:t>
            </a:r>
            <a:r>
              <a:rPr lang="en-GB" sz="2400" dirty="0">
                <a:ea typeface="ＭＳ Ｐゴシック" charset="0"/>
              </a:rPr>
              <a:t>. </a:t>
            </a:r>
          </a:p>
          <a:p>
            <a:pPr>
              <a:defRPr/>
            </a:pPr>
            <a:r>
              <a:rPr lang="en-GB" sz="2400" dirty="0">
                <a:ea typeface="ＭＳ Ｐゴシック" charset="0"/>
              </a:rPr>
              <a:t>Your objective is to choose the best combination among the 10 items available, i.e. the ones that maximize the total value of your knapsack. </a:t>
            </a:r>
            <a:r>
              <a:rPr lang="en-GB" sz="2400" i="1" baseline="-25000" dirty="0">
                <a:ea typeface="ＭＳ Ｐゴシック" charset="0"/>
              </a:rPr>
              <a:t> </a:t>
            </a:r>
          </a:p>
        </p:txBody>
      </p:sp>
    </p:spTree>
    <p:extLst>
      <p:ext uri="{BB962C8B-B14F-4D97-AF65-F5344CB8AC3E}">
        <p14:creationId xmlns:p14="http://schemas.microsoft.com/office/powerpoint/2010/main" val="38489919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A4280494-36D2-42EB-8D7A-58A5ED274719}"/>
              </a:ext>
            </a:extLst>
          </p:cNvPr>
          <p:cNvSpPr>
            <a:spLocks noGrp="1" noChangeArrowheads="1"/>
          </p:cNvSpPr>
          <p:nvPr>
            <p:ph type="title"/>
          </p:nvPr>
        </p:nvSpPr>
        <p:spPr>
          <a:xfrm>
            <a:off x="2136775" y="228600"/>
            <a:ext cx="8153400" cy="990600"/>
          </a:xfrm>
        </p:spPr>
        <p:txBody>
          <a:bodyPr/>
          <a:lstStyle/>
          <a:p>
            <a:pPr eaLnBrk="1" hangingPunct="1">
              <a:defRPr/>
            </a:pPr>
            <a:r>
              <a:rPr lang="en-GB">
                <a:ea typeface="ＭＳ Ｐゴシック" charset="0"/>
                <a:cs typeface="+mj-cs"/>
              </a:rPr>
              <a:t>Knapsack problem: Solution</a:t>
            </a:r>
          </a:p>
        </p:txBody>
      </p:sp>
      <p:sp>
        <p:nvSpPr>
          <p:cNvPr id="155651" name="Rectangle 3">
            <a:extLst>
              <a:ext uri="{FF2B5EF4-FFF2-40B4-BE49-F238E27FC236}">
                <a16:creationId xmlns:a16="http://schemas.microsoft.com/office/drawing/2014/main" xmlns="" id="{C9E1F1A0-EF8A-456E-A6D8-51212FCF78AB}"/>
              </a:ext>
            </a:extLst>
          </p:cNvPr>
          <p:cNvSpPr>
            <a:spLocks noGrp="1" noChangeArrowheads="1"/>
          </p:cNvSpPr>
          <p:nvPr>
            <p:ph type="body" idx="1"/>
          </p:nvPr>
        </p:nvSpPr>
        <p:spPr>
          <a:xfrm>
            <a:off x="2163763" y="1782764"/>
            <a:ext cx="7772400" cy="2103437"/>
          </a:xfrm>
        </p:spPr>
        <p:txBody>
          <a:bodyPr/>
          <a:lstStyle/>
          <a:p>
            <a:pPr eaLnBrk="1" hangingPunct="1">
              <a:buFontTx/>
              <a:buNone/>
              <a:defRPr/>
            </a:pPr>
            <a:endParaRPr lang="en-GB" dirty="0">
              <a:ea typeface="ＭＳ Ｐゴシック" charset="0"/>
            </a:endParaRPr>
          </a:p>
          <a:p>
            <a:pPr eaLnBrk="1" hangingPunct="1">
              <a:buFontTx/>
              <a:buNone/>
              <a:defRPr/>
            </a:pPr>
            <a:r>
              <a:rPr lang="en-GB" dirty="0">
                <a:ea typeface="ＭＳ Ｐゴシック" charset="0"/>
              </a:rPr>
              <a:t>Let </a:t>
            </a:r>
            <a:r>
              <a:rPr lang="en-GB" i="1" dirty="0">
                <a:ea typeface="ＭＳ Ｐゴシック" charset="0"/>
              </a:rPr>
              <a:t>X</a:t>
            </a:r>
            <a:r>
              <a:rPr lang="en-GB" i="1" baseline="-25000" dirty="0">
                <a:ea typeface="ＭＳ Ｐゴシック" charset="0"/>
              </a:rPr>
              <a:t>i</a:t>
            </a:r>
            <a:r>
              <a:rPr lang="en-GB" dirty="0">
                <a:ea typeface="ＭＳ Ｐゴシック" charset="0"/>
              </a:rPr>
              <a:t> =</a:t>
            </a:r>
          </a:p>
          <a:p>
            <a:pPr eaLnBrk="1" hangingPunct="1">
              <a:buFontTx/>
              <a:buNone/>
              <a:defRPr/>
            </a:pPr>
            <a:endParaRPr lang="en-GB" dirty="0">
              <a:ea typeface="ＭＳ Ｐゴシック" charset="0"/>
            </a:endParaRPr>
          </a:p>
          <a:p>
            <a:pPr eaLnBrk="1" hangingPunct="1">
              <a:buFontTx/>
              <a:buNone/>
              <a:defRPr/>
            </a:pPr>
            <a:r>
              <a:rPr lang="en-GB" dirty="0">
                <a:ea typeface="ＭＳ Ｐゴシック" charset="0"/>
              </a:rPr>
              <a:t>Problem Formulation: </a:t>
            </a:r>
          </a:p>
        </p:txBody>
      </p:sp>
      <p:sp>
        <p:nvSpPr>
          <p:cNvPr id="102404" name="AutoShape 4">
            <a:extLst>
              <a:ext uri="{FF2B5EF4-FFF2-40B4-BE49-F238E27FC236}">
                <a16:creationId xmlns:a16="http://schemas.microsoft.com/office/drawing/2014/main" xmlns="" id="{E2C6DAF7-5111-4621-A70A-3FC608223468}"/>
              </a:ext>
            </a:extLst>
          </p:cNvPr>
          <p:cNvSpPr>
            <a:spLocks/>
          </p:cNvSpPr>
          <p:nvPr/>
        </p:nvSpPr>
        <p:spPr bwMode="auto">
          <a:xfrm>
            <a:off x="3556000" y="2149476"/>
            <a:ext cx="71438" cy="792163"/>
          </a:xfrm>
          <a:prstGeom prst="leftBrace">
            <a:avLst>
              <a:gd name="adj1" fmla="val 924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405" name="Text Box 5">
            <a:extLst>
              <a:ext uri="{FF2B5EF4-FFF2-40B4-BE49-F238E27FC236}">
                <a16:creationId xmlns:a16="http://schemas.microsoft.com/office/drawing/2014/main" xmlns="" id="{12B458D9-145E-4AE1-8E03-4FE18D82FCE9}"/>
              </a:ext>
            </a:extLst>
          </p:cNvPr>
          <p:cNvSpPr txBox="1">
            <a:spLocks noChangeArrowheads="1"/>
          </p:cNvSpPr>
          <p:nvPr/>
        </p:nvSpPr>
        <p:spPr bwMode="auto">
          <a:xfrm>
            <a:off x="3627438" y="1874839"/>
            <a:ext cx="7040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50000"/>
              </a:spcBef>
              <a:buClrTx/>
              <a:buSzTx/>
              <a:buFontTx/>
              <a:buNone/>
            </a:pPr>
            <a:r>
              <a:rPr lang="en-GB" altLang="el-GR" sz="2400" dirty="0">
                <a:latin typeface="Arial" panose="020B0604020202020204" pitchFamily="34" charset="0"/>
                <a:cs typeface="Arial" panose="020B0604020202020204" pitchFamily="34" charset="0"/>
              </a:rPr>
              <a:t>1, if item </a:t>
            </a:r>
            <a:r>
              <a:rPr lang="en-GB" altLang="el-GR" sz="2400" i="1" dirty="0" err="1">
                <a:latin typeface="Arial" panose="020B0604020202020204" pitchFamily="34" charset="0"/>
                <a:cs typeface="Arial" panose="020B0604020202020204" pitchFamily="34" charset="0"/>
              </a:rPr>
              <a:t>i</a:t>
            </a:r>
            <a:r>
              <a:rPr lang="en-GB" altLang="el-GR" sz="2400" dirty="0">
                <a:latin typeface="Arial" panose="020B0604020202020204" pitchFamily="34" charset="0"/>
                <a:cs typeface="Arial" panose="020B0604020202020204" pitchFamily="34" charset="0"/>
              </a:rPr>
              <a:t> (</a:t>
            </a:r>
            <a:r>
              <a:rPr lang="en-GB" altLang="el-GR" sz="2400" i="1" dirty="0" err="1">
                <a:latin typeface="Arial" panose="020B0604020202020204" pitchFamily="34" charset="0"/>
                <a:cs typeface="Arial" panose="020B0604020202020204" pitchFamily="34" charset="0"/>
              </a:rPr>
              <a:t>i</a:t>
            </a:r>
            <a:r>
              <a:rPr lang="en-GB" altLang="el-GR" sz="2400" i="1" dirty="0">
                <a:latin typeface="Arial" panose="020B0604020202020204" pitchFamily="34" charset="0"/>
                <a:cs typeface="Arial" panose="020B0604020202020204" pitchFamily="34" charset="0"/>
              </a:rPr>
              <a:t> </a:t>
            </a:r>
            <a:r>
              <a:rPr lang="en-GB" altLang="el-GR" sz="2400" dirty="0">
                <a:latin typeface="Arial" panose="020B0604020202020204" pitchFamily="34" charset="0"/>
                <a:cs typeface="Arial" panose="020B0604020202020204" pitchFamily="34" charset="0"/>
              </a:rPr>
              <a:t>= 1…10)  is to be included in the knapsack</a:t>
            </a:r>
          </a:p>
        </p:txBody>
      </p:sp>
      <p:sp>
        <p:nvSpPr>
          <p:cNvPr id="155654" name="Text Box 6">
            <a:extLst>
              <a:ext uri="{FF2B5EF4-FFF2-40B4-BE49-F238E27FC236}">
                <a16:creationId xmlns:a16="http://schemas.microsoft.com/office/drawing/2014/main" xmlns="" id="{7304BF48-07CD-4CBA-A6F6-DDE7EE05B3D8}"/>
              </a:ext>
            </a:extLst>
          </p:cNvPr>
          <p:cNvSpPr txBox="1">
            <a:spLocks noChangeArrowheads="1"/>
          </p:cNvSpPr>
          <p:nvPr/>
        </p:nvSpPr>
        <p:spPr bwMode="auto">
          <a:xfrm>
            <a:off x="3665539" y="2606676"/>
            <a:ext cx="3527425" cy="46037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1" hangingPunct="1">
              <a:spcBef>
                <a:spcPct val="50000"/>
              </a:spcBef>
              <a:defRPr/>
            </a:pPr>
            <a:r>
              <a:rPr lang="en-GB" sz="2400" dirty="0">
                <a:latin typeface="Arial" panose="020B0604020202020204" pitchFamily="34" charset="0"/>
                <a:ea typeface="ＭＳ Ｐゴシック" charset="0"/>
                <a:cs typeface="Arial" panose="020B0604020202020204" pitchFamily="34" charset="0"/>
              </a:rPr>
              <a:t>0, otherwise</a:t>
            </a:r>
          </a:p>
        </p:txBody>
      </p:sp>
      <p:sp>
        <p:nvSpPr>
          <p:cNvPr id="102407" name="Rectangle 9">
            <a:extLst>
              <a:ext uri="{FF2B5EF4-FFF2-40B4-BE49-F238E27FC236}">
                <a16:creationId xmlns:a16="http://schemas.microsoft.com/office/drawing/2014/main" xmlns="" id="{0904A935-3656-4FAB-842F-2684198417D4}"/>
              </a:ext>
            </a:extLst>
          </p:cNvPr>
          <p:cNvSpPr>
            <a:spLocks noChangeArrowheads="1"/>
          </p:cNvSpPr>
          <p:nvPr/>
        </p:nvSpPr>
        <p:spPr bwMode="auto">
          <a:xfrm>
            <a:off x="1524001" y="3191591"/>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408" name="Rectangle 12">
            <a:extLst>
              <a:ext uri="{FF2B5EF4-FFF2-40B4-BE49-F238E27FC236}">
                <a16:creationId xmlns:a16="http://schemas.microsoft.com/office/drawing/2014/main" xmlns="" id="{2A0ADAB1-C18C-48BA-A8BB-E9F7660A8FDF}"/>
              </a:ext>
            </a:extLst>
          </p:cNvPr>
          <p:cNvSpPr>
            <a:spLocks noChangeArrowheads="1"/>
          </p:cNvSpPr>
          <p:nvPr/>
        </p:nvSpPr>
        <p:spPr bwMode="auto">
          <a:xfrm>
            <a:off x="1524001" y="-123110"/>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409" name="Rectangle 14">
            <a:extLst>
              <a:ext uri="{FF2B5EF4-FFF2-40B4-BE49-F238E27FC236}">
                <a16:creationId xmlns:a16="http://schemas.microsoft.com/office/drawing/2014/main" xmlns="" id="{02EB05BF-023F-4BFA-A7A3-D2AE4E19E794}"/>
              </a:ext>
            </a:extLst>
          </p:cNvPr>
          <p:cNvSpPr>
            <a:spLocks noChangeArrowheads="1"/>
          </p:cNvSpPr>
          <p:nvPr/>
        </p:nvSpPr>
        <p:spPr bwMode="auto">
          <a:xfrm>
            <a:off x="1524001" y="3191591"/>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410" name="Rectangle 16">
            <a:extLst>
              <a:ext uri="{FF2B5EF4-FFF2-40B4-BE49-F238E27FC236}">
                <a16:creationId xmlns:a16="http://schemas.microsoft.com/office/drawing/2014/main" xmlns="" id="{59826E4F-B91D-4DCC-8C32-867C7C74FEE1}"/>
              </a:ext>
            </a:extLst>
          </p:cNvPr>
          <p:cNvSpPr>
            <a:spLocks noChangeArrowheads="1"/>
          </p:cNvSpPr>
          <p:nvPr/>
        </p:nvSpPr>
        <p:spPr bwMode="auto">
          <a:xfrm>
            <a:off x="1524001" y="3191591"/>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2411" name="Rectangle 18">
            <a:extLst>
              <a:ext uri="{FF2B5EF4-FFF2-40B4-BE49-F238E27FC236}">
                <a16:creationId xmlns:a16="http://schemas.microsoft.com/office/drawing/2014/main" xmlns="" id="{A6074B80-2291-4F55-8F3F-EB9231B6F5C4}"/>
              </a:ext>
            </a:extLst>
          </p:cNvPr>
          <p:cNvSpPr>
            <a:spLocks noChangeArrowheads="1"/>
          </p:cNvSpPr>
          <p:nvPr/>
        </p:nvSpPr>
        <p:spPr bwMode="auto">
          <a:xfrm>
            <a:off x="1524001" y="3191591"/>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000">
                <a:solidFill>
                  <a:schemeClr val="tx1"/>
                </a:solidFill>
                <a:latin typeface="Arial" panose="020B0604020202020204" pitchFamily="34" charset="0"/>
                <a:ea typeface="ＭＳ Ｐゴシック" panose="020B0600070205080204" pitchFamily="34" charset="-128"/>
              </a:defRPr>
            </a:lvl1pPr>
            <a:lvl2pPr marL="742950" indent="-285750">
              <a:defRPr sz="1000">
                <a:solidFill>
                  <a:schemeClr val="tx1"/>
                </a:solidFill>
                <a:latin typeface="Arial" panose="020B0604020202020204" pitchFamily="34" charset="0"/>
                <a:ea typeface="ＭＳ Ｐゴシック" panose="020B0600070205080204" pitchFamily="34" charset="-128"/>
              </a:defRPr>
            </a:lvl2pPr>
            <a:lvl3pPr marL="1143000" indent="-228600">
              <a:defRPr sz="1000">
                <a:solidFill>
                  <a:schemeClr val="tx1"/>
                </a:solidFill>
                <a:latin typeface="Arial" panose="020B0604020202020204" pitchFamily="34" charset="0"/>
                <a:ea typeface="ＭＳ Ｐゴシック" panose="020B0600070205080204" pitchFamily="34" charset="-128"/>
              </a:defRPr>
            </a:lvl3pPr>
            <a:lvl4pPr marL="1600200" indent="-228600">
              <a:defRPr sz="1000">
                <a:solidFill>
                  <a:schemeClr val="tx1"/>
                </a:solidFill>
                <a:latin typeface="Arial" panose="020B0604020202020204" pitchFamily="34" charset="0"/>
                <a:ea typeface="ＭＳ Ｐゴシック" panose="020B0600070205080204" pitchFamily="34" charset="-128"/>
              </a:defRPr>
            </a:lvl4pPr>
            <a:lvl5pPr marL="2057400" indent="-22860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Text Box 7">
            <a:extLst>
              <a:ext uri="{FF2B5EF4-FFF2-40B4-BE49-F238E27FC236}">
                <a16:creationId xmlns:a16="http://schemas.microsoft.com/office/drawing/2014/main" xmlns="" id="{4DC0C3C9-A008-47F5-A01A-8EDED49F496D}"/>
              </a:ext>
            </a:extLst>
          </p:cNvPr>
          <p:cNvSpPr txBox="1">
            <a:spLocks noChangeArrowheads="1"/>
          </p:cNvSpPr>
          <p:nvPr/>
        </p:nvSpPr>
        <p:spPr bwMode="auto">
          <a:xfrm>
            <a:off x="3048001" y="4043363"/>
            <a:ext cx="6367463" cy="2678112"/>
          </a:xfrm>
          <a:prstGeom prst="rect">
            <a:avLst/>
          </a:prstGeom>
          <a:solidFill>
            <a:schemeClr val="bg2"/>
          </a:solidFill>
          <a:ln>
            <a:noFill/>
          </a:ln>
          <a:effectLst/>
        </p:spPr>
        <p:txBody>
          <a:bodyPr>
            <a:spAutoFit/>
          </a:bodyPr>
          <a:lstStyle/>
          <a:p>
            <a:pPr>
              <a:defRPr/>
            </a:pPr>
            <a:r>
              <a:rPr lang="en-GB" sz="2400" dirty="0">
                <a:effectLst>
                  <a:outerShdw blurRad="38100" dist="38100" dir="2700000" algn="tl">
                    <a:srgbClr val="DDDDDD"/>
                  </a:outerShdw>
                </a:effectLst>
                <a:latin typeface="+mj-lt"/>
                <a:ea typeface="ＭＳ Ｐゴシック" charset="0"/>
              </a:rPr>
              <a:t>Max   Z = c</a:t>
            </a:r>
            <a:r>
              <a:rPr lang="en-GB" sz="2400" baseline="-25000" dirty="0">
                <a:effectLst>
                  <a:outerShdw blurRad="38100" dist="38100" dir="2700000" algn="tl">
                    <a:srgbClr val="DDDDDD"/>
                  </a:outerShdw>
                </a:effectLst>
                <a:latin typeface="+mj-lt"/>
                <a:ea typeface="ＭＳ Ｐゴシック" charset="0"/>
              </a:rPr>
              <a:t>1</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1</a:t>
            </a:r>
            <a:r>
              <a:rPr lang="en-GB" sz="2400" dirty="0">
                <a:effectLst>
                  <a:outerShdw blurRad="38100" dist="38100" dir="2700000" algn="tl">
                    <a:srgbClr val="DDDDDD"/>
                  </a:outerShdw>
                </a:effectLst>
                <a:latin typeface="+mj-lt"/>
                <a:ea typeface="ＭＳ Ｐゴシック" charset="0"/>
              </a:rPr>
              <a:t> + c</a:t>
            </a:r>
            <a:r>
              <a:rPr lang="en-GB" sz="2400" baseline="-25000" dirty="0">
                <a:effectLst>
                  <a:outerShdw blurRad="38100" dist="38100" dir="2700000" algn="tl">
                    <a:srgbClr val="DDDDDD"/>
                  </a:outerShdw>
                </a:effectLst>
                <a:latin typeface="+mj-lt"/>
                <a:ea typeface="ＭＳ Ｐゴシック" charset="0"/>
              </a:rPr>
              <a:t>2</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2</a:t>
            </a:r>
            <a:r>
              <a:rPr lang="en-GB" sz="2400" dirty="0">
                <a:effectLst>
                  <a:outerShdw blurRad="38100" dist="38100" dir="2700000" algn="tl">
                    <a:srgbClr val="DDDDDD"/>
                  </a:outerShdw>
                </a:effectLst>
                <a:latin typeface="+mj-lt"/>
                <a:ea typeface="ＭＳ Ｐゴシック" charset="0"/>
              </a:rPr>
              <a:t> + ... + c</a:t>
            </a:r>
            <a:r>
              <a:rPr lang="en-GB" sz="2400" baseline="-25000" dirty="0">
                <a:effectLst>
                  <a:outerShdw blurRad="38100" dist="38100" dir="2700000" algn="tl">
                    <a:srgbClr val="DDDDDD"/>
                  </a:outerShdw>
                </a:effectLst>
                <a:latin typeface="+mj-lt"/>
                <a:ea typeface="ＭＳ Ｐゴシック" charset="0"/>
              </a:rPr>
              <a:t>10</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10</a:t>
            </a:r>
            <a:r>
              <a:rPr lang="en-GB" sz="2400" dirty="0">
                <a:effectLst>
                  <a:outerShdw blurRad="38100" dist="38100" dir="2700000" algn="tl">
                    <a:srgbClr val="DDDDDD"/>
                  </a:outerShdw>
                </a:effectLst>
                <a:latin typeface="+mj-lt"/>
                <a:ea typeface="ＭＳ Ｐゴシック" charset="0"/>
              </a:rPr>
              <a:t>  </a:t>
            </a:r>
          </a:p>
          <a:p>
            <a:pPr>
              <a:defRPr/>
            </a:pPr>
            <a:r>
              <a:rPr lang="en-GB" sz="2400" dirty="0" err="1">
                <a:effectLst>
                  <a:outerShdw blurRad="38100" dist="38100" dir="2700000" algn="tl">
                    <a:srgbClr val="DDDDDD"/>
                  </a:outerShdw>
                </a:effectLst>
                <a:latin typeface="+mj-lt"/>
                <a:ea typeface="ＭＳ Ｐゴシック" charset="0"/>
              </a:rPr>
              <a:t>s.t.</a:t>
            </a:r>
            <a:endParaRPr lang="en-GB" sz="2400" dirty="0">
              <a:effectLst>
                <a:outerShdw blurRad="38100" dist="38100" dir="2700000" algn="tl">
                  <a:srgbClr val="DDDDDD"/>
                </a:outerShdw>
              </a:effectLst>
              <a:latin typeface="+mj-lt"/>
              <a:ea typeface="ＭＳ Ｐゴシック" charset="0"/>
            </a:endParaRPr>
          </a:p>
          <a:p>
            <a:pPr>
              <a:defRPr/>
            </a:pPr>
            <a:r>
              <a:rPr lang="en-GB" sz="2400" dirty="0">
                <a:effectLst>
                  <a:outerShdw blurRad="38100" dist="38100" dir="2700000" algn="tl">
                    <a:srgbClr val="DDDDDD"/>
                  </a:outerShdw>
                </a:effectLst>
                <a:latin typeface="+mj-lt"/>
                <a:ea typeface="ＭＳ Ｐゴシック" charset="0"/>
              </a:rPr>
              <a:t>	w</a:t>
            </a:r>
            <a:r>
              <a:rPr lang="en-GB" sz="2400" baseline="-25000" dirty="0">
                <a:effectLst>
                  <a:outerShdw blurRad="38100" dist="38100" dir="2700000" algn="tl">
                    <a:srgbClr val="DDDDDD"/>
                  </a:outerShdw>
                </a:effectLst>
                <a:latin typeface="+mj-lt"/>
                <a:ea typeface="ＭＳ Ｐゴシック" charset="0"/>
              </a:rPr>
              <a:t>1</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1</a:t>
            </a:r>
            <a:r>
              <a:rPr lang="en-GB" sz="2400" dirty="0">
                <a:effectLst>
                  <a:outerShdw blurRad="38100" dist="38100" dir="2700000" algn="tl">
                    <a:srgbClr val="DDDDDD"/>
                  </a:outerShdw>
                </a:effectLst>
                <a:latin typeface="+mj-lt"/>
                <a:ea typeface="ＭＳ Ｐゴシック" charset="0"/>
              </a:rPr>
              <a:t> + w</a:t>
            </a:r>
            <a:r>
              <a:rPr lang="en-GB" sz="2400" baseline="-25000" dirty="0">
                <a:effectLst>
                  <a:outerShdw blurRad="38100" dist="38100" dir="2700000" algn="tl">
                    <a:srgbClr val="DDDDDD"/>
                  </a:outerShdw>
                </a:effectLst>
                <a:latin typeface="+mj-lt"/>
                <a:ea typeface="ＭＳ Ｐゴシック" charset="0"/>
              </a:rPr>
              <a:t>2</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2</a:t>
            </a:r>
            <a:r>
              <a:rPr lang="en-GB" sz="2400" dirty="0">
                <a:effectLst>
                  <a:outerShdw blurRad="38100" dist="38100" dir="2700000" algn="tl">
                    <a:srgbClr val="DDDDDD"/>
                  </a:outerShdw>
                </a:effectLst>
                <a:latin typeface="+mj-lt"/>
                <a:ea typeface="ＭＳ Ｐゴシック" charset="0"/>
              </a:rPr>
              <a:t> + ... + w</a:t>
            </a:r>
            <a:r>
              <a:rPr lang="en-GB" sz="2400" baseline="-25000" dirty="0">
                <a:effectLst>
                  <a:outerShdw blurRad="38100" dist="38100" dir="2700000" algn="tl">
                    <a:srgbClr val="DDDDDD"/>
                  </a:outerShdw>
                </a:effectLst>
                <a:latin typeface="+mj-lt"/>
                <a:ea typeface="ＭＳ Ｐゴシック" charset="0"/>
              </a:rPr>
              <a:t>10</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10</a:t>
            </a:r>
            <a:r>
              <a:rPr lang="en-GB" sz="2400" dirty="0">
                <a:effectLst>
                  <a:outerShdw blurRad="38100" dist="38100" dir="2700000" algn="tl">
                    <a:srgbClr val="DDDDDD"/>
                  </a:outerShdw>
                </a:effectLst>
                <a:latin typeface="+mj-lt"/>
                <a:ea typeface="ＭＳ Ｐゴシック" charset="0"/>
              </a:rPr>
              <a:t>     </a:t>
            </a:r>
            <a:r>
              <a:rPr lang="en-GB" sz="2400" dirty="0">
                <a:effectLst>
                  <a:outerShdw blurRad="38100" dist="38100" dir="2700000" algn="tl">
                    <a:srgbClr val="DDDDDD"/>
                  </a:outerShdw>
                </a:effectLst>
                <a:latin typeface="+mj-lt"/>
                <a:ea typeface="ＭＳ Ｐゴシック" charset="0"/>
                <a:sym typeface="Symbol" charset="0"/>
              </a:rPr>
              <a:t>	</a:t>
            </a:r>
            <a:r>
              <a:rPr lang="en-GB" sz="2400" dirty="0">
                <a:effectLst>
                  <a:outerShdw blurRad="38100" dist="38100" dir="2700000" algn="tl">
                    <a:srgbClr val="DDDDDD"/>
                  </a:outerShdw>
                </a:effectLst>
                <a:latin typeface="+mj-lt"/>
                <a:ea typeface="ＭＳ Ｐゴシック" charset="0"/>
              </a:rPr>
              <a:t>20</a:t>
            </a:r>
          </a:p>
          <a:p>
            <a:pPr>
              <a:defRPr/>
            </a:pPr>
            <a:endParaRPr lang="en-GB" sz="2400" dirty="0">
              <a:effectLst>
                <a:outerShdw blurRad="38100" dist="38100" dir="2700000" algn="tl">
                  <a:srgbClr val="DDDDDD"/>
                </a:outerShdw>
              </a:effectLst>
              <a:latin typeface="+mj-lt"/>
              <a:ea typeface="ＭＳ Ｐゴシック" charset="0"/>
            </a:endParaRPr>
          </a:p>
          <a:p>
            <a:pPr>
              <a:defRPr/>
            </a:pPr>
            <a:r>
              <a:rPr lang="en-GB" sz="2400" dirty="0">
                <a:effectLst>
                  <a:outerShdw blurRad="38100" dist="38100" dir="2700000" algn="tl">
                    <a:srgbClr val="DDDDDD"/>
                  </a:outerShdw>
                </a:effectLst>
                <a:latin typeface="+mj-lt"/>
                <a:ea typeface="ＭＳ Ｐゴシック" charset="0"/>
              </a:rPr>
              <a:t>	v</a:t>
            </a:r>
            <a:r>
              <a:rPr lang="en-GB" sz="2400" baseline="-25000" dirty="0">
                <a:effectLst>
                  <a:outerShdw blurRad="38100" dist="38100" dir="2700000" algn="tl">
                    <a:srgbClr val="DDDDDD"/>
                  </a:outerShdw>
                </a:effectLst>
                <a:latin typeface="+mj-lt"/>
                <a:ea typeface="ＭＳ Ｐゴシック" charset="0"/>
              </a:rPr>
              <a:t>1</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1</a:t>
            </a:r>
            <a:r>
              <a:rPr lang="en-GB" sz="2400" dirty="0">
                <a:effectLst>
                  <a:outerShdw blurRad="38100" dist="38100" dir="2700000" algn="tl">
                    <a:srgbClr val="DDDDDD"/>
                  </a:outerShdw>
                </a:effectLst>
                <a:latin typeface="+mj-lt"/>
                <a:ea typeface="ＭＳ Ｐゴシック" charset="0"/>
              </a:rPr>
              <a:t> + v</a:t>
            </a:r>
            <a:r>
              <a:rPr lang="en-GB" sz="2400" baseline="-25000" dirty="0">
                <a:effectLst>
                  <a:outerShdw blurRad="38100" dist="38100" dir="2700000" algn="tl">
                    <a:srgbClr val="DDDDDD"/>
                  </a:outerShdw>
                </a:effectLst>
                <a:latin typeface="+mj-lt"/>
                <a:ea typeface="ＭＳ Ｐゴシック" charset="0"/>
              </a:rPr>
              <a:t>2</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2</a:t>
            </a:r>
            <a:r>
              <a:rPr lang="en-GB" sz="2400" dirty="0">
                <a:effectLst>
                  <a:outerShdw blurRad="38100" dist="38100" dir="2700000" algn="tl">
                    <a:srgbClr val="DDDDDD"/>
                  </a:outerShdw>
                </a:effectLst>
                <a:latin typeface="+mj-lt"/>
                <a:ea typeface="ＭＳ Ｐゴシック" charset="0"/>
              </a:rPr>
              <a:t> + ... + v</a:t>
            </a:r>
            <a:r>
              <a:rPr lang="en-GB" sz="2400" baseline="-25000" dirty="0">
                <a:effectLst>
                  <a:outerShdw blurRad="38100" dist="38100" dir="2700000" algn="tl">
                    <a:srgbClr val="DDDDDD"/>
                  </a:outerShdw>
                </a:effectLst>
                <a:latin typeface="+mj-lt"/>
                <a:ea typeface="ＭＳ Ｐゴシック" charset="0"/>
              </a:rPr>
              <a:t>10</a:t>
            </a:r>
            <a:r>
              <a:rPr lang="en-GB" sz="2400" dirty="0">
                <a:effectLst>
                  <a:outerShdw blurRad="38100" dist="38100" dir="2700000" algn="tl">
                    <a:srgbClr val="DDDDDD"/>
                  </a:outerShdw>
                </a:effectLst>
                <a:latin typeface="+mj-lt"/>
                <a:ea typeface="ＭＳ Ｐゴシック" charset="0"/>
              </a:rPr>
              <a:t>X</a:t>
            </a:r>
            <a:r>
              <a:rPr lang="en-GB" sz="2400" baseline="-25000" dirty="0">
                <a:effectLst>
                  <a:outerShdw blurRad="38100" dist="38100" dir="2700000" algn="tl">
                    <a:srgbClr val="DDDDDD"/>
                  </a:outerShdw>
                </a:effectLst>
                <a:latin typeface="+mj-lt"/>
                <a:ea typeface="ＭＳ Ｐゴシック" charset="0"/>
              </a:rPr>
              <a:t>10</a:t>
            </a:r>
            <a:r>
              <a:rPr lang="en-GB" sz="2400" dirty="0">
                <a:effectLst>
                  <a:outerShdw blurRad="38100" dist="38100" dir="2700000" algn="tl">
                    <a:srgbClr val="DDDDDD"/>
                  </a:outerShdw>
                </a:effectLst>
                <a:latin typeface="+mj-lt"/>
                <a:ea typeface="ＭＳ Ｐゴシック" charset="0"/>
              </a:rPr>
              <a:t>       </a:t>
            </a:r>
            <a:r>
              <a:rPr lang="en-GB" sz="2400" dirty="0">
                <a:effectLst>
                  <a:outerShdw blurRad="38100" dist="38100" dir="2700000" algn="tl">
                    <a:srgbClr val="DDDDDD"/>
                  </a:outerShdw>
                </a:effectLst>
                <a:latin typeface="+mj-lt"/>
                <a:ea typeface="ＭＳ Ｐゴシック" charset="0"/>
                <a:sym typeface="Symbol" charset="0"/>
              </a:rPr>
              <a:t></a:t>
            </a:r>
            <a:r>
              <a:rPr lang="en-GB" sz="2400" dirty="0">
                <a:effectLst>
                  <a:outerShdw blurRad="38100" dist="38100" dir="2700000" algn="tl">
                    <a:srgbClr val="DDDDDD"/>
                  </a:outerShdw>
                </a:effectLst>
                <a:latin typeface="+mj-lt"/>
                <a:ea typeface="ＭＳ Ｐゴシック" charset="0"/>
                <a:sym typeface="Courier New" charset="0"/>
              </a:rPr>
              <a:t> </a:t>
            </a:r>
            <a:r>
              <a:rPr lang="en-GB" sz="2400" dirty="0">
                <a:effectLst>
                  <a:outerShdw blurRad="38100" dist="38100" dir="2700000" algn="tl">
                    <a:srgbClr val="DDDDDD"/>
                  </a:outerShdw>
                </a:effectLst>
                <a:latin typeface="+mj-lt"/>
                <a:ea typeface="ＭＳ Ｐゴシック" charset="0"/>
              </a:rPr>
              <a:t>	30</a:t>
            </a:r>
          </a:p>
          <a:p>
            <a:pPr>
              <a:defRPr/>
            </a:pPr>
            <a:endParaRPr lang="en-GB" sz="2400" dirty="0">
              <a:effectLst>
                <a:outerShdw blurRad="38100" dist="38100" dir="2700000" algn="tl">
                  <a:srgbClr val="DDDDDD"/>
                </a:outerShdw>
              </a:effectLst>
              <a:latin typeface="+mj-lt"/>
              <a:ea typeface="ＭＳ Ｐゴシック" charset="0"/>
            </a:endParaRPr>
          </a:p>
          <a:p>
            <a:pPr>
              <a:defRPr/>
            </a:pPr>
            <a:r>
              <a:rPr lang="en-GB" sz="2400" dirty="0">
                <a:effectLst>
                  <a:outerShdw blurRad="38100" dist="38100" dir="2700000" algn="tl">
                    <a:srgbClr val="DDDDDD"/>
                  </a:outerShdw>
                </a:effectLst>
                <a:latin typeface="+mj-lt"/>
                <a:ea typeface="ＭＳ Ｐゴシック" charset="0"/>
              </a:rPr>
              <a:t>		X</a:t>
            </a:r>
            <a:r>
              <a:rPr lang="en-GB" sz="2400" baseline="-25000" dirty="0">
                <a:effectLst>
                  <a:outerShdw blurRad="38100" dist="38100" dir="2700000" algn="tl">
                    <a:srgbClr val="DDDDDD"/>
                  </a:outerShdw>
                </a:effectLst>
                <a:latin typeface="+mj-lt"/>
                <a:ea typeface="ＭＳ Ｐゴシック" charset="0"/>
              </a:rPr>
              <a:t>1</a:t>
            </a:r>
            <a:r>
              <a:rPr lang="en-GB" sz="2400" dirty="0">
                <a:effectLst>
                  <a:outerShdw blurRad="38100" dist="38100" dir="2700000" algn="tl">
                    <a:srgbClr val="DDDDDD"/>
                  </a:outerShdw>
                </a:effectLst>
                <a:latin typeface="+mj-lt"/>
                <a:ea typeface="ＭＳ Ｐゴシック" charset="0"/>
              </a:rPr>
              <a:t>, ..., X</a:t>
            </a:r>
            <a:r>
              <a:rPr lang="en-GB" sz="2400" baseline="-25000" dirty="0">
                <a:effectLst>
                  <a:outerShdw blurRad="38100" dist="38100" dir="2700000" algn="tl">
                    <a:srgbClr val="DDDDDD"/>
                  </a:outerShdw>
                </a:effectLst>
                <a:latin typeface="+mj-lt"/>
                <a:ea typeface="ＭＳ Ｐゴシック" charset="0"/>
              </a:rPr>
              <a:t>10</a:t>
            </a:r>
            <a:r>
              <a:rPr lang="en-GB" sz="2400" dirty="0">
                <a:effectLst>
                  <a:outerShdw blurRad="38100" dist="38100" dir="2700000" algn="tl">
                    <a:srgbClr val="DDDDDD"/>
                  </a:outerShdw>
                </a:effectLst>
                <a:latin typeface="+mj-lt"/>
                <a:ea typeface="ＭＳ Ｐゴシック" charset="0"/>
              </a:rPr>
              <a:t> = 0/1</a:t>
            </a:r>
            <a:endParaRPr lang="en-US" sz="2400" dirty="0">
              <a:effectLst>
                <a:outerShdw blurRad="38100" dist="38100" dir="2700000" algn="tl">
                  <a:srgbClr val="DDDDDD"/>
                </a:outerShdw>
              </a:effectLst>
              <a:latin typeface="+mj-lt"/>
              <a:ea typeface="ＭＳ Ｐゴシック" charset="0"/>
            </a:endParaRPr>
          </a:p>
        </p:txBody>
      </p:sp>
    </p:spTree>
    <p:extLst>
      <p:ext uri="{BB962C8B-B14F-4D97-AF65-F5344CB8AC3E}">
        <p14:creationId xmlns:p14="http://schemas.microsoft.com/office/powerpoint/2010/main" val="213365981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xmlns="" id="{30A59236-A3EF-447E-9E47-D4321C1AF9A7}"/>
              </a:ext>
            </a:extLst>
          </p:cNvPr>
          <p:cNvSpPr>
            <a:spLocks noGrp="1" noChangeArrowheads="1"/>
          </p:cNvSpPr>
          <p:nvPr>
            <p:ph type="title"/>
          </p:nvPr>
        </p:nvSpPr>
        <p:spPr>
          <a:xfrm>
            <a:off x="2136775" y="228600"/>
            <a:ext cx="8153400" cy="990600"/>
          </a:xfrm>
        </p:spPr>
        <p:txBody>
          <a:bodyPr>
            <a:normAutofit fontScale="90000"/>
          </a:bodyPr>
          <a:lstStyle/>
          <a:p>
            <a:pPr eaLnBrk="1" hangingPunct="1">
              <a:defRPr/>
            </a:pPr>
            <a:r>
              <a:rPr lang="en-GB">
                <a:ea typeface="ＭＳ Ｐゴシック" charset="0"/>
                <a:cs typeface="+mj-cs"/>
              </a:rPr>
              <a:t>Variations around Knapsack problem</a:t>
            </a:r>
          </a:p>
        </p:txBody>
      </p:sp>
      <p:sp>
        <p:nvSpPr>
          <p:cNvPr id="156675" name="Rectangle 3">
            <a:extLst>
              <a:ext uri="{FF2B5EF4-FFF2-40B4-BE49-F238E27FC236}">
                <a16:creationId xmlns:a16="http://schemas.microsoft.com/office/drawing/2014/main" xmlns="" id="{1152543E-3BAC-4F1B-8320-8A7DE5C7FF20}"/>
              </a:ext>
            </a:extLst>
          </p:cNvPr>
          <p:cNvSpPr>
            <a:spLocks noGrp="1" noChangeArrowheads="1"/>
          </p:cNvSpPr>
          <p:nvPr>
            <p:ph type="body" idx="1"/>
          </p:nvPr>
        </p:nvSpPr>
        <p:spPr>
          <a:xfrm>
            <a:off x="1706563" y="1600200"/>
            <a:ext cx="8361362" cy="5029200"/>
          </a:xfrm>
        </p:spPr>
        <p:txBody>
          <a:bodyPr>
            <a:normAutofit/>
          </a:bodyPr>
          <a:lstStyle/>
          <a:p>
            <a:pPr marL="609600" indent="-609600">
              <a:buFontTx/>
              <a:buAutoNum type="arabicPeriod"/>
            </a:pPr>
            <a:r>
              <a:rPr lang="en-GB" altLang="el-GR" sz="2400" dirty="0"/>
              <a:t>Assume that items1 and 2 are </a:t>
            </a:r>
            <a:r>
              <a:rPr lang="ja-JP" altLang="en-GB" sz="2400" dirty="0"/>
              <a:t>“</a:t>
            </a:r>
            <a:r>
              <a:rPr lang="en-GB" altLang="ja-JP" sz="2400" dirty="0"/>
              <a:t>competitive</a:t>
            </a:r>
            <a:r>
              <a:rPr lang="ja-JP" altLang="en-GB" sz="2400" dirty="0"/>
              <a:t>”</a:t>
            </a:r>
            <a:r>
              <a:rPr lang="en-GB" altLang="ja-JP" sz="2400" dirty="0"/>
              <a:t>, i.e. there is no sense in bringing both of them, since you will be consuming only one, (e.g. two types of toothpaste). </a:t>
            </a:r>
          </a:p>
          <a:p>
            <a:pPr marL="1371600" lvl="2" indent="-457200" algn="ctr">
              <a:buNone/>
            </a:pPr>
            <a:r>
              <a:rPr lang="en-GB" altLang="el-GR" sz="1800" i="1" dirty="0"/>
              <a:t>X</a:t>
            </a:r>
            <a:r>
              <a:rPr lang="en-GB" altLang="el-GR" sz="1800" baseline="-25000" dirty="0"/>
              <a:t>1</a:t>
            </a:r>
            <a:r>
              <a:rPr lang="en-GB" altLang="el-GR" sz="1800" i="1" dirty="0"/>
              <a:t> </a:t>
            </a:r>
            <a:r>
              <a:rPr lang="en-GB" altLang="el-GR" sz="1800" dirty="0"/>
              <a:t>+</a:t>
            </a:r>
            <a:r>
              <a:rPr lang="en-GB" altLang="el-GR" sz="1800" i="1" dirty="0"/>
              <a:t> X</a:t>
            </a:r>
            <a:r>
              <a:rPr lang="en-GB" altLang="el-GR" sz="1800" baseline="-25000" dirty="0"/>
              <a:t>2</a:t>
            </a:r>
            <a:r>
              <a:rPr lang="en-GB" altLang="el-GR" sz="1800" dirty="0"/>
              <a:t> </a:t>
            </a:r>
            <a:r>
              <a:rPr lang="en-GB" altLang="el-GR" sz="1800" dirty="0">
                <a:cs typeface="Arial" panose="020B0604020202020204" pitchFamily="34" charset="0"/>
              </a:rPr>
              <a:t>≤ 1</a:t>
            </a:r>
          </a:p>
          <a:p>
            <a:pPr marL="609600" indent="-609600">
              <a:buFontTx/>
              <a:buAutoNum type="arabicPeriod"/>
            </a:pPr>
            <a:r>
              <a:rPr lang="en-GB" altLang="el-GR" sz="2400" dirty="0">
                <a:cs typeface="Arial" panose="020B0604020202020204" pitchFamily="34" charset="0"/>
              </a:rPr>
              <a:t>Assume that items 3 and 4 are </a:t>
            </a:r>
            <a:r>
              <a:rPr lang="ja-JP" altLang="en-GB" sz="2400" dirty="0">
                <a:cs typeface="Arial" panose="020B0604020202020204" pitchFamily="34" charset="0"/>
              </a:rPr>
              <a:t>“</a:t>
            </a:r>
            <a:r>
              <a:rPr lang="en-GB" altLang="ja-JP" sz="2400" dirty="0">
                <a:cs typeface="Arial" panose="020B0604020202020204" pitchFamily="34" charset="0"/>
              </a:rPr>
              <a:t>complementary</a:t>
            </a:r>
            <a:r>
              <a:rPr lang="ja-JP" altLang="en-GB" sz="2400" dirty="0">
                <a:cs typeface="Arial" panose="020B0604020202020204" pitchFamily="34" charset="0"/>
              </a:rPr>
              <a:t>”</a:t>
            </a:r>
            <a:r>
              <a:rPr lang="en-GB" altLang="ja-JP" sz="2400" dirty="0">
                <a:cs typeface="Arial" panose="020B0604020202020204" pitchFamily="34" charset="0"/>
              </a:rPr>
              <a:t>, i.e. if you take one with you, you also have to take the other as well, and vice versa (e.g. pasta and tomato sauce). </a:t>
            </a:r>
          </a:p>
          <a:p>
            <a:pPr marL="609600" indent="-609600" algn="ctr">
              <a:buNone/>
            </a:pPr>
            <a:r>
              <a:rPr lang="en-GB" altLang="el-GR" sz="2400" i="1" dirty="0"/>
              <a:t>X</a:t>
            </a:r>
            <a:r>
              <a:rPr lang="en-GB" altLang="el-GR" sz="2400" baseline="-25000" dirty="0"/>
              <a:t>3</a:t>
            </a:r>
            <a:r>
              <a:rPr lang="en-GB" altLang="el-GR" sz="2400" i="1" dirty="0"/>
              <a:t> </a:t>
            </a:r>
            <a:r>
              <a:rPr lang="en-GB" altLang="el-GR" sz="2400" dirty="0"/>
              <a:t>=</a:t>
            </a:r>
            <a:r>
              <a:rPr lang="en-GB" altLang="el-GR" sz="2400" i="1" dirty="0"/>
              <a:t> X</a:t>
            </a:r>
            <a:r>
              <a:rPr lang="en-GB" altLang="el-GR" sz="2400" baseline="-25000" dirty="0"/>
              <a:t>4</a:t>
            </a:r>
          </a:p>
          <a:p>
            <a:pPr marL="609600" indent="-609600">
              <a:buFontTx/>
              <a:buAutoNum type="arabicPeriod" startAt="3"/>
            </a:pPr>
            <a:r>
              <a:rPr lang="en-GB" altLang="el-GR" sz="2400" dirty="0">
                <a:cs typeface="Arial" panose="020B0604020202020204" pitchFamily="34" charset="0"/>
              </a:rPr>
              <a:t>Assume that foods 5 and 6 are </a:t>
            </a:r>
            <a:r>
              <a:rPr lang="ja-JP" altLang="en-GB" sz="2400" dirty="0">
                <a:cs typeface="Arial" panose="020B0604020202020204" pitchFamily="34" charset="0"/>
              </a:rPr>
              <a:t>“</a:t>
            </a:r>
            <a:r>
              <a:rPr lang="en-GB" altLang="ja-JP" sz="2400" dirty="0">
                <a:cs typeface="Arial" panose="020B0604020202020204" pitchFamily="34" charset="0"/>
              </a:rPr>
              <a:t>partially complementary</a:t>
            </a:r>
            <a:r>
              <a:rPr lang="ja-JP" altLang="en-GB" sz="2400" dirty="0">
                <a:cs typeface="Arial" panose="020B0604020202020204" pitchFamily="34" charset="0"/>
              </a:rPr>
              <a:t>”</a:t>
            </a:r>
            <a:r>
              <a:rPr lang="en-GB" altLang="ja-JP" sz="2400" dirty="0">
                <a:cs typeface="Arial" panose="020B0604020202020204" pitchFamily="34" charset="0"/>
              </a:rPr>
              <a:t>, i.e. if you take the first (e.g. coffee), you also have to take the second (e.g. milk). This in not true the other way. </a:t>
            </a:r>
          </a:p>
          <a:p>
            <a:pPr marL="609600" indent="-609600" algn="ctr">
              <a:buNone/>
            </a:pPr>
            <a:r>
              <a:rPr lang="en-GB" altLang="el-GR" sz="2400" i="1" dirty="0"/>
              <a:t>X</a:t>
            </a:r>
            <a:r>
              <a:rPr lang="en-GB" altLang="el-GR" sz="2400" baseline="-25000" dirty="0"/>
              <a:t>5</a:t>
            </a:r>
            <a:r>
              <a:rPr lang="en-GB" altLang="el-GR" sz="2400" i="1" dirty="0"/>
              <a:t> </a:t>
            </a:r>
            <a:r>
              <a:rPr lang="en-GB" altLang="el-GR" sz="2400" dirty="0">
                <a:cs typeface="Arial" panose="020B0604020202020204" pitchFamily="34" charset="0"/>
              </a:rPr>
              <a:t>≤</a:t>
            </a:r>
            <a:r>
              <a:rPr lang="en-GB" altLang="el-GR" sz="2400" i="1" dirty="0"/>
              <a:t> </a:t>
            </a:r>
            <a:r>
              <a:rPr lang="en-GB" altLang="el-GR" sz="2400" i="1" dirty="0"/>
              <a:t>X</a:t>
            </a:r>
            <a:r>
              <a:rPr lang="en-GB" altLang="el-GR" sz="2400" baseline="-25000" dirty="0"/>
              <a:t>6</a:t>
            </a:r>
            <a:endParaRPr lang="en-GB" altLang="el-GR" sz="2400" baseline="-25000" dirty="0"/>
          </a:p>
        </p:txBody>
      </p:sp>
    </p:spTree>
    <p:extLst>
      <p:ext uri="{BB962C8B-B14F-4D97-AF65-F5344CB8AC3E}">
        <p14:creationId xmlns:p14="http://schemas.microsoft.com/office/powerpoint/2010/main" val="272436265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5"/>
          <p:cNvSpPr>
            <a:spLocks noGrp="1"/>
          </p:cNvSpPr>
          <p:nvPr>
            <p:ph type="body" idx="1"/>
          </p:nvPr>
        </p:nvSpPr>
        <p:spPr/>
        <p:txBody>
          <a:bodyPr/>
          <a:lstStyle/>
          <a:p>
            <a:endParaRPr lang="en-US" altLang="en-US" smtClean="0"/>
          </a:p>
        </p:txBody>
      </p:sp>
      <p:sp>
        <p:nvSpPr>
          <p:cNvPr id="43011" name="Title 4"/>
          <p:cNvSpPr>
            <a:spLocks noGrp="1"/>
          </p:cNvSpPr>
          <p:nvPr>
            <p:ph type="title"/>
          </p:nvPr>
        </p:nvSpPr>
        <p:spPr/>
        <p:txBody>
          <a:bodyPr/>
          <a:lstStyle/>
          <a:p>
            <a:r>
              <a:rPr lang="en-US" altLang="en-US" dirty="0" smtClean="0"/>
              <a:t>Combinatorial Complexity of MILPs and the Travelling </a:t>
            </a:r>
            <a:r>
              <a:rPr lang="en-US" altLang="en-US" dirty="0" smtClean="0"/>
              <a:t>Salesman Problem</a:t>
            </a:r>
          </a:p>
        </p:txBody>
      </p:sp>
    </p:spTree>
    <p:extLst>
      <p:ext uri="{BB962C8B-B14F-4D97-AF65-F5344CB8AC3E}">
        <p14:creationId xmlns:p14="http://schemas.microsoft.com/office/powerpoint/2010/main" val="3450057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a:xfrm>
            <a:off x="2163763" y="960439"/>
            <a:ext cx="8229600" cy="1800225"/>
          </a:xfrm>
        </p:spPr>
        <p:txBody>
          <a:bodyPr>
            <a:normAutofit fontScale="92500" lnSpcReduction="20000"/>
          </a:bodyPr>
          <a:lstStyle/>
          <a:p>
            <a:r>
              <a:rPr lang="en-GB" altLang="en-US" sz="2400" dirty="0"/>
              <a:t>Electricity company needs to do meter readings in a set of geographically dispersed flats in central London</a:t>
            </a:r>
          </a:p>
          <a:p>
            <a:r>
              <a:rPr lang="en-GB" altLang="en-US" sz="2400" dirty="0"/>
              <a:t>Draw the route…don’t have to get back to the depot</a:t>
            </a:r>
          </a:p>
          <a:p>
            <a:r>
              <a:rPr lang="en-GB" altLang="en-US" sz="2400" dirty="0"/>
              <a:t>Goal: Minimise the total travelled distance and time</a:t>
            </a:r>
          </a:p>
          <a:p>
            <a:r>
              <a:rPr lang="en-GB" altLang="en-US" sz="2400" dirty="0"/>
              <a:t>Lets apply the </a:t>
            </a:r>
            <a:r>
              <a:rPr lang="en-GB" altLang="en-US" sz="2400" dirty="0" smtClean="0"/>
              <a:t>a heuristic approach</a:t>
            </a:r>
            <a:endParaRPr lang="en-GB" altLang="en-US" sz="2400" dirty="0"/>
          </a:p>
        </p:txBody>
      </p:sp>
      <p:sp>
        <p:nvSpPr>
          <p:cNvPr id="44035" name="Title 1"/>
          <p:cNvSpPr>
            <a:spLocks noGrp="1"/>
          </p:cNvSpPr>
          <p:nvPr>
            <p:ph type="title" idx="4294967295"/>
          </p:nvPr>
        </p:nvSpPr>
        <p:spPr>
          <a:xfrm>
            <a:off x="2787650" y="1"/>
            <a:ext cx="7880350" cy="836613"/>
          </a:xfrm>
        </p:spPr>
        <p:txBody>
          <a:bodyPr/>
          <a:lstStyle/>
          <a:p>
            <a:r>
              <a:rPr lang="en-GB" altLang="en-US" smtClean="0"/>
              <a:t>Travelling Salesman Problem</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145" y="2884489"/>
            <a:ext cx="668020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83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2438400" y="1"/>
            <a:ext cx="8229600" cy="765175"/>
          </a:xfrm>
        </p:spPr>
        <p:txBody>
          <a:bodyPr/>
          <a:lstStyle/>
          <a:p>
            <a:r>
              <a:rPr lang="en-GB" altLang="en-US" sz="3200"/>
              <a:t>Travelling Salesman Problem</a:t>
            </a:r>
          </a:p>
        </p:txBody>
      </p:sp>
      <p:sp>
        <p:nvSpPr>
          <p:cNvPr id="46083" name="Content Placeholder 3"/>
          <p:cNvSpPr>
            <a:spLocks noGrp="1"/>
          </p:cNvSpPr>
          <p:nvPr>
            <p:ph idx="4294967295"/>
          </p:nvPr>
        </p:nvSpPr>
        <p:spPr>
          <a:xfrm>
            <a:off x="2438400" y="981076"/>
            <a:ext cx="8229600" cy="4525963"/>
          </a:xfrm>
        </p:spPr>
        <p:txBody>
          <a:bodyPr/>
          <a:lstStyle/>
          <a:p>
            <a:r>
              <a:rPr lang="en-GB" altLang="en-US" smtClean="0">
                <a:solidFill>
                  <a:srgbClr val="FF0000"/>
                </a:solidFill>
              </a:rPr>
              <a:t>Step 1:</a:t>
            </a:r>
            <a:r>
              <a:rPr lang="en-GB" altLang="en-US" smtClean="0"/>
              <a:t> Start from the depot </a:t>
            </a:r>
          </a:p>
          <a:p>
            <a:r>
              <a:rPr lang="en-GB" altLang="en-US" smtClean="0">
                <a:solidFill>
                  <a:srgbClr val="FF0000"/>
                </a:solidFill>
              </a:rPr>
              <a:t>Step 2:</a:t>
            </a:r>
            <a:r>
              <a:rPr lang="en-GB" altLang="en-US" smtClean="0"/>
              <a:t> Calculate all the distances (times) from the depot to all the set of geographical points </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3082925"/>
            <a:ext cx="7127875"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290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2438400" y="1"/>
            <a:ext cx="8229600" cy="836613"/>
          </a:xfrm>
        </p:spPr>
        <p:txBody>
          <a:bodyPr/>
          <a:lstStyle/>
          <a:p>
            <a:r>
              <a:rPr lang="en-GB" altLang="en-US" smtClean="0"/>
              <a:t>Travelling Salesman Problem</a:t>
            </a:r>
          </a:p>
        </p:txBody>
      </p:sp>
      <p:sp>
        <p:nvSpPr>
          <p:cNvPr id="5" name="Content Placeholder 3"/>
          <p:cNvSpPr txBox="1">
            <a:spLocks/>
          </p:cNvSpPr>
          <p:nvPr/>
        </p:nvSpPr>
        <p:spPr bwMode="auto">
          <a:xfrm>
            <a:off x="2017713" y="981076"/>
            <a:ext cx="8255000" cy="4525963"/>
          </a:xfrm>
          <a:prstGeom prst="rect">
            <a:avLst/>
          </a:prstGeom>
          <a:noFill/>
          <a:ln w="9525">
            <a:noFill/>
            <a:miter lim="800000"/>
            <a:headEnd/>
            <a:tailEnd/>
          </a:ln>
          <a:effec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a:defRPr/>
            </a:pPr>
            <a:r>
              <a:rPr lang="en-GB" sz="2800" kern="0" dirty="0">
                <a:solidFill>
                  <a:srgbClr val="FF0000"/>
                </a:solidFill>
              </a:rPr>
              <a:t>Step 3:</a:t>
            </a:r>
            <a:r>
              <a:rPr lang="en-GB" sz="2800" kern="0" dirty="0">
                <a:solidFill>
                  <a:srgbClr val="000000"/>
                </a:solidFill>
              </a:rPr>
              <a:t> Select the “Nearest </a:t>
            </a:r>
            <a:r>
              <a:rPr lang="en-GB" sz="2800" kern="0" dirty="0" err="1">
                <a:solidFill>
                  <a:srgbClr val="000000"/>
                </a:solidFill>
              </a:rPr>
              <a:t>Neighbor</a:t>
            </a:r>
            <a:r>
              <a:rPr lang="en-GB" sz="2800" kern="0" dirty="0">
                <a:solidFill>
                  <a:srgbClr val="000000"/>
                </a:solidFill>
              </a:rPr>
              <a:t>” and add it in the partial constructed route</a:t>
            </a:r>
          </a:p>
          <a:p>
            <a:pPr>
              <a:defRPr/>
            </a:pPr>
            <a:r>
              <a:rPr lang="en-GB" sz="2800" kern="0" dirty="0">
                <a:solidFill>
                  <a:srgbClr val="FF0000"/>
                </a:solidFill>
              </a:rPr>
              <a:t>Step 4: </a:t>
            </a:r>
            <a:r>
              <a:rPr lang="en-GB" sz="2800" kern="0" dirty="0">
                <a:solidFill>
                  <a:srgbClr val="000000"/>
                </a:solidFill>
              </a:rPr>
              <a:t>Start over again following </a:t>
            </a:r>
            <a:r>
              <a:rPr lang="en-GB" sz="2800" kern="0" dirty="0">
                <a:solidFill>
                  <a:srgbClr val="FF0000"/>
                </a:solidFill>
              </a:rPr>
              <a:t>step 1 </a:t>
            </a:r>
            <a:r>
              <a:rPr lang="en-GB" sz="2800" kern="0" dirty="0">
                <a:solidFill>
                  <a:srgbClr val="000000"/>
                </a:solidFill>
              </a:rPr>
              <a:t>from the last geographical point in the route</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3068638"/>
            <a:ext cx="712787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280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2438400" y="1"/>
            <a:ext cx="8229600" cy="720725"/>
          </a:xfrm>
        </p:spPr>
        <p:txBody>
          <a:bodyPr/>
          <a:lstStyle/>
          <a:p>
            <a:r>
              <a:rPr lang="en-GB" altLang="en-US" smtClean="0"/>
              <a:t>Travelling Salesman Problem</a:t>
            </a:r>
          </a:p>
        </p:txBody>
      </p:sp>
      <p:sp>
        <p:nvSpPr>
          <p:cNvPr id="5" name="Content Placeholder 3"/>
          <p:cNvSpPr txBox="1">
            <a:spLocks/>
          </p:cNvSpPr>
          <p:nvPr/>
        </p:nvSpPr>
        <p:spPr bwMode="auto">
          <a:xfrm>
            <a:off x="2017713" y="981076"/>
            <a:ext cx="8229600" cy="2087563"/>
          </a:xfrm>
          <a:prstGeom prst="rect">
            <a:avLst/>
          </a:prstGeom>
          <a:noFill/>
          <a:ln w="9525">
            <a:noFill/>
            <a:miter lim="800000"/>
            <a:headEnd/>
            <a:tailEnd/>
          </a:ln>
          <a:effec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a:defRPr/>
            </a:pPr>
            <a:r>
              <a:rPr lang="en-GB" sz="2800" kern="0" dirty="0">
                <a:solidFill>
                  <a:srgbClr val="FF0000"/>
                </a:solidFill>
              </a:rPr>
              <a:t>Step 3:</a:t>
            </a:r>
            <a:r>
              <a:rPr lang="en-GB" sz="2800" kern="0" dirty="0">
                <a:solidFill>
                  <a:srgbClr val="000000"/>
                </a:solidFill>
              </a:rPr>
              <a:t> Select the “Nearest </a:t>
            </a:r>
            <a:r>
              <a:rPr lang="en-GB" sz="2800" kern="0" dirty="0" err="1">
                <a:solidFill>
                  <a:srgbClr val="000000"/>
                </a:solidFill>
              </a:rPr>
              <a:t>Neighbor</a:t>
            </a:r>
            <a:r>
              <a:rPr lang="en-GB" sz="2800" kern="0" dirty="0">
                <a:solidFill>
                  <a:srgbClr val="000000"/>
                </a:solidFill>
              </a:rPr>
              <a:t>” and add it in the partial constructed route</a:t>
            </a:r>
          </a:p>
          <a:p>
            <a:pPr>
              <a:defRPr/>
            </a:pPr>
            <a:r>
              <a:rPr lang="en-GB" sz="2800" kern="0" dirty="0">
                <a:solidFill>
                  <a:srgbClr val="FF0000"/>
                </a:solidFill>
              </a:rPr>
              <a:t>Step 4: </a:t>
            </a:r>
            <a:r>
              <a:rPr lang="en-GB" sz="2800" kern="0" dirty="0">
                <a:solidFill>
                  <a:srgbClr val="000000"/>
                </a:solidFill>
              </a:rPr>
              <a:t>Start over again following </a:t>
            </a:r>
            <a:r>
              <a:rPr lang="en-GB" sz="2800" kern="0" dirty="0">
                <a:solidFill>
                  <a:srgbClr val="FF0000"/>
                </a:solidFill>
              </a:rPr>
              <a:t>step 1 </a:t>
            </a:r>
            <a:r>
              <a:rPr lang="en-GB" sz="2800" kern="0" dirty="0">
                <a:solidFill>
                  <a:srgbClr val="000000"/>
                </a:solidFill>
              </a:rPr>
              <a:t>from the last geographical point in the route</a:t>
            </a:r>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76" y="3079751"/>
            <a:ext cx="7116763"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043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2438400" y="26989"/>
            <a:ext cx="8229600" cy="720725"/>
          </a:xfrm>
        </p:spPr>
        <p:txBody>
          <a:bodyPr/>
          <a:lstStyle/>
          <a:p>
            <a:r>
              <a:rPr lang="en-GB" altLang="en-US" smtClean="0"/>
              <a:t>Travelling Salesman Problem</a:t>
            </a:r>
          </a:p>
        </p:txBody>
      </p:sp>
      <p:sp>
        <p:nvSpPr>
          <p:cNvPr id="7" name="Content Placeholder 3"/>
          <p:cNvSpPr txBox="1">
            <a:spLocks noGrp="1"/>
          </p:cNvSpPr>
          <p:nvPr>
            <p:ph idx="4294967295"/>
          </p:nvPr>
        </p:nvSpPr>
        <p:spPr>
          <a:xfrm>
            <a:off x="2438400" y="1125539"/>
            <a:ext cx="8229600" cy="4524375"/>
          </a:xfrm>
          <a:ln>
            <a:miter lim="800000"/>
            <a:headEnd/>
            <a:tailEnd/>
          </a:ln>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a:defRPr/>
            </a:pPr>
            <a:r>
              <a:rPr lang="en-GB" kern="0" dirty="0">
                <a:solidFill>
                  <a:srgbClr val="FF0000"/>
                </a:solidFill>
              </a:rPr>
              <a:t>Step 1:</a:t>
            </a:r>
            <a:r>
              <a:rPr lang="en-GB" kern="0" dirty="0"/>
              <a:t> Start from the last point</a:t>
            </a:r>
          </a:p>
          <a:p>
            <a:pPr>
              <a:defRPr/>
            </a:pPr>
            <a:r>
              <a:rPr lang="en-GB" kern="0" dirty="0">
                <a:solidFill>
                  <a:srgbClr val="FF0000"/>
                </a:solidFill>
              </a:rPr>
              <a:t>Step 2:</a:t>
            </a:r>
            <a:r>
              <a:rPr lang="en-GB" kern="0" dirty="0"/>
              <a:t> Calculate all the distances (times) from the last point to all the set of geographical points</a:t>
            </a:r>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3213100"/>
            <a:ext cx="6842125"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789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2438400" y="15876"/>
            <a:ext cx="8229600" cy="892175"/>
          </a:xfrm>
        </p:spPr>
        <p:txBody>
          <a:bodyPr/>
          <a:lstStyle/>
          <a:p>
            <a:r>
              <a:rPr lang="en-GB" altLang="en-US" smtClean="0"/>
              <a:t>Travelling Salesman Problem</a:t>
            </a:r>
          </a:p>
        </p:txBody>
      </p:sp>
      <p:sp>
        <p:nvSpPr>
          <p:cNvPr id="7" name="Content Placeholder 3"/>
          <p:cNvSpPr txBox="1">
            <a:spLocks noGrp="1"/>
          </p:cNvSpPr>
          <p:nvPr>
            <p:ph idx="4294967295"/>
          </p:nvPr>
        </p:nvSpPr>
        <p:spPr>
          <a:xfrm>
            <a:off x="2438400" y="1196976"/>
            <a:ext cx="8229600" cy="4525963"/>
          </a:xfrm>
          <a:ln>
            <a:miter lim="800000"/>
            <a:headEnd/>
            <a:tailEnd/>
          </a:ln>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a:defRPr/>
            </a:pPr>
            <a:r>
              <a:rPr lang="en-GB" sz="2800" kern="0" dirty="0">
                <a:solidFill>
                  <a:srgbClr val="FF0000"/>
                </a:solidFill>
              </a:rPr>
              <a:t>Step 3:</a:t>
            </a:r>
            <a:r>
              <a:rPr lang="en-GB" sz="2800" kern="0" dirty="0"/>
              <a:t> Select the “Nearest </a:t>
            </a:r>
            <a:r>
              <a:rPr lang="en-GB" sz="2800" kern="0" dirty="0" err="1"/>
              <a:t>Neighbor</a:t>
            </a:r>
            <a:r>
              <a:rPr lang="en-GB" sz="2800" kern="0" dirty="0"/>
              <a:t>” and add it in the partial constructed route</a:t>
            </a:r>
          </a:p>
          <a:p>
            <a:pPr>
              <a:defRPr/>
            </a:pPr>
            <a:r>
              <a:rPr lang="en-GB" sz="2800" kern="0" dirty="0">
                <a:solidFill>
                  <a:srgbClr val="FF0000"/>
                </a:solidFill>
              </a:rPr>
              <a:t>Step 4: </a:t>
            </a:r>
            <a:r>
              <a:rPr lang="en-GB" sz="2800" kern="0" dirty="0"/>
              <a:t>Start over again following </a:t>
            </a:r>
            <a:r>
              <a:rPr lang="en-GB" sz="2800" kern="0" dirty="0">
                <a:solidFill>
                  <a:srgbClr val="FF0000"/>
                </a:solidFill>
              </a:rPr>
              <a:t>step 1 </a:t>
            </a:r>
            <a:r>
              <a:rPr lang="en-GB" sz="2800" kern="0" dirty="0"/>
              <a:t>from the last geographical point in the route</a:t>
            </a: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3103564"/>
            <a:ext cx="7056438"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26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4">
            <a:extLst>
              <a:ext uri="{FF2B5EF4-FFF2-40B4-BE49-F238E27FC236}">
                <a16:creationId xmlns:a16="http://schemas.microsoft.com/office/drawing/2014/main" xmlns="" id="{AAFE34A6-5830-4629-9457-F0E7AF578457}"/>
              </a:ext>
            </a:extLst>
          </p:cNvPr>
          <p:cNvSpPr>
            <a:spLocks noGrp="1"/>
          </p:cNvSpPr>
          <p:nvPr>
            <p:ph type="title"/>
          </p:nvPr>
        </p:nvSpPr>
        <p:spPr/>
        <p:txBody>
          <a:bodyPr>
            <a:normAutofit/>
          </a:bodyPr>
          <a:lstStyle/>
          <a:p>
            <a:r>
              <a:rPr lang="en-US" altLang="el-GR" dirty="0"/>
              <a:t>A brief introduction to Linear Programming</a:t>
            </a:r>
          </a:p>
        </p:txBody>
      </p:sp>
      <p:sp>
        <p:nvSpPr>
          <p:cNvPr id="2" name="Text Placeholder 1">
            <a:extLst>
              <a:ext uri="{FF2B5EF4-FFF2-40B4-BE49-F238E27FC236}">
                <a16:creationId xmlns:a16="http://schemas.microsoft.com/office/drawing/2014/main" xmlns="" id="{462C71ED-E687-44EB-A6B6-B54B888BAB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127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2438400" y="-171450"/>
            <a:ext cx="8229600" cy="1143000"/>
          </a:xfrm>
        </p:spPr>
        <p:txBody>
          <a:bodyPr/>
          <a:lstStyle/>
          <a:p>
            <a:r>
              <a:rPr lang="en-GB" altLang="en-US" smtClean="0"/>
              <a:t>Travelling Salesman Problem</a:t>
            </a:r>
          </a:p>
        </p:txBody>
      </p:sp>
      <p:sp>
        <p:nvSpPr>
          <p:cNvPr id="51203" name="Content Placeholder 2"/>
          <p:cNvSpPr>
            <a:spLocks noGrp="1"/>
          </p:cNvSpPr>
          <p:nvPr>
            <p:ph idx="4294967295"/>
          </p:nvPr>
        </p:nvSpPr>
        <p:spPr>
          <a:xfrm>
            <a:off x="1884364" y="981076"/>
            <a:ext cx="8783637" cy="4525963"/>
          </a:xfrm>
        </p:spPr>
        <p:txBody>
          <a:bodyPr/>
          <a:lstStyle/>
          <a:p>
            <a:r>
              <a:rPr lang="en-GB" altLang="en-US"/>
              <a:t>A feasible solution of the problem</a:t>
            </a:r>
          </a:p>
          <a:p>
            <a:pPr lvl="1"/>
            <a:r>
              <a:rPr lang="en-GB" altLang="en-US"/>
              <a:t>Sequence of stops</a:t>
            </a:r>
          </a:p>
          <a:p>
            <a:pPr lvl="1"/>
            <a:r>
              <a:rPr lang="en-GB" altLang="en-US"/>
              <a:t>Timings (exact time that the service will be delivered)</a:t>
            </a:r>
          </a:p>
          <a:p>
            <a:pPr lvl="1"/>
            <a:r>
              <a:rPr lang="en-GB" altLang="en-US"/>
              <a:t>Total fuel consumption derived by the total travelled distance </a:t>
            </a:r>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3184525"/>
            <a:ext cx="6697663"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506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2136775" y="228600"/>
            <a:ext cx="8153400" cy="990600"/>
          </a:xfrm>
        </p:spPr>
        <p:txBody>
          <a:bodyPr/>
          <a:lstStyle/>
          <a:p>
            <a:r>
              <a:rPr lang="en-US" altLang="en-US" smtClean="0"/>
              <a:t>Computational Complexity</a:t>
            </a:r>
          </a:p>
        </p:txBody>
      </p:sp>
      <p:sp>
        <p:nvSpPr>
          <p:cNvPr id="53251" name="Content Placeholder 5"/>
          <p:cNvSpPr>
            <a:spLocks noGrp="1"/>
          </p:cNvSpPr>
          <p:nvPr>
            <p:ph sz="quarter" idx="1"/>
          </p:nvPr>
        </p:nvSpPr>
        <p:spPr>
          <a:xfrm>
            <a:off x="2136775" y="1600200"/>
            <a:ext cx="8153400" cy="4495800"/>
          </a:xfrm>
        </p:spPr>
        <p:txBody>
          <a:bodyPr/>
          <a:lstStyle/>
          <a:p>
            <a:r>
              <a:rPr lang="en-US" altLang="en-US" smtClean="0"/>
              <a:t>Are TSP problems difficult, and if so, why?</a:t>
            </a:r>
          </a:p>
          <a:p>
            <a:endParaRPr lang="en-US" altLang="en-US" smtClean="0"/>
          </a:p>
          <a:p>
            <a:r>
              <a:rPr lang="en-US" altLang="en-US" smtClean="0"/>
              <a:t>Questions:</a:t>
            </a:r>
          </a:p>
          <a:p>
            <a:pPr lvl="1"/>
            <a:r>
              <a:rPr lang="en-US" altLang="en-US" smtClean="0"/>
              <a:t>how many possible tours are there?</a:t>
            </a:r>
          </a:p>
          <a:p>
            <a:pPr lvl="1"/>
            <a:r>
              <a:rPr lang="en-US" altLang="en-US" smtClean="0"/>
              <a:t>what happens if the number of customers increases?</a:t>
            </a:r>
          </a:p>
          <a:p>
            <a:pPr lvl="1"/>
            <a:r>
              <a:rPr lang="en-US" altLang="en-US" smtClean="0"/>
              <a:t>suppose we have two trucks available</a:t>
            </a:r>
          </a:p>
          <a:p>
            <a:pPr lvl="2"/>
            <a:r>
              <a:rPr lang="en-US" altLang="en-US" smtClean="0"/>
              <a:t>does the complexity of the problem change?</a:t>
            </a:r>
          </a:p>
          <a:p>
            <a:pPr lvl="2"/>
            <a:r>
              <a:rPr lang="en-US" altLang="en-US" smtClean="0"/>
              <a:t>does the optimal solution change?</a:t>
            </a:r>
          </a:p>
        </p:txBody>
      </p:sp>
    </p:spTree>
    <p:extLst>
      <p:ext uri="{BB962C8B-B14F-4D97-AF65-F5344CB8AC3E}">
        <p14:creationId xmlns:p14="http://schemas.microsoft.com/office/powerpoint/2010/main" val="2607598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136775" y="228600"/>
            <a:ext cx="8153400" cy="990600"/>
          </a:xfrm>
        </p:spPr>
        <p:txBody>
          <a:bodyPr/>
          <a:lstStyle/>
          <a:p>
            <a:r>
              <a:rPr lang="en-US" altLang="en-US" smtClean="0"/>
              <a:t>Exponential vs Polynomial</a:t>
            </a:r>
          </a:p>
        </p:txBody>
      </p:sp>
      <p:sp>
        <p:nvSpPr>
          <p:cNvPr id="55299" name="Content Placeholder 2"/>
          <p:cNvSpPr>
            <a:spLocks noGrp="1"/>
          </p:cNvSpPr>
          <p:nvPr>
            <p:ph sz="quarter" idx="1"/>
          </p:nvPr>
        </p:nvSpPr>
        <p:spPr>
          <a:xfrm>
            <a:off x="2136775" y="1600200"/>
            <a:ext cx="8153400" cy="4495800"/>
          </a:xfrm>
        </p:spPr>
        <p:txBody>
          <a:bodyPr/>
          <a:lstStyle/>
          <a:p>
            <a:r>
              <a:rPr lang="en-US" altLang="en-US" smtClean="0"/>
              <a:t>TSP -&gt; Find a closed tour of minimum length serving all customers</a:t>
            </a:r>
          </a:p>
          <a:p>
            <a:endParaRPr lang="en-US" altLang="en-US" smtClean="0"/>
          </a:p>
          <a:p>
            <a:r>
              <a:rPr lang="en-US" altLang="en-US" smtClean="0"/>
              <a:t>For </a:t>
            </a:r>
            <a:r>
              <a:rPr lang="en-US" altLang="en-US" i="1" smtClean="0"/>
              <a:t>n </a:t>
            </a:r>
            <a:r>
              <a:rPr lang="en-US" altLang="en-US" smtClean="0"/>
              <a:t>customers, there are </a:t>
            </a:r>
            <a:r>
              <a:rPr lang="en-US" altLang="en-US" i="1" smtClean="0"/>
              <a:t>n</a:t>
            </a:r>
            <a:r>
              <a:rPr lang="en-US" altLang="en-US" smtClean="0"/>
              <a:t>! possible tours</a:t>
            </a:r>
          </a:p>
        </p:txBody>
      </p:sp>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902" y="2173288"/>
            <a:ext cx="1925638"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1" y="3698876"/>
            <a:ext cx="58388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29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136775" y="228600"/>
            <a:ext cx="8153400" cy="990600"/>
          </a:xfrm>
        </p:spPr>
        <p:txBody>
          <a:bodyPr/>
          <a:lstStyle/>
          <a:p>
            <a:r>
              <a:rPr lang="en-US" altLang="en-US" smtClean="0"/>
              <a:t>Exponential Explosion</a:t>
            </a:r>
          </a:p>
        </p:txBody>
      </p:sp>
      <p:sp>
        <p:nvSpPr>
          <p:cNvPr id="57347" name="Content Placeholder 2"/>
          <p:cNvSpPr>
            <a:spLocks noGrp="1"/>
          </p:cNvSpPr>
          <p:nvPr>
            <p:ph sz="quarter" idx="1"/>
          </p:nvPr>
        </p:nvSpPr>
        <p:spPr>
          <a:xfrm>
            <a:off x="2136775" y="1600200"/>
            <a:ext cx="8153400" cy="4495800"/>
          </a:xfrm>
        </p:spPr>
        <p:txBody>
          <a:bodyPr/>
          <a:lstStyle/>
          <a:p>
            <a:endParaRPr lang="en-US" altLang="en-US" smtClean="0"/>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l="1559"/>
          <a:stretch>
            <a:fillRect/>
          </a:stretch>
        </p:blipFill>
        <p:spPr bwMode="auto">
          <a:xfrm>
            <a:off x="2255838" y="1600201"/>
            <a:ext cx="8001000" cy="512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338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136775" y="228600"/>
            <a:ext cx="8153400" cy="990600"/>
          </a:xfrm>
        </p:spPr>
        <p:txBody>
          <a:bodyPr/>
          <a:lstStyle/>
          <a:p>
            <a:r>
              <a:rPr lang="en-US" altLang="en-US" smtClean="0"/>
              <a:t>Number of atoms in the universe…</a:t>
            </a:r>
          </a:p>
        </p:txBody>
      </p:sp>
      <p:sp>
        <p:nvSpPr>
          <p:cNvPr id="59395" name="Content Placeholder 2"/>
          <p:cNvSpPr>
            <a:spLocks noGrp="1"/>
          </p:cNvSpPr>
          <p:nvPr>
            <p:ph sz="quarter" idx="1"/>
          </p:nvPr>
        </p:nvSpPr>
        <p:spPr>
          <a:xfrm>
            <a:off x="7010401" y="1600200"/>
            <a:ext cx="3279775" cy="4495800"/>
          </a:xfrm>
        </p:spPr>
        <p:txBody>
          <a:bodyPr/>
          <a:lstStyle/>
          <a:p>
            <a:r>
              <a:rPr lang="en-US" altLang="en-US" sz="2400"/>
              <a:t>for 60 customers, there are 8.32×10^81 possible tours</a:t>
            </a:r>
          </a:p>
          <a:p>
            <a:r>
              <a:rPr lang="en-US" altLang="en-US" sz="2400"/>
              <a:t>this is more than the total number of atoms in the observable universe! (estimated to be around 10^80)</a:t>
            </a:r>
          </a:p>
          <a:p>
            <a:endParaRPr lang="en-US" altLang="en-US" sz="2400"/>
          </a:p>
          <a:p>
            <a:r>
              <a:rPr lang="en-US" altLang="en-US" sz="2400" b="1"/>
              <a:t>AMAZON serves daily thousand customers!</a:t>
            </a: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5" y="1506538"/>
            <a:ext cx="53022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781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9" y="1508125"/>
            <a:ext cx="7680325" cy="520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3" name="Title 1"/>
          <p:cNvSpPr>
            <a:spLocks noGrp="1"/>
          </p:cNvSpPr>
          <p:nvPr>
            <p:ph type="title"/>
          </p:nvPr>
        </p:nvSpPr>
        <p:spPr>
          <a:xfrm>
            <a:off x="2136775" y="228600"/>
            <a:ext cx="8153400" cy="990600"/>
          </a:xfrm>
        </p:spPr>
        <p:txBody>
          <a:bodyPr/>
          <a:lstStyle/>
          <a:p>
            <a:r>
              <a:rPr lang="en-US" altLang="en-US" smtClean="0"/>
              <a:t>In which order to visit all US cities?</a:t>
            </a:r>
          </a:p>
        </p:txBody>
      </p:sp>
      <p:sp>
        <p:nvSpPr>
          <p:cNvPr id="61444" name="Content Placeholder 2"/>
          <p:cNvSpPr>
            <a:spLocks noGrp="1"/>
          </p:cNvSpPr>
          <p:nvPr>
            <p:ph sz="quarter" idx="1"/>
          </p:nvPr>
        </p:nvSpPr>
        <p:spPr>
          <a:xfrm>
            <a:off x="2136775" y="1600200"/>
            <a:ext cx="8153400" cy="4495800"/>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z="2000"/>
              <a:t>Applegate et al. 1998</a:t>
            </a:r>
          </a:p>
        </p:txBody>
      </p:sp>
    </p:spTree>
    <p:extLst>
      <p:ext uri="{BB962C8B-B14F-4D97-AF65-F5344CB8AC3E}">
        <p14:creationId xmlns:p14="http://schemas.microsoft.com/office/powerpoint/2010/main" val="1700998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136775" y="228600"/>
            <a:ext cx="8153400" cy="990600"/>
          </a:xfrm>
        </p:spPr>
        <p:txBody>
          <a:bodyPr/>
          <a:lstStyle/>
          <a:p>
            <a:r>
              <a:rPr lang="en-US" altLang="en-US" smtClean="0"/>
              <a:t>In which order to visit all US cities?</a:t>
            </a:r>
          </a:p>
        </p:txBody>
      </p:sp>
      <p:pic>
        <p:nvPicPr>
          <p:cNvPr id="634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1600200"/>
            <a:ext cx="759936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2" name="Content Placeholder 2"/>
          <p:cNvSpPr txBox="1">
            <a:spLocks/>
          </p:cNvSpPr>
          <p:nvPr/>
        </p:nvSpPr>
        <p:spPr bwMode="auto">
          <a:xfrm>
            <a:off x="1981201" y="1692275"/>
            <a:ext cx="8412163"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itchFamily="34" charset="0"/>
                <a:ea typeface="ＭＳ Ｐゴシック" panose="020B0600070205080204" pitchFamily="34" charset="-128"/>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itchFamily="34" charset="0"/>
                <a:ea typeface="ＭＳ Ｐゴシック" panose="020B0600070205080204" pitchFamily="34" charset="-128"/>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itchFamily="34" charset="0"/>
                <a:ea typeface="ＭＳ Ｐゴシック" panose="020B0600070205080204" pitchFamily="34" charset="-128"/>
              </a:defRPr>
            </a:lvl3pPr>
            <a:lvl4pPr indent="-228600">
              <a:spcBef>
                <a:spcPts val="400"/>
              </a:spcBef>
              <a:buClr>
                <a:srgbClr val="A5AB81"/>
              </a:buClr>
              <a:buSzPct val="75000"/>
              <a:buFont typeface="Wingdings" panose="05000000000000000000" pitchFamily="2" charset="2"/>
              <a:buChar char=""/>
              <a:defRPr sz="2000">
                <a:solidFill>
                  <a:schemeClr val="tx1"/>
                </a:solidFill>
                <a:latin typeface="Tw Cen MT" pitchFamily="34" charset="0"/>
                <a:ea typeface="ＭＳ Ｐゴシック" panose="020B0600070205080204" pitchFamily="34" charset="-128"/>
              </a:defRPr>
            </a:lvl4pPr>
            <a:lvl5pPr indent="-228600">
              <a:spcBef>
                <a:spcPts val="400"/>
              </a:spcBef>
              <a:buClr>
                <a:srgbClr val="D8B25C"/>
              </a:buClr>
              <a:buSzPct val="65000"/>
              <a:buFont typeface="Wingdings" panose="05000000000000000000" pitchFamily="2" charset="2"/>
              <a:buChar char=""/>
              <a:defRPr sz="2000">
                <a:solidFill>
                  <a:schemeClr val="tx1"/>
                </a:solidFill>
                <a:latin typeface="Tw Cen MT" pitchFamily="34" charset="0"/>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itchFamily="34" charset="0"/>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itchFamily="34" charset="0"/>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itchFamily="34" charset="0"/>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itchFamily="34" charset="0"/>
                <a:ea typeface="ＭＳ Ｐゴシック" panose="020B0600070205080204" pitchFamily="34" charset="-128"/>
              </a:defRPr>
            </a:lvl9p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sz="2000"/>
              <a:t>Applegate et al. 1998</a:t>
            </a:r>
          </a:p>
        </p:txBody>
      </p:sp>
    </p:spTree>
    <p:extLst>
      <p:ext uri="{BB962C8B-B14F-4D97-AF65-F5344CB8AC3E}">
        <p14:creationId xmlns:p14="http://schemas.microsoft.com/office/powerpoint/2010/main" val="1327955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2133600" y="228600"/>
            <a:ext cx="7772400" cy="1143000"/>
          </a:xfrm>
        </p:spPr>
        <p:txBody>
          <a:bodyPr/>
          <a:lstStyle/>
          <a:p>
            <a:r>
              <a:rPr lang="en-US" altLang="en-US" sz="3200">
                <a:latin typeface="Verdana" panose="020B0604030504040204" pitchFamily="34" charset="0"/>
              </a:rPr>
              <a:t>TSP Solutions</a:t>
            </a:r>
            <a:r>
              <a:rPr lang="en-US" altLang="en-US" sz="2800">
                <a:latin typeface="Verdana" panose="020B0604030504040204" pitchFamily="34" charset="0"/>
              </a:rPr>
              <a:t> </a:t>
            </a:r>
            <a:endParaRPr lang="en-US" altLang="en-US" smtClean="0"/>
          </a:p>
        </p:txBody>
      </p:sp>
      <p:sp>
        <p:nvSpPr>
          <p:cNvPr id="65539" name="Content Placeholder 1"/>
          <p:cNvSpPr>
            <a:spLocks noGrp="1"/>
          </p:cNvSpPr>
          <p:nvPr>
            <p:ph sz="quarter" idx="1"/>
          </p:nvPr>
        </p:nvSpPr>
        <p:spPr>
          <a:xfrm>
            <a:off x="2136775" y="1600200"/>
            <a:ext cx="8153400" cy="4495800"/>
          </a:xfrm>
        </p:spPr>
        <p:txBody>
          <a:bodyPr/>
          <a:lstStyle/>
          <a:p>
            <a:r>
              <a:rPr lang="en-US" altLang="en-US" sz="2400">
                <a:latin typeface="Verdana" panose="020B0604030504040204" pitchFamily="34" charset="0"/>
              </a:rPr>
              <a:t>Heuristics</a:t>
            </a:r>
          </a:p>
          <a:p>
            <a:pPr lvl="1"/>
            <a:r>
              <a:rPr lang="en-US" altLang="en-US" sz="2000" b="1">
                <a:solidFill>
                  <a:schemeClr val="accent2"/>
                </a:solidFill>
                <a:latin typeface="Verdana" panose="020B0604030504040204" pitchFamily="34" charset="0"/>
              </a:rPr>
              <a:t>Construction</a:t>
            </a:r>
            <a:r>
              <a:rPr lang="en-US" altLang="en-US" sz="2000">
                <a:solidFill>
                  <a:schemeClr val="accent2"/>
                </a:solidFill>
                <a:latin typeface="Verdana" panose="020B0604030504040204" pitchFamily="34" charset="0"/>
              </a:rPr>
              <a:t>: build a feasible route.</a:t>
            </a:r>
          </a:p>
          <a:p>
            <a:pPr lvl="1"/>
            <a:r>
              <a:rPr lang="en-US" altLang="en-US" sz="2000" b="1">
                <a:solidFill>
                  <a:schemeClr val="accent2"/>
                </a:solidFill>
                <a:latin typeface="Verdana" panose="020B0604030504040204" pitchFamily="34" charset="0"/>
              </a:rPr>
              <a:t>Improvement</a:t>
            </a:r>
            <a:r>
              <a:rPr lang="en-US" altLang="en-US" sz="2000">
                <a:solidFill>
                  <a:schemeClr val="accent2"/>
                </a:solidFill>
                <a:latin typeface="Verdana" panose="020B0604030504040204" pitchFamily="34" charset="0"/>
              </a:rPr>
              <a:t>: improve a feasible route.</a:t>
            </a:r>
            <a:r>
              <a:rPr lang="en-US" altLang="en-US" sz="2000">
                <a:latin typeface="Verdana" panose="020B0604030504040204" pitchFamily="34" charset="0"/>
              </a:rPr>
              <a:t> </a:t>
            </a:r>
          </a:p>
          <a:p>
            <a:pPr lvl="2"/>
            <a:r>
              <a:rPr lang="en-US" altLang="en-US" sz="1800">
                <a:latin typeface="Verdana" panose="020B0604030504040204" pitchFamily="34" charset="0"/>
              </a:rPr>
              <a:t>Not necessarily optimal, but fast.</a:t>
            </a:r>
          </a:p>
          <a:p>
            <a:pPr lvl="2"/>
            <a:r>
              <a:rPr lang="en-US" altLang="en-US" sz="1800">
                <a:latin typeface="Verdana" panose="020B0604030504040204" pitchFamily="34" charset="0"/>
              </a:rPr>
              <a:t>Performance depends on problem.</a:t>
            </a:r>
          </a:p>
          <a:p>
            <a:pPr lvl="2"/>
            <a:r>
              <a:rPr lang="en-US" altLang="en-US" sz="1800">
                <a:latin typeface="Verdana" panose="020B0604030504040204" pitchFamily="34" charset="0"/>
              </a:rPr>
              <a:t>Worst case performance may be very poor.</a:t>
            </a:r>
          </a:p>
          <a:p>
            <a:pPr lvl="1"/>
            <a:endParaRPr lang="en-US" altLang="en-US" sz="2000">
              <a:latin typeface="Verdana" panose="020B0604030504040204" pitchFamily="34" charset="0"/>
            </a:endParaRPr>
          </a:p>
          <a:p>
            <a:r>
              <a:rPr lang="en-US" altLang="en-US" sz="2400">
                <a:latin typeface="Verdana" panose="020B0604030504040204" pitchFamily="34" charset="0"/>
              </a:rPr>
              <a:t>Exact algorithms</a:t>
            </a:r>
          </a:p>
          <a:p>
            <a:pPr lvl="1"/>
            <a:r>
              <a:rPr lang="en-US" altLang="en-US" sz="2000">
                <a:solidFill>
                  <a:schemeClr val="accent2"/>
                </a:solidFill>
                <a:latin typeface="Verdana" panose="020B0604030504040204" pitchFamily="34" charset="0"/>
              </a:rPr>
              <a:t>Integer programming.</a:t>
            </a:r>
          </a:p>
          <a:p>
            <a:pPr lvl="1"/>
            <a:r>
              <a:rPr lang="en-US" altLang="en-US" sz="2000">
                <a:solidFill>
                  <a:schemeClr val="accent2"/>
                </a:solidFill>
                <a:latin typeface="Verdana" panose="020B0604030504040204" pitchFamily="34" charset="0"/>
              </a:rPr>
              <a:t>Branch and bound.</a:t>
            </a:r>
          </a:p>
          <a:p>
            <a:pPr lvl="2"/>
            <a:r>
              <a:rPr lang="en-US" altLang="en-US" sz="1800">
                <a:latin typeface="Verdana" panose="020B0604030504040204" pitchFamily="34" charset="0"/>
              </a:rPr>
              <a:t>Optimal, but usually slow.</a:t>
            </a:r>
          </a:p>
          <a:p>
            <a:pPr lvl="2"/>
            <a:r>
              <a:rPr lang="en-US" altLang="en-US" sz="1800">
                <a:latin typeface="Verdana" panose="020B0604030504040204" pitchFamily="34" charset="0"/>
              </a:rPr>
              <a:t>Difficult to include complications</a:t>
            </a:r>
          </a:p>
        </p:txBody>
      </p:sp>
    </p:spTree>
    <p:extLst>
      <p:ext uri="{BB962C8B-B14F-4D97-AF65-F5344CB8AC3E}">
        <p14:creationId xmlns:p14="http://schemas.microsoft.com/office/powerpoint/2010/main" val="2930838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n-US" dirty="0" smtClean="0"/>
              <a:t>Project Selection and Prioritization methods</a:t>
            </a:r>
            <a:endParaRPr lang="en-US" dirty="0"/>
          </a:p>
        </p:txBody>
      </p:sp>
    </p:spTree>
    <p:extLst>
      <p:ext uri="{BB962C8B-B14F-4D97-AF65-F5344CB8AC3E}">
        <p14:creationId xmlns:p14="http://schemas.microsoft.com/office/powerpoint/2010/main" val="4174440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xmlns="" id="{CB249511-F100-4D7D-B977-21E1DC9A9FA5}"/>
              </a:ext>
            </a:extLst>
          </p:cNvPr>
          <p:cNvSpPr>
            <a:spLocks noGrp="1" noChangeArrowheads="1"/>
          </p:cNvSpPr>
          <p:nvPr>
            <p:ph type="title"/>
          </p:nvPr>
        </p:nvSpPr>
        <p:spPr/>
        <p:txBody>
          <a:bodyPr>
            <a:noAutofit/>
          </a:bodyPr>
          <a:lstStyle/>
          <a:p>
            <a:pPr>
              <a:defRPr/>
            </a:pPr>
            <a:r>
              <a:rPr lang="en-GB" sz="3600" dirty="0">
                <a:ea typeface="ＭＳ Ｐゴシック" charset="0"/>
              </a:rPr>
              <a:t>Project Prioritization with limited resources and selection rules</a:t>
            </a:r>
            <a:endParaRPr lang="en-GB" sz="3600" dirty="0">
              <a:ea typeface="ＭＳ Ｐゴシック" charset="0"/>
            </a:endParaRPr>
          </a:p>
        </p:txBody>
      </p:sp>
      <p:sp>
        <p:nvSpPr>
          <p:cNvPr id="3" name="Θέση περιεχομένου 2"/>
          <p:cNvSpPr>
            <a:spLocks noGrp="1"/>
          </p:cNvSpPr>
          <p:nvPr>
            <p:ph idx="1"/>
          </p:nvPr>
        </p:nvSpPr>
        <p:spPr>
          <a:xfrm>
            <a:off x="2152650" y="2196090"/>
            <a:ext cx="7886700" cy="3980873"/>
          </a:xfrm>
        </p:spPr>
        <p:txBody>
          <a:bodyPr/>
          <a:lstStyle/>
          <a:p>
            <a:r>
              <a:rPr lang="en-US" dirty="0" smtClean="0"/>
              <a:t>Let’s assume that for the next quarter we have a budget of 50M. </a:t>
            </a:r>
          </a:p>
          <a:p>
            <a:r>
              <a:rPr lang="en-US" dirty="0" smtClean="0"/>
              <a:t>The total number of associates is 40.</a:t>
            </a:r>
          </a:p>
          <a:p>
            <a:r>
              <a:rPr lang="en-US" dirty="0" smtClean="0"/>
              <a:t>There are 5 project types.</a:t>
            </a:r>
          </a:p>
        </p:txBody>
      </p:sp>
      <p:graphicFrame>
        <p:nvGraphicFramePr>
          <p:cNvPr id="4" name="Πίνακας 3"/>
          <p:cNvGraphicFramePr>
            <a:graphicFrameLocks noGrp="1"/>
          </p:cNvGraphicFramePr>
          <p:nvPr>
            <p:extLst/>
          </p:nvPr>
        </p:nvGraphicFramePr>
        <p:xfrm>
          <a:off x="2564655" y="4361894"/>
          <a:ext cx="5620165" cy="1700606"/>
        </p:xfrm>
        <a:graphic>
          <a:graphicData uri="http://schemas.openxmlformats.org/drawingml/2006/table">
            <a:tbl>
              <a:tblPr>
                <a:tableStyleId>{5C22544A-7EE6-4342-B048-85BDC9FD1C3A}</a:tableStyleId>
              </a:tblPr>
              <a:tblGrid>
                <a:gridCol w="3671279"/>
                <a:gridCol w="1948886"/>
              </a:tblGrid>
              <a:tr h="272745">
                <a:tc>
                  <a:txBody>
                    <a:bodyPr/>
                    <a:lstStyle/>
                    <a:p>
                      <a:pPr algn="l" fontAlgn="b"/>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Type</a:t>
                      </a:r>
                      <a:endParaRPr lang="en-US" sz="1600" b="0" i="0" u="none" strike="noStrike">
                        <a:solidFill>
                          <a:srgbClr val="000000"/>
                        </a:solidFill>
                        <a:effectLst/>
                        <a:latin typeface="Calibri" panose="020F0502020204030204" pitchFamily="34" charset="0"/>
                      </a:endParaRPr>
                    </a:p>
                  </a:txBody>
                  <a:tcPr marL="4233" marR="4233" marT="4233" marB="0" anchor="b"/>
                </a:tc>
              </a:tr>
              <a:tr h="272745">
                <a:tc>
                  <a:txBody>
                    <a:bodyPr/>
                    <a:lstStyle/>
                    <a:p>
                      <a:pPr algn="r" fontAlgn="b"/>
                      <a:r>
                        <a:rPr lang="en-US" sz="1600" u="none" strike="noStrike" dirty="0">
                          <a:effectLst/>
                        </a:rPr>
                        <a:t>Consumer base growth</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T1</a:t>
                      </a:r>
                      <a:endParaRPr lang="en-US" sz="1600" b="0" i="0" u="none" strike="noStrike">
                        <a:solidFill>
                          <a:srgbClr val="000000"/>
                        </a:solidFill>
                        <a:effectLst/>
                        <a:latin typeface="Calibri" panose="020F0502020204030204" pitchFamily="34" charset="0"/>
                      </a:endParaRPr>
                    </a:p>
                  </a:txBody>
                  <a:tcPr marL="4233" marR="4233" marT="4233" marB="0" anchor="b"/>
                </a:tc>
              </a:tr>
              <a:tr h="272745">
                <a:tc>
                  <a:txBody>
                    <a:bodyPr/>
                    <a:lstStyle/>
                    <a:p>
                      <a:pPr algn="r" fontAlgn="b"/>
                      <a:r>
                        <a:rPr lang="en-US" sz="1600" u="none" strike="noStrike" dirty="0">
                          <a:effectLst/>
                        </a:rPr>
                        <a:t>DME Efficiency</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T2</a:t>
                      </a:r>
                      <a:endParaRPr lang="en-US" sz="1600" b="0" i="0" u="none" strike="noStrike" dirty="0">
                        <a:solidFill>
                          <a:srgbClr val="000000"/>
                        </a:solidFill>
                        <a:effectLst/>
                        <a:latin typeface="Calibri" panose="020F0502020204030204" pitchFamily="34" charset="0"/>
                      </a:endParaRPr>
                    </a:p>
                  </a:txBody>
                  <a:tcPr marL="4233" marR="4233" marT="4233" marB="0" anchor="b"/>
                </a:tc>
              </a:tr>
              <a:tr h="272745">
                <a:tc>
                  <a:txBody>
                    <a:bodyPr/>
                    <a:lstStyle/>
                    <a:p>
                      <a:pPr algn="r" fontAlgn="b"/>
                      <a:r>
                        <a:rPr lang="en-US" sz="1600" u="none" strike="noStrike">
                          <a:effectLst/>
                        </a:rPr>
                        <a:t>DME Effectiveness</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T3</a:t>
                      </a:r>
                      <a:endParaRPr lang="en-US" sz="1600" b="0" i="0" u="none" strike="noStrike" dirty="0">
                        <a:solidFill>
                          <a:srgbClr val="000000"/>
                        </a:solidFill>
                        <a:effectLst/>
                        <a:latin typeface="Calibri" panose="020F0502020204030204" pitchFamily="34" charset="0"/>
                      </a:endParaRPr>
                    </a:p>
                  </a:txBody>
                  <a:tcPr marL="4233" marR="4233" marT="4233" marB="0" anchor="b"/>
                </a:tc>
              </a:tr>
              <a:tr h="336881">
                <a:tc>
                  <a:txBody>
                    <a:bodyPr/>
                    <a:lstStyle/>
                    <a:p>
                      <a:pPr algn="r" fontAlgn="b"/>
                      <a:r>
                        <a:rPr lang="en-US" sz="1600" u="none" strike="noStrike" dirty="0" smtClean="0">
                          <a:effectLst/>
                        </a:rPr>
                        <a:t>Employee / </a:t>
                      </a:r>
                      <a:r>
                        <a:rPr lang="en-US" sz="1600" u="none" strike="noStrike" dirty="0" err="1" smtClean="0">
                          <a:effectLst/>
                        </a:rPr>
                        <a:t>Marketeer</a:t>
                      </a:r>
                      <a:r>
                        <a:rPr lang="en-US" sz="1600" u="none" strike="noStrike" dirty="0" smtClean="0">
                          <a:effectLst/>
                        </a:rPr>
                        <a:t> </a:t>
                      </a:r>
                      <a:r>
                        <a:rPr lang="en-US" sz="1600" u="none" strike="noStrike" dirty="0">
                          <a:effectLst/>
                        </a:rPr>
                        <a:t>effectiveness</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T4</a:t>
                      </a:r>
                      <a:endParaRPr lang="en-US" sz="1600" b="0" i="0" u="none" strike="noStrike" dirty="0">
                        <a:solidFill>
                          <a:srgbClr val="000000"/>
                        </a:solidFill>
                        <a:effectLst/>
                        <a:latin typeface="Calibri" panose="020F0502020204030204" pitchFamily="34" charset="0"/>
                      </a:endParaRPr>
                    </a:p>
                  </a:txBody>
                  <a:tcPr marL="4233" marR="4233" marT="4233" marB="0" anchor="b"/>
                </a:tc>
              </a:tr>
              <a:tr h="272745">
                <a:tc>
                  <a:txBody>
                    <a:bodyPr/>
                    <a:lstStyle/>
                    <a:p>
                      <a:pPr algn="r" fontAlgn="b"/>
                      <a:r>
                        <a:rPr lang="en-US" sz="1600" u="none" strike="noStrike" dirty="0" smtClean="0">
                          <a:effectLst/>
                        </a:rPr>
                        <a:t>Productivity / cost </a:t>
                      </a:r>
                      <a:r>
                        <a:rPr lang="en-US" sz="1600" u="none" strike="noStrike" dirty="0">
                          <a:effectLst/>
                        </a:rPr>
                        <a:t>avoidance</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T5</a:t>
                      </a:r>
                      <a:endParaRPr lang="en-US" sz="1600" b="0" i="0" u="none" strike="noStrike" dirty="0">
                        <a:solidFill>
                          <a:srgbClr val="000000"/>
                        </a:solidFill>
                        <a:effectLst/>
                        <a:latin typeface="Calibri" panose="020F0502020204030204" pitchFamily="34" charset="0"/>
                      </a:endParaRPr>
                    </a:p>
                  </a:txBody>
                  <a:tcPr marL="4233" marR="4233" marT="4233" marB="0" anchor="b"/>
                </a:tc>
              </a:tr>
            </a:tbl>
          </a:graphicData>
        </a:graphic>
      </p:graphicFrame>
    </p:spTree>
    <p:extLst>
      <p:ext uri="{BB962C8B-B14F-4D97-AF65-F5344CB8AC3E}">
        <p14:creationId xmlns:p14="http://schemas.microsoft.com/office/powerpoint/2010/main" val="3285208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8E4F618-6A3D-441F-AED9-EFAC50881336}"/>
              </a:ext>
            </a:extLst>
          </p:cNvPr>
          <p:cNvSpPr>
            <a:spLocks noGrp="1"/>
          </p:cNvSpPr>
          <p:nvPr>
            <p:ph idx="1"/>
          </p:nvPr>
        </p:nvSpPr>
        <p:spPr>
          <a:xfrm>
            <a:off x="2136775" y="1600201"/>
            <a:ext cx="8153400" cy="4937125"/>
          </a:xfrm>
        </p:spPr>
        <p:txBody>
          <a:bodyPr>
            <a:normAutofit/>
          </a:bodyPr>
          <a:lstStyle/>
          <a:p>
            <a:pPr marL="109728" indent="0" algn="ctr">
              <a:buNone/>
              <a:defRPr/>
            </a:pPr>
            <a:r>
              <a:rPr lang="en-US" altLang="el-GR" b="1" i="1" dirty="0"/>
              <a:t>Give me your best data, and I will provide you the best solution</a:t>
            </a:r>
          </a:p>
          <a:p>
            <a:pPr marL="109728" indent="0">
              <a:buNone/>
              <a:defRPr/>
            </a:pPr>
            <a:endParaRPr lang="en-US" b="1" dirty="0">
              <a:cs typeface="+mn-cs"/>
            </a:endParaRPr>
          </a:p>
          <a:p>
            <a:pPr marL="109728" indent="0">
              <a:buNone/>
              <a:defRPr/>
            </a:pPr>
            <a:r>
              <a:rPr lang="en-US" b="1" dirty="0">
                <a:ea typeface="+mn-ea"/>
                <a:cs typeface="+mn-cs"/>
              </a:rPr>
              <a:t>Optimization</a:t>
            </a:r>
            <a:r>
              <a:rPr lang="en-US" dirty="0">
                <a:ea typeface="+mn-ea"/>
                <a:cs typeface="+mn-cs"/>
              </a:rPr>
              <a:t> - finding values of decision variables that minimize (or maximize) something such as cost (or profit).</a:t>
            </a:r>
          </a:p>
          <a:p>
            <a:pPr marL="566928" lvl="1" indent="-457200">
              <a:spcBef>
                <a:spcPts val="700"/>
              </a:spcBef>
              <a:buClr>
                <a:schemeClr val="accent2"/>
              </a:buClr>
              <a:buSzPct val="60000"/>
              <a:buFont typeface="Wingdings" pitchFamily="2" charset="2"/>
              <a:buChar char="q"/>
              <a:defRPr/>
            </a:pPr>
            <a:r>
              <a:rPr lang="en-US" sz="1900" b="1" dirty="0"/>
              <a:t>Decision Variables </a:t>
            </a:r>
            <a:r>
              <a:rPr lang="en-US" sz="1900" dirty="0"/>
              <a:t>- the variables whose values the decision maker can choose.</a:t>
            </a:r>
          </a:p>
          <a:p>
            <a:pPr marL="566928" lvl="1" indent="-457200">
              <a:spcBef>
                <a:spcPts val="700"/>
              </a:spcBef>
              <a:buClr>
                <a:schemeClr val="accent2"/>
              </a:buClr>
              <a:buSzPct val="60000"/>
              <a:buFont typeface="Wingdings" pitchFamily="2" charset="2"/>
              <a:buChar char="q"/>
              <a:defRPr/>
            </a:pPr>
            <a:r>
              <a:rPr lang="en-US" sz="1900" b="1" dirty="0"/>
              <a:t>Objective function </a:t>
            </a:r>
            <a:r>
              <a:rPr lang="en-US" sz="1900" dirty="0"/>
              <a:t>- the equation that minimizes (or maximizes) the quantity of interest.</a:t>
            </a:r>
          </a:p>
          <a:p>
            <a:pPr marL="566928" lvl="1" indent="-457200">
              <a:spcBef>
                <a:spcPts val="700"/>
              </a:spcBef>
              <a:buClr>
                <a:schemeClr val="accent2"/>
              </a:buClr>
              <a:buSzPct val="60000"/>
              <a:buFont typeface="Wingdings" pitchFamily="2" charset="2"/>
              <a:buChar char="q"/>
              <a:defRPr/>
            </a:pPr>
            <a:r>
              <a:rPr lang="en-US" sz="1900" b="1" dirty="0"/>
              <a:t>Constraints </a:t>
            </a:r>
            <a:r>
              <a:rPr lang="en-US" sz="1900" dirty="0"/>
              <a:t>- limitations or restrictions that must be satisfied.</a:t>
            </a:r>
          </a:p>
        </p:txBody>
      </p:sp>
      <p:sp>
        <p:nvSpPr>
          <p:cNvPr id="26627" name="Title 4">
            <a:extLst>
              <a:ext uri="{FF2B5EF4-FFF2-40B4-BE49-F238E27FC236}">
                <a16:creationId xmlns:a16="http://schemas.microsoft.com/office/drawing/2014/main" xmlns="" id="{DB03E1E1-F4CD-4184-8032-A761486CC68B}"/>
              </a:ext>
            </a:extLst>
          </p:cNvPr>
          <p:cNvSpPr>
            <a:spLocks noGrp="1"/>
          </p:cNvSpPr>
          <p:nvPr>
            <p:ph type="title"/>
          </p:nvPr>
        </p:nvSpPr>
        <p:spPr>
          <a:xfrm>
            <a:off x="2136775" y="228600"/>
            <a:ext cx="8153400" cy="990600"/>
          </a:xfrm>
        </p:spPr>
        <p:txBody>
          <a:bodyPr>
            <a:normAutofit/>
          </a:bodyPr>
          <a:lstStyle/>
          <a:p>
            <a:pPr marL="342900" indent="-342900"/>
            <a:r>
              <a:rPr lang="en-US" dirty="0"/>
              <a:t>BASIC TERMINOLOGY</a:t>
            </a:r>
            <a:endParaRPr lang="en-US" altLang="el-GR" dirty="0"/>
          </a:p>
        </p:txBody>
      </p:sp>
    </p:spTree>
    <p:extLst>
      <p:ext uri="{BB962C8B-B14F-4D97-AF65-F5344CB8AC3E}">
        <p14:creationId xmlns:p14="http://schemas.microsoft.com/office/powerpoint/2010/main" val="3099034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xmlns="" id="{CB249511-F100-4D7D-B977-21E1DC9A9FA5}"/>
              </a:ext>
            </a:extLst>
          </p:cNvPr>
          <p:cNvSpPr>
            <a:spLocks noGrp="1" noChangeArrowheads="1"/>
          </p:cNvSpPr>
          <p:nvPr>
            <p:ph type="title"/>
          </p:nvPr>
        </p:nvSpPr>
        <p:spPr/>
        <p:txBody>
          <a:bodyPr>
            <a:noAutofit/>
          </a:bodyPr>
          <a:lstStyle/>
          <a:p>
            <a:pPr>
              <a:defRPr/>
            </a:pPr>
            <a:r>
              <a:rPr lang="en-GB" sz="3600" dirty="0">
                <a:ea typeface="ＭＳ Ｐゴシック" charset="0"/>
              </a:rPr>
              <a:t>Project Prioritization with limited resources and selection rules</a:t>
            </a:r>
            <a:endParaRPr lang="en-GB" sz="3600" dirty="0">
              <a:ea typeface="ＭＳ Ｐゴシック" charset="0"/>
            </a:endParaRPr>
          </a:p>
        </p:txBody>
      </p:sp>
      <p:sp>
        <p:nvSpPr>
          <p:cNvPr id="3" name="Θέση περιεχομένου 2"/>
          <p:cNvSpPr>
            <a:spLocks noGrp="1"/>
          </p:cNvSpPr>
          <p:nvPr>
            <p:ph idx="1"/>
          </p:nvPr>
        </p:nvSpPr>
        <p:spPr>
          <a:xfrm>
            <a:off x="2152650" y="1690690"/>
            <a:ext cx="7886700" cy="3980873"/>
          </a:xfrm>
        </p:spPr>
        <p:txBody>
          <a:bodyPr/>
          <a:lstStyle/>
          <a:p>
            <a:r>
              <a:rPr lang="en-US" dirty="0" smtClean="0"/>
              <a:t>Project characteristics</a:t>
            </a:r>
          </a:p>
        </p:txBody>
      </p:sp>
      <p:graphicFrame>
        <p:nvGraphicFramePr>
          <p:cNvPr id="2" name="Πίνακας 1"/>
          <p:cNvGraphicFramePr>
            <a:graphicFrameLocks noGrp="1"/>
          </p:cNvGraphicFramePr>
          <p:nvPr>
            <p:extLst/>
          </p:nvPr>
        </p:nvGraphicFramePr>
        <p:xfrm>
          <a:off x="2403726" y="2334575"/>
          <a:ext cx="7423544" cy="4217241"/>
        </p:xfrm>
        <a:graphic>
          <a:graphicData uri="http://schemas.openxmlformats.org/drawingml/2006/table">
            <a:tbl>
              <a:tblPr>
                <a:tableStyleId>{5C22544A-7EE6-4342-B048-85BDC9FD1C3A}</a:tableStyleId>
              </a:tblPr>
              <a:tblGrid>
                <a:gridCol w="1425775"/>
                <a:gridCol w="745388"/>
                <a:gridCol w="1089331"/>
                <a:gridCol w="767175"/>
                <a:gridCol w="1471737"/>
                <a:gridCol w="1924138"/>
              </a:tblGrid>
              <a:tr h="182245">
                <a:tc>
                  <a:txBody>
                    <a:bodyPr/>
                    <a:lstStyle/>
                    <a:p>
                      <a:pPr algn="ctr" fontAlgn="b"/>
                      <a:endParaRPr lang="en-US" sz="1600" b="0" i="0" u="none" strike="noStrike" dirty="0">
                        <a:solidFill>
                          <a:srgbClr val="000000"/>
                        </a:solidFill>
                        <a:effectLst/>
                        <a:latin typeface="Calibri" panose="020F0502020204030204" pitchFamily="34" charset="0"/>
                      </a:endParaRPr>
                    </a:p>
                  </a:txBody>
                  <a:tcPr marL="4233" marR="4233" marT="4233" marB="0" anchor="b"/>
                </a:tc>
                <a:tc gridSpan="4">
                  <a:txBody>
                    <a:bodyPr/>
                    <a:lstStyle/>
                    <a:p>
                      <a:pPr algn="ctr" fontAlgn="b"/>
                      <a:r>
                        <a:rPr lang="en-US" sz="1600" u="none" strike="noStrike">
                          <a:effectLst/>
                        </a:rPr>
                        <a:t>Inputs / Resources</a:t>
                      </a:r>
                      <a:endParaRPr lang="en-US" sz="1600" b="0" i="0" u="none" strike="noStrike">
                        <a:solidFill>
                          <a:srgbClr val="000000"/>
                        </a:solidFill>
                        <a:effectLst/>
                        <a:latin typeface="Calibri" panose="020F0502020204030204" pitchFamily="34" charset="0"/>
                      </a:endParaRPr>
                    </a:p>
                  </a:txBody>
                  <a:tcPr marL="4233" marR="4233" marT="423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u="none" strike="noStrike">
                          <a:effectLst/>
                        </a:rPr>
                        <a:t>Output</a:t>
                      </a:r>
                      <a:endParaRPr lang="en-US" sz="1600" b="0" i="0" u="none" strike="noStrike">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Project ID</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Type</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Team Size</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Duration</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Budget (in $M)</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Return (in $M)</a:t>
                      </a:r>
                      <a:endParaRPr lang="en-US" sz="1600" b="0" i="0" u="none" strike="noStrike">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P1</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T1</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4.1</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4.2</a:t>
                      </a:r>
                      <a:endParaRPr lang="en-US" sz="1600" b="0" i="0" u="none" strike="noStrike">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6.8</a:t>
                      </a:r>
                      <a:endParaRPr lang="en-US" sz="1600" b="0" i="0" u="none" strike="noStrike">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5.8</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16.5</a:t>
                      </a:r>
                      <a:endParaRPr lang="en-US" sz="1600" b="0" i="0" u="none" strike="noStrike">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5.1</a:t>
                      </a:r>
                      <a:endParaRPr lang="en-US" sz="1600" b="0" i="0" u="none" strike="noStrike" dirty="0">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5.9</a:t>
                      </a:r>
                      <a:endParaRPr lang="en-US" sz="1600" b="0" i="0" u="none" strike="noStrike">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P6</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T1</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6.4</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P7</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6.2</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P8</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4.7</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P9</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4.1</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P10</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5.3</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P11</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T1</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7.2</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P12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5.1</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P13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8.2</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4.7</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P14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5.3</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3.1</a:t>
                      </a:r>
                      <a:endParaRPr lang="en-US" sz="1600" b="0" i="0" u="none" strike="noStrike" dirty="0">
                        <a:solidFill>
                          <a:srgbClr val="000000"/>
                        </a:solidFill>
                        <a:effectLst/>
                        <a:latin typeface="Calibri" panose="020F0502020204030204" pitchFamily="34" charset="0"/>
                      </a:endParaRPr>
                    </a:p>
                  </a:txBody>
                  <a:tcPr marL="4233" marR="4233" marT="4233" marB="0" anchor="b"/>
                </a:tc>
              </a:tr>
              <a:tr h="182245">
                <a:tc>
                  <a:txBody>
                    <a:bodyPr/>
                    <a:lstStyle/>
                    <a:p>
                      <a:pPr algn="ctr" fontAlgn="b"/>
                      <a:r>
                        <a:rPr lang="en-US" sz="1600" u="none" strike="noStrike">
                          <a:effectLst/>
                        </a:rPr>
                        <a:t>P15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4233" marR="4233" marT="4233" marB="0" anchor="b"/>
                </a:tc>
                <a:tc>
                  <a:txBody>
                    <a:bodyPr/>
                    <a:lstStyle/>
                    <a:p>
                      <a:pPr algn="ctr" fontAlgn="b"/>
                      <a:r>
                        <a:rPr lang="en-US" sz="1600" u="none" strike="noStrike" dirty="0">
                          <a:effectLst/>
                        </a:rPr>
                        <a:t>9.1</a:t>
                      </a:r>
                      <a:endParaRPr lang="en-US" sz="1600" b="0" i="0" u="none" strike="noStrike" dirty="0">
                        <a:solidFill>
                          <a:srgbClr val="000000"/>
                        </a:solidFill>
                        <a:effectLst/>
                        <a:latin typeface="Calibri" panose="020F0502020204030204" pitchFamily="34" charset="0"/>
                      </a:endParaRPr>
                    </a:p>
                  </a:txBody>
                  <a:tcPr marL="4233" marR="4233" marT="4233" marB="0" anchor="b"/>
                </a:tc>
              </a:tr>
            </a:tbl>
          </a:graphicData>
        </a:graphic>
      </p:graphicFrame>
    </p:spTree>
    <p:extLst>
      <p:ext uri="{BB962C8B-B14F-4D97-AF65-F5344CB8AC3E}">
        <p14:creationId xmlns:p14="http://schemas.microsoft.com/office/powerpoint/2010/main" val="3119335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sz="3600" dirty="0">
                <a:ea typeface="ＭＳ Ｐゴシック" charset="0"/>
              </a:rPr>
              <a:t>Project Prioritization with limited resources and selection rules</a:t>
            </a:r>
            <a:endParaRPr lang="en-US" sz="360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n-US" b="1" dirty="0" smtClean="0"/>
              <a:t>Constraints and rules</a:t>
            </a:r>
          </a:p>
          <a:p>
            <a:r>
              <a:rPr lang="en-US" dirty="0" smtClean="0"/>
              <a:t>We cannot exceed total budget (50M).</a:t>
            </a:r>
          </a:p>
          <a:p>
            <a:r>
              <a:rPr lang="en-US" dirty="0" smtClean="0"/>
              <a:t>The sum of team sizes should be less than the total available number of associates 40.</a:t>
            </a:r>
          </a:p>
          <a:p>
            <a:r>
              <a:rPr lang="en-US" dirty="0" smtClean="0"/>
              <a:t>We cannot allocate more than 160 man-months.</a:t>
            </a:r>
          </a:p>
          <a:p>
            <a:r>
              <a:rPr lang="en-US" dirty="0" smtClean="0"/>
              <a:t>We cannot select more than 2 projects from each type.</a:t>
            </a:r>
          </a:p>
          <a:p>
            <a:r>
              <a:rPr lang="en-US" dirty="0" smtClean="0"/>
              <a:t>We need at least one project from each type.</a:t>
            </a:r>
          </a:p>
          <a:p>
            <a:r>
              <a:rPr lang="en-US" dirty="0" smtClean="0"/>
              <a:t>If we select P1, then we need to select also P7 and vice versa</a:t>
            </a:r>
          </a:p>
          <a:p>
            <a:r>
              <a:rPr lang="en-US" dirty="0" smtClean="0"/>
              <a:t>We cannot select P3 and P10 together.</a:t>
            </a:r>
          </a:p>
          <a:p>
            <a:r>
              <a:rPr lang="en-US" dirty="0" smtClean="0"/>
              <a:t>If we select project P6, then we need to select P12, but P12 can be selected independently.</a:t>
            </a:r>
            <a:endParaRPr lang="en-US" dirty="0"/>
          </a:p>
        </p:txBody>
      </p:sp>
    </p:spTree>
    <p:extLst>
      <p:ext uri="{BB962C8B-B14F-4D97-AF65-F5344CB8AC3E}">
        <p14:creationId xmlns:p14="http://schemas.microsoft.com/office/powerpoint/2010/main" val="2073897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xmlns="" id="{84F7337D-52D8-43F6-A6CE-3581E6C340C4}"/>
              </a:ext>
            </a:extLst>
          </p:cNvPr>
          <p:cNvSpPr>
            <a:spLocks noGrp="1"/>
          </p:cNvSpPr>
          <p:nvPr>
            <p:ph type="title"/>
          </p:nvPr>
        </p:nvSpPr>
        <p:spPr>
          <a:xfrm>
            <a:off x="2163764" y="381000"/>
            <a:ext cx="8504237" cy="762000"/>
          </a:xfrm>
        </p:spPr>
        <p:txBody>
          <a:bodyPr/>
          <a:lstStyle/>
          <a:p>
            <a:r>
              <a:rPr lang="en-US" altLang="el-GR" dirty="0" smtClean="0"/>
              <a:t>Math Programming Model</a:t>
            </a:r>
            <a:endParaRPr lang="en-US" altLang="el-GR" dirty="0"/>
          </a:p>
        </p:txBody>
      </p:sp>
      <p:sp>
        <p:nvSpPr>
          <p:cNvPr id="5" name="Text Box 7">
            <a:extLst>
              <a:ext uri="{FF2B5EF4-FFF2-40B4-BE49-F238E27FC236}">
                <a16:creationId xmlns:a16="http://schemas.microsoft.com/office/drawing/2014/main" xmlns="" id="{DCC17D7D-A560-4C09-B5C1-45A6A25D514D}"/>
              </a:ext>
            </a:extLst>
          </p:cNvPr>
          <p:cNvSpPr txBox="1">
            <a:spLocks noChangeArrowheads="1"/>
          </p:cNvSpPr>
          <p:nvPr/>
        </p:nvSpPr>
        <p:spPr bwMode="auto">
          <a:xfrm>
            <a:off x="1938413" y="1967448"/>
            <a:ext cx="4707960" cy="3739485"/>
          </a:xfrm>
          <a:prstGeom prst="rect">
            <a:avLst/>
          </a:prstGeom>
          <a:noFill/>
          <a:ln>
            <a:noFill/>
          </a:ln>
          <a:effectLst/>
        </p:spPr>
        <p:txBody>
          <a:bodyPr wrap="square">
            <a:spAutoFit/>
          </a:bodyPr>
          <a:lstStyle/>
          <a:p>
            <a:pPr>
              <a:spcAft>
                <a:spcPts val="600"/>
              </a:spcAft>
              <a:defRPr/>
            </a:pPr>
            <a:r>
              <a:rPr lang="en-GB" sz="1600" dirty="0">
                <a:effectLst>
                  <a:outerShdw blurRad="38100" dist="38100" dir="2700000" algn="tl">
                    <a:srgbClr val="DDDDDD"/>
                  </a:outerShdw>
                </a:effectLst>
                <a:latin typeface="+mj-lt"/>
                <a:ea typeface="ＭＳ Ｐゴシック" charset="0"/>
              </a:rPr>
              <a:t>m</a:t>
            </a:r>
            <a:r>
              <a:rPr lang="en-GB" sz="1600" dirty="0">
                <a:effectLst>
                  <a:outerShdw blurRad="38100" dist="38100" dir="2700000" algn="tl">
                    <a:srgbClr val="DDDDDD"/>
                  </a:outerShdw>
                </a:effectLst>
                <a:latin typeface="+mj-lt"/>
                <a:ea typeface="ＭＳ Ｐゴシック" charset="0"/>
              </a:rPr>
              <a:t>ax  </a:t>
            </a:r>
            <a:r>
              <a:rPr lang="en-GB" sz="1600" dirty="0">
                <a:effectLst>
                  <a:outerShdw blurRad="38100" dist="38100" dir="2700000" algn="tl">
                    <a:srgbClr val="DDDDDD"/>
                  </a:outerShdw>
                </a:effectLst>
                <a:latin typeface="+mj-lt"/>
                <a:ea typeface="ＭＳ Ｐゴシック" charset="0"/>
              </a:rPr>
              <a:t>Z = 4</a:t>
            </a:r>
            <a:r>
              <a:rPr lang="en-US" sz="1600" dirty="0">
                <a:effectLst>
                  <a:outerShdw blurRad="38100" dist="38100" dir="2700000" algn="tl">
                    <a:srgbClr val="DDDDDD"/>
                  </a:outerShdw>
                </a:effectLst>
                <a:latin typeface="+mj-lt"/>
                <a:ea typeface="ＭＳ Ｐゴシック" charset="0"/>
              </a:rPr>
              <a:t>.</a:t>
            </a:r>
            <a:r>
              <a:rPr lang="en-GB" sz="1600" dirty="0">
                <a:effectLst>
                  <a:outerShdw blurRad="38100" dist="38100" dir="2700000" algn="tl">
                    <a:srgbClr val="DDDDDD"/>
                  </a:outerShdw>
                </a:effectLst>
                <a:latin typeface="+mj-lt"/>
                <a:ea typeface="ＭＳ Ｐゴシック" charset="0"/>
              </a:rPr>
              <a:t>20x</a:t>
            </a:r>
            <a:r>
              <a:rPr lang="en-GB" sz="1600" baseline="-25000" dirty="0">
                <a:effectLst>
                  <a:outerShdw blurRad="38100" dist="38100" dir="2700000" algn="tl">
                    <a:srgbClr val="DDDDDD"/>
                  </a:outerShdw>
                </a:effectLst>
                <a:latin typeface="+mj-lt"/>
                <a:ea typeface="ＭＳ Ｐゴシック" charset="0"/>
              </a:rPr>
              <a:t>1</a:t>
            </a:r>
            <a:r>
              <a:rPr lang="en-GB" sz="1600" dirty="0">
                <a:effectLst>
                  <a:outerShdw blurRad="38100" dist="38100" dir="2700000" algn="tl">
                    <a:srgbClr val="DDDDDD"/>
                  </a:outerShdw>
                </a:effectLst>
                <a:latin typeface="+mj-lt"/>
                <a:ea typeface="ＭＳ Ｐゴシック" charset="0"/>
              </a:rPr>
              <a:t> + </a:t>
            </a:r>
            <a:r>
              <a:rPr lang="en-US" sz="1600" dirty="0">
                <a:effectLst>
                  <a:outerShdw blurRad="38100" dist="38100" dir="2700000" algn="tl">
                    <a:srgbClr val="DDDDDD"/>
                  </a:outerShdw>
                </a:effectLst>
                <a:latin typeface="+mj-lt"/>
                <a:ea typeface="ＭＳ Ｐゴシック" charset="0"/>
              </a:rPr>
              <a:t>….</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 </a:t>
            </a:r>
            <a:r>
              <a:rPr lang="en-US" sz="1600" dirty="0">
                <a:effectLst>
                  <a:outerShdw blurRad="38100" dist="38100" dir="2700000" algn="tl">
                    <a:srgbClr val="DDDDDD"/>
                  </a:outerShdw>
                </a:effectLst>
                <a:latin typeface="+mj-lt"/>
                <a:ea typeface="ＭＳ Ｐゴシック" charset="0"/>
              </a:rPr>
              <a:t>9.1</a:t>
            </a:r>
            <a:r>
              <a:rPr lang="en-GB" sz="1600" dirty="0">
                <a:effectLst>
                  <a:outerShdw blurRad="38100" dist="38100" dir="2700000" algn="tl">
                    <a:srgbClr val="DDDDDD"/>
                  </a:outerShdw>
                </a:effectLst>
                <a:latin typeface="+mj-lt"/>
                <a:ea typeface="ＭＳ Ｐゴシック" charset="0"/>
              </a:rPr>
              <a:t>x</a:t>
            </a:r>
            <a:r>
              <a:rPr lang="en-GB" sz="1600" baseline="-25000" dirty="0">
                <a:effectLst>
                  <a:outerShdw blurRad="38100" dist="38100" dir="2700000" algn="tl">
                    <a:srgbClr val="DDDDDD"/>
                  </a:outerShdw>
                </a:effectLst>
                <a:latin typeface="+mj-lt"/>
                <a:ea typeface="ＭＳ Ｐゴシック" charset="0"/>
              </a:rPr>
              <a:t>15</a:t>
            </a:r>
            <a:r>
              <a:rPr lang="en-GB" sz="1600" dirty="0">
                <a:effectLst>
                  <a:outerShdw blurRad="38100" dist="38100" dir="2700000" algn="tl">
                    <a:srgbClr val="DDDDDD"/>
                  </a:outerShdw>
                </a:effectLst>
                <a:latin typeface="+mj-lt"/>
                <a:ea typeface="ＭＳ Ｐゴシック" charset="0"/>
              </a:rPr>
              <a:t>  </a:t>
            </a:r>
            <a:endParaRPr lang="en-GB" sz="1600" dirty="0">
              <a:effectLst>
                <a:outerShdw blurRad="38100" dist="38100" dir="2700000" algn="tl">
                  <a:srgbClr val="DDDDDD"/>
                </a:outerShdw>
              </a:effectLst>
              <a:latin typeface="+mj-lt"/>
              <a:ea typeface="ＭＳ Ｐゴシック" charset="0"/>
            </a:endParaRPr>
          </a:p>
          <a:p>
            <a:pPr>
              <a:lnSpc>
                <a:spcPct val="150000"/>
              </a:lnSpc>
              <a:spcAft>
                <a:spcPts val="600"/>
              </a:spcAft>
              <a:defRPr/>
            </a:pPr>
            <a:r>
              <a:rPr lang="en-GB" sz="1600" dirty="0" err="1">
                <a:effectLst>
                  <a:outerShdw blurRad="38100" dist="38100" dir="2700000" algn="tl">
                    <a:srgbClr val="DDDDDD"/>
                  </a:outerShdw>
                </a:effectLst>
                <a:latin typeface="+mj-lt"/>
                <a:ea typeface="ＭＳ Ｐゴシック" charset="0"/>
              </a:rPr>
              <a:t>s.t.</a:t>
            </a:r>
            <a:endParaRPr lang="en-GB" sz="1600" dirty="0">
              <a:effectLst>
                <a:outerShdw blurRad="38100" dist="38100" dir="2700000" algn="tl">
                  <a:srgbClr val="DDDDDD"/>
                </a:outerShdw>
              </a:effectLst>
              <a:latin typeface="+mj-lt"/>
              <a:ea typeface="ＭＳ Ｐゴシック" charset="0"/>
            </a:endParaRPr>
          </a:p>
          <a:p>
            <a:pPr>
              <a:lnSpc>
                <a:spcPct val="150000"/>
              </a:lnSpc>
              <a:spcAft>
                <a:spcPts val="600"/>
              </a:spcAft>
              <a:defRPr/>
            </a:pPr>
            <a:r>
              <a:rPr lang="en-US" sz="1600" dirty="0">
                <a:effectLst>
                  <a:outerShdw blurRad="38100" dist="38100" dir="2700000" algn="tl">
                    <a:srgbClr val="DDDDDD"/>
                  </a:outerShdw>
                </a:effectLst>
                <a:latin typeface="+mj-lt"/>
                <a:ea typeface="ＭＳ Ｐゴシック" charset="0"/>
              </a:rPr>
              <a:t>4.1</a:t>
            </a:r>
            <a:r>
              <a:rPr lang="en-GB" sz="1600" dirty="0">
                <a:effectLst>
                  <a:outerShdw blurRad="38100" dist="38100" dir="2700000" algn="tl">
                    <a:srgbClr val="DDDDDD"/>
                  </a:outerShdw>
                </a:effectLst>
                <a:latin typeface="+mj-lt"/>
                <a:ea typeface="ＭＳ Ｐゴシック" charset="0"/>
              </a:rPr>
              <a:t>x1 + </a:t>
            </a:r>
            <a:r>
              <a:rPr lang="en-US" sz="1600" dirty="0">
                <a:effectLst>
                  <a:outerShdw blurRad="38100" dist="38100" dir="2700000" algn="tl">
                    <a:srgbClr val="DDDDDD"/>
                  </a:outerShdw>
                </a:effectLst>
                <a:latin typeface="+mj-lt"/>
                <a:ea typeface="ＭＳ Ｐゴシック" charset="0"/>
              </a:rPr>
              <a:t>….</a:t>
            </a:r>
            <a:r>
              <a:rPr lang="en-GB" sz="1600" dirty="0">
                <a:effectLst>
                  <a:outerShdw blurRad="38100" dist="38100" dir="2700000" algn="tl">
                    <a:srgbClr val="DDDDDD"/>
                  </a:outerShdw>
                </a:effectLst>
                <a:latin typeface="+mj-lt"/>
                <a:ea typeface="ＭＳ Ｐゴシック" charset="0"/>
              </a:rPr>
              <a:t> + </a:t>
            </a:r>
            <a:r>
              <a:rPr lang="en-US" sz="1600" dirty="0">
                <a:effectLst>
                  <a:outerShdw blurRad="38100" dist="38100" dir="2700000" algn="tl">
                    <a:srgbClr val="DDDDDD"/>
                  </a:outerShdw>
                </a:effectLst>
                <a:latin typeface="+mj-lt"/>
                <a:ea typeface="ＭＳ Ｐゴシック" charset="0"/>
              </a:rPr>
              <a:t>7</a:t>
            </a:r>
            <a:r>
              <a:rPr lang="en-GB" sz="1600" dirty="0">
                <a:effectLst>
                  <a:outerShdw blurRad="38100" dist="38100" dir="2700000" algn="tl">
                    <a:srgbClr val="DDDDDD"/>
                  </a:outerShdw>
                </a:effectLst>
                <a:latin typeface="+mj-lt"/>
                <a:ea typeface="ＭＳ Ｐゴシック" charset="0"/>
              </a:rPr>
              <a:t>x15   </a:t>
            </a:r>
            <a:r>
              <a:rPr lang="en-GB" sz="1600" dirty="0">
                <a:effectLst>
                  <a:outerShdw blurRad="38100" dist="38100" dir="2700000" algn="tl">
                    <a:srgbClr val="DDDDDD"/>
                  </a:outerShdw>
                </a:effectLst>
                <a:latin typeface="+mj-lt"/>
                <a:ea typeface="ＭＳ Ｐゴシック" charset="0"/>
                <a:sym typeface="Symbol" charset="0"/>
              </a:rPr>
              <a:t></a:t>
            </a:r>
            <a:r>
              <a:rPr lang="el-GR" sz="1600" dirty="0">
                <a:effectLst>
                  <a:outerShdw blurRad="38100" dist="38100" dir="2700000" algn="tl">
                    <a:srgbClr val="DDDDDD"/>
                  </a:outerShdw>
                </a:effectLst>
                <a:latin typeface="+mj-lt"/>
                <a:ea typeface="ＭＳ Ｐゴシック" charset="0"/>
                <a:sym typeface="Symbol" charset="0"/>
              </a:rPr>
              <a:t>   </a:t>
            </a:r>
            <a:r>
              <a:rPr lang="en-GB" sz="1600" dirty="0">
                <a:effectLst>
                  <a:outerShdw blurRad="38100" dist="38100" dir="2700000" algn="tl">
                    <a:srgbClr val="DDDDDD"/>
                  </a:outerShdw>
                </a:effectLst>
                <a:latin typeface="+mj-lt"/>
                <a:ea typeface="ＭＳ Ｐゴシック" charset="0"/>
                <a:sym typeface="Symbol" charset="0"/>
              </a:rPr>
              <a:t>50 </a:t>
            </a:r>
            <a:r>
              <a:rPr lang="en-GB" sz="1600" dirty="0">
                <a:effectLst>
                  <a:outerShdw blurRad="38100" dist="38100" dir="2700000" algn="tl">
                    <a:srgbClr val="DDDDDD"/>
                  </a:outerShdw>
                </a:effectLst>
                <a:latin typeface="+mj-lt"/>
                <a:ea typeface="ＭＳ Ｐゴシック" charset="0"/>
                <a:sym typeface="Symbol" charset="0"/>
              </a:rPr>
              <a:t>(budget</a:t>
            </a:r>
            <a:r>
              <a:rPr lang="en-GB" sz="1600" dirty="0">
                <a:effectLst>
                  <a:outerShdw blurRad="38100" dist="38100" dir="2700000" algn="tl">
                    <a:srgbClr val="DDDDDD"/>
                  </a:outerShdw>
                </a:effectLst>
                <a:latin typeface="+mj-lt"/>
                <a:ea typeface="ＭＳ Ｐゴシック" charset="0"/>
                <a:sym typeface="Symbol" charset="0"/>
              </a:rPr>
              <a:t>)</a:t>
            </a:r>
          </a:p>
          <a:p>
            <a:pPr>
              <a:lnSpc>
                <a:spcPct val="150000"/>
              </a:lnSpc>
              <a:spcAft>
                <a:spcPts val="600"/>
              </a:spcAft>
              <a:defRPr/>
            </a:pPr>
            <a:r>
              <a:rPr lang="en-US" sz="1600" dirty="0">
                <a:effectLst>
                  <a:outerShdw blurRad="38100" dist="38100" dir="2700000" algn="tl">
                    <a:srgbClr val="DDDDDD"/>
                  </a:outerShdw>
                </a:effectLst>
                <a:latin typeface="+mj-lt"/>
                <a:ea typeface="ＭＳ Ｐゴシック" charset="0"/>
              </a:rPr>
              <a:t>3</a:t>
            </a:r>
            <a:r>
              <a:rPr lang="en-GB" sz="1600" dirty="0">
                <a:effectLst>
                  <a:outerShdw blurRad="38100" dist="38100" dir="2700000" algn="tl">
                    <a:srgbClr val="DDDDDD"/>
                  </a:outerShdw>
                </a:effectLst>
                <a:latin typeface="+mj-lt"/>
                <a:ea typeface="ＭＳ Ｐゴシック" charset="0"/>
              </a:rPr>
              <a:t>x1 </a:t>
            </a:r>
            <a:r>
              <a:rPr lang="en-GB" sz="1600" dirty="0">
                <a:effectLst>
                  <a:outerShdw blurRad="38100" dist="38100" dir="2700000" algn="tl">
                    <a:srgbClr val="DDDDDD"/>
                  </a:outerShdw>
                </a:effectLst>
                <a:latin typeface="+mj-lt"/>
                <a:ea typeface="ＭＳ Ｐゴシック" charset="0"/>
              </a:rPr>
              <a:t>+ </a:t>
            </a:r>
            <a:r>
              <a:rPr lang="en-US" sz="1600" dirty="0">
                <a:effectLst>
                  <a:outerShdw blurRad="38100" dist="38100" dir="2700000" algn="tl">
                    <a:srgbClr val="DDDDDD"/>
                  </a:outerShdw>
                </a:effectLst>
                <a:latin typeface="+mj-lt"/>
                <a:ea typeface="ＭＳ Ｐゴシック" charset="0"/>
              </a:rPr>
              <a:t>….</a:t>
            </a:r>
            <a:r>
              <a:rPr lang="en-GB" sz="1600" dirty="0">
                <a:effectLst>
                  <a:outerShdw blurRad="38100" dist="38100" dir="2700000" algn="tl">
                    <a:srgbClr val="DDDDDD"/>
                  </a:outerShdw>
                </a:effectLst>
                <a:latin typeface="+mj-lt"/>
                <a:ea typeface="ＭＳ Ｐゴシック" charset="0"/>
              </a:rPr>
              <a:t> + </a:t>
            </a:r>
            <a:r>
              <a:rPr lang="en-US" sz="1600" dirty="0">
                <a:effectLst>
                  <a:outerShdw blurRad="38100" dist="38100" dir="2700000" algn="tl">
                    <a:srgbClr val="DDDDDD"/>
                  </a:outerShdw>
                </a:effectLst>
                <a:latin typeface="+mj-lt"/>
                <a:ea typeface="ＭＳ Ｐゴシック" charset="0"/>
              </a:rPr>
              <a:t>5</a:t>
            </a:r>
            <a:r>
              <a:rPr lang="en-GB" sz="1600" dirty="0">
                <a:effectLst>
                  <a:outerShdw blurRad="38100" dist="38100" dir="2700000" algn="tl">
                    <a:srgbClr val="DDDDDD"/>
                  </a:outerShdw>
                </a:effectLst>
                <a:latin typeface="+mj-lt"/>
                <a:ea typeface="ＭＳ Ｐゴシック" charset="0"/>
              </a:rPr>
              <a:t>x15   </a:t>
            </a:r>
            <a:r>
              <a:rPr lang="en-GB" sz="1600" dirty="0">
                <a:effectLst>
                  <a:outerShdw blurRad="38100" dist="38100" dir="2700000" algn="tl">
                    <a:srgbClr val="DDDDDD"/>
                  </a:outerShdw>
                </a:effectLst>
                <a:latin typeface="+mj-lt"/>
                <a:ea typeface="ＭＳ Ｐゴシック" charset="0"/>
                <a:sym typeface="Symbol" charset="0"/>
              </a:rPr>
              <a:t></a:t>
            </a:r>
            <a:r>
              <a:rPr lang="el-GR" sz="1600" dirty="0">
                <a:effectLst>
                  <a:outerShdw blurRad="38100" dist="38100" dir="2700000" algn="tl">
                    <a:srgbClr val="DDDDDD"/>
                  </a:outerShdw>
                </a:effectLst>
                <a:latin typeface="+mj-lt"/>
                <a:ea typeface="ＭＳ Ｐゴシック" charset="0"/>
                <a:sym typeface="Symbol" charset="0"/>
              </a:rPr>
              <a:t>   </a:t>
            </a:r>
            <a:r>
              <a:rPr lang="en-GB" sz="1600" dirty="0">
                <a:effectLst>
                  <a:outerShdw blurRad="38100" dist="38100" dir="2700000" algn="tl">
                    <a:srgbClr val="DDDDDD"/>
                  </a:outerShdw>
                </a:effectLst>
                <a:latin typeface="+mj-lt"/>
                <a:ea typeface="ＭＳ Ｐゴシック" charset="0"/>
                <a:sym typeface="Symbol" charset="0"/>
              </a:rPr>
              <a:t>4</a:t>
            </a:r>
            <a:r>
              <a:rPr lang="en-GB" sz="1600" dirty="0">
                <a:effectLst>
                  <a:outerShdw blurRad="38100" dist="38100" dir="2700000" algn="tl">
                    <a:srgbClr val="DDDDDD"/>
                  </a:outerShdw>
                </a:effectLst>
                <a:latin typeface="+mj-lt"/>
                <a:ea typeface="ＭＳ Ｐゴシック" charset="0"/>
                <a:sym typeface="Symbol" charset="0"/>
              </a:rPr>
              <a:t>0 (associates)</a:t>
            </a:r>
          </a:p>
          <a:p>
            <a:pPr>
              <a:lnSpc>
                <a:spcPct val="150000"/>
              </a:lnSpc>
              <a:spcAft>
                <a:spcPts val="600"/>
              </a:spcAft>
              <a:defRPr/>
            </a:pPr>
            <a:r>
              <a:rPr lang="en-US" sz="1600" dirty="0">
                <a:latin typeface="+mj-lt"/>
                <a:ea typeface="ＭＳ Ｐゴシック" charset="0"/>
              </a:rPr>
              <a:t>3*3</a:t>
            </a:r>
            <a:r>
              <a:rPr lang="en-GB" sz="1600" dirty="0">
                <a:latin typeface="+mj-lt"/>
                <a:ea typeface="ＭＳ Ｐゴシック" charset="0"/>
              </a:rPr>
              <a:t>x1 </a:t>
            </a:r>
            <a:r>
              <a:rPr lang="en-GB" sz="1600" dirty="0">
                <a:latin typeface="+mj-lt"/>
                <a:ea typeface="ＭＳ Ｐゴシック" charset="0"/>
              </a:rPr>
              <a:t>+ </a:t>
            </a:r>
            <a:r>
              <a:rPr lang="en-US" sz="1600" dirty="0">
                <a:latin typeface="+mj-lt"/>
                <a:ea typeface="ＭＳ Ｐゴシック" charset="0"/>
              </a:rPr>
              <a:t>….</a:t>
            </a:r>
            <a:r>
              <a:rPr lang="en-GB" sz="1600" dirty="0">
                <a:latin typeface="+mj-lt"/>
                <a:ea typeface="ＭＳ Ｐゴシック" charset="0"/>
              </a:rPr>
              <a:t> + </a:t>
            </a:r>
            <a:r>
              <a:rPr lang="en-US" sz="1600" dirty="0">
                <a:latin typeface="+mj-lt"/>
                <a:ea typeface="ＭＳ Ｐゴシック" charset="0"/>
              </a:rPr>
              <a:t>5*6</a:t>
            </a:r>
            <a:r>
              <a:rPr lang="en-GB" sz="1600" dirty="0">
                <a:latin typeface="+mj-lt"/>
                <a:ea typeface="ＭＳ Ｐゴシック" charset="0"/>
              </a:rPr>
              <a:t>x15   </a:t>
            </a:r>
            <a:r>
              <a:rPr lang="en-GB" sz="1600" dirty="0">
                <a:latin typeface="+mj-lt"/>
                <a:ea typeface="ＭＳ Ｐゴシック" charset="0"/>
                <a:sym typeface="Symbol" charset="0"/>
              </a:rPr>
              <a:t></a:t>
            </a:r>
            <a:r>
              <a:rPr lang="el-GR" sz="1600" dirty="0">
                <a:latin typeface="+mj-lt"/>
                <a:ea typeface="ＭＳ Ｐゴシック" charset="0"/>
                <a:sym typeface="Symbol" charset="0"/>
              </a:rPr>
              <a:t>   </a:t>
            </a:r>
            <a:r>
              <a:rPr lang="en-GB" sz="1600" dirty="0">
                <a:latin typeface="+mj-lt"/>
                <a:ea typeface="ＭＳ Ｐゴシック" charset="0"/>
                <a:sym typeface="Symbol" charset="0"/>
              </a:rPr>
              <a:t>160 (man-months)</a:t>
            </a:r>
            <a:endParaRPr lang="en-GB" sz="1600" dirty="0">
              <a:latin typeface="+mj-lt"/>
              <a:ea typeface="ＭＳ Ｐゴシック" charset="0"/>
            </a:endParaRPr>
          </a:p>
          <a:p>
            <a:pPr>
              <a:spcAft>
                <a:spcPts val="600"/>
              </a:spcAft>
              <a:defRPr/>
            </a:pPr>
            <a:r>
              <a:rPr lang="en-GB" sz="1600" dirty="0">
                <a:effectLst>
                  <a:outerShdw blurRad="38100" dist="38100" dir="2700000" algn="tl">
                    <a:srgbClr val="DDDDDD"/>
                  </a:outerShdw>
                </a:effectLst>
                <a:latin typeface="+mj-lt"/>
                <a:ea typeface="ＭＳ Ｐゴシック" charset="0"/>
              </a:rPr>
              <a:t>x1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x6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x11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2 (Type 1 projects)</a:t>
            </a:r>
          </a:p>
          <a:p>
            <a:pPr>
              <a:spcAft>
                <a:spcPts val="600"/>
              </a:spcAft>
              <a:defRPr/>
            </a:pPr>
            <a:r>
              <a:rPr lang="en-GB" sz="1600" dirty="0">
                <a:effectLst>
                  <a:outerShdw blurRad="38100" dist="38100" dir="2700000" algn="tl">
                    <a:srgbClr val="DDDDDD"/>
                  </a:outerShdw>
                </a:effectLst>
                <a:latin typeface="+mj-lt"/>
                <a:ea typeface="ＭＳ Ｐゴシック" charset="0"/>
              </a:rPr>
              <a:t>x2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x7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x12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2 </a:t>
            </a:r>
            <a:r>
              <a:rPr lang="en-GB" sz="1600" dirty="0">
                <a:effectLst>
                  <a:outerShdw blurRad="38100" dist="38100" dir="2700000" algn="tl">
                    <a:srgbClr val="DDDDDD"/>
                  </a:outerShdw>
                </a:effectLst>
                <a:latin typeface="+mj-lt"/>
                <a:ea typeface="ＭＳ Ｐゴシック" charset="0"/>
              </a:rPr>
              <a:t>(Type </a:t>
            </a:r>
            <a:r>
              <a:rPr lang="en-GB" sz="1600" dirty="0">
                <a:effectLst>
                  <a:outerShdw blurRad="38100" dist="38100" dir="2700000" algn="tl">
                    <a:srgbClr val="DDDDDD"/>
                  </a:outerShdw>
                </a:effectLst>
                <a:latin typeface="+mj-lt"/>
                <a:ea typeface="ＭＳ Ｐゴシック" charset="0"/>
              </a:rPr>
              <a:t>2 </a:t>
            </a:r>
            <a:r>
              <a:rPr lang="en-GB" sz="1600" dirty="0">
                <a:effectLst>
                  <a:outerShdw blurRad="38100" dist="38100" dir="2700000" algn="tl">
                    <a:srgbClr val="DDDDDD"/>
                  </a:outerShdw>
                </a:effectLst>
                <a:latin typeface="+mj-lt"/>
                <a:ea typeface="ＭＳ Ｐゴシック" charset="0"/>
              </a:rPr>
              <a:t>projects)</a:t>
            </a:r>
            <a:endParaRPr lang="en-GB" sz="1600" dirty="0">
              <a:effectLst>
                <a:outerShdw blurRad="38100" dist="38100" dir="2700000" algn="tl">
                  <a:srgbClr val="DDDDDD"/>
                </a:outerShdw>
              </a:effectLst>
              <a:latin typeface="+mj-lt"/>
              <a:ea typeface="ＭＳ Ｐゴシック" charset="0"/>
            </a:endParaRPr>
          </a:p>
          <a:p>
            <a:pPr>
              <a:spcAft>
                <a:spcPts val="600"/>
              </a:spcAft>
              <a:defRPr/>
            </a:pPr>
            <a:r>
              <a:rPr lang="en-GB" sz="1600" dirty="0">
                <a:effectLst>
                  <a:outerShdw blurRad="38100" dist="38100" dir="2700000" algn="tl">
                    <a:srgbClr val="DDDDDD"/>
                  </a:outerShdw>
                </a:effectLst>
                <a:latin typeface="+mj-lt"/>
                <a:ea typeface="ＭＳ Ｐゴシック" charset="0"/>
              </a:rPr>
              <a:t>x3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x8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x13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2 </a:t>
            </a:r>
            <a:r>
              <a:rPr lang="en-GB" sz="1600" dirty="0">
                <a:effectLst>
                  <a:outerShdw blurRad="38100" dist="38100" dir="2700000" algn="tl">
                    <a:srgbClr val="DDDDDD"/>
                  </a:outerShdw>
                </a:effectLst>
                <a:latin typeface="+mj-lt"/>
                <a:ea typeface="ＭＳ Ｐゴシック" charset="0"/>
              </a:rPr>
              <a:t>(Type </a:t>
            </a:r>
            <a:r>
              <a:rPr lang="en-GB" sz="1600" dirty="0">
                <a:effectLst>
                  <a:outerShdw blurRad="38100" dist="38100" dir="2700000" algn="tl">
                    <a:srgbClr val="DDDDDD"/>
                  </a:outerShdw>
                </a:effectLst>
                <a:latin typeface="+mj-lt"/>
                <a:ea typeface="ＭＳ Ｐゴシック" charset="0"/>
              </a:rPr>
              <a:t>3 </a:t>
            </a:r>
            <a:r>
              <a:rPr lang="en-GB" sz="1600" dirty="0">
                <a:effectLst>
                  <a:outerShdw blurRad="38100" dist="38100" dir="2700000" algn="tl">
                    <a:srgbClr val="DDDDDD"/>
                  </a:outerShdw>
                </a:effectLst>
                <a:latin typeface="+mj-lt"/>
                <a:ea typeface="ＭＳ Ｐゴシック" charset="0"/>
              </a:rPr>
              <a:t>projects)</a:t>
            </a:r>
          </a:p>
          <a:p>
            <a:pPr>
              <a:spcAft>
                <a:spcPts val="600"/>
              </a:spcAft>
              <a:defRPr/>
            </a:pPr>
            <a:r>
              <a:rPr lang="en-GB" sz="1600" dirty="0">
                <a:effectLst>
                  <a:outerShdw blurRad="38100" dist="38100" dir="2700000" algn="tl">
                    <a:srgbClr val="DDDDDD"/>
                  </a:outerShdw>
                </a:effectLst>
                <a:latin typeface="+mj-lt"/>
                <a:ea typeface="ＭＳ Ｐゴシック" charset="0"/>
              </a:rPr>
              <a:t>x4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x9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x14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2 </a:t>
            </a:r>
            <a:r>
              <a:rPr lang="en-GB" sz="1600" dirty="0">
                <a:effectLst>
                  <a:outerShdw blurRad="38100" dist="38100" dir="2700000" algn="tl">
                    <a:srgbClr val="DDDDDD"/>
                  </a:outerShdw>
                </a:effectLst>
                <a:latin typeface="+mj-lt"/>
                <a:ea typeface="ＭＳ Ｐゴシック" charset="0"/>
              </a:rPr>
              <a:t>(Type </a:t>
            </a:r>
            <a:r>
              <a:rPr lang="en-GB" sz="1600" dirty="0">
                <a:effectLst>
                  <a:outerShdw blurRad="38100" dist="38100" dir="2700000" algn="tl">
                    <a:srgbClr val="DDDDDD"/>
                  </a:outerShdw>
                </a:effectLst>
                <a:latin typeface="+mj-lt"/>
                <a:ea typeface="ＭＳ Ｐゴシック" charset="0"/>
              </a:rPr>
              <a:t>4 </a:t>
            </a:r>
            <a:r>
              <a:rPr lang="en-GB" sz="1600" dirty="0">
                <a:effectLst>
                  <a:outerShdw blurRad="38100" dist="38100" dir="2700000" algn="tl">
                    <a:srgbClr val="DDDDDD"/>
                  </a:outerShdw>
                </a:effectLst>
                <a:latin typeface="+mj-lt"/>
                <a:ea typeface="ＭＳ Ｐゴシック" charset="0"/>
              </a:rPr>
              <a:t>projects</a:t>
            </a:r>
            <a:r>
              <a:rPr lang="en-GB" sz="1600" dirty="0">
                <a:effectLst>
                  <a:outerShdw blurRad="38100" dist="38100" dir="2700000" algn="tl">
                    <a:srgbClr val="DDDDDD"/>
                  </a:outerShdw>
                </a:effectLst>
                <a:latin typeface="+mj-lt"/>
                <a:ea typeface="ＭＳ Ｐゴシック" charset="0"/>
              </a:rPr>
              <a:t>)</a:t>
            </a:r>
          </a:p>
          <a:p>
            <a:pPr>
              <a:spcAft>
                <a:spcPts val="600"/>
              </a:spcAft>
              <a:defRPr/>
            </a:pPr>
            <a:r>
              <a:rPr lang="en-GB" sz="1600" dirty="0">
                <a:effectLst>
                  <a:outerShdw blurRad="38100" dist="38100" dir="2700000" algn="tl">
                    <a:srgbClr val="DDDDDD"/>
                  </a:outerShdw>
                </a:effectLst>
                <a:latin typeface="+mj-lt"/>
                <a:ea typeface="ＭＳ Ｐゴシック" charset="0"/>
              </a:rPr>
              <a:t>x5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x10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 x15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2 (Type </a:t>
            </a:r>
            <a:r>
              <a:rPr lang="en-GB" sz="1600" dirty="0">
                <a:effectLst>
                  <a:outerShdw blurRad="38100" dist="38100" dir="2700000" algn="tl">
                    <a:srgbClr val="DDDDDD"/>
                  </a:outerShdw>
                </a:effectLst>
                <a:latin typeface="+mj-lt"/>
                <a:ea typeface="ＭＳ Ｐゴシック" charset="0"/>
              </a:rPr>
              <a:t>5 </a:t>
            </a:r>
            <a:r>
              <a:rPr lang="en-GB" sz="1600" dirty="0">
                <a:effectLst>
                  <a:outerShdw blurRad="38100" dist="38100" dir="2700000" algn="tl">
                    <a:srgbClr val="DDDDDD"/>
                  </a:outerShdw>
                </a:effectLst>
                <a:latin typeface="+mj-lt"/>
                <a:ea typeface="ＭＳ Ｐゴシック" charset="0"/>
              </a:rPr>
              <a:t>projects</a:t>
            </a:r>
            <a:r>
              <a:rPr lang="en-GB" sz="1600" dirty="0">
                <a:effectLst>
                  <a:outerShdw blurRad="38100" dist="38100" dir="2700000" algn="tl">
                    <a:srgbClr val="DDDDDD"/>
                  </a:outerShdw>
                </a:effectLst>
                <a:latin typeface="+mj-lt"/>
                <a:ea typeface="ＭＳ Ｐゴシック" charset="0"/>
              </a:rPr>
              <a:t>)</a:t>
            </a:r>
            <a:endParaRPr lang="en-GB" sz="1600" dirty="0">
              <a:effectLst>
                <a:outerShdw blurRad="38100" dist="38100" dir="2700000" algn="tl">
                  <a:srgbClr val="DDDDDD"/>
                </a:outerShdw>
              </a:effectLst>
              <a:latin typeface="+mj-lt"/>
              <a:ea typeface="ＭＳ Ｐゴシック" charset="0"/>
            </a:endParaRPr>
          </a:p>
        </p:txBody>
      </p:sp>
      <p:sp>
        <p:nvSpPr>
          <p:cNvPr id="6" name="Text Box 5">
            <a:extLst>
              <a:ext uri="{FF2B5EF4-FFF2-40B4-BE49-F238E27FC236}">
                <a16:creationId xmlns:a16="http://schemas.microsoft.com/office/drawing/2014/main" xmlns="" id="{7537A0A6-527E-443A-9F98-E44DF83DB786}"/>
              </a:ext>
            </a:extLst>
          </p:cNvPr>
          <p:cNvSpPr txBox="1">
            <a:spLocks noChangeArrowheads="1"/>
          </p:cNvSpPr>
          <p:nvPr/>
        </p:nvSpPr>
        <p:spPr bwMode="auto">
          <a:xfrm>
            <a:off x="2015508" y="1058104"/>
            <a:ext cx="7620000" cy="723275"/>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Aft>
                <a:spcPts val="600"/>
              </a:spcAft>
              <a:defRPr/>
            </a:pPr>
            <a:r>
              <a:rPr lang="en-GB" dirty="0">
                <a:latin typeface="+mj-lt"/>
                <a:ea typeface="ＭＳ Ｐゴシック" charset="0"/>
              </a:rPr>
              <a:t>Let   x</a:t>
            </a:r>
            <a:r>
              <a:rPr lang="en-GB" baseline="-25000" dirty="0">
                <a:latin typeface="+mj-lt"/>
                <a:ea typeface="ＭＳ Ｐゴシック" charset="0"/>
              </a:rPr>
              <a:t>i</a:t>
            </a:r>
            <a:r>
              <a:rPr lang="en-GB" dirty="0">
                <a:latin typeface="+mj-lt"/>
                <a:ea typeface="ＭＳ Ｐゴシック" charset="0"/>
              </a:rPr>
              <a:t>  = 1 if you </a:t>
            </a:r>
            <a:r>
              <a:rPr lang="en-GB" dirty="0">
                <a:latin typeface="+mj-lt"/>
                <a:ea typeface="ＭＳ Ｐゴシック" charset="0"/>
              </a:rPr>
              <a:t>select project </a:t>
            </a:r>
            <a:r>
              <a:rPr lang="en-GB" dirty="0" err="1">
                <a:latin typeface="+mj-lt"/>
                <a:ea typeface="ＭＳ Ｐゴシック" charset="0"/>
              </a:rPr>
              <a:t>i</a:t>
            </a:r>
            <a:r>
              <a:rPr lang="en-GB" dirty="0">
                <a:latin typeface="+mj-lt"/>
                <a:ea typeface="ＭＳ Ｐゴシック" charset="0"/>
              </a:rPr>
              <a:t> </a:t>
            </a:r>
            <a:endParaRPr lang="en-GB" dirty="0">
              <a:latin typeface="+mj-lt"/>
              <a:ea typeface="ＭＳ Ｐゴシック" charset="0"/>
            </a:endParaRPr>
          </a:p>
          <a:p>
            <a:pPr>
              <a:spcAft>
                <a:spcPts val="600"/>
              </a:spcAft>
              <a:defRPr/>
            </a:pPr>
            <a:r>
              <a:rPr lang="en-GB" dirty="0">
                <a:latin typeface="+mj-lt"/>
                <a:ea typeface="ＭＳ Ｐゴシック" charset="0"/>
              </a:rPr>
              <a:t>	</a:t>
            </a:r>
            <a:r>
              <a:rPr lang="el-GR" dirty="0">
                <a:latin typeface="+mj-lt"/>
                <a:ea typeface="ＭＳ Ｐゴシック" charset="0"/>
              </a:rPr>
              <a:t>  </a:t>
            </a:r>
            <a:r>
              <a:rPr lang="en-US" dirty="0">
                <a:latin typeface="+mj-lt"/>
                <a:ea typeface="ＭＳ Ｐゴシック" charset="0"/>
              </a:rPr>
              <a:t> </a:t>
            </a:r>
            <a:r>
              <a:rPr lang="en-GB" dirty="0">
                <a:latin typeface="+mj-lt"/>
                <a:ea typeface="ＭＳ Ｐゴシック" charset="0"/>
              </a:rPr>
              <a:t>= 0 otherwise</a:t>
            </a:r>
          </a:p>
        </p:txBody>
      </p:sp>
      <p:sp>
        <p:nvSpPr>
          <p:cNvPr id="7" name="Text Box 7">
            <a:extLst>
              <a:ext uri="{FF2B5EF4-FFF2-40B4-BE49-F238E27FC236}">
                <a16:creationId xmlns:a16="http://schemas.microsoft.com/office/drawing/2014/main" xmlns="" id="{DCC17D7D-A560-4C09-B5C1-45A6A25D514D}"/>
              </a:ext>
            </a:extLst>
          </p:cNvPr>
          <p:cNvSpPr txBox="1">
            <a:spLocks noChangeArrowheads="1"/>
          </p:cNvSpPr>
          <p:nvPr/>
        </p:nvSpPr>
        <p:spPr bwMode="auto">
          <a:xfrm>
            <a:off x="6150359" y="2783056"/>
            <a:ext cx="3589156" cy="2923877"/>
          </a:xfrm>
          <a:prstGeom prst="rect">
            <a:avLst/>
          </a:prstGeom>
          <a:noFill/>
          <a:ln>
            <a:noFill/>
          </a:ln>
          <a:effectLst/>
        </p:spPr>
        <p:txBody>
          <a:bodyPr wrap="square">
            <a:spAutoFit/>
          </a:bodyPr>
          <a:lstStyle/>
          <a:p>
            <a:pPr>
              <a:spcAft>
                <a:spcPts val="600"/>
              </a:spcAft>
              <a:defRPr/>
            </a:pPr>
            <a:r>
              <a:rPr lang="en-GB" sz="1600" dirty="0">
                <a:effectLst>
                  <a:outerShdw blurRad="38100" dist="38100" dir="2700000" algn="tl">
                    <a:srgbClr val="DDDDDD"/>
                  </a:outerShdw>
                </a:effectLst>
                <a:latin typeface="+mj-lt"/>
                <a:ea typeface="ＭＳ Ｐゴシック" charset="0"/>
              </a:rPr>
              <a:t>x1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x6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x11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1</a:t>
            </a:r>
            <a:r>
              <a:rPr lang="en-GB" sz="1600" dirty="0">
                <a:effectLst>
                  <a:outerShdw blurRad="38100" dist="38100" dir="2700000" algn="tl">
                    <a:srgbClr val="DDDDDD"/>
                  </a:outerShdw>
                </a:effectLst>
                <a:latin typeface="+mj-lt"/>
                <a:ea typeface="ＭＳ Ｐゴシック" charset="0"/>
              </a:rPr>
              <a:t> (Type 1 projects)</a:t>
            </a:r>
          </a:p>
          <a:p>
            <a:pPr>
              <a:spcAft>
                <a:spcPts val="600"/>
              </a:spcAft>
              <a:defRPr/>
            </a:pPr>
            <a:r>
              <a:rPr lang="en-GB" sz="1600" dirty="0">
                <a:effectLst>
                  <a:outerShdw blurRad="38100" dist="38100" dir="2700000" algn="tl">
                    <a:srgbClr val="DDDDDD"/>
                  </a:outerShdw>
                </a:effectLst>
                <a:ea typeface="ＭＳ Ｐゴシック" charset="0"/>
              </a:rPr>
              <a:t>x2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x7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x12 </a:t>
            </a:r>
            <a:r>
              <a:rPr lang="en-GB" sz="1600" dirty="0">
                <a:effectLst>
                  <a:outerShdw blurRad="38100" dist="38100" dir="2700000" algn="tl">
                    <a:srgbClr val="DDDDDD"/>
                  </a:outerShdw>
                </a:effectLst>
                <a:ea typeface="ＭＳ Ｐゴシック" charset="0"/>
                <a:sym typeface="Symbol" charset="0"/>
              </a:rPr>
              <a:t>≥</a:t>
            </a:r>
            <a:r>
              <a:rPr lang="en-GB" sz="1600" dirty="0">
                <a:effectLst>
                  <a:outerShdw blurRad="38100" dist="38100" dir="2700000" algn="tl">
                    <a:srgbClr val="DDDDDD"/>
                  </a:outerShdw>
                </a:effectLst>
                <a:ea typeface="ＭＳ Ｐゴシック" charset="0"/>
              </a:rPr>
              <a:t>  1 </a:t>
            </a:r>
            <a:r>
              <a:rPr lang="en-GB" sz="1600" dirty="0">
                <a:effectLst>
                  <a:outerShdw blurRad="38100" dist="38100" dir="2700000" algn="tl">
                    <a:srgbClr val="DDDDDD"/>
                  </a:outerShdw>
                </a:effectLst>
                <a:ea typeface="ＭＳ Ｐゴシック" charset="0"/>
              </a:rPr>
              <a:t>(Type </a:t>
            </a:r>
            <a:r>
              <a:rPr lang="en-GB" sz="1600" dirty="0">
                <a:effectLst>
                  <a:outerShdw blurRad="38100" dist="38100" dir="2700000" algn="tl">
                    <a:srgbClr val="DDDDDD"/>
                  </a:outerShdw>
                </a:effectLst>
                <a:ea typeface="ＭＳ Ｐゴシック" charset="0"/>
              </a:rPr>
              <a:t>2 </a:t>
            </a:r>
            <a:r>
              <a:rPr lang="en-GB" sz="1600" dirty="0">
                <a:effectLst>
                  <a:outerShdw blurRad="38100" dist="38100" dir="2700000" algn="tl">
                    <a:srgbClr val="DDDDDD"/>
                  </a:outerShdw>
                </a:effectLst>
                <a:ea typeface="ＭＳ Ｐゴシック" charset="0"/>
              </a:rPr>
              <a:t>projects)</a:t>
            </a:r>
            <a:endParaRPr lang="en-GB" sz="1600" dirty="0">
              <a:effectLst>
                <a:outerShdw blurRad="38100" dist="38100" dir="2700000" algn="tl">
                  <a:srgbClr val="DDDDDD"/>
                </a:outerShdw>
              </a:effectLst>
              <a:ea typeface="ＭＳ Ｐゴシック" charset="0"/>
            </a:endParaRPr>
          </a:p>
          <a:p>
            <a:pPr>
              <a:spcAft>
                <a:spcPts val="600"/>
              </a:spcAft>
              <a:defRPr/>
            </a:pPr>
            <a:r>
              <a:rPr lang="en-GB" sz="1600" dirty="0">
                <a:effectLst>
                  <a:outerShdw blurRad="38100" dist="38100" dir="2700000" algn="tl">
                    <a:srgbClr val="DDDDDD"/>
                  </a:outerShdw>
                </a:effectLst>
                <a:ea typeface="ＭＳ Ｐゴシック" charset="0"/>
              </a:rPr>
              <a:t>x3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x8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x13 </a:t>
            </a:r>
            <a:r>
              <a:rPr lang="en-GB" sz="1600" dirty="0">
                <a:effectLst>
                  <a:outerShdw blurRad="38100" dist="38100" dir="2700000" algn="tl">
                    <a:srgbClr val="DDDDDD"/>
                  </a:outerShdw>
                </a:effectLst>
                <a:ea typeface="ＭＳ Ｐゴシック" charset="0"/>
                <a:sym typeface="Symbol" charset="0"/>
              </a:rPr>
              <a:t>≥</a:t>
            </a:r>
            <a:r>
              <a:rPr lang="en-GB" sz="1600" dirty="0">
                <a:effectLst>
                  <a:outerShdw blurRad="38100" dist="38100" dir="2700000" algn="tl">
                    <a:srgbClr val="DDDDDD"/>
                  </a:outerShdw>
                </a:effectLst>
                <a:ea typeface="ＭＳ Ｐゴシック" charset="0"/>
              </a:rPr>
              <a:t>  1 </a:t>
            </a:r>
            <a:r>
              <a:rPr lang="en-GB" sz="1600" dirty="0">
                <a:effectLst>
                  <a:outerShdw blurRad="38100" dist="38100" dir="2700000" algn="tl">
                    <a:srgbClr val="DDDDDD"/>
                  </a:outerShdw>
                </a:effectLst>
                <a:ea typeface="ＭＳ Ｐゴシック" charset="0"/>
              </a:rPr>
              <a:t>(Type </a:t>
            </a:r>
            <a:r>
              <a:rPr lang="en-GB" sz="1600" dirty="0">
                <a:effectLst>
                  <a:outerShdw blurRad="38100" dist="38100" dir="2700000" algn="tl">
                    <a:srgbClr val="DDDDDD"/>
                  </a:outerShdw>
                </a:effectLst>
                <a:ea typeface="ＭＳ Ｐゴシック" charset="0"/>
              </a:rPr>
              <a:t>3 </a:t>
            </a:r>
            <a:r>
              <a:rPr lang="en-GB" sz="1600" dirty="0">
                <a:effectLst>
                  <a:outerShdw blurRad="38100" dist="38100" dir="2700000" algn="tl">
                    <a:srgbClr val="DDDDDD"/>
                  </a:outerShdw>
                </a:effectLst>
                <a:ea typeface="ＭＳ Ｐゴシック" charset="0"/>
              </a:rPr>
              <a:t>projects)</a:t>
            </a:r>
          </a:p>
          <a:p>
            <a:pPr>
              <a:spcAft>
                <a:spcPts val="600"/>
              </a:spcAft>
              <a:defRPr/>
            </a:pPr>
            <a:r>
              <a:rPr lang="en-GB" sz="1600" dirty="0">
                <a:effectLst>
                  <a:outerShdw blurRad="38100" dist="38100" dir="2700000" algn="tl">
                    <a:srgbClr val="DDDDDD"/>
                  </a:outerShdw>
                </a:effectLst>
                <a:ea typeface="ＭＳ Ｐゴシック" charset="0"/>
              </a:rPr>
              <a:t>x4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x9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x14 </a:t>
            </a:r>
            <a:r>
              <a:rPr lang="en-GB" sz="1600" dirty="0">
                <a:effectLst>
                  <a:outerShdw blurRad="38100" dist="38100" dir="2700000" algn="tl">
                    <a:srgbClr val="DDDDDD"/>
                  </a:outerShdw>
                </a:effectLst>
                <a:ea typeface="ＭＳ Ｐゴシック" charset="0"/>
                <a:sym typeface="Symbol" charset="0"/>
              </a:rPr>
              <a:t>≥ 1</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(Type </a:t>
            </a:r>
            <a:r>
              <a:rPr lang="en-GB" sz="1600" dirty="0">
                <a:effectLst>
                  <a:outerShdw blurRad="38100" dist="38100" dir="2700000" algn="tl">
                    <a:srgbClr val="DDDDDD"/>
                  </a:outerShdw>
                </a:effectLst>
                <a:ea typeface="ＭＳ Ｐゴシック" charset="0"/>
              </a:rPr>
              <a:t>4 </a:t>
            </a:r>
            <a:r>
              <a:rPr lang="en-GB" sz="1600" dirty="0">
                <a:effectLst>
                  <a:outerShdw blurRad="38100" dist="38100" dir="2700000" algn="tl">
                    <a:srgbClr val="DDDDDD"/>
                  </a:outerShdw>
                </a:effectLst>
                <a:ea typeface="ＭＳ Ｐゴシック" charset="0"/>
              </a:rPr>
              <a:t>projects</a:t>
            </a:r>
            <a:r>
              <a:rPr lang="en-GB" sz="1600" dirty="0">
                <a:effectLst>
                  <a:outerShdw blurRad="38100" dist="38100" dir="2700000" algn="tl">
                    <a:srgbClr val="DDDDDD"/>
                  </a:outerShdw>
                </a:effectLst>
                <a:ea typeface="ＭＳ Ｐゴシック" charset="0"/>
              </a:rPr>
              <a:t>)</a:t>
            </a:r>
            <a:endParaRPr lang="en-GB" sz="1600" dirty="0">
              <a:effectLst>
                <a:outerShdw blurRad="38100" dist="38100" dir="2700000" algn="tl">
                  <a:srgbClr val="DDDDDD"/>
                </a:outerShdw>
              </a:effectLst>
              <a:latin typeface="+mj-lt"/>
              <a:ea typeface="ＭＳ Ｐゴシック" charset="0"/>
            </a:endParaRPr>
          </a:p>
          <a:p>
            <a:pPr>
              <a:spcAft>
                <a:spcPts val="600"/>
              </a:spcAft>
              <a:defRPr/>
            </a:pPr>
            <a:r>
              <a:rPr lang="en-GB" sz="1600" dirty="0">
                <a:effectLst>
                  <a:outerShdw blurRad="38100" dist="38100" dir="2700000" algn="tl">
                    <a:srgbClr val="DDDDDD"/>
                  </a:outerShdw>
                </a:effectLst>
                <a:ea typeface="ＭＳ Ｐゴシック" charset="0"/>
              </a:rPr>
              <a:t>x5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x10  </a:t>
            </a:r>
            <a:r>
              <a:rPr lang="en-GB" sz="1600" dirty="0">
                <a:effectLst>
                  <a:outerShdw blurRad="38100" dist="38100" dir="2700000" algn="tl">
                    <a:srgbClr val="DDDDDD"/>
                  </a:outerShdw>
                </a:effectLst>
                <a:ea typeface="ＭＳ Ｐゴシック" charset="0"/>
              </a:rPr>
              <a:t>+ </a:t>
            </a:r>
            <a:r>
              <a:rPr lang="en-GB" sz="1600" dirty="0">
                <a:effectLst>
                  <a:outerShdw blurRad="38100" dist="38100" dir="2700000" algn="tl">
                    <a:srgbClr val="DDDDDD"/>
                  </a:outerShdw>
                </a:effectLst>
                <a:ea typeface="ＭＳ Ｐゴシック" charset="0"/>
              </a:rPr>
              <a:t> x15 </a:t>
            </a:r>
            <a:r>
              <a:rPr lang="en-GB" sz="1600" dirty="0">
                <a:effectLst>
                  <a:outerShdw blurRad="38100" dist="38100" dir="2700000" algn="tl">
                    <a:srgbClr val="DDDDDD"/>
                  </a:outerShdw>
                </a:effectLst>
                <a:ea typeface="ＭＳ Ｐゴシック" charset="0"/>
                <a:sym typeface="Symbol" charset="0"/>
              </a:rPr>
              <a:t>≥</a:t>
            </a:r>
            <a:r>
              <a:rPr lang="en-GB" sz="1600" dirty="0">
                <a:effectLst>
                  <a:outerShdw blurRad="38100" dist="38100" dir="2700000" algn="tl">
                    <a:srgbClr val="DDDDDD"/>
                  </a:outerShdw>
                </a:effectLst>
                <a:ea typeface="ＭＳ Ｐゴシック" charset="0"/>
              </a:rPr>
              <a:t> 1 </a:t>
            </a:r>
            <a:r>
              <a:rPr lang="en-GB" sz="1600" dirty="0">
                <a:effectLst>
                  <a:outerShdw blurRad="38100" dist="38100" dir="2700000" algn="tl">
                    <a:srgbClr val="DDDDDD"/>
                  </a:outerShdw>
                </a:effectLst>
                <a:ea typeface="ＭＳ Ｐゴシック" charset="0"/>
              </a:rPr>
              <a:t>(Type </a:t>
            </a:r>
            <a:r>
              <a:rPr lang="en-GB" sz="1600" dirty="0">
                <a:effectLst>
                  <a:outerShdw blurRad="38100" dist="38100" dir="2700000" algn="tl">
                    <a:srgbClr val="DDDDDD"/>
                  </a:outerShdw>
                </a:effectLst>
                <a:ea typeface="ＭＳ Ｐゴシック" charset="0"/>
              </a:rPr>
              <a:t>5 </a:t>
            </a:r>
            <a:r>
              <a:rPr lang="en-GB" sz="1600" dirty="0">
                <a:effectLst>
                  <a:outerShdw blurRad="38100" dist="38100" dir="2700000" algn="tl">
                    <a:srgbClr val="DDDDDD"/>
                  </a:outerShdw>
                </a:effectLst>
                <a:ea typeface="ＭＳ Ｐゴシック" charset="0"/>
              </a:rPr>
              <a:t>projects)</a:t>
            </a:r>
          </a:p>
          <a:p>
            <a:pPr>
              <a:spcAft>
                <a:spcPts val="600"/>
              </a:spcAft>
              <a:defRPr/>
            </a:pPr>
            <a:r>
              <a:rPr lang="en-GB" sz="1600" dirty="0">
                <a:effectLst>
                  <a:outerShdw blurRad="38100" dist="38100" dir="2700000" algn="tl">
                    <a:srgbClr val="DDDDDD"/>
                  </a:outerShdw>
                </a:effectLst>
                <a:latin typeface="+mj-lt"/>
                <a:ea typeface="ＭＳ Ｐゴシック" charset="0"/>
              </a:rPr>
              <a:t>x6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x12</a:t>
            </a:r>
            <a:endParaRPr lang="en-GB" sz="1600" dirty="0">
              <a:effectLst>
                <a:outerShdw blurRad="38100" dist="38100" dir="2700000" algn="tl">
                  <a:srgbClr val="DDDDDD"/>
                </a:outerShdw>
              </a:effectLst>
              <a:latin typeface="+mj-lt"/>
              <a:ea typeface="ＭＳ Ｐゴシック" charset="0"/>
            </a:endParaRPr>
          </a:p>
          <a:p>
            <a:pPr>
              <a:spcAft>
                <a:spcPts val="600"/>
              </a:spcAft>
              <a:defRPr/>
            </a:pPr>
            <a:r>
              <a:rPr lang="en-GB" sz="1600" dirty="0">
                <a:effectLst>
                  <a:outerShdw blurRad="38100" dist="38100" dir="2700000" algn="tl">
                    <a:srgbClr val="DDDDDD"/>
                  </a:outerShdw>
                </a:effectLst>
                <a:latin typeface="+mj-lt"/>
                <a:ea typeface="ＭＳ Ｐゴシック" charset="0"/>
              </a:rPr>
              <a:t>x3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x10</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sym typeface="Symbol" charset="0"/>
              </a:rPr>
              <a:t></a:t>
            </a:r>
            <a:r>
              <a:rPr lang="en-GB" sz="1600" dirty="0">
                <a:effectLst>
                  <a:outerShdw blurRad="38100" dist="38100" dir="2700000" algn="tl">
                    <a:srgbClr val="DDDDDD"/>
                  </a:outerShdw>
                </a:effectLst>
                <a:latin typeface="+mj-lt"/>
                <a:ea typeface="ＭＳ Ｐゴシック" charset="0"/>
              </a:rPr>
              <a:t>  1</a:t>
            </a:r>
          </a:p>
          <a:p>
            <a:pPr>
              <a:spcAft>
                <a:spcPts val="600"/>
              </a:spcAft>
              <a:defRPr/>
            </a:pPr>
            <a:r>
              <a:rPr lang="en-GB" sz="1600" dirty="0">
                <a:effectLst>
                  <a:outerShdw blurRad="38100" dist="38100" dir="2700000" algn="tl">
                    <a:srgbClr val="DDDDDD"/>
                  </a:outerShdw>
                </a:effectLst>
                <a:latin typeface="+mj-lt"/>
                <a:ea typeface="ＭＳ Ｐゴシック" charset="0"/>
              </a:rPr>
              <a:t>x1   </a:t>
            </a:r>
            <a:r>
              <a:rPr lang="en-GB" sz="1600" dirty="0">
                <a:effectLst>
                  <a:outerShdw blurRad="38100" dist="38100" dir="2700000" algn="tl">
                    <a:srgbClr val="DDDDDD"/>
                  </a:outerShdw>
                </a:effectLst>
                <a:latin typeface="+mj-lt"/>
                <a:ea typeface="ＭＳ Ｐゴシック" charset="0"/>
              </a:rPr>
              <a:t>=  </a:t>
            </a:r>
            <a:r>
              <a:rPr lang="en-GB" sz="1600" dirty="0">
                <a:effectLst>
                  <a:outerShdw blurRad="38100" dist="38100" dir="2700000" algn="tl">
                    <a:srgbClr val="DDDDDD"/>
                  </a:outerShdw>
                </a:effectLst>
                <a:latin typeface="+mj-lt"/>
                <a:ea typeface="ＭＳ Ｐゴシック" charset="0"/>
              </a:rPr>
              <a:t>x7  </a:t>
            </a:r>
            <a:endParaRPr lang="en-GB" sz="1600" dirty="0">
              <a:effectLst>
                <a:outerShdw blurRad="38100" dist="38100" dir="2700000" algn="tl">
                  <a:srgbClr val="DDDDDD"/>
                </a:outerShdw>
              </a:effectLst>
              <a:latin typeface="+mj-lt"/>
              <a:ea typeface="ＭＳ Ｐゴシック" charset="0"/>
            </a:endParaRPr>
          </a:p>
          <a:p>
            <a:pPr>
              <a:spcAft>
                <a:spcPts val="600"/>
              </a:spcAft>
              <a:defRPr/>
            </a:pPr>
            <a:r>
              <a:rPr lang="en-GB" sz="1600" dirty="0">
                <a:effectLst>
                  <a:outerShdw blurRad="38100" dist="38100" dir="2700000" algn="tl">
                    <a:srgbClr val="DDDDDD"/>
                  </a:outerShdw>
                </a:effectLst>
                <a:latin typeface="+mj-lt"/>
                <a:ea typeface="ＭＳ Ｐゴシック" charset="0"/>
              </a:rPr>
              <a:t>xi  = 0/1</a:t>
            </a:r>
            <a:endParaRPr lang="en-US" sz="1600" dirty="0">
              <a:effectLst>
                <a:outerShdw blurRad="38100" dist="38100" dir="2700000" algn="tl">
                  <a:srgbClr val="DDDDDD"/>
                </a:outerShdw>
              </a:effectLst>
              <a:latin typeface="+mj-lt"/>
              <a:ea typeface="ＭＳ Ｐゴシック" charset="0"/>
            </a:endParaRPr>
          </a:p>
        </p:txBody>
      </p:sp>
    </p:spTree>
    <p:extLst>
      <p:ext uri="{BB962C8B-B14F-4D97-AF65-F5344CB8AC3E}">
        <p14:creationId xmlns:p14="http://schemas.microsoft.com/office/powerpoint/2010/main" val="373318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smtClean="0"/>
              <a:t>Solution</a:t>
            </a:r>
            <a:endParaRPr lang="en-US" dirty="0"/>
          </a:p>
        </p:txBody>
      </p:sp>
      <p:sp>
        <p:nvSpPr>
          <p:cNvPr id="6" name="Θέση περιεχομένου 5"/>
          <p:cNvSpPr>
            <a:spLocks noGrp="1"/>
          </p:cNvSpPr>
          <p:nvPr>
            <p:ph idx="1"/>
          </p:nvPr>
        </p:nvSpPr>
        <p:spPr/>
        <p:txBody>
          <a:bodyPr/>
          <a:lstStyle/>
          <a:p>
            <a:r>
              <a:rPr lang="en-US" dirty="0" smtClean="0"/>
              <a:t>Project selection</a:t>
            </a:r>
          </a:p>
          <a:p>
            <a:pPr lvl="1"/>
            <a:r>
              <a:rPr lang="en-US" dirty="0" smtClean="0"/>
              <a:t>P2, P3, P5, P6, P8, P9, P11, P12 and P15</a:t>
            </a:r>
          </a:p>
          <a:p>
            <a:pPr lvl="1"/>
            <a:r>
              <a:rPr lang="en-US" dirty="0" smtClean="0"/>
              <a:t>Project portfolio value: 72.1M</a:t>
            </a:r>
          </a:p>
          <a:p>
            <a:pPr lvl="1"/>
            <a:r>
              <a:rPr lang="en-US" dirty="0" smtClean="0"/>
              <a:t>All constraints and rules satisfied</a:t>
            </a:r>
          </a:p>
          <a:p>
            <a:pPr lvl="1"/>
            <a:endParaRPr lang="en-US" dirty="0"/>
          </a:p>
          <a:p>
            <a:pPr lvl="1"/>
            <a:endParaRPr lang="en-US" dirty="0" smtClean="0"/>
          </a:p>
          <a:p>
            <a:pPr lvl="1"/>
            <a:r>
              <a:rPr lang="en-US" dirty="0" smtClean="0"/>
              <a:t>See attached excel file</a:t>
            </a:r>
            <a:endParaRPr lang="en-US" dirty="0"/>
          </a:p>
        </p:txBody>
      </p:sp>
    </p:spTree>
    <p:extLst>
      <p:ext uri="{BB962C8B-B14F-4D97-AF65-F5344CB8AC3E}">
        <p14:creationId xmlns:p14="http://schemas.microsoft.com/office/powerpoint/2010/main" val="432893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BBAC6-7F3C-06FC-619D-FF3CB0FD6176}"/>
              </a:ext>
            </a:extLst>
          </p:cNvPr>
          <p:cNvSpPr>
            <a:spLocks noGrp="1"/>
          </p:cNvSpPr>
          <p:nvPr>
            <p:ph type="ctrTitle"/>
          </p:nvPr>
        </p:nvSpPr>
        <p:spPr>
          <a:xfrm>
            <a:off x="620007" y="1122362"/>
            <a:ext cx="10602579" cy="2936681"/>
          </a:xfrm>
        </p:spPr>
        <p:txBody>
          <a:bodyPr>
            <a:normAutofit/>
          </a:bodyPr>
          <a:lstStyle/>
          <a:p>
            <a:r>
              <a:rPr lang="en-US" dirty="0"/>
              <a:t>Price </a:t>
            </a:r>
            <a:r>
              <a:rPr lang="en-US" dirty="0" smtClean="0"/>
              <a:t>and markdown optimization problems</a:t>
            </a:r>
            <a:endParaRPr lang="en-US" dirty="0"/>
          </a:p>
        </p:txBody>
      </p:sp>
    </p:spTree>
    <p:extLst>
      <p:ext uri="{BB962C8B-B14F-4D97-AF65-F5344CB8AC3E}">
        <p14:creationId xmlns:p14="http://schemas.microsoft.com/office/powerpoint/2010/main" val="1662536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05676-9D20-7FC0-D18D-9C88A1EB506F}"/>
              </a:ext>
            </a:extLst>
          </p:cNvPr>
          <p:cNvSpPr>
            <a:spLocks noGrp="1"/>
          </p:cNvSpPr>
          <p:nvPr>
            <p:ph type="title"/>
          </p:nvPr>
        </p:nvSpPr>
        <p:spPr/>
        <p:txBody>
          <a:bodyPr/>
          <a:lstStyle/>
          <a:p>
            <a:r>
              <a:rPr lang="en-US" dirty="0"/>
              <a:t>Definitions, assumptions and business rules</a:t>
            </a:r>
          </a:p>
        </p:txBody>
      </p:sp>
      <p:sp>
        <p:nvSpPr>
          <p:cNvPr id="3" name="Content Placeholder 2">
            <a:extLst>
              <a:ext uri="{FF2B5EF4-FFF2-40B4-BE49-F238E27FC236}">
                <a16:creationId xmlns:a16="http://schemas.microsoft.com/office/drawing/2014/main" xmlns="" id="{D5BE4851-4826-3D96-62B0-A170C7AA7F9D}"/>
              </a:ext>
            </a:extLst>
          </p:cNvPr>
          <p:cNvSpPr>
            <a:spLocks noGrp="1"/>
          </p:cNvSpPr>
          <p:nvPr>
            <p:ph idx="1"/>
          </p:nvPr>
        </p:nvSpPr>
        <p:spPr/>
        <p:txBody>
          <a:bodyPr>
            <a:normAutofit/>
          </a:bodyPr>
          <a:lstStyle/>
          <a:p>
            <a:r>
              <a:rPr lang="en-US" b="1" dirty="0"/>
              <a:t>Price ladder</a:t>
            </a:r>
            <a:r>
              <a:rPr lang="en-US" dirty="0"/>
              <a:t>: The prices can only take a finite, discrete set of values (e.g. 24.99, 19.99).</a:t>
            </a:r>
          </a:p>
          <a:p>
            <a:r>
              <a:rPr lang="en-US" b="1" dirty="0"/>
              <a:t>Planning horizon: </a:t>
            </a:r>
            <a:r>
              <a:rPr lang="en-US" dirty="0"/>
              <a:t>a given finite horizon of weeks or days (called hereafter periods). It can be a sales season (e.g. 16 weeks) or a full year (52 weeks).</a:t>
            </a:r>
          </a:p>
          <a:p>
            <a:r>
              <a:rPr lang="en-US" b="1" dirty="0"/>
              <a:t>Regular price</a:t>
            </a:r>
            <a:r>
              <a:rPr lang="en-US" dirty="0"/>
              <a:t>: the list price of a product or the initial price at beginning of the planning horizon.</a:t>
            </a:r>
          </a:p>
          <a:p>
            <a:r>
              <a:rPr lang="en-US" b="1" dirty="0"/>
              <a:t>Flexible pricing vs only price reductions</a:t>
            </a:r>
            <a:r>
              <a:rPr lang="en-US" dirty="0"/>
              <a:t>: Any price can be selected per period vs once the price has been reduced, it cannot increase again.</a:t>
            </a:r>
          </a:p>
        </p:txBody>
      </p:sp>
    </p:spTree>
    <p:extLst>
      <p:ext uri="{BB962C8B-B14F-4D97-AF65-F5344CB8AC3E}">
        <p14:creationId xmlns:p14="http://schemas.microsoft.com/office/powerpoint/2010/main" val="2599495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82EF7-7976-1B95-6604-550FAC5840C5}"/>
              </a:ext>
            </a:extLst>
          </p:cNvPr>
          <p:cNvSpPr>
            <a:spLocks noGrp="1"/>
          </p:cNvSpPr>
          <p:nvPr>
            <p:ph type="title"/>
          </p:nvPr>
        </p:nvSpPr>
        <p:spPr/>
        <p:txBody>
          <a:bodyPr/>
          <a:lstStyle/>
          <a:p>
            <a:r>
              <a:rPr lang="en-US" dirty="0"/>
              <a:t>Definitions, assumptions and business rules</a:t>
            </a:r>
          </a:p>
        </p:txBody>
      </p:sp>
      <p:sp>
        <p:nvSpPr>
          <p:cNvPr id="3" name="Content Placeholder 2">
            <a:extLst>
              <a:ext uri="{FF2B5EF4-FFF2-40B4-BE49-F238E27FC236}">
                <a16:creationId xmlns:a16="http://schemas.microsoft.com/office/drawing/2014/main" xmlns="" id="{00E6FC77-4AB0-625D-0B15-8BB9731B4E9B}"/>
              </a:ext>
            </a:extLst>
          </p:cNvPr>
          <p:cNvSpPr>
            <a:spLocks noGrp="1"/>
          </p:cNvSpPr>
          <p:nvPr>
            <p:ph idx="1"/>
          </p:nvPr>
        </p:nvSpPr>
        <p:spPr>
          <a:xfrm>
            <a:off x="838200" y="1579013"/>
            <a:ext cx="10515600" cy="4597950"/>
          </a:xfrm>
        </p:spPr>
        <p:txBody>
          <a:bodyPr>
            <a:normAutofit fontScale="85000" lnSpcReduction="20000"/>
          </a:bodyPr>
          <a:lstStyle/>
          <a:p>
            <a:r>
              <a:rPr lang="en-US" b="1" dirty="0"/>
              <a:t>Willingness to pay (WTP)</a:t>
            </a:r>
            <a:r>
              <a:rPr lang="en-US" dirty="0"/>
              <a:t>: the maximum price at which a consumer would buy a product</a:t>
            </a:r>
          </a:p>
          <a:p>
            <a:r>
              <a:rPr lang="en-US" b="1" dirty="0"/>
              <a:t>Global market-response demand model</a:t>
            </a:r>
            <a:r>
              <a:rPr lang="en-US" dirty="0"/>
              <a:t>: any dynamic pricing tool requires a model of how demand  (individual or aggregate) responds to changes in prices. </a:t>
            </a:r>
            <a:endParaRPr lang="en-US" b="1" dirty="0"/>
          </a:p>
          <a:p>
            <a:r>
              <a:rPr lang="en-US" b="1" dirty="0"/>
              <a:t>Local price-response model</a:t>
            </a:r>
            <a:r>
              <a:rPr lang="en-US" dirty="0"/>
              <a:t>: the demand of a single retailer as a function of the price offered. This function is unique for each channel or customer segment. It is the results of many factors, such as campaign effectiveness, location, customer’s perceived quality etc.</a:t>
            </a:r>
          </a:p>
          <a:p>
            <a:endParaRPr lang="en-US" dirty="0"/>
          </a:p>
          <a:p>
            <a:r>
              <a:rPr lang="en-US" dirty="0"/>
              <a:t>Measures of </a:t>
            </a:r>
            <a:r>
              <a:rPr lang="en-US" i="1" dirty="0"/>
              <a:t>price sensitivity</a:t>
            </a:r>
            <a:r>
              <a:rPr lang="en-US" dirty="0"/>
              <a:t>: </a:t>
            </a:r>
          </a:p>
          <a:p>
            <a:pPr lvl="1"/>
            <a:r>
              <a:rPr lang="en-US" b="1" dirty="0"/>
              <a:t>Slope</a:t>
            </a:r>
            <a:r>
              <a:rPr lang="en-US" dirty="0"/>
              <a:t>. Measures how demand changes in response to a price change. For example, a 3-cent increase in price would result in a demand reduction of 2000 items per week.</a:t>
            </a:r>
          </a:p>
          <a:p>
            <a:pPr lvl="1"/>
            <a:r>
              <a:rPr lang="en-US" b="1" dirty="0"/>
              <a:t>Elasticity</a:t>
            </a:r>
            <a:r>
              <a:rPr lang="en-US" dirty="0"/>
              <a:t>. Measures the ratio of the percentage change in demand to the percentage change in price. For example, an elasticity of 0.8 means that a 10% decrease in price would result an 8% increase in demand. </a:t>
            </a:r>
          </a:p>
        </p:txBody>
      </p:sp>
    </p:spTree>
    <p:extLst>
      <p:ext uri="{BB962C8B-B14F-4D97-AF65-F5344CB8AC3E}">
        <p14:creationId xmlns:p14="http://schemas.microsoft.com/office/powerpoint/2010/main" val="1078135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31B23-3C8E-EBC9-5B07-4AEDB1B02A00}"/>
              </a:ext>
            </a:extLst>
          </p:cNvPr>
          <p:cNvSpPr>
            <a:spLocks noGrp="1"/>
          </p:cNvSpPr>
          <p:nvPr>
            <p:ph type="title"/>
          </p:nvPr>
        </p:nvSpPr>
        <p:spPr/>
        <p:txBody>
          <a:bodyPr/>
          <a:lstStyle/>
          <a:p>
            <a:r>
              <a:rPr lang="en-US" dirty="0"/>
              <a:t>Definitions, assumptions and business rules</a:t>
            </a:r>
          </a:p>
        </p:txBody>
      </p:sp>
      <p:sp>
        <p:nvSpPr>
          <p:cNvPr id="3" name="Content Placeholder 2">
            <a:extLst>
              <a:ext uri="{FF2B5EF4-FFF2-40B4-BE49-F238E27FC236}">
                <a16:creationId xmlns:a16="http://schemas.microsoft.com/office/drawing/2014/main" xmlns="" id="{8D6D1B60-7062-6FF1-A300-99AAA4D80A5E}"/>
              </a:ext>
            </a:extLst>
          </p:cNvPr>
          <p:cNvSpPr>
            <a:spLocks noGrp="1"/>
          </p:cNvSpPr>
          <p:nvPr>
            <p:ph idx="1"/>
          </p:nvPr>
        </p:nvSpPr>
        <p:spPr/>
        <p:txBody>
          <a:bodyPr>
            <a:normAutofit fontScale="92500" lnSpcReduction="10000"/>
          </a:bodyPr>
          <a:lstStyle/>
          <a:p>
            <a:r>
              <a:rPr lang="en-US" b="1" dirty="0"/>
              <a:t>Fixed inventory</a:t>
            </a:r>
            <a:r>
              <a:rPr lang="en-US" dirty="0"/>
              <a:t>: a retailer has a fixed inventory (or capacity) without the opportunity to reorder. </a:t>
            </a:r>
          </a:p>
          <a:p>
            <a:pPr lvl="1"/>
            <a:r>
              <a:rPr lang="en-US" dirty="0"/>
              <a:t>For example, a hotel has fixed number of rooms available per day. In apparel industry, firms commit to order quantities well in advance of a sales season with no re-stocking option. </a:t>
            </a:r>
          </a:p>
          <a:p>
            <a:r>
              <a:rPr lang="en-US" b="1" dirty="0"/>
              <a:t>Unlimited inventory</a:t>
            </a:r>
            <a:r>
              <a:rPr lang="en-US" dirty="0"/>
              <a:t>: Retailer’s inventory is considered infinite. No bounds on the demand and physical constraints due to (re-)stocking.</a:t>
            </a:r>
          </a:p>
          <a:p>
            <a:r>
              <a:rPr lang="en-US" b="1" dirty="0"/>
              <a:t>Inventory replenishment</a:t>
            </a:r>
            <a:r>
              <a:rPr lang="en-US" dirty="0"/>
              <a:t>: A fixed quantity is added to the inventory at given time intervals.</a:t>
            </a:r>
          </a:p>
          <a:p>
            <a:r>
              <a:rPr lang="en-US" b="1" dirty="0"/>
              <a:t>Fixed expiration date and salvage value</a:t>
            </a:r>
            <a:r>
              <a:rPr lang="en-US" dirty="0"/>
              <a:t>: the inventory has a fixed expiration date (out of date) at which point the inventory either perishes or has a small salvage value.</a:t>
            </a:r>
          </a:p>
        </p:txBody>
      </p:sp>
    </p:spTree>
    <p:extLst>
      <p:ext uri="{BB962C8B-B14F-4D97-AF65-F5344CB8AC3E}">
        <p14:creationId xmlns:p14="http://schemas.microsoft.com/office/powerpoint/2010/main" val="1971450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56A899-1846-3F64-8020-9123C19B4A4A}"/>
              </a:ext>
            </a:extLst>
          </p:cNvPr>
          <p:cNvSpPr>
            <a:spLocks noGrp="1"/>
          </p:cNvSpPr>
          <p:nvPr>
            <p:ph type="title"/>
          </p:nvPr>
        </p:nvSpPr>
        <p:spPr/>
        <p:txBody>
          <a:bodyPr/>
          <a:lstStyle/>
          <a:p>
            <a:pPr marL="0" indent="0">
              <a:buNone/>
            </a:pPr>
            <a:r>
              <a:rPr lang="en-US" dirty="0"/>
              <a:t>Definitions, assumptions and business rules</a:t>
            </a:r>
          </a:p>
        </p:txBody>
      </p:sp>
      <p:sp>
        <p:nvSpPr>
          <p:cNvPr id="3" name="Content Placeholder 2">
            <a:extLst>
              <a:ext uri="{FF2B5EF4-FFF2-40B4-BE49-F238E27FC236}">
                <a16:creationId xmlns:a16="http://schemas.microsoft.com/office/drawing/2014/main" xmlns="" id="{2ED672F5-0133-117B-B327-9DEAD4C0B0F5}"/>
              </a:ext>
            </a:extLst>
          </p:cNvPr>
          <p:cNvSpPr>
            <a:spLocks noGrp="1"/>
          </p:cNvSpPr>
          <p:nvPr>
            <p:ph idx="1"/>
          </p:nvPr>
        </p:nvSpPr>
        <p:spPr/>
        <p:txBody>
          <a:bodyPr>
            <a:normAutofit/>
          </a:bodyPr>
          <a:lstStyle/>
          <a:p>
            <a:pPr marL="0" indent="0">
              <a:buNone/>
            </a:pPr>
            <a:r>
              <a:rPr lang="en-US" b="1" dirty="0"/>
              <a:t>Air travel or hotel rooms vs style- and seasonal-goods</a:t>
            </a:r>
          </a:p>
          <a:p>
            <a:r>
              <a:rPr lang="en-US" dirty="0"/>
              <a:t>The value of the air travel does not necessarily go down as the deadline approaches</a:t>
            </a:r>
          </a:p>
          <a:p>
            <a:r>
              <a:rPr lang="en-US" dirty="0"/>
              <a:t>The value of an air ticket earlier on is lower and customers typically expect price to go higher not to drop as they hold a ticket.</a:t>
            </a:r>
          </a:p>
          <a:p>
            <a:r>
              <a:rPr lang="en-US" dirty="0"/>
              <a:t>Although customers purchase tickets at different points in time, all of them consume it at the same time. </a:t>
            </a:r>
          </a:p>
          <a:p>
            <a:r>
              <a:rPr lang="en-US" dirty="0"/>
              <a:t>As the time-of-service approaches, WTP increases, and demand becomes less price-sensitive.</a:t>
            </a:r>
          </a:p>
        </p:txBody>
      </p:sp>
    </p:spTree>
    <p:extLst>
      <p:ext uri="{BB962C8B-B14F-4D97-AF65-F5344CB8AC3E}">
        <p14:creationId xmlns:p14="http://schemas.microsoft.com/office/powerpoint/2010/main" val="652227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14EFE-18A2-D8E7-409D-C4E19174D4CD}"/>
              </a:ext>
            </a:extLst>
          </p:cNvPr>
          <p:cNvSpPr>
            <a:spLocks noGrp="1"/>
          </p:cNvSpPr>
          <p:nvPr>
            <p:ph type="title"/>
          </p:nvPr>
        </p:nvSpPr>
        <p:spPr/>
        <p:txBody>
          <a:bodyPr/>
          <a:lstStyle/>
          <a:p>
            <a:r>
              <a:rPr lang="en-US" dirty="0"/>
              <a:t>Definitions, assumptions and business rules</a:t>
            </a:r>
            <a:endParaRPr lang="en-US" b="1" dirty="0"/>
          </a:p>
        </p:txBody>
      </p:sp>
      <p:sp>
        <p:nvSpPr>
          <p:cNvPr id="3" name="Content Placeholder 2">
            <a:extLst>
              <a:ext uri="{FF2B5EF4-FFF2-40B4-BE49-F238E27FC236}">
                <a16:creationId xmlns:a16="http://schemas.microsoft.com/office/drawing/2014/main" xmlns="" id="{317C1E4B-0628-EAB2-F83C-06B41DB4E90F}"/>
              </a:ext>
            </a:extLst>
          </p:cNvPr>
          <p:cNvSpPr>
            <a:spLocks noGrp="1"/>
          </p:cNvSpPr>
          <p:nvPr>
            <p:ph idx="1"/>
          </p:nvPr>
        </p:nvSpPr>
        <p:spPr/>
        <p:txBody>
          <a:bodyPr/>
          <a:lstStyle/>
          <a:p>
            <a:pPr marL="0" indent="0">
              <a:buNone/>
            </a:pPr>
            <a:r>
              <a:rPr lang="en-US" b="1" dirty="0"/>
              <a:t>Air travel or hotel rooms vs consumer-packaged goods</a:t>
            </a:r>
          </a:p>
          <a:p>
            <a:r>
              <a:rPr lang="en-US" dirty="0"/>
              <a:t>Customer purchase consumer-packaged goods (CGP), e.g. soap, diapers, coffee, yogurt </a:t>
            </a:r>
            <a:r>
              <a:rPr lang="en-US" dirty="0" err="1"/>
              <a:t>etc</a:t>
            </a:r>
            <a:r>
              <a:rPr lang="en-US" dirty="0"/>
              <a:t>, repeatedly.</a:t>
            </a:r>
          </a:p>
          <a:p>
            <a:r>
              <a:rPr lang="en-US" dirty="0"/>
              <a:t>Customers are aware of past prices and promotions.</a:t>
            </a:r>
          </a:p>
          <a:p>
            <a:r>
              <a:rPr lang="en-US" dirty="0"/>
              <a:t>Running promotions too frequently may damage the brand equity.</a:t>
            </a:r>
          </a:p>
          <a:p>
            <a:r>
              <a:rPr lang="en-US" dirty="0"/>
              <a:t>Customers may stockpile products, so short-runs increases in demand due to promotions may come at the expense of reduced future demand.</a:t>
            </a:r>
          </a:p>
        </p:txBody>
      </p:sp>
    </p:spTree>
    <p:extLst>
      <p:ext uri="{BB962C8B-B14F-4D97-AF65-F5344CB8AC3E}">
        <p14:creationId xmlns:p14="http://schemas.microsoft.com/office/powerpoint/2010/main" val="189906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xmlns="" id="{3BE69705-90F0-4833-8DEF-16ABD66E3D6C}"/>
              </a:ext>
            </a:extLst>
          </p:cNvPr>
          <p:cNvSpPr>
            <a:spLocks noGrp="1"/>
          </p:cNvSpPr>
          <p:nvPr>
            <p:ph idx="1"/>
          </p:nvPr>
        </p:nvSpPr>
        <p:spPr>
          <a:xfrm>
            <a:off x="2136775" y="1600201"/>
            <a:ext cx="8153400" cy="4937125"/>
          </a:xfrm>
        </p:spPr>
        <p:txBody>
          <a:bodyPr>
            <a:normAutofit lnSpcReduction="10000"/>
          </a:bodyPr>
          <a:lstStyle/>
          <a:p>
            <a:pPr marL="566738" indent="-457200">
              <a:lnSpc>
                <a:spcPct val="80000"/>
              </a:lnSpc>
              <a:buFont typeface="Wingdings" panose="05000000000000000000" pitchFamily="2" charset="2"/>
              <a:buChar char="q"/>
            </a:pPr>
            <a:r>
              <a:rPr lang="en-US" altLang="el-GR" b="1"/>
              <a:t>Feasible solution</a:t>
            </a:r>
            <a:r>
              <a:rPr lang="en-US" altLang="el-GR"/>
              <a:t> - is any set of values of the decision variables that satisfies all of the constraints.</a:t>
            </a:r>
            <a:endParaRPr lang="en-US" altLang="el-GR" b="1"/>
          </a:p>
          <a:p>
            <a:pPr marL="566738" indent="-457200">
              <a:lnSpc>
                <a:spcPct val="80000"/>
              </a:lnSpc>
              <a:buFont typeface="Wingdings" panose="05000000000000000000" pitchFamily="2" charset="2"/>
              <a:buChar char="q"/>
            </a:pPr>
            <a:r>
              <a:rPr lang="en-US" altLang="el-GR" b="1"/>
              <a:t>Feasible region</a:t>
            </a:r>
            <a:r>
              <a:rPr lang="en-US" altLang="el-GR"/>
              <a:t> - the set of all feasible solutions.</a:t>
            </a:r>
            <a:endParaRPr lang="en-US" altLang="el-GR" b="1"/>
          </a:p>
          <a:p>
            <a:pPr marL="566738" indent="-457200">
              <a:lnSpc>
                <a:spcPct val="80000"/>
              </a:lnSpc>
              <a:buFont typeface="Wingdings" panose="05000000000000000000" pitchFamily="2" charset="2"/>
              <a:buChar char="q"/>
            </a:pPr>
            <a:r>
              <a:rPr lang="en-US" altLang="el-GR" b="1"/>
              <a:t>Infeasible solution</a:t>
            </a:r>
            <a:r>
              <a:rPr lang="en-US" altLang="el-GR"/>
              <a:t> - is a solution where at least one constraint is not satisfied.</a:t>
            </a:r>
            <a:endParaRPr lang="en-US" altLang="el-GR" b="1"/>
          </a:p>
          <a:p>
            <a:pPr marL="566738" indent="-457200">
              <a:buFont typeface="Wingdings" panose="05000000000000000000" pitchFamily="2" charset="2"/>
              <a:buChar char="q"/>
            </a:pPr>
            <a:r>
              <a:rPr lang="en-US" altLang="el-GR" b="1"/>
              <a:t>Optimal solution </a:t>
            </a:r>
            <a:r>
              <a:rPr lang="en-US" altLang="el-GR"/>
              <a:t>- values of the decision variables at the minimum (or maximum) point that satisfy some necessary </a:t>
            </a:r>
            <a:r>
              <a:rPr lang="en-US" altLang="el-GR" b="1"/>
              <a:t>optimality conditions</a:t>
            </a:r>
          </a:p>
          <a:p>
            <a:pPr marL="566738" indent="-457200">
              <a:lnSpc>
                <a:spcPct val="80000"/>
              </a:lnSpc>
              <a:buFont typeface="Wingdings" panose="05000000000000000000" pitchFamily="2" charset="2"/>
              <a:buChar char="q"/>
            </a:pPr>
            <a:r>
              <a:rPr lang="en-US" altLang="el-GR" b="1"/>
              <a:t>Global and local optimality</a:t>
            </a:r>
            <a:r>
              <a:rPr lang="en-US" altLang="el-GR"/>
              <a:t> – A local optimum is a solution that is optimal within a neighboring set of solutions. Global optimum is the optimal solution among all possible solutions</a:t>
            </a:r>
          </a:p>
        </p:txBody>
      </p:sp>
      <p:sp>
        <p:nvSpPr>
          <p:cNvPr id="27651" name="Title 4">
            <a:extLst>
              <a:ext uri="{FF2B5EF4-FFF2-40B4-BE49-F238E27FC236}">
                <a16:creationId xmlns:a16="http://schemas.microsoft.com/office/drawing/2014/main" xmlns="" id="{43115E4A-E2C0-44B8-B6B9-FE36EF35637C}"/>
              </a:ext>
            </a:extLst>
          </p:cNvPr>
          <p:cNvSpPr>
            <a:spLocks noGrp="1"/>
          </p:cNvSpPr>
          <p:nvPr>
            <p:ph type="title"/>
          </p:nvPr>
        </p:nvSpPr>
        <p:spPr>
          <a:xfrm>
            <a:off x="2136775" y="228600"/>
            <a:ext cx="8153400" cy="990600"/>
          </a:xfrm>
        </p:spPr>
        <p:txBody>
          <a:bodyPr>
            <a:normAutofit/>
          </a:bodyPr>
          <a:lstStyle/>
          <a:p>
            <a:pPr marL="342900" indent="-342900"/>
            <a:r>
              <a:rPr lang="en-US" dirty="0"/>
              <a:t>BASIC TERMINOLOGY</a:t>
            </a:r>
            <a:endParaRPr lang="en-US" altLang="el-GR" dirty="0"/>
          </a:p>
        </p:txBody>
      </p:sp>
    </p:spTree>
    <p:extLst>
      <p:ext uri="{BB962C8B-B14F-4D97-AF65-F5344CB8AC3E}">
        <p14:creationId xmlns:p14="http://schemas.microsoft.com/office/powerpoint/2010/main" val="1930132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BA3532E-0754-EAF2-2660-E6EA71B5249D}"/>
              </a:ext>
            </a:extLst>
          </p:cNvPr>
          <p:cNvSpPr>
            <a:spLocks noGrp="1"/>
          </p:cNvSpPr>
          <p:nvPr>
            <p:ph type="title"/>
          </p:nvPr>
        </p:nvSpPr>
        <p:spPr/>
        <p:txBody>
          <a:bodyPr>
            <a:normAutofit/>
          </a:bodyPr>
          <a:lstStyle/>
          <a:p>
            <a:r>
              <a:rPr lang="en-US" dirty="0" smtClean="0"/>
              <a:t>Promotion optimization </a:t>
            </a:r>
            <a:r>
              <a:rPr lang="en-US" dirty="0"/>
              <a:t>with fixed </a:t>
            </a:r>
            <a:r>
              <a:rPr lang="en-US" dirty="0" smtClean="0"/>
              <a:t>capacity</a:t>
            </a:r>
            <a:endParaRPr lang="en-US" dirty="0"/>
          </a:p>
        </p:txBody>
      </p:sp>
      <p:sp>
        <p:nvSpPr>
          <p:cNvPr id="5" name="Text Placeholder 4">
            <a:extLst>
              <a:ext uri="{FF2B5EF4-FFF2-40B4-BE49-F238E27FC236}">
                <a16:creationId xmlns:a16="http://schemas.microsoft.com/office/drawing/2014/main" xmlns="" id="{CFBC3CAE-3787-CDDB-F319-E9AE4C03CBB4}"/>
              </a:ext>
            </a:extLst>
          </p:cNvPr>
          <p:cNvSpPr>
            <a:spLocks noGrp="1"/>
          </p:cNvSpPr>
          <p:nvPr>
            <p:ph type="body" idx="1"/>
          </p:nvPr>
        </p:nvSpPr>
        <p:spPr/>
        <p:txBody>
          <a:bodyPr/>
          <a:lstStyle/>
          <a:p>
            <a:r>
              <a:rPr lang="en-US" dirty="0" smtClean="0"/>
              <a:t>Typical problem for e-commerce platforms</a:t>
            </a:r>
            <a:endParaRPr lang="en-US" dirty="0"/>
          </a:p>
        </p:txBody>
      </p:sp>
    </p:spTree>
    <p:extLst>
      <p:ext uri="{BB962C8B-B14F-4D97-AF65-F5344CB8AC3E}">
        <p14:creationId xmlns:p14="http://schemas.microsoft.com/office/powerpoint/2010/main" val="1575450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Promotion optimization</a:t>
            </a:r>
            <a:endParaRPr lang="en-US" dirty="0"/>
          </a:p>
        </p:txBody>
      </p:sp>
      <p:sp>
        <p:nvSpPr>
          <p:cNvPr id="3" name="Θέση περιεχομένου 2"/>
          <p:cNvSpPr>
            <a:spLocks noGrp="1"/>
          </p:cNvSpPr>
          <p:nvPr>
            <p:ph idx="1"/>
          </p:nvPr>
        </p:nvSpPr>
        <p:spPr>
          <a:xfrm>
            <a:off x="838200" y="1263316"/>
            <a:ext cx="10515600" cy="5350042"/>
          </a:xfrm>
        </p:spPr>
        <p:txBody>
          <a:bodyPr>
            <a:noAutofit/>
          </a:bodyPr>
          <a:lstStyle/>
          <a:p>
            <a:pPr>
              <a:lnSpc>
                <a:spcPct val="170000"/>
              </a:lnSpc>
              <a:spcBef>
                <a:spcPts val="0"/>
              </a:spcBef>
            </a:pPr>
            <a:r>
              <a:rPr lang="en-US" sz="1600" dirty="0"/>
              <a:t>D</a:t>
            </a:r>
            <a:r>
              <a:rPr lang="en-US" sz="1600" dirty="0" smtClean="0"/>
              <a:t>esign </a:t>
            </a:r>
            <a:r>
              <a:rPr lang="en-US" sz="1600" dirty="0"/>
              <a:t>an </a:t>
            </a:r>
            <a:r>
              <a:rPr lang="en-US" sz="1600" dirty="0" smtClean="0"/>
              <a:t>optimization model </a:t>
            </a:r>
            <a:r>
              <a:rPr lang="en-US" sz="1600" dirty="0"/>
              <a:t>that takes the output from a predictive model and selects the optimal set </a:t>
            </a:r>
            <a:r>
              <a:rPr lang="en-US" sz="1600" dirty="0" smtClean="0"/>
              <a:t>of discounts </a:t>
            </a:r>
            <a:r>
              <a:rPr lang="en-US" sz="1600" dirty="0"/>
              <a:t>for a given set of promotional products, whilst conforming to the business constraint of “stock depth</a:t>
            </a:r>
            <a:r>
              <a:rPr lang="en-US" sz="1600" dirty="0" smtClean="0"/>
              <a:t>”, which </a:t>
            </a:r>
            <a:r>
              <a:rPr lang="en-US" sz="1600" dirty="0"/>
              <a:t>applies across all products on </a:t>
            </a:r>
            <a:r>
              <a:rPr lang="en-US" sz="1600" dirty="0" smtClean="0"/>
              <a:t>promotion.</a:t>
            </a:r>
          </a:p>
          <a:p>
            <a:pPr>
              <a:lnSpc>
                <a:spcPct val="170000"/>
              </a:lnSpc>
              <a:spcBef>
                <a:spcPts val="0"/>
              </a:spcBef>
            </a:pPr>
            <a:r>
              <a:rPr lang="en-US" sz="1600" dirty="0"/>
              <a:t>The business cares broadly about sales volumes (no. of units) </a:t>
            </a:r>
            <a:r>
              <a:rPr lang="en-US" sz="1600" dirty="0" smtClean="0"/>
              <a:t>or </a:t>
            </a:r>
            <a:r>
              <a:rPr lang="en-US" sz="1600" dirty="0"/>
              <a:t>profit. </a:t>
            </a:r>
            <a:r>
              <a:rPr lang="en-US" sz="1600" dirty="0" smtClean="0"/>
              <a:t>E.g. “prioritize sales </a:t>
            </a:r>
            <a:r>
              <a:rPr lang="en-US" sz="1600" dirty="0"/>
              <a:t>volume over profitability for summer dresses, in this week’s promo</a:t>
            </a:r>
            <a:r>
              <a:rPr lang="en-US" sz="1600" dirty="0" smtClean="0"/>
              <a:t>”.</a:t>
            </a:r>
          </a:p>
          <a:p>
            <a:pPr marL="0" indent="0">
              <a:lnSpc>
                <a:spcPct val="170000"/>
              </a:lnSpc>
              <a:spcBef>
                <a:spcPts val="0"/>
              </a:spcBef>
              <a:buNone/>
            </a:pPr>
            <a:r>
              <a:rPr lang="en-US" sz="1600" dirty="0" smtClean="0"/>
              <a:t>Notation</a:t>
            </a:r>
          </a:p>
          <a:p>
            <a:pPr>
              <a:lnSpc>
                <a:spcPct val="170000"/>
              </a:lnSpc>
              <a:spcBef>
                <a:spcPts val="0"/>
              </a:spcBef>
            </a:pPr>
            <a:r>
              <a:rPr lang="en-US" sz="1600" dirty="0" smtClean="0"/>
              <a:t>𝑖 ∈ 𝐼 → Set </a:t>
            </a:r>
            <a:r>
              <a:rPr lang="en-US" sz="1600" dirty="0"/>
              <a:t>of products to be put on </a:t>
            </a:r>
            <a:r>
              <a:rPr lang="en-US" sz="1600" dirty="0" smtClean="0"/>
              <a:t>promotions</a:t>
            </a:r>
            <a:endParaRPr lang="en-US" sz="1600" dirty="0"/>
          </a:p>
          <a:p>
            <a:pPr>
              <a:lnSpc>
                <a:spcPct val="170000"/>
              </a:lnSpc>
              <a:spcBef>
                <a:spcPts val="0"/>
              </a:spcBef>
            </a:pPr>
            <a:r>
              <a:rPr lang="en-US" sz="1600" dirty="0" smtClean="0"/>
              <a:t>𝑑</a:t>
            </a:r>
            <a:r>
              <a:rPr lang="en-US" sz="1600" baseline="-25000" dirty="0" err="1" smtClean="0"/>
              <a:t>i</a:t>
            </a:r>
            <a:r>
              <a:rPr lang="en-US" sz="1600" dirty="0" smtClean="0"/>
              <a:t> </a:t>
            </a:r>
            <a:r>
              <a:rPr lang="en-US" sz="1600" dirty="0"/>
              <a:t>∈ 𝐷 → Discount depth, or “% off” (e.g. d=0.3 </a:t>
            </a:r>
            <a:r>
              <a:rPr lang="en-US" sz="1600" dirty="0" smtClean="0"/>
              <a:t>or </a:t>
            </a:r>
            <a:r>
              <a:rPr lang="en-US" sz="1600" dirty="0"/>
              <a:t>30% off), for product 𝑖. Finite set of depths 𝐷 apply across ∀𝑖 ∈ 𝐼</a:t>
            </a:r>
          </a:p>
          <a:p>
            <a:pPr>
              <a:lnSpc>
                <a:spcPct val="170000"/>
              </a:lnSpc>
              <a:spcBef>
                <a:spcPts val="0"/>
              </a:spcBef>
            </a:pPr>
            <a:r>
              <a:rPr lang="en-US" sz="1600" dirty="0" smtClean="0"/>
              <a:t>𝑠</a:t>
            </a:r>
            <a:r>
              <a:rPr lang="en-US" sz="1600" baseline="-25000" dirty="0" smtClean="0"/>
              <a:t>id</a:t>
            </a:r>
            <a:r>
              <a:rPr lang="en-US" sz="1600" dirty="0" smtClean="0"/>
              <a:t> </a:t>
            </a:r>
            <a:r>
              <a:rPr lang="en-US" sz="1600" dirty="0"/>
              <a:t>→ Forecasted sales for product 𝑖 at depth </a:t>
            </a:r>
            <a:r>
              <a:rPr lang="en-US" sz="1600" dirty="0" smtClean="0"/>
              <a:t>𝑑</a:t>
            </a:r>
            <a:endParaRPr lang="en-US" sz="1600" dirty="0"/>
          </a:p>
          <a:p>
            <a:pPr>
              <a:lnSpc>
                <a:spcPct val="170000"/>
              </a:lnSpc>
              <a:spcBef>
                <a:spcPts val="0"/>
              </a:spcBef>
            </a:pPr>
            <a:r>
              <a:rPr lang="en-US" sz="1600" dirty="0" smtClean="0"/>
              <a:t>𝑏 </a:t>
            </a:r>
            <a:r>
              <a:rPr lang="en-US" sz="1600" dirty="0"/>
              <a:t>→ Stock depth of the promotion (𝑏∗ is the business target)</a:t>
            </a:r>
          </a:p>
          <a:p>
            <a:pPr>
              <a:lnSpc>
                <a:spcPct val="170000"/>
              </a:lnSpc>
              <a:spcBef>
                <a:spcPts val="0"/>
              </a:spcBef>
            </a:pPr>
            <a:r>
              <a:rPr lang="en-US" sz="1600" dirty="0" smtClean="0"/>
              <a:t>𝑘</a:t>
            </a:r>
            <a:r>
              <a:rPr lang="en-US" sz="1600" baseline="-25000" dirty="0" err="1" smtClean="0"/>
              <a:t>i</a:t>
            </a:r>
            <a:r>
              <a:rPr lang="en-US" sz="1600" dirty="0" smtClean="0"/>
              <a:t> </a:t>
            </a:r>
            <a:r>
              <a:rPr lang="en-US" sz="1600" dirty="0"/>
              <a:t>→ Number of stock units available for product 𝑖</a:t>
            </a:r>
          </a:p>
          <a:p>
            <a:pPr>
              <a:lnSpc>
                <a:spcPct val="170000"/>
              </a:lnSpc>
              <a:spcBef>
                <a:spcPts val="0"/>
              </a:spcBef>
            </a:pPr>
            <a:r>
              <a:rPr lang="en-US" sz="1600" dirty="0" smtClean="0"/>
              <a:t>𝑝</a:t>
            </a:r>
            <a:r>
              <a:rPr lang="en-US" sz="1600" baseline="-25000" dirty="0" err="1" smtClean="0"/>
              <a:t>i</a:t>
            </a:r>
            <a:r>
              <a:rPr lang="en-US" sz="1600" dirty="0" smtClean="0"/>
              <a:t> </a:t>
            </a:r>
            <a:r>
              <a:rPr lang="en-US" sz="1600" dirty="0"/>
              <a:t>→ Full price of product</a:t>
            </a:r>
          </a:p>
          <a:p>
            <a:pPr>
              <a:lnSpc>
                <a:spcPct val="170000"/>
              </a:lnSpc>
              <a:spcBef>
                <a:spcPts val="0"/>
              </a:spcBef>
            </a:pPr>
            <a:r>
              <a:rPr lang="en-US" sz="1600" dirty="0" smtClean="0"/>
              <a:t>𝑐</a:t>
            </a:r>
            <a:r>
              <a:rPr lang="en-US" sz="1600" baseline="-25000" dirty="0" err="1" smtClean="0"/>
              <a:t>i</a:t>
            </a:r>
            <a:r>
              <a:rPr lang="en-US" sz="1600" dirty="0" smtClean="0"/>
              <a:t> </a:t>
            </a:r>
            <a:r>
              <a:rPr lang="en-US" sz="1600" dirty="0"/>
              <a:t>→ Cost of product 𝑖</a:t>
            </a:r>
          </a:p>
        </p:txBody>
      </p:sp>
    </p:spTree>
    <p:extLst>
      <p:ext uri="{BB962C8B-B14F-4D97-AF65-F5344CB8AC3E}">
        <p14:creationId xmlns:p14="http://schemas.microsoft.com/office/powerpoint/2010/main" val="2258643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Promotion optimization</a:t>
            </a:r>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p:txBody>
              <a:bodyPr>
                <a:normAutofit lnSpcReduction="10000"/>
              </a:bodyPr>
              <a:lstStyle/>
              <a:p>
                <a:r>
                  <a:rPr lang="en-US" dirty="0" smtClean="0"/>
                  <a:t>Let </a:t>
                </a:r>
                <a:r>
                  <a:rPr lang="en-US" i="1" dirty="0" err="1" smtClean="0"/>
                  <a:t>x</a:t>
                </a:r>
                <a:r>
                  <a:rPr lang="en-US" i="1" baseline="-25000" dirty="0" err="1" smtClean="0"/>
                  <a:t>id</a:t>
                </a:r>
                <a:r>
                  <a:rPr lang="en-US" dirty="0" smtClean="0"/>
                  <a:t> be a binary equal to 1 if discount depth </a:t>
                </a:r>
                <a:r>
                  <a:rPr lang="en-US" i="1" dirty="0" smtClean="0"/>
                  <a:t>d</a:t>
                </a:r>
                <a:r>
                  <a:rPr lang="en-US" dirty="0" smtClean="0"/>
                  <a:t> is selected for product </a:t>
                </a:r>
                <a:r>
                  <a:rPr lang="en-US" i="1" dirty="0" err="1" smtClean="0"/>
                  <a:t>i</a:t>
                </a:r>
                <a:r>
                  <a:rPr lang="en-US" dirty="0" smtClean="0"/>
                  <a:t>; 0, otherwise</a:t>
                </a:r>
              </a:p>
              <a:p>
                <a:r>
                  <a:rPr lang="en-US" dirty="0" smtClean="0"/>
                  <a:t>Objectives</a:t>
                </a:r>
              </a:p>
              <a:p>
                <a:pPr lvl="1"/>
                <a:r>
                  <a:rPr lang="en-US" dirty="0" smtClean="0"/>
                  <a:t>Sales volume: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𝐷</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𝑖𝑑</m:t>
                            </m:r>
                          </m:sub>
                        </m:sSub>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𝑖𝑑</m:t>
                            </m:r>
                          </m:sub>
                        </m:sSub>
                      </m:e>
                    </m:nary>
                  </m:oMath>
                </a14:m>
                <a:endParaRPr lang="en-US" dirty="0" smtClean="0"/>
              </a:p>
              <a:p>
                <a:pPr lvl="1"/>
                <a:r>
                  <a:rPr lang="en-US" dirty="0" smtClean="0"/>
                  <a:t>Profit: </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𝐷</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𝑖𝑑</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𝑑</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𝑠</m:t>
                            </m:r>
                          </m:e>
                          <m:sub>
                            <m:r>
                              <a:rPr lang="en-US" i="1">
                                <a:latin typeface="Cambria Math" panose="02040503050406030204" pitchFamily="18" charset="0"/>
                              </a:rPr>
                              <m:t>𝑖𝑑</m:t>
                            </m:r>
                          </m:sub>
                        </m:sSub>
                      </m:e>
                    </m:nary>
                  </m:oMath>
                </a14:m>
                <a:endParaRPr lang="en-US" dirty="0" smtClean="0"/>
              </a:p>
              <a:p>
                <a:r>
                  <a:rPr lang="en-US" dirty="0" smtClean="0"/>
                  <a:t>Constraints:</a:t>
                </a:r>
              </a:p>
              <a:p>
                <a:pPr lvl="1"/>
                <a14:m/>
              </a:p>
              <a:p>
                <a:pPr lvl="1"/>
                <a:endParaRPr lang="en-US" dirty="0" smtClean="0"/>
              </a:p>
              <a:p>
                <a:pPr lvl="1"/>
                <a:endParaRPr lang="en-US" dirty="0"/>
              </a:p>
              <a:p>
                <a:pPr lvl="1"/>
                <a:r>
                  <a:rPr lang="en-US" dirty="0" smtClean="0"/>
                  <a:t>See attached excel file</a:t>
                </a:r>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602191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BA3532E-0754-EAF2-2660-E6EA71B5249D}"/>
              </a:ext>
            </a:extLst>
          </p:cNvPr>
          <p:cNvSpPr>
            <a:spLocks noGrp="1"/>
          </p:cNvSpPr>
          <p:nvPr>
            <p:ph type="title"/>
          </p:nvPr>
        </p:nvSpPr>
        <p:spPr/>
        <p:txBody>
          <a:bodyPr>
            <a:normAutofit fontScale="90000"/>
          </a:bodyPr>
          <a:lstStyle/>
          <a:p>
            <a:r>
              <a:rPr lang="en-US" dirty="0"/>
              <a:t>Perishable product price optimization with fixed capacity, salvage value, and decreasing prices</a:t>
            </a:r>
          </a:p>
        </p:txBody>
      </p:sp>
      <p:sp>
        <p:nvSpPr>
          <p:cNvPr id="5" name="Text Placeholder 4">
            <a:extLst>
              <a:ext uri="{FF2B5EF4-FFF2-40B4-BE49-F238E27FC236}">
                <a16:creationId xmlns:a16="http://schemas.microsoft.com/office/drawing/2014/main" xmlns="" id="{CFBC3CAE-3787-CDDB-F319-E9AE4C03CBB4}"/>
              </a:ext>
            </a:extLst>
          </p:cNvPr>
          <p:cNvSpPr>
            <a:spLocks noGrp="1"/>
          </p:cNvSpPr>
          <p:nvPr>
            <p:ph type="body" idx="1"/>
          </p:nvPr>
        </p:nvSpPr>
        <p:spPr/>
        <p:txBody>
          <a:bodyPr/>
          <a:lstStyle/>
          <a:p>
            <a:r>
              <a:rPr lang="en-US" dirty="0"/>
              <a:t>Apparel, style and seasonal-goods, high-tech and perishable food</a:t>
            </a:r>
          </a:p>
        </p:txBody>
      </p:sp>
    </p:spTree>
    <p:extLst>
      <p:ext uri="{BB962C8B-B14F-4D97-AF65-F5344CB8AC3E}">
        <p14:creationId xmlns:p14="http://schemas.microsoft.com/office/powerpoint/2010/main" val="392205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B94C9-9C70-49BB-C3A5-A4A1ECD5324B}"/>
              </a:ext>
            </a:extLst>
          </p:cNvPr>
          <p:cNvSpPr>
            <a:spLocks noGrp="1"/>
          </p:cNvSpPr>
          <p:nvPr>
            <p:ph type="title"/>
          </p:nvPr>
        </p:nvSpPr>
        <p:spPr/>
        <p:txBody>
          <a:bodyPr/>
          <a:lstStyle/>
          <a:p>
            <a:r>
              <a:rPr lang="en-US" dirty="0"/>
              <a:t>Problem Setting</a:t>
            </a:r>
          </a:p>
        </p:txBody>
      </p:sp>
      <p:sp>
        <p:nvSpPr>
          <p:cNvPr id="3" name="Content Placeholder 2">
            <a:extLst>
              <a:ext uri="{FF2B5EF4-FFF2-40B4-BE49-F238E27FC236}">
                <a16:creationId xmlns:a16="http://schemas.microsoft.com/office/drawing/2014/main" xmlns="" id="{977B111E-F82B-8F44-5C7A-874C81A5CEDB}"/>
              </a:ext>
            </a:extLst>
          </p:cNvPr>
          <p:cNvSpPr>
            <a:spLocks noGrp="1"/>
          </p:cNvSpPr>
          <p:nvPr>
            <p:ph idx="1"/>
          </p:nvPr>
        </p:nvSpPr>
        <p:spPr>
          <a:xfrm>
            <a:off x="838200" y="1610236"/>
            <a:ext cx="10515600" cy="4977903"/>
          </a:xfrm>
        </p:spPr>
        <p:txBody>
          <a:bodyPr>
            <a:normAutofit fontScale="92500" lnSpcReduction="10000"/>
          </a:bodyPr>
          <a:lstStyle/>
          <a:p>
            <a:r>
              <a:rPr lang="en-US" dirty="0"/>
              <a:t>Maximize revenue of the sales season (from a single product). This is often called markdown optimization problem.</a:t>
            </a:r>
          </a:p>
          <a:p>
            <a:r>
              <a:rPr lang="en-US" dirty="0"/>
              <a:t>Product perishes and has a low salvage value once the season is over.</a:t>
            </a:r>
          </a:p>
          <a:p>
            <a:r>
              <a:rPr lang="en-US" dirty="0"/>
              <a:t>Pricing is not flexible and only involves price reductions.</a:t>
            </a:r>
          </a:p>
          <a:p>
            <a:r>
              <a:rPr lang="en-US" dirty="0"/>
              <a:t>Markdown is needed to manage the demand and maximize revenue</a:t>
            </a:r>
          </a:p>
          <a:p>
            <a:pPr lvl="1"/>
            <a:r>
              <a:rPr lang="en-US" dirty="0"/>
              <a:t>Retailer initially sets high prices, and then “learns” the demand. Popular products sell quickly at high prices. Low-reservation-price products must be marked down.</a:t>
            </a:r>
          </a:p>
          <a:p>
            <a:pPr lvl="1"/>
            <a:r>
              <a:rPr lang="en-US" dirty="0"/>
              <a:t>The WTP changes over the planning horizon. At the beginning WTP is often high (e.g. buy a bathing suit at the start of the summer) and then gradually reduces.</a:t>
            </a:r>
          </a:p>
          <a:p>
            <a:pPr lvl="1"/>
            <a:r>
              <a:rPr lang="en-US" dirty="0"/>
              <a:t>During peak periods, the WTP often reduces, and consumers become more price-sensitive.</a:t>
            </a:r>
          </a:p>
          <a:p>
            <a:r>
              <a:rPr lang="en-US" dirty="0"/>
              <a:t>Every period the retailer re-runs the price optimization engine with updated info.</a:t>
            </a:r>
          </a:p>
        </p:txBody>
      </p:sp>
    </p:spTree>
    <p:extLst>
      <p:ext uri="{BB962C8B-B14F-4D97-AF65-F5344CB8AC3E}">
        <p14:creationId xmlns:p14="http://schemas.microsoft.com/office/powerpoint/2010/main" val="2408437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ED601-9A98-C153-0913-87D859611B3F}"/>
              </a:ext>
            </a:extLst>
          </p:cNvPr>
          <p:cNvSpPr>
            <a:spLocks noGrp="1"/>
          </p:cNvSpPr>
          <p:nvPr>
            <p:ph type="title"/>
          </p:nvPr>
        </p:nvSpPr>
        <p:spPr/>
        <p:txBody>
          <a:bodyPr/>
          <a:lstStyle/>
          <a:p>
            <a:r>
              <a:rPr lang="en-US" dirty="0"/>
              <a:t>Markdown optimization problem</a:t>
            </a:r>
          </a:p>
        </p:txBody>
      </p:sp>
      <p:sp>
        <p:nvSpPr>
          <p:cNvPr id="3" name="Content Placeholder 2">
            <a:extLst>
              <a:ext uri="{FF2B5EF4-FFF2-40B4-BE49-F238E27FC236}">
                <a16:creationId xmlns:a16="http://schemas.microsoft.com/office/drawing/2014/main" xmlns="" id="{64D5F7CA-CB61-6429-D37F-CABA3817ABF7}"/>
              </a:ext>
            </a:extLst>
          </p:cNvPr>
          <p:cNvSpPr>
            <a:spLocks noGrp="1"/>
          </p:cNvSpPr>
          <p:nvPr>
            <p:ph idx="1"/>
          </p:nvPr>
        </p:nvSpPr>
        <p:spPr>
          <a:xfrm>
            <a:off x="902890" y="1412540"/>
            <a:ext cx="5642811" cy="5092533"/>
          </a:xfrm>
        </p:spPr>
        <p:txBody>
          <a:bodyPr>
            <a:normAutofit fontScale="85000" lnSpcReduction="20000"/>
          </a:bodyPr>
          <a:lstStyle/>
          <a:p>
            <a:pPr marL="0" indent="0">
              <a:buNone/>
            </a:pPr>
            <a:r>
              <a:rPr lang="en-US" b="1" dirty="0"/>
              <a:t>Input</a:t>
            </a:r>
          </a:p>
          <a:p>
            <a:r>
              <a:rPr lang="en-US" dirty="0"/>
              <a:t>Salvage price </a:t>
            </a:r>
            <a:r>
              <a:rPr lang="en-US" i="1" dirty="0"/>
              <a:t>s</a:t>
            </a:r>
          </a:p>
          <a:p>
            <a:r>
              <a:rPr lang="en-US" dirty="0"/>
              <a:t>Price ladder (discrete set of prices </a:t>
            </a:r>
            <a:r>
              <a:rPr lang="en-US" i="1" dirty="0"/>
              <a:t>P</a:t>
            </a:r>
            <a:r>
              <a:rPr lang="en-US" dirty="0"/>
              <a:t>)</a:t>
            </a:r>
            <a:endParaRPr lang="en-US" i="1" dirty="0"/>
          </a:p>
          <a:p>
            <a:r>
              <a:rPr lang="en-US" dirty="0"/>
              <a:t>Initial inventory </a:t>
            </a:r>
            <a:r>
              <a:rPr lang="en-US" i="1" dirty="0"/>
              <a:t>I</a:t>
            </a:r>
            <a:r>
              <a:rPr lang="en-US" i="1" baseline="-25000" dirty="0"/>
              <a:t>0</a:t>
            </a:r>
          </a:p>
          <a:p>
            <a:r>
              <a:rPr lang="en-US" dirty="0"/>
              <a:t>Demand matrix </a:t>
            </a:r>
            <a:r>
              <a:rPr lang="en-US" dirty="0" err="1" smtClean="0"/>
              <a:t>D</a:t>
            </a:r>
            <a:r>
              <a:rPr lang="en-US" baseline="-25000" dirty="0" err="1" smtClean="0"/>
              <a:t>tp</a:t>
            </a:r>
            <a:endParaRPr lang="en-US" baseline="-25000" dirty="0"/>
          </a:p>
          <a:p>
            <a:pPr marL="0" indent="0">
              <a:buNone/>
            </a:pPr>
            <a:r>
              <a:rPr lang="en-US" b="1" dirty="0"/>
              <a:t>Decision variables</a:t>
            </a:r>
          </a:p>
          <a:p>
            <a:r>
              <a:rPr lang="en-US" dirty="0"/>
              <a:t>Binary variable </a:t>
            </a:r>
            <a:r>
              <a:rPr lang="en-US" i="1" dirty="0" err="1"/>
              <a:t>x</a:t>
            </a:r>
            <a:r>
              <a:rPr lang="en-US" i="1" baseline="-25000" dirty="0" err="1"/>
              <a:t>tp</a:t>
            </a:r>
            <a:r>
              <a:rPr lang="en-US" dirty="0"/>
              <a:t> (1 if price </a:t>
            </a:r>
            <a:r>
              <a:rPr lang="en-US" i="1" dirty="0"/>
              <a:t>p</a:t>
            </a:r>
            <a:r>
              <a:rPr lang="en-US" dirty="0"/>
              <a:t> is selected for period </a:t>
            </a:r>
            <a:r>
              <a:rPr lang="en-US" i="1" dirty="0"/>
              <a:t>t</a:t>
            </a:r>
            <a:r>
              <a:rPr lang="en-US" dirty="0"/>
              <a:t>; otherwise 0)</a:t>
            </a:r>
          </a:p>
          <a:p>
            <a:r>
              <a:rPr lang="en-US" dirty="0" smtClean="0"/>
              <a:t>Non-negative </a:t>
            </a:r>
            <a:r>
              <a:rPr lang="en-US" dirty="0"/>
              <a:t>continuous variable </a:t>
            </a:r>
            <a:r>
              <a:rPr lang="en-US" dirty="0" err="1" smtClean="0"/>
              <a:t>z</a:t>
            </a:r>
            <a:r>
              <a:rPr lang="en-US" baseline="-25000" dirty="0" err="1" smtClean="0"/>
              <a:t>tp</a:t>
            </a:r>
            <a:r>
              <a:rPr lang="en-US" dirty="0" smtClean="0"/>
              <a:t> </a:t>
            </a:r>
            <a:r>
              <a:rPr lang="en-US" dirty="0"/>
              <a:t>to </a:t>
            </a:r>
            <a:r>
              <a:rPr lang="en-US" dirty="0" smtClean="0"/>
              <a:t>denote the </a:t>
            </a:r>
            <a:r>
              <a:rPr lang="en-US" dirty="0"/>
              <a:t>estimated number of items that will be sold at period t for the </a:t>
            </a:r>
            <a:r>
              <a:rPr lang="en-US" dirty="0" smtClean="0"/>
              <a:t>selected price </a:t>
            </a:r>
            <a:r>
              <a:rPr lang="en-US" dirty="0" err="1" smtClean="0"/>
              <a:t>x</a:t>
            </a:r>
            <a:r>
              <a:rPr lang="en-US" baseline="-25000" dirty="0" err="1" smtClean="0"/>
              <a:t>tp</a:t>
            </a:r>
            <a:r>
              <a:rPr lang="en-US" dirty="0"/>
              <a:t>. </a:t>
            </a:r>
          </a:p>
          <a:p>
            <a:r>
              <a:rPr lang="en-US" dirty="0" smtClean="0"/>
              <a:t>Continuous </a:t>
            </a:r>
            <a:r>
              <a:rPr lang="en-US" dirty="0"/>
              <a:t>variables I</a:t>
            </a:r>
            <a:r>
              <a:rPr lang="en-US" baseline="-25000" dirty="0"/>
              <a:t>T </a:t>
            </a:r>
            <a:r>
              <a:rPr lang="en-US" dirty="0"/>
              <a:t>refers to the inventory left at the end of the season</a:t>
            </a:r>
            <a:endParaRPr lang="en-US" baseline="-25000" dirty="0"/>
          </a:p>
          <a:p>
            <a:endParaRPr lang="en-US" dirty="0"/>
          </a:p>
        </p:txBody>
      </p:sp>
      <p:pic>
        <p:nvPicPr>
          <p:cNvPr id="4" name="Εικόνα 3"/>
          <p:cNvPicPr>
            <a:picLocks noChangeAspect="1"/>
          </p:cNvPicPr>
          <p:nvPr/>
        </p:nvPicPr>
        <p:blipFill>
          <a:blip r:embed="rId2"/>
          <a:stretch>
            <a:fillRect/>
          </a:stretch>
        </p:blipFill>
        <p:spPr>
          <a:xfrm>
            <a:off x="6666266" y="1949117"/>
            <a:ext cx="4808099" cy="3773904"/>
          </a:xfrm>
          <a:prstGeom prst="rect">
            <a:avLst/>
          </a:prstGeom>
        </p:spPr>
      </p:pic>
    </p:spTree>
    <p:extLst>
      <p:ext uri="{BB962C8B-B14F-4D97-AF65-F5344CB8AC3E}">
        <p14:creationId xmlns:p14="http://schemas.microsoft.com/office/powerpoint/2010/main" val="141901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46D47-063A-44DD-703C-2F2DA431792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1F65DA61-6836-CA1A-FAEC-E8F423D98B6F}"/>
              </a:ext>
            </a:extLst>
          </p:cNvPr>
          <p:cNvSpPr>
            <a:spLocks noGrp="1"/>
          </p:cNvSpPr>
          <p:nvPr>
            <p:ph idx="1"/>
          </p:nvPr>
        </p:nvSpPr>
        <p:spPr/>
        <p:txBody>
          <a:bodyPr>
            <a:normAutofit/>
          </a:bodyPr>
          <a:lstStyle/>
          <a:p>
            <a:r>
              <a:rPr lang="en-US" dirty="0"/>
              <a:t>Initial inventory 1000 items</a:t>
            </a:r>
          </a:p>
          <a:p>
            <a:r>
              <a:rPr lang="en-US" dirty="0"/>
              <a:t>Salvage value 10 euro</a:t>
            </a:r>
          </a:p>
          <a:p>
            <a:r>
              <a:rPr lang="en-US" dirty="0"/>
              <a:t>Prices {30, 40 and 50}</a:t>
            </a:r>
          </a:p>
          <a:p>
            <a:r>
              <a:rPr lang="en-US" dirty="0"/>
              <a:t>Demand forecast</a:t>
            </a:r>
          </a:p>
          <a:p>
            <a:endParaRPr lang="en-US" dirty="0"/>
          </a:p>
          <a:p>
            <a:endParaRPr lang="en-US" dirty="0"/>
          </a:p>
          <a:p>
            <a:r>
              <a:rPr lang="en-US" dirty="0"/>
              <a:t>Optimal strategy: Start with 50 euro until week 8, switch to 40 until week 13 and sell at 30 until the end of season. </a:t>
            </a:r>
          </a:p>
          <a:p>
            <a:pPr lvl="1"/>
            <a:r>
              <a:rPr lang="en-US" dirty="0"/>
              <a:t>Max revenue 25020 + 4260 = 29820 euro (unsold inventory 426)</a:t>
            </a:r>
          </a:p>
          <a:p>
            <a:endParaRPr lang="en-US" dirty="0"/>
          </a:p>
        </p:txBody>
      </p:sp>
      <p:graphicFrame>
        <p:nvGraphicFramePr>
          <p:cNvPr id="4" name="Chart 3">
            <a:extLst>
              <a:ext uri="{FF2B5EF4-FFF2-40B4-BE49-F238E27FC236}">
                <a16:creationId xmlns:a16="http://schemas.microsoft.com/office/drawing/2014/main" xmlns="" id="{675ABF98-9937-D1C5-AE3D-50E19E735DB7}"/>
              </a:ext>
            </a:extLst>
          </p:cNvPr>
          <p:cNvGraphicFramePr>
            <a:graphicFrameLocks/>
          </p:cNvGraphicFramePr>
          <p:nvPr>
            <p:extLst/>
          </p:nvPr>
        </p:nvGraphicFramePr>
        <p:xfrm>
          <a:off x="5799378" y="174070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5219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BA3532E-0754-EAF2-2660-E6EA71B5249D}"/>
              </a:ext>
            </a:extLst>
          </p:cNvPr>
          <p:cNvSpPr>
            <a:spLocks noGrp="1"/>
          </p:cNvSpPr>
          <p:nvPr>
            <p:ph type="title"/>
          </p:nvPr>
        </p:nvSpPr>
        <p:spPr/>
        <p:txBody>
          <a:bodyPr>
            <a:normAutofit/>
          </a:bodyPr>
          <a:lstStyle/>
          <a:p>
            <a:r>
              <a:rPr lang="en-US" dirty="0"/>
              <a:t>Perishable product with fixed capacity and price flexibility</a:t>
            </a:r>
          </a:p>
        </p:txBody>
      </p:sp>
      <p:sp>
        <p:nvSpPr>
          <p:cNvPr id="5" name="Text Placeholder 4">
            <a:extLst>
              <a:ext uri="{FF2B5EF4-FFF2-40B4-BE49-F238E27FC236}">
                <a16:creationId xmlns:a16="http://schemas.microsoft.com/office/drawing/2014/main" xmlns="" id="{CFBC3CAE-3787-CDDB-F319-E9AE4C03CBB4}"/>
              </a:ext>
            </a:extLst>
          </p:cNvPr>
          <p:cNvSpPr>
            <a:spLocks noGrp="1"/>
          </p:cNvSpPr>
          <p:nvPr>
            <p:ph type="body" idx="1"/>
          </p:nvPr>
        </p:nvSpPr>
        <p:spPr/>
        <p:txBody>
          <a:bodyPr/>
          <a:lstStyle/>
          <a:p>
            <a:r>
              <a:rPr lang="en-US" dirty="0"/>
              <a:t>Air tickets, hotel rooms, car rentals, theater tickets</a:t>
            </a:r>
          </a:p>
        </p:txBody>
      </p:sp>
    </p:spTree>
    <p:extLst>
      <p:ext uri="{BB962C8B-B14F-4D97-AF65-F5344CB8AC3E}">
        <p14:creationId xmlns:p14="http://schemas.microsoft.com/office/powerpoint/2010/main" val="2362664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8BE70BB-EE08-CE34-CE3D-216B98F3E162}"/>
              </a:ext>
            </a:extLst>
          </p:cNvPr>
          <p:cNvSpPr>
            <a:spLocks noGrp="1"/>
          </p:cNvSpPr>
          <p:nvPr>
            <p:ph type="title"/>
          </p:nvPr>
        </p:nvSpPr>
        <p:spPr/>
        <p:txBody>
          <a:bodyPr/>
          <a:lstStyle/>
          <a:p>
            <a:r>
              <a:rPr lang="en-US" dirty="0"/>
              <a:t>Problem Setting</a:t>
            </a:r>
          </a:p>
        </p:txBody>
      </p:sp>
      <p:sp>
        <p:nvSpPr>
          <p:cNvPr id="5" name="Content Placeholder 4">
            <a:extLst>
              <a:ext uri="{FF2B5EF4-FFF2-40B4-BE49-F238E27FC236}">
                <a16:creationId xmlns:a16="http://schemas.microsoft.com/office/drawing/2014/main" xmlns="" id="{CD7CDC1D-7BDC-02A6-57DF-407E5EB75E0D}"/>
              </a:ext>
            </a:extLst>
          </p:cNvPr>
          <p:cNvSpPr>
            <a:spLocks noGrp="1"/>
          </p:cNvSpPr>
          <p:nvPr>
            <p:ph idx="1"/>
          </p:nvPr>
        </p:nvSpPr>
        <p:spPr>
          <a:xfrm>
            <a:off x="838199" y="1825625"/>
            <a:ext cx="10803673" cy="4351338"/>
          </a:xfrm>
        </p:spPr>
        <p:txBody>
          <a:bodyPr/>
          <a:lstStyle/>
          <a:p>
            <a:r>
              <a:rPr lang="en-US" dirty="0"/>
              <a:t>Maximize revenue generated (from a single product)</a:t>
            </a:r>
          </a:p>
          <a:p>
            <a:r>
              <a:rPr lang="en-US" dirty="0"/>
              <a:t>Single product (e.g. hotel rooms of a calendar date, tickets of a soccer game)</a:t>
            </a:r>
          </a:p>
          <a:p>
            <a:r>
              <a:rPr lang="en-US" dirty="0"/>
              <a:t>Finite horizon (lead time) until the product is consumed (e.g. the date of the flight).</a:t>
            </a:r>
          </a:p>
          <a:p>
            <a:r>
              <a:rPr lang="en-US" dirty="0"/>
              <a:t>Fixed capacity (initial inventory) at period zero is given</a:t>
            </a:r>
          </a:p>
          <a:p>
            <a:r>
              <a:rPr lang="en-US" dirty="0"/>
              <a:t>Pricing is flexible</a:t>
            </a:r>
          </a:p>
          <a:p>
            <a:r>
              <a:rPr lang="en-US" dirty="0"/>
              <a:t>Product has zero value after consumption date</a:t>
            </a:r>
          </a:p>
          <a:p>
            <a:endParaRPr lang="en-US" dirty="0"/>
          </a:p>
          <a:p>
            <a:endParaRPr lang="en-US" dirty="0"/>
          </a:p>
        </p:txBody>
      </p:sp>
    </p:spTree>
    <p:extLst>
      <p:ext uri="{BB962C8B-B14F-4D97-AF65-F5344CB8AC3E}">
        <p14:creationId xmlns:p14="http://schemas.microsoft.com/office/powerpoint/2010/main" val="3202807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730AF-0C86-FA27-F1C3-CDA11F120B08}"/>
              </a:ext>
            </a:extLst>
          </p:cNvPr>
          <p:cNvSpPr>
            <a:spLocks noGrp="1"/>
          </p:cNvSpPr>
          <p:nvPr>
            <p:ph type="title"/>
          </p:nvPr>
        </p:nvSpPr>
        <p:spPr/>
        <p:txBody>
          <a:bodyPr/>
          <a:lstStyle/>
          <a:p>
            <a:r>
              <a:rPr lang="en-US" dirty="0"/>
              <a:t>Revenue Maximization problem</a:t>
            </a:r>
          </a:p>
        </p:txBody>
      </p:sp>
      <p:sp>
        <p:nvSpPr>
          <p:cNvPr id="3" name="Content Placeholder 2">
            <a:extLst>
              <a:ext uri="{FF2B5EF4-FFF2-40B4-BE49-F238E27FC236}">
                <a16:creationId xmlns:a16="http://schemas.microsoft.com/office/drawing/2014/main" xmlns="" id="{1B1B625B-C953-5B65-EF02-315878C28039}"/>
              </a:ext>
            </a:extLst>
          </p:cNvPr>
          <p:cNvSpPr>
            <a:spLocks noGrp="1"/>
          </p:cNvSpPr>
          <p:nvPr>
            <p:ph idx="1"/>
          </p:nvPr>
        </p:nvSpPr>
        <p:spPr>
          <a:xfrm>
            <a:off x="838200" y="1469571"/>
            <a:ext cx="7083626" cy="4707392"/>
          </a:xfrm>
        </p:spPr>
        <p:txBody>
          <a:bodyPr>
            <a:normAutofit fontScale="92500" lnSpcReduction="10000"/>
          </a:bodyPr>
          <a:lstStyle/>
          <a:p>
            <a:pPr marL="0" indent="0">
              <a:buNone/>
            </a:pPr>
            <a:r>
              <a:rPr lang="en-US" b="1" dirty="0"/>
              <a:t>Input data</a:t>
            </a:r>
          </a:p>
          <a:p>
            <a:r>
              <a:rPr lang="en-US" dirty="0"/>
              <a:t>Lead time (this will translate to a horizon </a:t>
            </a:r>
            <a:r>
              <a:rPr lang="en-US" i="1" dirty="0"/>
              <a:t>T</a:t>
            </a:r>
            <a:r>
              <a:rPr lang="en-US" dirty="0"/>
              <a:t>)</a:t>
            </a:r>
          </a:p>
          <a:p>
            <a:r>
              <a:rPr lang="en-US" dirty="0"/>
              <a:t>Price ladder (discrete set of prices </a:t>
            </a:r>
            <a:r>
              <a:rPr lang="en-US" i="1" dirty="0"/>
              <a:t>P</a:t>
            </a:r>
            <a:r>
              <a:rPr lang="en-US" dirty="0"/>
              <a:t>)</a:t>
            </a:r>
          </a:p>
          <a:p>
            <a:r>
              <a:rPr lang="en-US" dirty="0"/>
              <a:t>Demand matrix (forecasted demand per price per period – preprocessed)</a:t>
            </a:r>
          </a:p>
          <a:p>
            <a:pPr marL="0" indent="0">
              <a:buNone/>
            </a:pPr>
            <a:endParaRPr lang="en-US" dirty="0"/>
          </a:p>
          <a:p>
            <a:pPr marL="0" indent="0">
              <a:buNone/>
            </a:pPr>
            <a:r>
              <a:rPr lang="en-US" b="1" dirty="0"/>
              <a:t>Decision variables</a:t>
            </a:r>
          </a:p>
          <a:p>
            <a:r>
              <a:rPr lang="en-US" dirty="0"/>
              <a:t>Binary variable </a:t>
            </a:r>
            <a:r>
              <a:rPr lang="en-US" i="1" dirty="0" err="1"/>
              <a:t>x</a:t>
            </a:r>
            <a:r>
              <a:rPr lang="en-US" i="1" baseline="-25000" dirty="0" err="1"/>
              <a:t>tp</a:t>
            </a:r>
            <a:r>
              <a:rPr lang="en-US" dirty="0"/>
              <a:t> (1 if price </a:t>
            </a:r>
            <a:r>
              <a:rPr lang="en-US" i="1" dirty="0"/>
              <a:t>p</a:t>
            </a:r>
            <a:r>
              <a:rPr lang="en-US" dirty="0"/>
              <a:t> is selected for period </a:t>
            </a:r>
            <a:r>
              <a:rPr lang="en-US" i="1" dirty="0"/>
              <a:t>t</a:t>
            </a:r>
            <a:r>
              <a:rPr lang="en-US" dirty="0"/>
              <a:t>; otherwise 0)</a:t>
            </a:r>
          </a:p>
          <a:p>
            <a:r>
              <a:rPr lang="en-US" dirty="0"/>
              <a:t>Continuous variable </a:t>
            </a:r>
            <a:r>
              <a:rPr lang="en-US" i="1" dirty="0" err="1"/>
              <a:t>y</a:t>
            </a:r>
            <a:r>
              <a:rPr lang="en-US" i="1" baseline="-25000" dirty="0" err="1"/>
              <a:t>tp</a:t>
            </a:r>
            <a:r>
              <a:rPr lang="en-US" dirty="0"/>
              <a:t> number of items sold at period </a:t>
            </a:r>
            <a:r>
              <a:rPr lang="en-US" i="1" dirty="0"/>
              <a:t>t</a:t>
            </a:r>
          </a:p>
          <a:p>
            <a:endParaRPr lang="en-US" dirty="0"/>
          </a:p>
        </p:txBody>
      </p:sp>
      <p:pic>
        <p:nvPicPr>
          <p:cNvPr id="5" name="Picture 4">
            <a:extLst>
              <a:ext uri="{FF2B5EF4-FFF2-40B4-BE49-F238E27FC236}">
                <a16:creationId xmlns:a16="http://schemas.microsoft.com/office/drawing/2014/main" xmlns="" id="{5836AC32-B0B7-4E8A-CC52-7DA2091F0684}"/>
              </a:ext>
            </a:extLst>
          </p:cNvPr>
          <p:cNvPicPr>
            <a:picLocks noChangeAspect="1"/>
          </p:cNvPicPr>
          <p:nvPr/>
        </p:nvPicPr>
        <p:blipFill rotWithShape="1">
          <a:blip r:embed="rId2"/>
          <a:srcRect l="45865"/>
          <a:stretch/>
        </p:blipFill>
        <p:spPr>
          <a:xfrm>
            <a:off x="8429790" y="2128479"/>
            <a:ext cx="2681480" cy="3149082"/>
          </a:xfrm>
          <a:prstGeom prst="rect">
            <a:avLst/>
          </a:prstGeom>
        </p:spPr>
      </p:pic>
    </p:spTree>
    <p:extLst>
      <p:ext uri="{BB962C8B-B14F-4D97-AF65-F5344CB8AC3E}">
        <p14:creationId xmlns:p14="http://schemas.microsoft.com/office/powerpoint/2010/main" val="104484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a:extLst>
              <a:ext uri="{FF2B5EF4-FFF2-40B4-BE49-F238E27FC236}">
                <a16:creationId xmlns:a16="http://schemas.microsoft.com/office/drawing/2014/main" xmlns="" id="{032F7CCF-429D-45CB-BC52-8E29FDC84F1E}"/>
              </a:ext>
            </a:extLst>
          </p:cNvPr>
          <p:cNvSpPr>
            <a:spLocks noGrp="1"/>
          </p:cNvSpPr>
          <p:nvPr>
            <p:ph idx="1"/>
          </p:nvPr>
        </p:nvSpPr>
        <p:spPr>
          <a:xfrm>
            <a:off x="2136775" y="1508125"/>
            <a:ext cx="8153400" cy="4495800"/>
          </a:xfrm>
        </p:spPr>
        <p:txBody>
          <a:bodyPr>
            <a:normAutofit fontScale="92500" lnSpcReduction="10000"/>
          </a:bodyPr>
          <a:lstStyle/>
          <a:p>
            <a:pPr marL="0" indent="0">
              <a:buNone/>
              <a:defRPr/>
            </a:pPr>
            <a:r>
              <a:rPr lang="en-US" dirty="0">
                <a:effectLst>
                  <a:outerShdw blurRad="38100" dist="38100" dir="2700000" algn="tl">
                    <a:srgbClr val="000000">
                      <a:alpha val="43137"/>
                    </a:srgbClr>
                  </a:outerShdw>
                </a:effectLst>
                <a:ea typeface="+mn-ea"/>
                <a:cs typeface="+mn-cs"/>
              </a:rPr>
              <a:t>Depending on the </a:t>
            </a:r>
            <a:r>
              <a:rPr lang="en-US" u="sng" dirty="0">
                <a:effectLst>
                  <a:outerShdw blurRad="38100" dist="38100" dir="2700000" algn="tl">
                    <a:srgbClr val="000000">
                      <a:alpha val="43137"/>
                    </a:srgbClr>
                  </a:outerShdw>
                </a:effectLst>
                <a:ea typeface="+mn-ea"/>
                <a:cs typeface="+mn-cs"/>
              </a:rPr>
              <a:t>Quality of Information</a:t>
            </a:r>
            <a:r>
              <a:rPr lang="en-US" dirty="0">
                <a:effectLst>
                  <a:outerShdw blurRad="38100" dist="38100" dir="2700000" algn="tl">
                    <a:srgbClr val="000000">
                      <a:alpha val="43137"/>
                    </a:srgbClr>
                  </a:outerShdw>
                </a:effectLst>
                <a:ea typeface="+mn-ea"/>
                <a:cs typeface="+mn-cs"/>
              </a:rPr>
              <a:t>:</a:t>
            </a:r>
          </a:p>
          <a:p>
            <a:pPr eaLnBrk="1" hangingPunct="1">
              <a:defRPr/>
            </a:pPr>
            <a:r>
              <a:rPr lang="en-US" u="sng" dirty="0">
                <a:ea typeface="+mn-ea"/>
                <a:cs typeface="+mn-cs"/>
              </a:rPr>
              <a:t>Deterministic</a:t>
            </a:r>
            <a:r>
              <a:rPr lang="en-US" dirty="0">
                <a:ea typeface="+mn-ea"/>
                <a:cs typeface="+mn-cs"/>
              </a:rPr>
              <a:t> models have inputs that are known with certainty.</a:t>
            </a:r>
          </a:p>
          <a:p>
            <a:pPr eaLnBrk="1" hangingPunct="1">
              <a:defRPr/>
            </a:pPr>
            <a:r>
              <a:rPr lang="en-US" u="sng" dirty="0">
                <a:ea typeface="+mn-ea"/>
                <a:cs typeface="+mn-cs"/>
              </a:rPr>
              <a:t>Stochastic</a:t>
            </a:r>
            <a:r>
              <a:rPr lang="en-US" dirty="0">
                <a:ea typeface="+mn-ea"/>
                <a:cs typeface="+mn-cs"/>
              </a:rPr>
              <a:t> models have one or more inputs that are </a:t>
            </a:r>
            <a:r>
              <a:rPr lang="en-US" u="sng" dirty="0">
                <a:ea typeface="+mn-ea"/>
                <a:cs typeface="+mn-cs"/>
              </a:rPr>
              <a:t>not</a:t>
            </a:r>
            <a:r>
              <a:rPr lang="en-US" dirty="0">
                <a:ea typeface="+mn-ea"/>
                <a:cs typeface="+mn-cs"/>
              </a:rPr>
              <a:t> known with certainty.</a:t>
            </a:r>
          </a:p>
          <a:p>
            <a:pPr marL="0" indent="0">
              <a:buNone/>
              <a:defRPr/>
            </a:pPr>
            <a:endParaRPr lang="en-US" dirty="0">
              <a:effectLst>
                <a:outerShdw blurRad="38100" dist="38100" dir="2700000" algn="tl">
                  <a:srgbClr val="000000">
                    <a:alpha val="43137"/>
                  </a:srgbClr>
                </a:outerShdw>
              </a:effectLst>
              <a:ea typeface="+mn-ea"/>
              <a:cs typeface="+mn-cs"/>
            </a:endParaRPr>
          </a:p>
          <a:p>
            <a:pPr marL="0" indent="0">
              <a:buNone/>
              <a:defRPr/>
            </a:pPr>
            <a:r>
              <a:rPr lang="en-US" dirty="0">
                <a:effectLst>
                  <a:outerShdw blurRad="38100" dist="38100" dir="2700000" algn="tl">
                    <a:srgbClr val="000000">
                      <a:alpha val="43137"/>
                    </a:srgbClr>
                  </a:outerShdw>
                </a:effectLst>
                <a:ea typeface="+mn-ea"/>
                <a:cs typeface="+mn-cs"/>
              </a:rPr>
              <a:t>Depending on the </a:t>
            </a:r>
            <a:r>
              <a:rPr lang="en-US" u="sng" dirty="0">
                <a:effectLst>
                  <a:outerShdw blurRad="38100" dist="38100" dir="2700000" algn="tl">
                    <a:srgbClr val="000000">
                      <a:alpha val="43137"/>
                    </a:srgbClr>
                  </a:outerShdw>
                </a:effectLst>
                <a:ea typeface="+mn-ea"/>
                <a:cs typeface="+mn-cs"/>
              </a:rPr>
              <a:t>Evolution of Information</a:t>
            </a:r>
            <a:r>
              <a:rPr lang="en-US" dirty="0">
                <a:effectLst>
                  <a:outerShdw blurRad="38100" dist="38100" dir="2700000" algn="tl">
                    <a:srgbClr val="000000">
                      <a:alpha val="43137"/>
                    </a:srgbClr>
                  </a:outerShdw>
                </a:effectLst>
                <a:ea typeface="+mn-ea"/>
                <a:cs typeface="+mn-cs"/>
              </a:rPr>
              <a:t>:</a:t>
            </a:r>
          </a:p>
          <a:p>
            <a:pPr eaLnBrk="1" hangingPunct="1">
              <a:defRPr/>
            </a:pPr>
            <a:r>
              <a:rPr lang="en-US" u="sng" dirty="0">
                <a:ea typeface="+mn-ea"/>
                <a:cs typeface="+mn-cs"/>
              </a:rPr>
              <a:t>Static</a:t>
            </a:r>
            <a:r>
              <a:rPr lang="en-US" dirty="0">
                <a:ea typeface="+mn-ea"/>
                <a:cs typeface="+mn-cs"/>
              </a:rPr>
              <a:t> models where all inputs are known in advanced (with certainty or uncertainty).</a:t>
            </a:r>
          </a:p>
          <a:p>
            <a:pPr eaLnBrk="1" hangingPunct="1">
              <a:defRPr/>
            </a:pPr>
            <a:r>
              <a:rPr lang="en-US" u="sng" dirty="0">
                <a:ea typeface="+mn-ea"/>
                <a:cs typeface="+mn-cs"/>
              </a:rPr>
              <a:t>Dynamic</a:t>
            </a:r>
            <a:r>
              <a:rPr lang="en-US" dirty="0">
                <a:ea typeface="+mn-ea"/>
                <a:cs typeface="+mn-cs"/>
              </a:rPr>
              <a:t> models where input data is revealed in real time during the planning horizon.</a:t>
            </a:r>
          </a:p>
        </p:txBody>
      </p:sp>
      <p:sp>
        <p:nvSpPr>
          <p:cNvPr id="28675" name="Title 4">
            <a:extLst>
              <a:ext uri="{FF2B5EF4-FFF2-40B4-BE49-F238E27FC236}">
                <a16:creationId xmlns:a16="http://schemas.microsoft.com/office/drawing/2014/main" xmlns="" id="{E8711CE6-CFC3-4693-B3A2-134AB31C005A}"/>
              </a:ext>
            </a:extLst>
          </p:cNvPr>
          <p:cNvSpPr>
            <a:spLocks noGrp="1"/>
          </p:cNvSpPr>
          <p:nvPr>
            <p:ph type="title"/>
          </p:nvPr>
        </p:nvSpPr>
        <p:spPr>
          <a:xfrm>
            <a:off x="2136775" y="228600"/>
            <a:ext cx="8153400" cy="990600"/>
          </a:xfrm>
        </p:spPr>
        <p:txBody>
          <a:bodyPr>
            <a:normAutofit/>
          </a:bodyPr>
          <a:lstStyle/>
          <a:p>
            <a:r>
              <a:rPr lang="en-US" altLang="el-GR"/>
              <a:t>Evolution &amp; Quality of Information</a:t>
            </a:r>
          </a:p>
        </p:txBody>
      </p:sp>
    </p:spTree>
    <p:extLst>
      <p:ext uri="{BB962C8B-B14F-4D97-AF65-F5344CB8AC3E}">
        <p14:creationId xmlns:p14="http://schemas.microsoft.com/office/powerpoint/2010/main" val="1694262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Revenue Maximization Problem</a:t>
            </a:r>
            <a:endParaRPr lang="en-US" dirty="0"/>
          </a:p>
        </p:txBody>
      </p:sp>
      <p:sp>
        <p:nvSpPr>
          <p:cNvPr id="3" name="Θέση περιεχομένου 2"/>
          <p:cNvSpPr>
            <a:spLocks noGrp="1"/>
          </p:cNvSpPr>
          <p:nvPr>
            <p:ph idx="1"/>
          </p:nvPr>
        </p:nvSpPr>
        <p:spPr>
          <a:xfrm>
            <a:off x="838200" y="1472698"/>
            <a:ext cx="10515600" cy="4351338"/>
          </a:xfrm>
        </p:spPr>
        <p:txBody>
          <a:bodyPr>
            <a:normAutofit lnSpcReduction="10000"/>
          </a:bodyPr>
          <a:lstStyle/>
          <a:p>
            <a:r>
              <a:rPr lang="en-US" dirty="0"/>
              <a:t>The objective function </a:t>
            </a:r>
            <a:r>
              <a:rPr lang="en-US" dirty="0" smtClean="0"/>
              <a:t>contains </a:t>
            </a:r>
            <a:r>
              <a:rPr lang="en-US" dirty="0"/>
              <a:t>the products of continuous with </a:t>
            </a:r>
            <a:r>
              <a:rPr lang="en-US" dirty="0" smtClean="0"/>
              <a:t>binary variables </a:t>
            </a:r>
            <a:r>
              <a:rPr lang="en-US" dirty="0"/>
              <a:t>and we need to linearize them. </a:t>
            </a:r>
            <a:endParaRPr lang="en-US" dirty="0" smtClean="0"/>
          </a:p>
          <a:p>
            <a:r>
              <a:rPr lang="en-US" dirty="0" smtClean="0"/>
              <a:t>Let </a:t>
            </a:r>
            <a:r>
              <a:rPr lang="en-US" dirty="0"/>
              <a:t>a new non-negative </a:t>
            </a:r>
            <a:r>
              <a:rPr lang="en-US" dirty="0" smtClean="0"/>
              <a:t>continuous variable </a:t>
            </a:r>
            <a:r>
              <a:rPr lang="en-US" dirty="0"/>
              <a:t>z, such that z = x × y. To that end, we remove </a:t>
            </a:r>
            <a:r>
              <a:rPr lang="en-US" dirty="0" smtClean="0"/>
              <a:t>the last 2 constraints and we append </a:t>
            </a:r>
            <a:r>
              <a:rPr lang="en-US" dirty="0"/>
              <a:t>to the mathematical model the following set of constraints</a:t>
            </a:r>
            <a:r>
              <a:rPr lang="en-US" dirty="0" smtClean="0"/>
              <a:t>:</a:t>
            </a:r>
          </a:p>
          <a:p>
            <a:endParaRPr lang="en-US" dirty="0"/>
          </a:p>
          <a:p>
            <a:endParaRPr lang="en-US" dirty="0" smtClean="0"/>
          </a:p>
          <a:p>
            <a:endParaRPr lang="en-US" dirty="0"/>
          </a:p>
          <a:p>
            <a:endParaRPr lang="en-US" dirty="0" smtClean="0"/>
          </a:p>
          <a:p>
            <a:r>
              <a:rPr lang="en-US" dirty="0" smtClean="0"/>
              <a:t>And we change the objective as follows:  </a:t>
            </a:r>
            <a:endParaRPr lang="en-US" dirty="0"/>
          </a:p>
        </p:txBody>
      </p:sp>
      <p:pic>
        <p:nvPicPr>
          <p:cNvPr id="4" name="Εικόνα 3"/>
          <p:cNvPicPr>
            <a:picLocks noChangeAspect="1"/>
          </p:cNvPicPr>
          <p:nvPr/>
        </p:nvPicPr>
        <p:blipFill>
          <a:blip r:embed="rId2"/>
          <a:stretch>
            <a:fillRect/>
          </a:stretch>
        </p:blipFill>
        <p:spPr>
          <a:xfrm>
            <a:off x="3626268" y="3395853"/>
            <a:ext cx="4939463" cy="1742382"/>
          </a:xfrm>
          <a:prstGeom prst="rect">
            <a:avLst/>
          </a:prstGeom>
        </p:spPr>
      </p:pic>
      <p:pic>
        <p:nvPicPr>
          <p:cNvPr id="5" name="Εικόνα 4"/>
          <p:cNvPicPr>
            <a:picLocks noChangeAspect="1"/>
          </p:cNvPicPr>
          <p:nvPr/>
        </p:nvPicPr>
        <p:blipFill>
          <a:blip r:embed="rId3"/>
          <a:stretch>
            <a:fillRect/>
          </a:stretch>
        </p:blipFill>
        <p:spPr>
          <a:xfrm>
            <a:off x="4367346" y="5766425"/>
            <a:ext cx="3156284" cy="1076975"/>
          </a:xfrm>
          <a:prstGeom prst="rect">
            <a:avLst/>
          </a:prstGeom>
        </p:spPr>
      </p:pic>
    </p:spTree>
    <p:extLst>
      <p:ext uri="{BB962C8B-B14F-4D97-AF65-F5344CB8AC3E}">
        <p14:creationId xmlns:p14="http://schemas.microsoft.com/office/powerpoint/2010/main" val="3205092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772AF-3E39-7316-E67A-820A26BA4A7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475D484B-070E-7E72-7D93-C04076F7597F}"/>
              </a:ext>
            </a:extLst>
          </p:cNvPr>
          <p:cNvSpPr>
            <a:spLocks noGrp="1"/>
          </p:cNvSpPr>
          <p:nvPr>
            <p:ph idx="1"/>
          </p:nvPr>
        </p:nvSpPr>
        <p:spPr>
          <a:xfrm>
            <a:off x="838200" y="1825625"/>
            <a:ext cx="10808134" cy="4351338"/>
          </a:xfrm>
        </p:spPr>
        <p:txBody>
          <a:bodyPr>
            <a:normAutofit/>
          </a:bodyPr>
          <a:lstStyle/>
          <a:p>
            <a:r>
              <a:rPr lang="en-US" dirty="0"/>
              <a:t>Lead time 3 days</a:t>
            </a:r>
          </a:p>
          <a:p>
            <a:r>
              <a:rPr lang="en-US" dirty="0"/>
              <a:t>Initial inventory 20 items</a:t>
            </a:r>
          </a:p>
          <a:p>
            <a:r>
              <a:rPr lang="en-US" dirty="0"/>
              <a:t>Demand matrix</a:t>
            </a:r>
          </a:p>
          <a:p>
            <a:endParaRPr lang="en-US" dirty="0"/>
          </a:p>
          <a:p>
            <a:endParaRPr lang="en-US" dirty="0"/>
          </a:p>
          <a:p>
            <a:endParaRPr lang="en-US" dirty="0"/>
          </a:p>
          <a:p>
            <a:endParaRPr lang="en-US" dirty="0"/>
          </a:p>
          <a:p>
            <a:r>
              <a:rPr lang="en-US" dirty="0"/>
              <a:t>Optimal strategy: Sell 19 items, Day 1, 69.99; Day 2, 69.99, Day 3, 99.99</a:t>
            </a:r>
          </a:p>
        </p:txBody>
      </p:sp>
      <p:graphicFrame>
        <p:nvGraphicFramePr>
          <p:cNvPr id="5" name="Table 5">
            <a:extLst>
              <a:ext uri="{FF2B5EF4-FFF2-40B4-BE49-F238E27FC236}">
                <a16:creationId xmlns:a16="http://schemas.microsoft.com/office/drawing/2014/main" xmlns="" id="{37467879-036F-CFFB-4240-984E3305ABF8}"/>
              </a:ext>
            </a:extLst>
          </p:cNvPr>
          <p:cNvGraphicFramePr>
            <a:graphicFrameLocks noGrp="1"/>
          </p:cNvGraphicFramePr>
          <p:nvPr>
            <p:extLst>
              <p:ext uri="{D42A27DB-BD31-4B8C-83A1-F6EECF244321}">
                <p14:modId xmlns:p14="http://schemas.microsoft.com/office/powerpoint/2010/main" val="3199399776"/>
              </p:ext>
            </p:extLst>
          </p:nvPr>
        </p:nvGraphicFramePr>
        <p:xfrm>
          <a:off x="1501201" y="3529773"/>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357538004"/>
                    </a:ext>
                  </a:extLst>
                </a:gridCol>
                <a:gridCol w="2032000">
                  <a:extLst>
                    <a:ext uri="{9D8B030D-6E8A-4147-A177-3AD203B41FA5}">
                      <a16:colId xmlns:a16="http://schemas.microsoft.com/office/drawing/2014/main" xmlns="" val="1856391963"/>
                    </a:ext>
                  </a:extLst>
                </a:gridCol>
                <a:gridCol w="2169285">
                  <a:extLst>
                    <a:ext uri="{9D8B030D-6E8A-4147-A177-3AD203B41FA5}">
                      <a16:colId xmlns:a16="http://schemas.microsoft.com/office/drawing/2014/main" xmlns="" val="418711113"/>
                    </a:ext>
                  </a:extLst>
                </a:gridCol>
                <a:gridCol w="1894715">
                  <a:extLst>
                    <a:ext uri="{9D8B030D-6E8A-4147-A177-3AD203B41FA5}">
                      <a16:colId xmlns:a16="http://schemas.microsoft.com/office/drawing/2014/main" xmlns="" val="538913562"/>
                    </a:ext>
                  </a:extLst>
                </a:gridCol>
              </a:tblGrid>
              <a:tr h="370840">
                <a:tc>
                  <a:txBody>
                    <a:bodyPr/>
                    <a:lstStyle/>
                    <a:p>
                      <a:r>
                        <a:rPr lang="en-US" dirty="0"/>
                        <a:t>Price / Day</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xmlns="" val="1414126437"/>
                  </a:ext>
                </a:extLst>
              </a:tr>
              <a:tr h="370840">
                <a:tc>
                  <a:txBody>
                    <a:bodyPr/>
                    <a:lstStyle/>
                    <a:p>
                      <a:r>
                        <a:rPr lang="en-US" dirty="0"/>
                        <a:t>99.99</a:t>
                      </a:r>
                    </a:p>
                  </a:txBody>
                  <a:tcPr/>
                </a:tc>
                <a:tc>
                  <a:txBody>
                    <a:bodyPr/>
                    <a:lstStyle/>
                    <a:p>
                      <a:r>
                        <a:rPr lang="en-US" dirty="0"/>
                        <a:t>0</a:t>
                      </a:r>
                    </a:p>
                  </a:txBody>
                  <a:tcPr/>
                </a:tc>
                <a:tc>
                  <a:txBody>
                    <a:bodyPr/>
                    <a:lstStyle/>
                    <a:p>
                      <a:r>
                        <a:rPr lang="en-US" dirty="0"/>
                        <a:t>3</a:t>
                      </a:r>
                    </a:p>
                  </a:txBody>
                  <a:tcPr/>
                </a:tc>
                <a:tc>
                  <a:txBody>
                    <a:bodyPr/>
                    <a:lstStyle/>
                    <a:p>
                      <a:r>
                        <a:rPr lang="en-US" b="1" dirty="0"/>
                        <a:t>9</a:t>
                      </a:r>
                    </a:p>
                  </a:txBody>
                  <a:tcPr/>
                </a:tc>
                <a:extLst>
                  <a:ext uri="{0D108BD9-81ED-4DB2-BD59-A6C34878D82A}">
                    <a16:rowId xmlns:a16="http://schemas.microsoft.com/office/drawing/2014/main" xmlns="" val="225560152"/>
                  </a:ext>
                </a:extLst>
              </a:tr>
              <a:tr h="370840">
                <a:tc>
                  <a:txBody>
                    <a:bodyPr/>
                    <a:lstStyle/>
                    <a:p>
                      <a:r>
                        <a:rPr lang="en-US" dirty="0"/>
                        <a:t>69.99</a:t>
                      </a:r>
                    </a:p>
                  </a:txBody>
                  <a:tcPr/>
                </a:tc>
                <a:tc>
                  <a:txBody>
                    <a:bodyPr/>
                    <a:lstStyle/>
                    <a:p>
                      <a:r>
                        <a:rPr lang="en-US" b="1" dirty="0"/>
                        <a:t>4</a:t>
                      </a:r>
                    </a:p>
                  </a:txBody>
                  <a:tcPr/>
                </a:tc>
                <a:tc>
                  <a:txBody>
                    <a:bodyPr/>
                    <a:lstStyle/>
                    <a:p>
                      <a:r>
                        <a:rPr lang="en-US" b="1" dirty="0"/>
                        <a:t>6</a:t>
                      </a:r>
                    </a:p>
                  </a:txBody>
                  <a:tcPr/>
                </a:tc>
                <a:tc>
                  <a:txBody>
                    <a:bodyPr/>
                    <a:lstStyle/>
                    <a:p>
                      <a:r>
                        <a:rPr lang="en-US" dirty="0"/>
                        <a:t>14</a:t>
                      </a:r>
                    </a:p>
                  </a:txBody>
                  <a:tcPr/>
                </a:tc>
                <a:extLst>
                  <a:ext uri="{0D108BD9-81ED-4DB2-BD59-A6C34878D82A}">
                    <a16:rowId xmlns:a16="http://schemas.microsoft.com/office/drawing/2014/main" xmlns="" val="3957547249"/>
                  </a:ext>
                </a:extLst>
              </a:tr>
              <a:tr h="370840">
                <a:tc>
                  <a:txBody>
                    <a:bodyPr/>
                    <a:lstStyle/>
                    <a:p>
                      <a:r>
                        <a:rPr lang="en-US" dirty="0"/>
                        <a:t>49.99</a:t>
                      </a:r>
                    </a:p>
                  </a:txBody>
                  <a:tcPr/>
                </a:tc>
                <a:tc>
                  <a:txBody>
                    <a:bodyPr/>
                    <a:lstStyle/>
                    <a:p>
                      <a:r>
                        <a:rPr lang="en-US" dirty="0"/>
                        <a:t>10</a:t>
                      </a:r>
                    </a:p>
                  </a:txBody>
                  <a:tcPr/>
                </a:tc>
                <a:tc>
                  <a:txBody>
                    <a:bodyPr/>
                    <a:lstStyle/>
                    <a:p>
                      <a:r>
                        <a:rPr lang="en-US" dirty="0"/>
                        <a:t>20</a:t>
                      </a:r>
                    </a:p>
                  </a:txBody>
                  <a:tcPr/>
                </a:tc>
                <a:tc>
                  <a:txBody>
                    <a:bodyPr/>
                    <a:lstStyle/>
                    <a:p>
                      <a:r>
                        <a:rPr lang="en-US" dirty="0"/>
                        <a:t>30</a:t>
                      </a:r>
                    </a:p>
                  </a:txBody>
                  <a:tcPr/>
                </a:tc>
                <a:extLst>
                  <a:ext uri="{0D108BD9-81ED-4DB2-BD59-A6C34878D82A}">
                    <a16:rowId xmlns:a16="http://schemas.microsoft.com/office/drawing/2014/main" xmlns="" val="1871594282"/>
                  </a:ext>
                </a:extLst>
              </a:tr>
            </a:tbl>
          </a:graphicData>
        </a:graphic>
      </p:graphicFrame>
    </p:spTree>
    <p:extLst>
      <p:ext uri="{BB962C8B-B14F-4D97-AF65-F5344CB8AC3E}">
        <p14:creationId xmlns:p14="http://schemas.microsoft.com/office/powerpoint/2010/main" val="132815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8BA6F15D-1182-4C9D-B975-ED1FA8D49ECF}"/>
              </a:ext>
            </a:extLst>
          </p:cNvPr>
          <p:cNvSpPr>
            <a:spLocks noGrp="1" noChangeArrowheads="1"/>
          </p:cNvSpPr>
          <p:nvPr>
            <p:ph type="title"/>
          </p:nvPr>
        </p:nvSpPr>
        <p:spPr>
          <a:xfrm>
            <a:off x="2136775" y="228600"/>
            <a:ext cx="8153400" cy="914400"/>
          </a:xfrm>
        </p:spPr>
        <p:txBody>
          <a:bodyPr>
            <a:normAutofit/>
          </a:bodyPr>
          <a:lstStyle/>
          <a:p>
            <a:pPr eaLnBrk="1" hangingPunct="1"/>
            <a:r>
              <a:rPr lang="en-US" altLang="el-GR" dirty="0"/>
              <a:t>Types of Deterministic Models</a:t>
            </a:r>
          </a:p>
        </p:txBody>
      </p:sp>
      <p:sp>
        <p:nvSpPr>
          <p:cNvPr id="29699" name="Rectangle 3">
            <a:extLst>
              <a:ext uri="{FF2B5EF4-FFF2-40B4-BE49-F238E27FC236}">
                <a16:creationId xmlns:a16="http://schemas.microsoft.com/office/drawing/2014/main" xmlns="" id="{A562B793-F744-4C38-90AF-88989F43DC53}"/>
              </a:ext>
            </a:extLst>
          </p:cNvPr>
          <p:cNvSpPr>
            <a:spLocks noGrp="1" noChangeArrowheads="1"/>
          </p:cNvSpPr>
          <p:nvPr>
            <p:ph type="body" idx="1"/>
          </p:nvPr>
        </p:nvSpPr>
        <p:spPr>
          <a:xfrm>
            <a:off x="2136775" y="1600200"/>
            <a:ext cx="8153400" cy="4495800"/>
          </a:xfrm>
        </p:spPr>
        <p:txBody>
          <a:bodyPr>
            <a:normAutofit/>
          </a:bodyPr>
          <a:lstStyle/>
          <a:p>
            <a:pPr eaLnBrk="1" hangingPunct="1">
              <a:lnSpc>
                <a:spcPct val="90000"/>
              </a:lnSpc>
            </a:pPr>
            <a:endParaRPr lang="en-US" altLang="el-GR" dirty="0"/>
          </a:p>
          <a:p>
            <a:pPr eaLnBrk="1" hangingPunct="1">
              <a:lnSpc>
                <a:spcPct val="90000"/>
              </a:lnSpc>
            </a:pPr>
            <a:r>
              <a:rPr lang="en-US" altLang="el-GR" dirty="0"/>
              <a:t>Linear versus Nonlinear </a:t>
            </a:r>
          </a:p>
          <a:p>
            <a:pPr lvl="1"/>
            <a:r>
              <a:rPr lang="en-US" altLang="el-GR" sz="2000" dirty="0"/>
              <a:t>Linear/nonlinear functions for objective and/or constraints (LP / NLP)</a:t>
            </a:r>
          </a:p>
          <a:p>
            <a:pPr eaLnBrk="1" hangingPunct="1">
              <a:lnSpc>
                <a:spcPct val="90000"/>
              </a:lnSpc>
            </a:pPr>
            <a:endParaRPr lang="en-US" altLang="el-GR" dirty="0"/>
          </a:p>
          <a:p>
            <a:pPr eaLnBrk="1" hangingPunct="1">
              <a:lnSpc>
                <a:spcPct val="90000"/>
              </a:lnSpc>
            </a:pPr>
            <a:r>
              <a:rPr lang="en-US" altLang="el-GR" dirty="0"/>
              <a:t>Discrete versus Continuous</a:t>
            </a:r>
          </a:p>
          <a:p>
            <a:pPr lvl="1" eaLnBrk="1" hangingPunct="1">
              <a:lnSpc>
                <a:spcPct val="90000"/>
              </a:lnSpc>
            </a:pPr>
            <a:r>
              <a:rPr lang="en-US" altLang="el-GR" sz="2500" dirty="0"/>
              <a:t>Continuous, integer, binary and/or mixed integer decision variables (ILP / IP/ MIP / MILP / MINLP) </a:t>
            </a:r>
          </a:p>
          <a:p>
            <a:pPr marL="0" indent="0">
              <a:buNone/>
            </a:pPr>
            <a:endParaRPr lang="en-US" altLang="el-GR" dirty="0"/>
          </a:p>
        </p:txBody>
      </p:sp>
    </p:spTree>
    <p:extLst>
      <p:ext uri="{BB962C8B-B14F-4D97-AF65-F5344CB8AC3E}">
        <p14:creationId xmlns:p14="http://schemas.microsoft.com/office/powerpoint/2010/main" val="271681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248" y="365127"/>
            <a:ext cx="8261102" cy="758917"/>
          </a:xfrm>
        </p:spPr>
        <p:txBody>
          <a:bodyPr/>
          <a:lstStyle/>
          <a:p>
            <a:r>
              <a:rPr lang="en-US" altLang="el-GR" dirty="0"/>
              <a:t>Types of Deterministic Models</a:t>
            </a:r>
            <a:endParaRPr lang="en-US" dirty="0"/>
          </a:p>
        </p:txBody>
      </p:sp>
      <mc:AlternateContent xmlns:mc="http://schemas.openxmlformats.org/markup-compatibility/2006">
        <mc:Choice xmlns:a14="http://schemas.microsoft.com/office/drawing/2010/main" Requires="a14">
          <p:sp>
            <p:nvSpPr>
              <p:cNvPr id="4" name="Rectangle 3"/>
              <p:cNvSpPr txBox="1">
                <a:spLocks noChangeArrowheads="1"/>
              </p:cNvSpPr>
              <p:nvPr/>
            </p:nvSpPr>
            <p:spPr bwMode="auto">
              <a:xfrm>
                <a:off x="2133600" y="1330038"/>
                <a:ext cx="8153400" cy="54864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normAutofit fontScale="92500"/>
              </a:bodyPr>
              <a:lstStyle>
                <a:lvl1pPr marL="285750" indent="-285750" algn="l" rtl="0" fontAlgn="base">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fontAlgn="base">
                  <a:lnSpc>
                    <a:spcPct val="90000"/>
                  </a:lnSpc>
                  <a:spcBef>
                    <a:spcPct val="30000"/>
                  </a:spcBef>
                  <a:spcAft>
                    <a:spcPct val="0"/>
                  </a:spcAft>
                  <a:buSzPct val="100000"/>
                  <a:buChar char="–"/>
                  <a:defRPr b="1">
                    <a:solidFill>
                      <a:schemeClr val="tx1"/>
                    </a:solidFill>
                    <a:latin typeface="+mn-lt"/>
                  </a:defRPr>
                </a:lvl2pPr>
                <a:lvl3pPr marL="1143000" indent="-228600" algn="l" rtl="0" fontAlgn="base">
                  <a:lnSpc>
                    <a:spcPct val="90000"/>
                  </a:lnSpc>
                  <a:spcBef>
                    <a:spcPct val="30000"/>
                  </a:spcBef>
                  <a:spcAft>
                    <a:spcPct val="0"/>
                  </a:spcAft>
                  <a:buSzPct val="100000"/>
                  <a:buChar char="»"/>
                  <a:defRPr b="1">
                    <a:solidFill>
                      <a:schemeClr val="tx1"/>
                    </a:solidFill>
                    <a:latin typeface="+mn-lt"/>
                  </a:defRPr>
                </a:lvl3pPr>
                <a:lvl4pPr marL="1543050" indent="-171450" algn="l" rtl="0" fontAlgn="base">
                  <a:lnSpc>
                    <a:spcPct val="90000"/>
                  </a:lnSpc>
                  <a:spcBef>
                    <a:spcPct val="30000"/>
                  </a:spcBef>
                  <a:spcAft>
                    <a:spcPct val="0"/>
                  </a:spcAft>
                  <a:buSzPct val="100000"/>
                  <a:buChar char="•"/>
                  <a:defRPr sz="1400" b="1">
                    <a:solidFill>
                      <a:schemeClr val="tx1"/>
                    </a:solidFill>
                    <a:latin typeface="+mn-lt"/>
                  </a:defRPr>
                </a:lvl4pPr>
                <a:lvl5pPr marL="2000250" indent="-171450" algn="l" rtl="0" fontAlgn="base">
                  <a:lnSpc>
                    <a:spcPct val="90000"/>
                  </a:lnSpc>
                  <a:spcBef>
                    <a:spcPct val="30000"/>
                  </a:spcBef>
                  <a:spcAft>
                    <a:spcPct val="0"/>
                  </a:spcAft>
                  <a:buSzPct val="100000"/>
                  <a:buChar char="–"/>
                  <a:defRPr sz="1400" b="1">
                    <a:solidFill>
                      <a:schemeClr val="tx1"/>
                    </a:solidFill>
                    <a:latin typeface="+mn-lt"/>
                  </a:defRPr>
                </a:lvl5pPr>
                <a:lvl6pPr marL="2457450" indent="-171450" algn="l" rtl="0" fontAlgn="base">
                  <a:lnSpc>
                    <a:spcPct val="90000"/>
                  </a:lnSpc>
                  <a:spcBef>
                    <a:spcPct val="30000"/>
                  </a:spcBef>
                  <a:spcAft>
                    <a:spcPct val="0"/>
                  </a:spcAft>
                  <a:buSzPct val="100000"/>
                  <a:buChar char="–"/>
                  <a:defRPr sz="1400" b="1">
                    <a:solidFill>
                      <a:schemeClr val="tx1"/>
                    </a:solidFill>
                    <a:latin typeface="+mn-lt"/>
                  </a:defRPr>
                </a:lvl6pPr>
                <a:lvl7pPr marL="2914650" indent="-171450" algn="l" rtl="0" fontAlgn="base">
                  <a:lnSpc>
                    <a:spcPct val="90000"/>
                  </a:lnSpc>
                  <a:spcBef>
                    <a:spcPct val="30000"/>
                  </a:spcBef>
                  <a:spcAft>
                    <a:spcPct val="0"/>
                  </a:spcAft>
                  <a:buSzPct val="100000"/>
                  <a:buChar char="–"/>
                  <a:defRPr sz="1400" b="1">
                    <a:solidFill>
                      <a:schemeClr val="tx1"/>
                    </a:solidFill>
                    <a:latin typeface="+mn-lt"/>
                  </a:defRPr>
                </a:lvl7pPr>
                <a:lvl8pPr marL="3371850" indent="-171450" algn="l" rtl="0" fontAlgn="base">
                  <a:lnSpc>
                    <a:spcPct val="90000"/>
                  </a:lnSpc>
                  <a:spcBef>
                    <a:spcPct val="30000"/>
                  </a:spcBef>
                  <a:spcAft>
                    <a:spcPct val="0"/>
                  </a:spcAft>
                  <a:buSzPct val="100000"/>
                  <a:buChar char="–"/>
                  <a:defRPr sz="1400" b="1">
                    <a:solidFill>
                      <a:schemeClr val="tx1"/>
                    </a:solidFill>
                    <a:latin typeface="+mn-lt"/>
                  </a:defRPr>
                </a:lvl8pPr>
                <a:lvl9pPr marL="3829050" indent="-171450" algn="l" rtl="0" fontAlgn="base">
                  <a:lnSpc>
                    <a:spcPct val="90000"/>
                  </a:lnSpc>
                  <a:spcBef>
                    <a:spcPct val="30000"/>
                  </a:spcBef>
                  <a:spcAft>
                    <a:spcPct val="0"/>
                  </a:spcAft>
                  <a:buSzPct val="100000"/>
                  <a:buChar char="–"/>
                  <a:defRPr sz="1400" b="1">
                    <a:solidFill>
                      <a:schemeClr val="tx1"/>
                    </a:solidFill>
                    <a:latin typeface="+mn-lt"/>
                  </a:defRPr>
                </a:lvl9pPr>
              </a:lstStyle>
              <a:p>
                <a:pPr>
                  <a:defRPr/>
                </a:pPr>
                <a:r>
                  <a:rPr lang="en-US" kern="0" dirty="0">
                    <a:solidFill>
                      <a:srgbClr val="000000"/>
                    </a:solidFill>
                    <a:latin typeface="Arial"/>
                  </a:rPr>
                  <a:t>LINEAR PROGRAMMING </a:t>
                </a:r>
                <a:r>
                  <a:rPr lang="en-US" kern="0" dirty="0">
                    <a:solidFill>
                      <a:srgbClr val="FC0000"/>
                    </a:solidFill>
                    <a:latin typeface="Arial"/>
                  </a:rPr>
                  <a:t>(LP)</a:t>
                </a:r>
              </a:p>
              <a:p>
                <a:pPr lvl="1">
                  <a:defRPr/>
                </a:pPr>
                <a:r>
                  <a:rPr lang="en-US" b="0" kern="0" dirty="0">
                    <a:solidFill>
                      <a:srgbClr val="000000"/>
                    </a:solidFill>
                    <a:latin typeface="Arial"/>
                  </a:rPr>
                  <a:t>All variables are continuous (</a:t>
                </a:r>
                <a14:m>
                  <m:oMath xmlns:m="http://schemas.openxmlformats.org/officeDocument/2006/math">
                    <m:r>
                      <a:rPr lang="en-US" i="1" kern="0">
                        <a:solidFill>
                          <a:srgbClr val="000000"/>
                        </a:solidFill>
                        <a:latin typeface="Cambria Math" panose="02040503050406030204" pitchFamily="18" charset="0"/>
                      </a:rPr>
                      <m:t>𝑿</m:t>
                    </m:r>
                    <m:r>
                      <a:rPr lang="en-US" b="0" kern="0" dirty="0">
                        <a:solidFill>
                          <a:srgbClr val="000000"/>
                        </a:solidFill>
                        <a:latin typeface="Cambria Math" panose="02040503050406030204" pitchFamily="18" charset="0"/>
                        <a:ea typeface="Cambria Math" panose="02040503050406030204" pitchFamily="18" charset="0"/>
                      </a:rPr>
                      <m:t>⊆</m:t>
                    </m:r>
                    <m:r>
                      <a:rPr lang="en-US" i="1" kern="0">
                        <a:solidFill>
                          <a:srgbClr val="000000"/>
                        </a:solidFill>
                        <a:latin typeface="Cambria Math" panose="02040503050406030204" pitchFamily="18" charset="0"/>
                        <a:ea typeface="Cambria Math" panose="02040503050406030204" pitchFamily="18" charset="0"/>
                      </a:rPr>
                      <m:t>ℝ</m:t>
                    </m:r>
                  </m:oMath>
                </a14:m>
                <a:r>
                  <a:rPr lang="en-US" b="0" kern="0" dirty="0">
                    <a:solidFill>
                      <a:srgbClr val="000000"/>
                    </a:solidFill>
                    <a:latin typeface="Arial"/>
                  </a:rPr>
                  <a:t>)</a:t>
                </a:r>
              </a:p>
              <a:p>
                <a:pPr lvl="1">
                  <a:defRPr/>
                </a:pPr>
                <a:r>
                  <a:rPr lang="en-US" b="0" kern="0" dirty="0">
                    <a:solidFill>
                      <a:srgbClr val="000000"/>
                    </a:solidFill>
                    <a:latin typeface="Arial"/>
                  </a:rPr>
                  <a:t>All functions (</a:t>
                </a:r>
                <a14:m>
                  <m:oMath xmlns:m="http://schemas.openxmlformats.org/officeDocument/2006/math">
                    <m:r>
                      <a:rPr lang="en-US" b="0" i="1" kern="0">
                        <a:solidFill>
                          <a:srgbClr val="000000"/>
                        </a:solidFill>
                        <a:latin typeface="Cambria Math" panose="02040503050406030204" pitchFamily="18" charset="0"/>
                      </a:rPr>
                      <m:t>𝑓</m:t>
                    </m:r>
                    <m:r>
                      <a:rPr lang="en-US" b="0"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𝒈</m:t>
                    </m:r>
                  </m:oMath>
                </a14:m>
                <a:r>
                  <a:rPr lang="en-US" b="0" kern="0" dirty="0">
                    <a:solidFill>
                      <a:srgbClr val="000000"/>
                    </a:solidFill>
                    <a:latin typeface="Arial"/>
                  </a:rPr>
                  <a:t>) are linear</a:t>
                </a:r>
              </a:p>
              <a:p>
                <a:pPr>
                  <a:defRPr/>
                </a:pPr>
                <a:r>
                  <a:rPr lang="en-US" kern="0" dirty="0">
                    <a:solidFill>
                      <a:srgbClr val="000000"/>
                    </a:solidFill>
                    <a:latin typeface="Arial"/>
                  </a:rPr>
                  <a:t>NONLINEAR PROGRAMMING </a:t>
                </a:r>
                <a:r>
                  <a:rPr lang="en-US" kern="0" dirty="0">
                    <a:solidFill>
                      <a:srgbClr val="FC0000"/>
                    </a:solidFill>
                    <a:latin typeface="Arial"/>
                  </a:rPr>
                  <a:t>(NLP)</a:t>
                </a:r>
              </a:p>
              <a:p>
                <a:pPr lvl="1">
                  <a:defRPr/>
                </a:pPr>
                <a:r>
                  <a:rPr lang="en-US" b="0" kern="0" dirty="0">
                    <a:solidFill>
                      <a:srgbClr val="000000"/>
                    </a:solidFill>
                    <a:latin typeface="Arial"/>
                  </a:rPr>
                  <a:t>All variables are continuous (</a:t>
                </a:r>
                <a14:m>
                  <m:oMath xmlns:m="http://schemas.openxmlformats.org/officeDocument/2006/math">
                    <m:r>
                      <a:rPr lang="en-US" i="1" kern="0">
                        <a:solidFill>
                          <a:srgbClr val="000000"/>
                        </a:solidFill>
                        <a:latin typeface="Cambria Math" panose="02040503050406030204" pitchFamily="18" charset="0"/>
                      </a:rPr>
                      <m:t>𝑿</m:t>
                    </m:r>
                    <m:r>
                      <a:rPr lang="en-US" b="0" kern="0" dirty="0">
                        <a:solidFill>
                          <a:srgbClr val="000000"/>
                        </a:solidFill>
                        <a:latin typeface="Cambria Math" panose="02040503050406030204" pitchFamily="18" charset="0"/>
                        <a:ea typeface="Cambria Math" panose="02040503050406030204" pitchFamily="18" charset="0"/>
                      </a:rPr>
                      <m:t>⊆</m:t>
                    </m:r>
                    <m:r>
                      <a:rPr lang="en-US" b="0" i="1" kern="0">
                        <a:solidFill>
                          <a:srgbClr val="000000"/>
                        </a:solidFill>
                        <a:latin typeface="Cambria Math" panose="02040503050406030204" pitchFamily="18" charset="0"/>
                        <a:ea typeface="Cambria Math" panose="02040503050406030204" pitchFamily="18" charset="0"/>
                      </a:rPr>
                      <m:t>ℝ</m:t>
                    </m:r>
                  </m:oMath>
                </a14:m>
                <a:r>
                  <a:rPr lang="en-US" b="0" kern="0" dirty="0">
                    <a:solidFill>
                      <a:srgbClr val="000000"/>
                    </a:solidFill>
                    <a:latin typeface="Arial"/>
                  </a:rPr>
                  <a:t>)</a:t>
                </a:r>
              </a:p>
              <a:p>
                <a:pPr lvl="1">
                  <a:defRPr/>
                </a:pPr>
                <a:r>
                  <a:rPr lang="en-US" b="0" kern="0" dirty="0">
                    <a:solidFill>
                      <a:srgbClr val="000000"/>
                    </a:solidFill>
                    <a:latin typeface="Arial"/>
                  </a:rPr>
                  <a:t>Some functions (</a:t>
                </a:r>
                <a14:m>
                  <m:oMath xmlns:m="http://schemas.openxmlformats.org/officeDocument/2006/math">
                    <m:r>
                      <a:rPr lang="en-US" b="0" i="1" kern="0">
                        <a:solidFill>
                          <a:srgbClr val="000000"/>
                        </a:solidFill>
                        <a:latin typeface="Cambria Math" panose="02040503050406030204" pitchFamily="18" charset="0"/>
                      </a:rPr>
                      <m:t>𝑓</m:t>
                    </m:r>
                  </m:oMath>
                </a14:m>
                <a:r>
                  <a:rPr lang="en-US" b="0" kern="0" dirty="0">
                    <a:solidFill>
                      <a:srgbClr val="000000"/>
                    </a:solidFill>
                    <a:latin typeface="Arial"/>
                  </a:rPr>
                  <a:t> and/or </a:t>
                </a:r>
                <a14:m>
                  <m:oMath xmlns:m="http://schemas.openxmlformats.org/officeDocument/2006/math">
                    <m:r>
                      <a:rPr lang="en-US" i="1" kern="0">
                        <a:solidFill>
                          <a:srgbClr val="000000"/>
                        </a:solidFill>
                        <a:latin typeface="Cambria Math" panose="02040503050406030204" pitchFamily="18" charset="0"/>
                      </a:rPr>
                      <m:t>𝒈</m:t>
                    </m:r>
                  </m:oMath>
                </a14:m>
                <a:r>
                  <a:rPr lang="en-US" b="0" kern="0" dirty="0">
                    <a:solidFill>
                      <a:srgbClr val="000000"/>
                    </a:solidFill>
                    <a:latin typeface="Arial"/>
                  </a:rPr>
                  <a:t>) are nonlinear</a:t>
                </a:r>
              </a:p>
              <a:p>
                <a:pPr>
                  <a:defRPr/>
                </a:pPr>
                <a:r>
                  <a:rPr lang="en-US" kern="0" dirty="0">
                    <a:solidFill>
                      <a:srgbClr val="000000"/>
                    </a:solidFill>
                    <a:latin typeface="Arial"/>
                  </a:rPr>
                  <a:t>INTEGER PROGRAMMING </a:t>
                </a:r>
                <a:r>
                  <a:rPr lang="en-US" kern="0" dirty="0">
                    <a:solidFill>
                      <a:srgbClr val="FF0000"/>
                    </a:solidFill>
                    <a:latin typeface="Arial"/>
                  </a:rPr>
                  <a:t>(IP, ILP)</a:t>
                </a:r>
              </a:p>
              <a:p>
                <a:pPr lvl="1">
                  <a:defRPr/>
                </a:pPr>
                <a:r>
                  <a:rPr lang="en-US" b="0" kern="0" dirty="0">
                    <a:solidFill>
                      <a:srgbClr val="000000"/>
                    </a:solidFill>
                    <a:latin typeface="Arial"/>
                  </a:rPr>
                  <a:t>All variables required to be integral (</a:t>
                </a:r>
                <a14:m>
                  <m:oMath xmlns:m="http://schemas.openxmlformats.org/officeDocument/2006/math">
                    <m:r>
                      <a:rPr lang="en-US" i="1" kern="0">
                        <a:solidFill>
                          <a:srgbClr val="000000"/>
                        </a:solidFill>
                        <a:latin typeface="Cambria Math" panose="02040503050406030204" pitchFamily="18" charset="0"/>
                      </a:rPr>
                      <m:t>𝑿</m:t>
                    </m:r>
                    <m:r>
                      <a:rPr lang="en-US" b="0" kern="0" dirty="0">
                        <a:solidFill>
                          <a:srgbClr val="000000"/>
                        </a:solidFill>
                        <a:latin typeface="Cambria Math" panose="02040503050406030204" pitchFamily="18" charset="0"/>
                        <a:ea typeface="Cambria Math" panose="02040503050406030204" pitchFamily="18" charset="0"/>
                      </a:rPr>
                      <m:t>⊆</m:t>
                    </m:r>
                    <m:r>
                      <a:rPr lang="en-US" b="0" i="1" kern="0">
                        <a:solidFill>
                          <a:srgbClr val="000000"/>
                        </a:solidFill>
                        <a:latin typeface="Cambria Math" panose="02040503050406030204" pitchFamily="18" charset="0"/>
                        <a:ea typeface="Cambria Math" panose="02040503050406030204" pitchFamily="18" charset="0"/>
                      </a:rPr>
                      <m:t>ℤ</m:t>
                    </m:r>
                  </m:oMath>
                </a14:m>
                <a:r>
                  <a:rPr lang="en-US" b="0" kern="0" dirty="0">
                    <a:solidFill>
                      <a:srgbClr val="000000"/>
                    </a:solidFill>
                    <a:latin typeface="Arial"/>
                  </a:rPr>
                  <a:t>)</a:t>
                </a:r>
              </a:p>
              <a:p>
                <a:pPr lvl="1">
                  <a:defRPr/>
                </a:pPr>
                <a:r>
                  <a:rPr lang="en-US" b="0" kern="0" dirty="0">
                    <a:solidFill>
                      <a:srgbClr val="000000"/>
                    </a:solidFill>
                    <a:latin typeface="Arial"/>
                  </a:rPr>
                  <a:t>All functions (</a:t>
                </a:r>
                <a14:m>
                  <m:oMath xmlns:m="http://schemas.openxmlformats.org/officeDocument/2006/math">
                    <m:r>
                      <a:rPr lang="en-US" b="0" i="1" kern="0">
                        <a:solidFill>
                          <a:srgbClr val="000000"/>
                        </a:solidFill>
                        <a:latin typeface="Cambria Math" panose="02040503050406030204" pitchFamily="18" charset="0"/>
                      </a:rPr>
                      <m:t>𝑓</m:t>
                    </m:r>
                    <m:r>
                      <a:rPr lang="en-US" b="0"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𝒈</m:t>
                    </m:r>
                  </m:oMath>
                </a14:m>
                <a:r>
                  <a:rPr lang="en-US" b="0" kern="0" dirty="0">
                    <a:solidFill>
                      <a:srgbClr val="000000"/>
                    </a:solidFill>
                    <a:latin typeface="Arial"/>
                  </a:rPr>
                  <a:t>) are linear</a:t>
                </a:r>
              </a:p>
              <a:p>
                <a:pPr lvl="1">
                  <a:defRPr/>
                </a:pPr>
                <a:r>
                  <a:rPr lang="en-US" b="0" kern="0" dirty="0">
                    <a:solidFill>
                      <a:srgbClr val="000000"/>
                    </a:solidFill>
                    <a:latin typeface="Arial"/>
                  </a:rPr>
                  <a:t>Generalizes to general discrete </a:t>
                </a:r>
                <a14:m>
                  <m:oMath xmlns:m="http://schemas.openxmlformats.org/officeDocument/2006/math">
                    <m:r>
                      <a:rPr lang="en-US" i="1" kern="0">
                        <a:solidFill>
                          <a:srgbClr val="000000"/>
                        </a:solidFill>
                        <a:latin typeface="Cambria Math" panose="02040503050406030204" pitchFamily="18" charset="0"/>
                      </a:rPr>
                      <m:t>𝒙</m:t>
                    </m:r>
                  </m:oMath>
                </a14:m>
                <a:r>
                  <a:rPr lang="en-US" b="0" kern="0" dirty="0">
                    <a:solidFill>
                      <a:srgbClr val="000000"/>
                    </a:solidFill>
                    <a:latin typeface="Arial"/>
                  </a:rPr>
                  <a:t> and non-linear functions </a:t>
                </a:r>
                <a14:m>
                  <m:oMath xmlns:m="http://schemas.openxmlformats.org/officeDocument/2006/math">
                    <m:r>
                      <a:rPr lang="en-US" b="0" i="1" kern="0">
                        <a:solidFill>
                          <a:srgbClr val="000000"/>
                        </a:solidFill>
                        <a:latin typeface="Cambria Math" panose="02040503050406030204" pitchFamily="18" charset="0"/>
                      </a:rPr>
                      <m:t>𝑓</m:t>
                    </m:r>
                    <m:r>
                      <a:rPr lang="en-US" b="0"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𝒈</m:t>
                    </m:r>
                  </m:oMath>
                </a14:m>
                <a:endParaRPr lang="en-US" kern="0" dirty="0">
                  <a:solidFill>
                    <a:srgbClr val="000000"/>
                  </a:solidFill>
                  <a:latin typeface="Arial"/>
                </a:endParaRPr>
              </a:p>
              <a:p>
                <a:pPr>
                  <a:defRPr/>
                </a:pPr>
                <a:r>
                  <a:rPr lang="en-US" kern="0" dirty="0">
                    <a:solidFill>
                      <a:srgbClr val="000000"/>
                    </a:solidFill>
                    <a:latin typeface="Arial"/>
                  </a:rPr>
                  <a:t>MIXED-INTEGER LINEAR PROGRAMMING </a:t>
                </a:r>
                <a:r>
                  <a:rPr lang="en-US" kern="0" dirty="0">
                    <a:solidFill>
                      <a:srgbClr val="FC0000"/>
                    </a:solidFill>
                    <a:latin typeface="Arial"/>
                  </a:rPr>
                  <a:t>(MIP, MILP)</a:t>
                </a:r>
              </a:p>
              <a:p>
                <a:pPr lvl="1">
                  <a:defRPr/>
                </a:pPr>
                <a:r>
                  <a:rPr lang="en-US" b="0" kern="0" dirty="0">
                    <a:solidFill>
                      <a:srgbClr val="000000"/>
                    </a:solidFill>
                    <a:latin typeface="Arial"/>
                  </a:rPr>
                  <a:t>Mix of integral and continuous variables</a:t>
                </a:r>
              </a:p>
              <a:p>
                <a:pPr lvl="1">
                  <a:defRPr/>
                </a:pPr>
                <a:r>
                  <a:rPr lang="en-US" b="0" kern="0" dirty="0">
                    <a:solidFill>
                      <a:srgbClr val="000000"/>
                    </a:solidFill>
                    <a:latin typeface="Arial"/>
                  </a:rPr>
                  <a:t>All functions (</a:t>
                </a:r>
                <a14:m>
                  <m:oMath xmlns:m="http://schemas.openxmlformats.org/officeDocument/2006/math">
                    <m:r>
                      <a:rPr lang="en-US" b="0" i="1" kern="0">
                        <a:solidFill>
                          <a:srgbClr val="000000"/>
                        </a:solidFill>
                        <a:latin typeface="Cambria Math" panose="02040503050406030204" pitchFamily="18" charset="0"/>
                      </a:rPr>
                      <m:t>𝑓</m:t>
                    </m:r>
                    <m:r>
                      <a:rPr lang="en-US" b="0" i="1" kern="0">
                        <a:solidFill>
                          <a:srgbClr val="000000"/>
                        </a:solidFill>
                        <a:latin typeface="Cambria Math" panose="02040503050406030204" pitchFamily="18" charset="0"/>
                      </a:rPr>
                      <m:t>,</m:t>
                    </m:r>
                    <m:r>
                      <a:rPr lang="en-US" i="1" kern="0">
                        <a:solidFill>
                          <a:srgbClr val="000000"/>
                        </a:solidFill>
                        <a:latin typeface="Cambria Math" panose="02040503050406030204" pitchFamily="18" charset="0"/>
                      </a:rPr>
                      <m:t>𝒈</m:t>
                    </m:r>
                  </m:oMath>
                </a14:m>
                <a:r>
                  <a:rPr lang="en-US" b="0" kern="0" dirty="0">
                    <a:solidFill>
                      <a:srgbClr val="000000"/>
                    </a:solidFill>
                    <a:latin typeface="Arial"/>
                  </a:rPr>
                  <a:t>) are linear</a:t>
                </a:r>
              </a:p>
              <a:p>
                <a:pPr>
                  <a:defRPr/>
                </a:pPr>
                <a:r>
                  <a:rPr lang="en-US" kern="0" dirty="0">
                    <a:solidFill>
                      <a:srgbClr val="000000"/>
                    </a:solidFill>
                    <a:latin typeface="Arial"/>
                  </a:rPr>
                  <a:t>MIXED-INTEGER NONLINEAR PROGRAMMING </a:t>
                </a:r>
                <a:r>
                  <a:rPr lang="en-US" kern="0" dirty="0">
                    <a:solidFill>
                      <a:srgbClr val="FC0000"/>
                    </a:solidFill>
                    <a:latin typeface="Arial"/>
                  </a:rPr>
                  <a:t>(MINLP)</a:t>
                </a:r>
              </a:p>
              <a:p>
                <a:pPr lvl="1">
                  <a:defRPr/>
                </a:pPr>
                <a:r>
                  <a:rPr lang="en-US" b="0" kern="0" dirty="0">
                    <a:solidFill>
                      <a:srgbClr val="000000"/>
                    </a:solidFill>
                    <a:latin typeface="Arial"/>
                  </a:rPr>
                  <a:t>Mix of integral and continuous variables</a:t>
                </a:r>
              </a:p>
              <a:p>
                <a:pPr lvl="1">
                  <a:defRPr/>
                </a:pPr>
                <a:r>
                  <a:rPr lang="en-US" b="0" kern="0" dirty="0">
                    <a:solidFill>
                      <a:srgbClr val="000000"/>
                    </a:solidFill>
                    <a:latin typeface="Arial"/>
                  </a:rPr>
                  <a:t>Some functions (</a:t>
                </a:r>
                <a14:m>
                  <m:oMath xmlns:m="http://schemas.openxmlformats.org/officeDocument/2006/math">
                    <m:r>
                      <a:rPr lang="en-US" b="0" i="1" kern="0">
                        <a:solidFill>
                          <a:srgbClr val="000000"/>
                        </a:solidFill>
                        <a:latin typeface="Cambria Math" panose="02040503050406030204" pitchFamily="18" charset="0"/>
                      </a:rPr>
                      <m:t>𝑓</m:t>
                    </m:r>
                  </m:oMath>
                </a14:m>
                <a:r>
                  <a:rPr lang="en-US" b="0" kern="0" dirty="0">
                    <a:solidFill>
                      <a:srgbClr val="000000"/>
                    </a:solidFill>
                    <a:latin typeface="Arial"/>
                  </a:rPr>
                  <a:t> and/or </a:t>
                </a:r>
                <a14:m>
                  <m:oMath xmlns:m="http://schemas.openxmlformats.org/officeDocument/2006/math">
                    <m:r>
                      <a:rPr lang="en-US" i="1" kern="0">
                        <a:solidFill>
                          <a:srgbClr val="000000"/>
                        </a:solidFill>
                        <a:latin typeface="Cambria Math" panose="02040503050406030204" pitchFamily="18" charset="0"/>
                      </a:rPr>
                      <m:t>𝒈</m:t>
                    </m:r>
                  </m:oMath>
                </a14:m>
                <a:r>
                  <a:rPr lang="en-US" b="0" kern="0" dirty="0">
                    <a:solidFill>
                      <a:srgbClr val="000000"/>
                    </a:solidFill>
                    <a:latin typeface="Arial"/>
                  </a:rPr>
                  <a:t>) are nonlinear</a:t>
                </a:r>
              </a:p>
            </p:txBody>
          </p:sp>
        </mc:Choice>
        <mc:Fallback>
          <p:sp>
            <p:nvSpPr>
              <p:cNvPr id="4" name="Rectangle 3"/>
              <p:cNvSpPr txBox="1">
                <a:spLocks noRot="1" noChangeAspect="1" noMove="1" noResize="1" noEditPoints="1" noAdjustHandles="1" noChangeArrowheads="1" noChangeShapeType="1" noTextEdit="1"/>
              </p:cNvSpPr>
              <p:nvPr/>
            </p:nvSpPr>
            <p:spPr bwMode="auto">
              <a:xfrm>
                <a:off x="2133600" y="1330038"/>
                <a:ext cx="8153400" cy="5486400"/>
              </a:xfrm>
              <a:prstGeom prst="rect">
                <a:avLst/>
              </a:prstGeom>
              <a:blipFill rotWithShape="0">
                <a:blip r:embed="rId2"/>
                <a:stretch>
                  <a:fillRect l="-897" t="-1333" b="-333"/>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58000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723419E5-573A-4381-813E-EE7A08CBD7D5}"/>
              </a:ext>
            </a:extLst>
          </p:cNvPr>
          <p:cNvSpPr>
            <a:spLocks noGrp="1" noChangeArrowheads="1"/>
          </p:cNvSpPr>
          <p:nvPr>
            <p:ph type="title"/>
          </p:nvPr>
        </p:nvSpPr>
        <p:spPr>
          <a:xfrm>
            <a:off x="1981200" y="228600"/>
            <a:ext cx="8153400" cy="990600"/>
          </a:xfrm>
        </p:spPr>
        <p:txBody>
          <a:bodyPr/>
          <a:lstStyle/>
          <a:p>
            <a:pPr eaLnBrk="1" hangingPunct="1"/>
            <a:r>
              <a:rPr lang="en-US" altLang="el-GR" dirty="0"/>
              <a:t>Optimization Methods</a:t>
            </a:r>
          </a:p>
        </p:txBody>
      </p:sp>
      <p:sp>
        <p:nvSpPr>
          <p:cNvPr id="31747" name="Rectangle 3">
            <a:extLst>
              <a:ext uri="{FF2B5EF4-FFF2-40B4-BE49-F238E27FC236}">
                <a16:creationId xmlns:a16="http://schemas.microsoft.com/office/drawing/2014/main" xmlns="" id="{3F9E9AB5-47F2-45D9-8648-82EB4EAAD417}"/>
              </a:ext>
            </a:extLst>
          </p:cNvPr>
          <p:cNvSpPr>
            <a:spLocks noGrp="1" noChangeArrowheads="1"/>
          </p:cNvSpPr>
          <p:nvPr>
            <p:ph type="body" idx="1"/>
          </p:nvPr>
        </p:nvSpPr>
        <p:spPr>
          <a:xfrm>
            <a:off x="2136775" y="1600200"/>
            <a:ext cx="8153400" cy="4495800"/>
          </a:xfrm>
        </p:spPr>
        <p:txBody>
          <a:bodyPr>
            <a:normAutofit/>
          </a:bodyPr>
          <a:lstStyle/>
          <a:p>
            <a:pPr eaLnBrk="1" hangingPunct="1"/>
            <a:r>
              <a:rPr lang="en-US" altLang="el-GR" b="1" dirty="0"/>
              <a:t>Algorithms</a:t>
            </a:r>
            <a:r>
              <a:rPr lang="en-US" altLang="el-GR" dirty="0"/>
              <a:t> are systematic procedures used to find optimal solutions to decision models.</a:t>
            </a:r>
          </a:p>
          <a:p>
            <a:pPr eaLnBrk="1" hangingPunct="1"/>
            <a:endParaRPr lang="en-US" altLang="el-GR" b="1" dirty="0"/>
          </a:p>
          <a:p>
            <a:pPr eaLnBrk="1" hangingPunct="1"/>
            <a:r>
              <a:rPr lang="en-US" altLang="el-GR" b="1" dirty="0"/>
              <a:t>Exact Mathematical Programming algorithms </a:t>
            </a:r>
            <a:r>
              <a:rPr lang="en-US" altLang="el-GR" dirty="0"/>
              <a:t>provide guarantee for finding the (global) optimum</a:t>
            </a:r>
          </a:p>
          <a:p>
            <a:pPr eaLnBrk="1" hangingPunct="1"/>
            <a:r>
              <a:rPr lang="en-US" altLang="el-GR" b="1" dirty="0"/>
              <a:t>Heuristic algorithms </a:t>
            </a:r>
            <a:r>
              <a:rPr lang="en-US" altLang="el-GR" dirty="0"/>
              <a:t>trade optimality for efficiency and they are used to find high quality solutions in a reasonable amount of time.</a:t>
            </a:r>
          </a:p>
        </p:txBody>
      </p:sp>
    </p:spTree>
    <p:extLst>
      <p:ext uri="{BB962C8B-B14F-4D97-AF65-F5344CB8AC3E}">
        <p14:creationId xmlns:p14="http://schemas.microsoft.com/office/powerpoint/2010/main" val="440172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TotalTime>
  <Words>3372</Words>
  <Application>Microsoft Office PowerPoint</Application>
  <PresentationFormat>Ευρεία οθόνη</PresentationFormat>
  <Paragraphs>527</Paragraphs>
  <Slides>61</Slides>
  <Notes>19</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61</vt:i4>
      </vt:variant>
    </vt:vector>
  </HeadingPairs>
  <TitlesOfParts>
    <vt:vector size="74" baseType="lpstr">
      <vt:lpstr>ＭＳ Ｐゴシック</vt:lpstr>
      <vt:lpstr>游ゴシック</vt:lpstr>
      <vt:lpstr>Arial</vt:lpstr>
      <vt:lpstr>Calibri</vt:lpstr>
      <vt:lpstr>Calibri Light</vt:lpstr>
      <vt:lpstr>Cambria Math</vt:lpstr>
      <vt:lpstr>Courier New</vt:lpstr>
      <vt:lpstr>Symbol</vt:lpstr>
      <vt:lpstr>Times New Roman</vt:lpstr>
      <vt:lpstr>Tw Cen MT</vt:lpstr>
      <vt:lpstr>Verdana</vt:lpstr>
      <vt:lpstr>Wingdings</vt:lpstr>
      <vt:lpstr>Office Theme</vt:lpstr>
      <vt:lpstr>Intro to optimization and mathematical programming</vt:lpstr>
      <vt:lpstr>BASIC TERMINOLOGY</vt:lpstr>
      <vt:lpstr>A brief introduction to Linear Programming</vt:lpstr>
      <vt:lpstr>BASIC TERMINOLOGY</vt:lpstr>
      <vt:lpstr>BASIC TERMINOLOGY</vt:lpstr>
      <vt:lpstr>Evolution &amp; Quality of Information</vt:lpstr>
      <vt:lpstr>Types of Deterministic Models</vt:lpstr>
      <vt:lpstr>Types of Deterministic Models</vt:lpstr>
      <vt:lpstr>Optimization Methods</vt:lpstr>
      <vt:lpstr>GENERAL OPTIMIZATION PROBLEM</vt:lpstr>
      <vt:lpstr>CLASSIFICATION</vt:lpstr>
      <vt:lpstr>CLASSIFICATION</vt:lpstr>
      <vt:lpstr>CLASSIFICATION</vt:lpstr>
      <vt:lpstr>CLASSIFICATION</vt:lpstr>
      <vt:lpstr>CLASSIFICATION</vt:lpstr>
      <vt:lpstr>CLASSIFICATION</vt:lpstr>
      <vt:lpstr>A brief introduction to Mixed Integer Linear Programming</vt:lpstr>
      <vt:lpstr>Integer Programming Problems</vt:lpstr>
      <vt:lpstr>Problems with binary variables</vt:lpstr>
      <vt:lpstr>The Knapsack Problem</vt:lpstr>
      <vt:lpstr>Knapsack problem: Solution</vt:lpstr>
      <vt:lpstr>Variations around Knapsack problem</vt:lpstr>
      <vt:lpstr>Combinatorial Complexity of MILPs and the Travelling Salesman Problem</vt:lpstr>
      <vt:lpstr>Travelling Salesman Problem</vt:lpstr>
      <vt:lpstr>Travelling Salesman Problem</vt:lpstr>
      <vt:lpstr>Travelling Salesman Problem</vt:lpstr>
      <vt:lpstr>Travelling Salesman Problem</vt:lpstr>
      <vt:lpstr>Travelling Salesman Problem</vt:lpstr>
      <vt:lpstr>Travelling Salesman Problem</vt:lpstr>
      <vt:lpstr>Travelling Salesman Problem</vt:lpstr>
      <vt:lpstr>Computational Complexity</vt:lpstr>
      <vt:lpstr>Exponential vs Polynomial</vt:lpstr>
      <vt:lpstr>Exponential Explosion</vt:lpstr>
      <vt:lpstr>Number of atoms in the universe…</vt:lpstr>
      <vt:lpstr>In which order to visit all US cities?</vt:lpstr>
      <vt:lpstr>In which order to visit all US cities?</vt:lpstr>
      <vt:lpstr>TSP Solutions </vt:lpstr>
      <vt:lpstr>Project Selection and Prioritization methods</vt:lpstr>
      <vt:lpstr>Project Prioritization with limited resources and selection rules</vt:lpstr>
      <vt:lpstr>Project Prioritization with limited resources and selection rules</vt:lpstr>
      <vt:lpstr>Project Prioritization with limited resources and selection rules</vt:lpstr>
      <vt:lpstr>Math Programming Model</vt:lpstr>
      <vt:lpstr>Solution</vt:lpstr>
      <vt:lpstr>Price and markdown optimization problems</vt:lpstr>
      <vt:lpstr>Definitions, assumptions and business rules</vt:lpstr>
      <vt:lpstr>Definitions, assumptions and business rules</vt:lpstr>
      <vt:lpstr>Definitions, assumptions and business rules</vt:lpstr>
      <vt:lpstr>Definitions, assumptions and business rules</vt:lpstr>
      <vt:lpstr>Definitions, assumptions and business rules</vt:lpstr>
      <vt:lpstr>Promotion optimization with fixed capacity</vt:lpstr>
      <vt:lpstr>Promotion optimization</vt:lpstr>
      <vt:lpstr>Promotion optimization</vt:lpstr>
      <vt:lpstr>Perishable product price optimization with fixed capacity, salvage value, and decreasing prices</vt:lpstr>
      <vt:lpstr>Problem Setting</vt:lpstr>
      <vt:lpstr>Markdown optimization problem</vt:lpstr>
      <vt:lpstr>Example</vt:lpstr>
      <vt:lpstr>Perishable product with fixed capacity and price flexibility</vt:lpstr>
      <vt:lpstr>Problem Setting</vt:lpstr>
      <vt:lpstr>Revenue Maximization problem</vt:lpstr>
      <vt:lpstr>Revenue Maximization Problem</vt:lpstr>
      <vt:lpstr>Example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(and promotion) optimization engines for perishable products, consumer-packaged goods (CPG) and fast-moving consumer goods (FMCG)  </dc:title>
  <dc:creator>Panagiotis Repoussis</dc:creator>
  <cp:lastModifiedBy>User</cp:lastModifiedBy>
  <cp:revision>15</cp:revision>
  <dcterms:created xsi:type="dcterms:W3CDTF">2022-05-24T07:03:53Z</dcterms:created>
  <dcterms:modified xsi:type="dcterms:W3CDTF">2022-12-16T15:48:28Z</dcterms:modified>
</cp:coreProperties>
</file>