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99" r:id="rId3"/>
  </p:sldMasterIdLst>
  <p:notesMasterIdLst>
    <p:notesMasterId r:id="rId89"/>
  </p:notesMasterIdLst>
  <p:handoutMasterIdLst>
    <p:handoutMasterId r:id="rId90"/>
  </p:handoutMasterIdLst>
  <p:sldIdLst>
    <p:sldId id="504"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499" r:id="rId83"/>
    <p:sldId id="500" r:id="rId84"/>
    <p:sldId id="501" r:id="rId85"/>
    <p:sldId id="502" r:id="rId86"/>
    <p:sldId id="503" r:id="rId87"/>
    <p:sldId id="505" r:id="rId88"/>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9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1974" y="-10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DE9DE9B7-B5A5-49ED-B161-1082434C1745}" type="slidenum">
              <a:rPr lang="en-US"/>
              <a:pPr>
                <a:defRPr/>
              </a:pPr>
              <a:t>‹#›</a:t>
            </a:fld>
            <a:endParaRPr lang="en-US"/>
          </a:p>
        </p:txBody>
      </p:sp>
    </p:spTree>
    <p:extLst>
      <p:ext uri="{BB962C8B-B14F-4D97-AF65-F5344CB8AC3E}">
        <p14:creationId xmlns:p14="http://schemas.microsoft.com/office/powerpoint/2010/main" val="219635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l-GR"/>
          </a:p>
        </p:txBody>
      </p:sp>
      <p:sp>
        <p:nvSpPr>
          <p:cNvPr id="14336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l-GR"/>
          </a:p>
        </p:txBody>
      </p:sp>
      <p:sp>
        <p:nvSpPr>
          <p:cNvPr id="901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4336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l-GR"/>
          </a:p>
        </p:txBody>
      </p:sp>
      <p:sp>
        <p:nvSpPr>
          <p:cNvPr id="14336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CE1F22FD-4A17-4A25-91AE-C5EACE5A9BB7}" type="slidenum">
              <a:rPr lang="el-GR"/>
              <a:pPr>
                <a:defRPr/>
              </a:pPr>
              <a:t>‹#›</a:t>
            </a:fld>
            <a:endParaRPr lang="el-GR"/>
          </a:p>
        </p:txBody>
      </p:sp>
    </p:spTree>
    <p:extLst>
      <p:ext uri="{BB962C8B-B14F-4D97-AF65-F5344CB8AC3E}">
        <p14:creationId xmlns:p14="http://schemas.microsoft.com/office/powerpoint/2010/main" val="3915645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8257" indent="-17825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90F1A0-EBCC-40C1-A20E-829AEC187EC9}" type="slidenum">
              <a:rPr lang="el-GR" altLang="en-US" sz="1300" smtClean="0"/>
              <a:pPr eaLnBrk="1" hangingPunct="1">
                <a:spcBef>
                  <a:spcPct val="0"/>
                </a:spcBef>
              </a:pPr>
              <a:t>6</a:t>
            </a:fld>
            <a:endParaRPr lang="el-GR" altLang="en-US" sz="1300" smtClean="0"/>
          </a:p>
        </p:txBody>
      </p:sp>
      <p:sp>
        <p:nvSpPr>
          <p:cNvPr id="96259" name="Rectangle 2"/>
          <p:cNvSpPr>
            <a:spLocks noGrp="1" noRot="1" noChangeAspect="1" noChangeArrowheads="1" noTextEdit="1"/>
          </p:cNvSpPr>
          <p:nvPr>
            <p:ph type="sldImg"/>
          </p:nvPr>
        </p:nvSpPr>
        <p:spPr>
          <a:xfrm>
            <a:off x="990600" y="765175"/>
            <a:ext cx="5118100" cy="3838575"/>
          </a:xfrm>
          <a:ln/>
        </p:spPr>
      </p:sp>
      <p:sp>
        <p:nvSpPr>
          <p:cNvPr id="96260" name="Rectangle 3"/>
          <p:cNvSpPr>
            <a:spLocks noGrp="1" noChangeArrowheads="1"/>
          </p:cNvSpPr>
          <p:nvPr>
            <p:ph type="body" idx="1"/>
          </p:nvPr>
        </p:nvSpPr>
        <p:spPr>
          <a:xfrm>
            <a:off x="946150" y="4860925"/>
            <a:ext cx="52070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5" name="Straight Connector 11"/>
          <p:cNvCxnSpPr>
            <a:cxnSpLocks noChangeShapeType="1"/>
          </p:cNvCxnSpPr>
          <p:nvPr userDrawn="1"/>
        </p:nvCxnSpPr>
        <p:spPr bwMode="auto">
          <a:xfrm>
            <a:off x="0" y="6481763"/>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14D0695B-0F1A-4772-89ED-123C473E9DFB}" type="slidenum">
              <a:rPr lang="el-GR"/>
              <a:pPr>
                <a:defRPr/>
              </a:pPr>
              <a:t>‹#›</a:t>
            </a:fld>
            <a:endParaRPr lang="el-GR"/>
          </a:p>
        </p:txBody>
      </p:sp>
    </p:spTree>
    <p:extLst>
      <p:ext uri="{BB962C8B-B14F-4D97-AF65-F5344CB8AC3E}">
        <p14:creationId xmlns:p14="http://schemas.microsoft.com/office/powerpoint/2010/main" val="322532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D498919-0589-4825-8A4D-D71743C7EF41}" type="slidenum">
              <a:rPr lang="el-GR"/>
              <a:pPr>
                <a:defRPr/>
              </a:pPr>
              <a:t>‹#›</a:t>
            </a:fld>
            <a:endParaRPr lang="el-GR"/>
          </a:p>
        </p:txBody>
      </p:sp>
    </p:spTree>
    <p:extLst>
      <p:ext uri="{BB962C8B-B14F-4D97-AF65-F5344CB8AC3E}">
        <p14:creationId xmlns:p14="http://schemas.microsoft.com/office/powerpoint/2010/main" val="161229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4008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04800" y="0"/>
            <a:ext cx="61341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84F84E5-5292-4994-A3B4-1238E1750293}" type="slidenum">
              <a:rPr lang="el-GR"/>
              <a:pPr>
                <a:defRPr/>
              </a:pPr>
              <a:t>‹#›</a:t>
            </a:fld>
            <a:endParaRPr lang="el-GR"/>
          </a:p>
        </p:txBody>
      </p:sp>
    </p:spTree>
    <p:extLst>
      <p:ext uri="{BB962C8B-B14F-4D97-AF65-F5344CB8AC3E}">
        <p14:creationId xmlns:p14="http://schemas.microsoft.com/office/powerpoint/2010/main" val="271966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219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3048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0B3C19D-753B-48A0-9522-E91563647B52}" type="slidenum">
              <a:rPr lang="el-GR"/>
              <a:pPr>
                <a:defRPr/>
              </a:pPr>
              <a:t>‹#›</a:t>
            </a:fld>
            <a:endParaRPr lang="el-GR"/>
          </a:p>
        </p:txBody>
      </p:sp>
    </p:spTree>
    <p:extLst>
      <p:ext uri="{BB962C8B-B14F-4D97-AF65-F5344CB8AC3E}">
        <p14:creationId xmlns:p14="http://schemas.microsoft.com/office/powerpoint/2010/main" val="3318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2599706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91704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5444972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1696096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908722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6825114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8478864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F2AE2C1-500B-4A6F-AEB2-817CFB4FF12C}" type="slidenum">
              <a:rPr lang="el-GR"/>
              <a:pPr>
                <a:defRPr/>
              </a:pPr>
              <a:t>‹#›</a:t>
            </a:fld>
            <a:endParaRPr lang="el-GR"/>
          </a:p>
        </p:txBody>
      </p:sp>
    </p:spTree>
    <p:extLst>
      <p:ext uri="{BB962C8B-B14F-4D97-AF65-F5344CB8AC3E}">
        <p14:creationId xmlns:p14="http://schemas.microsoft.com/office/powerpoint/2010/main" val="2288866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577945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1296304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1858290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63450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1A01-D354-4E6B-82CA-286ED9749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855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A107A-27AA-4A08-8E6A-4B572A9D23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92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BE538-7E34-4BB0-89E6-CCE152296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992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2F666-4921-43A9-A20D-CBF7C76ECD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695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65557A-ADB6-4A46-B53F-E94E08A14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21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98F52F-78D0-4534-A6E5-6D7F9806A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248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A6550D0-6241-4B7B-8F42-DE764200899C}" type="slidenum">
              <a:rPr lang="el-GR"/>
              <a:pPr>
                <a:defRPr/>
              </a:pPr>
              <a:t>‹#›</a:t>
            </a:fld>
            <a:endParaRPr lang="el-GR"/>
          </a:p>
        </p:txBody>
      </p:sp>
    </p:spTree>
    <p:extLst>
      <p:ext uri="{BB962C8B-B14F-4D97-AF65-F5344CB8AC3E}">
        <p14:creationId xmlns:p14="http://schemas.microsoft.com/office/powerpoint/2010/main" val="301900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C257E9-1E86-427B-A8B1-0F4A2F4240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387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94389-33CD-4050-9975-7EA095F85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537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18720-74E1-412F-B3B5-EDCA7A2B5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455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89712-C507-4E0B-A7A3-83D4130C8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376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25E85-8032-49D8-81A5-F9E5D58CB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772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337BA0-6FE4-4893-B846-AC22E0920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215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13625-B8F5-4EAA-AE09-650EAB40D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9337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2072E-6079-4824-B0DE-A68616658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76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73266A-AD71-424C-959C-3F79A1D82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394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D2FE4-CB5B-42C9-9464-315BDF394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02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73A9FE0-A31D-44AC-B0D9-341B61156E44}" type="slidenum">
              <a:rPr lang="el-GR"/>
              <a:pPr>
                <a:defRPr/>
              </a:pPr>
              <a:t>‹#›</a:t>
            </a:fld>
            <a:endParaRPr lang="el-GR"/>
          </a:p>
        </p:txBody>
      </p:sp>
    </p:spTree>
    <p:extLst>
      <p:ext uri="{BB962C8B-B14F-4D97-AF65-F5344CB8AC3E}">
        <p14:creationId xmlns:p14="http://schemas.microsoft.com/office/powerpoint/2010/main" val="1765327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E8DA333-4984-42CA-B4DE-CCA083BD3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45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B6643D34-2E4F-4B1C-9A31-A7F482C2C91E}" type="slidenum">
              <a:rPr lang="el-GR"/>
              <a:pPr>
                <a:defRPr/>
              </a:pPr>
              <a:t>‹#›</a:t>
            </a:fld>
            <a:endParaRPr lang="el-GR"/>
          </a:p>
        </p:txBody>
      </p:sp>
    </p:spTree>
    <p:extLst>
      <p:ext uri="{BB962C8B-B14F-4D97-AF65-F5344CB8AC3E}">
        <p14:creationId xmlns:p14="http://schemas.microsoft.com/office/powerpoint/2010/main" val="139613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2C0D5AA-B4A9-4059-B46C-EBB5EE84E33C}" type="slidenum">
              <a:rPr lang="el-GR"/>
              <a:pPr>
                <a:defRPr/>
              </a:pPr>
              <a:t>‹#›</a:t>
            </a:fld>
            <a:endParaRPr lang="el-GR"/>
          </a:p>
        </p:txBody>
      </p:sp>
    </p:spTree>
    <p:extLst>
      <p:ext uri="{BB962C8B-B14F-4D97-AF65-F5344CB8AC3E}">
        <p14:creationId xmlns:p14="http://schemas.microsoft.com/office/powerpoint/2010/main" val="58464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28B927A-611C-4BF4-A312-07ED55E8A578}" type="slidenum">
              <a:rPr lang="el-GR"/>
              <a:pPr>
                <a:defRPr/>
              </a:pPr>
              <a:t>‹#›</a:t>
            </a:fld>
            <a:endParaRPr lang="el-GR"/>
          </a:p>
        </p:txBody>
      </p:sp>
    </p:spTree>
    <p:extLst>
      <p:ext uri="{BB962C8B-B14F-4D97-AF65-F5344CB8AC3E}">
        <p14:creationId xmlns:p14="http://schemas.microsoft.com/office/powerpoint/2010/main" val="233216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633FB0F-D2B6-4010-A948-9651000BF2DC}" type="slidenum">
              <a:rPr lang="el-GR"/>
              <a:pPr>
                <a:defRPr/>
              </a:pPr>
              <a:t>‹#›</a:t>
            </a:fld>
            <a:endParaRPr lang="el-GR"/>
          </a:p>
        </p:txBody>
      </p:sp>
    </p:spTree>
    <p:extLst>
      <p:ext uri="{BB962C8B-B14F-4D97-AF65-F5344CB8AC3E}">
        <p14:creationId xmlns:p14="http://schemas.microsoft.com/office/powerpoint/2010/main" val="386435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FBBE6E2-F4F9-4B17-95CE-512468A007F2}" type="slidenum">
              <a:rPr lang="el-GR"/>
              <a:pPr>
                <a:defRPr/>
              </a:pPr>
              <a:t>‹#›</a:t>
            </a:fld>
            <a:endParaRPr lang="el-GR"/>
          </a:p>
        </p:txBody>
      </p:sp>
    </p:spTree>
    <p:extLst>
      <p:ext uri="{BB962C8B-B14F-4D97-AF65-F5344CB8AC3E}">
        <p14:creationId xmlns:p14="http://schemas.microsoft.com/office/powerpoint/2010/main" val="385460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p>
        </p:txBody>
      </p:sp>
      <p:sp>
        <p:nvSpPr>
          <p:cNvPr id="1027" name="Rectangle 3"/>
          <p:cNvSpPr>
            <a:spLocks noGrp="1" noChangeArrowheads="1"/>
          </p:cNvSpPr>
          <p:nvPr>
            <p:ph type="body" idx="1"/>
          </p:nvPr>
        </p:nvSpPr>
        <p:spPr bwMode="auto">
          <a:xfrm>
            <a:off x="3048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C97086-D027-442B-8673-F237460157F7}" type="slidenum">
              <a:rPr lang="el-GR"/>
              <a:pPr>
                <a:defRPr/>
              </a:pPr>
              <a:t>‹#›</a:t>
            </a:fld>
            <a:endParaRPr lang="el-GR"/>
          </a:p>
        </p:txBody>
      </p:sp>
      <p:sp>
        <p:nvSpPr>
          <p:cNvPr id="1031" name="Line 7"/>
          <p:cNvSpPr>
            <a:spLocks noChangeShapeType="1"/>
          </p:cNvSpPr>
          <p:nvPr userDrawn="1"/>
        </p:nvSpPr>
        <p:spPr bwMode="auto">
          <a:xfrm>
            <a:off x="0" y="1143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32" name="Line 8"/>
          <p:cNvSpPr>
            <a:spLocks noChangeShapeType="1"/>
          </p:cNvSpPr>
          <p:nvPr userDrawn="1"/>
        </p:nvSpPr>
        <p:spPr bwMode="auto">
          <a:xfrm>
            <a:off x="0" y="6477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1033" name="Straight Connector 10"/>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11"/>
          <p:cNvCxnSpPr>
            <a:cxnSpLocks noChangeShapeType="1"/>
          </p:cNvCxnSpPr>
          <p:nvPr userDrawn="1"/>
        </p:nvCxnSpPr>
        <p:spPr bwMode="auto">
          <a:xfrm>
            <a:off x="0" y="6481763"/>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00000"/>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C00000"/>
        </a:buClr>
        <a:buFont typeface="Symbol" pitchFamily="18"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pPr fontAlgn="auto">
              <a:spcBef>
                <a:spcPts val="0"/>
              </a:spcBef>
              <a:spcAft>
                <a:spcPts val="0"/>
              </a:spcAft>
            </a:pPr>
            <a:fld id="{53C4726A-630D-4CB4-B088-BAB00F4188E9}" type="slidenum">
              <a:rPr lang="el-GR" smtClean="0">
                <a:solidFill>
                  <a:prstClr val="black"/>
                </a:solidFill>
                <a:latin typeface="Calibri"/>
                <a:cs typeface="Times New Roman" pitchFamily="18" charset="0"/>
              </a:rPr>
              <a:pPr fontAlgn="auto">
                <a:spcBef>
                  <a:spcPts val="0"/>
                </a:spcBef>
                <a:spcAft>
                  <a:spcPts val="0"/>
                </a:spcAft>
              </a:pPr>
              <a:t>‹#›</a:t>
            </a:fld>
            <a:endParaRPr lang="el-GR"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7178816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A66E9D-85FB-4576-A313-8039D27DA2E2}"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3113227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 Id="rId9"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8.bin"/><Relationship Id="rId15" Type="http://schemas.openxmlformats.org/officeDocument/2006/relationships/oleObject" Target="../embeddings/oleObject17.bin"/><Relationship Id="rId10" Type="http://schemas.openxmlformats.org/officeDocument/2006/relationships/oleObject" Target="../embeddings/oleObject12.bin"/><Relationship Id="rId4" Type="http://schemas.openxmlformats.org/officeDocument/2006/relationships/image" Target="../media/image17.wmf"/><Relationship Id="rId9" Type="http://schemas.openxmlformats.org/officeDocument/2006/relationships/oleObject" Target="../embeddings/oleObject11.bin"/><Relationship Id="rId1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17.wmf"/><Relationship Id="rId4" Type="http://schemas.openxmlformats.org/officeDocument/2006/relationships/oleObject" Target="../embeddings/oleObject19.bin"/><Relationship Id="rId9"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17.wmf"/><Relationship Id="rId4" Type="http://schemas.openxmlformats.org/officeDocument/2006/relationships/oleObject" Target="../embeddings/oleObject23.bin"/><Relationship Id="rId9"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32.bin"/><Relationship Id="rId5" Type="http://schemas.openxmlformats.org/officeDocument/2006/relationships/oleObject" Target="../embeddings/oleObject28.bin"/><Relationship Id="rId10" Type="http://schemas.openxmlformats.org/officeDocument/2006/relationships/oleObject" Target="../embeddings/oleObject31.bin"/><Relationship Id="rId4" Type="http://schemas.openxmlformats.org/officeDocument/2006/relationships/image" Target="../media/image17.wmf"/><Relationship Id="rId9"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altLang="en-US" smtClean="0"/>
              <a:t>Ασύρματες και </a:t>
            </a:r>
            <a:r>
              <a:rPr lang="el-GR" altLang="en-US" dirty="0"/>
              <a:t>Κινητές Επικοινωνίες</a:t>
            </a:r>
            <a:endParaRPr lang="en-US" dirty="0"/>
          </a:p>
        </p:txBody>
      </p:sp>
      <p:sp>
        <p:nvSpPr>
          <p:cNvPr id="3" name="Υπότιτλος 2"/>
          <p:cNvSpPr>
            <a:spLocks noGrp="1"/>
          </p:cNvSpPr>
          <p:nvPr>
            <p:ph type="subTitle" idx="1"/>
          </p:nvPr>
        </p:nvSpPr>
        <p:spPr>
          <a:xfrm>
            <a:off x="609600" y="3581400"/>
            <a:ext cx="7776864" cy="1752600"/>
          </a:xfrm>
        </p:spPr>
        <p:txBody>
          <a:bodyPr>
            <a:noAutofit/>
          </a:bodyPr>
          <a:lstStyle/>
          <a:p>
            <a:r>
              <a:rPr lang="el-GR" sz="2800" b="1" dirty="0"/>
              <a:t>Ενότητα </a:t>
            </a:r>
            <a:r>
              <a:rPr lang="en-US" sz="2800" b="1" dirty="0"/>
              <a:t># </a:t>
            </a:r>
            <a:r>
              <a:rPr lang="en-US" sz="2800" b="1" dirty="0" smtClean="0"/>
              <a:t>5</a:t>
            </a:r>
            <a:r>
              <a:rPr lang="el-GR" sz="2800" b="1" dirty="0" smtClean="0"/>
              <a:t>:</a:t>
            </a:r>
            <a:r>
              <a:rPr lang="en-US" sz="2800" dirty="0" smtClean="0"/>
              <a:t> </a:t>
            </a:r>
            <a:r>
              <a:rPr lang="el-GR" altLang="en-US" sz="2800" dirty="0"/>
              <a:t>Ασύρματα Τοπικά Δίκτυα (</a:t>
            </a:r>
            <a:r>
              <a:rPr lang="en-US" altLang="en-US" sz="2800" dirty="0"/>
              <a:t>Wireless LANS - IEEE 802.11</a:t>
            </a:r>
            <a:r>
              <a:rPr lang="en-US" altLang="en-US" sz="2800" dirty="0" smtClean="0"/>
              <a:t>)</a:t>
            </a:r>
          </a:p>
          <a:p>
            <a:r>
              <a:rPr lang="el-GR" sz="2800" b="1" dirty="0" smtClean="0"/>
              <a:t>Διδάσκων</a:t>
            </a:r>
            <a:r>
              <a:rPr lang="el-GR" sz="2800" b="1" dirty="0"/>
              <a:t>: </a:t>
            </a:r>
            <a:r>
              <a:rPr lang="el-GR" sz="2800" dirty="0" smtClean="0"/>
              <a:t>Βασίλειος Σύρης</a:t>
            </a:r>
            <a:endParaRPr lang="el-GR" sz="2800" dirty="0"/>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83064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Wi-Fi P2P / Direct</a:t>
            </a:r>
          </a:p>
        </p:txBody>
      </p:sp>
      <p:sp>
        <p:nvSpPr>
          <p:cNvPr id="12291" name="Content Placeholder 2"/>
          <p:cNvSpPr>
            <a:spLocks noGrp="1"/>
          </p:cNvSpPr>
          <p:nvPr>
            <p:ph idx="1"/>
          </p:nvPr>
        </p:nvSpPr>
        <p:spPr/>
        <p:txBody>
          <a:bodyPr/>
          <a:lstStyle/>
          <a:p>
            <a:r>
              <a:rPr lang="en-US" altLang="en-US" smtClean="0"/>
              <a:t>Wi-Fi peer-to-peer: technology, technical specification</a:t>
            </a:r>
          </a:p>
          <a:p>
            <a:r>
              <a:rPr lang="en-US" altLang="en-US" smtClean="0"/>
              <a:t>Wi-Fi direct: certification</a:t>
            </a:r>
          </a:p>
          <a:p>
            <a:endParaRPr lang="en-US" altLang="en-US" smtClean="0"/>
          </a:p>
        </p:txBody>
      </p:sp>
    </p:spTree>
    <p:extLst>
      <p:ext uri="{BB962C8B-B14F-4D97-AF65-F5344CB8AC3E}">
        <p14:creationId xmlns:p14="http://schemas.microsoft.com/office/powerpoint/2010/main" val="165305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Wi-Fi Direct use cases</a:t>
            </a:r>
          </a:p>
        </p:txBody>
      </p:sp>
      <p:sp>
        <p:nvSpPr>
          <p:cNvPr id="13315" name="Content Placeholder 2" descr="wi-fi direct"/>
          <p:cNvSpPr>
            <a:spLocks noGrp="1"/>
          </p:cNvSpPr>
          <p:nvPr>
            <p:ph idx="1"/>
          </p:nvPr>
        </p:nvSpPr>
        <p:spPr/>
        <p:txBody>
          <a:bodyPr/>
          <a:lstStyle/>
          <a:p>
            <a:endParaRPr lang="en-US" altLang="en-US" dirty="0" smtClean="0"/>
          </a:p>
        </p:txBody>
      </p:sp>
      <p:pic>
        <p:nvPicPr>
          <p:cNvPr id="13316" name="Picture 2" descr="wi-fi 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2769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52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Wi-Fi Direct use cases</a:t>
            </a:r>
          </a:p>
        </p:txBody>
      </p:sp>
      <p:pic>
        <p:nvPicPr>
          <p:cNvPr id="14339" name="Picture 2" descr="wi-fi dir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971675"/>
            <a:ext cx="6276975" cy="3752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741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Wi-Fi Direct use cases</a:t>
            </a:r>
          </a:p>
        </p:txBody>
      </p:sp>
      <p:sp>
        <p:nvSpPr>
          <p:cNvPr id="15363" name="Content Placeholder 2"/>
          <p:cNvSpPr>
            <a:spLocks noGrp="1"/>
          </p:cNvSpPr>
          <p:nvPr>
            <p:ph idx="1"/>
          </p:nvPr>
        </p:nvSpPr>
        <p:spPr/>
        <p:txBody>
          <a:bodyPr/>
          <a:lstStyle/>
          <a:p>
            <a:endParaRPr lang="en-US" altLang="en-US" smtClean="0"/>
          </a:p>
        </p:txBody>
      </p:sp>
      <p:pic>
        <p:nvPicPr>
          <p:cNvPr id="15364" name="Picture 2" descr="wi-fi 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1826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86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839200" cy="1219200"/>
          </a:xfrm>
        </p:spPr>
        <p:txBody>
          <a:bodyPr/>
          <a:lstStyle/>
          <a:p>
            <a:pPr eaLnBrk="1" hangingPunct="1"/>
            <a:r>
              <a:rPr lang="en-US" altLang="en-US" sz="4000" smtClean="0"/>
              <a:t>Infrastructure-based wireless network</a:t>
            </a:r>
            <a:endParaRPr lang="el-GR" altLang="en-US" sz="4000" smtClean="0"/>
          </a:p>
        </p:txBody>
      </p:sp>
      <p:sp>
        <p:nvSpPr>
          <p:cNvPr id="16387" name="Rectangle 4"/>
          <p:cNvSpPr>
            <a:spLocks noChangeArrowheads="1"/>
          </p:cNvSpPr>
          <p:nvPr/>
        </p:nvSpPr>
        <p:spPr bwMode="auto">
          <a:xfrm>
            <a:off x="228600" y="3886200"/>
            <a:ext cx="845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Clr>
                <a:srgbClr val="0000FF"/>
              </a:buClr>
            </a:pPr>
            <a:r>
              <a:rPr lang="en-US" altLang="en-US" sz="2600"/>
              <a:t>Infrastructure networks provide access to other networks</a:t>
            </a:r>
          </a:p>
          <a:p>
            <a:pPr eaLnBrk="1" hangingPunct="1">
              <a:lnSpc>
                <a:spcPct val="80000"/>
              </a:lnSpc>
              <a:buClr>
                <a:srgbClr val="0000FF"/>
              </a:buClr>
            </a:pPr>
            <a:r>
              <a:rPr lang="en-US" altLang="en-US" sz="2600"/>
              <a:t>Communication typically takes place only between the wireless nodes and the access point (AP), but not directly between the wireless nodes</a:t>
            </a:r>
          </a:p>
          <a:p>
            <a:pPr eaLnBrk="1" hangingPunct="1">
              <a:lnSpc>
                <a:spcPct val="80000"/>
              </a:lnSpc>
              <a:buClr>
                <a:srgbClr val="0000FF"/>
              </a:buClr>
            </a:pPr>
            <a:r>
              <a:rPr lang="en-US" altLang="en-US" sz="2600"/>
              <a:t>AP not only controls medium access, but also acts as bridge to other wireless or wired networks</a:t>
            </a:r>
          </a:p>
        </p:txBody>
      </p:sp>
      <p:grpSp>
        <p:nvGrpSpPr>
          <p:cNvPr id="16388" name="Group 5" descr="infrastructure-based"/>
          <p:cNvGrpSpPr>
            <a:grpSpLocks/>
          </p:cNvGrpSpPr>
          <p:nvPr/>
        </p:nvGrpSpPr>
        <p:grpSpPr bwMode="auto">
          <a:xfrm>
            <a:off x="2133600" y="1447800"/>
            <a:ext cx="5126038" cy="2209800"/>
            <a:chOff x="144" y="576"/>
            <a:chExt cx="4652" cy="1824"/>
          </a:xfrm>
        </p:grpSpPr>
        <p:sp>
          <p:nvSpPr>
            <p:cNvPr id="16389" name="Oval 6"/>
            <p:cNvSpPr>
              <a:spLocks noChangeArrowheads="1"/>
            </p:cNvSpPr>
            <p:nvPr/>
          </p:nvSpPr>
          <p:spPr bwMode="auto">
            <a:xfrm>
              <a:off x="2688" y="1584"/>
              <a:ext cx="1920" cy="816"/>
            </a:xfrm>
            <a:prstGeom prst="ellipse">
              <a:avLst/>
            </a:pr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390" name="Oval 7"/>
            <p:cNvSpPr>
              <a:spLocks noChangeArrowheads="1"/>
            </p:cNvSpPr>
            <p:nvPr/>
          </p:nvSpPr>
          <p:spPr bwMode="auto">
            <a:xfrm>
              <a:off x="1200" y="576"/>
              <a:ext cx="1920" cy="816"/>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391" name="Oval 8"/>
            <p:cNvSpPr>
              <a:spLocks noChangeArrowheads="1"/>
            </p:cNvSpPr>
            <p:nvPr/>
          </p:nvSpPr>
          <p:spPr bwMode="auto">
            <a:xfrm>
              <a:off x="288" y="1488"/>
              <a:ext cx="1920" cy="816"/>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6392" name="Group 9"/>
            <p:cNvGrpSpPr>
              <a:grpSpLocks/>
            </p:cNvGrpSpPr>
            <p:nvPr/>
          </p:nvGrpSpPr>
          <p:grpSpPr bwMode="auto">
            <a:xfrm>
              <a:off x="3840" y="1680"/>
              <a:ext cx="528" cy="480"/>
              <a:chOff x="4608" y="1680"/>
              <a:chExt cx="528" cy="480"/>
            </a:xfrm>
          </p:grpSpPr>
          <p:grpSp>
            <p:nvGrpSpPr>
              <p:cNvPr id="17203" name="Group 10"/>
              <p:cNvGrpSpPr>
                <a:grpSpLocks/>
              </p:cNvGrpSpPr>
              <p:nvPr/>
            </p:nvGrpSpPr>
            <p:grpSpPr bwMode="auto">
              <a:xfrm>
                <a:off x="4608" y="1834"/>
                <a:ext cx="528" cy="326"/>
                <a:chOff x="4608" y="1834"/>
                <a:chExt cx="528" cy="326"/>
              </a:xfrm>
            </p:grpSpPr>
            <p:sp>
              <p:nvSpPr>
                <p:cNvPr id="17233" name="Freeform 11"/>
                <p:cNvSpPr>
                  <a:spLocks/>
                </p:cNvSpPr>
                <p:nvPr/>
              </p:nvSpPr>
              <p:spPr bwMode="auto">
                <a:xfrm>
                  <a:off x="4961" y="2004"/>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4" name="Freeform 12"/>
                <p:cNvSpPr>
                  <a:spLocks/>
                </p:cNvSpPr>
                <p:nvPr/>
              </p:nvSpPr>
              <p:spPr bwMode="auto">
                <a:xfrm>
                  <a:off x="4961" y="2004"/>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5" name="Freeform 13"/>
                <p:cNvSpPr>
                  <a:spLocks/>
                </p:cNvSpPr>
                <p:nvPr/>
              </p:nvSpPr>
              <p:spPr bwMode="auto">
                <a:xfrm>
                  <a:off x="4608" y="2058"/>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6" name="Freeform 14"/>
                <p:cNvSpPr>
                  <a:spLocks/>
                </p:cNvSpPr>
                <p:nvPr/>
              </p:nvSpPr>
              <p:spPr bwMode="auto">
                <a:xfrm>
                  <a:off x="4608" y="2058"/>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7" name="Freeform 15"/>
                <p:cNvSpPr>
                  <a:spLocks/>
                </p:cNvSpPr>
                <p:nvPr/>
              </p:nvSpPr>
              <p:spPr bwMode="auto">
                <a:xfrm>
                  <a:off x="5042" y="2042"/>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8" name="Freeform 16"/>
                <p:cNvSpPr>
                  <a:spLocks/>
                </p:cNvSpPr>
                <p:nvPr/>
              </p:nvSpPr>
              <p:spPr bwMode="auto">
                <a:xfrm>
                  <a:off x="5042" y="2042"/>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9" name="Line 17"/>
                <p:cNvSpPr>
                  <a:spLocks noChangeShapeType="1"/>
                </p:cNvSpPr>
                <p:nvPr/>
              </p:nvSpPr>
              <p:spPr bwMode="auto">
                <a:xfrm flipH="1">
                  <a:off x="5055" y="207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0" name="Line 18"/>
                <p:cNvSpPr>
                  <a:spLocks noChangeShapeType="1"/>
                </p:cNvSpPr>
                <p:nvPr/>
              </p:nvSpPr>
              <p:spPr bwMode="auto">
                <a:xfrm>
                  <a:off x="5079" y="20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1" name="Line 19"/>
                <p:cNvSpPr>
                  <a:spLocks noChangeShapeType="1"/>
                </p:cNvSpPr>
                <p:nvPr/>
              </p:nvSpPr>
              <p:spPr bwMode="auto">
                <a:xfrm flipH="1">
                  <a:off x="5078" y="206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2" name="Freeform 20"/>
                <p:cNvSpPr>
                  <a:spLocks/>
                </p:cNvSpPr>
                <p:nvPr/>
              </p:nvSpPr>
              <p:spPr bwMode="auto">
                <a:xfrm>
                  <a:off x="5040" y="2080"/>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3" name="Freeform 21"/>
                <p:cNvSpPr>
                  <a:spLocks/>
                </p:cNvSpPr>
                <p:nvPr/>
              </p:nvSpPr>
              <p:spPr bwMode="auto">
                <a:xfrm>
                  <a:off x="5040" y="2080"/>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4" name="Line 22"/>
                <p:cNvSpPr>
                  <a:spLocks noChangeShapeType="1"/>
                </p:cNvSpPr>
                <p:nvPr/>
              </p:nvSpPr>
              <p:spPr bwMode="auto">
                <a:xfrm>
                  <a:off x="4697" y="2004"/>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5" name="Freeform 23"/>
                <p:cNvSpPr>
                  <a:spLocks/>
                </p:cNvSpPr>
                <p:nvPr/>
              </p:nvSpPr>
              <p:spPr bwMode="auto">
                <a:xfrm>
                  <a:off x="4608" y="1986"/>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6" name="Freeform 24"/>
                <p:cNvSpPr>
                  <a:spLocks/>
                </p:cNvSpPr>
                <p:nvPr/>
              </p:nvSpPr>
              <p:spPr bwMode="auto">
                <a:xfrm>
                  <a:off x="4608" y="1986"/>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7" name="Freeform 25"/>
                <p:cNvSpPr>
                  <a:spLocks/>
                </p:cNvSpPr>
                <p:nvPr/>
              </p:nvSpPr>
              <p:spPr bwMode="auto">
                <a:xfrm>
                  <a:off x="4706" y="1998"/>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8" name="Freeform 26"/>
                <p:cNvSpPr>
                  <a:spLocks/>
                </p:cNvSpPr>
                <p:nvPr/>
              </p:nvSpPr>
              <p:spPr bwMode="auto">
                <a:xfrm>
                  <a:off x="4706" y="1998"/>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9" name="Freeform 27"/>
                <p:cNvSpPr>
                  <a:spLocks/>
                </p:cNvSpPr>
                <p:nvPr/>
              </p:nvSpPr>
              <p:spPr bwMode="auto">
                <a:xfrm>
                  <a:off x="4660" y="2018"/>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50" name="Freeform 28"/>
                <p:cNvSpPr>
                  <a:spLocks/>
                </p:cNvSpPr>
                <p:nvPr/>
              </p:nvSpPr>
              <p:spPr bwMode="auto">
                <a:xfrm>
                  <a:off x="4660" y="2018"/>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51" name="Line 29"/>
                <p:cNvSpPr>
                  <a:spLocks noChangeShapeType="1"/>
                </p:cNvSpPr>
                <p:nvPr/>
              </p:nvSpPr>
              <p:spPr bwMode="auto">
                <a:xfrm>
                  <a:off x="4695" y="2029"/>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2" name="Line 30"/>
                <p:cNvSpPr>
                  <a:spLocks noChangeShapeType="1"/>
                </p:cNvSpPr>
                <p:nvPr/>
              </p:nvSpPr>
              <p:spPr bwMode="auto">
                <a:xfrm>
                  <a:off x="4686" y="2036"/>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3" name="Line 31"/>
                <p:cNvSpPr>
                  <a:spLocks noChangeShapeType="1"/>
                </p:cNvSpPr>
                <p:nvPr/>
              </p:nvSpPr>
              <p:spPr bwMode="auto">
                <a:xfrm>
                  <a:off x="4677" y="2046"/>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4" name="Line 32"/>
                <p:cNvSpPr>
                  <a:spLocks noChangeShapeType="1"/>
                </p:cNvSpPr>
                <p:nvPr/>
              </p:nvSpPr>
              <p:spPr bwMode="auto">
                <a:xfrm flipH="1">
                  <a:off x="4702" y="2033"/>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5" name="Line 33"/>
                <p:cNvSpPr>
                  <a:spLocks noChangeShapeType="1"/>
                </p:cNvSpPr>
                <p:nvPr/>
              </p:nvSpPr>
              <p:spPr bwMode="auto">
                <a:xfrm flipH="1">
                  <a:off x="4725" y="2027"/>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6" name="Line 34"/>
                <p:cNvSpPr>
                  <a:spLocks noChangeShapeType="1"/>
                </p:cNvSpPr>
                <p:nvPr/>
              </p:nvSpPr>
              <p:spPr bwMode="auto">
                <a:xfrm flipH="1">
                  <a:off x="4706" y="202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7" name="Line 35"/>
                <p:cNvSpPr>
                  <a:spLocks noChangeShapeType="1"/>
                </p:cNvSpPr>
                <p:nvPr/>
              </p:nvSpPr>
              <p:spPr bwMode="auto">
                <a:xfrm flipH="1">
                  <a:off x="4743" y="2032"/>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8" name="Line 36"/>
                <p:cNvSpPr>
                  <a:spLocks noChangeShapeType="1"/>
                </p:cNvSpPr>
                <p:nvPr/>
              </p:nvSpPr>
              <p:spPr bwMode="auto">
                <a:xfrm flipH="1">
                  <a:off x="4762" y="2036"/>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9" name="Line 37"/>
                <p:cNvSpPr>
                  <a:spLocks noChangeShapeType="1"/>
                </p:cNvSpPr>
                <p:nvPr/>
              </p:nvSpPr>
              <p:spPr bwMode="auto">
                <a:xfrm flipH="1">
                  <a:off x="4795" y="2063"/>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0" name="Line 38"/>
                <p:cNvSpPr>
                  <a:spLocks noChangeShapeType="1"/>
                </p:cNvSpPr>
                <p:nvPr/>
              </p:nvSpPr>
              <p:spPr bwMode="auto">
                <a:xfrm flipH="1">
                  <a:off x="4816" y="2067"/>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1" name="Line 39"/>
                <p:cNvSpPr>
                  <a:spLocks noChangeShapeType="1"/>
                </p:cNvSpPr>
                <p:nvPr/>
              </p:nvSpPr>
              <p:spPr bwMode="auto">
                <a:xfrm flipH="1">
                  <a:off x="4835" y="2071"/>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2" name="Line 40"/>
                <p:cNvSpPr>
                  <a:spLocks noChangeShapeType="1"/>
                </p:cNvSpPr>
                <p:nvPr/>
              </p:nvSpPr>
              <p:spPr bwMode="auto">
                <a:xfrm flipH="1">
                  <a:off x="4858" y="2076"/>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3" name="Line 41"/>
                <p:cNvSpPr>
                  <a:spLocks noChangeShapeType="1"/>
                </p:cNvSpPr>
                <p:nvPr/>
              </p:nvSpPr>
              <p:spPr bwMode="auto">
                <a:xfrm flipH="1">
                  <a:off x="4881" y="2081"/>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4" name="Line 42"/>
                <p:cNvSpPr>
                  <a:spLocks noChangeShapeType="1"/>
                </p:cNvSpPr>
                <p:nvPr/>
              </p:nvSpPr>
              <p:spPr bwMode="auto">
                <a:xfrm flipH="1">
                  <a:off x="4903" y="2086"/>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5" name="Line 43"/>
                <p:cNvSpPr>
                  <a:spLocks noChangeShapeType="1"/>
                </p:cNvSpPr>
                <p:nvPr/>
              </p:nvSpPr>
              <p:spPr bwMode="auto">
                <a:xfrm flipH="1">
                  <a:off x="4907" y="2074"/>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6" name="Line 44"/>
                <p:cNvSpPr>
                  <a:spLocks noChangeShapeType="1"/>
                </p:cNvSpPr>
                <p:nvPr/>
              </p:nvSpPr>
              <p:spPr bwMode="auto">
                <a:xfrm flipH="1">
                  <a:off x="4886" y="2070"/>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7" name="Line 45"/>
                <p:cNvSpPr>
                  <a:spLocks noChangeShapeType="1"/>
                </p:cNvSpPr>
                <p:nvPr/>
              </p:nvSpPr>
              <p:spPr bwMode="auto">
                <a:xfrm flipH="1">
                  <a:off x="4864" y="2066"/>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8" name="Line 46"/>
                <p:cNvSpPr>
                  <a:spLocks noChangeShapeType="1"/>
                </p:cNvSpPr>
                <p:nvPr/>
              </p:nvSpPr>
              <p:spPr bwMode="auto">
                <a:xfrm flipH="1">
                  <a:off x="4840" y="2062"/>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9" name="Line 47"/>
                <p:cNvSpPr>
                  <a:spLocks noChangeShapeType="1"/>
                </p:cNvSpPr>
                <p:nvPr/>
              </p:nvSpPr>
              <p:spPr bwMode="auto">
                <a:xfrm flipH="1">
                  <a:off x="4820" y="2057"/>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0" name="Line 48"/>
                <p:cNvSpPr>
                  <a:spLocks noChangeShapeType="1"/>
                </p:cNvSpPr>
                <p:nvPr/>
              </p:nvSpPr>
              <p:spPr bwMode="auto">
                <a:xfrm flipH="1">
                  <a:off x="4802" y="2053"/>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1" name="Line 49"/>
                <p:cNvSpPr>
                  <a:spLocks noChangeShapeType="1"/>
                </p:cNvSpPr>
                <p:nvPr/>
              </p:nvSpPr>
              <p:spPr bwMode="auto">
                <a:xfrm flipH="1">
                  <a:off x="4784" y="2040"/>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2" name="Line 50"/>
                <p:cNvSpPr>
                  <a:spLocks noChangeShapeType="1"/>
                </p:cNvSpPr>
                <p:nvPr/>
              </p:nvSpPr>
              <p:spPr bwMode="auto">
                <a:xfrm flipH="1">
                  <a:off x="4803" y="204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3" name="Line 51"/>
                <p:cNvSpPr>
                  <a:spLocks noChangeShapeType="1"/>
                </p:cNvSpPr>
                <p:nvPr/>
              </p:nvSpPr>
              <p:spPr bwMode="auto">
                <a:xfrm flipH="1">
                  <a:off x="4825" y="204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4" name="Line 52"/>
                <p:cNvSpPr>
                  <a:spLocks noChangeShapeType="1"/>
                </p:cNvSpPr>
                <p:nvPr/>
              </p:nvSpPr>
              <p:spPr bwMode="auto">
                <a:xfrm flipH="1">
                  <a:off x="4845" y="2053"/>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5" name="Line 53"/>
                <p:cNvSpPr>
                  <a:spLocks noChangeShapeType="1"/>
                </p:cNvSpPr>
                <p:nvPr/>
              </p:nvSpPr>
              <p:spPr bwMode="auto">
                <a:xfrm flipH="1">
                  <a:off x="4866" y="20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6" name="Line 54"/>
                <p:cNvSpPr>
                  <a:spLocks noChangeShapeType="1"/>
                </p:cNvSpPr>
                <p:nvPr/>
              </p:nvSpPr>
              <p:spPr bwMode="auto">
                <a:xfrm flipH="1">
                  <a:off x="4886" y="206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7" name="Line 55"/>
                <p:cNvSpPr>
                  <a:spLocks noChangeShapeType="1"/>
                </p:cNvSpPr>
                <p:nvPr/>
              </p:nvSpPr>
              <p:spPr bwMode="auto">
                <a:xfrm flipH="1">
                  <a:off x="4909" y="2066"/>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8" name="Line 56"/>
                <p:cNvSpPr>
                  <a:spLocks noChangeShapeType="1"/>
                </p:cNvSpPr>
                <p:nvPr/>
              </p:nvSpPr>
              <p:spPr bwMode="auto">
                <a:xfrm flipH="1">
                  <a:off x="4789" y="207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9" name="Line 57"/>
                <p:cNvSpPr>
                  <a:spLocks noChangeShapeType="1"/>
                </p:cNvSpPr>
                <p:nvPr/>
              </p:nvSpPr>
              <p:spPr bwMode="auto">
                <a:xfrm flipH="1">
                  <a:off x="4810" y="207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0" name="Line 58"/>
                <p:cNvSpPr>
                  <a:spLocks noChangeShapeType="1"/>
                </p:cNvSpPr>
                <p:nvPr/>
              </p:nvSpPr>
              <p:spPr bwMode="auto">
                <a:xfrm flipH="1">
                  <a:off x="4828" y="2082"/>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1" name="Line 59"/>
                <p:cNvSpPr>
                  <a:spLocks noChangeShapeType="1"/>
                </p:cNvSpPr>
                <p:nvPr/>
              </p:nvSpPr>
              <p:spPr bwMode="auto">
                <a:xfrm flipH="1">
                  <a:off x="4853" y="2087"/>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2" name="Line 60"/>
                <p:cNvSpPr>
                  <a:spLocks noChangeShapeType="1"/>
                </p:cNvSpPr>
                <p:nvPr/>
              </p:nvSpPr>
              <p:spPr bwMode="auto">
                <a:xfrm flipH="1">
                  <a:off x="4873" y="2091"/>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3" name="Line 61"/>
                <p:cNvSpPr>
                  <a:spLocks noChangeShapeType="1"/>
                </p:cNvSpPr>
                <p:nvPr/>
              </p:nvSpPr>
              <p:spPr bwMode="auto">
                <a:xfrm flipH="1">
                  <a:off x="4899" y="2096"/>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4" name="Line 62"/>
                <p:cNvSpPr>
                  <a:spLocks noChangeShapeType="1"/>
                </p:cNvSpPr>
                <p:nvPr/>
              </p:nvSpPr>
              <p:spPr bwMode="auto">
                <a:xfrm flipH="1">
                  <a:off x="4746" y="2063"/>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5" name="Line 63"/>
                <p:cNvSpPr>
                  <a:spLocks noChangeShapeType="1"/>
                </p:cNvSpPr>
                <p:nvPr/>
              </p:nvSpPr>
              <p:spPr bwMode="auto">
                <a:xfrm flipH="1">
                  <a:off x="4767" y="2068"/>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6" name="Line 64"/>
                <p:cNvSpPr>
                  <a:spLocks noChangeShapeType="1"/>
                </p:cNvSpPr>
                <p:nvPr/>
              </p:nvSpPr>
              <p:spPr bwMode="auto">
                <a:xfrm flipH="1">
                  <a:off x="4931" y="207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7" name="Line 65"/>
                <p:cNvSpPr>
                  <a:spLocks noChangeShapeType="1"/>
                </p:cNvSpPr>
                <p:nvPr/>
              </p:nvSpPr>
              <p:spPr bwMode="auto">
                <a:xfrm flipH="1">
                  <a:off x="4685" y="2050"/>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8" name="Line 66"/>
                <p:cNvSpPr>
                  <a:spLocks noChangeShapeType="1"/>
                </p:cNvSpPr>
                <p:nvPr/>
              </p:nvSpPr>
              <p:spPr bwMode="auto">
                <a:xfrm flipH="1">
                  <a:off x="4706" y="2055"/>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9" name="Line 67"/>
                <p:cNvSpPr>
                  <a:spLocks noChangeShapeType="1"/>
                </p:cNvSpPr>
                <p:nvPr/>
              </p:nvSpPr>
              <p:spPr bwMode="auto">
                <a:xfrm flipH="1">
                  <a:off x="4726" y="206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0" name="Line 68"/>
                <p:cNvSpPr>
                  <a:spLocks noChangeShapeType="1"/>
                </p:cNvSpPr>
                <p:nvPr/>
              </p:nvSpPr>
              <p:spPr bwMode="auto">
                <a:xfrm flipH="1">
                  <a:off x="4720" y="203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1" name="Line 69"/>
                <p:cNvSpPr>
                  <a:spLocks noChangeShapeType="1"/>
                </p:cNvSpPr>
                <p:nvPr/>
              </p:nvSpPr>
              <p:spPr bwMode="auto">
                <a:xfrm flipH="1">
                  <a:off x="4733" y="2050"/>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2" name="Line 70"/>
                <p:cNvSpPr>
                  <a:spLocks noChangeShapeType="1"/>
                </p:cNvSpPr>
                <p:nvPr/>
              </p:nvSpPr>
              <p:spPr bwMode="auto">
                <a:xfrm flipH="1">
                  <a:off x="4780" y="2049"/>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3" name="Line 71"/>
                <p:cNvSpPr>
                  <a:spLocks noChangeShapeType="1"/>
                </p:cNvSpPr>
                <p:nvPr/>
              </p:nvSpPr>
              <p:spPr bwMode="auto">
                <a:xfrm flipH="1">
                  <a:off x="4759" y="204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4" name="Line 72"/>
                <p:cNvSpPr>
                  <a:spLocks noChangeShapeType="1"/>
                </p:cNvSpPr>
                <p:nvPr/>
              </p:nvSpPr>
              <p:spPr bwMode="auto">
                <a:xfrm flipH="1">
                  <a:off x="4740" y="2041"/>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5" name="Line 73"/>
                <p:cNvSpPr>
                  <a:spLocks noChangeShapeType="1"/>
                </p:cNvSpPr>
                <p:nvPr/>
              </p:nvSpPr>
              <p:spPr bwMode="auto">
                <a:xfrm flipH="1">
                  <a:off x="4693" y="2041"/>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6" name="Line 74"/>
                <p:cNvSpPr>
                  <a:spLocks noChangeShapeType="1"/>
                </p:cNvSpPr>
                <p:nvPr/>
              </p:nvSpPr>
              <p:spPr bwMode="auto">
                <a:xfrm flipH="1">
                  <a:off x="4712" y="2044"/>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7" name="Line 75"/>
                <p:cNvSpPr>
                  <a:spLocks noChangeShapeType="1"/>
                </p:cNvSpPr>
                <p:nvPr/>
              </p:nvSpPr>
              <p:spPr bwMode="auto">
                <a:xfrm flipH="1">
                  <a:off x="4753" y="2053"/>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8" name="Line 76"/>
                <p:cNvSpPr>
                  <a:spLocks noChangeShapeType="1"/>
                </p:cNvSpPr>
                <p:nvPr/>
              </p:nvSpPr>
              <p:spPr bwMode="auto">
                <a:xfrm flipH="1">
                  <a:off x="4770" y="2057"/>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9" name="Line 77"/>
                <p:cNvSpPr>
                  <a:spLocks noChangeShapeType="1"/>
                </p:cNvSpPr>
                <p:nvPr/>
              </p:nvSpPr>
              <p:spPr bwMode="auto">
                <a:xfrm flipH="1" flipV="1">
                  <a:off x="4970" y="2098"/>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0" name="Line 78"/>
                <p:cNvSpPr>
                  <a:spLocks noChangeShapeType="1"/>
                </p:cNvSpPr>
                <p:nvPr/>
              </p:nvSpPr>
              <p:spPr bwMode="auto">
                <a:xfrm>
                  <a:off x="4989" y="2102"/>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1" name="Freeform 79"/>
                <p:cNvSpPr>
                  <a:spLocks/>
                </p:cNvSpPr>
                <p:nvPr/>
              </p:nvSpPr>
              <p:spPr bwMode="auto">
                <a:xfrm>
                  <a:off x="4929" y="2074"/>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2" name="Freeform 80"/>
                <p:cNvSpPr>
                  <a:spLocks/>
                </p:cNvSpPr>
                <p:nvPr/>
              </p:nvSpPr>
              <p:spPr bwMode="auto">
                <a:xfrm>
                  <a:off x="4929" y="2074"/>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03" name="Line 81"/>
                <p:cNvSpPr>
                  <a:spLocks noChangeShapeType="1"/>
                </p:cNvSpPr>
                <p:nvPr/>
              </p:nvSpPr>
              <p:spPr bwMode="auto">
                <a:xfrm>
                  <a:off x="4956" y="2082"/>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4" name="Line 82"/>
                <p:cNvSpPr>
                  <a:spLocks noChangeShapeType="1"/>
                </p:cNvSpPr>
                <p:nvPr/>
              </p:nvSpPr>
              <p:spPr bwMode="auto">
                <a:xfrm flipH="1">
                  <a:off x="4980" y="2085"/>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5" name="Line 83"/>
                <p:cNvSpPr>
                  <a:spLocks noChangeShapeType="1"/>
                </p:cNvSpPr>
                <p:nvPr/>
              </p:nvSpPr>
              <p:spPr bwMode="auto">
                <a:xfrm flipH="1" flipV="1">
                  <a:off x="4942" y="2102"/>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 name="Line 84"/>
                <p:cNvSpPr>
                  <a:spLocks noChangeShapeType="1"/>
                </p:cNvSpPr>
                <p:nvPr/>
              </p:nvSpPr>
              <p:spPr bwMode="auto">
                <a:xfrm>
                  <a:off x="4980" y="2110"/>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7" name="Line 85"/>
                <p:cNvSpPr>
                  <a:spLocks noChangeShapeType="1"/>
                </p:cNvSpPr>
                <p:nvPr/>
              </p:nvSpPr>
              <p:spPr bwMode="auto">
                <a:xfrm>
                  <a:off x="5001" y="2093"/>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8" name="Line 86"/>
                <p:cNvSpPr>
                  <a:spLocks noChangeShapeType="1"/>
                </p:cNvSpPr>
                <p:nvPr/>
              </p:nvSpPr>
              <p:spPr bwMode="auto">
                <a:xfrm flipH="1">
                  <a:off x="4947" y="2081"/>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9" name="Line 87"/>
                <p:cNvSpPr>
                  <a:spLocks noChangeShapeType="1"/>
                </p:cNvSpPr>
                <p:nvPr/>
              </p:nvSpPr>
              <p:spPr bwMode="auto">
                <a:xfrm>
                  <a:off x="4960" y="2106"/>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0" name="Freeform 88"/>
                <p:cNvSpPr>
                  <a:spLocks/>
                </p:cNvSpPr>
                <p:nvPr/>
              </p:nvSpPr>
              <p:spPr bwMode="auto">
                <a:xfrm>
                  <a:off x="4696" y="2011"/>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 name="Freeform 89"/>
                <p:cNvSpPr>
                  <a:spLocks/>
                </p:cNvSpPr>
                <p:nvPr/>
              </p:nvSpPr>
              <p:spPr bwMode="auto">
                <a:xfrm>
                  <a:off x="4696" y="2011"/>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12" name="Line 90"/>
                <p:cNvSpPr>
                  <a:spLocks noChangeShapeType="1"/>
                </p:cNvSpPr>
                <p:nvPr/>
              </p:nvSpPr>
              <p:spPr bwMode="auto">
                <a:xfrm flipH="1">
                  <a:off x="4848" y="204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3" name="Line 91"/>
                <p:cNvSpPr>
                  <a:spLocks noChangeShapeType="1"/>
                </p:cNvSpPr>
                <p:nvPr/>
              </p:nvSpPr>
              <p:spPr bwMode="auto">
                <a:xfrm flipH="1">
                  <a:off x="4825" y="2037"/>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4" name="Line 92"/>
                <p:cNvSpPr>
                  <a:spLocks noChangeShapeType="1"/>
                </p:cNvSpPr>
                <p:nvPr/>
              </p:nvSpPr>
              <p:spPr bwMode="auto">
                <a:xfrm flipH="1">
                  <a:off x="4808" y="203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5" name="Line 93"/>
                <p:cNvSpPr>
                  <a:spLocks noChangeShapeType="1"/>
                </p:cNvSpPr>
                <p:nvPr/>
              </p:nvSpPr>
              <p:spPr bwMode="auto">
                <a:xfrm flipH="1">
                  <a:off x="4785" y="2029"/>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6" name="Line 94"/>
                <p:cNvSpPr>
                  <a:spLocks noChangeShapeType="1"/>
                </p:cNvSpPr>
                <p:nvPr/>
              </p:nvSpPr>
              <p:spPr bwMode="auto">
                <a:xfrm flipH="1">
                  <a:off x="4764" y="2025"/>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7" name="Line 95"/>
                <p:cNvSpPr>
                  <a:spLocks noChangeShapeType="1"/>
                </p:cNvSpPr>
                <p:nvPr/>
              </p:nvSpPr>
              <p:spPr bwMode="auto">
                <a:xfrm flipH="1">
                  <a:off x="4749" y="202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8" name="Line 96"/>
                <p:cNvSpPr>
                  <a:spLocks noChangeShapeType="1"/>
                </p:cNvSpPr>
                <p:nvPr/>
              </p:nvSpPr>
              <p:spPr bwMode="auto">
                <a:xfrm flipH="1">
                  <a:off x="4729" y="201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9" name="Line 97"/>
                <p:cNvSpPr>
                  <a:spLocks noChangeShapeType="1"/>
                </p:cNvSpPr>
                <p:nvPr/>
              </p:nvSpPr>
              <p:spPr bwMode="auto">
                <a:xfrm flipH="1">
                  <a:off x="4709" y="2013"/>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0" name="Line 98"/>
                <p:cNvSpPr>
                  <a:spLocks noChangeShapeType="1"/>
                </p:cNvSpPr>
                <p:nvPr/>
              </p:nvSpPr>
              <p:spPr bwMode="auto">
                <a:xfrm>
                  <a:off x="4709" y="201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1" name="Line 99"/>
                <p:cNvSpPr>
                  <a:spLocks noChangeShapeType="1"/>
                </p:cNvSpPr>
                <p:nvPr/>
              </p:nvSpPr>
              <p:spPr bwMode="auto">
                <a:xfrm>
                  <a:off x="4729" y="2021"/>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2" name="Line 100"/>
                <p:cNvSpPr>
                  <a:spLocks noChangeShapeType="1"/>
                </p:cNvSpPr>
                <p:nvPr/>
              </p:nvSpPr>
              <p:spPr bwMode="auto">
                <a:xfrm>
                  <a:off x="4749" y="2026"/>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3" name="Line 101"/>
                <p:cNvSpPr>
                  <a:spLocks noChangeShapeType="1"/>
                </p:cNvSpPr>
                <p:nvPr/>
              </p:nvSpPr>
              <p:spPr bwMode="auto">
                <a:xfrm>
                  <a:off x="4764" y="20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4" name="Line 102"/>
                <p:cNvSpPr>
                  <a:spLocks noChangeShapeType="1"/>
                </p:cNvSpPr>
                <p:nvPr/>
              </p:nvSpPr>
              <p:spPr bwMode="auto">
                <a:xfrm>
                  <a:off x="4785" y="20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5" name="Line 103"/>
                <p:cNvSpPr>
                  <a:spLocks noChangeShapeType="1"/>
                </p:cNvSpPr>
                <p:nvPr/>
              </p:nvSpPr>
              <p:spPr bwMode="auto">
                <a:xfrm>
                  <a:off x="4808" y="203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6" name="Line 104"/>
                <p:cNvSpPr>
                  <a:spLocks noChangeShapeType="1"/>
                </p:cNvSpPr>
                <p:nvPr/>
              </p:nvSpPr>
              <p:spPr bwMode="auto">
                <a:xfrm>
                  <a:off x="4825" y="204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7" name="Line 105"/>
                <p:cNvSpPr>
                  <a:spLocks noChangeShapeType="1"/>
                </p:cNvSpPr>
                <p:nvPr/>
              </p:nvSpPr>
              <p:spPr bwMode="auto">
                <a:xfrm flipV="1">
                  <a:off x="5018" y="2075"/>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8" name="Line 106"/>
                <p:cNvSpPr>
                  <a:spLocks noChangeShapeType="1"/>
                </p:cNvSpPr>
                <p:nvPr/>
              </p:nvSpPr>
              <p:spPr bwMode="auto">
                <a:xfrm>
                  <a:off x="5018" y="2082"/>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9" name="Line 107"/>
                <p:cNvSpPr>
                  <a:spLocks noChangeShapeType="1"/>
                </p:cNvSpPr>
                <p:nvPr/>
              </p:nvSpPr>
              <p:spPr bwMode="auto">
                <a:xfrm flipH="1">
                  <a:off x="5001" y="207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0" name="Line 108"/>
                <p:cNvSpPr>
                  <a:spLocks noChangeShapeType="1"/>
                </p:cNvSpPr>
                <p:nvPr/>
              </p:nvSpPr>
              <p:spPr bwMode="auto">
                <a:xfrm flipH="1">
                  <a:off x="4955" y="2063"/>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1" name="Line 109"/>
                <p:cNvSpPr>
                  <a:spLocks noChangeShapeType="1"/>
                </p:cNvSpPr>
                <p:nvPr/>
              </p:nvSpPr>
              <p:spPr bwMode="auto">
                <a:xfrm flipH="1">
                  <a:off x="4977" y="2068"/>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2" name="Line 110"/>
                <p:cNvSpPr>
                  <a:spLocks noChangeShapeType="1"/>
                </p:cNvSpPr>
                <p:nvPr/>
              </p:nvSpPr>
              <p:spPr bwMode="auto">
                <a:xfrm flipH="1">
                  <a:off x="4911" y="2054"/>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3" name="Line 111"/>
                <p:cNvSpPr>
                  <a:spLocks noChangeShapeType="1"/>
                </p:cNvSpPr>
                <p:nvPr/>
              </p:nvSpPr>
              <p:spPr bwMode="auto">
                <a:xfrm flipH="1">
                  <a:off x="4934" y="2059"/>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4" name="Line 112"/>
                <p:cNvSpPr>
                  <a:spLocks noChangeShapeType="1"/>
                </p:cNvSpPr>
                <p:nvPr/>
              </p:nvSpPr>
              <p:spPr bwMode="auto">
                <a:xfrm flipH="1">
                  <a:off x="4891" y="2050"/>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5" name="Line 113"/>
                <p:cNvSpPr>
                  <a:spLocks noChangeShapeType="1"/>
                </p:cNvSpPr>
                <p:nvPr/>
              </p:nvSpPr>
              <p:spPr bwMode="auto">
                <a:xfrm flipH="1">
                  <a:off x="4868" y="2045"/>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6" name="Line 114"/>
                <p:cNvSpPr>
                  <a:spLocks noChangeShapeType="1"/>
                </p:cNvSpPr>
                <p:nvPr/>
              </p:nvSpPr>
              <p:spPr bwMode="auto">
                <a:xfrm>
                  <a:off x="4847" y="204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7" name="Line 115"/>
                <p:cNvSpPr>
                  <a:spLocks noChangeShapeType="1"/>
                </p:cNvSpPr>
                <p:nvPr/>
              </p:nvSpPr>
              <p:spPr bwMode="auto">
                <a:xfrm>
                  <a:off x="4868" y="205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8" name="Line 116"/>
                <p:cNvSpPr>
                  <a:spLocks noChangeShapeType="1"/>
                </p:cNvSpPr>
                <p:nvPr/>
              </p:nvSpPr>
              <p:spPr bwMode="auto">
                <a:xfrm>
                  <a:off x="4891" y="205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9" name="Line 117"/>
                <p:cNvSpPr>
                  <a:spLocks noChangeShapeType="1"/>
                </p:cNvSpPr>
                <p:nvPr/>
              </p:nvSpPr>
              <p:spPr bwMode="auto">
                <a:xfrm>
                  <a:off x="4911" y="20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0" name="Line 118"/>
                <p:cNvSpPr>
                  <a:spLocks noChangeShapeType="1"/>
                </p:cNvSpPr>
                <p:nvPr/>
              </p:nvSpPr>
              <p:spPr bwMode="auto">
                <a:xfrm>
                  <a:off x="4934" y="206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1" name="Line 119"/>
                <p:cNvSpPr>
                  <a:spLocks noChangeShapeType="1"/>
                </p:cNvSpPr>
                <p:nvPr/>
              </p:nvSpPr>
              <p:spPr bwMode="auto">
                <a:xfrm>
                  <a:off x="4954" y="206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2" name="Line 120"/>
                <p:cNvSpPr>
                  <a:spLocks noChangeShapeType="1"/>
                </p:cNvSpPr>
                <p:nvPr/>
              </p:nvSpPr>
              <p:spPr bwMode="auto">
                <a:xfrm>
                  <a:off x="4977" y="2073"/>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3" name="Line 121"/>
                <p:cNvSpPr>
                  <a:spLocks noChangeShapeType="1"/>
                </p:cNvSpPr>
                <p:nvPr/>
              </p:nvSpPr>
              <p:spPr bwMode="auto">
                <a:xfrm>
                  <a:off x="5001" y="207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4" name="Line 122"/>
                <p:cNvSpPr>
                  <a:spLocks noChangeShapeType="1"/>
                </p:cNvSpPr>
                <p:nvPr/>
              </p:nvSpPr>
              <p:spPr bwMode="auto">
                <a:xfrm>
                  <a:off x="4697" y="2015"/>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5" name="Freeform 123"/>
                <p:cNvSpPr>
                  <a:spLocks/>
                </p:cNvSpPr>
                <p:nvPr/>
              </p:nvSpPr>
              <p:spPr bwMode="auto">
                <a:xfrm>
                  <a:off x="4641" y="2025"/>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46" name="Freeform 124"/>
                <p:cNvSpPr>
                  <a:spLocks/>
                </p:cNvSpPr>
                <p:nvPr/>
              </p:nvSpPr>
              <p:spPr bwMode="auto">
                <a:xfrm>
                  <a:off x="4641" y="2025"/>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47" name="Line 125"/>
                <p:cNvSpPr>
                  <a:spLocks noChangeShapeType="1"/>
                </p:cNvSpPr>
                <p:nvPr/>
              </p:nvSpPr>
              <p:spPr bwMode="auto">
                <a:xfrm flipH="1" flipV="1">
                  <a:off x="4668" y="2032"/>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8" name="Line 126"/>
                <p:cNvSpPr>
                  <a:spLocks noChangeShapeType="1"/>
                </p:cNvSpPr>
                <p:nvPr/>
              </p:nvSpPr>
              <p:spPr bwMode="auto">
                <a:xfrm>
                  <a:off x="4652" y="2041"/>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9" name="Line 127"/>
                <p:cNvSpPr>
                  <a:spLocks noChangeShapeType="1"/>
                </p:cNvSpPr>
                <p:nvPr/>
              </p:nvSpPr>
              <p:spPr bwMode="auto">
                <a:xfrm flipV="1">
                  <a:off x="4652" y="2041"/>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0" name="Freeform 128"/>
                <p:cNvSpPr>
                  <a:spLocks/>
                </p:cNvSpPr>
                <p:nvPr/>
              </p:nvSpPr>
              <p:spPr bwMode="auto">
                <a:xfrm>
                  <a:off x="4629" y="2049"/>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51" name="Freeform 129"/>
                <p:cNvSpPr>
                  <a:spLocks/>
                </p:cNvSpPr>
                <p:nvPr/>
              </p:nvSpPr>
              <p:spPr bwMode="auto">
                <a:xfrm>
                  <a:off x="4629" y="2049"/>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52" name="Line 130"/>
                <p:cNvSpPr>
                  <a:spLocks noChangeShapeType="1"/>
                </p:cNvSpPr>
                <p:nvPr/>
              </p:nvSpPr>
              <p:spPr bwMode="auto">
                <a:xfrm>
                  <a:off x="4646" y="205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3" name="Line 131"/>
                <p:cNvSpPr>
                  <a:spLocks noChangeShapeType="1"/>
                </p:cNvSpPr>
                <p:nvPr/>
              </p:nvSpPr>
              <p:spPr bwMode="auto">
                <a:xfrm>
                  <a:off x="4662" y="206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4" name="Line 132"/>
                <p:cNvSpPr>
                  <a:spLocks noChangeShapeType="1"/>
                </p:cNvSpPr>
                <p:nvPr/>
              </p:nvSpPr>
              <p:spPr bwMode="auto">
                <a:xfrm>
                  <a:off x="4685" y="206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5" name="Line 133"/>
                <p:cNvSpPr>
                  <a:spLocks noChangeShapeType="1"/>
                </p:cNvSpPr>
                <p:nvPr/>
              </p:nvSpPr>
              <p:spPr bwMode="auto">
                <a:xfrm flipV="1">
                  <a:off x="4646" y="2053"/>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6" name="Line 134"/>
                <p:cNvSpPr>
                  <a:spLocks noChangeShapeType="1"/>
                </p:cNvSpPr>
                <p:nvPr/>
              </p:nvSpPr>
              <p:spPr bwMode="auto">
                <a:xfrm flipV="1">
                  <a:off x="4662" y="20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7" name="Line 135"/>
                <p:cNvSpPr>
                  <a:spLocks noChangeShapeType="1"/>
                </p:cNvSpPr>
                <p:nvPr/>
              </p:nvSpPr>
              <p:spPr bwMode="auto">
                <a:xfrm flipV="1">
                  <a:off x="4685" y="2062"/>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8" name="Line 136"/>
                <p:cNvSpPr>
                  <a:spLocks noChangeShapeType="1"/>
                </p:cNvSpPr>
                <p:nvPr/>
              </p:nvSpPr>
              <p:spPr bwMode="auto">
                <a:xfrm>
                  <a:off x="4630" y="2055"/>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9" name="Freeform 137"/>
                <p:cNvSpPr>
                  <a:spLocks/>
                </p:cNvSpPr>
                <p:nvPr/>
              </p:nvSpPr>
              <p:spPr bwMode="auto">
                <a:xfrm>
                  <a:off x="4840" y="2095"/>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60" name="Freeform 138"/>
                <p:cNvSpPr>
                  <a:spLocks/>
                </p:cNvSpPr>
                <p:nvPr/>
              </p:nvSpPr>
              <p:spPr bwMode="auto">
                <a:xfrm>
                  <a:off x="4840" y="2095"/>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61" name="Line 139"/>
                <p:cNvSpPr>
                  <a:spLocks noChangeShapeType="1"/>
                </p:cNvSpPr>
                <p:nvPr/>
              </p:nvSpPr>
              <p:spPr bwMode="auto">
                <a:xfrm flipV="1">
                  <a:off x="4942" y="211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2" name="Line 140"/>
                <p:cNvSpPr>
                  <a:spLocks noChangeShapeType="1"/>
                </p:cNvSpPr>
                <p:nvPr/>
              </p:nvSpPr>
              <p:spPr bwMode="auto">
                <a:xfrm flipV="1">
                  <a:off x="4919" y="211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3" name="Line 141"/>
                <p:cNvSpPr>
                  <a:spLocks noChangeShapeType="1"/>
                </p:cNvSpPr>
                <p:nvPr/>
              </p:nvSpPr>
              <p:spPr bwMode="auto">
                <a:xfrm flipV="1">
                  <a:off x="4897" y="2107"/>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4" name="Line 142"/>
                <p:cNvSpPr>
                  <a:spLocks noChangeShapeType="1"/>
                </p:cNvSpPr>
                <p:nvPr/>
              </p:nvSpPr>
              <p:spPr bwMode="auto">
                <a:xfrm flipV="1">
                  <a:off x="4872" y="2102"/>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5" name="Line 143"/>
                <p:cNvSpPr>
                  <a:spLocks noChangeShapeType="1"/>
                </p:cNvSpPr>
                <p:nvPr/>
              </p:nvSpPr>
              <p:spPr bwMode="auto">
                <a:xfrm>
                  <a:off x="4872" y="2109"/>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6" name="Line 144"/>
                <p:cNvSpPr>
                  <a:spLocks noChangeShapeType="1"/>
                </p:cNvSpPr>
                <p:nvPr/>
              </p:nvSpPr>
              <p:spPr bwMode="auto">
                <a:xfrm>
                  <a:off x="4896" y="211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7" name="Line 145"/>
                <p:cNvSpPr>
                  <a:spLocks noChangeShapeType="1"/>
                </p:cNvSpPr>
                <p:nvPr/>
              </p:nvSpPr>
              <p:spPr bwMode="auto">
                <a:xfrm>
                  <a:off x="4919" y="212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8" name="Line 146"/>
                <p:cNvSpPr>
                  <a:spLocks noChangeShapeType="1"/>
                </p:cNvSpPr>
                <p:nvPr/>
              </p:nvSpPr>
              <p:spPr bwMode="auto">
                <a:xfrm>
                  <a:off x="4942" y="212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9" name="Line 147"/>
                <p:cNvSpPr>
                  <a:spLocks noChangeShapeType="1"/>
                </p:cNvSpPr>
                <p:nvPr/>
              </p:nvSpPr>
              <p:spPr bwMode="auto">
                <a:xfrm>
                  <a:off x="4840" y="2101"/>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0" name="Line 148"/>
                <p:cNvSpPr>
                  <a:spLocks noChangeShapeType="1"/>
                </p:cNvSpPr>
                <p:nvPr/>
              </p:nvSpPr>
              <p:spPr bwMode="auto">
                <a:xfrm flipV="1">
                  <a:off x="4959" y="2121"/>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1" name="Line 149"/>
                <p:cNvSpPr>
                  <a:spLocks noChangeShapeType="1"/>
                </p:cNvSpPr>
                <p:nvPr/>
              </p:nvSpPr>
              <p:spPr bwMode="auto">
                <a:xfrm>
                  <a:off x="4958" y="2128"/>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2" name="Freeform 150"/>
                <p:cNvSpPr>
                  <a:spLocks/>
                </p:cNvSpPr>
                <p:nvPr/>
              </p:nvSpPr>
              <p:spPr bwMode="auto">
                <a:xfrm>
                  <a:off x="4713" y="2068"/>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3" name="Freeform 151"/>
                <p:cNvSpPr>
                  <a:spLocks/>
                </p:cNvSpPr>
                <p:nvPr/>
              </p:nvSpPr>
              <p:spPr bwMode="auto">
                <a:xfrm>
                  <a:off x="4713" y="2068"/>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74" name="Line 152"/>
                <p:cNvSpPr>
                  <a:spLocks noChangeShapeType="1"/>
                </p:cNvSpPr>
                <p:nvPr/>
              </p:nvSpPr>
              <p:spPr bwMode="auto">
                <a:xfrm flipH="1" flipV="1">
                  <a:off x="4713" y="2074"/>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5" name="Line 153"/>
                <p:cNvSpPr>
                  <a:spLocks noChangeShapeType="1"/>
                </p:cNvSpPr>
                <p:nvPr/>
              </p:nvSpPr>
              <p:spPr bwMode="auto">
                <a:xfrm>
                  <a:off x="5040" y="208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6" name="Freeform 154"/>
                <p:cNvSpPr>
                  <a:spLocks/>
                </p:cNvSpPr>
                <p:nvPr/>
              </p:nvSpPr>
              <p:spPr bwMode="auto">
                <a:xfrm>
                  <a:off x="5001" y="2021"/>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7" name="Freeform 155"/>
                <p:cNvSpPr>
                  <a:spLocks/>
                </p:cNvSpPr>
                <p:nvPr/>
              </p:nvSpPr>
              <p:spPr bwMode="auto">
                <a:xfrm>
                  <a:off x="5001" y="2021"/>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78" name="Freeform 156"/>
                <p:cNvSpPr>
                  <a:spLocks/>
                </p:cNvSpPr>
                <p:nvPr/>
              </p:nvSpPr>
              <p:spPr bwMode="auto">
                <a:xfrm>
                  <a:off x="4727" y="1963"/>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9" name="Freeform 157"/>
                <p:cNvSpPr>
                  <a:spLocks/>
                </p:cNvSpPr>
                <p:nvPr/>
              </p:nvSpPr>
              <p:spPr bwMode="auto">
                <a:xfrm>
                  <a:off x="4727" y="1963"/>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0" name="Line 158"/>
                <p:cNvSpPr>
                  <a:spLocks noChangeShapeType="1"/>
                </p:cNvSpPr>
                <p:nvPr/>
              </p:nvSpPr>
              <p:spPr bwMode="auto">
                <a:xfrm>
                  <a:off x="4780" y="1969"/>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1" name="Freeform 159"/>
                <p:cNvSpPr>
                  <a:spLocks/>
                </p:cNvSpPr>
                <p:nvPr/>
              </p:nvSpPr>
              <p:spPr bwMode="auto">
                <a:xfrm>
                  <a:off x="4774" y="1977"/>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2" name="Freeform 160"/>
                <p:cNvSpPr>
                  <a:spLocks/>
                </p:cNvSpPr>
                <p:nvPr/>
              </p:nvSpPr>
              <p:spPr bwMode="auto">
                <a:xfrm>
                  <a:off x="4774" y="1977"/>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3" name="Freeform 161"/>
                <p:cNvSpPr>
                  <a:spLocks/>
                </p:cNvSpPr>
                <p:nvPr/>
              </p:nvSpPr>
              <p:spPr bwMode="auto">
                <a:xfrm>
                  <a:off x="4772" y="1985"/>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4" name="Freeform 162"/>
                <p:cNvSpPr>
                  <a:spLocks/>
                </p:cNvSpPr>
                <p:nvPr/>
              </p:nvSpPr>
              <p:spPr bwMode="auto">
                <a:xfrm>
                  <a:off x="4772" y="1985"/>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5" name="Freeform 163"/>
                <p:cNvSpPr>
                  <a:spLocks/>
                </p:cNvSpPr>
                <p:nvPr/>
              </p:nvSpPr>
              <p:spPr bwMode="auto">
                <a:xfrm>
                  <a:off x="4886" y="2003"/>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6" name="Freeform 164"/>
                <p:cNvSpPr>
                  <a:spLocks/>
                </p:cNvSpPr>
                <p:nvPr/>
              </p:nvSpPr>
              <p:spPr bwMode="auto">
                <a:xfrm>
                  <a:off x="4886" y="2003"/>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7" name="Freeform 165"/>
                <p:cNvSpPr>
                  <a:spLocks/>
                </p:cNvSpPr>
                <p:nvPr/>
              </p:nvSpPr>
              <p:spPr bwMode="auto">
                <a:xfrm>
                  <a:off x="4797" y="1985"/>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8" name="Line 166"/>
                <p:cNvSpPr>
                  <a:spLocks noChangeShapeType="1"/>
                </p:cNvSpPr>
                <p:nvPr/>
              </p:nvSpPr>
              <p:spPr bwMode="auto">
                <a:xfrm flipV="1">
                  <a:off x="4812" y="1988"/>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9" name="Line 167"/>
                <p:cNvSpPr>
                  <a:spLocks noChangeShapeType="1"/>
                </p:cNvSpPr>
                <p:nvPr/>
              </p:nvSpPr>
              <p:spPr bwMode="auto">
                <a:xfrm>
                  <a:off x="4819" y="19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0" name="Line 168"/>
                <p:cNvSpPr>
                  <a:spLocks noChangeShapeType="1"/>
                </p:cNvSpPr>
                <p:nvPr/>
              </p:nvSpPr>
              <p:spPr bwMode="auto">
                <a:xfrm flipH="1">
                  <a:off x="4817" y="198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1" name="Line 169"/>
                <p:cNvSpPr>
                  <a:spLocks noChangeShapeType="1"/>
                </p:cNvSpPr>
                <p:nvPr/>
              </p:nvSpPr>
              <p:spPr bwMode="auto">
                <a:xfrm flipV="1">
                  <a:off x="4850" y="199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2" name="Line 170"/>
                <p:cNvSpPr>
                  <a:spLocks noChangeShapeType="1"/>
                </p:cNvSpPr>
                <p:nvPr/>
              </p:nvSpPr>
              <p:spPr bwMode="auto">
                <a:xfrm>
                  <a:off x="4856" y="199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3" name="Line 171"/>
                <p:cNvSpPr>
                  <a:spLocks noChangeShapeType="1"/>
                </p:cNvSpPr>
                <p:nvPr/>
              </p:nvSpPr>
              <p:spPr bwMode="auto">
                <a:xfrm flipH="1">
                  <a:off x="4854" y="199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4" name="Line 172"/>
                <p:cNvSpPr>
                  <a:spLocks noChangeShapeType="1"/>
                </p:cNvSpPr>
                <p:nvPr/>
              </p:nvSpPr>
              <p:spPr bwMode="auto">
                <a:xfrm flipV="1">
                  <a:off x="4860" y="199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5" name="Line 173"/>
                <p:cNvSpPr>
                  <a:spLocks noChangeShapeType="1"/>
                </p:cNvSpPr>
                <p:nvPr/>
              </p:nvSpPr>
              <p:spPr bwMode="auto">
                <a:xfrm>
                  <a:off x="4866" y="199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6" name="Line 174"/>
                <p:cNvSpPr>
                  <a:spLocks noChangeShapeType="1"/>
                </p:cNvSpPr>
                <p:nvPr/>
              </p:nvSpPr>
              <p:spPr bwMode="auto">
                <a:xfrm flipH="1">
                  <a:off x="4863" y="1998"/>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7" name="Line 175"/>
                <p:cNvSpPr>
                  <a:spLocks noChangeShapeType="1"/>
                </p:cNvSpPr>
                <p:nvPr/>
              </p:nvSpPr>
              <p:spPr bwMode="auto">
                <a:xfrm flipV="1">
                  <a:off x="4821" y="1990"/>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8" name="Line 176"/>
                <p:cNvSpPr>
                  <a:spLocks noChangeShapeType="1"/>
                </p:cNvSpPr>
                <p:nvPr/>
              </p:nvSpPr>
              <p:spPr bwMode="auto">
                <a:xfrm>
                  <a:off x="4829" y="199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9" name="Line 177"/>
                <p:cNvSpPr>
                  <a:spLocks noChangeShapeType="1"/>
                </p:cNvSpPr>
                <p:nvPr/>
              </p:nvSpPr>
              <p:spPr bwMode="auto">
                <a:xfrm flipH="1">
                  <a:off x="4826" y="1991"/>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0" name="Line 178"/>
                <p:cNvSpPr>
                  <a:spLocks noChangeShapeType="1"/>
                </p:cNvSpPr>
                <p:nvPr/>
              </p:nvSpPr>
              <p:spPr bwMode="auto">
                <a:xfrm flipV="1">
                  <a:off x="4829" y="1991"/>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1" name="Line 179"/>
                <p:cNvSpPr>
                  <a:spLocks noChangeShapeType="1"/>
                </p:cNvSpPr>
                <p:nvPr/>
              </p:nvSpPr>
              <p:spPr bwMode="auto">
                <a:xfrm>
                  <a:off x="4837" y="1991"/>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2" name="Line 180"/>
                <p:cNvSpPr>
                  <a:spLocks noChangeShapeType="1"/>
                </p:cNvSpPr>
                <p:nvPr/>
              </p:nvSpPr>
              <p:spPr bwMode="auto">
                <a:xfrm flipH="1">
                  <a:off x="4835" y="199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3" name="Line 181"/>
                <p:cNvSpPr>
                  <a:spLocks noChangeShapeType="1"/>
                </p:cNvSpPr>
                <p:nvPr/>
              </p:nvSpPr>
              <p:spPr bwMode="auto">
                <a:xfrm flipV="1">
                  <a:off x="4840" y="199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4" name="Line 182"/>
                <p:cNvSpPr>
                  <a:spLocks noChangeShapeType="1"/>
                </p:cNvSpPr>
                <p:nvPr/>
              </p:nvSpPr>
              <p:spPr bwMode="auto">
                <a:xfrm>
                  <a:off x="4846" y="199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5" name="Line 183"/>
                <p:cNvSpPr>
                  <a:spLocks noChangeShapeType="1"/>
                </p:cNvSpPr>
                <p:nvPr/>
              </p:nvSpPr>
              <p:spPr bwMode="auto">
                <a:xfrm flipH="1">
                  <a:off x="4843" y="1994"/>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6" name="Freeform 184"/>
                <p:cNvSpPr>
                  <a:spLocks/>
                </p:cNvSpPr>
                <p:nvPr/>
              </p:nvSpPr>
              <p:spPr bwMode="auto">
                <a:xfrm>
                  <a:off x="4786" y="1983"/>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07" name="Freeform 185"/>
                <p:cNvSpPr>
                  <a:spLocks/>
                </p:cNvSpPr>
                <p:nvPr/>
              </p:nvSpPr>
              <p:spPr bwMode="auto">
                <a:xfrm>
                  <a:off x="5016" y="2029"/>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08" name="Freeform 186"/>
                <p:cNvSpPr>
                  <a:spLocks/>
                </p:cNvSpPr>
                <p:nvPr/>
              </p:nvSpPr>
              <p:spPr bwMode="auto">
                <a:xfrm>
                  <a:off x="5016" y="2029"/>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09" name="Freeform 187"/>
                <p:cNvSpPr>
                  <a:spLocks/>
                </p:cNvSpPr>
                <p:nvPr/>
              </p:nvSpPr>
              <p:spPr bwMode="auto">
                <a:xfrm>
                  <a:off x="5060" y="1888"/>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0" name="Freeform 188"/>
                <p:cNvSpPr>
                  <a:spLocks/>
                </p:cNvSpPr>
                <p:nvPr/>
              </p:nvSpPr>
              <p:spPr bwMode="auto">
                <a:xfrm>
                  <a:off x="5060" y="1888"/>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1" name="Freeform 189"/>
                <p:cNvSpPr>
                  <a:spLocks/>
                </p:cNvSpPr>
                <p:nvPr/>
              </p:nvSpPr>
              <p:spPr bwMode="auto">
                <a:xfrm>
                  <a:off x="4727" y="1834"/>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2" name="Freeform 190"/>
                <p:cNvSpPr>
                  <a:spLocks/>
                </p:cNvSpPr>
                <p:nvPr/>
              </p:nvSpPr>
              <p:spPr bwMode="auto">
                <a:xfrm>
                  <a:off x="4727" y="1834"/>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3" name="Line 191"/>
                <p:cNvSpPr>
                  <a:spLocks noChangeShapeType="1"/>
                </p:cNvSpPr>
                <p:nvPr/>
              </p:nvSpPr>
              <p:spPr bwMode="auto">
                <a:xfrm>
                  <a:off x="4735" y="1960"/>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192"/>
                <p:cNvSpPr>
                  <a:spLocks noChangeShapeType="1"/>
                </p:cNvSpPr>
                <p:nvPr/>
              </p:nvSpPr>
              <p:spPr bwMode="auto">
                <a:xfrm>
                  <a:off x="5028" y="2015"/>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Freeform 193"/>
                <p:cNvSpPr>
                  <a:spLocks/>
                </p:cNvSpPr>
                <p:nvPr/>
              </p:nvSpPr>
              <p:spPr bwMode="auto">
                <a:xfrm>
                  <a:off x="4747" y="1838"/>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94"/>
                <p:cNvSpPr>
                  <a:spLocks/>
                </p:cNvSpPr>
                <p:nvPr/>
              </p:nvSpPr>
              <p:spPr bwMode="auto">
                <a:xfrm>
                  <a:off x="4747" y="1838"/>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Line 195"/>
                <p:cNvSpPr>
                  <a:spLocks noChangeShapeType="1"/>
                </p:cNvSpPr>
                <p:nvPr/>
              </p:nvSpPr>
              <p:spPr bwMode="auto">
                <a:xfrm>
                  <a:off x="4751" y="1921"/>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Freeform 196"/>
                <p:cNvSpPr>
                  <a:spLocks/>
                </p:cNvSpPr>
                <p:nvPr/>
              </p:nvSpPr>
              <p:spPr bwMode="auto">
                <a:xfrm>
                  <a:off x="5084" y="1880"/>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7"/>
                <p:cNvSpPr>
                  <a:spLocks/>
                </p:cNvSpPr>
                <p:nvPr/>
              </p:nvSpPr>
              <p:spPr bwMode="auto">
                <a:xfrm>
                  <a:off x="5084" y="1879"/>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0" name="Freeform 198"/>
                <p:cNvSpPr>
                  <a:spLocks/>
                </p:cNvSpPr>
                <p:nvPr/>
              </p:nvSpPr>
              <p:spPr bwMode="auto">
                <a:xfrm>
                  <a:off x="5087" y="1881"/>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99"/>
                <p:cNvSpPr>
                  <a:spLocks/>
                </p:cNvSpPr>
                <p:nvPr/>
              </p:nvSpPr>
              <p:spPr bwMode="auto">
                <a:xfrm>
                  <a:off x="5087" y="1881"/>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Line 200"/>
                <p:cNvSpPr>
                  <a:spLocks noChangeShapeType="1"/>
                </p:cNvSpPr>
                <p:nvPr/>
              </p:nvSpPr>
              <p:spPr bwMode="auto">
                <a:xfrm flipH="1" flipV="1">
                  <a:off x="5090" y="1881"/>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Freeform 201"/>
                <p:cNvSpPr>
                  <a:spLocks/>
                </p:cNvSpPr>
                <p:nvPr/>
              </p:nvSpPr>
              <p:spPr bwMode="auto">
                <a:xfrm>
                  <a:off x="5082" y="1976"/>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202"/>
                <p:cNvSpPr>
                  <a:spLocks/>
                </p:cNvSpPr>
                <p:nvPr/>
              </p:nvSpPr>
              <p:spPr bwMode="auto">
                <a:xfrm>
                  <a:off x="5082" y="1976"/>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Freeform 203"/>
                <p:cNvSpPr>
                  <a:spLocks/>
                </p:cNvSpPr>
                <p:nvPr/>
              </p:nvSpPr>
              <p:spPr bwMode="auto">
                <a:xfrm>
                  <a:off x="4837" y="1839"/>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204"/>
                <p:cNvSpPr>
                  <a:spLocks/>
                </p:cNvSpPr>
                <p:nvPr/>
              </p:nvSpPr>
              <p:spPr bwMode="auto">
                <a:xfrm>
                  <a:off x="4837" y="1839"/>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7" name="Freeform 205"/>
                <p:cNvSpPr>
                  <a:spLocks/>
                </p:cNvSpPr>
                <p:nvPr/>
              </p:nvSpPr>
              <p:spPr bwMode="auto">
                <a:xfrm>
                  <a:off x="4919" y="1851"/>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206"/>
                <p:cNvSpPr>
                  <a:spLocks/>
                </p:cNvSpPr>
                <p:nvPr/>
              </p:nvSpPr>
              <p:spPr bwMode="auto">
                <a:xfrm>
                  <a:off x="4919" y="1851"/>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9" name="Line 207"/>
                <p:cNvSpPr>
                  <a:spLocks noChangeShapeType="1"/>
                </p:cNvSpPr>
                <p:nvPr/>
              </p:nvSpPr>
              <p:spPr bwMode="auto">
                <a:xfrm>
                  <a:off x="4980" y="1861"/>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Freeform 208"/>
                <p:cNvSpPr>
                  <a:spLocks/>
                </p:cNvSpPr>
                <p:nvPr/>
              </p:nvSpPr>
              <p:spPr bwMode="auto">
                <a:xfrm>
                  <a:off x="4919" y="1845"/>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209"/>
                <p:cNvSpPr>
                  <a:spLocks/>
                </p:cNvSpPr>
                <p:nvPr/>
              </p:nvSpPr>
              <p:spPr bwMode="auto">
                <a:xfrm>
                  <a:off x="4919" y="1845"/>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Freeform 210"/>
                <p:cNvSpPr>
                  <a:spLocks/>
                </p:cNvSpPr>
                <p:nvPr/>
              </p:nvSpPr>
              <p:spPr bwMode="auto">
                <a:xfrm>
                  <a:off x="4782" y="1857"/>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204" name="Freeform 211"/>
              <p:cNvSpPr>
                <a:spLocks/>
              </p:cNvSpPr>
              <p:nvPr/>
            </p:nvSpPr>
            <p:spPr bwMode="auto">
              <a:xfrm>
                <a:off x="4782" y="1857"/>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5" name="Freeform 212"/>
              <p:cNvSpPr>
                <a:spLocks/>
              </p:cNvSpPr>
              <p:nvPr/>
            </p:nvSpPr>
            <p:spPr bwMode="auto">
              <a:xfrm>
                <a:off x="4797" y="1859"/>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 name="Freeform 213"/>
              <p:cNvSpPr>
                <a:spLocks/>
              </p:cNvSpPr>
              <p:nvPr/>
            </p:nvSpPr>
            <p:spPr bwMode="auto">
              <a:xfrm>
                <a:off x="4797" y="1859"/>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7" name="Freeform 214"/>
              <p:cNvSpPr>
                <a:spLocks/>
              </p:cNvSpPr>
              <p:nvPr/>
            </p:nvSpPr>
            <p:spPr bwMode="auto">
              <a:xfrm>
                <a:off x="4804" y="1859"/>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8" name="Freeform 215"/>
              <p:cNvSpPr>
                <a:spLocks/>
              </p:cNvSpPr>
              <p:nvPr/>
            </p:nvSpPr>
            <p:spPr bwMode="auto">
              <a:xfrm>
                <a:off x="4810" y="1859"/>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9" name="Freeform 216"/>
              <p:cNvSpPr>
                <a:spLocks/>
              </p:cNvSpPr>
              <p:nvPr/>
            </p:nvSpPr>
            <p:spPr bwMode="auto">
              <a:xfrm>
                <a:off x="4818" y="1859"/>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0" name="Freeform 217"/>
              <p:cNvSpPr>
                <a:spLocks/>
              </p:cNvSpPr>
              <p:nvPr/>
            </p:nvSpPr>
            <p:spPr bwMode="auto">
              <a:xfrm>
                <a:off x="4824" y="1859"/>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1" name="Freeform 218"/>
              <p:cNvSpPr>
                <a:spLocks/>
              </p:cNvSpPr>
              <p:nvPr/>
            </p:nvSpPr>
            <p:spPr bwMode="auto">
              <a:xfrm>
                <a:off x="4831" y="1859"/>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2" name="Freeform 219"/>
              <p:cNvSpPr>
                <a:spLocks/>
              </p:cNvSpPr>
              <p:nvPr/>
            </p:nvSpPr>
            <p:spPr bwMode="auto">
              <a:xfrm>
                <a:off x="4837" y="1859"/>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3" name="Freeform 220"/>
              <p:cNvSpPr>
                <a:spLocks/>
              </p:cNvSpPr>
              <p:nvPr/>
            </p:nvSpPr>
            <p:spPr bwMode="auto">
              <a:xfrm>
                <a:off x="4844" y="1864"/>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4" name="Freeform 221"/>
              <p:cNvSpPr>
                <a:spLocks/>
              </p:cNvSpPr>
              <p:nvPr/>
            </p:nvSpPr>
            <p:spPr bwMode="auto">
              <a:xfrm>
                <a:off x="4851" y="1868"/>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5" name="Freeform 222"/>
              <p:cNvSpPr>
                <a:spLocks/>
              </p:cNvSpPr>
              <p:nvPr/>
            </p:nvSpPr>
            <p:spPr bwMode="auto">
              <a:xfrm>
                <a:off x="4858" y="1874"/>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6" name="Freeform 223"/>
              <p:cNvSpPr>
                <a:spLocks/>
              </p:cNvSpPr>
              <p:nvPr/>
            </p:nvSpPr>
            <p:spPr bwMode="auto">
              <a:xfrm>
                <a:off x="4864" y="1879"/>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7" name="Freeform 224"/>
              <p:cNvSpPr>
                <a:spLocks/>
              </p:cNvSpPr>
              <p:nvPr/>
            </p:nvSpPr>
            <p:spPr bwMode="auto">
              <a:xfrm>
                <a:off x="4872" y="1885"/>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8" name="Rectangle 225"/>
              <p:cNvSpPr>
                <a:spLocks noChangeArrowheads="1"/>
              </p:cNvSpPr>
              <p:nvPr/>
            </p:nvSpPr>
            <p:spPr bwMode="auto">
              <a:xfrm>
                <a:off x="4877" y="1889"/>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19" name="Rectangle 226"/>
              <p:cNvSpPr>
                <a:spLocks noChangeArrowheads="1"/>
              </p:cNvSpPr>
              <p:nvPr/>
            </p:nvSpPr>
            <p:spPr bwMode="auto">
              <a:xfrm>
                <a:off x="4884" y="1895"/>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0" name="Rectangle 227"/>
              <p:cNvSpPr>
                <a:spLocks noChangeArrowheads="1"/>
              </p:cNvSpPr>
              <p:nvPr/>
            </p:nvSpPr>
            <p:spPr bwMode="auto">
              <a:xfrm>
                <a:off x="4891" y="1900"/>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1" name="Rectangle 228"/>
              <p:cNvSpPr>
                <a:spLocks noChangeArrowheads="1"/>
              </p:cNvSpPr>
              <p:nvPr/>
            </p:nvSpPr>
            <p:spPr bwMode="auto">
              <a:xfrm>
                <a:off x="4898" y="1906"/>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2" name="Rectangle 229"/>
              <p:cNvSpPr>
                <a:spLocks noChangeArrowheads="1"/>
              </p:cNvSpPr>
              <p:nvPr/>
            </p:nvSpPr>
            <p:spPr bwMode="auto">
              <a:xfrm>
                <a:off x="4904" y="1911"/>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3" name="Rectangle 230"/>
              <p:cNvSpPr>
                <a:spLocks noChangeArrowheads="1"/>
              </p:cNvSpPr>
              <p:nvPr/>
            </p:nvSpPr>
            <p:spPr bwMode="auto">
              <a:xfrm>
                <a:off x="4911" y="1916"/>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4" name="Rectangle 231"/>
              <p:cNvSpPr>
                <a:spLocks noChangeArrowheads="1"/>
              </p:cNvSpPr>
              <p:nvPr/>
            </p:nvSpPr>
            <p:spPr bwMode="auto">
              <a:xfrm>
                <a:off x="4918" y="1921"/>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5" name="Freeform 232"/>
              <p:cNvSpPr>
                <a:spLocks/>
              </p:cNvSpPr>
              <p:nvPr/>
            </p:nvSpPr>
            <p:spPr bwMode="auto">
              <a:xfrm>
                <a:off x="4797" y="1859"/>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26" name="Freeform 233"/>
              <p:cNvSpPr>
                <a:spLocks/>
              </p:cNvSpPr>
              <p:nvPr/>
            </p:nvSpPr>
            <p:spPr bwMode="auto">
              <a:xfrm>
                <a:off x="5043" y="1952"/>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27" name="Freeform 234"/>
              <p:cNvSpPr>
                <a:spLocks/>
              </p:cNvSpPr>
              <p:nvPr/>
            </p:nvSpPr>
            <p:spPr bwMode="auto">
              <a:xfrm>
                <a:off x="5043" y="1952"/>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28" name="Freeform 235"/>
              <p:cNvSpPr>
                <a:spLocks/>
              </p:cNvSpPr>
              <p:nvPr/>
            </p:nvSpPr>
            <p:spPr bwMode="auto">
              <a:xfrm>
                <a:off x="5070" y="1963"/>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29" name="Freeform 236"/>
              <p:cNvSpPr>
                <a:spLocks/>
              </p:cNvSpPr>
              <p:nvPr/>
            </p:nvSpPr>
            <p:spPr bwMode="auto">
              <a:xfrm>
                <a:off x="5070" y="1963"/>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0" name="Freeform 237"/>
              <p:cNvSpPr>
                <a:spLocks/>
              </p:cNvSpPr>
              <p:nvPr/>
            </p:nvSpPr>
            <p:spPr bwMode="auto">
              <a:xfrm>
                <a:off x="5058" y="1987"/>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1" name="Freeform 238"/>
              <p:cNvSpPr>
                <a:spLocks/>
              </p:cNvSpPr>
              <p:nvPr/>
            </p:nvSpPr>
            <p:spPr bwMode="auto">
              <a:xfrm>
                <a:off x="5058" y="1987"/>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2" name="Line 239"/>
              <p:cNvSpPr>
                <a:spLocks noChangeShapeType="1"/>
              </p:cNvSpPr>
              <p:nvPr/>
            </p:nvSpPr>
            <p:spPr bwMode="auto">
              <a:xfrm flipH="1">
                <a:off x="4806" y="1680"/>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393" name="Group 240"/>
            <p:cNvGrpSpPr>
              <a:grpSpLocks/>
            </p:cNvGrpSpPr>
            <p:nvPr/>
          </p:nvGrpSpPr>
          <p:grpSpPr bwMode="auto">
            <a:xfrm>
              <a:off x="2928" y="1728"/>
              <a:ext cx="528" cy="480"/>
              <a:chOff x="3696" y="1728"/>
              <a:chExt cx="528" cy="480"/>
            </a:xfrm>
          </p:grpSpPr>
          <p:grpSp>
            <p:nvGrpSpPr>
              <p:cNvPr id="16973" name="Group 241"/>
              <p:cNvGrpSpPr>
                <a:grpSpLocks/>
              </p:cNvGrpSpPr>
              <p:nvPr/>
            </p:nvGrpSpPr>
            <p:grpSpPr bwMode="auto">
              <a:xfrm>
                <a:off x="3696" y="1882"/>
                <a:ext cx="528" cy="326"/>
                <a:chOff x="3696" y="1882"/>
                <a:chExt cx="528" cy="326"/>
              </a:xfrm>
            </p:grpSpPr>
            <p:sp>
              <p:nvSpPr>
                <p:cNvPr id="17003" name="Freeform 242"/>
                <p:cNvSpPr>
                  <a:spLocks/>
                </p:cNvSpPr>
                <p:nvPr/>
              </p:nvSpPr>
              <p:spPr bwMode="auto">
                <a:xfrm>
                  <a:off x="4049" y="2052"/>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 name="Freeform 243"/>
                <p:cNvSpPr>
                  <a:spLocks/>
                </p:cNvSpPr>
                <p:nvPr/>
              </p:nvSpPr>
              <p:spPr bwMode="auto">
                <a:xfrm>
                  <a:off x="4049" y="2052"/>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5" name="Freeform 244"/>
                <p:cNvSpPr>
                  <a:spLocks/>
                </p:cNvSpPr>
                <p:nvPr/>
              </p:nvSpPr>
              <p:spPr bwMode="auto">
                <a:xfrm>
                  <a:off x="3696" y="2106"/>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6" name="Freeform 245"/>
                <p:cNvSpPr>
                  <a:spLocks/>
                </p:cNvSpPr>
                <p:nvPr/>
              </p:nvSpPr>
              <p:spPr bwMode="auto">
                <a:xfrm>
                  <a:off x="3696" y="2106"/>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7" name="Freeform 246"/>
                <p:cNvSpPr>
                  <a:spLocks/>
                </p:cNvSpPr>
                <p:nvPr/>
              </p:nvSpPr>
              <p:spPr bwMode="auto">
                <a:xfrm>
                  <a:off x="4130" y="2090"/>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8" name="Freeform 247"/>
                <p:cNvSpPr>
                  <a:spLocks/>
                </p:cNvSpPr>
                <p:nvPr/>
              </p:nvSpPr>
              <p:spPr bwMode="auto">
                <a:xfrm>
                  <a:off x="4130" y="2090"/>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9" name="Line 248"/>
                <p:cNvSpPr>
                  <a:spLocks noChangeShapeType="1"/>
                </p:cNvSpPr>
                <p:nvPr/>
              </p:nvSpPr>
              <p:spPr bwMode="auto">
                <a:xfrm flipH="1">
                  <a:off x="4143" y="212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0" name="Line 249"/>
                <p:cNvSpPr>
                  <a:spLocks noChangeShapeType="1"/>
                </p:cNvSpPr>
                <p:nvPr/>
              </p:nvSpPr>
              <p:spPr bwMode="auto">
                <a:xfrm>
                  <a:off x="4167" y="210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1" name="Line 250"/>
                <p:cNvSpPr>
                  <a:spLocks noChangeShapeType="1"/>
                </p:cNvSpPr>
                <p:nvPr/>
              </p:nvSpPr>
              <p:spPr bwMode="auto">
                <a:xfrm flipH="1">
                  <a:off x="4166" y="211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2" name="Freeform 251"/>
                <p:cNvSpPr>
                  <a:spLocks/>
                </p:cNvSpPr>
                <p:nvPr/>
              </p:nvSpPr>
              <p:spPr bwMode="auto">
                <a:xfrm>
                  <a:off x="4128" y="2128"/>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3" name="Freeform 252"/>
                <p:cNvSpPr>
                  <a:spLocks/>
                </p:cNvSpPr>
                <p:nvPr/>
              </p:nvSpPr>
              <p:spPr bwMode="auto">
                <a:xfrm>
                  <a:off x="4128" y="2128"/>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4" name="Line 253"/>
                <p:cNvSpPr>
                  <a:spLocks noChangeShapeType="1"/>
                </p:cNvSpPr>
                <p:nvPr/>
              </p:nvSpPr>
              <p:spPr bwMode="auto">
                <a:xfrm>
                  <a:off x="3785" y="2052"/>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5" name="Freeform 254"/>
                <p:cNvSpPr>
                  <a:spLocks/>
                </p:cNvSpPr>
                <p:nvPr/>
              </p:nvSpPr>
              <p:spPr bwMode="auto">
                <a:xfrm>
                  <a:off x="3696" y="2034"/>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6" name="Freeform 255"/>
                <p:cNvSpPr>
                  <a:spLocks/>
                </p:cNvSpPr>
                <p:nvPr/>
              </p:nvSpPr>
              <p:spPr bwMode="auto">
                <a:xfrm>
                  <a:off x="3696" y="2034"/>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7" name="Freeform 256"/>
                <p:cNvSpPr>
                  <a:spLocks/>
                </p:cNvSpPr>
                <p:nvPr/>
              </p:nvSpPr>
              <p:spPr bwMode="auto">
                <a:xfrm>
                  <a:off x="3794" y="2046"/>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8" name="Freeform 257"/>
                <p:cNvSpPr>
                  <a:spLocks/>
                </p:cNvSpPr>
                <p:nvPr/>
              </p:nvSpPr>
              <p:spPr bwMode="auto">
                <a:xfrm>
                  <a:off x="3794" y="2046"/>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9" name="Freeform 258"/>
                <p:cNvSpPr>
                  <a:spLocks/>
                </p:cNvSpPr>
                <p:nvPr/>
              </p:nvSpPr>
              <p:spPr bwMode="auto">
                <a:xfrm>
                  <a:off x="3748" y="2066"/>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20" name="Freeform 259"/>
                <p:cNvSpPr>
                  <a:spLocks/>
                </p:cNvSpPr>
                <p:nvPr/>
              </p:nvSpPr>
              <p:spPr bwMode="auto">
                <a:xfrm>
                  <a:off x="3748" y="2066"/>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21" name="Line 260"/>
                <p:cNvSpPr>
                  <a:spLocks noChangeShapeType="1"/>
                </p:cNvSpPr>
                <p:nvPr/>
              </p:nvSpPr>
              <p:spPr bwMode="auto">
                <a:xfrm>
                  <a:off x="3783" y="2077"/>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2" name="Line 261"/>
                <p:cNvSpPr>
                  <a:spLocks noChangeShapeType="1"/>
                </p:cNvSpPr>
                <p:nvPr/>
              </p:nvSpPr>
              <p:spPr bwMode="auto">
                <a:xfrm>
                  <a:off x="3774" y="2084"/>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3" name="Line 262"/>
                <p:cNvSpPr>
                  <a:spLocks noChangeShapeType="1"/>
                </p:cNvSpPr>
                <p:nvPr/>
              </p:nvSpPr>
              <p:spPr bwMode="auto">
                <a:xfrm>
                  <a:off x="3765" y="2094"/>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4" name="Line 263"/>
                <p:cNvSpPr>
                  <a:spLocks noChangeShapeType="1"/>
                </p:cNvSpPr>
                <p:nvPr/>
              </p:nvSpPr>
              <p:spPr bwMode="auto">
                <a:xfrm flipH="1">
                  <a:off x="3790" y="208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5" name="Line 264"/>
                <p:cNvSpPr>
                  <a:spLocks noChangeShapeType="1"/>
                </p:cNvSpPr>
                <p:nvPr/>
              </p:nvSpPr>
              <p:spPr bwMode="auto">
                <a:xfrm flipH="1">
                  <a:off x="3813" y="2075"/>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6" name="Line 265"/>
                <p:cNvSpPr>
                  <a:spLocks noChangeShapeType="1"/>
                </p:cNvSpPr>
                <p:nvPr/>
              </p:nvSpPr>
              <p:spPr bwMode="auto">
                <a:xfrm flipH="1">
                  <a:off x="3794" y="207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7" name="Line 266"/>
                <p:cNvSpPr>
                  <a:spLocks noChangeShapeType="1"/>
                </p:cNvSpPr>
                <p:nvPr/>
              </p:nvSpPr>
              <p:spPr bwMode="auto">
                <a:xfrm flipH="1">
                  <a:off x="3831" y="2080"/>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8" name="Line 267"/>
                <p:cNvSpPr>
                  <a:spLocks noChangeShapeType="1"/>
                </p:cNvSpPr>
                <p:nvPr/>
              </p:nvSpPr>
              <p:spPr bwMode="auto">
                <a:xfrm flipH="1">
                  <a:off x="3850" y="2084"/>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9" name="Line 268"/>
                <p:cNvSpPr>
                  <a:spLocks noChangeShapeType="1"/>
                </p:cNvSpPr>
                <p:nvPr/>
              </p:nvSpPr>
              <p:spPr bwMode="auto">
                <a:xfrm flipH="1">
                  <a:off x="3883" y="2111"/>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0" name="Line 269"/>
                <p:cNvSpPr>
                  <a:spLocks noChangeShapeType="1"/>
                </p:cNvSpPr>
                <p:nvPr/>
              </p:nvSpPr>
              <p:spPr bwMode="auto">
                <a:xfrm flipH="1">
                  <a:off x="3904" y="2115"/>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1" name="Line 270"/>
                <p:cNvSpPr>
                  <a:spLocks noChangeShapeType="1"/>
                </p:cNvSpPr>
                <p:nvPr/>
              </p:nvSpPr>
              <p:spPr bwMode="auto">
                <a:xfrm flipH="1">
                  <a:off x="3923" y="2119"/>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2" name="Line 271"/>
                <p:cNvSpPr>
                  <a:spLocks noChangeShapeType="1"/>
                </p:cNvSpPr>
                <p:nvPr/>
              </p:nvSpPr>
              <p:spPr bwMode="auto">
                <a:xfrm flipH="1">
                  <a:off x="3946" y="2124"/>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3" name="Line 272"/>
                <p:cNvSpPr>
                  <a:spLocks noChangeShapeType="1"/>
                </p:cNvSpPr>
                <p:nvPr/>
              </p:nvSpPr>
              <p:spPr bwMode="auto">
                <a:xfrm flipH="1">
                  <a:off x="3969" y="2129"/>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4" name="Line 273"/>
                <p:cNvSpPr>
                  <a:spLocks noChangeShapeType="1"/>
                </p:cNvSpPr>
                <p:nvPr/>
              </p:nvSpPr>
              <p:spPr bwMode="auto">
                <a:xfrm flipH="1">
                  <a:off x="3991" y="2134"/>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5" name="Line 274"/>
                <p:cNvSpPr>
                  <a:spLocks noChangeShapeType="1"/>
                </p:cNvSpPr>
                <p:nvPr/>
              </p:nvSpPr>
              <p:spPr bwMode="auto">
                <a:xfrm flipH="1">
                  <a:off x="3995" y="2122"/>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6" name="Line 275"/>
                <p:cNvSpPr>
                  <a:spLocks noChangeShapeType="1"/>
                </p:cNvSpPr>
                <p:nvPr/>
              </p:nvSpPr>
              <p:spPr bwMode="auto">
                <a:xfrm flipH="1">
                  <a:off x="3974" y="2118"/>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7" name="Line 276"/>
                <p:cNvSpPr>
                  <a:spLocks noChangeShapeType="1"/>
                </p:cNvSpPr>
                <p:nvPr/>
              </p:nvSpPr>
              <p:spPr bwMode="auto">
                <a:xfrm flipH="1">
                  <a:off x="3952" y="2114"/>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8" name="Line 277"/>
                <p:cNvSpPr>
                  <a:spLocks noChangeShapeType="1"/>
                </p:cNvSpPr>
                <p:nvPr/>
              </p:nvSpPr>
              <p:spPr bwMode="auto">
                <a:xfrm flipH="1">
                  <a:off x="3928" y="2110"/>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9" name="Line 278"/>
                <p:cNvSpPr>
                  <a:spLocks noChangeShapeType="1"/>
                </p:cNvSpPr>
                <p:nvPr/>
              </p:nvSpPr>
              <p:spPr bwMode="auto">
                <a:xfrm flipH="1">
                  <a:off x="3908" y="2105"/>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0" name="Line 279"/>
                <p:cNvSpPr>
                  <a:spLocks noChangeShapeType="1"/>
                </p:cNvSpPr>
                <p:nvPr/>
              </p:nvSpPr>
              <p:spPr bwMode="auto">
                <a:xfrm flipH="1">
                  <a:off x="3890" y="2101"/>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1" name="Line 280"/>
                <p:cNvSpPr>
                  <a:spLocks noChangeShapeType="1"/>
                </p:cNvSpPr>
                <p:nvPr/>
              </p:nvSpPr>
              <p:spPr bwMode="auto">
                <a:xfrm flipH="1">
                  <a:off x="3872" y="208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2" name="Line 281"/>
                <p:cNvSpPr>
                  <a:spLocks noChangeShapeType="1"/>
                </p:cNvSpPr>
                <p:nvPr/>
              </p:nvSpPr>
              <p:spPr bwMode="auto">
                <a:xfrm flipH="1">
                  <a:off x="3891" y="209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3" name="Line 282"/>
                <p:cNvSpPr>
                  <a:spLocks noChangeShapeType="1"/>
                </p:cNvSpPr>
                <p:nvPr/>
              </p:nvSpPr>
              <p:spPr bwMode="auto">
                <a:xfrm flipH="1">
                  <a:off x="3913" y="2097"/>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4" name="Line 283"/>
                <p:cNvSpPr>
                  <a:spLocks noChangeShapeType="1"/>
                </p:cNvSpPr>
                <p:nvPr/>
              </p:nvSpPr>
              <p:spPr bwMode="auto">
                <a:xfrm flipH="1">
                  <a:off x="3933" y="2101"/>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5" name="Line 284"/>
                <p:cNvSpPr>
                  <a:spLocks noChangeShapeType="1"/>
                </p:cNvSpPr>
                <p:nvPr/>
              </p:nvSpPr>
              <p:spPr bwMode="auto">
                <a:xfrm flipH="1">
                  <a:off x="3954" y="210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6" name="Line 285"/>
                <p:cNvSpPr>
                  <a:spLocks noChangeShapeType="1"/>
                </p:cNvSpPr>
                <p:nvPr/>
              </p:nvSpPr>
              <p:spPr bwMode="auto">
                <a:xfrm flipH="1">
                  <a:off x="3974" y="2110"/>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7" name="Line 286"/>
                <p:cNvSpPr>
                  <a:spLocks noChangeShapeType="1"/>
                </p:cNvSpPr>
                <p:nvPr/>
              </p:nvSpPr>
              <p:spPr bwMode="auto">
                <a:xfrm flipH="1">
                  <a:off x="3997" y="2114"/>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8" name="Line 287"/>
                <p:cNvSpPr>
                  <a:spLocks noChangeShapeType="1"/>
                </p:cNvSpPr>
                <p:nvPr/>
              </p:nvSpPr>
              <p:spPr bwMode="auto">
                <a:xfrm flipH="1">
                  <a:off x="3877" y="2121"/>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9" name="Line 288"/>
                <p:cNvSpPr>
                  <a:spLocks noChangeShapeType="1"/>
                </p:cNvSpPr>
                <p:nvPr/>
              </p:nvSpPr>
              <p:spPr bwMode="auto">
                <a:xfrm flipH="1">
                  <a:off x="3898" y="2126"/>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0" name="Line 289"/>
                <p:cNvSpPr>
                  <a:spLocks noChangeShapeType="1"/>
                </p:cNvSpPr>
                <p:nvPr/>
              </p:nvSpPr>
              <p:spPr bwMode="auto">
                <a:xfrm flipH="1">
                  <a:off x="3916" y="213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1" name="Line 290"/>
                <p:cNvSpPr>
                  <a:spLocks noChangeShapeType="1"/>
                </p:cNvSpPr>
                <p:nvPr/>
              </p:nvSpPr>
              <p:spPr bwMode="auto">
                <a:xfrm flipH="1">
                  <a:off x="3941" y="213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2" name="Line 291"/>
                <p:cNvSpPr>
                  <a:spLocks noChangeShapeType="1"/>
                </p:cNvSpPr>
                <p:nvPr/>
              </p:nvSpPr>
              <p:spPr bwMode="auto">
                <a:xfrm flipH="1">
                  <a:off x="3961" y="2139"/>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3" name="Line 292"/>
                <p:cNvSpPr>
                  <a:spLocks noChangeShapeType="1"/>
                </p:cNvSpPr>
                <p:nvPr/>
              </p:nvSpPr>
              <p:spPr bwMode="auto">
                <a:xfrm flipH="1">
                  <a:off x="3987" y="2144"/>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4" name="Line 293"/>
                <p:cNvSpPr>
                  <a:spLocks noChangeShapeType="1"/>
                </p:cNvSpPr>
                <p:nvPr/>
              </p:nvSpPr>
              <p:spPr bwMode="auto">
                <a:xfrm flipH="1">
                  <a:off x="3834" y="2111"/>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5" name="Line 294"/>
                <p:cNvSpPr>
                  <a:spLocks noChangeShapeType="1"/>
                </p:cNvSpPr>
                <p:nvPr/>
              </p:nvSpPr>
              <p:spPr bwMode="auto">
                <a:xfrm flipH="1">
                  <a:off x="3855" y="2116"/>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6" name="Line 295"/>
                <p:cNvSpPr>
                  <a:spLocks noChangeShapeType="1"/>
                </p:cNvSpPr>
                <p:nvPr/>
              </p:nvSpPr>
              <p:spPr bwMode="auto">
                <a:xfrm flipH="1">
                  <a:off x="4019" y="211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7" name="Line 296"/>
                <p:cNvSpPr>
                  <a:spLocks noChangeShapeType="1"/>
                </p:cNvSpPr>
                <p:nvPr/>
              </p:nvSpPr>
              <p:spPr bwMode="auto">
                <a:xfrm flipH="1">
                  <a:off x="3773" y="2098"/>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8" name="Line 297"/>
                <p:cNvSpPr>
                  <a:spLocks noChangeShapeType="1"/>
                </p:cNvSpPr>
                <p:nvPr/>
              </p:nvSpPr>
              <p:spPr bwMode="auto">
                <a:xfrm flipH="1">
                  <a:off x="3794" y="2103"/>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9" name="Line 298"/>
                <p:cNvSpPr>
                  <a:spLocks noChangeShapeType="1"/>
                </p:cNvSpPr>
                <p:nvPr/>
              </p:nvSpPr>
              <p:spPr bwMode="auto">
                <a:xfrm flipH="1">
                  <a:off x="3814" y="210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0" name="Line 299"/>
                <p:cNvSpPr>
                  <a:spLocks noChangeShapeType="1"/>
                </p:cNvSpPr>
                <p:nvPr/>
              </p:nvSpPr>
              <p:spPr bwMode="auto">
                <a:xfrm flipH="1">
                  <a:off x="3808" y="208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1" name="Line 300"/>
                <p:cNvSpPr>
                  <a:spLocks noChangeShapeType="1"/>
                </p:cNvSpPr>
                <p:nvPr/>
              </p:nvSpPr>
              <p:spPr bwMode="auto">
                <a:xfrm flipH="1">
                  <a:off x="3821" y="2098"/>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2" name="Line 301"/>
                <p:cNvSpPr>
                  <a:spLocks noChangeShapeType="1"/>
                </p:cNvSpPr>
                <p:nvPr/>
              </p:nvSpPr>
              <p:spPr bwMode="auto">
                <a:xfrm flipH="1">
                  <a:off x="3868" y="2097"/>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3" name="Line 302"/>
                <p:cNvSpPr>
                  <a:spLocks noChangeShapeType="1"/>
                </p:cNvSpPr>
                <p:nvPr/>
              </p:nvSpPr>
              <p:spPr bwMode="auto">
                <a:xfrm flipH="1">
                  <a:off x="3847" y="209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4" name="Line 303"/>
                <p:cNvSpPr>
                  <a:spLocks noChangeShapeType="1"/>
                </p:cNvSpPr>
                <p:nvPr/>
              </p:nvSpPr>
              <p:spPr bwMode="auto">
                <a:xfrm flipH="1">
                  <a:off x="3828" y="2089"/>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5" name="Line 304"/>
                <p:cNvSpPr>
                  <a:spLocks noChangeShapeType="1"/>
                </p:cNvSpPr>
                <p:nvPr/>
              </p:nvSpPr>
              <p:spPr bwMode="auto">
                <a:xfrm flipH="1">
                  <a:off x="3781" y="2089"/>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6" name="Line 305"/>
                <p:cNvSpPr>
                  <a:spLocks noChangeShapeType="1"/>
                </p:cNvSpPr>
                <p:nvPr/>
              </p:nvSpPr>
              <p:spPr bwMode="auto">
                <a:xfrm flipH="1">
                  <a:off x="3800" y="2092"/>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7" name="Line 306"/>
                <p:cNvSpPr>
                  <a:spLocks noChangeShapeType="1"/>
                </p:cNvSpPr>
                <p:nvPr/>
              </p:nvSpPr>
              <p:spPr bwMode="auto">
                <a:xfrm flipH="1">
                  <a:off x="3841" y="2101"/>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8" name="Line 307"/>
                <p:cNvSpPr>
                  <a:spLocks noChangeShapeType="1"/>
                </p:cNvSpPr>
                <p:nvPr/>
              </p:nvSpPr>
              <p:spPr bwMode="auto">
                <a:xfrm flipH="1">
                  <a:off x="3858" y="210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9" name="Line 308"/>
                <p:cNvSpPr>
                  <a:spLocks noChangeShapeType="1"/>
                </p:cNvSpPr>
                <p:nvPr/>
              </p:nvSpPr>
              <p:spPr bwMode="auto">
                <a:xfrm flipH="1" flipV="1">
                  <a:off x="4058" y="2146"/>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0" name="Line 309"/>
                <p:cNvSpPr>
                  <a:spLocks noChangeShapeType="1"/>
                </p:cNvSpPr>
                <p:nvPr/>
              </p:nvSpPr>
              <p:spPr bwMode="auto">
                <a:xfrm>
                  <a:off x="4077" y="2150"/>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1" name="Freeform 310"/>
                <p:cNvSpPr>
                  <a:spLocks/>
                </p:cNvSpPr>
                <p:nvPr/>
              </p:nvSpPr>
              <p:spPr bwMode="auto">
                <a:xfrm>
                  <a:off x="4017" y="2122"/>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72" name="Freeform 311"/>
                <p:cNvSpPr>
                  <a:spLocks/>
                </p:cNvSpPr>
                <p:nvPr/>
              </p:nvSpPr>
              <p:spPr bwMode="auto">
                <a:xfrm>
                  <a:off x="4017" y="2122"/>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73" name="Line 312"/>
                <p:cNvSpPr>
                  <a:spLocks noChangeShapeType="1"/>
                </p:cNvSpPr>
                <p:nvPr/>
              </p:nvSpPr>
              <p:spPr bwMode="auto">
                <a:xfrm>
                  <a:off x="4044" y="2130"/>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4" name="Line 313"/>
                <p:cNvSpPr>
                  <a:spLocks noChangeShapeType="1"/>
                </p:cNvSpPr>
                <p:nvPr/>
              </p:nvSpPr>
              <p:spPr bwMode="auto">
                <a:xfrm flipH="1">
                  <a:off x="4068" y="2133"/>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5" name="Line 314"/>
                <p:cNvSpPr>
                  <a:spLocks noChangeShapeType="1"/>
                </p:cNvSpPr>
                <p:nvPr/>
              </p:nvSpPr>
              <p:spPr bwMode="auto">
                <a:xfrm flipH="1" flipV="1">
                  <a:off x="4030" y="2150"/>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6" name="Line 315"/>
                <p:cNvSpPr>
                  <a:spLocks noChangeShapeType="1"/>
                </p:cNvSpPr>
                <p:nvPr/>
              </p:nvSpPr>
              <p:spPr bwMode="auto">
                <a:xfrm>
                  <a:off x="4068" y="2158"/>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7" name="Line 316"/>
                <p:cNvSpPr>
                  <a:spLocks noChangeShapeType="1"/>
                </p:cNvSpPr>
                <p:nvPr/>
              </p:nvSpPr>
              <p:spPr bwMode="auto">
                <a:xfrm>
                  <a:off x="4089" y="2141"/>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8" name="Line 317"/>
                <p:cNvSpPr>
                  <a:spLocks noChangeShapeType="1"/>
                </p:cNvSpPr>
                <p:nvPr/>
              </p:nvSpPr>
              <p:spPr bwMode="auto">
                <a:xfrm flipH="1">
                  <a:off x="4035" y="2129"/>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9" name="Line 318"/>
                <p:cNvSpPr>
                  <a:spLocks noChangeShapeType="1"/>
                </p:cNvSpPr>
                <p:nvPr/>
              </p:nvSpPr>
              <p:spPr bwMode="auto">
                <a:xfrm>
                  <a:off x="4048" y="2154"/>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0" name="Freeform 319"/>
                <p:cNvSpPr>
                  <a:spLocks/>
                </p:cNvSpPr>
                <p:nvPr/>
              </p:nvSpPr>
              <p:spPr bwMode="auto">
                <a:xfrm>
                  <a:off x="3784" y="2059"/>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81" name="Freeform 320"/>
                <p:cNvSpPr>
                  <a:spLocks/>
                </p:cNvSpPr>
                <p:nvPr/>
              </p:nvSpPr>
              <p:spPr bwMode="auto">
                <a:xfrm>
                  <a:off x="3784" y="2059"/>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82" name="Line 321"/>
                <p:cNvSpPr>
                  <a:spLocks noChangeShapeType="1"/>
                </p:cNvSpPr>
                <p:nvPr/>
              </p:nvSpPr>
              <p:spPr bwMode="auto">
                <a:xfrm flipH="1">
                  <a:off x="3936" y="208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3" name="Line 322"/>
                <p:cNvSpPr>
                  <a:spLocks noChangeShapeType="1"/>
                </p:cNvSpPr>
                <p:nvPr/>
              </p:nvSpPr>
              <p:spPr bwMode="auto">
                <a:xfrm flipH="1">
                  <a:off x="3913" y="2085"/>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4" name="Line 323"/>
                <p:cNvSpPr>
                  <a:spLocks noChangeShapeType="1"/>
                </p:cNvSpPr>
                <p:nvPr/>
              </p:nvSpPr>
              <p:spPr bwMode="auto">
                <a:xfrm flipH="1">
                  <a:off x="3896" y="208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5" name="Line 324"/>
                <p:cNvSpPr>
                  <a:spLocks noChangeShapeType="1"/>
                </p:cNvSpPr>
                <p:nvPr/>
              </p:nvSpPr>
              <p:spPr bwMode="auto">
                <a:xfrm flipH="1">
                  <a:off x="3873" y="2077"/>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6" name="Line 325"/>
                <p:cNvSpPr>
                  <a:spLocks noChangeShapeType="1"/>
                </p:cNvSpPr>
                <p:nvPr/>
              </p:nvSpPr>
              <p:spPr bwMode="auto">
                <a:xfrm flipH="1">
                  <a:off x="3852" y="2073"/>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7" name="Line 326"/>
                <p:cNvSpPr>
                  <a:spLocks noChangeShapeType="1"/>
                </p:cNvSpPr>
                <p:nvPr/>
              </p:nvSpPr>
              <p:spPr bwMode="auto">
                <a:xfrm flipH="1">
                  <a:off x="3837" y="206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8" name="Line 327"/>
                <p:cNvSpPr>
                  <a:spLocks noChangeShapeType="1"/>
                </p:cNvSpPr>
                <p:nvPr/>
              </p:nvSpPr>
              <p:spPr bwMode="auto">
                <a:xfrm flipH="1">
                  <a:off x="3817" y="2065"/>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9" name="Line 328"/>
                <p:cNvSpPr>
                  <a:spLocks noChangeShapeType="1"/>
                </p:cNvSpPr>
                <p:nvPr/>
              </p:nvSpPr>
              <p:spPr bwMode="auto">
                <a:xfrm flipH="1">
                  <a:off x="3797" y="2061"/>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0" name="Line 329"/>
                <p:cNvSpPr>
                  <a:spLocks noChangeShapeType="1"/>
                </p:cNvSpPr>
                <p:nvPr/>
              </p:nvSpPr>
              <p:spPr bwMode="auto">
                <a:xfrm>
                  <a:off x="3797" y="206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1" name="Line 330"/>
                <p:cNvSpPr>
                  <a:spLocks noChangeShapeType="1"/>
                </p:cNvSpPr>
                <p:nvPr/>
              </p:nvSpPr>
              <p:spPr bwMode="auto">
                <a:xfrm>
                  <a:off x="3817" y="2069"/>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2" name="Line 331"/>
                <p:cNvSpPr>
                  <a:spLocks noChangeShapeType="1"/>
                </p:cNvSpPr>
                <p:nvPr/>
              </p:nvSpPr>
              <p:spPr bwMode="auto">
                <a:xfrm>
                  <a:off x="3837" y="2074"/>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3" name="Line 332"/>
                <p:cNvSpPr>
                  <a:spLocks noChangeShapeType="1"/>
                </p:cNvSpPr>
                <p:nvPr/>
              </p:nvSpPr>
              <p:spPr bwMode="auto">
                <a:xfrm>
                  <a:off x="3852" y="207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4" name="Line 333"/>
                <p:cNvSpPr>
                  <a:spLocks noChangeShapeType="1"/>
                </p:cNvSpPr>
                <p:nvPr/>
              </p:nvSpPr>
              <p:spPr bwMode="auto">
                <a:xfrm>
                  <a:off x="3873" y="208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5" name="Line 334"/>
                <p:cNvSpPr>
                  <a:spLocks noChangeShapeType="1"/>
                </p:cNvSpPr>
                <p:nvPr/>
              </p:nvSpPr>
              <p:spPr bwMode="auto">
                <a:xfrm>
                  <a:off x="3896" y="208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6" name="Line 335"/>
                <p:cNvSpPr>
                  <a:spLocks noChangeShapeType="1"/>
                </p:cNvSpPr>
                <p:nvPr/>
              </p:nvSpPr>
              <p:spPr bwMode="auto">
                <a:xfrm>
                  <a:off x="3913" y="209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7" name="Line 336"/>
                <p:cNvSpPr>
                  <a:spLocks noChangeShapeType="1"/>
                </p:cNvSpPr>
                <p:nvPr/>
              </p:nvSpPr>
              <p:spPr bwMode="auto">
                <a:xfrm flipV="1">
                  <a:off x="4106" y="2123"/>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8" name="Line 337"/>
                <p:cNvSpPr>
                  <a:spLocks noChangeShapeType="1"/>
                </p:cNvSpPr>
                <p:nvPr/>
              </p:nvSpPr>
              <p:spPr bwMode="auto">
                <a:xfrm>
                  <a:off x="4106" y="2130"/>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9" name="Line 338"/>
                <p:cNvSpPr>
                  <a:spLocks noChangeShapeType="1"/>
                </p:cNvSpPr>
                <p:nvPr/>
              </p:nvSpPr>
              <p:spPr bwMode="auto">
                <a:xfrm flipH="1">
                  <a:off x="4089" y="212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0" name="Line 339"/>
                <p:cNvSpPr>
                  <a:spLocks noChangeShapeType="1"/>
                </p:cNvSpPr>
                <p:nvPr/>
              </p:nvSpPr>
              <p:spPr bwMode="auto">
                <a:xfrm flipH="1">
                  <a:off x="4043" y="2111"/>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1" name="Line 340"/>
                <p:cNvSpPr>
                  <a:spLocks noChangeShapeType="1"/>
                </p:cNvSpPr>
                <p:nvPr/>
              </p:nvSpPr>
              <p:spPr bwMode="auto">
                <a:xfrm flipH="1">
                  <a:off x="4065" y="2116"/>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 name="Line 341"/>
                <p:cNvSpPr>
                  <a:spLocks noChangeShapeType="1"/>
                </p:cNvSpPr>
                <p:nvPr/>
              </p:nvSpPr>
              <p:spPr bwMode="auto">
                <a:xfrm flipH="1">
                  <a:off x="3999" y="2102"/>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 name="Line 342"/>
                <p:cNvSpPr>
                  <a:spLocks noChangeShapeType="1"/>
                </p:cNvSpPr>
                <p:nvPr/>
              </p:nvSpPr>
              <p:spPr bwMode="auto">
                <a:xfrm flipH="1">
                  <a:off x="4022" y="2107"/>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 name="Line 343"/>
                <p:cNvSpPr>
                  <a:spLocks noChangeShapeType="1"/>
                </p:cNvSpPr>
                <p:nvPr/>
              </p:nvSpPr>
              <p:spPr bwMode="auto">
                <a:xfrm flipH="1">
                  <a:off x="3979" y="2098"/>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 name="Line 344"/>
                <p:cNvSpPr>
                  <a:spLocks noChangeShapeType="1"/>
                </p:cNvSpPr>
                <p:nvPr/>
              </p:nvSpPr>
              <p:spPr bwMode="auto">
                <a:xfrm flipH="1">
                  <a:off x="3956" y="2093"/>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6" name="Line 345"/>
                <p:cNvSpPr>
                  <a:spLocks noChangeShapeType="1"/>
                </p:cNvSpPr>
                <p:nvPr/>
              </p:nvSpPr>
              <p:spPr bwMode="auto">
                <a:xfrm>
                  <a:off x="3935" y="209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 name="Line 346"/>
                <p:cNvSpPr>
                  <a:spLocks noChangeShapeType="1"/>
                </p:cNvSpPr>
                <p:nvPr/>
              </p:nvSpPr>
              <p:spPr bwMode="auto">
                <a:xfrm>
                  <a:off x="3956" y="209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8" name="Line 347"/>
                <p:cNvSpPr>
                  <a:spLocks noChangeShapeType="1"/>
                </p:cNvSpPr>
                <p:nvPr/>
              </p:nvSpPr>
              <p:spPr bwMode="auto">
                <a:xfrm>
                  <a:off x="3979" y="210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 name="Line 348"/>
                <p:cNvSpPr>
                  <a:spLocks noChangeShapeType="1"/>
                </p:cNvSpPr>
                <p:nvPr/>
              </p:nvSpPr>
              <p:spPr bwMode="auto">
                <a:xfrm>
                  <a:off x="3999" y="210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0" name="Line 349"/>
                <p:cNvSpPr>
                  <a:spLocks noChangeShapeType="1"/>
                </p:cNvSpPr>
                <p:nvPr/>
              </p:nvSpPr>
              <p:spPr bwMode="auto">
                <a:xfrm>
                  <a:off x="4022" y="21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1" name="Line 350"/>
                <p:cNvSpPr>
                  <a:spLocks noChangeShapeType="1"/>
                </p:cNvSpPr>
                <p:nvPr/>
              </p:nvSpPr>
              <p:spPr bwMode="auto">
                <a:xfrm>
                  <a:off x="4042" y="21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 name="Line 351"/>
                <p:cNvSpPr>
                  <a:spLocks noChangeShapeType="1"/>
                </p:cNvSpPr>
                <p:nvPr/>
              </p:nvSpPr>
              <p:spPr bwMode="auto">
                <a:xfrm>
                  <a:off x="4065" y="2121"/>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3" name="Line 352"/>
                <p:cNvSpPr>
                  <a:spLocks noChangeShapeType="1"/>
                </p:cNvSpPr>
                <p:nvPr/>
              </p:nvSpPr>
              <p:spPr bwMode="auto">
                <a:xfrm>
                  <a:off x="4089" y="212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4" name="Line 353"/>
                <p:cNvSpPr>
                  <a:spLocks noChangeShapeType="1"/>
                </p:cNvSpPr>
                <p:nvPr/>
              </p:nvSpPr>
              <p:spPr bwMode="auto">
                <a:xfrm>
                  <a:off x="3785" y="2063"/>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5" name="Freeform 354"/>
                <p:cNvSpPr>
                  <a:spLocks/>
                </p:cNvSpPr>
                <p:nvPr/>
              </p:nvSpPr>
              <p:spPr bwMode="auto">
                <a:xfrm>
                  <a:off x="3729" y="2073"/>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16" name="Freeform 355"/>
                <p:cNvSpPr>
                  <a:spLocks/>
                </p:cNvSpPr>
                <p:nvPr/>
              </p:nvSpPr>
              <p:spPr bwMode="auto">
                <a:xfrm>
                  <a:off x="3729" y="2073"/>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17" name="Line 356"/>
                <p:cNvSpPr>
                  <a:spLocks noChangeShapeType="1"/>
                </p:cNvSpPr>
                <p:nvPr/>
              </p:nvSpPr>
              <p:spPr bwMode="auto">
                <a:xfrm flipH="1" flipV="1">
                  <a:off x="3756" y="2080"/>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8" name="Line 357"/>
                <p:cNvSpPr>
                  <a:spLocks noChangeShapeType="1"/>
                </p:cNvSpPr>
                <p:nvPr/>
              </p:nvSpPr>
              <p:spPr bwMode="auto">
                <a:xfrm>
                  <a:off x="3740" y="2089"/>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9" name="Line 358"/>
                <p:cNvSpPr>
                  <a:spLocks noChangeShapeType="1"/>
                </p:cNvSpPr>
                <p:nvPr/>
              </p:nvSpPr>
              <p:spPr bwMode="auto">
                <a:xfrm flipV="1">
                  <a:off x="3740" y="2089"/>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0" name="Freeform 359"/>
                <p:cNvSpPr>
                  <a:spLocks/>
                </p:cNvSpPr>
                <p:nvPr/>
              </p:nvSpPr>
              <p:spPr bwMode="auto">
                <a:xfrm>
                  <a:off x="3717" y="2097"/>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21" name="Freeform 360"/>
                <p:cNvSpPr>
                  <a:spLocks/>
                </p:cNvSpPr>
                <p:nvPr/>
              </p:nvSpPr>
              <p:spPr bwMode="auto">
                <a:xfrm>
                  <a:off x="3717" y="2097"/>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22" name="Line 361"/>
                <p:cNvSpPr>
                  <a:spLocks noChangeShapeType="1"/>
                </p:cNvSpPr>
                <p:nvPr/>
              </p:nvSpPr>
              <p:spPr bwMode="auto">
                <a:xfrm>
                  <a:off x="3734" y="210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3" name="Line 362"/>
                <p:cNvSpPr>
                  <a:spLocks noChangeShapeType="1"/>
                </p:cNvSpPr>
                <p:nvPr/>
              </p:nvSpPr>
              <p:spPr bwMode="auto">
                <a:xfrm>
                  <a:off x="3750" y="21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4" name="Line 363"/>
                <p:cNvSpPr>
                  <a:spLocks noChangeShapeType="1"/>
                </p:cNvSpPr>
                <p:nvPr/>
              </p:nvSpPr>
              <p:spPr bwMode="auto">
                <a:xfrm>
                  <a:off x="3773" y="21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5" name="Line 364"/>
                <p:cNvSpPr>
                  <a:spLocks noChangeShapeType="1"/>
                </p:cNvSpPr>
                <p:nvPr/>
              </p:nvSpPr>
              <p:spPr bwMode="auto">
                <a:xfrm flipV="1">
                  <a:off x="3734" y="210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6" name="Line 365"/>
                <p:cNvSpPr>
                  <a:spLocks noChangeShapeType="1"/>
                </p:cNvSpPr>
                <p:nvPr/>
              </p:nvSpPr>
              <p:spPr bwMode="auto">
                <a:xfrm flipV="1">
                  <a:off x="3750" y="210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7" name="Line 366"/>
                <p:cNvSpPr>
                  <a:spLocks noChangeShapeType="1"/>
                </p:cNvSpPr>
                <p:nvPr/>
              </p:nvSpPr>
              <p:spPr bwMode="auto">
                <a:xfrm flipV="1">
                  <a:off x="3773" y="2110"/>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8" name="Line 367"/>
                <p:cNvSpPr>
                  <a:spLocks noChangeShapeType="1"/>
                </p:cNvSpPr>
                <p:nvPr/>
              </p:nvSpPr>
              <p:spPr bwMode="auto">
                <a:xfrm>
                  <a:off x="3718" y="2103"/>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9" name="Freeform 368"/>
                <p:cNvSpPr>
                  <a:spLocks/>
                </p:cNvSpPr>
                <p:nvPr/>
              </p:nvSpPr>
              <p:spPr bwMode="auto">
                <a:xfrm>
                  <a:off x="3928" y="2143"/>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30" name="Freeform 369"/>
                <p:cNvSpPr>
                  <a:spLocks/>
                </p:cNvSpPr>
                <p:nvPr/>
              </p:nvSpPr>
              <p:spPr bwMode="auto">
                <a:xfrm>
                  <a:off x="3928" y="2143"/>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31" name="Line 370"/>
                <p:cNvSpPr>
                  <a:spLocks noChangeShapeType="1"/>
                </p:cNvSpPr>
                <p:nvPr/>
              </p:nvSpPr>
              <p:spPr bwMode="auto">
                <a:xfrm flipV="1">
                  <a:off x="4030" y="2165"/>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2" name="Line 371"/>
                <p:cNvSpPr>
                  <a:spLocks noChangeShapeType="1"/>
                </p:cNvSpPr>
                <p:nvPr/>
              </p:nvSpPr>
              <p:spPr bwMode="auto">
                <a:xfrm flipV="1">
                  <a:off x="4007" y="216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3" name="Line 372"/>
                <p:cNvSpPr>
                  <a:spLocks noChangeShapeType="1"/>
                </p:cNvSpPr>
                <p:nvPr/>
              </p:nvSpPr>
              <p:spPr bwMode="auto">
                <a:xfrm flipV="1">
                  <a:off x="3985" y="2155"/>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4" name="Line 373"/>
                <p:cNvSpPr>
                  <a:spLocks noChangeShapeType="1"/>
                </p:cNvSpPr>
                <p:nvPr/>
              </p:nvSpPr>
              <p:spPr bwMode="auto">
                <a:xfrm flipV="1">
                  <a:off x="3960" y="2150"/>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5" name="Line 374"/>
                <p:cNvSpPr>
                  <a:spLocks noChangeShapeType="1"/>
                </p:cNvSpPr>
                <p:nvPr/>
              </p:nvSpPr>
              <p:spPr bwMode="auto">
                <a:xfrm>
                  <a:off x="3960" y="215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6" name="Line 375"/>
                <p:cNvSpPr>
                  <a:spLocks noChangeShapeType="1"/>
                </p:cNvSpPr>
                <p:nvPr/>
              </p:nvSpPr>
              <p:spPr bwMode="auto">
                <a:xfrm>
                  <a:off x="3984" y="2162"/>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7" name="Line 376"/>
                <p:cNvSpPr>
                  <a:spLocks noChangeShapeType="1"/>
                </p:cNvSpPr>
                <p:nvPr/>
              </p:nvSpPr>
              <p:spPr bwMode="auto">
                <a:xfrm>
                  <a:off x="4007" y="216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8" name="Line 377"/>
                <p:cNvSpPr>
                  <a:spLocks noChangeShapeType="1"/>
                </p:cNvSpPr>
                <p:nvPr/>
              </p:nvSpPr>
              <p:spPr bwMode="auto">
                <a:xfrm>
                  <a:off x="4030" y="2172"/>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9" name="Line 378"/>
                <p:cNvSpPr>
                  <a:spLocks noChangeShapeType="1"/>
                </p:cNvSpPr>
                <p:nvPr/>
              </p:nvSpPr>
              <p:spPr bwMode="auto">
                <a:xfrm>
                  <a:off x="3928" y="2149"/>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0" name="Line 379"/>
                <p:cNvSpPr>
                  <a:spLocks noChangeShapeType="1"/>
                </p:cNvSpPr>
                <p:nvPr/>
              </p:nvSpPr>
              <p:spPr bwMode="auto">
                <a:xfrm flipV="1">
                  <a:off x="4047" y="2169"/>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1" name="Line 380"/>
                <p:cNvSpPr>
                  <a:spLocks noChangeShapeType="1"/>
                </p:cNvSpPr>
                <p:nvPr/>
              </p:nvSpPr>
              <p:spPr bwMode="auto">
                <a:xfrm>
                  <a:off x="4046" y="2176"/>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2" name="Freeform 381"/>
                <p:cNvSpPr>
                  <a:spLocks/>
                </p:cNvSpPr>
                <p:nvPr/>
              </p:nvSpPr>
              <p:spPr bwMode="auto">
                <a:xfrm>
                  <a:off x="3801" y="2116"/>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3" name="Freeform 382"/>
                <p:cNvSpPr>
                  <a:spLocks/>
                </p:cNvSpPr>
                <p:nvPr/>
              </p:nvSpPr>
              <p:spPr bwMode="auto">
                <a:xfrm>
                  <a:off x="3801" y="2116"/>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44" name="Line 383"/>
                <p:cNvSpPr>
                  <a:spLocks noChangeShapeType="1"/>
                </p:cNvSpPr>
                <p:nvPr/>
              </p:nvSpPr>
              <p:spPr bwMode="auto">
                <a:xfrm flipH="1" flipV="1">
                  <a:off x="3801" y="2122"/>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5" name="Line 384"/>
                <p:cNvSpPr>
                  <a:spLocks noChangeShapeType="1"/>
                </p:cNvSpPr>
                <p:nvPr/>
              </p:nvSpPr>
              <p:spPr bwMode="auto">
                <a:xfrm>
                  <a:off x="4128" y="212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6" name="Freeform 385"/>
                <p:cNvSpPr>
                  <a:spLocks/>
                </p:cNvSpPr>
                <p:nvPr/>
              </p:nvSpPr>
              <p:spPr bwMode="auto">
                <a:xfrm>
                  <a:off x="4089" y="2069"/>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7" name="Freeform 386"/>
                <p:cNvSpPr>
                  <a:spLocks/>
                </p:cNvSpPr>
                <p:nvPr/>
              </p:nvSpPr>
              <p:spPr bwMode="auto">
                <a:xfrm>
                  <a:off x="4089" y="2069"/>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48" name="Freeform 387"/>
                <p:cNvSpPr>
                  <a:spLocks/>
                </p:cNvSpPr>
                <p:nvPr/>
              </p:nvSpPr>
              <p:spPr bwMode="auto">
                <a:xfrm>
                  <a:off x="3815" y="2011"/>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9" name="Freeform 388"/>
                <p:cNvSpPr>
                  <a:spLocks/>
                </p:cNvSpPr>
                <p:nvPr/>
              </p:nvSpPr>
              <p:spPr bwMode="auto">
                <a:xfrm>
                  <a:off x="3815" y="2011"/>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0" name="Line 389"/>
                <p:cNvSpPr>
                  <a:spLocks noChangeShapeType="1"/>
                </p:cNvSpPr>
                <p:nvPr/>
              </p:nvSpPr>
              <p:spPr bwMode="auto">
                <a:xfrm>
                  <a:off x="3868" y="2017"/>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1" name="Freeform 390"/>
                <p:cNvSpPr>
                  <a:spLocks/>
                </p:cNvSpPr>
                <p:nvPr/>
              </p:nvSpPr>
              <p:spPr bwMode="auto">
                <a:xfrm>
                  <a:off x="3862" y="2025"/>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2" name="Freeform 391"/>
                <p:cNvSpPr>
                  <a:spLocks/>
                </p:cNvSpPr>
                <p:nvPr/>
              </p:nvSpPr>
              <p:spPr bwMode="auto">
                <a:xfrm>
                  <a:off x="3862" y="2025"/>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3" name="Freeform 392"/>
                <p:cNvSpPr>
                  <a:spLocks/>
                </p:cNvSpPr>
                <p:nvPr/>
              </p:nvSpPr>
              <p:spPr bwMode="auto">
                <a:xfrm>
                  <a:off x="3860" y="2033"/>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4" name="Freeform 393"/>
                <p:cNvSpPr>
                  <a:spLocks/>
                </p:cNvSpPr>
                <p:nvPr/>
              </p:nvSpPr>
              <p:spPr bwMode="auto">
                <a:xfrm>
                  <a:off x="3860" y="2033"/>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5" name="Freeform 394"/>
                <p:cNvSpPr>
                  <a:spLocks/>
                </p:cNvSpPr>
                <p:nvPr/>
              </p:nvSpPr>
              <p:spPr bwMode="auto">
                <a:xfrm>
                  <a:off x="3974" y="2051"/>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6" name="Freeform 395"/>
                <p:cNvSpPr>
                  <a:spLocks/>
                </p:cNvSpPr>
                <p:nvPr/>
              </p:nvSpPr>
              <p:spPr bwMode="auto">
                <a:xfrm>
                  <a:off x="3974" y="2051"/>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7" name="Freeform 396"/>
                <p:cNvSpPr>
                  <a:spLocks/>
                </p:cNvSpPr>
                <p:nvPr/>
              </p:nvSpPr>
              <p:spPr bwMode="auto">
                <a:xfrm>
                  <a:off x="3885" y="2033"/>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8" name="Line 397"/>
                <p:cNvSpPr>
                  <a:spLocks noChangeShapeType="1"/>
                </p:cNvSpPr>
                <p:nvPr/>
              </p:nvSpPr>
              <p:spPr bwMode="auto">
                <a:xfrm flipV="1">
                  <a:off x="3900" y="2036"/>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9" name="Line 398"/>
                <p:cNvSpPr>
                  <a:spLocks noChangeShapeType="1"/>
                </p:cNvSpPr>
                <p:nvPr/>
              </p:nvSpPr>
              <p:spPr bwMode="auto">
                <a:xfrm>
                  <a:off x="3907" y="20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0" name="Line 399"/>
                <p:cNvSpPr>
                  <a:spLocks noChangeShapeType="1"/>
                </p:cNvSpPr>
                <p:nvPr/>
              </p:nvSpPr>
              <p:spPr bwMode="auto">
                <a:xfrm flipH="1">
                  <a:off x="3905" y="203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1" name="Line 400"/>
                <p:cNvSpPr>
                  <a:spLocks noChangeShapeType="1"/>
                </p:cNvSpPr>
                <p:nvPr/>
              </p:nvSpPr>
              <p:spPr bwMode="auto">
                <a:xfrm flipV="1">
                  <a:off x="3938" y="204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2" name="Line 401"/>
                <p:cNvSpPr>
                  <a:spLocks noChangeShapeType="1"/>
                </p:cNvSpPr>
                <p:nvPr/>
              </p:nvSpPr>
              <p:spPr bwMode="auto">
                <a:xfrm>
                  <a:off x="3944" y="204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3" name="Line 402"/>
                <p:cNvSpPr>
                  <a:spLocks noChangeShapeType="1"/>
                </p:cNvSpPr>
                <p:nvPr/>
              </p:nvSpPr>
              <p:spPr bwMode="auto">
                <a:xfrm flipH="1">
                  <a:off x="3942" y="204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4" name="Line 403"/>
                <p:cNvSpPr>
                  <a:spLocks noChangeShapeType="1"/>
                </p:cNvSpPr>
                <p:nvPr/>
              </p:nvSpPr>
              <p:spPr bwMode="auto">
                <a:xfrm flipV="1">
                  <a:off x="3948" y="204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5" name="Line 404"/>
                <p:cNvSpPr>
                  <a:spLocks noChangeShapeType="1"/>
                </p:cNvSpPr>
                <p:nvPr/>
              </p:nvSpPr>
              <p:spPr bwMode="auto">
                <a:xfrm>
                  <a:off x="3954" y="20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6" name="Line 405"/>
                <p:cNvSpPr>
                  <a:spLocks noChangeShapeType="1"/>
                </p:cNvSpPr>
                <p:nvPr/>
              </p:nvSpPr>
              <p:spPr bwMode="auto">
                <a:xfrm flipH="1">
                  <a:off x="3951" y="2046"/>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7" name="Line 406"/>
                <p:cNvSpPr>
                  <a:spLocks noChangeShapeType="1"/>
                </p:cNvSpPr>
                <p:nvPr/>
              </p:nvSpPr>
              <p:spPr bwMode="auto">
                <a:xfrm flipV="1">
                  <a:off x="3909" y="2038"/>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8" name="Line 407"/>
                <p:cNvSpPr>
                  <a:spLocks noChangeShapeType="1"/>
                </p:cNvSpPr>
                <p:nvPr/>
              </p:nvSpPr>
              <p:spPr bwMode="auto">
                <a:xfrm>
                  <a:off x="3917" y="203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9" name="Line 408"/>
                <p:cNvSpPr>
                  <a:spLocks noChangeShapeType="1"/>
                </p:cNvSpPr>
                <p:nvPr/>
              </p:nvSpPr>
              <p:spPr bwMode="auto">
                <a:xfrm flipH="1">
                  <a:off x="3914" y="203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0" name="Line 409"/>
                <p:cNvSpPr>
                  <a:spLocks noChangeShapeType="1"/>
                </p:cNvSpPr>
                <p:nvPr/>
              </p:nvSpPr>
              <p:spPr bwMode="auto">
                <a:xfrm flipV="1">
                  <a:off x="3917" y="2039"/>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1" name="Line 410"/>
                <p:cNvSpPr>
                  <a:spLocks noChangeShapeType="1"/>
                </p:cNvSpPr>
                <p:nvPr/>
              </p:nvSpPr>
              <p:spPr bwMode="auto">
                <a:xfrm>
                  <a:off x="3925" y="2039"/>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2" name="Line 411"/>
                <p:cNvSpPr>
                  <a:spLocks noChangeShapeType="1"/>
                </p:cNvSpPr>
                <p:nvPr/>
              </p:nvSpPr>
              <p:spPr bwMode="auto">
                <a:xfrm flipH="1">
                  <a:off x="3923" y="2041"/>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3" name="Line 412"/>
                <p:cNvSpPr>
                  <a:spLocks noChangeShapeType="1"/>
                </p:cNvSpPr>
                <p:nvPr/>
              </p:nvSpPr>
              <p:spPr bwMode="auto">
                <a:xfrm flipV="1">
                  <a:off x="3928" y="204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4" name="Line 413"/>
                <p:cNvSpPr>
                  <a:spLocks noChangeShapeType="1"/>
                </p:cNvSpPr>
                <p:nvPr/>
              </p:nvSpPr>
              <p:spPr bwMode="auto">
                <a:xfrm>
                  <a:off x="3934" y="204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5" name="Line 414"/>
                <p:cNvSpPr>
                  <a:spLocks noChangeShapeType="1"/>
                </p:cNvSpPr>
                <p:nvPr/>
              </p:nvSpPr>
              <p:spPr bwMode="auto">
                <a:xfrm flipH="1">
                  <a:off x="3931" y="2042"/>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6" name="Freeform 415"/>
                <p:cNvSpPr>
                  <a:spLocks/>
                </p:cNvSpPr>
                <p:nvPr/>
              </p:nvSpPr>
              <p:spPr bwMode="auto">
                <a:xfrm>
                  <a:off x="3874" y="2031"/>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77" name="Freeform 416"/>
                <p:cNvSpPr>
                  <a:spLocks/>
                </p:cNvSpPr>
                <p:nvPr/>
              </p:nvSpPr>
              <p:spPr bwMode="auto">
                <a:xfrm>
                  <a:off x="4104" y="2077"/>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78" name="Freeform 417"/>
                <p:cNvSpPr>
                  <a:spLocks/>
                </p:cNvSpPr>
                <p:nvPr/>
              </p:nvSpPr>
              <p:spPr bwMode="auto">
                <a:xfrm>
                  <a:off x="4104" y="2077"/>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79" name="Freeform 418"/>
                <p:cNvSpPr>
                  <a:spLocks/>
                </p:cNvSpPr>
                <p:nvPr/>
              </p:nvSpPr>
              <p:spPr bwMode="auto">
                <a:xfrm>
                  <a:off x="4148" y="1936"/>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0" name="Freeform 419"/>
                <p:cNvSpPr>
                  <a:spLocks/>
                </p:cNvSpPr>
                <p:nvPr/>
              </p:nvSpPr>
              <p:spPr bwMode="auto">
                <a:xfrm>
                  <a:off x="4148" y="1936"/>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1" name="Freeform 420"/>
                <p:cNvSpPr>
                  <a:spLocks/>
                </p:cNvSpPr>
                <p:nvPr/>
              </p:nvSpPr>
              <p:spPr bwMode="auto">
                <a:xfrm>
                  <a:off x="3815" y="1882"/>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2" name="Freeform 421"/>
                <p:cNvSpPr>
                  <a:spLocks/>
                </p:cNvSpPr>
                <p:nvPr/>
              </p:nvSpPr>
              <p:spPr bwMode="auto">
                <a:xfrm>
                  <a:off x="3815" y="1882"/>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3" name="Line 422"/>
                <p:cNvSpPr>
                  <a:spLocks noChangeShapeType="1"/>
                </p:cNvSpPr>
                <p:nvPr/>
              </p:nvSpPr>
              <p:spPr bwMode="auto">
                <a:xfrm>
                  <a:off x="3823" y="2008"/>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4" name="Line 423"/>
                <p:cNvSpPr>
                  <a:spLocks noChangeShapeType="1"/>
                </p:cNvSpPr>
                <p:nvPr/>
              </p:nvSpPr>
              <p:spPr bwMode="auto">
                <a:xfrm>
                  <a:off x="4116" y="2063"/>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5" name="Freeform 424"/>
                <p:cNvSpPr>
                  <a:spLocks/>
                </p:cNvSpPr>
                <p:nvPr/>
              </p:nvSpPr>
              <p:spPr bwMode="auto">
                <a:xfrm>
                  <a:off x="3835" y="1886"/>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6" name="Freeform 425"/>
                <p:cNvSpPr>
                  <a:spLocks/>
                </p:cNvSpPr>
                <p:nvPr/>
              </p:nvSpPr>
              <p:spPr bwMode="auto">
                <a:xfrm>
                  <a:off x="3835" y="1886"/>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7" name="Line 426"/>
                <p:cNvSpPr>
                  <a:spLocks noChangeShapeType="1"/>
                </p:cNvSpPr>
                <p:nvPr/>
              </p:nvSpPr>
              <p:spPr bwMode="auto">
                <a:xfrm>
                  <a:off x="3839" y="196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8" name="Freeform 427"/>
                <p:cNvSpPr>
                  <a:spLocks/>
                </p:cNvSpPr>
                <p:nvPr/>
              </p:nvSpPr>
              <p:spPr bwMode="auto">
                <a:xfrm>
                  <a:off x="4172" y="1928"/>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9" name="Freeform 428"/>
                <p:cNvSpPr>
                  <a:spLocks/>
                </p:cNvSpPr>
                <p:nvPr/>
              </p:nvSpPr>
              <p:spPr bwMode="auto">
                <a:xfrm>
                  <a:off x="4172" y="1927"/>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0" name="Freeform 429"/>
                <p:cNvSpPr>
                  <a:spLocks/>
                </p:cNvSpPr>
                <p:nvPr/>
              </p:nvSpPr>
              <p:spPr bwMode="auto">
                <a:xfrm>
                  <a:off x="4175" y="1929"/>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1" name="Freeform 430"/>
                <p:cNvSpPr>
                  <a:spLocks/>
                </p:cNvSpPr>
                <p:nvPr/>
              </p:nvSpPr>
              <p:spPr bwMode="auto">
                <a:xfrm>
                  <a:off x="4175" y="1929"/>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2" name="Line 431"/>
                <p:cNvSpPr>
                  <a:spLocks noChangeShapeType="1"/>
                </p:cNvSpPr>
                <p:nvPr/>
              </p:nvSpPr>
              <p:spPr bwMode="auto">
                <a:xfrm flipH="1" flipV="1">
                  <a:off x="4178" y="1929"/>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3" name="Freeform 432"/>
                <p:cNvSpPr>
                  <a:spLocks/>
                </p:cNvSpPr>
                <p:nvPr/>
              </p:nvSpPr>
              <p:spPr bwMode="auto">
                <a:xfrm>
                  <a:off x="4170" y="2024"/>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4" name="Freeform 433"/>
                <p:cNvSpPr>
                  <a:spLocks/>
                </p:cNvSpPr>
                <p:nvPr/>
              </p:nvSpPr>
              <p:spPr bwMode="auto">
                <a:xfrm>
                  <a:off x="4170" y="2024"/>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5" name="Freeform 434"/>
                <p:cNvSpPr>
                  <a:spLocks/>
                </p:cNvSpPr>
                <p:nvPr/>
              </p:nvSpPr>
              <p:spPr bwMode="auto">
                <a:xfrm>
                  <a:off x="3925" y="1887"/>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6" name="Freeform 435"/>
                <p:cNvSpPr>
                  <a:spLocks/>
                </p:cNvSpPr>
                <p:nvPr/>
              </p:nvSpPr>
              <p:spPr bwMode="auto">
                <a:xfrm>
                  <a:off x="3925" y="1887"/>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7" name="Freeform 436"/>
                <p:cNvSpPr>
                  <a:spLocks/>
                </p:cNvSpPr>
                <p:nvPr/>
              </p:nvSpPr>
              <p:spPr bwMode="auto">
                <a:xfrm>
                  <a:off x="4007" y="1899"/>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8" name="Freeform 437"/>
                <p:cNvSpPr>
                  <a:spLocks/>
                </p:cNvSpPr>
                <p:nvPr/>
              </p:nvSpPr>
              <p:spPr bwMode="auto">
                <a:xfrm>
                  <a:off x="4007" y="1899"/>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9" name="Line 438"/>
                <p:cNvSpPr>
                  <a:spLocks noChangeShapeType="1"/>
                </p:cNvSpPr>
                <p:nvPr/>
              </p:nvSpPr>
              <p:spPr bwMode="auto">
                <a:xfrm>
                  <a:off x="4068" y="1909"/>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0" name="Freeform 439"/>
                <p:cNvSpPr>
                  <a:spLocks/>
                </p:cNvSpPr>
                <p:nvPr/>
              </p:nvSpPr>
              <p:spPr bwMode="auto">
                <a:xfrm>
                  <a:off x="4007" y="1893"/>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1" name="Freeform 440"/>
                <p:cNvSpPr>
                  <a:spLocks/>
                </p:cNvSpPr>
                <p:nvPr/>
              </p:nvSpPr>
              <p:spPr bwMode="auto">
                <a:xfrm>
                  <a:off x="4007" y="1893"/>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2" name="Freeform 441"/>
                <p:cNvSpPr>
                  <a:spLocks/>
                </p:cNvSpPr>
                <p:nvPr/>
              </p:nvSpPr>
              <p:spPr bwMode="auto">
                <a:xfrm>
                  <a:off x="3870" y="1905"/>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74" name="Freeform 442"/>
              <p:cNvSpPr>
                <a:spLocks/>
              </p:cNvSpPr>
              <p:nvPr/>
            </p:nvSpPr>
            <p:spPr bwMode="auto">
              <a:xfrm>
                <a:off x="3870" y="1905"/>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75" name="Freeform 443"/>
              <p:cNvSpPr>
                <a:spLocks/>
              </p:cNvSpPr>
              <p:nvPr/>
            </p:nvSpPr>
            <p:spPr bwMode="auto">
              <a:xfrm>
                <a:off x="3885" y="1907"/>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6" name="Freeform 444"/>
              <p:cNvSpPr>
                <a:spLocks/>
              </p:cNvSpPr>
              <p:nvPr/>
            </p:nvSpPr>
            <p:spPr bwMode="auto">
              <a:xfrm>
                <a:off x="3885" y="1907"/>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7" name="Freeform 445"/>
              <p:cNvSpPr>
                <a:spLocks/>
              </p:cNvSpPr>
              <p:nvPr/>
            </p:nvSpPr>
            <p:spPr bwMode="auto">
              <a:xfrm>
                <a:off x="3892" y="1907"/>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8" name="Freeform 446"/>
              <p:cNvSpPr>
                <a:spLocks/>
              </p:cNvSpPr>
              <p:nvPr/>
            </p:nvSpPr>
            <p:spPr bwMode="auto">
              <a:xfrm>
                <a:off x="3898" y="1907"/>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9" name="Freeform 447"/>
              <p:cNvSpPr>
                <a:spLocks/>
              </p:cNvSpPr>
              <p:nvPr/>
            </p:nvSpPr>
            <p:spPr bwMode="auto">
              <a:xfrm>
                <a:off x="3906" y="1907"/>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0" name="Freeform 448"/>
              <p:cNvSpPr>
                <a:spLocks/>
              </p:cNvSpPr>
              <p:nvPr/>
            </p:nvSpPr>
            <p:spPr bwMode="auto">
              <a:xfrm>
                <a:off x="3912" y="1907"/>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1" name="Freeform 449"/>
              <p:cNvSpPr>
                <a:spLocks/>
              </p:cNvSpPr>
              <p:nvPr/>
            </p:nvSpPr>
            <p:spPr bwMode="auto">
              <a:xfrm>
                <a:off x="3919" y="1907"/>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2" name="Freeform 450"/>
              <p:cNvSpPr>
                <a:spLocks/>
              </p:cNvSpPr>
              <p:nvPr/>
            </p:nvSpPr>
            <p:spPr bwMode="auto">
              <a:xfrm>
                <a:off x="3925" y="1907"/>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3" name="Freeform 451"/>
              <p:cNvSpPr>
                <a:spLocks/>
              </p:cNvSpPr>
              <p:nvPr/>
            </p:nvSpPr>
            <p:spPr bwMode="auto">
              <a:xfrm>
                <a:off x="3932" y="1912"/>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4" name="Freeform 452"/>
              <p:cNvSpPr>
                <a:spLocks/>
              </p:cNvSpPr>
              <p:nvPr/>
            </p:nvSpPr>
            <p:spPr bwMode="auto">
              <a:xfrm>
                <a:off x="3939" y="1916"/>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5" name="Freeform 453"/>
              <p:cNvSpPr>
                <a:spLocks/>
              </p:cNvSpPr>
              <p:nvPr/>
            </p:nvSpPr>
            <p:spPr bwMode="auto">
              <a:xfrm>
                <a:off x="3946" y="1922"/>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6" name="Freeform 454"/>
              <p:cNvSpPr>
                <a:spLocks/>
              </p:cNvSpPr>
              <p:nvPr/>
            </p:nvSpPr>
            <p:spPr bwMode="auto">
              <a:xfrm>
                <a:off x="3952" y="1927"/>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7" name="Freeform 455"/>
              <p:cNvSpPr>
                <a:spLocks/>
              </p:cNvSpPr>
              <p:nvPr/>
            </p:nvSpPr>
            <p:spPr bwMode="auto">
              <a:xfrm>
                <a:off x="3960" y="1933"/>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8" name="Rectangle 456"/>
              <p:cNvSpPr>
                <a:spLocks noChangeArrowheads="1"/>
              </p:cNvSpPr>
              <p:nvPr/>
            </p:nvSpPr>
            <p:spPr bwMode="auto">
              <a:xfrm>
                <a:off x="3965" y="1937"/>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89" name="Rectangle 457"/>
              <p:cNvSpPr>
                <a:spLocks noChangeArrowheads="1"/>
              </p:cNvSpPr>
              <p:nvPr/>
            </p:nvSpPr>
            <p:spPr bwMode="auto">
              <a:xfrm>
                <a:off x="3972" y="1943"/>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0" name="Rectangle 458"/>
              <p:cNvSpPr>
                <a:spLocks noChangeArrowheads="1"/>
              </p:cNvSpPr>
              <p:nvPr/>
            </p:nvSpPr>
            <p:spPr bwMode="auto">
              <a:xfrm>
                <a:off x="3979" y="1948"/>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1" name="Rectangle 459"/>
              <p:cNvSpPr>
                <a:spLocks noChangeArrowheads="1"/>
              </p:cNvSpPr>
              <p:nvPr/>
            </p:nvSpPr>
            <p:spPr bwMode="auto">
              <a:xfrm>
                <a:off x="3986" y="1954"/>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2" name="Rectangle 460"/>
              <p:cNvSpPr>
                <a:spLocks noChangeArrowheads="1"/>
              </p:cNvSpPr>
              <p:nvPr/>
            </p:nvSpPr>
            <p:spPr bwMode="auto">
              <a:xfrm>
                <a:off x="3992" y="1959"/>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3" name="Rectangle 461"/>
              <p:cNvSpPr>
                <a:spLocks noChangeArrowheads="1"/>
              </p:cNvSpPr>
              <p:nvPr/>
            </p:nvSpPr>
            <p:spPr bwMode="auto">
              <a:xfrm>
                <a:off x="3999" y="1964"/>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4" name="Rectangle 462"/>
              <p:cNvSpPr>
                <a:spLocks noChangeArrowheads="1"/>
              </p:cNvSpPr>
              <p:nvPr/>
            </p:nvSpPr>
            <p:spPr bwMode="auto">
              <a:xfrm>
                <a:off x="4006" y="1969"/>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5" name="Freeform 463"/>
              <p:cNvSpPr>
                <a:spLocks/>
              </p:cNvSpPr>
              <p:nvPr/>
            </p:nvSpPr>
            <p:spPr bwMode="auto">
              <a:xfrm>
                <a:off x="3885" y="1907"/>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96" name="Freeform 464"/>
              <p:cNvSpPr>
                <a:spLocks/>
              </p:cNvSpPr>
              <p:nvPr/>
            </p:nvSpPr>
            <p:spPr bwMode="auto">
              <a:xfrm>
                <a:off x="4131" y="2000"/>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7" name="Freeform 465"/>
              <p:cNvSpPr>
                <a:spLocks/>
              </p:cNvSpPr>
              <p:nvPr/>
            </p:nvSpPr>
            <p:spPr bwMode="auto">
              <a:xfrm>
                <a:off x="4131" y="2000"/>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98" name="Freeform 466"/>
              <p:cNvSpPr>
                <a:spLocks/>
              </p:cNvSpPr>
              <p:nvPr/>
            </p:nvSpPr>
            <p:spPr bwMode="auto">
              <a:xfrm>
                <a:off x="4158" y="2011"/>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 name="Freeform 467"/>
              <p:cNvSpPr>
                <a:spLocks/>
              </p:cNvSpPr>
              <p:nvPr/>
            </p:nvSpPr>
            <p:spPr bwMode="auto">
              <a:xfrm>
                <a:off x="4158" y="2011"/>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0" name="Freeform 468"/>
              <p:cNvSpPr>
                <a:spLocks/>
              </p:cNvSpPr>
              <p:nvPr/>
            </p:nvSpPr>
            <p:spPr bwMode="auto">
              <a:xfrm>
                <a:off x="4146" y="2035"/>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 name="Freeform 469"/>
              <p:cNvSpPr>
                <a:spLocks/>
              </p:cNvSpPr>
              <p:nvPr/>
            </p:nvSpPr>
            <p:spPr bwMode="auto">
              <a:xfrm>
                <a:off x="4146" y="2035"/>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2" name="Line 470"/>
              <p:cNvSpPr>
                <a:spLocks noChangeShapeType="1"/>
              </p:cNvSpPr>
              <p:nvPr/>
            </p:nvSpPr>
            <p:spPr bwMode="auto">
              <a:xfrm flipH="1">
                <a:off x="3894" y="1728"/>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394" name="Group 471"/>
            <p:cNvGrpSpPr>
              <a:grpSpLocks/>
            </p:cNvGrpSpPr>
            <p:nvPr/>
          </p:nvGrpSpPr>
          <p:grpSpPr bwMode="auto">
            <a:xfrm>
              <a:off x="480" y="1786"/>
              <a:ext cx="528" cy="326"/>
              <a:chOff x="480" y="1786"/>
              <a:chExt cx="528" cy="326"/>
            </a:xfrm>
          </p:grpSpPr>
          <p:sp>
            <p:nvSpPr>
              <p:cNvPr id="16773" name="Freeform 472"/>
              <p:cNvSpPr>
                <a:spLocks/>
              </p:cNvSpPr>
              <p:nvPr/>
            </p:nvSpPr>
            <p:spPr bwMode="auto">
              <a:xfrm>
                <a:off x="833" y="1956"/>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4" name="Freeform 473"/>
              <p:cNvSpPr>
                <a:spLocks/>
              </p:cNvSpPr>
              <p:nvPr/>
            </p:nvSpPr>
            <p:spPr bwMode="auto">
              <a:xfrm>
                <a:off x="833" y="1956"/>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5" name="Freeform 474"/>
              <p:cNvSpPr>
                <a:spLocks/>
              </p:cNvSpPr>
              <p:nvPr/>
            </p:nvSpPr>
            <p:spPr bwMode="auto">
              <a:xfrm>
                <a:off x="480" y="2010"/>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6" name="Freeform 475"/>
              <p:cNvSpPr>
                <a:spLocks/>
              </p:cNvSpPr>
              <p:nvPr/>
            </p:nvSpPr>
            <p:spPr bwMode="auto">
              <a:xfrm>
                <a:off x="480" y="2010"/>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7" name="Freeform 476"/>
              <p:cNvSpPr>
                <a:spLocks/>
              </p:cNvSpPr>
              <p:nvPr/>
            </p:nvSpPr>
            <p:spPr bwMode="auto">
              <a:xfrm>
                <a:off x="914" y="1994"/>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8" name="Freeform 477"/>
              <p:cNvSpPr>
                <a:spLocks/>
              </p:cNvSpPr>
              <p:nvPr/>
            </p:nvSpPr>
            <p:spPr bwMode="auto">
              <a:xfrm>
                <a:off x="914" y="1994"/>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9" name="Line 478"/>
              <p:cNvSpPr>
                <a:spLocks noChangeShapeType="1"/>
              </p:cNvSpPr>
              <p:nvPr/>
            </p:nvSpPr>
            <p:spPr bwMode="auto">
              <a:xfrm flipH="1">
                <a:off x="927" y="203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0" name="Line 479"/>
              <p:cNvSpPr>
                <a:spLocks noChangeShapeType="1"/>
              </p:cNvSpPr>
              <p:nvPr/>
            </p:nvSpPr>
            <p:spPr bwMode="auto">
              <a:xfrm>
                <a:off x="951" y="201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1" name="Line 480"/>
              <p:cNvSpPr>
                <a:spLocks noChangeShapeType="1"/>
              </p:cNvSpPr>
              <p:nvPr/>
            </p:nvSpPr>
            <p:spPr bwMode="auto">
              <a:xfrm flipH="1">
                <a:off x="950" y="20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2" name="Freeform 481"/>
              <p:cNvSpPr>
                <a:spLocks/>
              </p:cNvSpPr>
              <p:nvPr/>
            </p:nvSpPr>
            <p:spPr bwMode="auto">
              <a:xfrm>
                <a:off x="912" y="2032"/>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3" name="Freeform 482"/>
              <p:cNvSpPr>
                <a:spLocks/>
              </p:cNvSpPr>
              <p:nvPr/>
            </p:nvSpPr>
            <p:spPr bwMode="auto">
              <a:xfrm>
                <a:off x="912" y="2032"/>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4" name="Line 483"/>
              <p:cNvSpPr>
                <a:spLocks noChangeShapeType="1"/>
              </p:cNvSpPr>
              <p:nvPr/>
            </p:nvSpPr>
            <p:spPr bwMode="auto">
              <a:xfrm>
                <a:off x="569" y="1956"/>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5" name="Freeform 484"/>
              <p:cNvSpPr>
                <a:spLocks/>
              </p:cNvSpPr>
              <p:nvPr/>
            </p:nvSpPr>
            <p:spPr bwMode="auto">
              <a:xfrm>
                <a:off x="480" y="1938"/>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6" name="Freeform 485"/>
              <p:cNvSpPr>
                <a:spLocks/>
              </p:cNvSpPr>
              <p:nvPr/>
            </p:nvSpPr>
            <p:spPr bwMode="auto">
              <a:xfrm>
                <a:off x="480" y="1938"/>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7" name="Freeform 486"/>
              <p:cNvSpPr>
                <a:spLocks/>
              </p:cNvSpPr>
              <p:nvPr/>
            </p:nvSpPr>
            <p:spPr bwMode="auto">
              <a:xfrm>
                <a:off x="578" y="1950"/>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8" name="Freeform 487"/>
              <p:cNvSpPr>
                <a:spLocks/>
              </p:cNvSpPr>
              <p:nvPr/>
            </p:nvSpPr>
            <p:spPr bwMode="auto">
              <a:xfrm>
                <a:off x="578" y="1950"/>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9" name="Freeform 488"/>
              <p:cNvSpPr>
                <a:spLocks/>
              </p:cNvSpPr>
              <p:nvPr/>
            </p:nvSpPr>
            <p:spPr bwMode="auto">
              <a:xfrm>
                <a:off x="532" y="1970"/>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0" name="Freeform 489"/>
              <p:cNvSpPr>
                <a:spLocks/>
              </p:cNvSpPr>
              <p:nvPr/>
            </p:nvSpPr>
            <p:spPr bwMode="auto">
              <a:xfrm>
                <a:off x="532" y="1970"/>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1" name="Line 490"/>
              <p:cNvSpPr>
                <a:spLocks noChangeShapeType="1"/>
              </p:cNvSpPr>
              <p:nvPr/>
            </p:nvSpPr>
            <p:spPr bwMode="auto">
              <a:xfrm>
                <a:off x="567" y="1981"/>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2" name="Line 491"/>
              <p:cNvSpPr>
                <a:spLocks noChangeShapeType="1"/>
              </p:cNvSpPr>
              <p:nvPr/>
            </p:nvSpPr>
            <p:spPr bwMode="auto">
              <a:xfrm>
                <a:off x="558" y="1988"/>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3" name="Line 492"/>
              <p:cNvSpPr>
                <a:spLocks noChangeShapeType="1"/>
              </p:cNvSpPr>
              <p:nvPr/>
            </p:nvSpPr>
            <p:spPr bwMode="auto">
              <a:xfrm>
                <a:off x="549" y="1998"/>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 name="Line 493"/>
              <p:cNvSpPr>
                <a:spLocks noChangeShapeType="1"/>
              </p:cNvSpPr>
              <p:nvPr/>
            </p:nvSpPr>
            <p:spPr bwMode="auto">
              <a:xfrm flipH="1">
                <a:off x="574" y="198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 name="Line 494"/>
              <p:cNvSpPr>
                <a:spLocks noChangeShapeType="1"/>
              </p:cNvSpPr>
              <p:nvPr/>
            </p:nvSpPr>
            <p:spPr bwMode="auto">
              <a:xfrm flipH="1">
                <a:off x="597" y="1979"/>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 name="Line 495"/>
              <p:cNvSpPr>
                <a:spLocks noChangeShapeType="1"/>
              </p:cNvSpPr>
              <p:nvPr/>
            </p:nvSpPr>
            <p:spPr bwMode="auto">
              <a:xfrm flipH="1">
                <a:off x="578" y="197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7" name="Line 496"/>
              <p:cNvSpPr>
                <a:spLocks noChangeShapeType="1"/>
              </p:cNvSpPr>
              <p:nvPr/>
            </p:nvSpPr>
            <p:spPr bwMode="auto">
              <a:xfrm flipH="1">
                <a:off x="615" y="1984"/>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8" name="Line 497"/>
              <p:cNvSpPr>
                <a:spLocks noChangeShapeType="1"/>
              </p:cNvSpPr>
              <p:nvPr/>
            </p:nvSpPr>
            <p:spPr bwMode="auto">
              <a:xfrm flipH="1">
                <a:off x="634" y="1988"/>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 name="Line 498"/>
              <p:cNvSpPr>
                <a:spLocks noChangeShapeType="1"/>
              </p:cNvSpPr>
              <p:nvPr/>
            </p:nvSpPr>
            <p:spPr bwMode="auto">
              <a:xfrm flipH="1">
                <a:off x="667" y="2015"/>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 name="Line 499"/>
              <p:cNvSpPr>
                <a:spLocks noChangeShapeType="1"/>
              </p:cNvSpPr>
              <p:nvPr/>
            </p:nvSpPr>
            <p:spPr bwMode="auto">
              <a:xfrm flipH="1">
                <a:off x="688" y="2019"/>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 name="Line 500"/>
              <p:cNvSpPr>
                <a:spLocks noChangeShapeType="1"/>
              </p:cNvSpPr>
              <p:nvPr/>
            </p:nvSpPr>
            <p:spPr bwMode="auto">
              <a:xfrm flipH="1">
                <a:off x="707" y="2023"/>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2" name="Line 501"/>
              <p:cNvSpPr>
                <a:spLocks noChangeShapeType="1"/>
              </p:cNvSpPr>
              <p:nvPr/>
            </p:nvSpPr>
            <p:spPr bwMode="auto">
              <a:xfrm flipH="1">
                <a:off x="730" y="2028"/>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3" name="Line 502"/>
              <p:cNvSpPr>
                <a:spLocks noChangeShapeType="1"/>
              </p:cNvSpPr>
              <p:nvPr/>
            </p:nvSpPr>
            <p:spPr bwMode="auto">
              <a:xfrm flipH="1">
                <a:off x="753" y="2033"/>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4" name="Line 503"/>
              <p:cNvSpPr>
                <a:spLocks noChangeShapeType="1"/>
              </p:cNvSpPr>
              <p:nvPr/>
            </p:nvSpPr>
            <p:spPr bwMode="auto">
              <a:xfrm flipH="1">
                <a:off x="775" y="2038"/>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5" name="Line 504"/>
              <p:cNvSpPr>
                <a:spLocks noChangeShapeType="1"/>
              </p:cNvSpPr>
              <p:nvPr/>
            </p:nvSpPr>
            <p:spPr bwMode="auto">
              <a:xfrm flipH="1">
                <a:off x="779" y="2026"/>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6" name="Line 505"/>
              <p:cNvSpPr>
                <a:spLocks noChangeShapeType="1"/>
              </p:cNvSpPr>
              <p:nvPr/>
            </p:nvSpPr>
            <p:spPr bwMode="auto">
              <a:xfrm flipH="1">
                <a:off x="758" y="2022"/>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7" name="Line 506"/>
              <p:cNvSpPr>
                <a:spLocks noChangeShapeType="1"/>
              </p:cNvSpPr>
              <p:nvPr/>
            </p:nvSpPr>
            <p:spPr bwMode="auto">
              <a:xfrm flipH="1">
                <a:off x="736" y="2018"/>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8" name="Line 507"/>
              <p:cNvSpPr>
                <a:spLocks noChangeShapeType="1"/>
              </p:cNvSpPr>
              <p:nvPr/>
            </p:nvSpPr>
            <p:spPr bwMode="auto">
              <a:xfrm flipH="1">
                <a:off x="712" y="2014"/>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9" name="Line 508"/>
              <p:cNvSpPr>
                <a:spLocks noChangeShapeType="1"/>
              </p:cNvSpPr>
              <p:nvPr/>
            </p:nvSpPr>
            <p:spPr bwMode="auto">
              <a:xfrm flipH="1">
                <a:off x="692" y="2009"/>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0" name="Line 509"/>
              <p:cNvSpPr>
                <a:spLocks noChangeShapeType="1"/>
              </p:cNvSpPr>
              <p:nvPr/>
            </p:nvSpPr>
            <p:spPr bwMode="auto">
              <a:xfrm flipH="1">
                <a:off x="674" y="2005"/>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1" name="Line 510"/>
              <p:cNvSpPr>
                <a:spLocks noChangeShapeType="1"/>
              </p:cNvSpPr>
              <p:nvPr/>
            </p:nvSpPr>
            <p:spPr bwMode="auto">
              <a:xfrm flipH="1">
                <a:off x="656" y="199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2" name="Line 511"/>
              <p:cNvSpPr>
                <a:spLocks noChangeShapeType="1"/>
              </p:cNvSpPr>
              <p:nvPr/>
            </p:nvSpPr>
            <p:spPr bwMode="auto">
              <a:xfrm flipH="1">
                <a:off x="675" y="199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3" name="Line 512"/>
              <p:cNvSpPr>
                <a:spLocks noChangeShapeType="1"/>
              </p:cNvSpPr>
              <p:nvPr/>
            </p:nvSpPr>
            <p:spPr bwMode="auto">
              <a:xfrm flipH="1">
                <a:off x="697" y="200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4" name="Line 513"/>
              <p:cNvSpPr>
                <a:spLocks noChangeShapeType="1"/>
              </p:cNvSpPr>
              <p:nvPr/>
            </p:nvSpPr>
            <p:spPr bwMode="auto">
              <a:xfrm flipH="1">
                <a:off x="717" y="2005"/>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5" name="Line 514"/>
              <p:cNvSpPr>
                <a:spLocks noChangeShapeType="1"/>
              </p:cNvSpPr>
              <p:nvPr/>
            </p:nvSpPr>
            <p:spPr bwMode="auto">
              <a:xfrm flipH="1">
                <a:off x="738" y="200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6" name="Line 515"/>
              <p:cNvSpPr>
                <a:spLocks noChangeShapeType="1"/>
              </p:cNvSpPr>
              <p:nvPr/>
            </p:nvSpPr>
            <p:spPr bwMode="auto">
              <a:xfrm flipH="1">
                <a:off x="758" y="2014"/>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7" name="Line 516"/>
              <p:cNvSpPr>
                <a:spLocks noChangeShapeType="1"/>
              </p:cNvSpPr>
              <p:nvPr/>
            </p:nvSpPr>
            <p:spPr bwMode="auto">
              <a:xfrm flipH="1">
                <a:off x="781" y="201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8" name="Line 517"/>
              <p:cNvSpPr>
                <a:spLocks noChangeShapeType="1"/>
              </p:cNvSpPr>
              <p:nvPr/>
            </p:nvSpPr>
            <p:spPr bwMode="auto">
              <a:xfrm flipH="1">
                <a:off x="661" y="202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9" name="Line 518"/>
              <p:cNvSpPr>
                <a:spLocks noChangeShapeType="1"/>
              </p:cNvSpPr>
              <p:nvPr/>
            </p:nvSpPr>
            <p:spPr bwMode="auto">
              <a:xfrm flipH="1">
                <a:off x="682" y="203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0" name="Line 519"/>
              <p:cNvSpPr>
                <a:spLocks noChangeShapeType="1"/>
              </p:cNvSpPr>
              <p:nvPr/>
            </p:nvSpPr>
            <p:spPr bwMode="auto">
              <a:xfrm flipH="1">
                <a:off x="700" y="2034"/>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1" name="Line 520"/>
              <p:cNvSpPr>
                <a:spLocks noChangeShapeType="1"/>
              </p:cNvSpPr>
              <p:nvPr/>
            </p:nvSpPr>
            <p:spPr bwMode="auto">
              <a:xfrm flipH="1">
                <a:off x="725" y="203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2" name="Line 521"/>
              <p:cNvSpPr>
                <a:spLocks noChangeShapeType="1"/>
              </p:cNvSpPr>
              <p:nvPr/>
            </p:nvSpPr>
            <p:spPr bwMode="auto">
              <a:xfrm flipH="1">
                <a:off x="745" y="2043"/>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3" name="Line 522"/>
              <p:cNvSpPr>
                <a:spLocks noChangeShapeType="1"/>
              </p:cNvSpPr>
              <p:nvPr/>
            </p:nvSpPr>
            <p:spPr bwMode="auto">
              <a:xfrm flipH="1">
                <a:off x="771" y="2048"/>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4" name="Line 523"/>
              <p:cNvSpPr>
                <a:spLocks noChangeShapeType="1"/>
              </p:cNvSpPr>
              <p:nvPr/>
            </p:nvSpPr>
            <p:spPr bwMode="auto">
              <a:xfrm flipH="1">
                <a:off x="618" y="2015"/>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5" name="Line 524"/>
              <p:cNvSpPr>
                <a:spLocks noChangeShapeType="1"/>
              </p:cNvSpPr>
              <p:nvPr/>
            </p:nvSpPr>
            <p:spPr bwMode="auto">
              <a:xfrm flipH="1">
                <a:off x="639" y="2020"/>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6" name="Line 525"/>
              <p:cNvSpPr>
                <a:spLocks noChangeShapeType="1"/>
              </p:cNvSpPr>
              <p:nvPr/>
            </p:nvSpPr>
            <p:spPr bwMode="auto">
              <a:xfrm flipH="1">
                <a:off x="803" y="202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7" name="Line 526"/>
              <p:cNvSpPr>
                <a:spLocks noChangeShapeType="1"/>
              </p:cNvSpPr>
              <p:nvPr/>
            </p:nvSpPr>
            <p:spPr bwMode="auto">
              <a:xfrm flipH="1">
                <a:off x="557" y="2002"/>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8" name="Line 527"/>
              <p:cNvSpPr>
                <a:spLocks noChangeShapeType="1"/>
              </p:cNvSpPr>
              <p:nvPr/>
            </p:nvSpPr>
            <p:spPr bwMode="auto">
              <a:xfrm flipH="1">
                <a:off x="578" y="2007"/>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9" name="Line 528"/>
              <p:cNvSpPr>
                <a:spLocks noChangeShapeType="1"/>
              </p:cNvSpPr>
              <p:nvPr/>
            </p:nvSpPr>
            <p:spPr bwMode="auto">
              <a:xfrm flipH="1">
                <a:off x="598" y="2012"/>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0" name="Line 529"/>
              <p:cNvSpPr>
                <a:spLocks noChangeShapeType="1"/>
              </p:cNvSpPr>
              <p:nvPr/>
            </p:nvSpPr>
            <p:spPr bwMode="auto">
              <a:xfrm flipH="1">
                <a:off x="592" y="1988"/>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1" name="Line 530"/>
              <p:cNvSpPr>
                <a:spLocks noChangeShapeType="1"/>
              </p:cNvSpPr>
              <p:nvPr/>
            </p:nvSpPr>
            <p:spPr bwMode="auto">
              <a:xfrm flipH="1">
                <a:off x="605" y="2002"/>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 name="Line 531"/>
              <p:cNvSpPr>
                <a:spLocks noChangeShapeType="1"/>
              </p:cNvSpPr>
              <p:nvPr/>
            </p:nvSpPr>
            <p:spPr bwMode="auto">
              <a:xfrm flipH="1">
                <a:off x="652" y="2001"/>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 name="Line 532"/>
              <p:cNvSpPr>
                <a:spLocks noChangeShapeType="1"/>
              </p:cNvSpPr>
              <p:nvPr/>
            </p:nvSpPr>
            <p:spPr bwMode="auto">
              <a:xfrm flipH="1">
                <a:off x="631" y="199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 name="Line 533"/>
              <p:cNvSpPr>
                <a:spLocks noChangeShapeType="1"/>
              </p:cNvSpPr>
              <p:nvPr/>
            </p:nvSpPr>
            <p:spPr bwMode="auto">
              <a:xfrm flipH="1">
                <a:off x="612" y="1993"/>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 name="Line 534"/>
              <p:cNvSpPr>
                <a:spLocks noChangeShapeType="1"/>
              </p:cNvSpPr>
              <p:nvPr/>
            </p:nvSpPr>
            <p:spPr bwMode="auto">
              <a:xfrm flipH="1">
                <a:off x="565" y="1993"/>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 name="Line 535"/>
              <p:cNvSpPr>
                <a:spLocks noChangeShapeType="1"/>
              </p:cNvSpPr>
              <p:nvPr/>
            </p:nvSpPr>
            <p:spPr bwMode="auto">
              <a:xfrm flipH="1">
                <a:off x="584" y="1996"/>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7" name="Line 536"/>
              <p:cNvSpPr>
                <a:spLocks noChangeShapeType="1"/>
              </p:cNvSpPr>
              <p:nvPr/>
            </p:nvSpPr>
            <p:spPr bwMode="auto">
              <a:xfrm flipH="1">
                <a:off x="625" y="2005"/>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8" name="Line 537"/>
              <p:cNvSpPr>
                <a:spLocks noChangeShapeType="1"/>
              </p:cNvSpPr>
              <p:nvPr/>
            </p:nvSpPr>
            <p:spPr bwMode="auto">
              <a:xfrm flipH="1">
                <a:off x="642" y="200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9" name="Line 538"/>
              <p:cNvSpPr>
                <a:spLocks noChangeShapeType="1"/>
              </p:cNvSpPr>
              <p:nvPr/>
            </p:nvSpPr>
            <p:spPr bwMode="auto">
              <a:xfrm flipH="1" flipV="1">
                <a:off x="842" y="2050"/>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0" name="Line 539"/>
              <p:cNvSpPr>
                <a:spLocks noChangeShapeType="1"/>
              </p:cNvSpPr>
              <p:nvPr/>
            </p:nvSpPr>
            <p:spPr bwMode="auto">
              <a:xfrm>
                <a:off x="861" y="2054"/>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1" name="Freeform 540"/>
              <p:cNvSpPr>
                <a:spLocks/>
              </p:cNvSpPr>
              <p:nvPr/>
            </p:nvSpPr>
            <p:spPr bwMode="auto">
              <a:xfrm>
                <a:off x="801" y="2026"/>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42" name="Freeform 541"/>
              <p:cNvSpPr>
                <a:spLocks/>
              </p:cNvSpPr>
              <p:nvPr/>
            </p:nvSpPr>
            <p:spPr bwMode="auto">
              <a:xfrm>
                <a:off x="801" y="2026"/>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3" name="Line 542"/>
              <p:cNvSpPr>
                <a:spLocks noChangeShapeType="1"/>
              </p:cNvSpPr>
              <p:nvPr/>
            </p:nvSpPr>
            <p:spPr bwMode="auto">
              <a:xfrm>
                <a:off x="828" y="2034"/>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4" name="Line 543"/>
              <p:cNvSpPr>
                <a:spLocks noChangeShapeType="1"/>
              </p:cNvSpPr>
              <p:nvPr/>
            </p:nvSpPr>
            <p:spPr bwMode="auto">
              <a:xfrm flipH="1">
                <a:off x="852" y="2037"/>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5" name="Line 544"/>
              <p:cNvSpPr>
                <a:spLocks noChangeShapeType="1"/>
              </p:cNvSpPr>
              <p:nvPr/>
            </p:nvSpPr>
            <p:spPr bwMode="auto">
              <a:xfrm flipH="1" flipV="1">
                <a:off x="814" y="2054"/>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6" name="Line 545"/>
              <p:cNvSpPr>
                <a:spLocks noChangeShapeType="1"/>
              </p:cNvSpPr>
              <p:nvPr/>
            </p:nvSpPr>
            <p:spPr bwMode="auto">
              <a:xfrm>
                <a:off x="852" y="2062"/>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7" name="Line 546"/>
              <p:cNvSpPr>
                <a:spLocks noChangeShapeType="1"/>
              </p:cNvSpPr>
              <p:nvPr/>
            </p:nvSpPr>
            <p:spPr bwMode="auto">
              <a:xfrm>
                <a:off x="873" y="2045"/>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8" name="Line 547"/>
              <p:cNvSpPr>
                <a:spLocks noChangeShapeType="1"/>
              </p:cNvSpPr>
              <p:nvPr/>
            </p:nvSpPr>
            <p:spPr bwMode="auto">
              <a:xfrm flipH="1">
                <a:off x="819" y="2033"/>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9" name="Line 548"/>
              <p:cNvSpPr>
                <a:spLocks noChangeShapeType="1"/>
              </p:cNvSpPr>
              <p:nvPr/>
            </p:nvSpPr>
            <p:spPr bwMode="auto">
              <a:xfrm>
                <a:off x="832" y="2058"/>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0" name="Freeform 549"/>
              <p:cNvSpPr>
                <a:spLocks/>
              </p:cNvSpPr>
              <p:nvPr/>
            </p:nvSpPr>
            <p:spPr bwMode="auto">
              <a:xfrm>
                <a:off x="568" y="1963"/>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51" name="Freeform 550"/>
              <p:cNvSpPr>
                <a:spLocks/>
              </p:cNvSpPr>
              <p:nvPr/>
            </p:nvSpPr>
            <p:spPr bwMode="auto">
              <a:xfrm>
                <a:off x="568" y="1963"/>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52" name="Line 551"/>
              <p:cNvSpPr>
                <a:spLocks noChangeShapeType="1"/>
              </p:cNvSpPr>
              <p:nvPr/>
            </p:nvSpPr>
            <p:spPr bwMode="auto">
              <a:xfrm flipH="1">
                <a:off x="720" y="199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3" name="Line 552"/>
              <p:cNvSpPr>
                <a:spLocks noChangeShapeType="1"/>
              </p:cNvSpPr>
              <p:nvPr/>
            </p:nvSpPr>
            <p:spPr bwMode="auto">
              <a:xfrm flipH="1">
                <a:off x="697" y="1989"/>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4" name="Line 553"/>
              <p:cNvSpPr>
                <a:spLocks noChangeShapeType="1"/>
              </p:cNvSpPr>
              <p:nvPr/>
            </p:nvSpPr>
            <p:spPr bwMode="auto">
              <a:xfrm flipH="1">
                <a:off x="680" y="198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5" name="Line 554"/>
              <p:cNvSpPr>
                <a:spLocks noChangeShapeType="1"/>
              </p:cNvSpPr>
              <p:nvPr/>
            </p:nvSpPr>
            <p:spPr bwMode="auto">
              <a:xfrm flipH="1">
                <a:off x="657" y="1981"/>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6" name="Line 555"/>
              <p:cNvSpPr>
                <a:spLocks noChangeShapeType="1"/>
              </p:cNvSpPr>
              <p:nvPr/>
            </p:nvSpPr>
            <p:spPr bwMode="auto">
              <a:xfrm flipH="1">
                <a:off x="636" y="1977"/>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7" name="Line 556"/>
              <p:cNvSpPr>
                <a:spLocks noChangeShapeType="1"/>
              </p:cNvSpPr>
              <p:nvPr/>
            </p:nvSpPr>
            <p:spPr bwMode="auto">
              <a:xfrm flipH="1">
                <a:off x="621" y="197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8" name="Line 557"/>
              <p:cNvSpPr>
                <a:spLocks noChangeShapeType="1"/>
              </p:cNvSpPr>
              <p:nvPr/>
            </p:nvSpPr>
            <p:spPr bwMode="auto">
              <a:xfrm flipH="1">
                <a:off x="601" y="196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9" name="Line 558"/>
              <p:cNvSpPr>
                <a:spLocks noChangeShapeType="1"/>
              </p:cNvSpPr>
              <p:nvPr/>
            </p:nvSpPr>
            <p:spPr bwMode="auto">
              <a:xfrm flipH="1">
                <a:off x="581" y="1965"/>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0" name="Line 559"/>
              <p:cNvSpPr>
                <a:spLocks noChangeShapeType="1"/>
              </p:cNvSpPr>
              <p:nvPr/>
            </p:nvSpPr>
            <p:spPr bwMode="auto">
              <a:xfrm>
                <a:off x="581" y="197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1" name="Line 560"/>
              <p:cNvSpPr>
                <a:spLocks noChangeShapeType="1"/>
              </p:cNvSpPr>
              <p:nvPr/>
            </p:nvSpPr>
            <p:spPr bwMode="auto">
              <a:xfrm>
                <a:off x="601" y="197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2" name="Line 561"/>
              <p:cNvSpPr>
                <a:spLocks noChangeShapeType="1"/>
              </p:cNvSpPr>
              <p:nvPr/>
            </p:nvSpPr>
            <p:spPr bwMode="auto">
              <a:xfrm>
                <a:off x="621" y="197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3" name="Line 562"/>
              <p:cNvSpPr>
                <a:spLocks noChangeShapeType="1"/>
              </p:cNvSpPr>
              <p:nvPr/>
            </p:nvSpPr>
            <p:spPr bwMode="auto">
              <a:xfrm>
                <a:off x="636" y="198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4" name="Line 563"/>
              <p:cNvSpPr>
                <a:spLocks noChangeShapeType="1"/>
              </p:cNvSpPr>
              <p:nvPr/>
            </p:nvSpPr>
            <p:spPr bwMode="auto">
              <a:xfrm>
                <a:off x="657" y="198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5" name="Line 564"/>
              <p:cNvSpPr>
                <a:spLocks noChangeShapeType="1"/>
              </p:cNvSpPr>
              <p:nvPr/>
            </p:nvSpPr>
            <p:spPr bwMode="auto">
              <a:xfrm>
                <a:off x="680" y="199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6" name="Line 565"/>
              <p:cNvSpPr>
                <a:spLocks noChangeShapeType="1"/>
              </p:cNvSpPr>
              <p:nvPr/>
            </p:nvSpPr>
            <p:spPr bwMode="auto">
              <a:xfrm>
                <a:off x="697" y="1994"/>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7" name="Line 566"/>
              <p:cNvSpPr>
                <a:spLocks noChangeShapeType="1"/>
              </p:cNvSpPr>
              <p:nvPr/>
            </p:nvSpPr>
            <p:spPr bwMode="auto">
              <a:xfrm flipV="1">
                <a:off x="890" y="2027"/>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8" name="Line 567"/>
              <p:cNvSpPr>
                <a:spLocks noChangeShapeType="1"/>
              </p:cNvSpPr>
              <p:nvPr/>
            </p:nvSpPr>
            <p:spPr bwMode="auto">
              <a:xfrm>
                <a:off x="890" y="2034"/>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9" name="Line 568"/>
              <p:cNvSpPr>
                <a:spLocks noChangeShapeType="1"/>
              </p:cNvSpPr>
              <p:nvPr/>
            </p:nvSpPr>
            <p:spPr bwMode="auto">
              <a:xfrm flipH="1">
                <a:off x="873" y="202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0" name="Line 569"/>
              <p:cNvSpPr>
                <a:spLocks noChangeShapeType="1"/>
              </p:cNvSpPr>
              <p:nvPr/>
            </p:nvSpPr>
            <p:spPr bwMode="auto">
              <a:xfrm flipH="1">
                <a:off x="827" y="2015"/>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1" name="Line 570"/>
              <p:cNvSpPr>
                <a:spLocks noChangeShapeType="1"/>
              </p:cNvSpPr>
              <p:nvPr/>
            </p:nvSpPr>
            <p:spPr bwMode="auto">
              <a:xfrm flipH="1">
                <a:off x="849" y="2020"/>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2" name="Line 571"/>
              <p:cNvSpPr>
                <a:spLocks noChangeShapeType="1"/>
              </p:cNvSpPr>
              <p:nvPr/>
            </p:nvSpPr>
            <p:spPr bwMode="auto">
              <a:xfrm flipH="1">
                <a:off x="783" y="2006"/>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3" name="Line 572"/>
              <p:cNvSpPr>
                <a:spLocks noChangeShapeType="1"/>
              </p:cNvSpPr>
              <p:nvPr/>
            </p:nvSpPr>
            <p:spPr bwMode="auto">
              <a:xfrm flipH="1">
                <a:off x="806" y="2011"/>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4" name="Line 573"/>
              <p:cNvSpPr>
                <a:spLocks noChangeShapeType="1"/>
              </p:cNvSpPr>
              <p:nvPr/>
            </p:nvSpPr>
            <p:spPr bwMode="auto">
              <a:xfrm flipH="1">
                <a:off x="763" y="2002"/>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5" name="Line 574"/>
              <p:cNvSpPr>
                <a:spLocks noChangeShapeType="1"/>
              </p:cNvSpPr>
              <p:nvPr/>
            </p:nvSpPr>
            <p:spPr bwMode="auto">
              <a:xfrm flipH="1">
                <a:off x="740" y="1997"/>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6" name="Line 575"/>
              <p:cNvSpPr>
                <a:spLocks noChangeShapeType="1"/>
              </p:cNvSpPr>
              <p:nvPr/>
            </p:nvSpPr>
            <p:spPr bwMode="auto">
              <a:xfrm>
                <a:off x="719" y="199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7" name="Line 576"/>
              <p:cNvSpPr>
                <a:spLocks noChangeShapeType="1"/>
              </p:cNvSpPr>
              <p:nvPr/>
            </p:nvSpPr>
            <p:spPr bwMode="auto">
              <a:xfrm>
                <a:off x="740" y="200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8" name="Line 577"/>
              <p:cNvSpPr>
                <a:spLocks noChangeShapeType="1"/>
              </p:cNvSpPr>
              <p:nvPr/>
            </p:nvSpPr>
            <p:spPr bwMode="auto">
              <a:xfrm>
                <a:off x="763" y="200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9" name="Line 578"/>
              <p:cNvSpPr>
                <a:spLocks noChangeShapeType="1"/>
              </p:cNvSpPr>
              <p:nvPr/>
            </p:nvSpPr>
            <p:spPr bwMode="auto">
              <a:xfrm>
                <a:off x="783" y="201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0" name="Line 579"/>
              <p:cNvSpPr>
                <a:spLocks noChangeShapeType="1"/>
              </p:cNvSpPr>
              <p:nvPr/>
            </p:nvSpPr>
            <p:spPr bwMode="auto">
              <a:xfrm>
                <a:off x="806" y="20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1" name="Line 580"/>
              <p:cNvSpPr>
                <a:spLocks noChangeShapeType="1"/>
              </p:cNvSpPr>
              <p:nvPr/>
            </p:nvSpPr>
            <p:spPr bwMode="auto">
              <a:xfrm>
                <a:off x="826" y="202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2" name="Line 581"/>
              <p:cNvSpPr>
                <a:spLocks noChangeShapeType="1"/>
              </p:cNvSpPr>
              <p:nvPr/>
            </p:nvSpPr>
            <p:spPr bwMode="auto">
              <a:xfrm>
                <a:off x="849" y="2025"/>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3" name="Line 582"/>
              <p:cNvSpPr>
                <a:spLocks noChangeShapeType="1"/>
              </p:cNvSpPr>
              <p:nvPr/>
            </p:nvSpPr>
            <p:spPr bwMode="auto">
              <a:xfrm>
                <a:off x="873" y="203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4" name="Line 583"/>
              <p:cNvSpPr>
                <a:spLocks noChangeShapeType="1"/>
              </p:cNvSpPr>
              <p:nvPr/>
            </p:nvSpPr>
            <p:spPr bwMode="auto">
              <a:xfrm>
                <a:off x="569" y="1967"/>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5" name="Freeform 584"/>
              <p:cNvSpPr>
                <a:spLocks/>
              </p:cNvSpPr>
              <p:nvPr/>
            </p:nvSpPr>
            <p:spPr bwMode="auto">
              <a:xfrm>
                <a:off x="513" y="1977"/>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86" name="Freeform 585"/>
              <p:cNvSpPr>
                <a:spLocks/>
              </p:cNvSpPr>
              <p:nvPr/>
            </p:nvSpPr>
            <p:spPr bwMode="auto">
              <a:xfrm>
                <a:off x="513" y="1977"/>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7" name="Line 586"/>
              <p:cNvSpPr>
                <a:spLocks noChangeShapeType="1"/>
              </p:cNvSpPr>
              <p:nvPr/>
            </p:nvSpPr>
            <p:spPr bwMode="auto">
              <a:xfrm flipH="1" flipV="1">
                <a:off x="540" y="1984"/>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8" name="Line 587"/>
              <p:cNvSpPr>
                <a:spLocks noChangeShapeType="1"/>
              </p:cNvSpPr>
              <p:nvPr/>
            </p:nvSpPr>
            <p:spPr bwMode="auto">
              <a:xfrm>
                <a:off x="524" y="1993"/>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9" name="Line 588"/>
              <p:cNvSpPr>
                <a:spLocks noChangeShapeType="1"/>
              </p:cNvSpPr>
              <p:nvPr/>
            </p:nvSpPr>
            <p:spPr bwMode="auto">
              <a:xfrm flipV="1">
                <a:off x="524" y="1993"/>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0" name="Freeform 589"/>
              <p:cNvSpPr>
                <a:spLocks/>
              </p:cNvSpPr>
              <p:nvPr/>
            </p:nvSpPr>
            <p:spPr bwMode="auto">
              <a:xfrm>
                <a:off x="501" y="2001"/>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1" name="Freeform 590"/>
              <p:cNvSpPr>
                <a:spLocks/>
              </p:cNvSpPr>
              <p:nvPr/>
            </p:nvSpPr>
            <p:spPr bwMode="auto">
              <a:xfrm>
                <a:off x="501" y="2001"/>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92" name="Line 591"/>
              <p:cNvSpPr>
                <a:spLocks noChangeShapeType="1"/>
              </p:cNvSpPr>
              <p:nvPr/>
            </p:nvSpPr>
            <p:spPr bwMode="auto">
              <a:xfrm>
                <a:off x="518" y="20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3" name="Line 592"/>
              <p:cNvSpPr>
                <a:spLocks noChangeShapeType="1"/>
              </p:cNvSpPr>
              <p:nvPr/>
            </p:nvSpPr>
            <p:spPr bwMode="auto">
              <a:xfrm>
                <a:off x="534" y="201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4" name="Line 593"/>
              <p:cNvSpPr>
                <a:spLocks noChangeShapeType="1"/>
              </p:cNvSpPr>
              <p:nvPr/>
            </p:nvSpPr>
            <p:spPr bwMode="auto">
              <a:xfrm>
                <a:off x="557" y="202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5" name="Line 594"/>
              <p:cNvSpPr>
                <a:spLocks noChangeShapeType="1"/>
              </p:cNvSpPr>
              <p:nvPr/>
            </p:nvSpPr>
            <p:spPr bwMode="auto">
              <a:xfrm flipV="1">
                <a:off x="518" y="200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 name="Line 595"/>
              <p:cNvSpPr>
                <a:spLocks noChangeShapeType="1"/>
              </p:cNvSpPr>
              <p:nvPr/>
            </p:nvSpPr>
            <p:spPr bwMode="auto">
              <a:xfrm flipV="1">
                <a:off x="534" y="200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 name="Line 596"/>
              <p:cNvSpPr>
                <a:spLocks noChangeShapeType="1"/>
              </p:cNvSpPr>
              <p:nvPr/>
            </p:nvSpPr>
            <p:spPr bwMode="auto">
              <a:xfrm flipV="1">
                <a:off x="557" y="2014"/>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 name="Line 597"/>
              <p:cNvSpPr>
                <a:spLocks noChangeShapeType="1"/>
              </p:cNvSpPr>
              <p:nvPr/>
            </p:nvSpPr>
            <p:spPr bwMode="auto">
              <a:xfrm>
                <a:off x="502" y="2007"/>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9" name="Freeform 598"/>
              <p:cNvSpPr>
                <a:spLocks/>
              </p:cNvSpPr>
              <p:nvPr/>
            </p:nvSpPr>
            <p:spPr bwMode="auto">
              <a:xfrm>
                <a:off x="712" y="2047"/>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 name="Freeform 599"/>
              <p:cNvSpPr>
                <a:spLocks/>
              </p:cNvSpPr>
              <p:nvPr/>
            </p:nvSpPr>
            <p:spPr bwMode="auto">
              <a:xfrm>
                <a:off x="712" y="2047"/>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01" name="Line 600"/>
              <p:cNvSpPr>
                <a:spLocks noChangeShapeType="1"/>
              </p:cNvSpPr>
              <p:nvPr/>
            </p:nvSpPr>
            <p:spPr bwMode="auto">
              <a:xfrm flipV="1">
                <a:off x="814" y="2069"/>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2" name="Line 601"/>
              <p:cNvSpPr>
                <a:spLocks noChangeShapeType="1"/>
              </p:cNvSpPr>
              <p:nvPr/>
            </p:nvSpPr>
            <p:spPr bwMode="auto">
              <a:xfrm flipV="1">
                <a:off x="791" y="206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3" name="Line 602"/>
              <p:cNvSpPr>
                <a:spLocks noChangeShapeType="1"/>
              </p:cNvSpPr>
              <p:nvPr/>
            </p:nvSpPr>
            <p:spPr bwMode="auto">
              <a:xfrm flipV="1">
                <a:off x="769" y="2059"/>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4" name="Line 603"/>
              <p:cNvSpPr>
                <a:spLocks noChangeShapeType="1"/>
              </p:cNvSpPr>
              <p:nvPr/>
            </p:nvSpPr>
            <p:spPr bwMode="auto">
              <a:xfrm flipV="1">
                <a:off x="744" y="2054"/>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5" name="Line 604"/>
              <p:cNvSpPr>
                <a:spLocks noChangeShapeType="1"/>
              </p:cNvSpPr>
              <p:nvPr/>
            </p:nvSpPr>
            <p:spPr bwMode="auto">
              <a:xfrm>
                <a:off x="744" y="2061"/>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6" name="Line 605"/>
              <p:cNvSpPr>
                <a:spLocks noChangeShapeType="1"/>
              </p:cNvSpPr>
              <p:nvPr/>
            </p:nvSpPr>
            <p:spPr bwMode="auto">
              <a:xfrm>
                <a:off x="768" y="206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7" name="Line 606"/>
              <p:cNvSpPr>
                <a:spLocks noChangeShapeType="1"/>
              </p:cNvSpPr>
              <p:nvPr/>
            </p:nvSpPr>
            <p:spPr bwMode="auto">
              <a:xfrm>
                <a:off x="791" y="207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8" name="Line 607"/>
              <p:cNvSpPr>
                <a:spLocks noChangeShapeType="1"/>
              </p:cNvSpPr>
              <p:nvPr/>
            </p:nvSpPr>
            <p:spPr bwMode="auto">
              <a:xfrm>
                <a:off x="814" y="207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9" name="Line 608"/>
              <p:cNvSpPr>
                <a:spLocks noChangeShapeType="1"/>
              </p:cNvSpPr>
              <p:nvPr/>
            </p:nvSpPr>
            <p:spPr bwMode="auto">
              <a:xfrm>
                <a:off x="712" y="2053"/>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0" name="Line 609"/>
              <p:cNvSpPr>
                <a:spLocks noChangeShapeType="1"/>
              </p:cNvSpPr>
              <p:nvPr/>
            </p:nvSpPr>
            <p:spPr bwMode="auto">
              <a:xfrm flipV="1">
                <a:off x="831" y="2073"/>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1" name="Line 610"/>
              <p:cNvSpPr>
                <a:spLocks noChangeShapeType="1"/>
              </p:cNvSpPr>
              <p:nvPr/>
            </p:nvSpPr>
            <p:spPr bwMode="auto">
              <a:xfrm>
                <a:off x="830" y="2080"/>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2" name="Freeform 611"/>
              <p:cNvSpPr>
                <a:spLocks/>
              </p:cNvSpPr>
              <p:nvPr/>
            </p:nvSpPr>
            <p:spPr bwMode="auto">
              <a:xfrm>
                <a:off x="585" y="2020"/>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3" name="Freeform 612"/>
              <p:cNvSpPr>
                <a:spLocks/>
              </p:cNvSpPr>
              <p:nvPr/>
            </p:nvSpPr>
            <p:spPr bwMode="auto">
              <a:xfrm>
                <a:off x="585" y="2020"/>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4" name="Line 613"/>
              <p:cNvSpPr>
                <a:spLocks noChangeShapeType="1"/>
              </p:cNvSpPr>
              <p:nvPr/>
            </p:nvSpPr>
            <p:spPr bwMode="auto">
              <a:xfrm flipH="1" flipV="1">
                <a:off x="585" y="2026"/>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5" name="Line 614"/>
              <p:cNvSpPr>
                <a:spLocks noChangeShapeType="1"/>
              </p:cNvSpPr>
              <p:nvPr/>
            </p:nvSpPr>
            <p:spPr bwMode="auto">
              <a:xfrm>
                <a:off x="912" y="2032"/>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6" name="Freeform 615"/>
              <p:cNvSpPr>
                <a:spLocks/>
              </p:cNvSpPr>
              <p:nvPr/>
            </p:nvSpPr>
            <p:spPr bwMode="auto">
              <a:xfrm>
                <a:off x="873" y="1973"/>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7" name="Freeform 616"/>
              <p:cNvSpPr>
                <a:spLocks/>
              </p:cNvSpPr>
              <p:nvPr/>
            </p:nvSpPr>
            <p:spPr bwMode="auto">
              <a:xfrm>
                <a:off x="873" y="1973"/>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8" name="Freeform 617"/>
              <p:cNvSpPr>
                <a:spLocks/>
              </p:cNvSpPr>
              <p:nvPr/>
            </p:nvSpPr>
            <p:spPr bwMode="auto">
              <a:xfrm>
                <a:off x="599" y="1915"/>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9" name="Freeform 618"/>
              <p:cNvSpPr>
                <a:spLocks/>
              </p:cNvSpPr>
              <p:nvPr/>
            </p:nvSpPr>
            <p:spPr bwMode="auto">
              <a:xfrm>
                <a:off x="599" y="1915"/>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0" name="Line 619"/>
              <p:cNvSpPr>
                <a:spLocks noChangeShapeType="1"/>
              </p:cNvSpPr>
              <p:nvPr/>
            </p:nvSpPr>
            <p:spPr bwMode="auto">
              <a:xfrm>
                <a:off x="652" y="1921"/>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1" name="Freeform 620"/>
              <p:cNvSpPr>
                <a:spLocks/>
              </p:cNvSpPr>
              <p:nvPr/>
            </p:nvSpPr>
            <p:spPr bwMode="auto">
              <a:xfrm>
                <a:off x="646" y="1929"/>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2" name="Freeform 621"/>
              <p:cNvSpPr>
                <a:spLocks/>
              </p:cNvSpPr>
              <p:nvPr/>
            </p:nvSpPr>
            <p:spPr bwMode="auto">
              <a:xfrm>
                <a:off x="646" y="1929"/>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3" name="Freeform 622"/>
              <p:cNvSpPr>
                <a:spLocks/>
              </p:cNvSpPr>
              <p:nvPr/>
            </p:nvSpPr>
            <p:spPr bwMode="auto">
              <a:xfrm>
                <a:off x="644" y="1937"/>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4" name="Freeform 623"/>
              <p:cNvSpPr>
                <a:spLocks/>
              </p:cNvSpPr>
              <p:nvPr/>
            </p:nvSpPr>
            <p:spPr bwMode="auto">
              <a:xfrm>
                <a:off x="644" y="1937"/>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5" name="Freeform 624"/>
              <p:cNvSpPr>
                <a:spLocks/>
              </p:cNvSpPr>
              <p:nvPr/>
            </p:nvSpPr>
            <p:spPr bwMode="auto">
              <a:xfrm>
                <a:off x="758" y="1955"/>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6" name="Freeform 625"/>
              <p:cNvSpPr>
                <a:spLocks/>
              </p:cNvSpPr>
              <p:nvPr/>
            </p:nvSpPr>
            <p:spPr bwMode="auto">
              <a:xfrm>
                <a:off x="758" y="1955"/>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7" name="Freeform 626"/>
              <p:cNvSpPr>
                <a:spLocks/>
              </p:cNvSpPr>
              <p:nvPr/>
            </p:nvSpPr>
            <p:spPr bwMode="auto">
              <a:xfrm>
                <a:off x="669" y="1937"/>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8" name="Line 627"/>
              <p:cNvSpPr>
                <a:spLocks noChangeShapeType="1"/>
              </p:cNvSpPr>
              <p:nvPr/>
            </p:nvSpPr>
            <p:spPr bwMode="auto">
              <a:xfrm flipV="1">
                <a:off x="684" y="1940"/>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9" name="Line 628"/>
              <p:cNvSpPr>
                <a:spLocks noChangeShapeType="1"/>
              </p:cNvSpPr>
              <p:nvPr/>
            </p:nvSpPr>
            <p:spPr bwMode="auto">
              <a:xfrm>
                <a:off x="691" y="194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0" name="Line 629"/>
              <p:cNvSpPr>
                <a:spLocks noChangeShapeType="1"/>
              </p:cNvSpPr>
              <p:nvPr/>
            </p:nvSpPr>
            <p:spPr bwMode="auto">
              <a:xfrm flipH="1">
                <a:off x="689" y="1941"/>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1" name="Line 630"/>
              <p:cNvSpPr>
                <a:spLocks noChangeShapeType="1"/>
              </p:cNvSpPr>
              <p:nvPr/>
            </p:nvSpPr>
            <p:spPr bwMode="auto">
              <a:xfrm flipV="1">
                <a:off x="722" y="194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2" name="Line 631"/>
              <p:cNvSpPr>
                <a:spLocks noChangeShapeType="1"/>
              </p:cNvSpPr>
              <p:nvPr/>
            </p:nvSpPr>
            <p:spPr bwMode="auto">
              <a:xfrm>
                <a:off x="728" y="1947"/>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3" name="Line 632"/>
              <p:cNvSpPr>
                <a:spLocks noChangeShapeType="1"/>
              </p:cNvSpPr>
              <p:nvPr/>
            </p:nvSpPr>
            <p:spPr bwMode="auto">
              <a:xfrm flipH="1">
                <a:off x="726" y="194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4" name="Line 633"/>
              <p:cNvSpPr>
                <a:spLocks noChangeShapeType="1"/>
              </p:cNvSpPr>
              <p:nvPr/>
            </p:nvSpPr>
            <p:spPr bwMode="auto">
              <a:xfrm flipV="1">
                <a:off x="732" y="194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5" name="Line 634"/>
              <p:cNvSpPr>
                <a:spLocks noChangeShapeType="1"/>
              </p:cNvSpPr>
              <p:nvPr/>
            </p:nvSpPr>
            <p:spPr bwMode="auto">
              <a:xfrm>
                <a:off x="738" y="194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6" name="Line 635"/>
              <p:cNvSpPr>
                <a:spLocks noChangeShapeType="1"/>
              </p:cNvSpPr>
              <p:nvPr/>
            </p:nvSpPr>
            <p:spPr bwMode="auto">
              <a:xfrm flipH="1">
                <a:off x="735" y="1950"/>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7" name="Line 636"/>
              <p:cNvSpPr>
                <a:spLocks noChangeShapeType="1"/>
              </p:cNvSpPr>
              <p:nvPr/>
            </p:nvSpPr>
            <p:spPr bwMode="auto">
              <a:xfrm flipV="1">
                <a:off x="693" y="1942"/>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8" name="Line 637"/>
              <p:cNvSpPr>
                <a:spLocks noChangeShapeType="1"/>
              </p:cNvSpPr>
              <p:nvPr/>
            </p:nvSpPr>
            <p:spPr bwMode="auto">
              <a:xfrm>
                <a:off x="701" y="19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9" name="Line 638"/>
              <p:cNvSpPr>
                <a:spLocks noChangeShapeType="1"/>
              </p:cNvSpPr>
              <p:nvPr/>
            </p:nvSpPr>
            <p:spPr bwMode="auto">
              <a:xfrm flipH="1">
                <a:off x="698" y="1943"/>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0" name="Line 639"/>
              <p:cNvSpPr>
                <a:spLocks noChangeShapeType="1"/>
              </p:cNvSpPr>
              <p:nvPr/>
            </p:nvSpPr>
            <p:spPr bwMode="auto">
              <a:xfrm flipV="1">
                <a:off x="701" y="1943"/>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1" name="Line 640"/>
              <p:cNvSpPr>
                <a:spLocks noChangeShapeType="1"/>
              </p:cNvSpPr>
              <p:nvPr/>
            </p:nvSpPr>
            <p:spPr bwMode="auto">
              <a:xfrm>
                <a:off x="709" y="1943"/>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2" name="Line 641"/>
              <p:cNvSpPr>
                <a:spLocks noChangeShapeType="1"/>
              </p:cNvSpPr>
              <p:nvPr/>
            </p:nvSpPr>
            <p:spPr bwMode="auto">
              <a:xfrm flipH="1">
                <a:off x="707" y="1945"/>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3" name="Line 642"/>
              <p:cNvSpPr>
                <a:spLocks noChangeShapeType="1"/>
              </p:cNvSpPr>
              <p:nvPr/>
            </p:nvSpPr>
            <p:spPr bwMode="auto">
              <a:xfrm flipV="1">
                <a:off x="712" y="194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4" name="Line 643"/>
              <p:cNvSpPr>
                <a:spLocks noChangeShapeType="1"/>
              </p:cNvSpPr>
              <p:nvPr/>
            </p:nvSpPr>
            <p:spPr bwMode="auto">
              <a:xfrm>
                <a:off x="718" y="194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5" name="Line 644"/>
              <p:cNvSpPr>
                <a:spLocks noChangeShapeType="1"/>
              </p:cNvSpPr>
              <p:nvPr/>
            </p:nvSpPr>
            <p:spPr bwMode="auto">
              <a:xfrm flipH="1">
                <a:off x="715" y="1946"/>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6" name="Freeform 645"/>
              <p:cNvSpPr>
                <a:spLocks/>
              </p:cNvSpPr>
              <p:nvPr/>
            </p:nvSpPr>
            <p:spPr bwMode="auto">
              <a:xfrm>
                <a:off x="658" y="1935"/>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7" name="Freeform 646"/>
              <p:cNvSpPr>
                <a:spLocks/>
              </p:cNvSpPr>
              <p:nvPr/>
            </p:nvSpPr>
            <p:spPr bwMode="auto">
              <a:xfrm>
                <a:off x="888" y="1981"/>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48" name="Freeform 647"/>
              <p:cNvSpPr>
                <a:spLocks/>
              </p:cNvSpPr>
              <p:nvPr/>
            </p:nvSpPr>
            <p:spPr bwMode="auto">
              <a:xfrm>
                <a:off x="888" y="1981"/>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9" name="Freeform 648"/>
              <p:cNvSpPr>
                <a:spLocks/>
              </p:cNvSpPr>
              <p:nvPr/>
            </p:nvSpPr>
            <p:spPr bwMode="auto">
              <a:xfrm>
                <a:off x="932" y="1840"/>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0" name="Freeform 649"/>
              <p:cNvSpPr>
                <a:spLocks/>
              </p:cNvSpPr>
              <p:nvPr/>
            </p:nvSpPr>
            <p:spPr bwMode="auto">
              <a:xfrm>
                <a:off x="932" y="1840"/>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1" name="Freeform 650"/>
              <p:cNvSpPr>
                <a:spLocks/>
              </p:cNvSpPr>
              <p:nvPr/>
            </p:nvSpPr>
            <p:spPr bwMode="auto">
              <a:xfrm>
                <a:off x="599" y="1786"/>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2" name="Freeform 651"/>
              <p:cNvSpPr>
                <a:spLocks/>
              </p:cNvSpPr>
              <p:nvPr/>
            </p:nvSpPr>
            <p:spPr bwMode="auto">
              <a:xfrm>
                <a:off x="599" y="1786"/>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3" name="Line 652"/>
              <p:cNvSpPr>
                <a:spLocks noChangeShapeType="1"/>
              </p:cNvSpPr>
              <p:nvPr/>
            </p:nvSpPr>
            <p:spPr bwMode="auto">
              <a:xfrm>
                <a:off x="607" y="1912"/>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4" name="Line 653"/>
              <p:cNvSpPr>
                <a:spLocks noChangeShapeType="1"/>
              </p:cNvSpPr>
              <p:nvPr/>
            </p:nvSpPr>
            <p:spPr bwMode="auto">
              <a:xfrm>
                <a:off x="900" y="1967"/>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5" name="Freeform 654"/>
              <p:cNvSpPr>
                <a:spLocks/>
              </p:cNvSpPr>
              <p:nvPr/>
            </p:nvSpPr>
            <p:spPr bwMode="auto">
              <a:xfrm>
                <a:off x="619" y="1790"/>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6" name="Freeform 655"/>
              <p:cNvSpPr>
                <a:spLocks/>
              </p:cNvSpPr>
              <p:nvPr/>
            </p:nvSpPr>
            <p:spPr bwMode="auto">
              <a:xfrm>
                <a:off x="619" y="1790"/>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7" name="Line 656"/>
              <p:cNvSpPr>
                <a:spLocks noChangeShapeType="1"/>
              </p:cNvSpPr>
              <p:nvPr/>
            </p:nvSpPr>
            <p:spPr bwMode="auto">
              <a:xfrm>
                <a:off x="623" y="187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8" name="Freeform 657"/>
              <p:cNvSpPr>
                <a:spLocks/>
              </p:cNvSpPr>
              <p:nvPr/>
            </p:nvSpPr>
            <p:spPr bwMode="auto">
              <a:xfrm>
                <a:off x="956" y="1832"/>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9" name="Freeform 658"/>
              <p:cNvSpPr>
                <a:spLocks/>
              </p:cNvSpPr>
              <p:nvPr/>
            </p:nvSpPr>
            <p:spPr bwMode="auto">
              <a:xfrm>
                <a:off x="956" y="1831"/>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0" name="Freeform 659"/>
              <p:cNvSpPr>
                <a:spLocks/>
              </p:cNvSpPr>
              <p:nvPr/>
            </p:nvSpPr>
            <p:spPr bwMode="auto">
              <a:xfrm>
                <a:off x="959" y="1833"/>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1" name="Freeform 660"/>
              <p:cNvSpPr>
                <a:spLocks/>
              </p:cNvSpPr>
              <p:nvPr/>
            </p:nvSpPr>
            <p:spPr bwMode="auto">
              <a:xfrm>
                <a:off x="959" y="1833"/>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2" name="Line 661"/>
              <p:cNvSpPr>
                <a:spLocks noChangeShapeType="1"/>
              </p:cNvSpPr>
              <p:nvPr/>
            </p:nvSpPr>
            <p:spPr bwMode="auto">
              <a:xfrm flipH="1" flipV="1">
                <a:off x="962" y="1833"/>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3" name="Freeform 662"/>
              <p:cNvSpPr>
                <a:spLocks/>
              </p:cNvSpPr>
              <p:nvPr/>
            </p:nvSpPr>
            <p:spPr bwMode="auto">
              <a:xfrm>
                <a:off x="954" y="1928"/>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4" name="Freeform 663"/>
              <p:cNvSpPr>
                <a:spLocks/>
              </p:cNvSpPr>
              <p:nvPr/>
            </p:nvSpPr>
            <p:spPr bwMode="auto">
              <a:xfrm>
                <a:off x="954" y="1928"/>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5" name="Freeform 664"/>
              <p:cNvSpPr>
                <a:spLocks/>
              </p:cNvSpPr>
              <p:nvPr/>
            </p:nvSpPr>
            <p:spPr bwMode="auto">
              <a:xfrm>
                <a:off x="709" y="1791"/>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6" name="Freeform 665"/>
              <p:cNvSpPr>
                <a:spLocks/>
              </p:cNvSpPr>
              <p:nvPr/>
            </p:nvSpPr>
            <p:spPr bwMode="auto">
              <a:xfrm>
                <a:off x="709" y="1791"/>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7" name="Freeform 666"/>
              <p:cNvSpPr>
                <a:spLocks/>
              </p:cNvSpPr>
              <p:nvPr/>
            </p:nvSpPr>
            <p:spPr bwMode="auto">
              <a:xfrm>
                <a:off x="791" y="1803"/>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8" name="Freeform 667"/>
              <p:cNvSpPr>
                <a:spLocks/>
              </p:cNvSpPr>
              <p:nvPr/>
            </p:nvSpPr>
            <p:spPr bwMode="auto">
              <a:xfrm>
                <a:off x="791" y="1803"/>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9" name="Line 668"/>
              <p:cNvSpPr>
                <a:spLocks noChangeShapeType="1"/>
              </p:cNvSpPr>
              <p:nvPr/>
            </p:nvSpPr>
            <p:spPr bwMode="auto">
              <a:xfrm>
                <a:off x="852" y="1813"/>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0" name="Freeform 669"/>
              <p:cNvSpPr>
                <a:spLocks/>
              </p:cNvSpPr>
              <p:nvPr/>
            </p:nvSpPr>
            <p:spPr bwMode="auto">
              <a:xfrm>
                <a:off x="791" y="1797"/>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1" name="Freeform 670"/>
              <p:cNvSpPr>
                <a:spLocks/>
              </p:cNvSpPr>
              <p:nvPr/>
            </p:nvSpPr>
            <p:spPr bwMode="auto">
              <a:xfrm>
                <a:off x="791" y="1797"/>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72" name="Freeform 671"/>
              <p:cNvSpPr>
                <a:spLocks/>
              </p:cNvSpPr>
              <p:nvPr/>
            </p:nvSpPr>
            <p:spPr bwMode="auto">
              <a:xfrm>
                <a:off x="654" y="1809"/>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5" name="Freeform 672"/>
            <p:cNvSpPr>
              <a:spLocks/>
            </p:cNvSpPr>
            <p:nvPr/>
          </p:nvSpPr>
          <p:spPr bwMode="auto">
            <a:xfrm>
              <a:off x="654" y="1809"/>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673"/>
            <p:cNvSpPr>
              <a:spLocks/>
            </p:cNvSpPr>
            <p:nvPr/>
          </p:nvSpPr>
          <p:spPr bwMode="auto">
            <a:xfrm>
              <a:off x="669" y="1811"/>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 name="Freeform 674"/>
            <p:cNvSpPr>
              <a:spLocks/>
            </p:cNvSpPr>
            <p:nvPr/>
          </p:nvSpPr>
          <p:spPr bwMode="auto">
            <a:xfrm>
              <a:off x="669" y="1811"/>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 name="Freeform 675"/>
            <p:cNvSpPr>
              <a:spLocks/>
            </p:cNvSpPr>
            <p:nvPr/>
          </p:nvSpPr>
          <p:spPr bwMode="auto">
            <a:xfrm>
              <a:off x="676" y="1811"/>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676"/>
            <p:cNvSpPr>
              <a:spLocks/>
            </p:cNvSpPr>
            <p:nvPr/>
          </p:nvSpPr>
          <p:spPr bwMode="auto">
            <a:xfrm>
              <a:off x="682" y="1811"/>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0" name="Freeform 677"/>
            <p:cNvSpPr>
              <a:spLocks/>
            </p:cNvSpPr>
            <p:nvPr/>
          </p:nvSpPr>
          <p:spPr bwMode="auto">
            <a:xfrm>
              <a:off x="690" y="1811"/>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1" name="Freeform 678"/>
            <p:cNvSpPr>
              <a:spLocks/>
            </p:cNvSpPr>
            <p:nvPr/>
          </p:nvSpPr>
          <p:spPr bwMode="auto">
            <a:xfrm>
              <a:off x="696" y="1811"/>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679"/>
            <p:cNvSpPr>
              <a:spLocks/>
            </p:cNvSpPr>
            <p:nvPr/>
          </p:nvSpPr>
          <p:spPr bwMode="auto">
            <a:xfrm>
              <a:off x="703" y="1811"/>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680"/>
            <p:cNvSpPr>
              <a:spLocks/>
            </p:cNvSpPr>
            <p:nvPr/>
          </p:nvSpPr>
          <p:spPr bwMode="auto">
            <a:xfrm>
              <a:off x="709" y="1811"/>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681"/>
            <p:cNvSpPr>
              <a:spLocks/>
            </p:cNvSpPr>
            <p:nvPr/>
          </p:nvSpPr>
          <p:spPr bwMode="auto">
            <a:xfrm>
              <a:off x="716" y="1816"/>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682"/>
            <p:cNvSpPr>
              <a:spLocks/>
            </p:cNvSpPr>
            <p:nvPr/>
          </p:nvSpPr>
          <p:spPr bwMode="auto">
            <a:xfrm>
              <a:off x="723" y="1820"/>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683"/>
            <p:cNvSpPr>
              <a:spLocks/>
            </p:cNvSpPr>
            <p:nvPr/>
          </p:nvSpPr>
          <p:spPr bwMode="auto">
            <a:xfrm>
              <a:off x="730" y="1826"/>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684"/>
            <p:cNvSpPr>
              <a:spLocks/>
            </p:cNvSpPr>
            <p:nvPr/>
          </p:nvSpPr>
          <p:spPr bwMode="auto">
            <a:xfrm>
              <a:off x="736" y="1831"/>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685"/>
            <p:cNvSpPr>
              <a:spLocks/>
            </p:cNvSpPr>
            <p:nvPr/>
          </p:nvSpPr>
          <p:spPr bwMode="auto">
            <a:xfrm>
              <a:off x="744" y="1837"/>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9" name="Rectangle 686"/>
            <p:cNvSpPr>
              <a:spLocks noChangeArrowheads="1"/>
            </p:cNvSpPr>
            <p:nvPr/>
          </p:nvSpPr>
          <p:spPr bwMode="auto">
            <a:xfrm>
              <a:off x="749" y="1841"/>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0" name="Rectangle 687"/>
            <p:cNvSpPr>
              <a:spLocks noChangeArrowheads="1"/>
            </p:cNvSpPr>
            <p:nvPr/>
          </p:nvSpPr>
          <p:spPr bwMode="auto">
            <a:xfrm>
              <a:off x="756" y="1847"/>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1" name="Rectangle 688"/>
            <p:cNvSpPr>
              <a:spLocks noChangeArrowheads="1"/>
            </p:cNvSpPr>
            <p:nvPr/>
          </p:nvSpPr>
          <p:spPr bwMode="auto">
            <a:xfrm>
              <a:off x="763" y="1852"/>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2" name="Rectangle 689"/>
            <p:cNvSpPr>
              <a:spLocks noChangeArrowheads="1"/>
            </p:cNvSpPr>
            <p:nvPr/>
          </p:nvSpPr>
          <p:spPr bwMode="auto">
            <a:xfrm>
              <a:off x="770" y="1858"/>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3" name="Rectangle 690"/>
            <p:cNvSpPr>
              <a:spLocks noChangeArrowheads="1"/>
            </p:cNvSpPr>
            <p:nvPr/>
          </p:nvSpPr>
          <p:spPr bwMode="auto">
            <a:xfrm>
              <a:off x="776" y="1863"/>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4" name="Rectangle 691"/>
            <p:cNvSpPr>
              <a:spLocks noChangeArrowheads="1"/>
            </p:cNvSpPr>
            <p:nvPr/>
          </p:nvSpPr>
          <p:spPr bwMode="auto">
            <a:xfrm>
              <a:off x="783" y="1868"/>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5" name="Rectangle 692"/>
            <p:cNvSpPr>
              <a:spLocks noChangeArrowheads="1"/>
            </p:cNvSpPr>
            <p:nvPr/>
          </p:nvSpPr>
          <p:spPr bwMode="auto">
            <a:xfrm>
              <a:off x="790" y="1873"/>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6" name="Freeform 693"/>
            <p:cNvSpPr>
              <a:spLocks/>
            </p:cNvSpPr>
            <p:nvPr/>
          </p:nvSpPr>
          <p:spPr bwMode="auto">
            <a:xfrm>
              <a:off x="669" y="1811"/>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694"/>
            <p:cNvSpPr>
              <a:spLocks/>
            </p:cNvSpPr>
            <p:nvPr/>
          </p:nvSpPr>
          <p:spPr bwMode="auto">
            <a:xfrm>
              <a:off x="915" y="1904"/>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8" name="Freeform 695"/>
            <p:cNvSpPr>
              <a:spLocks/>
            </p:cNvSpPr>
            <p:nvPr/>
          </p:nvSpPr>
          <p:spPr bwMode="auto">
            <a:xfrm>
              <a:off x="915" y="1904"/>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696"/>
            <p:cNvSpPr>
              <a:spLocks/>
            </p:cNvSpPr>
            <p:nvPr/>
          </p:nvSpPr>
          <p:spPr bwMode="auto">
            <a:xfrm>
              <a:off x="942" y="1915"/>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0" name="Freeform 697"/>
            <p:cNvSpPr>
              <a:spLocks/>
            </p:cNvSpPr>
            <p:nvPr/>
          </p:nvSpPr>
          <p:spPr bwMode="auto">
            <a:xfrm>
              <a:off x="942" y="1915"/>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1" name="Freeform 698"/>
            <p:cNvSpPr>
              <a:spLocks/>
            </p:cNvSpPr>
            <p:nvPr/>
          </p:nvSpPr>
          <p:spPr bwMode="auto">
            <a:xfrm>
              <a:off x="930" y="1939"/>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2" name="Freeform 699"/>
            <p:cNvSpPr>
              <a:spLocks/>
            </p:cNvSpPr>
            <p:nvPr/>
          </p:nvSpPr>
          <p:spPr bwMode="auto">
            <a:xfrm>
              <a:off x="930" y="1939"/>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3" name="Line 700"/>
            <p:cNvSpPr>
              <a:spLocks noChangeShapeType="1"/>
            </p:cNvSpPr>
            <p:nvPr/>
          </p:nvSpPr>
          <p:spPr bwMode="auto">
            <a:xfrm flipH="1">
              <a:off x="678" y="1632"/>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24" name="Group 701"/>
            <p:cNvGrpSpPr>
              <a:grpSpLocks/>
            </p:cNvGrpSpPr>
            <p:nvPr/>
          </p:nvGrpSpPr>
          <p:grpSpPr bwMode="auto">
            <a:xfrm>
              <a:off x="816" y="1584"/>
              <a:ext cx="240" cy="192"/>
              <a:chOff x="1248" y="2736"/>
              <a:chExt cx="240" cy="192"/>
            </a:xfrm>
          </p:grpSpPr>
          <p:sp>
            <p:nvSpPr>
              <p:cNvPr id="16770" name="Line 70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71" name="Line 70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72" name="Line 70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25" name="Group 705"/>
            <p:cNvGrpSpPr>
              <a:grpSpLocks/>
            </p:cNvGrpSpPr>
            <p:nvPr/>
          </p:nvGrpSpPr>
          <p:grpSpPr bwMode="auto">
            <a:xfrm>
              <a:off x="2160" y="864"/>
              <a:ext cx="240" cy="192"/>
              <a:chOff x="1248" y="2736"/>
              <a:chExt cx="240" cy="192"/>
            </a:xfrm>
          </p:grpSpPr>
          <p:sp>
            <p:nvSpPr>
              <p:cNvPr id="16767" name="Line 70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8" name="Line 70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9" name="Line 70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26" name="Group 709"/>
            <p:cNvGrpSpPr>
              <a:grpSpLocks/>
            </p:cNvGrpSpPr>
            <p:nvPr/>
          </p:nvGrpSpPr>
          <p:grpSpPr bwMode="auto">
            <a:xfrm flipH="1">
              <a:off x="1296" y="1776"/>
              <a:ext cx="240" cy="192"/>
              <a:chOff x="1248" y="2736"/>
              <a:chExt cx="240" cy="192"/>
            </a:xfrm>
          </p:grpSpPr>
          <p:sp>
            <p:nvSpPr>
              <p:cNvPr id="16764" name="Line 710"/>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5" name="Line 711"/>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6" name="Line 712"/>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27" name="Rectangle 713"/>
            <p:cNvSpPr>
              <a:spLocks noChangeArrowheads="1"/>
            </p:cNvSpPr>
            <p:nvPr/>
          </p:nvSpPr>
          <p:spPr bwMode="auto">
            <a:xfrm>
              <a:off x="3504" y="1584"/>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28" name="Rectangle 714"/>
            <p:cNvSpPr>
              <a:spLocks noChangeArrowheads="1"/>
            </p:cNvSpPr>
            <p:nvPr/>
          </p:nvSpPr>
          <p:spPr bwMode="auto">
            <a:xfrm>
              <a:off x="1104" y="1488"/>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29" name="Rectangle 715"/>
            <p:cNvSpPr>
              <a:spLocks noChangeArrowheads="1"/>
            </p:cNvSpPr>
            <p:nvPr/>
          </p:nvSpPr>
          <p:spPr bwMode="auto">
            <a:xfrm>
              <a:off x="2064" y="1200"/>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30" name="Line 716"/>
            <p:cNvSpPr>
              <a:spLocks noChangeShapeType="1"/>
            </p:cNvSpPr>
            <p:nvPr/>
          </p:nvSpPr>
          <p:spPr bwMode="auto">
            <a:xfrm>
              <a:off x="768" y="1440"/>
              <a:ext cx="3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717"/>
            <p:cNvSpPr>
              <a:spLocks noChangeShapeType="1"/>
            </p:cNvSpPr>
            <p:nvPr/>
          </p:nvSpPr>
          <p:spPr bwMode="auto">
            <a:xfrm>
              <a:off x="1248" y="144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2" name="Line 718"/>
            <p:cNvSpPr>
              <a:spLocks noChangeShapeType="1"/>
            </p:cNvSpPr>
            <p:nvPr/>
          </p:nvSpPr>
          <p:spPr bwMode="auto">
            <a:xfrm>
              <a:off x="2208" y="139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3" name="Line 719"/>
            <p:cNvSpPr>
              <a:spLocks noChangeShapeType="1"/>
            </p:cNvSpPr>
            <p:nvPr/>
          </p:nvSpPr>
          <p:spPr bwMode="auto">
            <a:xfrm>
              <a:off x="3648"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4" name="Text Box 720"/>
            <p:cNvSpPr txBox="1">
              <a:spLocks noChangeArrowheads="1"/>
            </p:cNvSpPr>
            <p:nvPr/>
          </p:nvSpPr>
          <p:spPr bwMode="auto">
            <a:xfrm>
              <a:off x="1722" y="1488"/>
              <a:ext cx="130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wired network</a:t>
              </a:r>
            </a:p>
          </p:txBody>
        </p:sp>
        <p:grpSp>
          <p:nvGrpSpPr>
            <p:cNvPr id="16435" name="Group 721"/>
            <p:cNvGrpSpPr>
              <a:grpSpLocks/>
            </p:cNvGrpSpPr>
            <p:nvPr/>
          </p:nvGrpSpPr>
          <p:grpSpPr bwMode="auto">
            <a:xfrm>
              <a:off x="3216" y="1680"/>
              <a:ext cx="240" cy="192"/>
              <a:chOff x="1248" y="2736"/>
              <a:chExt cx="240" cy="192"/>
            </a:xfrm>
          </p:grpSpPr>
          <p:sp>
            <p:nvSpPr>
              <p:cNvPr id="16761" name="Line 72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2" name="Line 72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3" name="Line 72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36" name="Group 725"/>
            <p:cNvGrpSpPr>
              <a:grpSpLocks/>
            </p:cNvGrpSpPr>
            <p:nvPr/>
          </p:nvGrpSpPr>
          <p:grpSpPr bwMode="auto">
            <a:xfrm flipH="1">
              <a:off x="3648" y="1824"/>
              <a:ext cx="240" cy="192"/>
              <a:chOff x="1248" y="2736"/>
              <a:chExt cx="240" cy="192"/>
            </a:xfrm>
          </p:grpSpPr>
          <p:sp>
            <p:nvSpPr>
              <p:cNvPr id="16758" name="Line 72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59" name="Line 72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0" name="Line 72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37" name="Text Box 729"/>
            <p:cNvSpPr txBox="1">
              <a:spLocks noChangeArrowheads="1"/>
            </p:cNvSpPr>
            <p:nvPr/>
          </p:nvSpPr>
          <p:spPr bwMode="auto">
            <a:xfrm>
              <a:off x="3216" y="1103"/>
              <a:ext cx="15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AP: Access Point</a:t>
              </a:r>
            </a:p>
          </p:txBody>
        </p:sp>
        <p:grpSp>
          <p:nvGrpSpPr>
            <p:cNvPr id="16438" name="Group 730"/>
            <p:cNvGrpSpPr>
              <a:grpSpLocks/>
            </p:cNvGrpSpPr>
            <p:nvPr/>
          </p:nvGrpSpPr>
          <p:grpSpPr bwMode="auto">
            <a:xfrm>
              <a:off x="1584" y="1776"/>
              <a:ext cx="296" cy="432"/>
              <a:chOff x="3360" y="3024"/>
              <a:chExt cx="296" cy="432"/>
            </a:xfrm>
          </p:grpSpPr>
          <p:sp>
            <p:nvSpPr>
              <p:cNvPr id="16654" name="Freeform 731"/>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5" name="Freeform 732"/>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6" name="Freeform 733"/>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7" name="Freeform 734"/>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8" name="Freeform 735"/>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9" name="Freeform 736"/>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0" name="Freeform 737"/>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1" name="Freeform 738"/>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2" name="Freeform 739"/>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3" name="Freeform 740"/>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4" name="Freeform 741"/>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5" name="Freeform 742"/>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6" name="Freeform 743"/>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7" name="Freeform 744"/>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8" name="Freeform 745"/>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9" name="Freeform 746"/>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0" name="Freeform 747"/>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1" name="Freeform 748"/>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2" name="Freeform 749"/>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3" name="Freeform 750"/>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4" name="Freeform 751"/>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5" name="Freeform 752"/>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6" name="Freeform 753"/>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7" name="Freeform 754"/>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8" name="Freeform 755"/>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9" name="Freeform 756"/>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0" name="Freeform 757"/>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1" name="Freeform 758"/>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2" name="Freeform 759"/>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3" name="Freeform 760"/>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4" name="Freeform 761"/>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5" name="Freeform 762"/>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6" name="Freeform 763"/>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7" name="Freeform 764"/>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8" name="Freeform 765"/>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9" name="Freeform 766"/>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0" name="Freeform 767"/>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 name="Freeform 768"/>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 name="Freeform 769"/>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 name="Freeform 770"/>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 name="Freeform 771"/>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 name="Freeform 772"/>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 name="Freeform 773"/>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 name="Freeform 774"/>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8" name="Freeform 775"/>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9" name="Freeform 776"/>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0" name="Freeform 777"/>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1" name="Freeform 778"/>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2" name="Freeform 779"/>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3" name="Freeform 780"/>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4" name="Freeform 781"/>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5" name="Freeform 782"/>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6" name="Freeform 783"/>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7" name="Freeform 784"/>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8" name="Freeform 785"/>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9" name="Freeform 786"/>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0" name="Freeform 787"/>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1" name="Freeform 788"/>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2" name="Freeform 789"/>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3" name="Freeform 790"/>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4" name="Freeform 791"/>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5" name="Freeform 792"/>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6" name="Freeform 793"/>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7" name="Freeform 794"/>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8" name="Freeform 795"/>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9" name="Freeform 796"/>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0" name="Freeform 797"/>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1" name="Freeform 798"/>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2" name="Freeform 799"/>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3" name="Freeform 800"/>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4" name="Freeform 801"/>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5" name="Freeform 802"/>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6" name="Freeform 803"/>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7" name="Freeform 804"/>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8" name="Freeform 805"/>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9" name="Freeform 806"/>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0" name="Freeform 807"/>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1" name="Freeform 808"/>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2" name="Freeform 809"/>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3" name="Freeform 810"/>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4" name="Freeform 811"/>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5" name="Freeform 812"/>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6" name="Freeform 813"/>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7" name="Freeform 814"/>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8" name="Freeform 815"/>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9" name="Freeform 816"/>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0" name="Freeform 817"/>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1" name="Freeform 818"/>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2" name="Freeform 819"/>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3" name="Freeform 820"/>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4" name="Freeform 821"/>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5" name="Freeform 822"/>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6" name="Freeform 823"/>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7" name="Freeform 824"/>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8" name="Freeform 825"/>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9" name="Freeform 826"/>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0" name="Freeform 827"/>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1" name="Freeform 828"/>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2" name="Freeform 829"/>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3" name="Freeform 830"/>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4" name="Freeform 831"/>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5" name="Freeform 832"/>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6" name="Freeform 833"/>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7" name="Freeform 834"/>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39" name="Group 835"/>
            <p:cNvGrpSpPr>
              <a:grpSpLocks/>
            </p:cNvGrpSpPr>
            <p:nvPr/>
          </p:nvGrpSpPr>
          <p:grpSpPr bwMode="auto">
            <a:xfrm>
              <a:off x="2448" y="624"/>
              <a:ext cx="296" cy="432"/>
              <a:chOff x="3360" y="3024"/>
              <a:chExt cx="296" cy="432"/>
            </a:xfrm>
          </p:grpSpPr>
          <p:sp>
            <p:nvSpPr>
              <p:cNvPr id="16550" name="Freeform 836"/>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1" name="Freeform 837"/>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2" name="Freeform 838"/>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3" name="Freeform 839"/>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4" name="Freeform 840"/>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5" name="Freeform 841"/>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6" name="Freeform 842"/>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7" name="Freeform 843"/>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8" name="Freeform 844"/>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9" name="Freeform 845"/>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0" name="Freeform 846"/>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1" name="Freeform 847"/>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2" name="Freeform 848"/>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3" name="Freeform 849"/>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4" name="Freeform 850"/>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5" name="Freeform 851"/>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6" name="Freeform 852"/>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7" name="Freeform 853"/>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8" name="Freeform 854"/>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9" name="Freeform 855"/>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0" name="Freeform 856"/>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1" name="Freeform 857"/>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2" name="Freeform 858"/>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3" name="Freeform 859"/>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4" name="Freeform 860"/>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5" name="Freeform 861"/>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6" name="Freeform 862"/>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7" name="Freeform 863"/>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8" name="Freeform 864"/>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9" name="Freeform 865"/>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0" name="Freeform 866"/>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1" name="Freeform 867"/>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2" name="Freeform 868"/>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3" name="Freeform 869"/>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4" name="Freeform 870"/>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5" name="Freeform 871"/>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6" name="Freeform 872"/>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7" name="Freeform 873"/>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8" name="Freeform 874"/>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 name="Freeform 875"/>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0" name="Freeform 876"/>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1" name="Freeform 877"/>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2" name="Freeform 878"/>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 name="Freeform 879"/>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4" name="Freeform 880"/>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5" name="Freeform 881"/>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6" name="Freeform 882"/>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7" name="Freeform 883"/>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8" name="Freeform 884"/>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9" name="Freeform 885"/>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0" name="Freeform 886"/>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1" name="Freeform 887"/>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2" name="Freeform 888"/>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3" name="Freeform 889"/>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4" name="Freeform 890"/>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5" name="Freeform 891"/>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6" name="Freeform 892"/>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7" name="Freeform 893"/>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8" name="Freeform 894"/>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9" name="Freeform 895"/>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0" name="Freeform 896"/>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1" name="Freeform 897"/>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2" name="Freeform 898"/>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3" name="Freeform 899"/>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4" name="Freeform 900"/>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5" name="Freeform 901"/>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6" name="Freeform 902"/>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7" name="Freeform 903"/>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8" name="Freeform 904"/>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9" name="Freeform 905"/>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0" name="Freeform 906"/>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1" name="Freeform 907"/>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2" name="Freeform 908"/>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3" name="Freeform 909"/>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4" name="Freeform 910"/>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5" name="Freeform 911"/>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6" name="Freeform 912"/>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7" name="Freeform 913"/>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8" name="Freeform 914"/>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9" name="Freeform 915"/>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0" name="Freeform 916"/>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1" name="Freeform 917"/>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2" name="Freeform 918"/>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3" name="Freeform 919"/>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4" name="Freeform 920"/>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5" name="Freeform 921"/>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6" name="Freeform 922"/>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7" name="Freeform 923"/>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8" name="Freeform 924"/>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9" name="Freeform 925"/>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0" name="Freeform 926"/>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1" name="Freeform 927"/>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2" name="Freeform 928"/>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3" name="Freeform 929"/>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4" name="Freeform 930"/>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5" name="Freeform 931"/>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6" name="Freeform 932"/>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7" name="Freeform 933"/>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8" name="Freeform 934"/>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9" name="Freeform 935"/>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0" name="Freeform 936"/>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1" name="Freeform 937"/>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2" name="Freeform 938"/>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3" name="Freeform 939"/>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40" name="Group 940"/>
            <p:cNvGrpSpPr>
              <a:grpSpLocks/>
            </p:cNvGrpSpPr>
            <p:nvPr/>
          </p:nvGrpSpPr>
          <p:grpSpPr bwMode="auto">
            <a:xfrm>
              <a:off x="1488" y="768"/>
              <a:ext cx="296" cy="432"/>
              <a:chOff x="3360" y="3024"/>
              <a:chExt cx="296" cy="432"/>
            </a:xfrm>
          </p:grpSpPr>
          <p:sp>
            <p:nvSpPr>
              <p:cNvPr id="16446" name="Freeform 941"/>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7" name="Freeform 942"/>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8" name="Freeform 943"/>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944"/>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945"/>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946"/>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947"/>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948"/>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949"/>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950"/>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951"/>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952"/>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953"/>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954"/>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955"/>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956"/>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957"/>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958"/>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959"/>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960"/>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961"/>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962"/>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963"/>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964"/>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965"/>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966"/>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967"/>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968"/>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969"/>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970"/>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971"/>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972"/>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973"/>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974"/>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975"/>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1" name="Freeform 976"/>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2" name="Freeform 977"/>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978"/>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4" name="Freeform 979"/>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980"/>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981"/>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982"/>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983"/>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984"/>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985"/>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986"/>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987"/>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988"/>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989"/>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990"/>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991"/>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7" name="Freeform 992"/>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8" name="Freeform 993"/>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994"/>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995"/>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996"/>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997"/>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998"/>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999"/>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5" name="Freeform 1000"/>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1001"/>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1002"/>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1003"/>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1004"/>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1005"/>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1006"/>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1007"/>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3" name="Freeform 1008"/>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4" name="Freeform 1009"/>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5" name="Freeform 1010"/>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6" name="Freeform 1011"/>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7" name="Freeform 1012"/>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8" name="Freeform 1013"/>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9" name="Freeform 1014"/>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0" name="Freeform 1015"/>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1" name="Freeform 1016"/>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2" name="Freeform 1017"/>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3" name="Freeform 1018"/>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4" name="Freeform 1019"/>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5" name="Freeform 1020"/>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6" name="Freeform 1021"/>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7" name="Freeform 1022"/>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8" name="Freeform 1023"/>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9" name="Freeform 1024"/>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0" name="Freeform 1025"/>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1" name="Freeform 1026"/>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2" name="Freeform 1027"/>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3" name="Freeform 1028"/>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4" name="Freeform 1029"/>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5" name="Freeform 1030"/>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6" name="Freeform 1031"/>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7" name="Freeform 1032"/>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8" name="Freeform 1033"/>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9" name="Freeform 1034"/>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0" name="Freeform 1035"/>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1" name="Freeform 1036"/>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2" name="Freeform 1037"/>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3" name="Freeform 1038"/>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4" name="Freeform 1039"/>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5" name="Freeform 1040"/>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6" name="Freeform 1041"/>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7" name="Freeform 1042"/>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8" name="Freeform 1043"/>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9" name="Freeform 1044"/>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41" name="Group 1045"/>
            <p:cNvGrpSpPr>
              <a:grpSpLocks/>
            </p:cNvGrpSpPr>
            <p:nvPr/>
          </p:nvGrpSpPr>
          <p:grpSpPr bwMode="auto">
            <a:xfrm flipH="1">
              <a:off x="1872" y="864"/>
              <a:ext cx="240" cy="192"/>
              <a:chOff x="1248" y="2736"/>
              <a:chExt cx="240" cy="192"/>
            </a:xfrm>
          </p:grpSpPr>
          <p:sp>
            <p:nvSpPr>
              <p:cNvPr id="16443" name="Line 104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44" name="Line 104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45" name="Line 104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42" name="Oval 1049"/>
            <p:cNvSpPr>
              <a:spLocks noChangeArrowheads="1"/>
            </p:cNvSpPr>
            <p:nvPr/>
          </p:nvSpPr>
          <p:spPr bwMode="auto">
            <a:xfrm rot="-1507049">
              <a:off x="144" y="672"/>
              <a:ext cx="3123" cy="165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extLst>
      <p:ext uri="{BB962C8B-B14F-4D97-AF65-F5344CB8AC3E}">
        <p14:creationId xmlns:p14="http://schemas.microsoft.com/office/powerpoint/2010/main" val="108775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839200" cy="1219200"/>
          </a:xfrm>
        </p:spPr>
        <p:txBody>
          <a:bodyPr/>
          <a:lstStyle/>
          <a:p>
            <a:pPr eaLnBrk="1" hangingPunct="1"/>
            <a:r>
              <a:rPr lang="en-US" altLang="en-US" sz="3200" smtClean="0"/>
              <a:t>Infrastructure-based wireless network (cont.)</a:t>
            </a:r>
            <a:endParaRPr lang="el-GR" altLang="en-US" sz="3200" smtClean="0"/>
          </a:p>
        </p:txBody>
      </p:sp>
      <p:sp>
        <p:nvSpPr>
          <p:cNvPr id="18435" name="Rectangle 3"/>
          <p:cNvSpPr>
            <a:spLocks noGrp="1" noChangeArrowheads="1"/>
          </p:cNvSpPr>
          <p:nvPr>
            <p:ph type="body" idx="1"/>
          </p:nvPr>
        </p:nvSpPr>
        <p:spPr>
          <a:xfrm>
            <a:off x="304800" y="1295400"/>
            <a:ext cx="8382000" cy="5029200"/>
          </a:xfrm>
        </p:spPr>
        <p:txBody>
          <a:bodyPr/>
          <a:lstStyle/>
          <a:p>
            <a:pPr eaLnBrk="1" hangingPunct="1">
              <a:lnSpc>
                <a:spcPct val="80000"/>
              </a:lnSpc>
            </a:pPr>
            <a:r>
              <a:rPr lang="en-US" altLang="en-US" sz="2800" smtClean="0"/>
              <a:t>Several wireless networks can form one logical network</a:t>
            </a:r>
          </a:p>
          <a:p>
            <a:pPr lvl="1" eaLnBrk="1" hangingPunct="1">
              <a:lnSpc>
                <a:spcPct val="80000"/>
              </a:lnSpc>
            </a:pPr>
            <a:r>
              <a:rPr lang="en-US" altLang="en-US" sz="2400" smtClean="0"/>
              <a:t>APs together with the wired/wireless network in between can connect several wireless networks to form larger network beyond actual radio coverage</a:t>
            </a:r>
          </a:p>
          <a:p>
            <a:pPr eaLnBrk="1" hangingPunct="1">
              <a:lnSpc>
                <a:spcPct val="80000"/>
              </a:lnSpc>
            </a:pPr>
            <a:r>
              <a:rPr lang="en-US" altLang="en-US" sz="2800" smtClean="0"/>
              <a:t>Network connectivity functionality lies in APs, and wireless clients can remain quite simple</a:t>
            </a:r>
          </a:p>
          <a:p>
            <a:pPr eaLnBrk="1" hangingPunct="1">
              <a:lnSpc>
                <a:spcPct val="80000"/>
              </a:lnSpc>
            </a:pPr>
            <a:r>
              <a:rPr lang="en-US" altLang="en-US" sz="2800" smtClean="0"/>
              <a:t>Different access schemes with or without collision</a:t>
            </a:r>
          </a:p>
          <a:p>
            <a:pPr lvl="1" eaLnBrk="1" hangingPunct="1">
              <a:lnSpc>
                <a:spcPct val="80000"/>
              </a:lnSpc>
            </a:pPr>
            <a:r>
              <a:rPr lang="en-US" altLang="en-US" sz="2400" smtClean="0"/>
              <a:t>Collisions may occur if medium access from wireless stations and AP is not coordinated.</a:t>
            </a:r>
          </a:p>
          <a:p>
            <a:pPr lvl="1" eaLnBrk="1" hangingPunct="1">
              <a:lnSpc>
                <a:spcPct val="80000"/>
              </a:lnSpc>
            </a:pPr>
            <a:r>
              <a:rPr lang="en-US" altLang="en-US" sz="2400" smtClean="0"/>
              <a:t>Collisions avoided If only AP controls medium access</a:t>
            </a:r>
          </a:p>
          <a:p>
            <a:pPr lvl="2" eaLnBrk="1" hangingPunct="1">
              <a:lnSpc>
                <a:spcPct val="80000"/>
              </a:lnSpc>
            </a:pPr>
            <a:r>
              <a:rPr lang="en-US" altLang="en-US" sz="2000" smtClean="0"/>
              <a:t>Useful for quality of service guarantees (e.g. minimum bandwidth)</a:t>
            </a:r>
          </a:p>
          <a:p>
            <a:pPr lvl="2" eaLnBrk="1" hangingPunct="1">
              <a:lnSpc>
                <a:spcPct val="80000"/>
              </a:lnSpc>
            </a:pPr>
            <a:r>
              <a:rPr lang="en-US" altLang="en-US" sz="2000" smtClean="0"/>
              <a:t>AP polls stations for uplink data transmission</a:t>
            </a:r>
            <a:endParaRPr lang="el-GR" altLang="en-US" sz="2000" smtClean="0"/>
          </a:p>
        </p:txBody>
      </p:sp>
    </p:spTree>
    <p:extLst>
      <p:ext uri="{BB962C8B-B14F-4D97-AF65-F5344CB8AC3E}">
        <p14:creationId xmlns:p14="http://schemas.microsoft.com/office/powerpoint/2010/main" val="196222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Ad hoc wireless network</a:t>
            </a:r>
            <a:endParaRPr lang="el-GR" altLang="en-US" smtClean="0"/>
          </a:p>
        </p:txBody>
      </p:sp>
      <p:sp>
        <p:nvSpPr>
          <p:cNvPr id="19459" name="Rectangle 3"/>
          <p:cNvSpPr>
            <a:spLocks noGrp="1" noChangeArrowheads="1"/>
          </p:cNvSpPr>
          <p:nvPr>
            <p:ph type="body" idx="1"/>
          </p:nvPr>
        </p:nvSpPr>
        <p:spPr>
          <a:xfrm>
            <a:off x="304800" y="4114800"/>
            <a:ext cx="8382000" cy="2286000"/>
          </a:xfrm>
        </p:spPr>
        <p:txBody>
          <a:bodyPr/>
          <a:lstStyle/>
          <a:p>
            <a:pPr eaLnBrk="1" hangingPunct="1"/>
            <a:r>
              <a:rPr lang="en-US" altLang="en-US" sz="2800" smtClean="0"/>
              <a:t>No need of a priori infrastructure</a:t>
            </a:r>
          </a:p>
          <a:p>
            <a:pPr eaLnBrk="1" hangingPunct="1"/>
            <a:r>
              <a:rPr lang="en-US" altLang="en-US" sz="2800" smtClean="0"/>
              <a:t>Nodes communicate directly with other nodes</a:t>
            </a:r>
          </a:p>
          <a:p>
            <a:pPr lvl="1" eaLnBrk="1" hangingPunct="1"/>
            <a:r>
              <a:rPr lang="en-US" altLang="en-US" sz="2400" smtClean="0"/>
              <a:t>AP for medium access not necessary</a:t>
            </a:r>
          </a:p>
          <a:p>
            <a:pPr lvl="1" eaLnBrk="1" hangingPunct="1"/>
            <a:r>
              <a:rPr lang="en-US" altLang="en-US" sz="2400" smtClean="0"/>
              <a:t>Complexity of each node higher: data forwarding </a:t>
            </a:r>
            <a:endParaRPr lang="el-GR" altLang="en-US" sz="2400" smtClean="0"/>
          </a:p>
        </p:txBody>
      </p:sp>
      <p:grpSp>
        <p:nvGrpSpPr>
          <p:cNvPr id="19460" name="Group 5" descr="ad hoc"/>
          <p:cNvGrpSpPr>
            <a:grpSpLocks/>
          </p:cNvGrpSpPr>
          <p:nvPr/>
        </p:nvGrpSpPr>
        <p:grpSpPr bwMode="auto">
          <a:xfrm>
            <a:off x="685800" y="1828800"/>
            <a:ext cx="7315200" cy="1905000"/>
            <a:chOff x="384" y="2640"/>
            <a:chExt cx="4608" cy="1200"/>
          </a:xfrm>
        </p:grpSpPr>
        <p:sp>
          <p:nvSpPr>
            <p:cNvPr id="19461" name="Oval 6"/>
            <p:cNvSpPr>
              <a:spLocks noChangeArrowheads="1"/>
            </p:cNvSpPr>
            <p:nvPr/>
          </p:nvSpPr>
          <p:spPr bwMode="auto">
            <a:xfrm>
              <a:off x="3072" y="2640"/>
              <a:ext cx="1920" cy="1152"/>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9462" name="Group 7"/>
            <p:cNvGrpSpPr>
              <a:grpSpLocks/>
            </p:cNvGrpSpPr>
            <p:nvPr/>
          </p:nvGrpSpPr>
          <p:grpSpPr bwMode="auto">
            <a:xfrm>
              <a:off x="3744" y="2928"/>
              <a:ext cx="240" cy="192"/>
              <a:chOff x="1248" y="2736"/>
              <a:chExt cx="240" cy="192"/>
            </a:xfrm>
          </p:grpSpPr>
          <p:sp>
            <p:nvSpPr>
              <p:cNvPr id="20028" name="Line 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9" name="Line 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30" name="Line 1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63" name="Group 11"/>
            <p:cNvGrpSpPr>
              <a:grpSpLocks/>
            </p:cNvGrpSpPr>
            <p:nvPr/>
          </p:nvGrpSpPr>
          <p:grpSpPr bwMode="auto">
            <a:xfrm flipH="1">
              <a:off x="3792" y="3360"/>
              <a:ext cx="240" cy="192"/>
              <a:chOff x="1248" y="2736"/>
              <a:chExt cx="240" cy="192"/>
            </a:xfrm>
          </p:grpSpPr>
          <p:sp>
            <p:nvSpPr>
              <p:cNvPr id="20025" name="Line 1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6" name="Line 1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7" name="Line 1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464" name="Oval 15"/>
            <p:cNvSpPr>
              <a:spLocks noChangeArrowheads="1"/>
            </p:cNvSpPr>
            <p:nvPr/>
          </p:nvSpPr>
          <p:spPr bwMode="auto">
            <a:xfrm>
              <a:off x="384" y="2688"/>
              <a:ext cx="1920" cy="1152"/>
            </a:xfrm>
            <a:prstGeom prst="ellipse">
              <a:avLst/>
            </a:pr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9465" name="Group 16"/>
            <p:cNvGrpSpPr>
              <a:grpSpLocks/>
            </p:cNvGrpSpPr>
            <p:nvPr/>
          </p:nvGrpSpPr>
          <p:grpSpPr bwMode="auto">
            <a:xfrm>
              <a:off x="662" y="2966"/>
              <a:ext cx="528" cy="480"/>
              <a:chOff x="662" y="2966"/>
              <a:chExt cx="528" cy="480"/>
            </a:xfrm>
          </p:grpSpPr>
          <p:grpSp>
            <p:nvGrpSpPr>
              <p:cNvPr id="19795" name="Group 17"/>
              <p:cNvGrpSpPr>
                <a:grpSpLocks/>
              </p:cNvGrpSpPr>
              <p:nvPr/>
            </p:nvGrpSpPr>
            <p:grpSpPr bwMode="auto">
              <a:xfrm>
                <a:off x="662" y="3120"/>
                <a:ext cx="528" cy="326"/>
                <a:chOff x="662" y="3120"/>
                <a:chExt cx="528" cy="326"/>
              </a:xfrm>
            </p:grpSpPr>
            <p:sp>
              <p:nvSpPr>
                <p:cNvPr id="19825" name="Freeform 18"/>
                <p:cNvSpPr>
                  <a:spLocks/>
                </p:cNvSpPr>
                <p:nvPr/>
              </p:nvSpPr>
              <p:spPr bwMode="auto">
                <a:xfrm>
                  <a:off x="1015" y="3290"/>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6" name="Freeform 19"/>
                <p:cNvSpPr>
                  <a:spLocks/>
                </p:cNvSpPr>
                <p:nvPr/>
              </p:nvSpPr>
              <p:spPr bwMode="auto">
                <a:xfrm>
                  <a:off x="1015" y="3290"/>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7" name="Freeform 20"/>
                <p:cNvSpPr>
                  <a:spLocks/>
                </p:cNvSpPr>
                <p:nvPr/>
              </p:nvSpPr>
              <p:spPr bwMode="auto">
                <a:xfrm>
                  <a:off x="662" y="3344"/>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8" name="Freeform 21"/>
                <p:cNvSpPr>
                  <a:spLocks/>
                </p:cNvSpPr>
                <p:nvPr/>
              </p:nvSpPr>
              <p:spPr bwMode="auto">
                <a:xfrm>
                  <a:off x="662" y="3344"/>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9" name="Freeform 22"/>
                <p:cNvSpPr>
                  <a:spLocks/>
                </p:cNvSpPr>
                <p:nvPr/>
              </p:nvSpPr>
              <p:spPr bwMode="auto">
                <a:xfrm>
                  <a:off x="1096" y="3328"/>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0" name="Freeform 23"/>
                <p:cNvSpPr>
                  <a:spLocks/>
                </p:cNvSpPr>
                <p:nvPr/>
              </p:nvSpPr>
              <p:spPr bwMode="auto">
                <a:xfrm>
                  <a:off x="1096" y="3328"/>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1" name="Line 24"/>
                <p:cNvSpPr>
                  <a:spLocks noChangeShapeType="1"/>
                </p:cNvSpPr>
                <p:nvPr/>
              </p:nvSpPr>
              <p:spPr bwMode="auto">
                <a:xfrm flipH="1">
                  <a:off x="1109" y="336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2" name="Line 25"/>
                <p:cNvSpPr>
                  <a:spLocks noChangeShapeType="1"/>
                </p:cNvSpPr>
                <p:nvPr/>
              </p:nvSpPr>
              <p:spPr bwMode="auto">
                <a:xfrm>
                  <a:off x="1133" y="334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3" name="Line 26"/>
                <p:cNvSpPr>
                  <a:spLocks noChangeShapeType="1"/>
                </p:cNvSpPr>
                <p:nvPr/>
              </p:nvSpPr>
              <p:spPr bwMode="auto">
                <a:xfrm flipH="1">
                  <a:off x="1132" y="33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4" name="Freeform 27"/>
                <p:cNvSpPr>
                  <a:spLocks/>
                </p:cNvSpPr>
                <p:nvPr/>
              </p:nvSpPr>
              <p:spPr bwMode="auto">
                <a:xfrm>
                  <a:off x="1094" y="3366"/>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5" name="Freeform 28"/>
                <p:cNvSpPr>
                  <a:spLocks/>
                </p:cNvSpPr>
                <p:nvPr/>
              </p:nvSpPr>
              <p:spPr bwMode="auto">
                <a:xfrm>
                  <a:off x="1094" y="3366"/>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6" name="Line 29"/>
                <p:cNvSpPr>
                  <a:spLocks noChangeShapeType="1"/>
                </p:cNvSpPr>
                <p:nvPr/>
              </p:nvSpPr>
              <p:spPr bwMode="auto">
                <a:xfrm>
                  <a:off x="751" y="3290"/>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7" name="Freeform 30"/>
                <p:cNvSpPr>
                  <a:spLocks/>
                </p:cNvSpPr>
                <p:nvPr/>
              </p:nvSpPr>
              <p:spPr bwMode="auto">
                <a:xfrm>
                  <a:off x="662" y="3272"/>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8" name="Freeform 31"/>
                <p:cNvSpPr>
                  <a:spLocks/>
                </p:cNvSpPr>
                <p:nvPr/>
              </p:nvSpPr>
              <p:spPr bwMode="auto">
                <a:xfrm>
                  <a:off x="662" y="3272"/>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9" name="Freeform 32"/>
                <p:cNvSpPr>
                  <a:spLocks/>
                </p:cNvSpPr>
                <p:nvPr/>
              </p:nvSpPr>
              <p:spPr bwMode="auto">
                <a:xfrm>
                  <a:off x="760" y="3284"/>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40" name="Freeform 33"/>
                <p:cNvSpPr>
                  <a:spLocks/>
                </p:cNvSpPr>
                <p:nvPr/>
              </p:nvSpPr>
              <p:spPr bwMode="auto">
                <a:xfrm>
                  <a:off x="760" y="3284"/>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41" name="Freeform 34"/>
                <p:cNvSpPr>
                  <a:spLocks/>
                </p:cNvSpPr>
                <p:nvPr/>
              </p:nvSpPr>
              <p:spPr bwMode="auto">
                <a:xfrm>
                  <a:off x="714" y="3304"/>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42" name="Freeform 35"/>
                <p:cNvSpPr>
                  <a:spLocks/>
                </p:cNvSpPr>
                <p:nvPr/>
              </p:nvSpPr>
              <p:spPr bwMode="auto">
                <a:xfrm>
                  <a:off x="714" y="3304"/>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43" name="Line 36"/>
                <p:cNvSpPr>
                  <a:spLocks noChangeShapeType="1"/>
                </p:cNvSpPr>
                <p:nvPr/>
              </p:nvSpPr>
              <p:spPr bwMode="auto">
                <a:xfrm>
                  <a:off x="749" y="3315"/>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4" name="Line 37"/>
                <p:cNvSpPr>
                  <a:spLocks noChangeShapeType="1"/>
                </p:cNvSpPr>
                <p:nvPr/>
              </p:nvSpPr>
              <p:spPr bwMode="auto">
                <a:xfrm>
                  <a:off x="740" y="3322"/>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5" name="Line 38"/>
                <p:cNvSpPr>
                  <a:spLocks noChangeShapeType="1"/>
                </p:cNvSpPr>
                <p:nvPr/>
              </p:nvSpPr>
              <p:spPr bwMode="auto">
                <a:xfrm>
                  <a:off x="731" y="3332"/>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6" name="Line 39"/>
                <p:cNvSpPr>
                  <a:spLocks noChangeShapeType="1"/>
                </p:cNvSpPr>
                <p:nvPr/>
              </p:nvSpPr>
              <p:spPr bwMode="auto">
                <a:xfrm flipH="1">
                  <a:off x="756" y="331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7" name="Line 40"/>
                <p:cNvSpPr>
                  <a:spLocks noChangeShapeType="1"/>
                </p:cNvSpPr>
                <p:nvPr/>
              </p:nvSpPr>
              <p:spPr bwMode="auto">
                <a:xfrm flipH="1">
                  <a:off x="779" y="3313"/>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8" name="Line 41"/>
                <p:cNvSpPr>
                  <a:spLocks noChangeShapeType="1"/>
                </p:cNvSpPr>
                <p:nvPr/>
              </p:nvSpPr>
              <p:spPr bwMode="auto">
                <a:xfrm flipH="1">
                  <a:off x="760" y="3310"/>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9" name="Line 42"/>
                <p:cNvSpPr>
                  <a:spLocks noChangeShapeType="1"/>
                </p:cNvSpPr>
                <p:nvPr/>
              </p:nvSpPr>
              <p:spPr bwMode="auto">
                <a:xfrm flipH="1">
                  <a:off x="797" y="3318"/>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0" name="Line 43"/>
                <p:cNvSpPr>
                  <a:spLocks noChangeShapeType="1"/>
                </p:cNvSpPr>
                <p:nvPr/>
              </p:nvSpPr>
              <p:spPr bwMode="auto">
                <a:xfrm flipH="1">
                  <a:off x="816" y="3322"/>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1" name="Line 44"/>
                <p:cNvSpPr>
                  <a:spLocks noChangeShapeType="1"/>
                </p:cNvSpPr>
                <p:nvPr/>
              </p:nvSpPr>
              <p:spPr bwMode="auto">
                <a:xfrm flipH="1">
                  <a:off x="849" y="3349"/>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2" name="Line 45"/>
                <p:cNvSpPr>
                  <a:spLocks noChangeShapeType="1"/>
                </p:cNvSpPr>
                <p:nvPr/>
              </p:nvSpPr>
              <p:spPr bwMode="auto">
                <a:xfrm flipH="1">
                  <a:off x="870" y="3353"/>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3" name="Line 46"/>
                <p:cNvSpPr>
                  <a:spLocks noChangeShapeType="1"/>
                </p:cNvSpPr>
                <p:nvPr/>
              </p:nvSpPr>
              <p:spPr bwMode="auto">
                <a:xfrm flipH="1">
                  <a:off x="889" y="3357"/>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4" name="Line 47"/>
                <p:cNvSpPr>
                  <a:spLocks noChangeShapeType="1"/>
                </p:cNvSpPr>
                <p:nvPr/>
              </p:nvSpPr>
              <p:spPr bwMode="auto">
                <a:xfrm flipH="1">
                  <a:off x="912" y="3362"/>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5" name="Line 48"/>
                <p:cNvSpPr>
                  <a:spLocks noChangeShapeType="1"/>
                </p:cNvSpPr>
                <p:nvPr/>
              </p:nvSpPr>
              <p:spPr bwMode="auto">
                <a:xfrm flipH="1">
                  <a:off x="935" y="3367"/>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6" name="Line 49"/>
                <p:cNvSpPr>
                  <a:spLocks noChangeShapeType="1"/>
                </p:cNvSpPr>
                <p:nvPr/>
              </p:nvSpPr>
              <p:spPr bwMode="auto">
                <a:xfrm flipH="1">
                  <a:off x="957" y="3372"/>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7" name="Line 50"/>
                <p:cNvSpPr>
                  <a:spLocks noChangeShapeType="1"/>
                </p:cNvSpPr>
                <p:nvPr/>
              </p:nvSpPr>
              <p:spPr bwMode="auto">
                <a:xfrm flipH="1">
                  <a:off x="961" y="3360"/>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8" name="Line 51"/>
                <p:cNvSpPr>
                  <a:spLocks noChangeShapeType="1"/>
                </p:cNvSpPr>
                <p:nvPr/>
              </p:nvSpPr>
              <p:spPr bwMode="auto">
                <a:xfrm flipH="1">
                  <a:off x="940" y="3356"/>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9" name="Line 52"/>
                <p:cNvSpPr>
                  <a:spLocks noChangeShapeType="1"/>
                </p:cNvSpPr>
                <p:nvPr/>
              </p:nvSpPr>
              <p:spPr bwMode="auto">
                <a:xfrm flipH="1">
                  <a:off x="918" y="3352"/>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0" name="Line 53"/>
                <p:cNvSpPr>
                  <a:spLocks noChangeShapeType="1"/>
                </p:cNvSpPr>
                <p:nvPr/>
              </p:nvSpPr>
              <p:spPr bwMode="auto">
                <a:xfrm flipH="1">
                  <a:off x="894" y="3348"/>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1" name="Line 54"/>
                <p:cNvSpPr>
                  <a:spLocks noChangeShapeType="1"/>
                </p:cNvSpPr>
                <p:nvPr/>
              </p:nvSpPr>
              <p:spPr bwMode="auto">
                <a:xfrm flipH="1">
                  <a:off x="874" y="3343"/>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2" name="Line 55"/>
                <p:cNvSpPr>
                  <a:spLocks noChangeShapeType="1"/>
                </p:cNvSpPr>
                <p:nvPr/>
              </p:nvSpPr>
              <p:spPr bwMode="auto">
                <a:xfrm flipH="1">
                  <a:off x="856" y="3339"/>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3" name="Line 56"/>
                <p:cNvSpPr>
                  <a:spLocks noChangeShapeType="1"/>
                </p:cNvSpPr>
                <p:nvPr/>
              </p:nvSpPr>
              <p:spPr bwMode="auto">
                <a:xfrm flipH="1">
                  <a:off x="838" y="3326"/>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4" name="Line 57"/>
                <p:cNvSpPr>
                  <a:spLocks noChangeShapeType="1"/>
                </p:cNvSpPr>
                <p:nvPr/>
              </p:nvSpPr>
              <p:spPr bwMode="auto">
                <a:xfrm flipH="1">
                  <a:off x="857" y="333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5" name="Line 58"/>
                <p:cNvSpPr>
                  <a:spLocks noChangeShapeType="1"/>
                </p:cNvSpPr>
                <p:nvPr/>
              </p:nvSpPr>
              <p:spPr bwMode="auto">
                <a:xfrm flipH="1">
                  <a:off x="879" y="333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6" name="Line 59"/>
                <p:cNvSpPr>
                  <a:spLocks noChangeShapeType="1"/>
                </p:cNvSpPr>
                <p:nvPr/>
              </p:nvSpPr>
              <p:spPr bwMode="auto">
                <a:xfrm flipH="1">
                  <a:off x="899" y="3339"/>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 name="Line 60"/>
                <p:cNvSpPr>
                  <a:spLocks noChangeShapeType="1"/>
                </p:cNvSpPr>
                <p:nvPr/>
              </p:nvSpPr>
              <p:spPr bwMode="auto">
                <a:xfrm flipH="1">
                  <a:off x="920" y="334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8" name="Line 61"/>
                <p:cNvSpPr>
                  <a:spLocks noChangeShapeType="1"/>
                </p:cNvSpPr>
                <p:nvPr/>
              </p:nvSpPr>
              <p:spPr bwMode="auto">
                <a:xfrm flipH="1">
                  <a:off x="940" y="334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9" name="Line 62"/>
                <p:cNvSpPr>
                  <a:spLocks noChangeShapeType="1"/>
                </p:cNvSpPr>
                <p:nvPr/>
              </p:nvSpPr>
              <p:spPr bwMode="auto">
                <a:xfrm flipH="1">
                  <a:off x="963" y="335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0" name="Line 63"/>
                <p:cNvSpPr>
                  <a:spLocks noChangeShapeType="1"/>
                </p:cNvSpPr>
                <p:nvPr/>
              </p:nvSpPr>
              <p:spPr bwMode="auto">
                <a:xfrm flipH="1">
                  <a:off x="843" y="335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1" name="Line 64"/>
                <p:cNvSpPr>
                  <a:spLocks noChangeShapeType="1"/>
                </p:cNvSpPr>
                <p:nvPr/>
              </p:nvSpPr>
              <p:spPr bwMode="auto">
                <a:xfrm flipH="1">
                  <a:off x="864" y="3364"/>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2" name="Line 65"/>
                <p:cNvSpPr>
                  <a:spLocks noChangeShapeType="1"/>
                </p:cNvSpPr>
                <p:nvPr/>
              </p:nvSpPr>
              <p:spPr bwMode="auto">
                <a:xfrm flipH="1">
                  <a:off x="882" y="336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3" name="Line 66"/>
                <p:cNvSpPr>
                  <a:spLocks noChangeShapeType="1"/>
                </p:cNvSpPr>
                <p:nvPr/>
              </p:nvSpPr>
              <p:spPr bwMode="auto">
                <a:xfrm flipH="1">
                  <a:off x="907" y="337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4" name="Line 67"/>
                <p:cNvSpPr>
                  <a:spLocks noChangeShapeType="1"/>
                </p:cNvSpPr>
                <p:nvPr/>
              </p:nvSpPr>
              <p:spPr bwMode="auto">
                <a:xfrm flipH="1">
                  <a:off x="927" y="3377"/>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5" name="Line 68"/>
                <p:cNvSpPr>
                  <a:spLocks noChangeShapeType="1"/>
                </p:cNvSpPr>
                <p:nvPr/>
              </p:nvSpPr>
              <p:spPr bwMode="auto">
                <a:xfrm flipH="1">
                  <a:off x="953" y="3382"/>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6" name="Line 69"/>
                <p:cNvSpPr>
                  <a:spLocks noChangeShapeType="1"/>
                </p:cNvSpPr>
                <p:nvPr/>
              </p:nvSpPr>
              <p:spPr bwMode="auto">
                <a:xfrm flipH="1">
                  <a:off x="800" y="3349"/>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7" name="Line 70"/>
                <p:cNvSpPr>
                  <a:spLocks noChangeShapeType="1"/>
                </p:cNvSpPr>
                <p:nvPr/>
              </p:nvSpPr>
              <p:spPr bwMode="auto">
                <a:xfrm flipH="1">
                  <a:off x="821" y="3354"/>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8" name="Line 71"/>
                <p:cNvSpPr>
                  <a:spLocks noChangeShapeType="1"/>
                </p:cNvSpPr>
                <p:nvPr/>
              </p:nvSpPr>
              <p:spPr bwMode="auto">
                <a:xfrm flipH="1">
                  <a:off x="985" y="33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9" name="Line 72"/>
                <p:cNvSpPr>
                  <a:spLocks noChangeShapeType="1"/>
                </p:cNvSpPr>
                <p:nvPr/>
              </p:nvSpPr>
              <p:spPr bwMode="auto">
                <a:xfrm flipH="1">
                  <a:off x="739" y="3336"/>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0" name="Line 73"/>
                <p:cNvSpPr>
                  <a:spLocks noChangeShapeType="1"/>
                </p:cNvSpPr>
                <p:nvPr/>
              </p:nvSpPr>
              <p:spPr bwMode="auto">
                <a:xfrm flipH="1">
                  <a:off x="760" y="3341"/>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1" name="Line 74"/>
                <p:cNvSpPr>
                  <a:spLocks noChangeShapeType="1"/>
                </p:cNvSpPr>
                <p:nvPr/>
              </p:nvSpPr>
              <p:spPr bwMode="auto">
                <a:xfrm flipH="1">
                  <a:off x="780" y="3346"/>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2" name="Line 75"/>
                <p:cNvSpPr>
                  <a:spLocks noChangeShapeType="1"/>
                </p:cNvSpPr>
                <p:nvPr/>
              </p:nvSpPr>
              <p:spPr bwMode="auto">
                <a:xfrm flipH="1">
                  <a:off x="774" y="332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3" name="Line 76"/>
                <p:cNvSpPr>
                  <a:spLocks noChangeShapeType="1"/>
                </p:cNvSpPr>
                <p:nvPr/>
              </p:nvSpPr>
              <p:spPr bwMode="auto">
                <a:xfrm flipH="1">
                  <a:off x="787" y="3336"/>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4" name="Line 77"/>
                <p:cNvSpPr>
                  <a:spLocks noChangeShapeType="1"/>
                </p:cNvSpPr>
                <p:nvPr/>
              </p:nvSpPr>
              <p:spPr bwMode="auto">
                <a:xfrm flipH="1">
                  <a:off x="834" y="3335"/>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5" name="Line 78"/>
                <p:cNvSpPr>
                  <a:spLocks noChangeShapeType="1"/>
                </p:cNvSpPr>
                <p:nvPr/>
              </p:nvSpPr>
              <p:spPr bwMode="auto">
                <a:xfrm flipH="1">
                  <a:off x="813" y="3330"/>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6" name="Line 79"/>
                <p:cNvSpPr>
                  <a:spLocks noChangeShapeType="1"/>
                </p:cNvSpPr>
                <p:nvPr/>
              </p:nvSpPr>
              <p:spPr bwMode="auto">
                <a:xfrm flipH="1">
                  <a:off x="794" y="3327"/>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7" name="Line 80"/>
                <p:cNvSpPr>
                  <a:spLocks noChangeShapeType="1"/>
                </p:cNvSpPr>
                <p:nvPr/>
              </p:nvSpPr>
              <p:spPr bwMode="auto">
                <a:xfrm flipH="1">
                  <a:off x="747" y="3327"/>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8" name="Line 81"/>
                <p:cNvSpPr>
                  <a:spLocks noChangeShapeType="1"/>
                </p:cNvSpPr>
                <p:nvPr/>
              </p:nvSpPr>
              <p:spPr bwMode="auto">
                <a:xfrm flipH="1">
                  <a:off x="766" y="3330"/>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9" name="Line 82"/>
                <p:cNvSpPr>
                  <a:spLocks noChangeShapeType="1"/>
                </p:cNvSpPr>
                <p:nvPr/>
              </p:nvSpPr>
              <p:spPr bwMode="auto">
                <a:xfrm flipH="1">
                  <a:off x="807" y="3339"/>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0" name="Line 83"/>
                <p:cNvSpPr>
                  <a:spLocks noChangeShapeType="1"/>
                </p:cNvSpPr>
                <p:nvPr/>
              </p:nvSpPr>
              <p:spPr bwMode="auto">
                <a:xfrm flipH="1">
                  <a:off x="824" y="334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1" name="Line 84"/>
                <p:cNvSpPr>
                  <a:spLocks noChangeShapeType="1"/>
                </p:cNvSpPr>
                <p:nvPr/>
              </p:nvSpPr>
              <p:spPr bwMode="auto">
                <a:xfrm flipH="1" flipV="1">
                  <a:off x="1024" y="3384"/>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2" name="Line 85"/>
                <p:cNvSpPr>
                  <a:spLocks noChangeShapeType="1"/>
                </p:cNvSpPr>
                <p:nvPr/>
              </p:nvSpPr>
              <p:spPr bwMode="auto">
                <a:xfrm>
                  <a:off x="1043" y="3388"/>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3" name="Freeform 86"/>
                <p:cNvSpPr>
                  <a:spLocks/>
                </p:cNvSpPr>
                <p:nvPr/>
              </p:nvSpPr>
              <p:spPr bwMode="auto">
                <a:xfrm>
                  <a:off x="983" y="3360"/>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94" name="Freeform 87"/>
                <p:cNvSpPr>
                  <a:spLocks/>
                </p:cNvSpPr>
                <p:nvPr/>
              </p:nvSpPr>
              <p:spPr bwMode="auto">
                <a:xfrm>
                  <a:off x="983" y="3360"/>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95" name="Line 88"/>
                <p:cNvSpPr>
                  <a:spLocks noChangeShapeType="1"/>
                </p:cNvSpPr>
                <p:nvPr/>
              </p:nvSpPr>
              <p:spPr bwMode="auto">
                <a:xfrm>
                  <a:off x="1010" y="3368"/>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6" name="Line 89"/>
                <p:cNvSpPr>
                  <a:spLocks noChangeShapeType="1"/>
                </p:cNvSpPr>
                <p:nvPr/>
              </p:nvSpPr>
              <p:spPr bwMode="auto">
                <a:xfrm flipH="1">
                  <a:off x="1034" y="3371"/>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7" name="Line 90"/>
                <p:cNvSpPr>
                  <a:spLocks noChangeShapeType="1"/>
                </p:cNvSpPr>
                <p:nvPr/>
              </p:nvSpPr>
              <p:spPr bwMode="auto">
                <a:xfrm flipH="1" flipV="1">
                  <a:off x="996" y="3388"/>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8" name="Line 91"/>
                <p:cNvSpPr>
                  <a:spLocks noChangeShapeType="1"/>
                </p:cNvSpPr>
                <p:nvPr/>
              </p:nvSpPr>
              <p:spPr bwMode="auto">
                <a:xfrm>
                  <a:off x="1034" y="3396"/>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9" name="Line 92"/>
                <p:cNvSpPr>
                  <a:spLocks noChangeShapeType="1"/>
                </p:cNvSpPr>
                <p:nvPr/>
              </p:nvSpPr>
              <p:spPr bwMode="auto">
                <a:xfrm>
                  <a:off x="1055" y="3379"/>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0" name="Line 93"/>
                <p:cNvSpPr>
                  <a:spLocks noChangeShapeType="1"/>
                </p:cNvSpPr>
                <p:nvPr/>
              </p:nvSpPr>
              <p:spPr bwMode="auto">
                <a:xfrm flipH="1">
                  <a:off x="1001" y="3367"/>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1" name="Line 94"/>
                <p:cNvSpPr>
                  <a:spLocks noChangeShapeType="1"/>
                </p:cNvSpPr>
                <p:nvPr/>
              </p:nvSpPr>
              <p:spPr bwMode="auto">
                <a:xfrm>
                  <a:off x="1014" y="3392"/>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2" name="Freeform 95"/>
                <p:cNvSpPr>
                  <a:spLocks/>
                </p:cNvSpPr>
                <p:nvPr/>
              </p:nvSpPr>
              <p:spPr bwMode="auto">
                <a:xfrm>
                  <a:off x="750" y="3297"/>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03" name="Freeform 96"/>
                <p:cNvSpPr>
                  <a:spLocks/>
                </p:cNvSpPr>
                <p:nvPr/>
              </p:nvSpPr>
              <p:spPr bwMode="auto">
                <a:xfrm>
                  <a:off x="750" y="3297"/>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04" name="Line 97"/>
                <p:cNvSpPr>
                  <a:spLocks noChangeShapeType="1"/>
                </p:cNvSpPr>
                <p:nvPr/>
              </p:nvSpPr>
              <p:spPr bwMode="auto">
                <a:xfrm flipH="1">
                  <a:off x="902" y="332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5" name="Line 98"/>
                <p:cNvSpPr>
                  <a:spLocks noChangeShapeType="1"/>
                </p:cNvSpPr>
                <p:nvPr/>
              </p:nvSpPr>
              <p:spPr bwMode="auto">
                <a:xfrm flipH="1">
                  <a:off x="879" y="3323"/>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6" name="Line 99"/>
                <p:cNvSpPr>
                  <a:spLocks noChangeShapeType="1"/>
                </p:cNvSpPr>
                <p:nvPr/>
              </p:nvSpPr>
              <p:spPr bwMode="auto">
                <a:xfrm flipH="1">
                  <a:off x="862" y="331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7" name="Line 100"/>
                <p:cNvSpPr>
                  <a:spLocks noChangeShapeType="1"/>
                </p:cNvSpPr>
                <p:nvPr/>
              </p:nvSpPr>
              <p:spPr bwMode="auto">
                <a:xfrm flipH="1">
                  <a:off x="839" y="3315"/>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8" name="Line 101"/>
                <p:cNvSpPr>
                  <a:spLocks noChangeShapeType="1"/>
                </p:cNvSpPr>
                <p:nvPr/>
              </p:nvSpPr>
              <p:spPr bwMode="auto">
                <a:xfrm flipH="1">
                  <a:off x="818" y="3311"/>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9" name="Line 102"/>
                <p:cNvSpPr>
                  <a:spLocks noChangeShapeType="1"/>
                </p:cNvSpPr>
                <p:nvPr/>
              </p:nvSpPr>
              <p:spPr bwMode="auto">
                <a:xfrm flipH="1">
                  <a:off x="803" y="330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0" name="Line 103"/>
                <p:cNvSpPr>
                  <a:spLocks noChangeShapeType="1"/>
                </p:cNvSpPr>
                <p:nvPr/>
              </p:nvSpPr>
              <p:spPr bwMode="auto">
                <a:xfrm flipH="1">
                  <a:off x="783" y="3303"/>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1" name="Line 104"/>
                <p:cNvSpPr>
                  <a:spLocks noChangeShapeType="1"/>
                </p:cNvSpPr>
                <p:nvPr/>
              </p:nvSpPr>
              <p:spPr bwMode="auto">
                <a:xfrm flipH="1">
                  <a:off x="763" y="3299"/>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2" name="Line 105"/>
                <p:cNvSpPr>
                  <a:spLocks noChangeShapeType="1"/>
                </p:cNvSpPr>
                <p:nvPr/>
              </p:nvSpPr>
              <p:spPr bwMode="auto">
                <a:xfrm>
                  <a:off x="763" y="330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3" name="Line 106"/>
                <p:cNvSpPr>
                  <a:spLocks noChangeShapeType="1"/>
                </p:cNvSpPr>
                <p:nvPr/>
              </p:nvSpPr>
              <p:spPr bwMode="auto">
                <a:xfrm>
                  <a:off x="783" y="330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4" name="Line 107"/>
                <p:cNvSpPr>
                  <a:spLocks noChangeShapeType="1"/>
                </p:cNvSpPr>
                <p:nvPr/>
              </p:nvSpPr>
              <p:spPr bwMode="auto">
                <a:xfrm>
                  <a:off x="803" y="331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5" name="Line 108"/>
                <p:cNvSpPr>
                  <a:spLocks noChangeShapeType="1"/>
                </p:cNvSpPr>
                <p:nvPr/>
              </p:nvSpPr>
              <p:spPr bwMode="auto">
                <a:xfrm>
                  <a:off x="818" y="331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6" name="Line 109"/>
                <p:cNvSpPr>
                  <a:spLocks noChangeShapeType="1"/>
                </p:cNvSpPr>
                <p:nvPr/>
              </p:nvSpPr>
              <p:spPr bwMode="auto">
                <a:xfrm>
                  <a:off x="839" y="331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7" name="Line 110"/>
                <p:cNvSpPr>
                  <a:spLocks noChangeShapeType="1"/>
                </p:cNvSpPr>
                <p:nvPr/>
              </p:nvSpPr>
              <p:spPr bwMode="auto">
                <a:xfrm>
                  <a:off x="862" y="332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8" name="Line 111"/>
                <p:cNvSpPr>
                  <a:spLocks noChangeShapeType="1"/>
                </p:cNvSpPr>
                <p:nvPr/>
              </p:nvSpPr>
              <p:spPr bwMode="auto">
                <a:xfrm>
                  <a:off x="879" y="332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9" name="Line 112"/>
                <p:cNvSpPr>
                  <a:spLocks noChangeShapeType="1"/>
                </p:cNvSpPr>
                <p:nvPr/>
              </p:nvSpPr>
              <p:spPr bwMode="auto">
                <a:xfrm flipV="1">
                  <a:off x="1072" y="3361"/>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0" name="Line 113"/>
                <p:cNvSpPr>
                  <a:spLocks noChangeShapeType="1"/>
                </p:cNvSpPr>
                <p:nvPr/>
              </p:nvSpPr>
              <p:spPr bwMode="auto">
                <a:xfrm>
                  <a:off x="1072" y="3368"/>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1" name="Line 114"/>
                <p:cNvSpPr>
                  <a:spLocks noChangeShapeType="1"/>
                </p:cNvSpPr>
                <p:nvPr/>
              </p:nvSpPr>
              <p:spPr bwMode="auto">
                <a:xfrm flipH="1">
                  <a:off x="1055" y="335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2" name="Line 115"/>
                <p:cNvSpPr>
                  <a:spLocks noChangeShapeType="1"/>
                </p:cNvSpPr>
                <p:nvPr/>
              </p:nvSpPr>
              <p:spPr bwMode="auto">
                <a:xfrm flipH="1">
                  <a:off x="1009" y="3349"/>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3" name="Line 116"/>
                <p:cNvSpPr>
                  <a:spLocks noChangeShapeType="1"/>
                </p:cNvSpPr>
                <p:nvPr/>
              </p:nvSpPr>
              <p:spPr bwMode="auto">
                <a:xfrm flipH="1">
                  <a:off x="1031" y="3354"/>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4" name="Line 117"/>
                <p:cNvSpPr>
                  <a:spLocks noChangeShapeType="1"/>
                </p:cNvSpPr>
                <p:nvPr/>
              </p:nvSpPr>
              <p:spPr bwMode="auto">
                <a:xfrm flipH="1">
                  <a:off x="965" y="3340"/>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5" name="Line 118"/>
                <p:cNvSpPr>
                  <a:spLocks noChangeShapeType="1"/>
                </p:cNvSpPr>
                <p:nvPr/>
              </p:nvSpPr>
              <p:spPr bwMode="auto">
                <a:xfrm flipH="1">
                  <a:off x="988" y="3345"/>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6" name="Line 119"/>
                <p:cNvSpPr>
                  <a:spLocks noChangeShapeType="1"/>
                </p:cNvSpPr>
                <p:nvPr/>
              </p:nvSpPr>
              <p:spPr bwMode="auto">
                <a:xfrm flipH="1">
                  <a:off x="945" y="3336"/>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7" name="Line 120"/>
                <p:cNvSpPr>
                  <a:spLocks noChangeShapeType="1"/>
                </p:cNvSpPr>
                <p:nvPr/>
              </p:nvSpPr>
              <p:spPr bwMode="auto">
                <a:xfrm flipH="1">
                  <a:off x="922" y="3331"/>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8" name="Line 121"/>
                <p:cNvSpPr>
                  <a:spLocks noChangeShapeType="1"/>
                </p:cNvSpPr>
                <p:nvPr/>
              </p:nvSpPr>
              <p:spPr bwMode="auto">
                <a:xfrm>
                  <a:off x="901" y="33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9" name="Line 122"/>
                <p:cNvSpPr>
                  <a:spLocks noChangeShapeType="1"/>
                </p:cNvSpPr>
                <p:nvPr/>
              </p:nvSpPr>
              <p:spPr bwMode="auto">
                <a:xfrm>
                  <a:off x="922" y="333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0" name="Line 123"/>
                <p:cNvSpPr>
                  <a:spLocks noChangeShapeType="1"/>
                </p:cNvSpPr>
                <p:nvPr/>
              </p:nvSpPr>
              <p:spPr bwMode="auto">
                <a:xfrm>
                  <a:off x="945" y="334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1" name="Line 124"/>
                <p:cNvSpPr>
                  <a:spLocks noChangeShapeType="1"/>
                </p:cNvSpPr>
                <p:nvPr/>
              </p:nvSpPr>
              <p:spPr bwMode="auto">
                <a:xfrm>
                  <a:off x="965" y="33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2" name="Line 125"/>
                <p:cNvSpPr>
                  <a:spLocks noChangeShapeType="1"/>
                </p:cNvSpPr>
                <p:nvPr/>
              </p:nvSpPr>
              <p:spPr bwMode="auto">
                <a:xfrm>
                  <a:off x="988" y="335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3" name="Line 126"/>
                <p:cNvSpPr>
                  <a:spLocks noChangeShapeType="1"/>
                </p:cNvSpPr>
                <p:nvPr/>
              </p:nvSpPr>
              <p:spPr bwMode="auto">
                <a:xfrm>
                  <a:off x="1008" y="335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4" name="Line 127"/>
                <p:cNvSpPr>
                  <a:spLocks noChangeShapeType="1"/>
                </p:cNvSpPr>
                <p:nvPr/>
              </p:nvSpPr>
              <p:spPr bwMode="auto">
                <a:xfrm>
                  <a:off x="1031" y="3359"/>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5" name="Line 128"/>
                <p:cNvSpPr>
                  <a:spLocks noChangeShapeType="1"/>
                </p:cNvSpPr>
                <p:nvPr/>
              </p:nvSpPr>
              <p:spPr bwMode="auto">
                <a:xfrm>
                  <a:off x="1055" y="336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6" name="Line 129"/>
                <p:cNvSpPr>
                  <a:spLocks noChangeShapeType="1"/>
                </p:cNvSpPr>
                <p:nvPr/>
              </p:nvSpPr>
              <p:spPr bwMode="auto">
                <a:xfrm>
                  <a:off x="751" y="3301"/>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7" name="Freeform 130"/>
                <p:cNvSpPr>
                  <a:spLocks/>
                </p:cNvSpPr>
                <p:nvPr/>
              </p:nvSpPr>
              <p:spPr bwMode="auto">
                <a:xfrm>
                  <a:off x="695" y="3311"/>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38" name="Freeform 131"/>
                <p:cNvSpPr>
                  <a:spLocks/>
                </p:cNvSpPr>
                <p:nvPr/>
              </p:nvSpPr>
              <p:spPr bwMode="auto">
                <a:xfrm>
                  <a:off x="695" y="3311"/>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39" name="Line 132"/>
                <p:cNvSpPr>
                  <a:spLocks noChangeShapeType="1"/>
                </p:cNvSpPr>
                <p:nvPr/>
              </p:nvSpPr>
              <p:spPr bwMode="auto">
                <a:xfrm flipH="1" flipV="1">
                  <a:off x="722" y="3318"/>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0" name="Line 133"/>
                <p:cNvSpPr>
                  <a:spLocks noChangeShapeType="1"/>
                </p:cNvSpPr>
                <p:nvPr/>
              </p:nvSpPr>
              <p:spPr bwMode="auto">
                <a:xfrm>
                  <a:off x="706" y="3327"/>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1" name="Line 134"/>
                <p:cNvSpPr>
                  <a:spLocks noChangeShapeType="1"/>
                </p:cNvSpPr>
                <p:nvPr/>
              </p:nvSpPr>
              <p:spPr bwMode="auto">
                <a:xfrm flipV="1">
                  <a:off x="706" y="3327"/>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2" name="Freeform 135"/>
                <p:cNvSpPr>
                  <a:spLocks/>
                </p:cNvSpPr>
                <p:nvPr/>
              </p:nvSpPr>
              <p:spPr bwMode="auto">
                <a:xfrm>
                  <a:off x="683" y="3335"/>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43" name="Freeform 136"/>
                <p:cNvSpPr>
                  <a:spLocks/>
                </p:cNvSpPr>
                <p:nvPr/>
              </p:nvSpPr>
              <p:spPr bwMode="auto">
                <a:xfrm>
                  <a:off x="683" y="3335"/>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44" name="Line 137"/>
                <p:cNvSpPr>
                  <a:spLocks noChangeShapeType="1"/>
                </p:cNvSpPr>
                <p:nvPr/>
              </p:nvSpPr>
              <p:spPr bwMode="auto">
                <a:xfrm>
                  <a:off x="700" y="334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5" name="Line 138"/>
                <p:cNvSpPr>
                  <a:spLocks noChangeShapeType="1"/>
                </p:cNvSpPr>
                <p:nvPr/>
              </p:nvSpPr>
              <p:spPr bwMode="auto">
                <a:xfrm>
                  <a:off x="716" y="33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6" name="Line 139"/>
                <p:cNvSpPr>
                  <a:spLocks noChangeShapeType="1"/>
                </p:cNvSpPr>
                <p:nvPr/>
              </p:nvSpPr>
              <p:spPr bwMode="auto">
                <a:xfrm>
                  <a:off x="739" y="335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7" name="Line 140"/>
                <p:cNvSpPr>
                  <a:spLocks noChangeShapeType="1"/>
                </p:cNvSpPr>
                <p:nvPr/>
              </p:nvSpPr>
              <p:spPr bwMode="auto">
                <a:xfrm flipV="1">
                  <a:off x="700" y="333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8" name="Line 141"/>
                <p:cNvSpPr>
                  <a:spLocks noChangeShapeType="1"/>
                </p:cNvSpPr>
                <p:nvPr/>
              </p:nvSpPr>
              <p:spPr bwMode="auto">
                <a:xfrm flipV="1">
                  <a:off x="716" y="334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9" name="Line 142"/>
                <p:cNvSpPr>
                  <a:spLocks noChangeShapeType="1"/>
                </p:cNvSpPr>
                <p:nvPr/>
              </p:nvSpPr>
              <p:spPr bwMode="auto">
                <a:xfrm flipV="1">
                  <a:off x="739" y="3348"/>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0" name="Line 143"/>
                <p:cNvSpPr>
                  <a:spLocks noChangeShapeType="1"/>
                </p:cNvSpPr>
                <p:nvPr/>
              </p:nvSpPr>
              <p:spPr bwMode="auto">
                <a:xfrm>
                  <a:off x="684" y="3341"/>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1" name="Freeform 144"/>
                <p:cNvSpPr>
                  <a:spLocks/>
                </p:cNvSpPr>
                <p:nvPr/>
              </p:nvSpPr>
              <p:spPr bwMode="auto">
                <a:xfrm>
                  <a:off x="894" y="3381"/>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52" name="Freeform 145"/>
                <p:cNvSpPr>
                  <a:spLocks/>
                </p:cNvSpPr>
                <p:nvPr/>
              </p:nvSpPr>
              <p:spPr bwMode="auto">
                <a:xfrm>
                  <a:off x="894" y="3381"/>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53" name="Line 146"/>
                <p:cNvSpPr>
                  <a:spLocks noChangeShapeType="1"/>
                </p:cNvSpPr>
                <p:nvPr/>
              </p:nvSpPr>
              <p:spPr bwMode="auto">
                <a:xfrm flipV="1">
                  <a:off x="996" y="3403"/>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4" name="Line 147"/>
                <p:cNvSpPr>
                  <a:spLocks noChangeShapeType="1"/>
                </p:cNvSpPr>
                <p:nvPr/>
              </p:nvSpPr>
              <p:spPr bwMode="auto">
                <a:xfrm flipV="1">
                  <a:off x="973" y="339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5" name="Line 148"/>
                <p:cNvSpPr>
                  <a:spLocks noChangeShapeType="1"/>
                </p:cNvSpPr>
                <p:nvPr/>
              </p:nvSpPr>
              <p:spPr bwMode="auto">
                <a:xfrm flipV="1">
                  <a:off x="951" y="3393"/>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6" name="Line 149"/>
                <p:cNvSpPr>
                  <a:spLocks noChangeShapeType="1"/>
                </p:cNvSpPr>
                <p:nvPr/>
              </p:nvSpPr>
              <p:spPr bwMode="auto">
                <a:xfrm flipV="1">
                  <a:off x="926" y="3388"/>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7" name="Line 150"/>
                <p:cNvSpPr>
                  <a:spLocks noChangeShapeType="1"/>
                </p:cNvSpPr>
                <p:nvPr/>
              </p:nvSpPr>
              <p:spPr bwMode="auto">
                <a:xfrm>
                  <a:off x="926" y="339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8" name="Line 151"/>
                <p:cNvSpPr>
                  <a:spLocks noChangeShapeType="1"/>
                </p:cNvSpPr>
                <p:nvPr/>
              </p:nvSpPr>
              <p:spPr bwMode="auto">
                <a:xfrm>
                  <a:off x="950" y="3400"/>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9" name="Line 152"/>
                <p:cNvSpPr>
                  <a:spLocks noChangeShapeType="1"/>
                </p:cNvSpPr>
                <p:nvPr/>
              </p:nvSpPr>
              <p:spPr bwMode="auto">
                <a:xfrm>
                  <a:off x="973" y="3406"/>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0" name="Line 153"/>
                <p:cNvSpPr>
                  <a:spLocks noChangeShapeType="1"/>
                </p:cNvSpPr>
                <p:nvPr/>
              </p:nvSpPr>
              <p:spPr bwMode="auto">
                <a:xfrm>
                  <a:off x="996" y="3410"/>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1" name="Line 154"/>
                <p:cNvSpPr>
                  <a:spLocks noChangeShapeType="1"/>
                </p:cNvSpPr>
                <p:nvPr/>
              </p:nvSpPr>
              <p:spPr bwMode="auto">
                <a:xfrm>
                  <a:off x="894" y="3387"/>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2" name="Line 155"/>
                <p:cNvSpPr>
                  <a:spLocks noChangeShapeType="1"/>
                </p:cNvSpPr>
                <p:nvPr/>
              </p:nvSpPr>
              <p:spPr bwMode="auto">
                <a:xfrm flipV="1">
                  <a:off x="1013" y="3407"/>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3" name="Line 156"/>
                <p:cNvSpPr>
                  <a:spLocks noChangeShapeType="1"/>
                </p:cNvSpPr>
                <p:nvPr/>
              </p:nvSpPr>
              <p:spPr bwMode="auto">
                <a:xfrm>
                  <a:off x="1012" y="3414"/>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4" name="Freeform 157"/>
                <p:cNvSpPr>
                  <a:spLocks/>
                </p:cNvSpPr>
                <p:nvPr/>
              </p:nvSpPr>
              <p:spPr bwMode="auto">
                <a:xfrm>
                  <a:off x="767" y="3354"/>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5" name="Freeform 158"/>
                <p:cNvSpPr>
                  <a:spLocks/>
                </p:cNvSpPr>
                <p:nvPr/>
              </p:nvSpPr>
              <p:spPr bwMode="auto">
                <a:xfrm>
                  <a:off x="767" y="3354"/>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6" name="Line 159"/>
                <p:cNvSpPr>
                  <a:spLocks noChangeShapeType="1"/>
                </p:cNvSpPr>
                <p:nvPr/>
              </p:nvSpPr>
              <p:spPr bwMode="auto">
                <a:xfrm flipH="1" flipV="1">
                  <a:off x="767" y="3360"/>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7" name="Line 160"/>
                <p:cNvSpPr>
                  <a:spLocks noChangeShapeType="1"/>
                </p:cNvSpPr>
                <p:nvPr/>
              </p:nvSpPr>
              <p:spPr bwMode="auto">
                <a:xfrm>
                  <a:off x="1094" y="336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 name="Freeform 161"/>
                <p:cNvSpPr>
                  <a:spLocks/>
                </p:cNvSpPr>
                <p:nvPr/>
              </p:nvSpPr>
              <p:spPr bwMode="auto">
                <a:xfrm>
                  <a:off x="1055" y="3307"/>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 name="Freeform 162"/>
                <p:cNvSpPr>
                  <a:spLocks/>
                </p:cNvSpPr>
                <p:nvPr/>
              </p:nvSpPr>
              <p:spPr bwMode="auto">
                <a:xfrm>
                  <a:off x="1055" y="3307"/>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0" name="Freeform 163"/>
                <p:cNvSpPr>
                  <a:spLocks/>
                </p:cNvSpPr>
                <p:nvPr/>
              </p:nvSpPr>
              <p:spPr bwMode="auto">
                <a:xfrm>
                  <a:off x="781" y="3249"/>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 name="Freeform 164"/>
                <p:cNvSpPr>
                  <a:spLocks/>
                </p:cNvSpPr>
                <p:nvPr/>
              </p:nvSpPr>
              <p:spPr bwMode="auto">
                <a:xfrm>
                  <a:off x="781" y="3249"/>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2" name="Line 165"/>
                <p:cNvSpPr>
                  <a:spLocks noChangeShapeType="1"/>
                </p:cNvSpPr>
                <p:nvPr/>
              </p:nvSpPr>
              <p:spPr bwMode="auto">
                <a:xfrm>
                  <a:off x="834" y="3255"/>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3" name="Freeform 166"/>
                <p:cNvSpPr>
                  <a:spLocks/>
                </p:cNvSpPr>
                <p:nvPr/>
              </p:nvSpPr>
              <p:spPr bwMode="auto">
                <a:xfrm>
                  <a:off x="828" y="3263"/>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4" name="Freeform 167"/>
                <p:cNvSpPr>
                  <a:spLocks/>
                </p:cNvSpPr>
                <p:nvPr/>
              </p:nvSpPr>
              <p:spPr bwMode="auto">
                <a:xfrm>
                  <a:off x="828" y="3263"/>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5" name="Freeform 168"/>
                <p:cNvSpPr>
                  <a:spLocks/>
                </p:cNvSpPr>
                <p:nvPr/>
              </p:nvSpPr>
              <p:spPr bwMode="auto">
                <a:xfrm>
                  <a:off x="826" y="3271"/>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6" name="Freeform 169"/>
                <p:cNvSpPr>
                  <a:spLocks/>
                </p:cNvSpPr>
                <p:nvPr/>
              </p:nvSpPr>
              <p:spPr bwMode="auto">
                <a:xfrm>
                  <a:off x="826" y="3271"/>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7" name="Freeform 170"/>
                <p:cNvSpPr>
                  <a:spLocks/>
                </p:cNvSpPr>
                <p:nvPr/>
              </p:nvSpPr>
              <p:spPr bwMode="auto">
                <a:xfrm>
                  <a:off x="940" y="3289"/>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8" name="Freeform 171"/>
                <p:cNvSpPr>
                  <a:spLocks/>
                </p:cNvSpPr>
                <p:nvPr/>
              </p:nvSpPr>
              <p:spPr bwMode="auto">
                <a:xfrm>
                  <a:off x="940" y="3289"/>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9" name="Freeform 172"/>
                <p:cNvSpPr>
                  <a:spLocks/>
                </p:cNvSpPr>
                <p:nvPr/>
              </p:nvSpPr>
              <p:spPr bwMode="auto">
                <a:xfrm>
                  <a:off x="851" y="3271"/>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80" name="Line 173"/>
                <p:cNvSpPr>
                  <a:spLocks noChangeShapeType="1"/>
                </p:cNvSpPr>
                <p:nvPr/>
              </p:nvSpPr>
              <p:spPr bwMode="auto">
                <a:xfrm flipV="1">
                  <a:off x="866" y="3274"/>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1" name="Line 174"/>
                <p:cNvSpPr>
                  <a:spLocks noChangeShapeType="1"/>
                </p:cNvSpPr>
                <p:nvPr/>
              </p:nvSpPr>
              <p:spPr bwMode="auto">
                <a:xfrm>
                  <a:off x="873" y="327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2" name="Line 175"/>
                <p:cNvSpPr>
                  <a:spLocks noChangeShapeType="1"/>
                </p:cNvSpPr>
                <p:nvPr/>
              </p:nvSpPr>
              <p:spPr bwMode="auto">
                <a:xfrm flipH="1">
                  <a:off x="871" y="3275"/>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3" name="Line 176"/>
                <p:cNvSpPr>
                  <a:spLocks noChangeShapeType="1"/>
                </p:cNvSpPr>
                <p:nvPr/>
              </p:nvSpPr>
              <p:spPr bwMode="auto">
                <a:xfrm flipV="1">
                  <a:off x="904" y="328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4" name="Line 177"/>
                <p:cNvSpPr>
                  <a:spLocks noChangeShapeType="1"/>
                </p:cNvSpPr>
                <p:nvPr/>
              </p:nvSpPr>
              <p:spPr bwMode="auto">
                <a:xfrm>
                  <a:off x="910" y="328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5" name="Line 178"/>
                <p:cNvSpPr>
                  <a:spLocks noChangeShapeType="1"/>
                </p:cNvSpPr>
                <p:nvPr/>
              </p:nvSpPr>
              <p:spPr bwMode="auto">
                <a:xfrm flipH="1">
                  <a:off x="908" y="328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6" name="Line 179"/>
                <p:cNvSpPr>
                  <a:spLocks noChangeShapeType="1"/>
                </p:cNvSpPr>
                <p:nvPr/>
              </p:nvSpPr>
              <p:spPr bwMode="auto">
                <a:xfrm flipV="1">
                  <a:off x="914" y="328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7" name="Line 180"/>
                <p:cNvSpPr>
                  <a:spLocks noChangeShapeType="1"/>
                </p:cNvSpPr>
                <p:nvPr/>
              </p:nvSpPr>
              <p:spPr bwMode="auto">
                <a:xfrm>
                  <a:off x="920" y="328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8" name="Line 181"/>
                <p:cNvSpPr>
                  <a:spLocks noChangeShapeType="1"/>
                </p:cNvSpPr>
                <p:nvPr/>
              </p:nvSpPr>
              <p:spPr bwMode="auto">
                <a:xfrm flipH="1">
                  <a:off x="917" y="3284"/>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9" name="Line 182"/>
                <p:cNvSpPr>
                  <a:spLocks noChangeShapeType="1"/>
                </p:cNvSpPr>
                <p:nvPr/>
              </p:nvSpPr>
              <p:spPr bwMode="auto">
                <a:xfrm flipV="1">
                  <a:off x="875" y="3276"/>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0" name="Line 183"/>
                <p:cNvSpPr>
                  <a:spLocks noChangeShapeType="1"/>
                </p:cNvSpPr>
                <p:nvPr/>
              </p:nvSpPr>
              <p:spPr bwMode="auto">
                <a:xfrm>
                  <a:off x="883"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1" name="Line 184"/>
                <p:cNvSpPr>
                  <a:spLocks noChangeShapeType="1"/>
                </p:cNvSpPr>
                <p:nvPr/>
              </p:nvSpPr>
              <p:spPr bwMode="auto">
                <a:xfrm flipH="1">
                  <a:off x="880" y="327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2" name="Line 185"/>
                <p:cNvSpPr>
                  <a:spLocks noChangeShapeType="1"/>
                </p:cNvSpPr>
                <p:nvPr/>
              </p:nvSpPr>
              <p:spPr bwMode="auto">
                <a:xfrm flipV="1">
                  <a:off x="883" y="3277"/>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3" name="Line 186"/>
                <p:cNvSpPr>
                  <a:spLocks noChangeShapeType="1"/>
                </p:cNvSpPr>
                <p:nvPr/>
              </p:nvSpPr>
              <p:spPr bwMode="auto">
                <a:xfrm>
                  <a:off x="891" y="3277"/>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4" name="Line 187"/>
                <p:cNvSpPr>
                  <a:spLocks noChangeShapeType="1"/>
                </p:cNvSpPr>
                <p:nvPr/>
              </p:nvSpPr>
              <p:spPr bwMode="auto">
                <a:xfrm flipH="1">
                  <a:off x="889" y="3279"/>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5" name="Line 188"/>
                <p:cNvSpPr>
                  <a:spLocks noChangeShapeType="1"/>
                </p:cNvSpPr>
                <p:nvPr/>
              </p:nvSpPr>
              <p:spPr bwMode="auto">
                <a:xfrm flipV="1">
                  <a:off x="894" y="327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6" name="Line 189"/>
                <p:cNvSpPr>
                  <a:spLocks noChangeShapeType="1"/>
                </p:cNvSpPr>
                <p:nvPr/>
              </p:nvSpPr>
              <p:spPr bwMode="auto">
                <a:xfrm>
                  <a:off x="900" y="327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7" name="Line 190"/>
                <p:cNvSpPr>
                  <a:spLocks noChangeShapeType="1"/>
                </p:cNvSpPr>
                <p:nvPr/>
              </p:nvSpPr>
              <p:spPr bwMode="auto">
                <a:xfrm flipH="1">
                  <a:off x="897" y="3280"/>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8" name="Freeform 191"/>
                <p:cNvSpPr>
                  <a:spLocks/>
                </p:cNvSpPr>
                <p:nvPr/>
              </p:nvSpPr>
              <p:spPr bwMode="auto">
                <a:xfrm>
                  <a:off x="840" y="3269"/>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99" name="Freeform 192"/>
                <p:cNvSpPr>
                  <a:spLocks/>
                </p:cNvSpPr>
                <p:nvPr/>
              </p:nvSpPr>
              <p:spPr bwMode="auto">
                <a:xfrm>
                  <a:off x="1070" y="3315"/>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0" name="Freeform 193"/>
                <p:cNvSpPr>
                  <a:spLocks/>
                </p:cNvSpPr>
                <p:nvPr/>
              </p:nvSpPr>
              <p:spPr bwMode="auto">
                <a:xfrm>
                  <a:off x="1070" y="3315"/>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1" name="Freeform 194"/>
                <p:cNvSpPr>
                  <a:spLocks/>
                </p:cNvSpPr>
                <p:nvPr/>
              </p:nvSpPr>
              <p:spPr bwMode="auto">
                <a:xfrm>
                  <a:off x="1114" y="3174"/>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2" name="Freeform 195"/>
                <p:cNvSpPr>
                  <a:spLocks/>
                </p:cNvSpPr>
                <p:nvPr/>
              </p:nvSpPr>
              <p:spPr bwMode="auto">
                <a:xfrm>
                  <a:off x="1114" y="3174"/>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3" name="Freeform 196"/>
                <p:cNvSpPr>
                  <a:spLocks/>
                </p:cNvSpPr>
                <p:nvPr/>
              </p:nvSpPr>
              <p:spPr bwMode="auto">
                <a:xfrm>
                  <a:off x="781" y="3120"/>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4" name="Freeform 197"/>
                <p:cNvSpPr>
                  <a:spLocks/>
                </p:cNvSpPr>
                <p:nvPr/>
              </p:nvSpPr>
              <p:spPr bwMode="auto">
                <a:xfrm>
                  <a:off x="781" y="3120"/>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5" name="Line 198"/>
                <p:cNvSpPr>
                  <a:spLocks noChangeShapeType="1"/>
                </p:cNvSpPr>
                <p:nvPr/>
              </p:nvSpPr>
              <p:spPr bwMode="auto">
                <a:xfrm>
                  <a:off x="789" y="3246"/>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06" name="Line 199"/>
                <p:cNvSpPr>
                  <a:spLocks noChangeShapeType="1"/>
                </p:cNvSpPr>
                <p:nvPr/>
              </p:nvSpPr>
              <p:spPr bwMode="auto">
                <a:xfrm>
                  <a:off x="1082" y="3301"/>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07" name="Freeform 200"/>
                <p:cNvSpPr>
                  <a:spLocks/>
                </p:cNvSpPr>
                <p:nvPr/>
              </p:nvSpPr>
              <p:spPr bwMode="auto">
                <a:xfrm>
                  <a:off x="801" y="3124"/>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8" name="Freeform 201"/>
                <p:cNvSpPr>
                  <a:spLocks/>
                </p:cNvSpPr>
                <p:nvPr/>
              </p:nvSpPr>
              <p:spPr bwMode="auto">
                <a:xfrm>
                  <a:off x="801" y="3124"/>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9" name="Line 202"/>
                <p:cNvSpPr>
                  <a:spLocks noChangeShapeType="1"/>
                </p:cNvSpPr>
                <p:nvPr/>
              </p:nvSpPr>
              <p:spPr bwMode="auto">
                <a:xfrm>
                  <a:off x="805" y="320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10" name="Freeform 203"/>
                <p:cNvSpPr>
                  <a:spLocks/>
                </p:cNvSpPr>
                <p:nvPr/>
              </p:nvSpPr>
              <p:spPr bwMode="auto">
                <a:xfrm>
                  <a:off x="1138" y="3166"/>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1" name="Freeform 204"/>
                <p:cNvSpPr>
                  <a:spLocks/>
                </p:cNvSpPr>
                <p:nvPr/>
              </p:nvSpPr>
              <p:spPr bwMode="auto">
                <a:xfrm>
                  <a:off x="1138" y="3165"/>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2" name="Freeform 205"/>
                <p:cNvSpPr>
                  <a:spLocks/>
                </p:cNvSpPr>
                <p:nvPr/>
              </p:nvSpPr>
              <p:spPr bwMode="auto">
                <a:xfrm>
                  <a:off x="1141" y="3167"/>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3" name="Freeform 206"/>
                <p:cNvSpPr>
                  <a:spLocks/>
                </p:cNvSpPr>
                <p:nvPr/>
              </p:nvSpPr>
              <p:spPr bwMode="auto">
                <a:xfrm>
                  <a:off x="1141" y="3167"/>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4" name="Line 207"/>
                <p:cNvSpPr>
                  <a:spLocks noChangeShapeType="1"/>
                </p:cNvSpPr>
                <p:nvPr/>
              </p:nvSpPr>
              <p:spPr bwMode="auto">
                <a:xfrm flipH="1" flipV="1">
                  <a:off x="1144" y="3167"/>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15" name="Freeform 208"/>
                <p:cNvSpPr>
                  <a:spLocks/>
                </p:cNvSpPr>
                <p:nvPr/>
              </p:nvSpPr>
              <p:spPr bwMode="auto">
                <a:xfrm>
                  <a:off x="1136" y="3262"/>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6" name="Freeform 209"/>
                <p:cNvSpPr>
                  <a:spLocks/>
                </p:cNvSpPr>
                <p:nvPr/>
              </p:nvSpPr>
              <p:spPr bwMode="auto">
                <a:xfrm>
                  <a:off x="1136" y="3262"/>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7" name="Freeform 210"/>
                <p:cNvSpPr>
                  <a:spLocks/>
                </p:cNvSpPr>
                <p:nvPr/>
              </p:nvSpPr>
              <p:spPr bwMode="auto">
                <a:xfrm>
                  <a:off x="891" y="3125"/>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8" name="Freeform 211"/>
                <p:cNvSpPr>
                  <a:spLocks/>
                </p:cNvSpPr>
                <p:nvPr/>
              </p:nvSpPr>
              <p:spPr bwMode="auto">
                <a:xfrm>
                  <a:off x="891" y="3125"/>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9" name="Freeform 212"/>
                <p:cNvSpPr>
                  <a:spLocks/>
                </p:cNvSpPr>
                <p:nvPr/>
              </p:nvSpPr>
              <p:spPr bwMode="auto">
                <a:xfrm>
                  <a:off x="973" y="3137"/>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20" name="Freeform 213"/>
                <p:cNvSpPr>
                  <a:spLocks/>
                </p:cNvSpPr>
                <p:nvPr/>
              </p:nvSpPr>
              <p:spPr bwMode="auto">
                <a:xfrm>
                  <a:off x="973" y="3137"/>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21" name="Line 214"/>
                <p:cNvSpPr>
                  <a:spLocks noChangeShapeType="1"/>
                </p:cNvSpPr>
                <p:nvPr/>
              </p:nvSpPr>
              <p:spPr bwMode="auto">
                <a:xfrm>
                  <a:off x="1034" y="3147"/>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22" name="Freeform 215"/>
                <p:cNvSpPr>
                  <a:spLocks/>
                </p:cNvSpPr>
                <p:nvPr/>
              </p:nvSpPr>
              <p:spPr bwMode="auto">
                <a:xfrm>
                  <a:off x="973" y="3131"/>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23" name="Freeform 216"/>
                <p:cNvSpPr>
                  <a:spLocks/>
                </p:cNvSpPr>
                <p:nvPr/>
              </p:nvSpPr>
              <p:spPr bwMode="auto">
                <a:xfrm>
                  <a:off x="973" y="3131"/>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24" name="Freeform 217"/>
                <p:cNvSpPr>
                  <a:spLocks/>
                </p:cNvSpPr>
                <p:nvPr/>
              </p:nvSpPr>
              <p:spPr bwMode="auto">
                <a:xfrm>
                  <a:off x="836" y="3143"/>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796" name="Freeform 218"/>
              <p:cNvSpPr>
                <a:spLocks/>
              </p:cNvSpPr>
              <p:nvPr/>
            </p:nvSpPr>
            <p:spPr bwMode="auto">
              <a:xfrm>
                <a:off x="836" y="3143"/>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97" name="Freeform 219"/>
              <p:cNvSpPr>
                <a:spLocks/>
              </p:cNvSpPr>
              <p:nvPr/>
            </p:nvSpPr>
            <p:spPr bwMode="auto">
              <a:xfrm>
                <a:off x="851" y="3145"/>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98" name="Freeform 220"/>
              <p:cNvSpPr>
                <a:spLocks/>
              </p:cNvSpPr>
              <p:nvPr/>
            </p:nvSpPr>
            <p:spPr bwMode="auto">
              <a:xfrm>
                <a:off x="851" y="3145"/>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99" name="Freeform 221"/>
              <p:cNvSpPr>
                <a:spLocks/>
              </p:cNvSpPr>
              <p:nvPr/>
            </p:nvSpPr>
            <p:spPr bwMode="auto">
              <a:xfrm>
                <a:off x="858" y="3145"/>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0" name="Freeform 222"/>
              <p:cNvSpPr>
                <a:spLocks/>
              </p:cNvSpPr>
              <p:nvPr/>
            </p:nvSpPr>
            <p:spPr bwMode="auto">
              <a:xfrm>
                <a:off x="864" y="3145"/>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1" name="Freeform 223"/>
              <p:cNvSpPr>
                <a:spLocks/>
              </p:cNvSpPr>
              <p:nvPr/>
            </p:nvSpPr>
            <p:spPr bwMode="auto">
              <a:xfrm>
                <a:off x="872" y="3145"/>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2" name="Freeform 224"/>
              <p:cNvSpPr>
                <a:spLocks/>
              </p:cNvSpPr>
              <p:nvPr/>
            </p:nvSpPr>
            <p:spPr bwMode="auto">
              <a:xfrm>
                <a:off x="878" y="3145"/>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3" name="Freeform 225"/>
              <p:cNvSpPr>
                <a:spLocks/>
              </p:cNvSpPr>
              <p:nvPr/>
            </p:nvSpPr>
            <p:spPr bwMode="auto">
              <a:xfrm>
                <a:off x="885" y="3145"/>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4" name="Freeform 226"/>
              <p:cNvSpPr>
                <a:spLocks/>
              </p:cNvSpPr>
              <p:nvPr/>
            </p:nvSpPr>
            <p:spPr bwMode="auto">
              <a:xfrm>
                <a:off x="891" y="3145"/>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5" name="Freeform 227"/>
              <p:cNvSpPr>
                <a:spLocks/>
              </p:cNvSpPr>
              <p:nvPr/>
            </p:nvSpPr>
            <p:spPr bwMode="auto">
              <a:xfrm>
                <a:off x="898" y="3150"/>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6" name="Freeform 228"/>
              <p:cNvSpPr>
                <a:spLocks/>
              </p:cNvSpPr>
              <p:nvPr/>
            </p:nvSpPr>
            <p:spPr bwMode="auto">
              <a:xfrm>
                <a:off x="905" y="3154"/>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7" name="Freeform 229"/>
              <p:cNvSpPr>
                <a:spLocks/>
              </p:cNvSpPr>
              <p:nvPr/>
            </p:nvSpPr>
            <p:spPr bwMode="auto">
              <a:xfrm>
                <a:off x="912" y="3160"/>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8" name="Freeform 230"/>
              <p:cNvSpPr>
                <a:spLocks/>
              </p:cNvSpPr>
              <p:nvPr/>
            </p:nvSpPr>
            <p:spPr bwMode="auto">
              <a:xfrm>
                <a:off x="918" y="3165"/>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9" name="Freeform 231"/>
              <p:cNvSpPr>
                <a:spLocks/>
              </p:cNvSpPr>
              <p:nvPr/>
            </p:nvSpPr>
            <p:spPr bwMode="auto">
              <a:xfrm>
                <a:off x="926" y="3171"/>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10" name="Rectangle 232"/>
              <p:cNvSpPr>
                <a:spLocks noChangeArrowheads="1"/>
              </p:cNvSpPr>
              <p:nvPr/>
            </p:nvSpPr>
            <p:spPr bwMode="auto">
              <a:xfrm>
                <a:off x="931" y="3175"/>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1" name="Rectangle 233"/>
              <p:cNvSpPr>
                <a:spLocks noChangeArrowheads="1"/>
              </p:cNvSpPr>
              <p:nvPr/>
            </p:nvSpPr>
            <p:spPr bwMode="auto">
              <a:xfrm>
                <a:off x="938" y="3181"/>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2" name="Rectangle 234"/>
              <p:cNvSpPr>
                <a:spLocks noChangeArrowheads="1"/>
              </p:cNvSpPr>
              <p:nvPr/>
            </p:nvSpPr>
            <p:spPr bwMode="auto">
              <a:xfrm>
                <a:off x="945" y="3186"/>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3" name="Rectangle 235"/>
              <p:cNvSpPr>
                <a:spLocks noChangeArrowheads="1"/>
              </p:cNvSpPr>
              <p:nvPr/>
            </p:nvSpPr>
            <p:spPr bwMode="auto">
              <a:xfrm>
                <a:off x="952" y="3192"/>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4" name="Rectangle 236"/>
              <p:cNvSpPr>
                <a:spLocks noChangeArrowheads="1"/>
              </p:cNvSpPr>
              <p:nvPr/>
            </p:nvSpPr>
            <p:spPr bwMode="auto">
              <a:xfrm>
                <a:off x="958" y="3197"/>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5" name="Rectangle 237"/>
              <p:cNvSpPr>
                <a:spLocks noChangeArrowheads="1"/>
              </p:cNvSpPr>
              <p:nvPr/>
            </p:nvSpPr>
            <p:spPr bwMode="auto">
              <a:xfrm>
                <a:off x="965" y="3202"/>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6" name="Rectangle 238"/>
              <p:cNvSpPr>
                <a:spLocks noChangeArrowheads="1"/>
              </p:cNvSpPr>
              <p:nvPr/>
            </p:nvSpPr>
            <p:spPr bwMode="auto">
              <a:xfrm>
                <a:off x="972" y="3207"/>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7" name="Freeform 239"/>
              <p:cNvSpPr>
                <a:spLocks/>
              </p:cNvSpPr>
              <p:nvPr/>
            </p:nvSpPr>
            <p:spPr bwMode="auto">
              <a:xfrm>
                <a:off x="851" y="3145"/>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18" name="Freeform 240"/>
              <p:cNvSpPr>
                <a:spLocks/>
              </p:cNvSpPr>
              <p:nvPr/>
            </p:nvSpPr>
            <p:spPr bwMode="auto">
              <a:xfrm>
                <a:off x="1097" y="3238"/>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19" name="Freeform 241"/>
              <p:cNvSpPr>
                <a:spLocks/>
              </p:cNvSpPr>
              <p:nvPr/>
            </p:nvSpPr>
            <p:spPr bwMode="auto">
              <a:xfrm>
                <a:off x="1097" y="3238"/>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0" name="Freeform 242"/>
              <p:cNvSpPr>
                <a:spLocks/>
              </p:cNvSpPr>
              <p:nvPr/>
            </p:nvSpPr>
            <p:spPr bwMode="auto">
              <a:xfrm>
                <a:off x="1124" y="3249"/>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1" name="Freeform 243"/>
              <p:cNvSpPr>
                <a:spLocks/>
              </p:cNvSpPr>
              <p:nvPr/>
            </p:nvSpPr>
            <p:spPr bwMode="auto">
              <a:xfrm>
                <a:off x="1124" y="3249"/>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2" name="Freeform 244"/>
              <p:cNvSpPr>
                <a:spLocks/>
              </p:cNvSpPr>
              <p:nvPr/>
            </p:nvSpPr>
            <p:spPr bwMode="auto">
              <a:xfrm>
                <a:off x="1112" y="3273"/>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3" name="Freeform 245"/>
              <p:cNvSpPr>
                <a:spLocks/>
              </p:cNvSpPr>
              <p:nvPr/>
            </p:nvSpPr>
            <p:spPr bwMode="auto">
              <a:xfrm>
                <a:off x="1112" y="3273"/>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4" name="Line 246"/>
              <p:cNvSpPr>
                <a:spLocks noChangeShapeType="1"/>
              </p:cNvSpPr>
              <p:nvPr/>
            </p:nvSpPr>
            <p:spPr bwMode="auto">
              <a:xfrm flipH="1">
                <a:off x="860" y="2966"/>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66" name="Group 247"/>
            <p:cNvGrpSpPr>
              <a:grpSpLocks/>
            </p:cNvGrpSpPr>
            <p:nvPr/>
          </p:nvGrpSpPr>
          <p:grpSpPr bwMode="auto">
            <a:xfrm flipH="1">
              <a:off x="1238" y="3158"/>
              <a:ext cx="240" cy="192"/>
              <a:chOff x="1248" y="2736"/>
              <a:chExt cx="240" cy="192"/>
            </a:xfrm>
          </p:grpSpPr>
          <p:sp>
            <p:nvSpPr>
              <p:cNvPr id="19792" name="Line 24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3" name="Line 24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4" name="Line 25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9467" name="Picture 251" descr="ad h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 y="2774"/>
              <a:ext cx="2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52" descr="ad h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 y="3350"/>
              <a:ext cx="2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Group 253"/>
            <p:cNvGrpSpPr>
              <a:grpSpLocks/>
            </p:cNvGrpSpPr>
            <p:nvPr/>
          </p:nvGrpSpPr>
          <p:grpSpPr bwMode="auto">
            <a:xfrm>
              <a:off x="1334" y="2918"/>
              <a:ext cx="240" cy="192"/>
              <a:chOff x="1248" y="2736"/>
              <a:chExt cx="240" cy="192"/>
            </a:xfrm>
          </p:grpSpPr>
          <p:sp>
            <p:nvSpPr>
              <p:cNvPr id="19789" name="Line 254"/>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0" name="Line 255"/>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1" name="Line 256"/>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70" name="Group 257"/>
            <p:cNvGrpSpPr>
              <a:grpSpLocks/>
            </p:cNvGrpSpPr>
            <p:nvPr/>
          </p:nvGrpSpPr>
          <p:grpSpPr bwMode="auto">
            <a:xfrm>
              <a:off x="1718" y="3206"/>
              <a:ext cx="240" cy="192"/>
              <a:chOff x="1248" y="2736"/>
              <a:chExt cx="240" cy="192"/>
            </a:xfrm>
          </p:grpSpPr>
          <p:sp>
            <p:nvSpPr>
              <p:cNvPr id="19786" name="Line 25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87" name="Line 25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88" name="Line 26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71" name="Group 261"/>
            <p:cNvGrpSpPr>
              <a:grpSpLocks/>
            </p:cNvGrpSpPr>
            <p:nvPr/>
          </p:nvGrpSpPr>
          <p:grpSpPr bwMode="auto">
            <a:xfrm>
              <a:off x="3360" y="3024"/>
              <a:ext cx="296" cy="432"/>
              <a:chOff x="3360" y="3024"/>
              <a:chExt cx="296" cy="432"/>
            </a:xfrm>
          </p:grpSpPr>
          <p:sp>
            <p:nvSpPr>
              <p:cNvPr id="19682" name="Freeform 262"/>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3" name="Freeform 263"/>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4" name="Freeform 264"/>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5" name="Freeform 265"/>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6" name="Freeform 266"/>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7" name="Freeform 267"/>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8" name="Freeform 268"/>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9" name="Freeform 269"/>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0" name="Freeform 270"/>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1" name="Freeform 271"/>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2" name="Freeform 272"/>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3" name="Freeform 273"/>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4" name="Freeform 274"/>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5" name="Freeform 275"/>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6" name="Freeform 276"/>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7" name="Freeform 277"/>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8" name="Freeform 278"/>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9" name="Freeform 279"/>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0" name="Freeform 280"/>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1" name="Freeform 281"/>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2" name="Freeform 282"/>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3" name="Freeform 283"/>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4" name="Freeform 284"/>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5" name="Freeform 285"/>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6" name="Freeform 286"/>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7" name="Freeform 287"/>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8" name="Freeform 288"/>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9" name="Freeform 289"/>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0" name="Freeform 290"/>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1" name="Freeform 291"/>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2" name="Freeform 292"/>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3" name="Freeform 293"/>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4" name="Freeform 294"/>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5" name="Freeform 295"/>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6" name="Freeform 296"/>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7" name="Freeform 297"/>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8" name="Freeform 298"/>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9" name="Freeform 299"/>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0" name="Freeform 300"/>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1" name="Freeform 301"/>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2" name="Freeform 302"/>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3" name="Freeform 303"/>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4" name="Freeform 304"/>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5" name="Freeform 305"/>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6" name="Freeform 306"/>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7" name="Freeform 307"/>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8" name="Freeform 308"/>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9" name="Freeform 309"/>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0" name="Freeform 310"/>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1" name="Freeform 311"/>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2" name="Freeform 312"/>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3" name="Freeform 313"/>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4" name="Freeform 314"/>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5" name="Freeform 315"/>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6" name="Freeform 316"/>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7" name="Freeform 317"/>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8" name="Freeform 318"/>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9" name="Freeform 319"/>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0" name="Freeform 320"/>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1" name="Freeform 321"/>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2" name="Freeform 322"/>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3" name="Freeform 323"/>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4" name="Freeform 324"/>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5" name="Freeform 325"/>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6" name="Freeform 326"/>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7" name="Freeform 327"/>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8" name="Freeform 328"/>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9" name="Freeform 329"/>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0" name="Freeform 330"/>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1" name="Freeform 331"/>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2" name="Freeform 332"/>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3" name="Freeform 333"/>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4" name="Freeform 334"/>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5" name="Freeform 335"/>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6" name="Freeform 336"/>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7" name="Freeform 337"/>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8" name="Freeform 338"/>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9" name="Freeform 339"/>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0" name="Freeform 340"/>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1" name="Freeform 341"/>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2" name="Freeform 342"/>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3" name="Freeform 343"/>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4" name="Freeform 344"/>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5" name="Freeform 345"/>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6" name="Freeform 346"/>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7" name="Freeform 347"/>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8" name="Freeform 348"/>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9" name="Freeform 349"/>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0" name="Freeform 350"/>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1" name="Freeform 351"/>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2" name="Freeform 352"/>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3" name="Freeform 353"/>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4" name="Freeform 354"/>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5" name="Freeform 355"/>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6" name="Freeform 356"/>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7" name="Freeform 357"/>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8" name="Freeform 358"/>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9" name="Freeform 359"/>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0" name="Freeform 360"/>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1" name="Freeform 361"/>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2" name="Freeform 362"/>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3" name="Freeform 363"/>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4" name="Freeform 364"/>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5" name="Freeform 365"/>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2" name="Group 366"/>
            <p:cNvGrpSpPr>
              <a:grpSpLocks/>
            </p:cNvGrpSpPr>
            <p:nvPr/>
          </p:nvGrpSpPr>
          <p:grpSpPr bwMode="auto">
            <a:xfrm>
              <a:off x="4080" y="2736"/>
              <a:ext cx="296" cy="432"/>
              <a:chOff x="3360" y="3024"/>
              <a:chExt cx="296" cy="432"/>
            </a:xfrm>
          </p:grpSpPr>
          <p:sp>
            <p:nvSpPr>
              <p:cNvPr id="19578" name="Freeform 367"/>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9" name="Freeform 368"/>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0" name="Freeform 369"/>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1" name="Freeform 370"/>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2" name="Freeform 371"/>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3" name="Freeform 372"/>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4" name="Freeform 373"/>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5" name="Freeform 374"/>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6" name="Freeform 375"/>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7" name="Freeform 376"/>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8" name="Freeform 377"/>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9" name="Freeform 378"/>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0" name="Freeform 379"/>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1" name="Freeform 380"/>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2" name="Freeform 381"/>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3" name="Freeform 382"/>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4" name="Freeform 383"/>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5" name="Freeform 384"/>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6" name="Freeform 385"/>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7" name="Freeform 386"/>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8" name="Freeform 387"/>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9" name="Freeform 388"/>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0" name="Freeform 389"/>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1" name="Freeform 390"/>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2" name="Freeform 391"/>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3" name="Freeform 392"/>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4" name="Freeform 393"/>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5" name="Freeform 394"/>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6" name="Freeform 395"/>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7" name="Freeform 396"/>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8" name="Freeform 397"/>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9" name="Freeform 398"/>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0" name="Freeform 399"/>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1" name="Freeform 400"/>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2" name="Freeform 401"/>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3" name="Freeform 402"/>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4" name="Freeform 403"/>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5" name="Freeform 404"/>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6" name="Freeform 405"/>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7" name="Freeform 406"/>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8" name="Freeform 407"/>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9" name="Freeform 408"/>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0" name="Freeform 409"/>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1" name="Freeform 410"/>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2" name="Freeform 411"/>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3" name="Freeform 412"/>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4" name="Freeform 413"/>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5" name="Freeform 414"/>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6" name="Freeform 415"/>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7" name="Freeform 416"/>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8" name="Freeform 417"/>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9" name="Freeform 418"/>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0" name="Freeform 419"/>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1" name="Freeform 420"/>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2" name="Freeform 421"/>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3" name="Freeform 422"/>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4" name="Freeform 423"/>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5" name="Freeform 424"/>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6" name="Freeform 425"/>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7" name="Freeform 426"/>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8" name="Freeform 427"/>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9" name="Freeform 428"/>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0" name="Freeform 429"/>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1" name="Freeform 430"/>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2" name="Freeform 431"/>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3" name="Freeform 432"/>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4" name="Freeform 433"/>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5" name="Freeform 434"/>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6" name="Freeform 435"/>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7" name="Freeform 436"/>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8" name="Freeform 437"/>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9" name="Freeform 438"/>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0" name="Freeform 439"/>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1" name="Freeform 440"/>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2" name="Freeform 441"/>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3" name="Freeform 442"/>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4" name="Freeform 443"/>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5" name="Freeform 444"/>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6" name="Freeform 445"/>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7" name="Freeform 446"/>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8" name="Freeform 447"/>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9" name="Freeform 448"/>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0" name="Freeform 449"/>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1" name="Freeform 450"/>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2" name="Freeform 451"/>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3" name="Freeform 452"/>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4" name="Freeform 453"/>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5" name="Freeform 454"/>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6" name="Freeform 455"/>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7" name="Freeform 456"/>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8" name="Freeform 457"/>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9" name="Freeform 458"/>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0" name="Freeform 459"/>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1" name="Freeform 460"/>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2" name="Freeform 461"/>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3" name="Freeform 462"/>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4" name="Freeform 463"/>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5" name="Freeform 464"/>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6" name="Freeform 465"/>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7" name="Freeform 466"/>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8" name="Freeform 467"/>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9" name="Freeform 468"/>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0" name="Freeform 469"/>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1" name="Freeform 470"/>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3" name="Group 471"/>
            <p:cNvGrpSpPr>
              <a:grpSpLocks/>
            </p:cNvGrpSpPr>
            <p:nvPr/>
          </p:nvGrpSpPr>
          <p:grpSpPr bwMode="auto">
            <a:xfrm>
              <a:off x="4080" y="3264"/>
              <a:ext cx="296" cy="432"/>
              <a:chOff x="3360" y="3024"/>
              <a:chExt cx="296" cy="432"/>
            </a:xfrm>
          </p:grpSpPr>
          <p:sp>
            <p:nvSpPr>
              <p:cNvPr id="19474" name="Freeform 472"/>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473"/>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474"/>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475"/>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476"/>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477"/>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478"/>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479"/>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480"/>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481"/>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482"/>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483"/>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484"/>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485"/>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486"/>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487"/>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488"/>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489"/>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490"/>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491"/>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492"/>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493"/>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494"/>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495"/>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496"/>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497"/>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498"/>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499"/>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2" name="Freeform 500"/>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3" name="Freeform 501"/>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4" name="Freeform 502"/>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503"/>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Freeform 504"/>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7" name="Freeform 505"/>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8" name="Freeform 506"/>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9" name="Freeform 507"/>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508"/>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Freeform 509"/>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2" name="Freeform 510"/>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511"/>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4" name="Freeform 512"/>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513"/>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6" name="Freeform 514"/>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7" name="Freeform 515"/>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8" name="Freeform 516"/>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517"/>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0" name="Freeform 518"/>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1" name="Freeform 519"/>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520"/>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Freeform 521"/>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522"/>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523"/>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524"/>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525"/>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526"/>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527"/>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528"/>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529"/>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530"/>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531"/>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532"/>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533"/>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534"/>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535"/>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536"/>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537"/>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538"/>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539"/>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540"/>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541"/>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542"/>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543"/>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544"/>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7" name="Freeform 545"/>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8" name="Freeform 546"/>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547"/>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0" name="Freeform 548"/>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1" name="Freeform 549"/>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2" name="Freeform 550"/>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551"/>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552"/>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553"/>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554"/>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555"/>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556"/>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557"/>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558"/>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1" name="Freeform 559"/>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560"/>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561"/>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562"/>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 name="Freeform 563"/>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6" name="Freeform 564"/>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7" name="Freeform 565"/>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8" name="Freeform 566"/>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9" name="Freeform 567"/>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0" name="Freeform 568"/>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1" name="Freeform 569"/>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2" name="Freeform 570"/>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3" name="Freeform 571"/>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4" name="Freeform 572"/>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5" name="Freeform 573"/>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6" name="Freeform 574"/>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7" name="Freeform 575"/>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4429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Ad hoc wireless network (cont)</a:t>
            </a:r>
            <a:endParaRPr lang="el-GR" altLang="en-US" smtClean="0"/>
          </a:p>
        </p:txBody>
      </p:sp>
      <p:sp>
        <p:nvSpPr>
          <p:cNvPr id="20483" name="Rectangle 3"/>
          <p:cNvSpPr>
            <a:spLocks noGrp="1" noChangeArrowheads="1"/>
          </p:cNvSpPr>
          <p:nvPr>
            <p:ph type="body" idx="1"/>
          </p:nvPr>
        </p:nvSpPr>
        <p:spPr/>
        <p:txBody>
          <a:bodyPr/>
          <a:lstStyle/>
          <a:p>
            <a:pPr eaLnBrk="1" hangingPunct="1"/>
            <a:r>
              <a:rPr lang="en-US" altLang="en-US" smtClean="0"/>
              <a:t>Nodes within an ad-hoc network can  communicate if </a:t>
            </a:r>
          </a:p>
          <a:p>
            <a:pPr lvl="1" eaLnBrk="1" hangingPunct="1"/>
            <a:r>
              <a:rPr lang="en-US" altLang="en-US" smtClean="0"/>
              <a:t>they are within each other’s radio range</a:t>
            </a:r>
          </a:p>
          <a:p>
            <a:pPr lvl="1" eaLnBrk="1" hangingPunct="1"/>
            <a:r>
              <a:rPr lang="en-US" altLang="en-US" smtClean="0"/>
              <a:t>other nodes can forward frames </a:t>
            </a:r>
          </a:p>
          <a:p>
            <a:pPr eaLnBrk="1" hangingPunct="1"/>
            <a:r>
              <a:rPr lang="en-US" altLang="en-US" smtClean="0"/>
              <a:t>IEEE 802.11 and HiperLAN2 are typically infrastructure-based networks, which additionally support ad-hoc networking</a:t>
            </a:r>
          </a:p>
          <a:p>
            <a:pPr eaLnBrk="1" hangingPunct="1"/>
            <a:r>
              <a:rPr lang="en-US" altLang="en-US" smtClean="0"/>
              <a:t>Bluetooth is a typical wireless ad-hoc network</a:t>
            </a:r>
          </a:p>
          <a:p>
            <a:pPr eaLnBrk="1" hangingPunct="1"/>
            <a:endParaRPr lang="el-GR" altLang="en-US" smtClean="0"/>
          </a:p>
        </p:txBody>
      </p:sp>
    </p:spTree>
    <p:extLst>
      <p:ext uri="{BB962C8B-B14F-4D97-AF65-F5344CB8AC3E}">
        <p14:creationId xmlns:p14="http://schemas.microsoft.com/office/powerpoint/2010/main" val="2843097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smtClean="0"/>
              <a:t>IEEE 802.11 architecture and layers</a:t>
            </a:r>
            <a:endParaRPr lang="el-GR" altLang="en-US" sz="4000" smtClean="0"/>
          </a:p>
        </p:txBody>
      </p:sp>
      <p:sp>
        <p:nvSpPr>
          <p:cNvPr id="21514" name="Text Box 14"/>
          <p:cNvSpPr txBox="1">
            <a:spLocks noChangeArrowheads="1"/>
          </p:cNvSpPr>
          <p:nvPr/>
        </p:nvSpPr>
        <p:spPr bwMode="auto">
          <a:xfrm>
            <a:off x="3851275" y="3448050"/>
            <a:ext cx="1312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t>access point</a:t>
            </a:r>
          </a:p>
        </p:txBody>
      </p:sp>
      <p:sp>
        <p:nvSpPr>
          <p:cNvPr id="21515" name="Text Box 15"/>
          <p:cNvSpPr txBox="1">
            <a:spLocks noChangeArrowheads="1"/>
          </p:cNvSpPr>
          <p:nvPr/>
        </p:nvSpPr>
        <p:spPr bwMode="auto">
          <a:xfrm>
            <a:off x="7812088" y="1431925"/>
            <a:ext cx="782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fixed</a:t>
            </a:r>
          </a:p>
          <a:p>
            <a:pPr>
              <a:spcBef>
                <a:spcPct val="0"/>
              </a:spcBef>
              <a:buClrTx/>
              <a:buSzTx/>
              <a:buFontTx/>
              <a:buNone/>
            </a:pPr>
            <a:r>
              <a:rPr lang="de-DE" altLang="en-US" sz="1600"/>
              <a:t>station</a:t>
            </a:r>
          </a:p>
        </p:txBody>
      </p:sp>
      <p:grpSp>
        <p:nvGrpSpPr>
          <p:cNvPr id="3" name="Group 2" descr="layers"/>
          <p:cNvGrpSpPr/>
          <p:nvPr/>
        </p:nvGrpSpPr>
        <p:grpSpPr>
          <a:xfrm>
            <a:off x="762000" y="3733800"/>
            <a:ext cx="7467600" cy="2514600"/>
            <a:chOff x="762000" y="3733800"/>
            <a:chExt cx="7467600" cy="2514600"/>
          </a:xfrm>
        </p:grpSpPr>
        <p:sp>
          <p:nvSpPr>
            <p:cNvPr id="21507" name="Rectangle 4"/>
            <p:cNvSpPr>
              <a:spLocks noChangeArrowheads="1"/>
            </p:cNvSpPr>
            <p:nvPr/>
          </p:nvSpPr>
          <p:spPr bwMode="auto">
            <a:xfrm>
              <a:off x="762000" y="5257800"/>
              <a:ext cx="3810000" cy="762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1516" name="Rectangle 16"/>
            <p:cNvSpPr>
              <a:spLocks noChangeArrowheads="1"/>
            </p:cNvSpPr>
            <p:nvPr/>
          </p:nvSpPr>
          <p:spPr bwMode="auto">
            <a:xfrm>
              <a:off x="762000" y="3733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application</a:t>
              </a:r>
            </a:p>
          </p:txBody>
        </p:sp>
        <p:sp>
          <p:nvSpPr>
            <p:cNvPr id="21517" name="Rectangle 17"/>
            <p:cNvSpPr>
              <a:spLocks noChangeArrowheads="1"/>
            </p:cNvSpPr>
            <p:nvPr/>
          </p:nvSpPr>
          <p:spPr bwMode="auto">
            <a:xfrm>
              <a:off x="762000" y="4114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TCP</a:t>
              </a:r>
            </a:p>
          </p:txBody>
        </p:sp>
        <p:sp>
          <p:nvSpPr>
            <p:cNvPr id="21518" name="Rectangle 18"/>
            <p:cNvSpPr>
              <a:spLocks noChangeArrowheads="1"/>
            </p:cNvSpPr>
            <p:nvPr/>
          </p:nvSpPr>
          <p:spPr bwMode="auto">
            <a:xfrm>
              <a:off x="762000" y="5638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PHY</a:t>
              </a:r>
            </a:p>
          </p:txBody>
        </p:sp>
        <p:sp>
          <p:nvSpPr>
            <p:cNvPr id="21519" name="Rectangle 19"/>
            <p:cNvSpPr>
              <a:spLocks noChangeArrowheads="1"/>
            </p:cNvSpPr>
            <p:nvPr/>
          </p:nvSpPr>
          <p:spPr bwMode="auto">
            <a:xfrm>
              <a:off x="762000" y="5257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MAC</a:t>
              </a:r>
            </a:p>
          </p:txBody>
        </p:sp>
        <p:sp>
          <p:nvSpPr>
            <p:cNvPr id="21520" name="Rectangle 20"/>
            <p:cNvSpPr>
              <a:spLocks noChangeArrowheads="1"/>
            </p:cNvSpPr>
            <p:nvPr/>
          </p:nvSpPr>
          <p:spPr bwMode="auto">
            <a:xfrm>
              <a:off x="762000" y="4495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IP</a:t>
              </a:r>
            </a:p>
          </p:txBody>
        </p:sp>
        <p:sp>
          <p:nvSpPr>
            <p:cNvPr id="21521" name="Rectangle 21"/>
            <p:cNvSpPr>
              <a:spLocks noChangeArrowheads="1"/>
            </p:cNvSpPr>
            <p:nvPr/>
          </p:nvSpPr>
          <p:spPr bwMode="auto">
            <a:xfrm>
              <a:off x="4572000" y="5257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MAC</a:t>
              </a:r>
            </a:p>
          </p:txBody>
        </p:sp>
        <p:sp>
          <p:nvSpPr>
            <p:cNvPr id="21522" name="Rectangle 22"/>
            <p:cNvSpPr>
              <a:spLocks noChangeArrowheads="1"/>
            </p:cNvSpPr>
            <p:nvPr/>
          </p:nvSpPr>
          <p:spPr bwMode="auto">
            <a:xfrm>
              <a:off x="4572000" y="5638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PHY</a:t>
              </a:r>
            </a:p>
          </p:txBody>
        </p:sp>
        <p:sp>
          <p:nvSpPr>
            <p:cNvPr id="21523" name="Rectangle 23"/>
            <p:cNvSpPr>
              <a:spLocks noChangeArrowheads="1"/>
            </p:cNvSpPr>
            <p:nvPr/>
          </p:nvSpPr>
          <p:spPr bwMode="auto">
            <a:xfrm>
              <a:off x="6553200" y="3733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application</a:t>
              </a:r>
            </a:p>
          </p:txBody>
        </p:sp>
        <p:sp>
          <p:nvSpPr>
            <p:cNvPr id="21524" name="Rectangle 24"/>
            <p:cNvSpPr>
              <a:spLocks noChangeArrowheads="1"/>
            </p:cNvSpPr>
            <p:nvPr/>
          </p:nvSpPr>
          <p:spPr bwMode="auto">
            <a:xfrm>
              <a:off x="6553200" y="4114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TCP</a:t>
              </a:r>
            </a:p>
          </p:txBody>
        </p:sp>
        <p:sp>
          <p:nvSpPr>
            <p:cNvPr id="21525" name="Rectangle 25"/>
            <p:cNvSpPr>
              <a:spLocks noChangeArrowheads="1"/>
            </p:cNvSpPr>
            <p:nvPr/>
          </p:nvSpPr>
          <p:spPr bwMode="auto">
            <a:xfrm>
              <a:off x="6553200" y="5638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PHY</a:t>
              </a:r>
            </a:p>
          </p:txBody>
        </p:sp>
        <p:sp>
          <p:nvSpPr>
            <p:cNvPr id="21526" name="Rectangle 26"/>
            <p:cNvSpPr>
              <a:spLocks noChangeArrowheads="1"/>
            </p:cNvSpPr>
            <p:nvPr/>
          </p:nvSpPr>
          <p:spPr bwMode="auto">
            <a:xfrm>
              <a:off x="6553200" y="5257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MAC</a:t>
              </a:r>
            </a:p>
          </p:txBody>
        </p:sp>
        <p:sp>
          <p:nvSpPr>
            <p:cNvPr id="21527" name="Rectangle 27"/>
            <p:cNvSpPr>
              <a:spLocks noChangeArrowheads="1"/>
            </p:cNvSpPr>
            <p:nvPr/>
          </p:nvSpPr>
          <p:spPr bwMode="auto">
            <a:xfrm>
              <a:off x="6553200" y="4495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IP</a:t>
              </a:r>
            </a:p>
          </p:txBody>
        </p:sp>
        <p:sp>
          <p:nvSpPr>
            <p:cNvPr id="21528" name="Rectangle 28"/>
            <p:cNvSpPr>
              <a:spLocks noChangeArrowheads="1"/>
            </p:cNvSpPr>
            <p:nvPr/>
          </p:nvSpPr>
          <p:spPr bwMode="auto">
            <a:xfrm>
              <a:off x="3276600" y="5257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MAC</a:t>
              </a:r>
            </a:p>
          </p:txBody>
        </p:sp>
        <p:sp>
          <p:nvSpPr>
            <p:cNvPr id="21529" name="Rectangle 29"/>
            <p:cNvSpPr>
              <a:spLocks noChangeArrowheads="1"/>
            </p:cNvSpPr>
            <p:nvPr/>
          </p:nvSpPr>
          <p:spPr bwMode="auto">
            <a:xfrm>
              <a:off x="3276600" y="5638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PHY</a:t>
              </a:r>
            </a:p>
          </p:txBody>
        </p:sp>
        <p:sp>
          <p:nvSpPr>
            <p:cNvPr id="21530" name="Rectangle 30"/>
            <p:cNvSpPr>
              <a:spLocks noChangeArrowheads="1"/>
            </p:cNvSpPr>
            <p:nvPr/>
          </p:nvSpPr>
          <p:spPr bwMode="auto">
            <a:xfrm>
              <a:off x="3276600" y="4876800"/>
              <a:ext cx="2590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sp>
          <p:nvSpPr>
            <p:cNvPr id="21531" name="Line 31"/>
            <p:cNvSpPr>
              <a:spLocks noChangeShapeType="1"/>
            </p:cNvSpPr>
            <p:nvPr/>
          </p:nvSpPr>
          <p:spPr bwMode="auto">
            <a:xfrm>
              <a:off x="16002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2" name="Line 32"/>
            <p:cNvSpPr>
              <a:spLocks noChangeShapeType="1"/>
            </p:cNvSpPr>
            <p:nvPr/>
          </p:nvSpPr>
          <p:spPr bwMode="auto">
            <a:xfrm>
              <a:off x="1600200" y="6248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33"/>
            <p:cNvSpPr>
              <a:spLocks noChangeShapeType="1"/>
            </p:cNvSpPr>
            <p:nvPr/>
          </p:nvSpPr>
          <p:spPr bwMode="auto">
            <a:xfrm flipV="1">
              <a:off x="40386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4" name="Line 34"/>
            <p:cNvSpPr>
              <a:spLocks noChangeShapeType="1"/>
            </p:cNvSpPr>
            <p:nvPr/>
          </p:nvSpPr>
          <p:spPr bwMode="auto">
            <a:xfrm>
              <a:off x="50292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35"/>
            <p:cNvSpPr>
              <a:spLocks noChangeShapeType="1"/>
            </p:cNvSpPr>
            <p:nvPr/>
          </p:nvSpPr>
          <p:spPr bwMode="auto">
            <a:xfrm>
              <a:off x="5029200" y="6248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6" name="Line 36"/>
            <p:cNvSpPr>
              <a:spLocks noChangeShapeType="1"/>
            </p:cNvSpPr>
            <p:nvPr/>
          </p:nvSpPr>
          <p:spPr bwMode="auto">
            <a:xfrm flipV="1">
              <a:off x="74676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Rectangle 38"/>
            <p:cNvSpPr>
              <a:spLocks noChangeArrowheads="1"/>
            </p:cNvSpPr>
            <p:nvPr/>
          </p:nvSpPr>
          <p:spPr bwMode="auto">
            <a:xfrm>
              <a:off x="762000" y="4876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sp>
          <p:nvSpPr>
            <p:cNvPr id="21539" name="Rectangle 39"/>
            <p:cNvSpPr>
              <a:spLocks noChangeArrowheads="1"/>
            </p:cNvSpPr>
            <p:nvPr/>
          </p:nvSpPr>
          <p:spPr bwMode="auto">
            <a:xfrm>
              <a:off x="6553200" y="4876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grpSp>
      <p:pic>
        <p:nvPicPr>
          <p:cNvPr id="21540" name="Picture 40" descr="j0285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287463"/>
            <a:ext cx="1117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architecture"/>
          <p:cNvGrpSpPr/>
          <p:nvPr/>
        </p:nvGrpSpPr>
        <p:grpSpPr>
          <a:xfrm>
            <a:off x="1012825" y="1574800"/>
            <a:ext cx="7015163" cy="1993900"/>
            <a:chOff x="1012825" y="1574800"/>
            <a:chExt cx="7015163" cy="1993900"/>
          </a:xfrm>
        </p:grpSpPr>
        <p:pic>
          <p:nvPicPr>
            <p:cNvPr id="21508" name="Picture 5" descr="j02359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2586038"/>
              <a:ext cx="9747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6"/>
            <p:cNvGrpSpPr>
              <a:grpSpLocks/>
            </p:cNvGrpSpPr>
            <p:nvPr/>
          </p:nvGrpSpPr>
          <p:grpSpPr bwMode="auto">
            <a:xfrm>
              <a:off x="2286000" y="2590800"/>
              <a:ext cx="1066800" cy="609600"/>
              <a:chOff x="1248" y="2736"/>
              <a:chExt cx="240" cy="192"/>
            </a:xfrm>
          </p:grpSpPr>
          <p:sp>
            <p:nvSpPr>
              <p:cNvPr id="21545" name="Line 7"/>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6" name="Line 8"/>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7" name="Line 9"/>
              <p:cNvSpPr>
                <a:spLocks noChangeShapeType="1"/>
              </p:cNvSpPr>
              <p:nvPr/>
            </p:nvSpPr>
            <p:spPr bwMode="auto">
              <a:xfrm>
                <a:off x="1296" y="283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1510" name="Object 10"/>
            <p:cNvGraphicFramePr>
              <a:graphicFrameLocks noChangeAspect="1"/>
            </p:cNvGraphicFramePr>
            <p:nvPr>
              <p:extLst>
                <p:ext uri="{D42A27DB-BD31-4B8C-83A1-F6EECF244321}">
                  <p14:modId xmlns:p14="http://schemas.microsoft.com/office/powerpoint/2010/main" val="2179354399"/>
                </p:ext>
              </p:extLst>
            </p:nvPr>
          </p:nvGraphicFramePr>
          <p:xfrm>
            <a:off x="3962400" y="3048000"/>
            <a:ext cx="979488" cy="368300"/>
          </p:xfrm>
          <a:graphic>
            <a:graphicData uri="http://schemas.openxmlformats.org/presentationml/2006/ole">
              <mc:AlternateContent xmlns:mc="http://schemas.openxmlformats.org/markup-compatibility/2006">
                <mc:Choice xmlns:v="urn:schemas-microsoft-com:vml" Requires="v">
                  <p:oleObj spid="_x0000_s70660" name="Clip" r:id="rId5" imgW="4395788" imgH="1652588" progId="MS_ClipArt_Gallery.2">
                    <p:embed/>
                  </p:oleObj>
                </mc:Choice>
                <mc:Fallback>
                  <p:oleObj name="Clip" r:id="rId5" imgW="4395788" imgH="165258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0"/>
                          <a:ext cx="9794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1" name="Line 11"/>
            <p:cNvSpPr>
              <a:spLocks noChangeShapeType="1"/>
            </p:cNvSpPr>
            <p:nvPr/>
          </p:nvSpPr>
          <p:spPr bwMode="auto">
            <a:xfrm flipV="1">
              <a:off x="4114800" y="25146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1512" name="Object 12" descr="architecture"/>
            <p:cNvGraphicFramePr>
              <a:graphicFrameLocks noChangeAspect="1"/>
            </p:cNvGraphicFramePr>
            <p:nvPr>
              <p:extLst>
                <p:ext uri="{D42A27DB-BD31-4B8C-83A1-F6EECF244321}">
                  <p14:modId xmlns:p14="http://schemas.microsoft.com/office/powerpoint/2010/main" val="2634987641"/>
                </p:ext>
              </p:extLst>
            </p:nvPr>
          </p:nvGraphicFramePr>
          <p:xfrm>
            <a:off x="5508625" y="1863725"/>
            <a:ext cx="879475" cy="914400"/>
          </p:xfrm>
          <a:graphic>
            <a:graphicData uri="http://schemas.openxmlformats.org/presentationml/2006/ole">
              <mc:AlternateContent xmlns:mc="http://schemas.openxmlformats.org/markup-compatibility/2006">
                <mc:Choice xmlns:v="urn:schemas-microsoft-com:vml" Requires="v">
                  <p:oleObj spid="_x0000_s70661" name="Clip" r:id="rId7" imgW="3986213" imgH="4144963" progId="MS_ClipArt_Gallery.2">
                    <p:embed/>
                  </p:oleObj>
                </mc:Choice>
                <mc:Fallback>
                  <p:oleObj name="Clip" r:id="rId7" imgW="3986213" imgH="4144963"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1863725"/>
                          <a:ext cx="8794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Text Box 13"/>
            <p:cNvSpPr txBox="1">
              <a:spLocks noChangeArrowheads="1"/>
            </p:cNvSpPr>
            <p:nvPr/>
          </p:nvSpPr>
          <p:spPr bwMode="auto">
            <a:xfrm>
              <a:off x="1012825" y="1863725"/>
              <a:ext cx="1481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mobile stationl</a:t>
              </a:r>
            </a:p>
          </p:txBody>
        </p:sp>
        <p:sp>
          <p:nvSpPr>
            <p:cNvPr id="21537" name="Text Box 37"/>
            <p:cNvSpPr txBox="1">
              <a:spLocks noChangeArrowheads="1"/>
            </p:cNvSpPr>
            <p:nvPr/>
          </p:nvSpPr>
          <p:spPr bwMode="auto">
            <a:xfrm>
              <a:off x="6011863" y="272732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t>infrastructure</a:t>
              </a:r>
            </a:p>
            <a:p>
              <a:pPr>
                <a:spcBef>
                  <a:spcPct val="0"/>
                </a:spcBef>
                <a:buClrTx/>
                <a:buSzTx/>
                <a:buFontTx/>
                <a:buNone/>
              </a:pPr>
              <a:r>
                <a:rPr lang="en-US" altLang="en-US" sz="1600"/>
                <a:t>network</a:t>
              </a:r>
            </a:p>
          </p:txBody>
        </p:sp>
        <p:cxnSp>
          <p:nvCxnSpPr>
            <p:cNvPr id="21541" name="AutoShape 41"/>
            <p:cNvCxnSpPr>
              <a:cxnSpLocks noChangeShapeType="1"/>
            </p:cNvCxnSpPr>
            <p:nvPr/>
          </p:nvCxnSpPr>
          <p:spPr bwMode="auto">
            <a:xfrm flipH="1">
              <a:off x="6388100" y="1974850"/>
              <a:ext cx="903288"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2" name="AutoShape 42"/>
            <p:cNvCxnSpPr>
              <a:cxnSpLocks noChangeShapeType="1"/>
            </p:cNvCxnSpPr>
            <p:nvPr/>
          </p:nvCxnSpPr>
          <p:spPr bwMode="auto">
            <a:xfrm flipH="1">
              <a:off x="4452938" y="2320925"/>
              <a:ext cx="1055687" cy="727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3" name="AutoShape 43"/>
            <p:cNvCxnSpPr>
              <a:cxnSpLocks noChangeShapeType="1"/>
            </p:cNvCxnSpPr>
            <p:nvPr/>
          </p:nvCxnSpPr>
          <p:spPr bwMode="auto">
            <a:xfrm flipH="1" flipV="1">
              <a:off x="5292725" y="1574800"/>
              <a:ext cx="655638" cy="288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4" name="AutoShape 44"/>
            <p:cNvCxnSpPr>
              <a:cxnSpLocks noChangeShapeType="1"/>
            </p:cNvCxnSpPr>
            <p:nvPr/>
          </p:nvCxnSpPr>
          <p:spPr bwMode="auto">
            <a:xfrm flipH="1" flipV="1">
              <a:off x="6388100" y="2320925"/>
              <a:ext cx="1639888" cy="261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97290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Original 802.11 PHY specification</a:t>
            </a:r>
            <a:endParaRPr lang="el-GR" altLang="en-US" sz="4000" smtClean="0"/>
          </a:p>
        </p:txBody>
      </p:sp>
      <p:sp>
        <p:nvSpPr>
          <p:cNvPr id="22531" name="Rectangle 3"/>
          <p:cNvSpPr>
            <a:spLocks noGrp="1" noChangeArrowheads="1"/>
          </p:cNvSpPr>
          <p:nvPr>
            <p:ph type="body" idx="1"/>
          </p:nvPr>
        </p:nvSpPr>
        <p:spPr/>
        <p:txBody>
          <a:bodyPr/>
          <a:lstStyle/>
          <a:p>
            <a:pPr eaLnBrk="1" hangingPunct="1"/>
            <a:r>
              <a:rPr lang="en-US" altLang="en-US" smtClean="0"/>
              <a:t>Direct-sequence spread spectrum</a:t>
            </a:r>
          </a:p>
          <a:p>
            <a:pPr lvl="1" eaLnBrk="1" hangingPunct="1"/>
            <a:r>
              <a:rPr lang="en-US" altLang="en-US" smtClean="0"/>
              <a:t>Operating in 2.4 GHz ISM band</a:t>
            </a:r>
          </a:p>
          <a:p>
            <a:pPr lvl="1" eaLnBrk="1" hangingPunct="1"/>
            <a:r>
              <a:rPr lang="en-US" altLang="en-US" smtClean="0"/>
              <a:t>Data rates: 1 and 2 Mbps</a:t>
            </a:r>
          </a:p>
          <a:p>
            <a:pPr eaLnBrk="1" hangingPunct="1"/>
            <a:r>
              <a:rPr lang="en-US" altLang="en-US" smtClean="0"/>
              <a:t>Frequency-hopping spread spectrum</a:t>
            </a:r>
          </a:p>
          <a:p>
            <a:pPr lvl="1" eaLnBrk="1" hangingPunct="1"/>
            <a:r>
              <a:rPr lang="en-US" altLang="en-US" smtClean="0"/>
              <a:t>Operating in 2.4 GHz ISM band</a:t>
            </a:r>
          </a:p>
          <a:p>
            <a:pPr lvl="1" eaLnBrk="1" hangingPunct="1"/>
            <a:r>
              <a:rPr lang="en-US" altLang="en-US" smtClean="0"/>
              <a:t>Data rates: 1 and 2 Mbps</a:t>
            </a:r>
          </a:p>
          <a:p>
            <a:pPr eaLnBrk="1" hangingPunct="1"/>
            <a:r>
              <a:rPr lang="en-US" altLang="en-US" smtClean="0"/>
              <a:t>Infrared</a:t>
            </a:r>
          </a:p>
          <a:p>
            <a:pPr lvl="1" eaLnBrk="1" hangingPunct="1"/>
            <a:r>
              <a:rPr lang="en-US" altLang="en-US" smtClean="0"/>
              <a:t>Wavelength between 850 and 950 nm</a:t>
            </a:r>
          </a:p>
          <a:p>
            <a:pPr lvl="1" eaLnBrk="1" hangingPunct="1"/>
            <a:r>
              <a:rPr lang="en-US" altLang="en-US" smtClean="0"/>
              <a:t>Data rates: 1 and 2 Mbps</a:t>
            </a:r>
          </a:p>
          <a:p>
            <a:pPr eaLnBrk="1" hangingPunct="1"/>
            <a:endParaRPr lang="el-GR" altLang="en-US" smtClean="0"/>
          </a:p>
        </p:txBody>
      </p:sp>
    </p:spTree>
    <p:extLst>
      <p:ext uri="{BB962C8B-B14F-4D97-AF65-F5344CB8AC3E}">
        <p14:creationId xmlns:p14="http://schemas.microsoft.com/office/powerpoint/2010/main" val="272326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IEEE 802.11 Wireless LANs</a:t>
            </a:r>
          </a:p>
        </p:txBody>
      </p:sp>
      <p:sp>
        <p:nvSpPr>
          <p:cNvPr id="4099" name="Rectangle 3"/>
          <p:cNvSpPr>
            <a:spLocks noGrp="1" noChangeArrowheads="1"/>
          </p:cNvSpPr>
          <p:nvPr>
            <p:ph type="body" idx="1"/>
          </p:nvPr>
        </p:nvSpPr>
        <p:spPr/>
        <p:txBody>
          <a:bodyPr/>
          <a:lstStyle/>
          <a:p>
            <a:pPr eaLnBrk="1" hangingPunct="1"/>
            <a:r>
              <a:rPr lang="en-US" altLang="en-US" smtClean="0"/>
              <a:t>Architecture</a:t>
            </a:r>
          </a:p>
          <a:p>
            <a:pPr eaLnBrk="1" hangingPunct="1"/>
            <a:r>
              <a:rPr lang="en-US" altLang="en-US" smtClean="0"/>
              <a:t>PHY specifications – Spread Spectrum radios: FH &amp; DS</a:t>
            </a:r>
          </a:p>
          <a:p>
            <a:pPr eaLnBrk="1" hangingPunct="1"/>
            <a:r>
              <a:rPr lang="en-US" altLang="en-US" smtClean="0"/>
              <a:t>MAC mechanisms: DCF and PCF</a:t>
            </a:r>
          </a:p>
          <a:p>
            <a:pPr eaLnBrk="1" hangingPunct="1"/>
            <a:r>
              <a:rPr lang="en-US" altLang="en-US" smtClean="0"/>
              <a:t>Components and identifiers</a:t>
            </a:r>
          </a:p>
          <a:p>
            <a:pPr eaLnBrk="1" hangingPunct="1"/>
            <a:r>
              <a:rPr lang="en-US" altLang="en-US" smtClean="0"/>
              <a:t>Synchronization, Power management, Roaming, Scanning</a:t>
            </a:r>
          </a:p>
          <a:p>
            <a:pPr eaLnBrk="1" hangingPunct="1"/>
            <a:r>
              <a:rPr lang="en-US" altLang="en-US" smtClean="0"/>
              <a:t>Security</a:t>
            </a:r>
          </a:p>
        </p:txBody>
      </p:sp>
    </p:spTree>
    <p:extLst>
      <p:ext uri="{BB962C8B-B14F-4D97-AF65-F5344CB8AC3E}">
        <p14:creationId xmlns:p14="http://schemas.microsoft.com/office/powerpoint/2010/main" val="335804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802.11 PHY specifications</a:t>
            </a:r>
            <a:endParaRPr lang="el-GR" altLang="en-US" smtClean="0"/>
          </a:p>
        </p:txBody>
      </p:sp>
      <p:sp>
        <p:nvSpPr>
          <p:cNvPr id="23555" name="Rectangle 3"/>
          <p:cNvSpPr>
            <a:spLocks noGrp="1" noChangeArrowheads="1"/>
          </p:cNvSpPr>
          <p:nvPr>
            <p:ph type="body" idx="1"/>
          </p:nvPr>
        </p:nvSpPr>
        <p:spPr/>
        <p:txBody>
          <a:bodyPr/>
          <a:lstStyle/>
          <a:p>
            <a:pPr eaLnBrk="1" hangingPunct="1">
              <a:lnSpc>
                <a:spcPct val="90000"/>
              </a:lnSpc>
            </a:pPr>
            <a:r>
              <a:rPr lang="en-US" altLang="en-US" sz="2800" smtClean="0"/>
              <a:t>IEEE 802.11a</a:t>
            </a:r>
          </a:p>
          <a:p>
            <a:pPr lvl="1" eaLnBrk="1" hangingPunct="1">
              <a:lnSpc>
                <a:spcPct val="90000"/>
              </a:lnSpc>
            </a:pPr>
            <a:r>
              <a:rPr lang="en-US" altLang="en-US" sz="2400" smtClean="0"/>
              <a:t>5 GHz band, 20 MHz channel bandwidth</a:t>
            </a:r>
          </a:p>
          <a:p>
            <a:pPr lvl="1" eaLnBrk="1" hangingPunct="1">
              <a:lnSpc>
                <a:spcPct val="90000"/>
              </a:lnSpc>
            </a:pPr>
            <a:r>
              <a:rPr lang="en-US" altLang="en-US" sz="2400" smtClean="0"/>
              <a:t>Data rates: 6, 9 , 12, 18, 24, 36, 48, 54 Mbps</a:t>
            </a:r>
          </a:p>
          <a:p>
            <a:pPr lvl="1" eaLnBrk="1" hangingPunct="1">
              <a:lnSpc>
                <a:spcPct val="90000"/>
              </a:lnSpc>
            </a:pPr>
            <a:r>
              <a:rPr lang="en-US" altLang="en-US" sz="2400" smtClean="0"/>
              <a:t>Orthogonal frequency division multiplexing (OFDM)</a:t>
            </a:r>
          </a:p>
          <a:p>
            <a:pPr lvl="1" eaLnBrk="1" hangingPunct="1">
              <a:lnSpc>
                <a:spcPct val="90000"/>
              </a:lnSpc>
            </a:pPr>
            <a:r>
              <a:rPr lang="en-US" altLang="en-US" sz="2400" smtClean="0"/>
              <a:t>Subcarrier modulated using BPSK, QPSK, 16-QAM or 64-QAM</a:t>
            </a:r>
          </a:p>
          <a:p>
            <a:pPr eaLnBrk="1" hangingPunct="1">
              <a:lnSpc>
                <a:spcPct val="90000"/>
              </a:lnSpc>
            </a:pPr>
            <a:r>
              <a:rPr lang="en-US" altLang="en-US" sz="2800" smtClean="0"/>
              <a:t>IEEE 802.11b</a:t>
            </a:r>
          </a:p>
          <a:p>
            <a:pPr lvl="1" eaLnBrk="1" hangingPunct="1">
              <a:lnSpc>
                <a:spcPct val="90000"/>
              </a:lnSpc>
            </a:pPr>
            <a:r>
              <a:rPr lang="en-US" altLang="en-US" sz="2400" smtClean="0"/>
              <a:t>2.4 GHz band, 20 MHz channel bandwidth</a:t>
            </a:r>
          </a:p>
          <a:p>
            <a:pPr lvl="1" eaLnBrk="1" hangingPunct="1">
              <a:lnSpc>
                <a:spcPct val="90000"/>
              </a:lnSpc>
            </a:pPr>
            <a:r>
              <a:rPr lang="en-US" altLang="en-US" sz="2400" smtClean="0"/>
              <a:t>Data rate: 5.5 and 11 Mbps</a:t>
            </a:r>
          </a:p>
          <a:p>
            <a:pPr lvl="1" eaLnBrk="1" hangingPunct="1">
              <a:lnSpc>
                <a:spcPct val="90000"/>
              </a:lnSpc>
            </a:pPr>
            <a:r>
              <a:rPr lang="en-US" altLang="en-US" sz="2400" smtClean="0"/>
              <a:t>Fall back to 1 and 2 Mbps to interoperate with 802.11</a:t>
            </a:r>
          </a:p>
          <a:p>
            <a:pPr lvl="1" eaLnBrk="1" hangingPunct="1">
              <a:lnSpc>
                <a:spcPct val="90000"/>
              </a:lnSpc>
            </a:pPr>
            <a:r>
              <a:rPr lang="en-US" altLang="en-US" sz="2400" smtClean="0"/>
              <a:t>DSSS, Complementary code keying (CCK) modulation scheme</a:t>
            </a:r>
            <a:endParaRPr lang="el-GR" altLang="en-US" sz="2400" smtClean="0"/>
          </a:p>
        </p:txBody>
      </p:sp>
    </p:spTree>
    <p:extLst>
      <p:ext uri="{BB962C8B-B14F-4D97-AF65-F5344CB8AC3E}">
        <p14:creationId xmlns:p14="http://schemas.microsoft.com/office/powerpoint/2010/main" val="341589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802.11 PHY specifications</a:t>
            </a:r>
            <a:endParaRPr lang="el-GR" altLang="en-US" smtClean="0"/>
          </a:p>
        </p:txBody>
      </p:sp>
      <p:sp>
        <p:nvSpPr>
          <p:cNvPr id="24579" name="Rectangle 3"/>
          <p:cNvSpPr>
            <a:spLocks noGrp="1" noChangeArrowheads="1"/>
          </p:cNvSpPr>
          <p:nvPr>
            <p:ph type="body" idx="1"/>
          </p:nvPr>
        </p:nvSpPr>
        <p:spPr/>
        <p:txBody>
          <a:bodyPr/>
          <a:lstStyle/>
          <a:p>
            <a:pPr eaLnBrk="1" hangingPunct="1"/>
            <a:r>
              <a:rPr lang="en-US" altLang="en-US" sz="2800" smtClean="0"/>
              <a:t>IEEE 802.11g</a:t>
            </a:r>
          </a:p>
          <a:p>
            <a:pPr lvl="1" eaLnBrk="1" hangingPunct="1"/>
            <a:r>
              <a:rPr lang="en-US" altLang="en-US" sz="2400" smtClean="0"/>
              <a:t>Uses 2.4 GHz band, 20 MHz channel bandwidth</a:t>
            </a:r>
          </a:p>
          <a:p>
            <a:pPr lvl="1" eaLnBrk="1" hangingPunct="1"/>
            <a:r>
              <a:rPr lang="en-US" altLang="en-US" sz="2400" smtClean="0"/>
              <a:t>Provides rates of 6, 9 , 12, 18, 24, 36, 48, 54 Mbps</a:t>
            </a:r>
          </a:p>
          <a:p>
            <a:pPr lvl="1" eaLnBrk="1" hangingPunct="1"/>
            <a:r>
              <a:rPr lang="en-US" altLang="en-US" sz="2400" smtClean="0"/>
              <a:t>Similar to 802.11a, but operates in 2.4 GHz band</a:t>
            </a:r>
          </a:p>
          <a:p>
            <a:pPr lvl="1" eaLnBrk="1" hangingPunct="1"/>
            <a:r>
              <a:rPr lang="en-US" altLang="en-US" sz="2400" smtClean="0"/>
              <a:t>Also backward compatible with 802.11b, legacy </a:t>
            </a:r>
          </a:p>
          <a:p>
            <a:pPr eaLnBrk="1" hangingPunct="1"/>
            <a:r>
              <a:rPr lang="en-US" altLang="en-US" sz="2800" smtClean="0"/>
              <a:t>IEEE 802.11n</a:t>
            </a:r>
          </a:p>
          <a:p>
            <a:pPr lvl="1" eaLnBrk="1" hangingPunct="1"/>
            <a:r>
              <a:rPr lang="en-US" altLang="en-US" sz="2400" smtClean="0"/>
              <a:t>Uses 2.4GHz or 5GHz, 40 MHz channel bandwidth</a:t>
            </a:r>
          </a:p>
          <a:p>
            <a:pPr lvl="1" eaLnBrk="1" hangingPunct="1"/>
            <a:r>
              <a:rPr lang="en-US" altLang="en-US" sz="2400" smtClean="0"/>
              <a:t>Data rates up to 540 Mbps, 50m </a:t>
            </a:r>
          </a:p>
          <a:p>
            <a:pPr lvl="1" eaLnBrk="1" hangingPunct="1"/>
            <a:r>
              <a:rPr lang="en-US" altLang="en-US" sz="2400" smtClean="0"/>
              <a:t>Employs MIMO to achieve much higher data rates than previous 802.11 standards</a:t>
            </a:r>
          </a:p>
          <a:p>
            <a:pPr eaLnBrk="1" hangingPunct="1"/>
            <a:endParaRPr lang="el-GR" altLang="en-US" sz="2800" smtClean="0"/>
          </a:p>
        </p:txBody>
      </p:sp>
    </p:spTree>
    <p:extLst>
      <p:ext uri="{BB962C8B-B14F-4D97-AF65-F5344CB8AC3E}">
        <p14:creationId xmlns:p14="http://schemas.microsoft.com/office/powerpoint/2010/main" val="1314585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802.11b PHY Technologies</a:t>
            </a:r>
          </a:p>
        </p:txBody>
      </p:sp>
      <p:sp>
        <p:nvSpPr>
          <p:cNvPr id="25603" name="Rectangle 3"/>
          <p:cNvSpPr>
            <a:spLocks noGrp="1" noChangeArrowheads="1"/>
          </p:cNvSpPr>
          <p:nvPr>
            <p:ph type="body" idx="1"/>
          </p:nvPr>
        </p:nvSpPr>
        <p:spPr>
          <a:xfrm>
            <a:off x="457200" y="1406525"/>
            <a:ext cx="8118475" cy="4899025"/>
          </a:xfrm>
        </p:spPr>
        <p:txBody>
          <a:bodyPr/>
          <a:lstStyle/>
          <a:p>
            <a:pPr eaLnBrk="1" hangingPunct="1">
              <a:lnSpc>
                <a:spcPct val="90000"/>
              </a:lnSpc>
            </a:pPr>
            <a:r>
              <a:rPr lang="en-US" altLang="en-US" sz="2400" smtClean="0"/>
              <a:t>Two kinds of radios based on </a:t>
            </a:r>
          </a:p>
          <a:p>
            <a:pPr lvl="1" eaLnBrk="1" hangingPunct="1">
              <a:lnSpc>
                <a:spcPct val="90000"/>
              </a:lnSpc>
            </a:pPr>
            <a:r>
              <a:rPr lang="en-US" altLang="en-US" sz="2000" smtClean="0"/>
              <a:t>“Spread Spectrum”</a:t>
            </a:r>
          </a:p>
          <a:p>
            <a:pPr lvl="1" eaLnBrk="1" hangingPunct="1">
              <a:lnSpc>
                <a:spcPct val="90000"/>
              </a:lnSpc>
            </a:pPr>
            <a:r>
              <a:rPr lang="en-US" altLang="en-US" sz="2000" smtClean="0"/>
              <a:t>“Diffused Infrared”</a:t>
            </a:r>
          </a:p>
          <a:p>
            <a:pPr lvl="1" eaLnBrk="1" hangingPunct="1">
              <a:lnSpc>
                <a:spcPct val="90000"/>
              </a:lnSpc>
              <a:buFont typeface="Wingdings" pitchFamily="2" charset="2"/>
              <a:buNone/>
            </a:pPr>
            <a:endParaRPr lang="en-US" altLang="en-US" sz="2000" smtClean="0"/>
          </a:p>
          <a:p>
            <a:pPr eaLnBrk="1" hangingPunct="1">
              <a:lnSpc>
                <a:spcPct val="90000"/>
              </a:lnSpc>
            </a:pPr>
            <a:r>
              <a:rPr lang="en-US" altLang="en-US" sz="2400" smtClean="0"/>
              <a:t>Spread Spectrum radios based on </a:t>
            </a:r>
          </a:p>
          <a:p>
            <a:pPr lvl="1" eaLnBrk="1" hangingPunct="1">
              <a:lnSpc>
                <a:spcPct val="90000"/>
              </a:lnSpc>
            </a:pPr>
            <a:r>
              <a:rPr lang="en-US" altLang="en-US" sz="2000" smtClean="0"/>
              <a:t>Frequency hopping (FH)</a:t>
            </a:r>
          </a:p>
          <a:p>
            <a:pPr lvl="1" eaLnBrk="1" hangingPunct="1">
              <a:lnSpc>
                <a:spcPct val="90000"/>
              </a:lnSpc>
            </a:pPr>
            <a:r>
              <a:rPr lang="en-US" altLang="en-US" sz="2000" smtClean="0"/>
              <a:t>Direct sequence (DS)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solidFill>
                  <a:srgbClr val="CC0000"/>
                </a:solidFill>
              </a:rPr>
              <a:t>Radio works in 2.4GHz ISM band --- license-free by FCC (USA), ETSI (Europe), and MKK (Japan)</a:t>
            </a:r>
            <a:endParaRPr lang="en-US" altLang="en-US" sz="2400" smtClean="0"/>
          </a:p>
          <a:p>
            <a:pPr lvl="1" eaLnBrk="1" hangingPunct="1">
              <a:lnSpc>
                <a:spcPct val="90000"/>
              </a:lnSpc>
            </a:pPr>
            <a:r>
              <a:rPr lang="en-US" altLang="en-US" sz="2000" smtClean="0"/>
              <a:t>1 Mb/s and 2Mb/s operation using FH</a:t>
            </a:r>
          </a:p>
          <a:p>
            <a:pPr lvl="1" eaLnBrk="1" hangingPunct="1">
              <a:lnSpc>
                <a:spcPct val="90000"/>
              </a:lnSpc>
            </a:pPr>
            <a:r>
              <a:rPr lang="en-US" altLang="en-US" sz="2000" smtClean="0"/>
              <a:t>1, 2, 5.5, and 11Mb/s operation using DSSS (FCC)</a:t>
            </a:r>
          </a:p>
        </p:txBody>
      </p:sp>
    </p:spTree>
    <p:extLst>
      <p:ext uri="{BB962C8B-B14F-4D97-AF65-F5344CB8AC3E}">
        <p14:creationId xmlns:p14="http://schemas.microsoft.com/office/powerpoint/2010/main" val="297201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802.11b (2.4 GHz) channels</a:t>
            </a:r>
            <a:endParaRPr lang="el-GR" altLang="en-US" smtClean="0"/>
          </a:p>
        </p:txBody>
      </p:sp>
      <p:sp>
        <p:nvSpPr>
          <p:cNvPr id="31747" name="Rectangle 3"/>
          <p:cNvSpPr>
            <a:spLocks noGrp="1" noChangeArrowheads="1"/>
          </p:cNvSpPr>
          <p:nvPr>
            <p:ph type="body" idx="1"/>
          </p:nvPr>
        </p:nvSpPr>
        <p:spPr>
          <a:xfrm>
            <a:off x="304800" y="1295400"/>
            <a:ext cx="8382000" cy="3276600"/>
          </a:xfrm>
        </p:spPr>
        <p:txBody>
          <a:bodyPr/>
          <a:lstStyle/>
          <a:p>
            <a:pPr eaLnBrk="1" hangingPunct="1">
              <a:lnSpc>
                <a:spcPct val="80000"/>
              </a:lnSpc>
            </a:pPr>
            <a:r>
              <a:rPr lang="en-US" altLang="en-US" sz="2800" smtClean="0"/>
              <a:t>Available channels</a:t>
            </a:r>
          </a:p>
          <a:p>
            <a:pPr lvl="1" eaLnBrk="1" hangingPunct="1">
              <a:lnSpc>
                <a:spcPct val="80000"/>
              </a:lnSpc>
            </a:pPr>
            <a:r>
              <a:rPr lang="en-US" altLang="en-US" sz="2400" smtClean="0"/>
              <a:t>FCC (North America): 11 channels</a:t>
            </a:r>
          </a:p>
          <a:p>
            <a:pPr lvl="1" eaLnBrk="1" hangingPunct="1">
              <a:lnSpc>
                <a:spcPct val="80000"/>
              </a:lnSpc>
            </a:pPr>
            <a:r>
              <a:rPr lang="en-US" altLang="en-US" sz="2400" smtClean="0"/>
              <a:t>ETSI (EU): 13 channels</a:t>
            </a:r>
          </a:p>
          <a:p>
            <a:pPr lvl="1" eaLnBrk="1" hangingPunct="1">
              <a:lnSpc>
                <a:spcPct val="80000"/>
              </a:lnSpc>
            </a:pPr>
            <a:r>
              <a:rPr lang="en-US" altLang="en-US" sz="2400" smtClean="0"/>
              <a:t>Overall bandwidth: 22 MHz</a:t>
            </a:r>
          </a:p>
          <a:p>
            <a:pPr lvl="1" eaLnBrk="1" hangingPunct="1">
              <a:lnSpc>
                <a:spcPct val="80000"/>
              </a:lnSpc>
            </a:pPr>
            <a:r>
              <a:rPr lang="en-US" altLang="en-US" sz="2400" smtClean="0"/>
              <a:t>Center frequency separation only 5 MHz</a:t>
            </a:r>
          </a:p>
          <a:p>
            <a:pPr eaLnBrk="1" hangingPunct="1">
              <a:lnSpc>
                <a:spcPct val="80000"/>
              </a:lnSpc>
            </a:pPr>
            <a:r>
              <a:rPr lang="en-US" altLang="en-US" sz="2800" smtClean="0"/>
              <a:t>non-overlapping: 25 MHz apart</a:t>
            </a:r>
          </a:p>
          <a:p>
            <a:pPr lvl="1" eaLnBrk="1" hangingPunct="1">
              <a:lnSpc>
                <a:spcPct val="80000"/>
              </a:lnSpc>
            </a:pPr>
            <a:r>
              <a:rPr lang="en-US" altLang="en-US" sz="2400" smtClean="0"/>
              <a:t>FCC: 1, 6, 11</a:t>
            </a:r>
          </a:p>
          <a:p>
            <a:pPr lvl="1" eaLnBrk="1" hangingPunct="1">
              <a:lnSpc>
                <a:spcPct val="80000"/>
              </a:lnSpc>
            </a:pPr>
            <a:r>
              <a:rPr lang="en-US" altLang="en-US" sz="2400" smtClean="0"/>
              <a:t>ETSI: 1,6,11 or 2,7,12 or 3,8,13</a:t>
            </a:r>
          </a:p>
          <a:p>
            <a:pPr eaLnBrk="1" hangingPunct="1">
              <a:lnSpc>
                <a:spcPct val="80000"/>
              </a:lnSpc>
            </a:pPr>
            <a:endParaRPr lang="el-GR" altLang="en-US" sz="2800" smtClean="0"/>
          </a:p>
        </p:txBody>
      </p:sp>
      <p:pic>
        <p:nvPicPr>
          <p:cNvPr id="31749" name="Picture 5" descr="2.4 G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95800"/>
            <a:ext cx="6343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p:cNvSpPr txBox="1">
            <a:spLocks noChangeArrowheads="1"/>
          </p:cNvSpPr>
          <p:nvPr/>
        </p:nvSpPr>
        <p:spPr bwMode="auto">
          <a:xfrm>
            <a:off x="762000" y="51054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t>FCC:</a:t>
            </a:r>
            <a:endParaRPr lang="el-GR" altLang="en-US" sz="2400"/>
          </a:p>
        </p:txBody>
      </p:sp>
    </p:spTree>
    <p:extLst>
      <p:ext uri="{BB962C8B-B14F-4D97-AF65-F5344CB8AC3E}">
        <p14:creationId xmlns:p14="http://schemas.microsoft.com/office/powerpoint/2010/main" val="3640291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PHY Sublayers</a:t>
            </a:r>
          </a:p>
        </p:txBody>
      </p:sp>
      <p:sp>
        <p:nvSpPr>
          <p:cNvPr id="32771" name="Rectangle 3"/>
          <p:cNvSpPr>
            <a:spLocks noGrp="1" noChangeArrowheads="1"/>
          </p:cNvSpPr>
          <p:nvPr>
            <p:ph type="body" idx="1"/>
          </p:nvPr>
        </p:nvSpPr>
        <p:spPr/>
        <p:txBody>
          <a:bodyPr/>
          <a:lstStyle/>
          <a:p>
            <a:pPr eaLnBrk="1" hangingPunct="1"/>
            <a:r>
              <a:rPr lang="en-US" altLang="en-US" sz="2800" smtClean="0">
                <a:solidFill>
                  <a:srgbClr val="CC0000"/>
                </a:solidFill>
              </a:rPr>
              <a:t>Physical layer convergence protocol (PLCP)</a:t>
            </a:r>
          </a:p>
          <a:p>
            <a:pPr lvl="1" eaLnBrk="1" hangingPunct="1"/>
            <a:r>
              <a:rPr lang="en-US" altLang="en-US" sz="2400" smtClean="0"/>
              <a:t>Provides common interface for MAC</a:t>
            </a:r>
          </a:p>
          <a:p>
            <a:pPr lvl="2" eaLnBrk="1" hangingPunct="1"/>
            <a:r>
              <a:rPr lang="en-US" altLang="en-US" sz="2000" smtClean="0"/>
              <a:t>Offers carrier sense status &amp; CCA (Clear channel assessment) </a:t>
            </a:r>
          </a:p>
          <a:p>
            <a:pPr lvl="2" eaLnBrk="1" hangingPunct="1"/>
            <a:r>
              <a:rPr lang="en-US" altLang="en-US" sz="2000" smtClean="0"/>
              <a:t>Performs channel synchronization / training</a:t>
            </a:r>
          </a:p>
          <a:p>
            <a:pPr lvl="2" eaLnBrk="1" hangingPunct="1"/>
            <a:endParaRPr lang="en-US" altLang="en-US" sz="2000" smtClean="0"/>
          </a:p>
          <a:p>
            <a:pPr eaLnBrk="1" hangingPunct="1"/>
            <a:r>
              <a:rPr lang="en-US" altLang="en-US" sz="2800" smtClean="0">
                <a:solidFill>
                  <a:srgbClr val="CC0000"/>
                </a:solidFill>
              </a:rPr>
              <a:t>Physical medium dependent sublayer (PMD)</a:t>
            </a:r>
          </a:p>
          <a:p>
            <a:pPr lvl="1" eaLnBrk="1" hangingPunct="1"/>
            <a:r>
              <a:rPr lang="en-US" altLang="en-US" sz="2400" smtClean="0"/>
              <a:t>Functions based on underlying channel quality and characteristics</a:t>
            </a:r>
          </a:p>
          <a:p>
            <a:pPr lvl="2" eaLnBrk="1" hangingPunct="1"/>
            <a:r>
              <a:rPr lang="en-US" altLang="en-US" sz="2000" smtClean="0"/>
              <a:t>E.g., Takes care of the wireless encoding</a:t>
            </a:r>
          </a:p>
          <a:p>
            <a:pPr lvl="1" eaLnBrk="1" hangingPunct="1"/>
            <a:endParaRPr lang="en-US" altLang="en-US" sz="2400" smtClean="0"/>
          </a:p>
        </p:txBody>
      </p:sp>
    </p:spTree>
    <p:extLst>
      <p:ext uri="{BB962C8B-B14F-4D97-AF65-F5344CB8AC3E}">
        <p14:creationId xmlns:p14="http://schemas.microsoft.com/office/powerpoint/2010/main" val="204256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PLCP (802.11b)</a:t>
            </a:r>
          </a:p>
        </p:txBody>
      </p:sp>
      <p:pic>
        <p:nvPicPr>
          <p:cNvPr id="33795" name="Picture 3" descr="PL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1446213"/>
            <a:ext cx="65373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277813" y="2273300"/>
            <a:ext cx="1158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latin typeface="Comic Sans MS" pitchFamily="66" charset="0"/>
              </a:rPr>
              <a:t>long</a:t>
            </a:r>
          </a:p>
          <a:p>
            <a:pPr algn="ctr">
              <a:spcBef>
                <a:spcPct val="0"/>
              </a:spcBef>
              <a:buClrTx/>
              <a:buSzTx/>
              <a:buFontTx/>
              <a:buNone/>
            </a:pPr>
            <a:r>
              <a:rPr lang="en-US" altLang="en-US" sz="1800">
                <a:latin typeface="Comic Sans MS" pitchFamily="66" charset="0"/>
              </a:rPr>
              <a:t>preamble</a:t>
            </a:r>
          </a:p>
          <a:p>
            <a:pPr algn="ctr">
              <a:spcBef>
                <a:spcPct val="0"/>
              </a:spcBef>
              <a:buClrTx/>
              <a:buSzTx/>
              <a:buFontTx/>
              <a:buNone/>
            </a:pPr>
            <a:r>
              <a:rPr lang="en-US" altLang="en-US" sz="1800">
                <a:latin typeface="Comic Sans MS" pitchFamily="66" charset="0"/>
              </a:rPr>
              <a:t>192us</a:t>
            </a:r>
          </a:p>
        </p:txBody>
      </p:sp>
      <p:sp>
        <p:nvSpPr>
          <p:cNvPr id="33797" name="Text Box 5"/>
          <p:cNvSpPr txBox="1">
            <a:spLocks noChangeArrowheads="1"/>
          </p:cNvSpPr>
          <p:nvPr/>
        </p:nvSpPr>
        <p:spPr bwMode="auto">
          <a:xfrm>
            <a:off x="139700" y="5018088"/>
            <a:ext cx="1554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latin typeface="Comic Sans MS" pitchFamily="66" charset="0"/>
              </a:rPr>
              <a:t>short</a:t>
            </a:r>
          </a:p>
          <a:p>
            <a:pPr algn="ctr">
              <a:spcBef>
                <a:spcPct val="0"/>
              </a:spcBef>
              <a:buClrTx/>
              <a:buSzTx/>
              <a:buFontTx/>
              <a:buNone/>
            </a:pPr>
            <a:r>
              <a:rPr lang="en-US" altLang="en-US" sz="1800">
                <a:latin typeface="Comic Sans MS" pitchFamily="66" charset="0"/>
              </a:rPr>
              <a:t>preamble</a:t>
            </a:r>
          </a:p>
          <a:p>
            <a:pPr algn="ctr">
              <a:spcBef>
                <a:spcPct val="0"/>
              </a:spcBef>
              <a:buClrTx/>
              <a:buSzTx/>
              <a:buFontTx/>
              <a:buNone/>
            </a:pPr>
            <a:r>
              <a:rPr lang="en-US" altLang="en-US" sz="1800">
                <a:latin typeface="Comic Sans MS" pitchFamily="66" charset="0"/>
              </a:rPr>
              <a:t>96us</a:t>
            </a:r>
          </a:p>
          <a:p>
            <a:pPr algn="ctr">
              <a:spcBef>
                <a:spcPct val="0"/>
              </a:spcBef>
              <a:buClrTx/>
              <a:buSzTx/>
              <a:buFontTx/>
              <a:buNone/>
            </a:pPr>
            <a:r>
              <a:rPr lang="en-US" altLang="en-US" sz="1800">
                <a:latin typeface="Comic Sans MS" pitchFamily="66" charset="0"/>
              </a:rPr>
              <a:t>(VoIP, video)</a:t>
            </a:r>
          </a:p>
        </p:txBody>
      </p:sp>
    </p:spTree>
    <p:extLst>
      <p:ext uri="{BB962C8B-B14F-4D97-AF65-F5344CB8AC3E}">
        <p14:creationId xmlns:p14="http://schemas.microsoft.com/office/powerpoint/2010/main" val="4002585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802.11 components</a:t>
            </a:r>
            <a:endParaRPr lang="el-GR" altLang="en-US" smtClean="0"/>
          </a:p>
        </p:txBody>
      </p:sp>
      <p:sp>
        <p:nvSpPr>
          <p:cNvPr id="34819" name="Rectangle 3"/>
          <p:cNvSpPr>
            <a:spLocks noGrp="1" noChangeArrowheads="1"/>
          </p:cNvSpPr>
          <p:nvPr>
            <p:ph type="body" idx="1"/>
          </p:nvPr>
        </p:nvSpPr>
        <p:spPr/>
        <p:txBody>
          <a:bodyPr/>
          <a:lstStyle/>
          <a:p>
            <a:pPr eaLnBrk="1" hangingPunct="1"/>
            <a:r>
              <a:rPr lang="en-US" altLang="en-US" smtClean="0"/>
              <a:t>Stations (STA)</a:t>
            </a:r>
          </a:p>
          <a:p>
            <a:pPr eaLnBrk="1" hangingPunct="1"/>
            <a:r>
              <a:rPr lang="en-US" altLang="en-US" smtClean="0"/>
              <a:t>Access point (AP)</a:t>
            </a:r>
          </a:p>
          <a:p>
            <a:pPr eaLnBrk="1" hangingPunct="1"/>
            <a:r>
              <a:rPr lang="en-US" altLang="en-US" smtClean="0"/>
              <a:t>Basic service set (BSS)</a:t>
            </a:r>
          </a:p>
          <a:p>
            <a:pPr eaLnBrk="1" hangingPunct="1"/>
            <a:r>
              <a:rPr lang="en-US" altLang="en-US" smtClean="0"/>
              <a:t>Extended service set (ESS) </a:t>
            </a:r>
          </a:p>
          <a:p>
            <a:pPr eaLnBrk="1" hangingPunct="1"/>
            <a:r>
              <a:rPr lang="en-US" altLang="en-US" smtClean="0"/>
              <a:t>Distribution system (DS)</a:t>
            </a:r>
          </a:p>
          <a:p>
            <a:pPr eaLnBrk="1" hangingPunct="1"/>
            <a:endParaRPr lang="el-GR" altLang="en-US" smtClean="0"/>
          </a:p>
        </p:txBody>
      </p:sp>
    </p:spTree>
    <p:extLst>
      <p:ext uri="{BB962C8B-B14F-4D97-AF65-F5344CB8AC3E}">
        <p14:creationId xmlns:p14="http://schemas.microsoft.com/office/powerpoint/2010/main" val="2149585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Basic Service Set (BSS)</a:t>
            </a:r>
            <a:endParaRPr lang="el-GR" altLang="en-US" smtClean="0"/>
          </a:p>
        </p:txBody>
      </p:sp>
      <p:sp>
        <p:nvSpPr>
          <p:cNvPr id="35843" name="Rectangle 3"/>
          <p:cNvSpPr>
            <a:spLocks noGrp="1" noChangeArrowheads="1"/>
          </p:cNvSpPr>
          <p:nvPr>
            <p:ph type="body" idx="1"/>
          </p:nvPr>
        </p:nvSpPr>
        <p:spPr/>
        <p:txBody>
          <a:bodyPr/>
          <a:lstStyle/>
          <a:p>
            <a:pPr eaLnBrk="1" hangingPunct="1"/>
            <a:r>
              <a:rPr lang="en-US" altLang="en-US" sz="2800" smtClean="0"/>
              <a:t>Set of stations that communicate with each other</a:t>
            </a:r>
          </a:p>
          <a:p>
            <a:pPr eaLnBrk="1" hangingPunct="1"/>
            <a:r>
              <a:rPr lang="en-US" altLang="en-US" sz="2800" smtClean="0"/>
              <a:t>Independent BSS (IBSS)</a:t>
            </a:r>
          </a:p>
          <a:p>
            <a:pPr lvl="1" eaLnBrk="1" hangingPunct="1"/>
            <a:r>
              <a:rPr lang="en-US" altLang="en-US" sz="2400" smtClean="0"/>
              <a:t>When all stations in a BSS are mobile and there is no connection to a wired network</a:t>
            </a:r>
          </a:p>
          <a:p>
            <a:pPr lvl="1" eaLnBrk="1" hangingPunct="1"/>
            <a:r>
              <a:rPr lang="en-US" altLang="en-US" sz="2400" smtClean="0"/>
              <a:t>Typically short-lived with a small number of stations</a:t>
            </a:r>
          </a:p>
          <a:p>
            <a:pPr lvl="1" eaLnBrk="1" hangingPunct="1"/>
            <a:r>
              <a:rPr lang="en-US" altLang="en-US" sz="2400" smtClean="0"/>
              <a:t>Ad-hoc in nature</a:t>
            </a:r>
          </a:p>
          <a:p>
            <a:pPr lvl="1" eaLnBrk="1" hangingPunct="1"/>
            <a:r>
              <a:rPr lang="en-US" altLang="en-US" sz="2400" smtClean="0"/>
              <a:t>Stations communicate directly with one another</a:t>
            </a:r>
          </a:p>
          <a:p>
            <a:pPr eaLnBrk="1" hangingPunct="1"/>
            <a:r>
              <a:rPr lang="en-US" altLang="en-US" sz="2800" smtClean="0"/>
              <a:t>Infrastructure BSS (BSS)</a:t>
            </a:r>
          </a:p>
          <a:p>
            <a:pPr lvl="1" eaLnBrk="1" hangingPunct="1"/>
            <a:r>
              <a:rPr lang="en-US" altLang="en-US" sz="2400" smtClean="0"/>
              <a:t>Includes an Access Point (AP)</a:t>
            </a:r>
          </a:p>
          <a:p>
            <a:pPr lvl="1" eaLnBrk="1" hangingPunct="1"/>
            <a:r>
              <a:rPr lang="en-US" altLang="en-US" sz="2400" smtClean="0"/>
              <a:t>All mobiles communicate directly to AP</a:t>
            </a:r>
          </a:p>
          <a:p>
            <a:pPr lvl="2" eaLnBrk="1" hangingPunct="1"/>
            <a:r>
              <a:rPr lang="en-US" altLang="en-US" sz="2000" smtClean="0"/>
              <a:t>AP provides connection to wired LAN and relay functionality</a:t>
            </a:r>
            <a:endParaRPr lang="el-GR" altLang="en-US" sz="2000" smtClean="0"/>
          </a:p>
        </p:txBody>
      </p:sp>
    </p:spTree>
    <p:extLst>
      <p:ext uri="{BB962C8B-B14F-4D97-AF65-F5344CB8AC3E}">
        <p14:creationId xmlns:p14="http://schemas.microsoft.com/office/powerpoint/2010/main" val="2415483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Extended Service Set (ESS)</a:t>
            </a:r>
            <a:endParaRPr lang="el-GR" altLang="en-US" smtClean="0"/>
          </a:p>
        </p:txBody>
      </p:sp>
      <p:sp>
        <p:nvSpPr>
          <p:cNvPr id="36867" name="Rectangle 3"/>
          <p:cNvSpPr>
            <a:spLocks noGrp="1" noChangeArrowheads="1"/>
          </p:cNvSpPr>
          <p:nvPr>
            <p:ph type="body" idx="1"/>
          </p:nvPr>
        </p:nvSpPr>
        <p:spPr>
          <a:xfrm>
            <a:off x="304800" y="1295400"/>
            <a:ext cx="5638800" cy="5105400"/>
          </a:xfrm>
        </p:spPr>
        <p:txBody>
          <a:bodyPr/>
          <a:lstStyle/>
          <a:p>
            <a:pPr eaLnBrk="1" hangingPunct="1">
              <a:lnSpc>
                <a:spcPct val="90000"/>
              </a:lnSpc>
            </a:pPr>
            <a:r>
              <a:rPr lang="en-US" altLang="en-US" sz="2700" smtClean="0"/>
              <a:t>Set of infrastructure BSS’s</a:t>
            </a:r>
          </a:p>
          <a:p>
            <a:pPr lvl="1" eaLnBrk="1" hangingPunct="1">
              <a:lnSpc>
                <a:spcPct val="90000"/>
              </a:lnSpc>
            </a:pPr>
            <a:r>
              <a:rPr lang="en-US" altLang="en-US" sz="2700" smtClean="0"/>
              <a:t>AP’s communicate with each other</a:t>
            </a:r>
          </a:p>
          <a:p>
            <a:pPr lvl="1" eaLnBrk="1" hangingPunct="1">
              <a:lnSpc>
                <a:spcPct val="90000"/>
              </a:lnSpc>
            </a:pPr>
            <a:r>
              <a:rPr lang="en-US" altLang="en-US" sz="2700" smtClean="0"/>
              <a:t>Forward traffic from one BSS to another</a:t>
            </a:r>
          </a:p>
          <a:p>
            <a:pPr lvl="1" eaLnBrk="1" hangingPunct="1">
              <a:lnSpc>
                <a:spcPct val="90000"/>
              </a:lnSpc>
            </a:pPr>
            <a:r>
              <a:rPr lang="en-US" altLang="en-US" sz="2700" smtClean="0"/>
              <a:t>Facilitate movement of stations from one BSS to another</a:t>
            </a:r>
          </a:p>
          <a:p>
            <a:pPr eaLnBrk="1" hangingPunct="1">
              <a:lnSpc>
                <a:spcPct val="90000"/>
              </a:lnSpc>
            </a:pPr>
            <a:r>
              <a:rPr lang="en-US" altLang="en-US" sz="2700" smtClean="0"/>
              <a:t>Extends range of mobility beyond reach of a single BSS</a:t>
            </a:r>
          </a:p>
          <a:p>
            <a:pPr eaLnBrk="1" hangingPunct="1">
              <a:lnSpc>
                <a:spcPct val="90000"/>
              </a:lnSpc>
            </a:pPr>
            <a:r>
              <a:rPr lang="en-US" altLang="en-US" sz="2700" smtClean="0"/>
              <a:t>ESS looks like a single virtual LAN and single subnet</a:t>
            </a:r>
          </a:p>
          <a:p>
            <a:pPr eaLnBrk="1" hangingPunct="1">
              <a:lnSpc>
                <a:spcPct val="90000"/>
              </a:lnSpc>
            </a:pPr>
            <a:endParaRPr lang="el-GR" altLang="en-US" sz="2800" smtClean="0"/>
          </a:p>
        </p:txBody>
      </p:sp>
      <p:pic>
        <p:nvPicPr>
          <p:cNvPr id="36868" name="Picture 4" desc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1952625"/>
            <a:ext cx="2484438"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621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Distribution System (DS)</a:t>
            </a:r>
            <a:endParaRPr lang="el-GR" altLang="en-US" smtClean="0"/>
          </a:p>
        </p:txBody>
      </p:sp>
      <p:sp>
        <p:nvSpPr>
          <p:cNvPr id="37891" name="Rectangle 3"/>
          <p:cNvSpPr>
            <a:spLocks noGrp="1" noChangeArrowheads="1"/>
          </p:cNvSpPr>
          <p:nvPr>
            <p:ph type="body" idx="1"/>
          </p:nvPr>
        </p:nvSpPr>
        <p:spPr/>
        <p:txBody>
          <a:bodyPr/>
          <a:lstStyle/>
          <a:p>
            <a:pPr eaLnBrk="1" hangingPunct="1">
              <a:lnSpc>
                <a:spcPct val="90000"/>
              </a:lnSpc>
            </a:pPr>
            <a:r>
              <a:rPr lang="en-US" altLang="en-US" sz="2800" smtClean="0"/>
              <a:t>Mechanism that allows APs to communicate with each other and wired infrastructure (if available)</a:t>
            </a:r>
          </a:p>
          <a:p>
            <a:pPr eaLnBrk="1" hangingPunct="1">
              <a:lnSpc>
                <a:spcPct val="90000"/>
              </a:lnSpc>
            </a:pPr>
            <a:r>
              <a:rPr lang="en-US" altLang="en-US" sz="2800" smtClean="0"/>
              <a:t>Backbone of the WLAN</a:t>
            </a:r>
          </a:p>
          <a:p>
            <a:pPr eaLnBrk="1" hangingPunct="1">
              <a:lnSpc>
                <a:spcPct val="90000"/>
              </a:lnSpc>
            </a:pPr>
            <a:r>
              <a:rPr lang="en-US" altLang="en-US" sz="2800" smtClean="0"/>
              <a:t>May contain both wired and wireless networks</a:t>
            </a:r>
          </a:p>
          <a:p>
            <a:pPr eaLnBrk="1" hangingPunct="1">
              <a:lnSpc>
                <a:spcPct val="90000"/>
              </a:lnSpc>
            </a:pPr>
            <a:r>
              <a:rPr lang="en-US" altLang="en-US" sz="2800" smtClean="0"/>
              <a:t>Functionality in each AP that determines where received packet should be sent</a:t>
            </a:r>
          </a:p>
          <a:p>
            <a:pPr lvl="1" eaLnBrk="1" hangingPunct="1">
              <a:lnSpc>
                <a:spcPct val="90000"/>
              </a:lnSpc>
            </a:pPr>
            <a:r>
              <a:rPr lang="en-US" altLang="en-US" sz="2400" smtClean="0"/>
              <a:t>To another station within the same BSS</a:t>
            </a:r>
          </a:p>
          <a:p>
            <a:pPr lvl="1" eaLnBrk="1" hangingPunct="1">
              <a:lnSpc>
                <a:spcPct val="90000"/>
              </a:lnSpc>
            </a:pPr>
            <a:r>
              <a:rPr lang="en-US" altLang="en-US" sz="2400" smtClean="0"/>
              <a:t>To the DS of another AP (e.g., sent to another BSS)</a:t>
            </a:r>
          </a:p>
          <a:p>
            <a:pPr lvl="1" eaLnBrk="1" hangingPunct="1">
              <a:lnSpc>
                <a:spcPct val="90000"/>
              </a:lnSpc>
            </a:pPr>
            <a:r>
              <a:rPr lang="en-US" altLang="en-US" sz="2400" smtClean="0"/>
              <a:t>To the wired infrastructure for a destination not in the ESS</a:t>
            </a:r>
          </a:p>
          <a:p>
            <a:pPr eaLnBrk="1" hangingPunct="1">
              <a:lnSpc>
                <a:spcPct val="90000"/>
              </a:lnSpc>
            </a:pPr>
            <a:r>
              <a:rPr lang="en-US" altLang="en-US" sz="2800" smtClean="0"/>
              <a:t>When DS of AP receives packet, it is sent to station in BSS</a:t>
            </a:r>
          </a:p>
          <a:p>
            <a:pPr eaLnBrk="1" hangingPunct="1">
              <a:lnSpc>
                <a:spcPct val="90000"/>
              </a:lnSpc>
            </a:pPr>
            <a:endParaRPr lang="el-GR" altLang="en-US" sz="2800" smtClean="0"/>
          </a:p>
        </p:txBody>
      </p:sp>
    </p:spTree>
    <p:extLst>
      <p:ext uri="{BB962C8B-B14F-4D97-AF65-F5344CB8AC3E}">
        <p14:creationId xmlns:p14="http://schemas.microsoft.com/office/powerpoint/2010/main" val="211787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IEEE 802.11 - WiFi</a:t>
            </a:r>
            <a:endParaRPr lang="el-GR" altLang="en-US" smtClean="0"/>
          </a:p>
        </p:txBody>
      </p:sp>
      <p:sp>
        <p:nvSpPr>
          <p:cNvPr id="5123" name="Rectangle 3"/>
          <p:cNvSpPr>
            <a:spLocks noGrp="1" noChangeArrowheads="1"/>
          </p:cNvSpPr>
          <p:nvPr>
            <p:ph type="body" idx="1"/>
          </p:nvPr>
        </p:nvSpPr>
        <p:spPr/>
        <p:txBody>
          <a:bodyPr/>
          <a:lstStyle/>
          <a:p>
            <a:pPr eaLnBrk="1" hangingPunct="1"/>
            <a:r>
              <a:rPr lang="en-US" altLang="en-US" smtClean="0"/>
              <a:t>IEEE 802.11 working group formed 1990</a:t>
            </a:r>
          </a:p>
          <a:p>
            <a:pPr eaLnBrk="1" hangingPunct="1"/>
            <a:r>
              <a:rPr lang="en-US" altLang="en-US" smtClean="0"/>
              <a:t>802.11 used interchangeably with WiFi</a:t>
            </a:r>
          </a:p>
          <a:p>
            <a:pPr lvl="1" eaLnBrk="1" hangingPunct="1"/>
            <a:r>
              <a:rPr lang="en-US" altLang="en-US" smtClean="0"/>
              <a:t>WiFi=Wireless Fidelity</a:t>
            </a:r>
          </a:p>
          <a:p>
            <a:pPr lvl="1" eaLnBrk="1" hangingPunct="1"/>
            <a:r>
              <a:rPr lang="en-US" altLang="en-US" smtClean="0"/>
              <a:t>WiFi alliance: testing and certification of WLAN products </a:t>
            </a:r>
          </a:p>
          <a:p>
            <a:pPr eaLnBrk="1" hangingPunct="1"/>
            <a:r>
              <a:rPr lang="en-US" altLang="en-US" smtClean="0"/>
              <a:t>IEEE 802.11/WiFi most popular and pervasive Wireless LAN (WLAN) standard</a:t>
            </a:r>
          </a:p>
          <a:p>
            <a:pPr eaLnBrk="1" hangingPunct="1"/>
            <a:r>
              <a:rPr lang="en-US" altLang="en-US" smtClean="0"/>
              <a:t>Uses ISM (unlicensed) bands at 2.4 &amp; 5 GHz</a:t>
            </a:r>
            <a:endParaRPr lang="el-GR" altLang="en-US" smtClean="0"/>
          </a:p>
        </p:txBody>
      </p:sp>
    </p:spTree>
    <p:extLst>
      <p:ext uri="{BB962C8B-B14F-4D97-AF65-F5344CB8AC3E}">
        <p14:creationId xmlns:p14="http://schemas.microsoft.com/office/powerpoint/2010/main" val="292574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802.11 and fixed network</a:t>
            </a:r>
            <a:endParaRPr lang="el-GR" altLang="en-US" smtClean="0"/>
          </a:p>
        </p:txBody>
      </p:sp>
      <p:sp>
        <p:nvSpPr>
          <p:cNvPr id="38915" name="Rectangle 3"/>
          <p:cNvSpPr>
            <a:spLocks noGrp="1" noChangeArrowheads="1"/>
          </p:cNvSpPr>
          <p:nvPr>
            <p:ph type="body" idx="1"/>
          </p:nvPr>
        </p:nvSpPr>
        <p:spPr/>
        <p:txBody>
          <a:bodyPr/>
          <a:lstStyle/>
          <a:p>
            <a:pPr eaLnBrk="1" hangingPunct="1"/>
            <a:r>
              <a:rPr lang="en-US" altLang="en-US" smtClean="0"/>
              <a:t>All mobile stations within ESS appear to outside networks as a single MAC-layer network where all stations are physically stationary</a:t>
            </a:r>
          </a:p>
          <a:p>
            <a:pPr eaLnBrk="1" hangingPunct="1"/>
            <a:r>
              <a:rPr lang="en-US" altLang="en-US" smtClean="0"/>
              <a:t>Provides level of indirection to hide station mobility</a:t>
            </a:r>
          </a:p>
          <a:p>
            <a:pPr eaLnBrk="1" hangingPunct="1"/>
            <a:r>
              <a:rPr lang="en-US" altLang="en-US" smtClean="0"/>
              <a:t>Allows existing network protocols (e.g., TCP/IP) to function properly within a WLAN where stations are mobile</a:t>
            </a:r>
          </a:p>
          <a:p>
            <a:pPr eaLnBrk="1" hangingPunct="1"/>
            <a:endParaRPr lang="el-GR" altLang="en-US" smtClean="0"/>
          </a:p>
        </p:txBody>
      </p:sp>
    </p:spTree>
    <p:extLst>
      <p:ext uri="{BB962C8B-B14F-4D97-AF65-F5344CB8AC3E}">
        <p14:creationId xmlns:p14="http://schemas.microsoft.com/office/powerpoint/2010/main" val="2769345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802.11 identifiers</a:t>
            </a:r>
            <a:endParaRPr lang="el-GR" altLang="en-US" smtClean="0"/>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mtClean="0"/>
              <a:t>Service Set Identifier (SSID)</a:t>
            </a:r>
          </a:p>
          <a:p>
            <a:pPr lvl="1" eaLnBrk="1" hangingPunct="1">
              <a:lnSpc>
                <a:spcPct val="90000"/>
              </a:lnSpc>
            </a:pPr>
            <a:r>
              <a:rPr lang="en-US" altLang="en-US" smtClean="0"/>
              <a:t>“Network name” </a:t>
            </a:r>
          </a:p>
          <a:p>
            <a:pPr lvl="1" eaLnBrk="1" hangingPunct="1">
              <a:lnSpc>
                <a:spcPct val="90000"/>
              </a:lnSpc>
            </a:pPr>
            <a:r>
              <a:rPr lang="en-US" altLang="en-US" smtClean="0"/>
              <a:t>32 octets long</a:t>
            </a:r>
          </a:p>
          <a:p>
            <a:pPr lvl="1" eaLnBrk="1" hangingPunct="1">
              <a:lnSpc>
                <a:spcPct val="90000"/>
              </a:lnSpc>
            </a:pPr>
            <a:r>
              <a:rPr lang="en-US" altLang="en-US" smtClean="0"/>
              <a:t>One network (ESS or IBSS) has one SSID</a:t>
            </a:r>
          </a:p>
          <a:p>
            <a:pPr eaLnBrk="1" hangingPunct="1">
              <a:lnSpc>
                <a:spcPct val="90000"/>
              </a:lnSpc>
            </a:pPr>
            <a:r>
              <a:rPr lang="en-US" altLang="en-US" smtClean="0"/>
              <a:t>Basic Service Set Identifier (BSSID)</a:t>
            </a:r>
          </a:p>
          <a:p>
            <a:pPr lvl="1" eaLnBrk="1" hangingPunct="1">
              <a:lnSpc>
                <a:spcPct val="90000"/>
              </a:lnSpc>
            </a:pPr>
            <a:r>
              <a:rPr lang="en-US" altLang="en-US" smtClean="0"/>
              <a:t>“cell identifier”</a:t>
            </a:r>
          </a:p>
          <a:p>
            <a:pPr lvl="1" eaLnBrk="1" hangingPunct="1">
              <a:lnSpc>
                <a:spcPct val="90000"/>
              </a:lnSpc>
            </a:pPr>
            <a:r>
              <a:rPr lang="en-US" altLang="en-US" smtClean="0"/>
              <a:t>6 octets long (MAC address format)</a:t>
            </a:r>
          </a:p>
          <a:p>
            <a:pPr lvl="1" eaLnBrk="1" hangingPunct="1">
              <a:lnSpc>
                <a:spcPct val="90000"/>
              </a:lnSpc>
            </a:pPr>
            <a:r>
              <a:rPr lang="en-US" altLang="en-US" smtClean="0"/>
              <a:t>One BSS has one SSID </a:t>
            </a:r>
          </a:p>
          <a:p>
            <a:pPr lvl="1" eaLnBrk="1" hangingPunct="1">
              <a:lnSpc>
                <a:spcPct val="90000"/>
              </a:lnSpc>
            </a:pPr>
            <a:r>
              <a:rPr lang="en-US" altLang="en-US" smtClean="0"/>
              <a:t>BSSID same as MAC address of the radio in Access-Point</a:t>
            </a:r>
          </a:p>
          <a:p>
            <a:pPr eaLnBrk="1" hangingPunct="1">
              <a:lnSpc>
                <a:spcPct val="90000"/>
              </a:lnSpc>
            </a:pPr>
            <a:endParaRPr lang="en-US" altLang="en-US" smtClean="0"/>
          </a:p>
          <a:p>
            <a:pPr eaLnBrk="1" hangingPunct="1">
              <a:lnSpc>
                <a:spcPct val="90000"/>
              </a:lnSpc>
            </a:pPr>
            <a:endParaRPr lang="el-GR" altLang="en-US" smtClean="0"/>
          </a:p>
        </p:txBody>
      </p:sp>
    </p:spTree>
    <p:extLst>
      <p:ext uri="{BB962C8B-B14F-4D97-AF65-F5344CB8AC3E}">
        <p14:creationId xmlns:p14="http://schemas.microsoft.com/office/powerpoint/2010/main" val="3508274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802.11 frame</a:t>
            </a:r>
            <a:endParaRPr lang="el-GR" altLang="en-US" smtClean="0"/>
          </a:p>
        </p:txBody>
      </p:sp>
      <p:sp>
        <p:nvSpPr>
          <p:cNvPr id="40966" name="Rectangle 6"/>
          <p:cNvSpPr>
            <a:spLocks noChangeArrowheads="1"/>
          </p:cNvSpPr>
          <p:nvPr/>
        </p:nvSpPr>
        <p:spPr bwMode="auto">
          <a:xfrm>
            <a:off x="402706" y="4498757"/>
            <a:ext cx="81597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buFontTx/>
              <a:buNone/>
            </a:pPr>
            <a:r>
              <a:rPr lang="en-US" altLang="en-US" dirty="0"/>
              <a:t>	MAC Header format differs per Type:</a:t>
            </a:r>
          </a:p>
          <a:p>
            <a:pPr lvl="1" eaLnBrk="1" hangingPunct="1">
              <a:buClr>
                <a:srgbClr val="0000FF"/>
              </a:buClr>
            </a:pPr>
            <a:r>
              <a:rPr lang="en-US" altLang="en-US" sz="2400" dirty="0"/>
              <a:t>Control Frames (several fields are omitted)</a:t>
            </a:r>
          </a:p>
          <a:p>
            <a:pPr lvl="1" eaLnBrk="1" hangingPunct="1">
              <a:buClr>
                <a:srgbClr val="0000FF"/>
              </a:buClr>
            </a:pPr>
            <a:r>
              <a:rPr lang="en-US" altLang="en-US" sz="2400" dirty="0"/>
              <a:t>Management Frames</a:t>
            </a:r>
          </a:p>
          <a:p>
            <a:pPr lvl="1" eaLnBrk="1" hangingPunct="1">
              <a:buClr>
                <a:srgbClr val="0000FF"/>
              </a:buClr>
            </a:pPr>
            <a:r>
              <a:rPr lang="en-US" altLang="en-US" sz="2400" dirty="0"/>
              <a:t>Data Frames</a:t>
            </a:r>
            <a:endParaRPr lang="en-US" altLang="en-US" dirty="0"/>
          </a:p>
        </p:txBody>
      </p:sp>
      <p:grpSp>
        <p:nvGrpSpPr>
          <p:cNvPr id="2" name="Group 1" descr="802.11 FRAME"/>
          <p:cNvGrpSpPr/>
          <p:nvPr/>
        </p:nvGrpSpPr>
        <p:grpSpPr>
          <a:xfrm>
            <a:off x="603250" y="1695450"/>
            <a:ext cx="7988300" cy="2566988"/>
            <a:chOff x="603250" y="1695450"/>
            <a:chExt cx="7988300" cy="2566988"/>
          </a:xfrm>
        </p:grpSpPr>
        <p:grpSp>
          <p:nvGrpSpPr>
            <p:cNvPr id="40967" name="Group 7"/>
            <p:cNvGrpSpPr>
              <a:grpSpLocks/>
            </p:cNvGrpSpPr>
            <p:nvPr/>
          </p:nvGrpSpPr>
          <p:grpSpPr bwMode="auto">
            <a:xfrm>
              <a:off x="603250" y="1695450"/>
              <a:ext cx="7988300" cy="1481138"/>
              <a:chOff x="412" y="1068"/>
              <a:chExt cx="5449" cy="933"/>
            </a:xfrm>
          </p:grpSpPr>
          <p:sp>
            <p:nvSpPr>
              <p:cNvPr id="41009" name="Rectangle 8"/>
              <p:cNvSpPr>
                <a:spLocks noChangeArrowheads="1"/>
              </p:cNvSpPr>
              <p:nvPr/>
            </p:nvSpPr>
            <p:spPr bwMode="auto">
              <a:xfrm>
                <a:off x="443" y="1092"/>
                <a:ext cx="5418" cy="88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0" name="Rectangle 9"/>
              <p:cNvSpPr>
                <a:spLocks noChangeArrowheads="1"/>
              </p:cNvSpPr>
              <p:nvPr/>
            </p:nvSpPr>
            <p:spPr bwMode="auto">
              <a:xfrm>
                <a:off x="766" y="1428"/>
                <a:ext cx="5079"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1" name="Rectangle 10"/>
              <p:cNvSpPr>
                <a:spLocks noChangeArrowheads="1"/>
              </p:cNvSpPr>
              <p:nvPr/>
            </p:nvSpPr>
            <p:spPr bwMode="auto">
              <a:xfrm>
                <a:off x="1065" y="1428"/>
                <a:ext cx="604"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2" name="Rectangle 11"/>
              <p:cNvSpPr>
                <a:spLocks noChangeArrowheads="1"/>
              </p:cNvSpPr>
              <p:nvPr/>
            </p:nvSpPr>
            <p:spPr bwMode="auto">
              <a:xfrm>
                <a:off x="469"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3" name="Rectangle 12"/>
              <p:cNvSpPr>
                <a:spLocks noChangeArrowheads="1"/>
              </p:cNvSpPr>
              <p:nvPr/>
            </p:nvSpPr>
            <p:spPr bwMode="auto">
              <a:xfrm>
                <a:off x="485" y="1437"/>
                <a:ext cx="4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Frame</a:t>
                </a:r>
              </a:p>
            </p:txBody>
          </p:sp>
          <p:sp>
            <p:nvSpPr>
              <p:cNvPr id="41014" name="Rectangle 13"/>
              <p:cNvSpPr>
                <a:spLocks noChangeArrowheads="1"/>
              </p:cNvSpPr>
              <p:nvPr/>
            </p:nvSpPr>
            <p:spPr bwMode="auto">
              <a:xfrm>
                <a:off x="485" y="1553"/>
                <a:ext cx="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Control</a:t>
                </a:r>
              </a:p>
            </p:txBody>
          </p:sp>
          <p:sp>
            <p:nvSpPr>
              <p:cNvPr id="41015" name="Rectangle 14"/>
              <p:cNvSpPr>
                <a:spLocks noChangeArrowheads="1"/>
              </p:cNvSpPr>
              <p:nvPr/>
            </p:nvSpPr>
            <p:spPr bwMode="auto">
              <a:xfrm>
                <a:off x="1082" y="143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Duration</a:t>
                </a:r>
              </a:p>
            </p:txBody>
          </p:sp>
          <p:sp>
            <p:nvSpPr>
              <p:cNvPr id="41016" name="Rectangle 15"/>
              <p:cNvSpPr>
                <a:spLocks noChangeArrowheads="1"/>
              </p:cNvSpPr>
              <p:nvPr/>
            </p:nvSpPr>
            <p:spPr bwMode="auto">
              <a:xfrm>
                <a:off x="1232" y="1553"/>
                <a:ext cx="2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ID</a:t>
                </a:r>
              </a:p>
            </p:txBody>
          </p:sp>
          <p:sp>
            <p:nvSpPr>
              <p:cNvPr id="41017" name="Rectangle 16"/>
              <p:cNvSpPr>
                <a:spLocks noChangeArrowheads="1"/>
              </p:cNvSpPr>
              <p:nvPr/>
            </p:nvSpPr>
            <p:spPr bwMode="auto">
              <a:xfrm>
                <a:off x="1661"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8" name="Rectangle 17"/>
              <p:cNvSpPr>
                <a:spLocks noChangeArrowheads="1"/>
              </p:cNvSpPr>
              <p:nvPr/>
            </p:nvSpPr>
            <p:spPr bwMode="auto">
              <a:xfrm>
                <a:off x="2258"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9" name="Rectangle 18"/>
              <p:cNvSpPr>
                <a:spLocks noChangeArrowheads="1"/>
              </p:cNvSpPr>
              <p:nvPr/>
            </p:nvSpPr>
            <p:spPr bwMode="auto">
              <a:xfrm>
                <a:off x="2854" y="1428"/>
                <a:ext cx="604"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0" name="Rectangle 19"/>
              <p:cNvSpPr>
                <a:spLocks noChangeArrowheads="1"/>
              </p:cNvSpPr>
              <p:nvPr/>
            </p:nvSpPr>
            <p:spPr bwMode="auto">
              <a:xfrm>
                <a:off x="1641"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1</a:t>
                </a:r>
              </a:p>
            </p:txBody>
          </p:sp>
          <p:sp>
            <p:nvSpPr>
              <p:cNvPr id="41021" name="Rectangle 20"/>
              <p:cNvSpPr>
                <a:spLocks noChangeArrowheads="1"/>
              </p:cNvSpPr>
              <p:nvPr/>
            </p:nvSpPr>
            <p:spPr bwMode="auto">
              <a:xfrm>
                <a:off x="2238"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2</a:t>
                </a:r>
              </a:p>
            </p:txBody>
          </p:sp>
          <p:sp>
            <p:nvSpPr>
              <p:cNvPr id="41022" name="Rectangle 21"/>
              <p:cNvSpPr>
                <a:spLocks noChangeArrowheads="1"/>
              </p:cNvSpPr>
              <p:nvPr/>
            </p:nvSpPr>
            <p:spPr bwMode="auto">
              <a:xfrm>
                <a:off x="2833"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3</a:t>
                </a:r>
              </a:p>
            </p:txBody>
          </p:sp>
          <p:sp>
            <p:nvSpPr>
              <p:cNvPr id="41023" name="Rectangle 22"/>
              <p:cNvSpPr>
                <a:spLocks noChangeArrowheads="1"/>
              </p:cNvSpPr>
              <p:nvPr/>
            </p:nvSpPr>
            <p:spPr bwMode="auto">
              <a:xfrm>
                <a:off x="3450"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4" name="Rectangle 23"/>
              <p:cNvSpPr>
                <a:spLocks noChangeArrowheads="1"/>
              </p:cNvSpPr>
              <p:nvPr/>
            </p:nvSpPr>
            <p:spPr bwMode="auto">
              <a:xfrm>
                <a:off x="4047"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5" name="Rectangle 24"/>
              <p:cNvSpPr>
                <a:spLocks noChangeArrowheads="1"/>
              </p:cNvSpPr>
              <p:nvPr/>
            </p:nvSpPr>
            <p:spPr bwMode="auto">
              <a:xfrm>
                <a:off x="4026"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4</a:t>
                </a:r>
              </a:p>
            </p:txBody>
          </p:sp>
          <p:sp>
            <p:nvSpPr>
              <p:cNvPr id="41026" name="Rectangle 25"/>
              <p:cNvSpPr>
                <a:spLocks noChangeArrowheads="1"/>
              </p:cNvSpPr>
              <p:nvPr/>
            </p:nvSpPr>
            <p:spPr bwMode="auto">
              <a:xfrm>
                <a:off x="3466" y="1437"/>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Sequence</a:t>
                </a:r>
              </a:p>
            </p:txBody>
          </p:sp>
          <p:sp>
            <p:nvSpPr>
              <p:cNvPr id="41027" name="Rectangle 26"/>
              <p:cNvSpPr>
                <a:spLocks noChangeArrowheads="1"/>
              </p:cNvSpPr>
              <p:nvPr/>
            </p:nvSpPr>
            <p:spPr bwMode="auto">
              <a:xfrm>
                <a:off x="3466" y="1553"/>
                <a:ext cx="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Control</a:t>
                </a:r>
              </a:p>
            </p:txBody>
          </p:sp>
          <p:sp>
            <p:nvSpPr>
              <p:cNvPr id="41028" name="Rectangle 27"/>
              <p:cNvSpPr>
                <a:spLocks noChangeArrowheads="1"/>
              </p:cNvSpPr>
              <p:nvPr/>
            </p:nvSpPr>
            <p:spPr bwMode="auto">
              <a:xfrm>
                <a:off x="5314" y="1428"/>
                <a:ext cx="529"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9" name="Rectangle 28"/>
              <p:cNvSpPr>
                <a:spLocks noChangeArrowheads="1"/>
              </p:cNvSpPr>
              <p:nvPr/>
            </p:nvSpPr>
            <p:spPr bwMode="auto">
              <a:xfrm>
                <a:off x="5330" y="1477"/>
                <a:ext cx="38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CRC</a:t>
                </a:r>
              </a:p>
            </p:txBody>
          </p:sp>
          <p:sp>
            <p:nvSpPr>
              <p:cNvPr id="41030" name="Rectangle 29"/>
              <p:cNvSpPr>
                <a:spLocks noChangeArrowheads="1"/>
              </p:cNvSpPr>
              <p:nvPr/>
            </p:nvSpPr>
            <p:spPr bwMode="auto">
              <a:xfrm>
                <a:off x="4733" y="1419"/>
                <a:ext cx="46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a:t>
                </a:r>
              </a:p>
            </p:txBody>
          </p:sp>
          <p:sp>
            <p:nvSpPr>
              <p:cNvPr id="41031" name="Rectangle 30"/>
              <p:cNvSpPr>
                <a:spLocks noChangeArrowheads="1"/>
              </p:cNvSpPr>
              <p:nvPr/>
            </p:nvSpPr>
            <p:spPr bwMode="auto">
              <a:xfrm>
                <a:off x="4733" y="1535"/>
                <a:ext cx="41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Body</a:t>
                </a:r>
              </a:p>
            </p:txBody>
          </p:sp>
          <p:sp>
            <p:nvSpPr>
              <p:cNvPr id="41032" name="Rectangle 31"/>
              <p:cNvSpPr>
                <a:spLocks noChangeArrowheads="1"/>
              </p:cNvSpPr>
              <p:nvPr/>
            </p:nvSpPr>
            <p:spPr bwMode="auto">
              <a:xfrm>
                <a:off x="710"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3" name="Rectangle 32"/>
              <p:cNvSpPr>
                <a:spLocks noChangeArrowheads="1"/>
              </p:cNvSpPr>
              <p:nvPr/>
            </p:nvSpPr>
            <p:spPr bwMode="auto">
              <a:xfrm>
                <a:off x="1305"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4" name="Rectangle 33"/>
              <p:cNvSpPr>
                <a:spLocks noChangeArrowheads="1"/>
              </p:cNvSpPr>
              <p:nvPr/>
            </p:nvSpPr>
            <p:spPr bwMode="auto">
              <a:xfrm>
                <a:off x="1902"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5" name="Rectangle 34"/>
              <p:cNvSpPr>
                <a:spLocks noChangeArrowheads="1"/>
              </p:cNvSpPr>
              <p:nvPr/>
            </p:nvSpPr>
            <p:spPr bwMode="auto">
              <a:xfrm>
                <a:off x="2499"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6" name="Rectangle 35"/>
              <p:cNvSpPr>
                <a:spLocks noChangeArrowheads="1"/>
              </p:cNvSpPr>
              <p:nvPr/>
            </p:nvSpPr>
            <p:spPr bwMode="auto">
              <a:xfrm>
                <a:off x="3093"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7" name="Rectangle 36"/>
              <p:cNvSpPr>
                <a:spLocks noChangeArrowheads="1"/>
              </p:cNvSpPr>
              <p:nvPr/>
            </p:nvSpPr>
            <p:spPr bwMode="auto">
              <a:xfrm>
                <a:off x="4287"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8" name="Rectangle 37"/>
              <p:cNvSpPr>
                <a:spLocks noChangeArrowheads="1"/>
              </p:cNvSpPr>
              <p:nvPr/>
            </p:nvSpPr>
            <p:spPr bwMode="auto">
              <a:xfrm>
                <a:off x="3690"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9" name="Rectangle 38"/>
              <p:cNvSpPr>
                <a:spLocks noChangeArrowheads="1"/>
              </p:cNvSpPr>
              <p:nvPr/>
            </p:nvSpPr>
            <p:spPr bwMode="auto">
              <a:xfrm>
                <a:off x="4733" y="1243"/>
                <a:ext cx="5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0-2312</a:t>
                </a:r>
              </a:p>
            </p:txBody>
          </p:sp>
          <p:sp>
            <p:nvSpPr>
              <p:cNvPr id="41040" name="Rectangle 39"/>
              <p:cNvSpPr>
                <a:spLocks noChangeArrowheads="1"/>
              </p:cNvSpPr>
              <p:nvPr/>
            </p:nvSpPr>
            <p:spPr bwMode="auto">
              <a:xfrm>
                <a:off x="5479"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4</a:t>
                </a:r>
              </a:p>
            </p:txBody>
          </p:sp>
          <p:sp>
            <p:nvSpPr>
              <p:cNvPr id="41041" name="Rectangle 40"/>
              <p:cNvSpPr>
                <a:spLocks noChangeArrowheads="1"/>
              </p:cNvSpPr>
              <p:nvPr/>
            </p:nvSpPr>
            <p:spPr bwMode="auto">
              <a:xfrm>
                <a:off x="1604" y="1780"/>
                <a:ext cx="125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802.11 MAC Header</a:t>
                </a:r>
              </a:p>
            </p:txBody>
          </p:sp>
          <p:sp>
            <p:nvSpPr>
              <p:cNvPr id="41042" name="Line 41"/>
              <p:cNvSpPr>
                <a:spLocks noChangeShapeType="1"/>
              </p:cNvSpPr>
              <p:nvPr/>
            </p:nvSpPr>
            <p:spPr bwMode="auto">
              <a:xfrm>
                <a:off x="474" y="1791"/>
                <a:ext cx="417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1043" name="Group 42"/>
              <p:cNvGrpSpPr>
                <a:grpSpLocks/>
              </p:cNvGrpSpPr>
              <p:nvPr/>
            </p:nvGrpSpPr>
            <p:grpSpPr bwMode="auto">
              <a:xfrm>
                <a:off x="464" y="1809"/>
                <a:ext cx="4192" cy="60"/>
                <a:chOff x="464" y="1809"/>
                <a:chExt cx="4192" cy="60"/>
              </a:xfrm>
            </p:grpSpPr>
            <p:sp>
              <p:nvSpPr>
                <p:cNvPr id="41045" name="Freeform 43"/>
                <p:cNvSpPr>
                  <a:spLocks/>
                </p:cNvSpPr>
                <p:nvPr/>
              </p:nvSpPr>
              <p:spPr bwMode="auto">
                <a:xfrm>
                  <a:off x="464" y="1809"/>
                  <a:ext cx="150" cy="60"/>
                </a:xfrm>
                <a:custGeom>
                  <a:avLst/>
                  <a:gdLst>
                    <a:gd name="T0" fmla="*/ 0 w 150"/>
                    <a:gd name="T1" fmla="*/ 29 h 60"/>
                    <a:gd name="T2" fmla="*/ 149 w 150"/>
                    <a:gd name="T3" fmla="*/ 0 h 60"/>
                    <a:gd name="T4" fmla="*/ 149 w 150"/>
                    <a:gd name="T5" fmla="*/ 59 h 60"/>
                    <a:gd name="T6" fmla="*/ 0 w 150"/>
                    <a:gd name="T7" fmla="*/ 29 h 60"/>
                    <a:gd name="T8" fmla="*/ 0 60000 65536"/>
                    <a:gd name="T9" fmla="*/ 0 60000 65536"/>
                    <a:gd name="T10" fmla="*/ 0 60000 65536"/>
                    <a:gd name="T11" fmla="*/ 0 60000 65536"/>
                    <a:gd name="T12" fmla="*/ 0 w 150"/>
                    <a:gd name="T13" fmla="*/ 0 h 60"/>
                    <a:gd name="T14" fmla="*/ 150 w 150"/>
                    <a:gd name="T15" fmla="*/ 60 h 60"/>
                  </a:gdLst>
                  <a:ahLst/>
                  <a:cxnLst>
                    <a:cxn ang="T8">
                      <a:pos x="T0" y="T1"/>
                    </a:cxn>
                    <a:cxn ang="T9">
                      <a:pos x="T2" y="T3"/>
                    </a:cxn>
                    <a:cxn ang="T10">
                      <a:pos x="T4" y="T5"/>
                    </a:cxn>
                    <a:cxn ang="T11">
                      <a:pos x="T6" y="T7"/>
                    </a:cxn>
                  </a:cxnLst>
                  <a:rect l="T12" t="T13" r="T14" b="T15"/>
                  <a:pathLst>
                    <a:path w="150" h="60">
                      <a:moveTo>
                        <a:pt x="0" y="29"/>
                      </a:moveTo>
                      <a:lnTo>
                        <a:pt x="149" y="0"/>
                      </a:lnTo>
                      <a:lnTo>
                        <a:pt x="149" y="59"/>
                      </a:lnTo>
                      <a:lnTo>
                        <a:pt x="0" y="29"/>
                      </a:lnTo>
                    </a:path>
                  </a:pathLst>
                </a:custGeom>
                <a:solidFill>
                  <a:srgbClr val="C0C0C0"/>
                </a:solidFill>
                <a:ln w="25400" cap="rnd" cmpd="sng">
                  <a:solidFill>
                    <a:srgbClr val="000000"/>
                  </a:solidFill>
                  <a:prstDash val="solid"/>
                  <a:round/>
                  <a:headEnd/>
                  <a:tailEnd/>
                </a:ln>
              </p:spPr>
              <p:txBody>
                <a:bodyPr/>
                <a:lstStyle/>
                <a:p>
                  <a:endParaRPr lang="en-US"/>
                </a:p>
              </p:txBody>
            </p:sp>
            <p:sp>
              <p:nvSpPr>
                <p:cNvPr id="41046" name="Freeform 44"/>
                <p:cNvSpPr>
                  <a:spLocks/>
                </p:cNvSpPr>
                <p:nvPr/>
              </p:nvSpPr>
              <p:spPr bwMode="auto">
                <a:xfrm>
                  <a:off x="4505" y="1809"/>
                  <a:ext cx="151" cy="60"/>
                </a:xfrm>
                <a:custGeom>
                  <a:avLst/>
                  <a:gdLst>
                    <a:gd name="T0" fmla="*/ 150 w 151"/>
                    <a:gd name="T1" fmla="*/ 29 h 60"/>
                    <a:gd name="T2" fmla="*/ 0 w 151"/>
                    <a:gd name="T3" fmla="*/ 0 h 60"/>
                    <a:gd name="T4" fmla="*/ 0 w 151"/>
                    <a:gd name="T5" fmla="*/ 59 h 60"/>
                    <a:gd name="T6" fmla="*/ 150 w 151"/>
                    <a:gd name="T7" fmla="*/ 29 h 60"/>
                    <a:gd name="T8" fmla="*/ 0 60000 65536"/>
                    <a:gd name="T9" fmla="*/ 0 60000 65536"/>
                    <a:gd name="T10" fmla="*/ 0 60000 65536"/>
                    <a:gd name="T11" fmla="*/ 0 60000 65536"/>
                    <a:gd name="T12" fmla="*/ 0 w 151"/>
                    <a:gd name="T13" fmla="*/ 0 h 60"/>
                    <a:gd name="T14" fmla="*/ 151 w 151"/>
                    <a:gd name="T15" fmla="*/ 60 h 60"/>
                  </a:gdLst>
                  <a:ahLst/>
                  <a:cxnLst>
                    <a:cxn ang="T8">
                      <a:pos x="T0" y="T1"/>
                    </a:cxn>
                    <a:cxn ang="T9">
                      <a:pos x="T2" y="T3"/>
                    </a:cxn>
                    <a:cxn ang="T10">
                      <a:pos x="T4" y="T5"/>
                    </a:cxn>
                    <a:cxn ang="T11">
                      <a:pos x="T6" y="T7"/>
                    </a:cxn>
                  </a:cxnLst>
                  <a:rect l="T12" t="T13" r="T14" b="T15"/>
                  <a:pathLst>
                    <a:path w="151" h="60">
                      <a:moveTo>
                        <a:pt x="150" y="29"/>
                      </a:moveTo>
                      <a:lnTo>
                        <a:pt x="0" y="0"/>
                      </a:lnTo>
                      <a:lnTo>
                        <a:pt x="0" y="59"/>
                      </a:lnTo>
                      <a:lnTo>
                        <a:pt x="150" y="29"/>
                      </a:lnTo>
                    </a:path>
                  </a:pathLst>
                </a:custGeom>
                <a:solidFill>
                  <a:srgbClr val="C0C0C0"/>
                </a:solidFill>
                <a:ln w="25400" cap="rnd" cmpd="sng">
                  <a:solidFill>
                    <a:srgbClr val="000000"/>
                  </a:solidFill>
                  <a:prstDash val="solid"/>
                  <a:round/>
                  <a:headEnd/>
                  <a:tailEnd/>
                </a:ln>
              </p:spPr>
              <p:txBody>
                <a:bodyPr/>
                <a:lstStyle/>
                <a:p>
                  <a:endParaRPr lang="en-US"/>
                </a:p>
              </p:txBody>
            </p:sp>
          </p:grpSp>
          <p:sp>
            <p:nvSpPr>
              <p:cNvPr id="41044" name="Rectangle 45"/>
              <p:cNvSpPr>
                <a:spLocks noChangeArrowheads="1"/>
              </p:cNvSpPr>
              <p:nvPr/>
            </p:nvSpPr>
            <p:spPr bwMode="auto">
              <a:xfrm>
                <a:off x="412" y="1068"/>
                <a:ext cx="4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Bytes:</a:t>
                </a:r>
              </a:p>
            </p:txBody>
          </p:sp>
        </p:grpSp>
        <p:grpSp>
          <p:nvGrpSpPr>
            <p:cNvPr id="40968" name="Group 46"/>
            <p:cNvGrpSpPr>
              <a:grpSpLocks/>
            </p:cNvGrpSpPr>
            <p:nvPr/>
          </p:nvGrpSpPr>
          <p:grpSpPr bwMode="auto">
            <a:xfrm>
              <a:off x="1058863" y="3200400"/>
              <a:ext cx="7216775" cy="1062038"/>
              <a:chOff x="722" y="2016"/>
              <a:chExt cx="4924" cy="669"/>
            </a:xfrm>
          </p:grpSpPr>
          <p:sp>
            <p:nvSpPr>
              <p:cNvPr id="40969" name="Rectangle 47"/>
              <p:cNvSpPr>
                <a:spLocks noChangeArrowheads="1"/>
              </p:cNvSpPr>
              <p:nvPr/>
            </p:nvSpPr>
            <p:spPr bwMode="auto">
              <a:xfrm>
                <a:off x="762" y="204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0" name="Rectangle 48"/>
              <p:cNvSpPr>
                <a:spLocks noChangeArrowheads="1"/>
              </p:cNvSpPr>
              <p:nvPr/>
            </p:nvSpPr>
            <p:spPr bwMode="auto">
              <a:xfrm>
                <a:off x="1077" y="217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1" name="Rectangle 49"/>
              <p:cNvSpPr>
                <a:spLocks noChangeArrowheads="1"/>
              </p:cNvSpPr>
              <p:nvPr/>
            </p:nvSpPr>
            <p:spPr bwMode="auto">
              <a:xfrm>
                <a:off x="1300" y="217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2" name="Rectangle 50"/>
              <p:cNvSpPr>
                <a:spLocks noChangeArrowheads="1"/>
              </p:cNvSpPr>
              <p:nvPr/>
            </p:nvSpPr>
            <p:spPr bwMode="auto">
              <a:xfrm>
                <a:off x="778" y="217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3" name="Rectangle 51"/>
              <p:cNvSpPr>
                <a:spLocks noChangeArrowheads="1"/>
              </p:cNvSpPr>
              <p:nvPr/>
            </p:nvSpPr>
            <p:spPr bwMode="auto">
              <a:xfrm>
                <a:off x="1748" y="2170"/>
                <a:ext cx="60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4" name="Rectangle 52"/>
              <p:cNvSpPr>
                <a:spLocks noChangeArrowheads="1"/>
              </p:cNvSpPr>
              <p:nvPr/>
            </p:nvSpPr>
            <p:spPr bwMode="auto">
              <a:xfrm>
                <a:off x="2343" y="2170"/>
                <a:ext cx="382"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5" name="Rectangle 53"/>
              <p:cNvSpPr>
                <a:spLocks noChangeArrowheads="1"/>
              </p:cNvSpPr>
              <p:nvPr/>
            </p:nvSpPr>
            <p:spPr bwMode="auto">
              <a:xfrm>
                <a:off x="3908" y="217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6" name="Rectangle 54"/>
              <p:cNvSpPr>
                <a:spLocks noChangeArrowheads="1"/>
              </p:cNvSpPr>
              <p:nvPr/>
            </p:nvSpPr>
            <p:spPr bwMode="auto">
              <a:xfrm>
                <a:off x="4355" y="217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7" name="Rectangle 55"/>
              <p:cNvSpPr>
                <a:spLocks noChangeArrowheads="1"/>
              </p:cNvSpPr>
              <p:nvPr/>
            </p:nvSpPr>
            <p:spPr bwMode="auto">
              <a:xfrm>
                <a:off x="5175" y="217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8" name="Rectangle 56"/>
              <p:cNvSpPr>
                <a:spLocks noChangeArrowheads="1"/>
              </p:cNvSpPr>
              <p:nvPr/>
            </p:nvSpPr>
            <p:spPr bwMode="auto">
              <a:xfrm>
                <a:off x="796" y="2192"/>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0979" name="Rectangle 57"/>
              <p:cNvSpPr>
                <a:spLocks noChangeArrowheads="1"/>
              </p:cNvSpPr>
              <p:nvPr/>
            </p:nvSpPr>
            <p:spPr bwMode="auto">
              <a:xfrm>
                <a:off x="796" y="2308"/>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0980" name="Rectangle 58"/>
              <p:cNvSpPr>
                <a:spLocks noChangeArrowheads="1"/>
              </p:cNvSpPr>
              <p:nvPr/>
            </p:nvSpPr>
            <p:spPr bwMode="auto">
              <a:xfrm>
                <a:off x="1317" y="2250"/>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0981" name="Rectangle 59"/>
              <p:cNvSpPr>
                <a:spLocks noChangeArrowheads="1"/>
              </p:cNvSpPr>
              <p:nvPr/>
            </p:nvSpPr>
            <p:spPr bwMode="auto">
              <a:xfrm>
                <a:off x="1764" y="2250"/>
                <a:ext cx="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0982" name="Rectangle 60"/>
              <p:cNvSpPr>
                <a:spLocks noChangeArrowheads="1"/>
              </p:cNvSpPr>
              <p:nvPr/>
            </p:nvSpPr>
            <p:spPr bwMode="auto">
              <a:xfrm>
                <a:off x="2436" y="2192"/>
                <a:ext cx="2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0983" name="Rectangle 61"/>
              <p:cNvSpPr>
                <a:spLocks noChangeArrowheads="1"/>
              </p:cNvSpPr>
              <p:nvPr/>
            </p:nvSpPr>
            <p:spPr bwMode="auto">
              <a:xfrm>
                <a:off x="2436" y="230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0984" name="Rectangle 62"/>
              <p:cNvSpPr>
                <a:spLocks noChangeArrowheads="1"/>
              </p:cNvSpPr>
              <p:nvPr/>
            </p:nvSpPr>
            <p:spPr bwMode="auto">
              <a:xfrm>
                <a:off x="3552" y="2250"/>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0985" name="Rectangle 63"/>
              <p:cNvSpPr>
                <a:spLocks noChangeArrowheads="1"/>
              </p:cNvSpPr>
              <p:nvPr/>
            </p:nvSpPr>
            <p:spPr bwMode="auto">
              <a:xfrm>
                <a:off x="3925" y="2192"/>
                <a:ext cx="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0986" name="Rectangle 64"/>
              <p:cNvSpPr>
                <a:spLocks noChangeArrowheads="1"/>
              </p:cNvSpPr>
              <p:nvPr/>
            </p:nvSpPr>
            <p:spPr bwMode="auto">
              <a:xfrm>
                <a:off x="3925" y="2308"/>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0987" name="Rectangle 65"/>
              <p:cNvSpPr>
                <a:spLocks noChangeArrowheads="1"/>
              </p:cNvSpPr>
              <p:nvPr/>
            </p:nvSpPr>
            <p:spPr bwMode="auto">
              <a:xfrm>
                <a:off x="4372"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0988" name="Rectangle 66"/>
              <p:cNvSpPr>
                <a:spLocks noChangeArrowheads="1"/>
              </p:cNvSpPr>
              <p:nvPr/>
            </p:nvSpPr>
            <p:spPr bwMode="auto">
              <a:xfrm>
                <a:off x="4372" y="2308"/>
                <a:ext cx="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0989" name="Rectangle 67"/>
              <p:cNvSpPr>
                <a:spLocks noChangeArrowheads="1"/>
              </p:cNvSpPr>
              <p:nvPr/>
            </p:nvSpPr>
            <p:spPr bwMode="auto">
              <a:xfrm>
                <a:off x="4818" y="2250"/>
                <a:ext cx="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0990" name="Rectangle 68"/>
              <p:cNvSpPr>
                <a:spLocks noChangeArrowheads="1"/>
              </p:cNvSpPr>
              <p:nvPr/>
            </p:nvSpPr>
            <p:spPr bwMode="auto">
              <a:xfrm>
                <a:off x="5191" y="2250"/>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0991" name="Rectangle 69"/>
              <p:cNvSpPr>
                <a:spLocks noChangeArrowheads="1"/>
              </p:cNvSpPr>
              <p:nvPr/>
            </p:nvSpPr>
            <p:spPr bwMode="auto">
              <a:xfrm>
                <a:off x="2361" y="2464"/>
                <a:ext cx="122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0992" name="Rectangle 70"/>
              <p:cNvSpPr>
                <a:spLocks noChangeArrowheads="1"/>
              </p:cNvSpPr>
              <p:nvPr/>
            </p:nvSpPr>
            <p:spPr bwMode="auto">
              <a:xfrm>
                <a:off x="722" y="2016"/>
                <a:ext cx="3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0993" name="Rectangle 71"/>
              <p:cNvSpPr>
                <a:spLocks noChangeArrowheads="1"/>
              </p:cNvSpPr>
              <p:nvPr/>
            </p:nvSpPr>
            <p:spPr bwMode="auto">
              <a:xfrm>
                <a:off x="1392"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0994" name="Rectangle 72"/>
              <p:cNvSpPr>
                <a:spLocks noChangeArrowheads="1"/>
              </p:cNvSpPr>
              <p:nvPr/>
            </p:nvSpPr>
            <p:spPr bwMode="auto">
              <a:xfrm>
                <a:off x="1914"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0995" name="Rectangle 73"/>
              <p:cNvSpPr>
                <a:spLocks noChangeArrowheads="1"/>
              </p:cNvSpPr>
              <p:nvPr/>
            </p:nvSpPr>
            <p:spPr bwMode="auto">
              <a:xfrm>
                <a:off x="243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6" name="Rectangle 74"/>
              <p:cNvSpPr>
                <a:spLocks noChangeArrowheads="1"/>
              </p:cNvSpPr>
              <p:nvPr/>
            </p:nvSpPr>
            <p:spPr bwMode="auto">
              <a:xfrm>
                <a:off x="2808"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7" name="Rectangle 75"/>
              <p:cNvSpPr>
                <a:spLocks noChangeArrowheads="1"/>
              </p:cNvSpPr>
              <p:nvPr/>
            </p:nvSpPr>
            <p:spPr bwMode="auto">
              <a:xfrm>
                <a:off x="3254"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8" name="Rectangle 76"/>
              <p:cNvSpPr>
                <a:spLocks noChangeArrowheads="1"/>
              </p:cNvSpPr>
              <p:nvPr/>
            </p:nvSpPr>
            <p:spPr bwMode="auto">
              <a:xfrm>
                <a:off x="362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9" name="Rectangle 77"/>
              <p:cNvSpPr>
                <a:spLocks noChangeArrowheads="1"/>
              </p:cNvSpPr>
              <p:nvPr/>
            </p:nvSpPr>
            <p:spPr bwMode="auto">
              <a:xfrm>
                <a:off x="4000"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0" name="Rectangle 78"/>
              <p:cNvSpPr>
                <a:spLocks noChangeArrowheads="1"/>
              </p:cNvSpPr>
              <p:nvPr/>
            </p:nvSpPr>
            <p:spPr bwMode="auto">
              <a:xfrm>
                <a:off x="444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1" name="Rectangle 79"/>
              <p:cNvSpPr>
                <a:spLocks noChangeArrowheads="1"/>
              </p:cNvSpPr>
              <p:nvPr/>
            </p:nvSpPr>
            <p:spPr bwMode="auto">
              <a:xfrm>
                <a:off x="4893"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2" name="Rectangle 80"/>
              <p:cNvSpPr>
                <a:spLocks noChangeArrowheads="1"/>
              </p:cNvSpPr>
              <p:nvPr/>
            </p:nvSpPr>
            <p:spPr bwMode="auto">
              <a:xfrm>
                <a:off x="526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3" name="Rectangle 81"/>
              <p:cNvSpPr>
                <a:spLocks noChangeArrowheads="1"/>
              </p:cNvSpPr>
              <p:nvPr/>
            </p:nvSpPr>
            <p:spPr bwMode="auto">
              <a:xfrm>
                <a:off x="2716" y="2170"/>
                <a:ext cx="456"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04" name="Rectangle 82"/>
              <p:cNvSpPr>
                <a:spLocks noChangeArrowheads="1"/>
              </p:cNvSpPr>
              <p:nvPr/>
            </p:nvSpPr>
            <p:spPr bwMode="auto">
              <a:xfrm>
                <a:off x="2734" y="230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1005" name="Rectangle 83"/>
              <p:cNvSpPr>
                <a:spLocks noChangeArrowheads="1"/>
              </p:cNvSpPr>
              <p:nvPr/>
            </p:nvSpPr>
            <p:spPr bwMode="auto">
              <a:xfrm>
                <a:off x="2734"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1006" name="Rectangle 84"/>
              <p:cNvSpPr>
                <a:spLocks noChangeArrowheads="1"/>
              </p:cNvSpPr>
              <p:nvPr/>
            </p:nvSpPr>
            <p:spPr bwMode="auto">
              <a:xfrm>
                <a:off x="3126" y="217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07" name="Rectangle 85"/>
              <p:cNvSpPr>
                <a:spLocks noChangeArrowheads="1"/>
              </p:cNvSpPr>
              <p:nvPr/>
            </p:nvSpPr>
            <p:spPr bwMode="auto">
              <a:xfrm>
                <a:off x="3180"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1008" name="Rectangle 86"/>
              <p:cNvSpPr>
                <a:spLocks noChangeArrowheads="1"/>
              </p:cNvSpPr>
              <p:nvPr/>
            </p:nvSpPr>
            <p:spPr bwMode="auto">
              <a:xfrm>
                <a:off x="3180" y="2308"/>
                <a:ext cx="2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grpSp>
    </p:spTree>
    <p:extLst>
      <p:ext uri="{BB962C8B-B14F-4D97-AF65-F5344CB8AC3E}">
        <p14:creationId xmlns:p14="http://schemas.microsoft.com/office/powerpoint/2010/main" val="3791530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Addresses</a:t>
            </a:r>
          </a:p>
        </p:txBody>
      </p:sp>
      <p:sp>
        <p:nvSpPr>
          <p:cNvPr id="3" name="Content Placeholder 2"/>
          <p:cNvSpPr>
            <a:spLocks noGrp="1"/>
          </p:cNvSpPr>
          <p:nvPr>
            <p:ph idx="1"/>
          </p:nvPr>
        </p:nvSpPr>
        <p:spPr/>
        <p:txBody>
          <a:bodyPr>
            <a:normAutofit fontScale="77500" lnSpcReduction="20000"/>
          </a:bodyPr>
          <a:lstStyle/>
          <a:p>
            <a:pPr>
              <a:defRPr/>
            </a:pPr>
            <a:r>
              <a:rPr lang="en-US" dirty="0" smtClean="0"/>
              <a:t>Destination Address (DA): MAC address of the final destination to receive the frame</a:t>
            </a:r>
          </a:p>
          <a:p>
            <a:pPr marL="0" indent="0">
              <a:buFontTx/>
              <a:buNone/>
              <a:defRPr/>
            </a:pPr>
            <a:endParaRPr lang="en-US" dirty="0" smtClean="0"/>
          </a:p>
          <a:p>
            <a:pPr>
              <a:defRPr/>
            </a:pPr>
            <a:r>
              <a:rPr lang="en-US" dirty="0" smtClean="0"/>
              <a:t>Source Address (SA): MAC address of the original source that initially created and transmitted the frame</a:t>
            </a:r>
          </a:p>
          <a:p>
            <a:pPr marL="0" indent="0">
              <a:buFontTx/>
              <a:buNone/>
              <a:defRPr/>
            </a:pPr>
            <a:endParaRPr lang="en-US" dirty="0" smtClean="0"/>
          </a:p>
          <a:p>
            <a:pPr>
              <a:defRPr/>
            </a:pPr>
            <a:r>
              <a:rPr lang="en-US" dirty="0" smtClean="0"/>
              <a:t>Receiver Address (RA): MAC address of the next immediate STA on the wireless medium to receive the frame</a:t>
            </a:r>
          </a:p>
          <a:p>
            <a:pPr marL="0" indent="0">
              <a:buFontTx/>
              <a:buNone/>
              <a:defRPr/>
            </a:pPr>
            <a:endParaRPr lang="en-US" dirty="0" smtClean="0"/>
          </a:p>
          <a:p>
            <a:pPr>
              <a:defRPr/>
            </a:pPr>
            <a:r>
              <a:rPr lang="en-US" dirty="0" smtClean="0"/>
              <a:t>Transmitter Address (TA): MAC address of the STA that transmitted the frame onto the wireless medium</a:t>
            </a:r>
          </a:p>
          <a:p>
            <a:pPr>
              <a:defRPr/>
            </a:pPr>
            <a:endParaRPr lang="en-US" dirty="0"/>
          </a:p>
        </p:txBody>
      </p:sp>
    </p:spTree>
    <p:extLst>
      <p:ext uri="{BB962C8B-B14F-4D97-AF65-F5344CB8AC3E}">
        <p14:creationId xmlns:p14="http://schemas.microsoft.com/office/powerpoint/2010/main" val="751500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Address fields</a:t>
            </a:r>
            <a:endParaRPr lang="el-GR" altLang="en-US" smtClean="0"/>
          </a:p>
        </p:txBody>
      </p:sp>
      <p:sp>
        <p:nvSpPr>
          <p:cNvPr id="43011" name="Rectangle 3"/>
          <p:cNvSpPr>
            <a:spLocks noGrp="1" noChangeArrowheads="1"/>
          </p:cNvSpPr>
          <p:nvPr>
            <p:ph type="body" idx="1"/>
          </p:nvPr>
        </p:nvSpPr>
        <p:spPr/>
        <p:txBody>
          <a:bodyPr/>
          <a:lstStyle/>
          <a:p>
            <a:pPr eaLnBrk="1" hangingPunct="1"/>
            <a:endParaRPr lang="en-US" altLang="en-US" smtClean="0"/>
          </a:p>
        </p:txBody>
      </p:sp>
      <p:sp>
        <p:nvSpPr>
          <p:cNvPr id="43012" name="Rectangle 4" descr="ADDRESS"/>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13" name="Rectangle 5" descr="ADRESS"/>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3014" name="Group 7" descr="ADDRESS"/>
          <p:cNvGrpSpPr>
            <a:grpSpLocks/>
          </p:cNvGrpSpPr>
          <p:nvPr/>
        </p:nvGrpSpPr>
        <p:grpSpPr bwMode="auto">
          <a:xfrm>
            <a:off x="914400" y="1371600"/>
            <a:ext cx="7246938" cy="2895600"/>
            <a:chOff x="624" y="1008"/>
            <a:chExt cx="4944" cy="1824"/>
          </a:xfrm>
        </p:grpSpPr>
        <p:grpSp>
          <p:nvGrpSpPr>
            <p:cNvPr id="43017" name="Group 8"/>
            <p:cNvGrpSpPr>
              <a:grpSpLocks/>
            </p:cNvGrpSpPr>
            <p:nvPr/>
          </p:nvGrpSpPr>
          <p:grpSpPr bwMode="auto">
            <a:xfrm>
              <a:off x="624" y="1008"/>
              <a:ext cx="4924" cy="669"/>
              <a:chOff x="551" y="966"/>
              <a:chExt cx="4924" cy="669"/>
            </a:xfrm>
          </p:grpSpPr>
          <p:sp>
            <p:nvSpPr>
              <p:cNvPr id="43054" name="Rectangle 9"/>
              <p:cNvSpPr>
                <a:spLocks noChangeArrowheads="1"/>
              </p:cNvSpPr>
              <p:nvPr/>
            </p:nvSpPr>
            <p:spPr bwMode="auto">
              <a:xfrm>
                <a:off x="591" y="99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5" name="Rectangle 10"/>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6" name="Rectangle 11"/>
              <p:cNvSpPr>
                <a:spLocks noChangeArrowheads="1"/>
              </p:cNvSpPr>
              <p:nvPr/>
            </p:nvSpPr>
            <p:spPr bwMode="auto">
              <a:xfrm>
                <a:off x="1129"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7" name="Rectangle 12"/>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8" name="Rectangle 13"/>
              <p:cNvSpPr>
                <a:spLocks noChangeArrowheads="1"/>
              </p:cNvSpPr>
              <p:nvPr/>
            </p:nvSpPr>
            <p:spPr bwMode="auto">
              <a:xfrm>
                <a:off x="1577" y="1120"/>
                <a:ext cx="60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9" name="Rectangle 14"/>
              <p:cNvSpPr>
                <a:spLocks noChangeArrowheads="1"/>
              </p:cNvSpPr>
              <p:nvPr/>
            </p:nvSpPr>
            <p:spPr bwMode="auto">
              <a:xfrm>
                <a:off x="2172" y="1120"/>
                <a:ext cx="382"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0" name="Rectangle 15"/>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1" name="Rectangle 16"/>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2" name="Rectangle 17"/>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3" name="Rectangle 18"/>
              <p:cNvSpPr>
                <a:spLocks noChangeArrowheads="1"/>
              </p:cNvSpPr>
              <p:nvPr/>
            </p:nvSpPr>
            <p:spPr bwMode="auto">
              <a:xfrm>
                <a:off x="625" y="1142"/>
                <a:ext cx="4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3064" name="Rectangle 19"/>
              <p:cNvSpPr>
                <a:spLocks noChangeArrowheads="1"/>
              </p:cNvSpPr>
              <p:nvPr/>
            </p:nvSpPr>
            <p:spPr bwMode="auto">
              <a:xfrm>
                <a:off x="625" y="1258"/>
                <a:ext cx="4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3065" name="Rectangle 20"/>
              <p:cNvSpPr>
                <a:spLocks noChangeArrowheads="1"/>
              </p:cNvSpPr>
              <p:nvPr/>
            </p:nvSpPr>
            <p:spPr bwMode="auto">
              <a:xfrm>
                <a:off x="1146" y="1200"/>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3066" name="Rectangle 21"/>
              <p:cNvSpPr>
                <a:spLocks noChangeArrowheads="1"/>
              </p:cNvSpPr>
              <p:nvPr/>
            </p:nvSpPr>
            <p:spPr bwMode="auto">
              <a:xfrm>
                <a:off x="1593" y="1200"/>
                <a:ext cx="5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3067" name="Rectangle 22"/>
              <p:cNvSpPr>
                <a:spLocks noChangeArrowheads="1"/>
              </p:cNvSpPr>
              <p:nvPr/>
            </p:nvSpPr>
            <p:spPr bwMode="auto">
              <a:xfrm>
                <a:off x="2265" y="1142"/>
                <a:ext cx="2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3068" name="Rectangle 23"/>
              <p:cNvSpPr>
                <a:spLocks noChangeArrowheads="1"/>
              </p:cNvSpPr>
              <p:nvPr/>
            </p:nvSpPr>
            <p:spPr bwMode="auto">
              <a:xfrm>
                <a:off x="2265" y="1258"/>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3069" name="Rectangle 24"/>
              <p:cNvSpPr>
                <a:spLocks noChangeArrowheads="1"/>
              </p:cNvSpPr>
              <p:nvPr/>
            </p:nvSpPr>
            <p:spPr bwMode="auto">
              <a:xfrm>
                <a:off x="3381" y="1200"/>
                <a:ext cx="3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3070" name="Rectangle 25"/>
              <p:cNvSpPr>
                <a:spLocks noChangeArrowheads="1"/>
              </p:cNvSpPr>
              <p:nvPr/>
            </p:nvSpPr>
            <p:spPr bwMode="auto">
              <a:xfrm>
                <a:off x="3754" y="1142"/>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3071" name="Rectangle 26"/>
              <p:cNvSpPr>
                <a:spLocks noChangeArrowheads="1"/>
              </p:cNvSpPr>
              <p:nvPr/>
            </p:nvSpPr>
            <p:spPr bwMode="auto">
              <a:xfrm>
                <a:off x="3754" y="1258"/>
                <a:ext cx="2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3072" name="Rectangle 27"/>
              <p:cNvSpPr>
                <a:spLocks noChangeArrowheads="1"/>
              </p:cNvSpPr>
              <p:nvPr/>
            </p:nvSpPr>
            <p:spPr bwMode="auto">
              <a:xfrm>
                <a:off x="4201"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3073" name="Rectangle 28"/>
              <p:cNvSpPr>
                <a:spLocks noChangeArrowheads="1"/>
              </p:cNvSpPr>
              <p:nvPr/>
            </p:nvSpPr>
            <p:spPr bwMode="auto">
              <a:xfrm>
                <a:off x="4201" y="1258"/>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3074" name="Rectangle 29"/>
              <p:cNvSpPr>
                <a:spLocks noChangeArrowheads="1"/>
              </p:cNvSpPr>
              <p:nvPr/>
            </p:nvSpPr>
            <p:spPr bwMode="auto">
              <a:xfrm>
                <a:off x="4647" y="1200"/>
                <a:ext cx="3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3075" name="Rectangle 30"/>
              <p:cNvSpPr>
                <a:spLocks noChangeArrowheads="1"/>
              </p:cNvSpPr>
              <p:nvPr/>
            </p:nvSpPr>
            <p:spPr bwMode="auto">
              <a:xfrm>
                <a:off x="5020" y="1200"/>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3076" name="Rectangle 31"/>
              <p:cNvSpPr>
                <a:spLocks noChangeArrowheads="1"/>
              </p:cNvSpPr>
              <p:nvPr/>
            </p:nvSpPr>
            <p:spPr bwMode="auto">
              <a:xfrm>
                <a:off x="2191" y="1414"/>
                <a:ext cx="132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3077" name="Rectangle 32"/>
              <p:cNvSpPr>
                <a:spLocks noChangeArrowheads="1"/>
              </p:cNvSpPr>
              <p:nvPr/>
            </p:nvSpPr>
            <p:spPr bwMode="auto">
              <a:xfrm>
                <a:off x="551" y="966"/>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3078" name="Rectangle 33"/>
              <p:cNvSpPr>
                <a:spLocks noChangeArrowheads="1"/>
              </p:cNvSpPr>
              <p:nvPr/>
            </p:nvSpPr>
            <p:spPr bwMode="auto">
              <a:xfrm>
                <a:off x="1221"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3079" name="Rectangle 34"/>
              <p:cNvSpPr>
                <a:spLocks noChangeArrowheads="1"/>
              </p:cNvSpPr>
              <p:nvPr/>
            </p:nvSpPr>
            <p:spPr bwMode="auto">
              <a:xfrm>
                <a:off x="1743"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3080" name="Rectangle 35"/>
              <p:cNvSpPr>
                <a:spLocks noChangeArrowheads="1"/>
              </p:cNvSpPr>
              <p:nvPr/>
            </p:nvSpPr>
            <p:spPr bwMode="auto">
              <a:xfrm>
                <a:off x="226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1" name="Rectangle 36"/>
              <p:cNvSpPr>
                <a:spLocks noChangeArrowheads="1"/>
              </p:cNvSpPr>
              <p:nvPr/>
            </p:nvSpPr>
            <p:spPr bwMode="auto">
              <a:xfrm>
                <a:off x="2637"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2" name="Rectangle 37"/>
              <p:cNvSpPr>
                <a:spLocks noChangeArrowheads="1"/>
              </p:cNvSpPr>
              <p:nvPr/>
            </p:nvSpPr>
            <p:spPr bwMode="auto">
              <a:xfrm>
                <a:off x="3083"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3" name="Rectangle 38"/>
              <p:cNvSpPr>
                <a:spLocks noChangeArrowheads="1"/>
              </p:cNvSpPr>
              <p:nvPr/>
            </p:nvSpPr>
            <p:spPr bwMode="auto">
              <a:xfrm>
                <a:off x="345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4" name="Rectangle 39"/>
              <p:cNvSpPr>
                <a:spLocks noChangeArrowheads="1"/>
              </p:cNvSpPr>
              <p:nvPr/>
            </p:nvSpPr>
            <p:spPr bwMode="auto">
              <a:xfrm>
                <a:off x="3829"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5" name="Rectangle 40"/>
              <p:cNvSpPr>
                <a:spLocks noChangeArrowheads="1"/>
              </p:cNvSpPr>
              <p:nvPr/>
            </p:nvSpPr>
            <p:spPr bwMode="auto">
              <a:xfrm>
                <a:off x="427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6" name="Rectangle 41"/>
              <p:cNvSpPr>
                <a:spLocks noChangeArrowheads="1"/>
              </p:cNvSpPr>
              <p:nvPr/>
            </p:nvSpPr>
            <p:spPr bwMode="auto">
              <a:xfrm>
                <a:off x="4722"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7" name="Rectangle 42"/>
              <p:cNvSpPr>
                <a:spLocks noChangeArrowheads="1"/>
              </p:cNvSpPr>
              <p:nvPr/>
            </p:nvSpPr>
            <p:spPr bwMode="auto">
              <a:xfrm>
                <a:off x="5095"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8" name="Rectangle 43"/>
              <p:cNvSpPr>
                <a:spLocks noChangeArrowheads="1"/>
              </p:cNvSpPr>
              <p:nvPr/>
            </p:nvSpPr>
            <p:spPr bwMode="auto">
              <a:xfrm>
                <a:off x="2545" y="1120"/>
                <a:ext cx="456"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89" name="Rectangle 44"/>
              <p:cNvSpPr>
                <a:spLocks noChangeArrowheads="1"/>
              </p:cNvSpPr>
              <p:nvPr/>
            </p:nvSpPr>
            <p:spPr bwMode="auto">
              <a:xfrm>
                <a:off x="2563" y="1258"/>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3090" name="Rectangle 45"/>
              <p:cNvSpPr>
                <a:spLocks noChangeArrowheads="1"/>
              </p:cNvSpPr>
              <p:nvPr/>
            </p:nvSpPr>
            <p:spPr bwMode="auto">
              <a:xfrm>
                <a:off x="2563"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3091" name="Rectangle 46"/>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92" name="Rectangle 47"/>
              <p:cNvSpPr>
                <a:spLocks noChangeArrowheads="1"/>
              </p:cNvSpPr>
              <p:nvPr/>
            </p:nvSpPr>
            <p:spPr bwMode="auto">
              <a:xfrm>
                <a:off x="3009"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3093" name="Rectangle 48"/>
              <p:cNvSpPr>
                <a:spLocks noChangeArrowheads="1"/>
              </p:cNvSpPr>
              <p:nvPr/>
            </p:nvSpPr>
            <p:spPr bwMode="auto">
              <a:xfrm>
                <a:off x="3009" y="1258"/>
                <a:ext cx="3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grpSp>
          <p:nvGrpSpPr>
            <p:cNvPr id="43018" name="Group 49"/>
            <p:cNvGrpSpPr>
              <a:grpSpLocks/>
            </p:cNvGrpSpPr>
            <p:nvPr/>
          </p:nvGrpSpPr>
          <p:grpSpPr bwMode="auto">
            <a:xfrm>
              <a:off x="672" y="1872"/>
              <a:ext cx="4896" cy="960"/>
              <a:chOff x="672" y="1872"/>
              <a:chExt cx="4896" cy="960"/>
            </a:xfrm>
          </p:grpSpPr>
          <p:sp>
            <p:nvSpPr>
              <p:cNvPr id="43022" name="Rectangle 50"/>
              <p:cNvSpPr>
                <a:spLocks noChangeArrowheads="1"/>
              </p:cNvSpPr>
              <p:nvPr/>
            </p:nvSpPr>
            <p:spPr bwMode="auto">
              <a:xfrm>
                <a:off x="672" y="1872"/>
                <a:ext cx="4896" cy="96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23" name="Rectangle 51"/>
              <p:cNvSpPr>
                <a:spLocks noChangeArrowheads="1"/>
              </p:cNvSpPr>
              <p:nvPr/>
            </p:nvSpPr>
            <p:spPr bwMode="auto">
              <a:xfrm>
                <a:off x="672"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To DS</a:t>
                </a:r>
              </a:p>
            </p:txBody>
          </p:sp>
          <p:sp>
            <p:nvSpPr>
              <p:cNvPr id="43024" name="Rectangle 52"/>
              <p:cNvSpPr>
                <a:spLocks noChangeArrowheads="1"/>
              </p:cNvSpPr>
              <p:nvPr/>
            </p:nvSpPr>
            <p:spPr bwMode="auto">
              <a:xfrm>
                <a:off x="672"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endParaRPr lang="en-US" altLang="en-US" sz="2400"/>
              </a:p>
            </p:txBody>
          </p:sp>
          <p:sp>
            <p:nvSpPr>
              <p:cNvPr id="43025" name="Rectangle 53"/>
              <p:cNvSpPr>
                <a:spLocks noChangeArrowheads="1"/>
              </p:cNvSpPr>
              <p:nvPr/>
            </p:nvSpPr>
            <p:spPr bwMode="auto">
              <a:xfrm>
                <a:off x="672"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26" name="Rectangle 54"/>
              <p:cNvSpPr>
                <a:spLocks noChangeArrowheads="1"/>
              </p:cNvSpPr>
              <p:nvPr/>
            </p:nvSpPr>
            <p:spPr bwMode="auto">
              <a:xfrm>
                <a:off x="672"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endParaRPr lang="en-US" altLang="en-US" sz="2400"/>
              </a:p>
            </p:txBody>
          </p:sp>
          <p:sp>
            <p:nvSpPr>
              <p:cNvPr id="43027" name="Rectangle 55"/>
              <p:cNvSpPr>
                <a:spLocks noChangeArrowheads="1"/>
              </p:cNvSpPr>
              <p:nvPr/>
            </p:nvSpPr>
            <p:spPr bwMode="auto">
              <a:xfrm>
                <a:off x="672"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endParaRPr lang="en-US" altLang="en-US" sz="2400"/>
              </a:p>
            </p:txBody>
          </p:sp>
          <p:sp>
            <p:nvSpPr>
              <p:cNvPr id="43028" name="Rectangle 56"/>
              <p:cNvSpPr>
                <a:spLocks noChangeArrowheads="1"/>
              </p:cNvSpPr>
              <p:nvPr/>
            </p:nvSpPr>
            <p:spPr bwMode="auto">
              <a:xfrm>
                <a:off x="1488"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From DS</a:t>
                </a:r>
              </a:p>
            </p:txBody>
          </p:sp>
          <p:sp>
            <p:nvSpPr>
              <p:cNvPr id="43029" name="Rectangle 57"/>
              <p:cNvSpPr>
                <a:spLocks noChangeArrowheads="1"/>
              </p:cNvSpPr>
              <p:nvPr/>
            </p:nvSpPr>
            <p:spPr bwMode="auto">
              <a:xfrm>
                <a:off x="1488"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30" name="Rectangle 58"/>
              <p:cNvSpPr>
                <a:spLocks noChangeArrowheads="1"/>
              </p:cNvSpPr>
              <p:nvPr/>
            </p:nvSpPr>
            <p:spPr bwMode="auto">
              <a:xfrm>
                <a:off x="1488"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p>
            </p:txBody>
          </p:sp>
          <p:sp>
            <p:nvSpPr>
              <p:cNvPr id="43031" name="Rectangle 59"/>
              <p:cNvSpPr>
                <a:spLocks noChangeArrowheads="1"/>
              </p:cNvSpPr>
              <p:nvPr/>
            </p:nvSpPr>
            <p:spPr bwMode="auto">
              <a:xfrm>
                <a:off x="1488"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32" name="Rectangle 60"/>
              <p:cNvSpPr>
                <a:spLocks noChangeArrowheads="1"/>
              </p:cNvSpPr>
              <p:nvPr/>
            </p:nvSpPr>
            <p:spPr bwMode="auto">
              <a:xfrm>
                <a:off x="1488"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p>
            </p:txBody>
          </p:sp>
          <p:sp>
            <p:nvSpPr>
              <p:cNvPr id="43033" name="Rectangle 61"/>
              <p:cNvSpPr>
                <a:spLocks noChangeArrowheads="1"/>
              </p:cNvSpPr>
              <p:nvPr/>
            </p:nvSpPr>
            <p:spPr bwMode="auto">
              <a:xfrm>
                <a:off x="2304"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1</a:t>
                </a:r>
                <a:endParaRPr lang="en-US" altLang="en-US" sz="2400"/>
              </a:p>
            </p:txBody>
          </p:sp>
          <p:sp>
            <p:nvSpPr>
              <p:cNvPr id="43034" name="Rectangle 62"/>
              <p:cNvSpPr>
                <a:spLocks noChangeArrowheads="1"/>
              </p:cNvSpPr>
              <p:nvPr/>
            </p:nvSpPr>
            <p:spPr bwMode="auto">
              <a:xfrm>
                <a:off x="2304"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35" name="Rectangle 63"/>
              <p:cNvSpPr>
                <a:spLocks noChangeArrowheads="1"/>
              </p:cNvSpPr>
              <p:nvPr/>
            </p:nvSpPr>
            <p:spPr bwMode="auto">
              <a:xfrm>
                <a:off x="2304"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36" name="Rectangle 64"/>
              <p:cNvSpPr>
                <a:spLocks noChangeArrowheads="1"/>
              </p:cNvSpPr>
              <p:nvPr/>
            </p:nvSpPr>
            <p:spPr bwMode="auto">
              <a:xfrm>
                <a:off x="2304"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37" name="Rectangle 65"/>
              <p:cNvSpPr>
                <a:spLocks noChangeArrowheads="1"/>
              </p:cNvSpPr>
              <p:nvPr/>
            </p:nvSpPr>
            <p:spPr bwMode="auto">
              <a:xfrm>
                <a:off x="2304"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RA</a:t>
                </a:r>
              </a:p>
            </p:txBody>
          </p:sp>
          <p:sp>
            <p:nvSpPr>
              <p:cNvPr id="43038" name="Rectangle 66"/>
              <p:cNvSpPr>
                <a:spLocks noChangeArrowheads="1"/>
              </p:cNvSpPr>
              <p:nvPr/>
            </p:nvSpPr>
            <p:spPr bwMode="auto">
              <a:xfrm>
                <a:off x="3120"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2</a:t>
                </a:r>
              </a:p>
            </p:txBody>
          </p:sp>
          <p:sp>
            <p:nvSpPr>
              <p:cNvPr id="43039" name="Rectangle 67"/>
              <p:cNvSpPr>
                <a:spLocks noChangeArrowheads="1"/>
              </p:cNvSpPr>
              <p:nvPr/>
            </p:nvSpPr>
            <p:spPr bwMode="auto">
              <a:xfrm>
                <a:off x="3120"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40" name="Rectangle 68"/>
              <p:cNvSpPr>
                <a:spLocks noChangeArrowheads="1"/>
              </p:cNvSpPr>
              <p:nvPr/>
            </p:nvSpPr>
            <p:spPr bwMode="auto">
              <a:xfrm>
                <a:off x="3120"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41" name="Rectangle 69"/>
              <p:cNvSpPr>
                <a:spLocks noChangeArrowheads="1"/>
              </p:cNvSpPr>
              <p:nvPr/>
            </p:nvSpPr>
            <p:spPr bwMode="auto">
              <a:xfrm>
                <a:off x="3120"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endParaRPr lang="en-US" altLang="en-US" sz="2400"/>
              </a:p>
            </p:txBody>
          </p:sp>
          <p:sp>
            <p:nvSpPr>
              <p:cNvPr id="43042" name="Rectangle 70"/>
              <p:cNvSpPr>
                <a:spLocks noChangeArrowheads="1"/>
              </p:cNvSpPr>
              <p:nvPr/>
            </p:nvSpPr>
            <p:spPr bwMode="auto">
              <a:xfrm>
                <a:off x="3120"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TA</a:t>
                </a:r>
              </a:p>
            </p:txBody>
          </p:sp>
          <p:sp>
            <p:nvSpPr>
              <p:cNvPr id="43043" name="Rectangle 71"/>
              <p:cNvSpPr>
                <a:spLocks noChangeArrowheads="1"/>
              </p:cNvSpPr>
              <p:nvPr/>
            </p:nvSpPr>
            <p:spPr bwMode="auto">
              <a:xfrm>
                <a:off x="3936"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3</a:t>
                </a:r>
              </a:p>
            </p:txBody>
          </p:sp>
          <p:sp>
            <p:nvSpPr>
              <p:cNvPr id="43044" name="Rectangle 72"/>
              <p:cNvSpPr>
                <a:spLocks noChangeArrowheads="1"/>
              </p:cNvSpPr>
              <p:nvPr/>
            </p:nvSpPr>
            <p:spPr bwMode="auto">
              <a:xfrm>
                <a:off x="3936"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45" name="Rectangle 73"/>
              <p:cNvSpPr>
                <a:spLocks noChangeArrowheads="1"/>
              </p:cNvSpPr>
              <p:nvPr/>
            </p:nvSpPr>
            <p:spPr bwMode="auto">
              <a:xfrm>
                <a:off x="3936"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46" name="Rectangle 74"/>
              <p:cNvSpPr>
                <a:spLocks noChangeArrowheads="1"/>
              </p:cNvSpPr>
              <p:nvPr/>
            </p:nvSpPr>
            <p:spPr bwMode="auto">
              <a:xfrm>
                <a:off x="3936"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47" name="Rectangle 75"/>
              <p:cNvSpPr>
                <a:spLocks noChangeArrowheads="1"/>
              </p:cNvSpPr>
              <p:nvPr/>
            </p:nvSpPr>
            <p:spPr bwMode="auto">
              <a:xfrm>
                <a:off x="3936"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48" name="Rectangle 76"/>
              <p:cNvSpPr>
                <a:spLocks noChangeArrowheads="1"/>
              </p:cNvSpPr>
              <p:nvPr/>
            </p:nvSpPr>
            <p:spPr bwMode="auto">
              <a:xfrm>
                <a:off x="4752"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4</a:t>
                </a:r>
              </a:p>
            </p:txBody>
          </p:sp>
          <p:sp>
            <p:nvSpPr>
              <p:cNvPr id="43049" name="Rectangle 77"/>
              <p:cNvSpPr>
                <a:spLocks noChangeArrowheads="1"/>
              </p:cNvSpPr>
              <p:nvPr/>
            </p:nvSpPr>
            <p:spPr bwMode="auto">
              <a:xfrm>
                <a:off x="4752"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0" name="Rectangle 78"/>
              <p:cNvSpPr>
                <a:spLocks noChangeArrowheads="1"/>
              </p:cNvSpPr>
              <p:nvPr/>
            </p:nvSpPr>
            <p:spPr bwMode="auto">
              <a:xfrm>
                <a:off x="4752"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1" name="Rectangle 79"/>
              <p:cNvSpPr>
                <a:spLocks noChangeArrowheads="1"/>
              </p:cNvSpPr>
              <p:nvPr/>
            </p:nvSpPr>
            <p:spPr bwMode="auto">
              <a:xfrm>
                <a:off x="4752"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2" name="Rectangle 80"/>
              <p:cNvSpPr>
                <a:spLocks noChangeArrowheads="1"/>
              </p:cNvSpPr>
              <p:nvPr/>
            </p:nvSpPr>
            <p:spPr bwMode="auto">
              <a:xfrm>
                <a:off x="4752"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53" name="Line 81"/>
              <p:cNvSpPr>
                <a:spLocks noChangeShapeType="1"/>
              </p:cNvSpPr>
              <p:nvPr/>
            </p:nvSpPr>
            <p:spPr bwMode="auto">
              <a:xfrm>
                <a:off x="672" y="2064"/>
                <a:ext cx="4896"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3019" name="Line 82"/>
            <p:cNvSpPr>
              <a:spLocks noChangeShapeType="1"/>
            </p:cNvSpPr>
            <p:nvPr/>
          </p:nvSpPr>
          <p:spPr bwMode="auto">
            <a:xfrm>
              <a:off x="2304" y="1872"/>
              <a:ext cx="0" cy="96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83"/>
            <p:cNvSpPr>
              <a:spLocks noChangeShapeType="1"/>
            </p:cNvSpPr>
            <p:nvPr/>
          </p:nvSpPr>
          <p:spPr bwMode="auto">
            <a:xfrm flipV="1">
              <a:off x="672" y="1488"/>
              <a:ext cx="1536" cy="33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84"/>
            <p:cNvSpPr>
              <a:spLocks noChangeShapeType="1"/>
            </p:cNvSpPr>
            <p:nvPr/>
          </p:nvSpPr>
          <p:spPr bwMode="auto">
            <a:xfrm flipV="1">
              <a:off x="2304" y="1488"/>
              <a:ext cx="720" cy="33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3015" name="Rectangle 85" descr="ADDRESS"/>
          <p:cNvSpPr>
            <a:spLocks noChangeArrowheads="1"/>
          </p:cNvSpPr>
          <p:nvPr/>
        </p:nvSpPr>
        <p:spPr bwMode="auto">
          <a:xfrm>
            <a:off x="0" y="6324600"/>
            <a:ext cx="9144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27334" name="Rectangle 6"/>
          <p:cNvSpPr>
            <a:spLocks noChangeArrowheads="1"/>
          </p:cNvSpPr>
          <p:nvPr/>
        </p:nvSpPr>
        <p:spPr bwMode="auto">
          <a:xfrm>
            <a:off x="422275" y="4495800"/>
            <a:ext cx="8513763" cy="1600200"/>
          </a:xfrm>
          <a:prstGeom prst="rect">
            <a:avLst/>
          </a:prstGeom>
          <a:noFill/>
          <a:ln w="9525">
            <a:noFill/>
            <a:miter lim="800000"/>
            <a:headEnd/>
            <a:tailEnd/>
          </a:ln>
          <a:effectLst/>
        </p:spPr>
        <p:txBody>
          <a:bodyPr lIns="92075" tIns="46038" rIns="92075" bIns="46038"/>
          <a:lstStyle/>
          <a:p>
            <a:pPr marL="342900" indent="-342900">
              <a:spcBef>
                <a:spcPct val="20000"/>
              </a:spcBef>
              <a:buClr>
                <a:srgbClr val="0000FF"/>
              </a:buClr>
              <a:buSzPct val="110000"/>
              <a:defRPr/>
            </a:pPr>
            <a:r>
              <a:rPr lang="en-US" sz="2000"/>
              <a:t>	Addr. 1 = 	Receiver Address. All stations filter on this address</a:t>
            </a:r>
          </a:p>
          <a:p>
            <a:pPr marL="342900" indent="-342900">
              <a:spcBef>
                <a:spcPct val="20000"/>
              </a:spcBef>
              <a:buClr>
                <a:srgbClr val="0000FF"/>
              </a:buClr>
              <a:buSzPct val="110000"/>
              <a:defRPr/>
            </a:pPr>
            <a:r>
              <a:rPr lang="en-US" sz="2000"/>
              <a:t>	Addr. 2 = 	Transmitter Address (TA), Identifies transmitter to address the ACK frame to</a:t>
            </a:r>
          </a:p>
          <a:p>
            <a:pPr marL="342900" indent="-342900">
              <a:spcBef>
                <a:spcPct val="20000"/>
              </a:spcBef>
              <a:buClr>
                <a:srgbClr val="0000FF"/>
              </a:buClr>
              <a:buSzPct val="110000"/>
              <a:defRPr/>
            </a:pPr>
            <a:r>
              <a:rPr lang="en-US" sz="2000"/>
              <a:t>	Addr. 3 = 	Dependent on </a:t>
            </a:r>
            <a:r>
              <a:rPr lang="en-US" sz="2000" i="1"/>
              <a:t>To</a:t>
            </a:r>
            <a:r>
              <a:rPr lang="en-US" sz="2000"/>
              <a:t> and </a:t>
            </a:r>
            <a:r>
              <a:rPr lang="en-US" sz="2000" i="1"/>
              <a:t>From DS </a:t>
            </a:r>
            <a:r>
              <a:rPr lang="en-US" sz="2000"/>
              <a:t>bits</a:t>
            </a:r>
          </a:p>
          <a:p>
            <a:pPr marL="342900" indent="-342900">
              <a:spcBef>
                <a:spcPct val="20000"/>
              </a:spcBef>
              <a:buClr>
                <a:srgbClr val="0000FF"/>
              </a:buClr>
              <a:buSzPct val="110000"/>
              <a:defRPr/>
            </a:pPr>
            <a:r>
              <a:rPr lang="en-US" sz="2000"/>
              <a:t>	Addr. 4 = 	Only needed to identify the original source of  WDS (</a:t>
            </a:r>
            <a:r>
              <a:rPr lang="en-US" sz="2000" i="1"/>
              <a:t>Wireless Distribution System)</a:t>
            </a:r>
            <a:r>
              <a:rPr lang="en-US" sz="2000">
                <a:effectLst>
                  <a:outerShdw blurRad="38100" dist="38100" dir="2700000" algn="tl">
                    <a:srgbClr val="C0C0C0"/>
                  </a:outerShdw>
                </a:effectLst>
              </a:rPr>
              <a:t> </a:t>
            </a:r>
            <a:r>
              <a:rPr lang="en-US" sz="2000"/>
              <a:t>frames</a:t>
            </a:r>
          </a:p>
        </p:txBody>
      </p:sp>
    </p:spTree>
    <p:extLst>
      <p:ext uri="{BB962C8B-B14F-4D97-AF65-F5344CB8AC3E}">
        <p14:creationId xmlns:p14="http://schemas.microsoft.com/office/powerpoint/2010/main" val="1125992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To/From DS bit</a:t>
            </a:r>
          </a:p>
        </p:txBody>
      </p:sp>
      <p:sp>
        <p:nvSpPr>
          <p:cNvPr id="3" name="Content Placeholder 2"/>
          <p:cNvSpPr>
            <a:spLocks noGrp="1"/>
          </p:cNvSpPr>
          <p:nvPr>
            <p:ph idx="1"/>
          </p:nvPr>
        </p:nvSpPr>
        <p:spPr/>
        <p:txBody>
          <a:bodyPr>
            <a:normAutofit fontScale="85000" lnSpcReduction="20000"/>
          </a:bodyPr>
          <a:lstStyle/>
          <a:p>
            <a:pPr>
              <a:defRPr/>
            </a:pPr>
            <a:r>
              <a:rPr lang="en-US" b="1" dirty="0"/>
              <a:t>To DS bit is set </a:t>
            </a:r>
            <a:r>
              <a:rPr lang="en-US" dirty="0"/>
              <a:t>– </a:t>
            </a:r>
            <a:r>
              <a:rPr lang="en-US" dirty="0" smtClean="0"/>
              <a:t>Frame </a:t>
            </a:r>
            <a:r>
              <a:rPr lang="en-US" dirty="0"/>
              <a:t>is coming from a wireless station to the wired network</a:t>
            </a:r>
            <a:br>
              <a:rPr lang="en-US" dirty="0"/>
            </a:br>
            <a:endParaRPr lang="en-US" dirty="0" smtClean="0"/>
          </a:p>
          <a:p>
            <a:pPr>
              <a:defRPr/>
            </a:pPr>
            <a:r>
              <a:rPr lang="en-US" b="1" dirty="0" smtClean="0"/>
              <a:t>From </a:t>
            </a:r>
            <a:r>
              <a:rPr lang="en-US" b="1" dirty="0"/>
              <a:t>DS bit is set </a:t>
            </a:r>
            <a:r>
              <a:rPr lang="en-US" dirty="0"/>
              <a:t>– </a:t>
            </a:r>
            <a:r>
              <a:rPr lang="en-US" dirty="0" smtClean="0"/>
              <a:t>Frame </a:t>
            </a:r>
            <a:r>
              <a:rPr lang="en-US" dirty="0"/>
              <a:t>is coming from the wired network, or possibly the AP itself and is destined for a wireless </a:t>
            </a:r>
            <a:r>
              <a:rPr lang="en-US" dirty="0" smtClean="0"/>
              <a:t>station</a:t>
            </a:r>
            <a:r>
              <a:rPr lang="en-US" dirty="0"/>
              <a:t/>
            </a:r>
            <a:br>
              <a:rPr lang="en-US" dirty="0"/>
            </a:br>
            <a:endParaRPr lang="en-US" dirty="0" smtClean="0"/>
          </a:p>
          <a:p>
            <a:pPr>
              <a:defRPr/>
            </a:pPr>
            <a:r>
              <a:rPr lang="en-US" b="1" dirty="0" smtClean="0"/>
              <a:t>From </a:t>
            </a:r>
            <a:r>
              <a:rPr lang="en-US" b="1" dirty="0"/>
              <a:t>DS and To DS are cleared</a:t>
            </a:r>
            <a:r>
              <a:rPr lang="en-US" dirty="0"/>
              <a:t> – </a:t>
            </a:r>
            <a:r>
              <a:rPr lang="en-US" dirty="0" smtClean="0"/>
              <a:t>Frame is </a:t>
            </a:r>
            <a:r>
              <a:rPr lang="en-US" dirty="0"/>
              <a:t>from an Ad-hoc </a:t>
            </a:r>
            <a:r>
              <a:rPr lang="en-US" dirty="0" smtClean="0"/>
              <a:t>network</a:t>
            </a:r>
            <a:r>
              <a:rPr lang="en-US" dirty="0"/>
              <a:t/>
            </a:r>
            <a:br>
              <a:rPr lang="en-US" dirty="0"/>
            </a:br>
            <a:endParaRPr lang="en-US" dirty="0" smtClean="0"/>
          </a:p>
          <a:p>
            <a:pPr>
              <a:defRPr/>
            </a:pPr>
            <a:r>
              <a:rPr lang="en-US" b="1" dirty="0" smtClean="0"/>
              <a:t>From </a:t>
            </a:r>
            <a:r>
              <a:rPr lang="en-US" b="1" dirty="0"/>
              <a:t>DS and To DS are set </a:t>
            </a:r>
            <a:r>
              <a:rPr lang="en-US" dirty="0"/>
              <a:t>– </a:t>
            </a:r>
            <a:r>
              <a:rPr lang="en-US" dirty="0" smtClean="0"/>
              <a:t>Frame </a:t>
            </a:r>
            <a:r>
              <a:rPr lang="en-US" dirty="0"/>
              <a:t>is from a WDS </a:t>
            </a:r>
            <a:r>
              <a:rPr lang="en-US" dirty="0" smtClean="0"/>
              <a:t>network and is destined for wired network. Example: wireless link between buildings</a:t>
            </a:r>
            <a:endParaRPr lang="en-US" dirty="0"/>
          </a:p>
        </p:txBody>
      </p:sp>
    </p:spTree>
    <p:extLst>
      <p:ext uri="{BB962C8B-B14F-4D97-AF65-F5344CB8AC3E}">
        <p14:creationId xmlns:p14="http://schemas.microsoft.com/office/powerpoint/2010/main" val="3440911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802.11 addressing</a:t>
            </a:r>
            <a:endParaRPr lang="el-GR" altLang="en-US" smtClean="0"/>
          </a:p>
        </p:txBody>
      </p:sp>
      <p:sp>
        <p:nvSpPr>
          <p:cNvPr id="45059" name="Rectangle 3"/>
          <p:cNvSpPr>
            <a:spLocks noGrp="1" noChangeArrowheads="1"/>
          </p:cNvSpPr>
          <p:nvPr>
            <p:ph type="body" idx="1"/>
          </p:nvPr>
        </p:nvSpPr>
        <p:spPr>
          <a:xfrm>
            <a:off x="304800" y="1227138"/>
            <a:ext cx="8382000" cy="5105400"/>
          </a:xfrm>
        </p:spPr>
        <p:txBody>
          <a:bodyPr/>
          <a:lstStyle/>
          <a:p>
            <a:pPr eaLnBrk="1" hangingPunct="1"/>
            <a:endParaRPr lang="en-US" altLang="en-US" dirty="0" smtClean="0"/>
          </a:p>
        </p:txBody>
      </p:sp>
      <p:sp>
        <p:nvSpPr>
          <p:cNvPr id="45060" name="Oval 4" descr="ADRESSING"/>
          <p:cNvSpPr>
            <a:spLocks noChangeArrowheads="1"/>
          </p:cNvSpPr>
          <p:nvPr/>
        </p:nvSpPr>
        <p:spPr bwMode="auto">
          <a:xfrm>
            <a:off x="1557338" y="1262063"/>
            <a:ext cx="2454275" cy="23749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5063" name="Group 7" descr="INTERNET"/>
          <p:cNvGrpSpPr>
            <a:grpSpLocks/>
          </p:cNvGrpSpPr>
          <p:nvPr/>
        </p:nvGrpSpPr>
        <p:grpSpPr bwMode="auto">
          <a:xfrm>
            <a:off x="5975350" y="1479550"/>
            <a:ext cx="2362200" cy="1762125"/>
            <a:chOff x="3744" y="1392"/>
            <a:chExt cx="1488" cy="1110"/>
          </a:xfrm>
        </p:grpSpPr>
        <p:sp>
          <p:nvSpPr>
            <p:cNvPr id="45167" name="Freeform 8"/>
            <p:cNvSpPr>
              <a:spLocks/>
            </p:cNvSpPr>
            <p:nvPr/>
          </p:nvSpPr>
          <p:spPr bwMode="auto">
            <a:xfrm>
              <a:off x="3744" y="1392"/>
              <a:ext cx="1488" cy="1110"/>
            </a:xfrm>
            <a:custGeom>
              <a:avLst/>
              <a:gdLst>
                <a:gd name="T0" fmla="*/ 1 w 2135"/>
                <a:gd name="T1" fmla="*/ 3 h 1662"/>
                <a:gd name="T2" fmla="*/ 1 w 2135"/>
                <a:gd name="T3" fmla="*/ 1 h 1662"/>
                <a:gd name="T4" fmla="*/ 6 w 2135"/>
                <a:gd name="T5" fmla="*/ 1 h 1662"/>
                <a:gd name="T6" fmla="*/ 11 w 2135"/>
                <a:gd name="T7" fmla="*/ 1 h 1662"/>
                <a:gd name="T8" fmla="*/ 18 w 2135"/>
                <a:gd name="T9" fmla="*/ 2 h 1662"/>
                <a:gd name="T10" fmla="*/ 18 w 2135"/>
                <a:gd name="T11" fmla="*/ 6 h 1662"/>
                <a:gd name="T12" fmla="*/ 15 w 2135"/>
                <a:gd name="T13" fmla="*/ 9 h 1662"/>
                <a:gd name="T14" fmla="*/ 7 w 2135"/>
                <a:gd name="T15" fmla="*/ 7 h 1662"/>
                <a:gd name="T16" fmla="*/ 5 w 2135"/>
                <a:gd name="T17" fmla="*/ 7 h 1662"/>
                <a:gd name="T18" fmla="*/ 1 w 2135"/>
                <a:gd name="T19" fmla="*/ 6 h 1662"/>
                <a:gd name="T20" fmla="*/ 1 w 2135"/>
                <a:gd name="T21" fmla="*/ 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168" name="Text Box 9"/>
            <p:cNvSpPr txBox="1">
              <a:spLocks noChangeArrowheads="1"/>
            </p:cNvSpPr>
            <p:nvPr/>
          </p:nvSpPr>
          <p:spPr bwMode="auto">
            <a:xfrm>
              <a:off x="4128" y="1776"/>
              <a:ext cx="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Internet</a:t>
              </a:r>
            </a:p>
          </p:txBody>
        </p:sp>
      </p:grpSp>
      <p:grpSp>
        <p:nvGrpSpPr>
          <p:cNvPr id="45067" name="Group 50" descr="ADDRESSING"/>
          <p:cNvGrpSpPr>
            <a:grpSpLocks/>
          </p:cNvGrpSpPr>
          <p:nvPr/>
        </p:nvGrpSpPr>
        <p:grpSpPr bwMode="auto">
          <a:xfrm>
            <a:off x="2757488" y="1393825"/>
            <a:ext cx="495300" cy="622300"/>
            <a:chOff x="2870" y="1518"/>
            <a:chExt cx="292" cy="320"/>
          </a:xfrm>
        </p:grpSpPr>
        <p:graphicFrame>
          <p:nvGraphicFramePr>
            <p:cNvPr id="45128" name="Object 51" descr="ADRESSING"/>
            <p:cNvGraphicFramePr>
              <a:graphicFrameLocks noChangeAspect="1"/>
            </p:cNvGraphicFramePr>
            <p:nvPr>
              <p:extLst>
                <p:ext uri="{D42A27DB-BD31-4B8C-83A1-F6EECF244321}">
                  <p14:modId xmlns:p14="http://schemas.microsoft.com/office/powerpoint/2010/main" val="1889843512"/>
                </p:ext>
              </p:extLst>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1686" name="Clip" r:id="rId3" imgW="826829" imgH="840406" progId="MS_ClipArt_Gallery.2">
                    <p:embed/>
                  </p:oleObj>
                </mc:Choice>
                <mc:Fallback>
                  <p:oleObj name="Clip" r:id="rId3"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29" name="Object 52" descr="ADRESSING"/>
            <p:cNvGraphicFramePr>
              <a:graphicFrameLocks noChangeAspect="1"/>
            </p:cNvGraphicFramePr>
            <p:nvPr>
              <p:extLst>
                <p:ext uri="{D42A27DB-BD31-4B8C-83A1-F6EECF244321}">
                  <p14:modId xmlns:p14="http://schemas.microsoft.com/office/powerpoint/2010/main" val="27270770"/>
                </p:ext>
              </p:extLst>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1687" name="Clip" r:id="rId5" imgW="1268295" imgH="1199426" progId="MS_ClipArt_Gallery.2">
                    <p:embed/>
                  </p:oleObj>
                </mc:Choice>
                <mc:Fallback>
                  <p:oleObj name="Clip" r:id="rId5"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55" descr="ADDRESSING"/>
          <p:cNvGrpSpPr>
            <a:grpSpLocks/>
          </p:cNvGrpSpPr>
          <p:nvPr/>
        </p:nvGrpSpPr>
        <p:grpSpPr bwMode="auto">
          <a:xfrm>
            <a:off x="304800" y="2438400"/>
            <a:ext cx="5386388" cy="3913188"/>
            <a:chOff x="268" y="1180"/>
            <a:chExt cx="3393" cy="2465"/>
          </a:xfrm>
        </p:grpSpPr>
        <p:sp>
          <p:nvSpPr>
            <p:cNvPr id="45099" name="Line 56"/>
            <p:cNvSpPr>
              <a:spLocks noChangeShapeType="1"/>
            </p:cNvSpPr>
            <p:nvPr/>
          </p:nvSpPr>
          <p:spPr bwMode="auto">
            <a:xfrm>
              <a:off x="1612" y="1180"/>
              <a:ext cx="566" cy="21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100" name="Rectangle 57"/>
            <p:cNvSpPr>
              <a:spLocks noChangeArrowheads="1"/>
            </p:cNvSpPr>
            <p:nvPr/>
          </p:nvSpPr>
          <p:spPr bwMode="auto">
            <a:xfrm>
              <a:off x="358" y="2897"/>
              <a:ext cx="3280"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01" name="Freeform 58"/>
            <p:cNvSpPr>
              <a:spLocks/>
            </p:cNvSpPr>
            <p:nvPr/>
          </p:nvSpPr>
          <p:spPr bwMode="auto">
            <a:xfrm>
              <a:off x="268" y="1426"/>
              <a:ext cx="3374" cy="1668"/>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T18" fmla="*/ 0 w 3374"/>
                <a:gd name="T19" fmla="*/ 0 h 1668"/>
                <a:gd name="T20" fmla="*/ 3374 w 3374"/>
                <a:gd name="T21" fmla="*/ 1668 h 1668"/>
              </a:gdLst>
              <a:ahLst/>
              <a:cxnLst>
                <a:cxn ang="T12">
                  <a:pos x="T0" y="T1"/>
                </a:cxn>
                <a:cxn ang="T13">
                  <a:pos x="T2" y="T3"/>
                </a:cxn>
                <a:cxn ang="T14">
                  <a:pos x="T4" y="T5"/>
                </a:cxn>
                <a:cxn ang="T15">
                  <a:pos x="T6" y="T7"/>
                </a:cxn>
                <a:cxn ang="T16">
                  <a:pos x="T8" y="T9"/>
                </a:cxn>
                <a:cxn ang="T17">
                  <a:pos x="T10" y="T11"/>
                </a:cxn>
              </a:cxnLst>
              <a:rect l="T18" t="T19" r="T20" b="T21"/>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8"/>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02" name="Rectangle 59"/>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03" name="Text Box 60"/>
            <p:cNvSpPr txBox="1">
              <a:spLocks noChangeArrowheads="1"/>
            </p:cNvSpPr>
            <p:nvPr/>
          </p:nvSpPr>
          <p:spPr bwMode="auto">
            <a:xfrm>
              <a:off x="540" y="2923"/>
              <a:ext cx="29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AP MAC addr  H1 MAC addr R1 MAC addr</a:t>
              </a:r>
            </a:p>
          </p:txBody>
        </p:sp>
        <p:sp>
          <p:nvSpPr>
            <p:cNvPr id="45104" name="Line 61"/>
            <p:cNvSpPr>
              <a:spLocks noChangeShapeType="1"/>
            </p:cNvSpPr>
            <p:nvPr/>
          </p:nvSpPr>
          <p:spPr bwMode="auto">
            <a:xfrm>
              <a:off x="56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5" name="Line 62"/>
            <p:cNvSpPr>
              <a:spLocks noChangeShapeType="1"/>
            </p:cNvSpPr>
            <p:nvPr/>
          </p:nvSpPr>
          <p:spPr bwMode="auto">
            <a:xfrm>
              <a:off x="152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6" name="Line 63"/>
            <p:cNvSpPr>
              <a:spLocks noChangeShapeType="1"/>
            </p:cNvSpPr>
            <p:nvPr/>
          </p:nvSpPr>
          <p:spPr bwMode="auto">
            <a:xfrm>
              <a:off x="248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107" name="Group 64"/>
            <p:cNvGrpSpPr>
              <a:grpSpLocks/>
            </p:cNvGrpSpPr>
            <p:nvPr/>
          </p:nvGrpSpPr>
          <p:grpSpPr bwMode="auto">
            <a:xfrm>
              <a:off x="396" y="3107"/>
              <a:ext cx="120" cy="114"/>
              <a:chOff x="1300" y="3186"/>
              <a:chExt cx="120" cy="114"/>
            </a:xfrm>
          </p:grpSpPr>
          <p:sp>
            <p:nvSpPr>
              <p:cNvPr id="45125" name="Rectangle 65"/>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6" name="Freeform 66"/>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7" name="Freeform 67"/>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108" name="Group 68"/>
            <p:cNvGrpSpPr>
              <a:grpSpLocks/>
            </p:cNvGrpSpPr>
            <p:nvPr/>
          </p:nvGrpSpPr>
          <p:grpSpPr bwMode="auto">
            <a:xfrm>
              <a:off x="412" y="2839"/>
              <a:ext cx="120" cy="114"/>
              <a:chOff x="1300" y="3186"/>
              <a:chExt cx="120" cy="114"/>
            </a:xfrm>
          </p:grpSpPr>
          <p:sp>
            <p:nvSpPr>
              <p:cNvPr id="45122" name="Rectangle 69"/>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3" name="Freeform 70"/>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4" name="Freeform 71"/>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109" name="Group 72"/>
            <p:cNvGrpSpPr>
              <a:grpSpLocks/>
            </p:cNvGrpSpPr>
            <p:nvPr/>
          </p:nvGrpSpPr>
          <p:grpSpPr bwMode="auto">
            <a:xfrm>
              <a:off x="3456" y="2851"/>
              <a:ext cx="120" cy="114"/>
              <a:chOff x="1300" y="3186"/>
              <a:chExt cx="120" cy="114"/>
            </a:xfrm>
          </p:grpSpPr>
          <p:sp>
            <p:nvSpPr>
              <p:cNvPr id="45119" name="Rectangle 73"/>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0" name="Freeform 74"/>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1" name="Freeform 75"/>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110" name="Line 76"/>
            <p:cNvSpPr>
              <a:spLocks noChangeShapeType="1"/>
            </p:cNvSpPr>
            <p:nvPr/>
          </p:nvSpPr>
          <p:spPr bwMode="auto">
            <a:xfrm>
              <a:off x="3404" y="2903"/>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111" name="Group 77"/>
            <p:cNvGrpSpPr>
              <a:grpSpLocks/>
            </p:cNvGrpSpPr>
            <p:nvPr/>
          </p:nvGrpSpPr>
          <p:grpSpPr bwMode="auto">
            <a:xfrm>
              <a:off x="3462" y="3103"/>
              <a:ext cx="120" cy="114"/>
              <a:chOff x="1300" y="3186"/>
              <a:chExt cx="120" cy="114"/>
            </a:xfrm>
          </p:grpSpPr>
          <p:sp>
            <p:nvSpPr>
              <p:cNvPr id="45116" name="Rectangle 78"/>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17" name="Freeform 79"/>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18" name="Freeform 80"/>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112" name="Text Box 81"/>
            <p:cNvSpPr txBox="1">
              <a:spLocks noChangeArrowheads="1"/>
            </p:cNvSpPr>
            <p:nvPr/>
          </p:nvSpPr>
          <p:spPr bwMode="auto">
            <a:xfrm>
              <a:off x="523" y="3182"/>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1</a:t>
              </a:r>
            </a:p>
          </p:txBody>
        </p:sp>
        <p:sp>
          <p:nvSpPr>
            <p:cNvPr id="45113" name="Text Box 82"/>
            <p:cNvSpPr txBox="1">
              <a:spLocks noChangeArrowheads="1"/>
            </p:cNvSpPr>
            <p:nvPr/>
          </p:nvSpPr>
          <p:spPr bwMode="auto">
            <a:xfrm>
              <a:off x="1500" y="3180"/>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2</a:t>
              </a:r>
            </a:p>
          </p:txBody>
        </p:sp>
        <p:sp>
          <p:nvSpPr>
            <p:cNvPr id="45114" name="Text Box 83"/>
            <p:cNvSpPr txBox="1">
              <a:spLocks noChangeArrowheads="1"/>
            </p:cNvSpPr>
            <p:nvPr/>
          </p:nvSpPr>
          <p:spPr bwMode="auto">
            <a:xfrm>
              <a:off x="2480" y="3171"/>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3</a:t>
              </a:r>
            </a:p>
          </p:txBody>
        </p:sp>
        <p:sp>
          <p:nvSpPr>
            <p:cNvPr id="45115" name="Text Box 84"/>
            <p:cNvSpPr txBox="1">
              <a:spLocks noChangeArrowheads="1"/>
            </p:cNvSpPr>
            <p:nvPr/>
          </p:nvSpPr>
          <p:spPr bwMode="auto">
            <a:xfrm>
              <a:off x="2619" y="3414"/>
              <a:ext cx="10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802.</a:t>
              </a:r>
              <a:r>
                <a:rPr lang="en-US" altLang="en-US" sz="1800" b="1">
                  <a:solidFill>
                    <a:srgbClr val="FF0000"/>
                  </a:solidFill>
                  <a:latin typeface="Comic Sans MS" pitchFamily="66" charset="0"/>
                </a:rPr>
                <a:t>11</a:t>
              </a:r>
              <a:r>
                <a:rPr lang="en-US" altLang="en-US" sz="1800">
                  <a:latin typeface="Comic Sans MS" pitchFamily="66" charset="0"/>
                </a:rPr>
                <a:t> frame</a:t>
              </a:r>
            </a:p>
          </p:txBody>
        </p:sp>
      </p:grpSp>
      <p:grpSp>
        <p:nvGrpSpPr>
          <p:cNvPr id="2" name="Group 1" descr="FRAME"/>
          <p:cNvGrpSpPr/>
          <p:nvPr/>
        </p:nvGrpSpPr>
        <p:grpSpPr>
          <a:xfrm>
            <a:off x="1682750" y="1873250"/>
            <a:ext cx="6369050" cy="3136900"/>
            <a:chOff x="1682750" y="1873250"/>
            <a:chExt cx="6369050" cy="3136900"/>
          </a:xfrm>
        </p:grpSpPr>
        <p:sp>
          <p:nvSpPr>
            <p:cNvPr id="45061" name="Line 5"/>
            <p:cNvSpPr>
              <a:spLocks noChangeShapeType="1"/>
            </p:cNvSpPr>
            <p:nvPr/>
          </p:nvSpPr>
          <p:spPr bwMode="auto">
            <a:xfrm>
              <a:off x="3536950" y="277495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flipV="1">
              <a:off x="5213350" y="2317750"/>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64" name="Group 10"/>
            <p:cNvGrpSpPr>
              <a:grpSpLocks/>
            </p:cNvGrpSpPr>
            <p:nvPr/>
          </p:nvGrpSpPr>
          <p:grpSpPr bwMode="auto">
            <a:xfrm>
              <a:off x="4654550" y="2330450"/>
              <a:ext cx="876300" cy="525463"/>
              <a:chOff x="2960" y="1439"/>
              <a:chExt cx="552" cy="331"/>
            </a:xfrm>
          </p:grpSpPr>
          <p:grpSp>
            <p:nvGrpSpPr>
              <p:cNvPr id="45152" name="Group 11"/>
              <p:cNvGrpSpPr>
                <a:grpSpLocks/>
              </p:cNvGrpSpPr>
              <p:nvPr/>
            </p:nvGrpSpPr>
            <p:grpSpPr bwMode="auto">
              <a:xfrm>
                <a:off x="3024" y="1623"/>
                <a:ext cx="315" cy="147"/>
                <a:chOff x="3600" y="219"/>
                <a:chExt cx="360" cy="175"/>
              </a:xfrm>
            </p:grpSpPr>
            <p:sp>
              <p:nvSpPr>
                <p:cNvPr id="45154" name="Oval 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55" name="Line 1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6" name="Line 1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7" name="Rectangle 1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US" altLang="en-US" sz="2400">
                    <a:latin typeface="Times New Roman" pitchFamily="18" charset="0"/>
                  </a:endParaRPr>
                </a:p>
              </p:txBody>
            </p:sp>
            <p:sp>
              <p:nvSpPr>
                <p:cNvPr id="45158" name="Oval 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5159" name="Group 17"/>
                <p:cNvGrpSpPr>
                  <a:grpSpLocks/>
                </p:cNvGrpSpPr>
                <p:nvPr/>
              </p:nvGrpSpPr>
              <p:grpSpPr bwMode="auto">
                <a:xfrm>
                  <a:off x="3686" y="244"/>
                  <a:ext cx="177" cy="66"/>
                  <a:chOff x="2848" y="848"/>
                  <a:chExt cx="140" cy="98"/>
                </a:xfrm>
              </p:grpSpPr>
              <p:sp>
                <p:nvSpPr>
                  <p:cNvPr id="45164" name="Line 1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5" name="Line 1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6" name="Line 2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160" name="Group 21"/>
                <p:cNvGrpSpPr>
                  <a:grpSpLocks/>
                </p:cNvGrpSpPr>
                <p:nvPr/>
              </p:nvGrpSpPr>
              <p:grpSpPr bwMode="auto">
                <a:xfrm flipV="1">
                  <a:off x="3686" y="243"/>
                  <a:ext cx="177" cy="66"/>
                  <a:chOff x="2848" y="848"/>
                  <a:chExt cx="140" cy="98"/>
                </a:xfrm>
              </p:grpSpPr>
              <p:sp>
                <p:nvSpPr>
                  <p:cNvPr id="45161" name="Line 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2" name="Line 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3" name="Line 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5153" name="Text Box 25"/>
              <p:cNvSpPr txBox="1">
                <a:spLocks noChangeArrowheads="1"/>
              </p:cNvSpPr>
              <p:nvPr/>
            </p:nvSpPr>
            <p:spPr bwMode="auto">
              <a:xfrm>
                <a:off x="2960" y="1439"/>
                <a:ext cx="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router</a:t>
                </a:r>
              </a:p>
            </p:txBody>
          </p:sp>
        </p:grpSp>
        <p:grpSp>
          <p:nvGrpSpPr>
            <p:cNvPr id="45065" name="Group 26"/>
            <p:cNvGrpSpPr>
              <a:grpSpLocks/>
            </p:cNvGrpSpPr>
            <p:nvPr/>
          </p:nvGrpSpPr>
          <p:grpSpPr bwMode="auto">
            <a:xfrm>
              <a:off x="2978150" y="2203450"/>
              <a:ext cx="935038" cy="1039813"/>
              <a:chOff x="1952" y="1032"/>
              <a:chExt cx="589" cy="655"/>
            </a:xfrm>
          </p:grpSpPr>
          <p:sp>
            <p:nvSpPr>
              <p:cNvPr id="45132" name="Text Box 27"/>
              <p:cNvSpPr txBox="1">
                <a:spLocks noChangeArrowheads="1"/>
              </p:cNvSpPr>
              <p:nvPr/>
            </p:nvSpPr>
            <p:spPr bwMode="auto">
              <a:xfrm>
                <a:off x="2080" y="1456"/>
                <a:ext cx="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AP</a:t>
                </a:r>
              </a:p>
            </p:txBody>
          </p:sp>
          <p:grpSp>
            <p:nvGrpSpPr>
              <p:cNvPr id="45133" name="Group 28"/>
              <p:cNvGrpSpPr>
                <a:grpSpLocks/>
              </p:cNvGrpSpPr>
              <p:nvPr/>
            </p:nvGrpSpPr>
            <p:grpSpPr bwMode="auto">
              <a:xfrm>
                <a:off x="1952" y="1032"/>
                <a:ext cx="589" cy="440"/>
                <a:chOff x="1160" y="2192"/>
                <a:chExt cx="589" cy="440"/>
              </a:xfrm>
            </p:grpSpPr>
            <p:pic>
              <p:nvPicPr>
                <p:cNvPr id="45134" name="Picture 29" descr="31u_bnrz[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5" name="AutoShape 30"/>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136" name="Freeform 31"/>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7" name="Freeform 32"/>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8" name="Freeform 33"/>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9" name="Freeform 34"/>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0" name="Freeform 35"/>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1" name="Freeform 36"/>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2" name="Freeform 37"/>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3" name="Freeform 38"/>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4" name="Freeform 39"/>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5" name="Freeform 40"/>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6" name="Freeform 41"/>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7" name="Freeform 42"/>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8" name="Freeform 43"/>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9" name="Freeform 44"/>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50" name="Freeform 45"/>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51" name="Freeform 46"/>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5066" name="Group 47"/>
            <p:cNvGrpSpPr>
              <a:grpSpLocks/>
            </p:cNvGrpSpPr>
            <p:nvPr/>
          </p:nvGrpSpPr>
          <p:grpSpPr bwMode="auto">
            <a:xfrm>
              <a:off x="1898650" y="1873250"/>
              <a:ext cx="495300" cy="622300"/>
              <a:chOff x="2870" y="1518"/>
              <a:chExt cx="292" cy="320"/>
            </a:xfrm>
          </p:grpSpPr>
          <p:graphicFrame>
            <p:nvGraphicFramePr>
              <p:cNvPr id="4513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1688" name="Clip" r:id="rId8" imgW="826829" imgH="840406" progId="MS_ClipArt_Gallery.2">
                      <p:embed/>
                    </p:oleObj>
                  </mc:Choice>
                  <mc:Fallback>
                    <p:oleObj name="Clip" r:id="rId8"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3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1689" name="Clip" r:id="rId9" imgW="1268295" imgH="1199426" progId="MS_ClipArt_Gallery.2">
                      <p:embed/>
                    </p:oleObj>
                  </mc:Choice>
                  <mc:Fallback>
                    <p:oleObj name="Clip" r:id="rId9"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5068" name="Text Box 53"/>
            <p:cNvSpPr txBox="1">
              <a:spLocks noChangeArrowheads="1"/>
            </p:cNvSpPr>
            <p:nvPr/>
          </p:nvSpPr>
          <p:spPr bwMode="auto">
            <a:xfrm>
              <a:off x="1682750" y="2393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H1</a:t>
              </a:r>
            </a:p>
          </p:txBody>
        </p:sp>
        <p:sp>
          <p:nvSpPr>
            <p:cNvPr id="45069" name="Text Box 54"/>
            <p:cNvSpPr txBox="1">
              <a:spLocks noChangeArrowheads="1"/>
            </p:cNvSpPr>
            <p:nvPr/>
          </p:nvSpPr>
          <p:spPr bwMode="auto">
            <a:xfrm>
              <a:off x="4283075" y="2422525"/>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R1</a:t>
              </a:r>
            </a:p>
          </p:txBody>
        </p:sp>
        <p:grpSp>
          <p:nvGrpSpPr>
            <p:cNvPr id="16" name="Group 85"/>
            <p:cNvGrpSpPr>
              <a:grpSpLocks/>
            </p:cNvGrpSpPr>
            <p:nvPr/>
          </p:nvGrpSpPr>
          <p:grpSpPr bwMode="auto">
            <a:xfrm>
              <a:off x="3767138" y="2857500"/>
              <a:ext cx="4284662" cy="2152650"/>
              <a:chOff x="2401" y="1771"/>
              <a:chExt cx="2699" cy="1356"/>
            </a:xfrm>
          </p:grpSpPr>
          <p:sp>
            <p:nvSpPr>
              <p:cNvPr id="45072" name="Freeform 86"/>
              <p:cNvSpPr>
                <a:spLocks/>
              </p:cNvSpPr>
              <p:nvPr/>
            </p:nvSpPr>
            <p:spPr bwMode="auto">
              <a:xfrm>
                <a:off x="2592" y="2002"/>
                <a:ext cx="2419" cy="441"/>
              </a:xfrm>
              <a:custGeom>
                <a:avLst/>
                <a:gdLst>
                  <a:gd name="T0" fmla="*/ 54 w 2419"/>
                  <a:gd name="T1" fmla="*/ 9 h 441"/>
                  <a:gd name="T2" fmla="*/ 0 w 2419"/>
                  <a:gd name="T3" fmla="*/ 437 h 441"/>
                  <a:gd name="T4" fmla="*/ 2419 w 2419"/>
                  <a:gd name="T5" fmla="*/ 369 h 441"/>
                  <a:gd name="T6" fmla="*/ 336 w 2419"/>
                  <a:gd name="T7" fmla="*/ 5 h 441"/>
                  <a:gd name="T8" fmla="*/ 54 w 2419"/>
                  <a:gd name="T9" fmla="*/ 9 h 441"/>
                  <a:gd name="T10" fmla="*/ 0 60000 65536"/>
                  <a:gd name="T11" fmla="*/ 0 60000 65536"/>
                  <a:gd name="T12" fmla="*/ 0 60000 65536"/>
                  <a:gd name="T13" fmla="*/ 0 60000 65536"/>
                  <a:gd name="T14" fmla="*/ 0 60000 65536"/>
                  <a:gd name="T15" fmla="*/ 0 w 2419"/>
                  <a:gd name="T16" fmla="*/ 0 h 441"/>
                  <a:gd name="T17" fmla="*/ 2419 w 2419"/>
                  <a:gd name="T18" fmla="*/ 441 h 441"/>
                </a:gdLst>
                <a:ahLst/>
                <a:cxnLst>
                  <a:cxn ang="T10">
                    <a:pos x="T0" y="T1"/>
                  </a:cxn>
                  <a:cxn ang="T11">
                    <a:pos x="T2" y="T3"/>
                  </a:cxn>
                  <a:cxn ang="T12">
                    <a:pos x="T4" y="T5"/>
                  </a:cxn>
                  <a:cxn ang="T13">
                    <a:pos x="T6" y="T7"/>
                  </a:cxn>
                  <a:cxn ang="T14">
                    <a:pos x="T8" y="T9"/>
                  </a:cxn>
                </a:cxnLst>
                <a:rect l="T15" t="T16" r="T17" b="T18"/>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8"/>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3" name="Line 87"/>
              <p:cNvSpPr>
                <a:spLocks noChangeShapeType="1"/>
              </p:cNvSpPr>
              <p:nvPr/>
            </p:nvSpPr>
            <p:spPr bwMode="auto">
              <a:xfrm>
                <a:off x="2401" y="1771"/>
                <a:ext cx="604"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4" name="Rectangle 88"/>
              <p:cNvSpPr>
                <a:spLocks noChangeArrowheads="1"/>
              </p:cNvSpPr>
              <p:nvPr/>
            </p:nvSpPr>
            <p:spPr bwMode="auto">
              <a:xfrm>
                <a:off x="2620" y="2398"/>
                <a:ext cx="2385"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75" name="Rectangle 89"/>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76" name="Text Box 90"/>
              <p:cNvSpPr txBox="1">
                <a:spLocks noChangeArrowheads="1"/>
              </p:cNvSpPr>
              <p:nvPr/>
            </p:nvSpPr>
            <p:spPr bwMode="auto">
              <a:xfrm>
                <a:off x="2802" y="2424"/>
                <a:ext cx="20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R1 MAC addr  H1 MAC addr </a:t>
                </a:r>
              </a:p>
            </p:txBody>
          </p:sp>
          <p:sp>
            <p:nvSpPr>
              <p:cNvPr id="45077" name="Line 91"/>
              <p:cNvSpPr>
                <a:spLocks noChangeShapeType="1"/>
              </p:cNvSpPr>
              <p:nvPr/>
            </p:nvSpPr>
            <p:spPr bwMode="auto">
              <a:xfrm>
                <a:off x="282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78" name="Line 92"/>
              <p:cNvSpPr>
                <a:spLocks noChangeShapeType="1"/>
              </p:cNvSpPr>
              <p:nvPr/>
            </p:nvSpPr>
            <p:spPr bwMode="auto">
              <a:xfrm>
                <a:off x="378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79" name="Line 93"/>
              <p:cNvSpPr>
                <a:spLocks noChangeShapeType="1"/>
              </p:cNvSpPr>
              <p:nvPr/>
            </p:nvSpPr>
            <p:spPr bwMode="auto">
              <a:xfrm>
                <a:off x="474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080" name="Group 94"/>
              <p:cNvGrpSpPr>
                <a:grpSpLocks/>
              </p:cNvGrpSpPr>
              <p:nvPr/>
            </p:nvGrpSpPr>
            <p:grpSpPr bwMode="auto">
              <a:xfrm>
                <a:off x="2658" y="2608"/>
                <a:ext cx="120" cy="114"/>
                <a:chOff x="1300" y="3186"/>
                <a:chExt cx="120" cy="114"/>
              </a:xfrm>
            </p:grpSpPr>
            <p:sp>
              <p:nvSpPr>
                <p:cNvPr id="45096" name="Rectangle 95"/>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7" name="Freeform 96"/>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8" name="Freeform 97"/>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1" name="Group 98"/>
              <p:cNvGrpSpPr>
                <a:grpSpLocks/>
              </p:cNvGrpSpPr>
              <p:nvPr/>
            </p:nvGrpSpPr>
            <p:grpSpPr bwMode="auto">
              <a:xfrm>
                <a:off x="2674" y="2340"/>
                <a:ext cx="120" cy="114"/>
                <a:chOff x="1300" y="3186"/>
                <a:chExt cx="120" cy="114"/>
              </a:xfrm>
            </p:grpSpPr>
            <p:sp>
              <p:nvSpPr>
                <p:cNvPr id="45093" name="Rectangle 99"/>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4" name="Freeform 100"/>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5" name="Freeform 101"/>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2" name="Group 102"/>
              <p:cNvGrpSpPr>
                <a:grpSpLocks/>
              </p:cNvGrpSpPr>
              <p:nvPr/>
            </p:nvGrpSpPr>
            <p:grpSpPr bwMode="auto">
              <a:xfrm>
                <a:off x="4814" y="2352"/>
                <a:ext cx="120" cy="114"/>
                <a:chOff x="1300" y="3186"/>
                <a:chExt cx="120" cy="114"/>
              </a:xfrm>
            </p:grpSpPr>
            <p:sp>
              <p:nvSpPr>
                <p:cNvPr id="45090" name="Rectangle 103"/>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1" name="Freeform 104"/>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2" name="Freeform 105"/>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3" name="Group 106"/>
              <p:cNvGrpSpPr>
                <a:grpSpLocks/>
              </p:cNvGrpSpPr>
              <p:nvPr/>
            </p:nvGrpSpPr>
            <p:grpSpPr bwMode="auto">
              <a:xfrm>
                <a:off x="4820" y="2604"/>
                <a:ext cx="120" cy="114"/>
                <a:chOff x="1300" y="3186"/>
                <a:chExt cx="120" cy="114"/>
              </a:xfrm>
            </p:grpSpPr>
            <p:sp>
              <p:nvSpPr>
                <p:cNvPr id="45087" name="Rectangle 107"/>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88" name="Freeform 108"/>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89" name="Freeform 109"/>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084" name="Text Box 110"/>
              <p:cNvSpPr txBox="1">
                <a:spLocks noChangeArrowheads="1"/>
              </p:cNvSpPr>
              <p:nvPr/>
            </p:nvSpPr>
            <p:spPr bwMode="auto">
              <a:xfrm>
                <a:off x="2785" y="2683"/>
                <a:ext cx="8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dest. address </a:t>
                </a:r>
              </a:p>
            </p:txBody>
          </p:sp>
          <p:sp>
            <p:nvSpPr>
              <p:cNvPr id="45085" name="Text Box 111"/>
              <p:cNvSpPr txBox="1">
                <a:spLocks noChangeArrowheads="1"/>
              </p:cNvSpPr>
              <p:nvPr/>
            </p:nvSpPr>
            <p:spPr bwMode="auto">
              <a:xfrm>
                <a:off x="3762" y="2681"/>
                <a:ext cx="9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source address </a:t>
                </a:r>
              </a:p>
            </p:txBody>
          </p:sp>
          <p:sp>
            <p:nvSpPr>
              <p:cNvPr id="45086" name="Text Box 112"/>
              <p:cNvSpPr txBox="1">
                <a:spLocks noChangeArrowheads="1"/>
              </p:cNvSpPr>
              <p:nvPr/>
            </p:nvSpPr>
            <p:spPr bwMode="auto">
              <a:xfrm>
                <a:off x="4146" y="2896"/>
                <a:ext cx="9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802.</a:t>
                </a:r>
                <a:r>
                  <a:rPr lang="en-US" altLang="en-US" sz="1800" b="1">
                    <a:solidFill>
                      <a:srgbClr val="FF0000"/>
                    </a:solidFill>
                    <a:latin typeface="Comic Sans MS" pitchFamily="66" charset="0"/>
                  </a:rPr>
                  <a:t>3</a:t>
                </a:r>
                <a:r>
                  <a:rPr lang="en-US" altLang="en-US" sz="1800">
                    <a:solidFill>
                      <a:srgbClr val="FF0000"/>
                    </a:solidFill>
                    <a:latin typeface="Comic Sans MS" pitchFamily="66" charset="0"/>
                  </a:rPr>
                  <a:t> </a:t>
                </a:r>
                <a:r>
                  <a:rPr lang="en-US" altLang="en-US" sz="1800">
                    <a:latin typeface="Comic Sans MS" pitchFamily="66" charset="0"/>
                  </a:rPr>
                  <a:t>frame</a:t>
                </a:r>
              </a:p>
            </p:txBody>
          </p:sp>
        </p:grpSp>
      </p:grpSp>
    </p:spTree>
    <p:extLst>
      <p:ext uri="{BB962C8B-B14F-4D97-AF65-F5344CB8AC3E}">
        <p14:creationId xmlns:p14="http://schemas.microsoft.com/office/powerpoint/2010/main" val="195760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Frame types</a:t>
            </a:r>
            <a:endParaRPr lang="el-GR" altLang="en-US" smtClean="0"/>
          </a:p>
        </p:txBody>
      </p:sp>
      <p:sp>
        <p:nvSpPr>
          <p:cNvPr id="46083" name="Rectangle 3"/>
          <p:cNvSpPr>
            <a:spLocks noGrp="1" noChangeArrowheads="1"/>
          </p:cNvSpPr>
          <p:nvPr>
            <p:ph type="body" idx="1"/>
          </p:nvPr>
        </p:nvSpPr>
        <p:spPr/>
        <p:txBody>
          <a:bodyPr/>
          <a:lstStyle/>
          <a:p>
            <a:pPr eaLnBrk="1" hangingPunct="1"/>
            <a:endParaRPr lang="en-US" altLang="en-US" smtClean="0"/>
          </a:p>
        </p:txBody>
      </p:sp>
      <p:sp>
        <p:nvSpPr>
          <p:cNvPr id="46084" name="Rectangle 48" descr="FRAME TYPES"/>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5" name="Rectangle 49" descr="FRAME TYPES"/>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6" name="Rectangle 50"/>
          <p:cNvSpPr>
            <a:spLocks noChangeArrowheads="1"/>
          </p:cNvSpPr>
          <p:nvPr/>
        </p:nvSpPr>
        <p:spPr bwMode="auto">
          <a:xfrm>
            <a:off x="422275" y="2819400"/>
            <a:ext cx="8528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0000"/>
              </a:lnSpc>
              <a:buClr>
                <a:srgbClr val="0000FF"/>
              </a:buClr>
              <a:buFontTx/>
              <a:buNone/>
            </a:pPr>
            <a:r>
              <a:rPr lang="en-US" altLang="en-US" sz="2400">
                <a:solidFill>
                  <a:srgbClr val="000000"/>
                </a:solidFill>
              </a:rPr>
              <a:t>Type and subtype identify the function of the frame:</a:t>
            </a:r>
          </a:p>
          <a:p>
            <a:pPr eaLnBrk="1" hangingPunct="1">
              <a:lnSpc>
                <a:spcPct val="110000"/>
              </a:lnSpc>
              <a:buClr>
                <a:srgbClr val="0000FF"/>
              </a:buClr>
            </a:pPr>
            <a:r>
              <a:rPr lang="en-US" altLang="en-US" sz="2400">
                <a:solidFill>
                  <a:srgbClr val="000000"/>
                </a:solidFill>
              </a:rPr>
              <a:t>Type=00	Management Frame </a:t>
            </a:r>
          </a:p>
          <a:p>
            <a:pPr lvl="1" eaLnBrk="1" hangingPunct="1">
              <a:lnSpc>
                <a:spcPct val="110000"/>
              </a:lnSpc>
              <a:buClr>
                <a:srgbClr val="0000FF"/>
              </a:buClr>
              <a:buFont typeface="Wingdings" pitchFamily="2" charset="2"/>
              <a:buNone/>
            </a:pPr>
            <a:r>
              <a:rPr lang="en-US" altLang="en-US" sz="2000">
                <a:solidFill>
                  <a:srgbClr val="000000"/>
                </a:solidFill>
              </a:rPr>
              <a:t>			Beacon 		(Re)Association</a:t>
            </a:r>
          </a:p>
          <a:p>
            <a:pPr lvl="1" eaLnBrk="1" hangingPunct="1">
              <a:lnSpc>
                <a:spcPct val="110000"/>
              </a:lnSpc>
              <a:buClr>
                <a:srgbClr val="0000FF"/>
              </a:buClr>
              <a:buFont typeface="Wingdings" pitchFamily="2" charset="2"/>
              <a:buNone/>
            </a:pPr>
            <a:r>
              <a:rPr lang="en-US" altLang="en-US" sz="2000">
                <a:solidFill>
                  <a:srgbClr val="000000"/>
                </a:solidFill>
              </a:rPr>
              <a:t>			Probe	 		(De)Authentication 	</a:t>
            </a:r>
          </a:p>
          <a:p>
            <a:pPr lvl="1" eaLnBrk="1" hangingPunct="1">
              <a:lnSpc>
                <a:spcPct val="110000"/>
              </a:lnSpc>
              <a:buClr>
                <a:srgbClr val="0000FF"/>
              </a:buClr>
              <a:buFont typeface="Wingdings" pitchFamily="2" charset="2"/>
              <a:buNone/>
            </a:pPr>
            <a:r>
              <a:rPr lang="en-US" altLang="en-US" sz="2000">
                <a:solidFill>
                  <a:srgbClr val="000000"/>
                </a:solidFill>
              </a:rPr>
              <a:t>			Power Management </a:t>
            </a:r>
          </a:p>
          <a:p>
            <a:pPr eaLnBrk="1" hangingPunct="1">
              <a:lnSpc>
                <a:spcPct val="110000"/>
              </a:lnSpc>
              <a:buClr>
                <a:srgbClr val="0000FF"/>
              </a:buClr>
            </a:pPr>
            <a:r>
              <a:rPr lang="en-US" altLang="en-US" sz="2400">
                <a:solidFill>
                  <a:srgbClr val="000000"/>
                </a:solidFill>
              </a:rPr>
              <a:t>Type=01	Control Frame</a:t>
            </a:r>
          </a:p>
          <a:p>
            <a:pPr lvl="1" eaLnBrk="1" hangingPunct="1">
              <a:lnSpc>
                <a:spcPct val="110000"/>
              </a:lnSpc>
              <a:buClr>
                <a:srgbClr val="0000FF"/>
              </a:buClr>
              <a:buFont typeface="Wingdings" pitchFamily="2" charset="2"/>
              <a:buNone/>
            </a:pPr>
            <a:r>
              <a:rPr lang="en-US" altLang="en-US" sz="2000">
                <a:solidFill>
                  <a:srgbClr val="000000"/>
                </a:solidFill>
              </a:rPr>
              <a:t>			RTS/CTS 		ACK</a:t>
            </a:r>
          </a:p>
          <a:p>
            <a:pPr eaLnBrk="1" hangingPunct="1">
              <a:lnSpc>
                <a:spcPct val="110000"/>
              </a:lnSpc>
              <a:buClr>
                <a:srgbClr val="0000FF"/>
              </a:buClr>
            </a:pPr>
            <a:r>
              <a:rPr lang="en-US" altLang="en-US" sz="2400">
                <a:solidFill>
                  <a:srgbClr val="000000"/>
                </a:solidFill>
              </a:rPr>
              <a:t>Type=10	Data Frame</a:t>
            </a:r>
          </a:p>
        </p:txBody>
      </p:sp>
      <p:grpSp>
        <p:nvGrpSpPr>
          <p:cNvPr id="46087" name="Group 51" descr="FRAME TYPES"/>
          <p:cNvGrpSpPr>
            <a:grpSpLocks/>
          </p:cNvGrpSpPr>
          <p:nvPr/>
        </p:nvGrpSpPr>
        <p:grpSpPr bwMode="auto">
          <a:xfrm>
            <a:off x="808038" y="1533525"/>
            <a:ext cx="7216775" cy="1062038"/>
            <a:chOff x="551" y="966"/>
            <a:chExt cx="4924" cy="669"/>
          </a:xfrm>
        </p:grpSpPr>
        <p:sp>
          <p:nvSpPr>
            <p:cNvPr id="46088" name="Rectangle 52"/>
            <p:cNvSpPr>
              <a:spLocks noChangeArrowheads="1"/>
            </p:cNvSpPr>
            <p:nvPr/>
          </p:nvSpPr>
          <p:spPr bwMode="auto">
            <a:xfrm>
              <a:off x="591" y="995"/>
              <a:ext cx="4884" cy="618"/>
            </a:xfrm>
            <a:prstGeom prst="rect">
              <a:avLst/>
            </a:prstGeom>
            <a:solidFill>
              <a:srgbClr val="CCECFF"/>
            </a:solidFill>
            <a:ln w="12700">
              <a:solidFill>
                <a:srgbClr val="000000"/>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9" name="Rectangle 53"/>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0" name="Rectangle 54"/>
            <p:cNvSpPr>
              <a:spLocks noChangeArrowheads="1"/>
            </p:cNvSpPr>
            <p:nvPr/>
          </p:nvSpPr>
          <p:spPr bwMode="auto">
            <a:xfrm>
              <a:off x="1129" y="1120"/>
              <a:ext cx="456" cy="297"/>
            </a:xfrm>
            <a:prstGeom prst="rect">
              <a:avLst/>
            </a:prstGeom>
            <a:solidFill>
              <a:srgbClr val="0099CC"/>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1" name="Rectangle 55"/>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2" name="Rectangle 56"/>
            <p:cNvSpPr>
              <a:spLocks noChangeArrowheads="1"/>
            </p:cNvSpPr>
            <p:nvPr/>
          </p:nvSpPr>
          <p:spPr bwMode="auto">
            <a:xfrm>
              <a:off x="1577" y="1120"/>
              <a:ext cx="603" cy="297"/>
            </a:xfrm>
            <a:prstGeom prst="rect">
              <a:avLst/>
            </a:prstGeom>
            <a:solidFill>
              <a:srgbClr val="0099CC"/>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3" name="Rectangle 57"/>
            <p:cNvSpPr>
              <a:spLocks noChangeArrowheads="1"/>
            </p:cNvSpPr>
            <p:nvPr/>
          </p:nvSpPr>
          <p:spPr bwMode="auto">
            <a:xfrm>
              <a:off x="2172" y="1120"/>
              <a:ext cx="382" cy="29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4" name="Rectangle 58"/>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5" name="Rectangle 59"/>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6" name="Rectangle 60"/>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7" name="Rectangle 61"/>
            <p:cNvSpPr>
              <a:spLocks noChangeArrowheads="1"/>
            </p:cNvSpPr>
            <p:nvPr/>
          </p:nvSpPr>
          <p:spPr bwMode="auto">
            <a:xfrm>
              <a:off x="625" y="1142"/>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6098" name="Rectangle 62"/>
            <p:cNvSpPr>
              <a:spLocks noChangeArrowheads="1"/>
            </p:cNvSpPr>
            <p:nvPr/>
          </p:nvSpPr>
          <p:spPr bwMode="auto">
            <a:xfrm>
              <a:off x="625" y="1258"/>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6099" name="Rectangle 63"/>
            <p:cNvSpPr>
              <a:spLocks noChangeArrowheads="1"/>
            </p:cNvSpPr>
            <p:nvPr/>
          </p:nvSpPr>
          <p:spPr bwMode="auto">
            <a:xfrm>
              <a:off x="1146" y="1200"/>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6100" name="Rectangle 64"/>
            <p:cNvSpPr>
              <a:spLocks noChangeArrowheads="1"/>
            </p:cNvSpPr>
            <p:nvPr/>
          </p:nvSpPr>
          <p:spPr bwMode="auto">
            <a:xfrm>
              <a:off x="1593" y="1200"/>
              <a:ext cx="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6101" name="Rectangle 65"/>
            <p:cNvSpPr>
              <a:spLocks noChangeArrowheads="1"/>
            </p:cNvSpPr>
            <p:nvPr/>
          </p:nvSpPr>
          <p:spPr bwMode="auto">
            <a:xfrm>
              <a:off x="2265" y="1142"/>
              <a:ext cx="2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6102" name="Rectangle 66"/>
            <p:cNvSpPr>
              <a:spLocks noChangeArrowheads="1"/>
            </p:cNvSpPr>
            <p:nvPr/>
          </p:nvSpPr>
          <p:spPr bwMode="auto">
            <a:xfrm>
              <a:off x="2265" y="125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6103" name="Rectangle 67"/>
            <p:cNvSpPr>
              <a:spLocks noChangeArrowheads="1"/>
            </p:cNvSpPr>
            <p:nvPr/>
          </p:nvSpPr>
          <p:spPr bwMode="auto">
            <a:xfrm>
              <a:off x="3381" y="1200"/>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6104" name="Rectangle 68"/>
            <p:cNvSpPr>
              <a:spLocks noChangeArrowheads="1"/>
            </p:cNvSpPr>
            <p:nvPr/>
          </p:nvSpPr>
          <p:spPr bwMode="auto">
            <a:xfrm>
              <a:off x="3754" y="1142"/>
              <a:ext cx="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6105" name="Rectangle 69"/>
            <p:cNvSpPr>
              <a:spLocks noChangeArrowheads="1"/>
            </p:cNvSpPr>
            <p:nvPr/>
          </p:nvSpPr>
          <p:spPr bwMode="auto">
            <a:xfrm>
              <a:off x="3754" y="1258"/>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6106" name="Rectangle 70"/>
            <p:cNvSpPr>
              <a:spLocks noChangeArrowheads="1"/>
            </p:cNvSpPr>
            <p:nvPr/>
          </p:nvSpPr>
          <p:spPr bwMode="auto">
            <a:xfrm>
              <a:off x="4201"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6107" name="Rectangle 71"/>
            <p:cNvSpPr>
              <a:spLocks noChangeArrowheads="1"/>
            </p:cNvSpPr>
            <p:nvPr/>
          </p:nvSpPr>
          <p:spPr bwMode="auto">
            <a:xfrm>
              <a:off x="4201" y="1258"/>
              <a:ext cx="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6108" name="Rectangle 72"/>
            <p:cNvSpPr>
              <a:spLocks noChangeArrowheads="1"/>
            </p:cNvSpPr>
            <p:nvPr/>
          </p:nvSpPr>
          <p:spPr bwMode="auto">
            <a:xfrm>
              <a:off x="4647" y="1200"/>
              <a:ext cx="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6109" name="Rectangle 73"/>
            <p:cNvSpPr>
              <a:spLocks noChangeArrowheads="1"/>
            </p:cNvSpPr>
            <p:nvPr/>
          </p:nvSpPr>
          <p:spPr bwMode="auto">
            <a:xfrm>
              <a:off x="5020" y="1200"/>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6110" name="Rectangle 74"/>
            <p:cNvSpPr>
              <a:spLocks noChangeArrowheads="1"/>
            </p:cNvSpPr>
            <p:nvPr/>
          </p:nvSpPr>
          <p:spPr bwMode="auto">
            <a:xfrm>
              <a:off x="2190" y="1414"/>
              <a:ext cx="122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6111" name="Rectangle 75"/>
            <p:cNvSpPr>
              <a:spLocks noChangeArrowheads="1"/>
            </p:cNvSpPr>
            <p:nvPr/>
          </p:nvSpPr>
          <p:spPr bwMode="auto">
            <a:xfrm>
              <a:off x="551" y="966"/>
              <a:ext cx="3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6112" name="Rectangle 76"/>
            <p:cNvSpPr>
              <a:spLocks noChangeArrowheads="1"/>
            </p:cNvSpPr>
            <p:nvPr/>
          </p:nvSpPr>
          <p:spPr bwMode="auto">
            <a:xfrm>
              <a:off x="1221"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6113" name="Rectangle 77"/>
            <p:cNvSpPr>
              <a:spLocks noChangeArrowheads="1"/>
            </p:cNvSpPr>
            <p:nvPr/>
          </p:nvSpPr>
          <p:spPr bwMode="auto">
            <a:xfrm>
              <a:off x="1743"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6114" name="Rectangle 78"/>
            <p:cNvSpPr>
              <a:spLocks noChangeArrowheads="1"/>
            </p:cNvSpPr>
            <p:nvPr/>
          </p:nvSpPr>
          <p:spPr bwMode="auto">
            <a:xfrm>
              <a:off x="226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5" name="Rectangle 79"/>
            <p:cNvSpPr>
              <a:spLocks noChangeArrowheads="1"/>
            </p:cNvSpPr>
            <p:nvPr/>
          </p:nvSpPr>
          <p:spPr bwMode="auto">
            <a:xfrm>
              <a:off x="2637"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6" name="Rectangle 80"/>
            <p:cNvSpPr>
              <a:spLocks noChangeArrowheads="1"/>
            </p:cNvSpPr>
            <p:nvPr/>
          </p:nvSpPr>
          <p:spPr bwMode="auto">
            <a:xfrm>
              <a:off x="3083"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7" name="Rectangle 81"/>
            <p:cNvSpPr>
              <a:spLocks noChangeArrowheads="1"/>
            </p:cNvSpPr>
            <p:nvPr/>
          </p:nvSpPr>
          <p:spPr bwMode="auto">
            <a:xfrm>
              <a:off x="345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8" name="Rectangle 82"/>
            <p:cNvSpPr>
              <a:spLocks noChangeArrowheads="1"/>
            </p:cNvSpPr>
            <p:nvPr/>
          </p:nvSpPr>
          <p:spPr bwMode="auto">
            <a:xfrm>
              <a:off x="3829"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9" name="Rectangle 83"/>
            <p:cNvSpPr>
              <a:spLocks noChangeArrowheads="1"/>
            </p:cNvSpPr>
            <p:nvPr/>
          </p:nvSpPr>
          <p:spPr bwMode="auto">
            <a:xfrm>
              <a:off x="427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0" name="Rectangle 84"/>
            <p:cNvSpPr>
              <a:spLocks noChangeArrowheads="1"/>
            </p:cNvSpPr>
            <p:nvPr/>
          </p:nvSpPr>
          <p:spPr bwMode="auto">
            <a:xfrm>
              <a:off x="4722"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1" name="Rectangle 85"/>
            <p:cNvSpPr>
              <a:spLocks noChangeArrowheads="1"/>
            </p:cNvSpPr>
            <p:nvPr/>
          </p:nvSpPr>
          <p:spPr bwMode="auto">
            <a:xfrm>
              <a:off x="509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2" name="Rectangle 86"/>
            <p:cNvSpPr>
              <a:spLocks noChangeArrowheads="1"/>
            </p:cNvSpPr>
            <p:nvPr/>
          </p:nvSpPr>
          <p:spPr bwMode="auto">
            <a:xfrm>
              <a:off x="2545" y="1120"/>
              <a:ext cx="456" cy="29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123" name="Rectangle 87"/>
            <p:cNvSpPr>
              <a:spLocks noChangeArrowheads="1"/>
            </p:cNvSpPr>
            <p:nvPr/>
          </p:nvSpPr>
          <p:spPr bwMode="auto">
            <a:xfrm>
              <a:off x="2563" y="125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6124" name="Rectangle 88"/>
            <p:cNvSpPr>
              <a:spLocks noChangeArrowheads="1"/>
            </p:cNvSpPr>
            <p:nvPr/>
          </p:nvSpPr>
          <p:spPr bwMode="auto">
            <a:xfrm>
              <a:off x="2563"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6125" name="Rectangle 89"/>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126" name="Rectangle 90"/>
            <p:cNvSpPr>
              <a:spLocks noChangeArrowheads="1"/>
            </p:cNvSpPr>
            <p:nvPr/>
          </p:nvSpPr>
          <p:spPr bwMode="auto">
            <a:xfrm>
              <a:off x="3009"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6127" name="Rectangle 91"/>
            <p:cNvSpPr>
              <a:spLocks noChangeArrowheads="1"/>
            </p:cNvSpPr>
            <p:nvPr/>
          </p:nvSpPr>
          <p:spPr bwMode="auto">
            <a:xfrm>
              <a:off x="3009" y="1258"/>
              <a:ext cx="2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spTree>
    <p:extLst>
      <p:ext uri="{BB962C8B-B14F-4D97-AF65-F5344CB8AC3E}">
        <p14:creationId xmlns:p14="http://schemas.microsoft.com/office/powerpoint/2010/main" val="3404375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802.11 MAC</a:t>
            </a:r>
            <a:endParaRPr lang="el-GR" altLang="en-US" smtClean="0"/>
          </a:p>
        </p:txBody>
      </p:sp>
      <p:sp>
        <p:nvSpPr>
          <p:cNvPr id="47107" name="Rectangle 3"/>
          <p:cNvSpPr>
            <a:spLocks noGrp="1" noChangeArrowheads="1"/>
          </p:cNvSpPr>
          <p:nvPr>
            <p:ph type="body" idx="1"/>
          </p:nvPr>
        </p:nvSpPr>
        <p:spPr/>
        <p:txBody>
          <a:bodyPr/>
          <a:lstStyle/>
          <a:p>
            <a:pPr lvl="1" eaLnBrk="1" hangingPunct="1">
              <a:lnSpc>
                <a:spcPct val="90000"/>
              </a:lnSpc>
            </a:pPr>
            <a:r>
              <a:rPr lang="en-US" altLang="en-US" sz="2400" smtClean="0"/>
              <a:t>The basic services provided by the MAC layer are the mandatory </a:t>
            </a:r>
            <a:r>
              <a:rPr lang="en-US" altLang="en-US" sz="2400" b="1" smtClean="0"/>
              <a:t>asynchronous data service </a:t>
            </a:r>
            <a:r>
              <a:rPr lang="en-US" altLang="en-US" sz="2400" smtClean="0"/>
              <a:t>and an optional </a:t>
            </a:r>
            <a:r>
              <a:rPr lang="en-US" altLang="en-US" sz="2400" b="1" smtClean="0"/>
              <a:t>time-bounded service</a:t>
            </a:r>
            <a:r>
              <a:rPr lang="en-US" altLang="en-US" sz="2400" smtClean="0"/>
              <a:t>.</a:t>
            </a:r>
          </a:p>
          <a:p>
            <a:pPr lvl="1" eaLnBrk="1" hangingPunct="1">
              <a:lnSpc>
                <a:spcPct val="90000"/>
              </a:lnSpc>
            </a:pPr>
            <a:r>
              <a:rPr lang="en-US" altLang="en-US" sz="2400" smtClean="0"/>
              <a:t>IEEE 802.11 offers only the asynchronous data service in ad-hoc network mode</a:t>
            </a:r>
          </a:p>
          <a:p>
            <a:pPr lvl="1" eaLnBrk="1" hangingPunct="1">
              <a:lnSpc>
                <a:spcPct val="90000"/>
              </a:lnSpc>
            </a:pPr>
            <a:r>
              <a:rPr lang="en-US" altLang="en-US" sz="2400" smtClean="0"/>
              <a:t>Both service types can be offered using an infrastructure-based network together with the access point coordinating medium access.</a:t>
            </a:r>
          </a:p>
          <a:p>
            <a:pPr lvl="1" eaLnBrk="1" hangingPunct="1">
              <a:lnSpc>
                <a:spcPct val="90000"/>
              </a:lnSpc>
            </a:pPr>
            <a:r>
              <a:rPr lang="en-US" altLang="en-US" sz="2400" smtClean="0"/>
              <a:t>The asynchronous service supports broadcast and multicast packets, and packet exchange is based on a “best-effort” model </a:t>
            </a:r>
          </a:p>
          <a:p>
            <a:pPr lvl="2" eaLnBrk="1" hangingPunct="1">
              <a:lnSpc>
                <a:spcPct val="90000"/>
              </a:lnSpc>
            </a:pPr>
            <a:r>
              <a:rPr lang="en-US" altLang="en-US" sz="2000" smtClean="0"/>
              <a:t>no delay bounds can be given for transmission</a:t>
            </a:r>
          </a:p>
          <a:p>
            <a:pPr lvl="2" eaLnBrk="1" hangingPunct="1">
              <a:lnSpc>
                <a:spcPct val="90000"/>
              </a:lnSpc>
            </a:pPr>
            <a:r>
              <a:rPr lang="en-US" altLang="en-US" sz="2000" smtClean="0"/>
              <a:t>cannot guarantee a maximum access delay or minimum transmission bandwidth</a:t>
            </a:r>
            <a:endParaRPr lang="el-GR" altLang="en-US" sz="2000" smtClean="0"/>
          </a:p>
        </p:txBody>
      </p:sp>
    </p:spTree>
    <p:extLst>
      <p:ext uri="{BB962C8B-B14F-4D97-AF65-F5344CB8AC3E}">
        <p14:creationId xmlns:p14="http://schemas.microsoft.com/office/powerpoint/2010/main" val="329983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802.11 MAC (cont)</a:t>
            </a:r>
            <a:endParaRPr lang="el-GR" altLang="en-US" smtClean="0"/>
          </a:p>
        </p:txBody>
      </p:sp>
      <p:sp>
        <p:nvSpPr>
          <p:cNvPr id="48131" name="Rectangle 3"/>
          <p:cNvSpPr>
            <a:spLocks noGrp="1" noChangeArrowheads="1"/>
          </p:cNvSpPr>
          <p:nvPr>
            <p:ph type="body" idx="1"/>
          </p:nvPr>
        </p:nvSpPr>
        <p:spPr/>
        <p:txBody>
          <a:bodyPr/>
          <a:lstStyle/>
          <a:p>
            <a:pPr lvl="1" eaLnBrk="1" hangingPunct="1">
              <a:lnSpc>
                <a:spcPct val="90000"/>
              </a:lnSpc>
            </a:pPr>
            <a:r>
              <a:rPr lang="en-US" altLang="en-US" sz="2400" smtClean="0"/>
              <a:t>Three basic access mechanisms have been defined for IEEE 802.11</a:t>
            </a:r>
          </a:p>
          <a:p>
            <a:pPr lvl="2" eaLnBrk="1" hangingPunct="1">
              <a:lnSpc>
                <a:spcPct val="90000"/>
              </a:lnSpc>
            </a:pPr>
            <a:r>
              <a:rPr lang="en-US" altLang="en-US" sz="2000" smtClean="0"/>
              <a:t>CSMA/CA (mandatory)</a:t>
            </a:r>
          </a:p>
          <a:p>
            <a:pPr lvl="2" eaLnBrk="1" hangingPunct="1">
              <a:lnSpc>
                <a:spcPct val="90000"/>
              </a:lnSpc>
            </a:pPr>
            <a:r>
              <a:rPr lang="en-US" altLang="en-US" sz="2000" smtClean="0"/>
              <a:t>Optional method avoiding the hidden terminal problem</a:t>
            </a:r>
          </a:p>
          <a:p>
            <a:pPr lvl="2" eaLnBrk="1" hangingPunct="1">
              <a:lnSpc>
                <a:spcPct val="90000"/>
              </a:lnSpc>
            </a:pPr>
            <a:r>
              <a:rPr lang="en-US" altLang="en-US" sz="2000" smtClean="0"/>
              <a:t>A contention-free polling method for time-bounded service</a:t>
            </a:r>
          </a:p>
          <a:p>
            <a:pPr lvl="3" eaLnBrk="1" hangingPunct="1">
              <a:lnSpc>
                <a:spcPct val="90000"/>
              </a:lnSpc>
            </a:pPr>
            <a:r>
              <a:rPr lang="en-US" altLang="en-US" sz="1800" smtClean="0"/>
              <a:t>access point polls terminals according to a list</a:t>
            </a:r>
          </a:p>
          <a:p>
            <a:pPr lvl="1" eaLnBrk="1" hangingPunct="1">
              <a:lnSpc>
                <a:spcPct val="90000"/>
              </a:lnSpc>
            </a:pPr>
            <a:r>
              <a:rPr lang="en-US" altLang="en-US" sz="2400" smtClean="0"/>
              <a:t>The first two methods are also summarized as </a:t>
            </a:r>
            <a:r>
              <a:rPr lang="en-US" altLang="en-US" sz="2400" b="1" smtClean="0"/>
              <a:t>distributed coordination function (DCF)</a:t>
            </a:r>
          </a:p>
          <a:p>
            <a:pPr lvl="1" eaLnBrk="1" hangingPunct="1">
              <a:lnSpc>
                <a:spcPct val="90000"/>
              </a:lnSpc>
            </a:pPr>
            <a:r>
              <a:rPr lang="en-US" altLang="en-US" sz="2400" smtClean="0"/>
              <a:t>The third method is called p</a:t>
            </a:r>
            <a:r>
              <a:rPr lang="en-US" altLang="en-US" sz="2400" b="1" smtClean="0"/>
              <a:t>oint coordination function </a:t>
            </a:r>
            <a:r>
              <a:rPr lang="el-GR" altLang="en-US" sz="2400" b="1" smtClean="0"/>
              <a:t>(</a:t>
            </a:r>
            <a:r>
              <a:rPr lang="en-US" altLang="en-US" sz="2400" b="1" smtClean="0"/>
              <a:t>PCF)</a:t>
            </a:r>
            <a:r>
              <a:rPr lang="en-US" altLang="en-US" sz="2400" smtClean="0"/>
              <a:t>  </a:t>
            </a:r>
          </a:p>
          <a:p>
            <a:pPr lvl="1" eaLnBrk="1" hangingPunct="1">
              <a:lnSpc>
                <a:spcPct val="90000"/>
              </a:lnSpc>
            </a:pPr>
            <a:r>
              <a:rPr lang="en-US" altLang="en-US" sz="2400" smtClean="0"/>
              <a:t>DCF only offers asynchronous service, while PCF offers both asynchronous and time-bounded service, but needs an access point to control medium access and to avoid contention.</a:t>
            </a:r>
          </a:p>
          <a:p>
            <a:pPr eaLnBrk="1" hangingPunct="1">
              <a:lnSpc>
                <a:spcPct val="90000"/>
              </a:lnSpc>
            </a:pPr>
            <a:endParaRPr lang="el-GR" altLang="en-US" sz="2800" smtClean="0"/>
          </a:p>
        </p:txBody>
      </p:sp>
    </p:spTree>
    <p:extLst>
      <p:ext uri="{BB962C8B-B14F-4D97-AF65-F5344CB8AC3E}">
        <p14:creationId xmlns:p14="http://schemas.microsoft.com/office/powerpoint/2010/main" val="275980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IEEE 802.11 and OSI model</a:t>
            </a:r>
          </a:p>
        </p:txBody>
      </p:sp>
      <p:pic>
        <p:nvPicPr>
          <p:cNvPr id="6147" name="Picture 3" desc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1438"/>
            <a:ext cx="85344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osi"/>
          <p:cNvGrpSpPr/>
          <p:nvPr/>
        </p:nvGrpSpPr>
        <p:grpSpPr>
          <a:xfrm>
            <a:off x="3232150" y="5657850"/>
            <a:ext cx="2227263" cy="566738"/>
            <a:chOff x="3232150" y="5657850"/>
            <a:chExt cx="2227263" cy="566738"/>
          </a:xfrm>
        </p:grpSpPr>
        <p:sp>
          <p:nvSpPr>
            <p:cNvPr id="6148" name="Line 4"/>
            <p:cNvSpPr>
              <a:spLocks noChangeShapeType="1"/>
            </p:cNvSpPr>
            <p:nvPr/>
          </p:nvSpPr>
          <p:spPr bwMode="auto">
            <a:xfrm>
              <a:off x="3232150" y="5657850"/>
              <a:ext cx="0" cy="412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9" name="Line 5"/>
            <p:cNvSpPr>
              <a:spLocks noChangeShapeType="1"/>
            </p:cNvSpPr>
            <p:nvPr/>
          </p:nvSpPr>
          <p:spPr bwMode="auto">
            <a:xfrm flipH="1" flipV="1">
              <a:off x="3248025" y="6048375"/>
              <a:ext cx="4000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0" name="Line 6"/>
            <p:cNvSpPr>
              <a:spLocks noChangeShapeType="1"/>
            </p:cNvSpPr>
            <p:nvPr/>
          </p:nvSpPr>
          <p:spPr bwMode="auto">
            <a:xfrm>
              <a:off x="3636963" y="6037263"/>
              <a:ext cx="288925"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1" name="Line 7"/>
            <p:cNvSpPr>
              <a:spLocks noChangeShapeType="1"/>
            </p:cNvSpPr>
            <p:nvPr/>
          </p:nvSpPr>
          <p:spPr bwMode="auto">
            <a:xfrm flipH="1">
              <a:off x="3627438" y="5880100"/>
              <a:ext cx="287337" cy="173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 name="Text Box 8"/>
            <p:cNvSpPr txBox="1">
              <a:spLocks noChangeArrowheads="1"/>
            </p:cNvSpPr>
            <p:nvPr/>
          </p:nvSpPr>
          <p:spPr bwMode="auto">
            <a:xfrm>
              <a:off x="4329113" y="5857875"/>
              <a:ext cx="113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Wireless</a:t>
              </a:r>
            </a:p>
          </p:txBody>
        </p:sp>
      </p:grpSp>
    </p:spTree>
    <p:extLst>
      <p:ext uri="{BB962C8B-B14F-4D97-AF65-F5344CB8AC3E}">
        <p14:creationId xmlns:p14="http://schemas.microsoft.com/office/powerpoint/2010/main" val="2176868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descr="FRAME TYPES"/>
          <p:cNvSpPr>
            <a:spLocks noChangeArrowheads="1"/>
          </p:cNvSpPr>
          <p:nvPr/>
        </p:nvSpPr>
        <p:spPr bwMode="auto">
          <a:xfrm>
            <a:off x="0" y="6096000"/>
            <a:ext cx="9144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9155" name="Rectangle 2"/>
          <p:cNvSpPr>
            <a:spLocks noGrp="1" noChangeArrowheads="1"/>
          </p:cNvSpPr>
          <p:nvPr>
            <p:ph type="title"/>
          </p:nvPr>
        </p:nvSpPr>
        <p:spPr/>
        <p:txBody>
          <a:bodyPr/>
          <a:lstStyle/>
          <a:p>
            <a:pPr eaLnBrk="1" hangingPunct="1"/>
            <a:r>
              <a:rPr lang="en-US" altLang="en-US" smtClean="0"/>
              <a:t>802.11 MAC (DCF)</a:t>
            </a:r>
            <a:endParaRPr lang="el-GR" altLang="en-US" smtClean="0"/>
          </a:p>
        </p:txBody>
      </p:sp>
      <p:sp>
        <p:nvSpPr>
          <p:cNvPr id="49156" name="Rectangle 3"/>
          <p:cNvSpPr>
            <a:spLocks noGrp="1" noChangeArrowheads="1"/>
          </p:cNvSpPr>
          <p:nvPr>
            <p:ph type="body" idx="1"/>
          </p:nvPr>
        </p:nvSpPr>
        <p:spPr>
          <a:xfrm>
            <a:off x="304800" y="1295400"/>
            <a:ext cx="8382000" cy="5334000"/>
          </a:xfrm>
        </p:spPr>
        <p:txBody>
          <a:bodyPr/>
          <a:lstStyle/>
          <a:p>
            <a:pPr eaLnBrk="1" hangingPunct="1">
              <a:lnSpc>
                <a:spcPct val="80000"/>
              </a:lnSpc>
            </a:pPr>
            <a:r>
              <a:rPr lang="el-GR" altLang="en-US" sz="2400" smtClean="0"/>
              <a:t>CSMA/CA</a:t>
            </a:r>
            <a:r>
              <a:rPr lang="en-US" altLang="en-US" sz="2400" smtClean="0"/>
              <a:t> </a:t>
            </a:r>
            <a:r>
              <a:rPr lang="el-GR" altLang="en-US" sz="2400" smtClean="0"/>
              <a:t>based </a:t>
            </a:r>
          </a:p>
          <a:p>
            <a:pPr lvl="1" eaLnBrk="1" hangingPunct="1">
              <a:lnSpc>
                <a:spcPct val="80000"/>
              </a:lnSpc>
            </a:pPr>
            <a:r>
              <a:rPr lang="en-US" altLang="en-US" sz="2000" smtClean="0"/>
              <a:t>Carrier Sense=</a:t>
            </a:r>
            <a:r>
              <a:rPr lang="el-GR" altLang="en-US" sz="2000" smtClean="0"/>
              <a:t>Listen before you talk</a:t>
            </a:r>
            <a:endParaRPr lang="en-US" altLang="en-US" sz="2000" smtClean="0"/>
          </a:p>
          <a:p>
            <a:pPr lvl="1" eaLnBrk="1" hangingPunct="1">
              <a:lnSpc>
                <a:spcPct val="80000"/>
              </a:lnSpc>
            </a:pPr>
            <a:r>
              <a:rPr lang="en-US" altLang="en-US" sz="2000" smtClean="0"/>
              <a:t>Uses exponential backoff</a:t>
            </a:r>
            <a:endParaRPr lang="el-GR" altLang="en-US" sz="2000" smtClean="0"/>
          </a:p>
          <a:p>
            <a:pPr lvl="1" eaLnBrk="1" hangingPunct="1">
              <a:lnSpc>
                <a:spcPct val="80000"/>
              </a:lnSpc>
            </a:pPr>
            <a:r>
              <a:rPr lang="el-GR" altLang="en-US" sz="2000" smtClean="0"/>
              <a:t>Different from CSMA/CD (used in wireline MAC) – why ??</a:t>
            </a:r>
          </a:p>
          <a:p>
            <a:pPr eaLnBrk="1" hangingPunct="1">
              <a:lnSpc>
                <a:spcPct val="80000"/>
              </a:lnSpc>
            </a:pPr>
            <a:r>
              <a:rPr lang="el-GR" altLang="en-US" sz="2400" smtClean="0"/>
              <a:t>Robust for error and interference </a:t>
            </a:r>
            <a:r>
              <a:rPr lang="en-US" altLang="en-US" sz="2400" smtClean="0"/>
              <a:t>control</a:t>
            </a:r>
            <a:endParaRPr lang="el-GR" altLang="en-US" sz="2400" smtClean="0"/>
          </a:p>
          <a:p>
            <a:pPr lvl="1" eaLnBrk="1" hangingPunct="1">
              <a:lnSpc>
                <a:spcPct val="80000"/>
              </a:lnSpc>
            </a:pPr>
            <a:r>
              <a:rPr lang="en-US" altLang="en-US" sz="2000" smtClean="0"/>
              <a:t>More efficient to deal with errors at the MAC level than higher layer (such as TCP)</a:t>
            </a:r>
          </a:p>
          <a:p>
            <a:pPr lvl="1" eaLnBrk="1" hangingPunct="1">
              <a:lnSpc>
                <a:spcPct val="80000"/>
              </a:lnSpc>
            </a:pPr>
            <a:r>
              <a:rPr lang="el-GR" altLang="en-US" sz="2000" smtClean="0"/>
              <a:t>MAC layer ACKnowledgment for unicast frames</a:t>
            </a:r>
          </a:p>
          <a:p>
            <a:pPr lvl="1" eaLnBrk="1" hangingPunct="1">
              <a:lnSpc>
                <a:spcPct val="80000"/>
              </a:lnSpc>
            </a:pPr>
            <a:r>
              <a:rPr lang="el-GR" altLang="en-US" sz="2000" smtClean="0"/>
              <a:t>MAC level </a:t>
            </a:r>
            <a:r>
              <a:rPr lang="en-US" altLang="en-US" sz="2000" smtClean="0"/>
              <a:t>loss </a:t>
            </a:r>
            <a:r>
              <a:rPr lang="el-GR" altLang="en-US" sz="2000" smtClean="0"/>
              <a:t>recovery through finite retransmissions</a:t>
            </a:r>
          </a:p>
          <a:p>
            <a:pPr lvl="1" eaLnBrk="1" hangingPunct="1">
              <a:lnSpc>
                <a:spcPct val="80000"/>
              </a:lnSpc>
            </a:pPr>
            <a:r>
              <a:rPr lang="en-US" altLang="en-US" sz="2000" smtClean="0"/>
              <a:t>No ACKs</a:t>
            </a:r>
            <a:r>
              <a:rPr lang="el-GR" altLang="en-US" sz="2000" smtClean="0"/>
              <a:t> for </a:t>
            </a:r>
            <a:r>
              <a:rPr lang="en-US" altLang="en-US" sz="2000" smtClean="0"/>
              <a:t>b</a:t>
            </a:r>
            <a:r>
              <a:rPr lang="el-GR" altLang="en-US" sz="2000" smtClean="0"/>
              <a:t>roadcast frames </a:t>
            </a:r>
          </a:p>
          <a:p>
            <a:pPr eaLnBrk="1" hangingPunct="1">
              <a:lnSpc>
                <a:spcPct val="80000"/>
              </a:lnSpc>
            </a:pPr>
            <a:r>
              <a:rPr lang="en-US" altLang="en-US" sz="2400" smtClean="0"/>
              <a:t>Physical carrier sense</a:t>
            </a:r>
          </a:p>
          <a:p>
            <a:pPr lvl="1" eaLnBrk="1" hangingPunct="1">
              <a:lnSpc>
                <a:spcPct val="80000"/>
              </a:lnSpc>
            </a:pPr>
            <a:r>
              <a:rPr lang="en-US" altLang="en-US" sz="2000" smtClean="0"/>
              <a:t>Sense medium for certain time to ensure channel free</a:t>
            </a:r>
          </a:p>
          <a:p>
            <a:pPr lvl="1" eaLnBrk="1" hangingPunct="1">
              <a:lnSpc>
                <a:spcPct val="80000"/>
              </a:lnSpc>
            </a:pPr>
            <a:r>
              <a:rPr lang="en-US" altLang="en-US" sz="2000" smtClean="0"/>
              <a:t>uses Clear Channel Assessment signal detection</a:t>
            </a:r>
            <a:endParaRPr lang="el-GR" altLang="en-US" sz="2000" smtClean="0"/>
          </a:p>
          <a:p>
            <a:pPr eaLnBrk="1" hangingPunct="1">
              <a:lnSpc>
                <a:spcPct val="80000"/>
              </a:lnSpc>
            </a:pPr>
            <a:r>
              <a:rPr lang="el-GR" altLang="en-US" sz="2400" smtClean="0"/>
              <a:t>Optional RTS/CTS offers Virtual Carrier Sensing</a:t>
            </a:r>
          </a:p>
          <a:p>
            <a:pPr lvl="1" eaLnBrk="1" hangingPunct="1">
              <a:lnSpc>
                <a:spcPct val="80000"/>
              </a:lnSpc>
            </a:pPr>
            <a:r>
              <a:rPr lang="el-GR" altLang="en-US" sz="2000" smtClean="0"/>
              <a:t>RTS/CTS include </a:t>
            </a:r>
            <a:r>
              <a:rPr lang="en-US" altLang="en-US" sz="2000" smtClean="0"/>
              <a:t>transmission </a:t>
            </a:r>
            <a:r>
              <a:rPr lang="el-GR" altLang="en-US" sz="2000" smtClean="0"/>
              <a:t>duration </a:t>
            </a:r>
            <a:r>
              <a:rPr lang="en-US" altLang="en-US" sz="2000" smtClean="0"/>
              <a:t>(Network Allocation Vector – NAV)</a:t>
            </a:r>
            <a:endParaRPr lang="el-GR" altLang="en-US" sz="2000" smtClean="0"/>
          </a:p>
          <a:p>
            <a:pPr lvl="1" eaLnBrk="1" hangingPunct="1">
              <a:lnSpc>
                <a:spcPct val="80000"/>
              </a:lnSpc>
            </a:pPr>
            <a:r>
              <a:rPr lang="el-GR" altLang="en-US" sz="2000" smtClean="0"/>
              <a:t>Addresses hidden terminal problems</a:t>
            </a:r>
          </a:p>
          <a:p>
            <a:pPr eaLnBrk="1" hangingPunct="1">
              <a:lnSpc>
                <a:spcPct val="80000"/>
              </a:lnSpc>
            </a:pPr>
            <a:endParaRPr lang="el-GR" altLang="en-US" sz="2400" smtClean="0"/>
          </a:p>
        </p:txBody>
      </p:sp>
    </p:spTree>
    <p:extLst>
      <p:ext uri="{BB962C8B-B14F-4D97-AF65-F5344CB8AC3E}">
        <p14:creationId xmlns:p14="http://schemas.microsoft.com/office/powerpoint/2010/main" val="3145531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Wireless collision detection</a:t>
            </a:r>
            <a:endParaRPr lang="el-GR" altLang="en-US" smtClean="0"/>
          </a:p>
        </p:txBody>
      </p:sp>
      <p:sp>
        <p:nvSpPr>
          <p:cNvPr id="50179" name="Rectangle 3"/>
          <p:cNvSpPr>
            <a:spLocks noGrp="1" noChangeArrowheads="1"/>
          </p:cNvSpPr>
          <p:nvPr>
            <p:ph type="body" idx="1"/>
          </p:nvPr>
        </p:nvSpPr>
        <p:spPr/>
        <p:txBody>
          <a:bodyPr/>
          <a:lstStyle/>
          <a:p>
            <a:pPr eaLnBrk="1" hangingPunct="1"/>
            <a:r>
              <a:rPr lang="en-US" altLang="en-US" smtClean="0"/>
              <a:t>typically wireless adapters have single radio that either transmits or receives at any time</a:t>
            </a:r>
          </a:p>
          <a:p>
            <a:pPr eaLnBrk="1" hangingPunct="1"/>
            <a:r>
              <a:rPr lang="en-US" altLang="en-US" smtClean="0"/>
              <a:t>collision detection in wireline networks based on signal strength</a:t>
            </a:r>
          </a:p>
          <a:p>
            <a:pPr eaLnBrk="1" hangingPunct="1"/>
            <a:r>
              <a:rPr lang="en-US" altLang="en-US" smtClean="0"/>
              <a:t>wireless channel attenuation</a:t>
            </a:r>
          </a:p>
          <a:p>
            <a:pPr lvl="1" eaLnBrk="1" hangingPunct="1"/>
            <a:r>
              <a:rPr lang="en-US" altLang="en-US" smtClean="0"/>
              <a:t>transmitters might not hear each other (hidden terminal) – collision inferred by lost ACK</a:t>
            </a:r>
          </a:p>
          <a:p>
            <a:pPr lvl="1" eaLnBrk="1" hangingPunct="1"/>
            <a:r>
              <a:rPr lang="en-US" altLang="en-US" smtClean="0"/>
              <a:t>destination might hear one transmitter (false collision</a:t>
            </a:r>
          </a:p>
          <a:p>
            <a:pPr lvl="1" eaLnBrk="1" hangingPunct="1"/>
            <a:endParaRPr lang="el-GR" altLang="en-US" smtClean="0"/>
          </a:p>
        </p:txBody>
      </p:sp>
    </p:spTree>
    <p:extLst>
      <p:ext uri="{BB962C8B-B14F-4D97-AF65-F5344CB8AC3E}">
        <p14:creationId xmlns:p14="http://schemas.microsoft.com/office/powerpoint/2010/main" val="3174150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Inter-frame Spacing</a:t>
            </a:r>
            <a:endParaRPr lang="el-GR" altLang="en-US" smtClean="0"/>
          </a:p>
        </p:txBody>
      </p:sp>
      <p:sp>
        <p:nvSpPr>
          <p:cNvPr id="51203" name="Rectangle 3"/>
          <p:cNvSpPr>
            <a:spLocks noGrp="1" noChangeArrowheads="1"/>
          </p:cNvSpPr>
          <p:nvPr>
            <p:ph type="body" idx="1"/>
          </p:nvPr>
        </p:nvSpPr>
        <p:spPr>
          <a:xfrm>
            <a:off x="304800" y="1295400"/>
            <a:ext cx="8382000" cy="5562600"/>
          </a:xfrm>
        </p:spPr>
        <p:txBody>
          <a:bodyPr/>
          <a:lstStyle/>
          <a:p>
            <a:pPr eaLnBrk="1" hangingPunct="1">
              <a:lnSpc>
                <a:spcPct val="80000"/>
              </a:lnSpc>
            </a:pPr>
            <a:r>
              <a:rPr lang="en-US" altLang="en-US" sz="2400" smtClean="0"/>
              <a:t>IFS: minimum time channel must be sensed idle prior to transmission </a:t>
            </a:r>
          </a:p>
          <a:p>
            <a:pPr lvl="1" eaLnBrk="1" hangingPunct="1">
              <a:lnSpc>
                <a:spcPct val="80000"/>
              </a:lnSpc>
            </a:pPr>
            <a:r>
              <a:rPr lang="en-US" altLang="en-US" sz="2000" b="1" smtClean="0"/>
              <a:t>Short inter-frame spacing (SIFS)</a:t>
            </a:r>
            <a:endParaRPr lang="en-US" altLang="en-US" sz="2000" smtClean="0"/>
          </a:p>
          <a:p>
            <a:pPr lvl="2" eaLnBrk="1" hangingPunct="1">
              <a:lnSpc>
                <a:spcPct val="80000"/>
              </a:lnSpc>
            </a:pPr>
            <a:r>
              <a:rPr lang="en-US" altLang="en-US" sz="1800" smtClean="0"/>
              <a:t>the shortest waiting time for medium access	</a:t>
            </a:r>
          </a:p>
          <a:p>
            <a:pPr lvl="2" eaLnBrk="1" hangingPunct="1">
              <a:lnSpc>
                <a:spcPct val="80000"/>
              </a:lnSpc>
            </a:pPr>
            <a:r>
              <a:rPr lang="en-US" altLang="en-US" sz="1800" smtClean="0"/>
              <a:t>defined for short </a:t>
            </a:r>
            <a:r>
              <a:rPr lang="en-US" altLang="en-US" sz="1800" smtClean="0">
                <a:solidFill>
                  <a:schemeClr val="tx2"/>
                </a:solidFill>
              </a:rPr>
              <a:t>control messages</a:t>
            </a:r>
            <a:r>
              <a:rPr lang="en-US" altLang="en-US" sz="1800" smtClean="0"/>
              <a:t> (e.g., ACK of data packets)</a:t>
            </a:r>
          </a:p>
          <a:p>
            <a:pPr lvl="1" eaLnBrk="1" hangingPunct="1">
              <a:lnSpc>
                <a:spcPct val="80000"/>
              </a:lnSpc>
            </a:pPr>
            <a:r>
              <a:rPr lang="en-US" altLang="en-US" sz="2000" b="1" smtClean="0"/>
              <a:t>DCF inter-frame spacing (DIFS)</a:t>
            </a:r>
            <a:r>
              <a:rPr lang="en-US" altLang="en-US" sz="2000" smtClean="0"/>
              <a:t>  </a:t>
            </a:r>
          </a:p>
          <a:p>
            <a:pPr lvl="2" eaLnBrk="1" hangingPunct="1">
              <a:lnSpc>
                <a:spcPct val="80000"/>
              </a:lnSpc>
            </a:pPr>
            <a:r>
              <a:rPr lang="en-US" altLang="en-US" sz="1800" smtClean="0"/>
              <a:t>the longest waiting time used for asynchronous data service within a contention period</a:t>
            </a:r>
          </a:p>
          <a:p>
            <a:pPr lvl="2" eaLnBrk="1" hangingPunct="1">
              <a:lnSpc>
                <a:spcPct val="80000"/>
              </a:lnSpc>
            </a:pPr>
            <a:r>
              <a:rPr lang="en-US" altLang="en-US" sz="1800" smtClean="0"/>
              <a:t>SIFS + two slot times</a:t>
            </a:r>
          </a:p>
          <a:p>
            <a:pPr lvl="1" eaLnBrk="1" hangingPunct="1">
              <a:lnSpc>
                <a:spcPct val="80000"/>
              </a:lnSpc>
            </a:pPr>
            <a:r>
              <a:rPr lang="en-US" altLang="en-US" sz="2000" b="1" smtClean="0"/>
              <a:t>PCF inter-frame spacing (PIFS)</a:t>
            </a:r>
            <a:r>
              <a:rPr lang="en-US" altLang="en-US" sz="2000" smtClean="0"/>
              <a:t> </a:t>
            </a:r>
          </a:p>
          <a:p>
            <a:pPr lvl="2" eaLnBrk="1" hangingPunct="1">
              <a:lnSpc>
                <a:spcPct val="80000"/>
              </a:lnSpc>
            </a:pPr>
            <a:r>
              <a:rPr lang="en-US" altLang="en-US" sz="1800" smtClean="0"/>
              <a:t>an access point polling other nodes only has to wait PIFS for medium access (for a time-bounded service)</a:t>
            </a:r>
          </a:p>
          <a:p>
            <a:pPr lvl="2" eaLnBrk="1" hangingPunct="1">
              <a:lnSpc>
                <a:spcPct val="80000"/>
              </a:lnSpc>
            </a:pPr>
            <a:r>
              <a:rPr lang="en-US" altLang="en-US" sz="1800" smtClean="0"/>
              <a:t>SIFS + one slot time</a:t>
            </a:r>
          </a:p>
          <a:p>
            <a:pPr eaLnBrk="1" hangingPunct="1">
              <a:lnSpc>
                <a:spcPct val="80000"/>
              </a:lnSpc>
            </a:pPr>
            <a:r>
              <a:rPr lang="en-US" altLang="en-US" sz="2400" smtClean="0"/>
              <a:t>Different IFS values allow differential access to wireless channel</a:t>
            </a:r>
          </a:p>
          <a:p>
            <a:pPr eaLnBrk="1" hangingPunct="1">
              <a:lnSpc>
                <a:spcPct val="80000"/>
              </a:lnSpc>
            </a:pPr>
            <a:r>
              <a:rPr lang="en-US" altLang="en-US" sz="2400" smtClean="0"/>
              <a:t>Delay values in slot time</a:t>
            </a:r>
          </a:p>
          <a:p>
            <a:pPr lvl="1" eaLnBrk="1" hangingPunct="1">
              <a:lnSpc>
                <a:spcPct val="80000"/>
              </a:lnSpc>
            </a:pPr>
            <a:r>
              <a:rPr lang="en-US" altLang="en-US" sz="2000" smtClean="0"/>
              <a:t>slot time=maximum time to detect a transmitting station (20 </a:t>
            </a:r>
            <a:r>
              <a:rPr lang="en-US" altLang="en-US" sz="2400" smtClean="0">
                <a:latin typeface="Symbol" pitchFamily="18" charset="2"/>
              </a:rPr>
              <a:t>m</a:t>
            </a:r>
            <a:r>
              <a:rPr lang="en-US" altLang="en-US" sz="2000" smtClean="0"/>
              <a:t>sec in 802.11b</a:t>
            </a:r>
          </a:p>
          <a:p>
            <a:pPr eaLnBrk="1" hangingPunct="1">
              <a:lnSpc>
                <a:spcPct val="80000"/>
              </a:lnSpc>
            </a:pPr>
            <a:endParaRPr lang="el-GR" altLang="en-US" sz="2400" smtClean="0"/>
          </a:p>
        </p:txBody>
      </p:sp>
    </p:spTree>
    <p:extLst>
      <p:ext uri="{BB962C8B-B14F-4D97-AF65-F5344CB8AC3E}">
        <p14:creationId xmlns:p14="http://schemas.microsoft.com/office/powerpoint/2010/main" val="4090717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 </a:t>
            </a:r>
          </a:p>
        </p:txBody>
      </p:sp>
      <p:sp>
        <p:nvSpPr>
          <p:cNvPr id="52227" name="Rectangle 3"/>
          <p:cNvSpPr>
            <a:spLocks noGrp="1" noChangeArrowheads="1"/>
          </p:cNvSpPr>
          <p:nvPr>
            <p:ph type="body" idx="1"/>
          </p:nvPr>
        </p:nvSpPr>
        <p:spPr/>
        <p:txBody>
          <a:bodyPr/>
          <a:lstStyle/>
          <a:p>
            <a:pPr eaLnBrk="1" hangingPunct="1">
              <a:lnSpc>
                <a:spcPct val="90000"/>
              </a:lnSpc>
            </a:pPr>
            <a:r>
              <a:rPr lang="en-US" altLang="en-US" sz="2800" smtClean="0"/>
              <a:t>The mandatory access mechanism of IEEE 802.11 is based on carrier sense multiple access with collision avoidance (</a:t>
            </a:r>
            <a:r>
              <a:rPr lang="en-US" altLang="en-US" sz="2800" b="1" i="1" smtClean="0">
                <a:solidFill>
                  <a:schemeClr val="accent1"/>
                </a:solidFill>
              </a:rPr>
              <a:t>CSMA/CA</a:t>
            </a:r>
            <a:r>
              <a:rPr lang="en-US" altLang="en-US" sz="2800" smtClean="0"/>
              <a:t>).</a:t>
            </a:r>
          </a:p>
          <a:p>
            <a:pPr lvl="1" eaLnBrk="1" hangingPunct="1">
              <a:lnSpc>
                <a:spcPct val="90000"/>
              </a:lnSpc>
            </a:pPr>
            <a:r>
              <a:rPr lang="en-US" altLang="en-US" sz="2400" smtClean="0"/>
              <a:t>a random access scheme with </a:t>
            </a:r>
            <a:r>
              <a:rPr lang="en-US" altLang="en-US" sz="2400" smtClean="0">
                <a:solidFill>
                  <a:schemeClr val="tx2"/>
                </a:solidFill>
              </a:rPr>
              <a:t>carrier sense</a:t>
            </a:r>
            <a:r>
              <a:rPr lang="en-US" altLang="en-US" sz="2400" smtClean="0"/>
              <a:t> (with the help of the Clear Channel Assessment-CCA signal of the physical layer) and </a:t>
            </a:r>
            <a:r>
              <a:rPr lang="en-US" altLang="en-US" sz="2400" smtClean="0">
                <a:solidFill>
                  <a:schemeClr val="tx2"/>
                </a:solidFill>
              </a:rPr>
              <a:t>collision avoidance through random back-off</a:t>
            </a:r>
            <a:r>
              <a:rPr lang="en-US" altLang="en-US" sz="2400" smtClean="0"/>
              <a:t>.</a:t>
            </a:r>
          </a:p>
          <a:p>
            <a:pPr eaLnBrk="1" hangingPunct="1">
              <a:lnSpc>
                <a:spcPct val="90000"/>
              </a:lnSpc>
            </a:pPr>
            <a:r>
              <a:rPr lang="en-US" altLang="en-US" sz="2800" smtClean="0"/>
              <a:t>The standard defines also two control frames:</a:t>
            </a:r>
          </a:p>
          <a:p>
            <a:pPr lvl="1" eaLnBrk="1" hangingPunct="1">
              <a:lnSpc>
                <a:spcPct val="90000"/>
              </a:lnSpc>
            </a:pPr>
            <a:r>
              <a:rPr lang="en-US" altLang="en-US" sz="2400" smtClean="0"/>
              <a:t>RTS: Request To Send</a:t>
            </a:r>
          </a:p>
          <a:p>
            <a:pPr lvl="1" eaLnBrk="1" hangingPunct="1">
              <a:lnSpc>
                <a:spcPct val="90000"/>
              </a:lnSpc>
            </a:pPr>
            <a:r>
              <a:rPr lang="en-US" altLang="en-US" sz="2400" smtClean="0"/>
              <a:t>CTS: Clear To Send</a:t>
            </a:r>
          </a:p>
          <a:p>
            <a:pPr eaLnBrk="1" hangingPunct="1">
              <a:lnSpc>
                <a:spcPct val="90000"/>
              </a:lnSpc>
            </a:pPr>
            <a:endParaRPr lang="el-GR" altLang="en-US" sz="2400" smtClean="0"/>
          </a:p>
        </p:txBody>
      </p:sp>
    </p:spTree>
    <p:extLst>
      <p:ext uri="{BB962C8B-B14F-4D97-AF65-F5344CB8AC3E}">
        <p14:creationId xmlns:p14="http://schemas.microsoft.com/office/powerpoint/2010/main" val="477447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t> </a:t>
            </a:r>
          </a:p>
        </p:txBody>
      </p:sp>
      <p:sp>
        <p:nvSpPr>
          <p:cNvPr id="53251" name="Rectangle 3"/>
          <p:cNvSpPr>
            <a:spLocks noGrp="1" noChangeArrowheads="1"/>
          </p:cNvSpPr>
          <p:nvPr>
            <p:ph type="body" idx="1"/>
          </p:nvPr>
        </p:nvSpPr>
        <p:spPr>
          <a:xfrm>
            <a:off x="304800" y="1295400"/>
            <a:ext cx="8382000" cy="3505200"/>
          </a:xfrm>
        </p:spPr>
        <p:txBody>
          <a:bodyPr/>
          <a:lstStyle/>
          <a:p>
            <a:pPr eaLnBrk="1" hangingPunct="1">
              <a:lnSpc>
                <a:spcPct val="90000"/>
              </a:lnSpc>
            </a:pPr>
            <a:r>
              <a:rPr lang="en-US" altLang="en-US" sz="2400" smtClean="0"/>
              <a:t>avoid collisions: 2</a:t>
            </a:r>
            <a:r>
              <a:rPr lang="en-US" altLang="en-US" sz="2400" baseline="30000" smtClean="0"/>
              <a:t>+</a:t>
            </a:r>
            <a:r>
              <a:rPr lang="en-US" altLang="en-US" sz="2400" smtClean="0"/>
              <a:t> nodes </a:t>
            </a:r>
            <a:r>
              <a:rPr lang="en-US" altLang="en-US" sz="2400" smtClean="0">
                <a:sym typeface="Symbol" pitchFamily="18" charset="2"/>
              </a:rPr>
              <a:t>transmitting at same time</a:t>
            </a:r>
          </a:p>
          <a:p>
            <a:pPr eaLnBrk="1" hangingPunct="1">
              <a:lnSpc>
                <a:spcPct val="90000"/>
              </a:lnSpc>
            </a:pPr>
            <a:r>
              <a:rPr lang="en-US" altLang="en-US" sz="2400" smtClean="0">
                <a:sym typeface="Symbol" pitchFamily="18" charset="2"/>
              </a:rPr>
              <a:t>802.11: CSMA - sense before transmitting</a:t>
            </a:r>
          </a:p>
          <a:p>
            <a:pPr lvl="1" eaLnBrk="1" hangingPunct="1">
              <a:lnSpc>
                <a:spcPct val="90000"/>
              </a:lnSpc>
            </a:pPr>
            <a:r>
              <a:rPr lang="en-US" altLang="en-US" sz="2000" smtClean="0"/>
              <a:t>don’t collide with ongoing transmission by other node</a:t>
            </a:r>
          </a:p>
          <a:p>
            <a:pPr eaLnBrk="1" hangingPunct="1">
              <a:lnSpc>
                <a:spcPct val="90000"/>
              </a:lnSpc>
            </a:pPr>
            <a:r>
              <a:rPr lang="en-US" altLang="en-US" sz="2400" smtClean="0"/>
              <a:t>802.11: </a:t>
            </a:r>
            <a:r>
              <a:rPr lang="en-US" altLang="en-US" sz="2400" i="1" smtClean="0"/>
              <a:t>no</a:t>
            </a:r>
            <a:r>
              <a:rPr lang="en-US" altLang="en-US" sz="2400" smtClean="0"/>
              <a:t> collision detection!</a:t>
            </a:r>
          </a:p>
          <a:p>
            <a:pPr lvl="1" eaLnBrk="1" hangingPunct="1">
              <a:lnSpc>
                <a:spcPct val="90000"/>
              </a:lnSpc>
            </a:pPr>
            <a:r>
              <a:rPr lang="en-US" altLang="en-US" sz="2000" smtClean="0"/>
              <a:t>difficult to receive (sense collisions) when transmitting due to weak received signals (fading)</a:t>
            </a:r>
          </a:p>
          <a:p>
            <a:pPr lvl="1" eaLnBrk="1" hangingPunct="1">
              <a:lnSpc>
                <a:spcPct val="90000"/>
              </a:lnSpc>
            </a:pPr>
            <a:r>
              <a:rPr lang="en-US" altLang="en-US" sz="2000" smtClean="0"/>
              <a:t>can’t sense all collisions in any case: hidden terminal, fading</a:t>
            </a:r>
          </a:p>
          <a:p>
            <a:pPr lvl="1" eaLnBrk="1" hangingPunct="1">
              <a:lnSpc>
                <a:spcPct val="90000"/>
              </a:lnSpc>
            </a:pPr>
            <a:r>
              <a:rPr lang="en-US" altLang="en-US" sz="2000" smtClean="0"/>
              <a:t>goal: </a:t>
            </a:r>
            <a:r>
              <a:rPr lang="en-US" altLang="en-US" sz="2000" i="1" smtClean="0">
                <a:solidFill>
                  <a:srgbClr val="FF0000"/>
                </a:solidFill>
              </a:rPr>
              <a:t>avoid collisions:</a:t>
            </a:r>
            <a:r>
              <a:rPr lang="en-US" altLang="en-US" sz="2000" smtClean="0"/>
              <a:t> CSMA/C(ollision)A(voidance)</a:t>
            </a:r>
            <a:endParaRPr lang="en-US" altLang="en-US" sz="2000" smtClean="0">
              <a:solidFill>
                <a:srgbClr val="FF0000"/>
              </a:solidFill>
            </a:endParaRPr>
          </a:p>
          <a:p>
            <a:pPr eaLnBrk="1" hangingPunct="1">
              <a:lnSpc>
                <a:spcPct val="90000"/>
              </a:lnSpc>
            </a:pPr>
            <a:endParaRPr lang="el-GR" altLang="en-US" sz="2400" smtClean="0"/>
          </a:p>
        </p:txBody>
      </p:sp>
      <p:grpSp>
        <p:nvGrpSpPr>
          <p:cNvPr id="53252" name="Group 4" descr="COLLISSIONS"/>
          <p:cNvGrpSpPr>
            <a:grpSpLocks/>
          </p:cNvGrpSpPr>
          <p:nvPr/>
        </p:nvGrpSpPr>
        <p:grpSpPr bwMode="auto">
          <a:xfrm>
            <a:off x="1430338" y="4452938"/>
            <a:ext cx="6056312" cy="2006600"/>
            <a:chOff x="440" y="1326"/>
            <a:chExt cx="5164" cy="1464"/>
          </a:xfrm>
        </p:grpSpPr>
        <p:grpSp>
          <p:nvGrpSpPr>
            <p:cNvPr id="53253" name="Group 5"/>
            <p:cNvGrpSpPr>
              <a:grpSpLocks/>
            </p:cNvGrpSpPr>
            <p:nvPr/>
          </p:nvGrpSpPr>
          <p:grpSpPr bwMode="auto">
            <a:xfrm>
              <a:off x="440" y="1520"/>
              <a:ext cx="2086" cy="1018"/>
              <a:chOff x="759" y="2008"/>
              <a:chExt cx="2086" cy="1018"/>
            </a:xfrm>
          </p:grpSpPr>
          <p:grpSp>
            <p:nvGrpSpPr>
              <p:cNvPr id="53278" name="Group 6"/>
              <p:cNvGrpSpPr>
                <a:grpSpLocks/>
              </p:cNvGrpSpPr>
              <p:nvPr/>
            </p:nvGrpSpPr>
            <p:grpSpPr bwMode="auto">
              <a:xfrm>
                <a:off x="1529" y="2018"/>
                <a:ext cx="535" cy="466"/>
                <a:chOff x="2870" y="1518"/>
                <a:chExt cx="292" cy="320"/>
              </a:xfrm>
            </p:grpSpPr>
            <p:graphicFrame>
              <p:nvGraphicFramePr>
                <p:cNvPr id="53291"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18" name="Clip" r:id="rId3" imgW="826829" imgH="840406" progId="MS_ClipArt_Gallery.2">
                        <p:embed/>
                      </p:oleObj>
                    </mc:Choice>
                    <mc:Fallback>
                      <p:oleObj name="Clip" r:id="rId3"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92"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19" name="Clip" r:id="rId5" imgW="1268295" imgH="1199426" progId="MS_ClipArt_Gallery.2">
                        <p:embed/>
                      </p:oleObj>
                    </mc:Choice>
                    <mc:Fallback>
                      <p:oleObj name="Clip" r:id="rId5"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79" name="Freeform 9"/>
              <p:cNvSpPr>
                <a:spLocks/>
              </p:cNvSpPr>
              <p:nvPr/>
            </p:nvSpPr>
            <p:spPr bwMode="auto">
              <a:xfrm>
                <a:off x="759" y="2008"/>
                <a:ext cx="1273" cy="684"/>
              </a:xfrm>
              <a:custGeom>
                <a:avLst/>
                <a:gdLst>
                  <a:gd name="T0" fmla="*/ 9 w 1273"/>
                  <a:gd name="T1" fmla="*/ 675 h 684"/>
                  <a:gd name="T2" fmla="*/ 316 w 1273"/>
                  <a:gd name="T3" fmla="*/ 0 h 684"/>
                  <a:gd name="T4" fmla="*/ 461 w 1273"/>
                  <a:gd name="T5" fmla="*/ 228 h 684"/>
                  <a:gd name="T6" fmla="*/ 510 w 1273"/>
                  <a:gd name="T7" fmla="*/ 119 h 684"/>
                  <a:gd name="T8" fmla="*/ 631 w 1273"/>
                  <a:gd name="T9" fmla="*/ 467 h 684"/>
                  <a:gd name="T10" fmla="*/ 667 w 1273"/>
                  <a:gd name="T11" fmla="*/ 391 h 684"/>
                  <a:gd name="T12" fmla="*/ 739 w 1273"/>
                  <a:gd name="T13" fmla="*/ 464 h 684"/>
                  <a:gd name="T14" fmla="*/ 1058 w 1273"/>
                  <a:gd name="T15" fmla="*/ 57 h 684"/>
                  <a:gd name="T16" fmla="*/ 1273 w 1273"/>
                  <a:gd name="T17" fmla="*/ 684 h 684"/>
                  <a:gd name="T18" fmla="*/ 0 w 1273"/>
                  <a:gd name="T19" fmla="*/ 674 h 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3"/>
                  <a:gd name="T31" fmla="*/ 0 h 684"/>
                  <a:gd name="T32" fmla="*/ 1273 w 1273"/>
                  <a:gd name="T33" fmla="*/ 684 h 6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3" h="684">
                    <a:moveTo>
                      <a:pt x="9" y="675"/>
                    </a:moveTo>
                    <a:lnTo>
                      <a:pt x="316" y="0"/>
                    </a:lnTo>
                    <a:lnTo>
                      <a:pt x="461" y="228"/>
                    </a:lnTo>
                    <a:lnTo>
                      <a:pt x="510" y="119"/>
                    </a:lnTo>
                    <a:lnTo>
                      <a:pt x="631" y="467"/>
                    </a:lnTo>
                    <a:lnTo>
                      <a:pt x="667" y="391"/>
                    </a:lnTo>
                    <a:lnTo>
                      <a:pt x="739" y="464"/>
                    </a:lnTo>
                    <a:lnTo>
                      <a:pt x="1058" y="57"/>
                    </a:lnTo>
                    <a:lnTo>
                      <a:pt x="1273" y="684"/>
                    </a:lnTo>
                    <a:lnTo>
                      <a:pt x="0" y="674"/>
                    </a:lnTo>
                  </a:path>
                </a:pathLst>
              </a:custGeom>
              <a:gradFill rotWithShape="1">
                <a:gsLst>
                  <a:gs pos="0">
                    <a:srgbClr val="FFFFFF"/>
                  </a:gs>
                  <a:gs pos="100000">
                    <a:srgbClr val="00CC66"/>
                  </a:gs>
                </a:gsLst>
                <a:lin ang="5400000" scaled="1"/>
              </a:gradFill>
              <a:ln w="9525" cap="flat" cmpd="sng">
                <a:solidFill>
                  <a:schemeClr val="tx1"/>
                </a:solidFill>
                <a:prstDash val="solid"/>
                <a:round/>
                <a:headEnd/>
                <a:tailEnd/>
              </a:ln>
            </p:spPr>
            <p:txBody>
              <a:bodyPr wrap="none"/>
              <a:lstStyle/>
              <a:p>
                <a:endParaRPr lang="en-US"/>
              </a:p>
            </p:txBody>
          </p:sp>
          <p:grpSp>
            <p:nvGrpSpPr>
              <p:cNvPr id="53280" name="Group 10"/>
              <p:cNvGrpSpPr>
                <a:grpSpLocks/>
              </p:cNvGrpSpPr>
              <p:nvPr/>
            </p:nvGrpSpPr>
            <p:grpSpPr bwMode="auto">
              <a:xfrm>
                <a:off x="1053" y="2587"/>
                <a:ext cx="482" cy="439"/>
                <a:chOff x="2870" y="1518"/>
                <a:chExt cx="292" cy="320"/>
              </a:xfrm>
            </p:grpSpPr>
            <p:graphicFrame>
              <p:nvGraphicFramePr>
                <p:cNvPr id="53289"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20" name="Clip" r:id="rId7" imgW="826829" imgH="840406" progId="MS_ClipArt_Gallery.2">
                        <p:embed/>
                      </p:oleObj>
                    </mc:Choice>
                    <mc:Fallback>
                      <p:oleObj name="Clip" r:id="rId7"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90"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21" name="Clip" r:id="rId8" imgW="1268295" imgH="1199426" progId="MS_ClipArt_Gallery.2">
                        <p:embed/>
                      </p:oleObj>
                    </mc:Choice>
                    <mc:Fallback>
                      <p:oleObj name="Clip" r:id="rId8"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281" name="Group 13"/>
              <p:cNvGrpSpPr>
                <a:grpSpLocks/>
              </p:cNvGrpSpPr>
              <p:nvPr/>
            </p:nvGrpSpPr>
            <p:grpSpPr bwMode="auto">
              <a:xfrm>
                <a:off x="2124" y="2391"/>
                <a:ext cx="482" cy="439"/>
                <a:chOff x="2870" y="1518"/>
                <a:chExt cx="292" cy="320"/>
              </a:xfrm>
            </p:grpSpPr>
            <p:graphicFrame>
              <p:nvGraphicFramePr>
                <p:cNvPr id="53287"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22" name="Clip" r:id="rId9" imgW="826829" imgH="840406" progId="MS_ClipArt_Gallery.2">
                        <p:embed/>
                      </p:oleObj>
                    </mc:Choice>
                    <mc:Fallback>
                      <p:oleObj name="Clip" r:id="rId9"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88"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23" name="Clip" r:id="rId10" imgW="1268295" imgH="1199426" progId="MS_ClipArt_Gallery.2">
                        <p:embed/>
                      </p:oleObj>
                    </mc:Choice>
                    <mc:Fallback>
                      <p:oleObj name="Clip" r:id="rId10"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82" name="Line 16"/>
              <p:cNvSpPr>
                <a:spLocks noChangeShapeType="1"/>
              </p:cNvSpPr>
              <p:nvPr/>
            </p:nvSpPr>
            <p:spPr bwMode="auto">
              <a:xfrm flipV="1">
                <a:off x="1561" y="2773"/>
                <a:ext cx="629" cy="10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3" name="Line 17"/>
              <p:cNvSpPr>
                <a:spLocks noChangeShapeType="1"/>
              </p:cNvSpPr>
              <p:nvPr/>
            </p:nvSpPr>
            <p:spPr bwMode="auto">
              <a:xfrm>
                <a:off x="1985" y="2471"/>
                <a:ext cx="257" cy="203"/>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4" name="Text Box 18"/>
              <p:cNvSpPr txBox="1">
                <a:spLocks noChangeArrowheads="1"/>
              </p:cNvSpPr>
              <p:nvPr/>
            </p:nvSpPr>
            <p:spPr bwMode="auto">
              <a:xfrm>
                <a:off x="1005" y="2705"/>
                <a:ext cx="30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a:t>
                </a:r>
              </a:p>
            </p:txBody>
          </p:sp>
          <p:sp>
            <p:nvSpPr>
              <p:cNvPr id="53285" name="Text Box 19"/>
              <p:cNvSpPr txBox="1">
                <a:spLocks noChangeArrowheads="1"/>
              </p:cNvSpPr>
              <p:nvPr/>
            </p:nvSpPr>
            <p:spPr bwMode="auto">
              <a:xfrm>
                <a:off x="2565" y="2562"/>
                <a:ext cx="28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53286" name="Text Box 20"/>
              <p:cNvSpPr txBox="1">
                <a:spLocks noChangeArrowheads="1"/>
              </p:cNvSpPr>
              <p:nvPr/>
            </p:nvSpPr>
            <p:spPr bwMode="auto">
              <a:xfrm>
                <a:off x="2014" y="2118"/>
                <a:ext cx="2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a:t>
                </a:r>
              </a:p>
            </p:txBody>
          </p:sp>
        </p:grpSp>
        <p:grpSp>
          <p:nvGrpSpPr>
            <p:cNvPr id="53254" name="Group 21"/>
            <p:cNvGrpSpPr>
              <a:grpSpLocks/>
            </p:cNvGrpSpPr>
            <p:nvPr/>
          </p:nvGrpSpPr>
          <p:grpSpPr bwMode="auto">
            <a:xfrm>
              <a:off x="3114" y="1326"/>
              <a:ext cx="2490" cy="1464"/>
              <a:chOff x="3264" y="1698"/>
              <a:chExt cx="2490" cy="1464"/>
            </a:xfrm>
          </p:grpSpPr>
          <p:grpSp>
            <p:nvGrpSpPr>
              <p:cNvPr id="53255" name="Group 22"/>
              <p:cNvGrpSpPr>
                <a:grpSpLocks/>
              </p:cNvGrpSpPr>
              <p:nvPr/>
            </p:nvGrpSpPr>
            <p:grpSpPr bwMode="auto">
              <a:xfrm>
                <a:off x="3264" y="1698"/>
                <a:ext cx="2221" cy="455"/>
                <a:chOff x="3256" y="1911"/>
                <a:chExt cx="2221" cy="455"/>
              </a:xfrm>
            </p:grpSpPr>
            <p:grpSp>
              <p:nvGrpSpPr>
                <p:cNvPr id="53266" name="Group 23"/>
                <p:cNvGrpSpPr>
                  <a:grpSpLocks/>
                </p:cNvGrpSpPr>
                <p:nvPr/>
              </p:nvGrpSpPr>
              <p:grpSpPr bwMode="auto">
                <a:xfrm>
                  <a:off x="3303" y="1911"/>
                  <a:ext cx="482" cy="439"/>
                  <a:chOff x="2870" y="1518"/>
                  <a:chExt cx="292" cy="320"/>
                </a:xfrm>
              </p:grpSpPr>
              <p:graphicFrame>
                <p:nvGraphicFramePr>
                  <p:cNvPr id="5327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24" name="Clip" r:id="rId11" imgW="826829" imgH="840406" progId="MS_ClipArt_Gallery.2">
                          <p:embed/>
                        </p:oleObj>
                      </mc:Choice>
                      <mc:Fallback>
                        <p:oleObj name="Clip" r:id="rId11"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25" name="Clip" r:id="rId12" imgW="1268295" imgH="1199426" progId="MS_ClipArt_Gallery.2">
                          <p:embed/>
                        </p:oleObj>
                      </mc:Choice>
                      <mc:Fallback>
                        <p:oleObj name="Clip" r:id="rId12"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267" name="Group 26"/>
                <p:cNvGrpSpPr>
                  <a:grpSpLocks/>
                </p:cNvGrpSpPr>
                <p:nvPr/>
              </p:nvGrpSpPr>
              <p:grpSpPr bwMode="auto">
                <a:xfrm>
                  <a:off x="4037" y="1919"/>
                  <a:ext cx="482" cy="439"/>
                  <a:chOff x="2870" y="1518"/>
                  <a:chExt cx="292" cy="320"/>
                </a:xfrm>
              </p:grpSpPr>
              <p:graphicFrame>
                <p:nvGraphicFramePr>
                  <p:cNvPr id="53274"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26" name="Clip" r:id="rId13" imgW="826829" imgH="840406" progId="MS_ClipArt_Gallery.2">
                          <p:embed/>
                        </p:oleObj>
                      </mc:Choice>
                      <mc:Fallback>
                        <p:oleObj name="Clip" r:id="rId13"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5"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27" name="Clip" r:id="rId14" imgW="1268295" imgH="1199426" progId="MS_ClipArt_Gallery.2">
                          <p:embed/>
                        </p:oleObj>
                      </mc:Choice>
                      <mc:Fallback>
                        <p:oleObj name="Clip" r:id="rId14"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68" name="Text Box 29"/>
                <p:cNvSpPr txBox="1">
                  <a:spLocks noChangeArrowheads="1"/>
                </p:cNvSpPr>
                <p:nvPr/>
              </p:nvSpPr>
              <p:spPr bwMode="auto">
                <a:xfrm>
                  <a:off x="3256" y="2030"/>
                  <a:ext cx="2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rgbClr val="FF0000"/>
                      </a:solidFill>
                      <a:latin typeface="Comic Sans MS" pitchFamily="66" charset="0"/>
                    </a:rPr>
                    <a:t>A</a:t>
                  </a:r>
                </a:p>
              </p:txBody>
            </p:sp>
            <p:sp>
              <p:nvSpPr>
                <p:cNvPr id="53269" name="Text Box 30"/>
                <p:cNvSpPr txBox="1">
                  <a:spLocks noChangeArrowheads="1"/>
                </p:cNvSpPr>
                <p:nvPr/>
              </p:nvSpPr>
              <p:spPr bwMode="auto">
                <a:xfrm>
                  <a:off x="4459" y="2027"/>
                  <a:ext cx="20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53270" name="Text Box 31"/>
                <p:cNvSpPr txBox="1">
                  <a:spLocks noChangeArrowheads="1"/>
                </p:cNvSpPr>
                <p:nvPr/>
              </p:nvSpPr>
              <p:spPr bwMode="auto">
                <a:xfrm>
                  <a:off x="5203" y="2053"/>
                  <a:ext cx="2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a:t>
                  </a:r>
                </a:p>
              </p:txBody>
            </p:sp>
            <p:grpSp>
              <p:nvGrpSpPr>
                <p:cNvPr id="53271" name="Group 32"/>
                <p:cNvGrpSpPr>
                  <a:grpSpLocks/>
                </p:cNvGrpSpPr>
                <p:nvPr/>
              </p:nvGrpSpPr>
              <p:grpSpPr bwMode="auto">
                <a:xfrm>
                  <a:off x="4726" y="1927"/>
                  <a:ext cx="482" cy="439"/>
                  <a:chOff x="2870" y="1518"/>
                  <a:chExt cx="292" cy="320"/>
                </a:xfrm>
              </p:grpSpPr>
              <p:graphicFrame>
                <p:nvGraphicFramePr>
                  <p:cNvPr id="5327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2728" name="Clip" r:id="rId15" imgW="826829" imgH="840406" progId="MS_ClipArt_Gallery.2">
                          <p:embed/>
                        </p:oleObj>
                      </mc:Choice>
                      <mc:Fallback>
                        <p:oleObj name="Clip" r:id="rId15"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2729" name="Clip" r:id="rId16" imgW="1268295" imgH="1199426" progId="MS_ClipArt_Gallery.2">
                          <p:embed/>
                        </p:oleObj>
                      </mc:Choice>
                      <mc:Fallback>
                        <p:oleObj name="Clip" r:id="rId16"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3256" name="Text Box 35"/>
              <p:cNvSpPr txBox="1">
                <a:spLocks noChangeArrowheads="1"/>
              </p:cNvSpPr>
              <p:nvPr/>
            </p:nvSpPr>
            <p:spPr bwMode="auto">
              <a:xfrm>
                <a:off x="3310" y="2339"/>
                <a:ext cx="809"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FF0000"/>
                    </a:solidFill>
                    <a:latin typeface="Comic Sans MS" pitchFamily="66" charset="0"/>
                  </a:rPr>
                  <a:t>A’s signal</a:t>
                </a:r>
              </a:p>
              <a:p>
                <a:pPr>
                  <a:spcBef>
                    <a:spcPct val="0"/>
                  </a:spcBef>
                  <a:buClrTx/>
                  <a:buSzTx/>
                  <a:buFontTx/>
                  <a:buNone/>
                </a:pPr>
                <a:r>
                  <a:rPr lang="en-US" altLang="en-US" sz="1400">
                    <a:solidFill>
                      <a:srgbClr val="FF0000"/>
                    </a:solidFill>
                    <a:latin typeface="Comic Sans MS" pitchFamily="66" charset="0"/>
                  </a:rPr>
                  <a:t>strength</a:t>
                </a:r>
              </a:p>
            </p:txBody>
          </p:sp>
          <p:sp>
            <p:nvSpPr>
              <p:cNvPr id="53257" name="Line 36"/>
              <p:cNvSpPr>
                <a:spLocks noChangeShapeType="1"/>
              </p:cNvSpPr>
              <p:nvPr/>
            </p:nvSpPr>
            <p:spPr bwMode="auto">
              <a:xfrm>
                <a:off x="3349" y="2985"/>
                <a:ext cx="2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58" name="Line 37"/>
              <p:cNvSpPr>
                <a:spLocks noChangeShapeType="1"/>
              </p:cNvSpPr>
              <p:nvPr/>
            </p:nvSpPr>
            <p:spPr bwMode="auto">
              <a:xfrm>
                <a:off x="3315" y="2242"/>
                <a:ext cx="0" cy="7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59" name="Freeform 38"/>
              <p:cNvSpPr>
                <a:spLocks/>
              </p:cNvSpPr>
              <p:nvPr/>
            </p:nvSpPr>
            <p:spPr bwMode="auto">
              <a:xfrm>
                <a:off x="3367" y="2277"/>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260" name="Text Box 39"/>
              <p:cNvSpPr txBox="1">
                <a:spLocks noChangeArrowheads="1"/>
              </p:cNvSpPr>
              <p:nvPr/>
            </p:nvSpPr>
            <p:spPr bwMode="auto">
              <a:xfrm>
                <a:off x="4159" y="2962"/>
                <a:ext cx="49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latin typeface="Comic Sans MS" pitchFamily="66" charset="0"/>
                  </a:rPr>
                  <a:t>space</a:t>
                </a:r>
              </a:p>
            </p:txBody>
          </p:sp>
          <p:sp>
            <p:nvSpPr>
              <p:cNvPr id="53261" name="Freeform 40"/>
              <p:cNvSpPr>
                <a:spLocks/>
              </p:cNvSpPr>
              <p:nvPr/>
            </p:nvSpPr>
            <p:spPr bwMode="auto">
              <a:xfrm flipH="1">
                <a:off x="3427" y="2258"/>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262" name="Text Box 41"/>
              <p:cNvSpPr txBox="1">
                <a:spLocks noChangeArrowheads="1"/>
              </p:cNvSpPr>
              <p:nvPr/>
            </p:nvSpPr>
            <p:spPr bwMode="auto">
              <a:xfrm>
                <a:off x="4964" y="2293"/>
                <a:ext cx="79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chemeClr val="accent2"/>
                    </a:solidFill>
                    <a:latin typeface="Comic Sans MS" pitchFamily="66" charset="0"/>
                  </a:rPr>
                  <a:t>C’s signal</a:t>
                </a:r>
              </a:p>
              <a:p>
                <a:pPr>
                  <a:spcBef>
                    <a:spcPct val="0"/>
                  </a:spcBef>
                  <a:buClrTx/>
                  <a:buSzTx/>
                  <a:buFontTx/>
                  <a:buNone/>
                </a:pPr>
                <a:r>
                  <a:rPr lang="en-US" altLang="en-US" sz="1400">
                    <a:solidFill>
                      <a:schemeClr val="accent2"/>
                    </a:solidFill>
                    <a:latin typeface="Comic Sans MS" pitchFamily="66" charset="0"/>
                  </a:rPr>
                  <a:t>strength</a:t>
                </a:r>
              </a:p>
            </p:txBody>
          </p:sp>
          <p:sp>
            <p:nvSpPr>
              <p:cNvPr id="53263" name="Line 42"/>
              <p:cNvSpPr>
                <a:spLocks noChangeShapeType="1"/>
              </p:cNvSpPr>
              <p:nvPr/>
            </p:nvSpPr>
            <p:spPr bwMode="auto">
              <a:xfrm flipH="1">
                <a:off x="3554" y="2171"/>
                <a:ext cx="17" cy="7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4" name="Line 43"/>
              <p:cNvSpPr>
                <a:spLocks noChangeShapeType="1"/>
              </p:cNvSpPr>
              <p:nvPr/>
            </p:nvSpPr>
            <p:spPr bwMode="auto">
              <a:xfrm>
                <a:off x="4323" y="2214"/>
                <a:ext cx="0" cy="76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5" name="Line 44"/>
              <p:cNvSpPr>
                <a:spLocks noChangeShapeType="1"/>
              </p:cNvSpPr>
              <p:nvPr/>
            </p:nvSpPr>
            <p:spPr bwMode="auto">
              <a:xfrm>
                <a:off x="5004" y="2204"/>
                <a:ext cx="0" cy="74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grpSp>
      </p:grpSp>
    </p:spTree>
    <p:extLst>
      <p:ext uri="{BB962C8B-B14F-4D97-AF65-F5344CB8AC3E}">
        <p14:creationId xmlns:p14="http://schemas.microsoft.com/office/powerpoint/2010/main" val="465545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150" y="0"/>
            <a:ext cx="8382000" cy="1219200"/>
          </a:xfrm>
        </p:spPr>
        <p:txBody>
          <a:bodyPr/>
          <a:lstStyle/>
          <a:p>
            <a:pPr eaLnBrk="1" hangingPunct="1"/>
            <a:r>
              <a:rPr lang="en-US" altLang="en-US" smtClean="0"/>
              <a:t>CSMA/CA</a:t>
            </a:r>
            <a:endParaRPr lang="el-GR" altLang="en-US" smtClean="0"/>
          </a:p>
        </p:txBody>
      </p:sp>
      <p:sp>
        <p:nvSpPr>
          <p:cNvPr id="54275" name="Rectangle 3"/>
          <p:cNvSpPr>
            <a:spLocks noGrp="1" noChangeArrowheads="1"/>
          </p:cNvSpPr>
          <p:nvPr>
            <p:ph type="body" idx="1"/>
          </p:nvPr>
        </p:nvSpPr>
        <p:spPr>
          <a:xfrm>
            <a:off x="1066800" y="6858000"/>
            <a:ext cx="8382000" cy="5105400"/>
          </a:xfrm>
        </p:spPr>
        <p:txBody>
          <a:bodyPr/>
          <a:lstStyle/>
          <a:p>
            <a:pPr eaLnBrk="1" hangingPunct="1"/>
            <a:endParaRPr lang="en-US" altLang="en-US" dirty="0" smtClean="0"/>
          </a:p>
        </p:txBody>
      </p:sp>
      <p:sp>
        <p:nvSpPr>
          <p:cNvPr id="54276" name="Rectangle 4"/>
          <p:cNvSpPr>
            <a:spLocks noChangeArrowheads="1"/>
          </p:cNvSpPr>
          <p:nvPr/>
        </p:nvSpPr>
        <p:spPr bwMode="auto">
          <a:xfrm>
            <a:off x="236538" y="1143000"/>
            <a:ext cx="5630862"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buFontTx/>
              <a:buNone/>
            </a:pPr>
            <a:r>
              <a:rPr lang="en-US" altLang="en-US" sz="2000" u="sng" dirty="0">
                <a:solidFill>
                  <a:srgbClr val="FF0000"/>
                </a:solidFill>
              </a:rPr>
              <a:t>802.11 sender</a:t>
            </a:r>
            <a:endParaRPr lang="en-US" altLang="en-US" sz="2000" dirty="0">
              <a:solidFill>
                <a:srgbClr val="FF0000"/>
              </a:solidFill>
            </a:endParaRPr>
          </a:p>
          <a:p>
            <a:pPr eaLnBrk="1" hangingPunct="1">
              <a:buClr>
                <a:srgbClr val="0000FF"/>
              </a:buClr>
              <a:buFontTx/>
              <a:buNone/>
            </a:pPr>
            <a:r>
              <a:rPr lang="en-US" altLang="en-US" sz="2000" dirty="0">
                <a:solidFill>
                  <a:schemeClr val="accent2"/>
                </a:solidFill>
              </a:rPr>
              <a:t>1. if sense channel idle</a:t>
            </a:r>
            <a:r>
              <a:rPr lang="en-US" altLang="en-US" sz="2000" dirty="0"/>
              <a:t> for </a:t>
            </a:r>
            <a:r>
              <a:rPr lang="en-US" altLang="en-US" sz="2000" b="1" dirty="0"/>
              <a:t>DIFS</a:t>
            </a:r>
            <a:r>
              <a:rPr lang="en-US" altLang="en-US" sz="2000" dirty="0"/>
              <a:t>  </a:t>
            </a:r>
            <a:r>
              <a:rPr lang="en-US" altLang="en-US" sz="2000" dirty="0">
                <a:solidFill>
                  <a:schemeClr val="accent2"/>
                </a:solidFill>
              </a:rPr>
              <a:t>then</a:t>
            </a:r>
            <a:r>
              <a:rPr lang="en-US" altLang="en-US" sz="2000" dirty="0"/>
              <a:t> </a:t>
            </a:r>
          </a:p>
          <a:p>
            <a:pPr lvl="1" eaLnBrk="1" hangingPunct="1">
              <a:buClr>
                <a:srgbClr val="0000FF"/>
              </a:buClr>
              <a:buFont typeface="Wingdings" pitchFamily="2" charset="2"/>
              <a:buNone/>
            </a:pPr>
            <a:r>
              <a:rPr lang="en-US" altLang="en-US" sz="2000" dirty="0"/>
              <a:t>transmit entire frame (no CD)</a:t>
            </a:r>
          </a:p>
          <a:p>
            <a:pPr eaLnBrk="1" hangingPunct="1">
              <a:buClr>
                <a:srgbClr val="0000FF"/>
              </a:buClr>
              <a:buFontTx/>
              <a:buNone/>
            </a:pPr>
            <a:r>
              <a:rPr lang="en-US" altLang="en-US" sz="2000" dirty="0">
                <a:solidFill>
                  <a:schemeClr val="accent2"/>
                </a:solidFill>
              </a:rPr>
              <a:t>2. if</a:t>
            </a:r>
            <a:r>
              <a:rPr lang="en-US" altLang="en-US" sz="2000" dirty="0"/>
              <a:t> </a:t>
            </a:r>
            <a:r>
              <a:rPr lang="en-US" altLang="en-US" sz="2000" dirty="0">
                <a:solidFill>
                  <a:schemeClr val="accent2"/>
                </a:solidFill>
              </a:rPr>
              <a:t>sense channel busy then</a:t>
            </a:r>
            <a:r>
              <a:rPr lang="en-US" altLang="en-US" sz="2000" dirty="0"/>
              <a:t> </a:t>
            </a:r>
          </a:p>
          <a:p>
            <a:pPr lvl="1" eaLnBrk="1" hangingPunct="1">
              <a:buClr>
                <a:srgbClr val="0000FF"/>
              </a:buClr>
              <a:buFont typeface="Wingdings" pitchFamily="2" charset="2"/>
              <a:buNone/>
            </a:pPr>
            <a:r>
              <a:rPr lang="en-US" altLang="en-US" sz="2000" dirty="0"/>
              <a:t>start random </a:t>
            </a:r>
            <a:r>
              <a:rPr lang="en-US" altLang="en-US" sz="2000" dirty="0" err="1"/>
              <a:t>backoff</a:t>
            </a:r>
            <a:r>
              <a:rPr lang="en-US" altLang="en-US" sz="2000" dirty="0"/>
              <a:t> time</a:t>
            </a:r>
          </a:p>
          <a:p>
            <a:pPr lvl="1" eaLnBrk="1" hangingPunct="1">
              <a:buClr>
                <a:srgbClr val="0000FF"/>
              </a:buClr>
              <a:buFont typeface="Wingdings" pitchFamily="2" charset="2"/>
              <a:buNone/>
            </a:pPr>
            <a:r>
              <a:rPr lang="en-US" altLang="en-US" sz="2000" dirty="0"/>
              <a:t>timer counts down while channel idle</a:t>
            </a:r>
          </a:p>
          <a:p>
            <a:pPr lvl="1" eaLnBrk="1" hangingPunct="1">
              <a:buClr>
                <a:srgbClr val="0000FF"/>
              </a:buClr>
              <a:buFont typeface="Wingdings" pitchFamily="2" charset="2"/>
              <a:buNone/>
            </a:pPr>
            <a:r>
              <a:rPr lang="en-US" altLang="en-US" sz="2000" dirty="0"/>
              <a:t>transmit when timer expires</a:t>
            </a:r>
          </a:p>
          <a:p>
            <a:pPr lvl="1" eaLnBrk="1" hangingPunct="1">
              <a:buClr>
                <a:srgbClr val="0000FF"/>
              </a:buClr>
              <a:buFont typeface="Wingdings" pitchFamily="2" charset="2"/>
              <a:buNone/>
            </a:pPr>
            <a:r>
              <a:rPr lang="en-US" altLang="en-US" sz="2000" dirty="0"/>
              <a:t>if no ACK, increase random </a:t>
            </a:r>
            <a:r>
              <a:rPr lang="en-US" altLang="en-US" sz="2000" dirty="0" err="1"/>
              <a:t>backoff</a:t>
            </a:r>
            <a:r>
              <a:rPr lang="en-US" altLang="en-US" sz="2000" dirty="0"/>
              <a:t> interval, repeat 2</a:t>
            </a:r>
          </a:p>
          <a:p>
            <a:pPr eaLnBrk="1" hangingPunct="1">
              <a:buClr>
                <a:srgbClr val="0000FF"/>
              </a:buClr>
              <a:buFontTx/>
              <a:buNone/>
            </a:pPr>
            <a:r>
              <a:rPr lang="en-US" altLang="en-US" sz="2000" u="sng" dirty="0">
                <a:solidFill>
                  <a:srgbClr val="FF0000"/>
                </a:solidFill>
              </a:rPr>
              <a:t>802.11 receiver</a:t>
            </a:r>
            <a:endParaRPr lang="en-US" altLang="en-US" sz="2000" dirty="0"/>
          </a:p>
          <a:p>
            <a:pPr eaLnBrk="1" hangingPunct="1">
              <a:buClr>
                <a:srgbClr val="0000FF"/>
              </a:buClr>
              <a:buFontTx/>
              <a:buNone/>
            </a:pPr>
            <a:r>
              <a:rPr lang="en-US" altLang="en-US" sz="2000" dirty="0">
                <a:solidFill>
                  <a:schemeClr val="accent2"/>
                </a:solidFill>
              </a:rPr>
              <a:t>- if frame received OK</a:t>
            </a:r>
            <a:endParaRPr lang="en-US" altLang="en-US" sz="2000" dirty="0"/>
          </a:p>
          <a:p>
            <a:pPr eaLnBrk="1" hangingPunct="1">
              <a:buClr>
                <a:srgbClr val="0000FF"/>
              </a:buClr>
              <a:buFontTx/>
              <a:buNone/>
            </a:pPr>
            <a:r>
              <a:rPr lang="en-US" altLang="en-US" sz="2000" dirty="0">
                <a:solidFill>
                  <a:schemeClr val="accent2"/>
                </a:solidFill>
              </a:rPr>
              <a:t>   </a:t>
            </a:r>
            <a:r>
              <a:rPr lang="en-US" altLang="en-US" sz="2000" dirty="0"/>
              <a:t>return ACK after </a:t>
            </a:r>
            <a:r>
              <a:rPr lang="en-US" altLang="en-US" sz="2000" b="1" dirty="0"/>
              <a:t>SIFS </a:t>
            </a:r>
            <a:r>
              <a:rPr lang="en-US" altLang="en-US" sz="2000" dirty="0"/>
              <a:t>(ACK needed due to hidden terminal problem) </a:t>
            </a:r>
            <a:endParaRPr lang="en-US" altLang="en-US" sz="2000" b="1" dirty="0"/>
          </a:p>
        </p:txBody>
      </p:sp>
      <p:grpSp>
        <p:nvGrpSpPr>
          <p:cNvPr id="3" name="Group 2" descr="csma/ca"/>
          <p:cNvGrpSpPr/>
          <p:nvPr/>
        </p:nvGrpSpPr>
        <p:grpSpPr>
          <a:xfrm>
            <a:off x="5737225" y="1912938"/>
            <a:ext cx="3246438" cy="3695700"/>
            <a:chOff x="5737225" y="1912938"/>
            <a:chExt cx="3246438" cy="3695700"/>
          </a:xfrm>
        </p:grpSpPr>
        <p:sp>
          <p:nvSpPr>
            <p:cNvPr id="54277" name="Line 5"/>
            <p:cNvSpPr>
              <a:spLocks noChangeShapeType="1"/>
            </p:cNvSpPr>
            <p:nvPr/>
          </p:nvSpPr>
          <p:spPr bwMode="auto">
            <a:xfrm>
              <a:off x="6432550" y="2270125"/>
              <a:ext cx="0" cy="3338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278" name="Line 6"/>
            <p:cNvSpPr>
              <a:spLocks noChangeShapeType="1"/>
            </p:cNvSpPr>
            <p:nvPr/>
          </p:nvSpPr>
          <p:spPr bwMode="auto">
            <a:xfrm>
              <a:off x="8351838" y="2257425"/>
              <a:ext cx="0" cy="3338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279" name="Text Box 7"/>
            <p:cNvSpPr txBox="1">
              <a:spLocks noChangeArrowheads="1"/>
            </p:cNvSpPr>
            <p:nvPr/>
          </p:nvSpPr>
          <p:spPr bwMode="auto">
            <a:xfrm>
              <a:off x="6022975" y="1912938"/>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latin typeface="Comic Sans MS" pitchFamily="66" charset="0"/>
                </a:rPr>
                <a:t>sender</a:t>
              </a:r>
            </a:p>
          </p:txBody>
        </p:sp>
        <p:sp>
          <p:nvSpPr>
            <p:cNvPr id="54280" name="Text Box 8"/>
            <p:cNvSpPr txBox="1">
              <a:spLocks noChangeArrowheads="1"/>
            </p:cNvSpPr>
            <p:nvPr/>
          </p:nvSpPr>
          <p:spPr bwMode="auto">
            <a:xfrm>
              <a:off x="7861300" y="1922463"/>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latin typeface="Comic Sans MS" pitchFamily="66" charset="0"/>
                </a:rPr>
                <a:t>receiver</a:t>
              </a:r>
            </a:p>
          </p:txBody>
        </p:sp>
        <p:grpSp>
          <p:nvGrpSpPr>
            <p:cNvPr id="2" name="Group 9"/>
            <p:cNvGrpSpPr>
              <a:grpSpLocks/>
            </p:cNvGrpSpPr>
            <p:nvPr/>
          </p:nvGrpSpPr>
          <p:grpSpPr bwMode="auto">
            <a:xfrm>
              <a:off x="5737225" y="2566988"/>
              <a:ext cx="2616200" cy="1690687"/>
              <a:chOff x="3614" y="1617"/>
              <a:chExt cx="1648" cy="1065"/>
            </a:xfrm>
          </p:grpSpPr>
          <p:grpSp>
            <p:nvGrpSpPr>
              <p:cNvPr id="54288" name="Group 10"/>
              <p:cNvGrpSpPr>
                <a:grpSpLocks/>
              </p:cNvGrpSpPr>
              <p:nvPr/>
            </p:nvGrpSpPr>
            <p:grpSpPr bwMode="auto">
              <a:xfrm>
                <a:off x="3614" y="1617"/>
                <a:ext cx="424" cy="192"/>
                <a:chOff x="3614" y="1617"/>
                <a:chExt cx="424" cy="192"/>
              </a:xfrm>
            </p:grpSpPr>
            <p:sp>
              <p:nvSpPr>
                <p:cNvPr id="54292"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4293" name="Text Box 12"/>
                <p:cNvSpPr txBox="1">
                  <a:spLocks noChangeArrowheads="1"/>
                </p:cNvSpPr>
                <p:nvPr/>
              </p:nvSpPr>
              <p:spPr bwMode="auto">
                <a:xfrm>
                  <a:off x="3614" y="1617"/>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latin typeface="Comic Sans MS" pitchFamily="66" charset="0"/>
                    </a:rPr>
                    <a:t>DIFS</a:t>
                  </a:r>
                </a:p>
              </p:txBody>
            </p:sp>
          </p:grpSp>
          <p:grpSp>
            <p:nvGrpSpPr>
              <p:cNvPr id="54289" name="Group 13"/>
              <p:cNvGrpSpPr>
                <a:grpSpLocks/>
              </p:cNvGrpSpPr>
              <p:nvPr/>
            </p:nvGrpSpPr>
            <p:grpSpPr bwMode="auto">
              <a:xfrm>
                <a:off x="4050" y="1782"/>
                <a:ext cx="1212" cy="900"/>
                <a:chOff x="4050" y="1782"/>
                <a:chExt cx="1212" cy="900"/>
              </a:xfrm>
            </p:grpSpPr>
            <p:sp>
              <p:nvSpPr>
                <p:cNvPr id="54290" name="Freeform 14"/>
                <p:cNvSpPr>
                  <a:spLocks/>
                </p:cNvSpPr>
                <p:nvPr/>
              </p:nvSpPr>
              <p:spPr bwMode="auto">
                <a:xfrm>
                  <a:off x="4050" y="1782"/>
                  <a:ext cx="1212" cy="900"/>
                </a:xfrm>
                <a:custGeom>
                  <a:avLst/>
                  <a:gdLst>
                    <a:gd name="T0" fmla="*/ 6 w 1212"/>
                    <a:gd name="T1" fmla="*/ 0 h 900"/>
                    <a:gd name="T2" fmla="*/ 1212 w 1212"/>
                    <a:gd name="T3" fmla="*/ 228 h 900"/>
                    <a:gd name="T4" fmla="*/ 1212 w 1212"/>
                    <a:gd name="T5" fmla="*/ 900 h 900"/>
                    <a:gd name="T6" fmla="*/ 0 w 1212"/>
                    <a:gd name="T7" fmla="*/ 660 h 900"/>
                    <a:gd name="T8" fmla="*/ 6 w 1212"/>
                    <a:gd name="T9" fmla="*/ 0 h 900"/>
                    <a:gd name="T10" fmla="*/ 0 60000 65536"/>
                    <a:gd name="T11" fmla="*/ 0 60000 65536"/>
                    <a:gd name="T12" fmla="*/ 0 60000 65536"/>
                    <a:gd name="T13" fmla="*/ 0 60000 65536"/>
                    <a:gd name="T14" fmla="*/ 0 60000 65536"/>
                    <a:gd name="T15" fmla="*/ 0 w 1212"/>
                    <a:gd name="T16" fmla="*/ 0 h 900"/>
                    <a:gd name="T17" fmla="*/ 1212 w 1212"/>
                    <a:gd name="T18" fmla="*/ 900 h 900"/>
                  </a:gdLst>
                  <a:ahLst/>
                  <a:cxnLst>
                    <a:cxn ang="T10">
                      <a:pos x="T0" y="T1"/>
                    </a:cxn>
                    <a:cxn ang="T11">
                      <a:pos x="T2" y="T3"/>
                    </a:cxn>
                    <a:cxn ang="T12">
                      <a:pos x="T4" y="T5"/>
                    </a:cxn>
                    <a:cxn ang="T13">
                      <a:pos x="T6" y="T7"/>
                    </a:cxn>
                    <a:cxn ang="T14">
                      <a:pos x="T8" y="T9"/>
                    </a:cxn>
                  </a:cxnLst>
                  <a:rect l="T15" t="T16" r="T17" b="T18"/>
                  <a:pathLst>
                    <a:path w="1212" h="900">
                      <a:moveTo>
                        <a:pt x="6" y="0"/>
                      </a:moveTo>
                      <a:lnTo>
                        <a:pt x="1212" y="228"/>
                      </a:lnTo>
                      <a:lnTo>
                        <a:pt x="1212" y="900"/>
                      </a:lnTo>
                      <a:lnTo>
                        <a:pt x="0" y="660"/>
                      </a:lnTo>
                      <a:lnTo>
                        <a:pt x="6" y="0"/>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54291" name="Text Box 15"/>
                <p:cNvSpPr txBox="1">
                  <a:spLocks noChangeArrowheads="1"/>
                </p:cNvSpPr>
                <p:nvPr/>
              </p:nvSpPr>
              <p:spPr bwMode="auto">
                <a:xfrm>
                  <a:off x="4394" y="210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chemeClr val="bg1"/>
                      </a:solidFill>
                      <a:latin typeface="Comic Sans MS" pitchFamily="66" charset="0"/>
                    </a:rPr>
                    <a:t>data</a:t>
                  </a:r>
                </a:p>
              </p:txBody>
            </p:sp>
          </p:grpSp>
        </p:grpSp>
        <p:grpSp>
          <p:nvGrpSpPr>
            <p:cNvPr id="5" name="Group 16"/>
            <p:cNvGrpSpPr>
              <a:grpSpLocks/>
            </p:cNvGrpSpPr>
            <p:nvPr/>
          </p:nvGrpSpPr>
          <p:grpSpPr bwMode="auto">
            <a:xfrm>
              <a:off x="6419850" y="4267200"/>
              <a:ext cx="2563813" cy="923925"/>
              <a:chOff x="4044" y="2688"/>
              <a:chExt cx="1615" cy="582"/>
            </a:xfrm>
          </p:grpSpPr>
          <p:sp>
            <p:nvSpPr>
              <p:cNvPr id="54283" name="Text Box 17"/>
              <p:cNvSpPr txBox="1">
                <a:spLocks noChangeArrowheads="1"/>
              </p:cNvSpPr>
              <p:nvPr/>
            </p:nvSpPr>
            <p:spPr bwMode="auto">
              <a:xfrm>
                <a:off x="5258" y="2697"/>
                <a:ext cx="4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latin typeface="Comic Sans MS" pitchFamily="66" charset="0"/>
                  </a:rPr>
                  <a:t>SIFS</a:t>
                </a:r>
              </a:p>
            </p:txBody>
          </p:sp>
          <p:sp>
            <p:nvSpPr>
              <p:cNvPr id="54284" name="AutoShape 18"/>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54285" name="Group 19"/>
              <p:cNvGrpSpPr>
                <a:grpSpLocks/>
              </p:cNvGrpSpPr>
              <p:nvPr/>
            </p:nvGrpSpPr>
            <p:grpSpPr bwMode="auto">
              <a:xfrm>
                <a:off x="4044" y="2856"/>
                <a:ext cx="1212" cy="414"/>
                <a:chOff x="4044" y="2856"/>
                <a:chExt cx="1212" cy="414"/>
              </a:xfrm>
            </p:grpSpPr>
            <p:sp>
              <p:nvSpPr>
                <p:cNvPr id="54286" name="Freeform 20"/>
                <p:cNvSpPr>
                  <a:spLocks/>
                </p:cNvSpPr>
                <p:nvPr/>
              </p:nvSpPr>
              <p:spPr bwMode="auto">
                <a:xfrm flipV="1">
                  <a:off x="4044" y="2856"/>
                  <a:ext cx="1212" cy="414"/>
                </a:xfrm>
                <a:custGeom>
                  <a:avLst/>
                  <a:gdLst>
                    <a:gd name="T0" fmla="*/ 0 w 1212"/>
                    <a:gd name="T1" fmla="*/ 0 h 414"/>
                    <a:gd name="T2" fmla="*/ 1212 w 1212"/>
                    <a:gd name="T3" fmla="*/ 246 h 414"/>
                    <a:gd name="T4" fmla="*/ 1212 w 1212"/>
                    <a:gd name="T5" fmla="*/ 414 h 414"/>
                    <a:gd name="T6" fmla="*/ 6 w 1212"/>
                    <a:gd name="T7" fmla="*/ 174 h 414"/>
                    <a:gd name="T8" fmla="*/ 0 w 1212"/>
                    <a:gd name="T9" fmla="*/ 0 h 414"/>
                    <a:gd name="T10" fmla="*/ 0 60000 65536"/>
                    <a:gd name="T11" fmla="*/ 0 60000 65536"/>
                    <a:gd name="T12" fmla="*/ 0 60000 65536"/>
                    <a:gd name="T13" fmla="*/ 0 60000 65536"/>
                    <a:gd name="T14" fmla="*/ 0 60000 65536"/>
                    <a:gd name="T15" fmla="*/ 0 w 1212"/>
                    <a:gd name="T16" fmla="*/ 0 h 414"/>
                    <a:gd name="T17" fmla="*/ 1212 w 1212"/>
                    <a:gd name="T18" fmla="*/ 414 h 414"/>
                  </a:gdLst>
                  <a:ahLst/>
                  <a:cxnLst>
                    <a:cxn ang="T10">
                      <a:pos x="T0" y="T1"/>
                    </a:cxn>
                    <a:cxn ang="T11">
                      <a:pos x="T2" y="T3"/>
                    </a:cxn>
                    <a:cxn ang="T12">
                      <a:pos x="T4" y="T5"/>
                    </a:cxn>
                    <a:cxn ang="T13">
                      <a:pos x="T6" y="T7"/>
                    </a:cxn>
                    <a:cxn ang="T14">
                      <a:pos x="T8" y="T9"/>
                    </a:cxn>
                  </a:cxnLst>
                  <a:rect l="T15" t="T16" r="T17" b="T18"/>
                  <a:pathLst>
                    <a:path w="1212" h="414">
                      <a:moveTo>
                        <a:pt x="0" y="0"/>
                      </a:moveTo>
                      <a:lnTo>
                        <a:pt x="1212" y="246"/>
                      </a:lnTo>
                      <a:lnTo>
                        <a:pt x="1212" y="414"/>
                      </a:lnTo>
                      <a:lnTo>
                        <a:pt x="6" y="174"/>
                      </a:lnTo>
                      <a:lnTo>
                        <a:pt x="0"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54287" name="Text Box 21"/>
                <p:cNvSpPr txBox="1">
                  <a:spLocks noChangeArrowheads="1"/>
                </p:cNvSpPr>
                <p:nvPr/>
              </p:nvSpPr>
              <p:spPr bwMode="auto">
                <a:xfrm>
                  <a:off x="4436" y="295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chemeClr val="bg1"/>
                      </a:solidFill>
                      <a:latin typeface="Comic Sans MS" pitchFamily="66" charset="0"/>
                    </a:rPr>
                    <a:t>ACK</a:t>
                  </a:r>
                </a:p>
              </p:txBody>
            </p:sp>
          </p:grpSp>
        </p:grpSp>
      </p:grpSp>
    </p:spTree>
    <p:extLst>
      <p:ext uri="{BB962C8B-B14F-4D97-AF65-F5344CB8AC3E}">
        <p14:creationId xmlns:p14="http://schemas.microsoft.com/office/powerpoint/2010/main" val="518173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t> </a:t>
            </a:r>
          </a:p>
        </p:txBody>
      </p:sp>
      <p:sp>
        <p:nvSpPr>
          <p:cNvPr id="55299" name="Rectangle 3"/>
          <p:cNvSpPr>
            <a:spLocks noGrp="1" noChangeArrowheads="1"/>
          </p:cNvSpPr>
          <p:nvPr>
            <p:ph type="body" idx="1"/>
          </p:nvPr>
        </p:nvSpPr>
        <p:spPr>
          <a:xfrm>
            <a:off x="495300" y="1273175"/>
            <a:ext cx="8382000" cy="5105400"/>
          </a:xfrm>
        </p:spPr>
        <p:txBody>
          <a:bodyPr/>
          <a:lstStyle/>
          <a:p>
            <a:pPr eaLnBrk="1" hangingPunct="1"/>
            <a:endParaRPr lang="en-US" altLang="en-US" dirty="0" smtClean="0"/>
          </a:p>
        </p:txBody>
      </p:sp>
      <p:sp>
        <p:nvSpPr>
          <p:cNvPr id="189444" name="Rectangle 4"/>
          <p:cNvSpPr>
            <a:spLocks noChangeArrowheads="1"/>
          </p:cNvSpPr>
          <p:nvPr/>
        </p:nvSpPr>
        <p:spPr bwMode="auto">
          <a:xfrm>
            <a:off x="2628" y="5486400"/>
            <a:ext cx="891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buClr>
                <a:srgbClr val="0000FF"/>
              </a:buClr>
            </a:pPr>
            <a:r>
              <a:rPr lang="en-US" altLang="en-US" dirty="0"/>
              <a:t>Unicast data transfer</a:t>
            </a:r>
          </a:p>
        </p:txBody>
      </p:sp>
      <p:grpSp>
        <p:nvGrpSpPr>
          <p:cNvPr id="4" name="Group 3" descr="csma/ca"/>
          <p:cNvGrpSpPr/>
          <p:nvPr/>
        </p:nvGrpSpPr>
        <p:grpSpPr>
          <a:xfrm>
            <a:off x="1130300" y="2438400"/>
            <a:ext cx="7556500" cy="2317750"/>
            <a:chOff x="1130300" y="2438400"/>
            <a:chExt cx="7556500" cy="2317750"/>
          </a:xfrm>
        </p:grpSpPr>
        <p:sp>
          <p:nvSpPr>
            <p:cNvPr id="189445" name="Line 5"/>
            <p:cNvSpPr>
              <a:spLocks noChangeShapeType="1"/>
            </p:cNvSpPr>
            <p:nvPr/>
          </p:nvSpPr>
          <p:spPr bwMode="auto">
            <a:xfrm flipH="1" flipV="1">
              <a:off x="2578100" y="243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46" name="Line 6"/>
            <p:cNvSpPr>
              <a:spLocks noChangeShapeType="1"/>
            </p:cNvSpPr>
            <p:nvPr/>
          </p:nvSpPr>
          <p:spPr bwMode="auto">
            <a:xfrm flipV="1">
              <a:off x="3492500" y="24384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p:cNvGrpSpPr>
              <a:grpSpLocks/>
            </p:cNvGrpSpPr>
            <p:nvPr/>
          </p:nvGrpSpPr>
          <p:grpSpPr bwMode="auto">
            <a:xfrm>
              <a:off x="2578100" y="2438400"/>
              <a:ext cx="914400" cy="336550"/>
              <a:chOff x="1624" y="1536"/>
              <a:chExt cx="576" cy="212"/>
            </a:xfrm>
          </p:grpSpPr>
          <p:sp>
            <p:nvSpPr>
              <p:cNvPr id="55336" name="Text Box 8"/>
              <p:cNvSpPr txBox="1">
                <a:spLocks noChangeArrowheads="1"/>
              </p:cNvSpPr>
              <p:nvPr/>
            </p:nvSpPr>
            <p:spPr bwMode="auto">
              <a:xfrm>
                <a:off x="1720" y="1536"/>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55337" name="Line 9"/>
              <p:cNvSpPr>
                <a:spLocks noChangeShapeType="1"/>
              </p:cNvSpPr>
              <p:nvPr/>
            </p:nvSpPr>
            <p:spPr bwMode="auto">
              <a:xfrm>
                <a:off x="1624" y="1728"/>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50" name="Rectangle 10"/>
            <p:cNvSpPr>
              <a:spLocks noChangeArrowheads="1"/>
            </p:cNvSpPr>
            <p:nvPr/>
          </p:nvSpPr>
          <p:spPr bwMode="auto">
            <a:xfrm>
              <a:off x="7454900" y="3810000"/>
              <a:ext cx="990600" cy="381000"/>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89451" name="Rectangle 11"/>
            <p:cNvSpPr>
              <a:spLocks noChangeArrowheads="1"/>
            </p:cNvSpPr>
            <p:nvPr/>
          </p:nvSpPr>
          <p:spPr bwMode="auto">
            <a:xfrm>
              <a:off x="5702300" y="3200400"/>
              <a:ext cx="4572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ACK</a:t>
              </a:r>
            </a:p>
          </p:txBody>
        </p:sp>
        <p:grpSp>
          <p:nvGrpSpPr>
            <p:cNvPr id="3" name="Group 12"/>
            <p:cNvGrpSpPr>
              <a:grpSpLocks/>
            </p:cNvGrpSpPr>
            <p:nvPr/>
          </p:nvGrpSpPr>
          <p:grpSpPr bwMode="auto">
            <a:xfrm>
              <a:off x="1130300" y="2743200"/>
              <a:ext cx="7556500" cy="1784350"/>
              <a:chOff x="712" y="1728"/>
              <a:chExt cx="4760" cy="1124"/>
            </a:xfrm>
          </p:grpSpPr>
          <p:sp>
            <p:nvSpPr>
              <p:cNvPr id="55327" name="Text Box 13"/>
              <p:cNvSpPr txBox="1">
                <a:spLocks noChangeArrowheads="1"/>
              </p:cNvSpPr>
              <p:nvPr/>
            </p:nvSpPr>
            <p:spPr bwMode="auto">
              <a:xfrm>
                <a:off x="712" y="2448"/>
                <a:ext cx="55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other</a:t>
                </a:r>
              </a:p>
              <a:p>
                <a:pPr>
                  <a:spcBef>
                    <a:spcPct val="0"/>
                  </a:spcBef>
                  <a:buClrTx/>
                  <a:buSzTx/>
                  <a:buFontTx/>
                  <a:buNone/>
                </a:pPr>
                <a:r>
                  <a:rPr lang="de-DE" altLang="en-US" sz="1600"/>
                  <a:t>stations</a:t>
                </a:r>
              </a:p>
            </p:txBody>
          </p:sp>
          <p:sp>
            <p:nvSpPr>
              <p:cNvPr id="55328" name="Text Box 14"/>
              <p:cNvSpPr txBox="1">
                <a:spLocks noChangeArrowheads="1"/>
              </p:cNvSpPr>
              <p:nvPr/>
            </p:nvSpPr>
            <p:spPr bwMode="auto">
              <a:xfrm>
                <a:off x="712" y="2112"/>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receiver</a:t>
                </a:r>
              </a:p>
            </p:txBody>
          </p:sp>
          <p:sp>
            <p:nvSpPr>
              <p:cNvPr id="55329" name="Text Box 15"/>
              <p:cNvSpPr txBox="1">
                <a:spLocks noChangeArrowheads="1"/>
              </p:cNvSpPr>
              <p:nvPr/>
            </p:nvSpPr>
            <p:spPr bwMode="auto">
              <a:xfrm>
                <a:off x="712" y="1728"/>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sender</a:t>
                </a:r>
              </a:p>
            </p:txBody>
          </p:sp>
          <p:grpSp>
            <p:nvGrpSpPr>
              <p:cNvPr id="55330" name="Group 16"/>
              <p:cNvGrpSpPr>
                <a:grpSpLocks/>
              </p:cNvGrpSpPr>
              <p:nvPr/>
            </p:nvGrpSpPr>
            <p:grpSpPr bwMode="auto">
              <a:xfrm>
                <a:off x="1528" y="1872"/>
                <a:ext cx="3944" cy="980"/>
                <a:chOff x="1528" y="1872"/>
                <a:chExt cx="3944" cy="980"/>
              </a:xfrm>
            </p:grpSpPr>
            <p:grpSp>
              <p:nvGrpSpPr>
                <p:cNvPr id="55331" name="Group 17"/>
                <p:cNvGrpSpPr>
                  <a:grpSpLocks/>
                </p:cNvGrpSpPr>
                <p:nvPr/>
              </p:nvGrpSpPr>
              <p:grpSpPr bwMode="auto">
                <a:xfrm>
                  <a:off x="1528" y="2640"/>
                  <a:ext cx="3944" cy="212"/>
                  <a:chOff x="1528" y="2640"/>
                  <a:chExt cx="3944" cy="212"/>
                </a:xfrm>
              </p:grpSpPr>
              <p:sp>
                <p:nvSpPr>
                  <p:cNvPr id="55334" name="Text Box 18"/>
                  <p:cNvSpPr txBox="1">
                    <a:spLocks noChangeArrowheads="1"/>
                  </p:cNvSpPr>
                  <p:nvPr/>
                </p:nvSpPr>
                <p:spPr bwMode="auto">
                  <a:xfrm>
                    <a:off x="5320" y="2640"/>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t</a:t>
                    </a:r>
                  </a:p>
                </p:txBody>
              </p:sp>
              <p:sp>
                <p:nvSpPr>
                  <p:cNvPr id="55335" name="Line 19"/>
                  <p:cNvSpPr>
                    <a:spLocks noChangeShapeType="1"/>
                  </p:cNvSpPr>
                  <p:nvPr/>
                </p:nvSpPr>
                <p:spPr bwMode="auto">
                  <a:xfrm>
                    <a:off x="1528" y="2640"/>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5332" name="Line 20"/>
                <p:cNvSpPr>
                  <a:spLocks noChangeShapeType="1"/>
                </p:cNvSpPr>
                <p:nvPr/>
              </p:nvSpPr>
              <p:spPr bwMode="auto">
                <a:xfrm>
                  <a:off x="1528" y="2256"/>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33" name="Line 21"/>
                <p:cNvSpPr>
                  <a:spLocks noChangeShapeType="1"/>
                </p:cNvSpPr>
                <p:nvPr/>
              </p:nvSpPr>
              <p:spPr bwMode="auto">
                <a:xfrm>
                  <a:off x="1528" y="1872"/>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89462" name="Rectangle 22"/>
            <p:cNvSpPr>
              <a:spLocks noChangeArrowheads="1"/>
            </p:cNvSpPr>
            <p:nvPr/>
          </p:nvSpPr>
          <p:spPr bwMode="auto">
            <a:xfrm>
              <a:off x="3492500" y="2590800"/>
              <a:ext cx="1600200" cy="381000"/>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89463" name="Line 23"/>
            <p:cNvSpPr>
              <a:spLocks noChangeShapeType="1"/>
            </p:cNvSpPr>
            <p:nvPr/>
          </p:nvSpPr>
          <p:spPr bwMode="auto">
            <a:xfrm flipV="1">
              <a:off x="5092700" y="2438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64" name="Line 24"/>
            <p:cNvSpPr>
              <a:spLocks noChangeShapeType="1"/>
            </p:cNvSpPr>
            <p:nvPr/>
          </p:nvSpPr>
          <p:spPr bwMode="auto">
            <a:xfrm flipV="1">
              <a:off x="5702300" y="3048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65" name="Line 25"/>
            <p:cNvSpPr>
              <a:spLocks noChangeShapeType="1"/>
            </p:cNvSpPr>
            <p:nvPr/>
          </p:nvSpPr>
          <p:spPr bwMode="auto">
            <a:xfrm flipV="1">
              <a:off x="6159500" y="3048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26"/>
            <p:cNvGrpSpPr>
              <a:grpSpLocks/>
            </p:cNvGrpSpPr>
            <p:nvPr/>
          </p:nvGrpSpPr>
          <p:grpSpPr bwMode="auto">
            <a:xfrm>
              <a:off x="6159500" y="3657600"/>
              <a:ext cx="914400" cy="336550"/>
              <a:chOff x="3880" y="2304"/>
              <a:chExt cx="576" cy="212"/>
            </a:xfrm>
          </p:grpSpPr>
          <p:sp>
            <p:nvSpPr>
              <p:cNvPr id="55325" name="Text Box 27"/>
              <p:cNvSpPr txBox="1">
                <a:spLocks noChangeArrowheads="1"/>
              </p:cNvSpPr>
              <p:nvPr/>
            </p:nvSpPr>
            <p:spPr bwMode="auto">
              <a:xfrm>
                <a:off x="3976" y="2304"/>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55326" name="Line 28"/>
              <p:cNvSpPr>
                <a:spLocks noChangeShapeType="1"/>
              </p:cNvSpPr>
              <p:nvPr/>
            </p:nvSpPr>
            <p:spPr bwMode="auto">
              <a:xfrm>
                <a:off x="3880" y="2496"/>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69" name="Line 29"/>
            <p:cNvSpPr>
              <a:spLocks noChangeShapeType="1"/>
            </p:cNvSpPr>
            <p:nvPr/>
          </p:nvSpPr>
          <p:spPr bwMode="auto">
            <a:xfrm flipH="1" flipV="1">
              <a:off x="7073900" y="3733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30"/>
            <p:cNvGrpSpPr>
              <a:grpSpLocks/>
            </p:cNvGrpSpPr>
            <p:nvPr/>
          </p:nvGrpSpPr>
          <p:grpSpPr bwMode="auto">
            <a:xfrm>
              <a:off x="3492500" y="4343400"/>
              <a:ext cx="3581400" cy="336550"/>
              <a:chOff x="2200" y="2736"/>
              <a:chExt cx="2256" cy="212"/>
            </a:xfrm>
          </p:grpSpPr>
          <p:sp>
            <p:nvSpPr>
              <p:cNvPr id="55323" name="Text Box 31"/>
              <p:cNvSpPr txBox="1">
                <a:spLocks noChangeArrowheads="1"/>
              </p:cNvSpPr>
              <p:nvPr/>
            </p:nvSpPr>
            <p:spPr bwMode="auto">
              <a:xfrm>
                <a:off x="2728" y="2736"/>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waiting time</a:t>
                </a:r>
              </a:p>
            </p:txBody>
          </p:sp>
          <p:sp>
            <p:nvSpPr>
              <p:cNvPr id="55324" name="Line 32"/>
              <p:cNvSpPr>
                <a:spLocks noChangeShapeType="1"/>
              </p:cNvSpPr>
              <p:nvPr/>
            </p:nvSpPr>
            <p:spPr bwMode="auto">
              <a:xfrm>
                <a:off x="2200" y="2736"/>
                <a:ext cx="22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73" name="Rectangle 33"/>
            <p:cNvSpPr>
              <a:spLocks noChangeArrowheads="1"/>
            </p:cNvSpPr>
            <p:nvPr/>
          </p:nvSpPr>
          <p:spPr bwMode="auto">
            <a:xfrm>
              <a:off x="7073900" y="3810000"/>
              <a:ext cx="381000" cy="381000"/>
            </a:xfrm>
            <a:prstGeom prst="rect">
              <a:avLst/>
            </a:prstGeom>
            <a:solidFill>
              <a:srgbClr val="FF6699"/>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8" name="Group 34"/>
            <p:cNvGrpSpPr>
              <a:grpSpLocks/>
            </p:cNvGrpSpPr>
            <p:nvPr/>
          </p:nvGrpSpPr>
          <p:grpSpPr bwMode="auto">
            <a:xfrm>
              <a:off x="5778500" y="4191000"/>
              <a:ext cx="1485900" cy="565150"/>
              <a:chOff x="3640" y="2640"/>
              <a:chExt cx="936" cy="356"/>
            </a:xfrm>
          </p:grpSpPr>
          <p:sp>
            <p:nvSpPr>
              <p:cNvPr id="55321" name="Text Box 35"/>
              <p:cNvSpPr txBox="1">
                <a:spLocks noChangeArrowheads="1"/>
              </p:cNvSpPr>
              <p:nvPr/>
            </p:nvSpPr>
            <p:spPr bwMode="auto">
              <a:xfrm>
                <a:off x="3640" y="2784"/>
                <a:ext cx="7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contention</a:t>
                </a:r>
              </a:p>
            </p:txBody>
          </p:sp>
          <p:cxnSp>
            <p:nvCxnSpPr>
              <p:cNvPr id="55322" name="AutoShape 36"/>
              <p:cNvCxnSpPr>
                <a:cxnSpLocks noChangeShapeType="1"/>
                <a:stCxn id="55321" idx="3"/>
                <a:endCxn id="189473" idx="2"/>
              </p:cNvCxnSpPr>
              <p:nvPr/>
            </p:nvCxnSpPr>
            <p:spPr bwMode="auto">
              <a:xfrm flipV="1">
                <a:off x="4346" y="2640"/>
                <a:ext cx="230" cy="25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9" name="Group 37"/>
            <p:cNvGrpSpPr>
              <a:grpSpLocks/>
            </p:cNvGrpSpPr>
            <p:nvPr/>
          </p:nvGrpSpPr>
          <p:grpSpPr bwMode="auto">
            <a:xfrm>
              <a:off x="5092700" y="3016250"/>
              <a:ext cx="635000" cy="336550"/>
              <a:chOff x="3208" y="1900"/>
              <a:chExt cx="400" cy="212"/>
            </a:xfrm>
          </p:grpSpPr>
          <p:sp>
            <p:nvSpPr>
              <p:cNvPr id="55319" name="Line 38"/>
              <p:cNvSpPr>
                <a:spLocks noChangeShapeType="1"/>
              </p:cNvSpPr>
              <p:nvPr/>
            </p:nvSpPr>
            <p:spPr bwMode="auto">
              <a:xfrm>
                <a:off x="3208" y="2112"/>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20" name="Text Box 39"/>
              <p:cNvSpPr txBox="1">
                <a:spLocks noChangeArrowheads="1"/>
              </p:cNvSpPr>
              <p:nvPr/>
            </p:nvSpPr>
            <p:spPr bwMode="auto">
              <a:xfrm>
                <a:off x="3208" y="1900"/>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grpSp>
      <p:sp>
        <p:nvSpPr>
          <p:cNvPr id="189480" name="Rectangle 40"/>
          <p:cNvSpPr>
            <a:spLocks noChangeArrowheads="1"/>
          </p:cNvSpPr>
          <p:nvPr/>
        </p:nvSpPr>
        <p:spPr bwMode="auto">
          <a:xfrm>
            <a:off x="228600" y="4800600"/>
            <a:ext cx="8915400" cy="4495800"/>
          </a:xfrm>
          <a:prstGeom prst="rect">
            <a:avLst/>
          </a:prstGeom>
          <a:noFill/>
          <a:ln w="9525">
            <a:noFill/>
            <a:miter lim="800000"/>
            <a:headEnd/>
            <a:tailEnd/>
          </a:ln>
        </p:spPr>
        <p:txBody>
          <a:bodyPr/>
          <a:lstStyle/>
          <a:p>
            <a:pPr marL="1600200" lvl="3" indent="-228600">
              <a:spcBef>
                <a:spcPct val="20000"/>
              </a:spcBef>
              <a:buFontTx/>
              <a:buChar char="–"/>
              <a:defRPr/>
            </a:pPr>
            <a:r>
              <a:rPr lang="en-US" sz="2000">
                <a:effectLst>
                  <a:outerShdw blurRad="38100" dist="38100" dir="2700000" algn="tl">
                    <a:srgbClr val="C0C0C0"/>
                  </a:outerShdw>
                </a:effectLst>
                <a:latin typeface="Tahoma" pitchFamily="34" charset="0"/>
              </a:rPr>
              <a:t>station has to wait for DIFS before sending data</a:t>
            </a:r>
          </a:p>
        </p:txBody>
      </p:sp>
      <p:sp>
        <p:nvSpPr>
          <p:cNvPr id="189481" name="Rectangle 41"/>
          <p:cNvSpPr>
            <a:spLocks noChangeArrowheads="1"/>
          </p:cNvSpPr>
          <p:nvPr/>
        </p:nvSpPr>
        <p:spPr bwMode="auto">
          <a:xfrm>
            <a:off x="0" y="1441450"/>
            <a:ext cx="8915400" cy="4495800"/>
          </a:xfrm>
          <a:prstGeom prst="rect">
            <a:avLst/>
          </a:prstGeom>
          <a:noFill/>
          <a:ln w="9525">
            <a:noFill/>
            <a:miter lim="800000"/>
            <a:headEnd/>
            <a:tailEnd/>
          </a:ln>
        </p:spPr>
        <p:txBody>
          <a:bodyPr/>
          <a:lstStyle/>
          <a:p>
            <a:pPr marL="1600200" lvl="3" indent="-228600">
              <a:spcBef>
                <a:spcPct val="20000"/>
              </a:spcBef>
              <a:buFontTx/>
              <a:buChar char="–"/>
              <a:defRPr/>
            </a:pPr>
            <a:r>
              <a:rPr lang="en-US" sz="2000" dirty="0">
                <a:effectLst>
                  <a:outerShdw blurRad="38100" dist="38100" dir="2700000" algn="tl">
                    <a:srgbClr val="C0C0C0"/>
                  </a:outerShdw>
                </a:effectLst>
                <a:latin typeface="Tahoma" pitchFamily="34" charset="0"/>
              </a:rPr>
              <a:t>receivers acknowledge after waiting for a duration of a Short Inter-Frame Space (SIFS), if the packet was received correctly</a:t>
            </a:r>
          </a:p>
        </p:txBody>
      </p:sp>
    </p:spTree>
    <p:extLst>
      <p:ext uri="{BB962C8B-B14F-4D97-AF65-F5344CB8AC3E}">
        <p14:creationId xmlns:p14="http://schemas.microsoft.com/office/powerpoint/2010/main" val="338799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4">
                                            <p:txEl>
                                              <p:pRg st="0" end="0"/>
                                            </p:txEl>
                                          </p:spTgt>
                                        </p:tgtEl>
                                        <p:attrNameLst>
                                          <p:attrName>style.visibility</p:attrName>
                                        </p:attrNameLst>
                                      </p:cBhvr>
                                      <p:to>
                                        <p:strVal val="visible"/>
                                      </p:to>
                                    </p:set>
                                    <p:anim calcmode="lin" valueType="num">
                                      <p:cBhvr additive="base">
                                        <p:cTn id="7" dur="500" fill="hold"/>
                                        <p:tgtEl>
                                          <p:spTgt spid="1894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894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9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build="p" autoUpdateAnimBg="0"/>
      <p:bldP spid="189480" grpId="0" autoUpdateAnimBg="0"/>
      <p:bldP spid="18948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Collision Avoidance</a:t>
            </a:r>
            <a:endParaRPr lang="en-GB" altLang="en-US" smtClean="0"/>
          </a:p>
        </p:txBody>
      </p:sp>
      <p:sp>
        <p:nvSpPr>
          <p:cNvPr id="56323" name="Rectangle 3"/>
          <p:cNvSpPr>
            <a:spLocks noGrp="1" noChangeArrowheads="1"/>
          </p:cNvSpPr>
          <p:nvPr>
            <p:ph type="body" idx="1"/>
          </p:nvPr>
        </p:nvSpPr>
        <p:spPr/>
        <p:txBody>
          <a:bodyPr/>
          <a:lstStyle/>
          <a:p>
            <a:pPr eaLnBrk="1" hangingPunct="1">
              <a:lnSpc>
                <a:spcPct val="90000"/>
              </a:lnSpc>
            </a:pPr>
            <a:r>
              <a:rPr lang="en-US" altLang="en-US" sz="2800" smtClean="0">
                <a:solidFill>
                  <a:srgbClr val="CC3300"/>
                </a:solidFill>
              </a:rPr>
              <a:t>Collision avoidance</a:t>
            </a:r>
            <a:r>
              <a:rPr lang="en-US" altLang="en-US" sz="2800" smtClean="0"/>
              <a:t> mechanism: When transmitting a packet, choose a </a:t>
            </a:r>
            <a:r>
              <a:rPr lang="en-US" altLang="en-US" sz="2800" smtClean="0">
                <a:solidFill>
                  <a:schemeClr val="accent1"/>
                </a:solidFill>
              </a:rPr>
              <a:t>backoff interval</a:t>
            </a:r>
            <a:r>
              <a:rPr lang="en-US" altLang="en-US" sz="2800" smtClean="0"/>
              <a:t> in the range [0,cw]</a:t>
            </a:r>
          </a:p>
          <a:p>
            <a:pPr lvl="3" eaLnBrk="1" hangingPunct="1">
              <a:lnSpc>
                <a:spcPct val="90000"/>
              </a:lnSpc>
            </a:pPr>
            <a:r>
              <a:rPr lang="en-US" altLang="en-US" sz="2400" smtClean="0"/>
              <a:t>cw is contention window</a:t>
            </a:r>
          </a:p>
          <a:p>
            <a:pPr lvl="1" eaLnBrk="1" hangingPunct="1">
              <a:lnSpc>
                <a:spcPct val="90000"/>
              </a:lnSpc>
            </a:pPr>
            <a:endParaRPr lang="en-US" altLang="en-US" sz="24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Count down the backoff interval when medium is idle</a:t>
            </a:r>
          </a:p>
          <a:p>
            <a:pPr eaLnBrk="1" hangingPunct="1">
              <a:lnSpc>
                <a:spcPct val="90000"/>
              </a:lnSpc>
            </a:pPr>
            <a:r>
              <a:rPr lang="en-US" altLang="en-US" sz="2800" smtClean="0"/>
              <a:t>When backoff interval reaches </a:t>
            </a:r>
            <a:r>
              <a:rPr lang="en-US" altLang="en-US" sz="2800" smtClean="0">
                <a:solidFill>
                  <a:srgbClr val="FF0000"/>
                </a:solidFill>
              </a:rPr>
              <a:t>0</a:t>
            </a:r>
            <a:r>
              <a:rPr lang="en-US" altLang="en-US" sz="2800" smtClean="0"/>
              <a:t>, transmit</a:t>
            </a:r>
          </a:p>
          <a:p>
            <a:pPr eaLnBrk="1" hangingPunct="1">
              <a:lnSpc>
                <a:spcPct val="90000"/>
              </a:lnSpc>
            </a:pPr>
            <a:endParaRPr lang="en-GB" altLang="en-US" sz="2800" smtClean="0"/>
          </a:p>
        </p:txBody>
      </p:sp>
      <p:sp>
        <p:nvSpPr>
          <p:cNvPr id="56324" name="Line 4" descr="avoidance"/>
          <p:cNvSpPr>
            <a:spLocks noChangeShapeType="1"/>
          </p:cNvSpPr>
          <p:nvPr/>
        </p:nvSpPr>
        <p:spPr bwMode="auto">
          <a:xfrm>
            <a:off x="1524000" y="4225925"/>
            <a:ext cx="499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Rectangle 5" descr="Avoidance"/>
          <p:cNvSpPr>
            <a:spLocks noChangeArrowheads="1"/>
          </p:cNvSpPr>
          <p:nvPr/>
        </p:nvSpPr>
        <p:spPr bwMode="auto">
          <a:xfrm>
            <a:off x="1524000" y="3810000"/>
            <a:ext cx="2806700" cy="415925"/>
          </a:xfrm>
          <a:prstGeom prst="rect">
            <a:avLst/>
          </a:prstGeom>
          <a:solidFill>
            <a:srgbClr val="00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6326" name="Text Box 6"/>
          <p:cNvSpPr txBox="1">
            <a:spLocks noChangeArrowheads="1"/>
          </p:cNvSpPr>
          <p:nvPr/>
        </p:nvSpPr>
        <p:spPr bwMode="auto">
          <a:xfrm>
            <a:off x="1362075" y="4225925"/>
            <a:ext cx="303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000" b="1"/>
              <a:t> 0                                 cw</a:t>
            </a:r>
          </a:p>
        </p:txBody>
      </p:sp>
    </p:spTree>
    <p:extLst>
      <p:ext uri="{BB962C8B-B14F-4D97-AF65-F5344CB8AC3E}">
        <p14:creationId xmlns:p14="http://schemas.microsoft.com/office/powerpoint/2010/main" val="480986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RED"/>
          <p:cNvSpPr>
            <a:spLocks noChangeArrowheads="1"/>
          </p:cNvSpPr>
          <p:nvPr/>
        </p:nvSpPr>
        <p:spPr bwMode="auto">
          <a:xfrm>
            <a:off x="3733800" y="1371600"/>
            <a:ext cx="1676400" cy="3810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GB" altLang="en-US" sz="2400">
              <a:latin typeface="Times New Roman" pitchFamily="18" charset="0"/>
            </a:endParaRPr>
          </a:p>
        </p:txBody>
      </p:sp>
      <p:sp>
        <p:nvSpPr>
          <p:cNvPr id="57347" name="Rectangle 3"/>
          <p:cNvSpPr>
            <a:spLocks noGrp="1" noChangeArrowheads="1"/>
          </p:cNvSpPr>
          <p:nvPr>
            <p:ph type="title"/>
          </p:nvPr>
        </p:nvSpPr>
        <p:spPr/>
        <p:txBody>
          <a:bodyPr/>
          <a:lstStyle/>
          <a:p>
            <a:pPr eaLnBrk="1" hangingPunct="1"/>
            <a:r>
              <a:rPr lang="en-US" altLang="en-US" smtClean="0"/>
              <a:t>Collision Avoidance: Example</a:t>
            </a:r>
            <a:endParaRPr lang="en-GB" altLang="en-US" smtClean="0"/>
          </a:p>
        </p:txBody>
      </p:sp>
      <p:grpSp>
        <p:nvGrpSpPr>
          <p:cNvPr id="2" name="Group 6" descr="avoidance-example"/>
          <p:cNvGrpSpPr>
            <a:grpSpLocks/>
          </p:cNvGrpSpPr>
          <p:nvPr/>
        </p:nvGrpSpPr>
        <p:grpSpPr bwMode="auto">
          <a:xfrm>
            <a:off x="4937125" y="2209800"/>
            <a:ext cx="1235075" cy="2251075"/>
            <a:chOff x="3110" y="1392"/>
            <a:chExt cx="778" cy="1418"/>
          </a:xfrm>
        </p:grpSpPr>
        <p:sp>
          <p:nvSpPr>
            <p:cNvPr id="57433" name="Text Box 7"/>
            <p:cNvSpPr txBox="1">
              <a:spLocks noChangeArrowheads="1"/>
            </p:cNvSpPr>
            <p:nvPr/>
          </p:nvSpPr>
          <p:spPr bwMode="auto">
            <a:xfrm>
              <a:off x="3120" y="1392"/>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B1 = 5</a:t>
              </a:r>
            </a:p>
          </p:txBody>
        </p:sp>
        <p:grpSp>
          <p:nvGrpSpPr>
            <p:cNvPr id="57434" name="Group 8"/>
            <p:cNvGrpSpPr>
              <a:grpSpLocks/>
            </p:cNvGrpSpPr>
            <p:nvPr/>
          </p:nvGrpSpPr>
          <p:grpSpPr bwMode="auto">
            <a:xfrm>
              <a:off x="3408" y="2256"/>
              <a:ext cx="240" cy="240"/>
              <a:chOff x="864" y="1680"/>
              <a:chExt cx="240" cy="240"/>
            </a:xfrm>
          </p:grpSpPr>
          <p:sp>
            <p:nvSpPr>
              <p:cNvPr id="57456" name="Rectangle 9"/>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7" name="Rectangle 10"/>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8" name="Rectangle 11"/>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9" name="Rectangle 12"/>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60" name="Rectangle 13"/>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35" name="Group 14"/>
            <p:cNvGrpSpPr>
              <a:grpSpLocks/>
            </p:cNvGrpSpPr>
            <p:nvPr/>
          </p:nvGrpSpPr>
          <p:grpSpPr bwMode="auto">
            <a:xfrm>
              <a:off x="3168" y="1680"/>
              <a:ext cx="720" cy="816"/>
              <a:chOff x="3168" y="1680"/>
              <a:chExt cx="720" cy="816"/>
            </a:xfrm>
          </p:grpSpPr>
          <p:grpSp>
            <p:nvGrpSpPr>
              <p:cNvPr id="57438" name="Group 15"/>
              <p:cNvGrpSpPr>
                <a:grpSpLocks/>
              </p:cNvGrpSpPr>
              <p:nvPr/>
            </p:nvGrpSpPr>
            <p:grpSpPr bwMode="auto">
              <a:xfrm>
                <a:off x="3168" y="1680"/>
                <a:ext cx="240" cy="240"/>
                <a:chOff x="864" y="1680"/>
                <a:chExt cx="240" cy="240"/>
              </a:xfrm>
            </p:grpSpPr>
            <p:sp>
              <p:nvSpPr>
                <p:cNvPr id="57451" name="Rectangle 1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2" name="Rectangle 1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3" name="Rectangle 1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4" name="Rectangle 1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5" name="Rectangle 2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39" name="Group 21"/>
              <p:cNvGrpSpPr>
                <a:grpSpLocks/>
              </p:cNvGrpSpPr>
              <p:nvPr/>
            </p:nvGrpSpPr>
            <p:grpSpPr bwMode="auto">
              <a:xfrm>
                <a:off x="3168" y="2256"/>
                <a:ext cx="240" cy="240"/>
                <a:chOff x="864" y="1680"/>
                <a:chExt cx="240" cy="240"/>
              </a:xfrm>
            </p:grpSpPr>
            <p:sp>
              <p:nvSpPr>
                <p:cNvPr id="57446" name="Rectangle 2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7" name="Rectangle 2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8" name="Rectangle 2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9" name="Rectangle 2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0" name="Rectangle 2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40" name="Group 27"/>
              <p:cNvGrpSpPr>
                <a:grpSpLocks/>
              </p:cNvGrpSpPr>
              <p:nvPr/>
            </p:nvGrpSpPr>
            <p:grpSpPr bwMode="auto">
              <a:xfrm>
                <a:off x="3648" y="2256"/>
                <a:ext cx="240" cy="240"/>
                <a:chOff x="864" y="1680"/>
                <a:chExt cx="240" cy="240"/>
              </a:xfrm>
            </p:grpSpPr>
            <p:sp>
              <p:nvSpPr>
                <p:cNvPr id="57441" name="Rectangle 28"/>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2" name="Rectangle 29"/>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3" name="Rectangle 30"/>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4" name="Rectangle 31"/>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5" name="Rectangle 32"/>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436" name="Text Box 33"/>
            <p:cNvSpPr txBox="1">
              <a:spLocks noChangeArrowheads="1"/>
            </p:cNvSpPr>
            <p:nvPr/>
          </p:nvSpPr>
          <p:spPr bwMode="auto">
            <a:xfrm>
              <a:off x="3110" y="252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15</a:t>
              </a:r>
            </a:p>
          </p:txBody>
        </p:sp>
        <p:sp>
          <p:nvSpPr>
            <p:cNvPr id="57437" name="Line 34"/>
            <p:cNvSpPr>
              <a:spLocks noChangeShapeType="1"/>
            </p:cNvSpPr>
            <p:nvPr/>
          </p:nvSpPr>
          <p:spPr bwMode="auto">
            <a:xfrm>
              <a:off x="3408"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7351" name="Group 35" descr="RED"/>
          <p:cNvGrpSpPr>
            <a:grpSpLocks/>
          </p:cNvGrpSpPr>
          <p:nvPr/>
        </p:nvGrpSpPr>
        <p:grpSpPr bwMode="auto">
          <a:xfrm>
            <a:off x="1279525" y="2174875"/>
            <a:ext cx="1997075" cy="2286000"/>
            <a:chOff x="806" y="1370"/>
            <a:chExt cx="1258" cy="1440"/>
          </a:xfrm>
        </p:grpSpPr>
        <p:grpSp>
          <p:nvGrpSpPr>
            <p:cNvPr id="57373" name="Group 36"/>
            <p:cNvGrpSpPr>
              <a:grpSpLocks/>
            </p:cNvGrpSpPr>
            <p:nvPr/>
          </p:nvGrpSpPr>
          <p:grpSpPr bwMode="auto">
            <a:xfrm>
              <a:off x="806" y="1370"/>
              <a:ext cx="1258" cy="1440"/>
              <a:chOff x="806" y="1370"/>
              <a:chExt cx="1258" cy="1440"/>
            </a:xfrm>
          </p:grpSpPr>
          <p:grpSp>
            <p:nvGrpSpPr>
              <p:cNvPr id="57375" name="Group 37"/>
              <p:cNvGrpSpPr>
                <a:grpSpLocks/>
              </p:cNvGrpSpPr>
              <p:nvPr/>
            </p:nvGrpSpPr>
            <p:grpSpPr bwMode="auto">
              <a:xfrm>
                <a:off x="864" y="1680"/>
                <a:ext cx="960" cy="240"/>
                <a:chOff x="864" y="1680"/>
                <a:chExt cx="960" cy="240"/>
              </a:xfrm>
            </p:grpSpPr>
            <p:grpSp>
              <p:nvGrpSpPr>
                <p:cNvPr id="57409" name="Group 38"/>
                <p:cNvGrpSpPr>
                  <a:grpSpLocks/>
                </p:cNvGrpSpPr>
                <p:nvPr/>
              </p:nvGrpSpPr>
              <p:grpSpPr bwMode="auto">
                <a:xfrm>
                  <a:off x="864" y="1680"/>
                  <a:ext cx="240" cy="240"/>
                  <a:chOff x="864" y="1680"/>
                  <a:chExt cx="240" cy="240"/>
                </a:xfrm>
              </p:grpSpPr>
              <p:sp>
                <p:nvSpPr>
                  <p:cNvPr id="57428" name="Rectangle 39"/>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9" name="Rectangle 40"/>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0" name="Rectangle 41"/>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1" name="Rectangle 42"/>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2" name="Rectangle 43"/>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0" name="Group 44"/>
                <p:cNvGrpSpPr>
                  <a:grpSpLocks/>
                </p:cNvGrpSpPr>
                <p:nvPr/>
              </p:nvGrpSpPr>
              <p:grpSpPr bwMode="auto">
                <a:xfrm>
                  <a:off x="1104" y="1680"/>
                  <a:ext cx="240" cy="240"/>
                  <a:chOff x="864" y="1680"/>
                  <a:chExt cx="240" cy="240"/>
                </a:xfrm>
              </p:grpSpPr>
              <p:sp>
                <p:nvSpPr>
                  <p:cNvPr id="57423" name="Rectangle 45"/>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4" name="Rectangle 46"/>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5" name="Rectangle 47"/>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6" name="Rectangle 48"/>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7" name="Rectangle 49"/>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1" name="Group 50"/>
                <p:cNvGrpSpPr>
                  <a:grpSpLocks/>
                </p:cNvGrpSpPr>
                <p:nvPr/>
              </p:nvGrpSpPr>
              <p:grpSpPr bwMode="auto">
                <a:xfrm>
                  <a:off x="1344" y="1680"/>
                  <a:ext cx="240" cy="240"/>
                  <a:chOff x="864" y="1680"/>
                  <a:chExt cx="240" cy="240"/>
                </a:xfrm>
              </p:grpSpPr>
              <p:sp>
                <p:nvSpPr>
                  <p:cNvPr id="57418" name="Rectangle 51"/>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9" name="Rectangle 52"/>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0" name="Rectangle 53"/>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1" name="Rectangle 54"/>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2" name="Rectangle 55"/>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2" name="Group 56"/>
                <p:cNvGrpSpPr>
                  <a:grpSpLocks/>
                </p:cNvGrpSpPr>
                <p:nvPr/>
              </p:nvGrpSpPr>
              <p:grpSpPr bwMode="auto">
                <a:xfrm>
                  <a:off x="1584" y="1680"/>
                  <a:ext cx="240" cy="240"/>
                  <a:chOff x="864" y="1680"/>
                  <a:chExt cx="240" cy="240"/>
                </a:xfrm>
              </p:grpSpPr>
              <p:sp>
                <p:nvSpPr>
                  <p:cNvPr id="57413" name="Rectangle 57"/>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4" name="Rectangle 58"/>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5" name="Rectangle 59"/>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6" name="Rectangle 60"/>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7" name="Rectangle 61"/>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grpSp>
            <p:nvGrpSpPr>
              <p:cNvPr id="57376" name="Group 62"/>
              <p:cNvGrpSpPr>
                <a:grpSpLocks/>
              </p:cNvGrpSpPr>
              <p:nvPr/>
            </p:nvGrpSpPr>
            <p:grpSpPr bwMode="auto">
              <a:xfrm>
                <a:off x="1824" y="1680"/>
                <a:ext cx="240" cy="240"/>
                <a:chOff x="864" y="1680"/>
                <a:chExt cx="240" cy="240"/>
              </a:xfrm>
            </p:grpSpPr>
            <p:sp>
              <p:nvSpPr>
                <p:cNvPr id="57404" name="Rectangle 63"/>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5" name="Rectangle 64"/>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6" name="Rectangle 65"/>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7" name="Rectangle 66"/>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8" name="Rectangle 67"/>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77" name="Group 68"/>
              <p:cNvGrpSpPr>
                <a:grpSpLocks/>
              </p:cNvGrpSpPr>
              <p:nvPr/>
            </p:nvGrpSpPr>
            <p:grpSpPr bwMode="auto">
              <a:xfrm>
                <a:off x="864" y="2256"/>
                <a:ext cx="960" cy="240"/>
                <a:chOff x="864" y="1680"/>
                <a:chExt cx="960" cy="240"/>
              </a:xfrm>
            </p:grpSpPr>
            <p:grpSp>
              <p:nvGrpSpPr>
                <p:cNvPr id="57380" name="Group 69"/>
                <p:cNvGrpSpPr>
                  <a:grpSpLocks/>
                </p:cNvGrpSpPr>
                <p:nvPr/>
              </p:nvGrpSpPr>
              <p:grpSpPr bwMode="auto">
                <a:xfrm>
                  <a:off x="864" y="1680"/>
                  <a:ext cx="240" cy="240"/>
                  <a:chOff x="864" y="1680"/>
                  <a:chExt cx="240" cy="240"/>
                </a:xfrm>
              </p:grpSpPr>
              <p:sp>
                <p:nvSpPr>
                  <p:cNvPr id="57399" name="Rectangle 70"/>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0" name="Rectangle 71"/>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1" name="Rectangle 72"/>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2" name="Rectangle 73"/>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3" name="Rectangle 74"/>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1" name="Group 75"/>
                <p:cNvGrpSpPr>
                  <a:grpSpLocks/>
                </p:cNvGrpSpPr>
                <p:nvPr/>
              </p:nvGrpSpPr>
              <p:grpSpPr bwMode="auto">
                <a:xfrm>
                  <a:off x="1104" y="1680"/>
                  <a:ext cx="240" cy="240"/>
                  <a:chOff x="864" y="1680"/>
                  <a:chExt cx="240" cy="240"/>
                </a:xfrm>
              </p:grpSpPr>
              <p:sp>
                <p:nvSpPr>
                  <p:cNvPr id="57394" name="Rectangle 7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5" name="Rectangle 7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6" name="Rectangle 7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7" name="Rectangle 7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8" name="Rectangle 8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2" name="Group 81"/>
                <p:cNvGrpSpPr>
                  <a:grpSpLocks/>
                </p:cNvGrpSpPr>
                <p:nvPr/>
              </p:nvGrpSpPr>
              <p:grpSpPr bwMode="auto">
                <a:xfrm>
                  <a:off x="1344" y="1680"/>
                  <a:ext cx="240" cy="240"/>
                  <a:chOff x="864" y="1680"/>
                  <a:chExt cx="240" cy="240"/>
                </a:xfrm>
              </p:grpSpPr>
              <p:sp>
                <p:nvSpPr>
                  <p:cNvPr id="57389" name="Rectangle 8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0" name="Rectangle 8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1" name="Rectangle 8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2" name="Rectangle 8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3" name="Rectangle 8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3" name="Group 87"/>
                <p:cNvGrpSpPr>
                  <a:grpSpLocks/>
                </p:cNvGrpSpPr>
                <p:nvPr/>
              </p:nvGrpSpPr>
              <p:grpSpPr bwMode="auto">
                <a:xfrm>
                  <a:off x="1584" y="1680"/>
                  <a:ext cx="240" cy="240"/>
                  <a:chOff x="864" y="1680"/>
                  <a:chExt cx="240" cy="240"/>
                </a:xfrm>
              </p:grpSpPr>
              <p:sp>
                <p:nvSpPr>
                  <p:cNvPr id="57384" name="Rectangle 88"/>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5" name="Rectangle 89"/>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6" name="Rectangle 90"/>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7" name="Rectangle 91"/>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8" name="Rectangle 92"/>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378" name="Text Box 93"/>
              <p:cNvSpPr txBox="1">
                <a:spLocks noChangeArrowheads="1"/>
              </p:cNvSpPr>
              <p:nvPr/>
            </p:nvSpPr>
            <p:spPr bwMode="auto">
              <a:xfrm>
                <a:off x="806" y="1370"/>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B1 = 25</a:t>
                </a:r>
              </a:p>
            </p:txBody>
          </p:sp>
          <p:sp>
            <p:nvSpPr>
              <p:cNvPr id="57379" name="Text Box 94"/>
              <p:cNvSpPr txBox="1">
                <a:spLocks noChangeArrowheads="1"/>
              </p:cNvSpPr>
              <p:nvPr/>
            </p:nvSpPr>
            <p:spPr bwMode="auto">
              <a:xfrm>
                <a:off x="806" y="252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20</a:t>
                </a:r>
              </a:p>
            </p:txBody>
          </p:sp>
        </p:grpSp>
        <p:sp>
          <p:nvSpPr>
            <p:cNvPr id="57374" name="Line 95"/>
            <p:cNvSpPr>
              <a:spLocks noChangeShapeType="1"/>
            </p:cNvSpPr>
            <p:nvPr/>
          </p:nvSpPr>
          <p:spPr bwMode="auto">
            <a:xfrm flipV="1">
              <a:off x="1824"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354" name="Text Box 98"/>
          <p:cNvSpPr txBox="1">
            <a:spLocks noChangeArrowheads="1"/>
          </p:cNvSpPr>
          <p:nvPr/>
        </p:nvSpPr>
        <p:spPr bwMode="auto">
          <a:xfrm>
            <a:off x="3870325" y="5364163"/>
            <a:ext cx="3963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000" b="1"/>
              <a:t>B1 and B2 are backoff intervals</a:t>
            </a:r>
          </a:p>
          <a:p>
            <a:pPr>
              <a:spcBef>
                <a:spcPct val="0"/>
              </a:spcBef>
              <a:buClrTx/>
              <a:buSzTx/>
              <a:buFontTx/>
              <a:buNone/>
            </a:pPr>
            <a:r>
              <a:rPr lang="en-US" altLang="en-US" sz="2000" b="1"/>
              <a:t>at nodes 1 and 2</a:t>
            </a:r>
          </a:p>
        </p:txBody>
      </p:sp>
      <p:sp>
        <p:nvSpPr>
          <p:cNvPr id="57355" name="Text Box 99"/>
          <p:cNvSpPr txBox="1">
            <a:spLocks noChangeArrowheads="1"/>
          </p:cNvSpPr>
          <p:nvPr/>
        </p:nvSpPr>
        <p:spPr bwMode="auto">
          <a:xfrm>
            <a:off x="906463" y="5592763"/>
            <a:ext cx="109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cw = 31</a:t>
            </a:r>
          </a:p>
        </p:txBody>
      </p:sp>
      <p:grpSp>
        <p:nvGrpSpPr>
          <p:cNvPr id="3" name="Group 2" descr="RED"/>
          <p:cNvGrpSpPr/>
          <p:nvPr/>
        </p:nvGrpSpPr>
        <p:grpSpPr>
          <a:xfrm>
            <a:off x="2895600" y="2667000"/>
            <a:ext cx="6248400" cy="1752600"/>
            <a:chOff x="2895600" y="2667000"/>
            <a:chExt cx="6248400" cy="1752600"/>
          </a:xfrm>
        </p:grpSpPr>
        <p:sp>
          <p:nvSpPr>
            <p:cNvPr id="57348" name="Rectangle 4"/>
            <p:cNvSpPr>
              <a:spLocks noChangeArrowheads="1"/>
            </p:cNvSpPr>
            <p:nvPr/>
          </p:nvSpPr>
          <p:spPr bwMode="auto">
            <a:xfrm>
              <a:off x="2895600" y="3581400"/>
              <a:ext cx="21336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sp>
          <p:nvSpPr>
            <p:cNvPr id="57349" name="Rectangle 5"/>
            <p:cNvSpPr>
              <a:spLocks noChangeArrowheads="1"/>
            </p:cNvSpPr>
            <p:nvPr/>
          </p:nvSpPr>
          <p:spPr bwMode="auto">
            <a:xfrm>
              <a:off x="3276600" y="2667000"/>
              <a:ext cx="1752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wait</a:t>
              </a:r>
            </a:p>
          </p:txBody>
        </p:sp>
        <p:sp>
          <p:nvSpPr>
            <p:cNvPr id="57352" name="Rectangle 96"/>
            <p:cNvSpPr>
              <a:spLocks noChangeArrowheads="1"/>
            </p:cNvSpPr>
            <p:nvPr/>
          </p:nvSpPr>
          <p:spPr bwMode="auto">
            <a:xfrm>
              <a:off x="5410200" y="2667000"/>
              <a:ext cx="21336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sp>
          <p:nvSpPr>
            <p:cNvPr id="57353" name="Rectangle 97"/>
            <p:cNvSpPr>
              <a:spLocks noChangeArrowheads="1"/>
            </p:cNvSpPr>
            <p:nvPr/>
          </p:nvSpPr>
          <p:spPr bwMode="auto">
            <a:xfrm>
              <a:off x="6172200" y="35814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wait</a:t>
              </a:r>
            </a:p>
          </p:txBody>
        </p:sp>
        <p:grpSp>
          <p:nvGrpSpPr>
            <p:cNvPr id="21" name="Group 100"/>
            <p:cNvGrpSpPr>
              <a:grpSpLocks/>
            </p:cNvGrpSpPr>
            <p:nvPr/>
          </p:nvGrpSpPr>
          <p:grpSpPr bwMode="auto">
            <a:xfrm>
              <a:off x="7391400" y="3581400"/>
              <a:ext cx="1168400" cy="838200"/>
              <a:chOff x="4656" y="2256"/>
              <a:chExt cx="736" cy="528"/>
            </a:xfrm>
          </p:grpSpPr>
          <p:grpSp>
            <p:nvGrpSpPr>
              <p:cNvPr id="57359" name="Group 101"/>
              <p:cNvGrpSpPr>
                <a:grpSpLocks/>
              </p:cNvGrpSpPr>
              <p:nvPr/>
            </p:nvGrpSpPr>
            <p:grpSpPr bwMode="auto">
              <a:xfrm>
                <a:off x="4752" y="2256"/>
                <a:ext cx="480" cy="240"/>
                <a:chOff x="4752" y="2256"/>
                <a:chExt cx="480" cy="240"/>
              </a:xfrm>
            </p:grpSpPr>
            <p:grpSp>
              <p:nvGrpSpPr>
                <p:cNvPr id="57361" name="Group 102"/>
                <p:cNvGrpSpPr>
                  <a:grpSpLocks/>
                </p:cNvGrpSpPr>
                <p:nvPr/>
              </p:nvGrpSpPr>
              <p:grpSpPr bwMode="auto">
                <a:xfrm>
                  <a:off x="4752" y="2256"/>
                  <a:ext cx="240" cy="240"/>
                  <a:chOff x="864" y="1680"/>
                  <a:chExt cx="240" cy="240"/>
                </a:xfrm>
              </p:grpSpPr>
              <p:sp>
                <p:nvSpPr>
                  <p:cNvPr id="57368" name="Rectangle 103"/>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9" name="Rectangle 104"/>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0" name="Rectangle 105"/>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1" name="Rectangle 106"/>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2" name="Rectangle 107"/>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62" name="Group 108"/>
                <p:cNvGrpSpPr>
                  <a:grpSpLocks/>
                </p:cNvGrpSpPr>
                <p:nvPr/>
              </p:nvGrpSpPr>
              <p:grpSpPr bwMode="auto">
                <a:xfrm>
                  <a:off x="4992" y="2256"/>
                  <a:ext cx="240" cy="240"/>
                  <a:chOff x="864" y="1680"/>
                  <a:chExt cx="240" cy="240"/>
                </a:xfrm>
              </p:grpSpPr>
              <p:sp>
                <p:nvSpPr>
                  <p:cNvPr id="57363" name="Rectangle 109"/>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4" name="Rectangle 110"/>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5" name="Rectangle 111"/>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6" name="Rectangle 112"/>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7" name="Rectangle 113"/>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360" name="Text Box 114"/>
              <p:cNvSpPr txBox="1">
                <a:spLocks noChangeArrowheads="1"/>
              </p:cNvSpPr>
              <p:nvPr/>
            </p:nvSpPr>
            <p:spPr bwMode="auto">
              <a:xfrm>
                <a:off x="4656" y="2496"/>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10</a:t>
                </a:r>
              </a:p>
            </p:txBody>
          </p:sp>
        </p:grpSp>
        <p:sp>
          <p:nvSpPr>
            <p:cNvPr id="57357" name="Rectangle 115"/>
            <p:cNvSpPr>
              <a:spLocks noChangeArrowheads="1"/>
            </p:cNvSpPr>
            <p:nvPr/>
          </p:nvSpPr>
          <p:spPr bwMode="auto">
            <a:xfrm>
              <a:off x="8305800" y="3581400"/>
              <a:ext cx="8382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grpSp>
      <p:sp>
        <p:nvSpPr>
          <p:cNvPr id="57358" name="Rectangle 116"/>
          <p:cNvSpPr>
            <a:spLocks noChangeArrowheads="1"/>
          </p:cNvSpPr>
          <p:nvPr/>
        </p:nvSpPr>
        <p:spPr bwMode="auto">
          <a:xfrm>
            <a:off x="2438400" y="13716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Timer decremented only in </a:t>
            </a:r>
            <a:r>
              <a:rPr lang="en-US" altLang="en-US" sz="2400" b="1">
                <a:latin typeface="Times New Roman" pitchFamily="18" charset="0"/>
              </a:rPr>
              <a:t>RED periods</a:t>
            </a:r>
          </a:p>
        </p:txBody>
      </p:sp>
    </p:spTree>
    <p:extLst>
      <p:ext uri="{BB962C8B-B14F-4D97-AF65-F5344CB8AC3E}">
        <p14:creationId xmlns:p14="http://schemas.microsoft.com/office/powerpoint/2010/main" val="3654424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smtClean="0"/>
              <a:t>Collision Avoidance: Exponential Backoff</a:t>
            </a:r>
            <a:endParaRPr lang="en-GB" altLang="en-US" sz="4000" smtClean="0"/>
          </a:p>
        </p:txBody>
      </p:sp>
      <p:sp>
        <p:nvSpPr>
          <p:cNvPr id="58371" name="Rectangle 3"/>
          <p:cNvSpPr>
            <a:spLocks noGrp="1" noChangeArrowheads="1"/>
          </p:cNvSpPr>
          <p:nvPr>
            <p:ph type="body" idx="1"/>
          </p:nvPr>
        </p:nvSpPr>
        <p:spPr/>
        <p:txBody>
          <a:bodyPr/>
          <a:lstStyle/>
          <a:p>
            <a:pPr eaLnBrk="1" hangingPunct="1"/>
            <a:r>
              <a:rPr lang="en-US" altLang="en-US" smtClean="0"/>
              <a:t>Initial value of CW is CWmin</a:t>
            </a:r>
          </a:p>
          <a:p>
            <a:pPr eaLnBrk="1" hangingPunct="1"/>
            <a:r>
              <a:rPr lang="en-US" altLang="en-US" smtClean="0"/>
              <a:t>For each collision, double the contention window CW</a:t>
            </a:r>
          </a:p>
          <a:p>
            <a:pPr eaLnBrk="1" hangingPunct="1"/>
            <a:r>
              <a:rPr lang="en-US" altLang="en-US" smtClean="0"/>
              <a:t>Maximum value of CW is CWmax</a:t>
            </a:r>
          </a:p>
          <a:p>
            <a:pPr eaLnBrk="1" hangingPunct="1"/>
            <a:r>
              <a:rPr lang="en-US" altLang="en-US" smtClean="0"/>
              <a:t>After successful transmission set contention window to CWmin</a:t>
            </a:r>
            <a:endParaRPr lang="en-GB" altLang="en-US" smtClean="0"/>
          </a:p>
        </p:txBody>
      </p:sp>
    </p:spTree>
    <p:extLst>
      <p:ext uri="{BB962C8B-B14F-4D97-AF65-F5344CB8AC3E}">
        <p14:creationId xmlns:p14="http://schemas.microsoft.com/office/powerpoint/2010/main" val="337966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802.11 scope &amp; modules</a:t>
            </a:r>
            <a:endParaRPr lang="el-GR" altLang="en-US" smtClean="0"/>
          </a:p>
        </p:txBody>
      </p:sp>
      <p:sp>
        <p:nvSpPr>
          <p:cNvPr id="7171" name="Rectangle 3"/>
          <p:cNvSpPr>
            <a:spLocks noGrp="1" noChangeArrowheads="1"/>
          </p:cNvSpPr>
          <p:nvPr>
            <p:ph type="body" idx="1"/>
          </p:nvPr>
        </p:nvSpPr>
        <p:spPr/>
        <p:txBody>
          <a:bodyPr/>
          <a:lstStyle/>
          <a:p>
            <a:pPr eaLnBrk="1" hangingPunct="1"/>
            <a:r>
              <a:rPr lang="en-US" altLang="en-US" smtClean="0">
                <a:solidFill>
                  <a:srgbClr val="CC0000"/>
                </a:solidFill>
              </a:rPr>
              <a:t>MAC</a:t>
            </a:r>
            <a:r>
              <a:rPr lang="en-US" altLang="en-US" smtClean="0"/>
              <a:t> and </a:t>
            </a:r>
            <a:r>
              <a:rPr lang="en-US" altLang="en-US" smtClean="0">
                <a:solidFill>
                  <a:srgbClr val="CC0000"/>
                </a:solidFill>
              </a:rPr>
              <a:t>PHY</a:t>
            </a:r>
            <a:r>
              <a:rPr lang="en-US" altLang="en-US" smtClean="0"/>
              <a:t> specification for wireless connectivity for fixed, portable and moving stations in a local area</a:t>
            </a:r>
          </a:p>
          <a:p>
            <a:pPr eaLnBrk="1" hangingPunct="1"/>
            <a:endParaRPr lang="el-GR" altLang="en-US" smtClean="0"/>
          </a:p>
        </p:txBody>
      </p:sp>
      <p:sp>
        <p:nvSpPr>
          <p:cNvPr id="7172" name="Rectangle 4"/>
          <p:cNvSpPr>
            <a:spLocks noChangeArrowheads="1"/>
          </p:cNvSpPr>
          <p:nvPr/>
        </p:nvSpPr>
        <p:spPr bwMode="auto">
          <a:xfrm>
            <a:off x="2514600" y="3624263"/>
            <a:ext cx="2133600" cy="990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MAC </a:t>
            </a:r>
          </a:p>
          <a:p>
            <a:pPr algn="ctr" eaLnBrk="1" hangingPunct="1">
              <a:spcBef>
                <a:spcPct val="0"/>
              </a:spcBef>
              <a:buClrTx/>
              <a:buSzTx/>
              <a:buFontTx/>
              <a:buNone/>
            </a:pPr>
            <a:r>
              <a:rPr lang="en-US" altLang="en-US" sz="2400">
                <a:latin typeface="Comic Sans MS" pitchFamily="66" charset="0"/>
              </a:rPr>
              <a:t>Sublayer</a:t>
            </a:r>
          </a:p>
        </p:txBody>
      </p:sp>
      <p:sp>
        <p:nvSpPr>
          <p:cNvPr id="7173" name="Rectangle 5"/>
          <p:cNvSpPr>
            <a:spLocks noChangeArrowheads="1"/>
          </p:cNvSpPr>
          <p:nvPr/>
        </p:nvSpPr>
        <p:spPr bwMode="auto">
          <a:xfrm>
            <a:off x="4648200" y="3624263"/>
            <a:ext cx="2133600" cy="990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MAC Layer</a:t>
            </a:r>
          </a:p>
          <a:p>
            <a:pPr algn="ctr" eaLnBrk="1" hangingPunct="1">
              <a:spcBef>
                <a:spcPct val="0"/>
              </a:spcBef>
              <a:buClrTx/>
              <a:buSzTx/>
              <a:buFontTx/>
              <a:buNone/>
            </a:pPr>
            <a:r>
              <a:rPr lang="en-US" altLang="en-US" sz="2400">
                <a:latin typeface="Comic Sans MS" pitchFamily="66" charset="0"/>
              </a:rPr>
              <a:t>Management</a:t>
            </a:r>
          </a:p>
        </p:txBody>
      </p:sp>
      <p:sp>
        <p:nvSpPr>
          <p:cNvPr id="7174" name="Rectangle 6"/>
          <p:cNvSpPr>
            <a:spLocks noChangeArrowheads="1"/>
          </p:cNvSpPr>
          <p:nvPr/>
        </p:nvSpPr>
        <p:spPr bwMode="auto">
          <a:xfrm>
            <a:off x="2514600" y="4767263"/>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PLCP Sublayer</a:t>
            </a:r>
          </a:p>
        </p:txBody>
      </p:sp>
      <p:sp>
        <p:nvSpPr>
          <p:cNvPr id="7175" name="Rectangle 7"/>
          <p:cNvSpPr>
            <a:spLocks noChangeArrowheads="1"/>
          </p:cNvSpPr>
          <p:nvPr/>
        </p:nvSpPr>
        <p:spPr bwMode="auto">
          <a:xfrm>
            <a:off x="2514600" y="5453063"/>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PMD Sublayer</a:t>
            </a:r>
          </a:p>
        </p:txBody>
      </p:sp>
      <p:sp>
        <p:nvSpPr>
          <p:cNvPr id="7176" name="Rectangle 8"/>
          <p:cNvSpPr>
            <a:spLocks noChangeArrowheads="1"/>
          </p:cNvSpPr>
          <p:nvPr/>
        </p:nvSpPr>
        <p:spPr bwMode="auto">
          <a:xfrm>
            <a:off x="4648200" y="4767263"/>
            <a:ext cx="2133600" cy="1371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PHY Layer</a:t>
            </a:r>
          </a:p>
          <a:p>
            <a:pPr algn="ctr" eaLnBrk="1" hangingPunct="1">
              <a:spcBef>
                <a:spcPct val="0"/>
              </a:spcBef>
              <a:buClrTx/>
              <a:buSzTx/>
              <a:buFontTx/>
              <a:buNone/>
            </a:pPr>
            <a:r>
              <a:rPr lang="en-US" altLang="en-US" sz="2400">
                <a:latin typeface="Comic Sans MS" pitchFamily="66" charset="0"/>
              </a:rPr>
              <a:t>Management</a:t>
            </a:r>
          </a:p>
        </p:txBody>
      </p:sp>
      <p:sp>
        <p:nvSpPr>
          <p:cNvPr id="7177" name="Rectangle 9"/>
          <p:cNvSpPr>
            <a:spLocks noChangeArrowheads="1"/>
          </p:cNvSpPr>
          <p:nvPr/>
        </p:nvSpPr>
        <p:spPr bwMode="auto">
          <a:xfrm>
            <a:off x="2514600" y="3090863"/>
            <a:ext cx="14478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LLC</a:t>
            </a:r>
          </a:p>
        </p:txBody>
      </p:sp>
      <p:sp>
        <p:nvSpPr>
          <p:cNvPr id="7178" name="Line 10" descr="scope and modules"/>
          <p:cNvSpPr>
            <a:spLocks noChangeShapeType="1"/>
          </p:cNvSpPr>
          <p:nvPr/>
        </p:nvSpPr>
        <p:spPr bwMode="auto">
          <a:xfrm>
            <a:off x="685800" y="4691063"/>
            <a:ext cx="7391400" cy="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Text Box 11"/>
          <p:cNvSpPr txBox="1">
            <a:spLocks noChangeArrowheads="1"/>
          </p:cNvSpPr>
          <p:nvPr/>
        </p:nvSpPr>
        <p:spPr bwMode="auto">
          <a:xfrm>
            <a:off x="1050925" y="39751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latin typeface="Comic Sans MS" pitchFamily="66" charset="0"/>
              </a:rPr>
              <a:t>MAC</a:t>
            </a:r>
          </a:p>
        </p:txBody>
      </p:sp>
      <p:sp>
        <p:nvSpPr>
          <p:cNvPr id="7180" name="Text Box 12"/>
          <p:cNvSpPr txBox="1">
            <a:spLocks noChangeArrowheads="1"/>
          </p:cNvSpPr>
          <p:nvPr/>
        </p:nvSpPr>
        <p:spPr bwMode="auto">
          <a:xfrm>
            <a:off x="1066800" y="523716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latin typeface="Comic Sans MS" pitchFamily="66" charset="0"/>
              </a:rPr>
              <a:t>PHY</a:t>
            </a:r>
          </a:p>
        </p:txBody>
      </p:sp>
    </p:spTree>
    <p:extLst>
      <p:ext uri="{BB962C8B-B14F-4D97-AF65-F5344CB8AC3E}">
        <p14:creationId xmlns:p14="http://schemas.microsoft.com/office/powerpoint/2010/main" val="2139972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Hidden Node Problem</a:t>
            </a:r>
            <a:endParaRPr lang="en-GB" altLang="en-US" smtClean="0"/>
          </a:p>
        </p:txBody>
      </p:sp>
      <p:sp>
        <p:nvSpPr>
          <p:cNvPr id="59395" name="Rectangle 3"/>
          <p:cNvSpPr>
            <a:spLocks noGrp="1" noChangeArrowheads="1"/>
          </p:cNvSpPr>
          <p:nvPr>
            <p:ph type="body" idx="1"/>
          </p:nvPr>
        </p:nvSpPr>
        <p:spPr>
          <a:xfrm>
            <a:off x="304800" y="4810125"/>
            <a:ext cx="8382000" cy="1590675"/>
          </a:xfrm>
        </p:spPr>
        <p:txBody>
          <a:bodyPr/>
          <a:lstStyle/>
          <a:p>
            <a:pPr eaLnBrk="1" hangingPunct="1"/>
            <a:r>
              <a:rPr lang="en-US" altLang="en-US" sz="2800" smtClean="0"/>
              <a:t>A and C want to communicate with B</a:t>
            </a:r>
          </a:p>
          <a:p>
            <a:pPr eaLnBrk="1" hangingPunct="1"/>
            <a:r>
              <a:rPr lang="en-US" altLang="en-US" sz="2800" smtClean="0"/>
              <a:t>Signal from A cannot reach C and vice-versa</a:t>
            </a:r>
          </a:p>
          <a:p>
            <a:pPr eaLnBrk="1" hangingPunct="1"/>
            <a:r>
              <a:rPr lang="en-US" altLang="en-US" sz="2800" smtClean="0"/>
              <a:t>Carrier sensing does not work! </a:t>
            </a:r>
            <a:endParaRPr lang="en-GB" altLang="en-US" sz="2800" smtClean="0"/>
          </a:p>
        </p:txBody>
      </p:sp>
      <p:pic>
        <p:nvPicPr>
          <p:cNvPr id="59396" name="Picture 4" descr="PE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3752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521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Exposed Node Problem</a:t>
            </a:r>
            <a:endParaRPr lang="en-GB" altLang="en-US" smtClean="0"/>
          </a:p>
        </p:txBody>
      </p:sp>
      <p:sp>
        <p:nvSpPr>
          <p:cNvPr id="60419" name="Rectangle 3"/>
          <p:cNvSpPr>
            <a:spLocks noGrp="1" noChangeArrowheads="1"/>
          </p:cNvSpPr>
          <p:nvPr>
            <p:ph type="body" idx="1"/>
          </p:nvPr>
        </p:nvSpPr>
        <p:spPr>
          <a:xfrm>
            <a:off x="349250" y="4343400"/>
            <a:ext cx="8261350" cy="1828800"/>
          </a:xfrm>
        </p:spPr>
        <p:txBody>
          <a:bodyPr/>
          <a:lstStyle/>
          <a:p>
            <a:pPr eaLnBrk="1" hangingPunct="1">
              <a:lnSpc>
                <a:spcPct val="90000"/>
              </a:lnSpc>
            </a:pPr>
            <a:r>
              <a:rPr lang="en-US" altLang="en-US" sz="2400" smtClean="0"/>
              <a:t>B wants to send to A &amp; C wants to send to D</a:t>
            </a:r>
          </a:p>
          <a:p>
            <a:pPr eaLnBrk="1" hangingPunct="1">
              <a:lnSpc>
                <a:spcPct val="90000"/>
              </a:lnSpc>
            </a:pPr>
            <a:r>
              <a:rPr lang="en-US" altLang="en-US" sz="2400" smtClean="0"/>
              <a:t>C senses B’s transmission, hence doesn’t transmit</a:t>
            </a:r>
          </a:p>
          <a:p>
            <a:pPr eaLnBrk="1" hangingPunct="1">
              <a:lnSpc>
                <a:spcPct val="90000"/>
              </a:lnSpc>
            </a:pPr>
            <a:r>
              <a:rPr lang="en-US" altLang="en-US" sz="2400" smtClean="0"/>
              <a:t>But, B-&gt;A and C-&gt;D both possible !</a:t>
            </a:r>
          </a:p>
          <a:p>
            <a:pPr eaLnBrk="1" hangingPunct="1">
              <a:lnSpc>
                <a:spcPct val="90000"/>
              </a:lnSpc>
            </a:pPr>
            <a:r>
              <a:rPr lang="en-US" altLang="en-US" sz="2400" smtClean="0"/>
              <a:t>Carrier sensing does not work!</a:t>
            </a:r>
            <a:endParaRPr lang="en-GB" altLang="en-US" sz="2400" smtClean="0"/>
          </a:p>
        </p:txBody>
      </p:sp>
      <p:pic>
        <p:nvPicPr>
          <p:cNvPr id="60420" name="Picture 4" descr="PE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3752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593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4000" smtClean="0"/>
              <a:t>4-way handshake using RTS/CTS</a:t>
            </a:r>
            <a:endParaRPr lang="el-GR" altLang="en-US" sz="4000" smtClean="0"/>
          </a:p>
        </p:txBody>
      </p:sp>
      <p:sp>
        <p:nvSpPr>
          <p:cNvPr id="61443" name="Rectangle 3"/>
          <p:cNvSpPr>
            <a:spLocks noGrp="1" noChangeArrowheads="1"/>
          </p:cNvSpPr>
          <p:nvPr>
            <p:ph type="body" idx="1"/>
          </p:nvPr>
        </p:nvSpPr>
        <p:spPr/>
        <p:txBody>
          <a:bodyPr/>
          <a:lstStyle/>
          <a:p>
            <a:pPr marL="533400" indent="-533400" eaLnBrk="1" hangingPunct="1">
              <a:lnSpc>
                <a:spcPct val="90000"/>
              </a:lnSpc>
            </a:pPr>
            <a:r>
              <a:rPr lang="en-US" altLang="en-US" smtClean="0"/>
              <a:t>Sender “reserves” channel prior to transmitting data frames</a:t>
            </a:r>
          </a:p>
          <a:p>
            <a:pPr marL="914400" lvl="1" indent="-457200" eaLnBrk="1" hangingPunct="1">
              <a:lnSpc>
                <a:spcPct val="90000"/>
              </a:lnSpc>
            </a:pPr>
            <a:r>
              <a:rPr lang="en-US" altLang="en-US" smtClean="0"/>
              <a:t>First transmits </a:t>
            </a:r>
            <a:r>
              <a:rPr lang="en-US" altLang="en-US" i="1" smtClean="0"/>
              <a:t>small</a:t>
            </a:r>
            <a:r>
              <a:rPr lang="en-US" altLang="en-US" smtClean="0"/>
              <a:t> request-to-send (RTS) packets to BS using CSMA</a:t>
            </a:r>
          </a:p>
          <a:p>
            <a:pPr marL="914400" lvl="1" indent="-457200" eaLnBrk="1" hangingPunct="1">
              <a:lnSpc>
                <a:spcPct val="90000"/>
              </a:lnSpc>
            </a:pPr>
            <a:r>
              <a:rPr lang="en-US" altLang="en-US" smtClean="0"/>
              <a:t>RTSs may still collide (but they’re short)</a:t>
            </a:r>
          </a:p>
          <a:p>
            <a:pPr marL="533400" indent="-533400" eaLnBrk="1" hangingPunct="1">
              <a:lnSpc>
                <a:spcPct val="90000"/>
              </a:lnSpc>
            </a:pPr>
            <a:r>
              <a:rPr lang="en-US" altLang="en-US" smtClean="0"/>
              <a:t>BS broadcasts clear-to-send CTS in response to RTS</a:t>
            </a:r>
          </a:p>
          <a:p>
            <a:pPr marL="533400" indent="-533400" eaLnBrk="1" hangingPunct="1">
              <a:lnSpc>
                <a:spcPct val="90000"/>
              </a:lnSpc>
            </a:pPr>
            <a:r>
              <a:rPr lang="en-US" altLang="en-US" smtClean="0"/>
              <a:t>CTS heard by all nodes</a:t>
            </a:r>
          </a:p>
          <a:p>
            <a:pPr marL="914400" lvl="1" indent="-457200" eaLnBrk="1" hangingPunct="1">
              <a:lnSpc>
                <a:spcPct val="90000"/>
              </a:lnSpc>
            </a:pPr>
            <a:r>
              <a:rPr lang="en-US" altLang="en-US" sz="3200" smtClean="0"/>
              <a:t>sender transmits data frame</a:t>
            </a:r>
          </a:p>
          <a:p>
            <a:pPr marL="914400" lvl="1" indent="-457200" eaLnBrk="1" hangingPunct="1">
              <a:lnSpc>
                <a:spcPct val="90000"/>
              </a:lnSpc>
            </a:pPr>
            <a:r>
              <a:rPr lang="en-US" altLang="en-US" sz="3200" smtClean="0"/>
              <a:t>other stations defer transmissions </a:t>
            </a:r>
          </a:p>
          <a:p>
            <a:pPr marL="533400" indent="-533400" eaLnBrk="1" hangingPunct="1">
              <a:lnSpc>
                <a:spcPct val="90000"/>
              </a:lnSpc>
            </a:pPr>
            <a:endParaRPr lang="el-GR" altLang="en-US" smtClean="0"/>
          </a:p>
        </p:txBody>
      </p:sp>
    </p:spTree>
    <p:extLst>
      <p:ext uri="{BB962C8B-B14F-4D97-AF65-F5344CB8AC3E}">
        <p14:creationId xmlns:p14="http://schemas.microsoft.com/office/powerpoint/2010/main" val="681379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6" descr="ACK"/>
          <p:cNvSpPr>
            <a:spLocks noChangeArrowheads="1"/>
          </p:cNvSpPr>
          <p:nvPr/>
        </p:nvSpPr>
        <p:spPr bwMode="auto">
          <a:xfrm>
            <a:off x="0" y="6248400"/>
            <a:ext cx="8915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2467" name="Rectangle 2"/>
          <p:cNvSpPr>
            <a:spLocks noGrp="1" noChangeArrowheads="1"/>
          </p:cNvSpPr>
          <p:nvPr>
            <p:ph type="title"/>
          </p:nvPr>
        </p:nvSpPr>
        <p:spPr/>
        <p:txBody>
          <a:bodyPr/>
          <a:lstStyle/>
          <a:p>
            <a:pPr eaLnBrk="1" hangingPunct="1"/>
            <a:r>
              <a:rPr lang="en-US" altLang="en-US" dirty="0" smtClean="0"/>
              <a:t> </a:t>
            </a:r>
          </a:p>
        </p:txBody>
      </p:sp>
      <p:sp>
        <p:nvSpPr>
          <p:cNvPr id="62468" name="Rectangle 3"/>
          <p:cNvSpPr>
            <a:spLocks noGrp="1" noChangeArrowheads="1"/>
          </p:cNvSpPr>
          <p:nvPr>
            <p:ph type="body" idx="1"/>
          </p:nvPr>
        </p:nvSpPr>
        <p:spPr>
          <a:xfrm>
            <a:off x="228600" y="5562600"/>
            <a:ext cx="8382000" cy="5105400"/>
          </a:xfrm>
        </p:spPr>
        <p:txBody>
          <a:bodyPr/>
          <a:lstStyle/>
          <a:p>
            <a:pPr eaLnBrk="1" hangingPunct="1"/>
            <a:endParaRPr lang="en-US" altLang="en-US" dirty="0" smtClean="0"/>
          </a:p>
        </p:txBody>
      </p:sp>
      <p:sp>
        <p:nvSpPr>
          <p:cNvPr id="190468" name="Rectangle 4"/>
          <p:cNvSpPr>
            <a:spLocks noChangeArrowheads="1"/>
          </p:cNvSpPr>
          <p:nvPr/>
        </p:nvSpPr>
        <p:spPr bwMode="auto">
          <a:xfrm>
            <a:off x="228600" y="1828800"/>
            <a:ext cx="891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buClr>
                <a:srgbClr val="0000FF"/>
              </a:buClr>
            </a:pPr>
            <a:r>
              <a:rPr lang="en-US" altLang="en-US" sz="2000"/>
              <a:t>Sending unicast packets with RTS/CTS control frames</a:t>
            </a:r>
            <a:endParaRPr lang="en-US" altLang="en-US"/>
          </a:p>
        </p:txBody>
      </p:sp>
      <p:grpSp>
        <p:nvGrpSpPr>
          <p:cNvPr id="7" name="Group 34" descr="CONTENTION"/>
          <p:cNvGrpSpPr>
            <a:grpSpLocks/>
          </p:cNvGrpSpPr>
          <p:nvPr/>
        </p:nvGrpSpPr>
        <p:grpSpPr bwMode="auto">
          <a:xfrm>
            <a:off x="5575300" y="4303713"/>
            <a:ext cx="1282700" cy="538162"/>
            <a:chOff x="3512" y="2711"/>
            <a:chExt cx="808" cy="339"/>
          </a:xfrm>
        </p:grpSpPr>
        <p:sp>
          <p:nvSpPr>
            <p:cNvPr id="62504" name="Text Box 35"/>
            <p:cNvSpPr txBox="1">
              <a:spLocks noChangeArrowheads="1"/>
            </p:cNvSpPr>
            <p:nvPr/>
          </p:nvSpPr>
          <p:spPr bwMode="auto">
            <a:xfrm>
              <a:off x="3512" y="2837"/>
              <a:ext cx="7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contention</a:t>
              </a:r>
            </a:p>
          </p:txBody>
        </p:sp>
        <p:cxnSp>
          <p:nvCxnSpPr>
            <p:cNvPr id="62505" name="AutoShape 36"/>
            <p:cNvCxnSpPr>
              <a:cxnSpLocks noChangeShapeType="1"/>
              <a:stCxn id="62504" idx="3"/>
              <a:endCxn id="190497" idx="2"/>
            </p:cNvCxnSpPr>
            <p:nvPr/>
          </p:nvCxnSpPr>
          <p:spPr bwMode="auto">
            <a:xfrm flipV="1">
              <a:off x="4154" y="2711"/>
              <a:ext cx="166" cy="22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0" name="Group 9" descr="CTS"/>
          <p:cNvGrpSpPr/>
          <p:nvPr/>
        </p:nvGrpSpPr>
        <p:grpSpPr>
          <a:xfrm>
            <a:off x="990600" y="2362200"/>
            <a:ext cx="7185025" cy="2411413"/>
            <a:chOff x="990600" y="2362200"/>
            <a:chExt cx="7185025" cy="2411413"/>
          </a:xfrm>
        </p:grpSpPr>
        <p:sp>
          <p:nvSpPr>
            <p:cNvPr id="190469" name="Line 5"/>
            <p:cNvSpPr>
              <a:spLocks noChangeShapeType="1"/>
            </p:cNvSpPr>
            <p:nvPr/>
          </p:nvSpPr>
          <p:spPr bwMode="auto">
            <a:xfrm flipH="1" flipV="1">
              <a:off x="2032000" y="2362200"/>
              <a:ext cx="0" cy="534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470" name="Line 6"/>
            <p:cNvSpPr>
              <a:spLocks noChangeShapeType="1"/>
            </p:cNvSpPr>
            <p:nvPr/>
          </p:nvSpPr>
          <p:spPr bwMode="auto">
            <a:xfrm flipV="1">
              <a:off x="2587625" y="2362200"/>
              <a:ext cx="0"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p:cNvGrpSpPr>
              <a:grpSpLocks/>
            </p:cNvGrpSpPr>
            <p:nvPr/>
          </p:nvGrpSpPr>
          <p:grpSpPr bwMode="auto">
            <a:xfrm>
              <a:off x="5156200" y="2819400"/>
              <a:ext cx="635000" cy="346075"/>
              <a:chOff x="3248" y="1776"/>
              <a:chExt cx="400" cy="218"/>
            </a:xfrm>
          </p:grpSpPr>
          <p:sp>
            <p:nvSpPr>
              <p:cNvPr id="62519" name="Line 8"/>
              <p:cNvSpPr>
                <a:spLocks noChangeShapeType="1"/>
              </p:cNvSpPr>
              <p:nvPr/>
            </p:nvSpPr>
            <p:spPr bwMode="auto">
              <a:xfrm>
                <a:off x="3248" y="199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0" name="Text Box 9"/>
              <p:cNvSpPr txBox="1">
                <a:spLocks noChangeArrowheads="1"/>
              </p:cNvSpPr>
              <p:nvPr/>
            </p:nvSpPr>
            <p:spPr bwMode="auto">
              <a:xfrm>
                <a:off x="3248" y="1776"/>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grpSp>
          <p:nvGrpSpPr>
            <p:cNvPr id="3" name="Group 10"/>
            <p:cNvGrpSpPr>
              <a:grpSpLocks/>
            </p:cNvGrpSpPr>
            <p:nvPr/>
          </p:nvGrpSpPr>
          <p:grpSpPr bwMode="auto">
            <a:xfrm>
              <a:off x="2032000" y="2362200"/>
              <a:ext cx="646113" cy="336550"/>
              <a:chOff x="1280" y="1488"/>
              <a:chExt cx="407" cy="212"/>
            </a:xfrm>
          </p:grpSpPr>
          <p:sp>
            <p:nvSpPr>
              <p:cNvPr id="62517" name="Text Box 11"/>
              <p:cNvSpPr txBox="1">
                <a:spLocks noChangeArrowheads="1"/>
              </p:cNvSpPr>
              <p:nvPr/>
            </p:nvSpPr>
            <p:spPr bwMode="auto">
              <a:xfrm>
                <a:off x="1280" y="1488"/>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62518" name="Line 12"/>
              <p:cNvSpPr>
                <a:spLocks noChangeShapeType="1"/>
              </p:cNvSpPr>
              <p:nvPr/>
            </p:nvSpPr>
            <p:spPr bwMode="auto">
              <a:xfrm>
                <a:off x="1280" y="1657"/>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77" name="Rectangle 13"/>
            <p:cNvSpPr>
              <a:spLocks noChangeArrowheads="1"/>
            </p:cNvSpPr>
            <p:nvPr/>
          </p:nvSpPr>
          <p:spPr bwMode="auto">
            <a:xfrm>
              <a:off x="7031038" y="3968750"/>
              <a:ext cx="903287" cy="334963"/>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90478" name="Rectangle 14"/>
            <p:cNvSpPr>
              <a:spLocks noChangeArrowheads="1"/>
            </p:cNvSpPr>
            <p:nvPr/>
          </p:nvSpPr>
          <p:spPr bwMode="auto">
            <a:xfrm>
              <a:off x="5711825" y="3032125"/>
              <a:ext cx="417513" cy="3349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ACK</a:t>
              </a:r>
            </a:p>
          </p:txBody>
        </p:sp>
        <p:grpSp>
          <p:nvGrpSpPr>
            <p:cNvPr id="4" name="Group 15"/>
            <p:cNvGrpSpPr>
              <a:grpSpLocks/>
            </p:cNvGrpSpPr>
            <p:nvPr/>
          </p:nvGrpSpPr>
          <p:grpSpPr bwMode="auto">
            <a:xfrm>
              <a:off x="990600" y="2630488"/>
              <a:ext cx="7185025" cy="2009775"/>
              <a:chOff x="624" y="1657"/>
              <a:chExt cx="4526" cy="1266"/>
            </a:xfrm>
          </p:grpSpPr>
          <p:sp>
            <p:nvSpPr>
              <p:cNvPr id="62510" name="Text Box 16"/>
              <p:cNvSpPr txBox="1">
                <a:spLocks noChangeArrowheads="1"/>
              </p:cNvSpPr>
              <p:nvPr/>
            </p:nvSpPr>
            <p:spPr bwMode="auto">
              <a:xfrm>
                <a:off x="4999" y="2711"/>
                <a:ext cx="1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t</a:t>
                </a:r>
              </a:p>
            </p:txBody>
          </p:sp>
          <p:sp>
            <p:nvSpPr>
              <p:cNvPr id="62511" name="Line 17"/>
              <p:cNvSpPr>
                <a:spLocks noChangeShapeType="1"/>
              </p:cNvSpPr>
              <p:nvPr/>
            </p:nvSpPr>
            <p:spPr bwMode="auto">
              <a:xfrm>
                <a:off x="1193" y="2711"/>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2" name="Text Box 18"/>
              <p:cNvSpPr txBox="1">
                <a:spLocks noChangeArrowheads="1"/>
              </p:cNvSpPr>
              <p:nvPr/>
            </p:nvSpPr>
            <p:spPr bwMode="auto">
              <a:xfrm>
                <a:off x="624" y="2542"/>
                <a:ext cx="55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other</a:t>
                </a:r>
              </a:p>
              <a:p>
                <a:pPr>
                  <a:spcBef>
                    <a:spcPct val="0"/>
                  </a:spcBef>
                  <a:buClrTx/>
                  <a:buSzTx/>
                  <a:buFontTx/>
                  <a:buNone/>
                </a:pPr>
                <a:r>
                  <a:rPr lang="de-DE" altLang="en-US" sz="1600"/>
                  <a:t>stations</a:t>
                </a:r>
              </a:p>
            </p:txBody>
          </p:sp>
          <p:sp>
            <p:nvSpPr>
              <p:cNvPr id="62513" name="Text Box 19"/>
              <p:cNvSpPr txBox="1">
                <a:spLocks noChangeArrowheads="1"/>
              </p:cNvSpPr>
              <p:nvPr/>
            </p:nvSpPr>
            <p:spPr bwMode="auto">
              <a:xfrm>
                <a:off x="624" y="1994"/>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receiver</a:t>
                </a:r>
              </a:p>
            </p:txBody>
          </p:sp>
          <p:sp>
            <p:nvSpPr>
              <p:cNvPr id="62514" name="Text Box 20"/>
              <p:cNvSpPr txBox="1">
                <a:spLocks noChangeArrowheads="1"/>
              </p:cNvSpPr>
              <p:nvPr/>
            </p:nvSpPr>
            <p:spPr bwMode="auto">
              <a:xfrm>
                <a:off x="624" y="1657"/>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sender</a:t>
                </a:r>
              </a:p>
            </p:txBody>
          </p:sp>
          <p:sp>
            <p:nvSpPr>
              <p:cNvPr id="62515" name="Line 21"/>
              <p:cNvSpPr>
                <a:spLocks noChangeShapeType="1"/>
              </p:cNvSpPr>
              <p:nvPr/>
            </p:nvSpPr>
            <p:spPr bwMode="auto">
              <a:xfrm>
                <a:off x="1193" y="2121"/>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6" name="Line 22"/>
              <p:cNvSpPr>
                <a:spLocks noChangeShapeType="1"/>
              </p:cNvSpPr>
              <p:nvPr/>
            </p:nvSpPr>
            <p:spPr bwMode="auto">
              <a:xfrm>
                <a:off x="1193" y="1783"/>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87" name="Rectangle 23"/>
            <p:cNvSpPr>
              <a:spLocks noChangeArrowheads="1"/>
            </p:cNvSpPr>
            <p:nvPr/>
          </p:nvSpPr>
          <p:spPr bwMode="auto">
            <a:xfrm>
              <a:off x="4532313" y="2495550"/>
              <a:ext cx="623887" cy="334963"/>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90488" name="Line 24"/>
            <p:cNvSpPr>
              <a:spLocks noChangeShapeType="1"/>
            </p:cNvSpPr>
            <p:nvPr/>
          </p:nvSpPr>
          <p:spPr bwMode="auto">
            <a:xfrm flipV="1">
              <a:off x="5156200" y="2362200"/>
              <a:ext cx="0" cy="1071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489" name="Line 25"/>
            <p:cNvSpPr>
              <a:spLocks noChangeShapeType="1"/>
            </p:cNvSpPr>
            <p:nvPr/>
          </p:nvSpPr>
          <p:spPr bwMode="auto">
            <a:xfrm flipV="1">
              <a:off x="5711825" y="2897188"/>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26"/>
            <p:cNvGrpSpPr>
              <a:grpSpLocks/>
            </p:cNvGrpSpPr>
            <p:nvPr/>
          </p:nvGrpSpPr>
          <p:grpSpPr bwMode="auto">
            <a:xfrm>
              <a:off x="6129338" y="3835400"/>
              <a:ext cx="644525" cy="336550"/>
              <a:chOff x="3861" y="2416"/>
              <a:chExt cx="406" cy="212"/>
            </a:xfrm>
          </p:grpSpPr>
          <p:sp>
            <p:nvSpPr>
              <p:cNvPr id="62508" name="Text Box 27"/>
              <p:cNvSpPr txBox="1">
                <a:spLocks noChangeArrowheads="1"/>
              </p:cNvSpPr>
              <p:nvPr/>
            </p:nvSpPr>
            <p:spPr bwMode="auto">
              <a:xfrm>
                <a:off x="3861" y="2416"/>
                <a:ext cx="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62509" name="Line 28"/>
              <p:cNvSpPr>
                <a:spLocks noChangeShapeType="1"/>
              </p:cNvSpPr>
              <p:nvPr/>
            </p:nvSpPr>
            <p:spPr bwMode="auto">
              <a:xfrm>
                <a:off x="3861" y="258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93" name="Line 29"/>
            <p:cNvSpPr>
              <a:spLocks noChangeShapeType="1"/>
            </p:cNvSpPr>
            <p:nvPr/>
          </p:nvSpPr>
          <p:spPr bwMode="auto">
            <a:xfrm flipH="1" flipV="1">
              <a:off x="6684963" y="3902075"/>
              <a:ext cx="0" cy="534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0"/>
            <p:cNvGrpSpPr>
              <a:grpSpLocks/>
            </p:cNvGrpSpPr>
            <p:nvPr/>
          </p:nvGrpSpPr>
          <p:grpSpPr bwMode="auto">
            <a:xfrm>
              <a:off x="3003550" y="4437063"/>
              <a:ext cx="3681413" cy="336550"/>
              <a:chOff x="1892" y="2795"/>
              <a:chExt cx="2319" cy="212"/>
            </a:xfrm>
          </p:grpSpPr>
          <p:sp>
            <p:nvSpPr>
              <p:cNvPr id="62506" name="Text Box 31"/>
              <p:cNvSpPr txBox="1">
                <a:spLocks noChangeArrowheads="1"/>
              </p:cNvSpPr>
              <p:nvPr/>
            </p:nvSpPr>
            <p:spPr bwMode="auto">
              <a:xfrm>
                <a:off x="2592" y="2795"/>
                <a:ext cx="8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defer access</a:t>
                </a:r>
              </a:p>
            </p:txBody>
          </p:sp>
          <p:sp>
            <p:nvSpPr>
              <p:cNvPr id="62507" name="Line 32"/>
              <p:cNvSpPr>
                <a:spLocks noChangeShapeType="1"/>
              </p:cNvSpPr>
              <p:nvPr/>
            </p:nvSpPr>
            <p:spPr bwMode="auto">
              <a:xfrm>
                <a:off x="1892" y="2795"/>
                <a:ext cx="231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97" name="Rectangle 33"/>
            <p:cNvSpPr>
              <a:spLocks noChangeArrowheads="1"/>
            </p:cNvSpPr>
            <p:nvPr/>
          </p:nvSpPr>
          <p:spPr bwMode="auto">
            <a:xfrm>
              <a:off x="6684963" y="3968750"/>
              <a:ext cx="346075" cy="334963"/>
            </a:xfrm>
            <a:prstGeom prst="rect">
              <a:avLst/>
            </a:prstGeom>
            <a:solidFill>
              <a:srgbClr val="FF6699"/>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0501" name="Rectangle 37"/>
            <p:cNvSpPr>
              <a:spLocks noChangeArrowheads="1"/>
            </p:cNvSpPr>
            <p:nvPr/>
          </p:nvSpPr>
          <p:spPr bwMode="auto">
            <a:xfrm>
              <a:off x="2587625" y="2495550"/>
              <a:ext cx="415925" cy="334963"/>
            </a:xfrm>
            <a:prstGeom prst="rect">
              <a:avLst/>
            </a:prstGeom>
            <a:solidFill>
              <a:srgbClr val="F4EE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RTS</a:t>
              </a:r>
            </a:p>
          </p:txBody>
        </p:sp>
        <p:sp>
          <p:nvSpPr>
            <p:cNvPr id="190502" name="Rectangle 38"/>
            <p:cNvSpPr>
              <a:spLocks noChangeArrowheads="1"/>
            </p:cNvSpPr>
            <p:nvPr/>
          </p:nvSpPr>
          <p:spPr bwMode="auto">
            <a:xfrm>
              <a:off x="3559175" y="3032125"/>
              <a:ext cx="417513" cy="334963"/>
            </a:xfrm>
            <a:prstGeom prst="rect">
              <a:avLst/>
            </a:prstGeom>
            <a:solidFill>
              <a:srgbClr val="FF99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CTS</a:t>
              </a:r>
            </a:p>
          </p:txBody>
        </p:sp>
        <p:grpSp>
          <p:nvGrpSpPr>
            <p:cNvPr id="8" name="Group 39"/>
            <p:cNvGrpSpPr>
              <a:grpSpLocks/>
            </p:cNvGrpSpPr>
            <p:nvPr/>
          </p:nvGrpSpPr>
          <p:grpSpPr bwMode="auto">
            <a:xfrm>
              <a:off x="3003550" y="2820988"/>
              <a:ext cx="635000" cy="344487"/>
              <a:chOff x="1892" y="1777"/>
              <a:chExt cx="400" cy="217"/>
            </a:xfrm>
          </p:grpSpPr>
          <p:sp>
            <p:nvSpPr>
              <p:cNvPr id="62502" name="Line 40"/>
              <p:cNvSpPr>
                <a:spLocks noChangeShapeType="1"/>
              </p:cNvSpPr>
              <p:nvPr/>
            </p:nvSpPr>
            <p:spPr bwMode="auto">
              <a:xfrm>
                <a:off x="1892" y="199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3" name="Text Box 41"/>
              <p:cNvSpPr txBox="1">
                <a:spLocks noChangeArrowheads="1"/>
              </p:cNvSpPr>
              <p:nvPr/>
            </p:nvSpPr>
            <p:spPr bwMode="auto">
              <a:xfrm>
                <a:off x="1892" y="1777"/>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sp>
          <p:nvSpPr>
            <p:cNvPr id="190506" name="Line 42"/>
            <p:cNvSpPr>
              <a:spLocks noChangeShapeType="1"/>
            </p:cNvSpPr>
            <p:nvPr/>
          </p:nvSpPr>
          <p:spPr bwMode="auto">
            <a:xfrm flipV="1">
              <a:off x="3003550" y="2362200"/>
              <a:ext cx="0" cy="2074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7" name="Line 43"/>
            <p:cNvSpPr>
              <a:spLocks noChangeShapeType="1"/>
            </p:cNvSpPr>
            <p:nvPr/>
          </p:nvSpPr>
          <p:spPr bwMode="auto">
            <a:xfrm flipV="1">
              <a:off x="3559175" y="2897188"/>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8" name="Line 44"/>
            <p:cNvSpPr>
              <a:spLocks noChangeShapeType="1"/>
            </p:cNvSpPr>
            <p:nvPr/>
          </p:nvSpPr>
          <p:spPr bwMode="auto">
            <a:xfrm flipV="1">
              <a:off x="3976688" y="2897188"/>
              <a:ext cx="0" cy="147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9" name="Line 45"/>
            <p:cNvSpPr>
              <a:spLocks noChangeShapeType="1"/>
            </p:cNvSpPr>
            <p:nvPr/>
          </p:nvSpPr>
          <p:spPr bwMode="auto">
            <a:xfrm flipV="1">
              <a:off x="4532313" y="2362200"/>
              <a:ext cx="0" cy="669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46"/>
            <p:cNvGrpSpPr>
              <a:grpSpLocks/>
            </p:cNvGrpSpPr>
            <p:nvPr/>
          </p:nvGrpSpPr>
          <p:grpSpPr bwMode="auto">
            <a:xfrm>
              <a:off x="3976688" y="2965450"/>
              <a:ext cx="635000" cy="336550"/>
              <a:chOff x="2505" y="1868"/>
              <a:chExt cx="400" cy="212"/>
            </a:xfrm>
          </p:grpSpPr>
          <p:sp>
            <p:nvSpPr>
              <p:cNvPr id="62500" name="Text Box 47"/>
              <p:cNvSpPr txBox="1">
                <a:spLocks noChangeArrowheads="1"/>
              </p:cNvSpPr>
              <p:nvPr/>
            </p:nvSpPr>
            <p:spPr bwMode="auto">
              <a:xfrm>
                <a:off x="2505" y="1868"/>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sp>
            <p:nvSpPr>
              <p:cNvPr id="62501" name="Line 48"/>
              <p:cNvSpPr>
                <a:spLocks noChangeShapeType="1"/>
              </p:cNvSpPr>
              <p:nvPr/>
            </p:nvSpPr>
            <p:spPr bwMode="auto">
              <a:xfrm>
                <a:off x="2505" y="1868"/>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513" name="Rectangle 49"/>
            <p:cNvSpPr>
              <a:spLocks noChangeArrowheads="1"/>
            </p:cNvSpPr>
            <p:nvPr/>
          </p:nvSpPr>
          <p:spPr bwMode="auto">
            <a:xfrm>
              <a:off x="3003550" y="3902075"/>
              <a:ext cx="3125788" cy="200025"/>
            </a:xfrm>
            <a:prstGeom prst="rect">
              <a:avLst/>
            </a:prstGeom>
            <a:solidFill>
              <a:srgbClr val="66FF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NAV (RTS)</a:t>
              </a:r>
            </a:p>
          </p:txBody>
        </p:sp>
        <p:sp>
          <p:nvSpPr>
            <p:cNvPr id="190514" name="Rectangle 50"/>
            <p:cNvSpPr>
              <a:spLocks noChangeArrowheads="1"/>
            </p:cNvSpPr>
            <p:nvPr/>
          </p:nvSpPr>
          <p:spPr bwMode="auto">
            <a:xfrm>
              <a:off x="3976688" y="4102100"/>
              <a:ext cx="2152650" cy="201613"/>
            </a:xfrm>
            <a:prstGeom prst="rect">
              <a:avLst/>
            </a:prstGeom>
            <a:solidFill>
              <a:srgbClr val="66FF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NAV (CTS)</a:t>
              </a:r>
            </a:p>
          </p:txBody>
        </p:sp>
        <p:sp>
          <p:nvSpPr>
            <p:cNvPr id="190515" name="Line 51"/>
            <p:cNvSpPr>
              <a:spLocks noChangeShapeType="1"/>
            </p:cNvSpPr>
            <p:nvPr/>
          </p:nvSpPr>
          <p:spPr bwMode="auto">
            <a:xfrm flipV="1">
              <a:off x="6129338" y="2897188"/>
              <a:ext cx="0" cy="147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0516" name="Rectangle 52"/>
          <p:cNvSpPr>
            <a:spLocks noChangeArrowheads="1"/>
          </p:cNvSpPr>
          <p:nvPr/>
        </p:nvSpPr>
        <p:spPr bwMode="auto">
          <a:xfrm>
            <a:off x="-990600" y="4800600"/>
            <a:ext cx="101346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a:effectLst>
                  <a:outerShdw blurRad="38100" dist="38100" dir="2700000" algn="tl">
                    <a:srgbClr val="C0C0C0"/>
                  </a:outerShdw>
                </a:effectLst>
                <a:latin typeface="Tahoma" pitchFamily="34" charset="0"/>
              </a:rPr>
              <a:t>station can send RTS with reservation parameter after waiting for DIFS (reservation determines amount of time the data packet needs the medium and the ACK related to it). Every node receiving this RTS now has to set its net allocation vector – it specifies the earliest point at which the node can try to access the medium again</a:t>
            </a:r>
          </a:p>
        </p:txBody>
      </p:sp>
      <p:sp>
        <p:nvSpPr>
          <p:cNvPr id="190517" name="Rectangle 53"/>
          <p:cNvSpPr>
            <a:spLocks noChangeArrowheads="1"/>
          </p:cNvSpPr>
          <p:nvPr/>
        </p:nvSpPr>
        <p:spPr bwMode="auto">
          <a:xfrm>
            <a:off x="-990600" y="6324600"/>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a:effectLst>
                  <a:outerShdw blurRad="38100" dist="38100" dir="2700000" algn="tl">
                    <a:srgbClr val="C0C0C0"/>
                  </a:outerShdw>
                </a:effectLst>
                <a:latin typeface="Tahoma" pitchFamily="34" charset="0"/>
              </a:rPr>
              <a:t>sender can now send data at once, acknowledgement via ACK</a:t>
            </a:r>
          </a:p>
        </p:txBody>
      </p:sp>
      <p:sp>
        <p:nvSpPr>
          <p:cNvPr id="190518" name="Rectangle 54"/>
          <p:cNvSpPr>
            <a:spLocks noChangeArrowheads="1"/>
          </p:cNvSpPr>
          <p:nvPr/>
        </p:nvSpPr>
        <p:spPr bwMode="auto">
          <a:xfrm>
            <a:off x="0" y="1587500"/>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dirty="0">
                <a:effectLst>
                  <a:outerShdw blurRad="38100" dist="38100" dir="2700000" algn="tl">
                    <a:srgbClr val="C0C0C0"/>
                  </a:outerShdw>
                </a:effectLst>
                <a:latin typeface="Tahoma" pitchFamily="34" charset="0"/>
              </a:rPr>
              <a:t>acknowledgement via CTS after SIFS by receiver (if ready to receive)</a:t>
            </a:r>
          </a:p>
        </p:txBody>
      </p:sp>
      <p:sp>
        <p:nvSpPr>
          <p:cNvPr id="190519" name="Rectangle 55"/>
          <p:cNvSpPr>
            <a:spLocks noChangeArrowheads="1"/>
          </p:cNvSpPr>
          <p:nvPr/>
        </p:nvSpPr>
        <p:spPr bwMode="auto">
          <a:xfrm>
            <a:off x="153988" y="1385888"/>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dirty="0">
                <a:effectLst>
                  <a:outerShdw blurRad="38100" dist="38100" dir="2700000" algn="tl">
                    <a:srgbClr val="C0C0C0"/>
                  </a:outerShdw>
                </a:effectLst>
                <a:latin typeface="Tahoma" pitchFamily="34" charset="0"/>
              </a:rPr>
              <a:t>Other stations store medium reservations distributed via RTS and CTS</a:t>
            </a:r>
          </a:p>
        </p:txBody>
      </p:sp>
    </p:spTree>
    <p:extLst>
      <p:ext uri="{BB962C8B-B14F-4D97-AF65-F5344CB8AC3E}">
        <p14:creationId xmlns:p14="http://schemas.microsoft.com/office/powerpoint/2010/main" val="2102690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 calcmode="lin" valueType="num">
                                      <p:cBhvr additive="base">
                                        <p:cTn id="7" dur="500" fill="hold"/>
                                        <p:tgtEl>
                                          <p:spTgt spid="190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05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05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05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0519"/>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autoUpdateAnimBg="0"/>
      <p:bldP spid="190516" grpId="0" autoUpdateAnimBg="0"/>
      <p:bldP spid="190517" grpId="0" autoUpdateAnimBg="0"/>
      <p:bldP spid="190518" grpId="0" autoUpdateAnimBg="0"/>
      <p:bldP spid="19051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AP"/>
          <p:cNvSpPr>
            <a:spLocks noGrp="1" noChangeArrowheads="1"/>
          </p:cNvSpPr>
          <p:nvPr>
            <p:ph type="title"/>
          </p:nvPr>
        </p:nvSpPr>
        <p:spPr>
          <a:xfrm>
            <a:off x="212854" y="-60686"/>
            <a:ext cx="8382000" cy="1219200"/>
          </a:xfrm>
        </p:spPr>
        <p:txBody>
          <a:bodyPr/>
          <a:lstStyle/>
          <a:p>
            <a:pPr eaLnBrk="1" hangingPunct="1"/>
            <a:r>
              <a:rPr lang="en-US" altLang="en-US" dirty="0" smtClean="0"/>
              <a:t> </a:t>
            </a:r>
          </a:p>
        </p:txBody>
      </p:sp>
      <p:grpSp>
        <p:nvGrpSpPr>
          <p:cNvPr id="63494" name="Group 6" descr="AP"/>
          <p:cNvGrpSpPr>
            <a:grpSpLocks/>
          </p:cNvGrpSpPr>
          <p:nvPr/>
        </p:nvGrpSpPr>
        <p:grpSpPr bwMode="auto">
          <a:xfrm>
            <a:off x="4013200" y="1235075"/>
            <a:ext cx="782638" cy="571500"/>
            <a:chOff x="1160" y="2192"/>
            <a:chExt cx="589" cy="440"/>
          </a:xfrm>
        </p:grpSpPr>
        <p:pic>
          <p:nvPicPr>
            <p:cNvPr id="63531" name="Picture 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2" name="AutoShape 8"/>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3" name="Freeform 9"/>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4" name="Freeform 10"/>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5" name="Freeform 11"/>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6" name="Freeform 12"/>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7" name="Freeform 13"/>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8" name="Freeform 14"/>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9" name="Freeform 15"/>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0" name="Freeform 16"/>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1" name="Freeform 17"/>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2" name="Freeform 18"/>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3" name="Freeform 19"/>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4" name="Freeform 20"/>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5" name="Freeform 21"/>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6" name="Freeform 22"/>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7" name="Freeform 23"/>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8" name="Freeform 24"/>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3495" name="Group 25" descr="PC"/>
          <p:cNvGrpSpPr>
            <a:grpSpLocks/>
          </p:cNvGrpSpPr>
          <p:nvPr/>
        </p:nvGrpSpPr>
        <p:grpSpPr bwMode="auto">
          <a:xfrm>
            <a:off x="1512888" y="1254125"/>
            <a:ext cx="415925" cy="511175"/>
            <a:chOff x="2870" y="1518"/>
            <a:chExt cx="292" cy="320"/>
          </a:xfrm>
        </p:grpSpPr>
        <p:graphicFrame>
          <p:nvGraphicFramePr>
            <p:cNvPr id="63529"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3734" name="Clip" r:id="rId4" imgW="826829" imgH="840406" progId="MS_ClipArt_Gallery.2">
                    <p:embed/>
                  </p:oleObj>
                </mc:Choice>
                <mc:Fallback>
                  <p:oleObj name="Clip" r:id="rId4" imgW="826829" imgH="84040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30" name="Object 27" descr="AP"/>
            <p:cNvGraphicFramePr>
              <a:graphicFrameLocks noChangeAspect="1"/>
            </p:cNvGraphicFramePr>
            <p:nvPr>
              <p:extLst>
                <p:ext uri="{D42A27DB-BD31-4B8C-83A1-F6EECF244321}">
                  <p14:modId xmlns:p14="http://schemas.microsoft.com/office/powerpoint/2010/main" val="2683102788"/>
                </p:ext>
              </p:extLst>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3735" name="Clip" r:id="rId6" imgW="1268295" imgH="1199426" progId="MS_ClipArt_Gallery.2">
                    <p:embed/>
                  </p:oleObj>
                </mc:Choice>
                <mc:Fallback>
                  <p:oleObj name="Clip" r:id="rId6" imgW="1268295" imgH="119942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3496" name="Group 28" descr="PC"/>
          <p:cNvGrpSpPr>
            <a:grpSpLocks/>
          </p:cNvGrpSpPr>
          <p:nvPr/>
        </p:nvGrpSpPr>
        <p:grpSpPr bwMode="auto">
          <a:xfrm>
            <a:off x="7840663" y="1223963"/>
            <a:ext cx="415925" cy="511175"/>
            <a:chOff x="2870" y="1518"/>
            <a:chExt cx="292" cy="320"/>
          </a:xfrm>
        </p:grpSpPr>
        <p:graphicFrame>
          <p:nvGraphicFramePr>
            <p:cNvPr id="63527"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3736" name="Clip" r:id="rId8" imgW="826829" imgH="840406" progId="MS_ClipArt_Gallery.2">
                    <p:embed/>
                  </p:oleObj>
                </mc:Choice>
                <mc:Fallback>
                  <p:oleObj name="Clip" r:id="rId8" imgW="826829" imgH="84040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28"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3737" name="Clip" r:id="rId9" imgW="1268295" imgH="1199426" progId="MS_ClipArt_Gallery.2">
                    <p:embed/>
                  </p:oleObj>
                </mc:Choice>
                <mc:Fallback>
                  <p:oleObj name="Clip" r:id="rId9" imgW="1268295" imgH="119942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3497" name="Text Box 31"/>
          <p:cNvSpPr txBox="1">
            <a:spLocks noChangeArrowheads="1"/>
          </p:cNvSpPr>
          <p:nvPr/>
        </p:nvSpPr>
        <p:spPr bwMode="auto">
          <a:xfrm>
            <a:off x="1884363" y="1368425"/>
            <a:ext cx="350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a:t>
            </a:r>
          </a:p>
        </p:txBody>
      </p:sp>
      <p:sp>
        <p:nvSpPr>
          <p:cNvPr id="63498" name="Text Box 32"/>
          <p:cNvSpPr txBox="1">
            <a:spLocks noChangeArrowheads="1"/>
          </p:cNvSpPr>
          <p:nvPr/>
        </p:nvSpPr>
        <p:spPr bwMode="auto">
          <a:xfrm>
            <a:off x="7481888" y="1366838"/>
            <a:ext cx="328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63500" name="Text Box 34"/>
          <p:cNvSpPr txBox="1">
            <a:spLocks noChangeArrowheads="1"/>
          </p:cNvSpPr>
          <p:nvPr/>
        </p:nvSpPr>
        <p:spPr bwMode="auto">
          <a:xfrm>
            <a:off x="0" y="5503863"/>
            <a:ext cx="658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time</a:t>
            </a:r>
          </a:p>
        </p:txBody>
      </p:sp>
      <p:grpSp>
        <p:nvGrpSpPr>
          <p:cNvPr id="2" name="Group 1" descr="COLLISION"/>
          <p:cNvGrpSpPr/>
          <p:nvPr/>
        </p:nvGrpSpPr>
        <p:grpSpPr>
          <a:xfrm>
            <a:off x="555625" y="1519238"/>
            <a:ext cx="8066088" cy="4737100"/>
            <a:chOff x="555625" y="1519238"/>
            <a:chExt cx="8066088" cy="4737100"/>
          </a:xfrm>
        </p:grpSpPr>
        <p:sp>
          <p:nvSpPr>
            <p:cNvPr id="63493" name="Text Box 5"/>
            <p:cNvSpPr txBox="1">
              <a:spLocks noChangeArrowheads="1"/>
            </p:cNvSpPr>
            <p:nvPr/>
          </p:nvSpPr>
          <p:spPr bwMode="auto">
            <a:xfrm>
              <a:off x="4435475" y="1519238"/>
              <a:ext cx="46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AP</a:t>
              </a:r>
            </a:p>
          </p:txBody>
        </p:sp>
        <p:sp>
          <p:nvSpPr>
            <p:cNvPr id="63499" name="Line 33"/>
            <p:cNvSpPr>
              <a:spLocks noChangeShapeType="1"/>
            </p:cNvSpPr>
            <p:nvPr/>
          </p:nvSpPr>
          <p:spPr bwMode="auto">
            <a:xfrm>
              <a:off x="569913" y="1868488"/>
              <a:ext cx="41275" cy="3938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1" name="Line 35"/>
            <p:cNvSpPr>
              <a:spLocks noChangeShapeType="1"/>
            </p:cNvSpPr>
            <p:nvPr/>
          </p:nvSpPr>
          <p:spPr bwMode="auto">
            <a:xfrm>
              <a:off x="555625" y="1854200"/>
              <a:ext cx="783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5" name="Group 36"/>
            <p:cNvGrpSpPr>
              <a:grpSpLocks/>
            </p:cNvGrpSpPr>
            <p:nvPr/>
          </p:nvGrpSpPr>
          <p:grpSpPr bwMode="auto">
            <a:xfrm>
              <a:off x="1612900" y="1982788"/>
              <a:ext cx="6611938" cy="855662"/>
              <a:chOff x="1135" y="1170"/>
              <a:chExt cx="4165" cy="539"/>
            </a:xfrm>
          </p:grpSpPr>
          <p:grpSp>
            <p:nvGrpSpPr>
              <p:cNvPr id="63522" name="Group 37"/>
              <p:cNvGrpSpPr>
                <a:grpSpLocks/>
              </p:cNvGrpSpPr>
              <p:nvPr/>
            </p:nvGrpSpPr>
            <p:grpSpPr bwMode="auto">
              <a:xfrm>
                <a:off x="1135" y="1194"/>
                <a:ext cx="4163" cy="515"/>
                <a:chOff x="594" y="1184"/>
                <a:chExt cx="4163" cy="515"/>
              </a:xfrm>
            </p:grpSpPr>
            <p:sp>
              <p:nvSpPr>
                <p:cNvPr id="63525" name="Freeform 38"/>
                <p:cNvSpPr>
                  <a:spLocks/>
                </p:cNvSpPr>
                <p:nvPr/>
              </p:nvSpPr>
              <p:spPr bwMode="auto">
                <a:xfrm>
                  <a:off x="594" y="1238"/>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26" name="Freeform 39"/>
                <p:cNvSpPr>
                  <a:spLocks/>
                </p:cNvSpPr>
                <p:nvPr/>
              </p:nvSpPr>
              <p:spPr bwMode="auto">
                <a:xfrm flipH="1">
                  <a:off x="1115" y="1184"/>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63523" name="Text Box 40"/>
              <p:cNvSpPr txBox="1">
                <a:spLocks noChangeArrowheads="1"/>
              </p:cNvSpPr>
              <p:nvPr/>
            </p:nvSpPr>
            <p:spPr bwMode="auto">
              <a:xfrm rot="356404">
                <a:off x="1544" y="1279"/>
                <a:ext cx="6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RTS(A)</a:t>
                </a:r>
              </a:p>
            </p:txBody>
          </p:sp>
          <p:sp>
            <p:nvSpPr>
              <p:cNvPr id="63524" name="Text Box 41"/>
              <p:cNvSpPr txBox="1">
                <a:spLocks noChangeArrowheads="1"/>
              </p:cNvSpPr>
              <p:nvPr/>
            </p:nvSpPr>
            <p:spPr bwMode="auto">
              <a:xfrm rot="-354180">
                <a:off x="4699" y="1170"/>
                <a:ext cx="6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RTS(B)</a:t>
                </a:r>
              </a:p>
            </p:txBody>
          </p:sp>
        </p:grpSp>
        <p:grpSp>
          <p:nvGrpSpPr>
            <p:cNvPr id="7" name="Group 42"/>
            <p:cNvGrpSpPr>
              <a:grpSpLocks/>
            </p:cNvGrpSpPr>
            <p:nvPr/>
          </p:nvGrpSpPr>
          <p:grpSpPr bwMode="auto">
            <a:xfrm>
              <a:off x="1611313" y="2819400"/>
              <a:ext cx="6472237" cy="1174750"/>
              <a:chOff x="1134" y="1697"/>
              <a:chExt cx="4077" cy="740"/>
            </a:xfrm>
          </p:grpSpPr>
          <p:sp>
            <p:nvSpPr>
              <p:cNvPr id="63516" name="Freeform 43"/>
              <p:cNvSpPr>
                <a:spLocks/>
              </p:cNvSpPr>
              <p:nvPr/>
            </p:nvSpPr>
            <p:spPr bwMode="auto">
              <a:xfrm>
                <a:off x="1134" y="1697"/>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7" name="Text Box 44"/>
              <p:cNvSpPr txBox="1">
                <a:spLocks noChangeArrowheads="1"/>
              </p:cNvSpPr>
              <p:nvPr/>
            </p:nvSpPr>
            <p:spPr bwMode="auto">
              <a:xfrm rot="356404">
                <a:off x="1551" y="1738"/>
                <a:ext cx="6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RTS(A)</a:t>
                </a:r>
              </a:p>
            </p:txBody>
          </p:sp>
          <p:sp>
            <p:nvSpPr>
              <p:cNvPr id="63518" name="Freeform 45"/>
              <p:cNvSpPr>
                <a:spLocks/>
              </p:cNvSpPr>
              <p:nvPr/>
            </p:nvSpPr>
            <p:spPr bwMode="auto">
              <a:xfrm>
                <a:off x="2951" y="2082"/>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 name="T10" fmla="*/ 0 60000 65536"/>
                  <a:gd name="T11" fmla="*/ 0 60000 65536"/>
                  <a:gd name="T12" fmla="*/ 0 60000 65536"/>
                  <a:gd name="T13" fmla="*/ 0 60000 65536"/>
                  <a:gd name="T14" fmla="*/ 0 60000 65536"/>
                  <a:gd name="T15" fmla="*/ 0 w 2260"/>
                  <a:gd name="T16" fmla="*/ 0 h 355"/>
                  <a:gd name="T17" fmla="*/ 2260 w 2260"/>
                  <a:gd name="T18" fmla="*/ 355 h 355"/>
                </a:gdLst>
                <a:ahLst/>
                <a:cxnLst>
                  <a:cxn ang="T10">
                    <a:pos x="T0" y="T1"/>
                  </a:cxn>
                  <a:cxn ang="T11">
                    <a:pos x="T2" y="T3"/>
                  </a:cxn>
                  <a:cxn ang="T12">
                    <a:pos x="T4" y="T5"/>
                  </a:cxn>
                  <a:cxn ang="T13">
                    <a:pos x="T6" y="T7"/>
                  </a:cxn>
                  <a:cxn ang="T14">
                    <a:pos x="T8" y="T9"/>
                  </a:cxn>
                </a:cxnLst>
                <a:rect l="T15" t="T16" r="T17" b="T18"/>
                <a:pathLst>
                  <a:path w="2260" h="355">
                    <a:moveTo>
                      <a:pt x="0" y="0"/>
                    </a:moveTo>
                    <a:lnTo>
                      <a:pt x="2260" y="186"/>
                    </a:lnTo>
                    <a:lnTo>
                      <a:pt x="2260" y="355"/>
                    </a:lnTo>
                    <a:lnTo>
                      <a:pt x="0" y="151"/>
                    </a:lnTo>
                    <a:lnTo>
                      <a:pt x="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9" name="Freeform 46"/>
              <p:cNvSpPr>
                <a:spLocks/>
              </p:cNvSpPr>
              <p:nvPr/>
            </p:nvSpPr>
            <p:spPr bwMode="auto">
              <a:xfrm>
                <a:off x="1134" y="2081"/>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 name="T10" fmla="*/ 0 60000 65536"/>
                  <a:gd name="T11" fmla="*/ 0 60000 65536"/>
                  <a:gd name="T12" fmla="*/ 0 60000 65536"/>
                  <a:gd name="T13" fmla="*/ 0 60000 65536"/>
                  <a:gd name="T14" fmla="*/ 0 60000 65536"/>
                  <a:gd name="T15" fmla="*/ 0 w 1860"/>
                  <a:gd name="T16" fmla="*/ 0 h 347"/>
                  <a:gd name="T17" fmla="*/ 1860 w 1860"/>
                  <a:gd name="T18" fmla="*/ 347 h 347"/>
                </a:gdLst>
                <a:ahLst/>
                <a:cxnLst>
                  <a:cxn ang="T10">
                    <a:pos x="T0" y="T1"/>
                  </a:cxn>
                  <a:cxn ang="T11">
                    <a:pos x="T2" y="T3"/>
                  </a:cxn>
                  <a:cxn ang="T12">
                    <a:pos x="T4" y="T5"/>
                  </a:cxn>
                  <a:cxn ang="T13">
                    <a:pos x="T6" y="T7"/>
                  </a:cxn>
                  <a:cxn ang="T14">
                    <a:pos x="T8" y="T9"/>
                  </a:cxn>
                </a:cxnLst>
                <a:rect l="T15" t="T16" r="T17" b="T18"/>
                <a:pathLst>
                  <a:path w="1860" h="347">
                    <a:moveTo>
                      <a:pt x="1860" y="0"/>
                    </a:moveTo>
                    <a:lnTo>
                      <a:pt x="0" y="179"/>
                    </a:lnTo>
                    <a:lnTo>
                      <a:pt x="0" y="347"/>
                    </a:lnTo>
                    <a:lnTo>
                      <a:pt x="1860" y="151"/>
                    </a:lnTo>
                    <a:lnTo>
                      <a:pt x="186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20" name="Text Box 47"/>
              <p:cNvSpPr txBox="1">
                <a:spLocks noChangeArrowheads="1"/>
              </p:cNvSpPr>
              <p:nvPr/>
            </p:nvSpPr>
            <p:spPr bwMode="auto">
              <a:xfrm rot="-379204">
                <a:off x="1584" y="2157"/>
                <a:ext cx="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CTS(A)</a:t>
                </a:r>
              </a:p>
            </p:txBody>
          </p:sp>
          <p:sp>
            <p:nvSpPr>
              <p:cNvPr id="63521" name="Text Box 48"/>
              <p:cNvSpPr txBox="1">
                <a:spLocks noChangeArrowheads="1"/>
              </p:cNvSpPr>
              <p:nvPr/>
            </p:nvSpPr>
            <p:spPr bwMode="auto">
              <a:xfrm rot="276164">
                <a:off x="3816" y="2147"/>
                <a:ext cx="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CTS(A)</a:t>
                </a:r>
              </a:p>
            </p:txBody>
          </p:sp>
        </p:grpSp>
        <p:grpSp>
          <p:nvGrpSpPr>
            <p:cNvPr id="8" name="Group 49"/>
            <p:cNvGrpSpPr>
              <a:grpSpLocks/>
            </p:cNvGrpSpPr>
            <p:nvPr/>
          </p:nvGrpSpPr>
          <p:grpSpPr bwMode="auto">
            <a:xfrm>
              <a:off x="1636713" y="4081463"/>
              <a:ext cx="6472237" cy="2174875"/>
              <a:chOff x="1150" y="2492"/>
              <a:chExt cx="4077" cy="1370"/>
            </a:xfrm>
          </p:grpSpPr>
          <p:sp>
            <p:nvSpPr>
              <p:cNvPr id="63510" name="Freeform 50"/>
              <p:cNvSpPr>
                <a:spLocks/>
              </p:cNvSpPr>
              <p:nvPr/>
            </p:nvSpPr>
            <p:spPr bwMode="auto">
              <a:xfrm>
                <a:off x="1150" y="2492"/>
                <a:ext cx="3652" cy="1134"/>
              </a:xfrm>
              <a:custGeom>
                <a:avLst/>
                <a:gdLst>
                  <a:gd name="T0" fmla="*/ 0 w 3652"/>
                  <a:gd name="T1" fmla="*/ 0 h 1134"/>
                  <a:gd name="T2" fmla="*/ 3652 w 3652"/>
                  <a:gd name="T3" fmla="*/ 318 h 1134"/>
                  <a:gd name="T4" fmla="*/ 3652 w 3652"/>
                  <a:gd name="T5" fmla="*/ 1134 h 1134"/>
                  <a:gd name="T6" fmla="*/ 1 w 3652"/>
                  <a:gd name="T7" fmla="*/ 787 h 1134"/>
                  <a:gd name="T8" fmla="*/ 0 w 3652"/>
                  <a:gd name="T9" fmla="*/ 0 h 1134"/>
                  <a:gd name="T10" fmla="*/ 0 60000 65536"/>
                  <a:gd name="T11" fmla="*/ 0 60000 65536"/>
                  <a:gd name="T12" fmla="*/ 0 60000 65536"/>
                  <a:gd name="T13" fmla="*/ 0 60000 65536"/>
                  <a:gd name="T14" fmla="*/ 0 60000 65536"/>
                  <a:gd name="T15" fmla="*/ 0 w 3652"/>
                  <a:gd name="T16" fmla="*/ 0 h 1134"/>
                  <a:gd name="T17" fmla="*/ 3652 w 3652"/>
                  <a:gd name="T18" fmla="*/ 1134 h 1134"/>
                </a:gdLst>
                <a:ahLst/>
                <a:cxnLst>
                  <a:cxn ang="T10">
                    <a:pos x="T0" y="T1"/>
                  </a:cxn>
                  <a:cxn ang="T11">
                    <a:pos x="T2" y="T3"/>
                  </a:cxn>
                  <a:cxn ang="T12">
                    <a:pos x="T4" y="T5"/>
                  </a:cxn>
                  <a:cxn ang="T13">
                    <a:pos x="T6" y="T7"/>
                  </a:cxn>
                  <a:cxn ang="T14">
                    <a:pos x="T8" y="T9"/>
                  </a:cxn>
                </a:cxnLst>
                <a:rect l="T15" t="T16" r="T17" b="T18"/>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1" name="Text Box 51"/>
              <p:cNvSpPr txBox="1">
                <a:spLocks noChangeArrowheads="1"/>
              </p:cNvSpPr>
              <p:nvPr/>
            </p:nvSpPr>
            <p:spPr bwMode="auto">
              <a:xfrm>
                <a:off x="1594" y="2814"/>
                <a:ext cx="11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en-US" altLang="en-US" sz="1800">
                    <a:latin typeface="Comic Sans MS" pitchFamily="66" charset="0"/>
                  </a:rPr>
                  <a:t>DATA (A)</a:t>
                </a:r>
              </a:p>
            </p:txBody>
          </p:sp>
          <p:sp>
            <p:nvSpPr>
              <p:cNvPr id="63512" name="Freeform 52"/>
              <p:cNvSpPr>
                <a:spLocks/>
              </p:cNvSpPr>
              <p:nvPr/>
            </p:nvSpPr>
            <p:spPr bwMode="auto">
              <a:xfrm>
                <a:off x="2967" y="3507"/>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 name="T10" fmla="*/ 0 60000 65536"/>
                  <a:gd name="T11" fmla="*/ 0 60000 65536"/>
                  <a:gd name="T12" fmla="*/ 0 60000 65536"/>
                  <a:gd name="T13" fmla="*/ 0 60000 65536"/>
                  <a:gd name="T14" fmla="*/ 0 60000 65536"/>
                  <a:gd name="T15" fmla="*/ 0 w 2260"/>
                  <a:gd name="T16" fmla="*/ 0 h 355"/>
                  <a:gd name="T17" fmla="*/ 2260 w 2260"/>
                  <a:gd name="T18" fmla="*/ 355 h 355"/>
                </a:gdLst>
                <a:ahLst/>
                <a:cxnLst>
                  <a:cxn ang="T10">
                    <a:pos x="T0" y="T1"/>
                  </a:cxn>
                  <a:cxn ang="T11">
                    <a:pos x="T2" y="T3"/>
                  </a:cxn>
                  <a:cxn ang="T12">
                    <a:pos x="T4" y="T5"/>
                  </a:cxn>
                  <a:cxn ang="T13">
                    <a:pos x="T6" y="T7"/>
                  </a:cxn>
                  <a:cxn ang="T14">
                    <a:pos x="T8" y="T9"/>
                  </a:cxn>
                </a:cxnLst>
                <a:rect l="T15" t="T16" r="T17" b="T18"/>
                <a:pathLst>
                  <a:path w="2260" h="355">
                    <a:moveTo>
                      <a:pt x="0" y="0"/>
                    </a:moveTo>
                    <a:lnTo>
                      <a:pt x="2260" y="186"/>
                    </a:lnTo>
                    <a:lnTo>
                      <a:pt x="2260" y="355"/>
                    </a:lnTo>
                    <a:lnTo>
                      <a:pt x="0" y="151"/>
                    </a:lnTo>
                    <a:lnTo>
                      <a:pt x="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3" name="Freeform 53"/>
              <p:cNvSpPr>
                <a:spLocks/>
              </p:cNvSpPr>
              <p:nvPr/>
            </p:nvSpPr>
            <p:spPr bwMode="auto">
              <a:xfrm>
                <a:off x="1150" y="3506"/>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 name="T10" fmla="*/ 0 60000 65536"/>
                  <a:gd name="T11" fmla="*/ 0 60000 65536"/>
                  <a:gd name="T12" fmla="*/ 0 60000 65536"/>
                  <a:gd name="T13" fmla="*/ 0 60000 65536"/>
                  <a:gd name="T14" fmla="*/ 0 60000 65536"/>
                  <a:gd name="T15" fmla="*/ 0 w 1860"/>
                  <a:gd name="T16" fmla="*/ 0 h 347"/>
                  <a:gd name="T17" fmla="*/ 1860 w 1860"/>
                  <a:gd name="T18" fmla="*/ 347 h 347"/>
                </a:gdLst>
                <a:ahLst/>
                <a:cxnLst>
                  <a:cxn ang="T10">
                    <a:pos x="T0" y="T1"/>
                  </a:cxn>
                  <a:cxn ang="T11">
                    <a:pos x="T2" y="T3"/>
                  </a:cxn>
                  <a:cxn ang="T12">
                    <a:pos x="T4" y="T5"/>
                  </a:cxn>
                  <a:cxn ang="T13">
                    <a:pos x="T6" y="T7"/>
                  </a:cxn>
                  <a:cxn ang="T14">
                    <a:pos x="T8" y="T9"/>
                  </a:cxn>
                </a:cxnLst>
                <a:rect l="T15" t="T16" r="T17" b="T18"/>
                <a:pathLst>
                  <a:path w="1860" h="347">
                    <a:moveTo>
                      <a:pt x="1860" y="0"/>
                    </a:moveTo>
                    <a:lnTo>
                      <a:pt x="0" y="179"/>
                    </a:lnTo>
                    <a:lnTo>
                      <a:pt x="0" y="347"/>
                    </a:lnTo>
                    <a:lnTo>
                      <a:pt x="1860" y="151"/>
                    </a:lnTo>
                    <a:lnTo>
                      <a:pt x="186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4" name="Text Box 54"/>
              <p:cNvSpPr txBox="1">
                <a:spLocks noChangeArrowheads="1"/>
              </p:cNvSpPr>
              <p:nvPr/>
            </p:nvSpPr>
            <p:spPr bwMode="auto">
              <a:xfrm rot="-379204">
                <a:off x="1600" y="3582"/>
                <a:ext cx="6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ACK(A)</a:t>
                </a:r>
              </a:p>
            </p:txBody>
          </p:sp>
          <p:sp>
            <p:nvSpPr>
              <p:cNvPr id="63515" name="Text Box 55"/>
              <p:cNvSpPr txBox="1">
                <a:spLocks noChangeArrowheads="1"/>
              </p:cNvSpPr>
              <p:nvPr/>
            </p:nvSpPr>
            <p:spPr bwMode="auto">
              <a:xfrm rot="276164">
                <a:off x="3832" y="3572"/>
                <a:ext cx="6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ACK(A)</a:t>
                </a:r>
              </a:p>
            </p:txBody>
          </p:sp>
        </p:grpSp>
        <p:grpSp>
          <p:nvGrpSpPr>
            <p:cNvPr id="9" name="Group 56"/>
            <p:cNvGrpSpPr>
              <a:grpSpLocks/>
            </p:cNvGrpSpPr>
            <p:nvPr/>
          </p:nvGrpSpPr>
          <p:grpSpPr bwMode="auto">
            <a:xfrm>
              <a:off x="4229100" y="2171700"/>
              <a:ext cx="3109913" cy="715963"/>
              <a:chOff x="2596" y="1330"/>
              <a:chExt cx="1959" cy="451"/>
            </a:xfrm>
          </p:grpSpPr>
          <p:sp>
            <p:nvSpPr>
              <p:cNvPr id="63508" name="AutoShape 57"/>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3509" name="Text Box 58"/>
              <p:cNvSpPr txBox="1">
                <a:spLocks noChangeArrowheads="1"/>
              </p:cNvSpPr>
              <p:nvPr/>
            </p:nvSpPr>
            <p:spPr bwMode="auto">
              <a:xfrm>
                <a:off x="2778" y="1550"/>
                <a:ext cx="17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cs typeface="Arial" charset="0"/>
                  </a:rPr>
                  <a:t>reservation collision</a:t>
                </a:r>
              </a:p>
            </p:txBody>
          </p:sp>
        </p:grpSp>
        <p:sp>
          <p:nvSpPr>
            <p:cNvPr id="63506" name="Line 59"/>
            <p:cNvSpPr>
              <a:spLocks noChangeShapeType="1"/>
            </p:cNvSpPr>
            <p:nvPr/>
          </p:nvSpPr>
          <p:spPr bwMode="auto">
            <a:xfrm>
              <a:off x="8239125" y="3797300"/>
              <a:ext cx="0" cy="2424113"/>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7" name="Text Box 60"/>
            <p:cNvSpPr txBox="1">
              <a:spLocks noChangeArrowheads="1"/>
            </p:cNvSpPr>
            <p:nvPr/>
          </p:nvSpPr>
          <p:spPr bwMode="auto">
            <a:xfrm>
              <a:off x="7826375" y="4814888"/>
              <a:ext cx="795338"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defer</a:t>
              </a:r>
            </a:p>
          </p:txBody>
        </p:sp>
      </p:grpSp>
    </p:spTree>
    <p:extLst>
      <p:ext uri="{BB962C8B-B14F-4D97-AF65-F5344CB8AC3E}">
        <p14:creationId xmlns:p14="http://schemas.microsoft.com/office/powerpoint/2010/main" val="3921206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RTS/CTS overhead impact</a:t>
            </a:r>
            <a:endParaRPr lang="el-GR" altLang="en-US" smtClean="0"/>
          </a:p>
        </p:txBody>
      </p:sp>
      <p:sp>
        <p:nvSpPr>
          <p:cNvPr id="64515" name="Rectangle 3"/>
          <p:cNvSpPr>
            <a:spLocks noGrp="1" noChangeArrowheads="1"/>
          </p:cNvSpPr>
          <p:nvPr>
            <p:ph type="body" idx="1"/>
          </p:nvPr>
        </p:nvSpPr>
        <p:spPr/>
        <p:txBody>
          <a:bodyPr/>
          <a:lstStyle/>
          <a:p>
            <a:pPr eaLnBrk="1" hangingPunct="1"/>
            <a:endParaRPr lang="en-US" altLang="en-US" smtClean="0"/>
          </a:p>
        </p:txBody>
      </p:sp>
      <p:pic>
        <p:nvPicPr>
          <p:cNvPr id="64516" name="Picture 4" descr="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437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293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4000" smtClean="0"/>
              <a:t>802.11 Point Coordination Function (PCF)</a:t>
            </a:r>
            <a:endParaRPr lang="el-GR" altLang="en-US" sz="4000" smtClean="0"/>
          </a:p>
        </p:txBody>
      </p:sp>
      <p:sp>
        <p:nvSpPr>
          <p:cNvPr id="65539" name="Rectangle 3"/>
          <p:cNvSpPr>
            <a:spLocks noGrp="1" noChangeArrowheads="1"/>
          </p:cNvSpPr>
          <p:nvPr>
            <p:ph type="body" idx="1"/>
          </p:nvPr>
        </p:nvSpPr>
        <p:spPr/>
        <p:txBody>
          <a:bodyPr/>
          <a:lstStyle/>
          <a:p>
            <a:pPr eaLnBrk="1" hangingPunct="1"/>
            <a:r>
              <a:rPr lang="en-US" altLang="en-US" smtClean="0"/>
              <a:t>AP polls stations</a:t>
            </a:r>
          </a:p>
          <a:p>
            <a:pPr eaLnBrk="1" hangingPunct="1"/>
            <a:r>
              <a:rPr lang="en-US" altLang="en-US" smtClean="0"/>
              <a:t>polls may include data</a:t>
            </a:r>
          </a:p>
          <a:p>
            <a:pPr eaLnBrk="1" hangingPunct="1"/>
            <a:r>
              <a:rPr lang="en-US" altLang="en-US" smtClean="0"/>
              <a:t>stations respond with data or ACKs</a:t>
            </a:r>
          </a:p>
          <a:p>
            <a:pPr eaLnBrk="1" hangingPunct="1"/>
            <a:r>
              <a:rPr lang="en-US" altLang="en-US" smtClean="0"/>
              <a:t>Only one AP should operate PCF periods in each channel</a:t>
            </a:r>
          </a:p>
          <a:p>
            <a:pPr eaLnBrk="1" hangingPunct="1"/>
            <a:r>
              <a:rPr lang="en-US" altLang="en-US" smtClean="0"/>
              <a:t>PCF periods alternate with DCF periods</a:t>
            </a:r>
          </a:p>
          <a:p>
            <a:pPr eaLnBrk="1" hangingPunct="1"/>
            <a:endParaRPr lang="el-GR" altLang="en-US" smtClean="0"/>
          </a:p>
        </p:txBody>
      </p:sp>
    </p:spTree>
    <p:extLst>
      <p:ext uri="{BB962C8B-B14F-4D97-AF65-F5344CB8AC3E}">
        <p14:creationId xmlns:p14="http://schemas.microsoft.com/office/powerpoint/2010/main" val="3666568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DCF and PCF operation</a:t>
            </a:r>
            <a:endParaRPr lang="el-GR" altLang="en-US" smtClean="0"/>
          </a:p>
        </p:txBody>
      </p:sp>
      <p:sp>
        <p:nvSpPr>
          <p:cNvPr id="66563" name="Line 4" descr="dcf pcf"/>
          <p:cNvSpPr>
            <a:spLocks noChangeShapeType="1"/>
          </p:cNvSpPr>
          <p:nvPr/>
        </p:nvSpPr>
        <p:spPr bwMode="auto">
          <a:xfrm>
            <a:off x="457200" y="2900363"/>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4" name="Line 5" descr="dcf pcf"/>
          <p:cNvSpPr>
            <a:spLocks noChangeShapeType="1"/>
          </p:cNvSpPr>
          <p:nvPr/>
        </p:nvSpPr>
        <p:spPr bwMode="auto">
          <a:xfrm>
            <a:off x="457200" y="4043363"/>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5" name="Text Box 6"/>
          <p:cNvSpPr txBox="1">
            <a:spLocks noChangeArrowheads="1"/>
          </p:cNvSpPr>
          <p:nvPr/>
        </p:nvSpPr>
        <p:spPr bwMode="auto">
          <a:xfrm>
            <a:off x="457200" y="4648200"/>
            <a:ext cx="601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NAV: Network Allocation Vector</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PCF: Point Coordination Function</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DCF: Distributed Coordination Function</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B: Beacon Frame</a:t>
            </a:r>
          </a:p>
        </p:txBody>
      </p:sp>
      <p:sp>
        <p:nvSpPr>
          <p:cNvPr id="66566" name="Line 7" descr="dcf pcf"/>
          <p:cNvSpPr>
            <a:spLocks noChangeShapeType="1"/>
          </p:cNvSpPr>
          <p:nvPr/>
        </p:nvSpPr>
        <p:spPr bwMode="auto">
          <a:xfrm>
            <a:off x="1295400" y="16764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8" descr="dcf pcf"/>
          <p:cNvSpPr>
            <a:spLocks noChangeShapeType="1"/>
          </p:cNvSpPr>
          <p:nvPr/>
        </p:nvSpPr>
        <p:spPr bwMode="auto">
          <a:xfrm>
            <a:off x="3048000" y="21336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Line 9" descr="dcf pcf"/>
          <p:cNvSpPr>
            <a:spLocks noChangeShapeType="1"/>
          </p:cNvSpPr>
          <p:nvPr/>
        </p:nvSpPr>
        <p:spPr bwMode="auto">
          <a:xfrm>
            <a:off x="5334000" y="19812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10" descr="dcf pcf"/>
          <p:cNvSpPr>
            <a:spLocks noChangeShapeType="1"/>
          </p:cNvSpPr>
          <p:nvPr/>
        </p:nvSpPr>
        <p:spPr bwMode="auto">
          <a:xfrm>
            <a:off x="7086600" y="19812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Rectangle 11" descr="dcf pcf"/>
          <p:cNvSpPr>
            <a:spLocks noChangeArrowheads="1"/>
          </p:cNvSpPr>
          <p:nvPr/>
        </p:nvSpPr>
        <p:spPr bwMode="auto">
          <a:xfrm>
            <a:off x="1295400" y="3581400"/>
            <a:ext cx="1752600" cy="4572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6571" name="Rectangle 12" descr="dcf pcf"/>
          <p:cNvSpPr>
            <a:spLocks noChangeArrowheads="1"/>
          </p:cNvSpPr>
          <p:nvPr/>
        </p:nvSpPr>
        <p:spPr bwMode="auto">
          <a:xfrm>
            <a:off x="5334000" y="3581400"/>
            <a:ext cx="1752600" cy="4572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6572" name="Rectangle 13" descr="dcf pcf"/>
          <p:cNvSpPr>
            <a:spLocks noChangeArrowheads="1"/>
          </p:cNvSpPr>
          <p:nvPr/>
        </p:nvSpPr>
        <p:spPr bwMode="auto">
          <a:xfrm>
            <a:off x="1447800" y="330517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NAV</a:t>
            </a:r>
          </a:p>
        </p:txBody>
      </p:sp>
      <p:sp>
        <p:nvSpPr>
          <p:cNvPr id="66573" name="Rectangle 14" descr="dcf pcf"/>
          <p:cNvSpPr>
            <a:spLocks noChangeArrowheads="1"/>
          </p:cNvSpPr>
          <p:nvPr/>
        </p:nvSpPr>
        <p:spPr bwMode="auto">
          <a:xfrm>
            <a:off x="5486400" y="330517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NAV</a:t>
            </a:r>
          </a:p>
        </p:txBody>
      </p:sp>
      <p:sp>
        <p:nvSpPr>
          <p:cNvPr id="66574" name="Rectangle 15" descr="dcf pcf"/>
          <p:cNvSpPr>
            <a:spLocks noChangeArrowheads="1"/>
          </p:cNvSpPr>
          <p:nvPr/>
        </p:nvSpPr>
        <p:spPr bwMode="auto">
          <a:xfrm>
            <a:off x="1295400" y="2514600"/>
            <a:ext cx="304800" cy="6858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a:t>
            </a:r>
          </a:p>
        </p:txBody>
      </p:sp>
      <p:sp>
        <p:nvSpPr>
          <p:cNvPr id="66575" name="Rectangle 16" descr="dcf pcf"/>
          <p:cNvSpPr>
            <a:spLocks noChangeArrowheads="1"/>
          </p:cNvSpPr>
          <p:nvPr/>
        </p:nvSpPr>
        <p:spPr bwMode="auto">
          <a:xfrm>
            <a:off x="1600200" y="2514600"/>
            <a:ext cx="1447800" cy="68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PCF</a:t>
            </a:r>
          </a:p>
        </p:txBody>
      </p:sp>
      <p:sp>
        <p:nvSpPr>
          <p:cNvPr id="66576" name="Line 17" descr="dcf pcf"/>
          <p:cNvSpPr>
            <a:spLocks noChangeShapeType="1"/>
          </p:cNvSpPr>
          <p:nvPr/>
        </p:nvSpPr>
        <p:spPr bwMode="auto">
          <a:xfrm>
            <a:off x="5334000" y="2133600"/>
            <a:ext cx="1752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7" name="Line 18" descr="dcf pcf"/>
          <p:cNvSpPr>
            <a:spLocks noChangeShapeType="1"/>
          </p:cNvSpPr>
          <p:nvPr/>
        </p:nvSpPr>
        <p:spPr bwMode="auto">
          <a:xfrm>
            <a:off x="4648200" y="16764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19" descr="dcf pcf"/>
          <p:cNvSpPr>
            <a:spLocks noChangeShapeType="1"/>
          </p:cNvSpPr>
          <p:nvPr/>
        </p:nvSpPr>
        <p:spPr bwMode="auto">
          <a:xfrm>
            <a:off x="1295400" y="1828800"/>
            <a:ext cx="3352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9" name="Rectangle 20" descr="dcf pcf"/>
          <p:cNvSpPr>
            <a:spLocks noChangeArrowheads="1"/>
          </p:cNvSpPr>
          <p:nvPr/>
        </p:nvSpPr>
        <p:spPr bwMode="auto">
          <a:xfrm>
            <a:off x="5334000" y="2514600"/>
            <a:ext cx="304800" cy="6858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a:t>
            </a:r>
          </a:p>
        </p:txBody>
      </p:sp>
      <p:sp>
        <p:nvSpPr>
          <p:cNvPr id="66580" name="Rectangle 21" descr="dcf pcf"/>
          <p:cNvSpPr>
            <a:spLocks noChangeArrowheads="1"/>
          </p:cNvSpPr>
          <p:nvPr/>
        </p:nvSpPr>
        <p:spPr bwMode="auto">
          <a:xfrm>
            <a:off x="5638800" y="2514600"/>
            <a:ext cx="1447800" cy="68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PCF</a:t>
            </a:r>
          </a:p>
        </p:txBody>
      </p:sp>
      <p:sp>
        <p:nvSpPr>
          <p:cNvPr id="66581" name="Rectangle 22" descr="dcf pcf"/>
          <p:cNvSpPr>
            <a:spLocks noChangeArrowheads="1"/>
          </p:cNvSpPr>
          <p:nvPr/>
        </p:nvSpPr>
        <p:spPr bwMode="auto">
          <a:xfrm>
            <a:off x="4267200" y="2667000"/>
            <a:ext cx="1066800" cy="457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Busy</a:t>
            </a:r>
          </a:p>
        </p:txBody>
      </p:sp>
      <p:sp>
        <p:nvSpPr>
          <p:cNvPr id="66582" name="Rectangle 23" descr="dcf pcf"/>
          <p:cNvSpPr>
            <a:spLocks noChangeArrowheads="1"/>
          </p:cNvSpPr>
          <p:nvPr/>
        </p:nvSpPr>
        <p:spPr bwMode="auto">
          <a:xfrm>
            <a:off x="29718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DCF</a:t>
            </a:r>
          </a:p>
        </p:txBody>
      </p:sp>
      <p:sp>
        <p:nvSpPr>
          <p:cNvPr id="66583" name="Rectangle 24" descr="dcf pcf"/>
          <p:cNvSpPr>
            <a:spLocks noChangeArrowheads="1"/>
          </p:cNvSpPr>
          <p:nvPr/>
        </p:nvSpPr>
        <p:spPr bwMode="auto">
          <a:xfrm>
            <a:off x="71628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DCF</a:t>
            </a:r>
          </a:p>
        </p:txBody>
      </p:sp>
    </p:spTree>
    <p:extLst>
      <p:ext uri="{BB962C8B-B14F-4D97-AF65-F5344CB8AC3E}">
        <p14:creationId xmlns:p14="http://schemas.microsoft.com/office/powerpoint/2010/main" val="2779475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802.11 MAC management</a:t>
            </a:r>
            <a:endParaRPr lang="el-GR" altLang="en-US" smtClean="0"/>
          </a:p>
        </p:txBody>
      </p:sp>
      <p:sp>
        <p:nvSpPr>
          <p:cNvPr id="67587" name="Rectangle 3"/>
          <p:cNvSpPr>
            <a:spLocks noGrp="1" noChangeArrowheads="1"/>
          </p:cNvSpPr>
          <p:nvPr>
            <p:ph type="body" idx="1"/>
          </p:nvPr>
        </p:nvSpPr>
        <p:spPr/>
        <p:txBody>
          <a:bodyPr/>
          <a:lstStyle/>
          <a:p>
            <a:pPr eaLnBrk="1" hangingPunct="1">
              <a:lnSpc>
                <a:spcPct val="90000"/>
              </a:lnSpc>
            </a:pPr>
            <a:r>
              <a:rPr lang="en-US" altLang="en-US" sz="2400" b="1" smtClean="0">
                <a:solidFill>
                  <a:srgbClr val="CC0000"/>
                </a:solidFill>
              </a:rPr>
              <a:t>Synchronization </a:t>
            </a:r>
          </a:p>
          <a:p>
            <a:pPr lvl="1" eaLnBrk="1" hangingPunct="1">
              <a:lnSpc>
                <a:spcPct val="90000"/>
              </a:lnSpc>
            </a:pPr>
            <a:r>
              <a:rPr lang="en-US" altLang="en-US" sz="2400" smtClean="0"/>
              <a:t>Finding and staying with a WLAN</a:t>
            </a:r>
          </a:p>
          <a:p>
            <a:pPr lvl="2" eaLnBrk="1" hangingPunct="1">
              <a:lnSpc>
                <a:spcPct val="90000"/>
              </a:lnSpc>
            </a:pPr>
            <a:r>
              <a:rPr lang="en-US" altLang="en-US" sz="2000" smtClean="0"/>
              <a:t>Uses TSF timers and beacons</a:t>
            </a:r>
          </a:p>
          <a:p>
            <a:pPr lvl="1" eaLnBrk="1" hangingPunct="1">
              <a:lnSpc>
                <a:spcPct val="90000"/>
              </a:lnSpc>
              <a:buFont typeface="Wingdings" pitchFamily="2" charset="2"/>
              <a:buNone/>
            </a:pPr>
            <a:endParaRPr lang="en-US" altLang="en-US" smtClean="0"/>
          </a:p>
          <a:p>
            <a:pPr eaLnBrk="1" hangingPunct="1">
              <a:lnSpc>
                <a:spcPct val="90000"/>
              </a:lnSpc>
            </a:pPr>
            <a:r>
              <a:rPr lang="en-US" altLang="en-US" sz="2400" b="1" smtClean="0">
                <a:solidFill>
                  <a:srgbClr val="CC0000"/>
                </a:solidFill>
              </a:rPr>
              <a:t>Power Management</a:t>
            </a:r>
            <a:r>
              <a:rPr lang="en-US" altLang="en-US" sz="2400" smtClean="0"/>
              <a:t> </a:t>
            </a:r>
          </a:p>
          <a:p>
            <a:pPr lvl="1" eaLnBrk="1" hangingPunct="1">
              <a:lnSpc>
                <a:spcPct val="90000"/>
              </a:lnSpc>
            </a:pPr>
            <a:r>
              <a:rPr lang="en-US" altLang="en-US" sz="2400" smtClean="0"/>
              <a:t>Sleeping without missing any messages </a:t>
            </a:r>
          </a:p>
          <a:p>
            <a:pPr lvl="2" eaLnBrk="1" hangingPunct="1">
              <a:lnSpc>
                <a:spcPct val="90000"/>
              </a:lnSpc>
            </a:pPr>
            <a:r>
              <a:rPr lang="en-US" altLang="en-US" sz="2000" smtClean="0"/>
              <a:t>Periodic sleep, frame buffering, traffic indication map</a:t>
            </a:r>
          </a:p>
          <a:p>
            <a:pPr lvl="2" eaLnBrk="1" hangingPunct="1">
              <a:lnSpc>
                <a:spcPct val="90000"/>
              </a:lnSpc>
            </a:pPr>
            <a:endParaRPr lang="en-US" altLang="en-US" smtClean="0"/>
          </a:p>
          <a:p>
            <a:pPr eaLnBrk="1" hangingPunct="1">
              <a:lnSpc>
                <a:spcPct val="90000"/>
              </a:lnSpc>
            </a:pPr>
            <a:r>
              <a:rPr lang="en-US" altLang="en-US" sz="2400" b="1" smtClean="0">
                <a:solidFill>
                  <a:srgbClr val="CC0000"/>
                </a:solidFill>
              </a:rPr>
              <a:t>Association and Reassociation</a:t>
            </a:r>
            <a:r>
              <a:rPr lang="en-US" altLang="en-US" sz="2400" smtClean="0"/>
              <a:t> </a:t>
            </a:r>
          </a:p>
          <a:p>
            <a:pPr lvl="1" eaLnBrk="1" hangingPunct="1">
              <a:lnSpc>
                <a:spcPct val="90000"/>
              </a:lnSpc>
            </a:pPr>
            <a:r>
              <a:rPr lang="en-US" altLang="en-US" sz="2400" smtClean="0"/>
              <a:t>Joining a network </a:t>
            </a:r>
          </a:p>
          <a:p>
            <a:pPr lvl="1" eaLnBrk="1" hangingPunct="1">
              <a:lnSpc>
                <a:spcPct val="90000"/>
              </a:lnSpc>
            </a:pPr>
            <a:r>
              <a:rPr lang="en-US" altLang="en-US" sz="2400" smtClean="0"/>
              <a:t>Roaming, moving from one AP to another</a:t>
            </a:r>
          </a:p>
          <a:p>
            <a:pPr lvl="1" eaLnBrk="1" hangingPunct="1">
              <a:lnSpc>
                <a:spcPct val="90000"/>
              </a:lnSpc>
            </a:pPr>
            <a:r>
              <a:rPr lang="en-US" altLang="en-US" sz="2400" smtClean="0"/>
              <a:t>Scanning </a:t>
            </a:r>
          </a:p>
          <a:p>
            <a:pPr eaLnBrk="1" hangingPunct="1">
              <a:lnSpc>
                <a:spcPct val="90000"/>
              </a:lnSpc>
            </a:pPr>
            <a:endParaRPr lang="el-GR" altLang="en-US" sz="2800" smtClean="0"/>
          </a:p>
        </p:txBody>
      </p:sp>
    </p:spTree>
    <p:extLst>
      <p:ext uri="{BB962C8B-B14F-4D97-AF65-F5344CB8AC3E}">
        <p14:creationId xmlns:p14="http://schemas.microsoft.com/office/powerpoint/2010/main" val="752119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Synchronization</a:t>
            </a:r>
            <a:endParaRPr lang="el-GR" altLang="en-US" smtClean="0"/>
          </a:p>
        </p:txBody>
      </p:sp>
      <p:sp>
        <p:nvSpPr>
          <p:cNvPr id="68611" name="Rectangle 3"/>
          <p:cNvSpPr>
            <a:spLocks noGrp="1" noChangeArrowheads="1"/>
          </p:cNvSpPr>
          <p:nvPr>
            <p:ph type="body" idx="1"/>
          </p:nvPr>
        </p:nvSpPr>
        <p:spPr/>
        <p:txBody>
          <a:bodyPr/>
          <a:lstStyle/>
          <a:p>
            <a:pPr eaLnBrk="1" hangingPunct="1">
              <a:lnSpc>
                <a:spcPct val="90000"/>
              </a:lnSpc>
            </a:pPr>
            <a:r>
              <a:rPr lang="en-US" altLang="en-US" sz="2400" b="1" smtClean="0">
                <a:solidFill>
                  <a:srgbClr val="CC0000"/>
                </a:solidFill>
              </a:rPr>
              <a:t>Timing Synchronization Function (TSF)</a:t>
            </a:r>
          </a:p>
          <a:p>
            <a:pPr lvl="1" eaLnBrk="1" hangingPunct="1">
              <a:lnSpc>
                <a:spcPct val="90000"/>
              </a:lnSpc>
            </a:pPr>
            <a:r>
              <a:rPr lang="en-US" altLang="en-US" sz="2000" smtClean="0"/>
              <a:t>Enables synchronous waking/sleeping</a:t>
            </a:r>
          </a:p>
          <a:p>
            <a:pPr lvl="1" eaLnBrk="1" hangingPunct="1">
              <a:lnSpc>
                <a:spcPct val="90000"/>
              </a:lnSpc>
            </a:pPr>
            <a:r>
              <a:rPr lang="en-US" altLang="en-US" sz="2000" smtClean="0"/>
              <a:t>Enables switching from DCF to PCF</a:t>
            </a:r>
          </a:p>
          <a:p>
            <a:pPr lvl="1" eaLnBrk="1" hangingPunct="1">
              <a:lnSpc>
                <a:spcPct val="90000"/>
              </a:lnSpc>
            </a:pPr>
            <a:r>
              <a:rPr lang="en-US" altLang="en-US" sz="2000" smtClean="0"/>
              <a:t>Enables frequency hopping in FHSS PHY</a:t>
            </a:r>
          </a:p>
          <a:p>
            <a:pPr lvl="2" eaLnBrk="1" hangingPunct="1">
              <a:lnSpc>
                <a:spcPct val="90000"/>
              </a:lnSpc>
            </a:pPr>
            <a:r>
              <a:rPr lang="en-US" altLang="en-US" sz="1800" smtClean="0">
                <a:solidFill>
                  <a:srgbClr val="009900"/>
                </a:solidFill>
              </a:rPr>
              <a:t>Transmitter and receiver has identical dwell interval at each center frequency</a:t>
            </a:r>
          </a:p>
          <a:p>
            <a:pPr lvl="2" eaLnBrk="1" hangingPunct="1">
              <a:lnSpc>
                <a:spcPct val="90000"/>
              </a:lnSpc>
            </a:pPr>
            <a:endParaRPr lang="en-US" altLang="en-US" sz="1800" smtClean="0"/>
          </a:p>
          <a:p>
            <a:pPr eaLnBrk="1" hangingPunct="1">
              <a:lnSpc>
                <a:spcPct val="90000"/>
              </a:lnSpc>
            </a:pPr>
            <a:r>
              <a:rPr lang="en-US" altLang="en-US" sz="2400" b="1" smtClean="0">
                <a:solidFill>
                  <a:srgbClr val="CC0000"/>
                </a:solidFill>
              </a:rPr>
              <a:t>Achieving TSF</a:t>
            </a:r>
          </a:p>
          <a:p>
            <a:pPr lvl="1" eaLnBrk="1" hangingPunct="1">
              <a:lnSpc>
                <a:spcPct val="90000"/>
              </a:lnSpc>
            </a:pPr>
            <a:r>
              <a:rPr lang="en-US" altLang="en-US" sz="1800" smtClean="0"/>
              <a:t>All stations maintain a local timer. </a:t>
            </a:r>
          </a:p>
          <a:p>
            <a:pPr lvl="1" eaLnBrk="1" hangingPunct="1">
              <a:lnSpc>
                <a:spcPct val="90000"/>
              </a:lnSpc>
            </a:pPr>
            <a:r>
              <a:rPr lang="en-US" altLang="en-US" sz="2000" smtClean="0"/>
              <a:t>AP periodically broadcasts beacons containing timestamps, management info, roaming info, etc.</a:t>
            </a:r>
          </a:p>
          <a:p>
            <a:pPr lvl="2" eaLnBrk="1" hangingPunct="1">
              <a:lnSpc>
                <a:spcPct val="90000"/>
              </a:lnSpc>
            </a:pPr>
            <a:r>
              <a:rPr lang="en-US" altLang="en-US" sz="1800" smtClean="0">
                <a:solidFill>
                  <a:srgbClr val="009900"/>
                </a:solidFill>
              </a:rPr>
              <a:t>Not necessary to hear every beacon</a:t>
            </a:r>
          </a:p>
          <a:p>
            <a:pPr lvl="1" eaLnBrk="1" hangingPunct="1">
              <a:lnSpc>
                <a:spcPct val="90000"/>
              </a:lnSpc>
            </a:pPr>
            <a:r>
              <a:rPr lang="en-US" altLang="en-US" sz="2000" smtClean="0"/>
              <a:t>Beacon synchronizes entire BSS</a:t>
            </a:r>
          </a:p>
          <a:p>
            <a:pPr lvl="2" eaLnBrk="1" hangingPunct="1">
              <a:lnSpc>
                <a:spcPct val="90000"/>
              </a:lnSpc>
            </a:pPr>
            <a:r>
              <a:rPr lang="en-US" altLang="en-US" sz="1800" smtClean="0">
                <a:solidFill>
                  <a:srgbClr val="009900"/>
                </a:solidFill>
              </a:rPr>
              <a:t>Applicable in infrastructure mode ONLY</a:t>
            </a:r>
          </a:p>
          <a:p>
            <a:pPr lvl="1" eaLnBrk="1" hangingPunct="1">
              <a:lnSpc>
                <a:spcPct val="90000"/>
              </a:lnSpc>
            </a:pPr>
            <a:r>
              <a:rPr lang="en-US" altLang="en-US" sz="2000" smtClean="0"/>
              <a:t>Distributed TSF (for Independent BSS) more difficult</a:t>
            </a:r>
            <a:endParaRPr lang="el-GR" altLang="en-US" sz="2000" smtClean="0"/>
          </a:p>
        </p:txBody>
      </p:sp>
    </p:spTree>
    <p:extLst>
      <p:ext uri="{BB962C8B-B14F-4D97-AF65-F5344CB8AC3E}">
        <p14:creationId xmlns:p14="http://schemas.microsoft.com/office/powerpoint/2010/main" val="3321674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IEEE 802.11 standards</a:t>
            </a:r>
          </a:p>
        </p:txBody>
      </p:sp>
      <p:sp>
        <p:nvSpPr>
          <p:cNvPr id="7171" name="Rectangle 3"/>
          <p:cNvSpPr>
            <a:spLocks noGrp="1" noChangeArrowheads="1"/>
          </p:cNvSpPr>
          <p:nvPr>
            <p:ph type="body" sz="half" idx="1"/>
          </p:nvPr>
        </p:nvSpPr>
        <p:spPr>
          <a:xfrm>
            <a:off x="228600" y="1371600"/>
            <a:ext cx="4665663" cy="4267200"/>
          </a:xfrm>
        </p:spPr>
        <p:txBody>
          <a:bodyPr>
            <a:normAutofit lnSpcReduction="10000"/>
          </a:bodyPr>
          <a:lstStyle/>
          <a:p>
            <a:pPr eaLnBrk="1" hangingPunct="1">
              <a:defRPr/>
            </a:pPr>
            <a:r>
              <a:rPr lang="en-US" altLang="en-US" dirty="0" smtClean="0">
                <a:solidFill>
                  <a:srgbClr val="FF0000"/>
                </a:solidFill>
              </a:rPr>
              <a:t>802.11b</a:t>
            </a:r>
            <a:endParaRPr lang="en-US" altLang="en-US" dirty="0" smtClean="0"/>
          </a:p>
          <a:p>
            <a:pPr lvl="1" eaLnBrk="1" hangingPunct="1">
              <a:defRPr/>
            </a:pPr>
            <a:r>
              <a:rPr lang="en-US" altLang="en-US" dirty="0" smtClean="0"/>
              <a:t>2.4 GHz unlicensed spectrum</a:t>
            </a:r>
          </a:p>
          <a:p>
            <a:pPr lvl="1" eaLnBrk="1" hangingPunct="1">
              <a:defRPr/>
            </a:pPr>
            <a:r>
              <a:rPr lang="en-US" altLang="en-US" dirty="0" smtClean="0"/>
              <a:t>up to 11 Mbps</a:t>
            </a:r>
          </a:p>
          <a:p>
            <a:pPr eaLnBrk="1" hangingPunct="1">
              <a:defRPr/>
            </a:pPr>
            <a:r>
              <a:rPr lang="en-US" altLang="en-US" dirty="0">
                <a:solidFill>
                  <a:srgbClr val="FF0000"/>
                </a:solidFill>
              </a:rPr>
              <a:t>802.11a</a:t>
            </a:r>
            <a:r>
              <a:rPr lang="en-US" altLang="en-US" dirty="0"/>
              <a:t> </a:t>
            </a:r>
          </a:p>
          <a:p>
            <a:pPr lvl="1" eaLnBrk="1" hangingPunct="1">
              <a:defRPr/>
            </a:pPr>
            <a:r>
              <a:rPr lang="en-US" altLang="en-US" dirty="0" smtClean="0"/>
              <a:t>5 GHz</a:t>
            </a:r>
            <a:endParaRPr lang="en-US" altLang="en-US" dirty="0"/>
          </a:p>
          <a:p>
            <a:pPr lvl="1" eaLnBrk="1" hangingPunct="1">
              <a:defRPr/>
            </a:pPr>
            <a:r>
              <a:rPr lang="en-US" altLang="en-US" dirty="0"/>
              <a:t>up to 54 Mbps</a:t>
            </a:r>
          </a:p>
          <a:p>
            <a:pPr eaLnBrk="1" hangingPunct="1">
              <a:defRPr/>
            </a:pPr>
            <a:r>
              <a:rPr lang="en-US" altLang="en-US" dirty="0">
                <a:solidFill>
                  <a:srgbClr val="FF0000"/>
                </a:solidFill>
              </a:rPr>
              <a:t>802.11g</a:t>
            </a:r>
            <a:r>
              <a:rPr lang="en-US" altLang="en-US" dirty="0"/>
              <a:t> </a:t>
            </a:r>
          </a:p>
          <a:p>
            <a:pPr lvl="1" eaLnBrk="1" hangingPunct="1">
              <a:defRPr/>
            </a:pPr>
            <a:r>
              <a:rPr lang="en-US" altLang="en-US" dirty="0" smtClean="0"/>
              <a:t>2.4, 5 GHz</a:t>
            </a:r>
            <a:endParaRPr lang="en-US" altLang="en-US" dirty="0"/>
          </a:p>
          <a:p>
            <a:pPr lvl="1" eaLnBrk="1" hangingPunct="1">
              <a:defRPr/>
            </a:pPr>
            <a:r>
              <a:rPr lang="en-US" altLang="en-US" dirty="0"/>
              <a:t>up to 54 Mbps</a:t>
            </a:r>
          </a:p>
          <a:p>
            <a:pPr eaLnBrk="1" hangingPunct="1">
              <a:defRPr/>
            </a:pPr>
            <a:endParaRPr lang="en-US" altLang="en-US" dirty="0" smtClean="0"/>
          </a:p>
        </p:txBody>
      </p:sp>
      <p:sp>
        <p:nvSpPr>
          <p:cNvPr id="7172" name="Rectangle 4"/>
          <p:cNvSpPr>
            <a:spLocks noGrp="1" noChangeArrowheads="1"/>
          </p:cNvSpPr>
          <p:nvPr>
            <p:ph type="body" sz="half" idx="2"/>
          </p:nvPr>
        </p:nvSpPr>
        <p:spPr>
          <a:xfrm>
            <a:off x="4038600" y="1339850"/>
            <a:ext cx="5105400" cy="4603750"/>
          </a:xfrm>
        </p:spPr>
        <p:txBody>
          <a:bodyPr>
            <a:normAutofit lnSpcReduction="10000"/>
          </a:bodyPr>
          <a:lstStyle/>
          <a:p>
            <a:pPr eaLnBrk="1" hangingPunct="1">
              <a:defRPr/>
            </a:pPr>
            <a:r>
              <a:rPr lang="en-US" altLang="en-US" dirty="0" smtClean="0">
                <a:solidFill>
                  <a:srgbClr val="FF3300"/>
                </a:solidFill>
              </a:rPr>
              <a:t>802.11n: </a:t>
            </a:r>
            <a:r>
              <a:rPr lang="en-US" altLang="en-US" sz="2400" dirty="0" smtClean="0"/>
              <a:t>MIMO (x4), multiple channels (40MHz), 64 </a:t>
            </a:r>
            <a:r>
              <a:rPr lang="en-US" altLang="en-US" sz="2400" dirty="0"/>
              <a:t>QAM</a:t>
            </a:r>
            <a:endParaRPr lang="en-US" altLang="en-US" sz="2400" dirty="0" smtClean="0"/>
          </a:p>
          <a:p>
            <a:pPr lvl="1" eaLnBrk="1" hangingPunct="1">
              <a:defRPr/>
            </a:pPr>
            <a:r>
              <a:rPr lang="en-US" altLang="en-US" dirty="0" smtClean="0"/>
              <a:t>2.4, 5 GHz</a:t>
            </a:r>
          </a:p>
          <a:p>
            <a:pPr lvl="1" eaLnBrk="1" hangingPunct="1">
              <a:defRPr/>
            </a:pPr>
            <a:r>
              <a:rPr lang="en-US" altLang="en-US" dirty="0" smtClean="0"/>
              <a:t>up to 450 Mbps (x3, 40MHz), 600 Mbps </a:t>
            </a:r>
            <a:r>
              <a:rPr lang="en-US" altLang="en-US" smtClean="0"/>
              <a:t>(x4, </a:t>
            </a:r>
            <a:r>
              <a:rPr lang="en-US" altLang="en-US" dirty="0" smtClean="0"/>
              <a:t>40MHz)</a:t>
            </a:r>
          </a:p>
          <a:p>
            <a:pPr eaLnBrk="1" hangingPunct="1">
              <a:defRPr/>
            </a:pPr>
            <a:r>
              <a:rPr lang="en-US" altLang="en-US" dirty="0" smtClean="0">
                <a:solidFill>
                  <a:srgbClr val="FF3300"/>
                </a:solidFill>
              </a:rPr>
              <a:t>802.11ac: </a:t>
            </a:r>
            <a:r>
              <a:rPr lang="en-US" altLang="en-US" sz="2400" dirty="0" smtClean="0"/>
              <a:t>MIMO (x8), multiple channels (160MHz), 256 QAM</a:t>
            </a:r>
            <a:endParaRPr lang="en-US" altLang="en-US" sz="2400" dirty="0"/>
          </a:p>
          <a:p>
            <a:pPr lvl="1" eaLnBrk="1" hangingPunct="1">
              <a:defRPr/>
            </a:pPr>
            <a:r>
              <a:rPr lang="en-US" altLang="en-US" dirty="0" smtClean="0"/>
              <a:t>5 </a:t>
            </a:r>
            <a:r>
              <a:rPr lang="en-US" altLang="en-US" dirty="0"/>
              <a:t>GHz </a:t>
            </a:r>
          </a:p>
          <a:p>
            <a:pPr lvl="1" eaLnBrk="1" hangingPunct="1">
              <a:defRPr/>
            </a:pPr>
            <a:r>
              <a:rPr lang="en-US" altLang="en-US" dirty="0" smtClean="0"/>
              <a:t>Phase 1: up </a:t>
            </a:r>
            <a:r>
              <a:rPr lang="en-US" altLang="en-US" dirty="0"/>
              <a:t>to </a:t>
            </a:r>
            <a:r>
              <a:rPr lang="en-US" altLang="en-US" dirty="0" smtClean="0"/>
              <a:t>1.300 Mbps (x3, 80MHz) – 800 Mbps in practice</a:t>
            </a:r>
            <a:endParaRPr lang="en-US" altLang="en-US" dirty="0"/>
          </a:p>
          <a:p>
            <a:pPr lvl="1" eaLnBrk="1" hangingPunct="1">
              <a:defRPr/>
            </a:pPr>
            <a:endParaRPr lang="en-US" altLang="en-US" dirty="0" smtClean="0"/>
          </a:p>
          <a:p>
            <a:pPr lvl="1" eaLnBrk="1" hangingPunct="1">
              <a:defRPr/>
            </a:pPr>
            <a:endParaRPr lang="en-US" altLang="en-US" dirty="0" smtClean="0"/>
          </a:p>
          <a:p>
            <a:pPr lvl="1" eaLnBrk="1" hangingPunct="1">
              <a:defRPr/>
            </a:pPr>
            <a:endParaRPr lang="en-US" altLang="en-US" dirty="0" smtClean="0"/>
          </a:p>
        </p:txBody>
      </p:sp>
      <p:sp>
        <p:nvSpPr>
          <p:cNvPr id="8197" name="Rectangle 5"/>
          <p:cNvSpPr>
            <a:spLocks noChangeArrowheads="1"/>
          </p:cNvSpPr>
          <p:nvPr/>
        </p:nvSpPr>
        <p:spPr bwMode="auto">
          <a:xfrm>
            <a:off x="762000" y="5638800"/>
            <a:ext cx="74041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pPr>
            <a:r>
              <a:rPr lang="en-US" altLang="en-US" sz="2400"/>
              <a:t>all use CSMA/CA for multiple access</a:t>
            </a:r>
          </a:p>
          <a:p>
            <a:pPr eaLnBrk="1" hangingPunct="1">
              <a:buClr>
                <a:srgbClr val="0000FF"/>
              </a:buClr>
            </a:pPr>
            <a:r>
              <a:rPr lang="en-US" altLang="en-US" sz="2400"/>
              <a:t>all have base-station and ad-hoc network versions</a:t>
            </a:r>
          </a:p>
        </p:txBody>
      </p:sp>
    </p:spTree>
    <p:extLst>
      <p:ext uri="{BB962C8B-B14F-4D97-AF65-F5344CB8AC3E}">
        <p14:creationId xmlns:p14="http://schemas.microsoft.com/office/powerpoint/2010/main" val="255832481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802.11 association and roaming</a:t>
            </a:r>
            <a:endParaRPr lang="el-GR" altLang="en-US" smtClean="0"/>
          </a:p>
        </p:txBody>
      </p:sp>
      <p:sp>
        <p:nvSpPr>
          <p:cNvPr id="69635" name="Rectangle 3"/>
          <p:cNvSpPr>
            <a:spLocks noGrp="1" noChangeArrowheads="1"/>
          </p:cNvSpPr>
          <p:nvPr>
            <p:ph type="body" idx="1"/>
          </p:nvPr>
        </p:nvSpPr>
        <p:spPr/>
        <p:txBody>
          <a:bodyPr/>
          <a:lstStyle/>
          <a:p>
            <a:pPr eaLnBrk="1" hangingPunct="1">
              <a:buFontTx/>
              <a:buNone/>
            </a:pPr>
            <a:r>
              <a:rPr lang="en-US" altLang="en-US" smtClean="0"/>
              <a:t>Questions</a:t>
            </a:r>
          </a:p>
          <a:p>
            <a:pPr eaLnBrk="1" hangingPunct="1"/>
            <a:r>
              <a:rPr lang="en-US" altLang="en-US" smtClean="0"/>
              <a:t>How does station find AP?</a:t>
            </a:r>
          </a:p>
          <a:p>
            <a:pPr eaLnBrk="1" hangingPunct="1"/>
            <a:r>
              <a:rPr lang="en-US" altLang="en-US" smtClean="0"/>
              <a:t>How does station associate with AP?</a:t>
            </a:r>
          </a:p>
          <a:p>
            <a:pPr eaLnBrk="1" hangingPunct="1"/>
            <a:r>
              <a:rPr lang="en-US" altLang="en-US" smtClean="0"/>
              <a:t>How does station roam to another AP?</a:t>
            </a:r>
            <a:endParaRPr lang="el-GR" altLang="en-US" smtClean="0"/>
          </a:p>
        </p:txBody>
      </p:sp>
    </p:spTree>
    <p:extLst>
      <p:ext uri="{BB962C8B-B14F-4D97-AF65-F5344CB8AC3E}">
        <p14:creationId xmlns:p14="http://schemas.microsoft.com/office/powerpoint/2010/main" val="2155300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802.11 channels and association</a:t>
            </a:r>
            <a:endParaRPr lang="el-GR" altLang="en-US" smtClean="0"/>
          </a:p>
        </p:txBody>
      </p:sp>
      <p:sp>
        <p:nvSpPr>
          <p:cNvPr id="70659" name="Rectangle 3"/>
          <p:cNvSpPr>
            <a:spLocks noGrp="1" noChangeArrowheads="1"/>
          </p:cNvSpPr>
          <p:nvPr>
            <p:ph type="body" idx="1"/>
          </p:nvPr>
        </p:nvSpPr>
        <p:spPr/>
        <p:txBody>
          <a:bodyPr/>
          <a:lstStyle/>
          <a:p>
            <a:pPr eaLnBrk="1" hangingPunct="1">
              <a:lnSpc>
                <a:spcPct val="90000"/>
              </a:lnSpc>
            </a:pPr>
            <a:r>
              <a:rPr lang="en-US" altLang="en-US" sz="2400" smtClean="0"/>
              <a:t>802.11b: 2.4GHz-2.485GHz spectrum divided into 11 channels at different frequencies</a:t>
            </a:r>
          </a:p>
          <a:p>
            <a:pPr lvl="1" eaLnBrk="1" hangingPunct="1">
              <a:lnSpc>
                <a:spcPct val="90000"/>
              </a:lnSpc>
            </a:pPr>
            <a:r>
              <a:rPr lang="en-US" altLang="en-US" sz="2400" smtClean="0"/>
              <a:t>AP admin chooses AP channel</a:t>
            </a:r>
          </a:p>
          <a:p>
            <a:pPr lvl="1" eaLnBrk="1" hangingPunct="1">
              <a:lnSpc>
                <a:spcPct val="90000"/>
              </a:lnSpc>
            </a:pPr>
            <a:r>
              <a:rPr lang="en-US" altLang="en-US" sz="2400" smtClean="0"/>
              <a:t>interference possible: channel can be same as that chosen by neighboring AP!</a:t>
            </a:r>
          </a:p>
          <a:p>
            <a:pPr eaLnBrk="1" hangingPunct="1">
              <a:lnSpc>
                <a:spcPct val="90000"/>
              </a:lnSpc>
            </a:pPr>
            <a:r>
              <a:rPr lang="en-US" altLang="en-US" sz="2800" smtClean="0"/>
              <a:t>Stations association with an AP</a:t>
            </a:r>
          </a:p>
          <a:p>
            <a:pPr lvl="1" eaLnBrk="1" hangingPunct="1">
              <a:lnSpc>
                <a:spcPct val="90000"/>
              </a:lnSpc>
            </a:pPr>
            <a:r>
              <a:rPr lang="en-US" altLang="en-US" sz="2400" smtClean="0"/>
              <a:t>scans channels, listening for </a:t>
            </a:r>
            <a:r>
              <a:rPr lang="en-US" altLang="en-US" sz="2400" i="1" smtClean="0"/>
              <a:t>beacon frames</a:t>
            </a:r>
            <a:r>
              <a:rPr lang="en-US" altLang="en-US" sz="2400" smtClean="0"/>
              <a:t> containing AP’s name (SSID) and MAC address (BSSID)</a:t>
            </a:r>
          </a:p>
          <a:p>
            <a:pPr lvl="1" eaLnBrk="1" hangingPunct="1">
              <a:lnSpc>
                <a:spcPct val="90000"/>
              </a:lnSpc>
            </a:pPr>
            <a:r>
              <a:rPr lang="en-US" altLang="en-US" sz="2400" smtClean="0"/>
              <a:t>selects AP to associate with </a:t>
            </a:r>
          </a:p>
          <a:p>
            <a:pPr lvl="2" eaLnBrk="1" hangingPunct="1">
              <a:lnSpc>
                <a:spcPct val="90000"/>
              </a:lnSpc>
            </a:pPr>
            <a:r>
              <a:rPr lang="en-US" altLang="en-US" sz="2000" smtClean="0"/>
              <a:t>based on beacon signal strength</a:t>
            </a:r>
          </a:p>
          <a:p>
            <a:pPr lvl="1" eaLnBrk="1" hangingPunct="1">
              <a:lnSpc>
                <a:spcPct val="90000"/>
              </a:lnSpc>
            </a:pPr>
            <a:r>
              <a:rPr lang="en-US" altLang="en-US" sz="2400" smtClean="0"/>
              <a:t>may perform authentication</a:t>
            </a:r>
          </a:p>
          <a:p>
            <a:pPr lvl="1" eaLnBrk="1" hangingPunct="1">
              <a:lnSpc>
                <a:spcPct val="90000"/>
              </a:lnSpc>
            </a:pPr>
            <a:r>
              <a:rPr lang="en-US" altLang="en-US" sz="2400" smtClean="0"/>
              <a:t>will typically run DHCP to get IP address in AP’s subnet</a:t>
            </a:r>
          </a:p>
          <a:p>
            <a:pPr eaLnBrk="1" hangingPunct="1">
              <a:lnSpc>
                <a:spcPct val="90000"/>
              </a:lnSpc>
            </a:pPr>
            <a:endParaRPr lang="el-GR" altLang="en-US" sz="2800" smtClean="0"/>
          </a:p>
        </p:txBody>
      </p:sp>
    </p:spTree>
    <p:extLst>
      <p:ext uri="{BB962C8B-B14F-4D97-AF65-F5344CB8AC3E}">
        <p14:creationId xmlns:p14="http://schemas.microsoft.com/office/powerpoint/2010/main" val="2773742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2349" y="0"/>
            <a:ext cx="8382000" cy="1219200"/>
          </a:xfrm>
        </p:spPr>
        <p:txBody>
          <a:bodyPr/>
          <a:lstStyle/>
          <a:p>
            <a:pPr eaLnBrk="1" hangingPunct="1"/>
            <a:r>
              <a:rPr lang="en-US" altLang="en-US" smtClean="0"/>
              <a:t>Passive vs. active scanning</a:t>
            </a:r>
            <a:endParaRPr lang="el-GR" altLang="en-US" smtClean="0"/>
          </a:p>
        </p:txBody>
      </p:sp>
      <p:sp>
        <p:nvSpPr>
          <p:cNvPr id="71683" name="Rectangle 3"/>
          <p:cNvSpPr>
            <a:spLocks noGrp="1" noChangeArrowheads="1"/>
          </p:cNvSpPr>
          <p:nvPr>
            <p:ph type="body" idx="1"/>
          </p:nvPr>
        </p:nvSpPr>
        <p:spPr>
          <a:xfrm>
            <a:off x="198711" y="4419600"/>
            <a:ext cx="8382000" cy="5105400"/>
          </a:xfrm>
        </p:spPr>
        <p:txBody>
          <a:bodyPr/>
          <a:lstStyle/>
          <a:p>
            <a:pPr eaLnBrk="1" hangingPunct="1"/>
            <a:endParaRPr lang="en-US" altLang="en-US" smtClean="0"/>
          </a:p>
        </p:txBody>
      </p:sp>
      <p:sp>
        <p:nvSpPr>
          <p:cNvPr id="71684" name="Oval 4" descr="scanning"/>
          <p:cNvSpPr>
            <a:spLocks noChangeArrowheads="1"/>
          </p:cNvSpPr>
          <p:nvPr/>
        </p:nvSpPr>
        <p:spPr bwMode="auto">
          <a:xfrm>
            <a:off x="6580188" y="1455738"/>
            <a:ext cx="2335212" cy="2224087"/>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sp>
        <p:nvSpPr>
          <p:cNvPr id="71685" name="Oval 5" descr="scanning"/>
          <p:cNvSpPr>
            <a:spLocks noChangeArrowheads="1"/>
          </p:cNvSpPr>
          <p:nvPr/>
        </p:nvSpPr>
        <p:spPr bwMode="auto">
          <a:xfrm>
            <a:off x="4724400" y="1390650"/>
            <a:ext cx="2335213" cy="2224088"/>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sp>
        <p:nvSpPr>
          <p:cNvPr id="71692" name="Text Box 12"/>
          <p:cNvSpPr txBox="1">
            <a:spLocks noChangeArrowheads="1"/>
          </p:cNvSpPr>
          <p:nvPr/>
        </p:nvSpPr>
        <p:spPr bwMode="auto">
          <a:xfrm>
            <a:off x="5551488" y="1462088"/>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sp>
        <p:nvSpPr>
          <p:cNvPr id="71707" name="Text Box 75"/>
          <p:cNvSpPr txBox="1">
            <a:spLocks noChangeArrowheads="1"/>
          </p:cNvSpPr>
          <p:nvPr/>
        </p:nvSpPr>
        <p:spPr bwMode="auto">
          <a:xfrm>
            <a:off x="4618038" y="3689350"/>
            <a:ext cx="414496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000" b="1" dirty="0"/>
              <a:t>Active Scanning</a:t>
            </a:r>
            <a:r>
              <a:rPr lang="en-US" altLang="en-US" sz="1600" b="1" dirty="0"/>
              <a:t>:</a:t>
            </a:r>
            <a:r>
              <a:rPr lang="en-US" altLang="en-US" sz="1600" dirty="0"/>
              <a:t> </a:t>
            </a:r>
          </a:p>
          <a:p>
            <a:pPr eaLnBrk="1" hangingPunct="1">
              <a:spcBef>
                <a:spcPct val="0"/>
              </a:spcBef>
              <a:buClrTx/>
              <a:buSzTx/>
              <a:buFontTx/>
              <a:buAutoNum type="arabicParenBoth"/>
            </a:pPr>
            <a:r>
              <a:rPr lang="en-US" altLang="en-US" sz="1800" dirty="0"/>
              <a:t>Probe Request frame broadcasted from H1</a:t>
            </a:r>
          </a:p>
          <a:p>
            <a:pPr eaLnBrk="1" hangingPunct="1">
              <a:spcBef>
                <a:spcPct val="0"/>
              </a:spcBef>
              <a:buClrTx/>
              <a:buSzTx/>
              <a:buFontTx/>
              <a:buAutoNum type="arabicParenBoth"/>
            </a:pPr>
            <a:r>
              <a:rPr lang="en-US" altLang="en-US" sz="1800" dirty="0"/>
              <a:t>Probes response frame sent from APs</a:t>
            </a:r>
          </a:p>
          <a:p>
            <a:pPr eaLnBrk="1" hangingPunct="1">
              <a:spcBef>
                <a:spcPct val="0"/>
              </a:spcBef>
              <a:buClrTx/>
              <a:buSzTx/>
              <a:buFontTx/>
              <a:buAutoNum type="arabicParenBoth"/>
            </a:pPr>
            <a:r>
              <a:rPr lang="en-US" altLang="en-US" sz="1800" dirty="0"/>
              <a:t>Association Request frame sent from H1 to selected AP </a:t>
            </a:r>
          </a:p>
          <a:p>
            <a:pPr eaLnBrk="1" hangingPunct="1">
              <a:spcBef>
                <a:spcPct val="0"/>
              </a:spcBef>
              <a:buClrTx/>
              <a:buSzTx/>
              <a:buFontTx/>
              <a:buAutoNum type="arabicParenBoth"/>
            </a:pPr>
            <a:r>
              <a:rPr lang="en-US" altLang="en-US" sz="1800" dirty="0"/>
              <a:t>Association Response frame sent from selected AP to H1</a:t>
            </a:r>
          </a:p>
        </p:txBody>
      </p:sp>
      <p:sp>
        <p:nvSpPr>
          <p:cNvPr id="71709" name="Oval 77" descr="scanning"/>
          <p:cNvSpPr>
            <a:spLocks noChangeArrowheads="1"/>
          </p:cNvSpPr>
          <p:nvPr/>
        </p:nvSpPr>
        <p:spPr bwMode="auto">
          <a:xfrm>
            <a:off x="352425" y="1419225"/>
            <a:ext cx="2335213" cy="2224088"/>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grpSp>
        <p:nvGrpSpPr>
          <p:cNvPr id="2" name="Group 1" descr="passive vs. active scanning"/>
          <p:cNvGrpSpPr/>
          <p:nvPr/>
        </p:nvGrpSpPr>
        <p:grpSpPr>
          <a:xfrm>
            <a:off x="927100" y="1484313"/>
            <a:ext cx="7616825" cy="2224087"/>
            <a:chOff x="927100" y="1484313"/>
            <a:chExt cx="7616825" cy="2224087"/>
          </a:xfrm>
        </p:grpSpPr>
        <p:sp>
          <p:nvSpPr>
            <p:cNvPr id="71686" name="Text Box 6"/>
            <p:cNvSpPr txBox="1">
              <a:spLocks noChangeArrowheads="1"/>
            </p:cNvSpPr>
            <p:nvPr/>
          </p:nvSpPr>
          <p:spPr bwMode="auto">
            <a:xfrm>
              <a:off x="7920038" y="2325688"/>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1687" name="Text Box 7"/>
            <p:cNvSpPr txBox="1">
              <a:spLocks noChangeArrowheads="1"/>
            </p:cNvSpPr>
            <p:nvPr/>
          </p:nvSpPr>
          <p:spPr bwMode="auto">
            <a:xfrm>
              <a:off x="6211888" y="21621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688" name="Text Box 8"/>
            <p:cNvSpPr txBox="1">
              <a:spLocks noChangeArrowheads="1"/>
            </p:cNvSpPr>
            <p:nvPr/>
          </p:nvSpPr>
          <p:spPr bwMode="auto">
            <a:xfrm>
              <a:off x="5299075" y="2295525"/>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1689" name="Text Box 9"/>
            <p:cNvSpPr txBox="1">
              <a:spLocks noChangeArrowheads="1"/>
            </p:cNvSpPr>
            <p:nvPr/>
          </p:nvSpPr>
          <p:spPr bwMode="auto">
            <a:xfrm>
              <a:off x="6577013" y="31781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1690" name="Text Box 10"/>
            <p:cNvSpPr txBox="1">
              <a:spLocks noChangeArrowheads="1"/>
            </p:cNvSpPr>
            <p:nvPr/>
          </p:nvSpPr>
          <p:spPr bwMode="auto">
            <a:xfrm>
              <a:off x="8218488" y="29813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691" name="Text Box 11"/>
            <p:cNvSpPr txBox="1">
              <a:spLocks noChangeArrowheads="1"/>
            </p:cNvSpPr>
            <p:nvPr/>
          </p:nvSpPr>
          <p:spPr bwMode="auto">
            <a:xfrm>
              <a:off x="7367588" y="1512888"/>
              <a:ext cx="766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grpSp>
          <p:nvGrpSpPr>
            <p:cNvPr id="71693" name="Group 13"/>
            <p:cNvGrpSpPr>
              <a:grpSpLocks/>
            </p:cNvGrpSpPr>
            <p:nvPr/>
          </p:nvGrpSpPr>
          <p:grpSpPr bwMode="auto">
            <a:xfrm>
              <a:off x="7426325" y="2011363"/>
              <a:ext cx="842963" cy="600075"/>
              <a:chOff x="1160" y="2192"/>
              <a:chExt cx="589" cy="440"/>
            </a:xfrm>
          </p:grpSpPr>
          <p:pic>
            <p:nvPicPr>
              <p:cNvPr id="71805" name="Picture 14"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6" name="AutoShape 15"/>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07" name="Freeform 16"/>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8" name="Freeform 17"/>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9" name="Freeform 18"/>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0" name="Freeform 19"/>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1" name="Freeform 20"/>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2" name="Freeform 21"/>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3" name="Freeform 22"/>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4" name="Freeform 23"/>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5" name="Freeform 24"/>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6" name="Freeform 25"/>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7" name="Freeform 26"/>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8" name="Freeform 27"/>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9" name="Freeform 28"/>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0" name="Freeform 29"/>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1" name="Freeform 30"/>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2" name="Freeform 31"/>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694" name="Group 32"/>
            <p:cNvGrpSpPr>
              <a:grpSpLocks/>
            </p:cNvGrpSpPr>
            <p:nvPr/>
          </p:nvGrpSpPr>
          <p:grpSpPr bwMode="auto">
            <a:xfrm>
              <a:off x="5502275" y="2000250"/>
              <a:ext cx="844550" cy="600075"/>
              <a:chOff x="1160" y="2192"/>
              <a:chExt cx="589" cy="440"/>
            </a:xfrm>
          </p:grpSpPr>
          <p:pic>
            <p:nvPicPr>
              <p:cNvPr id="71787" name="Picture 33"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8" name="AutoShape 34"/>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89" name="Freeform 35"/>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0" name="Freeform 36"/>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1" name="Freeform 37"/>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2" name="Freeform 38"/>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3" name="Freeform 39"/>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4" name="Freeform 40"/>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5" name="Freeform 41"/>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6" name="Freeform 42"/>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7" name="Freeform 43"/>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8" name="Freeform 44"/>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9" name="Freeform 45"/>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0" name="Freeform 46"/>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1" name="Freeform 47"/>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2" name="Freeform 48"/>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3" name="Freeform 49"/>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4" name="Freeform 50"/>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695" name="Group 51"/>
            <p:cNvGrpSpPr>
              <a:grpSpLocks/>
            </p:cNvGrpSpPr>
            <p:nvPr/>
          </p:nvGrpSpPr>
          <p:grpSpPr bwMode="auto">
            <a:xfrm>
              <a:off x="6442075" y="2627313"/>
              <a:ext cx="635000" cy="588962"/>
              <a:chOff x="2870" y="1518"/>
              <a:chExt cx="292" cy="320"/>
            </a:xfrm>
          </p:grpSpPr>
          <p:graphicFrame>
            <p:nvGraphicFramePr>
              <p:cNvPr id="71785"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4758" name="Clip" r:id="rId4" imgW="826829" imgH="840406" progId="MS_ClipArt_Gallery.2">
                      <p:embed/>
                    </p:oleObj>
                  </mc:Choice>
                  <mc:Fallback>
                    <p:oleObj name="Clip" r:id="rId4" imgW="826829" imgH="84040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6"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4759" name="Clip" r:id="rId6" imgW="1268295" imgH="1199426" progId="MS_ClipArt_Gallery.2">
                      <p:embed/>
                    </p:oleObj>
                  </mc:Choice>
                  <mc:Fallback>
                    <p:oleObj name="Clip" r:id="rId6" imgW="1268295" imgH="119942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696" name="Freeform 54"/>
            <p:cNvSpPr>
              <a:spLocks/>
            </p:cNvSpPr>
            <p:nvPr/>
          </p:nvSpPr>
          <p:spPr bwMode="auto">
            <a:xfrm>
              <a:off x="6837363" y="2466975"/>
              <a:ext cx="869950" cy="225425"/>
            </a:xfrm>
            <a:custGeom>
              <a:avLst/>
              <a:gdLst>
                <a:gd name="T0" fmla="*/ 0 w 548"/>
                <a:gd name="T1" fmla="*/ 2147483647 h 142"/>
                <a:gd name="T2" fmla="*/ 0 w 548"/>
                <a:gd name="T3" fmla="*/ 0 h 142"/>
                <a:gd name="T4" fmla="*/ 2147483647 w 548"/>
                <a:gd name="T5" fmla="*/ 0 h 142"/>
                <a:gd name="T6" fmla="*/ 0 60000 65536"/>
                <a:gd name="T7" fmla="*/ 0 60000 65536"/>
                <a:gd name="T8" fmla="*/ 0 60000 65536"/>
                <a:gd name="T9" fmla="*/ 0 w 548"/>
                <a:gd name="T10" fmla="*/ 0 h 142"/>
                <a:gd name="T11" fmla="*/ 548 w 548"/>
                <a:gd name="T12" fmla="*/ 142 h 142"/>
              </a:gdLst>
              <a:ahLst/>
              <a:cxnLst>
                <a:cxn ang="T6">
                  <a:pos x="T0" y="T1"/>
                </a:cxn>
                <a:cxn ang="T7">
                  <a:pos x="T2" y="T3"/>
                </a:cxn>
                <a:cxn ang="T8">
                  <a:pos x="T4" y="T5"/>
                </a:cxn>
              </a:cxnLst>
              <a:rect l="T9" t="T10" r="T11" b="T12"/>
              <a:pathLst>
                <a:path w="548" h="142">
                  <a:moveTo>
                    <a:pt x="0" y="142"/>
                  </a:moveTo>
                  <a:lnTo>
                    <a:pt x="0" y="0"/>
                  </a:lnTo>
                  <a:lnTo>
                    <a:pt x="548" y="0"/>
                  </a:ln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7" name="Line 55"/>
            <p:cNvSpPr>
              <a:spLocks noChangeShapeType="1"/>
            </p:cNvSpPr>
            <p:nvPr/>
          </p:nvSpPr>
          <p:spPr bwMode="auto">
            <a:xfrm flipH="1">
              <a:off x="6011863" y="2466975"/>
              <a:ext cx="8239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56"/>
            <p:cNvSpPr>
              <a:spLocks noChangeShapeType="1"/>
            </p:cNvSpPr>
            <p:nvPr/>
          </p:nvSpPr>
          <p:spPr bwMode="auto">
            <a:xfrm>
              <a:off x="6073775" y="254317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9" name="Line 57"/>
            <p:cNvSpPr>
              <a:spLocks noChangeShapeType="1"/>
            </p:cNvSpPr>
            <p:nvPr/>
          </p:nvSpPr>
          <p:spPr bwMode="auto">
            <a:xfrm flipH="1">
              <a:off x="6961188" y="25590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0" name="Line 58"/>
            <p:cNvSpPr>
              <a:spLocks noChangeShapeType="1"/>
            </p:cNvSpPr>
            <p:nvPr/>
          </p:nvSpPr>
          <p:spPr bwMode="auto">
            <a:xfrm flipH="1">
              <a:off x="7159625" y="2890838"/>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1" name="Line 59"/>
            <p:cNvSpPr>
              <a:spLocks noChangeShapeType="1"/>
            </p:cNvSpPr>
            <p:nvPr/>
          </p:nvSpPr>
          <p:spPr bwMode="auto">
            <a:xfrm flipV="1">
              <a:off x="7115175" y="27114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702" name="Group 60"/>
            <p:cNvGrpSpPr>
              <a:grpSpLocks/>
            </p:cNvGrpSpPr>
            <p:nvPr/>
          </p:nvGrpSpPr>
          <p:grpSpPr bwMode="auto">
            <a:xfrm>
              <a:off x="6686550" y="2295525"/>
              <a:ext cx="282575" cy="304800"/>
              <a:chOff x="1255" y="3461"/>
              <a:chExt cx="178" cy="192"/>
            </a:xfrm>
          </p:grpSpPr>
          <p:sp>
            <p:nvSpPr>
              <p:cNvPr id="71783" name="Oval 61"/>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4" name="Text Box 62"/>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nvGrpSpPr>
            <p:cNvPr id="71703" name="Group 63"/>
            <p:cNvGrpSpPr>
              <a:grpSpLocks/>
            </p:cNvGrpSpPr>
            <p:nvPr/>
          </p:nvGrpSpPr>
          <p:grpSpPr bwMode="auto">
            <a:xfrm>
              <a:off x="7258050" y="2492375"/>
              <a:ext cx="282575" cy="304800"/>
              <a:chOff x="1851" y="2490"/>
              <a:chExt cx="178" cy="192"/>
            </a:xfrm>
          </p:grpSpPr>
          <p:sp>
            <p:nvSpPr>
              <p:cNvPr id="71781" name="Oval 64"/>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2" name="Text Box 65"/>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04" name="Group 66"/>
            <p:cNvGrpSpPr>
              <a:grpSpLocks/>
            </p:cNvGrpSpPr>
            <p:nvPr/>
          </p:nvGrpSpPr>
          <p:grpSpPr bwMode="auto">
            <a:xfrm>
              <a:off x="6180138" y="2509838"/>
              <a:ext cx="282575" cy="304800"/>
              <a:chOff x="1851" y="2490"/>
              <a:chExt cx="178" cy="192"/>
            </a:xfrm>
          </p:grpSpPr>
          <p:sp>
            <p:nvSpPr>
              <p:cNvPr id="71779" name="Oval 67"/>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0" name="Text Box 68"/>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05" name="Group 69"/>
            <p:cNvGrpSpPr>
              <a:grpSpLocks/>
            </p:cNvGrpSpPr>
            <p:nvPr/>
          </p:nvGrpSpPr>
          <p:grpSpPr bwMode="auto">
            <a:xfrm>
              <a:off x="7200900" y="2735263"/>
              <a:ext cx="282575" cy="304800"/>
              <a:chOff x="1851" y="2490"/>
              <a:chExt cx="178" cy="192"/>
            </a:xfrm>
          </p:grpSpPr>
          <p:sp>
            <p:nvSpPr>
              <p:cNvPr id="71777" name="Oval 70"/>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78" name="Text Box 71"/>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3</a:t>
                </a:r>
              </a:p>
            </p:txBody>
          </p:sp>
        </p:grpSp>
        <p:grpSp>
          <p:nvGrpSpPr>
            <p:cNvPr id="71706" name="Group 72"/>
            <p:cNvGrpSpPr>
              <a:grpSpLocks/>
            </p:cNvGrpSpPr>
            <p:nvPr/>
          </p:nvGrpSpPr>
          <p:grpSpPr bwMode="auto">
            <a:xfrm>
              <a:off x="7489825" y="2827338"/>
              <a:ext cx="282575" cy="304800"/>
              <a:chOff x="1851" y="2490"/>
              <a:chExt cx="178" cy="192"/>
            </a:xfrm>
          </p:grpSpPr>
          <p:sp>
            <p:nvSpPr>
              <p:cNvPr id="71775" name="Oval 73"/>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76" name="Text Box 74"/>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4</a:t>
                </a:r>
              </a:p>
            </p:txBody>
          </p:sp>
        </p:grpSp>
        <p:sp>
          <p:nvSpPr>
            <p:cNvPr id="71708" name="Oval 76"/>
            <p:cNvSpPr>
              <a:spLocks noChangeArrowheads="1"/>
            </p:cNvSpPr>
            <p:nvPr/>
          </p:nvSpPr>
          <p:spPr bwMode="auto">
            <a:xfrm>
              <a:off x="2208213" y="1484313"/>
              <a:ext cx="2335212" cy="2224087"/>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sp>
          <p:nvSpPr>
            <p:cNvPr id="71710" name="Text Box 78"/>
            <p:cNvSpPr txBox="1">
              <a:spLocks noChangeArrowheads="1"/>
            </p:cNvSpPr>
            <p:nvPr/>
          </p:nvSpPr>
          <p:spPr bwMode="auto">
            <a:xfrm>
              <a:off x="3548063" y="2354263"/>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1711" name="Text Box 79"/>
            <p:cNvSpPr txBox="1">
              <a:spLocks noChangeArrowheads="1"/>
            </p:cNvSpPr>
            <p:nvPr/>
          </p:nvSpPr>
          <p:spPr bwMode="auto">
            <a:xfrm>
              <a:off x="1839913" y="21907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712" name="Text Box 80"/>
            <p:cNvSpPr txBox="1">
              <a:spLocks noChangeArrowheads="1"/>
            </p:cNvSpPr>
            <p:nvPr/>
          </p:nvSpPr>
          <p:spPr bwMode="auto">
            <a:xfrm>
              <a:off x="927100" y="2324100"/>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1713" name="Text Box 81"/>
            <p:cNvSpPr txBox="1">
              <a:spLocks noChangeArrowheads="1"/>
            </p:cNvSpPr>
            <p:nvPr/>
          </p:nvSpPr>
          <p:spPr bwMode="auto">
            <a:xfrm>
              <a:off x="2205038" y="320675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1714" name="Text Box 82"/>
            <p:cNvSpPr txBox="1">
              <a:spLocks noChangeArrowheads="1"/>
            </p:cNvSpPr>
            <p:nvPr/>
          </p:nvSpPr>
          <p:spPr bwMode="auto">
            <a:xfrm>
              <a:off x="3846513" y="30099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715" name="Text Box 83"/>
            <p:cNvSpPr txBox="1">
              <a:spLocks noChangeArrowheads="1"/>
            </p:cNvSpPr>
            <p:nvPr/>
          </p:nvSpPr>
          <p:spPr bwMode="auto">
            <a:xfrm>
              <a:off x="2995613" y="1541463"/>
              <a:ext cx="766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sp>
          <p:nvSpPr>
            <p:cNvPr id="71716" name="Text Box 84"/>
            <p:cNvSpPr txBox="1">
              <a:spLocks noChangeArrowheads="1"/>
            </p:cNvSpPr>
            <p:nvPr/>
          </p:nvSpPr>
          <p:spPr bwMode="auto">
            <a:xfrm>
              <a:off x="1179513" y="1490663"/>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grpSp>
          <p:nvGrpSpPr>
            <p:cNvPr id="71717" name="Group 85"/>
            <p:cNvGrpSpPr>
              <a:grpSpLocks/>
            </p:cNvGrpSpPr>
            <p:nvPr/>
          </p:nvGrpSpPr>
          <p:grpSpPr bwMode="auto">
            <a:xfrm>
              <a:off x="3054350" y="2039938"/>
              <a:ext cx="842963" cy="600075"/>
              <a:chOff x="1160" y="2192"/>
              <a:chExt cx="589" cy="440"/>
            </a:xfrm>
          </p:grpSpPr>
          <p:pic>
            <p:nvPicPr>
              <p:cNvPr id="71757" name="Picture 86"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8" name="AutoShape 87"/>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9" name="Freeform 88"/>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0" name="Freeform 89"/>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1" name="Freeform 90"/>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2" name="Freeform 91"/>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3" name="Freeform 92"/>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4" name="Freeform 93"/>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5" name="Freeform 94"/>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6" name="Freeform 95"/>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7" name="Freeform 96"/>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8" name="Freeform 97"/>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9" name="Freeform 98"/>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0" name="Freeform 99"/>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1" name="Freeform 100"/>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2" name="Freeform 101"/>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3" name="Freeform 102"/>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4" name="Freeform 103"/>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18" name="Group 104"/>
            <p:cNvGrpSpPr>
              <a:grpSpLocks/>
            </p:cNvGrpSpPr>
            <p:nvPr/>
          </p:nvGrpSpPr>
          <p:grpSpPr bwMode="auto">
            <a:xfrm>
              <a:off x="1130300" y="2028825"/>
              <a:ext cx="844550" cy="600075"/>
              <a:chOff x="1160" y="2192"/>
              <a:chExt cx="589" cy="440"/>
            </a:xfrm>
          </p:grpSpPr>
          <p:pic>
            <p:nvPicPr>
              <p:cNvPr id="71739" name="Picture 105"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0" name="AutoShape 106"/>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41" name="Freeform 107"/>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2" name="Freeform 108"/>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3" name="Freeform 109"/>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4" name="Freeform 110"/>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5" name="Freeform 111"/>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6" name="Freeform 112"/>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7" name="Freeform 113"/>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8" name="Freeform 114"/>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9" name="Freeform 115"/>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0" name="Freeform 116"/>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1" name="Freeform 117"/>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2" name="Freeform 118"/>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3" name="Freeform 119"/>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4" name="Freeform 120"/>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5" name="Freeform 121"/>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6" name="Freeform 122"/>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19" name="Group 123"/>
            <p:cNvGrpSpPr>
              <a:grpSpLocks/>
            </p:cNvGrpSpPr>
            <p:nvPr/>
          </p:nvGrpSpPr>
          <p:grpSpPr bwMode="auto">
            <a:xfrm>
              <a:off x="2070100" y="2655888"/>
              <a:ext cx="635000" cy="588962"/>
              <a:chOff x="2870" y="1518"/>
              <a:chExt cx="292" cy="320"/>
            </a:xfrm>
          </p:grpSpPr>
          <p:graphicFrame>
            <p:nvGraphicFramePr>
              <p:cNvPr id="71737" name="Object 1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4760" name="Clip" r:id="rId8" imgW="826829" imgH="840406" progId="MS_ClipArt_Gallery.2">
                      <p:embed/>
                    </p:oleObj>
                  </mc:Choice>
                  <mc:Fallback>
                    <p:oleObj name="Clip" r:id="rId8" imgW="826829" imgH="84040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8" name="Object 1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4761" name="Clip" r:id="rId9" imgW="1268295" imgH="1199426" progId="MS_ClipArt_Gallery.2">
                      <p:embed/>
                    </p:oleObj>
                  </mc:Choice>
                  <mc:Fallback>
                    <p:oleObj name="Clip" r:id="rId9" imgW="1268295" imgH="119942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20" name="Line 126"/>
            <p:cNvSpPr>
              <a:spLocks noChangeShapeType="1"/>
            </p:cNvSpPr>
            <p:nvPr/>
          </p:nvSpPr>
          <p:spPr bwMode="auto">
            <a:xfrm>
              <a:off x="1701800" y="25717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1" name="Line 127"/>
            <p:cNvSpPr>
              <a:spLocks noChangeShapeType="1"/>
            </p:cNvSpPr>
            <p:nvPr/>
          </p:nvSpPr>
          <p:spPr bwMode="auto">
            <a:xfrm flipH="1">
              <a:off x="2589213" y="258762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2" name="Line 128"/>
            <p:cNvSpPr>
              <a:spLocks noChangeShapeType="1"/>
            </p:cNvSpPr>
            <p:nvPr/>
          </p:nvSpPr>
          <p:spPr bwMode="auto">
            <a:xfrm flipH="1">
              <a:off x="2787650" y="2919413"/>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3" name="Line 129"/>
            <p:cNvSpPr>
              <a:spLocks noChangeShapeType="1"/>
            </p:cNvSpPr>
            <p:nvPr/>
          </p:nvSpPr>
          <p:spPr bwMode="auto">
            <a:xfrm flipV="1">
              <a:off x="2743200" y="274002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724" name="Group 130"/>
            <p:cNvGrpSpPr>
              <a:grpSpLocks/>
            </p:cNvGrpSpPr>
            <p:nvPr/>
          </p:nvGrpSpPr>
          <p:grpSpPr bwMode="auto">
            <a:xfrm>
              <a:off x="2898775" y="2489200"/>
              <a:ext cx="282575" cy="304800"/>
              <a:chOff x="1255" y="3461"/>
              <a:chExt cx="178" cy="192"/>
            </a:xfrm>
          </p:grpSpPr>
          <p:sp>
            <p:nvSpPr>
              <p:cNvPr id="71735" name="Oval 131"/>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6" name="Text Box 132"/>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nvGrpSpPr>
            <p:cNvPr id="71725" name="Group 133"/>
            <p:cNvGrpSpPr>
              <a:grpSpLocks/>
            </p:cNvGrpSpPr>
            <p:nvPr/>
          </p:nvGrpSpPr>
          <p:grpSpPr bwMode="auto">
            <a:xfrm>
              <a:off x="2811463" y="2746375"/>
              <a:ext cx="282575" cy="304800"/>
              <a:chOff x="1851" y="2490"/>
              <a:chExt cx="178" cy="192"/>
            </a:xfrm>
          </p:grpSpPr>
          <p:sp>
            <p:nvSpPr>
              <p:cNvPr id="71733" name="Oval 134"/>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4" name="Text Box 135"/>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26" name="Group 136"/>
            <p:cNvGrpSpPr>
              <a:grpSpLocks/>
            </p:cNvGrpSpPr>
            <p:nvPr/>
          </p:nvGrpSpPr>
          <p:grpSpPr bwMode="auto">
            <a:xfrm>
              <a:off x="3097213" y="2852738"/>
              <a:ext cx="282575" cy="304800"/>
              <a:chOff x="1851" y="2490"/>
              <a:chExt cx="178" cy="192"/>
            </a:xfrm>
          </p:grpSpPr>
          <p:sp>
            <p:nvSpPr>
              <p:cNvPr id="71731" name="Oval 137"/>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2" name="Text Box 138"/>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3</a:t>
                </a:r>
              </a:p>
            </p:txBody>
          </p:sp>
        </p:grpSp>
        <p:grpSp>
          <p:nvGrpSpPr>
            <p:cNvPr id="71727" name="Group 139"/>
            <p:cNvGrpSpPr>
              <a:grpSpLocks/>
            </p:cNvGrpSpPr>
            <p:nvPr/>
          </p:nvGrpSpPr>
          <p:grpSpPr bwMode="auto">
            <a:xfrm>
              <a:off x="1731963" y="2462213"/>
              <a:ext cx="282575" cy="304800"/>
              <a:chOff x="1255" y="3461"/>
              <a:chExt cx="178" cy="192"/>
            </a:xfrm>
          </p:grpSpPr>
          <p:sp>
            <p:nvSpPr>
              <p:cNvPr id="71729" name="Oval 140"/>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0" name="Text Box 141"/>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sp>
        <p:nvSpPr>
          <p:cNvPr id="71728" name="Text Box 142"/>
          <p:cNvSpPr txBox="1">
            <a:spLocks noChangeArrowheads="1"/>
          </p:cNvSpPr>
          <p:nvPr/>
        </p:nvSpPr>
        <p:spPr bwMode="auto">
          <a:xfrm>
            <a:off x="265113" y="3703638"/>
            <a:ext cx="411638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000" b="1"/>
              <a:t>Passive Scanning:</a:t>
            </a:r>
            <a:r>
              <a:rPr lang="en-US" altLang="en-US" sz="1600" b="1"/>
              <a:t> </a:t>
            </a:r>
          </a:p>
          <a:p>
            <a:pPr eaLnBrk="1" hangingPunct="1">
              <a:spcBef>
                <a:spcPct val="0"/>
              </a:spcBef>
              <a:buClrTx/>
              <a:buSzTx/>
              <a:buFontTx/>
              <a:buAutoNum type="arabicParenBoth"/>
            </a:pPr>
            <a:r>
              <a:rPr lang="en-US" altLang="en-US" sz="1800"/>
              <a:t>beacon frames sent by APs</a:t>
            </a:r>
          </a:p>
          <a:p>
            <a:pPr eaLnBrk="1" hangingPunct="1">
              <a:spcBef>
                <a:spcPct val="0"/>
              </a:spcBef>
              <a:buClrTx/>
              <a:buSzTx/>
              <a:buFontTx/>
              <a:buAutoNum type="arabicParenBoth"/>
            </a:pPr>
            <a:r>
              <a:rPr lang="en-US" altLang="en-US" sz="1800"/>
              <a:t>association Request frame sent by H1 to selected AP </a:t>
            </a:r>
          </a:p>
          <a:p>
            <a:pPr eaLnBrk="1" hangingPunct="1">
              <a:spcBef>
                <a:spcPct val="0"/>
              </a:spcBef>
              <a:buClrTx/>
              <a:buSzTx/>
              <a:buFontTx/>
              <a:buAutoNum type="arabicParenBoth"/>
            </a:pPr>
            <a:r>
              <a:rPr lang="en-US" altLang="en-US" sz="1800"/>
              <a:t>association Response frame sent by selected AP to H1 </a:t>
            </a:r>
          </a:p>
        </p:txBody>
      </p:sp>
    </p:spTree>
    <p:extLst>
      <p:ext uri="{BB962C8B-B14F-4D97-AF65-F5344CB8AC3E}">
        <p14:creationId xmlns:p14="http://schemas.microsoft.com/office/powerpoint/2010/main" val="9930329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802.11 roaming</a:t>
            </a:r>
            <a:endParaRPr lang="el-GR" altLang="en-US" smtClean="0"/>
          </a:p>
        </p:txBody>
      </p:sp>
      <p:sp>
        <p:nvSpPr>
          <p:cNvPr id="72707" name="Rectangle 3"/>
          <p:cNvSpPr>
            <a:spLocks noGrp="1" noChangeArrowheads="1"/>
          </p:cNvSpPr>
          <p:nvPr>
            <p:ph type="body" idx="1"/>
          </p:nvPr>
        </p:nvSpPr>
        <p:spPr/>
        <p:txBody>
          <a:bodyPr/>
          <a:lstStyle/>
          <a:p>
            <a:pPr eaLnBrk="1" hangingPunct="1">
              <a:lnSpc>
                <a:spcPct val="80000"/>
              </a:lnSpc>
            </a:pPr>
            <a:r>
              <a:rPr lang="en-US" altLang="en-US" sz="2400" smtClean="0"/>
              <a:t>No or bad connection? Then perform:</a:t>
            </a:r>
          </a:p>
          <a:p>
            <a:pPr eaLnBrk="1" hangingPunct="1">
              <a:lnSpc>
                <a:spcPct val="80000"/>
              </a:lnSpc>
            </a:pPr>
            <a:r>
              <a:rPr lang="en-US" altLang="en-US" sz="2400" smtClean="0"/>
              <a:t>Scanning</a:t>
            </a:r>
          </a:p>
          <a:p>
            <a:pPr lvl="1" eaLnBrk="1" hangingPunct="1">
              <a:lnSpc>
                <a:spcPct val="80000"/>
              </a:lnSpc>
            </a:pPr>
            <a:r>
              <a:rPr lang="en-US" altLang="en-US" sz="2000" smtClean="0"/>
              <a:t>scan the environment, i.e., listen into the medium for </a:t>
            </a:r>
            <a:r>
              <a:rPr lang="en-US" altLang="en-US" sz="2000" smtClean="0">
                <a:solidFill>
                  <a:schemeClr val="tx2"/>
                </a:solidFill>
              </a:rPr>
              <a:t>beacon signals</a:t>
            </a:r>
            <a:r>
              <a:rPr lang="en-US" altLang="en-US" sz="2000" smtClean="0"/>
              <a:t> or </a:t>
            </a:r>
            <a:r>
              <a:rPr lang="en-US" altLang="en-US" sz="2000" smtClean="0">
                <a:solidFill>
                  <a:schemeClr val="tx2"/>
                </a:solidFill>
              </a:rPr>
              <a:t>send probes</a:t>
            </a:r>
            <a:r>
              <a:rPr lang="en-US" altLang="en-US" sz="2000" smtClean="0"/>
              <a:t> into the medium and wait for an answer</a:t>
            </a:r>
          </a:p>
          <a:p>
            <a:pPr eaLnBrk="1" hangingPunct="1">
              <a:lnSpc>
                <a:spcPct val="80000"/>
              </a:lnSpc>
            </a:pPr>
            <a:r>
              <a:rPr lang="en-US" altLang="en-US" sz="2400" smtClean="0"/>
              <a:t>Reassociation Request</a:t>
            </a:r>
          </a:p>
          <a:p>
            <a:pPr lvl="1" eaLnBrk="1" hangingPunct="1">
              <a:lnSpc>
                <a:spcPct val="80000"/>
              </a:lnSpc>
            </a:pPr>
            <a:r>
              <a:rPr lang="en-US" altLang="en-US" sz="2000" smtClean="0"/>
              <a:t>station sends a request to one or several AP(s)</a:t>
            </a:r>
          </a:p>
          <a:p>
            <a:pPr eaLnBrk="1" hangingPunct="1">
              <a:lnSpc>
                <a:spcPct val="80000"/>
              </a:lnSpc>
            </a:pPr>
            <a:r>
              <a:rPr lang="en-US" altLang="en-US" sz="2400" smtClean="0"/>
              <a:t>Reassociation Response</a:t>
            </a:r>
          </a:p>
          <a:p>
            <a:pPr lvl="1" eaLnBrk="1" hangingPunct="1">
              <a:lnSpc>
                <a:spcPct val="80000"/>
              </a:lnSpc>
            </a:pPr>
            <a:r>
              <a:rPr lang="en-US" altLang="en-US" sz="2000" smtClean="0"/>
              <a:t>success: AP has answered, station can now participate</a:t>
            </a:r>
          </a:p>
          <a:p>
            <a:pPr lvl="1" eaLnBrk="1" hangingPunct="1">
              <a:lnSpc>
                <a:spcPct val="80000"/>
              </a:lnSpc>
            </a:pPr>
            <a:r>
              <a:rPr lang="en-US" altLang="en-US" sz="2000" smtClean="0"/>
              <a:t>failure: continue scanning</a:t>
            </a:r>
          </a:p>
          <a:p>
            <a:pPr eaLnBrk="1" hangingPunct="1">
              <a:lnSpc>
                <a:spcPct val="80000"/>
              </a:lnSpc>
            </a:pPr>
            <a:r>
              <a:rPr lang="en-US" altLang="en-US" sz="2400" smtClean="0"/>
              <a:t>AP accepts Reassociation Request</a:t>
            </a:r>
          </a:p>
          <a:p>
            <a:pPr lvl="1" eaLnBrk="1" hangingPunct="1">
              <a:lnSpc>
                <a:spcPct val="80000"/>
              </a:lnSpc>
            </a:pPr>
            <a:r>
              <a:rPr lang="en-US" altLang="en-US" sz="2000" smtClean="0"/>
              <a:t>signal the new station to the distribution system</a:t>
            </a:r>
          </a:p>
          <a:p>
            <a:pPr lvl="1" eaLnBrk="1" hangingPunct="1">
              <a:lnSpc>
                <a:spcPct val="80000"/>
              </a:lnSpc>
            </a:pPr>
            <a:r>
              <a:rPr lang="en-US" altLang="en-US" sz="2000" smtClean="0"/>
              <a:t>the distribution system updates its data base (i.e., location information)</a:t>
            </a:r>
          </a:p>
          <a:p>
            <a:pPr lvl="1" eaLnBrk="1" hangingPunct="1">
              <a:lnSpc>
                <a:spcPct val="80000"/>
              </a:lnSpc>
            </a:pPr>
            <a:r>
              <a:rPr lang="en-US" altLang="en-US" sz="2000" smtClean="0"/>
              <a:t>typically, the distribution system now informs the old AP so it can release resources</a:t>
            </a:r>
          </a:p>
          <a:p>
            <a:pPr eaLnBrk="1" hangingPunct="1">
              <a:lnSpc>
                <a:spcPct val="80000"/>
              </a:lnSpc>
            </a:pPr>
            <a:r>
              <a:rPr lang="en-US" altLang="en-US" sz="2400" smtClean="0"/>
              <a:t>Roaming support robustness/redundancy and mobility</a:t>
            </a:r>
          </a:p>
          <a:p>
            <a:pPr eaLnBrk="1" hangingPunct="1">
              <a:lnSpc>
                <a:spcPct val="80000"/>
              </a:lnSpc>
            </a:pPr>
            <a:endParaRPr lang="el-GR" altLang="en-US" sz="2400" smtClean="0"/>
          </a:p>
        </p:txBody>
      </p:sp>
    </p:spTree>
    <p:extLst>
      <p:ext uri="{BB962C8B-B14F-4D97-AF65-F5344CB8AC3E}">
        <p14:creationId xmlns:p14="http://schemas.microsoft.com/office/powerpoint/2010/main" val="2421062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802.11 roaming (cont)</a:t>
            </a:r>
            <a:endParaRPr lang="el-GR" altLang="en-US" smtClean="0"/>
          </a:p>
        </p:txBody>
      </p:sp>
      <p:sp>
        <p:nvSpPr>
          <p:cNvPr id="73731" name="Rectangle 3"/>
          <p:cNvSpPr>
            <a:spLocks noGrp="1" noChangeArrowheads="1"/>
          </p:cNvSpPr>
          <p:nvPr>
            <p:ph type="body" idx="1"/>
          </p:nvPr>
        </p:nvSpPr>
        <p:spPr/>
        <p:txBody>
          <a:bodyPr/>
          <a:lstStyle/>
          <a:p>
            <a:pPr eaLnBrk="1" hangingPunct="1"/>
            <a:r>
              <a:rPr lang="en-US" altLang="en-US" smtClean="0"/>
              <a:t>L2 handover</a:t>
            </a:r>
          </a:p>
          <a:p>
            <a:pPr lvl="1" eaLnBrk="1" hangingPunct="1"/>
            <a:r>
              <a:rPr lang="en-US" altLang="en-US" smtClean="0"/>
              <a:t>If handover from one AP to another belonging to the same subnet, then handover is completed at L2</a:t>
            </a:r>
          </a:p>
          <a:p>
            <a:pPr eaLnBrk="1" hangingPunct="1"/>
            <a:r>
              <a:rPr lang="en-US" altLang="en-US" smtClean="0"/>
              <a:t>L3 handover</a:t>
            </a:r>
          </a:p>
          <a:p>
            <a:pPr lvl="1" eaLnBrk="1" hangingPunct="1"/>
            <a:r>
              <a:rPr lang="en-US" altLang="en-US" smtClean="0"/>
              <a:t>If new AP is in another domain, then the handover must be completed at L3, due to the assignment of an IP belonging to the new domain – hence routing to the new IP.</a:t>
            </a:r>
          </a:p>
          <a:p>
            <a:pPr lvl="2" eaLnBrk="1" hangingPunct="1"/>
            <a:r>
              <a:rPr lang="en-US" altLang="en-US" smtClean="0">
                <a:solidFill>
                  <a:schemeClr val="tx2"/>
                </a:solidFill>
              </a:rPr>
              <a:t>Mobile IP</a:t>
            </a:r>
            <a:r>
              <a:rPr lang="en-US" altLang="en-US" smtClean="0"/>
              <a:t> deals with these issues – more later</a:t>
            </a:r>
            <a:endParaRPr lang="el-GR" altLang="en-US" smtClean="0"/>
          </a:p>
          <a:p>
            <a:pPr eaLnBrk="1" hangingPunct="1"/>
            <a:endParaRPr lang="el-GR" altLang="en-US" smtClean="0"/>
          </a:p>
        </p:txBody>
      </p:sp>
    </p:spTree>
    <p:extLst>
      <p:ext uri="{BB962C8B-B14F-4D97-AF65-F5344CB8AC3E}">
        <p14:creationId xmlns:p14="http://schemas.microsoft.com/office/powerpoint/2010/main" val="3973193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dirty="0" smtClean="0"/>
              <a:t> </a:t>
            </a:r>
          </a:p>
        </p:txBody>
      </p:sp>
      <p:sp>
        <p:nvSpPr>
          <p:cNvPr id="74755" name="Rectangle 3"/>
          <p:cNvSpPr>
            <a:spLocks noGrp="1" noChangeArrowheads="1"/>
          </p:cNvSpPr>
          <p:nvPr>
            <p:ph type="body" idx="1"/>
          </p:nvPr>
        </p:nvSpPr>
        <p:spPr>
          <a:xfrm>
            <a:off x="304800" y="1295400"/>
            <a:ext cx="4343400" cy="5105400"/>
          </a:xfrm>
        </p:spPr>
        <p:txBody>
          <a:bodyPr/>
          <a:lstStyle/>
          <a:p>
            <a:pPr eaLnBrk="1" hangingPunct="1">
              <a:lnSpc>
                <a:spcPct val="90000"/>
              </a:lnSpc>
            </a:pPr>
            <a:r>
              <a:rPr lang="en-US" altLang="en-US" smtClean="0"/>
              <a:t>H1 remains in same IP subnet: IP address can remain same</a:t>
            </a:r>
          </a:p>
          <a:p>
            <a:pPr eaLnBrk="1" hangingPunct="1">
              <a:lnSpc>
                <a:spcPct val="90000"/>
              </a:lnSpc>
            </a:pPr>
            <a:r>
              <a:rPr lang="en-US" altLang="en-US" smtClean="0"/>
              <a:t>switch: which AP is associated with H1?</a:t>
            </a:r>
          </a:p>
          <a:p>
            <a:pPr lvl="1" eaLnBrk="1" hangingPunct="1">
              <a:lnSpc>
                <a:spcPct val="90000"/>
              </a:lnSpc>
            </a:pPr>
            <a:r>
              <a:rPr lang="en-US" altLang="en-US" smtClean="0"/>
              <a:t>self-learning: switch will see frame from H1 and “remember” which switch port can be used to reach H1</a:t>
            </a:r>
          </a:p>
          <a:p>
            <a:pPr eaLnBrk="1" hangingPunct="1">
              <a:lnSpc>
                <a:spcPct val="90000"/>
              </a:lnSpc>
            </a:pPr>
            <a:endParaRPr lang="el-GR" altLang="en-US" smtClean="0"/>
          </a:p>
        </p:txBody>
      </p:sp>
      <p:sp>
        <p:nvSpPr>
          <p:cNvPr id="74757" name="Oval 5" descr="bbs1"/>
          <p:cNvSpPr>
            <a:spLocks noChangeArrowheads="1"/>
          </p:cNvSpPr>
          <p:nvPr/>
        </p:nvSpPr>
        <p:spPr bwMode="auto">
          <a:xfrm>
            <a:off x="4541838" y="3090863"/>
            <a:ext cx="2335212" cy="2224087"/>
          </a:xfrm>
          <a:prstGeom prst="ellipse">
            <a:avLst/>
          </a:prstGeom>
          <a:solidFill>
            <a:schemeClr val="accent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grpSp>
        <p:nvGrpSpPr>
          <p:cNvPr id="74758" name="Group 6" descr="bbs1"/>
          <p:cNvGrpSpPr>
            <a:grpSpLocks/>
          </p:cNvGrpSpPr>
          <p:nvPr/>
        </p:nvGrpSpPr>
        <p:grpSpPr bwMode="auto">
          <a:xfrm>
            <a:off x="4748213" y="4268788"/>
            <a:ext cx="617537" cy="654050"/>
            <a:chOff x="2870" y="1518"/>
            <a:chExt cx="292" cy="320"/>
          </a:xfrm>
        </p:grpSpPr>
        <p:graphicFrame>
          <p:nvGraphicFramePr>
            <p:cNvPr id="74841" name="Object 7" descr="bbs1"/>
            <p:cNvGraphicFramePr>
              <a:graphicFrameLocks noChangeAspect="1"/>
            </p:cNvGraphicFramePr>
            <p:nvPr>
              <p:extLst>
                <p:ext uri="{D42A27DB-BD31-4B8C-83A1-F6EECF244321}">
                  <p14:modId xmlns:p14="http://schemas.microsoft.com/office/powerpoint/2010/main" val="4259308254"/>
                </p:ext>
              </p:extLst>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5784" name="Clip" r:id="rId3" imgW="826829" imgH="840406" progId="MS_ClipArt_Gallery.2">
                    <p:embed/>
                  </p:oleObj>
                </mc:Choice>
                <mc:Fallback>
                  <p:oleObj name="Clip" r:id="rId3"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42"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5785" name="Clip" r:id="rId5" imgW="1268295" imgH="1199426" progId="MS_ClipArt_Gallery.2">
                    <p:embed/>
                  </p:oleObj>
                </mc:Choice>
                <mc:Fallback>
                  <p:oleObj name="Clip" r:id="rId5"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 name="Group 1" descr="switch"/>
          <p:cNvGrpSpPr/>
          <p:nvPr/>
        </p:nvGrpSpPr>
        <p:grpSpPr>
          <a:xfrm>
            <a:off x="5145088" y="1798638"/>
            <a:ext cx="3587750" cy="3581400"/>
            <a:chOff x="5145088" y="1798638"/>
            <a:chExt cx="3587750" cy="3581400"/>
          </a:xfrm>
        </p:grpSpPr>
        <p:sp>
          <p:nvSpPr>
            <p:cNvPr id="74756" name="Oval 4"/>
            <p:cNvSpPr>
              <a:spLocks noChangeArrowheads="1"/>
            </p:cNvSpPr>
            <p:nvPr/>
          </p:nvSpPr>
          <p:spPr bwMode="auto">
            <a:xfrm>
              <a:off x="6397625" y="3155950"/>
              <a:ext cx="2335213" cy="2224088"/>
            </a:xfrm>
            <a:prstGeom prst="ellipse">
              <a:avLst/>
            </a:prstGeom>
            <a:solidFill>
              <a:schemeClr val="accent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grpSp>
          <p:nvGrpSpPr>
            <p:cNvPr id="74759" name="Group 9"/>
            <p:cNvGrpSpPr>
              <a:grpSpLocks/>
            </p:cNvGrpSpPr>
            <p:nvPr/>
          </p:nvGrpSpPr>
          <p:grpSpPr bwMode="auto">
            <a:xfrm>
              <a:off x="7770813" y="3319463"/>
              <a:ext cx="619125" cy="654050"/>
              <a:chOff x="2870" y="1518"/>
              <a:chExt cx="292" cy="320"/>
            </a:xfrm>
          </p:grpSpPr>
          <p:graphicFrame>
            <p:nvGraphicFramePr>
              <p:cNvPr id="74839"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5786" name="Clip" r:id="rId7" imgW="826829" imgH="840406" progId="MS_ClipArt_Gallery.2">
                      <p:embed/>
                    </p:oleObj>
                  </mc:Choice>
                  <mc:Fallback>
                    <p:oleObj name="Clip" r:id="rId7"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40"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5787" name="Clip" r:id="rId8" imgW="1268295" imgH="1199426" progId="MS_ClipArt_Gallery.2">
                      <p:embed/>
                    </p:oleObj>
                  </mc:Choice>
                  <mc:Fallback>
                    <p:oleObj name="Clip" r:id="rId8"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760" name="Text Box 12"/>
            <p:cNvSpPr txBox="1">
              <a:spLocks noChangeArrowheads="1"/>
            </p:cNvSpPr>
            <p:nvPr/>
          </p:nvSpPr>
          <p:spPr bwMode="auto">
            <a:xfrm>
              <a:off x="6602413" y="2522538"/>
              <a:ext cx="854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hub or </a:t>
              </a:r>
            </a:p>
            <a:p>
              <a:pPr eaLnBrk="1" hangingPunct="1">
                <a:spcBef>
                  <a:spcPct val="0"/>
                </a:spcBef>
                <a:buClrTx/>
                <a:buSzTx/>
                <a:buFontTx/>
                <a:buNone/>
              </a:pPr>
              <a:r>
                <a:rPr lang="en-US" altLang="en-US" sz="1600">
                  <a:latin typeface="Comic Sans MS" pitchFamily="66" charset="0"/>
                </a:rPr>
                <a:t>switch</a:t>
              </a:r>
            </a:p>
          </p:txBody>
        </p:sp>
        <p:sp>
          <p:nvSpPr>
            <p:cNvPr id="74761" name="Line 13"/>
            <p:cNvSpPr>
              <a:spLocks noChangeShapeType="1"/>
            </p:cNvSpPr>
            <p:nvPr/>
          </p:nvSpPr>
          <p:spPr bwMode="auto">
            <a:xfrm flipH="1">
              <a:off x="5778500" y="3287713"/>
              <a:ext cx="687388"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4"/>
            <p:cNvSpPr>
              <a:spLocks noChangeShapeType="1"/>
            </p:cNvSpPr>
            <p:nvPr/>
          </p:nvSpPr>
          <p:spPr bwMode="auto">
            <a:xfrm>
              <a:off x="6740525" y="3155950"/>
              <a:ext cx="869950" cy="1112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Line 15"/>
            <p:cNvSpPr>
              <a:spLocks noChangeShapeType="1"/>
            </p:cNvSpPr>
            <p:nvPr/>
          </p:nvSpPr>
          <p:spPr bwMode="auto">
            <a:xfrm flipV="1">
              <a:off x="6626225" y="2306638"/>
              <a:ext cx="14288" cy="773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4" name="Text Box 16"/>
            <p:cNvSpPr txBox="1">
              <a:spLocks noChangeArrowheads="1"/>
            </p:cNvSpPr>
            <p:nvPr/>
          </p:nvSpPr>
          <p:spPr bwMode="auto">
            <a:xfrm>
              <a:off x="7346950" y="4298950"/>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4765" name="Text Box 17"/>
            <p:cNvSpPr txBox="1">
              <a:spLocks noChangeArrowheads="1"/>
            </p:cNvSpPr>
            <p:nvPr/>
          </p:nvSpPr>
          <p:spPr bwMode="auto">
            <a:xfrm>
              <a:off x="6029325" y="38623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4766" name="Text Box 18"/>
            <p:cNvSpPr txBox="1">
              <a:spLocks noChangeArrowheads="1"/>
            </p:cNvSpPr>
            <p:nvPr/>
          </p:nvSpPr>
          <p:spPr bwMode="auto">
            <a:xfrm>
              <a:off x="5846763" y="3830638"/>
              <a:ext cx="59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4767" name="Text Box 19"/>
            <p:cNvSpPr txBox="1">
              <a:spLocks noChangeArrowheads="1"/>
            </p:cNvSpPr>
            <p:nvPr/>
          </p:nvSpPr>
          <p:spPr bwMode="auto">
            <a:xfrm>
              <a:off x="5973763" y="48339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4768" name="Text Box 20"/>
            <p:cNvSpPr txBox="1">
              <a:spLocks noChangeArrowheads="1"/>
            </p:cNvSpPr>
            <p:nvPr/>
          </p:nvSpPr>
          <p:spPr bwMode="auto">
            <a:xfrm>
              <a:off x="8035925" y="46815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4769" name="Text Box 21"/>
            <p:cNvSpPr txBox="1">
              <a:spLocks noChangeArrowheads="1"/>
            </p:cNvSpPr>
            <p:nvPr/>
          </p:nvSpPr>
          <p:spPr bwMode="auto">
            <a:xfrm>
              <a:off x="7620000" y="4846638"/>
              <a:ext cx="766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sp>
          <p:nvSpPr>
            <p:cNvPr id="74770" name="Text Box 22"/>
            <p:cNvSpPr txBox="1">
              <a:spLocks noChangeArrowheads="1"/>
            </p:cNvSpPr>
            <p:nvPr/>
          </p:nvSpPr>
          <p:spPr bwMode="auto">
            <a:xfrm>
              <a:off x="5145088" y="3343275"/>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grpSp>
          <p:nvGrpSpPr>
            <p:cNvPr id="74771" name="Group 23"/>
            <p:cNvGrpSpPr>
              <a:grpSpLocks/>
            </p:cNvGrpSpPr>
            <p:nvPr/>
          </p:nvGrpSpPr>
          <p:grpSpPr bwMode="auto">
            <a:xfrm>
              <a:off x="6327775" y="3025775"/>
              <a:ext cx="412750" cy="284163"/>
              <a:chOff x="2016" y="960"/>
              <a:chExt cx="288" cy="209"/>
            </a:xfrm>
          </p:grpSpPr>
          <p:sp>
            <p:nvSpPr>
              <p:cNvPr id="74834" name="Line 24"/>
              <p:cNvSpPr>
                <a:spLocks noChangeShapeType="1"/>
              </p:cNvSpPr>
              <p:nvPr/>
            </p:nvSpPr>
            <p:spPr bwMode="auto">
              <a:xfrm>
                <a:off x="2304" y="96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835" name="Rectangle 25"/>
              <p:cNvSpPr>
                <a:spLocks noChangeArrowheads="1"/>
              </p:cNvSpPr>
              <p:nvPr/>
            </p:nvSpPr>
            <p:spPr bwMode="auto">
              <a:xfrm>
                <a:off x="2016" y="110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74836" name="Group 26"/>
              <p:cNvGrpSpPr>
                <a:grpSpLocks/>
              </p:cNvGrpSpPr>
              <p:nvPr/>
            </p:nvGrpSpPr>
            <p:grpSpPr bwMode="auto">
              <a:xfrm>
                <a:off x="2160" y="1008"/>
                <a:ext cx="109" cy="91"/>
                <a:chOff x="576" y="3456"/>
                <a:chExt cx="288" cy="240"/>
              </a:xfrm>
            </p:grpSpPr>
            <p:sp>
              <p:nvSpPr>
                <p:cNvPr id="74837" name="Line 27"/>
                <p:cNvSpPr>
                  <a:spLocks noChangeShapeType="1"/>
                </p:cNvSpPr>
                <p:nvPr/>
              </p:nvSpPr>
              <p:spPr bwMode="auto">
                <a:xfrm>
                  <a:off x="624" y="3456"/>
                  <a:ext cx="192"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838" name="Line 28"/>
                <p:cNvSpPr>
                  <a:spLocks noChangeShapeType="1"/>
                </p:cNvSpPr>
                <p:nvPr/>
              </p:nvSpPr>
              <p:spPr bwMode="auto">
                <a:xfrm flipH="1">
                  <a:off x="576" y="3456"/>
                  <a:ext cx="28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74772" name="Group 29"/>
            <p:cNvGrpSpPr>
              <a:grpSpLocks/>
            </p:cNvGrpSpPr>
            <p:nvPr/>
          </p:nvGrpSpPr>
          <p:grpSpPr bwMode="auto">
            <a:xfrm>
              <a:off x="7243763" y="3711575"/>
              <a:ext cx="842962" cy="600075"/>
              <a:chOff x="1160" y="2192"/>
              <a:chExt cx="589" cy="440"/>
            </a:xfrm>
          </p:grpSpPr>
          <p:pic>
            <p:nvPicPr>
              <p:cNvPr id="74816" name="Picture 30" descr="31u_bnrz[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7" name="AutoShape 31"/>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818" name="Freeform 32"/>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9" name="Freeform 33"/>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0" name="Freeform 34"/>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1" name="Freeform 35"/>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2" name="Freeform 36"/>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3" name="Freeform 37"/>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4" name="Freeform 38"/>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5" name="Freeform 39"/>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6" name="Freeform 40"/>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7" name="Freeform 41"/>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8" name="Freeform 42"/>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9" name="Freeform 43"/>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0" name="Freeform 44"/>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1" name="Freeform 45"/>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2" name="Freeform 46"/>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3" name="Freeform 47"/>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73" name="Group 48"/>
            <p:cNvGrpSpPr>
              <a:grpSpLocks/>
            </p:cNvGrpSpPr>
            <p:nvPr/>
          </p:nvGrpSpPr>
          <p:grpSpPr bwMode="auto">
            <a:xfrm>
              <a:off x="5319713" y="3700463"/>
              <a:ext cx="844550" cy="600075"/>
              <a:chOff x="1160" y="2192"/>
              <a:chExt cx="589" cy="440"/>
            </a:xfrm>
          </p:grpSpPr>
          <p:pic>
            <p:nvPicPr>
              <p:cNvPr id="74798" name="Picture 49" descr="31u_bnrz[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9" name="AutoShape 50"/>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800" name="Freeform 51"/>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1" name="Freeform 52"/>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2" name="Freeform 53"/>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3" name="Freeform 54"/>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4" name="Freeform 55"/>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5" name="Freeform 56"/>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6" name="Freeform 57"/>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7" name="Freeform 58"/>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8" name="Freeform 59"/>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9" name="Freeform 60"/>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0" name="Freeform 61"/>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1" name="Freeform 62"/>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2" name="Freeform 63"/>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3" name="Freeform 64"/>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4" name="Freeform 65"/>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5" name="Freeform 66"/>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74" name="Group 67"/>
            <p:cNvGrpSpPr>
              <a:grpSpLocks/>
            </p:cNvGrpSpPr>
            <p:nvPr/>
          </p:nvGrpSpPr>
          <p:grpSpPr bwMode="auto">
            <a:xfrm>
              <a:off x="5859463" y="4267200"/>
              <a:ext cx="1325562" cy="588963"/>
              <a:chOff x="1697" y="583"/>
              <a:chExt cx="726" cy="368"/>
            </a:xfrm>
          </p:grpSpPr>
          <p:grpSp>
            <p:nvGrpSpPr>
              <p:cNvPr id="74791" name="Group 68"/>
              <p:cNvGrpSpPr>
                <a:grpSpLocks/>
              </p:cNvGrpSpPr>
              <p:nvPr/>
            </p:nvGrpSpPr>
            <p:grpSpPr bwMode="auto">
              <a:xfrm>
                <a:off x="1809" y="583"/>
                <a:ext cx="348" cy="368"/>
                <a:chOff x="2870" y="1518"/>
                <a:chExt cx="292" cy="320"/>
              </a:xfrm>
            </p:grpSpPr>
            <p:graphicFrame>
              <p:nvGraphicFramePr>
                <p:cNvPr id="74796" name="Object 6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5788" name="Clip" r:id="rId10" imgW="826829" imgH="840406" progId="MS_ClipArt_Gallery.2">
                        <p:embed/>
                      </p:oleObj>
                    </mc:Choice>
                    <mc:Fallback>
                      <p:oleObj name="Clip" r:id="rId10" imgW="826829" imgH="840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97" name="Object 7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5789" name="Clip" r:id="rId11" imgW="1268295" imgH="1199426" progId="MS_ClipArt_Gallery.2">
                        <p:embed/>
                      </p:oleObj>
                    </mc:Choice>
                    <mc:Fallback>
                      <p:oleObj name="Clip" r:id="rId11" imgW="1268295" imgH="119942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792" name="Line 71"/>
              <p:cNvSpPr>
                <a:spLocks noChangeShapeType="1"/>
              </p:cNvSpPr>
              <p:nvPr/>
            </p:nvSpPr>
            <p:spPr bwMode="auto">
              <a:xfrm>
                <a:off x="2158" y="793"/>
                <a:ext cx="26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93" name="Line 72"/>
              <p:cNvSpPr>
                <a:spLocks noChangeShapeType="1"/>
              </p:cNvSpPr>
              <p:nvPr/>
            </p:nvSpPr>
            <p:spPr bwMode="auto">
              <a:xfrm flipH="1">
                <a:off x="1734" y="715"/>
                <a:ext cx="1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4" name="Line 73"/>
              <p:cNvSpPr>
                <a:spLocks noChangeShapeType="1"/>
              </p:cNvSpPr>
              <p:nvPr/>
            </p:nvSpPr>
            <p:spPr bwMode="auto">
              <a:xfrm flipH="1">
                <a:off x="1747" y="776"/>
                <a:ext cx="16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5" name="Line 74"/>
              <p:cNvSpPr>
                <a:spLocks noChangeShapeType="1"/>
              </p:cNvSpPr>
              <p:nvPr/>
            </p:nvSpPr>
            <p:spPr bwMode="auto">
              <a:xfrm flipH="1">
                <a:off x="1697" y="830"/>
                <a:ext cx="1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775" name="Group 75"/>
            <p:cNvGrpSpPr>
              <a:grpSpLocks/>
            </p:cNvGrpSpPr>
            <p:nvPr/>
          </p:nvGrpSpPr>
          <p:grpSpPr bwMode="auto">
            <a:xfrm>
              <a:off x="6299200" y="1798638"/>
              <a:ext cx="876300" cy="525462"/>
              <a:chOff x="2960" y="1439"/>
              <a:chExt cx="552" cy="331"/>
            </a:xfrm>
          </p:grpSpPr>
          <p:grpSp>
            <p:nvGrpSpPr>
              <p:cNvPr id="74776" name="Group 76"/>
              <p:cNvGrpSpPr>
                <a:grpSpLocks/>
              </p:cNvGrpSpPr>
              <p:nvPr/>
            </p:nvGrpSpPr>
            <p:grpSpPr bwMode="auto">
              <a:xfrm>
                <a:off x="3024" y="1623"/>
                <a:ext cx="315" cy="147"/>
                <a:chOff x="3600" y="219"/>
                <a:chExt cx="360" cy="175"/>
              </a:xfrm>
            </p:grpSpPr>
            <p:sp>
              <p:nvSpPr>
                <p:cNvPr id="74778" name="Oval 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4779" name="Line 7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0" name="Line 7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1" name="Rectangle 8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US" altLang="en-US" sz="2400">
                    <a:latin typeface="Times New Roman" pitchFamily="18" charset="0"/>
                  </a:endParaRPr>
                </a:p>
              </p:txBody>
            </p:sp>
            <p:sp>
              <p:nvSpPr>
                <p:cNvPr id="74782" name="Oval 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74783" name="Group 82"/>
                <p:cNvGrpSpPr>
                  <a:grpSpLocks/>
                </p:cNvGrpSpPr>
                <p:nvPr/>
              </p:nvGrpSpPr>
              <p:grpSpPr bwMode="auto">
                <a:xfrm>
                  <a:off x="3686" y="244"/>
                  <a:ext cx="177" cy="66"/>
                  <a:chOff x="2848" y="848"/>
                  <a:chExt cx="140" cy="98"/>
                </a:xfrm>
              </p:grpSpPr>
              <p:sp>
                <p:nvSpPr>
                  <p:cNvPr id="74788" name="Line 8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9" name="Line 8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0" name="Line 8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4784" name="Group 86"/>
                <p:cNvGrpSpPr>
                  <a:grpSpLocks/>
                </p:cNvGrpSpPr>
                <p:nvPr/>
              </p:nvGrpSpPr>
              <p:grpSpPr bwMode="auto">
                <a:xfrm flipV="1">
                  <a:off x="3686" y="243"/>
                  <a:ext cx="177" cy="66"/>
                  <a:chOff x="2848" y="848"/>
                  <a:chExt cx="140" cy="98"/>
                </a:xfrm>
              </p:grpSpPr>
              <p:sp>
                <p:nvSpPr>
                  <p:cNvPr id="74785" name="Line 8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6" name="Line 8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7" name="Line 8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4777" name="Text Box 90"/>
              <p:cNvSpPr txBox="1">
                <a:spLocks noChangeArrowheads="1"/>
              </p:cNvSpPr>
              <p:nvPr/>
            </p:nvSpPr>
            <p:spPr bwMode="auto">
              <a:xfrm>
                <a:off x="2960" y="1439"/>
                <a:ext cx="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router</a:t>
                </a:r>
              </a:p>
            </p:txBody>
          </p:sp>
        </p:grpSp>
      </p:grpSp>
    </p:spTree>
    <p:extLst>
      <p:ext uri="{BB962C8B-B14F-4D97-AF65-F5344CB8AC3E}">
        <p14:creationId xmlns:p14="http://schemas.microsoft.com/office/powerpoint/2010/main" val="2396461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Reactive and proactive scanning</a:t>
            </a:r>
            <a:endParaRPr lang="el-GR" altLang="en-US" smtClean="0"/>
          </a:p>
        </p:txBody>
      </p:sp>
      <p:sp>
        <p:nvSpPr>
          <p:cNvPr id="75779" name="Rectangle 3"/>
          <p:cNvSpPr>
            <a:spLocks noGrp="1" noChangeArrowheads="1"/>
          </p:cNvSpPr>
          <p:nvPr>
            <p:ph type="body" idx="1"/>
          </p:nvPr>
        </p:nvSpPr>
        <p:spPr/>
        <p:txBody>
          <a:bodyPr/>
          <a:lstStyle/>
          <a:p>
            <a:pPr eaLnBrk="1" hangingPunct="1"/>
            <a:r>
              <a:rPr lang="en-US" altLang="en-US" smtClean="0"/>
              <a:t>Reactive: scan when connection lost</a:t>
            </a:r>
          </a:p>
          <a:p>
            <a:pPr eaLnBrk="1" hangingPunct="1"/>
            <a:r>
              <a:rPr lang="en-US" altLang="en-US" smtClean="0"/>
              <a:t>Proactive: periodically scan for better AP</a:t>
            </a:r>
          </a:p>
          <a:p>
            <a:pPr lvl="1" eaLnBrk="1" hangingPunct="1"/>
            <a:r>
              <a:rPr lang="en-US" altLang="en-US" smtClean="0"/>
              <a:t>higher performance but higher overhead </a:t>
            </a:r>
          </a:p>
          <a:p>
            <a:pPr eaLnBrk="1" hangingPunct="1"/>
            <a:r>
              <a:rPr lang="en-US" altLang="en-US" smtClean="0"/>
              <a:t>not standardized by 802.11</a:t>
            </a:r>
          </a:p>
          <a:p>
            <a:pPr lvl="1" eaLnBrk="1" hangingPunct="1"/>
            <a:r>
              <a:rPr lang="en-US" altLang="en-US" smtClean="0"/>
              <a:t>vendor/implementation specific</a:t>
            </a:r>
            <a:endParaRPr lang="el-GR" altLang="en-US" smtClean="0"/>
          </a:p>
        </p:txBody>
      </p:sp>
    </p:spTree>
    <p:extLst>
      <p:ext uri="{BB962C8B-B14F-4D97-AF65-F5344CB8AC3E}">
        <p14:creationId xmlns:p14="http://schemas.microsoft.com/office/powerpoint/2010/main" val="39624030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802.11 rate adaptation</a:t>
            </a:r>
            <a:endParaRPr lang="el-GR" altLang="en-US" smtClean="0"/>
          </a:p>
        </p:txBody>
      </p:sp>
      <p:sp>
        <p:nvSpPr>
          <p:cNvPr id="76803" name="Rectangle 3"/>
          <p:cNvSpPr>
            <a:spLocks noGrp="1" noChangeArrowheads="1"/>
          </p:cNvSpPr>
          <p:nvPr>
            <p:ph type="body" idx="1"/>
          </p:nvPr>
        </p:nvSpPr>
        <p:spPr>
          <a:xfrm>
            <a:off x="115888" y="1427163"/>
            <a:ext cx="4648200" cy="5105400"/>
          </a:xfrm>
        </p:spPr>
        <p:txBody>
          <a:bodyPr/>
          <a:lstStyle/>
          <a:p>
            <a:pPr eaLnBrk="1" hangingPunct="1"/>
            <a:r>
              <a:rPr lang="en-US" altLang="en-US" dirty="0" smtClean="0"/>
              <a:t>base station, mobile dynamically change transmission rate (physical layer modulation technique)</a:t>
            </a:r>
          </a:p>
          <a:p>
            <a:pPr eaLnBrk="1" hangingPunct="1"/>
            <a:r>
              <a:rPr lang="en-US" altLang="en-US" dirty="0" smtClean="0"/>
              <a:t>Key questions:</a:t>
            </a:r>
          </a:p>
          <a:p>
            <a:pPr lvl="1" eaLnBrk="1" hangingPunct="1"/>
            <a:r>
              <a:rPr lang="en-US" altLang="en-US" dirty="0" smtClean="0"/>
              <a:t>what to measure</a:t>
            </a:r>
          </a:p>
          <a:p>
            <a:pPr lvl="1" eaLnBrk="1" hangingPunct="1"/>
            <a:r>
              <a:rPr lang="en-US" altLang="en-US" dirty="0" smtClean="0"/>
              <a:t>when to change rate </a:t>
            </a:r>
          </a:p>
          <a:p>
            <a:pPr lvl="1" eaLnBrk="1" hangingPunct="1"/>
            <a:r>
              <a:rPr lang="en-US" altLang="en-US" dirty="0" smtClean="0"/>
              <a:t>what rate to change to</a:t>
            </a:r>
            <a:endParaRPr lang="el-GR" altLang="en-US" dirty="0" smtClean="0"/>
          </a:p>
        </p:txBody>
      </p:sp>
      <p:grpSp>
        <p:nvGrpSpPr>
          <p:cNvPr id="2" name="Group 1" descr="rate adaptation"/>
          <p:cNvGrpSpPr/>
          <p:nvPr/>
        </p:nvGrpSpPr>
        <p:grpSpPr>
          <a:xfrm>
            <a:off x="4764088" y="1487488"/>
            <a:ext cx="4138612" cy="2492375"/>
            <a:chOff x="4764088" y="1487488"/>
            <a:chExt cx="4138612" cy="2492375"/>
          </a:xfrm>
        </p:grpSpPr>
        <p:sp>
          <p:nvSpPr>
            <p:cNvPr id="76804" name="Line 5"/>
            <p:cNvSpPr>
              <a:spLocks noChangeShapeType="1"/>
            </p:cNvSpPr>
            <p:nvPr/>
          </p:nvSpPr>
          <p:spPr bwMode="auto">
            <a:xfrm>
              <a:off x="7402513" y="2533650"/>
              <a:ext cx="296862"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5" name="Line 6"/>
            <p:cNvSpPr>
              <a:spLocks noChangeShapeType="1"/>
            </p:cNvSpPr>
            <p:nvPr/>
          </p:nvSpPr>
          <p:spPr bwMode="auto">
            <a:xfrm>
              <a:off x="7402513" y="2360613"/>
              <a:ext cx="296862"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6806" name="Line 7"/>
            <p:cNvSpPr>
              <a:spLocks noChangeShapeType="1"/>
            </p:cNvSpPr>
            <p:nvPr/>
          </p:nvSpPr>
          <p:spPr bwMode="auto">
            <a:xfrm>
              <a:off x="7412038" y="2190750"/>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6807" name="Text Box 8"/>
            <p:cNvSpPr txBox="1">
              <a:spLocks noChangeArrowheads="1"/>
            </p:cNvSpPr>
            <p:nvPr/>
          </p:nvSpPr>
          <p:spPr bwMode="auto">
            <a:xfrm>
              <a:off x="7685088" y="2065338"/>
              <a:ext cx="1217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QAM256 (8 Mbps)</a:t>
              </a:r>
            </a:p>
          </p:txBody>
        </p:sp>
        <p:sp>
          <p:nvSpPr>
            <p:cNvPr id="76808" name="Text Box 9"/>
            <p:cNvSpPr txBox="1">
              <a:spLocks noChangeArrowheads="1"/>
            </p:cNvSpPr>
            <p:nvPr/>
          </p:nvSpPr>
          <p:spPr bwMode="auto">
            <a:xfrm>
              <a:off x="7677150" y="2219325"/>
              <a:ext cx="1147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QAM16 (4 Mbps)</a:t>
              </a:r>
            </a:p>
          </p:txBody>
        </p:sp>
        <p:sp>
          <p:nvSpPr>
            <p:cNvPr id="76809" name="Text Box 10"/>
            <p:cNvSpPr txBox="1">
              <a:spLocks noChangeArrowheads="1"/>
            </p:cNvSpPr>
            <p:nvPr/>
          </p:nvSpPr>
          <p:spPr bwMode="auto">
            <a:xfrm>
              <a:off x="7686675" y="2400300"/>
              <a:ext cx="1055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BPSK (1 Mbps)</a:t>
              </a:r>
            </a:p>
          </p:txBody>
        </p:sp>
        <p:sp>
          <p:nvSpPr>
            <p:cNvPr id="76810" name="Freeform 11"/>
            <p:cNvSpPr>
              <a:spLocks/>
            </p:cNvSpPr>
            <p:nvPr/>
          </p:nvSpPr>
          <p:spPr bwMode="auto">
            <a:xfrm>
              <a:off x="5357813" y="1806575"/>
              <a:ext cx="631825" cy="1687513"/>
            </a:xfrm>
            <a:custGeom>
              <a:avLst/>
              <a:gdLst>
                <a:gd name="T0" fmla="*/ 0 w 384"/>
                <a:gd name="T1" fmla="*/ 0 h 1592"/>
                <a:gd name="T2" fmla="*/ 2147483647 w 384"/>
                <a:gd name="T3" fmla="*/ 2147483647 h 1592"/>
                <a:gd name="T4" fmla="*/ 2147483647 w 384"/>
                <a:gd name="T5" fmla="*/ 2147483647 h 1592"/>
                <a:gd name="T6" fmla="*/ 2147483647 w 384"/>
                <a:gd name="T7" fmla="*/ 2147483647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1" name="Freeform 12"/>
            <p:cNvSpPr>
              <a:spLocks/>
            </p:cNvSpPr>
            <p:nvPr/>
          </p:nvSpPr>
          <p:spPr bwMode="auto">
            <a:xfrm>
              <a:off x="5765800" y="1652588"/>
              <a:ext cx="604838" cy="1879600"/>
            </a:xfrm>
            <a:custGeom>
              <a:avLst/>
              <a:gdLst>
                <a:gd name="T0" fmla="*/ 0 w 432"/>
                <a:gd name="T1" fmla="*/ 0 h 1800"/>
                <a:gd name="T2" fmla="*/ 2147483647 w 432"/>
                <a:gd name="T3" fmla="*/ 2147483647 h 1800"/>
                <a:gd name="T4" fmla="*/ 2147483647 w 432"/>
                <a:gd name="T5" fmla="*/ 2147483647 h 1800"/>
                <a:gd name="T6" fmla="*/ 2147483647 w 432"/>
                <a:gd name="T7" fmla="*/ 2147483647 h 1800"/>
                <a:gd name="T8" fmla="*/ 2147483647 w 432"/>
                <a:gd name="T9" fmla="*/ 2147483647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2" name="Freeform 13"/>
            <p:cNvSpPr>
              <a:spLocks/>
            </p:cNvSpPr>
            <p:nvPr/>
          </p:nvSpPr>
          <p:spPr bwMode="auto">
            <a:xfrm>
              <a:off x="6203950" y="1652588"/>
              <a:ext cx="571500" cy="1889125"/>
            </a:xfrm>
            <a:custGeom>
              <a:avLst/>
              <a:gdLst>
                <a:gd name="T0" fmla="*/ 0 w 408"/>
                <a:gd name="T1" fmla="*/ 0 h 1792"/>
                <a:gd name="T2" fmla="*/ 2147483647 w 408"/>
                <a:gd name="T3" fmla="*/ 2147483647 h 1792"/>
                <a:gd name="T4" fmla="*/ 2147483647 w 408"/>
                <a:gd name="T5" fmla="*/ 2147483647 h 1792"/>
                <a:gd name="T6" fmla="*/ 2147483647 w 408"/>
                <a:gd name="T7" fmla="*/ 2147483647 h 1792"/>
                <a:gd name="T8" fmla="*/ 2147483647 w 408"/>
                <a:gd name="T9" fmla="*/ 2147483647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3" name="Rectangle 14"/>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14" name="Line 15"/>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16"/>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17"/>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18"/>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19"/>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Line 20"/>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0" name="Line 21"/>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Line 22"/>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2" name="Text Box 23"/>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endParaRPr lang="en-US" altLang="en-US" sz="1200" baseline="30000"/>
            </a:p>
          </p:txBody>
        </p:sp>
        <p:sp>
          <p:nvSpPr>
            <p:cNvPr id="76823" name="Text Box 24"/>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20</a:t>
              </a:r>
              <a:endParaRPr lang="en-US" altLang="en-US" sz="1200" baseline="30000"/>
            </a:p>
          </p:txBody>
        </p:sp>
        <p:sp>
          <p:nvSpPr>
            <p:cNvPr id="76824" name="Text Box 25"/>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30</a:t>
              </a:r>
              <a:endParaRPr lang="en-US" altLang="en-US" sz="1200" baseline="30000"/>
            </a:p>
          </p:txBody>
        </p:sp>
        <p:sp>
          <p:nvSpPr>
            <p:cNvPr id="76825" name="Text Box 26"/>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40</a:t>
              </a:r>
              <a:endParaRPr lang="en-US" altLang="en-US" sz="1200" baseline="30000"/>
            </a:p>
          </p:txBody>
        </p:sp>
        <p:sp>
          <p:nvSpPr>
            <p:cNvPr id="76826" name="Text Box 27"/>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a:t>SNR(dB)</a:t>
              </a:r>
            </a:p>
          </p:txBody>
        </p:sp>
        <p:sp>
          <p:nvSpPr>
            <p:cNvPr id="76827" name="Text Box 28"/>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a:t>BER</a:t>
              </a:r>
            </a:p>
          </p:txBody>
        </p:sp>
        <p:sp>
          <p:nvSpPr>
            <p:cNvPr id="76828" name="Text Box 29"/>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dirty="0"/>
                <a:t>10</a:t>
              </a:r>
              <a:r>
                <a:rPr lang="en-US" altLang="en-US" sz="1200" baseline="30000" dirty="0"/>
                <a:t>-1</a:t>
              </a:r>
            </a:p>
          </p:txBody>
        </p:sp>
        <p:sp>
          <p:nvSpPr>
            <p:cNvPr id="76829" name="Text Box 30"/>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-2</a:t>
              </a:r>
            </a:p>
          </p:txBody>
        </p:sp>
        <p:sp>
          <p:nvSpPr>
            <p:cNvPr id="76830" name="Text Box 31"/>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-3</a:t>
              </a:r>
            </a:p>
          </p:txBody>
        </p:sp>
        <p:sp>
          <p:nvSpPr>
            <p:cNvPr id="76831" name="Text Box 32"/>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-5</a:t>
              </a:r>
            </a:p>
          </p:txBody>
        </p:sp>
        <p:sp>
          <p:nvSpPr>
            <p:cNvPr id="76832" name="Text Box 33"/>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-6</a:t>
              </a:r>
            </a:p>
          </p:txBody>
        </p:sp>
        <p:sp>
          <p:nvSpPr>
            <p:cNvPr id="76833" name="Text Box 34"/>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-7</a:t>
              </a:r>
            </a:p>
          </p:txBody>
        </p:sp>
        <p:sp>
          <p:nvSpPr>
            <p:cNvPr id="76834" name="Text Box 35"/>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-4</a:t>
              </a:r>
            </a:p>
          </p:txBody>
        </p:sp>
        <p:sp>
          <p:nvSpPr>
            <p:cNvPr id="192548" name="Oval 36"/>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36" name="Oval 37"/>
            <p:cNvSpPr>
              <a:spLocks noChangeArrowheads="1"/>
            </p:cNvSpPr>
            <p:nvPr/>
          </p:nvSpPr>
          <p:spPr bwMode="auto">
            <a:xfrm>
              <a:off x="7470775" y="2627313"/>
              <a:ext cx="152400" cy="161925"/>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37" name="Text Box 38"/>
            <p:cNvSpPr txBox="1">
              <a:spLocks noChangeArrowheads="1"/>
            </p:cNvSpPr>
            <p:nvPr/>
          </p:nvSpPr>
          <p:spPr bwMode="auto">
            <a:xfrm>
              <a:off x="7696200" y="2590800"/>
              <a:ext cx="1017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operating point</a:t>
              </a:r>
            </a:p>
          </p:txBody>
        </p:sp>
      </p:grpSp>
      <p:sp>
        <p:nvSpPr>
          <p:cNvPr id="192551" name="Text Box 39"/>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1. SNR decreases, BER increase as node moves away from base station</a:t>
            </a:r>
          </a:p>
        </p:txBody>
      </p:sp>
      <p:sp>
        <p:nvSpPr>
          <p:cNvPr id="192552" name="Text Box 40"/>
          <p:cNvSpPr txBox="1">
            <a:spLocks noChangeArrowheads="1"/>
          </p:cNvSpPr>
          <p:nvPr/>
        </p:nvSpPr>
        <p:spPr bwMode="auto">
          <a:xfrm>
            <a:off x="4994275" y="5059363"/>
            <a:ext cx="3203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2. When BER becomes too high, switch to lower transmission rate but with lower BER</a:t>
            </a:r>
          </a:p>
        </p:txBody>
      </p:sp>
    </p:spTree>
    <p:extLst>
      <p:ext uri="{BB962C8B-B14F-4D97-AF65-F5344CB8AC3E}">
        <p14:creationId xmlns:p14="http://schemas.microsoft.com/office/powerpoint/2010/main" val="163719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1" grpId="0"/>
      <p:bldP spid="19255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802.11 power management</a:t>
            </a:r>
            <a:endParaRPr lang="el-GR" altLang="en-US" smtClean="0"/>
          </a:p>
        </p:txBody>
      </p:sp>
      <p:sp>
        <p:nvSpPr>
          <p:cNvPr id="77827" name="Rectangle 3"/>
          <p:cNvSpPr>
            <a:spLocks noGrp="1" noChangeArrowheads="1"/>
          </p:cNvSpPr>
          <p:nvPr>
            <p:ph type="body" idx="1"/>
          </p:nvPr>
        </p:nvSpPr>
        <p:spPr/>
        <p:txBody>
          <a:bodyPr/>
          <a:lstStyle/>
          <a:p>
            <a:pPr eaLnBrk="1" hangingPunct="1">
              <a:lnSpc>
                <a:spcPct val="90000"/>
              </a:lnSpc>
            </a:pPr>
            <a:r>
              <a:rPr lang="en-US" altLang="en-US" sz="2800" smtClean="0"/>
              <a:t>Station-to-AP: “I am going to sleep until next beacon frame”</a:t>
            </a:r>
          </a:p>
          <a:p>
            <a:pPr lvl="1" eaLnBrk="1" hangingPunct="1">
              <a:lnSpc>
                <a:spcPct val="90000"/>
              </a:lnSpc>
            </a:pPr>
            <a:r>
              <a:rPr lang="en-US" altLang="en-US" smtClean="0"/>
              <a:t>AP knows not to transmit frames to this station</a:t>
            </a:r>
          </a:p>
          <a:p>
            <a:pPr lvl="1" eaLnBrk="1" hangingPunct="1">
              <a:lnSpc>
                <a:spcPct val="90000"/>
              </a:lnSpc>
            </a:pPr>
            <a:r>
              <a:rPr lang="en-US" altLang="en-US" smtClean="0"/>
              <a:t>Station wakes up before next beacon frame</a:t>
            </a:r>
          </a:p>
          <a:p>
            <a:pPr eaLnBrk="1" hangingPunct="1">
              <a:lnSpc>
                <a:spcPct val="90000"/>
              </a:lnSpc>
            </a:pPr>
            <a:r>
              <a:rPr lang="en-US" altLang="en-US" sz="2800" smtClean="0"/>
              <a:t>Beacon frame: contains list of stations with packets waiting in AP buffer</a:t>
            </a:r>
          </a:p>
          <a:p>
            <a:pPr lvl="1" eaLnBrk="1" hangingPunct="1">
              <a:lnSpc>
                <a:spcPct val="90000"/>
              </a:lnSpc>
            </a:pPr>
            <a:r>
              <a:rPr lang="en-US" altLang="en-US" smtClean="0"/>
              <a:t>station stays awake as long as AP has frames to send it; otherwise sleeps again until next beacon frame</a:t>
            </a:r>
          </a:p>
          <a:p>
            <a:pPr lvl="1" eaLnBrk="1" hangingPunct="1">
              <a:lnSpc>
                <a:spcPct val="90000"/>
              </a:lnSpc>
            </a:pPr>
            <a:r>
              <a:rPr lang="en-US" altLang="en-US" smtClean="0"/>
              <a:t>if AP has packets for it, station polls AP</a:t>
            </a:r>
          </a:p>
          <a:p>
            <a:pPr eaLnBrk="1" hangingPunct="1">
              <a:lnSpc>
                <a:spcPct val="90000"/>
              </a:lnSpc>
            </a:pPr>
            <a:r>
              <a:rPr lang="en-US" altLang="en-US" smtClean="0"/>
              <a:t>Broadcast packets can also be buffered</a:t>
            </a:r>
          </a:p>
          <a:p>
            <a:pPr eaLnBrk="1" hangingPunct="1">
              <a:lnSpc>
                <a:spcPct val="90000"/>
              </a:lnSpc>
            </a:pPr>
            <a:endParaRPr lang="el-GR" altLang="en-US" sz="2800" smtClean="0"/>
          </a:p>
        </p:txBody>
      </p:sp>
    </p:spTree>
    <p:extLst>
      <p:ext uri="{BB962C8B-B14F-4D97-AF65-F5344CB8AC3E}">
        <p14:creationId xmlns:p14="http://schemas.microsoft.com/office/powerpoint/2010/main" val="5223416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 </a:t>
            </a:r>
          </a:p>
        </p:txBody>
      </p:sp>
      <p:sp>
        <p:nvSpPr>
          <p:cNvPr id="78851" name="Rectangle 3"/>
          <p:cNvSpPr>
            <a:spLocks noGrp="1" noChangeArrowheads="1"/>
          </p:cNvSpPr>
          <p:nvPr>
            <p:ph type="body" idx="1"/>
          </p:nvPr>
        </p:nvSpPr>
        <p:spPr/>
        <p:txBody>
          <a:bodyPr/>
          <a:lstStyle/>
          <a:p>
            <a:pPr eaLnBrk="1" hangingPunct="1">
              <a:lnSpc>
                <a:spcPct val="80000"/>
              </a:lnSpc>
            </a:pPr>
            <a:r>
              <a:rPr lang="en-US" altLang="en-US" sz="2000" b="1" smtClean="0">
                <a:solidFill>
                  <a:srgbClr val="CC0000"/>
                </a:solidFill>
              </a:rPr>
              <a:t>Battery powered devices require power efficiency</a:t>
            </a:r>
          </a:p>
          <a:p>
            <a:pPr lvl="1" eaLnBrk="1" hangingPunct="1">
              <a:lnSpc>
                <a:spcPct val="80000"/>
              </a:lnSpc>
            </a:pPr>
            <a:r>
              <a:rPr lang="en-US" altLang="en-US" sz="2000" smtClean="0"/>
              <a:t>LAN protocols assume idle nodes are always ON and thus ready to receive. </a:t>
            </a:r>
          </a:p>
          <a:p>
            <a:pPr lvl="1" eaLnBrk="1" hangingPunct="1">
              <a:lnSpc>
                <a:spcPct val="80000"/>
              </a:lnSpc>
            </a:pPr>
            <a:r>
              <a:rPr lang="en-US" altLang="en-US" sz="2000" smtClean="0"/>
              <a:t>Idle-receive state key source of power wastage</a:t>
            </a:r>
          </a:p>
          <a:p>
            <a:pPr lvl="1" eaLnBrk="1" hangingPunct="1">
              <a:lnSpc>
                <a:spcPct val="80000"/>
              </a:lnSpc>
            </a:pPr>
            <a:endParaRPr lang="en-US" altLang="en-US" sz="2000" smtClean="0"/>
          </a:p>
          <a:p>
            <a:pPr eaLnBrk="1" hangingPunct="1">
              <a:lnSpc>
                <a:spcPct val="80000"/>
              </a:lnSpc>
            </a:pPr>
            <a:r>
              <a:rPr lang="en-US" altLang="en-US" sz="2000" b="1" smtClean="0">
                <a:solidFill>
                  <a:srgbClr val="CC0000"/>
                </a:solidFill>
              </a:rPr>
              <a:t>Devices need to power off during idle periods</a:t>
            </a:r>
          </a:p>
          <a:p>
            <a:pPr lvl="1" eaLnBrk="1" hangingPunct="1">
              <a:lnSpc>
                <a:spcPct val="80000"/>
              </a:lnSpc>
            </a:pPr>
            <a:r>
              <a:rPr lang="en-US" altLang="en-US" sz="1800" smtClean="0"/>
              <a:t>Yet maintain an active session – tradeoff power Vs throughput</a:t>
            </a:r>
          </a:p>
          <a:p>
            <a:pPr lvl="1" eaLnBrk="1" hangingPunct="1">
              <a:lnSpc>
                <a:spcPct val="80000"/>
              </a:lnSpc>
            </a:pPr>
            <a:endParaRPr lang="en-US" altLang="en-US" sz="1800" smtClean="0"/>
          </a:p>
          <a:p>
            <a:pPr eaLnBrk="1" hangingPunct="1">
              <a:lnSpc>
                <a:spcPct val="80000"/>
              </a:lnSpc>
            </a:pPr>
            <a:r>
              <a:rPr lang="en-US" altLang="en-US" sz="2000" b="1" smtClean="0">
                <a:solidFill>
                  <a:srgbClr val="CC0000"/>
                </a:solidFill>
              </a:rPr>
              <a:t>Achieving power conservation</a:t>
            </a:r>
          </a:p>
          <a:p>
            <a:pPr lvl="1" eaLnBrk="1" hangingPunct="1">
              <a:lnSpc>
                <a:spcPct val="80000"/>
              </a:lnSpc>
            </a:pPr>
            <a:r>
              <a:rPr lang="en-US" altLang="en-US" sz="1800" smtClean="0"/>
              <a:t>Allow idle stations to go to sleep periodically</a:t>
            </a:r>
          </a:p>
          <a:p>
            <a:pPr lvl="1" eaLnBrk="1" hangingPunct="1">
              <a:lnSpc>
                <a:spcPct val="80000"/>
              </a:lnSpc>
            </a:pPr>
            <a:r>
              <a:rPr lang="en-US" altLang="en-US" sz="1800" smtClean="0"/>
              <a:t>APs buffer packets for sleeping stations</a:t>
            </a:r>
          </a:p>
          <a:p>
            <a:pPr lvl="1" eaLnBrk="1" hangingPunct="1">
              <a:lnSpc>
                <a:spcPct val="80000"/>
              </a:lnSpc>
            </a:pPr>
            <a:r>
              <a:rPr lang="en-US" altLang="en-US" sz="2000" smtClean="0"/>
              <a:t>AP announces which stations have frames buffered when all stations are awake – called </a:t>
            </a:r>
            <a:r>
              <a:rPr lang="en-US" altLang="en-US" sz="2000" b="1" smtClean="0"/>
              <a:t>Traffic Indication Map (TIM)</a:t>
            </a:r>
            <a:r>
              <a:rPr lang="en-US" altLang="en-US" sz="2000" smtClean="0"/>
              <a:t> </a:t>
            </a:r>
            <a:endParaRPr lang="en-US" altLang="en-US" sz="1800" smtClean="0"/>
          </a:p>
          <a:p>
            <a:pPr lvl="2" eaLnBrk="1" hangingPunct="1">
              <a:lnSpc>
                <a:spcPct val="80000"/>
              </a:lnSpc>
            </a:pPr>
            <a:r>
              <a:rPr lang="en-US" altLang="en-US" sz="1600" smtClean="0">
                <a:solidFill>
                  <a:srgbClr val="009900"/>
                </a:solidFill>
              </a:rPr>
              <a:t>TSF assures AP and Power Save stations are synchronized </a:t>
            </a:r>
          </a:p>
          <a:p>
            <a:pPr lvl="2" eaLnBrk="1" hangingPunct="1">
              <a:lnSpc>
                <a:spcPct val="80000"/>
              </a:lnSpc>
            </a:pPr>
            <a:r>
              <a:rPr lang="en-US" altLang="en-US" sz="1800" smtClean="0">
                <a:solidFill>
                  <a:srgbClr val="009900"/>
                </a:solidFill>
              </a:rPr>
              <a:t>TSF timer keeps running when stations are sleeping</a:t>
            </a:r>
            <a:r>
              <a:rPr lang="en-US" altLang="en-US" sz="1800" smtClean="0"/>
              <a:t> </a:t>
            </a:r>
          </a:p>
          <a:p>
            <a:pPr eaLnBrk="1" hangingPunct="1">
              <a:lnSpc>
                <a:spcPct val="80000"/>
              </a:lnSpc>
            </a:pPr>
            <a:endParaRPr lang="el-GR" altLang="en-US" sz="2000" smtClean="0"/>
          </a:p>
        </p:txBody>
      </p:sp>
    </p:spTree>
    <p:extLst>
      <p:ext uri="{BB962C8B-B14F-4D97-AF65-F5344CB8AC3E}">
        <p14:creationId xmlns:p14="http://schemas.microsoft.com/office/powerpoint/2010/main" val="46127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Comparison of wireless standards</a:t>
            </a:r>
            <a:endParaRPr lang="el-GR" altLang="en-US" sz="4000" smtClean="0"/>
          </a:p>
        </p:txBody>
      </p:sp>
      <p:sp>
        <p:nvSpPr>
          <p:cNvPr id="9219" name="Rectangle 3"/>
          <p:cNvSpPr>
            <a:spLocks noGrp="1" noChangeArrowheads="1"/>
          </p:cNvSpPr>
          <p:nvPr>
            <p:ph type="body" idx="1"/>
          </p:nvPr>
        </p:nvSpPr>
        <p:spPr>
          <a:xfrm>
            <a:off x="182563" y="1328738"/>
            <a:ext cx="8382000" cy="5105400"/>
          </a:xfrm>
        </p:spPr>
        <p:txBody>
          <a:bodyPr/>
          <a:lstStyle/>
          <a:p>
            <a:pPr eaLnBrk="1" hangingPunct="1"/>
            <a:endParaRPr lang="en-US" altLang="en-US" dirty="0" smtClean="0"/>
          </a:p>
        </p:txBody>
      </p:sp>
      <p:grpSp>
        <p:nvGrpSpPr>
          <p:cNvPr id="2" name="Group 1" descr="comparison"/>
          <p:cNvGrpSpPr/>
          <p:nvPr/>
        </p:nvGrpSpPr>
        <p:grpSpPr>
          <a:xfrm>
            <a:off x="366713" y="1792288"/>
            <a:ext cx="8564562" cy="4319587"/>
            <a:chOff x="366713" y="1792288"/>
            <a:chExt cx="8564562" cy="4319587"/>
          </a:xfrm>
        </p:grpSpPr>
        <p:sp>
          <p:nvSpPr>
            <p:cNvPr id="9220" name="Rectangle 4"/>
            <p:cNvSpPr>
              <a:spLocks noChangeArrowheads="1"/>
            </p:cNvSpPr>
            <p:nvPr/>
          </p:nvSpPr>
          <p:spPr bwMode="auto">
            <a:xfrm>
              <a:off x="3000375" y="1804988"/>
              <a:ext cx="1589088" cy="3454400"/>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4625975" y="1819275"/>
              <a:ext cx="1589088" cy="3440113"/>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2" name="Rectangle 6"/>
            <p:cNvSpPr>
              <a:spLocks noChangeArrowheads="1"/>
            </p:cNvSpPr>
            <p:nvPr/>
          </p:nvSpPr>
          <p:spPr bwMode="auto">
            <a:xfrm>
              <a:off x="6251575" y="1819275"/>
              <a:ext cx="1589088" cy="3440113"/>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3" name="Rectangle 7"/>
            <p:cNvSpPr>
              <a:spLocks noChangeArrowheads="1"/>
            </p:cNvSpPr>
            <p:nvPr/>
          </p:nvSpPr>
          <p:spPr bwMode="auto">
            <a:xfrm>
              <a:off x="1374775" y="1792288"/>
              <a:ext cx="1589088" cy="3467100"/>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4" name="Line 8"/>
            <p:cNvSpPr>
              <a:spLocks noChangeShapeType="1"/>
            </p:cNvSpPr>
            <p:nvPr/>
          </p:nvSpPr>
          <p:spPr bwMode="auto">
            <a:xfrm>
              <a:off x="1374775" y="5259388"/>
              <a:ext cx="6626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Text Box 9"/>
            <p:cNvSpPr txBox="1">
              <a:spLocks noChangeArrowheads="1"/>
            </p:cNvSpPr>
            <p:nvPr/>
          </p:nvSpPr>
          <p:spPr bwMode="auto">
            <a:xfrm>
              <a:off x="1752600" y="5249863"/>
              <a:ext cx="83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Indoor</a:t>
              </a:r>
            </a:p>
            <a:p>
              <a:pPr algn="ctr" eaLnBrk="1" hangingPunct="1">
                <a:spcBef>
                  <a:spcPct val="0"/>
                </a:spcBef>
                <a:buClrTx/>
                <a:buSzTx/>
                <a:buFontTx/>
                <a:buNone/>
              </a:pPr>
              <a:r>
                <a:rPr lang="en-US" altLang="en-US" sz="1400"/>
                <a:t>10-30m</a:t>
              </a:r>
            </a:p>
          </p:txBody>
        </p:sp>
        <p:sp>
          <p:nvSpPr>
            <p:cNvPr id="9226" name="Text Box 10"/>
            <p:cNvSpPr txBox="1">
              <a:spLocks noChangeArrowheads="1"/>
            </p:cNvSpPr>
            <p:nvPr/>
          </p:nvSpPr>
          <p:spPr bwMode="auto">
            <a:xfrm>
              <a:off x="3265488" y="5253038"/>
              <a:ext cx="100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50-200m</a:t>
              </a:r>
            </a:p>
          </p:txBody>
        </p:sp>
        <p:sp>
          <p:nvSpPr>
            <p:cNvPr id="9227" name="Text Box 11"/>
            <p:cNvSpPr txBox="1">
              <a:spLocks noChangeArrowheads="1"/>
            </p:cNvSpPr>
            <p:nvPr/>
          </p:nvSpPr>
          <p:spPr bwMode="auto">
            <a:xfrm>
              <a:off x="4743450" y="5257800"/>
              <a:ext cx="12382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Mid-range</a:t>
              </a:r>
            </a:p>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200m – 4 Km</a:t>
              </a:r>
            </a:p>
          </p:txBody>
        </p:sp>
        <p:sp>
          <p:nvSpPr>
            <p:cNvPr id="9228" name="Text Box 12"/>
            <p:cNvSpPr txBox="1">
              <a:spLocks noChangeArrowheads="1"/>
            </p:cNvSpPr>
            <p:nvPr/>
          </p:nvSpPr>
          <p:spPr bwMode="auto">
            <a:xfrm>
              <a:off x="6248400" y="5257800"/>
              <a:ext cx="13525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Long-range</a:t>
              </a:r>
            </a:p>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5Km – 20 Km</a:t>
              </a:r>
            </a:p>
          </p:txBody>
        </p:sp>
        <p:sp>
          <p:nvSpPr>
            <p:cNvPr id="9229" name="Text Box 13"/>
            <p:cNvSpPr txBox="1">
              <a:spLocks noChangeArrowheads="1"/>
            </p:cNvSpPr>
            <p:nvPr/>
          </p:nvSpPr>
          <p:spPr bwMode="auto">
            <a:xfrm>
              <a:off x="727075" y="46370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.056</a:t>
              </a:r>
              <a:endParaRPr lang="en-US" altLang="en-US" sz="1400"/>
            </a:p>
          </p:txBody>
        </p:sp>
        <p:sp>
          <p:nvSpPr>
            <p:cNvPr id="9230" name="Text Box 14"/>
            <p:cNvSpPr txBox="1">
              <a:spLocks noChangeArrowheads="1"/>
            </p:cNvSpPr>
            <p:nvPr/>
          </p:nvSpPr>
          <p:spPr bwMode="auto">
            <a:xfrm>
              <a:off x="730250" y="42052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.384</a:t>
              </a:r>
              <a:endParaRPr lang="en-US" altLang="en-US" sz="1400"/>
            </a:p>
          </p:txBody>
        </p:sp>
        <p:sp>
          <p:nvSpPr>
            <p:cNvPr id="9231" name="Text Box 15"/>
            <p:cNvSpPr txBox="1">
              <a:spLocks noChangeArrowheads="1"/>
            </p:cNvSpPr>
            <p:nvPr/>
          </p:nvSpPr>
          <p:spPr bwMode="auto">
            <a:xfrm>
              <a:off x="971550" y="35147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1</a:t>
              </a:r>
              <a:endParaRPr lang="en-US" altLang="en-US" sz="1400"/>
            </a:p>
          </p:txBody>
        </p:sp>
        <p:sp>
          <p:nvSpPr>
            <p:cNvPr id="9232" name="Text Box 16"/>
            <p:cNvSpPr txBox="1">
              <a:spLocks noChangeArrowheads="1"/>
            </p:cNvSpPr>
            <p:nvPr/>
          </p:nvSpPr>
          <p:spPr bwMode="auto">
            <a:xfrm>
              <a:off x="969963" y="3082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4</a:t>
              </a:r>
              <a:endParaRPr lang="en-US" altLang="en-US" sz="1400"/>
            </a:p>
          </p:txBody>
        </p:sp>
        <p:sp>
          <p:nvSpPr>
            <p:cNvPr id="9233" name="Text Box 17"/>
            <p:cNvSpPr txBox="1">
              <a:spLocks noChangeArrowheads="1"/>
            </p:cNvSpPr>
            <p:nvPr/>
          </p:nvSpPr>
          <p:spPr bwMode="auto">
            <a:xfrm>
              <a:off x="673100" y="2687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5-11</a:t>
              </a:r>
              <a:endParaRPr lang="en-US" altLang="en-US" sz="1400"/>
            </a:p>
          </p:txBody>
        </p:sp>
        <p:sp>
          <p:nvSpPr>
            <p:cNvPr id="9234" name="Text Box 18"/>
            <p:cNvSpPr txBox="1">
              <a:spLocks noChangeArrowheads="1"/>
            </p:cNvSpPr>
            <p:nvPr/>
          </p:nvSpPr>
          <p:spPr bwMode="auto">
            <a:xfrm>
              <a:off x="862013" y="22717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54</a:t>
              </a:r>
              <a:endParaRPr lang="en-US" altLang="en-US" sz="1400"/>
            </a:p>
          </p:txBody>
        </p:sp>
        <p:sp>
          <p:nvSpPr>
            <p:cNvPr id="9235" name="Rectangle 19"/>
            <p:cNvSpPr>
              <a:spLocks noChangeArrowheads="1"/>
            </p:cNvSpPr>
            <p:nvPr/>
          </p:nvSpPr>
          <p:spPr bwMode="auto">
            <a:xfrm>
              <a:off x="2709863" y="4689475"/>
              <a:ext cx="4676775" cy="2841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36" name="Text Box 20"/>
            <p:cNvSpPr txBox="1">
              <a:spLocks noChangeArrowheads="1"/>
            </p:cNvSpPr>
            <p:nvPr/>
          </p:nvSpPr>
          <p:spPr bwMode="auto">
            <a:xfrm>
              <a:off x="3995738" y="4681538"/>
              <a:ext cx="174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IS-95, CDMA, GSM</a:t>
              </a:r>
            </a:p>
          </p:txBody>
        </p:sp>
        <p:sp>
          <p:nvSpPr>
            <p:cNvPr id="9237" name="Text Box 21"/>
            <p:cNvSpPr txBox="1">
              <a:spLocks noChangeArrowheads="1"/>
            </p:cNvSpPr>
            <p:nvPr/>
          </p:nvSpPr>
          <p:spPr bwMode="auto">
            <a:xfrm>
              <a:off x="7797800" y="4632325"/>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2G</a:t>
              </a:r>
            </a:p>
          </p:txBody>
        </p:sp>
        <p:sp>
          <p:nvSpPr>
            <p:cNvPr id="9238" name="Rectangle 22"/>
            <p:cNvSpPr>
              <a:spLocks noChangeArrowheads="1"/>
            </p:cNvSpPr>
            <p:nvPr/>
          </p:nvSpPr>
          <p:spPr bwMode="auto">
            <a:xfrm>
              <a:off x="2698750" y="4271963"/>
              <a:ext cx="4676775" cy="284162"/>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39" name="Text Box 23"/>
            <p:cNvSpPr txBox="1">
              <a:spLocks noChangeArrowheads="1"/>
            </p:cNvSpPr>
            <p:nvPr/>
          </p:nvSpPr>
          <p:spPr bwMode="auto">
            <a:xfrm>
              <a:off x="3729038" y="4249738"/>
              <a:ext cx="246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UMTS/WCDMA, CDMA2000</a:t>
              </a:r>
            </a:p>
          </p:txBody>
        </p:sp>
        <p:sp>
          <p:nvSpPr>
            <p:cNvPr id="9240" name="Text Box 24"/>
            <p:cNvSpPr txBox="1">
              <a:spLocks noChangeArrowheads="1"/>
            </p:cNvSpPr>
            <p:nvPr/>
          </p:nvSpPr>
          <p:spPr bwMode="auto">
            <a:xfrm>
              <a:off x="7799388" y="4243388"/>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3G</a:t>
              </a:r>
            </a:p>
          </p:txBody>
        </p:sp>
        <p:sp>
          <p:nvSpPr>
            <p:cNvPr id="9241" name="Rectangle 25"/>
            <p:cNvSpPr>
              <a:spLocks noChangeArrowheads="1"/>
            </p:cNvSpPr>
            <p:nvPr/>
          </p:nvSpPr>
          <p:spPr bwMode="auto">
            <a:xfrm>
              <a:off x="1387475" y="3540125"/>
              <a:ext cx="928688" cy="28416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2" name="Text Box 26"/>
            <p:cNvSpPr txBox="1">
              <a:spLocks noChangeArrowheads="1"/>
            </p:cNvSpPr>
            <p:nvPr/>
          </p:nvSpPr>
          <p:spPr bwMode="auto">
            <a:xfrm>
              <a:off x="1470025" y="3548063"/>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802.15</a:t>
              </a:r>
            </a:p>
          </p:txBody>
        </p:sp>
        <p:sp>
          <p:nvSpPr>
            <p:cNvPr id="9243" name="Rectangle 27"/>
            <p:cNvSpPr>
              <a:spLocks noChangeArrowheads="1"/>
            </p:cNvSpPr>
            <p:nvPr/>
          </p:nvSpPr>
          <p:spPr bwMode="auto">
            <a:xfrm>
              <a:off x="1401763" y="2701925"/>
              <a:ext cx="1724025" cy="31591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4" name="Text Box 28"/>
            <p:cNvSpPr txBox="1">
              <a:spLocks noChangeArrowheads="1"/>
            </p:cNvSpPr>
            <p:nvPr/>
          </p:nvSpPr>
          <p:spPr bwMode="auto">
            <a:xfrm>
              <a:off x="1771650" y="2727325"/>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802.11b</a:t>
              </a:r>
            </a:p>
          </p:txBody>
        </p:sp>
        <p:sp>
          <p:nvSpPr>
            <p:cNvPr id="9245" name="Rectangle 29"/>
            <p:cNvSpPr>
              <a:spLocks noChangeArrowheads="1"/>
            </p:cNvSpPr>
            <p:nvPr/>
          </p:nvSpPr>
          <p:spPr bwMode="auto">
            <a:xfrm>
              <a:off x="1404938" y="2268538"/>
              <a:ext cx="1724025" cy="315912"/>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6" name="Text Box 30"/>
            <p:cNvSpPr txBox="1">
              <a:spLocks noChangeArrowheads="1"/>
            </p:cNvSpPr>
            <p:nvPr/>
          </p:nvSpPr>
          <p:spPr bwMode="auto">
            <a:xfrm>
              <a:off x="1774825" y="2293938"/>
              <a:ext cx="98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802.11a,g</a:t>
              </a:r>
            </a:p>
          </p:txBody>
        </p:sp>
        <p:sp>
          <p:nvSpPr>
            <p:cNvPr id="9247" name="Line 31"/>
            <p:cNvSpPr>
              <a:spLocks noChangeShapeType="1"/>
            </p:cNvSpPr>
            <p:nvPr/>
          </p:nvSpPr>
          <p:spPr bwMode="auto">
            <a:xfrm flipV="1">
              <a:off x="1376363" y="2232025"/>
              <a:ext cx="0" cy="302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2765425" y="2581275"/>
              <a:ext cx="5078413" cy="596900"/>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9" name="Rectangle 33"/>
            <p:cNvSpPr>
              <a:spLocks noChangeArrowheads="1"/>
            </p:cNvSpPr>
            <p:nvPr/>
          </p:nvSpPr>
          <p:spPr bwMode="auto">
            <a:xfrm>
              <a:off x="2701925" y="3133725"/>
              <a:ext cx="4676775" cy="28416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0" name="Text Box 34"/>
            <p:cNvSpPr txBox="1">
              <a:spLocks noChangeArrowheads="1"/>
            </p:cNvSpPr>
            <p:nvPr/>
          </p:nvSpPr>
          <p:spPr bwMode="auto">
            <a:xfrm>
              <a:off x="3013075" y="3141663"/>
              <a:ext cx="390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UMTS/WCDMA-HSPDA, CDMA2000-1xEVDO</a:t>
              </a:r>
            </a:p>
          </p:txBody>
        </p:sp>
        <p:sp>
          <p:nvSpPr>
            <p:cNvPr id="9251" name="Text Box 35"/>
            <p:cNvSpPr txBox="1">
              <a:spLocks noChangeArrowheads="1"/>
            </p:cNvSpPr>
            <p:nvPr/>
          </p:nvSpPr>
          <p:spPr bwMode="auto">
            <a:xfrm>
              <a:off x="7777163" y="3067050"/>
              <a:ext cx="1154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3G cellular</a:t>
              </a:r>
            </a:p>
            <a:p>
              <a:pPr algn="ctr" eaLnBrk="1" hangingPunct="1">
                <a:spcBef>
                  <a:spcPct val="0"/>
                </a:spcBef>
                <a:buClrTx/>
                <a:buSzTx/>
                <a:buFontTx/>
                <a:buNone/>
              </a:pPr>
              <a:r>
                <a:rPr lang="en-US" altLang="en-US" sz="1600"/>
                <a:t>enhanced</a:t>
              </a:r>
            </a:p>
          </p:txBody>
        </p:sp>
        <p:sp>
          <p:nvSpPr>
            <p:cNvPr id="9252" name="Text Box 36"/>
            <p:cNvSpPr txBox="1">
              <a:spLocks noChangeArrowheads="1"/>
            </p:cNvSpPr>
            <p:nvPr/>
          </p:nvSpPr>
          <p:spPr bwMode="auto">
            <a:xfrm>
              <a:off x="5060950" y="2759075"/>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802.16 (WiMAX)</a:t>
              </a:r>
            </a:p>
          </p:txBody>
        </p:sp>
        <p:sp>
          <p:nvSpPr>
            <p:cNvPr id="9253" name="Rectangle 37"/>
            <p:cNvSpPr>
              <a:spLocks noChangeArrowheads="1"/>
            </p:cNvSpPr>
            <p:nvPr/>
          </p:nvSpPr>
          <p:spPr bwMode="auto">
            <a:xfrm>
              <a:off x="3181350" y="2373313"/>
              <a:ext cx="4062413" cy="284162"/>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4" name="Text Box 38"/>
            <p:cNvSpPr txBox="1">
              <a:spLocks noChangeArrowheads="1"/>
            </p:cNvSpPr>
            <p:nvPr/>
          </p:nvSpPr>
          <p:spPr bwMode="auto">
            <a:xfrm>
              <a:off x="4211638" y="2351088"/>
              <a:ext cx="217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802.11a,g point-to-point</a:t>
              </a:r>
            </a:p>
          </p:txBody>
        </p:sp>
        <p:sp>
          <p:nvSpPr>
            <p:cNvPr id="9255" name="Line 39"/>
            <p:cNvSpPr>
              <a:spLocks noChangeShapeType="1"/>
            </p:cNvSpPr>
            <p:nvPr/>
          </p:nvSpPr>
          <p:spPr bwMode="auto">
            <a:xfrm flipH="1">
              <a:off x="7948613" y="2536825"/>
              <a:ext cx="254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6" name="Text Box 40"/>
            <p:cNvSpPr txBox="1">
              <a:spLocks noChangeArrowheads="1"/>
            </p:cNvSpPr>
            <p:nvPr/>
          </p:nvSpPr>
          <p:spPr bwMode="auto">
            <a:xfrm>
              <a:off x="762000" y="18589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200</a:t>
              </a:r>
              <a:endParaRPr lang="en-US" altLang="en-US" sz="1400"/>
            </a:p>
          </p:txBody>
        </p:sp>
        <p:sp>
          <p:nvSpPr>
            <p:cNvPr id="9257" name="Rectangle 41"/>
            <p:cNvSpPr>
              <a:spLocks noChangeArrowheads="1"/>
            </p:cNvSpPr>
            <p:nvPr/>
          </p:nvSpPr>
          <p:spPr bwMode="auto">
            <a:xfrm>
              <a:off x="1392238" y="1873250"/>
              <a:ext cx="1522412" cy="31591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8" name="Text Box 42"/>
            <p:cNvSpPr txBox="1">
              <a:spLocks noChangeArrowheads="1"/>
            </p:cNvSpPr>
            <p:nvPr/>
          </p:nvSpPr>
          <p:spPr bwMode="auto">
            <a:xfrm>
              <a:off x="1762125" y="1873250"/>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802.11n</a:t>
              </a:r>
            </a:p>
          </p:txBody>
        </p:sp>
        <p:sp>
          <p:nvSpPr>
            <p:cNvPr id="9259" name="Text Box 43"/>
            <p:cNvSpPr txBox="1">
              <a:spLocks noChangeArrowheads="1"/>
            </p:cNvSpPr>
            <p:nvPr/>
          </p:nvSpPr>
          <p:spPr bwMode="auto">
            <a:xfrm rot="16200000">
              <a:off x="-399256" y="3253582"/>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t>Data rate (Mbps)</a:t>
              </a:r>
            </a:p>
          </p:txBody>
        </p:sp>
        <p:sp>
          <p:nvSpPr>
            <p:cNvPr id="9260" name="AutoShape 44"/>
            <p:cNvSpPr>
              <a:spLocks/>
            </p:cNvSpPr>
            <p:nvPr/>
          </p:nvSpPr>
          <p:spPr bwMode="auto">
            <a:xfrm>
              <a:off x="7847013" y="1960563"/>
              <a:ext cx="152400" cy="1238250"/>
            </a:xfrm>
            <a:prstGeom prst="rightBrace">
              <a:avLst>
                <a:gd name="adj1" fmla="val 6770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61" name="Text Box 45"/>
            <p:cNvSpPr txBox="1">
              <a:spLocks noChangeArrowheads="1"/>
            </p:cNvSpPr>
            <p:nvPr/>
          </p:nvSpPr>
          <p:spPr bwMode="auto">
            <a:xfrm>
              <a:off x="7985125" y="2378075"/>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data</a:t>
              </a:r>
            </a:p>
          </p:txBody>
        </p:sp>
      </p:grpSp>
    </p:spTree>
    <p:extLst>
      <p:ext uri="{BB962C8B-B14F-4D97-AF65-F5344CB8AC3E}">
        <p14:creationId xmlns:p14="http://schemas.microsoft.com/office/powerpoint/2010/main" val="2712301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MAC management frames</a:t>
            </a:r>
            <a:endParaRPr lang="el-GR" altLang="en-US" smtClean="0"/>
          </a:p>
        </p:txBody>
      </p:sp>
      <p:sp>
        <p:nvSpPr>
          <p:cNvPr id="79875" name="Rectangle 3"/>
          <p:cNvSpPr>
            <a:spLocks noGrp="1" noChangeArrowheads="1"/>
          </p:cNvSpPr>
          <p:nvPr>
            <p:ph type="body" idx="1"/>
          </p:nvPr>
        </p:nvSpPr>
        <p:spPr/>
        <p:txBody>
          <a:bodyPr/>
          <a:lstStyle/>
          <a:p>
            <a:pPr eaLnBrk="1" hangingPunct="1">
              <a:lnSpc>
                <a:spcPct val="80000"/>
              </a:lnSpc>
            </a:pPr>
            <a:r>
              <a:rPr lang="en-US" altLang="en-US" sz="2400" smtClean="0">
                <a:solidFill>
                  <a:srgbClr val="CC0000"/>
                </a:solidFill>
              </a:rPr>
              <a:t>Beacon </a:t>
            </a:r>
          </a:p>
          <a:p>
            <a:pPr lvl="1" eaLnBrk="1" hangingPunct="1">
              <a:lnSpc>
                <a:spcPct val="80000"/>
              </a:lnSpc>
            </a:pPr>
            <a:r>
              <a:rPr lang="en-US" altLang="en-US" sz="2400" smtClean="0"/>
              <a:t>Timestamp, Beacon Interval, Capabilities, ESSID, Supported Rates, parameters </a:t>
            </a:r>
          </a:p>
          <a:p>
            <a:pPr lvl="1" eaLnBrk="1" hangingPunct="1">
              <a:lnSpc>
                <a:spcPct val="80000"/>
              </a:lnSpc>
            </a:pPr>
            <a:r>
              <a:rPr lang="en-US" altLang="en-US" sz="2400" smtClean="0"/>
              <a:t>Traffic Indication Map </a:t>
            </a:r>
          </a:p>
          <a:p>
            <a:pPr eaLnBrk="1" hangingPunct="1">
              <a:lnSpc>
                <a:spcPct val="80000"/>
              </a:lnSpc>
            </a:pPr>
            <a:r>
              <a:rPr lang="en-US" altLang="en-US" sz="2400" smtClean="0">
                <a:solidFill>
                  <a:srgbClr val="CC0000"/>
                </a:solidFill>
              </a:rPr>
              <a:t>Probe </a:t>
            </a:r>
          </a:p>
          <a:p>
            <a:pPr lvl="1" eaLnBrk="1" hangingPunct="1">
              <a:lnSpc>
                <a:spcPct val="80000"/>
              </a:lnSpc>
            </a:pPr>
            <a:r>
              <a:rPr lang="en-US" altLang="en-US" sz="2400" smtClean="0"/>
              <a:t>ESSID, Capabilities, Supported Rates </a:t>
            </a:r>
          </a:p>
          <a:p>
            <a:pPr eaLnBrk="1" hangingPunct="1">
              <a:lnSpc>
                <a:spcPct val="80000"/>
              </a:lnSpc>
            </a:pPr>
            <a:r>
              <a:rPr lang="en-US" altLang="en-US" sz="2400" smtClean="0">
                <a:solidFill>
                  <a:srgbClr val="CC0000"/>
                </a:solidFill>
              </a:rPr>
              <a:t>Probe Response</a:t>
            </a:r>
            <a:r>
              <a:rPr lang="en-US" altLang="en-US" sz="2400" smtClean="0"/>
              <a:t> </a:t>
            </a:r>
          </a:p>
          <a:p>
            <a:pPr lvl="1" eaLnBrk="1" hangingPunct="1">
              <a:lnSpc>
                <a:spcPct val="80000"/>
              </a:lnSpc>
            </a:pPr>
            <a:r>
              <a:rPr lang="en-US" altLang="en-US" sz="2400" smtClean="0"/>
              <a:t>Timestamp, Beacon Interval, Capabilities, ESSID, Supported Rates, parameters </a:t>
            </a:r>
          </a:p>
          <a:p>
            <a:pPr lvl="1" eaLnBrk="1" hangingPunct="1">
              <a:lnSpc>
                <a:spcPct val="80000"/>
              </a:lnSpc>
            </a:pPr>
            <a:r>
              <a:rPr lang="en-US" altLang="en-US" sz="2400" smtClean="0"/>
              <a:t>same for Beacon except for TIM </a:t>
            </a:r>
          </a:p>
          <a:p>
            <a:pPr eaLnBrk="1" hangingPunct="1">
              <a:lnSpc>
                <a:spcPct val="80000"/>
              </a:lnSpc>
            </a:pPr>
            <a:r>
              <a:rPr lang="en-US" altLang="en-US" sz="2400" smtClean="0">
                <a:solidFill>
                  <a:srgbClr val="CC0000"/>
                </a:solidFill>
              </a:rPr>
              <a:t>Association Request</a:t>
            </a:r>
            <a:r>
              <a:rPr lang="en-US" altLang="en-US" sz="2400" smtClean="0"/>
              <a:t> </a:t>
            </a:r>
          </a:p>
          <a:p>
            <a:pPr lvl="1" eaLnBrk="1" hangingPunct="1">
              <a:lnSpc>
                <a:spcPct val="80000"/>
              </a:lnSpc>
            </a:pPr>
            <a:r>
              <a:rPr lang="en-US" altLang="en-US" sz="2400" smtClean="0"/>
              <a:t>Capability, Listen Interval, ESSID, Supported Rates </a:t>
            </a:r>
          </a:p>
          <a:p>
            <a:pPr eaLnBrk="1" hangingPunct="1">
              <a:lnSpc>
                <a:spcPct val="80000"/>
              </a:lnSpc>
            </a:pPr>
            <a:r>
              <a:rPr lang="en-US" altLang="en-US" sz="2400" smtClean="0">
                <a:solidFill>
                  <a:srgbClr val="CC0000"/>
                </a:solidFill>
              </a:rPr>
              <a:t>Association Response</a:t>
            </a:r>
            <a:r>
              <a:rPr lang="en-US" altLang="en-US" sz="2400" smtClean="0"/>
              <a:t> </a:t>
            </a:r>
          </a:p>
          <a:p>
            <a:pPr lvl="1" eaLnBrk="1" hangingPunct="1">
              <a:lnSpc>
                <a:spcPct val="80000"/>
              </a:lnSpc>
            </a:pPr>
            <a:r>
              <a:rPr lang="en-US" altLang="en-US" sz="2400" smtClean="0"/>
              <a:t>Capability, Status Code, Station ID, Supported Rates</a:t>
            </a:r>
            <a:endParaRPr lang="el-GR" altLang="en-US" sz="2400" smtClean="0"/>
          </a:p>
        </p:txBody>
      </p:sp>
    </p:spTree>
    <p:extLst>
      <p:ext uri="{BB962C8B-B14F-4D97-AF65-F5344CB8AC3E}">
        <p14:creationId xmlns:p14="http://schemas.microsoft.com/office/powerpoint/2010/main" val="36347637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MAC management frames (cont)</a:t>
            </a:r>
            <a:endParaRPr lang="el-GR" altLang="en-US" smtClean="0"/>
          </a:p>
        </p:txBody>
      </p:sp>
      <p:sp>
        <p:nvSpPr>
          <p:cNvPr id="80899" name="Rectangle 3"/>
          <p:cNvSpPr>
            <a:spLocks noGrp="1" noChangeArrowheads="1"/>
          </p:cNvSpPr>
          <p:nvPr>
            <p:ph type="body" idx="1"/>
          </p:nvPr>
        </p:nvSpPr>
        <p:spPr/>
        <p:txBody>
          <a:bodyPr/>
          <a:lstStyle/>
          <a:p>
            <a:pPr eaLnBrk="1" hangingPunct="1"/>
            <a:r>
              <a:rPr lang="en-US" altLang="en-US" sz="2800" smtClean="0">
                <a:solidFill>
                  <a:srgbClr val="CC0000"/>
                </a:solidFill>
              </a:rPr>
              <a:t>Reassociation Request</a:t>
            </a:r>
            <a:r>
              <a:rPr lang="en-US" altLang="en-US" sz="2800" smtClean="0"/>
              <a:t> </a:t>
            </a:r>
          </a:p>
          <a:p>
            <a:pPr lvl="1" eaLnBrk="1" hangingPunct="1"/>
            <a:r>
              <a:rPr lang="en-US" altLang="en-US" sz="2400" smtClean="0"/>
              <a:t>Capability, Listen Interval, ESSID, Supported Rates, Current AP Address </a:t>
            </a:r>
          </a:p>
          <a:p>
            <a:pPr eaLnBrk="1" hangingPunct="1"/>
            <a:r>
              <a:rPr lang="en-US" altLang="en-US" sz="2800" smtClean="0">
                <a:solidFill>
                  <a:srgbClr val="CC0000"/>
                </a:solidFill>
              </a:rPr>
              <a:t>Reassociation Response</a:t>
            </a:r>
            <a:r>
              <a:rPr lang="en-US" altLang="en-US" sz="2800" smtClean="0"/>
              <a:t> </a:t>
            </a:r>
          </a:p>
          <a:p>
            <a:pPr lvl="1" eaLnBrk="1" hangingPunct="1"/>
            <a:r>
              <a:rPr lang="en-US" altLang="en-US" sz="2400" smtClean="0"/>
              <a:t>Capability, Status Code, Station ID, Supported Rates </a:t>
            </a:r>
          </a:p>
          <a:p>
            <a:pPr eaLnBrk="1" hangingPunct="1"/>
            <a:r>
              <a:rPr lang="en-US" altLang="en-US" sz="2800" smtClean="0">
                <a:solidFill>
                  <a:srgbClr val="CC0000"/>
                </a:solidFill>
              </a:rPr>
              <a:t>Disassociation</a:t>
            </a:r>
            <a:r>
              <a:rPr lang="en-US" altLang="en-US" sz="2800" smtClean="0"/>
              <a:t> </a:t>
            </a:r>
          </a:p>
          <a:p>
            <a:pPr lvl="1" eaLnBrk="1" hangingPunct="1"/>
            <a:r>
              <a:rPr lang="en-US" altLang="en-US" sz="2400" smtClean="0"/>
              <a:t>Reason code </a:t>
            </a:r>
          </a:p>
          <a:p>
            <a:pPr eaLnBrk="1" hangingPunct="1"/>
            <a:r>
              <a:rPr lang="en-US" altLang="en-US" sz="2800" smtClean="0">
                <a:solidFill>
                  <a:srgbClr val="CC0000"/>
                </a:solidFill>
              </a:rPr>
              <a:t>Authentication </a:t>
            </a:r>
          </a:p>
          <a:p>
            <a:pPr lvl="1" eaLnBrk="1" hangingPunct="1"/>
            <a:r>
              <a:rPr lang="en-US" altLang="en-US" sz="2400" smtClean="0"/>
              <a:t>Algorithm, Sequence, Status, Challenge Text </a:t>
            </a:r>
          </a:p>
          <a:p>
            <a:pPr eaLnBrk="1" hangingPunct="1"/>
            <a:r>
              <a:rPr lang="en-US" altLang="en-US" sz="2800" smtClean="0">
                <a:solidFill>
                  <a:srgbClr val="CC0000"/>
                </a:solidFill>
              </a:rPr>
              <a:t>Deauthentication Reason</a:t>
            </a:r>
          </a:p>
          <a:p>
            <a:pPr eaLnBrk="1" hangingPunct="1"/>
            <a:endParaRPr lang="el-GR" altLang="en-US" sz="2800" smtClean="0"/>
          </a:p>
        </p:txBody>
      </p:sp>
    </p:spTree>
    <p:extLst>
      <p:ext uri="{BB962C8B-B14F-4D97-AF65-F5344CB8AC3E}">
        <p14:creationId xmlns:p14="http://schemas.microsoft.com/office/powerpoint/2010/main" val="17659175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Fragmentation and reassembly</a:t>
            </a:r>
            <a:endParaRPr lang="el-GR" altLang="en-US" smtClean="0"/>
          </a:p>
        </p:txBody>
      </p:sp>
      <p:sp>
        <p:nvSpPr>
          <p:cNvPr id="81923" name="Rectangle 3"/>
          <p:cNvSpPr>
            <a:spLocks noGrp="1" noChangeArrowheads="1"/>
          </p:cNvSpPr>
          <p:nvPr>
            <p:ph type="body" idx="1"/>
          </p:nvPr>
        </p:nvSpPr>
        <p:spPr>
          <a:xfrm>
            <a:off x="304800" y="1295400"/>
            <a:ext cx="8382000" cy="5334000"/>
          </a:xfrm>
        </p:spPr>
        <p:txBody>
          <a:bodyPr/>
          <a:lstStyle/>
          <a:p>
            <a:pPr eaLnBrk="1" hangingPunct="1">
              <a:lnSpc>
                <a:spcPct val="90000"/>
              </a:lnSpc>
            </a:pPr>
            <a:r>
              <a:rPr lang="en-US" altLang="en-US" sz="2800" smtClean="0"/>
              <a:t>Allow burst of frame which are individually acknowledged</a:t>
            </a:r>
          </a:p>
          <a:p>
            <a:pPr lvl="1" eaLnBrk="1" hangingPunct="1">
              <a:lnSpc>
                <a:spcPct val="90000"/>
              </a:lnSpc>
            </a:pPr>
            <a:r>
              <a:rPr lang="en-US" altLang="en-US" sz="2400" smtClean="0"/>
              <a:t>smaller frames =&gt; smaller frame loss prob</a:t>
            </a:r>
          </a:p>
          <a:p>
            <a:pPr eaLnBrk="1" hangingPunct="1">
              <a:lnSpc>
                <a:spcPct val="90000"/>
              </a:lnSpc>
            </a:pPr>
            <a:r>
              <a:rPr lang="en-US" altLang="en-US" sz="2800" smtClean="0"/>
              <a:t>Unicast only</a:t>
            </a:r>
          </a:p>
          <a:p>
            <a:pPr eaLnBrk="1" hangingPunct="1">
              <a:lnSpc>
                <a:spcPct val="90000"/>
              </a:lnSpc>
            </a:pPr>
            <a:r>
              <a:rPr lang="en-US" altLang="en-US" sz="2800" smtClean="0"/>
              <a:t>Random backoff and retransmission in case of fragment loss</a:t>
            </a:r>
          </a:p>
          <a:p>
            <a:pPr eaLnBrk="1" hangingPunct="1">
              <a:lnSpc>
                <a:spcPct val="90000"/>
              </a:lnSpc>
            </a:pPr>
            <a:r>
              <a:rPr lang="en-US" altLang="en-US" sz="2800" smtClean="0"/>
              <a:t>NAV duration in fragments and ACKs</a:t>
            </a:r>
          </a:p>
          <a:p>
            <a:pPr eaLnBrk="1" hangingPunct="1">
              <a:lnSpc>
                <a:spcPct val="90000"/>
              </a:lnSpc>
            </a:pPr>
            <a:r>
              <a:rPr lang="en-US" altLang="en-US" sz="2800" smtClean="0"/>
              <a:t>When to fragment: frame size &gt; fragmentation threshold</a:t>
            </a:r>
          </a:p>
          <a:p>
            <a:pPr eaLnBrk="1" hangingPunct="1">
              <a:lnSpc>
                <a:spcPct val="90000"/>
              </a:lnSpc>
            </a:pPr>
            <a:r>
              <a:rPr lang="en-US" altLang="en-US" sz="2800" smtClean="0"/>
              <a:t>Implementation: same frame sequence number, increasing fragment number, MF (More Fragments) bit (=0 for last fragment)</a:t>
            </a:r>
            <a:endParaRPr lang="el-GR" altLang="en-US" sz="2800" smtClean="0"/>
          </a:p>
        </p:txBody>
      </p:sp>
    </p:spTree>
    <p:extLst>
      <p:ext uri="{BB962C8B-B14F-4D97-AF65-F5344CB8AC3E}">
        <p14:creationId xmlns:p14="http://schemas.microsoft.com/office/powerpoint/2010/main" val="1332808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Fragmentation</a:t>
            </a:r>
            <a:endParaRPr lang="el-GR" altLang="en-US" smtClean="0"/>
          </a:p>
        </p:txBody>
      </p:sp>
      <p:sp>
        <p:nvSpPr>
          <p:cNvPr id="82950" name="Text Box 7"/>
          <p:cNvSpPr txBox="1">
            <a:spLocks noChangeArrowheads="1"/>
          </p:cNvSpPr>
          <p:nvPr/>
        </p:nvSpPr>
        <p:spPr bwMode="auto">
          <a:xfrm>
            <a:off x="0" y="29559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Transmitter</a:t>
            </a:r>
          </a:p>
        </p:txBody>
      </p:sp>
      <p:sp>
        <p:nvSpPr>
          <p:cNvPr id="82951" name="Text Box 8"/>
          <p:cNvSpPr txBox="1">
            <a:spLocks noChangeArrowheads="1"/>
          </p:cNvSpPr>
          <p:nvPr/>
        </p:nvSpPr>
        <p:spPr bwMode="auto">
          <a:xfrm>
            <a:off x="0" y="40227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Receiver</a:t>
            </a:r>
          </a:p>
        </p:txBody>
      </p:sp>
      <p:sp>
        <p:nvSpPr>
          <p:cNvPr id="82952" name="Text Box 9"/>
          <p:cNvSpPr txBox="1">
            <a:spLocks noChangeArrowheads="1"/>
          </p:cNvSpPr>
          <p:nvPr/>
        </p:nvSpPr>
        <p:spPr bwMode="auto">
          <a:xfrm>
            <a:off x="0" y="15081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Other</a:t>
            </a:r>
          </a:p>
        </p:txBody>
      </p:sp>
      <p:sp>
        <p:nvSpPr>
          <p:cNvPr id="82953" name="Text Box 10"/>
          <p:cNvSpPr txBox="1">
            <a:spLocks noChangeArrowheads="1"/>
          </p:cNvSpPr>
          <p:nvPr/>
        </p:nvSpPr>
        <p:spPr bwMode="auto">
          <a:xfrm>
            <a:off x="304800" y="5029200"/>
            <a:ext cx="403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NAV: Network Allocation Vector</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RTS: Request To Send</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CTS: Clear To Send</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ACK: Acknowledgement</a:t>
            </a:r>
          </a:p>
        </p:txBody>
      </p:sp>
      <p:sp>
        <p:nvSpPr>
          <p:cNvPr id="82954" name="Text Box 11"/>
          <p:cNvSpPr txBox="1">
            <a:spLocks noChangeArrowheads="1"/>
          </p:cNvSpPr>
          <p:nvPr/>
        </p:nvSpPr>
        <p:spPr bwMode="auto">
          <a:xfrm>
            <a:off x="4724400" y="5105400"/>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DIFS: Distributed IFS</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PIFS: Point IFS</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SIFS: Short IFS</a:t>
            </a:r>
          </a:p>
        </p:txBody>
      </p:sp>
      <p:sp>
        <p:nvSpPr>
          <p:cNvPr id="83000" name="Rectangle 59"/>
          <p:cNvSpPr>
            <a:spLocks noChangeArrowheads="1"/>
          </p:cNvSpPr>
          <p:nvPr/>
        </p:nvSpPr>
        <p:spPr bwMode="auto">
          <a:xfrm>
            <a:off x="6327775" y="1355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DIFS</a:t>
            </a:r>
          </a:p>
        </p:txBody>
      </p:sp>
      <p:grpSp>
        <p:nvGrpSpPr>
          <p:cNvPr id="2" name="Group 1" descr="fragmentation"/>
          <p:cNvGrpSpPr/>
          <p:nvPr/>
        </p:nvGrpSpPr>
        <p:grpSpPr>
          <a:xfrm>
            <a:off x="536575" y="1508125"/>
            <a:ext cx="8153400" cy="3052763"/>
            <a:chOff x="536575" y="1508125"/>
            <a:chExt cx="8153400" cy="3052763"/>
          </a:xfrm>
        </p:grpSpPr>
        <p:sp>
          <p:nvSpPr>
            <p:cNvPr id="82947" name="Line 4"/>
            <p:cNvSpPr>
              <a:spLocks noChangeShapeType="1"/>
            </p:cNvSpPr>
            <p:nvPr/>
          </p:nvSpPr>
          <p:spPr bwMode="auto">
            <a:xfrm>
              <a:off x="536575" y="2041525"/>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8" name="Line 5"/>
            <p:cNvSpPr>
              <a:spLocks noChangeShapeType="1"/>
            </p:cNvSpPr>
            <p:nvPr/>
          </p:nvSpPr>
          <p:spPr bwMode="auto">
            <a:xfrm>
              <a:off x="536575" y="3417888"/>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9" name="Line 6"/>
            <p:cNvSpPr>
              <a:spLocks noChangeShapeType="1"/>
            </p:cNvSpPr>
            <p:nvPr/>
          </p:nvSpPr>
          <p:spPr bwMode="auto">
            <a:xfrm>
              <a:off x="536575" y="4560888"/>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5" name="Rectangle 12"/>
            <p:cNvSpPr>
              <a:spLocks noChangeArrowheads="1"/>
            </p:cNvSpPr>
            <p:nvPr/>
          </p:nvSpPr>
          <p:spPr bwMode="auto">
            <a:xfrm>
              <a:off x="1374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R</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T</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S</a:t>
              </a:r>
            </a:p>
          </p:txBody>
        </p:sp>
        <p:sp>
          <p:nvSpPr>
            <p:cNvPr id="82956" name="Line 13"/>
            <p:cNvSpPr>
              <a:spLocks noChangeShapeType="1"/>
            </p:cNvSpPr>
            <p:nvPr/>
          </p:nvSpPr>
          <p:spPr bwMode="auto">
            <a:xfrm>
              <a:off x="1831975" y="3413125"/>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14"/>
            <p:cNvSpPr>
              <a:spLocks noChangeShapeType="1"/>
            </p:cNvSpPr>
            <p:nvPr/>
          </p:nvSpPr>
          <p:spPr bwMode="auto">
            <a:xfrm flipV="1">
              <a:off x="1374775" y="1584325"/>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8" name="Line 15"/>
            <p:cNvSpPr>
              <a:spLocks noChangeShapeType="1"/>
            </p:cNvSpPr>
            <p:nvPr/>
          </p:nvSpPr>
          <p:spPr bwMode="auto">
            <a:xfrm flipV="1">
              <a:off x="2060575" y="2041525"/>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9" name="Rectangle 16"/>
            <p:cNvSpPr>
              <a:spLocks noChangeArrowheads="1"/>
            </p:cNvSpPr>
            <p:nvPr/>
          </p:nvSpPr>
          <p:spPr bwMode="auto">
            <a:xfrm>
              <a:off x="16033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0" name="Rectangle 17"/>
            <p:cNvSpPr>
              <a:spLocks noChangeArrowheads="1"/>
            </p:cNvSpPr>
            <p:nvPr/>
          </p:nvSpPr>
          <p:spPr bwMode="auto">
            <a:xfrm>
              <a:off x="1831975" y="3794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T</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S</a:t>
              </a:r>
            </a:p>
          </p:txBody>
        </p:sp>
        <p:sp>
          <p:nvSpPr>
            <p:cNvPr id="82961" name="Rectangle 18"/>
            <p:cNvSpPr>
              <a:spLocks noChangeArrowheads="1"/>
            </p:cNvSpPr>
            <p:nvPr/>
          </p:nvSpPr>
          <p:spPr bwMode="auto">
            <a:xfrm>
              <a:off x="20605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2" name="Rectangle 20"/>
            <p:cNvSpPr>
              <a:spLocks noChangeArrowheads="1"/>
            </p:cNvSpPr>
            <p:nvPr/>
          </p:nvSpPr>
          <p:spPr bwMode="auto">
            <a:xfrm>
              <a:off x="28225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3" name="Rectangle 21"/>
            <p:cNvSpPr>
              <a:spLocks noChangeArrowheads="1"/>
            </p:cNvSpPr>
            <p:nvPr/>
          </p:nvSpPr>
          <p:spPr bwMode="auto">
            <a:xfrm>
              <a:off x="30559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0</a:t>
              </a:r>
            </a:p>
          </p:txBody>
        </p:sp>
        <p:sp>
          <p:nvSpPr>
            <p:cNvPr id="82964" name="Line 22"/>
            <p:cNvSpPr>
              <a:spLocks noChangeShapeType="1"/>
            </p:cNvSpPr>
            <p:nvPr/>
          </p:nvSpPr>
          <p:spPr bwMode="auto">
            <a:xfrm>
              <a:off x="30511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3"/>
            <p:cNvSpPr>
              <a:spLocks noChangeShapeType="1"/>
            </p:cNvSpPr>
            <p:nvPr/>
          </p:nvSpPr>
          <p:spPr bwMode="auto">
            <a:xfrm flipV="1">
              <a:off x="3279775" y="1584325"/>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Rectangle 24"/>
            <p:cNvSpPr>
              <a:spLocks noChangeArrowheads="1"/>
            </p:cNvSpPr>
            <p:nvPr/>
          </p:nvSpPr>
          <p:spPr bwMode="auto">
            <a:xfrm>
              <a:off x="3279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7" name="Rectangle 26"/>
            <p:cNvSpPr>
              <a:spLocks noChangeArrowheads="1"/>
            </p:cNvSpPr>
            <p:nvPr/>
          </p:nvSpPr>
          <p:spPr bwMode="auto">
            <a:xfrm>
              <a:off x="41941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8" name="Rectangle 27"/>
            <p:cNvSpPr>
              <a:spLocks noChangeArrowheads="1"/>
            </p:cNvSpPr>
            <p:nvPr/>
          </p:nvSpPr>
          <p:spPr bwMode="auto">
            <a:xfrm>
              <a:off x="44275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p>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1</a:t>
              </a:r>
            </a:p>
          </p:txBody>
        </p:sp>
        <p:sp>
          <p:nvSpPr>
            <p:cNvPr id="82969" name="Line 28"/>
            <p:cNvSpPr>
              <a:spLocks noChangeShapeType="1"/>
            </p:cNvSpPr>
            <p:nvPr/>
          </p:nvSpPr>
          <p:spPr bwMode="auto">
            <a:xfrm>
              <a:off x="44227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0" name="Line 29"/>
            <p:cNvSpPr>
              <a:spLocks noChangeShapeType="1"/>
            </p:cNvSpPr>
            <p:nvPr/>
          </p:nvSpPr>
          <p:spPr bwMode="auto">
            <a:xfrm flipV="1">
              <a:off x="4651375" y="1584325"/>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1" name="Rectangle 30"/>
            <p:cNvSpPr>
              <a:spLocks noChangeArrowheads="1"/>
            </p:cNvSpPr>
            <p:nvPr/>
          </p:nvSpPr>
          <p:spPr bwMode="auto">
            <a:xfrm>
              <a:off x="46513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72" name="Rectangle 31" descr="fragmentation"/>
            <p:cNvSpPr>
              <a:spLocks noChangeArrowheads="1"/>
            </p:cNvSpPr>
            <p:nvPr/>
          </p:nvSpPr>
          <p:spPr bwMode="auto">
            <a:xfrm>
              <a:off x="5565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dirty="0">
                  <a:latin typeface="Arial Narrow" pitchFamily="34" charset="0"/>
                  <a:ea typeface="MS PGothic" pitchFamily="34" charset="-128"/>
                </a:rPr>
                <a:t>S</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I</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F</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S</a:t>
              </a:r>
            </a:p>
          </p:txBody>
        </p:sp>
        <p:sp>
          <p:nvSpPr>
            <p:cNvPr id="82973" name="Rectangle 32"/>
            <p:cNvSpPr>
              <a:spLocks noChangeArrowheads="1"/>
            </p:cNvSpPr>
            <p:nvPr/>
          </p:nvSpPr>
          <p:spPr bwMode="auto">
            <a:xfrm>
              <a:off x="57991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p>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2</a:t>
              </a:r>
            </a:p>
          </p:txBody>
        </p:sp>
        <p:sp>
          <p:nvSpPr>
            <p:cNvPr id="82974" name="Line 33"/>
            <p:cNvSpPr>
              <a:spLocks noChangeShapeType="1"/>
            </p:cNvSpPr>
            <p:nvPr/>
          </p:nvSpPr>
          <p:spPr bwMode="auto">
            <a:xfrm>
              <a:off x="57943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6" name="Rectangle 35"/>
            <p:cNvSpPr>
              <a:spLocks noChangeArrowheads="1"/>
            </p:cNvSpPr>
            <p:nvPr/>
          </p:nvSpPr>
          <p:spPr bwMode="auto">
            <a:xfrm>
              <a:off x="60229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77" name="Line 36"/>
            <p:cNvSpPr>
              <a:spLocks noChangeShapeType="1"/>
            </p:cNvSpPr>
            <p:nvPr/>
          </p:nvSpPr>
          <p:spPr bwMode="auto">
            <a:xfrm>
              <a:off x="2060575" y="2346325"/>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8" name="Rectangle 37"/>
            <p:cNvSpPr>
              <a:spLocks noChangeArrowheads="1"/>
            </p:cNvSpPr>
            <p:nvPr/>
          </p:nvSpPr>
          <p:spPr bwMode="auto">
            <a:xfrm>
              <a:off x="2060575" y="20415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NAV(CTS)</a:t>
              </a:r>
            </a:p>
          </p:txBody>
        </p:sp>
        <p:sp>
          <p:nvSpPr>
            <p:cNvPr id="82979" name="Line 38"/>
            <p:cNvSpPr>
              <a:spLocks noChangeShapeType="1"/>
            </p:cNvSpPr>
            <p:nvPr/>
          </p:nvSpPr>
          <p:spPr bwMode="auto">
            <a:xfrm>
              <a:off x="1374775" y="1660525"/>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0" name="Rectangle 39"/>
            <p:cNvSpPr>
              <a:spLocks noChangeArrowheads="1"/>
            </p:cNvSpPr>
            <p:nvPr/>
          </p:nvSpPr>
          <p:spPr bwMode="auto">
            <a:xfrm>
              <a:off x="1755775" y="1736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NAV(RTS)</a:t>
              </a:r>
            </a:p>
          </p:txBody>
        </p:sp>
        <p:sp>
          <p:nvSpPr>
            <p:cNvPr id="82981" name="Rectangle 40"/>
            <p:cNvSpPr>
              <a:spLocks noChangeArrowheads="1"/>
            </p:cNvSpPr>
            <p:nvPr/>
          </p:nvSpPr>
          <p:spPr bwMode="auto">
            <a:xfrm>
              <a:off x="3429000" y="1752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NAV(Fragment0)</a:t>
              </a:r>
            </a:p>
          </p:txBody>
        </p:sp>
        <p:sp>
          <p:nvSpPr>
            <p:cNvPr id="82982" name="Rectangle 41"/>
            <p:cNvSpPr>
              <a:spLocks noChangeArrowheads="1"/>
            </p:cNvSpPr>
            <p:nvPr/>
          </p:nvSpPr>
          <p:spPr bwMode="auto">
            <a:xfrm>
              <a:off x="4800600" y="1752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NAV(Fragment1)</a:t>
              </a:r>
            </a:p>
          </p:txBody>
        </p:sp>
        <p:sp>
          <p:nvSpPr>
            <p:cNvPr id="82983" name="Rectangle 42"/>
            <p:cNvSpPr>
              <a:spLocks noChangeArrowheads="1"/>
            </p:cNvSpPr>
            <p:nvPr/>
          </p:nvSpPr>
          <p:spPr bwMode="auto">
            <a:xfrm>
              <a:off x="3429000" y="205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NAV(ACK0)</a:t>
              </a:r>
            </a:p>
          </p:txBody>
        </p:sp>
        <p:sp>
          <p:nvSpPr>
            <p:cNvPr id="82984" name="Rectangle 43"/>
            <p:cNvSpPr>
              <a:spLocks noChangeArrowheads="1"/>
            </p:cNvSpPr>
            <p:nvPr/>
          </p:nvSpPr>
          <p:spPr bwMode="auto">
            <a:xfrm>
              <a:off x="4727575" y="20415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NAV(ACK1)</a:t>
              </a:r>
            </a:p>
          </p:txBody>
        </p:sp>
        <p:sp>
          <p:nvSpPr>
            <p:cNvPr id="82985" name="Rectangle 44"/>
            <p:cNvSpPr>
              <a:spLocks noChangeArrowheads="1"/>
            </p:cNvSpPr>
            <p:nvPr/>
          </p:nvSpPr>
          <p:spPr bwMode="auto">
            <a:xfrm>
              <a:off x="2289175" y="2803525"/>
              <a:ext cx="5334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6" name="Rectangle 45"/>
            <p:cNvSpPr>
              <a:spLocks noChangeArrowheads="1"/>
            </p:cNvSpPr>
            <p:nvPr/>
          </p:nvSpPr>
          <p:spPr bwMode="auto">
            <a:xfrm>
              <a:off x="3508375" y="2803525"/>
              <a:ext cx="6858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7" name="Rectangle 46"/>
            <p:cNvSpPr>
              <a:spLocks noChangeArrowheads="1"/>
            </p:cNvSpPr>
            <p:nvPr/>
          </p:nvSpPr>
          <p:spPr bwMode="auto">
            <a:xfrm>
              <a:off x="4879975" y="2803525"/>
              <a:ext cx="6858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8" name="Rectangle 47"/>
            <p:cNvSpPr>
              <a:spLocks noChangeArrowheads="1"/>
            </p:cNvSpPr>
            <p:nvPr/>
          </p:nvSpPr>
          <p:spPr bwMode="auto">
            <a:xfrm>
              <a:off x="2212975" y="34893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Fragment0</a:t>
              </a:r>
            </a:p>
          </p:txBody>
        </p:sp>
        <p:sp>
          <p:nvSpPr>
            <p:cNvPr id="82989" name="Line 48"/>
            <p:cNvSpPr>
              <a:spLocks noChangeShapeType="1"/>
            </p:cNvSpPr>
            <p:nvPr/>
          </p:nvSpPr>
          <p:spPr bwMode="auto">
            <a:xfrm flipH="1">
              <a:off x="2517775" y="31083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0" name="Rectangle 49"/>
            <p:cNvSpPr>
              <a:spLocks noChangeArrowheads="1"/>
            </p:cNvSpPr>
            <p:nvPr/>
          </p:nvSpPr>
          <p:spPr bwMode="auto">
            <a:xfrm>
              <a:off x="3584575" y="34893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Fragment1</a:t>
              </a:r>
            </a:p>
          </p:txBody>
        </p:sp>
        <p:sp>
          <p:nvSpPr>
            <p:cNvPr id="82991" name="Rectangle 50"/>
            <p:cNvSpPr>
              <a:spLocks noChangeArrowheads="1"/>
            </p:cNvSpPr>
            <p:nvPr/>
          </p:nvSpPr>
          <p:spPr bwMode="auto">
            <a:xfrm>
              <a:off x="4899025" y="34940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Fragment2</a:t>
              </a:r>
            </a:p>
          </p:txBody>
        </p:sp>
        <p:sp>
          <p:nvSpPr>
            <p:cNvPr id="82992" name="Line 51"/>
            <p:cNvSpPr>
              <a:spLocks noChangeShapeType="1"/>
            </p:cNvSpPr>
            <p:nvPr/>
          </p:nvSpPr>
          <p:spPr bwMode="auto">
            <a:xfrm flipH="1">
              <a:off x="3889375" y="31845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3" name="Line 52"/>
            <p:cNvSpPr>
              <a:spLocks noChangeShapeType="1"/>
            </p:cNvSpPr>
            <p:nvPr/>
          </p:nvSpPr>
          <p:spPr bwMode="auto">
            <a:xfrm flipH="1">
              <a:off x="5184775" y="32607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4" name="Line 53"/>
            <p:cNvSpPr>
              <a:spLocks noChangeShapeType="1"/>
            </p:cNvSpPr>
            <p:nvPr/>
          </p:nvSpPr>
          <p:spPr bwMode="auto">
            <a:xfrm>
              <a:off x="6708775" y="1889125"/>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5" name="Line 54"/>
            <p:cNvSpPr>
              <a:spLocks noChangeShapeType="1"/>
            </p:cNvSpPr>
            <p:nvPr/>
          </p:nvSpPr>
          <p:spPr bwMode="auto">
            <a:xfrm>
              <a:off x="6937375" y="1584325"/>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7" name="Freeform 56"/>
            <p:cNvSpPr>
              <a:spLocks/>
            </p:cNvSpPr>
            <p:nvPr/>
          </p:nvSpPr>
          <p:spPr bwMode="auto">
            <a:xfrm>
              <a:off x="7242175" y="1508125"/>
              <a:ext cx="1447800" cy="533400"/>
            </a:xfrm>
            <a:custGeom>
              <a:avLst/>
              <a:gdLst>
                <a:gd name="T0" fmla="*/ 0 w 816"/>
                <a:gd name="T1" fmla="*/ 2147483647 h 336"/>
                <a:gd name="T2" fmla="*/ 2147483647 w 816"/>
                <a:gd name="T3" fmla="*/ 0 h 336"/>
                <a:gd name="T4" fmla="*/ 2147483647 w 816"/>
                <a:gd name="T5" fmla="*/ 0 h 336"/>
                <a:gd name="T6" fmla="*/ 2147483647 w 816"/>
                <a:gd name="T7" fmla="*/ 2147483647 h 336"/>
                <a:gd name="T8" fmla="*/ 0 w 816"/>
                <a:gd name="T9" fmla="*/ 2147483647 h 336"/>
                <a:gd name="T10" fmla="*/ 0 60000 65536"/>
                <a:gd name="T11" fmla="*/ 0 60000 65536"/>
                <a:gd name="T12" fmla="*/ 0 60000 65536"/>
                <a:gd name="T13" fmla="*/ 0 60000 65536"/>
                <a:gd name="T14" fmla="*/ 0 60000 65536"/>
                <a:gd name="T15" fmla="*/ 0 w 816"/>
                <a:gd name="T16" fmla="*/ 0 h 336"/>
                <a:gd name="T17" fmla="*/ 816 w 816"/>
                <a:gd name="T18" fmla="*/ 336 h 336"/>
              </a:gdLst>
              <a:ahLst/>
              <a:cxnLst>
                <a:cxn ang="T10">
                  <a:pos x="T0" y="T1"/>
                </a:cxn>
                <a:cxn ang="T11">
                  <a:pos x="T2" y="T3"/>
                </a:cxn>
                <a:cxn ang="T12">
                  <a:pos x="T4" y="T5"/>
                </a:cxn>
                <a:cxn ang="T13">
                  <a:pos x="T6" y="T7"/>
                </a:cxn>
                <a:cxn ang="T14">
                  <a:pos x="T8" y="T9"/>
                </a:cxn>
              </a:cxnLst>
              <a:rect l="T15" t="T16" r="T17" b="T18"/>
              <a:pathLst>
                <a:path w="816" h="336">
                  <a:moveTo>
                    <a:pt x="0" y="336"/>
                  </a:moveTo>
                  <a:lnTo>
                    <a:pt x="192" y="0"/>
                  </a:lnTo>
                  <a:lnTo>
                    <a:pt x="816" y="0"/>
                  </a:lnTo>
                  <a:lnTo>
                    <a:pt x="816" y="336"/>
                  </a:lnTo>
                  <a:lnTo>
                    <a:pt x="0" y="336"/>
                  </a:lnTo>
                  <a:close/>
                </a:path>
              </a:pathLst>
            </a:custGeom>
            <a:solidFill>
              <a:srgbClr val="FFCC66">
                <a:alpha val="50195"/>
              </a:srgbClr>
            </a:solidFill>
            <a:ln w="9525">
              <a:solidFill>
                <a:schemeClr val="tx1"/>
              </a:solidFill>
              <a:round/>
              <a:headEnd/>
              <a:tailEnd/>
            </a:ln>
          </p:spPr>
          <p:txBody>
            <a:bodyPr/>
            <a:lstStyle/>
            <a:p>
              <a:endParaRPr lang="en-US"/>
            </a:p>
          </p:txBody>
        </p:sp>
        <p:sp>
          <p:nvSpPr>
            <p:cNvPr id="82998" name="Rectangle 57"/>
            <p:cNvSpPr>
              <a:spLocks noChangeArrowheads="1"/>
            </p:cNvSpPr>
            <p:nvPr/>
          </p:nvSpPr>
          <p:spPr bwMode="auto">
            <a:xfrm>
              <a:off x="6022975" y="2117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SIFS</a:t>
              </a:r>
            </a:p>
          </p:txBody>
        </p:sp>
        <p:sp>
          <p:nvSpPr>
            <p:cNvPr id="82999" name="Rectangle 58"/>
            <p:cNvSpPr>
              <a:spLocks noChangeArrowheads="1"/>
            </p:cNvSpPr>
            <p:nvPr/>
          </p:nvSpPr>
          <p:spPr bwMode="auto">
            <a:xfrm>
              <a:off x="6175375" y="1736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PIFS</a:t>
              </a:r>
            </a:p>
          </p:txBody>
        </p:sp>
        <p:sp>
          <p:nvSpPr>
            <p:cNvPr id="83001" name="Line 60"/>
            <p:cNvSpPr>
              <a:spLocks noChangeShapeType="1"/>
            </p:cNvSpPr>
            <p:nvPr/>
          </p:nvSpPr>
          <p:spPr bwMode="auto">
            <a:xfrm>
              <a:off x="6022975" y="2117725"/>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2" name="Line 61"/>
            <p:cNvSpPr>
              <a:spLocks noChangeShapeType="1"/>
            </p:cNvSpPr>
            <p:nvPr/>
          </p:nvSpPr>
          <p:spPr bwMode="auto">
            <a:xfrm>
              <a:off x="6022975" y="1755775"/>
              <a:ext cx="91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4" name="Rectangle 63"/>
            <p:cNvSpPr>
              <a:spLocks noChangeArrowheads="1"/>
            </p:cNvSpPr>
            <p:nvPr/>
          </p:nvSpPr>
          <p:spPr bwMode="auto">
            <a:xfrm>
              <a:off x="7799388" y="16605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Back off Window</a:t>
              </a:r>
            </a:p>
          </p:txBody>
        </p:sp>
      </p:grpSp>
    </p:spTree>
    <p:extLst>
      <p:ext uri="{BB962C8B-B14F-4D97-AF65-F5344CB8AC3E}">
        <p14:creationId xmlns:p14="http://schemas.microsoft.com/office/powerpoint/2010/main" val="22007170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z="3600" smtClean="0"/>
              <a:t>Extended Distributed Channel Access (EDCA)</a:t>
            </a:r>
            <a:endParaRPr lang="el-GR" altLang="en-US" sz="3600" smtClean="0"/>
          </a:p>
        </p:txBody>
      </p:sp>
      <p:sp>
        <p:nvSpPr>
          <p:cNvPr id="91139" name="Rectangle 3"/>
          <p:cNvSpPr>
            <a:spLocks noGrp="1" noChangeArrowheads="1"/>
          </p:cNvSpPr>
          <p:nvPr>
            <p:ph type="body" idx="1"/>
          </p:nvPr>
        </p:nvSpPr>
        <p:spPr/>
        <p:txBody>
          <a:bodyPr/>
          <a:lstStyle/>
          <a:p>
            <a:pPr eaLnBrk="1" hangingPunct="1"/>
            <a:r>
              <a:rPr lang="en-US" altLang="en-US" smtClean="0"/>
              <a:t>DIFS (AIFS in 802.11e)</a:t>
            </a:r>
          </a:p>
          <a:p>
            <a:pPr eaLnBrk="1" hangingPunct="1"/>
            <a:r>
              <a:rPr lang="en-US" altLang="en-US" smtClean="0"/>
              <a:t>CWmin</a:t>
            </a:r>
          </a:p>
          <a:p>
            <a:pPr eaLnBrk="1" hangingPunct="1"/>
            <a:r>
              <a:rPr lang="en-US" altLang="en-US" smtClean="0"/>
              <a:t>CWmax</a:t>
            </a:r>
          </a:p>
          <a:p>
            <a:pPr eaLnBrk="1" hangingPunct="1"/>
            <a:r>
              <a:rPr lang="en-US" altLang="en-US" smtClean="0"/>
              <a:t>Transmission Opportunity (TXOP)</a:t>
            </a:r>
          </a:p>
          <a:p>
            <a:pPr eaLnBrk="1" hangingPunct="1"/>
            <a:endParaRPr lang="el-GR" altLang="en-US" smtClean="0"/>
          </a:p>
          <a:p>
            <a:pPr eaLnBrk="1" hangingPunct="1">
              <a:buFontTx/>
              <a:buNone/>
            </a:pPr>
            <a:r>
              <a:rPr lang="en-US" altLang="en-US" smtClean="0"/>
              <a:t>Can also differentiate:</a:t>
            </a:r>
            <a:endParaRPr lang="el-GR" altLang="en-US" smtClean="0"/>
          </a:p>
          <a:p>
            <a:pPr eaLnBrk="1" hangingPunct="1"/>
            <a:r>
              <a:rPr lang="en-US" altLang="en-US" smtClean="0"/>
              <a:t>Persistence Factor (PF): CW increase after collision</a:t>
            </a:r>
            <a:endParaRPr lang="el-GR" altLang="en-US" smtClean="0"/>
          </a:p>
          <a:p>
            <a:pPr eaLnBrk="1" hangingPunct="1"/>
            <a:endParaRPr lang="el-GR" altLang="en-US" smtClean="0"/>
          </a:p>
        </p:txBody>
      </p:sp>
      <p:sp>
        <p:nvSpPr>
          <p:cNvPr id="91140" name="AutoShape 4" descr="edca"/>
          <p:cNvSpPr>
            <a:spLocks/>
          </p:cNvSpPr>
          <p:nvPr/>
        </p:nvSpPr>
        <p:spPr bwMode="auto">
          <a:xfrm>
            <a:off x="6910388" y="1447800"/>
            <a:ext cx="312737" cy="2019300"/>
          </a:xfrm>
          <a:prstGeom prst="rightBrace">
            <a:avLst>
              <a:gd name="adj1" fmla="val 538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1141" name="Text Box 5"/>
          <p:cNvSpPr txBox="1">
            <a:spLocks noChangeArrowheads="1"/>
          </p:cNvSpPr>
          <p:nvPr/>
        </p:nvSpPr>
        <p:spPr bwMode="auto">
          <a:xfrm>
            <a:off x="7270750" y="1951038"/>
            <a:ext cx="1873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800"/>
              <a:t>Supported by EDCA</a:t>
            </a:r>
            <a:endParaRPr lang="en-GB" altLang="en-US" sz="2800"/>
          </a:p>
        </p:txBody>
      </p:sp>
    </p:spTree>
    <p:extLst>
      <p:ext uri="{BB962C8B-B14F-4D97-AF65-F5344CB8AC3E}">
        <p14:creationId xmlns:p14="http://schemas.microsoft.com/office/powerpoint/2010/main" val="9440004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descr="802.11e"/>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163" name="Rectangle 2"/>
          <p:cNvSpPr>
            <a:spLocks noGrp="1" noChangeArrowheads="1"/>
          </p:cNvSpPr>
          <p:nvPr>
            <p:ph type="title"/>
          </p:nvPr>
        </p:nvSpPr>
        <p:spPr/>
        <p:txBody>
          <a:bodyPr/>
          <a:lstStyle/>
          <a:p>
            <a:pPr eaLnBrk="1" hangingPunct="1"/>
            <a:r>
              <a:rPr lang="en-US" altLang="en-US" smtClean="0"/>
              <a:t>802.11e Access Categories</a:t>
            </a:r>
            <a:endParaRPr lang="el-GR" altLang="en-US" smtClean="0"/>
          </a:p>
        </p:txBody>
      </p:sp>
      <p:sp>
        <p:nvSpPr>
          <p:cNvPr id="92164" name="Rectangle 3"/>
          <p:cNvSpPr>
            <a:spLocks noGrp="1" noChangeArrowheads="1"/>
          </p:cNvSpPr>
          <p:nvPr>
            <p:ph type="body" idx="1"/>
          </p:nvPr>
        </p:nvSpPr>
        <p:spPr/>
        <p:txBody>
          <a:bodyPr/>
          <a:lstStyle/>
          <a:p>
            <a:pPr eaLnBrk="1" hangingPunct="1"/>
            <a:endParaRPr lang="en-US" altLang="en-US" smtClean="0"/>
          </a:p>
        </p:txBody>
      </p:sp>
      <p:pic>
        <p:nvPicPr>
          <p:cNvPr id="92165" name="Picture 4" descr="802.1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95425"/>
            <a:ext cx="7162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085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mtClean="0"/>
              <a:t>802.11e multiple backoff entities</a:t>
            </a:r>
            <a:endParaRPr lang="el-GR" altLang="en-US" smtClean="0"/>
          </a:p>
        </p:txBody>
      </p:sp>
      <p:sp>
        <p:nvSpPr>
          <p:cNvPr id="93187" name="Rectangle 3"/>
          <p:cNvSpPr>
            <a:spLocks noGrp="1" noChangeArrowheads="1"/>
          </p:cNvSpPr>
          <p:nvPr>
            <p:ph type="body" idx="1"/>
          </p:nvPr>
        </p:nvSpPr>
        <p:spPr/>
        <p:txBody>
          <a:bodyPr/>
          <a:lstStyle/>
          <a:p>
            <a:pPr eaLnBrk="1" hangingPunct="1"/>
            <a:endParaRPr lang="en-US" altLang="en-US" smtClean="0"/>
          </a:p>
        </p:txBody>
      </p:sp>
      <p:pic>
        <p:nvPicPr>
          <p:cNvPr id="93188" name="Picture 4" descr="BACKOFF ENT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9154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7596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802.11 security</a:t>
            </a:r>
            <a:endParaRPr lang="el-GR" altLang="en-US" smtClean="0"/>
          </a:p>
        </p:txBody>
      </p:sp>
      <p:sp>
        <p:nvSpPr>
          <p:cNvPr id="83971" name="Rectangle 3"/>
          <p:cNvSpPr>
            <a:spLocks noGrp="1" noChangeArrowheads="1"/>
          </p:cNvSpPr>
          <p:nvPr>
            <p:ph type="body" idx="1"/>
          </p:nvPr>
        </p:nvSpPr>
        <p:spPr/>
        <p:txBody>
          <a:bodyPr/>
          <a:lstStyle/>
          <a:p>
            <a:pPr eaLnBrk="1" hangingPunct="1"/>
            <a:r>
              <a:rPr lang="en-US" altLang="en-US" smtClean="0"/>
              <a:t>Authentication: ensure station is allowed to associate to partiular AP</a:t>
            </a:r>
          </a:p>
          <a:p>
            <a:pPr eaLnBrk="1" hangingPunct="1"/>
            <a:r>
              <a:rPr lang="en-US" altLang="en-US" smtClean="0"/>
              <a:t>Privacy: prevent outsiders from eavesdropping</a:t>
            </a:r>
          </a:p>
          <a:p>
            <a:pPr eaLnBrk="1" hangingPunct="1"/>
            <a:r>
              <a:rPr lang="en-US" altLang="en-US" smtClean="0"/>
              <a:t>802.11: contains mechanisms to support both, but many aspects are vendor specific</a:t>
            </a:r>
          </a:p>
          <a:p>
            <a:pPr eaLnBrk="1" hangingPunct="1"/>
            <a:endParaRPr lang="el-GR" altLang="en-US" smtClean="0"/>
          </a:p>
        </p:txBody>
      </p:sp>
    </p:spTree>
    <p:extLst>
      <p:ext uri="{BB962C8B-B14F-4D97-AF65-F5344CB8AC3E}">
        <p14:creationId xmlns:p14="http://schemas.microsoft.com/office/powerpoint/2010/main" val="465608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WEP: Wired Equivalent Privacy</a:t>
            </a:r>
            <a:endParaRPr lang="el-GR" altLang="en-US" smtClean="0"/>
          </a:p>
        </p:txBody>
      </p:sp>
      <p:sp>
        <p:nvSpPr>
          <p:cNvPr id="84995" name="Rectangle 3"/>
          <p:cNvSpPr>
            <a:spLocks noGrp="1" noChangeArrowheads="1"/>
          </p:cNvSpPr>
          <p:nvPr>
            <p:ph type="body" idx="1"/>
          </p:nvPr>
        </p:nvSpPr>
        <p:spPr/>
        <p:txBody>
          <a:bodyPr/>
          <a:lstStyle/>
          <a:p>
            <a:pPr eaLnBrk="1" hangingPunct="1"/>
            <a:r>
              <a:rPr lang="en-US" altLang="en-US" smtClean="0"/>
              <a:t>Provide security similar to wired 802 networks</a:t>
            </a:r>
          </a:p>
          <a:p>
            <a:pPr eaLnBrk="1" hangingPunct="1"/>
            <a:r>
              <a:rPr lang="en-US" altLang="en-US" smtClean="0"/>
              <a:t>Encryption over wireless hop (not end-to-end)</a:t>
            </a:r>
          </a:p>
          <a:p>
            <a:pPr lvl="1" eaLnBrk="1" hangingPunct="1"/>
            <a:r>
              <a:rPr lang="en-US" altLang="en-US" smtClean="0"/>
              <a:t>only data payload</a:t>
            </a:r>
          </a:p>
          <a:p>
            <a:pPr lvl="1" eaLnBrk="1" hangingPunct="1"/>
            <a:r>
              <a:rPr lang="en-US" altLang="en-US" smtClean="0"/>
              <a:t>based on RC4 stream cipher</a:t>
            </a:r>
          </a:p>
          <a:p>
            <a:pPr lvl="1" eaLnBrk="1" hangingPunct="1"/>
            <a:r>
              <a:rPr lang="en-US" altLang="en-US" smtClean="0"/>
              <a:t>64-bit WEP (40 bit key), 128-bit WEP (26 hexadecimal – 106 bit key)</a:t>
            </a:r>
            <a:endParaRPr lang="el-GR" altLang="en-US" smtClean="0"/>
          </a:p>
        </p:txBody>
      </p:sp>
    </p:spTree>
    <p:extLst>
      <p:ext uri="{BB962C8B-B14F-4D97-AF65-F5344CB8AC3E}">
        <p14:creationId xmlns:p14="http://schemas.microsoft.com/office/powerpoint/2010/main" val="37365081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1219200"/>
          </a:xfrm>
        </p:spPr>
        <p:txBody>
          <a:bodyPr/>
          <a:lstStyle/>
          <a:p>
            <a:pPr eaLnBrk="1" hangingPunct="1"/>
            <a:r>
              <a:rPr lang="en-US" altLang="en-US" smtClean="0"/>
              <a:t>802.11i – Operational Components</a:t>
            </a:r>
            <a:endParaRPr lang="el-GR" altLang="en-US" smtClean="0"/>
          </a:p>
        </p:txBody>
      </p:sp>
      <p:grpSp>
        <p:nvGrpSpPr>
          <p:cNvPr id="2" name="Group 1" descr="802.11i"/>
          <p:cNvGrpSpPr/>
          <p:nvPr/>
        </p:nvGrpSpPr>
        <p:grpSpPr>
          <a:xfrm>
            <a:off x="1143000" y="1671638"/>
            <a:ext cx="8001000" cy="4375150"/>
            <a:chOff x="1143000" y="1671638"/>
            <a:chExt cx="8001000" cy="4375150"/>
          </a:xfrm>
        </p:grpSpPr>
        <p:grpSp>
          <p:nvGrpSpPr>
            <p:cNvPr id="29" name="Group 3"/>
            <p:cNvGrpSpPr>
              <a:grpSpLocks/>
            </p:cNvGrpSpPr>
            <p:nvPr/>
          </p:nvGrpSpPr>
          <p:grpSpPr bwMode="auto">
            <a:xfrm>
              <a:off x="1182688" y="5554663"/>
              <a:ext cx="3621087" cy="492125"/>
              <a:chOff x="745" y="3310"/>
              <a:chExt cx="2281" cy="310"/>
            </a:xfrm>
          </p:grpSpPr>
          <p:sp>
            <p:nvSpPr>
              <p:cNvPr id="86042" name="Line 4"/>
              <p:cNvSpPr>
                <a:spLocks noChangeShapeType="1"/>
              </p:cNvSpPr>
              <p:nvPr/>
            </p:nvSpPr>
            <p:spPr bwMode="auto">
              <a:xfrm>
                <a:off x="745" y="3310"/>
                <a:ext cx="2281"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3" name="Text Box 5"/>
              <p:cNvSpPr txBox="1">
                <a:spLocks noChangeArrowheads="1"/>
              </p:cNvSpPr>
              <p:nvPr/>
            </p:nvSpPr>
            <p:spPr bwMode="auto">
              <a:xfrm>
                <a:off x="845" y="3370"/>
                <a:ext cx="212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Data protection</a:t>
                </a:r>
              </a:p>
            </p:txBody>
          </p:sp>
        </p:grpSp>
        <p:grpSp>
          <p:nvGrpSpPr>
            <p:cNvPr id="32" name="Group 6"/>
            <p:cNvGrpSpPr>
              <a:grpSpLocks/>
            </p:cNvGrpSpPr>
            <p:nvPr/>
          </p:nvGrpSpPr>
          <p:grpSpPr bwMode="auto">
            <a:xfrm>
              <a:off x="1143000" y="4183063"/>
              <a:ext cx="6616700" cy="466725"/>
              <a:chOff x="841" y="2278"/>
              <a:chExt cx="4024" cy="294"/>
            </a:xfrm>
          </p:grpSpPr>
          <p:sp>
            <p:nvSpPr>
              <p:cNvPr id="86040" name="Line 7"/>
              <p:cNvSpPr>
                <a:spLocks noChangeShapeType="1"/>
              </p:cNvSpPr>
              <p:nvPr/>
            </p:nvSpPr>
            <p:spPr bwMode="auto">
              <a:xfrm>
                <a:off x="841" y="2278"/>
                <a:ext cx="4024" cy="1"/>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1" name="Text Box 8"/>
              <p:cNvSpPr txBox="1">
                <a:spLocks noChangeArrowheads="1"/>
              </p:cNvSpPr>
              <p:nvPr/>
            </p:nvSpPr>
            <p:spPr bwMode="auto">
              <a:xfrm>
                <a:off x="941" y="2322"/>
                <a:ext cx="381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802.1X authentication</a:t>
                </a:r>
              </a:p>
            </p:txBody>
          </p:sp>
        </p:grpSp>
        <p:grpSp>
          <p:nvGrpSpPr>
            <p:cNvPr id="35" name="Group 9"/>
            <p:cNvGrpSpPr>
              <a:grpSpLocks/>
            </p:cNvGrpSpPr>
            <p:nvPr/>
          </p:nvGrpSpPr>
          <p:grpSpPr bwMode="auto">
            <a:xfrm>
              <a:off x="1182688" y="4792663"/>
              <a:ext cx="7173912" cy="788987"/>
              <a:chOff x="745" y="2934"/>
              <a:chExt cx="4519" cy="497"/>
            </a:xfrm>
          </p:grpSpPr>
          <p:grpSp>
            <p:nvGrpSpPr>
              <p:cNvPr id="86034" name="Group 10"/>
              <p:cNvGrpSpPr>
                <a:grpSpLocks/>
              </p:cNvGrpSpPr>
              <p:nvPr/>
            </p:nvGrpSpPr>
            <p:grpSpPr bwMode="auto">
              <a:xfrm>
                <a:off x="745" y="2934"/>
                <a:ext cx="2281" cy="310"/>
                <a:chOff x="745" y="2934"/>
                <a:chExt cx="2281" cy="310"/>
              </a:xfrm>
            </p:grpSpPr>
            <p:sp>
              <p:nvSpPr>
                <p:cNvPr id="86038" name="Line 11"/>
                <p:cNvSpPr>
                  <a:spLocks noChangeShapeType="1"/>
                </p:cNvSpPr>
                <p:nvPr/>
              </p:nvSpPr>
              <p:spPr bwMode="auto">
                <a:xfrm>
                  <a:off x="745" y="2934"/>
                  <a:ext cx="2281"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Text Box 12"/>
                <p:cNvSpPr txBox="1">
                  <a:spLocks noChangeArrowheads="1"/>
                </p:cNvSpPr>
                <p:nvPr/>
              </p:nvSpPr>
              <p:spPr bwMode="auto">
                <a:xfrm>
                  <a:off x="845" y="2994"/>
                  <a:ext cx="212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802.1X key management</a:t>
                  </a:r>
                </a:p>
              </p:txBody>
            </p:sp>
          </p:grpSp>
          <p:grpSp>
            <p:nvGrpSpPr>
              <p:cNvPr id="86035" name="Group 13"/>
              <p:cNvGrpSpPr>
                <a:grpSpLocks/>
              </p:cNvGrpSpPr>
              <p:nvPr/>
            </p:nvGrpSpPr>
            <p:grpSpPr bwMode="auto">
              <a:xfrm>
                <a:off x="3137" y="2934"/>
                <a:ext cx="2127" cy="497"/>
                <a:chOff x="3137" y="2934"/>
                <a:chExt cx="2127" cy="497"/>
              </a:xfrm>
            </p:grpSpPr>
            <p:sp>
              <p:nvSpPr>
                <p:cNvPr id="86036" name="Line 14"/>
                <p:cNvSpPr>
                  <a:spLocks noChangeShapeType="1"/>
                </p:cNvSpPr>
                <p:nvPr/>
              </p:nvSpPr>
              <p:spPr bwMode="auto">
                <a:xfrm>
                  <a:off x="3217" y="2934"/>
                  <a:ext cx="1789" cy="0"/>
                </a:xfrm>
                <a:prstGeom prst="line">
                  <a:avLst/>
                </a:prstGeom>
                <a:noFill/>
                <a:ln w="38100">
                  <a:solidFill>
                    <a:schemeClr val="tx1"/>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Text Box 15"/>
                <p:cNvSpPr txBox="1">
                  <a:spLocks noChangeArrowheads="1"/>
                </p:cNvSpPr>
                <p:nvPr/>
              </p:nvSpPr>
              <p:spPr bwMode="auto">
                <a:xfrm>
                  <a:off x="3137" y="2989"/>
                  <a:ext cx="2127"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RADIUS-based key distribution</a:t>
                  </a:r>
                </a:p>
              </p:txBody>
            </p:sp>
          </p:grpSp>
        </p:grpSp>
        <p:grpSp>
          <p:nvGrpSpPr>
            <p:cNvPr id="42" name="Group 16"/>
            <p:cNvGrpSpPr>
              <a:grpSpLocks/>
            </p:cNvGrpSpPr>
            <p:nvPr/>
          </p:nvGrpSpPr>
          <p:grpSpPr bwMode="auto">
            <a:xfrm>
              <a:off x="1219200" y="3338513"/>
              <a:ext cx="3657600" cy="771525"/>
              <a:chOff x="841" y="2278"/>
              <a:chExt cx="4024" cy="486"/>
            </a:xfrm>
          </p:grpSpPr>
          <p:sp>
            <p:nvSpPr>
              <p:cNvPr id="86032" name="Line 17"/>
              <p:cNvSpPr>
                <a:spLocks noChangeShapeType="1"/>
              </p:cNvSpPr>
              <p:nvPr/>
            </p:nvSpPr>
            <p:spPr bwMode="auto">
              <a:xfrm>
                <a:off x="841" y="2278"/>
                <a:ext cx="4024" cy="1"/>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3" name="Text Box 18"/>
              <p:cNvSpPr txBox="1">
                <a:spLocks noChangeArrowheads="1"/>
              </p:cNvSpPr>
              <p:nvPr/>
            </p:nvSpPr>
            <p:spPr bwMode="auto">
              <a:xfrm>
                <a:off x="942" y="2322"/>
                <a:ext cx="3816"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Security capabilities discovery</a:t>
                </a:r>
              </a:p>
            </p:txBody>
          </p:sp>
        </p:grpSp>
        <p:grpSp>
          <p:nvGrpSpPr>
            <p:cNvPr id="86023" name="Group 20"/>
            <p:cNvGrpSpPr>
              <a:grpSpLocks/>
            </p:cNvGrpSpPr>
            <p:nvPr/>
          </p:nvGrpSpPr>
          <p:grpSpPr bwMode="auto">
            <a:xfrm>
              <a:off x="7010400" y="1671638"/>
              <a:ext cx="2133600" cy="1649412"/>
              <a:chOff x="4176" y="785"/>
              <a:chExt cx="1344" cy="1039"/>
            </a:xfrm>
          </p:grpSpPr>
          <p:sp>
            <p:nvSpPr>
              <p:cNvPr id="86030" name="Text Box 21"/>
              <p:cNvSpPr txBox="1">
                <a:spLocks noChangeArrowheads="1"/>
              </p:cNvSpPr>
              <p:nvPr/>
            </p:nvSpPr>
            <p:spPr bwMode="auto">
              <a:xfrm>
                <a:off x="4176" y="1306"/>
                <a:ext cx="134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Authentication Server</a:t>
                </a:r>
              </a:p>
            </p:txBody>
          </p:sp>
          <p:pic>
            <p:nvPicPr>
              <p:cNvPr id="86031" name="Picture 22" descr="802.11i"/>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785"/>
                <a:ext cx="288"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6024" name="Group 23" descr="802.11i"/>
          <p:cNvGrpSpPr>
            <a:grpSpLocks/>
          </p:cNvGrpSpPr>
          <p:nvPr/>
        </p:nvGrpSpPr>
        <p:grpSpPr bwMode="auto">
          <a:xfrm>
            <a:off x="3840163" y="1401763"/>
            <a:ext cx="1371600" cy="1943100"/>
            <a:chOff x="2704" y="975"/>
            <a:chExt cx="864" cy="1224"/>
          </a:xfrm>
        </p:grpSpPr>
        <p:sp>
          <p:nvSpPr>
            <p:cNvPr id="86028" name="Text Box 24"/>
            <p:cNvSpPr txBox="1">
              <a:spLocks noChangeArrowheads="1"/>
            </p:cNvSpPr>
            <p:nvPr/>
          </p:nvSpPr>
          <p:spPr bwMode="auto">
            <a:xfrm>
              <a:off x="2704" y="1680"/>
              <a:ext cx="864" cy="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Access Point</a:t>
              </a:r>
              <a:endParaRPr lang="en-US" altLang="en-US" sz="1800">
                <a:latin typeface="Arial Narrow" pitchFamily="34" charset="0"/>
              </a:endParaRPr>
            </a:p>
          </p:txBody>
        </p:sp>
        <p:pic>
          <p:nvPicPr>
            <p:cNvPr id="86029" name="Picture 25" descr="access 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 y="975"/>
              <a:ext cx="749" cy="762"/>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6025" name="Group 26" descr="802.11i"/>
          <p:cNvGrpSpPr>
            <a:grpSpLocks/>
          </p:cNvGrpSpPr>
          <p:nvPr/>
        </p:nvGrpSpPr>
        <p:grpSpPr bwMode="auto">
          <a:xfrm>
            <a:off x="309563" y="1497013"/>
            <a:ext cx="1371600" cy="1409700"/>
            <a:chOff x="240" y="1044"/>
            <a:chExt cx="864" cy="888"/>
          </a:xfrm>
        </p:grpSpPr>
        <p:pic>
          <p:nvPicPr>
            <p:cNvPr id="86026" name="Picture 27" descr="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 y="1044"/>
              <a:ext cx="727"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Text Box 28"/>
            <p:cNvSpPr txBox="1">
              <a:spLocks noChangeArrowheads="1"/>
            </p:cNvSpPr>
            <p:nvPr/>
          </p:nvSpPr>
          <p:spPr bwMode="auto">
            <a:xfrm>
              <a:off x="240" y="1644"/>
              <a:ext cx="86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Station</a:t>
              </a:r>
              <a:endParaRPr lang="en-US" altLang="en-US" sz="1800">
                <a:latin typeface="Arial Narrow" pitchFamily="34" charset="0"/>
              </a:endParaRPr>
            </a:p>
          </p:txBody>
        </p:sp>
      </p:grpSp>
    </p:spTree>
    <p:extLst>
      <p:ext uri="{BB962C8B-B14F-4D97-AF65-F5344CB8AC3E}">
        <p14:creationId xmlns:p14="http://schemas.microsoft.com/office/powerpoint/2010/main" val="343228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WLAN usage</a:t>
            </a:r>
          </a:p>
        </p:txBody>
      </p:sp>
      <p:sp>
        <p:nvSpPr>
          <p:cNvPr id="10243" name="Rectangle 3"/>
          <p:cNvSpPr>
            <a:spLocks noGrp="1" noChangeArrowheads="1"/>
          </p:cNvSpPr>
          <p:nvPr>
            <p:ph type="body" idx="1"/>
          </p:nvPr>
        </p:nvSpPr>
        <p:spPr>
          <a:xfrm>
            <a:off x="533400" y="1544638"/>
            <a:ext cx="8331200" cy="4826000"/>
          </a:xfrm>
        </p:spPr>
        <p:txBody>
          <a:bodyPr/>
          <a:lstStyle/>
          <a:p>
            <a:pPr eaLnBrk="1" hangingPunct="1">
              <a:buFontTx/>
              <a:buNone/>
            </a:pPr>
            <a:r>
              <a:rPr lang="en-US" altLang="en-US" sz="2800" smtClean="0"/>
              <a:t>Single-hop networks</a:t>
            </a:r>
          </a:p>
          <a:p>
            <a:pPr eaLnBrk="1" hangingPunct="1"/>
            <a:r>
              <a:rPr lang="en-US" altLang="en-US" sz="2800" smtClean="0"/>
              <a:t>Home networks</a:t>
            </a:r>
          </a:p>
          <a:p>
            <a:pPr eaLnBrk="1" hangingPunct="1"/>
            <a:r>
              <a:rPr lang="en-US" altLang="en-US" sz="2800" smtClean="0"/>
              <a:t>Enterprise networks (offices, labs, etc.)</a:t>
            </a:r>
          </a:p>
          <a:p>
            <a:pPr eaLnBrk="1" hangingPunct="1"/>
            <a:r>
              <a:rPr lang="en-US" altLang="en-US" sz="2800" smtClean="0"/>
              <a:t>Outdoor areas (cities, parks, etc.)</a:t>
            </a:r>
          </a:p>
          <a:p>
            <a:pPr eaLnBrk="1" hangingPunct="1"/>
            <a:endParaRPr lang="en-US" altLang="en-US" sz="2800" smtClean="0"/>
          </a:p>
          <a:p>
            <a:pPr eaLnBrk="1" hangingPunct="1">
              <a:buFontTx/>
              <a:buNone/>
            </a:pPr>
            <a:r>
              <a:rPr lang="en-US" altLang="en-US" sz="2800" smtClean="0"/>
              <a:t>Multi-hop networks</a:t>
            </a:r>
          </a:p>
          <a:p>
            <a:pPr eaLnBrk="1" hangingPunct="1"/>
            <a:r>
              <a:rPr lang="en-US" altLang="en-US" sz="2800" smtClean="0"/>
              <a:t>Ad-hoc network of small groups (e.g. aircrafts)</a:t>
            </a:r>
          </a:p>
          <a:p>
            <a:pPr eaLnBrk="1" hangingPunct="1"/>
            <a:r>
              <a:rPr lang="en-US" altLang="en-US" sz="2800" smtClean="0"/>
              <a:t>Balloon networks (SpaceData Inc.)</a:t>
            </a:r>
          </a:p>
          <a:p>
            <a:pPr eaLnBrk="1" hangingPunct="1"/>
            <a:r>
              <a:rPr lang="en-US" altLang="en-US" sz="2800" smtClean="0"/>
              <a:t>Mesh networks (e.g. routers on lamp-posts)</a:t>
            </a:r>
          </a:p>
        </p:txBody>
      </p:sp>
    </p:spTree>
    <p:extLst>
      <p:ext uri="{BB962C8B-B14F-4D97-AF65-F5344CB8AC3E}">
        <p14:creationId xmlns:p14="http://schemas.microsoft.com/office/powerpoint/2010/main" val="2076269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Actions of each phase</a:t>
            </a:r>
          </a:p>
        </p:txBody>
      </p:sp>
      <p:sp>
        <p:nvSpPr>
          <p:cNvPr id="3" name="Content Placeholder 2"/>
          <p:cNvSpPr>
            <a:spLocks noGrp="1"/>
          </p:cNvSpPr>
          <p:nvPr>
            <p:ph idx="1"/>
          </p:nvPr>
        </p:nvSpPr>
        <p:spPr/>
        <p:txBody>
          <a:bodyPr>
            <a:normAutofit fontScale="85000" lnSpcReduction="10000"/>
          </a:bodyPr>
          <a:lstStyle/>
          <a:p>
            <a:pPr>
              <a:defRPr/>
            </a:pPr>
            <a:r>
              <a:rPr lang="en-US" dirty="0" smtClean="0"/>
              <a:t>Discovery</a:t>
            </a:r>
          </a:p>
          <a:p>
            <a:pPr lvl="1">
              <a:defRPr/>
            </a:pPr>
            <a:r>
              <a:rPr lang="en-US" dirty="0" smtClean="0"/>
              <a:t>Determine promising parties with whom to communicate</a:t>
            </a:r>
          </a:p>
          <a:p>
            <a:pPr lvl="1">
              <a:defRPr/>
            </a:pPr>
            <a:r>
              <a:rPr lang="en-US" dirty="0" smtClean="0"/>
              <a:t>AP advertises network security capabilities to STAs</a:t>
            </a:r>
          </a:p>
          <a:p>
            <a:pPr>
              <a:defRPr/>
            </a:pPr>
            <a:r>
              <a:rPr lang="en-US" dirty="0" smtClean="0"/>
              <a:t>802.1X authentication</a:t>
            </a:r>
          </a:p>
          <a:p>
            <a:pPr lvl="1">
              <a:defRPr/>
            </a:pPr>
            <a:r>
              <a:rPr lang="en-US" dirty="0" smtClean="0"/>
              <a:t>Centralize network admission policy decisions at the AS</a:t>
            </a:r>
          </a:p>
          <a:p>
            <a:pPr lvl="1">
              <a:defRPr/>
            </a:pPr>
            <a:r>
              <a:rPr lang="en-US" dirty="0" smtClean="0"/>
              <a:t>STA determines whether it does indeed want to communicate</a:t>
            </a:r>
          </a:p>
          <a:p>
            <a:pPr lvl="1">
              <a:defRPr/>
            </a:pPr>
            <a:r>
              <a:rPr lang="en-US" dirty="0" smtClean="0"/>
              <a:t>Mutually authenticate STA and AS</a:t>
            </a:r>
          </a:p>
          <a:p>
            <a:pPr lvl="1">
              <a:defRPr/>
            </a:pPr>
            <a:r>
              <a:rPr lang="en-US" dirty="0" smtClean="0"/>
              <a:t>Generate Master Key as a side effect of authentication</a:t>
            </a:r>
          </a:p>
          <a:p>
            <a:pPr lvl="1">
              <a:defRPr/>
            </a:pPr>
            <a:r>
              <a:rPr lang="en-US" dirty="0" smtClean="0"/>
              <a:t>Use master key to generate session keys = authorization token</a:t>
            </a:r>
          </a:p>
          <a:p>
            <a:pPr>
              <a:defRPr/>
            </a:pPr>
            <a:endParaRPr lang="en-US" dirty="0"/>
          </a:p>
        </p:txBody>
      </p:sp>
    </p:spTree>
    <p:extLst>
      <p:ext uri="{BB962C8B-B14F-4D97-AF65-F5344CB8AC3E}">
        <p14:creationId xmlns:p14="http://schemas.microsoft.com/office/powerpoint/2010/main" val="103524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Actions of each phase (cont)</a:t>
            </a:r>
          </a:p>
        </p:txBody>
      </p:sp>
      <p:sp>
        <p:nvSpPr>
          <p:cNvPr id="88067" name="Content Placeholder 2"/>
          <p:cNvSpPr>
            <a:spLocks noGrp="1"/>
          </p:cNvSpPr>
          <p:nvPr>
            <p:ph idx="1"/>
          </p:nvPr>
        </p:nvSpPr>
        <p:spPr/>
        <p:txBody>
          <a:bodyPr/>
          <a:lstStyle/>
          <a:p>
            <a:r>
              <a:rPr lang="en-US" altLang="en-US" smtClean="0"/>
              <a:t>RADIUS-based key distribution</a:t>
            </a:r>
          </a:p>
          <a:p>
            <a:pPr lvl="1"/>
            <a:r>
              <a:rPr lang="en-US" altLang="en-US" smtClean="0"/>
              <a:t>AS moves (not copies) session key (PMK) to STA’s AP</a:t>
            </a:r>
          </a:p>
          <a:p>
            <a:r>
              <a:rPr lang="en-US" altLang="en-US" smtClean="0"/>
              <a:t>802.1X key management</a:t>
            </a:r>
          </a:p>
          <a:p>
            <a:pPr lvl="1"/>
            <a:r>
              <a:rPr lang="en-US" altLang="en-US" smtClean="0"/>
              <a:t>Bind PMK to STA and AP</a:t>
            </a:r>
          </a:p>
          <a:p>
            <a:pPr lvl="1"/>
            <a:r>
              <a:rPr lang="en-US" altLang="en-US" smtClean="0"/>
              <a:t>Confirm both AP and STA possess PMK</a:t>
            </a:r>
          </a:p>
          <a:p>
            <a:pPr lvl="1"/>
            <a:r>
              <a:rPr lang="en-US" altLang="en-US" smtClean="0"/>
              <a:t>Generate fresh operational key (PTK)</a:t>
            </a:r>
          </a:p>
          <a:p>
            <a:pPr lvl="1"/>
            <a:r>
              <a:rPr lang="en-US" altLang="en-US" smtClean="0"/>
              <a:t>Prove each peer is live</a:t>
            </a:r>
          </a:p>
          <a:p>
            <a:pPr lvl="1"/>
            <a:r>
              <a:rPr lang="en-US" altLang="en-US" smtClean="0"/>
              <a:t>Synchronize PTK use</a:t>
            </a:r>
          </a:p>
          <a:p>
            <a:endParaRPr lang="en-US" altLang="en-US" smtClean="0"/>
          </a:p>
        </p:txBody>
      </p:sp>
    </p:spTree>
    <p:extLst>
      <p:ext uri="{BB962C8B-B14F-4D97-AF65-F5344CB8AC3E}">
        <p14:creationId xmlns:p14="http://schemas.microsoft.com/office/powerpoint/2010/main" val="3993132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Data transfer</a:t>
            </a:r>
          </a:p>
        </p:txBody>
      </p:sp>
      <p:sp>
        <p:nvSpPr>
          <p:cNvPr id="89091" name="Content Placeholder 2"/>
          <p:cNvSpPr>
            <a:spLocks noGrp="1"/>
          </p:cNvSpPr>
          <p:nvPr>
            <p:ph idx="1"/>
          </p:nvPr>
        </p:nvSpPr>
        <p:spPr/>
        <p:txBody>
          <a:bodyPr/>
          <a:lstStyle/>
          <a:p>
            <a:r>
              <a:rPr lang="en-US" altLang="en-US" smtClean="0"/>
              <a:t>802.11i defines 2 protocols to protect data transfer</a:t>
            </a:r>
          </a:p>
          <a:p>
            <a:pPr lvl="1"/>
            <a:r>
              <a:rPr lang="en-US" altLang="en-US" smtClean="0"/>
              <a:t>TKIP – for legacy devices only</a:t>
            </a:r>
          </a:p>
          <a:p>
            <a:pPr lvl="1"/>
            <a:r>
              <a:rPr lang="en-US" altLang="en-US" smtClean="0"/>
              <a:t>CCMP – better security for new devices</a:t>
            </a:r>
          </a:p>
          <a:p>
            <a:r>
              <a:rPr lang="en-US" altLang="en-US" smtClean="0"/>
              <a:t>Two protocols instead of one due to politics</a:t>
            </a:r>
          </a:p>
          <a:p>
            <a:endParaRPr lang="en-US" altLang="en-US" smtClean="0"/>
          </a:p>
        </p:txBody>
      </p:sp>
    </p:spTree>
    <p:extLst>
      <p:ext uri="{BB962C8B-B14F-4D97-AF65-F5344CB8AC3E}">
        <p14:creationId xmlns:p14="http://schemas.microsoft.com/office/powerpoint/2010/main" val="881901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Data transfer requirements</a:t>
            </a:r>
          </a:p>
        </p:txBody>
      </p:sp>
      <p:sp>
        <p:nvSpPr>
          <p:cNvPr id="3" name="Content Placeholder 2"/>
          <p:cNvSpPr>
            <a:spLocks noGrp="1"/>
          </p:cNvSpPr>
          <p:nvPr>
            <p:ph idx="1"/>
          </p:nvPr>
        </p:nvSpPr>
        <p:spPr/>
        <p:txBody>
          <a:bodyPr>
            <a:normAutofit fontScale="85000" lnSpcReduction="10000"/>
          </a:bodyPr>
          <a:lstStyle/>
          <a:p>
            <a:pPr>
              <a:defRPr/>
            </a:pPr>
            <a:r>
              <a:rPr lang="en-US" dirty="0" smtClean="0"/>
              <a:t>Never send or receive unprotected packets</a:t>
            </a:r>
          </a:p>
          <a:p>
            <a:pPr>
              <a:defRPr/>
            </a:pPr>
            <a:r>
              <a:rPr lang="en-US" dirty="0" smtClean="0"/>
              <a:t>Message origin authenticity — prevent forgeries</a:t>
            </a:r>
          </a:p>
          <a:p>
            <a:pPr>
              <a:defRPr/>
            </a:pPr>
            <a:r>
              <a:rPr lang="en-US" dirty="0" smtClean="0"/>
              <a:t>Sequence packets — detect replays</a:t>
            </a:r>
          </a:p>
          <a:p>
            <a:pPr>
              <a:defRPr/>
            </a:pPr>
            <a:r>
              <a:rPr lang="en-US" dirty="0" smtClean="0"/>
              <a:t>Avoid rekeying — 48 bit packet sequence number</a:t>
            </a:r>
          </a:p>
          <a:p>
            <a:pPr>
              <a:defRPr/>
            </a:pPr>
            <a:r>
              <a:rPr lang="en-US" dirty="0" smtClean="0"/>
              <a:t>Eliminate per-packet key – don’t misuse encryption</a:t>
            </a:r>
          </a:p>
          <a:p>
            <a:pPr>
              <a:defRPr/>
            </a:pPr>
            <a:r>
              <a:rPr lang="en-US" dirty="0" smtClean="0"/>
              <a:t>Protect source and destination addresses</a:t>
            </a:r>
          </a:p>
          <a:p>
            <a:pPr>
              <a:defRPr/>
            </a:pPr>
            <a:r>
              <a:rPr lang="en-US" dirty="0" smtClean="0"/>
              <a:t>Use one strong cryptographic primitive for both confidentiality and integrity</a:t>
            </a:r>
          </a:p>
          <a:p>
            <a:pPr>
              <a:defRPr/>
            </a:pPr>
            <a:r>
              <a:rPr lang="en-US" dirty="0" smtClean="0"/>
              <a:t>Interoperate with proposed quality of service (</a:t>
            </a:r>
            <a:r>
              <a:rPr lang="en-US" dirty="0" err="1" smtClean="0"/>
              <a:t>QoS</a:t>
            </a:r>
            <a:r>
              <a:rPr lang="en-US" dirty="0" smtClean="0"/>
              <a:t>) enhancements (IEEE 802.11 </a:t>
            </a:r>
            <a:r>
              <a:rPr lang="en-US" dirty="0" err="1" smtClean="0"/>
              <a:t>TGe</a:t>
            </a:r>
            <a:r>
              <a:rPr lang="en-US" dirty="0" smtClean="0"/>
              <a:t>)</a:t>
            </a:r>
          </a:p>
        </p:txBody>
      </p:sp>
    </p:spTree>
    <p:extLst>
      <p:ext uri="{BB962C8B-B14F-4D97-AF65-F5344CB8AC3E}">
        <p14:creationId xmlns:p14="http://schemas.microsoft.com/office/powerpoint/2010/main" val="22413119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Other 802.11 enhancements</a:t>
            </a:r>
            <a:endParaRPr lang="el-GR" altLang="en-US" smtClean="0"/>
          </a:p>
        </p:txBody>
      </p:sp>
      <p:sp>
        <p:nvSpPr>
          <p:cNvPr id="94211" name="Rectangle 3"/>
          <p:cNvSpPr>
            <a:spLocks noGrp="1" noChangeArrowheads="1"/>
          </p:cNvSpPr>
          <p:nvPr>
            <p:ph type="body" idx="1"/>
          </p:nvPr>
        </p:nvSpPr>
        <p:spPr/>
        <p:txBody>
          <a:bodyPr/>
          <a:lstStyle/>
          <a:p>
            <a:pPr eaLnBrk="1" hangingPunct="1">
              <a:lnSpc>
                <a:spcPct val="90000"/>
              </a:lnSpc>
            </a:pPr>
            <a:r>
              <a:rPr lang="en-US" altLang="en-US" sz="2800" smtClean="0"/>
              <a:t>802.11f: inter-AP communication</a:t>
            </a:r>
          </a:p>
          <a:p>
            <a:pPr eaLnBrk="1" hangingPunct="1">
              <a:lnSpc>
                <a:spcPct val="90000"/>
              </a:lnSpc>
            </a:pPr>
            <a:r>
              <a:rPr lang="en-US" altLang="en-US" sz="2800" smtClean="0"/>
              <a:t>802.11h: dynamic frequency selection and power control</a:t>
            </a:r>
          </a:p>
          <a:p>
            <a:pPr eaLnBrk="1" hangingPunct="1">
              <a:lnSpc>
                <a:spcPct val="90000"/>
              </a:lnSpc>
            </a:pPr>
            <a:r>
              <a:rPr lang="en-US" altLang="en-US" sz="2800" smtClean="0"/>
              <a:t>802.11i: enhanced security</a:t>
            </a:r>
          </a:p>
          <a:p>
            <a:pPr eaLnBrk="1" hangingPunct="1">
              <a:lnSpc>
                <a:spcPct val="90000"/>
              </a:lnSpc>
            </a:pPr>
            <a:r>
              <a:rPr lang="en-US" altLang="en-US" sz="2800" smtClean="0"/>
              <a:t>802.11k: Radio measurements</a:t>
            </a:r>
          </a:p>
          <a:p>
            <a:pPr eaLnBrk="1" hangingPunct="1">
              <a:lnSpc>
                <a:spcPct val="90000"/>
              </a:lnSpc>
            </a:pPr>
            <a:r>
              <a:rPr lang="en-US" altLang="en-US" sz="2800" smtClean="0"/>
              <a:t>802.11p</a:t>
            </a:r>
          </a:p>
          <a:p>
            <a:pPr lvl="1" eaLnBrk="1" hangingPunct="1">
              <a:lnSpc>
                <a:spcPct val="90000"/>
              </a:lnSpc>
            </a:pPr>
            <a:r>
              <a:rPr lang="en-US" altLang="en-US" smtClean="0"/>
              <a:t>WAVE: wireless access for vehicular environments</a:t>
            </a:r>
          </a:p>
          <a:p>
            <a:pPr eaLnBrk="1" hangingPunct="1">
              <a:lnSpc>
                <a:spcPct val="90000"/>
              </a:lnSpc>
            </a:pPr>
            <a:r>
              <a:rPr lang="en-US" altLang="en-US" sz="2800" smtClean="0"/>
              <a:t>802.11r: reduction of handoff latency</a:t>
            </a:r>
          </a:p>
          <a:p>
            <a:pPr eaLnBrk="1" hangingPunct="1">
              <a:lnSpc>
                <a:spcPct val="90000"/>
              </a:lnSpc>
            </a:pPr>
            <a:r>
              <a:rPr lang="en-US" altLang="en-US" sz="2800" smtClean="0"/>
              <a:t>802.11s</a:t>
            </a:r>
          </a:p>
          <a:p>
            <a:pPr lvl="1" eaLnBrk="1" hangingPunct="1">
              <a:lnSpc>
                <a:spcPct val="90000"/>
              </a:lnSpc>
            </a:pPr>
            <a:r>
              <a:rPr lang="en-US" altLang="en-US" smtClean="0"/>
              <a:t>Mesh networking</a:t>
            </a:r>
          </a:p>
          <a:p>
            <a:pPr lvl="1" eaLnBrk="1" hangingPunct="1">
              <a:lnSpc>
                <a:spcPct val="90000"/>
              </a:lnSpc>
            </a:pPr>
            <a:endParaRPr lang="en-US" altLang="en-US" smtClean="0"/>
          </a:p>
          <a:p>
            <a:pPr eaLnBrk="1" hangingPunct="1">
              <a:lnSpc>
                <a:spcPct val="90000"/>
              </a:lnSpc>
            </a:pPr>
            <a:endParaRPr lang="el-GR" altLang="en-US" sz="2800" smtClean="0"/>
          </a:p>
        </p:txBody>
      </p:sp>
    </p:spTree>
    <p:extLst>
      <p:ext uri="{BB962C8B-B14F-4D97-AF65-F5344CB8AC3E}">
        <p14:creationId xmlns:p14="http://schemas.microsoft.com/office/powerpoint/2010/main" val="24779956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838200" y="1295400"/>
            <a:ext cx="7772400" cy="1470025"/>
          </a:xfrm>
        </p:spPr>
        <p:txBody>
          <a:bodyPr/>
          <a:lstStyle/>
          <a:p>
            <a:r>
              <a:rPr lang="el-GR" dirty="0" smtClean="0"/>
              <a:t>Τέλος Ενότητας #</a:t>
            </a:r>
            <a:r>
              <a:rPr lang="en-US" dirty="0" smtClean="0"/>
              <a:t> </a:t>
            </a:r>
            <a:r>
              <a:rPr lang="el-GR" dirty="0"/>
              <a:t>5</a:t>
            </a:r>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8" name="Υπότιτλος 2"/>
          <p:cNvSpPr>
            <a:spLocks noGrp="1"/>
          </p:cNvSpPr>
          <p:nvPr>
            <p:ph type="subTitle" idx="1"/>
          </p:nvPr>
        </p:nvSpPr>
        <p:spPr>
          <a:xfrm>
            <a:off x="1371600" y="2590800"/>
            <a:ext cx="6934200" cy="2895600"/>
          </a:xfrm>
        </p:spPr>
        <p:txBody>
          <a:bodyPr>
            <a:noAutofit/>
          </a:bodyPr>
          <a:lstStyle/>
          <a:p>
            <a:r>
              <a:rPr lang="el-GR" sz="2800" b="1" dirty="0" smtClean="0"/>
              <a:t>Μάθημα: </a:t>
            </a:r>
            <a:r>
              <a:rPr lang="el-GR" sz="2800" b="1" dirty="0" smtClean="0"/>
              <a:t>Ασύρματες και </a:t>
            </a:r>
            <a:r>
              <a:rPr lang="el-GR" sz="2800" b="1" dirty="0" smtClean="0"/>
              <a:t>Κινητές Επικοινωνίες</a:t>
            </a:r>
          </a:p>
          <a:p>
            <a:r>
              <a:rPr lang="el-GR" sz="2800" b="1" dirty="0" smtClean="0"/>
              <a:t>Ενότητα </a:t>
            </a:r>
            <a:r>
              <a:rPr lang="en-US" sz="2800" b="1" dirty="0" smtClean="0"/>
              <a:t># </a:t>
            </a:r>
            <a:r>
              <a:rPr lang="el-GR" sz="2800" b="1" dirty="0"/>
              <a:t>5</a:t>
            </a:r>
            <a:r>
              <a:rPr lang="el-GR" sz="2800" b="1" dirty="0" smtClean="0"/>
              <a:t>:</a:t>
            </a:r>
            <a:r>
              <a:rPr lang="en-US" sz="2800" dirty="0" smtClean="0"/>
              <a:t> </a:t>
            </a:r>
            <a:r>
              <a:rPr lang="el-GR" altLang="en-US" sz="2800" dirty="0"/>
              <a:t>Ασύρματα Τοπικά Δίκτυα (</a:t>
            </a:r>
            <a:r>
              <a:rPr lang="en-US" altLang="en-US" sz="2800" dirty="0"/>
              <a:t>Wireless LANS - IEEE 802.11</a:t>
            </a:r>
            <a:r>
              <a:rPr lang="en-US" altLang="en-US" sz="2800" dirty="0" smtClean="0"/>
              <a:t>)</a:t>
            </a:r>
            <a:endParaRPr lang="el-GR" altLang="en-US" sz="2800" dirty="0" smtClean="0"/>
          </a:p>
          <a:p>
            <a:r>
              <a:rPr lang="el-GR" sz="2800" b="1" dirty="0" smtClean="0"/>
              <a:t>Διδάσκων: </a:t>
            </a:r>
            <a:r>
              <a:rPr lang="el-GR" sz="2800" dirty="0" smtClean="0"/>
              <a:t>Βασίλειος Σύρης</a:t>
            </a:r>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220939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8610600" cy="1219200"/>
          </a:xfrm>
        </p:spPr>
        <p:txBody>
          <a:bodyPr/>
          <a:lstStyle/>
          <a:p>
            <a:pPr eaLnBrk="1" hangingPunct="1"/>
            <a:r>
              <a:rPr lang="en-US" altLang="en-US" smtClean="0"/>
              <a:t>802.11 architecture – two modes</a:t>
            </a:r>
          </a:p>
        </p:txBody>
      </p:sp>
      <p:pic>
        <p:nvPicPr>
          <p:cNvPr id="11267" name="Picture 3" descr="m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793163"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4" descr="802.11"/>
          <p:cNvSpPr>
            <a:spLocks noChangeShapeType="1"/>
          </p:cNvSpPr>
          <p:nvPr/>
        </p:nvSpPr>
        <p:spPr bwMode="auto">
          <a:xfrm rot="-1163449">
            <a:off x="5457825" y="1019175"/>
            <a:ext cx="300038" cy="5783263"/>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5049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17944</TotalTime>
  <Words>4395</Words>
  <Application>Microsoft Office PowerPoint</Application>
  <PresentationFormat>On-screen Show (4:3)</PresentationFormat>
  <Paragraphs>979</Paragraphs>
  <Slides>85</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85</vt:i4>
      </vt:variant>
    </vt:vector>
  </HeadingPairs>
  <TitlesOfParts>
    <vt:vector size="89" baseType="lpstr">
      <vt:lpstr>Default Design</vt:lpstr>
      <vt:lpstr>Θέμα του Office</vt:lpstr>
      <vt:lpstr>1_Default Design</vt:lpstr>
      <vt:lpstr>Clip</vt:lpstr>
      <vt:lpstr>Ασύρματες και Κινητές Επικοινωνίες</vt:lpstr>
      <vt:lpstr>IEEE 802.11 Wireless LANs</vt:lpstr>
      <vt:lpstr>IEEE 802.11 - WiFi</vt:lpstr>
      <vt:lpstr>IEEE 802.11 and OSI model</vt:lpstr>
      <vt:lpstr>802.11 scope &amp; modules</vt:lpstr>
      <vt:lpstr>IEEE 802.11 standards</vt:lpstr>
      <vt:lpstr>Comparison of wireless standards</vt:lpstr>
      <vt:lpstr>WLAN usage</vt:lpstr>
      <vt:lpstr>802.11 architecture – two modes</vt:lpstr>
      <vt:lpstr>Wi-Fi P2P / Direct</vt:lpstr>
      <vt:lpstr>Wi-Fi Direct use cases</vt:lpstr>
      <vt:lpstr>Wi-Fi Direct use cases</vt:lpstr>
      <vt:lpstr>Wi-Fi Direct use cases</vt:lpstr>
      <vt:lpstr>Infrastructure-based wireless network</vt:lpstr>
      <vt:lpstr>Infrastructure-based wireless network (cont.)</vt:lpstr>
      <vt:lpstr>Ad hoc wireless network</vt:lpstr>
      <vt:lpstr>Ad hoc wireless network (cont)</vt:lpstr>
      <vt:lpstr>IEEE 802.11 architecture and layers</vt:lpstr>
      <vt:lpstr>Original 802.11 PHY specification</vt:lpstr>
      <vt:lpstr>802.11 PHY specifications</vt:lpstr>
      <vt:lpstr>802.11 PHY specifications</vt:lpstr>
      <vt:lpstr>802.11b PHY Technologies</vt:lpstr>
      <vt:lpstr>802.11b (2.4 GHz) channels</vt:lpstr>
      <vt:lpstr>PHY Sublayers</vt:lpstr>
      <vt:lpstr>PLCP (802.11b)</vt:lpstr>
      <vt:lpstr>802.11 components</vt:lpstr>
      <vt:lpstr>Basic Service Set (BSS)</vt:lpstr>
      <vt:lpstr>Extended Service Set (ESS)</vt:lpstr>
      <vt:lpstr>Distribution System (DS)</vt:lpstr>
      <vt:lpstr>802.11 and fixed network</vt:lpstr>
      <vt:lpstr>802.11 identifiers</vt:lpstr>
      <vt:lpstr>802.11 frame</vt:lpstr>
      <vt:lpstr>Addresses</vt:lpstr>
      <vt:lpstr>Address fields</vt:lpstr>
      <vt:lpstr>To/From DS bit</vt:lpstr>
      <vt:lpstr>802.11 addressing</vt:lpstr>
      <vt:lpstr>Frame types</vt:lpstr>
      <vt:lpstr>802.11 MAC</vt:lpstr>
      <vt:lpstr>802.11 MAC (cont)</vt:lpstr>
      <vt:lpstr>802.11 MAC (DCF)</vt:lpstr>
      <vt:lpstr>Wireless collision detection</vt:lpstr>
      <vt:lpstr>Inter-frame Spacing</vt:lpstr>
      <vt:lpstr> </vt:lpstr>
      <vt:lpstr> </vt:lpstr>
      <vt:lpstr>CSMA/CA</vt:lpstr>
      <vt:lpstr> </vt:lpstr>
      <vt:lpstr>Collision Avoidance</vt:lpstr>
      <vt:lpstr>Collision Avoidance: Example</vt:lpstr>
      <vt:lpstr>Collision Avoidance: Exponential Backoff</vt:lpstr>
      <vt:lpstr>Hidden Node Problem</vt:lpstr>
      <vt:lpstr>Exposed Node Problem</vt:lpstr>
      <vt:lpstr>4-way handshake using RTS/CTS</vt:lpstr>
      <vt:lpstr> </vt:lpstr>
      <vt:lpstr> </vt:lpstr>
      <vt:lpstr>RTS/CTS overhead impact</vt:lpstr>
      <vt:lpstr>802.11 Point Coordination Function (PCF)</vt:lpstr>
      <vt:lpstr>DCF and PCF operation</vt:lpstr>
      <vt:lpstr>802.11 MAC management</vt:lpstr>
      <vt:lpstr>Synchronization</vt:lpstr>
      <vt:lpstr>802.11 association and roaming</vt:lpstr>
      <vt:lpstr>802.11 channels and association</vt:lpstr>
      <vt:lpstr>Passive vs. active scanning</vt:lpstr>
      <vt:lpstr>802.11 roaming</vt:lpstr>
      <vt:lpstr>802.11 roaming (cont)</vt:lpstr>
      <vt:lpstr> </vt:lpstr>
      <vt:lpstr>Reactive and proactive scanning</vt:lpstr>
      <vt:lpstr>802.11 rate adaptation</vt:lpstr>
      <vt:lpstr>802.11 power management</vt:lpstr>
      <vt:lpstr> </vt:lpstr>
      <vt:lpstr>MAC management frames</vt:lpstr>
      <vt:lpstr>MAC management frames (cont)</vt:lpstr>
      <vt:lpstr>Fragmentation and reassembly</vt:lpstr>
      <vt:lpstr>Fragmentation</vt:lpstr>
      <vt:lpstr>Extended Distributed Channel Access (EDCA)</vt:lpstr>
      <vt:lpstr>802.11e Access Categories</vt:lpstr>
      <vt:lpstr>802.11e multiple backoff entities</vt:lpstr>
      <vt:lpstr>802.11 security</vt:lpstr>
      <vt:lpstr>WEP: Wired Equivalent Privacy</vt:lpstr>
      <vt:lpstr>802.11i – Operational Components</vt:lpstr>
      <vt:lpstr>Actions of each phase</vt:lpstr>
      <vt:lpstr>Actions of each phase (cont)</vt:lpstr>
      <vt:lpstr>Data transfer</vt:lpstr>
      <vt:lpstr>Data transfer requirements</vt:lpstr>
      <vt:lpstr>Other 802.11 enhancements</vt:lpstr>
      <vt:lpstr>Τέλος Ενότητας #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V.A.Siris</dc:creator>
  <cp:lastModifiedBy>vaggelisdouros</cp:lastModifiedBy>
  <cp:revision>208</cp:revision>
  <cp:lastPrinted>2014-11-11T15:43:28Z</cp:lastPrinted>
  <dcterms:created xsi:type="dcterms:W3CDTF">1601-01-01T00:00:00Z</dcterms:created>
  <dcterms:modified xsi:type="dcterms:W3CDTF">2015-11-26T21:49:21Z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