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embeddings/oleObject1.bin" ContentType="application/vnd.openxmlformats-officedocument.oleObject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embeddings/oleObject2.bin" ContentType="application/vnd.openxmlformats-officedocument.oleObject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6"/>
  </p:notesMasterIdLst>
  <p:handoutMasterIdLst>
    <p:handoutMasterId r:id="rId47"/>
  </p:handoutMasterIdLst>
  <p:sldIdLst>
    <p:sldId id="282" r:id="rId2"/>
    <p:sldId id="280" r:id="rId3"/>
    <p:sldId id="261" r:id="rId4"/>
    <p:sldId id="262" r:id="rId5"/>
    <p:sldId id="309" r:id="rId6"/>
    <p:sldId id="290" r:id="rId7"/>
    <p:sldId id="281" r:id="rId8"/>
    <p:sldId id="286" r:id="rId9"/>
    <p:sldId id="287" r:id="rId10"/>
    <p:sldId id="288" r:id="rId11"/>
    <p:sldId id="302" r:id="rId12"/>
    <p:sldId id="303" r:id="rId13"/>
    <p:sldId id="263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65" r:id="rId22"/>
    <p:sldId id="298" r:id="rId23"/>
    <p:sldId id="299" r:id="rId24"/>
    <p:sldId id="300" r:id="rId25"/>
    <p:sldId id="266" r:id="rId26"/>
    <p:sldId id="304" r:id="rId27"/>
    <p:sldId id="267" r:id="rId28"/>
    <p:sldId id="301" r:id="rId29"/>
    <p:sldId id="268" r:id="rId30"/>
    <p:sldId id="269" r:id="rId31"/>
    <p:sldId id="305" r:id="rId32"/>
    <p:sldId id="271" r:id="rId33"/>
    <p:sldId id="272" r:id="rId34"/>
    <p:sldId id="275" r:id="rId35"/>
    <p:sldId id="289" r:id="rId36"/>
    <p:sldId id="306" r:id="rId37"/>
    <p:sldId id="307" r:id="rId38"/>
    <p:sldId id="308" r:id="rId39"/>
    <p:sldId id="276" r:id="rId40"/>
    <p:sldId id="311" r:id="rId41"/>
    <p:sldId id="310" r:id="rId42"/>
    <p:sldId id="277" r:id="rId43"/>
    <p:sldId id="278" r:id="rId44"/>
    <p:sldId id="279" r:id="rId4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 autoAdjust="0"/>
    <p:restoredTop sz="94681" autoAdjust="0"/>
  </p:normalViewPr>
  <p:slideViewPr>
    <p:cSldViewPr>
      <p:cViewPr>
        <p:scale>
          <a:sx n="150" d="100"/>
          <a:sy n="150" d="100"/>
        </p:scale>
        <p:origin x="-1784" y="-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30"/>
    </p:cViewPr>
  </p:sorterViewPr>
  <p:notesViewPr>
    <p:cSldViewPr>
      <p:cViewPr varScale="1">
        <p:scale>
          <a:sx n="42" d="100"/>
          <a:sy n="42" d="100"/>
        </p:scale>
        <p:origin x="-1482" y="-108"/>
      </p:cViewPr>
      <p:guideLst>
        <p:guide orient="horz" pos="2924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79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Times New Roman" pitchFamily="18" charset="0"/>
              </a:defRPr>
            </a:lvl1pPr>
          </a:lstStyle>
          <a:p>
            <a:fld id="{63F0D3CA-2866-4121-97AA-0E63E3DBD6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65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20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68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4388" cy="3468687"/>
          </a:xfrm>
          <a:ln w="12700" cap="flat">
            <a:solidFill>
              <a:schemeClr val="tx1"/>
            </a:solidFill>
          </a:ln>
        </p:spPr>
      </p:sp>
      <p:sp>
        <p:nvSpPr>
          <p:cNvPr id="7680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10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1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31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3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03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4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0240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65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065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85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05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05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46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469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28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2288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49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2493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69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2698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51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51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90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29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72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722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92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92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13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4131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4336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54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454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18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27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4388" cy="3468687"/>
          </a:xfrm>
          <a:ln w="12700" cap="flat">
            <a:solidFill>
              <a:schemeClr val="tx1"/>
            </a:solidFill>
          </a:ln>
        </p:spPr>
      </p:sp>
      <p:sp>
        <p:nvSpPr>
          <p:cNvPr id="7271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66" tIns="0" rIns="19366" bIns="0" anchor="b"/>
          <a:lstStyle/>
          <a:p>
            <a:pPr algn="r" defTabSz="774700" eaLnBrk="0" hangingPunct="0"/>
            <a:r>
              <a:rPr lang="en-US" sz="1000" i="1">
                <a:latin typeface="Times New Roman" pitchFamily="18" charset="0"/>
              </a:rPr>
              <a:t>19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47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3263"/>
            <a:ext cx="4624388" cy="3468687"/>
          </a:xfrm>
          <a:ln w="12700" cap="flat">
            <a:solidFill>
              <a:schemeClr val="tx1"/>
            </a:solidFill>
          </a:ln>
        </p:spPr>
      </p:sp>
      <p:sp>
        <p:nvSpPr>
          <p:cNvPr id="7475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1990" tIns="45188" rIns="91990" bIns="45188"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23850" y="6248400"/>
            <a:ext cx="7272338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37288"/>
            <a:ext cx="2133600" cy="46831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5.</a:t>
            </a:r>
            <a:fld id="{55A7A4DA-6BDE-46F6-A9A3-C458CB27BECD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89096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89097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098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099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00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01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02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03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04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05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06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07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08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09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10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11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12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13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14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15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16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17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18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19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20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21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22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23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24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25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26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127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9128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5.</a:t>
            </a:r>
            <a:fld id="{2035B789-F033-413F-ADDD-05EB5FBF586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5.</a:t>
            </a:r>
            <a:fld id="{92E6EC78-228E-4D41-988A-127D268A414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825" y="6248400"/>
            <a:ext cx="7561263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5.</a:t>
            </a:r>
            <a:fld id="{7748BDF0-214B-4AD9-B524-707A32CF44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5.</a:t>
            </a:r>
            <a:fld id="{649F5345-F9EE-4AF4-BEF5-7B2DE747F2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5.</a:t>
            </a:r>
            <a:fld id="{963015A5-3B84-4F85-BD55-06F7D1B06C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5.</a:t>
            </a:r>
            <a:fld id="{EC3ECA4C-DFF2-49AC-81E8-BF8C4BDED5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5.</a:t>
            </a:r>
            <a:fld id="{D89708C9-6725-4014-BBFD-B29F7A2ACD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5.</a:t>
            </a:r>
            <a:fld id="{2F9E3AE0-4B4F-4C04-92B5-8C5D297D10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5.</a:t>
            </a:r>
            <a:fld id="{69870402-6A46-4DAC-9838-2FBBE267B1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5.</a:t>
            </a:r>
            <a:fld id="{D5852953-658D-45F4-A75F-B00C6DCA97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5.</a:t>
            </a:r>
            <a:fld id="{ED7E8390-7B6E-45C2-92B6-0C78831D1F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248400"/>
            <a:ext cx="756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/>
            </a:lvl1pPr>
          </a:lstStyle>
          <a:p>
            <a:r>
              <a:rPr lang="en-US" altLang="en-US"/>
              <a:t>Options, Futures, and Other Derivatives 6</a:t>
            </a:r>
            <a:r>
              <a:rPr lang="en-US" altLang="en-US" baseline="30000"/>
              <a:t>th</a:t>
            </a:r>
            <a:r>
              <a:rPr lang="en-US" altLang="en-US"/>
              <a:t> Edition, Copyright </a:t>
            </a:r>
            <a:r>
              <a:rPr lang="en-US" altLang="en-US">
                <a:cs typeface="Arial" charset="0"/>
              </a:rPr>
              <a:t>© John C. Hull 2005</a:t>
            </a:r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/>
            </a:lvl1pPr>
          </a:lstStyle>
          <a:p>
            <a:r>
              <a:rPr lang="en-US" altLang="en-US"/>
              <a:t>5.</a:t>
            </a:r>
            <a:fld id="{29B1AE14-539B-40EF-BFE2-99DE470A7D30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8807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8807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7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7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7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7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7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7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8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8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8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8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8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8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8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8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8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8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9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9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9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9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9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9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9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9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9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09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10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10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10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810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2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404E3FDE-1B78-4699-97EE-338B69BC532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/>
              <a:t>Determination of Forward and Futures Prices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39F19470-3014-4527-B601-4C6C7C18BBA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>
          <a:xfrm>
            <a:off x="623888" y="476250"/>
            <a:ext cx="7772400" cy="1152525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The Forward Price of Gold</a:t>
            </a: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04813" y="1911350"/>
            <a:ext cx="8210550" cy="4114800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 sz="2800"/>
              <a:t>   If the spot price of gold is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/>
              <a:t> and the futures price for a contract deliverable in </a:t>
            </a:r>
            <a:r>
              <a:rPr lang="en-US" sz="2800" i="1">
                <a:latin typeface="Times New Roman" pitchFamily="18" charset="0"/>
              </a:rPr>
              <a:t>T</a:t>
            </a:r>
            <a:r>
              <a:rPr lang="en-US" sz="2800"/>
              <a:t> years is </a:t>
            </a:r>
            <a:r>
              <a:rPr lang="en-US" sz="2800" i="1">
                <a:latin typeface="Times New Roman" pitchFamily="18" charset="0"/>
              </a:rPr>
              <a:t>F</a:t>
            </a:r>
            <a:r>
              <a:rPr lang="en-US" sz="2800"/>
              <a:t>, then</a:t>
            </a:r>
          </a:p>
          <a:p>
            <a:pPr algn="ctr">
              <a:buFont typeface="Wingdings" pitchFamily="2" charset="2"/>
              <a:buNone/>
            </a:pPr>
            <a:r>
              <a:rPr lang="en-US" sz="2800"/>
              <a:t> </a:t>
            </a:r>
            <a:r>
              <a:rPr lang="en-US" sz="2800" i="1">
                <a:latin typeface="Times New Roman" pitchFamily="18" charset="0"/>
              </a:rPr>
              <a:t>F = S </a:t>
            </a:r>
            <a:r>
              <a:rPr lang="en-US" sz="2800">
                <a:latin typeface="Times New Roman" pitchFamily="18" charset="0"/>
              </a:rPr>
              <a:t>(1+</a:t>
            </a:r>
            <a:r>
              <a:rPr lang="en-US" sz="2800" i="1">
                <a:latin typeface="Times New Roman" pitchFamily="18" charset="0"/>
              </a:rPr>
              <a:t>r </a:t>
            </a:r>
            <a:r>
              <a:rPr lang="en-US" sz="2800">
                <a:latin typeface="Times New Roman" pitchFamily="18" charset="0"/>
              </a:rPr>
              <a:t>)</a:t>
            </a:r>
            <a:r>
              <a:rPr lang="en-US" sz="2800" i="1" baseline="30000">
                <a:latin typeface="Times New Roman" pitchFamily="18" charset="0"/>
              </a:rPr>
              <a:t>T</a:t>
            </a:r>
            <a:r>
              <a:rPr lang="en-US" sz="2800"/>
              <a:t>	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	where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/>
              <a:t> is the 1-year (domestic currency) risk-free rate of interest.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	In our examples,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/>
              <a:t>=390, </a:t>
            </a:r>
            <a:r>
              <a:rPr lang="en-US" sz="2800" i="1">
                <a:latin typeface="Times New Roman" pitchFamily="18" charset="0"/>
              </a:rPr>
              <a:t>T</a:t>
            </a:r>
            <a:r>
              <a:rPr lang="en-US" sz="2800"/>
              <a:t>=1, and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/>
              <a:t>=0.05 so that</a:t>
            </a:r>
            <a:endParaRPr lang="en-US" sz="2800" i="1"/>
          </a:p>
          <a:p>
            <a:pPr algn="ctr">
              <a:buFont typeface="Wingdings" pitchFamily="2" charset="2"/>
              <a:buNone/>
            </a:pPr>
            <a:r>
              <a:rPr lang="en-US" sz="2800" i="1">
                <a:latin typeface="Times New Roman" pitchFamily="18" charset="0"/>
              </a:rPr>
              <a:t>F</a:t>
            </a:r>
            <a:r>
              <a:rPr lang="en-US" sz="2800" i="1"/>
              <a:t>  </a:t>
            </a:r>
            <a:r>
              <a:rPr lang="en-US" sz="2800"/>
              <a:t>= 390(1+0.05) = 409.50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2C97E7C2-538B-41D7-AAC7-829A43A31BD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Arbitrage Position 1:</a:t>
            </a:r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924800" cy="4689475"/>
          </a:xfrm>
          <a:noFill/>
          <a:ln/>
        </p:spPr>
        <p:txBody>
          <a:bodyPr lIns="90488" tIns="44450" rIns="90488" bIns="44450"/>
          <a:lstStyle/>
          <a:p>
            <a:pPr marL="609600" indent="-609600" algn="just"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Arbitrageurs can adopt the following strategy:</a:t>
            </a:r>
            <a:endParaRPr lang="en-US" sz="28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fr-FR" sz="2800">
                <a:cs typeface="Times New Roman" pitchFamily="18" charset="0"/>
              </a:rPr>
              <a:t>Borrow </a:t>
            </a:r>
            <a:r>
              <a:rPr lang="en-US" sz="2800">
                <a:cs typeface="Times New Roman" pitchFamily="18" charset="0"/>
              </a:rPr>
              <a:t>$</a:t>
            </a:r>
            <a:r>
              <a:rPr lang="fr-FR" sz="2800">
                <a:cs typeface="Times New Roman" pitchFamily="18" charset="0"/>
              </a:rPr>
              <a:t>3</a:t>
            </a:r>
            <a:r>
              <a:rPr lang="en-US" sz="2800">
                <a:cs typeface="Times New Roman" pitchFamily="18" charset="0"/>
              </a:rPr>
              <a:t>90</a:t>
            </a:r>
            <a:r>
              <a:rPr lang="fr-FR" sz="2800">
                <a:cs typeface="Times New Roman" pitchFamily="18" charset="0"/>
              </a:rPr>
              <a:t> at 5% for </a:t>
            </a:r>
            <a:r>
              <a:rPr lang="en-US" sz="2800">
                <a:cs typeface="Times New Roman" pitchFamily="18" charset="0"/>
              </a:rPr>
              <a:t>one</a:t>
            </a:r>
            <a:r>
              <a:rPr lang="fr-FR" sz="2800">
                <a:cs typeface="Times New Roman" pitchFamily="18" charset="0"/>
              </a:rPr>
              <a:t> year</a:t>
            </a:r>
            <a:r>
              <a:rPr lang="fr-FR" sz="2800"/>
              <a:t> </a:t>
            </a:r>
            <a:endParaRPr lang="en-US" sz="28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fr-FR" sz="2800">
                <a:cs typeface="Times New Roman" pitchFamily="18" charset="0"/>
              </a:rPr>
              <a:t>Buy </a:t>
            </a:r>
            <a:r>
              <a:rPr lang="en-US" sz="2800">
                <a:cs typeface="Times New Roman" pitchFamily="18" charset="0"/>
              </a:rPr>
              <a:t>1 ounce </a:t>
            </a:r>
            <a:r>
              <a:rPr lang="fr-FR" sz="2800">
                <a:cs typeface="Times New Roman" pitchFamily="18" charset="0"/>
              </a:rPr>
              <a:t>of </a:t>
            </a:r>
            <a:r>
              <a:rPr lang="en-US" sz="2800">
                <a:cs typeface="Times New Roman" pitchFamily="18" charset="0"/>
              </a:rPr>
              <a:t>gold</a:t>
            </a:r>
            <a:r>
              <a:rPr lang="fr-FR" sz="2800"/>
              <a:t> </a:t>
            </a:r>
            <a:endParaRPr lang="en-US" sz="28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fr-FR" sz="2800">
                <a:cs typeface="Times New Roman" pitchFamily="18" charset="0"/>
              </a:rPr>
              <a:t>Enter into a short forward contract to</a:t>
            </a:r>
            <a:r>
              <a:rPr lang="en-US" sz="2800">
                <a:cs typeface="Times New Roman" pitchFamily="18" charset="0"/>
              </a:rPr>
              <a:t> the gold</a:t>
            </a:r>
            <a:r>
              <a:rPr lang="fr-FR" sz="2800">
                <a:cs typeface="Times New Roman" pitchFamily="18" charset="0"/>
              </a:rPr>
              <a:t> for </a:t>
            </a:r>
            <a:r>
              <a:rPr lang="en-US" sz="2800">
                <a:cs typeface="Times New Roman" pitchFamily="18" charset="0"/>
              </a:rPr>
              <a:t>$425</a:t>
            </a:r>
            <a:r>
              <a:rPr lang="fr-FR" sz="2800">
                <a:cs typeface="Times New Roman" pitchFamily="18" charset="0"/>
              </a:rPr>
              <a:t> in </a:t>
            </a:r>
            <a:r>
              <a:rPr lang="en-US" sz="2800">
                <a:cs typeface="Times New Roman" pitchFamily="18" charset="0"/>
              </a:rPr>
              <a:t>one</a:t>
            </a:r>
            <a:r>
              <a:rPr lang="fr-FR" sz="2800">
                <a:cs typeface="Times New Roman" pitchFamily="18" charset="0"/>
              </a:rPr>
              <a:t> year</a:t>
            </a:r>
            <a:r>
              <a:rPr lang="fr-FR" sz="2800"/>
              <a:t> </a:t>
            </a:r>
            <a:endParaRPr lang="en-US" sz="2800"/>
          </a:p>
          <a:p>
            <a:pPr marL="609600" indent="-609600">
              <a:lnSpc>
                <a:spcPct val="90000"/>
              </a:lnSpc>
            </a:pPr>
            <a:r>
              <a:rPr lang="fr-FR" sz="2800">
                <a:cs typeface="Times New Roman" pitchFamily="18" charset="0"/>
              </a:rPr>
              <a:t>In </a:t>
            </a:r>
            <a:r>
              <a:rPr lang="en-US" sz="2800">
                <a:cs typeface="Times New Roman" pitchFamily="18" charset="0"/>
              </a:rPr>
              <a:t>one</a:t>
            </a:r>
            <a:r>
              <a:rPr lang="fr-FR" sz="2800">
                <a:cs typeface="Times New Roman" pitchFamily="18" charset="0"/>
              </a:rPr>
              <a:t>-year </a:t>
            </a:r>
            <a:r>
              <a:rPr lang="en-US" sz="2800"/>
              <a:t>390(1+0.05) = 409.50</a:t>
            </a:r>
            <a:r>
              <a:rPr lang="fr-FR" sz="2800">
                <a:cs typeface="Times New Roman" pitchFamily="18" charset="0"/>
              </a:rPr>
              <a:t> is required to repay the loan. </a:t>
            </a:r>
            <a:endParaRPr 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T</a:t>
            </a:r>
            <a:r>
              <a:rPr lang="fr-FR" sz="2800">
                <a:cs typeface="Times New Roman" pitchFamily="18" charset="0"/>
              </a:rPr>
              <a:t>he arbitrageur can shell the </a:t>
            </a:r>
            <a:r>
              <a:rPr lang="en-US" sz="2800">
                <a:cs typeface="Times New Roman" pitchFamily="18" charset="0"/>
              </a:rPr>
              <a:t>gold</a:t>
            </a:r>
            <a:r>
              <a:rPr lang="fr-FR" sz="2800">
                <a:cs typeface="Times New Roman" pitchFamily="18" charset="0"/>
              </a:rPr>
              <a:t> for </a:t>
            </a:r>
            <a:r>
              <a:rPr lang="en-US" sz="2800">
                <a:cs typeface="Times New Roman" pitchFamily="18" charset="0"/>
              </a:rPr>
              <a:t>$425</a:t>
            </a:r>
            <a:r>
              <a:rPr lang="fr-FR" sz="2800">
                <a:cs typeface="Times New Roman" pitchFamily="18" charset="0"/>
              </a:rPr>
              <a:t>. The result is a riskless profit of </a:t>
            </a:r>
            <a:r>
              <a:rPr lang="en-US" sz="2800">
                <a:cs typeface="Times New Roman" pitchFamily="18" charset="0"/>
              </a:rPr>
              <a:t>$15.5</a:t>
            </a:r>
            <a:r>
              <a:rPr lang="fr-FR" sz="2800">
                <a:cs typeface="Times New Roman" pitchFamily="18" charset="0"/>
              </a:rPr>
              <a:t>. </a:t>
            </a:r>
            <a:endParaRPr 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endParaRPr lang="en-US" sz="2800"/>
          </a:p>
        </p:txBody>
      </p:sp>
      <p:sp>
        <p:nvSpPr>
          <p:cNvPr id="130054" name="Rectangle 6"/>
          <p:cNvSpPr>
            <a:spLocks noChangeArrowheads="1"/>
          </p:cNvSpPr>
          <p:nvPr/>
        </p:nvSpPr>
        <p:spPr bwMode="auto">
          <a:xfrm>
            <a:off x="7551738" y="2536825"/>
            <a:ext cx="5270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AB8346D9-683D-409D-AA5C-B0A3BF60C2D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2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Arbitrage Position 2:</a:t>
            </a:r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924800" cy="4876800"/>
          </a:xfrm>
          <a:noFill/>
          <a:ln/>
        </p:spPr>
        <p:txBody>
          <a:bodyPr lIns="90488" tIns="44450" rIns="90488" bIns="44450"/>
          <a:lstStyle/>
          <a:p>
            <a:pPr marL="609600" indent="-609600" algn="just"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Arbitrageurs can adopt the following strategy:</a:t>
            </a:r>
            <a:endParaRPr lang="en-US" sz="28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fr-FR" sz="2800">
                <a:cs typeface="Times New Roman" pitchFamily="18" charset="0"/>
              </a:rPr>
              <a:t>Short 1 </a:t>
            </a:r>
            <a:r>
              <a:rPr lang="en-US" sz="2800">
                <a:cs typeface="Times New Roman" pitchFamily="18" charset="0"/>
              </a:rPr>
              <a:t>ounce</a:t>
            </a:r>
            <a:r>
              <a:rPr lang="fr-FR" sz="2800">
                <a:cs typeface="Times New Roman" pitchFamily="18" charset="0"/>
              </a:rPr>
              <a:t> of </a:t>
            </a:r>
            <a:r>
              <a:rPr lang="en-US" sz="2800">
                <a:cs typeface="Times New Roman" pitchFamily="18" charset="0"/>
              </a:rPr>
              <a:t>gold</a:t>
            </a:r>
            <a:r>
              <a:rPr lang="fr-FR" sz="2800">
                <a:cs typeface="Times New Roman" pitchFamily="18" charset="0"/>
              </a:rPr>
              <a:t> </a:t>
            </a:r>
            <a:endParaRPr lang="en-US" sz="28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>
                <a:cs typeface="Times New Roman" pitchFamily="18" charset="0"/>
              </a:rPr>
              <a:t>I</a:t>
            </a:r>
            <a:r>
              <a:rPr lang="fr-FR" sz="2800">
                <a:cs typeface="Times New Roman" pitchFamily="18" charset="0"/>
              </a:rPr>
              <a:t>nvest the proceeds (3</a:t>
            </a:r>
            <a:r>
              <a:rPr lang="en-US" sz="2800">
                <a:cs typeface="Times New Roman" pitchFamily="18" charset="0"/>
              </a:rPr>
              <a:t>90</a:t>
            </a:r>
            <a:r>
              <a:rPr lang="fr-FR" sz="2800">
                <a:cs typeface="Times New Roman" pitchFamily="18" charset="0"/>
              </a:rPr>
              <a:t>) at 5% for </a:t>
            </a:r>
            <a:r>
              <a:rPr lang="en-US" sz="2800">
                <a:cs typeface="Times New Roman" pitchFamily="18" charset="0"/>
              </a:rPr>
              <a:t>1</a:t>
            </a:r>
            <a:r>
              <a:rPr lang="fr-FR" sz="2800">
                <a:cs typeface="Times New Roman" pitchFamily="18" charset="0"/>
              </a:rPr>
              <a:t>-year </a:t>
            </a:r>
            <a:endParaRPr lang="en-US" sz="28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fr-FR" sz="2800">
                <a:cs typeface="Times New Roman" pitchFamily="18" charset="0"/>
              </a:rPr>
              <a:t>Enter into a long forward contract to repurchase </a:t>
            </a:r>
            <a:r>
              <a:rPr lang="en-US" sz="2800">
                <a:cs typeface="Times New Roman" pitchFamily="18" charset="0"/>
              </a:rPr>
              <a:t>the gold</a:t>
            </a:r>
            <a:r>
              <a:rPr lang="fr-FR" sz="2800">
                <a:cs typeface="Times New Roman" pitchFamily="18" charset="0"/>
              </a:rPr>
              <a:t> for </a:t>
            </a:r>
            <a:r>
              <a:rPr lang="en-US" sz="2800">
                <a:cs typeface="Times New Roman" pitchFamily="18" charset="0"/>
              </a:rPr>
              <a:t>$390</a:t>
            </a:r>
            <a:r>
              <a:rPr lang="fr-FR" sz="2800">
                <a:cs typeface="Times New Roman" pitchFamily="18" charset="0"/>
              </a:rPr>
              <a:t> in </a:t>
            </a:r>
            <a:r>
              <a:rPr lang="en-US" sz="2800">
                <a:cs typeface="Times New Roman" pitchFamily="18" charset="0"/>
              </a:rPr>
              <a:t>1</a:t>
            </a:r>
            <a:r>
              <a:rPr lang="fr-FR" sz="2800">
                <a:cs typeface="Times New Roman" pitchFamily="18" charset="0"/>
              </a:rPr>
              <a:t>-year </a:t>
            </a:r>
            <a:endParaRPr lang="en-US" sz="2800"/>
          </a:p>
          <a:p>
            <a:pPr marL="609600" indent="-609600">
              <a:lnSpc>
                <a:spcPct val="90000"/>
              </a:lnSpc>
            </a:pPr>
            <a:r>
              <a:rPr lang="fr-FR" sz="2800">
                <a:cs typeface="Times New Roman" pitchFamily="18" charset="0"/>
              </a:rPr>
              <a:t>In </a:t>
            </a:r>
            <a:r>
              <a:rPr lang="en-US" sz="2800">
                <a:cs typeface="Times New Roman" pitchFamily="18" charset="0"/>
              </a:rPr>
              <a:t>1</a:t>
            </a:r>
            <a:r>
              <a:rPr lang="fr-FR" sz="2800">
                <a:cs typeface="Times New Roman" pitchFamily="18" charset="0"/>
              </a:rPr>
              <a:t>-year</a:t>
            </a:r>
            <a:r>
              <a:rPr lang="en-US" sz="2800">
                <a:cs typeface="Times New Roman" pitchFamily="18" charset="0"/>
              </a:rPr>
              <a:t> the</a:t>
            </a:r>
            <a:r>
              <a:rPr lang="fr-FR" sz="2800">
                <a:cs typeface="Times New Roman" pitchFamily="18" charset="0"/>
              </a:rPr>
              <a:t> </a:t>
            </a:r>
            <a:r>
              <a:rPr lang="en-US" sz="2800">
                <a:cs typeface="Times New Roman" pitchFamily="18" charset="0"/>
              </a:rPr>
              <a:t>$390 investment</a:t>
            </a:r>
            <a:r>
              <a:rPr lang="fr-FR" sz="2800">
                <a:cs typeface="Times New Roman" pitchFamily="18" charset="0"/>
              </a:rPr>
              <a:t> grows to </a:t>
            </a:r>
            <a:r>
              <a:rPr lang="en-US" sz="2800"/>
              <a:t>390(1+0.05) = 409.50</a:t>
            </a:r>
            <a:r>
              <a:rPr lang="fr-FR" sz="2800">
                <a:cs typeface="Times New Roman" pitchFamily="18" charset="0"/>
              </a:rPr>
              <a:t> </a:t>
            </a:r>
            <a:endParaRPr 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The gold is</a:t>
            </a:r>
            <a:r>
              <a:rPr lang="fr-FR" sz="2800">
                <a:cs typeface="Times New Roman" pitchFamily="18" charset="0"/>
              </a:rPr>
              <a:t> purchased for 3</a:t>
            </a:r>
            <a:r>
              <a:rPr lang="en-US" sz="2800">
                <a:cs typeface="Times New Roman" pitchFamily="18" charset="0"/>
              </a:rPr>
              <a:t>90</a:t>
            </a:r>
            <a:r>
              <a:rPr lang="fr-FR" sz="2800">
                <a:cs typeface="Times New Roman" pitchFamily="18" charset="0"/>
              </a:rPr>
              <a:t> and the short position is closed out. The result is a riskless profit of </a:t>
            </a:r>
            <a:r>
              <a:rPr lang="en-US" sz="2800">
                <a:cs typeface="Times New Roman" pitchFamily="18" charset="0"/>
              </a:rPr>
              <a:t>$19.50</a:t>
            </a:r>
            <a:r>
              <a:rPr lang="fr-FR" sz="2800">
                <a:cs typeface="Times New Roman" pitchFamily="18" charset="0"/>
              </a:rPr>
              <a:t>. </a:t>
            </a:r>
            <a:endParaRPr lang="en-US" sz="2800"/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7551738" y="2536825"/>
            <a:ext cx="5270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25BB5D64-64FB-4414-8018-98E7154C948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266700"/>
            <a:ext cx="7345362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 sz="3600"/>
              <a:t>When Interest Rates are Measured with  Continuous Compounding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587500"/>
            <a:ext cx="7899400" cy="4687888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/>
              <a:t>		       </a:t>
            </a:r>
          </a:p>
          <a:p>
            <a:pPr>
              <a:buFont typeface="Wingdings" pitchFamily="2" charset="2"/>
              <a:buNone/>
            </a:pPr>
            <a:r>
              <a:rPr lang="en-US"/>
              <a:t>				</a:t>
            </a:r>
            <a:r>
              <a:rPr lang="en-US" sz="4000" i="1">
                <a:latin typeface="Times New Roman" pitchFamily="18" charset="0"/>
              </a:rPr>
              <a:t>F</a:t>
            </a:r>
            <a:r>
              <a:rPr lang="en-US" sz="4000" baseline="-25000">
                <a:latin typeface="Times New Roman" pitchFamily="18" charset="0"/>
              </a:rPr>
              <a:t>0</a:t>
            </a:r>
            <a:r>
              <a:rPr lang="en-US" sz="4000" i="1">
                <a:latin typeface="Times New Roman" pitchFamily="18" charset="0"/>
              </a:rPr>
              <a:t> = S</a:t>
            </a:r>
            <a:r>
              <a:rPr lang="en-US" sz="4000" baseline="-25000">
                <a:latin typeface="Times New Roman" pitchFamily="18" charset="0"/>
              </a:rPr>
              <a:t>0</a:t>
            </a:r>
            <a:r>
              <a:rPr lang="en-US" sz="4000" i="1">
                <a:latin typeface="Times New Roman" pitchFamily="18" charset="0"/>
              </a:rPr>
              <a:t>e</a:t>
            </a:r>
            <a:r>
              <a:rPr lang="en-US" sz="4000" i="1" baseline="30000">
                <a:latin typeface="Times New Roman" pitchFamily="18" charset="0"/>
              </a:rPr>
              <a:t>rT</a:t>
            </a:r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</a:p>
          <a:p>
            <a:pPr>
              <a:buFont typeface="Wingdings" pitchFamily="2" charset="2"/>
              <a:buNone/>
            </a:pPr>
            <a:r>
              <a:rPr lang="en-US"/>
              <a:t>	This equation relates the forward price and the spot price for any investment asset that provides no income and has no storage costs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B1E9A3FE-01CB-4046-8AB5-76FD5943A89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99330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99331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99332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Another Example</a:t>
            </a:r>
          </a:p>
        </p:txBody>
      </p:sp>
      <p:sp>
        <p:nvSpPr>
          <p:cNvPr id="99333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670800" cy="47244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 lvl="1">
              <a:lnSpc>
                <a:spcPct val="90000"/>
              </a:lnSpc>
            </a:pPr>
            <a:r>
              <a:rPr lang="fr-FR">
                <a:cs typeface="Times New Roman" pitchFamily="18" charset="0"/>
              </a:rPr>
              <a:t>Consider a stock that is currently selling for </a:t>
            </a:r>
            <a:r>
              <a:rPr lang="en-US">
                <a:cs typeface="Times New Roman" pitchFamily="18" charset="0"/>
              </a:rPr>
              <a:t>$</a:t>
            </a:r>
            <a:r>
              <a:rPr lang="fr-FR">
                <a:cs typeface="Times New Roman" pitchFamily="18" charset="0"/>
              </a:rPr>
              <a:t>30</a:t>
            </a:r>
            <a:r>
              <a:rPr lang="fr-FR"/>
              <a:t> 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The quoted 2-years forward price of the stock is $35</a:t>
            </a:r>
          </a:p>
          <a:p>
            <a:pPr lvl="1">
              <a:lnSpc>
                <a:spcPct val="90000"/>
              </a:lnSpc>
            </a:pPr>
            <a:r>
              <a:rPr lang="en-US"/>
              <a:t>The 2-years US$ interest rate is 5% per annum</a:t>
            </a:r>
          </a:p>
          <a:p>
            <a:pPr lvl="1">
              <a:lnSpc>
                <a:spcPct val="90000"/>
              </a:lnSpc>
            </a:pPr>
            <a:r>
              <a:rPr lang="fr-FR">
                <a:cs typeface="Times New Roman" pitchFamily="18" charset="0"/>
              </a:rPr>
              <a:t>This means that the stock can be bought or sold for 35 with delivery in two years</a:t>
            </a:r>
            <a:r>
              <a:rPr lang="fr-FR"/>
              <a:t> 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sz="2800"/>
              <a:t>Is there an arbitrage opportunity?                                             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4E0AD989-FAE5-40FF-B8FD-97F0918EF7F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Arbitrage Positions:</a:t>
            </a:r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924800" cy="4689475"/>
          </a:xfrm>
          <a:noFill/>
          <a:ln/>
        </p:spPr>
        <p:txBody>
          <a:bodyPr lIns="90488" tIns="44450" rIns="90488" bIns="44450"/>
          <a:lstStyle/>
          <a:p>
            <a:pPr marL="609600" indent="-609600" algn="just"/>
            <a:r>
              <a:rPr lang="en-US" sz="2400">
                <a:cs typeface="Times New Roman" pitchFamily="18" charset="0"/>
              </a:rPr>
              <a:t>Arbitrageurs can adopt the following strategy:</a:t>
            </a:r>
            <a:endParaRPr lang="en-US" sz="2400"/>
          </a:p>
          <a:p>
            <a:pPr marL="609600" indent="-609600">
              <a:buFont typeface="Wingdings" pitchFamily="2" charset="2"/>
              <a:buAutoNum type="arabicPeriod"/>
            </a:pPr>
            <a:r>
              <a:rPr lang="fr-FR" sz="2400">
                <a:cs typeface="Times New Roman" pitchFamily="18" charset="0"/>
              </a:rPr>
              <a:t>Borrow 3000 at 5% for two years</a:t>
            </a:r>
            <a:r>
              <a:rPr lang="fr-FR" sz="2400"/>
              <a:t> </a:t>
            </a:r>
            <a:endParaRPr lang="en-US" sz="2400"/>
          </a:p>
          <a:p>
            <a:pPr marL="609600" indent="-609600">
              <a:buFont typeface="Wingdings" pitchFamily="2" charset="2"/>
              <a:buAutoNum type="arabicPeriod"/>
            </a:pPr>
            <a:r>
              <a:rPr lang="fr-FR" sz="2400">
                <a:cs typeface="Times New Roman" pitchFamily="18" charset="0"/>
              </a:rPr>
              <a:t>Buy 100 shares of the stock</a:t>
            </a:r>
            <a:r>
              <a:rPr lang="fr-FR" sz="2400"/>
              <a:t> </a:t>
            </a:r>
            <a:endParaRPr lang="en-US" sz="2400"/>
          </a:p>
          <a:p>
            <a:pPr marL="609600" indent="-609600">
              <a:buFont typeface="Wingdings" pitchFamily="2" charset="2"/>
              <a:buAutoNum type="arabicPeriod"/>
            </a:pPr>
            <a:r>
              <a:rPr lang="fr-FR" sz="2400">
                <a:cs typeface="Times New Roman" pitchFamily="18" charset="0"/>
              </a:rPr>
              <a:t>Enter into a short forward contract to sell 100 shares for 3500 in two years</a:t>
            </a:r>
            <a:r>
              <a:rPr lang="fr-FR" sz="2400"/>
              <a:t> </a:t>
            </a:r>
            <a:endParaRPr lang="en-US" sz="2400"/>
          </a:p>
          <a:p>
            <a:pPr marL="609600" indent="-609600"/>
            <a:r>
              <a:rPr lang="fr-FR" sz="2400">
                <a:cs typeface="Times New Roman" pitchFamily="18" charset="0"/>
              </a:rPr>
              <a:t>In two-years 3000e</a:t>
            </a:r>
            <a:r>
              <a:rPr lang="fr-FR" sz="2400" baseline="30000">
                <a:cs typeface="Times New Roman" pitchFamily="18" charset="0"/>
              </a:rPr>
              <a:t>0.05*2</a:t>
            </a:r>
            <a:r>
              <a:rPr lang="fr-FR" sz="2400">
                <a:cs typeface="Times New Roman" pitchFamily="18" charset="0"/>
              </a:rPr>
              <a:t>=3316 is required to repay the loan. </a:t>
            </a:r>
            <a:endParaRPr lang="en-US" sz="2400">
              <a:cs typeface="Times New Roman" pitchFamily="18" charset="0"/>
            </a:endParaRPr>
          </a:p>
          <a:p>
            <a:pPr marL="609600" indent="-609600"/>
            <a:r>
              <a:rPr lang="en-US" sz="2400">
                <a:cs typeface="Times New Roman" pitchFamily="18" charset="0"/>
              </a:rPr>
              <a:t>T</a:t>
            </a:r>
            <a:r>
              <a:rPr lang="fr-FR" sz="2400">
                <a:cs typeface="Times New Roman" pitchFamily="18" charset="0"/>
              </a:rPr>
              <a:t>he arbitrageur can shell the shares for 3500. The result is a riskless profit of 184. </a:t>
            </a:r>
            <a:endParaRPr lang="en-US" sz="2400">
              <a:cs typeface="Times New Roman" pitchFamily="18" charset="0"/>
            </a:endParaRPr>
          </a:p>
          <a:p>
            <a:pPr marL="609600" indent="-609600"/>
            <a:r>
              <a:rPr lang="fr-FR" sz="2400">
                <a:cs typeface="Times New Roman" pitchFamily="18" charset="0"/>
              </a:rPr>
              <a:t>It is easy to see that any forward price above 33.16 gives rise to this type of riskless arbitrage profit</a:t>
            </a:r>
            <a:r>
              <a:rPr lang="fr-FR" sz="2400"/>
              <a:t> </a:t>
            </a:r>
            <a:endParaRPr lang="en-US" sz="2400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7551738" y="2536825"/>
            <a:ext cx="5270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D619E70B-B75B-4377-9AF8-F653FAED84F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Continued..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670800" cy="47244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 lvl="1">
              <a:lnSpc>
                <a:spcPct val="90000"/>
              </a:lnSpc>
            </a:pPr>
            <a:r>
              <a:rPr lang="fr-FR">
                <a:cs typeface="Times New Roman" pitchFamily="18" charset="0"/>
              </a:rPr>
              <a:t>Consider a stock that is currently selling for </a:t>
            </a:r>
            <a:r>
              <a:rPr lang="en-US">
                <a:cs typeface="Times New Roman" pitchFamily="18" charset="0"/>
              </a:rPr>
              <a:t>$</a:t>
            </a:r>
            <a:r>
              <a:rPr lang="fr-FR">
                <a:cs typeface="Times New Roman" pitchFamily="18" charset="0"/>
              </a:rPr>
              <a:t>30</a:t>
            </a:r>
            <a:r>
              <a:rPr lang="fr-FR"/>
              <a:t> 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The quoted 2-years forward price of the stock is $31</a:t>
            </a:r>
          </a:p>
          <a:p>
            <a:pPr lvl="1">
              <a:lnSpc>
                <a:spcPct val="90000"/>
              </a:lnSpc>
            </a:pPr>
            <a:r>
              <a:rPr lang="en-US"/>
              <a:t>The 2-years US$ interest rate is 5% per annum</a:t>
            </a:r>
          </a:p>
          <a:p>
            <a:pPr lvl="1">
              <a:lnSpc>
                <a:spcPct val="90000"/>
              </a:lnSpc>
            </a:pPr>
            <a:r>
              <a:rPr lang="fr-FR">
                <a:cs typeface="Times New Roman" pitchFamily="18" charset="0"/>
              </a:rPr>
              <a:t>This means that the stock can be bought or sold for </a:t>
            </a:r>
            <a:r>
              <a:rPr lang="en-US">
                <a:cs typeface="Times New Roman" pitchFamily="18" charset="0"/>
              </a:rPr>
              <a:t>$</a:t>
            </a:r>
            <a:r>
              <a:rPr lang="fr-FR">
                <a:cs typeface="Times New Roman" pitchFamily="18" charset="0"/>
              </a:rPr>
              <a:t>3</a:t>
            </a:r>
            <a:r>
              <a:rPr lang="en-US">
                <a:cs typeface="Times New Roman" pitchFamily="18" charset="0"/>
              </a:rPr>
              <a:t>1</a:t>
            </a:r>
            <a:r>
              <a:rPr lang="fr-FR">
                <a:cs typeface="Times New Roman" pitchFamily="18" charset="0"/>
              </a:rPr>
              <a:t> with delivery in two years</a:t>
            </a:r>
            <a:r>
              <a:rPr lang="fr-FR"/>
              <a:t> 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sz="2800"/>
              <a:t>Is there an arbitrage opportunity?                                             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A2E269DB-42A4-4F48-BE1B-F11750EB9B3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Arbitrage Positions:</a:t>
            </a:r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924800" cy="4689475"/>
          </a:xfrm>
          <a:noFill/>
          <a:ln/>
        </p:spPr>
        <p:txBody>
          <a:bodyPr lIns="90488" tIns="44450" rIns="90488" bIns="44450"/>
          <a:lstStyle/>
          <a:p>
            <a:pPr marL="609600" indent="-609600" algn="just"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Arbitrageurs can adopt the following strategy:</a:t>
            </a:r>
            <a:endParaRPr lang="en-US" sz="24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fr-FR" sz="2400">
                <a:cs typeface="Times New Roman" pitchFamily="18" charset="0"/>
              </a:rPr>
              <a:t>Short 100 shares of the stock </a:t>
            </a:r>
            <a:endParaRPr lang="en-US" sz="24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>
                <a:cs typeface="Times New Roman" pitchFamily="18" charset="0"/>
              </a:rPr>
              <a:t>I</a:t>
            </a:r>
            <a:r>
              <a:rPr lang="fr-FR" sz="2400">
                <a:cs typeface="Times New Roman" pitchFamily="18" charset="0"/>
              </a:rPr>
              <a:t>nvest the proceeds (3000) at 5% for two-years </a:t>
            </a:r>
            <a:endParaRPr lang="en-US" sz="24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fr-FR" sz="2400">
                <a:cs typeface="Times New Roman" pitchFamily="18" charset="0"/>
              </a:rPr>
              <a:t>Enter into a long forward contract to repurchase 100 shares for 3100 in two-years </a:t>
            </a:r>
            <a:endParaRPr lang="en-US" sz="2400"/>
          </a:p>
          <a:p>
            <a:pPr marL="609600" indent="-609600">
              <a:lnSpc>
                <a:spcPct val="90000"/>
              </a:lnSpc>
            </a:pPr>
            <a:r>
              <a:rPr lang="fr-FR" sz="2400">
                <a:cs typeface="Times New Roman" pitchFamily="18" charset="0"/>
              </a:rPr>
              <a:t>In two-years </a:t>
            </a:r>
            <a:r>
              <a:rPr lang="en-US" sz="2400">
                <a:cs typeface="Times New Roman" pitchFamily="18" charset="0"/>
              </a:rPr>
              <a:t>the 3000 investment grows to </a:t>
            </a:r>
            <a:r>
              <a:rPr lang="fr-FR" sz="2400">
                <a:cs typeface="Times New Roman" pitchFamily="18" charset="0"/>
              </a:rPr>
              <a:t>3000e</a:t>
            </a:r>
            <a:r>
              <a:rPr lang="fr-FR" sz="2400" baseline="30000">
                <a:cs typeface="Times New Roman" pitchFamily="18" charset="0"/>
              </a:rPr>
              <a:t>0.05*2</a:t>
            </a:r>
            <a:r>
              <a:rPr lang="fr-FR" sz="2400">
                <a:cs typeface="Times New Roman" pitchFamily="18" charset="0"/>
              </a:rPr>
              <a:t>=3316. </a:t>
            </a:r>
            <a:endParaRPr lang="en-US" sz="24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fr-FR" sz="2400">
                <a:cs typeface="Times New Roman" pitchFamily="18" charset="0"/>
              </a:rPr>
              <a:t>100 shares are purchased for 3100 and the short position is closed out. The result is a riskless profit of </a:t>
            </a:r>
            <a:r>
              <a:rPr lang="en-US" sz="2400">
                <a:cs typeface="Times New Roman" pitchFamily="18" charset="0"/>
              </a:rPr>
              <a:t>216</a:t>
            </a:r>
            <a:r>
              <a:rPr lang="fr-FR" sz="2400">
                <a:cs typeface="Times New Roman" pitchFamily="18" charset="0"/>
              </a:rPr>
              <a:t>. </a:t>
            </a:r>
            <a:endParaRPr lang="en-US" sz="24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fr-FR" sz="2400">
                <a:cs typeface="Times New Roman" pitchFamily="18" charset="0"/>
              </a:rPr>
              <a:t>This riskless arbitrage opportunity is available whenever the forward price is below 33.16</a:t>
            </a:r>
            <a:r>
              <a:rPr lang="fr-FR" sz="2400"/>
              <a:t> </a:t>
            </a:r>
            <a:endParaRPr lang="en-US" sz="2400"/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7551738" y="2536825"/>
            <a:ext cx="5270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207E92F2-09AD-41AE-91D9-6374972AC01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Arbitrage</a:t>
            </a:r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924800" cy="4689475"/>
          </a:xfrm>
          <a:noFill/>
          <a:ln/>
        </p:spPr>
        <p:txBody>
          <a:bodyPr lIns="90488" tIns="44450" rIns="90488" bIns="44450"/>
          <a:lstStyle/>
          <a:p>
            <a:pPr marL="609600" indent="-609600" algn="just"/>
            <a:r>
              <a:rPr lang="fr-FR" sz="2800">
                <a:cs typeface="Times New Roman" pitchFamily="18" charset="0"/>
              </a:rPr>
              <a:t>Riskless arbitrage opportunities, if they are observed at all, rarely last for long</a:t>
            </a:r>
            <a:r>
              <a:rPr lang="fr-FR" sz="2800"/>
              <a:t> </a:t>
            </a:r>
            <a:endParaRPr lang="en-US" sz="2800"/>
          </a:p>
          <a:p>
            <a:pPr marL="609600" indent="-609600" algn="just"/>
            <a:endParaRPr lang="en-US" sz="2800"/>
          </a:p>
          <a:p>
            <a:pPr marL="609600" indent="-609600" algn="just"/>
            <a:r>
              <a:rPr lang="en-US" sz="2800">
                <a:cs typeface="Times New Roman" pitchFamily="18" charset="0"/>
              </a:rPr>
              <a:t>As traders take advantage of these arbitrage opportunities, the forward price will be driven up or down and the arbitrage opportunity will disappear. </a:t>
            </a:r>
          </a:p>
          <a:p>
            <a:pPr marL="609600" indent="-609600" algn="just"/>
            <a:endParaRPr lang="en-US" sz="2800"/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7551738" y="2536825"/>
            <a:ext cx="5270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551680A2-539B-4372-AF12-A363CCE4B5F4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Generalization: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411663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The relationship between </a:t>
            </a:r>
            <a:r>
              <a:rPr lang="en-US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 </a:t>
            </a:r>
            <a:r>
              <a:rPr lang="en-US">
                <a:latin typeface="Times New Roman" pitchFamily="18" charset="0"/>
              </a:rPr>
              <a:t>and 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>
                <a:latin typeface="Times New Roman" pitchFamily="18" charset="0"/>
              </a:rPr>
              <a:t> is</a:t>
            </a:r>
            <a:r>
              <a:rPr lang="en-US" i="1">
                <a:latin typeface="Times New Roman" pitchFamily="18" charset="0"/>
              </a:rPr>
              <a:t>:</a:t>
            </a:r>
          </a:p>
          <a:p>
            <a:pPr>
              <a:buFont typeface="Wingdings" pitchFamily="2" charset="2"/>
              <a:buNone/>
            </a:pPr>
            <a:r>
              <a:rPr lang="en-US"/>
              <a:t>		     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 </a:t>
            </a:r>
            <a:r>
              <a:rPr lang="en-US" i="1">
                <a:latin typeface="Times New Roman" pitchFamily="18" charset="0"/>
              </a:rPr>
              <a:t>= 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>
                <a:latin typeface="Times New Roman" pitchFamily="18" charset="0"/>
              </a:rPr>
              <a:t>e</a:t>
            </a:r>
            <a:r>
              <a:rPr lang="en-US" i="1" baseline="30000">
                <a:latin typeface="Times New Roman" pitchFamily="18" charset="0"/>
              </a:rPr>
              <a:t>rT</a:t>
            </a:r>
            <a:r>
              <a:rPr lang="en-US" i="1" baseline="30000"/>
              <a:t> </a:t>
            </a:r>
            <a:endParaRPr lang="en-US"/>
          </a:p>
          <a:p>
            <a:r>
              <a:rPr lang="en-US"/>
              <a:t>When 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 </a:t>
            </a:r>
            <a:r>
              <a:rPr lang="en-US" i="1">
                <a:latin typeface="Times New Roman" pitchFamily="18" charset="0"/>
              </a:rPr>
              <a:t>&gt; 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>
                <a:latin typeface="Times New Roman" pitchFamily="18" charset="0"/>
              </a:rPr>
              <a:t>e</a:t>
            </a:r>
            <a:r>
              <a:rPr lang="en-US" i="1" baseline="30000">
                <a:latin typeface="Times New Roman" pitchFamily="18" charset="0"/>
              </a:rPr>
              <a:t>rT</a:t>
            </a:r>
            <a:r>
              <a:rPr lang="en-US" i="1" baseline="30000"/>
              <a:t> </a:t>
            </a:r>
            <a:r>
              <a:rPr lang="en-US"/>
              <a:t>an </a:t>
            </a:r>
            <a:r>
              <a:rPr lang="fr-FR">
                <a:cs typeface="Times New Roman" pitchFamily="18" charset="0"/>
              </a:rPr>
              <a:t>arbitrageur can buy the asset and short forward</a:t>
            </a:r>
            <a:r>
              <a:rPr lang="en-US">
                <a:cs typeface="Times New Roman" pitchFamily="18" charset="0"/>
              </a:rPr>
              <a:t> (futures)</a:t>
            </a:r>
            <a:r>
              <a:rPr lang="fr-FR">
                <a:cs typeface="Times New Roman" pitchFamily="18" charset="0"/>
              </a:rPr>
              <a:t> contacts on the asset</a:t>
            </a:r>
            <a:r>
              <a:rPr lang="fr-FR"/>
              <a:t> </a:t>
            </a:r>
            <a:endParaRPr lang="en-US"/>
          </a:p>
          <a:p>
            <a:r>
              <a:rPr lang="en-US"/>
              <a:t>When 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 </a:t>
            </a:r>
            <a:r>
              <a:rPr lang="en-US" i="1">
                <a:latin typeface="Times New Roman" pitchFamily="18" charset="0"/>
              </a:rPr>
              <a:t>&lt; 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>
                <a:latin typeface="Times New Roman" pitchFamily="18" charset="0"/>
              </a:rPr>
              <a:t>e</a:t>
            </a:r>
            <a:r>
              <a:rPr lang="en-US" i="1" baseline="30000">
                <a:latin typeface="Times New Roman" pitchFamily="18" charset="0"/>
              </a:rPr>
              <a:t>rT</a:t>
            </a:r>
            <a:r>
              <a:rPr lang="en-US" i="1" baseline="30000"/>
              <a:t> </a:t>
            </a:r>
            <a:r>
              <a:rPr lang="en-US"/>
              <a:t>an arbitrageur </a:t>
            </a:r>
            <a:r>
              <a:rPr lang="fr-FR">
                <a:cs typeface="Times New Roman" pitchFamily="18" charset="0"/>
              </a:rPr>
              <a:t>can short the asset and buy forward</a:t>
            </a:r>
            <a:r>
              <a:rPr lang="en-US">
                <a:cs typeface="Times New Roman" pitchFamily="18" charset="0"/>
              </a:rPr>
              <a:t> (futures)</a:t>
            </a:r>
            <a:r>
              <a:rPr lang="fr-FR">
                <a:cs typeface="Times New Roman" pitchFamily="18" charset="0"/>
              </a:rPr>
              <a:t> contracts on it</a:t>
            </a:r>
            <a:r>
              <a:rPr lang="fr-FR"/>
              <a:t> 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D708FFB9-6ACD-4850-9822-CD232997E6C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Consumption vs Investment Assets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Investment assets are assets held by significant numbers of people purely for investment purposes (Examples: stock, bonds, gold, silver)</a:t>
            </a:r>
          </a:p>
          <a:p>
            <a:r>
              <a:rPr lang="en-US"/>
              <a:t>Consumption assets are assets held primarily for consumption (Examples: copper, oil)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CCF3C50A-F2B1-4C8F-BE91-B414922A585F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Example</a:t>
            </a:r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47244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fr-FR" sz="2800">
                <a:cs typeface="Times New Roman" pitchFamily="18" charset="0"/>
              </a:rPr>
              <a:t>Consider a four-month forward contract to buy a zero-coupon bond that will mature one year from today </a:t>
            </a:r>
            <a:endParaRPr 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fr-FR" sz="2800">
                <a:cs typeface="Times New Roman" pitchFamily="18" charset="0"/>
              </a:rPr>
              <a:t>The current price of the bond is 930</a:t>
            </a:r>
            <a:endParaRPr lang="en-US" sz="28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W</a:t>
            </a:r>
            <a:r>
              <a:rPr lang="fr-FR" sz="2800">
                <a:cs typeface="Times New Roman" pitchFamily="18" charset="0"/>
              </a:rPr>
              <a:t>e can regard the contract as on an eight-month zero-coupon bond</a:t>
            </a:r>
            <a:r>
              <a:rPr lang="fr-FR" sz="2800"/>
              <a:t>  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The 4-months US$ interest rate is 6% per annum</a:t>
            </a:r>
          </a:p>
          <a:p>
            <a:pPr algn="just">
              <a:lnSpc>
                <a:spcPct val="90000"/>
              </a:lnSpc>
            </a:pPr>
            <a:r>
              <a:rPr lang="en-US" sz="2800">
                <a:cs typeface="Times New Roman" pitchFamily="18" charset="0"/>
              </a:rPr>
              <a:t>Then the forward price is obtained by</a:t>
            </a:r>
          </a:p>
          <a:p>
            <a:pPr>
              <a:lnSpc>
                <a:spcPct val="90000"/>
              </a:lnSpc>
            </a:pPr>
            <a:r>
              <a:rPr lang="de-DE" sz="2800">
                <a:cs typeface="Times New Roman" pitchFamily="18" charset="0"/>
              </a:rPr>
              <a:t>F</a:t>
            </a:r>
            <a:r>
              <a:rPr lang="de-DE" sz="2800" baseline="-30000">
                <a:cs typeface="Times New Roman" pitchFamily="18" charset="0"/>
              </a:rPr>
              <a:t>0</a:t>
            </a:r>
            <a:r>
              <a:rPr lang="de-DE" sz="2800">
                <a:cs typeface="Times New Roman" pitchFamily="18" charset="0"/>
              </a:rPr>
              <a:t>= P</a:t>
            </a:r>
            <a:r>
              <a:rPr lang="de-DE" sz="2800" baseline="-30000">
                <a:cs typeface="Times New Roman" pitchFamily="18" charset="0"/>
              </a:rPr>
              <a:t>0</a:t>
            </a:r>
            <a:r>
              <a:rPr lang="de-DE" sz="2800">
                <a:cs typeface="Times New Roman" pitchFamily="18" charset="0"/>
              </a:rPr>
              <a:t>e</a:t>
            </a:r>
            <a:r>
              <a:rPr lang="de-DE" sz="2800" baseline="30000">
                <a:cs typeface="Times New Roman" pitchFamily="18" charset="0"/>
              </a:rPr>
              <a:t>r*T</a:t>
            </a:r>
            <a:r>
              <a:rPr lang="de-DE" sz="2800">
                <a:cs typeface="Times New Roman" pitchFamily="18" charset="0"/>
              </a:rPr>
              <a:t> = 930e</a:t>
            </a:r>
            <a:r>
              <a:rPr lang="de-DE" sz="2800" baseline="30000">
                <a:cs typeface="Times New Roman" pitchFamily="18" charset="0"/>
              </a:rPr>
              <a:t>0.06*4/12</a:t>
            </a:r>
            <a:r>
              <a:rPr lang="de-DE" sz="2800">
                <a:cs typeface="Times New Roman" pitchFamily="18" charset="0"/>
              </a:rPr>
              <a:t> =948.79</a:t>
            </a:r>
            <a:r>
              <a:rPr lang="fr-FR" sz="2800">
                <a:cs typeface="Times New Roman" pitchFamily="18" charset="0"/>
              </a:rPr>
              <a:t> 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fr-FR" sz="2800">
                <a:cs typeface="Times New Roman" pitchFamily="18" charset="0"/>
              </a:rPr>
              <a:t>This would be the delivery price in a contract negotiated today</a:t>
            </a:r>
            <a:r>
              <a:rPr lang="fr-FR" sz="2800"/>
              <a:t> </a:t>
            </a:r>
            <a:endParaRPr lang="en-US" sz="2800"/>
          </a:p>
        </p:txBody>
      </p:sp>
    </p:spTree>
  </p:cSld>
  <p:clrMapOvr>
    <a:masterClrMapping/>
  </p:clrMapOvr>
  <p:transition xmlns:p14="http://schemas.microsoft.com/office/powerpoint/2010/main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50445559-BD16-4EB8-AE2F-A60C2BEF7B9E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7532687" cy="8683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>When an Investment Asset Provides a Known Dollar Income </a:t>
            </a:r>
            <a:r>
              <a:rPr lang="en-US" sz="2200"/>
              <a:t>(page 105, equation 5.2)</a:t>
            </a:r>
            <a:r>
              <a:rPr lang="en-US"/>
              <a:t> </a:t>
            </a:r>
            <a:br>
              <a:rPr lang="en-US"/>
            </a:b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41388" y="2432050"/>
            <a:ext cx="6907212" cy="2597150"/>
          </a:xfrm>
          <a:noFill/>
          <a:ln/>
        </p:spPr>
        <p:txBody>
          <a:bodyPr lIns="90488" tIns="44450" rIns="90488" bIns="44450"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600" i="1">
                <a:latin typeface="Times New Roman" pitchFamily="18" charset="0"/>
              </a:rPr>
              <a:t>F</a:t>
            </a:r>
            <a:r>
              <a:rPr lang="en-US" sz="3600" baseline="-25000">
                <a:latin typeface="Times New Roman" pitchFamily="18" charset="0"/>
              </a:rPr>
              <a:t>0</a:t>
            </a:r>
            <a:r>
              <a:rPr lang="en-US" sz="3600" i="1">
                <a:latin typeface="Times New Roman" pitchFamily="18" charset="0"/>
              </a:rPr>
              <a:t> </a:t>
            </a:r>
            <a:r>
              <a:rPr lang="en-US" sz="3600">
                <a:latin typeface="Times New Roman" pitchFamily="18" charset="0"/>
              </a:rPr>
              <a:t>= (</a:t>
            </a:r>
            <a:r>
              <a:rPr lang="en-US" sz="3600" i="1">
                <a:latin typeface="Times New Roman" pitchFamily="18" charset="0"/>
              </a:rPr>
              <a:t>S</a:t>
            </a:r>
            <a:r>
              <a:rPr lang="en-US" sz="3600" baseline="-25000">
                <a:latin typeface="Times New Roman" pitchFamily="18" charset="0"/>
              </a:rPr>
              <a:t>0</a:t>
            </a:r>
            <a:r>
              <a:rPr lang="en-US" sz="3600" i="1">
                <a:latin typeface="Times New Roman" pitchFamily="18" charset="0"/>
              </a:rPr>
              <a:t> </a:t>
            </a:r>
            <a:r>
              <a:rPr lang="en-US" sz="3600">
                <a:latin typeface="Times New Roman" pitchFamily="18" charset="0"/>
              </a:rPr>
              <a:t>– </a:t>
            </a:r>
            <a:r>
              <a:rPr lang="en-US" sz="3600" i="1">
                <a:latin typeface="Times New Roman" pitchFamily="18" charset="0"/>
              </a:rPr>
              <a:t>I </a:t>
            </a:r>
            <a:r>
              <a:rPr lang="en-US" sz="3600">
                <a:latin typeface="Times New Roman" pitchFamily="18" charset="0"/>
              </a:rPr>
              <a:t>)e</a:t>
            </a:r>
            <a:r>
              <a:rPr lang="en-US" sz="3600" i="1" baseline="30000">
                <a:latin typeface="Times New Roman" pitchFamily="18" charset="0"/>
              </a:rPr>
              <a:t>rT</a:t>
            </a:r>
            <a:r>
              <a:rPr lang="en-US" sz="2800" baseline="30000"/>
              <a:t>    </a:t>
            </a:r>
            <a:endParaRPr lang="en-US" sz="28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where </a:t>
            </a:r>
            <a:r>
              <a:rPr lang="en-US" sz="2800" i="1">
                <a:latin typeface="Times New Roman" pitchFamily="18" charset="0"/>
              </a:rPr>
              <a:t>I </a:t>
            </a:r>
            <a:r>
              <a:rPr lang="en-US" sz="2800"/>
              <a:t>is the present value of the income during life of forward contract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Examples are stocks paying dividends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and coupon bearing bonds.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7EAD68AD-7574-4608-B505-0B55411E82C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18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Example</a:t>
            </a:r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4800600"/>
          </a:xfrm>
          <a:noFill/>
          <a:ln/>
        </p:spPr>
        <p:txBody>
          <a:bodyPr lIns="90488" tIns="44450" rIns="90488" bIns="44450"/>
          <a:lstStyle/>
          <a:p>
            <a:r>
              <a:rPr lang="fr-FR" sz="2800">
                <a:cs typeface="Times New Roman" pitchFamily="18" charset="0"/>
              </a:rPr>
              <a:t>Consider a </a:t>
            </a:r>
            <a:r>
              <a:rPr lang="en-US" sz="2800">
                <a:cs typeface="Times New Roman" pitchFamily="18" charset="0"/>
              </a:rPr>
              <a:t>one-year</a:t>
            </a:r>
            <a:r>
              <a:rPr lang="fr-FR" sz="2800">
                <a:cs typeface="Times New Roman" pitchFamily="18" charset="0"/>
              </a:rPr>
              <a:t> forward contract to purchase a coupon-bearing bond whose current price is 900</a:t>
            </a:r>
            <a:r>
              <a:rPr lang="en-US" sz="2800">
                <a:cs typeface="Times New Roman" pitchFamily="18" charset="0"/>
              </a:rPr>
              <a:t>, </a:t>
            </a:r>
            <a:r>
              <a:rPr lang="fr-FR" sz="2800">
                <a:cs typeface="Times New Roman" pitchFamily="18" charset="0"/>
              </a:rPr>
              <a:t>that will mature</a:t>
            </a:r>
            <a:r>
              <a:rPr lang="en-US" sz="2800">
                <a:cs typeface="Times New Roman" pitchFamily="18" charset="0"/>
              </a:rPr>
              <a:t> in</a:t>
            </a:r>
            <a:r>
              <a:rPr lang="fr-FR" sz="2800">
                <a:cs typeface="Times New Roman" pitchFamily="18" charset="0"/>
              </a:rPr>
              <a:t> </a:t>
            </a:r>
            <a:r>
              <a:rPr lang="en-US" sz="2800">
                <a:cs typeface="Times New Roman" pitchFamily="18" charset="0"/>
              </a:rPr>
              <a:t>five</a:t>
            </a:r>
            <a:r>
              <a:rPr lang="fr-FR" sz="2800">
                <a:cs typeface="Times New Roman" pitchFamily="18" charset="0"/>
              </a:rPr>
              <a:t> year</a:t>
            </a:r>
            <a:r>
              <a:rPr lang="en-US" sz="2800">
                <a:cs typeface="Times New Roman" pitchFamily="18" charset="0"/>
              </a:rPr>
              <a:t>s</a:t>
            </a:r>
            <a:r>
              <a:rPr lang="fr-FR" sz="2800">
                <a:cs typeface="Times New Roman" pitchFamily="18" charset="0"/>
              </a:rPr>
              <a:t> </a:t>
            </a:r>
            <a:endParaRPr lang="en-US" sz="2800">
              <a:cs typeface="Times New Roman" pitchFamily="18" charset="0"/>
            </a:endParaRPr>
          </a:p>
          <a:p>
            <a:r>
              <a:rPr lang="en-US" sz="2800">
                <a:cs typeface="Times New Roman" pitchFamily="18" charset="0"/>
              </a:rPr>
              <a:t>C</a:t>
            </a:r>
            <a:r>
              <a:rPr lang="fr-FR" sz="2800">
                <a:cs typeface="Times New Roman" pitchFamily="18" charset="0"/>
              </a:rPr>
              <a:t>oupon payments of 40 are expected after 6 and 12 months </a:t>
            </a:r>
            <a:endParaRPr lang="en-US" sz="2800">
              <a:cs typeface="Times New Roman" pitchFamily="18" charset="0"/>
            </a:endParaRPr>
          </a:p>
          <a:p>
            <a:r>
              <a:rPr lang="en-US" sz="2800">
                <a:cs typeface="Times New Roman" pitchFamily="18" charset="0"/>
              </a:rPr>
              <a:t>S</a:t>
            </a:r>
            <a:r>
              <a:rPr lang="fr-FR" sz="2800">
                <a:cs typeface="Times New Roman" pitchFamily="18" charset="0"/>
              </a:rPr>
              <a:t>ix-month and one</a:t>
            </a:r>
            <a:r>
              <a:rPr lang="en-US" sz="2800">
                <a:cs typeface="Times New Roman" pitchFamily="18" charset="0"/>
              </a:rPr>
              <a:t>-</a:t>
            </a:r>
            <a:r>
              <a:rPr lang="fr-FR" sz="2800">
                <a:cs typeface="Times New Roman" pitchFamily="18" charset="0"/>
              </a:rPr>
              <a:t>year riskless rates are 9% and 10% respectively </a:t>
            </a:r>
            <a:endParaRPr lang="en-US" sz="2800"/>
          </a:p>
          <a:p>
            <a:r>
              <a:rPr lang="en-US" sz="2800">
                <a:cs typeface="Times New Roman" pitchFamily="18" charset="0"/>
              </a:rPr>
              <a:t>So, </a:t>
            </a:r>
            <a:r>
              <a:rPr lang="fr-FR" sz="2800">
                <a:cs typeface="Times New Roman" pitchFamily="18" charset="0"/>
              </a:rPr>
              <a:t>S</a:t>
            </a:r>
            <a:r>
              <a:rPr lang="fr-FR" sz="2800" baseline="-30000">
                <a:cs typeface="Times New Roman" pitchFamily="18" charset="0"/>
              </a:rPr>
              <a:t>0</a:t>
            </a:r>
            <a:r>
              <a:rPr lang="fr-FR" sz="2800">
                <a:cs typeface="Times New Roman" pitchFamily="18" charset="0"/>
              </a:rPr>
              <a:t>=900, I=40e</a:t>
            </a:r>
            <a:r>
              <a:rPr lang="fr-FR" sz="2800" baseline="30000">
                <a:cs typeface="Times New Roman" pitchFamily="18" charset="0"/>
              </a:rPr>
              <a:t>-0.09*0.5</a:t>
            </a:r>
            <a:r>
              <a:rPr lang="fr-FR" sz="2800">
                <a:cs typeface="Times New Roman" pitchFamily="18" charset="0"/>
              </a:rPr>
              <a:t> + 40e</a:t>
            </a:r>
            <a:r>
              <a:rPr lang="fr-FR" sz="2800" baseline="30000">
                <a:cs typeface="Times New Roman" pitchFamily="18" charset="0"/>
              </a:rPr>
              <a:t>-0.1*1</a:t>
            </a:r>
            <a:r>
              <a:rPr lang="fr-FR" sz="2800">
                <a:cs typeface="Times New Roman" pitchFamily="18" charset="0"/>
              </a:rPr>
              <a:t> =74.433, </a:t>
            </a:r>
            <a:r>
              <a:rPr lang="en-US" sz="2800">
                <a:cs typeface="Times New Roman" pitchFamily="18" charset="0"/>
              </a:rPr>
              <a:t>and</a:t>
            </a:r>
            <a:endParaRPr lang="en-US" sz="2800"/>
          </a:p>
          <a:p>
            <a:pPr algn="just"/>
            <a:r>
              <a:rPr lang="de-DE" sz="2800">
                <a:cs typeface="Times New Roman" pitchFamily="18" charset="0"/>
              </a:rPr>
              <a:t>F</a:t>
            </a:r>
            <a:r>
              <a:rPr lang="de-DE" sz="2800" baseline="-30000">
                <a:cs typeface="Times New Roman" pitchFamily="18" charset="0"/>
              </a:rPr>
              <a:t>0 </a:t>
            </a:r>
            <a:r>
              <a:rPr lang="de-DE" sz="2800">
                <a:cs typeface="Times New Roman" pitchFamily="18" charset="0"/>
              </a:rPr>
              <a:t>= (S</a:t>
            </a:r>
            <a:r>
              <a:rPr lang="de-DE" sz="2800" baseline="-30000">
                <a:cs typeface="Times New Roman" pitchFamily="18" charset="0"/>
              </a:rPr>
              <a:t>0</a:t>
            </a:r>
            <a:r>
              <a:rPr lang="de-DE" sz="2800">
                <a:cs typeface="Times New Roman" pitchFamily="18" charset="0"/>
              </a:rPr>
              <a:t>-I)e</a:t>
            </a:r>
            <a:r>
              <a:rPr lang="de-DE" sz="2800" baseline="30000">
                <a:cs typeface="Times New Roman" pitchFamily="18" charset="0"/>
              </a:rPr>
              <a:t>r*T</a:t>
            </a:r>
            <a:r>
              <a:rPr lang="de-DE" sz="2800">
                <a:cs typeface="Times New Roman" pitchFamily="18" charset="0"/>
              </a:rPr>
              <a:t>=(900-74.433)e</a:t>
            </a:r>
            <a:r>
              <a:rPr lang="de-DE" sz="2800" baseline="30000">
                <a:cs typeface="Times New Roman" pitchFamily="18" charset="0"/>
              </a:rPr>
              <a:t>0.1*1</a:t>
            </a:r>
            <a:r>
              <a:rPr lang="de-DE" sz="2800">
                <a:cs typeface="Times New Roman" pitchFamily="18" charset="0"/>
              </a:rPr>
              <a:t> =912.39</a:t>
            </a:r>
            <a:r>
              <a:rPr lang="fr-FR" sz="2800">
                <a:cs typeface="Times New Roman" pitchFamily="18" charset="0"/>
              </a:rPr>
              <a:t> </a:t>
            </a:r>
            <a:endParaRPr lang="en-US" sz="280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 xmlns:p14="http://schemas.microsoft.com/office/powerpoint/2010/main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E801CBB1-0198-4266-85E8-B1E520898C3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Arbitrage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4800600"/>
          </a:xfrm>
          <a:noFill/>
          <a:ln/>
        </p:spPr>
        <p:txBody>
          <a:bodyPr lIns="90488" tIns="44450" rIns="90488" bIns="44450"/>
          <a:lstStyle/>
          <a:p>
            <a:r>
              <a:rPr lang="fr-FR">
                <a:cs typeface="Times New Roman" pitchFamily="18" charset="0"/>
              </a:rPr>
              <a:t>If  F</a:t>
            </a:r>
            <a:r>
              <a:rPr lang="fr-FR" baseline="-30000">
                <a:cs typeface="Times New Roman" pitchFamily="18" charset="0"/>
              </a:rPr>
              <a:t>0</a:t>
            </a:r>
            <a:r>
              <a:rPr lang="fr-FR">
                <a:cs typeface="Times New Roman" pitchFamily="18" charset="0"/>
              </a:rPr>
              <a:t>&gt;(S</a:t>
            </a:r>
            <a:r>
              <a:rPr lang="fr-FR" baseline="-30000">
                <a:cs typeface="Times New Roman" pitchFamily="18" charset="0"/>
              </a:rPr>
              <a:t>0</a:t>
            </a:r>
            <a:r>
              <a:rPr lang="fr-FR">
                <a:cs typeface="Times New Roman" pitchFamily="18" charset="0"/>
              </a:rPr>
              <a:t>-I)e</a:t>
            </a:r>
            <a:r>
              <a:rPr lang="fr-FR" baseline="30000">
                <a:cs typeface="Times New Roman" pitchFamily="18" charset="0"/>
              </a:rPr>
              <a:t>r*T</a:t>
            </a:r>
            <a:r>
              <a:rPr lang="fr-FR">
                <a:cs typeface="Times New Roman" pitchFamily="18" charset="0"/>
              </a:rPr>
              <a:t>, an arbitrageur can lock in a profit by buying the asset and shorting a forward contract on the asset. </a:t>
            </a:r>
            <a:endParaRPr lang="en-US">
              <a:cs typeface="Times New Roman" pitchFamily="18" charset="0"/>
            </a:endParaRPr>
          </a:p>
          <a:p>
            <a:endParaRPr lang="en-US">
              <a:cs typeface="Times New Roman" pitchFamily="18" charset="0"/>
            </a:endParaRPr>
          </a:p>
          <a:p>
            <a:r>
              <a:rPr lang="fr-FR">
                <a:cs typeface="Times New Roman" pitchFamily="18" charset="0"/>
              </a:rPr>
              <a:t>If F</a:t>
            </a:r>
            <a:r>
              <a:rPr lang="fr-FR" baseline="-30000">
                <a:cs typeface="Times New Roman" pitchFamily="18" charset="0"/>
              </a:rPr>
              <a:t>0</a:t>
            </a:r>
            <a:r>
              <a:rPr lang="fr-FR">
                <a:cs typeface="Times New Roman" pitchFamily="18" charset="0"/>
              </a:rPr>
              <a:t>&lt;(S</a:t>
            </a:r>
            <a:r>
              <a:rPr lang="fr-FR" baseline="-30000">
                <a:cs typeface="Times New Roman" pitchFamily="18" charset="0"/>
              </a:rPr>
              <a:t>0</a:t>
            </a:r>
            <a:r>
              <a:rPr lang="fr-FR">
                <a:cs typeface="Times New Roman" pitchFamily="18" charset="0"/>
              </a:rPr>
              <a:t>-I)e</a:t>
            </a:r>
            <a:r>
              <a:rPr lang="fr-FR" baseline="30000">
                <a:cs typeface="Times New Roman" pitchFamily="18" charset="0"/>
              </a:rPr>
              <a:t>r*T</a:t>
            </a:r>
            <a:r>
              <a:rPr lang="fr-FR">
                <a:cs typeface="Times New Roman" pitchFamily="18" charset="0"/>
              </a:rPr>
              <a:t>, an arbitrageur can lock in a profit by shorting the asset and taking a long position in a forward contract </a:t>
            </a:r>
            <a:endParaRPr lang="en-US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FDB6BC3A-911C-4009-900F-1593053A4E4E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Example</a:t>
            </a: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839200" cy="4724400"/>
          </a:xfrm>
          <a:noFill/>
          <a:ln/>
        </p:spPr>
        <p:txBody>
          <a:bodyPr lIns="90488" tIns="44450" rIns="90488" bIns="44450"/>
          <a:lstStyle/>
          <a:p>
            <a:r>
              <a:rPr lang="fr-FR" sz="2800">
                <a:cs typeface="Times New Roman" pitchFamily="18" charset="0"/>
              </a:rPr>
              <a:t>Consider a 10-month forward contract on a stock with price of 50 </a:t>
            </a:r>
            <a:endParaRPr lang="en-US" sz="2800">
              <a:cs typeface="Times New Roman" pitchFamily="18" charset="0"/>
            </a:endParaRPr>
          </a:p>
          <a:p>
            <a:r>
              <a:rPr lang="en-US" sz="2800">
                <a:cs typeface="Times New Roman" pitchFamily="18" charset="0"/>
              </a:rPr>
              <a:t>T</a:t>
            </a:r>
            <a:r>
              <a:rPr lang="fr-FR" sz="2800">
                <a:cs typeface="Times New Roman" pitchFamily="18" charset="0"/>
              </a:rPr>
              <a:t>he riskless rate is 8% per annum for all maturities </a:t>
            </a:r>
            <a:endParaRPr lang="en-US" sz="2800">
              <a:cs typeface="Times New Roman" pitchFamily="18" charset="0"/>
            </a:endParaRPr>
          </a:p>
          <a:p>
            <a:r>
              <a:rPr lang="en-US" sz="2800">
                <a:cs typeface="Times New Roman" pitchFamily="18" charset="0"/>
              </a:rPr>
              <a:t>D</a:t>
            </a:r>
            <a:r>
              <a:rPr lang="fr-FR" sz="2800">
                <a:cs typeface="Times New Roman" pitchFamily="18" charset="0"/>
              </a:rPr>
              <a:t>ividends of 0.75 per share are expected after three, six and nine months </a:t>
            </a:r>
            <a:endParaRPr lang="en-US" sz="2800"/>
          </a:p>
          <a:p>
            <a:pPr algn="just"/>
            <a:r>
              <a:rPr lang="en-US" sz="2800">
                <a:cs typeface="Times New Roman" pitchFamily="18" charset="0"/>
              </a:rPr>
              <a:t>The present value of the dividends, I, is given by </a:t>
            </a:r>
            <a:r>
              <a:rPr lang="de-DE" sz="2800">
                <a:cs typeface="Times New Roman" pitchFamily="18" charset="0"/>
              </a:rPr>
              <a:t>I=0.75e</a:t>
            </a:r>
            <a:r>
              <a:rPr lang="de-DE" sz="2800" baseline="30000">
                <a:cs typeface="Times New Roman" pitchFamily="18" charset="0"/>
              </a:rPr>
              <a:t>-0.08*3/12</a:t>
            </a:r>
            <a:r>
              <a:rPr lang="de-DE" sz="2800">
                <a:cs typeface="Times New Roman" pitchFamily="18" charset="0"/>
              </a:rPr>
              <a:t>+0.75e</a:t>
            </a:r>
            <a:r>
              <a:rPr lang="de-DE" sz="2800" baseline="30000">
                <a:cs typeface="Times New Roman" pitchFamily="18" charset="0"/>
              </a:rPr>
              <a:t>-0.08*6/12</a:t>
            </a:r>
            <a:r>
              <a:rPr lang="de-DE" sz="2800">
                <a:cs typeface="Times New Roman" pitchFamily="18" charset="0"/>
              </a:rPr>
              <a:t>+0.75e</a:t>
            </a:r>
            <a:r>
              <a:rPr lang="de-DE" sz="2800" baseline="30000">
                <a:cs typeface="Times New Roman" pitchFamily="18" charset="0"/>
              </a:rPr>
              <a:t>-0.08*9/12</a:t>
            </a:r>
            <a:r>
              <a:rPr lang="de-DE" sz="2800">
                <a:cs typeface="Times New Roman" pitchFamily="18" charset="0"/>
              </a:rPr>
              <a:t> =2.162</a:t>
            </a:r>
            <a:r>
              <a:rPr lang="fr-FR" sz="2800">
                <a:cs typeface="Times New Roman" pitchFamily="18" charset="0"/>
              </a:rPr>
              <a:t> </a:t>
            </a:r>
            <a:endParaRPr lang="en-US" sz="2800"/>
          </a:p>
          <a:p>
            <a:pPr algn="just"/>
            <a:r>
              <a:rPr lang="en-US" sz="2800">
                <a:cs typeface="Times New Roman" pitchFamily="18" charset="0"/>
              </a:rPr>
              <a:t>The forward price is given by</a:t>
            </a:r>
          </a:p>
          <a:p>
            <a:pPr algn="ctr">
              <a:buFont typeface="Wingdings" pitchFamily="2" charset="2"/>
              <a:buNone/>
            </a:pPr>
            <a:r>
              <a:rPr lang="de-DE" sz="2800">
                <a:cs typeface="Times New Roman" pitchFamily="18" charset="0"/>
              </a:rPr>
              <a:t>F</a:t>
            </a:r>
            <a:r>
              <a:rPr lang="de-DE" sz="2800" baseline="-30000">
                <a:cs typeface="Times New Roman" pitchFamily="18" charset="0"/>
              </a:rPr>
              <a:t>0 </a:t>
            </a:r>
            <a:r>
              <a:rPr lang="de-DE" sz="2800">
                <a:cs typeface="Times New Roman" pitchFamily="18" charset="0"/>
              </a:rPr>
              <a:t>= (S</a:t>
            </a:r>
            <a:r>
              <a:rPr lang="de-DE" sz="2800" baseline="-30000">
                <a:cs typeface="Times New Roman" pitchFamily="18" charset="0"/>
              </a:rPr>
              <a:t>0</a:t>
            </a:r>
            <a:r>
              <a:rPr lang="de-DE" sz="2800">
                <a:cs typeface="Times New Roman" pitchFamily="18" charset="0"/>
              </a:rPr>
              <a:t>-I)e</a:t>
            </a:r>
            <a:r>
              <a:rPr lang="de-DE" sz="2800" baseline="30000">
                <a:cs typeface="Times New Roman" pitchFamily="18" charset="0"/>
              </a:rPr>
              <a:t>r*T</a:t>
            </a:r>
            <a:r>
              <a:rPr lang="de-DE" sz="2800">
                <a:cs typeface="Times New Roman" pitchFamily="18" charset="0"/>
              </a:rPr>
              <a:t>=(50-2.162)e</a:t>
            </a:r>
            <a:r>
              <a:rPr lang="de-DE" sz="2800" baseline="30000">
                <a:cs typeface="Times New Roman" pitchFamily="18" charset="0"/>
              </a:rPr>
              <a:t>0.08*10/12</a:t>
            </a:r>
            <a:r>
              <a:rPr lang="de-DE" sz="2800">
                <a:cs typeface="Times New Roman" pitchFamily="18" charset="0"/>
              </a:rPr>
              <a:t> =51.14</a:t>
            </a:r>
            <a:endParaRPr lang="en-US" sz="2800"/>
          </a:p>
        </p:txBody>
      </p:sp>
    </p:spTree>
  </p:cSld>
  <p:clrMapOvr>
    <a:masterClrMapping/>
  </p:clrMapOvr>
  <p:transition xmlns:p14="http://schemas.microsoft.com/office/powerpoint/2010/main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5D893162-7547-429C-AE44-7947193C3CA4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345362" cy="146685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When an Investment Asset Provides a Known Yield </a:t>
            </a:r>
            <a:br>
              <a:rPr lang="en-US"/>
            </a:br>
            <a:r>
              <a:rPr lang="en-US" sz="2200"/>
              <a:t>(Page 107, equation 5.3)</a:t>
            </a: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2625" y="2565400"/>
            <a:ext cx="8034338" cy="2768600"/>
          </a:xfrm>
          <a:noFill/>
          <a:ln/>
        </p:spPr>
        <p:txBody>
          <a:bodyPr lIns="90488" tIns="44450" rIns="90488" bIns="44450"/>
          <a:lstStyle/>
          <a:p>
            <a:pPr algn="ctr">
              <a:buFont typeface="Wingdings" pitchFamily="2" charset="2"/>
              <a:buNone/>
            </a:pPr>
            <a:r>
              <a:rPr lang="en-US" sz="4000" i="1">
                <a:latin typeface="Times New Roman" pitchFamily="18" charset="0"/>
              </a:rPr>
              <a:t>F</a:t>
            </a:r>
            <a:r>
              <a:rPr lang="en-US" sz="4000" baseline="-25000">
                <a:latin typeface="Times New Roman" pitchFamily="18" charset="0"/>
              </a:rPr>
              <a:t>0</a:t>
            </a:r>
            <a:r>
              <a:rPr lang="en-US" sz="4000" i="1">
                <a:latin typeface="Times New Roman" pitchFamily="18" charset="0"/>
              </a:rPr>
              <a:t> = S</a:t>
            </a:r>
            <a:r>
              <a:rPr lang="en-US" sz="4000" baseline="-25000">
                <a:latin typeface="Times New Roman" pitchFamily="18" charset="0"/>
              </a:rPr>
              <a:t>0</a:t>
            </a:r>
            <a:r>
              <a:rPr lang="en-US" sz="4000" i="1">
                <a:latin typeface="Times New Roman" pitchFamily="18" charset="0"/>
              </a:rPr>
              <a:t> e</a:t>
            </a:r>
            <a:r>
              <a:rPr lang="en-US" sz="4000" baseline="30000">
                <a:latin typeface="Times New Roman" pitchFamily="18" charset="0"/>
              </a:rPr>
              <a:t>(</a:t>
            </a:r>
            <a:r>
              <a:rPr lang="en-US" sz="4000" i="1" baseline="30000">
                <a:latin typeface="Times New Roman" pitchFamily="18" charset="0"/>
              </a:rPr>
              <a:t>r</a:t>
            </a:r>
            <a:r>
              <a:rPr lang="en-US" sz="4000" baseline="30000">
                <a:latin typeface="Times New Roman" pitchFamily="18" charset="0"/>
              </a:rPr>
              <a:t>–</a:t>
            </a:r>
            <a:r>
              <a:rPr lang="en-US" sz="4000" i="1" baseline="30000">
                <a:latin typeface="Times New Roman" pitchFamily="18" charset="0"/>
              </a:rPr>
              <a:t>q </a:t>
            </a:r>
            <a:r>
              <a:rPr lang="en-US" sz="4000" baseline="30000">
                <a:latin typeface="Times New Roman" pitchFamily="18" charset="0"/>
              </a:rPr>
              <a:t>)</a:t>
            </a:r>
            <a:r>
              <a:rPr lang="en-US" sz="4000" i="1" baseline="30000">
                <a:latin typeface="Times New Roman" pitchFamily="18" charset="0"/>
              </a:rPr>
              <a:t>T</a:t>
            </a:r>
            <a:r>
              <a:rPr lang="en-US" baseline="30000"/>
              <a:t>      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 where </a:t>
            </a:r>
            <a:r>
              <a:rPr lang="en-US" i="1">
                <a:latin typeface="Times New Roman" pitchFamily="18" charset="0"/>
              </a:rPr>
              <a:t>q</a:t>
            </a:r>
            <a:r>
              <a:rPr lang="en-US"/>
              <a:t> is the average yield during the life of the contract (expressed with continuous compounding)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613B5100-443D-4CA5-A560-74DFC16831EB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Example</a:t>
            </a:r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839200" cy="47244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fr-FR">
                <a:cs typeface="Times New Roman" pitchFamily="18" charset="0"/>
              </a:rPr>
              <a:t>Consider a </a:t>
            </a:r>
            <a:r>
              <a:rPr lang="en-US">
                <a:cs typeface="Times New Roman" pitchFamily="18" charset="0"/>
              </a:rPr>
              <a:t>6</a:t>
            </a:r>
            <a:r>
              <a:rPr lang="fr-FR">
                <a:cs typeface="Times New Roman" pitchFamily="18" charset="0"/>
              </a:rPr>
              <a:t>-month forward contract on a stock with price of </a:t>
            </a:r>
            <a:r>
              <a:rPr lang="en-US">
                <a:cs typeface="Times New Roman" pitchFamily="18" charset="0"/>
              </a:rPr>
              <a:t>25</a:t>
            </a:r>
          </a:p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T</a:t>
            </a:r>
            <a:r>
              <a:rPr lang="fr-FR">
                <a:cs typeface="Times New Roman" pitchFamily="18" charset="0"/>
              </a:rPr>
              <a:t>he riskless rate is </a:t>
            </a:r>
            <a:r>
              <a:rPr lang="en-US">
                <a:cs typeface="Times New Roman" pitchFamily="18" charset="0"/>
              </a:rPr>
              <a:t>10</a:t>
            </a:r>
            <a:r>
              <a:rPr lang="fr-FR">
                <a:cs typeface="Times New Roman" pitchFamily="18" charset="0"/>
              </a:rPr>
              <a:t>% per annum</a:t>
            </a:r>
            <a:endParaRPr lang="en-US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The stock is expected to provide income equal to 2% of the stock price in 6 months.</a:t>
            </a:r>
            <a:endParaRPr lang="en-US"/>
          </a:p>
          <a:p>
            <a:pPr algn="just"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The yield is 3.96% per annum with continuous compounding.</a:t>
            </a:r>
          </a:p>
          <a:p>
            <a:pPr algn="just"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The forward price is given by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de-DE">
                <a:cs typeface="Times New Roman" pitchFamily="18" charset="0"/>
              </a:rPr>
              <a:t>F</a:t>
            </a:r>
            <a:r>
              <a:rPr lang="de-DE" baseline="-30000">
                <a:cs typeface="Times New Roman" pitchFamily="18" charset="0"/>
              </a:rPr>
              <a:t>0 </a:t>
            </a:r>
            <a:r>
              <a:rPr lang="de-DE">
                <a:cs typeface="Times New Roman" pitchFamily="18" charset="0"/>
              </a:rPr>
              <a:t>= S</a:t>
            </a:r>
            <a:r>
              <a:rPr lang="de-DE" baseline="-30000">
                <a:cs typeface="Times New Roman" pitchFamily="18" charset="0"/>
              </a:rPr>
              <a:t>0</a:t>
            </a:r>
            <a:r>
              <a:rPr lang="de-DE">
                <a:cs typeface="Times New Roman" pitchFamily="18" charset="0"/>
              </a:rPr>
              <a:t>e</a:t>
            </a:r>
            <a:r>
              <a:rPr lang="de-DE" baseline="30000">
                <a:cs typeface="Times New Roman" pitchFamily="18" charset="0"/>
              </a:rPr>
              <a:t>(r-q)*T</a:t>
            </a:r>
            <a:r>
              <a:rPr lang="de-DE">
                <a:cs typeface="Times New Roman" pitchFamily="18" charset="0"/>
              </a:rPr>
              <a:t>=25e</a:t>
            </a:r>
            <a:r>
              <a:rPr lang="de-DE" baseline="30000">
                <a:cs typeface="Times New Roman" pitchFamily="18" charset="0"/>
              </a:rPr>
              <a:t>(0.10-0.0396)*0.5</a:t>
            </a:r>
            <a:r>
              <a:rPr lang="de-DE">
                <a:cs typeface="Times New Roman" pitchFamily="18" charset="0"/>
              </a:rPr>
              <a:t> =25.77</a:t>
            </a:r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4D9F249C-8814-41E5-908A-68325BBB227B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641350" y="609600"/>
            <a:ext cx="7772400" cy="762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Valuing a Forward Contract</a:t>
            </a:r>
            <a:br>
              <a:rPr lang="en-US"/>
            </a:br>
            <a:r>
              <a:rPr lang="en-US" sz="2200"/>
              <a:t>Page 108</a:t>
            </a: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14363" y="1828800"/>
            <a:ext cx="8085137" cy="3992563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/>
              <a:t>Suppose that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/>
              <a:t>    </a:t>
            </a:r>
            <a:r>
              <a:rPr lang="en-US" sz="2800" i="1">
                <a:latin typeface="Times New Roman" pitchFamily="18" charset="0"/>
              </a:rPr>
              <a:t>K</a:t>
            </a:r>
            <a:r>
              <a:rPr lang="en-US" sz="2800"/>
              <a:t> is delivery price in a forward contract and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/>
              <a:t>    </a:t>
            </a:r>
            <a:r>
              <a:rPr lang="en-US" sz="2800" i="1">
                <a:latin typeface="Times New Roman" pitchFamily="18" charset="0"/>
              </a:rPr>
              <a:t>F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en-US" sz="2800"/>
              <a:t>is forward price that would apply to the 	 contract today</a:t>
            </a:r>
          </a:p>
          <a:p>
            <a:pPr>
              <a:lnSpc>
                <a:spcPct val="90000"/>
              </a:lnSpc>
            </a:pPr>
            <a:r>
              <a:rPr lang="en-US" sz="2800"/>
              <a:t>The value of a long forward contract, ƒ, is 		             </a:t>
            </a:r>
            <a:r>
              <a:rPr lang="en-US" sz="2800">
                <a:latin typeface="Times New Roman" pitchFamily="18" charset="0"/>
              </a:rPr>
              <a:t>ƒ = (</a:t>
            </a:r>
            <a:r>
              <a:rPr lang="en-US" sz="2800" i="1">
                <a:latin typeface="Times New Roman" pitchFamily="18" charset="0"/>
              </a:rPr>
              <a:t>F</a:t>
            </a:r>
            <a:r>
              <a:rPr lang="en-US" sz="2800" i="1" baseline="-25000">
                <a:latin typeface="Times New Roman" pitchFamily="18" charset="0"/>
              </a:rPr>
              <a:t>0</a:t>
            </a:r>
            <a:r>
              <a:rPr lang="en-US" sz="2800" i="1">
                <a:latin typeface="Times New Roman" pitchFamily="18" charset="0"/>
              </a:rPr>
              <a:t> – K</a:t>
            </a:r>
            <a:r>
              <a:rPr lang="en-US" sz="2800">
                <a:latin typeface="Times New Roman" pitchFamily="18" charset="0"/>
              </a:rPr>
              <a:t> )</a:t>
            </a:r>
            <a:r>
              <a:rPr lang="en-US" sz="2800" i="1">
                <a:latin typeface="Times New Roman" pitchFamily="18" charset="0"/>
              </a:rPr>
              <a:t>e</a:t>
            </a:r>
            <a:r>
              <a:rPr lang="en-US" sz="2800" baseline="30000">
                <a:latin typeface="Times New Roman" pitchFamily="18" charset="0"/>
              </a:rPr>
              <a:t>–</a:t>
            </a:r>
            <a:r>
              <a:rPr lang="en-US" sz="2800" i="1" baseline="30000">
                <a:latin typeface="Times New Roman" pitchFamily="18" charset="0"/>
              </a:rPr>
              <a:t>rT</a:t>
            </a:r>
            <a:r>
              <a:rPr lang="en-US" sz="2800" baseline="30000"/>
              <a:t>         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Similarly, the value of a short forward contract is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</a:rPr>
              <a:t>K </a:t>
            </a:r>
            <a:r>
              <a:rPr lang="en-US" sz="2800">
                <a:latin typeface="Times New Roman" pitchFamily="18" charset="0"/>
              </a:rPr>
              <a:t>– </a:t>
            </a:r>
            <a:r>
              <a:rPr lang="en-US" sz="2800" i="1">
                <a:latin typeface="Times New Roman" pitchFamily="18" charset="0"/>
              </a:rPr>
              <a:t>F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 i="1">
                <a:latin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</a:rPr>
              <a:t>)</a:t>
            </a:r>
            <a:r>
              <a:rPr lang="en-US" sz="2800" i="1">
                <a:latin typeface="Times New Roman" pitchFamily="18" charset="0"/>
              </a:rPr>
              <a:t>e</a:t>
            </a:r>
            <a:r>
              <a:rPr lang="en-US" sz="2800" baseline="30000">
                <a:latin typeface="Times New Roman" pitchFamily="18" charset="0"/>
              </a:rPr>
              <a:t>–</a:t>
            </a:r>
            <a:r>
              <a:rPr lang="en-US" sz="2800" i="1" baseline="30000">
                <a:latin typeface="Times New Roman" pitchFamily="18" charset="0"/>
              </a:rPr>
              <a:t>rT</a:t>
            </a:r>
            <a:endParaRPr lang="en-US" sz="2800" baseline="30000"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5B4EA5C8-1F08-449C-9852-583D19929891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Example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839200" cy="4724400"/>
          </a:xfrm>
          <a:noFill/>
          <a:ln/>
        </p:spPr>
        <p:txBody>
          <a:bodyPr lIns="90488" tIns="44450" rIns="90488" bIns="44450"/>
          <a:lstStyle/>
          <a:p>
            <a:r>
              <a:rPr lang="fr-FR" sz="2800">
                <a:cs typeface="Times New Roman" pitchFamily="18" charset="0"/>
              </a:rPr>
              <a:t>Consider a six-month long forward contract on a non-dividend paying stock</a:t>
            </a:r>
            <a:r>
              <a:rPr lang="en-US" sz="2800">
                <a:cs typeface="Times New Roman" pitchFamily="18" charset="0"/>
              </a:rPr>
              <a:t>, that was entered into some time ago</a:t>
            </a:r>
          </a:p>
          <a:p>
            <a:r>
              <a:rPr lang="en-US" sz="2800">
                <a:cs typeface="Times New Roman" pitchFamily="18" charset="0"/>
              </a:rPr>
              <a:t>T</a:t>
            </a:r>
            <a:r>
              <a:rPr lang="fr-FR" sz="2800">
                <a:cs typeface="Times New Roman" pitchFamily="18" charset="0"/>
              </a:rPr>
              <a:t>he stock price is 25</a:t>
            </a:r>
            <a:r>
              <a:rPr lang="en-US" sz="2800">
                <a:cs typeface="Times New Roman" pitchFamily="18" charset="0"/>
              </a:rPr>
              <a:t>, and</a:t>
            </a:r>
            <a:r>
              <a:rPr lang="fr-FR" sz="2800">
                <a:cs typeface="Times New Roman" pitchFamily="18" charset="0"/>
              </a:rPr>
              <a:t> the delivery price is 24 </a:t>
            </a:r>
            <a:endParaRPr lang="en-US" sz="2800">
              <a:cs typeface="Times New Roman" pitchFamily="18" charset="0"/>
            </a:endParaRPr>
          </a:p>
          <a:p>
            <a:r>
              <a:rPr lang="fr-FR" sz="2800">
                <a:cs typeface="Times New Roman" pitchFamily="18" charset="0"/>
              </a:rPr>
              <a:t>The risk-free rate of interest is 10% per annum </a:t>
            </a:r>
            <a:endParaRPr lang="en-US" sz="2800"/>
          </a:p>
          <a:p>
            <a:pPr algn="just"/>
            <a:r>
              <a:rPr lang="en-US" sz="2800">
                <a:cs typeface="Times New Roman" pitchFamily="18" charset="0"/>
              </a:rPr>
              <a:t>Then, the forward price, F</a:t>
            </a:r>
            <a:r>
              <a:rPr lang="en-US" sz="2800" baseline="-30000">
                <a:cs typeface="Times New Roman" pitchFamily="18" charset="0"/>
              </a:rPr>
              <a:t>0</a:t>
            </a:r>
            <a:r>
              <a:rPr lang="en-US" sz="2800">
                <a:cs typeface="Times New Roman" pitchFamily="18" charset="0"/>
              </a:rPr>
              <a:t>, is given by</a:t>
            </a:r>
          </a:p>
          <a:p>
            <a:pPr algn="just">
              <a:buFont typeface="Wingdings" pitchFamily="2" charset="2"/>
              <a:buNone/>
            </a:pPr>
            <a:r>
              <a:rPr lang="de-DE" sz="2800">
                <a:cs typeface="Times New Roman" pitchFamily="18" charset="0"/>
              </a:rPr>
              <a:t>		F</a:t>
            </a:r>
            <a:r>
              <a:rPr lang="de-DE" sz="2800" baseline="-30000">
                <a:cs typeface="Times New Roman" pitchFamily="18" charset="0"/>
              </a:rPr>
              <a:t>0 </a:t>
            </a:r>
            <a:r>
              <a:rPr lang="de-DE" sz="2800">
                <a:cs typeface="Times New Roman" pitchFamily="18" charset="0"/>
              </a:rPr>
              <a:t>= S</a:t>
            </a:r>
            <a:r>
              <a:rPr lang="de-DE" sz="2800" baseline="-30000">
                <a:cs typeface="Times New Roman" pitchFamily="18" charset="0"/>
              </a:rPr>
              <a:t>0</a:t>
            </a:r>
            <a:r>
              <a:rPr lang="de-DE" sz="2800">
                <a:cs typeface="Times New Roman" pitchFamily="18" charset="0"/>
              </a:rPr>
              <a:t>e</a:t>
            </a:r>
            <a:r>
              <a:rPr lang="de-DE" sz="2800" baseline="30000">
                <a:cs typeface="Times New Roman" pitchFamily="18" charset="0"/>
              </a:rPr>
              <a:t>r*T</a:t>
            </a:r>
            <a:r>
              <a:rPr lang="de-DE" sz="2800">
                <a:cs typeface="Times New Roman" pitchFamily="18" charset="0"/>
              </a:rPr>
              <a:t>= 25e</a:t>
            </a:r>
            <a:r>
              <a:rPr lang="de-DE" sz="2800" baseline="30000">
                <a:cs typeface="Times New Roman" pitchFamily="18" charset="0"/>
              </a:rPr>
              <a:t>0.1*0.5</a:t>
            </a:r>
            <a:r>
              <a:rPr lang="de-DE" sz="2800">
                <a:cs typeface="Times New Roman" pitchFamily="18" charset="0"/>
              </a:rPr>
              <a:t>=26.28</a:t>
            </a:r>
            <a:r>
              <a:rPr lang="fr-FR" sz="2800">
                <a:cs typeface="Times New Roman" pitchFamily="18" charset="0"/>
              </a:rPr>
              <a:t> </a:t>
            </a:r>
            <a:endParaRPr lang="en-US" sz="2800"/>
          </a:p>
          <a:p>
            <a:pPr algn="just"/>
            <a:r>
              <a:rPr lang="en-US" sz="2800">
                <a:cs typeface="Times New Roman" pitchFamily="18" charset="0"/>
              </a:rPr>
              <a:t>T</a:t>
            </a:r>
            <a:r>
              <a:rPr lang="fr-FR" sz="2800">
                <a:cs typeface="Times New Roman" pitchFamily="18" charset="0"/>
              </a:rPr>
              <a:t>he value of the forward contract is </a:t>
            </a:r>
            <a:endParaRPr lang="en-US" sz="2800"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de-DE" sz="2800">
                <a:cs typeface="Times New Roman" pitchFamily="18" charset="0"/>
              </a:rPr>
              <a:t>f</a:t>
            </a:r>
            <a:r>
              <a:rPr lang="de-DE" sz="2800" baseline="-30000">
                <a:cs typeface="Times New Roman" pitchFamily="18" charset="0"/>
              </a:rPr>
              <a:t> </a:t>
            </a:r>
            <a:r>
              <a:rPr lang="de-DE" sz="2800">
                <a:cs typeface="Times New Roman" pitchFamily="18" charset="0"/>
              </a:rPr>
              <a:t>= (F</a:t>
            </a:r>
            <a:r>
              <a:rPr lang="de-DE" sz="2800" baseline="-30000">
                <a:cs typeface="Times New Roman" pitchFamily="18" charset="0"/>
              </a:rPr>
              <a:t>0</a:t>
            </a:r>
            <a:r>
              <a:rPr lang="de-DE" sz="2800">
                <a:cs typeface="Times New Roman" pitchFamily="18" charset="0"/>
              </a:rPr>
              <a:t>-K)e</a:t>
            </a:r>
            <a:r>
              <a:rPr lang="de-DE" sz="2800" baseline="30000">
                <a:cs typeface="Times New Roman" pitchFamily="18" charset="0"/>
              </a:rPr>
              <a:t>-r*T</a:t>
            </a:r>
            <a:r>
              <a:rPr lang="de-DE" sz="2800">
                <a:cs typeface="Times New Roman" pitchFamily="18" charset="0"/>
              </a:rPr>
              <a:t> = S</a:t>
            </a:r>
            <a:r>
              <a:rPr lang="de-DE" sz="2800" baseline="-30000">
                <a:cs typeface="Times New Roman" pitchFamily="18" charset="0"/>
              </a:rPr>
              <a:t>0</a:t>
            </a:r>
            <a:r>
              <a:rPr lang="de-DE" sz="2800">
                <a:cs typeface="Times New Roman" pitchFamily="18" charset="0"/>
              </a:rPr>
              <a:t>-Ke</a:t>
            </a:r>
            <a:r>
              <a:rPr lang="de-DE" sz="2800" baseline="30000">
                <a:cs typeface="Times New Roman" pitchFamily="18" charset="0"/>
              </a:rPr>
              <a:t>-r*T</a:t>
            </a:r>
            <a:r>
              <a:rPr lang="de-DE" sz="2800">
                <a:cs typeface="Times New Roman" pitchFamily="18" charset="0"/>
              </a:rPr>
              <a:t>=25-24e</a:t>
            </a:r>
            <a:r>
              <a:rPr lang="de-DE" sz="2800" baseline="30000">
                <a:cs typeface="Times New Roman" pitchFamily="18" charset="0"/>
              </a:rPr>
              <a:t>-0.1*0.5</a:t>
            </a:r>
            <a:r>
              <a:rPr lang="de-DE" sz="2800">
                <a:cs typeface="Times New Roman" pitchFamily="18" charset="0"/>
              </a:rPr>
              <a:t>=2.17</a:t>
            </a:r>
            <a:r>
              <a:rPr lang="fr-FR" sz="2800">
                <a:cs typeface="Times New Roman" pitchFamily="18" charset="0"/>
              </a:rPr>
              <a:t> </a:t>
            </a:r>
            <a:endParaRPr lang="en-US" sz="2800"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971F7A06-CB77-49C8-8C7F-CB9FBD20CFE5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Forward vs Futures Prices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63575" y="1884363"/>
            <a:ext cx="8142288" cy="4211637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Forward and futures prices are usually assumed to be the same. When interest rates are uncertain they are, in theory, slightly different:</a:t>
            </a:r>
          </a:p>
          <a:p>
            <a:r>
              <a:rPr lang="en-US" sz="2800"/>
              <a:t>A strong positive correlation between interest rates and the asset price implies the futures price is slightly higher than the forward price</a:t>
            </a:r>
          </a:p>
          <a:p>
            <a:r>
              <a:rPr lang="en-US" sz="2800"/>
              <a:t>A strong negative correlation implies the reverse 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58AB3B0F-7B15-4160-B752-CF3F9D211B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3314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315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316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Short Selling </a:t>
            </a:r>
            <a:r>
              <a:rPr lang="en-US" sz="2200"/>
              <a:t>(Page 99-101)</a:t>
            </a:r>
            <a:endParaRPr lang="en-US"/>
          </a:p>
        </p:txBody>
      </p:sp>
      <p:sp>
        <p:nvSpPr>
          <p:cNvPr id="13317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1274763" y="1800225"/>
            <a:ext cx="6594475" cy="3967163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Short selling involves selling securities you do not own</a:t>
            </a:r>
          </a:p>
          <a:p>
            <a:r>
              <a:rPr lang="en-US"/>
              <a:t>Your broker borrows the securities from another client and sells them in the market in the usual way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2EC43C2A-5D7B-49EF-8AF0-48505125E80D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644525" y="4191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Stock Index </a:t>
            </a:r>
            <a:r>
              <a:rPr lang="en-US" sz="2200"/>
              <a:t>(Page 110-112)</a:t>
            </a: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92250"/>
            <a:ext cx="7772400" cy="41148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Can be viewed as an investment asset paying a dividend yield</a:t>
            </a:r>
            <a:endParaRPr lang="en-US" i="1"/>
          </a:p>
          <a:p>
            <a:pPr>
              <a:lnSpc>
                <a:spcPct val="90000"/>
              </a:lnSpc>
            </a:pPr>
            <a:r>
              <a:rPr lang="en-US"/>
              <a:t>The futures price and spot price relationship is therefore 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000" i="1"/>
              <a:t>                </a:t>
            </a:r>
            <a:r>
              <a:rPr lang="en-US" sz="4000" i="1">
                <a:latin typeface="Times New Roman" pitchFamily="18" charset="0"/>
              </a:rPr>
              <a:t>F</a:t>
            </a:r>
            <a:r>
              <a:rPr lang="en-US" sz="4000" baseline="-25000">
                <a:latin typeface="Times New Roman" pitchFamily="18" charset="0"/>
              </a:rPr>
              <a:t>0</a:t>
            </a:r>
            <a:r>
              <a:rPr lang="en-US" sz="4000">
                <a:latin typeface="Times New Roman" pitchFamily="18" charset="0"/>
              </a:rPr>
              <a:t> = </a:t>
            </a:r>
            <a:r>
              <a:rPr lang="en-US" sz="4000" i="1">
                <a:latin typeface="Times New Roman" pitchFamily="18" charset="0"/>
              </a:rPr>
              <a:t>S</a:t>
            </a:r>
            <a:r>
              <a:rPr lang="en-US" sz="4000" baseline="-25000">
                <a:latin typeface="Times New Roman" pitchFamily="18" charset="0"/>
              </a:rPr>
              <a:t>0</a:t>
            </a:r>
            <a:r>
              <a:rPr lang="en-US" sz="4000" i="1">
                <a:latin typeface="Times New Roman" pitchFamily="18" charset="0"/>
              </a:rPr>
              <a:t> e</a:t>
            </a:r>
            <a:r>
              <a:rPr lang="en-US" sz="4000" baseline="30000">
                <a:latin typeface="Times New Roman" pitchFamily="18" charset="0"/>
              </a:rPr>
              <a:t>(</a:t>
            </a:r>
            <a:r>
              <a:rPr lang="en-US" sz="4000" i="1" baseline="30000">
                <a:latin typeface="Times New Roman" pitchFamily="18" charset="0"/>
              </a:rPr>
              <a:t>r</a:t>
            </a:r>
            <a:r>
              <a:rPr lang="en-US" sz="4000" baseline="30000">
                <a:latin typeface="Times New Roman" pitchFamily="18" charset="0"/>
              </a:rPr>
              <a:t>–</a:t>
            </a:r>
            <a:r>
              <a:rPr lang="en-US" sz="4000" i="1" baseline="30000">
                <a:latin typeface="Times New Roman" pitchFamily="18" charset="0"/>
              </a:rPr>
              <a:t>q </a:t>
            </a:r>
            <a:r>
              <a:rPr lang="en-US" sz="4000" baseline="30000">
                <a:latin typeface="Times New Roman" pitchFamily="18" charset="0"/>
              </a:rPr>
              <a:t>)</a:t>
            </a:r>
            <a:r>
              <a:rPr lang="en-US" sz="4000" i="1" baseline="30000">
                <a:latin typeface="Times New Roman" pitchFamily="18" charset="0"/>
              </a:rPr>
              <a:t>T</a:t>
            </a:r>
            <a:r>
              <a:rPr lang="en-US"/>
              <a:t>     </a:t>
            </a:r>
            <a:r>
              <a:rPr lang="en-US" sz="240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where </a:t>
            </a:r>
            <a:r>
              <a:rPr lang="en-US" i="1">
                <a:latin typeface="Times New Roman" pitchFamily="18" charset="0"/>
              </a:rPr>
              <a:t>q</a:t>
            </a:r>
            <a:r>
              <a:rPr lang="en-US"/>
              <a:t> is the average dividend yield on the portfolio represented by the index during life of contract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3B1BE3B9-EEB5-4AEF-BF9E-D5710A941F41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Example</a:t>
            </a:r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839200" cy="4724400"/>
          </a:xfrm>
          <a:noFill/>
          <a:ln/>
        </p:spPr>
        <p:txBody>
          <a:bodyPr lIns="90488" tIns="44450" rIns="90488" bIns="44450"/>
          <a:lstStyle/>
          <a:p>
            <a:r>
              <a:rPr lang="fr-FR">
                <a:cs typeface="Times New Roman" pitchFamily="18" charset="0"/>
              </a:rPr>
              <a:t>Consider a </a:t>
            </a:r>
            <a:r>
              <a:rPr lang="en-US">
                <a:cs typeface="Times New Roman" pitchFamily="18" charset="0"/>
              </a:rPr>
              <a:t>3</a:t>
            </a:r>
            <a:r>
              <a:rPr lang="fr-FR">
                <a:cs typeface="Times New Roman" pitchFamily="18" charset="0"/>
              </a:rPr>
              <a:t>-month f</a:t>
            </a:r>
            <a:r>
              <a:rPr lang="en-US">
                <a:cs typeface="Times New Roman" pitchFamily="18" charset="0"/>
              </a:rPr>
              <a:t>utures</a:t>
            </a:r>
            <a:r>
              <a:rPr lang="fr-FR">
                <a:cs typeface="Times New Roman" pitchFamily="18" charset="0"/>
              </a:rPr>
              <a:t> contract on </a:t>
            </a:r>
            <a:r>
              <a:rPr lang="en-US">
                <a:cs typeface="Times New Roman" pitchFamily="18" charset="0"/>
              </a:rPr>
              <a:t>the S&amp;P 500</a:t>
            </a:r>
          </a:p>
          <a:p>
            <a:r>
              <a:rPr lang="en-US">
                <a:cs typeface="Times New Roman" pitchFamily="18" charset="0"/>
              </a:rPr>
              <a:t>T</a:t>
            </a:r>
            <a:r>
              <a:rPr lang="fr-FR">
                <a:cs typeface="Times New Roman" pitchFamily="18" charset="0"/>
              </a:rPr>
              <a:t>he riskless rate is </a:t>
            </a:r>
            <a:r>
              <a:rPr lang="en-US">
                <a:cs typeface="Times New Roman" pitchFamily="18" charset="0"/>
              </a:rPr>
              <a:t>6</a:t>
            </a:r>
            <a:r>
              <a:rPr lang="fr-FR">
                <a:cs typeface="Times New Roman" pitchFamily="18" charset="0"/>
              </a:rPr>
              <a:t>% per annum</a:t>
            </a:r>
            <a:endParaRPr lang="en-US">
              <a:cs typeface="Times New Roman" pitchFamily="18" charset="0"/>
            </a:endParaRPr>
          </a:p>
          <a:p>
            <a:r>
              <a:rPr lang="en-US">
                <a:cs typeface="Times New Roman" pitchFamily="18" charset="0"/>
              </a:rPr>
              <a:t>The stocks underlying the index provide a dividend yield of 1% per annum.</a:t>
            </a:r>
            <a:endParaRPr lang="en-US"/>
          </a:p>
          <a:p>
            <a:pPr algn="just"/>
            <a:r>
              <a:rPr lang="en-US">
                <a:cs typeface="Times New Roman" pitchFamily="18" charset="0"/>
              </a:rPr>
              <a:t>The current value of the index is 800</a:t>
            </a:r>
          </a:p>
          <a:p>
            <a:pPr algn="just"/>
            <a:r>
              <a:rPr lang="en-US">
                <a:cs typeface="Times New Roman" pitchFamily="18" charset="0"/>
              </a:rPr>
              <a:t>The futures price is given by</a:t>
            </a:r>
          </a:p>
          <a:p>
            <a:pPr algn="ctr">
              <a:buFont typeface="Wingdings" pitchFamily="2" charset="2"/>
              <a:buNone/>
            </a:pPr>
            <a:r>
              <a:rPr lang="de-DE">
                <a:cs typeface="Times New Roman" pitchFamily="18" charset="0"/>
              </a:rPr>
              <a:t>F</a:t>
            </a:r>
            <a:r>
              <a:rPr lang="de-DE" baseline="-30000">
                <a:cs typeface="Times New Roman" pitchFamily="18" charset="0"/>
              </a:rPr>
              <a:t>0 </a:t>
            </a:r>
            <a:r>
              <a:rPr lang="de-DE">
                <a:cs typeface="Times New Roman" pitchFamily="18" charset="0"/>
              </a:rPr>
              <a:t>= S</a:t>
            </a:r>
            <a:r>
              <a:rPr lang="de-DE" baseline="-30000">
                <a:cs typeface="Times New Roman" pitchFamily="18" charset="0"/>
              </a:rPr>
              <a:t>0</a:t>
            </a:r>
            <a:r>
              <a:rPr lang="de-DE">
                <a:cs typeface="Times New Roman" pitchFamily="18" charset="0"/>
              </a:rPr>
              <a:t>e</a:t>
            </a:r>
            <a:r>
              <a:rPr lang="de-DE" baseline="30000">
                <a:cs typeface="Times New Roman" pitchFamily="18" charset="0"/>
              </a:rPr>
              <a:t>(r-q)*T</a:t>
            </a:r>
            <a:r>
              <a:rPr lang="de-DE">
                <a:cs typeface="Times New Roman" pitchFamily="18" charset="0"/>
              </a:rPr>
              <a:t>=800e</a:t>
            </a:r>
            <a:r>
              <a:rPr lang="de-DE" baseline="30000">
                <a:cs typeface="Times New Roman" pitchFamily="18" charset="0"/>
              </a:rPr>
              <a:t>(0.06-0.01)*0.25</a:t>
            </a:r>
            <a:r>
              <a:rPr lang="de-DE">
                <a:cs typeface="Times New Roman" pitchFamily="18" charset="0"/>
              </a:rPr>
              <a:t> =810.06</a:t>
            </a:r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8A713016-AEA7-47E9-9466-0EAD6F998DE1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Index Arbitrage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When 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 </a:t>
            </a:r>
            <a:r>
              <a:rPr lang="en-US" i="1">
                <a:latin typeface="Times New Roman" pitchFamily="18" charset="0"/>
              </a:rPr>
              <a:t>&gt; 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>
                <a:latin typeface="Times New Roman" pitchFamily="18" charset="0"/>
              </a:rPr>
              <a:t>e</a:t>
            </a:r>
            <a:r>
              <a:rPr lang="en-US" i="1" baseline="30000">
                <a:latin typeface="Times New Roman" pitchFamily="18" charset="0"/>
              </a:rPr>
              <a:t>(r-q)T</a:t>
            </a:r>
            <a:r>
              <a:rPr lang="en-US" i="1" baseline="30000"/>
              <a:t> </a:t>
            </a:r>
            <a:r>
              <a:rPr lang="en-US"/>
              <a:t>an arbitrageur buys the stocks underlying the index and sells futures</a:t>
            </a:r>
          </a:p>
          <a:p>
            <a:r>
              <a:rPr lang="en-US"/>
              <a:t>When 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 </a:t>
            </a:r>
            <a:r>
              <a:rPr lang="en-US" i="1">
                <a:latin typeface="Times New Roman" pitchFamily="18" charset="0"/>
              </a:rPr>
              <a:t>&lt; 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>
                <a:latin typeface="Times New Roman" pitchFamily="18" charset="0"/>
              </a:rPr>
              <a:t>e</a:t>
            </a:r>
            <a:r>
              <a:rPr lang="en-US" i="1" baseline="30000">
                <a:latin typeface="Times New Roman" pitchFamily="18" charset="0"/>
              </a:rPr>
              <a:t>(r-q)T</a:t>
            </a:r>
            <a:r>
              <a:rPr lang="en-US" i="1" baseline="30000"/>
              <a:t> </a:t>
            </a:r>
            <a:r>
              <a:rPr lang="en-US"/>
              <a:t>an arbitrageur buys futures and shorts or sells the stocks underlying the index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3079E1AB-58B3-4298-8DF1-0E23EF1D3298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Index Arbitrage</a:t>
            </a:r>
            <a:br>
              <a:rPr lang="en-US"/>
            </a:br>
            <a:r>
              <a:rPr lang="en-US" sz="2600"/>
              <a:t>(continued)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30300" y="1989138"/>
            <a:ext cx="6883400" cy="4002087"/>
          </a:xfrm>
          <a:noFill/>
          <a:ln/>
        </p:spPr>
        <p:txBody>
          <a:bodyPr lIns="90488" tIns="44450" rIns="90488" bIns="44450"/>
          <a:lstStyle/>
          <a:p>
            <a:r>
              <a:rPr lang="en-US" sz="2400"/>
              <a:t>Index arbitrage involves simultaneous trades in futures and many different stocks </a:t>
            </a:r>
          </a:p>
          <a:p>
            <a:r>
              <a:rPr lang="en-US" sz="2400"/>
              <a:t>Very often a computer is used to generate the trades </a:t>
            </a:r>
          </a:p>
          <a:p>
            <a:r>
              <a:rPr lang="en-US" sz="2400"/>
              <a:t>Occasionally (e.g., on Black Monday) simultaneous trades are not possible and the theoretical no-arbitrage relationship between </a:t>
            </a: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 baseline="-25000">
                <a:latin typeface="Times New Roman" pitchFamily="18" charset="0"/>
              </a:rPr>
              <a:t>0</a:t>
            </a:r>
            <a:r>
              <a:rPr lang="en-US" sz="2400"/>
              <a:t> and </a:t>
            </a:r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baseline="-25000">
                <a:latin typeface="Times New Roman" pitchFamily="18" charset="0"/>
              </a:rPr>
              <a:t>0</a:t>
            </a:r>
            <a:r>
              <a:rPr lang="en-US" sz="2400"/>
              <a:t> does not hold</a:t>
            </a:r>
          </a:p>
          <a:p>
            <a:pPr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  <p:transition xmlns:p14="http://schemas.microsoft.com/office/powerpoint/2010/main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C2361B71-2E74-436D-BEAD-A05DA0D54A49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20050" cy="3395663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A foreign currency is analogous to a security providing a dividend yield</a:t>
            </a:r>
          </a:p>
          <a:p>
            <a:r>
              <a:rPr lang="en-US" sz="2800"/>
              <a:t>The continuous dividend yield is the foreign risk-free interest rate</a:t>
            </a:r>
          </a:p>
          <a:p>
            <a:r>
              <a:rPr lang="en-US" sz="2800"/>
              <a:t>It follows that if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 i="1" baseline="-25000">
                <a:latin typeface="Times New Roman" pitchFamily="18" charset="0"/>
              </a:rPr>
              <a:t>f</a:t>
            </a:r>
            <a:r>
              <a:rPr lang="en-US" sz="2800" i="1" baseline="-25000"/>
              <a:t>  </a:t>
            </a:r>
            <a:r>
              <a:rPr lang="en-US" sz="2800"/>
              <a:t>is the foreign risk-free interest rate 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   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Futures and Forwards on Currencies </a:t>
            </a:r>
            <a:r>
              <a:rPr lang="en-US" sz="2200"/>
              <a:t>(Page 112-115)</a:t>
            </a:r>
            <a:endParaRPr lang="en-US"/>
          </a:p>
        </p:txBody>
      </p:sp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2667000" y="4724400"/>
          <a:ext cx="3429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Equation" r:id="rId4" imgW="876240" imgH="241200" progId="Equation.2">
                  <p:embed/>
                </p:oleObj>
              </mc:Choice>
              <mc:Fallback>
                <p:oleObj name="Equation" r:id="rId4" imgW="876240" imgH="241200" progId="Equation.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724400"/>
                        <a:ext cx="3429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1022A6C9-9475-4C94-AA17-5EF7A099A071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1484313"/>
          </a:xfrm>
        </p:spPr>
        <p:txBody>
          <a:bodyPr/>
          <a:lstStyle/>
          <a:p>
            <a:r>
              <a:rPr lang="en-US"/>
              <a:t>Why the Relation Must Be True    </a:t>
            </a:r>
            <a:r>
              <a:rPr lang="en-US" sz="2200"/>
              <a:t>Figure 5.1, page 113</a:t>
            </a:r>
          </a:p>
        </p:txBody>
      </p:sp>
      <p:pic>
        <p:nvPicPr>
          <p:cNvPr id="778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01788" y="1719263"/>
            <a:ext cx="5938837" cy="4411662"/>
          </a:xfrm>
          <a:noFill/>
          <a:ln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63B0BC49-E6E6-4CFE-B12D-48F6FB547831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Example</a:t>
            </a:r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686800" cy="3733800"/>
          </a:xfrm>
          <a:noFill/>
          <a:ln/>
        </p:spPr>
        <p:txBody>
          <a:bodyPr lIns="90488" tIns="44450" rIns="90488" bIns="44450"/>
          <a:lstStyle/>
          <a:p>
            <a:r>
              <a:rPr lang="en-US">
                <a:cs typeface="Times New Roman" pitchFamily="18" charset="0"/>
              </a:rPr>
              <a:t>Suppose the 2-year interest rate in Australia and the US are 5% and 7% respectively</a:t>
            </a:r>
          </a:p>
          <a:p>
            <a:r>
              <a:rPr lang="en-US">
                <a:cs typeface="Times New Roman" pitchFamily="18" charset="0"/>
              </a:rPr>
              <a:t>T</a:t>
            </a:r>
            <a:r>
              <a:rPr lang="fr-FR">
                <a:cs typeface="Times New Roman" pitchFamily="18" charset="0"/>
              </a:rPr>
              <a:t>he </a:t>
            </a:r>
            <a:r>
              <a:rPr lang="en-US">
                <a:cs typeface="Times New Roman" pitchFamily="18" charset="0"/>
              </a:rPr>
              <a:t>exchange rate is 0.62 USD for 1 AUD</a:t>
            </a:r>
          </a:p>
          <a:p>
            <a:r>
              <a:rPr lang="en-US">
                <a:cs typeface="Times New Roman" pitchFamily="18" charset="0"/>
              </a:rPr>
              <a:t>The 2-year forward exchange rate should be</a:t>
            </a:r>
          </a:p>
          <a:p>
            <a:pPr>
              <a:buFont typeface="Wingdings" pitchFamily="2" charset="2"/>
              <a:buNone/>
            </a:pPr>
            <a:r>
              <a:rPr lang="en-US"/>
              <a:t>	 </a:t>
            </a:r>
            <a:r>
              <a:rPr lang="de-DE">
                <a:cs typeface="Times New Roman" pitchFamily="18" charset="0"/>
              </a:rPr>
              <a:t>F</a:t>
            </a:r>
            <a:r>
              <a:rPr lang="de-DE" baseline="-30000">
                <a:cs typeface="Times New Roman" pitchFamily="18" charset="0"/>
              </a:rPr>
              <a:t>0 </a:t>
            </a:r>
            <a:r>
              <a:rPr lang="de-DE">
                <a:cs typeface="Times New Roman" pitchFamily="18" charset="0"/>
              </a:rPr>
              <a:t>= S</a:t>
            </a:r>
            <a:r>
              <a:rPr lang="de-DE" baseline="-30000">
                <a:cs typeface="Times New Roman" pitchFamily="18" charset="0"/>
              </a:rPr>
              <a:t>0</a:t>
            </a:r>
            <a:r>
              <a:rPr lang="de-DE">
                <a:cs typeface="Times New Roman" pitchFamily="18" charset="0"/>
              </a:rPr>
              <a:t>e</a:t>
            </a:r>
            <a:r>
              <a:rPr lang="de-DE" baseline="30000">
                <a:cs typeface="Times New Roman" pitchFamily="18" charset="0"/>
              </a:rPr>
              <a:t>(r-rf)*T= </a:t>
            </a:r>
            <a:r>
              <a:rPr lang="de-DE">
                <a:cs typeface="Times New Roman" pitchFamily="18" charset="0"/>
              </a:rPr>
              <a:t>0.62e</a:t>
            </a:r>
            <a:r>
              <a:rPr lang="de-DE" baseline="30000">
                <a:cs typeface="Times New Roman" pitchFamily="18" charset="0"/>
              </a:rPr>
              <a:t>(0.07-0.05)*2</a:t>
            </a:r>
            <a:r>
              <a:rPr lang="de-DE">
                <a:cs typeface="Times New Roman" pitchFamily="18" charset="0"/>
              </a:rPr>
              <a:t> =0.6453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52813E8E-981C-4005-BA0A-131DCE2CC2FC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Arbitrage Position 1:</a:t>
            </a:r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915400" cy="5105400"/>
          </a:xfrm>
          <a:noFill/>
          <a:ln/>
        </p:spPr>
        <p:txBody>
          <a:bodyPr lIns="90488" tIns="44450" rIns="90488" bIns="44450"/>
          <a:lstStyle/>
          <a:p>
            <a:pPr marL="609600" indent="-609600" algn="just"/>
            <a:r>
              <a:rPr lang="en-US" sz="2400">
                <a:cs typeface="Times New Roman" pitchFamily="18" charset="0"/>
              </a:rPr>
              <a:t>Suppose the 2-year forward exchange rate is less than this, say 0.63. An arbitrageur can:</a:t>
            </a:r>
            <a:endParaRPr lang="en-US" sz="240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400">
                <a:cs typeface="Times New Roman" pitchFamily="18" charset="0"/>
              </a:rPr>
              <a:t>Borrow 1000 AUD at 5% per annum for 2-years, convert to 620 USD and invest the USD at 7%</a:t>
            </a:r>
            <a:r>
              <a:rPr lang="fr-FR" sz="2400">
                <a:cs typeface="Times New Roman" pitchFamily="18" charset="0"/>
              </a:rPr>
              <a:t> </a:t>
            </a:r>
            <a:endParaRPr lang="en-US" sz="240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400">
                <a:cs typeface="Times New Roman" pitchFamily="18" charset="0"/>
              </a:rPr>
              <a:t>Enter into a forward contract to buy 1,105.17 AUD for 1,105,17*0.63=696.26 USD</a:t>
            </a:r>
            <a:r>
              <a:rPr lang="fr-FR" sz="2400">
                <a:cs typeface="Times New Roman" pitchFamily="18" charset="0"/>
              </a:rPr>
              <a:t> </a:t>
            </a:r>
            <a:endParaRPr lang="en-US" sz="2400"/>
          </a:p>
          <a:p>
            <a:pPr marL="609600" indent="-609600"/>
            <a:r>
              <a:rPr lang="en-US" sz="2400">
                <a:cs typeface="Times New Roman" pitchFamily="18" charset="0"/>
              </a:rPr>
              <a:t>The 620 USD grow to 620</a:t>
            </a:r>
            <a:r>
              <a:rPr lang="fr-FR" sz="2400">
                <a:cs typeface="Times New Roman" pitchFamily="18" charset="0"/>
              </a:rPr>
              <a:t>e</a:t>
            </a:r>
            <a:r>
              <a:rPr lang="fr-FR" sz="2400" baseline="30000">
                <a:cs typeface="Times New Roman" pitchFamily="18" charset="0"/>
              </a:rPr>
              <a:t>0.0</a:t>
            </a:r>
            <a:r>
              <a:rPr lang="en-US" sz="2400" baseline="30000">
                <a:cs typeface="Times New Roman" pitchFamily="18" charset="0"/>
              </a:rPr>
              <a:t>7</a:t>
            </a:r>
            <a:r>
              <a:rPr lang="fr-FR" sz="2400" baseline="30000">
                <a:cs typeface="Times New Roman" pitchFamily="18" charset="0"/>
              </a:rPr>
              <a:t>*2</a:t>
            </a:r>
            <a:r>
              <a:rPr lang="fr-FR" sz="2400">
                <a:cs typeface="Times New Roman" pitchFamily="18" charset="0"/>
              </a:rPr>
              <a:t>=</a:t>
            </a:r>
            <a:r>
              <a:rPr lang="en-US" sz="2400">
                <a:cs typeface="Times New Roman" pitchFamily="18" charset="0"/>
              </a:rPr>
              <a:t>713.17 USD</a:t>
            </a:r>
            <a:r>
              <a:rPr lang="fr-FR" sz="2400">
                <a:cs typeface="Times New Roman" pitchFamily="18" charset="0"/>
              </a:rPr>
              <a:t>. </a:t>
            </a:r>
            <a:endParaRPr lang="en-US" sz="2400">
              <a:cs typeface="Times New Roman" pitchFamily="18" charset="0"/>
            </a:endParaRPr>
          </a:p>
          <a:p>
            <a:pPr marL="609600" indent="-609600"/>
            <a:r>
              <a:rPr lang="en-US" sz="2400">
                <a:cs typeface="Times New Roman" pitchFamily="18" charset="0"/>
              </a:rPr>
              <a:t>696.26 USD are used to purchase 1,105,17 AUD under the terms of the forward </a:t>
            </a:r>
          </a:p>
          <a:p>
            <a:pPr marL="609600" indent="-609600"/>
            <a:r>
              <a:rPr lang="en-US" sz="2400">
                <a:cs typeface="Times New Roman" pitchFamily="18" charset="0"/>
              </a:rPr>
              <a:t>Repay the principal and interest on the 1000 AUD that are borrowed (1000</a:t>
            </a:r>
            <a:r>
              <a:rPr lang="fr-FR" sz="2400">
                <a:cs typeface="Times New Roman" pitchFamily="18" charset="0"/>
              </a:rPr>
              <a:t>e</a:t>
            </a:r>
            <a:r>
              <a:rPr lang="fr-FR" sz="2400" baseline="30000">
                <a:cs typeface="Times New Roman" pitchFamily="18" charset="0"/>
              </a:rPr>
              <a:t>0.0</a:t>
            </a:r>
            <a:r>
              <a:rPr lang="en-US" sz="2400" baseline="30000">
                <a:cs typeface="Times New Roman" pitchFamily="18" charset="0"/>
              </a:rPr>
              <a:t>5</a:t>
            </a:r>
            <a:r>
              <a:rPr lang="fr-FR" sz="2400" baseline="30000">
                <a:cs typeface="Times New Roman" pitchFamily="18" charset="0"/>
              </a:rPr>
              <a:t>*2</a:t>
            </a:r>
            <a:r>
              <a:rPr lang="fr-FR" sz="2400">
                <a:cs typeface="Times New Roman" pitchFamily="18" charset="0"/>
              </a:rPr>
              <a:t>=</a:t>
            </a:r>
            <a:r>
              <a:rPr lang="en-US" sz="2400">
                <a:cs typeface="Times New Roman" pitchFamily="18" charset="0"/>
              </a:rPr>
              <a:t>1,105.17)</a:t>
            </a:r>
          </a:p>
          <a:p>
            <a:pPr marL="609600" indent="-609600"/>
            <a:r>
              <a:rPr lang="fr-FR" sz="2400">
                <a:cs typeface="Times New Roman" pitchFamily="18" charset="0"/>
              </a:rPr>
              <a:t>This riskless </a:t>
            </a:r>
            <a:r>
              <a:rPr lang="en-US" sz="2400">
                <a:cs typeface="Times New Roman" pitchFamily="18" charset="0"/>
              </a:rPr>
              <a:t>profit is 713.17-696.26=16.91 USD</a:t>
            </a:r>
            <a:endParaRPr lang="en-US" sz="2400"/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7551738" y="2536825"/>
            <a:ext cx="5270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D2FD77AF-B10A-4ADB-867C-4703FF7D0260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Arbitrage Position 2:</a:t>
            </a:r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915400" cy="5105400"/>
          </a:xfrm>
          <a:noFill/>
          <a:ln/>
        </p:spPr>
        <p:txBody>
          <a:bodyPr lIns="90488" tIns="44450" rIns="90488" bIns="44450"/>
          <a:lstStyle/>
          <a:p>
            <a:pPr marL="609600" indent="-609600" algn="just"/>
            <a:r>
              <a:rPr lang="en-US" sz="2400">
                <a:cs typeface="Times New Roman" pitchFamily="18" charset="0"/>
              </a:rPr>
              <a:t>Suppose the 2-year forward exchange rate is greater than this, say 0.6600. An arbitrageur can:</a:t>
            </a:r>
            <a:endParaRPr lang="en-US" sz="240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400">
                <a:cs typeface="Times New Roman" pitchFamily="18" charset="0"/>
              </a:rPr>
              <a:t>Borrow 1000 USD at 7% per annum for 2-years, convert to 1000/0.62=1,612.90 AUD and invest the AUD at 5%</a:t>
            </a:r>
            <a:r>
              <a:rPr lang="fr-FR" sz="2400">
                <a:cs typeface="Times New Roman" pitchFamily="18" charset="0"/>
              </a:rPr>
              <a:t> </a:t>
            </a:r>
            <a:endParaRPr lang="en-US" sz="240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400">
                <a:cs typeface="Times New Roman" pitchFamily="18" charset="0"/>
              </a:rPr>
              <a:t>Enter into a forward contract to sell 1,782.53 AUD for 1,782.53*0.66=1,176.47 USD</a:t>
            </a:r>
            <a:r>
              <a:rPr lang="fr-FR" sz="2400">
                <a:cs typeface="Times New Roman" pitchFamily="18" charset="0"/>
              </a:rPr>
              <a:t> </a:t>
            </a:r>
            <a:endParaRPr lang="en-US" sz="2400"/>
          </a:p>
          <a:p>
            <a:pPr marL="609600" indent="-609600"/>
            <a:r>
              <a:rPr lang="en-US" sz="2400">
                <a:cs typeface="Times New Roman" pitchFamily="18" charset="0"/>
              </a:rPr>
              <a:t>The 1,612.90 AUD grow to 1,612.90</a:t>
            </a:r>
            <a:r>
              <a:rPr lang="fr-FR" sz="2400">
                <a:cs typeface="Times New Roman" pitchFamily="18" charset="0"/>
              </a:rPr>
              <a:t>e</a:t>
            </a:r>
            <a:r>
              <a:rPr lang="fr-FR" sz="2400" baseline="30000">
                <a:cs typeface="Times New Roman" pitchFamily="18" charset="0"/>
              </a:rPr>
              <a:t>0.0</a:t>
            </a:r>
            <a:r>
              <a:rPr lang="en-US" sz="2400" baseline="30000">
                <a:cs typeface="Times New Roman" pitchFamily="18" charset="0"/>
              </a:rPr>
              <a:t>5</a:t>
            </a:r>
            <a:r>
              <a:rPr lang="fr-FR" sz="2400" baseline="30000">
                <a:cs typeface="Times New Roman" pitchFamily="18" charset="0"/>
              </a:rPr>
              <a:t>*2</a:t>
            </a:r>
            <a:r>
              <a:rPr lang="fr-FR" sz="2400">
                <a:cs typeface="Times New Roman" pitchFamily="18" charset="0"/>
              </a:rPr>
              <a:t>=</a:t>
            </a:r>
            <a:r>
              <a:rPr lang="en-US" sz="2400">
                <a:cs typeface="Times New Roman" pitchFamily="18" charset="0"/>
              </a:rPr>
              <a:t>1,782.53 AUD</a:t>
            </a:r>
            <a:r>
              <a:rPr lang="fr-FR" sz="2400">
                <a:cs typeface="Times New Roman" pitchFamily="18" charset="0"/>
              </a:rPr>
              <a:t>. </a:t>
            </a:r>
            <a:endParaRPr lang="en-US" sz="2400">
              <a:cs typeface="Times New Roman" pitchFamily="18" charset="0"/>
            </a:endParaRPr>
          </a:p>
          <a:p>
            <a:pPr marL="609600" indent="-609600"/>
            <a:r>
              <a:rPr lang="en-US" sz="2400">
                <a:cs typeface="Times New Roman" pitchFamily="18" charset="0"/>
              </a:rPr>
              <a:t>The forward contract has the effect of converting this to 1,176.47 USD </a:t>
            </a:r>
          </a:p>
          <a:p>
            <a:pPr marL="609600" indent="-609600"/>
            <a:r>
              <a:rPr lang="en-US" sz="2400">
                <a:cs typeface="Times New Roman" pitchFamily="18" charset="0"/>
              </a:rPr>
              <a:t>Repay the principal and interest on the 1000 USD that are borrowed (1000</a:t>
            </a:r>
            <a:r>
              <a:rPr lang="fr-FR" sz="2400">
                <a:cs typeface="Times New Roman" pitchFamily="18" charset="0"/>
              </a:rPr>
              <a:t>e</a:t>
            </a:r>
            <a:r>
              <a:rPr lang="fr-FR" sz="2400" baseline="30000">
                <a:cs typeface="Times New Roman" pitchFamily="18" charset="0"/>
              </a:rPr>
              <a:t>0.0</a:t>
            </a:r>
            <a:r>
              <a:rPr lang="en-US" sz="2400" baseline="30000">
                <a:cs typeface="Times New Roman" pitchFamily="18" charset="0"/>
              </a:rPr>
              <a:t>7</a:t>
            </a:r>
            <a:r>
              <a:rPr lang="fr-FR" sz="2400" baseline="30000">
                <a:cs typeface="Times New Roman" pitchFamily="18" charset="0"/>
              </a:rPr>
              <a:t>*2</a:t>
            </a:r>
            <a:r>
              <a:rPr lang="fr-FR" sz="2400">
                <a:cs typeface="Times New Roman" pitchFamily="18" charset="0"/>
              </a:rPr>
              <a:t>=</a:t>
            </a:r>
            <a:r>
              <a:rPr lang="en-US" sz="2400">
                <a:cs typeface="Times New Roman" pitchFamily="18" charset="0"/>
              </a:rPr>
              <a:t>1,150.27)</a:t>
            </a:r>
          </a:p>
          <a:p>
            <a:pPr marL="609600" indent="-609600"/>
            <a:r>
              <a:rPr lang="fr-FR" sz="2400">
                <a:cs typeface="Times New Roman" pitchFamily="18" charset="0"/>
              </a:rPr>
              <a:t>This riskless </a:t>
            </a:r>
            <a:r>
              <a:rPr lang="en-US" sz="2400">
                <a:cs typeface="Times New Roman" pitchFamily="18" charset="0"/>
              </a:rPr>
              <a:t>profit is 1,176.47-1,150.27=26.20 USD</a:t>
            </a:r>
            <a:endParaRPr lang="en-US" sz="2400"/>
          </a:p>
        </p:txBody>
      </p:sp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7551738" y="2536825"/>
            <a:ext cx="5270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FE64D96D-4667-45C2-8DA4-E428A3371C39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598488" y="609600"/>
            <a:ext cx="7772400" cy="762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Futures on Commodities</a:t>
            </a:r>
            <a:br>
              <a:rPr lang="en-US"/>
            </a:br>
            <a:r>
              <a:rPr lang="en-US" sz="2200"/>
              <a:t>(Page 117)</a:t>
            </a: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8975" y="1897063"/>
            <a:ext cx="7632700" cy="3816350"/>
          </a:xfrm>
          <a:noFill/>
          <a:ln/>
        </p:spPr>
        <p:txBody>
          <a:bodyPr lIns="90488" tIns="44450" rIns="90488" bIns="44450"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4000" i="1">
                <a:latin typeface="Times New Roman" pitchFamily="18" charset="0"/>
              </a:rPr>
              <a:t>F</a:t>
            </a:r>
            <a:r>
              <a:rPr lang="en-US" sz="4000" baseline="-25000">
                <a:latin typeface="Times New Roman" pitchFamily="18" charset="0"/>
              </a:rPr>
              <a:t>0</a:t>
            </a:r>
            <a:r>
              <a:rPr lang="en-US" sz="4000" i="1">
                <a:latin typeface="Times New Roman" pitchFamily="18" charset="0"/>
              </a:rPr>
              <a:t> =</a:t>
            </a:r>
            <a:r>
              <a:rPr lang="en-US" sz="4000"/>
              <a:t> </a:t>
            </a:r>
            <a:r>
              <a:rPr lang="en-US" sz="4000" i="1">
                <a:latin typeface="Times New Roman" pitchFamily="18" charset="0"/>
              </a:rPr>
              <a:t>S</a:t>
            </a:r>
            <a:r>
              <a:rPr lang="en-US" sz="4000" baseline="-25000">
                <a:latin typeface="Times New Roman" pitchFamily="18" charset="0"/>
              </a:rPr>
              <a:t>0</a:t>
            </a:r>
            <a:r>
              <a:rPr lang="en-US" sz="4000" i="1">
                <a:latin typeface="Times New Roman" pitchFamily="18" charset="0"/>
              </a:rPr>
              <a:t> </a:t>
            </a:r>
            <a:r>
              <a:rPr lang="en-US" sz="4000">
                <a:latin typeface="Times New Roman" pitchFamily="18" charset="0"/>
              </a:rPr>
              <a:t>e</a:t>
            </a:r>
            <a:r>
              <a:rPr lang="en-US" sz="4000" baseline="30000">
                <a:latin typeface="Times New Roman" pitchFamily="18" charset="0"/>
              </a:rPr>
              <a:t>(</a:t>
            </a:r>
            <a:r>
              <a:rPr lang="en-US" sz="4000" i="1" baseline="30000">
                <a:latin typeface="Times New Roman" pitchFamily="18" charset="0"/>
              </a:rPr>
              <a:t>r+u </a:t>
            </a:r>
            <a:r>
              <a:rPr lang="en-US" sz="4000" baseline="30000">
                <a:latin typeface="Times New Roman" pitchFamily="18" charset="0"/>
              </a:rPr>
              <a:t>)</a:t>
            </a:r>
            <a:r>
              <a:rPr lang="en-US" sz="4000" i="1" baseline="30000">
                <a:latin typeface="Times New Roman" pitchFamily="18" charset="0"/>
              </a:rPr>
              <a:t>T</a:t>
            </a: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where </a:t>
            </a:r>
            <a:r>
              <a:rPr lang="en-US" i="1">
                <a:latin typeface="Times New Roman" pitchFamily="18" charset="0"/>
              </a:rPr>
              <a:t>u</a:t>
            </a:r>
            <a:r>
              <a:rPr lang="en-US"/>
              <a:t> is the storage cost per unit time as a percent of the asset value.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Alternatively,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000" i="1"/>
              <a:t>              </a:t>
            </a:r>
            <a:r>
              <a:rPr lang="en-US" sz="4000" i="1">
                <a:latin typeface="Times New Roman" pitchFamily="18" charset="0"/>
              </a:rPr>
              <a:t>F</a:t>
            </a:r>
            <a:r>
              <a:rPr lang="en-US" sz="4000" baseline="-25000">
                <a:latin typeface="Times New Roman" pitchFamily="18" charset="0"/>
              </a:rPr>
              <a:t>0</a:t>
            </a:r>
            <a:r>
              <a:rPr lang="en-US" sz="4000" i="1"/>
              <a:t> =</a:t>
            </a:r>
            <a:r>
              <a:rPr lang="en-US" sz="4000"/>
              <a:t> </a:t>
            </a:r>
            <a:r>
              <a:rPr lang="en-US" sz="4000">
                <a:latin typeface="Times New Roman" pitchFamily="18" charset="0"/>
              </a:rPr>
              <a:t>(</a:t>
            </a:r>
            <a:r>
              <a:rPr lang="en-US" sz="4000" i="1">
                <a:latin typeface="Times New Roman" pitchFamily="18" charset="0"/>
              </a:rPr>
              <a:t>S</a:t>
            </a:r>
            <a:r>
              <a:rPr lang="en-US" sz="4000" baseline="-25000">
                <a:latin typeface="Times New Roman" pitchFamily="18" charset="0"/>
              </a:rPr>
              <a:t>0</a:t>
            </a:r>
            <a:r>
              <a:rPr lang="en-US" sz="4000" i="1">
                <a:latin typeface="Times New Roman" pitchFamily="18" charset="0"/>
              </a:rPr>
              <a:t>+U </a:t>
            </a:r>
            <a:r>
              <a:rPr lang="en-US" sz="4000">
                <a:latin typeface="Times New Roman" pitchFamily="18" charset="0"/>
              </a:rPr>
              <a:t>)</a:t>
            </a:r>
            <a:r>
              <a:rPr lang="en-US" sz="4000" i="1">
                <a:latin typeface="Times New Roman" pitchFamily="18" charset="0"/>
              </a:rPr>
              <a:t>e</a:t>
            </a:r>
            <a:r>
              <a:rPr lang="en-US" sz="4000" i="1" baseline="30000">
                <a:latin typeface="Times New Roman" pitchFamily="18" charset="0"/>
              </a:rPr>
              <a:t>rT</a:t>
            </a:r>
            <a:r>
              <a:rPr lang="en-US" i="1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where </a:t>
            </a:r>
            <a:r>
              <a:rPr lang="en-US" i="1">
                <a:latin typeface="Times New Roman" pitchFamily="18" charset="0"/>
              </a:rPr>
              <a:t>U</a:t>
            </a:r>
            <a:r>
              <a:rPr lang="en-US"/>
              <a:t> is the present value of the storage costs.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CCA2629E-8152-4C1C-8416-54F6BED4DB9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Short Selling</a:t>
            </a:r>
            <a:br>
              <a:rPr lang="en-US"/>
            </a:br>
            <a:r>
              <a:rPr lang="en-US" sz="2600"/>
              <a:t>(continued)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638300" y="1719263"/>
            <a:ext cx="5867400" cy="4411662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At some stage you must buy the securities back so they can be replaced in the account of the client</a:t>
            </a:r>
          </a:p>
          <a:p>
            <a:r>
              <a:rPr lang="en-US"/>
              <a:t>You must pay dividends and other benefits the owner of the securities receives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348C5F62-E6DA-4476-AE0F-3D271803FAD6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Arbitrage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686800" cy="5064125"/>
          </a:xfrm>
          <a:noFill/>
          <a:ln/>
        </p:spPr>
        <p:txBody>
          <a:bodyPr lIns="90488" tIns="44450" rIns="90488" bIns="44450"/>
          <a:lstStyle/>
          <a:p>
            <a:pPr marL="609600" indent="-609600">
              <a:lnSpc>
                <a:spcPct val="90000"/>
              </a:lnSpc>
            </a:pPr>
            <a:r>
              <a:rPr lang="en-US"/>
              <a:t>When </a:t>
            </a:r>
            <a:r>
              <a:rPr lang="en-US" i="1"/>
              <a:t>F</a:t>
            </a:r>
            <a:r>
              <a:rPr lang="en-US" baseline="-25000"/>
              <a:t>0 </a:t>
            </a:r>
            <a:r>
              <a:rPr lang="en-US" i="1"/>
              <a:t>&gt; (S</a:t>
            </a:r>
            <a:r>
              <a:rPr lang="en-US" baseline="-25000"/>
              <a:t>0</a:t>
            </a:r>
            <a:r>
              <a:rPr lang="en-US" i="1"/>
              <a:t>+U)e</a:t>
            </a:r>
            <a:r>
              <a:rPr lang="en-US" i="1" baseline="30000"/>
              <a:t>rT </a:t>
            </a:r>
            <a:r>
              <a:rPr lang="en-US"/>
              <a:t>an arbitrageur can: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Borrow S</a:t>
            </a:r>
            <a:r>
              <a:rPr lang="en-US" baseline="-25000"/>
              <a:t>0</a:t>
            </a:r>
            <a:r>
              <a:rPr lang="en-US"/>
              <a:t>+U at the risk free rate and use it to purchase one unit of commodity and pay storage cost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Short a forward contract on one unit of the commodity</a:t>
            </a:r>
          </a:p>
          <a:p>
            <a:pPr marL="609600" indent="-609600">
              <a:lnSpc>
                <a:spcPct val="90000"/>
              </a:lnSpc>
            </a:pPr>
            <a:r>
              <a:rPr lang="en-US"/>
              <a:t>When </a:t>
            </a:r>
            <a:r>
              <a:rPr lang="en-US" i="1"/>
              <a:t>F</a:t>
            </a:r>
            <a:r>
              <a:rPr lang="en-US" baseline="-25000"/>
              <a:t>0 </a:t>
            </a:r>
            <a:r>
              <a:rPr lang="en-US" i="1"/>
              <a:t>&lt; (S</a:t>
            </a:r>
            <a:r>
              <a:rPr lang="en-US" baseline="-25000"/>
              <a:t>0</a:t>
            </a:r>
            <a:r>
              <a:rPr lang="en-US" i="1"/>
              <a:t>+U)e</a:t>
            </a:r>
            <a:r>
              <a:rPr lang="en-US" i="1" baseline="30000"/>
              <a:t>rT </a:t>
            </a:r>
            <a:r>
              <a:rPr lang="en-US"/>
              <a:t>an arbitrageur can: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Sell the commodity, save the storage costs and invest the proceeds at r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Take a long position in a forward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3CB36624-C80D-4C34-B096-566F93BDDD89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title"/>
          </p:nvPr>
        </p:nvSpPr>
        <p:spPr>
          <a:xfrm>
            <a:off x="598488" y="609600"/>
            <a:ext cx="7772400" cy="762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Futures on Consumption Assets</a:t>
            </a:r>
            <a:br>
              <a:rPr lang="en-US"/>
            </a:br>
            <a:r>
              <a:rPr lang="en-US" sz="2200"/>
              <a:t>(Page 117-118)</a:t>
            </a:r>
            <a:endParaRPr lang="en-US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013700" cy="3816350"/>
          </a:xfrm>
          <a:noFill/>
          <a:ln/>
        </p:spPr>
        <p:txBody>
          <a:bodyPr lIns="90488" tIns="44450" rIns="90488" bIns="44450"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600" i="1">
                <a:latin typeface="Times New Roman" pitchFamily="18" charset="0"/>
              </a:rPr>
              <a:t>F</a:t>
            </a:r>
            <a:r>
              <a:rPr lang="en-US" sz="3600" baseline="-25000">
                <a:latin typeface="Times New Roman" pitchFamily="18" charset="0"/>
              </a:rPr>
              <a:t>0</a:t>
            </a:r>
            <a:r>
              <a:rPr lang="en-US" sz="3600" i="1">
                <a:latin typeface="Times New Roman" pitchFamily="18" charset="0"/>
              </a:rPr>
              <a:t> </a:t>
            </a:r>
            <a:r>
              <a:rPr lang="en-US" sz="3600">
                <a:latin typeface="Symbol" pitchFamily="18" charset="2"/>
              </a:rPr>
              <a:t></a:t>
            </a:r>
            <a:r>
              <a:rPr lang="en-US" sz="3600"/>
              <a:t> </a:t>
            </a:r>
            <a:r>
              <a:rPr lang="en-US" sz="3600" i="1">
                <a:latin typeface="Times New Roman" pitchFamily="18" charset="0"/>
              </a:rPr>
              <a:t>S</a:t>
            </a:r>
            <a:r>
              <a:rPr lang="en-US" sz="3600" baseline="-25000">
                <a:latin typeface="Times New Roman" pitchFamily="18" charset="0"/>
              </a:rPr>
              <a:t>0</a:t>
            </a:r>
            <a:r>
              <a:rPr lang="en-US" sz="3600" i="1">
                <a:latin typeface="Times New Roman" pitchFamily="18" charset="0"/>
              </a:rPr>
              <a:t> </a:t>
            </a:r>
            <a:r>
              <a:rPr lang="en-US" sz="3600">
                <a:latin typeface="Times New Roman" pitchFamily="18" charset="0"/>
              </a:rPr>
              <a:t>e</a:t>
            </a:r>
            <a:r>
              <a:rPr lang="en-US" sz="3600" baseline="30000">
                <a:latin typeface="Times New Roman" pitchFamily="18" charset="0"/>
              </a:rPr>
              <a:t>(</a:t>
            </a:r>
            <a:r>
              <a:rPr lang="en-US" sz="3600" i="1" baseline="30000">
                <a:latin typeface="Times New Roman" pitchFamily="18" charset="0"/>
              </a:rPr>
              <a:t>r+u </a:t>
            </a:r>
            <a:r>
              <a:rPr lang="en-US" sz="3600" baseline="30000">
                <a:latin typeface="Times New Roman" pitchFamily="18" charset="0"/>
              </a:rPr>
              <a:t>)</a:t>
            </a:r>
            <a:r>
              <a:rPr lang="en-US" sz="3600" i="1" baseline="30000">
                <a:latin typeface="Times New Roman" pitchFamily="18" charset="0"/>
              </a:rPr>
              <a:t>T</a:t>
            </a: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where </a:t>
            </a:r>
            <a:r>
              <a:rPr lang="en-US" sz="2800" i="1">
                <a:latin typeface="Times New Roman" pitchFamily="18" charset="0"/>
              </a:rPr>
              <a:t>u</a:t>
            </a:r>
            <a:r>
              <a:rPr lang="en-US" sz="2800"/>
              <a:t> is the storage cost per unit time as a percent of the asset value.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Alternatively,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 i="1"/>
              <a:t>              </a:t>
            </a:r>
            <a:r>
              <a:rPr lang="en-US" sz="3600" i="1">
                <a:latin typeface="Times New Roman" pitchFamily="18" charset="0"/>
              </a:rPr>
              <a:t>F</a:t>
            </a:r>
            <a:r>
              <a:rPr lang="en-US" sz="3600" baseline="-25000">
                <a:latin typeface="Times New Roman" pitchFamily="18" charset="0"/>
              </a:rPr>
              <a:t>0</a:t>
            </a:r>
            <a:r>
              <a:rPr lang="en-US" sz="3600" i="1"/>
              <a:t> </a:t>
            </a:r>
            <a:r>
              <a:rPr lang="en-US" sz="3600" i="1">
                <a:latin typeface="Symbol" pitchFamily="18" charset="2"/>
              </a:rPr>
              <a:t></a:t>
            </a:r>
            <a:r>
              <a:rPr lang="en-US" sz="3600"/>
              <a:t> </a:t>
            </a:r>
            <a:r>
              <a:rPr lang="en-US" sz="3600">
                <a:latin typeface="Times New Roman" pitchFamily="18" charset="0"/>
              </a:rPr>
              <a:t>(</a:t>
            </a:r>
            <a:r>
              <a:rPr lang="en-US" sz="3600" i="1">
                <a:latin typeface="Times New Roman" pitchFamily="18" charset="0"/>
              </a:rPr>
              <a:t>S</a:t>
            </a:r>
            <a:r>
              <a:rPr lang="en-US" sz="3600" baseline="-25000">
                <a:latin typeface="Times New Roman" pitchFamily="18" charset="0"/>
              </a:rPr>
              <a:t>0</a:t>
            </a:r>
            <a:r>
              <a:rPr lang="en-US" sz="3600" i="1">
                <a:latin typeface="Times New Roman" pitchFamily="18" charset="0"/>
              </a:rPr>
              <a:t>+U </a:t>
            </a:r>
            <a:r>
              <a:rPr lang="en-US" sz="3600">
                <a:latin typeface="Times New Roman" pitchFamily="18" charset="0"/>
              </a:rPr>
              <a:t>)</a:t>
            </a:r>
            <a:r>
              <a:rPr lang="en-US" sz="3600" i="1">
                <a:latin typeface="Times New Roman" pitchFamily="18" charset="0"/>
              </a:rPr>
              <a:t>e</a:t>
            </a:r>
            <a:r>
              <a:rPr lang="en-US" sz="3600" i="1" baseline="30000">
                <a:latin typeface="Times New Roman" pitchFamily="18" charset="0"/>
              </a:rPr>
              <a:t>rT</a:t>
            </a:r>
            <a:r>
              <a:rPr lang="en-US" sz="2800" i="1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where </a:t>
            </a:r>
            <a:r>
              <a:rPr lang="en-US" sz="2800" i="1">
                <a:latin typeface="Times New Roman" pitchFamily="18" charset="0"/>
              </a:rPr>
              <a:t>U</a:t>
            </a:r>
            <a:r>
              <a:rPr lang="en-US" sz="2800"/>
              <a:t> is the present value of the storage costs.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</a:t>
            </a:r>
            <a:r>
              <a:rPr lang="en-US" sz="2800" i="1"/>
              <a:t>Convenience yield y</a:t>
            </a:r>
            <a:r>
              <a:rPr lang="en-US" sz="2800"/>
              <a:t>:the benefit from holding the physical asset: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		 </a:t>
            </a:r>
            <a:r>
              <a:rPr lang="en-US" sz="3600" i="1">
                <a:latin typeface="Times New Roman" pitchFamily="18" charset="0"/>
              </a:rPr>
              <a:t>F</a:t>
            </a:r>
            <a:r>
              <a:rPr lang="en-US" sz="3600" baseline="-25000">
                <a:latin typeface="Times New Roman" pitchFamily="18" charset="0"/>
              </a:rPr>
              <a:t>0</a:t>
            </a:r>
            <a:r>
              <a:rPr lang="en-US" sz="3600" i="1">
                <a:latin typeface="Times New Roman" pitchFamily="18" charset="0"/>
              </a:rPr>
              <a:t>e</a:t>
            </a:r>
            <a:r>
              <a:rPr lang="en-US" sz="3600" i="1" baseline="30000">
                <a:latin typeface="Times New Roman" pitchFamily="18" charset="0"/>
              </a:rPr>
              <a:t>yT</a:t>
            </a:r>
            <a:r>
              <a:rPr lang="en-US" sz="3600" i="1"/>
              <a:t> </a:t>
            </a:r>
            <a:r>
              <a:rPr lang="en-US" sz="3600" i="1">
                <a:latin typeface="Symbol" pitchFamily="18" charset="2"/>
              </a:rPr>
              <a:t>=</a:t>
            </a:r>
            <a:r>
              <a:rPr lang="en-US" sz="3600"/>
              <a:t> </a:t>
            </a:r>
            <a:r>
              <a:rPr lang="en-US" sz="3600">
                <a:latin typeface="Times New Roman" pitchFamily="18" charset="0"/>
              </a:rPr>
              <a:t>(</a:t>
            </a:r>
            <a:r>
              <a:rPr lang="en-US" sz="3600" i="1">
                <a:latin typeface="Times New Roman" pitchFamily="18" charset="0"/>
              </a:rPr>
              <a:t>S</a:t>
            </a:r>
            <a:r>
              <a:rPr lang="en-US" sz="3600" baseline="-25000">
                <a:latin typeface="Times New Roman" pitchFamily="18" charset="0"/>
              </a:rPr>
              <a:t>0</a:t>
            </a:r>
            <a:r>
              <a:rPr lang="en-US" sz="3600" i="1">
                <a:latin typeface="Times New Roman" pitchFamily="18" charset="0"/>
              </a:rPr>
              <a:t>+U </a:t>
            </a:r>
            <a:r>
              <a:rPr lang="en-US" sz="3600">
                <a:latin typeface="Times New Roman" pitchFamily="18" charset="0"/>
              </a:rPr>
              <a:t>)</a:t>
            </a:r>
            <a:r>
              <a:rPr lang="en-US" sz="3600" i="1">
                <a:latin typeface="Times New Roman" pitchFamily="18" charset="0"/>
              </a:rPr>
              <a:t>e</a:t>
            </a:r>
            <a:r>
              <a:rPr lang="en-US" sz="3600" i="1" baseline="30000">
                <a:latin typeface="Times New Roman" pitchFamily="18" charset="0"/>
              </a:rPr>
              <a:t>rT</a:t>
            </a:r>
            <a:r>
              <a:rPr lang="en-US" sz="2800" i="1"/>
              <a:t> </a:t>
            </a:r>
            <a:endParaRPr lang="en-US" sz="28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 xmlns:p14="http://schemas.microsoft.com/office/powerpoint/2010/main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3627C8F0-550C-480C-8085-2F288C4CE8C1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The Cost of Carry </a:t>
            </a:r>
            <a:r>
              <a:rPr lang="en-US" sz="2200"/>
              <a:t>(Page 118-119)</a:t>
            </a: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8058150" cy="4149725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The cost of carry, </a:t>
            </a:r>
            <a:r>
              <a:rPr lang="en-US" sz="2800" i="1">
                <a:latin typeface="Times New Roman" pitchFamily="18" charset="0"/>
              </a:rPr>
              <a:t>c</a:t>
            </a:r>
            <a:r>
              <a:rPr lang="en-US" sz="2800"/>
              <a:t>, is the storage cost plus the interest costs less the income earned</a:t>
            </a:r>
          </a:p>
          <a:p>
            <a:r>
              <a:rPr lang="en-US" sz="2800"/>
              <a:t>For an investment asset  </a:t>
            </a:r>
            <a:r>
              <a:rPr lang="en-US" sz="2800" i="1">
                <a:latin typeface="Times New Roman" pitchFamily="18" charset="0"/>
              </a:rPr>
              <a:t>F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 i="1">
                <a:latin typeface="Times New Roman" pitchFamily="18" charset="0"/>
              </a:rPr>
              <a:t> = 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 i="1">
                <a:latin typeface="Times New Roman" pitchFamily="18" charset="0"/>
              </a:rPr>
              <a:t>e</a:t>
            </a:r>
            <a:r>
              <a:rPr lang="en-US" sz="2800" i="1" baseline="30000">
                <a:latin typeface="Times New Roman" pitchFamily="18" charset="0"/>
              </a:rPr>
              <a:t>cT</a:t>
            </a:r>
            <a:r>
              <a:rPr lang="en-US" sz="2800"/>
              <a:t>   </a:t>
            </a:r>
          </a:p>
          <a:p>
            <a:r>
              <a:rPr lang="en-US" sz="2800"/>
              <a:t>For a consumption asset  </a:t>
            </a:r>
            <a:r>
              <a:rPr lang="en-US" sz="2800" i="1">
                <a:latin typeface="Times New Roman" pitchFamily="18" charset="0"/>
              </a:rPr>
              <a:t>F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 i="1">
                <a:latin typeface="Times New Roman" pitchFamily="18" charset="0"/>
              </a:rPr>
              <a:t> </a:t>
            </a:r>
            <a:r>
              <a:rPr lang="en-US" sz="2800">
                <a:latin typeface="Symbol" pitchFamily="18" charset="2"/>
              </a:rPr>
              <a:t></a:t>
            </a:r>
            <a:r>
              <a:rPr lang="en-US" sz="2800"/>
              <a:t>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 i="1">
                <a:latin typeface="Times New Roman" pitchFamily="18" charset="0"/>
              </a:rPr>
              <a:t>e</a:t>
            </a:r>
            <a:r>
              <a:rPr lang="en-US" sz="2800" i="1" baseline="30000">
                <a:latin typeface="Times New Roman" pitchFamily="18" charset="0"/>
              </a:rPr>
              <a:t>cT</a:t>
            </a:r>
            <a:endParaRPr lang="en-US" sz="2800"/>
          </a:p>
          <a:p>
            <a:r>
              <a:rPr lang="en-US" sz="2800"/>
              <a:t>The convenience yield on the consumption asset, </a:t>
            </a:r>
            <a:r>
              <a:rPr lang="en-US" sz="2800" i="1">
                <a:latin typeface="Times New Roman" pitchFamily="18" charset="0"/>
              </a:rPr>
              <a:t>y</a:t>
            </a:r>
            <a:r>
              <a:rPr lang="en-US" sz="2800"/>
              <a:t>, is defined so that 				                  </a:t>
            </a:r>
            <a:r>
              <a:rPr lang="en-US" sz="2800" i="1">
                <a:latin typeface="Times New Roman" pitchFamily="18" charset="0"/>
              </a:rPr>
              <a:t>F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>
                <a:latin typeface="Times New Roman" pitchFamily="18" charset="0"/>
              </a:rPr>
              <a:t> =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 i="1">
                <a:latin typeface="Times New Roman" pitchFamily="18" charset="0"/>
              </a:rPr>
              <a:t> e</a:t>
            </a:r>
            <a:r>
              <a:rPr lang="en-US" sz="2800" baseline="30000">
                <a:latin typeface="Times New Roman" pitchFamily="18" charset="0"/>
              </a:rPr>
              <a:t>(</a:t>
            </a:r>
            <a:r>
              <a:rPr lang="en-US" sz="2800" i="1" baseline="30000">
                <a:latin typeface="Times New Roman" pitchFamily="18" charset="0"/>
              </a:rPr>
              <a:t>c</a:t>
            </a:r>
            <a:r>
              <a:rPr lang="en-US" sz="2800" baseline="30000">
                <a:latin typeface="Times New Roman" pitchFamily="18" charset="0"/>
              </a:rPr>
              <a:t>–</a:t>
            </a:r>
            <a:r>
              <a:rPr lang="en-US" sz="2800" i="1" baseline="30000">
                <a:latin typeface="Times New Roman" pitchFamily="18" charset="0"/>
              </a:rPr>
              <a:t>y </a:t>
            </a:r>
            <a:r>
              <a:rPr lang="en-US" sz="2800" baseline="30000">
                <a:latin typeface="Times New Roman" pitchFamily="18" charset="0"/>
              </a:rPr>
              <a:t>)</a:t>
            </a:r>
            <a:r>
              <a:rPr lang="en-US" sz="2800" i="1" baseline="30000">
                <a:latin typeface="Times New Roman" pitchFamily="18" charset="0"/>
              </a:rPr>
              <a:t>T</a:t>
            </a:r>
            <a:r>
              <a:rPr lang="en-US" sz="2800"/>
              <a:t> </a:t>
            </a:r>
            <a:endParaRPr lang="en-US" sz="1800"/>
          </a:p>
        </p:txBody>
      </p:sp>
    </p:spTree>
  </p:cSld>
  <p:clrMapOvr>
    <a:masterClrMapping/>
  </p:clrMapOvr>
  <p:transition xmlns:p14="http://schemas.microsoft.com/office/powerpoint/2010/main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3FD09E69-CCA5-4B28-BC5B-4817834483D7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Futures Prices &amp; Expected Future Spot Prices </a:t>
            </a:r>
            <a:r>
              <a:rPr lang="en-US" sz="2200"/>
              <a:t>(Page 119-121)</a:t>
            </a: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7859713" cy="4411662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Suppose </a:t>
            </a:r>
            <a:r>
              <a:rPr lang="en-US" sz="2800" i="1">
                <a:latin typeface="Times New Roman" pitchFamily="18" charset="0"/>
              </a:rPr>
              <a:t>k</a:t>
            </a:r>
            <a:r>
              <a:rPr lang="en-US" sz="2800"/>
              <a:t> is the expected return required by investors on an asset</a:t>
            </a:r>
          </a:p>
          <a:p>
            <a:r>
              <a:rPr lang="en-US" sz="2800"/>
              <a:t>We can invest </a:t>
            </a:r>
            <a:r>
              <a:rPr lang="en-US" sz="2800" i="1">
                <a:latin typeface="Times New Roman" pitchFamily="18" charset="0"/>
              </a:rPr>
              <a:t>F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 i="1">
                <a:latin typeface="Times New Roman" pitchFamily="18" charset="0"/>
              </a:rPr>
              <a:t>e</a:t>
            </a:r>
            <a:r>
              <a:rPr lang="en-US" sz="2800" i="1" baseline="30000">
                <a:latin typeface="Times New Roman" pitchFamily="18" charset="0"/>
              </a:rPr>
              <a:t>–r T </a:t>
            </a:r>
            <a:r>
              <a:rPr lang="en-US" sz="2800">
                <a:latin typeface="Times New Roman" pitchFamily="18" charset="0"/>
              </a:rPr>
              <a:t>at the risk-free rate and enter into a long futures contract</a:t>
            </a:r>
            <a:r>
              <a:rPr lang="en-US" sz="2800"/>
              <a:t> so that there is a cash inflow of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i="1" baseline="-25000">
                <a:latin typeface="Times New Roman" pitchFamily="18" charset="0"/>
              </a:rPr>
              <a:t>T</a:t>
            </a:r>
            <a:r>
              <a:rPr lang="en-US" sz="2800"/>
              <a:t> at maturity</a:t>
            </a:r>
          </a:p>
          <a:p>
            <a:r>
              <a:rPr lang="en-US" sz="2800"/>
              <a:t>This shows that </a:t>
            </a:r>
          </a:p>
          <a:p>
            <a:pPr lvl="4"/>
            <a:endParaRPr lang="en-US" sz="1800"/>
          </a:p>
          <a:p>
            <a:pPr>
              <a:buFont typeface="Wingdings" pitchFamily="2" charset="2"/>
              <a:buNone/>
            </a:pPr>
            <a:r>
              <a:rPr lang="en-US" sz="3600" i="1"/>
              <a:t>        </a:t>
            </a:r>
            <a:endParaRPr lang="en-US" sz="1600"/>
          </a:p>
        </p:txBody>
      </p:sp>
      <p:graphicFrame>
        <p:nvGraphicFramePr>
          <p:cNvPr id="150528" name="Object 0"/>
          <p:cNvGraphicFramePr>
            <a:graphicFrameLocks noGrp="1" noChangeAspect="1"/>
          </p:cNvGraphicFramePr>
          <p:nvPr>
            <p:ph sz="half" idx="2"/>
          </p:nvPr>
        </p:nvGraphicFramePr>
        <p:xfrm>
          <a:off x="1042988" y="4437063"/>
          <a:ext cx="2879725" cy="164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30" name="Equation" r:id="rId4" imgW="1244520" imgH="711000" progId="Equation.3">
                  <p:embed/>
                </p:oleObj>
              </mc:Choice>
              <mc:Fallback>
                <p:oleObj name="Equation" r:id="rId4" imgW="1244520" imgH="7110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4437063"/>
                        <a:ext cx="2879725" cy="164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07685E92-CB36-4A9A-A0BE-127997B8AE20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7461250" cy="8683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Futures Prices &amp; Future Spot Prices (continued) </a:t>
            </a:r>
            <a:br>
              <a:rPr lang="en-US"/>
            </a:br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9750" y="1676400"/>
            <a:ext cx="8064500" cy="4398963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If the asset has </a:t>
            </a:r>
          </a:p>
          <a:p>
            <a:pPr lvl="1"/>
            <a:r>
              <a:rPr lang="en-US" sz="3200"/>
              <a:t>no</a:t>
            </a:r>
            <a:r>
              <a:rPr lang="en-US" sz="3200" i="1"/>
              <a:t> </a:t>
            </a:r>
            <a:r>
              <a:rPr lang="en-US" sz="3200"/>
              <a:t>systematic risk, then </a:t>
            </a:r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>
                <a:latin typeface="Times New Roman" pitchFamily="18" charset="0"/>
              </a:rPr>
              <a:t> = </a:t>
            </a:r>
            <a:r>
              <a:rPr lang="en-US" sz="3200" i="1">
                <a:latin typeface="Times New Roman" pitchFamily="18" charset="0"/>
              </a:rPr>
              <a:t>r</a:t>
            </a:r>
            <a:r>
              <a:rPr lang="en-US" sz="3200"/>
              <a:t> and</a:t>
            </a:r>
            <a:r>
              <a:rPr lang="en-US" sz="3200">
                <a:latin typeface="Times New Roman" pitchFamily="18" charset="0"/>
              </a:rPr>
              <a:t> </a:t>
            </a:r>
            <a:r>
              <a:rPr lang="en-US" sz="3200" i="1">
                <a:latin typeface="Times New Roman" pitchFamily="18" charset="0"/>
              </a:rPr>
              <a:t>F</a:t>
            </a:r>
            <a:r>
              <a:rPr lang="en-US" sz="3200" baseline="-25000">
                <a:latin typeface="Times New Roman" pitchFamily="18" charset="0"/>
              </a:rPr>
              <a:t>0</a:t>
            </a:r>
            <a:r>
              <a:rPr lang="en-US" sz="3200"/>
              <a:t> is an unbiased estimate of </a:t>
            </a:r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T</a:t>
            </a:r>
            <a:endParaRPr lang="en-US" sz="3200" i="1"/>
          </a:p>
          <a:p>
            <a:pPr lvl="1"/>
            <a:r>
              <a:rPr lang="en-US" sz="3200"/>
              <a:t>positive systematic risk, then </a:t>
            </a:r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>
                <a:latin typeface="Times New Roman" pitchFamily="18" charset="0"/>
              </a:rPr>
              <a:t> </a:t>
            </a:r>
            <a:r>
              <a:rPr lang="en-US" sz="3200"/>
              <a:t>&gt; </a:t>
            </a:r>
            <a:r>
              <a:rPr lang="en-US" sz="3200" i="1">
                <a:latin typeface="Times New Roman" pitchFamily="18" charset="0"/>
              </a:rPr>
              <a:t>r</a:t>
            </a:r>
            <a:r>
              <a:rPr lang="en-US" sz="3200"/>
              <a:t> and </a:t>
            </a:r>
            <a:r>
              <a:rPr lang="en-US" sz="3200" i="1">
                <a:latin typeface="Times New Roman" pitchFamily="18" charset="0"/>
              </a:rPr>
              <a:t>F</a:t>
            </a:r>
            <a:r>
              <a:rPr lang="en-US" sz="3200" baseline="-25000">
                <a:latin typeface="Times New Roman" pitchFamily="18" charset="0"/>
              </a:rPr>
              <a:t>0</a:t>
            </a:r>
            <a:r>
              <a:rPr lang="en-US" sz="3200"/>
              <a:t> &lt; </a:t>
            </a:r>
            <a:r>
              <a:rPr lang="en-US" sz="3200" i="1">
                <a:latin typeface="Times New Roman" pitchFamily="18" charset="0"/>
              </a:rPr>
              <a:t>E </a:t>
            </a:r>
            <a:r>
              <a:rPr lang="en-US" sz="3200">
                <a:latin typeface="Times New Roman" pitchFamily="18" charset="0"/>
              </a:rPr>
              <a:t>(</a:t>
            </a:r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T </a:t>
            </a:r>
            <a:r>
              <a:rPr lang="en-US" sz="3200">
                <a:latin typeface="Times New Roman" pitchFamily="18" charset="0"/>
              </a:rPr>
              <a:t>)</a:t>
            </a:r>
            <a:endParaRPr lang="en-US" sz="3200"/>
          </a:p>
          <a:p>
            <a:pPr lvl="1"/>
            <a:r>
              <a:rPr lang="en-US" sz="3200"/>
              <a:t>negative systematic risk, then </a:t>
            </a:r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>
                <a:latin typeface="Times New Roman" pitchFamily="18" charset="0"/>
              </a:rPr>
              <a:t> </a:t>
            </a:r>
            <a:r>
              <a:rPr lang="en-US" sz="3200"/>
              <a:t>&lt; </a:t>
            </a:r>
            <a:r>
              <a:rPr lang="en-US" sz="3200" i="1">
                <a:latin typeface="Times New Roman" pitchFamily="18" charset="0"/>
              </a:rPr>
              <a:t>r</a:t>
            </a:r>
            <a:r>
              <a:rPr lang="en-US" sz="3200"/>
              <a:t> and </a:t>
            </a:r>
            <a:r>
              <a:rPr lang="en-US" sz="3200" i="1">
                <a:latin typeface="Times New Roman" pitchFamily="18" charset="0"/>
              </a:rPr>
              <a:t>F</a:t>
            </a:r>
            <a:r>
              <a:rPr lang="en-US" sz="3200" baseline="-25000">
                <a:latin typeface="Times New Roman" pitchFamily="18" charset="0"/>
              </a:rPr>
              <a:t>0</a:t>
            </a:r>
            <a:r>
              <a:rPr lang="en-US" sz="3200">
                <a:latin typeface="Times New Roman" pitchFamily="18" charset="0"/>
              </a:rPr>
              <a:t> </a:t>
            </a:r>
            <a:r>
              <a:rPr lang="en-US" sz="3200"/>
              <a:t>&gt; </a:t>
            </a:r>
            <a:r>
              <a:rPr lang="en-US" sz="3200" i="1">
                <a:latin typeface="Times New Roman" pitchFamily="18" charset="0"/>
              </a:rPr>
              <a:t>E </a:t>
            </a:r>
            <a:r>
              <a:rPr lang="en-US" sz="3200">
                <a:latin typeface="Times New Roman" pitchFamily="18" charset="0"/>
              </a:rPr>
              <a:t>(</a:t>
            </a:r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T </a:t>
            </a:r>
            <a:r>
              <a:rPr lang="en-US" sz="3200"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B15BC84A-D902-4A28-88B4-19186BC4624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Example</a:t>
            </a:r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839200" cy="4724400"/>
          </a:xfrm>
          <a:noFill/>
          <a:ln/>
        </p:spPr>
        <p:txBody>
          <a:bodyPr lIns="90488" tIns="44450" rIns="90488" bIns="44450"/>
          <a:lstStyle/>
          <a:p>
            <a:r>
              <a:rPr lang="fr-FR" sz="2800" dirty="0" err="1">
                <a:cs typeface="Times New Roman" pitchFamily="18" charset="0"/>
              </a:rPr>
              <a:t>Consider</a:t>
            </a:r>
            <a:r>
              <a:rPr lang="fr-FR" sz="2800" dirty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the position of an investor who shorts 500 IBM shares in April, when the price is $120 per share</a:t>
            </a:r>
            <a:r>
              <a:rPr lang="fr-FR" sz="2800" dirty="0">
                <a:cs typeface="Times New Roman" pitchFamily="18" charset="0"/>
              </a:rPr>
              <a:t> </a:t>
            </a:r>
            <a:endParaRPr lang="en-US" sz="2800" dirty="0">
              <a:cs typeface="Times New Roman" pitchFamily="18" charset="0"/>
            </a:endParaRPr>
          </a:p>
          <a:p>
            <a:r>
              <a:rPr lang="en-US" sz="2800" dirty="0">
                <a:cs typeface="Times New Roman" pitchFamily="18" charset="0"/>
              </a:rPr>
              <a:t>He closes out the position by buying them back in July when the price per share is $100</a:t>
            </a:r>
            <a:r>
              <a:rPr lang="fr-FR" sz="2800" dirty="0">
                <a:cs typeface="Times New Roman" pitchFamily="18" charset="0"/>
              </a:rPr>
              <a:t> </a:t>
            </a:r>
            <a:endParaRPr lang="en-US" sz="2800" dirty="0">
              <a:cs typeface="Times New Roman" pitchFamily="18" charset="0"/>
            </a:endParaRPr>
          </a:p>
          <a:p>
            <a:r>
              <a:rPr lang="en-US" sz="2800" dirty="0">
                <a:cs typeface="Times New Roman" pitchFamily="18" charset="0"/>
              </a:rPr>
              <a:t>A dividend of $1 per share is paid in May</a:t>
            </a:r>
            <a:r>
              <a:rPr lang="fr-FR" sz="2800" dirty="0">
                <a:cs typeface="Times New Roman" pitchFamily="18" charset="0"/>
              </a:rPr>
              <a:t> </a:t>
            </a:r>
            <a:endParaRPr lang="en-US" sz="2800" dirty="0"/>
          </a:p>
          <a:p>
            <a:pPr algn="just"/>
            <a:r>
              <a:rPr lang="en-US" sz="2800">
                <a:cs typeface="Times New Roman" pitchFamily="18" charset="0"/>
              </a:rPr>
              <a:t>The net gain of the investor is 500*$120-500*$1-500*</a:t>
            </a:r>
            <a:r>
              <a:rPr lang="en-US" sz="2800" smtClean="0">
                <a:cs typeface="Times New Roman" pitchFamily="18" charset="0"/>
              </a:rPr>
              <a:t>$100</a:t>
            </a:r>
            <a:r>
              <a:rPr lang="en-US" sz="2800">
                <a:cs typeface="Times New Roman" pitchFamily="18" charset="0"/>
              </a:rPr>
              <a:t>=$9.500</a:t>
            </a:r>
            <a:r>
              <a:rPr lang="fr-FR" sz="2800" dirty="0">
                <a:cs typeface="Times New Roman" pitchFamily="18" charset="0"/>
              </a:rPr>
              <a:t> </a:t>
            </a:r>
            <a:endParaRPr lang="en-US" sz="2800" dirty="0"/>
          </a:p>
          <a:p>
            <a:pPr algn="just"/>
            <a:r>
              <a:rPr lang="en-US" sz="2800" dirty="0">
                <a:cs typeface="Times New Roman" pitchFamily="18" charset="0"/>
              </a:rPr>
              <a:t>T</a:t>
            </a:r>
            <a:r>
              <a:rPr lang="fr-FR" sz="2800" dirty="0" err="1">
                <a:cs typeface="Times New Roman" pitchFamily="18" charset="0"/>
              </a:rPr>
              <a:t>he</a:t>
            </a:r>
            <a:r>
              <a:rPr lang="fr-FR" sz="2800" dirty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investor is required to maintain a margin account with the broker.</a:t>
            </a:r>
            <a:r>
              <a:rPr lang="fr-FR" sz="2800" dirty="0">
                <a:cs typeface="Times New Roman" pitchFamily="18" charset="0"/>
              </a:rPr>
              <a:t> </a:t>
            </a: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7F0FF6BF-F789-49F0-AB1F-6E3144AE2CF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r>
              <a:rPr lang="en-US"/>
              <a:t>Assumptions</a:t>
            </a:r>
          </a:p>
        </p:txBody>
      </p:sp>
      <p:graphicFrame>
        <p:nvGraphicFramePr>
          <p:cNvPr id="97308" name="Group 28"/>
          <p:cNvGraphicFramePr>
            <a:graphicFrameLocks noGrp="1"/>
          </p:cNvGraphicFramePr>
          <p:nvPr/>
        </p:nvGraphicFramePr>
        <p:xfrm>
          <a:off x="228600" y="1752600"/>
          <a:ext cx="7924800" cy="4343401"/>
        </p:xfrm>
        <a:graphic>
          <a:graphicData uri="http://schemas.openxmlformats.org/drawingml/2006/table">
            <a:tbl>
              <a:tblPr/>
              <a:tblGrid>
                <a:gridCol w="1089025"/>
                <a:gridCol w="6835775"/>
              </a:tblGrid>
              <a:tr h="9794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The market participants are subject to no transaction costs when they trade</a:t>
                      </a: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The market participants are subject to the same tax rate on all net trading profits</a:t>
                      </a: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94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The market participants can borrow and lend at the same risk-free rate of interest</a:t>
                      </a: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65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The market participants take advantage of arbitrage opportunities as they occur</a:t>
                      </a: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588FBDDD-5BB8-458B-A1AD-18B0109CE83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 for Valuing Futures and Forward Contracts</a:t>
            </a:r>
          </a:p>
        </p:txBody>
      </p:sp>
      <p:graphicFrame>
        <p:nvGraphicFramePr>
          <p:cNvPr id="53402" name="Group 154"/>
          <p:cNvGraphicFramePr>
            <a:graphicFrameLocks noGrp="1"/>
          </p:cNvGraphicFramePr>
          <p:nvPr/>
        </p:nvGraphicFramePr>
        <p:xfrm>
          <a:off x="2057400" y="2286000"/>
          <a:ext cx="6096000" cy="3219451"/>
        </p:xfrm>
        <a:graphic>
          <a:graphicData uri="http://schemas.openxmlformats.org/drawingml/2006/table">
            <a:tbl>
              <a:tblPr/>
              <a:tblGrid>
                <a:gridCol w="838200"/>
                <a:gridCol w="52578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Spot price today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Futures or forward price today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until delivery date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9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Risk-free interest rate for maturity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612220A0-93B3-442A-AEFF-AC3F993DCF5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1. Gold: An Arbitrage Opportunity?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50925" y="1820863"/>
            <a:ext cx="7077075" cy="4064000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Suppose that:</a:t>
            </a:r>
          </a:p>
          <a:p>
            <a:pPr lvl="1"/>
            <a:r>
              <a:rPr lang="en-US"/>
              <a:t>The spot price of gold is US$390</a:t>
            </a:r>
          </a:p>
          <a:p>
            <a:pPr lvl="1"/>
            <a:r>
              <a:rPr lang="en-US"/>
              <a:t>The quoted 1-year forward price of gold is US$425</a:t>
            </a:r>
          </a:p>
          <a:p>
            <a:pPr lvl="1"/>
            <a:r>
              <a:rPr lang="en-US"/>
              <a:t>The 1-year US$ interest rate is 5% per annum</a:t>
            </a:r>
          </a:p>
          <a:p>
            <a:pPr lvl="1"/>
            <a:r>
              <a:rPr lang="en-US"/>
              <a:t>No income or storage costs for gold</a:t>
            </a:r>
          </a:p>
          <a:p>
            <a:r>
              <a:rPr lang="en-US" sz="2800"/>
              <a:t>Is there an arbitrage opportunity?                                             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5.</a:t>
            </a:r>
            <a:fld id="{1B79F44D-EB8F-4836-B72C-78BF49A76EE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2. Gold: Another Arbitrage Opportunity?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52525" y="1728788"/>
            <a:ext cx="6840538" cy="4103687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Suppose that:</a:t>
            </a:r>
          </a:p>
          <a:p>
            <a:pPr lvl="1"/>
            <a:r>
              <a:rPr lang="en-US"/>
              <a:t>The spot price of gold is US$390</a:t>
            </a:r>
          </a:p>
          <a:p>
            <a:pPr lvl="1"/>
            <a:r>
              <a:rPr lang="en-US"/>
              <a:t>The quoted 1-year forward price of gold is US$390</a:t>
            </a:r>
          </a:p>
          <a:p>
            <a:pPr lvl="1"/>
            <a:r>
              <a:rPr lang="en-US"/>
              <a:t>The 1-year US$ interest rate is 5% per annum</a:t>
            </a:r>
          </a:p>
          <a:p>
            <a:pPr lvl="1"/>
            <a:r>
              <a:rPr lang="en-US"/>
              <a:t>No income or storage costs for gold</a:t>
            </a:r>
          </a:p>
          <a:p>
            <a:r>
              <a:rPr lang="en-US" sz="2800"/>
              <a:t>Is there an arbitrage opportunity?</a:t>
            </a: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7551738" y="2536825"/>
            <a:ext cx="5270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1_Network">
  <a:themeElements>
    <a:clrScheme name="1_Network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1_Network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Ch02HullFundamentals5thEd</Template>
  <TotalTime>1021</TotalTime>
  <Words>3381</Words>
  <Application>Microsoft Macintosh PowerPoint</Application>
  <PresentationFormat>On-screen Show (4:3)</PresentationFormat>
  <Paragraphs>365</Paragraphs>
  <Slides>44</Slides>
  <Notes>44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1_Network</vt:lpstr>
      <vt:lpstr>Equation</vt:lpstr>
      <vt:lpstr>Determination of Forward and Futures Prices</vt:lpstr>
      <vt:lpstr>Consumption vs Investment Assets</vt:lpstr>
      <vt:lpstr>Short Selling (Page 99-101)</vt:lpstr>
      <vt:lpstr>Short Selling (continued)</vt:lpstr>
      <vt:lpstr>Example</vt:lpstr>
      <vt:lpstr>Assumptions</vt:lpstr>
      <vt:lpstr>Notation for Valuing Futures and Forward Contracts</vt:lpstr>
      <vt:lpstr>1. Gold: An Arbitrage Opportunity?</vt:lpstr>
      <vt:lpstr>2. Gold: Another Arbitrage Opportunity?</vt:lpstr>
      <vt:lpstr>The Forward Price of Gold</vt:lpstr>
      <vt:lpstr>Arbitrage Position 1:</vt:lpstr>
      <vt:lpstr>Arbitrage Position 2:</vt:lpstr>
      <vt:lpstr>When Interest Rates are Measured with  Continuous Compounding</vt:lpstr>
      <vt:lpstr>Another Example</vt:lpstr>
      <vt:lpstr>Arbitrage Positions:</vt:lpstr>
      <vt:lpstr>Continued..</vt:lpstr>
      <vt:lpstr>Arbitrage Positions:</vt:lpstr>
      <vt:lpstr>Arbitrage</vt:lpstr>
      <vt:lpstr>Generalization:</vt:lpstr>
      <vt:lpstr>Example</vt:lpstr>
      <vt:lpstr> When an Investment Asset Provides a Known Dollar Income (page 105, equation 5.2)  </vt:lpstr>
      <vt:lpstr>Example</vt:lpstr>
      <vt:lpstr>Arbitrage</vt:lpstr>
      <vt:lpstr>Example</vt:lpstr>
      <vt:lpstr>When an Investment Asset Provides a Known Yield  (Page 107, equation 5.3)</vt:lpstr>
      <vt:lpstr>Example</vt:lpstr>
      <vt:lpstr>Valuing a Forward Contract Page 108</vt:lpstr>
      <vt:lpstr>Example</vt:lpstr>
      <vt:lpstr>Forward vs Futures Prices</vt:lpstr>
      <vt:lpstr>Stock Index (Page 110-112)</vt:lpstr>
      <vt:lpstr>Example</vt:lpstr>
      <vt:lpstr>Index Arbitrage</vt:lpstr>
      <vt:lpstr>Index Arbitrage (continued)</vt:lpstr>
      <vt:lpstr>Futures and Forwards on Currencies (Page 112-115)</vt:lpstr>
      <vt:lpstr>Why the Relation Must Be True    Figure 5.1, page 113</vt:lpstr>
      <vt:lpstr>Example</vt:lpstr>
      <vt:lpstr>Arbitrage Position 1:</vt:lpstr>
      <vt:lpstr>Arbitrage Position 2:</vt:lpstr>
      <vt:lpstr>Futures on Commodities (Page 117)</vt:lpstr>
      <vt:lpstr>Arbitrage</vt:lpstr>
      <vt:lpstr>Futures on Consumption Assets (Page 117-118)</vt:lpstr>
      <vt:lpstr>The Cost of Carry (Page 118-119)</vt:lpstr>
      <vt:lpstr>Futures Prices &amp; Expected Future Spot Prices (Page 119-121)</vt:lpstr>
      <vt:lpstr>Futures Prices &amp; Future Spot Prices (continued)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Determination of Forward and Futures Prices</dc:title>
  <dc:subject>Options, Futures, and Other Derivatives, 6E</dc:subject>
  <dc:creator>John C. Hull</dc:creator>
  <cp:keywords>Chapter 5</cp:keywords>
  <dc:description>Copyright 2005 by John C. Hull. All Rights Reserved. Published 2005.</dc:description>
  <cp:lastModifiedBy>Nikolas Topaloglou</cp:lastModifiedBy>
  <cp:revision>96</cp:revision>
  <cp:lastPrinted>2001-05-03T04:56:29Z</cp:lastPrinted>
  <dcterms:created xsi:type="dcterms:W3CDTF">2001-03-27T17:25:11Z</dcterms:created>
  <dcterms:modified xsi:type="dcterms:W3CDTF">2011-10-05T10:46:58Z</dcterms:modified>
</cp:coreProperties>
</file>