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2" r:id="rId1"/>
  </p:sldMasterIdLst>
  <p:notesMasterIdLst>
    <p:notesMasterId r:id="rId27"/>
  </p:notesMasterIdLst>
  <p:sldIdLst>
    <p:sldId id="256" r:id="rId2"/>
    <p:sldId id="262" r:id="rId3"/>
    <p:sldId id="257" r:id="rId4"/>
    <p:sldId id="258" r:id="rId5"/>
    <p:sldId id="263" r:id="rId6"/>
    <p:sldId id="259" r:id="rId7"/>
    <p:sldId id="264" r:id="rId8"/>
    <p:sldId id="265" r:id="rId9"/>
    <p:sldId id="266" r:id="rId10"/>
    <p:sldId id="286" r:id="rId11"/>
    <p:sldId id="260" r:id="rId12"/>
    <p:sldId id="267" r:id="rId13"/>
    <p:sldId id="269" r:id="rId14"/>
    <p:sldId id="261" r:id="rId15"/>
    <p:sldId id="272" r:id="rId16"/>
    <p:sldId id="273" r:id="rId17"/>
    <p:sldId id="274" r:id="rId18"/>
    <p:sldId id="270" r:id="rId19"/>
    <p:sldId id="275" r:id="rId20"/>
    <p:sldId id="271" r:id="rId21"/>
    <p:sldId id="281" r:id="rId22"/>
    <p:sldId id="276" r:id="rId23"/>
    <p:sldId id="278" r:id="rId24"/>
    <p:sldId id="280"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3"/>
    <p:restoredTop sz="78049"/>
  </p:normalViewPr>
  <p:slideViewPr>
    <p:cSldViewPr snapToGrid="0" snapToObjects="1">
      <p:cViewPr varScale="1">
        <p:scale>
          <a:sx n="57" d="100"/>
          <a:sy n="57" d="100"/>
        </p:scale>
        <p:origin x="-139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8CF07-02C4-FD43-936C-759A90AA963A}" type="datetimeFigureOut">
              <a:rPr lang="en-US" smtClean="0"/>
              <a:t>5/25/2018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5A6D6-BB02-7649-85E9-2F9A615B13F2}" type="slidenum">
              <a:rPr lang="en-US" smtClean="0"/>
              <a:t>‹#›</a:t>
            </a:fld>
            <a:endParaRPr lang="en-US"/>
          </a:p>
        </p:txBody>
      </p:sp>
    </p:spTree>
    <p:extLst>
      <p:ext uri="{BB962C8B-B14F-4D97-AF65-F5344CB8AC3E}">
        <p14:creationId xmlns:p14="http://schemas.microsoft.com/office/powerpoint/2010/main" val="1870637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individuals with capital of not less than £1,000 to invest in agriculture or industry;</a:t>
            </a:r>
          </a:p>
          <a:p>
            <a:pPr marL="411480" lvl="1" indent="0">
              <a:buNone/>
            </a:pPr>
            <a:endParaRPr lang="en-US" dirty="0"/>
          </a:p>
          <a:p>
            <a:pPr lvl="1"/>
            <a:r>
              <a:rPr lang="en-US" dirty="0"/>
              <a:t>persons of various professions with £500 who were entitled to practice their profession </a:t>
            </a:r>
          </a:p>
          <a:p>
            <a:pPr marL="411480" lvl="1" indent="0">
              <a:buNone/>
            </a:pPr>
            <a:endParaRPr lang="en-US" dirty="0"/>
          </a:p>
          <a:p>
            <a:pPr lvl="1"/>
            <a:r>
              <a:rPr lang="en-US" dirty="0"/>
              <a:t>and persons skilled in certain trades or crafts in possession of not less than £250. </a:t>
            </a:r>
          </a:p>
          <a:p>
            <a:endParaRPr lang="en-US" dirty="0"/>
          </a:p>
        </p:txBody>
      </p:sp>
      <p:sp>
        <p:nvSpPr>
          <p:cNvPr id="4" name="Slide Number Placeholder 3"/>
          <p:cNvSpPr>
            <a:spLocks noGrp="1"/>
          </p:cNvSpPr>
          <p:nvPr>
            <p:ph type="sldNum" sz="quarter" idx="10"/>
          </p:nvPr>
        </p:nvSpPr>
        <p:spPr/>
        <p:txBody>
          <a:bodyPr/>
          <a:lstStyle/>
          <a:p>
            <a:fld id="{D965A6D6-BB02-7649-85E9-2F9A615B13F2}" type="slidenum">
              <a:rPr lang="en-US" smtClean="0"/>
              <a:t>5</a:t>
            </a:fld>
            <a:endParaRPr lang="en-US"/>
          </a:p>
        </p:txBody>
      </p:sp>
    </p:spTree>
    <p:extLst>
      <p:ext uri="{BB962C8B-B14F-4D97-AF65-F5344CB8AC3E}">
        <p14:creationId xmlns:p14="http://schemas.microsoft.com/office/powerpoint/2010/main" val="211417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Οι Αρμένιοι, πρόσφυγες κυρίως οι οποίοι εγκαταστάθηκαν στην Κύπρο σε δυο φάσεις, μετά τις σφαγές του 1896 από τις αρμενικές επαρχίες της Οθωμανικής Αυτοκρατορίας και μετά την αποχώρηση των Γάλλων από την Κιλικία το 1921, ανέπτυξαν τον τομέα της εμπορίας υφασμάτων, της χρυσοχοΐας, της παρασκευής σαπουνιών και πάγου, της ζαχαροπλαστικής, της εισαγωγής ποδηλάτων και αυτοκινήτων. </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Ξ</a:t>
            </a:r>
            <a:r>
              <a:rPr lang="en-GB" sz="1200" kern="1200" dirty="0" err="1">
                <a:solidFill>
                  <a:schemeClr val="tx1"/>
                </a:solidFill>
                <a:effectLst/>
                <a:latin typeface="+mn-lt"/>
                <a:ea typeface="+mn-ea"/>
                <a:cs typeface="+mn-cs"/>
              </a:rPr>
              <a:t>εχωρίζει</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η</a:t>
            </a:r>
            <a:r>
              <a:rPr lang="el-GR" sz="1200" kern="1200" dirty="0">
                <a:solidFill>
                  <a:schemeClr val="tx1"/>
                </a:solidFill>
                <a:effectLst/>
                <a:latin typeface="+mn-lt"/>
                <a:ea typeface="+mn-ea"/>
                <a:cs typeface="+mn-cs"/>
              </a:rPr>
              <a:t> περίπτωση του πρόσφυγα από το </a:t>
            </a:r>
            <a:r>
              <a:rPr lang="el-GR" sz="1200" kern="1200" dirty="0" err="1">
                <a:solidFill>
                  <a:schemeClr val="tx1"/>
                </a:solidFill>
                <a:effectLst/>
                <a:latin typeface="+mn-lt"/>
                <a:ea typeface="+mn-ea"/>
                <a:cs typeface="+mn-cs"/>
              </a:rPr>
              <a:t>Ντιάρμπακιρ</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Δικράν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Ουζουνιάν</a:t>
            </a:r>
            <a:r>
              <a:rPr lang="el-GR" sz="1200" kern="1200" dirty="0">
                <a:solidFill>
                  <a:schemeClr val="tx1"/>
                </a:solidFill>
                <a:effectLst/>
                <a:latin typeface="+mn-lt"/>
                <a:ea typeface="+mn-ea"/>
                <a:cs typeface="+mn-cs"/>
              </a:rPr>
              <a:t>, ο οποίος ξεκίνησε ως φανοποιός και εισαγωγέας ποδηλάτων το 1896 στη Λευκωσία για να συστήσει το 1922 τον συνεταιρισμό </a:t>
            </a:r>
            <a:r>
              <a:rPr lang="el-GR" sz="1200" kern="1200" dirty="0" err="1">
                <a:solidFill>
                  <a:schemeClr val="tx1"/>
                </a:solidFill>
                <a:effectLst/>
                <a:latin typeface="+mn-lt"/>
                <a:ea typeface="+mn-ea"/>
                <a:cs typeface="+mn-cs"/>
              </a:rPr>
              <a:t>Δικράν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Ουζουνιάν</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Σια</a:t>
            </a:r>
            <a:r>
              <a:rPr lang="el-GR" sz="1200" kern="1200" dirty="0">
                <a:solidFill>
                  <a:schemeClr val="tx1"/>
                </a:solidFill>
                <a:effectLst/>
                <a:latin typeface="+mn-lt"/>
                <a:ea typeface="+mn-ea"/>
                <a:cs typeface="+mn-cs"/>
              </a:rPr>
              <a:t> με τον </a:t>
            </a:r>
            <a:r>
              <a:rPr lang="en-GB" sz="1200" kern="1200" dirty="0" err="1">
                <a:solidFill>
                  <a:schemeClr val="tx1"/>
                </a:solidFill>
                <a:effectLst/>
                <a:latin typeface="+mn-lt"/>
                <a:ea typeface="+mn-ea"/>
                <a:cs typeface="+mn-cs"/>
              </a:rPr>
              <a:t>Αράμ</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Δ</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Ουζουνιάν</a:t>
            </a:r>
            <a:r>
              <a:rPr lang="en-GB"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και τον Σάββα </a:t>
            </a:r>
            <a:r>
              <a:rPr lang="el-GR" sz="1200" kern="1200" dirty="0" err="1">
                <a:solidFill>
                  <a:schemeClr val="tx1"/>
                </a:solidFill>
                <a:effectLst/>
                <a:latin typeface="+mn-lt"/>
                <a:ea typeface="+mn-ea"/>
                <a:cs typeface="+mn-cs"/>
              </a:rPr>
              <a:t>Πηλακούτα</a:t>
            </a:r>
            <a:r>
              <a:rPr lang="el-GR" sz="1200" kern="1200" dirty="0">
                <a:solidFill>
                  <a:schemeClr val="tx1"/>
                </a:solidFill>
                <a:effectLst/>
                <a:latin typeface="+mn-lt"/>
                <a:ea typeface="+mn-ea"/>
                <a:cs typeface="+mn-cs"/>
              </a:rPr>
              <a:t>, έμπορο ποδηλάτων, για την εισαγωγή ποδηλάτων και μοτοποδηλάτων. Το 1927 ίδρυσε τον οίκο «Δ. </a:t>
            </a:r>
            <a:r>
              <a:rPr lang="el-GR" sz="1200" kern="1200" dirty="0" err="1">
                <a:solidFill>
                  <a:schemeClr val="tx1"/>
                </a:solidFill>
                <a:effectLst/>
                <a:latin typeface="+mn-lt"/>
                <a:ea typeface="+mn-ea"/>
                <a:cs typeface="+mn-cs"/>
              </a:rPr>
              <a:t>Ουζουνιάν</a:t>
            </a:r>
            <a:r>
              <a:rPr lang="el-GR" sz="1200" kern="1200" dirty="0">
                <a:solidFill>
                  <a:schemeClr val="tx1"/>
                </a:solidFill>
                <a:effectLst/>
                <a:latin typeface="+mn-lt"/>
                <a:ea typeface="+mn-ea"/>
                <a:cs typeface="+mn-cs"/>
              </a:rPr>
              <a:t> και Μ. </a:t>
            </a:r>
            <a:r>
              <a:rPr lang="el-GR" sz="1200" kern="1200" dirty="0" err="1">
                <a:solidFill>
                  <a:schemeClr val="tx1"/>
                </a:solidFill>
                <a:effectLst/>
                <a:latin typeface="+mn-lt"/>
                <a:ea typeface="+mn-ea"/>
                <a:cs typeface="+mn-cs"/>
              </a:rPr>
              <a:t>Σουλτανιάν</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Σια</a:t>
            </a:r>
            <a:r>
              <a:rPr lang="el-GR" sz="1200" kern="1200" dirty="0">
                <a:solidFill>
                  <a:schemeClr val="tx1"/>
                </a:solidFill>
                <a:effectLst/>
                <a:latin typeface="+mn-lt"/>
                <a:ea typeface="+mn-ea"/>
                <a:cs typeface="+mn-cs"/>
              </a:rPr>
              <a:t>» μαζί με τον </a:t>
            </a:r>
            <a:r>
              <a:rPr lang="el-GR" sz="1200" kern="1200" dirty="0" err="1">
                <a:solidFill>
                  <a:schemeClr val="tx1"/>
                </a:solidFill>
                <a:effectLst/>
                <a:latin typeface="+mn-lt"/>
                <a:ea typeface="+mn-ea"/>
                <a:cs typeface="+mn-cs"/>
              </a:rPr>
              <a:t>Μωϋσή</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Σουλτανιάν</a:t>
            </a:r>
            <a:r>
              <a:rPr lang="el-GR" sz="1200" kern="1200" dirty="0">
                <a:solidFill>
                  <a:schemeClr val="tx1"/>
                </a:solidFill>
                <a:effectLst/>
                <a:latin typeface="+mn-lt"/>
                <a:ea typeface="+mn-ea"/>
                <a:cs typeface="+mn-cs"/>
              </a:rPr>
              <a:t> και τον </a:t>
            </a:r>
            <a:r>
              <a:rPr lang="el-GR" sz="1200" kern="1200" dirty="0" err="1">
                <a:solidFill>
                  <a:schemeClr val="tx1"/>
                </a:solidFill>
                <a:effectLst/>
                <a:latin typeface="+mn-lt"/>
                <a:ea typeface="+mn-ea"/>
                <a:cs typeface="+mn-cs"/>
              </a:rPr>
              <a:t>Χεγκ</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Ουζουνιάν</a:t>
            </a:r>
            <a:r>
              <a:rPr lang="el-GR" sz="1200" kern="1200" dirty="0">
                <a:solidFill>
                  <a:schemeClr val="tx1"/>
                </a:solidFill>
                <a:effectLst/>
                <a:latin typeface="+mn-lt"/>
                <a:ea typeface="+mn-ea"/>
                <a:cs typeface="+mn-cs"/>
              </a:rPr>
              <a:t> για την εισαγωγή αυτοκινήτων, γεωργικών εργαλείων και άλλων μηχανικών εξαρτημάτων. Σήμερα η εταιρεία κατέχει την αντιπροσωπεία της ΤΟΥΟΤΑ στην Κύπρο</a:t>
            </a:r>
            <a:r>
              <a:rPr lang="en-US" dirty="0">
                <a:effectLst/>
              </a:rPr>
              <a:t> </a:t>
            </a:r>
            <a:r>
              <a:rPr lang="el-GR" sz="1200" kern="1200" dirty="0">
                <a:solidFill>
                  <a:schemeClr val="tx1"/>
                </a:solidFill>
                <a:effectLst/>
                <a:latin typeface="+mn-lt"/>
                <a:ea typeface="+mn-ea"/>
                <a:cs typeface="+mn-cs"/>
              </a:rPr>
              <a:t>Για την επιχειρηματική δραστηριότητα των Αρμενίων</a:t>
            </a:r>
            <a:endParaRPr lang="en-US" dirty="0"/>
          </a:p>
          <a:p>
            <a:endParaRPr lang="en-US" dirty="0"/>
          </a:p>
        </p:txBody>
      </p:sp>
      <p:sp>
        <p:nvSpPr>
          <p:cNvPr id="4" name="Slide Number Placeholder 3"/>
          <p:cNvSpPr>
            <a:spLocks noGrp="1"/>
          </p:cNvSpPr>
          <p:nvPr>
            <p:ph type="sldNum" sz="quarter" idx="10"/>
          </p:nvPr>
        </p:nvSpPr>
        <p:spPr/>
        <p:txBody>
          <a:bodyPr/>
          <a:lstStyle/>
          <a:p>
            <a:fld id="{D965A6D6-BB02-7649-85E9-2F9A615B13F2}" type="slidenum">
              <a:rPr lang="en-US" smtClean="0"/>
              <a:t>7</a:t>
            </a:fld>
            <a:endParaRPr lang="en-US"/>
          </a:p>
        </p:txBody>
      </p:sp>
    </p:spTree>
    <p:extLst>
      <p:ext uri="{BB962C8B-B14F-4D97-AF65-F5344CB8AC3E}">
        <p14:creationId xmlns:p14="http://schemas.microsoft.com/office/powerpoint/2010/main" val="64938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19F45C-397C-CD4C-9A5E-4EC5AE3C027F}" type="slidenum">
              <a:rPr lang="en-US" smtClean="0"/>
              <a:t>15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3953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8449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207621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24482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5511558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809956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749048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163724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5994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622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7748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089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578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4687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304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51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233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225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86B75A-687E-405C-8A0B-8D00578BA2C3}" type="datetimeFigureOut">
              <a:rPr lang="en-US" smtClean="0"/>
              <a:pPr/>
              <a:t>5/25/2018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2041208"/>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E6974-8DEB-694D-B056-5550496A7EAB}"/>
              </a:ext>
            </a:extLst>
          </p:cNvPr>
          <p:cNvSpPr>
            <a:spLocks noGrp="1"/>
          </p:cNvSpPr>
          <p:nvPr>
            <p:ph type="ctrTitle"/>
          </p:nvPr>
        </p:nvSpPr>
        <p:spPr>
          <a:xfrm>
            <a:off x="1204930" y="1423554"/>
            <a:ext cx="7315200" cy="2787257"/>
          </a:xfrm>
        </p:spPr>
        <p:txBody>
          <a:bodyPr>
            <a:noAutofit/>
          </a:bodyPr>
          <a:lstStyle/>
          <a:p>
            <a:r>
              <a:rPr lang="el-GR" sz="2800" dirty="0"/>
              <a:t>ΗΜΕΡΙΔΑ ΟΠΑ</a:t>
            </a:r>
            <a:br>
              <a:rPr lang="el-GR" sz="2800" dirty="0"/>
            </a:br>
            <a:r>
              <a:rPr lang="el-GR" sz="2800" dirty="0"/>
              <a:t>ΔΙΑΔΡΑΣΕΙΣ : Η «ΚΙΝΗΣΗ» ΑΝΘΡΩΠΩΝ, ΙΔΕΩΝ ΚΑΙ ΤΕΧΝΟΓΝΩΣΙΑΣ ΣΤΗΝ ΕΛΛΑΔΑ, 19ος- 20 </a:t>
            </a:r>
            <a:r>
              <a:rPr lang="el-GR" sz="2800" dirty="0" err="1"/>
              <a:t>ός</a:t>
            </a:r>
            <a:r>
              <a:rPr lang="el-GR" sz="2800" dirty="0"/>
              <a:t> ΑΙΩΝΑΣ </a:t>
            </a:r>
            <a:br>
              <a:rPr lang="el-GR" sz="2800" dirty="0"/>
            </a:br>
            <a:r>
              <a:rPr lang="el-GR" sz="2800" dirty="0"/>
              <a:t/>
            </a:r>
            <a:br>
              <a:rPr lang="el-GR" sz="2800" dirty="0"/>
            </a:br>
            <a:r>
              <a:rPr lang="el-GR" sz="2800" dirty="0"/>
              <a:t>Μετανάστευση και μεταφορά τεχνογνωσίας: η περίπτωση της βρετανικής Κύπρου, 1895-1939</a:t>
            </a:r>
            <a:endParaRPr lang="en-US" sz="2000" dirty="0"/>
          </a:p>
        </p:txBody>
      </p:sp>
      <p:sp>
        <p:nvSpPr>
          <p:cNvPr id="3" name="Subtitle 2">
            <a:extLst>
              <a:ext uri="{FF2B5EF4-FFF2-40B4-BE49-F238E27FC236}">
                <a16:creationId xmlns:a16="http://schemas.microsoft.com/office/drawing/2014/main" xmlns="" id="{7961163D-E750-5F45-BE3B-FCCA25119FDC}"/>
              </a:ext>
            </a:extLst>
          </p:cNvPr>
          <p:cNvSpPr>
            <a:spLocks noGrp="1"/>
          </p:cNvSpPr>
          <p:nvPr>
            <p:ph type="subTitle" idx="1"/>
          </p:nvPr>
        </p:nvSpPr>
        <p:spPr>
          <a:xfrm>
            <a:off x="3884779" y="4701417"/>
            <a:ext cx="5041012" cy="930455"/>
          </a:xfrm>
        </p:spPr>
        <p:txBody>
          <a:bodyPr>
            <a:normAutofit fontScale="92500" lnSpcReduction="20000"/>
          </a:bodyPr>
          <a:lstStyle/>
          <a:p>
            <a:r>
              <a:rPr lang="el-GR" dirty="0"/>
              <a:t>Ευαγγελία </a:t>
            </a:r>
            <a:r>
              <a:rPr lang="el-GR" dirty="0" err="1"/>
              <a:t>Ματθοπούλου</a:t>
            </a:r>
            <a:endParaRPr lang="el-GR" dirty="0"/>
          </a:p>
          <a:p>
            <a:r>
              <a:rPr lang="el-GR" dirty="0"/>
              <a:t>Διδάκτωρ Νεότερης και Σύγχρονης Ιστορίας</a:t>
            </a:r>
            <a:endParaRPr lang="en-US" dirty="0"/>
          </a:p>
        </p:txBody>
      </p:sp>
    </p:spTree>
    <p:extLst>
      <p:ext uri="{BB962C8B-B14F-4D97-AF65-F5344CB8AC3E}">
        <p14:creationId xmlns:p14="http://schemas.microsoft.com/office/powerpoint/2010/main" val="1731754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ACABA4F-5408-A844-A7CC-7131C3892E5F}"/>
              </a:ext>
            </a:extLst>
          </p:cNvPr>
          <p:cNvSpPr>
            <a:spLocks noGrp="1"/>
          </p:cNvSpPr>
          <p:nvPr>
            <p:ph idx="1"/>
          </p:nvPr>
        </p:nvSpPr>
        <p:spPr>
          <a:xfrm>
            <a:off x="347731" y="811369"/>
            <a:ext cx="9006664" cy="5514303"/>
          </a:xfrm>
        </p:spPr>
        <p:txBody>
          <a:bodyPr>
            <a:normAutofit fontScale="85000" lnSpcReduction="20000"/>
          </a:bodyPr>
          <a:lstStyle/>
          <a:p>
            <a:r>
              <a:rPr lang="el-GR" sz="2400" dirty="0"/>
              <a:t>Επιχειρήσεις:</a:t>
            </a:r>
            <a:endParaRPr lang="en-GB" sz="2400" dirty="0"/>
          </a:p>
          <a:p>
            <a:endParaRPr lang="el-GR" sz="1800" dirty="0"/>
          </a:p>
          <a:p>
            <a:pPr lvl="1"/>
            <a:r>
              <a:rPr lang="el-GR" sz="2100" dirty="0" err="1"/>
              <a:t>Αναστάσης</a:t>
            </a:r>
            <a:r>
              <a:rPr lang="el-GR" sz="2100" dirty="0"/>
              <a:t> Στεφανίδης – χονδρικό εμπόριο (Λευκωσία)</a:t>
            </a:r>
          </a:p>
          <a:p>
            <a:pPr marL="457200" lvl="1" indent="0">
              <a:buNone/>
            </a:pPr>
            <a:endParaRPr lang="el-GR" sz="2100" dirty="0"/>
          </a:p>
          <a:p>
            <a:pPr lvl="1"/>
            <a:r>
              <a:rPr lang="el-GR" sz="2100" dirty="0" err="1"/>
              <a:t>Αλεξανδρος</a:t>
            </a:r>
            <a:r>
              <a:rPr lang="el-GR" sz="2100" dirty="0"/>
              <a:t> Γαβριηλίδης – εργοστάσιο </a:t>
            </a:r>
            <a:r>
              <a:rPr lang="el-GR" sz="2100" dirty="0" err="1"/>
              <a:t>καραμέλων</a:t>
            </a:r>
            <a:r>
              <a:rPr lang="el-GR" sz="2100" dirty="0"/>
              <a:t> (Λευκωσία)</a:t>
            </a:r>
          </a:p>
          <a:p>
            <a:pPr lvl="1"/>
            <a:endParaRPr lang="el-GR" sz="2100" dirty="0"/>
          </a:p>
          <a:p>
            <a:pPr lvl="1"/>
            <a:r>
              <a:rPr lang="el-GR" sz="2100" dirty="0"/>
              <a:t>Γιώργος </a:t>
            </a:r>
            <a:r>
              <a:rPr lang="el-GR" sz="2100" dirty="0" err="1"/>
              <a:t>Λαρτίδης</a:t>
            </a:r>
            <a:r>
              <a:rPr lang="el-GR" sz="2100" dirty="0"/>
              <a:t> – υφαντουργείο (Λευκωσία)</a:t>
            </a:r>
          </a:p>
          <a:p>
            <a:pPr lvl="1"/>
            <a:endParaRPr lang="el-GR" sz="2100" dirty="0"/>
          </a:p>
          <a:p>
            <a:pPr lvl="1"/>
            <a:r>
              <a:rPr lang="el-GR" sz="2100" dirty="0"/>
              <a:t>Μιχάλης </a:t>
            </a:r>
            <a:r>
              <a:rPr lang="el-GR" sz="2100" dirty="0" err="1"/>
              <a:t>Λαρτίδης</a:t>
            </a:r>
            <a:r>
              <a:rPr lang="el-GR" sz="2100" dirty="0"/>
              <a:t> – σαπωνοποιείο (Λευκωσία) </a:t>
            </a:r>
            <a:r>
              <a:rPr lang="el-GR" sz="2100" dirty="0">
                <a:sym typeface="Wingdings"/>
              </a:rPr>
              <a:t> εισαγωγή /κατασκευή σκόνης πλυσίματος</a:t>
            </a:r>
          </a:p>
          <a:p>
            <a:pPr lvl="1"/>
            <a:endParaRPr lang="el-GR" sz="2100" dirty="0"/>
          </a:p>
          <a:p>
            <a:pPr lvl="1"/>
            <a:r>
              <a:rPr lang="el-GR" sz="2100" dirty="0"/>
              <a:t>Ιορδάνης </a:t>
            </a:r>
            <a:r>
              <a:rPr lang="el-GR" sz="2100" dirty="0" err="1"/>
              <a:t>Σιουκούρογλου</a:t>
            </a:r>
            <a:r>
              <a:rPr lang="el-GR" sz="2100" dirty="0"/>
              <a:t> – εμπόριο γεωργικών προϊόντων-λιπασμάτων </a:t>
            </a:r>
            <a:r>
              <a:rPr lang="el-GR" sz="2100" dirty="0">
                <a:sym typeface="Wingdings"/>
              </a:rPr>
              <a:t> ανάπτυξη γεωργίας &amp; ενίσχυση φυτοπροστασίας</a:t>
            </a:r>
          </a:p>
          <a:p>
            <a:pPr lvl="1"/>
            <a:endParaRPr lang="el-GR" sz="2100" dirty="0">
              <a:sym typeface="Wingdings"/>
            </a:endParaRPr>
          </a:p>
          <a:p>
            <a:pPr lvl="1"/>
            <a:r>
              <a:rPr lang="el-GR" sz="2100" dirty="0">
                <a:sym typeface="Wingdings"/>
              </a:rPr>
              <a:t>Πρόδρομος και Συμεών Συμεωνίδης  εμπόριο  αντιπροσωπεία </a:t>
            </a:r>
            <a:r>
              <a:rPr lang="en-GB" sz="2100" dirty="0">
                <a:sym typeface="Wingdings"/>
              </a:rPr>
              <a:t>Marks &amp; Spencer</a:t>
            </a:r>
            <a:endParaRPr lang="el-GR" sz="2100" dirty="0"/>
          </a:p>
          <a:p>
            <a:endParaRPr lang="en-US" dirty="0"/>
          </a:p>
        </p:txBody>
      </p:sp>
      <p:pic>
        <p:nvPicPr>
          <p:cNvPr id="4" name="Picture 3">
            <a:extLst>
              <a:ext uri="{FF2B5EF4-FFF2-40B4-BE49-F238E27FC236}">
                <a16:creationId xmlns:a16="http://schemas.microsoft.com/office/drawing/2014/main" xmlns="" id="{A467149C-D2D2-6347-BAF9-1183D2FC30CC}"/>
              </a:ext>
            </a:extLst>
          </p:cNvPr>
          <p:cNvPicPr>
            <a:picLocks noChangeAspect="1"/>
          </p:cNvPicPr>
          <p:nvPr/>
        </p:nvPicPr>
        <p:blipFill>
          <a:blip r:embed="rId2"/>
          <a:stretch>
            <a:fillRect/>
          </a:stretch>
        </p:blipFill>
        <p:spPr>
          <a:xfrm>
            <a:off x="8496429" y="1788208"/>
            <a:ext cx="3441700" cy="1308100"/>
          </a:xfrm>
          <a:prstGeom prst="rect">
            <a:avLst/>
          </a:prstGeom>
        </p:spPr>
      </p:pic>
    </p:spTree>
    <p:extLst>
      <p:ext uri="{BB962C8B-B14F-4D97-AF65-F5344CB8AC3E}">
        <p14:creationId xmlns:p14="http://schemas.microsoft.com/office/powerpoint/2010/main" val="93222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482C43-69B0-8D43-9DD4-E8C647B7B2C3}"/>
              </a:ext>
            </a:extLst>
          </p:cNvPr>
          <p:cNvPicPr>
            <a:picLocks noChangeAspect="1"/>
          </p:cNvPicPr>
          <p:nvPr/>
        </p:nvPicPr>
        <p:blipFill rotWithShape="1">
          <a:blip r:embed="rId3">
            <a:extLst>
              <a:ext uri="{28A0092B-C50C-407E-A947-70E740481C1C}">
                <a14:useLocalDpi xmlns:a14="http://schemas.microsoft.com/office/drawing/2010/main" val="0"/>
              </a:ext>
            </a:extLst>
          </a:blip>
          <a:srcRect r="9984"/>
          <a:stretch/>
        </p:blipFill>
        <p:spPr>
          <a:xfrm>
            <a:off x="-1" y="10"/>
            <a:ext cx="4058949" cy="6857990"/>
          </a:xfrm>
          <a:prstGeom prst="rect">
            <a:avLst/>
          </a:prstGeom>
        </p:spPr>
      </p:pic>
      <p:sp>
        <p:nvSpPr>
          <p:cNvPr id="2" name="Title 1">
            <a:extLst>
              <a:ext uri="{FF2B5EF4-FFF2-40B4-BE49-F238E27FC236}">
                <a16:creationId xmlns:a16="http://schemas.microsoft.com/office/drawing/2014/main" xmlns="" id="{A5CEF849-AB2F-2D4F-89B9-6135F759348E}"/>
              </a:ext>
            </a:extLst>
          </p:cNvPr>
          <p:cNvSpPr>
            <a:spLocks noGrp="1"/>
          </p:cNvSpPr>
          <p:nvPr>
            <p:ph type="title"/>
          </p:nvPr>
        </p:nvSpPr>
        <p:spPr>
          <a:xfrm>
            <a:off x="4365357" y="307294"/>
            <a:ext cx="6485092" cy="1641986"/>
          </a:xfrm>
        </p:spPr>
        <p:txBody>
          <a:bodyPr>
            <a:normAutofit/>
          </a:bodyPr>
          <a:lstStyle/>
          <a:p>
            <a:pPr>
              <a:lnSpc>
                <a:spcPct val="90000"/>
              </a:lnSpc>
            </a:pPr>
            <a:r>
              <a:rPr lang="el-GR" sz="3600" dirty="0"/>
              <a:t>Λευκοί Ρώσοι: </a:t>
            </a:r>
            <a:br>
              <a:rPr lang="el-GR" sz="3600" dirty="0"/>
            </a:br>
            <a:r>
              <a:rPr lang="el-GR" sz="3600" dirty="0"/>
              <a:t>επιστημονικό ανθρώπινο δυναμικό</a:t>
            </a:r>
            <a:endParaRPr lang="en-US" sz="3600" dirty="0"/>
          </a:p>
        </p:txBody>
      </p:sp>
      <p:sp>
        <p:nvSpPr>
          <p:cNvPr id="3" name="Content Placeholder 2">
            <a:extLst>
              <a:ext uri="{FF2B5EF4-FFF2-40B4-BE49-F238E27FC236}">
                <a16:creationId xmlns:a16="http://schemas.microsoft.com/office/drawing/2014/main" xmlns="" id="{22A629C4-F135-7E4C-8CD4-A29573573346}"/>
              </a:ext>
            </a:extLst>
          </p:cNvPr>
          <p:cNvSpPr>
            <a:spLocks noGrp="1"/>
          </p:cNvSpPr>
          <p:nvPr>
            <p:ph idx="1"/>
          </p:nvPr>
        </p:nvSpPr>
        <p:spPr>
          <a:xfrm>
            <a:off x="4738843" y="2125013"/>
            <a:ext cx="6749111" cy="4443212"/>
          </a:xfrm>
        </p:spPr>
        <p:txBody>
          <a:bodyPr>
            <a:normAutofit fontScale="92500" lnSpcReduction="20000"/>
          </a:bodyPr>
          <a:lstStyle/>
          <a:p>
            <a:pPr>
              <a:lnSpc>
                <a:spcPct val="90000"/>
              </a:lnSpc>
            </a:pPr>
            <a:r>
              <a:rPr lang="el-GR" dirty="0"/>
              <a:t>1921 - 1.546 Ρώσοι πρόσφυγες εγκαθίστανται στην Κύπρο</a:t>
            </a:r>
          </a:p>
          <a:p>
            <a:pPr>
              <a:lnSpc>
                <a:spcPct val="90000"/>
              </a:lnSpc>
            </a:pPr>
            <a:r>
              <a:rPr lang="el-GR" dirty="0"/>
              <a:t>Αξιωματικοί τσαρικού στρατού με επιστημονική κατάρτιση και υψηλό μορφωτικό επίπεδο</a:t>
            </a:r>
          </a:p>
          <a:p>
            <a:pPr lvl="1">
              <a:lnSpc>
                <a:spcPct val="90000"/>
              </a:lnSpc>
            </a:pPr>
            <a:r>
              <a:rPr lang="el-GR" sz="2000" dirty="0"/>
              <a:t>μηχανολόγοι-μηχανικοί, καλλιτέχνες (μουσικοί), </a:t>
            </a:r>
            <a:r>
              <a:rPr lang="en-GB" sz="2000" dirty="0"/>
              <a:t>β</a:t>
            </a:r>
            <a:r>
              <a:rPr lang="en-GB" sz="2000" dirty="0" err="1"/>
              <a:t>ιοτέχνες</a:t>
            </a:r>
            <a:r>
              <a:rPr lang="en-GB" sz="2000" dirty="0"/>
              <a:t>, </a:t>
            </a:r>
            <a:r>
              <a:rPr lang="en-GB" sz="2000" dirty="0" err="1"/>
              <a:t>εύ</a:t>
            </a:r>
            <a:r>
              <a:rPr lang="en-GB" sz="2000" dirty="0"/>
              <a:t>π</a:t>
            </a:r>
            <a:r>
              <a:rPr lang="en-GB" sz="2000" dirty="0" err="1"/>
              <a:t>οροι</a:t>
            </a:r>
            <a:r>
              <a:rPr lang="en-GB" sz="2000" dirty="0"/>
              <a:t> </a:t>
            </a:r>
            <a:r>
              <a:rPr lang="en-GB" sz="2000" dirty="0" err="1"/>
              <a:t>γ</a:t>
            </a:r>
            <a:r>
              <a:rPr lang="en-GB" sz="2000" dirty="0"/>
              <a:t>α</a:t>
            </a:r>
            <a:r>
              <a:rPr lang="en-GB" sz="2000" dirty="0" err="1"/>
              <a:t>ιοκτήμονες</a:t>
            </a:r>
            <a:r>
              <a:rPr lang="en-GB" sz="2000" dirty="0"/>
              <a:t>, </a:t>
            </a:r>
            <a:r>
              <a:rPr lang="en-GB" sz="2000" dirty="0" err="1"/>
              <a:t>γι</a:t>
            </a:r>
            <a:r>
              <a:rPr lang="en-GB" sz="2000" dirty="0"/>
              <a:t>α</a:t>
            </a:r>
            <a:r>
              <a:rPr lang="en-GB" sz="2000" dirty="0" err="1"/>
              <a:t>τροί</a:t>
            </a:r>
            <a:r>
              <a:rPr lang="en-GB" sz="2000" dirty="0"/>
              <a:t> </a:t>
            </a:r>
            <a:r>
              <a:rPr lang="en-GB" sz="2000" dirty="0" err="1"/>
              <a:t>κ</a:t>
            </a:r>
            <a:r>
              <a:rPr lang="en-GB" sz="2000" dirty="0"/>
              <a:t>α</a:t>
            </a:r>
            <a:r>
              <a:rPr lang="en-GB" sz="2000" dirty="0" err="1"/>
              <a:t>ι</a:t>
            </a:r>
            <a:r>
              <a:rPr lang="en-GB" sz="2000" dirty="0"/>
              <a:t> </a:t>
            </a:r>
            <a:r>
              <a:rPr lang="en-GB" sz="2000" dirty="0" err="1"/>
              <a:t>νοσοκόμες</a:t>
            </a:r>
            <a:r>
              <a:rPr lang="en-GB" sz="2000" dirty="0"/>
              <a:t>, </a:t>
            </a:r>
            <a:r>
              <a:rPr lang="en-GB" sz="2000" dirty="0" err="1"/>
              <a:t>χημικοί</a:t>
            </a:r>
            <a:endParaRPr lang="el-GR" sz="2000" dirty="0"/>
          </a:p>
          <a:p>
            <a:pPr>
              <a:lnSpc>
                <a:spcPct val="90000"/>
              </a:lnSpc>
            </a:pPr>
            <a:r>
              <a:rPr lang="el-GR" dirty="0"/>
              <a:t>Η σημαντικότερη τους συμβολή στην Κύπρο ήταν η μεταφορά τεχνογνωσίας σε ζωτικούς τομείς της οικονομίας</a:t>
            </a:r>
          </a:p>
          <a:p>
            <a:pPr>
              <a:lnSpc>
                <a:spcPct val="90000"/>
              </a:lnSpc>
            </a:pPr>
            <a:endParaRPr lang="el-GR" dirty="0"/>
          </a:p>
          <a:p>
            <a:pPr>
              <a:lnSpc>
                <a:spcPct val="90000"/>
              </a:lnSpc>
            </a:pPr>
            <a:r>
              <a:rPr lang="el-GR" dirty="0"/>
              <a:t>Διετέλεσαν Σύμβουλοι του Τμήματος Γεωργίας διαφωτίζοντας το κοινό για γεωργικές πρακτικές και τεχνικές επεξεργασίας δερμάτων</a:t>
            </a:r>
          </a:p>
          <a:p>
            <a:pPr>
              <a:lnSpc>
                <a:spcPct val="90000"/>
              </a:lnSpc>
            </a:pPr>
            <a:endParaRPr lang="el-GR" dirty="0"/>
          </a:p>
          <a:p>
            <a:pPr>
              <a:lnSpc>
                <a:spcPct val="90000"/>
              </a:lnSpc>
            </a:pPr>
            <a:r>
              <a:rPr lang="el-GR" dirty="0"/>
              <a:t>Εργάστηκαν ως χημικοί στον παραγωγικότερο τομέα της κυπριακής οικονομίας, τα μεταλλεία</a:t>
            </a:r>
            <a:endParaRPr lang="en-US" dirty="0"/>
          </a:p>
        </p:txBody>
      </p:sp>
    </p:spTree>
    <p:extLst>
      <p:ext uri="{BB962C8B-B14F-4D97-AF65-F5344CB8AC3E}">
        <p14:creationId xmlns:p14="http://schemas.microsoft.com/office/powerpoint/2010/main" val="247099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16A62B-085F-904E-895B-CAE2192A6456}"/>
              </a:ext>
            </a:extLst>
          </p:cNvPr>
          <p:cNvPicPr>
            <a:picLocks noChangeAspect="1"/>
          </p:cNvPicPr>
          <p:nvPr/>
        </p:nvPicPr>
        <p:blipFill rotWithShape="1">
          <a:blip r:embed="rId3">
            <a:extLst>
              <a:ext uri="{28A0092B-C50C-407E-A947-70E740481C1C}">
                <a14:useLocalDpi xmlns:a14="http://schemas.microsoft.com/office/drawing/2010/main" val="0"/>
              </a:ext>
            </a:extLst>
          </a:blip>
          <a:srcRect r="3370"/>
          <a:stretch/>
        </p:blipFill>
        <p:spPr>
          <a:xfrm>
            <a:off x="-1" y="10"/>
            <a:ext cx="4058949" cy="6857990"/>
          </a:xfrm>
          <a:prstGeom prst="rect">
            <a:avLst/>
          </a:prstGeom>
        </p:spPr>
      </p:pic>
      <p:sp>
        <p:nvSpPr>
          <p:cNvPr id="3" name="Content Placeholder 2">
            <a:extLst>
              <a:ext uri="{FF2B5EF4-FFF2-40B4-BE49-F238E27FC236}">
                <a16:creationId xmlns:a16="http://schemas.microsoft.com/office/drawing/2014/main" xmlns="" id="{9FC4AD28-1D44-FA4A-B845-2B4A2783959A}"/>
              </a:ext>
            </a:extLst>
          </p:cNvPr>
          <p:cNvSpPr>
            <a:spLocks noGrp="1"/>
          </p:cNvSpPr>
          <p:nvPr>
            <p:ph idx="1"/>
          </p:nvPr>
        </p:nvSpPr>
        <p:spPr>
          <a:xfrm>
            <a:off x="4706649" y="1280160"/>
            <a:ext cx="6200837" cy="4968239"/>
          </a:xfrm>
        </p:spPr>
        <p:txBody>
          <a:bodyPr>
            <a:normAutofit fontScale="92500"/>
          </a:bodyPr>
          <a:lstStyle/>
          <a:p>
            <a:r>
              <a:rPr lang="en-GB" sz="2800" dirty="0"/>
              <a:t>Nikolai </a:t>
            </a:r>
            <a:r>
              <a:rPr lang="en-GB" sz="2800" dirty="0" err="1"/>
              <a:t>Matoff</a:t>
            </a:r>
            <a:r>
              <a:rPr lang="en-GB" sz="2800" dirty="0"/>
              <a:t> – </a:t>
            </a:r>
            <a:r>
              <a:rPr lang="el-GR" sz="2800" dirty="0"/>
              <a:t>χημικός μηχανικός </a:t>
            </a:r>
          </a:p>
          <a:p>
            <a:pPr lvl="1"/>
            <a:r>
              <a:rPr lang="el-GR" sz="2400" dirty="0"/>
              <a:t>Πρώτη επιτυχής ανάλυση χαλκοπυρίτη στο Μαυροβούνι για την αμερικανικών συμφερόντων Κυπριακή Μεταλλευτική Εταιρεία (1922-1945)</a:t>
            </a:r>
            <a:endParaRPr lang="en-GB" sz="2400" dirty="0"/>
          </a:p>
          <a:p>
            <a:pPr lvl="1"/>
            <a:endParaRPr lang="el-GR" sz="2400" dirty="0"/>
          </a:p>
          <a:p>
            <a:r>
              <a:rPr lang="en-GB" sz="2800" dirty="0"/>
              <a:t>Paul Smitten  </a:t>
            </a:r>
          </a:p>
          <a:p>
            <a:pPr lvl="1"/>
            <a:r>
              <a:rPr lang="el-GR" sz="2400" dirty="0"/>
              <a:t>διευθυντής ιατρικών υπηρεσιών στην ΚΜΕ- εισήγαγε εμβόλιο για καταπολέμηση μηνιγγίτιδας και βελτίωση συνθηκών μεταλλωρύχων </a:t>
            </a:r>
            <a:endParaRPr lang="en-US" sz="2400" dirty="0"/>
          </a:p>
          <a:p>
            <a:endParaRPr lang="en-US" sz="2800" dirty="0"/>
          </a:p>
        </p:txBody>
      </p:sp>
    </p:spTree>
    <p:extLst>
      <p:ext uri="{BB962C8B-B14F-4D97-AF65-F5344CB8AC3E}">
        <p14:creationId xmlns:p14="http://schemas.microsoft.com/office/powerpoint/2010/main" val="3310042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AF9B7890-3E74-2B4B-A139-5592833005AC}"/>
              </a:ext>
            </a:extLst>
          </p:cNvPr>
          <p:cNvSpPr>
            <a:spLocks noGrp="1"/>
          </p:cNvSpPr>
          <p:nvPr>
            <p:ph idx="1"/>
          </p:nvPr>
        </p:nvSpPr>
        <p:spPr>
          <a:xfrm>
            <a:off x="452928" y="2163650"/>
            <a:ext cx="4116530" cy="3322750"/>
          </a:xfrm>
        </p:spPr>
        <p:txBody>
          <a:bodyPr>
            <a:normAutofit fontScale="92500" lnSpcReduction="20000"/>
          </a:bodyPr>
          <a:lstStyle/>
          <a:p>
            <a:r>
              <a:rPr lang="en-US" altLang="en-US" dirty="0"/>
              <a:t>Ivan Popo</a:t>
            </a:r>
            <a:r>
              <a:rPr lang="en-GB" altLang="en-US" dirty="0" err="1"/>
              <a:t>ff</a:t>
            </a:r>
            <a:r>
              <a:rPr lang="el-GR" altLang="en-US" dirty="0"/>
              <a:t> εγκατέστησε την ηλεκτρική μηχανή του 1927</a:t>
            </a:r>
            <a:r>
              <a:rPr lang="en-GB" altLang="en-US" dirty="0"/>
              <a:t> </a:t>
            </a:r>
            <a:r>
              <a:rPr lang="el-GR" altLang="en-US" dirty="0"/>
              <a:t>στην Παλιά Ηλεκτρική της Πάφου</a:t>
            </a:r>
          </a:p>
          <a:p>
            <a:endParaRPr lang="el-GR" altLang="en-US" dirty="0"/>
          </a:p>
          <a:p>
            <a:endParaRPr lang="el-GR" altLang="en-US" dirty="0"/>
          </a:p>
          <a:p>
            <a:pPr marL="0" indent="0">
              <a:buNone/>
            </a:pPr>
            <a:endParaRPr lang="el-GR" altLang="en-US" dirty="0"/>
          </a:p>
          <a:p>
            <a:pPr marL="0" indent="0">
              <a:buNone/>
            </a:pPr>
            <a:endParaRPr lang="el-GR" altLang="en-US" dirty="0"/>
          </a:p>
          <a:p>
            <a:pPr marL="0" indent="0">
              <a:buNone/>
            </a:pPr>
            <a:r>
              <a:rPr lang="el-GR" altLang="en-US" dirty="0"/>
              <a:t>(</a:t>
            </a:r>
            <a:r>
              <a:rPr lang="el-GR" altLang="en-US" dirty="0" err="1"/>
              <a:t>φωτ</a:t>
            </a:r>
            <a:r>
              <a:rPr lang="el-GR" altLang="en-US" dirty="0"/>
              <a:t>.: Προσωπικό αρχείο </a:t>
            </a:r>
            <a:r>
              <a:rPr lang="en-US" altLang="en-US" dirty="0"/>
              <a:t>Anthony </a:t>
            </a:r>
            <a:r>
              <a:rPr lang="en-US" altLang="en-US" dirty="0" err="1"/>
              <a:t>Pilavachi</a:t>
            </a:r>
            <a:r>
              <a:rPr lang="el-GR" altLang="en-US" dirty="0"/>
              <a:t>)</a:t>
            </a:r>
            <a:r>
              <a:rPr lang="en-US" altLang="en-US" sz="2400" dirty="0"/>
              <a:t/>
            </a:r>
            <a:br>
              <a:rPr lang="en-US" altLang="en-US" sz="2400" dirty="0"/>
            </a:br>
            <a:endParaRPr lang="en-US" dirty="0"/>
          </a:p>
        </p:txBody>
      </p:sp>
      <p:pic>
        <p:nvPicPr>
          <p:cNvPr id="9" name="Picture 6" descr="popoff and boudagoff">
            <a:extLst>
              <a:ext uri="{FF2B5EF4-FFF2-40B4-BE49-F238E27FC236}">
                <a16:creationId xmlns:a16="http://schemas.microsoft.com/office/drawing/2014/main" xmlns="" id="{D3C7F5F5-EC42-A34B-94CC-7EAF00BEB1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4762641" y="1068947"/>
            <a:ext cx="6817218" cy="5112912"/>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66082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D3FB1-AE43-7A4C-A3B0-91E0AF1EEC31}"/>
              </a:ext>
            </a:extLst>
          </p:cNvPr>
          <p:cNvSpPr>
            <a:spLocks noGrp="1"/>
          </p:cNvSpPr>
          <p:nvPr>
            <p:ph type="title"/>
          </p:nvPr>
        </p:nvSpPr>
        <p:spPr>
          <a:xfrm>
            <a:off x="471192" y="517113"/>
            <a:ext cx="10210779" cy="1400530"/>
          </a:xfrm>
        </p:spPr>
        <p:txBody>
          <a:bodyPr/>
          <a:lstStyle/>
          <a:p>
            <a:r>
              <a:rPr lang="el-GR" dirty="0"/>
              <a:t>Εβραίοι: οι «πρωτοπόροι» επιχειρηματίες </a:t>
            </a:r>
            <a:endParaRPr lang="en-US" dirty="0"/>
          </a:p>
        </p:txBody>
      </p:sp>
      <p:sp>
        <p:nvSpPr>
          <p:cNvPr id="7" name="Content Placeholder 2">
            <a:extLst>
              <a:ext uri="{FF2B5EF4-FFF2-40B4-BE49-F238E27FC236}">
                <a16:creationId xmlns:a16="http://schemas.microsoft.com/office/drawing/2014/main" xmlns="" id="{CD694DB3-71DA-6642-BA5B-58843221FE6D}"/>
              </a:ext>
            </a:extLst>
          </p:cNvPr>
          <p:cNvSpPr>
            <a:spLocks noGrp="1"/>
          </p:cNvSpPr>
          <p:nvPr>
            <p:ph idx="1"/>
          </p:nvPr>
        </p:nvSpPr>
        <p:spPr>
          <a:xfrm>
            <a:off x="1103310" y="1666551"/>
            <a:ext cx="9470245" cy="4824401"/>
          </a:xfrm>
        </p:spPr>
        <p:txBody>
          <a:bodyPr>
            <a:normAutofit fontScale="85000" lnSpcReduction="20000"/>
          </a:bodyPr>
          <a:lstStyle/>
          <a:p>
            <a:endParaRPr lang="el-GR" dirty="0"/>
          </a:p>
          <a:p>
            <a:r>
              <a:rPr lang="el-GR" dirty="0"/>
              <a:t>Εβραϊκή παρουσία διαμορφώνεται σε δυο χρονικές περιόδους:</a:t>
            </a:r>
          </a:p>
          <a:p>
            <a:pPr marL="0" indent="0">
              <a:buNone/>
            </a:pPr>
            <a:r>
              <a:rPr lang="el-GR" dirty="0"/>
              <a:t>	Α) 1895-1928 </a:t>
            </a:r>
            <a:r>
              <a:rPr lang="el-GR" dirty="0">
                <a:sym typeface="Wingdings" pitchFamily="2" charset="2"/>
              </a:rPr>
              <a:t> κλειστές γεωργικές εγκαταστάσεις σε Λευκωσία και Αμμόχωστο</a:t>
            </a:r>
          </a:p>
          <a:p>
            <a:pPr marL="0" indent="0">
              <a:buNone/>
            </a:pPr>
            <a:r>
              <a:rPr lang="el-GR" dirty="0"/>
              <a:t>	Β) 1939-1974 </a:t>
            </a:r>
            <a:r>
              <a:rPr lang="el-GR" dirty="0">
                <a:sym typeface="Wingdings" pitchFamily="2" charset="2"/>
              </a:rPr>
              <a:t> επιχειρηματίες – μετανάστες</a:t>
            </a:r>
          </a:p>
          <a:p>
            <a:pPr marL="0" indent="0">
              <a:buNone/>
            </a:pPr>
            <a:endParaRPr lang="el-GR" dirty="0"/>
          </a:p>
          <a:p>
            <a:r>
              <a:rPr lang="el-GR" dirty="0"/>
              <a:t>Εισαγωγή τεχνογνωσίας και εκμηχάνισης στη γεωργία και τη βιομηχανία</a:t>
            </a:r>
          </a:p>
          <a:p>
            <a:endParaRPr lang="el-GR" dirty="0"/>
          </a:p>
          <a:p>
            <a:r>
              <a:rPr lang="el-GR" dirty="0"/>
              <a:t>Από τους σημαντικότερους εργοδότες του νησιού στη δεκαετία του 1930 &amp; 1940</a:t>
            </a:r>
          </a:p>
          <a:p>
            <a:endParaRPr lang="el-GR" dirty="0"/>
          </a:p>
          <a:p>
            <a:r>
              <a:rPr lang="el-GR" dirty="0"/>
              <a:t>Δημιουργία νέων θέσεων εργασίας </a:t>
            </a:r>
          </a:p>
          <a:p>
            <a:pPr lvl="1">
              <a:buFont typeface="Wingdings" charset="2"/>
              <a:buChar char="à"/>
            </a:pPr>
            <a:r>
              <a:rPr lang="el-GR" dirty="0">
                <a:sym typeface="Wingdings"/>
              </a:rPr>
              <a:t>συμβολή στην αντιμετώπιση της ανεργίας (λόγω της ύφεσης του 1930)</a:t>
            </a:r>
          </a:p>
          <a:p>
            <a:pPr lvl="1">
              <a:buFont typeface="Wingdings" charset="2"/>
              <a:buChar char="à"/>
            </a:pPr>
            <a:r>
              <a:rPr lang="el-GR" dirty="0"/>
              <a:t> συμβολή στη διαμόρφωση της κυπριακής εργατικής τάξης, η οποία πλέον τροφοδοτείται μέσα από το εργοστασιακό σύστημα και εξοικειώνεται με την εργοστασιακή εργασία</a:t>
            </a:r>
          </a:p>
          <a:p>
            <a:pPr lvl="1">
              <a:buFont typeface="Wingdings" charset="2"/>
              <a:buChar char="à"/>
            </a:pPr>
            <a:endParaRPr lang="el-GR" dirty="0"/>
          </a:p>
          <a:p>
            <a:r>
              <a:rPr lang="el-GR" dirty="0"/>
              <a:t>Παραδειγματισμός για άλλους Κύπριους επιχειρηματίες </a:t>
            </a:r>
          </a:p>
          <a:p>
            <a:endParaRPr lang="en-US" dirty="0"/>
          </a:p>
        </p:txBody>
      </p:sp>
    </p:spTree>
    <p:extLst>
      <p:ext uri="{BB962C8B-B14F-4D97-AF65-F5344CB8AC3E}">
        <p14:creationId xmlns:p14="http://schemas.microsoft.com/office/powerpoint/2010/main" val="225823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953" y="505125"/>
            <a:ext cx="9005047" cy="916455"/>
          </a:xfrm>
        </p:spPr>
        <p:txBody>
          <a:bodyPr/>
          <a:lstStyle/>
          <a:p>
            <a:endParaRPr lang="en-US" dirty="0"/>
          </a:p>
        </p:txBody>
      </p:sp>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07614" y="1344707"/>
            <a:ext cx="6255237" cy="3399416"/>
          </a:xfrm>
        </p:spPr>
      </p:pic>
      <p:sp>
        <p:nvSpPr>
          <p:cNvPr id="4" name="Footer Placeholder 3"/>
          <p:cNvSpPr>
            <a:spLocks noGrp="1"/>
          </p:cNvSpPr>
          <p:nvPr>
            <p:ph type="ftr" sz="quarter" idx="11"/>
          </p:nvPr>
        </p:nvSpPr>
        <p:spPr/>
        <p:txBody>
          <a:bodyPr/>
          <a:lstStyle/>
          <a:p>
            <a:r>
              <a:rPr lang="en-US" dirty="0"/>
              <a:t>Ottawa and Entrepreneurial activity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481" y="445372"/>
            <a:ext cx="4737638" cy="5910978"/>
          </a:xfrm>
          <a:prstGeom prst="rect">
            <a:avLst/>
          </a:prstGeom>
        </p:spPr>
      </p:pic>
      <p:sp>
        <p:nvSpPr>
          <p:cNvPr id="12" name="Donut 11"/>
          <p:cNvSpPr/>
          <p:nvPr/>
        </p:nvSpPr>
        <p:spPr>
          <a:xfrm>
            <a:off x="1656675" y="2054709"/>
            <a:ext cx="1258647" cy="1172585"/>
          </a:xfrm>
          <a:prstGeom prst="donut">
            <a:avLst>
              <a:gd name="adj" fmla="val 6563"/>
            </a:avLst>
          </a:prstGeom>
          <a:solidFill>
            <a:schemeClr val="accent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Arrow Connector 14"/>
          <p:cNvCxnSpPr/>
          <p:nvPr/>
        </p:nvCxnSpPr>
        <p:spPr>
          <a:xfrm flipV="1">
            <a:off x="2915322" y="1344707"/>
            <a:ext cx="2792292" cy="9574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60757" y="3044415"/>
            <a:ext cx="2846857" cy="16997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Donut 18"/>
          <p:cNvSpPr/>
          <p:nvPr/>
        </p:nvSpPr>
        <p:spPr>
          <a:xfrm>
            <a:off x="8552329" y="3324113"/>
            <a:ext cx="1000461" cy="548640"/>
          </a:xfrm>
          <a:prstGeom prst="donut">
            <a:avLst>
              <a:gd name="adj" fmla="val 1125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9775558" y="2720236"/>
            <a:ext cx="1213822" cy="554018"/>
          </a:xfrm>
          <a:prstGeom prst="donut">
            <a:avLst>
              <a:gd name="adj" fmla="val 11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7334541" y="3992880"/>
            <a:ext cx="1000461" cy="548640"/>
          </a:xfrm>
          <a:prstGeom prst="donut">
            <a:avLst>
              <a:gd name="adj" fmla="val 11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585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AF17A4BD-AB06-F64F-B238-761959F3F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81" r="-3" b="-3"/>
          <a:stretch/>
        </p:blipFill>
        <p:spPr bwMode="auto">
          <a:xfrm>
            <a:off x="-1" y="10"/>
            <a:ext cx="4634681" cy="42336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Documents and Settings\Evagelia\Desktop\My Documents\ΣΥΝΕΔΡΙΑ\cyprus-israeli conference\scans\threshing machine margo.JPG">
            <a:extLst>
              <a:ext uri="{FF2B5EF4-FFF2-40B4-BE49-F238E27FC236}">
                <a16:creationId xmlns:a16="http://schemas.microsoft.com/office/drawing/2014/main" xmlns="" id="{2527D8DF-89BE-D741-835B-F0DEAAC0B00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 t="14342" r="74" b="24"/>
          <a:stretch/>
        </p:blipFill>
        <p:spPr bwMode="auto">
          <a:xfrm>
            <a:off x="3223" y="4010297"/>
            <a:ext cx="4631457" cy="2847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EC9D3FB1-AE43-7A4C-A3B0-91E0AF1EEC31}"/>
              </a:ext>
            </a:extLst>
          </p:cNvPr>
          <p:cNvSpPr>
            <a:spLocks noGrp="1"/>
          </p:cNvSpPr>
          <p:nvPr>
            <p:ph type="title"/>
          </p:nvPr>
        </p:nvSpPr>
        <p:spPr>
          <a:xfrm>
            <a:off x="5285608" y="452718"/>
            <a:ext cx="4765226" cy="1400530"/>
          </a:xfrm>
        </p:spPr>
        <p:txBody>
          <a:bodyPr>
            <a:normAutofit/>
          </a:bodyPr>
          <a:lstStyle/>
          <a:p>
            <a:pPr>
              <a:lnSpc>
                <a:spcPct val="90000"/>
              </a:lnSpc>
            </a:pPr>
            <a:r>
              <a:rPr lang="el-GR" sz="3600"/>
              <a:t>Οι αγροτικές μονάδες (1895-1928)</a:t>
            </a:r>
            <a:endParaRPr lang="en-US" sz="3600"/>
          </a:p>
        </p:txBody>
      </p:sp>
      <p:sp>
        <p:nvSpPr>
          <p:cNvPr id="11" name="Content Placeholder 10">
            <a:extLst>
              <a:ext uri="{FF2B5EF4-FFF2-40B4-BE49-F238E27FC236}">
                <a16:creationId xmlns:a16="http://schemas.microsoft.com/office/drawing/2014/main" xmlns="" id="{AE445956-AC90-4F28-A62E-E76E39488E87}"/>
              </a:ext>
            </a:extLst>
          </p:cNvPr>
          <p:cNvSpPr>
            <a:spLocks noGrp="1"/>
          </p:cNvSpPr>
          <p:nvPr>
            <p:ph idx="1"/>
          </p:nvPr>
        </p:nvSpPr>
        <p:spPr>
          <a:xfrm>
            <a:off x="5285608" y="1918063"/>
            <a:ext cx="6176589" cy="4631217"/>
          </a:xfrm>
        </p:spPr>
        <p:txBody>
          <a:bodyPr>
            <a:normAutofit lnSpcReduction="10000"/>
          </a:bodyPr>
          <a:lstStyle/>
          <a:p>
            <a:r>
              <a:rPr lang="el-GR" dirty="0"/>
              <a:t>Ευρωπαϊκών προτύπων και διαχειριστικού τύπου φάρμες με χαρακτηριστικά την υψηλή παραγωγικότητα</a:t>
            </a:r>
          </a:p>
          <a:p>
            <a:endParaRPr lang="el-GR" dirty="0"/>
          </a:p>
          <a:p>
            <a:r>
              <a:rPr lang="el-GR" dirty="0"/>
              <a:t>Εισαγωγή και χρήση </a:t>
            </a:r>
            <a:r>
              <a:rPr lang="el-GR" dirty="0" err="1"/>
              <a:t>εκχρηματισμένων</a:t>
            </a:r>
            <a:r>
              <a:rPr lang="el-GR" dirty="0"/>
              <a:t> μέσων &amp; αλωνιστικών και θεριστικών μηχανών για πρώτη φορά στην Κύπρο (ενώ οι ντόπιοι καλλιεργούσαν με το Ησιόδειο άροτρο και αλώνιζαν με τη </a:t>
            </a:r>
            <a:r>
              <a:rPr lang="el-GR" dirty="0" err="1"/>
              <a:t>δουκάνη</a:t>
            </a:r>
            <a:r>
              <a:rPr lang="el-GR" dirty="0"/>
              <a:t>)</a:t>
            </a:r>
          </a:p>
          <a:p>
            <a:endParaRPr lang="el-GR" dirty="0"/>
          </a:p>
          <a:p>
            <a:r>
              <a:rPr lang="el-GR" dirty="0"/>
              <a:t>Εξαιτίας της κλειστής οργάνωσης των μονάδων, δεν φαίνεται να είχαν σημαντική επίδραση στη μεταφορά τεχνολογίας &amp; τεχνογνωσίας</a:t>
            </a:r>
          </a:p>
        </p:txBody>
      </p:sp>
    </p:spTree>
    <p:extLst>
      <p:ext uri="{BB962C8B-B14F-4D97-AF65-F5344CB8AC3E}">
        <p14:creationId xmlns:p14="http://schemas.microsoft.com/office/powerpoint/2010/main" val="172579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90800" y="533401"/>
            <a:ext cx="8839200" cy="469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p:nvPr>
        </p:nvSpPr>
        <p:spPr>
          <a:xfrm>
            <a:off x="1676400" y="5410200"/>
            <a:ext cx="8534400" cy="1143000"/>
          </a:xfrm>
        </p:spPr>
        <p:txBody>
          <a:bodyPr>
            <a:noAutofit/>
          </a:bodyPr>
          <a:lstStyle/>
          <a:p>
            <a:r>
              <a:rPr lang="el-GR" sz="2000" dirty="0"/>
              <a:t>Πηγές</a:t>
            </a:r>
            <a:r>
              <a:rPr lang="en-US" sz="2000" dirty="0"/>
              <a:t>: </a:t>
            </a:r>
            <a:r>
              <a:rPr lang="en-US" sz="2000" i="1" dirty="0"/>
              <a:t>JCA Annual Report 1924</a:t>
            </a:r>
            <a:r>
              <a:rPr lang="en-US" sz="2000" dirty="0"/>
              <a:t>; </a:t>
            </a:r>
            <a:r>
              <a:rPr lang="en-US" sz="2000" dirty="0" err="1"/>
              <a:t>Surridge</a:t>
            </a:r>
            <a:r>
              <a:rPr lang="en-US" sz="2000" dirty="0"/>
              <a:t>, </a:t>
            </a:r>
            <a:r>
              <a:rPr lang="en-US" sz="2000" i="1" dirty="0"/>
              <a:t>A Survey of Rural Life in Cyprus, Nicosia 1930</a:t>
            </a:r>
          </a:p>
        </p:txBody>
      </p:sp>
    </p:spTree>
    <p:extLst>
      <p:ext uri="{BB962C8B-B14F-4D97-AF65-F5344CB8AC3E}">
        <p14:creationId xmlns:p14="http://schemas.microsoft.com/office/powerpoint/2010/main" val="80083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52" y="365126"/>
            <a:ext cx="10234218" cy="1244734"/>
          </a:xfrm>
        </p:spPr>
        <p:txBody>
          <a:bodyPr>
            <a:normAutofit/>
          </a:bodyPr>
          <a:lstStyle/>
          <a:p>
            <a:r>
              <a:rPr lang="el-GR" sz="4000" dirty="0"/>
              <a:t>Εβραίοι μετανάστες τη δεκαετία του 1930</a:t>
            </a:r>
            <a:endParaRPr lang="en-US" sz="4000" dirty="0"/>
          </a:p>
        </p:txBody>
      </p:sp>
      <p:sp>
        <p:nvSpPr>
          <p:cNvPr id="5" name="Content Placeholder 4">
            <a:extLst>
              <a:ext uri="{FF2B5EF4-FFF2-40B4-BE49-F238E27FC236}">
                <a16:creationId xmlns:a16="http://schemas.microsoft.com/office/drawing/2014/main" xmlns="" id="{4FF9D482-BAE7-354B-B343-1E78A819A400}"/>
              </a:ext>
            </a:extLst>
          </p:cNvPr>
          <p:cNvSpPr>
            <a:spLocks noGrp="1"/>
          </p:cNvSpPr>
          <p:nvPr>
            <p:ph idx="1"/>
          </p:nvPr>
        </p:nvSpPr>
        <p:spPr>
          <a:xfrm>
            <a:off x="783194" y="1867436"/>
            <a:ext cx="5733515" cy="4468969"/>
          </a:xfrm>
        </p:spPr>
        <p:txBody>
          <a:bodyPr>
            <a:normAutofit/>
          </a:bodyPr>
          <a:lstStyle/>
          <a:p>
            <a:r>
              <a:rPr lang="el-GR" dirty="0"/>
              <a:t>Μετανάστες από Κ. Ευρώπη &amp; επιχειρηματίες από την Παλαιστίνη</a:t>
            </a:r>
            <a:endParaRPr lang="en-GB" dirty="0"/>
          </a:p>
          <a:p>
            <a:endParaRPr lang="el-GR" dirty="0"/>
          </a:p>
          <a:p>
            <a:r>
              <a:rPr lang="el-GR" dirty="0"/>
              <a:t>Νομοθεσία </a:t>
            </a:r>
            <a:r>
              <a:rPr lang="el-GR" dirty="0" err="1"/>
              <a:t>Παλμερ</a:t>
            </a:r>
            <a:r>
              <a:rPr lang="el-GR" dirty="0"/>
              <a:t> περί Μετανάστευσης και Αγοράς Γης (1936) συγκρατεί τη μαζική έλευση Εβραίων στο νησί</a:t>
            </a:r>
            <a:endParaRPr lang="en-GB" dirty="0"/>
          </a:p>
          <a:p>
            <a:endParaRPr lang="el-GR" dirty="0"/>
          </a:p>
          <a:p>
            <a:r>
              <a:rPr lang="el-GR" dirty="0"/>
              <a:t>Οι Εβραίοι επιχειρηματίες επενδύουν σε αγορά γης σε περιοχές με </a:t>
            </a:r>
            <a:r>
              <a:rPr lang="el-GR" dirty="0" err="1"/>
              <a:t>αμμοαργιλώδες</a:t>
            </a:r>
            <a:r>
              <a:rPr lang="el-GR" dirty="0"/>
              <a:t> χώμα, εύφορο για εσπεριδοκαλλιέργεια, αλλά και για λειτουργία εργοστασιακών μονάδων</a:t>
            </a:r>
          </a:p>
        </p:txBody>
      </p:sp>
      <p:pic>
        <p:nvPicPr>
          <p:cNvPr id="6" name="Picture 5">
            <a:extLst>
              <a:ext uri="{FF2B5EF4-FFF2-40B4-BE49-F238E27FC236}">
                <a16:creationId xmlns:a16="http://schemas.microsoft.com/office/drawing/2014/main" xmlns="" id="{8D3EEE32-774A-BC4D-81A2-F8B1D7440988}"/>
              </a:ext>
            </a:extLst>
          </p:cNvPr>
          <p:cNvPicPr>
            <a:picLocks noChangeAspect="1"/>
          </p:cNvPicPr>
          <p:nvPr/>
        </p:nvPicPr>
        <p:blipFill>
          <a:blip r:embed="rId2"/>
          <a:stretch>
            <a:fillRect/>
          </a:stretch>
        </p:blipFill>
        <p:spPr>
          <a:xfrm>
            <a:off x="6816101" y="1262130"/>
            <a:ext cx="4324081" cy="5595869"/>
          </a:xfrm>
          <a:prstGeom prst="rect">
            <a:avLst/>
          </a:prstGeom>
        </p:spPr>
      </p:pic>
    </p:spTree>
    <p:extLst>
      <p:ext uri="{BB962C8B-B14F-4D97-AF65-F5344CB8AC3E}">
        <p14:creationId xmlns:p14="http://schemas.microsoft.com/office/powerpoint/2010/main" val="257148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Χάρτης της Κύπρου"/>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057401" y="1600200"/>
            <a:ext cx="8468441" cy="388620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4419600" y="4953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000" y="4953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495800" y="4724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572000" y="4572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419600" y="4800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91000" y="44958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419600" y="44958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962400" y="44958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72000" y="4800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43400" y="4648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6600" y="3810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77000" y="4267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629400" y="4191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934200" y="3962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781800" y="4191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705600" y="4038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4038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9000" y="37338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467600" y="3505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39000" y="3429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86600" y="3581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858000" y="3810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934200" y="3505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239000" y="3962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229600" y="3048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43800" y="3048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24800" y="3048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24800" y="3276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772400" y="3124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001000" y="3124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229600" y="2895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505575" y="33909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867400" y="32766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419600" y="3124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019800" y="3200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72200" y="325278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2325" y="299505"/>
            <a:ext cx="9404723" cy="1400530"/>
          </a:xfrm>
        </p:spPr>
        <p:txBody>
          <a:bodyPr>
            <a:normAutofit/>
          </a:bodyPr>
          <a:lstStyle/>
          <a:p>
            <a:pPr algn="ctr"/>
            <a:r>
              <a:rPr lang="el-GR" sz="2800" dirty="0">
                <a:latin typeface="+mn-lt"/>
              </a:rPr>
              <a:t>Αγορά γης από Εβραίους 1933-193</a:t>
            </a:r>
            <a:r>
              <a:rPr lang="en-US" sz="2800" dirty="0">
                <a:latin typeface="+mn-lt"/>
              </a:rPr>
              <a:t>9</a:t>
            </a:r>
            <a:br>
              <a:rPr lang="en-US" sz="2800" dirty="0">
                <a:latin typeface="+mn-lt"/>
              </a:rPr>
            </a:br>
            <a:r>
              <a:rPr lang="el-GR" sz="2800" dirty="0">
                <a:latin typeface="+mn-lt"/>
              </a:rPr>
              <a:t> </a:t>
            </a:r>
            <a:r>
              <a:rPr lang="en-US" sz="2800" dirty="0">
                <a:latin typeface="+mn-lt"/>
              </a:rPr>
              <a:t/>
            </a:r>
            <a:br>
              <a:rPr lang="en-US" sz="2800" dirty="0">
                <a:latin typeface="+mn-lt"/>
              </a:rPr>
            </a:br>
            <a:r>
              <a:rPr lang="el-GR" sz="1800" dirty="0">
                <a:latin typeface="+mn-lt"/>
              </a:rPr>
              <a:t>(Πηγή</a:t>
            </a:r>
            <a:r>
              <a:rPr lang="en-US" sz="1800" dirty="0">
                <a:latin typeface="+mn-lt"/>
              </a:rPr>
              <a:t>: </a:t>
            </a:r>
            <a:r>
              <a:rPr lang="el-GR" sz="1800" dirty="0">
                <a:latin typeface="+mn-lt"/>
              </a:rPr>
              <a:t>Κρατικό Αρχείο Κύπρου: </a:t>
            </a:r>
            <a:r>
              <a:rPr lang="en-US" sz="1800" dirty="0">
                <a:latin typeface="+mn-lt"/>
              </a:rPr>
              <a:t>SA1/622/1934/1, SA1/622/1934/2, SA1/622/1934/3</a:t>
            </a:r>
            <a:r>
              <a:rPr lang="el-GR" sz="2200" dirty="0">
                <a:latin typeface="+mn-lt"/>
              </a:rPr>
              <a:t>)</a:t>
            </a:r>
            <a:endParaRPr lang="en-US" sz="2000" dirty="0">
              <a:latin typeface="+mn-lt"/>
            </a:endParaRPr>
          </a:p>
        </p:txBody>
      </p:sp>
      <p:sp>
        <p:nvSpPr>
          <p:cNvPr id="63" name="Oval 62"/>
          <p:cNvSpPr/>
          <p:nvPr/>
        </p:nvSpPr>
        <p:spPr>
          <a:xfrm>
            <a:off x="4838699" y="3048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91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623E5-040E-3A44-9DD0-CC8BD1CB8B55}"/>
              </a:ext>
            </a:extLst>
          </p:cNvPr>
          <p:cNvSpPr>
            <a:spLocks noGrp="1"/>
          </p:cNvSpPr>
          <p:nvPr>
            <p:ph type="title"/>
          </p:nvPr>
        </p:nvSpPr>
        <p:spPr>
          <a:xfrm>
            <a:off x="646111" y="452718"/>
            <a:ext cx="9404723" cy="849308"/>
          </a:xfrm>
        </p:spPr>
        <p:txBody>
          <a:bodyPr/>
          <a:lstStyle/>
          <a:p>
            <a:r>
              <a:rPr lang="el-GR" dirty="0"/>
              <a:t>Στόχοι παρουσίασης</a:t>
            </a:r>
            <a:endParaRPr lang="en-US" dirty="0"/>
          </a:p>
        </p:txBody>
      </p:sp>
      <p:sp>
        <p:nvSpPr>
          <p:cNvPr id="3" name="Content Placeholder 2">
            <a:extLst>
              <a:ext uri="{FF2B5EF4-FFF2-40B4-BE49-F238E27FC236}">
                <a16:creationId xmlns:a16="http://schemas.microsoft.com/office/drawing/2014/main" xmlns="" id="{F5B5F222-20F4-4147-AC06-4229831CFE6B}"/>
              </a:ext>
            </a:extLst>
          </p:cNvPr>
          <p:cNvSpPr>
            <a:spLocks noGrp="1"/>
          </p:cNvSpPr>
          <p:nvPr>
            <p:ph idx="1"/>
          </p:nvPr>
        </p:nvSpPr>
        <p:spPr>
          <a:xfrm>
            <a:off x="1103311" y="1500809"/>
            <a:ext cx="9380091" cy="4938627"/>
          </a:xfrm>
        </p:spPr>
        <p:txBody>
          <a:bodyPr>
            <a:normAutofit fontScale="92500" lnSpcReduction="10000"/>
          </a:bodyPr>
          <a:lstStyle/>
          <a:p>
            <a:r>
              <a:rPr lang="el-GR" dirty="0"/>
              <a:t>Η κινητικότητα πληθυσμών στην Α. Μεσόγειο μέσα από την περίπτωση της βρετανικής αποικίας</a:t>
            </a:r>
          </a:p>
          <a:p>
            <a:endParaRPr lang="el-GR" dirty="0"/>
          </a:p>
          <a:p>
            <a:r>
              <a:rPr lang="el-GR" dirty="0"/>
              <a:t>Η ενσωμάτωση των μεταναστών (και ξένου κεφαλαίου) στη μικρή και υπανάπτυκτη μεσογειακή οικονομία</a:t>
            </a:r>
          </a:p>
          <a:p>
            <a:endParaRPr lang="el-GR" dirty="0"/>
          </a:p>
          <a:p>
            <a:r>
              <a:rPr lang="el-GR" dirty="0"/>
              <a:t>Ο ευεργετικός αντίκτυπος στην οικονομία - μετακίνηση από αστικά κέντρα σε ένα κατά βάση γεωργικό περιβάλλον μέσω της μεταφοράς τεχνολογίας και τεχνογνωσίας</a:t>
            </a:r>
          </a:p>
          <a:p>
            <a:endParaRPr lang="el-GR" dirty="0"/>
          </a:p>
          <a:p>
            <a:pPr lvl="1"/>
            <a:r>
              <a:rPr lang="el-GR" dirty="0"/>
              <a:t>Ιστορία μεταναστευτικών ροών στη βρετανική Κύπρο δεν έχει προσεγγισθεί ακόμα σφαιρικά (</a:t>
            </a:r>
            <a:r>
              <a:rPr lang="el-GR" dirty="0" err="1"/>
              <a:t>Παπαπολυβίου</a:t>
            </a:r>
            <a:r>
              <a:rPr lang="el-GR" dirty="0"/>
              <a:t>, 2001, </a:t>
            </a:r>
            <a:r>
              <a:rPr lang="el-GR" dirty="0" err="1"/>
              <a:t>Ματθοπούλου</a:t>
            </a:r>
            <a:r>
              <a:rPr lang="el-GR" dirty="0"/>
              <a:t>, 2015, Κυριακίδης, 2015, </a:t>
            </a:r>
            <a:r>
              <a:rPr lang="el-GR" dirty="0" err="1"/>
              <a:t>Χάματσου</a:t>
            </a:r>
            <a:r>
              <a:rPr lang="el-GR" dirty="0"/>
              <a:t>, 2015, Ιακωβίδης, 2016)</a:t>
            </a:r>
          </a:p>
          <a:p>
            <a:endParaRPr lang="el-GR" dirty="0"/>
          </a:p>
          <a:p>
            <a:pPr lvl="1"/>
            <a:r>
              <a:rPr lang="el-GR" dirty="0"/>
              <a:t>Οικονομική ιστορία και ιστορία της επιχειρηματικότητας σε αρχικά στάδια</a:t>
            </a:r>
            <a:endParaRPr lang="en-US" dirty="0"/>
          </a:p>
        </p:txBody>
      </p:sp>
    </p:spTree>
    <p:extLst>
      <p:ext uri="{BB962C8B-B14F-4D97-AF65-F5344CB8AC3E}">
        <p14:creationId xmlns:p14="http://schemas.microsoft.com/office/powerpoint/2010/main" val="1653756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55" y="247426"/>
            <a:ext cx="10783645" cy="1065007"/>
          </a:xfrm>
        </p:spPr>
        <p:txBody>
          <a:bodyPr>
            <a:normAutofit fontScale="90000"/>
          </a:bodyPr>
          <a:lstStyle/>
          <a:p>
            <a:pPr marL="571500" indent="-571500">
              <a:buFont typeface="Wingdings" charset="2"/>
              <a:buChar char="Ø"/>
            </a:pPr>
            <a:r>
              <a:rPr lang="el-GR" dirty="0"/>
              <a:t>Συμβολή Εβραίων σε μια περιορισμένη εκβιομηχάνιση του νησιού</a:t>
            </a:r>
            <a:endParaRPr lang="en-US" dirty="0"/>
          </a:p>
        </p:txBody>
      </p:sp>
      <p:sp>
        <p:nvSpPr>
          <p:cNvPr id="3" name="Content Placeholder 2"/>
          <p:cNvSpPr>
            <a:spLocks noGrp="1"/>
          </p:cNvSpPr>
          <p:nvPr>
            <p:ph idx="1"/>
          </p:nvPr>
        </p:nvSpPr>
        <p:spPr>
          <a:xfrm>
            <a:off x="786685" y="1746678"/>
            <a:ext cx="10844605" cy="5265868"/>
          </a:xfrm>
        </p:spPr>
        <p:txBody>
          <a:bodyPr>
            <a:normAutofit/>
          </a:bodyPr>
          <a:lstStyle/>
          <a:p>
            <a:r>
              <a:rPr lang="el-GR" dirty="0"/>
              <a:t>1933 </a:t>
            </a:r>
            <a:r>
              <a:rPr lang="el-GR" dirty="0">
                <a:sym typeface="Wingdings"/>
              </a:rPr>
              <a:t> </a:t>
            </a:r>
            <a:r>
              <a:rPr lang="el-GR" b="1" dirty="0" err="1">
                <a:sym typeface="Wingdings"/>
              </a:rPr>
              <a:t>Κυπρο</a:t>
            </a:r>
            <a:r>
              <a:rPr lang="el-GR" b="1" dirty="0">
                <a:sym typeface="Wingdings"/>
              </a:rPr>
              <a:t>-Παλαιστινιακή Εταιρεία Φυτειών</a:t>
            </a:r>
            <a:r>
              <a:rPr lang="el-GR" dirty="0">
                <a:sym typeface="Wingdings"/>
              </a:rPr>
              <a:t> στο </a:t>
            </a:r>
            <a:r>
              <a:rPr lang="el-GR" dirty="0" err="1">
                <a:sym typeface="Wingdings"/>
              </a:rPr>
              <a:t>Φασούρι</a:t>
            </a:r>
            <a:r>
              <a:rPr lang="el-GR" dirty="0">
                <a:sym typeface="Wingdings"/>
              </a:rPr>
              <a:t> (</a:t>
            </a:r>
            <a:r>
              <a:rPr lang="en-GB" dirty="0">
                <a:sym typeface="Wingdings"/>
              </a:rPr>
              <a:t>Cyprus-Palestine Plantations Company Ltd)</a:t>
            </a:r>
          </a:p>
          <a:p>
            <a:pPr lvl="1"/>
            <a:r>
              <a:rPr lang="el-GR" dirty="0">
                <a:sym typeface="Wingdings"/>
              </a:rPr>
              <a:t>Κεφάλαιο από Τελ Αβίβ και </a:t>
            </a:r>
            <a:r>
              <a:rPr lang="el-GR" dirty="0" err="1">
                <a:sym typeface="Wingdings"/>
              </a:rPr>
              <a:t>Κάιρο</a:t>
            </a:r>
            <a:endParaRPr lang="el-GR" dirty="0">
              <a:sym typeface="Wingdings"/>
            </a:endParaRPr>
          </a:p>
          <a:p>
            <a:pPr lvl="1"/>
            <a:r>
              <a:rPr lang="el-GR" dirty="0">
                <a:sym typeface="Wingdings"/>
              </a:rPr>
              <a:t>Επιχειρηματική δραστηριότητα στο τρίγωνο Παλαιστίνης-Αιγύπτου-Κύπρου</a:t>
            </a:r>
            <a:endParaRPr lang="en-GB" dirty="0">
              <a:sym typeface="Wingdings"/>
            </a:endParaRPr>
          </a:p>
          <a:p>
            <a:pPr lvl="1"/>
            <a:r>
              <a:rPr lang="el-GR" dirty="0">
                <a:sym typeface="Wingdings"/>
              </a:rPr>
              <a:t>Καλλιέργεια, παραγωγή, συγκομιδή, συσκευασία και εμπορία εσπεριδοειδών</a:t>
            </a:r>
          </a:p>
          <a:p>
            <a:pPr lvl="1"/>
            <a:endParaRPr lang="el-GR" dirty="0">
              <a:solidFill>
                <a:srgbClr val="FF0000"/>
              </a:solidFill>
            </a:endParaRPr>
          </a:p>
          <a:p>
            <a:r>
              <a:rPr lang="el-GR" dirty="0"/>
              <a:t>1934 </a:t>
            </a:r>
            <a:r>
              <a:rPr lang="el-GR" dirty="0">
                <a:sym typeface="Wingdings"/>
              </a:rPr>
              <a:t> </a:t>
            </a:r>
            <a:r>
              <a:rPr lang="el-GR" dirty="0"/>
              <a:t>Εργοστάσιο Τεχνητών Δοντιών στη Λάρνακα </a:t>
            </a:r>
          </a:p>
          <a:p>
            <a:pPr marL="0" indent="0">
              <a:buNone/>
            </a:pPr>
            <a:r>
              <a:rPr lang="el-GR" dirty="0"/>
              <a:t>(</a:t>
            </a:r>
            <a:r>
              <a:rPr lang="en-GB" b="1" dirty="0"/>
              <a:t>Empire Dental Industry Ltd</a:t>
            </a:r>
            <a:r>
              <a:rPr lang="el-GR" dirty="0"/>
              <a:t>)</a:t>
            </a:r>
            <a:r>
              <a:rPr lang="en-GB" dirty="0"/>
              <a:t> </a:t>
            </a:r>
            <a:endParaRPr lang="el-GR" dirty="0"/>
          </a:p>
          <a:p>
            <a:pPr lvl="1"/>
            <a:r>
              <a:rPr lang="en-GB" dirty="0"/>
              <a:t>Simon Bloom (</a:t>
            </a:r>
            <a:r>
              <a:rPr lang="el-GR" dirty="0"/>
              <a:t>Λιθουανός Εβραίος, μετανάστης από τις ΗΠΑ και ιδιοκτήτης της </a:t>
            </a:r>
            <a:r>
              <a:rPr lang="en-GB" dirty="0"/>
              <a:t>American Porcelain Tooth Company </a:t>
            </a:r>
            <a:r>
              <a:rPr lang="el-GR" dirty="0"/>
              <a:t>στο Τελ Αβίβ)</a:t>
            </a:r>
          </a:p>
          <a:p>
            <a:pPr lvl="1"/>
            <a:endParaRPr lang="el-GR" dirty="0"/>
          </a:p>
          <a:p>
            <a:r>
              <a:rPr lang="el-GR" dirty="0"/>
              <a:t>1936 </a:t>
            </a:r>
            <a:r>
              <a:rPr lang="el-GR" dirty="0">
                <a:sym typeface="Wingdings"/>
              </a:rPr>
              <a:t> Εργοστάσιο Κουμπιών στη Λάρνακα (</a:t>
            </a:r>
            <a:r>
              <a:rPr lang="en-GB" b="1" dirty="0">
                <a:sym typeface="Wingdings"/>
              </a:rPr>
              <a:t>Dominion</a:t>
            </a:r>
            <a:r>
              <a:rPr lang="el-GR" b="1" dirty="0">
                <a:sym typeface="Wingdings"/>
              </a:rPr>
              <a:t> </a:t>
            </a:r>
            <a:r>
              <a:rPr lang="en-GB" b="1" dirty="0">
                <a:sym typeface="Wingdings"/>
              </a:rPr>
              <a:t>Manufacturing Company Ltd</a:t>
            </a:r>
            <a:r>
              <a:rPr lang="en-GB" dirty="0">
                <a:sym typeface="Wingdings"/>
              </a:rPr>
              <a:t>)</a:t>
            </a:r>
            <a:endParaRPr lang="en-US" dirty="0"/>
          </a:p>
        </p:txBody>
      </p:sp>
    </p:spTree>
    <p:extLst>
      <p:ext uri="{BB962C8B-B14F-4D97-AF65-F5344CB8AC3E}">
        <p14:creationId xmlns:p14="http://schemas.microsoft.com/office/powerpoint/2010/main" val="3065573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32" name="Picture 16">
            <a:extLst>
              <a:ext uri="{FF2B5EF4-FFF2-40B4-BE49-F238E27FC236}">
                <a16:creationId xmlns:a16="http://schemas.microsoft.com/office/drawing/2014/main" xmlns="" id="{0F7302AF-86B9-441B-8D24-AC382E2A43A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18">
            <a:extLst>
              <a:ext uri="{FF2B5EF4-FFF2-40B4-BE49-F238E27FC236}">
                <a16:creationId xmlns:a16="http://schemas.microsoft.com/office/drawing/2014/main" xmlns="" id="{99A2A6C2-D371-4C6B-B50F-CC71C6D0103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20">
            <a:extLst>
              <a:ext uri="{FF2B5EF4-FFF2-40B4-BE49-F238E27FC236}">
                <a16:creationId xmlns:a16="http://schemas.microsoft.com/office/drawing/2014/main" xmlns="" id="{5F07A6A6-E44B-411E-AA18-65E4811366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7" name="Picture 22">
            <a:extLst>
              <a:ext uri="{FF2B5EF4-FFF2-40B4-BE49-F238E27FC236}">
                <a16:creationId xmlns:a16="http://schemas.microsoft.com/office/drawing/2014/main" xmlns="" id="{8CC3468F-5EED-42B0-8507-F30360E1D51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24">
            <a:extLst>
              <a:ext uri="{FF2B5EF4-FFF2-40B4-BE49-F238E27FC236}">
                <a16:creationId xmlns:a16="http://schemas.microsoft.com/office/drawing/2014/main" xmlns="" id="{591711EE-029D-453C-9AE9-E87829F1D3D3}"/>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26">
            <a:extLst>
              <a:ext uri="{FF2B5EF4-FFF2-40B4-BE49-F238E27FC236}">
                <a16:creationId xmlns:a16="http://schemas.microsoft.com/office/drawing/2014/main" xmlns="" id="{5D5A8E14-301B-40C0-A174-D2232EF95C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xmlns="" id="{981FB980-46B6-4AC9-8CE1-BF797296D1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B63082B3-0202-4A7D-A42B-721E4CE9E2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Freeform 23">
            <a:extLst>
              <a:ext uri="{FF2B5EF4-FFF2-40B4-BE49-F238E27FC236}">
                <a16:creationId xmlns:a16="http://schemas.microsoft.com/office/drawing/2014/main" xmlns="" id="{86AD7ABD-24C8-4B21-A948-ABC2F8C70B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5" name="Freeform 5">
            <a:extLst>
              <a:ext uri="{FF2B5EF4-FFF2-40B4-BE49-F238E27FC236}">
                <a16:creationId xmlns:a16="http://schemas.microsoft.com/office/drawing/2014/main" xmlns="" id="{ACFEAD09-CD3A-41D6-B303-BD1187CAA7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140466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Content Placeholder 6">
            <a:extLst>
              <a:ext uri="{FF2B5EF4-FFF2-40B4-BE49-F238E27FC236}">
                <a16:creationId xmlns:a16="http://schemas.microsoft.com/office/drawing/2014/main" xmlns="" id="{A17CA71A-6B6B-8645-A162-721952948012}"/>
              </a:ext>
            </a:extLst>
          </p:cNvPr>
          <p:cNvPicPr>
            <a:picLocks noGrp="1" noChangeAspect="1"/>
          </p:cNvPicPr>
          <p:nvPr>
            <p:ph sz="half" idx="2"/>
          </p:nvPr>
        </p:nvPicPr>
        <p:blipFill>
          <a:blip r:embed="rId7"/>
          <a:stretch>
            <a:fillRect/>
          </a:stretch>
        </p:blipFill>
        <p:spPr>
          <a:xfrm>
            <a:off x="4270623" y="330331"/>
            <a:ext cx="6796509" cy="4927469"/>
          </a:xfrm>
          <a:prstGeom prst="rect">
            <a:avLst/>
          </a:prstGeom>
          <a:effectLst/>
        </p:spPr>
      </p:pic>
      <p:pic>
        <p:nvPicPr>
          <p:cNvPr id="10" name="Picture 3" descr="C:\Documents and Settings\Evagelia\Desktop\My Documents\pHD\Ronika Serafeim Shapiro\image5-13.jpg">
            <a:extLst>
              <a:ext uri="{FF2B5EF4-FFF2-40B4-BE49-F238E27FC236}">
                <a16:creationId xmlns:a16="http://schemas.microsoft.com/office/drawing/2014/main" xmlns="" id="{EA530087-9A88-564C-A2C9-C972CC1735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40197" y="3166021"/>
            <a:ext cx="4021112" cy="27846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4C81A9E-8052-8842-A9D4-A7B2AC880B4A}"/>
              </a:ext>
            </a:extLst>
          </p:cNvPr>
          <p:cNvPicPr>
            <a:picLocks noChangeAspect="1"/>
          </p:cNvPicPr>
          <p:nvPr/>
        </p:nvPicPr>
        <p:blipFill>
          <a:blip r:embed="rId9"/>
          <a:stretch>
            <a:fillRect/>
          </a:stretch>
        </p:blipFill>
        <p:spPr>
          <a:xfrm>
            <a:off x="9490971" y="3316159"/>
            <a:ext cx="2579482" cy="3426082"/>
          </a:xfrm>
          <a:prstGeom prst="rect">
            <a:avLst/>
          </a:prstGeom>
          <a:effectLst/>
        </p:spPr>
      </p:pic>
      <p:sp>
        <p:nvSpPr>
          <p:cNvPr id="2" name="Title 1"/>
          <p:cNvSpPr>
            <a:spLocks noGrp="1"/>
          </p:cNvSpPr>
          <p:nvPr>
            <p:ph type="title"/>
          </p:nvPr>
        </p:nvSpPr>
        <p:spPr>
          <a:xfrm>
            <a:off x="683636" y="712664"/>
            <a:ext cx="3105075" cy="1444750"/>
          </a:xfrm>
        </p:spPr>
        <p:txBody>
          <a:bodyPr vert="horz" lIns="91440" tIns="45720" rIns="91440" bIns="45720" rtlCol="0" anchor="b">
            <a:normAutofit/>
          </a:bodyPr>
          <a:lstStyle/>
          <a:p>
            <a:pPr>
              <a:lnSpc>
                <a:spcPct val="90000"/>
              </a:lnSpc>
            </a:pPr>
            <a:r>
              <a:rPr lang="en-US" sz="2200" dirty="0" err="1"/>
              <a:t>Πρωτο</a:t>
            </a:r>
            <a:r>
              <a:rPr lang="en-US" sz="2200" dirty="0"/>
              <a:t>π</a:t>
            </a:r>
            <a:r>
              <a:rPr lang="en-US" sz="2200" dirty="0" err="1"/>
              <a:t>όροι</a:t>
            </a:r>
            <a:r>
              <a:rPr lang="en-US" sz="2200" dirty="0"/>
              <a:t> </a:t>
            </a:r>
            <a:r>
              <a:rPr lang="en-US" sz="2200" dirty="0" err="1"/>
              <a:t>στην</a:t>
            </a:r>
            <a:r>
              <a:rPr lang="en-US" sz="2200" dirty="0"/>
              <a:t> </a:t>
            </a:r>
            <a:r>
              <a:rPr lang="en-US" sz="2200" dirty="0" err="1"/>
              <a:t>εσ</a:t>
            </a:r>
            <a:r>
              <a:rPr lang="en-US" sz="2200" dirty="0"/>
              <a:t>π</a:t>
            </a:r>
            <a:r>
              <a:rPr lang="en-US" sz="2200" dirty="0" err="1"/>
              <a:t>εριδοκ</a:t>
            </a:r>
            <a:r>
              <a:rPr lang="en-US" sz="2200" dirty="0"/>
              <a:t>α</a:t>
            </a:r>
            <a:r>
              <a:rPr lang="en-US" sz="2200" dirty="0" err="1"/>
              <a:t>λλιέργει</a:t>
            </a:r>
            <a:r>
              <a:rPr lang="en-US" sz="2200" dirty="0"/>
              <a:t>α (</a:t>
            </a:r>
            <a:r>
              <a:rPr lang="en-US" sz="2200" dirty="0" err="1"/>
              <a:t>Αμμόχωστος</a:t>
            </a:r>
            <a:r>
              <a:rPr lang="en-US" sz="2200" dirty="0"/>
              <a:t>)</a:t>
            </a:r>
          </a:p>
        </p:txBody>
      </p:sp>
    </p:spTree>
    <p:extLst>
      <p:ext uri="{BB962C8B-B14F-4D97-AF65-F5344CB8AC3E}">
        <p14:creationId xmlns:p14="http://schemas.microsoft.com/office/powerpoint/2010/main" val="354792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92" y="457200"/>
            <a:ext cx="9657008" cy="843566"/>
          </a:xfrm>
        </p:spPr>
        <p:txBody>
          <a:bodyPr>
            <a:normAutofit fontScale="90000"/>
          </a:bodyPr>
          <a:lstStyle/>
          <a:p>
            <a:r>
              <a:rPr lang="el-GR" sz="2700" i="1"/>
              <a:t>Κυπρο-Παλαιστινιακή Εταιρεία Φυτειών</a:t>
            </a:r>
            <a:r>
              <a:rPr lang="en-US" sz="2700"/>
              <a:t>(</a:t>
            </a:r>
            <a:r>
              <a:rPr lang="el-GR" sz="2700"/>
              <a:t>Φασούρι</a:t>
            </a:r>
            <a:r>
              <a:rPr lang="en-US" sz="2700"/>
              <a:t>, </a:t>
            </a:r>
            <a:r>
              <a:rPr lang="el-GR" sz="2700"/>
              <a:t>Λεμεσός</a:t>
            </a:r>
            <a:r>
              <a:rPr lang="en-US" sz="2700"/>
              <a:t>)</a:t>
            </a:r>
            <a:br>
              <a:rPr lang="en-US" sz="2700"/>
            </a:br>
            <a:endParaRPr lang="en-US" dirty="0"/>
          </a:p>
        </p:txBody>
      </p:sp>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41391"/>
          <a:stretch/>
        </p:blipFill>
        <p:spPr bwMode="auto">
          <a:xfrm>
            <a:off x="463639" y="1186774"/>
            <a:ext cx="6891529" cy="4124936"/>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Evagelia\Desktop\My Documents\ΣΥΝΕΔΡΙΑ\cyprus-israeli conference\scans\fassouri caterpillar.JPG">
            <a:extLst>
              <a:ext uri="{FF2B5EF4-FFF2-40B4-BE49-F238E27FC236}">
                <a16:creationId xmlns:a16="http://schemas.microsoft.com/office/drawing/2014/main" xmlns="" id="{71126D4F-B562-F648-A8FE-77B1A610FCCC}"/>
              </a:ext>
            </a:extLst>
          </p:cNvP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t="2396" b="-1082"/>
          <a:stretch/>
        </p:blipFill>
        <p:spPr bwMode="auto">
          <a:xfrm>
            <a:off x="6544003" y="2936382"/>
            <a:ext cx="5204749"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6315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10" name="Picture 2" descr="C:\Documents and Settings\Evagelia\Desktop\My Documents\ΣΥΝΕΔΡΙΑ\cyprus-israeli conference\scans\grapes fassouri.JPG">
            <a:extLst>
              <a:ext uri="{FF2B5EF4-FFF2-40B4-BE49-F238E27FC236}">
                <a16:creationId xmlns:a16="http://schemas.microsoft.com/office/drawing/2014/main" xmlns="" id="{61EE442B-FC55-0A47-98B7-B396F246D8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1683"/>
          <a:stretch/>
        </p:blipFill>
        <p:spPr bwMode="auto">
          <a:xfrm>
            <a:off x="-1" y="10"/>
            <a:ext cx="4634681" cy="3428990"/>
          </a:xfrm>
          <a:prstGeom prst="rect">
            <a:avLst/>
          </a:prstGeom>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Documents and Settings\Evagelia\Desktop\My Documents\ΣΥΝΕΔΡΙΑ\cyprus-israeli conference\scans\lemons fassour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742" b="2"/>
          <a:stretch/>
        </p:blipFill>
        <p:spPr bwMode="auto">
          <a:xfrm>
            <a:off x="3222" y="3429001"/>
            <a:ext cx="4634681" cy="3428538"/>
          </a:xfrm>
          <a:prstGeom prst="rect">
            <a:avLst/>
          </a:prstGeom>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xmlns="" id="{A015B007-3946-4232-A68C-8C5742E08BAF}"/>
              </a:ext>
            </a:extLst>
          </p:cNvPr>
          <p:cNvSpPr>
            <a:spLocks noGrp="1"/>
          </p:cNvSpPr>
          <p:nvPr>
            <p:ph idx="1"/>
          </p:nvPr>
        </p:nvSpPr>
        <p:spPr>
          <a:xfrm>
            <a:off x="4842456" y="1596981"/>
            <a:ext cx="7044743" cy="4314422"/>
          </a:xfrm>
        </p:spPr>
        <p:txBody>
          <a:bodyPr>
            <a:normAutofit fontScale="92500" lnSpcReduction="10000"/>
          </a:bodyPr>
          <a:lstStyle/>
          <a:p>
            <a:r>
              <a:rPr lang="el-GR" dirty="0"/>
              <a:t>Λειτουργία συσκευαστηρίου, χρήση γεωργικών ελκυστήρων</a:t>
            </a:r>
          </a:p>
          <a:p>
            <a:r>
              <a:rPr lang="el-GR" dirty="0"/>
              <a:t>Οι ίδιοι οι ντόπιοι εργάτες θα μεταφέρουν τις σωστές μεθόδους παραγωγής, καλλιέργειας, συγκομιδής και συσκευασίας των καρπών στα δικά τους κτήματα</a:t>
            </a:r>
          </a:p>
          <a:p>
            <a:r>
              <a:rPr lang="el-GR" dirty="0"/>
              <a:t>Εισαγωγή νέων ειδών: γκρέιπφρουτ και σουλτανίνα</a:t>
            </a:r>
          </a:p>
          <a:p>
            <a:r>
              <a:rPr lang="el-GR" dirty="0"/>
              <a:t>Συγκαταλέγεται στις πρότυπες γεωργικές μονάδες του νησιού, τις οποίες επισκέπτονται τακτικά οι ντόπιοι γεωργοί στο πλαίσιο επιμόρφωσής τους</a:t>
            </a:r>
          </a:p>
          <a:p>
            <a:r>
              <a:rPr lang="el-GR" dirty="0"/>
              <a:t>Με βάση το πρότυπο λειτουργίας αυτής της εταιρείας θα διευρύνει τις επιχειρηματικές του δραστηριότητες ένας από τους σημαντικότερους Κύπριους της επιχειρηματικής ελίτ, ο Ν. Π. </a:t>
            </a:r>
            <a:r>
              <a:rPr lang="el-GR" dirty="0" err="1"/>
              <a:t>Λανίτης</a:t>
            </a:r>
            <a:endParaRPr lang="en-US" dirty="0"/>
          </a:p>
        </p:txBody>
      </p:sp>
    </p:spTree>
    <p:extLst>
      <p:ext uri="{BB962C8B-B14F-4D97-AF65-F5344CB8AC3E}">
        <p14:creationId xmlns:p14="http://schemas.microsoft.com/office/powerpoint/2010/main" val="1290165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943600"/>
            <a:ext cx="8534400" cy="762000"/>
          </a:xfrm>
        </p:spPr>
        <p:txBody>
          <a:bodyPr>
            <a:noAutofit/>
          </a:bodyPr>
          <a:lstStyle/>
          <a:p>
            <a:r>
              <a:rPr lang="el-GR" sz="1600" dirty="0"/>
              <a:t>Πηγή</a:t>
            </a:r>
            <a:r>
              <a:rPr lang="en-US" sz="1600" dirty="0"/>
              <a:t>: </a:t>
            </a:r>
            <a:r>
              <a:rPr lang="el-GR" sz="1600" dirty="0"/>
              <a:t>Κρατικό Αρχείο Κύπρου</a:t>
            </a:r>
            <a:r>
              <a:rPr lang="en-US" sz="1600" dirty="0"/>
              <a:t>: SA1/1391/1936, “Report of the committee appointed to consider certain aspects of the marketing of citrus fruits and to investigate other matters of importance to the citrus industry”, [1937]</a:t>
            </a:r>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609600"/>
            <a:ext cx="1013386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582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C77AC-88CC-8948-9431-7B342C78D023}"/>
              </a:ext>
            </a:extLst>
          </p:cNvPr>
          <p:cNvSpPr>
            <a:spLocks noGrp="1"/>
          </p:cNvSpPr>
          <p:nvPr>
            <p:ph type="title"/>
          </p:nvPr>
        </p:nvSpPr>
        <p:spPr/>
        <p:txBody>
          <a:bodyPr/>
          <a:lstStyle/>
          <a:p>
            <a:r>
              <a:rPr lang="el-GR" dirty="0"/>
              <a:t>Συμπεράσματα</a:t>
            </a:r>
            <a:endParaRPr lang="en-US" dirty="0"/>
          </a:p>
        </p:txBody>
      </p:sp>
      <p:sp>
        <p:nvSpPr>
          <p:cNvPr id="3" name="Content Placeholder 2">
            <a:extLst>
              <a:ext uri="{FF2B5EF4-FFF2-40B4-BE49-F238E27FC236}">
                <a16:creationId xmlns:a16="http://schemas.microsoft.com/office/drawing/2014/main" xmlns="" id="{F19A028D-016F-094A-842D-717FCBFE7B82}"/>
              </a:ext>
            </a:extLst>
          </p:cNvPr>
          <p:cNvSpPr>
            <a:spLocks noGrp="1"/>
          </p:cNvSpPr>
          <p:nvPr>
            <p:ph idx="1"/>
          </p:nvPr>
        </p:nvSpPr>
        <p:spPr>
          <a:xfrm>
            <a:off x="646112" y="1378039"/>
            <a:ext cx="10841844" cy="5061399"/>
          </a:xfrm>
        </p:spPr>
        <p:txBody>
          <a:bodyPr/>
          <a:lstStyle/>
          <a:p>
            <a:r>
              <a:rPr lang="en-GB" dirty="0"/>
              <a:t>Organization for Economic Cooperation and Development (</a:t>
            </a:r>
            <a:r>
              <a:rPr lang="en-GB" b="1" dirty="0"/>
              <a:t>OECD</a:t>
            </a:r>
            <a:r>
              <a:rPr lang="en-GB" dirty="0"/>
              <a:t>), 2014 – </a:t>
            </a:r>
            <a:r>
              <a:rPr lang="el-GR" b="1" dirty="0"/>
              <a:t>οι μετανάστες συμβάλλουν σημαντικά στην ανάπτυξη, τη μεταφορά τεχνογνωσίας και</a:t>
            </a:r>
            <a:r>
              <a:rPr lang="en-GB" b="1" dirty="0"/>
              <a:t> </a:t>
            </a:r>
            <a:r>
              <a:rPr lang="el-GR" b="1" dirty="0"/>
              <a:t>την ενίσχυση της εργασίας</a:t>
            </a:r>
          </a:p>
          <a:p>
            <a:endParaRPr lang="el-GR" b="1" dirty="0"/>
          </a:p>
          <a:p>
            <a:r>
              <a:rPr lang="el-GR" dirty="0"/>
              <a:t>Μελέτη τριών διαφορετικών περιπτώσεων πληθυσμιακών ομάδων (μεταναστών και προσφύγων) οι οποίες συγκλίνουν σε κοινά στοιχεία:</a:t>
            </a:r>
          </a:p>
          <a:p>
            <a:pPr lvl="1"/>
            <a:r>
              <a:rPr lang="el-GR" dirty="0"/>
              <a:t>η κινητικότητα πληθυσμών ιδιαίτερα από αναπτυσσόμενες σε οικονομικά ασθενέστερες περιοχές είναι επωφελείς για τις τελευταίες σε ό,τι αφορά μεταφορά τεχνογνωσίας και τεχνολογίας</a:t>
            </a:r>
          </a:p>
          <a:p>
            <a:pPr lvl="1"/>
            <a:r>
              <a:rPr lang="el-GR" dirty="0"/>
              <a:t>Παραδείγματα ομαλής ενσωμάτωσης</a:t>
            </a:r>
          </a:p>
          <a:p>
            <a:pPr lvl="1"/>
            <a:r>
              <a:rPr lang="el-GR" dirty="0"/>
              <a:t>Τα μεταναστευτικά και προσφυγικά ρεύματα της </a:t>
            </a:r>
            <a:r>
              <a:rPr lang="el-GR" dirty="0" err="1"/>
              <a:t>Νοτιο</a:t>
            </a:r>
            <a:r>
              <a:rPr lang="el-GR" dirty="0"/>
              <a:t>-Ανατολικής Ευρώπης κατά το 19</a:t>
            </a:r>
            <a:r>
              <a:rPr lang="el-GR" baseline="30000" dirty="0"/>
              <a:t>ο</a:t>
            </a:r>
            <a:r>
              <a:rPr lang="el-GR" dirty="0"/>
              <a:t> και 20ό αι. ήταν φορείς μεταφοράς τεχνολογικών και επιχειρηματικών ιδεών με επιτυχή και μακροπρόθεσμα αποτελέσματα στην οικονομία του χώρου εγκατάστασης και ενσωμάτωσής τους</a:t>
            </a:r>
          </a:p>
        </p:txBody>
      </p:sp>
    </p:spTree>
    <p:extLst>
      <p:ext uri="{BB962C8B-B14F-4D97-AF65-F5344CB8AC3E}">
        <p14:creationId xmlns:p14="http://schemas.microsoft.com/office/powerpoint/2010/main" val="30840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777372-5180-7F4B-9931-45523B0874CB}"/>
              </a:ext>
            </a:extLst>
          </p:cNvPr>
          <p:cNvSpPr>
            <a:spLocks noGrp="1"/>
          </p:cNvSpPr>
          <p:nvPr>
            <p:ph type="title"/>
          </p:nvPr>
        </p:nvSpPr>
        <p:spPr/>
        <p:txBody>
          <a:bodyPr/>
          <a:lstStyle/>
          <a:p>
            <a:r>
              <a:rPr lang="el-GR" dirty="0"/>
              <a:t>Ιστορικό πλαίσιο</a:t>
            </a:r>
            <a:endParaRPr lang="en-US" dirty="0"/>
          </a:p>
        </p:txBody>
      </p:sp>
      <p:sp>
        <p:nvSpPr>
          <p:cNvPr id="3" name="Content Placeholder 2">
            <a:extLst>
              <a:ext uri="{FF2B5EF4-FFF2-40B4-BE49-F238E27FC236}">
                <a16:creationId xmlns:a16="http://schemas.microsoft.com/office/drawing/2014/main" xmlns="" id="{52C3CFE8-15F5-434C-BB00-05A4E9F54073}"/>
              </a:ext>
            </a:extLst>
          </p:cNvPr>
          <p:cNvSpPr>
            <a:spLocks noGrp="1"/>
          </p:cNvSpPr>
          <p:nvPr>
            <p:ph idx="1"/>
          </p:nvPr>
        </p:nvSpPr>
        <p:spPr>
          <a:xfrm>
            <a:off x="737755" y="1853248"/>
            <a:ext cx="5372100" cy="4443643"/>
          </a:xfrm>
        </p:spPr>
        <p:txBody>
          <a:bodyPr>
            <a:normAutofit fontScale="85000" lnSpcReduction="20000"/>
          </a:bodyPr>
          <a:lstStyle/>
          <a:p>
            <a:r>
              <a:rPr lang="el-GR" dirty="0"/>
              <a:t>1878 – 1959: Η Κύπρος βρετανική αποικία</a:t>
            </a:r>
          </a:p>
          <a:p>
            <a:pPr lvl="1"/>
            <a:r>
              <a:rPr lang="el-GR" dirty="0"/>
              <a:t>1878-1914 – για κατοχή και διοίκηση</a:t>
            </a:r>
          </a:p>
          <a:p>
            <a:pPr lvl="1"/>
            <a:r>
              <a:rPr lang="el-GR" dirty="0"/>
              <a:t>1914-1925 – κτήση</a:t>
            </a:r>
          </a:p>
          <a:p>
            <a:pPr lvl="1"/>
            <a:r>
              <a:rPr lang="el-GR" dirty="0"/>
              <a:t>1925-1959 – αποικία</a:t>
            </a:r>
          </a:p>
          <a:p>
            <a:pPr lvl="1"/>
            <a:endParaRPr lang="el-GR" dirty="0"/>
          </a:p>
          <a:p>
            <a:r>
              <a:rPr lang="el-GR" dirty="0"/>
              <a:t>Η Κύπρος βρίσκεται πλησίον περιοχών οι οποίες αποτελούν χώροι άπωσης πληθυσμιακών ομάδων</a:t>
            </a:r>
          </a:p>
          <a:p>
            <a:pPr lvl="1"/>
            <a:endParaRPr lang="el-GR" dirty="0"/>
          </a:p>
          <a:p>
            <a:r>
              <a:rPr lang="el-GR" dirty="0"/>
              <a:t>Αρμένιοι 1896-1922</a:t>
            </a:r>
          </a:p>
          <a:p>
            <a:r>
              <a:rPr lang="el-GR" dirty="0"/>
              <a:t>Έλληνες (και Κύπριοι) Μ. Ασίας 1922 </a:t>
            </a:r>
          </a:p>
          <a:p>
            <a:r>
              <a:rPr lang="el-GR" dirty="0"/>
              <a:t>Εβραίοι (Ρωσία &amp; Ρουμανία) 1883-1928, 1933-1939</a:t>
            </a:r>
          </a:p>
          <a:p>
            <a:r>
              <a:rPr lang="el-GR" dirty="0"/>
              <a:t>Λευκοί Ρώσοι 1921</a:t>
            </a:r>
          </a:p>
          <a:p>
            <a:pPr marL="0" indent="0">
              <a:buNone/>
            </a:pPr>
            <a:endParaRPr lang="el-GR" dirty="0"/>
          </a:p>
          <a:p>
            <a:pPr lvl="1"/>
            <a:endParaRPr lang="el-GR" dirty="0"/>
          </a:p>
          <a:p>
            <a:endParaRPr lang="el-GR" dirty="0"/>
          </a:p>
          <a:p>
            <a:endParaRPr lang="en-US" dirty="0"/>
          </a:p>
        </p:txBody>
      </p:sp>
      <p:pic>
        <p:nvPicPr>
          <p:cNvPr id="5" name="Picture 4">
            <a:extLst>
              <a:ext uri="{FF2B5EF4-FFF2-40B4-BE49-F238E27FC236}">
                <a16:creationId xmlns:a16="http://schemas.microsoft.com/office/drawing/2014/main" xmlns="" id="{B34DEED6-06B6-B742-8802-5EECE448A65C}"/>
              </a:ext>
            </a:extLst>
          </p:cNvPr>
          <p:cNvPicPr>
            <a:picLocks noChangeAspect="1"/>
          </p:cNvPicPr>
          <p:nvPr/>
        </p:nvPicPr>
        <p:blipFill>
          <a:blip r:embed="rId2"/>
          <a:stretch>
            <a:fillRect/>
          </a:stretch>
        </p:blipFill>
        <p:spPr>
          <a:xfrm>
            <a:off x="6359235" y="191102"/>
            <a:ext cx="5195455" cy="6530964"/>
          </a:xfrm>
          <a:prstGeom prst="rect">
            <a:avLst/>
          </a:prstGeom>
        </p:spPr>
      </p:pic>
      <p:sp>
        <p:nvSpPr>
          <p:cNvPr id="6" name="Down Arrow 5">
            <a:extLst>
              <a:ext uri="{FF2B5EF4-FFF2-40B4-BE49-F238E27FC236}">
                <a16:creationId xmlns:a16="http://schemas.microsoft.com/office/drawing/2014/main" xmlns="" id="{B0A124F5-0A40-4741-B4C9-8B2C96283594}"/>
              </a:ext>
            </a:extLst>
          </p:cNvPr>
          <p:cNvSpPr/>
          <p:nvPr/>
        </p:nvSpPr>
        <p:spPr>
          <a:xfrm>
            <a:off x="9309296" y="2043546"/>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xmlns="" id="{7A0CA655-D8F7-B047-B78B-C0205C4CBCBE}"/>
              </a:ext>
            </a:extLst>
          </p:cNvPr>
          <p:cNvSpPr/>
          <p:nvPr/>
        </p:nvSpPr>
        <p:spPr>
          <a:xfrm>
            <a:off x="10552742" y="2428009"/>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xmlns="" id="{847C4959-308B-294D-A21E-87D0A35E136E}"/>
              </a:ext>
            </a:extLst>
          </p:cNvPr>
          <p:cNvSpPr/>
          <p:nvPr/>
        </p:nvSpPr>
        <p:spPr>
          <a:xfrm>
            <a:off x="8644277" y="2362200"/>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xmlns="" id="{EE796674-0F78-9547-8F41-544D4F9650EF}"/>
              </a:ext>
            </a:extLst>
          </p:cNvPr>
          <p:cNvSpPr/>
          <p:nvPr/>
        </p:nvSpPr>
        <p:spPr>
          <a:xfrm>
            <a:off x="10140568" y="5704609"/>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xmlns="" id="{FC794DAA-8728-6847-ABC2-FB9E80DCB456}"/>
              </a:ext>
            </a:extLst>
          </p:cNvPr>
          <p:cNvSpPr/>
          <p:nvPr/>
        </p:nvSpPr>
        <p:spPr>
          <a:xfrm>
            <a:off x="10062157" y="4468091"/>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xmlns="" id="{A544B648-1848-294A-85BC-6C0EA879184F}"/>
              </a:ext>
            </a:extLst>
          </p:cNvPr>
          <p:cNvSpPr/>
          <p:nvPr/>
        </p:nvSpPr>
        <p:spPr>
          <a:xfrm>
            <a:off x="9894012" y="4582391"/>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xmlns="" id="{5B9AD188-22B7-8F49-A949-42460CED11BF}"/>
              </a:ext>
            </a:extLst>
          </p:cNvPr>
          <p:cNvSpPr/>
          <p:nvPr/>
        </p:nvSpPr>
        <p:spPr>
          <a:xfrm>
            <a:off x="10230302" y="4353791"/>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xmlns="" id="{AA83C795-7E50-F343-9B2D-3C1FDD38CFD8}"/>
              </a:ext>
            </a:extLst>
          </p:cNvPr>
          <p:cNvSpPr/>
          <p:nvPr/>
        </p:nvSpPr>
        <p:spPr>
          <a:xfrm>
            <a:off x="8800140" y="4239491"/>
            <a:ext cx="15682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xmlns="" id="{5F5737CD-D822-814E-BD67-3E52B3AD1B2D}"/>
              </a:ext>
            </a:extLst>
          </p:cNvPr>
          <p:cNvSpPr/>
          <p:nvPr/>
        </p:nvSpPr>
        <p:spPr>
          <a:xfrm>
            <a:off x="9502007" y="4905361"/>
            <a:ext cx="716972" cy="550718"/>
          </a:xfrm>
          <a:prstGeom prst="donut">
            <a:avLst>
              <a:gd name="adj" fmla="val 2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236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BA5C70-2557-864B-A674-7F7EF3AFC980}"/>
              </a:ext>
            </a:extLst>
          </p:cNvPr>
          <p:cNvPicPr>
            <a:picLocks noChangeAspect="1"/>
          </p:cNvPicPr>
          <p:nvPr/>
        </p:nvPicPr>
        <p:blipFill rotWithShape="1">
          <a:blip r:embed="rId3"/>
          <a:srcRect l="287" r="-3" b="-3"/>
          <a:stretch/>
        </p:blipFill>
        <p:spPr>
          <a:xfrm>
            <a:off x="390153" y="1457847"/>
            <a:ext cx="6223819" cy="4790551"/>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xmlns="" id="{1BF47530-F945-4C45-BF3F-1320B7F908A1}"/>
              </a:ext>
            </a:extLst>
          </p:cNvPr>
          <p:cNvSpPr>
            <a:spLocks noGrp="1"/>
          </p:cNvSpPr>
          <p:nvPr>
            <p:ph type="title"/>
          </p:nvPr>
        </p:nvSpPr>
        <p:spPr>
          <a:xfrm>
            <a:off x="648930" y="359102"/>
            <a:ext cx="9252154" cy="773507"/>
          </a:xfrm>
        </p:spPr>
        <p:txBody>
          <a:bodyPr>
            <a:noAutofit/>
          </a:bodyPr>
          <a:lstStyle/>
          <a:p>
            <a:pPr>
              <a:lnSpc>
                <a:spcPct val="90000"/>
              </a:lnSpc>
            </a:pPr>
            <a:r>
              <a:rPr lang="el-GR" sz="3200" dirty="0"/>
              <a:t>Εισροή πληθυσμιακών ομάδων και κυπριακή οικονομία</a:t>
            </a:r>
            <a:br>
              <a:rPr lang="el-GR" sz="3200" dirty="0"/>
            </a:br>
            <a:endParaRPr lang="en-US" sz="3200" dirty="0"/>
          </a:p>
        </p:txBody>
      </p:sp>
      <p:sp>
        <p:nvSpPr>
          <p:cNvPr id="3" name="Content Placeholder 2">
            <a:extLst>
              <a:ext uri="{FF2B5EF4-FFF2-40B4-BE49-F238E27FC236}">
                <a16:creationId xmlns:a16="http://schemas.microsoft.com/office/drawing/2014/main" xmlns="" id="{97CA0EF2-9426-D548-A1A3-1C6E8FC34C9E}"/>
              </a:ext>
            </a:extLst>
          </p:cNvPr>
          <p:cNvSpPr>
            <a:spLocks noGrp="1"/>
          </p:cNvSpPr>
          <p:nvPr>
            <p:ph idx="1"/>
          </p:nvPr>
        </p:nvSpPr>
        <p:spPr>
          <a:xfrm>
            <a:off x="6594464" y="1457847"/>
            <a:ext cx="5500553" cy="5185954"/>
          </a:xfrm>
        </p:spPr>
        <p:txBody>
          <a:bodyPr>
            <a:normAutofit lnSpcReduction="10000"/>
          </a:bodyPr>
          <a:lstStyle/>
          <a:p>
            <a:pPr>
              <a:lnSpc>
                <a:spcPct val="90000"/>
              </a:lnSpc>
            </a:pPr>
            <a:r>
              <a:rPr lang="el-GR" sz="1800" dirty="0"/>
              <a:t>Χαρακτηριστικά οικονομίας της Κύπρου</a:t>
            </a:r>
          </a:p>
          <a:p>
            <a:pPr lvl="1">
              <a:lnSpc>
                <a:spcPct val="90000"/>
              </a:lnSpc>
            </a:pPr>
            <a:r>
              <a:rPr lang="el-GR" dirty="0"/>
              <a:t>Αποικιακή οικονομία</a:t>
            </a:r>
          </a:p>
          <a:p>
            <a:pPr lvl="2">
              <a:lnSpc>
                <a:spcPct val="90000"/>
              </a:lnSpc>
            </a:pPr>
            <a:r>
              <a:rPr lang="el-GR" dirty="0"/>
              <a:t>Υπανάπτυκτη – οι Βρετανοί ενδιαφέρονται κυρίως για βασικά εγγειοβελτιωτικά έργα που θα υποβοηθούσαν τη μεταφορά εμπορίου</a:t>
            </a:r>
          </a:p>
          <a:p>
            <a:pPr lvl="1">
              <a:lnSpc>
                <a:spcPct val="90000"/>
              </a:lnSpc>
            </a:pPr>
            <a:r>
              <a:rPr lang="el-GR" dirty="0"/>
              <a:t>82% αγροτικός πληθυσμός, αναλφάβητος και συντηρητικός (καταδικασμένος σε πρωτόγονα μέσα παραγωγής)</a:t>
            </a:r>
          </a:p>
          <a:p>
            <a:pPr lvl="1">
              <a:lnSpc>
                <a:spcPct val="90000"/>
              </a:lnSpc>
            </a:pPr>
            <a:r>
              <a:rPr lang="el-GR" dirty="0"/>
              <a:t>Απουσία εργοστασιακού συστήματος</a:t>
            </a:r>
          </a:p>
          <a:p>
            <a:pPr lvl="1">
              <a:lnSpc>
                <a:spcPct val="90000"/>
              </a:lnSpc>
            </a:pPr>
            <a:r>
              <a:rPr lang="el-GR" dirty="0"/>
              <a:t>Οι επενδύσεις εξαρτιόντουσαν από το ιδιωτικό κεφάλαιο, το οποίο όμως ήταν γλίσχρο</a:t>
            </a:r>
          </a:p>
          <a:p>
            <a:pPr lvl="1">
              <a:lnSpc>
                <a:spcPct val="90000"/>
              </a:lnSpc>
            </a:pPr>
            <a:endParaRPr lang="el-GR" dirty="0"/>
          </a:p>
          <a:p>
            <a:pPr lvl="2">
              <a:lnSpc>
                <a:spcPct val="90000"/>
              </a:lnSpc>
            </a:pPr>
            <a:r>
              <a:rPr lang="el-GR" sz="1800" dirty="0"/>
              <a:t>η εισροή μεταναστών από ευρωπαϊκές περιοχές (κεφαλαιούχων ή αγροτών) ενθαρρύνονταν από τους Βρετανούς</a:t>
            </a:r>
          </a:p>
          <a:p>
            <a:pPr lvl="1">
              <a:lnSpc>
                <a:spcPct val="90000"/>
              </a:lnSpc>
            </a:pPr>
            <a:endParaRPr lang="el-GR" dirty="0"/>
          </a:p>
          <a:p>
            <a:pPr>
              <a:lnSpc>
                <a:spcPct val="90000"/>
              </a:lnSpc>
            </a:pPr>
            <a:endParaRPr lang="en-US" sz="1800" dirty="0"/>
          </a:p>
        </p:txBody>
      </p:sp>
      <p:sp>
        <p:nvSpPr>
          <p:cNvPr id="6" name="TextBox 5">
            <a:extLst>
              <a:ext uri="{FF2B5EF4-FFF2-40B4-BE49-F238E27FC236}">
                <a16:creationId xmlns:a16="http://schemas.microsoft.com/office/drawing/2014/main" xmlns="" id="{653598A5-EB48-2540-B6E6-02A6548835C6}"/>
              </a:ext>
            </a:extLst>
          </p:cNvPr>
          <p:cNvSpPr txBox="1"/>
          <p:nvPr/>
        </p:nvSpPr>
        <p:spPr>
          <a:xfrm>
            <a:off x="238991" y="6348846"/>
            <a:ext cx="6483927" cy="369332"/>
          </a:xfrm>
          <a:prstGeom prst="rect">
            <a:avLst/>
          </a:prstGeom>
          <a:noFill/>
        </p:spPr>
        <p:txBody>
          <a:bodyPr wrap="square" rtlCol="0">
            <a:spAutoFit/>
          </a:bodyPr>
          <a:lstStyle/>
          <a:p>
            <a:r>
              <a:rPr lang="el-GR" dirty="0"/>
              <a:t>Πηγή: Συλλογή Πολιτιστικού Ιδρύματος Τραπέζης Κύπρου</a:t>
            </a:r>
            <a:endParaRPr lang="en-US" dirty="0"/>
          </a:p>
        </p:txBody>
      </p:sp>
    </p:spTree>
    <p:extLst>
      <p:ext uri="{BB962C8B-B14F-4D97-AF65-F5344CB8AC3E}">
        <p14:creationId xmlns:p14="http://schemas.microsoft.com/office/powerpoint/2010/main" val="377914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3CA44-1863-3F43-927F-2F30934B2D2B}"/>
              </a:ext>
            </a:extLst>
          </p:cNvPr>
          <p:cNvSpPr>
            <a:spLocks noGrp="1"/>
          </p:cNvSpPr>
          <p:nvPr>
            <p:ph type="title"/>
          </p:nvPr>
        </p:nvSpPr>
        <p:spPr/>
        <p:txBody>
          <a:bodyPr/>
          <a:lstStyle/>
          <a:p>
            <a:r>
              <a:rPr lang="el-GR" dirty="0"/>
              <a:t>Η βρετανική πολιτική</a:t>
            </a:r>
            <a:endParaRPr lang="en-US" dirty="0"/>
          </a:p>
        </p:txBody>
      </p:sp>
      <p:sp>
        <p:nvSpPr>
          <p:cNvPr id="3" name="Content Placeholder 2">
            <a:extLst>
              <a:ext uri="{FF2B5EF4-FFF2-40B4-BE49-F238E27FC236}">
                <a16:creationId xmlns:a16="http://schemas.microsoft.com/office/drawing/2014/main" xmlns="" id="{8F398951-BF90-8B4C-AEF3-347527A5B739}"/>
              </a:ext>
            </a:extLst>
          </p:cNvPr>
          <p:cNvSpPr>
            <a:spLocks noGrp="1"/>
          </p:cNvSpPr>
          <p:nvPr>
            <p:ph idx="1"/>
          </p:nvPr>
        </p:nvSpPr>
        <p:spPr>
          <a:xfrm>
            <a:off x="934277" y="1321904"/>
            <a:ext cx="9613519" cy="5336473"/>
          </a:xfrm>
        </p:spPr>
        <p:txBody>
          <a:bodyPr>
            <a:normAutofit fontScale="77500" lnSpcReduction="20000"/>
          </a:bodyPr>
          <a:lstStyle/>
          <a:p>
            <a:r>
              <a:rPr lang="el-GR" dirty="0"/>
              <a:t>Ευταξία και ευνομία επιβάλλει την είσοδο μεταναστών (και προσφύγων) οι οποίοι ήταν αυτοσυντήρητοι – αλλά περιορισμός στους αριθμούς (δεν θα έπρεπε οι πρόσφυγες να επιβαρύνουν τον προϋπολογισμό της αποικίας)</a:t>
            </a:r>
          </a:p>
          <a:p>
            <a:endParaRPr lang="en-GB" dirty="0"/>
          </a:p>
          <a:p>
            <a:r>
              <a:rPr lang="el-GR" dirty="0"/>
              <a:t>Τέλη 19</a:t>
            </a:r>
            <a:r>
              <a:rPr lang="el-GR" baseline="30000" dirty="0"/>
              <a:t>ου</a:t>
            </a:r>
            <a:r>
              <a:rPr lang="el-GR" dirty="0"/>
              <a:t> αι. </a:t>
            </a:r>
            <a:r>
              <a:rPr lang="el-GR" dirty="0">
                <a:sym typeface="Wingdings" pitchFamily="2" charset="2"/>
              </a:rPr>
              <a:t></a:t>
            </a:r>
            <a:r>
              <a:rPr lang="el-GR" dirty="0"/>
              <a:t> Προσπάθεια προσέλκυσης πληθυσμιακών ομάδων για ενίσχυση πρότυπων γεωργικών εγχειρημάτων</a:t>
            </a:r>
          </a:p>
          <a:p>
            <a:pPr lvl="1"/>
            <a:r>
              <a:rPr lang="el-GR" dirty="0"/>
              <a:t>Στόχος: δοκιμή προηγμένων μεθόδων για εξέταση των προοπτικών βελτίωσης της παραγωγικότητας</a:t>
            </a:r>
          </a:p>
          <a:p>
            <a:pPr lvl="1"/>
            <a:r>
              <a:rPr lang="el-GR" dirty="0"/>
              <a:t>Παραδειγματισμός των Κύπριων «συντηρητικών» αγροτών και κεφαλαιούχων</a:t>
            </a:r>
          </a:p>
          <a:p>
            <a:pPr lvl="2"/>
            <a:r>
              <a:rPr lang="el-GR" sz="1800" dirty="0"/>
              <a:t>Αποικία Μαλτέζων στην </a:t>
            </a:r>
            <a:r>
              <a:rPr lang="el-GR" sz="1800" dirty="0" err="1"/>
              <a:t>Αθαλάσσα</a:t>
            </a:r>
            <a:r>
              <a:rPr lang="el-GR" sz="1800" dirty="0"/>
              <a:t> (1882)</a:t>
            </a:r>
          </a:p>
          <a:p>
            <a:pPr lvl="2"/>
            <a:r>
              <a:rPr lang="el-GR" sz="1800" dirty="0"/>
              <a:t>Αποικία Εβραίων στους </a:t>
            </a:r>
            <a:r>
              <a:rPr lang="el-GR" sz="1800" dirty="0" err="1"/>
              <a:t>Ορείτες</a:t>
            </a:r>
            <a:r>
              <a:rPr lang="el-GR" sz="1800" dirty="0"/>
              <a:t> της Πάφου (1883)</a:t>
            </a:r>
          </a:p>
          <a:p>
            <a:pPr lvl="2"/>
            <a:r>
              <a:rPr lang="el-GR" sz="1800" dirty="0"/>
              <a:t>Γεωργικές μονάδες της </a:t>
            </a:r>
            <a:r>
              <a:rPr lang="en-GB" sz="1800" dirty="0"/>
              <a:t>Jewish </a:t>
            </a:r>
            <a:r>
              <a:rPr lang="en-GB" sz="1800" dirty="0" err="1"/>
              <a:t>Colinization</a:t>
            </a:r>
            <a:r>
              <a:rPr lang="en-GB" sz="1800" dirty="0"/>
              <a:t> Association </a:t>
            </a:r>
            <a:r>
              <a:rPr lang="el-GR" sz="1800" dirty="0"/>
              <a:t>στην επαρχία Λευκωσίας και Αμμοχώστου (1895-1935</a:t>
            </a:r>
            <a:r>
              <a:rPr lang="el-GR" dirty="0"/>
              <a:t>)</a:t>
            </a:r>
          </a:p>
          <a:p>
            <a:pPr lvl="2"/>
            <a:endParaRPr lang="el-GR" dirty="0"/>
          </a:p>
          <a:p>
            <a:r>
              <a:rPr lang="el-GR" dirty="0"/>
              <a:t>Μεσοπόλεμος: η τακτική αυτή εντείνεται</a:t>
            </a:r>
          </a:p>
          <a:p>
            <a:pPr lvl="1"/>
            <a:r>
              <a:rPr lang="el-GR" dirty="0"/>
              <a:t>Επιπρόσθετος Στόχος: εισαγωγή κεφαλαίου για ανάπτυξη οικονομίας και αντιμετώπιση Ενωτικού Κινήματος</a:t>
            </a:r>
          </a:p>
          <a:p>
            <a:pPr lvl="2"/>
            <a:r>
              <a:rPr lang="el-GR" sz="1800" dirty="0"/>
              <a:t>Σχέδιο εγκατάστασης Αρμενίων (1929) επί διακυβέρνησης </a:t>
            </a:r>
            <a:r>
              <a:rPr lang="en-GB" sz="1800" dirty="0"/>
              <a:t>Storrs</a:t>
            </a:r>
            <a:endParaRPr lang="el-GR" sz="1800" dirty="0"/>
          </a:p>
          <a:p>
            <a:pPr lvl="2"/>
            <a:r>
              <a:rPr lang="el-GR" sz="1800" dirty="0"/>
              <a:t>Νόμος Περί Μετανάστευσης 1936 επί διακυβέρνησης </a:t>
            </a:r>
            <a:r>
              <a:rPr lang="en-GB" sz="1800" dirty="0"/>
              <a:t>Sir Richmond Palmer</a:t>
            </a:r>
            <a:r>
              <a:rPr lang="el-GR" sz="1800" dirty="0">
                <a:sym typeface="Wingdings" pitchFamily="2" charset="2"/>
              </a:rPr>
              <a:t> προσέλκυση Εβραίων κεφαλαιούχων οι οποίοι θα σύστηναν επιχειρήσεις στον γεωργικό, βιομηχανικό και βιοτεχνικό τομέα</a:t>
            </a:r>
            <a:endParaRPr lang="el-GR" sz="1800" dirty="0"/>
          </a:p>
          <a:p>
            <a:pPr lvl="1"/>
            <a:endParaRPr lang="en-US" dirty="0"/>
          </a:p>
        </p:txBody>
      </p:sp>
    </p:spTree>
    <p:extLst>
      <p:ext uri="{BB962C8B-B14F-4D97-AF65-F5344CB8AC3E}">
        <p14:creationId xmlns:p14="http://schemas.microsoft.com/office/powerpoint/2010/main" val="220893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52BEFF1-896C-45B1-B02C-96A6A1BC38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xmlns="" id="{BB237A14-61B1-4C00-A670-5D8D68A866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xmlns="" id="{0BA768A8-4FED-4ED8-9E46-6BE72188EC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5" name="Freeform: Shape 24">
            <a:extLst>
              <a:ext uri="{FF2B5EF4-FFF2-40B4-BE49-F238E27FC236}">
                <a16:creationId xmlns:a16="http://schemas.microsoft.com/office/drawing/2014/main" xmlns="" id="{8598F259-6F54-47A3-8D13-1603D786A3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AF5669E-72FF-7D4D-A62C-406956844767}"/>
              </a:ext>
            </a:extLst>
          </p:cNvPr>
          <p:cNvSpPr>
            <a:spLocks noGrp="1"/>
          </p:cNvSpPr>
          <p:nvPr>
            <p:ph type="title"/>
          </p:nvPr>
        </p:nvSpPr>
        <p:spPr>
          <a:xfrm>
            <a:off x="653143" y="1645920"/>
            <a:ext cx="3522879" cy="4470821"/>
          </a:xfrm>
        </p:spPr>
        <p:txBody>
          <a:bodyPr>
            <a:normAutofit/>
          </a:bodyPr>
          <a:lstStyle/>
          <a:p>
            <a:pPr algn="r"/>
            <a:r>
              <a:rPr lang="el-GR" dirty="0"/>
              <a:t>Αρμένιοι &amp; Έλληνες Μ. Ασίας: τεχνίτες και βιοτέχνες</a:t>
            </a:r>
            <a:endParaRPr lang="en-US"/>
          </a:p>
        </p:txBody>
      </p:sp>
      <p:sp>
        <p:nvSpPr>
          <p:cNvPr id="3" name="Content Placeholder 2">
            <a:extLst>
              <a:ext uri="{FF2B5EF4-FFF2-40B4-BE49-F238E27FC236}">
                <a16:creationId xmlns:a16="http://schemas.microsoft.com/office/drawing/2014/main" xmlns="" id="{F598932E-2639-BB49-99DB-101F0C569AE8}"/>
              </a:ext>
            </a:extLst>
          </p:cNvPr>
          <p:cNvSpPr>
            <a:spLocks noGrp="1"/>
          </p:cNvSpPr>
          <p:nvPr>
            <p:ph idx="1"/>
          </p:nvPr>
        </p:nvSpPr>
        <p:spPr>
          <a:xfrm>
            <a:off x="5204109" y="1645920"/>
            <a:ext cx="5919503" cy="4470821"/>
          </a:xfrm>
        </p:spPr>
        <p:txBody>
          <a:bodyPr>
            <a:normAutofit lnSpcReduction="10000"/>
          </a:bodyPr>
          <a:lstStyle/>
          <a:p>
            <a:r>
              <a:rPr lang="el-GR" dirty="0">
                <a:solidFill>
                  <a:schemeClr val="bg1"/>
                </a:solidFill>
              </a:rPr>
              <a:t>Συμβολή στην ενίσχυση των μικρομεσαίων επαγγελμάτων, κυρίως στα αστικά κέντρα</a:t>
            </a:r>
          </a:p>
          <a:p>
            <a:endParaRPr lang="el-GR" dirty="0">
              <a:solidFill>
                <a:schemeClr val="bg1"/>
              </a:solidFill>
            </a:endParaRPr>
          </a:p>
          <a:p>
            <a:r>
              <a:rPr lang="el-GR" dirty="0">
                <a:solidFill>
                  <a:schemeClr val="bg1"/>
                </a:solidFill>
              </a:rPr>
              <a:t>Δημιουργία νέων επαγγελμάτων και διεύρυνση του βιοτεχνικού κλάδου. Δημιουργία θέσεων εργασίας και βιώσιμων επιχειρήσεων μέχρι και σήμερα</a:t>
            </a:r>
          </a:p>
          <a:p>
            <a:endParaRPr lang="el-GR" dirty="0">
              <a:solidFill>
                <a:schemeClr val="bg1"/>
              </a:solidFill>
            </a:endParaRPr>
          </a:p>
          <a:p>
            <a:r>
              <a:rPr lang="el-GR" dirty="0">
                <a:solidFill>
                  <a:schemeClr val="bg1"/>
                </a:solidFill>
              </a:rPr>
              <a:t>Εισαγωγή νέων επαγγελματικών και επιχειρηματικών τεχνικών</a:t>
            </a:r>
          </a:p>
          <a:p>
            <a:endParaRPr lang="el-GR" dirty="0">
              <a:solidFill>
                <a:schemeClr val="bg1"/>
              </a:solidFill>
            </a:endParaRPr>
          </a:p>
          <a:p>
            <a:r>
              <a:rPr lang="el-GR" dirty="0">
                <a:solidFill>
                  <a:schemeClr val="bg1"/>
                </a:solidFill>
              </a:rPr>
              <a:t>Επιχειρήσεις με μακρά διάρκεια στο οικοσύστημα του νησιού</a:t>
            </a:r>
            <a:endParaRPr lang="en-US" dirty="0">
              <a:solidFill>
                <a:schemeClr val="bg1"/>
              </a:solidFill>
            </a:endParaRPr>
          </a:p>
        </p:txBody>
      </p:sp>
    </p:spTree>
    <p:extLst>
      <p:ext uri="{BB962C8B-B14F-4D97-AF65-F5344CB8AC3E}">
        <p14:creationId xmlns:p14="http://schemas.microsoft.com/office/powerpoint/2010/main" val="1766246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1A8F171-D1BE-B64F-A1D9-C96B8790C50A}"/>
              </a:ext>
            </a:extLst>
          </p:cNvPr>
          <p:cNvPicPr>
            <a:picLocks noChangeAspect="1"/>
          </p:cNvPicPr>
          <p:nvPr/>
        </p:nvPicPr>
        <p:blipFill rotWithShape="1">
          <a:blip r:embed="rId4">
            <a:extLst>
              <a:ext uri="{28A0092B-C50C-407E-A947-70E740481C1C}">
                <a14:useLocalDpi xmlns:a14="http://schemas.microsoft.com/office/drawing/2010/main" val="0"/>
              </a:ext>
            </a:extLst>
          </a:blip>
          <a:srcRect r="-2" b="40866"/>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4" name="Picture 3">
            <a:extLst>
              <a:ext uri="{FF2B5EF4-FFF2-40B4-BE49-F238E27FC236}">
                <a16:creationId xmlns:a16="http://schemas.microsoft.com/office/drawing/2014/main" xmlns="" id="{5A4B3532-6ABC-5949-B402-31C5ACABA7A3}"/>
              </a:ext>
            </a:extLst>
          </p:cNvPr>
          <p:cNvPicPr>
            <a:picLocks noChangeAspect="1"/>
          </p:cNvPicPr>
          <p:nvPr/>
        </p:nvPicPr>
        <p:blipFill rotWithShape="1">
          <a:blip r:embed="rId5">
            <a:extLst>
              <a:ext uri="{28A0092B-C50C-407E-A947-70E740481C1C}">
                <a14:useLocalDpi xmlns:a14="http://schemas.microsoft.com/office/drawing/2010/main" val="0"/>
              </a:ext>
            </a:extLst>
          </a:blip>
          <a:srcRect l="3916" t="2650" r="4500" b="25982"/>
          <a:stretch/>
        </p:blipFill>
        <p:spPr>
          <a:xfrm>
            <a:off x="8307977" y="907634"/>
            <a:ext cx="3122022" cy="5042263"/>
          </a:xfrm>
          <a:prstGeom prst="rect">
            <a:avLst/>
          </a:prstGeom>
          <a:effectLst>
            <a:outerShdw blurRad="50800" dist="38100" dir="5400000" algn="t" rotWithShape="0">
              <a:prstClr val="black">
                <a:alpha val="43000"/>
              </a:prstClr>
            </a:outerShdw>
          </a:effectLst>
        </p:spPr>
      </p:pic>
      <p:sp>
        <p:nvSpPr>
          <p:cNvPr id="20" name="Rectangle 19">
            <a:extLst>
              <a:ext uri="{FF2B5EF4-FFF2-40B4-BE49-F238E27FC236}">
                <a16:creationId xmlns:a16="http://schemas.microsoft.com/office/drawing/2014/main" xmlns="" id="{B54E2689-26D4-44B0-9175-57BD88CF28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6AF5669E-72FF-7D4D-A62C-406956844767}"/>
              </a:ext>
            </a:extLst>
          </p:cNvPr>
          <p:cNvSpPr>
            <a:spLocks noGrp="1"/>
          </p:cNvSpPr>
          <p:nvPr>
            <p:ph type="title"/>
          </p:nvPr>
        </p:nvSpPr>
        <p:spPr>
          <a:xfrm>
            <a:off x="646110" y="626542"/>
            <a:ext cx="3494815" cy="1140822"/>
          </a:xfrm>
        </p:spPr>
        <p:txBody>
          <a:bodyPr>
            <a:normAutofit/>
          </a:bodyPr>
          <a:lstStyle/>
          <a:p>
            <a:pPr>
              <a:lnSpc>
                <a:spcPct val="90000"/>
              </a:lnSpc>
            </a:pPr>
            <a:r>
              <a:rPr lang="el-GR" sz="2600" dirty="0"/>
              <a:t>Αρμένιοι</a:t>
            </a:r>
            <a:endParaRPr lang="en-US" sz="2600" dirty="0"/>
          </a:p>
        </p:txBody>
      </p:sp>
      <p:sp>
        <p:nvSpPr>
          <p:cNvPr id="3" name="Content Placeholder 2">
            <a:extLst>
              <a:ext uri="{FF2B5EF4-FFF2-40B4-BE49-F238E27FC236}">
                <a16:creationId xmlns:a16="http://schemas.microsoft.com/office/drawing/2014/main" xmlns="" id="{F598932E-2639-BB49-99DB-101F0C569AE8}"/>
              </a:ext>
            </a:extLst>
          </p:cNvPr>
          <p:cNvSpPr>
            <a:spLocks noGrp="1"/>
          </p:cNvSpPr>
          <p:nvPr>
            <p:ph idx="1"/>
          </p:nvPr>
        </p:nvSpPr>
        <p:spPr>
          <a:xfrm>
            <a:off x="646110" y="1750424"/>
            <a:ext cx="3664632" cy="4341283"/>
          </a:xfrm>
        </p:spPr>
        <p:txBody>
          <a:bodyPr>
            <a:normAutofit/>
          </a:bodyPr>
          <a:lstStyle/>
          <a:p>
            <a:pPr>
              <a:lnSpc>
                <a:spcPct val="90000"/>
              </a:lnSpc>
            </a:pPr>
            <a:r>
              <a:rPr lang="el-GR" sz="1800" dirty="0"/>
              <a:t>Βιοτέχνες/εργοστασιάρχες (υποδηματοποιοί, βιομηχανία ένδυσης, σαπωνοποιεία και παραγωγή λαδιού)</a:t>
            </a:r>
          </a:p>
          <a:p>
            <a:pPr>
              <a:lnSpc>
                <a:spcPct val="90000"/>
              </a:lnSpc>
            </a:pPr>
            <a:r>
              <a:rPr lang="el-GR" sz="1800" dirty="0"/>
              <a:t>Ζαχαροπλάστες</a:t>
            </a:r>
          </a:p>
          <a:p>
            <a:pPr>
              <a:lnSpc>
                <a:spcPct val="90000"/>
              </a:lnSpc>
            </a:pPr>
            <a:r>
              <a:rPr lang="el-GR" sz="1800" dirty="0"/>
              <a:t>Χρυσοχόοι</a:t>
            </a:r>
          </a:p>
          <a:p>
            <a:pPr>
              <a:lnSpc>
                <a:spcPct val="90000"/>
              </a:lnSpc>
            </a:pPr>
            <a:r>
              <a:rPr lang="el-GR" sz="1800" dirty="0"/>
              <a:t>Ρολογάδες</a:t>
            </a:r>
          </a:p>
          <a:p>
            <a:pPr>
              <a:lnSpc>
                <a:spcPct val="90000"/>
              </a:lnSpc>
            </a:pPr>
            <a:r>
              <a:rPr lang="el-GR" sz="1800" dirty="0"/>
              <a:t>Υφασματέμποροι</a:t>
            </a:r>
          </a:p>
          <a:p>
            <a:pPr>
              <a:lnSpc>
                <a:spcPct val="90000"/>
              </a:lnSpc>
            </a:pPr>
            <a:r>
              <a:rPr lang="el-GR" sz="1800" dirty="0"/>
              <a:t>Εισαγωγείς-εμπόριο</a:t>
            </a:r>
          </a:p>
          <a:p>
            <a:pPr>
              <a:lnSpc>
                <a:spcPct val="90000"/>
              </a:lnSpc>
            </a:pPr>
            <a:r>
              <a:rPr lang="el-GR" sz="1800" dirty="0"/>
              <a:t>Οδοντίατροι</a:t>
            </a:r>
          </a:p>
          <a:p>
            <a:pPr>
              <a:lnSpc>
                <a:spcPct val="90000"/>
              </a:lnSpc>
            </a:pPr>
            <a:r>
              <a:rPr lang="el-GR" sz="1800" dirty="0"/>
              <a:t>Φωτογράφοι</a:t>
            </a:r>
          </a:p>
          <a:p>
            <a:pPr>
              <a:lnSpc>
                <a:spcPct val="90000"/>
              </a:lnSpc>
            </a:pPr>
            <a:endParaRPr lang="en-US" sz="1800" dirty="0"/>
          </a:p>
        </p:txBody>
      </p:sp>
      <p:sp>
        <p:nvSpPr>
          <p:cNvPr id="5" name="TextBox 4">
            <a:extLst>
              <a:ext uri="{FF2B5EF4-FFF2-40B4-BE49-F238E27FC236}">
                <a16:creationId xmlns:a16="http://schemas.microsoft.com/office/drawing/2014/main" xmlns="" id="{C5E67FFE-D365-3047-BB06-57DB681DBBC3}"/>
              </a:ext>
            </a:extLst>
          </p:cNvPr>
          <p:cNvSpPr txBox="1"/>
          <p:nvPr/>
        </p:nvSpPr>
        <p:spPr>
          <a:xfrm>
            <a:off x="4310742" y="6348549"/>
            <a:ext cx="4245429" cy="369332"/>
          </a:xfrm>
          <a:prstGeom prst="rect">
            <a:avLst/>
          </a:prstGeom>
          <a:noFill/>
        </p:spPr>
        <p:txBody>
          <a:bodyPr wrap="square" rtlCol="0">
            <a:spAutoFit/>
          </a:bodyPr>
          <a:lstStyle/>
          <a:p>
            <a:r>
              <a:rPr lang="el-GR" dirty="0" err="1"/>
              <a:t>Μοβσές</a:t>
            </a:r>
            <a:r>
              <a:rPr lang="el-GR" dirty="0"/>
              <a:t> </a:t>
            </a:r>
            <a:r>
              <a:rPr lang="el-GR" dirty="0" err="1"/>
              <a:t>Σουλτανιάν</a:t>
            </a:r>
            <a:r>
              <a:rPr lang="el-GR" dirty="0"/>
              <a:t> (</a:t>
            </a:r>
            <a:r>
              <a:rPr lang="en-GB" dirty="0"/>
              <a:t>Ford, Renault)</a:t>
            </a:r>
            <a:endParaRPr lang="en-US" dirty="0"/>
          </a:p>
        </p:txBody>
      </p:sp>
      <p:sp>
        <p:nvSpPr>
          <p:cNvPr id="12" name="TextBox 11">
            <a:extLst>
              <a:ext uri="{FF2B5EF4-FFF2-40B4-BE49-F238E27FC236}">
                <a16:creationId xmlns:a16="http://schemas.microsoft.com/office/drawing/2014/main" xmlns="" id="{7BAB154D-29F1-7247-A35F-C545197BC374}"/>
              </a:ext>
            </a:extLst>
          </p:cNvPr>
          <p:cNvSpPr txBox="1"/>
          <p:nvPr/>
        </p:nvSpPr>
        <p:spPr>
          <a:xfrm>
            <a:off x="8307977" y="5991264"/>
            <a:ext cx="3622766" cy="369332"/>
          </a:xfrm>
          <a:prstGeom prst="rect">
            <a:avLst/>
          </a:prstGeom>
          <a:noFill/>
        </p:spPr>
        <p:txBody>
          <a:bodyPr wrap="square" rtlCol="0">
            <a:spAutoFit/>
          </a:bodyPr>
          <a:lstStyle/>
          <a:p>
            <a:r>
              <a:rPr lang="el-GR" dirty="0" err="1"/>
              <a:t>Δικράν</a:t>
            </a:r>
            <a:r>
              <a:rPr lang="el-GR" dirty="0"/>
              <a:t> </a:t>
            </a:r>
            <a:r>
              <a:rPr lang="el-GR" dirty="0" err="1"/>
              <a:t>Ουζουνιάν</a:t>
            </a:r>
            <a:r>
              <a:rPr lang="el-GR" dirty="0"/>
              <a:t> (ΤΟΥΟΤΑ)</a:t>
            </a:r>
            <a:endParaRPr lang="en-US" dirty="0"/>
          </a:p>
        </p:txBody>
      </p:sp>
    </p:spTree>
    <p:extLst>
      <p:ext uri="{BB962C8B-B14F-4D97-AF65-F5344CB8AC3E}">
        <p14:creationId xmlns:p14="http://schemas.microsoft.com/office/powerpoint/2010/main" val="374614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xmlns="" id="{11B27982-D112-48B1-B286-157F51E0566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
            <a:extLst>
              <a:ext uri="{FF2B5EF4-FFF2-40B4-BE49-F238E27FC236}">
                <a16:creationId xmlns:a16="http://schemas.microsoft.com/office/drawing/2014/main" xmlns="" id="{D0A32D2B-F275-43BF-8D49-81B020CA11F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8" name="Freeform 5">
            <a:extLst>
              <a:ext uri="{FF2B5EF4-FFF2-40B4-BE49-F238E27FC236}">
                <a16:creationId xmlns:a16="http://schemas.microsoft.com/office/drawing/2014/main" xmlns="" id="{F333B445-2E7B-45D2-8EF6-B34FB5667F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8" name="Content Placeholder 3">
            <a:extLst>
              <a:ext uri="{FF2B5EF4-FFF2-40B4-BE49-F238E27FC236}">
                <a16:creationId xmlns:a16="http://schemas.microsoft.com/office/drawing/2014/main" xmlns="" id="{63E10CB1-A6DC-FF44-83B4-32BCF1EEAFDC}"/>
              </a:ext>
            </a:extLst>
          </p:cNvPr>
          <p:cNvPicPr>
            <a:picLocks noChangeAspect="1"/>
          </p:cNvPicPr>
          <p:nvPr/>
        </p:nvPicPr>
        <p:blipFill rotWithShape="1">
          <a:blip r:embed="rId3">
            <a:extLst>
              <a:ext uri="{28A0092B-C50C-407E-A947-70E740481C1C}">
                <a14:useLocalDpi xmlns:a14="http://schemas.microsoft.com/office/drawing/2010/main" val="0"/>
              </a:ext>
            </a:extLst>
          </a:blip>
          <a:srcRect l="7561" t="3896" r="9295" b="4786"/>
          <a:stretch/>
        </p:blipFill>
        <p:spPr>
          <a:xfrm>
            <a:off x="641251" y="2429566"/>
            <a:ext cx="2442755" cy="4034485"/>
          </a:xfrm>
          <a:prstGeom prst="rect">
            <a:avLst/>
          </a:prstGeom>
          <a:effectLst/>
        </p:spPr>
      </p:pic>
      <p:pic>
        <p:nvPicPr>
          <p:cNvPr id="5" name="Picture 4">
            <a:extLst>
              <a:ext uri="{FF2B5EF4-FFF2-40B4-BE49-F238E27FC236}">
                <a16:creationId xmlns:a16="http://schemas.microsoft.com/office/drawing/2014/main" xmlns="" id="{343014CC-9C51-C44A-96FC-34ECCEAA9867}"/>
              </a:ext>
            </a:extLst>
          </p:cNvPr>
          <p:cNvPicPr>
            <a:picLocks noChangeAspect="1"/>
          </p:cNvPicPr>
          <p:nvPr/>
        </p:nvPicPr>
        <p:blipFill rotWithShape="1">
          <a:blip r:embed="rId4">
            <a:extLst>
              <a:ext uri="{28A0092B-C50C-407E-A947-70E740481C1C}">
                <a14:useLocalDpi xmlns:a14="http://schemas.microsoft.com/office/drawing/2010/main" val="0"/>
              </a:ext>
            </a:extLst>
          </a:blip>
          <a:srcRect l="7891" t="3896" r="7328" b="208"/>
          <a:stretch/>
        </p:blipFill>
        <p:spPr>
          <a:xfrm>
            <a:off x="3396342" y="2548281"/>
            <a:ext cx="2639699" cy="3915770"/>
          </a:xfrm>
          <a:prstGeom prst="rect">
            <a:avLst/>
          </a:prstGeom>
          <a:effectLst/>
        </p:spPr>
      </p:pic>
      <p:sp>
        <p:nvSpPr>
          <p:cNvPr id="10" name="Content Placeholder 9">
            <a:extLst>
              <a:ext uri="{FF2B5EF4-FFF2-40B4-BE49-F238E27FC236}">
                <a16:creationId xmlns:a16="http://schemas.microsoft.com/office/drawing/2014/main" xmlns="" id="{31E95492-DD0A-462B-946F-ED2CA9E2197E}"/>
              </a:ext>
            </a:extLst>
          </p:cNvPr>
          <p:cNvSpPr>
            <a:spLocks noGrp="1"/>
          </p:cNvSpPr>
          <p:nvPr>
            <p:ph idx="1"/>
          </p:nvPr>
        </p:nvSpPr>
        <p:spPr>
          <a:xfrm>
            <a:off x="6427526" y="2548281"/>
            <a:ext cx="5114093" cy="3654389"/>
          </a:xfrm>
        </p:spPr>
        <p:txBody>
          <a:bodyPr>
            <a:normAutofit/>
          </a:bodyPr>
          <a:lstStyle/>
          <a:p>
            <a:r>
              <a:rPr lang="el-GR" dirty="0" err="1">
                <a:solidFill>
                  <a:schemeClr val="bg1"/>
                </a:solidFill>
              </a:rPr>
              <a:t>Κεβόρκ</a:t>
            </a:r>
            <a:r>
              <a:rPr lang="el-GR" dirty="0">
                <a:solidFill>
                  <a:schemeClr val="bg1"/>
                </a:solidFill>
              </a:rPr>
              <a:t> και </a:t>
            </a:r>
            <a:r>
              <a:rPr lang="el-GR" dirty="0" err="1">
                <a:solidFill>
                  <a:schemeClr val="bg1"/>
                </a:solidFill>
              </a:rPr>
              <a:t>Χάικ</a:t>
            </a:r>
            <a:r>
              <a:rPr lang="el-GR" dirty="0">
                <a:solidFill>
                  <a:schemeClr val="bg1"/>
                </a:solidFill>
              </a:rPr>
              <a:t> </a:t>
            </a:r>
            <a:r>
              <a:rPr lang="el-GR" dirty="0" err="1">
                <a:solidFill>
                  <a:schemeClr val="bg1"/>
                </a:solidFill>
              </a:rPr>
              <a:t>Κουγιουμτζιάν</a:t>
            </a:r>
            <a:r>
              <a:rPr lang="el-GR" dirty="0">
                <a:solidFill>
                  <a:schemeClr val="bg1"/>
                </a:solidFill>
              </a:rPr>
              <a:t> </a:t>
            </a:r>
            <a:r>
              <a:rPr lang="el-GR" dirty="0">
                <a:solidFill>
                  <a:schemeClr val="bg1"/>
                </a:solidFill>
                <a:sym typeface="Wingdings"/>
              </a:rPr>
              <a:t> εταιρεία «Απόλλων», από τα πρώτα εργοστάσια κατασκευής ενδυμάτων και εσωρούχων στην Κύπρο (μέχρι το 2001)</a:t>
            </a:r>
          </a:p>
          <a:p>
            <a:r>
              <a:rPr lang="el-GR" dirty="0" err="1">
                <a:solidFill>
                  <a:schemeClr val="bg1"/>
                </a:solidFill>
                <a:sym typeface="Wingdings"/>
              </a:rPr>
              <a:t>Καπριέλ</a:t>
            </a:r>
            <a:r>
              <a:rPr lang="el-GR" dirty="0">
                <a:solidFill>
                  <a:schemeClr val="bg1"/>
                </a:solidFill>
                <a:sym typeface="Wingdings"/>
              </a:rPr>
              <a:t> </a:t>
            </a:r>
            <a:r>
              <a:rPr lang="el-GR" dirty="0" err="1">
                <a:solidFill>
                  <a:schemeClr val="bg1"/>
                </a:solidFill>
                <a:sym typeface="Wingdings"/>
              </a:rPr>
              <a:t>Κασπαριάν</a:t>
            </a:r>
            <a:r>
              <a:rPr lang="el-GR" dirty="0">
                <a:solidFill>
                  <a:schemeClr val="bg1"/>
                </a:solidFill>
                <a:sym typeface="Wingdings"/>
              </a:rPr>
              <a:t>  «</a:t>
            </a:r>
            <a:r>
              <a:rPr lang="el-GR" dirty="0" err="1">
                <a:solidFill>
                  <a:schemeClr val="bg1"/>
                </a:solidFill>
                <a:sym typeface="Wingdings"/>
              </a:rPr>
              <a:t>Κασπαριαν</a:t>
            </a:r>
            <a:r>
              <a:rPr lang="el-GR" dirty="0">
                <a:solidFill>
                  <a:schemeClr val="bg1"/>
                </a:solidFill>
                <a:sym typeface="Wingdings"/>
              </a:rPr>
              <a:t> </a:t>
            </a:r>
            <a:r>
              <a:rPr lang="el-GR" dirty="0" err="1">
                <a:solidFill>
                  <a:schemeClr val="bg1"/>
                </a:solidFill>
                <a:sym typeface="Wingdings"/>
              </a:rPr>
              <a:t>Σαπων</a:t>
            </a:r>
            <a:r>
              <a:rPr lang="el-GR" dirty="0">
                <a:solidFill>
                  <a:schemeClr val="bg1"/>
                </a:solidFill>
                <a:sym typeface="Wingdings"/>
              </a:rPr>
              <a:t>» - σαπωνοποιείο και </a:t>
            </a:r>
            <a:r>
              <a:rPr lang="el-GR" dirty="0" err="1">
                <a:solidFill>
                  <a:schemeClr val="bg1"/>
                </a:solidFill>
                <a:sym typeface="Wingdings"/>
              </a:rPr>
              <a:t>αποσταλακτήριο</a:t>
            </a:r>
            <a:r>
              <a:rPr lang="el-GR" dirty="0">
                <a:solidFill>
                  <a:schemeClr val="bg1"/>
                </a:solidFill>
                <a:sym typeface="Wingdings"/>
              </a:rPr>
              <a:t> στη Λευκωσία, παραγωγή λαδιού (1930)  προϊόντα του στο Βρετανικό Μουσείο</a:t>
            </a:r>
            <a:endParaRPr lang="el-GR"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64338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7" name="Picture 7" descr="piperidou">
            <a:extLst>
              <a:ext uri="{FF2B5EF4-FFF2-40B4-BE49-F238E27FC236}">
                <a16:creationId xmlns:a16="http://schemas.microsoft.com/office/drawing/2014/main" xmlns="" id="{89B02813-493E-3D4F-AE82-3EC34E2632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7" r="-1" b="-1"/>
          <a:stretch/>
        </p:blipFill>
        <p:spPr>
          <a:xfrm>
            <a:off x="5789251" y="408776"/>
            <a:ext cx="5010663" cy="347378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piperidis">
            <a:extLst>
              <a:ext uri="{FF2B5EF4-FFF2-40B4-BE49-F238E27FC236}">
                <a16:creationId xmlns:a16="http://schemas.microsoft.com/office/drawing/2014/main" xmlns="" id="{12292AAD-6DAA-BF45-A5BE-4BFEBBD233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63" b="-1"/>
          <a:stretch/>
        </p:blipFill>
        <p:spPr>
          <a:xfrm>
            <a:off x="7536269" y="3612736"/>
            <a:ext cx="4360727" cy="3023195"/>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78D66203-18BB-40A2-B632-9356FE169D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xmlns="" id="{10721347-99B5-0E41-BEAA-FD49C6D24AB1}"/>
              </a:ext>
            </a:extLst>
          </p:cNvPr>
          <p:cNvSpPr>
            <a:spLocks noGrp="1"/>
          </p:cNvSpPr>
          <p:nvPr>
            <p:ph type="title"/>
          </p:nvPr>
        </p:nvSpPr>
        <p:spPr>
          <a:xfrm>
            <a:off x="646111" y="609601"/>
            <a:ext cx="6246093" cy="1675975"/>
          </a:xfrm>
        </p:spPr>
        <p:txBody>
          <a:bodyPr>
            <a:normAutofit/>
          </a:bodyPr>
          <a:lstStyle/>
          <a:p>
            <a:r>
              <a:rPr lang="el-GR" dirty="0"/>
              <a:t>Έλληνες Μ. Ασίας</a:t>
            </a:r>
            <a:endParaRPr lang="en-US" dirty="0"/>
          </a:p>
        </p:txBody>
      </p:sp>
      <p:sp>
        <p:nvSpPr>
          <p:cNvPr id="3" name="Content Placeholder 2">
            <a:extLst>
              <a:ext uri="{FF2B5EF4-FFF2-40B4-BE49-F238E27FC236}">
                <a16:creationId xmlns:a16="http://schemas.microsoft.com/office/drawing/2014/main" xmlns="" id="{9178707E-E306-C942-A638-4926ECB0E808}"/>
              </a:ext>
            </a:extLst>
          </p:cNvPr>
          <p:cNvSpPr>
            <a:spLocks noGrp="1"/>
          </p:cNvSpPr>
          <p:nvPr>
            <p:ph idx="1"/>
          </p:nvPr>
        </p:nvSpPr>
        <p:spPr>
          <a:xfrm>
            <a:off x="365477" y="2008501"/>
            <a:ext cx="5578321" cy="1250328"/>
          </a:xfrm>
        </p:spPr>
        <p:txBody>
          <a:bodyPr>
            <a:normAutofit/>
          </a:bodyPr>
          <a:lstStyle/>
          <a:p>
            <a:r>
              <a:rPr lang="el-GR" dirty="0"/>
              <a:t>Ανάπτυξη υφαντουργίας, ταπητουργίας και αγγειοπλαστικής </a:t>
            </a:r>
            <a:r>
              <a:rPr lang="el-GR" dirty="0">
                <a:sym typeface="Wingdings" pitchFamily="2" charset="2"/>
              </a:rPr>
              <a:t> μεταφορά τέχνης στους ντόπιους</a:t>
            </a:r>
          </a:p>
          <a:p>
            <a:endParaRPr lang="el-GR" dirty="0">
              <a:sym typeface="Wingdings" pitchFamily="2" charset="2"/>
            </a:endParaRPr>
          </a:p>
          <a:p>
            <a:endParaRPr lang="en-US" dirty="0"/>
          </a:p>
        </p:txBody>
      </p:sp>
      <p:sp>
        <p:nvSpPr>
          <p:cNvPr id="10" name="Rectangle 8">
            <a:extLst>
              <a:ext uri="{FF2B5EF4-FFF2-40B4-BE49-F238E27FC236}">
                <a16:creationId xmlns:a16="http://schemas.microsoft.com/office/drawing/2014/main" xmlns="" id="{C6CA3A64-5E93-C74D-ACFF-16D1EB476C02}"/>
              </a:ext>
            </a:extLst>
          </p:cNvPr>
          <p:cNvSpPr txBox="1">
            <a:spLocks noChangeArrowheads="1"/>
          </p:cNvSpPr>
          <p:nvPr/>
        </p:nvSpPr>
        <p:spPr>
          <a:xfrm>
            <a:off x="270456" y="5628068"/>
            <a:ext cx="7001027" cy="788247"/>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r">
              <a:lnSpc>
                <a:spcPct val="80000"/>
              </a:lnSpc>
              <a:buFont typeface="Wingdings" pitchFamily="2" charset="2"/>
              <a:buNone/>
            </a:pPr>
            <a:endParaRPr lang="el-GR" altLang="en-US" sz="600" dirty="0">
              <a:latin typeface="Script MT Bold" pitchFamily="66" charset="0"/>
            </a:endParaRPr>
          </a:p>
          <a:p>
            <a:pPr algn="r">
              <a:lnSpc>
                <a:spcPct val="80000"/>
              </a:lnSpc>
              <a:buFont typeface="Wingdings" pitchFamily="2" charset="2"/>
              <a:buNone/>
            </a:pPr>
            <a:r>
              <a:rPr lang="el-GR" altLang="en-US" sz="1700" dirty="0">
                <a:latin typeface="Script MT Bold" pitchFamily="66" charset="0"/>
              </a:rPr>
              <a:t>Ευφροσύνη Ριζοπούλου-</a:t>
            </a:r>
            <a:r>
              <a:rPr lang="el-GR" altLang="en-US" sz="1700" dirty="0" err="1">
                <a:latin typeface="Script MT Bold" pitchFamily="66" charset="0"/>
              </a:rPr>
              <a:t>Ηγουμενίδου</a:t>
            </a:r>
            <a:r>
              <a:rPr lang="el-GR" altLang="en-US" sz="1700" dirty="0">
                <a:latin typeface="Script MT Bold" pitchFamily="66" charset="0"/>
              </a:rPr>
              <a:t>, «Σχέσεις Κύπρου και Μικράς Ασίας σε τομείς της λαϊκής τέχνης», </a:t>
            </a:r>
            <a:r>
              <a:rPr lang="el-GR" altLang="en-US" sz="1700" i="1" dirty="0">
                <a:latin typeface="Script MT Bold" pitchFamily="66" charset="0"/>
              </a:rPr>
              <a:t>Πρακτικά Πανελληνίου Συνεδρίου Μικρασιατικής λαογραφίας</a:t>
            </a:r>
            <a:r>
              <a:rPr lang="el-GR" altLang="en-US" sz="1700" dirty="0">
                <a:latin typeface="Script MT Bold" pitchFamily="66" charset="0"/>
              </a:rPr>
              <a:t>, Αθήνα 1998</a:t>
            </a:r>
            <a:r>
              <a:rPr lang="el-GR" altLang="en-US" sz="1300" dirty="0">
                <a:latin typeface="Script MT Bold" pitchFamily="66" charset="0"/>
              </a:rPr>
              <a:t> </a:t>
            </a:r>
            <a:endParaRPr lang="en-US" altLang="en-US" sz="1300" dirty="0">
              <a:latin typeface="Script MT Bold" pitchFamily="66" charset="0"/>
            </a:endParaRPr>
          </a:p>
        </p:txBody>
      </p:sp>
      <p:sp>
        <p:nvSpPr>
          <p:cNvPr id="11" name="Rectangle 4">
            <a:extLst>
              <a:ext uri="{FF2B5EF4-FFF2-40B4-BE49-F238E27FC236}">
                <a16:creationId xmlns:a16="http://schemas.microsoft.com/office/drawing/2014/main" xmlns="" id="{003BB10D-B2A5-1745-A8E6-76D01F187A44}"/>
              </a:ext>
            </a:extLst>
          </p:cNvPr>
          <p:cNvSpPr txBox="1">
            <a:spLocks noChangeArrowheads="1"/>
          </p:cNvSpPr>
          <p:nvPr/>
        </p:nvSpPr>
        <p:spPr>
          <a:xfrm>
            <a:off x="1957589" y="4169493"/>
            <a:ext cx="6550266" cy="117163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altLang="en-US" sz="2400" dirty="0">
                <a:latin typeface="Script MT Bold" pitchFamily="66" charset="0"/>
              </a:rPr>
              <a:t>Η Μικρασιάτισσα Αλεξάνδρα </a:t>
            </a:r>
            <a:r>
              <a:rPr lang="el-GR" altLang="en-US" sz="2400" dirty="0" err="1">
                <a:latin typeface="Script MT Bold" pitchFamily="66" charset="0"/>
              </a:rPr>
              <a:t>Πιπερίδου</a:t>
            </a:r>
            <a:r>
              <a:rPr lang="el-GR" altLang="en-US" sz="2400" dirty="0">
                <a:latin typeface="Script MT Bold" pitchFamily="66" charset="0"/>
              </a:rPr>
              <a:t> με Κύπριες μαθήτριες της και ο αγγειοπλάστης Αλέκος </a:t>
            </a:r>
            <a:r>
              <a:rPr lang="el-GR" altLang="en-US" sz="2400" dirty="0" err="1">
                <a:latin typeface="Script MT Bold" pitchFamily="66" charset="0"/>
              </a:rPr>
              <a:t>Πιπερίδης</a:t>
            </a:r>
            <a:r>
              <a:rPr lang="el-GR" altLang="en-US" sz="2400" dirty="0">
                <a:latin typeface="Script MT Bold" pitchFamily="66" charset="0"/>
              </a:rPr>
              <a:t> </a:t>
            </a:r>
            <a:endParaRPr lang="en-US" altLang="en-US" sz="2400" dirty="0">
              <a:latin typeface="Script MT Bold" pitchFamily="66" charset="0"/>
            </a:endParaRPr>
          </a:p>
        </p:txBody>
      </p:sp>
    </p:spTree>
    <p:extLst>
      <p:ext uri="{BB962C8B-B14F-4D97-AF65-F5344CB8AC3E}">
        <p14:creationId xmlns:p14="http://schemas.microsoft.com/office/powerpoint/2010/main" val="19237146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{F27D977A-DCDE-1140-95C9-24D406785E1E}tf10001062</Template>
  <TotalTime>7240</TotalTime>
  <Words>1496</Words>
  <Application>Microsoft Office PowerPoint</Application>
  <PresentationFormat>Custom</PresentationFormat>
  <Paragraphs>177</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Ion</vt:lpstr>
      <vt:lpstr>ΗΜΕΡΙΔΑ ΟΠΑ ΔΙΑΔΡΑΣΕΙΣ : Η «ΚΙΝΗΣΗ» ΑΝΘΡΩΠΩΝ, ΙΔΕΩΝ ΚΑΙ ΤΕΧΝΟΓΝΩΣΙΑΣ ΣΤΗΝ ΕΛΛΑΔΑ, 19ος- 20 ός ΑΙΩΝΑΣ   Μετανάστευση και μεταφορά τεχνογνωσίας: η περίπτωση της βρετανικής Κύπρου, 1895-1939</vt:lpstr>
      <vt:lpstr>Στόχοι παρουσίασης</vt:lpstr>
      <vt:lpstr>Ιστορικό πλαίσιο</vt:lpstr>
      <vt:lpstr>Εισροή πληθυσμιακών ομάδων και κυπριακή οικονομία </vt:lpstr>
      <vt:lpstr>Η βρετανική πολιτική</vt:lpstr>
      <vt:lpstr>Αρμένιοι &amp; Έλληνες Μ. Ασίας: τεχνίτες και βιοτέχνες</vt:lpstr>
      <vt:lpstr>Αρμένιοι</vt:lpstr>
      <vt:lpstr>PowerPoint Presentation</vt:lpstr>
      <vt:lpstr>Έλληνες Μ. Ασίας</vt:lpstr>
      <vt:lpstr>PowerPoint Presentation</vt:lpstr>
      <vt:lpstr>Λευκοί Ρώσοι:  επιστημονικό ανθρώπινο δυναμικό</vt:lpstr>
      <vt:lpstr>PowerPoint Presentation</vt:lpstr>
      <vt:lpstr>PowerPoint Presentation</vt:lpstr>
      <vt:lpstr>Εβραίοι: οι «πρωτοπόροι» επιχειρηματίες </vt:lpstr>
      <vt:lpstr>PowerPoint Presentation</vt:lpstr>
      <vt:lpstr>Οι αγροτικές μονάδες (1895-1928)</vt:lpstr>
      <vt:lpstr>Πηγές: JCA Annual Report 1924; Surridge, A Survey of Rural Life in Cyprus, Nicosia 1930</vt:lpstr>
      <vt:lpstr>Εβραίοι μετανάστες τη δεκαετία του 1930</vt:lpstr>
      <vt:lpstr>Αγορά γης από Εβραίους 1933-1939   (Πηγή: Κρατικό Αρχείο Κύπρου: SA1/622/1934/1, SA1/622/1934/2, SA1/622/1934/3)</vt:lpstr>
      <vt:lpstr>Συμβολή Εβραίων σε μια περιορισμένη εκβιομηχάνιση του νησιού</vt:lpstr>
      <vt:lpstr>Πρωτοπόροι στην εσπεριδοκαλλιέργεια (Αμμόχωστος)</vt:lpstr>
      <vt:lpstr>Κυπρο-Παλαιστινιακή Εταιρεία Φυτειών(Φασούρι, Λεμεσός) </vt:lpstr>
      <vt:lpstr>PowerPoint Presentation</vt:lpstr>
      <vt:lpstr>Πηγή: Κρατικό Αρχείο Κύπρου: SA1/1391/1936, “Report of the committee appointed to consider certain aspects of the marketing of citrus fruits and to investigate other matters of importance to the citrus industry”, [1937]</vt:lpstr>
      <vt:lpstr>Συμπεράσματα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ΔΙΑΔΡΑΣΕΙΣ : Η «ΚΙΝΗΣΗ» ΑΝΘΡΩΠΩΝ, ΙΔΕΩΝ ΚΑΙ ΤΕΧΝΟΓΝΩΣΙΑΣ ΣΤΗΝ ΕΛΛΑΔΑ, 19ος- 20 ός ΑΙΩΝΑΣ   Μετανάστευση και μεταφορά τεχνογνωσίας: η περίπτωση της βρετανικής Κύπρου, 1895-1939</dc:title>
  <dc:creator>Evangelia Mathopoulou</dc:creator>
  <cp:lastModifiedBy>user</cp:lastModifiedBy>
  <cp:revision>46</cp:revision>
  <dcterms:created xsi:type="dcterms:W3CDTF">2018-04-20T08:41:04Z</dcterms:created>
  <dcterms:modified xsi:type="dcterms:W3CDTF">2018-05-25T08:45:21Z</dcterms:modified>
</cp:coreProperties>
</file>