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 id="282" r:id="rId27"/>
    <p:sldId id="283" r:id="rId28"/>
    <p:sldId id="284" r:id="rId29"/>
    <p:sldId id="285" r:id="rId30"/>
    <p:sldId id="286" r:id="rId31"/>
    <p:sldId id="287" r:id="rId32"/>
  </p:sldIdLst>
  <p:sldSz cx="12192000" cy="6858000"/>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2" d="100"/>
          <a:sy n="82" d="100"/>
        </p:scale>
        <p:origin x="720"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4C745E4-0CC3-D881-ABE3-75CB4773F152}"/>
              </a:ext>
            </a:extLst>
          </p:cNvPr>
          <p:cNvSpPr>
            <a:spLocks noGrp="1"/>
          </p:cNvSpPr>
          <p:nvPr>
            <p:ph type="ctrTitle"/>
          </p:nvPr>
        </p:nvSpPr>
        <p:spPr>
          <a:xfrm>
            <a:off x="1524000" y="1122363"/>
            <a:ext cx="9144000" cy="2387600"/>
          </a:xfrm>
        </p:spPr>
        <p:txBody>
          <a:bodyPr anchor="b"/>
          <a:lstStyle>
            <a:lvl1pPr algn="ctr">
              <a:defRPr sz="6000"/>
            </a:lvl1pPr>
          </a:lstStyle>
          <a:p>
            <a:r>
              <a:rPr lang="el-GR"/>
              <a:t>Κάντε κλικ για να επεξεργαστείτε τον τίτλο υποδείγματος</a:t>
            </a:r>
          </a:p>
        </p:txBody>
      </p:sp>
      <p:sp>
        <p:nvSpPr>
          <p:cNvPr id="3" name="Υπότιτλος 2">
            <a:extLst>
              <a:ext uri="{FF2B5EF4-FFF2-40B4-BE49-F238E27FC236}">
                <a16:creationId xmlns:a16="http://schemas.microsoft.com/office/drawing/2014/main" id="{CBEDCF32-5664-C320-1934-E80978D1D5D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a:t>Κάντε κλικ για να επεξεργαστείτε τον υπότιτλο του υποδείγματος</a:t>
            </a:r>
          </a:p>
        </p:txBody>
      </p:sp>
      <p:sp>
        <p:nvSpPr>
          <p:cNvPr id="4" name="Θέση ημερομηνίας 3">
            <a:extLst>
              <a:ext uri="{FF2B5EF4-FFF2-40B4-BE49-F238E27FC236}">
                <a16:creationId xmlns:a16="http://schemas.microsoft.com/office/drawing/2014/main" id="{2B4311C6-7755-BCE1-C9D3-10390AA847C9}"/>
              </a:ext>
            </a:extLst>
          </p:cNvPr>
          <p:cNvSpPr>
            <a:spLocks noGrp="1"/>
          </p:cNvSpPr>
          <p:nvPr>
            <p:ph type="dt" sz="half" idx="10"/>
          </p:nvPr>
        </p:nvSpPr>
        <p:spPr/>
        <p:txBody>
          <a:bodyPr/>
          <a:lstStyle/>
          <a:p>
            <a:fld id="{5378D076-97A5-438C-B7F8-C6EB793D06FE}" type="datetimeFigureOut">
              <a:rPr lang="el-GR" smtClean="0"/>
              <a:t>2/5/2023</a:t>
            </a:fld>
            <a:endParaRPr lang="el-GR"/>
          </a:p>
        </p:txBody>
      </p:sp>
      <p:sp>
        <p:nvSpPr>
          <p:cNvPr id="5" name="Θέση υποσέλιδου 4">
            <a:extLst>
              <a:ext uri="{FF2B5EF4-FFF2-40B4-BE49-F238E27FC236}">
                <a16:creationId xmlns:a16="http://schemas.microsoft.com/office/drawing/2014/main" id="{F4466180-884B-1D94-10FD-9C99AC79146B}"/>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2B3F2411-E565-0926-A9DC-35C978A87EA6}"/>
              </a:ext>
            </a:extLst>
          </p:cNvPr>
          <p:cNvSpPr>
            <a:spLocks noGrp="1"/>
          </p:cNvSpPr>
          <p:nvPr>
            <p:ph type="sldNum" sz="quarter" idx="12"/>
          </p:nvPr>
        </p:nvSpPr>
        <p:spPr/>
        <p:txBody>
          <a:bodyPr/>
          <a:lstStyle/>
          <a:p>
            <a:fld id="{0739A7E9-4975-4AC2-B970-7D7FE0CB4988}" type="slidenum">
              <a:rPr lang="el-GR" smtClean="0"/>
              <a:t>‹#›</a:t>
            </a:fld>
            <a:endParaRPr lang="el-GR"/>
          </a:p>
        </p:txBody>
      </p:sp>
    </p:spTree>
    <p:extLst>
      <p:ext uri="{BB962C8B-B14F-4D97-AF65-F5344CB8AC3E}">
        <p14:creationId xmlns:p14="http://schemas.microsoft.com/office/powerpoint/2010/main" val="27310270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E8F4A98-594A-8364-544F-7D02333760BF}"/>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κατακόρυφου κειμένου 2">
            <a:extLst>
              <a:ext uri="{FF2B5EF4-FFF2-40B4-BE49-F238E27FC236}">
                <a16:creationId xmlns:a16="http://schemas.microsoft.com/office/drawing/2014/main" id="{AD81BBB2-4E0B-A8B9-DEA6-6387FAC03FA2}"/>
              </a:ext>
            </a:extLst>
          </p:cNvPr>
          <p:cNvSpPr>
            <a:spLocks noGrp="1"/>
          </p:cNvSpPr>
          <p:nvPr>
            <p:ph type="body" orient="vert" idx="1"/>
          </p:nvPr>
        </p:nvSpPr>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F09C4426-6B6D-AAC6-FAF8-F7F20D5759F3}"/>
              </a:ext>
            </a:extLst>
          </p:cNvPr>
          <p:cNvSpPr>
            <a:spLocks noGrp="1"/>
          </p:cNvSpPr>
          <p:nvPr>
            <p:ph type="dt" sz="half" idx="10"/>
          </p:nvPr>
        </p:nvSpPr>
        <p:spPr/>
        <p:txBody>
          <a:bodyPr/>
          <a:lstStyle/>
          <a:p>
            <a:fld id="{5378D076-97A5-438C-B7F8-C6EB793D06FE}" type="datetimeFigureOut">
              <a:rPr lang="el-GR" smtClean="0"/>
              <a:t>2/5/2023</a:t>
            </a:fld>
            <a:endParaRPr lang="el-GR"/>
          </a:p>
        </p:txBody>
      </p:sp>
      <p:sp>
        <p:nvSpPr>
          <p:cNvPr id="5" name="Θέση υποσέλιδου 4">
            <a:extLst>
              <a:ext uri="{FF2B5EF4-FFF2-40B4-BE49-F238E27FC236}">
                <a16:creationId xmlns:a16="http://schemas.microsoft.com/office/drawing/2014/main" id="{AE7C8207-5CD1-383B-BCF1-E91063BDE28F}"/>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F32A3C98-611F-6D5B-6768-48EC5AF50962}"/>
              </a:ext>
            </a:extLst>
          </p:cNvPr>
          <p:cNvSpPr>
            <a:spLocks noGrp="1"/>
          </p:cNvSpPr>
          <p:nvPr>
            <p:ph type="sldNum" sz="quarter" idx="12"/>
          </p:nvPr>
        </p:nvSpPr>
        <p:spPr/>
        <p:txBody>
          <a:bodyPr/>
          <a:lstStyle/>
          <a:p>
            <a:fld id="{0739A7E9-4975-4AC2-B970-7D7FE0CB4988}" type="slidenum">
              <a:rPr lang="el-GR" smtClean="0"/>
              <a:t>‹#›</a:t>
            </a:fld>
            <a:endParaRPr lang="el-GR"/>
          </a:p>
        </p:txBody>
      </p:sp>
    </p:spTree>
    <p:extLst>
      <p:ext uri="{BB962C8B-B14F-4D97-AF65-F5344CB8AC3E}">
        <p14:creationId xmlns:p14="http://schemas.microsoft.com/office/powerpoint/2010/main" val="37500627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a:extLst>
              <a:ext uri="{FF2B5EF4-FFF2-40B4-BE49-F238E27FC236}">
                <a16:creationId xmlns:a16="http://schemas.microsoft.com/office/drawing/2014/main" id="{9C2F2B80-5778-8677-6E80-2954C9FC5313}"/>
              </a:ext>
            </a:extLst>
          </p:cNvPr>
          <p:cNvSpPr>
            <a:spLocks noGrp="1"/>
          </p:cNvSpPr>
          <p:nvPr>
            <p:ph type="title" orient="vert"/>
          </p:nvPr>
        </p:nvSpPr>
        <p:spPr>
          <a:xfrm>
            <a:off x="8724900" y="365125"/>
            <a:ext cx="2628900" cy="5811838"/>
          </a:xfrm>
        </p:spPr>
        <p:txBody>
          <a:bodyPr vert="eaVert"/>
          <a:lstStyle/>
          <a:p>
            <a:r>
              <a:rPr lang="el-GR"/>
              <a:t>Κάντε κλικ για να επεξεργαστείτε τον τίτλο υποδείγματος</a:t>
            </a:r>
          </a:p>
        </p:txBody>
      </p:sp>
      <p:sp>
        <p:nvSpPr>
          <p:cNvPr id="3" name="Θέση κατακόρυφου κειμένου 2">
            <a:extLst>
              <a:ext uri="{FF2B5EF4-FFF2-40B4-BE49-F238E27FC236}">
                <a16:creationId xmlns:a16="http://schemas.microsoft.com/office/drawing/2014/main" id="{754BCD92-6F91-C9FD-6743-10B6C6BC643A}"/>
              </a:ext>
            </a:extLst>
          </p:cNvPr>
          <p:cNvSpPr>
            <a:spLocks noGrp="1"/>
          </p:cNvSpPr>
          <p:nvPr>
            <p:ph type="body" orient="vert" idx="1"/>
          </p:nvPr>
        </p:nvSpPr>
        <p:spPr>
          <a:xfrm>
            <a:off x="838200" y="365125"/>
            <a:ext cx="7734300" cy="5811838"/>
          </a:xfrm>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A1D74314-7AAD-67EA-6968-6E9522E1DA07}"/>
              </a:ext>
            </a:extLst>
          </p:cNvPr>
          <p:cNvSpPr>
            <a:spLocks noGrp="1"/>
          </p:cNvSpPr>
          <p:nvPr>
            <p:ph type="dt" sz="half" idx="10"/>
          </p:nvPr>
        </p:nvSpPr>
        <p:spPr/>
        <p:txBody>
          <a:bodyPr/>
          <a:lstStyle/>
          <a:p>
            <a:fld id="{5378D076-97A5-438C-B7F8-C6EB793D06FE}" type="datetimeFigureOut">
              <a:rPr lang="el-GR" smtClean="0"/>
              <a:t>2/5/2023</a:t>
            </a:fld>
            <a:endParaRPr lang="el-GR"/>
          </a:p>
        </p:txBody>
      </p:sp>
      <p:sp>
        <p:nvSpPr>
          <p:cNvPr id="5" name="Θέση υποσέλιδου 4">
            <a:extLst>
              <a:ext uri="{FF2B5EF4-FFF2-40B4-BE49-F238E27FC236}">
                <a16:creationId xmlns:a16="http://schemas.microsoft.com/office/drawing/2014/main" id="{0212CD34-CE2F-F14E-3F71-79202380762D}"/>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489CD1EB-02E7-9BA3-5DD7-4A24B7ED3964}"/>
              </a:ext>
            </a:extLst>
          </p:cNvPr>
          <p:cNvSpPr>
            <a:spLocks noGrp="1"/>
          </p:cNvSpPr>
          <p:nvPr>
            <p:ph type="sldNum" sz="quarter" idx="12"/>
          </p:nvPr>
        </p:nvSpPr>
        <p:spPr/>
        <p:txBody>
          <a:bodyPr/>
          <a:lstStyle/>
          <a:p>
            <a:fld id="{0739A7E9-4975-4AC2-B970-7D7FE0CB4988}" type="slidenum">
              <a:rPr lang="el-GR" smtClean="0"/>
              <a:t>‹#›</a:t>
            </a:fld>
            <a:endParaRPr lang="el-GR"/>
          </a:p>
        </p:txBody>
      </p:sp>
    </p:spTree>
    <p:extLst>
      <p:ext uri="{BB962C8B-B14F-4D97-AF65-F5344CB8AC3E}">
        <p14:creationId xmlns:p14="http://schemas.microsoft.com/office/powerpoint/2010/main" val="25460398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5EC07B0-DCFC-82CF-00FB-07BCE4BD47DB}"/>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33EEB2FE-D357-7EB1-F291-7FE57F0137D4}"/>
              </a:ext>
            </a:extLst>
          </p:cNvPr>
          <p:cNvSpPr>
            <a:spLocks noGrp="1"/>
          </p:cNvSpPr>
          <p:nvPr>
            <p:ph idx="1"/>
          </p:nvPr>
        </p:nvSpPr>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7370D4C9-C625-947C-69F9-6CD1D62FC110}"/>
              </a:ext>
            </a:extLst>
          </p:cNvPr>
          <p:cNvSpPr>
            <a:spLocks noGrp="1"/>
          </p:cNvSpPr>
          <p:nvPr>
            <p:ph type="dt" sz="half" idx="10"/>
          </p:nvPr>
        </p:nvSpPr>
        <p:spPr/>
        <p:txBody>
          <a:bodyPr/>
          <a:lstStyle/>
          <a:p>
            <a:fld id="{5378D076-97A5-438C-B7F8-C6EB793D06FE}" type="datetimeFigureOut">
              <a:rPr lang="el-GR" smtClean="0"/>
              <a:t>2/5/2023</a:t>
            </a:fld>
            <a:endParaRPr lang="el-GR"/>
          </a:p>
        </p:txBody>
      </p:sp>
      <p:sp>
        <p:nvSpPr>
          <p:cNvPr id="5" name="Θέση υποσέλιδου 4">
            <a:extLst>
              <a:ext uri="{FF2B5EF4-FFF2-40B4-BE49-F238E27FC236}">
                <a16:creationId xmlns:a16="http://schemas.microsoft.com/office/drawing/2014/main" id="{54A62000-E9B6-F945-1FAA-74FAB1651397}"/>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B2DB0DEB-C968-00F0-3AD0-899465F97670}"/>
              </a:ext>
            </a:extLst>
          </p:cNvPr>
          <p:cNvSpPr>
            <a:spLocks noGrp="1"/>
          </p:cNvSpPr>
          <p:nvPr>
            <p:ph type="sldNum" sz="quarter" idx="12"/>
          </p:nvPr>
        </p:nvSpPr>
        <p:spPr/>
        <p:txBody>
          <a:bodyPr/>
          <a:lstStyle/>
          <a:p>
            <a:fld id="{0739A7E9-4975-4AC2-B970-7D7FE0CB4988}" type="slidenum">
              <a:rPr lang="el-GR" smtClean="0"/>
              <a:t>‹#›</a:t>
            </a:fld>
            <a:endParaRPr lang="el-GR"/>
          </a:p>
        </p:txBody>
      </p:sp>
    </p:spTree>
    <p:extLst>
      <p:ext uri="{BB962C8B-B14F-4D97-AF65-F5344CB8AC3E}">
        <p14:creationId xmlns:p14="http://schemas.microsoft.com/office/powerpoint/2010/main" val="39846773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BCE5568-F150-BEDA-52F5-EF2B4215574E}"/>
              </a:ext>
            </a:extLst>
          </p:cNvPr>
          <p:cNvSpPr>
            <a:spLocks noGrp="1"/>
          </p:cNvSpPr>
          <p:nvPr>
            <p:ph type="title"/>
          </p:nvPr>
        </p:nvSpPr>
        <p:spPr>
          <a:xfrm>
            <a:off x="831850" y="1709738"/>
            <a:ext cx="10515600" cy="2852737"/>
          </a:xfrm>
        </p:spPr>
        <p:txBody>
          <a:bodyPr anchor="b"/>
          <a:lstStyle>
            <a:lvl1pPr>
              <a:defRPr sz="6000"/>
            </a:lvl1p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10A898BD-F5F6-97E4-495C-1F4A6122487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l-GR"/>
              <a:t>Στυλ κειμένου υποδείγματος</a:t>
            </a:r>
          </a:p>
        </p:txBody>
      </p:sp>
      <p:sp>
        <p:nvSpPr>
          <p:cNvPr id="4" name="Θέση ημερομηνίας 3">
            <a:extLst>
              <a:ext uri="{FF2B5EF4-FFF2-40B4-BE49-F238E27FC236}">
                <a16:creationId xmlns:a16="http://schemas.microsoft.com/office/drawing/2014/main" id="{6809257B-A2A2-62E7-AA14-11A42004FDBF}"/>
              </a:ext>
            </a:extLst>
          </p:cNvPr>
          <p:cNvSpPr>
            <a:spLocks noGrp="1"/>
          </p:cNvSpPr>
          <p:nvPr>
            <p:ph type="dt" sz="half" idx="10"/>
          </p:nvPr>
        </p:nvSpPr>
        <p:spPr/>
        <p:txBody>
          <a:bodyPr/>
          <a:lstStyle/>
          <a:p>
            <a:fld id="{5378D076-97A5-438C-B7F8-C6EB793D06FE}" type="datetimeFigureOut">
              <a:rPr lang="el-GR" smtClean="0"/>
              <a:t>2/5/2023</a:t>
            </a:fld>
            <a:endParaRPr lang="el-GR"/>
          </a:p>
        </p:txBody>
      </p:sp>
      <p:sp>
        <p:nvSpPr>
          <p:cNvPr id="5" name="Θέση υποσέλιδου 4">
            <a:extLst>
              <a:ext uri="{FF2B5EF4-FFF2-40B4-BE49-F238E27FC236}">
                <a16:creationId xmlns:a16="http://schemas.microsoft.com/office/drawing/2014/main" id="{4D9905BC-1F9B-2662-055D-F01F896786B2}"/>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6124ABBB-FE54-FA0B-873D-3FF9FD83E1E3}"/>
              </a:ext>
            </a:extLst>
          </p:cNvPr>
          <p:cNvSpPr>
            <a:spLocks noGrp="1"/>
          </p:cNvSpPr>
          <p:nvPr>
            <p:ph type="sldNum" sz="quarter" idx="12"/>
          </p:nvPr>
        </p:nvSpPr>
        <p:spPr/>
        <p:txBody>
          <a:bodyPr/>
          <a:lstStyle/>
          <a:p>
            <a:fld id="{0739A7E9-4975-4AC2-B970-7D7FE0CB4988}" type="slidenum">
              <a:rPr lang="el-GR" smtClean="0"/>
              <a:t>‹#›</a:t>
            </a:fld>
            <a:endParaRPr lang="el-GR"/>
          </a:p>
        </p:txBody>
      </p:sp>
    </p:spTree>
    <p:extLst>
      <p:ext uri="{BB962C8B-B14F-4D97-AF65-F5344CB8AC3E}">
        <p14:creationId xmlns:p14="http://schemas.microsoft.com/office/powerpoint/2010/main" val="15449586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419EB4F-CB8F-18CE-E363-1493094F0EE4}"/>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BCD8E3D4-8054-7FBD-790A-2AF22D881C6B}"/>
              </a:ext>
            </a:extLst>
          </p:cNvPr>
          <p:cNvSpPr>
            <a:spLocks noGrp="1"/>
          </p:cNvSpPr>
          <p:nvPr>
            <p:ph sz="half" idx="1"/>
          </p:nvPr>
        </p:nvSpPr>
        <p:spPr>
          <a:xfrm>
            <a:off x="838200" y="1825625"/>
            <a:ext cx="5181600" cy="435133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περιεχομένου 3">
            <a:extLst>
              <a:ext uri="{FF2B5EF4-FFF2-40B4-BE49-F238E27FC236}">
                <a16:creationId xmlns:a16="http://schemas.microsoft.com/office/drawing/2014/main" id="{F603A8FB-A82C-9268-40EE-F435912E4821}"/>
              </a:ext>
            </a:extLst>
          </p:cNvPr>
          <p:cNvSpPr>
            <a:spLocks noGrp="1"/>
          </p:cNvSpPr>
          <p:nvPr>
            <p:ph sz="half" idx="2"/>
          </p:nvPr>
        </p:nvSpPr>
        <p:spPr>
          <a:xfrm>
            <a:off x="6172200" y="1825625"/>
            <a:ext cx="5181600" cy="435133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5" name="Θέση ημερομηνίας 4">
            <a:extLst>
              <a:ext uri="{FF2B5EF4-FFF2-40B4-BE49-F238E27FC236}">
                <a16:creationId xmlns:a16="http://schemas.microsoft.com/office/drawing/2014/main" id="{DDDBF8C7-0A1B-52DC-C70E-BC8A1C5BEB9C}"/>
              </a:ext>
            </a:extLst>
          </p:cNvPr>
          <p:cNvSpPr>
            <a:spLocks noGrp="1"/>
          </p:cNvSpPr>
          <p:nvPr>
            <p:ph type="dt" sz="half" idx="10"/>
          </p:nvPr>
        </p:nvSpPr>
        <p:spPr/>
        <p:txBody>
          <a:bodyPr/>
          <a:lstStyle/>
          <a:p>
            <a:fld id="{5378D076-97A5-438C-B7F8-C6EB793D06FE}" type="datetimeFigureOut">
              <a:rPr lang="el-GR" smtClean="0"/>
              <a:t>2/5/2023</a:t>
            </a:fld>
            <a:endParaRPr lang="el-GR"/>
          </a:p>
        </p:txBody>
      </p:sp>
      <p:sp>
        <p:nvSpPr>
          <p:cNvPr id="6" name="Θέση υποσέλιδου 5">
            <a:extLst>
              <a:ext uri="{FF2B5EF4-FFF2-40B4-BE49-F238E27FC236}">
                <a16:creationId xmlns:a16="http://schemas.microsoft.com/office/drawing/2014/main" id="{C9D5F6E6-FE8B-5DB2-ED3A-C86D6BAAEC85}"/>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C287C178-3A82-1ADE-122A-2CDACFFF53DA}"/>
              </a:ext>
            </a:extLst>
          </p:cNvPr>
          <p:cNvSpPr>
            <a:spLocks noGrp="1"/>
          </p:cNvSpPr>
          <p:nvPr>
            <p:ph type="sldNum" sz="quarter" idx="12"/>
          </p:nvPr>
        </p:nvSpPr>
        <p:spPr/>
        <p:txBody>
          <a:bodyPr/>
          <a:lstStyle/>
          <a:p>
            <a:fld id="{0739A7E9-4975-4AC2-B970-7D7FE0CB4988}" type="slidenum">
              <a:rPr lang="el-GR" smtClean="0"/>
              <a:t>‹#›</a:t>
            </a:fld>
            <a:endParaRPr lang="el-GR"/>
          </a:p>
        </p:txBody>
      </p:sp>
    </p:spTree>
    <p:extLst>
      <p:ext uri="{BB962C8B-B14F-4D97-AF65-F5344CB8AC3E}">
        <p14:creationId xmlns:p14="http://schemas.microsoft.com/office/powerpoint/2010/main" val="10769926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BACC860-1212-02B2-ABD9-5E9885C3D7BB}"/>
              </a:ext>
            </a:extLst>
          </p:cNvPr>
          <p:cNvSpPr>
            <a:spLocks noGrp="1"/>
          </p:cNvSpPr>
          <p:nvPr>
            <p:ph type="title"/>
          </p:nvPr>
        </p:nvSpPr>
        <p:spPr>
          <a:xfrm>
            <a:off x="839788" y="365125"/>
            <a:ext cx="10515600" cy="1325563"/>
          </a:xfrm>
        </p:spPr>
        <p:txBody>
          <a:body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5361227C-5648-BB99-8C07-08EFF9435E6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4" name="Θέση περιεχομένου 3">
            <a:extLst>
              <a:ext uri="{FF2B5EF4-FFF2-40B4-BE49-F238E27FC236}">
                <a16:creationId xmlns:a16="http://schemas.microsoft.com/office/drawing/2014/main" id="{C265BB98-775B-81B0-F34F-8408C160786B}"/>
              </a:ext>
            </a:extLst>
          </p:cNvPr>
          <p:cNvSpPr>
            <a:spLocks noGrp="1"/>
          </p:cNvSpPr>
          <p:nvPr>
            <p:ph sz="half" idx="2"/>
          </p:nvPr>
        </p:nvSpPr>
        <p:spPr>
          <a:xfrm>
            <a:off x="839788" y="2505075"/>
            <a:ext cx="5157787" cy="368458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5" name="Θέση κειμένου 4">
            <a:extLst>
              <a:ext uri="{FF2B5EF4-FFF2-40B4-BE49-F238E27FC236}">
                <a16:creationId xmlns:a16="http://schemas.microsoft.com/office/drawing/2014/main" id="{9F38E5ED-0418-D4F3-0BB1-D91681C8013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6" name="Θέση περιεχομένου 5">
            <a:extLst>
              <a:ext uri="{FF2B5EF4-FFF2-40B4-BE49-F238E27FC236}">
                <a16:creationId xmlns:a16="http://schemas.microsoft.com/office/drawing/2014/main" id="{2A7A9742-2E82-04AC-1CA6-3B4B7FF6C86F}"/>
              </a:ext>
            </a:extLst>
          </p:cNvPr>
          <p:cNvSpPr>
            <a:spLocks noGrp="1"/>
          </p:cNvSpPr>
          <p:nvPr>
            <p:ph sz="quarter" idx="4"/>
          </p:nvPr>
        </p:nvSpPr>
        <p:spPr>
          <a:xfrm>
            <a:off x="6172200" y="2505075"/>
            <a:ext cx="5183188" cy="368458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7" name="Θέση ημερομηνίας 6">
            <a:extLst>
              <a:ext uri="{FF2B5EF4-FFF2-40B4-BE49-F238E27FC236}">
                <a16:creationId xmlns:a16="http://schemas.microsoft.com/office/drawing/2014/main" id="{821D98B3-F949-4E4B-9502-ADB6E0009E9E}"/>
              </a:ext>
            </a:extLst>
          </p:cNvPr>
          <p:cNvSpPr>
            <a:spLocks noGrp="1"/>
          </p:cNvSpPr>
          <p:nvPr>
            <p:ph type="dt" sz="half" idx="10"/>
          </p:nvPr>
        </p:nvSpPr>
        <p:spPr/>
        <p:txBody>
          <a:bodyPr/>
          <a:lstStyle/>
          <a:p>
            <a:fld id="{5378D076-97A5-438C-B7F8-C6EB793D06FE}" type="datetimeFigureOut">
              <a:rPr lang="el-GR" smtClean="0"/>
              <a:t>2/5/2023</a:t>
            </a:fld>
            <a:endParaRPr lang="el-GR"/>
          </a:p>
        </p:txBody>
      </p:sp>
      <p:sp>
        <p:nvSpPr>
          <p:cNvPr id="8" name="Θέση υποσέλιδου 7">
            <a:extLst>
              <a:ext uri="{FF2B5EF4-FFF2-40B4-BE49-F238E27FC236}">
                <a16:creationId xmlns:a16="http://schemas.microsoft.com/office/drawing/2014/main" id="{311B0E3E-D7A5-0359-B392-837F002BF7B9}"/>
              </a:ext>
            </a:extLst>
          </p:cNvPr>
          <p:cNvSpPr>
            <a:spLocks noGrp="1"/>
          </p:cNvSpPr>
          <p:nvPr>
            <p:ph type="ftr" sz="quarter" idx="11"/>
          </p:nvPr>
        </p:nvSpPr>
        <p:spPr/>
        <p:txBody>
          <a:bodyPr/>
          <a:lstStyle/>
          <a:p>
            <a:endParaRPr lang="el-GR"/>
          </a:p>
        </p:txBody>
      </p:sp>
      <p:sp>
        <p:nvSpPr>
          <p:cNvPr id="9" name="Θέση αριθμού διαφάνειας 8">
            <a:extLst>
              <a:ext uri="{FF2B5EF4-FFF2-40B4-BE49-F238E27FC236}">
                <a16:creationId xmlns:a16="http://schemas.microsoft.com/office/drawing/2014/main" id="{6282C38E-3B18-CCCE-3D98-BC27717338C2}"/>
              </a:ext>
            </a:extLst>
          </p:cNvPr>
          <p:cNvSpPr>
            <a:spLocks noGrp="1"/>
          </p:cNvSpPr>
          <p:nvPr>
            <p:ph type="sldNum" sz="quarter" idx="12"/>
          </p:nvPr>
        </p:nvSpPr>
        <p:spPr/>
        <p:txBody>
          <a:bodyPr/>
          <a:lstStyle/>
          <a:p>
            <a:fld id="{0739A7E9-4975-4AC2-B970-7D7FE0CB4988}" type="slidenum">
              <a:rPr lang="el-GR" smtClean="0"/>
              <a:t>‹#›</a:t>
            </a:fld>
            <a:endParaRPr lang="el-GR"/>
          </a:p>
        </p:txBody>
      </p:sp>
    </p:spTree>
    <p:extLst>
      <p:ext uri="{BB962C8B-B14F-4D97-AF65-F5344CB8AC3E}">
        <p14:creationId xmlns:p14="http://schemas.microsoft.com/office/powerpoint/2010/main" val="23251076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254069C-F9EF-7995-5812-B24ABA85D065}"/>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ημερομηνίας 2">
            <a:extLst>
              <a:ext uri="{FF2B5EF4-FFF2-40B4-BE49-F238E27FC236}">
                <a16:creationId xmlns:a16="http://schemas.microsoft.com/office/drawing/2014/main" id="{4C30FAAE-B14C-0B00-BCD9-981F3B7D60C5}"/>
              </a:ext>
            </a:extLst>
          </p:cNvPr>
          <p:cNvSpPr>
            <a:spLocks noGrp="1"/>
          </p:cNvSpPr>
          <p:nvPr>
            <p:ph type="dt" sz="half" idx="10"/>
          </p:nvPr>
        </p:nvSpPr>
        <p:spPr/>
        <p:txBody>
          <a:bodyPr/>
          <a:lstStyle/>
          <a:p>
            <a:fld id="{5378D076-97A5-438C-B7F8-C6EB793D06FE}" type="datetimeFigureOut">
              <a:rPr lang="el-GR" smtClean="0"/>
              <a:t>2/5/2023</a:t>
            </a:fld>
            <a:endParaRPr lang="el-GR"/>
          </a:p>
        </p:txBody>
      </p:sp>
      <p:sp>
        <p:nvSpPr>
          <p:cNvPr id="4" name="Θέση υποσέλιδου 3">
            <a:extLst>
              <a:ext uri="{FF2B5EF4-FFF2-40B4-BE49-F238E27FC236}">
                <a16:creationId xmlns:a16="http://schemas.microsoft.com/office/drawing/2014/main" id="{58A7F9A8-D37A-FE5A-E244-939CAA6A55B7}"/>
              </a:ext>
            </a:extLst>
          </p:cNvPr>
          <p:cNvSpPr>
            <a:spLocks noGrp="1"/>
          </p:cNvSpPr>
          <p:nvPr>
            <p:ph type="ftr" sz="quarter" idx="11"/>
          </p:nvPr>
        </p:nvSpPr>
        <p:spPr/>
        <p:txBody>
          <a:bodyPr/>
          <a:lstStyle/>
          <a:p>
            <a:endParaRPr lang="el-GR"/>
          </a:p>
        </p:txBody>
      </p:sp>
      <p:sp>
        <p:nvSpPr>
          <p:cNvPr id="5" name="Θέση αριθμού διαφάνειας 4">
            <a:extLst>
              <a:ext uri="{FF2B5EF4-FFF2-40B4-BE49-F238E27FC236}">
                <a16:creationId xmlns:a16="http://schemas.microsoft.com/office/drawing/2014/main" id="{8088AE31-C97E-2315-7ED8-CF53633A760A}"/>
              </a:ext>
            </a:extLst>
          </p:cNvPr>
          <p:cNvSpPr>
            <a:spLocks noGrp="1"/>
          </p:cNvSpPr>
          <p:nvPr>
            <p:ph type="sldNum" sz="quarter" idx="12"/>
          </p:nvPr>
        </p:nvSpPr>
        <p:spPr/>
        <p:txBody>
          <a:bodyPr/>
          <a:lstStyle/>
          <a:p>
            <a:fld id="{0739A7E9-4975-4AC2-B970-7D7FE0CB4988}" type="slidenum">
              <a:rPr lang="el-GR" smtClean="0"/>
              <a:t>‹#›</a:t>
            </a:fld>
            <a:endParaRPr lang="el-GR"/>
          </a:p>
        </p:txBody>
      </p:sp>
    </p:spTree>
    <p:extLst>
      <p:ext uri="{BB962C8B-B14F-4D97-AF65-F5344CB8AC3E}">
        <p14:creationId xmlns:p14="http://schemas.microsoft.com/office/powerpoint/2010/main" val="5043029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Θέση ημερομηνίας 1">
            <a:extLst>
              <a:ext uri="{FF2B5EF4-FFF2-40B4-BE49-F238E27FC236}">
                <a16:creationId xmlns:a16="http://schemas.microsoft.com/office/drawing/2014/main" id="{ABB77C76-B523-BBB2-4964-BAA89BF87A14}"/>
              </a:ext>
            </a:extLst>
          </p:cNvPr>
          <p:cNvSpPr>
            <a:spLocks noGrp="1"/>
          </p:cNvSpPr>
          <p:nvPr>
            <p:ph type="dt" sz="half" idx="10"/>
          </p:nvPr>
        </p:nvSpPr>
        <p:spPr/>
        <p:txBody>
          <a:bodyPr/>
          <a:lstStyle/>
          <a:p>
            <a:fld id="{5378D076-97A5-438C-B7F8-C6EB793D06FE}" type="datetimeFigureOut">
              <a:rPr lang="el-GR" smtClean="0"/>
              <a:t>2/5/2023</a:t>
            </a:fld>
            <a:endParaRPr lang="el-GR"/>
          </a:p>
        </p:txBody>
      </p:sp>
      <p:sp>
        <p:nvSpPr>
          <p:cNvPr id="3" name="Θέση υποσέλιδου 2">
            <a:extLst>
              <a:ext uri="{FF2B5EF4-FFF2-40B4-BE49-F238E27FC236}">
                <a16:creationId xmlns:a16="http://schemas.microsoft.com/office/drawing/2014/main" id="{47243AF7-A83B-DB23-4747-E05EEE426903}"/>
              </a:ext>
            </a:extLst>
          </p:cNvPr>
          <p:cNvSpPr>
            <a:spLocks noGrp="1"/>
          </p:cNvSpPr>
          <p:nvPr>
            <p:ph type="ftr" sz="quarter" idx="11"/>
          </p:nvPr>
        </p:nvSpPr>
        <p:spPr/>
        <p:txBody>
          <a:bodyPr/>
          <a:lstStyle/>
          <a:p>
            <a:endParaRPr lang="el-GR"/>
          </a:p>
        </p:txBody>
      </p:sp>
      <p:sp>
        <p:nvSpPr>
          <p:cNvPr id="4" name="Θέση αριθμού διαφάνειας 3">
            <a:extLst>
              <a:ext uri="{FF2B5EF4-FFF2-40B4-BE49-F238E27FC236}">
                <a16:creationId xmlns:a16="http://schemas.microsoft.com/office/drawing/2014/main" id="{49A61A98-F2CE-CEFD-C712-39BF59A07728}"/>
              </a:ext>
            </a:extLst>
          </p:cNvPr>
          <p:cNvSpPr>
            <a:spLocks noGrp="1"/>
          </p:cNvSpPr>
          <p:nvPr>
            <p:ph type="sldNum" sz="quarter" idx="12"/>
          </p:nvPr>
        </p:nvSpPr>
        <p:spPr/>
        <p:txBody>
          <a:bodyPr/>
          <a:lstStyle/>
          <a:p>
            <a:fld id="{0739A7E9-4975-4AC2-B970-7D7FE0CB4988}" type="slidenum">
              <a:rPr lang="el-GR" smtClean="0"/>
              <a:t>‹#›</a:t>
            </a:fld>
            <a:endParaRPr lang="el-GR"/>
          </a:p>
        </p:txBody>
      </p:sp>
    </p:spTree>
    <p:extLst>
      <p:ext uri="{BB962C8B-B14F-4D97-AF65-F5344CB8AC3E}">
        <p14:creationId xmlns:p14="http://schemas.microsoft.com/office/powerpoint/2010/main" val="42842216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21D82D0-3FA7-8331-79F0-A6A8D64BA0B6}"/>
              </a:ext>
            </a:extLst>
          </p:cNvPr>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E178A26E-3578-9AD2-8899-49E98884433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κειμένου 3">
            <a:extLst>
              <a:ext uri="{FF2B5EF4-FFF2-40B4-BE49-F238E27FC236}">
                <a16:creationId xmlns:a16="http://schemas.microsoft.com/office/drawing/2014/main" id="{2302C8E3-5139-F3D6-8470-AA83DFBFD0F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Θέση ημερομηνίας 4">
            <a:extLst>
              <a:ext uri="{FF2B5EF4-FFF2-40B4-BE49-F238E27FC236}">
                <a16:creationId xmlns:a16="http://schemas.microsoft.com/office/drawing/2014/main" id="{D5B430AD-3F1B-628A-C97A-87A606B5F852}"/>
              </a:ext>
            </a:extLst>
          </p:cNvPr>
          <p:cNvSpPr>
            <a:spLocks noGrp="1"/>
          </p:cNvSpPr>
          <p:nvPr>
            <p:ph type="dt" sz="half" idx="10"/>
          </p:nvPr>
        </p:nvSpPr>
        <p:spPr/>
        <p:txBody>
          <a:bodyPr/>
          <a:lstStyle/>
          <a:p>
            <a:fld id="{5378D076-97A5-438C-B7F8-C6EB793D06FE}" type="datetimeFigureOut">
              <a:rPr lang="el-GR" smtClean="0"/>
              <a:t>2/5/2023</a:t>
            </a:fld>
            <a:endParaRPr lang="el-GR"/>
          </a:p>
        </p:txBody>
      </p:sp>
      <p:sp>
        <p:nvSpPr>
          <p:cNvPr id="6" name="Θέση υποσέλιδου 5">
            <a:extLst>
              <a:ext uri="{FF2B5EF4-FFF2-40B4-BE49-F238E27FC236}">
                <a16:creationId xmlns:a16="http://schemas.microsoft.com/office/drawing/2014/main" id="{D7F7518A-3099-57F1-AB08-E7FD546AD572}"/>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BFDFA3DD-2B79-27C7-0FE0-4A420FF28A85}"/>
              </a:ext>
            </a:extLst>
          </p:cNvPr>
          <p:cNvSpPr>
            <a:spLocks noGrp="1"/>
          </p:cNvSpPr>
          <p:nvPr>
            <p:ph type="sldNum" sz="quarter" idx="12"/>
          </p:nvPr>
        </p:nvSpPr>
        <p:spPr/>
        <p:txBody>
          <a:bodyPr/>
          <a:lstStyle/>
          <a:p>
            <a:fld id="{0739A7E9-4975-4AC2-B970-7D7FE0CB4988}" type="slidenum">
              <a:rPr lang="el-GR" smtClean="0"/>
              <a:t>‹#›</a:t>
            </a:fld>
            <a:endParaRPr lang="el-GR"/>
          </a:p>
        </p:txBody>
      </p:sp>
    </p:spTree>
    <p:extLst>
      <p:ext uri="{BB962C8B-B14F-4D97-AF65-F5344CB8AC3E}">
        <p14:creationId xmlns:p14="http://schemas.microsoft.com/office/powerpoint/2010/main" val="10162517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A72B64D-4DAE-98B9-C285-DA85D88A651E}"/>
              </a:ext>
            </a:extLst>
          </p:cNvPr>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p>
        </p:txBody>
      </p:sp>
      <p:sp>
        <p:nvSpPr>
          <p:cNvPr id="3" name="Θέση εικόνας 2">
            <a:extLst>
              <a:ext uri="{FF2B5EF4-FFF2-40B4-BE49-F238E27FC236}">
                <a16:creationId xmlns:a16="http://schemas.microsoft.com/office/drawing/2014/main" id="{DCC7D542-9D43-B7C0-35AB-4B81A3E1B38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a:extLst>
              <a:ext uri="{FF2B5EF4-FFF2-40B4-BE49-F238E27FC236}">
                <a16:creationId xmlns:a16="http://schemas.microsoft.com/office/drawing/2014/main" id="{864EEAB2-9C52-50D9-7BB1-9F01819E959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Θέση ημερομηνίας 4">
            <a:extLst>
              <a:ext uri="{FF2B5EF4-FFF2-40B4-BE49-F238E27FC236}">
                <a16:creationId xmlns:a16="http://schemas.microsoft.com/office/drawing/2014/main" id="{ED79632E-18DF-609D-CE79-6B47B7228A00}"/>
              </a:ext>
            </a:extLst>
          </p:cNvPr>
          <p:cNvSpPr>
            <a:spLocks noGrp="1"/>
          </p:cNvSpPr>
          <p:nvPr>
            <p:ph type="dt" sz="half" idx="10"/>
          </p:nvPr>
        </p:nvSpPr>
        <p:spPr/>
        <p:txBody>
          <a:bodyPr/>
          <a:lstStyle/>
          <a:p>
            <a:fld id="{5378D076-97A5-438C-B7F8-C6EB793D06FE}" type="datetimeFigureOut">
              <a:rPr lang="el-GR" smtClean="0"/>
              <a:t>2/5/2023</a:t>
            </a:fld>
            <a:endParaRPr lang="el-GR"/>
          </a:p>
        </p:txBody>
      </p:sp>
      <p:sp>
        <p:nvSpPr>
          <p:cNvPr id="6" name="Θέση υποσέλιδου 5">
            <a:extLst>
              <a:ext uri="{FF2B5EF4-FFF2-40B4-BE49-F238E27FC236}">
                <a16:creationId xmlns:a16="http://schemas.microsoft.com/office/drawing/2014/main" id="{DF0D1DDB-ACA3-5593-FE89-0AE70DFB4A34}"/>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AD4FE03B-42FB-509B-A199-0DC7B8FC6DE1}"/>
              </a:ext>
            </a:extLst>
          </p:cNvPr>
          <p:cNvSpPr>
            <a:spLocks noGrp="1"/>
          </p:cNvSpPr>
          <p:nvPr>
            <p:ph type="sldNum" sz="quarter" idx="12"/>
          </p:nvPr>
        </p:nvSpPr>
        <p:spPr/>
        <p:txBody>
          <a:bodyPr/>
          <a:lstStyle/>
          <a:p>
            <a:fld id="{0739A7E9-4975-4AC2-B970-7D7FE0CB4988}" type="slidenum">
              <a:rPr lang="el-GR" smtClean="0"/>
              <a:t>‹#›</a:t>
            </a:fld>
            <a:endParaRPr lang="el-GR"/>
          </a:p>
        </p:txBody>
      </p:sp>
    </p:spTree>
    <p:extLst>
      <p:ext uri="{BB962C8B-B14F-4D97-AF65-F5344CB8AC3E}">
        <p14:creationId xmlns:p14="http://schemas.microsoft.com/office/powerpoint/2010/main" val="17928324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a:extLst>
              <a:ext uri="{FF2B5EF4-FFF2-40B4-BE49-F238E27FC236}">
                <a16:creationId xmlns:a16="http://schemas.microsoft.com/office/drawing/2014/main" id="{A2A2E897-F535-91D5-6792-1985422EC11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E4D92941-7792-44EE-0C4B-EDC25284F10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4F614DCD-0333-39EF-E724-1440FE9D5D0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378D076-97A5-438C-B7F8-C6EB793D06FE}" type="datetimeFigureOut">
              <a:rPr lang="el-GR" smtClean="0"/>
              <a:t>2/5/2023</a:t>
            </a:fld>
            <a:endParaRPr lang="el-GR"/>
          </a:p>
        </p:txBody>
      </p:sp>
      <p:sp>
        <p:nvSpPr>
          <p:cNvPr id="5" name="Θέση υποσέλιδου 4">
            <a:extLst>
              <a:ext uri="{FF2B5EF4-FFF2-40B4-BE49-F238E27FC236}">
                <a16:creationId xmlns:a16="http://schemas.microsoft.com/office/drawing/2014/main" id="{46B945EA-6AC7-E93D-97D0-C60E4C4153D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Θέση αριθμού διαφάνειας 5">
            <a:extLst>
              <a:ext uri="{FF2B5EF4-FFF2-40B4-BE49-F238E27FC236}">
                <a16:creationId xmlns:a16="http://schemas.microsoft.com/office/drawing/2014/main" id="{87CB32AC-396B-BA3B-5C42-B347D73FD5C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739A7E9-4975-4AC2-B970-7D7FE0CB4988}" type="slidenum">
              <a:rPr lang="el-GR" smtClean="0"/>
              <a:t>‹#›</a:t>
            </a:fld>
            <a:endParaRPr lang="el-GR"/>
          </a:p>
        </p:txBody>
      </p:sp>
    </p:spTree>
    <p:extLst>
      <p:ext uri="{BB962C8B-B14F-4D97-AF65-F5344CB8AC3E}">
        <p14:creationId xmlns:p14="http://schemas.microsoft.com/office/powerpoint/2010/main" val="404822016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F56C462-CB10-B476-B3FC-147ED6F3F669}"/>
              </a:ext>
            </a:extLst>
          </p:cNvPr>
          <p:cNvSpPr>
            <a:spLocks noGrp="1"/>
          </p:cNvSpPr>
          <p:nvPr>
            <p:ph type="ctrTitle"/>
          </p:nvPr>
        </p:nvSpPr>
        <p:spPr/>
        <p:txBody>
          <a:bodyPr/>
          <a:lstStyle/>
          <a:p>
            <a:r>
              <a:rPr lang="el-GR"/>
              <a:t>5. Κρατικές ενισχύσεις και ενέργεια </a:t>
            </a:r>
          </a:p>
        </p:txBody>
      </p:sp>
      <p:sp>
        <p:nvSpPr>
          <p:cNvPr id="3" name="Υπότιτλος 2">
            <a:extLst>
              <a:ext uri="{FF2B5EF4-FFF2-40B4-BE49-F238E27FC236}">
                <a16:creationId xmlns:a16="http://schemas.microsoft.com/office/drawing/2014/main" id="{9A428FEA-EA0D-A984-EC36-16FEA50292A6}"/>
              </a:ext>
            </a:extLst>
          </p:cNvPr>
          <p:cNvSpPr>
            <a:spLocks noGrp="1"/>
          </p:cNvSpPr>
          <p:nvPr>
            <p:ph type="subTitle" idx="1"/>
          </p:nvPr>
        </p:nvSpPr>
        <p:spPr/>
        <p:txBody>
          <a:bodyPr/>
          <a:lstStyle/>
          <a:p>
            <a:endParaRPr lang="el-GR"/>
          </a:p>
        </p:txBody>
      </p:sp>
    </p:spTree>
    <p:extLst>
      <p:ext uri="{BB962C8B-B14F-4D97-AF65-F5344CB8AC3E}">
        <p14:creationId xmlns:p14="http://schemas.microsoft.com/office/powerpoint/2010/main" val="267920889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F898912-3F46-43AE-DB14-BF64DFF67D39}"/>
              </a:ext>
            </a:extLst>
          </p:cNvPr>
          <p:cNvSpPr>
            <a:spLocks noGrp="1"/>
          </p:cNvSpPr>
          <p:nvPr>
            <p:ph type="title"/>
          </p:nvPr>
        </p:nvSpPr>
        <p:spPr/>
        <p:txBody>
          <a:bodyPr/>
          <a:lstStyle/>
          <a:p>
            <a:r>
              <a:rPr lang="el-GR" dirty="0"/>
              <a:t>Αυτοδίκαια επιτρεπτές κρατικές ενισχύσεις </a:t>
            </a:r>
          </a:p>
        </p:txBody>
      </p:sp>
      <p:sp>
        <p:nvSpPr>
          <p:cNvPr id="3" name="Θέση περιεχομένου 2">
            <a:extLst>
              <a:ext uri="{FF2B5EF4-FFF2-40B4-BE49-F238E27FC236}">
                <a16:creationId xmlns:a16="http://schemas.microsoft.com/office/drawing/2014/main" id="{174DA6C8-58F4-2257-692F-D8B472C86E40}"/>
              </a:ext>
            </a:extLst>
          </p:cNvPr>
          <p:cNvSpPr>
            <a:spLocks noGrp="1"/>
          </p:cNvSpPr>
          <p:nvPr>
            <p:ph idx="1"/>
          </p:nvPr>
        </p:nvSpPr>
        <p:spPr/>
        <p:txBody>
          <a:bodyPr>
            <a:normAutofit/>
          </a:bodyPr>
          <a:lstStyle/>
          <a:p>
            <a:pPr algn="just">
              <a:lnSpc>
                <a:spcPct val="107000"/>
              </a:lnSpc>
              <a:spcBef>
                <a:spcPts val="0"/>
              </a:spcBef>
            </a:pPr>
            <a:r>
              <a:rPr lang="el-GR" sz="1800" b="1" kern="0" dirty="0">
                <a:effectLst/>
                <a:latin typeface="Times New Roman" panose="02020603050405020304" pitchFamily="18" charset="0"/>
                <a:ea typeface="Calibri" panose="020F0502020204030204" pitchFamily="34" charset="0"/>
                <a:cs typeface="Times New Roman" panose="02020603050405020304" pitchFamily="18" charset="0"/>
              </a:rPr>
              <a:t> </a:t>
            </a:r>
            <a:r>
              <a:rPr lang="el-GR" sz="1800" kern="0" dirty="0">
                <a:effectLst/>
                <a:latin typeface="Times New Roman" panose="02020603050405020304" pitchFamily="18" charset="0"/>
                <a:ea typeface="Calibri" panose="020F0502020204030204" pitchFamily="34" charset="0"/>
                <a:cs typeface="Times New Roman" panose="02020603050405020304" pitchFamily="18" charset="0"/>
              </a:rPr>
              <a:t>Το άρθρο 107 προβλέπει εξαιρέσεις στην απαγόρευση των κρατικών ενισχύσεων. Η δεύτερη παράγραφος αφορά ενισχύσεις που εξαιρούνται </a:t>
            </a:r>
            <a:r>
              <a:rPr lang="el-GR" sz="1800" i="1" kern="0" dirty="0">
                <a:effectLst/>
                <a:latin typeface="Times New Roman" panose="02020603050405020304" pitchFamily="18" charset="0"/>
                <a:ea typeface="Calibri" panose="020F0502020204030204" pitchFamily="34" charset="0"/>
                <a:cs typeface="Times New Roman" panose="02020603050405020304" pitchFamily="18" charset="0"/>
              </a:rPr>
              <a:t>αυτοδίκαια</a:t>
            </a:r>
            <a:r>
              <a:rPr lang="el-GR" sz="1800" kern="0" dirty="0">
                <a:effectLst/>
                <a:latin typeface="Times New Roman" panose="02020603050405020304" pitchFamily="18" charset="0"/>
                <a:ea typeface="Calibri" panose="020F0502020204030204" pitchFamily="34" charset="0"/>
                <a:cs typeface="Times New Roman" panose="02020603050405020304" pitchFamily="18" charset="0"/>
              </a:rPr>
              <a:t>. Πρόκειται ιδίως για τις ενισχύσεις κοινωνικού χαρακτήρα προς μεμονωμένους καταναλωτές, υπό τον όρο ότι χορηγούνται χωρίς διάκριση προελεύσεως των προϊόντων και τις ενισχύσεις για την επανόρθωση ζημιών που προκαλούνται από θεομηνίες ή άλλα έκτακτα γεγονότα. Στην πρώτη περίπτωση, υπάγονται και οι ενισχύσεις στον τομέα παροχής υπηρεσιών, όπως συμβαίνει στην περίπτωση των συγκοινωνιών με την επιδότηση της τιμής εισιτηρίου για τους ανήλικους, ανάπηρους κλπ. Στη δεύτερη περίπτωση, η έννοια της θεομηνίας πρέπει να ερμηνεύεται στενά και να έχει άμεση σχέση με την επικαλούμενη από ένα κράτος ζημία. </a:t>
            </a:r>
          </a:p>
          <a:p>
            <a:pPr algn="just">
              <a:lnSpc>
                <a:spcPct val="107000"/>
              </a:lnSpc>
              <a:spcBef>
                <a:spcPts val="0"/>
              </a:spcBef>
            </a:pPr>
            <a:r>
              <a:rPr lang="el-GR" sz="1800" kern="0" dirty="0">
                <a:effectLst/>
                <a:latin typeface="Times New Roman" panose="02020603050405020304" pitchFamily="18" charset="0"/>
                <a:ea typeface="Calibri" panose="020F0502020204030204" pitchFamily="34" charset="0"/>
                <a:cs typeface="Times New Roman" panose="02020603050405020304" pitchFamily="18" charset="0"/>
              </a:rPr>
              <a:t>Στο πλαίσιο αυτό, δεν έγινε αποδεκτή επιχειρηματολογία της Ελλάδας, όσον αφορά τη χορήγηση ενισχύσεων σε ορισμένους γεωργικούς συνεταιρισμούς για την αποκατάσταση ζημιών που προκλήθηκαν από την πυρηνική καταστροφή του </a:t>
            </a:r>
            <a:r>
              <a:rPr lang="el-GR" sz="1800" kern="0" dirty="0" err="1">
                <a:effectLst/>
                <a:latin typeface="Times New Roman" panose="02020603050405020304" pitchFamily="18" charset="0"/>
                <a:ea typeface="Calibri" panose="020F0502020204030204" pitchFamily="34" charset="0"/>
                <a:cs typeface="Times New Roman" panose="02020603050405020304" pitchFamily="18" charset="0"/>
              </a:rPr>
              <a:t>Τσέρνομπιλ</a:t>
            </a:r>
            <a:r>
              <a:rPr lang="el-GR" sz="1800" kern="0" dirty="0">
                <a:effectLst/>
                <a:latin typeface="Times New Roman" panose="02020603050405020304" pitchFamily="18" charset="0"/>
                <a:ea typeface="Calibri" panose="020F0502020204030204" pitchFamily="34" charset="0"/>
                <a:cs typeface="Times New Roman" panose="02020603050405020304" pitchFamily="18" charset="0"/>
              </a:rPr>
              <a:t>. [</a:t>
            </a: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ΔΕΚ, Ελλάδα κατά Επιτροπής, </a:t>
            </a:r>
            <a:r>
              <a:rPr lang="fr-FR" sz="1800" dirty="0">
                <a:effectLst/>
                <a:latin typeface="Times New Roman" panose="02020603050405020304" pitchFamily="18" charset="0"/>
                <a:ea typeface="Calibri" panose="020F0502020204030204" pitchFamily="34" charset="0"/>
                <a:cs typeface="Times New Roman" panose="02020603050405020304" pitchFamily="18" charset="0"/>
              </a:rPr>
              <a:t>C</a:t>
            </a: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-278/00, Συλλογή 2004, Ι-3997. Στην υπόθεση αυτή προβλήθηκε ο ισχυρισμός ότι η αγορά γάλακτος κατέρρευσε συνεπεία της εν λόγω καταστροφής]. </a:t>
            </a:r>
            <a:endParaRPr lang="el-GR"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l-GR" dirty="0"/>
          </a:p>
        </p:txBody>
      </p:sp>
    </p:spTree>
    <p:extLst>
      <p:ext uri="{BB962C8B-B14F-4D97-AF65-F5344CB8AC3E}">
        <p14:creationId xmlns:p14="http://schemas.microsoft.com/office/powerpoint/2010/main" val="73349824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CEE2DD2-8772-88D2-4751-87EC475998A4}"/>
              </a:ext>
            </a:extLst>
          </p:cNvPr>
          <p:cNvSpPr>
            <a:spLocks noGrp="1"/>
          </p:cNvSpPr>
          <p:nvPr>
            <p:ph type="title"/>
          </p:nvPr>
        </p:nvSpPr>
        <p:spPr/>
        <p:txBody>
          <a:bodyPr/>
          <a:lstStyle/>
          <a:p>
            <a:r>
              <a:rPr lang="el-GR" dirty="0"/>
              <a:t>Δυνητικά επιτρεπτές ενισχύσεις </a:t>
            </a:r>
          </a:p>
        </p:txBody>
      </p:sp>
      <p:sp>
        <p:nvSpPr>
          <p:cNvPr id="3" name="Θέση περιεχομένου 2">
            <a:extLst>
              <a:ext uri="{FF2B5EF4-FFF2-40B4-BE49-F238E27FC236}">
                <a16:creationId xmlns:a16="http://schemas.microsoft.com/office/drawing/2014/main" id="{7DA6E9A6-B48C-2FB2-CF12-D194C1A9161C}"/>
              </a:ext>
            </a:extLst>
          </p:cNvPr>
          <p:cNvSpPr>
            <a:spLocks noGrp="1"/>
          </p:cNvSpPr>
          <p:nvPr>
            <p:ph idx="1"/>
          </p:nvPr>
        </p:nvSpPr>
        <p:spPr/>
        <p:txBody>
          <a:bodyPr/>
          <a:lstStyle/>
          <a:p>
            <a:pPr algn="just"/>
            <a:r>
              <a:rPr lang="el-GR" sz="1800" kern="0" dirty="0">
                <a:effectLst/>
                <a:latin typeface="Times New Roman" panose="02020603050405020304" pitchFamily="18" charset="0"/>
                <a:ea typeface="Calibri" panose="020F0502020204030204" pitchFamily="34" charset="0"/>
                <a:cs typeface="Times New Roman" panose="02020603050405020304" pitchFamily="18" charset="0"/>
              </a:rPr>
              <a:t>Η τρίτη παράγραφος προβλέπει πέντε κατηγορίες </a:t>
            </a:r>
            <a:r>
              <a:rPr lang="el-GR" sz="1800" i="1" kern="0" dirty="0">
                <a:effectLst/>
                <a:latin typeface="Times New Roman" panose="02020603050405020304" pitchFamily="18" charset="0"/>
                <a:ea typeface="Calibri" panose="020F0502020204030204" pitchFamily="34" charset="0"/>
                <a:cs typeface="Times New Roman" panose="02020603050405020304" pitchFamily="18" charset="0"/>
              </a:rPr>
              <a:t>δυνητικών </a:t>
            </a:r>
            <a:r>
              <a:rPr lang="el-GR" sz="1800" kern="0" dirty="0">
                <a:effectLst/>
                <a:latin typeface="Times New Roman" panose="02020603050405020304" pitchFamily="18" charset="0"/>
                <a:ea typeface="Calibri" panose="020F0502020204030204" pitchFamily="34" charset="0"/>
                <a:cs typeface="Times New Roman" panose="02020603050405020304" pitchFamily="18" charset="0"/>
              </a:rPr>
              <a:t>εξαιρέσεων, τις ακόλουθες: </a:t>
            </a:r>
          </a:p>
          <a:p>
            <a:pPr algn="just"/>
            <a:r>
              <a:rPr lang="el-GR" sz="1800" kern="0" dirty="0">
                <a:effectLst/>
                <a:latin typeface="Times New Roman" panose="02020603050405020304" pitchFamily="18" charset="0"/>
                <a:ea typeface="Calibri" panose="020F0502020204030204" pitchFamily="34" charset="0"/>
                <a:cs typeface="Times New Roman" panose="02020603050405020304" pitchFamily="18" charset="0"/>
              </a:rPr>
              <a:t>1) ενισχύσεις για την προώθηση της οικονομικής ανάπτυξης περιοχών, στις οποίες το βιοτικό επίπεδο είναι ασυνήθιστα χαμηλό ή στις οποίες επικρατεί σοβαρή υποαπασχόληση, </a:t>
            </a:r>
          </a:p>
          <a:p>
            <a:pPr algn="just"/>
            <a:r>
              <a:rPr lang="el-GR" sz="1800" kern="0" dirty="0">
                <a:effectLst/>
                <a:latin typeface="Times New Roman" panose="02020603050405020304" pitchFamily="18" charset="0"/>
                <a:ea typeface="Calibri" panose="020F0502020204030204" pitchFamily="34" charset="0"/>
                <a:cs typeface="Times New Roman" panose="02020603050405020304" pitchFamily="18" charset="0"/>
              </a:rPr>
              <a:t>2) ενισχύσεις για την προώθηση σημαντικών σχεδίων κοινού ευρωπαϊκού ενδιαφέροντος ή για την άρση σοβαρής διαταραχής της οικονομίας κράτους μέλους, </a:t>
            </a:r>
          </a:p>
          <a:p>
            <a:pPr algn="just"/>
            <a:r>
              <a:rPr lang="el-GR" sz="1800" kern="0" dirty="0">
                <a:effectLst/>
                <a:latin typeface="Times New Roman" panose="02020603050405020304" pitchFamily="18" charset="0"/>
                <a:ea typeface="Calibri" panose="020F0502020204030204" pitchFamily="34" charset="0"/>
                <a:cs typeface="Times New Roman" panose="02020603050405020304" pitchFamily="18" charset="0"/>
              </a:rPr>
              <a:t>3) ενισχύσεις για την προώθηση της αναπτύξεως ορισμένων οικονομικών δραστηριοτήτων ή οικονομικών περιοχών, εφόσον δεν αλλοιώνουν τους όρους των συναλλαγών κατά τρόπο που θα αντέκειτο προς το κοινό συμφέρον, </a:t>
            </a:r>
          </a:p>
          <a:p>
            <a:pPr algn="just"/>
            <a:r>
              <a:rPr lang="el-GR" sz="1800" kern="0" dirty="0">
                <a:effectLst/>
                <a:latin typeface="Times New Roman" panose="02020603050405020304" pitchFamily="18" charset="0"/>
                <a:ea typeface="Calibri" panose="020F0502020204030204" pitchFamily="34" charset="0"/>
                <a:cs typeface="Times New Roman" panose="02020603050405020304" pitchFamily="18" charset="0"/>
              </a:rPr>
              <a:t>4) οι ενισχύσεις για την προώθηση του πολιτισμού και της διατήρησης της πολιτιστικής κληρονομιάς, εφόσον δεν αλλοιώνουν τους όρους συναλλαγών κατά τρόπο που θα αντέκειτο προς το κοινό συμφέρον, </a:t>
            </a:r>
          </a:p>
          <a:p>
            <a:pPr algn="just"/>
            <a:r>
              <a:rPr lang="el-GR" sz="1800" kern="0" dirty="0">
                <a:effectLst/>
                <a:latin typeface="Times New Roman" panose="02020603050405020304" pitchFamily="18" charset="0"/>
                <a:ea typeface="Calibri" panose="020F0502020204030204" pitchFamily="34" charset="0"/>
                <a:cs typeface="Times New Roman" panose="02020603050405020304" pitchFamily="18" charset="0"/>
              </a:rPr>
              <a:t>5) άλλες κατηγορίες ενισχύσεων που καθορίζονται από το Συμβούλιο, το οποίο αποφασίζει με πρόταση της Επιτροπής. </a:t>
            </a:r>
            <a:endParaRPr lang="el-GR" sz="18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l-GR" dirty="0"/>
          </a:p>
        </p:txBody>
      </p:sp>
    </p:spTree>
    <p:extLst>
      <p:ext uri="{BB962C8B-B14F-4D97-AF65-F5344CB8AC3E}">
        <p14:creationId xmlns:p14="http://schemas.microsoft.com/office/powerpoint/2010/main" val="146305276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C284B97-7B49-EB24-17D8-37CF788AB4F6}"/>
              </a:ext>
            </a:extLst>
          </p:cNvPr>
          <p:cNvSpPr>
            <a:spLocks noGrp="1"/>
          </p:cNvSpPr>
          <p:nvPr>
            <p:ph type="title"/>
          </p:nvPr>
        </p:nvSpPr>
        <p:spPr/>
        <p:txBody>
          <a:bodyPr/>
          <a:lstStyle/>
          <a:p>
            <a:r>
              <a:rPr lang="el-GR" dirty="0"/>
              <a:t>Όροι δυνητικής εξαίρεσης </a:t>
            </a:r>
          </a:p>
        </p:txBody>
      </p:sp>
      <p:sp>
        <p:nvSpPr>
          <p:cNvPr id="3" name="Θέση περιεχομένου 2">
            <a:extLst>
              <a:ext uri="{FF2B5EF4-FFF2-40B4-BE49-F238E27FC236}">
                <a16:creationId xmlns:a16="http://schemas.microsoft.com/office/drawing/2014/main" id="{DE793232-BC32-2987-1A6B-A6789A0C030E}"/>
              </a:ext>
            </a:extLst>
          </p:cNvPr>
          <p:cNvSpPr>
            <a:spLocks noGrp="1"/>
          </p:cNvSpPr>
          <p:nvPr>
            <p:ph idx="1"/>
          </p:nvPr>
        </p:nvSpPr>
        <p:spPr/>
        <p:txBody>
          <a:bodyPr>
            <a:normAutofit/>
          </a:bodyPr>
          <a:lstStyle/>
          <a:p>
            <a:pPr algn="just">
              <a:lnSpc>
                <a:spcPct val="107000"/>
              </a:lnSpc>
              <a:spcBef>
                <a:spcPts val="0"/>
              </a:spcBef>
            </a:pPr>
            <a:r>
              <a:rPr lang="el-GR" sz="1800" kern="0" dirty="0">
                <a:effectLst/>
                <a:latin typeface="Times New Roman" panose="02020603050405020304" pitchFamily="18" charset="0"/>
                <a:ea typeface="Calibri" panose="020F0502020204030204" pitchFamily="34" charset="0"/>
                <a:cs typeface="Times New Roman" panose="02020603050405020304" pitchFamily="18" charset="0"/>
              </a:rPr>
              <a:t>Οι ενισχύσεις που εξαιρούνται από τη γενική απαγόρευση συμβάλλουν στην  ικανοποίηση ευρύτερων στόχων της Ένωσης, όπως των στόχων της κοινωνικής και οικονομικής συνοχής και  της ισόρροπης ανάπτυξης. </a:t>
            </a:r>
          </a:p>
          <a:p>
            <a:pPr algn="just">
              <a:lnSpc>
                <a:spcPct val="107000"/>
              </a:lnSpc>
              <a:spcBef>
                <a:spcPts val="0"/>
              </a:spcBef>
            </a:pPr>
            <a:r>
              <a:rPr lang="el-GR" sz="1800" kern="0" dirty="0">
                <a:effectLst/>
                <a:latin typeface="Times New Roman" panose="02020603050405020304" pitchFamily="18" charset="0"/>
                <a:ea typeface="Calibri" panose="020F0502020204030204" pitchFamily="34" charset="0"/>
                <a:cs typeface="Times New Roman" panose="02020603050405020304" pitchFamily="18" charset="0"/>
              </a:rPr>
              <a:t>Το Δικαστήριο θεώρησε ότι η εφαρμογή του άρθρου 107.3 ΣΛΕΕ προϋποθέτει την τήρηση της αρχής της αναγκαιότητας της ενίσχυσης</a:t>
            </a:r>
            <a:r>
              <a:rPr lang="el-GR" sz="1800" i="1" kern="0" dirty="0">
                <a:effectLst/>
                <a:latin typeface="Times New Roman" panose="02020603050405020304" pitchFamily="18" charset="0"/>
                <a:ea typeface="Calibri" panose="020F0502020204030204" pitchFamily="34" charset="0"/>
                <a:cs typeface="Times New Roman" panose="02020603050405020304" pitchFamily="18" charset="0"/>
              </a:rPr>
              <a:t>.</a:t>
            </a:r>
            <a:r>
              <a:rPr lang="el-GR" sz="1800" kern="0" dirty="0">
                <a:effectLst/>
                <a:latin typeface="Times New Roman" panose="02020603050405020304" pitchFamily="18" charset="0"/>
                <a:ea typeface="Calibri" panose="020F0502020204030204" pitchFamily="34" charset="0"/>
                <a:cs typeface="Times New Roman" panose="02020603050405020304" pitchFamily="18" charset="0"/>
              </a:rPr>
              <a:t> Κατά το μέτρο που οι επιδιωκόμενοι στόχοι μπορούν να εκπληρωθούν από την λειτουργία των κανόνων της αγοράς, η ενίσχυση δεν μπορεί να εγκριθεί από την Επιτροπή. </a:t>
            </a:r>
          </a:p>
          <a:p>
            <a:pPr algn="just">
              <a:lnSpc>
                <a:spcPct val="107000"/>
              </a:lnSpc>
              <a:spcBef>
                <a:spcPts val="0"/>
              </a:spcBef>
            </a:pPr>
            <a:r>
              <a:rPr lang="el-GR" sz="1800" kern="0" dirty="0">
                <a:effectLst/>
                <a:latin typeface="Times New Roman" panose="02020603050405020304" pitchFamily="18" charset="0"/>
                <a:ea typeface="Calibri" panose="020F0502020204030204" pitchFamily="34" charset="0"/>
                <a:cs typeface="Times New Roman" panose="02020603050405020304" pitchFamily="18" charset="0"/>
              </a:rPr>
              <a:t>Κατά πάγια νομολογία του Δικαστηρίου, η Επιτροπή διαθέτει, για την εφαρμογή του άρθρου 107, παράγραφος 3, ΣΛΕΕ, ευρεία εξουσία εκτιμήσεως, η άσκηση της οποίας συνεπάγεται σύνθετες εκτιμήσεις οικονομικής και κοινωνικής φύσεως. </a:t>
            </a:r>
          </a:p>
          <a:p>
            <a:pPr algn="just">
              <a:lnSpc>
                <a:spcPct val="107000"/>
              </a:lnSpc>
              <a:spcBef>
                <a:spcPts val="0"/>
              </a:spcBef>
            </a:pPr>
            <a:r>
              <a:rPr lang="el-GR" sz="1800" kern="0" dirty="0">
                <a:effectLst/>
                <a:latin typeface="Times New Roman" panose="02020603050405020304" pitchFamily="18" charset="0"/>
                <a:ea typeface="Calibri" panose="020F0502020204030204" pitchFamily="34" charset="0"/>
                <a:cs typeface="Times New Roman" panose="02020603050405020304" pitchFamily="18" charset="0"/>
              </a:rPr>
              <a:t>Βέβαια, όταν η Επιτροπή θεσπίζει γενικά κανόνες συμπεριφοράς και αναγγέλλει, με τη δημοσίευσή τους, ότι θα τους εφαρμόζει εφεξής στις περιπτώσεις που αφορούν οι κανόνες αυτοί, αυτοπεριορίζεται κατά την άσκηση της οικείας εξουσίας εκτιμήσεως και δεν μπορεί, καταρχήν, να αποκλίνει από τους κανόνες αυτούς, άλλως υπάρχει ενδεχόμενο να ακυρωθούν οι πράξεις της, λόγω παραβιάσεως γενικών αρχών του δικαίου, όπως είναι η ίση μεταχείριση ή η προστασία της δικαιολογημένης εμπιστοσύνης. </a:t>
            </a:r>
            <a:endParaRPr lang="el-GR" sz="18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l-GR" dirty="0"/>
          </a:p>
        </p:txBody>
      </p:sp>
    </p:spTree>
    <p:extLst>
      <p:ext uri="{BB962C8B-B14F-4D97-AF65-F5344CB8AC3E}">
        <p14:creationId xmlns:p14="http://schemas.microsoft.com/office/powerpoint/2010/main" val="12195939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700F910-26DB-C3EB-A1BE-41B34F023602}"/>
              </a:ext>
            </a:extLst>
          </p:cNvPr>
          <p:cNvSpPr>
            <a:spLocks noGrp="1"/>
          </p:cNvSpPr>
          <p:nvPr>
            <p:ph type="title"/>
          </p:nvPr>
        </p:nvSpPr>
        <p:spPr/>
        <p:txBody>
          <a:bodyPr/>
          <a:lstStyle/>
          <a:p>
            <a:r>
              <a:rPr lang="el-GR" dirty="0"/>
              <a:t>Ενισχύσεις </a:t>
            </a:r>
            <a:r>
              <a:rPr lang="en-US" dirty="0"/>
              <a:t>COVID-19</a:t>
            </a:r>
            <a:endParaRPr lang="el-GR" dirty="0"/>
          </a:p>
        </p:txBody>
      </p:sp>
      <p:sp>
        <p:nvSpPr>
          <p:cNvPr id="3" name="Θέση περιεχομένου 2">
            <a:extLst>
              <a:ext uri="{FF2B5EF4-FFF2-40B4-BE49-F238E27FC236}">
                <a16:creationId xmlns:a16="http://schemas.microsoft.com/office/drawing/2014/main" id="{5E44BCB1-6A08-42A5-6DC0-EDBD52BC4221}"/>
              </a:ext>
            </a:extLst>
          </p:cNvPr>
          <p:cNvSpPr>
            <a:spLocks noGrp="1"/>
          </p:cNvSpPr>
          <p:nvPr>
            <p:ph idx="1"/>
          </p:nvPr>
        </p:nvSpPr>
        <p:spPr/>
        <p:txBody>
          <a:bodyPr>
            <a:normAutofit/>
          </a:bodyPr>
          <a:lstStyle/>
          <a:p>
            <a:pPr algn="just"/>
            <a:r>
              <a:rPr lang="el-GR" sz="1800" kern="0" dirty="0">
                <a:effectLst/>
                <a:latin typeface="Times New Roman" panose="02020603050405020304" pitchFamily="18" charset="0"/>
                <a:ea typeface="Calibri" panose="020F0502020204030204" pitchFamily="34" charset="0"/>
              </a:rPr>
              <a:t>Στις 19 Μαρτίου 2020, η Επιτροπή εξέδωσε προσωρινό πλαίσιο για τη λήψη μέτρων κρατικής ενίσχυσης για τη στήριξη της οικονομίας, το οποίο αναθεώρησε πολλές φορές κατά την πορεία της κρίσης της COVID-19. Κατά την έκθεση της Επιτροπής, σε πολύ σύντομο χρονικό διάστημα, εκδόθηκε ένας μεγάλος αριθμός αποφάσεων σχετικά με κρατικές ενισχύσεις δυνάμει του προσωρινού πλαισίου, παρέχοντας στα κράτη μέλη τη δυνατότητα να θεσπίζουν μέτρα για τον περιορισμό των οικονομικών επιπτώσεων της πανδημίας COVID-19. Το 2020, η Επιτροπή εξέδωσε 598 αποφάσεις για κρατικές ενισχύσεις που σχετίζονταν με την COVID-19. Κατά την εν λόγω περίοδο, η Επιτροπή εξουσιοδότησε κρατικές ενισχύσεις που εκτιμάται ότι ανέρχονται σε 3,08 </a:t>
            </a:r>
            <a:r>
              <a:rPr lang="el-GR" sz="1800" kern="0" dirty="0" err="1">
                <a:effectLst/>
                <a:latin typeface="Times New Roman" panose="02020603050405020304" pitchFamily="18" charset="0"/>
                <a:ea typeface="Calibri" panose="020F0502020204030204" pitchFamily="34" charset="0"/>
              </a:rPr>
              <a:t>τρισ</a:t>
            </a:r>
            <a:r>
              <a:rPr lang="el-GR" sz="1800" kern="0" dirty="0">
                <a:effectLst/>
                <a:latin typeface="Times New Roman" panose="02020603050405020304" pitchFamily="18" charset="0"/>
                <a:ea typeface="Calibri" panose="020F0502020204030204" pitchFamily="34" charset="0"/>
              </a:rPr>
              <a:t>. EUR. Πολλά κράτη μέλη κοινοποίησαν «</a:t>
            </a:r>
            <a:r>
              <a:rPr lang="el-GR" sz="1800" kern="0" dirty="0">
                <a:solidFill>
                  <a:srgbClr val="000000"/>
                </a:solidFill>
                <a:effectLst/>
                <a:latin typeface="Times New Roman" panose="02020603050405020304" pitchFamily="18" charset="0"/>
                <a:ea typeface="Calibri" panose="020F0502020204030204" pitchFamily="34" charset="0"/>
              </a:rPr>
              <a:t>συλλογικά καθεστώτα</a:t>
            </a:r>
            <a:r>
              <a:rPr lang="el-GR" sz="1800" kern="0" dirty="0">
                <a:effectLst/>
                <a:latin typeface="Times New Roman" panose="02020603050405020304" pitchFamily="18" charset="0"/>
                <a:ea typeface="Calibri" panose="020F0502020204030204" pitchFamily="34" charset="0"/>
              </a:rPr>
              <a:t>» που καλύπτουν διάφορους τομείς της οικονομίας μέσω διαφορετικών ειδών ενισχύσεων, περιλαμβανομένης στήριξης που στοχεύει τις μικρές και μεσαίες επιχειρήσεις (ΜΜΕ). Οι ενισχύσεις προς τις MME χορηγήθηκαν υπό διάφορες μορφές, όπως αναβολές της καταβολής φόρου (Δανία), καθεστώτα δημόσιων εγγυήσεων (Βουλγαρία) και επιχορηγήσεις που καλύπτουν τους τόκους υφιστάμενων δανειακών υποχρεώσεων (Ελλάδα). Μέριμνα της Επιτροπής είναι η δημόσια στήριξη να μην προκαλέσει στρέβλωση των ίσων όρων ανταγωνισμού στην ενιαία αγορά, δεδομένης άλλωστε της διαφορετικής οικονομικής ισχύος των κρατών μελών. [</a:t>
            </a: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Για παράδειγμα, μέσω της θέσπισης ανώτατων ορίων στις χορηγούμενες ανά δικαιούχο ενισχύσεις και μέσω της απαίτησης λήψης μέτρων για την αντιμετώπιση στρεβλώσεων του ανταγωνισμού για τις μεγάλες </a:t>
            </a:r>
            <a:r>
              <a:rPr lang="el-GR" sz="1800" dirty="0" err="1">
                <a:effectLst/>
                <a:latin typeface="Times New Roman" panose="02020603050405020304" pitchFamily="18" charset="0"/>
                <a:ea typeface="Calibri" panose="020F0502020204030204" pitchFamily="34" charset="0"/>
                <a:cs typeface="Times New Roman" panose="02020603050405020304" pitchFamily="18" charset="0"/>
              </a:rPr>
              <a:t>ανακεφαλαιοποιήσεις</a:t>
            </a: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 εταιρειών με σημαντική ισχύ στην αγορά].</a:t>
            </a:r>
            <a:endParaRPr lang="el-GR"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l-GR" dirty="0"/>
          </a:p>
        </p:txBody>
      </p:sp>
    </p:spTree>
    <p:extLst>
      <p:ext uri="{BB962C8B-B14F-4D97-AF65-F5344CB8AC3E}">
        <p14:creationId xmlns:p14="http://schemas.microsoft.com/office/powerpoint/2010/main" val="92946565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68016E6-856B-B4AB-8218-E8A0FBC6EECA}"/>
              </a:ext>
            </a:extLst>
          </p:cNvPr>
          <p:cNvSpPr>
            <a:spLocks noGrp="1"/>
          </p:cNvSpPr>
          <p:nvPr>
            <p:ph type="title"/>
          </p:nvPr>
        </p:nvSpPr>
        <p:spPr/>
        <p:txBody>
          <a:bodyPr/>
          <a:lstStyle/>
          <a:p>
            <a:r>
              <a:rPr lang="el-GR" dirty="0"/>
              <a:t>Δημόσιες δαπάνες και κρατικές ενισχύσεις </a:t>
            </a:r>
          </a:p>
        </p:txBody>
      </p:sp>
      <p:sp>
        <p:nvSpPr>
          <p:cNvPr id="3" name="Θέση περιεχομένου 2">
            <a:extLst>
              <a:ext uri="{FF2B5EF4-FFF2-40B4-BE49-F238E27FC236}">
                <a16:creationId xmlns:a16="http://schemas.microsoft.com/office/drawing/2014/main" id="{6953E830-CC27-F7C8-AAB7-2A73DEB186DE}"/>
              </a:ext>
            </a:extLst>
          </p:cNvPr>
          <p:cNvSpPr>
            <a:spLocks noGrp="1"/>
          </p:cNvSpPr>
          <p:nvPr>
            <p:ph idx="1"/>
          </p:nvPr>
        </p:nvSpPr>
        <p:spPr/>
        <p:txBody>
          <a:bodyPr>
            <a:normAutofit fontScale="92500" lnSpcReduction="20000"/>
          </a:bodyPr>
          <a:lstStyle/>
          <a:p>
            <a:pPr algn="just">
              <a:lnSpc>
                <a:spcPct val="107000"/>
              </a:lnSpc>
              <a:spcBef>
                <a:spcPts val="0"/>
              </a:spcBef>
            </a:pPr>
            <a:r>
              <a:rPr lang="el-GR" sz="1800" kern="0" dirty="0">
                <a:effectLst/>
                <a:latin typeface="Times New Roman" panose="02020603050405020304" pitchFamily="18" charset="0"/>
                <a:ea typeface="Calibri" panose="020F0502020204030204" pitchFamily="34" charset="0"/>
                <a:cs typeface="Times New Roman" panose="02020603050405020304" pitchFamily="18" charset="0"/>
              </a:rPr>
              <a:t>Το σύνολο σχεδόν των δαπανών που εμπίπτουν στο πεδίο εφαρμογής του ελέγχου των κρατικών ενισχύσεων χορηγείται άμεσα από τα κράτη μέλη σε εταιρείες χωρίς να απαιτείται προηγούμενη κοινοποίηση στην Επιτροπή και έγκριση εκ μέρους της. </a:t>
            </a:r>
          </a:p>
          <a:p>
            <a:pPr algn="just">
              <a:lnSpc>
                <a:spcPct val="107000"/>
              </a:lnSpc>
              <a:spcBef>
                <a:spcPts val="0"/>
              </a:spcBef>
            </a:pPr>
            <a:r>
              <a:rPr lang="el-GR" sz="1800" kern="0" dirty="0">
                <a:effectLst/>
                <a:latin typeface="Times New Roman" panose="02020603050405020304" pitchFamily="18" charset="0"/>
                <a:ea typeface="Calibri" panose="020F0502020204030204" pitchFamily="34" charset="0"/>
                <a:cs typeface="Times New Roman" panose="02020603050405020304" pitchFamily="18" charset="0"/>
              </a:rPr>
              <a:t>Σημαντικοί εν προκειμένω είναι οι κανονισμοί απαλλαγής κατά κατηγορία,</a:t>
            </a:r>
            <a:r>
              <a:rPr lang="el-GR" sz="1800" kern="0" baseline="30000" dirty="0">
                <a:effectLst/>
                <a:latin typeface="Times New Roman" panose="02020603050405020304" pitchFamily="18" charset="0"/>
                <a:ea typeface="Calibri" panose="020F0502020204030204" pitchFamily="34" charset="0"/>
                <a:cs typeface="Times New Roman" panose="02020603050405020304" pitchFamily="18" charset="0"/>
              </a:rPr>
              <a:t> </a:t>
            </a:r>
            <a:r>
              <a:rPr lang="el-GR" sz="1800" kern="0" dirty="0">
                <a:effectLst/>
                <a:latin typeface="Times New Roman" panose="02020603050405020304" pitchFamily="18" charset="0"/>
                <a:ea typeface="Calibri" panose="020F0502020204030204" pitchFamily="34" charset="0"/>
                <a:cs typeface="Times New Roman" panose="02020603050405020304" pitchFamily="18" charset="0"/>
              </a:rPr>
              <a:t>μεταξύ των οποίων ο κανονισμός 651/2014 που τροποποιήθηκε από τον κανονισμό 2021/1237 της Επιτροπής.</a:t>
            </a:r>
            <a:r>
              <a:rPr lang="el-GR" sz="1800" kern="100" dirty="0">
                <a:effectLst/>
                <a:latin typeface="Times New Roman" panose="02020603050405020304" pitchFamily="18" charset="0"/>
                <a:ea typeface="Calibri" panose="020F0502020204030204" pitchFamily="34" charset="0"/>
                <a:cs typeface="Times New Roman" panose="02020603050405020304" pitchFamily="18" charset="0"/>
              </a:rPr>
              <a:t> </a:t>
            </a:r>
          </a:p>
          <a:p>
            <a:pPr algn="just">
              <a:lnSpc>
                <a:spcPct val="107000"/>
              </a:lnSpc>
              <a:spcBef>
                <a:spcPts val="0"/>
              </a:spcBef>
            </a:pPr>
            <a:r>
              <a:rPr lang="el-GR" sz="1800" kern="100" dirty="0">
                <a:latin typeface="Times New Roman" panose="02020603050405020304" pitchFamily="18" charset="0"/>
                <a:ea typeface="Calibri" panose="020F0502020204030204" pitchFamily="34" charset="0"/>
                <a:cs typeface="Times New Roman" panose="02020603050405020304" pitchFamily="18" charset="0"/>
              </a:rPr>
              <a:t>Ο </a:t>
            </a:r>
            <a:r>
              <a:rPr lang="el-GR" sz="1800" kern="100" dirty="0">
                <a:effectLst/>
                <a:latin typeface="Times New Roman" panose="02020603050405020304" pitchFamily="18" charset="0"/>
                <a:ea typeface="Calibri" panose="020F0502020204030204" pitchFamily="34" charset="0"/>
                <a:cs typeface="Times New Roman" panose="02020603050405020304" pitchFamily="18" charset="0"/>
              </a:rPr>
              <a:t>Κανονισμός 2021/1237 διευκολύνει σημαντικά την εκταμίευση ενισχύσεων παρέχοντας στα κράτη μέλη τη δυνατότητα να εφαρμόσουν αμέσως την ενίσχυση βάσει σαφών καθορισμένων εξαρχής κριτηρίων, χωρίς να απαιτείται κοινοποίηση των μέτρων αυτών στην Επιτροπή και αναμονή της έγκρισής τους. [</a:t>
            </a:r>
            <a:r>
              <a:rPr lang="el-GR" sz="1800" kern="100" dirty="0" err="1">
                <a:effectLst/>
                <a:latin typeface="Times New Roman" panose="02020603050405020304" pitchFamily="18" charset="0"/>
                <a:ea typeface="Calibri" panose="020F0502020204030204" pitchFamily="34" charset="0"/>
                <a:cs typeface="Times New Roman" panose="02020603050405020304" pitchFamily="18" charset="0"/>
              </a:rPr>
              <a:t>Βλ</a:t>
            </a:r>
            <a:r>
              <a:rPr lang="el-GR" sz="1800" kern="100" dirty="0">
                <a:effectLst/>
                <a:latin typeface="Times New Roman" panose="02020603050405020304" pitchFamily="18" charset="0"/>
                <a:ea typeface="Calibri" panose="020F0502020204030204" pitchFamily="34" charset="0"/>
                <a:cs typeface="Times New Roman" panose="02020603050405020304" pitchFamily="18" charset="0"/>
              </a:rPr>
              <a:t> επίσης ανακοίνωση της Επιτροπής «Κατευθυντήριες γραμμές για τις κρατικές ενισχύσεις περιφερειακού χαρακτήρα», ΕΕ, (2021/C 153/01), την έγκριση του περιφερειακού χάρτη της Ελλάδας για τα έτη 2022-2027 (δελτίο τύπου, 6.1.2022) και το νόμο 4887/2022 «Αναπτυξιακός Νόμος-Ελλάδα ισχυρή ανάπτυξη», ΦΕΚ 16/Α/4-2-2022.]</a:t>
            </a:r>
          </a:p>
          <a:p>
            <a:pPr algn="just">
              <a:lnSpc>
                <a:spcPct val="107000"/>
              </a:lnSpc>
              <a:spcBef>
                <a:spcPts val="0"/>
              </a:spcBef>
            </a:pPr>
            <a:r>
              <a:rPr lang="el-GR" sz="18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l-GR" sz="1800" kern="0" dirty="0">
                <a:effectLst/>
                <a:latin typeface="Times New Roman" panose="02020603050405020304" pitchFamily="18" charset="0"/>
                <a:ea typeface="Calibri" panose="020F0502020204030204" pitchFamily="34" charset="0"/>
                <a:cs typeface="Times New Roman" panose="02020603050405020304" pitchFamily="18" charset="0"/>
              </a:rPr>
              <a:t> Οι ενισχύσεις που έτυχαν απαλλαγής κατά κατηγορία υπερβαίνουν το 96 % των συνολικών κρατικών ενισχύσεων που χορηγήθηκαν στην ΕΕ από το 2015.</a:t>
            </a:r>
          </a:p>
          <a:p>
            <a:pPr algn="just">
              <a:lnSpc>
                <a:spcPct val="107000"/>
              </a:lnSpc>
              <a:spcBef>
                <a:spcPts val="0"/>
              </a:spcBef>
            </a:pPr>
            <a:r>
              <a:rPr lang="el-GR" sz="1800" kern="0" dirty="0">
                <a:effectLst/>
                <a:latin typeface="Times New Roman" panose="02020603050405020304" pitchFamily="18" charset="0"/>
                <a:ea typeface="Calibri" panose="020F0502020204030204" pitchFamily="34" charset="0"/>
                <a:cs typeface="Times New Roman" panose="02020603050405020304" pitchFamily="18" charset="0"/>
              </a:rPr>
              <a:t> Περαιτέρω, χωρίς προηγούμενη έγκριση της Επιτροπής παρέχονται και οι ενισχύσεις που βασίζονται στους κανονισμούς για τις ενισχύσεις ήσσονος σημασίας: </a:t>
            </a:r>
            <a:r>
              <a:rPr lang="el-GR" sz="1800" kern="100" dirty="0">
                <a:effectLst/>
                <a:latin typeface="Times New Roman" panose="02020603050405020304" pitchFamily="18" charset="0"/>
                <a:ea typeface="Calibri" panose="020F0502020204030204" pitchFamily="34" charset="0"/>
              </a:rPr>
              <a:t>1407/2013, 1408/2013 (γεωργικός τομέας), 717/2014 (τομείς της αλιείας και της υδατοκαλλιέργειας) και τον κανονισμό 360/2012 της Επιτροπής σχετικά με τις ενισχύσεις ήσσονος σημασίας οι οποίες χορηγούνται σε επιχειρήσεις που παρέχουν υπηρεσίες γενικού οικονομικού συμφέροντος. </a:t>
            </a:r>
            <a:endParaRPr lang="el-GR" dirty="0"/>
          </a:p>
        </p:txBody>
      </p:sp>
    </p:spTree>
    <p:extLst>
      <p:ext uri="{BB962C8B-B14F-4D97-AF65-F5344CB8AC3E}">
        <p14:creationId xmlns:p14="http://schemas.microsoft.com/office/powerpoint/2010/main" val="349678481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B4D6F15-93C4-F9A0-87DC-BC485302C8D7}"/>
              </a:ext>
            </a:extLst>
          </p:cNvPr>
          <p:cNvSpPr>
            <a:spLocks noGrp="1"/>
          </p:cNvSpPr>
          <p:nvPr>
            <p:ph type="title"/>
          </p:nvPr>
        </p:nvSpPr>
        <p:spPr/>
        <p:txBody>
          <a:bodyPr/>
          <a:lstStyle/>
          <a:p>
            <a:r>
              <a:rPr lang="el-GR" dirty="0"/>
              <a:t>Ευρωπαϊκή Πράσινη Συμφωνία </a:t>
            </a:r>
          </a:p>
        </p:txBody>
      </p:sp>
      <p:sp>
        <p:nvSpPr>
          <p:cNvPr id="3" name="Θέση περιεχομένου 2">
            <a:extLst>
              <a:ext uri="{FF2B5EF4-FFF2-40B4-BE49-F238E27FC236}">
                <a16:creationId xmlns:a16="http://schemas.microsoft.com/office/drawing/2014/main" id="{8C05F2CF-E1E3-AAE9-ED02-4C784BD6F40B}"/>
              </a:ext>
            </a:extLst>
          </p:cNvPr>
          <p:cNvSpPr>
            <a:spLocks noGrp="1"/>
          </p:cNvSpPr>
          <p:nvPr>
            <p:ph idx="1"/>
          </p:nvPr>
        </p:nvSpPr>
        <p:spPr/>
        <p:txBody>
          <a:bodyPr>
            <a:normAutofit fontScale="85000" lnSpcReduction="10000"/>
          </a:bodyPr>
          <a:lstStyle/>
          <a:p>
            <a:pPr algn="just">
              <a:lnSpc>
                <a:spcPct val="107000"/>
              </a:lnSpc>
              <a:spcBef>
                <a:spcPts val="0"/>
              </a:spcBef>
            </a:pPr>
            <a:r>
              <a:rPr lang="el-GR" sz="1800" kern="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Η πολιτική ανταγωνισμού οφείλει να συμβάλλει στην επίτευξη των σκοπών της Ευρωπαϊκής Πράσινης Συμφωνίας. Στο πλαίσιο αυτό:</a:t>
            </a:r>
          </a:p>
          <a:p>
            <a:pPr algn="just">
              <a:lnSpc>
                <a:spcPct val="107000"/>
              </a:lnSpc>
              <a:spcBef>
                <a:spcPts val="0"/>
              </a:spcBef>
            </a:pPr>
            <a:r>
              <a:rPr lang="el-GR" sz="1800" kern="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1) εγκρίθηκαν </a:t>
            </a:r>
            <a:r>
              <a:rPr lang="el-GR" sz="1800" kern="0" dirty="0">
                <a:effectLst/>
                <a:latin typeface="Times New Roman" panose="02020603050405020304" pitchFamily="18" charset="0"/>
                <a:ea typeface="Calibri" panose="020F0502020204030204" pitchFamily="34" charset="0"/>
              </a:rPr>
              <a:t>οι αναθεωρημένες κατευθυντήριες γραμμές για το Σύστημα Εμπορίας Δικαιωμάτων Εκπομπής αερίων του θερμοκηπίου μετά το 2021 (2020),</a:t>
            </a:r>
          </a:p>
          <a:p>
            <a:pPr algn="just">
              <a:lnSpc>
                <a:spcPct val="107000"/>
              </a:lnSpc>
              <a:spcBef>
                <a:spcPts val="0"/>
              </a:spcBef>
            </a:pPr>
            <a:r>
              <a:rPr lang="el-GR" sz="1800" kern="0" dirty="0">
                <a:effectLst/>
                <a:latin typeface="Times New Roman" panose="02020603050405020304" pitchFamily="18" charset="0"/>
                <a:ea typeface="Calibri" panose="020F0502020204030204" pitchFamily="34" charset="0"/>
              </a:rPr>
              <a:t>2) εγκρίθηκαν έργα κοινού ευρωπαϊκού ενδιαφέροντος στην ανάπτυξη νέων τεχνολογιών συσσωρευτών. </a:t>
            </a:r>
            <a:r>
              <a:rPr lang="el-GR" sz="1800" kern="0" dirty="0">
                <a:effectLst/>
                <a:latin typeface="Times New Roman" panose="02020603050405020304" pitchFamily="18" charset="0"/>
                <a:ea typeface="Calibri" panose="020F0502020204030204" pitchFamily="34" charset="0"/>
                <a:cs typeface="Times New Roman" panose="02020603050405020304" pitchFamily="18" charset="0"/>
              </a:rPr>
              <a:t>Η Επιτροπή διάκειται ευνοϊκ</a:t>
            </a:r>
            <a:r>
              <a:rPr lang="el-GR" sz="1800" kern="0" dirty="0">
                <a:latin typeface="Times New Roman" panose="02020603050405020304" pitchFamily="18" charset="0"/>
                <a:ea typeface="Calibri" panose="020F0502020204030204" pitchFamily="34" charset="0"/>
                <a:cs typeface="Times New Roman" panose="02020603050405020304" pitchFamily="18" charset="0"/>
              </a:rPr>
              <a:t>ά σ</a:t>
            </a:r>
            <a:r>
              <a:rPr lang="el-GR" sz="1800" kern="0" dirty="0">
                <a:effectLst/>
                <a:latin typeface="Times New Roman" panose="02020603050405020304" pitchFamily="18" charset="0"/>
                <a:ea typeface="Calibri" panose="020F0502020204030204" pitchFamily="34" charset="0"/>
                <a:cs typeface="Times New Roman" panose="02020603050405020304" pitchFamily="18" charset="0"/>
              </a:rPr>
              <a:t>το σχεδιασμό παρόμοιων έργων για τη στήριξη τεχνολογιών και συστημάτων καθαρού υδρογόνου, </a:t>
            </a:r>
          </a:p>
          <a:p>
            <a:pPr algn="just">
              <a:lnSpc>
                <a:spcPct val="107000"/>
              </a:lnSpc>
              <a:spcBef>
                <a:spcPts val="0"/>
              </a:spcBef>
            </a:pPr>
            <a:r>
              <a:rPr lang="el-GR" sz="1800" kern="0" dirty="0">
                <a:latin typeface="Times New Roman" panose="02020603050405020304" pitchFamily="18" charset="0"/>
                <a:ea typeface="Calibri" panose="020F0502020204030204" pitchFamily="34" charset="0"/>
                <a:cs typeface="Times New Roman" panose="02020603050405020304" pitchFamily="18" charset="0"/>
              </a:rPr>
              <a:t>3) ο</a:t>
            </a:r>
            <a:r>
              <a:rPr lang="el-GR" sz="1800" kern="0" dirty="0">
                <a:effectLst/>
                <a:latin typeface="Times New Roman" panose="02020603050405020304" pitchFamily="18" charset="0"/>
                <a:ea typeface="Calibri" panose="020F0502020204030204" pitchFamily="34" charset="0"/>
              </a:rPr>
              <a:t>ι νέες κατευθυντήριες γραμμές για τις κρατικές ενισχύσεις περιφερειακού χαρακτήρα</a:t>
            </a:r>
            <a:r>
              <a:rPr lang="el-GR" sz="1800" b="1" kern="0" dirty="0">
                <a:effectLst/>
                <a:latin typeface="Times New Roman" panose="02020603050405020304" pitchFamily="18" charset="0"/>
                <a:ea typeface="Calibri" panose="020F0502020204030204" pitchFamily="34" charset="0"/>
              </a:rPr>
              <a:t> </a:t>
            </a:r>
            <a:r>
              <a:rPr lang="el-GR" sz="1800" kern="0" dirty="0">
                <a:effectLst/>
                <a:latin typeface="Times New Roman" panose="02020603050405020304" pitchFamily="18" charset="0"/>
                <a:ea typeface="Calibri" panose="020F0502020204030204" pitchFamily="34" charset="0"/>
              </a:rPr>
              <a:t>παρέχουν στα κράτη μέλη τη δυνατότητα να στηρίξουν τις περιφέρειες που αντιμετωπίζουν μεταβατικές ή διαρθρωτικές προκλήσεις, ιδίως περιφέρειες που ενισχύονται από το Ταμείο Δίκαιης Μετάβασης, να προσαρμοστούν στην πράσινη και την κλιματική μετάβαση, διασφαλίζοντας παράλληλα ίσους όρους ανταγωνισμού μεταξύ των κρατών μελών,</a:t>
            </a:r>
            <a:endParaRPr lang="el-GR" sz="18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Bef>
                <a:spcPts val="0"/>
              </a:spcBef>
            </a:pPr>
            <a:r>
              <a:rPr lang="el-GR" sz="1800" kern="0" dirty="0">
                <a:effectLst/>
                <a:latin typeface="Times New Roman" panose="02020603050405020304" pitchFamily="18" charset="0"/>
                <a:ea typeface="Calibri" panose="020F0502020204030204" pitchFamily="34" charset="0"/>
                <a:cs typeface="Times New Roman" panose="02020603050405020304" pitchFamily="18" charset="0"/>
              </a:rPr>
              <a:t>4) οι κατευθυντήριες γραμμές για τις κρατικές ενισχύσεις στους τομείς του περιβάλλοντος και της ενέργειας συνέβαλαν στην προώθηση καλά σχεδιασμένων προγραμμάτων δημόσιας στήριξης για την επίτευξη των κλιματικών στόχων για το</a:t>
            </a:r>
            <a:r>
              <a:rPr lang="el-GR" sz="1800" kern="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l-GR" sz="1800" kern="0" dirty="0">
                <a:effectLst/>
                <a:latin typeface="Times New Roman" panose="02020603050405020304" pitchFamily="18" charset="0"/>
                <a:ea typeface="Calibri" panose="020F0502020204030204" pitchFamily="34" charset="0"/>
                <a:cs typeface="Times New Roman" panose="02020603050405020304" pitchFamily="18" charset="0"/>
              </a:rPr>
              <a:t>2020, μέσω της διοχέτευσης άνω των 202 δισ. EUR στην οικονομία, μεταξύ άλλων για την αύξηση της χρήσης ανανεώσιμων πηγών ενέργειας, όταν οι ιδιωτικές επενδύσεις αποδείχθηκαν ανεπαρκείς. Συνέβαλαν επίσης στην αποτελεσματική χρήση περιορισμένων δημόσιων πόρων: από την στιγμή που οι κανόνες για τις κρατικές ενισχύσεις άρχισαν να απαιτούν τη διενέργεια ανταγωνιστικών διαγωνισμών για τη χορήγηση ενισχύσεων σε μεγάλους σταθμούς παραγωγής ενέργειας από ανανεώσιμες πηγές, το κόστος των εν λόγω ενισχύσεων μειώθηκε κατά περισσότερο από το ήμισυ σε αρκετές περιπτώσεις, και ορισμένα </a:t>
            </a:r>
            <a:r>
              <a:rPr lang="el-GR" sz="1800" kern="0" dirty="0" err="1">
                <a:effectLst/>
                <a:latin typeface="Times New Roman" panose="02020603050405020304" pitchFamily="18" charset="0"/>
                <a:ea typeface="Calibri" panose="020F0502020204030204" pitchFamily="34" charset="0"/>
                <a:cs typeface="Times New Roman" panose="02020603050405020304" pitchFamily="18" charset="0"/>
              </a:rPr>
              <a:t>υπεράκτια</a:t>
            </a:r>
            <a:r>
              <a:rPr lang="el-GR" sz="1800" kern="0" dirty="0">
                <a:effectLst/>
                <a:latin typeface="Times New Roman" panose="02020603050405020304" pitchFamily="18" charset="0"/>
                <a:ea typeface="Calibri" panose="020F0502020204030204" pitchFamily="34" charset="0"/>
                <a:cs typeface="Times New Roman" panose="02020603050405020304" pitchFamily="18" charset="0"/>
              </a:rPr>
              <a:t> αιολικά έργα στην Ευρώπη υλοποιούνται πλέον χωρίς καμία δημόσια επιδότηση.</a:t>
            </a:r>
            <a:endParaRPr lang="el-GR" sz="18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l-GR" dirty="0"/>
          </a:p>
        </p:txBody>
      </p:sp>
    </p:spTree>
    <p:extLst>
      <p:ext uri="{BB962C8B-B14F-4D97-AF65-F5344CB8AC3E}">
        <p14:creationId xmlns:p14="http://schemas.microsoft.com/office/powerpoint/2010/main" val="393366309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1499E54-91FC-34D4-591A-5CD5F8B52D1A}"/>
              </a:ext>
            </a:extLst>
          </p:cNvPr>
          <p:cNvSpPr>
            <a:spLocks noGrp="1"/>
          </p:cNvSpPr>
          <p:nvPr>
            <p:ph type="title"/>
          </p:nvPr>
        </p:nvSpPr>
        <p:spPr/>
        <p:txBody>
          <a:bodyPr/>
          <a:lstStyle/>
          <a:p>
            <a:r>
              <a:rPr lang="el-GR" dirty="0"/>
              <a:t>Αποφάσεις της Επιτροπής</a:t>
            </a:r>
          </a:p>
        </p:txBody>
      </p:sp>
      <p:sp>
        <p:nvSpPr>
          <p:cNvPr id="3" name="Θέση περιεχομένου 2">
            <a:extLst>
              <a:ext uri="{FF2B5EF4-FFF2-40B4-BE49-F238E27FC236}">
                <a16:creationId xmlns:a16="http://schemas.microsoft.com/office/drawing/2014/main" id="{7762DE39-7DD0-24E0-9465-09B1F269FECF}"/>
              </a:ext>
            </a:extLst>
          </p:cNvPr>
          <p:cNvSpPr>
            <a:spLocks noGrp="1"/>
          </p:cNvSpPr>
          <p:nvPr>
            <p:ph idx="1"/>
          </p:nvPr>
        </p:nvSpPr>
        <p:spPr/>
        <p:txBody>
          <a:bodyPr>
            <a:normAutofit lnSpcReduction="10000"/>
          </a:bodyPr>
          <a:lstStyle/>
          <a:p>
            <a:pPr algn="just">
              <a:lnSpc>
                <a:spcPct val="107000"/>
              </a:lnSpc>
              <a:spcBef>
                <a:spcPts val="0"/>
              </a:spcBef>
            </a:pPr>
            <a:r>
              <a:rPr lang="el-GR" sz="1800" kern="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1. Ηλεκτροκίνηση και εξοικονόμηση ενέργειας</a:t>
            </a:r>
            <a:endParaRPr lang="el-GR" sz="18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Bef>
                <a:spcPts val="0"/>
              </a:spcBef>
            </a:pPr>
            <a:r>
              <a:rPr lang="el-GR" sz="1800" kern="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Το 2019 η Επιτροπή ενέκρινε πρόσθετη δημόσια ενίσχυση ύψους 195 εκατ. EUR έως τα τέλη του 2022 για ηλεκτρικά λεωφορεία και υποδομές φόρτισης στη Γερμανία.  Επιπλέον, η Επιτροπή ενέκρινε δημόσια ενίσχυση ύψους 430 εκατ. EUR για τη μετασκευή ντιζελοκίνητων οχημάτων που χρησιμοποιούνται σε δήμους στους οποίους παρατηρήθηκε υπέρβαση των ορίων των εκπομπών οξειδίων του αζώτου (NOX) το 2017.   Και τα δύο είδη μέτρων συνάδουν με τους περιβαλλοντικούς στόχους της ΕΕ, καθώς και με την ευρωπαϊκή στρατηγική για την κινητικότητα χαμηλών εκπομπών, στο πλαίσιο της οποίας υποστηρίζεται η μετάβαση στα οχήματα μηδενικών εκπομπών στις πόλεις και η δημιουργία αγοράς για αυτά τα οχήματα.</a:t>
            </a:r>
            <a:endParaRPr lang="el-GR" sz="18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Bef>
                <a:spcPts val="0"/>
              </a:spcBef>
            </a:pPr>
            <a:r>
              <a:rPr lang="el-GR" sz="1800" kern="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Η Επιτροπή ενέκρινε επίσης πρόγραμμα της Τσεχίας  για την παροχή ενίσχυσης σε εγκαταστάσεις παραγωγής ηλεκτρικής ενέργειας από </a:t>
            </a:r>
            <a:r>
              <a:rPr lang="el-GR" sz="1800" kern="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απορριπτόμενη</a:t>
            </a:r>
            <a:r>
              <a:rPr lang="el-GR" sz="1800" kern="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θερμότητα και από αέρια ορυχείων. Το πρόγραμμα συμβάλλει στην αποδοτική χρήση των πόρων, μέσω της μείωσης της κατανάλωσης των πρωτογενών πηγών ενέργειας που χρησιμοποιούνται στην ηλεκτροπαραγωγή.</a:t>
            </a:r>
            <a:endParaRPr lang="el-GR" sz="18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Bef>
                <a:spcPts val="0"/>
              </a:spcBef>
            </a:pPr>
            <a:r>
              <a:rPr lang="el-GR" sz="1800" kern="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Στις 25 Νοεμβρίου 2019 η Επιτροπή ενέκρινε ενίσχυση ύψους 93,8 εκατ. EUR για την κατασκευή και λειτουργία μονάδας συμπαραγωγής υψηλής απόδοσης στη Βουλγαρία. Η μονάδα θα παράγει θερμική και ηλεκτρική ενέργεια με χρήση καυσίμων προερχόμενων από μη ανακυκλώσιμα αστικά απόβλητα.  </a:t>
            </a:r>
            <a:endParaRPr lang="el-GR" sz="18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l-GR" dirty="0"/>
          </a:p>
        </p:txBody>
      </p:sp>
    </p:spTree>
    <p:extLst>
      <p:ext uri="{BB962C8B-B14F-4D97-AF65-F5344CB8AC3E}">
        <p14:creationId xmlns:p14="http://schemas.microsoft.com/office/powerpoint/2010/main" val="298304130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27D8603-91E5-9EFA-7DBA-D4531DFDF8EB}"/>
              </a:ext>
            </a:extLst>
          </p:cNvPr>
          <p:cNvSpPr>
            <a:spLocks noGrp="1"/>
          </p:cNvSpPr>
          <p:nvPr>
            <p:ph type="title"/>
          </p:nvPr>
        </p:nvSpPr>
        <p:spPr/>
        <p:txBody>
          <a:bodyPr>
            <a:normAutofit fontScale="90000"/>
          </a:bodyPr>
          <a:lstStyle/>
          <a:p>
            <a:br>
              <a:rPr lang="el-GR" sz="3200" kern="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br>
            <a:r>
              <a:rPr lang="el-GR" sz="3200" kern="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2. Στήριξη ενέργειας από ανανεώσιμες πηγές </a:t>
            </a:r>
            <a:br>
              <a:rPr lang="el-GR" sz="1800" kern="100" dirty="0">
                <a:effectLst/>
                <a:latin typeface="Calibri" panose="020F0502020204030204" pitchFamily="34" charset="0"/>
                <a:ea typeface="Calibri" panose="020F0502020204030204" pitchFamily="34" charset="0"/>
                <a:cs typeface="Times New Roman" panose="02020603050405020304" pitchFamily="18" charset="0"/>
              </a:rPr>
            </a:br>
            <a:endParaRPr lang="el-GR" dirty="0"/>
          </a:p>
        </p:txBody>
      </p:sp>
      <p:sp>
        <p:nvSpPr>
          <p:cNvPr id="3" name="Θέση περιεχομένου 2">
            <a:extLst>
              <a:ext uri="{FF2B5EF4-FFF2-40B4-BE49-F238E27FC236}">
                <a16:creationId xmlns:a16="http://schemas.microsoft.com/office/drawing/2014/main" id="{5DF0A14E-1367-8AA3-8FB1-B33610A81F4D}"/>
              </a:ext>
            </a:extLst>
          </p:cNvPr>
          <p:cNvSpPr>
            <a:spLocks noGrp="1"/>
          </p:cNvSpPr>
          <p:nvPr>
            <p:ph idx="1"/>
          </p:nvPr>
        </p:nvSpPr>
        <p:spPr/>
        <p:txBody>
          <a:bodyPr>
            <a:normAutofit fontScale="77500" lnSpcReduction="20000"/>
          </a:bodyPr>
          <a:lstStyle/>
          <a:p>
            <a:pPr algn="just">
              <a:lnSpc>
                <a:spcPct val="107000"/>
              </a:lnSpc>
              <a:spcBef>
                <a:spcPts val="0"/>
              </a:spcBef>
            </a:pPr>
            <a:r>
              <a:rPr lang="el-GR" sz="2100" kern="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Στις 14 Ιουνίου 2019 η Επιτροπή ενέκρινε ενίσχυση ύψους 5,4 δισ. EUR για την παραγωγή ηλεκτρικής ενέργειας από ανανεώσιμες πηγές στην Ιταλία, ώστε να συνδράμει τη χώρα στην επίτευξη των στόχων της, όσον αφορά την ενέργεια από ανανεώσιμες πηγές. Το καθεστώς θα στηρίξει την παραγωγή ηλεκτρικής ενέργειας από ανανεώσιμες πηγές, όπως η χερσαία αιολική, η ηλιακή </a:t>
            </a:r>
            <a:r>
              <a:rPr lang="el-GR" sz="2100" kern="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φωτοβολταϊκή</a:t>
            </a:r>
            <a:r>
              <a:rPr lang="el-GR" sz="2100" kern="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η υδροηλεκτρική και τα αέρια λυμάτων, και θα εφαρμοστεί έως το 2021. </a:t>
            </a:r>
            <a:endParaRPr lang="el-GR" sz="21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Bef>
                <a:spcPts val="0"/>
              </a:spcBef>
            </a:pPr>
            <a:r>
              <a:rPr lang="el-GR" sz="2100" kern="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Στις 26 Ιουλίου 2019 η Επιτροπή ενέκρινε ενίσχυση για </a:t>
            </a:r>
            <a:r>
              <a:rPr lang="el-GR" sz="2100" kern="0" dirty="0">
                <a:effectLst/>
                <a:latin typeface="Times New Roman" panose="02020603050405020304" pitchFamily="18" charset="0"/>
                <a:ea typeface="Calibri" panose="020F0502020204030204" pitchFamily="34" charset="0"/>
                <a:cs typeface="Times New Roman" panose="02020603050405020304" pitchFamily="18" charset="0"/>
              </a:rPr>
              <a:t>έξι </a:t>
            </a:r>
            <a:r>
              <a:rPr lang="el-GR" sz="2100" kern="0" dirty="0" err="1">
                <a:effectLst/>
                <a:latin typeface="Times New Roman" panose="02020603050405020304" pitchFamily="18" charset="0"/>
                <a:ea typeface="Calibri" panose="020F0502020204030204" pitchFamily="34" charset="0"/>
                <a:cs typeface="Times New Roman" panose="02020603050405020304" pitchFamily="18" charset="0"/>
              </a:rPr>
              <a:t>υπεράκτια</a:t>
            </a:r>
            <a:r>
              <a:rPr lang="el-GR" sz="2100" kern="0" dirty="0">
                <a:effectLst/>
                <a:latin typeface="Times New Roman" panose="02020603050405020304" pitchFamily="18" charset="0"/>
                <a:ea typeface="Calibri" panose="020F0502020204030204" pitchFamily="34" charset="0"/>
                <a:cs typeface="Times New Roman" panose="02020603050405020304" pitchFamily="18" charset="0"/>
              </a:rPr>
              <a:t> αιολικά πάρκα </a:t>
            </a:r>
            <a:r>
              <a:rPr lang="el-GR" sz="2100" kern="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στη Γαλλία. Η κατασκευή πρόκειται να ξεκινήσει το τρέχον έτος (2020) και τα πάρκα αναμένεται να λειτουργήσουν από το 2022. Τα μέτρα ενίσχυσης θα βοηθήσουν τη Γαλλία να αυξήσει το μερίδιο της ηλεκτρικής της ενέργειας που προέρχεται από ανανεώσιμες πηγές ενέργειας, προκειμένου να εκπληρώσει τους στόχους της για το κλίμα, σύμφωνα με τους περιβαλλοντικούς στόχους της ΕΕ. </a:t>
            </a:r>
            <a:endParaRPr lang="el-GR" sz="21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Bef>
                <a:spcPts val="0"/>
              </a:spcBef>
            </a:pPr>
            <a:r>
              <a:rPr lang="el-GR" sz="2100" kern="0" dirty="0">
                <a:effectLst/>
                <a:latin typeface="Times New Roman" panose="02020603050405020304" pitchFamily="18" charset="0"/>
                <a:ea typeface="Calibri" panose="020F0502020204030204" pitchFamily="34" charset="0"/>
                <a:cs typeface="Times New Roman" panose="02020603050405020304" pitchFamily="18" charset="0"/>
              </a:rPr>
              <a:t>Τον Ιούλιο του 2020, η Επιτροπή ενέκρινε καθεστώς για τη στήριξη της παραγωγής ηλεκτρικής ενέργειας από ανανεώσιμες πηγές στην Ιρλανδία, το καθεστώς στήριξης ηλεκτρικής ενέργειας από ανανεώσιμες πηγές (RESS). Το RESS θα βοηθήσει την Ιρλανδία να πετύχει τον εθνικό στόχο της για μετάβαση από τη χρήση ορυκτών καυσίμων και να αυξήσει το μερίδιο των ανανεώσιμων πηγών ενέργειας στο μείγμα ηλεκτροπαραγωγής της στο 70 % έως το 2030. Η Επιτροπή διαπίστωσε ότι η ενίσχυση είναι απαραίτητη, λειτουργεί ως κίνητρο, είναι αναλογική και περιορίζεται στο ελάχιστο αναγκαίο, καθώς το ποσό της ενίσχυσης θα καθορίζεται μέσω ανταγωνιστικών δημοπρασιών. Επιπλέον, η υπόθεση καταδεικνύει τον τρόπο με τον οποίο πρέπει να στηρίζονται έργα που αναπτύσσονται από κοινότητες ανανεώσιμων πηγών ενέργειας και για κοινότητες που φιλοξενούν έργα που στηρίζονται από το RESS, σύμφωνα με τους κανόνες για τις κρατικές ενισχύσεις.</a:t>
            </a:r>
            <a:endParaRPr lang="el-GR" sz="21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l-GR" dirty="0"/>
          </a:p>
        </p:txBody>
      </p:sp>
    </p:spTree>
    <p:extLst>
      <p:ext uri="{BB962C8B-B14F-4D97-AF65-F5344CB8AC3E}">
        <p14:creationId xmlns:p14="http://schemas.microsoft.com/office/powerpoint/2010/main" val="87571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1235DFB-246C-00EF-1983-B0E89E2AF361}"/>
              </a:ext>
            </a:extLst>
          </p:cNvPr>
          <p:cNvSpPr>
            <a:spLocks noGrp="1"/>
          </p:cNvSpPr>
          <p:nvPr>
            <p:ph type="title"/>
          </p:nvPr>
        </p:nvSpPr>
        <p:spPr/>
        <p:txBody>
          <a:bodyPr>
            <a:normAutofit fontScale="90000"/>
          </a:bodyPr>
          <a:lstStyle/>
          <a:p>
            <a:r>
              <a:rPr lang="el-GR" sz="4400" kern="0" dirty="0">
                <a:effectLst/>
                <a:latin typeface="Times New Roman" panose="02020603050405020304" pitchFamily="18" charset="0"/>
                <a:ea typeface="Calibri" panose="020F0502020204030204" pitchFamily="34" charset="0"/>
                <a:cs typeface="Times New Roman" panose="02020603050405020304" pitchFamily="18" charset="0"/>
              </a:rPr>
              <a:t>3. Ενεργειακός εφοδιασμός και μηχανισμοί ισχύος </a:t>
            </a:r>
            <a:br>
              <a:rPr lang="el-GR" sz="4400" kern="100" dirty="0">
                <a:effectLst/>
                <a:latin typeface="Calibri" panose="020F0502020204030204" pitchFamily="34" charset="0"/>
                <a:ea typeface="Calibri" panose="020F0502020204030204" pitchFamily="34" charset="0"/>
                <a:cs typeface="Times New Roman" panose="02020603050405020304" pitchFamily="18" charset="0"/>
              </a:rPr>
            </a:br>
            <a:endParaRPr lang="el-GR" dirty="0"/>
          </a:p>
        </p:txBody>
      </p:sp>
      <p:sp>
        <p:nvSpPr>
          <p:cNvPr id="3" name="Θέση περιεχομένου 2">
            <a:extLst>
              <a:ext uri="{FF2B5EF4-FFF2-40B4-BE49-F238E27FC236}">
                <a16:creationId xmlns:a16="http://schemas.microsoft.com/office/drawing/2014/main" id="{B5E9855B-11B5-EAB2-3B92-41C47475A01F}"/>
              </a:ext>
            </a:extLst>
          </p:cNvPr>
          <p:cNvSpPr>
            <a:spLocks noGrp="1"/>
          </p:cNvSpPr>
          <p:nvPr>
            <p:ph idx="1"/>
          </p:nvPr>
        </p:nvSpPr>
        <p:spPr/>
        <p:txBody>
          <a:bodyPr>
            <a:normAutofit fontScale="92500"/>
          </a:bodyPr>
          <a:lstStyle/>
          <a:p>
            <a:pPr algn="just">
              <a:lnSpc>
                <a:spcPct val="107000"/>
              </a:lnSpc>
              <a:spcBef>
                <a:spcPts val="0"/>
              </a:spcBef>
            </a:pPr>
            <a:r>
              <a:rPr lang="el-GR" sz="1800" b="1" kern="0" dirty="0">
                <a:effectLst/>
                <a:latin typeface="Times New Roman" panose="02020603050405020304" pitchFamily="18" charset="0"/>
                <a:ea typeface="Calibri" panose="020F0502020204030204" pitchFamily="34" charset="0"/>
                <a:cs typeface="Times New Roman" panose="02020603050405020304" pitchFamily="18" charset="0"/>
              </a:rPr>
              <a:t> </a:t>
            </a:r>
            <a:r>
              <a:rPr lang="el-GR" sz="1800" kern="0" dirty="0">
                <a:effectLst/>
                <a:latin typeface="Times New Roman" panose="02020603050405020304" pitchFamily="18" charset="0"/>
                <a:ea typeface="Calibri" panose="020F0502020204030204" pitchFamily="34" charset="0"/>
                <a:cs typeface="Times New Roman" panose="02020603050405020304" pitchFamily="18" charset="0"/>
              </a:rPr>
              <a:t>Οι μηχανισμοί ισχύος είναι μέτρα τα οποία λαμβάνουν τα κράτη μέλη για να διασφαλίζουν ότι ο εφοδιασμός ηλεκτρικής ενέργειας μπορεί να καλύψει τη ζήτηση σε μεσοπρόθεσμη και μακροπρόθεσμη βάση. Είναι σχεδιασμένοι για να καλύψουν αναμενόμενες ελλείψεις ισχύος και να εγγυηθούν την ασφάλεια του εφοδιασμού. Είναι σημαντικό στο πλαίσιο του σχεδιασμού των μηχανισμών ισχύος να αποφεύγονται στρεβλώσεις του ανταγωνισμού, διότι, σε διαφορετική περίπτωση, μπορεί αυτοί να οδηγήσουν σε αύξηση των τιμών της ηλεκτρικής ενέργειας για τους καταναλωτές, να προσφέρουν αθέμιτα πλεονεκτήματα σε ορισμένους φορείς εκμετάλλευσης ενέργειας ή να παρεμποδίσουν τις διασυνοριακές ροές ηλεκτρικής ενέργειας στην ΕΕ.</a:t>
            </a:r>
            <a:endParaRPr lang="el-GR" sz="18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Bef>
                <a:spcPts val="0"/>
              </a:spcBef>
            </a:pPr>
            <a:r>
              <a:rPr lang="el-GR" sz="1800" kern="0" dirty="0">
                <a:effectLst/>
                <a:latin typeface="Times New Roman" panose="02020603050405020304" pitchFamily="18" charset="0"/>
                <a:ea typeface="Calibri" panose="020F0502020204030204" pitchFamily="34" charset="0"/>
                <a:cs typeface="Times New Roman" panose="02020603050405020304" pitchFamily="18" charset="0"/>
              </a:rPr>
              <a:t>Ταυτόχρονα, οι μηχανισμοί ισχύος δεν μπορούν να υποκαταστήσουν τις μεταρρυθμίσεις στην αγορά ηλεκτρικής ενέργειας σε εθνικό και ευρωπαϊκό επίπεδο.  Ο νέος κανονισμός για την αγορά ηλεκτρικής ενέργειας (2019-943) θα αποτρέπει την ένταξη της παραγωγής ισχύος υψηλών ανθρακούχων εκπομπών στους μηχανισμούς ισχύος. </a:t>
            </a:r>
          </a:p>
          <a:p>
            <a:pPr algn="just">
              <a:lnSpc>
                <a:spcPct val="107000"/>
              </a:lnSpc>
              <a:spcBef>
                <a:spcPts val="0"/>
              </a:spcBef>
            </a:pPr>
            <a:r>
              <a:rPr lang="el-GR" sz="1800" kern="0" dirty="0">
                <a:effectLst/>
                <a:latin typeface="Times New Roman" panose="02020603050405020304" pitchFamily="18" charset="0"/>
                <a:ea typeface="Calibri" panose="020F0502020204030204" pitchFamily="34" charset="0"/>
                <a:cs typeface="Times New Roman" panose="02020603050405020304" pitchFamily="18" charset="0"/>
              </a:rPr>
              <a:t>Οι κατευθυντήριες γραμμές για τις κρατικές ενισχύσεις στους τομείς του περιβάλλοντος και της ενέργειας (2014-2020) διευκόλυναν την Επιτροπή στην αξιολόγηση αυτών των μηχανισμών. Στο κείμενο αυτό, η Επιτροπή προσδιόριζε κοινές αρχές αξιολόγησης, μεταξύ των οποίων συγκαταλέγονταν η ανάγκη κρατικής παρέμβασης λόγω σχετικής αδυναμίας της αγοράς, η </a:t>
            </a:r>
            <a:r>
              <a:rPr lang="el-GR" sz="1800" kern="0" dirty="0" err="1">
                <a:effectLst/>
                <a:latin typeface="Times New Roman" panose="02020603050405020304" pitchFamily="18" charset="0"/>
                <a:ea typeface="Calibri" panose="020F0502020204030204" pitchFamily="34" charset="0"/>
                <a:cs typeface="Times New Roman" panose="02020603050405020304" pitchFamily="18" charset="0"/>
              </a:rPr>
              <a:t>καταλληλότητα</a:t>
            </a:r>
            <a:r>
              <a:rPr lang="el-GR" sz="1800" kern="0" dirty="0">
                <a:effectLst/>
                <a:latin typeface="Times New Roman" panose="02020603050405020304" pitchFamily="18" charset="0"/>
                <a:ea typeface="Calibri" panose="020F0502020204030204" pitchFamily="34" charset="0"/>
                <a:cs typeface="Times New Roman" panose="02020603050405020304" pitchFamily="18" charset="0"/>
              </a:rPr>
              <a:t> του μέτρου ενίσχυσης, η αναλογικότητα της ενίσχυσης και η αποφυγή αδικαιολόγητων αρνητικών επιπτώσεων στον ανταγωνισμό.</a:t>
            </a:r>
            <a:endParaRPr lang="el-GR" sz="18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endParaRPr lang="el-GR" sz="18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endParaRPr lang="el-GR" sz="18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l-GR" dirty="0"/>
          </a:p>
        </p:txBody>
      </p:sp>
    </p:spTree>
    <p:extLst>
      <p:ext uri="{BB962C8B-B14F-4D97-AF65-F5344CB8AC3E}">
        <p14:creationId xmlns:p14="http://schemas.microsoft.com/office/powerpoint/2010/main" val="24154594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53F4361-BAD6-B153-0DA2-E3F1A74754F4}"/>
              </a:ext>
            </a:extLst>
          </p:cNvPr>
          <p:cNvSpPr>
            <a:spLocks noGrp="1"/>
          </p:cNvSpPr>
          <p:nvPr>
            <p:ph type="title"/>
          </p:nvPr>
        </p:nvSpPr>
        <p:spPr/>
        <p:txBody>
          <a:bodyPr/>
          <a:lstStyle/>
          <a:p>
            <a:r>
              <a:rPr lang="el-GR" dirty="0"/>
              <a:t>Αποφάσεις </a:t>
            </a:r>
            <a:r>
              <a:rPr lang="el-GR"/>
              <a:t>του Δικαστηρίου της ΕΕ </a:t>
            </a:r>
          </a:p>
        </p:txBody>
      </p:sp>
      <p:sp>
        <p:nvSpPr>
          <p:cNvPr id="3" name="Θέση περιεχομένου 2">
            <a:extLst>
              <a:ext uri="{FF2B5EF4-FFF2-40B4-BE49-F238E27FC236}">
                <a16:creationId xmlns:a16="http://schemas.microsoft.com/office/drawing/2014/main" id="{59BE1D72-5751-DCAB-F15C-B062EF1F3DC2}"/>
              </a:ext>
            </a:extLst>
          </p:cNvPr>
          <p:cNvSpPr>
            <a:spLocks noGrp="1"/>
          </p:cNvSpPr>
          <p:nvPr>
            <p:ph idx="1"/>
          </p:nvPr>
        </p:nvSpPr>
        <p:spPr/>
        <p:txBody>
          <a:bodyPr>
            <a:normAutofit lnSpcReduction="10000"/>
          </a:bodyPr>
          <a:lstStyle/>
          <a:p>
            <a:pPr algn="just">
              <a:lnSpc>
                <a:spcPct val="107000"/>
              </a:lnSpc>
              <a:spcBef>
                <a:spcPts val="0"/>
              </a:spcBef>
            </a:pPr>
            <a:r>
              <a:rPr lang="el-GR" sz="1800" b="1" kern="0" dirty="0">
                <a:latin typeface="Times New Roman" panose="02020603050405020304" pitchFamily="18" charset="0"/>
                <a:ea typeface="Calibri" panose="020F0502020204030204" pitchFamily="34" charset="0"/>
                <a:cs typeface="Times New Roman" panose="02020603050405020304" pitchFamily="18" charset="0"/>
              </a:rPr>
              <a:t>Α</a:t>
            </a:r>
            <a:r>
              <a:rPr lang="en-US" sz="1800" b="1" kern="0" dirty="0">
                <a:effectLst/>
                <a:latin typeface="Times New Roman" panose="02020603050405020304" pitchFamily="18" charset="0"/>
                <a:ea typeface="Calibri" panose="020F0502020204030204" pitchFamily="34" charset="0"/>
                <a:cs typeface="Times New Roman" panose="02020603050405020304" pitchFamily="18" charset="0"/>
              </a:rPr>
              <a:t>. </a:t>
            </a:r>
            <a:r>
              <a:rPr lang="el-GR" sz="1800" b="1" kern="0" dirty="0">
                <a:effectLst/>
                <a:latin typeface="Times New Roman" panose="02020603050405020304" pitchFamily="18" charset="0"/>
                <a:ea typeface="Calibri" panose="020F0502020204030204" pitchFamily="34" charset="0"/>
                <a:cs typeface="Times New Roman" panose="02020603050405020304" pitchFamily="18" charset="0"/>
              </a:rPr>
              <a:t>Αγορά επάρκειας ισχύος </a:t>
            </a:r>
            <a:r>
              <a:rPr lang="el-GR" sz="1800" kern="0" dirty="0">
                <a:effectLst/>
                <a:latin typeface="Times New Roman" panose="02020603050405020304" pitchFamily="18" charset="0"/>
                <a:ea typeface="Calibri" panose="020F0502020204030204" pitchFamily="34" charset="0"/>
                <a:cs typeface="Times New Roman" panose="02020603050405020304" pitchFamily="18" charset="0"/>
              </a:rPr>
              <a:t>(Γενικό Δικαστήριο, 15.11.2018, </a:t>
            </a:r>
            <a:r>
              <a:rPr lang="el-GR" sz="1800" kern="100" dirty="0">
                <a:effectLst/>
                <a:latin typeface="Times New Roman" panose="02020603050405020304" pitchFamily="18" charset="0"/>
                <a:ea typeface="Calibri" panose="020F0502020204030204" pitchFamily="34" charset="0"/>
                <a:cs typeface="Times New Roman" panose="02020603050405020304" pitchFamily="18" charset="0"/>
              </a:rPr>
              <a:t>T‑793/14, </a:t>
            </a:r>
            <a:r>
              <a:rPr lang="el-GR" sz="1800" kern="100" dirty="0" err="1">
                <a:effectLst/>
                <a:latin typeface="Times New Roman" panose="02020603050405020304" pitchFamily="18" charset="0"/>
                <a:ea typeface="Calibri" panose="020F0502020204030204" pitchFamily="34" charset="0"/>
                <a:cs typeface="Times New Roman" panose="02020603050405020304" pitchFamily="18" charset="0"/>
              </a:rPr>
              <a:t>Tempus</a:t>
            </a:r>
            <a:r>
              <a:rPr lang="el-GR" sz="1800" kern="100" dirty="0">
                <a:effectLst/>
                <a:latin typeface="Times New Roman" panose="02020603050405020304" pitchFamily="18" charset="0"/>
                <a:ea typeface="Calibri" panose="020F0502020204030204" pitchFamily="34" charset="0"/>
                <a:cs typeface="Times New Roman" panose="02020603050405020304" pitchFamily="18" charset="0"/>
              </a:rPr>
              <a:t> Energy </a:t>
            </a:r>
            <a:r>
              <a:rPr lang="el-GR" sz="1800" kern="100" dirty="0" err="1">
                <a:effectLst/>
                <a:latin typeface="Times New Roman" panose="02020603050405020304" pitchFamily="18" charset="0"/>
                <a:ea typeface="Calibri" panose="020F0502020204030204" pitchFamily="34" charset="0"/>
                <a:cs typeface="Times New Roman" panose="02020603050405020304" pitchFamily="18" charset="0"/>
              </a:rPr>
              <a:t>Ltd</a:t>
            </a:r>
            <a:r>
              <a:rPr lang="el-GR" sz="1800" kern="100" dirty="0">
                <a:effectLst/>
                <a:latin typeface="Times New Roman" panose="02020603050405020304" pitchFamily="18" charset="0"/>
                <a:ea typeface="Calibri" panose="020F0502020204030204" pitchFamily="34" charset="0"/>
                <a:cs typeface="Times New Roman" panose="02020603050405020304" pitchFamily="18" charset="0"/>
              </a:rPr>
              <a:t>, Ηνωμένο Βασίλειο κατά Ευρωπαϊκής Επιτροπής]</a:t>
            </a:r>
          </a:p>
          <a:p>
            <a:pPr algn="just">
              <a:lnSpc>
                <a:spcPct val="107000"/>
              </a:lnSpc>
              <a:spcBef>
                <a:spcPts val="0"/>
              </a:spcBef>
            </a:pPr>
            <a:r>
              <a:rPr lang="el-GR" sz="1800" kern="0" dirty="0">
                <a:effectLst/>
                <a:latin typeface="Times New Roman" panose="02020603050405020304" pitchFamily="18" charset="0"/>
                <a:ea typeface="Calibri" panose="020F0502020204030204" pitchFamily="34" charset="0"/>
                <a:cs typeface="Times New Roman" panose="02020603050405020304" pitchFamily="18" charset="0"/>
              </a:rPr>
              <a:t>Τα πραγματικά περιστατικά. Σύμφωνα με τα πραγματικά περιστατικά, η διαθέσιμη στο Ηνωμένο Βασίλειο  ηλεκτρική ενέργεια ενδέχεται να μην επαρκεί, στο εγγύς μέλλον, για την ικανοποίηση των αναγκών στις περιόδους αιχμής της ζητήσεως. Οι παλιές εγκαταστάσεις παραγωγής θα κλείσουν προσεχώς και υπάρχει ο κίνδυνος αδυναμίας της αγοράς ηλεκτρικής ενέργειας να παράσχει επαρκή κίνητρα στους παραγωγούς για να αναπτύξουν νέα ηλεκτροπαραγωγική ικανότητα, προκειμένου να αντισταθμιστεί το κλείσιμο των εγκαταστάσεων αυτών. Επίσης, η αγορά της ηλεκτρικής ενέργειας δεν παρέχει επαρκή κίνητρα στους καταναλωτές για να μειώσουν τη ζήτησή τους, προκειμένου να αντιμετωπιστεί η κατάσταση αυτή. Επομένως, για την προστασία της ασφάλειας του εφοδιασμού, το Ηνωμένο Βασίλειο έκρινε αναγκαίο να εγκαθιδρύσει αγορά επάρκειας ισχύος. Ο βασικός σκοπός της εν λόγω αγοράς επάρκειας ισχύος ήταν να παρασχεθούν επαρκή κίνητρα στους προμηθευτές επάρκειας ισχύος, δηλαδή, καταρχήν, τόσο στους παραγωγούς ηλεκτρικής ενέργειας (σταθμούς παραγωγής ηλεκτρικής ενέργειας, συμπεριλαμβανομένων των σταθμών που χρησιμοποιούν ορυκτά καύσιμα) όσο και σε όσους δραστηριοποιούνται στην DSR (</a:t>
            </a:r>
            <a:r>
              <a:rPr lang="el-GR" sz="1800" kern="0" dirty="0" err="1">
                <a:effectLst/>
                <a:latin typeface="Times New Roman" panose="02020603050405020304" pitchFamily="18" charset="0"/>
                <a:ea typeface="Calibri" panose="020F0502020204030204" pitchFamily="34" charset="0"/>
                <a:cs typeface="Times New Roman" panose="02020603050405020304" pitchFamily="18" charset="0"/>
              </a:rPr>
              <a:t>demand-side</a:t>
            </a:r>
            <a:r>
              <a:rPr lang="el-GR" sz="1800" kern="0" dirty="0">
                <a:effectLst/>
                <a:latin typeface="Times New Roman" panose="02020603050405020304" pitchFamily="18" charset="0"/>
                <a:ea typeface="Calibri" panose="020F0502020204030204" pitchFamily="34" charset="0"/>
                <a:cs typeface="Times New Roman" panose="02020603050405020304" pitchFamily="18" charset="0"/>
              </a:rPr>
              <a:t> </a:t>
            </a:r>
            <a:r>
              <a:rPr lang="el-GR" sz="1800" kern="0" dirty="0" err="1">
                <a:effectLst/>
                <a:latin typeface="Times New Roman" panose="02020603050405020304" pitchFamily="18" charset="0"/>
                <a:ea typeface="Calibri" panose="020F0502020204030204" pitchFamily="34" charset="0"/>
                <a:cs typeface="Times New Roman" panose="02020603050405020304" pitchFamily="18" charset="0"/>
              </a:rPr>
              <a:t>response</a:t>
            </a:r>
            <a:r>
              <a:rPr lang="el-GR" sz="1800" kern="0" dirty="0">
                <a:effectLst/>
                <a:latin typeface="Times New Roman" panose="02020603050405020304" pitchFamily="18" charset="0"/>
                <a:ea typeface="Calibri" panose="020F0502020204030204" pitchFamily="34" charset="0"/>
                <a:cs typeface="Times New Roman" panose="02020603050405020304" pitchFamily="18" charset="0"/>
              </a:rPr>
              <a:t> -τεχνολογία «ανταπόκρισης στη ζήτηση ), οι οποίοι προτείνουν μετάθεση ή μείωση της καταναλώσεως, να λάβουν υπόψη τις δυσκολίες που ενδέχεται να ανακύψουν κατά τις περιόδους αιχμής της ζητήσεως. </a:t>
            </a:r>
            <a:endParaRPr lang="el-GR" sz="18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l-GR" dirty="0"/>
          </a:p>
        </p:txBody>
      </p:sp>
    </p:spTree>
    <p:extLst>
      <p:ext uri="{BB962C8B-B14F-4D97-AF65-F5344CB8AC3E}">
        <p14:creationId xmlns:p14="http://schemas.microsoft.com/office/powerpoint/2010/main" val="9518728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D2CEC7B-D661-38B9-283B-BD0567F6969F}"/>
              </a:ext>
            </a:extLst>
          </p:cNvPr>
          <p:cNvSpPr>
            <a:spLocks noGrp="1"/>
          </p:cNvSpPr>
          <p:nvPr>
            <p:ph type="title"/>
          </p:nvPr>
        </p:nvSpPr>
        <p:spPr/>
        <p:txBody>
          <a:bodyPr/>
          <a:lstStyle/>
          <a:p>
            <a:r>
              <a:rPr lang="el-GR" dirty="0"/>
              <a:t>Τα άρθρα 107-109 ΣΛΕΕ</a:t>
            </a:r>
          </a:p>
        </p:txBody>
      </p:sp>
      <p:sp>
        <p:nvSpPr>
          <p:cNvPr id="3" name="Θέση περιεχομένου 2">
            <a:extLst>
              <a:ext uri="{FF2B5EF4-FFF2-40B4-BE49-F238E27FC236}">
                <a16:creationId xmlns:a16="http://schemas.microsoft.com/office/drawing/2014/main" id="{EEB5D252-C6B4-2615-05DD-ADA8445E0C9E}"/>
              </a:ext>
            </a:extLst>
          </p:cNvPr>
          <p:cNvSpPr>
            <a:spLocks noGrp="1"/>
          </p:cNvSpPr>
          <p:nvPr>
            <p:ph idx="1"/>
          </p:nvPr>
        </p:nvSpPr>
        <p:spPr/>
        <p:txBody>
          <a:bodyPr>
            <a:normAutofit fontScale="92500" lnSpcReduction="10000"/>
          </a:bodyPr>
          <a:lstStyle/>
          <a:p>
            <a:pPr algn="just">
              <a:lnSpc>
                <a:spcPct val="107000"/>
              </a:lnSpc>
              <a:spcAft>
                <a:spcPts val="800"/>
              </a:spcAft>
            </a:pPr>
            <a:r>
              <a:rPr lang="el-GR" sz="1800" kern="0" dirty="0">
                <a:effectLst/>
                <a:latin typeface="Times New Roman" panose="02020603050405020304" pitchFamily="18" charset="0"/>
                <a:ea typeface="Calibri" panose="020F0502020204030204" pitchFamily="34" charset="0"/>
                <a:cs typeface="Times New Roman" panose="02020603050405020304" pitchFamily="18" charset="0"/>
              </a:rPr>
              <a:t>Οι κανόνες για τις κρατικές ενισχύσεις εντάχθηκαν στους κανόνες για τον ανταγωνισμό. Τα άρθρα 107 έως 109 ΣΛΕΕ ρυθμίζουν την έννοια των  κρατικών  ενισχύσεων, τις προϋποθέσεις που πρέπει να τηρούνται προκειμένου να θεωρούνται ότι  συμβιβάζονται με την  κοινή αγορά και τη διαδικασία ελέγχου τους.  </a:t>
            </a:r>
          </a:p>
          <a:p>
            <a:pPr algn="just">
              <a:lnSpc>
                <a:spcPct val="107000"/>
              </a:lnSpc>
              <a:spcAft>
                <a:spcPts val="800"/>
              </a:spcAft>
            </a:pPr>
            <a:r>
              <a:rPr lang="el-GR" sz="1800" kern="0" dirty="0">
                <a:effectLst/>
                <a:latin typeface="Times New Roman" panose="02020603050405020304" pitchFamily="18" charset="0"/>
                <a:ea typeface="Calibri" panose="020F0502020204030204" pitchFamily="34" charset="0"/>
                <a:cs typeface="Times New Roman" panose="02020603050405020304" pitchFamily="18" charset="0"/>
              </a:rPr>
              <a:t>Το άρθρο 107 περιλαμβάνει την αρχή της απαγόρευσης των κρατικών ενισχύσεων, όπως και την υπό όρους αποδοχή τους. Οι ενισχύσεις τυγχάνουν διπλής αντιμετώπισης. Αφενός, απαγορεύονται εάν νοθεύουν τον ανταγωνισμό λόγω επιλεκτικής ενίσχυσης ορισμένων επιχειρήσεων ή ορισμένων κλάδων παραγωγής. Αφετέρου, επιτρέπονται εάν συμβάλλουν στην αντιμετώπιση περιφερειακών, κοινωνικών και άλλων ευρύτερων αναγκών. Η διπλή αυτή φύση των κρατικών ενισχύσεων αναδεικνύει τη σημασία των οργάνων εφαρμογής, ιδίως της Επιτροπής, όπως και την ανάγκη σχεδιασμού κοινών πολιτικών στο πλαίσιο της Ένωσης.</a:t>
            </a:r>
          </a:p>
          <a:p>
            <a:pPr algn="just">
              <a:lnSpc>
                <a:spcPct val="107000"/>
              </a:lnSpc>
              <a:spcAft>
                <a:spcPts val="800"/>
              </a:spcAft>
            </a:pPr>
            <a:r>
              <a:rPr lang="el-GR" sz="1800" kern="0" dirty="0">
                <a:latin typeface="Times New Roman" panose="02020603050405020304" pitchFamily="18" charset="0"/>
                <a:ea typeface="Calibri" panose="020F0502020204030204" pitchFamily="34" charset="0"/>
                <a:cs typeface="Times New Roman" panose="02020603050405020304" pitchFamily="18" charset="0"/>
              </a:rPr>
              <a:t>Το άρθρο 108 αναθέτει στην Ευρωπαϊκή Επιτροπή εκτεταμένες αρμοδιότητες ελέγχου. Η Επιτροπή πρέπει να ενημερώνεται εγκαίρως για τις υπό θέσπιση ενισχύσεις.</a:t>
            </a:r>
          </a:p>
          <a:p>
            <a:pPr algn="just">
              <a:lnSpc>
                <a:spcPct val="107000"/>
              </a:lnSpc>
              <a:spcAft>
                <a:spcPts val="800"/>
              </a:spcAft>
            </a:pPr>
            <a:r>
              <a:rPr lang="el-GR" sz="1800" kern="0" dirty="0">
                <a:effectLst/>
                <a:latin typeface="Times New Roman" panose="02020603050405020304" pitchFamily="18" charset="0"/>
                <a:ea typeface="Calibri" panose="020F0502020204030204" pitchFamily="34" charset="0"/>
                <a:cs typeface="Times New Roman" panose="02020603050405020304" pitchFamily="18" charset="0"/>
              </a:rPr>
              <a:t>Το άρθρο 109 απονέμει αρμοδιότητα στο Συμβούλιο για να ορίσε</a:t>
            </a:r>
            <a:r>
              <a:rPr lang="el-GR" sz="1800" kern="0" dirty="0">
                <a:latin typeface="Times New Roman" panose="02020603050405020304" pitchFamily="18" charset="0"/>
                <a:ea typeface="Calibri" panose="020F0502020204030204" pitchFamily="34" charset="0"/>
                <a:cs typeface="Times New Roman" panose="02020603050405020304" pitchFamily="18" charset="0"/>
              </a:rPr>
              <a:t>ι τους όρους εφαρμογής του ελέγχου των </a:t>
            </a:r>
            <a:r>
              <a:rPr lang="el-GR" sz="1800" kern="0" dirty="0" err="1">
                <a:latin typeface="Times New Roman" panose="02020603050405020304" pitchFamily="18" charset="0"/>
                <a:ea typeface="Calibri" panose="020F0502020204030204" pitchFamily="34" charset="0"/>
                <a:cs typeface="Times New Roman" panose="02020603050405020304" pitchFamily="18" charset="0"/>
              </a:rPr>
              <a:t>ενισχύσειων</a:t>
            </a:r>
            <a:r>
              <a:rPr lang="el-GR" sz="1800" kern="0" dirty="0">
                <a:latin typeface="Times New Roman" panose="02020603050405020304" pitchFamily="18" charset="0"/>
                <a:ea typeface="Calibri" panose="020F0502020204030204" pitchFamily="34" charset="0"/>
                <a:cs typeface="Times New Roman" panose="02020603050405020304" pitchFamily="18" charset="0"/>
              </a:rPr>
              <a:t> από την Επιτροπή. </a:t>
            </a:r>
            <a:endParaRPr lang="el-GR"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07000"/>
              </a:lnSpc>
              <a:spcAft>
                <a:spcPts val="800"/>
              </a:spcAft>
              <a:buNone/>
            </a:pPr>
            <a:endParaRPr lang="el-GR" sz="18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l-GR" dirty="0"/>
          </a:p>
        </p:txBody>
      </p:sp>
    </p:spTree>
    <p:extLst>
      <p:ext uri="{BB962C8B-B14F-4D97-AF65-F5344CB8AC3E}">
        <p14:creationId xmlns:p14="http://schemas.microsoft.com/office/powerpoint/2010/main" val="384551453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5CA1548-96CB-3C39-EE25-6280AFEC9EF1}"/>
              </a:ext>
            </a:extLst>
          </p:cNvPr>
          <p:cNvSpPr>
            <a:spLocks noGrp="1"/>
          </p:cNvSpPr>
          <p:nvPr>
            <p:ph type="title"/>
          </p:nvPr>
        </p:nvSpPr>
        <p:spPr/>
        <p:txBody>
          <a:bodyPr/>
          <a:lstStyle/>
          <a:p>
            <a:r>
              <a:rPr lang="el-GR" dirty="0"/>
              <a:t>Υπηρεσίες «ανταπόκριση στη ζήτηση»</a:t>
            </a:r>
          </a:p>
        </p:txBody>
      </p:sp>
      <p:sp>
        <p:nvSpPr>
          <p:cNvPr id="3" name="Θέση περιεχομένου 2">
            <a:extLst>
              <a:ext uri="{FF2B5EF4-FFF2-40B4-BE49-F238E27FC236}">
                <a16:creationId xmlns:a16="http://schemas.microsoft.com/office/drawing/2014/main" id="{1A8DDB8E-D24A-D88F-0376-07816EBB93CB}"/>
              </a:ext>
            </a:extLst>
          </p:cNvPr>
          <p:cNvSpPr>
            <a:spLocks noGrp="1"/>
          </p:cNvSpPr>
          <p:nvPr>
            <p:ph idx="1"/>
          </p:nvPr>
        </p:nvSpPr>
        <p:spPr/>
        <p:txBody>
          <a:bodyPr>
            <a:normAutofit fontScale="92500" lnSpcReduction="10000"/>
          </a:bodyPr>
          <a:lstStyle/>
          <a:p>
            <a:pPr marL="0" indent="0" algn="just">
              <a:lnSpc>
                <a:spcPct val="107000"/>
              </a:lnSpc>
              <a:spcAft>
                <a:spcPts val="800"/>
              </a:spcAft>
              <a:buNone/>
            </a:pPr>
            <a:r>
              <a:rPr lang="el-GR" sz="1800" kern="0" dirty="0">
                <a:effectLst/>
                <a:latin typeface="Times New Roman" panose="02020603050405020304" pitchFamily="18" charset="0"/>
                <a:ea typeface="Calibri" panose="020F0502020204030204" pitchFamily="34" charset="0"/>
              </a:rPr>
              <a:t>Η προσφεύγουσα </a:t>
            </a:r>
            <a:r>
              <a:rPr lang="el-GR" sz="1800" kern="0" dirty="0" err="1">
                <a:effectLst/>
                <a:latin typeface="Times New Roman" panose="02020603050405020304" pitchFamily="18" charset="0"/>
                <a:ea typeface="Calibri" panose="020F0502020204030204" pitchFamily="34" charset="0"/>
              </a:rPr>
              <a:t>Tempus</a:t>
            </a:r>
            <a:r>
              <a:rPr lang="el-GR" sz="1800" kern="0" dirty="0">
                <a:effectLst/>
                <a:latin typeface="Times New Roman" panose="02020603050405020304" pitchFamily="18" charset="0"/>
                <a:ea typeface="Calibri" panose="020F0502020204030204" pitchFamily="34" charset="0"/>
              </a:rPr>
              <a:t> διαθέτει στο εμπόριο τεχνολογία διαχειρίσεως της καταναλώσεως ηλεκτρικής ενέργειας για ιδιώτες και επαγγελματίες και διαθέτει άδεια προμηθευτή ηλεκτρικής ενέργειας στο Ηνωμένο Βασίλειο. Η προσφορά της </a:t>
            </a:r>
            <a:r>
              <a:rPr lang="el-GR" sz="1800" kern="0" dirty="0" err="1">
                <a:effectLst/>
                <a:latin typeface="Times New Roman" panose="02020603050405020304" pitchFamily="18" charset="0"/>
                <a:ea typeface="Calibri" panose="020F0502020204030204" pitchFamily="34" charset="0"/>
              </a:rPr>
              <a:t>Tempus</a:t>
            </a:r>
            <a:r>
              <a:rPr lang="el-GR" sz="1800" kern="0" dirty="0">
                <a:effectLst/>
                <a:latin typeface="Times New Roman" panose="02020603050405020304" pitchFamily="18" charset="0"/>
                <a:ea typeface="Calibri" panose="020F0502020204030204" pitchFamily="34" charset="0"/>
              </a:rPr>
              <a:t> στους πελάτες της αποσκοπεί στην επίτευξη μειώσεων του κόστους στην αλυσίδα της προσφοράς ηλεκτρικής ενέργειας, συνδυάζοντας την τεχνολογία της DSR με τις υπηρεσίες που προτείνει ένας προμηθευτής ηλεκτρικής ενέργειας. Η </a:t>
            </a:r>
            <a:r>
              <a:rPr lang="el-GR" sz="1800" kern="0" dirty="0" err="1">
                <a:effectLst/>
                <a:latin typeface="Times New Roman" panose="02020603050405020304" pitchFamily="18" charset="0"/>
                <a:ea typeface="Calibri" panose="020F0502020204030204" pitchFamily="34" charset="0"/>
              </a:rPr>
              <a:t>Tempus</a:t>
            </a:r>
            <a:r>
              <a:rPr lang="el-GR" sz="1800" kern="0" dirty="0">
                <a:effectLst/>
                <a:latin typeface="Times New Roman" panose="02020603050405020304" pitchFamily="18" charset="0"/>
                <a:ea typeface="Calibri" panose="020F0502020204030204" pitchFamily="34" charset="0"/>
              </a:rPr>
              <a:t> </a:t>
            </a:r>
            <a:r>
              <a:rPr lang="el-GR" sz="1800" kern="0" dirty="0" err="1">
                <a:effectLst/>
                <a:latin typeface="Times New Roman" panose="02020603050405020304" pitchFamily="18" charset="0"/>
                <a:ea typeface="Calibri" panose="020F0502020204030204" pitchFamily="34" charset="0"/>
              </a:rPr>
              <a:t>πωλεί</a:t>
            </a:r>
            <a:r>
              <a:rPr lang="el-GR" sz="1800" kern="0" dirty="0">
                <a:effectLst/>
                <a:latin typeface="Times New Roman" panose="02020603050405020304" pitchFamily="18" charset="0"/>
                <a:ea typeface="Calibri" panose="020F0502020204030204" pitchFamily="34" charset="0"/>
              </a:rPr>
              <a:t> ηλεκτρική ενέργεια και βοηθά τους πελάτες της να μεταφέρουν την κατανάλωση ηλεκτρικής ενέργειες που δεν υπόκειται σε</a:t>
            </a:r>
            <a:r>
              <a:rPr lang="el-GR" sz="1800" b="1" kern="0" dirty="0">
                <a:effectLst/>
                <a:latin typeface="Times New Roman" panose="02020603050405020304" pitchFamily="18" charset="0"/>
                <a:ea typeface="Calibri" panose="020F0502020204030204" pitchFamily="34" charset="0"/>
              </a:rPr>
              <a:t> </a:t>
            </a:r>
            <a:r>
              <a:rPr lang="el-GR" sz="1800" kern="0" dirty="0">
                <a:effectLst/>
                <a:latin typeface="Times New Roman" panose="02020603050405020304" pitchFamily="18" charset="0"/>
                <a:ea typeface="Calibri" panose="020F0502020204030204" pitchFamily="34" charset="0"/>
              </a:rPr>
              <a:t>χρονικές δεσμεύσεις σε περιόδους κατά τη διάρκεια των οποίων οι τιμές χονδρικής πωλήσεως είναι χαμηλές, είτε διότι η ζήτηση είναι μικρή είτε διότι η ηλεκτρική ενέργεια που παράγεται από ανανεώσιμες πηγές είναι άφθονη και, κατά συνέπεια, λιγότερο δαπανηρή.</a:t>
            </a:r>
            <a:r>
              <a:rPr lang="el-GR" sz="1800" kern="0" dirty="0">
                <a:effectLst/>
                <a:latin typeface="Times New Roman" panose="02020603050405020304" pitchFamily="18" charset="0"/>
                <a:ea typeface="Calibri" panose="020F0502020204030204" pitchFamily="34" charset="0"/>
                <a:cs typeface="Times New Roman" panose="02020603050405020304" pitchFamily="18" charset="0"/>
              </a:rPr>
              <a:t> Παραδοσιακά, οι επιχειρηματίες που δραστηριοποιούνται στην DSR συνάπτουν συμβάσεις με τους καταναλωτές ηλεκτρικής ενέργειας, που είναι γενικώς βιομηχανικοί και εμπορικοί πελάτες ή μικρές και μεσαίες επιχειρήσεις, οι οποίες διαλαμβάνουν ότι ο πελάτης δέχεται να είναι ευέλικτος ως προς την κατανάλωση ηλεκτρικής ενέργειας κατά τη διάρκεια συγκεκριμένης περιόδου. Ο επιχειρηματίας που δραστηριοποιείται στην DSR υπολογίζει τη συνολική διαθέσιμη επάρκεια ισχύος σε δεδομένο χρόνο για όλους τους ευέλικτους πελάτες και μπορεί, στη συνέχεια, να προτείνει την επάρκεια αυτή στον διαχειριστή του δικτύου ηλεκτρικής ενέργειας, εν προκειμένω τη </a:t>
            </a:r>
            <a:r>
              <a:rPr lang="el-GR" sz="1800" kern="0" dirty="0" err="1">
                <a:effectLst/>
                <a:latin typeface="Times New Roman" panose="02020603050405020304" pitchFamily="18" charset="0"/>
                <a:ea typeface="Calibri" panose="020F0502020204030204" pitchFamily="34" charset="0"/>
                <a:cs typeface="Times New Roman" panose="02020603050405020304" pitchFamily="18" charset="0"/>
              </a:rPr>
              <a:t>National</a:t>
            </a:r>
            <a:r>
              <a:rPr lang="el-GR" sz="1800" kern="0" dirty="0">
                <a:effectLst/>
                <a:latin typeface="Times New Roman" panose="02020603050405020304" pitchFamily="18" charset="0"/>
                <a:ea typeface="Calibri" panose="020F0502020204030204" pitchFamily="34" charset="0"/>
                <a:cs typeface="Times New Roman" panose="02020603050405020304" pitchFamily="18" charset="0"/>
              </a:rPr>
              <a:t> </a:t>
            </a:r>
            <a:r>
              <a:rPr lang="el-GR" sz="1800" kern="0" dirty="0" err="1">
                <a:effectLst/>
                <a:latin typeface="Times New Roman" panose="02020603050405020304" pitchFamily="18" charset="0"/>
                <a:ea typeface="Calibri" panose="020F0502020204030204" pitchFamily="34" charset="0"/>
                <a:cs typeface="Times New Roman" panose="02020603050405020304" pitchFamily="18" charset="0"/>
              </a:rPr>
              <a:t>Grid</a:t>
            </a:r>
            <a:r>
              <a:rPr lang="el-GR" sz="1800" kern="0" dirty="0">
                <a:effectLst/>
                <a:latin typeface="Times New Roman" panose="02020603050405020304" pitchFamily="18" charset="0"/>
                <a:ea typeface="Calibri" panose="020F0502020204030204" pitchFamily="34" charset="0"/>
                <a:cs typeface="Times New Roman" panose="02020603050405020304" pitchFamily="18" charset="0"/>
              </a:rPr>
              <a:t>, έναντι πληρωμής που </a:t>
            </a:r>
            <a:r>
              <a:rPr lang="el-GR" sz="1800" kern="0" dirty="0" err="1">
                <a:effectLst/>
                <a:latin typeface="Times New Roman" panose="02020603050405020304" pitchFamily="18" charset="0"/>
                <a:ea typeface="Calibri" panose="020F0502020204030204" pitchFamily="34" charset="0"/>
                <a:cs typeface="Times New Roman" panose="02020603050405020304" pitchFamily="18" charset="0"/>
              </a:rPr>
              <a:t>μετακυλύει</a:t>
            </a:r>
            <a:r>
              <a:rPr lang="el-GR" sz="1800" kern="0" dirty="0">
                <a:effectLst/>
                <a:latin typeface="Times New Roman" panose="02020603050405020304" pitchFamily="18" charset="0"/>
                <a:ea typeface="Calibri" panose="020F0502020204030204" pitchFamily="34" charset="0"/>
                <a:cs typeface="Times New Roman" panose="02020603050405020304" pitchFamily="18" charset="0"/>
              </a:rPr>
              <a:t> στον ευέλικτο πελάτη, διατηρώντας ένα περιθώριο κέρδους για τον ίδιο.</a:t>
            </a:r>
            <a:endParaRPr lang="el-GR"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07000"/>
              </a:lnSpc>
              <a:spcAft>
                <a:spcPts val="800"/>
              </a:spcAft>
              <a:buNone/>
            </a:pPr>
            <a:endParaRPr lang="el-GR" dirty="0"/>
          </a:p>
        </p:txBody>
      </p:sp>
    </p:spTree>
    <p:extLst>
      <p:ext uri="{BB962C8B-B14F-4D97-AF65-F5344CB8AC3E}">
        <p14:creationId xmlns:p14="http://schemas.microsoft.com/office/powerpoint/2010/main" val="141190736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0DB34B9-7C93-DFB2-6B9B-88B5CB8FCD49}"/>
              </a:ext>
            </a:extLst>
          </p:cNvPr>
          <p:cNvSpPr>
            <a:spLocks noGrp="1"/>
          </p:cNvSpPr>
          <p:nvPr>
            <p:ph type="title"/>
          </p:nvPr>
        </p:nvSpPr>
        <p:spPr/>
        <p:txBody>
          <a:bodyPr/>
          <a:lstStyle/>
          <a:p>
            <a:r>
              <a:rPr lang="el-GR" dirty="0"/>
              <a:t>Η επίμαχη κρατική ενίσχυση </a:t>
            </a:r>
          </a:p>
        </p:txBody>
      </p:sp>
      <p:sp>
        <p:nvSpPr>
          <p:cNvPr id="3" name="Θέση περιεχομένου 2">
            <a:extLst>
              <a:ext uri="{FF2B5EF4-FFF2-40B4-BE49-F238E27FC236}">
                <a16:creationId xmlns:a16="http://schemas.microsoft.com/office/drawing/2014/main" id="{5B198E57-1150-B85B-E8AD-630367265B0A}"/>
              </a:ext>
            </a:extLst>
          </p:cNvPr>
          <p:cNvSpPr>
            <a:spLocks noGrp="1"/>
          </p:cNvSpPr>
          <p:nvPr>
            <p:ph idx="1"/>
          </p:nvPr>
        </p:nvSpPr>
        <p:spPr/>
        <p:txBody>
          <a:bodyPr>
            <a:normAutofit/>
          </a:bodyPr>
          <a:lstStyle/>
          <a:p>
            <a:pPr algn="just"/>
            <a:r>
              <a:rPr lang="el-GR" sz="2100" kern="0" dirty="0">
                <a:effectLst/>
                <a:latin typeface="Times New Roman" panose="02020603050405020304" pitchFamily="18" charset="0"/>
                <a:ea typeface="Calibri" panose="020F0502020204030204" pitchFamily="34" charset="0"/>
                <a:cs typeface="Times New Roman" panose="02020603050405020304" pitchFamily="18" charset="0"/>
              </a:rPr>
              <a:t>Η επίμαχη κρατική ενίσχυση αφορούσε τον τρόπο λειτουργίας της </a:t>
            </a:r>
            <a:r>
              <a:rPr lang="el-GR" sz="2100" kern="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αγοράς της επάρκειας ισχύος, η οποία συνίσταται σε συγκεντρωτικές δημοπρασίες για την προμήθεια της απαιτούμενης επάρκειας ισχύος, προκειμένου να διασφαλιστεί η επάρκεια ισχύος. </a:t>
            </a:r>
          </a:p>
          <a:p>
            <a:pPr algn="just"/>
            <a:r>
              <a:rPr lang="el-GR" sz="2100" kern="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Κατά βάση συνίστατο στη χορήγηση αμοιβής στους προμηθευτές επάρκειας ισχύος ως αντιστάθμισμα της δεσμεύσεώς τους να προμηθεύσουν ηλεκτρική ενέργεια ή να μειώσουν ή να καθυστερήσουν την κατανάλωση ηλεκτρικής ενέργειας σε περίοδο αιχμής στο δίκτυο.  </a:t>
            </a:r>
          </a:p>
          <a:p>
            <a:pPr algn="just"/>
            <a:r>
              <a:rPr lang="el-GR" sz="2100" kern="0" dirty="0">
                <a:effectLst/>
                <a:latin typeface="Times New Roman" panose="02020603050405020304" pitchFamily="18" charset="0"/>
                <a:ea typeface="Calibri" panose="020F0502020204030204" pitchFamily="34" charset="0"/>
                <a:cs typeface="Times New Roman" panose="02020603050405020304" pitchFamily="18" charset="0"/>
              </a:rPr>
              <a:t>Κατά την </a:t>
            </a:r>
            <a:r>
              <a:rPr lang="el-GR" sz="2100" kern="0" dirty="0" err="1">
                <a:effectLst/>
                <a:latin typeface="Times New Roman" panose="02020603050405020304" pitchFamily="18" charset="0"/>
                <a:ea typeface="Calibri" panose="020F0502020204030204" pitchFamily="34" charset="0"/>
                <a:cs typeface="Times New Roman" panose="02020603050405020304" pitchFamily="18" charset="0"/>
              </a:rPr>
              <a:t>Tempus</a:t>
            </a:r>
            <a:r>
              <a:rPr lang="el-GR" sz="2100" kern="0" dirty="0">
                <a:effectLst/>
                <a:latin typeface="Times New Roman" panose="02020603050405020304" pitchFamily="18" charset="0"/>
                <a:ea typeface="Calibri" panose="020F0502020204030204" pitchFamily="34" charset="0"/>
                <a:cs typeface="Times New Roman" panose="02020603050405020304" pitchFamily="18" charset="0"/>
              </a:rPr>
              <a:t>, η αγορά επάρκειας ισχύος ευνοεί την παραδοσιακή παραγωγή σε βάρος της DSR κατά τρόπο που εισάγει δυσμενείς διακρίσεις και είναι δυσανάλογος, ο οποίος βαίνει πέραν του αναγκαίου μέτρου για την επίτευξη των σκοπών του καθεστώτος ενισχύσεων και για τη συμμόρφωση προς τους εφαρμοστέους κανόνες της Ευρωπαϊκής Ένωσης. Ειδικότερα, το επίμαχο μέτρο δεν προέβλεπε καμία δυνατότητα των επιχειρήσεων </a:t>
            </a:r>
            <a:r>
              <a:rPr lang="en-US" sz="2100" kern="0" dirty="0">
                <a:effectLst/>
                <a:latin typeface="Times New Roman" panose="02020603050405020304" pitchFamily="18" charset="0"/>
                <a:ea typeface="Calibri" panose="020F0502020204030204" pitchFamily="34" charset="0"/>
                <a:cs typeface="Times New Roman" panose="02020603050405020304" pitchFamily="18" charset="0"/>
              </a:rPr>
              <a:t>DSR</a:t>
            </a:r>
            <a:r>
              <a:rPr lang="el-GR" sz="2100" kern="0" dirty="0">
                <a:effectLst/>
                <a:latin typeface="Times New Roman" panose="02020603050405020304" pitchFamily="18" charset="0"/>
                <a:ea typeface="Calibri" panose="020F0502020204030204" pitchFamily="34" charset="0"/>
                <a:cs typeface="Times New Roman" panose="02020603050405020304" pitchFamily="18" charset="0"/>
              </a:rPr>
              <a:t> να συνάψουν συμβάσεις διάρκειας άνω του ενός έτους.</a:t>
            </a:r>
          </a:p>
          <a:p>
            <a:pPr marL="0" indent="0" algn="just">
              <a:buNone/>
            </a:pPr>
            <a:r>
              <a:rPr lang="el-GR" sz="2100" kern="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l-GR" dirty="0"/>
          </a:p>
        </p:txBody>
      </p:sp>
    </p:spTree>
    <p:extLst>
      <p:ext uri="{BB962C8B-B14F-4D97-AF65-F5344CB8AC3E}">
        <p14:creationId xmlns:p14="http://schemas.microsoft.com/office/powerpoint/2010/main" val="231708661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4E4850E-C130-115A-5968-177F1837C38D}"/>
              </a:ext>
            </a:extLst>
          </p:cNvPr>
          <p:cNvSpPr>
            <a:spLocks noGrp="1"/>
          </p:cNvSpPr>
          <p:nvPr>
            <p:ph type="title"/>
          </p:nvPr>
        </p:nvSpPr>
        <p:spPr/>
        <p:txBody>
          <a:bodyPr/>
          <a:lstStyle/>
          <a:p>
            <a:r>
              <a:rPr lang="el-GR" dirty="0"/>
              <a:t>Καταδίκη και αναίρεση από το Δικαστήριο </a:t>
            </a:r>
          </a:p>
        </p:txBody>
      </p:sp>
      <p:sp>
        <p:nvSpPr>
          <p:cNvPr id="3" name="Θέση περιεχομένου 2">
            <a:extLst>
              <a:ext uri="{FF2B5EF4-FFF2-40B4-BE49-F238E27FC236}">
                <a16:creationId xmlns:a16="http://schemas.microsoft.com/office/drawing/2014/main" id="{B4ED4BD2-891B-E449-9E9F-6C82AE1E2717}"/>
              </a:ext>
            </a:extLst>
          </p:cNvPr>
          <p:cNvSpPr>
            <a:spLocks noGrp="1"/>
          </p:cNvSpPr>
          <p:nvPr>
            <p:ph idx="1"/>
          </p:nvPr>
        </p:nvSpPr>
        <p:spPr/>
        <p:txBody>
          <a:bodyPr>
            <a:normAutofit/>
          </a:bodyPr>
          <a:lstStyle/>
          <a:p>
            <a:pPr algn="just"/>
            <a:r>
              <a:rPr lang="el-GR" sz="1900" kern="0" dirty="0">
                <a:effectLst/>
                <a:latin typeface="Times New Roman" panose="02020603050405020304" pitchFamily="18" charset="0"/>
                <a:ea typeface="Calibri" panose="020F0502020204030204" pitchFamily="34" charset="0"/>
              </a:rPr>
              <a:t>Η απόφαση του Δικαστηρίου που εκδόθηκε την </a:t>
            </a:r>
            <a:r>
              <a:rPr lang="el-GR" sz="1900" kern="0" dirty="0">
                <a:solidFill>
                  <a:srgbClr val="000000"/>
                </a:solidFill>
                <a:effectLst/>
                <a:latin typeface="Times New Roman" panose="02020603050405020304" pitchFamily="18" charset="0"/>
                <a:ea typeface="Calibri" panose="020F0502020204030204" pitchFamily="34" charset="0"/>
              </a:rPr>
              <a:t>2.9.2021 αναίρεσε την απόφαση του Γενικού Δικαστηρίου και ως εκ τούτου απέρριψε την προσφυγή στην υπόθεση T-793/14. Η</a:t>
            </a:r>
            <a:r>
              <a:rPr lang="el-GR" sz="1900" kern="0" dirty="0">
                <a:effectLst/>
                <a:latin typeface="Times New Roman" panose="02020603050405020304" pitchFamily="18" charset="0"/>
                <a:ea typeface="Calibri" panose="020F0502020204030204" pitchFamily="34" charset="0"/>
                <a:cs typeface="Times New Roman" panose="02020603050405020304" pitchFamily="18" charset="0"/>
              </a:rPr>
              <a:t> απόφαση δέχτηκε το βάσιμο των επιχειρημάτων της Επιτροπής, σύμφωνα με τα οποία το Γενικό Δικαστήριο υπέπεσε σε πλάνη διότι οι μονοετείς συμβάσεις είναι ο κανόνας και όχι η εξαίρεση, η δε </a:t>
            </a:r>
            <a:r>
              <a:rPr lang="el-GR" sz="1900" kern="0" dirty="0" err="1">
                <a:effectLst/>
                <a:latin typeface="Times New Roman" panose="02020603050405020304" pitchFamily="18" charset="0"/>
                <a:ea typeface="Calibri" panose="020F0502020204030204" pitchFamily="34" charset="0"/>
                <a:cs typeface="Times New Roman" panose="02020603050405020304" pitchFamily="18" charset="0"/>
              </a:rPr>
              <a:t>Tempus</a:t>
            </a:r>
            <a:r>
              <a:rPr lang="el-GR" sz="1900" kern="0" dirty="0">
                <a:effectLst/>
                <a:latin typeface="Times New Roman" panose="02020603050405020304" pitchFamily="18" charset="0"/>
                <a:ea typeface="Calibri" panose="020F0502020204030204" pitchFamily="34" charset="0"/>
                <a:cs typeface="Times New Roman" panose="02020603050405020304" pitchFamily="18" charset="0"/>
              </a:rPr>
              <a:t> ουδέποτε αμφισβήτησε ότι οι αρχικές επενδυτικές δαπάνες των επιχειρήσεων DSR δεν συγκρίνονται σε καμία περίπτωση με εκείνες των νέων προμηθευτών επάρκειας ισχύος. Εξάλλου, η πείρα που έχει αποκτηθεί από το 2014, οπότε και εγκαθιδρύθηκε η αγορά επάρκειας ισχύος, μέχρι σήμερα δεν δείχνει ότι η διαφοροποιημένη πρόσβαση σε πιο μακροπρόθεσμες συμφωνίες είχε ως αποτέλεσμα την εξασφάλιση ανταγωνιστικού πλεονεκτήματος υπέρ των νέων μονάδων παραγωγής. </a:t>
            </a:r>
          </a:p>
          <a:p>
            <a:pPr algn="just"/>
            <a:r>
              <a:rPr lang="el-GR" sz="1800" kern="0" dirty="0">
                <a:effectLst/>
                <a:latin typeface="Times New Roman" panose="02020603050405020304" pitchFamily="18" charset="0"/>
                <a:ea typeface="Calibri" panose="020F0502020204030204" pitchFamily="34" charset="0"/>
              </a:rPr>
              <a:t>Επίσης, το Δικαστήριο δέχτηκε ότι: 1) η Επιτροπή διερεύνησε δεόντως την αγορά επάρκειας ισχύος στο Ηνωμένο Βασίλειο, 2) το Ηνωμένο Βασίλειο είχε επεξεργαστεί διατάξεις σχετικές με τις μεταβατικές δημοπρασίες προκειμένου να στηρίξει την ανάπτυξη του τομέα της DSR μεταξύ των 2015 και 2016, καθώς και σχέδιο-πιλότο με θέμα την ενεργειακή αποτελεσματικότητα και 3) το επίμαχο μέτρο ήταν «ουδέτερο σε τεχνολογικό επίπεδο» και δεν είχε ως αποτέλεσμα την ενίσχυση της </a:t>
            </a:r>
            <a:r>
              <a:rPr lang="el-GR" sz="1800" kern="0" dirty="0">
                <a:effectLst/>
                <a:latin typeface="Times New Roman" panose="02020603050405020304" pitchFamily="18" charset="0"/>
                <a:ea typeface="Calibri" panose="020F0502020204030204" pitchFamily="34" charset="0"/>
                <a:cs typeface="Times New Roman" panose="02020603050405020304" pitchFamily="18" charset="0"/>
              </a:rPr>
              <a:t>θέσης των παραγωγών ηλεκτρικής ενέργειας από ορυκτά καύσιμα. </a:t>
            </a:r>
            <a:endParaRPr lang="el-GR" dirty="0"/>
          </a:p>
        </p:txBody>
      </p:sp>
    </p:spTree>
    <p:extLst>
      <p:ext uri="{BB962C8B-B14F-4D97-AF65-F5344CB8AC3E}">
        <p14:creationId xmlns:p14="http://schemas.microsoft.com/office/powerpoint/2010/main" val="415256010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191405D-00A0-C382-DBD5-B23D0F27E4A2}"/>
              </a:ext>
            </a:extLst>
          </p:cNvPr>
          <p:cNvSpPr>
            <a:spLocks noGrp="1"/>
          </p:cNvSpPr>
          <p:nvPr>
            <p:ph type="title"/>
          </p:nvPr>
        </p:nvSpPr>
        <p:spPr/>
        <p:txBody>
          <a:bodyPr>
            <a:normAutofit fontScale="90000"/>
          </a:bodyPr>
          <a:lstStyle/>
          <a:p>
            <a:br>
              <a:rPr lang="el-GR" sz="3600" kern="0" dirty="0">
                <a:latin typeface="Times New Roman" panose="02020603050405020304" pitchFamily="18" charset="0"/>
                <a:ea typeface="Calibri" panose="020F0502020204030204" pitchFamily="34" charset="0"/>
                <a:cs typeface="Times New Roman" panose="02020603050405020304" pitchFamily="18" charset="0"/>
              </a:rPr>
            </a:br>
            <a:r>
              <a:rPr lang="el-GR" sz="3600" kern="0" dirty="0">
                <a:latin typeface="Times New Roman" panose="02020603050405020304" pitchFamily="18" charset="0"/>
                <a:ea typeface="Calibri" panose="020F0502020204030204" pitchFamily="34" charset="0"/>
                <a:cs typeface="Times New Roman" panose="02020603050405020304" pitchFamily="18" charset="0"/>
              </a:rPr>
              <a:t>Β</a:t>
            </a:r>
            <a:r>
              <a:rPr lang="el-GR" sz="3600" kern="0" dirty="0">
                <a:effectLst/>
                <a:latin typeface="Times New Roman" panose="02020603050405020304" pitchFamily="18" charset="0"/>
                <a:ea typeface="Calibri" panose="020F0502020204030204" pitchFamily="34" charset="0"/>
                <a:cs typeface="Times New Roman" panose="02020603050405020304" pitchFamily="18" charset="0"/>
              </a:rPr>
              <a:t>. Κρατική ενίσχυση κατόπιν διαιτητικής απόφασης για την τιμή προμήθειας ηλεκτρικού ρεύματος </a:t>
            </a:r>
            <a:br>
              <a:rPr lang="el-GR" sz="4400" kern="100" dirty="0">
                <a:effectLst/>
                <a:latin typeface="Calibri" panose="020F0502020204030204" pitchFamily="34" charset="0"/>
                <a:ea typeface="Calibri" panose="020F0502020204030204" pitchFamily="34" charset="0"/>
                <a:cs typeface="Times New Roman" panose="02020603050405020304" pitchFamily="18" charset="0"/>
              </a:rPr>
            </a:br>
            <a:endParaRPr lang="el-GR" dirty="0"/>
          </a:p>
        </p:txBody>
      </p:sp>
      <p:sp>
        <p:nvSpPr>
          <p:cNvPr id="3" name="Θέση περιεχομένου 2">
            <a:extLst>
              <a:ext uri="{FF2B5EF4-FFF2-40B4-BE49-F238E27FC236}">
                <a16:creationId xmlns:a16="http://schemas.microsoft.com/office/drawing/2014/main" id="{BF2ABFE2-C04A-F0AF-44F0-A67790708FAB}"/>
              </a:ext>
            </a:extLst>
          </p:cNvPr>
          <p:cNvSpPr>
            <a:spLocks noGrp="1"/>
          </p:cNvSpPr>
          <p:nvPr>
            <p:ph idx="1"/>
          </p:nvPr>
        </p:nvSpPr>
        <p:spPr/>
        <p:txBody>
          <a:bodyPr>
            <a:normAutofit lnSpcReduction="10000"/>
          </a:bodyPr>
          <a:lstStyle/>
          <a:p>
            <a:pPr marL="0" indent="0" algn="just">
              <a:lnSpc>
                <a:spcPct val="107000"/>
              </a:lnSpc>
              <a:spcAft>
                <a:spcPts val="800"/>
              </a:spcAft>
              <a:buNone/>
            </a:pPr>
            <a:r>
              <a:rPr lang="el-GR" sz="1800" kern="0" dirty="0">
                <a:effectLst/>
                <a:latin typeface="Times New Roman" panose="02020603050405020304" pitchFamily="18" charset="0"/>
                <a:ea typeface="Calibri" panose="020F0502020204030204" pitchFamily="34" charset="0"/>
                <a:cs typeface="Times New Roman" panose="02020603050405020304" pitchFamily="18" charset="0"/>
              </a:rPr>
              <a:t>Υπόθεση: διένεξη μεταξύ της ΔΕΗ ΑΕ και του μεγαλύτερου πελάτη της, της εταιρείας Μυτιληναίος ΑΕ, πρώην Αλουμίνιον της Ελλάδος ΒΕΑΕ, σχετικά με το ζήτημα κατά πόσον το τιμολόγιο ηλεκτρικής ενέργειας που ορίστηκε κατόπιν διαιτητικής απόφασης συνεπάγεται τη χορήγηση κρατικής ενίσχυσης. Η διένεξη κράτησε πολύ και γεννήθηκε με αφορμή την αντικατάσταση προνομιακού τιμολογίου που είχε προκύψει από συμφωνία υπογραφείσα το 1960, η οποία όμως είχε λήξει το 2006. Στις 4 Αυγούστου 2010, τα εν λόγω πρόσωπα υπέγραψαν πλαίσιο συμφωνίας σχετικά με το τιμολόγιο προμήθειας ηλεκτρικής ενέργειας που έπρεπε να εφαρμοστεί κατά την επίμαχη περίοδο, καθώς και σχετικά με τους όρους του φιλικού διακανονισμού προβαλλόμενης οφειλής της Μυτιληναίος, η οποία είχε σωρευθεί από την 1η Ιουλίου 2008 έως τις 30 Ιουνίου 2010. Βάσει των κριτηρίων που προβλέπονταν στο εν λόγω πλαίσιο συμφωνίας, τα μέρη διαπραγματεύθηκαν άνευ αποτελέσματος το περιεχόμενο ενός σχεδίου σύμβασης προμήθειας ηλεκτρικής ενέργειας. Το σχέδιο αυτό διαβιβάστηκε στη Ρυθμιστική Αρχή Ενέργειας (ΡΑΕ), η οποία εξέδωσε την απόφαση 692/2011 («Βασικές αρχές τιμολόγησης ηλεκτρικής ενέργειας». Στο πλαίσιο συνυποσχετικού διαιτησίας που υπέγραψαν στις 16 Νοεμβρίου 2011, τα μέρη συμφώνησαν να αναθέσουν την επίλυση της διαφοράς τους στη μόνιμη διαιτησία της ΡΑΕ, σύμφωνα με το άρθρο 37 του νόμου 4001/2011. Η ΡΑΕ, με την απόφαση 346/2012, της 9ης Μαΐου 2012, καθόρισε προσωρινό τιμολόγιο ύψους 42 ευρώ/</a:t>
            </a:r>
            <a:r>
              <a:rPr lang="el-GR" sz="1800" kern="0" dirty="0" err="1">
                <a:effectLst/>
                <a:latin typeface="Times New Roman" panose="02020603050405020304" pitchFamily="18" charset="0"/>
                <a:ea typeface="Calibri" panose="020F0502020204030204" pitchFamily="34" charset="0"/>
                <a:cs typeface="Times New Roman" panose="02020603050405020304" pitchFamily="18" charset="0"/>
              </a:rPr>
              <a:t>MWh</a:t>
            </a:r>
            <a:r>
              <a:rPr lang="el-GR" sz="1800" kern="0" dirty="0">
                <a:effectLst/>
                <a:latin typeface="Times New Roman" panose="02020603050405020304" pitchFamily="18" charset="0"/>
                <a:ea typeface="Calibri" panose="020F0502020204030204" pitchFamily="34" charset="0"/>
                <a:cs typeface="Times New Roman" panose="02020603050405020304" pitchFamily="18" charset="0"/>
              </a:rPr>
              <a:t> για την προμήθεια ηλεκτρικής ενέργειας. </a:t>
            </a:r>
            <a:endParaRPr lang="el-GR"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07000"/>
              </a:lnSpc>
              <a:spcAft>
                <a:spcPts val="800"/>
              </a:spcAft>
              <a:buNone/>
            </a:pPr>
            <a:endParaRPr lang="el-GR" sz="18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l-GR" dirty="0"/>
          </a:p>
        </p:txBody>
      </p:sp>
    </p:spTree>
    <p:extLst>
      <p:ext uri="{BB962C8B-B14F-4D97-AF65-F5344CB8AC3E}">
        <p14:creationId xmlns:p14="http://schemas.microsoft.com/office/powerpoint/2010/main" val="137072399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E66A01D-5313-7A86-90C5-002DAFE08C9D}"/>
              </a:ext>
            </a:extLst>
          </p:cNvPr>
          <p:cNvSpPr>
            <a:spLocks noGrp="1"/>
          </p:cNvSpPr>
          <p:nvPr>
            <p:ph type="title"/>
          </p:nvPr>
        </p:nvSpPr>
        <p:spPr/>
        <p:txBody>
          <a:bodyPr/>
          <a:lstStyle/>
          <a:p>
            <a:r>
              <a:rPr lang="el-GR" dirty="0"/>
              <a:t>Παράνομη κρατική ενίσχυση </a:t>
            </a:r>
          </a:p>
        </p:txBody>
      </p:sp>
      <p:sp>
        <p:nvSpPr>
          <p:cNvPr id="3" name="Θέση περιεχομένου 2">
            <a:extLst>
              <a:ext uri="{FF2B5EF4-FFF2-40B4-BE49-F238E27FC236}">
                <a16:creationId xmlns:a16="http://schemas.microsoft.com/office/drawing/2014/main" id="{BE0DCFA3-3A23-1E05-C752-2067DD650111}"/>
              </a:ext>
            </a:extLst>
          </p:cNvPr>
          <p:cNvSpPr>
            <a:spLocks noGrp="1"/>
          </p:cNvSpPr>
          <p:nvPr>
            <p:ph idx="1"/>
          </p:nvPr>
        </p:nvSpPr>
        <p:spPr/>
        <p:txBody>
          <a:bodyPr>
            <a:normAutofit fontScale="92500" lnSpcReduction="10000"/>
          </a:bodyPr>
          <a:lstStyle/>
          <a:p>
            <a:pPr marL="0" indent="0" algn="just">
              <a:lnSpc>
                <a:spcPct val="107000"/>
              </a:lnSpc>
              <a:spcBef>
                <a:spcPts val="0"/>
              </a:spcBef>
              <a:buNone/>
            </a:pPr>
            <a:r>
              <a:rPr lang="el-GR" sz="1800" kern="0" dirty="0">
                <a:effectLst/>
                <a:latin typeface="Times New Roman" panose="02020603050405020304" pitchFamily="18" charset="0"/>
                <a:ea typeface="Calibri" panose="020F0502020204030204" pitchFamily="34" charset="0"/>
                <a:cs typeface="Times New Roman" panose="02020603050405020304" pitchFamily="18" charset="0"/>
              </a:rPr>
              <a:t>Η ΔΕΗ υπέβαλε καταγγελία στην Ευρωπαϊκή Επιτροπή, στις 15 Ιουνίου 2012 (πρώτη καταγγελία) υποστηρίζοντας, μεταξύ άλλων, ότι το τιμολόγιο αυτό την υποχρέωνε να προμηθεύει ηλεκτρική ενέργεια στην αντίδικό της σε τιμή χαμηλότερη από το κόστος της και, επομένως, από την τιμή της αγοράς και ότι, ως εκ τούτου, η ΡΑΕ είχε χορηγήσει στην εν λόγω εταιρία παράνομη κρατική ενίσχυση. </a:t>
            </a:r>
          </a:p>
          <a:p>
            <a:pPr marL="0" indent="0" algn="just">
              <a:lnSpc>
                <a:spcPct val="107000"/>
              </a:lnSpc>
              <a:spcBef>
                <a:spcPts val="0"/>
              </a:spcBef>
              <a:buNone/>
            </a:pPr>
            <a:r>
              <a:rPr lang="el-GR" sz="1800" kern="0" dirty="0">
                <a:effectLst/>
                <a:latin typeface="Times New Roman" panose="02020603050405020304" pitchFamily="18" charset="0"/>
                <a:ea typeface="Calibri" panose="020F0502020204030204" pitchFamily="34" charset="0"/>
                <a:cs typeface="Times New Roman" panose="02020603050405020304" pitchFamily="18" charset="0"/>
              </a:rPr>
              <a:t>Στις 31 Οκτωβρίου 2013 εκδόθηκε νέα διαιτητική απόφαση που έκρινε βάσιμο το επίμαχο τιμολόγιο. Κατόπιν αγωγής ακύρωσης που άσκησε η προσφεύγουσα ενώπιον του εφετείου Αθηνών, το δικαστήριο αυτό επικύρωσε την ως άνω απόφαση με την από 18ης Φεβρουαρίου 2016 υπ’ αριθ. 634/2016 απόφασή του. </a:t>
            </a:r>
          </a:p>
          <a:p>
            <a:pPr marL="0" indent="0" algn="just">
              <a:lnSpc>
                <a:spcPct val="107000"/>
              </a:lnSpc>
              <a:spcBef>
                <a:spcPts val="0"/>
              </a:spcBef>
              <a:buNone/>
            </a:pPr>
            <a:r>
              <a:rPr lang="el-GR" sz="1800" kern="0" dirty="0">
                <a:effectLst/>
                <a:latin typeface="Times New Roman" panose="02020603050405020304" pitchFamily="18" charset="0"/>
                <a:ea typeface="Calibri" panose="020F0502020204030204" pitchFamily="34" charset="0"/>
                <a:cs typeface="Times New Roman" panose="02020603050405020304" pitchFamily="18" charset="0"/>
              </a:rPr>
              <a:t>Στις 18 Δεκεμβρίου 2013 η Μυτιληναίος ΑΕ υπέβαλε καταγγελία στην Ελληνική Επιτροπή Ανταγωνισμού (ΕΕΑ), ισχυριζόμενη ότι η προσφεύγουσα διέπραξε κατάχρηση δεσπόζουσας θέσης προσφέροντας νέο τιμολόγιο, το οποίο προέβλεπε υπέρμετρες χρεώσεις και προκαλούσε διακριτική μεταχείριση εις βάρος της, για την περίοδο μετά το έτος 2013. Βάσει της καταγγελίας αυτής, η ΕΕΑ εξέδωσε στις 22 Ιουλίου 2015 την υπ’ αριθ. 621/2015 απόφασή της στην οποία έκρινε, προσωρινώς, ότι η ΔΕΗ ΑΕ είχε καταχραστεί τη δεσπόζουσα θέση της μεταξύ άλλων αρνούμενη αδικαιολόγητα να συνεχίσει τις εμπορικές σχέσεις μαζί με την αντίδικο εταιρεία και να της </a:t>
            </a:r>
            <a:r>
              <a:rPr lang="el-GR" sz="1800" kern="0" dirty="0" err="1">
                <a:effectLst/>
                <a:latin typeface="Times New Roman" panose="02020603050405020304" pitchFamily="18" charset="0"/>
                <a:ea typeface="Calibri" panose="020F0502020204030204" pitchFamily="34" charset="0"/>
                <a:cs typeface="Times New Roman" panose="02020603050405020304" pitchFamily="18" charset="0"/>
              </a:rPr>
              <a:t>πωλεί</a:t>
            </a:r>
            <a:r>
              <a:rPr lang="el-GR" sz="1800" kern="0" dirty="0">
                <a:effectLst/>
                <a:latin typeface="Times New Roman" panose="02020603050405020304" pitchFamily="18" charset="0"/>
                <a:ea typeface="Calibri" panose="020F0502020204030204" pitchFamily="34" charset="0"/>
                <a:cs typeface="Times New Roman" panose="02020603050405020304" pitchFamily="18" charset="0"/>
              </a:rPr>
              <a:t> ηλεκτρική ενέργεια και </a:t>
            </a:r>
            <a:r>
              <a:rPr lang="el-GR" sz="1800" kern="0" dirty="0" err="1">
                <a:effectLst/>
                <a:latin typeface="Times New Roman" panose="02020603050405020304" pitchFamily="18" charset="0"/>
                <a:ea typeface="Calibri" panose="020F0502020204030204" pitchFamily="34" charset="0"/>
                <a:cs typeface="Times New Roman" panose="02020603050405020304" pitchFamily="18" charset="0"/>
              </a:rPr>
              <a:t>προτιθέμενη</a:t>
            </a:r>
            <a:r>
              <a:rPr lang="el-GR" sz="1800" kern="0" dirty="0">
                <a:effectLst/>
                <a:latin typeface="Times New Roman" panose="02020603050405020304" pitchFamily="18" charset="0"/>
                <a:ea typeface="Calibri" panose="020F0502020204030204" pitchFamily="34" charset="0"/>
                <a:cs typeface="Times New Roman" panose="02020603050405020304" pitchFamily="18" charset="0"/>
              </a:rPr>
              <a:t> να της επιβάλει τιμές ή άλλους μη εύλογους ή αθέμιτους συναλλακτικούς όρους. Με απόφαση της 18ης Ιανουαρίου 2016, η ΕΕΑ αποδέχθηκε τις </a:t>
            </a:r>
            <a:r>
              <a:rPr lang="el-GR" sz="1800" kern="0" dirty="0" err="1">
                <a:effectLst/>
                <a:latin typeface="Times New Roman" panose="02020603050405020304" pitchFamily="18" charset="0"/>
                <a:ea typeface="Calibri" panose="020F0502020204030204" pitchFamily="34" charset="0"/>
                <a:cs typeface="Times New Roman" panose="02020603050405020304" pitchFamily="18" charset="0"/>
              </a:rPr>
              <a:t>προταθείσες</a:t>
            </a:r>
            <a:r>
              <a:rPr lang="el-GR" sz="1800" kern="0" dirty="0">
                <a:effectLst/>
                <a:latin typeface="Times New Roman" panose="02020603050405020304" pitchFamily="18" charset="0"/>
                <a:ea typeface="Calibri" panose="020F0502020204030204" pitchFamily="34" charset="0"/>
                <a:cs typeface="Times New Roman" panose="02020603050405020304" pitchFamily="18" charset="0"/>
              </a:rPr>
              <a:t> από την ΔΕΗ ΑΕ δεσμεύσεις, πράγμα που είχε ως αποτέλεσμα τη θέση της καταγγελίας στο αρχείο. </a:t>
            </a:r>
            <a:endParaRPr lang="el-GR"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l-GR" dirty="0"/>
          </a:p>
        </p:txBody>
      </p:sp>
    </p:spTree>
    <p:extLst>
      <p:ext uri="{BB962C8B-B14F-4D97-AF65-F5344CB8AC3E}">
        <p14:creationId xmlns:p14="http://schemas.microsoft.com/office/powerpoint/2010/main" val="231678594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043972E-C410-C46B-B5C1-84CF9D3B4BBE}"/>
              </a:ext>
            </a:extLst>
          </p:cNvPr>
          <p:cNvSpPr>
            <a:spLocks noGrp="1"/>
          </p:cNvSpPr>
          <p:nvPr>
            <p:ph type="title"/>
          </p:nvPr>
        </p:nvSpPr>
        <p:spPr/>
        <p:txBody>
          <a:bodyPr/>
          <a:lstStyle/>
          <a:p>
            <a:r>
              <a:rPr lang="el-GR" dirty="0"/>
              <a:t>Προσφυγή ακύρωσης και δικαστική απόφαση </a:t>
            </a:r>
          </a:p>
        </p:txBody>
      </p:sp>
      <p:sp>
        <p:nvSpPr>
          <p:cNvPr id="3" name="Θέση περιεχομένου 2">
            <a:extLst>
              <a:ext uri="{FF2B5EF4-FFF2-40B4-BE49-F238E27FC236}">
                <a16:creationId xmlns:a16="http://schemas.microsoft.com/office/drawing/2014/main" id="{E1892F4F-72E0-EC9E-DD42-6B81485A4D75}"/>
              </a:ext>
            </a:extLst>
          </p:cNvPr>
          <p:cNvSpPr>
            <a:spLocks noGrp="1"/>
          </p:cNvSpPr>
          <p:nvPr>
            <p:ph idx="1"/>
          </p:nvPr>
        </p:nvSpPr>
        <p:spPr/>
        <p:txBody>
          <a:bodyPr>
            <a:normAutofit/>
          </a:bodyPr>
          <a:lstStyle/>
          <a:p>
            <a:pPr marL="0" indent="0" algn="just">
              <a:buNone/>
            </a:pPr>
            <a:r>
              <a:rPr lang="el-GR" sz="1800" kern="0" dirty="0">
                <a:effectLst/>
                <a:latin typeface="Times New Roman" panose="02020603050405020304" pitchFamily="18" charset="0"/>
                <a:ea typeface="Calibri" panose="020F0502020204030204" pitchFamily="34" charset="0"/>
                <a:cs typeface="Times New Roman" panose="02020603050405020304" pitchFamily="18" charset="0"/>
              </a:rPr>
              <a:t>Στις 23 Δεκεμβρίου 2013 η ΔΕΗ ΑΕ  υπέβαλε δεύτερη καταγγελία στην Επιτροπή υποστηρίζοντας ότι η διαιτητική απόφαση συνιστούσε κρατική ενίσχυση. Τελικά, η Επιτροπή ενημέρωσε την προσφεύγουσα για την περάτωση της έρευνας της καταγγελίας της (απόφαση της 25.3.2015) κυρίως με το σκεπτικό ότι η τιμή που όρισε το διαιτητικό δικαστήριο δεν είναι κάτω του κόστους της ΔΕΗ ΑΕ και ότι καλύπτει επιπλέον ένα εύλογο κέρδος, με αποτέλεσμα να απουσιάζει το επιλεκτικό πλεονέκτημα, κατά τους όρους του άρθρου 107.1 ΣΛΕΕ. Η ΔΕΗ ΑΕ άσκησε προσφυγή με αίτημα την ακύρωση αυτής της απόφασης της Επιτροπής.  </a:t>
            </a:r>
            <a:endParaRPr lang="el-GR"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07000"/>
              </a:lnSpc>
              <a:spcAft>
                <a:spcPts val="800"/>
              </a:spcAft>
              <a:buNone/>
            </a:pPr>
            <a:r>
              <a:rPr lang="el-GR" sz="1800" kern="0" dirty="0">
                <a:effectLst/>
                <a:latin typeface="Times New Roman" panose="02020603050405020304" pitchFamily="18" charset="0"/>
                <a:ea typeface="Calibri" panose="020F0502020204030204" pitchFamily="34" charset="0"/>
                <a:cs typeface="Times New Roman" panose="02020603050405020304" pitchFamily="18" charset="0"/>
              </a:rPr>
              <a:t>Την 22.9.2021, το Γενικό Δικαστήριο εξέδωσε την απόφασή του: 1) </a:t>
            </a:r>
            <a:r>
              <a:rPr lang="el-GR" sz="1800" kern="0" dirty="0">
                <a:effectLst/>
                <a:latin typeface="Times New Roman" panose="02020603050405020304" pitchFamily="18" charset="0"/>
                <a:ea typeface="Calibri" panose="020F0502020204030204" pitchFamily="34" charset="0"/>
              </a:rPr>
              <a:t>Κατά την απόφαση, η εφαρμογή του συστήματος ελέγχου των κρατικών ενισχύσεων εναπόκειται, αφενός, στην Επιτροπή και, αφετέρου, στα εθνικά δικαστήρια, που επιτελούν αυτοτελείς αλλά αλληλοσυμπληρούμενους ρόλους. Τα εθνικά δικαστήρια, μολονότι δεν είναι αρμόδια να αποφαίνονται επί του αν μια κρατική ενίσχυση είναι συμβατή με την εσωτερική αγορά, δεδομένου ότι ο έλεγχος αυτός εμπίπτει στην αποκλειστική αρμοδιότητα της Επιτροπής, μεριμνούν εντούτοις για τη διασφάλιση, μέχρι την τελική απόφαση της Επιτροπής, των δικαιωμάτων των πολιτών σε περίπτωση παράβασης της προβλεπόμενης στο άρθρο 108, παράγραφος 3, ΣΛΕΕ υποχρέωσης προηγούμενης κοινοποίησης των κρατικών ενισχύσεων στην Επιτροπή</a:t>
            </a:r>
            <a:r>
              <a:rPr lang="el-GR" sz="1200" dirty="0">
                <a:effectLst/>
              </a:rPr>
              <a:t> </a:t>
            </a: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Σημεία 143-149 της απόφασης. </a:t>
            </a:r>
            <a:endParaRPr lang="el-GR"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07000"/>
              </a:lnSpc>
              <a:spcAft>
                <a:spcPts val="800"/>
              </a:spcAft>
              <a:buNone/>
            </a:pPr>
            <a:endParaRPr lang="el-GR" sz="18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l-GR" dirty="0"/>
          </a:p>
        </p:txBody>
      </p:sp>
    </p:spTree>
    <p:extLst>
      <p:ext uri="{BB962C8B-B14F-4D97-AF65-F5344CB8AC3E}">
        <p14:creationId xmlns:p14="http://schemas.microsoft.com/office/powerpoint/2010/main" val="365374588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648701A-B3E2-CAAD-DF65-9DB8733213CE}"/>
              </a:ext>
            </a:extLst>
          </p:cNvPr>
          <p:cNvSpPr>
            <a:spLocks noGrp="1"/>
          </p:cNvSpPr>
          <p:nvPr>
            <p:ph type="title"/>
          </p:nvPr>
        </p:nvSpPr>
        <p:spPr/>
        <p:txBody>
          <a:bodyPr/>
          <a:lstStyle/>
          <a:p>
            <a:r>
              <a:rPr lang="el-GR" dirty="0"/>
              <a:t>Ρόλος εθνικών δικαστηρίων </a:t>
            </a:r>
          </a:p>
        </p:txBody>
      </p:sp>
      <p:sp>
        <p:nvSpPr>
          <p:cNvPr id="3" name="Θέση περιεχομένου 2">
            <a:extLst>
              <a:ext uri="{FF2B5EF4-FFF2-40B4-BE49-F238E27FC236}">
                <a16:creationId xmlns:a16="http://schemas.microsoft.com/office/drawing/2014/main" id="{0DF8EBD5-027A-F590-C7B7-895A82B830AC}"/>
              </a:ext>
            </a:extLst>
          </p:cNvPr>
          <p:cNvSpPr>
            <a:spLocks noGrp="1"/>
          </p:cNvSpPr>
          <p:nvPr>
            <p:ph idx="1"/>
          </p:nvPr>
        </p:nvSpPr>
        <p:spPr/>
        <p:txBody>
          <a:bodyPr>
            <a:normAutofit/>
          </a:bodyPr>
          <a:lstStyle/>
          <a:p>
            <a:pPr marL="0" indent="0" algn="just">
              <a:buNone/>
            </a:pPr>
            <a:r>
              <a:rPr lang="el-GR" sz="1800" kern="0" dirty="0">
                <a:effectLst/>
                <a:latin typeface="Times New Roman" panose="02020603050405020304" pitchFamily="18" charset="0"/>
                <a:ea typeface="Calibri" panose="020F0502020204030204" pitchFamily="34" charset="0"/>
              </a:rPr>
              <a:t>2) </a:t>
            </a:r>
            <a:r>
              <a:rPr lang="el-GR" sz="2000" kern="0" dirty="0">
                <a:effectLst/>
                <a:latin typeface="Times New Roman" panose="02020603050405020304" pitchFamily="18" charset="0"/>
                <a:ea typeface="Calibri" panose="020F0502020204030204" pitchFamily="34" charset="0"/>
              </a:rPr>
              <a:t>Αν τα εθνικά δικαστήρια διαπιστώσουν ότι το επίμαχο μέτρο έπρεπε πράγματι να κοινοποιηθεί προηγουμένως στην Επιτροπή, οφείλουν να εξακριβώσουν αν το οικείο κράτος μέλος συμμορφώθηκε με την υποχρέωση αυτή και, σε αντίθετη περίπτωση, να κηρύξουν το μέτρο αυτό παράνομο. Συγκεκριμένα, τα εν λόγω δικαστήρια είναι υποχρεωμένα να διασφαλίζουν την επέλευση, κατά το εσωτερικό δίκαιο, όλων των εννόμων συνεπειών της παράβασης του άρθρου 108, παράγραφος 3, ΣΛΕΕ, όσον αφορά τόσο το κύρος των πράξεων που συνεπάγονται εκτέλεση των μέτρων ενίσχυσης όσο και την ανάκτηση των χρηματοοικονομικών ενισχύσεων που χορηγήθηκαν κατά παράβαση της διάταξης αυτής. Επομένως, βάσει του άμεσου αποτελέσματος του άρθρου 108, παράγραφος 3, τρίτη περίοδος, ΣΛΕΕ, σε συνδυασμό με την κατά το άρθρο 107, παράγραφος 1, ΣΛΕΕ έννοια της ενίσχυσης, τα εθνικά δικαστήρια διαδραματίζουν, από κοινού με την Επιτροπή, η οποία ενεργεί υπό τον έλεγχο του δικαστή της Ένωσης, συμπληρωματικό ρόλο για την αποτελεσματική εφαρμογή του δικαίου των κρατικών ενισχύσεων, διασφαλίζοντας, μεταξύ άλλων, την τήρησή του από τις εθνικές αρχές. Επιπλέον, σύμφωνα με την αρχή της καλόπιστης συνεργασίας, τα εθνικά δικαστήρια πρέπει να απέχουν από την έκδοση αποφάσεων που αντιστρατεύονται απόφαση της Επιτροπής. </a:t>
            </a:r>
            <a:endParaRPr lang="el-GR" sz="2000" dirty="0"/>
          </a:p>
        </p:txBody>
      </p:sp>
    </p:spTree>
    <p:extLst>
      <p:ext uri="{BB962C8B-B14F-4D97-AF65-F5344CB8AC3E}">
        <p14:creationId xmlns:p14="http://schemas.microsoft.com/office/powerpoint/2010/main" val="179655288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6A90565-3A8F-75CB-E563-1E5380FFEA41}"/>
              </a:ext>
            </a:extLst>
          </p:cNvPr>
          <p:cNvSpPr>
            <a:spLocks noGrp="1"/>
          </p:cNvSpPr>
          <p:nvPr>
            <p:ph type="title"/>
          </p:nvPr>
        </p:nvSpPr>
        <p:spPr/>
        <p:txBody>
          <a:bodyPr/>
          <a:lstStyle/>
          <a:p>
            <a:r>
              <a:rPr lang="el-GR" dirty="0"/>
              <a:t>Ρόλος διαιτητικού δικαστηρίου </a:t>
            </a:r>
          </a:p>
        </p:txBody>
      </p:sp>
      <p:sp>
        <p:nvSpPr>
          <p:cNvPr id="3" name="Θέση περιεχομένου 2">
            <a:extLst>
              <a:ext uri="{FF2B5EF4-FFF2-40B4-BE49-F238E27FC236}">
                <a16:creationId xmlns:a16="http://schemas.microsoft.com/office/drawing/2014/main" id="{1A6AC2B9-53BB-4CC4-5EBF-E8C077341EE4}"/>
              </a:ext>
            </a:extLst>
          </p:cNvPr>
          <p:cNvSpPr>
            <a:spLocks noGrp="1"/>
          </p:cNvSpPr>
          <p:nvPr>
            <p:ph idx="1"/>
          </p:nvPr>
        </p:nvSpPr>
        <p:spPr/>
        <p:txBody>
          <a:bodyPr>
            <a:normAutofit fontScale="92500" lnSpcReduction="20000"/>
          </a:bodyPr>
          <a:lstStyle/>
          <a:p>
            <a:pPr marL="0" indent="0" algn="just">
              <a:lnSpc>
                <a:spcPct val="107000"/>
              </a:lnSpc>
              <a:spcAft>
                <a:spcPts val="800"/>
              </a:spcAft>
              <a:buNone/>
            </a:pPr>
            <a:r>
              <a:rPr lang="el-GR" sz="1800" kern="0" dirty="0">
                <a:effectLst/>
                <a:latin typeface="Times New Roman" panose="02020603050405020304" pitchFamily="18" charset="0"/>
                <a:ea typeface="Calibri" panose="020F0502020204030204" pitchFamily="34" charset="0"/>
                <a:cs typeface="Times New Roman" panose="02020603050405020304" pitchFamily="18" charset="0"/>
              </a:rPr>
              <a:t>3) Η </a:t>
            </a:r>
            <a:r>
              <a:rPr lang="el-GR" sz="1800" i="1" kern="0" dirty="0">
                <a:effectLst/>
                <a:latin typeface="Times New Roman" panose="02020603050405020304" pitchFamily="18" charset="0"/>
                <a:ea typeface="Calibri" panose="020F0502020204030204" pitchFamily="34" charset="0"/>
                <a:cs typeface="Times New Roman" panose="02020603050405020304" pitchFamily="18" charset="0"/>
              </a:rPr>
              <a:t> </a:t>
            </a:r>
            <a:r>
              <a:rPr lang="el-GR" sz="1800" kern="0" dirty="0">
                <a:effectLst/>
                <a:latin typeface="Times New Roman" panose="02020603050405020304" pitchFamily="18" charset="0"/>
                <a:ea typeface="Calibri" panose="020F0502020204030204" pitchFamily="34" charset="0"/>
                <a:cs typeface="Times New Roman" panose="02020603050405020304" pitchFamily="18" charset="0"/>
              </a:rPr>
              <a:t>προσέγγιση αυτή ισχύει και για το διαιτητικό δικαστήριο</a:t>
            </a:r>
            <a:r>
              <a:rPr lang="el-GR" sz="1800" i="1" kern="0" dirty="0">
                <a:effectLst/>
                <a:latin typeface="Times New Roman" panose="02020603050405020304" pitchFamily="18" charset="0"/>
                <a:ea typeface="Calibri" panose="020F0502020204030204" pitchFamily="34" charset="0"/>
                <a:cs typeface="Times New Roman" panose="02020603050405020304" pitchFamily="18" charset="0"/>
              </a:rPr>
              <a:t>,</a:t>
            </a:r>
            <a:r>
              <a:rPr lang="el-GR" sz="1800" kern="0" dirty="0">
                <a:effectLst/>
                <a:latin typeface="Times New Roman" panose="02020603050405020304" pitchFamily="18" charset="0"/>
                <a:ea typeface="Calibri" panose="020F0502020204030204" pitchFamily="34" charset="0"/>
                <a:cs typeface="Times New Roman" panose="02020603050405020304" pitchFamily="18" charset="0"/>
              </a:rPr>
              <a:t> το οποίο πρέπει να χαρακτηρισθεί ως όργανο που προσομοιάζει με τακτικό ελληνικό δικαστήριο, η εκτίμηση του οποίου θα έπρεπε να είχε ελεγχθεί από την Επιτροπή προκειμένου να αρθεί κάθε αμφιβολία ή σοβαρή δυσχέρεια ως προς το ζήτημα αν το επίμαχο τιμολόγιο συνεπαγόταν πλεονέκτημα κατά την έννοια του άρθρου 107, παράγραφος 1, ΣΛΕΕ. Η προσομοίωση αυτή συνάγεται από τα χαρακτηριστικά του διαιτητικού δικαστηρίου, όπως έχει συσταθεί στο πλαίσιο της ΡΑΕ δυνάμει του άρθρου 37 του νόμου 4001/2011. Τα χαρακτηριστικά αυτά είναι τα ακόλουθα πέντε: 1) επιτελούν δικαιοδοτική λειτουργία ίδια με εκείνη των τακτικών δικαστηρίων, και μάλιστα τα αντικαθιστούν, καθόσον η κίνηση της διαιτητικής διαδικασίας στερεί από τα τακτικά δικαστήρια τη δικαιοδοσία τους, 2) οι διαιτητικοί δικαστές, οι οποίοι επιλέγονται βάσει καταλόγου ο οποίος συντάσσεται με απόφαση του προέδρου της ΡΑΕ, πρέπει να δικαιολογούν την ανεξαρτησία και την αμεροληψία τους πριν από τον διορισμό τους, 3)  οι διαδικασίες ενώπιον των διαιτητικών δικαστηρίων </a:t>
            </a:r>
            <a:r>
              <a:rPr lang="el-GR" sz="1800" kern="0" dirty="0" err="1">
                <a:effectLst/>
                <a:latin typeface="Times New Roman" panose="02020603050405020304" pitchFamily="18" charset="0"/>
                <a:ea typeface="Calibri" panose="020F0502020204030204" pitchFamily="34" charset="0"/>
                <a:cs typeface="Times New Roman" panose="02020603050405020304" pitchFamily="18" charset="0"/>
              </a:rPr>
              <a:t>διέπονται</a:t>
            </a:r>
            <a:r>
              <a:rPr lang="el-GR" sz="1800" kern="0" dirty="0">
                <a:effectLst/>
                <a:latin typeface="Times New Roman" panose="02020603050405020304" pitchFamily="18" charset="0"/>
                <a:ea typeface="Calibri" panose="020F0502020204030204" pitchFamily="34" charset="0"/>
                <a:cs typeface="Times New Roman" panose="02020603050405020304" pitchFamily="18" charset="0"/>
              </a:rPr>
              <a:t>, μεταξύ άλλων, από τις διατάξεις του Κώδικα Πολιτικής Δικονομίας και, συμπληρωματικώς, από τον κανονισμό διαιτησίας της ΡΑΕ, 4) οι αποφάσεις των διαιτητικών δικαστηρίων είναι νομικώς δεσμευτικές, έχουν ισχύ </a:t>
            </a:r>
            <a:r>
              <a:rPr lang="el-GR" sz="1800" kern="0" dirty="0" err="1">
                <a:effectLst/>
                <a:latin typeface="Times New Roman" panose="02020603050405020304" pitchFamily="18" charset="0"/>
                <a:ea typeface="Calibri" panose="020F0502020204030204" pitchFamily="34" charset="0"/>
                <a:cs typeface="Times New Roman" panose="02020603050405020304" pitchFamily="18" charset="0"/>
              </a:rPr>
              <a:t>δεδικασμένου</a:t>
            </a:r>
            <a:r>
              <a:rPr lang="el-GR" sz="1800" kern="0" dirty="0">
                <a:effectLst/>
                <a:latin typeface="Times New Roman" panose="02020603050405020304" pitchFamily="18" charset="0"/>
                <a:ea typeface="Calibri" panose="020F0502020204030204" pitchFamily="34" charset="0"/>
                <a:cs typeface="Times New Roman" panose="02020603050405020304" pitchFamily="18" charset="0"/>
              </a:rPr>
              <a:t>  και αποτελούν εκτελεστό τίτλο σύμφωνα με τις σχετικές διατάξεις του Κώδικα Πολιτικής Δικονομίας και 5) οι αποφάσεις των διαιτητικών δικαστηρίων δύνανται να προσβληθούν ενώπιον τακτικού δικαστηρίου, όπως αποδεικνύει η αγωγή της προσφεύγουσας κατά της διαιτητικής απόφασης ενώπιον του εφετείου Αθηνών. Κατά συνέπεια, τα διαιτητικά δικαστήρια που έχουν συσταθεί και λειτουργούν σύμφωνα με το άρθρο 37 του νόμου 4001/2011 αποτελούν αναπόσπαστο τμήμα του ελληνικού κρατικού δικαιοδοτικού συστήματος, δηλαδή ασκούν εξουσία εμπίπτουσα στη σφαίρα της δημόσιας εξουσίας, όπως συμβαίνει και με τα τακτικά δικαστήρια. </a:t>
            </a:r>
            <a:endParaRPr lang="el-GR" dirty="0"/>
          </a:p>
        </p:txBody>
      </p:sp>
    </p:spTree>
    <p:extLst>
      <p:ext uri="{BB962C8B-B14F-4D97-AF65-F5344CB8AC3E}">
        <p14:creationId xmlns:p14="http://schemas.microsoft.com/office/powerpoint/2010/main" val="325908540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8C62C25-6DFD-E2B1-C9B7-86A17A4EC5BC}"/>
              </a:ext>
            </a:extLst>
          </p:cNvPr>
          <p:cNvSpPr>
            <a:spLocks noGrp="1"/>
          </p:cNvSpPr>
          <p:nvPr>
            <p:ph type="title"/>
          </p:nvPr>
        </p:nvSpPr>
        <p:spPr/>
        <p:txBody>
          <a:bodyPr/>
          <a:lstStyle/>
          <a:p>
            <a:r>
              <a:rPr lang="el-GR" dirty="0"/>
              <a:t>Οικονομικό πλεονέκτημα  </a:t>
            </a:r>
          </a:p>
        </p:txBody>
      </p:sp>
      <p:sp>
        <p:nvSpPr>
          <p:cNvPr id="3" name="Θέση περιεχομένου 2">
            <a:extLst>
              <a:ext uri="{FF2B5EF4-FFF2-40B4-BE49-F238E27FC236}">
                <a16:creationId xmlns:a16="http://schemas.microsoft.com/office/drawing/2014/main" id="{43E14920-0B78-577B-3013-B4459B9C90DE}"/>
              </a:ext>
            </a:extLst>
          </p:cNvPr>
          <p:cNvSpPr>
            <a:spLocks noGrp="1"/>
          </p:cNvSpPr>
          <p:nvPr>
            <p:ph idx="1"/>
          </p:nvPr>
        </p:nvSpPr>
        <p:spPr/>
        <p:txBody>
          <a:bodyPr>
            <a:normAutofit fontScale="92500" lnSpcReduction="20000"/>
          </a:bodyPr>
          <a:lstStyle/>
          <a:p>
            <a:pPr marL="0" indent="0" algn="just">
              <a:lnSpc>
                <a:spcPct val="107000"/>
              </a:lnSpc>
              <a:spcAft>
                <a:spcPts val="800"/>
              </a:spcAft>
              <a:buNone/>
            </a:pPr>
            <a:r>
              <a:rPr lang="el-GR" sz="1800" i="1" kern="0" dirty="0">
                <a:effectLst/>
                <a:latin typeface="Times New Roman" panose="02020603050405020304" pitchFamily="18" charset="0"/>
                <a:ea typeface="Calibri" panose="020F0502020204030204" pitchFamily="34" charset="0"/>
              </a:rPr>
              <a:t>4)</a:t>
            </a:r>
            <a:r>
              <a:rPr lang="el-GR" sz="1800" kern="0" dirty="0">
                <a:effectLst/>
                <a:latin typeface="Times New Roman" panose="02020603050405020304" pitchFamily="18" charset="0"/>
                <a:ea typeface="Calibri" panose="020F0502020204030204" pitchFamily="34" charset="0"/>
              </a:rPr>
              <a:t> όσον αφορά την ύπαρξη </a:t>
            </a:r>
            <a:r>
              <a:rPr lang="el-GR" sz="1800" i="1" kern="0" dirty="0">
                <a:effectLst/>
                <a:latin typeface="Times New Roman" panose="02020603050405020304" pitchFamily="18" charset="0"/>
                <a:ea typeface="Calibri" panose="020F0502020204030204" pitchFamily="34" charset="0"/>
              </a:rPr>
              <a:t>οικονομικού πλεονεκτήματος</a:t>
            </a:r>
            <a:r>
              <a:rPr lang="el-GR" sz="1800" i="1" kern="0" dirty="0">
                <a:latin typeface="Times New Roman" panose="02020603050405020304" pitchFamily="18" charset="0"/>
                <a:ea typeface="Calibri" panose="020F0502020204030204" pitchFamily="34" charset="0"/>
              </a:rPr>
              <a:t>, </a:t>
            </a:r>
            <a:r>
              <a:rPr lang="el-GR" sz="1800" kern="0" dirty="0">
                <a:effectLst/>
                <a:latin typeface="Times New Roman" panose="02020603050405020304" pitchFamily="18" charset="0"/>
                <a:ea typeface="Calibri" panose="020F0502020204030204" pitchFamily="34" charset="0"/>
              </a:rPr>
              <a:t>η έντονη διαφωνία που εκδηλώθηκε μεταξύ της πλειοψηφίας και της μειοψηφίας του διαιτητικού δικαστηρίου δημιουργούσε ένα πλαίσιο όπου η Επιτροπή δεν μπορούσε ούτε να καταλήξει στο συμπέρασμα ότι δεν υφίσταντο ιδιαίτερες περιστάσεις υπό την έννοια της σχετικής νομολογίας,  που θα της επέτρεπαν να μην προβεί σε τέτοια εκτίμηση περί της ύπαρξης πλεονεκτήματος, ούτε να μη διατηρεί καμία αμφιβολία επ’ αυτού. Ειδικότερα, η Επιτροπή δεν μπορεί βασίμως να υποστηρίζει ότι οι παράμετροι του συνυποσχετικού διαιτησίας, </a:t>
            </a:r>
            <a:r>
              <a:rPr lang="el-GR" sz="1800" kern="0" dirty="0" err="1">
                <a:effectLst/>
                <a:latin typeface="Times New Roman" panose="02020603050405020304" pitchFamily="18" charset="0"/>
                <a:ea typeface="Calibri" panose="020F0502020204030204" pitchFamily="34" charset="0"/>
              </a:rPr>
              <a:t>ερμηνευόμενες</a:t>
            </a:r>
            <a:r>
              <a:rPr lang="el-GR" sz="1800" kern="0" dirty="0">
                <a:effectLst/>
                <a:latin typeface="Times New Roman" panose="02020603050405020304" pitchFamily="18" charset="0"/>
                <a:ea typeface="Calibri" panose="020F0502020204030204" pitchFamily="34" charset="0"/>
              </a:rPr>
              <a:t> υπό το πρίσμα των αόριστων στοιχείων που εκτίθενται στις αποφάσεις 692/2011 και 798/2011 της ΡΑΕ, είχαν προκαθορίσει με επαρκή ακρίβεια την έκβαση της διαδικασίας διαιτησίας, με αποτέλεσμα η εν λόγω έκβαση να θεωρείται «λογική συνέπεια» η οποία μπορούσε να προβλεφθεί από την προσφεύγουσα. </a:t>
            </a:r>
            <a:r>
              <a:rPr lang="el-GR" sz="1800" kern="0" dirty="0">
                <a:solidFill>
                  <a:srgbClr val="000000"/>
                </a:solidFill>
                <a:effectLst/>
                <a:latin typeface="Times New Roman" panose="02020603050405020304" pitchFamily="18" charset="0"/>
                <a:ea typeface="Calibri" panose="020F0502020204030204" pitchFamily="34" charset="0"/>
              </a:rPr>
              <a:t>Ειδικότερα, </a:t>
            </a:r>
            <a:r>
              <a:rPr lang="el-GR" sz="1800" kern="0" dirty="0">
                <a:effectLst/>
                <a:latin typeface="Times New Roman" panose="02020603050405020304" pitchFamily="18" charset="0"/>
                <a:ea typeface="Calibri" panose="020F0502020204030204" pitchFamily="34" charset="0"/>
              </a:rPr>
              <a:t>η γνώμη της πλειοψηφίας και της μειοψηφίας στη διαιτητική απόφαση καταδεικνύει ότι ο καθορισμός της κατάλληλης μεθόδου τιμολόγησης και, ιδίως, του «πραγματικού» κόστους της προσφεύγουσας συνεπάγεται σύνθετες οικονομικές και τεχνικές εκτιμήσεις τόσο σχετικά με τη διάρθρωση και τη λειτουργία της ελληνικής αγοράς ενέργειας όσο και σχετικά με τις αντίστοιχες οικονομικές καταστάσεις της </a:t>
            </a:r>
            <a:r>
              <a:rPr lang="el-GR" sz="1800" kern="0" dirty="0" err="1">
                <a:effectLst/>
                <a:latin typeface="Times New Roman" panose="02020603050405020304" pitchFamily="18" charset="0"/>
                <a:ea typeface="Calibri" panose="020F0502020204030204" pitchFamily="34" charset="0"/>
              </a:rPr>
              <a:t>παρεμβαίνουσας</a:t>
            </a:r>
            <a:r>
              <a:rPr lang="el-GR" sz="1800" kern="0" dirty="0">
                <a:effectLst/>
                <a:latin typeface="Times New Roman" panose="02020603050405020304" pitchFamily="18" charset="0"/>
                <a:ea typeface="Calibri" panose="020F0502020204030204" pitchFamily="34" charset="0"/>
              </a:rPr>
              <a:t> και της προσφεύγουσας, συμπεριλαμβανομένων των συναλλακτικών τους σχέσεων, οι οποίες είναι κρίσιμες για να καθοριστεί αν ένα τιμολόγιο προμήθειας ενέργειας αντιστοιχεί στην «τιμή της αγοράς». Η Επιτροπή, εφαρμόζοντας απλώς την αρχή του ιδιώτη επιχειρηματία ως προς </a:t>
            </a:r>
            <a:r>
              <a:rPr lang="el-GR" sz="1800" kern="0" dirty="0">
                <a:effectLst/>
                <a:latin typeface="Times New Roman" panose="02020603050405020304" pitchFamily="18" charset="0"/>
                <a:ea typeface="Calibri" panose="020F0502020204030204" pitchFamily="34" charset="0"/>
                <a:cs typeface="Times New Roman" panose="02020603050405020304" pitchFamily="18" charset="0"/>
              </a:rPr>
              <a:t>το ζήτημα αν μια τέτοια επιχείρηση θα είχε υπαχθεί σε διαιτησία, όπως έπραξε η προσφεύγουσα, ανέθεσε τις σύνθετες αυτές εκτιμήσεις στα ελληνικά δικαιοδοτικά όργανα, </a:t>
            </a:r>
            <a:r>
              <a:rPr lang="el-GR" sz="1800" i="1" kern="0" dirty="0">
                <a:effectLst/>
                <a:latin typeface="Times New Roman" panose="02020603050405020304" pitchFamily="18" charset="0"/>
                <a:ea typeface="Calibri" panose="020F0502020204030204" pitchFamily="34" charset="0"/>
                <a:cs typeface="Times New Roman" panose="02020603050405020304" pitchFamily="18" charset="0"/>
              </a:rPr>
              <a:t>παραβλέποντας το δικό της καθήκον ελέγχου</a:t>
            </a:r>
            <a:r>
              <a:rPr lang="el-GR" sz="1800" kern="0" dirty="0">
                <a:effectLst/>
                <a:latin typeface="Times New Roman" panose="02020603050405020304" pitchFamily="18" charset="0"/>
                <a:ea typeface="Calibri" panose="020F0502020204030204" pitchFamily="34" charset="0"/>
                <a:cs typeface="Times New Roman" panose="02020603050405020304" pitchFamily="18" charset="0"/>
              </a:rPr>
              <a:t> </a:t>
            </a:r>
            <a:r>
              <a:rPr lang="el-GR" sz="1800" kern="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και δη υποπίπτοντας σε πλάνη περί το δίκαιο και σε πλάνη εκτίμησης.</a:t>
            </a:r>
            <a:endParaRPr lang="el-GR"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07000"/>
              </a:lnSpc>
              <a:spcAft>
                <a:spcPts val="800"/>
              </a:spcAft>
              <a:buNone/>
            </a:pPr>
            <a:endParaRPr lang="el-GR" dirty="0"/>
          </a:p>
        </p:txBody>
      </p:sp>
    </p:spTree>
    <p:extLst>
      <p:ext uri="{BB962C8B-B14F-4D97-AF65-F5344CB8AC3E}">
        <p14:creationId xmlns:p14="http://schemas.microsoft.com/office/powerpoint/2010/main" val="167976990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4294AEC-FD04-58D7-197D-05469D5D27BF}"/>
              </a:ext>
            </a:extLst>
          </p:cNvPr>
          <p:cNvSpPr>
            <a:spLocks noGrp="1"/>
          </p:cNvSpPr>
          <p:nvPr>
            <p:ph type="title"/>
          </p:nvPr>
        </p:nvSpPr>
        <p:spPr/>
        <p:txBody>
          <a:bodyPr/>
          <a:lstStyle/>
          <a:p>
            <a:r>
              <a:rPr lang="el-GR" dirty="0"/>
              <a:t>Έκταση δικαστικού ελέγχου </a:t>
            </a:r>
          </a:p>
        </p:txBody>
      </p:sp>
      <p:sp>
        <p:nvSpPr>
          <p:cNvPr id="3" name="Θέση περιεχομένου 2">
            <a:extLst>
              <a:ext uri="{FF2B5EF4-FFF2-40B4-BE49-F238E27FC236}">
                <a16:creationId xmlns:a16="http://schemas.microsoft.com/office/drawing/2014/main" id="{3383D642-03FB-E188-AF76-9BC6F8D48F99}"/>
              </a:ext>
            </a:extLst>
          </p:cNvPr>
          <p:cNvSpPr>
            <a:spLocks noGrp="1"/>
          </p:cNvSpPr>
          <p:nvPr>
            <p:ph idx="1"/>
          </p:nvPr>
        </p:nvSpPr>
        <p:spPr/>
        <p:txBody>
          <a:bodyPr>
            <a:normAutofit/>
          </a:bodyPr>
          <a:lstStyle/>
          <a:p>
            <a:pPr marL="0" indent="0" algn="just">
              <a:lnSpc>
                <a:spcPct val="107000"/>
              </a:lnSpc>
              <a:spcAft>
                <a:spcPts val="800"/>
              </a:spcAft>
              <a:buNone/>
            </a:pPr>
            <a:r>
              <a:rPr lang="el-GR" sz="1800" kern="0" dirty="0">
                <a:effectLst/>
                <a:latin typeface="Times New Roman" panose="02020603050405020304" pitchFamily="18" charset="0"/>
                <a:ea typeface="Calibri" panose="020F0502020204030204" pitchFamily="34" charset="0"/>
                <a:cs typeface="Times New Roman" panose="02020603050405020304" pitchFamily="18" charset="0"/>
              </a:rPr>
              <a:t>5) Ως προς την έκταση του δικαστικού ελέγχου της απόφασης της Επιτροπής, κατά το Γενικό Δικαστήριο, λαμβανομένου υπόψη του ότι η Επιτροπή παρέλειψε να εξετάσει τα ως άνω σύνθετα οικονομικά και τεχνικά στοιχεία, ενδεχομένως με τη βοήθεια εσωτερικών ή εξωτερικών εμπειρογνωμόνων δεν είναι ούτε αναγκαίο ούτε νομικώς δυνατό το Γενικό Δικαστήριο να υποκαταστήσει την εκτίμηση της Επιτροπής με τη δική του. Πράγματι,  συναφώς, δεν εναπόκειται στον δικαστή της Ένωσης να υποκαταστήσει την Επιτροπή στην οικονομική εκτίμησή της ούτε να συμπληρώσει τυχόν κενό στην αιτιολόγηση της επίδικης απόφασης με την επίκληση λόγων ξένων προς αυτήν, διότι άλλως θα υπερέβαινε τα όρια του ελέγχου νομιμότητας που ασκεί δυνάμει του άρθρου 263 ΣΛΕΕ. Επομένως,  ελλείψει πλέον εμπεριστατωμένης εξέτασης των πληροφοριακών στοιχείων σχετικά με την εφαρμογή του κριτηρίου του πλεονεκτήματος, ειδικότερα δε του ζητήματος αν το επίμαχο τιμολόγιο αντιστοιχούσε στις κανονικές συνθήκες της αγοράς, </a:t>
            </a:r>
            <a:r>
              <a:rPr lang="el-GR" sz="1800" kern="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η Επιτροπή θα έπρεπε να αντιμετωπίζει σοβαρές δυσχέρειες ή να έχει αμφιβολίες κατά την </a:t>
            </a:r>
            <a:r>
              <a:rPr lang="el-GR" sz="1800" kern="0" dirty="0">
                <a:effectLst/>
                <a:latin typeface="Times New Roman" panose="02020603050405020304" pitchFamily="18" charset="0"/>
                <a:ea typeface="Calibri" panose="020F0502020204030204" pitchFamily="34" charset="0"/>
                <a:cs typeface="Times New Roman" panose="02020603050405020304" pitchFamily="18" charset="0"/>
              </a:rPr>
              <a:t>έννοια του άρθρου 4, παράγραφοι 3 και 4, του κανονισμού 2015/1589, λόγω των οποίων θα έπρεπε να κινήσει επίσημη διαδικασία έρευνας.</a:t>
            </a:r>
            <a:endParaRPr lang="el-GR" sz="18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l-GR" dirty="0"/>
          </a:p>
        </p:txBody>
      </p:sp>
    </p:spTree>
    <p:extLst>
      <p:ext uri="{BB962C8B-B14F-4D97-AF65-F5344CB8AC3E}">
        <p14:creationId xmlns:p14="http://schemas.microsoft.com/office/powerpoint/2010/main" val="285588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1D0C890-921A-32EE-EA3F-9893FBFAF920}"/>
              </a:ext>
            </a:extLst>
          </p:cNvPr>
          <p:cNvSpPr>
            <a:spLocks noGrp="1"/>
          </p:cNvSpPr>
          <p:nvPr>
            <p:ph type="title"/>
          </p:nvPr>
        </p:nvSpPr>
        <p:spPr/>
        <p:txBody>
          <a:bodyPr/>
          <a:lstStyle/>
          <a:p>
            <a:r>
              <a:rPr lang="el-GR" dirty="0"/>
              <a:t>Έννοια κρατικής ενίσχυσης </a:t>
            </a:r>
          </a:p>
        </p:txBody>
      </p:sp>
      <p:sp>
        <p:nvSpPr>
          <p:cNvPr id="3" name="Θέση περιεχομένου 2">
            <a:extLst>
              <a:ext uri="{FF2B5EF4-FFF2-40B4-BE49-F238E27FC236}">
                <a16:creationId xmlns:a16="http://schemas.microsoft.com/office/drawing/2014/main" id="{76495AFB-3C50-BF96-B416-96184031191B}"/>
              </a:ext>
            </a:extLst>
          </p:cNvPr>
          <p:cNvSpPr>
            <a:spLocks noGrp="1"/>
          </p:cNvSpPr>
          <p:nvPr>
            <p:ph idx="1"/>
          </p:nvPr>
        </p:nvSpPr>
        <p:spPr/>
        <p:txBody>
          <a:bodyPr/>
          <a:lstStyle/>
          <a:p>
            <a:pPr algn="just">
              <a:lnSpc>
                <a:spcPct val="107000"/>
              </a:lnSpc>
              <a:spcAft>
                <a:spcPts val="800"/>
              </a:spcAft>
            </a:pPr>
            <a:r>
              <a:rPr lang="el-GR" sz="1800" kern="0" dirty="0">
                <a:effectLst/>
                <a:latin typeface="Times New Roman" panose="02020603050405020304" pitchFamily="18" charset="0"/>
                <a:ea typeface="Calibri" panose="020F0502020204030204" pitchFamily="34" charset="0"/>
                <a:cs typeface="Times New Roman" panose="02020603050405020304" pitchFamily="18" charset="0"/>
              </a:rPr>
              <a:t>Σύμφωνα με το άρθρο 107.1 ΣΛΕΕ: «Ενισχύσεις που χορηγούνται υπό οποιαδήποτε μορφή από τα κράτη ή με κρατικούς πόρους και που νοθεύουν ή απειλούν να νοθεύσουν τον ανταγωνισμό δια της ευνοϊκής μεταχειρίσεως ορισμένων επιχειρήσεων ή ορισμένων κλάδων παραγωγής είναι ασυμβίβαστες με την εσωτερική αγορά, κατά το μέτρο που επηρεάζουν τις μεταξύ κρατών μελών συναλλαγές, εκτός αν οι Συνθήκες ορίζουν άλλως».  </a:t>
            </a:r>
          </a:p>
          <a:p>
            <a:pPr algn="just">
              <a:lnSpc>
                <a:spcPct val="107000"/>
              </a:lnSpc>
              <a:spcAft>
                <a:spcPts val="800"/>
              </a:spcAft>
            </a:pPr>
            <a:r>
              <a:rPr lang="el-GR" sz="1800" kern="0" dirty="0">
                <a:effectLst/>
                <a:latin typeface="Times New Roman" panose="02020603050405020304" pitchFamily="18" charset="0"/>
                <a:ea typeface="Calibri" panose="020F0502020204030204" pitchFamily="34" charset="0"/>
                <a:cs typeface="Times New Roman" panose="02020603050405020304" pitchFamily="18" charset="0"/>
              </a:rPr>
              <a:t>Κατά πάγια νομολογία, ο χαρακτηρισμός ενός μέτρου ως «κρατική ενίσχυση» κατά την έννοια του άρθρου 107, παράγραφος 1, ΣΛΕΕ προϋποθέτει τη συνδρομή τεσσάρων προϋποθέσεων και συγκεκριμένα, πρώτον, να πρόκειται για παρέμβαση εκ μέρους του κράτους ή με κρατικούς πόρους, δεύτερον, η παρέμβαση αυτή να είναι ικανή να επηρεάσει τις συναλλαγές μεταξύ κρατών μελών, τρίτον, να παρέχει επιλεκτικό πλεονέκτημα στον αποδέκτη και, τέταρτον, να νοθεύει ή να απειλεί να νοθεύσει τον ανταγωνισμό. [</a:t>
            </a: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Αποφάσεις της 19ης Δεκεμβρίου 2013, </a:t>
            </a:r>
            <a:r>
              <a:rPr lang="fr-FR" sz="1800" dirty="0">
                <a:effectLst/>
                <a:latin typeface="Times New Roman" panose="02020603050405020304" pitchFamily="18" charset="0"/>
                <a:ea typeface="Calibri" panose="020F0502020204030204" pitchFamily="34" charset="0"/>
                <a:cs typeface="Times New Roman" panose="02020603050405020304" pitchFamily="18" charset="0"/>
              </a:rPr>
              <a:t>Association Vent De Col</a:t>
            </a: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è</a:t>
            </a:r>
            <a:r>
              <a:rPr lang="fr-FR" sz="1800" dirty="0">
                <a:effectLst/>
                <a:latin typeface="Times New Roman" panose="02020603050405020304" pitchFamily="18" charset="0"/>
                <a:ea typeface="Calibri" panose="020F0502020204030204" pitchFamily="34" charset="0"/>
                <a:cs typeface="Times New Roman" panose="02020603050405020304" pitchFamily="18" charset="0"/>
              </a:rPr>
              <a:t>re</a:t>
            </a: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 κ.λπ., </a:t>
            </a:r>
            <a:r>
              <a:rPr lang="fr-FR" sz="1800" dirty="0">
                <a:effectLst/>
                <a:latin typeface="Times New Roman" panose="02020603050405020304" pitchFamily="18" charset="0"/>
                <a:ea typeface="Calibri" panose="020F0502020204030204" pitchFamily="34" charset="0"/>
                <a:cs typeface="Times New Roman" panose="02020603050405020304" pitchFamily="18" charset="0"/>
              </a:rPr>
              <a:t>C</a:t>
            </a: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‑262/12, </a:t>
            </a:r>
            <a:r>
              <a:rPr lang="fr-FR" sz="1800" dirty="0">
                <a:effectLst/>
                <a:latin typeface="Times New Roman" panose="02020603050405020304" pitchFamily="18" charset="0"/>
                <a:ea typeface="Calibri" panose="020F0502020204030204" pitchFamily="34" charset="0"/>
                <a:cs typeface="Times New Roman" panose="02020603050405020304" pitchFamily="18" charset="0"/>
              </a:rPr>
              <a:t>EU</a:t>
            </a: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a:t>
            </a:r>
            <a:r>
              <a:rPr lang="fr-FR" sz="1800" dirty="0">
                <a:effectLst/>
                <a:latin typeface="Times New Roman" panose="02020603050405020304" pitchFamily="18" charset="0"/>
                <a:ea typeface="Calibri" panose="020F0502020204030204" pitchFamily="34" charset="0"/>
                <a:cs typeface="Times New Roman" panose="02020603050405020304" pitchFamily="18" charset="0"/>
              </a:rPr>
              <a:t>C</a:t>
            </a: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:2013:851, σκέψη 15, και της 13ης Σεπτεμβρίου 2017, </a:t>
            </a:r>
            <a:r>
              <a:rPr lang="fr-FR" sz="1800" dirty="0">
                <a:effectLst/>
                <a:latin typeface="Times New Roman" panose="02020603050405020304" pitchFamily="18" charset="0"/>
                <a:ea typeface="Calibri" panose="020F0502020204030204" pitchFamily="34" charset="0"/>
                <a:cs typeface="Times New Roman" panose="02020603050405020304" pitchFamily="18" charset="0"/>
              </a:rPr>
              <a:t>ENEA</a:t>
            </a: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fr-FR" sz="1800" dirty="0">
                <a:effectLst/>
                <a:latin typeface="Times New Roman" panose="02020603050405020304" pitchFamily="18" charset="0"/>
                <a:ea typeface="Calibri" panose="020F0502020204030204" pitchFamily="34" charset="0"/>
                <a:cs typeface="Times New Roman" panose="02020603050405020304" pitchFamily="18" charset="0"/>
              </a:rPr>
              <a:t>C</a:t>
            </a: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‑329/15, </a:t>
            </a:r>
            <a:r>
              <a:rPr lang="fr-FR" sz="1800" dirty="0">
                <a:effectLst/>
                <a:latin typeface="Times New Roman" panose="02020603050405020304" pitchFamily="18" charset="0"/>
                <a:ea typeface="Calibri" panose="020F0502020204030204" pitchFamily="34" charset="0"/>
                <a:cs typeface="Times New Roman" panose="02020603050405020304" pitchFamily="18" charset="0"/>
              </a:rPr>
              <a:t>EU</a:t>
            </a: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a:t>
            </a:r>
            <a:r>
              <a:rPr lang="fr-FR" sz="1800" dirty="0">
                <a:effectLst/>
                <a:latin typeface="Times New Roman" panose="02020603050405020304" pitchFamily="18" charset="0"/>
                <a:ea typeface="Calibri" panose="020F0502020204030204" pitchFamily="34" charset="0"/>
                <a:cs typeface="Times New Roman" panose="02020603050405020304" pitchFamily="18" charset="0"/>
              </a:rPr>
              <a:t>C</a:t>
            </a: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:2017:671, σκέψη 17].</a:t>
            </a:r>
            <a:endParaRPr lang="el-GR"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l-GR" dirty="0"/>
          </a:p>
        </p:txBody>
      </p:sp>
    </p:spTree>
    <p:extLst>
      <p:ext uri="{BB962C8B-B14F-4D97-AF65-F5344CB8AC3E}">
        <p14:creationId xmlns:p14="http://schemas.microsoft.com/office/powerpoint/2010/main" val="366482273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DDDB20B-D3AD-AFDD-9670-3E623AE75900}"/>
              </a:ext>
            </a:extLst>
          </p:cNvPr>
          <p:cNvSpPr>
            <a:spLocks noGrp="1"/>
          </p:cNvSpPr>
          <p:nvPr>
            <p:ph type="title"/>
          </p:nvPr>
        </p:nvSpPr>
        <p:spPr/>
        <p:txBody>
          <a:bodyPr>
            <a:normAutofit fontScale="90000"/>
          </a:bodyPr>
          <a:lstStyle/>
          <a:p>
            <a:br>
              <a:rPr lang="el-GR" dirty="0"/>
            </a:br>
            <a:r>
              <a:rPr lang="el-GR" dirty="0"/>
              <a:t>Γ.</a:t>
            </a:r>
            <a:r>
              <a:rPr lang="el-GR" sz="4400" kern="0" dirty="0">
                <a:effectLst/>
                <a:latin typeface="Times New Roman" panose="02020603050405020304" pitchFamily="18" charset="0"/>
                <a:ea typeface="Calibri" panose="020F0502020204030204" pitchFamily="34" charset="0"/>
                <a:cs typeface="Times New Roman" panose="02020603050405020304" pitchFamily="18" charset="0"/>
              </a:rPr>
              <a:t> </a:t>
            </a:r>
            <a:r>
              <a:rPr lang="el-GR" sz="4400" kern="0" dirty="0" err="1">
                <a:effectLst/>
                <a:latin typeface="Times New Roman" panose="02020603050405020304" pitchFamily="18" charset="0"/>
                <a:ea typeface="Calibri" panose="020F0502020204030204" pitchFamily="34" charset="0"/>
                <a:cs typeface="Times New Roman" panose="02020603050405020304" pitchFamily="18" charset="0"/>
              </a:rPr>
              <a:t>Προτιμησιακό</a:t>
            </a:r>
            <a:r>
              <a:rPr lang="el-GR" sz="4400" kern="0" dirty="0">
                <a:effectLst/>
                <a:latin typeface="Times New Roman" panose="02020603050405020304" pitchFamily="18" charset="0"/>
                <a:ea typeface="Calibri" panose="020F0502020204030204" pitchFamily="34" charset="0"/>
                <a:cs typeface="Times New Roman" panose="02020603050405020304" pitchFamily="18" charset="0"/>
              </a:rPr>
              <a:t> τιμολόγιο ως κρατική ενίσχυση </a:t>
            </a:r>
            <a:br>
              <a:rPr lang="el-GR" sz="4400" kern="100" dirty="0">
                <a:effectLst/>
                <a:latin typeface="Calibri" panose="020F0502020204030204" pitchFamily="34" charset="0"/>
                <a:ea typeface="Calibri" panose="020F0502020204030204" pitchFamily="34" charset="0"/>
                <a:cs typeface="Times New Roman" panose="02020603050405020304" pitchFamily="18" charset="0"/>
              </a:rPr>
            </a:br>
            <a:endParaRPr lang="el-GR" dirty="0"/>
          </a:p>
        </p:txBody>
      </p:sp>
      <p:sp>
        <p:nvSpPr>
          <p:cNvPr id="3" name="Θέση περιεχομένου 2">
            <a:extLst>
              <a:ext uri="{FF2B5EF4-FFF2-40B4-BE49-F238E27FC236}">
                <a16:creationId xmlns:a16="http://schemas.microsoft.com/office/drawing/2014/main" id="{EDFACD3C-9EE0-4D19-0DC0-193938D1B828}"/>
              </a:ext>
            </a:extLst>
          </p:cNvPr>
          <p:cNvSpPr>
            <a:spLocks noGrp="1"/>
          </p:cNvSpPr>
          <p:nvPr>
            <p:ph idx="1"/>
          </p:nvPr>
        </p:nvSpPr>
        <p:spPr/>
        <p:txBody>
          <a:bodyPr>
            <a:normAutofit/>
          </a:bodyPr>
          <a:lstStyle/>
          <a:p>
            <a:pPr marL="0" indent="0" algn="just">
              <a:buNone/>
            </a:pPr>
            <a:r>
              <a:rPr lang="el-GR" sz="1800" kern="0" dirty="0">
                <a:effectLst/>
                <a:latin typeface="Times New Roman" panose="02020603050405020304" pitchFamily="18" charset="0"/>
                <a:ea typeface="Calibri" panose="020F0502020204030204" pitchFamily="34" charset="0"/>
              </a:rPr>
              <a:t>Η υπόθεση αφορούσε το </a:t>
            </a:r>
            <a:r>
              <a:rPr lang="el-GR" sz="1800" kern="0" dirty="0" err="1">
                <a:effectLst/>
                <a:latin typeface="Times New Roman" panose="02020603050405020304" pitchFamily="18" charset="0"/>
                <a:ea typeface="Calibri" panose="020F0502020204030204" pitchFamily="34" charset="0"/>
              </a:rPr>
              <a:t>προτιμησιακό</a:t>
            </a:r>
            <a:r>
              <a:rPr lang="el-GR" sz="1800" kern="0" dirty="0">
                <a:effectLst/>
                <a:latin typeface="Times New Roman" panose="02020603050405020304" pitchFamily="18" charset="0"/>
                <a:ea typeface="Calibri" panose="020F0502020204030204" pitchFamily="34" charset="0"/>
              </a:rPr>
              <a:t> τιμολόγιο παροχής ηλεκτρικής ενέργειας στην «Αλουμίνιον της Ελλάδος ΑΕ» (Μυτιληναίος ΑΕ) από τη ΔΕΗ ΑΕ, που αποφασίστηκε με σύμβαση του 1960, η οποία κυρώθηκε με νομοθετικό διάταγμα του 1969 και επρόκειτο να λήξει στις 31.3.2006.  Με την απόφαση SG (92) D/867, της 23ης Ιανουαρίου 1992, Ενίσχυση υπέρ της επιχειρήσεως Αλουμίνιον της Ελλάδος AE, ενίσχυση NN 83/91, η Ευρωπαϊκή Επιτροπή εκτίμησε ότι το </a:t>
            </a:r>
            <a:r>
              <a:rPr lang="el-GR" sz="1800" kern="0" dirty="0" err="1">
                <a:effectLst/>
                <a:latin typeface="Times New Roman" panose="02020603050405020304" pitchFamily="18" charset="0"/>
                <a:ea typeface="Calibri" panose="020F0502020204030204" pitchFamily="34" charset="0"/>
              </a:rPr>
              <a:t>προτιμησιακό</a:t>
            </a:r>
            <a:r>
              <a:rPr lang="el-GR" sz="1800" kern="0" dirty="0">
                <a:effectLst/>
                <a:latin typeface="Times New Roman" panose="02020603050405020304" pitchFamily="18" charset="0"/>
                <a:ea typeface="Calibri" panose="020F0502020204030204" pitchFamily="34" charset="0"/>
              </a:rPr>
              <a:t> τιμολόγιο για την ως άνω επιχείρηση συνιστούσε κρατική ενίσχυση συμβατή με την εσωτερική αγορά. </a:t>
            </a:r>
          </a:p>
          <a:p>
            <a:pPr marL="0" indent="0" algn="just">
              <a:buNone/>
            </a:pPr>
            <a:r>
              <a:rPr lang="el-GR" sz="1800" kern="0" dirty="0">
                <a:effectLst/>
                <a:latin typeface="Times New Roman" panose="02020603050405020304" pitchFamily="18" charset="0"/>
                <a:ea typeface="Calibri" panose="020F0502020204030204" pitchFamily="34" charset="0"/>
              </a:rPr>
              <a:t>Τον Φεβρουάριο του 2004 η ΔΕΗ γνωστοποίησε την πρόθεσή της να καταγγείλει τη σύμβαση του 1960 και, σύμφωνα με τις διατάξεις της συμβάσεως, έπαυσε να εφαρμόζει το </a:t>
            </a:r>
            <a:r>
              <a:rPr lang="el-GR" sz="1800" kern="0" dirty="0" err="1">
                <a:effectLst/>
                <a:latin typeface="Times New Roman" panose="02020603050405020304" pitchFamily="18" charset="0"/>
                <a:ea typeface="Calibri" panose="020F0502020204030204" pitchFamily="34" charset="0"/>
              </a:rPr>
              <a:t>προτιμησιακό</a:t>
            </a:r>
            <a:r>
              <a:rPr lang="el-GR" sz="1800" kern="0" dirty="0">
                <a:effectLst/>
                <a:latin typeface="Times New Roman" panose="02020603050405020304" pitchFamily="18" charset="0"/>
                <a:ea typeface="Calibri" panose="020F0502020204030204" pitchFamily="34" charset="0"/>
              </a:rPr>
              <a:t> τιμολόγιο από 1ης Απριλίου 2006. Η Μυτιληναίος ΑΕ αμφισβήτησε το κύρος της εν λόγω καταγγελίας ενώπιον των αρμοδίων εθνικών δικαστηρίων, τα οποία την δικαίωσαν. Τον Ιούλιο του 2008 η Επιτροπή έλαβε διάφορες καταγγελίες </a:t>
            </a:r>
            <a:r>
              <a:rPr lang="el-GR" sz="1800" kern="0" dirty="0" err="1">
                <a:effectLst/>
                <a:latin typeface="Times New Roman" panose="02020603050405020304" pitchFamily="18" charset="0"/>
                <a:ea typeface="Calibri" panose="020F0502020204030204" pitchFamily="34" charset="0"/>
              </a:rPr>
              <a:t>αφορώσες</a:t>
            </a:r>
            <a:r>
              <a:rPr lang="el-GR" sz="1800" kern="0" dirty="0">
                <a:effectLst/>
                <a:latin typeface="Times New Roman" panose="02020603050405020304" pitchFamily="18" charset="0"/>
                <a:ea typeface="Calibri" panose="020F0502020204030204" pitchFamily="34" charset="0"/>
              </a:rPr>
              <a:t>, μεταξύ άλλων, το </a:t>
            </a:r>
            <a:r>
              <a:rPr lang="el-GR" sz="1800" kern="0" dirty="0" err="1">
                <a:effectLst/>
                <a:latin typeface="Times New Roman" panose="02020603050405020304" pitchFamily="18" charset="0"/>
                <a:ea typeface="Calibri" panose="020F0502020204030204" pitchFamily="34" charset="0"/>
              </a:rPr>
              <a:t>προτιμησιακό</a:t>
            </a:r>
            <a:r>
              <a:rPr lang="el-GR" sz="1800" kern="0" dirty="0">
                <a:effectLst/>
                <a:latin typeface="Times New Roman" panose="02020603050405020304" pitchFamily="18" charset="0"/>
                <a:ea typeface="Calibri" panose="020F0502020204030204" pitchFamily="34" charset="0"/>
              </a:rPr>
              <a:t> τιμολόγιο. Με έγγραφο της 27ης Ιανουαρίου 2010 η Επιτροπή γνωστοποίησε στην Ελληνική Δημοκρατία την απόφασή της να κινήσει τη διαδικασία του άρθρου 108, παράγραφος 2, ΣΛΕΕ και κάλεσε τους ενδιαφερομένους να υποβάλουν τις παρατηρήσεις τους εντός μηνός από την ημερομηνία δημοσιεύσεως της αποφάσεως αυτής. </a:t>
            </a:r>
            <a:endParaRPr lang="el-GR" dirty="0"/>
          </a:p>
        </p:txBody>
      </p:sp>
    </p:spTree>
    <p:extLst>
      <p:ext uri="{BB962C8B-B14F-4D97-AF65-F5344CB8AC3E}">
        <p14:creationId xmlns:p14="http://schemas.microsoft.com/office/powerpoint/2010/main" val="121391679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390C583-B265-ABA6-4042-54D250F64375}"/>
              </a:ext>
            </a:extLst>
          </p:cNvPr>
          <p:cNvSpPr>
            <a:spLocks noGrp="1"/>
          </p:cNvSpPr>
          <p:nvPr>
            <p:ph type="title"/>
          </p:nvPr>
        </p:nvSpPr>
        <p:spPr/>
        <p:txBody>
          <a:bodyPr/>
          <a:lstStyle/>
          <a:p>
            <a:r>
              <a:rPr lang="el-GR" dirty="0"/>
              <a:t>Καταδίκη και ανάκτηση </a:t>
            </a:r>
          </a:p>
        </p:txBody>
      </p:sp>
      <p:sp>
        <p:nvSpPr>
          <p:cNvPr id="3" name="Θέση περιεχομένου 2">
            <a:extLst>
              <a:ext uri="{FF2B5EF4-FFF2-40B4-BE49-F238E27FC236}">
                <a16:creationId xmlns:a16="http://schemas.microsoft.com/office/drawing/2014/main" id="{34CC9646-84FB-6D64-A5E4-987B7E80415C}"/>
              </a:ext>
            </a:extLst>
          </p:cNvPr>
          <p:cNvSpPr>
            <a:spLocks noGrp="1"/>
          </p:cNvSpPr>
          <p:nvPr>
            <p:ph idx="1"/>
          </p:nvPr>
        </p:nvSpPr>
        <p:spPr/>
        <p:txBody>
          <a:bodyPr>
            <a:normAutofit fontScale="92500" lnSpcReduction="10000"/>
          </a:bodyPr>
          <a:lstStyle/>
          <a:p>
            <a:pPr marL="0" indent="0" algn="just">
              <a:lnSpc>
                <a:spcPct val="107000"/>
              </a:lnSpc>
              <a:spcAft>
                <a:spcPts val="800"/>
              </a:spcAft>
              <a:buNone/>
            </a:pPr>
            <a:r>
              <a:rPr lang="el-GR" sz="1800" kern="0" dirty="0">
                <a:effectLst/>
                <a:latin typeface="Times New Roman" panose="02020603050405020304" pitchFamily="18" charset="0"/>
                <a:ea typeface="Calibri" panose="020F0502020204030204" pitchFamily="34" charset="0"/>
              </a:rPr>
              <a:t>Η εν λόγω απόφαση δημοσιεύθηκε στην Επίσημη Εφημερίδα της Ευρωπαϊκής Ένωσης στις 16 Απριλίου 2010 (ΕΕ 2010, C 96, σ. 7). Με την απόφαση αυτή η Επιτροπή εξέφρασε αμφιβολίες σχετικά με το αν το </a:t>
            </a:r>
            <a:r>
              <a:rPr lang="el-GR" sz="1800" kern="0" dirty="0" err="1">
                <a:effectLst/>
                <a:latin typeface="Times New Roman" panose="02020603050405020304" pitchFamily="18" charset="0"/>
                <a:ea typeface="Calibri" panose="020F0502020204030204" pitchFamily="34" charset="0"/>
              </a:rPr>
              <a:t>προτιμησιακό</a:t>
            </a:r>
            <a:r>
              <a:rPr lang="el-GR" sz="1800" kern="0" dirty="0">
                <a:effectLst/>
                <a:latin typeface="Times New Roman" panose="02020603050405020304" pitchFamily="18" charset="0"/>
                <a:ea typeface="Calibri" panose="020F0502020204030204" pitchFamily="34" charset="0"/>
              </a:rPr>
              <a:t> τιμολόγιο που εφάρμοζε η ΔΕΗ ως προς την εν λόγω εταιρεία κατά την επίμαχη περίοδο ήταν του αυτού επιπέδου με το τιμολόγιο που ίσχυε για τους άλλους εγκατεστημένους στην Ελλάδα μεγάλους βιομηχανικούς καταναλωτές ηλεκτρικής ενέργειας υψηλής τάσεως, όπως ήταν η εταιρεία ΛΑΡΚΟ ΑΕ, δεδομένου ότι το </a:t>
            </a:r>
            <a:r>
              <a:rPr lang="el-GR" sz="1800" kern="0" dirty="0" err="1">
                <a:effectLst/>
                <a:latin typeface="Times New Roman" panose="02020603050405020304" pitchFamily="18" charset="0"/>
                <a:ea typeface="Calibri" panose="020F0502020204030204" pitchFamily="34" charset="0"/>
              </a:rPr>
              <a:t>προτιμησιακό</a:t>
            </a:r>
            <a:r>
              <a:rPr lang="el-GR" sz="1800" kern="0" dirty="0">
                <a:effectLst/>
                <a:latin typeface="Times New Roman" panose="02020603050405020304" pitchFamily="18" charset="0"/>
                <a:ea typeface="Calibri" panose="020F0502020204030204" pitchFamily="34" charset="0"/>
              </a:rPr>
              <a:t> τιμολόγιο, το οποίο έπρεπε να καταργηθεί στις 31 Μαρτίου 2006, παρατάθηκε με δικαστική απόφαση (απόφαση ασφαλιστικών μέτρων). Τελικά, η Επιτροπή εξέδωσε, την 13.7.2011, την απόφαση 2012/339/ΕΕ. Με την απόφαση αυτή η Επιτροπή εκτίμησε ότι η Ελληνική Δημοκρατία είχε παρανόμως χορηγήσει στην </a:t>
            </a:r>
            <a:r>
              <a:rPr lang="el-GR" sz="1800" kern="0" dirty="0" err="1">
                <a:effectLst/>
                <a:latin typeface="Times New Roman" panose="02020603050405020304" pitchFamily="18" charset="0"/>
                <a:ea typeface="Calibri" panose="020F0502020204030204" pitchFamily="34" charset="0"/>
              </a:rPr>
              <a:t>αναιρεσείουσα</a:t>
            </a:r>
            <a:r>
              <a:rPr lang="el-GR" sz="1800" kern="0" dirty="0">
                <a:effectLst/>
                <a:latin typeface="Times New Roman" panose="02020603050405020304" pitchFamily="18" charset="0"/>
                <a:ea typeface="Calibri" panose="020F0502020204030204" pitchFamily="34" charset="0"/>
              </a:rPr>
              <a:t> κρατική ενίσχυση ύψους 17,4 εκατομμυρίων ευρώ, λόγω της εφαρμογής του </a:t>
            </a:r>
            <a:r>
              <a:rPr lang="el-GR" sz="1800" kern="0" dirty="0" err="1">
                <a:effectLst/>
                <a:latin typeface="Times New Roman" panose="02020603050405020304" pitchFamily="18" charset="0"/>
                <a:ea typeface="Calibri" panose="020F0502020204030204" pitchFamily="34" charset="0"/>
              </a:rPr>
              <a:t>προτιμησιακού</a:t>
            </a:r>
            <a:r>
              <a:rPr lang="el-GR" sz="1800" kern="0" dirty="0">
                <a:effectLst/>
                <a:latin typeface="Times New Roman" panose="02020603050405020304" pitchFamily="18" charset="0"/>
                <a:ea typeface="Calibri" panose="020F0502020204030204" pitchFamily="34" charset="0"/>
              </a:rPr>
              <a:t> τιμολογίου κατά την επίμαχη περίοδο. Δεδομένου ότι η εν λόγω ενίσχυση είχε χορηγηθεί κατά παράβαση του άρθρου 108, παράγραφος 3, ΣΛΕΕ και ήταν, ως εκ τούτου, μη συμβατή με την εσωτερική αγορά, η Επιτροπή υποχρέωσε την Ελληνική Δημοκρατία να την ανακτήσει. Με δικόγραφο που κατέθεσε στη Γραμματεία του Γενικού Δικαστηρίου στις 6 Οκτωβρίου 2011, η Μυτιληναίος ΑΕ άσκησε προσφυγή με αίτημα την ακύρωση της εν λόγω αποφάσεως. </a:t>
            </a:r>
            <a:r>
              <a:rPr lang="el-GR" sz="1800" kern="0" dirty="0">
                <a:effectLst/>
                <a:latin typeface="Times New Roman" panose="02020603050405020304" pitchFamily="18" charset="0"/>
                <a:ea typeface="Calibri" panose="020F0502020204030204" pitchFamily="34" charset="0"/>
                <a:cs typeface="Times New Roman" panose="02020603050405020304" pitchFamily="18" charset="0"/>
              </a:rPr>
              <a:t>Τελικά, το Γενικό Δικαστήριο απέρριψε την προσφυγή της Μυτιληναίος ΑΕ, με την απόφασή του της 13.3.2018. Η ίδια στάση υιοθετήθηκε και από το Δικαστήριο, που </a:t>
            </a:r>
            <a:r>
              <a:rPr lang="el-GR" sz="1800" kern="0" dirty="0" err="1">
                <a:effectLst/>
                <a:latin typeface="Times New Roman" panose="02020603050405020304" pitchFamily="18" charset="0"/>
                <a:ea typeface="Calibri" panose="020F0502020204030204" pitchFamily="34" charset="0"/>
                <a:cs typeface="Times New Roman" panose="02020603050405020304" pitchFamily="18" charset="0"/>
              </a:rPr>
              <a:t>απεφάνθη</a:t>
            </a:r>
            <a:r>
              <a:rPr lang="el-GR" sz="1800" kern="0" dirty="0">
                <a:effectLst/>
                <a:latin typeface="Times New Roman" panose="02020603050405020304" pitchFamily="18" charset="0"/>
                <a:ea typeface="Calibri" panose="020F0502020204030204" pitchFamily="34" charset="0"/>
                <a:cs typeface="Times New Roman" panose="02020603050405020304" pitchFamily="18" charset="0"/>
              </a:rPr>
              <a:t> σχετικά την 11.12.2019, κατόπιν ασκήσεως αιτήσεως αναιρέσεως κατά της εν λόγω αποφάσεως του Γενικού Δικαστηρίου. </a:t>
            </a:r>
            <a:endParaRPr lang="el-GR" sz="18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endParaRPr lang="el-GR" sz="18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l-GR" dirty="0"/>
          </a:p>
        </p:txBody>
      </p:sp>
    </p:spTree>
    <p:extLst>
      <p:ext uri="{BB962C8B-B14F-4D97-AF65-F5344CB8AC3E}">
        <p14:creationId xmlns:p14="http://schemas.microsoft.com/office/powerpoint/2010/main" val="17744964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20FA916-0496-E44E-CE70-8FDEFBA6A127}"/>
              </a:ext>
            </a:extLst>
          </p:cNvPr>
          <p:cNvSpPr>
            <a:spLocks noGrp="1"/>
          </p:cNvSpPr>
          <p:nvPr>
            <p:ph type="title"/>
          </p:nvPr>
        </p:nvSpPr>
        <p:spPr/>
        <p:txBody>
          <a:bodyPr/>
          <a:lstStyle/>
          <a:p>
            <a:r>
              <a:rPr lang="el-GR" dirty="0"/>
              <a:t>Κρατικοί πόροι </a:t>
            </a:r>
          </a:p>
        </p:txBody>
      </p:sp>
      <p:sp>
        <p:nvSpPr>
          <p:cNvPr id="3" name="Θέση περιεχομένου 2">
            <a:extLst>
              <a:ext uri="{FF2B5EF4-FFF2-40B4-BE49-F238E27FC236}">
                <a16:creationId xmlns:a16="http://schemas.microsoft.com/office/drawing/2014/main" id="{9E81E0DA-63CE-0A65-F9C4-C1833C021048}"/>
              </a:ext>
            </a:extLst>
          </p:cNvPr>
          <p:cNvSpPr>
            <a:spLocks noGrp="1"/>
          </p:cNvSpPr>
          <p:nvPr>
            <p:ph idx="1"/>
          </p:nvPr>
        </p:nvSpPr>
        <p:spPr/>
        <p:txBody>
          <a:bodyPr>
            <a:normAutofit/>
          </a:bodyPr>
          <a:lstStyle/>
          <a:p>
            <a:pPr algn="just">
              <a:lnSpc>
                <a:spcPct val="107000"/>
              </a:lnSpc>
              <a:spcBef>
                <a:spcPts val="0"/>
              </a:spcBef>
            </a:pPr>
            <a:r>
              <a:rPr lang="el-GR" sz="1800" kern="0" dirty="0">
                <a:effectLst/>
                <a:latin typeface="Times New Roman" panose="02020603050405020304" pitchFamily="18" charset="0"/>
                <a:ea typeface="Calibri" panose="020F0502020204030204" pitchFamily="34" charset="0"/>
              </a:rPr>
              <a:t>Η πιστοποίηση χορήγησης </a:t>
            </a:r>
            <a:r>
              <a:rPr lang="el-GR" sz="1800" i="1" kern="0" dirty="0">
                <a:effectLst/>
                <a:latin typeface="Times New Roman" panose="02020603050405020304" pitchFamily="18" charset="0"/>
                <a:ea typeface="Calibri" panose="020F0502020204030204" pitchFamily="34" charset="0"/>
              </a:rPr>
              <a:t>κρατικών πόρων</a:t>
            </a:r>
            <a:r>
              <a:rPr lang="el-GR" sz="1800" kern="0" dirty="0">
                <a:effectLst/>
                <a:latin typeface="Times New Roman" panose="02020603050405020304" pitchFamily="18" charset="0"/>
                <a:ea typeface="Calibri" panose="020F0502020204030204" pitchFamily="34" charset="0"/>
              </a:rPr>
              <a:t> γίνεται όταν οι δημόσιες αρχές έχουν εμπλακεί στη λήψη του μέτρου. Στην έννοια εντάσσονται τόσο οι ενισχύσεις που χορηγούνται απευθείας από το κράτος ή με κρατικούς πόρους όσο και εκείνες που χορηγούνται από δημόσιους ή ιδιωτικούς φορείς που αυτό ιδρύει ή ορίζει ως υπεύθυνους για τη διαχείριση των ενισχύσεων. </a:t>
            </a:r>
          </a:p>
          <a:p>
            <a:pPr algn="just">
              <a:lnSpc>
                <a:spcPct val="107000"/>
              </a:lnSpc>
              <a:spcBef>
                <a:spcPts val="0"/>
              </a:spcBef>
            </a:pPr>
            <a:r>
              <a:rPr lang="el-GR" sz="1800" kern="0" dirty="0">
                <a:effectLst/>
                <a:latin typeface="Times New Roman" panose="02020603050405020304" pitchFamily="18" charset="0"/>
                <a:ea typeface="Calibri" panose="020F0502020204030204" pitchFamily="34" charset="0"/>
              </a:rPr>
              <a:t>Από τη νομολογία του Δικαστηρίου προκύπτει επίσης ότι μέτρο το οποίο συνίσταται, μεταξύ άλλων, σε υποχρέωση αγοράς ενέργειας μπορεί να εμπίπτει στην έννοια της «ενισχύσεως», μολονότι δεν συνεπάγεται τη μεταβίβαση κρατικών πόρων.</a:t>
            </a:r>
          </a:p>
          <a:p>
            <a:pPr algn="just">
              <a:lnSpc>
                <a:spcPct val="107000"/>
              </a:lnSpc>
              <a:spcBef>
                <a:spcPts val="0"/>
              </a:spcBef>
            </a:pPr>
            <a:r>
              <a:rPr lang="el-GR" sz="1800" kern="0" dirty="0">
                <a:effectLst/>
                <a:latin typeface="Times New Roman" panose="02020603050405020304" pitchFamily="18" charset="0"/>
                <a:ea typeface="Calibri" panose="020F0502020204030204" pitchFamily="34" charset="0"/>
              </a:rPr>
              <a:t> Ο όρος ενίσχυση περιλαμβάνει μέτρα τα οποία, υπό διάφορες μορφές, μειώνουν τις επιβαρύνσεις που κανονικά φέρουν οι επιχειρήσεις. Η έννοια της ενίσχυσης είναι ευρύτερη από εκείνη της επιδοτήσεως, επειδή περιλαμβάνει όχι μόνο τις θετικές παροχές, όπως συμβαίνει στην περίπτωση της επιδότησης, αλλά και κάθε είδους παρεμβάσεις που έχουν ως αποτέλεσμα να μειώνουν τα βάρη μιας επιχείρησης. </a:t>
            </a:r>
            <a:endParaRPr lang="el-GR" dirty="0"/>
          </a:p>
        </p:txBody>
      </p:sp>
    </p:spTree>
    <p:extLst>
      <p:ext uri="{BB962C8B-B14F-4D97-AF65-F5344CB8AC3E}">
        <p14:creationId xmlns:p14="http://schemas.microsoft.com/office/powerpoint/2010/main" val="16854204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362D870-E459-2C7F-ABF1-2A330D6091AC}"/>
              </a:ext>
            </a:extLst>
          </p:cNvPr>
          <p:cNvSpPr>
            <a:spLocks noGrp="1"/>
          </p:cNvSpPr>
          <p:nvPr>
            <p:ph type="title"/>
          </p:nvPr>
        </p:nvSpPr>
        <p:spPr/>
        <p:txBody>
          <a:bodyPr/>
          <a:lstStyle/>
          <a:p>
            <a:r>
              <a:rPr lang="el-GR" dirty="0"/>
              <a:t>Κρατικοί πόροι ΙΙ</a:t>
            </a:r>
          </a:p>
        </p:txBody>
      </p:sp>
      <p:sp>
        <p:nvSpPr>
          <p:cNvPr id="3" name="Θέση περιεχομένου 2">
            <a:extLst>
              <a:ext uri="{FF2B5EF4-FFF2-40B4-BE49-F238E27FC236}">
                <a16:creationId xmlns:a16="http://schemas.microsoft.com/office/drawing/2014/main" id="{9F976114-1FD0-C8CA-8556-6410E6E9D525}"/>
              </a:ext>
            </a:extLst>
          </p:cNvPr>
          <p:cNvSpPr>
            <a:spLocks noGrp="1"/>
          </p:cNvSpPr>
          <p:nvPr>
            <p:ph idx="1"/>
          </p:nvPr>
        </p:nvSpPr>
        <p:spPr/>
        <p:txBody>
          <a:bodyPr>
            <a:normAutofit/>
          </a:bodyPr>
          <a:lstStyle/>
          <a:p>
            <a:pPr marL="0" indent="0" algn="just">
              <a:lnSpc>
                <a:spcPct val="107000"/>
              </a:lnSpc>
              <a:spcBef>
                <a:spcPts val="0"/>
              </a:spcBef>
              <a:buNone/>
            </a:pPr>
            <a:r>
              <a:rPr lang="el-GR" sz="1800" kern="0" dirty="0">
                <a:effectLst/>
                <a:latin typeface="Times New Roman" panose="02020603050405020304" pitchFamily="18" charset="0"/>
                <a:ea typeface="Calibri" panose="020F0502020204030204" pitchFamily="34" charset="0"/>
                <a:cs typeface="Times New Roman" panose="02020603050405020304" pitchFamily="18" charset="0"/>
              </a:rPr>
              <a:t> </a:t>
            </a:r>
          </a:p>
          <a:p>
            <a:pPr marL="0" indent="0" algn="just">
              <a:lnSpc>
                <a:spcPct val="107000"/>
              </a:lnSpc>
              <a:spcBef>
                <a:spcPts val="0"/>
              </a:spcBef>
              <a:buNone/>
            </a:pPr>
            <a:r>
              <a:rPr lang="el-GR" sz="1800" kern="0" dirty="0">
                <a:effectLst/>
                <a:latin typeface="Times New Roman" panose="02020603050405020304" pitchFamily="18" charset="0"/>
                <a:ea typeface="Calibri" panose="020F0502020204030204" pitchFamily="34" charset="0"/>
              </a:rPr>
              <a:t>Για το χαρακτηρισμό μιας ενίσχυσης δεν λαμβάνεται υπόψη αν ο στόχος που επιδιώκεται είναι η καταπολέμηση της ανεργίας, η προστασία του περιβάλλοντος ή η εξυγίανση μιας επιχείρησης. </a:t>
            </a:r>
            <a:r>
              <a:rPr lang="el-GR" sz="1800" kern="0" dirty="0">
                <a:effectLst/>
                <a:latin typeface="Times New Roman" panose="02020603050405020304" pitchFamily="18" charset="0"/>
                <a:ea typeface="Calibri" panose="020F0502020204030204" pitchFamily="34" charset="0"/>
                <a:cs typeface="Times New Roman" panose="02020603050405020304" pitchFamily="18" charset="0"/>
              </a:rPr>
              <a:t>Οι στόχοι αυτοί πρέπει να επιδιώκονται στο πλαίσιο κοινών κανόνων, με σχετική απόφαση του Συμβουλίου. </a:t>
            </a:r>
            <a:endParaRPr lang="el-GR"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07000"/>
              </a:lnSpc>
              <a:spcBef>
                <a:spcPts val="0"/>
              </a:spcBef>
              <a:buNone/>
            </a:pPr>
            <a:r>
              <a:rPr lang="el-GR" sz="1800" kern="0" dirty="0">
                <a:effectLst/>
                <a:latin typeface="Times New Roman" panose="02020603050405020304" pitchFamily="18" charset="0"/>
                <a:ea typeface="Calibri" panose="020F0502020204030204" pitchFamily="34" charset="0"/>
                <a:cs typeface="Times New Roman" panose="02020603050405020304" pitchFamily="18" charset="0"/>
              </a:rPr>
              <a:t>Η έννοια της κρατικής ενίσχυσης αναδεικνύεται καλύτερα στην περίπτωση σχεδίων ιδιωτικοποίησης. Η πώληση επιχειρήσεων δεν πρέπει να γίνεται σε τιμή κατώτερη από εκείνη που θα έπρεπε να ισχύει ως απόρροια  συνθηκών  ελεύθερου ανταγωνισμού. </a:t>
            </a:r>
          </a:p>
          <a:p>
            <a:pPr marL="0" indent="0" algn="just">
              <a:lnSpc>
                <a:spcPct val="107000"/>
              </a:lnSpc>
              <a:spcBef>
                <a:spcPts val="0"/>
              </a:spcBef>
              <a:buNone/>
            </a:pPr>
            <a:r>
              <a:rPr lang="el-GR" sz="1800" kern="0" dirty="0">
                <a:effectLst/>
                <a:latin typeface="Times New Roman" panose="02020603050405020304" pitchFamily="18" charset="0"/>
                <a:ea typeface="Calibri" panose="020F0502020204030204" pitchFamily="34" charset="0"/>
                <a:cs typeface="Times New Roman" panose="02020603050405020304" pitchFamily="18" charset="0"/>
              </a:rPr>
              <a:t>Γενικά, οι οικονομικές σχέσεις του κράτους με τις επιχειρήσεις πρέπει να αξιολογούνται με βάση το </a:t>
            </a:r>
            <a:r>
              <a:rPr lang="el-GR" sz="1800" i="1" kern="0" dirty="0">
                <a:effectLst/>
                <a:latin typeface="Times New Roman" panose="02020603050405020304" pitchFamily="18" charset="0"/>
                <a:ea typeface="Calibri" panose="020F0502020204030204" pitchFamily="34" charset="0"/>
                <a:cs typeface="Times New Roman" panose="02020603050405020304" pitchFamily="18" charset="0"/>
              </a:rPr>
              <a:t>κριτήριο του ιδιώτη επενδυτή</a:t>
            </a:r>
            <a:r>
              <a:rPr lang="el-GR" sz="1800" kern="0" dirty="0">
                <a:effectLst/>
                <a:latin typeface="Times New Roman" panose="02020603050405020304" pitchFamily="18" charset="0"/>
                <a:ea typeface="Calibri" panose="020F0502020204030204" pitchFamily="34" charset="0"/>
                <a:cs typeface="Times New Roman" panose="02020603050405020304" pitchFamily="18" charset="0"/>
              </a:rPr>
              <a:t>. Η ανυπαρξία  προοπτικών ανάκαμψης και ανάπτυξης μιας προβληματικής επιχείρησης δεν θα οδηγούσε ποτέ ένα  ιδιώτη επενδυτή να συμμετάσχει στην χρηματοδοτική ενίσχυσή της.</a:t>
            </a:r>
          </a:p>
          <a:p>
            <a:pPr marL="0" indent="0" algn="just">
              <a:lnSpc>
                <a:spcPct val="107000"/>
              </a:lnSpc>
              <a:spcBef>
                <a:spcPts val="0"/>
              </a:spcBef>
              <a:buNone/>
            </a:pPr>
            <a:r>
              <a:rPr lang="el-GR" sz="1800" kern="0" dirty="0">
                <a:effectLst/>
                <a:latin typeface="Times New Roman" panose="02020603050405020304" pitchFamily="18" charset="0"/>
                <a:ea typeface="Calibri" panose="020F0502020204030204" pitchFamily="34" charset="0"/>
                <a:cs typeface="Times New Roman" panose="02020603050405020304" pitchFamily="18" charset="0"/>
              </a:rPr>
              <a:t> Επομένως, η συμμετοχή του κράτους στο κεφάλαιο μιας προβληματικής επιχείρησης αποκαλύπτει την ύπαρξη πρόθεσης χορήγησης κρατικής ενίσχυσης. </a:t>
            </a:r>
            <a:endParaRPr lang="el-GR" sz="18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l-GR" dirty="0"/>
          </a:p>
        </p:txBody>
      </p:sp>
    </p:spTree>
    <p:extLst>
      <p:ext uri="{BB962C8B-B14F-4D97-AF65-F5344CB8AC3E}">
        <p14:creationId xmlns:p14="http://schemas.microsoft.com/office/powerpoint/2010/main" val="20797537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358D0DD-3A4F-EB88-0653-E89291BBD91B}"/>
              </a:ext>
            </a:extLst>
          </p:cNvPr>
          <p:cNvSpPr>
            <a:spLocks noGrp="1"/>
          </p:cNvSpPr>
          <p:nvPr>
            <p:ph type="title"/>
          </p:nvPr>
        </p:nvSpPr>
        <p:spPr/>
        <p:txBody>
          <a:bodyPr/>
          <a:lstStyle/>
          <a:p>
            <a:r>
              <a:rPr lang="el-GR" dirty="0"/>
              <a:t>Επιλεκτικό πλεονέκτημα </a:t>
            </a:r>
          </a:p>
        </p:txBody>
      </p:sp>
      <p:sp>
        <p:nvSpPr>
          <p:cNvPr id="3" name="Θέση περιεχομένου 2">
            <a:extLst>
              <a:ext uri="{FF2B5EF4-FFF2-40B4-BE49-F238E27FC236}">
                <a16:creationId xmlns:a16="http://schemas.microsoft.com/office/drawing/2014/main" id="{2D60BD57-EC24-C545-1F64-CDB0F382C749}"/>
              </a:ext>
            </a:extLst>
          </p:cNvPr>
          <p:cNvSpPr>
            <a:spLocks noGrp="1"/>
          </p:cNvSpPr>
          <p:nvPr>
            <p:ph idx="1"/>
          </p:nvPr>
        </p:nvSpPr>
        <p:spPr/>
        <p:txBody>
          <a:bodyPr>
            <a:normAutofit/>
          </a:bodyPr>
          <a:lstStyle/>
          <a:p>
            <a:pPr algn="just"/>
            <a:r>
              <a:rPr lang="el-GR" sz="1800" kern="0" dirty="0">
                <a:latin typeface="Times New Roman" panose="02020603050405020304" pitchFamily="18" charset="0"/>
                <a:ea typeface="Calibri" panose="020F0502020204030204" pitchFamily="34" charset="0"/>
              </a:rPr>
              <a:t>Πλεονέκτημα: </a:t>
            </a:r>
            <a:r>
              <a:rPr lang="el-GR" sz="1800" kern="0" dirty="0">
                <a:effectLst/>
                <a:latin typeface="Times New Roman" panose="02020603050405020304" pitchFamily="18" charset="0"/>
                <a:ea typeface="Calibri" panose="020F0502020204030204" pitchFamily="34" charset="0"/>
              </a:rPr>
              <a:t>είναι απαραίτητο να εξετάζεται κατά πόσον, στο πλαίσιο δεδομένου νομικού καθεστώτος, το επίμαχο εθνικό μέτρο μπορεί να ευνοήσει «ορισμένες επιχειρήσεις ή κλάδους παραγωγής» έναντι άλλων που τελούν, από πλευράς του επιδιωκόμενου με το εν λόγω καθεστώς σκοπού, σε συγκρίσιμη πραγματική και νομική κατάσταση και που υφίστανται, ως αποτέλεσμα, διαφορετική μεταχείριση δυνάμενη κατ’ ουσία να χαρακτηριστεί ως εισάγουσα δυσμενείς διακρίσεις. </a:t>
            </a:r>
          </a:p>
          <a:p>
            <a:pPr algn="just"/>
            <a:r>
              <a:rPr lang="el-GR" sz="1800" kern="0" dirty="0">
                <a:latin typeface="Times New Roman" panose="02020603050405020304" pitchFamily="18" charset="0"/>
                <a:ea typeface="Calibri" panose="020F0502020204030204" pitchFamily="34" charset="0"/>
              </a:rPr>
              <a:t>Δ</a:t>
            </a:r>
            <a:r>
              <a:rPr lang="el-GR" sz="1800" kern="0" dirty="0">
                <a:effectLst/>
                <a:latin typeface="Times New Roman" panose="02020603050405020304" pitchFamily="18" charset="0"/>
                <a:ea typeface="Calibri" panose="020F0502020204030204" pitchFamily="34" charset="0"/>
              </a:rPr>
              <a:t>εν συνιστούν ενισχύσεις, μέτρα γενικής εφαρμογής, τα οποία δεν εστιάζονται στην επιλεκτική ενίσχυση μιας επιχείρησης ή ορισμένων κλάδων παραγωγής. Πρόκειται για μέτρα φορολογικού ή κοινωνικού περιεχομένου, τα οποία αφορούν το σύνολο ή μεγάλες κατηγορίες πληθυσμού. </a:t>
            </a:r>
          </a:p>
          <a:p>
            <a:pPr algn="just"/>
            <a:r>
              <a:rPr lang="el-GR" sz="1800" kern="0" dirty="0">
                <a:latin typeface="Times New Roman" panose="02020603050405020304" pitchFamily="18" charset="0"/>
                <a:ea typeface="Calibri" panose="020F0502020204030204" pitchFamily="34" charset="0"/>
              </a:rPr>
              <a:t>Δ</a:t>
            </a:r>
            <a:r>
              <a:rPr lang="el-GR" sz="1800" kern="0" dirty="0">
                <a:effectLst/>
                <a:latin typeface="Times New Roman" panose="02020603050405020304" pitchFamily="18" charset="0"/>
                <a:ea typeface="Calibri" panose="020F0502020204030204" pitchFamily="34" charset="0"/>
              </a:rPr>
              <a:t>εν αποτελούν κρατικές ενισχύσεις τα μέτρα εκείνα που δεν έχουν περιορισμένο πεδίο εφαρμογής, στηρίζονται σε αντικειμενικά και γενικά κριτήρια και είναι αόριστης διάρκειας. Τα μέτρα αυτά χάνουν το γενικό τους χαρακτήρα, όταν αποκλίνουν του γενικού συστήματος, χωρίς να υπάρχουν αντικειμενικοί λόγοι, όπως στην περίπτωση μερικής απαλλαγής ορισμένων βιομηχανικών επιχειρήσεων από εργοδοτικές εισφορές κοινωνικής ασφάλισης ή μειωμένες φορολογικές επιβαρύνσεις σε ορισμένες επιχειρήσεις. Η διάκριση δεν είναι πάντοτε ευχερής. Η Επιτροπή κρίνει αυστηρά την φαινομενική γενικότητα του μέτρου, η οποία εν τοις </a:t>
            </a:r>
            <a:r>
              <a:rPr lang="el-GR" sz="1800" kern="0" dirty="0" err="1">
                <a:effectLst/>
                <a:latin typeface="Times New Roman" panose="02020603050405020304" pitchFamily="18" charset="0"/>
                <a:ea typeface="Calibri" panose="020F0502020204030204" pitchFamily="34" charset="0"/>
              </a:rPr>
              <a:t>πράγμασι</a:t>
            </a:r>
            <a:r>
              <a:rPr lang="el-GR" sz="1800" kern="0" dirty="0">
                <a:effectLst/>
                <a:latin typeface="Times New Roman" panose="02020603050405020304" pitchFamily="18" charset="0"/>
                <a:ea typeface="Calibri" panose="020F0502020204030204" pitchFamily="34" charset="0"/>
              </a:rPr>
              <a:t> ευνοεί ορισμένες επιχειρήσεις. Η ίδια στάση υιοθετείται στην περίπτωση μη έκδοσης μέτρων εφαρμογής ενός νόμου ή σχετικής διοικητικής ή δικαστικής ανεκτικότητας. </a:t>
            </a:r>
            <a:endParaRPr lang="el-GR"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l-GR" dirty="0"/>
          </a:p>
        </p:txBody>
      </p:sp>
    </p:spTree>
    <p:extLst>
      <p:ext uri="{BB962C8B-B14F-4D97-AF65-F5344CB8AC3E}">
        <p14:creationId xmlns:p14="http://schemas.microsoft.com/office/powerpoint/2010/main" val="238687418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8B977D4-FADA-04A6-AA50-ABE920A7C86C}"/>
              </a:ext>
            </a:extLst>
          </p:cNvPr>
          <p:cNvSpPr>
            <a:spLocks noGrp="1"/>
          </p:cNvSpPr>
          <p:nvPr>
            <p:ph type="title"/>
          </p:nvPr>
        </p:nvSpPr>
        <p:spPr/>
        <p:txBody>
          <a:bodyPr/>
          <a:lstStyle/>
          <a:p>
            <a:r>
              <a:rPr lang="el-GR" dirty="0"/>
              <a:t>Επιλεκτικό πλεονέκτημα ΙΙ</a:t>
            </a:r>
          </a:p>
        </p:txBody>
      </p:sp>
      <p:sp>
        <p:nvSpPr>
          <p:cNvPr id="3" name="Θέση περιεχομένου 2">
            <a:extLst>
              <a:ext uri="{FF2B5EF4-FFF2-40B4-BE49-F238E27FC236}">
                <a16:creationId xmlns:a16="http://schemas.microsoft.com/office/drawing/2014/main" id="{05073BED-B450-E118-928C-82FA6FC87CE5}"/>
              </a:ext>
            </a:extLst>
          </p:cNvPr>
          <p:cNvSpPr>
            <a:spLocks noGrp="1"/>
          </p:cNvSpPr>
          <p:nvPr>
            <p:ph idx="1"/>
          </p:nvPr>
        </p:nvSpPr>
        <p:spPr/>
        <p:txBody>
          <a:bodyPr>
            <a:normAutofit lnSpcReduction="10000"/>
          </a:bodyPr>
          <a:lstStyle/>
          <a:p>
            <a:pPr algn="just">
              <a:lnSpc>
                <a:spcPct val="107000"/>
              </a:lnSpc>
              <a:spcBef>
                <a:spcPts val="0"/>
              </a:spcBef>
            </a:pPr>
            <a:r>
              <a:rPr lang="el-GR" sz="1800" kern="0" dirty="0">
                <a:latin typeface="Times New Roman" panose="02020603050405020304" pitchFamily="18" charset="0"/>
                <a:ea typeface="Calibri" panose="020F0502020204030204" pitchFamily="34" charset="0"/>
              </a:rPr>
              <a:t>Κ</a:t>
            </a:r>
            <a:r>
              <a:rPr lang="el-GR" sz="1800" kern="0" dirty="0">
                <a:effectLst/>
                <a:latin typeface="Times New Roman" panose="02020603050405020304" pitchFamily="18" charset="0"/>
                <a:ea typeface="Calibri" panose="020F0502020204030204" pitchFamily="34" charset="0"/>
              </a:rPr>
              <a:t>αθεστώτα κρατικών ενισχύσεων φορολογικού χαρακτήρα: το Δικαστήριο της ΕΕ προσδιορίζει α) το κοινό ή κανονικό φορολογικό καθεστώς που εφαρμόζεται στο κράτος μέλος (το «σύστημα αναφοράς») και β) εάν το επίμαχο φορολογικό μέτρο συνιστά παρέκκλιση από το εν λόγω σύστημα, στο μέτρο που εισάγει διακρίσεις μεταξύ οικονομικών φορέων οι οποίοι βρίσκονται, από την άποψη των εγγενών σκοπών του συστήματος, σε συγκρίσιμη πραγματική και νομική κατάσταση.</a:t>
            </a:r>
          </a:p>
          <a:p>
            <a:pPr algn="just">
              <a:spcBef>
                <a:spcPts val="0"/>
              </a:spcBef>
            </a:pP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[Γενικό Δικαστήριο, 16.7.2014, υπόθεση </a:t>
            </a:r>
            <a:r>
              <a:rPr lang="fr-FR" sz="1800" dirty="0">
                <a:effectLst/>
                <a:latin typeface="Times New Roman" panose="02020603050405020304" pitchFamily="18" charset="0"/>
                <a:ea typeface="Calibri" panose="020F0502020204030204" pitchFamily="34" charset="0"/>
                <a:cs typeface="Times New Roman" panose="02020603050405020304" pitchFamily="18" charset="0"/>
              </a:rPr>
              <a:t>T</a:t>
            </a: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‑52/12, Ελληνική Δημοκρατία κ. Ευρωπαϊκής Επιτροπής, με αντικείμενο αίτημα ακυρώσεως της αποφάσεως 2012/157/ΕΕ της Επιτροπής, της 7ης Δεκεμβρίου 2011, σχετικά με τις αντισταθμιστικές ενισχύσεις που καταβλήθηκαν από τον Οργανισμό Ελληνικών Γεωργικών Ασφαλίσεων (ΕΛΓΑ) κατά τα έτη 2008 και 2009 (ΕΕ </a:t>
            </a:r>
            <a:r>
              <a:rPr lang="fr-FR" sz="1800" dirty="0">
                <a:effectLst/>
                <a:latin typeface="Times New Roman" panose="02020603050405020304" pitchFamily="18" charset="0"/>
                <a:ea typeface="Calibri" panose="020F0502020204030204" pitchFamily="34" charset="0"/>
                <a:cs typeface="Times New Roman" panose="02020603050405020304" pitchFamily="18" charset="0"/>
              </a:rPr>
              <a:t>L</a:t>
            </a: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 78, σ. 21). Κατά την απόφαση, οι πληρωμές του έτους 2008 ήταν ανεξάρτητες των εισφορών που κατέβαλαν οι αγρότες και συνιστούσαν πλεονέκτημα το οποίο δεν θα είχε η δικαιούχος επιχείρηση υπό κανονικές συνθήκες αγοράς. Οπότε, ορθώς έκρινε η Επιτροπή ότι οι πληρωμές που κατέβαλε ο ΕΛΓΑ το 2008 συνιστούσαν πλεονέκτημα χρηματοδοτούμενο από κρατικούς πόρους, μολονότι χρηματοδοτούνταν εν μέρει από τις εισφορές των αγροτών (σκέψεις 127-128). Τ</a:t>
            </a:r>
            <a:r>
              <a:rPr lang="el-GR" sz="1800" kern="0" dirty="0">
                <a:effectLst/>
                <a:latin typeface="Times New Roman" panose="02020603050405020304" pitchFamily="18" charset="0"/>
                <a:ea typeface="Calibri" panose="020F0502020204030204" pitchFamily="34" charset="0"/>
                <a:cs typeface="Times New Roman" panose="02020603050405020304" pitchFamily="18" charset="0"/>
              </a:rPr>
              <a:t>ο Δικαστήριο δεν απέρριψε την ισχύ της </a:t>
            </a:r>
            <a:r>
              <a:rPr lang="el-GR" sz="1800" i="1" kern="0" dirty="0">
                <a:effectLst/>
                <a:latin typeface="Times New Roman" panose="02020603050405020304" pitchFamily="18" charset="0"/>
                <a:ea typeface="Calibri" panose="020F0502020204030204" pitchFamily="34" charset="0"/>
                <a:cs typeface="Times New Roman" panose="02020603050405020304" pitchFamily="18" charset="0"/>
              </a:rPr>
              <a:t>αρχής της κοινωνικής αλληλεγγύης,</a:t>
            </a:r>
            <a:r>
              <a:rPr lang="el-GR" sz="1800" kern="0" dirty="0">
                <a:effectLst/>
                <a:latin typeface="Times New Roman" panose="02020603050405020304" pitchFamily="18" charset="0"/>
                <a:ea typeface="Calibri" panose="020F0502020204030204" pitchFamily="34" charset="0"/>
                <a:cs typeface="Times New Roman" panose="02020603050405020304" pitchFamily="18" charset="0"/>
              </a:rPr>
              <a:t> αρκεί αυτή να εφαρμόζεται ορθά. Εν προκειμένω, το σύστημα υποχρεωτικής ασφαλίσεως στον ΕΛΓΑ δεν μπορούσε να δικαιολογηθεί βάσει της αρχής της κοινωνικής αλληλεγγύης, επειδή οι αποζημιώσεις δεν δίνονταν κατ’ αντιστοιχία της συγκρίσιμης πραγματικής και νομικής κατάστασης των επιχειρήσεων.</a:t>
            </a:r>
            <a:endParaRPr lang="el-GR" sz="18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spcBef>
                <a:spcPts val="0"/>
              </a:spcBef>
            </a:pPr>
            <a:endParaRPr lang="el-GR"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endParaRPr lang="el-GR" dirty="0"/>
          </a:p>
        </p:txBody>
      </p:sp>
    </p:spTree>
    <p:extLst>
      <p:ext uri="{BB962C8B-B14F-4D97-AF65-F5344CB8AC3E}">
        <p14:creationId xmlns:p14="http://schemas.microsoft.com/office/powerpoint/2010/main" val="204126597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A9CD175-D57F-56EF-886D-3E3A6272F800}"/>
              </a:ext>
            </a:extLst>
          </p:cNvPr>
          <p:cNvSpPr>
            <a:spLocks noGrp="1"/>
          </p:cNvSpPr>
          <p:nvPr>
            <p:ph type="title"/>
          </p:nvPr>
        </p:nvSpPr>
        <p:spPr/>
        <p:txBody>
          <a:bodyPr/>
          <a:lstStyle/>
          <a:p>
            <a:r>
              <a:rPr lang="el-GR" dirty="0"/>
              <a:t>Νόθευση ανταγωνισμού </a:t>
            </a:r>
          </a:p>
        </p:txBody>
      </p:sp>
      <p:sp>
        <p:nvSpPr>
          <p:cNvPr id="3" name="Θέση περιεχομένου 2">
            <a:extLst>
              <a:ext uri="{FF2B5EF4-FFF2-40B4-BE49-F238E27FC236}">
                <a16:creationId xmlns:a16="http://schemas.microsoft.com/office/drawing/2014/main" id="{E04ADF5D-6C11-0738-C0BD-7F4A32FB82A0}"/>
              </a:ext>
            </a:extLst>
          </p:cNvPr>
          <p:cNvSpPr>
            <a:spLocks noGrp="1"/>
          </p:cNvSpPr>
          <p:nvPr>
            <p:ph idx="1"/>
          </p:nvPr>
        </p:nvSpPr>
        <p:spPr/>
        <p:txBody>
          <a:bodyPr>
            <a:normAutofit fontScale="92500" lnSpcReduction="20000"/>
          </a:bodyPr>
          <a:lstStyle/>
          <a:p>
            <a:pPr algn="just">
              <a:lnSpc>
                <a:spcPct val="107000"/>
              </a:lnSpc>
              <a:spcBef>
                <a:spcPts val="0"/>
              </a:spcBef>
            </a:pPr>
            <a:r>
              <a:rPr lang="el-GR" sz="1800" kern="0" dirty="0">
                <a:effectLst/>
                <a:latin typeface="Times New Roman" panose="02020603050405020304" pitchFamily="18" charset="0"/>
                <a:ea typeface="Calibri" panose="020F0502020204030204" pitchFamily="34" charset="0"/>
              </a:rPr>
              <a:t>Η κρατική παρέμβαση πρέπει επίσης να νοθεύει ή να απειλεί να </a:t>
            </a:r>
            <a:r>
              <a:rPr lang="el-GR" sz="1800" i="1" kern="0" dirty="0">
                <a:effectLst/>
                <a:latin typeface="Times New Roman" panose="02020603050405020304" pitchFamily="18" charset="0"/>
                <a:ea typeface="Calibri" panose="020F0502020204030204" pitchFamily="34" charset="0"/>
              </a:rPr>
              <a:t>νοθεύσει τον ανταγωνισμό</a:t>
            </a:r>
            <a:r>
              <a:rPr lang="el-GR" sz="1800" kern="0" dirty="0">
                <a:effectLst/>
                <a:latin typeface="Times New Roman" panose="02020603050405020304" pitchFamily="18" charset="0"/>
                <a:ea typeface="Calibri" panose="020F0502020204030204" pitchFamily="34" charset="0"/>
              </a:rPr>
              <a:t>. Για τον χαρακτηρισμό ενός εθνικού μέτρου ως «κρατικής ενισχύσεως» απαιτείται να εξετασθεί μόνον αν οι ενισχύσεις δύνανται να νοθεύσουν τον ανταγωνισμό και όχι να διαπιστωθεί αν οι ενισχύσεις αυτές νοθεύουν όντως τον ανταγωνισμό. </a:t>
            </a:r>
          </a:p>
          <a:p>
            <a:pPr algn="just">
              <a:lnSpc>
                <a:spcPct val="107000"/>
              </a:lnSpc>
              <a:spcBef>
                <a:spcPts val="0"/>
              </a:spcBef>
            </a:pPr>
            <a:r>
              <a:rPr lang="el-GR" sz="1800" kern="0" dirty="0">
                <a:effectLst/>
                <a:latin typeface="Times New Roman" panose="02020603050405020304" pitchFamily="18" charset="0"/>
                <a:ea typeface="Calibri" panose="020F0502020204030204" pitchFamily="34" charset="0"/>
              </a:rPr>
              <a:t>Εντούτοις, η πραγματική νόθευση του ανταγωνισμού δεν μπορεί να είναι αμιγώς υποθετική ή </a:t>
            </a:r>
            <a:r>
              <a:rPr lang="el-GR" sz="1800" kern="0" dirty="0" err="1">
                <a:effectLst/>
                <a:latin typeface="Times New Roman" panose="02020603050405020304" pitchFamily="18" charset="0"/>
                <a:ea typeface="Calibri" panose="020F0502020204030204" pitchFamily="34" charset="0"/>
              </a:rPr>
              <a:t>τεκμαιρόμενη</a:t>
            </a:r>
            <a:r>
              <a:rPr lang="el-GR" sz="1800" kern="0" dirty="0">
                <a:effectLst/>
                <a:latin typeface="Times New Roman" panose="02020603050405020304" pitchFamily="18" charset="0"/>
                <a:ea typeface="Calibri" panose="020F0502020204030204" pitchFamily="34" charset="0"/>
              </a:rPr>
              <a:t>. Ειδικότερα, πρέπει να διαπιστωθεί ο λόγος για τον οποίο το εξεταζόμενο μέτρο νοθεύει ή απειλεί να νοθεύσει τον ανταγωνισμό. Σύμφωνα με το Δικαστήριο, οι ενισχύσεις που αποσκοπούν στο να απαλλάξουν μια επιχείρηση από έξοδα που θα έπρεπε κανονικά να επωμισθεί η ίδια, στο πλαίσιο της τρέχουσας διαχειρίσεώς της ή των συνήθων δραστηριοτήτων της, νοθεύουν κατά κανόνα τις συνθήκες του ανταγωνισμού. Με διαφορετικούς όρους, μέτρο νοθεύει τον ανταγωνισμό οσάκις περιορίζει τις επιβαρύνσεις της δικαιούχου επιχειρήσεως και ενισχύει με τον τρόπο αυτό τη θέση της έναντι άλλων ανταγωνιστικών επιχειρήσεων.</a:t>
            </a:r>
          </a:p>
          <a:p>
            <a:pPr algn="just">
              <a:lnSpc>
                <a:spcPct val="107000"/>
              </a:lnSpc>
              <a:spcBef>
                <a:spcPts val="0"/>
              </a:spcBef>
            </a:pPr>
            <a:r>
              <a:rPr lang="el-GR" sz="1800" kern="0" dirty="0">
                <a:effectLst/>
                <a:latin typeface="Times New Roman" panose="02020603050405020304" pitchFamily="18" charset="0"/>
                <a:ea typeface="Calibri" panose="020F0502020204030204" pitchFamily="34" charset="0"/>
              </a:rPr>
              <a:t> </a:t>
            </a:r>
            <a:r>
              <a:rPr lang="el-GR" sz="1800" kern="0" dirty="0">
                <a:effectLst/>
                <a:latin typeface="Times New Roman" panose="02020603050405020304" pitchFamily="18" charset="0"/>
                <a:ea typeface="Calibri" panose="020F0502020204030204" pitchFamily="34" charset="0"/>
                <a:cs typeface="Times New Roman" panose="02020603050405020304" pitchFamily="18" charset="0"/>
              </a:rPr>
              <a:t>Η Επιτροπή δεν υποχρεούται να αποδείξει ότι υφίσταται όντως στρέβλωση του ανταγωνισμού, αλλά απλώς να εξετάσει αν το μέτρο ενδέχεται να νοθεύσει τον ανταγωνισμό. Επιπλέον, το σχετικά χαμηλό ύψος ενισχύσεως ή το σχετικά μέτριο μέγεθος της δικαιούχου επιχειρήσεως δεν αποκλείουν εκ των προτέρων το ενδεχόμενο νοθεύσεως του ανταγωνισμού. Άλλα στοιχεία μπορούν πράγματι να έχουν καθοριστική σημασία για την εκτίμηση του αποτελέσματος ενισχύσεως, ιδίως δε ο σωρευτικός χαρακτήρας της ενισχύσεως και το γεγονός ότι οι δικαιούχοι επιχειρήσεις δραστηριοποιούνται σε τομέα ιδιαιτέρως εκτεθειμένο στον ανταγωνισμό.</a:t>
            </a: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 [Βλ. ΔΕΚ, 19.9.2000, Γερμανία κατά Επιτροπής, </a:t>
            </a:r>
            <a:r>
              <a:rPr lang="fr-FR" sz="1800" dirty="0">
                <a:effectLst/>
                <a:latin typeface="Times New Roman" panose="02020603050405020304" pitchFamily="18" charset="0"/>
                <a:ea typeface="Calibri" panose="020F0502020204030204" pitchFamily="34" charset="0"/>
                <a:cs typeface="Times New Roman" panose="02020603050405020304" pitchFamily="18" charset="0"/>
              </a:rPr>
              <a:t>C</a:t>
            </a: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-156/98, Συλλογή, Ι-6857, σύμφωνα με την οποία κάθε ενίσχυση στη λειτουργία μια επιχείρησης κατ’ αρχήν νοθεύει τους όρους ανταγωνισμού]. </a:t>
            </a:r>
            <a:endParaRPr lang="el-GR"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Bef>
                <a:spcPts val="0"/>
              </a:spcBef>
            </a:pPr>
            <a:endParaRPr lang="el-GR" sz="18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endParaRPr lang="el-GR" dirty="0"/>
          </a:p>
        </p:txBody>
      </p:sp>
    </p:spTree>
    <p:extLst>
      <p:ext uri="{BB962C8B-B14F-4D97-AF65-F5344CB8AC3E}">
        <p14:creationId xmlns:p14="http://schemas.microsoft.com/office/powerpoint/2010/main" val="407242444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D3F01E9-04E2-4C90-C7A3-61EF29E70369}"/>
              </a:ext>
            </a:extLst>
          </p:cNvPr>
          <p:cNvSpPr>
            <a:spLocks noGrp="1"/>
          </p:cNvSpPr>
          <p:nvPr>
            <p:ph type="title"/>
          </p:nvPr>
        </p:nvSpPr>
        <p:spPr/>
        <p:txBody>
          <a:bodyPr/>
          <a:lstStyle/>
          <a:p>
            <a:r>
              <a:rPr lang="el-GR" dirty="0"/>
              <a:t>Επηρεασμός συναλλαγών μεταξύ των κρατών μελών </a:t>
            </a:r>
          </a:p>
        </p:txBody>
      </p:sp>
      <p:sp>
        <p:nvSpPr>
          <p:cNvPr id="3" name="Θέση περιεχομένου 2">
            <a:extLst>
              <a:ext uri="{FF2B5EF4-FFF2-40B4-BE49-F238E27FC236}">
                <a16:creationId xmlns:a16="http://schemas.microsoft.com/office/drawing/2014/main" id="{8A55FC70-D1F7-DBA0-AF7A-99FBBFFAE8DF}"/>
              </a:ext>
            </a:extLst>
          </p:cNvPr>
          <p:cNvSpPr>
            <a:spLocks noGrp="1"/>
          </p:cNvSpPr>
          <p:nvPr>
            <p:ph idx="1"/>
          </p:nvPr>
        </p:nvSpPr>
        <p:spPr/>
        <p:txBody>
          <a:bodyPr>
            <a:normAutofit/>
          </a:bodyPr>
          <a:lstStyle/>
          <a:p>
            <a:pPr algn="just">
              <a:lnSpc>
                <a:spcPct val="107000"/>
              </a:lnSpc>
              <a:spcAft>
                <a:spcPts val="800"/>
              </a:spcAft>
            </a:pPr>
            <a:r>
              <a:rPr lang="el-GR" sz="1800" kern="0" dirty="0">
                <a:effectLst/>
                <a:latin typeface="Times New Roman" panose="02020603050405020304" pitchFamily="18" charset="0"/>
                <a:ea typeface="Calibri" panose="020F0502020204030204" pitchFamily="34" charset="0"/>
                <a:cs typeface="Times New Roman" panose="02020603050405020304" pitchFamily="18" charset="0"/>
              </a:rPr>
              <a:t>Τέλος, οι κρατικές ενισχύσεις πρέπει να επηρεάζου</a:t>
            </a:r>
            <a:r>
              <a:rPr lang="el-GR" sz="1800" i="1" kern="0" dirty="0">
                <a:effectLst/>
                <a:latin typeface="Times New Roman" panose="02020603050405020304" pitchFamily="18" charset="0"/>
                <a:ea typeface="Calibri" panose="020F0502020204030204" pitchFamily="34" charset="0"/>
                <a:cs typeface="Times New Roman" panose="02020603050405020304" pitchFamily="18" charset="0"/>
              </a:rPr>
              <a:t>ν</a:t>
            </a:r>
            <a:r>
              <a:rPr lang="el-GR" sz="1800" kern="0" dirty="0">
                <a:effectLst/>
                <a:latin typeface="Times New Roman" panose="02020603050405020304" pitchFamily="18" charset="0"/>
                <a:ea typeface="Calibri" panose="020F0502020204030204" pitchFamily="34" charset="0"/>
                <a:cs typeface="Times New Roman" panose="02020603050405020304" pitchFamily="18" charset="0"/>
              </a:rPr>
              <a:t> </a:t>
            </a:r>
            <a:r>
              <a:rPr lang="el-GR" sz="1800" i="1" kern="0" dirty="0">
                <a:effectLst/>
                <a:latin typeface="Times New Roman" panose="02020603050405020304" pitchFamily="18" charset="0"/>
                <a:ea typeface="Calibri" panose="020F0502020204030204" pitchFamily="34" charset="0"/>
                <a:cs typeface="Times New Roman" panose="02020603050405020304" pitchFamily="18" charset="0"/>
              </a:rPr>
              <a:t>τις συναλλαγές μεταξύ των κρατών μελών</a:t>
            </a:r>
            <a:r>
              <a:rPr lang="el-GR" sz="1800" kern="0" dirty="0">
                <a:effectLst/>
                <a:latin typeface="Times New Roman" panose="02020603050405020304" pitchFamily="18" charset="0"/>
                <a:ea typeface="Calibri" panose="020F0502020204030204" pitchFamily="34" charset="0"/>
                <a:cs typeface="Times New Roman" panose="02020603050405020304" pitchFamily="18" charset="0"/>
              </a:rPr>
              <a:t>. Οι ενισχύσεις σε αγαθά και υπηρεσίες που δεν αποτελούν αντικείμενο διακρατικών συναλλαγών δεν εμπίπτουν στο πεδίο εφαρμογής του εν λόγω άρθρου. Με την επιφύλαξη αυτή, κάθε ενίσχυση που ευνοεί μια επιχείρηση ή ένα κλάδο παραγωγής ελέγχεται, επειδή είναι ικανή να αλλοιώσει τους όρους είτε της ελεύθερης κυκλοφορίας, είτε του ανταγωνισμού. Δεν απαιτείται πάντως οι ίδιες οι ωφελούμενες επιχειρήσεις να μετέχουν στις ενδοκοινοτικές συναλλαγές. Πράγματι, όταν κράτος μέλος χορηγεί ενίσχυση σε επιχειρήσεις, η εσωτερική δραστηριότητα μπορεί εξ αυτού του λόγου να διατηρηθεί στο ίδιο επίπεδο ή να αυξηθεί, με συνέπεια να μειώνονται οι δυνατότητες των εγκατεστημένων σε άλλα κράτη μέλη επιχειρήσεων να διεισδύσουν στην αγορά του συγκεκριμένου κράτους μέλους. Ωστόσο, παρ’ όλο που το Δικαστήριο έκρινε ότι ο επηρεασμός θα μπορούσε να προέλθει από οποιοδήποτε ύψος ενίσχυσης, νομοθετικά κρίθηκε ότι οι διακρατικές συναλλαγές δεν επηρεάζονται από ενισχύσεις ήσσονος σημασίας, δηλαδή κατά την Επιτροπή από ενισχύσεις που δεν ξεπερνούν το όριο των 200.000 ευρώ. [</a:t>
            </a:r>
            <a:r>
              <a:rPr lang="el-GR" sz="1800" kern="100" dirty="0">
                <a:effectLst/>
                <a:latin typeface="Times New Roman" panose="02020603050405020304" pitchFamily="18" charset="0"/>
                <a:ea typeface="Calibri" panose="020F0502020204030204" pitchFamily="34" charset="0"/>
                <a:cs typeface="Times New Roman" panose="02020603050405020304" pitchFamily="18" charset="0"/>
              </a:rPr>
              <a:t>Κανονισμός 1407/2013 της Επιτροπής της 18ης Δεκεμβρίου 2013 σχετικά με την εφαρμογή των άρθρων 107 και 108 ΣΛΕΕ στις ενισχύσεις ήσσονος σημασίας].  </a:t>
            </a:r>
            <a:endParaRPr lang="el-GR" dirty="0"/>
          </a:p>
        </p:txBody>
      </p:sp>
    </p:spTree>
    <p:extLst>
      <p:ext uri="{BB962C8B-B14F-4D97-AF65-F5344CB8AC3E}">
        <p14:creationId xmlns:p14="http://schemas.microsoft.com/office/powerpoint/2010/main" val="4084310655"/>
      </p:ext>
    </p:extLst>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306</TotalTime>
  <Words>6855</Words>
  <Application>Microsoft Office PowerPoint</Application>
  <PresentationFormat>Ευρεία οθόνη</PresentationFormat>
  <Paragraphs>110</Paragraphs>
  <Slides>31</Slides>
  <Notes>0</Notes>
  <HiddenSlides>0</HiddenSlides>
  <MMClips>0</MMClips>
  <ScaleCrop>false</ScaleCrop>
  <HeadingPairs>
    <vt:vector size="6" baseType="variant">
      <vt:variant>
        <vt:lpstr>Γραμματοσειρές που χρησιμοποιούνται</vt:lpstr>
      </vt:variant>
      <vt:variant>
        <vt:i4>4</vt:i4>
      </vt:variant>
      <vt:variant>
        <vt:lpstr>Θέμα</vt:lpstr>
      </vt:variant>
      <vt:variant>
        <vt:i4>1</vt:i4>
      </vt:variant>
      <vt:variant>
        <vt:lpstr>Τίτλοι διαφανειών</vt:lpstr>
      </vt:variant>
      <vt:variant>
        <vt:i4>31</vt:i4>
      </vt:variant>
    </vt:vector>
  </HeadingPairs>
  <TitlesOfParts>
    <vt:vector size="36" baseType="lpstr">
      <vt:lpstr>Arial</vt:lpstr>
      <vt:lpstr>Calibri</vt:lpstr>
      <vt:lpstr>Calibri Light</vt:lpstr>
      <vt:lpstr>Times New Roman</vt:lpstr>
      <vt:lpstr>Θέμα του Office</vt:lpstr>
      <vt:lpstr>5. Κρατικές ενισχύσεις και ενέργεια </vt:lpstr>
      <vt:lpstr>Τα άρθρα 107-109 ΣΛΕΕ</vt:lpstr>
      <vt:lpstr>Έννοια κρατικής ενίσχυσης </vt:lpstr>
      <vt:lpstr>Κρατικοί πόροι </vt:lpstr>
      <vt:lpstr>Κρατικοί πόροι ΙΙ</vt:lpstr>
      <vt:lpstr>Επιλεκτικό πλεονέκτημα </vt:lpstr>
      <vt:lpstr>Επιλεκτικό πλεονέκτημα ΙΙ</vt:lpstr>
      <vt:lpstr>Νόθευση ανταγωνισμού </vt:lpstr>
      <vt:lpstr>Επηρεασμός συναλλαγών μεταξύ των κρατών μελών </vt:lpstr>
      <vt:lpstr>Αυτοδίκαια επιτρεπτές κρατικές ενισχύσεις </vt:lpstr>
      <vt:lpstr>Δυνητικά επιτρεπτές ενισχύσεις </vt:lpstr>
      <vt:lpstr>Όροι δυνητικής εξαίρεσης </vt:lpstr>
      <vt:lpstr>Ενισχύσεις COVID-19</vt:lpstr>
      <vt:lpstr>Δημόσιες δαπάνες και κρατικές ενισχύσεις </vt:lpstr>
      <vt:lpstr>Ευρωπαϊκή Πράσινη Συμφωνία </vt:lpstr>
      <vt:lpstr>Αποφάσεις της Επιτροπής</vt:lpstr>
      <vt:lpstr> 2. Στήριξη ενέργειας από ανανεώσιμες πηγές  </vt:lpstr>
      <vt:lpstr>3. Ενεργειακός εφοδιασμός και μηχανισμοί ισχύος  </vt:lpstr>
      <vt:lpstr>Αποφάσεις του Δικαστηρίου της ΕΕ </vt:lpstr>
      <vt:lpstr>Υπηρεσίες «ανταπόκριση στη ζήτηση»</vt:lpstr>
      <vt:lpstr>Η επίμαχη κρατική ενίσχυση </vt:lpstr>
      <vt:lpstr>Καταδίκη και αναίρεση από το Δικαστήριο </vt:lpstr>
      <vt:lpstr> Β. Κρατική ενίσχυση κατόπιν διαιτητικής απόφασης για την τιμή προμήθειας ηλεκτρικού ρεύματος  </vt:lpstr>
      <vt:lpstr>Παράνομη κρατική ενίσχυση </vt:lpstr>
      <vt:lpstr>Προσφυγή ακύρωσης και δικαστική απόφαση </vt:lpstr>
      <vt:lpstr>Ρόλος εθνικών δικαστηρίων </vt:lpstr>
      <vt:lpstr>Ρόλος διαιτητικού δικαστηρίου </vt:lpstr>
      <vt:lpstr>Οικονομικό πλεονέκτημα  </vt:lpstr>
      <vt:lpstr>Έκταση δικαστικού ελέγχου </vt:lpstr>
      <vt:lpstr> Γ. Προτιμησιακό τιμολόγιο ως κρατική ενίσχυση  </vt:lpstr>
      <vt:lpstr>Καταδίκη και ανάκτηση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5. Κρατικές ενισχύσεις και ενέργεια</dc:title>
  <dc:creator>ASTERIOS PLIAKOS</dc:creator>
  <cp:lastModifiedBy>ASTERIOS PLIAKOS</cp:lastModifiedBy>
  <cp:revision>12</cp:revision>
  <dcterms:created xsi:type="dcterms:W3CDTF">2023-05-01T08:20:09Z</dcterms:created>
  <dcterms:modified xsi:type="dcterms:W3CDTF">2023-05-02T04:00:51Z</dcterms:modified>
</cp:coreProperties>
</file>