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Merriweather" charset="0"/>
      <p:regular r:id="rId17"/>
      <p:bold r:id="rId18"/>
      <p:italic r:id="rId19"/>
      <p:boldItalic r:id="rId20"/>
    </p:embeddedFont>
    <p:embeddedFont>
      <p:font typeface="Roboto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11c70e1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511c70e10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4ef7731812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4ef7731812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4ef7731812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4ef7731812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e3d115a83a_1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e3d115a83a_1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e3d115a83a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e3d115a83a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4ef77318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4ef77318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3db04f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3db04f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112a4d2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112a4d2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e3d115a83a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e3d115a83a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5021c355c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5021c355c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5021c355c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5021c355c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5112a4d22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5112a4d22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3d115a83a_1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3d115a83a_1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pr.org/publications/dp1564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Capital Flow and Income Inequality</a:t>
            </a:r>
            <a:endParaRPr sz="420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11700" y="2107500"/>
            <a:ext cx="8520600" cy="144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Αλεξάνδρα Στάμου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Νικολέττα Τσαπανίδη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Θέματα Διεθνούς Οικονομίας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Επίκουρη Καθηγήτρια Ευγενία Βέλλα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5250" y="2846375"/>
            <a:ext cx="2214626" cy="2127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17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Αποκεντρωμένη Κατανομή Κλειστής Οικονομίας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4572000" y="108600"/>
            <a:ext cx="4472700" cy="49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b="1" dirty="0">
                <a:highlight>
                  <a:schemeClr val="lt1"/>
                </a:highlight>
              </a:rPr>
              <a:t>Έκδοση state contingent securities</a:t>
            </a:r>
            <a:r>
              <a:rPr lang="en" dirty="0">
                <a:highlight>
                  <a:schemeClr val="lt1"/>
                </a:highlight>
              </a:rPr>
              <a:t>, με σκοπό την πληρωμή μέρους του καταναλωτικού αγαθού 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dirty="0">
                <a:highlight>
                  <a:schemeClr val="lt1"/>
                </a:highlight>
              </a:rPr>
              <a:t>Ο </a:t>
            </a:r>
            <a:r>
              <a:rPr lang="en" b="1" dirty="0">
                <a:highlight>
                  <a:schemeClr val="lt1"/>
                </a:highlight>
              </a:rPr>
              <a:t>δημοσιονομικός περιορισμός</a:t>
            </a:r>
            <a:r>
              <a:rPr lang="en" dirty="0">
                <a:highlight>
                  <a:schemeClr val="lt1"/>
                </a:highlight>
              </a:rPr>
              <a:t> ενός νοικοκυριού περιλαμβάνει:</a:t>
            </a:r>
            <a:endParaRPr>
              <a:highlight>
                <a:schemeClr val="lt1"/>
              </a:highlight>
            </a:endParaRPr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 dirty="0">
                <a:highlight>
                  <a:schemeClr val="lt1"/>
                </a:highlight>
              </a:rPr>
              <a:t>απαιτήσεις που εκδόθηκαν σε προηγούμενες και τρέχουσες περιόδους </a:t>
            </a:r>
            <a:endParaRPr sz="1300">
              <a:highlight>
                <a:schemeClr val="lt1"/>
              </a:highlight>
            </a:endParaRPr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 dirty="0">
                <a:highlight>
                  <a:schemeClr val="lt1"/>
                </a:highlight>
              </a:rPr>
              <a:t>με τις τιμές μονάδας των τίτλων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dirty="0">
                <a:highlight>
                  <a:schemeClr val="lt1"/>
                </a:highlight>
              </a:rPr>
              <a:t>Ο </a:t>
            </a:r>
            <a:r>
              <a:rPr lang="en" b="1" dirty="0">
                <a:highlight>
                  <a:schemeClr val="lt1"/>
                </a:highlight>
              </a:rPr>
              <a:t>σχεδιαστής (social planer)</a:t>
            </a:r>
            <a:r>
              <a:rPr lang="en" dirty="0">
                <a:highlight>
                  <a:schemeClr val="lt1"/>
                </a:highlight>
              </a:rPr>
              <a:t> μπορεί να επέμβει με πλήρη κατανομή κινδύνου όταν υπάρχει υψηλή ανισότητα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dirty="0">
                <a:highlight>
                  <a:schemeClr val="lt1"/>
                </a:highlight>
              </a:rPr>
              <a:t>Οι </a:t>
            </a:r>
            <a:r>
              <a:rPr lang="en" b="1" dirty="0">
                <a:highlight>
                  <a:schemeClr val="lt1"/>
                </a:highlight>
              </a:rPr>
              <a:t>περιορισμοί δανεισμού:</a:t>
            </a:r>
            <a:r>
              <a:rPr lang="en" dirty="0">
                <a:highlight>
                  <a:schemeClr val="lt1"/>
                </a:highlight>
              </a:rPr>
              <a:t> </a:t>
            </a:r>
            <a:endParaRPr>
              <a:highlight>
                <a:schemeClr val="lt1"/>
              </a:highlight>
            </a:endParaRPr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 dirty="0">
                <a:highlight>
                  <a:schemeClr val="lt1"/>
                </a:highlight>
              </a:rPr>
              <a:t>μειώνουν την έκδοση state contingent securities </a:t>
            </a:r>
            <a:endParaRPr sz="1300">
              <a:highlight>
                <a:schemeClr val="lt1"/>
              </a:highlight>
            </a:endParaRPr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 dirty="0">
                <a:highlight>
                  <a:schemeClr val="lt1"/>
                </a:highlight>
              </a:rPr>
              <a:t>διασφαλίζουν την αποπληρωμή των χρεών των νοικοκυριών</a:t>
            </a:r>
            <a:endParaRPr sz="1300"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Οι </a:t>
            </a:r>
            <a:r>
              <a:rPr lang="en" b="1" dirty="0">
                <a:highlight>
                  <a:schemeClr val="lt1"/>
                </a:highlight>
              </a:rPr>
              <a:t>περιουσιακή κατάσταση</a:t>
            </a:r>
            <a:r>
              <a:rPr lang="en" dirty="0">
                <a:highlight>
                  <a:schemeClr val="lt1"/>
                </a:highlight>
              </a:rPr>
              <a:t> των νοικοκυριών εξαρτάται από:</a:t>
            </a:r>
            <a:endParaRPr>
              <a:highlight>
                <a:schemeClr val="lt1"/>
              </a:highlight>
            </a:endParaRPr>
          </a:p>
          <a:p>
            <a:pPr marL="137160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την εξωγενή ανισότητα εισοδήματος</a:t>
            </a:r>
            <a:endParaRPr sz="1300"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την ενδογενή ανισότητα κατανάλωσης</a:t>
            </a:r>
            <a:endParaRPr sz="1300"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dirty="0">
                <a:highlight>
                  <a:schemeClr val="lt1"/>
                </a:highlight>
              </a:rPr>
              <a:t>Η </a:t>
            </a:r>
            <a:r>
              <a:rPr lang="en" b="1" dirty="0">
                <a:highlight>
                  <a:schemeClr val="lt1"/>
                </a:highlight>
              </a:rPr>
              <a:t>κατανομή ισορροπίας</a:t>
            </a:r>
            <a:r>
              <a:rPr lang="en" dirty="0">
                <a:highlight>
                  <a:schemeClr val="lt1"/>
                </a:highlight>
              </a:rPr>
              <a:t> ικανοποιεί τις σ</a:t>
            </a:r>
            <a:r>
              <a:rPr lang="en" u="sng" dirty="0">
                <a:highlight>
                  <a:schemeClr val="lt1"/>
                </a:highlight>
              </a:rPr>
              <a:t>υνθήκες βελτιστοποίησης των νοικοκυριών</a:t>
            </a:r>
            <a:r>
              <a:rPr lang="en" dirty="0">
                <a:highlight>
                  <a:schemeClr val="lt1"/>
                </a:highlight>
              </a:rPr>
              <a:t>, τους </a:t>
            </a:r>
            <a:r>
              <a:rPr lang="en" u="sng" dirty="0">
                <a:highlight>
                  <a:schemeClr val="lt1"/>
                </a:highlight>
              </a:rPr>
              <a:t>δημοσιονομικούς περιορισμούς</a:t>
            </a:r>
            <a:r>
              <a:rPr lang="en" dirty="0">
                <a:highlight>
                  <a:schemeClr val="lt1"/>
                </a:highlight>
              </a:rPr>
              <a:t> και τις </a:t>
            </a:r>
            <a:r>
              <a:rPr lang="en" u="sng" dirty="0">
                <a:highlight>
                  <a:schemeClr val="lt1"/>
                </a:highlight>
              </a:rPr>
              <a:t>συνθήκες εκκαθάρισης της </a:t>
            </a:r>
            <a:r>
              <a:rPr lang="en" u="sng" dirty="0" smtClean="0">
                <a:highlight>
                  <a:schemeClr val="lt1"/>
                </a:highlight>
              </a:rPr>
              <a:t>αγοράς</a:t>
            </a:r>
            <a:endParaRPr u="sng"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Ανοιχτή Οικονομία</a:t>
            </a:r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4351200" y="-47675"/>
            <a:ext cx="4792800" cy="51435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 dirty="0">
                <a:highlight>
                  <a:schemeClr val="lt1"/>
                </a:highlight>
              </a:rPr>
              <a:t>Υπόθεση:</a:t>
            </a:r>
            <a:r>
              <a:rPr lang="en" dirty="0">
                <a:highlight>
                  <a:schemeClr val="lt1"/>
                </a:highlight>
              </a:rPr>
              <a:t> πραγματοποιούνται συναλλαγές μεταξύ δύο χωρών για να μεγιστοποιηθεί η ευημερία των νοικοκυριών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 dirty="0">
                <a:highlight>
                  <a:schemeClr val="lt1"/>
                </a:highlight>
              </a:rPr>
              <a:t>Το πρόβλημα του σχεδιαστή (social planer) </a:t>
            </a:r>
            <a:r>
              <a:rPr lang="en" dirty="0">
                <a:highlight>
                  <a:schemeClr val="lt1"/>
                </a:highlight>
              </a:rPr>
              <a:t>περιλαμβάνει:</a:t>
            </a:r>
            <a:endParaRPr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 περιορισμούς συμβατότητας κινήτρων</a:t>
            </a:r>
            <a:endParaRPr sz="1300"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επιδιώκει να μεγιστοποιήσει το άθροισμα της ευημερίας για όλα τα νοικοκυριά εντός της χώρας</a:t>
            </a:r>
            <a:endParaRPr sz="1300"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Η </a:t>
            </a:r>
            <a:r>
              <a:rPr lang="en" b="1" dirty="0">
                <a:highlight>
                  <a:schemeClr val="lt1"/>
                </a:highlight>
              </a:rPr>
              <a:t>κατανάλωση των νοικοκυριών</a:t>
            </a:r>
            <a:r>
              <a:rPr lang="en" dirty="0">
                <a:highlight>
                  <a:schemeClr val="lt1"/>
                </a:highlight>
              </a:rPr>
              <a:t> και στις δύο χώρες καθορίζεται από:</a:t>
            </a:r>
            <a:endParaRPr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τις μεταβιβαστικές πληρωμές </a:t>
            </a:r>
            <a:endParaRPr sz="1300"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τον βαθμό του κινδύνου κατανάλωσης</a:t>
            </a:r>
            <a:endParaRPr sz="1300"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Η απόδοση απο την αποταμίευση είναι μεγαλύτερη στην άνιση </a:t>
            </a:r>
            <a:r>
              <a:rPr lang="en" dirty="0" smtClean="0">
                <a:highlight>
                  <a:schemeClr val="lt1"/>
                </a:highlight>
              </a:rPr>
              <a:t>χώρα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Οι μεταφορές χρημάτων αντιπροσωπεύουν πληρωμές τόκων για χρέη που βαρύνουν την άνιση χώρα. Η συσσώρευση υποχρεώσεων από αυτή λειτουργεί ως </a:t>
            </a:r>
            <a:r>
              <a:rPr lang="en" b="1" dirty="0">
                <a:highlight>
                  <a:schemeClr val="lt1"/>
                </a:highlight>
              </a:rPr>
              <a:t>δίχτυ ασφαλείας</a:t>
            </a:r>
            <a:r>
              <a:rPr lang="en" dirty="0">
                <a:highlight>
                  <a:schemeClr val="lt1"/>
                </a:highlight>
              </a:rPr>
              <a:t> για τις </a:t>
            </a:r>
            <a:r>
              <a:rPr lang="en" dirty="0" smtClean="0">
                <a:highlight>
                  <a:schemeClr val="lt1"/>
                </a:highlight>
              </a:rPr>
              <a:t>ίσες </a:t>
            </a: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Η λύση χαρακτηρίζει:</a:t>
            </a:r>
            <a:endParaRPr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 το αποτέλεσμα του ανοίγματος των διεθνών χρηματοπιστωτικών αγορών</a:t>
            </a:r>
            <a:endParaRPr sz="1300">
              <a:highlight>
                <a:schemeClr val="lt1"/>
              </a:highlight>
            </a:endParaRPr>
          </a:p>
          <a:p>
            <a:pPr marL="13716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>
                <a:highlight>
                  <a:schemeClr val="lt1"/>
                </a:highlight>
              </a:rPr>
              <a:t>την εμφάνιση διεθνών θέσεων ενεργητικού και παθητικού σε μια αποκεντρωμένη κατανομή</a:t>
            </a:r>
            <a:endParaRPr sz="1300">
              <a:highlight>
                <a:schemeClr val="lt1"/>
              </a:highlight>
            </a:endParaRPr>
          </a:p>
          <a:p>
            <a:pPr marL="9144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02124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0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chemeClr val="dk1"/>
                </a:highlight>
              </a:rPr>
              <a:t>Αποκεντρωμένη Κατανομή Ανοιχτής Οικονομίας</a:t>
            </a:r>
            <a:endParaRPr>
              <a:highlight>
                <a:schemeClr val="dk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4"/>
          <p:cNvSpPr txBox="1">
            <a:spLocks noGrp="1"/>
          </p:cNvSpPr>
          <p:nvPr>
            <p:ph type="body" idx="1"/>
          </p:nvPr>
        </p:nvSpPr>
        <p:spPr>
          <a:xfrm>
            <a:off x="4379725" y="180075"/>
            <a:ext cx="4677900" cy="48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Η εκκαθάριση της αγοράς γίνεται πλέον σε </a:t>
            </a:r>
            <a:r>
              <a:rPr lang="en" b="1" dirty="0">
                <a:highlight>
                  <a:schemeClr val="lt1"/>
                </a:highlight>
              </a:rPr>
              <a:t>παγκόσμιο επίπεδο</a:t>
            </a:r>
            <a:r>
              <a:rPr lang="en" dirty="0">
                <a:highlight>
                  <a:schemeClr val="lt1"/>
                </a:highlight>
              </a:rPr>
              <a:t> και οι </a:t>
            </a:r>
            <a:r>
              <a:rPr lang="en" b="1" dirty="0">
                <a:highlight>
                  <a:schemeClr val="lt1"/>
                </a:highlight>
              </a:rPr>
              <a:t>τιμές των τίτλων</a:t>
            </a:r>
            <a:r>
              <a:rPr lang="en" dirty="0">
                <a:highlight>
                  <a:schemeClr val="lt1"/>
                </a:highlight>
              </a:rPr>
              <a:t> που εκδίδονται από νοικοκυριά πρέπει να είναι </a:t>
            </a:r>
            <a:r>
              <a:rPr lang="en" u="sng" dirty="0">
                <a:highlight>
                  <a:schemeClr val="lt1"/>
                </a:highlight>
              </a:rPr>
              <a:t>ίσες</a:t>
            </a:r>
            <a:r>
              <a:rPr lang="en" dirty="0">
                <a:highlight>
                  <a:schemeClr val="lt1"/>
                </a:highlight>
              </a:rPr>
              <a:t> μεταξύ των νοικοκυριών και των χωρών</a:t>
            </a:r>
            <a:endParaRPr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Σε κάθε χώρα, τα νοικοκυριά με το ίδιο προνόμιο (endowment) έχουν το ίδιο επίπεδο πλούτου και κατανάλωσης</a:t>
            </a:r>
            <a:endParaRPr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Οι τιμές των τίτλων προσδιορίζονται υποθέτοντας ότι οι περιορισμοί στην έκδοση τίτλων (state contingent securities) δεσμεύουν μόνο τα νοικοκυριά με χαμηλές επιχορηγήσεις</a:t>
            </a:r>
            <a:endParaRPr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Ο </a:t>
            </a:r>
            <a:r>
              <a:rPr lang="en" b="1" dirty="0">
                <a:highlight>
                  <a:schemeClr val="lt1"/>
                </a:highlight>
              </a:rPr>
              <a:t>βαθμός επιμερισμού του κινδύνου κατανάλωσης</a:t>
            </a:r>
            <a:r>
              <a:rPr lang="en" dirty="0">
                <a:highlight>
                  <a:schemeClr val="lt1"/>
                </a:highlight>
              </a:rPr>
              <a:t> πρέπει να είναι ο ίδιος μεταξύ των χωρών για να είναι ίσες οι τιμές των </a:t>
            </a:r>
            <a:r>
              <a:rPr lang="en" dirty="0" smtClean="0">
                <a:highlight>
                  <a:schemeClr val="lt1"/>
                </a:highlight>
              </a:rPr>
              <a:t>τίτλων </a:t>
            </a:r>
            <a:endParaRPr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chemeClr val="lt1"/>
              </a:highlight>
            </a:endParaRPr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dirty="0">
                <a:highlight>
                  <a:schemeClr val="lt1"/>
                </a:highlight>
              </a:rPr>
              <a:t>Οι περιουσιακές θέσεις των μεμονωμένων νοικοκυριών εξαρτώνται από τη </a:t>
            </a:r>
            <a:r>
              <a:rPr lang="en" u="sng" dirty="0">
                <a:highlight>
                  <a:schemeClr val="lt1"/>
                </a:highlight>
              </a:rPr>
              <a:t>διασπορά του πλούτου μεταξύ των χωρών</a:t>
            </a:r>
            <a:r>
              <a:rPr lang="en" dirty="0">
                <a:highlight>
                  <a:schemeClr val="lt1"/>
                </a:highlight>
              </a:rPr>
              <a:t>, με τα νοικοκυριά στη χώρα με χαμηλή ανισότητα να είναι συστηματικά πλουσιότερα από εκείνα στη χώρα με υψηλή </a:t>
            </a:r>
            <a:r>
              <a:rPr lang="en" dirty="0" smtClean="0">
                <a:highlight>
                  <a:schemeClr val="lt1"/>
                </a:highlight>
              </a:rPr>
              <a:t>ανισότητα</a:t>
            </a:r>
            <a:endParaRPr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02124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Αποκεντρωμένη Κατανομή Ανοιχτής Οικονομίας</a:t>
            </a:r>
            <a:endParaRPr/>
          </a:p>
        </p:txBody>
      </p:sp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4431475" y="500925"/>
            <a:ext cx="46158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Ο </a:t>
            </a:r>
            <a:r>
              <a:rPr lang="en" sz="1400" b="1">
                <a:highlight>
                  <a:schemeClr val="lt1"/>
                </a:highlight>
              </a:rPr>
              <a:t>θετικός εξωτερικός πλούτος</a:t>
            </a:r>
            <a:r>
              <a:rPr lang="en" sz="1400">
                <a:highlight>
                  <a:schemeClr val="lt1"/>
                </a:highlight>
              </a:rPr>
              <a:t> της χώρας με </a:t>
            </a:r>
            <a:r>
              <a:rPr lang="en" sz="1400" u="sng">
                <a:highlight>
                  <a:schemeClr val="lt1"/>
                </a:highlight>
              </a:rPr>
              <a:t>χαμηλή ανισότητα</a:t>
            </a:r>
            <a:r>
              <a:rPr lang="en" sz="1400">
                <a:highlight>
                  <a:schemeClr val="lt1"/>
                </a:highlight>
              </a:rPr>
              <a:t> είναι αποτέλεσμα:</a:t>
            </a:r>
            <a:endParaRPr sz="1400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των περιορισμών δανεισμού</a:t>
            </a:r>
            <a:endParaRPr sz="1400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των επιτοκίων στην κλειστή οικονομία </a:t>
            </a:r>
            <a:endParaRPr sz="1400"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Η ενοποίηση των χρηματοπιστωτικών αγορών οδηγεί σε ροές κεφαλαίων </a:t>
            </a:r>
            <a:r>
              <a:rPr lang="en" sz="1400">
                <a:solidFill>
                  <a:srgbClr val="0C343D"/>
                </a:solidFill>
                <a:highlight>
                  <a:schemeClr val="lt1"/>
                </a:highlight>
              </a:rPr>
              <a:t>από την ίση</a:t>
            </a:r>
            <a:r>
              <a:rPr lang="en" sz="1400">
                <a:highlight>
                  <a:schemeClr val="lt1"/>
                </a:highlight>
              </a:rPr>
              <a:t> </a:t>
            </a:r>
            <a:r>
              <a:rPr lang="en" sz="1400" b="1">
                <a:solidFill>
                  <a:srgbClr val="B45F06"/>
                </a:solidFill>
                <a:highlight>
                  <a:schemeClr val="lt1"/>
                </a:highlight>
              </a:rPr>
              <a:t>προς την άνιση χώρα</a:t>
            </a:r>
            <a:endParaRPr sz="1400" b="1">
              <a:solidFill>
                <a:srgbClr val="B45F06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783F04"/>
              </a:solidFill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chemeClr val="lt1"/>
                </a:highlight>
              </a:rPr>
              <a:t>=&gt; με αποτέλεσμα οι κάτοικοι της χώρας χαμηλής ανισότητας να συσσωρεύουν χρέη έναντι των κατοίκων της χώρας υψηλής ανισότητας.</a:t>
            </a:r>
            <a:endParaRPr sz="1400"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Αυτό οδηγεί σε μεταφορές πόρων, που ισοδυναμούν με πληρωμές τόκων για εξωτερικό πλούτο, από την άνιση χώρα στην ισότιμη χώρα</a:t>
            </a:r>
            <a:endParaRPr sz="1700">
              <a:solidFill>
                <a:srgbClr val="20212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6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Συμπέρασμα</a:t>
            </a:r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Οι ροές κεφαλαίων έχουν την τάση να μετακινούνται απο την </a:t>
            </a:r>
            <a:r>
              <a:rPr lang="en" sz="1400" b="1">
                <a:solidFill>
                  <a:srgbClr val="B45F06"/>
                </a:solidFill>
              </a:rPr>
              <a:t>εισοδηματικά ίση</a:t>
            </a:r>
            <a:r>
              <a:rPr lang="en" sz="1400">
                <a:solidFill>
                  <a:srgbClr val="B45F06"/>
                </a:solidFill>
              </a:rPr>
              <a:t> </a:t>
            </a:r>
            <a:r>
              <a:rPr lang="en" sz="1400"/>
              <a:t>χώρα στην </a:t>
            </a:r>
            <a:r>
              <a:rPr lang="en" sz="1400" b="1">
                <a:solidFill>
                  <a:srgbClr val="B45F06"/>
                </a:solidFill>
              </a:rPr>
              <a:t>εισοδηματικά άνιση</a:t>
            </a:r>
            <a:r>
              <a:rPr lang="en" sz="1400"/>
              <a:t> λόγω των αυξημένων επιτοκίων στη δευτερη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Τα </a:t>
            </a:r>
            <a:r>
              <a:rPr lang="en" sz="1400" i="1" u="sng"/>
              <a:t>αυξημένα επιτόκια</a:t>
            </a:r>
            <a:r>
              <a:rPr lang="en" sz="1400"/>
              <a:t> στην άνιση χώρα είναι αποτέλεσμα του </a:t>
            </a:r>
            <a:r>
              <a:rPr lang="en" sz="1400" b="1">
                <a:solidFill>
                  <a:srgbClr val="B45F06"/>
                </a:solidFill>
              </a:rPr>
              <a:t>αυξημένου κινδύνου</a:t>
            </a:r>
            <a:r>
              <a:rPr lang="en" sz="1400"/>
              <a:t> και των </a:t>
            </a:r>
            <a:r>
              <a:rPr lang="en" sz="1400" b="1">
                <a:solidFill>
                  <a:srgbClr val="B45F06"/>
                </a:solidFill>
              </a:rPr>
              <a:t>συσσωρευμένων χρεών</a:t>
            </a:r>
            <a:r>
              <a:rPr lang="en" sz="1400"/>
              <a:t> των νοικοκυριών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Ωστόσο, στις ενοποιημένες παγκόσμιες χρηματοπιστωτικές αγορές, λόγω:</a:t>
            </a:r>
            <a:endParaRPr sz="1400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της κίνησης των ροών κεφαλαίων</a:t>
            </a:r>
            <a:endParaRPr sz="1400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των μεταβολών των επιτοκίων</a:t>
            </a:r>
            <a:endParaRPr sz="140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400"/>
              <a:t> μέσω των μηχανισμών της αγοράς, </a:t>
            </a:r>
            <a:r>
              <a:rPr lang="en" sz="1400" u="sng"/>
              <a:t>μακροχρόνια τα επιτόκια</a:t>
            </a:r>
            <a:r>
              <a:rPr lang="en" sz="1400"/>
              <a:t> μεταξύ των χωρών </a:t>
            </a:r>
            <a:r>
              <a:rPr lang="en" sz="1400" b="1">
                <a:solidFill>
                  <a:srgbClr val="B45F06"/>
                </a:solidFill>
              </a:rPr>
              <a:t>θα εξισορροπηθούν</a:t>
            </a:r>
            <a:endParaRPr sz="1400" b="1">
              <a:solidFill>
                <a:srgbClr val="B45F0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Σχετικά με το Άρθρο</a:t>
            </a:r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5035550" y="1262925"/>
            <a:ext cx="3706500" cy="29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Τίτλος Άρθρου: “Why does capital flow from Equal to Unequal countries?”</a:t>
            </a:r>
            <a:endParaRPr/>
          </a:p>
          <a:p>
            <a:pPr marL="457200" lvl="0" indent="-3111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Συγγραφείς: Sergio di Ferra, Kurt Mitman, Federica Romei</a:t>
            </a:r>
            <a:endParaRPr/>
          </a:p>
          <a:p>
            <a:pPr marL="457200" lvl="0" indent="-3111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Επιστημονικό Περιοδικό: CEPR Discussion Papers 15647</a:t>
            </a:r>
            <a:endParaRPr/>
          </a:p>
          <a:p>
            <a:pPr marL="457200" lvl="0" indent="-3111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Ημερομηνία Δημοσιοποίησης: 11 Μαΐου 2021</a:t>
            </a:r>
            <a:endParaRPr/>
          </a:p>
          <a:p>
            <a:pPr marL="457200" lvl="0" indent="-3111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Σύνδεσμος Άρθρου:</a:t>
            </a:r>
            <a:endParaRPr/>
          </a:p>
          <a:p>
            <a:pPr marL="45720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https://cepr.org/publications/dp15647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Εισαγωγή άρθρου </a:t>
            </a: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4343450" y="0"/>
            <a:ext cx="4708800" cy="49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b="1"/>
              <a:t>Κλασική επεξήγηση</a:t>
            </a:r>
            <a:r>
              <a:rPr lang="en"/>
              <a:t> για ανισορροπίες στο ισοζύγιο τρεχουσών συναλλαγών:</a:t>
            </a:r>
            <a:endParaRPr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/>
              <a:t>οικονομικά σοκ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/>
              <a:t>δημογραφικοί παράγοντες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○"/>
            </a:pPr>
            <a:r>
              <a:rPr lang="en" sz="1300"/>
              <a:t>περιορισμένη πρόσβαση στις διεθνής χρηματοπιστωτικές αγορές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b="1"/>
              <a:t>Νέα επεξήγηση:</a:t>
            </a:r>
            <a:r>
              <a:rPr lang="en"/>
              <a:t> αρνητική συσχέτιση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</a:pPr>
            <a:r>
              <a:rPr lang="en" b="1"/>
              <a:t>Θεωρητικό υπόβαθρο:</a:t>
            </a:r>
            <a:r>
              <a:rPr lang="en"/>
              <a:t> ενδογενώς ημιτελείς χρηματοπιστωτικές αγορές λόγω των τριβών επιβολής των συμβολαίων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 χαμηλότερες συνολικές αποταμιεύσεις σε χώρες με υψηλή ανισότητα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 ροή κεφαλαίου από ίσες σε άνισες χώρες (οι αποταμιευτές σε ισότιμες χώρες δανείζουν σε δανειολήπτες σε άνισες χώρες)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Εμπειρικά ευρήματα: </a:t>
            </a:r>
            <a:r>
              <a:rPr lang="en"/>
              <a:t>προηγμένες οικονομίες με υψηλότερη εισοδηματική ανισότητα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 μεγαλύτερα ελλείμματα του ισοζυγίου τρεχουσών συναλλαγών 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=&gt;οι χαμηλότερες ιδιωτικές αποταμιεύσεις σε χώρες με υψηλή ανισότητα αντισταθμίζουν τον αντίκτυπο των επενδύσεων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Σχετική Βιβλιογραφία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4320300" y="74400"/>
            <a:ext cx="4823700" cy="50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Προηγούμενες μελέτες:</a:t>
            </a:r>
            <a:endParaRPr b="1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ρόλο της ανάπτυξης της χρηματοπιστωτικής αγοράς 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επιβολής των συμβάσεων χρέους στις ανισορροπίες του ισοζυγίου τρεχουσών συναλλαγών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τάσεις της εισοδηματικής ανισότητας σε συγκεκριμένες χώρες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σχέση μεταξύ της ανισότητας πλούτου και της συνολικής ζήτησης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Θεωρητικό μοντέλο: </a:t>
            </a:r>
            <a:r>
              <a:rPr lang="en"/>
              <a:t>γενικής ισορροπίας με ενσωμάτωση ετερογενών νοικοκυριών και πολλών χωρών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=&gt; διερευνώντας πώς η ανισότητα εισοδήματος επηρεάζει τον εξωτερικό δανεισμό και τις διεθνείς ροές κεφαλαίων</a:t>
            </a:r>
            <a:endParaRPr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Εμπειρική ανάλυση: </a:t>
            </a:r>
            <a:r>
              <a:rPr lang="en"/>
              <a:t>προσδιορισμός μιας</a:t>
            </a:r>
            <a:endParaRPr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σταθερής συσχέτισης μεταξύ του μέσου μακροπρόθεσμου ισοζυγίου τρεχουσών συναλλαγών μιας χώρας</a:t>
            </a:r>
            <a:endParaRPr sz="1300"/>
          </a:p>
          <a:p>
            <a:pPr marL="91440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και του επιπέδου της εισοδηματικής ανισότητας. </a:t>
            </a:r>
            <a:endParaRPr sz="1300"/>
          </a:p>
          <a:p>
            <a:pPr marL="45720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b="1"/>
              <a:t>Σημαντική η επίδραση</a:t>
            </a:r>
            <a:r>
              <a:rPr lang="en"/>
              <a:t> της εισοδηματικής ανισότητας στις ιδιωτικές αποταμιεύσεις αλλά όχι στις κρατικές αποταμιεύσεις ή τις επενδύσεις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3163" y="152400"/>
            <a:ext cx="6917686" cy="48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Εμπειρική Ανάλυση 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4428325" y="250000"/>
            <a:ext cx="4631100" cy="46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/>
              <a:t>Η μελέτη εξετάζει τη σχέση μεταξύ:</a:t>
            </a:r>
            <a:endParaRPr sz="1400" b="1"/>
          </a:p>
          <a:p>
            <a:pPr marL="914400" lvl="1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της εισοδηματικής ανισότητας </a:t>
            </a:r>
            <a:endParaRPr sz="1400"/>
          </a:p>
          <a:p>
            <a:pPr marL="914400" lvl="1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του ισοζυγίου τρεχουσών συναλλαγών </a:t>
            </a:r>
            <a:endParaRPr sz="1400"/>
          </a:p>
          <a:p>
            <a:pPr marL="9144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κατά την περίοδο των ροών κεφαλαίων 1997-2007</a:t>
            </a:r>
            <a:endParaRPr sz="1400"/>
          </a:p>
          <a:p>
            <a:pPr marL="4572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Χρήση </a:t>
            </a:r>
            <a:r>
              <a:rPr lang="en" sz="1400" b="1"/>
              <a:t>σταθμισμένου μοντέλου γραμμικής παλινδρόμησης</a:t>
            </a:r>
            <a:r>
              <a:rPr lang="en" sz="1400"/>
              <a:t> με τον λόγο:</a:t>
            </a:r>
            <a:endParaRPr sz="1400"/>
          </a:p>
          <a:p>
            <a:pPr marL="914400" lvl="1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του ισοζυγίου τρεχουσών συναλλαγών ως εξαρτημένη μεταβλητή </a:t>
            </a:r>
            <a:endParaRPr sz="1400"/>
          </a:p>
          <a:p>
            <a:pPr marL="914400" lvl="1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ως ανεξάρτητες μεταβλητές τον συντελεστή Gini στο καθαρό εισόδημα</a:t>
            </a:r>
            <a:endParaRPr sz="1400"/>
          </a:p>
          <a:p>
            <a:pPr marL="91440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-3175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Τα αποτελέσματα δείχνουν ότι οι προηγμένες οικονομίες με υψηλότερη ανισότητα τείνουν να έχουν </a:t>
            </a:r>
            <a:r>
              <a:rPr lang="en" sz="1400" u="sng"/>
              <a:t>μεγαλύτερα ελλείμματα </a:t>
            </a:r>
            <a:r>
              <a:rPr lang="en" sz="1400"/>
              <a:t>του ισοζυγίου τρεχουσών συναλλαγών, ενώ αυτή η σχέση είναι </a:t>
            </a:r>
            <a:r>
              <a:rPr lang="en" sz="1400" u="sng"/>
              <a:t>λιγότερο έντονη</a:t>
            </a:r>
            <a:r>
              <a:rPr lang="en" sz="1400"/>
              <a:t> στις αναδυόμενες οικονομίες. </a:t>
            </a:r>
            <a:endParaRPr sz="140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t="-4161" b="10634"/>
          <a:stretch/>
        </p:blipFill>
        <p:spPr>
          <a:xfrm>
            <a:off x="574175" y="1299300"/>
            <a:ext cx="2735100" cy="1710526"/>
          </a:xfrm>
          <a:prstGeom prst="rect">
            <a:avLst/>
          </a:prstGeom>
          <a:noFill/>
          <a:ln>
            <a:noFill/>
          </a:ln>
          <a:effectLst>
            <a:outerShdw blurRad="200025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4323725" y="353550"/>
            <a:ext cx="4897500" cy="44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Η </a:t>
            </a:r>
            <a:r>
              <a:rPr lang="en" sz="1400" b="1">
                <a:highlight>
                  <a:schemeClr val="lt1"/>
                </a:highlight>
              </a:rPr>
              <a:t>αρνητική επίδραση</a:t>
            </a:r>
            <a:r>
              <a:rPr lang="en" sz="1400">
                <a:highlight>
                  <a:schemeClr val="lt1"/>
                </a:highlight>
              </a:rPr>
              <a:t> στην αποταμίευση είναι ο βασικός μοχλός της αρνητικής συσχέτισης μεταξύ της</a:t>
            </a:r>
            <a:r>
              <a:rPr lang="en" sz="1400" i="1">
                <a:highlight>
                  <a:schemeClr val="lt1"/>
                </a:highlight>
              </a:rPr>
              <a:t> </a:t>
            </a:r>
            <a:r>
              <a:rPr lang="en" sz="1400" u="sng">
                <a:highlight>
                  <a:schemeClr val="lt1"/>
                </a:highlight>
              </a:rPr>
              <a:t>ανισότητας </a:t>
            </a:r>
            <a:r>
              <a:rPr lang="en" sz="1400">
                <a:highlight>
                  <a:schemeClr val="lt1"/>
                </a:highlight>
              </a:rPr>
              <a:t>και του </a:t>
            </a:r>
            <a:r>
              <a:rPr lang="en" sz="1400" u="sng">
                <a:highlight>
                  <a:schemeClr val="lt1"/>
                </a:highlight>
              </a:rPr>
              <a:t>ισοζυγίου τρεχουσών συναλλαγών</a:t>
            </a:r>
            <a:r>
              <a:rPr lang="en" sz="1400">
                <a:highlight>
                  <a:schemeClr val="lt1"/>
                </a:highlight>
              </a:rPr>
              <a:t> στις αναπτυγμένες  οικονομίες.</a:t>
            </a:r>
            <a:endParaRPr sz="1400"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highlight>
                  <a:schemeClr val="lt1"/>
                </a:highlight>
              </a:rPr>
              <a:t>Άρα για χαμηλό εμπορικό ισοζύγιο μπορεί να ευθύνονται χαμηλότερες αποταμιεύσεις και υψηλότερες επενδύσεις ή και τα δύο.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Η σχέση μεταξύ της </a:t>
            </a:r>
            <a:r>
              <a:rPr lang="en" sz="1400" u="sng">
                <a:highlight>
                  <a:schemeClr val="lt1"/>
                </a:highlight>
              </a:rPr>
              <a:t>ανισότητας</a:t>
            </a:r>
            <a:r>
              <a:rPr lang="en" sz="1400">
                <a:highlight>
                  <a:schemeClr val="lt1"/>
                </a:highlight>
              </a:rPr>
              <a:t> και της </a:t>
            </a:r>
            <a:r>
              <a:rPr lang="en" sz="1400" u="sng">
                <a:highlight>
                  <a:schemeClr val="lt1"/>
                </a:highlight>
              </a:rPr>
              <a:t>συνολικής αποταμίευσης</a:t>
            </a:r>
            <a:r>
              <a:rPr lang="en" sz="1400">
                <a:highlight>
                  <a:schemeClr val="lt1"/>
                </a:highlight>
              </a:rPr>
              <a:t> καθορίζεται κυρίως από τις </a:t>
            </a:r>
            <a:r>
              <a:rPr lang="en" sz="1400" i="1">
                <a:highlight>
                  <a:schemeClr val="lt1"/>
                </a:highlight>
              </a:rPr>
              <a:t>ιδιωτικές αποταμιεύσεις</a:t>
            </a:r>
            <a:r>
              <a:rPr lang="en" sz="1400">
                <a:highlight>
                  <a:schemeClr val="lt1"/>
                </a:highlight>
              </a:rPr>
              <a:t> και όχι από τις </a:t>
            </a:r>
            <a:r>
              <a:rPr lang="en" sz="1400" i="1">
                <a:highlight>
                  <a:schemeClr val="lt1"/>
                </a:highlight>
              </a:rPr>
              <a:t>δημόσιες αποταμιεύσεις</a:t>
            </a:r>
            <a:r>
              <a:rPr lang="en" sz="1400">
                <a:highlight>
                  <a:schemeClr val="lt1"/>
                </a:highlight>
              </a:rPr>
              <a:t>. 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chemeClr val="lt1"/>
                </a:highlight>
              </a:rPr>
              <a:t>Η σχέση μεταξύ της </a:t>
            </a:r>
            <a:r>
              <a:rPr lang="en" sz="1400" u="sng">
                <a:highlight>
                  <a:schemeClr val="lt1"/>
                </a:highlight>
              </a:rPr>
              <a:t>ανισότητας</a:t>
            </a:r>
            <a:r>
              <a:rPr lang="en" sz="1400">
                <a:highlight>
                  <a:schemeClr val="lt1"/>
                </a:highlight>
              </a:rPr>
              <a:t> και του </a:t>
            </a:r>
            <a:r>
              <a:rPr lang="en" sz="1400" u="sng">
                <a:highlight>
                  <a:schemeClr val="lt1"/>
                </a:highlight>
              </a:rPr>
              <a:t>ισοζυγίου τρεχουσών συναλλαγών</a:t>
            </a:r>
            <a:r>
              <a:rPr lang="en" sz="1400">
                <a:highlight>
                  <a:schemeClr val="lt1"/>
                </a:highlight>
              </a:rPr>
              <a:t> στις προηγμένες οικονομίες </a:t>
            </a:r>
            <a:r>
              <a:rPr lang="en" sz="1400" i="1">
                <a:highlight>
                  <a:schemeClr val="lt1"/>
                </a:highlight>
              </a:rPr>
              <a:t>έχει ενισχυθεί</a:t>
            </a:r>
            <a:r>
              <a:rPr lang="en" sz="1400">
                <a:highlight>
                  <a:schemeClr val="lt1"/>
                </a:highlight>
              </a:rPr>
              <a:t> τα τελευταία χρόνια.</a:t>
            </a:r>
            <a:endParaRPr sz="1400"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>
              <a:highlight>
                <a:schemeClr val="lt1"/>
              </a:highlight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725" y="698450"/>
            <a:ext cx="3667701" cy="248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106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Θεωρία Κλειστής Οικονομίας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4352700" y="285750"/>
            <a:ext cx="4791300" cy="45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>
                <a:highlight>
                  <a:schemeClr val="lt1"/>
                </a:highlight>
              </a:rPr>
              <a:t>Υπόθεση: </a:t>
            </a:r>
            <a:endParaRPr sz="1400" b="1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δύο νοικοκυριά </a:t>
            </a:r>
            <a:endParaRPr sz="1400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ένα ομογενές προϊόν που δεν πραγματοποιούν συναλλαγές με το εξωτερικό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>
                <a:highlight>
                  <a:schemeClr val="lt1"/>
                </a:highlight>
              </a:rPr>
              <a:t>Παρουσίαση: </a:t>
            </a:r>
            <a:r>
              <a:rPr lang="en" sz="1400">
                <a:highlight>
                  <a:schemeClr val="lt1"/>
                </a:highlight>
              </a:rPr>
              <a:t>κατανομή του σχεδιαστή (social planer)</a:t>
            </a:r>
            <a:endParaRPr sz="1400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μεγιστοποιεί το άθροισμα της ευημερίας για τα νοικοκυριά</a:t>
            </a:r>
            <a:endParaRPr sz="1400">
              <a:highlight>
                <a:schemeClr val="lt1"/>
              </a:highlight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highlight>
                  <a:schemeClr val="lt1"/>
                </a:highlight>
              </a:rPr>
              <a:t>διασφαλίζοντας παράλληλα περιορισμούς συμβατότητας κινήτρων</a:t>
            </a:r>
            <a:endParaRPr sz="1400">
              <a:highlight>
                <a:schemeClr val="lt1"/>
              </a:highlight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chemeClr val="lt1"/>
                </a:highlight>
              </a:rPr>
              <a:t>=&gt; επιλέγει τον </a:t>
            </a:r>
            <a:r>
              <a:rPr lang="en" sz="1400" u="sng">
                <a:highlight>
                  <a:schemeClr val="lt1"/>
                </a:highlight>
              </a:rPr>
              <a:t>βαθμό της ανισότητας</a:t>
            </a:r>
            <a:r>
              <a:rPr lang="en" sz="1400">
                <a:highlight>
                  <a:schemeClr val="lt1"/>
                </a:highlight>
              </a:rPr>
              <a:t> στην κατανάλωση που εξισορροπεί τους περιορισμούς ευημερίας και κινήτρων</a:t>
            </a:r>
            <a:endParaRPr sz="1400">
              <a:highlight>
                <a:schemeClr val="lt1"/>
              </a:highlight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highlight>
                  <a:schemeClr val="lt1"/>
                </a:highlight>
              </a:rPr>
              <a:t>=&gt; προσφέρει δηλαδή το επίπεδο ευημερίας που θα είχε στην αυτάρκεια για να </a:t>
            </a:r>
            <a:r>
              <a:rPr lang="en" sz="1400" u="sng">
                <a:highlight>
                  <a:schemeClr val="lt1"/>
                </a:highlight>
              </a:rPr>
              <a:t>αποτρέψει την επιλογή</a:t>
            </a:r>
            <a:r>
              <a:rPr lang="en" sz="1400">
                <a:highlight>
                  <a:schemeClr val="lt1"/>
                </a:highlight>
              </a:rPr>
              <a:t> του νοικοκυριού για </a:t>
            </a:r>
            <a:r>
              <a:rPr lang="en" sz="1400" u="sng">
                <a:highlight>
                  <a:schemeClr val="lt1"/>
                </a:highlight>
              </a:rPr>
              <a:t>αυτάρκεια</a:t>
            </a:r>
            <a:endParaRPr sz="1400" u="sng"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106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Θεωρία Κλειστής Οικονομίας</a:t>
            </a:r>
            <a:endParaRPr sz="3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4337400" y="254850"/>
            <a:ext cx="4806600" cy="46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highlight>
                  <a:schemeClr val="lt1"/>
                </a:highlight>
              </a:rPr>
              <a:t>Τα νοικοκυριά με </a:t>
            </a:r>
            <a:r>
              <a:rPr lang="en" sz="1400" b="1" dirty="0">
                <a:solidFill>
                  <a:srgbClr val="B45F06"/>
                </a:solidFill>
                <a:highlight>
                  <a:schemeClr val="lt1"/>
                </a:highlight>
              </a:rPr>
              <a:t>χαμηλότερο εισόδημα</a:t>
            </a:r>
            <a:r>
              <a:rPr lang="en" sz="1400" dirty="0">
                <a:highlight>
                  <a:schemeClr val="lt1"/>
                </a:highlight>
              </a:rPr>
              <a:t> επωφελούνται απο το μεγαλύτερο ρίσκο of </a:t>
            </a:r>
            <a:r>
              <a:rPr lang="en" sz="1400" dirty="0" smtClean="0">
                <a:highlight>
                  <a:schemeClr val="lt1"/>
                </a:highlight>
              </a:rPr>
              <a:t>sharing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highlight>
                  <a:schemeClr val="lt1"/>
                </a:highlight>
              </a:rPr>
              <a:t>Τα νοικοκυριά με </a:t>
            </a:r>
            <a:r>
              <a:rPr lang="en" sz="1400" b="1" dirty="0">
                <a:solidFill>
                  <a:srgbClr val="B45F06"/>
                </a:solidFill>
                <a:highlight>
                  <a:schemeClr val="lt1"/>
                </a:highlight>
              </a:rPr>
              <a:t>υψηλότερο εισόδημα</a:t>
            </a:r>
            <a:r>
              <a:rPr lang="en" sz="1400" dirty="0">
                <a:highlight>
                  <a:schemeClr val="lt1"/>
                </a:highlight>
              </a:rPr>
              <a:t> επωφελούνται από μείωση της αστάθειας της κατανάλωσης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highlight>
                  <a:schemeClr val="lt1"/>
                </a:highlight>
              </a:rPr>
              <a:t>Αύξηση ευημερίας ενός νοικοκυριού </a:t>
            </a:r>
            <a:endParaRPr sz="1400">
              <a:highlight>
                <a:schemeClr val="lt1"/>
              </a:highlight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highlight>
                  <a:schemeClr val="lt1"/>
                </a:highlight>
              </a:rPr>
              <a:t>=&gt; μείωση της ευημερίας του άλλου κάτω από το επίπεδο αυτάρκειας (παραβίαση του περιορισμού συμβατότητας κινήτρων) </a:t>
            </a:r>
            <a:endParaRPr sz="1400">
              <a:highlight>
                <a:schemeClr val="lt1"/>
              </a:highlight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highlight>
                  <a:schemeClr val="lt1"/>
                </a:highlight>
              </a:rPr>
              <a:t>Ο </a:t>
            </a:r>
            <a:r>
              <a:rPr lang="en" sz="1400" dirty="0" smtClean="0">
                <a:highlight>
                  <a:schemeClr val="lt1"/>
                </a:highlight>
              </a:rPr>
              <a:t>σχεδιαστή</a:t>
            </a:r>
            <a:r>
              <a:rPr lang="el-GR" sz="1400" smtClean="0">
                <a:highlight>
                  <a:schemeClr val="lt1"/>
                </a:highlight>
              </a:rPr>
              <a:t>ς</a:t>
            </a:r>
            <a:r>
              <a:rPr lang="en" sz="1400" smtClean="0">
                <a:highlight>
                  <a:schemeClr val="lt1"/>
                </a:highlight>
              </a:rPr>
              <a:t> </a:t>
            </a:r>
            <a:r>
              <a:rPr lang="en" sz="1400" dirty="0">
                <a:highlight>
                  <a:schemeClr val="lt1"/>
                </a:highlight>
              </a:rPr>
              <a:t>(social planer) άρα πρέπει να επιλέγει το επίπεδο άνισης κατανάλωσης που ισούται με την ανισότητα εισοδήματος</a:t>
            </a:r>
            <a:endParaRPr sz="1400">
              <a:highlight>
                <a:schemeClr val="lt1"/>
              </a:highlight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1094</Words>
  <PresentationFormat>Προβολή στην οθόνη (16:9)</PresentationFormat>
  <Paragraphs>127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Merriweather</vt:lpstr>
      <vt:lpstr>Roboto</vt:lpstr>
      <vt:lpstr>Paradigm</vt:lpstr>
      <vt:lpstr>Capital Flow and Income Inequality</vt:lpstr>
      <vt:lpstr>Σχετικά με το Άρθρο</vt:lpstr>
      <vt:lpstr>Εισαγωγή άρθρου </vt:lpstr>
      <vt:lpstr>Σχετική Βιβλιογραφία</vt:lpstr>
      <vt:lpstr>Διαφάνεια 5</vt:lpstr>
      <vt:lpstr>Εμπειρική Ανάλυση </vt:lpstr>
      <vt:lpstr>Διαφάνεια 7</vt:lpstr>
      <vt:lpstr>Θεωρία Κλειστής Οικονομίας </vt:lpstr>
      <vt:lpstr>Θεωρία Κλειστής Οικονομίας </vt:lpstr>
      <vt:lpstr>Αποκεντρωμένη Κατανομή Κλειστής Οικονομίας </vt:lpstr>
      <vt:lpstr>Ανοιχτή Οικονομία</vt:lpstr>
      <vt:lpstr>Αποκεντρωμένη Κατανομή Ανοιχτής Οικονομίας </vt:lpstr>
      <vt:lpstr>Αποκεντρωμένη Κατανομή Ανοιχτής Οικονομίας</vt:lpstr>
      <vt:lpstr>Συμπέρασμα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Flow and Income Inequality</dc:title>
  <cp:lastModifiedBy>user</cp:lastModifiedBy>
  <cp:revision>5</cp:revision>
  <dcterms:modified xsi:type="dcterms:W3CDTF">2023-06-12T18:05:43Z</dcterms:modified>
</cp:coreProperties>
</file>