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36"/>
  </p:notesMasterIdLst>
  <p:sldIdLst>
    <p:sldId id="913" r:id="rId3"/>
    <p:sldId id="1043" r:id="rId4"/>
    <p:sldId id="1044" r:id="rId5"/>
    <p:sldId id="916" r:id="rId6"/>
    <p:sldId id="917" r:id="rId7"/>
    <p:sldId id="918" r:id="rId8"/>
    <p:sldId id="919" r:id="rId9"/>
    <p:sldId id="920" r:id="rId10"/>
    <p:sldId id="921" r:id="rId11"/>
    <p:sldId id="922" r:id="rId12"/>
    <p:sldId id="923" r:id="rId13"/>
    <p:sldId id="924" r:id="rId14"/>
    <p:sldId id="925" r:id="rId15"/>
    <p:sldId id="926" r:id="rId16"/>
    <p:sldId id="927" r:id="rId17"/>
    <p:sldId id="928" r:id="rId18"/>
    <p:sldId id="929" r:id="rId19"/>
    <p:sldId id="930" r:id="rId20"/>
    <p:sldId id="931" r:id="rId21"/>
    <p:sldId id="932" r:id="rId22"/>
    <p:sldId id="933" r:id="rId23"/>
    <p:sldId id="934" r:id="rId24"/>
    <p:sldId id="935" r:id="rId25"/>
    <p:sldId id="936" r:id="rId26"/>
    <p:sldId id="937" r:id="rId27"/>
    <p:sldId id="938" r:id="rId28"/>
    <p:sldId id="939" r:id="rId29"/>
    <p:sldId id="940" r:id="rId30"/>
    <p:sldId id="941" r:id="rId31"/>
    <p:sldId id="942" r:id="rId32"/>
    <p:sldId id="943" r:id="rId33"/>
    <p:sldId id="944" r:id="rId34"/>
    <p:sldId id="945" r:id="rId35"/>
    <p:sldId id="946" r:id="rId36"/>
    <p:sldId id="1045" r:id="rId37"/>
    <p:sldId id="947" r:id="rId38"/>
    <p:sldId id="948" r:id="rId39"/>
    <p:sldId id="949" r:id="rId40"/>
    <p:sldId id="950" r:id="rId41"/>
    <p:sldId id="951" r:id="rId42"/>
    <p:sldId id="952" r:id="rId43"/>
    <p:sldId id="953" r:id="rId44"/>
    <p:sldId id="954" r:id="rId45"/>
    <p:sldId id="955" r:id="rId46"/>
    <p:sldId id="956" r:id="rId47"/>
    <p:sldId id="957" r:id="rId48"/>
    <p:sldId id="958" r:id="rId49"/>
    <p:sldId id="959" r:id="rId50"/>
    <p:sldId id="960" r:id="rId51"/>
    <p:sldId id="961" r:id="rId52"/>
    <p:sldId id="962" r:id="rId53"/>
    <p:sldId id="963" r:id="rId54"/>
    <p:sldId id="1046" r:id="rId55"/>
    <p:sldId id="964" r:id="rId56"/>
    <p:sldId id="965" r:id="rId57"/>
    <p:sldId id="966" r:id="rId58"/>
    <p:sldId id="967" r:id="rId59"/>
    <p:sldId id="968" r:id="rId60"/>
    <p:sldId id="969" r:id="rId61"/>
    <p:sldId id="970" r:id="rId62"/>
    <p:sldId id="971" r:id="rId63"/>
    <p:sldId id="972" r:id="rId64"/>
    <p:sldId id="973" r:id="rId65"/>
    <p:sldId id="974" r:id="rId66"/>
    <p:sldId id="975" r:id="rId67"/>
    <p:sldId id="976" r:id="rId68"/>
    <p:sldId id="977" r:id="rId69"/>
    <p:sldId id="978" r:id="rId70"/>
    <p:sldId id="979" r:id="rId71"/>
    <p:sldId id="980" r:id="rId72"/>
    <p:sldId id="981" r:id="rId73"/>
    <p:sldId id="982" r:id="rId74"/>
    <p:sldId id="983" r:id="rId75"/>
    <p:sldId id="984" r:id="rId76"/>
    <p:sldId id="985" r:id="rId77"/>
    <p:sldId id="986" r:id="rId78"/>
    <p:sldId id="987" r:id="rId79"/>
    <p:sldId id="988" r:id="rId80"/>
    <p:sldId id="989" r:id="rId81"/>
    <p:sldId id="990" r:id="rId82"/>
    <p:sldId id="991" r:id="rId83"/>
    <p:sldId id="992" r:id="rId84"/>
    <p:sldId id="993" r:id="rId85"/>
    <p:sldId id="994" r:id="rId86"/>
    <p:sldId id="995" r:id="rId87"/>
    <p:sldId id="996" r:id="rId88"/>
    <p:sldId id="997" r:id="rId89"/>
    <p:sldId id="998" r:id="rId90"/>
    <p:sldId id="999" r:id="rId91"/>
    <p:sldId id="1000" r:id="rId92"/>
    <p:sldId id="1001" r:id="rId93"/>
    <p:sldId id="1002" r:id="rId94"/>
    <p:sldId id="1003" r:id="rId95"/>
    <p:sldId id="1004" r:id="rId96"/>
    <p:sldId id="1005" r:id="rId97"/>
    <p:sldId id="1006" r:id="rId98"/>
    <p:sldId id="1007" r:id="rId99"/>
    <p:sldId id="1008" r:id="rId100"/>
    <p:sldId id="1009" r:id="rId101"/>
    <p:sldId id="1050" r:id="rId102"/>
    <p:sldId id="1010" r:id="rId103"/>
    <p:sldId id="1011" r:id="rId104"/>
    <p:sldId id="1012" r:id="rId105"/>
    <p:sldId id="1013" r:id="rId106"/>
    <p:sldId id="1014" r:id="rId107"/>
    <p:sldId id="1015" r:id="rId108"/>
    <p:sldId id="1016" r:id="rId109"/>
    <p:sldId id="1017" r:id="rId110"/>
    <p:sldId id="1018" r:id="rId111"/>
    <p:sldId id="1019" r:id="rId112"/>
    <p:sldId id="1020" r:id="rId113"/>
    <p:sldId id="1021" r:id="rId114"/>
    <p:sldId id="1022" r:id="rId115"/>
    <p:sldId id="1023" r:id="rId116"/>
    <p:sldId id="1024" r:id="rId117"/>
    <p:sldId id="1025" r:id="rId118"/>
    <p:sldId id="1026" r:id="rId119"/>
    <p:sldId id="1027" r:id="rId120"/>
    <p:sldId id="1028" r:id="rId121"/>
    <p:sldId id="1029" r:id="rId122"/>
    <p:sldId id="1030" r:id="rId123"/>
    <p:sldId id="1031" r:id="rId124"/>
    <p:sldId id="1032" r:id="rId125"/>
    <p:sldId id="1033" r:id="rId126"/>
    <p:sldId id="1034" r:id="rId127"/>
    <p:sldId id="1035" r:id="rId128"/>
    <p:sldId id="1036" r:id="rId129"/>
    <p:sldId id="1037" r:id="rId130"/>
    <p:sldId id="1038" r:id="rId131"/>
    <p:sldId id="1039" r:id="rId132"/>
    <p:sldId id="1040" r:id="rId133"/>
    <p:sldId id="1041" r:id="rId134"/>
    <p:sldId id="1042" r:id="rId13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9309" autoAdjust="0"/>
  </p:normalViewPr>
  <p:slideViewPr>
    <p:cSldViewPr>
      <p:cViewPr>
        <p:scale>
          <a:sx n="75" d="100"/>
          <a:sy n="75" d="100"/>
        </p:scale>
        <p:origin x="-1680" y="-360"/>
      </p:cViewPr>
      <p:guideLst>
        <p:guide orient="horz" pos="365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100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117" Type="http://schemas.openxmlformats.org/officeDocument/2006/relationships/slide" Target="slides/slide115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33" Type="http://schemas.openxmlformats.org/officeDocument/2006/relationships/slide" Target="slides/slide131.xml"/><Relationship Id="rId138" Type="http://schemas.openxmlformats.org/officeDocument/2006/relationships/presProps" Target="presProps.xml"/><Relationship Id="rId16" Type="http://schemas.openxmlformats.org/officeDocument/2006/relationships/slide" Target="slides/slide14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123" Type="http://schemas.openxmlformats.org/officeDocument/2006/relationships/slide" Target="slides/slide121.xml"/><Relationship Id="rId128" Type="http://schemas.openxmlformats.org/officeDocument/2006/relationships/slide" Target="slides/slide126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113" Type="http://schemas.openxmlformats.org/officeDocument/2006/relationships/slide" Target="slides/slide111.xml"/><Relationship Id="rId118" Type="http://schemas.openxmlformats.org/officeDocument/2006/relationships/slide" Target="slides/slide116.xml"/><Relationship Id="rId134" Type="http://schemas.openxmlformats.org/officeDocument/2006/relationships/slide" Target="slides/slide132.xml"/><Relationship Id="rId139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121" Type="http://schemas.openxmlformats.org/officeDocument/2006/relationships/slide" Target="slides/slide11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116" Type="http://schemas.openxmlformats.org/officeDocument/2006/relationships/slide" Target="slides/slide114.xml"/><Relationship Id="rId124" Type="http://schemas.openxmlformats.org/officeDocument/2006/relationships/slide" Target="slides/slide122.xml"/><Relationship Id="rId129" Type="http://schemas.openxmlformats.org/officeDocument/2006/relationships/slide" Target="slides/slide127.xml"/><Relationship Id="rId137" Type="http://schemas.openxmlformats.org/officeDocument/2006/relationships/commentAuthors" Target="commentAuthor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11" Type="http://schemas.openxmlformats.org/officeDocument/2006/relationships/slide" Target="slides/slide109.xml"/><Relationship Id="rId132" Type="http://schemas.openxmlformats.org/officeDocument/2006/relationships/slide" Target="slides/slide130.xml"/><Relationship Id="rId14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14" Type="http://schemas.openxmlformats.org/officeDocument/2006/relationships/slide" Target="slides/slide112.xml"/><Relationship Id="rId119" Type="http://schemas.openxmlformats.org/officeDocument/2006/relationships/slide" Target="slides/slide117.xml"/><Relationship Id="rId127" Type="http://schemas.openxmlformats.org/officeDocument/2006/relationships/slide" Target="slides/slide12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122" Type="http://schemas.openxmlformats.org/officeDocument/2006/relationships/slide" Target="slides/slide120.xml"/><Relationship Id="rId130" Type="http://schemas.openxmlformats.org/officeDocument/2006/relationships/slide" Target="slides/slide128.xml"/><Relationship Id="rId135" Type="http://schemas.openxmlformats.org/officeDocument/2006/relationships/slide" Target="slides/slide13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120" Type="http://schemas.openxmlformats.org/officeDocument/2006/relationships/slide" Target="slides/slide118.xml"/><Relationship Id="rId125" Type="http://schemas.openxmlformats.org/officeDocument/2006/relationships/slide" Target="slides/slide123.xml"/><Relationship Id="rId141" Type="http://schemas.openxmlformats.org/officeDocument/2006/relationships/tableStyles" Target="tableStyle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1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slide" Target="slides/slide113.xml"/><Relationship Id="rId131" Type="http://schemas.openxmlformats.org/officeDocument/2006/relationships/slide" Target="slides/slide129.xml"/><Relationship Id="rId136" Type="http://schemas.openxmlformats.org/officeDocument/2006/relationships/notesMaster" Target="notesMasters/notesMaster1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26" Type="http://schemas.openxmlformats.org/officeDocument/2006/relationships/slide" Target="slides/slide12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24/3/2015</a:t>
            </a:fld>
            <a:endParaRPr lang="el-GR" dirty="0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dirty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</a:t>
            </a:fld>
            <a:endParaRPr lang="el-GR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11</a:t>
            </a:fld>
            <a:endParaRPr lang="el-GR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12</a:t>
            </a:fld>
            <a:endParaRPr lang="el-GR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13</a:t>
            </a:fld>
            <a:endParaRPr lang="el-GR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14</a:t>
            </a:fld>
            <a:endParaRPr lang="el-GR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16</a:t>
            </a:fld>
            <a:endParaRPr lang="el-GR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17</a:t>
            </a:fld>
            <a:endParaRPr lang="el-GR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18</a:t>
            </a:fld>
            <a:endParaRPr lang="el-GR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19</a:t>
            </a:fld>
            <a:endParaRPr lang="el-G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20</a:t>
            </a:fld>
            <a:endParaRPr lang="el-GR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21</a:t>
            </a:fld>
            <a:endParaRPr lang="el-GR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22</a:t>
            </a:fld>
            <a:endParaRPr lang="el-GR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23</a:t>
            </a:fld>
            <a:endParaRPr lang="el-GR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24</a:t>
            </a:fld>
            <a:endParaRPr lang="el-GR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25</a:t>
            </a:fld>
            <a:endParaRPr lang="el-GR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26</a:t>
            </a:fld>
            <a:endParaRPr lang="el-GR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28</a:t>
            </a:fld>
            <a:endParaRPr lang="el-GR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29</a:t>
            </a:fld>
            <a:endParaRPr lang="el-G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30</a:t>
            </a:fld>
            <a:endParaRPr lang="el-GR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31</a:t>
            </a:fld>
            <a:endParaRPr lang="el-GR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32</a:t>
            </a:fld>
            <a:endParaRPr lang="el-GR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33</a:t>
            </a:fld>
            <a:endParaRPr lang="el-GR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34</a:t>
            </a:fld>
            <a:endParaRPr lang="el-GR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35</a:t>
            </a:fld>
            <a:endParaRPr lang="el-GR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87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133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</a:t>
            </a:fld>
            <a:endParaRPr lang="el-GR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8</a:t>
            </a:fld>
            <a:endParaRPr lang="el-GR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9</a:t>
            </a:fld>
            <a:endParaRPr lang="el-G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3568" y="2936925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83568" y="430507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Λειτουργικά Συστήματα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476600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b="1" dirty="0"/>
              <a:t>Ενότητα </a:t>
            </a:r>
            <a:r>
              <a:rPr lang="en-US" sz="2800" b="1" dirty="0" smtClean="0"/>
              <a:t># 7</a:t>
            </a:r>
            <a:r>
              <a:rPr lang="el-GR" sz="2800" b="1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Ασφάλεια</a:t>
            </a:r>
            <a:endParaRPr lang="en-US" sz="2800" dirty="0" smtClean="0"/>
          </a:p>
          <a:p>
            <a:r>
              <a:rPr lang="el-GR" sz="2800" b="1" dirty="0"/>
              <a:t>Διδάσκων: </a:t>
            </a:r>
            <a:r>
              <a:rPr lang="el-GR" sz="2800" dirty="0"/>
              <a:t>Γεώργιος </a:t>
            </a:r>
            <a:r>
              <a:rPr lang="el-GR" sz="2800" dirty="0" err="1"/>
              <a:t>Ξυλωμένος</a:t>
            </a:r>
            <a:endParaRPr lang="el-GR" sz="2800" dirty="0"/>
          </a:p>
          <a:p>
            <a:r>
              <a:rPr lang="el-GR" sz="2800" b="1" dirty="0"/>
              <a:t>Τμήμα: </a:t>
            </a:r>
            <a:r>
              <a:rPr lang="el-GR" sz="2800" dirty="0"/>
              <a:t>Πληροφορικής</a:t>
            </a:r>
          </a:p>
        </p:txBody>
      </p:sp>
      <p:pic>
        <p:nvPicPr>
          <p:cNvPr id="8" name="Picture 7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7" name="Picture 6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5455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Απειλές (2 από 2)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Διαθεσιμότητα συστήματος (</a:t>
            </a:r>
            <a:r>
              <a:rPr lang="en-US" dirty="0" smtClean="0"/>
              <a:t>availability)</a:t>
            </a:r>
          </a:p>
          <a:p>
            <a:pPr lvl="1"/>
            <a:r>
              <a:rPr lang="el-GR" dirty="0" smtClean="0"/>
              <a:t>Το σύστημα δεν αχρηστεύεται από τρίτους</a:t>
            </a:r>
          </a:p>
          <a:p>
            <a:pPr lvl="2"/>
            <a:r>
              <a:rPr lang="el-GR" dirty="0" smtClean="0"/>
              <a:t>Επιθέσεις άρνησης εξυπηρέτησης </a:t>
            </a:r>
            <a:r>
              <a:rPr lang="en-US" dirty="0" smtClean="0"/>
              <a:t>(denial of service</a:t>
            </a:r>
            <a:r>
              <a:rPr lang="el-GR" dirty="0" smtClean="0"/>
              <a:t>)</a:t>
            </a:r>
          </a:p>
          <a:p>
            <a:pPr lvl="2"/>
            <a:r>
              <a:rPr lang="el-GR" dirty="0" smtClean="0"/>
              <a:t>Συνήθως εναντίον ομάδων και όχι χρηστών</a:t>
            </a:r>
          </a:p>
          <a:p>
            <a:r>
              <a:rPr lang="el-GR" dirty="0" smtClean="0"/>
              <a:t>Αποκλεισμός εισβολέων (</a:t>
            </a:r>
            <a:r>
              <a:rPr lang="en-US" dirty="0" smtClean="0"/>
              <a:t>intruder exclusion)</a:t>
            </a:r>
          </a:p>
          <a:p>
            <a:pPr lvl="1"/>
            <a:r>
              <a:rPr lang="el-GR" dirty="0" smtClean="0"/>
              <a:t>Αποφυγή κατάληψης του συστήματος</a:t>
            </a:r>
          </a:p>
          <a:p>
            <a:pPr lvl="2"/>
            <a:r>
              <a:rPr lang="el-GR" dirty="0" smtClean="0"/>
              <a:t>Προσπάθειες μετατροπής του σε ζόμπι</a:t>
            </a:r>
          </a:p>
          <a:p>
            <a:pPr lvl="2"/>
            <a:r>
              <a:rPr lang="el-GR" dirty="0" smtClean="0"/>
              <a:t>Παράδειγμα: συμμετοχή σε </a:t>
            </a:r>
            <a:r>
              <a:rPr lang="en-US" dirty="0" smtClean="0"/>
              <a:t>spam botnet</a:t>
            </a:r>
            <a:endParaRPr lang="el-GR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6218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Ιοί (9 από 9)</a:t>
            </a:r>
          </a:p>
        </p:txBody>
      </p:sp>
      <p:sp>
        <p:nvSpPr>
          <p:cNvPr id="7782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Πώς εξαπλώνονται οι ιοί;</a:t>
            </a:r>
          </a:p>
          <a:p>
            <a:pPr lvl="1"/>
            <a:r>
              <a:rPr lang="el-GR" dirty="0"/>
              <a:t>Συχνά </a:t>
            </a:r>
            <a:r>
              <a:rPr lang="el-GR" dirty="0" smtClean="0"/>
              <a:t>από </a:t>
            </a:r>
            <a:r>
              <a:rPr lang="el-GR" dirty="0"/>
              <a:t>μολυσμένο δωρεάν </a:t>
            </a:r>
            <a:r>
              <a:rPr lang="el-GR" dirty="0" smtClean="0"/>
              <a:t>πρόγραμμα</a:t>
            </a:r>
          </a:p>
          <a:p>
            <a:pPr lvl="2"/>
            <a:r>
              <a:rPr lang="el-GR" dirty="0" smtClean="0"/>
              <a:t>Το πρόγραμμα διανέμεται μέσω ιστοσελίδων</a:t>
            </a:r>
          </a:p>
          <a:p>
            <a:pPr lvl="2"/>
            <a:r>
              <a:rPr lang="el-GR" dirty="0" smtClean="0"/>
              <a:t>Όταν εκτελεστεί μολύνει άλλα προγράμματα</a:t>
            </a:r>
          </a:p>
          <a:p>
            <a:pPr lvl="2"/>
            <a:r>
              <a:rPr lang="el-GR" dirty="0" smtClean="0"/>
              <a:t>Μπορεί έτσι να μολυνθούν τομείς εκκίνησης μηχανών</a:t>
            </a:r>
          </a:p>
          <a:p>
            <a:pPr lvl="1"/>
            <a:r>
              <a:rPr lang="el-GR" dirty="0" smtClean="0"/>
              <a:t>Εναλλακτικά, στέλνεται μέσω</a:t>
            </a:r>
            <a:r>
              <a:rPr lang="en-US" dirty="0" smtClean="0"/>
              <a:t> e-mail</a:t>
            </a:r>
            <a:endParaRPr lang="el-GR" dirty="0" smtClean="0"/>
          </a:p>
          <a:p>
            <a:pPr lvl="2"/>
            <a:r>
              <a:rPr lang="el-GR" dirty="0" smtClean="0"/>
              <a:t>Με θέμα το οποίο να τραβάει την προσοχή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1095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Σκουλήκια</a:t>
            </a:r>
          </a:p>
        </p:txBody>
      </p:sp>
      <p:sp>
        <p:nvSpPr>
          <p:cNvPr id="7885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 smtClean="0"/>
              <a:t>Το σκουλήκι του </a:t>
            </a:r>
            <a:r>
              <a:rPr lang="en-US" dirty="0" smtClean="0"/>
              <a:t>Internet (1988)</a:t>
            </a:r>
          </a:p>
          <a:p>
            <a:pPr lvl="1"/>
            <a:r>
              <a:rPr lang="el-GR" dirty="0" smtClean="0"/>
              <a:t>Βασίζεται σε δύο κενά ασφάλειας στο </a:t>
            </a:r>
            <a:r>
              <a:rPr lang="en-US" dirty="0" smtClean="0"/>
              <a:t>BSD UNIX</a:t>
            </a:r>
            <a:endParaRPr lang="el-GR" dirty="0" smtClean="0"/>
          </a:p>
          <a:p>
            <a:pPr lvl="2"/>
            <a:r>
              <a:rPr lang="el-GR" dirty="0" smtClean="0"/>
              <a:t>Αρχικά δοκίμαζε να εκτελεστεί με </a:t>
            </a:r>
            <a:r>
              <a:rPr lang="en-US" dirty="0" smtClean="0"/>
              <a:t>rsh (remote shell)</a:t>
            </a:r>
            <a:endParaRPr lang="el-GR" dirty="0" smtClean="0"/>
          </a:p>
          <a:p>
            <a:pPr lvl="2"/>
            <a:r>
              <a:rPr lang="el-GR" dirty="0" smtClean="0"/>
              <a:t>Μετά δοκίμαζε ένα σφάλμα υπερχείλισης στο </a:t>
            </a:r>
            <a:r>
              <a:rPr lang="en-US" dirty="0" smtClean="0"/>
              <a:t>finger</a:t>
            </a:r>
            <a:endParaRPr lang="el-GR" dirty="0" smtClean="0"/>
          </a:p>
          <a:p>
            <a:pPr lvl="2"/>
            <a:r>
              <a:rPr lang="el-GR" dirty="0" smtClean="0"/>
              <a:t>Τέλος δοκίμαζε ένα σφάλμα του </a:t>
            </a:r>
            <a:r>
              <a:rPr lang="en-US" dirty="0" smtClean="0"/>
              <a:t>sendmail</a:t>
            </a:r>
            <a:r>
              <a:rPr lang="el-GR" dirty="0" smtClean="0"/>
              <a:t> για εκτέλεση </a:t>
            </a:r>
            <a:r>
              <a:rPr lang="en-US" dirty="0" smtClean="0"/>
              <a:t>e-mail</a:t>
            </a:r>
          </a:p>
          <a:p>
            <a:pPr lvl="1"/>
            <a:r>
              <a:rPr lang="el-GR" dirty="0" smtClean="0"/>
              <a:t>Το σκουλήκι εκτελούσε τον βασικό του κώδικα</a:t>
            </a:r>
          </a:p>
          <a:p>
            <a:pPr lvl="1"/>
            <a:r>
              <a:rPr lang="el-GR" dirty="0" smtClean="0"/>
              <a:t>Ο κώδικας αυτός κατέβαζε τον κυρίως κώδικα</a:t>
            </a:r>
            <a:endParaRPr lang="en-US" dirty="0" smtClean="0"/>
          </a:p>
          <a:p>
            <a:pPr lvl="1"/>
            <a:r>
              <a:rPr lang="el-GR" dirty="0" smtClean="0"/>
              <a:t>Μετά δοκίμαζε να σπάσει όσους κωδικούς μπορούσε</a:t>
            </a:r>
          </a:p>
          <a:p>
            <a:pPr lvl="1"/>
            <a:r>
              <a:rPr lang="el-GR" dirty="0" smtClean="0"/>
              <a:t>Αν έβρισκε αντίγραφό του σε μια μηχανή δεν έκανε νέο</a:t>
            </a:r>
          </a:p>
          <a:p>
            <a:pPr lvl="2"/>
            <a:r>
              <a:rPr lang="el-GR" dirty="0" smtClean="0"/>
              <a:t>Μία φορά στις εφτά όμως, έκανε και νέο αντίγραφο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474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Λογισμικό κατασκοπίας (1 από 3)</a:t>
            </a:r>
          </a:p>
        </p:txBody>
      </p:sp>
      <p:sp>
        <p:nvSpPr>
          <p:cNvPr id="7987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dirty="0" smtClean="0"/>
              <a:t>Φορτώνεται σε υπολογιστή κρυφά από το χρήστη</a:t>
            </a:r>
          </a:p>
          <a:p>
            <a:pPr lvl="1"/>
            <a:r>
              <a:rPr lang="el-GR" dirty="0" smtClean="0"/>
              <a:t>Κρύβεται ώστε να μην μπορεί να εντοπιστεί</a:t>
            </a:r>
          </a:p>
          <a:p>
            <a:pPr lvl="1"/>
            <a:r>
              <a:rPr lang="el-GR" dirty="0" smtClean="0"/>
              <a:t>Συγκεντρώνει στοιχεία για τον χρήστη</a:t>
            </a:r>
          </a:p>
          <a:p>
            <a:pPr lvl="1"/>
            <a:r>
              <a:rPr lang="el-GR" dirty="0" smtClean="0"/>
              <a:t>Μεταδίδει τα στοιχεία αυτά κάπου αλλού</a:t>
            </a:r>
          </a:p>
          <a:p>
            <a:pPr lvl="1"/>
            <a:r>
              <a:rPr lang="el-GR" dirty="0" smtClean="0"/>
              <a:t>Προσπαθεί να αποφύγει την αφαίρεσή του</a:t>
            </a:r>
          </a:p>
          <a:p>
            <a:r>
              <a:rPr lang="el-GR" dirty="0" smtClean="0"/>
              <a:t>Μπορεί να έχει διάφορους στόχους</a:t>
            </a:r>
          </a:p>
          <a:p>
            <a:pPr lvl="1"/>
            <a:r>
              <a:rPr lang="el-GR" dirty="0" smtClean="0"/>
              <a:t>Μάρκετινγκ: παρακολουθεί προτιμήσεις του χρήστη</a:t>
            </a:r>
          </a:p>
          <a:p>
            <a:pPr lvl="1"/>
            <a:r>
              <a:rPr lang="el-GR" dirty="0" smtClean="0"/>
              <a:t>Παρακολούθηση: παρακολουθεί ενέργειες του χρήστη</a:t>
            </a:r>
          </a:p>
          <a:p>
            <a:pPr lvl="1"/>
            <a:r>
              <a:rPr lang="en-US" dirty="0" smtClean="0"/>
              <a:t>Botnet:</a:t>
            </a:r>
            <a:r>
              <a:rPr lang="el-GR" dirty="0" smtClean="0"/>
              <a:t> κάνει τη μηχανή ζόμπι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773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Λογισμικό κατασκοπίας </a:t>
            </a:r>
            <a:r>
              <a:rPr lang="el-GR" dirty="0" smtClean="0"/>
              <a:t>(2 από 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/>
              <a:t>Τρόποι εξάπλωσης</a:t>
            </a:r>
          </a:p>
          <a:p>
            <a:pPr lvl="1"/>
            <a:r>
              <a:rPr lang="el-GR" dirty="0" smtClean="0"/>
              <a:t>Συνήθως κρύβεται </a:t>
            </a:r>
            <a:r>
              <a:rPr lang="el-GR" dirty="0"/>
              <a:t>σε χρήσιμα προγράμματα</a:t>
            </a:r>
          </a:p>
          <a:p>
            <a:pPr lvl="1"/>
            <a:r>
              <a:rPr lang="el-GR" dirty="0"/>
              <a:t>Μπορεί να κατεβαίνει αυτόματα από </a:t>
            </a:r>
            <a:r>
              <a:rPr lang="el-GR" dirty="0" smtClean="0"/>
              <a:t>ιστοσελίδα</a:t>
            </a:r>
            <a:endParaRPr lang="el-GR" dirty="0"/>
          </a:p>
          <a:p>
            <a:pPr lvl="1"/>
            <a:r>
              <a:rPr lang="el-GR" dirty="0"/>
              <a:t>Σπάνια οι χρήστες </a:t>
            </a:r>
            <a:r>
              <a:rPr lang="el-GR" dirty="0" smtClean="0"/>
              <a:t>καταλαβαίνουν τι </a:t>
            </a:r>
            <a:r>
              <a:rPr lang="el-GR" dirty="0"/>
              <a:t>λογισμικό είναι</a:t>
            </a:r>
          </a:p>
          <a:p>
            <a:pPr lvl="1"/>
            <a:r>
              <a:rPr lang="el-GR" dirty="0"/>
              <a:t>Μερικές φορές βάζει το χρήστη να </a:t>
            </a:r>
            <a:r>
              <a:rPr lang="el-GR" dirty="0" smtClean="0"/>
              <a:t>το αποδεχθεί!</a:t>
            </a:r>
          </a:p>
          <a:p>
            <a:r>
              <a:rPr lang="el-GR" dirty="0"/>
              <a:t>Τι κάνει το λογισμικό κατασκοπείας;</a:t>
            </a:r>
          </a:p>
          <a:p>
            <a:pPr lvl="1"/>
            <a:r>
              <a:rPr lang="el-GR" dirty="0"/>
              <a:t>Πειρατεία φυλλομετρητή (</a:t>
            </a:r>
            <a:r>
              <a:rPr lang="en-US" dirty="0"/>
              <a:t>browser hijacking)</a:t>
            </a:r>
            <a:endParaRPr lang="el-GR" dirty="0"/>
          </a:p>
          <a:p>
            <a:pPr lvl="2"/>
            <a:r>
              <a:rPr lang="el-GR" dirty="0"/>
              <a:t>Αλλαγή αρχικής σελίδας φυλλομετρητή</a:t>
            </a:r>
          </a:p>
          <a:p>
            <a:pPr lvl="2"/>
            <a:r>
              <a:rPr lang="el-GR" dirty="0"/>
              <a:t>Τροποποίηση σελιδοδεικτών φυλλομετρητή</a:t>
            </a:r>
          </a:p>
          <a:p>
            <a:pPr lvl="2"/>
            <a:r>
              <a:rPr lang="el-GR" dirty="0"/>
              <a:t>Προσθήκη νέων γραμμών εργαλείων στο </a:t>
            </a:r>
            <a:r>
              <a:rPr lang="el-GR" dirty="0" smtClean="0"/>
              <a:t>φυλλομετρητή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60542653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Λογισμικό κατασκοπίας (3 από 3)</a:t>
            </a:r>
          </a:p>
        </p:txBody>
      </p:sp>
      <p:sp>
        <p:nvSpPr>
          <p:cNvPr id="8089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dirty="0"/>
              <a:t>Τι κάνει το λογισμικό κατασκοπείας;</a:t>
            </a:r>
          </a:p>
          <a:p>
            <a:pPr lvl="1"/>
            <a:r>
              <a:rPr lang="el-GR" dirty="0" smtClean="0"/>
              <a:t>Αλλαγή προγράμματος αναπαραγωγής μέσων</a:t>
            </a:r>
          </a:p>
          <a:p>
            <a:pPr lvl="1"/>
            <a:r>
              <a:rPr lang="el-GR" dirty="0" smtClean="0"/>
              <a:t>Αλλαγή μηχανής αναζήτησης χρήστη</a:t>
            </a:r>
          </a:p>
          <a:p>
            <a:pPr lvl="1"/>
            <a:r>
              <a:rPr lang="el-GR" dirty="0" smtClean="0"/>
              <a:t>Προσθήκη νέων εικονιδίων στην επιφάνεια εργασίας</a:t>
            </a:r>
          </a:p>
          <a:p>
            <a:pPr lvl="1"/>
            <a:r>
              <a:rPr lang="el-GR" dirty="0" smtClean="0"/>
              <a:t>Αντικατάσταση διαφημίσεων σε ιστοσελίδες</a:t>
            </a:r>
          </a:p>
          <a:p>
            <a:pPr lvl="1"/>
            <a:r>
              <a:rPr lang="el-GR" dirty="0" smtClean="0"/>
              <a:t>Εισαγωγή διαφημίσεων σε πλαίσια διαλόγου</a:t>
            </a:r>
          </a:p>
          <a:p>
            <a:pPr lvl="1"/>
            <a:r>
              <a:rPr lang="el-GR" dirty="0" smtClean="0"/>
              <a:t>Εμφάνιση αναδυόμενων </a:t>
            </a:r>
            <a:r>
              <a:rPr lang="en-US" dirty="0" smtClean="0"/>
              <a:t>(pop up)</a:t>
            </a:r>
            <a:r>
              <a:rPr lang="el-GR" dirty="0" smtClean="0"/>
              <a:t> διαφημίσεων</a:t>
            </a:r>
          </a:p>
          <a:p>
            <a:pPr lvl="1"/>
            <a:r>
              <a:rPr lang="el-GR" dirty="0" smtClean="0"/>
              <a:t>Κλείσιμο τείχους προστασίας ή προστασίας από ιούς</a:t>
            </a:r>
          </a:p>
          <a:p>
            <a:pPr lvl="1"/>
            <a:r>
              <a:rPr lang="el-GR" dirty="0" smtClean="0"/>
              <a:t>Δεν είναι το ίδιο με το διαφημιστικό λογισμικό (</a:t>
            </a:r>
            <a:r>
              <a:rPr lang="en-US" dirty="0" smtClean="0"/>
              <a:t>adware)</a:t>
            </a:r>
            <a:endParaRPr lang="el-GR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6915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Rootkit </a:t>
            </a:r>
            <a:r>
              <a:rPr lang="el-GR" dirty="0" smtClean="0"/>
              <a:t>(1 από 3)</a:t>
            </a:r>
          </a:p>
        </p:txBody>
      </p:sp>
      <p:sp>
        <p:nvSpPr>
          <p:cNvPr id="8192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dirty="0" smtClean="0"/>
              <a:t>Προσπαθεί να αποφύγει την αφαίρεσή του</a:t>
            </a:r>
          </a:p>
          <a:p>
            <a:pPr lvl="1"/>
            <a:r>
              <a:rPr lang="el-GR" dirty="0" smtClean="0"/>
              <a:t>Συνήθως, κάποιας μορφής κακόβουλο λογισμικό</a:t>
            </a:r>
          </a:p>
          <a:p>
            <a:r>
              <a:rPr lang="en-US" dirty="0" smtClean="0"/>
              <a:t>Rootkit </a:t>
            </a:r>
            <a:r>
              <a:rPr lang="el-GR" dirty="0" smtClean="0"/>
              <a:t>υλικολογισμικού </a:t>
            </a:r>
            <a:r>
              <a:rPr lang="en-US" dirty="0" smtClean="0"/>
              <a:t>(firmware)</a:t>
            </a:r>
          </a:p>
          <a:p>
            <a:pPr lvl="1"/>
            <a:r>
              <a:rPr lang="el-GR" dirty="0" smtClean="0"/>
              <a:t>Κρύβεται στο </a:t>
            </a:r>
            <a:r>
              <a:rPr lang="en-US" dirty="0" smtClean="0"/>
              <a:t>BIOS</a:t>
            </a:r>
            <a:r>
              <a:rPr lang="el-GR" dirty="0" smtClean="0"/>
              <a:t> σε μνήμη </a:t>
            </a:r>
            <a:r>
              <a:rPr lang="en-US" dirty="0" smtClean="0"/>
              <a:t>flash</a:t>
            </a:r>
            <a:endParaRPr lang="el-GR" dirty="0" smtClean="0"/>
          </a:p>
          <a:p>
            <a:r>
              <a:rPr lang="en-US" dirty="0" smtClean="0"/>
              <a:t>Rootkit</a:t>
            </a:r>
            <a:r>
              <a:rPr lang="el-GR" dirty="0" smtClean="0"/>
              <a:t> υπερεπόπτη (</a:t>
            </a:r>
            <a:r>
              <a:rPr lang="en-US" dirty="0" smtClean="0"/>
              <a:t>hypervisor)</a:t>
            </a:r>
          </a:p>
          <a:p>
            <a:pPr lvl="1"/>
            <a:r>
              <a:rPr lang="el-GR" dirty="0" smtClean="0"/>
              <a:t>Εκτελεί το κανονικό ΛΣ ως υπερεπόπτης</a:t>
            </a:r>
          </a:p>
          <a:p>
            <a:r>
              <a:rPr lang="en-US" dirty="0"/>
              <a:t>Rootkit </a:t>
            </a:r>
            <a:r>
              <a:rPr lang="el-GR" dirty="0"/>
              <a:t>πυρήνα (</a:t>
            </a:r>
            <a:r>
              <a:rPr lang="en-US" dirty="0"/>
              <a:t>kernel)</a:t>
            </a:r>
            <a:r>
              <a:rPr lang="el-GR" dirty="0"/>
              <a:t> – πιο συνηθισμένο</a:t>
            </a:r>
            <a:endParaRPr lang="en-US" dirty="0"/>
          </a:p>
          <a:p>
            <a:pPr lvl="1"/>
            <a:r>
              <a:rPr lang="el-GR" dirty="0"/>
              <a:t>Κρύβεται σε οδηγό συσκευής ή μέρος του πυρήνα</a:t>
            </a:r>
          </a:p>
          <a:p>
            <a:r>
              <a:rPr lang="en-US" dirty="0"/>
              <a:t>Rootkit </a:t>
            </a:r>
            <a:r>
              <a:rPr lang="el-GR" dirty="0"/>
              <a:t>βιβλιοθήκης </a:t>
            </a:r>
            <a:r>
              <a:rPr lang="en-US" dirty="0"/>
              <a:t>(library)</a:t>
            </a:r>
            <a:endParaRPr lang="el-GR" dirty="0"/>
          </a:p>
          <a:p>
            <a:r>
              <a:rPr lang="en-US" dirty="0"/>
              <a:t>Rootkit </a:t>
            </a:r>
            <a:r>
              <a:rPr lang="el-GR" dirty="0"/>
              <a:t>εφαρμογής </a:t>
            </a:r>
            <a:r>
              <a:rPr lang="en-US" dirty="0"/>
              <a:t>(application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8060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Rootkit </a:t>
            </a:r>
            <a:r>
              <a:rPr lang="el-GR" dirty="0" smtClean="0"/>
              <a:t>(2 από 3)</a:t>
            </a:r>
          </a:p>
        </p:txBody>
      </p:sp>
      <p:pic>
        <p:nvPicPr>
          <p:cNvPr id="82950" name="Picture 8" descr="Rootkit υπερεπόπτη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240532"/>
            <a:ext cx="5688013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47" name="Content Placeholder 5"/>
          <p:cNvSpPr>
            <a:spLocks noGrp="1"/>
          </p:cNvSpPr>
          <p:nvPr>
            <p:ph idx="1"/>
          </p:nvPr>
        </p:nvSpPr>
        <p:spPr>
          <a:xfrm>
            <a:off x="457200" y="3645024"/>
            <a:ext cx="8229600" cy="2481139"/>
          </a:xfrm>
        </p:spPr>
        <p:txBody>
          <a:bodyPr>
            <a:normAutofit fontScale="85000" lnSpcReduction="10000"/>
          </a:bodyPr>
          <a:lstStyle/>
          <a:p>
            <a:r>
              <a:rPr lang="el-GR" dirty="0" smtClean="0"/>
              <a:t>Τα </a:t>
            </a:r>
            <a:r>
              <a:rPr lang="en-US" dirty="0" smtClean="0"/>
              <a:t>rootkit</a:t>
            </a:r>
            <a:r>
              <a:rPr lang="el-GR" dirty="0" smtClean="0"/>
              <a:t> υπερεπόπτη είναι δύσκολα στον εντοπισμό</a:t>
            </a:r>
          </a:p>
          <a:p>
            <a:pPr lvl="1"/>
            <a:r>
              <a:rPr lang="el-GR" dirty="0" smtClean="0"/>
              <a:t>Είναι αόρατα στο εκτελούμενο λειτουργικό σύστημα</a:t>
            </a:r>
          </a:p>
          <a:p>
            <a:pPr lvl="2"/>
            <a:r>
              <a:rPr lang="el-GR" dirty="0" smtClean="0"/>
              <a:t>Η συμπεριφορά τους αποκλίνει από αυτή της μηχανής</a:t>
            </a:r>
          </a:p>
          <a:p>
            <a:pPr lvl="2"/>
            <a:r>
              <a:rPr lang="el-GR" dirty="0" smtClean="0"/>
              <a:t>Οι προνομιούχες εντολές είναι αργές λόγω προσομοίωσης</a:t>
            </a:r>
          </a:p>
          <a:p>
            <a:pPr lvl="2"/>
            <a:r>
              <a:rPr lang="el-GR" dirty="0" smtClean="0"/>
              <a:t>Ο υπερεπόπτης χρησιμοποιεί ορισμένους πόρους (π.χ. </a:t>
            </a:r>
            <a:r>
              <a:rPr lang="en-US" dirty="0" smtClean="0"/>
              <a:t>TLB)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6596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Rootkit </a:t>
            </a:r>
            <a:r>
              <a:rPr lang="el-GR" dirty="0" smtClean="0"/>
              <a:t>(3 από 3)</a:t>
            </a:r>
          </a:p>
        </p:txBody>
      </p:sp>
      <p:sp>
        <p:nvSpPr>
          <p:cNvPr id="8397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 smtClean="0"/>
              <a:t>Τα </a:t>
            </a:r>
            <a:r>
              <a:rPr lang="en-US" dirty="0" smtClean="0"/>
              <a:t>rootkit</a:t>
            </a:r>
            <a:r>
              <a:rPr lang="el-GR" dirty="0" smtClean="0"/>
              <a:t> πυρήνα εντοπίζονται με εκκίνηση από </a:t>
            </a:r>
            <a:r>
              <a:rPr lang="en-US" dirty="0" smtClean="0"/>
              <a:t>USB</a:t>
            </a:r>
          </a:p>
          <a:p>
            <a:pPr lvl="1"/>
            <a:r>
              <a:rPr lang="el-GR" dirty="0" smtClean="0"/>
              <a:t>Σάρωση των αρχείων για περίεργες αλλαγές</a:t>
            </a:r>
          </a:p>
          <a:p>
            <a:pPr lvl="1"/>
            <a:r>
              <a:rPr lang="el-GR" dirty="0" smtClean="0"/>
              <a:t>Μπορεί να συγκρίνονται τα αθροίσματα ελέγχου τους</a:t>
            </a:r>
          </a:p>
          <a:p>
            <a:r>
              <a:rPr lang="el-GR" dirty="0" smtClean="0"/>
              <a:t>Απομάκρυνση του </a:t>
            </a:r>
            <a:r>
              <a:rPr lang="en-US" dirty="0" smtClean="0"/>
              <a:t>rootkit</a:t>
            </a:r>
          </a:p>
          <a:p>
            <a:pPr lvl="1"/>
            <a:r>
              <a:rPr lang="el-GR" dirty="0" smtClean="0"/>
              <a:t>Είτε προσεκτική αναίρεση των αλλαγών</a:t>
            </a:r>
          </a:p>
          <a:p>
            <a:pPr lvl="1"/>
            <a:r>
              <a:rPr lang="el-GR" dirty="0" smtClean="0"/>
              <a:t>Είτε επανεγκατάσταση του συστήματος</a:t>
            </a:r>
          </a:p>
          <a:p>
            <a:r>
              <a:rPr lang="el-GR" dirty="0" smtClean="0"/>
              <a:t>Το </a:t>
            </a:r>
            <a:r>
              <a:rPr lang="en-US" dirty="0" smtClean="0"/>
              <a:t>rootkit </a:t>
            </a:r>
            <a:r>
              <a:rPr lang="el-GR" dirty="0" smtClean="0"/>
              <a:t>της </a:t>
            </a:r>
            <a:r>
              <a:rPr lang="en-US" dirty="0" smtClean="0"/>
              <a:t>Sony BMG</a:t>
            </a:r>
          </a:p>
          <a:p>
            <a:pPr lvl="1"/>
            <a:r>
              <a:rPr lang="el-GR" dirty="0" smtClean="0"/>
              <a:t>Εκτελούνταν αυτόματα από τα </a:t>
            </a:r>
            <a:r>
              <a:rPr lang="en-US" dirty="0" smtClean="0"/>
              <a:t>CD</a:t>
            </a:r>
            <a:r>
              <a:rPr lang="el-GR" dirty="0" smtClean="0"/>
              <a:t> μουσικής της εταιρείας</a:t>
            </a:r>
          </a:p>
          <a:p>
            <a:pPr lvl="1"/>
            <a:r>
              <a:rPr lang="el-GR" dirty="0" smtClean="0"/>
              <a:t>Μπλόκαρε προγράμματα ανάγνωσης και αντιγραφής</a:t>
            </a:r>
          </a:p>
          <a:p>
            <a:pPr lvl="1"/>
            <a:r>
              <a:rPr lang="el-GR" dirty="0" smtClean="0"/>
              <a:t>Η εταιρεία αναγκάστηκε να πληρώσει αποζημιώσεις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5009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Τρόποι άμυνας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/>
              <a:t>Μάθημα: </a:t>
            </a:r>
            <a:r>
              <a:rPr lang="el-GR" dirty="0"/>
              <a:t>Λειτουργικά Συστήματα, </a:t>
            </a:r>
            <a:r>
              <a:rPr lang="el-GR" b="1" dirty="0"/>
              <a:t>Ενότητα </a:t>
            </a:r>
            <a:r>
              <a:rPr lang="en-US" b="1" dirty="0"/>
              <a:t># </a:t>
            </a:r>
            <a:r>
              <a:rPr lang="el-GR" b="1" dirty="0"/>
              <a:t>7:</a:t>
            </a:r>
            <a:r>
              <a:rPr lang="en-US" b="1" dirty="0"/>
              <a:t> </a:t>
            </a:r>
            <a:r>
              <a:rPr lang="el-GR" dirty="0"/>
              <a:t>Ασφάλεια</a:t>
            </a:r>
          </a:p>
          <a:p>
            <a:r>
              <a:rPr lang="el-GR" b="1" dirty="0"/>
              <a:t>Διδάσκων: </a:t>
            </a:r>
            <a:r>
              <a:rPr lang="el-GR" dirty="0"/>
              <a:t>Γιώργος </a:t>
            </a:r>
            <a:r>
              <a:rPr lang="el-GR" dirty="0" err="1"/>
              <a:t>Ξυλωμένος</a:t>
            </a:r>
            <a:r>
              <a:rPr lang="el-GR" dirty="0"/>
              <a:t>, </a:t>
            </a:r>
            <a:r>
              <a:rPr lang="el-GR" b="1" dirty="0"/>
              <a:t>Τμήμα: </a:t>
            </a:r>
            <a:r>
              <a:rPr lang="el-GR" dirty="0"/>
              <a:t>Πληροφορικής</a:t>
            </a:r>
          </a:p>
          <a:p>
            <a:endParaRPr lang="el-GR" dirty="0"/>
          </a:p>
        </p:txBody>
      </p:sp>
      <p:pic>
        <p:nvPicPr>
          <p:cNvPr id="7" name="Picture 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4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6869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Τείχη προστασίας (1 από 4)</a:t>
            </a:r>
          </a:p>
        </p:txBody>
      </p:sp>
      <p:sp>
        <p:nvSpPr>
          <p:cNvPr id="8499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 smtClean="0"/>
              <a:t>Ασφάλεια σε βάθος: πολλά επίπεδα ασφάλειας</a:t>
            </a:r>
          </a:p>
          <a:p>
            <a:pPr lvl="1"/>
            <a:r>
              <a:rPr lang="el-GR" dirty="0" smtClean="0"/>
              <a:t>Για να εισβάλλει κάποιος θα πρέπει να τα περάσει όλα</a:t>
            </a:r>
          </a:p>
          <a:p>
            <a:r>
              <a:rPr lang="en-US" dirty="0" smtClean="0"/>
              <a:t>To </a:t>
            </a:r>
            <a:r>
              <a:rPr lang="el-GR" dirty="0" smtClean="0"/>
              <a:t>Διαδίκτυο εκθέτει το σύστημα σε κινδύνους</a:t>
            </a:r>
          </a:p>
          <a:p>
            <a:pPr lvl="1"/>
            <a:r>
              <a:rPr lang="el-GR" dirty="0" smtClean="0"/>
              <a:t>Εισερχόμενους: κράκερ, κακόβουλο λογισμικό</a:t>
            </a:r>
          </a:p>
          <a:p>
            <a:pPr lvl="1"/>
            <a:r>
              <a:rPr lang="el-GR" dirty="0" smtClean="0"/>
              <a:t>Εξερχόμενους: διαρροή πληροφοριών και κωδικών</a:t>
            </a:r>
          </a:p>
          <a:p>
            <a:r>
              <a:rPr lang="el-GR" dirty="0" smtClean="0"/>
              <a:t>Το τείχος προστασίας προσπαθεί να τους μειώσει</a:t>
            </a:r>
          </a:p>
          <a:p>
            <a:pPr lvl="1"/>
            <a:r>
              <a:rPr lang="el-GR" dirty="0" smtClean="0"/>
              <a:t>Εφαρμογή πολιτικής ασφάλειας στην κίνηση</a:t>
            </a:r>
          </a:p>
          <a:p>
            <a:pPr lvl="2"/>
            <a:r>
              <a:rPr lang="el-GR" dirty="0" smtClean="0"/>
              <a:t>Όλη η κίνηση από/προς το σύστημα ελέγχεται από το τείχος</a:t>
            </a:r>
          </a:p>
          <a:p>
            <a:pPr lvl="2"/>
            <a:r>
              <a:rPr lang="el-GR" dirty="0" smtClean="0"/>
              <a:t>Μόνο η εγκεκριμένη κίνηση επιτρέπεται να περάσει</a:t>
            </a:r>
          </a:p>
          <a:p>
            <a:r>
              <a:rPr lang="el-GR" dirty="0" smtClean="0"/>
              <a:t>Υλοποίηση με υλικό ή λογισμικό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863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Δύσκολα θέματα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Προσωπικό απόρρητο (</a:t>
            </a:r>
            <a:r>
              <a:rPr lang="en-US" dirty="0" smtClean="0"/>
              <a:t>privacy)</a:t>
            </a:r>
          </a:p>
          <a:p>
            <a:pPr lvl="1"/>
            <a:r>
              <a:rPr lang="el-GR" dirty="0" smtClean="0"/>
              <a:t>Τι πρόσβαση έχει ο Χ στα δεδομένα μου;</a:t>
            </a:r>
          </a:p>
          <a:p>
            <a:pPr lvl="1"/>
            <a:r>
              <a:rPr lang="el-GR" dirty="0" smtClean="0"/>
              <a:t>Όπου Χ = κράτος/εργοδότης/οικογένεια</a:t>
            </a:r>
          </a:p>
          <a:p>
            <a:r>
              <a:rPr lang="el-GR" dirty="0" smtClean="0"/>
              <a:t>Εγείρονται μη τεχνικά ζητήματα</a:t>
            </a:r>
          </a:p>
          <a:p>
            <a:pPr lvl="1"/>
            <a:r>
              <a:rPr lang="el-GR" dirty="0" smtClean="0"/>
              <a:t>Νομικά</a:t>
            </a:r>
          </a:p>
          <a:p>
            <a:pPr lvl="1"/>
            <a:r>
              <a:rPr lang="el-GR" dirty="0" smtClean="0"/>
              <a:t>Πολιτικά </a:t>
            </a:r>
          </a:p>
          <a:p>
            <a:pPr lvl="1"/>
            <a:r>
              <a:rPr lang="el-GR" dirty="0" smtClean="0"/>
              <a:t>Ηθικά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814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Τείχη προστασίας (2 από 4)</a:t>
            </a:r>
          </a:p>
        </p:txBody>
      </p:sp>
      <p:pic>
        <p:nvPicPr>
          <p:cNvPr id="86022" name="Picture 8" descr="Παράδειγμα τείχoυς προστασίας υλικού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281882"/>
            <a:ext cx="6192838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19" name="Content Placeholder 2"/>
          <p:cNvSpPr>
            <a:spLocks noGrp="1"/>
          </p:cNvSpPr>
          <p:nvPr>
            <p:ph idx="1"/>
          </p:nvPr>
        </p:nvSpPr>
        <p:spPr>
          <a:xfrm>
            <a:off x="457200" y="2924944"/>
            <a:ext cx="8229600" cy="3201219"/>
          </a:xfrm>
        </p:spPr>
        <p:txBody>
          <a:bodyPr>
            <a:normAutofit fontScale="92500" lnSpcReduction="20000"/>
          </a:bodyPr>
          <a:lstStyle/>
          <a:p>
            <a:r>
              <a:rPr lang="el-GR" dirty="0" smtClean="0"/>
              <a:t>Τείχη προστασίας υλικού</a:t>
            </a:r>
          </a:p>
          <a:p>
            <a:pPr lvl="1"/>
            <a:r>
              <a:rPr lang="el-GR" dirty="0" smtClean="0"/>
              <a:t>Προστατεύει τη σύνδεση με το Διαδίκτυο</a:t>
            </a:r>
          </a:p>
          <a:p>
            <a:pPr lvl="2"/>
            <a:r>
              <a:rPr lang="el-GR" dirty="0" smtClean="0"/>
              <a:t>Όλη η κίνηση περνάει από το τείχος προστασίας</a:t>
            </a:r>
          </a:p>
          <a:p>
            <a:pPr lvl="2"/>
            <a:r>
              <a:rPr lang="el-GR" dirty="0" smtClean="0"/>
              <a:t>Συνήθως παρέχονται και άλλες λειτουργίες</a:t>
            </a:r>
            <a:endParaRPr lang="en-US" dirty="0" smtClean="0"/>
          </a:p>
          <a:p>
            <a:pPr lvl="2"/>
            <a:r>
              <a:rPr lang="el-GR" dirty="0" smtClean="0"/>
              <a:t>Παράδειγμα: δρομολόγηση</a:t>
            </a:r>
          </a:p>
          <a:p>
            <a:pPr lvl="1"/>
            <a:r>
              <a:rPr lang="el-GR" dirty="0" smtClean="0"/>
              <a:t>Το τι επιτρέπεται να περάσει ορίζεται με κανόνες</a:t>
            </a:r>
            <a:endParaRPr lang="en-US" dirty="0" smtClean="0"/>
          </a:p>
          <a:p>
            <a:pPr lvl="2"/>
            <a:r>
              <a:rPr lang="el-GR" dirty="0" smtClean="0"/>
              <a:t>Μπορεί να ορίζονται μέσω διασύνδεσης Ιστού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7344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Τείχη προστασίας </a:t>
            </a:r>
            <a:r>
              <a:rPr lang="el-GR" dirty="0" smtClean="0"/>
              <a:t>(3 από 4)</a:t>
            </a:r>
          </a:p>
        </p:txBody>
      </p:sp>
      <p:sp>
        <p:nvSpPr>
          <p:cNvPr id="8704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 smtClean="0"/>
              <a:t>Μη </a:t>
            </a:r>
            <a:r>
              <a:rPr lang="el-GR" dirty="0"/>
              <a:t>καταστασιακό </a:t>
            </a:r>
            <a:r>
              <a:rPr lang="en-US" dirty="0"/>
              <a:t>(stateless) </a:t>
            </a:r>
            <a:r>
              <a:rPr lang="el-GR" dirty="0"/>
              <a:t>τείχος προστασίας</a:t>
            </a:r>
            <a:endParaRPr lang="en-US" dirty="0"/>
          </a:p>
          <a:p>
            <a:pPr lvl="1"/>
            <a:r>
              <a:rPr lang="el-GR" dirty="0"/>
              <a:t>Ελέγχεται </a:t>
            </a:r>
            <a:r>
              <a:rPr lang="el-GR" dirty="0" smtClean="0"/>
              <a:t>η </a:t>
            </a:r>
            <a:r>
              <a:rPr lang="el-GR" dirty="0"/>
              <a:t>κεφαλίδα των πακέτων και οι κανόνες</a:t>
            </a:r>
          </a:p>
          <a:p>
            <a:pPr lvl="2"/>
            <a:r>
              <a:rPr lang="el-GR" dirty="0"/>
              <a:t>Παράδειγμα: αποδοχή θύρας 80 για διεύθυνση 207.68.160.190</a:t>
            </a:r>
          </a:p>
          <a:p>
            <a:pPr lvl="2"/>
            <a:r>
              <a:rPr lang="el-GR" dirty="0" smtClean="0"/>
              <a:t>Επιτρέπε</a:t>
            </a:r>
            <a:r>
              <a:rPr lang="el-GR" dirty="0"/>
              <a:t>ι</a:t>
            </a:r>
            <a:r>
              <a:rPr lang="el-GR" dirty="0" smtClean="0"/>
              <a:t> επικοινωνία </a:t>
            </a:r>
            <a:r>
              <a:rPr lang="el-GR" dirty="0"/>
              <a:t>με τον διακομιστή ιστοσελίδων μόνο</a:t>
            </a:r>
          </a:p>
          <a:p>
            <a:pPr lvl="1"/>
            <a:r>
              <a:rPr lang="el-GR" dirty="0"/>
              <a:t>Ο τελευταίος κανόνας </a:t>
            </a:r>
            <a:r>
              <a:rPr lang="el-GR" dirty="0" smtClean="0"/>
              <a:t>πάντα απαγορεύει οτιδήποτε </a:t>
            </a:r>
            <a:r>
              <a:rPr lang="el-GR" dirty="0"/>
              <a:t>άλλο</a:t>
            </a:r>
          </a:p>
          <a:p>
            <a:r>
              <a:rPr lang="el-GR" dirty="0" smtClean="0"/>
              <a:t>Το τείχος προστασίας δεν λύνει όλα τα προβλήματα</a:t>
            </a:r>
          </a:p>
          <a:p>
            <a:pPr lvl="1"/>
            <a:r>
              <a:rPr lang="el-GR" dirty="0" smtClean="0"/>
              <a:t>Δεν επιτρέπει τις μη εξουσιοδοτημένες υπηρεσίες</a:t>
            </a:r>
          </a:p>
          <a:p>
            <a:pPr lvl="1"/>
            <a:r>
              <a:rPr lang="el-GR" dirty="0" smtClean="0"/>
              <a:t>Δεν λύνει προβλήματα με εξουσιοδοτημένες υπηρεσίες</a:t>
            </a:r>
          </a:p>
          <a:p>
            <a:pPr lvl="2"/>
            <a:r>
              <a:rPr lang="el-GR" dirty="0" smtClean="0"/>
              <a:t>Παράδειγμα: σφάλμα υπερχείλισης</a:t>
            </a:r>
            <a:r>
              <a:rPr lang="en-US" dirty="0" smtClean="0"/>
              <a:t> </a:t>
            </a:r>
            <a:r>
              <a:rPr lang="el-GR" dirty="0" smtClean="0"/>
              <a:t>σε διακομιστή</a:t>
            </a:r>
          </a:p>
          <a:p>
            <a:r>
              <a:rPr lang="el-GR" dirty="0" smtClean="0"/>
              <a:t>Όσο λιγότερες θύρες ανοίγουμε, τόσο το καλύτερο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5884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Τείχη προστασίας </a:t>
            </a:r>
            <a:r>
              <a:rPr lang="el-GR" dirty="0" smtClean="0"/>
              <a:t>(4 από 4)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/>
              <a:t>Καταστασιακό </a:t>
            </a:r>
            <a:r>
              <a:rPr lang="en-US" dirty="0"/>
              <a:t>(stateful) </a:t>
            </a:r>
            <a:r>
              <a:rPr lang="el-GR" dirty="0"/>
              <a:t>τείχος προστασίας</a:t>
            </a:r>
            <a:endParaRPr lang="en-US" dirty="0"/>
          </a:p>
          <a:p>
            <a:pPr lvl="1"/>
            <a:r>
              <a:rPr lang="el-GR" dirty="0"/>
              <a:t>Παρακολουθεί και την κατάσταση των συνδέσεων</a:t>
            </a:r>
          </a:p>
          <a:p>
            <a:pPr lvl="1"/>
            <a:r>
              <a:rPr lang="el-GR" dirty="0" smtClean="0"/>
              <a:t>Αντιμετωπίζει </a:t>
            </a:r>
            <a:r>
              <a:rPr lang="el-GR" dirty="0"/>
              <a:t>επιθέσεις κατά την </a:t>
            </a:r>
            <a:r>
              <a:rPr lang="el-GR" dirty="0" smtClean="0"/>
              <a:t>εγκαθίδρυση</a:t>
            </a:r>
          </a:p>
          <a:p>
            <a:r>
              <a:rPr lang="el-GR" dirty="0" smtClean="0"/>
              <a:t>Σύστημα </a:t>
            </a:r>
            <a:r>
              <a:rPr lang="el-GR" dirty="0"/>
              <a:t>ανίχνευσης </a:t>
            </a:r>
            <a:r>
              <a:rPr lang="el-GR" dirty="0" smtClean="0"/>
              <a:t>εισβολής (</a:t>
            </a:r>
            <a:r>
              <a:rPr lang="en-US" dirty="0" smtClean="0"/>
              <a:t>IDS)</a:t>
            </a:r>
            <a:endParaRPr lang="el-GR" dirty="0" smtClean="0"/>
          </a:p>
          <a:p>
            <a:pPr lvl="1"/>
            <a:r>
              <a:rPr lang="el-GR" dirty="0" smtClean="0"/>
              <a:t>Ελέγχει </a:t>
            </a:r>
            <a:r>
              <a:rPr lang="el-GR" dirty="0"/>
              <a:t>το περιεχόμενο των </a:t>
            </a:r>
            <a:r>
              <a:rPr lang="el-GR" dirty="0" smtClean="0"/>
              <a:t>πακέτων</a:t>
            </a:r>
          </a:p>
          <a:p>
            <a:pPr lvl="1"/>
            <a:r>
              <a:rPr lang="el-GR" dirty="0" smtClean="0"/>
              <a:t>Ψάχνει για ύποπτα πακέτα</a:t>
            </a:r>
            <a:endParaRPr lang="el-GR" dirty="0"/>
          </a:p>
          <a:p>
            <a:r>
              <a:rPr lang="el-GR" dirty="0"/>
              <a:t>Τείχη προστασίας λογισμικού</a:t>
            </a:r>
          </a:p>
          <a:p>
            <a:pPr lvl="1"/>
            <a:r>
              <a:rPr lang="el-GR" dirty="0"/>
              <a:t>Συνδέονται με </a:t>
            </a:r>
            <a:r>
              <a:rPr lang="el-GR" dirty="0" smtClean="0"/>
              <a:t>κώδικα </a:t>
            </a:r>
            <a:r>
              <a:rPr lang="el-GR" dirty="0"/>
              <a:t>δικτύωσης του </a:t>
            </a:r>
            <a:r>
              <a:rPr lang="el-GR" dirty="0" smtClean="0"/>
              <a:t>πυρήνα</a:t>
            </a:r>
          </a:p>
          <a:p>
            <a:pPr lvl="1"/>
            <a:r>
              <a:rPr lang="el-GR" dirty="0" smtClean="0"/>
              <a:t>Κατάλληλα για προστασία ενός συστήματος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0050485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Προστασία από ιούς (</a:t>
            </a:r>
            <a:r>
              <a:rPr lang="el-GR" dirty="0"/>
              <a:t>1 από </a:t>
            </a:r>
            <a:r>
              <a:rPr lang="el-GR" dirty="0" smtClean="0"/>
              <a:t>5)</a:t>
            </a:r>
          </a:p>
        </p:txBody>
      </p:sp>
      <p:sp>
        <p:nvSpPr>
          <p:cNvPr id="8806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 smtClean="0"/>
              <a:t>Τεχνικές εναντίων των ιών</a:t>
            </a:r>
          </a:p>
          <a:p>
            <a:pPr lvl="1"/>
            <a:r>
              <a:rPr lang="el-GR" dirty="0" smtClean="0"/>
              <a:t>Συνήθως μιλάμε για αντιβιοτικά </a:t>
            </a:r>
            <a:r>
              <a:rPr lang="en-US" dirty="0" smtClean="0"/>
              <a:t>(antivirus)</a:t>
            </a:r>
          </a:p>
          <a:p>
            <a:pPr lvl="2"/>
            <a:r>
              <a:rPr lang="el-GR" dirty="0" smtClean="0"/>
              <a:t>Για ιούς, σκουλήκια και λογισμικό κατασκοπίας</a:t>
            </a:r>
          </a:p>
          <a:p>
            <a:pPr lvl="1"/>
            <a:r>
              <a:rPr lang="el-GR" dirty="0" smtClean="0"/>
              <a:t>Για κάθε τεχνική αντιβιοτικών, υπάρχει αντίμετρο</a:t>
            </a:r>
          </a:p>
          <a:p>
            <a:pPr lvl="2"/>
            <a:r>
              <a:rPr lang="el-GR" dirty="0" smtClean="0"/>
              <a:t>Συνεχής αγώνας με τα αντιβιοτικά</a:t>
            </a:r>
          </a:p>
          <a:p>
            <a:r>
              <a:rPr lang="el-GR" dirty="0"/>
              <a:t>Σαρωτές ιών </a:t>
            </a:r>
            <a:r>
              <a:rPr lang="en-US" dirty="0"/>
              <a:t>(virus scanners)</a:t>
            </a:r>
          </a:p>
          <a:p>
            <a:pPr lvl="1"/>
            <a:r>
              <a:rPr lang="el-GR" dirty="0"/>
              <a:t>Οι κατασκευαστές μελετούν συνεχώς νέους ιούς</a:t>
            </a:r>
          </a:p>
          <a:p>
            <a:pPr lvl="1"/>
            <a:r>
              <a:rPr lang="el-GR" dirty="0"/>
              <a:t>Καταγράφουν σε μία βάση τα χαρακτηριστικά του ιού</a:t>
            </a:r>
          </a:p>
          <a:p>
            <a:pPr lvl="1"/>
            <a:r>
              <a:rPr lang="el-GR" dirty="0" smtClean="0"/>
              <a:t>Αντιπαραβολή προγραμμάτων με </a:t>
            </a:r>
            <a:r>
              <a:rPr lang="el-GR" dirty="0"/>
              <a:t>τη βάση</a:t>
            </a:r>
          </a:p>
          <a:p>
            <a:pPr lvl="2"/>
            <a:r>
              <a:rPr lang="el-GR" dirty="0"/>
              <a:t>Πρέπει να ενημερώνονται τακτικά (μέσω δικτύου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9097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Προστασία από ιούς </a:t>
            </a:r>
            <a:r>
              <a:rPr lang="el-GR" dirty="0" smtClean="0"/>
              <a:t>(2 </a:t>
            </a:r>
            <a:r>
              <a:rPr lang="el-GR" dirty="0"/>
              <a:t>από </a:t>
            </a:r>
            <a:r>
              <a:rPr lang="el-GR" dirty="0" smtClean="0"/>
              <a:t>5)</a:t>
            </a:r>
          </a:p>
        </p:txBody>
      </p:sp>
      <p:pic>
        <p:nvPicPr>
          <p:cNvPr id="89094" name="Picture 8" descr="Αντίμετρα από τους ιούς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124744"/>
            <a:ext cx="5832475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091" name="Content Placeholder 2"/>
          <p:cNvSpPr>
            <a:spLocks noGrp="1"/>
          </p:cNvSpPr>
          <p:nvPr>
            <p:ph idx="1"/>
          </p:nvPr>
        </p:nvSpPr>
        <p:spPr>
          <a:xfrm>
            <a:off x="457200" y="3987006"/>
            <a:ext cx="8229600" cy="2250306"/>
          </a:xfrm>
        </p:spPr>
        <p:txBody>
          <a:bodyPr>
            <a:normAutofit fontScale="85000" lnSpcReduction="20000"/>
          </a:bodyPr>
          <a:lstStyle/>
          <a:p>
            <a:r>
              <a:rPr lang="el-GR" dirty="0" smtClean="0"/>
              <a:t>Ορισμένοι σαρωτές ελέγχουν τα μήκη των αρχείων</a:t>
            </a:r>
          </a:p>
          <a:p>
            <a:r>
              <a:rPr lang="el-GR" dirty="0" smtClean="0"/>
              <a:t>Αντίμετρα από τους ιούς</a:t>
            </a:r>
          </a:p>
          <a:p>
            <a:pPr lvl="1"/>
            <a:r>
              <a:rPr lang="el-GR" dirty="0" smtClean="0"/>
              <a:t>Συμπίεση προγράμματος για να μην αλλάξει μέγεθος</a:t>
            </a:r>
          </a:p>
          <a:p>
            <a:pPr lvl="1"/>
            <a:r>
              <a:rPr lang="el-GR" dirty="0" smtClean="0"/>
              <a:t>Κρυπτογράφηση κώδικα για να μην μοιάζει με τη βάση</a:t>
            </a:r>
          </a:p>
          <a:p>
            <a:pPr lvl="1"/>
            <a:r>
              <a:rPr lang="el-GR" dirty="0" smtClean="0"/>
              <a:t>Ο σαρωτής ψάχνει για τον κώδικα αποκρυπτογράφησης!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5220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Προστασία από ιούς </a:t>
            </a:r>
            <a:r>
              <a:rPr lang="el-GR" dirty="0" smtClean="0"/>
              <a:t>(3 </a:t>
            </a:r>
            <a:r>
              <a:rPr lang="el-GR" dirty="0"/>
              <a:t>από </a:t>
            </a:r>
            <a:r>
              <a:rPr lang="el-GR" dirty="0" smtClean="0"/>
              <a:t>5)</a:t>
            </a:r>
          </a:p>
        </p:txBody>
      </p:sp>
      <p:pic>
        <p:nvPicPr>
          <p:cNvPr id="90118" name="Picture 8" descr="Πολυμορφικός ιός: αλλάζει λίγο σε κάθε αντιγραφή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165860"/>
            <a:ext cx="6984776" cy="247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5" name="Content Placeholder 5"/>
          <p:cNvSpPr>
            <a:spLocks noGrp="1"/>
          </p:cNvSpPr>
          <p:nvPr>
            <p:ph idx="1"/>
          </p:nvPr>
        </p:nvSpPr>
        <p:spPr>
          <a:xfrm>
            <a:off x="457200" y="3573016"/>
            <a:ext cx="8229600" cy="2736304"/>
          </a:xfrm>
        </p:spPr>
        <p:txBody>
          <a:bodyPr>
            <a:normAutofit fontScale="85000" lnSpcReduction="20000"/>
          </a:bodyPr>
          <a:lstStyle/>
          <a:p>
            <a:r>
              <a:rPr lang="el-GR" dirty="0" smtClean="0"/>
              <a:t>Πολυμορφικός ιός: αλλάζει λίγο σε κάθε αντιγραφή</a:t>
            </a:r>
          </a:p>
          <a:p>
            <a:r>
              <a:rPr lang="el-GR" dirty="0" smtClean="0"/>
              <a:t>Χρησιμοποιεί μηχανή μετάλλαξης (</a:t>
            </a:r>
            <a:r>
              <a:rPr lang="en-US" dirty="0" smtClean="0"/>
              <a:t>mutation engine)</a:t>
            </a:r>
            <a:endParaRPr lang="el-GR" dirty="0" smtClean="0"/>
          </a:p>
          <a:p>
            <a:pPr lvl="1"/>
            <a:r>
              <a:rPr lang="el-GR" dirty="0" smtClean="0"/>
              <a:t>Προσθήκη κενών εντολών (</a:t>
            </a:r>
            <a:r>
              <a:rPr lang="en-US" dirty="0" smtClean="0"/>
              <a:t>NOP)</a:t>
            </a:r>
            <a:r>
              <a:rPr lang="el-GR" dirty="0" smtClean="0"/>
              <a:t> (β</a:t>
            </a:r>
            <a:r>
              <a:rPr lang="en-US" dirty="0" smtClean="0"/>
              <a:t>)</a:t>
            </a:r>
            <a:endParaRPr lang="el-GR" dirty="0" smtClean="0"/>
          </a:p>
          <a:p>
            <a:pPr lvl="1"/>
            <a:r>
              <a:rPr lang="el-GR" dirty="0" smtClean="0"/>
              <a:t>Προσθήκη εντολών που δεν έχουν αποτέλεσμα</a:t>
            </a:r>
            <a:r>
              <a:rPr lang="en-US" dirty="0" smtClean="0"/>
              <a:t> (</a:t>
            </a:r>
            <a:r>
              <a:rPr lang="el-GR" dirty="0" smtClean="0"/>
              <a:t>γ</a:t>
            </a:r>
            <a:r>
              <a:rPr lang="en-US" dirty="0" smtClean="0"/>
              <a:t>)</a:t>
            </a:r>
          </a:p>
          <a:p>
            <a:pPr lvl="1"/>
            <a:r>
              <a:rPr lang="el-GR" dirty="0" smtClean="0"/>
              <a:t>Προσθήκη περιττών εντολών (δ</a:t>
            </a:r>
            <a:r>
              <a:rPr lang="en-US" dirty="0" smtClean="0"/>
              <a:t>)</a:t>
            </a:r>
          </a:p>
          <a:p>
            <a:pPr lvl="1"/>
            <a:r>
              <a:rPr lang="el-GR" dirty="0" smtClean="0"/>
              <a:t>Αντιμετάθεση εντολών (ε</a:t>
            </a:r>
            <a:r>
              <a:rPr lang="en-US" dirty="0" smtClean="0"/>
              <a:t>)</a:t>
            </a:r>
            <a:endParaRPr lang="el-GR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2488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Προστασία από ιούς </a:t>
            </a:r>
            <a:r>
              <a:rPr lang="el-GR" dirty="0" smtClean="0"/>
              <a:t>(4 </a:t>
            </a:r>
            <a:r>
              <a:rPr lang="el-GR" dirty="0"/>
              <a:t>από </a:t>
            </a:r>
            <a:r>
              <a:rPr lang="el-GR" dirty="0" smtClean="0"/>
              <a:t>5)</a:t>
            </a:r>
          </a:p>
        </p:txBody>
      </p:sp>
      <p:sp>
        <p:nvSpPr>
          <p:cNvPr id="9113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 smtClean="0"/>
              <a:t>Ο σαρωτής ελέγχει τομέα εκκίνησης και μνήμη</a:t>
            </a:r>
          </a:p>
          <a:p>
            <a:pPr lvl="1"/>
            <a:r>
              <a:rPr lang="el-GR" dirty="0" smtClean="0"/>
              <a:t>Τι γίνεται όμως αν υπάρχει ένας ισχυρός ιός στη μνήμη;</a:t>
            </a:r>
          </a:p>
          <a:p>
            <a:pPr lvl="2"/>
            <a:r>
              <a:rPr lang="el-GR" dirty="0" smtClean="0"/>
              <a:t>Μπορεί να επιστρέφει τον αρχικό τομέα εκκίνησης</a:t>
            </a:r>
          </a:p>
          <a:p>
            <a:pPr lvl="2"/>
            <a:r>
              <a:rPr lang="el-GR" dirty="0" smtClean="0"/>
              <a:t>Μπορεί να επιστρέφει λάθος στοιχεία για τα αρχεία</a:t>
            </a:r>
          </a:p>
          <a:p>
            <a:pPr lvl="1"/>
            <a:r>
              <a:rPr lang="el-GR" dirty="0" smtClean="0"/>
              <a:t>Η λύση είναι εκκίνηση από άλλο μέσο και έλεγχος</a:t>
            </a:r>
          </a:p>
          <a:p>
            <a:r>
              <a:rPr lang="el-GR" dirty="0" smtClean="0"/>
              <a:t>Ελεγκτές ακεραιότητας </a:t>
            </a:r>
            <a:r>
              <a:rPr lang="en-US" dirty="0" smtClean="0"/>
              <a:t>(integrity checkers)</a:t>
            </a:r>
          </a:p>
          <a:p>
            <a:pPr lvl="1"/>
            <a:r>
              <a:rPr lang="el-GR" dirty="0" smtClean="0"/>
              <a:t>Υπολογίζουν αθροίσματα ελέγχου των προγραμμάτων</a:t>
            </a:r>
          </a:p>
          <a:p>
            <a:pPr lvl="2"/>
            <a:r>
              <a:rPr lang="el-GR" dirty="0" smtClean="0"/>
              <a:t>Σε κάθε εκτέλεση γίνεται σύγκριση με το αρχείο στο δίσκο</a:t>
            </a:r>
          </a:p>
          <a:p>
            <a:pPr lvl="1"/>
            <a:r>
              <a:rPr lang="el-GR" dirty="0" smtClean="0"/>
              <a:t>Ο ελεγκτής μπορεί να υπογράψει ψηφιακά το αρχείο</a:t>
            </a:r>
          </a:p>
          <a:p>
            <a:pPr lvl="2"/>
            <a:r>
              <a:rPr lang="el-GR" dirty="0" smtClean="0"/>
              <a:t>Ιδανικά χρήση κλειδιού σε εξωτερικό μέσο (έξυπνη κάρτα)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7065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Προστασία από ιούς </a:t>
            </a:r>
            <a:r>
              <a:rPr lang="el-GR" dirty="0" smtClean="0"/>
              <a:t>(5 από 5)</a:t>
            </a:r>
          </a:p>
        </p:txBody>
      </p:sp>
      <p:sp>
        <p:nvSpPr>
          <p:cNvPr id="92163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Ελεγκτές συμπεριφοράς (</a:t>
            </a:r>
            <a:r>
              <a:rPr lang="en-US" dirty="0" smtClean="0"/>
              <a:t>behavioral checkers)</a:t>
            </a:r>
          </a:p>
          <a:p>
            <a:pPr lvl="1"/>
            <a:r>
              <a:rPr lang="el-GR" dirty="0" smtClean="0"/>
              <a:t>Το αντιβιοτικό είναι συνεχώς στη μνήμη</a:t>
            </a:r>
          </a:p>
          <a:p>
            <a:pPr lvl="1"/>
            <a:r>
              <a:rPr lang="el-GR" dirty="0" smtClean="0"/>
              <a:t>Αναχαιτίζει όλες τις κλήσεις συστήματος</a:t>
            </a:r>
          </a:p>
          <a:p>
            <a:pPr lvl="1"/>
            <a:r>
              <a:rPr lang="el-GR" dirty="0" smtClean="0"/>
              <a:t>Παγιδεύει περίεργη συμπεριφορά</a:t>
            </a:r>
          </a:p>
          <a:p>
            <a:pPr lvl="2"/>
            <a:r>
              <a:rPr lang="el-GR" dirty="0" smtClean="0"/>
              <a:t>Παράδειγμα: εγγραφή τομέα εκκίνησης ή </a:t>
            </a:r>
            <a:r>
              <a:rPr lang="en-US" dirty="0" smtClean="0"/>
              <a:t>flash</a:t>
            </a:r>
          </a:p>
          <a:p>
            <a:pPr lvl="1"/>
            <a:r>
              <a:rPr lang="el-GR" dirty="0" smtClean="0"/>
              <a:t>Δεν είναι προφανές τι είναι κακό και τι όχι</a:t>
            </a:r>
          </a:p>
          <a:p>
            <a:pPr lvl="2"/>
            <a:r>
              <a:rPr lang="el-GR" dirty="0" smtClean="0"/>
              <a:t>Έγκυρη συμπεριφορά μπορεί να φαίνεται ύποπτη</a:t>
            </a:r>
          </a:p>
          <a:p>
            <a:pPr lvl="2"/>
            <a:r>
              <a:rPr lang="el-GR" dirty="0" smtClean="0"/>
              <a:t>Εγκατάσταση νέας έκδοσης προγράμματος</a:t>
            </a:r>
          </a:p>
          <a:p>
            <a:pPr lvl="2"/>
            <a:r>
              <a:rPr lang="el-GR" dirty="0" smtClean="0"/>
              <a:t>Μακροεντολές χρήστη σε αρχείο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4423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Αποφυγή </a:t>
            </a:r>
            <a:r>
              <a:rPr lang="el-GR" dirty="0" smtClean="0"/>
              <a:t>ιών (1 από 2)</a:t>
            </a:r>
            <a:endParaRPr lang="el-GR" dirty="0"/>
          </a:p>
        </p:txBody>
      </p:sp>
      <p:sp>
        <p:nvSpPr>
          <p:cNvPr id="9318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 smtClean="0"/>
              <a:t>Οι </a:t>
            </a:r>
            <a:r>
              <a:rPr lang="el-GR" dirty="0"/>
              <a:t>εταιρείες </a:t>
            </a:r>
            <a:r>
              <a:rPr lang="el-GR" dirty="0" smtClean="0"/>
              <a:t>μπορούν </a:t>
            </a:r>
            <a:r>
              <a:rPr lang="el-GR" dirty="0"/>
              <a:t>να βοηθήσουν αρκετά</a:t>
            </a:r>
          </a:p>
          <a:p>
            <a:pPr lvl="1"/>
            <a:r>
              <a:rPr lang="el-GR" dirty="0"/>
              <a:t>Τα απλά </a:t>
            </a:r>
            <a:r>
              <a:rPr lang="el-GR" dirty="0" smtClean="0"/>
              <a:t>ΛΣ είναι </a:t>
            </a:r>
            <a:r>
              <a:rPr lang="el-GR" dirty="0"/>
              <a:t>πιο ασφαλή</a:t>
            </a:r>
          </a:p>
          <a:p>
            <a:pPr lvl="1"/>
            <a:r>
              <a:rPr lang="el-GR" dirty="0"/>
              <a:t>Το ενεργό </a:t>
            </a:r>
            <a:r>
              <a:rPr lang="el-GR" dirty="0" smtClean="0"/>
              <a:t>περιεχόμενο </a:t>
            </a:r>
            <a:r>
              <a:rPr lang="el-GR" dirty="0"/>
              <a:t>είναι γενικά επικίνδυνο</a:t>
            </a:r>
          </a:p>
          <a:p>
            <a:pPr lvl="1"/>
            <a:r>
              <a:rPr lang="el-GR" dirty="0" smtClean="0"/>
              <a:t>Ο βασικός τομέας πρέπει </a:t>
            </a:r>
            <a:r>
              <a:rPr lang="el-GR" dirty="0"/>
              <a:t>να </a:t>
            </a:r>
            <a:r>
              <a:rPr lang="el-GR" dirty="0" smtClean="0"/>
              <a:t>προστατεύεται</a:t>
            </a:r>
            <a:endParaRPr lang="el-GR" dirty="0"/>
          </a:p>
          <a:p>
            <a:pPr lvl="1"/>
            <a:r>
              <a:rPr lang="el-GR" dirty="0"/>
              <a:t>Η μνήμη </a:t>
            </a:r>
            <a:r>
              <a:rPr lang="en-US" dirty="0"/>
              <a:t>flash</a:t>
            </a:r>
            <a:r>
              <a:rPr lang="el-GR" dirty="0"/>
              <a:t> </a:t>
            </a:r>
            <a:r>
              <a:rPr lang="el-GR" dirty="0" smtClean="0"/>
              <a:t>πρέπει </a:t>
            </a:r>
            <a:r>
              <a:rPr lang="el-GR" dirty="0"/>
              <a:t>να </a:t>
            </a:r>
            <a:r>
              <a:rPr lang="el-GR" dirty="0" smtClean="0"/>
              <a:t>προστατεύεται</a:t>
            </a:r>
          </a:p>
          <a:p>
            <a:pPr lvl="2"/>
            <a:r>
              <a:rPr lang="el-GR" dirty="0" smtClean="0"/>
              <a:t>Ιδανικά, με φυσικό διακόπτη</a:t>
            </a:r>
            <a:endParaRPr lang="el-GR" dirty="0"/>
          </a:p>
          <a:p>
            <a:r>
              <a:rPr lang="el-GR" dirty="0" smtClean="0"/>
              <a:t>Οι χρήστες πρέπει να προσέχουν τι κάνουν</a:t>
            </a:r>
          </a:p>
          <a:p>
            <a:r>
              <a:rPr lang="el-GR" dirty="0" smtClean="0"/>
              <a:t>Προτιμάμε τα ασφαλή λειτουργικά συστήματα</a:t>
            </a:r>
          </a:p>
          <a:p>
            <a:pPr lvl="1"/>
            <a:r>
              <a:rPr lang="el-GR" dirty="0" smtClean="0"/>
              <a:t>Πρέπει να διακρίνουν κατάσταση χρήστη και πυρήνα</a:t>
            </a:r>
          </a:p>
          <a:p>
            <a:pPr lvl="1"/>
            <a:r>
              <a:rPr lang="el-GR" dirty="0" smtClean="0"/>
              <a:t>Ο πυρήνας πρέπει να είναι όσο γίνεται μικρός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0514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Αποφυγή ιών </a:t>
            </a:r>
            <a:r>
              <a:rPr lang="el-GR" dirty="0" smtClean="0"/>
              <a:t>(2 από 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dirty="0" smtClean="0"/>
              <a:t>Εγκαθιστούμε λογισμικό από </a:t>
            </a:r>
            <a:r>
              <a:rPr lang="el-GR" dirty="0"/>
              <a:t>αξιόπιστες πηγές</a:t>
            </a:r>
          </a:p>
          <a:p>
            <a:r>
              <a:rPr lang="el-GR" dirty="0"/>
              <a:t>Χρησιμοποιούμε και ενημερώνουμε το </a:t>
            </a:r>
            <a:r>
              <a:rPr lang="el-GR" dirty="0" smtClean="0"/>
              <a:t>αντιβιοτικό</a:t>
            </a:r>
            <a:endParaRPr lang="el-GR" dirty="0"/>
          </a:p>
          <a:p>
            <a:r>
              <a:rPr lang="el-GR" dirty="0" smtClean="0"/>
              <a:t>Δεν ανοίγουμε αρχεία με ενεργό περιεχόμενο</a:t>
            </a:r>
          </a:p>
          <a:p>
            <a:pPr lvl="1"/>
            <a:r>
              <a:rPr lang="el-GR" dirty="0" smtClean="0"/>
              <a:t>Απενεργοποιούμε μακροεντολές</a:t>
            </a:r>
          </a:p>
          <a:p>
            <a:r>
              <a:rPr lang="el-GR" dirty="0" smtClean="0"/>
              <a:t>Παίρνουμε </a:t>
            </a:r>
            <a:r>
              <a:rPr lang="el-GR" dirty="0"/>
              <a:t>συχνά αντίγραφα ασφαλείας</a:t>
            </a:r>
          </a:p>
          <a:p>
            <a:pPr lvl="1"/>
            <a:r>
              <a:rPr lang="el-GR" dirty="0"/>
              <a:t>Κρατάμε περισσότερα από ένα</a:t>
            </a:r>
          </a:p>
          <a:p>
            <a:pPr lvl="2"/>
            <a:r>
              <a:rPr lang="el-GR" dirty="0"/>
              <a:t>Αλλιώς μπορεί να είναι μολυσμένο και το αντίγραφο</a:t>
            </a:r>
          </a:p>
          <a:p>
            <a:r>
              <a:rPr lang="el-GR" dirty="0"/>
              <a:t>Δεν εκτελούμε λογισμικό από άγνωστες πηγές</a:t>
            </a:r>
          </a:p>
          <a:p>
            <a:pPr lvl="1"/>
            <a:r>
              <a:rPr lang="el-GR" dirty="0"/>
              <a:t>Κλασική μέθοδος διανομής </a:t>
            </a:r>
            <a:r>
              <a:rPr lang="el-GR" dirty="0" smtClean="0"/>
              <a:t>ιών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755189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Εισβολείς (1 από 2)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/>
              <a:t>Εισβολείς (</a:t>
            </a:r>
            <a:r>
              <a:rPr lang="en-US" dirty="0" smtClean="0"/>
              <a:t>intruders) </a:t>
            </a:r>
            <a:r>
              <a:rPr lang="el-GR" dirty="0" smtClean="0"/>
              <a:t>ή εχθροί </a:t>
            </a:r>
            <a:r>
              <a:rPr lang="en-US" dirty="0" smtClean="0"/>
              <a:t>(adversaries)</a:t>
            </a:r>
            <a:endParaRPr lang="el-GR" dirty="0" smtClean="0"/>
          </a:p>
          <a:p>
            <a:pPr lvl="1"/>
            <a:r>
              <a:rPr lang="el-GR" dirty="0" smtClean="0"/>
              <a:t>Παθητικοί (</a:t>
            </a:r>
            <a:r>
              <a:rPr lang="en-US" dirty="0" smtClean="0"/>
              <a:t>passive): </a:t>
            </a:r>
            <a:r>
              <a:rPr lang="el-GR" dirty="0" smtClean="0"/>
              <a:t>διαβάζουν δεδομένα</a:t>
            </a:r>
          </a:p>
          <a:p>
            <a:pPr lvl="1"/>
            <a:r>
              <a:rPr lang="el-GR" dirty="0" smtClean="0"/>
              <a:t>Ενεργητικοί (</a:t>
            </a:r>
            <a:r>
              <a:rPr lang="en-US" dirty="0" smtClean="0"/>
              <a:t>active):</a:t>
            </a:r>
            <a:r>
              <a:rPr lang="el-GR" dirty="0" smtClean="0"/>
              <a:t> τροποποιούν δεδομένα</a:t>
            </a:r>
          </a:p>
          <a:p>
            <a:r>
              <a:rPr lang="el-GR" dirty="0" smtClean="0"/>
              <a:t>Απλοί χρήστες χωρίς τεχνικές γνώσεις</a:t>
            </a:r>
          </a:p>
          <a:p>
            <a:pPr lvl="1"/>
            <a:r>
              <a:rPr lang="el-GR" dirty="0" smtClean="0"/>
              <a:t>Διαβάζουν απροστάτευτα δεδομένα</a:t>
            </a:r>
          </a:p>
          <a:p>
            <a:pPr lvl="1"/>
            <a:r>
              <a:rPr lang="el-GR" dirty="0" smtClean="0"/>
              <a:t>Κίνητρό τους η περιέργεια</a:t>
            </a:r>
          </a:p>
          <a:p>
            <a:r>
              <a:rPr lang="el-GR" dirty="0" smtClean="0"/>
              <a:t>Εσωτερικοί χρήστες με τεχνικές γνώσεις</a:t>
            </a:r>
          </a:p>
          <a:p>
            <a:pPr lvl="1"/>
            <a:r>
              <a:rPr lang="el-GR" dirty="0" smtClean="0"/>
              <a:t>Διαχειριστές, φοιτητές, προγραμματιστές</a:t>
            </a:r>
          </a:p>
          <a:p>
            <a:pPr lvl="1"/>
            <a:r>
              <a:rPr lang="el-GR" dirty="0" smtClean="0"/>
              <a:t>Αντιμετωπίζουν την προστασία ως πρόκληση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1995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Υπογραφή κώδικα</a:t>
            </a:r>
          </a:p>
        </p:txBody>
      </p:sp>
      <p:pic>
        <p:nvPicPr>
          <p:cNvPr id="94214" name="Picture 8" descr="Ψηφιακή υπογραφή του από τον κατασκευαστή του προγράμματος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168201"/>
            <a:ext cx="7129462" cy="283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11" name="Content Placeholder 2"/>
          <p:cNvSpPr>
            <a:spLocks noGrp="1"/>
          </p:cNvSpPr>
          <p:nvPr>
            <p:ph idx="1"/>
          </p:nvPr>
        </p:nvSpPr>
        <p:spPr>
          <a:xfrm>
            <a:off x="457200" y="4005064"/>
            <a:ext cx="8229600" cy="2121099"/>
          </a:xfrm>
        </p:spPr>
        <p:txBody>
          <a:bodyPr>
            <a:normAutofit fontScale="85000" lnSpcReduction="20000"/>
          </a:bodyPr>
          <a:lstStyle/>
          <a:p>
            <a:r>
              <a:rPr lang="el-GR" dirty="0" smtClean="0"/>
              <a:t>Πώς ξέρουμε ότι κάποιο λογισμικό είναι σωστό;</a:t>
            </a:r>
          </a:p>
          <a:p>
            <a:pPr lvl="1"/>
            <a:r>
              <a:rPr lang="el-GR" dirty="0" smtClean="0"/>
              <a:t>Ψηφιακή υπογραφή του από τον κατασκευαστή</a:t>
            </a:r>
          </a:p>
          <a:p>
            <a:pPr lvl="2"/>
            <a:r>
              <a:rPr lang="el-GR" dirty="0"/>
              <a:t>Υ</a:t>
            </a:r>
            <a:r>
              <a:rPr lang="el-GR" dirty="0" smtClean="0"/>
              <a:t>πογράφεται η σύνοψη κώδικα με το ιδιωτικό κλειδί</a:t>
            </a:r>
          </a:p>
          <a:p>
            <a:pPr lvl="2"/>
            <a:r>
              <a:rPr lang="el-GR" dirty="0" smtClean="0"/>
              <a:t>Ο χρήστης επιβεβαιώνει την υπογραφή</a:t>
            </a:r>
          </a:p>
          <a:p>
            <a:pPr lvl="2"/>
            <a:r>
              <a:rPr lang="el-GR" dirty="0" smtClean="0"/>
              <a:t>Απαιτεί μία μέθοδο διανομής κλειδιών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2006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Φυλάκιση</a:t>
            </a:r>
          </a:p>
        </p:txBody>
      </p:sp>
      <p:pic>
        <p:nvPicPr>
          <p:cNvPr id="95238" name="Picture 8" descr="Το πρόγραμμα εκτελείται υπό έλεγχο (φυλακισμένο)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125414"/>
            <a:ext cx="4530725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35" name="Content Placeholder 5"/>
          <p:cNvSpPr>
            <a:spLocks noGrp="1"/>
          </p:cNvSpPr>
          <p:nvPr>
            <p:ph idx="1"/>
          </p:nvPr>
        </p:nvSpPr>
        <p:spPr>
          <a:xfrm>
            <a:off x="457200" y="3212976"/>
            <a:ext cx="8229600" cy="2913187"/>
          </a:xfrm>
        </p:spPr>
        <p:txBody>
          <a:bodyPr>
            <a:normAutofit fontScale="85000" lnSpcReduction="10000"/>
          </a:bodyPr>
          <a:lstStyle/>
          <a:p>
            <a:r>
              <a:rPr lang="el-GR" dirty="0" smtClean="0"/>
              <a:t>Το πρόγραμμα εκτελείται υπό έλεγχο (φυλακισμένος)</a:t>
            </a:r>
          </a:p>
          <a:p>
            <a:pPr lvl="1"/>
            <a:r>
              <a:rPr lang="el-GR" dirty="0" smtClean="0"/>
              <a:t>Παρακολουθείται από έμπιστη διεργασία (δεσμοφύλακα)</a:t>
            </a:r>
          </a:p>
          <a:p>
            <a:pPr lvl="1"/>
            <a:r>
              <a:rPr lang="el-GR" dirty="0" smtClean="0"/>
              <a:t>Οι κλήσεις συστήματος ελέγχονται από τον δεσμοφύλακα</a:t>
            </a:r>
          </a:p>
          <a:p>
            <a:pPr lvl="1"/>
            <a:r>
              <a:rPr lang="el-GR" dirty="0" smtClean="0"/>
              <a:t>Ο δεσμοφύλακας επιτρέπει μόνο τις ασφαλείς κλήσεις</a:t>
            </a:r>
          </a:p>
          <a:p>
            <a:pPr lvl="2"/>
            <a:r>
              <a:rPr lang="el-GR" dirty="0" smtClean="0"/>
              <a:t>Δίνονται συγκεκριμένα προνόμια στον φυλακισμένο</a:t>
            </a:r>
          </a:p>
          <a:p>
            <a:pPr lvl="1"/>
            <a:r>
              <a:rPr lang="el-GR" dirty="0" smtClean="0"/>
              <a:t>Υλοποιείται σαν πρόγραμμα εκσφαλμάτωσης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5881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Ανίχνευση εισβολής (1 από 3)</a:t>
            </a:r>
          </a:p>
        </p:txBody>
      </p:sp>
      <p:sp>
        <p:nvSpPr>
          <p:cNvPr id="9625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 smtClean="0"/>
              <a:t>Υλοποιείται από συστήματα </a:t>
            </a:r>
            <a:r>
              <a:rPr lang="en-US" dirty="0" smtClean="0"/>
              <a:t>IDS</a:t>
            </a:r>
            <a:endParaRPr lang="el-GR" dirty="0" smtClean="0"/>
          </a:p>
          <a:p>
            <a:pPr lvl="1"/>
            <a:r>
              <a:rPr lang="el-GR" dirty="0" smtClean="0"/>
              <a:t>Πιο προχωρημένα από τα </a:t>
            </a:r>
            <a:r>
              <a:rPr lang="en-US" dirty="0" smtClean="0"/>
              <a:t>IDS </a:t>
            </a:r>
            <a:r>
              <a:rPr lang="el-GR" dirty="0" smtClean="0"/>
              <a:t>δικτύου</a:t>
            </a:r>
          </a:p>
          <a:p>
            <a:r>
              <a:rPr lang="el-GR" dirty="0"/>
              <a:t>Σ</a:t>
            </a:r>
            <a:r>
              <a:rPr lang="el-GR" dirty="0" smtClean="0"/>
              <a:t>τατική ανίχνευση εισβολής με βάση μοντέλο</a:t>
            </a:r>
          </a:p>
          <a:p>
            <a:pPr lvl="1"/>
            <a:r>
              <a:rPr lang="el-GR" dirty="0" smtClean="0"/>
              <a:t>Υλοποιείται με την τεχνική φυλάκισης</a:t>
            </a:r>
          </a:p>
          <a:p>
            <a:pPr lvl="1"/>
            <a:r>
              <a:rPr lang="el-GR" dirty="0" smtClean="0"/>
              <a:t>Το πρόγραμμα μοντελοποιείται με γράφο κλήσεων</a:t>
            </a:r>
          </a:p>
          <a:p>
            <a:pPr lvl="1"/>
            <a:r>
              <a:rPr lang="el-GR" dirty="0" smtClean="0"/>
              <a:t>Ο γράφος παράγεται από τον μεταγλωττιστή</a:t>
            </a:r>
          </a:p>
          <a:p>
            <a:pPr lvl="1"/>
            <a:r>
              <a:rPr lang="el-GR" dirty="0" smtClean="0"/>
              <a:t>Ο γράφος καθορίζει ορισμένες ακολουθίες κλήσεων</a:t>
            </a:r>
          </a:p>
          <a:p>
            <a:pPr lvl="1"/>
            <a:r>
              <a:rPr lang="el-GR" dirty="0" smtClean="0"/>
              <a:t>Ο δεσμοφύλακας ελέγχει αν ακολουθείται</a:t>
            </a:r>
          </a:p>
          <a:p>
            <a:pPr lvl="1"/>
            <a:r>
              <a:rPr lang="el-GR" dirty="0" smtClean="0"/>
              <a:t>Αν έχουμε υπερχείλιση ή ιό, η ακολουθία αλλάζει</a:t>
            </a:r>
          </a:p>
          <a:p>
            <a:pPr lvl="1"/>
            <a:r>
              <a:rPr lang="el-GR" dirty="0" smtClean="0"/>
              <a:t>Ο δεσμοφύλακας εντοπίζει το πρόβλημα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620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Ανίχνευση εισβολής </a:t>
            </a:r>
            <a:r>
              <a:rPr lang="el-GR" dirty="0" smtClean="0"/>
              <a:t>(2 από 3)</a:t>
            </a:r>
          </a:p>
        </p:txBody>
      </p:sp>
      <p:pic>
        <p:nvPicPr>
          <p:cNvPr id="97286" name="Picture 8" descr="Παράδειγμα: πρόγραμμα και γράφος κλήσεων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180629"/>
            <a:ext cx="5965825" cy="419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283" name="Content Placeholder 5"/>
          <p:cNvSpPr>
            <a:spLocks noGrp="1"/>
          </p:cNvSpPr>
          <p:nvPr>
            <p:ph idx="1"/>
          </p:nvPr>
        </p:nvSpPr>
        <p:spPr>
          <a:xfrm>
            <a:off x="457200" y="5301208"/>
            <a:ext cx="8229600" cy="8249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dirty="0" smtClean="0"/>
              <a:t>Παράδειγμα: πρόγραμμα και γράφος κλήσεων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8153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Ανίχνευση εισβολής </a:t>
            </a:r>
            <a:r>
              <a:rPr lang="el-GR" dirty="0" smtClean="0"/>
              <a:t>(3 από 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Δοχείο μελιού (</a:t>
            </a:r>
            <a:r>
              <a:rPr lang="en-US" dirty="0"/>
              <a:t>honeypot)</a:t>
            </a:r>
          </a:p>
          <a:p>
            <a:pPr lvl="1"/>
            <a:r>
              <a:rPr lang="el-GR" dirty="0"/>
              <a:t>Σύστημα ελάχιστα </a:t>
            </a:r>
            <a:r>
              <a:rPr lang="el-GR" dirty="0" smtClean="0"/>
              <a:t>προστατευμένο</a:t>
            </a:r>
          </a:p>
          <a:p>
            <a:pPr lvl="2"/>
            <a:r>
              <a:rPr lang="el-GR" dirty="0" smtClean="0"/>
              <a:t>Επίτηδες αφήνουμε ανοιχτό το σύστημα</a:t>
            </a:r>
          </a:p>
          <a:p>
            <a:pPr lvl="1"/>
            <a:r>
              <a:rPr lang="el-GR" dirty="0" smtClean="0"/>
              <a:t>Φαίνεται να έχει «</a:t>
            </a:r>
            <a:r>
              <a:rPr lang="el-GR" dirty="0"/>
              <a:t>ενδιαφέρον» </a:t>
            </a:r>
            <a:r>
              <a:rPr lang="el-GR" dirty="0" smtClean="0"/>
              <a:t>περιεχόμενο</a:t>
            </a:r>
          </a:p>
          <a:p>
            <a:pPr lvl="2"/>
            <a:r>
              <a:rPr lang="el-GR" dirty="0" smtClean="0"/>
              <a:t>Προσωπικά ή οικονομικά δεδομένα</a:t>
            </a:r>
          </a:p>
          <a:p>
            <a:pPr lvl="2"/>
            <a:r>
              <a:rPr lang="el-GR" dirty="0" smtClean="0"/>
              <a:t>Προφανώς, είναι ψεύτικα!</a:t>
            </a:r>
            <a:endParaRPr lang="el-GR" dirty="0"/>
          </a:p>
          <a:p>
            <a:pPr lvl="1"/>
            <a:r>
              <a:rPr lang="el-GR" dirty="0" smtClean="0"/>
              <a:t>Περιμένουμε να </a:t>
            </a:r>
            <a:r>
              <a:rPr lang="el-GR" dirty="0"/>
              <a:t>δεχτεί επιθέσεις</a:t>
            </a:r>
          </a:p>
          <a:p>
            <a:pPr lvl="1"/>
            <a:r>
              <a:rPr lang="el-GR" dirty="0"/>
              <a:t>Το </a:t>
            </a:r>
            <a:r>
              <a:rPr lang="en-US" dirty="0" smtClean="0"/>
              <a:t>IDS</a:t>
            </a:r>
            <a:r>
              <a:rPr lang="el-GR" dirty="0" smtClean="0"/>
              <a:t> </a:t>
            </a:r>
            <a:r>
              <a:rPr lang="el-GR" dirty="0"/>
              <a:t>μελετάει έτσι τους επιτιθέμενους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4063141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Ενθυλάκωση κινητού κώδικα (1 από 5)</a:t>
            </a:r>
          </a:p>
        </p:txBody>
      </p:sp>
      <p:sp>
        <p:nvSpPr>
          <p:cNvPr id="9830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/>
              <a:t>Διάφορα είδη κινητού κώδικα (</a:t>
            </a:r>
            <a:r>
              <a:rPr lang="en-US" dirty="0" smtClean="0"/>
              <a:t>mobile code)</a:t>
            </a:r>
            <a:endParaRPr lang="el-GR" dirty="0" smtClean="0"/>
          </a:p>
          <a:p>
            <a:pPr lvl="1"/>
            <a:r>
              <a:rPr lang="el-GR" dirty="0" smtClean="0"/>
              <a:t>Μικροεφαρμογές </a:t>
            </a:r>
            <a:r>
              <a:rPr lang="en-US" dirty="0" smtClean="0"/>
              <a:t>(applets)</a:t>
            </a:r>
            <a:r>
              <a:rPr lang="el-GR" dirty="0" smtClean="0"/>
              <a:t> σε ιστοσελίδες</a:t>
            </a:r>
          </a:p>
          <a:p>
            <a:pPr lvl="1"/>
            <a:r>
              <a:rPr lang="el-GR" dirty="0" smtClean="0"/>
              <a:t>Πράκτορες (</a:t>
            </a:r>
            <a:r>
              <a:rPr lang="en-US" dirty="0" smtClean="0"/>
              <a:t>agents)</a:t>
            </a:r>
            <a:r>
              <a:rPr lang="el-GR" dirty="0" smtClean="0"/>
              <a:t> που κινούνται στις μηχανές</a:t>
            </a:r>
          </a:p>
          <a:p>
            <a:pPr lvl="1"/>
            <a:r>
              <a:rPr lang="el-GR" dirty="0" smtClean="0"/>
              <a:t>Αρχεία σε γλώσσα </a:t>
            </a:r>
            <a:r>
              <a:rPr lang="en-US" dirty="0" smtClean="0"/>
              <a:t>PostScript</a:t>
            </a:r>
          </a:p>
          <a:p>
            <a:r>
              <a:rPr lang="el-GR" dirty="0" smtClean="0"/>
              <a:t>Μπορεί να εκτελεστεί ο κώδικας με ασφάλεια;</a:t>
            </a:r>
          </a:p>
          <a:p>
            <a:pPr lvl="1"/>
            <a:r>
              <a:rPr lang="el-GR" dirty="0" smtClean="0"/>
              <a:t>Ναι, αλλά όχι εύκολα</a:t>
            </a:r>
          </a:p>
          <a:p>
            <a:pPr lvl="1"/>
            <a:r>
              <a:rPr lang="el-GR" dirty="0" smtClean="0"/>
              <a:t>Στην τρέχουσα διεργασία θα έχει τα ίδια προνόμια</a:t>
            </a:r>
          </a:p>
          <a:p>
            <a:pPr lvl="1"/>
            <a:r>
              <a:rPr lang="el-GR" dirty="0" smtClean="0"/>
              <a:t>Σε χωριστή διεργασία μπορεί να μην λειτουργεί</a:t>
            </a:r>
          </a:p>
          <a:p>
            <a:r>
              <a:rPr lang="el-GR" dirty="0" smtClean="0"/>
              <a:t>Χρειάζεται γενική μέθοδος ασφαλούς εκτέλεσης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1507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/>
              <a:t>Ενθυλάκωση κινητού κώδικα </a:t>
            </a:r>
            <a:r>
              <a:rPr lang="el-GR" sz="3600" dirty="0" smtClean="0"/>
              <a:t>(2 από 5)</a:t>
            </a:r>
            <a:endParaRPr lang="el-G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/>
              <a:t>Αμμοπαγίδα (</a:t>
            </a:r>
            <a:r>
              <a:rPr lang="en-US" dirty="0"/>
              <a:t>sandbox)</a:t>
            </a:r>
          </a:p>
          <a:p>
            <a:pPr lvl="1"/>
            <a:r>
              <a:rPr lang="el-GR" dirty="0"/>
              <a:t>Περιορισμός </a:t>
            </a:r>
            <a:r>
              <a:rPr lang="el-GR" dirty="0" smtClean="0"/>
              <a:t>προγράμματος στη μνήμη</a:t>
            </a:r>
          </a:p>
          <a:p>
            <a:pPr lvl="2"/>
            <a:r>
              <a:rPr lang="el-GR" dirty="0" smtClean="0"/>
              <a:t>Όλες οι διευθύνσεις πρέπει να έχουν το ίδιο πρόθεμα</a:t>
            </a:r>
          </a:p>
          <a:p>
            <a:pPr lvl="1"/>
            <a:r>
              <a:rPr lang="el-GR" dirty="0" smtClean="0"/>
              <a:t>Χρήση συγκεκριμένων περιοχών διευθύνσεων</a:t>
            </a:r>
            <a:endParaRPr lang="el-GR" dirty="0"/>
          </a:p>
          <a:p>
            <a:pPr lvl="2"/>
            <a:r>
              <a:rPr lang="el-GR" dirty="0"/>
              <a:t>Εκτέλεση κώδικα </a:t>
            </a:r>
            <a:r>
              <a:rPr lang="el-GR" dirty="0" smtClean="0"/>
              <a:t>σε αμμοπαγίδα </a:t>
            </a:r>
            <a:r>
              <a:rPr lang="el-GR" dirty="0"/>
              <a:t>κώδικα</a:t>
            </a:r>
          </a:p>
          <a:p>
            <a:pPr lvl="2"/>
            <a:r>
              <a:rPr lang="el-GR" dirty="0"/>
              <a:t>Προσπέλαση δεδομένων </a:t>
            </a:r>
            <a:r>
              <a:rPr lang="el-GR" dirty="0" smtClean="0"/>
              <a:t>σε αμμοπαγίδα δεδομένων</a:t>
            </a:r>
          </a:p>
          <a:p>
            <a:pPr lvl="1"/>
            <a:r>
              <a:rPr lang="el-GR" dirty="0" smtClean="0"/>
              <a:t>Ελεγκτής αναφορών για κλήσεις συστήματος</a:t>
            </a:r>
            <a:endParaRPr lang="el-GR" dirty="0"/>
          </a:p>
          <a:p>
            <a:pPr lvl="2"/>
            <a:r>
              <a:rPr lang="el-GR" dirty="0" smtClean="0"/>
              <a:t>Αλλαγή κλήσεων έτσι ώστε να δείχνουν στον ελεγκτή</a:t>
            </a:r>
            <a:endParaRPr lang="el-GR" dirty="0"/>
          </a:p>
          <a:p>
            <a:pPr lvl="2"/>
            <a:r>
              <a:rPr lang="el-GR" dirty="0" smtClean="0"/>
              <a:t>Αρχείο διάρθρωσης για </a:t>
            </a:r>
            <a:r>
              <a:rPr lang="el-GR" dirty="0"/>
              <a:t>το τι επιτρέπεται να </a:t>
            </a:r>
            <a:r>
              <a:rPr lang="el-GR" dirty="0" smtClean="0"/>
              <a:t>κληθεί</a:t>
            </a:r>
            <a:endParaRPr lang="el-GR" dirty="0"/>
          </a:p>
          <a:p>
            <a:pPr lvl="2"/>
            <a:endParaRPr lang="el-GR" dirty="0" smtClean="0"/>
          </a:p>
          <a:p>
            <a:pPr lvl="2"/>
            <a:endParaRPr lang="el-GR" dirty="0" smtClean="0"/>
          </a:p>
          <a:p>
            <a:pPr lvl="2"/>
            <a:endParaRPr lang="en-US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8882848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/>
              <a:t>Ενθυλάκωση κινητού κώδικα </a:t>
            </a:r>
            <a:r>
              <a:rPr lang="el-GR" sz="3600" dirty="0" smtClean="0"/>
              <a:t>(3 </a:t>
            </a:r>
            <a:r>
              <a:rPr lang="el-GR" sz="3600" dirty="0"/>
              <a:t>από 5)</a:t>
            </a:r>
            <a:endParaRPr lang="el-GR" sz="3600" dirty="0" smtClean="0"/>
          </a:p>
        </p:txBody>
      </p:sp>
      <p:pic>
        <p:nvPicPr>
          <p:cNvPr id="99334" name="Picture 8" descr="Παράδειγμα ενθυλάκωσης κώδικα: Κάθε περιοχή έχει διευθύνσεις με κοινό πρόθεμα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196752"/>
            <a:ext cx="6129338" cy="386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331" name="Content Placeholder 2"/>
          <p:cNvSpPr>
            <a:spLocks noGrp="1"/>
          </p:cNvSpPr>
          <p:nvPr>
            <p:ph idx="1"/>
          </p:nvPr>
        </p:nvSpPr>
        <p:spPr>
          <a:xfrm>
            <a:off x="457200" y="5059140"/>
            <a:ext cx="8229600" cy="1067023"/>
          </a:xfrm>
        </p:spPr>
        <p:txBody>
          <a:bodyPr>
            <a:normAutofit fontScale="85000" lnSpcReduction="10000"/>
          </a:bodyPr>
          <a:lstStyle/>
          <a:p>
            <a:r>
              <a:rPr lang="el-GR" dirty="0" smtClean="0"/>
              <a:t>Κάθε περιοχή έχει διευθύνσεις με κοινό πρόθεμα</a:t>
            </a:r>
          </a:p>
          <a:p>
            <a:pPr lvl="1"/>
            <a:r>
              <a:rPr lang="el-GR" dirty="0" smtClean="0"/>
              <a:t>Παράδειγμα: διαίρεση 256 ΜΒ</a:t>
            </a:r>
            <a:r>
              <a:rPr lang="en-US" dirty="0" smtClean="0"/>
              <a:t> </a:t>
            </a:r>
            <a:r>
              <a:rPr lang="el-GR" dirty="0" smtClean="0"/>
              <a:t>σε </a:t>
            </a:r>
            <a:r>
              <a:rPr lang="en-US" dirty="0" smtClean="0"/>
              <a:t>16 </a:t>
            </a:r>
            <a:r>
              <a:rPr lang="el-GR" dirty="0" smtClean="0"/>
              <a:t>περιοχές των 1</a:t>
            </a:r>
            <a:r>
              <a:rPr lang="en-US" dirty="0" smtClean="0"/>
              <a:t>6</a:t>
            </a:r>
            <a:r>
              <a:rPr lang="el-GR" dirty="0" smtClean="0"/>
              <a:t> </a:t>
            </a:r>
            <a:r>
              <a:rPr lang="en-US" dirty="0" smtClean="0"/>
              <a:t>MB</a:t>
            </a:r>
            <a:endParaRPr lang="el-GR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034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/>
              <a:t>Ενθυλάκωση κινητού κώδικα </a:t>
            </a:r>
            <a:r>
              <a:rPr lang="el-GR" sz="3600" dirty="0" smtClean="0"/>
              <a:t>(4 </a:t>
            </a:r>
            <a:r>
              <a:rPr lang="el-GR" sz="3600" dirty="0"/>
              <a:t>από 5)</a:t>
            </a:r>
            <a:endParaRPr lang="el-GR" sz="3600" dirty="0" smtClean="0"/>
          </a:p>
        </p:txBody>
      </p:sp>
      <p:sp>
        <p:nvSpPr>
          <p:cNvPr id="10035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/>
              <a:t>Αμμοπαγίδα (</a:t>
            </a:r>
            <a:r>
              <a:rPr lang="en-US" dirty="0" smtClean="0"/>
              <a:t>sandbox)</a:t>
            </a:r>
            <a:endParaRPr lang="el-GR" dirty="0" smtClean="0"/>
          </a:p>
          <a:p>
            <a:pPr lvl="1"/>
            <a:r>
              <a:rPr lang="el-GR" dirty="0"/>
              <a:t>Ο κώδικας ελέγχεται εν μέρει στατικά</a:t>
            </a:r>
          </a:p>
          <a:p>
            <a:pPr lvl="2"/>
            <a:r>
              <a:rPr lang="el-GR" dirty="0"/>
              <a:t>Οι απόλυτες διευθύνσεις πρέπει να είναι </a:t>
            </a:r>
            <a:r>
              <a:rPr lang="el-GR" dirty="0" smtClean="0"/>
              <a:t>έγκυρες</a:t>
            </a:r>
            <a:endParaRPr lang="el-GR" dirty="0"/>
          </a:p>
          <a:p>
            <a:pPr lvl="1"/>
            <a:r>
              <a:rPr lang="el-GR" dirty="0" smtClean="0"/>
              <a:t>Ορισμένα σημεία πρέπει να ελέγχονται δυναμικά</a:t>
            </a:r>
          </a:p>
          <a:p>
            <a:pPr lvl="2"/>
            <a:r>
              <a:rPr lang="el-GR" dirty="0" smtClean="0"/>
              <a:t>Εντολές με σχετικές διευθύνσεις (με βάση τον </a:t>
            </a:r>
            <a:r>
              <a:rPr lang="en-US" dirty="0" smtClean="0"/>
              <a:t>PC)</a:t>
            </a:r>
          </a:p>
          <a:p>
            <a:pPr lvl="1"/>
            <a:r>
              <a:rPr lang="el-GR" dirty="0" smtClean="0"/>
              <a:t>Προσθήκη κώδικα ελέγχου πριν κάθε αναφορά</a:t>
            </a:r>
          </a:p>
          <a:p>
            <a:pPr lvl="2"/>
            <a:r>
              <a:rPr lang="el-GR" dirty="0" smtClean="0"/>
              <a:t>Αντιγραφή διεύθυνσης σε καταχωρητή ελέγχου 1</a:t>
            </a:r>
          </a:p>
          <a:p>
            <a:pPr lvl="2"/>
            <a:r>
              <a:rPr lang="el-GR" dirty="0" smtClean="0"/>
              <a:t>Απομόνωση του προθέματος με ολίσθηση</a:t>
            </a:r>
          </a:p>
          <a:p>
            <a:pPr lvl="2"/>
            <a:r>
              <a:rPr lang="el-GR" dirty="0" smtClean="0"/>
              <a:t>Σύγκριση με πρόθεμα στον καταχωρητή ελέγχου 2</a:t>
            </a:r>
          </a:p>
          <a:p>
            <a:pPr lvl="2"/>
            <a:r>
              <a:rPr lang="el-GR" dirty="0" smtClean="0"/>
              <a:t>Αν δεν ταιριάζει, παγίδευση της αναφοράς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128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15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/>
              <a:t>Ενθυλάκωση κινητού κώδικα </a:t>
            </a:r>
            <a:r>
              <a:rPr lang="el-GR" sz="3600" dirty="0" smtClean="0"/>
              <a:t>(5 από 5)</a:t>
            </a:r>
          </a:p>
        </p:txBody>
      </p:sp>
      <p:pic>
        <p:nvPicPr>
          <p:cNvPr id="101382" name="Picture 8" descr="Διερμηνεία: Οι εντολές ελέγχονται κατά τη διερμηνεία τους&#10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052736"/>
            <a:ext cx="4032250" cy="245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79" name="Content Placeholder 5"/>
          <p:cNvSpPr>
            <a:spLocks noGrp="1"/>
          </p:cNvSpPr>
          <p:nvPr>
            <p:ph idx="1"/>
          </p:nvPr>
        </p:nvSpPr>
        <p:spPr>
          <a:xfrm>
            <a:off x="457200" y="3501008"/>
            <a:ext cx="8229600" cy="2625155"/>
          </a:xfrm>
        </p:spPr>
        <p:txBody>
          <a:bodyPr>
            <a:normAutofit fontScale="92500" lnSpcReduction="10000"/>
          </a:bodyPr>
          <a:lstStyle/>
          <a:p>
            <a:r>
              <a:rPr lang="el-GR" dirty="0" smtClean="0"/>
              <a:t>Διερμηνεία (</a:t>
            </a:r>
            <a:r>
              <a:rPr lang="en-US" dirty="0" smtClean="0"/>
              <a:t>interpretation)</a:t>
            </a:r>
          </a:p>
          <a:p>
            <a:pPr lvl="1"/>
            <a:r>
              <a:rPr lang="el-GR" dirty="0" smtClean="0"/>
              <a:t>Οι εντολές ελέγχονται κατά τη διερμηνεία τους</a:t>
            </a:r>
          </a:p>
          <a:p>
            <a:pPr lvl="2"/>
            <a:r>
              <a:rPr lang="el-GR" dirty="0" smtClean="0"/>
              <a:t>Αυτός είναι ο τρόπος που δουλεύει κανονικά η </a:t>
            </a:r>
            <a:r>
              <a:rPr lang="en-US" dirty="0" smtClean="0"/>
              <a:t>Java</a:t>
            </a:r>
          </a:p>
          <a:p>
            <a:pPr lvl="1"/>
            <a:r>
              <a:rPr lang="el-GR" dirty="0" smtClean="0"/>
              <a:t>Οι έμπιστες εφαρμογές εκτελούνται ελεύθερα</a:t>
            </a:r>
          </a:p>
          <a:p>
            <a:pPr lvl="1"/>
            <a:r>
              <a:rPr lang="el-GR" dirty="0" smtClean="0"/>
              <a:t>Οι μη έμπιστες βρίσκονται σε </a:t>
            </a:r>
            <a:r>
              <a:rPr lang="el-GR" dirty="0" err="1" smtClean="0"/>
              <a:t>αμμοπαγίδα</a:t>
            </a:r>
            <a:endParaRPr lang="el-GR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900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Εισβολείς (2 από 2)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Επαγγελματίες με στόχο το κέρδος</a:t>
            </a:r>
          </a:p>
          <a:p>
            <a:pPr lvl="1"/>
            <a:r>
              <a:rPr lang="el-GR" dirty="0" smtClean="0"/>
              <a:t>Εκμεταλλεύονται κενά του συστήματος</a:t>
            </a:r>
          </a:p>
          <a:p>
            <a:r>
              <a:rPr lang="el-GR" dirty="0" smtClean="0"/>
              <a:t>Εμπορικοί ή στρατιωτικοί κατάσκοποι</a:t>
            </a:r>
          </a:p>
          <a:p>
            <a:pPr lvl="1"/>
            <a:r>
              <a:rPr lang="el-GR" dirty="0" smtClean="0"/>
              <a:t>Χρηματοδότηση και προχωρημένα μέσα</a:t>
            </a:r>
          </a:p>
          <a:p>
            <a:r>
              <a:rPr lang="el-GR" dirty="0" smtClean="0"/>
              <a:t>Ιοί και παρόμοιο λογισμικό</a:t>
            </a:r>
          </a:p>
          <a:p>
            <a:pPr lvl="1"/>
            <a:r>
              <a:rPr lang="el-GR" dirty="0" smtClean="0"/>
              <a:t>Προσπαθούν να κάνουν ζημιές</a:t>
            </a:r>
          </a:p>
          <a:p>
            <a:pPr lvl="1"/>
            <a:r>
              <a:rPr lang="el-GR" dirty="0" smtClean="0"/>
              <a:t>Δεν έχουν συγκεκριμένο στόχο</a:t>
            </a:r>
          </a:p>
          <a:p>
            <a:pPr lvl="1"/>
            <a:r>
              <a:rPr lang="el-GR" dirty="0" smtClean="0"/>
              <a:t>Μπορεί να έρχονται από οπουδήποτε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3957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Ασφάλεια στην </a:t>
            </a:r>
            <a:r>
              <a:rPr lang="en-US" dirty="0" smtClean="0"/>
              <a:t>Java </a:t>
            </a:r>
            <a:r>
              <a:rPr lang="el-GR" dirty="0" smtClean="0"/>
              <a:t>(1 από 3)</a:t>
            </a:r>
          </a:p>
        </p:txBody>
      </p:sp>
      <p:sp>
        <p:nvSpPr>
          <p:cNvPr id="10240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Η </a:t>
            </a:r>
            <a:r>
              <a:rPr lang="en-US" dirty="0" smtClean="0"/>
              <a:t>Java</a:t>
            </a:r>
            <a:r>
              <a:rPr lang="el-GR" dirty="0" smtClean="0"/>
              <a:t> ελέγχει αυστηρά τους τύπους</a:t>
            </a:r>
          </a:p>
          <a:p>
            <a:pPr lvl="1"/>
            <a:r>
              <a:rPr lang="el-GR" dirty="0" smtClean="0"/>
              <a:t>Δεν επιτρέπει αυτόματες μετατροπές τύπων</a:t>
            </a:r>
          </a:p>
          <a:p>
            <a:pPr lvl="1"/>
            <a:r>
              <a:rPr lang="el-GR" dirty="0" smtClean="0"/>
              <a:t>Δεν επιτρέπει πρόσβαση σε δομές μέσω δεικτών</a:t>
            </a:r>
          </a:p>
          <a:p>
            <a:pPr lvl="1"/>
            <a:r>
              <a:rPr lang="el-GR" dirty="0" smtClean="0"/>
              <a:t>Ελέγχει πλήρως την κατανομή μνήμης</a:t>
            </a:r>
          </a:p>
          <a:p>
            <a:r>
              <a:rPr lang="el-GR" dirty="0" smtClean="0"/>
              <a:t>Εκτέλεση προγραμμάτων σε εικονική μηχανή</a:t>
            </a:r>
          </a:p>
          <a:p>
            <a:pPr lvl="1"/>
            <a:r>
              <a:rPr lang="el-GR" dirty="0" smtClean="0"/>
              <a:t>Μεταγλωττίζονται αρχικά σε ενδιάμεσο κώδικα</a:t>
            </a:r>
          </a:p>
          <a:p>
            <a:pPr lvl="1"/>
            <a:r>
              <a:rPr lang="el-GR" dirty="0" smtClean="0"/>
              <a:t>Ο ενδιάμεσος κώδικας μπορεί</a:t>
            </a:r>
          </a:p>
          <a:p>
            <a:pPr lvl="2"/>
            <a:r>
              <a:rPr lang="el-GR" dirty="0" smtClean="0"/>
              <a:t>Είτε να διερμηνευτεί (δυναμικός έλεγχος)</a:t>
            </a:r>
          </a:p>
          <a:p>
            <a:pPr lvl="2"/>
            <a:r>
              <a:rPr lang="el-GR" dirty="0" smtClean="0"/>
              <a:t>Είτε να μεταγλωττιστεί (στατικός έλεγχος)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130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3664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Ασφάλεια στην </a:t>
            </a:r>
            <a:r>
              <a:rPr lang="en-US" dirty="0"/>
              <a:t>Java </a:t>
            </a:r>
            <a:r>
              <a:rPr lang="el-GR" dirty="0" smtClean="0"/>
              <a:t>(2 από 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dirty="0"/>
              <a:t>Οι εφαρμογές </a:t>
            </a:r>
            <a:r>
              <a:rPr lang="el-GR" dirty="0" smtClean="0"/>
              <a:t>επαληθεύονται πριν εκτελεστούν</a:t>
            </a:r>
            <a:endParaRPr lang="el-GR" dirty="0"/>
          </a:p>
          <a:p>
            <a:pPr lvl="1"/>
            <a:r>
              <a:rPr lang="el-GR" dirty="0" smtClean="0"/>
              <a:t>Έλεγχος του ενδιάμεσου κώδικα (</a:t>
            </a:r>
            <a:r>
              <a:rPr lang="en-US" dirty="0" smtClean="0"/>
              <a:t>bytecode verifier)</a:t>
            </a:r>
            <a:endParaRPr lang="el-GR" dirty="0" smtClean="0"/>
          </a:p>
          <a:p>
            <a:pPr lvl="1"/>
            <a:r>
              <a:rPr lang="el-GR" dirty="0" smtClean="0"/>
              <a:t>Δεν </a:t>
            </a:r>
            <a:r>
              <a:rPr lang="el-GR" dirty="0"/>
              <a:t>πρέπει να φτιάχνουν δείκτες</a:t>
            </a:r>
          </a:p>
          <a:p>
            <a:pPr lvl="1"/>
            <a:r>
              <a:rPr lang="el-GR" dirty="0"/>
              <a:t>Δεν πρέπει να </a:t>
            </a:r>
            <a:r>
              <a:rPr lang="el-GR" dirty="0" smtClean="0"/>
              <a:t>βλέπουν ιδιωτικά </a:t>
            </a:r>
            <a:r>
              <a:rPr lang="el-GR" dirty="0"/>
              <a:t>μέλη κλάσεων</a:t>
            </a:r>
          </a:p>
          <a:p>
            <a:pPr lvl="1"/>
            <a:r>
              <a:rPr lang="el-GR" dirty="0"/>
              <a:t>Δεν πρέπει να χρησιμοποιούν τύπους </a:t>
            </a:r>
            <a:r>
              <a:rPr lang="el-GR" dirty="0" smtClean="0"/>
              <a:t>λανθασμένα</a:t>
            </a:r>
            <a:endParaRPr lang="el-GR" dirty="0"/>
          </a:p>
          <a:p>
            <a:pPr lvl="1"/>
            <a:r>
              <a:rPr lang="el-GR" dirty="0"/>
              <a:t>Δεν πρέπει να </a:t>
            </a:r>
            <a:r>
              <a:rPr lang="el-GR" dirty="0" smtClean="0"/>
              <a:t>υπερχειλίζουν/υποχειλίζουν τη στοίβα</a:t>
            </a:r>
            <a:endParaRPr lang="el-GR" dirty="0"/>
          </a:p>
          <a:p>
            <a:pPr lvl="1"/>
            <a:r>
              <a:rPr lang="el-GR" dirty="0"/>
              <a:t>Δεν πρέπει να κάνουν </a:t>
            </a:r>
            <a:r>
              <a:rPr lang="el-GR" dirty="0" smtClean="0"/>
              <a:t>τυχαίες μετατροπές τύπων</a:t>
            </a:r>
          </a:p>
          <a:p>
            <a:r>
              <a:rPr lang="el-GR" dirty="0"/>
              <a:t>Οι κλήσεις συστήματος </a:t>
            </a:r>
            <a:r>
              <a:rPr lang="el-GR" dirty="0" smtClean="0"/>
              <a:t>είναι ειδική περίπτωση</a:t>
            </a:r>
            <a:endParaRPr lang="el-GR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131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51600722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Ασφάλεια στην </a:t>
            </a:r>
            <a:r>
              <a:rPr lang="en-US" dirty="0"/>
              <a:t>Java </a:t>
            </a:r>
            <a:r>
              <a:rPr lang="el-GR" dirty="0" smtClean="0"/>
              <a:t>(3 από 3)</a:t>
            </a:r>
          </a:p>
        </p:txBody>
      </p:sp>
      <p:pic>
        <p:nvPicPr>
          <p:cNvPr id="103430" name="Picture 8" descr="Πίνακας με παραδείγματα ψηφιακά υπογεγραμμένων αντικειμένων και επιτρεπτών ενεργειών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172531"/>
            <a:ext cx="6985000" cy="119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27" name="Content Placeholder 5"/>
          <p:cNvSpPr>
            <a:spLocks noGrp="1"/>
          </p:cNvSpPr>
          <p:nvPr>
            <p:ph idx="1"/>
          </p:nvPr>
        </p:nvSpPr>
        <p:spPr>
          <a:xfrm>
            <a:off x="457200" y="2371093"/>
            <a:ext cx="8229600" cy="375507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JDK 1.0: </a:t>
            </a:r>
            <a:r>
              <a:rPr lang="el-GR" dirty="0" smtClean="0"/>
              <a:t>έμπιστες και μη μικροεφαρμογές</a:t>
            </a:r>
          </a:p>
          <a:p>
            <a:pPr lvl="1"/>
            <a:r>
              <a:rPr lang="el-GR" dirty="0" smtClean="0"/>
              <a:t>Οι έμπιστες έκαναν τα πάντα, οι άλλες τίποτα!</a:t>
            </a:r>
          </a:p>
          <a:p>
            <a:r>
              <a:rPr lang="en-US" dirty="0" smtClean="0"/>
              <a:t>JDK 1.1</a:t>
            </a:r>
            <a:r>
              <a:rPr lang="el-GR" dirty="0" smtClean="0"/>
              <a:t>:</a:t>
            </a:r>
            <a:r>
              <a:rPr lang="en-US" dirty="0" smtClean="0"/>
              <a:t> </a:t>
            </a:r>
            <a:r>
              <a:rPr lang="el-GR" dirty="0" smtClean="0"/>
              <a:t>υπογραφή κώδικα</a:t>
            </a:r>
          </a:p>
          <a:p>
            <a:pPr lvl="1"/>
            <a:r>
              <a:rPr lang="el-GR" dirty="0" smtClean="0"/>
              <a:t>Αν έχει υπογραφεί από έμπιστή οντότητα, είναι έμπιστη</a:t>
            </a:r>
            <a:endParaRPr lang="en-US" dirty="0" smtClean="0"/>
          </a:p>
          <a:p>
            <a:r>
              <a:rPr lang="en-US" dirty="0" smtClean="0"/>
              <a:t>JDK 1.2</a:t>
            </a:r>
            <a:r>
              <a:rPr lang="el-GR" dirty="0" smtClean="0"/>
              <a:t>:</a:t>
            </a:r>
            <a:r>
              <a:rPr lang="en-US" dirty="0" smtClean="0"/>
              <a:t> </a:t>
            </a:r>
            <a:r>
              <a:rPr lang="el-GR" dirty="0" smtClean="0"/>
              <a:t>πιο λεπτομερές μοντέλο ασφάλειας</a:t>
            </a:r>
          </a:p>
          <a:p>
            <a:pPr lvl="1"/>
            <a:r>
              <a:rPr lang="el-GR" dirty="0" smtClean="0"/>
              <a:t>Χρήση πίνακα με προνόμια προσπέλασης</a:t>
            </a:r>
          </a:p>
          <a:p>
            <a:pPr lvl="1"/>
            <a:r>
              <a:rPr lang="el-GR" dirty="0" smtClean="0"/>
              <a:t>Προέλευση εφαρμογής και οντότητα που υπέγραψε</a:t>
            </a:r>
          </a:p>
          <a:p>
            <a:pPr lvl="1"/>
            <a:r>
              <a:rPr lang="el-GR" dirty="0" smtClean="0"/>
              <a:t>Αντικείμενο και τρόπος προσπέλασης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132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8519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 #</a:t>
            </a:r>
            <a:r>
              <a:rPr lang="en-US" dirty="0" smtClean="0"/>
              <a:t>7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b="1" dirty="0"/>
              <a:t>Μάθημα: </a:t>
            </a:r>
            <a:r>
              <a:rPr lang="el-GR" dirty="0"/>
              <a:t>Λειτουργικά Συστήματα, </a:t>
            </a:r>
            <a:r>
              <a:rPr lang="el-GR" b="1" dirty="0"/>
              <a:t>Ενότητα </a:t>
            </a:r>
            <a:r>
              <a:rPr lang="en-US" b="1" dirty="0"/>
              <a:t># </a:t>
            </a:r>
            <a:r>
              <a:rPr lang="en-US" b="1" dirty="0" smtClean="0"/>
              <a:t>7</a:t>
            </a:r>
            <a:r>
              <a:rPr lang="el-GR" b="1" dirty="0" smtClean="0"/>
              <a:t>:</a:t>
            </a:r>
            <a:r>
              <a:rPr lang="en-US" b="1" dirty="0" smtClean="0"/>
              <a:t> </a:t>
            </a:r>
            <a:r>
              <a:rPr lang="el-GR" dirty="0" smtClean="0"/>
              <a:t>Ασφάλεια</a:t>
            </a:r>
            <a:endParaRPr lang="el-GR" dirty="0"/>
          </a:p>
          <a:p>
            <a:r>
              <a:rPr lang="el-GR" b="1" dirty="0"/>
              <a:t>Διδάσκων: </a:t>
            </a:r>
            <a:r>
              <a:rPr lang="el-GR" dirty="0"/>
              <a:t>Γιώργος </a:t>
            </a:r>
            <a:r>
              <a:rPr lang="el-GR" dirty="0" err="1"/>
              <a:t>Ξυλωμένος</a:t>
            </a:r>
            <a:r>
              <a:rPr lang="el-GR" dirty="0"/>
              <a:t>, </a:t>
            </a:r>
            <a:r>
              <a:rPr lang="el-GR" b="1" dirty="0"/>
              <a:t>Τμήμα: </a:t>
            </a:r>
            <a:r>
              <a:rPr lang="el-GR" dirty="0"/>
              <a:t>Πληροφορικής</a:t>
            </a:r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pic>
        <p:nvPicPr>
          <p:cNvPr id="11" name="Picture 10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6" name="Picture 5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6170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Απώλεια δεδομένων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Απώλεια δεδομένων από ατύχημα</a:t>
            </a:r>
          </a:p>
          <a:p>
            <a:pPr lvl="1"/>
            <a:r>
              <a:rPr lang="el-GR" dirty="0" smtClean="0"/>
              <a:t>Δεν υπάρχουν μόνο κακόβουλοι εισβολείς</a:t>
            </a:r>
          </a:p>
          <a:p>
            <a:pPr lvl="1"/>
            <a:r>
              <a:rPr lang="el-GR" dirty="0" smtClean="0"/>
              <a:t>Θεομηνίες: πλημμύρες, σεισμοί, φωτιές</a:t>
            </a:r>
          </a:p>
          <a:p>
            <a:pPr lvl="1"/>
            <a:r>
              <a:rPr lang="el-GR" dirty="0" smtClean="0"/>
              <a:t>Σφάλματα υλικού/λογισμικού: αλλοίωση</a:t>
            </a:r>
          </a:p>
          <a:p>
            <a:pPr lvl="1"/>
            <a:r>
              <a:rPr lang="el-GR" dirty="0" smtClean="0"/>
              <a:t>Ανθρώπινα λάθη: διαγραφή αρχείων κατά λάθος</a:t>
            </a:r>
          </a:p>
          <a:p>
            <a:pPr lvl="1"/>
            <a:r>
              <a:rPr lang="el-GR" dirty="0" smtClean="0"/>
              <a:t>Αντιμετωπίζονται με αντίγραφα ασφαλείας</a:t>
            </a:r>
          </a:p>
          <a:p>
            <a:pPr lvl="2"/>
            <a:r>
              <a:rPr lang="el-GR" dirty="0" smtClean="0"/>
              <a:t>Κατά προτίμηση μακριά από το σύστημα</a:t>
            </a:r>
          </a:p>
          <a:p>
            <a:pPr lvl="1"/>
            <a:r>
              <a:rPr lang="el-GR" dirty="0" smtClean="0"/>
              <a:t>Πιο σοβαρό πρόβλημα από τις παραβιάσεις!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5249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Αρχές κρυπτογραφίας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/>
              <a:t>Μάθημα: </a:t>
            </a:r>
            <a:r>
              <a:rPr lang="el-GR" dirty="0"/>
              <a:t>Λειτουργικά Συστήματα, </a:t>
            </a:r>
            <a:r>
              <a:rPr lang="el-GR" b="1" dirty="0"/>
              <a:t>Ενότητα </a:t>
            </a:r>
            <a:r>
              <a:rPr lang="en-US" b="1" dirty="0"/>
              <a:t># </a:t>
            </a:r>
            <a:r>
              <a:rPr lang="el-GR" b="1" dirty="0"/>
              <a:t>7:</a:t>
            </a:r>
            <a:r>
              <a:rPr lang="en-US" b="1" dirty="0"/>
              <a:t> </a:t>
            </a:r>
            <a:r>
              <a:rPr lang="el-GR" dirty="0"/>
              <a:t>Ασφάλεια</a:t>
            </a:r>
          </a:p>
          <a:p>
            <a:r>
              <a:rPr lang="el-GR" b="1" dirty="0"/>
              <a:t>Διδάσκων: </a:t>
            </a:r>
            <a:r>
              <a:rPr lang="el-GR" dirty="0"/>
              <a:t>Γιώργος </a:t>
            </a:r>
            <a:r>
              <a:rPr lang="el-GR" dirty="0" err="1"/>
              <a:t>Ξυλωμένος</a:t>
            </a:r>
            <a:r>
              <a:rPr lang="el-GR" dirty="0"/>
              <a:t>, </a:t>
            </a:r>
            <a:r>
              <a:rPr lang="el-GR" b="1" dirty="0"/>
              <a:t>Τμήμα: </a:t>
            </a:r>
            <a:r>
              <a:rPr lang="el-GR" dirty="0"/>
              <a:t>Πληροφορικής</a:t>
            </a:r>
          </a:p>
          <a:p>
            <a:endParaRPr lang="el-GR" dirty="0"/>
          </a:p>
        </p:txBody>
      </p:sp>
      <p:pic>
        <p:nvPicPr>
          <p:cNvPr id="7" name="Picture 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4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9698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Βασικές αρχές (1 από </a:t>
            </a:r>
            <a:r>
              <a:rPr lang="en-US" dirty="0" smtClean="0"/>
              <a:t>3</a:t>
            </a:r>
            <a:r>
              <a:rPr lang="el-GR" dirty="0" smtClean="0"/>
              <a:t>)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Κρυπτογραφία: απόκρυψη δεδομένων</a:t>
            </a:r>
            <a:endParaRPr lang="en-US" dirty="0" smtClean="0"/>
          </a:p>
          <a:p>
            <a:pPr lvl="1"/>
            <a:r>
              <a:rPr lang="el-GR" dirty="0" smtClean="0"/>
              <a:t>Ξεκινάμε με το απλό κείμενο (</a:t>
            </a:r>
            <a:r>
              <a:rPr lang="en-US" dirty="0" smtClean="0"/>
              <a:t>P, plaintext)</a:t>
            </a:r>
            <a:endParaRPr lang="el-GR" dirty="0" smtClean="0"/>
          </a:p>
          <a:p>
            <a:pPr lvl="1"/>
            <a:r>
              <a:rPr lang="el-GR" dirty="0" smtClean="0"/>
              <a:t>Εφαρμόζουμε έναν μετασχηματισμό</a:t>
            </a:r>
            <a:endParaRPr lang="en-US" dirty="0" smtClean="0"/>
          </a:p>
          <a:p>
            <a:pPr lvl="1"/>
            <a:r>
              <a:rPr lang="el-GR" dirty="0" smtClean="0"/>
              <a:t>Παράγουμε το κρυπτοκείμενο (</a:t>
            </a:r>
            <a:r>
              <a:rPr lang="en-US" dirty="0" smtClean="0"/>
              <a:t>C, ciphertext)</a:t>
            </a:r>
            <a:endParaRPr lang="el-GR" dirty="0" smtClean="0"/>
          </a:p>
          <a:p>
            <a:pPr lvl="1"/>
            <a:r>
              <a:rPr lang="el-GR" dirty="0" smtClean="0"/>
              <a:t>Για τους τρίτους είναι ακατανόητο</a:t>
            </a:r>
          </a:p>
          <a:p>
            <a:r>
              <a:rPr lang="el-GR" dirty="0" smtClean="0"/>
              <a:t>Αλγόριθμοι κρυπτογράφησης</a:t>
            </a:r>
            <a:r>
              <a:rPr lang="en-US" dirty="0" smtClean="0"/>
              <a:t>: P-&gt;C</a:t>
            </a:r>
            <a:endParaRPr lang="el-GR" dirty="0" smtClean="0"/>
          </a:p>
          <a:p>
            <a:r>
              <a:rPr lang="el-GR" dirty="0" smtClean="0"/>
              <a:t>Αλγόριθμοι αποκρυπτογράφησης</a:t>
            </a:r>
            <a:r>
              <a:rPr lang="en-US" dirty="0" smtClean="0"/>
              <a:t>: C-&gt;P</a:t>
            </a:r>
            <a:endParaRPr lang="el-GR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7975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Βασικές αρχές (2 από 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Αρχή του </a:t>
            </a:r>
            <a:r>
              <a:rPr lang="en-US" dirty="0" smtClean="0"/>
              <a:t>Kerchoff (Kerchoff’s principle)</a:t>
            </a:r>
          </a:p>
          <a:p>
            <a:pPr lvl="1"/>
            <a:r>
              <a:rPr lang="el-GR" dirty="0" smtClean="0"/>
              <a:t>Οι αλγόριθμοι κρυπτογραφίας είναι δημόσιοι</a:t>
            </a:r>
          </a:p>
          <a:p>
            <a:pPr lvl="1"/>
            <a:r>
              <a:rPr lang="el-GR" dirty="0" smtClean="0"/>
              <a:t>Τα κλειδιά </a:t>
            </a:r>
            <a:r>
              <a:rPr lang="en-US" dirty="0" smtClean="0"/>
              <a:t>(keys) </a:t>
            </a:r>
            <a:r>
              <a:rPr lang="el-GR" dirty="0" smtClean="0"/>
              <a:t>τους είναι μυστικά</a:t>
            </a:r>
          </a:p>
          <a:p>
            <a:pPr lvl="1"/>
            <a:r>
              <a:rPr lang="el-GR" dirty="0" smtClean="0"/>
              <a:t>Τελικά οι αλγόριθμοι θα μαθευτούν</a:t>
            </a:r>
          </a:p>
          <a:p>
            <a:pPr lvl="1"/>
            <a:r>
              <a:rPr lang="el-GR" dirty="0" smtClean="0"/>
              <a:t>Τα κλειδιά όμως αλλάζουν τακτικά</a:t>
            </a:r>
          </a:p>
          <a:p>
            <a:r>
              <a:rPr lang="el-GR" dirty="0" smtClean="0"/>
              <a:t>Εναλλακτικά: ασφάλεια μέσω κάλυψης</a:t>
            </a:r>
          </a:p>
          <a:p>
            <a:pPr lvl="1"/>
            <a:r>
              <a:rPr lang="el-GR" dirty="0" smtClean="0"/>
              <a:t>Κρατάμε μυστικά τα πάντα</a:t>
            </a:r>
          </a:p>
          <a:p>
            <a:pPr lvl="1"/>
            <a:r>
              <a:rPr lang="el-GR" dirty="0" smtClean="0"/>
              <a:t>Ρεαλιστικά, κάποτε θα διαρρεύσουν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220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Βασικές αρχές (3 από 3)</a:t>
            </a:r>
          </a:p>
        </p:txBody>
      </p:sp>
      <p:pic>
        <p:nvPicPr>
          <p:cNvPr id="11270" name="Picture 8" descr="Δομή συστημάτων κρυπτογραφίας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196752"/>
            <a:ext cx="6607175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3645024"/>
            <a:ext cx="8229600" cy="2481139"/>
          </a:xfrm>
        </p:spPr>
        <p:txBody>
          <a:bodyPr>
            <a:normAutofit fontScale="92500" lnSpcReduction="20000"/>
          </a:bodyPr>
          <a:lstStyle/>
          <a:p>
            <a:r>
              <a:rPr lang="el-GR" dirty="0" smtClean="0"/>
              <a:t>Δομή συστημάτων κρυπτογραφίας</a:t>
            </a:r>
          </a:p>
          <a:p>
            <a:pPr lvl="1"/>
            <a:r>
              <a:rPr lang="el-GR" dirty="0" smtClean="0"/>
              <a:t>Έστω </a:t>
            </a:r>
            <a:r>
              <a:rPr lang="en-US" dirty="0" smtClean="0"/>
              <a:t>P</a:t>
            </a:r>
            <a:r>
              <a:rPr lang="el-GR" dirty="0" smtClean="0"/>
              <a:t> το απλό κείμενο και </a:t>
            </a:r>
            <a:r>
              <a:rPr lang="en-US" dirty="0" smtClean="0"/>
              <a:t>C</a:t>
            </a:r>
            <a:r>
              <a:rPr lang="el-GR" dirty="0" smtClean="0"/>
              <a:t> το κρυπτοκείμενο</a:t>
            </a:r>
          </a:p>
          <a:p>
            <a:pPr lvl="1"/>
            <a:r>
              <a:rPr lang="el-GR" dirty="0" smtClean="0"/>
              <a:t>Έστω Ε</a:t>
            </a:r>
            <a:r>
              <a:rPr lang="en-US" dirty="0" smtClean="0"/>
              <a:t>/D </a:t>
            </a:r>
            <a:r>
              <a:rPr lang="el-GR" dirty="0" smtClean="0"/>
              <a:t>οι αλγόριθμοι (απο)κρυπτογράφησης</a:t>
            </a:r>
            <a:endParaRPr lang="en-US" dirty="0" smtClean="0"/>
          </a:p>
          <a:p>
            <a:pPr lvl="1"/>
            <a:r>
              <a:rPr lang="el-GR" dirty="0" smtClean="0"/>
              <a:t>Έστω </a:t>
            </a:r>
            <a:r>
              <a:rPr lang="en-US" dirty="0" smtClean="0"/>
              <a:t>K</a:t>
            </a:r>
            <a:r>
              <a:rPr lang="en-US" baseline="-25000" dirty="0" smtClean="0"/>
              <a:t>E</a:t>
            </a:r>
            <a:r>
              <a:rPr lang="el-GR" dirty="0" smtClean="0"/>
              <a:t>/</a:t>
            </a:r>
            <a:r>
              <a:rPr lang="en-US" dirty="0" smtClean="0"/>
              <a:t>K</a:t>
            </a:r>
            <a:r>
              <a:rPr lang="en-US" baseline="-25000" dirty="0" smtClean="0"/>
              <a:t>D</a:t>
            </a:r>
            <a:r>
              <a:rPr lang="el-GR" dirty="0" smtClean="0"/>
              <a:t> τα κλειδιά (απο)κρυπτογράφησης</a:t>
            </a:r>
          </a:p>
          <a:p>
            <a:pPr lvl="1"/>
            <a:r>
              <a:rPr lang="en-US" dirty="0" smtClean="0"/>
              <a:t>C=E(P,K</a:t>
            </a:r>
            <a:r>
              <a:rPr lang="en-US" baseline="-25000" dirty="0" smtClean="0"/>
              <a:t>E</a:t>
            </a:r>
            <a:r>
              <a:rPr lang="en-US" dirty="0" smtClean="0"/>
              <a:t>) </a:t>
            </a:r>
            <a:r>
              <a:rPr lang="el-GR" dirty="0" smtClean="0"/>
              <a:t>και </a:t>
            </a:r>
            <a:r>
              <a:rPr lang="en-US" dirty="0" smtClean="0"/>
              <a:t>P=D(C,K</a:t>
            </a:r>
            <a:r>
              <a:rPr lang="en-US" baseline="-25000" dirty="0" smtClean="0"/>
              <a:t>D</a:t>
            </a:r>
            <a:r>
              <a:rPr lang="en-US" dirty="0" smtClean="0"/>
              <a:t>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9075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Μυστικού κλειδιού (1 από 2)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Κρυπτογραφία μυστικού κλειδιού</a:t>
            </a:r>
          </a:p>
          <a:p>
            <a:r>
              <a:rPr lang="el-GR" dirty="0" smtClean="0"/>
              <a:t>Μονοαλφαβητική υποκατάσταση</a:t>
            </a:r>
          </a:p>
          <a:p>
            <a:pPr lvl="1"/>
            <a:r>
              <a:rPr lang="el-GR" dirty="0" smtClean="0"/>
              <a:t>Κάθε γράμμα αντικαθίσταται (1 προς 1)</a:t>
            </a:r>
            <a:endParaRPr lang="en-US" dirty="0" smtClean="0"/>
          </a:p>
          <a:p>
            <a:pPr lvl="1"/>
            <a:r>
              <a:rPr lang="el-GR" dirty="0" smtClean="0"/>
              <a:t>Απλό κείμενο</a:t>
            </a:r>
            <a:r>
              <a:rPr lang="en-US" dirty="0" smtClean="0"/>
              <a:t>:     </a:t>
            </a:r>
            <a:r>
              <a:rPr lang="en-US" dirty="0" smtClean="0">
                <a:latin typeface="Courier New" pitchFamily="49" charset="0"/>
              </a:rPr>
              <a:t>ABCDEFGHIJKLMNOPQRSTUVWXYZ</a:t>
            </a:r>
            <a:endParaRPr lang="el-GR" dirty="0" smtClean="0">
              <a:latin typeface="Courier New" pitchFamily="49" charset="0"/>
            </a:endParaRPr>
          </a:p>
          <a:p>
            <a:pPr lvl="1"/>
            <a:r>
              <a:rPr lang="el-GR" dirty="0" smtClean="0"/>
              <a:t>Κρυπτοκείμενο</a:t>
            </a:r>
            <a:r>
              <a:rPr lang="en-US" dirty="0" smtClean="0"/>
              <a:t>:  </a:t>
            </a:r>
            <a:r>
              <a:rPr lang="en-US" dirty="0" smtClean="0">
                <a:latin typeface="Courier New" pitchFamily="49" charset="0"/>
              </a:rPr>
              <a:t>QWERTYUIOPASDFGHJKLZXCVBNM</a:t>
            </a:r>
          </a:p>
          <a:p>
            <a:pPr lvl="1"/>
            <a:r>
              <a:rPr lang="el-GR" dirty="0" smtClean="0"/>
              <a:t>Το κλειδί είναι η συμβολοσειρά αντικατάστασης</a:t>
            </a:r>
          </a:p>
          <a:p>
            <a:pPr lvl="1"/>
            <a:r>
              <a:rPr lang="el-GR" dirty="0" smtClean="0"/>
              <a:t>Παρόμοια κρυπτογράφηση / αποκρυπτογράφηση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8132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Οικονομικό Πανεπιστήμιο Αθηνών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5055064"/>
            <a:ext cx="6480048" cy="1542288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5531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Μυστικού κλειδιού (2 από 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Μονοαλφαβητική υποκατάσταση</a:t>
            </a:r>
          </a:p>
          <a:p>
            <a:pPr lvl="1"/>
            <a:r>
              <a:rPr lang="el-GR" dirty="0" smtClean="0"/>
              <a:t>Απλές επιθέσεις για αποκρυπτογράφηση</a:t>
            </a:r>
          </a:p>
          <a:p>
            <a:pPr lvl="2"/>
            <a:r>
              <a:rPr lang="el-GR" dirty="0" smtClean="0"/>
              <a:t>Αξιοποίηση στατιστικών χαρακτήρων</a:t>
            </a:r>
          </a:p>
          <a:p>
            <a:pPr lvl="2"/>
            <a:r>
              <a:rPr lang="el-GR" dirty="0" smtClean="0"/>
              <a:t>Προσθήκη στατιστικών διγραμμάτων</a:t>
            </a:r>
          </a:p>
          <a:p>
            <a:r>
              <a:rPr lang="el-GR" dirty="0" smtClean="0"/>
              <a:t>Κρυπτογραφία συμμετρικού κλειδιού</a:t>
            </a:r>
          </a:p>
          <a:p>
            <a:pPr lvl="1"/>
            <a:r>
              <a:rPr lang="el-GR" dirty="0" smtClean="0"/>
              <a:t>Τα δύο κλειδιά είναι τα ίδια</a:t>
            </a:r>
          </a:p>
          <a:p>
            <a:pPr lvl="2"/>
            <a:r>
              <a:rPr lang="el-GR" dirty="0" smtClean="0"/>
              <a:t>Ή το ένα παράγεται εύκολα από το άλλο</a:t>
            </a:r>
          </a:p>
          <a:p>
            <a:pPr lvl="1"/>
            <a:r>
              <a:rPr lang="el-GR" dirty="0" smtClean="0"/>
              <a:t>Σύνηθες στην κρυπτογραφία μυστικού κλειδιού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1710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Δημόσιου κλειδιού (1 από 2)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dirty="0" smtClean="0"/>
              <a:t>Κρυπτογραφία δημόσιου κλειδιού</a:t>
            </a:r>
          </a:p>
          <a:p>
            <a:r>
              <a:rPr lang="el-GR" dirty="0" smtClean="0"/>
              <a:t>Τα μυστικά κλειδιά έχουν πρόβλημα διανομής</a:t>
            </a:r>
          </a:p>
          <a:p>
            <a:pPr lvl="1"/>
            <a:r>
              <a:rPr lang="el-GR" dirty="0" smtClean="0"/>
              <a:t>Το κλειδί δεν πρέπει ναι διαρρεύσει</a:t>
            </a:r>
          </a:p>
          <a:p>
            <a:r>
              <a:rPr lang="el-GR" dirty="0" smtClean="0"/>
              <a:t>Αντιμετώπιση με ζεύγη κλειδιών</a:t>
            </a:r>
          </a:p>
          <a:p>
            <a:pPr lvl="1"/>
            <a:r>
              <a:rPr lang="el-GR" dirty="0" smtClean="0"/>
              <a:t>Το ιδιωτικό διατηρείται μυστικό στον παραλήπτη</a:t>
            </a:r>
          </a:p>
          <a:p>
            <a:pPr lvl="1"/>
            <a:r>
              <a:rPr lang="el-GR" dirty="0" smtClean="0"/>
              <a:t>Το δημόσιο διανέμεται ανοιχτά σε όλους</a:t>
            </a:r>
          </a:p>
          <a:p>
            <a:pPr lvl="1"/>
            <a:r>
              <a:rPr lang="el-GR" dirty="0" smtClean="0"/>
              <a:t>Το δημόσιο χρησιμοποιείται για κρυπτογράφηση</a:t>
            </a:r>
          </a:p>
          <a:p>
            <a:pPr lvl="1"/>
            <a:r>
              <a:rPr lang="el-GR" dirty="0" smtClean="0"/>
              <a:t>Το ιδιωτικό χρησιμοποιείται για αποκρυπτογράφηση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4924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Δημόσιου κλειδιού (2 από 2)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Κρυπτογραφία δημόσιου κλειδιού</a:t>
            </a:r>
          </a:p>
          <a:p>
            <a:pPr lvl="1"/>
            <a:r>
              <a:rPr lang="el-GR" dirty="0" smtClean="0"/>
              <a:t>Τα κλειδιά δημιουργούνται μαζί</a:t>
            </a:r>
          </a:p>
          <a:p>
            <a:pPr lvl="1"/>
            <a:r>
              <a:rPr lang="el-GR" dirty="0" smtClean="0"/>
              <a:t>Η συσχέτισή τους είναι εξαιρετικά δύσκολη</a:t>
            </a:r>
          </a:p>
          <a:p>
            <a:pPr lvl="2"/>
            <a:r>
              <a:rPr lang="el-GR" dirty="0" smtClean="0"/>
              <a:t>Δεν βγαίνει εύκολα το ιδιωτικό από το δημόσιο</a:t>
            </a:r>
          </a:p>
          <a:p>
            <a:pPr lvl="1"/>
            <a:r>
              <a:rPr lang="el-GR" dirty="0" smtClean="0"/>
              <a:t>Βασίζεται σε δύσκολα αντιστρέψιμες πράξεις</a:t>
            </a:r>
          </a:p>
          <a:p>
            <a:pPr lvl="2"/>
            <a:r>
              <a:rPr lang="en-US" dirty="0" smtClean="0"/>
              <a:t>314159265358979 </a:t>
            </a:r>
            <a:r>
              <a:rPr lang="el-GR" dirty="0" smtClean="0"/>
              <a:t>στο τετράγωνο</a:t>
            </a:r>
          </a:p>
          <a:p>
            <a:pPr lvl="2"/>
            <a:r>
              <a:rPr lang="el-GR" dirty="0" smtClean="0"/>
              <a:t>Ρίζα </a:t>
            </a:r>
            <a:r>
              <a:rPr lang="en-US" dirty="0" smtClean="0"/>
              <a:t>3912571506419387090594828508241</a:t>
            </a:r>
            <a:endParaRPr lang="el-GR" dirty="0" smtClean="0"/>
          </a:p>
          <a:p>
            <a:pPr lvl="2"/>
            <a:r>
              <a:rPr lang="el-GR" dirty="0" smtClean="0"/>
              <a:t>Αντίστροφες αλλά όχι αντιστρέψιμες πράξεις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2982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Μονόδρομες συναρτήσεις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Μία συνάρτηση </a:t>
            </a:r>
            <a:r>
              <a:rPr lang="en-US" dirty="0" smtClean="0"/>
              <a:t>y=f(x)</a:t>
            </a:r>
            <a:r>
              <a:rPr lang="el-GR" dirty="0" smtClean="0"/>
              <a:t> είναι μονόδρομη όταν</a:t>
            </a:r>
          </a:p>
          <a:p>
            <a:pPr lvl="1"/>
            <a:r>
              <a:rPr lang="el-GR" dirty="0" smtClean="0"/>
              <a:t>Ο υπολογισμός του </a:t>
            </a:r>
            <a:r>
              <a:rPr lang="en-US" dirty="0" smtClean="0"/>
              <a:t>y</a:t>
            </a:r>
            <a:r>
              <a:rPr lang="el-GR" dirty="0" smtClean="0"/>
              <a:t> από το </a:t>
            </a:r>
            <a:r>
              <a:rPr lang="en-US" dirty="0" smtClean="0"/>
              <a:t>x</a:t>
            </a:r>
            <a:r>
              <a:rPr lang="el-GR" dirty="0" smtClean="0"/>
              <a:t> είναι απλός</a:t>
            </a:r>
          </a:p>
          <a:p>
            <a:pPr lvl="1"/>
            <a:r>
              <a:rPr lang="el-GR" dirty="0" smtClean="0"/>
              <a:t>Ο υπολογισμός του </a:t>
            </a:r>
            <a:r>
              <a:rPr lang="en-US" dirty="0" smtClean="0"/>
              <a:t>x </a:t>
            </a:r>
            <a:r>
              <a:rPr lang="el-GR" dirty="0" smtClean="0"/>
              <a:t>από το </a:t>
            </a:r>
            <a:r>
              <a:rPr lang="en-US" dirty="0" smtClean="0"/>
              <a:t>y</a:t>
            </a:r>
            <a:r>
              <a:rPr lang="el-GR" dirty="0" smtClean="0"/>
              <a:t> δεν είναι</a:t>
            </a:r>
          </a:p>
          <a:p>
            <a:pPr lvl="2"/>
            <a:r>
              <a:rPr lang="el-GR" dirty="0" smtClean="0"/>
              <a:t>Αντίθετα, είναι εξαιρετικά δύσκολος</a:t>
            </a:r>
          </a:p>
          <a:p>
            <a:r>
              <a:rPr lang="el-GR" dirty="0" smtClean="0"/>
              <a:t>Κρυπτογραφική συνάρτηση κατακερματισμού</a:t>
            </a:r>
          </a:p>
          <a:p>
            <a:pPr lvl="1"/>
            <a:r>
              <a:rPr lang="el-GR" dirty="0" smtClean="0"/>
              <a:t>Μονόδρομη συνάρτηση με πρόσθετες ιδιότητες</a:t>
            </a:r>
          </a:p>
          <a:p>
            <a:pPr lvl="1"/>
            <a:r>
              <a:rPr lang="el-GR" dirty="0" smtClean="0"/>
              <a:t>Δεν είναι συνάρτηση κρυπτογραφησης</a:t>
            </a:r>
          </a:p>
          <a:p>
            <a:pPr lvl="2"/>
            <a:r>
              <a:rPr lang="el-GR" dirty="0" smtClean="0"/>
              <a:t>Δεν υπάρχει συνάρτηση αποκρυπτογράφησης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2691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Ψηφιακές υπογραφές (1 από 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Σύνδεση αρχείου με ένα κλειδί</a:t>
            </a:r>
          </a:p>
          <a:p>
            <a:pPr lvl="1"/>
            <a:r>
              <a:rPr lang="el-GR" dirty="0" smtClean="0"/>
              <a:t>Συνήθως, το ιδιωτικό κλειδί του δημιουργού</a:t>
            </a:r>
          </a:p>
          <a:p>
            <a:pPr lvl="1"/>
            <a:r>
              <a:rPr lang="el-GR" dirty="0" smtClean="0"/>
              <a:t>Περνάμε το αρχείο από μονόδρομη συνάρτηση</a:t>
            </a:r>
          </a:p>
          <a:p>
            <a:pPr lvl="2"/>
            <a:r>
              <a:rPr lang="el-GR" dirty="0" smtClean="0"/>
              <a:t>Κρυπτογραφική συνάρτηση κατακερματισμού</a:t>
            </a:r>
          </a:p>
          <a:p>
            <a:pPr lvl="1"/>
            <a:r>
              <a:rPr lang="el-GR" dirty="0" smtClean="0"/>
              <a:t>Παράγεται συμβολοσειρά σταθερού μήκους</a:t>
            </a:r>
          </a:p>
          <a:p>
            <a:pPr lvl="1"/>
            <a:r>
              <a:rPr lang="el-GR" dirty="0" smtClean="0"/>
              <a:t>Κρυπτογράφησή της με το ιδιωτικό κλειδί</a:t>
            </a:r>
          </a:p>
          <a:p>
            <a:pPr lvl="2"/>
            <a:r>
              <a:rPr lang="el-GR" dirty="0" smtClean="0"/>
              <a:t>Το οποίο γνωρίζει μόνο ο δημιουργός</a:t>
            </a:r>
          </a:p>
          <a:p>
            <a:pPr lvl="1"/>
            <a:r>
              <a:rPr lang="el-GR" dirty="0" smtClean="0"/>
              <a:t>Το αποτέλεσμα είναι η ψηφιακή υπογραφή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1158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Ψηφιακές υπογραφές (2 από 3)</a:t>
            </a:r>
          </a:p>
        </p:txBody>
      </p:sp>
      <p:pic>
        <p:nvPicPr>
          <p:cNvPr id="15366" name="Picture 8" descr="Διαδικασία δημιουργίας ψηφιακής υπογραφής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196752"/>
            <a:ext cx="6408737" cy="176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2852936"/>
            <a:ext cx="8229600" cy="3273227"/>
          </a:xfrm>
        </p:spPr>
        <p:txBody>
          <a:bodyPr>
            <a:normAutofit fontScale="92500" lnSpcReduction="20000"/>
          </a:bodyPr>
          <a:lstStyle/>
          <a:p>
            <a:r>
              <a:rPr lang="el-GR" dirty="0" smtClean="0"/>
              <a:t>Χρήση ψηφιακής υπογραφής</a:t>
            </a:r>
          </a:p>
          <a:p>
            <a:pPr lvl="1"/>
            <a:r>
              <a:rPr lang="el-GR" dirty="0" smtClean="0"/>
              <a:t>Η υπογραφή επισυνάπτεται στο αρχείο </a:t>
            </a:r>
          </a:p>
          <a:p>
            <a:pPr lvl="1"/>
            <a:r>
              <a:rPr lang="el-GR" dirty="0" smtClean="0"/>
              <a:t>Έστω ότι παραλαμβάνεται αρχείο και υπογραφή</a:t>
            </a:r>
          </a:p>
          <a:p>
            <a:pPr lvl="2"/>
            <a:r>
              <a:rPr lang="el-GR" dirty="0" smtClean="0"/>
              <a:t>Με το δημόσιο κλειδί αποκρυπτογραφείται η υπογραφή</a:t>
            </a:r>
          </a:p>
          <a:p>
            <a:pPr lvl="2"/>
            <a:r>
              <a:rPr lang="el-GR" dirty="0" smtClean="0"/>
              <a:t>Ελέγχεται αν ταιριάζει η τιμή κατακερματισμού</a:t>
            </a:r>
          </a:p>
          <a:p>
            <a:pPr lvl="1"/>
            <a:r>
              <a:rPr lang="el-GR" dirty="0" smtClean="0"/>
              <a:t>Προσοχή: υποθέτει συμμετρία στις συναρτήσεις</a:t>
            </a:r>
          </a:p>
          <a:p>
            <a:pPr lvl="2"/>
            <a:r>
              <a:rPr lang="en-US" dirty="0" smtClean="0"/>
              <a:t>E(D(x))=x</a:t>
            </a:r>
            <a:r>
              <a:rPr lang="el-GR" dirty="0" smtClean="0"/>
              <a:t> πέραν του</a:t>
            </a:r>
            <a:r>
              <a:rPr lang="en-US" dirty="0" smtClean="0"/>
              <a:t> D(E(x))=x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495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Ψηφιακές υπογραφές (3 από 3)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Πιστοποιητικά </a:t>
            </a:r>
            <a:r>
              <a:rPr lang="en-US" dirty="0" smtClean="0"/>
              <a:t>(certificates)</a:t>
            </a:r>
          </a:p>
          <a:p>
            <a:pPr lvl="1"/>
            <a:r>
              <a:rPr lang="el-GR" dirty="0" smtClean="0"/>
              <a:t>Πώς γνωρίζουμε το δημόσιο κλειδί κάποιου;</a:t>
            </a:r>
          </a:p>
          <a:p>
            <a:pPr lvl="2"/>
            <a:r>
              <a:rPr lang="el-GR" dirty="0" smtClean="0"/>
              <a:t>Πώς ξέρουμε ότι δεν έχει αλλαχτεί στη διαδρομή;</a:t>
            </a:r>
          </a:p>
          <a:p>
            <a:pPr lvl="1"/>
            <a:r>
              <a:rPr lang="el-GR" dirty="0" smtClean="0"/>
              <a:t>Μπορεί κάποιος έμπιστος να το υπογράψει ψηφιακά</a:t>
            </a:r>
          </a:p>
          <a:p>
            <a:pPr lvl="2"/>
            <a:r>
              <a:rPr lang="el-GR" dirty="0" smtClean="0"/>
              <a:t>Αρκεί να γνωρίζουμε το κλειδί του έμπιστου</a:t>
            </a:r>
          </a:p>
          <a:p>
            <a:r>
              <a:rPr lang="el-GR" dirty="0" smtClean="0"/>
              <a:t>Αρχή πιστοποίησης (</a:t>
            </a:r>
            <a:r>
              <a:rPr lang="en-US" dirty="0" smtClean="0"/>
              <a:t>certification authority)</a:t>
            </a:r>
          </a:p>
          <a:p>
            <a:pPr lvl="1"/>
            <a:r>
              <a:rPr lang="el-GR" dirty="0" smtClean="0"/>
              <a:t>Οργανισμός που υπογράφει κλειδιά άλλων</a:t>
            </a:r>
          </a:p>
          <a:p>
            <a:pPr lvl="1"/>
            <a:r>
              <a:rPr lang="el-GR" dirty="0" smtClean="0"/>
              <a:t>Το δημόσιο κλειδί του περιέχεται παντού</a:t>
            </a:r>
          </a:p>
          <a:p>
            <a:pPr lvl="1"/>
            <a:r>
              <a:rPr lang="el-GR" dirty="0" smtClean="0"/>
              <a:t>Εναλλακτικά, υποδομή δημόσιου κλειδιού (</a:t>
            </a:r>
            <a:r>
              <a:rPr lang="en-US" dirty="0" smtClean="0"/>
              <a:t>PKI)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8390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Μηχανισμοί προστασίας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/>
              <a:t>Μάθημα: </a:t>
            </a:r>
            <a:r>
              <a:rPr lang="el-GR" dirty="0"/>
              <a:t>Λειτουργικά Συστήματα, </a:t>
            </a:r>
            <a:r>
              <a:rPr lang="el-GR" b="1" dirty="0"/>
              <a:t>Ενότητα </a:t>
            </a:r>
            <a:r>
              <a:rPr lang="en-US" b="1" dirty="0"/>
              <a:t># </a:t>
            </a:r>
            <a:r>
              <a:rPr lang="el-GR" b="1" dirty="0"/>
              <a:t>7:</a:t>
            </a:r>
            <a:r>
              <a:rPr lang="en-US" b="1" dirty="0"/>
              <a:t> </a:t>
            </a:r>
            <a:r>
              <a:rPr lang="el-GR" dirty="0"/>
              <a:t>Ασφάλεια</a:t>
            </a:r>
          </a:p>
          <a:p>
            <a:r>
              <a:rPr lang="el-GR" b="1" dirty="0"/>
              <a:t>Διδάσκων: </a:t>
            </a:r>
            <a:r>
              <a:rPr lang="el-GR" dirty="0"/>
              <a:t>Γιώργος </a:t>
            </a:r>
            <a:r>
              <a:rPr lang="el-GR" dirty="0" err="1"/>
              <a:t>Ξυλωμένος</a:t>
            </a:r>
            <a:r>
              <a:rPr lang="el-GR" dirty="0"/>
              <a:t>, </a:t>
            </a:r>
            <a:r>
              <a:rPr lang="el-GR" b="1" dirty="0"/>
              <a:t>Τμήμα: </a:t>
            </a:r>
            <a:r>
              <a:rPr lang="el-GR" dirty="0"/>
              <a:t>Πληροφορικής</a:t>
            </a:r>
          </a:p>
          <a:p>
            <a:endParaRPr lang="el-GR" dirty="0"/>
          </a:p>
        </p:txBody>
      </p:sp>
      <p:pic>
        <p:nvPicPr>
          <p:cNvPr id="7" name="Picture 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4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5925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Τομείς προστασίας (</a:t>
            </a:r>
            <a:r>
              <a:rPr lang="el-GR" dirty="0"/>
              <a:t>1 από 5)</a:t>
            </a:r>
            <a:endParaRPr lang="el-GR" dirty="0" smtClean="0"/>
          </a:p>
        </p:txBody>
      </p:sp>
      <p:sp>
        <p:nvSpPr>
          <p:cNvPr id="17411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Το ΛΣ επιβλέπει πολλά αντικείμενα</a:t>
            </a:r>
          </a:p>
          <a:p>
            <a:r>
              <a:rPr lang="el-GR" dirty="0" smtClean="0"/>
              <a:t>Σε κάθε αντικείμενο εφαρμόζονται μέθοδοι</a:t>
            </a:r>
          </a:p>
          <a:p>
            <a:r>
              <a:rPr lang="el-GR" dirty="0" smtClean="0"/>
              <a:t>Πώς μπορεί να οριστεί ποιος μπορεί να κάνει τι;</a:t>
            </a:r>
          </a:p>
          <a:p>
            <a:r>
              <a:rPr lang="el-GR" dirty="0" smtClean="0"/>
              <a:t>Τομέας: σύνολο (αντικείμενο, δικαιώματα)</a:t>
            </a:r>
          </a:p>
          <a:p>
            <a:r>
              <a:rPr lang="el-GR" dirty="0" smtClean="0"/>
              <a:t>Δικαίωμα: άδεια εκτέλεσης λειτουργίας</a:t>
            </a:r>
          </a:p>
          <a:p>
            <a:pPr lvl="1"/>
            <a:r>
              <a:rPr lang="el-GR" dirty="0" smtClean="0"/>
              <a:t>Ο τομέας αναφέρεται σε χρήστη ή ομάδα χρηστών</a:t>
            </a:r>
          </a:p>
          <a:p>
            <a:r>
              <a:rPr lang="el-GR" dirty="0" smtClean="0"/>
              <a:t>Αρχή ελάχιστης εξουσίας</a:t>
            </a:r>
            <a:endParaRPr lang="en-US" dirty="0" smtClean="0"/>
          </a:p>
          <a:p>
            <a:pPr lvl="1"/>
            <a:r>
              <a:rPr lang="el-GR" dirty="0" smtClean="0"/>
              <a:t>Ο τομέας διαθέτει τα ελάχιστα δυνατά δικαιώματα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1180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Τομείς προστασίας (</a:t>
            </a:r>
            <a:r>
              <a:rPr lang="el-GR" dirty="0"/>
              <a:t>2 από 5)</a:t>
            </a:r>
            <a:endParaRPr lang="el-GR" dirty="0" smtClean="0"/>
          </a:p>
        </p:txBody>
      </p:sp>
      <p:pic>
        <p:nvPicPr>
          <p:cNvPr id="18438" name="Picture 8" descr="Παράδειγμα: Τρις τομείς προστασίας (1, 2, και 3).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214189"/>
            <a:ext cx="6913562" cy="178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7200" y="2996952"/>
            <a:ext cx="8229600" cy="3129211"/>
          </a:xfrm>
        </p:spPr>
        <p:txBody>
          <a:bodyPr>
            <a:normAutofit fontScale="85000" lnSpcReduction="10000"/>
          </a:bodyPr>
          <a:lstStyle/>
          <a:p>
            <a:r>
              <a:rPr lang="el-GR" dirty="0" smtClean="0"/>
              <a:t>Παράδειγμα με τρεις τομείς (1, 2 και 3)</a:t>
            </a:r>
          </a:p>
          <a:p>
            <a:pPr lvl="1"/>
            <a:r>
              <a:rPr lang="el-GR" dirty="0" smtClean="0"/>
              <a:t>Τα δικαιώματα είναι </a:t>
            </a:r>
            <a:r>
              <a:rPr lang="en-US" dirty="0" smtClean="0"/>
              <a:t>Read, Write </a:t>
            </a:r>
            <a:r>
              <a:rPr lang="el-GR" dirty="0" smtClean="0"/>
              <a:t>και</a:t>
            </a:r>
            <a:r>
              <a:rPr lang="en-US" dirty="0" smtClean="0"/>
              <a:t> Execute</a:t>
            </a:r>
          </a:p>
          <a:p>
            <a:r>
              <a:rPr lang="el-GR" dirty="0" smtClean="0"/>
              <a:t>Μία διεργασία εκτελείται πάντα σε κάποιον τομέα</a:t>
            </a:r>
          </a:p>
          <a:p>
            <a:pPr lvl="1"/>
            <a:r>
              <a:rPr lang="el-GR" dirty="0" smtClean="0"/>
              <a:t>Συγκεκριμένα δικαιώματα σε συγκεκριμένα αντικείμενα</a:t>
            </a:r>
          </a:p>
          <a:p>
            <a:r>
              <a:rPr lang="el-GR" dirty="0" smtClean="0"/>
              <a:t>Η διεργασία μπορεί να αλλάζει τομείς</a:t>
            </a:r>
          </a:p>
          <a:p>
            <a:pPr lvl="1"/>
            <a:r>
              <a:rPr lang="el-GR" dirty="0" smtClean="0"/>
              <a:t>Το πώς γίνεται αυτό εξαρτάται από το σύστημα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9587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l-GR" dirty="0" smtClean="0"/>
              <a:t>Οι </a:t>
            </a:r>
            <a:r>
              <a:rPr lang="el-GR" dirty="0"/>
              <a:t>εικόνες προέρχονται από το βιβλίο «</a:t>
            </a:r>
            <a:r>
              <a:rPr lang="el-GR" altLang="el-GR" dirty="0"/>
              <a:t>Σύγχρονα Λειτουργικά Συστήματα</a:t>
            </a:r>
            <a:r>
              <a:rPr lang="el-GR" dirty="0"/>
              <a:t>», </a:t>
            </a:r>
            <a:r>
              <a:rPr lang="en-US" altLang="el-GR" dirty="0"/>
              <a:t>A</a:t>
            </a:r>
            <a:r>
              <a:rPr lang="el-GR" altLang="el-GR" dirty="0"/>
              <a:t>.</a:t>
            </a:r>
            <a:r>
              <a:rPr lang="en-US" altLang="el-GR" dirty="0"/>
              <a:t>S</a:t>
            </a:r>
            <a:r>
              <a:rPr lang="el-GR" altLang="el-GR" dirty="0"/>
              <a:t>. </a:t>
            </a:r>
            <a:r>
              <a:rPr lang="en-US" altLang="el-GR" dirty="0" err="1"/>
              <a:t>Tanenbaum</a:t>
            </a:r>
            <a:r>
              <a:rPr lang="el-GR" dirty="0"/>
              <a:t>, 3</a:t>
            </a:r>
            <a:r>
              <a:rPr lang="el-GR" baseline="30000" dirty="0"/>
              <a:t>η</a:t>
            </a:r>
            <a:r>
              <a:rPr lang="el-GR" dirty="0"/>
              <a:t> έκδοση, 20</a:t>
            </a:r>
            <a:r>
              <a:rPr lang="en-US" dirty="0"/>
              <a:t>09</a:t>
            </a:r>
            <a:r>
              <a:rPr lang="el-GR" dirty="0"/>
              <a:t>, Εκδόσεις Κλειδάριθμος</a:t>
            </a:r>
            <a:r>
              <a:rPr lang="el-GR" dirty="0" smtClean="0"/>
              <a:t>.</a:t>
            </a:r>
            <a:endParaRPr lang="el-GR" sz="2800" dirty="0" smtClean="0"/>
          </a:p>
          <a:p>
            <a:pPr algn="l"/>
            <a:endParaRPr lang="en-US" sz="2800" dirty="0" smtClean="0"/>
          </a:p>
        </p:txBody>
      </p:sp>
      <p:pic>
        <p:nvPicPr>
          <p:cNvPr id="2" name="Picture 1" descr="Λογότυπο για Άδειες χρήσης Creative Commons BY-NC-N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570" y="5234900"/>
            <a:ext cx="3070860" cy="107442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1734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Τομείς προστασίας (</a:t>
            </a:r>
            <a:r>
              <a:rPr lang="el-GR" dirty="0"/>
              <a:t>3 από </a:t>
            </a:r>
            <a:r>
              <a:rPr lang="el-GR" dirty="0" smtClean="0"/>
              <a:t>5)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 smtClean="0"/>
              <a:t>Παράδειγμα: </a:t>
            </a:r>
            <a:r>
              <a:rPr lang="en-US" dirty="0" smtClean="0"/>
              <a:t>UNIX</a:t>
            </a:r>
          </a:p>
          <a:p>
            <a:pPr lvl="1"/>
            <a:r>
              <a:rPr lang="el-GR" dirty="0" smtClean="0"/>
              <a:t>Ο τομέας μίας διεργασίας ορίζεται από τα </a:t>
            </a:r>
            <a:r>
              <a:rPr lang="en-US" dirty="0" smtClean="0"/>
              <a:t>UID</a:t>
            </a:r>
            <a:r>
              <a:rPr lang="el-GR" dirty="0" smtClean="0"/>
              <a:t>/</a:t>
            </a:r>
            <a:r>
              <a:rPr lang="en-US" dirty="0" smtClean="0"/>
              <a:t>GID</a:t>
            </a:r>
          </a:p>
          <a:p>
            <a:pPr lvl="1"/>
            <a:r>
              <a:rPr lang="el-GR" dirty="0" smtClean="0"/>
              <a:t>Το κέλυφος παίρνει τα </a:t>
            </a:r>
            <a:r>
              <a:rPr lang="en-US" dirty="0" smtClean="0"/>
              <a:t>UID/GID</a:t>
            </a:r>
            <a:r>
              <a:rPr lang="el-GR" dirty="0" smtClean="0"/>
              <a:t> του χρήστη</a:t>
            </a:r>
          </a:p>
          <a:p>
            <a:pPr lvl="2"/>
            <a:r>
              <a:rPr lang="el-GR" dirty="0" smtClean="0"/>
              <a:t>Περιέχονται στο αρχείο </a:t>
            </a:r>
            <a:r>
              <a:rPr lang="en-US" dirty="0" smtClean="0"/>
              <a:t>/etc/</a:t>
            </a:r>
            <a:r>
              <a:rPr lang="en-US" dirty="0" err="1" smtClean="0"/>
              <a:t>passwd</a:t>
            </a:r>
            <a:endParaRPr lang="el-GR" dirty="0" smtClean="0"/>
          </a:p>
          <a:p>
            <a:pPr lvl="1"/>
            <a:r>
              <a:rPr lang="el-GR" dirty="0" smtClean="0"/>
              <a:t>Κάθε αντικείμενο αντιπροσωπεύεται από ένα αρχείο</a:t>
            </a:r>
          </a:p>
          <a:p>
            <a:pPr lvl="2"/>
            <a:r>
              <a:rPr lang="el-GR" dirty="0" smtClean="0"/>
              <a:t>Κάθε αρχείο έχει δικαιώματα για </a:t>
            </a:r>
            <a:r>
              <a:rPr lang="en-US" dirty="0" smtClean="0"/>
              <a:t>UID, GID</a:t>
            </a:r>
            <a:r>
              <a:rPr lang="el-GR" dirty="0" smtClean="0"/>
              <a:t> και όλους</a:t>
            </a:r>
          </a:p>
          <a:p>
            <a:pPr lvl="1"/>
            <a:r>
              <a:rPr lang="el-GR" dirty="0" smtClean="0"/>
              <a:t>Δύο διεργασίες με ίδια </a:t>
            </a:r>
            <a:r>
              <a:rPr lang="en-US" dirty="0" smtClean="0"/>
              <a:t>UID/GID</a:t>
            </a:r>
            <a:r>
              <a:rPr lang="el-GR" dirty="0" smtClean="0"/>
              <a:t> είναι στον ίδιο τομέα</a:t>
            </a:r>
          </a:p>
          <a:p>
            <a:pPr lvl="1"/>
            <a:r>
              <a:rPr lang="el-GR" dirty="0" smtClean="0"/>
              <a:t>Οι κλήσεις συστήματος αλλάζουν τομέα</a:t>
            </a:r>
          </a:p>
          <a:p>
            <a:pPr lvl="2"/>
            <a:r>
              <a:rPr lang="el-GR" dirty="0" smtClean="0"/>
              <a:t>Η διεργασία εκτελείται στο τμήμα πυρήνα</a:t>
            </a:r>
          </a:p>
          <a:p>
            <a:pPr lvl="1"/>
            <a:r>
              <a:rPr lang="el-GR" dirty="0" smtClean="0"/>
              <a:t>Η εκτέλεση προγράμματος </a:t>
            </a:r>
            <a:r>
              <a:rPr lang="en-US" dirty="0" smtClean="0"/>
              <a:t>SETUID/SETGID</a:t>
            </a:r>
            <a:r>
              <a:rPr lang="el-GR" dirty="0" smtClean="0"/>
              <a:t> αλλάζει τομέα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7070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Τομείς προστασίας (</a:t>
            </a:r>
            <a:r>
              <a:rPr lang="el-GR" dirty="0"/>
              <a:t>4 από 5)</a:t>
            </a:r>
            <a:endParaRPr lang="el-GR" dirty="0" smtClean="0"/>
          </a:p>
        </p:txBody>
      </p:sp>
      <p:pic>
        <p:nvPicPr>
          <p:cNvPr id="20486" name="Picture 8" descr="Παράδειγμα μητρώου προστασίας (protection matrix).&#10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96752"/>
            <a:ext cx="8347075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Content Placeholder 5"/>
          <p:cNvSpPr>
            <a:spLocks noGrp="1"/>
          </p:cNvSpPr>
          <p:nvPr>
            <p:ph idx="1"/>
          </p:nvPr>
        </p:nvSpPr>
        <p:spPr>
          <a:xfrm>
            <a:off x="457200" y="3068960"/>
            <a:ext cx="8229600" cy="3057203"/>
          </a:xfrm>
        </p:spPr>
        <p:txBody>
          <a:bodyPr>
            <a:normAutofit fontScale="92500"/>
          </a:bodyPr>
          <a:lstStyle/>
          <a:p>
            <a:r>
              <a:rPr lang="el-GR" dirty="0" smtClean="0"/>
              <a:t>Πώς παρακολουθεί το σύστημα τα αντικείμενα;</a:t>
            </a:r>
          </a:p>
          <a:p>
            <a:r>
              <a:rPr lang="el-GR" dirty="0" smtClean="0"/>
              <a:t>Μητρώο προστασίας (</a:t>
            </a:r>
            <a:r>
              <a:rPr lang="en-US" dirty="0" smtClean="0"/>
              <a:t>protection matrix)</a:t>
            </a:r>
            <a:endParaRPr lang="el-GR" dirty="0" smtClean="0"/>
          </a:p>
          <a:p>
            <a:pPr lvl="1"/>
            <a:r>
              <a:rPr lang="el-GR" dirty="0" smtClean="0"/>
              <a:t>Οι γραμμές αντιστοιχούν σε τομείς</a:t>
            </a:r>
          </a:p>
          <a:p>
            <a:pPr lvl="1"/>
            <a:r>
              <a:rPr lang="el-GR" dirty="0" smtClean="0"/>
              <a:t>Οι στήλες αντιστοιχούν σε αντικείμενα</a:t>
            </a:r>
          </a:p>
          <a:p>
            <a:pPr lvl="1"/>
            <a:r>
              <a:rPr lang="el-GR" dirty="0" smtClean="0"/>
              <a:t>Σε κάθε κελί περιέχονται τα δικαιώματα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9653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Τομείς προστασίας (5 από 5)</a:t>
            </a:r>
          </a:p>
        </p:txBody>
      </p:sp>
      <p:pic>
        <p:nvPicPr>
          <p:cNvPr id="21510" name="Picture 8" descr="Παράδειγμα μητρώου προστασίας (protection matrix)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" y="1268760"/>
            <a:ext cx="9074150" cy="138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Content Placeholder 5"/>
          <p:cNvSpPr>
            <a:spLocks noGrp="1"/>
          </p:cNvSpPr>
          <p:nvPr>
            <p:ph idx="1"/>
          </p:nvPr>
        </p:nvSpPr>
        <p:spPr>
          <a:xfrm>
            <a:off x="457200" y="2780928"/>
            <a:ext cx="8229600" cy="3345235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Μοντελοποίηση της εναλλαγής τομέων</a:t>
            </a:r>
          </a:p>
          <a:p>
            <a:pPr lvl="1"/>
            <a:r>
              <a:rPr lang="el-GR" dirty="0" smtClean="0"/>
              <a:t>Στις στήλες έχουμε και τομείς ως αντικείμενα</a:t>
            </a:r>
          </a:p>
          <a:p>
            <a:pPr lvl="1"/>
            <a:r>
              <a:rPr lang="el-GR" dirty="0" smtClean="0"/>
              <a:t>Το δικαίωμα </a:t>
            </a:r>
            <a:r>
              <a:rPr lang="en-US" dirty="0" smtClean="0"/>
              <a:t>enter</a:t>
            </a:r>
            <a:r>
              <a:rPr lang="el-GR" dirty="0" smtClean="0"/>
              <a:t> σημαίνει αλλαγή τομέα</a:t>
            </a:r>
          </a:p>
          <a:p>
            <a:pPr lvl="1"/>
            <a:r>
              <a:rPr lang="el-GR" dirty="0" smtClean="0"/>
              <a:t>Στην πράξη δεν αποθηκεύουμε το μητρώο</a:t>
            </a:r>
          </a:p>
          <a:p>
            <a:pPr lvl="2"/>
            <a:r>
              <a:rPr lang="el-GR" dirty="0" smtClean="0"/>
              <a:t>Είναι πολύ μεγάλο αλλά πολύ αραιό</a:t>
            </a:r>
          </a:p>
          <a:p>
            <a:pPr lvl="2"/>
            <a:r>
              <a:rPr lang="el-GR" dirty="0" smtClean="0"/>
              <a:t>Αποθήκευση ανά γραμμές ή ανά στήλες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708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Λίστες ελέγχου πρόσβασης (1 από 4)</a:t>
            </a:r>
          </a:p>
        </p:txBody>
      </p:sp>
      <p:pic>
        <p:nvPicPr>
          <p:cNvPr id="22534" name="Picture 8" descr="Παράδειγμα: Διεργασίες χρήστη με πρόσβαση σε αρχεία βάσει χρήσης λίστας δικαιωμάτων ανά αρχείο.&#10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196754"/>
            <a:ext cx="5881890" cy="2654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Content Placeholder 5"/>
          <p:cNvSpPr>
            <a:spLocks noGrp="1"/>
          </p:cNvSpPr>
          <p:nvPr>
            <p:ph idx="1"/>
          </p:nvPr>
        </p:nvSpPr>
        <p:spPr>
          <a:xfrm>
            <a:off x="457200" y="3850806"/>
            <a:ext cx="8229600" cy="2275357"/>
          </a:xfrm>
        </p:spPr>
        <p:txBody>
          <a:bodyPr>
            <a:normAutofit fontScale="85000" lnSpcReduction="20000"/>
          </a:bodyPr>
          <a:lstStyle/>
          <a:p>
            <a:r>
              <a:rPr lang="el-GR" dirty="0" smtClean="0"/>
              <a:t>Λίστα δικαιωμάτων που αντιστοιχούν σε αντικείμενο</a:t>
            </a:r>
          </a:p>
          <a:p>
            <a:pPr lvl="1"/>
            <a:r>
              <a:rPr lang="el-GR" dirty="0" smtClean="0"/>
              <a:t>Ουσιαστικά, μια στήλη του μητρώου προστασίας</a:t>
            </a:r>
          </a:p>
          <a:p>
            <a:pPr lvl="1"/>
            <a:r>
              <a:rPr lang="el-GR" dirty="0" smtClean="0"/>
              <a:t>Κάθε στοιχείο δίνει τομέα και δικαιώματα</a:t>
            </a:r>
          </a:p>
          <a:p>
            <a:pPr lvl="2"/>
            <a:r>
              <a:rPr lang="el-GR" dirty="0" smtClean="0"/>
              <a:t>Γενικά: καταστροφή ή αντιγραφή αντικειμένου</a:t>
            </a:r>
          </a:p>
          <a:p>
            <a:pPr lvl="2"/>
            <a:r>
              <a:rPr lang="el-GR" dirty="0" smtClean="0"/>
              <a:t>Ειδικά: προσάρτηση μηνύματος, εκτέλεση αρχείου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6453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Λίστες ελέγχου πρόσβασης (2 από 4)</a:t>
            </a:r>
          </a:p>
        </p:txBody>
      </p:sp>
      <p:pic>
        <p:nvPicPr>
          <p:cNvPr id="23558" name="Picture 8" descr="Παράδειγμα αρχείων και αντίστοιχων λιστών πρόσβασης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712" y="1162412"/>
            <a:ext cx="5906648" cy="1015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Content Placeholder 5"/>
          <p:cNvSpPr>
            <a:spLocks noGrp="1"/>
          </p:cNvSpPr>
          <p:nvPr>
            <p:ph idx="1"/>
          </p:nvPr>
        </p:nvSpPr>
        <p:spPr>
          <a:xfrm>
            <a:off x="457200" y="2221908"/>
            <a:ext cx="8229600" cy="3904256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Σε τι αντιστοιχούν οι τομείς;</a:t>
            </a:r>
          </a:p>
          <a:p>
            <a:r>
              <a:rPr lang="el-GR" dirty="0" smtClean="0"/>
              <a:t>Τουλάχιστον σε μεμονωμένους χρήστες</a:t>
            </a:r>
          </a:p>
          <a:p>
            <a:pPr lvl="1"/>
            <a:r>
              <a:rPr lang="el-GR" dirty="0" smtClean="0"/>
              <a:t>Λέγονται και υποκείμενα (</a:t>
            </a:r>
            <a:r>
              <a:rPr lang="en-US" dirty="0" smtClean="0"/>
              <a:t>subjects)</a:t>
            </a:r>
            <a:endParaRPr lang="el-GR" dirty="0" smtClean="0"/>
          </a:p>
          <a:p>
            <a:pPr lvl="1"/>
            <a:r>
              <a:rPr lang="el-GR" dirty="0" smtClean="0"/>
              <a:t>Εναλλακτικά, κύριοι (</a:t>
            </a:r>
            <a:r>
              <a:rPr lang="en-US" dirty="0" smtClean="0"/>
              <a:t>principals)</a:t>
            </a:r>
            <a:endParaRPr lang="el-GR" dirty="0" smtClean="0"/>
          </a:p>
          <a:p>
            <a:r>
              <a:rPr lang="el-GR" dirty="0" smtClean="0"/>
              <a:t>Συνήθως έχουμε και ομάδες </a:t>
            </a:r>
            <a:r>
              <a:rPr lang="en-US" dirty="0" smtClean="0"/>
              <a:t>(groups) </a:t>
            </a:r>
            <a:r>
              <a:rPr lang="el-GR" dirty="0" smtClean="0"/>
              <a:t>χρηστών</a:t>
            </a:r>
            <a:endParaRPr lang="en-US" dirty="0" smtClean="0"/>
          </a:p>
          <a:p>
            <a:pPr lvl="1"/>
            <a:r>
              <a:rPr lang="el-GR" dirty="0" smtClean="0"/>
              <a:t>Ένας χρήστης μπορεί να ανήκει σε διάφορες ομάδες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0066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mtClean="0"/>
              <a:t>Λίστες ελέγχου πρόσβασης (3 από 4)</a:t>
            </a:r>
            <a:endParaRPr lang="el-GR" dirty="0" smtClean="0"/>
          </a:p>
        </p:txBody>
      </p:sp>
      <p:sp>
        <p:nvSpPr>
          <p:cNvPr id="23555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Δικαιώματα ανά </a:t>
            </a:r>
            <a:r>
              <a:rPr lang="en-US" dirty="0" err="1" smtClean="0"/>
              <a:t>UID</a:t>
            </a:r>
            <a:r>
              <a:rPr lang="en-US" dirty="0" smtClean="0"/>
              <a:t>/</a:t>
            </a:r>
            <a:r>
              <a:rPr lang="en-US" dirty="0" err="1" smtClean="0"/>
              <a:t>GID</a:t>
            </a:r>
            <a:endParaRPr lang="en-US" dirty="0" smtClean="0"/>
          </a:p>
          <a:p>
            <a:pPr lvl="1"/>
            <a:r>
              <a:rPr lang="el-GR" dirty="0" smtClean="0"/>
              <a:t>Ο συνδυασμός </a:t>
            </a:r>
            <a:r>
              <a:rPr lang="en-US" dirty="0" smtClean="0"/>
              <a:t>UID/GID</a:t>
            </a:r>
            <a:r>
              <a:rPr lang="el-GR" dirty="0" smtClean="0"/>
              <a:t> είναι ένας ρόλος </a:t>
            </a:r>
            <a:r>
              <a:rPr lang="en-US" dirty="0" smtClean="0"/>
              <a:t>(role)</a:t>
            </a:r>
            <a:endParaRPr lang="el-GR" dirty="0" smtClean="0"/>
          </a:p>
          <a:p>
            <a:pPr lvl="2"/>
            <a:r>
              <a:rPr lang="el-GR" dirty="0" smtClean="0"/>
              <a:t>Παράδειγμα: η </a:t>
            </a:r>
            <a:r>
              <a:rPr lang="en-US" dirty="0" err="1" smtClean="0"/>
              <a:t>georgia</a:t>
            </a:r>
            <a:r>
              <a:rPr lang="en-US" dirty="0" smtClean="0"/>
              <a:t> </a:t>
            </a:r>
            <a:r>
              <a:rPr lang="el-GR" dirty="0" smtClean="0"/>
              <a:t>είναι και </a:t>
            </a:r>
            <a:r>
              <a:rPr lang="en-US" dirty="0" err="1" smtClean="0"/>
              <a:t>sysadm</a:t>
            </a:r>
            <a:r>
              <a:rPr lang="el-GR" dirty="0" smtClean="0"/>
              <a:t> και </a:t>
            </a:r>
            <a:r>
              <a:rPr lang="en-US" dirty="0" err="1" smtClean="0"/>
              <a:t>pigfan</a:t>
            </a:r>
            <a:endParaRPr lang="en-US" dirty="0" smtClean="0"/>
          </a:p>
          <a:p>
            <a:pPr lvl="1"/>
            <a:r>
              <a:rPr lang="el-GR" dirty="0" smtClean="0"/>
              <a:t>Τα δικαιώματα εξαρτώνται από τρέχουσα ομάδα</a:t>
            </a:r>
          </a:p>
          <a:p>
            <a:r>
              <a:rPr lang="el-GR" dirty="0" smtClean="0"/>
              <a:t>Δικαιώματα ανεξαρτήτως </a:t>
            </a:r>
            <a:r>
              <a:rPr lang="el-GR" dirty="0"/>
              <a:t>ομάδας</a:t>
            </a:r>
          </a:p>
          <a:p>
            <a:pPr lvl="1"/>
            <a:r>
              <a:rPr lang="el-GR" dirty="0"/>
              <a:t>Παράδειγμα: </a:t>
            </a:r>
            <a:r>
              <a:rPr lang="en-US" dirty="0" err="1"/>
              <a:t>tana</a:t>
            </a:r>
            <a:r>
              <a:rPr lang="en-US" dirty="0"/>
              <a:t>,*: </a:t>
            </a:r>
            <a:r>
              <a:rPr lang="en-US" dirty="0" err="1" smtClean="0"/>
              <a:t>RW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1771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Λίστες ελέγχου πρόσβασης (4 από 4)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dirty="0" smtClean="0"/>
              <a:t>Επιλεκτικός αποκλεισμός ή αρνητικά προνόμια</a:t>
            </a:r>
          </a:p>
          <a:p>
            <a:pPr lvl="1"/>
            <a:r>
              <a:rPr lang="el-GR" dirty="0" smtClean="0"/>
              <a:t>Παράδειγμα: </a:t>
            </a:r>
            <a:r>
              <a:rPr lang="en-US" dirty="0" smtClean="0"/>
              <a:t>virgil,*:none; *,*:RW</a:t>
            </a:r>
          </a:p>
          <a:p>
            <a:pPr lvl="1"/>
            <a:r>
              <a:rPr lang="el-GR" dirty="0" smtClean="0"/>
              <a:t>Ισχύει η πρώτη καταχώριση της </a:t>
            </a:r>
            <a:r>
              <a:rPr lang="en-US" dirty="0" smtClean="0"/>
              <a:t>ACL</a:t>
            </a:r>
            <a:r>
              <a:rPr lang="el-GR" dirty="0" smtClean="0"/>
              <a:t> που ταιριάζει</a:t>
            </a:r>
          </a:p>
          <a:p>
            <a:r>
              <a:rPr lang="el-GR" dirty="0" smtClean="0"/>
              <a:t>Τα προνόμια μπορεί να δίνονται ανά </a:t>
            </a:r>
            <a:r>
              <a:rPr lang="en-US" dirty="0" smtClean="0"/>
              <a:t>GID</a:t>
            </a:r>
            <a:r>
              <a:rPr lang="el-GR" dirty="0" smtClean="0"/>
              <a:t> ή </a:t>
            </a:r>
            <a:r>
              <a:rPr lang="en-US" dirty="0" smtClean="0"/>
              <a:t>UID</a:t>
            </a:r>
          </a:p>
          <a:p>
            <a:pPr lvl="1"/>
            <a:r>
              <a:rPr lang="en-US" dirty="0" smtClean="0"/>
              <a:t>UNIX</a:t>
            </a:r>
            <a:r>
              <a:rPr lang="el-GR" dirty="0" smtClean="0"/>
              <a:t>: δικαιώματα για </a:t>
            </a:r>
            <a:r>
              <a:rPr lang="en-US" dirty="0" smtClean="0"/>
              <a:t>UID</a:t>
            </a:r>
            <a:r>
              <a:rPr lang="el-GR" dirty="0" smtClean="0"/>
              <a:t>, για </a:t>
            </a:r>
            <a:r>
              <a:rPr lang="en-US" dirty="0" smtClean="0"/>
              <a:t>GID, </a:t>
            </a:r>
            <a:r>
              <a:rPr lang="el-GR" dirty="0" smtClean="0"/>
              <a:t>για όλους</a:t>
            </a:r>
          </a:p>
          <a:p>
            <a:r>
              <a:rPr lang="el-GR" dirty="0" smtClean="0"/>
              <a:t>Πότε ελέγχεται η </a:t>
            </a:r>
            <a:r>
              <a:rPr lang="en-US" dirty="0" smtClean="0"/>
              <a:t>ACL;</a:t>
            </a:r>
            <a:endParaRPr lang="el-GR" dirty="0" smtClean="0"/>
          </a:p>
          <a:p>
            <a:pPr lvl="1"/>
            <a:r>
              <a:rPr lang="el-GR" dirty="0" smtClean="0"/>
              <a:t>Συνήθως κατά το «άνοιγμα» του αντικειμένου</a:t>
            </a:r>
          </a:p>
          <a:p>
            <a:pPr lvl="1"/>
            <a:r>
              <a:rPr lang="el-GR" dirty="0" smtClean="0"/>
              <a:t>Ο αποκλεισμός ισχύει αφού «κλείσει» το αντικείμενο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89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Δυνατότητες (1 από 3)</a:t>
            </a:r>
          </a:p>
        </p:txBody>
      </p:sp>
      <p:pic>
        <p:nvPicPr>
          <p:cNvPr id="25606" name="Picture 8" descr="Παράδειγμα διεργασίών με αντίστοιχες λίστες δικαιωμάτων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210047"/>
            <a:ext cx="6408737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Content Placeholder 5"/>
          <p:cNvSpPr>
            <a:spLocks noGrp="1"/>
          </p:cNvSpPr>
          <p:nvPr>
            <p:ph idx="1"/>
          </p:nvPr>
        </p:nvSpPr>
        <p:spPr>
          <a:xfrm>
            <a:off x="457200" y="3991769"/>
            <a:ext cx="8229600" cy="2134394"/>
          </a:xfrm>
        </p:spPr>
        <p:txBody>
          <a:bodyPr>
            <a:normAutofit fontScale="85000" lnSpcReduction="10000"/>
          </a:bodyPr>
          <a:lstStyle/>
          <a:p>
            <a:r>
              <a:rPr lang="el-GR" dirty="0" smtClean="0"/>
              <a:t>Σε κάθε διεργασία αντιστοιχεί λίστα δικαιωμάτων</a:t>
            </a:r>
          </a:p>
          <a:p>
            <a:pPr lvl="1"/>
            <a:r>
              <a:rPr lang="el-GR" dirty="0" smtClean="0"/>
              <a:t>Ουσιαστικά</a:t>
            </a:r>
            <a:r>
              <a:rPr lang="en-US" dirty="0" smtClean="0"/>
              <a:t>, </a:t>
            </a:r>
            <a:r>
              <a:rPr lang="el-GR" dirty="0" smtClean="0"/>
              <a:t>μία γραμμή του μητρώου προστασίας</a:t>
            </a:r>
          </a:p>
          <a:p>
            <a:pPr lvl="1"/>
            <a:r>
              <a:rPr lang="el-GR" dirty="0" smtClean="0"/>
              <a:t>Κάθε στοιχείο δίνει αντικείμενο και δικαιώματα</a:t>
            </a:r>
          </a:p>
          <a:p>
            <a:r>
              <a:rPr lang="el-GR" dirty="0" smtClean="0"/>
              <a:t>Οι λίστες δυνατοτήτων είναι και αυτές αντικείμενα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0562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Δυνατότητες (2 από 3)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dirty="0" smtClean="0"/>
              <a:t>Προστασία δυνατοτήτων</a:t>
            </a:r>
            <a:endParaRPr lang="en-US" dirty="0" smtClean="0"/>
          </a:p>
          <a:p>
            <a:pPr lvl="1"/>
            <a:r>
              <a:rPr lang="el-GR" dirty="0" smtClean="0"/>
              <a:t>Οι δυνατότητες σχετίζονται με μια διεργασία</a:t>
            </a:r>
          </a:p>
          <a:p>
            <a:pPr lvl="1"/>
            <a:r>
              <a:rPr lang="el-GR" dirty="0" smtClean="0"/>
              <a:t>Η διεργασία δεν πρέπει να τις αλλάζει!</a:t>
            </a:r>
          </a:p>
          <a:p>
            <a:r>
              <a:rPr lang="el-GR" dirty="0" smtClean="0"/>
              <a:t>Αρχιτεκτονικές με ετικέτες (</a:t>
            </a:r>
            <a:r>
              <a:rPr lang="en-US" dirty="0" smtClean="0"/>
              <a:t>tagged architectures)</a:t>
            </a:r>
          </a:p>
          <a:p>
            <a:pPr lvl="1"/>
            <a:r>
              <a:rPr lang="el-GR" dirty="0" smtClean="0"/>
              <a:t>Κάθε λέξη της μνήμης έχει μία ετικέτα (</a:t>
            </a:r>
            <a:r>
              <a:rPr lang="en-US" dirty="0" smtClean="0"/>
              <a:t>tag)</a:t>
            </a:r>
            <a:endParaRPr lang="el-GR" dirty="0" smtClean="0"/>
          </a:p>
          <a:p>
            <a:pPr lvl="1"/>
            <a:r>
              <a:rPr lang="el-GR" dirty="0" smtClean="0"/>
              <a:t>Αν είναι 1, η λέξη αλλάζει μόνο από το ΛΣ</a:t>
            </a:r>
          </a:p>
          <a:p>
            <a:r>
              <a:rPr lang="el-GR" dirty="0" smtClean="0"/>
              <a:t>Διατήρηση δυνατοτήτων μέσα στο λειτουργικό</a:t>
            </a:r>
          </a:p>
          <a:p>
            <a:pPr lvl="1"/>
            <a:r>
              <a:rPr lang="el-GR" dirty="0" smtClean="0"/>
              <a:t>Οι διεργασίες αναφέρονται σε θέσεις στη λίστα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613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Δυνατότητες </a:t>
            </a:r>
            <a:r>
              <a:rPr lang="el-GR" dirty="0" smtClean="0"/>
              <a:t>(3 από 3)</a:t>
            </a:r>
            <a:endParaRPr lang="el-GR" dirty="0"/>
          </a:p>
        </p:txBody>
      </p:sp>
      <p:pic>
        <p:nvPicPr>
          <p:cNvPr id="5" name="Picture 8" descr="Κρυπτογράφηση των δυνατοτήτων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196751"/>
            <a:ext cx="6551612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60314"/>
            <a:ext cx="8229600" cy="4365849"/>
          </a:xfrm>
        </p:spPr>
        <p:txBody>
          <a:bodyPr>
            <a:normAutofit lnSpcReduction="10000"/>
          </a:bodyPr>
          <a:lstStyle/>
          <a:p>
            <a:r>
              <a:rPr lang="el-GR" dirty="0"/>
              <a:t>Κρυπτογράφηση των δυνατοτήτων</a:t>
            </a:r>
          </a:p>
          <a:p>
            <a:pPr lvl="1"/>
            <a:r>
              <a:rPr lang="el-GR" dirty="0" smtClean="0"/>
              <a:t>Στη </a:t>
            </a:r>
            <a:r>
              <a:rPr lang="el-GR" dirty="0"/>
              <a:t>δημιουργία παράγεται </a:t>
            </a:r>
            <a:r>
              <a:rPr lang="el-GR" dirty="0" smtClean="0"/>
              <a:t>τυχαίο </a:t>
            </a:r>
            <a:r>
              <a:rPr lang="el-GR" dirty="0"/>
              <a:t>πεδίο </a:t>
            </a:r>
            <a:r>
              <a:rPr lang="el-GR" dirty="0" smtClean="0"/>
              <a:t>ελέγχου</a:t>
            </a:r>
            <a:endParaRPr lang="el-GR" dirty="0"/>
          </a:p>
          <a:p>
            <a:pPr lvl="2"/>
            <a:r>
              <a:rPr lang="el-GR" dirty="0"/>
              <a:t>Ο δημιουργός </a:t>
            </a:r>
            <a:r>
              <a:rPr lang="el-GR" dirty="0" smtClean="0"/>
              <a:t>κρατάει </a:t>
            </a:r>
            <a:r>
              <a:rPr lang="el-GR" dirty="0"/>
              <a:t>τοπικά το πεδίο ελέγχου</a:t>
            </a:r>
          </a:p>
          <a:p>
            <a:pPr lvl="1"/>
            <a:r>
              <a:rPr lang="el-GR" dirty="0"/>
              <a:t>Ο ιδιοκτήτης λαμβάνει </a:t>
            </a:r>
            <a:r>
              <a:rPr lang="el-GR" dirty="0" smtClean="0"/>
              <a:t>ένα ειδικό αντικείμενο</a:t>
            </a:r>
            <a:endParaRPr lang="el-GR" dirty="0"/>
          </a:p>
          <a:p>
            <a:pPr lvl="2"/>
            <a:r>
              <a:rPr lang="el-GR" dirty="0" smtClean="0"/>
              <a:t>Περιέχει κρυπτογραφική </a:t>
            </a:r>
            <a:r>
              <a:rPr lang="el-GR" dirty="0"/>
              <a:t>σύνοψη των </a:t>
            </a:r>
            <a:r>
              <a:rPr lang="el-GR" dirty="0" smtClean="0"/>
              <a:t>στοιχείων</a:t>
            </a:r>
            <a:endParaRPr lang="en-US" dirty="0" smtClean="0"/>
          </a:p>
          <a:p>
            <a:pPr lvl="1"/>
            <a:r>
              <a:rPr lang="el-GR" dirty="0" smtClean="0"/>
              <a:t>Ο χρήστης στέλνει </a:t>
            </a:r>
            <a:r>
              <a:rPr lang="el-GR" dirty="0"/>
              <a:t>το </a:t>
            </a:r>
            <a:r>
              <a:rPr lang="el-GR" dirty="0" smtClean="0"/>
              <a:t>αντικείμενο για χρήση</a:t>
            </a:r>
            <a:endParaRPr lang="el-GR" dirty="0"/>
          </a:p>
          <a:p>
            <a:pPr lvl="2"/>
            <a:r>
              <a:rPr lang="el-GR" dirty="0"/>
              <a:t>Ο διακομιστής ελέγχει αν τα δικαιώματα </a:t>
            </a:r>
            <a:r>
              <a:rPr lang="el-GR" dirty="0" smtClean="0"/>
              <a:t>είναι ίδια</a:t>
            </a:r>
            <a:endParaRPr lang="el-GR" dirty="0"/>
          </a:p>
          <a:p>
            <a:pPr lvl="2"/>
            <a:r>
              <a:rPr lang="el-GR" dirty="0"/>
              <a:t>Αν όχι, τότε η κρυπτογραφική σύνοψη δεν </a:t>
            </a:r>
            <a:r>
              <a:rPr lang="el-GR" dirty="0" smtClean="0"/>
              <a:t>ταιριάζει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1367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Κατανόηση της έννοιας της ασφάλειας στα ΛΣ και εισαγωγή στην κρυπτογραφία</a:t>
            </a:r>
          </a:p>
          <a:p>
            <a:r>
              <a:rPr lang="el-GR" dirty="0" smtClean="0"/>
              <a:t>Εξοικείωση με τους βασικούς μηχανισμούς προστασίας και πιστοποίησης ταυτότητας</a:t>
            </a:r>
          </a:p>
          <a:p>
            <a:r>
              <a:rPr lang="el-GR" dirty="0" smtClean="0"/>
              <a:t>Κατανόηση των βασικών κινδύνων ασφάλειας, όπως εσωτερικές επιθέσεις, αξιοποίηση σφαλμάτων κώδικα και κακόβουλο λογισμικό</a:t>
            </a:r>
          </a:p>
          <a:p>
            <a:r>
              <a:rPr lang="el-GR" dirty="0" smtClean="0"/>
              <a:t>Εισαγωγή στους βασικούς τρόπους άμυνας απέναντι στις επιθέσεις στα ΛΣ</a:t>
            </a:r>
          </a:p>
          <a:p>
            <a:endParaRPr lang="el-GR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43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Δυνατότητες (4 από 4)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/>
              <a:t>Γενικά δικαιώματα για όλα τα αντικείμενα</a:t>
            </a:r>
          </a:p>
          <a:p>
            <a:pPr lvl="1"/>
            <a:r>
              <a:rPr lang="el-GR" dirty="0" smtClean="0"/>
              <a:t>Αντιγραφή ή διαγραφή δυνατότητας / αντικειμένου</a:t>
            </a:r>
          </a:p>
          <a:p>
            <a:r>
              <a:rPr lang="el-GR" dirty="0" smtClean="0"/>
              <a:t>Ανάκληση δικαιωμάτων πρόσβασης</a:t>
            </a:r>
          </a:p>
          <a:p>
            <a:pPr lvl="1"/>
            <a:r>
              <a:rPr lang="el-GR" dirty="0" smtClean="0"/>
              <a:t>Χρήση έμμεσων αντικειμένων για τις διεργασίες</a:t>
            </a:r>
          </a:p>
          <a:p>
            <a:pPr lvl="1"/>
            <a:r>
              <a:rPr lang="el-GR" dirty="0" smtClean="0"/>
              <a:t>Τα έμμεσα δείχνουν στα πραγματικά</a:t>
            </a:r>
          </a:p>
          <a:p>
            <a:pPr lvl="1"/>
            <a:r>
              <a:rPr lang="el-GR" dirty="0" smtClean="0"/>
              <a:t>Η διαγραφή του έμμεσου ανακαλεί τα πάντα</a:t>
            </a:r>
          </a:p>
          <a:p>
            <a:r>
              <a:rPr lang="el-GR" dirty="0" smtClean="0"/>
              <a:t>Δυνατότητες ή λίστες ελέγχου πρόσβασης;</a:t>
            </a:r>
          </a:p>
          <a:p>
            <a:pPr lvl="1"/>
            <a:r>
              <a:rPr lang="el-GR" dirty="0" smtClean="0"/>
              <a:t>Οι δυνατότητες επιτρέπουν πιο γρήγορο έλεγχο</a:t>
            </a:r>
          </a:p>
          <a:p>
            <a:pPr lvl="1"/>
            <a:r>
              <a:rPr lang="el-GR" dirty="0" smtClean="0"/>
              <a:t>Οι λίστες ελέγχου επιτρέπουν επιλεκτική ανάκληση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7597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Έμπιστα συστήματα</a:t>
            </a:r>
          </a:p>
        </p:txBody>
      </p:sp>
      <p:sp>
        <p:nvSpPr>
          <p:cNvPr id="28675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dirty="0" smtClean="0"/>
              <a:t>Γιατί τα σύγχρονα ΛΣ έχουν προβλήματα ασφάλειας;</a:t>
            </a:r>
          </a:p>
          <a:p>
            <a:pPr lvl="1"/>
            <a:r>
              <a:rPr lang="el-GR" dirty="0" smtClean="0"/>
              <a:t>Ο τρόπος κατασκευής ασφαλών ΛΣ είναι γνωστός</a:t>
            </a:r>
          </a:p>
          <a:p>
            <a:r>
              <a:rPr lang="el-GR" dirty="0" smtClean="0"/>
              <a:t>Συμβατότητα: ένα νέο ΛΣ θέλει νέες εφαρμογές</a:t>
            </a:r>
          </a:p>
          <a:p>
            <a:pPr lvl="1"/>
            <a:r>
              <a:rPr lang="el-GR" dirty="0" smtClean="0"/>
              <a:t>Δεν θα εκτελεί τα υπάρχοντα προγράμματα</a:t>
            </a:r>
          </a:p>
          <a:p>
            <a:r>
              <a:rPr lang="el-GR" dirty="0" smtClean="0"/>
              <a:t>Πολυπλοκότητα: ένα ασφαλές ΛΣ θα είναι απλό</a:t>
            </a:r>
          </a:p>
          <a:p>
            <a:pPr lvl="1"/>
            <a:r>
              <a:rPr lang="el-GR" dirty="0" smtClean="0"/>
              <a:t>Δεν θα δέχεται ενεργό περιεχόμενο στο </a:t>
            </a:r>
            <a:r>
              <a:rPr lang="en-US" dirty="0" smtClean="0"/>
              <a:t>e-mail</a:t>
            </a:r>
          </a:p>
          <a:p>
            <a:pPr lvl="1"/>
            <a:r>
              <a:rPr lang="el-GR" dirty="0" smtClean="0"/>
              <a:t>Δεν θα δέχεται ενεργό περιεχόμενο στις ιστοσελίδες</a:t>
            </a:r>
          </a:p>
          <a:p>
            <a:pPr lvl="1"/>
            <a:r>
              <a:rPr lang="el-GR" dirty="0" smtClean="0"/>
              <a:t>Ζητάνε πραγματικά οι χρήστες αυτές τις δυνατότητες;</a:t>
            </a:r>
          </a:p>
          <a:p>
            <a:pPr lvl="2"/>
            <a:r>
              <a:rPr lang="el-GR" dirty="0" smtClean="0"/>
              <a:t>Ή μήπως προστίθενται από τις εταιρείες για λόγους μαρκετινγκ;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1940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Έμπιστη υπολογιστική βάση</a:t>
            </a:r>
            <a:endParaRPr lang="en-US" dirty="0" smtClean="0"/>
          </a:p>
        </p:txBody>
      </p:sp>
      <p:pic>
        <p:nvPicPr>
          <p:cNvPr id="29702" name="Picture 8" descr="Παράδειγμα κλήσεως συστήματος διεργασίας χρήστη μέσω  έμπιστης υπολογιστικής βάσης.&#10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961" y="1124744"/>
            <a:ext cx="604837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381000" y="3788569"/>
            <a:ext cx="8382000" cy="2612231"/>
          </a:xfrm>
        </p:spPr>
        <p:txBody>
          <a:bodyPr>
            <a:normAutofit fontScale="85000" lnSpcReduction="20000"/>
          </a:bodyPr>
          <a:lstStyle/>
          <a:p>
            <a:r>
              <a:rPr lang="el-GR" dirty="0"/>
              <a:t>Ορισμένοι οργανισμοί </a:t>
            </a:r>
            <a:r>
              <a:rPr lang="el-GR" dirty="0" smtClean="0"/>
              <a:t>χρειάζονται </a:t>
            </a:r>
            <a:r>
              <a:rPr lang="el-GR" dirty="0"/>
              <a:t>ασφαλή συστήματα</a:t>
            </a:r>
          </a:p>
          <a:p>
            <a:r>
              <a:rPr lang="el-GR" dirty="0" smtClean="0"/>
              <a:t>Έμπιστη υπολογιστική βάση (</a:t>
            </a:r>
            <a:r>
              <a:rPr lang="en-US" dirty="0" smtClean="0"/>
              <a:t>trusted computing base)</a:t>
            </a:r>
          </a:p>
          <a:p>
            <a:pPr lvl="1"/>
            <a:r>
              <a:rPr lang="el-GR" dirty="0" smtClean="0"/>
              <a:t>Μικρό τμήμα υλικού και λογισμικού του συστήματος</a:t>
            </a:r>
          </a:p>
          <a:p>
            <a:pPr lvl="2"/>
            <a:r>
              <a:rPr lang="el-GR" dirty="0" smtClean="0"/>
              <a:t>Υλικό και συσκευές που επηρεάζουν την ασφάλεια</a:t>
            </a:r>
          </a:p>
          <a:p>
            <a:pPr lvl="2"/>
            <a:r>
              <a:rPr lang="el-GR" dirty="0" smtClean="0"/>
              <a:t>Πυρήνας και προγράμματα με προνόμια υπερχρήστη</a:t>
            </a:r>
          </a:p>
          <a:p>
            <a:pPr lvl="2"/>
            <a:r>
              <a:rPr lang="el-GR" dirty="0" smtClean="0"/>
              <a:t>Ο ελεγκτής αναφορών </a:t>
            </a:r>
            <a:r>
              <a:rPr lang="en-US" dirty="0" smtClean="0"/>
              <a:t>(reference monitor)</a:t>
            </a:r>
            <a:r>
              <a:rPr lang="el-GR" dirty="0" smtClean="0"/>
              <a:t> ελέγχει τις κλήσεις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1435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Τυπικά μοντέλα (1 από 3)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 smtClean="0"/>
              <a:t>Τα μητρώα προστασίας αλλάζουν δυναμικά</a:t>
            </a:r>
          </a:p>
          <a:p>
            <a:pPr lvl="1"/>
            <a:r>
              <a:rPr lang="el-GR" dirty="0" smtClean="0"/>
              <a:t>Προσθαφαίρεση αντικειμένων, χρηστών, δικαιωμάτων</a:t>
            </a:r>
          </a:p>
          <a:p>
            <a:r>
              <a:rPr lang="el-GR" dirty="0" smtClean="0"/>
              <a:t>Μοντελοποίηση προστασίας με 6 λειτουργίες</a:t>
            </a:r>
          </a:p>
          <a:p>
            <a:pPr lvl="1"/>
            <a:r>
              <a:rPr lang="en-US" dirty="0" smtClean="0"/>
              <a:t>Create object, delete object</a:t>
            </a:r>
          </a:p>
          <a:p>
            <a:pPr lvl="1"/>
            <a:r>
              <a:rPr lang="en-US" dirty="0" smtClean="0"/>
              <a:t>Create domain, delete domain</a:t>
            </a:r>
          </a:p>
          <a:p>
            <a:pPr lvl="1"/>
            <a:r>
              <a:rPr lang="en-US" dirty="0" smtClean="0"/>
              <a:t>Create right, delete right</a:t>
            </a:r>
          </a:p>
          <a:p>
            <a:r>
              <a:rPr lang="el-GR" dirty="0" smtClean="0"/>
              <a:t>Οι λειτουργίες συνδυάζονται σε διαταγές προστασίας</a:t>
            </a:r>
          </a:p>
          <a:p>
            <a:pPr lvl="1"/>
            <a:r>
              <a:rPr lang="el-GR" dirty="0" smtClean="0"/>
              <a:t>Οι εφαρμογές εκτελούν διαταγές, όχι λειτουργίες</a:t>
            </a:r>
          </a:p>
          <a:p>
            <a:pPr lvl="1"/>
            <a:r>
              <a:rPr lang="el-GR" dirty="0" smtClean="0"/>
              <a:t>Παράδειγμα: δημιουργία νέου αρχείου</a:t>
            </a:r>
          </a:p>
          <a:p>
            <a:pPr lvl="2"/>
            <a:r>
              <a:rPr lang="el-GR" dirty="0" smtClean="0"/>
              <a:t>Συνδυάζει </a:t>
            </a:r>
            <a:r>
              <a:rPr lang="en-US" dirty="0" smtClean="0"/>
              <a:t>create object</a:t>
            </a:r>
            <a:r>
              <a:rPr lang="el-GR" dirty="0" smtClean="0"/>
              <a:t> και </a:t>
            </a:r>
            <a:r>
              <a:rPr lang="en-US" dirty="0" smtClean="0"/>
              <a:t>create right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1144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Τυπικά μοντέλα </a:t>
            </a:r>
            <a:r>
              <a:rPr lang="el-GR" dirty="0" smtClean="0"/>
              <a:t>(2 από 3)</a:t>
            </a:r>
          </a:p>
        </p:txBody>
      </p:sp>
      <p:pic>
        <p:nvPicPr>
          <p:cNvPr id="31750" name="Picture 8" descr="Παράδειγμα: Αρχικό (α) και πειραγμένο (β) μητρώο. Ο Robert πρόσθεσε Ανάγνωση στο Mailbox7.&#10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124744"/>
            <a:ext cx="6696075" cy="225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457200" y="3284984"/>
            <a:ext cx="8229600" cy="2841179"/>
          </a:xfrm>
        </p:spPr>
        <p:txBody>
          <a:bodyPr>
            <a:normAutofit fontScale="92500"/>
          </a:bodyPr>
          <a:lstStyle/>
          <a:p>
            <a:r>
              <a:rPr lang="el-GR" dirty="0"/>
              <a:t>Το μητρώο λέει τι μπορεί να κάνει μία διεργασία</a:t>
            </a:r>
          </a:p>
          <a:p>
            <a:pPr lvl="1"/>
            <a:r>
              <a:rPr lang="el-GR" dirty="0" smtClean="0"/>
              <a:t>Αντιστοιχεί αυτό στην </a:t>
            </a:r>
            <a:r>
              <a:rPr lang="el-GR" dirty="0"/>
              <a:t>πολιτική του </a:t>
            </a:r>
            <a:r>
              <a:rPr lang="el-GR" dirty="0" smtClean="0"/>
              <a:t>συστήματος;</a:t>
            </a:r>
            <a:endParaRPr lang="el-GR" dirty="0"/>
          </a:p>
          <a:p>
            <a:pPr lvl="1"/>
            <a:r>
              <a:rPr lang="el-GR" dirty="0" smtClean="0"/>
              <a:t>Μήπως η διεργασία τροποποίησε το μητρώο;</a:t>
            </a:r>
            <a:endParaRPr lang="el-GR" dirty="0"/>
          </a:p>
          <a:p>
            <a:r>
              <a:rPr lang="el-GR" dirty="0" smtClean="0"/>
              <a:t>Παράδειγμα: αρχικό και πειραγμένο μητρώο</a:t>
            </a:r>
          </a:p>
          <a:p>
            <a:pPr lvl="1"/>
            <a:r>
              <a:rPr lang="el-GR" dirty="0" smtClean="0"/>
              <a:t>Ο </a:t>
            </a:r>
            <a:r>
              <a:rPr lang="en-US" dirty="0" smtClean="0"/>
              <a:t>Robert</a:t>
            </a:r>
            <a:r>
              <a:rPr lang="el-GR" dirty="0" smtClean="0"/>
              <a:t> πρόσθεσε Ανάγνωση στο </a:t>
            </a:r>
            <a:r>
              <a:rPr lang="en-US" dirty="0" smtClean="0"/>
              <a:t>Mailbox7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549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Τυπικά μοντέλα </a:t>
            </a:r>
            <a:r>
              <a:rPr lang="el-GR" dirty="0" smtClean="0"/>
              <a:t>(3 από 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dirty="0" smtClean="0"/>
              <a:t>Έστω ένα ΛΣ με κάποιες διαταγές προστασίας</a:t>
            </a:r>
          </a:p>
          <a:p>
            <a:r>
              <a:rPr lang="el-GR" dirty="0" smtClean="0"/>
              <a:t>Έστω μια εξουσιοδοτημένη </a:t>
            </a:r>
            <a:r>
              <a:rPr lang="el-GR" dirty="0"/>
              <a:t>κατάσταση </a:t>
            </a:r>
            <a:r>
              <a:rPr lang="el-GR" dirty="0" smtClean="0"/>
              <a:t>μητρώου</a:t>
            </a:r>
          </a:p>
          <a:p>
            <a:r>
              <a:rPr lang="el-GR" dirty="0" smtClean="0"/>
              <a:t>Μπορούμε να αποδείξουμε ότι δεν θα πάμε σε μη εξουσιοδοτημένη κατάσταση;</a:t>
            </a:r>
            <a:endParaRPr lang="el-GR" dirty="0"/>
          </a:p>
          <a:p>
            <a:pPr lvl="1"/>
            <a:r>
              <a:rPr lang="el-GR" dirty="0" smtClean="0"/>
              <a:t>Ρωτάμε </a:t>
            </a:r>
            <a:r>
              <a:rPr lang="el-GR" dirty="0"/>
              <a:t>αν οι διαταγές προστασίας είναι επαρκείς</a:t>
            </a:r>
          </a:p>
          <a:p>
            <a:pPr lvl="1"/>
            <a:r>
              <a:rPr lang="el-GR" dirty="0"/>
              <a:t>Αν όχι, </a:t>
            </a:r>
            <a:r>
              <a:rPr lang="el-GR" dirty="0" smtClean="0"/>
              <a:t>το </a:t>
            </a:r>
            <a:r>
              <a:rPr lang="el-GR" dirty="0"/>
              <a:t>σύστημα δεν είναι θεωρητικά ασφαλές</a:t>
            </a:r>
          </a:p>
          <a:p>
            <a:pPr lvl="1"/>
            <a:r>
              <a:rPr lang="el-GR" dirty="0"/>
              <a:t>Το γενικό πρόβλημα είναι </a:t>
            </a:r>
            <a:r>
              <a:rPr lang="el-GR" dirty="0" smtClean="0"/>
              <a:t>απροσδιόριστο</a:t>
            </a:r>
            <a:endParaRPr lang="el-GR" dirty="0"/>
          </a:p>
          <a:p>
            <a:pPr lvl="1"/>
            <a:r>
              <a:rPr lang="el-GR" dirty="0" smtClean="0"/>
              <a:t>Μπορεί να βρεθεί απόδειξη </a:t>
            </a:r>
            <a:r>
              <a:rPr lang="el-GR" dirty="0"/>
              <a:t>για </a:t>
            </a:r>
            <a:r>
              <a:rPr lang="el-GR" dirty="0" smtClean="0"/>
              <a:t>συγκεκριμένο ΛΣ</a:t>
            </a:r>
            <a:endParaRPr lang="el-GR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7988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Πολυεπίπεδη ασφάλεια (1 από 3)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Μοντέλα ασφάλειας</a:t>
            </a:r>
          </a:p>
          <a:p>
            <a:pPr lvl="1"/>
            <a:r>
              <a:rPr lang="el-GR" dirty="0" smtClean="0"/>
              <a:t>Επιλεκτικός έλεγχος πρόσβασης (</a:t>
            </a:r>
            <a:r>
              <a:rPr lang="en-US" dirty="0" smtClean="0"/>
              <a:t>discretionary)</a:t>
            </a:r>
          </a:p>
          <a:p>
            <a:pPr lvl="2"/>
            <a:r>
              <a:rPr lang="en-US" dirty="0" smtClean="0"/>
              <a:t>O </a:t>
            </a:r>
            <a:r>
              <a:rPr lang="el-GR" dirty="0" smtClean="0"/>
              <a:t>χρήστης αποφασίζει ποιος θα βλέπει τι</a:t>
            </a:r>
            <a:endParaRPr lang="en-US" dirty="0" smtClean="0"/>
          </a:p>
          <a:p>
            <a:pPr lvl="2"/>
            <a:r>
              <a:rPr lang="el-GR" dirty="0" smtClean="0"/>
              <a:t>Συνηθισμένος στα συστήματα γενικής χρήσης</a:t>
            </a:r>
          </a:p>
          <a:p>
            <a:pPr lvl="1"/>
            <a:r>
              <a:rPr lang="el-GR" dirty="0" smtClean="0"/>
              <a:t>Υποχρεωτικός έλεγχος πρόσβασης (</a:t>
            </a:r>
            <a:r>
              <a:rPr lang="en-US" dirty="0" smtClean="0"/>
              <a:t>mandatory)</a:t>
            </a:r>
          </a:p>
          <a:p>
            <a:pPr lvl="2"/>
            <a:r>
              <a:rPr lang="el-GR" dirty="0" smtClean="0"/>
              <a:t>Επιβολή κανόνων πρόσβασης από το σύστημα</a:t>
            </a:r>
          </a:p>
          <a:p>
            <a:pPr lvl="2"/>
            <a:r>
              <a:rPr lang="el-GR" dirty="0" smtClean="0"/>
              <a:t>Συνηθισμένος σε ευαίσθητα συστήματα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8204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Πολυεπίπεδη ασφάλεια </a:t>
            </a:r>
            <a:r>
              <a:rPr lang="el-GR" dirty="0" smtClean="0"/>
              <a:t>(2</a:t>
            </a:r>
            <a:r>
              <a:rPr lang="en-US" dirty="0" smtClean="0"/>
              <a:t> </a:t>
            </a:r>
            <a:r>
              <a:rPr lang="el-GR" dirty="0" smtClean="0"/>
              <a:t>από 4)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/>
              <a:t>Μοντέλο </a:t>
            </a:r>
            <a:r>
              <a:rPr lang="en-US" dirty="0"/>
              <a:t>Bell-La Padula</a:t>
            </a:r>
          </a:p>
          <a:p>
            <a:pPr lvl="1"/>
            <a:r>
              <a:rPr lang="el-GR" dirty="0"/>
              <a:t>Σχεδιάστηκε για στρατιωτικά συστήματα</a:t>
            </a:r>
          </a:p>
          <a:p>
            <a:pPr lvl="1"/>
            <a:r>
              <a:rPr lang="el-GR" dirty="0"/>
              <a:t>Διατεταγμένα επίπεδα </a:t>
            </a:r>
            <a:r>
              <a:rPr lang="el-GR" dirty="0" smtClean="0"/>
              <a:t>διεργασιών / αντικειμένων</a:t>
            </a:r>
          </a:p>
          <a:p>
            <a:pPr lvl="1"/>
            <a:r>
              <a:rPr lang="el-GR" dirty="0" smtClean="0"/>
              <a:t>Απλή </a:t>
            </a:r>
            <a:r>
              <a:rPr lang="el-GR" dirty="0"/>
              <a:t>ιδιότητα ασφάλειας</a:t>
            </a:r>
          </a:p>
          <a:p>
            <a:pPr lvl="2"/>
            <a:r>
              <a:rPr lang="el-GR" dirty="0"/>
              <a:t>Μία διεργασία στο επίπεδο </a:t>
            </a:r>
            <a:r>
              <a:rPr lang="en-US" dirty="0"/>
              <a:t>k</a:t>
            </a:r>
            <a:r>
              <a:rPr lang="el-GR" dirty="0"/>
              <a:t> μπορεί να διαβάσει &lt;=</a:t>
            </a:r>
            <a:r>
              <a:rPr lang="en-US" dirty="0"/>
              <a:t>k</a:t>
            </a:r>
          </a:p>
          <a:p>
            <a:pPr lvl="1"/>
            <a:r>
              <a:rPr lang="el-GR" dirty="0"/>
              <a:t>Ιδιότητα *</a:t>
            </a:r>
          </a:p>
          <a:p>
            <a:pPr lvl="2"/>
            <a:r>
              <a:rPr lang="el-GR" dirty="0"/>
              <a:t>Μια διεργασία στο επίπεδο </a:t>
            </a:r>
            <a:r>
              <a:rPr lang="en-US" dirty="0"/>
              <a:t>k</a:t>
            </a:r>
            <a:r>
              <a:rPr lang="el-GR" dirty="0"/>
              <a:t> μπορεί να γράψει &gt;=</a:t>
            </a:r>
            <a:r>
              <a:rPr lang="en-US" dirty="0" smtClean="0"/>
              <a:t>k</a:t>
            </a:r>
            <a:endParaRPr lang="el-GR" dirty="0" smtClean="0"/>
          </a:p>
          <a:p>
            <a:pPr lvl="1"/>
            <a:r>
              <a:rPr lang="el-GR" dirty="0"/>
              <a:t>Οι διεργασίες διαβάζουν </a:t>
            </a:r>
            <a:r>
              <a:rPr lang="el-GR" dirty="0" smtClean="0"/>
              <a:t>κάτω </a:t>
            </a:r>
            <a:r>
              <a:rPr lang="el-GR" dirty="0"/>
              <a:t>&amp; γράφουν </a:t>
            </a:r>
            <a:r>
              <a:rPr lang="el-GR" dirty="0" smtClean="0"/>
              <a:t>πάνω</a:t>
            </a:r>
            <a:endParaRPr lang="el-GR" dirty="0"/>
          </a:p>
          <a:p>
            <a:pPr lvl="2"/>
            <a:r>
              <a:rPr lang="el-GR" dirty="0"/>
              <a:t>Μπορώ να στείλω στον ανώτερο </a:t>
            </a:r>
            <a:endParaRPr lang="el-GR" dirty="0" smtClean="0"/>
          </a:p>
          <a:p>
            <a:pPr lvl="2"/>
            <a:r>
              <a:rPr lang="el-GR" dirty="0" smtClean="0"/>
              <a:t>Μπορώ να </a:t>
            </a:r>
            <a:r>
              <a:rPr lang="el-GR" dirty="0"/>
              <a:t>λάβω από τον </a:t>
            </a:r>
            <a:r>
              <a:rPr lang="el-GR" dirty="0" smtClean="0"/>
              <a:t>κατώτερο</a:t>
            </a:r>
            <a:endParaRPr lang="el-GR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7164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Πολυεπίπεδη ασφάλεια </a:t>
            </a:r>
            <a:r>
              <a:rPr lang="el-GR" dirty="0" smtClean="0"/>
              <a:t>(3 από 4)</a:t>
            </a:r>
          </a:p>
        </p:txBody>
      </p:sp>
      <p:pic>
        <p:nvPicPr>
          <p:cNvPr id="33798" name="Picture 8" descr="Παράδειγμα με 4 επίπεδα ασφάλειας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186235"/>
            <a:ext cx="5329237" cy="289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Content Placeholder 5"/>
          <p:cNvSpPr>
            <a:spLocks noGrp="1"/>
          </p:cNvSpPr>
          <p:nvPr>
            <p:ph idx="1"/>
          </p:nvPr>
        </p:nvSpPr>
        <p:spPr>
          <a:xfrm>
            <a:off x="457200" y="4005064"/>
            <a:ext cx="8229600" cy="2121099"/>
          </a:xfrm>
        </p:spPr>
        <p:txBody>
          <a:bodyPr>
            <a:normAutofit fontScale="85000" lnSpcReduction="20000"/>
          </a:bodyPr>
          <a:lstStyle/>
          <a:p>
            <a:r>
              <a:rPr lang="el-GR" dirty="0" smtClean="0"/>
              <a:t>Παράδειγμα με 4 επίπεδα ασφάλειας</a:t>
            </a:r>
          </a:p>
          <a:p>
            <a:pPr lvl="1"/>
            <a:r>
              <a:rPr lang="el-GR" dirty="0" smtClean="0"/>
              <a:t>Τα συμπαγή βέλη (ανάγνωση) δεν πάνε κάτω</a:t>
            </a:r>
          </a:p>
          <a:p>
            <a:pPr lvl="2"/>
            <a:r>
              <a:rPr lang="el-GR" dirty="0" smtClean="0"/>
              <a:t>Διαβάζουμε χαμηλότερα αντικείμενα</a:t>
            </a:r>
          </a:p>
          <a:p>
            <a:pPr lvl="1"/>
            <a:r>
              <a:rPr lang="el-GR" dirty="0" smtClean="0"/>
              <a:t>Τα διακεκομμένα βέλη (εγγραφή) δεν πάνε κάτω</a:t>
            </a:r>
          </a:p>
          <a:p>
            <a:pPr lvl="2"/>
            <a:r>
              <a:rPr lang="el-GR" dirty="0" smtClean="0"/>
              <a:t>Γράφουμε υψηλότερα αντικείμενα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5100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Πολυεπίπεδη ασφάλεια </a:t>
            </a:r>
            <a:r>
              <a:rPr lang="el-GR" dirty="0" smtClean="0"/>
              <a:t>(4 από 4)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 smtClean="0"/>
              <a:t>Μοντέλο </a:t>
            </a:r>
            <a:r>
              <a:rPr lang="en-US" dirty="0" smtClean="0"/>
              <a:t>Biba</a:t>
            </a:r>
          </a:p>
          <a:p>
            <a:pPr lvl="1"/>
            <a:r>
              <a:rPr lang="el-GR" dirty="0" smtClean="0"/>
              <a:t>Το </a:t>
            </a:r>
            <a:r>
              <a:rPr lang="en-US" dirty="0" smtClean="0"/>
              <a:t>Bell-La Padula</a:t>
            </a:r>
            <a:r>
              <a:rPr lang="el-GR" dirty="0" smtClean="0"/>
              <a:t> έχει σχεδιαστεί για να κρατάει μυστικά</a:t>
            </a:r>
          </a:p>
          <a:p>
            <a:pPr lvl="2"/>
            <a:r>
              <a:rPr lang="el-GR" dirty="0" smtClean="0"/>
              <a:t>Ενημέρωση από κάτω και αναφορές προς τα πάνω</a:t>
            </a:r>
          </a:p>
          <a:p>
            <a:pPr lvl="1"/>
            <a:r>
              <a:rPr lang="el-GR" dirty="0" smtClean="0"/>
              <a:t>Το </a:t>
            </a:r>
            <a:r>
              <a:rPr lang="en-US" dirty="0" smtClean="0"/>
              <a:t>Biba</a:t>
            </a:r>
            <a:r>
              <a:rPr lang="el-GR" dirty="0" smtClean="0"/>
              <a:t> εγγυάται την ακεραιότητα των δεδομένων</a:t>
            </a:r>
          </a:p>
          <a:p>
            <a:pPr lvl="1"/>
            <a:r>
              <a:rPr lang="el-GR" dirty="0" smtClean="0"/>
              <a:t>Απλή ιδιότητα ακεραιότητας</a:t>
            </a:r>
          </a:p>
          <a:p>
            <a:pPr lvl="2"/>
            <a:r>
              <a:rPr lang="el-GR" dirty="0" smtClean="0"/>
              <a:t>Μία διεργασία στο επίπεδο </a:t>
            </a:r>
            <a:r>
              <a:rPr lang="en-US" dirty="0" smtClean="0"/>
              <a:t>k</a:t>
            </a:r>
            <a:r>
              <a:rPr lang="el-GR" dirty="0" smtClean="0"/>
              <a:t> μπορεί να γράψει </a:t>
            </a:r>
            <a:r>
              <a:rPr lang="en-US" dirty="0" smtClean="0"/>
              <a:t>&lt;=k</a:t>
            </a:r>
          </a:p>
          <a:p>
            <a:pPr lvl="1"/>
            <a:r>
              <a:rPr lang="el-GR" dirty="0" smtClean="0"/>
              <a:t>Ιδιότητα *</a:t>
            </a:r>
            <a:r>
              <a:rPr lang="en-US" dirty="0" smtClean="0"/>
              <a:t> </a:t>
            </a:r>
            <a:r>
              <a:rPr lang="el-GR" dirty="0" smtClean="0"/>
              <a:t>ακεραιότητας</a:t>
            </a:r>
          </a:p>
          <a:p>
            <a:pPr lvl="2"/>
            <a:r>
              <a:rPr lang="el-GR" dirty="0" smtClean="0"/>
              <a:t>Μια διεργασία στο επίπεδο </a:t>
            </a:r>
            <a:r>
              <a:rPr lang="en-US" dirty="0" smtClean="0"/>
              <a:t>k</a:t>
            </a:r>
            <a:r>
              <a:rPr lang="el-GR" dirty="0" smtClean="0"/>
              <a:t> μπορεί να διαβάσει &gt;=</a:t>
            </a:r>
            <a:r>
              <a:rPr lang="en-US" dirty="0" smtClean="0"/>
              <a:t>k</a:t>
            </a:r>
            <a:endParaRPr lang="el-GR" dirty="0" smtClean="0"/>
          </a:p>
          <a:p>
            <a:pPr lvl="1"/>
            <a:r>
              <a:rPr lang="el-GR" dirty="0" smtClean="0"/>
              <a:t>Εφαρμογή σε εταιρικό περιβάλλον</a:t>
            </a:r>
          </a:p>
          <a:p>
            <a:pPr lvl="2"/>
            <a:r>
              <a:rPr lang="el-GR" dirty="0" smtClean="0"/>
              <a:t>Ενημέρωση από πάνω και οδηγίες προς τα κάτω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9354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Περιβάλλον ασφάλειας</a:t>
            </a:r>
          </a:p>
          <a:p>
            <a:r>
              <a:rPr lang="el-GR" dirty="0" smtClean="0"/>
              <a:t>Αρχές κρυπτογραφίας</a:t>
            </a:r>
          </a:p>
          <a:p>
            <a:r>
              <a:rPr lang="el-GR" dirty="0" smtClean="0"/>
              <a:t>Μηχανισμοί προστασίας</a:t>
            </a:r>
          </a:p>
          <a:p>
            <a:r>
              <a:rPr lang="el-GR" dirty="0" smtClean="0"/>
              <a:t>Πιστοποίηση ταυτότητας</a:t>
            </a:r>
          </a:p>
          <a:p>
            <a:r>
              <a:rPr lang="el-GR" dirty="0" smtClean="0"/>
              <a:t>Εσωτερικές επιθέσεις</a:t>
            </a:r>
          </a:p>
          <a:p>
            <a:r>
              <a:rPr lang="el-GR" dirty="0" smtClean="0"/>
              <a:t>Αξιοποίηση σφαλμάτων κώδικα</a:t>
            </a:r>
          </a:p>
          <a:p>
            <a:r>
              <a:rPr lang="el-GR" dirty="0" smtClean="0"/>
              <a:t>Κακόβουλο λογισμικό</a:t>
            </a:r>
          </a:p>
          <a:p>
            <a:r>
              <a:rPr lang="el-GR" dirty="0" smtClean="0"/>
              <a:t>Τρόποι άμυνας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7616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Συγκεκαλυμμένα κανάλια (1 από 5)</a:t>
            </a:r>
            <a:endParaRPr lang="en-US" dirty="0" smtClean="0"/>
          </a:p>
        </p:txBody>
      </p:sp>
      <p:pic>
        <p:nvPicPr>
          <p:cNvPr id="35846" name="Picture 8" descr="Το πρόβλημα του περιορισμού: Επικοινωνία με συγκεκαλυμμένα κανάλια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144017"/>
            <a:ext cx="6553200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Content Placeholder 4"/>
          <p:cNvSpPr>
            <a:spLocks noGrp="1"/>
          </p:cNvSpPr>
          <p:nvPr>
            <p:ph idx="1"/>
          </p:nvPr>
        </p:nvSpPr>
        <p:spPr>
          <a:xfrm>
            <a:off x="457200" y="3337719"/>
            <a:ext cx="8229600" cy="2788444"/>
          </a:xfrm>
        </p:spPr>
        <p:txBody>
          <a:bodyPr>
            <a:normAutofit fontScale="85000" lnSpcReduction="20000"/>
          </a:bodyPr>
          <a:lstStyle/>
          <a:p>
            <a:r>
              <a:rPr lang="el-GR" dirty="0" smtClean="0"/>
              <a:t>Το πρόβλημα του περιορισμού (</a:t>
            </a:r>
            <a:r>
              <a:rPr lang="en-US" dirty="0" smtClean="0"/>
              <a:t>containment problem)</a:t>
            </a:r>
          </a:p>
          <a:p>
            <a:pPr lvl="1"/>
            <a:r>
              <a:rPr lang="el-GR" dirty="0" smtClean="0"/>
              <a:t>Ο πελάτης ζητάει από τον διακομιστή κάποια εργασία</a:t>
            </a:r>
          </a:p>
          <a:p>
            <a:pPr lvl="1"/>
            <a:r>
              <a:rPr lang="el-GR" dirty="0" smtClean="0"/>
              <a:t>Για να γίνει η εργασία του αποκαλύπτει πληροφορίες</a:t>
            </a:r>
          </a:p>
          <a:p>
            <a:pPr lvl="1"/>
            <a:r>
              <a:rPr lang="el-GR" dirty="0" smtClean="0"/>
              <a:t>Ο διακομιστής θέλει να τις αποκαλύψει στον συνεργάτη</a:t>
            </a:r>
          </a:p>
          <a:p>
            <a:pPr lvl="1"/>
            <a:r>
              <a:rPr lang="el-GR" dirty="0" smtClean="0"/>
              <a:t>Το μητρώο προστασίας απαγορεύει την επικοινωνία</a:t>
            </a:r>
          </a:p>
          <a:p>
            <a:pPr lvl="1"/>
            <a:r>
              <a:rPr lang="el-GR" dirty="0" smtClean="0"/>
              <a:t>Δυνατότητα επικοινωνίας με συγκεκαλυμμένα κανάλια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695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3" descr="&#10;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Συγκεκαλυμμένα κανάλια (2 από 5)</a:t>
            </a:r>
          </a:p>
        </p:txBody>
      </p:sp>
      <p:pic>
        <p:nvPicPr>
          <p:cNvPr id="36870" name="Picture 8" descr="Παράδειγμα με συγκεκαλυμμένα κανάλια: Ο διακομιστής σε κάθε διάστημα κλειδώνει ή ξεκλειδώνει ένα αρχείο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156146"/>
            <a:ext cx="7200900" cy="212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Content Placeholder 4"/>
          <p:cNvSpPr>
            <a:spLocks noGrp="1"/>
          </p:cNvSpPr>
          <p:nvPr>
            <p:ph idx="1"/>
          </p:nvPr>
        </p:nvSpPr>
        <p:spPr>
          <a:xfrm>
            <a:off x="457200" y="3284984"/>
            <a:ext cx="8229600" cy="2841179"/>
          </a:xfrm>
        </p:spPr>
        <p:txBody>
          <a:bodyPr>
            <a:normAutofit fontScale="77500" lnSpcReduction="20000"/>
          </a:bodyPr>
          <a:lstStyle/>
          <a:p>
            <a:r>
              <a:rPr lang="el-GR" dirty="0" smtClean="0"/>
              <a:t>Ο διακομιστής σε κάθε διάστημα είναι σε μία κατάσταση</a:t>
            </a:r>
          </a:p>
          <a:p>
            <a:pPr lvl="1"/>
            <a:r>
              <a:rPr lang="el-GR" dirty="0" smtClean="0"/>
              <a:t>Η μία κατάσταση σημαίνει 1 και η άλλη 0</a:t>
            </a:r>
          </a:p>
          <a:p>
            <a:r>
              <a:rPr lang="el-GR" dirty="0" smtClean="0"/>
              <a:t>Παράδειγμα: υπολογίζει πολύ ή υπολογίζει λίγο</a:t>
            </a:r>
          </a:p>
          <a:p>
            <a:pPr lvl="1"/>
            <a:r>
              <a:rPr lang="el-GR" dirty="0" smtClean="0"/>
              <a:t>Ο συνεργάτης στέλνει μηνύματα, βλέπει το χρόνο απόκρισης</a:t>
            </a:r>
          </a:p>
          <a:p>
            <a:r>
              <a:rPr lang="el-GR" dirty="0" smtClean="0"/>
              <a:t>Παράδειγμα: κλειδώνει ή ξεκλειδώνει ένα αρχείο</a:t>
            </a:r>
          </a:p>
          <a:p>
            <a:pPr lvl="1"/>
            <a:r>
              <a:rPr lang="el-GR" dirty="0" smtClean="0"/>
              <a:t>Ο συνεργάτης ελέγχει αν το αρχείο είναι κλειδωμένο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7804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Συγκεκαλυμμένα κανάλια (3 από 5)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Τα κανάλια αυτά είναι γενικά θορυβώδη</a:t>
            </a:r>
          </a:p>
          <a:p>
            <a:pPr lvl="1"/>
            <a:r>
              <a:rPr lang="el-GR" dirty="0" smtClean="0"/>
              <a:t>Χρήση κώδικα διόρθωσης σφαλμάτων</a:t>
            </a:r>
          </a:p>
          <a:p>
            <a:pPr lvl="1"/>
            <a:r>
              <a:rPr lang="el-GR" dirty="0" smtClean="0"/>
              <a:t>Χρήση επιβεβαιώσεων (αντίστροφη ροή)</a:t>
            </a:r>
          </a:p>
          <a:p>
            <a:r>
              <a:rPr lang="el-GR" dirty="0" smtClean="0"/>
              <a:t>Στεγανογραφία</a:t>
            </a:r>
            <a:r>
              <a:rPr lang="en-US" dirty="0" smtClean="0"/>
              <a:t> (steganography)</a:t>
            </a:r>
          </a:p>
          <a:p>
            <a:pPr lvl="1"/>
            <a:r>
              <a:rPr lang="el-GR" dirty="0" smtClean="0"/>
              <a:t>Κρύψιμο εμπιστευτικών σε μη εμπιστευτικές</a:t>
            </a:r>
          </a:p>
          <a:p>
            <a:pPr lvl="2"/>
            <a:r>
              <a:rPr lang="el-GR" dirty="0" smtClean="0"/>
              <a:t>Είναι μία μορφή συγκεκαλυμμένου καναλιού</a:t>
            </a:r>
          </a:p>
          <a:p>
            <a:pPr lvl="2"/>
            <a:r>
              <a:rPr lang="el-GR" dirty="0" smtClean="0"/>
              <a:t>Τροποποίηση πληροφοριών με μη εμφανή τρόπο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4486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Συγκεκαλυμμένα κανάλια (4 από 5)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Παράδειγμα: εικόνα με 24 </a:t>
            </a:r>
            <a:r>
              <a:rPr lang="en-US" dirty="0" smtClean="0"/>
              <a:t>bit</a:t>
            </a:r>
            <a:r>
              <a:rPr lang="el-GR" dirty="0" smtClean="0"/>
              <a:t> χρώματος</a:t>
            </a:r>
          </a:p>
          <a:p>
            <a:pPr lvl="1"/>
            <a:r>
              <a:rPr lang="el-GR" dirty="0" smtClean="0"/>
              <a:t>Κάθε εικονοστοιχείο έχει 3 κανάλια χρώματος</a:t>
            </a:r>
          </a:p>
          <a:p>
            <a:pPr lvl="1"/>
            <a:r>
              <a:rPr lang="el-GR" dirty="0" smtClean="0"/>
              <a:t>Κάθε κανάλι έχει 8 </a:t>
            </a:r>
            <a:r>
              <a:rPr lang="en-US" dirty="0" smtClean="0"/>
              <a:t>bit</a:t>
            </a:r>
          </a:p>
          <a:p>
            <a:pPr lvl="1"/>
            <a:r>
              <a:rPr lang="el-GR" dirty="0" smtClean="0"/>
              <a:t>Χρησιμοποιούμε το λιγότερο σημαντικό </a:t>
            </a:r>
            <a:r>
              <a:rPr lang="en-US" dirty="0" smtClean="0"/>
              <a:t>bit</a:t>
            </a:r>
            <a:endParaRPr lang="el-GR" dirty="0" smtClean="0"/>
          </a:p>
          <a:p>
            <a:pPr lvl="2"/>
            <a:r>
              <a:rPr lang="el-GR" dirty="0" smtClean="0"/>
              <a:t>Αλλάζει ανάλογα με την πληροφορία</a:t>
            </a:r>
          </a:p>
          <a:p>
            <a:pPr lvl="1"/>
            <a:r>
              <a:rPr lang="el-GR" dirty="0" smtClean="0"/>
              <a:t>Ανεπαίσθητες αλλαγές στο χρώμα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2834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Συγκεκαλυμμένα κανάλια (5 από 5)</a:t>
            </a:r>
          </a:p>
        </p:txBody>
      </p:sp>
      <p:pic>
        <p:nvPicPr>
          <p:cNvPr id="38918" name="Picture 8" descr="Παράδειγμα συγκεκαλυμμένου κανάλιού: Η δεξιά εικόνα περιέχει και 5 έργα του Σαίξπηρ.&#10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194276"/>
            <a:ext cx="5834062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Content Placeholder 4"/>
          <p:cNvSpPr>
            <a:spLocks noGrp="1"/>
          </p:cNvSpPr>
          <p:nvPr>
            <p:ph idx="1"/>
          </p:nvPr>
        </p:nvSpPr>
        <p:spPr>
          <a:xfrm>
            <a:off x="457200" y="3384327"/>
            <a:ext cx="8229600" cy="2741836"/>
          </a:xfrm>
        </p:spPr>
        <p:txBody>
          <a:bodyPr>
            <a:normAutofit fontScale="85000" lnSpcReduction="20000"/>
          </a:bodyPr>
          <a:lstStyle/>
          <a:p>
            <a:r>
              <a:rPr lang="el-GR" dirty="0" smtClean="0"/>
              <a:t>Παράδειγμα με πραγματική εικόνα</a:t>
            </a:r>
          </a:p>
          <a:p>
            <a:pPr lvl="1"/>
            <a:r>
              <a:rPr lang="el-GR" dirty="0" smtClean="0"/>
              <a:t>Η αριστερή εικόνα είναι η αρχική</a:t>
            </a:r>
          </a:p>
          <a:p>
            <a:pPr lvl="1"/>
            <a:r>
              <a:rPr lang="el-GR" dirty="0" smtClean="0"/>
              <a:t>Η δεξιά περιέχει και 5 έργα του Σαίξπηρ</a:t>
            </a:r>
          </a:p>
          <a:p>
            <a:r>
              <a:rPr lang="el-GR" dirty="0" smtClean="0"/>
              <a:t>Χρήση για εισαγωγή υδατογραφημάτων </a:t>
            </a:r>
            <a:r>
              <a:rPr lang="en-US" dirty="0" smtClean="0"/>
              <a:t>(watermarks)</a:t>
            </a:r>
          </a:p>
          <a:p>
            <a:pPr lvl="1"/>
            <a:r>
              <a:rPr lang="el-GR" dirty="0" smtClean="0"/>
              <a:t>Απόκρυψη πληροφοριών για τον ιδιοκτήτη της εικόνας</a:t>
            </a:r>
          </a:p>
          <a:p>
            <a:pPr lvl="1"/>
            <a:r>
              <a:rPr lang="el-GR" dirty="0" smtClean="0"/>
              <a:t>Αν χρησιμοποιηθεί η εικόνα, δείχνουμε το υδατογράφημα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9066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Πιστοποίηση ταυτότητας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/>
              <a:t>Μάθημα: </a:t>
            </a:r>
            <a:r>
              <a:rPr lang="el-GR" dirty="0"/>
              <a:t>Λειτουργικά Συστήματα, </a:t>
            </a:r>
            <a:r>
              <a:rPr lang="el-GR" b="1" dirty="0"/>
              <a:t>Ενότητα </a:t>
            </a:r>
            <a:r>
              <a:rPr lang="en-US" b="1" dirty="0"/>
              <a:t># </a:t>
            </a:r>
            <a:r>
              <a:rPr lang="el-GR" b="1" dirty="0"/>
              <a:t>7:</a:t>
            </a:r>
            <a:r>
              <a:rPr lang="en-US" b="1" dirty="0"/>
              <a:t> </a:t>
            </a:r>
            <a:r>
              <a:rPr lang="el-GR" dirty="0"/>
              <a:t>Ασφάλεια</a:t>
            </a:r>
          </a:p>
          <a:p>
            <a:r>
              <a:rPr lang="el-GR" b="1" dirty="0"/>
              <a:t>Διδάσκων: </a:t>
            </a:r>
            <a:r>
              <a:rPr lang="el-GR" dirty="0"/>
              <a:t>Γιώργος </a:t>
            </a:r>
            <a:r>
              <a:rPr lang="el-GR" dirty="0" err="1"/>
              <a:t>Ξυλωμένος</a:t>
            </a:r>
            <a:r>
              <a:rPr lang="el-GR" dirty="0"/>
              <a:t>, </a:t>
            </a:r>
            <a:r>
              <a:rPr lang="el-GR" b="1" dirty="0"/>
              <a:t>Τμήμα: </a:t>
            </a:r>
            <a:r>
              <a:rPr lang="el-GR" dirty="0"/>
              <a:t>Πληροφορικής</a:t>
            </a:r>
          </a:p>
          <a:p>
            <a:endParaRPr lang="el-GR" dirty="0"/>
          </a:p>
        </p:txBody>
      </p:sp>
      <p:pic>
        <p:nvPicPr>
          <p:cNvPr id="7" name="Picture 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4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4825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Κωδικοί πρόσβασης (</a:t>
            </a:r>
            <a:r>
              <a:rPr lang="el-GR" dirty="0"/>
              <a:t>1 από 11)</a:t>
            </a:r>
            <a:endParaRPr lang="el-GR" dirty="0" smtClean="0"/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Πώς ξέρουμε ποιος είναι ο χρήστης;</a:t>
            </a:r>
          </a:p>
          <a:p>
            <a:pPr lvl="1"/>
            <a:r>
              <a:rPr lang="el-GR" dirty="0" smtClean="0"/>
              <a:t>Δεν πρέπει να μπορεί να παραστήσει άλλον</a:t>
            </a:r>
          </a:p>
          <a:p>
            <a:pPr lvl="1"/>
            <a:r>
              <a:rPr lang="el-GR" dirty="0"/>
              <a:t>Χρειάζεται μέθοδος πιστοποίησης ταυτότητας</a:t>
            </a:r>
          </a:p>
          <a:p>
            <a:pPr lvl="1"/>
            <a:r>
              <a:rPr lang="el-GR" dirty="0" smtClean="0"/>
              <a:t>Τρεις γενικές μέθοδοι</a:t>
            </a:r>
          </a:p>
          <a:p>
            <a:pPr lvl="2"/>
            <a:r>
              <a:rPr lang="el-GR" dirty="0" smtClean="0"/>
              <a:t>Κάτι που γνωρίζει ο χρήστης</a:t>
            </a:r>
          </a:p>
          <a:p>
            <a:pPr lvl="2"/>
            <a:r>
              <a:rPr lang="el-GR" dirty="0" smtClean="0"/>
              <a:t>Κάτι που κατέχει ο χρήστης</a:t>
            </a:r>
          </a:p>
          <a:p>
            <a:pPr lvl="2"/>
            <a:r>
              <a:rPr lang="el-GR" dirty="0" smtClean="0"/>
              <a:t>Κάτι που είναι ο χρήστης</a:t>
            </a:r>
          </a:p>
          <a:p>
            <a:pPr lvl="1"/>
            <a:r>
              <a:rPr lang="el-GR" dirty="0" smtClean="0"/>
              <a:t>Σε ορισμένα ΛΣ έχουμε συνδυασμό μεθόδων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2490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Κωδικοί πρόσβασης </a:t>
            </a:r>
            <a:r>
              <a:rPr lang="el-GR" dirty="0" smtClean="0"/>
              <a:t>(</a:t>
            </a:r>
            <a:r>
              <a:rPr lang="el-GR" dirty="0"/>
              <a:t>2 από 11)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Χάκερ ή κράκερ;</a:t>
            </a:r>
          </a:p>
          <a:p>
            <a:pPr lvl="1"/>
            <a:r>
              <a:rPr lang="el-GR" dirty="0"/>
              <a:t>Χάκερ </a:t>
            </a:r>
            <a:r>
              <a:rPr lang="el-GR" dirty="0" smtClean="0"/>
              <a:t>είναι </a:t>
            </a:r>
            <a:r>
              <a:rPr lang="el-GR" dirty="0"/>
              <a:t>ο επιδέξιος </a:t>
            </a:r>
            <a:r>
              <a:rPr lang="el-GR" dirty="0" smtClean="0"/>
              <a:t>προγραμματιστής</a:t>
            </a:r>
          </a:p>
          <a:p>
            <a:pPr lvl="2"/>
            <a:r>
              <a:rPr lang="el-GR" dirty="0" smtClean="0"/>
              <a:t>Μπορεί να λύσει δύσκολα προβλήματα</a:t>
            </a:r>
            <a:endParaRPr lang="el-GR" dirty="0"/>
          </a:p>
          <a:p>
            <a:pPr lvl="1"/>
            <a:r>
              <a:rPr lang="el-GR" dirty="0" smtClean="0"/>
              <a:t>Κράκερ </a:t>
            </a:r>
            <a:r>
              <a:rPr lang="el-GR" dirty="0"/>
              <a:t>είναι αυτός που διεισδύει σε </a:t>
            </a:r>
            <a:r>
              <a:rPr lang="el-GR" dirty="0" smtClean="0"/>
              <a:t>συστήματα</a:t>
            </a:r>
          </a:p>
          <a:p>
            <a:pPr lvl="2"/>
            <a:r>
              <a:rPr lang="el-GR" dirty="0" smtClean="0"/>
              <a:t>Σπάει την ασφάλεια των συστημάτων</a:t>
            </a:r>
            <a:endParaRPr lang="el-GR" dirty="0"/>
          </a:p>
          <a:p>
            <a:pPr lvl="1"/>
            <a:r>
              <a:rPr lang="el-GR" dirty="0" smtClean="0"/>
              <a:t>Λέμε και </a:t>
            </a:r>
            <a:r>
              <a:rPr lang="en-US" dirty="0" smtClean="0"/>
              <a:t>white-hat </a:t>
            </a:r>
            <a:r>
              <a:rPr lang="el-GR" dirty="0" smtClean="0"/>
              <a:t>ή </a:t>
            </a:r>
            <a:r>
              <a:rPr lang="en-US" dirty="0" smtClean="0"/>
              <a:t>black-hat </a:t>
            </a:r>
            <a:r>
              <a:rPr lang="en-US" dirty="0"/>
              <a:t>hacker</a:t>
            </a:r>
          </a:p>
          <a:p>
            <a:pPr lvl="2"/>
            <a:r>
              <a:rPr lang="en-US" dirty="0"/>
              <a:t>White-hat</a:t>
            </a:r>
            <a:r>
              <a:rPr lang="el-GR" dirty="0"/>
              <a:t> είναι ο (μάλλον) καλοπροαίρετος</a:t>
            </a:r>
          </a:p>
          <a:p>
            <a:pPr lvl="2"/>
            <a:r>
              <a:rPr lang="en-US" dirty="0"/>
              <a:t>Black-hat</a:t>
            </a:r>
            <a:r>
              <a:rPr lang="el-GR" dirty="0"/>
              <a:t> είναι ο (σίγουρα) </a:t>
            </a:r>
            <a:r>
              <a:rPr lang="el-GR" dirty="0" smtClean="0"/>
              <a:t>κακοπροαίρετος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4173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Κωδικοί πρόσβασης </a:t>
            </a:r>
            <a:r>
              <a:rPr lang="el-GR" dirty="0" smtClean="0"/>
              <a:t>(</a:t>
            </a:r>
            <a:r>
              <a:rPr lang="el-GR" dirty="0"/>
              <a:t>3 από 11)</a:t>
            </a:r>
            <a:endParaRPr lang="el-GR" dirty="0" smtClean="0"/>
          </a:p>
        </p:txBody>
      </p:sp>
      <p:pic>
        <p:nvPicPr>
          <p:cNvPr id="40966" name="Picture 8" descr="Τρία παραδείγματα κωδικών πρόσβασης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7421" y="1268760"/>
            <a:ext cx="5976937" cy="116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Content Placeholder 5"/>
          <p:cNvSpPr>
            <a:spLocks noGrp="1"/>
          </p:cNvSpPr>
          <p:nvPr>
            <p:ph idx="1"/>
          </p:nvPr>
        </p:nvSpPr>
        <p:spPr>
          <a:xfrm>
            <a:off x="457200" y="2435572"/>
            <a:ext cx="8229600" cy="3690591"/>
          </a:xfrm>
        </p:spPr>
        <p:txBody>
          <a:bodyPr>
            <a:normAutofit fontScale="85000" lnSpcReduction="10000"/>
          </a:bodyPr>
          <a:lstStyle/>
          <a:p>
            <a:r>
              <a:rPr lang="el-GR" dirty="0" smtClean="0"/>
              <a:t>Πιστοποίηση με χρήση κωδικών πρόσβασης</a:t>
            </a:r>
          </a:p>
          <a:p>
            <a:pPr lvl="1"/>
            <a:r>
              <a:rPr lang="el-GR" dirty="0" smtClean="0"/>
              <a:t>Πληκτρολόγηση ονόματος και κωδικού πρόσβασης</a:t>
            </a:r>
          </a:p>
          <a:p>
            <a:pPr lvl="2"/>
            <a:r>
              <a:rPr lang="el-GR" dirty="0" smtClean="0"/>
              <a:t>Το σύστημα διατηρεί μια λίστα με τέτοια ζεύγη</a:t>
            </a:r>
          </a:p>
          <a:p>
            <a:pPr lvl="1"/>
            <a:r>
              <a:rPr lang="el-GR" dirty="0" smtClean="0"/>
              <a:t>Οι κωδικοί πρόσβασης δεν πρέπει να εμφανίζονται</a:t>
            </a:r>
          </a:p>
          <a:p>
            <a:pPr lvl="2"/>
            <a:r>
              <a:rPr lang="el-GR" dirty="0" smtClean="0"/>
              <a:t>Αλλιώς μπορούν να τους μάθουν όσοι βρίσκονται κοντά</a:t>
            </a:r>
          </a:p>
          <a:p>
            <a:pPr lvl="1"/>
            <a:r>
              <a:rPr lang="el-GR" dirty="0" smtClean="0"/>
              <a:t>Το σύστημα πρέπει να δίνει τις ελάχιστες πληροφορίες</a:t>
            </a:r>
          </a:p>
          <a:p>
            <a:pPr lvl="2"/>
            <a:r>
              <a:rPr lang="el-GR" dirty="0" smtClean="0"/>
              <a:t>Στο </a:t>
            </a:r>
            <a:r>
              <a:rPr lang="en-US" dirty="0" smtClean="0"/>
              <a:t>(</a:t>
            </a:r>
            <a:r>
              <a:rPr lang="el-GR" dirty="0" smtClean="0"/>
              <a:t>β</a:t>
            </a:r>
            <a:r>
              <a:rPr lang="en-US" dirty="0" smtClean="0"/>
              <a:t>)</a:t>
            </a:r>
            <a:r>
              <a:rPr lang="el-GR" dirty="0" smtClean="0"/>
              <a:t> ο κράκερ μαθαίνει ότι το όνομα σύνδεσης είναι λάθος</a:t>
            </a:r>
          </a:p>
          <a:p>
            <a:pPr lvl="2"/>
            <a:r>
              <a:rPr lang="el-GR" dirty="0" smtClean="0"/>
              <a:t>Στο </a:t>
            </a:r>
            <a:r>
              <a:rPr lang="en-US" dirty="0" smtClean="0"/>
              <a:t>(</a:t>
            </a:r>
            <a:r>
              <a:rPr lang="el-GR" dirty="0" smtClean="0"/>
              <a:t>γ</a:t>
            </a:r>
            <a:r>
              <a:rPr lang="en-US" dirty="0" smtClean="0"/>
              <a:t>) </a:t>
            </a:r>
            <a:r>
              <a:rPr lang="el-GR" dirty="0" smtClean="0"/>
              <a:t>μαθαίνει μόνο ότι ο συνδυασμός δεν είναι σωστός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0755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Κωδικοί πρόσβασης </a:t>
            </a:r>
            <a:r>
              <a:rPr lang="el-GR" dirty="0" smtClean="0"/>
              <a:t>(</a:t>
            </a:r>
            <a:r>
              <a:rPr lang="el-GR" dirty="0"/>
              <a:t>4 από 11)</a:t>
            </a:r>
            <a:endParaRPr lang="el-GR" dirty="0" smtClean="0"/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Πώς διεισδύουν οι κράκερ;</a:t>
            </a:r>
          </a:p>
          <a:p>
            <a:pPr lvl="1"/>
            <a:r>
              <a:rPr lang="el-GR" dirty="0" smtClean="0"/>
              <a:t>Τα ονόματα χρήστη είναι συνήθως προφανή</a:t>
            </a:r>
          </a:p>
          <a:p>
            <a:pPr lvl="2"/>
            <a:r>
              <a:rPr lang="el-GR" dirty="0" smtClean="0"/>
              <a:t>Παράδειγμα: όνομα.επώνυμο</a:t>
            </a:r>
          </a:p>
          <a:p>
            <a:pPr lvl="1"/>
            <a:r>
              <a:rPr lang="el-GR" dirty="0" smtClean="0"/>
              <a:t>Αλλά και οι (απλοί) κωδικοί δεν είναι δύσκολοι</a:t>
            </a:r>
          </a:p>
          <a:p>
            <a:pPr lvl="2"/>
            <a:r>
              <a:rPr lang="el-GR" dirty="0" smtClean="0"/>
              <a:t>Οι χρήστες συνήθως χρησιμοποιούν κοινές λέξεις</a:t>
            </a:r>
          </a:p>
          <a:p>
            <a:pPr lvl="2"/>
            <a:r>
              <a:rPr lang="el-GR" dirty="0" smtClean="0"/>
              <a:t>Με ένα μικρό λεξικό ανοίγουν πολλοί λογαριασμοί</a:t>
            </a:r>
          </a:p>
          <a:p>
            <a:pPr lvl="1"/>
            <a:r>
              <a:rPr lang="el-GR" dirty="0" smtClean="0"/>
              <a:t>Το πρόβλημα είναι πιο μεγάλο λόγω δικτύων</a:t>
            </a:r>
          </a:p>
          <a:p>
            <a:pPr lvl="2"/>
            <a:r>
              <a:rPr lang="el-GR" dirty="0" smtClean="0"/>
              <a:t>Ένας χρήστης μπορεί να έχει πολλούς λογαριασμούς</a:t>
            </a:r>
          </a:p>
          <a:p>
            <a:pPr lvl="2"/>
            <a:r>
              <a:rPr lang="el-GR" dirty="0" smtClean="0"/>
              <a:t>Συνήθως χρησιμοποιεί τον ίδιο κωδικό παντού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193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Περιβάλλον ασφάλειας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/>
              <a:t>Μάθημα: </a:t>
            </a:r>
            <a:r>
              <a:rPr lang="el-GR" dirty="0"/>
              <a:t>Λειτουργικά Συστήματα, </a:t>
            </a:r>
            <a:r>
              <a:rPr lang="el-GR" b="1" dirty="0"/>
              <a:t>Ενότητα </a:t>
            </a:r>
            <a:r>
              <a:rPr lang="en-US" b="1" dirty="0"/>
              <a:t># </a:t>
            </a:r>
            <a:r>
              <a:rPr lang="el-GR" b="1" dirty="0" smtClean="0"/>
              <a:t>7:</a:t>
            </a:r>
            <a:r>
              <a:rPr lang="en-US" b="1" dirty="0" smtClean="0"/>
              <a:t> </a:t>
            </a:r>
            <a:r>
              <a:rPr lang="el-GR" dirty="0" smtClean="0"/>
              <a:t>Ασφάλεια</a:t>
            </a:r>
            <a:endParaRPr lang="el-GR" dirty="0"/>
          </a:p>
          <a:p>
            <a:r>
              <a:rPr lang="el-GR" b="1" dirty="0"/>
              <a:t>Διδάσκων: </a:t>
            </a:r>
            <a:r>
              <a:rPr lang="el-GR" dirty="0"/>
              <a:t>Γιώργος </a:t>
            </a:r>
            <a:r>
              <a:rPr lang="el-GR" dirty="0" err="1"/>
              <a:t>Ξυλωμένος</a:t>
            </a:r>
            <a:r>
              <a:rPr lang="el-GR" dirty="0"/>
              <a:t>, </a:t>
            </a:r>
            <a:r>
              <a:rPr lang="el-GR" b="1" dirty="0"/>
              <a:t>Τμήμα: </a:t>
            </a:r>
            <a:r>
              <a:rPr lang="el-GR" dirty="0"/>
              <a:t>Πληροφορικής</a:t>
            </a:r>
          </a:p>
          <a:p>
            <a:endParaRPr lang="el-GR" dirty="0"/>
          </a:p>
        </p:txBody>
      </p:sp>
      <p:pic>
        <p:nvPicPr>
          <p:cNvPr id="7" name="Picture 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4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4479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Κωδικοί πρόσβασης </a:t>
            </a:r>
            <a:r>
              <a:rPr lang="el-GR" dirty="0" smtClean="0"/>
              <a:t>(</a:t>
            </a:r>
            <a:r>
              <a:rPr lang="el-GR" dirty="0"/>
              <a:t>5 από 11)</a:t>
            </a:r>
            <a:endParaRPr lang="el-GR" dirty="0" smtClean="0"/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 smtClean="0"/>
              <a:t>Πώς διεισδύουν οι κράκερ;</a:t>
            </a:r>
          </a:p>
          <a:p>
            <a:pPr lvl="1"/>
            <a:r>
              <a:rPr lang="el-GR" dirty="0"/>
              <a:t>Τηλεφωνητής πολέμου (</a:t>
            </a:r>
            <a:r>
              <a:rPr lang="en-US" dirty="0"/>
              <a:t>war dialer)</a:t>
            </a:r>
            <a:endParaRPr lang="el-GR" dirty="0"/>
          </a:p>
          <a:p>
            <a:pPr lvl="2"/>
            <a:r>
              <a:rPr lang="el-GR" dirty="0"/>
              <a:t>Σύστημα που καλεί τυχαία τηλέφωνα μέσω μόντεμ</a:t>
            </a:r>
          </a:p>
          <a:p>
            <a:pPr lvl="2"/>
            <a:r>
              <a:rPr lang="el-GR" dirty="0" smtClean="0"/>
              <a:t>Πολλοί </a:t>
            </a:r>
            <a:r>
              <a:rPr lang="el-GR" dirty="0"/>
              <a:t>υπολογιστές </a:t>
            </a:r>
            <a:r>
              <a:rPr lang="el-GR" dirty="0" smtClean="0"/>
              <a:t>δέχονται </a:t>
            </a:r>
            <a:r>
              <a:rPr lang="el-GR" dirty="0"/>
              <a:t>κλήσεις χωρίς έλεγχο!</a:t>
            </a:r>
          </a:p>
          <a:p>
            <a:pPr lvl="1"/>
            <a:r>
              <a:rPr lang="el-GR" dirty="0"/>
              <a:t>Παραλλαγή της μεθόδου για το Διαδίκτυο</a:t>
            </a:r>
          </a:p>
          <a:p>
            <a:pPr lvl="2"/>
            <a:r>
              <a:rPr lang="el-GR" dirty="0"/>
              <a:t>Δοκιμή τυχαίων διευθύνσεων </a:t>
            </a:r>
            <a:r>
              <a:rPr lang="en-US" dirty="0"/>
              <a:t>IP</a:t>
            </a:r>
            <a:r>
              <a:rPr lang="el-GR" dirty="0"/>
              <a:t> με </a:t>
            </a:r>
            <a:r>
              <a:rPr lang="en-US" dirty="0"/>
              <a:t>ping</a:t>
            </a:r>
            <a:r>
              <a:rPr lang="el-GR" dirty="0"/>
              <a:t> και</a:t>
            </a:r>
            <a:r>
              <a:rPr lang="en-US" dirty="0"/>
              <a:t> telnet</a:t>
            </a:r>
            <a:endParaRPr lang="el-GR" dirty="0"/>
          </a:p>
          <a:p>
            <a:pPr lvl="1"/>
            <a:r>
              <a:rPr lang="el-GR" dirty="0" smtClean="0"/>
              <a:t>Αντίμετρα από τα συστήματα</a:t>
            </a:r>
          </a:p>
          <a:p>
            <a:pPr lvl="2"/>
            <a:r>
              <a:rPr lang="el-GR" dirty="0" smtClean="0"/>
              <a:t>Απενεργοποίηση του </a:t>
            </a:r>
            <a:r>
              <a:rPr lang="en-US" dirty="0" smtClean="0"/>
              <a:t>ping</a:t>
            </a:r>
            <a:endParaRPr lang="el-GR" dirty="0" smtClean="0"/>
          </a:p>
          <a:p>
            <a:pPr lvl="2"/>
            <a:r>
              <a:rPr lang="el-GR" dirty="0" smtClean="0"/>
              <a:t>Αποσύνδεση του </a:t>
            </a:r>
            <a:r>
              <a:rPr lang="en-US" dirty="0" smtClean="0"/>
              <a:t>telnet</a:t>
            </a:r>
            <a:r>
              <a:rPr lang="el-GR" dirty="0" smtClean="0"/>
              <a:t> μετά από μερικές αποτυχίες</a:t>
            </a:r>
          </a:p>
          <a:p>
            <a:pPr lvl="3"/>
            <a:r>
              <a:rPr lang="el-GR" dirty="0" smtClean="0"/>
              <a:t>Η επίθεση θέλει περισσότερο χρόνο</a:t>
            </a:r>
          </a:p>
          <a:p>
            <a:pPr lvl="3"/>
            <a:r>
              <a:rPr lang="el-GR" dirty="0" smtClean="0"/>
              <a:t>Οι υπολογιστές όμως έχουν μεγάλη υπομονή!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8882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Κωδικοί πρόσβασης </a:t>
            </a:r>
            <a:r>
              <a:rPr lang="el-GR" dirty="0" smtClean="0"/>
              <a:t>(</a:t>
            </a:r>
            <a:r>
              <a:rPr lang="el-GR" dirty="0"/>
              <a:t>6 από 11)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/>
              <a:t>Πώς διεισδύουν οι κράκερ;</a:t>
            </a:r>
          </a:p>
          <a:p>
            <a:pPr lvl="1"/>
            <a:r>
              <a:rPr lang="el-GR" dirty="0" smtClean="0"/>
              <a:t>Σάρωση </a:t>
            </a:r>
            <a:r>
              <a:rPr lang="el-GR" dirty="0"/>
              <a:t>θυρών </a:t>
            </a:r>
            <a:r>
              <a:rPr lang="en-US" dirty="0"/>
              <a:t>(port scan)</a:t>
            </a:r>
            <a:endParaRPr lang="el-GR" dirty="0"/>
          </a:p>
          <a:p>
            <a:pPr lvl="2"/>
            <a:r>
              <a:rPr lang="el-GR" dirty="0"/>
              <a:t>Δοκιμή σύνδεσης με διάφορες θύρες </a:t>
            </a:r>
            <a:r>
              <a:rPr lang="en-US" dirty="0"/>
              <a:t>UDP</a:t>
            </a:r>
            <a:r>
              <a:rPr lang="el-GR" dirty="0"/>
              <a:t> και </a:t>
            </a:r>
            <a:r>
              <a:rPr lang="en-US" dirty="0"/>
              <a:t>TCP</a:t>
            </a:r>
          </a:p>
          <a:p>
            <a:pPr lvl="2"/>
            <a:r>
              <a:rPr lang="el-GR" dirty="0"/>
              <a:t>Αποκάλυψη υπηρεσιών που τρέχουν σε ένα σύστημα</a:t>
            </a:r>
          </a:p>
          <a:p>
            <a:pPr lvl="2"/>
            <a:r>
              <a:rPr lang="el-GR" dirty="0"/>
              <a:t>Στη συνέχεια επίθεση στις υπηρεσίες αυτές</a:t>
            </a:r>
          </a:p>
          <a:p>
            <a:pPr lvl="1"/>
            <a:r>
              <a:rPr lang="el-GR" dirty="0"/>
              <a:t>Χρήση προεπιλεγμένων κωδικών</a:t>
            </a:r>
          </a:p>
          <a:p>
            <a:pPr lvl="2"/>
            <a:r>
              <a:rPr lang="el-GR" dirty="0"/>
              <a:t>Σε πολλά </a:t>
            </a:r>
            <a:r>
              <a:rPr lang="el-GR" dirty="0" smtClean="0"/>
              <a:t>ΛΣ υπάρχουν </a:t>
            </a:r>
            <a:r>
              <a:rPr lang="el-GR" dirty="0"/>
              <a:t>λογαριασμοί ειδικού σκοπού</a:t>
            </a:r>
          </a:p>
          <a:p>
            <a:pPr lvl="2"/>
            <a:r>
              <a:rPr lang="el-GR" dirty="0"/>
              <a:t>Οι κωδικοί </a:t>
            </a:r>
            <a:r>
              <a:rPr lang="el-GR" dirty="0" smtClean="0"/>
              <a:t>είναι </a:t>
            </a:r>
            <a:r>
              <a:rPr lang="el-GR" dirty="0"/>
              <a:t>προεπιλεγμένοι από τον κατασκευαστή</a:t>
            </a:r>
          </a:p>
          <a:p>
            <a:pPr lvl="2"/>
            <a:r>
              <a:rPr lang="el-GR" dirty="0"/>
              <a:t>Πολλοί διαχειριστές δεν τους αλλάζουν ποτέ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0271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Κωδικοί πρόσβασης </a:t>
            </a:r>
            <a:r>
              <a:rPr lang="el-GR" dirty="0" smtClean="0"/>
              <a:t>(</a:t>
            </a:r>
            <a:r>
              <a:rPr lang="el-GR" dirty="0"/>
              <a:t>7 από 11)</a:t>
            </a:r>
            <a:endParaRPr lang="el-GR" dirty="0" smtClean="0"/>
          </a:p>
        </p:txBody>
      </p:sp>
      <p:pic>
        <p:nvPicPr>
          <p:cNvPr id="44038" name="Picture 8" descr="Παράδειγμα &quot;The cuckoo’s egg&quot;: Ο κράκερ δοκιμάζει τους τυπικούς λογαριασμούς.&#10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5578" y="1190749"/>
            <a:ext cx="3776662" cy="245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457200" y="3717032"/>
            <a:ext cx="8229600" cy="2409132"/>
          </a:xfrm>
        </p:spPr>
        <p:txBody>
          <a:bodyPr>
            <a:normAutofit fontScale="85000" lnSpcReduction="20000"/>
          </a:bodyPr>
          <a:lstStyle/>
          <a:p>
            <a:r>
              <a:rPr lang="el-GR" dirty="0" smtClean="0"/>
              <a:t>Παράδειγμα από τον </a:t>
            </a:r>
            <a:r>
              <a:rPr lang="en-US" dirty="0" smtClean="0"/>
              <a:t>Clifford Stoll (The cuckoo’s egg)</a:t>
            </a:r>
          </a:p>
          <a:p>
            <a:pPr lvl="1"/>
            <a:r>
              <a:rPr lang="el-GR" dirty="0" smtClean="0"/>
              <a:t>Ο κράκερ δοκιμάζει τους τυπικούς λογαριασμούς</a:t>
            </a:r>
          </a:p>
          <a:p>
            <a:r>
              <a:rPr lang="el-GR" dirty="0" smtClean="0"/>
              <a:t>Πρόγραμμα εξέτασης πακέτων (</a:t>
            </a:r>
            <a:r>
              <a:rPr lang="en-US" dirty="0" smtClean="0"/>
              <a:t>packet sniffer)</a:t>
            </a:r>
          </a:p>
          <a:p>
            <a:pPr lvl="1"/>
            <a:r>
              <a:rPr lang="el-GR" dirty="0" smtClean="0"/>
              <a:t>Εγκαθίσταται από τον κράκερ στο σπασμένο σύστημα</a:t>
            </a:r>
          </a:p>
          <a:p>
            <a:pPr lvl="1"/>
            <a:r>
              <a:rPr lang="el-GR" dirty="0" smtClean="0"/>
              <a:t>Παρακολουθεί το δίκτυο</a:t>
            </a:r>
            <a:r>
              <a:rPr lang="en-US" dirty="0" smtClean="0"/>
              <a:t> </a:t>
            </a:r>
            <a:r>
              <a:rPr lang="el-GR" dirty="0" smtClean="0"/>
              <a:t>και καταγράφει τους κωδικούς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055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Κωδικοί πρόσβασης </a:t>
            </a:r>
            <a:r>
              <a:rPr lang="el-GR" dirty="0" smtClean="0"/>
              <a:t>(</a:t>
            </a:r>
            <a:r>
              <a:rPr lang="el-GR" dirty="0"/>
              <a:t>8 από 11)</a:t>
            </a:r>
            <a:endParaRPr lang="el-GR" dirty="0" smtClean="0"/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 smtClean="0"/>
              <a:t>Τα σεναριόπαιδα </a:t>
            </a:r>
            <a:r>
              <a:rPr lang="en-US" dirty="0" smtClean="0"/>
              <a:t>(script kiddies)</a:t>
            </a:r>
          </a:p>
          <a:p>
            <a:pPr lvl="1"/>
            <a:r>
              <a:rPr lang="el-GR" dirty="0" smtClean="0"/>
              <a:t>Αδαείς χρήστες που χρησιμοποιούν έτοιμα σενάρια</a:t>
            </a:r>
          </a:p>
          <a:p>
            <a:pPr lvl="2"/>
            <a:r>
              <a:rPr lang="el-GR" dirty="0" smtClean="0"/>
              <a:t>Αξιοποίηση είτε γνωστών προβλημάτων είτε επαναλήψεων</a:t>
            </a:r>
          </a:p>
          <a:p>
            <a:r>
              <a:rPr lang="el-GR" dirty="0" smtClean="0"/>
              <a:t>Ασφάλεια κωδικών πρόσβασης στο </a:t>
            </a:r>
            <a:r>
              <a:rPr lang="en-US" dirty="0" smtClean="0"/>
              <a:t>UNIX</a:t>
            </a:r>
          </a:p>
          <a:p>
            <a:pPr lvl="1"/>
            <a:r>
              <a:rPr lang="el-GR" dirty="0" smtClean="0"/>
              <a:t>Η διατήρηση κωδικών σε αρχείο είναι επικίνδυνη</a:t>
            </a:r>
          </a:p>
          <a:p>
            <a:pPr lvl="1"/>
            <a:r>
              <a:rPr lang="el-GR" dirty="0" smtClean="0"/>
              <a:t>Στο </a:t>
            </a:r>
            <a:r>
              <a:rPr lang="en-US" dirty="0" smtClean="0"/>
              <a:t>UNIX</a:t>
            </a:r>
            <a:r>
              <a:rPr lang="el-GR" dirty="0" smtClean="0"/>
              <a:t> αποθηκεύονται κρυπτογραφημένοι</a:t>
            </a:r>
          </a:p>
          <a:p>
            <a:pPr lvl="2"/>
            <a:r>
              <a:rPr lang="el-GR" dirty="0" smtClean="0"/>
              <a:t>Χρήση μονόδρομης συνάρτησης στον κωδικό</a:t>
            </a:r>
          </a:p>
          <a:p>
            <a:pPr lvl="2"/>
            <a:r>
              <a:rPr lang="el-GR" dirty="0" smtClean="0"/>
              <a:t>Σε κάθε σύνδεση ο κωδικός κρυπτογραφείται και συγκρίνεται</a:t>
            </a:r>
          </a:p>
          <a:p>
            <a:pPr lvl="1"/>
            <a:r>
              <a:rPr lang="el-GR" dirty="0" smtClean="0"/>
              <a:t>Ο εισβολέας μπορεί όμως να κάνει κι αυτός το ίδιο</a:t>
            </a:r>
          </a:p>
          <a:p>
            <a:pPr lvl="2"/>
            <a:r>
              <a:rPr lang="el-GR" dirty="0" smtClean="0"/>
              <a:t>Κρυπτογράφηση βάσης των κοινών λέξεων και σύγκριση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8177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Κωδικοί πρόσβασης </a:t>
            </a:r>
            <a:r>
              <a:rPr lang="el-GR" dirty="0" smtClean="0"/>
              <a:t>(</a:t>
            </a:r>
            <a:r>
              <a:rPr lang="el-GR" dirty="0"/>
              <a:t>9 από </a:t>
            </a:r>
            <a:r>
              <a:rPr lang="el-GR" dirty="0" smtClean="0"/>
              <a:t>11)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381000" y="2492896"/>
            <a:ext cx="8382000" cy="3907905"/>
          </a:xfrm>
        </p:spPr>
        <p:txBody>
          <a:bodyPr>
            <a:normAutofit fontScale="85000" lnSpcReduction="20000"/>
          </a:bodyPr>
          <a:lstStyle/>
          <a:p>
            <a:r>
              <a:rPr lang="el-GR" dirty="0" smtClean="0"/>
              <a:t>Ασφάλεια κωδικών πρόσβασης στο </a:t>
            </a:r>
            <a:r>
              <a:rPr lang="en-US" dirty="0" smtClean="0"/>
              <a:t>UNIX</a:t>
            </a:r>
          </a:p>
          <a:p>
            <a:pPr lvl="1"/>
            <a:r>
              <a:rPr lang="el-GR" dirty="0" smtClean="0"/>
              <a:t>Η τεχνική του αλατιού </a:t>
            </a:r>
            <a:r>
              <a:rPr lang="en-US" dirty="0" smtClean="0"/>
              <a:t>(salt)</a:t>
            </a:r>
          </a:p>
          <a:p>
            <a:pPr lvl="2"/>
            <a:r>
              <a:rPr lang="el-GR" dirty="0" smtClean="0"/>
              <a:t>Σε κάθε κωδικό αντιστοιχεί ένας τυχαίος αριθμός</a:t>
            </a:r>
          </a:p>
          <a:p>
            <a:pPr lvl="2"/>
            <a:r>
              <a:rPr lang="el-GR" dirty="0" smtClean="0"/>
              <a:t>Ο τυχαίος αριθμός αποθηκεύεται στο αρχείο κωδικών</a:t>
            </a:r>
          </a:p>
          <a:p>
            <a:pPr lvl="2"/>
            <a:r>
              <a:rPr lang="el-GR" dirty="0" smtClean="0"/>
              <a:t>Ο κωδικός κρυπτογραφείται μαζί με τον τυχαίο αριθμό</a:t>
            </a:r>
          </a:p>
          <a:p>
            <a:pPr lvl="2"/>
            <a:r>
              <a:rPr lang="el-GR" dirty="0" smtClean="0"/>
              <a:t>Η σύγκριση με έτοιμο αρχείο κωδικών δεν δουλεύει</a:t>
            </a:r>
          </a:p>
          <a:p>
            <a:pPr lvl="3"/>
            <a:r>
              <a:rPr lang="el-GR" dirty="0" smtClean="0"/>
              <a:t>Για τυχαίο αριθμό </a:t>
            </a:r>
            <a:r>
              <a:rPr lang="en-US" dirty="0" smtClean="0"/>
              <a:t>n bit</a:t>
            </a:r>
            <a:r>
              <a:rPr lang="el-GR" dirty="0" smtClean="0"/>
              <a:t> έχουμε 2</a:t>
            </a:r>
            <a:r>
              <a:rPr lang="en-US" baseline="30000" dirty="0" smtClean="0"/>
              <a:t>n</a:t>
            </a:r>
            <a:r>
              <a:rPr lang="el-GR" dirty="0" smtClean="0"/>
              <a:t> παραλλαγές του κωδικού</a:t>
            </a:r>
          </a:p>
          <a:p>
            <a:pPr lvl="1"/>
            <a:r>
              <a:rPr lang="el-GR" dirty="0" smtClean="0"/>
              <a:t>Στο </a:t>
            </a:r>
            <a:r>
              <a:rPr lang="en-US" dirty="0" smtClean="0"/>
              <a:t>UNIX</a:t>
            </a:r>
            <a:r>
              <a:rPr lang="el-GR" dirty="0" smtClean="0"/>
              <a:t> η ανάγνωση γίνεται μέσω προγράμματος</a:t>
            </a:r>
          </a:p>
          <a:p>
            <a:pPr lvl="2"/>
            <a:r>
              <a:rPr lang="el-GR" dirty="0" smtClean="0"/>
              <a:t>Το οποίο καθυστερεί επίτηδες τις απαντήσεις του</a:t>
            </a:r>
          </a:p>
        </p:txBody>
      </p:sp>
      <p:pic>
        <p:nvPicPr>
          <p:cNvPr id="46086" name="Picture 8" descr="Παραδείγματα ασφάλειας κωδικών πρόσβασης στο UNIX με χρήση της τεχνικής του αλατιού.&#10;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165746"/>
            <a:ext cx="4392613" cy="132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8552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Κωδικοί πρόσβασης </a:t>
            </a:r>
            <a:r>
              <a:rPr lang="el-GR" dirty="0" smtClean="0"/>
              <a:t>(10 από 11)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 smtClean="0"/>
              <a:t>Κωδικοί πρόσβασης μίας χρήσης (</a:t>
            </a:r>
            <a:r>
              <a:rPr lang="en-US" dirty="0" smtClean="0"/>
              <a:t>one time passwords)</a:t>
            </a:r>
          </a:p>
          <a:p>
            <a:pPr lvl="1"/>
            <a:r>
              <a:rPr lang="el-GR" dirty="0" smtClean="0"/>
              <a:t>Μονόδρομη αλυσίδα κατακερματισμού (</a:t>
            </a:r>
            <a:r>
              <a:rPr lang="en-US" dirty="0" smtClean="0"/>
              <a:t>hash chain)</a:t>
            </a:r>
          </a:p>
          <a:p>
            <a:pPr lvl="2"/>
            <a:r>
              <a:rPr lang="el-GR" dirty="0" smtClean="0"/>
              <a:t>Χρησιμοποιεί μία μονόδρομη συνάρτηση </a:t>
            </a:r>
            <a:r>
              <a:rPr lang="en-US" dirty="0" smtClean="0"/>
              <a:t>y=f(x)</a:t>
            </a:r>
            <a:endParaRPr lang="el-GR" dirty="0" smtClean="0"/>
          </a:p>
          <a:p>
            <a:pPr lvl="2"/>
            <a:r>
              <a:rPr lang="el-GR" dirty="0" smtClean="0"/>
              <a:t>Ο χρήστης επιλέγει μυστικό κωδικό (</a:t>
            </a:r>
            <a:r>
              <a:rPr lang="en-US" dirty="0" smtClean="0"/>
              <a:t>s)</a:t>
            </a:r>
            <a:r>
              <a:rPr lang="el-GR" dirty="0" smtClean="0"/>
              <a:t> και πλήθος κωδικών (</a:t>
            </a:r>
            <a:r>
              <a:rPr lang="en-US" dirty="0" smtClean="0"/>
              <a:t>n)</a:t>
            </a:r>
          </a:p>
          <a:p>
            <a:pPr lvl="2"/>
            <a:r>
              <a:rPr lang="el-GR" dirty="0" smtClean="0"/>
              <a:t>Για </a:t>
            </a:r>
            <a:r>
              <a:rPr lang="en-US" dirty="0" smtClean="0"/>
              <a:t>n=4</a:t>
            </a:r>
            <a:r>
              <a:rPr lang="el-GR" dirty="0" smtClean="0"/>
              <a:t> ο πρώτος κωδικός θα είναι </a:t>
            </a:r>
            <a:r>
              <a:rPr lang="en-US" dirty="0" smtClean="0"/>
              <a:t>P</a:t>
            </a:r>
            <a:r>
              <a:rPr lang="en-US" baseline="-25000" dirty="0" smtClean="0"/>
              <a:t>1</a:t>
            </a:r>
            <a:r>
              <a:rPr lang="en-US" dirty="0" smtClean="0"/>
              <a:t>=f(f(f(f(s))))</a:t>
            </a:r>
          </a:p>
          <a:p>
            <a:pPr lvl="2"/>
            <a:r>
              <a:rPr lang="el-GR" dirty="0" smtClean="0"/>
              <a:t>Ο διακομιστής ξεκινάει με </a:t>
            </a:r>
            <a:r>
              <a:rPr lang="en-US" dirty="0" smtClean="0"/>
              <a:t>P</a:t>
            </a:r>
            <a:r>
              <a:rPr lang="en-US" baseline="-25000" dirty="0" smtClean="0"/>
              <a:t>0</a:t>
            </a:r>
            <a:r>
              <a:rPr lang="en-US" dirty="0" smtClean="0"/>
              <a:t>=f(P</a:t>
            </a:r>
            <a:r>
              <a:rPr lang="en-US" baseline="-25000" dirty="0" smtClean="0"/>
              <a:t>1</a:t>
            </a:r>
            <a:r>
              <a:rPr lang="en-US" dirty="0" smtClean="0"/>
              <a:t>)</a:t>
            </a:r>
            <a:r>
              <a:rPr lang="el-GR" dirty="0" smtClean="0"/>
              <a:t> και αριθμό 1</a:t>
            </a:r>
            <a:endParaRPr lang="en-US" dirty="0" smtClean="0"/>
          </a:p>
          <a:p>
            <a:pPr lvl="2"/>
            <a:r>
              <a:rPr lang="el-GR" dirty="0" smtClean="0"/>
              <a:t>Πρώτη σύνδεση: ο διακομιστής στέλνει 1 και ο χρήστης </a:t>
            </a:r>
            <a:r>
              <a:rPr lang="en-US" dirty="0" smtClean="0"/>
              <a:t>P’</a:t>
            </a:r>
            <a:r>
              <a:rPr lang="en-US" baseline="-25000" dirty="0" smtClean="0"/>
              <a:t>1</a:t>
            </a:r>
          </a:p>
          <a:p>
            <a:pPr lvl="2"/>
            <a:r>
              <a:rPr lang="el-GR" dirty="0" smtClean="0"/>
              <a:t>Ο διακομιστής ελέγχει αν </a:t>
            </a:r>
            <a:r>
              <a:rPr lang="en-US" dirty="0" smtClean="0"/>
              <a:t>f(P’</a:t>
            </a:r>
            <a:r>
              <a:rPr lang="en-US" baseline="-25000" dirty="0" smtClean="0"/>
              <a:t>1</a:t>
            </a:r>
            <a:r>
              <a:rPr lang="en-US" dirty="0" smtClean="0"/>
              <a:t>)=P</a:t>
            </a:r>
            <a:r>
              <a:rPr lang="en-US" baseline="-25000" dirty="0" smtClean="0"/>
              <a:t>0</a:t>
            </a:r>
          </a:p>
          <a:p>
            <a:pPr lvl="2"/>
            <a:r>
              <a:rPr lang="el-GR" dirty="0" smtClean="0"/>
              <a:t>Αν ναι, αποθηκεύει το </a:t>
            </a:r>
            <a:r>
              <a:rPr lang="en-US" dirty="0" smtClean="0"/>
              <a:t>P</a:t>
            </a:r>
            <a:r>
              <a:rPr lang="en-US" baseline="-25000" dirty="0" smtClean="0"/>
              <a:t>1 </a:t>
            </a:r>
            <a:r>
              <a:rPr lang="el-GR" dirty="0" smtClean="0"/>
              <a:t>=</a:t>
            </a:r>
            <a:r>
              <a:rPr lang="en-US" dirty="0" smtClean="0"/>
              <a:t>P’</a:t>
            </a:r>
            <a:r>
              <a:rPr lang="en-US" baseline="-25000" dirty="0" smtClean="0"/>
              <a:t>1</a:t>
            </a:r>
            <a:r>
              <a:rPr lang="el-GR" dirty="0" smtClean="0"/>
              <a:t> και αριθμό 2</a:t>
            </a:r>
            <a:endParaRPr lang="en-US" dirty="0" smtClean="0"/>
          </a:p>
          <a:p>
            <a:pPr lvl="2"/>
            <a:r>
              <a:rPr lang="el-GR" dirty="0" smtClean="0"/>
              <a:t>Ο χρήστης υπολογίζει εύκολα όλα τα </a:t>
            </a:r>
            <a:r>
              <a:rPr lang="en-US" dirty="0" smtClean="0"/>
              <a:t>P</a:t>
            </a:r>
            <a:r>
              <a:rPr lang="en-US" baseline="-25000" dirty="0" smtClean="0"/>
              <a:t>i</a:t>
            </a:r>
            <a:r>
              <a:rPr lang="el-GR" dirty="0" smtClean="0"/>
              <a:t> γιατί ξέρει το </a:t>
            </a:r>
            <a:r>
              <a:rPr lang="en-US" dirty="0" smtClean="0"/>
              <a:t>s</a:t>
            </a:r>
            <a:endParaRPr lang="el-GR" dirty="0" smtClean="0"/>
          </a:p>
          <a:p>
            <a:pPr lvl="2"/>
            <a:r>
              <a:rPr lang="el-GR" dirty="0" smtClean="0"/>
              <a:t>Ο διακομιστής δεν μπορεί να υπολογίσει το επόμενο </a:t>
            </a:r>
            <a:r>
              <a:rPr lang="en-US" dirty="0" smtClean="0"/>
              <a:t>P</a:t>
            </a:r>
            <a:r>
              <a:rPr lang="en-US" baseline="-25000" dirty="0" smtClean="0"/>
              <a:t>i</a:t>
            </a:r>
            <a:endParaRPr lang="el-GR" baseline="-250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9618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Κωδικοί πρόσβασης </a:t>
            </a:r>
            <a:r>
              <a:rPr lang="el-GR" dirty="0" smtClean="0"/>
              <a:t>(11 από 11)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 smtClean="0"/>
              <a:t>Πιστοποίηση ταυτότητας με ερωταποκρίσεις</a:t>
            </a:r>
          </a:p>
          <a:p>
            <a:pPr lvl="1"/>
            <a:r>
              <a:rPr lang="el-GR" dirty="0" smtClean="0"/>
              <a:t>Ο χρήστης δημιουργεί μία λίστα ερωτήσεων/απαντήσεων</a:t>
            </a:r>
          </a:p>
          <a:p>
            <a:pPr lvl="2"/>
            <a:r>
              <a:rPr lang="el-GR" dirty="0" smtClean="0"/>
              <a:t>Οι απαντήσεις αποθηκεύονται σε κρυπτογραφημένη μορφή</a:t>
            </a:r>
          </a:p>
          <a:p>
            <a:pPr lvl="1"/>
            <a:r>
              <a:rPr lang="el-GR" dirty="0" smtClean="0"/>
              <a:t>Σε κάθε σύνδεση ο διακομιστής επιλέγει μία ερώτηση</a:t>
            </a:r>
          </a:p>
          <a:p>
            <a:pPr lvl="1"/>
            <a:r>
              <a:rPr lang="el-GR" dirty="0" smtClean="0"/>
              <a:t>Ο χρήστης πρέπει να δώσει τη σωστή απάντηση</a:t>
            </a:r>
          </a:p>
          <a:p>
            <a:r>
              <a:rPr lang="el-GR" dirty="0" smtClean="0"/>
              <a:t>Παραλλαγή: ερωταπόκριση (</a:t>
            </a:r>
            <a:r>
              <a:rPr lang="en-US" dirty="0" smtClean="0"/>
              <a:t>challenge-response)</a:t>
            </a:r>
          </a:p>
          <a:p>
            <a:pPr lvl="1"/>
            <a:r>
              <a:rPr lang="el-GR" dirty="0" smtClean="0"/>
              <a:t>Ο χρήστης επιλέγει έναν αλγόριθμο </a:t>
            </a:r>
            <a:r>
              <a:rPr lang="en-US" dirty="0" smtClean="0"/>
              <a:t>f</a:t>
            </a:r>
            <a:r>
              <a:rPr lang="el-GR" dirty="0" smtClean="0"/>
              <a:t> και ένα κλειδί </a:t>
            </a:r>
            <a:r>
              <a:rPr lang="en-US" dirty="0" smtClean="0"/>
              <a:t>k</a:t>
            </a:r>
            <a:endParaRPr lang="el-GR" dirty="0" smtClean="0"/>
          </a:p>
          <a:p>
            <a:pPr lvl="1"/>
            <a:r>
              <a:rPr lang="el-GR" dirty="0" smtClean="0"/>
              <a:t>Σε κάθε σύνδεση ο διακομιστής του</a:t>
            </a:r>
            <a:r>
              <a:rPr lang="en-US" dirty="0" smtClean="0"/>
              <a:t> </a:t>
            </a:r>
            <a:r>
              <a:rPr lang="el-GR" dirty="0" smtClean="0"/>
              <a:t>στέλνει μία τιμή </a:t>
            </a:r>
            <a:r>
              <a:rPr lang="en-US" dirty="0" smtClean="0"/>
              <a:t>x</a:t>
            </a:r>
            <a:endParaRPr lang="el-GR" dirty="0" smtClean="0"/>
          </a:p>
          <a:p>
            <a:pPr lvl="1"/>
            <a:r>
              <a:rPr lang="el-GR" dirty="0" smtClean="0"/>
              <a:t>Ο χρήστης απαντά με την </a:t>
            </a:r>
            <a:r>
              <a:rPr lang="en-US" dirty="0" smtClean="0"/>
              <a:t>y=f(x,k)</a:t>
            </a:r>
          </a:p>
          <a:p>
            <a:pPr lvl="1"/>
            <a:r>
              <a:rPr lang="el-GR" dirty="0" smtClean="0"/>
              <a:t>Ο εισβολέας πρέπει να ξέρει </a:t>
            </a:r>
            <a:r>
              <a:rPr lang="en-US" dirty="0" smtClean="0"/>
              <a:t>f </a:t>
            </a:r>
            <a:r>
              <a:rPr lang="el-GR" dirty="0" smtClean="0"/>
              <a:t>(εύκολο) και </a:t>
            </a:r>
            <a:r>
              <a:rPr lang="en-US" dirty="0" smtClean="0"/>
              <a:t>k</a:t>
            </a:r>
            <a:r>
              <a:rPr lang="el-GR" dirty="0" smtClean="0"/>
              <a:t> (δύσκολο)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6214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Φυσικά αντικείμενα (1 από 2)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dirty="0" smtClean="0"/>
              <a:t>Πιστοποίηση με χρήση φυσικού αντικειμένου</a:t>
            </a:r>
          </a:p>
          <a:p>
            <a:pPr lvl="1"/>
            <a:r>
              <a:rPr lang="el-GR" dirty="0" smtClean="0"/>
              <a:t>Στα </a:t>
            </a:r>
            <a:r>
              <a:rPr lang="en-US" dirty="0" smtClean="0"/>
              <a:t>ATM</a:t>
            </a:r>
            <a:r>
              <a:rPr lang="el-GR" dirty="0" smtClean="0"/>
              <a:t> έχουμε αντικείμενο (κάρτα) και κωδικό (</a:t>
            </a:r>
            <a:r>
              <a:rPr lang="en-US" dirty="0" smtClean="0"/>
              <a:t>PIN)</a:t>
            </a:r>
          </a:p>
          <a:p>
            <a:pPr lvl="1"/>
            <a:r>
              <a:rPr lang="el-GR" dirty="0" smtClean="0"/>
              <a:t>Οι απλούστερες κάρτες έχουν μία μαγνητική λωρίδα</a:t>
            </a:r>
          </a:p>
          <a:p>
            <a:pPr lvl="2"/>
            <a:r>
              <a:rPr lang="el-GR" dirty="0" smtClean="0"/>
              <a:t>Οικονομικές</a:t>
            </a:r>
            <a:r>
              <a:rPr lang="en-US" dirty="0" smtClean="0"/>
              <a:t>,</a:t>
            </a:r>
            <a:r>
              <a:rPr lang="el-GR" dirty="0" smtClean="0"/>
              <a:t> αλλά διαβάζονται και αντιγράφονται εύκολα</a:t>
            </a:r>
          </a:p>
          <a:p>
            <a:pPr lvl="1"/>
            <a:r>
              <a:rPr lang="el-GR" dirty="0" smtClean="0"/>
              <a:t>Οι πιο σύνθετες κάρτες περιέχουν τσιπ μνήμης</a:t>
            </a:r>
          </a:p>
          <a:p>
            <a:pPr lvl="2"/>
            <a:r>
              <a:rPr lang="el-GR" dirty="0" smtClean="0"/>
              <a:t>Η αποθηκευμένη τιμή αλλάζει από τη συσκευή ανάγνωσης</a:t>
            </a:r>
          </a:p>
          <a:p>
            <a:pPr lvl="2"/>
            <a:r>
              <a:rPr lang="el-GR" dirty="0" smtClean="0"/>
              <a:t>Παράδειγμα: τηλεκάρτες με αποθηκευμένο χρόνο ομιλίας</a:t>
            </a:r>
          </a:p>
          <a:p>
            <a:pPr lvl="1"/>
            <a:r>
              <a:rPr lang="el-GR" dirty="0" smtClean="0"/>
              <a:t>Ακόμη πιο σύνθετες είναι οι έξυπνες κάρτες </a:t>
            </a:r>
            <a:r>
              <a:rPr lang="en-US" dirty="0" smtClean="0"/>
              <a:t>(smart cards)</a:t>
            </a:r>
          </a:p>
          <a:p>
            <a:pPr lvl="2"/>
            <a:r>
              <a:rPr lang="en-US" dirty="0" smtClean="0"/>
              <a:t>T</a:t>
            </a:r>
            <a:r>
              <a:rPr lang="el-GR" dirty="0" smtClean="0"/>
              <a:t>ο τσιπ περιέχει επεξεργαστή (μπορεί να εκτελεί αλγόριθμους)</a:t>
            </a:r>
          </a:p>
          <a:p>
            <a:pPr lvl="2"/>
            <a:r>
              <a:rPr lang="el-GR" dirty="0" smtClean="0"/>
              <a:t>Το τσιπ περιέχει μνήμη (μπορεί να αποθηκεύει και χρήματα)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5671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Φυσικά αντικείμενα </a:t>
            </a:r>
            <a:r>
              <a:rPr lang="el-GR" dirty="0" smtClean="0"/>
              <a:t>(2 από 2)</a:t>
            </a:r>
          </a:p>
        </p:txBody>
      </p:sp>
      <p:pic>
        <p:nvPicPr>
          <p:cNvPr id="50182" name="Picture 8" descr="Διαδικασίας πιστοποίησης ταυτότητας με έξυπνες κάρτες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162050"/>
            <a:ext cx="5400675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2697163"/>
          </a:xfrm>
        </p:spPr>
        <p:txBody>
          <a:bodyPr>
            <a:normAutofit fontScale="85000" lnSpcReduction="20000"/>
          </a:bodyPr>
          <a:lstStyle/>
          <a:p>
            <a:r>
              <a:rPr lang="el-GR" dirty="0" smtClean="0"/>
              <a:t>Πιστοποίηση ταυτότητας με έξυπνες κάρτες</a:t>
            </a:r>
          </a:p>
          <a:p>
            <a:pPr lvl="1"/>
            <a:r>
              <a:rPr lang="el-GR" dirty="0" smtClean="0"/>
              <a:t>Ο διακομιστής στέλνει τυχαίο αριθμό </a:t>
            </a:r>
            <a:r>
              <a:rPr lang="en-US" dirty="0" smtClean="0"/>
              <a:t>r </a:t>
            </a:r>
            <a:r>
              <a:rPr lang="el-GR" dirty="0" smtClean="0"/>
              <a:t>στον χρήστη</a:t>
            </a:r>
          </a:p>
          <a:p>
            <a:pPr lvl="1"/>
            <a:r>
              <a:rPr lang="el-GR" dirty="0" smtClean="0"/>
              <a:t>Η κάρτα υπολογίζει </a:t>
            </a:r>
            <a:r>
              <a:rPr lang="en-US" dirty="0" smtClean="0"/>
              <a:t>f(r,k)</a:t>
            </a:r>
            <a:r>
              <a:rPr lang="el-GR" dirty="0" smtClean="0"/>
              <a:t> με βάση το μυστικό κλειδί </a:t>
            </a:r>
            <a:r>
              <a:rPr lang="en-US" dirty="0" smtClean="0"/>
              <a:t>k</a:t>
            </a:r>
          </a:p>
          <a:p>
            <a:pPr lvl="1"/>
            <a:r>
              <a:rPr lang="el-GR" dirty="0" smtClean="0"/>
              <a:t>Η κάρτα περιέχει και το κλειδί και τον αλγόριθμο</a:t>
            </a:r>
          </a:p>
          <a:p>
            <a:r>
              <a:rPr lang="el-GR" dirty="0" smtClean="0"/>
              <a:t>Ο αλγόριθμος μπορεί να μην είναι σταθερός</a:t>
            </a:r>
          </a:p>
          <a:p>
            <a:pPr lvl="1"/>
            <a:r>
              <a:rPr lang="el-GR" dirty="0" smtClean="0"/>
              <a:t>Αν βρεθεί ότι είναι ευάλωτος, αντικαθίσταται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930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Βιομετρία (1 από 3)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 smtClean="0"/>
              <a:t>Πιστοποίηση ταυτότητας με χρήση βιομετρίας</a:t>
            </a:r>
          </a:p>
          <a:p>
            <a:pPr lvl="1"/>
            <a:r>
              <a:rPr lang="el-GR" dirty="0" smtClean="0"/>
              <a:t>Αξιοποιεί μοναδικά χαρακτηριστικά του χρήστη</a:t>
            </a:r>
          </a:p>
          <a:p>
            <a:pPr lvl="2"/>
            <a:r>
              <a:rPr lang="el-GR" dirty="0"/>
              <a:t>Πρέπει να υπάρχει μεγάλη ποικιλία στους ανθρώπους</a:t>
            </a:r>
          </a:p>
          <a:p>
            <a:pPr lvl="2"/>
            <a:r>
              <a:rPr lang="el-GR" dirty="0"/>
              <a:t>Πρέπει να μην αλλοιώνονται εύκολα με τον </a:t>
            </a:r>
            <a:r>
              <a:rPr lang="el-GR" dirty="0" smtClean="0"/>
              <a:t>χρόνο</a:t>
            </a:r>
          </a:p>
          <a:p>
            <a:pPr lvl="1"/>
            <a:r>
              <a:rPr lang="el-GR" dirty="0" smtClean="0"/>
              <a:t>Υποσυστήματα εγγραφής και αναγνώρισης</a:t>
            </a:r>
          </a:p>
          <a:p>
            <a:pPr lvl="2"/>
            <a:r>
              <a:rPr lang="el-GR" dirty="0" smtClean="0"/>
              <a:t>Στην εγγραφή αναλύονται τα χαρακτηριστικά</a:t>
            </a:r>
          </a:p>
          <a:p>
            <a:pPr lvl="2"/>
            <a:r>
              <a:rPr lang="el-GR" dirty="0" smtClean="0"/>
              <a:t>Στην αναγνώριση συγκρίνονται με αυτά της βάσης</a:t>
            </a:r>
          </a:p>
          <a:p>
            <a:r>
              <a:rPr lang="el-GR" dirty="0" smtClean="0"/>
              <a:t>Τυπικά </a:t>
            </a:r>
            <a:r>
              <a:rPr lang="el-GR" dirty="0"/>
              <a:t>χαρακτηριστικά για βιομετρικό έλεγχο</a:t>
            </a:r>
          </a:p>
          <a:p>
            <a:pPr lvl="1"/>
            <a:r>
              <a:rPr lang="el-GR" dirty="0"/>
              <a:t>Ίριδα: διαφέρει ακόμη και στους δίδυμους</a:t>
            </a:r>
          </a:p>
          <a:p>
            <a:pPr lvl="1"/>
            <a:r>
              <a:rPr lang="el-GR" dirty="0"/>
              <a:t>Μήκη δακτύλων </a:t>
            </a:r>
            <a:r>
              <a:rPr lang="el-GR" dirty="0" smtClean="0"/>
              <a:t>χεριού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5481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Εισαγωγή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Το πρόβλημα της ασφάλειας</a:t>
            </a:r>
          </a:p>
          <a:p>
            <a:pPr lvl="1"/>
            <a:r>
              <a:rPr lang="el-GR" dirty="0" smtClean="0"/>
              <a:t>Αποθήκευση εμπιστευτικών πληροφοριών</a:t>
            </a:r>
          </a:p>
          <a:p>
            <a:pPr lvl="1"/>
            <a:r>
              <a:rPr lang="el-GR" dirty="0" smtClean="0"/>
              <a:t>Τα πολύπλοκα ΛΣ δυσχεραίνουν την προστασία</a:t>
            </a:r>
          </a:p>
          <a:p>
            <a:pPr lvl="1"/>
            <a:r>
              <a:rPr lang="el-GR" dirty="0" smtClean="0"/>
              <a:t>Ακόμη μεγαλύτερο πρόβλημα είναι η δικτύωση</a:t>
            </a:r>
          </a:p>
          <a:p>
            <a:r>
              <a:rPr lang="el-GR" dirty="0" smtClean="0"/>
              <a:t>Το πρόβλημα σταδιακά μεταβάλλεται</a:t>
            </a:r>
          </a:p>
          <a:p>
            <a:pPr lvl="1"/>
            <a:r>
              <a:rPr lang="el-GR" dirty="0" smtClean="0"/>
              <a:t>Παλιότερα: ανάμεσα στους χρήστες μιας μηχανής</a:t>
            </a:r>
          </a:p>
          <a:p>
            <a:pPr lvl="1"/>
            <a:r>
              <a:rPr lang="el-GR" dirty="0" smtClean="0"/>
              <a:t>Ενδιάμεσα: κάθε χρήστης στη δική του μηχανή</a:t>
            </a:r>
          </a:p>
          <a:p>
            <a:pPr lvl="1"/>
            <a:r>
              <a:rPr lang="el-GR" dirty="0" smtClean="0"/>
              <a:t>Τώρα: κάθε χρήστης βλέπει μηχανές των άλλων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2345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Βιομετρία </a:t>
            </a:r>
            <a:r>
              <a:rPr lang="el-GR" dirty="0" smtClean="0"/>
              <a:t>(2 από 3)</a:t>
            </a:r>
          </a:p>
        </p:txBody>
      </p:sp>
      <p:pic>
        <p:nvPicPr>
          <p:cNvPr id="52230" name="Picture 8" descr="Εκμαγείο του χεριού για μήκη δακτύλων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197149"/>
            <a:ext cx="3473450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7" name="Content Placeholder 5"/>
          <p:cNvSpPr>
            <a:spLocks noGrp="1"/>
          </p:cNvSpPr>
          <p:nvPr>
            <p:ph idx="1"/>
          </p:nvPr>
        </p:nvSpPr>
        <p:spPr>
          <a:xfrm>
            <a:off x="457200" y="4581128"/>
            <a:ext cx="8229600" cy="1545035"/>
          </a:xfrm>
        </p:spPr>
        <p:txBody>
          <a:bodyPr>
            <a:normAutofit fontScale="92500" lnSpcReduction="10000"/>
          </a:bodyPr>
          <a:lstStyle/>
          <a:p>
            <a:r>
              <a:rPr lang="el-GR" dirty="0" smtClean="0"/>
              <a:t>Πολλές τεχνικές βιομετρίας σπάνε εύκολα</a:t>
            </a:r>
          </a:p>
          <a:p>
            <a:pPr lvl="1"/>
            <a:r>
              <a:rPr lang="el-GR" dirty="0" smtClean="0"/>
              <a:t>Εκμαγείο του χεριού για μήκη δακτύλων</a:t>
            </a:r>
          </a:p>
          <a:p>
            <a:pPr lvl="1"/>
            <a:r>
              <a:rPr lang="el-GR" dirty="0" smtClean="0"/>
              <a:t>Φωτογραφία της ίριδας για αναγνώριση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7837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Βιομετρία </a:t>
            </a:r>
            <a:r>
              <a:rPr lang="el-GR" dirty="0" smtClean="0"/>
              <a:t>(3 από 3)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 smtClean="0"/>
              <a:t>Ανάλυση υπογραφής</a:t>
            </a:r>
          </a:p>
          <a:p>
            <a:pPr lvl="1"/>
            <a:r>
              <a:rPr lang="el-GR" dirty="0" smtClean="0"/>
              <a:t>Ο χρήστης γράφει το όνομά του στο τερματικό</a:t>
            </a:r>
          </a:p>
          <a:p>
            <a:pPr lvl="2"/>
            <a:r>
              <a:rPr lang="el-GR" dirty="0" smtClean="0"/>
              <a:t>Αντί για έλεγχο του αποτελέσματος, ελέγχονται οι κινήσεις</a:t>
            </a:r>
          </a:p>
          <a:p>
            <a:pPr lvl="2"/>
            <a:r>
              <a:rPr lang="el-GR" dirty="0" smtClean="0"/>
              <a:t>Η υπογραφή πλαστογραφείται, αλλά οι κινήσεις όχι</a:t>
            </a:r>
          </a:p>
          <a:p>
            <a:r>
              <a:rPr lang="el-GR" dirty="0" smtClean="0"/>
              <a:t>Βιομετρία φωνής</a:t>
            </a:r>
          </a:p>
          <a:p>
            <a:pPr lvl="1"/>
            <a:r>
              <a:rPr lang="el-GR" dirty="0" smtClean="0"/>
              <a:t>Ο χρήστης επαναλαμβάνει μια φράση που του δίνεται</a:t>
            </a:r>
          </a:p>
          <a:p>
            <a:pPr lvl="2"/>
            <a:r>
              <a:rPr lang="el-GR" dirty="0" smtClean="0"/>
              <a:t>Το σύστημα αναλύει τα χαρακτηριστικά της φωνής</a:t>
            </a:r>
          </a:p>
          <a:p>
            <a:pPr lvl="2"/>
            <a:r>
              <a:rPr lang="el-GR" dirty="0" smtClean="0"/>
              <a:t>Δεν μπορεί να χρησιμοποιηθεί μια έτοιμη ηχογράφηση</a:t>
            </a:r>
          </a:p>
          <a:p>
            <a:r>
              <a:rPr lang="el-GR" dirty="0" smtClean="0"/>
              <a:t>Γιατί να μην κάνουμε ανάλυση αίματος;</a:t>
            </a:r>
          </a:p>
          <a:p>
            <a:pPr lvl="1"/>
            <a:r>
              <a:rPr lang="el-GR" dirty="0" smtClean="0"/>
              <a:t>Οι τεχνικές πρέπει να είναι αποδεκτές από τους χρήστες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634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Εσωτερικές επιθέσεις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/>
              <a:t>Μάθημα: </a:t>
            </a:r>
            <a:r>
              <a:rPr lang="el-GR" dirty="0"/>
              <a:t>Λειτουργικά Συστήματα, </a:t>
            </a:r>
            <a:r>
              <a:rPr lang="el-GR" b="1" dirty="0"/>
              <a:t>Ενότητα </a:t>
            </a:r>
            <a:r>
              <a:rPr lang="en-US" b="1" dirty="0"/>
              <a:t># </a:t>
            </a:r>
            <a:r>
              <a:rPr lang="el-GR" b="1" dirty="0"/>
              <a:t>7:</a:t>
            </a:r>
            <a:r>
              <a:rPr lang="en-US" b="1" dirty="0"/>
              <a:t> </a:t>
            </a:r>
            <a:r>
              <a:rPr lang="el-GR" dirty="0"/>
              <a:t>Ασφάλεια</a:t>
            </a:r>
          </a:p>
          <a:p>
            <a:r>
              <a:rPr lang="el-GR" b="1" dirty="0"/>
              <a:t>Διδάσκων: </a:t>
            </a:r>
            <a:r>
              <a:rPr lang="el-GR" dirty="0"/>
              <a:t>Γιώργος </a:t>
            </a:r>
            <a:r>
              <a:rPr lang="el-GR" dirty="0" err="1"/>
              <a:t>Ξυλωμένος</a:t>
            </a:r>
            <a:r>
              <a:rPr lang="el-GR" dirty="0"/>
              <a:t>, </a:t>
            </a:r>
            <a:r>
              <a:rPr lang="el-GR" b="1" dirty="0"/>
              <a:t>Τμήμα: </a:t>
            </a:r>
            <a:r>
              <a:rPr lang="el-GR" dirty="0"/>
              <a:t>Πληροφορικής</a:t>
            </a:r>
          </a:p>
          <a:p>
            <a:endParaRPr lang="el-GR" dirty="0"/>
          </a:p>
        </p:txBody>
      </p:sp>
      <p:pic>
        <p:nvPicPr>
          <p:cNvPr id="7" name="Picture 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4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1222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Λογικές βόμβες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dirty="0" smtClean="0"/>
              <a:t>Επιθέσεις από χρήστες του συστήματος</a:t>
            </a:r>
          </a:p>
          <a:p>
            <a:pPr lvl="1"/>
            <a:r>
              <a:rPr lang="el-GR" dirty="0" smtClean="0"/>
              <a:t>Η πιστοποίηση ταυτότητας κρατάει τους τρίτους εκτός</a:t>
            </a:r>
          </a:p>
          <a:p>
            <a:pPr lvl="1"/>
            <a:r>
              <a:rPr lang="el-GR" dirty="0" smtClean="0"/>
              <a:t>Πολλές επιθέσεις όμως ξεκινάνε από μέσα</a:t>
            </a:r>
          </a:p>
          <a:p>
            <a:r>
              <a:rPr lang="el-GR" dirty="0" smtClean="0"/>
              <a:t>Λογικές βόμβες </a:t>
            </a:r>
            <a:r>
              <a:rPr lang="en-US" dirty="0" smtClean="0"/>
              <a:t>(logic bombs)</a:t>
            </a:r>
          </a:p>
          <a:p>
            <a:pPr lvl="1"/>
            <a:r>
              <a:rPr lang="el-GR" dirty="0" smtClean="0"/>
              <a:t>Κώδικας που κρύβεται από προγραμματιστή</a:t>
            </a:r>
          </a:p>
          <a:p>
            <a:pPr lvl="1"/>
            <a:r>
              <a:rPr lang="el-GR" dirty="0" smtClean="0"/>
              <a:t>Όσο δουλεύει στην εταιρεία δεν γίνεται τίποτα</a:t>
            </a:r>
          </a:p>
          <a:p>
            <a:pPr lvl="1"/>
            <a:r>
              <a:rPr lang="el-GR" dirty="0" smtClean="0"/>
              <a:t>Όταν φύγει η βόμβα «εκρήγνυται»</a:t>
            </a:r>
          </a:p>
          <a:p>
            <a:pPr lvl="2"/>
            <a:r>
              <a:rPr lang="el-GR" dirty="0" smtClean="0"/>
              <a:t>Μπορεί να αλλοιώνει αρχεία ή προγράμματα</a:t>
            </a:r>
          </a:p>
          <a:p>
            <a:pPr lvl="1"/>
            <a:r>
              <a:rPr lang="el-GR" dirty="0" smtClean="0"/>
              <a:t>Έτσι ο προγραμματιστής εκβιάζει την εταιρεία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2704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Καταπακτές</a:t>
            </a:r>
          </a:p>
        </p:txBody>
      </p:sp>
      <p:pic>
        <p:nvPicPr>
          <p:cNvPr id="55302" name="Picture 8" descr="Παράδειγμα Κώδικα που παρακάμπτει ελέγχους ασφάλειας: ο zzzzz μπαίνει χωρίς έλεγχο στο σύστημα.&#10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144389"/>
            <a:ext cx="6696075" cy="286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9" name="Content Placeholder 5"/>
          <p:cNvSpPr>
            <a:spLocks noGrp="1"/>
          </p:cNvSpPr>
          <p:nvPr>
            <p:ph idx="1"/>
          </p:nvPr>
        </p:nvSpPr>
        <p:spPr>
          <a:xfrm>
            <a:off x="457200" y="3933056"/>
            <a:ext cx="8229600" cy="2193107"/>
          </a:xfrm>
        </p:spPr>
        <p:txBody>
          <a:bodyPr>
            <a:normAutofit fontScale="85000" lnSpcReduction="20000"/>
          </a:bodyPr>
          <a:lstStyle/>
          <a:p>
            <a:r>
              <a:rPr lang="el-GR" dirty="0"/>
              <a:t>Καταπακτές (</a:t>
            </a:r>
            <a:r>
              <a:rPr lang="en-US" dirty="0"/>
              <a:t>trap doors)</a:t>
            </a:r>
          </a:p>
          <a:p>
            <a:pPr lvl="1"/>
            <a:r>
              <a:rPr lang="el-GR" dirty="0"/>
              <a:t>Κώδικας που παρακάμπτει ελέγχους ασφάλειας</a:t>
            </a:r>
          </a:p>
          <a:p>
            <a:pPr lvl="1"/>
            <a:r>
              <a:rPr lang="el-GR" dirty="0"/>
              <a:t>Επιτρέπει </a:t>
            </a:r>
            <a:r>
              <a:rPr lang="el-GR" dirty="0" smtClean="0"/>
              <a:t>ειδική σύνδεση στον προγραμματιστή</a:t>
            </a:r>
            <a:endParaRPr lang="el-GR" dirty="0"/>
          </a:p>
          <a:p>
            <a:pPr lvl="2"/>
            <a:r>
              <a:rPr lang="el-GR" dirty="0" smtClean="0"/>
              <a:t>Παράδειγμα: ο </a:t>
            </a:r>
            <a:r>
              <a:rPr lang="en-US" dirty="0" smtClean="0"/>
              <a:t>zzzzz </a:t>
            </a:r>
            <a:r>
              <a:rPr lang="el-GR" dirty="0" smtClean="0"/>
              <a:t>μπαίνει χωρίς έλεγχο στο σύστημα</a:t>
            </a:r>
          </a:p>
          <a:p>
            <a:pPr lvl="1"/>
            <a:r>
              <a:rPr lang="el-GR" dirty="0" smtClean="0"/>
              <a:t>Αντιμετωπίζεται με επιθεωρήσεις κώδικα (</a:t>
            </a:r>
            <a:r>
              <a:rPr lang="en-US" dirty="0" smtClean="0"/>
              <a:t>code reviews)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5327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6" name="Picture 8" descr="Παραπλανητική σύνδεση (login spoofing)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124744"/>
            <a:ext cx="4824413" cy="151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Παραπλανητική σύνδεση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561259"/>
          </a:xfrm>
        </p:spPr>
        <p:txBody>
          <a:bodyPr>
            <a:normAutofit fontScale="85000" lnSpcReduction="20000"/>
          </a:bodyPr>
          <a:lstStyle/>
          <a:p>
            <a:r>
              <a:rPr lang="el-GR" dirty="0" smtClean="0"/>
              <a:t>Παραπλανητική σύνδεση</a:t>
            </a:r>
            <a:r>
              <a:rPr lang="en-US" dirty="0" smtClean="0"/>
              <a:t> (login spoofing)</a:t>
            </a:r>
          </a:p>
          <a:p>
            <a:pPr lvl="1"/>
            <a:r>
              <a:rPr lang="el-GR" dirty="0" smtClean="0"/>
              <a:t>Πρόγραμμα που παριστάνει τη διαδικασία σύνδεσης</a:t>
            </a:r>
          </a:p>
          <a:p>
            <a:pPr lvl="2"/>
            <a:r>
              <a:rPr lang="el-GR" dirty="0"/>
              <a:t>Χρησιμοποιείται σε δημόσιους υπολογιστές</a:t>
            </a:r>
          </a:p>
          <a:p>
            <a:pPr lvl="1"/>
            <a:r>
              <a:rPr lang="el-GR" dirty="0" smtClean="0"/>
              <a:t>Ο χρήστης δίνει όνομα και κωδικό ανυποψίαστος</a:t>
            </a:r>
          </a:p>
          <a:p>
            <a:pPr lvl="2"/>
            <a:r>
              <a:rPr lang="el-GR" dirty="0" smtClean="0"/>
              <a:t>Το πρόγραμμα αποθηκεύει τα στοιχεία</a:t>
            </a:r>
          </a:p>
          <a:p>
            <a:pPr lvl="2"/>
            <a:r>
              <a:rPr lang="el-GR" dirty="0" smtClean="0"/>
              <a:t>Εμφανίζει μήνυμα λάθος κωδικού και τερματίζει</a:t>
            </a:r>
          </a:p>
          <a:p>
            <a:pPr lvl="1"/>
            <a:r>
              <a:rPr lang="el-GR" dirty="0" smtClean="0"/>
              <a:t>Στα </a:t>
            </a:r>
            <a:r>
              <a:rPr lang="en-US" dirty="0" smtClean="0"/>
              <a:t>Windows</a:t>
            </a:r>
            <a:r>
              <a:rPr lang="el-GR" dirty="0" smtClean="0"/>
              <a:t> αποφεύγεται με χρήση </a:t>
            </a:r>
            <a:r>
              <a:rPr lang="en-US" dirty="0" smtClean="0"/>
              <a:t>CTRL-ALT-DEL</a:t>
            </a:r>
          </a:p>
          <a:p>
            <a:pPr lvl="2"/>
            <a:r>
              <a:rPr lang="el-GR" dirty="0" smtClean="0"/>
              <a:t>Ο κωδικός δεν παγιδεύεται από προγράμματα χρήστη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5605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/>
              <a:t>Μάθημα: </a:t>
            </a:r>
            <a:r>
              <a:rPr lang="el-GR" dirty="0"/>
              <a:t>Λειτουργικά Συστήματα, </a:t>
            </a:r>
            <a:r>
              <a:rPr lang="el-GR" b="1" dirty="0"/>
              <a:t>Ενότητα </a:t>
            </a:r>
            <a:r>
              <a:rPr lang="en-US" b="1" dirty="0"/>
              <a:t># </a:t>
            </a:r>
            <a:r>
              <a:rPr lang="el-GR" b="1" dirty="0"/>
              <a:t>7:</a:t>
            </a:r>
            <a:r>
              <a:rPr lang="en-US" b="1" dirty="0"/>
              <a:t> </a:t>
            </a:r>
            <a:r>
              <a:rPr lang="el-GR" dirty="0"/>
              <a:t>Ασφάλεια</a:t>
            </a:r>
          </a:p>
          <a:p>
            <a:r>
              <a:rPr lang="el-GR" b="1" dirty="0"/>
              <a:t>Διδάσκων: </a:t>
            </a:r>
            <a:r>
              <a:rPr lang="el-GR" dirty="0"/>
              <a:t>Γιώργος </a:t>
            </a:r>
            <a:r>
              <a:rPr lang="el-GR" dirty="0" err="1"/>
              <a:t>Ξυλωμένος</a:t>
            </a:r>
            <a:r>
              <a:rPr lang="el-GR" dirty="0"/>
              <a:t>, </a:t>
            </a:r>
            <a:r>
              <a:rPr lang="el-GR" b="1" dirty="0"/>
              <a:t>Τμήμα: </a:t>
            </a:r>
            <a:r>
              <a:rPr lang="el-GR" dirty="0"/>
              <a:t>Πληροφορικής</a:t>
            </a:r>
          </a:p>
          <a:p>
            <a:endParaRPr lang="el-GR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Αξιοποίηση σφαλμάτων κώδικα</a:t>
            </a:r>
            <a:endParaRPr lang="el-GR" dirty="0"/>
          </a:p>
        </p:txBody>
      </p:sp>
      <p:pic>
        <p:nvPicPr>
          <p:cNvPr id="4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  <p:pic>
        <p:nvPicPr>
          <p:cNvPr id="7" name="Picture 6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19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Σφάλματα κώδικα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dirty="0" smtClean="0"/>
              <a:t>Σφάλματα που οδηγούν σε παραβιάσεις ασφάλειας</a:t>
            </a:r>
          </a:p>
          <a:p>
            <a:pPr lvl="1"/>
            <a:r>
              <a:rPr lang="el-GR" dirty="0" smtClean="0"/>
              <a:t>Κάθε σφάλμα είναι διαφορετικό</a:t>
            </a:r>
          </a:p>
          <a:p>
            <a:pPr lvl="2"/>
            <a:r>
              <a:rPr lang="el-GR" dirty="0" smtClean="0"/>
              <a:t>Υπάρχουν όμως ορισμένα πολύ κοινά</a:t>
            </a:r>
          </a:p>
          <a:p>
            <a:pPr lvl="1"/>
            <a:r>
              <a:rPr lang="el-GR" dirty="0" smtClean="0"/>
              <a:t>Αξιοποίηση των σφαλμάτων κώδικα</a:t>
            </a:r>
          </a:p>
          <a:p>
            <a:pPr lvl="2"/>
            <a:r>
              <a:rPr lang="el-GR" dirty="0" smtClean="0"/>
              <a:t>Εκτέλεση σάρωσης θυρών για </a:t>
            </a:r>
            <a:r>
              <a:rPr lang="en-US" dirty="0" smtClean="0"/>
              <a:t>telnet</a:t>
            </a:r>
            <a:endParaRPr lang="el-GR" dirty="0" smtClean="0"/>
          </a:p>
          <a:p>
            <a:pPr lvl="2"/>
            <a:r>
              <a:rPr lang="el-GR" dirty="0" smtClean="0"/>
              <a:t>Δοκιμή σύνδεσης μαντεύοντας όνομα και κωδικό</a:t>
            </a:r>
          </a:p>
          <a:p>
            <a:pPr lvl="2"/>
            <a:r>
              <a:rPr lang="el-GR" dirty="0"/>
              <a:t>Εκτέλεση προβληματικού προγράμματος με κατάλληλη είσοδο</a:t>
            </a:r>
          </a:p>
          <a:p>
            <a:pPr lvl="2"/>
            <a:r>
              <a:rPr lang="el-GR" dirty="0"/>
              <a:t>Δημιουργία κελύφους με προνόμια διαχειριστή</a:t>
            </a:r>
          </a:p>
          <a:p>
            <a:pPr lvl="2"/>
            <a:r>
              <a:rPr lang="el-GR" dirty="0"/>
              <a:t>Προσκόμιση προγράμματος ζόμπι που περιμένει εντολές</a:t>
            </a:r>
          </a:p>
          <a:p>
            <a:pPr lvl="2"/>
            <a:r>
              <a:rPr lang="el-GR" dirty="0"/>
              <a:t>Αυτόματη ενεργοποίηση του προγράμματος </a:t>
            </a:r>
            <a:r>
              <a:rPr lang="el-GR" dirty="0" smtClean="0"/>
              <a:t>ζόμπι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3966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Υπερχείλιση </a:t>
            </a:r>
            <a:r>
              <a:rPr lang="el-GR" dirty="0" smtClean="0"/>
              <a:t>μνήμης (1 από 3)</a:t>
            </a:r>
            <a:endParaRPr lang="el-GR" dirty="0"/>
          </a:p>
        </p:txBody>
      </p:sp>
      <p:sp>
        <p:nvSpPr>
          <p:cNvPr id="58371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 smtClean="0"/>
              <a:t>Υπερχείλιση προσωρινής μνήμης</a:t>
            </a:r>
          </a:p>
          <a:p>
            <a:pPr lvl="1"/>
            <a:r>
              <a:rPr lang="el-GR" dirty="0" smtClean="0"/>
              <a:t>Η </a:t>
            </a:r>
            <a:r>
              <a:rPr lang="en-US" dirty="0" smtClean="0"/>
              <a:t>C</a:t>
            </a:r>
            <a:r>
              <a:rPr lang="el-GR" dirty="0" smtClean="0"/>
              <a:t> δεν ελέγχει τα όρια των πινάκων κατά την πρόσβαση</a:t>
            </a:r>
          </a:p>
          <a:p>
            <a:pPr lvl="1"/>
            <a:r>
              <a:rPr lang="el-GR" dirty="0" smtClean="0"/>
              <a:t>Ένα πρόγραμμα μπορεί να γράψει μνήμη εκτός ορίων</a:t>
            </a:r>
          </a:p>
          <a:p>
            <a:r>
              <a:rPr lang="el-GR" dirty="0" smtClean="0"/>
              <a:t>Λειτουργία επίθεσης μέσω υπερχείλισης;</a:t>
            </a:r>
          </a:p>
          <a:p>
            <a:pPr lvl="1"/>
            <a:r>
              <a:rPr lang="el-GR" dirty="0" smtClean="0"/>
              <a:t>Έστω ότι ζητάμε κάποια παράμετρο από το χρήστη</a:t>
            </a:r>
          </a:p>
          <a:p>
            <a:pPr lvl="1"/>
            <a:r>
              <a:rPr lang="el-GR" dirty="0" smtClean="0"/>
              <a:t>Το πρόγραμμα έχει πίνακα 1024 </a:t>
            </a:r>
            <a:r>
              <a:rPr lang="en-US" dirty="0" smtClean="0"/>
              <a:t>byte</a:t>
            </a:r>
            <a:r>
              <a:rPr lang="el-GR" dirty="0" smtClean="0"/>
              <a:t> για την είσοδο</a:t>
            </a:r>
          </a:p>
          <a:p>
            <a:pPr lvl="1"/>
            <a:r>
              <a:rPr lang="el-GR" dirty="0" smtClean="0"/>
              <a:t>Ο εισβολέας όμως στέλνει 2000 </a:t>
            </a:r>
            <a:r>
              <a:rPr lang="en-US" dirty="0" smtClean="0"/>
              <a:t>byte</a:t>
            </a:r>
          </a:p>
          <a:p>
            <a:pPr lvl="1"/>
            <a:r>
              <a:rPr lang="el-GR" dirty="0" smtClean="0"/>
              <a:t>Αν δεν γίνει έλεγχος, αυτά γράφονται εκτός ορίων</a:t>
            </a:r>
          </a:p>
          <a:p>
            <a:pPr lvl="2"/>
            <a:r>
              <a:rPr lang="el-GR" dirty="0" smtClean="0"/>
              <a:t>Αντικαθιστούν τη διεύθυνση επιστροφής της συνάρτησης</a:t>
            </a:r>
          </a:p>
          <a:p>
            <a:pPr lvl="2"/>
            <a:r>
              <a:rPr lang="el-GR" dirty="0" smtClean="0"/>
              <a:t>Περιλαμβάνουν και τον κώδικα στον οποίο επιστρέφουμε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1736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Υπερχείλιση μνήμης </a:t>
            </a:r>
            <a:r>
              <a:rPr lang="el-GR" dirty="0" smtClean="0"/>
              <a:t>(2 από 3)</a:t>
            </a:r>
          </a:p>
        </p:txBody>
      </p:sp>
      <p:pic>
        <p:nvPicPr>
          <p:cNvPr id="59398" name="Picture 8" descr="Παράδειγμα επίθεσης με υπερχείλιση μνήμης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285" y="1187252"/>
            <a:ext cx="6696075" cy="281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5" name="Content Placeholder 5"/>
          <p:cNvSpPr>
            <a:spLocks noGrp="1"/>
          </p:cNvSpPr>
          <p:nvPr>
            <p:ph idx="1"/>
          </p:nvPr>
        </p:nvSpPr>
        <p:spPr>
          <a:xfrm>
            <a:off x="457200" y="3933056"/>
            <a:ext cx="8229600" cy="2193107"/>
          </a:xfrm>
        </p:spPr>
        <p:txBody>
          <a:bodyPr>
            <a:normAutofit fontScale="85000" lnSpcReduction="20000"/>
          </a:bodyPr>
          <a:lstStyle/>
          <a:p>
            <a:r>
              <a:rPr lang="el-GR" dirty="0" smtClean="0"/>
              <a:t>Παράδειγμα επίθεσης με υπερχείλιση μνήμης</a:t>
            </a:r>
          </a:p>
          <a:p>
            <a:pPr lvl="1"/>
            <a:r>
              <a:rPr lang="el-GR" dirty="0" smtClean="0"/>
              <a:t>Η παράμετρος γράφεται σε όλη την γκρι περιοχή</a:t>
            </a:r>
          </a:p>
          <a:p>
            <a:pPr lvl="2"/>
            <a:r>
              <a:rPr lang="el-GR" dirty="0" smtClean="0"/>
              <a:t>Αλλάζει η διεύθυνση επιστροφής από τη συνάρτηση</a:t>
            </a:r>
          </a:p>
          <a:p>
            <a:pPr lvl="2"/>
            <a:r>
              <a:rPr lang="el-GR" dirty="0" smtClean="0"/>
              <a:t>Το πρόγραμμα μεταβαίνει σε κώδικα στη γκρι περιοχή</a:t>
            </a:r>
          </a:p>
          <a:p>
            <a:pPr lvl="2"/>
            <a:r>
              <a:rPr lang="el-GR" dirty="0" smtClean="0"/>
              <a:t>Τελικά παίρνει τον έλεγχο ο κώδικας του εισβολέα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716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 περιβάλλον ασφάλειας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Η ασφάλεια έχει πολλές όψεις</a:t>
            </a:r>
          </a:p>
          <a:p>
            <a:pPr lvl="1"/>
            <a:r>
              <a:rPr lang="el-GR" dirty="0" smtClean="0"/>
              <a:t>Λειτουργικό σύστημα</a:t>
            </a:r>
          </a:p>
          <a:p>
            <a:pPr lvl="1"/>
            <a:r>
              <a:rPr lang="el-GR" dirty="0" smtClean="0"/>
              <a:t>Δίκτυο υπολογιστών</a:t>
            </a:r>
          </a:p>
          <a:p>
            <a:pPr lvl="1"/>
            <a:r>
              <a:rPr lang="el-GR" dirty="0" smtClean="0"/>
              <a:t>Πληροφοριακό σύστημα</a:t>
            </a:r>
          </a:p>
          <a:p>
            <a:r>
              <a:rPr lang="el-GR" dirty="0" smtClean="0"/>
              <a:t>Ορολογία</a:t>
            </a:r>
          </a:p>
          <a:p>
            <a:pPr lvl="1"/>
            <a:r>
              <a:rPr lang="el-GR" dirty="0" smtClean="0"/>
              <a:t>Ασφάλεια (</a:t>
            </a:r>
            <a:r>
              <a:rPr lang="en-US" dirty="0" smtClean="0"/>
              <a:t>security)</a:t>
            </a:r>
            <a:endParaRPr lang="el-GR" dirty="0" smtClean="0"/>
          </a:p>
          <a:p>
            <a:pPr lvl="2"/>
            <a:r>
              <a:rPr lang="el-GR" dirty="0" smtClean="0"/>
              <a:t>Τα δεδομένα δεν θα διαβαστούν ή τροποποιηθούν</a:t>
            </a:r>
          </a:p>
          <a:p>
            <a:pPr lvl="1"/>
            <a:r>
              <a:rPr lang="el-GR" dirty="0" smtClean="0"/>
              <a:t>Μηχανισμοί προστασίας (</a:t>
            </a:r>
            <a:r>
              <a:rPr lang="en-US" dirty="0" smtClean="0"/>
              <a:t>protection mechanisms)</a:t>
            </a:r>
            <a:endParaRPr lang="el-GR" dirty="0" smtClean="0"/>
          </a:p>
          <a:p>
            <a:pPr lvl="2"/>
            <a:r>
              <a:rPr lang="el-GR" dirty="0" smtClean="0"/>
              <a:t>Μέθοδοι επίτευξης των στόχων της ασφάλειας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8532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Υπερχείλιση μνήμης </a:t>
            </a:r>
            <a:r>
              <a:rPr lang="el-GR" dirty="0" smtClean="0"/>
              <a:t>(3 από 3)</a:t>
            </a:r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 smtClean="0"/>
              <a:t>Λειτουργεί με είσοδο οποιασδήποτε μορφής</a:t>
            </a:r>
          </a:p>
          <a:p>
            <a:pPr lvl="1"/>
            <a:r>
              <a:rPr lang="el-GR" dirty="0" smtClean="0"/>
              <a:t>Αρκεί ο εισβολέας να φτιάξει την σωστή συμβολοσειρά</a:t>
            </a:r>
          </a:p>
          <a:p>
            <a:pPr lvl="1"/>
            <a:r>
              <a:rPr lang="el-GR" dirty="0" smtClean="0"/>
              <a:t>Ο εισβολέας ουσιαστικά εκτελείται με ξένα προνόμια</a:t>
            </a:r>
          </a:p>
          <a:p>
            <a:pPr lvl="2"/>
            <a:r>
              <a:rPr lang="el-GR" dirty="0" smtClean="0"/>
              <a:t>Μπορεί να έχει πάρει προνόμια διαχειριστή</a:t>
            </a:r>
          </a:p>
          <a:p>
            <a:pPr lvl="2"/>
            <a:r>
              <a:rPr lang="el-GR" dirty="0" smtClean="0"/>
              <a:t>Σε αυτή την περίπτωση κάνει ό,τι θέλει</a:t>
            </a:r>
          </a:p>
          <a:p>
            <a:pPr lvl="1"/>
            <a:r>
              <a:rPr lang="el-GR" dirty="0" smtClean="0"/>
              <a:t>Δυστυχώς η </a:t>
            </a:r>
            <a:r>
              <a:rPr lang="en-US" dirty="0" smtClean="0"/>
              <a:t>gets()</a:t>
            </a:r>
            <a:r>
              <a:rPr lang="el-GR" dirty="0" smtClean="0"/>
              <a:t> δεν ελέγχει το μήκος της εισόδου!</a:t>
            </a:r>
          </a:p>
          <a:p>
            <a:r>
              <a:rPr lang="el-GR" dirty="0" smtClean="0"/>
              <a:t>Εντοπισμός των προβλημάτων υπερχείλισης</a:t>
            </a:r>
          </a:p>
          <a:p>
            <a:pPr lvl="1"/>
            <a:r>
              <a:rPr lang="el-GR" dirty="0" smtClean="0"/>
              <a:t>Δίνουμε μεγάλη είσοδο στο πρόγραμμα</a:t>
            </a:r>
          </a:p>
          <a:p>
            <a:pPr lvl="1"/>
            <a:r>
              <a:rPr lang="el-GR" dirty="0" smtClean="0"/>
              <a:t>Αν καταρρεύσει εξετάζουμε την εικόνα μνήμης του</a:t>
            </a:r>
          </a:p>
          <a:p>
            <a:pPr lvl="1"/>
            <a:r>
              <a:rPr lang="el-GR" dirty="0" smtClean="0"/>
              <a:t>Βρίσκουμε το πρόβλημα στον πηγαίο κώδικα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17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Συμβολοσειρές μορφοποίησης</a:t>
            </a:r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/>
              <a:t>Παρόμοια ιδέα με υπερχείλιση μνήμης</a:t>
            </a:r>
          </a:p>
          <a:p>
            <a:pPr lvl="1"/>
            <a:r>
              <a:rPr lang="el-GR" dirty="0" smtClean="0"/>
              <a:t>Η </a:t>
            </a:r>
            <a:r>
              <a:rPr lang="en-US" dirty="0" smtClean="0"/>
              <a:t>printf()</a:t>
            </a:r>
            <a:r>
              <a:rPr lang="el-GR" dirty="0" smtClean="0"/>
              <a:t> μπορεί να αλλάξει τα ορίσματά της</a:t>
            </a:r>
          </a:p>
          <a:p>
            <a:pPr lvl="2"/>
            <a:r>
              <a:rPr lang="el-GR" dirty="0" smtClean="0"/>
              <a:t>Ο κωδικός </a:t>
            </a:r>
            <a:r>
              <a:rPr lang="en-US" dirty="0" smtClean="0"/>
              <a:t>%n</a:t>
            </a:r>
            <a:r>
              <a:rPr lang="el-GR" dirty="0" smtClean="0"/>
              <a:t> υπολογίζει πόσοι χαρακτήρες τυπώνονται</a:t>
            </a:r>
          </a:p>
          <a:p>
            <a:pPr lvl="2"/>
            <a:r>
              <a:rPr lang="el-GR" dirty="0" smtClean="0"/>
              <a:t>Ο αριθμός τοποθετείται στο επόμενο όρισμα της </a:t>
            </a:r>
            <a:r>
              <a:rPr lang="en-US" dirty="0" smtClean="0"/>
              <a:t>printf</a:t>
            </a:r>
          </a:p>
          <a:p>
            <a:pPr lvl="2"/>
            <a:r>
              <a:rPr lang="el-GR" dirty="0" smtClean="0"/>
              <a:t>Παράδειγμα:</a:t>
            </a:r>
            <a:r>
              <a:rPr lang="en-US" dirty="0" smtClean="0"/>
              <a:t> printf(“Hello %nworld\n”,&amp;i);</a:t>
            </a:r>
            <a:endParaRPr lang="el-GR" dirty="0" smtClean="0"/>
          </a:p>
          <a:p>
            <a:pPr lvl="1"/>
            <a:r>
              <a:rPr lang="el-GR" dirty="0" smtClean="0"/>
              <a:t>Έστω το εξής σενάριο</a:t>
            </a:r>
          </a:p>
          <a:p>
            <a:pPr lvl="2"/>
            <a:r>
              <a:rPr lang="el-GR" dirty="0" smtClean="0"/>
              <a:t>Το πρόγραμμα διαβάζει μια συμβολοσειρά</a:t>
            </a:r>
            <a:r>
              <a:rPr lang="en-US" dirty="0" smtClean="0"/>
              <a:t> s</a:t>
            </a:r>
            <a:endParaRPr lang="el-GR" dirty="0" smtClean="0"/>
          </a:p>
          <a:p>
            <a:pPr lvl="2"/>
            <a:r>
              <a:rPr lang="el-GR" dirty="0" smtClean="0"/>
              <a:t>Στη συνέχεια την τυπώνει με </a:t>
            </a:r>
            <a:r>
              <a:rPr lang="en-US" dirty="0" smtClean="0"/>
              <a:t>printf(s) </a:t>
            </a:r>
            <a:r>
              <a:rPr lang="el-GR" dirty="0" smtClean="0"/>
              <a:t>αντί </a:t>
            </a:r>
            <a:r>
              <a:rPr lang="en-US" dirty="0" smtClean="0"/>
              <a:t>printf(“%s”,s)</a:t>
            </a:r>
            <a:r>
              <a:rPr lang="el-GR" dirty="0" smtClean="0"/>
              <a:t>;</a:t>
            </a:r>
          </a:p>
          <a:p>
            <a:pPr lvl="2"/>
            <a:r>
              <a:rPr lang="el-GR" dirty="0" smtClean="0"/>
              <a:t>Ο εισβολέας περιλαμβάνει κωδικούς μορφοποίησης στην </a:t>
            </a:r>
            <a:r>
              <a:rPr lang="en-US" dirty="0" smtClean="0"/>
              <a:t>s</a:t>
            </a:r>
            <a:endParaRPr lang="el-GR" dirty="0" smtClean="0"/>
          </a:p>
          <a:p>
            <a:pPr lvl="2"/>
            <a:r>
              <a:rPr lang="el-GR" dirty="0" smtClean="0"/>
              <a:t>Έτσι καταφέρνει να τροποποιήσει τη μνήμη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8845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Επιστροφή στη </a:t>
            </a:r>
            <a:r>
              <a:rPr lang="en-US" dirty="0" err="1" smtClean="0"/>
              <a:t>libc</a:t>
            </a:r>
            <a:r>
              <a:rPr lang="el-GR" dirty="0" smtClean="0"/>
              <a:t> (1 από 2)</a:t>
            </a:r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dirty="0" smtClean="0"/>
              <a:t>Νέα συστήματα δεν επιτρέπουν εκτέλεση δεδομένων</a:t>
            </a:r>
          </a:p>
          <a:p>
            <a:pPr lvl="1"/>
            <a:r>
              <a:rPr lang="el-GR" dirty="0" smtClean="0"/>
              <a:t>Η στοίβα σημειώνεται ως </a:t>
            </a:r>
            <a:r>
              <a:rPr lang="en-US" dirty="0" smtClean="0"/>
              <a:t>read/write</a:t>
            </a:r>
            <a:r>
              <a:rPr lang="el-GR" dirty="0" smtClean="0"/>
              <a:t> αλλά όχι </a:t>
            </a:r>
            <a:r>
              <a:rPr lang="en-US" dirty="0" smtClean="0"/>
              <a:t>execute</a:t>
            </a:r>
          </a:p>
          <a:p>
            <a:pPr lvl="1"/>
            <a:r>
              <a:rPr lang="el-GR" dirty="0" smtClean="0"/>
              <a:t>Το ΛΣ μπορεί να αποφύγει τις προηγούμενες επιθέσεις</a:t>
            </a:r>
          </a:p>
          <a:p>
            <a:r>
              <a:rPr lang="el-GR" dirty="0" smtClean="0"/>
              <a:t>Η διεύθυνση επιστροφής μπορεί να αντικατασταθεί</a:t>
            </a:r>
          </a:p>
          <a:p>
            <a:pPr lvl="1"/>
            <a:r>
              <a:rPr lang="el-GR" dirty="0" smtClean="0"/>
              <a:t>Δεν μπορεί να εκτελεστεί κώδικας από τη στοίβα</a:t>
            </a:r>
          </a:p>
          <a:p>
            <a:pPr lvl="1"/>
            <a:r>
              <a:rPr lang="el-GR" dirty="0" smtClean="0"/>
              <a:t>Μπορεί να εκτελεστεί όμως ο κώδικας της </a:t>
            </a:r>
            <a:r>
              <a:rPr lang="en-US" dirty="0" smtClean="0"/>
              <a:t>libc</a:t>
            </a:r>
            <a:endParaRPr lang="el-GR" dirty="0" smtClean="0"/>
          </a:p>
          <a:p>
            <a:pPr lvl="2"/>
            <a:r>
              <a:rPr lang="el-GR" dirty="0" smtClean="0"/>
              <a:t>Συγκεκριμένα, μπορεί να εκτελεστεί η </a:t>
            </a:r>
            <a:r>
              <a:rPr lang="en-US" dirty="0" smtClean="0"/>
              <a:t>strcpy()</a:t>
            </a:r>
            <a:endParaRPr lang="el-GR" dirty="0" smtClean="0"/>
          </a:p>
          <a:p>
            <a:pPr lvl="1"/>
            <a:r>
              <a:rPr lang="el-GR" dirty="0" smtClean="0"/>
              <a:t>Το κέλυφος αντιγράφεται στη στοίβα με υπερχείλιση</a:t>
            </a:r>
          </a:p>
          <a:p>
            <a:pPr lvl="1"/>
            <a:r>
              <a:rPr lang="el-GR" dirty="0" smtClean="0"/>
              <a:t>Η </a:t>
            </a:r>
            <a:r>
              <a:rPr lang="en-US" dirty="0" smtClean="0"/>
              <a:t>strcpy()</a:t>
            </a:r>
            <a:r>
              <a:rPr lang="el-GR" dirty="0" smtClean="0"/>
              <a:t> το αντιγράφει στο τμήμα δεδομένων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9973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Επιστροφή στη </a:t>
            </a:r>
            <a:r>
              <a:rPr lang="en-US" dirty="0" err="1"/>
              <a:t>libc</a:t>
            </a:r>
            <a:r>
              <a:rPr lang="el-GR" dirty="0"/>
              <a:t> </a:t>
            </a:r>
            <a:r>
              <a:rPr lang="el-GR" dirty="0" smtClean="0"/>
              <a:t>(2 από 2)</a:t>
            </a:r>
          </a:p>
        </p:txBody>
      </p:sp>
      <p:pic>
        <p:nvPicPr>
          <p:cNvPr id="63494" name="Picture 8" descr="Επίθεση με επιστροφή στη libc."/>
          <p:cNvPicPr>
            <a:picLocks noChangeAspect="1" noChangeArrowheads="1"/>
          </p:cNvPicPr>
          <p:nvPr/>
        </p:nvPicPr>
        <p:blipFill rotWithShape="1">
          <a:blip r:embed="rId2" cstate="print"/>
          <a:srcRect t="3222"/>
          <a:stretch/>
        </p:blipFill>
        <p:spPr bwMode="auto">
          <a:xfrm>
            <a:off x="2195736" y="1179849"/>
            <a:ext cx="4392613" cy="3329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1" name="Content Placeholder 2"/>
          <p:cNvSpPr>
            <a:spLocks noGrp="1"/>
          </p:cNvSpPr>
          <p:nvPr>
            <p:ph idx="1"/>
          </p:nvPr>
        </p:nvSpPr>
        <p:spPr>
          <a:xfrm>
            <a:off x="457200" y="4437112"/>
            <a:ext cx="8229600" cy="1689051"/>
          </a:xfrm>
        </p:spPr>
        <p:txBody>
          <a:bodyPr>
            <a:normAutofit fontScale="77500" lnSpcReduction="20000"/>
          </a:bodyPr>
          <a:lstStyle/>
          <a:p>
            <a:r>
              <a:rPr lang="el-GR" dirty="0" smtClean="0"/>
              <a:t>Επίθεση με επιστροφή στη</a:t>
            </a:r>
            <a:r>
              <a:rPr lang="en-US" dirty="0" smtClean="0"/>
              <a:t> libc</a:t>
            </a:r>
            <a:endParaRPr lang="el-GR" dirty="0" smtClean="0"/>
          </a:p>
          <a:p>
            <a:pPr lvl="1"/>
            <a:r>
              <a:rPr lang="el-GR" dirty="0" smtClean="0"/>
              <a:t>Αρχικά «επιστρέφουμε» στην </a:t>
            </a:r>
            <a:r>
              <a:rPr lang="en-US" dirty="0" smtClean="0"/>
              <a:t>strcpy()</a:t>
            </a:r>
          </a:p>
          <a:p>
            <a:pPr lvl="1"/>
            <a:r>
              <a:rPr lang="el-GR" dirty="0" smtClean="0"/>
              <a:t>Αυτή κάνει την αντιγραφή από το </a:t>
            </a:r>
            <a:r>
              <a:rPr lang="en-US" dirty="0" smtClean="0"/>
              <a:t>src </a:t>
            </a:r>
            <a:r>
              <a:rPr lang="el-GR" dirty="0" smtClean="0"/>
              <a:t>στο </a:t>
            </a:r>
            <a:r>
              <a:rPr lang="en-US" dirty="0" smtClean="0"/>
              <a:t>dst</a:t>
            </a:r>
          </a:p>
          <a:p>
            <a:pPr lvl="1"/>
            <a:r>
              <a:rPr lang="el-GR" dirty="0" smtClean="0"/>
              <a:t>Στο τέλος επιστρέφει στον αντιγραμμένο κώδικα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1713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Υπερχείλιση ακεραίων</a:t>
            </a:r>
          </a:p>
        </p:txBody>
      </p:sp>
      <p:sp>
        <p:nvSpPr>
          <p:cNvPr id="6451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dirty="0" smtClean="0"/>
              <a:t>Όλοι οι τύποι αριθμών έχουν σταθερά μεγέθη</a:t>
            </a:r>
          </a:p>
          <a:p>
            <a:r>
              <a:rPr lang="el-GR" dirty="0" smtClean="0"/>
              <a:t>Η </a:t>
            </a:r>
            <a:r>
              <a:rPr lang="en-US" dirty="0" smtClean="0"/>
              <a:t>C </a:t>
            </a:r>
            <a:r>
              <a:rPr lang="el-GR" dirty="0" smtClean="0"/>
              <a:t>όμως δεν ελέγχει για υπερχειλίσεις</a:t>
            </a:r>
          </a:p>
          <a:p>
            <a:pPr lvl="1"/>
            <a:r>
              <a:rPr lang="el-GR" dirty="0" smtClean="0"/>
              <a:t>Οι απρόσημοι αναδιπλώνονται από το μηδέν</a:t>
            </a:r>
          </a:p>
          <a:p>
            <a:pPr lvl="1"/>
            <a:r>
              <a:rPr lang="el-GR" dirty="0" smtClean="0"/>
              <a:t>Οι προσημασμένοι μπορεί να αλλάξουν πρόσημο</a:t>
            </a:r>
          </a:p>
          <a:p>
            <a:r>
              <a:rPr lang="el-GR" dirty="0" smtClean="0"/>
              <a:t>Ο εισβολέας μπορεί να προκαλέσει υπερχείλιση</a:t>
            </a:r>
          </a:p>
          <a:p>
            <a:pPr lvl="1"/>
            <a:r>
              <a:rPr lang="el-GR" dirty="0" smtClean="0"/>
              <a:t>Παράδειγμα: ζητάμε ύψος και πλάτος εικόνας</a:t>
            </a:r>
          </a:p>
          <a:p>
            <a:pPr lvl="1"/>
            <a:r>
              <a:rPr lang="el-GR" dirty="0" smtClean="0"/>
              <a:t>Ο εισβολέας προκαλεί υπερχείλιση ακεραίου</a:t>
            </a:r>
          </a:p>
          <a:p>
            <a:pPr lvl="1"/>
            <a:r>
              <a:rPr lang="el-GR" dirty="0" smtClean="0"/>
              <a:t>Το πρόγραμμα δεσμεύει πολύ λίγη μνήμη</a:t>
            </a:r>
          </a:p>
          <a:p>
            <a:pPr lvl="1"/>
            <a:r>
              <a:rPr lang="el-GR" dirty="0" smtClean="0"/>
              <a:t>Δυνατότητα επίθεσης υπερχείλισης προσωρινής μνήμης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109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Παρεμβολή κώδικα</a:t>
            </a:r>
          </a:p>
        </p:txBody>
      </p:sp>
      <p:pic>
        <p:nvPicPr>
          <p:cNvPr id="65542" name="Picture 8" descr="Επιθέσεις με παρεμβολή κώδικα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184970"/>
            <a:ext cx="7200900" cy="253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39" name="Content Placeholder 5"/>
          <p:cNvSpPr>
            <a:spLocks noGrp="1"/>
          </p:cNvSpPr>
          <p:nvPr>
            <p:ph idx="1"/>
          </p:nvPr>
        </p:nvSpPr>
        <p:spPr>
          <a:xfrm>
            <a:off x="457200" y="3656806"/>
            <a:ext cx="8229600" cy="2469357"/>
          </a:xfrm>
        </p:spPr>
        <p:txBody>
          <a:bodyPr>
            <a:normAutofit fontScale="85000" lnSpcReduction="10000"/>
          </a:bodyPr>
          <a:lstStyle/>
          <a:p>
            <a:r>
              <a:rPr lang="el-GR" dirty="0"/>
              <a:t>Επιθέσεις με παρεμβολή κώδικα</a:t>
            </a:r>
          </a:p>
          <a:p>
            <a:pPr lvl="1"/>
            <a:r>
              <a:rPr lang="el-GR" dirty="0"/>
              <a:t>Έστω ένα πρόγραμμα που χρησιμοποιεί τη </a:t>
            </a:r>
            <a:r>
              <a:rPr lang="en-US" dirty="0"/>
              <a:t>system()</a:t>
            </a:r>
          </a:p>
          <a:p>
            <a:pPr lvl="1"/>
            <a:r>
              <a:rPr lang="el-GR" dirty="0" smtClean="0"/>
              <a:t>Θέλουμε είναι ο χρήστης να δώσει δύο ονόματα αρχείων</a:t>
            </a:r>
          </a:p>
          <a:p>
            <a:pPr lvl="1"/>
            <a:r>
              <a:rPr lang="el-GR" dirty="0" smtClean="0"/>
              <a:t>Ο εισβολέας όμως δίνει </a:t>
            </a:r>
            <a:r>
              <a:rPr lang="en-US" dirty="0" smtClean="0"/>
              <a:t>“abc”</a:t>
            </a:r>
            <a:r>
              <a:rPr lang="el-GR" dirty="0" smtClean="0"/>
              <a:t> και </a:t>
            </a:r>
            <a:r>
              <a:rPr lang="en-US" dirty="0" smtClean="0"/>
              <a:t>“xyz; rm –rf</a:t>
            </a:r>
            <a:r>
              <a:rPr lang="el-GR" dirty="0" smtClean="0"/>
              <a:t> </a:t>
            </a:r>
            <a:r>
              <a:rPr lang="en-US" dirty="0" smtClean="0"/>
              <a:t>/”</a:t>
            </a:r>
          </a:p>
          <a:p>
            <a:pPr lvl="1"/>
            <a:r>
              <a:rPr lang="el-GR" dirty="0" smtClean="0"/>
              <a:t>Ουσιαστικά εκτελείται μια δεύτερη εντολή!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0574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Κλιμάκωση προνομίων</a:t>
            </a:r>
          </a:p>
        </p:txBody>
      </p:sp>
      <p:sp>
        <p:nvSpPr>
          <p:cNvPr id="6656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 smtClean="0"/>
              <a:t>Ο εισβολέας ξεγελάει το ΛΣ για να πάρει προνόμια</a:t>
            </a:r>
          </a:p>
          <a:p>
            <a:r>
              <a:rPr lang="el-GR" dirty="0" smtClean="0"/>
              <a:t>Ο </a:t>
            </a:r>
            <a:r>
              <a:rPr lang="en-US" dirty="0" smtClean="0"/>
              <a:t>cron</a:t>
            </a:r>
            <a:r>
              <a:rPr lang="el-GR" dirty="0" smtClean="0"/>
              <a:t> εκτελεί περιοδικές εργασίες για τους χρήστες</a:t>
            </a:r>
          </a:p>
          <a:p>
            <a:pPr lvl="1"/>
            <a:r>
              <a:rPr lang="el-GR" dirty="0" smtClean="0"/>
              <a:t>Εκτελείται με δικαιώματα διαχειριστή</a:t>
            </a:r>
          </a:p>
          <a:p>
            <a:pPr lvl="1"/>
            <a:r>
              <a:rPr lang="el-GR" dirty="0" smtClean="0"/>
              <a:t>Διαβάζει προγραμματισμένες εργασίες από κατάλογο</a:t>
            </a:r>
          </a:p>
          <a:p>
            <a:pPr lvl="2"/>
            <a:r>
              <a:rPr lang="el-GR" dirty="0" smtClean="0"/>
              <a:t>Οι χρήστες δεν μπορούν να γράψουν στον κατάλογο</a:t>
            </a:r>
          </a:p>
          <a:p>
            <a:r>
              <a:rPr lang="el-GR" dirty="0" smtClean="0"/>
              <a:t>Ο εκτελεί το πρόγραμμά του στον κατάλογο του </a:t>
            </a:r>
            <a:r>
              <a:rPr lang="en-US" dirty="0" smtClean="0"/>
              <a:t>cron</a:t>
            </a:r>
          </a:p>
          <a:p>
            <a:pPr lvl="1"/>
            <a:r>
              <a:rPr lang="el-GR" dirty="0" smtClean="0"/>
              <a:t>Καταρρέει αφήνοντας την εικόνα της μνήμης του</a:t>
            </a:r>
            <a:endParaRPr lang="en-US" dirty="0" smtClean="0"/>
          </a:p>
          <a:p>
            <a:pPr lvl="1"/>
            <a:r>
              <a:rPr lang="el-GR" dirty="0" smtClean="0"/>
              <a:t>Η εικόνα γράφεται στον τρέχοντα κατάλογο</a:t>
            </a:r>
          </a:p>
          <a:p>
            <a:pPr lvl="2"/>
            <a:r>
              <a:rPr lang="el-GR" dirty="0" smtClean="0"/>
              <a:t>Τελικά καταλήγει στον κατάλογο του </a:t>
            </a:r>
            <a:r>
              <a:rPr lang="en-US" dirty="0" smtClean="0"/>
              <a:t>cron</a:t>
            </a:r>
            <a:endParaRPr lang="el-GR" dirty="0" smtClean="0"/>
          </a:p>
          <a:p>
            <a:pPr lvl="1"/>
            <a:r>
              <a:rPr lang="el-GR" dirty="0" smtClean="0"/>
              <a:t>Η εικόνα έχει τη μορφή εντολών </a:t>
            </a:r>
            <a:r>
              <a:rPr lang="en-US" dirty="0" smtClean="0"/>
              <a:t>cron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0345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Κακόβουλο λογισμικό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/>
              <a:t>Μάθημα: </a:t>
            </a:r>
            <a:r>
              <a:rPr lang="el-GR" dirty="0"/>
              <a:t>Λειτουργικά Συστήματα, </a:t>
            </a:r>
            <a:r>
              <a:rPr lang="el-GR" b="1" dirty="0"/>
              <a:t>Ενότητα </a:t>
            </a:r>
            <a:r>
              <a:rPr lang="en-US" b="1" dirty="0"/>
              <a:t># </a:t>
            </a:r>
            <a:r>
              <a:rPr lang="el-GR" b="1" dirty="0"/>
              <a:t>7:</a:t>
            </a:r>
            <a:r>
              <a:rPr lang="en-US" b="1" dirty="0"/>
              <a:t> </a:t>
            </a:r>
            <a:r>
              <a:rPr lang="el-GR" dirty="0"/>
              <a:t>Ασφάλεια</a:t>
            </a:r>
          </a:p>
          <a:p>
            <a:r>
              <a:rPr lang="el-GR" b="1" dirty="0"/>
              <a:t>Διδάσκων: </a:t>
            </a:r>
            <a:r>
              <a:rPr lang="el-GR" dirty="0"/>
              <a:t>Γιώργος </a:t>
            </a:r>
            <a:r>
              <a:rPr lang="el-GR" dirty="0" err="1"/>
              <a:t>Ξυλωμένος</a:t>
            </a:r>
            <a:r>
              <a:rPr lang="el-GR" dirty="0"/>
              <a:t>, </a:t>
            </a:r>
            <a:r>
              <a:rPr lang="el-GR" b="1" dirty="0"/>
              <a:t>Τμήμα: </a:t>
            </a:r>
            <a:r>
              <a:rPr lang="el-GR" dirty="0"/>
              <a:t>Πληροφορικής</a:t>
            </a:r>
          </a:p>
          <a:p>
            <a:endParaRPr lang="el-GR" dirty="0"/>
          </a:p>
        </p:txBody>
      </p:sp>
      <p:pic>
        <p:nvPicPr>
          <p:cNvPr id="7" name="Picture 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4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5467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 smtClean="0"/>
              <a:t>Είδη κακόβουλου λογισμικού (1 από 2)</a:t>
            </a:r>
          </a:p>
        </p:txBody>
      </p:sp>
      <p:sp>
        <p:nvSpPr>
          <p:cNvPr id="6758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 smtClean="0"/>
              <a:t>Κακόβουλο λογισμικό</a:t>
            </a:r>
            <a:r>
              <a:rPr lang="en-US" dirty="0" smtClean="0"/>
              <a:t> (malware)</a:t>
            </a:r>
            <a:endParaRPr lang="el-GR" dirty="0" smtClean="0"/>
          </a:p>
          <a:p>
            <a:pPr lvl="1"/>
            <a:r>
              <a:rPr lang="el-GR" dirty="0" smtClean="0"/>
              <a:t>Κάποτε φτιαχνόταν από κακόβουλους ερασιτέχνες</a:t>
            </a:r>
          </a:p>
          <a:p>
            <a:pPr lvl="1"/>
            <a:r>
              <a:rPr lang="el-GR" dirty="0" smtClean="0"/>
              <a:t>Τώρα φτιάχνεται από κακόβουλους επαγγελματίες</a:t>
            </a:r>
          </a:p>
          <a:p>
            <a:r>
              <a:rPr lang="el-GR" dirty="0" smtClean="0"/>
              <a:t>Μπορεί να εγκαθιστά κερκόπορτα στο σύστημα</a:t>
            </a:r>
          </a:p>
          <a:p>
            <a:pPr lvl="1"/>
            <a:r>
              <a:rPr lang="el-GR" dirty="0" smtClean="0"/>
              <a:t>Επιτρέπει τον έλεγχο της μηχανής από τρίτους</a:t>
            </a:r>
          </a:p>
          <a:p>
            <a:pPr lvl="2"/>
            <a:r>
              <a:rPr lang="el-GR" dirty="0" smtClean="0"/>
              <a:t>Μια τέτοια μηχανή λέγεται ζόμπι ή </a:t>
            </a:r>
            <a:r>
              <a:rPr lang="en-US" dirty="0" smtClean="0"/>
              <a:t>bot</a:t>
            </a:r>
            <a:endParaRPr lang="el-GR" dirty="0" smtClean="0"/>
          </a:p>
          <a:p>
            <a:pPr lvl="1"/>
            <a:r>
              <a:rPr lang="el-GR" dirty="0" smtClean="0"/>
              <a:t>Τα δίκτυα </a:t>
            </a:r>
            <a:r>
              <a:rPr lang="en-US" dirty="0" smtClean="0"/>
              <a:t>bot </a:t>
            </a:r>
            <a:r>
              <a:rPr lang="el-GR" dirty="0" smtClean="0"/>
              <a:t>ενοικιάζονται για μαζικές εργασίες</a:t>
            </a:r>
          </a:p>
          <a:p>
            <a:pPr lvl="2"/>
            <a:r>
              <a:rPr lang="el-GR" dirty="0" smtClean="0"/>
              <a:t>Παράδειγμα: μαζική αποστολή </a:t>
            </a:r>
            <a:r>
              <a:rPr lang="en-US" dirty="0" smtClean="0"/>
              <a:t>spam</a:t>
            </a:r>
            <a:endParaRPr lang="el-GR" dirty="0" smtClean="0"/>
          </a:p>
          <a:p>
            <a:r>
              <a:rPr lang="el-GR" dirty="0" smtClean="0"/>
              <a:t>Μπορεί να εγκαθιστά καταγραφέα πληκτρολογήσεων</a:t>
            </a:r>
            <a:endParaRPr lang="en-US" dirty="0" smtClean="0"/>
          </a:p>
          <a:p>
            <a:pPr lvl="1"/>
            <a:r>
              <a:rPr lang="el-GR" dirty="0" smtClean="0"/>
              <a:t>Κωδικοί / αριθμοί πιστωτικών καρτών στέλνονται αλλού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2015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Είδη κακόβουλου λογισμικού (2 από 2)</a:t>
            </a:r>
          </a:p>
        </p:txBody>
      </p:sp>
      <p:sp>
        <p:nvSpPr>
          <p:cNvPr id="6861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 smtClean="0"/>
              <a:t>Μπορεί να κάνει υποκλοπή ταυτότητας (</a:t>
            </a:r>
            <a:r>
              <a:rPr lang="en-US" dirty="0" smtClean="0"/>
              <a:t>identity theft)</a:t>
            </a:r>
          </a:p>
          <a:p>
            <a:pPr lvl="1"/>
            <a:r>
              <a:rPr lang="el-GR" dirty="0" smtClean="0"/>
              <a:t>Συλλογή δεδομένων χρήστη με </a:t>
            </a:r>
            <a:r>
              <a:rPr lang="en-US" dirty="0" smtClean="0"/>
              <a:t>keylogger</a:t>
            </a:r>
            <a:r>
              <a:rPr lang="el-GR" dirty="0" smtClean="0"/>
              <a:t> και αναζήτηση</a:t>
            </a:r>
          </a:p>
          <a:p>
            <a:pPr lvl="1"/>
            <a:r>
              <a:rPr lang="el-GR" dirty="0" smtClean="0"/>
              <a:t>Ο εισβολέας μπορεί μετά να παραστήσει τον χρήστη</a:t>
            </a:r>
          </a:p>
          <a:p>
            <a:r>
              <a:rPr lang="el-GR" dirty="0" smtClean="0"/>
              <a:t>Και πολλές άλλες παραλλαγές…</a:t>
            </a:r>
          </a:p>
          <a:p>
            <a:pPr lvl="1"/>
            <a:r>
              <a:rPr lang="el-GR" dirty="0" smtClean="0"/>
              <a:t>Μεταφορά χρημάτων από το λογαριασμό του χρήστη</a:t>
            </a:r>
          </a:p>
          <a:p>
            <a:pPr lvl="1"/>
            <a:r>
              <a:rPr lang="el-GR" dirty="0" smtClean="0"/>
              <a:t>Βιομηχανική κατασκοπεία ή σαμποτάζ</a:t>
            </a:r>
          </a:p>
          <a:p>
            <a:r>
              <a:rPr lang="el-GR" dirty="0" smtClean="0"/>
              <a:t>Γιατί υπάρχει τόσο πολύ κακόβουλο λογισμικό;</a:t>
            </a:r>
          </a:p>
          <a:p>
            <a:pPr lvl="1"/>
            <a:r>
              <a:rPr lang="el-GR" dirty="0" smtClean="0"/>
              <a:t>Υπάρχουν λίγα λειτουργικά συστήματα</a:t>
            </a:r>
            <a:r>
              <a:rPr lang="en-US" dirty="0" smtClean="0"/>
              <a:t> – </a:t>
            </a:r>
            <a:r>
              <a:rPr lang="el-GR" dirty="0" smtClean="0"/>
              <a:t>στόχοι</a:t>
            </a:r>
          </a:p>
          <a:p>
            <a:pPr lvl="1"/>
            <a:r>
              <a:rPr lang="el-GR" dirty="0" smtClean="0"/>
              <a:t>Πολλά θυσιάζουν την ασφάλεια χάρη της ευχρηστίας</a:t>
            </a:r>
          </a:p>
          <a:p>
            <a:pPr lvl="2"/>
            <a:r>
              <a:rPr lang="el-GR" dirty="0" smtClean="0"/>
              <a:t>Επιτρέπουν σύνδεση χωρίς ή με προφανείς κωδικούς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3103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Απειλές (1 από 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Ένα σύστημα έχει κάποιους στόχους ασφάλειας</a:t>
            </a:r>
          </a:p>
          <a:p>
            <a:r>
              <a:rPr lang="el-GR" dirty="0" smtClean="0"/>
              <a:t>Κάθε στόχος αντιμετωπίζει κάποιες απειλές</a:t>
            </a:r>
          </a:p>
          <a:p>
            <a:r>
              <a:rPr lang="el-GR" dirty="0" smtClean="0"/>
              <a:t>Εμπιστευτικότητα δεδομένων (</a:t>
            </a:r>
            <a:r>
              <a:rPr lang="en-US" dirty="0" smtClean="0"/>
              <a:t>confidentiality)</a:t>
            </a:r>
          </a:p>
          <a:p>
            <a:pPr lvl="1"/>
            <a:r>
              <a:rPr lang="el-GR" dirty="0" smtClean="0"/>
              <a:t>Απόκρυψη μυστικών δεδομένων</a:t>
            </a:r>
          </a:p>
          <a:p>
            <a:pPr lvl="1"/>
            <a:r>
              <a:rPr lang="el-GR" dirty="0" smtClean="0"/>
              <a:t>Ο ιδιοκτήτης τους καθορίζει ποιος θα τα δει</a:t>
            </a:r>
          </a:p>
          <a:p>
            <a:r>
              <a:rPr lang="el-GR" dirty="0" smtClean="0"/>
              <a:t>Ακεραιότητα δεδομένων </a:t>
            </a:r>
            <a:r>
              <a:rPr lang="en-US" dirty="0" smtClean="0"/>
              <a:t>(integrity)</a:t>
            </a:r>
          </a:p>
          <a:p>
            <a:pPr lvl="1"/>
            <a:r>
              <a:rPr lang="el-GR" dirty="0" smtClean="0"/>
              <a:t>Τροποποίηση μόνο με άδεια του ιδιοκτήτη τους</a:t>
            </a:r>
          </a:p>
          <a:p>
            <a:pPr lvl="1"/>
            <a:r>
              <a:rPr lang="el-GR" dirty="0" smtClean="0"/>
              <a:t>Αλλαγή, προσθήκη και διαγραφή δεδομένων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8698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Δούρειοι ίπποι (1 από 2)</a:t>
            </a:r>
          </a:p>
        </p:txBody>
      </p:sp>
      <p:sp>
        <p:nvSpPr>
          <p:cNvPr id="6963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 smtClean="0"/>
              <a:t>Δούρειοι ίπποι </a:t>
            </a:r>
            <a:r>
              <a:rPr lang="en-US" dirty="0" smtClean="0"/>
              <a:t>(trojan horses)</a:t>
            </a:r>
          </a:p>
          <a:p>
            <a:pPr lvl="1"/>
            <a:r>
              <a:rPr lang="el-GR" dirty="0" smtClean="0"/>
              <a:t>Κακόβουλο λογισμικό κρυμμένο σε χρήσιμο πρόγραμμα</a:t>
            </a:r>
          </a:p>
          <a:p>
            <a:r>
              <a:rPr lang="el-GR" dirty="0" smtClean="0"/>
              <a:t>Οι χρήστες εγκαθιστούν οι ίδιοι το πρόγραμμα</a:t>
            </a:r>
          </a:p>
          <a:p>
            <a:r>
              <a:rPr lang="el-GR" dirty="0" smtClean="0"/>
              <a:t>Εναλλακτικά, το εκτελούν κατά λάθος</a:t>
            </a:r>
          </a:p>
          <a:p>
            <a:pPr lvl="1"/>
            <a:r>
              <a:rPr lang="el-GR" dirty="0" smtClean="0"/>
              <a:t>Στα περισσότερα ΛΣ υπάρχει μία μεταβλητή </a:t>
            </a:r>
            <a:r>
              <a:rPr lang="en-US" dirty="0" smtClean="0"/>
              <a:t>PATH</a:t>
            </a:r>
          </a:p>
          <a:p>
            <a:pPr lvl="2"/>
            <a:r>
              <a:rPr lang="el-GR" dirty="0" smtClean="0"/>
              <a:t>Ο εισβολέας βάζει το πρόγραμμα σε εκτελέσιμο κατάλογο</a:t>
            </a:r>
          </a:p>
          <a:p>
            <a:pPr lvl="1"/>
            <a:r>
              <a:rPr lang="el-GR" dirty="0" smtClean="0"/>
              <a:t>Πληκτρολόγηση λάθος ονόματος εντολής</a:t>
            </a:r>
          </a:p>
          <a:p>
            <a:pPr lvl="2"/>
            <a:r>
              <a:rPr lang="el-GR" dirty="0" smtClean="0"/>
              <a:t>Παράδειγμα:</a:t>
            </a:r>
            <a:r>
              <a:rPr lang="en-US" dirty="0" smtClean="0"/>
              <a:t> </a:t>
            </a:r>
            <a:r>
              <a:rPr lang="el-GR" dirty="0" smtClean="0"/>
              <a:t>ο χρήστης γράφει </a:t>
            </a:r>
            <a:r>
              <a:rPr lang="en-US" dirty="0" smtClean="0"/>
              <a:t>“la”</a:t>
            </a:r>
            <a:r>
              <a:rPr lang="el-GR" dirty="0" smtClean="0"/>
              <a:t> αντί για </a:t>
            </a:r>
            <a:r>
              <a:rPr lang="en-US" dirty="0" smtClean="0"/>
              <a:t>“ls”</a:t>
            </a:r>
            <a:endParaRPr lang="el-GR" dirty="0" smtClean="0"/>
          </a:p>
          <a:p>
            <a:pPr lvl="1"/>
            <a:r>
              <a:rPr lang="el-GR" dirty="0" smtClean="0"/>
              <a:t>Χρήση τοπικού προγράμματος</a:t>
            </a:r>
            <a:r>
              <a:rPr lang="en-US" dirty="0" smtClean="0"/>
              <a:t> </a:t>
            </a:r>
            <a:r>
              <a:rPr lang="el-GR" dirty="0" smtClean="0"/>
              <a:t>σε ξένο κατάλογο</a:t>
            </a:r>
          </a:p>
          <a:p>
            <a:pPr lvl="2"/>
            <a:r>
              <a:rPr lang="el-GR" dirty="0" smtClean="0"/>
              <a:t>Σε πολλά συστήματα πρώτα ψάχνεται ο τρέχων κατάλογος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1355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Δούρειοι ίπποι (2 από 2)</a:t>
            </a:r>
          </a:p>
        </p:txBody>
      </p:sp>
      <p:sp>
        <p:nvSpPr>
          <p:cNvPr id="7065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Κοινές απάτες με δούρειους ίππους</a:t>
            </a:r>
          </a:p>
          <a:p>
            <a:pPr lvl="1"/>
            <a:r>
              <a:rPr lang="el-GR" dirty="0" smtClean="0"/>
              <a:t>Μεταφορά χρημάτων από λογαριασμό χρήστη</a:t>
            </a:r>
          </a:p>
          <a:p>
            <a:pPr lvl="2"/>
            <a:r>
              <a:rPr lang="el-GR" dirty="0" smtClean="0"/>
              <a:t>Σε δημοφιλή προγράμματα διαχείρισης χρημάτων</a:t>
            </a:r>
          </a:p>
          <a:p>
            <a:pPr lvl="1"/>
            <a:r>
              <a:rPr lang="el-GR" dirty="0" smtClean="0"/>
              <a:t>Κλήση αριθμών πρόσθετης χρέωσης </a:t>
            </a:r>
          </a:p>
          <a:p>
            <a:pPr lvl="2"/>
            <a:r>
              <a:rPr lang="el-GR" dirty="0" smtClean="0"/>
              <a:t>Κλείνει τον ήχο του μόντεμ για να μην γίνει αντιληπτό</a:t>
            </a:r>
          </a:p>
          <a:p>
            <a:pPr lvl="2"/>
            <a:r>
              <a:rPr lang="el-GR" dirty="0" smtClean="0"/>
              <a:t>Απαιτεί συμφωνία με πάροχο (σε άλλη χώρα)</a:t>
            </a:r>
          </a:p>
          <a:p>
            <a:pPr lvl="2"/>
            <a:r>
              <a:rPr lang="el-GR" dirty="0" smtClean="0"/>
              <a:t>Ο εισβολέας μοιράζεται τα έσοδα με τον πάροχο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39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Ιοί (</a:t>
            </a:r>
            <a:r>
              <a:rPr lang="el-GR" dirty="0"/>
              <a:t>1 από </a:t>
            </a:r>
            <a:r>
              <a:rPr lang="el-GR" dirty="0" smtClean="0"/>
              <a:t>9)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/>
              <a:t>Ιοί (</a:t>
            </a:r>
            <a:r>
              <a:rPr lang="en-US" dirty="0" smtClean="0"/>
              <a:t>viruses)</a:t>
            </a:r>
            <a:endParaRPr lang="el-GR" dirty="0" smtClean="0"/>
          </a:p>
          <a:p>
            <a:pPr lvl="1"/>
            <a:r>
              <a:rPr lang="el-GR" dirty="0" smtClean="0"/>
              <a:t>Προγράμματα που αναπαράγονται μόνα τους</a:t>
            </a:r>
          </a:p>
          <a:p>
            <a:pPr lvl="1"/>
            <a:r>
              <a:rPr lang="el-GR" dirty="0" smtClean="0"/>
              <a:t>Προσκολλώνται σε εκτελέσιμα προγράμματα</a:t>
            </a:r>
          </a:p>
          <a:p>
            <a:pPr lvl="1"/>
            <a:r>
              <a:rPr lang="el-GR" dirty="0" smtClean="0"/>
              <a:t>Το μολυσμένο πρόγραμμα μολύνει τα άλλα</a:t>
            </a:r>
          </a:p>
          <a:p>
            <a:r>
              <a:rPr lang="el-GR" dirty="0" smtClean="0"/>
              <a:t>Λειτουργία των ιών</a:t>
            </a:r>
          </a:p>
          <a:p>
            <a:pPr lvl="1"/>
            <a:r>
              <a:rPr lang="el-GR" dirty="0" smtClean="0"/>
              <a:t>Αρχικά ο δημιουργός μολύνει ένα πρόγραμμα</a:t>
            </a:r>
          </a:p>
          <a:p>
            <a:pPr lvl="1"/>
            <a:r>
              <a:rPr lang="el-GR" dirty="0" smtClean="0"/>
              <a:t>Μετά το πρόγραμμα διαδίδεται κάπως</a:t>
            </a:r>
          </a:p>
          <a:p>
            <a:pPr lvl="1"/>
            <a:r>
              <a:rPr lang="el-GR" dirty="0" smtClean="0"/>
              <a:t>Όποτε εκτελείται πρώτα μολύνει και άλλα</a:t>
            </a:r>
          </a:p>
          <a:p>
            <a:pPr lvl="1"/>
            <a:r>
              <a:rPr lang="el-GR" dirty="0" smtClean="0"/>
              <a:t>Μετά εκτελεί τον κύριο κώδικά του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45004967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Ιοί (</a:t>
            </a:r>
            <a:r>
              <a:rPr lang="el-GR" dirty="0"/>
              <a:t>2 από </a:t>
            </a:r>
            <a:r>
              <a:rPr lang="el-GR" dirty="0" smtClean="0"/>
              <a:t>9)</a:t>
            </a:r>
          </a:p>
        </p:txBody>
      </p:sp>
      <p:sp>
        <p:nvSpPr>
          <p:cNvPr id="7168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 smtClean="0"/>
              <a:t>Συνοδευτικοί ιοί </a:t>
            </a:r>
            <a:r>
              <a:rPr lang="en-US" dirty="0" smtClean="0"/>
              <a:t>(companion viruses)</a:t>
            </a:r>
            <a:endParaRPr lang="el-GR" dirty="0" smtClean="0"/>
          </a:p>
          <a:p>
            <a:pPr lvl="1"/>
            <a:r>
              <a:rPr lang="el-GR" dirty="0" smtClean="0"/>
              <a:t>Δεν προστίθενται στο πρόγραμμα</a:t>
            </a:r>
          </a:p>
          <a:p>
            <a:pPr lvl="1"/>
            <a:r>
              <a:rPr lang="el-GR" dirty="0" smtClean="0"/>
              <a:t>Εκτελούνται αντί αυτού και μετά το καλούν</a:t>
            </a:r>
          </a:p>
          <a:p>
            <a:pPr lvl="1"/>
            <a:r>
              <a:rPr lang="el-GR" dirty="0" smtClean="0"/>
              <a:t>Παράδειγμα: το αρχείο </a:t>
            </a:r>
            <a:r>
              <a:rPr lang="en-US" dirty="0" smtClean="0"/>
              <a:t>prog.exe</a:t>
            </a:r>
            <a:r>
              <a:rPr lang="el-GR" dirty="0" smtClean="0"/>
              <a:t> στο </a:t>
            </a:r>
            <a:r>
              <a:rPr lang="en-US" dirty="0" smtClean="0"/>
              <a:t>MS-DOS</a:t>
            </a:r>
          </a:p>
          <a:p>
            <a:pPr lvl="2"/>
            <a:r>
              <a:rPr lang="el-GR" dirty="0" smtClean="0"/>
              <a:t>Ο ιός είναι στο αρχείο </a:t>
            </a:r>
            <a:r>
              <a:rPr lang="en-US" dirty="0" smtClean="0"/>
              <a:t>prog.com</a:t>
            </a:r>
            <a:r>
              <a:rPr lang="el-GR" dirty="0" smtClean="0"/>
              <a:t> που καλεί το </a:t>
            </a:r>
            <a:r>
              <a:rPr lang="en-US" dirty="0" smtClean="0"/>
              <a:t>prog.exe</a:t>
            </a:r>
          </a:p>
          <a:p>
            <a:pPr lvl="1"/>
            <a:r>
              <a:rPr lang="el-GR" dirty="0" smtClean="0"/>
              <a:t>Παράδειγμα: αλλαγή συντόμευσης στα </a:t>
            </a:r>
            <a:r>
              <a:rPr lang="en-US" dirty="0" smtClean="0"/>
              <a:t>Windows</a:t>
            </a:r>
          </a:p>
          <a:p>
            <a:pPr lvl="2"/>
            <a:r>
              <a:rPr lang="el-GR" dirty="0" smtClean="0"/>
              <a:t>Η συντόμευση δείχνει στον ιό, που εκτελεί το πρόγραμμα</a:t>
            </a:r>
          </a:p>
          <a:p>
            <a:r>
              <a:rPr lang="el-GR" dirty="0" smtClean="0"/>
              <a:t>Ιοί εκτελέσιμου προγράμματος</a:t>
            </a:r>
          </a:p>
          <a:p>
            <a:pPr lvl="1"/>
            <a:r>
              <a:rPr lang="el-GR" dirty="0" smtClean="0"/>
              <a:t>Μολύνουν εκτελέσιμα προγράμματα</a:t>
            </a:r>
            <a:endParaRPr lang="en-US" dirty="0" smtClean="0"/>
          </a:p>
          <a:p>
            <a:pPr lvl="1"/>
            <a:r>
              <a:rPr lang="el-GR" dirty="0" smtClean="0"/>
              <a:t>Πιο συνηθισμένη κατηγορία ιών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398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Ιοί (</a:t>
            </a:r>
            <a:r>
              <a:rPr lang="el-GR" dirty="0"/>
              <a:t>3 από </a:t>
            </a:r>
            <a:r>
              <a:rPr lang="el-GR" dirty="0" smtClean="0"/>
              <a:t>9)</a:t>
            </a:r>
          </a:p>
        </p:txBody>
      </p:sp>
      <p:sp>
        <p:nvSpPr>
          <p:cNvPr id="7270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 smtClean="0"/>
              <a:t>Ιοί αντικατάστασης (</a:t>
            </a:r>
            <a:r>
              <a:rPr lang="en-US" dirty="0" smtClean="0"/>
              <a:t>overwriting viruses)</a:t>
            </a:r>
          </a:p>
          <a:p>
            <a:pPr lvl="1"/>
            <a:r>
              <a:rPr lang="el-GR" dirty="0" smtClean="0"/>
              <a:t>Αντικαθιστούν πλήρως το μολυσμένο πρόγραμμα</a:t>
            </a:r>
          </a:p>
          <a:p>
            <a:pPr lvl="1"/>
            <a:r>
              <a:rPr lang="el-GR" dirty="0" smtClean="0"/>
              <a:t>Στη συνέχεια βρίσκουν εκτελέσιμα προγράμματα</a:t>
            </a:r>
          </a:p>
          <a:p>
            <a:pPr lvl="1"/>
            <a:r>
              <a:rPr lang="el-GR" dirty="0" smtClean="0"/>
              <a:t>Αντικαθιστούν τον κώδικά τους με τον δικό τους </a:t>
            </a:r>
            <a:endParaRPr lang="en-US" dirty="0" smtClean="0"/>
          </a:p>
          <a:p>
            <a:pPr lvl="1"/>
            <a:r>
              <a:rPr lang="el-GR" dirty="0" smtClean="0"/>
              <a:t>Συνήθως δεν μολύνουν αμέσως τα πάντα</a:t>
            </a:r>
          </a:p>
          <a:p>
            <a:pPr lvl="2"/>
            <a:r>
              <a:rPr lang="el-GR" dirty="0" smtClean="0"/>
              <a:t>Μολύνουν ορισμένα μόνο εκτελέσιμα (πιθανοτικά)</a:t>
            </a:r>
          </a:p>
          <a:p>
            <a:r>
              <a:rPr lang="el-GR" dirty="0" smtClean="0"/>
              <a:t>Ο ιός αντικατάστασης γίνεται γρήγορα αντιληπτός</a:t>
            </a:r>
          </a:p>
          <a:p>
            <a:pPr lvl="1"/>
            <a:r>
              <a:rPr lang="el-GR" dirty="0" smtClean="0"/>
              <a:t>Ο χρήστης παρατηρεί ότι το πρόγραμμα δεν λειτουργεί</a:t>
            </a:r>
          </a:p>
          <a:p>
            <a:r>
              <a:rPr lang="el-GR" dirty="0" smtClean="0"/>
              <a:t>Ο παρασιτικός ιός προσαρτάται στο πρόγραμμα</a:t>
            </a:r>
          </a:p>
          <a:p>
            <a:pPr lvl="1"/>
            <a:r>
              <a:rPr lang="el-GR" dirty="0" smtClean="0"/>
              <a:t>Το πρόγραμμα λειτουργεί κανονικά παρά τον ιό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6509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Ιοί (</a:t>
            </a:r>
            <a:r>
              <a:rPr lang="el-GR" dirty="0"/>
              <a:t>4 από </a:t>
            </a:r>
            <a:r>
              <a:rPr lang="el-GR" dirty="0" smtClean="0"/>
              <a:t>9)</a:t>
            </a:r>
          </a:p>
        </p:txBody>
      </p:sp>
      <p:pic>
        <p:nvPicPr>
          <p:cNvPr id="73734" name="Picture 8" descr="Παρασιτικοί ιοί (parasitic viruses)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176136"/>
            <a:ext cx="5615434" cy="2180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1" name="Content Placeholder 2"/>
          <p:cNvSpPr>
            <a:spLocks noGrp="1"/>
          </p:cNvSpPr>
          <p:nvPr>
            <p:ph idx="1"/>
          </p:nvPr>
        </p:nvSpPr>
        <p:spPr>
          <a:xfrm>
            <a:off x="457200" y="3356992"/>
            <a:ext cx="8229600" cy="2880320"/>
          </a:xfrm>
        </p:spPr>
        <p:txBody>
          <a:bodyPr>
            <a:normAutofit lnSpcReduction="10000"/>
          </a:bodyPr>
          <a:lstStyle/>
          <a:p>
            <a:r>
              <a:rPr lang="el-GR" sz="2900" dirty="0" smtClean="0"/>
              <a:t>Παρασιτικοί ιοί (</a:t>
            </a:r>
            <a:r>
              <a:rPr lang="en-US" sz="2900" dirty="0" smtClean="0"/>
              <a:t>parasitic viruses)</a:t>
            </a:r>
          </a:p>
          <a:p>
            <a:pPr lvl="1"/>
            <a:r>
              <a:rPr lang="el-GR" sz="2600" dirty="0" smtClean="0"/>
              <a:t>Μπαίνει σε αρχή, μέση ή τέλος του προγράμματος</a:t>
            </a:r>
          </a:p>
          <a:p>
            <a:pPr lvl="2"/>
            <a:r>
              <a:rPr lang="el-GR" sz="2200" dirty="0" smtClean="0"/>
              <a:t>Στην αρχή: ίσως να χρειαζόμαστε μετάθεση κώδικα</a:t>
            </a:r>
          </a:p>
          <a:p>
            <a:pPr lvl="2"/>
            <a:r>
              <a:rPr lang="el-GR" sz="2200" dirty="0" smtClean="0"/>
              <a:t>Στο τέλος: αρκεί να είναι μόνο ο ιός μεταθέσιμος</a:t>
            </a:r>
          </a:p>
          <a:p>
            <a:pPr lvl="2"/>
            <a:r>
              <a:rPr lang="el-GR" sz="2200" dirty="0" smtClean="0"/>
              <a:t>Σε αρχή ή τέλος, ο ιός αλλάζει το μέγεθος του αρχείου</a:t>
            </a:r>
          </a:p>
          <a:p>
            <a:pPr lvl="2"/>
            <a:r>
              <a:rPr lang="en-US" sz="2200" dirty="0" smtClean="0"/>
              <a:t>M</a:t>
            </a:r>
            <a:r>
              <a:rPr lang="el-GR" sz="2200" dirty="0" err="1" smtClean="0"/>
              <a:t>πορεί</a:t>
            </a:r>
            <a:r>
              <a:rPr lang="el-GR" sz="2200" dirty="0" smtClean="0"/>
              <a:t> να κρύβεται στα κενά στο τέλος των τμημάτων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1554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Ιοί (</a:t>
            </a:r>
            <a:r>
              <a:rPr lang="el-GR" dirty="0"/>
              <a:t>5 από </a:t>
            </a:r>
            <a:r>
              <a:rPr lang="el-GR" dirty="0" smtClean="0"/>
              <a:t>9)</a:t>
            </a:r>
          </a:p>
        </p:txBody>
      </p:sp>
      <p:sp>
        <p:nvSpPr>
          <p:cNvPr id="7475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Ιοί τομέα εκκίνησης (</a:t>
            </a:r>
            <a:r>
              <a:rPr lang="en-US" dirty="0" smtClean="0"/>
              <a:t>boot sector viruses)</a:t>
            </a:r>
          </a:p>
          <a:p>
            <a:pPr lvl="1"/>
            <a:r>
              <a:rPr lang="el-GR" dirty="0" smtClean="0"/>
              <a:t>Γράφεται στον τομέα εκκίνησης του λειτουργικού</a:t>
            </a:r>
          </a:p>
          <a:p>
            <a:pPr lvl="1"/>
            <a:r>
              <a:rPr lang="el-GR" dirty="0" smtClean="0"/>
              <a:t>Εκτελείται κατά την εκκίνηση του συστήματος</a:t>
            </a:r>
          </a:p>
          <a:p>
            <a:pPr lvl="2"/>
            <a:r>
              <a:rPr lang="el-GR" dirty="0" smtClean="0"/>
              <a:t>Τη στιγμή αυτή έχει τα προνόμια του υπερχρήστη</a:t>
            </a:r>
          </a:p>
          <a:p>
            <a:pPr lvl="2"/>
            <a:r>
              <a:rPr lang="el-GR" dirty="0" smtClean="0"/>
              <a:t>Καταλαμβάνει διάνυσμα διακοπών</a:t>
            </a:r>
          </a:p>
          <a:p>
            <a:pPr lvl="2"/>
            <a:r>
              <a:rPr lang="el-GR" dirty="0" smtClean="0"/>
              <a:t>Καλείται αυτόματα σε κάθε διακοπή</a:t>
            </a:r>
          </a:p>
          <a:p>
            <a:pPr lvl="2"/>
            <a:r>
              <a:rPr lang="el-GR" dirty="0" smtClean="0"/>
              <a:t>Αφού κάνει τη δουλειά του εκκινεί και το λειτουργικό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4730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Ιοί (6 </a:t>
            </a:r>
            <a:r>
              <a:rPr lang="el-GR" dirty="0"/>
              <a:t>από </a:t>
            </a:r>
            <a:r>
              <a:rPr lang="el-GR" dirty="0" smtClean="0"/>
              <a:t>9)</a:t>
            </a:r>
          </a:p>
        </p:txBody>
      </p:sp>
      <p:pic>
        <p:nvPicPr>
          <p:cNvPr id="75782" name="Picture 8" descr="Ιοί τομέα εκκίνησης (boot sector viruses)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199951"/>
            <a:ext cx="5719762" cy="280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79" name="Content Placeholder 2"/>
          <p:cNvSpPr>
            <a:spLocks noGrp="1"/>
          </p:cNvSpPr>
          <p:nvPr>
            <p:ph idx="1"/>
          </p:nvPr>
        </p:nvSpPr>
        <p:spPr>
          <a:xfrm>
            <a:off x="457200" y="4005064"/>
            <a:ext cx="8229600" cy="2121099"/>
          </a:xfrm>
        </p:spPr>
        <p:txBody>
          <a:bodyPr>
            <a:normAutofit fontScale="85000" lnSpcReduction="20000"/>
          </a:bodyPr>
          <a:lstStyle/>
          <a:p>
            <a:r>
              <a:rPr lang="el-GR" dirty="0" smtClean="0"/>
              <a:t>Ιοί τομέα εκκίνησης (</a:t>
            </a:r>
            <a:r>
              <a:rPr lang="en-US" dirty="0" smtClean="0"/>
              <a:t>boot sector viruses)</a:t>
            </a:r>
          </a:p>
          <a:p>
            <a:pPr lvl="1"/>
            <a:r>
              <a:rPr lang="el-GR" dirty="0" smtClean="0"/>
              <a:t>Πώς αποφεύγει τη διαγραφή από το λειτουργικό;</a:t>
            </a:r>
          </a:p>
          <a:p>
            <a:pPr lvl="2"/>
            <a:r>
              <a:rPr lang="el-GR" dirty="0" smtClean="0"/>
              <a:t>Αρχικά καταλαμβάνει όλα τα διανύσματα</a:t>
            </a:r>
          </a:p>
          <a:p>
            <a:pPr lvl="2"/>
            <a:r>
              <a:rPr lang="el-GR" dirty="0" smtClean="0"/>
              <a:t>Όπως φορτώνονται οι οδηγοί χάνει κάποια διανύσματα</a:t>
            </a:r>
          </a:p>
          <a:p>
            <a:pPr lvl="2"/>
            <a:r>
              <a:rPr lang="el-GR" dirty="0" smtClean="0"/>
              <a:t>Όποτε καλείται καταλαμβάνει ξανά τα διανύσματα που έχασε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7670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Ιοί (7 </a:t>
            </a:r>
            <a:r>
              <a:rPr lang="el-GR" dirty="0"/>
              <a:t>από </a:t>
            </a:r>
            <a:r>
              <a:rPr lang="el-GR" dirty="0" smtClean="0"/>
              <a:t>9)</a:t>
            </a:r>
          </a:p>
        </p:txBody>
      </p:sp>
      <p:sp>
        <p:nvSpPr>
          <p:cNvPr id="76803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 smtClean="0"/>
              <a:t>Ιοί οδηγών συσκευών (</a:t>
            </a:r>
            <a:r>
              <a:rPr lang="en-US" dirty="0" smtClean="0"/>
              <a:t>device driver viruses)</a:t>
            </a:r>
          </a:p>
          <a:p>
            <a:pPr lvl="1"/>
            <a:r>
              <a:rPr lang="el-GR" dirty="0" smtClean="0"/>
              <a:t>Ο μολυσμένος οδηγός συσκευής είναι ο τέλειος ιός</a:t>
            </a:r>
          </a:p>
          <a:p>
            <a:pPr lvl="2"/>
            <a:r>
              <a:rPr lang="el-GR" dirty="0" smtClean="0"/>
              <a:t>Φορτώνεται αυτόματα από το λειτουργικό σύστημα</a:t>
            </a:r>
          </a:p>
          <a:p>
            <a:pPr lvl="2"/>
            <a:r>
              <a:rPr lang="el-GR" dirty="0" smtClean="0"/>
              <a:t>Εκτελείται σε κατάσταση πυρήνα με ενισχυμένα προνόμια</a:t>
            </a:r>
          </a:p>
          <a:p>
            <a:r>
              <a:rPr lang="el-GR" dirty="0" smtClean="0"/>
              <a:t>Μακροϊοί ή ιοί μακροεντολών (</a:t>
            </a:r>
            <a:r>
              <a:rPr lang="en-US" dirty="0" smtClean="0"/>
              <a:t>macro viruses)</a:t>
            </a:r>
            <a:endParaRPr lang="el-GR" dirty="0" smtClean="0"/>
          </a:p>
          <a:p>
            <a:pPr lvl="1"/>
            <a:r>
              <a:rPr lang="el-GR" dirty="0" smtClean="0"/>
              <a:t>Πολλά προγράμματα επιτρέπουν τις μακροεντολές</a:t>
            </a:r>
          </a:p>
          <a:p>
            <a:pPr lvl="2"/>
            <a:r>
              <a:rPr lang="el-GR" dirty="0" smtClean="0"/>
              <a:t>Ο ιός μπορεί να προσαρτηθεί στη μακροεντολή </a:t>
            </a:r>
            <a:r>
              <a:rPr lang="en-US" dirty="0" smtClean="0"/>
              <a:t>Open File</a:t>
            </a:r>
            <a:endParaRPr lang="el-GR" dirty="0" smtClean="0"/>
          </a:p>
          <a:p>
            <a:pPr lvl="2"/>
            <a:r>
              <a:rPr lang="el-GR" dirty="0" smtClean="0"/>
              <a:t>Αρκεί να το στείλουμε με </a:t>
            </a:r>
            <a:r>
              <a:rPr lang="en-US" dirty="0" smtClean="0"/>
              <a:t>e-mail</a:t>
            </a:r>
            <a:r>
              <a:rPr lang="el-GR" dirty="0" smtClean="0"/>
              <a:t> σε έναν εύπιστο χρήστη</a:t>
            </a:r>
          </a:p>
          <a:p>
            <a:pPr lvl="1"/>
            <a:r>
              <a:rPr lang="el-GR" dirty="0" smtClean="0"/>
              <a:t>Τα περισσότερα προγράμματα δίνουν προειδοποίηση</a:t>
            </a:r>
          </a:p>
          <a:p>
            <a:pPr lvl="2"/>
            <a:r>
              <a:rPr lang="el-GR" dirty="0" smtClean="0"/>
              <a:t>Δεν ξέρουμε όμως αν οι μακροεντολές είναι κακόβουλες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5297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Ιοί (8 από 9)</a:t>
            </a:r>
          </a:p>
        </p:txBody>
      </p:sp>
      <p:sp>
        <p:nvSpPr>
          <p:cNvPr id="7782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Ιοί πηγαίου κώδικα (</a:t>
            </a:r>
            <a:r>
              <a:rPr lang="en-US" dirty="0" smtClean="0"/>
              <a:t>source code viruses)</a:t>
            </a:r>
          </a:p>
          <a:p>
            <a:pPr lvl="1"/>
            <a:r>
              <a:rPr lang="el-GR" dirty="0" smtClean="0"/>
              <a:t>Μολύνουν πηγαίο κώδικα ενός προγράμματος</a:t>
            </a:r>
          </a:p>
          <a:p>
            <a:pPr lvl="2"/>
            <a:r>
              <a:rPr lang="el-GR" dirty="0" smtClean="0"/>
              <a:t>Αρκεί εντολή </a:t>
            </a:r>
            <a:r>
              <a:rPr lang="en-US" dirty="0" smtClean="0"/>
              <a:t>#include </a:t>
            </a:r>
            <a:r>
              <a:rPr lang="el-GR" dirty="0" smtClean="0"/>
              <a:t>και μία κλήση συνάρτησης</a:t>
            </a:r>
          </a:p>
          <a:p>
            <a:pPr lvl="1"/>
            <a:r>
              <a:rPr lang="el-GR" dirty="0" smtClean="0"/>
              <a:t>Στη μεταγλώττιση ο ιός είναι ήδη εκεί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8991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D o c u m e n t S e t t i n g s   x m l n s : x s i = " h t t p : / / w w w . w 3 . o r g / 2 0 0 1 / X M L S c h e m a - i n s t a n c e "   x m l n s : x s d = " h t t p : / / w w w . w 3 . o r g / 2 0 0 1 / X M L S c h e m a "   x m l n s = " h t t p : / / w w w . z h a w . c h / A c c e s s i b i l i t y A d d I n " >  
     < C h e c k R e a d i n g O r d e r > t r u e < / C h e c k R e a d i n g O r d e r >  
     < C h e c k T a b l e H e a d e r > t r u e < / C h e c k T a b l e H e a d e r >  
     < C h e c k S l i d e T i t l e > t r u e < / C h e c k S l i d e T i t l e >  
     < C h e c k L a n g u a g e S e t t i n g > t r u e < / C h e c k L a n g u a g e S e t t i n g >  
     < C h e c k A l t T e x t > t r u e < / C h e c k A l t T e x t >  
     < C h e c k T e x t S i z e > f a l s e < / C h e c k T e x t S i z e >  
     < C h e c k S c r e e n T i p > f a l s e < / C h e c k S c r e e n T i p >  
     < S h o w S h a p e N a m e C o l u m n > f a l s e < / S h o w S h a p e N a m e C o l u m n >  
     < S h o w I s s u e D e s c r i p t i o n > t r u e < / S h o w I s s u e D e s c r i p t i o n >  
 < / D o c u m e n t S e t t i n g s > 
</file>

<file path=customXml/itemProps1.xml><?xml version="1.0" encoding="utf-8"?>
<ds:datastoreItem xmlns:ds="http://schemas.openxmlformats.org/officeDocument/2006/customXml" ds:itemID="{2284F54D-92A7-49D4-BD12-A29ABDA084A0}">
  <ds:schemaRefs>
    <ds:schemaRef ds:uri="http://www.w3.org/2001/XMLSchema"/>
    <ds:schemaRef ds:uri="http://www.zhaw.ch/AccessibilityAddI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1604</TotalTime>
  <Words>7157</Words>
  <Application>Microsoft Office PowerPoint</Application>
  <PresentationFormat>On-screen Show (4:3)</PresentationFormat>
  <Paragraphs>1271</Paragraphs>
  <Slides>133</Slides>
  <Notes>41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133</vt:i4>
      </vt:variant>
    </vt:vector>
  </HeadingPairs>
  <TitlesOfParts>
    <vt:vector size="134" baseType="lpstr">
      <vt:lpstr>Θέμα του Office</vt:lpstr>
      <vt:lpstr>Λειτουργικά Συστήματα</vt:lpstr>
      <vt:lpstr>Χρηματοδότηση</vt:lpstr>
      <vt:lpstr>Άδειες Χρήσης</vt:lpstr>
      <vt:lpstr>Σκοποί  ενότητας</vt:lpstr>
      <vt:lpstr>Περιεχόμενα ενότητας</vt:lpstr>
      <vt:lpstr>Περιβάλλον ασφάλειας</vt:lpstr>
      <vt:lpstr>Εισαγωγή</vt:lpstr>
      <vt:lpstr>Το περιβάλλον ασφάλειας</vt:lpstr>
      <vt:lpstr>Απειλές (1 από 2)</vt:lpstr>
      <vt:lpstr>Απειλές (2 από 2)</vt:lpstr>
      <vt:lpstr>Δύσκολα θέματα</vt:lpstr>
      <vt:lpstr>Εισβολείς (1 από 2)</vt:lpstr>
      <vt:lpstr>Εισβολείς (2 από 2)</vt:lpstr>
      <vt:lpstr>Απώλεια δεδομένων</vt:lpstr>
      <vt:lpstr>Αρχές κρυπτογραφίας</vt:lpstr>
      <vt:lpstr>Βασικές αρχές (1 από 3)</vt:lpstr>
      <vt:lpstr>Βασικές αρχές (2 από 3)</vt:lpstr>
      <vt:lpstr>Βασικές αρχές (3 από 3)</vt:lpstr>
      <vt:lpstr>Μυστικού κλειδιού (1 από 2)</vt:lpstr>
      <vt:lpstr>Μυστικού κλειδιού (2 από 2)</vt:lpstr>
      <vt:lpstr>Δημόσιου κλειδιού (1 από 2)</vt:lpstr>
      <vt:lpstr>Δημόσιου κλειδιού (2 από 2)</vt:lpstr>
      <vt:lpstr>Μονόδρομες συναρτήσεις</vt:lpstr>
      <vt:lpstr>Ψηφιακές υπογραφές (1 από 3)</vt:lpstr>
      <vt:lpstr>Ψηφιακές υπογραφές (2 από 3)</vt:lpstr>
      <vt:lpstr>Ψηφιακές υπογραφές (3 από 3)</vt:lpstr>
      <vt:lpstr>Μηχανισμοί προστασίας</vt:lpstr>
      <vt:lpstr>Τομείς προστασίας (1 από 5)</vt:lpstr>
      <vt:lpstr>Τομείς προστασίας (2 από 5)</vt:lpstr>
      <vt:lpstr>Τομείς προστασίας (3 από 5)</vt:lpstr>
      <vt:lpstr>Τομείς προστασίας (4 από 5)</vt:lpstr>
      <vt:lpstr>Τομείς προστασίας (5 από 5)</vt:lpstr>
      <vt:lpstr>Λίστες ελέγχου πρόσβασης (1 από 4)</vt:lpstr>
      <vt:lpstr>Λίστες ελέγχου πρόσβασης (2 από 4)</vt:lpstr>
      <vt:lpstr>Λίστες ελέγχου πρόσβασης (3 από 4)</vt:lpstr>
      <vt:lpstr>Λίστες ελέγχου πρόσβασης (4 από 4)</vt:lpstr>
      <vt:lpstr>Δυνατότητες (1 από 3)</vt:lpstr>
      <vt:lpstr>Δυνατότητες (2 από 3)</vt:lpstr>
      <vt:lpstr>Δυνατότητες (3 από 3)</vt:lpstr>
      <vt:lpstr>Δυνατότητες (4 από 4)</vt:lpstr>
      <vt:lpstr>Έμπιστα συστήματα</vt:lpstr>
      <vt:lpstr>Έμπιστη υπολογιστική βάση</vt:lpstr>
      <vt:lpstr>Τυπικά μοντέλα (1 από 3)</vt:lpstr>
      <vt:lpstr>Τυπικά μοντέλα (2 από 3)</vt:lpstr>
      <vt:lpstr>Τυπικά μοντέλα (3 από 3)</vt:lpstr>
      <vt:lpstr>Πολυεπίπεδη ασφάλεια (1 από 3)</vt:lpstr>
      <vt:lpstr>Πολυεπίπεδη ασφάλεια (2 από 4)</vt:lpstr>
      <vt:lpstr>Πολυεπίπεδη ασφάλεια (3 από 4)</vt:lpstr>
      <vt:lpstr>Πολυεπίπεδη ασφάλεια (4 από 4)</vt:lpstr>
      <vt:lpstr>Συγκεκαλυμμένα κανάλια (1 από 5)</vt:lpstr>
      <vt:lpstr>Συγκεκαλυμμένα κανάλια (2 από 5)</vt:lpstr>
      <vt:lpstr>Συγκεκαλυμμένα κανάλια (3 από 5)</vt:lpstr>
      <vt:lpstr>Συγκεκαλυμμένα κανάλια (4 από 5)</vt:lpstr>
      <vt:lpstr>Συγκεκαλυμμένα κανάλια (5 από 5)</vt:lpstr>
      <vt:lpstr>Πιστοποίηση ταυτότητας</vt:lpstr>
      <vt:lpstr>Κωδικοί πρόσβασης (1 από 11)</vt:lpstr>
      <vt:lpstr>Κωδικοί πρόσβασης (2 από 11)</vt:lpstr>
      <vt:lpstr>Κωδικοί πρόσβασης (3 από 11)</vt:lpstr>
      <vt:lpstr>Κωδικοί πρόσβασης (4 από 11)</vt:lpstr>
      <vt:lpstr>Κωδικοί πρόσβασης (5 από 11)</vt:lpstr>
      <vt:lpstr>Κωδικοί πρόσβασης (6 από 11)</vt:lpstr>
      <vt:lpstr>Κωδικοί πρόσβασης (7 από 11)</vt:lpstr>
      <vt:lpstr>Κωδικοί πρόσβασης (8 από 11)</vt:lpstr>
      <vt:lpstr>Κωδικοί πρόσβασης (9 από 11)</vt:lpstr>
      <vt:lpstr>Κωδικοί πρόσβασης (10 από 11)</vt:lpstr>
      <vt:lpstr>Κωδικοί πρόσβασης (11 από 11)</vt:lpstr>
      <vt:lpstr>Φυσικά αντικείμενα (1 από 2)</vt:lpstr>
      <vt:lpstr>Φυσικά αντικείμενα (2 από 2)</vt:lpstr>
      <vt:lpstr>Βιομετρία (1 από 3)</vt:lpstr>
      <vt:lpstr>Βιομετρία (2 από 3)</vt:lpstr>
      <vt:lpstr>Βιομετρία (3 από 3)</vt:lpstr>
      <vt:lpstr>Εσωτερικές επιθέσεις</vt:lpstr>
      <vt:lpstr>Λογικές βόμβες</vt:lpstr>
      <vt:lpstr>Καταπακτές</vt:lpstr>
      <vt:lpstr>Παραπλανητική σύνδεση</vt:lpstr>
      <vt:lpstr>Αξιοποίηση σφαλμάτων κώδικα</vt:lpstr>
      <vt:lpstr>Σφάλματα κώδικα</vt:lpstr>
      <vt:lpstr>Υπερχείλιση μνήμης (1 από 3)</vt:lpstr>
      <vt:lpstr>Υπερχείλιση μνήμης (2 από 3)</vt:lpstr>
      <vt:lpstr>Υπερχείλιση μνήμης (3 από 3)</vt:lpstr>
      <vt:lpstr>Συμβολοσειρές μορφοποίησης</vt:lpstr>
      <vt:lpstr>Επιστροφή στη libc (1 από 2)</vt:lpstr>
      <vt:lpstr>Επιστροφή στη libc (2 από 2)</vt:lpstr>
      <vt:lpstr>Υπερχείλιση ακεραίων</vt:lpstr>
      <vt:lpstr>Παρεμβολή κώδικα</vt:lpstr>
      <vt:lpstr>Κλιμάκωση προνομίων</vt:lpstr>
      <vt:lpstr>Κακόβουλο λογισμικό</vt:lpstr>
      <vt:lpstr>Είδη κακόβουλου λογισμικού (1 από 2)</vt:lpstr>
      <vt:lpstr>Είδη κακόβουλου λογισμικού (2 από 2)</vt:lpstr>
      <vt:lpstr>Δούρειοι ίπποι (1 από 2)</vt:lpstr>
      <vt:lpstr>Δούρειοι ίπποι (2 από 2)</vt:lpstr>
      <vt:lpstr>Ιοί (1 από 9)</vt:lpstr>
      <vt:lpstr>Ιοί (2 από 9)</vt:lpstr>
      <vt:lpstr>Ιοί (3 από 9)</vt:lpstr>
      <vt:lpstr>Ιοί (4 από 9)</vt:lpstr>
      <vt:lpstr>Ιοί (5 από 9)</vt:lpstr>
      <vt:lpstr>Ιοί (6 από 9)</vt:lpstr>
      <vt:lpstr>Ιοί (7 από 9)</vt:lpstr>
      <vt:lpstr>Ιοί (8 από 9)</vt:lpstr>
      <vt:lpstr>Ιοί (9 από 9)</vt:lpstr>
      <vt:lpstr>Σκουλήκια</vt:lpstr>
      <vt:lpstr>Λογισμικό κατασκοπίας (1 από 3)</vt:lpstr>
      <vt:lpstr>Λογισμικό κατασκοπίας (2 από 3)</vt:lpstr>
      <vt:lpstr>Λογισμικό κατασκοπίας (3 από 3)</vt:lpstr>
      <vt:lpstr>Rootkit (1 από 3)</vt:lpstr>
      <vt:lpstr>Rootkit (2 από 3)</vt:lpstr>
      <vt:lpstr>Rootkit (3 από 3)</vt:lpstr>
      <vt:lpstr>Τρόποι άμυνας</vt:lpstr>
      <vt:lpstr>Τείχη προστασίας (1 από 4)</vt:lpstr>
      <vt:lpstr>Τείχη προστασίας (2 από 4)</vt:lpstr>
      <vt:lpstr>Τείχη προστασίας (3 από 4)</vt:lpstr>
      <vt:lpstr>Τείχη προστασίας (4 από 4)</vt:lpstr>
      <vt:lpstr>Προστασία από ιούς (1 από 5)</vt:lpstr>
      <vt:lpstr>Προστασία από ιούς (2 από 5)</vt:lpstr>
      <vt:lpstr>Προστασία από ιούς (3 από 5)</vt:lpstr>
      <vt:lpstr>Προστασία από ιούς (4 από 5)</vt:lpstr>
      <vt:lpstr>Προστασία από ιούς (5 από 5)</vt:lpstr>
      <vt:lpstr>Αποφυγή ιών (1 από 2)</vt:lpstr>
      <vt:lpstr>Αποφυγή ιών (2 από 2)</vt:lpstr>
      <vt:lpstr>Υπογραφή κώδικα</vt:lpstr>
      <vt:lpstr>Φυλάκιση</vt:lpstr>
      <vt:lpstr>Ανίχνευση εισβολής (1 από 3)</vt:lpstr>
      <vt:lpstr>Ανίχνευση εισβολής (2 από 3)</vt:lpstr>
      <vt:lpstr>Ανίχνευση εισβολής (3 από 3)</vt:lpstr>
      <vt:lpstr>Ενθυλάκωση κινητού κώδικα (1 από 5)</vt:lpstr>
      <vt:lpstr>Ενθυλάκωση κινητού κώδικα (2 από 5)</vt:lpstr>
      <vt:lpstr>Ενθυλάκωση κινητού κώδικα (3 από 5)</vt:lpstr>
      <vt:lpstr>Ενθυλάκωση κινητού κώδικα (4 από 5)</vt:lpstr>
      <vt:lpstr>Ενθυλάκωση κινητού κώδικα (5 από 5)</vt:lpstr>
      <vt:lpstr>Ασφάλεια στην Java (1 από 3)</vt:lpstr>
      <vt:lpstr>Ασφάλεια στην Java (2 από 3)</vt:lpstr>
      <vt:lpstr>Ασφάλεια στην Java (3 από 3)</vt:lpstr>
      <vt:lpstr>Τέλος Ενότητας #7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Ασφάλεια</dc:title>
  <dc:subject>Λειτουργικά Συστήματα</dc:subject>
  <dc:creator>Γεώργιος Ξυλωμένος</dc:creator>
  <cp:keywords>Κρυπτογραφία, προστασία, ταυτοποίηση, κακόβουλο λογισμικό</cp:keywords>
  <cp:lastModifiedBy>George Xylomenos</cp:lastModifiedBy>
  <cp:revision>277</cp:revision>
  <dcterms:created xsi:type="dcterms:W3CDTF">2012-09-06T09:03:05Z</dcterms:created>
  <dcterms:modified xsi:type="dcterms:W3CDTF">2015-03-24T21:09:39Z</dcterms:modified>
</cp:coreProperties>
</file>