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sldIdLst>
    <p:sldId id="323" r:id="rId3"/>
    <p:sldId id="329" r:id="rId4"/>
    <p:sldId id="325" r:id="rId5"/>
    <p:sldId id="330" r:id="rId6"/>
    <p:sldId id="327" r:id="rId7"/>
    <p:sldId id="328" r:id="rId8"/>
    <p:sldId id="263" r:id="rId9"/>
    <p:sldId id="293" r:id="rId10"/>
    <p:sldId id="308" r:id="rId11"/>
    <p:sldId id="307" r:id="rId12"/>
    <p:sldId id="331" r:id="rId13"/>
    <p:sldId id="294" r:id="rId14"/>
    <p:sldId id="309" r:id="rId15"/>
    <p:sldId id="310" r:id="rId16"/>
    <p:sldId id="295" r:id="rId17"/>
    <p:sldId id="311" r:id="rId18"/>
    <p:sldId id="296" r:id="rId19"/>
    <p:sldId id="312" r:id="rId20"/>
    <p:sldId id="332" r:id="rId21"/>
    <p:sldId id="336" r:id="rId22"/>
    <p:sldId id="313" r:id="rId23"/>
    <p:sldId id="298" r:id="rId24"/>
    <p:sldId id="314" r:id="rId25"/>
    <p:sldId id="315" r:id="rId26"/>
    <p:sldId id="299" r:id="rId27"/>
    <p:sldId id="316" r:id="rId28"/>
    <p:sldId id="300" r:id="rId29"/>
    <p:sldId id="317" r:id="rId30"/>
    <p:sldId id="333" r:id="rId31"/>
    <p:sldId id="301" r:id="rId32"/>
    <p:sldId id="318" r:id="rId33"/>
    <p:sldId id="319" r:id="rId34"/>
    <p:sldId id="302" r:id="rId35"/>
    <p:sldId id="303" r:id="rId36"/>
    <p:sldId id="320" r:id="rId37"/>
    <p:sldId id="334" r:id="rId38"/>
    <p:sldId id="304" r:id="rId39"/>
    <p:sldId id="321" r:id="rId40"/>
    <p:sldId id="305" r:id="rId41"/>
    <p:sldId id="322" r:id="rId42"/>
    <p:sldId id="306" r:id="rId43"/>
    <p:sldId id="335" r:id="rId44"/>
  </p:sldIdLst>
  <p:sldSz cx="9144000" cy="6858000" type="screen4x3"/>
  <p:notesSz cx="6858000" cy="9144000"/>
  <p:custDataLst>
    <p:tags r:id="rId4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9369" autoAdjust="0"/>
  </p:normalViewPr>
  <p:slideViewPr>
    <p:cSldViewPr>
      <p:cViewPr>
        <p:scale>
          <a:sx n="60" d="100"/>
          <a:sy n="60" d="100"/>
        </p:scale>
        <p:origin x="-912" y="-924"/>
      </p:cViewPr>
      <p:guideLst>
        <p:guide orient="horz" pos="3657"/>
        <p:guide pos="2880"/>
      </p:guideLst>
    </p:cSldViewPr>
  </p:slideViewPr>
  <p:outlineViewPr>
    <p:cViewPr>
      <p:scale>
        <a:sx n="33" d="100"/>
        <a:sy n="33" d="100"/>
      </p:scale>
      <p:origin x="0" y="323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27BBB1-081D-4CDD-8445-B5EDE532C049}" type="slidenum">
              <a:rPr lang="el-GR" altLang="en-US">
                <a:latin typeface="Calibri" panose="020F0502020204030204" pitchFamily="34" charset="0"/>
              </a:rPr>
              <a:pPr/>
              <a:t>2</a:t>
            </a:fld>
            <a:endParaRPr lang="el-GR" altLang="en-US">
              <a:latin typeface="Calibri" panose="020F0502020204030204" pitchFamily="34" charset="0"/>
            </a:endParaRPr>
          </a:p>
        </p:txBody>
      </p:sp>
    </p:spTree>
    <p:extLst>
      <p:ext uri="{BB962C8B-B14F-4D97-AF65-F5344CB8AC3E}">
        <p14:creationId xmlns:p14="http://schemas.microsoft.com/office/powerpoint/2010/main" val="162601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794519"/>
          </a:xfrm>
        </p:spPr>
        <p:txBody>
          <a:bodyPr>
            <a:normAutofit/>
          </a:bodyPr>
          <a:lstStyle/>
          <a:p>
            <a:r>
              <a:rPr lang="el-GR" dirty="0" smtClean="0"/>
              <a:t>Επιχειρηματικότητα</a:t>
            </a:r>
            <a:endParaRPr lang="el-GR" dirty="0"/>
          </a:p>
        </p:txBody>
      </p:sp>
      <p:sp>
        <p:nvSpPr>
          <p:cNvPr id="3" name="Υπότιτλος 2"/>
          <p:cNvSpPr>
            <a:spLocks noGrp="1"/>
          </p:cNvSpPr>
          <p:nvPr>
            <p:ph type="subTitle" idx="1"/>
          </p:nvPr>
        </p:nvSpPr>
        <p:spPr>
          <a:xfrm>
            <a:off x="683568" y="3140968"/>
            <a:ext cx="7776864" cy="2304256"/>
          </a:xfrm>
        </p:spPr>
        <p:txBody>
          <a:bodyPr>
            <a:noAutofit/>
          </a:bodyPr>
          <a:lstStyle/>
          <a:p>
            <a:r>
              <a:rPr lang="el-GR" sz="2300" b="1" dirty="0"/>
              <a:t>Ενότητα # </a:t>
            </a:r>
            <a:r>
              <a:rPr lang="en-US" sz="2300" b="1" dirty="0" smtClean="0"/>
              <a:t>2</a:t>
            </a:r>
            <a:r>
              <a:rPr lang="el-GR" sz="2300" b="1" dirty="0" smtClean="0"/>
              <a:t>:</a:t>
            </a:r>
            <a:r>
              <a:rPr lang="en-US" sz="2300" b="1" dirty="0" smtClean="0"/>
              <a:t> </a:t>
            </a:r>
            <a:r>
              <a:rPr lang="el-GR" sz="2300" dirty="0"/>
              <a:t>Θεωρία και Ιστορία</a:t>
            </a:r>
            <a:r>
              <a:rPr lang="en-US" sz="2300" dirty="0"/>
              <a:t>. </a:t>
            </a:r>
            <a:r>
              <a:rPr lang="en-US" sz="2300" dirty="0" smtClean="0"/>
              <a:t>The </a:t>
            </a:r>
            <a:r>
              <a:rPr lang="en-US" sz="2300" dirty="0"/>
              <a:t>city-state of ancient Athens as prototype for an entrepreneurial and managerial </a:t>
            </a:r>
            <a:r>
              <a:rPr lang="en-US" sz="2300" dirty="0" smtClean="0"/>
              <a:t>society.</a:t>
            </a:r>
            <a:r>
              <a:rPr lang="el-GR" sz="2300" dirty="0"/>
              <a:t/>
            </a:r>
            <a:br>
              <a:rPr lang="el-GR" sz="2300" dirty="0"/>
            </a:br>
            <a:r>
              <a:rPr lang="el-GR" sz="2300" b="1" dirty="0" smtClean="0"/>
              <a:t>Διδάσκουσα: </a:t>
            </a:r>
            <a:r>
              <a:rPr lang="el-GR" sz="2300" dirty="0" smtClean="0"/>
              <a:t>Ιωάννα Σαπφώ Πεπελάση</a:t>
            </a:r>
          </a:p>
          <a:p>
            <a:r>
              <a:rPr lang="el-GR" sz="2300" b="1" dirty="0" smtClean="0"/>
              <a:t>Επιμέλεια Παρουσίασης: </a:t>
            </a:r>
            <a:r>
              <a:rPr lang="el-GR" sz="2300" dirty="0" smtClean="0"/>
              <a:t>Γεώργιος Μπήτρος</a:t>
            </a:r>
          </a:p>
          <a:p>
            <a:r>
              <a:rPr lang="el-GR" sz="2300" b="1" dirty="0" smtClean="0"/>
              <a:t>Τμήμα: </a:t>
            </a:r>
            <a:r>
              <a:rPr lang="el-GR" sz="2300" dirty="0" smtClean="0"/>
              <a:t>Οικονομικής Επιστήμης</a:t>
            </a:r>
            <a:endParaRPr lang="el-GR" sz="2300" dirty="0"/>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025" y="5836342"/>
            <a:ext cx="15351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673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l-GR" dirty="0"/>
          </a:p>
        </p:txBody>
      </p:sp>
      <p:sp>
        <p:nvSpPr>
          <p:cNvPr id="3" name="Content Placeholder 2"/>
          <p:cNvSpPr>
            <a:spLocks noGrp="1"/>
          </p:cNvSpPr>
          <p:nvPr>
            <p:ph idx="1"/>
          </p:nvPr>
        </p:nvSpPr>
        <p:spPr/>
        <p:txBody>
          <a:bodyPr/>
          <a:lstStyle/>
          <a:p>
            <a:pPr lvl="0"/>
            <a:r>
              <a:rPr lang="en-US" dirty="0">
                <a:ea typeface="Times New Roman" pitchFamily="18" charset="0"/>
                <a:cs typeface="Times New Roman" pitchFamily="18" charset="0"/>
              </a:rPr>
              <a:t>Finally, we conclude with a synopsis of the political institutions and rules of governance that maintained law and order and validated the operation of entrepreneurial incentives.</a:t>
            </a:r>
            <a:endParaRPr lang="en-US" dirty="0">
              <a:cs typeface="Times New Roman" pitchFamily="18" charset="0"/>
            </a:endParaRP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a:p>
        </p:txBody>
      </p:sp>
    </p:spTree>
    <p:extLst>
      <p:ext uri="{BB962C8B-B14F-4D97-AF65-F5344CB8AC3E}">
        <p14:creationId xmlns:p14="http://schemas.microsoft.com/office/powerpoint/2010/main" val="128062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298575"/>
          </a:xfrm>
        </p:spPr>
        <p:txBody>
          <a:bodyPr>
            <a:normAutofit/>
          </a:bodyPr>
          <a:lstStyle/>
          <a:p>
            <a:pPr algn="l"/>
            <a:r>
              <a:rPr lang="en-US" dirty="0"/>
              <a:t>The economy in ancient Athens</a:t>
            </a:r>
          </a:p>
        </p:txBody>
      </p:sp>
      <p:sp>
        <p:nvSpPr>
          <p:cNvPr id="6" name="Θέση κειμένου 5"/>
          <p:cNvSpPr txBox="1">
            <a:spLocks/>
          </p:cNvSpPr>
          <p:nvPr/>
        </p:nvSpPr>
        <p:spPr>
          <a:xfrm>
            <a:off x="683568" y="3573016"/>
            <a:ext cx="7772400" cy="22322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300" b="1" dirty="0"/>
              <a:t>Μάθημα: </a:t>
            </a:r>
            <a:r>
              <a:rPr lang="el-GR" sz="2300" dirty="0"/>
              <a:t>Επιχειρηματικότητα, </a:t>
            </a:r>
            <a:r>
              <a:rPr lang="el-GR" sz="2300" b="1" dirty="0"/>
              <a:t>Ενότητα # </a:t>
            </a:r>
            <a:r>
              <a:rPr lang="en-US" sz="2300" b="1" dirty="0"/>
              <a:t>2</a:t>
            </a:r>
            <a:r>
              <a:rPr lang="el-GR" sz="2300" b="1" dirty="0"/>
              <a:t>: </a:t>
            </a:r>
            <a:r>
              <a:rPr lang="el-GR" sz="2300" dirty="0"/>
              <a:t>Θεωρία και Ιστορία</a:t>
            </a:r>
            <a:r>
              <a:rPr lang="en-US" sz="2300" dirty="0"/>
              <a:t>. The city-state of ancient Athens as prototype for an entrepreneurial and managerial society.</a:t>
            </a:r>
            <a:r>
              <a:rPr lang="el-GR" sz="2300" dirty="0"/>
              <a:t/>
            </a:r>
            <a:br>
              <a:rPr lang="el-GR" sz="2300" dirty="0"/>
            </a:br>
            <a:r>
              <a:rPr lang="el-GR" sz="2300" b="1" dirty="0"/>
              <a:t>Διδάσκουσά: </a:t>
            </a:r>
            <a:r>
              <a:rPr lang="el-GR" sz="2300" dirty="0"/>
              <a:t>Ιωάννα Σαπφώ Πεπελάση, </a:t>
            </a:r>
            <a:r>
              <a:rPr lang="el-GR" sz="2300" b="1" dirty="0"/>
              <a:t>Επιμέλεια παρουσίασης: </a:t>
            </a:r>
            <a:r>
              <a:rPr lang="el-GR" sz="2300" dirty="0"/>
              <a:t>Γεώργιος Μπήτρος, </a:t>
            </a:r>
            <a:r>
              <a:rPr lang="el-GR" sz="2300" b="1" dirty="0"/>
              <a:t>Τμήμα: </a:t>
            </a:r>
            <a:r>
              <a:rPr lang="el-GR" sz="2300" dirty="0"/>
              <a:t>Οικονομικής Επιστήμης</a:t>
            </a:r>
          </a:p>
        </p:txBody>
      </p:sp>
    </p:spTree>
    <p:extLst>
      <p:ext uri="{BB962C8B-B14F-4D97-AF65-F5344CB8AC3E}">
        <p14:creationId xmlns:p14="http://schemas.microsoft.com/office/powerpoint/2010/main" val="267953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economy in ancient </a:t>
            </a:r>
            <a:r>
              <a:rPr lang="en-US" dirty="0" smtClean="0"/>
              <a:t>Athens </a:t>
            </a:r>
            <a:br>
              <a:rPr lang="en-US" dirty="0" smtClean="0"/>
            </a:br>
            <a:r>
              <a:rPr lang="en-US" dirty="0" smtClean="0"/>
              <a:t>(1 of 5)</a:t>
            </a:r>
            <a:endParaRPr lang="en-US" dirty="0"/>
          </a:p>
        </p:txBody>
      </p:sp>
      <p:sp>
        <p:nvSpPr>
          <p:cNvPr id="3" name="Content Placeholder 2"/>
          <p:cNvSpPr>
            <a:spLocks noGrp="1"/>
          </p:cNvSpPr>
          <p:nvPr>
            <p:ph idx="1"/>
          </p:nvPr>
        </p:nvSpPr>
        <p:spPr/>
        <p:txBody>
          <a:bodyPr>
            <a:normAutofit/>
          </a:bodyPr>
          <a:lstStyle/>
          <a:p>
            <a:pPr marL="185738" lvl="0" indent="-185738" algn="just"/>
            <a:r>
              <a:rPr lang="en-US" dirty="0">
                <a:cs typeface="Times New Roman" pitchFamily="18" charset="0"/>
              </a:rPr>
              <a:t>In addition to the public sector, the economy comprised a large sector in which production and distribution, import-export activities, and money and banking, were operated privately</a:t>
            </a:r>
            <a:r>
              <a:rPr lang="en-US" dirty="0" smtClean="0">
                <a:cs typeface="Times New Roman" pitchFamily="18" charset="0"/>
              </a:rPr>
              <a:t>.</a:t>
            </a:r>
            <a:endParaRPr lang="el-GR" dirty="0">
              <a:cs typeface="Times New Roman" pitchFamily="18" charset="0"/>
            </a:endParaRP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a:p>
        </p:txBody>
      </p:sp>
    </p:spTree>
    <p:extLst>
      <p:ext uri="{BB962C8B-B14F-4D97-AF65-F5344CB8AC3E}">
        <p14:creationId xmlns:p14="http://schemas.microsoft.com/office/powerpoint/2010/main" val="1564835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economy in ancient Athens </a:t>
            </a:r>
            <a:br>
              <a:rPr lang="en-US" dirty="0"/>
            </a:br>
            <a:r>
              <a:rPr lang="en-US" dirty="0" smtClean="0"/>
              <a:t>(2 </a:t>
            </a:r>
            <a:r>
              <a:rPr lang="en-US" dirty="0"/>
              <a:t>of </a:t>
            </a:r>
            <a:r>
              <a:rPr lang="en-US" dirty="0" smtClean="0"/>
              <a:t>5)</a:t>
            </a:r>
            <a:endParaRPr lang="el-GR" dirty="0"/>
          </a:p>
        </p:txBody>
      </p:sp>
      <p:sp>
        <p:nvSpPr>
          <p:cNvPr id="3" name="Content Placeholder 2"/>
          <p:cNvSpPr>
            <a:spLocks noGrp="1"/>
          </p:cNvSpPr>
          <p:nvPr>
            <p:ph idx="1"/>
          </p:nvPr>
        </p:nvSpPr>
        <p:spPr/>
        <p:txBody>
          <a:bodyPr/>
          <a:lstStyle/>
          <a:p>
            <a:pPr lvl="0"/>
            <a:r>
              <a:rPr lang="en-US" spc="-20" dirty="0">
                <a:cs typeface="Times New Roman" pitchFamily="18" charset="0"/>
              </a:rPr>
              <a:t>Enterprises were small-scale, sole proprietor operations, run by their owners as free citizens, freedmen or metics with the help of slaves. Also, there were partnerships in which profits and losses were shared in accordance with the share of capital contributed by the partners.</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a:p>
        </p:txBody>
      </p:sp>
    </p:spTree>
    <p:extLst>
      <p:ext uri="{BB962C8B-B14F-4D97-AF65-F5344CB8AC3E}">
        <p14:creationId xmlns:p14="http://schemas.microsoft.com/office/powerpoint/2010/main" val="245068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economy in ancient Athens </a:t>
            </a:r>
            <a:br>
              <a:rPr lang="en-US" dirty="0"/>
            </a:br>
            <a:r>
              <a:rPr lang="en-US" dirty="0" smtClean="0"/>
              <a:t>(3 </a:t>
            </a:r>
            <a:r>
              <a:rPr lang="en-US" dirty="0"/>
              <a:t>of </a:t>
            </a:r>
            <a:r>
              <a:rPr lang="en-US" dirty="0" smtClean="0"/>
              <a:t>5)</a:t>
            </a:r>
            <a:endParaRPr lang="el-GR" dirty="0"/>
          </a:p>
        </p:txBody>
      </p:sp>
      <p:sp>
        <p:nvSpPr>
          <p:cNvPr id="3" name="Content Placeholder 2"/>
          <p:cNvSpPr>
            <a:spLocks noGrp="1"/>
          </p:cNvSpPr>
          <p:nvPr>
            <p:ph idx="1"/>
          </p:nvPr>
        </p:nvSpPr>
        <p:spPr/>
        <p:txBody>
          <a:bodyPr/>
          <a:lstStyle/>
          <a:p>
            <a:pPr lvl="0"/>
            <a:r>
              <a:rPr lang="en-US" dirty="0">
                <a:cs typeface="Times New Roman" pitchFamily="18" charset="0"/>
              </a:rPr>
              <a:t>The supply and demand for goods and services met in a marketplace called </a:t>
            </a:r>
            <a:r>
              <a:rPr lang="en-US" b="1" dirty="0">
                <a:cs typeface="Times New Roman" pitchFamily="18" charset="0"/>
              </a:rPr>
              <a:t>agora</a:t>
            </a:r>
            <a:r>
              <a:rPr lang="en-US" dirty="0">
                <a:cs typeface="Times New Roman" pitchFamily="18" charset="0"/>
              </a:rPr>
              <a:t>, where in cases of excess demand or supply prices changed as required to restore equilibrium.</a:t>
            </a:r>
          </a:p>
          <a:p>
            <a:pPr marL="0"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a:p>
        </p:txBody>
      </p:sp>
    </p:spTree>
    <p:extLst>
      <p:ext uri="{BB962C8B-B14F-4D97-AF65-F5344CB8AC3E}">
        <p14:creationId xmlns:p14="http://schemas.microsoft.com/office/powerpoint/2010/main" val="336755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economy in ancient Athens </a:t>
            </a:r>
            <a:br>
              <a:rPr lang="en-US" dirty="0"/>
            </a:br>
            <a:r>
              <a:rPr lang="en-US" dirty="0" smtClean="0"/>
              <a:t>(4 </a:t>
            </a:r>
            <a:r>
              <a:rPr lang="en-US" dirty="0"/>
              <a:t>of </a:t>
            </a:r>
            <a:r>
              <a:rPr lang="en-US" dirty="0" smtClean="0"/>
              <a:t>5)</a:t>
            </a:r>
            <a:endParaRPr lang="el-GR" dirty="0"/>
          </a:p>
        </p:txBody>
      </p:sp>
      <p:sp>
        <p:nvSpPr>
          <p:cNvPr id="3" name="Content Placeholder 2"/>
          <p:cNvSpPr>
            <a:spLocks noGrp="1"/>
          </p:cNvSpPr>
          <p:nvPr>
            <p:ph idx="1"/>
          </p:nvPr>
        </p:nvSpPr>
        <p:spPr/>
        <p:txBody>
          <a:bodyPr>
            <a:normAutofit/>
          </a:bodyPr>
          <a:lstStyle/>
          <a:p>
            <a:pPr marL="185738" lvl="0" indent="-185738" algn="just"/>
            <a:r>
              <a:rPr lang="en-US" dirty="0">
                <a:cs typeface="Times New Roman" pitchFamily="18" charset="0"/>
              </a:rPr>
              <a:t>With the exception of grain, there were no price controls, and the city with its various officers monitored closely the quality and the weight of the goods sold. So, the circumstances for sellers to practice opportunism were extremely limited and this enhanced the efficiency of the market.</a:t>
            </a:r>
          </a:p>
          <a:p>
            <a:pPr marL="185738" lvl="0" indent="-185738" algn="just"/>
            <a:endParaRPr lang="en-US" dirty="0">
              <a:cs typeface="Times New Roman" pitchFamily="18" charset="0"/>
            </a:endParaRPr>
          </a:p>
          <a:p>
            <a:endParaRPr lang="el-GR" dirty="0">
              <a:cs typeface="Times New Roman" pitchFamily="18" charset="0"/>
            </a:endParaRP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a:p>
        </p:txBody>
      </p:sp>
    </p:spTree>
    <p:extLst>
      <p:ext uri="{BB962C8B-B14F-4D97-AF65-F5344CB8AC3E}">
        <p14:creationId xmlns:p14="http://schemas.microsoft.com/office/powerpoint/2010/main" val="269597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economy in ancient Athens </a:t>
            </a:r>
            <a:br>
              <a:rPr lang="en-US" dirty="0"/>
            </a:br>
            <a:r>
              <a:rPr lang="en-US" dirty="0" smtClean="0"/>
              <a:t>(5 </a:t>
            </a:r>
            <a:r>
              <a:rPr lang="en-US" dirty="0"/>
              <a:t>of </a:t>
            </a:r>
            <a:r>
              <a:rPr lang="en-US" dirty="0" smtClean="0"/>
              <a:t>5)</a:t>
            </a:r>
            <a:endParaRPr lang="el-GR" dirty="0"/>
          </a:p>
        </p:txBody>
      </p:sp>
      <p:sp>
        <p:nvSpPr>
          <p:cNvPr id="3" name="Content Placeholder 2"/>
          <p:cNvSpPr>
            <a:spLocks noGrp="1"/>
          </p:cNvSpPr>
          <p:nvPr>
            <p:ph idx="1"/>
          </p:nvPr>
        </p:nvSpPr>
        <p:spPr/>
        <p:txBody>
          <a:bodyPr/>
          <a:lstStyle/>
          <a:p>
            <a:r>
              <a:rPr lang="en-US" spc="-10" dirty="0">
                <a:cs typeface="Times New Roman" pitchFamily="18" charset="0"/>
              </a:rPr>
              <a:t>Banking functioned much like </a:t>
            </a:r>
            <a:r>
              <a:rPr lang="en-US" spc="-10" dirty="0" smtClean="0">
                <a:cs typeface="Times New Roman" pitchFamily="18" charset="0"/>
              </a:rPr>
              <a:t>today</a:t>
            </a:r>
            <a:r>
              <a:rPr lang="en-US" spc="-10" dirty="0">
                <a:cs typeface="Times New Roman" pitchFamily="18" charset="0"/>
              </a:rPr>
              <a:t>. Athenians encouraged the intermediation in the demand and supply of interest paying loans to potential entrepreneurs, because they attached prime importance to their activities for the survival and economic development of their city. </a:t>
            </a:r>
            <a:endParaRPr lang="el-GR" spc="-10"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a:p>
        </p:txBody>
      </p:sp>
    </p:spTree>
    <p:extLst>
      <p:ext uri="{BB962C8B-B14F-4D97-AF65-F5344CB8AC3E}">
        <p14:creationId xmlns:p14="http://schemas.microsoft.com/office/powerpoint/2010/main" val="1509186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Synopsis (1 of 2):</a:t>
            </a:r>
            <a:r>
              <a:rPr lang="en-US" dirty="0"/>
              <a:t/>
            </a:r>
            <a:br>
              <a:rPr lang="en-US" dirty="0"/>
            </a:br>
            <a:endParaRPr lang="el-GR" dirty="0"/>
          </a:p>
        </p:txBody>
      </p:sp>
      <p:sp>
        <p:nvSpPr>
          <p:cNvPr id="3" name="Content Placeholder 2"/>
          <p:cNvSpPr>
            <a:spLocks noGrp="1"/>
          </p:cNvSpPr>
          <p:nvPr>
            <p:ph idx="1"/>
          </p:nvPr>
        </p:nvSpPr>
        <p:spPr/>
        <p:txBody>
          <a:bodyPr>
            <a:normAutofit/>
          </a:bodyPr>
          <a:lstStyle/>
          <a:p>
            <a:pPr marL="185738" lvl="0" indent="-185738" algn="just"/>
            <a:r>
              <a:rPr lang="en-US" dirty="0">
                <a:cs typeface="Times New Roman" pitchFamily="18" charset="0"/>
              </a:rPr>
              <a:t>The Athenian economy in the 5</a:t>
            </a:r>
            <a:r>
              <a:rPr lang="en-US" baseline="30000" dirty="0">
                <a:cs typeface="Times New Roman" pitchFamily="18" charset="0"/>
              </a:rPr>
              <a:t>th</a:t>
            </a:r>
            <a:r>
              <a:rPr lang="en-US" dirty="0">
                <a:cs typeface="Times New Roman" pitchFamily="18" charset="0"/>
              </a:rPr>
              <a:t> century BC functioned much like a modern market economy. </a:t>
            </a:r>
          </a:p>
          <a:p>
            <a:pPr marL="185738" lvl="0" indent="-185738" algn="just"/>
            <a:r>
              <a:rPr lang="en-US" dirty="0">
                <a:cs typeface="Times New Roman" pitchFamily="18" charset="0"/>
              </a:rPr>
              <a:t>Its dominant sector was agriculture and animal husbandry. But mining, manufacturing, banking services, and export-import activities were also present and contributed significantly .</a:t>
            </a:r>
          </a:p>
          <a:p>
            <a:pPr marL="185738" lvl="0" indent="-185738" algn="just"/>
            <a:endParaRPr lang="en-US" dirty="0">
              <a:cs typeface="Times New Roman" pitchFamily="18" charset="0"/>
            </a:endParaRPr>
          </a:p>
          <a:p>
            <a:pPr marL="185738" indent="-185738" algn="just"/>
            <a:endParaRPr lang="el-GR" dirty="0">
              <a:latin typeface="Times New Roman" pitchFamily="18" charset="0"/>
              <a:cs typeface="Times New Roman" pitchFamily="18" charset="0"/>
            </a:endParaRP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a:p>
        </p:txBody>
      </p:sp>
    </p:spTree>
    <p:extLst>
      <p:ext uri="{BB962C8B-B14F-4D97-AF65-F5344CB8AC3E}">
        <p14:creationId xmlns:p14="http://schemas.microsoft.com/office/powerpoint/2010/main" val="2190812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Synopsis </a:t>
            </a:r>
            <a:r>
              <a:rPr lang="en-US" dirty="0" smtClean="0"/>
              <a:t>(2 </a:t>
            </a:r>
            <a:r>
              <a:rPr lang="en-US" dirty="0"/>
              <a:t>of 2):</a:t>
            </a:r>
            <a:endParaRPr lang="el-GR" dirty="0"/>
          </a:p>
        </p:txBody>
      </p:sp>
      <p:sp>
        <p:nvSpPr>
          <p:cNvPr id="3" name="Content Placeholder 2"/>
          <p:cNvSpPr>
            <a:spLocks noGrp="1"/>
          </p:cNvSpPr>
          <p:nvPr>
            <p:ph idx="1"/>
          </p:nvPr>
        </p:nvSpPr>
        <p:spPr/>
        <p:txBody>
          <a:bodyPr>
            <a:normAutofit lnSpcReduction="10000"/>
          </a:bodyPr>
          <a:lstStyle/>
          <a:p>
            <a:pPr marL="185738" lvl="0" indent="-185738" algn="just"/>
            <a:r>
              <a:rPr lang="en-US" dirty="0">
                <a:cs typeface="Times New Roman" pitchFamily="18" charset="0"/>
              </a:rPr>
              <a:t>The distribution system comprised retail and wholesale markets. Exchanges were facilitated by silver base money and the financial intermediation of banks. </a:t>
            </a:r>
          </a:p>
          <a:p>
            <a:pPr marL="185738" lvl="0" indent="-185738" algn="just"/>
            <a:r>
              <a:rPr lang="en-US" dirty="0">
                <a:cs typeface="Times New Roman" pitchFamily="18" charset="0"/>
              </a:rPr>
              <a:t>The state supervised markets through special officers and mostly without imposing price controls, whereas trade disputes were resolved through an efficient legal system and arbitration. </a:t>
            </a:r>
            <a:endParaRPr lang="el-GR" dirty="0">
              <a:cs typeface="Times New Roman" pitchFamily="18" charset="0"/>
            </a:endParaRP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a:p>
        </p:txBody>
      </p:sp>
    </p:spTree>
    <p:extLst>
      <p:ext uri="{BB962C8B-B14F-4D97-AF65-F5344CB8AC3E}">
        <p14:creationId xmlns:p14="http://schemas.microsoft.com/office/powerpoint/2010/main" val="269766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298575"/>
          </a:xfrm>
        </p:spPr>
        <p:txBody>
          <a:bodyPr>
            <a:normAutofit/>
          </a:bodyPr>
          <a:lstStyle/>
          <a:p>
            <a:pPr algn="l"/>
            <a:r>
              <a:rPr lang="en-US" dirty="0" smtClean="0"/>
              <a:t>Market Characteristics</a:t>
            </a:r>
            <a:endParaRPr lang="en-US" dirty="0"/>
          </a:p>
        </p:txBody>
      </p:sp>
      <p:sp>
        <p:nvSpPr>
          <p:cNvPr id="6" name="Θέση κειμένου 5"/>
          <p:cNvSpPr txBox="1">
            <a:spLocks/>
          </p:cNvSpPr>
          <p:nvPr/>
        </p:nvSpPr>
        <p:spPr>
          <a:xfrm>
            <a:off x="683568" y="3717032"/>
            <a:ext cx="7772400" cy="2232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300" b="1" dirty="0"/>
              <a:t>Μάθημα: </a:t>
            </a:r>
            <a:r>
              <a:rPr lang="el-GR" sz="2300" dirty="0"/>
              <a:t>Επιχειρηματικότητα, </a:t>
            </a:r>
            <a:r>
              <a:rPr lang="el-GR" sz="2300" b="1" dirty="0"/>
              <a:t>Ενότητα # </a:t>
            </a:r>
            <a:r>
              <a:rPr lang="en-US" sz="2300" b="1" dirty="0"/>
              <a:t>2</a:t>
            </a:r>
            <a:r>
              <a:rPr lang="el-GR" sz="2300" b="1" dirty="0"/>
              <a:t>: </a:t>
            </a:r>
            <a:r>
              <a:rPr lang="el-GR" sz="2300" dirty="0"/>
              <a:t>Θεωρία και Ιστορία</a:t>
            </a:r>
            <a:r>
              <a:rPr lang="en-US" sz="2300" dirty="0"/>
              <a:t>. The city-state of ancient Athens as prototype for an entrepreneurial and managerial society.</a:t>
            </a:r>
            <a:r>
              <a:rPr lang="el-GR" sz="2300" dirty="0"/>
              <a:t/>
            </a:r>
            <a:br>
              <a:rPr lang="el-GR" sz="2300" dirty="0"/>
            </a:br>
            <a:r>
              <a:rPr lang="el-GR" sz="2300" b="1" dirty="0"/>
              <a:t>Διδάσκουσά: </a:t>
            </a:r>
            <a:r>
              <a:rPr lang="el-GR" sz="2300" dirty="0"/>
              <a:t>Ιωάννα Σαπφώ Πεπελάση, </a:t>
            </a:r>
            <a:r>
              <a:rPr lang="el-GR" sz="2300" b="1" dirty="0"/>
              <a:t>Επιμέλεια παρουσίασης: </a:t>
            </a:r>
            <a:r>
              <a:rPr lang="el-GR" sz="2300" dirty="0"/>
              <a:t>Γεώργιος Μπήτρος, </a:t>
            </a:r>
            <a:r>
              <a:rPr lang="el-GR" sz="2300" b="1" dirty="0"/>
              <a:t>Τμήμα: </a:t>
            </a:r>
            <a:r>
              <a:rPr lang="el-GR" sz="2300" dirty="0"/>
              <a:t>Οικονομικής Επιστήμης</a:t>
            </a:r>
          </a:p>
        </p:txBody>
      </p:sp>
    </p:spTree>
    <p:extLst>
      <p:ext uri="{BB962C8B-B14F-4D97-AF65-F5344CB8AC3E}">
        <p14:creationId xmlns:p14="http://schemas.microsoft.com/office/powerpoint/2010/main" val="4026738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pPr eaLnBrk="1" hangingPunct="1"/>
            <a:r>
              <a:rPr lang="el-GR" altLang="en-US" dirty="0" smtClean="0"/>
              <a:t>Άδειες Χρήσης</a:t>
            </a:r>
          </a:p>
        </p:txBody>
      </p:sp>
      <p:sp>
        <p:nvSpPr>
          <p:cNvPr id="9219" name="Subtitle 8"/>
          <p:cNvSpPr>
            <a:spLocks noGrp="1"/>
          </p:cNvSpPr>
          <p:nvPr>
            <p:ph idx="1"/>
          </p:nvPr>
        </p:nvSpPr>
        <p:spPr/>
        <p:txBody>
          <a:bodyPr/>
          <a:lstStyle/>
          <a:p>
            <a:pPr eaLnBrk="1" hangingPunct="1"/>
            <a:r>
              <a:rPr lang="el-GR" altLang="en-US" sz="2800" dirty="0" smtClean="0"/>
              <a:t>Το παρόν εκπαιδευτικό υλικό υπόκειται σε άδειες χρήσης </a:t>
            </a:r>
            <a:r>
              <a:rPr lang="en-US" altLang="en-US" sz="2800" dirty="0" smtClean="0"/>
              <a:t>Creative Commons.</a:t>
            </a:r>
          </a:p>
          <a:p>
            <a:r>
              <a:rPr lang="el-GR" sz="2800" dirty="0" smtClean="0"/>
              <a:t>Για εκπαιδευτικό υλικό, όπως εικόνες, που υπόκειται σε άλλου τύπου άδειας χρήσης, η άδεια χρήσης αναφέρεται ρητώς. </a:t>
            </a:r>
          </a:p>
          <a:p>
            <a:pPr marL="0" indent="0" eaLnBrk="1" hangingPunct="1">
              <a:buNone/>
            </a:pPr>
            <a:endParaRPr lang="el-GR" altLang="en-US" sz="2800" dirty="0" smtClean="0"/>
          </a:p>
        </p:txBody>
      </p:sp>
      <p:sp>
        <p:nvSpPr>
          <p:cNvPr id="9220"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ABDFCD-DE1D-45FA-B467-2618E71A0A92}" type="slidenum">
              <a:rPr lang="el-GR" altLang="en-US" sz="1400"/>
              <a:pPr>
                <a:spcBef>
                  <a:spcPct val="0"/>
                </a:spcBef>
                <a:buFontTx/>
                <a:buNone/>
              </a:pPr>
              <a:t>2</a:t>
            </a:fld>
            <a:endParaRPr lang="el-GR" altLang="en-US" sz="1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4724400"/>
            <a:ext cx="3071812"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71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reasons for an open market economy (1  of 2)</a:t>
            </a:r>
            <a:endParaRPr lang="el-GR" dirty="0"/>
          </a:p>
        </p:txBody>
      </p:sp>
      <p:sp>
        <p:nvSpPr>
          <p:cNvPr id="3" name="Content Placeholder 2"/>
          <p:cNvSpPr>
            <a:spLocks noGrp="1"/>
          </p:cNvSpPr>
          <p:nvPr>
            <p:ph idx="1"/>
          </p:nvPr>
        </p:nvSpPr>
        <p:spPr/>
        <p:txBody>
          <a:bodyPr/>
          <a:lstStyle/>
          <a:p>
            <a:pPr lvl="0"/>
            <a:r>
              <a:rPr lang="en-US" dirty="0"/>
              <a:t>Due to the relative scarcity and low fertility of soils, Athens suffered perennially from shortages of grain. </a:t>
            </a:r>
            <a:endParaRPr lang="el-GR" dirty="0"/>
          </a:p>
          <a:p>
            <a:pPr lvl="0"/>
            <a:r>
              <a:rPr lang="en-US" dirty="0"/>
              <a:t>Thus, to feed its population, it had to rely on export-import activities</a:t>
            </a:r>
            <a:r>
              <a:rPr lang="en-US" dirty="0" smtClean="0"/>
              <a:t>.</a:t>
            </a:r>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a:p>
        </p:txBody>
      </p:sp>
    </p:spTree>
    <p:extLst>
      <p:ext uri="{BB962C8B-B14F-4D97-AF65-F5344CB8AC3E}">
        <p14:creationId xmlns:p14="http://schemas.microsoft.com/office/powerpoint/2010/main" val="414139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reasons for an open market </a:t>
            </a:r>
            <a:r>
              <a:rPr lang="en-US" dirty="0" smtClean="0"/>
              <a:t>economy (2 of 2)</a:t>
            </a:r>
            <a:endParaRPr lang="el-GR" dirty="0"/>
          </a:p>
        </p:txBody>
      </p:sp>
      <p:sp>
        <p:nvSpPr>
          <p:cNvPr id="3" name="Content Placeholder 2"/>
          <p:cNvSpPr>
            <a:spLocks noGrp="1"/>
          </p:cNvSpPr>
          <p:nvPr>
            <p:ph idx="1"/>
          </p:nvPr>
        </p:nvSpPr>
        <p:spPr/>
        <p:txBody>
          <a:bodyPr>
            <a:normAutofit fontScale="92500"/>
          </a:bodyPr>
          <a:lstStyle/>
          <a:p>
            <a:pPr marL="185738" lvl="0" indent="-185738" algn="just"/>
            <a:r>
              <a:rPr lang="en-US" sz="3000" dirty="0"/>
              <a:t>Not only citizens, but also metics established and directed wholesale enterprises in importing grain and exporting Athenian products. They were considered as offering a special and valuable service to the city. In particular, Athenians recognized that the importers of grain by assuming various risks deserved special profit and their riches were </a:t>
            </a:r>
            <a:r>
              <a:rPr lang="en-US" sz="3000" dirty="0" smtClean="0"/>
              <a:t>justified.</a:t>
            </a:r>
          </a:p>
          <a:p>
            <a:pPr marL="185738" lvl="0" indent="-185738" algn="just"/>
            <a:r>
              <a:rPr lang="en-US" sz="3000" b="1" dirty="0" smtClean="0"/>
              <a:t>Synopsis</a:t>
            </a:r>
            <a:r>
              <a:rPr lang="en-US" sz="3000" b="1" dirty="0"/>
              <a:t>: </a:t>
            </a:r>
            <a:r>
              <a:rPr lang="en-US" sz="3000" dirty="0"/>
              <a:t>The city-state of Athens established an open market economy to confront the scarcity in fertile lands that it faced.</a:t>
            </a:r>
            <a:endParaRPr lang="el-GR" sz="3000"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a:p>
        </p:txBody>
      </p:sp>
    </p:spTree>
    <p:extLst>
      <p:ext uri="{BB962C8B-B14F-4D97-AF65-F5344CB8AC3E}">
        <p14:creationId xmlns:p14="http://schemas.microsoft.com/office/powerpoint/2010/main" val="2006670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Entrepreneurial </a:t>
            </a:r>
            <a:r>
              <a:rPr lang="en-US" dirty="0" smtClean="0"/>
              <a:t>incentives (1 of 7)</a:t>
            </a:r>
            <a:r>
              <a:rPr lang="en-US" dirty="0"/>
              <a:t/>
            </a:r>
            <a:br>
              <a:rPr lang="en-US" dirty="0"/>
            </a:br>
            <a:endParaRPr lang="el-GR" dirty="0"/>
          </a:p>
        </p:txBody>
      </p:sp>
      <p:sp>
        <p:nvSpPr>
          <p:cNvPr id="3" name="Content Placeholder 2"/>
          <p:cNvSpPr>
            <a:spLocks noGrp="1"/>
          </p:cNvSpPr>
          <p:nvPr>
            <p:ph idx="1"/>
          </p:nvPr>
        </p:nvSpPr>
        <p:spPr/>
        <p:txBody>
          <a:bodyPr>
            <a:normAutofit/>
          </a:bodyPr>
          <a:lstStyle/>
          <a:p>
            <a:pPr marL="185738" lvl="0" indent="-185738" algn="just"/>
            <a:r>
              <a:rPr lang="en-US" dirty="0"/>
              <a:t>The laws and the courts provided full guarantee for private property and property rights</a:t>
            </a:r>
            <a:r>
              <a:rPr lang="en-US" dirty="0" smtClean="0"/>
              <a:t>.</a:t>
            </a:r>
            <a:endParaRPr lang="el-GR" dirty="0"/>
          </a:p>
          <a:p>
            <a:pPr marL="185738" lvl="0" indent="-185738" algn="just"/>
            <a:r>
              <a:rPr lang="en-US" dirty="0"/>
              <a:t>Taxation was least </a:t>
            </a:r>
            <a:r>
              <a:rPr lang="en-US" dirty="0" smtClean="0"/>
              <a:t>coercive.</a:t>
            </a:r>
          </a:p>
          <a:p>
            <a:pPr marL="585788" lvl="1" indent="-185738" algn="just"/>
            <a:r>
              <a:rPr lang="en-US" dirty="0" smtClean="0"/>
              <a:t>It </a:t>
            </a:r>
            <a:r>
              <a:rPr lang="en-US" dirty="0"/>
              <a:t>imposed fair taxes, enforced through various means that included the famous mechanism of </a:t>
            </a:r>
            <a:r>
              <a:rPr lang="en-US" b="1" dirty="0"/>
              <a:t>antidosis</a:t>
            </a:r>
            <a:r>
              <a:rPr lang="en-US" dirty="0"/>
              <a:t>, and cultivated willful giving through </a:t>
            </a:r>
            <a:r>
              <a:rPr lang="en-US" b="1" dirty="0"/>
              <a:t>liturgies</a:t>
            </a:r>
            <a:r>
              <a:rPr lang="en-US" dirty="0"/>
              <a:t>.</a:t>
            </a:r>
          </a:p>
          <a:p>
            <a:pPr marL="185738" lvl="0" indent="-185738" algn="just"/>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a:p>
        </p:txBody>
      </p:sp>
    </p:spTree>
    <p:extLst>
      <p:ext uri="{BB962C8B-B14F-4D97-AF65-F5344CB8AC3E}">
        <p14:creationId xmlns:p14="http://schemas.microsoft.com/office/powerpoint/2010/main" val="1456678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Entrepreneurial incentives </a:t>
            </a:r>
            <a:r>
              <a:rPr lang="en-US" dirty="0" smtClean="0"/>
              <a:t>(2 </a:t>
            </a:r>
            <a:r>
              <a:rPr lang="en-US" dirty="0"/>
              <a:t>of 7</a:t>
            </a:r>
            <a:r>
              <a:rPr lang="en-US" dirty="0" smtClean="0"/>
              <a:t>)</a:t>
            </a:r>
            <a:endParaRPr lang="el-GR" dirty="0"/>
          </a:p>
        </p:txBody>
      </p:sp>
      <p:sp>
        <p:nvSpPr>
          <p:cNvPr id="3" name="Content Placeholder 2"/>
          <p:cNvSpPr>
            <a:spLocks noGrp="1"/>
          </p:cNvSpPr>
          <p:nvPr>
            <p:ph idx="1"/>
          </p:nvPr>
        </p:nvSpPr>
        <p:spPr/>
        <p:txBody>
          <a:bodyPr>
            <a:normAutofit/>
          </a:bodyPr>
          <a:lstStyle/>
          <a:p>
            <a:pPr marL="185738" lvl="0" indent="-185738" algn="just"/>
            <a:r>
              <a:rPr lang="en-US" dirty="0"/>
              <a:t>The society accepted </a:t>
            </a:r>
            <a:r>
              <a:rPr lang="en-US" dirty="0" smtClean="0"/>
              <a:t>that:</a:t>
            </a:r>
          </a:p>
          <a:p>
            <a:pPr marL="585788" lvl="1" indent="-185738" algn="just"/>
            <a:r>
              <a:rPr lang="en-GB" dirty="0" smtClean="0"/>
              <a:t>profit </a:t>
            </a:r>
            <a:r>
              <a:rPr lang="en-GB" dirty="0"/>
              <a:t>and/or wealth seeking activities benefited their city</a:t>
            </a:r>
            <a:r>
              <a:rPr lang="en-GB" dirty="0" smtClean="0"/>
              <a:t>,</a:t>
            </a:r>
          </a:p>
          <a:p>
            <a:pPr marL="585788" lvl="1" indent="-185738" algn="just"/>
            <a:r>
              <a:rPr lang="en-GB" dirty="0"/>
              <a:t>and, </a:t>
            </a:r>
            <a:r>
              <a:rPr lang="en-GB" dirty="0" smtClean="0"/>
              <a:t>a </a:t>
            </a:r>
            <a:r>
              <a:rPr lang="en-GB" dirty="0"/>
              <a:t>moderately unequal distribution of wealth promoted the work effort of individuals</a:t>
            </a:r>
            <a:r>
              <a:rPr lang="en-GB"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a:p>
        </p:txBody>
      </p:sp>
    </p:spTree>
    <p:extLst>
      <p:ext uri="{BB962C8B-B14F-4D97-AF65-F5344CB8AC3E}">
        <p14:creationId xmlns:p14="http://schemas.microsoft.com/office/powerpoint/2010/main" val="20581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Entrepreneurial incentives </a:t>
            </a:r>
            <a:r>
              <a:rPr lang="en-US" dirty="0" smtClean="0"/>
              <a:t>(3 </a:t>
            </a:r>
            <a:r>
              <a:rPr lang="en-US" dirty="0"/>
              <a:t>of 7</a:t>
            </a:r>
            <a:r>
              <a:rPr lang="en-US" dirty="0" smtClean="0"/>
              <a:t>)</a:t>
            </a:r>
            <a:endParaRPr lang="el-GR" dirty="0"/>
          </a:p>
        </p:txBody>
      </p:sp>
      <p:sp>
        <p:nvSpPr>
          <p:cNvPr id="3" name="Content Placeholder 2"/>
          <p:cNvSpPr>
            <a:spLocks noGrp="1"/>
          </p:cNvSpPr>
          <p:nvPr>
            <p:ph idx="1"/>
          </p:nvPr>
        </p:nvSpPr>
        <p:spPr/>
        <p:txBody>
          <a:bodyPr>
            <a:normAutofit lnSpcReduction="10000"/>
          </a:bodyPr>
          <a:lstStyle/>
          <a:p>
            <a:r>
              <a:rPr lang="en-US" dirty="0"/>
              <a:t>For these reasons</a:t>
            </a:r>
            <a:r>
              <a:rPr lang="en-GB" dirty="0"/>
              <a:t> they encouraged entrepreneurial activities under three conditions:</a:t>
            </a:r>
          </a:p>
          <a:p>
            <a:pPr lvl="1"/>
            <a:r>
              <a:rPr lang="en-GB" dirty="0"/>
              <a:t>first, that entrepreneurs would seek to realise “moderate” profits;</a:t>
            </a:r>
          </a:p>
          <a:p>
            <a:pPr lvl="1"/>
            <a:r>
              <a:rPr lang="en-GB" dirty="0"/>
              <a:t>second, that wealth would be spent according to certain social and ethical standards;</a:t>
            </a:r>
          </a:p>
          <a:p>
            <a:pPr lvl="1"/>
            <a:r>
              <a:rPr lang="en-GB" dirty="0"/>
              <a:t>and, third, that the distribution of wealth would not become “too unequal”.</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24</a:t>
            </a:fld>
            <a:endParaRPr lang="el-GR"/>
          </a:p>
        </p:txBody>
      </p:sp>
    </p:spTree>
    <p:extLst>
      <p:ext uri="{BB962C8B-B14F-4D97-AF65-F5344CB8AC3E}">
        <p14:creationId xmlns:p14="http://schemas.microsoft.com/office/powerpoint/2010/main" val="2454484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Entrepreneurial </a:t>
            </a:r>
            <a:r>
              <a:rPr lang="en-US" dirty="0" smtClean="0"/>
              <a:t>incentives (4 </a:t>
            </a:r>
            <a:r>
              <a:rPr lang="en-US" dirty="0"/>
              <a:t>of 7</a:t>
            </a:r>
            <a:r>
              <a:rPr lang="en-US" dirty="0" smtClean="0"/>
              <a:t>)</a:t>
            </a:r>
            <a:endParaRPr lang="el-GR" dirty="0"/>
          </a:p>
        </p:txBody>
      </p:sp>
      <p:sp>
        <p:nvSpPr>
          <p:cNvPr id="3" name="Content Placeholder 2"/>
          <p:cNvSpPr>
            <a:spLocks noGrp="1"/>
          </p:cNvSpPr>
          <p:nvPr>
            <p:ph idx="1"/>
          </p:nvPr>
        </p:nvSpPr>
        <p:spPr/>
        <p:txBody>
          <a:bodyPr>
            <a:normAutofit/>
          </a:bodyPr>
          <a:lstStyle/>
          <a:p>
            <a:pPr marL="185738" indent="-185738" algn="just"/>
            <a:r>
              <a:rPr lang="en-GB" dirty="0"/>
              <a:t>Athenians esteemed rich citizens who had not inherited but earned their wealth by employing their resources for productive and risky trade activities and then “shared” their wealth with the rest of the citizens through the voluntary undertaking of public expenses</a:t>
            </a:r>
            <a:r>
              <a:rPr lang="en-GB" dirty="0" smtClean="0"/>
              <a:t>.</a:t>
            </a:r>
            <a:endParaRPr lang="en-GB"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25</a:t>
            </a:fld>
            <a:endParaRPr lang="el-GR"/>
          </a:p>
        </p:txBody>
      </p:sp>
    </p:spTree>
    <p:extLst>
      <p:ext uri="{BB962C8B-B14F-4D97-AF65-F5344CB8AC3E}">
        <p14:creationId xmlns:p14="http://schemas.microsoft.com/office/powerpoint/2010/main" val="213335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Entrepreneurial incentives </a:t>
            </a:r>
            <a:r>
              <a:rPr lang="en-US" dirty="0" smtClean="0"/>
              <a:t>(5 </a:t>
            </a:r>
            <a:r>
              <a:rPr lang="en-US" dirty="0"/>
              <a:t>of 7</a:t>
            </a:r>
            <a:r>
              <a:rPr lang="en-US" dirty="0" smtClean="0"/>
              <a:t>)</a:t>
            </a:r>
            <a:endParaRPr lang="el-GR" dirty="0"/>
          </a:p>
        </p:txBody>
      </p:sp>
      <p:sp>
        <p:nvSpPr>
          <p:cNvPr id="3" name="Content Placeholder 2"/>
          <p:cNvSpPr>
            <a:spLocks noGrp="1"/>
          </p:cNvSpPr>
          <p:nvPr>
            <p:ph idx="1"/>
          </p:nvPr>
        </p:nvSpPr>
        <p:spPr/>
        <p:txBody>
          <a:bodyPr>
            <a:normAutofit lnSpcReduction="10000"/>
          </a:bodyPr>
          <a:lstStyle/>
          <a:p>
            <a:pPr marL="185738" lvl="0" indent="-185738" algn="just"/>
            <a:r>
              <a:rPr lang="en-GB" dirty="0"/>
              <a:t>They blamed rich citizens and metics who did not undertake public expenses commensurate with their wealth. Moreover, they did not respect rich citizens who spent their wealth and property in luxury consumption</a:t>
            </a:r>
            <a:r>
              <a:rPr lang="en-GB" dirty="0" smtClean="0"/>
              <a:t>.</a:t>
            </a:r>
            <a:endParaRPr lang="el-GR" dirty="0"/>
          </a:p>
          <a:p>
            <a:pPr marL="185738" lvl="0" indent="-185738" algn="just"/>
            <a:r>
              <a:rPr lang="en-GB" dirty="0"/>
              <a:t>Successful entrepreneurs received social and many times political distinctions, which in the cases of some slaves reached the level of gaining their freedom.</a:t>
            </a:r>
          </a:p>
          <a:p>
            <a:pPr marL="185738" lvl="0" indent="-185738" algn="just"/>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26</a:t>
            </a:fld>
            <a:endParaRPr lang="el-GR"/>
          </a:p>
        </p:txBody>
      </p:sp>
    </p:spTree>
    <p:extLst>
      <p:ext uri="{BB962C8B-B14F-4D97-AF65-F5344CB8AC3E}">
        <p14:creationId xmlns:p14="http://schemas.microsoft.com/office/powerpoint/2010/main" val="736379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Entrepreneurial incentives </a:t>
            </a:r>
            <a:r>
              <a:rPr lang="en-US" dirty="0" smtClean="0"/>
              <a:t>(6 </a:t>
            </a:r>
            <a:r>
              <a:rPr lang="en-US" dirty="0"/>
              <a:t>of 7</a:t>
            </a:r>
            <a:r>
              <a:rPr lang="en-US" dirty="0" smtClean="0"/>
              <a:t>)</a:t>
            </a:r>
            <a:endParaRPr lang="el-GR" dirty="0"/>
          </a:p>
        </p:txBody>
      </p:sp>
      <p:sp>
        <p:nvSpPr>
          <p:cNvPr id="3" name="Content Placeholder 2"/>
          <p:cNvSpPr>
            <a:spLocks noGrp="1"/>
          </p:cNvSpPr>
          <p:nvPr>
            <p:ph idx="1"/>
          </p:nvPr>
        </p:nvSpPr>
        <p:spPr/>
        <p:txBody>
          <a:bodyPr>
            <a:normAutofit/>
          </a:bodyPr>
          <a:lstStyle/>
          <a:p>
            <a:pPr marL="185738" lvl="0" indent="-185738" algn="just"/>
            <a:r>
              <a:rPr lang="en-GB" dirty="0"/>
              <a:t>Metics who obtained their wealth from fair entrepreneurial practices and spent a part of it in undertaking “liturgies” gained a “ticket” to their social advancement and reputation</a:t>
            </a:r>
            <a:r>
              <a:rPr lang="en-GB" dirty="0" smtClean="0"/>
              <a:t>.</a:t>
            </a:r>
            <a:endParaRPr lang="el-GR" dirty="0"/>
          </a:p>
          <a:p>
            <a:pPr marL="185738" lvl="0" indent="-185738" algn="just"/>
            <a:r>
              <a:rPr lang="en-GB" dirty="0"/>
              <a:t>The incentives for citizens applied equally for slaves. A famous case of a slave who gained his freedom is the banker Passion.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27</a:t>
            </a:fld>
            <a:endParaRPr lang="el-GR"/>
          </a:p>
        </p:txBody>
      </p:sp>
    </p:spTree>
    <p:extLst>
      <p:ext uri="{BB962C8B-B14F-4D97-AF65-F5344CB8AC3E}">
        <p14:creationId xmlns:p14="http://schemas.microsoft.com/office/powerpoint/2010/main" val="3041270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Entrepreneurial incentives </a:t>
            </a:r>
            <a:r>
              <a:rPr lang="en-US" dirty="0" smtClean="0"/>
              <a:t>(7 </a:t>
            </a:r>
            <a:r>
              <a:rPr lang="en-US" dirty="0"/>
              <a:t>of 7</a:t>
            </a:r>
            <a:r>
              <a:rPr lang="en-US" dirty="0" smtClean="0"/>
              <a:t>)</a:t>
            </a:r>
            <a:endParaRPr lang="el-GR" dirty="0"/>
          </a:p>
        </p:txBody>
      </p:sp>
      <p:sp>
        <p:nvSpPr>
          <p:cNvPr id="3" name="Content Placeholder 2"/>
          <p:cNvSpPr>
            <a:spLocks noGrp="1"/>
          </p:cNvSpPr>
          <p:nvPr>
            <p:ph idx="1"/>
          </p:nvPr>
        </p:nvSpPr>
        <p:spPr/>
        <p:txBody>
          <a:bodyPr/>
          <a:lstStyle/>
          <a:p>
            <a:r>
              <a:rPr lang="en-GB" b="1" dirty="0"/>
              <a:t>Synopsis</a:t>
            </a:r>
            <a:r>
              <a:rPr lang="en-GB" dirty="0"/>
              <a:t>: Athenians had embedded into their values and institutions a sophisticated system of incentives for undertaking entrepreneurial activities and for using the wealth created thereof in a socially responsible way. For citizens and metics entrepreneurial success meant social and economic advancement, whereas for slaves the same success led frequently to their freedom.</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28</a:t>
            </a:fld>
            <a:endParaRPr lang="el-GR"/>
          </a:p>
        </p:txBody>
      </p:sp>
    </p:spTree>
    <p:extLst>
      <p:ext uri="{BB962C8B-B14F-4D97-AF65-F5344CB8AC3E}">
        <p14:creationId xmlns:p14="http://schemas.microsoft.com/office/powerpoint/2010/main" val="2810450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n-US" dirty="0"/>
              <a:t>Managerial functions and qualifications</a:t>
            </a:r>
          </a:p>
        </p:txBody>
      </p:sp>
      <p:sp>
        <p:nvSpPr>
          <p:cNvPr id="6" name="Θέση κειμένου 5"/>
          <p:cNvSpPr txBox="1">
            <a:spLocks/>
          </p:cNvSpPr>
          <p:nvPr/>
        </p:nvSpPr>
        <p:spPr>
          <a:xfrm>
            <a:off x="683568" y="3717032"/>
            <a:ext cx="7772400" cy="2232248"/>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r>
              <a:rPr lang="el-GR" sz="2700" b="1" dirty="0"/>
              <a:t>Μάθημα: </a:t>
            </a:r>
            <a:r>
              <a:rPr lang="el-GR" sz="2700" dirty="0"/>
              <a:t>Επιχειρηματικότητα, </a:t>
            </a:r>
            <a:r>
              <a:rPr lang="el-GR" sz="2700" b="1" dirty="0"/>
              <a:t>Ενότητα # </a:t>
            </a:r>
            <a:r>
              <a:rPr lang="en-US" sz="2700" b="1" dirty="0"/>
              <a:t>2</a:t>
            </a:r>
            <a:r>
              <a:rPr lang="el-GR" sz="2700" b="1" dirty="0"/>
              <a:t>: </a:t>
            </a:r>
            <a:r>
              <a:rPr lang="el-GR" sz="2700" dirty="0"/>
              <a:t>Θεωρία και Ιστορία</a:t>
            </a:r>
            <a:r>
              <a:rPr lang="en-US" sz="2700" dirty="0"/>
              <a:t>. The city-state of ancient Athens as prototype for an entrepreneurial and managerial society.</a:t>
            </a:r>
            <a:r>
              <a:rPr lang="el-GR" sz="2700" dirty="0"/>
              <a:t/>
            </a:r>
            <a:br>
              <a:rPr lang="el-GR" sz="2700" dirty="0"/>
            </a:br>
            <a:r>
              <a:rPr lang="el-GR" sz="2700" b="1" dirty="0"/>
              <a:t>Διδάσκουσά: </a:t>
            </a:r>
            <a:r>
              <a:rPr lang="el-GR" sz="2700" dirty="0"/>
              <a:t>Ιωάννα Σαπφώ Πεπελάση, </a:t>
            </a:r>
            <a:r>
              <a:rPr lang="el-GR" sz="2700" b="1" dirty="0"/>
              <a:t>Επιμέλεια παρουσίασης: </a:t>
            </a:r>
            <a:r>
              <a:rPr lang="el-GR" sz="2700" dirty="0"/>
              <a:t>Γεώργιος Μπήτρος, </a:t>
            </a:r>
            <a:r>
              <a:rPr lang="el-GR" sz="2700" b="1" dirty="0"/>
              <a:t>Τμήμα: </a:t>
            </a:r>
            <a:r>
              <a:rPr lang="el-GR" sz="2700" dirty="0"/>
              <a:t>Οικονομικής Επιστήμης</a:t>
            </a:r>
          </a:p>
          <a:p>
            <a:pPr algn="l"/>
            <a:endParaRPr lang="el-GR" sz="2200" dirty="0"/>
          </a:p>
        </p:txBody>
      </p:sp>
    </p:spTree>
    <p:extLst>
      <p:ext uri="{BB962C8B-B14F-4D97-AF65-F5344CB8AC3E}">
        <p14:creationId xmlns:p14="http://schemas.microsoft.com/office/powerpoint/2010/main" val="270332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p>
          <a:p>
            <a:r>
              <a:rPr lang="el-GR" sz="2400" dirty="0" smtClean="0"/>
              <a:t>Το έργο «</a:t>
            </a:r>
            <a:r>
              <a:rPr lang="el-GR" sz="2400" b="1" dirty="0" smtClean="0"/>
              <a:t>Ανοικτά Ακαδημαϊκά Μαθήματα στο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a:xfrm>
            <a:off x="6553200" y="6376243"/>
            <a:ext cx="2133600" cy="365125"/>
          </a:xfrm>
        </p:spPr>
        <p:txBody>
          <a:bodyPr/>
          <a:lstStyle/>
          <a:p>
            <a:fld id="{53C4726A-630D-4CB4-B088-BAB00F4188E9}" type="slidenum">
              <a:rPr lang="el-GR" smtClean="0"/>
              <a:t>3</a:t>
            </a:fld>
            <a:endParaRPr lang="el-GR"/>
          </a:p>
        </p:txBody>
      </p:sp>
    </p:spTree>
    <p:extLst>
      <p:ext uri="{BB962C8B-B14F-4D97-AF65-F5344CB8AC3E}">
        <p14:creationId xmlns:p14="http://schemas.microsoft.com/office/powerpoint/2010/main" val="682222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Managerial functions and </a:t>
            </a:r>
            <a:r>
              <a:rPr lang="en-US" dirty="0" smtClean="0"/>
              <a:t>qualifications (1 of 6)</a:t>
            </a:r>
            <a:endParaRPr lang="el-GR" dirty="0"/>
          </a:p>
        </p:txBody>
      </p:sp>
      <p:sp>
        <p:nvSpPr>
          <p:cNvPr id="3" name="Content Placeholder 2"/>
          <p:cNvSpPr>
            <a:spLocks noGrp="1"/>
          </p:cNvSpPr>
          <p:nvPr>
            <p:ph idx="1"/>
          </p:nvPr>
        </p:nvSpPr>
        <p:spPr/>
        <p:txBody>
          <a:bodyPr>
            <a:normAutofit/>
          </a:bodyPr>
          <a:lstStyle/>
          <a:p>
            <a:pPr marL="185738" lvl="0" indent="-185738"/>
            <a:r>
              <a:rPr lang="en-US" dirty="0"/>
              <a:t>Xenophon had a very clear view of the </a:t>
            </a:r>
            <a:r>
              <a:rPr lang="en-US" dirty="0" smtClean="0"/>
              <a:t>market.</a:t>
            </a:r>
          </a:p>
          <a:p>
            <a:pPr marL="585788" lvl="1" indent="-185738"/>
            <a:r>
              <a:rPr lang="en-US" dirty="0" smtClean="0"/>
              <a:t>He </a:t>
            </a:r>
            <a:r>
              <a:rPr lang="en-US" dirty="0"/>
              <a:t>perceived that prices brought about equilibrium between supply and demand in the short </a:t>
            </a:r>
            <a:r>
              <a:rPr lang="en-US" dirty="0" smtClean="0"/>
              <a:t>run,</a:t>
            </a:r>
          </a:p>
          <a:p>
            <a:pPr marL="585788" lvl="1" indent="-185738"/>
            <a:r>
              <a:rPr lang="en-US" dirty="0" smtClean="0"/>
              <a:t>whereas </a:t>
            </a:r>
            <a:r>
              <a:rPr lang="en-US" dirty="0"/>
              <a:t>in the long run they determined the number of enterprises in the market.</a:t>
            </a:r>
          </a:p>
          <a:p>
            <a:pPr marL="185738" lvl="0" indent="-185738"/>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30</a:t>
            </a:fld>
            <a:endParaRPr lang="el-GR"/>
          </a:p>
        </p:txBody>
      </p:sp>
    </p:spTree>
    <p:extLst>
      <p:ext uri="{BB962C8B-B14F-4D97-AF65-F5344CB8AC3E}">
        <p14:creationId xmlns:p14="http://schemas.microsoft.com/office/powerpoint/2010/main" val="577284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Managerial functions and qualifications </a:t>
            </a:r>
            <a:r>
              <a:rPr lang="en-US" dirty="0" smtClean="0"/>
              <a:t>(2 </a:t>
            </a:r>
            <a:r>
              <a:rPr lang="en-US" dirty="0"/>
              <a:t>of 6)</a:t>
            </a:r>
            <a:endParaRPr lang="el-GR" dirty="0"/>
          </a:p>
        </p:txBody>
      </p:sp>
      <p:sp>
        <p:nvSpPr>
          <p:cNvPr id="3" name="Content Placeholder 2"/>
          <p:cNvSpPr>
            <a:spLocks noGrp="1"/>
          </p:cNvSpPr>
          <p:nvPr>
            <p:ph idx="1"/>
          </p:nvPr>
        </p:nvSpPr>
        <p:spPr/>
        <p:txBody>
          <a:bodyPr>
            <a:normAutofit fontScale="92500" lnSpcReduction="10000"/>
          </a:bodyPr>
          <a:lstStyle/>
          <a:p>
            <a:pPr marL="185738" lvl="0" indent="-185738"/>
            <a:r>
              <a:rPr lang="en-US" dirty="0"/>
              <a:t>In this environment, he envisioned that equilibrium was established through three functions at the individual firm </a:t>
            </a:r>
            <a:r>
              <a:rPr lang="en-US" dirty="0" smtClean="0"/>
              <a:t>level</a:t>
            </a:r>
            <a:r>
              <a:rPr lang="el-GR" dirty="0"/>
              <a:t>:</a:t>
            </a:r>
            <a:endParaRPr lang="en-US" dirty="0" smtClean="0"/>
          </a:p>
          <a:p>
            <a:pPr marL="585788" lvl="1" indent="-185738"/>
            <a:r>
              <a:rPr lang="en-US" dirty="0" smtClean="0"/>
              <a:t>discovering </a:t>
            </a:r>
            <a:r>
              <a:rPr lang="en-US" dirty="0"/>
              <a:t>disequilibrium situations or previously unforeseen opportunities for profit (entrepreneurial function</a:t>
            </a:r>
            <a:r>
              <a:rPr lang="en-US" dirty="0" smtClean="0"/>
              <a:t>);</a:t>
            </a:r>
          </a:p>
          <a:p>
            <a:pPr marL="585788" lvl="1" indent="-185738"/>
            <a:r>
              <a:rPr lang="en-US" dirty="0" smtClean="0"/>
              <a:t>providing </a:t>
            </a:r>
            <a:r>
              <a:rPr lang="en-US" dirty="0"/>
              <a:t>the required capital and assuming the risks and   uncertainty involved (capitalist function</a:t>
            </a:r>
            <a:r>
              <a:rPr lang="en-US" dirty="0" smtClean="0"/>
              <a:t>);</a:t>
            </a:r>
          </a:p>
          <a:p>
            <a:pPr marL="585788" lvl="1" indent="-185738"/>
            <a:r>
              <a:rPr lang="en-US" dirty="0" smtClean="0"/>
              <a:t>managing </a:t>
            </a:r>
            <a:r>
              <a:rPr lang="en-US" dirty="0"/>
              <a:t>operations so as to increase productivity (managerial function</a:t>
            </a:r>
            <a:r>
              <a:rPr lang="en-US"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31</a:t>
            </a:fld>
            <a:endParaRPr lang="el-GR"/>
          </a:p>
        </p:txBody>
      </p:sp>
    </p:spTree>
    <p:extLst>
      <p:ext uri="{BB962C8B-B14F-4D97-AF65-F5344CB8AC3E}">
        <p14:creationId xmlns:p14="http://schemas.microsoft.com/office/powerpoint/2010/main" val="257170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Managerial functions and qualifications </a:t>
            </a:r>
            <a:r>
              <a:rPr lang="en-US" dirty="0" smtClean="0"/>
              <a:t>(3 </a:t>
            </a:r>
            <a:r>
              <a:rPr lang="en-US" dirty="0"/>
              <a:t>of 6)</a:t>
            </a:r>
            <a:endParaRPr lang="el-GR" dirty="0"/>
          </a:p>
        </p:txBody>
      </p:sp>
      <p:sp>
        <p:nvSpPr>
          <p:cNvPr id="3" name="Content Placeholder 2"/>
          <p:cNvSpPr>
            <a:spLocks noGrp="1"/>
          </p:cNvSpPr>
          <p:nvPr>
            <p:ph idx="1"/>
          </p:nvPr>
        </p:nvSpPr>
        <p:spPr/>
        <p:txBody>
          <a:bodyPr>
            <a:normAutofit fontScale="92500" lnSpcReduction="10000"/>
          </a:bodyPr>
          <a:lstStyle/>
          <a:p>
            <a:pPr marL="185738" lvl="0" indent="-185738"/>
            <a:r>
              <a:rPr lang="en-US" dirty="0"/>
              <a:t>For the head of an enterprise as manager he singled out the following functions and </a:t>
            </a:r>
            <a:r>
              <a:rPr lang="en-US" dirty="0" smtClean="0"/>
              <a:t>qualifications:</a:t>
            </a:r>
          </a:p>
          <a:p>
            <a:pPr marL="585788" lvl="1" indent="-185738"/>
            <a:r>
              <a:rPr lang="en-US" dirty="0" smtClean="0"/>
              <a:t>Organize</a:t>
            </a:r>
            <a:r>
              <a:rPr lang="en-US" dirty="0"/>
              <a:t>, control and supervise all activities to enhance productive </a:t>
            </a:r>
            <a:r>
              <a:rPr lang="en-US" dirty="0" smtClean="0"/>
              <a:t>efficiency.</a:t>
            </a:r>
          </a:p>
          <a:p>
            <a:pPr marL="585788" lvl="1" indent="-185738"/>
            <a:r>
              <a:rPr lang="en-US" sz="2800" dirty="0" smtClean="0"/>
              <a:t>Introduce </a:t>
            </a:r>
            <a:r>
              <a:rPr lang="en-US" sz="2800" dirty="0"/>
              <a:t>division of labour according to the skills, training, experience and knowledge of laborers and slaves Select the most efficient laborers and/or </a:t>
            </a:r>
            <a:r>
              <a:rPr lang="en-US" sz="2800" dirty="0" smtClean="0"/>
              <a:t>slaves.</a:t>
            </a:r>
            <a:endParaRPr lang="en-US" dirty="0" smtClean="0"/>
          </a:p>
          <a:p>
            <a:pPr marL="585788" lvl="1" indent="-185738"/>
            <a:r>
              <a:rPr lang="en-US" sz="2800" spc="-20" dirty="0" smtClean="0"/>
              <a:t>Teach </a:t>
            </a:r>
            <a:r>
              <a:rPr lang="en-US" sz="2800" spc="-20" dirty="0"/>
              <a:t>and properly train through learning-by-doing those placed in managerial positions.</a:t>
            </a:r>
          </a:p>
          <a:p>
            <a:pPr marL="185738" lvl="0" indent="-185738" algn="just"/>
            <a:endParaRPr lang="el-GR" sz="2800" dirty="0"/>
          </a:p>
          <a:p>
            <a:pPr marL="185738" lvl="0" indent="-185738"/>
            <a:endParaRPr lang="el-GR" sz="2800" dirty="0">
              <a:latin typeface="Arial Narrow" pitchFamily="34" charset="0"/>
            </a:endParaRP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32</a:t>
            </a:fld>
            <a:endParaRPr lang="el-GR"/>
          </a:p>
        </p:txBody>
      </p:sp>
    </p:spTree>
    <p:extLst>
      <p:ext uri="{BB962C8B-B14F-4D97-AF65-F5344CB8AC3E}">
        <p14:creationId xmlns:p14="http://schemas.microsoft.com/office/powerpoint/2010/main" val="1984106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Managerial functions and qualifications </a:t>
            </a:r>
            <a:r>
              <a:rPr lang="en-US" dirty="0" smtClean="0"/>
              <a:t>(4 </a:t>
            </a:r>
            <a:r>
              <a:rPr lang="en-US" dirty="0"/>
              <a:t>of 6)</a:t>
            </a:r>
            <a:endParaRPr lang="el-GR" dirty="0"/>
          </a:p>
        </p:txBody>
      </p:sp>
      <p:sp>
        <p:nvSpPr>
          <p:cNvPr id="3" name="Content Placeholder 2"/>
          <p:cNvSpPr>
            <a:spLocks noGrp="1"/>
          </p:cNvSpPr>
          <p:nvPr>
            <p:ph idx="1"/>
          </p:nvPr>
        </p:nvSpPr>
        <p:spPr/>
        <p:txBody>
          <a:bodyPr>
            <a:normAutofit/>
          </a:bodyPr>
          <a:lstStyle/>
          <a:p>
            <a:pPr marL="585788" lvl="1" indent="-185738" algn="just"/>
            <a:r>
              <a:rPr lang="en-US" dirty="0" smtClean="0"/>
              <a:t>Behave </a:t>
            </a:r>
            <a:r>
              <a:rPr lang="en-US" dirty="0"/>
              <a:t>properly towards laborers and/or slaves and convince them to increase their work effort and performance</a:t>
            </a:r>
            <a:r>
              <a:rPr lang="en-US" dirty="0" smtClean="0"/>
              <a:t>.</a:t>
            </a:r>
            <a:endParaRPr lang="el-GR" dirty="0"/>
          </a:p>
          <a:p>
            <a:pPr marL="585788" lvl="1" indent="-185738" algn="just"/>
            <a:r>
              <a:rPr lang="en-US" dirty="0"/>
              <a:t>Rationalize activities so as to gain a surplus</a:t>
            </a:r>
            <a:r>
              <a:rPr lang="en-US" dirty="0" smtClean="0"/>
              <a:t>.</a:t>
            </a:r>
            <a:endParaRPr lang="el-GR" dirty="0"/>
          </a:p>
          <a:p>
            <a:pPr marL="585788" lvl="1" indent="-185738" algn="just"/>
            <a:r>
              <a:rPr lang="en-US" dirty="0"/>
              <a:t>Exploit price variations by buying low and selling high</a:t>
            </a:r>
            <a:r>
              <a:rPr lang="en-US" dirty="0" smtClean="0"/>
              <a:t>.</a:t>
            </a:r>
            <a:endParaRPr lang="el-GR" sz="2400" dirty="0">
              <a:latin typeface="Arial Narrow" pitchFamily="34" charset="0"/>
            </a:endParaRP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33</a:t>
            </a:fld>
            <a:endParaRPr lang="el-GR"/>
          </a:p>
        </p:txBody>
      </p:sp>
    </p:spTree>
    <p:extLst>
      <p:ext uri="{BB962C8B-B14F-4D97-AF65-F5344CB8AC3E}">
        <p14:creationId xmlns:p14="http://schemas.microsoft.com/office/powerpoint/2010/main" val="2175274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Managerial functions and qualifications </a:t>
            </a:r>
            <a:r>
              <a:rPr lang="en-US" dirty="0" smtClean="0"/>
              <a:t>(5 </a:t>
            </a:r>
            <a:r>
              <a:rPr lang="en-US" dirty="0"/>
              <a:t>of 6)</a:t>
            </a:r>
            <a:endParaRPr lang="el-GR" dirty="0"/>
          </a:p>
        </p:txBody>
      </p:sp>
      <p:sp>
        <p:nvSpPr>
          <p:cNvPr id="3" name="Content Placeholder 2"/>
          <p:cNvSpPr>
            <a:spLocks noGrp="1"/>
          </p:cNvSpPr>
          <p:nvPr>
            <p:ph idx="1"/>
          </p:nvPr>
        </p:nvSpPr>
        <p:spPr/>
        <p:txBody>
          <a:bodyPr>
            <a:normAutofit/>
          </a:bodyPr>
          <a:lstStyle/>
          <a:p>
            <a:pPr marL="185738" lvl="0" indent="-185738" algn="just"/>
            <a:r>
              <a:rPr lang="en-US" dirty="0"/>
              <a:t>From the above it follows that Xenophon identified and analyzed accurately the roles of the manager and that is why his views received detailed analysis by many economists from the time of Smith and Marshall to the present.</a:t>
            </a:r>
          </a:p>
          <a:p>
            <a:pPr lvl="0" algn="just"/>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34</a:t>
            </a:fld>
            <a:endParaRPr lang="el-GR"/>
          </a:p>
        </p:txBody>
      </p:sp>
    </p:spTree>
    <p:extLst>
      <p:ext uri="{BB962C8B-B14F-4D97-AF65-F5344CB8AC3E}">
        <p14:creationId xmlns:p14="http://schemas.microsoft.com/office/powerpoint/2010/main" val="3640080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Managerial functions and qualifications </a:t>
            </a:r>
            <a:r>
              <a:rPr lang="en-US" dirty="0" smtClean="0"/>
              <a:t>(6 </a:t>
            </a:r>
            <a:r>
              <a:rPr lang="en-US" dirty="0"/>
              <a:t>of 6)</a:t>
            </a:r>
            <a:endParaRPr lang="el-GR" dirty="0"/>
          </a:p>
        </p:txBody>
      </p:sp>
      <p:sp>
        <p:nvSpPr>
          <p:cNvPr id="3" name="Content Placeholder 2"/>
          <p:cNvSpPr>
            <a:spLocks noGrp="1"/>
          </p:cNvSpPr>
          <p:nvPr>
            <p:ph idx="1"/>
          </p:nvPr>
        </p:nvSpPr>
        <p:spPr/>
        <p:txBody>
          <a:bodyPr/>
          <a:lstStyle/>
          <a:p>
            <a:pPr lvl="0"/>
            <a:r>
              <a:rPr lang="en-US" b="1" dirty="0"/>
              <a:t>Synopsis: </a:t>
            </a:r>
            <a:r>
              <a:rPr lang="en-US" dirty="0"/>
              <a:t>Athens became the first ever-entrepreneurial and managerial society. They put in place the right incentives to motivate entrepreneurship. In the management of enterprises they stressed the division of labour and the accumulation of knowledge and skills. And not the least they introduced the following institutions to maintain law and order and validate the incentives in place.  </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35</a:t>
            </a:fld>
            <a:endParaRPr lang="el-GR"/>
          </a:p>
        </p:txBody>
      </p:sp>
    </p:spTree>
    <p:extLst>
      <p:ext uri="{BB962C8B-B14F-4D97-AF65-F5344CB8AC3E}">
        <p14:creationId xmlns:p14="http://schemas.microsoft.com/office/powerpoint/2010/main" val="3437454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n-US" dirty="0"/>
              <a:t>Institutions and principles of </a:t>
            </a:r>
            <a:r>
              <a:rPr lang="en-US" dirty="0" smtClean="0"/>
              <a:t>governance</a:t>
            </a:r>
            <a:endParaRPr lang="en-US" dirty="0"/>
          </a:p>
        </p:txBody>
      </p:sp>
      <p:sp>
        <p:nvSpPr>
          <p:cNvPr id="6" name="Θέση κειμένου 5"/>
          <p:cNvSpPr txBox="1">
            <a:spLocks/>
          </p:cNvSpPr>
          <p:nvPr/>
        </p:nvSpPr>
        <p:spPr>
          <a:xfrm>
            <a:off x="683568" y="3645024"/>
            <a:ext cx="7772400"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300" b="1" dirty="0"/>
              <a:t>Μάθημα: </a:t>
            </a:r>
            <a:r>
              <a:rPr lang="el-GR" sz="2300" dirty="0"/>
              <a:t>Επιχειρηματικότητα, </a:t>
            </a:r>
            <a:r>
              <a:rPr lang="el-GR" sz="2300" b="1" dirty="0"/>
              <a:t>Ενότητα # </a:t>
            </a:r>
            <a:r>
              <a:rPr lang="en-US" sz="2300" b="1" dirty="0"/>
              <a:t>2</a:t>
            </a:r>
            <a:r>
              <a:rPr lang="el-GR" sz="2300" b="1" dirty="0"/>
              <a:t>: </a:t>
            </a:r>
            <a:r>
              <a:rPr lang="el-GR" sz="2300" dirty="0"/>
              <a:t>Θεωρία και Ιστορία</a:t>
            </a:r>
            <a:r>
              <a:rPr lang="en-US" sz="2300" dirty="0"/>
              <a:t>. The city-state of ancient Athens as prototype for an entrepreneurial and managerial society.</a:t>
            </a:r>
            <a:r>
              <a:rPr lang="el-GR" sz="2300" dirty="0"/>
              <a:t/>
            </a:r>
            <a:br>
              <a:rPr lang="el-GR" sz="2300" dirty="0"/>
            </a:br>
            <a:r>
              <a:rPr lang="el-GR" sz="2300" b="1" dirty="0"/>
              <a:t>Διδάσκουσά: </a:t>
            </a:r>
            <a:r>
              <a:rPr lang="el-GR" sz="2300" dirty="0"/>
              <a:t>Ιωάννα Σαπφώ Πεπελάση, </a:t>
            </a:r>
            <a:r>
              <a:rPr lang="el-GR" sz="2300" b="1" dirty="0"/>
              <a:t>Επιμέλεια παρουσίασης: </a:t>
            </a:r>
            <a:r>
              <a:rPr lang="el-GR" sz="2300" dirty="0"/>
              <a:t>Γεώργιος Μπήτρος, </a:t>
            </a:r>
            <a:r>
              <a:rPr lang="el-GR" sz="2300" b="1" dirty="0"/>
              <a:t>Τμήμα: </a:t>
            </a:r>
            <a:r>
              <a:rPr lang="el-GR" sz="2300" dirty="0"/>
              <a:t>Οικονομικής Επιστήμης</a:t>
            </a:r>
          </a:p>
        </p:txBody>
      </p:sp>
    </p:spTree>
    <p:extLst>
      <p:ext uri="{BB962C8B-B14F-4D97-AF65-F5344CB8AC3E}">
        <p14:creationId xmlns:p14="http://schemas.microsoft.com/office/powerpoint/2010/main" val="2052395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Institutions</a:t>
            </a:r>
            <a:endParaRPr lang="el-GR" dirty="0"/>
          </a:p>
        </p:txBody>
      </p:sp>
      <p:sp>
        <p:nvSpPr>
          <p:cNvPr id="3" name="Content Placeholder 2"/>
          <p:cNvSpPr>
            <a:spLocks noGrp="1"/>
          </p:cNvSpPr>
          <p:nvPr>
            <p:ph idx="1"/>
          </p:nvPr>
        </p:nvSpPr>
        <p:spPr/>
        <p:txBody>
          <a:bodyPr>
            <a:normAutofit/>
          </a:bodyPr>
          <a:lstStyle/>
          <a:p>
            <a:pPr marL="185738" lvl="0" indent="-185738" algn="just"/>
            <a:r>
              <a:rPr lang="en-US" dirty="0"/>
              <a:t>The city-state of Athens was governed </a:t>
            </a:r>
            <a:r>
              <a:rPr lang="en-US" dirty="0" smtClean="0"/>
              <a:t>by:</a:t>
            </a:r>
          </a:p>
          <a:p>
            <a:pPr marL="585788" lvl="1" indent="-185738" algn="just"/>
            <a:r>
              <a:rPr lang="en-US" dirty="0" smtClean="0"/>
              <a:t>the </a:t>
            </a:r>
            <a:r>
              <a:rPr lang="en-US" dirty="0"/>
              <a:t>Assembly (</a:t>
            </a:r>
            <a:r>
              <a:rPr lang="en-US" b="1" dirty="0" smtClean="0"/>
              <a:t>Ekklesia tou </a:t>
            </a:r>
            <a:r>
              <a:rPr lang="en-US" b="1" dirty="0"/>
              <a:t>Demou</a:t>
            </a:r>
            <a:r>
              <a:rPr lang="en-US" dirty="0" smtClean="0"/>
              <a:t>).</a:t>
            </a:r>
          </a:p>
          <a:p>
            <a:pPr marL="985838" lvl="2" indent="-185738" algn="just"/>
            <a:r>
              <a:rPr lang="en-US" dirty="0" smtClean="0"/>
              <a:t>It was </a:t>
            </a:r>
            <a:r>
              <a:rPr lang="en-US" dirty="0"/>
              <a:t>the supreme decision-making body with executive, legislative, judicial and auditing powers</a:t>
            </a:r>
            <a:r>
              <a:rPr lang="en-US" dirty="0" smtClean="0"/>
              <a:t>.</a:t>
            </a:r>
          </a:p>
          <a:p>
            <a:pPr marL="585788" lvl="1" indent="-185738" algn="just"/>
            <a:r>
              <a:rPr lang="en-US" dirty="0"/>
              <a:t>T</a:t>
            </a:r>
            <a:r>
              <a:rPr lang="en-US" dirty="0" smtClean="0"/>
              <a:t>he </a:t>
            </a:r>
            <a:r>
              <a:rPr lang="en-US" dirty="0"/>
              <a:t>Council (</a:t>
            </a:r>
            <a:r>
              <a:rPr lang="en-US" b="1" dirty="0"/>
              <a:t>Boule</a:t>
            </a:r>
            <a:r>
              <a:rPr lang="en-US" dirty="0" smtClean="0"/>
              <a:t>).</a:t>
            </a:r>
          </a:p>
          <a:p>
            <a:pPr marL="585788" lvl="1" indent="-185738" algn="just"/>
            <a:r>
              <a:rPr lang="en-US" dirty="0"/>
              <a:t>T</a:t>
            </a:r>
            <a:r>
              <a:rPr lang="en-US" dirty="0" smtClean="0"/>
              <a:t>he </a:t>
            </a:r>
            <a:r>
              <a:rPr lang="en-US" dirty="0"/>
              <a:t>10 Generals (</a:t>
            </a:r>
            <a:r>
              <a:rPr lang="en-US" b="1" dirty="0"/>
              <a:t>Stategoi</a:t>
            </a:r>
            <a:r>
              <a:rPr lang="en-US" dirty="0"/>
              <a:t>). </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37</a:t>
            </a:fld>
            <a:endParaRPr lang="el-GR"/>
          </a:p>
        </p:txBody>
      </p:sp>
    </p:spTree>
    <p:extLst>
      <p:ext uri="{BB962C8B-B14F-4D97-AF65-F5344CB8AC3E}">
        <p14:creationId xmlns:p14="http://schemas.microsoft.com/office/powerpoint/2010/main" val="3426451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Principles </a:t>
            </a:r>
            <a:r>
              <a:rPr lang="en-US" dirty="0"/>
              <a:t>of governance </a:t>
            </a:r>
            <a:r>
              <a:rPr lang="en-US" dirty="0" smtClean="0"/>
              <a:t>(1 </a:t>
            </a:r>
            <a:r>
              <a:rPr lang="en-US" dirty="0"/>
              <a:t>of </a:t>
            </a:r>
            <a:r>
              <a:rPr lang="en-US" dirty="0" smtClean="0"/>
              <a:t>4)</a:t>
            </a:r>
            <a:endParaRPr lang="el-GR" dirty="0"/>
          </a:p>
        </p:txBody>
      </p:sp>
      <p:sp>
        <p:nvSpPr>
          <p:cNvPr id="3" name="Content Placeholder 2"/>
          <p:cNvSpPr>
            <a:spLocks noGrp="1"/>
          </p:cNvSpPr>
          <p:nvPr>
            <p:ph idx="1"/>
          </p:nvPr>
        </p:nvSpPr>
        <p:spPr/>
        <p:txBody>
          <a:bodyPr/>
          <a:lstStyle/>
          <a:p>
            <a:pPr marL="185738" lvl="0" indent="-185738" algn="just"/>
            <a:r>
              <a:rPr lang="en-US" dirty="0"/>
              <a:t>Equally important with the process of democracy were the following  principles that Pericles proudly declared in his epitaph (Thucydides, II, 34):</a:t>
            </a:r>
            <a:endParaRPr lang="el-GR" dirty="0"/>
          </a:p>
          <a:p>
            <a:pPr marL="185738" lvl="0" indent="-185738" algn="just"/>
            <a:r>
              <a:rPr lang="en-US" dirty="0"/>
              <a:t>The government was in the hands, not of the few, but of many (i.e.</a:t>
            </a:r>
            <a:r>
              <a:rPr lang="en-US" dirty="0">
                <a:solidFill>
                  <a:srgbClr val="FF0000"/>
                </a:solidFill>
              </a:rPr>
              <a:t> </a:t>
            </a:r>
            <a:r>
              <a:rPr lang="en-US" b="1" dirty="0"/>
              <a:t>the majority principle</a:t>
            </a:r>
            <a:r>
              <a:rPr lang="en-US" dirty="0"/>
              <a:t>).</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38</a:t>
            </a:fld>
            <a:endParaRPr lang="el-GR"/>
          </a:p>
        </p:txBody>
      </p:sp>
    </p:spTree>
    <p:extLst>
      <p:ext uri="{BB962C8B-B14F-4D97-AF65-F5344CB8AC3E}">
        <p14:creationId xmlns:p14="http://schemas.microsoft.com/office/powerpoint/2010/main" val="3838986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governance </a:t>
            </a:r>
            <a:r>
              <a:rPr lang="en-US" dirty="0" smtClean="0"/>
              <a:t>(2 </a:t>
            </a:r>
            <a:r>
              <a:rPr lang="en-US" dirty="0"/>
              <a:t>of 4)</a:t>
            </a:r>
            <a:endParaRPr lang="el-GR" dirty="0"/>
          </a:p>
        </p:txBody>
      </p:sp>
      <p:sp>
        <p:nvSpPr>
          <p:cNvPr id="3" name="Content Placeholder 2"/>
          <p:cNvSpPr>
            <a:spLocks noGrp="1"/>
          </p:cNvSpPr>
          <p:nvPr>
            <p:ph idx="1"/>
          </p:nvPr>
        </p:nvSpPr>
        <p:spPr/>
        <p:txBody>
          <a:bodyPr>
            <a:normAutofit fontScale="92500"/>
          </a:bodyPr>
          <a:lstStyle/>
          <a:p>
            <a:pPr marL="185738" lvl="0" indent="-185738" algn="just"/>
            <a:r>
              <a:rPr lang="en-US" dirty="0"/>
              <a:t>In legal affairs all citizens were equal for the settlement of their private disputes (</a:t>
            </a:r>
            <a:r>
              <a:rPr lang="en-US" b="1" dirty="0"/>
              <a:t>the principle of equality before the law</a:t>
            </a:r>
            <a:r>
              <a:rPr lang="en-US" dirty="0" smtClean="0"/>
              <a:t>).</a:t>
            </a:r>
            <a:endParaRPr lang="el-GR" dirty="0"/>
          </a:p>
          <a:p>
            <a:pPr marL="185738" lvl="0" indent="-185738" algn="just"/>
            <a:r>
              <a:rPr lang="en-US" dirty="0"/>
              <a:t>Public honors were conferred not because a citizen belonged to a particular class, but because of personal merits (</a:t>
            </a:r>
            <a:r>
              <a:rPr lang="en-US" b="1" dirty="0"/>
              <a:t>the principle of meritocracy</a:t>
            </a:r>
            <a:r>
              <a:rPr lang="en-US" dirty="0" smtClean="0"/>
              <a:t>).</a:t>
            </a:r>
            <a:endParaRPr lang="el-GR" dirty="0"/>
          </a:p>
          <a:p>
            <a:pPr marL="185738" lvl="0" indent="-185738" algn="just"/>
            <a:r>
              <a:rPr lang="en-US" dirty="0"/>
              <a:t>There prevailed freedom from suspicion of one another in the pursuit of every-day </a:t>
            </a:r>
            <a:r>
              <a:rPr lang="en-US" dirty="0" smtClean="0"/>
              <a:t>life (</a:t>
            </a:r>
            <a:r>
              <a:rPr lang="en-US" b="1" dirty="0" smtClean="0"/>
              <a:t>the </a:t>
            </a:r>
            <a:r>
              <a:rPr lang="en-US" b="1" dirty="0"/>
              <a:t>principle of personal liberty</a:t>
            </a:r>
            <a:r>
              <a:rPr lang="en-US" dirty="0"/>
              <a:t>).</a:t>
            </a:r>
          </a:p>
          <a:p>
            <a:pPr marL="185738" lvl="0" indent="-185738" algn="just"/>
            <a:endParaRPr lang="en-US" dirty="0"/>
          </a:p>
          <a:p>
            <a:pPr marL="185738" lvl="0" indent="-185738" algn="just"/>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39</a:t>
            </a:fld>
            <a:endParaRPr lang="el-GR"/>
          </a:p>
        </p:txBody>
      </p:sp>
    </p:spTree>
    <p:extLst>
      <p:ext uri="{BB962C8B-B14F-4D97-AF65-F5344CB8AC3E}">
        <p14:creationId xmlns:p14="http://schemas.microsoft.com/office/powerpoint/2010/main" val="1553655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n-US" dirty="0" smtClean="0"/>
              <a:t>Understanding of the functions and characteristics of the Athenian economy.</a:t>
            </a:r>
          </a:p>
          <a:p>
            <a:r>
              <a:rPr lang="en-US" dirty="0" smtClean="0"/>
              <a:t>Analysis of the argument that </a:t>
            </a:r>
            <a:r>
              <a:rPr lang="en-US" dirty="0" smtClean="0">
                <a:ea typeface="Times New Roman" pitchFamily="18" charset="0"/>
                <a:cs typeface="Times New Roman" pitchFamily="18" charset="0"/>
              </a:rPr>
              <a:t>entrepreneurial </a:t>
            </a:r>
            <a:r>
              <a:rPr lang="en-US" dirty="0">
                <a:ea typeface="Times New Roman" pitchFamily="18" charset="0"/>
                <a:cs typeface="Times New Roman" pitchFamily="18" charset="0"/>
              </a:rPr>
              <a:t>incentives and </a:t>
            </a:r>
            <a:r>
              <a:rPr lang="en-US" dirty="0" smtClean="0">
                <a:ea typeface="Times New Roman" pitchFamily="18" charset="0"/>
                <a:cs typeface="Times New Roman" pitchFamily="18" charset="0"/>
              </a:rPr>
              <a:t>functions played a key role in economic development.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a:p>
        </p:txBody>
      </p:sp>
    </p:spTree>
    <p:extLst>
      <p:ext uri="{BB962C8B-B14F-4D97-AF65-F5344CB8AC3E}">
        <p14:creationId xmlns:p14="http://schemas.microsoft.com/office/powerpoint/2010/main" val="742681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governance </a:t>
            </a:r>
            <a:r>
              <a:rPr lang="en-US" dirty="0" smtClean="0"/>
              <a:t>(3 </a:t>
            </a:r>
            <a:r>
              <a:rPr lang="en-US" dirty="0"/>
              <a:t>of 4)</a:t>
            </a:r>
            <a:endParaRPr lang="el-GR" dirty="0"/>
          </a:p>
        </p:txBody>
      </p:sp>
      <p:sp>
        <p:nvSpPr>
          <p:cNvPr id="3" name="Content Placeholder 2"/>
          <p:cNvSpPr>
            <a:spLocks noGrp="1"/>
          </p:cNvSpPr>
          <p:nvPr>
            <p:ph idx="1"/>
          </p:nvPr>
        </p:nvSpPr>
        <p:spPr/>
        <p:txBody>
          <a:bodyPr>
            <a:normAutofit lnSpcReduction="10000"/>
          </a:bodyPr>
          <a:lstStyle/>
          <a:p>
            <a:pPr marL="185738" lvl="0" indent="-185738"/>
            <a:r>
              <a:rPr lang="en-US" dirty="0" smtClean="0"/>
              <a:t>Every </a:t>
            </a:r>
            <a:r>
              <a:rPr lang="en-US" dirty="0"/>
              <a:t>citizen had an independent “voice” to all state mechanisms and departments </a:t>
            </a:r>
            <a:r>
              <a:rPr lang="en-US" dirty="0" smtClean="0"/>
              <a:t>(</a:t>
            </a:r>
            <a:r>
              <a:rPr lang="en-US" b="1" dirty="0"/>
              <a:t>t</a:t>
            </a:r>
            <a:r>
              <a:rPr lang="en-US" b="1" dirty="0" smtClean="0"/>
              <a:t>he </a:t>
            </a:r>
            <a:r>
              <a:rPr lang="en-US" b="1" dirty="0"/>
              <a:t>principle of isigoria</a:t>
            </a:r>
            <a:r>
              <a:rPr lang="en-US" dirty="0"/>
              <a:t>). </a:t>
            </a:r>
            <a:endParaRPr lang="el-GR" dirty="0"/>
          </a:p>
          <a:p>
            <a:pPr marL="185738" lvl="0" indent="-185738"/>
            <a:r>
              <a:rPr lang="en-US" dirty="0"/>
              <a:t>All state mechanisms and departments were subject to auditing by citizens </a:t>
            </a:r>
            <a:r>
              <a:rPr lang="en-US" dirty="0" smtClean="0"/>
              <a:t>(</a:t>
            </a:r>
            <a:r>
              <a:rPr lang="en-US" b="1" dirty="0"/>
              <a:t>t</a:t>
            </a:r>
            <a:r>
              <a:rPr lang="en-US" b="1" dirty="0" smtClean="0"/>
              <a:t>he </a:t>
            </a:r>
            <a:r>
              <a:rPr lang="en-US" b="1" dirty="0"/>
              <a:t>principle of transparency</a:t>
            </a:r>
            <a:r>
              <a:rPr lang="en-US" dirty="0" smtClean="0"/>
              <a:t>).</a:t>
            </a:r>
            <a:endParaRPr lang="el-GR" dirty="0"/>
          </a:p>
          <a:p>
            <a:pPr marL="185738" lvl="0" indent="-185738"/>
            <a:r>
              <a:rPr lang="en-US" dirty="0"/>
              <a:t>Citizens were educated to praise democracy, spill their blood to defend it, and have a strong spirit of solidarity </a:t>
            </a:r>
            <a:r>
              <a:rPr lang="en-US" dirty="0" smtClean="0"/>
              <a:t>(</a:t>
            </a:r>
            <a:r>
              <a:rPr lang="en-US" b="1" dirty="0"/>
              <a:t>t</a:t>
            </a:r>
            <a:r>
              <a:rPr lang="en-US" b="1" dirty="0" smtClean="0"/>
              <a:t>he </a:t>
            </a:r>
            <a:r>
              <a:rPr lang="en-US" b="1" dirty="0"/>
              <a:t>principle of solidarity</a:t>
            </a:r>
            <a:r>
              <a:rPr lang="en-US" dirty="0"/>
              <a:t>).</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40</a:t>
            </a:fld>
            <a:endParaRPr lang="el-GR"/>
          </a:p>
        </p:txBody>
      </p:sp>
    </p:spTree>
    <p:extLst>
      <p:ext uri="{BB962C8B-B14F-4D97-AF65-F5344CB8AC3E}">
        <p14:creationId xmlns:p14="http://schemas.microsoft.com/office/powerpoint/2010/main" val="1168695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governance </a:t>
            </a:r>
            <a:r>
              <a:rPr lang="en-US" dirty="0" smtClean="0"/>
              <a:t>(4 </a:t>
            </a:r>
            <a:r>
              <a:rPr lang="en-US" dirty="0"/>
              <a:t>of 4)</a:t>
            </a:r>
            <a:endParaRPr lang="el-GR" dirty="0"/>
          </a:p>
        </p:txBody>
      </p:sp>
      <p:sp>
        <p:nvSpPr>
          <p:cNvPr id="3" name="Content Placeholder 2"/>
          <p:cNvSpPr>
            <a:spLocks noGrp="1"/>
          </p:cNvSpPr>
          <p:nvPr>
            <p:ph idx="1"/>
          </p:nvPr>
        </p:nvSpPr>
        <p:spPr/>
        <p:txBody>
          <a:bodyPr/>
          <a:lstStyle/>
          <a:p>
            <a:pPr marL="185738" lvl="0" indent="-185738"/>
            <a:r>
              <a:rPr lang="en-US" dirty="0"/>
              <a:t>Violations of the law and particularly those that influenced the general spirit of society were severely punished after due process </a:t>
            </a:r>
            <a:r>
              <a:rPr lang="en-US" dirty="0" smtClean="0"/>
              <a:t>(</a:t>
            </a:r>
            <a:r>
              <a:rPr lang="en-US" b="1" dirty="0"/>
              <a:t>t</a:t>
            </a:r>
            <a:r>
              <a:rPr lang="en-US" b="1" dirty="0" smtClean="0"/>
              <a:t>he </a:t>
            </a:r>
            <a:r>
              <a:rPr lang="en-US" b="1" dirty="0"/>
              <a:t>principle of Justice</a:t>
            </a:r>
            <a:r>
              <a:rPr lang="en-US" dirty="0"/>
              <a:t>). </a:t>
            </a:r>
            <a:endParaRPr lang="el-GR" dirty="0"/>
          </a:p>
          <a:p>
            <a:pPr marL="185738" lvl="0" indent="-185738"/>
            <a:r>
              <a:rPr lang="en-US" dirty="0"/>
              <a:t>The city-state cared for the children of those killed in wars as well as for the less well to do </a:t>
            </a:r>
            <a:r>
              <a:rPr lang="en-US" dirty="0" smtClean="0"/>
              <a:t>(</a:t>
            </a:r>
            <a:r>
              <a:rPr lang="en-US" b="1" dirty="0"/>
              <a:t>t</a:t>
            </a:r>
            <a:r>
              <a:rPr lang="en-US" b="1" dirty="0" smtClean="0"/>
              <a:t>he </a:t>
            </a:r>
            <a:r>
              <a:rPr lang="en-US" b="1" dirty="0"/>
              <a:t>principle of compassion</a:t>
            </a:r>
            <a:r>
              <a:rPr lang="en-US"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41</a:t>
            </a:fld>
            <a:endParaRPr lang="el-GR"/>
          </a:p>
        </p:txBody>
      </p:sp>
    </p:spTree>
    <p:extLst>
      <p:ext uri="{BB962C8B-B14F-4D97-AF65-F5344CB8AC3E}">
        <p14:creationId xmlns:p14="http://schemas.microsoft.com/office/powerpoint/2010/main" val="220672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ltLang="en-US" dirty="0" smtClean="0"/>
              <a:t>Τέλος Ενότητας # </a:t>
            </a:r>
            <a:r>
              <a:rPr lang="en-US" altLang="en-US" dirty="0" smtClean="0"/>
              <a:t>2</a:t>
            </a:r>
            <a:endParaRPr lang="el-GR" dirty="0"/>
          </a:p>
        </p:txBody>
      </p:sp>
      <p:sp>
        <p:nvSpPr>
          <p:cNvPr id="6" name="Θέση κειμένου 5"/>
          <p:cNvSpPr txBox="1">
            <a:spLocks noGrp="1"/>
          </p:cNvSpPr>
          <p:nvPr>
            <p:ph type="subTitle" idx="1"/>
          </p:nvPr>
        </p:nvSpPr>
        <p:spPr>
          <a:xfrm>
            <a:off x="683568" y="3429000"/>
            <a:ext cx="7776864" cy="22098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0000"/>
              </a:lnSpc>
            </a:pPr>
            <a:r>
              <a:rPr lang="el-GR" sz="2300" b="1" dirty="0" smtClean="0"/>
              <a:t>Μάθημα: </a:t>
            </a:r>
            <a:r>
              <a:rPr lang="el-GR" sz="2300" dirty="0" smtClean="0"/>
              <a:t>Επιχειρηματικότητα, </a:t>
            </a:r>
            <a:r>
              <a:rPr lang="el-GR" sz="2300" b="1" dirty="0"/>
              <a:t>Ενότητα # </a:t>
            </a:r>
            <a:r>
              <a:rPr lang="en-US" sz="2300" b="1" dirty="0"/>
              <a:t>2</a:t>
            </a:r>
            <a:r>
              <a:rPr lang="el-GR" sz="2300" b="1" dirty="0"/>
              <a:t>:</a:t>
            </a:r>
            <a:r>
              <a:rPr lang="en-US" sz="2300" b="1" dirty="0"/>
              <a:t> </a:t>
            </a:r>
            <a:r>
              <a:rPr lang="el-GR" sz="2300" dirty="0"/>
              <a:t>Θεωρία και Ιστορία</a:t>
            </a:r>
            <a:r>
              <a:rPr lang="en-US" sz="2300" dirty="0"/>
              <a:t>. The city-state of ancient Athens as prototype for an entrepreneurial and managerial society.</a:t>
            </a:r>
            <a:r>
              <a:rPr lang="el-GR" sz="2300" dirty="0"/>
              <a:t/>
            </a:r>
            <a:br>
              <a:rPr lang="el-GR" sz="2300" dirty="0"/>
            </a:br>
            <a:r>
              <a:rPr lang="el-GR" sz="2300" b="1" dirty="0"/>
              <a:t>Διδάσκουσα: </a:t>
            </a:r>
            <a:r>
              <a:rPr lang="el-GR" sz="2300" dirty="0"/>
              <a:t>Ιωάννα Σαπφώ Πεπελάση</a:t>
            </a:r>
          </a:p>
          <a:p>
            <a:pPr>
              <a:lnSpc>
                <a:spcPct val="110000"/>
              </a:lnSpc>
            </a:pPr>
            <a:r>
              <a:rPr lang="el-GR" sz="2300" b="1" dirty="0"/>
              <a:t>Επιμέλεια Παρουσίασης: </a:t>
            </a:r>
            <a:r>
              <a:rPr lang="el-GR" sz="2300" dirty="0"/>
              <a:t>Γεώργιος Μπήτρος</a:t>
            </a:r>
          </a:p>
          <a:p>
            <a:pPr>
              <a:lnSpc>
                <a:spcPct val="110000"/>
              </a:lnSpc>
            </a:pPr>
            <a:r>
              <a:rPr lang="el-GR" sz="2300" b="1" dirty="0"/>
              <a:t>Τμήμα: </a:t>
            </a:r>
            <a:r>
              <a:rPr lang="el-GR" sz="2300" dirty="0"/>
              <a:t>Οικονομικής </a:t>
            </a:r>
            <a:r>
              <a:rPr lang="el-GR" sz="2300" dirty="0" smtClean="0"/>
              <a:t>Επιστήμης</a:t>
            </a:r>
          </a:p>
          <a:p>
            <a:pPr algn="l"/>
            <a:endParaRPr lang="el-GR" sz="2400"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025" y="5836342"/>
            <a:ext cx="15351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420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n-US" dirty="0" smtClean="0"/>
              <a:t>Summary</a:t>
            </a:r>
          </a:p>
          <a:p>
            <a:r>
              <a:rPr lang="en-US" dirty="0" smtClean="0"/>
              <a:t>The economy in Ancient Athens</a:t>
            </a:r>
          </a:p>
          <a:p>
            <a:r>
              <a:rPr lang="en-US" dirty="0" smtClean="0"/>
              <a:t>Market characteristics</a:t>
            </a:r>
          </a:p>
          <a:p>
            <a:r>
              <a:rPr lang="en-US" dirty="0" smtClean="0"/>
              <a:t>Managerial functions and qualifications</a:t>
            </a:r>
          </a:p>
          <a:p>
            <a:r>
              <a:rPr lang="en-US" dirty="0" smtClean="0"/>
              <a:t>Institutions and principles of governance</a:t>
            </a: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776162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n-US" dirty="0"/>
              <a:t>S</a:t>
            </a:r>
            <a:r>
              <a:rPr lang="en-US" dirty="0" smtClean="0"/>
              <a:t>ummary</a:t>
            </a:r>
            <a:endParaRPr lang="en-US" dirty="0"/>
          </a:p>
        </p:txBody>
      </p:sp>
      <p:sp>
        <p:nvSpPr>
          <p:cNvPr id="6" name="Θέση κειμένου 5"/>
          <p:cNvSpPr txBox="1">
            <a:spLocks/>
          </p:cNvSpPr>
          <p:nvPr/>
        </p:nvSpPr>
        <p:spPr>
          <a:xfrm>
            <a:off x="683568" y="3717032"/>
            <a:ext cx="7772400" cy="2232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300" b="1" dirty="0" smtClean="0"/>
              <a:t>Μάθημα</a:t>
            </a:r>
            <a:r>
              <a:rPr lang="el-GR" sz="2300" b="1" dirty="0"/>
              <a:t>: </a:t>
            </a:r>
            <a:r>
              <a:rPr lang="el-GR" sz="2300" dirty="0" smtClean="0"/>
              <a:t>Επιχειρηματικότητα, </a:t>
            </a:r>
            <a:r>
              <a:rPr lang="el-GR" sz="2300" b="1" dirty="0"/>
              <a:t>Ενότητα # </a:t>
            </a:r>
            <a:r>
              <a:rPr lang="en-US" sz="2300" b="1" dirty="0" smtClean="0"/>
              <a:t>2</a:t>
            </a:r>
            <a:r>
              <a:rPr lang="el-GR" sz="2300" b="1" dirty="0" smtClean="0"/>
              <a:t>: </a:t>
            </a:r>
            <a:r>
              <a:rPr lang="el-GR" sz="2300" dirty="0"/>
              <a:t>Θεωρία και Ιστορία</a:t>
            </a:r>
            <a:r>
              <a:rPr lang="en-US" sz="2300" dirty="0"/>
              <a:t>. The city-state of ancient Athens as prototype for an entrepreneurial and managerial society.</a:t>
            </a:r>
            <a:r>
              <a:rPr lang="el-GR" sz="2300" dirty="0"/>
              <a:t/>
            </a:r>
            <a:br>
              <a:rPr lang="el-GR" sz="2300" dirty="0"/>
            </a:br>
            <a:r>
              <a:rPr lang="el-GR" sz="2300" b="1" dirty="0" smtClean="0"/>
              <a:t>Διδάσκουσά: </a:t>
            </a:r>
            <a:r>
              <a:rPr lang="el-GR" sz="2300" dirty="0" smtClean="0"/>
              <a:t>Ιωάννα Σαπφώ Πεπελάση, </a:t>
            </a:r>
            <a:r>
              <a:rPr lang="el-GR" sz="2300" b="1" dirty="0" smtClean="0"/>
              <a:t>Επιμέλεια παρουσίασης: </a:t>
            </a:r>
            <a:r>
              <a:rPr lang="el-GR" sz="2300" dirty="0" smtClean="0"/>
              <a:t>Γεώργιος Μπήτρος, </a:t>
            </a:r>
            <a:r>
              <a:rPr lang="el-GR" sz="2300" b="1" dirty="0" smtClean="0"/>
              <a:t>Τμήμα: </a:t>
            </a:r>
            <a:r>
              <a:rPr lang="el-GR" sz="2300" dirty="0" smtClean="0"/>
              <a:t>Οικονομικής Επιστήμης</a:t>
            </a:r>
            <a:endParaRPr lang="el-GR" sz="2300" dirty="0"/>
          </a:p>
        </p:txBody>
      </p:sp>
    </p:spTree>
    <p:extLst>
      <p:ext uri="{BB962C8B-B14F-4D97-AF65-F5344CB8AC3E}">
        <p14:creationId xmlns:p14="http://schemas.microsoft.com/office/powerpoint/2010/main" val="829178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a:t>Motivation</a:t>
            </a:r>
          </a:p>
        </p:txBody>
      </p:sp>
      <p:sp>
        <p:nvSpPr>
          <p:cNvPr id="5" name="Θέση περιεχομένου 4"/>
          <p:cNvSpPr>
            <a:spLocks noGrp="1"/>
          </p:cNvSpPr>
          <p:nvPr>
            <p:ph idx="1"/>
          </p:nvPr>
        </p:nvSpPr>
        <p:spPr/>
        <p:txBody>
          <a:bodyPr>
            <a:noAutofit/>
          </a:bodyPr>
          <a:lstStyle/>
          <a:p>
            <a:pPr marL="185738" lvl="0" indent="-185738" algn="just" eaLnBrk="0" fontAlgn="base" hangingPunct="0">
              <a:spcBef>
                <a:spcPct val="0"/>
              </a:spcBef>
              <a:spcAft>
                <a:spcPct val="0"/>
              </a:spcAft>
              <a:buFontTx/>
              <a:buChar char="•"/>
              <a:tabLst>
                <a:tab pos="457200" algn="l"/>
              </a:tabLst>
            </a:pPr>
            <a:r>
              <a:rPr lang="en-US" sz="2400" dirty="0">
                <a:ea typeface="Times New Roman" pitchFamily="18" charset="0"/>
                <a:cs typeface="Times New Roman" pitchFamily="18" charset="0"/>
              </a:rPr>
              <a:t>Past studies have attributed the economic development of ancient Athens to many reasons, including the imperialist policies of the city and the high rate of slaves. </a:t>
            </a:r>
          </a:p>
          <a:p>
            <a:pPr marL="185738" lvl="0" indent="-185738" algn="just" eaLnBrk="0" fontAlgn="base" hangingPunct="0">
              <a:spcBef>
                <a:spcPct val="0"/>
              </a:spcBef>
              <a:spcAft>
                <a:spcPct val="0"/>
              </a:spcAft>
              <a:tabLst>
                <a:tab pos="457200" algn="l"/>
              </a:tabLst>
            </a:pPr>
            <a:endParaRPr lang="el-GR" sz="2400" dirty="0">
              <a:cs typeface="Times New Roman" pitchFamily="18" charset="0"/>
            </a:endParaRPr>
          </a:p>
          <a:p>
            <a:pPr marL="185738" lvl="0" indent="-185738" algn="just" eaLnBrk="0" fontAlgn="base" hangingPunct="0">
              <a:spcBef>
                <a:spcPct val="0"/>
              </a:spcBef>
              <a:spcAft>
                <a:spcPct val="0"/>
              </a:spcAft>
              <a:buFontTx/>
              <a:buChar char="•"/>
              <a:tabLst>
                <a:tab pos="457200" algn="l"/>
              </a:tabLst>
            </a:pPr>
            <a:r>
              <a:rPr lang="en-US" sz="2400" dirty="0">
                <a:ea typeface="Times New Roman" pitchFamily="18" charset="0"/>
                <a:cs typeface="Times New Roman" pitchFamily="18" charset="0"/>
              </a:rPr>
              <a:t>Unlike them we argue that a significant part of the wealth of the city emanated from the entrepreneurial incentives and functions that Athenians adopted, rather deliberately. </a:t>
            </a:r>
          </a:p>
          <a:p>
            <a:pPr marL="185738" lvl="0" indent="-185738" algn="just" eaLnBrk="0" fontAlgn="base" hangingPunct="0">
              <a:spcBef>
                <a:spcPct val="0"/>
              </a:spcBef>
              <a:spcAft>
                <a:spcPct val="0"/>
              </a:spcAft>
              <a:buFontTx/>
              <a:buChar char="•"/>
              <a:tabLst>
                <a:tab pos="457200" algn="l"/>
              </a:tabLst>
            </a:pPr>
            <a:endParaRPr lang="el-GR" sz="2400" dirty="0">
              <a:cs typeface="Times New Roman" pitchFamily="18" charset="0"/>
            </a:endParaRPr>
          </a:p>
          <a:p>
            <a:pPr marL="185738" lvl="0" indent="-185738" algn="just" eaLnBrk="0" fontAlgn="base" hangingPunct="0">
              <a:spcBef>
                <a:spcPct val="0"/>
              </a:spcBef>
              <a:spcAft>
                <a:spcPct val="0"/>
              </a:spcAft>
              <a:buFontTx/>
              <a:buChar char="•"/>
              <a:tabLst>
                <a:tab pos="457200" algn="l"/>
              </a:tabLst>
            </a:pPr>
            <a:r>
              <a:rPr lang="en-US" sz="2400" dirty="0">
                <a:ea typeface="Times New Roman" pitchFamily="18" charset="0"/>
                <a:cs typeface="Times New Roman" pitchFamily="18" charset="0"/>
              </a:rPr>
              <a:t>To establish this proposition we give first a brief account of the economy within which entrepreneurs operated.</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a:p>
        </p:txBody>
      </p:sp>
    </p:spTree>
    <p:extLst>
      <p:ext uri="{BB962C8B-B14F-4D97-AF65-F5344CB8AC3E}">
        <p14:creationId xmlns:p14="http://schemas.microsoft.com/office/powerpoint/2010/main" val="1352178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Athenian Economy</a:t>
            </a:r>
            <a:endParaRPr lang="el-GR" dirty="0"/>
          </a:p>
        </p:txBody>
      </p:sp>
      <p:sp>
        <p:nvSpPr>
          <p:cNvPr id="3" name="Content Placeholder 2"/>
          <p:cNvSpPr>
            <a:spLocks noGrp="1"/>
          </p:cNvSpPr>
          <p:nvPr>
            <p:ph idx="1"/>
          </p:nvPr>
        </p:nvSpPr>
        <p:spPr/>
        <p:txBody>
          <a:bodyPr>
            <a:normAutofit/>
          </a:bodyPr>
          <a:lstStyle/>
          <a:p>
            <a:pPr marL="185738" lvl="0" indent="-185738" algn="just" eaLnBrk="0" fontAlgn="base" hangingPunct="0">
              <a:spcBef>
                <a:spcPct val="0"/>
              </a:spcBef>
              <a:spcAft>
                <a:spcPct val="0"/>
              </a:spcAft>
              <a:buFontTx/>
              <a:buChar char="•"/>
              <a:tabLst>
                <a:tab pos="457200" algn="l"/>
              </a:tabLst>
            </a:pPr>
            <a:r>
              <a:rPr lang="en-US" dirty="0">
                <a:ea typeface="Times New Roman" pitchFamily="18" charset="0"/>
                <a:cs typeface="Times New Roman" pitchFamily="18" charset="0"/>
              </a:rPr>
              <a:t>Afterwards we explain why Athenians established an economy based on international trade and identify the incentives that applied for everyone (including slaves) to pursue an entrepreneurial career</a:t>
            </a:r>
            <a:r>
              <a:rPr lang="en-US" dirty="0" smtClean="0">
                <a:ea typeface="Times New Roman" pitchFamily="18" charset="0"/>
                <a:cs typeface="Times New Roman" pitchFamily="18" charset="0"/>
              </a:rPr>
              <a:t>.</a:t>
            </a:r>
            <a:endParaRPr lang="en-US" dirty="0">
              <a:ea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a:p>
        </p:txBody>
      </p:sp>
    </p:spTree>
    <p:extLst>
      <p:ext uri="{BB962C8B-B14F-4D97-AF65-F5344CB8AC3E}">
        <p14:creationId xmlns:p14="http://schemas.microsoft.com/office/powerpoint/2010/main" val="475407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Xenophon</a:t>
            </a:r>
            <a:endParaRPr lang="el-GR" dirty="0"/>
          </a:p>
        </p:txBody>
      </p:sp>
      <p:sp>
        <p:nvSpPr>
          <p:cNvPr id="3" name="Content Placeholder 2"/>
          <p:cNvSpPr>
            <a:spLocks noGrp="1"/>
          </p:cNvSpPr>
          <p:nvPr>
            <p:ph idx="1"/>
          </p:nvPr>
        </p:nvSpPr>
        <p:spPr/>
        <p:txBody>
          <a:bodyPr/>
          <a:lstStyle/>
          <a:p>
            <a:pPr lvl="0"/>
            <a:r>
              <a:rPr lang="en-US" dirty="0">
                <a:ea typeface="Times New Roman" pitchFamily="18" charset="0"/>
                <a:cs typeface="Times New Roman" pitchFamily="18" charset="0"/>
              </a:rPr>
              <a:t>Next, we present a “protagonist of management science,” i.e. Xenophon, who developed explicitly the first principles and imperatives of managerial </a:t>
            </a:r>
            <a:r>
              <a:rPr lang="en-US" dirty="0" smtClean="0">
                <a:ea typeface="Times New Roman" pitchFamily="18" charset="0"/>
                <a:cs typeface="Times New Roman" pitchFamily="18" charset="0"/>
              </a:rPr>
              <a:t>actions</a:t>
            </a:r>
            <a:r>
              <a:rPr lang="en-US" dirty="0">
                <a:ea typeface="Times New Roman" pitchFamily="18" charset="0"/>
                <a:cs typeface="Times New Roman" pitchFamily="18" charset="0"/>
              </a:rPr>
              <a:t>.</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a:p>
        </p:txBody>
      </p:sp>
    </p:spTree>
    <p:extLst>
      <p:ext uri="{BB962C8B-B14F-4D97-AF65-F5344CB8AC3E}">
        <p14:creationId xmlns:p14="http://schemas.microsoft.com/office/powerpoint/2010/main" val="26639847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7/6/2014 10:54:15 μμ"/>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AA6BC7F-B0F9-44A9-A02A-728AD0AF459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2205</TotalTime>
  <Words>2092</Words>
  <Application>Microsoft Office PowerPoint</Application>
  <PresentationFormat>On-screen Show (4:3)</PresentationFormat>
  <Paragraphs>191</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Θέμα του Office</vt:lpstr>
      <vt:lpstr>Επιχειρηματικότητα</vt:lpstr>
      <vt:lpstr>Άδειες Χρήσης</vt:lpstr>
      <vt:lpstr>Χρηματοδότηση</vt:lpstr>
      <vt:lpstr>Σκοποί ενότητας</vt:lpstr>
      <vt:lpstr>Περιεχόμενα ενότητας</vt:lpstr>
      <vt:lpstr>Summary</vt:lpstr>
      <vt:lpstr>Motivation</vt:lpstr>
      <vt:lpstr>Athenian Economy</vt:lpstr>
      <vt:lpstr>Xenophon</vt:lpstr>
      <vt:lpstr>Conclusion</vt:lpstr>
      <vt:lpstr>The economy in ancient Athens</vt:lpstr>
      <vt:lpstr>The economy in ancient Athens  (1 of 5)</vt:lpstr>
      <vt:lpstr>The economy in ancient Athens  (2 of 5)</vt:lpstr>
      <vt:lpstr>The economy in ancient Athens  (3 of 5)</vt:lpstr>
      <vt:lpstr>The economy in ancient Athens  (4 of 5)</vt:lpstr>
      <vt:lpstr>The economy in ancient Athens  (5 of 5)</vt:lpstr>
      <vt:lpstr>Synopsis (1 of 2): </vt:lpstr>
      <vt:lpstr>Synopsis (2 of 2):</vt:lpstr>
      <vt:lpstr>Market Characteristics</vt:lpstr>
      <vt:lpstr>The reasons for an open market economy (1  of 2)</vt:lpstr>
      <vt:lpstr>The reasons for an open market economy (2 of 2)</vt:lpstr>
      <vt:lpstr>Entrepreneurial incentives (1 of 7) </vt:lpstr>
      <vt:lpstr>Entrepreneurial incentives (2 of 7)</vt:lpstr>
      <vt:lpstr>Entrepreneurial incentives (3 of 7)</vt:lpstr>
      <vt:lpstr>Entrepreneurial incentives (4 of 7)</vt:lpstr>
      <vt:lpstr>Entrepreneurial incentives (5 of 7)</vt:lpstr>
      <vt:lpstr>Entrepreneurial incentives (6 of 7)</vt:lpstr>
      <vt:lpstr>Entrepreneurial incentives (7 of 7)</vt:lpstr>
      <vt:lpstr>Managerial functions and qualifications</vt:lpstr>
      <vt:lpstr>Managerial functions and qualifications (1 of 6)</vt:lpstr>
      <vt:lpstr>Managerial functions and qualifications (2 of 6)</vt:lpstr>
      <vt:lpstr>Managerial functions and qualifications (3 of 6)</vt:lpstr>
      <vt:lpstr>Managerial functions and qualifications (4 of 6)</vt:lpstr>
      <vt:lpstr>Managerial functions and qualifications (5 of 6)</vt:lpstr>
      <vt:lpstr>Managerial functions and qualifications (6 of 6)</vt:lpstr>
      <vt:lpstr>Institutions and principles of governance</vt:lpstr>
      <vt:lpstr>Institutions</vt:lpstr>
      <vt:lpstr>Principles of governance (1 of 4)</vt:lpstr>
      <vt:lpstr>Principles of governance (2 of 4)</vt:lpstr>
      <vt:lpstr>Principles of governance (3 of 4)</vt:lpstr>
      <vt:lpstr>Principles of governance (4 of 4)</vt:lpstr>
      <vt:lpstr>Τέλος Ενότητας # 2</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dc:title>
  <dc:subject>Θέματα Συστημάτων Πολυμέσων</dc:subject>
  <cp:keywords>Μέσα; αισθήσεις; πολυμέσα; ομότιμα συστήματα; συστήματα πελάτη-εξυπηρετητή</cp:keywords>
  <cp:lastModifiedBy>dtsoukni</cp:lastModifiedBy>
  <cp:revision>322</cp:revision>
  <cp:lastPrinted>2014-02-16T13:16:25Z</cp:lastPrinted>
  <dcterms:created xsi:type="dcterms:W3CDTF">2012-09-06T09:03:05Z</dcterms:created>
  <dcterms:modified xsi:type="dcterms:W3CDTF">2016-01-05T21:40:53Z</dcterms:modified>
</cp:coreProperties>
</file>