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13" r:id="rId2"/>
    <p:sldMasterId id="2147483725" r:id="rId3"/>
  </p:sldMasterIdLst>
  <p:notesMasterIdLst>
    <p:notesMasterId r:id="rId64"/>
  </p:notesMasterIdLst>
  <p:handoutMasterIdLst>
    <p:handoutMasterId r:id="rId65"/>
  </p:handoutMasterIdLst>
  <p:sldIdLst>
    <p:sldId id="346" r:id="rId4"/>
    <p:sldId id="259" r:id="rId5"/>
    <p:sldId id="270" r:id="rId6"/>
    <p:sldId id="271" r:id="rId7"/>
    <p:sldId id="272" r:id="rId8"/>
    <p:sldId id="273" r:id="rId9"/>
    <p:sldId id="274" r:id="rId10"/>
    <p:sldId id="277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345" r:id="rId26"/>
    <p:sldId id="291" r:id="rId27"/>
    <p:sldId id="292" r:id="rId28"/>
    <p:sldId id="294" r:id="rId29"/>
    <p:sldId id="295" r:id="rId30"/>
    <p:sldId id="296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8" r:id="rId48"/>
    <p:sldId id="317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8" r:id="rId58"/>
    <p:sldId id="330" r:id="rId59"/>
    <p:sldId id="332" r:id="rId60"/>
    <p:sldId id="333" r:id="rId61"/>
    <p:sldId id="334" r:id="rId62"/>
    <p:sldId id="347" r:id="rId63"/>
  </p:sldIdLst>
  <p:sldSz cx="9144000" cy="6858000" type="screen4x3"/>
  <p:notesSz cx="6797675" cy="987425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6600"/>
    <a:srgbClr val="77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07C6-CDB4-1F4A-8098-826AB2A21EC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3DA8-1728-E74C-A840-A1CBE448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2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5BB-4EF7-498A-B19F-65DBDB95DF4D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3AFB-225A-4F1E-8FBE-B804C43BAF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02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l-GR" noProof="0" dirty="0" smtClean="0"/>
              <a:t>Κάντε κλικ για επεξεργασία του τίτλου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CA54-203B-4326-AB96-7C2D9C725F4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89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24C9-AA8E-4D16-90E8-952A9F3FE4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246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D73D-A80B-40EC-A87A-9AC863969C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94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BB05-A5CD-4CB8-BBCF-BCD884400E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800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9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5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6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2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5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2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42195"/>
            <a:ext cx="7937574" cy="1126565"/>
          </a:xfrm>
        </p:spPr>
        <p:txBody>
          <a:bodyPr/>
          <a:lstStyle>
            <a:lvl1pPr>
              <a:defRPr sz="4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5CC8-CBD6-42AC-87E1-F4A3667498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861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06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795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86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96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97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7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0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2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7212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CDE4-A2CB-4978-B505-1724DFF955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4306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4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22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9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31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45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35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03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21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03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3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B76-FACC-4CEF-9D12-5579EAB5F2A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99528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6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2B3C-6ABD-4878-BEB5-62C131ABAC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86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13A8-45B5-431E-994D-1697EFF057B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00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6C72-7C26-4369-BBDA-6DBE7A4984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517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2BC6-4DF5-40F3-A922-E86F2DAD3D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9330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2FA1-2732-4078-BE45-C03CD50F781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417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700" y="-19050"/>
            <a:ext cx="9156700" cy="1359818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3632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dirty="0" smtClean="0"/>
              <a:t>Δεύτερου επιπέδου</a:t>
            </a:r>
          </a:p>
          <a:p>
            <a:pPr lvl="2"/>
            <a:r>
              <a:rPr lang="el-GR" altLang="el-GR" dirty="0" smtClean="0"/>
              <a:t>Τρίτου επιπέδου</a:t>
            </a:r>
          </a:p>
          <a:p>
            <a:pPr lvl="3"/>
            <a:r>
              <a:rPr lang="el-GR" altLang="el-GR" dirty="0" smtClean="0"/>
              <a:t>Τέταρτου επιπέδου</a:t>
            </a:r>
          </a:p>
          <a:p>
            <a:pPr lvl="4"/>
            <a:r>
              <a:rPr lang="el-GR" altLang="el-GR" dirty="0" smtClean="0"/>
              <a:t>Πέμπτου επιπέδου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1EF33-CBB9-4625-A526-46E2E46C8D62}" type="slidenum">
              <a:rPr lang="el-GR" altLang="el-GR" smtClean="0"/>
              <a:pPr>
                <a:defRPr/>
              </a:pPr>
              <a:t>‹#›</a:t>
            </a:fld>
            <a:endParaRPr lang="el-GR" altLang="el-GR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030"/>
            <a:ext cx="7931224" cy="116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επεξεργασία του τίτλου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45" y="246058"/>
            <a:ext cx="575567" cy="104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16161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161616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161616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1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5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Δίκτυα Επικοινωνιών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Επίπεδο Σύνδεσης Δεδομένων</a:t>
            </a:r>
            <a:endParaRPr lang="en-US" sz="2800" b="1" dirty="0"/>
          </a:p>
          <a:p>
            <a:r>
              <a:rPr lang="el-GR" sz="2800" b="1" dirty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3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Παρεχόμενες υπηρεσίες (5)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52528"/>
          </a:xfrm>
        </p:spPr>
        <p:txBody>
          <a:bodyPr/>
          <a:lstStyle/>
          <a:p>
            <a:r>
              <a:rPr lang="el-GR" dirty="0" smtClean="0"/>
              <a:t>Επιβεβαιωμένη συνδεσμική υπηρεσία</a:t>
            </a:r>
          </a:p>
          <a:p>
            <a:pPr lvl="1"/>
            <a:r>
              <a:rPr lang="el-GR" dirty="0" smtClean="0"/>
              <a:t>Στόχος: απόκρυψη σφαλμάτων από το επίπεδο δικτύου</a:t>
            </a:r>
          </a:p>
          <a:p>
            <a:pPr lvl="1"/>
            <a:r>
              <a:rPr lang="el-GR" dirty="0" smtClean="0"/>
              <a:t>Αυτή η υπηρεσία παρέχεται σε ορισμένα ασύρματα δίκτυα</a:t>
            </a:r>
          </a:p>
          <a:p>
            <a:pPr lvl="2"/>
            <a:r>
              <a:rPr lang="el-GR" dirty="0" smtClean="0"/>
              <a:t>Δορυφόροι, κινητή τηλεφωνία (προαιρετικά)</a:t>
            </a:r>
          </a:p>
          <a:p>
            <a:pPr lvl="2"/>
            <a:r>
              <a:rPr lang="el-GR" dirty="0" smtClean="0"/>
              <a:t>Η ωφέλειά της πρέπει να αντισταθμίζει το κόστος της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</a:t>
            </a:fld>
            <a:endParaRPr lang="el-GR" alt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Πλαισίωση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txBody>
          <a:bodyPr/>
          <a:lstStyle/>
          <a:p>
            <a:r>
              <a:rPr lang="el-GR" dirty="0" smtClean="0"/>
              <a:t>Χρησιμότητα της πλαισίωσης</a:t>
            </a:r>
          </a:p>
          <a:p>
            <a:pPr lvl="1"/>
            <a:r>
              <a:rPr lang="el-GR" dirty="0" smtClean="0"/>
              <a:t>Στο φυσικό επίπεδο μεταδίδεται μία συνεχής ροή από bit</a:t>
            </a:r>
          </a:p>
          <a:p>
            <a:pPr lvl="1"/>
            <a:r>
              <a:rPr lang="el-GR" dirty="0" smtClean="0"/>
              <a:t>Κάποια bit μπορεί να αλλάξουν τιμή ή να εξαφανιστούν</a:t>
            </a:r>
          </a:p>
          <a:p>
            <a:pPr lvl="1"/>
            <a:r>
              <a:rPr lang="el-GR" dirty="0" smtClean="0"/>
              <a:t>Η ροή των bit τεμαχίζεται σε πλαίσια</a:t>
            </a:r>
          </a:p>
          <a:p>
            <a:pPr lvl="1"/>
            <a:r>
              <a:rPr lang="el-GR" dirty="0" smtClean="0"/>
              <a:t>Σε κάθε πλαίσιο προστίθεται ένα άθροισμα ελέγχου</a:t>
            </a:r>
          </a:p>
          <a:p>
            <a:pPr lvl="1"/>
            <a:r>
              <a:rPr lang="el-GR" dirty="0" smtClean="0"/>
              <a:t>Ο παραλήπτης ελέγχει αν το πλαίσιο έφτασε ορθά</a:t>
            </a:r>
          </a:p>
          <a:p>
            <a:pPr lvl="2"/>
            <a:r>
              <a:rPr lang="el-GR" dirty="0" smtClean="0"/>
              <a:t>Υπολογισμός του αθροίσματος ελέγχου και σύγκριση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</a:t>
            </a:fld>
            <a:endParaRPr lang="el-GR" alt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Πλαισίωση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txBody>
          <a:bodyPr/>
          <a:lstStyle/>
          <a:p>
            <a:r>
              <a:rPr lang="el-GR" dirty="0" smtClean="0"/>
              <a:t>Διαχωρισμός πλαισίων</a:t>
            </a:r>
          </a:p>
          <a:p>
            <a:pPr lvl="1"/>
            <a:r>
              <a:rPr lang="el-GR" dirty="0" smtClean="0"/>
              <a:t>Δεν μπορούμε απλά να αφήνουμε κενά ανάμεσα στα πλαίσια</a:t>
            </a:r>
          </a:p>
          <a:p>
            <a:pPr lvl="2"/>
            <a:r>
              <a:rPr lang="el-GR" dirty="0" smtClean="0"/>
              <a:t>Η γραμμή μπορεί να αλλοιώσει το χρονισμό</a:t>
            </a:r>
          </a:p>
          <a:p>
            <a:pPr lvl="1"/>
            <a:r>
              <a:rPr lang="el-GR" dirty="0" smtClean="0"/>
              <a:t>Χρειάζεται ρητή σημείωση των ορίων των πλαισίων</a:t>
            </a:r>
          </a:p>
          <a:p>
            <a:pPr lvl="1"/>
            <a:r>
              <a:rPr lang="el-GR" dirty="0" smtClean="0"/>
              <a:t>Χρησιμοποιούνται διάφορες μέθοδοι πλαισίωσης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12</a:t>
            </a:fld>
            <a:endParaRPr lang="el-GR" alt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Πλαισίωση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r>
              <a:rPr lang="el-GR" dirty="0" smtClean="0"/>
              <a:t>Byte σημαίας με συμπλήρωση byte (π.χ. PPP)</a:t>
            </a:r>
          </a:p>
          <a:p>
            <a:pPr marL="536575" lvl="1" indent="-268288"/>
            <a:r>
              <a:rPr lang="el-GR" dirty="0" smtClean="0"/>
              <a:t>Κάθε πλαίσιο αρχίζει και τελειώνει με ειδικά byte</a:t>
            </a:r>
          </a:p>
          <a:p>
            <a:pPr marL="804863" lvl="2" indent="-268288"/>
            <a:r>
              <a:rPr lang="el-GR" dirty="0" smtClean="0"/>
              <a:t>Συνήθως χρησιμοποιείται το ίδιο byte που ονομάζεται σημαία</a:t>
            </a:r>
          </a:p>
          <a:p>
            <a:pPr marL="536575" lvl="1" indent="-268288"/>
            <a:r>
              <a:rPr lang="el-GR" dirty="0" smtClean="0"/>
              <a:t>Μετά από απώλεια συγχρονισμού αναζητούμε τη σημαία</a:t>
            </a:r>
          </a:p>
          <a:p>
            <a:pPr marL="536575" lvl="1" indent="-268288"/>
            <a:r>
              <a:rPr lang="el-GR" dirty="0" smtClean="0"/>
              <a:t>Συμπλήρωση byte σε περίπτωση τυχαίας εμφάνισης της σημαίας</a:t>
            </a:r>
          </a:p>
          <a:p>
            <a:pPr marL="804863" lvl="2" indent="-268288"/>
            <a:r>
              <a:rPr lang="el-GR" dirty="0" smtClean="0"/>
              <a:t>Αντί για τη σημαία στέλνουμε την ακολουθία ESC, σημαία</a:t>
            </a:r>
          </a:p>
          <a:p>
            <a:pPr marL="804863" lvl="2" indent="-268288"/>
            <a:r>
              <a:rPr lang="el-GR" dirty="0" smtClean="0"/>
              <a:t>Το ESC όταν εμφανίζεται στέλνεται ως ESC, ESC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13</a:t>
            </a:fld>
            <a:endParaRPr lang="el-GR" alt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Πλαισίωση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648072"/>
          </a:xfrm>
        </p:spPr>
        <p:txBody>
          <a:bodyPr/>
          <a:lstStyle/>
          <a:p>
            <a:r>
              <a:rPr lang="el-GR" dirty="0" smtClean="0"/>
              <a:t>Byte σημαίας με συμπλήρωση byte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14</a:t>
            </a:fld>
            <a:endParaRPr lang="el-GR" altLang="el-GR"/>
          </a:p>
        </p:txBody>
      </p:sp>
      <p:pic>
        <p:nvPicPr>
          <p:cNvPr id="6" name="Picture 6" descr="Πλαισίω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596861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Πλαισίωση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36724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Σημαίες με συμπλήρωση bit (π.χ. HDLC)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Χρήση ακολουθίας bit ως σημαία, π.χ. 01111110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Δεν εξαρτάται από το μέγεθος των χαρακτήρων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Συμπλήρωση bit σε περίπτωση τυχαίας εμφάνισης της σημαίας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Π.χ. μετά από πέντε συνεχόμενα 1 προσθέτουμε το 0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Μόνο η πραγματική σημαία έχει έξι συνεχόμενα 1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Μετά από απώλεια συγχρονισμού αναζητούμε τη σημαία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15</a:t>
            </a:fld>
            <a:endParaRPr lang="el-GR" altLang="el-GR"/>
          </a:p>
        </p:txBody>
      </p:sp>
      <p:pic>
        <p:nvPicPr>
          <p:cNvPr id="6" name="Picture 6" descr="Πλαισίω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25144"/>
            <a:ext cx="48395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σφαλμάτων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Ο παραλήπτης παρέχει κάποια ανάδραση στον αποστολέα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Αποστολή θετικών ή αρνητικών επιβεβαιώσεων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Τα πλαίσια ή οι επιβεβαιώσεις μπορεί να χαθούν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Χρήση χρονομέτρων αναμετάδοσης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Περιμένουμε ένα εύλογο χρονικό διάστημα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Αν δεν φτάσει μια επιβεβαίωση αναμεταδίδουμε το πλαίσιο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Χρήση αριθμών σειράς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Επιτρέπουν τη διάκριση αρχικών μεταδόσεων και αναμεταδόσεων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16</a:t>
            </a:fld>
            <a:endParaRPr lang="el-GR" alt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ροής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αποστολέας δεν πρέπει να υπερχειλίζει τον παραλήπτη</a:t>
            </a:r>
          </a:p>
          <a:p>
            <a:r>
              <a:rPr lang="el-GR" dirty="0" smtClean="0"/>
              <a:t>Έλεγχος ροής βασιζόμενος σε ανάδραση</a:t>
            </a:r>
          </a:p>
          <a:p>
            <a:pPr lvl="1"/>
            <a:r>
              <a:rPr lang="el-GR" dirty="0" smtClean="0"/>
              <a:t>Πιο συνηθισμένος σε επίπεδο ζεύξης</a:t>
            </a:r>
          </a:p>
          <a:p>
            <a:r>
              <a:rPr lang="el-GR" dirty="0" smtClean="0"/>
              <a:t>Έλεγχος ροής βασιζόμενος σε ρυθμό μετάδοσης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17</a:t>
            </a:fld>
            <a:endParaRPr lang="el-GR" alt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Ανίχνευση/διόρθωση λαθών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Αξιοπιστία δικτύων επικοινωνιών</a:t>
            </a:r>
          </a:p>
          <a:p>
            <a:pPr lvl="1"/>
            <a:r>
              <a:rPr lang="el-GR" dirty="0" smtClean="0"/>
              <a:t>Ο τοπικός βρόχος της τηλεφωνίας παρουσιάζει σφάλματα</a:t>
            </a:r>
          </a:p>
          <a:p>
            <a:pPr lvl="1"/>
            <a:r>
              <a:rPr lang="el-GR" dirty="0" smtClean="0"/>
              <a:t>Οι ασύρματες ζεύξεις υπόκεινται σε παρεμβολές</a:t>
            </a:r>
          </a:p>
          <a:p>
            <a:pPr lvl="1"/>
            <a:r>
              <a:rPr lang="el-GR" dirty="0" smtClean="0"/>
              <a:t>Σφάλματα σε ριπές ή με τυχαίο τρόπο</a:t>
            </a:r>
          </a:p>
          <a:p>
            <a:pPr lvl="2"/>
            <a:r>
              <a:rPr lang="el-GR" dirty="0" smtClean="0"/>
              <a:t>Οι ριπές κάνουν μεγαλύτερη ζημιά αλλά σε λιγότερα πακέτα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18</a:t>
            </a:fld>
            <a:endParaRPr lang="el-GR" alt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Ανίχνευση/διόρθωση λαθών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r>
              <a:rPr lang="el-GR" dirty="0" smtClean="0"/>
              <a:t>Ανίχνευση ή διόρθωση σφαλμάτων;</a:t>
            </a:r>
          </a:p>
          <a:p>
            <a:pPr lvl="1"/>
            <a:r>
              <a:rPr lang="el-GR" dirty="0" smtClean="0"/>
              <a:t>Στην </a:t>
            </a:r>
            <a:r>
              <a:rPr lang="el-GR" dirty="0" smtClean="0">
                <a:solidFill>
                  <a:srgbClr val="C00000"/>
                </a:solidFill>
              </a:rPr>
              <a:t>ανίχνευση</a:t>
            </a:r>
            <a:r>
              <a:rPr lang="el-GR" dirty="0" smtClean="0"/>
              <a:t> απλά εντοπίζουμε ότι ένα πλαίσιο έχει λάθος</a:t>
            </a:r>
          </a:p>
          <a:p>
            <a:pPr lvl="2"/>
            <a:r>
              <a:rPr lang="el-GR" dirty="0" smtClean="0"/>
              <a:t>Το πλαίσιο θα πρέπει στη συνέχεια να αναμεταδοθεί</a:t>
            </a:r>
          </a:p>
          <a:p>
            <a:pPr lvl="2"/>
            <a:r>
              <a:rPr lang="el-GR" dirty="0" smtClean="0"/>
              <a:t>Κατάλληλη για αξιόπιστα κανάλια με σπάνια σφάλματα</a:t>
            </a:r>
          </a:p>
          <a:p>
            <a:pPr lvl="1"/>
            <a:r>
              <a:rPr lang="el-GR" dirty="0" smtClean="0"/>
              <a:t>Στη </a:t>
            </a:r>
            <a:r>
              <a:rPr lang="el-GR" dirty="0" smtClean="0">
                <a:solidFill>
                  <a:srgbClr val="C00000"/>
                </a:solidFill>
              </a:rPr>
              <a:t>διόρθωση</a:t>
            </a:r>
            <a:r>
              <a:rPr lang="el-GR" dirty="0" smtClean="0"/>
              <a:t> το λανθασμένο πλαίσιο διορθώνεται</a:t>
            </a:r>
          </a:p>
          <a:p>
            <a:pPr lvl="2"/>
            <a:r>
              <a:rPr lang="el-GR" dirty="0" smtClean="0"/>
              <a:t>Κατάλληλη για κανάλια με συχνά σφάλματα</a:t>
            </a:r>
          </a:p>
          <a:p>
            <a:r>
              <a:rPr lang="el-GR" dirty="0" smtClean="0"/>
              <a:t>Σφάλματα διαγραφής: πιο εύκολα στην αντιμετώπιση</a:t>
            </a:r>
          </a:p>
          <a:p>
            <a:pPr lvl="1"/>
            <a:r>
              <a:rPr lang="el-GR" dirty="0" smtClean="0"/>
              <a:t>Γνωρίζουμε ποια bit έχουν πρόβλημα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19</a:t>
            </a:fld>
            <a:endParaRPr lang="el-GR" alt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επιπεδο συνδεσησ δεδομενων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DCDE4-A2CB-4978-B505-1724DFF9556C}" type="slidenum">
              <a:rPr lang="el-GR" altLang="el-GR" smtClean="0"/>
              <a:pPr>
                <a:defRPr/>
              </a:pPr>
              <a:t>2</a:t>
            </a:fld>
            <a:endParaRPr lang="el-GR" alt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52" y="5013176"/>
            <a:ext cx="44989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1"/>
          <p:cNvSpPr txBox="1">
            <a:spLocks/>
          </p:cNvSpPr>
          <p:nvPr/>
        </p:nvSpPr>
        <p:spPr bwMode="auto">
          <a:xfrm>
            <a:off x="4514272" y="5373216"/>
            <a:ext cx="449999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2000">
                <a:solidFill>
                  <a:srgbClr val="16161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None/>
              <a:defRPr sz="18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16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None/>
              <a:defRPr sz="14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l-GR" altLang="el-GR" sz="2800" kern="0" smtClean="0">
                <a:solidFill>
                  <a:srgbClr val="000000"/>
                </a:solidFill>
              </a:rPr>
              <a:t>Επιμέλεια παρουσίασης</a:t>
            </a:r>
            <a:br>
              <a:rPr lang="el-GR" altLang="el-GR" sz="2800" kern="0" smtClean="0">
                <a:solidFill>
                  <a:srgbClr val="000000"/>
                </a:solidFill>
              </a:rPr>
            </a:br>
            <a:r>
              <a:rPr lang="el-GR" altLang="el-GR" sz="2800" kern="0" smtClean="0">
                <a:solidFill>
                  <a:srgbClr val="000000"/>
                </a:solidFill>
              </a:rPr>
              <a:t>Άννα Κεφάλα</a:t>
            </a:r>
            <a:endParaRPr lang="el-GR" altLang="el-GR" sz="28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Κώδικες διόρθωσης σφαλμάτων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r>
              <a:rPr lang="el-GR" dirty="0" smtClean="0"/>
              <a:t>Ορολογία ανίχνευσης / διόρθωσης σφαλμάτων</a:t>
            </a:r>
          </a:p>
          <a:p>
            <a:pPr lvl="1"/>
            <a:r>
              <a:rPr lang="el-GR" dirty="0" smtClean="0"/>
              <a:t>m bit δεδομένων + r bit ελέγχου = κωδική λέξη n bit</a:t>
            </a:r>
          </a:p>
          <a:p>
            <a:pPr lvl="2"/>
            <a:r>
              <a:rPr lang="el-GR" dirty="0" smtClean="0"/>
              <a:t>Κώδικας (n, m) με ρυθμό m/n</a:t>
            </a:r>
          </a:p>
          <a:p>
            <a:pPr lvl="1"/>
            <a:r>
              <a:rPr lang="el-GR" dirty="0" smtClean="0"/>
              <a:t>Κώδικας μπλοκ: τα r bit υπολογίζονται μόνο από τα m bit</a:t>
            </a:r>
          </a:p>
          <a:p>
            <a:pPr lvl="1"/>
            <a:r>
              <a:rPr lang="el-GR" dirty="0" smtClean="0"/>
              <a:t>Συστηματικός κώδικας: τα m bit μεταδίδονται ως έχουν</a:t>
            </a:r>
          </a:p>
          <a:p>
            <a:pPr lvl="1"/>
            <a:r>
              <a:rPr lang="el-GR" dirty="0" smtClean="0"/>
              <a:t>Γραμμικός κώδικας: τα r bit είναι γραμμική συνάρτηση των m bit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20</a:t>
            </a:fld>
            <a:endParaRPr lang="el-GR" alt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Κώδικες διόρθωσης σφαλμάτων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>
                <a:solidFill>
                  <a:srgbClr val="C00000"/>
                </a:solidFill>
              </a:rPr>
              <a:t>Απόσταση Hamming</a:t>
            </a:r>
            <a:r>
              <a:rPr lang="el-GR" dirty="0" smtClean="0"/>
              <a:t>: διαφορά δύο κωδικών λέξεων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Προκύπτει από την αποκλειστική διάζευξη των λέξεων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Ουσιαστικά είναι το πλήθος θέσεων bit που διαφέρουν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Έστω ότι δύο κωδικές λέξεις έχουν απόσταση d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Τότε απαιτούνται d σφάλματα του ενός bit για να γίνουν ίδιες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Απόσταση Hamming κώδικα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Ελάχιστη απόσταση μεταξύ οποιωνδήποτε κωδικών λέξεων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21</a:t>
            </a:fld>
            <a:endParaRPr lang="el-GR" alt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Κώδικες διόρθωσης σφαλμάτων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Βασική ιδέα διόρθωσης σφαλμάτων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Αρχικά έχουμε 2</a:t>
            </a:r>
            <a:r>
              <a:rPr lang="el-GR" baseline="30000" dirty="0" smtClean="0">
                <a:solidFill>
                  <a:srgbClr val="000000"/>
                </a:solidFill>
              </a:rPr>
              <a:t>m</a:t>
            </a:r>
            <a:r>
              <a:rPr lang="el-GR" dirty="0" smtClean="0">
                <a:solidFill>
                  <a:srgbClr val="000000"/>
                </a:solidFill>
              </a:rPr>
              <a:t> δυνατά μηνύματα δεδομένων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Μόνο ορισμένες από τις 2</a:t>
            </a:r>
            <a:r>
              <a:rPr lang="el-GR" baseline="30000" dirty="0" smtClean="0">
                <a:solidFill>
                  <a:srgbClr val="000000"/>
                </a:solidFill>
              </a:rPr>
              <a:t>n</a:t>
            </a:r>
            <a:r>
              <a:rPr lang="el-GR" dirty="0" smtClean="0">
                <a:solidFill>
                  <a:srgbClr val="000000"/>
                </a:solidFill>
              </a:rPr>
              <a:t> κωδικές λέξεις θα είναι έγκυρες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Βρίσκουμε την ελάχιστη δυνατή απόσταση για τις 2</a:t>
            </a:r>
            <a:r>
              <a:rPr lang="el-GR" baseline="30000" dirty="0" smtClean="0">
                <a:solidFill>
                  <a:srgbClr val="000000"/>
                </a:solidFill>
              </a:rPr>
              <a:t>n</a:t>
            </a:r>
            <a:r>
              <a:rPr lang="el-GR" dirty="0" smtClean="0">
                <a:solidFill>
                  <a:srgbClr val="000000"/>
                </a:solidFill>
              </a:rPr>
              <a:t> λέξεις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Για να εντοπίσουμε d σφάλματα χρειαζόμαστε απόσταση d+1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Για να διορθώσουμε d σφάλματα χρειαζόμαστε απόσταση 2d+1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22</a:t>
            </a:fld>
            <a:endParaRPr lang="el-GR" alt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κώδικα ανίχνευσης σφαλμάτων</a:t>
            </a:r>
          </a:p>
          <a:p>
            <a:pPr>
              <a:buNone/>
            </a:pPr>
            <a:r>
              <a:rPr lang="el-GR" dirty="0" smtClean="0"/>
              <a:t>1 </a:t>
            </a:r>
            <a:r>
              <a:rPr lang="en-US" dirty="0" smtClean="0"/>
              <a:t>bit </a:t>
            </a:r>
            <a:r>
              <a:rPr lang="el-GR" dirty="0" smtClean="0"/>
              <a:t>ισοτιμίας (άρτιας ή περιττής)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d=1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1011010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dirty="0" smtClean="0"/>
              <a:t>1011010</a:t>
            </a:r>
            <a:r>
              <a:rPr lang="el-GR" dirty="0" smtClean="0">
                <a:solidFill>
                  <a:srgbClr val="FF6600"/>
                </a:solidFill>
              </a:rPr>
              <a:t>0 </a:t>
            </a:r>
            <a:r>
              <a:rPr lang="el-GR" dirty="0" smtClean="0">
                <a:solidFill>
                  <a:srgbClr val="000000"/>
                </a:solidFill>
              </a:rPr>
              <a:t>(άρτια ισοτιμία)</a:t>
            </a:r>
          </a:p>
          <a:p>
            <a:pPr>
              <a:buNone/>
            </a:pPr>
            <a:r>
              <a:rPr lang="el-GR" dirty="0" smtClean="0"/>
              <a:t>1011010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dirty="0" smtClean="0"/>
              <a:t>1011010</a:t>
            </a:r>
            <a:r>
              <a:rPr lang="el-GR" dirty="0" smtClean="0">
                <a:solidFill>
                  <a:srgbClr val="FF6600"/>
                </a:solidFill>
              </a:rPr>
              <a:t>1 </a:t>
            </a:r>
            <a:r>
              <a:rPr lang="el-GR" dirty="0" smtClean="0">
                <a:solidFill>
                  <a:srgbClr val="000000"/>
                </a:solidFill>
              </a:rPr>
              <a:t>(περιττή ισοτιμία)</a:t>
            </a:r>
          </a:p>
          <a:p>
            <a:r>
              <a:rPr lang="el-GR" dirty="0" smtClean="0">
                <a:solidFill>
                  <a:srgbClr val="000000"/>
                </a:solidFill>
              </a:rPr>
              <a:t>Παράδειγμα κώδικα διόρθωσης σφαλμάτων</a:t>
            </a:r>
          </a:p>
          <a:p>
            <a:pPr>
              <a:buNone/>
            </a:pPr>
            <a:r>
              <a:rPr lang="el-GR" dirty="0" smtClean="0">
                <a:solidFill>
                  <a:srgbClr val="000000"/>
                </a:solidFill>
              </a:rPr>
              <a:t>Έστω κώδικας με 4 έγκυρες κωδικολέξεις:</a:t>
            </a:r>
          </a:p>
          <a:p>
            <a:pPr>
              <a:buNone/>
            </a:pPr>
            <a:r>
              <a:rPr lang="el-GR" sz="2800" dirty="0" smtClean="0">
                <a:solidFill>
                  <a:srgbClr val="000000"/>
                </a:solidFill>
              </a:rPr>
              <a:t>0000000000, 0000011111, 1111100000, 1111111111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d=5 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l-GR" sz="2800" dirty="0" smtClean="0">
                <a:solidFill>
                  <a:srgbClr val="000000"/>
                </a:solidFill>
                <a:sym typeface="Wingdings" pitchFamily="2" charset="2"/>
              </a:rPr>
              <a:t>διορθώνει 2πλά σφάλματα</a:t>
            </a:r>
            <a:endParaRPr lang="el-GR" sz="28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23</a:t>
            </a:fld>
            <a:endParaRPr lang="el-GR" alt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Κώδικες διόρθωσης σφαλμάτων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Όρια στη διόρθωση σφαλμάτων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Με ποιο r μπορούμε να διορθώνουμε σφάλματα 1 bit;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Ας θεωρήσουμε κάθε μία από τις 2</a:t>
            </a:r>
            <a:r>
              <a:rPr lang="el-GR" baseline="30000" dirty="0" smtClean="0">
                <a:solidFill>
                  <a:srgbClr val="000000"/>
                </a:solidFill>
              </a:rPr>
              <a:t>m</a:t>
            </a:r>
            <a:r>
              <a:rPr lang="el-GR" dirty="0" smtClean="0">
                <a:solidFill>
                  <a:srgbClr val="000000"/>
                </a:solidFill>
              </a:rPr>
              <a:t> έγκυρες λέξεις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Θα πρέπει να έχουμε n άκυρες λέξεις σε απόσταση 1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Άρα πρέπει να ισχύει ότι 2</a:t>
            </a:r>
            <a:r>
              <a:rPr lang="el-GR" baseline="30000" dirty="0" smtClean="0">
                <a:solidFill>
                  <a:srgbClr val="000000"/>
                </a:solidFill>
              </a:rPr>
              <a:t>m</a:t>
            </a:r>
            <a:r>
              <a:rPr lang="el-GR" dirty="0" smtClean="0">
                <a:solidFill>
                  <a:srgbClr val="000000"/>
                </a:solidFill>
              </a:rPr>
              <a:t> * (n+1) &lt;= 2</a:t>
            </a:r>
            <a:r>
              <a:rPr lang="el-GR" baseline="30000" dirty="0" smtClean="0">
                <a:solidFill>
                  <a:srgbClr val="000000"/>
                </a:solidFill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Αφού </a:t>
            </a:r>
            <a:r>
              <a:rPr lang="en-US" dirty="0" smtClean="0">
                <a:solidFill>
                  <a:srgbClr val="000000"/>
                </a:solidFill>
              </a:rPr>
              <a:t>n=</a:t>
            </a:r>
            <a:r>
              <a:rPr lang="en-US" dirty="0" err="1" smtClean="0">
                <a:solidFill>
                  <a:srgbClr val="000000"/>
                </a:solidFill>
              </a:rPr>
              <a:t>m+r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l-GR" dirty="0" smtClean="0">
                <a:solidFill>
                  <a:srgbClr val="000000"/>
                </a:solidFill>
              </a:rPr>
              <a:t>εναλλακτικά m + r + 1 &lt;= 2</a:t>
            </a:r>
            <a:r>
              <a:rPr lang="el-GR" baseline="30000" dirty="0" smtClean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24</a:t>
            </a:fld>
            <a:endParaRPr lang="el-GR" alt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Κώδικας </a:t>
            </a:r>
            <a:r>
              <a:rPr lang="en-US" dirty="0" smtClean="0"/>
              <a:t>Hamming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Επιτυγχάνει το κάτω όριο για το r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Αριθμούμε τα bit της κωδικής λέξης 1, 2, 3, … , n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Τα bit στις θέσεις 1, 2, 4, … είναι bit ελέγχου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Κάθε bit ελέγχου ορίζεται ως ισοτιμία μιας σειράς από bit</a:t>
            </a:r>
          </a:p>
          <a:p>
            <a:pPr marL="719138" lvl="2" indent="-268288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Κάθε bit συμμετέχει στην ισοτιμία των δυνάμεων του 2 που περιέχει</a:t>
            </a:r>
          </a:p>
          <a:p>
            <a:pPr marL="719138" lvl="2" indent="-268288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Παράδειγμα: το bit 5 επηρεάζει τα bit ελέγχου 1 και 4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Διόρθωση σφαλμάτων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Προσθέτουμε τις θέσεις των εσφαλμένων bit ελέγχου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Το άθροισμά τους είναι η θέση του σφάλματος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Η αλλαγή ενός bit χαλάει τις ισοτιμίες στις οποίες συμμετέχει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25</a:t>
            </a:fld>
            <a:endParaRPr lang="el-GR" alt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Κώδικες ανίχνευσης σφαλμάτων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2448272"/>
          </a:xfrm>
        </p:spPr>
        <p:txBody>
          <a:bodyPr/>
          <a:lstStyle/>
          <a:p>
            <a:r>
              <a:rPr lang="el-GR" dirty="0" smtClean="0"/>
              <a:t>Μειονεκτήματα διόρθωσης σφαλμάτων</a:t>
            </a:r>
          </a:p>
          <a:p>
            <a:pPr lvl="1"/>
            <a:r>
              <a:rPr lang="el-GR" dirty="0" smtClean="0"/>
              <a:t>Σταθερή επιβάρυνση ανά πλαίσιο, ανεξαρτήτως σφαλμάτων</a:t>
            </a:r>
          </a:p>
          <a:p>
            <a:pPr lvl="1"/>
            <a:r>
              <a:rPr lang="el-GR" dirty="0" smtClean="0"/>
              <a:t>Όταν τα σφάλματα είναι σπάνια συμφέρουν οι αναμεταδόσεις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26</a:t>
            </a:fld>
            <a:endParaRPr lang="el-GR" alt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Κώδικες ανίχνευσης σφαλμάτων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txBody>
          <a:bodyPr/>
          <a:lstStyle/>
          <a:p>
            <a:r>
              <a:rPr lang="el-GR" dirty="0" smtClean="0"/>
              <a:t>Ανίχνευση σφαλμάτων με βάση την ισοτιμία</a:t>
            </a:r>
          </a:p>
          <a:p>
            <a:pPr lvl="1"/>
            <a:r>
              <a:rPr lang="el-GR" dirty="0" smtClean="0"/>
              <a:t>Με απλή ισοτιμία εντοπίζω 1 σφάλμα / κωδική λέξη</a:t>
            </a:r>
          </a:p>
          <a:p>
            <a:pPr lvl="1"/>
            <a:r>
              <a:rPr lang="el-GR" dirty="0" smtClean="0"/>
              <a:t>Οργάνωση k λέξεων σε πίνακα και μετάδοση ανά στήλη</a:t>
            </a:r>
          </a:p>
          <a:p>
            <a:pPr lvl="1"/>
            <a:r>
              <a:rPr lang="el-GR" dirty="0" smtClean="0"/>
              <a:t>Επιτρέπει την ανίχνευση ριπών σφαλμάτων έως k bit</a:t>
            </a:r>
          </a:p>
          <a:p>
            <a:pPr lvl="1"/>
            <a:r>
              <a:rPr lang="el-GR" dirty="0" smtClean="0"/>
              <a:t>Για μεγαλύτερες ριπές μπορεί να μην ανιχνευτεί το σφάλμα</a:t>
            </a:r>
          </a:p>
          <a:p>
            <a:pPr lvl="2"/>
            <a:r>
              <a:rPr lang="el-GR" dirty="0" smtClean="0"/>
              <a:t>Μπορεί τα σφάλματα στην ίδια γραμμή να αλληλοαναιρούνται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27</a:t>
            </a:fld>
            <a:endParaRPr lang="el-GR" alt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Κώδικες ανίχνευσης σφαλμάτων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txBody>
          <a:bodyPr/>
          <a:lstStyle/>
          <a:p>
            <a:r>
              <a:rPr lang="el-GR" dirty="0" smtClean="0"/>
              <a:t>Αθροίσματα ελέγχου</a:t>
            </a:r>
          </a:p>
          <a:p>
            <a:pPr lvl="1"/>
            <a:r>
              <a:rPr lang="el-GR" dirty="0" smtClean="0"/>
              <a:t>Αθροίζουμε όλα τα </a:t>
            </a:r>
            <a:r>
              <a:rPr lang="en-US" dirty="0" smtClean="0"/>
              <a:t>byte/</a:t>
            </a:r>
            <a:r>
              <a:rPr lang="el-GR" dirty="0" smtClean="0"/>
              <a:t>λέξεις της μετάδοσης</a:t>
            </a:r>
          </a:p>
          <a:p>
            <a:pPr lvl="1"/>
            <a:r>
              <a:rPr lang="el-GR" dirty="0" smtClean="0"/>
              <a:t>Στο τέλος στέλνουμε το συμπλήρωμα του αθροίσματος</a:t>
            </a:r>
          </a:p>
          <a:p>
            <a:pPr lvl="1"/>
            <a:r>
              <a:rPr lang="el-GR" dirty="0" smtClean="0"/>
              <a:t>Το άθροισμα δεδομένων-ελέγχου πρέπει να είναι μηδέν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28</a:t>
            </a:fld>
            <a:endParaRPr lang="el-GR" alt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πρωτόκολλα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896544"/>
          </a:xfrm>
        </p:spPr>
        <p:txBody>
          <a:bodyPr/>
          <a:lstStyle/>
          <a:p>
            <a:r>
              <a:rPr lang="el-GR" dirty="0" smtClean="0"/>
              <a:t>Λήψη πλαισίων</a:t>
            </a:r>
          </a:p>
          <a:p>
            <a:pPr marL="536575" lvl="1" indent="-268288"/>
            <a:r>
              <a:rPr lang="el-GR" dirty="0" smtClean="0"/>
              <a:t>Περιμένουμε να συμβεί κάποιο γεγονός</a:t>
            </a:r>
          </a:p>
          <a:p>
            <a:pPr lvl="2"/>
            <a:r>
              <a:rPr lang="el-GR" dirty="0" smtClean="0"/>
              <a:t>Το τι μπορεί να συμβεί εξαρτάται από το πρωτόκολλο</a:t>
            </a:r>
          </a:p>
          <a:p>
            <a:pPr marL="536575" lvl="1" indent="-268288"/>
            <a:r>
              <a:rPr lang="el-GR" dirty="0" smtClean="0"/>
              <a:t>Όταν συμβεί κάτι λαμβάνουμε μία διακοπή</a:t>
            </a:r>
          </a:p>
          <a:p>
            <a:pPr lvl="2"/>
            <a:r>
              <a:rPr lang="el-GR" dirty="0" smtClean="0"/>
              <a:t>Το υλικό ελέγχει αυτόματα το άθροισμα ελέγχου</a:t>
            </a:r>
          </a:p>
          <a:p>
            <a:pPr marL="536575" lvl="1" indent="-268288"/>
            <a:r>
              <a:rPr lang="el-GR" dirty="0" smtClean="0"/>
              <a:t>Καλούμε μια διαδικασία του φυσικού επιπέδου για παραλαβή</a:t>
            </a:r>
          </a:p>
          <a:p>
            <a:pPr marL="536575" lvl="1" indent="-268288"/>
            <a:r>
              <a:rPr lang="el-GR" dirty="0" smtClean="0"/>
              <a:t>Αφαιρούμε την κεφαλίδα με τις πληροφορίες ελέγχου</a:t>
            </a:r>
          </a:p>
          <a:p>
            <a:pPr marL="536575" lvl="1" indent="-268288"/>
            <a:r>
              <a:rPr lang="el-GR" dirty="0" smtClean="0"/>
              <a:t>Στέλνουμε το πακέτο που παραλάβαμε στο επίπεδο δικτύου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29</a:t>
            </a:fld>
            <a:endParaRPr lang="el-GR" alt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Επίπεδο συνδέσμου μετάδοσης δεδομένων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0000"/>
                </a:solidFill>
              </a:rPr>
              <a:t>Ζητήματα σχεδίασης</a:t>
            </a:r>
          </a:p>
          <a:p>
            <a:r>
              <a:rPr lang="el-GR" dirty="0" smtClean="0">
                <a:solidFill>
                  <a:srgbClr val="000000"/>
                </a:solidFill>
              </a:rPr>
              <a:t>Παρεχόμενες υπηρεσίες</a:t>
            </a:r>
          </a:p>
          <a:p>
            <a:r>
              <a:rPr lang="el-GR" dirty="0" smtClean="0">
                <a:solidFill>
                  <a:srgbClr val="000000"/>
                </a:solidFill>
              </a:rPr>
              <a:t>Έλεγχος σφαλμάτων και ροής</a:t>
            </a:r>
          </a:p>
          <a:p>
            <a:r>
              <a:rPr lang="el-GR" dirty="0" smtClean="0">
                <a:solidFill>
                  <a:srgbClr val="000000"/>
                </a:solidFill>
              </a:rPr>
              <a:t>Ανίχνευση/διόρθωση σφαλμάτων</a:t>
            </a:r>
          </a:p>
          <a:p>
            <a:pPr lvl="1"/>
            <a:r>
              <a:rPr lang="el-GR" dirty="0" smtClean="0">
                <a:solidFill>
                  <a:srgbClr val="000000"/>
                </a:solidFill>
              </a:rPr>
              <a:t>Κώδικες διόρθωσης σφαλμάτων</a:t>
            </a:r>
          </a:p>
          <a:p>
            <a:pPr lvl="1"/>
            <a:r>
              <a:rPr lang="el-GR" dirty="0" smtClean="0">
                <a:solidFill>
                  <a:srgbClr val="000000"/>
                </a:solidFill>
              </a:rPr>
              <a:t>Κώδικες ανίχνευσης σφαλμάτων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</a:t>
            </a:fld>
            <a:endParaRPr lang="el-GR" alt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πρωτόκολλα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Περιεχόμενα πλαισίου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Τύπος πλαισίου (πλαίσιο δεδομένων ή πλαίσιο ελέγχου)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Αριθμός σειράς και αριθμός επιβεβαίωσης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Δεδομένα πλαισίου (στα πλαίσια δεδομένων)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Χρονόμετρο αναμετάδοσης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Τι γίνεται αν χαθεί ένα ολόκληρο πλαίσιο;</a:t>
            </a:r>
          </a:p>
          <a:p>
            <a:pPr marL="804863" lvl="2" indent="-268288">
              <a:spcBef>
                <a:spcPts val="0"/>
              </a:spcBef>
            </a:pPr>
            <a:r>
              <a:rPr lang="el-GR" dirty="0" smtClean="0"/>
              <a:t>Όταν στέλνουμε ένα πλαίσιο ξεκινάμε ένα χρονόμετρο</a:t>
            </a:r>
          </a:p>
          <a:p>
            <a:pPr marL="804863" lvl="2" indent="-268288">
              <a:spcBef>
                <a:spcPts val="0"/>
              </a:spcBef>
            </a:pPr>
            <a:r>
              <a:rPr lang="el-GR" dirty="0" smtClean="0"/>
              <a:t>Όταν λάβουμε επιβεβαίωση σταματάμε το χρονόμετρο</a:t>
            </a:r>
          </a:p>
          <a:p>
            <a:pPr marL="804863" lvl="2" indent="-268288">
              <a:spcBef>
                <a:spcPts val="0"/>
              </a:spcBef>
            </a:pPr>
            <a:r>
              <a:rPr lang="el-GR" dirty="0" smtClean="0"/>
              <a:t>Αν το χρονόμετρο λήξει, το πλαίσιο έχει χαθεί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Αριθμοί σειράς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Τα πλαίσια αριθμούνται διαδοχικά </a:t>
            </a:r>
            <a:r>
              <a:rPr lang="el-GR" sz="2400" dirty="0" smtClean="0"/>
              <a:t>(από 0 έως MAX_SEQ)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Ο παραλήπτης εντοπίζει έτσι τυχόν χαμένα πλαίσια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30</a:t>
            </a:fld>
            <a:endParaRPr lang="el-GR" alt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Βασικό μονόδρομο πρωτόκολλο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7525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Το πρωτόκολλο κάνει τις ακόλουθες υποθέσεις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Το επίπεδο δικτύου είναι πάντα έτοιμο για αποστολή / λήψη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Το κανάλι επικοινωνίας δεν χάνει πλαίσια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Ο παραλήπτης είναι πάντα έτοιμος για λήψη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Μετάδοση πλαισίων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Απλά στέλνουμε πλαίσια όπως έρχονται από το επίπεδο δικτύου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Δεν χρειάζεται κεφαλίδα ή επίμετρο αφού δεν χάνονται πλαίσια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Δεν χρειάζεται να περιμένουμε κάτι πριν στείλουμε</a:t>
            </a:r>
          </a:p>
          <a:p>
            <a:pPr>
              <a:spcBef>
                <a:spcPts val="0"/>
              </a:spcBef>
            </a:pPr>
            <a:endParaRPr lang="el-GR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31</a:t>
            </a:fld>
            <a:endParaRPr lang="el-GR" alt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Βασικό μονόδρομο πρωτόκολλο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7525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Λήψη πλαισίων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Το μόνο δυνατό γεγονός είναι η λήψη ενός σωστού πλαισίου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Δεν υπάρχει κεφαλίδα προς αφαίρεση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Τα πλαίσια προωθούνται στο επίπεδο δικτύου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32</a:t>
            </a:fld>
            <a:endParaRPr lang="el-GR" altLang="el-G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παύσης και αναμονής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525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Το επίπεδο δικτύου δεν είναι πάντα έτοιμο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Το κανάλι εξακολουθεί να μην καταστρέφει / χάνει πλαίσια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Ο αποστολέας μπορεί να μην έχει πλαίσια προς αποστολή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Ο παραλήπτης μπορεί να μην μπορεί να παραλάβει πλαίσια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33</a:t>
            </a:fld>
            <a:endParaRPr lang="el-GR" alt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παύσης και αναμονής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Έλεγχος ροής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Αποφυγή υπερφόρτωσης του παραλήπτη με πλαίσια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Γενικά δεν γνωρίζουμε πόσο γρήγορα πρέπει να στέλνουμε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Ο παραλήπτης μας καθοδηγεί με κάποια μορφή ανάδρασης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Έλεγχος ροής με παύση και αναμονή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Στέλνουμε ένα μόνο πλαίσιο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Όταν ο παραλήπτης το καταναλώσει μας στέλνει επιβεβαίωση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Μόλις λάβουμε επιβεβαίωση στέλνουμε το επόμενο πλαίσιο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34</a:t>
            </a:fld>
            <a:endParaRPr lang="el-GR" alt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παύσης και αναμονής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Μετάδοση πλαισίων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Παραλαμβάνουμε ένα πακέτο από το επίπεδο δικτύου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Περιμένουμε μέχρι το επίπεδο δικτύου να είναι έτοιμο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Καλούμε μια διαδικασία του φυσικού επιπέδου για αποστολή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Περιμένουμε επιβεβαίωση πριν επιστρέψουμε στην αρχή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35</a:t>
            </a:fld>
            <a:endParaRPr lang="el-GR" alt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παύσης και αναμονής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Λήψη πλαισίων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Όταν φτάσει ένα πλαίσιο λαμβάνουμε μία διακοπή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Καλούμε μια διαδικασία του φυσικού επιπέδου για παραλαβή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Στέλνουμε το πακέτο που παραλάβαμε στο επίπεδο δικτύου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Περιμένουμε μέχρι το επίπεδο δικτύου να είναι έτοιμο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Στέλνουμε επιβεβαίωση και επιστρέφουμε στην αρχή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Μονόδρομη μετάδοση, αμφίδρομη επικοινωνία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Στην πραγματικότητα, η επικοινωνία είναι ημιαμφίδρομη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36</a:t>
            </a:fld>
            <a:endParaRPr lang="el-GR" alt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Παύση και αναμονή με θόρυβο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Το κανάλι καταστρέφει / χάνει πλαίσια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Τα κατεστραμμένα πλαίσια έχουν λάθος άθροισμα ελέγχου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Τα χαμένα πλαίσια απλά δεν λαμβάνονται ποτέ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Μια απλοϊκή προσέγγιση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Χρονόμετρα αναμετάδοσης στον αποστολέα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Αγνοούμε τα κατεστραμμένα πλαίσια στον παραλήπτη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dirty="0" smtClean="0"/>
              <a:t>όχι επιβεβαίωση στον αποστολέα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Αν λήξει το χρονόμετρο, αναμεταδίδουμε το πλαίσιο 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Δυστυχώς αυτή η μέθοδος δεν λειτουργεί σωστά!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Έστω ότι το πλαίσιο έφτασε αλλά χάθηκε η επιβεβαίωση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Αν αναμεταδοθεί το πλαίσιο, θα ληφθεί δύο φορές!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37</a:t>
            </a:fld>
            <a:endParaRPr lang="el-GR" alt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Παύση και αναμονή με θόρυβο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824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Πώς μπορούμε να διακρίνουμε τα πλαίσια;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Αρίθμηση των πλαισίων με αριθμό σειράς στην κεφαλίδα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Οι αναμεταδόσεις ενός πλαισίου έχουν τον ίδιο αριθμό σειράς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Ο παραλήπτης μπορεί να διακρίνει αν έχει ήδη λάβει το πλαίσιο</a:t>
            </a:r>
          </a:p>
          <a:p>
            <a:pPr lvl="2">
              <a:spcBef>
                <a:spcPts val="0"/>
              </a:spcBef>
            </a:pPr>
            <a:endParaRPr lang="el-GR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38</a:t>
            </a:fld>
            <a:endParaRPr lang="el-GR" alt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Παύση και αναμονή με θόρυβο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Πόσο μεγάλος πρέπει να είναι ο αριθμός σειράς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Στην παύση και αναμονή αρκεί να διακρίνουμε δύο πλαίσια</a:t>
            </a:r>
          </a:p>
          <a:p>
            <a:pPr marL="450850" lvl="2" indent="-182563">
              <a:spcBef>
                <a:spcPts val="0"/>
              </a:spcBef>
            </a:pPr>
            <a:r>
              <a:rPr lang="el-GR" dirty="0" smtClean="0"/>
              <a:t>Αρκούν δύο αριθμοί σειράς (0 και 1), δηλαδή ένα bit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Έστω ότι ο παραλήπτης σε κάποια στιγμή περιμένει το πλαίσιο 0</a:t>
            </a:r>
          </a:p>
          <a:p>
            <a:pPr marL="450850" lvl="2" indent="-182563">
              <a:spcBef>
                <a:spcPts val="0"/>
              </a:spcBef>
            </a:pPr>
            <a:r>
              <a:rPr lang="el-GR" dirty="0" smtClean="0"/>
              <a:t>Αν φτάσει το 0 παραλαμβάνεται, επιβεβαιώνεται το 0, αναμένεται το 1</a:t>
            </a:r>
          </a:p>
          <a:p>
            <a:pPr marL="450850" lvl="2" indent="-182563">
              <a:spcBef>
                <a:spcPts val="0"/>
              </a:spcBef>
            </a:pPr>
            <a:r>
              <a:rPr lang="el-GR" dirty="0" smtClean="0"/>
              <a:t>Αν φτάσει το 1 αγνοείται, επιβεβαιώνεται το 1, αναμένεται το 0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Αυτό ονομάζεται θετική επιβεβαίωση με αναμετάδοση (PAR)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Επίσης ονομάζεται αυτόματη αίτηση επανάληψης (ARQ )</a:t>
            </a:r>
          </a:p>
          <a:p>
            <a:pPr lvl="2">
              <a:spcBef>
                <a:spcPts val="0"/>
              </a:spcBef>
            </a:pPr>
            <a:endParaRPr lang="el-GR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39</a:t>
            </a:fld>
            <a:endParaRPr lang="el-GR" alt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Ζητήματα σχεδίασης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363272" cy="3312368"/>
          </a:xfrm>
        </p:spPr>
        <p:txBody>
          <a:bodyPr/>
          <a:lstStyle/>
          <a:p>
            <a:r>
              <a:rPr lang="el-GR" dirty="0" smtClean="0"/>
              <a:t>Αντικείμενο επιπέδου συνδέσμου μετάδοσης δεδομένων</a:t>
            </a:r>
          </a:p>
          <a:p>
            <a:pPr lvl="1"/>
            <a:r>
              <a:rPr lang="el-GR" dirty="0" smtClean="0"/>
              <a:t>Μετάδοση δεδομένων ανάμεσα σε άμεσα συνδεδεμένες μηχανές</a:t>
            </a:r>
          </a:p>
          <a:p>
            <a:pPr lvl="1"/>
            <a:r>
              <a:rPr lang="el-GR" dirty="0" smtClean="0"/>
              <a:t>Τα bit φτάνουν ακριβώς με τη σειρά με την οποία μεταδόθηκαν</a:t>
            </a:r>
          </a:p>
          <a:p>
            <a:pPr lvl="1"/>
            <a:r>
              <a:rPr lang="el-GR" dirty="0" smtClean="0"/>
              <a:t>Η γραμμή μπορεί όμως να παρουσιάζει σφάλματα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</a:t>
            </a:fld>
            <a:endParaRPr lang="el-GR" altLang="el-GR"/>
          </a:p>
        </p:txBody>
      </p:sp>
      <p:pic>
        <p:nvPicPr>
          <p:cNvPr id="6" name="Picture 6" descr="Επίπεδο Σχεδίαση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13067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Παύση και αναμονή με θόρυβο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Μετάδοση πλαισίων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Παραλαμβάνουμε ένα πακέτο από το επίπεδο δικτύου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Προσθέτουμε αριθμό σειράς και στέλνουμε στο φυσικό επίπεδο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Ξεκινάμε το χρονόμετρο αναμετάδοσης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Περιμένουμε επιβεβαίωση ή λήξη χρονομέτρου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Σωστή επιβεβαίωση: νέο πακέτο, επόμενος αριθμός σειράς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Λάθος επιβεβαίωση ή λήξη χρονομέτρου: δεν αλλάζει τίποτα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Επιστρέφουμε στην αποστολή πλαισίου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40</a:t>
            </a:fld>
            <a:endParaRPr lang="el-GR" alt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Παύση και αναμονή με θόρυβο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7525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Λήψη πλαισίων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Λαμβάνουμε το πλαίσιο από το φυσικό επίπεδο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Αν είναι το σωστό το στέλνουμε στο επίπεδο δικτύου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Προχωράμε τον αριθμό σειράς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Στέλνουμε επιβεβαίωση και επιστρέφουμε στην αρχή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41</a:t>
            </a:fld>
            <a:endParaRPr lang="el-GR" alt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Πρωτόκολλα κυλιόμενου παραθύρου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Αμφίδρομη μετάδοση πλαισίων</a:t>
            </a:r>
          </a:p>
          <a:p>
            <a:pPr lvl="1"/>
            <a:r>
              <a:rPr lang="el-GR" dirty="0" smtClean="0"/>
              <a:t>Σε κάθε κατεύθυνση στέλνουμε δεδομένα και επιβεβαιώσεις</a:t>
            </a:r>
          </a:p>
          <a:p>
            <a:pPr lvl="1"/>
            <a:r>
              <a:rPr lang="el-GR" dirty="0" smtClean="0"/>
              <a:t>Χρήση πεδίου κεφαλίδας (τύπος) για διάκριση των πλαισίων</a:t>
            </a:r>
          </a:p>
          <a:p>
            <a:pPr lvl="1"/>
            <a:r>
              <a:rPr lang="el-GR" dirty="0" smtClean="0"/>
              <a:t>Βελτίωση: εμβόλιμη επιβεβαίωση σε κάθε πακέτο δεδομένων</a:t>
            </a:r>
          </a:p>
          <a:p>
            <a:pPr lvl="2"/>
            <a:r>
              <a:rPr lang="el-GR" dirty="0" smtClean="0"/>
              <a:t>Προσθέτουμε ένα πεδίο επιβεβαίωσης στην κεφαλίδα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42</a:t>
            </a:fld>
            <a:endParaRPr lang="el-GR" altLang="el-G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Πρωτόκολλα κυλιόμενου παραθύρου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Η έννοια του κυλιόμενου παραθύρου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Τα πλαίσια αριθμούνται κυκλικά από 0 έως MAX_SEQ</a:t>
            </a:r>
          </a:p>
          <a:p>
            <a:pPr marL="936625" lvl="2" indent="-268288">
              <a:spcBef>
                <a:spcPts val="0"/>
              </a:spcBef>
            </a:pPr>
            <a:r>
              <a:rPr lang="el-GR" dirty="0" smtClean="0"/>
              <a:t>Γενικά MAX_SEQ &lt;= 2</a:t>
            </a:r>
            <a:r>
              <a:rPr lang="el-GR" baseline="30000" dirty="0" smtClean="0"/>
              <a:t>n</a:t>
            </a:r>
            <a:r>
              <a:rPr lang="el-GR" dirty="0" smtClean="0"/>
              <a:t> – 1, έτσι ώστε να αρκούν n bit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Ο αποστολέας διατηρεί ένα παράθυρο αποστολής</a:t>
            </a:r>
          </a:p>
          <a:p>
            <a:pPr marL="936625" lvl="2" indent="-268288">
              <a:spcBef>
                <a:spcPts val="0"/>
              </a:spcBef>
            </a:pPr>
            <a:r>
              <a:rPr lang="el-GR" dirty="0" smtClean="0"/>
              <a:t>Το παράθυρο χωράει s συνεχόμενα πλαίσια</a:t>
            </a:r>
          </a:p>
          <a:p>
            <a:pPr marL="936625" lvl="2" indent="-268288">
              <a:spcBef>
                <a:spcPts val="0"/>
              </a:spcBef>
            </a:pPr>
            <a:r>
              <a:rPr lang="el-GR" dirty="0" smtClean="0"/>
              <a:t>Ο αποστολέας μπορεί να στείλει όλα τα πλαίσια του παραθύρου</a:t>
            </a:r>
          </a:p>
          <a:p>
            <a:pPr marL="936625" lvl="2" indent="-268288">
              <a:spcBef>
                <a:spcPts val="0"/>
              </a:spcBef>
            </a:pPr>
            <a:r>
              <a:rPr lang="el-GR" dirty="0" smtClean="0"/>
              <a:t>Τα πλαίσια αποθηκεύονται για τυχόν αναμεταδόσεις</a:t>
            </a:r>
          </a:p>
          <a:p>
            <a:pPr marL="936625" lvl="2" indent="-268288">
              <a:spcBef>
                <a:spcPts val="0"/>
              </a:spcBef>
            </a:pPr>
            <a:r>
              <a:rPr lang="el-GR" dirty="0" smtClean="0"/>
              <a:t>Το παράθυρο κυλίεται όταν επιβεβαιώνεται το πρώτο πλαίσιο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43</a:t>
            </a:fld>
            <a:endParaRPr lang="el-GR" altLang="el-G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Πρωτόκολλα κυλιόμενου παραθύρου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23042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Παράδειγμα με n=3, s=r=1 (παύση και αναμονή)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Αρχική κατάσταση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Αφού σταλεί το πρώτο πλαίσιο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Αφού ληφθεί το πρώτο πλαίσιο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Αφού ληφθεί η πρώτη επιβεβαίωση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44</a:t>
            </a:fld>
            <a:endParaRPr lang="el-GR" altLang="el-GR"/>
          </a:p>
        </p:txBody>
      </p:sp>
      <p:pic>
        <p:nvPicPr>
          <p:cNvPr id="6" name="Picture 7" descr="Πρωτόκολλα Κυλιόμενου Παραθύρου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73016"/>
            <a:ext cx="5184576" cy="30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Κυλιόμενο παράθυρο 1 </a:t>
            </a:r>
            <a:r>
              <a:rPr lang="en-US" dirty="0" smtClean="0"/>
              <a:t>bit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Στην απλούστερη περίπτωση s=r=1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Ουσιαστικά έχουμε παύση και αναμονή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Η διαφορά είναι ότι το πρωτόκολλο είναι αμφίδρομο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Κοινός κώδικας αποστολέα και παραλήπτη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Αρχικοποιούμε τον αριθμό σειράς αποστολής και λήψης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Στέλνουμε ένα πλαίσιο, ξεκινάμε το χρονόμετρο αναμετάδοσης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45</a:t>
            </a:fld>
            <a:endParaRPr lang="el-GR" altLang="el-G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Κυλιόμενο παράθυρο 1 </a:t>
            </a:r>
            <a:r>
              <a:rPr lang="en-US" dirty="0" smtClean="0"/>
              <a:t>bit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36724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Το πρωτόκολλο λειτουργεί σωστά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Έχει όμως ένα πρόβλημα απόδοσης υπό ορισμένες συνθήκες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Αριστερά: κανονική λειτουργία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Δεξιά: προβληματική λειτουργία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Συμβαίνει όταν τα δύο άκρα στείλουν μαζί το πρώτο πλαίσιο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Κάθε πλαίσιο στέλνεται δύο φορές χωρίς λόγο!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46</a:t>
            </a:fld>
            <a:endParaRPr lang="el-GR" altLang="el-G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Κυλιόμενο παράθυρο 1 </a:t>
            </a:r>
            <a:r>
              <a:rPr lang="en-US" dirty="0" smtClean="0"/>
              <a:t>bit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47</a:t>
            </a:fld>
            <a:endParaRPr lang="el-GR" altLang="el-GR"/>
          </a:p>
        </p:txBody>
      </p:sp>
      <p:pic>
        <p:nvPicPr>
          <p:cNvPr id="7" name="Picture 7" descr="Πρωτόκολλα Κυλιόμενου Παραθύρου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1430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Οπισθοχώρηση κατά </a:t>
            </a:r>
            <a:r>
              <a:rPr lang="en-US" dirty="0" smtClean="0"/>
              <a:t>n (Go-back-n)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824536"/>
          </a:xfrm>
        </p:spPr>
        <p:txBody>
          <a:bodyPr/>
          <a:lstStyle/>
          <a:p>
            <a:r>
              <a:rPr lang="el-GR" dirty="0" smtClean="0"/>
              <a:t>Πόσο αργή είναι η παύση και αναμονή;</a:t>
            </a:r>
          </a:p>
          <a:p>
            <a:pPr lvl="1"/>
            <a:r>
              <a:rPr lang="el-GR" dirty="0" smtClean="0"/>
              <a:t>Έστω γραμμή 50 kbps με καθυστέρηση διάδοσης 500 ms</a:t>
            </a:r>
          </a:p>
          <a:p>
            <a:pPr lvl="1"/>
            <a:r>
              <a:rPr lang="el-GR" dirty="0" smtClean="0"/>
              <a:t>Έστω ότι τα πλαίσια έχουν μέγεθος 1000 bit</a:t>
            </a:r>
          </a:p>
          <a:p>
            <a:pPr lvl="1"/>
            <a:r>
              <a:rPr lang="el-GR" dirty="0" smtClean="0"/>
              <a:t>Ένα πλαίσιο κάνει 1000 / 50000 = 20 ms να σταλεί</a:t>
            </a:r>
          </a:p>
          <a:p>
            <a:pPr lvl="1"/>
            <a:r>
              <a:rPr lang="el-GR" dirty="0" smtClean="0"/>
              <a:t>Η επιβεβαίωση θα έρθει στα 520 ms</a:t>
            </a:r>
          </a:p>
          <a:p>
            <a:pPr lvl="2"/>
            <a:r>
              <a:rPr lang="el-GR" dirty="0" smtClean="0"/>
              <a:t>Αν η επιβεβαίωση είναι 1000 bit, χρειάζονται άλλα 20 ms</a:t>
            </a:r>
          </a:p>
          <a:p>
            <a:pPr lvl="1"/>
            <a:r>
              <a:rPr lang="el-GR" dirty="0" smtClean="0"/>
              <a:t>Συνολικά στέλνουμε 1000 bit σε 520 ms, δηλαδή &lt; 2 kbps</a:t>
            </a:r>
          </a:p>
          <a:p>
            <a:pPr lvl="2"/>
            <a:r>
              <a:rPr lang="el-GR" dirty="0" smtClean="0"/>
              <a:t>Αξιοποιούμε &lt; 4% της γραμμής!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48</a:t>
            </a:fld>
            <a:endParaRPr lang="el-GR" alt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Οπισθοχώρηση κατά </a:t>
            </a:r>
            <a:r>
              <a:rPr lang="en-US" dirty="0" smtClean="0"/>
              <a:t>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824536"/>
          </a:xfrm>
        </p:spPr>
        <p:txBody>
          <a:bodyPr/>
          <a:lstStyle/>
          <a:p>
            <a:r>
              <a:rPr lang="el-GR" i="1" dirty="0" smtClean="0"/>
              <a:t>Λύση</a:t>
            </a:r>
            <a:r>
              <a:rPr lang="el-GR" dirty="0" smtClean="0"/>
              <a:t>: αύξηση μεγέθους του παραθύρου αποστολής</a:t>
            </a:r>
          </a:p>
          <a:p>
            <a:pPr lvl="1"/>
            <a:r>
              <a:rPr lang="el-GR" dirty="0" smtClean="0"/>
              <a:t>Έστω ότι το παράθυρο του αποστολέα χωράει </a:t>
            </a:r>
            <a:r>
              <a:rPr lang="el-GR" b="1" dirty="0" smtClean="0"/>
              <a:t>n</a:t>
            </a:r>
            <a:r>
              <a:rPr lang="el-GR" dirty="0" smtClean="0"/>
              <a:t> πλαίσια</a:t>
            </a:r>
          </a:p>
          <a:p>
            <a:pPr lvl="1"/>
            <a:r>
              <a:rPr lang="el-GR" dirty="0" smtClean="0"/>
              <a:t>Μπορούμε να στείλουμε </a:t>
            </a:r>
            <a:r>
              <a:rPr lang="el-GR" b="1" dirty="0" smtClean="0"/>
              <a:t>n</a:t>
            </a:r>
            <a:r>
              <a:rPr lang="el-GR" dirty="0" smtClean="0"/>
              <a:t> πλαίσια πριν φτάσει μια επιβεβαίωση</a:t>
            </a:r>
          </a:p>
          <a:p>
            <a:pPr lvl="1"/>
            <a:r>
              <a:rPr lang="el-GR" dirty="0" smtClean="0"/>
              <a:t>Ορίζουμε το </a:t>
            </a:r>
            <a:r>
              <a:rPr lang="el-GR" b="1" dirty="0" smtClean="0"/>
              <a:t>n</a:t>
            </a:r>
            <a:r>
              <a:rPr lang="el-GR" dirty="0" smtClean="0"/>
              <a:t> έτσι ώστε να μην αδρανούμε ποτέ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49</a:t>
            </a:fld>
            <a:endParaRPr lang="el-GR" alt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Ζητήματα σχεδίασης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80520"/>
          </a:xfrm>
        </p:spPr>
        <p:txBody>
          <a:bodyPr/>
          <a:lstStyle/>
          <a:p>
            <a:r>
              <a:rPr lang="el-GR" dirty="0" smtClean="0"/>
              <a:t>Λειτουργίες επιπέδου συνδέσμου μετάδοσης δεδομένων</a:t>
            </a:r>
          </a:p>
          <a:p>
            <a:pPr lvl="1"/>
            <a:r>
              <a:rPr lang="el-GR" dirty="0" smtClean="0"/>
              <a:t>Παροχή κατάλληλης διεπαφής προς το επίπεδο δικτύου</a:t>
            </a:r>
          </a:p>
          <a:p>
            <a:pPr lvl="1"/>
            <a:r>
              <a:rPr lang="el-GR" dirty="0" smtClean="0"/>
              <a:t>Αντιμετώπιση σφαλμάτων μετάδοσης</a:t>
            </a:r>
          </a:p>
          <a:p>
            <a:pPr lvl="1"/>
            <a:r>
              <a:rPr lang="el-GR" dirty="0" smtClean="0"/>
              <a:t>Ρύθμιση ροής δεδομένων κατά τη μετάδοση</a:t>
            </a:r>
          </a:p>
          <a:p>
            <a:r>
              <a:rPr lang="el-GR" dirty="0" smtClean="0"/>
              <a:t>Τεμαχισμός πακέτων (packets) σε πλαίσια (frames)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</a:t>
            </a:fld>
            <a:endParaRPr lang="el-GR" alt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Οπισθοχώρηση κατά </a:t>
            </a:r>
            <a:r>
              <a:rPr lang="en-US" dirty="0" smtClean="0"/>
              <a:t>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824536"/>
          </a:xfrm>
        </p:spPr>
        <p:txBody>
          <a:bodyPr/>
          <a:lstStyle/>
          <a:p>
            <a:r>
              <a:rPr lang="el-GR" dirty="0" smtClean="0"/>
              <a:t>Πόσο μεγάλο πρέπει να είναι το </a:t>
            </a:r>
            <a:r>
              <a:rPr lang="el-GR" dirty="0" smtClean="0">
                <a:solidFill>
                  <a:srgbClr val="772123"/>
                </a:solidFill>
              </a:rPr>
              <a:t>παράθυρο αποστολής</a:t>
            </a:r>
            <a:r>
              <a:rPr lang="el-GR" dirty="0" smtClean="0"/>
              <a:t>;</a:t>
            </a:r>
          </a:p>
          <a:p>
            <a:pPr lvl="1"/>
            <a:r>
              <a:rPr lang="el-GR" dirty="0" smtClean="0"/>
              <a:t>Υπολογίζουμε το γινόμενο εύρος ζώνης x καθυστέρηση (BD)</a:t>
            </a:r>
          </a:p>
          <a:p>
            <a:pPr lvl="1"/>
            <a:r>
              <a:rPr lang="el-GR" dirty="0" smtClean="0"/>
              <a:t>Το γινόμενο μας λέει πόσα bit χωράνε στη γραμμή</a:t>
            </a:r>
          </a:p>
          <a:p>
            <a:pPr lvl="1"/>
            <a:r>
              <a:rPr lang="el-GR" dirty="0" smtClean="0"/>
              <a:t>Το παράθυρο πρέπει να είναι 2BD+1 πλαίσια</a:t>
            </a:r>
          </a:p>
          <a:p>
            <a:pPr lvl="2"/>
            <a:r>
              <a:rPr lang="el-GR" dirty="0" smtClean="0"/>
              <a:t>Στο προηγούμενο παράδειγμα πρέπει να είναι 26 πλαίσια</a:t>
            </a:r>
          </a:p>
          <a:p>
            <a:pPr lvl="2"/>
            <a:r>
              <a:rPr lang="el-GR" dirty="0" smtClean="0"/>
              <a:t>Παρατηρούμε ότι 520/20=26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50</a:t>
            </a:fld>
            <a:endParaRPr lang="el-GR" alt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Οπισθοχώρηση κατά </a:t>
            </a:r>
            <a:r>
              <a:rPr lang="en-US" dirty="0" smtClean="0"/>
              <a:t>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824536"/>
          </a:xfrm>
        </p:spPr>
        <p:txBody>
          <a:bodyPr/>
          <a:lstStyle/>
          <a:p>
            <a:r>
              <a:rPr lang="el-GR" dirty="0" smtClean="0"/>
              <a:t>Πόσο μεγάλο πρέπει να είναι το </a:t>
            </a:r>
            <a:r>
              <a:rPr lang="el-GR" dirty="0" smtClean="0">
                <a:solidFill>
                  <a:srgbClr val="772123"/>
                </a:solidFill>
              </a:rPr>
              <a:t>παράθυρο λήψης</a:t>
            </a:r>
            <a:r>
              <a:rPr lang="el-GR" dirty="0" smtClean="0"/>
              <a:t>;</a:t>
            </a:r>
          </a:p>
          <a:p>
            <a:pPr lvl="1"/>
            <a:r>
              <a:rPr lang="el-GR" dirty="0" smtClean="0"/>
              <a:t>Το παράθυρο λήψης δεν είναι απαραίτητα ίσο με n</a:t>
            </a:r>
          </a:p>
          <a:p>
            <a:pPr lvl="1"/>
            <a:r>
              <a:rPr lang="el-GR" dirty="0" smtClean="0"/>
              <a:t>Οπισθοχώρηση κατά n: παράθυρο παραλήπτη = 1</a:t>
            </a:r>
          </a:p>
          <a:p>
            <a:pPr lvl="2"/>
            <a:r>
              <a:rPr lang="el-GR" dirty="0" smtClean="0"/>
              <a:t>Τα πλαίσια γίνονται αποδεκτά μόνο με τη σειρά</a:t>
            </a:r>
          </a:p>
          <a:p>
            <a:pPr lvl="1"/>
            <a:r>
              <a:rPr lang="el-GR" dirty="0" smtClean="0"/>
              <a:t>Επιλεκτική επανάληψη: παράθυρο παραλήπτη &gt; 1</a:t>
            </a:r>
          </a:p>
          <a:p>
            <a:pPr lvl="2"/>
            <a:r>
              <a:rPr lang="el-GR" dirty="0" smtClean="0"/>
              <a:t>Τα πλαίσια γίνονται αποδεκτά και εκτός σειράς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51</a:t>
            </a:fld>
            <a:endParaRPr lang="el-GR" alt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Οπισθοχώρηση κατά </a:t>
            </a:r>
            <a:r>
              <a:rPr lang="en-US" dirty="0" smtClean="0"/>
              <a:t>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35283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Παράδειγμα οπισθοχώρησης κατά n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Ο παραλήπτης δέχεται πλαίσια μόνο με τη σειρά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Αν χαθεί ένα πλαίσιο, όλα τα επόμενα απορρίπτονται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Τελικά λήγει το χρονόμετρο αναμετάδοσης του αποστολέα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Το χαμένο πλαίσιο και όλα τα επόμενα αναμεταδίδονται</a:t>
            </a:r>
          </a:p>
          <a:p>
            <a:pPr marL="536575" lvl="1" indent="-268288">
              <a:spcBef>
                <a:spcPts val="0"/>
              </a:spcBef>
            </a:pPr>
            <a:r>
              <a:rPr lang="el-GR" dirty="0" smtClean="0"/>
              <a:t>Ουσιαστικά σε κάθε σφάλμα γυρνάμε </a:t>
            </a:r>
            <a:r>
              <a:rPr lang="el-GR" b="1" dirty="0" smtClean="0"/>
              <a:t>n</a:t>
            </a:r>
            <a:r>
              <a:rPr lang="el-GR" dirty="0" smtClean="0"/>
              <a:t> πλαίσια πίσω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52</a:t>
            </a:fld>
            <a:endParaRPr lang="el-GR" altLang="el-GR" dirty="0"/>
          </a:p>
        </p:txBody>
      </p:sp>
      <p:pic>
        <p:nvPicPr>
          <p:cNvPr id="6" name="Picture 7" descr="Πρωτόκολλα Κυλιόμενου Παραθύρου"/>
          <p:cNvPicPr>
            <a:picLocks noChangeAspect="1"/>
          </p:cNvPicPr>
          <p:nvPr/>
        </p:nvPicPr>
        <p:blipFill>
          <a:blip r:embed="rId2" cstate="print"/>
          <a:srcRect b="51666"/>
          <a:stretch>
            <a:fillRect/>
          </a:stretch>
        </p:blipFill>
        <p:spPr bwMode="auto">
          <a:xfrm>
            <a:off x="1475655" y="4752528"/>
            <a:ext cx="5118033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Οπισθοχώρηση κατά </a:t>
            </a:r>
            <a:r>
              <a:rPr lang="en-US" dirty="0" smtClean="0"/>
              <a:t>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33843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Μέγεθος αριθμών σειράς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Έστω ότι το παράθυρο του αποστολέα χωράει s πλαίσια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Έστω ότι στέλνουμε τα πλαίσια 0 έως s - 1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Τι σημαίνει μια επιβεβαίωση για το s - 1;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Είτε όλα τα πλαίσια έφτασαν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Είτε κανένα πλαίσιο δεν έφτασε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Δεν πρέπει ποτέ να στέλνουμε πάνω από s πλαίσια</a:t>
            </a:r>
          </a:p>
          <a:p>
            <a:pPr marL="536575" lvl="1" indent="-268288">
              <a:spcBef>
                <a:spcPts val="0"/>
              </a:spcBef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53</a:t>
            </a:fld>
            <a:endParaRPr lang="el-GR" alt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Οπισθοχώρηση κατά </a:t>
            </a:r>
            <a:r>
              <a:rPr lang="en-US" dirty="0" smtClean="0"/>
              <a:t>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33843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Αθροιστικές επιβεβαιώσεις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Στην οπισθοχώρηση κατά n δεχόμαστε πλαίσια μόνο με τη σειρά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Άρα και οι επιβεβαιώσεις στέλνονται με τη σειρά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Συνεπώς η επιβεβαίωση του i καλύπτει και τα i-1, i-2, …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Αν χαθεί μια επιβεβαίωση, καλύπτεται από την επόμενη</a:t>
            </a:r>
          </a:p>
          <a:p>
            <a:pPr marL="536575" lvl="1" indent="-268288">
              <a:spcBef>
                <a:spcPts val="0"/>
              </a:spcBef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54</a:t>
            </a:fld>
            <a:endParaRPr lang="el-GR" alt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Επιλεκτική επανάληψη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Επιλεκτική επανάληψη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Ο παραλήπτης δέχεται πλαίσια και εκτός σειράς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Αν λείπει ένα πλαίσιο στέλνουμε ένα </a:t>
            </a:r>
            <a:r>
              <a:rPr lang="en-US" dirty="0" smtClean="0"/>
              <a:t>NAK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</a:t>
            </a:r>
            <a:r>
              <a:rPr lang="el-GR" dirty="0" smtClean="0"/>
              <a:t>ο χαμένο πλαίσιο αναμεταδίδεται μόλις ληφθεί το</a:t>
            </a:r>
            <a:r>
              <a:rPr lang="en-US" dirty="0" smtClean="0"/>
              <a:t> NAK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l-GR" dirty="0" smtClean="0"/>
              <a:t>Η αναμετάδοση κλείνει το κενό στη σειρά των πλαισίων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Τα πλαίσια που έχουν ληφθεί σωστά δεν αναμεταδίδονται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Στο επίπεδο δικτύου τα πακέτα παραδίδονται με τη σειρά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55</a:t>
            </a:fld>
            <a:endParaRPr lang="el-GR" altLang="el-G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Επιλεκτική επανάληψη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56</a:t>
            </a:fld>
            <a:endParaRPr lang="el-GR" altLang="el-GR"/>
          </a:p>
        </p:txBody>
      </p:sp>
      <p:pic>
        <p:nvPicPr>
          <p:cNvPr id="7" name="Picture 7" descr="Επιλεκτική Επανάληψη"/>
          <p:cNvPicPr>
            <a:picLocks noChangeAspect="1"/>
          </p:cNvPicPr>
          <p:nvPr/>
        </p:nvPicPr>
        <p:blipFill>
          <a:blip r:embed="rId2" cstate="print"/>
          <a:srcRect t="55769" b="3333"/>
          <a:stretch>
            <a:fillRect/>
          </a:stretch>
        </p:blipFill>
        <p:spPr bwMode="auto">
          <a:xfrm>
            <a:off x="395536" y="1844824"/>
            <a:ext cx="82392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Επιλεκτική επανάληψη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Μέγεθος αριθμών σειράς</a:t>
            </a:r>
          </a:p>
          <a:p>
            <a:pPr marL="450850" lvl="1" indent="-268288">
              <a:spcBef>
                <a:spcPts val="0"/>
              </a:spcBef>
            </a:pPr>
            <a:r>
              <a:rPr lang="el-GR" dirty="0" smtClean="0"/>
              <a:t>Έστω ότι το παράθυρο αποστολής χωράει </a:t>
            </a:r>
            <a:r>
              <a:rPr lang="en-US" dirty="0" smtClean="0"/>
              <a:t>s </a:t>
            </a:r>
            <a:r>
              <a:rPr lang="el-GR" dirty="0" smtClean="0"/>
              <a:t>πλαίσια</a:t>
            </a:r>
            <a:endParaRPr lang="en-US" dirty="0" smtClean="0"/>
          </a:p>
          <a:p>
            <a:pPr marL="622300" lvl="2" indent="-268288">
              <a:spcBef>
                <a:spcPts val="0"/>
              </a:spcBef>
            </a:pPr>
            <a:r>
              <a:rPr lang="el-GR" dirty="0" smtClean="0"/>
              <a:t>Παράδειγμα: αριθμοί σειράς 3 </a:t>
            </a:r>
            <a:r>
              <a:rPr lang="en-US" dirty="0" smtClean="0"/>
              <a:t>bit</a:t>
            </a:r>
            <a:r>
              <a:rPr lang="el-GR" dirty="0" smtClean="0"/>
              <a:t> (0-7) και στέλνουμε ως 7 πλαίσια</a:t>
            </a:r>
          </a:p>
          <a:p>
            <a:pPr marL="622300" lvl="2" indent="-268288">
              <a:spcBef>
                <a:spcPts val="0"/>
              </a:spcBef>
            </a:pPr>
            <a:r>
              <a:rPr lang="el-GR" dirty="0" smtClean="0"/>
              <a:t>Αρχικά ο αποστολέας στέλνει τα πλαίσια 0-6</a:t>
            </a:r>
          </a:p>
          <a:p>
            <a:pPr marL="622300" lvl="2" indent="-268288">
              <a:spcBef>
                <a:spcPts val="0"/>
              </a:spcBef>
            </a:pPr>
            <a:r>
              <a:rPr lang="el-GR" dirty="0" smtClean="0"/>
              <a:t>Ο παραλήπτης τα επιβεβαιώνει και προχωρά το παράθυρο</a:t>
            </a:r>
          </a:p>
          <a:p>
            <a:pPr marL="622300" lvl="2" indent="-268288">
              <a:spcBef>
                <a:spcPts val="0"/>
              </a:spcBef>
            </a:pPr>
            <a:r>
              <a:rPr lang="el-GR" dirty="0" smtClean="0"/>
              <a:t>Όλες οι επιβεβαιώσεις χάνονται</a:t>
            </a:r>
          </a:p>
          <a:p>
            <a:pPr marL="622300" lvl="2" indent="-268288">
              <a:spcBef>
                <a:spcPts val="0"/>
              </a:spcBef>
            </a:pPr>
            <a:r>
              <a:rPr lang="el-GR" dirty="0" smtClean="0"/>
              <a:t>Ο αποστολέας αναμεταδίδει το πλαίσιο 0</a:t>
            </a:r>
          </a:p>
          <a:p>
            <a:pPr marL="622300" lvl="2" indent="-268288">
              <a:spcBef>
                <a:spcPts val="0"/>
              </a:spcBef>
            </a:pPr>
            <a:r>
              <a:rPr lang="el-GR" dirty="0" smtClean="0"/>
              <a:t>Ο παραλήπτης το δέχεται ως νέο πλαίσιο!</a:t>
            </a:r>
          </a:p>
          <a:p>
            <a:pPr marL="450850" lvl="1" indent="-268288">
              <a:spcBef>
                <a:spcPts val="0"/>
              </a:spcBef>
            </a:pPr>
            <a:r>
              <a:rPr lang="el-GR" dirty="0" smtClean="0"/>
              <a:t>Δεν πρέπει ποτέ να στέλνουμε πάνω από </a:t>
            </a:r>
            <a:r>
              <a:rPr lang="en-US" dirty="0" smtClean="0"/>
              <a:t>s/2 </a:t>
            </a:r>
            <a:r>
              <a:rPr lang="el-GR" dirty="0" smtClean="0"/>
              <a:t>πλαίσια</a:t>
            </a:r>
          </a:p>
          <a:p>
            <a:pPr marL="622300" lvl="2" indent="-268288">
              <a:spcBef>
                <a:spcPts val="0"/>
              </a:spcBef>
            </a:pPr>
            <a:r>
              <a:rPr lang="el-GR" dirty="0" smtClean="0"/>
              <a:t>Παράδειγμα: αριθμοί σειράς 3 </a:t>
            </a:r>
            <a:r>
              <a:rPr lang="en-US" dirty="0" smtClean="0"/>
              <a:t>bit</a:t>
            </a:r>
            <a:r>
              <a:rPr lang="el-GR" dirty="0" smtClean="0"/>
              <a:t> (0-7)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στέλνουμε ως 4 πλαίσια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57</a:t>
            </a:fld>
            <a:endParaRPr lang="el-GR" altLang="el-G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Επιλεκτική επανάληψη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Πλήθος ενταμιευτών και χρονομέτρων αναμετάδοσης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Ποτέ δεν εκκρεμούν πάνω από </a:t>
            </a:r>
            <a:r>
              <a:rPr lang="en-US" dirty="0" smtClean="0"/>
              <a:t>s/2</a:t>
            </a:r>
            <a:r>
              <a:rPr lang="el-GR" dirty="0" smtClean="0"/>
              <a:t> πλαίσια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Αρκούν </a:t>
            </a:r>
            <a:r>
              <a:rPr lang="en-US" dirty="0" smtClean="0"/>
              <a:t>s/2 </a:t>
            </a:r>
            <a:r>
              <a:rPr lang="el-GR" dirty="0" smtClean="0"/>
              <a:t>ενταμιευτές και χρονόμετρα αναμετάδοσης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Καθυστερημένες επιβεβαιώσεις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Όταν λάβουμε ένα πλαίσιο ξεκινάμε το χρονόμετρο επιβεβαίωσης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Αν στείλουμε κάποιο πλαίσιο σταματάμε το χρονόμετρο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Αν λήξει το χρονόμετρο στέλνουμε χωριστή επιβεβαίωση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58</a:t>
            </a:fld>
            <a:endParaRPr lang="el-GR" altLang="el-G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Επιλεκτική επανάληψη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r>
              <a:rPr lang="el-GR" dirty="0" smtClean="0"/>
              <a:t>Χειρισμός αρνητικών επιβεβαιώσεων </a:t>
            </a:r>
            <a:r>
              <a:rPr lang="en-US" dirty="0" smtClean="0"/>
              <a:t>(NAK)</a:t>
            </a:r>
          </a:p>
          <a:p>
            <a:pPr lvl="1"/>
            <a:r>
              <a:rPr lang="el-GR" dirty="0" smtClean="0"/>
              <a:t>Όταν εντοπιστεί κενό στα πλαίσια στέλνουμε ένα </a:t>
            </a:r>
            <a:r>
              <a:rPr lang="en-US" dirty="0" smtClean="0"/>
              <a:t>NAK</a:t>
            </a:r>
            <a:endParaRPr lang="el-GR" dirty="0" smtClean="0"/>
          </a:p>
          <a:p>
            <a:pPr lvl="2"/>
            <a:r>
              <a:rPr lang="el-GR" dirty="0" smtClean="0"/>
              <a:t>Το </a:t>
            </a:r>
            <a:r>
              <a:rPr lang="en-US" dirty="0" smtClean="0"/>
              <a:t>NAK</a:t>
            </a:r>
            <a:r>
              <a:rPr lang="el-GR" dirty="0" smtClean="0"/>
              <a:t> ζητάει το πλαίσιο που λείπει</a:t>
            </a:r>
            <a:r>
              <a:rPr lang="en-US" dirty="0" smtClean="0"/>
              <a:t> </a:t>
            </a:r>
            <a:r>
              <a:rPr lang="el-GR" dirty="0" smtClean="0"/>
              <a:t>και επιβεβαιώνει τα άλλα</a:t>
            </a:r>
          </a:p>
          <a:p>
            <a:pPr lvl="1"/>
            <a:r>
              <a:rPr lang="el-GR" dirty="0" smtClean="0"/>
              <a:t>Τα </a:t>
            </a:r>
            <a:r>
              <a:rPr lang="en-US" dirty="0" smtClean="0"/>
              <a:t>NAK</a:t>
            </a:r>
            <a:r>
              <a:rPr lang="el-GR" dirty="0" smtClean="0"/>
              <a:t> απενεργοποιούνται προσωρινά</a:t>
            </a:r>
          </a:p>
          <a:p>
            <a:pPr lvl="2"/>
            <a:r>
              <a:rPr lang="el-GR" dirty="0" smtClean="0"/>
              <a:t>Αν χαθεί το </a:t>
            </a:r>
            <a:r>
              <a:rPr lang="en-US" dirty="0" smtClean="0"/>
              <a:t>NAK</a:t>
            </a:r>
            <a:r>
              <a:rPr lang="el-GR" dirty="0" smtClean="0"/>
              <a:t> θα περιμένουμε το χρονόμετρο αναμετάδοσης</a:t>
            </a:r>
          </a:p>
          <a:p>
            <a:pPr lvl="1"/>
            <a:r>
              <a:rPr lang="el-GR" dirty="0" smtClean="0"/>
              <a:t>Όταν λάβουμε το πλαίσιο που λείπει τα </a:t>
            </a:r>
            <a:r>
              <a:rPr lang="en-US" dirty="0" smtClean="0"/>
              <a:t>NAK</a:t>
            </a:r>
            <a:r>
              <a:rPr lang="el-GR" dirty="0" smtClean="0"/>
              <a:t> ενεργοποιούνται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59</a:t>
            </a:fld>
            <a:endParaRPr lang="el-GR" alt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Παρεχόμενες υπηρεσίες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293096"/>
            <a:ext cx="8568952" cy="1872208"/>
          </a:xfrm>
        </p:spPr>
        <p:txBody>
          <a:bodyPr/>
          <a:lstStyle/>
          <a:p>
            <a:r>
              <a:rPr lang="el-GR" dirty="0" smtClean="0"/>
              <a:t>Εικονική και πραγματική επικοινωνία</a:t>
            </a:r>
          </a:p>
          <a:p>
            <a:pPr lvl="1"/>
            <a:r>
              <a:rPr lang="el-GR" dirty="0" smtClean="0"/>
              <a:t>Το επίπεδο δικτύου επικοινωνεί μέσω του επιπέδου ζεύξης</a:t>
            </a:r>
          </a:p>
          <a:p>
            <a:pPr lvl="1"/>
            <a:r>
              <a:rPr lang="el-GR" dirty="0" smtClean="0"/>
              <a:t>Το επίπεδο ζεύξης επικοινωνεί μέσω του φυσικού επιπέδου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  <p:pic>
        <p:nvPicPr>
          <p:cNvPr id="6" name="Picture 5" descr="Παρεχόμενες Υπηρεσίε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477963"/>
            <a:ext cx="45466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/>
              <a:t>4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dirty="0"/>
              <a:t>: </a:t>
            </a:r>
            <a:r>
              <a:rPr lang="el-GR" sz="2800" dirty="0" smtClean="0"/>
              <a:t>Δίκτυα Επικοινωνιών</a:t>
            </a:r>
          </a:p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smtClean="0"/>
              <a:t>Επίπεδο Σύνδεσης Δεδομέων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6463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Παρεχόμενες υπηρεσίες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Μη επιβεβαιωμένη ασυνδεσμική υπηρεσία</a:t>
            </a:r>
          </a:p>
          <a:p>
            <a:pPr lvl="1"/>
            <a:r>
              <a:rPr lang="el-GR" dirty="0" smtClean="0"/>
              <a:t>Αποστολή ανεξάρτητων πλαισίων χωρίς επιβεβαιώσεις</a:t>
            </a:r>
          </a:p>
          <a:p>
            <a:pPr lvl="2"/>
            <a:r>
              <a:rPr lang="el-GR" dirty="0" smtClean="0"/>
              <a:t>Δεν εγκαθιδρύονται ούτε απελευθερώνονται συνδέσεις</a:t>
            </a:r>
          </a:p>
          <a:p>
            <a:pPr lvl="2"/>
            <a:r>
              <a:rPr lang="el-GR" dirty="0" smtClean="0"/>
              <a:t>Δεν αντιμετωπίζονται τυχόν απώλειες πλαισίων</a:t>
            </a:r>
          </a:p>
          <a:p>
            <a:pPr lvl="1"/>
            <a:r>
              <a:rPr lang="el-GR" dirty="0" smtClean="0"/>
              <a:t>Κατάλληλη για πολύ αξιόπιστα δίκτυα</a:t>
            </a:r>
          </a:p>
          <a:p>
            <a:pPr lvl="1"/>
            <a:r>
              <a:rPr lang="el-GR" dirty="0" smtClean="0"/>
              <a:t>Αυτή η υπηρεσία παρέχεται από το Ethernet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</a:t>
            </a:fld>
            <a:endParaRPr lang="el-GR" alt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Παρεχόμενες υπηρεσίες 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Επιβεβαιωμένη ασυνδεσμική υπηρεσία</a:t>
            </a:r>
          </a:p>
          <a:p>
            <a:pPr lvl="1"/>
            <a:r>
              <a:rPr lang="el-GR" dirty="0" smtClean="0"/>
              <a:t>Προστίθεται η επιστροφή επιβεβαιώσεων</a:t>
            </a:r>
          </a:p>
          <a:p>
            <a:pPr lvl="1"/>
            <a:r>
              <a:rPr lang="el-GR" dirty="0" smtClean="0"/>
              <a:t>Τυχόν χαμένα πλαίσια αναμεταδίδονται</a:t>
            </a:r>
          </a:p>
          <a:p>
            <a:pPr lvl="1"/>
            <a:r>
              <a:rPr lang="el-GR" dirty="0" smtClean="0"/>
              <a:t>Η αναμετάδοση είναι βελτιστοποίηση</a:t>
            </a:r>
          </a:p>
          <a:p>
            <a:pPr lvl="2"/>
            <a:r>
              <a:rPr lang="el-GR" dirty="0" smtClean="0"/>
              <a:t>Η αναμετάδοση μπορεί να γίνει και στο επίπεδο δικτύου</a:t>
            </a:r>
          </a:p>
          <a:p>
            <a:pPr lvl="2"/>
            <a:r>
              <a:rPr lang="el-GR" dirty="0" smtClean="0"/>
              <a:t>Στο επίπεδο ζεύξης η αναμετάδοση μπορεί να είναι πιο αποδοτική</a:t>
            </a:r>
          </a:p>
          <a:p>
            <a:pPr lvl="1"/>
            <a:r>
              <a:rPr lang="el-GR" dirty="0" smtClean="0"/>
              <a:t>Αυτή η υπηρεσία παρέχεται προαιρετικά από το WiFi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</a:t>
            </a:fld>
            <a:endParaRPr lang="el-GR" alt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Παρεχόμενες υπηρεσίες 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52528"/>
          </a:xfrm>
        </p:spPr>
        <p:txBody>
          <a:bodyPr/>
          <a:lstStyle/>
          <a:p>
            <a:r>
              <a:rPr lang="el-GR" dirty="0" smtClean="0"/>
              <a:t>Επιβεβαιωμένη συνδεσμική υπηρεσία</a:t>
            </a:r>
          </a:p>
          <a:p>
            <a:pPr lvl="1"/>
            <a:r>
              <a:rPr lang="el-GR" dirty="0" smtClean="0"/>
              <a:t>Εγκαθίδρυση σύνδεσης πριν τη μετάδοση δεδομένων</a:t>
            </a:r>
          </a:p>
          <a:p>
            <a:pPr lvl="1"/>
            <a:r>
              <a:rPr lang="el-GR" dirty="0" smtClean="0"/>
              <a:t>Απελευθέρωση σύνδεσης μετά τη μετάδοση δεδομένων</a:t>
            </a:r>
          </a:p>
          <a:p>
            <a:pPr lvl="1"/>
            <a:r>
              <a:rPr lang="el-GR" dirty="0" smtClean="0"/>
              <a:t>Κάθε πλαίσιο αριθμείται πριν τη μετάδοση</a:t>
            </a:r>
          </a:p>
          <a:p>
            <a:pPr lvl="1"/>
            <a:r>
              <a:rPr lang="el-GR" dirty="0" smtClean="0"/>
              <a:t>Κάθε πλαίσιο λαμβάνεται μία ακριβώς φορά</a:t>
            </a:r>
          </a:p>
          <a:p>
            <a:pPr lvl="1"/>
            <a:r>
              <a:rPr lang="el-GR" dirty="0" smtClean="0"/>
              <a:t>Κάθε πλαίσιο λαμβάνεται σύμφωνα με σειρά μετάδοσης</a:t>
            </a:r>
          </a:p>
          <a:p>
            <a:pPr lvl="2"/>
            <a:r>
              <a:rPr lang="el-GR" dirty="0" smtClean="0"/>
              <a:t>Αξιοποίηση αριθμών πλαισίου και επιβεβαιώσεων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</a:t>
            </a:fld>
            <a:endParaRPr lang="el-GR" alt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3376</TotalTime>
  <Words>2837</Words>
  <Application>Microsoft Office PowerPoint</Application>
  <PresentationFormat>On-screen Show (4:3)</PresentationFormat>
  <Paragraphs>531</Paragraphs>
  <Slides>60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Ωκεανός</vt:lpstr>
      <vt:lpstr>Θέμα του Office</vt:lpstr>
      <vt:lpstr>Default Design</vt:lpstr>
      <vt:lpstr>Δίκτυα Επικοινωνιών</vt:lpstr>
      <vt:lpstr>επιπεδο συνδεσησ δεδομενων</vt:lpstr>
      <vt:lpstr> Επίπεδο συνδέσμου μετάδοσης δεδομένων</vt:lpstr>
      <vt:lpstr>Ζητήματα σχεδίασης</vt:lpstr>
      <vt:lpstr>Ζητήματα σχεδίασης (2)</vt:lpstr>
      <vt:lpstr>Παρεχόμενες υπηρεσίες</vt:lpstr>
      <vt:lpstr>Παρεχόμενες υπηρεσίες (2)</vt:lpstr>
      <vt:lpstr>Παρεχόμενες υπηρεσίες (3)</vt:lpstr>
      <vt:lpstr>Παρεχόμενες υπηρεσίες (4)</vt:lpstr>
      <vt:lpstr>Παρεχόμενες υπηρεσίες (5)</vt:lpstr>
      <vt:lpstr>Πλαισίωση</vt:lpstr>
      <vt:lpstr>Πλαισίωση</vt:lpstr>
      <vt:lpstr>Πλαισίωση</vt:lpstr>
      <vt:lpstr>Πλαισίωση</vt:lpstr>
      <vt:lpstr>Πλαισίωση</vt:lpstr>
      <vt:lpstr>Έλεγχος σφαλμάτων</vt:lpstr>
      <vt:lpstr>Έλεγχος ροής</vt:lpstr>
      <vt:lpstr>Ανίχνευση/διόρθωση λαθών</vt:lpstr>
      <vt:lpstr>Ανίχνευση/διόρθωση λαθών</vt:lpstr>
      <vt:lpstr>Κώδικες διόρθωσης σφαλμάτων</vt:lpstr>
      <vt:lpstr>Κώδικες διόρθωσης σφαλμάτων</vt:lpstr>
      <vt:lpstr>Κώδικες διόρθωσης σφαλμάτων</vt:lpstr>
      <vt:lpstr>Παραδείγματα</vt:lpstr>
      <vt:lpstr>Κώδικες διόρθωσης σφαλμάτων</vt:lpstr>
      <vt:lpstr>Κώδικας Hamming</vt:lpstr>
      <vt:lpstr>Κώδικες ανίχνευσης σφαλμάτων</vt:lpstr>
      <vt:lpstr>Κώδικες ανίχνευσης σφαλμάτων</vt:lpstr>
      <vt:lpstr>Κώδικες ανίχνευσης σφαλμάτων</vt:lpstr>
      <vt:lpstr>Βασικά πρωτόκολλα</vt:lpstr>
      <vt:lpstr>Βασικά πρωτόκολλα</vt:lpstr>
      <vt:lpstr>Βασικό μονόδρομο πρωτόκολλο</vt:lpstr>
      <vt:lpstr>Βασικό μονόδρομο πρωτόκολλο</vt:lpstr>
      <vt:lpstr>Πρωτόκολλο παύσης και αναμονής</vt:lpstr>
      <vt:lpstr>Πρωτόκολλο παύσης και αναμονής</vt:lpstr>
      <vt:lpstr>Πρωτόκολλο παύσης και αναμονής</vt:lpstr>
      <vt:lpstr>Πρωτόκολλο παύσης και αναμονής</vt:lpstr>
      <vt:lpstr>Παύση και αναμονή με θόρυβο</vt:lpstr>
      <vt:lpstr>Παύση και αναμονή με θόρυβο</vt:lpstr>
      <vt:lpstr>Παύση και αναμονή με θόρυβο</vt:lpstr>
      <vt:lpstr>Παύση και αναμονή με θόρυβο</vt:lpstr>
      <vt:lpstr>Παύση και αναμονή με θόρυβο</vt:lpstr>
      <vt:lpstr>Πρωτόκολλα κυλιόμενου παραθύρου</vt:lpstr>
      <vt:lpstr>Πρωτόκολλα κυλιόμενου παραθύρου</vt:lpstr>
      <vt:lpstr>Πρωτόκολλα κυλιόμενου παραθύρου</vt:lpstr>
      <vt:lpstr>Κυλιόμενο παράθυρο 1 bit</vt:lpstr>
      <vt:lpstr>Κυλιόμενο παράθυρο 1 bit</vt:lpstr>
      <vt:lpstr>Κυλιόμενο παράθυρο 1 bit</vt:lpstr>
      <vt:lpstr>Οπισθοχώρηση κατά n (Go-back-n)</vt:lpstr>
      <vt:lpstr>Οπισθοχώρηση κατά n</vt:lpstr>
      <vt:lpstr>Οπισθοχώρηση κατά n</vt:lpstr>
      <vt:lpstr>Οπισθοχώρηση κατά n</vt:lpstr>
      <vt:lpstr>Οπισθοχώρηση κατά n</vt:lpstr>
      <vt:lpstr>Οπισθοχώρηση κατά n</vt:lpstr>
      <vt:lpstr>Οπισθοχώρηση κατά n</vt:lpstr>
      <vt:lpstr>Επιλεκτική επανάληψη</vt:lpstr>
      <vt:lpstr>Επιλεκτική επανάληψη</vt:lpstr>
      <vt:lpstr>Επιλεκτική επανάληψη</vt:lpstr>
      <vt:lpstr>Επιλεκτική επανάληψη</vt:lpstr>
      <vt:lpstr>Επιλεκτική επανάληψη</vt:lpstr>
      <vt:lpstr>Τέλος Ενότητας # 4</vt:lpstr>
    </vt:vector>
  </TitlesOfParts>
  <Company>Οικονομικό Πανεπιστήμιο Αθηνών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Athens University of Economics and Business</dc:title>
  <dc:creator>me-ss</dc:creator>
  <cp:lastModifiedBy>vaggelisdouros</cp:lastModifiedBy>
  <cp:revision>331</cp:revision>
  <dcterms:created xsi:type="dcterms:W3CDTF">2013-04-17T07:05:36Z</dcterms:created>
  <dcterms:modified xsi:type="dcterms:W3CDTF">2015-11-26T00:09:56Z</dcterms:modified>
</cp:coreProperties>
</file>