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xls" ContentType="application/vnd.ms-excel"/>
  <Default Extension="bin" ContentType="application/vnd.openxmlformats-officedocument.presentationml.printerSettings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embeddings/oleObject3.bin" ContentType="application/vnd.openxmlformats-officedocument.oleObject"/>
  <Override PartName="/ppt/notesSlides/notesSlide9.xml" ContentType="application/vnd.openxmlformats-officedocument.presentationml.notesSlide+xml"/>
  <Override PartName="/ppt/embeddings/oleObject4.bin" ContentType="application/vnd.openxmlformats-officedocument.oleObject"/>
  <Override PartName="/ppt/notesSlides/notesSlide10.xml" ContentType="application/vnd.openxmlformats-officedocument.presentationml.notesSlide+xml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notesSlides/notesSlide11.xml" ContentType="application/vnd.openxmlformats-officedocument.presentationml.notesSlide+xml"/>
  <Override PartName="/ppt/embeddings/oleObject9.bin" ContentType="application/vnd.openxmlformats-officedocument.oleObject"/>
  <Override PartName="/ppt/embeddings/oleObject10.bin" ContentType="application/vnd.openxmlformats-officedocument.oleObject"/>
  <Override PartName="/ppt/notesSlides/notesSlide12.xml" ContentType="application/vnd.openxmlformats-officedocument.presentationml.notesSlide+xml"/>
  <Override PartName="/ppt/embeddings/oleObject11.bin" ContentType="application/vnd.openxmlformats-officedocument.oleObject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embeddings/oleObject12.bin" ContentType="application/vnd.openxmlformats-officedocument.oleObject"/>
  <Override PartName="/ppt/notesSlides/notesSlide15.xml" ContentType="application/vnd.openxmlformats-officedocument.presentationml.notesSlide+xml"/>
  <Override PartName="/ppt/embeddings/oleObject13.bin" ContentType="application/vnd.openxmlformats-officedocument.oleObject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embeddings/oleObject14.bin" ContentType="application/vnd.openxmlformats-officedocument.oleObject"/>
  <Override PartName="/ppt/embeddings/oleObject15.bin" ContentType="application/vnd.openxmlformats-officedocument.oleObject"/>
  <Override PartName="/ppt/notesSlides/notesSlide18.xml" ContentType="application/vnd.openxmlformats-officedocument.presentationml.notesSlide+xml"/>
  <Override PartName="/ppt/embeddings/oleObject16.bin" ContentType="application/vnd.openxmlformats-officedocument.oleObject"/>
  <Override PartName="/ppt/notesSlides/notesSlide19.xml" ContentType="application/vnd.openxmlformats-officedocument.presentationml.notesSlide+xml"/>
  <Override PartName="/ppt/embeddings/oleObject17.bin" ContentType="application/vnd.openxmlformats-officedocument.oleObject"/>
  <Override PartName="/ppt/notesSlides/notesSlide20.xml" ContentType="application/vnd.openxmlformats-officedocument.presentationml.notesSlide+xml"/>
  <Override PartName="/ppt/embeddings/oleObject18.bin" ContentType="application/vnd.openxmlformats-officedocument.oleObject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embeddings/oleObject19.bin" ContentType="application/vnd.openxmlformats-officedocument.oleObject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embeddings/oleObject20.bin" ContentType="application/vnd.openxmlformats-officedocument.oleObject"/>
  <Override PartName="/ppt/embeddings/oleObject21.bin" ContentType="application/vnd.openxmlformats-officedocument.oleObject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30"/>
  </p:notesMasterIdLst>
  <p:handoutMasterIdLst>
    <p:handoutMasterId r:id="rId31"/>
  </p:handoutMasterIdLst>
  <p:sldIdLst>
    <p:sldId id="256" r:id="rId2"/>
    <p:sldId id="277" r:id="rId3"/>
    <p:sldId id="257" r:id="rId4"/>
    <p:sldId id="306" r:id="rId5"/>
    <p:sldId id="297" r:id="rId6"/>
    <p:sldId id="287" r:id="rId7"/>
    <p:sldId id="298" r:id="rId8"/>
    <p:sldId id="299" r:id="rId9"/>
    <p:sldId id="300" r:id="rId10"/>
    <p:sldId id="305" r:id="rId11"/>
    <p:sldId id="288" r:id="rId12"/>
    <p:sldId id="289" r:id="rId13"/>
    <p:sldId id="290" r:id="rId14"/>
    <p:sldId id="291" r:id="rId15"/>
    <p:sldId id="301" r:id="rId16"/>
    <p:sldId id="263" r:id="rId17"/>
    <p:sldId id="264" r:id="rId18"/>
    <p:sldId id="265" r:id="rId19"/>
    <p:sldId id="302" r:id="rId20"/>
    <p:sldId id="266" r:id="rId21"/>
    <p:sldId id="267" r:id="rId22"/>
    <p:sldId id="270" r:id="rId23"/>
    <p:sldId id="282" r:id="rId24"/>
    <p:sldId id="283" r:id="rId25"/>
    <p:sldId id="268" r:id="rId26"/>
    <p:sldId id="269" r:id="rId27"/>
    <p:sldId id="303" r:id="rId28"/>
    <p:sldId id="304" r:id="rId29"/>
  </p:sldIdLst>
  <p:sldSz cx="9144000" cy="6858000" type="letter"/>
  <p:notesSz cx="6858000" cy="9207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Symbol" pitchFamily="18" charset="2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Symbol" pitchFamily="18" charset="2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Symbol" pitchFamily="18" charset="2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Symbol" pitchFamily="18" charset="2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Symbol" pitchFamily="18" charset="2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Symbol" pitchFamily="18" charset="2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Symbol" pitchFamily="18" charset="2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Symbol" pitchFamily="18" charset="2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Symbol" pitchFamily="18" charset="2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4" autoAdjust="0"/>
    <p:restoredTop sz="94576" autoAdjust="0"/>
  </p:normalViewPr>
  <p:slideViewPr>
    <p:cSldViewPr>
      <p:cViewPr varScale="1">
        <p:scale>
          <a:sx n="172" d="100"/>
          <a:sy n="172" d="100"/>
        </p:scale>
        <p:origin x="-1152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notesMaster" Target="notesMasters/notesMaster1.xml"/><Relationship Id="rId31" Type="http://schemas.openxmlformats.org/officeDocument/2006/relationships/handoutMaster" Target="handoutMasters/handoutMaster1.xml"/><Relationship Id="rId32" Type="http://schemas.openxmlformats.org/officeDocument/2006/relationships/printerSettings" Target="printerSettings/printerSettings1.bin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esProps" Target="presProps.xml"/><Relationship Id="rId34" Type="http://schemas.openxmlformats.org/officeDocument/2006/relationships/viewProps" Target="viewProps.xml"/><Relationship Id="rId35" Type="http://schemas.openxmlformats.org/officeDocument/2006/relationships/theme" Target="theme/theme1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Relationship Id="rId2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Relationship Id="rId2" Type="http://schemas.openxmlformats.org/officeDocument/2006/relationships/image" Target="../media/image1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4" Type="http://schemas.openxmlformats.org/officeDocument/2006/relationships/image" Target="../media/image7.emf"/><Relationship Id="rId1" Type="http://schemas.openxmlformats.org/officeDocument/2006/relationships/image" Target="../media/image5.wmf"/><Relationship Id="rId2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Relationship Id="rId2" Type="http://schemas.openxmlformats.org/officeDocument/2006/relationships/image" Target="../media/image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479346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defTabSz="762000" eaLnBrk="0" hangingPunct="0">
              <a:defRPr sz="1000" i="1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 defTabSz="762000" eaLnBrk="0" hangingPunct="0">
              <a:defRPr sz="1000" i="1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47125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defTabSz="762000" eaLnBrk="0" hangingPunct="0">
              <a:defRPr sz="1000" i="1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747125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 defTabSz="762000" eaLnBrk="0" hangingPunct="0">
              <a:defRPr sz="1000" i="1">
                <a:latin typeface="Times New Roman" pitchFamily="18" charset="0"/>
              </a:defRPr>
            </a:lvl1pPr>
          </a:lstStyle>
          <a:p>
            <a:fld id="{D5FD3B6C-30AD-429F-A1C7-37B0352DAB5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73563"/>
            <a:ext cx="5029200" cy="414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notes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5" name="Rectangle 7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27125" y="692150"/>
            <a:ext cx="4603750" cy="34496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</p:spTree>
    <p:extLst>
      <p:ext uri="{BB962C8B-B14F-4D97-AF65-F5344CB8AC3E}">
        <p14:creationId xmlns:p14="http://schemas.microsoft.com/office/powerpoint/2010/main" val="38361991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BD4263-2335-461A-A4EF-988B925E60E0}" type="slidenum">
              <a:rPr lang="en-US"/>
              <a:pPr/>
              <a:t>1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CA"/>
          </a:p>
        </p:txBody>
      </p:sp>
      <p:sp>
        <p:nvSpPr>
          <p:cNvPr id="512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8713" y="692150"/>
            <a:ext cx="4600575" cy="3449638"/>
          </a:xfrm>
          <a:ln cap="flat"/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576ED3-818D-4462-995E-EDE0565B624D}" type="slidenum">
              <a:rPr lang="en-US"/>
              <a:pPr/>
              <a:t>10</a:t>
            </a:fld>
            <a:endParaRPr lang="en-US"/>
          </a:p>
        </p:txBody>
      </p:sp>
      <p:sp>
        <p:nvSpPr>
          <p:cNvPr id="132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28713" y="692150"/>
            <a:ext cx="4600575" cy="344963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73563"/>
            <a:ext cx="5029200" cy="41433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en-CA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5EEC5D-EE69-4F18-8486-4E1A4D10FE61}" type="slidenum">
              <a:rPr lang="en-US"/>
              <a:pPr/>
              <a:t>11</a:t>
            </a:fld>
            <a:endParaRPr lang="en-US"/>
          </a:p>
        </p:txBody>
      </p:sp>
      <p:sp>
        <p:nvSpPr>
          <p:cNvPr id="8704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28713" y="692150"/>
            <a:ext cx="4600575" cy="344963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73563"/>
            <a:ext cx="5029200" cy="41433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en-CA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8B2987-DC8A-492F-A667-10F96AB6BC0E}" type="slidenum">
              <a:rPr lang="en-US"/>
              <a:pPr/>
              <a:t>12</a:t>
            </a:fld>
            <a:endParaRPr lang="en-US"/>
          </a:p>
        </p:txBody>
      </p:sp>
      <p:sp>
        <p:nvSpPr>
          <p:cNvPr id="8909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28713" y="692150"/>
            <a:ext cx="4600575" cy="344963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73563"/>
            <a:ext cx="5029200" cy="41433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en-CA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9FF0DC-1753-4F49-A965-50F73524FE09}" type="slidenum">
              <a:rPr lang="en-US"/>
              <a:pPr/>
              <a:t>13</a:t>
            </a:fld>
            <a:endParaRPr lang="en-US"/>
          </a:p>
        </p:txBody>
      </p:sp>
      <p:sp>
        <p:nvSpPr>
          <p:cNvPr id="9113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28713" y="692150"/>
            <a:ext cx="4600575" cy="344963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73563"/>
            <a:ext cx="5029200" cy="41433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en-CA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F3A4B0-3A6F-4E6E-8A3F-C673C6D8DF8F}" type="slidenum">
              <a:rPr lang="en-US"/>
              <a:pPr/>
              <a:t>14</a:t>
            </a:fld>
            <a:endParaRPr lang="en-US"/>
          </a:p>
        </p:txBody>
      </p:sp>
      <p:sp>
        <p:nvSpPr>
          <p:cNvPr id="9318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28713" y="692150"/>
            <a:ext cx="4600575" cy="344963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73563"/>
            <a:ext cx="5029200" cy="41433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en-CA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70E03E-14ED-406C-BF65-47831521D861}" type="slidenum">
              <a:rPr lang="en-US"/>
              <a:pPr/>
              <a:t>15</a:t>
            </a:fld>
            <a:endParaRPr lang="en-US"/>
          </a:p>
        </p:txBody>
      </p:sp>
      <p:sp>
        <p:nvSpPr>
          <p:cNvPr id="11981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28713" y="692150"/>
            <a:ext cx="4600575" cy="344963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73563"/>
            <a:ext cx="5029200" cy="41433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en-CA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7D54A5-4D52-49AE-B53D-97DF6973A194}" type="slidenum">
              <a:rPr lang="en-US"/>
              <a:pPr/>
              <a:t>16</a:t>
            </a:fld>
            <a:endParaRPr lang="en-US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8713" y="692150"/>
            <a:ext cx="4600575" cy="3449638"/>
          </a:xfrm>
          <a:ln cap="flat"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44860E-C24C-4D67-A8B6-F1C826ADE771}" type="slidenum">
              <a:rPr lang="en-US"/>
              <a:pPr/>
              <a:t>17</a:t>
            </a:fld>
            <a:endParaRPr lang="en-US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8713" y="692150"/>
            <a:ext cx="4600575" cy="3449638"/>
          </a:xfrm>
          <a:ln cap="flat"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7BB83C-57DC-4AF6-97A0-F8E776051C4A}" type="slidenum">
              <a:rPr lang="en-US"/>
              <a:pPr/>
              <a:t>18</a:t>
            </a:fld>
            <a:endParaRPr lang="en-US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8713" y="692150"/>
            <a:ext cx="4600575" cy="3449638"/>
          </a:xfrm>
          <a:ln cap="flat"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2E84F8-4DF4-4A21-815E-635ABE8C1C79}" type="slidenum">
              <a:rPr lang="en-US"/>
              <a:pPr/>
              <a:t>19</a:t>
            </a:fld>
            <a:endParaRPr lang="en-US"/>
          </a:p>
        </p:txBody>
      </p:sp>
      <p:sp>
        <p:nvSpPr>
          <p:cNvPr id="12390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28713" y="692150"/>
            <a:ext cx="4600575" cy="344963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73563"/>
            <a:ext cx="5029200" cy="41433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en-C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93178A-4965-48A9-A67C-474C3FA38800}" type="slidenum">
              <a:rPr lang="en-US"/>
              <a:pPr/>
              <a:t>2</a:t>
            </a:fld>
            <a:endParaRPr lang="en-US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8713" y="692150"/>
            <a:ext cx="4600575" cy="3449638"/>
          </a:xfrm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9B7590-F31D-4A10-9544-E49DB61B4F0E}" type="slidenum">
              <a:rPr lang="en-US"/>
              <a:pPr/>
              <a:t>20</a:t>
            </a:fld>
            <a:endParaRPr lang="en-US"/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8713" y="692150"/>
            <a:ext cx="4600575" cy="3449638"/>
          </a:xfrm>
          <a:ln cap="flat"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EC3D3F-4A8C-4620-8ABD-EC101B19021D}" type="slidenum">
              <a:rPr lang="en-US"/>
              <a:pPr/>
              <a:t>21</a:t>
            </a:fld>
            <a:endParaRPr lang="en-US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8713" y="692150"/>
            <a:ext cx="4600575" cy="3449638"/>
          </a:xfrm>
          <a:ln cap="flat"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DC28D5-E1F0-449B-8668-1F29737DA986}" type="slidenum">
              <a:rPr lang="en-US"/>
              <a:pPr/>
              <a:t>22</a:t>
            </a:fld>
            <a:endParaRPr lang="en-US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8713" y="692150"/>
            <a:ext cx="4600575" cy="3449638"/>
          </a:xfrm>
          <a:ln cap="flat"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956328-2C6D-433B-AF28-A75543C1305D}" type="slidenum">
              <a:rPr lang="en-US"/>
              <a:pPr/>
              <a:t>23</a:t>
            </a:fld>
            <a:endParaRPr lang="en-US"/>
          </a:p>
        </p:txBody>
      </p:sp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28713" y="692150"/>
            <a:ext cx="4600575" cy="34496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73563"/>
            <a:ext cx="5029200" cy="41433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70ECEB-42AF-4944-BCA8-D5FADE487AFA}" type="slidenum">
              <a:rPr lang="en-US"/>
              <a:pPr/>
              <a:t>24</a:t>
            </a:fld>
            <a:endParaRPr lang="en-US"/>
          </a:p>
        </p:txBody>
      </p:sp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28713" y="692150"/>
            <a:ext cx="4600575" cy="34496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73563"/>
            <a:ext cx="5029200" cy="41433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000ECE3-0EEC-4222-BAB1-267C17B752E6}" type="slidenum">
              <a:rPr lang="en-US"/>
              <a:pPr/>
              <a:t>25</a:t>
            </a:fld>
            <a:endParaRPr lang="en-US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8713" y="692150"/>
            <a:ext cx="4600575" cy="3449638"/>
          </a:xfrm>
          <a:ln cap="flat"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78D64A6-5CFD-4E99-A6AC-2FAA396DF5EB}" type="slidenum">
              <a:rPr lang="en-US"/>
              <a:pPr/>
              <a:t>26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8713" y="692150"/>
            <a:ext cx="4600575" cy="3449638"/>
          </a:xfrm>
          <a:ln cap="flat"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3E55B18-60AD-4285-BEB6-295CF3D56DEF}" type="slidenum">
              <a:rPr lang="en-US"/>
              <a:pPr/>
              <a:t>27</a:t>
            </a:fld>
            <a:endParaRPr lang="en-US"/>
          </a:p>
        </p:txBody>
      </p:sp>
      <p:sp>
        <p:nvSpPr>
          <p:cNvPr id="12800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28713" y="692150"/>
            <a:ext cx="4600575" cy="344963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73563"/>
            <a:ext cx="5029200" cy="41433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en-CA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9B010FE-AE6C-4C4A-BDC8-F3BAA9317A1C}" type="slidenum">
              <a:rPr lang="en-US"/>
              <a:pPr/>
              <a:t>28</a:t>
            </a:fld>
            <a:endParaRPr lang="en-US"/>
          </a:p>
        </p:txBody>
      </p:sp>
      <p:sp>
        <p:nvSpPr>
          <p:cNvPr id="13005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28713" y="692150"/>
            <a:ext cx="4600575" cy="344963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73563"/>
            <a:ext cx="5029200" cy="41433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en-C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7606B5-2551-413E-814A-F9C1DA313986}" type="slidenum">
              <a:rPr lang="en-US"/>
              <a:pPr/>
              <a:t>3</a:t>
            </a:fld>
            <a:endParaRPr lang="en-US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8713" y="692150"/>
            <a:ext cx="4600575" cy="3449638"/>
          </a:xfrm>
          <a:ln cap="flat"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8B538D0-EA9E-4E33-B9C3-3ED36FB12477}" type="slidenum">
              <a:rPr lang="en-US"/>
              <a:pPr/>
              <a:t>4</a:t>
            </a:fld>
            <a:endParaRPr lang="en-US"/>
          </a:p>
        </p:txBody>
      </p:sp>
      <p:sp>
        <p:nvSpPr>
          <p:cNvPr id="13414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28713" y="692150"/>
            <a:ext cx="4600575" cy="344963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73563"/>
            <a:ext cx="5029200" cy="41433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en-CA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B3729D-01BA-4BB2-AE3E-A2AF7ABE301D}" type="slidenum">
              <a:rPr lang="en-US"/>
              <a:pPr/>
              <a:t>5</a:t>
            </a:fld>
            <a:endParaRPr lang="en-US"/>
          </a:p>
        </p:txBody>
      </p:sp>
      <p:sp>
        <p:nvSpPr>
          <p:cNvPr id="10547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28713" y="692150"/>
            <a:ext cx="4600575" cy="344963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73563"/>
            <a:ext cx="5029200" cy="41433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en-CA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96B7DB-35A9-4145-A953-8BD75F7391C5}" type="slidenum">
              <a:rPr lang="en-US"/>
              <a:pPr/>
              <a:t>6</a:t>
            </a:fld>
            <a:endParaRPr lang="en-US"/>
          </a:p>
        </p:txBody>
      </p:sp>
      <p:sp>
        <p:nvSpPr>
          <p:cNvPr id="8499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28713" y="692150"/>
            <a:ext cx="4600575" cy="344963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73563"/>
            <a:ext cx="5029200" cy="41433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en-CA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114DAF-770E-43E2-9542-CBD77347A439}" type="slidenum">
              <a:rPr lang="en-US"/>
              <a:pPr/>
              <a:t>7</a:t>
            </a:fld>
            <a:endParaRPr lang="en-US"/>
          </a:p>
        </p:txBody>
      </p:sp>
      <p:sp>
        <p:nvSpPr>
          <p:cNvPr id="11161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28713" y="692150"/>
            <a:ext cx="4600575" cy="344963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73563"/>
            <a:ext cx="5029200" cy="41433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en-CA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3FB890-BE1C-46D6-B7EB-D18166312B75}" type="slidenum">
              <a:rPr lang="en-US"/>
              <a:pPr/>
              <a:t>8</a:t>
            </a:fld>
            <a:endParaRPr lang="en-US"/>
          </a:p>
        </p:txBody>
      </p:sp>
      <p:sp>
        <p:nvSpPr>
          <p:cNvPr id="11366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28713" y="692150"/>
            <a:ext cx="4600575" cy="344963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73563"/>
            <a:ext cx="5029200" cy="41433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en-CA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520B18-E45C-4085-B9B1-08514745BA30}" type="slidenum">
              <a:rPr lang="en-US"/>
              <a:pPr/>
              <a:t>9</a:t>
            </a:fld>
            <a:endParaRPr lang="en-US"/>
          </a:p>
        </p:txBody>
      </p:sp>
      <p:sp>
        <p:nvSpPr>
          <p:cNvPr id="11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28713" y="692150"/>
            <a:ext cx="4600575" cy="344963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73563"/>
            <a:ext cx="5029200" cy="41433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en-C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4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63493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3494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23850" y="6248400"/>
            <a:ext cx="7272338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Options, Futures, and Other Derivatives</a:t>
            </a:r>
            <a:r>
              <a:rPr lang="en-US" altLang="en-US" i="0"/>
              <a:t>,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© John C. Hull 2005</a:t>
            </a:r>
          </a:p>
        </p:txBody>
      </p:sp>
      <p:sp>
        <p:nvSpPr>
          <p:cNvPr id="63495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37288"/>
            <a:ext cx="2133600" cy="468312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13.</a:t>
            </a:r>
            <a:fld id="{CDBFC813-D9F8-49CF-BFA3-48221539722B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63496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3497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3498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3499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3500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3501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3502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3503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3504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3505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3506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3507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3508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3509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3510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3511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3512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3513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3514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3515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3516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3517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3518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3519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3520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3521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3522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3523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3524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3525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3526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3527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63528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l-GR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Options, Futures, and Other Derivatives, 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  <a:endParaRPr lang="en-US" altLang="en-US" i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13.</a:t>
            </a:r>
            <a:fld id="{F3AB0644-0CED-4FBF-91BA-0E596FE9371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Options, Futures, and Other Derivatives, 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  <a:endParaRPr lang="en-US" altLang="en-US" i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13.</a:t>
            </a:r>
            <a:fld id="{C3EF91C2-3BA0-4028-82C0-ACC9EB9D09F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0825" y="6248400"/>
            <a:ext cx="7561263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Options, Futures, and Other Derivatives, 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  <a:endParaRPr lang="en-US" altLang="en-US" i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13.</a:t>
            </a:r>
            <a:fld id="{A0B9BF16-A135-4413-B015-924B22A9EB5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Options, Futures, and Other Derivatives, 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  <a:endParaRPr lang="en-US" altLang="en-US" i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13.</a:t>
            </a:r>
            <a:fld id="{1767C213-0E83-42DB-930B-477B8ED0B27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Options, Futures, and Other Derivatives, 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  <a:endParaRPr lang="en-US" altLang="en-US" i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13.</a:t>
            </a:r>
            <a:fld id="{6BDB8D18-EC69-45E0-83B9-0B3CD5155D2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Options, Futures, and Other Derivatives, 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  <a:endParaRPr lang="en-US" altLang="en-US" i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13.</a:t>
            </a:r>
            <a:fld id="{16BDF8BC-4115-403B-98B9-09C355282F2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Options, Futures, and Other Derivatives, 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  <a:endParaRPr lang="en-US" altLang="en-US" i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13.</a:t>
            </a:r>
            <a:fld id="{ABE91597-847E-4169-97A4-867606D5DD2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Options, Futures, and Other Derivatives, 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  <a:endParaRPr lang="en-US" altLang="en-US" i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13.</a:t>
            </a:r>
            <a:fld id="{57431891-D534-49FB-A720-8B09E2B8950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Options, Futures, and Other Derivatives, 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  <a:endParaRPr lang="en-US" altLang="en-US" i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13.</a:t>
            </a:r>
            <a:fld id="{E1FF17E2-79FE-4215-8FC7-9E96D52319D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Options, Futures, and Other Derivatives, 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  <a:endParaRPr lang="en-US" altLang="en-US" i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13.</a:t>
            </a:r>
            <a:fld id="{6280B2B5-BD60-46E8-9632-F6E0CBCA3BF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Options, Futures, and Other Derivatives, 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  <a:endParaRPr lang="en-US" altLang="en-US" i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13.</a:t>
            </a:r>
            <a:fld id="{B18E7164-26FC-435E-868D-CCC4A3F6A4E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6246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6246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6247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0825" y="6248400"/>
            <a:ext cx="75612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i="1">
                <a:latin typeface="+mn-lt"/>
              </a:defRPr>
            </a:lvl1pPr>
          </a:lstStyle>
          <a:p>
            <a:r>
              <a:rPr lang="en-US" altLang="en-US"/>
              <a:t>Options, Futures, and Other Derivatives,  6</a:t>
            </a:r>
            <a:r>
              <a:rPr lang="en-US" altLang="en-US" baseline="30000"/>
              <a:t>th</a:t>
            </a:r>
            <a:r>
              <a:rPr lang="en-US" altLang="en-US"/>
              <a:t> Edition, Copyright </a:t>
            </a:r>
            <a:r>
              <a:rPr lang="en-US" altLang="en-US">
                <a:cs typeface="Arial" charset="0"/>
              </a:rPr>
              <a:t>© John C. Hull 2005</a:t>
            </a:r>
            <a:endParaRPr lang="en-US" altLang="en-US"/>
          </a:p>
        </p:txBody>
      </p:sp>
      <p:sp>
        <p:nvSpPr>
          <p:cNvPr id="6247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b="1">
                <a:latin typeface="+mn-lt"/>
              </a:defRPr>
            </a:lvl1pPr>
          </a:lstStyle>
          <a:p>
            <a:r>
              <a:rPr lang="en-US" altLang="en-US"/>
              <a:t>13.</a:t>
            </a:r>
            <a:fld id="{D970C5CA-3538-46C3-B683-ACC729A500F4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62472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62473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2474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2475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2476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2477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2478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2479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2480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2481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2482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2483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2484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2485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2486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2487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2488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2489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2490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2491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2492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2493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2494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2495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2496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2497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2498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2499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2500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2501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2502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2503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</p:sldLayoutIdLst>
  <p:timing>
    <p:tnLst>
      <p:par>
        <p:cTn xmlns:p14="http://schemas.microsoft.com/office/powerpoint/2010/main" id="1" dur="indefinite" restart="never" nodeType="tmRoot"/>
      </p:par>
    </p:tnLst>
  </p:timing>
  <p:hf hdr="0" dt="0"/>
  <p:txStyles>
    <p:titleStyle>
      <a:lvl1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Times New Roman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Times New Roman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Times New Roman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987425" indent="-2936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281113" indent="-29210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8.bin"/><Relationship Id="rId12" Type="http://schemas.openxmlformats.org/officeDocument/2006/relationships/oleObject" Target="../embeddings/Microsoft_Excel_97_-_2004_Worksheet3.xls"/><Relationship Id="rId13" Type="http://schemas.openxmlformats.org/officeDocument/2006/relationships/image" Target="../media/image7.e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0.xml"/><Relationship Id="rId4" Type="http://schemas.openxmlformats.org/officeDocument/2006/relationships/oleObject" Target="../embeddings/oleObject5.bin"/><Relationship Id="rId5" Type="http://schemas.openxmlformats.org/officeDocument/2006/relationships/image" Target="../media/image5.wmf"/><Relationship Id="rId6" Type="http://schemas.openxmlformats.org/officeDocument/2006/relationships/oleObject" Target="../embeddings/oleObject6.bin"/><Relationship Id="rId7" Type="http://schemas.openxmlformats.org/officeDocument/2006/relationships/image" Target="../media/image6.emf"/><Relationship Id="rId8" Type="http://schemas.openxmlformats.org/officeDocument/2006/relationships/oleObject" Target="../embeddings/oleObject7.bin"/><Relationship Id="rId9" Type="http://schemas.openxmlformats.org/officeDocument/2006/relationships/oleObject" Target="../embeddings/Microsoft_Excel_97_-_2004_Worksheet2.xls"/><Relationship Id="rId10" Type="http://schemas.openxmlformats.org/officeDocument/2006/relationships/image" Target="../media/image4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4" Type="http://schemas.openxmlformats.org/officeDocument/2006/relationships/oleObject" Target="../embeddings/oleObject9.bin"/><Relationship Id="rId5" Type="http://schemas.openxmlformats.org/officeDocument/2006/relationships/image" Target="../media/image8.wmf"/><Relationship Id="rId6" Type="http://schemas.openxmlformats.org/officeDocument/2006/relationships/oleObject" Target="../embeddings/oleObject10.bin"/><Relationship Id="rId7" Type="http://schemas.openxmlformats.org/officeDocument/2006/relationships/image" Target="../media/image2.w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4" Type="http://schemas.openxmlformats.org/officeDocument/2006/relationships/oleObject" Target="../embeddings/oleObject11.bin"/><Relationship Id="rId5" Type="http://schemas.openxmlformats.org/officeDocument/2006/relationships/oleObject" Target="../embeddings/Microsoft_Word_97_-_2004_Document4.doc"/><Relationship Id="rId6" Type="http://schemas.openxmlformats.org/officeDocument/2006/relationships/image" Target="../media/image9.w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4" Type="http://schemas.openxmlformats.org/officeDocument/2006/relationships/oleObject" Target="../embeddings/oleObject12.bin"/><Relationship Id="rId5" Type="http://schemas.openxmlformats.org/officeDocument/2006/relationships/image" Target="../media/image10.wmf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4" Type="http://schemas.openxmlformats.org/officeDocument/2006/relationships/oleObject" Target="../embeddings/oleObject13.bin"/><Relationship Id="rId5" Type="http://schemas.openxmlformats.org/officeDocument/2006/relationships/image" Target="../media/image11.wmf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4" Type="http://schemas.openxmlformats.org/officeDocument/2006/relationships/oleObject" Target="../embeddings/oleObject14.bin"/><Relationship Id="rId5" Type="http://schemas.openxmlformats.org/officeDocument/2006/relationships/image" Target="../media/image12.wmf"/><Relationship Id="rId6" Type="http://schemas.openxmlformats.org/officeDocument/2006/relationships/oleObject" Target="../embeddings/oleObject15.bin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4" Type="http://schemas.openxmlformats.org/officeDocument/2006/relationships/oleObject" Target="../embeddings/oleObject16.bin"/><Relationship Id="rId5" Type="http://schemas.openxmlformats.org/officeDocument/2006/relationships/image" Target="../media/image13.wmf"/><Relationship Id="rId1" Type="http://schemas.openxmlformats.org/officeDocument/2006/relationships/vmlDrawing" Target="../drawings/vmlDrawing10.vml"/><Relationship Id="rId2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4" Type="http://schemas.openxmlformats.org/officeDocument/2006/relationships/oleObject" Target="../embeddings/oleObject17.bin"/><Relationship Id="rId5" Type="http://schemas.openxmlformats.org/officeDocument/2006/relationships/image" Target="../media/image14.wmf"/><Relationship Id="rId1" Type="http://schemas.openxmlformats.org/officeDocument/2006/relationships/vmlDrawing" Target="../drawings/vmlDrawing1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4" Type="http://schemas.openxmlformats.org/officeDocument/2006/relationships/oleObject" Target="../embeddings/oleObject18.bin"/><Relationship Id="rId5" Type="http://schemas.openxmlformats.org/officeDocument/2006/relationships/image" Target="../media/image15.wmf"/><Relationship Id="rId1" Type="http://schemas.openxmlformats.org/officeDocument/2006/relationships/vmlDrawing" Target="../drawings/vmlDrawing12.vml"/><Relationship Id="rId2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4" Type="http://schemas.openxmlformats.org/officeDocument/2006/relationships/oleObject" Target="../embeddings/oleObject19.bin"/><Relationship Id="rId5" Type="http://schemas.openxmlformats.org/officeDocument/2006/relationships/image" Target="../media/image16.wmf"/><Relationship Id="rId1" Type="http://schemas.openxmlformats.org/officeDocument/2006/relationships/vmlDrawing" Target="../drawings/vmlDrawing13.vml"/><Relationship Id="rId2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4" Type="http://schemas.openxmlformats.org/officeDocument/2006/relationships/oleObject" Target="../embeddings/oleObject20.bin"/><Relationship Id="rId5" Type="http://schemas.openxmlformats.org/officeDocument/2006/relationships/image" Target="../media/image17.wmf"/><Relationship Id="rId6" Type="http://schemas.openxmlformats.org/officeDocument/2006/relationships/oleObject" Target="../embeddings/oleObject21.bin"/><Relationship Id="rId7" Type="http://schemas.openxmlformats.org/officeDocument/2006/relationships/image" Target="../media/image18.wmf"/><Relationship Id="rId1" Type="http://schemas.openxmlformats.org/officeDocument/2006/relationships/vmlDrawing" Target="../drawings/vmlDrawing14.vml"/><Relationship Id="rId2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1.wmf"/><Relationship Id="rId6" Type="http://schemas.openxmlformats.org/officeDocument/2006/relationships/oleObject" Target="../embeddings/oleObject2.bin"/><Relationship Id="rId7" Type="http://schemas.openxmlformats.org/officeDocument/2006/relationships/image" Target="../media/image2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4" Type="http://schemas.openxmlformats.org/officeDocument/2006/relationships/oleObject" Target="../embeddings/oleObject3.bin"/><Relationship Id="rId5" Type="http://schemas.openxmlformats.org/officeDocument/2006/relationships/image" Target="../media/image3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4" Type="http://schemas.openxmlformats.org/officeDocument/2006/relationships/oleObject" Target="../embeddings/oleObject4.bin"/><Relationship Id="rId5" Type="http://schemas.openxmlformats.org/officeDocument/2006/relationships/oleObject" Target="../embeddings/Microsoft_Excel_97_-_2004_Worksheet1.xls"/><Relationship Id="rId6" Type="http://schemas.openxmlformats.org/officeDocument/2006/relationships/image" Target="../media/image4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,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© John C. Hull 2005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altLang="en-US"/>
              <a:t>13.</a:t>
            </a:r>
            <a:fld id="{2579CA3E-04DC-4F54-B834-901D2FC91F80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304800" y="685800"/>
            <a:ext cx="6781800" cy="2133600"/>
          </a:xfrm>
        </p:spPr>
        <p:txBody>
          <a:bodyPr/>
          <a:lstStyle/>
          <a:p>
            <a:r>
              <a:rPr lang="en-US"/>
              <a:t/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>The Black-Scholes-Merton Model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8000"/>
            <a:ext cx="6248400" cy="2363788"/>
          </a:xfrm>
        </p:spPr>
        <p:txBody>
          <a:bodyPr/>
          <a:lstStyle/>
          <a:p>
            <a:r>
              <a:rPr lang="en-US"/>
              <a:t>Chapter 13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Derivatives, 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  <a:endParaRPr lang="en-US" altLang="en-US" i="0"/>
          </a:p>
        </p:txBody>
      </p:sp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US"/>
              <a:t>The Lognormal Distribution</a:t>
            </a:r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2075" tIns="46038" rIns="92075" bIns="46038"/>
          <a:lstStyle/>
          <a:p>
            <a:pPr>
              <a:buFont typeface="Wingdings" pitchFamily="2" charset="2"/>
              <a:buNone/>
            </a:pPr>
            <a:r>
              <a:rPr lang="en-US"/>
              <a:t> </a:t>
            </a:r>
          </a:p>
        </p:txBody>
      </p:sp>
      <p:graphicFrame>
        <p:nvGraphicFramePr>
          <p:cNvPr id="131076" name="Object 4"/>
          <p:cNvGraphicFramePr>
            <a:graphicFrameLocks/>
          </p:cNvGraphicFramePr>
          <p:nvPr/>
        </p:nvGraphicFramePr>
        <p:xfrm>
          <a:off x="2070100" y="4800600"/>
          <a:ext cx="5100638" cy="1057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087" name="Equation" r:id="rId4" imgW="2616120" imgH="507960" progId="Equation.2">
                  <p:embed/>
                </p:oleObj>
              </mc:Choice>
              <mc:Fallback>
                <p:oleObj name="Equation" r:id="rId4" imgW="2616120" imgH="507960" progId="Equation.2">
                  <p:embed/>
                  <p:pic>
                    <p:nvPicPr>
                      <p:cNvPr id="0" name="Picture 4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0100" y="4800600"/>
                        <a:ext cx="5100638" cy="1057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1077" name="Rectangle 5"/>
          <p:cNvSpPr>
            <a:spLocks noChangeArrowheads="1"/>
          </p:cNvSpPr>
          <p:nvPr/>
        </p:nvSpPr>
        <p:spPr bwMode="auto">
          <a:xfrm>
            <a:off x="1371600" y="2514600"/>
            <a:ext cx="3048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CA" sz="3200">
              <a:latin typeface="Gloucester MT Extra Condensed" pitchFamily="18" charset="0"/>
            </a:endParaRPr>
          </a:p>
        </p:txBody>
      </p:sp>
      <p:graphicFrame>
        <p:nvGraphicFramePr>
          <p:cNvPr id="131078" name="Object 6"/>
          <p:cNvGraphicFramePr>
            <a:graphicFrameLocks/>
          </p:cNvGraphicFramePr>
          <p:nvPr/>
        </p:nvGraphicFramePr>
        <p:xfrm>
          <a:off x="1519238" y="1390650"/>
          <a:ext cx="6086475" cy="4057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088" name="Graphique" r:id="rId6" imgW="6096325" imgH="4067576" progId="MSGraph.Chart.5">
                  <p:embed followColorScheme="full"/>
                </p:oleObj>
              </mc:Choice>
              <mc:Fallback>
                <p:oleObj name="Graphique" r:id="rId6" imgW="6096325" imgH="4067576" progId="MSGraph.Chart.5">
                  <p:embed followColorScheme="full"/>
                  <p:pic>
                    <p:nvPicPr>
                      <p:cNvPr id="0" name="Picture 6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9238" y="1390650"/>
                        <a:ext cx="6086475" cy="4057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1079" name="Object 7"/>
          <p:cNvGraphicFramePr>
            <a:graphicFrameLocks/>
          </p:cNvGraphicFramePr>
          <p:nvPr/>
        </p:nvGraphicFramePr>
        <p:xfrm>
          <a:off x="1577975" y="2713038"/>
          <a:ext cx="3606800" cy="973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089" name="Graphique" r:id="rId9" imgW="3610458" imgH="971784" progId="Excel.Chart.8">
                  <p:embed followColorScheme="full"/>
                </p:oleObj>
              </mc:Choice>
              <mc:Fallback>
                <p:oleObj name="Graphique" r:id="rId9" imgW="3610458" imgH="971784" progId="Excel.Chart.8">
                  <p:embed followColorScheme="full"/>
                  <p:pic>
                    <p:nvPicPr>
                      <p:cNvPr id="0" name="Picture 7"/>
                      <p:cNvPicPr>
                        <a:picLocks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7975" y="2713038"/>
                        <a:ext cx="3606800" cy="973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1080" name="Object 8"/>
          <p:cNvGraphicFramePr>
            <a:graphicFrameLocks/>
          </p:cNvGraphicFramePr>
          <p:nvPr/>
        </p:nvGraphicFramePr>
        <p:xfrm>
          <a:off x="1930400" y="1284288"/>
          <a:ext cx="7185025" cy="413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090" name="Graphique" r:id="rId12" imgW="8610803" imgH="5963026" progId="Excel.Chart.8">
                  <p:embed followColorScheme="full"/>
                </p:oleObj>
              </mc:Choice>
              <mc:Fallback>
                <p:oleObj name="Graphique" r:id="rId12" imgW="8610803" imgH="5963026" progId="Excel.Chart.8">
                  <p:embed followColorScheme="full"/>
                  <p:pic>
                    <p:nvPicPr>
                      <p:cNvPr id="0" name="Picture 8"/>
                      <p:cNvPicPr>
                        <a:picLocks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0400" y="1284288"/>
                        <a:ext cx="7185025" cy="4137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Derivatives, 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  <a:endParaRPr lang="en-US" altLang="en-US" i="0"/>
          </a:p>
        </p:txBody>
      </p:sp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US" sz="4300"/>
              <a:t>Monte Carlo Simulation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8163" y="1719263"/>
            <a:ext cx="8148637" cy="4411662"/>
          </a:xfrm>
          <a:noFill/>
          <a:ln/>
        </p:spPr>
        <p:txBody>
          <a:bodyPr lIns="92075" tIns="46038" rIns="92075" bIns="46038"/>
          <a:lstStyle/>
          <a:p>
            <a:r>
              <a:rPr lang="en-US"/>
              <a:t>We can sample random paths for the stock price by sampling values for </a:t>
            </a:r>
            <a:r>
              <a:rPr lang="en-US">
                <a:latin typeface="Symbol" pitchFamily="18" charset="2"/>
              </a:rPr>
              <a:t>e</a:t>
            </a:r>
            <a:endParaRPr lang="en-US"/>
          </a:p>
          <a:p>
            <a:r>
              <a:rPr lang="en-US"/>
              <a:t>Suppose </a:t>
            </a:r>
            <a:r>
              <a:rPr lang="en-US">
                <a:latin typeface="Symbol" pitchFamily="18" charset="2"/>
              </a:rPr>
              <a:t>m</a:t>
            </a:r>
            <a:r>
              <a:rPr lang="en-US"/>
              <a:t>= 0.14, </a:t>
            </a:r>
            <a:r>
              <a:rPr lang="en-US">
                <a:latin typeface="Symbol" pitchFamily="18" charset="2"/>
              </a:rPr>
              <a:t>s</a:t>
            </a:r>
            <a:r>
              <a:rPr lang="en-US"/>
              <a:t>= 0.20, and </a:t>
            </a:r>
            <a:r>
              <a:rPr lang="en-US">
                <a:latin typeface="Symbol" pitchFamily="18" charset="2"/>
              </a:rPr>
              <a:t>D</a:t>
            </a:r>
            <a:r>
              <a:rPr lang="en-US" i="1">
                <a:latin typeface="Times New Roman" pitchFamily="18" charset="0"/>
              </a:rPr>
              <a:t>t</a:t>
            </a:r>
            <a:r>
              <a:rPr lang="en-US"/>
              <a:t> = 0.01, then</a:t>
            </a:r>
          </a:p>
        </p:txBody>
      </p:sp>
      <p:graphicFrame>
        <p:nvGraphicFramePr>
          <p:cNvPr id="86020" name="Object 4"/>
          <p:cNvGraphicFramePr>
            <a:graphicFrameLocks/>
          </p:cNvGraphicFramePr>
          <p:nvPr/>
        </p:nvGraphicFramePr>
        <p:xfrm>
          <a:off x="685800" y="4800600"/>
          <a:ext cx="5859463" cy="1060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26" name="Equation" r:id="rId4" imgW="2171520" imgH="431640" progId="Equation.3">
                  <p:embed/>
                </p:oleObj>
              </mc:Choice>
              <mc:Fallback>
                <p:oleObj name="Equation" r:id="rId4" imgW="2171520" imgH="431640" progId="Equation.3">
                  <p:embed/>
                  <p:pic>
                    <p:nvPicPr>
                      <p:cNvPr id="0" name="Picture 4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4800600"/>
                        <a:ext cx="5859463" cy="1060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6021" name="Object 5"/>
          <p:cNvGraphicFramePr>
            <a:graphicFrameLocks/>
          </p:cNvGraphicFramePr>
          <p:nvPr/>
        </p:nvGraphicFramePr>
        <p:xfrm>
          <a:off x="2743200" y="4038600"/>
          <a:ext cx="41148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27" name="Equation" r:id="rId6" imgW="1701720" imgH="241200" progId="Equation.3">
                  <p:embed/>
                </p:oleObj>
              </mc:Choice>
              <mc:Fallback>
                <p:oleObj name="Equation" r:id="rId6" imgW="1701720" imgH="241200" progId="Equation.3">
                  <p:embed/>
                  <p:pic>
                    <p:nvPicPr>
                      <p:cNvPr id="0" name="Picture 5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4038600"/>
                        <a:ext cx="41148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Derivatives, 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  <a:endParaRPr lang="en-US" altLang="en-US" i="0"/>
          </a:p>
        </p:txBody>
      </p:sp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60350"/>
            <a:ext cx="7772400" cy="1143000"/>
          </a:xfrm>
          <a:noFill/>
          <a:ln/>
        </p:spPr>
        <p:txBody>
          <a:bodyPr lIns="92075" tIns="46038" rIns="92075" bIns="46038" anchor="ctr"/>
          <a:lstStyle/>
          <a:p>
            <a:r>
              <a:rPr lang="en-US" sz="3000"/>
              <a:t>Monte Carlo Simulation – One Path </a:t>
            </a:r>
            <a:r>
              <a:rPr lang="en-US" sz="2000"/>
              <a:t>(See Table 12.1, page 272)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0250" y="1143000"/>
            <a:ext cx="3735388" cy="447675"/>
          </a:xfrm>
          <a:noFill/>
          <a:ln/>
        </p:spPr>
        <p:txBody>
          <a:bodyPr lIns="92075" tIns="46038" rIns="92075" bIns="46038"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800"/>
              <a:t> </a:t>
            </a:r>
            <a:r>
              <a:rPr lang="en-US" sz="2800"/>
              <a:t>	</a:t>
            </a:r>
          </a:p>
        </p:txBody>
      </p:sp>
      <p:graphicFrame>
        <p:nvGraphicFramePr>
          <p:cNvPr id="88068" name="Object 4"/>
          <p:cNvGraphicFramePr>
            <a:graphicFrameLocks/>
          </p:cNvGraphicFramePr>
          <p:nvPr/>
        </p:nvGraphicFramePr>
        <p:xfrm>
          <a:off x="1524000" y="1524000"/>
          <a:ext cx="6076950" cy="396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072" name="Document" r:id="rId5" imgW="6140160" imgH="4217040" progId="Word.Document.8">
                  <p:embed/>
                </p:oleObj>
              </mc:Choice>
              <mc:Fallback>
                <p:oleObj name="Document" r:id="rId5" imgW="6140160" imgH="4217040" progId="Word.Document.8">
                  <p:embed/>
                  <p:pic>
                    <p:nvPicPr>
                      <p:cNvPr id="0" name="Picture 4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524000"/>
                        <a:ext cx="6076950" cy="3962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Derivatives, 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  <a:endParaRPr lang="en-US" altLang="en-US" i="0"/>
          </a:p>
        </p:txBody>
      </p:sp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US" sz="4300"/>
              <a:t>It</a:t>
            </a:r>
            <a:r>
              <a:rPr lang="en-US" sz="4300">
                <a:cs typeface="Times New Roman" pitchFamily="18" charset="0"/>
              </a:rPr>
              <a:t>ô</a:t>
            </a:r>
            <a:r>
              <a:rPr lang="en-US" sz="4300"/>
              <a:t>’s Lemma </a:t>
            </a:r>
            <a:r>
              <a:rPr lang="en-US" sz="2200"/>
              <a:t>(See pages 273-274)</a:t>
            </a:r>
            <a:endParaRPr lang="en-US" sz="4300"/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5925" y="1905000"/>
            <a:ext cx="7127875" cy="4114800"/>
          </a:xfrm>
          <a:noFill/>
          <a:ln/>
        </p:spPr>
        <p:txBody>
          <a:bodyPr lIns="92075" tIns="46038" rIns="92075" bIns="46038"/>
          <a:lstStyle/>
          <a:p>
            <a:r>
              <a:rPr lang="en-US" sz="2800"/>
              <a:t>If we know the stochastic process followed by S, It</a:t>
            </a:r>
            <a:r>
              <a:rPr lang="en-US" sz="2800">
                <a:cs typeface="Arial" charset="0"/>
              </a:rPr>
              <a:t>ô</a:t>
            </a:r>
            <a:r>
              <a:rPr lang="en-US" sz="2800"/>
              <a:t>’s lemma tells us the stochastic process followed by some function f (S</a:t>
            </a:r>
            <a:r>
              <a:rPr lang="en-US" sz="2800" i="1">
                <a:latin typeface="Times New Roman" pitchFamily="18" charset="0"/>
              </a:rPr>
              <a:t>, t</a:t>
            </a:r>
            <a:r>
              <a:rPr lang="en-US" sz="2800"/>
              <a:t> )</a:t>
            </a:r>
          </a:p>
          <a:p>
            <a:r>
              <a:rPr lang="en-US" sz="2800"/>
              <a:t>Since a derivative security is a function of the price of the underlying and time, It</a:t>
            </a:r>
            <a:r>
              <a:rPr lang="en-US" sz="2800">
                <a:cs typeface="Arial" charset="0"/>
              </a:rPr>
              <a:t>ô</a:t>
            </a:r>
            <a:r>
              <a:rPr lang="en-US" sz="2800"/>
              <a:t>’s lemma plays an important part in the analysis of derivative securities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Derivatives, 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  <a:endParaRPr lang="en-US" altLang="en-US" i="0"/>
          </a:p>
        </p:txBody>
      </p:sp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US" sz="4300"/>
              <a:t>Taylor Series Expansion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1828800"/>
            <a:ext cx="6553200" cy="625475"/>
          </a:xfrm>
          <a:noFill/>
          <a:ln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sz="2800"/>
              <a:t>A Taylor’s series expansion of </a:t>
            </a:r>
            <a:r>
              <a:rPr lang="en-US" sz="2800" i="1">
                <a:latin typeface="Times New Roman" pitchFamily="18" charset="0"/>
              </a:rPr>
              <a:t>f</a:t>
            </a:r>
            <a:r>
              <a:rPr lang="en-US" sz="2800"/>
              <a:t>(</a:t>
            </a:r>
            <a:r>
              <a:rPr lang="en-US" sz="2800" i="1">
                <a:latin typeface="Times New Roman" pitchFamily="18" charset="0"/>
              </a:rPr>
              <a:t>S, t</a:t>
            </a:r>
            <a:r>
              <a:rPr lang="en-US" sz="2800"/>
              <a:t>) gives</a:t>
            </a:r>
          </a:p>
        </p:txBody>
      </p:sp>
      <p:sp>
        <p:nvSpPr>
          <p:cNvPr id="92166" name="Rectangle 6"/>
          <p:cNvSpPr>
            <a:spLocks noChangeArrowheads="1"/>
          </p:cNvSpPr>
          <p:nvPr/>
        </p:nvSpPr>
        <p:spPr bwMode="auto">
          <a:xfrm>
            <a:off x="3624263" y="3214688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endParaRPr lang="el-GR"/>
          </a:p>
        </p:txBody>
      </p:sp>
      <p:graphicFrame>
        <p:nvGraphicFramePr>
          <p:cNvPr id="92165" name="Object 5"/>
          <p:cNvGraphicFramePr>
            <a:graphicFrameLocks noChangeAspect="1"/>
          </p:cNvGraphicFramePr>
          <p:nvPr/>
        </p:nvGraphicFramePr>
        <p:xfrm>
          <a:off x="1350963" y="3214688"/>
          <a:ext cx="6289675" cy="1509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69" name="Equation" r:id="rId4" imgW="1815840" imgH="431640" progId="Equation.3">
                  <p:embed/>
                </p:oleObj>
              </mc:Choice>
              <mc:Fallback>
                <p:oleObj name="Equation" r:id="rId4" imgW="1815840" imgH="4316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0963" y="3214688"/>
                        <a:ext cx="6289675" cy="15097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Derivatives, 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  <a:endParaRPr lang="en-US" altLang="en-US" i="0"/>
          </a:p>
        </p:txBody>
      </p:sp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US"/>
              <a:t>Application of Ito’s Lemma</a:t>
            </a:r>
            <a:br>
              <a:rPr lang="en-US"/>
            </a:br>
            <a:r>
              <a:rPr lang="en-US"/>
              <a:t>to a Stock Price Process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1828800"/>
            <a:ext cx="6553200" cy="625475"/>
          </a:xfrm>
          <a:noFill/>
          <a:ln/>
        </p:spPr>
        <p:txBody>
          <a:bodyPr lIns="92075" tIns="46038" rIns="92075" bIns="46038"/>
          <a:lstStyle/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800">
                <a:cs typeface="Times New Roman" pitchFamily="18" charset="0"/>
              </a:rPr>
              <a:t>And Since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>
                <a:cs typeface="Times New Roman" pitchFamily="18" charset="0"/>
              </a:rPr>
              <a:t>		</a:t>
            </a:r>
            <a:r>
              <a:rPr lang="fr-FR" sz="2800">
                <a:cs typeface="Times New Roman" pitchFamily="18" charset="0"/>
              </a:rPr>
              <a:t>dS = </a:t>
            </a:r>
            <a:r>
              <a:rPr lang="el-GR" sz="2800">
                <a:cs typeface="Times New Roman" pitchFamily="18" charset="0"/>
              </a:rPr>
              <a:t>μ</a:t>
            </a:r>
            <a:r>
              <a:rPr lang="fr-FR" sz="2800">
                <a:cs typeface="Times New Roman" pitchFamily="18" charset="0"/>
              </a:rPr>
              <a:t>Sdt + </a:t>
            </a:r>
            <a:r>
              <a:rPr lang="el-GR" sz="2800">
                <a:cs typeface="Times New Roman" pitchFamily="18" charset="0"/>
              </a:rPr>
              <a:t>σ</a:t>
            </a:r>
            <a:r>
              <a:rPr lang="fr-FR" sz="2800">
                <a:cs typeface="Times New Roman" pitchFamily="18" charset="0"/>
              </a:rPr>
              <a:t>S dW,</a:t>
            </a:r>
            <a:r>
              <a:rPr lang="fr-FR" sz="2800"/>
              <a:t> </a:t>
            </a:r>
            <a:endParaRPr lang="en-US" sz="28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8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/>
              <a:t>We have that</a:t>
            </a:r>
          </a:p>
        </p:txBody>
      </p:sp>
      <p:sp>
        <p:nvSpPr>
          <p:cNvPr id="118788" name="Rectangle 4"/>
          <p:cNvSpPr>
            <a:spLocks noChangeArrowheads="1"/>
          </p:cNvSpPr>
          <p:nvPr/>
        </p:nvSpPr>
        <p:spPr bwMode="auto">
          <a:xfrm>
            <a:off x="3624263" y="3214688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endParaRPr lang="el-GR"/>
          </a:p>
        </p:txBody>
      </p:sp>
      <p:sp>
        <p:nvSpPr>
          <p:cNvPr id="118791" name="Rectangle 7"/>
          <p:cNvSpPr>
            <a:spLocks noChangeArrowheads="1"/>
          </p:cNvSpPr>
          <p:nvPr/>
        </p:nvSpPr>
        <p:spPr bwMode="auto">
          <a:xfrm>
            <a:off x="3309938" y="3214688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endParaRPr lang="el-GR"/>
          </a:p>
        </p:txBody>
      </p:sp>
      <p:graphicFrame>
        <p:nvGraphicFramePr>
          <p:cNvPr id="118790" name="Object 6"/>
          <p:cNvGraphicFramePr>
            <a:graphicFrameLocks noChangeAspect="1"/>
          </p:cNvGraphicFramePr>
          <p:nvPr/>
        </p:nvGraphicFramePr>
        <p:xfrm>
          <a:off x="1143000" y="4114800"/>
          <a:ext cx="647700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794" r:id="rId4" imgW="2527300" imgH="431800" progId="Equation.3">
                  <p:embed/>
                </p:oleObj>
              </mc:Choice>
              <mc:Fallback>
                <p:oleObj r:id="rId4" imgW="2527300" imgH="4318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4114800"/>
                        <a:ext cx="6477000" cy="114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Derivatives, 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  <a:endParaRPr lang="en-US" altLang="en-US" i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13.</a:t>
            </a:r>
            <a:fld id="{DE336BAF-8D15-458D-A583-52EDE24C3542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US"/>
              <a:t>The Concepts  Underlying Black-Scholes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8975" y="1719263"/>
            <a:ext cx="7767638" cy="4411662"/>
          </a:xfrm>
          <a:noFill/>
          <a:ln/>
        </p:spPr>
        <p:txBody>
          <a:bodyPr lIns="92075" tIns="46038" rIns="92075" bIns="46038"/>
          <a:lstStyle/>
          <a:p>
            <a:r>
              <a:rPr lang="en-US" sz="2800"/>
              <a:t>The option price and the stock price depend on the same underlying source of uncertainty</a:t>
            </a:r>
          </a:p>
          <a:p>
            <a:r>
              <a:rPr lang="en-US" sz="2800"/>
              <a:t>We can form a portfolio consisting of the stock and the option which eliminates this source of uncertainty</a:t>
            </a:r>
          </a:p>
          <a:p>
            <a:r>
              <a:rPr lang="en-US" sz="2800"/>
              <a:t>The portfolio is instantaneously riskless and must instantaneously earn the risk-free rate</a:t>
            </a:r>
          </a:p>
          <a:p>
            <a:r>
              <a:rPr lang="en-US" sz="2800"/>
              <a:t>This leads to the Black-Scholes differential equation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Derivatives, 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  <a:endParaRPr lang="en-US" altLang="en-US" i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13.</a:t>
            </a:r>
            <a:fld id="{8DA884A0-385C-4468-8A57-62326E8B6A3B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23875"/>
            <a:ext cx="7772400" cy="1143000"/>
          </a:xfrm>
          <a:noFill/>
          <a:ln/>
        </p:spPr>
        <p:txBody>
          <a:bodyPr lIns="92075" tIns="46038" rIns="92075" bIns="46038" anchor="ctr"/>
          <a:lstStyle/>
          <a:p>
            <a:r>
              <a:rPr lang="en-US" sz="3000"/>
              <a:t>The Derivation  of the Black-Scholes Differential Equation</a:t>
            </a:r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228600" y="2057400"/>
            <a:ext cx="8763000" cy="39957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 algn="just" eaLnBrk="0" hangingPunct="0"/>
            <a:r>
              <a:rPr lang="en-US" sz="2800">
                <a:latin typeface="Arial" charset="0"/>
                <a:cs typeface="Times New Roman" pitchFamily="18" charset="0"/>
              </a:rPr>
              <a:t>It follows that by choosing a portfolio of the stock and the derivative, the Wiener process can be eliminated.</a:t>
            </a:r>
          </a:p>
          <a:p>
            <a:pPr algn="just" eaLnBrk="0" hangingPunct="0"/>
            <a:r>
              <a:rPr lang="en-US" sz="2800">
                <a:latin typeface="Arial" charset="0"/>
                <a:cs typeface="Times New Roman" pitchFamily="18" charset="0"/>
              </a:rPr>
              <a:t>The appropriate portfolio is</a:t>
            </a:r>
          </a:p>
          <a:p>
            <a:pPr algn="just" eaLnBrk="0" hangingPunct="0"/>
            <a:endParaRPr lang="en-US" sz="2800">
              <a:latin typeface="Arial" charset="0"/>
              <a:cs typeface="Times New Roman" pitchFamily="18" charset="0"/>
            </a:endParaRPr>
          </a:p>
          <a:p>
            <a:pPr algn="ctr" eaLnBrk="0" hangingPunct="0"/>
            <a:r>
              <a:rPr lang="en-US" sz="2800">
                <a:latin typeface="Arial" charset="0"/>
                <a:cs typeface="Times New Roman" pitchFamily="18" charset="0"/>
              </a:rPr>
              <a:t>-1 : derivative</a:t>
            </a:r>
          </a:p>
          <a:p>
            <a:pPr algn="ctr" eaLnBrk="0" hangingPunct="0"/>
            <a:r>
              <a:rPr lang="en-US" sz="2800">
                <a:latin typeface="Arial" charset="0"/>
                <a:cs typeface="Times New Roman" pitchFamily="18" charset="0"/>
              </a:rPr>
              <a:t>+    : shares</a:t>
            </a:r>
          </a:p>
          <a:p>
            <a:pPr algn="ctr" eaLnBrk="0" hangingPunct="0"/>
            <a:endParaRPr lang="en-US" sz="2800">
              <a:latin typeface="Arial" charset="0"/>
              <a:cs typeface="Times New Roman" pitchFamily="18" charset="0"/>
            </a:endParaRPr>
          </a:p>
          <a:p>
            <a:pPr eaLnBrk="0" hangingPunct="0"/>
            <a:r>
              <a:rPr lang="fr-FR" sz="2800">
                <a:latin typeface="Arial" charset="0"/>
                <a:cs typeface="Times New Roman" pitchFamily="18" charset="0"/>
              </a:rPr>
              <a:t>The holder of this portfolio is short one derivative and long an amount  </a:t>
            </a:r>
            <a:r>
              <a:rPr lang="en-US" sz="2800">
                <a:latin typeface="Arial" charset="0"/>
                <a:cs typeface="Times New Roman" pitchFamily="18" charset="0"/>
              </a:rPr>
              <a:t>    </a:t>
            </a:r>
            <a:r>
              <a:rPr lang="fr-FR" sz="2800">
                <a:latin typeface="Arial" charset="0"/>
                <a:cs typeface="Times New Roman" pitchFamily="18" charset="0"/>
              </a:rPr>
              <a:t>of shares</a:t>
            </a:r>
            <a:r>
              <a:rPr lang="fr-FR" sz="3200">
                <a:latin typeface="Arial" charset="0"/>
                <a:cs typeface="Times New Roman" pitchFamily="18" charset="0"/>
              </a:rPr>
              <a:t>. </a:t>
            </a:r>
            <a:endParaRPr lang="fr-FR" sz="3200">
              <a:latin typeface="Arial" charset="0"/>
            </a:endParaRPr>
          </a:p>
        </p:txBody>
      </p:sp>
      <p:graphicFrame>
        <p:nvGraphicFramePr>
          <p:cNvPr id="20485" name="Object 5"/>
          <p:cNvGraphicFramePr>
            <a:graphicFrameLocks noChangeAspect="1"/>
          </p:cNvGraphicFramePr>
          <p:nvPr/>
        </p:nvGraphicFramePr>
        <p:xfrm>
          <a:off x="2819400" y="5486400"/>
          <a:ext cx="474663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0" r:id="rId4" imgW="228501" imgH="355446" progId="Equation.3">
                  <p:embed/>
                </p:oleObj>
              </mc:Choice>
              <mc:Fallback>
                <p:oleObj r:id="rId4" imgW="228501" imgH="355446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5486400"/>
                        <a:ext cx="474663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4" name="Object 4"/>
          <p:cNvGraphicFramePr>
            <a:graphicFrameLocks noChangeAspect="1"/>
          </p:cNvGraphicFramePr>
          <p:nvPr/>
        </p:nvGraphicFramePr>
        <p:xfrm>
          <a:off x="3810000" y="4191000"/>
          <a:ext cx="5334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1" r:id="rId6" imgW="228501" imgH="355446" progId="Equation.3">
                  <p:embed/>
                </p:oleObj>
              </mc:Choice>
              <mc:Fallback>
                <p:oleObj r:id="rId6" imgW="228501" imgH="355446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4191000"/>
                        <a:ext cx="533400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Derivatives, 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  <a:endParaRPr lang="en-US" altLang="en-US" i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13.</a:t>
            </a:r>
            <a:fld id="{ECB46219-D0AB-47FB-A45B-4C28A0A0FD3A}" type="slidenum">
              <a:rPr lang="en-US" altLang="en-US"/>
              <a:pPr/>
              <a:t>18</a:t>
            </a:fld>
            <a:endParaRPr lang="en-US" altLang="en-US"/>
          </a:p>
        </p:txBody>
      </p:sp>
      <p:graphicFrame>
        <p:nvGraphicFramePr>
          <p:cNvPr id="22530" name="Object 2"/>
          <p:cNvGraphicFramePr>
            <a:graphicFrameLocks/>
          </p:cNvGraphicFramePr>
          <p:nvPr/>
        </p:nvGraphicFramePr>
        <p:xfrm>
          <a:off x="1752600" y="2057400"/>
          <a:ext cx="6624638" cy="3109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4" name="Equation" r:id="rId4" imgW="2768400" imgH="1320480" progId="Equation.3">
                  <p:embed/>
                </p:oleObj>
              </mc:Choice>
              <mc:Fallback>
                <p:oleObj name="Equation" r:id="rId4" imgW="2768400" imgH="1320480" progId="Equation.3">
                  <p:embed/>
                  <p:pic>
                    <p:nvPicPr>
                      <p:cNvPr id="0" name="Picture 2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2057400"/>
                        <a:ext cx="6624638" cy="3109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1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US" sz="3000"/>
              <a:t>The Derivation  of the Black-Scholes Differential Equation </a:t>
            </a:r>
            <a:r>
              <a:rPr lang="en-US" sz="2000"/>
              <a:t>continued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Derivatives, 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  <a:endParaRPr lang="en-US" altLang="en-US" i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13.</a:t>
            </a:r>
            <a:fld id="{EE25D06B-1109-471F-AD3B-455892B068D2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US" sz="3000"/>
              <a:t>The Derivation  of the Black-Scholes Differential Equation </a:t>
            </a:r>
            <a:r>
              <a:rPr lang="en-US" sz="2000"/>
              <a:t>continued</a:t>
            </a:r>
          </a:p>
        </p:txBody>
      </p:sp>
      <p:sp>
        <p:nvSpPr>
          <p:cNvPr id="122885" name="Rectangle 5"/>
          <p:cNvSpPr>
            <a:spLocks noChangeArrowheads="1"/>
          </p:cNvSpPr>
          <p:nvPr/>
        </p:nvSpPr>
        <p:spPr bwMode="auto">
          <a:xfrm>
            <a:off x="381000" y="1404938"/>
            <a:ext cx="8001000" cy="52768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 algn="just" eaLnBrk="0" hangingPunct="0"/>
            <a:r>
              <a:rPr lang="en-US" sz="2800">
                <a:latin typeface="Arial" charset="0"/>
                <a:cs typeface="Times New Roman" pitchFamily="18" charset="0"/>
              </a:rPr>
              <a:t>Substituting the above equations for </a:t>
            </a:r>
            <a:r>
              <a:rPr lang="el-GR" sz="2800">
                <a:latin typeface="Arial" charset="0"/>
                <a:cs typeface="Times New Roman" pitchFamily="18" charset="0"/>
              </a:rPr>
              <a:t>Δ</a:t>
            </a:r>
            <a:r>
              <a:rPr lang="en-US" sz="2800">
                <a:latin typeface="Arial" charset="0"/>
                <a:cs typeface="Times New Roman" pitchFamily="18" charset="0"/>
              </a:rPr>
              <a:t>f and </a:t>
            </a:r>
            <a:r>
              <a:rPr lang="el-GR" sz="2800">
                <a:latin typeface="Arial" charset="0"/>
                <a:cs typeface="Times New Roman" pitchFamily="18" charset="0"/>
              </a:rPr>
              <a:t>Δ</a:t>
            </a:r>
            <a:r>
              <a:rPr lang="en-US" sz="2800">
                <a:latin typeface="Arial" charset="0"/>
                <a:cs typeface="Times New Roman" pitchFamily="18" charset="0"/>
              </a:rPr>
              <a:t>S to the last one, we have</a:t>
            </a:r>
          </a:p>
          <a:p>
            <a:pPr algn="just" eaLnBrk="0" hangingPunct="0"/>
            <a:endParaRPr lang="en-US" sz="2800">
              <a:latin typeface="Arial" charset="0"/>
              <a:cs typeface="Times New Roman" pitchFamily="18" charset="0"/>
            </a:endParaRPr>
          </a:p>
          <a:p>
            <a:pPr algn="just" eaLnBrk="0" hangingPunct="0"/>
            <a:endParaRPr lang="en-US" sz="2800">
              <a:latin typeface="Arial" charset="0"/>
              <a:cs typeface="Times New Roman" pitchFamily="18" charset="0"/>
            </a:endParaRPr>
          </a:p>
          <a:p>
            <a:pPr algn="just" eaLnBrk="0" hangingPunct="0"/>
            <a:endParaRPr lang="en-US" sz="2800">
              <a:latin typeface="Arial" charset="0"/>
              <a:cs typeface="Times New Roman" pitchFamily="18" charset="0"/>
            </a:endParaRPr>
          </a:p>
          <a:p>
            <a:pPr algn="just" eaLnBrk="0" hangingPunct="0"/>
            <a:r>
              <a:rPr lang="en-US" sz="2800">
                <a:latin typeface="Arial" charset="0"/>
                <a:cs typeface="Times New Roman" pitchFamily="18" charset="0"/>
              </a:rPr>
              <a:t>Because the equation does not involve </a:t>
            </a:r>
            <a:r>
              <a:rPr lang="el-GR" sz="2800">
                <a:latin typeface="Arial" charset="0"/>
                <a:cs typeface="Times New Roman" pitchFamily="18" charset="0"/>
              </a:rPr>
              <a:t>Δ</a:t>
            </a:r>
            <a:r>
              <a:rPr lang="en-US" sz="2800">
                <a:latin typeface="Arial" charset="0"/>
                <a:cs typeface="Times New Roman" pitchFamily="18" charset="0"/>
              </a:rPr>
              <a:t>W, </a:t>
            </a:r>
          </a:p>
          <a:p>
            <a:pPr algn="just" eaLnBrk="0" hangingPunct="0"/>
            <a:r>
              <a:rPr lang="en-US" sz="2800">
                <a:latin typeface="Arial" charset="0"/>
                <a:cs typeface="Times New Roman" pitchFamily="18" charset="0"/>
              </a:rPr>
              <a:t>the portfolio must be riskless during time </a:t>
            </a:r>
            <a:r>
              <a:rPr lang="el-GR" sz="2800">
                <a:latin typeface="Arial" charset="0"/>
                <a:cs typeface="Times New Roman" pitchFamily="18" charset="0"/>
              </a:rPr>
              <a:t>Δ</a:t>
            </a:r>
            <a:r>
              <a:rPr lang="en-US" sz="2800">
                <a:latin typeface="Arial" charset="0"/>
                <a:cs typeface="Times New Roman" pitchFamily="18" charset="0"/>
              </a:rPr>
              <a:t>t. </a:t>
            </a:r>
          </a:p>
          <a:p>
            <a:pPr algn="just" eaLnBrk="0" hangingPunct="0"/>
            <a:endParaRPr lang="en-US" sz="2800">
              <a:latin typeface="Arial" charset="0"/>
              <a:cs typeface="Times New Roman" pitchFamily="18" charset="0"/>
            </a:endParaRPr>
          </a:p>
          <a:p>
            <a:pPr algn="just" eaLnBrk="0" hangingPunct="0"/>
            <a:r>
              <a:rPr lang="en-US" sz="2800">
                <a:latin typeface="Arial" charset="0"/>
                <a:cs typeface="Times New Roman" pitchFamily="18" charset="0"/>
              </a:rPr>
              <a:t>Thus, the portfolio must instantaneously earn the same rate of return as other short-term risk-free security.</a:t>
            </a:r>
          </a:p>
          <a:p>
            <a:pPr eaLnBrk="0" hangingPunct="0"/>
            <a:endParaRPr lang="en-US" sz="3200">
              <a:latin typeface="Arial" charset="0"/>
            </a:endParaRPr>
          </a:p>
        </p:txBody>
      </p:sp>
      <p:graphicFrame>
        <p:nvGraphicFramePr>
          <p:cNvPr id="122884" name="Object 4"/>
          <p:cNvGraphicFramePr>
            <a:graphicFrameLocks noChangeAspect="1"/>
          </p:cNvGraphicFramePr>
          <p:nvPr/>
        </p:nvGraphicFramePr>
        <p:xfrm>
          <a:off x="2362200" y="2514600"/>
          <a:ext cx="449580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888" r:id="rId4" imgW="1587500" imgH="431800" progId="Equation.3">
                  <p:embed/>
                </p:oleObj>
              </mc:Choice>
              <mc:Fallback>
                <p:oleObj r:id="rId4" imgW="1587500" imgH="4318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2514600"/>
                        <a:ext cx="4495800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Derivatives, 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  <a:endParaRPr lang="en-US" altLang="en-US" i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13.</a:t>
            </a:r>
            <a:fld id="{111B341C-BEEA-48D4-A2AA-A443824EA338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715962"/>
          </a:xfrm>
        </p:spPr>
        <p:txBody>
          <a:bodyPr/>
          <a:lstStyle/>
          <a:p>
            <a:r>
              <a:rPr lang="en-US"/>
              <a:t>Random Walk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219200"/>
            <a:ext cx="8534400" cy="5029200"/>
          </a:xfrm>
        </p:spPr>
        <p:txBody>
          <a:bodyPr/>
          <a:lstStyle/>
          <a:p>
            <a:pPr algn="just"/>
            <a:r>
              <a:rPr lang="en-US" sz="2400">
                <a:latin typeface="Times New Roman" pitchFamily="18" charset="0"/>
                <a:cs typeface="Times New Roman" pitchFamily="18" charset="0"/>
              </a:rPr>
              <a:t>We begin be considering the discrete-time random walk description:</a:t>
            </a:r>
          </a:p>
          <a:p>
            <a:pPr algn="ctr">
              <a:buFont typeface="Wingdings" pitchFamily="2" charset="2"/>
              <a:buNone/>
            </a:pPr>
            <a:r>
              <a:rPr lang="de-DE" sz="2400" i="1">
                <a:latin typeface="Times New Roman" pitchFamily="18" charset="0"/>
                <a:cs typeface="Times New Roman" pitchFamily="18" charset="0"/>
              </a:rPr>
              <a:t>	W(t+1)=W(t) + e(t+1);	W(0)=W</a:t>
            </a:r>
            <a:r>
              <a:rPr lang="de-DE" sz="2400" i="1" baseline="-3000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de-DE" sz="2400" i="1">
                <a:latin typeface="Times New Roman" pitchFamily="18" charset="0"/>
                <a:cs typeface="Times New Roman" pitchFamily="18" charset="0"/>
              </a:rPr>
              <a:t> 	e: i.i.d. N(0,1)</a:t>
            </a:r>
            <a:endParaRPr lang="en-US" sz="2400" i="1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>
                <a:latin typeface="Times New Roman" pitchFamily="18" charset="0"/>
                <a:cs typeface="Times New Roman" pitchFamily="18" charset="0"/>
              </a:rPr>
              <a:t>The variable t represent time and is measured in discrete integer increments.</a:t>
            </a:r>
            <a:r>
              <a:rPr lang="en-US" sz="2400" i="1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en-US" sz="2400" i="1">
                <a:latin typeface="Times New Roman" pitchFamily="18" charset="0"/>
                <a:cs typeface="Times New Roman" pitchFamily="18" charset="0"/>
              </a:rPr>
              <a:t>W(t)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is the level of the cumulant of</a:t>
            </a:r>
            <a:r>
              <a:rPr lang="en-US" sz="2400" i="1">
                <a:latin typeface="Times New Roman" pitchFamily="18" charset="0"/>
                <a:cs typeface="Times New Roman" pitchFamily="18" charset="0"/>
              </a:rPr>
              <a:t> e(t);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it is called a random walk because it appears that</a:t>
            </a:r>
            <a:r>
              <a:rPr lang="en-US" sz="2400" i="1">
                <a:latin typeface="Times New Roman" pitchFamily="18" charset="0"/>
                <a:cs typeface="Times New Roman" pitchFamily="18" charset="0"/>
              </a:rPr>
              <a:t> W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takes random steps up and down through time. We would like to describe a process that has the same characteristics as the random walk but observed more frequently:</a:t>
            </a:r>
          </a:p>
          <a:p>
            <a:pPr algn="ctr">
              <a:buFont typeface="Wingdings" pitchFamily="2" charset="2"/>
              <a:buNone/>
            </a:pPr>
            <a:r>
              <a:rPr lang="de-DE" sz="2400" i="1">
                <a:latin typeface="Times New Roman" pitchFamily="18" charset="0"/>
                <a:cs typeface="Times New Roman" pitchFamily="18" charset="0"/>
              </a:rPr>
              <a:t>	W(t+</a:t>
            </a:r>
            <a:r>
              <a:rPr lang="el-GR" sz="2400" i="1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de-DE" sz="2400" i="1">
                <a:latin typeface="Times New Roman" pitchFamily="18" charset="0"/>
                <a:cs typeface="Times New Roman" pitchFamily="18" charset="0"/>
              </a:rPr>
              <a:t>)=W(t) + e(t+Δ);	W(0)=W</a:t>
            </a:r>
            <a:r>
              <a:rPr lang="de-DE" sz="2400" i="1" baseline="-3000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de-DE" sz="2400" i="1">
                <a:latin typeface="Times New Roman" pitchFamily="18" charset="0"/>
                <a:cs typeface="Times New Roman" pitchFamily="18" charset="0"/>
              </a:rPr>
              <a:t> 	e: i.i.d. N(0,Δ)</a:t>
            </a:r>
            <a:endParaRPr lang="en-US" sz="2400" i="1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</a:pPr>
            <a:endParaRPr lang="en-US" sz="240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Derivatives, 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  <a:endParaRPr lang="en-US" altLang="en-US" i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13.</a:t>
            </a:r>
            <a:fld id="{1C66D50A-383D-4C03-BDC3-50E7ADC670E8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US" sz="3000"/>
              <a:t>The Derivation  of the Black-Scholes Differential Equation </a:t>
            </a:r>
            <a:r>
              <a:rPr lang="en-US" sz="2000"/>
              <a:t>continued</a:t>
            </a:r>
          </a:p>
        </p:txBody>
      </p:sp>
      <p:graphicFrame>
        <p:nvGraphicFramePr>
          <p:cNvPr id="24579" name="Object 3"/>
          <p:cNvGraphicFramePr>
            <a:graphicFrameLocks/>
          </p:cNvGraphicFramePr>
          <p:nvPr/>
        </p:nvGraphicFramePr>
        <p:xfrm>
          <a:off x="838200" y="1905000"/>
          <a:ext cx="6716713" cy="3487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3" name="Equation" r:id="rId4" imgW="2971800" imgH="1574640" progId="Equation.3">
                  <p:embed/>
                </p:oleObj>
              </mc:Choice>
              <mc:Fallback>
                <p:oleObj name="Equation" r:id="rId4" imgW="2971800" imgH="1574640" progId="Equation.3">
                  <p:embed/>
                  <p:pic>
                    <p:nvPicPr>
                      <p:cNvPr id="0" name="Picture 3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905000"/>
                        <a:ext cx="6716713" cy="3487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Derivatives, 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  <a:endParaRPr lang="en-US" altLang="en-US" i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13.</a:t>
            </a:r>
            <a:fld id="{DC6641D9-4DA8-45C8-A4F9-350232198658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76238"/>
            <a:ext cx="7772400" cy="1143000"/>
          </a:xfrm>
          <a:noFill/>
          <a:ln/>
        </p:spPr>
        <p:txBody>
          <a:bodyPr lIns="92075" tIns="46038" rIns="92075" bIns="46038" anchor="ctr"/>
          <a:lstStyle/>
          <a:p>
            <a:r>
              <a:rPr lang="en-US"/>
              <a:t>The Differential Equation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30363"/>
            <a:ext cx="8686800" cy="4465637"/>
          </a:xfrm>
          <a:noFill/>
          <a:ln/>
        </p:spPr>
        <p:txBody>
          <a:bodyPr lIns="92075" tIns="46038" rIns="92075" bIns="46038"/>
          <a:lstStyle/>
          <a:p>
            <a:r>
              <a:rPr lang="en-US" sz="2800"/>
              <a:t>Any security whose price is dependent on the stock price satisfies the differential equation</a:t>
            </a:r>
          </a:p>
          <a:p>
            <a:r>
              <a:rPr lang="en-US" sz="2800"/>
              <a:t>The particular security being valued is determined by the boundary conditions of the differential equation</a:t>
            </a:r>
          </a:p>
          <a:p>
            <a:r>
              <a:rPr lang="en-US" sz="2800"/>
              <a:t>In the case of call options the boundary condition is		ƒ = max(</a:t>
            </a:r>
            <a:r>
              <a:rPr lang="en-US" sz="2800" i="1">
                <a:latin typeface="Times New Roman" pitchFamily="18" charset="0"/>
              </a:rPr>
              <a:t>S  – K, 0)</a:t>
            </a:r>
            <a:r>
              <a:rPr lang="en-US" sz="2800"/>
              <a:t>  when </a:t>
            </a:r>
            <a:r>
              <a:rPr lang="en-US" sz="2800" i="1">
                <a:latin typeface="Times New Roman" pitchFamily="18" charset="0"/>
              </a:rPr>
              <a:t>t =T</a:t>
            </a:r>
            <a:r>
              <a:rPr lang="en-US" sz="2800"/>
              <a:t>  </a:t>
            </a:r>
          </a:p>
          <a:p>
            <a:r>
              <a:rPr lang="en-US" sz="2800"/>
              <a:t>In the case of put options the boundary condition is		ƒ = max(</a:t>
            </a:r>
            <a:r>
              <a:rPr lang="en-US" sz="2800" i="1">
                <a:latin typeface="Times New Roman" pitchFamily="18" charset="0"/>
              </a:rPr>
              <a:t>K - S, 0)</a:t>
            </a:r>
            <a:r>
              <a:rPr lang="en-US" sz="2800"/>
              <a:t>  when </a:t>
            </a:r>
            <a:r>
              <a:rPr lang="en-US" sz="2800" i="1">
                <a:latin typeface="Times New Roman" pitchFamily="18" charset="0"/>
              </a:rPr>
              <a:t>t =T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Derivatives, 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  <a:endParaRPr lang="en-US" altLang="en-US" i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13.</a:t>
            </a:r>
            <a:fld id="{6943FD3C-911B-4804-9A64-51FB5501B62F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US"/>
              <a:t>The Black-Scholes Formulas</a:t>
            </a:r>
            <a:br>
              <a:rPr lang="en-US"/>
            </a:br>
            <a:r>
              <a:rPr lang="en-US" sz="2200"/>
              <a:t>(See pages 295-297)</a:t>
            </a:r>
            <a:endParaRPr lang="en-US"/>
          </a:p>
        </p:txBody>
      </p:sp>
      <p:graphicFrame>
        <p:nvGraphicFramePr>
          <p:cNvPr id="32771" name="Object 3"/>
          <p:cNvGraphicFramePr>
            <a:graphicFrameLocks/>
          </p:cNvGraphicFramePr>
          <p:nvPr/>
        </p:nvGraphicFramePr>
        <p:xfrm>
          <a:off x="736600" y="1949450"/>
          <a:ext cx="7278688" cy="3875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5" name="Equation" r:id="rId4" imgW="2997000" imgH="1498320" progId="Equation.3">
                  <p:embed/>
                </p:oleObj>
              </mc:Choice>
              <mc:Fallback>
                <p:oleObj name="Equation" r:id="rId4" imgW="2997000" imgH="1498320" progId="Equation.3">
                  <p:embed/>
                  <p:pic>
                    <p:nvPicPr>
                      <p:cNvPr id="0" name="Picture 3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6600" y="1949450"/>
                        <a:ext cx="7278688" cy="3875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Derivatives, 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  <a:endParaRPr lang="en-US" altLang="en-US" i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13.</a:t>
            </a:r>
            <a:fld id="{AF8EE192-8560-4D2B-8E7D-C67E5A910212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 anchor="ctr"/>
          <a:lstStyle/>
          <a:p>
            <a:r>
              <a:rPr lang="en-US"/>
              <a:t>The </a:t>
            </a:r>
            <a:r>
              <a:rPr lang="en-US" i="1"/>
              <a:t>N</a:t>
            </a:r>
            <a:r>
              <a:rPr lang="en-US"/>
              <a:t>(</a:t>
            </a:r>
            <a:r>
              <a:rPr lang="en-US" i="1"/>
              <a:t>x</a:t>
            </a:r>
            <a:r>
              <a:rPr lang="en-US"/>
              <a:t>) Function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0488" tIns="44450" rIns="90488" bIns="44450"/>
          <a:lstStyle/>
          <a:p>
            <a:r>
              <a:rPr lang="en-US" i="1">
                <a:latin typeface="Times New Roman" pitchFamily="18" charset="0"/>
              </a:rPr>
              <a:t>N</a:t>
            </a:r>
            <a:r>
              <a:rPr lang="en-US"/>
              <a:t>(</a:t>
            </a:r>
            <a:r>
              <a:rPr lang="en-US" i="1">
                <a:latin typeface="Times New Roman" pitchFamily="18" charset="0"/>
              </a:rPr>
              <a:t>x</a:t>
            </a:r>
            <a:r>
              <a:rPr lang="en-US"/>
              <a:t>) is the probability that a normally distributed variable with a mean of zero and a standard deviation of 1 is less than </a:t>
            </a:r>
            <a:r>
              <a:rPr lang="en-US" i="1">
                <a:latin typeface="Times New Roman" pitchFamily="18" charset="0"/>
              </a:rPr>
              <a:t>x</a:t>
            </a:r>
            <a:endParaRPr lang="en-US" i="1"/>
          </a:p>
          <a:p>
            <a:r>
              <a:rPr lang="en-US"/>
              <a:t>See tables at the end of the book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Derivatives, 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  <a:endParaRPr lang="en-US" altLang="en-US" i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13.</a:t>
            </a:r>
            <a:fld id="{3A25EA46-9D56-423F-BBA9-932748A86427}" type="slidenum">
              <a:rPr lang="en-US" altLang="en-US"/>
              <a:pPr/>
              <a:t>24</a:t>
            </a:fld>
            <a:endParaRPr lang="en-US" altLang="en-US"/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 anchor="ctr"/>
          <a:lstStyle/>
          <a:p>
            <a:r>
              <a:rPr lang="en-US" sz="3500"/>
              <a:t>Properties of Black-Scholes Formula</a:t>
            </a:r>
            <a:r>
              <a:rPr lang="en-US" sz="3500" b="0"/>
              <a:t/>
            </a:r>
            <a:br>
              <a:rPr lang="en-US" sz="3500" b="0"/>
            </a:br>
            <a:endParaRPr lang="en-US" sz="3500" b="0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0488" tIns="44450" rIns="90488" bIns="44450"/>
          <a:lstStyle/>
          <a:p>
            <a:r>
              <a:rPr lang="en-US"/>
              <a:t>As </a:t>
            </a:r>
            <a:r>
              <a:rPr lang="en-US" i="1">
                <a:latin typeface="Times New Roman" pitchFamily="18" charset="0"/>
              </a:rPr>
              <a:t>S</a:t>
            </a:r>
            <a:r>
              <a:rPr lang="en-US" baseline="-25000">
                <a:latin typeface="Times New Roman" pitchFamily="18" charset="0"/>
              </a:rPr>
              <a:t>0</a:t>
            </a:r>
            <a:r>
              <a:rPr lang="en-US"/>
              <a:t> becomes very large </a:t>
            </a:r>
            <a:r>
              <a:rPr lang="en-US" i="1">
                <a:latin typeface="Times New Roman" pitchFamily="18" charset="0"/>
              </a:rPr>
              <a:t>c</a:t>
            </a:r>
            <a:r>
              <a:rPr lang="en-US" i="1"/>
              <a:t> </a:t>
            </a:r>
            <a:r>
              <a:rPr lang="en-US"/>
              <a:t>tends to </a:t>
            </a:r>
          </a:p>
          <a:p>
            <a:pPr>
              <a:buFont typeface="Wingdings" pitchFamily="2" charset="2"/>
              <a:buNone/>
            </a:pPr>
            <a:r>
              <a:rPr lang="en-US" i="1">
                <a:latin typeface="Times New Roman" pitchFamily="18" charset="0"/>
              </a:rPr>
              <a:t>	S </a:t>
            </a:r>
            <a:r>
              <a:rPr lang="en-US" i="1">
                <a:cs typeface="Arial" charset="0"/>
              </a:rPr>
              <a:t>– </a:t>
            </a:r>
            <a:r>
              <a:rPr lang="en-US" i="1">
                <a:latin typeface="Times New Roman" pitchFamily="18" charset="0"/>
              </a:rPr>
              <a:t>Ke</a:t>
            </a:r>
            <a:r>
              <a:rPr lang="en-US" i="1" baseline="30000">
                <a:latin typeface="Times New Roman" pitchFamily="18" charset="0"/>
              </a:rPr>
              <a:t>-rT</a:t>
            </a:r>
            <a:r>
              <a:rPr lang="en-US" i="1" baseline="30000"/>
              <a:t> </a:t>
            </a:r>
            <a:r>
              <a:rPr lang="en-US"/>
              <a:t>and </a:t>
            </a:r>
            <a:r>
              <a:rPr lang="en-US" i="1">
                <a:latin typeface="Times New Roman" pitchFamily="18" charset="0"/>
              </a:rPr>
              <a:t>p</a:t>
            </a:r>
            <a:r>
              <a:rPr lang="en-US"/>
              <a:t> tends to zero</a:t>
            </a:r>
          </a:p>
          <a:p>
            <a:pPr>
              <a:buFont typeface="Wingdings" pitchFamily="2" charset="2"/>
              <a:buNone/>
            </a:pPr>
            <a:endParaRPr lang="en-US"/>
          </a:p>
          <a:p>
            <a:r>
              <a:rPr lang="en-US"/>
              <a:t>As </a:t>
            </a:r>
            <a:r>
              <a:rPr lang="en-US" i="1">
                <a:latin typeface="Times New Roman" pitchFamily="18" charset="0"/>
              </a:rPr>
              <a:t>S</a:t>
            </a:r>
            <a:r>
              <a:rPr lang="en-US" baseline="-25000">
                <a:latin typeface="Times New Roman" pitchFamily="18" charset="0"/>
              </a:rPr>
              <a:t>0</a:t>
            </a:r>
            <a:r>
              <a:rPr lang="en-US"/>
              <a:t> becomes very small </a:t>
            </a:r>
            <a:r>
              <a:rPr lang="en-US" i="1">
                <a:latin typeface="Times New Roman" pitchFamily="18" charset="0"/>
              </a:rPr>
              <a:t>c</a:t>
            </a:r>
            <a:r>
              <a:rPr lang="en-US"/>
              <a:t> tends to zero and </a:t>
            </a:r>
            <a:r>
              <a:rPr lang="en-US" i="1">
                <a:latin typeface="Times New Roman" pitchFamily="18" charset="0"/>
              </a:rPr>
              <a:t>p</a:t>
            </a:r>
            <a:r>
              <a:rPr lang="en-US"/>
              <a:t> tends to </a:t>
            </a:r>
            <a:r>
              <a:rPr lang="en-US" i="1">
                <a:latin typeface="Times New Roman" pitchFamily="18" charset="0"/>
              </a:rPr>
              <a:t>Ke</a:t>
            </a:r>
            <a:r>
              <a:rPr lang="en-US" i="1" baseline="30000">
                <a:latin typeface="Times New Roman" pitchFamily="18" charset="0"/>
              </a:rPr>
              <a:t>-rT</a:t>
            </a:r>
            <a:r>
              <a:rPr lang="en-US" i="1">
                <a:latin typeface="Times New Roman" pitchFamily="18" charset="0"/>
              </a:rPr>
              <a:t> </a:t>
            </a:r>
            <a:r>
              <a:rPr lang="en-US" i="1">
                <a:cs typeface="Arial" charset="0"/>
              </a:rPr>
              <a:t>–</a:t>
            </a:r>
            <a:r>
              <a:rPr lang="en-US" i="1">
                <a:latin typeface="Times New Roman" pitchFamily="18" charset="0"/>
              </a:rPr>
              <a:t> S</a:t>
            </a:r>
            <a:r>
              <a:rPr lang="en-US" i="1"/>
              <a:t> 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Derivatives, 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  <a:endParaRPr lang="en-US" altLang="en-US" i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13.</a:t>
            </a:r>
            <a:fld id="{34D88EF4-FE28-4649-969B-5F20FAF75A3F}" type="slidenum">
              <a:rPr lang="en-US" altLang="en-US"/>
              <a:pPr/>
              <a:t>25</a:t>
            </a:fld>
            <a:endParaRPr lang="en-US" altLang="en-US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US"/>
              <a:t>Risk-Neutral Valuation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90700"/>
            <a:ext cx="7759700" cy="4114800"/>
          </a:xfrm>
          <a:noFill/>
          <a:ln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sz="2800"/>
              <a:t>The variable </a:t>
            </a:r>
            <a:r>
              <a:rPr lang="en-US" sz="2800">
                <a:latin typeface="Symbol" pitchFamily="18" charset="2"/>
              </a:rPr>
              <a:t>m</a:t>
            </a:r>
            <a:r>
              <a:rPr lang="en-US" sz="2800"/>
              <a:t> does not  appear	in the Black-Scholes equation</a:t>
            </a:r>
          </a:p>
          <a:p>
            <a:pPr>
              <a:lnSpc>
                <a:spcPct val="90000"/>
              </a:lnSpc>
            </a:pPr>
            <a:r>
              <a:rPr lang="en-US" sz="2800"/>
              <a:t>The equation is independent of all variables affected by risk preference</a:t>
            </a:r>
          </a:p>
          <a:p>
            <a:pPr>
              <a:lnSpc>
                <a:spcPct val="90000"/>
              </a:lnSpc>
            </a:pPr>
            <a:r>
              <a:rPr lang="en-US" sz="2800"/>
              <a:t>The solution  to the differential equation is therefore	 the same  in a risk-free world as it is in the real world</a:t>
            </a:r>
          </a:p>
          <a:p>
            <a:pPr>
              <a:lnSpc>
                <a:spcPct val="90000"/>
              </a:lnSpc>
            </a:pPr>
            <a:r>
              <a:rPr lang="en-US" sz="2800"/>
              <a:t>This leads to the principle of risk-neutral valuation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Derivatives, 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  <a:endParaRPr lang="en-US" altLang="en-US" i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13.</a:t>
            </a:r>
            <a:fld id="{1130CC7A-6004-4227-BD21-80A97C6D9978}" type="slidenum">
              <a:rPr lang="en-US" altLang="en-US"/>
              <a:pPr/>
              <a:t>26</a:t>
            </a:fld>
            <a:endParaRPr lang="en-US" alt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7532687" cy="1228725"/>
          </a:xfrm>
          <a:noFill/>
          <a:ln/>
        </p:spPr>
        <p:txBody>
          <a:bodyPr lIns="92075" tIns="46038" rIns="92075" bIns="46038" anchor="ctr"/>
          <a:lstStyle/>
          <a:p>
            <a:r>
              <a:rPr lang="en-US"/>
              <a:t>Example</a:t>
            </a:r>
            <a:endParaRPr lang="en-US" sz="220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719263"/>
            <a:ext cx="8991600" cy="4411662"/>
          </a:xfrm>
          <a:noFill/>
          <a:ln/>
        </p:spPr>
        <p:txBody>
          <a:bodyPr lIns="92075" tIns="46038" rIns="92075" bIns="46038"/>
          <a:lstStyle/>
          <a:p>
            <a:pPr>
              <a:buFont typeface="Wingdings" pitchFamily="2" charset="2"/>
              <a:buNone/>
            </a:pPr>
            <a:r>
              <a:rPr lang="en-US" sz="2800">
                <a:cs typeface="Times New Roman" pitchFamily="18" charset="0"/>
              </a:rPr>
              <a:t>Consider the situation where the stock price six months from the expiration of an option is 42. </a:t>
            </a:r>
          </a:p>
          <a:p>
            <a:pPr>
              <a:buFont typeface="Wingdings" pitchFamily="2" charset="2"/>
              <a:buNone/>
            </a:pPr>
            <a:r>
              <a:rPr lang="en-US" sz="2800">
                <a:cs typeface="Times New Roman" pitchFamily="18" charset="0"/>
              </a:rPr>
              <a:t>The exercise price of the option is 40. </a:t>
            </a:r>
          </a:p>
          <a:p>
            <a:pPr>
              <a:buFont typeface="Wingdings" pitchFamily="2" charset="2"/>
              <a:buNone/>
            </a:pPr>
            <a:r>
              <a:rPr lang="en-US" sz="2800">
                <a:cs typeface="Times New Roman" pitchFamily="18" charset="0"/>
              </a:rPr>
              <a:t>The risk-free interest rate is 10% per annum. </a:t>
            </a:r>
          </a:p>
          <a:p>
            <a:pPr>
              <a:buFont typeface="Wingdings" pitchFamily="2" charset="2"/>
              <a:buNone/>
            </a:pPr>
            <a:r>
              <a:rPr lang="en-US" sz="2800">
                <a:cs typeface="Times New Roman" pitchFamily="18" charset="0"/>
              </a:rPr>
              <a:t>The volatility is 20% per annum. </a:t>
            </a:r>
          </a:p>
          <a:p>
            <a:pPr>
              <a:buFont typeface="Wingdings" pitchFamily="2" charset="2"/>
              <a:buNone/>
            </a:pPr>
            <a:endParaRPr lang="en-US" sz="2800">
              <a:cs typeface="Times New Roman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en-US" sz="2800">
                <a:cs typeface="Times New Roman" pitchFamily="18" charset="0"/>
              </a:rPr>
              <a:t>This means that S</a:t>
            </a:r>
            <a:r>
              <a:rPr lang="en-US" sz="2800" baseline="-30000">
                <a:cs typeface="Times New Roman" pitchFamily="18" charset="0"/>
              </a:rPr>
              <a:t>0</a:t>
            </a:r>
            <a:r>
              <a:rPr lang="en-US" sz="2800">
                <a:cs typeface="Times New Roman" pitchFamily="18" charset="0"/>
              </a:rPr>
              <a:t>=42, X=40, r=01, </a:t>
            </a:r>
            <a:r>
              <a:rPr lang="el-GR" sz="2800">
                <a:cs typeface="Times New Roman" pitchFamily="18" charset="0"/>
              </a:rPr>
              <a:t>σ</a:t>
            </a:r>
            <a:r>
              <a:rPr lang="en-US" sz="2800">
                <a:cs typeface="Times New Roman" pitchFamily="18" charset="0"/>
              </a:rPr>
              <a:t>=0.2 and T=0.5. </a:t>
            </a:r>
          </a:p>
          <a:p>
            <a:pPr>
              <a:buFont typeface="Wingdings" pitchFamily="2" charset="2"/>
              <a:buNone/>
            </a:pPr>
            <a:endParaRPr lang="en-US" sz="280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Derivatives, 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  <a:endParaRPr lang="en-US" altLang="en-US" i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13.</a:t>
            </a:r>
            <a:fld id="{52D72012-23CB-4BDE-9A5B-4C3308EF82DB}" type="slidenum">
              <a:rPr lang="en-US" altLang="en-US"/>
              <a:pPr/>
              <a:t>27</a:t>
            </a:fld>
            <a:endParaRPr lang="en-US" altLang="en-US"/>
          </a:p>
        </p:txBody>
      </p:sp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US"/>
              <a:t>Example (Continued)</a:t>
            </a:r>
          </a:p>
        </p:txBody>
      </p:sp>
      <p:sp>
        <p:nvSpPr>
          <p:cNvPr id="126982" name="Rectangle 6"/>
          <p:cNvSpPr>
            <a:spLocks noChangeArrowheads="1"/>
          </p:cNvSpPr>
          <p:nvPr/>
        </p:nvSpPr>
        <p:spPr bwMode="auto">
          <a:xfrm>
            <a:off x="0" y="1676400"/>
            <a:ext cx="9144000" cy="39354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 algn="just" eaLnBrk="0" hangingPunct="0"/>
            <a:r>
              <a:rPr lang="en-US" sz="2800">
                <a:latin typeface="Arial" charset="0"/>
                <a:cs typeface="Times New Roman" pitchFamily="18" charset="0"/>
              </a:rPr>
              <a:t>Then</a:t>
            </a:r>
          </a:p>
          <a:p>
            <a:pPr algn="ctr" eaLnBrk="0" hangingPunct="0"/>
            <a:endParaRPr lang="en-US" sz="2800">
              <a:latin typeface="Arial" charset="0"/>
              <a:cs typeface="Times New Roman" pitchFamily="18" charset="0"/>
            </a:endParaRPr>
          </a:p>
          <a:p>
            <a:pPr algn="ctr" eaLnBrk="0" hangingPunct="0"/>
            <a:endParaRPr lang="en-US" sz="2800">
              <a:latin typeface="Arial" charset="0"/>
              <a:cs typeface="Times New Roman" pitchFamily="18" charset="0"/>
            </a:endParaRPr>
          </a:p>
          <a:p>
            <a:pPr algn="ctr" eaLnBrk="0" hangingPunct="0"/>
            <a:endParaRPr lang="en-US" sz="2800">
              <a:latin typeface="Arial" charset="0"/>
              <a:cs typeface="Times New Roman" pitchFamily="18" charset="0"/>
            </a:endParaRPr>
          </a:p>
          <a:p>
            <a:pPr algn="ctr" eaLnBrk="0" hangingPunct="0"/>
            <a:endParaRPr lang="en-US" sz="2800">
              <a:latin typeface="Arial" charset="0"/>
              <a:cs typeface="Times New Roman" pitchFamily="18" charset="0"/>
            </a:endParaRPr>
          </a:p>
          <a:p>
            <a:pPr algn="ctr" eaLnBrk="0" hangingPunct="0"/>
            <a:r>
              <a:rPr lang="fr-FR" sz="2800">
                <a:latin typeface="Arial" charset="0"/>
                <a:cs typeface="Times New Roman" pitchFamily="18" charset="0"/>
              </a:rPr>
              <a:t>=0.7693-0.2 0.5</a:t>
            </a:r>
            <a:r>
              <a:rPr lang="fr-FR" sz="2800" baseline="30000">
                <a:latin typeface="Arial" charset="0"/>
                <a:cs typeface="Times New Roman" pitchFamily="18" charset="0"/>
              </a:rPr>
              <a:t>1/2</a:t>
            </a:r>
            <a:r>
              <a:rPr lang="fr-FR" sz="2800">
                <a:latin typeface="Arial" charset="0"/>
                <a:cs typeface="Times New Roman" pitchFamily="18" charset="0"/>
              </a:rPr>
              <a:t>=0.6278</a:t>
            </a:r>
            <a:endParaRPr lang="en-US" sz="2800">
              <a:latin typeface="Arial" charset="0"/>
              <a:cs typeface="Times New Roman" pitchFamily="18" charset="0"/>
            </a:endParaRPr>
          </a:p>
          <a:p>
            <a:pPr algn="ctr" eaLnBrk="0" hangingPunct="0"/>
            <a:endParaRPr lang="en-US" sz="2800">
              <a:latin typeface="Arial" charset="0"/>
              <a:cs typeface="Times New Roman" pitchFamily="18" charset="0"/>
            </a:endParaRPr>
          </a:p>
          <a:p>
            <a:pPr eaLnBrk="0" hangingPunct="0"/>
            <a:r>
              <a:rPr lang="en-US" sz="2800">
                <a:latin typeface="Arial" charset="0"/>
                <a:cs typeface="Times New Roman" pitchFamily="18" charset="0"/>
              </a:rPr>
              <a:t>        </a:t>
            </a:r>
            <a:r>
              <a:rPr lang="fr-FR" sz="2800">
                <a:latin typeface="Arial" charset="0"/>
                <a:cs typeface="Times New Roman" pitchFamily="18" charset="0"/>
              </a:rPr>
              <a:t>Xe</a:t>
            </a:r>
            <a:r>
              <a:rPr lang="fr-FR" sz="2800" baseline="30000">
                <a:latin typeface="Arial" charset="0"/>
                <a:cs typeface="Times New Roman" pitchFamily="18" charset="0"/>
              </a:rPr>
              <a:t>-rt</a:t>
            </a:r>
            <a:r>
              <a:rPr lang="fr-FR" sz="2800">
                <a:latin typeface="Arial" charset="0"/>
                <a:cs typeface="Times New Roman" pitchFamily="18" charset="0"/>
              </a:rPr>
              <a:t> =40 Xe</a:t>
            </a:r>
            <a:r>
              <a:rPr lang="fr-FR" sz="2800" baseline="30000">
                <a:latin typeface="Arial" charset="0"/>
                <a:cs typeface="Times New Roman" pitchFamily="18" charset="0"/>
              </a:rPr>
              <a:t>-0.05</a:t>
            </a:r>
            <a:r>
              <a:rPr lang="fr-FR" sz="2800">
                <a:latin typeface="Arial" charset="0"/>
                <a:cs typeface="Times New Roman" pitchFamily="18" charset="0"/>
              </a:rPr>
              <a:t> =38.049</a:t>
            </a:r>
            <a:endParaRPr lang="en-US" sz="2800">
              <a:latin typeface="Arial" charset="0"/>
              <a:cs typeface="Times New Roman" pitchFamily="18" charset="0"/>
            </a:endParaRPr>
          </a:p>
          <a:p>
            <a:pPr eaLnBrk="0" hangingPunct="0"/>
            <a:endParaRPr lang="en-US" sz="2800">
              <a:latin typeface="Arial" charset="0"/>
            </a:endParaRPr>
          </a:p>
        </p:txBody>
      </p:sp>
      <p:graphicFrame>
        <p:nvGraphicFramePr>
          <p:cNvPr id="126981" name="Object 5"/>
          <p:cNvGraphicFramePr>
            <a:graphicFrameLocks noChangeAspect="1"/>
          </p:cNvGraphicFramePr>
          <p:nvPr/>
        </p:nvGraphicFramePr>
        <p:xfrm>
          <a:off x="762000" y="2590800"/>
          <a:ext cx="800100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986" r:id="rId4" imgW="3759200" imgH="431800" progId="Equation.3">
                  <p:embed/>
                </p:oleObj>
              </mc:Choice>
              <mc:Fallback>
                <p:oleObj r:id="rId4" imgW="3759200" imgH="4318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590800"/>
                        <a:ext cx="8001000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6980" name="Object 4"/>
          <p:cNvGraphicFramePr>
            <a:graphicFrameLocks noChangeAspect="1"/>
          </p:cNvGraphicFramePr>
          <p:nvPr/>
        </p:nvGraphicFramePr>
        <p:xfrm>
          <a:off x="762000" y="3733800"/>
          <a:ext cx="16764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987" r:id="rId6" imgW="799753" imgH="241195" progId="Equation.3">
                  <p:embed/>
                </p:oleObj>
              </mc:Choice>
              <mc:Fallback>
                <p:oleObj r:id="rId6" imgW="799753" imgH="241195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3733800"/>
                        <a:ext cx="16764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Derivatives, 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  <a:endParaRPr lang="en-US" altLang="en-US" i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13.</a:t>
            </a:r>
            <a:fld id="{C35A5112-E944-41B8-851C-09CB6F9B9B56}" type="slidenum">
              <a:rPr lang="en-US" altLang="en-US"/>
              <a:pPr/>
              <a:t>28</a:t>
            </a:fld>
            <a:endParaRPr lang="en-US" altLang="en-US"/>
          </a:p>
        </p:txBody>
      </p:sp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US"/>
              <a:t>Example (Continued)</a:t>
            </a:r>
          </a:p>
        </p:txBody>
      </p:sp>
      <p:sp>
        <p:nvSpPr>
          <p:cNvPr id="129030" name="Rectangle 6"/>
          <p:cNvSpPr>
            <a:spLocks noChangeArrowheads="1"/>
          </p:cNvSpPr>
          <p:nvPr/>
        </p:nvSpPr>
        <p:spPr bwMode="auto">
          <a:xfrm>
            <a:off x="0" y="1371600"/>
            <a:ext cx="9144000" cy="52165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 algn="just" eaLnBrk="0" hangingPunct="0"/>
            <a:r>
              <a:rPr lang="en-US" sz="2800">
                <a:latin typeface="Arial" charset="0"/>
                <a:cs typeface="Times New Roman" pitchFamily="18" charset="0"/>
              </a:rPr>
              <a:t>Hence, if the option is a European call, its value c is given by</a:t>
            </a:r>
          </a:p>
          <a:p>
            <a:pPr algn="ctr" eaLnBrk="0" hangingPunct="0"/>
            <a:r>
              <a:rPr lang="en-US" sz="2800">
                <a:latin typeface="Arial" charset="0"/>
                <a:cs typeface="Times New Roman" pitchFamily="18" charset="0"/>
              </a:rPr>
              <a:t>c = 42 N(0.7693) - 38.049 N(0.6278)</a:t>
            </a:r>
          </a:p>
          <a:p>
            <a:pPr algn="just" eaLnBrk="0" hangingPunct="0"/>
            <a:r>
              <a:rPr lang="en-US" sz="2800">
                <a:latin typeface="Arial" charset="0"/>
                <a:cs typeface="Times New Roman" pitchFamily="18" charset="0"/>
              </a:rPr>
              <a:t>And if the option is a European put option, its value, p, is given by</a:t>
            </a:r>
          </a:p>
          <a:p>
            <a:pPr algn="ctr" eaLnBrk="0" hangingPunct="0"/>
            <a:r>
              <a:rPr lang="nl-NL" sz="2800">
                <a:latin typeface="Arial" charset="0"/>
                <a:cs typeface="Times New Roman" pitchFamily="18" charset="0"/>
              </a:rPr>
              <a:t>p = 38.049 N(-0.6278) – 42 N(-0.7693)</a:t>
            </a:r>
            <a:endParaRPr lang="en-US" sz="2800">
              <a:latin typeface="Arial" charset="0"/>
              <a:cs typeface="Times New Roman" pitchFamily="18" charset="0"/>
            </a:endParaRPr>
          </a:p>
          <a:p>
            <a:pPr algn="just" eaLnBrk="0" hangingPunct="0"/>
            <a:r>
              <a:rPr lang="en-US" sz="2800">
                <a:latin typeface="Arial" charset="0"/>
                <a:cs typeface="Times New Roman" pitchFamily="18" charset="0"/>
              </a:rPr>
              <a:t>Using the polynomial approximation, </a:t>
            </a:r>
          </a:p>
          <a:p>
            <a:pPr algn="ctr" eaLnBrk="0" hangingPunct="0"/>
            <a:r>
              <a:rPr lang="en-US" sz="2800">
                <a:latin typeface="Arial" charset="0"/>
                <a:cs typeface="Times New Roman" pitchFamily="18" charset="0"/>
              </a:rPr>
              <a:t>N(0.7693) = 0.7791		N(-0.7693) = 0.2209</a:t>
            </a:r>
          </a:p>
          <a:p>
            <a:pPr algn="ctr" eaLnBrk="0" hangingPunct="0"/>
            <a:r>
              <a:rPr lang="en-US" sz="2800">
                <a:latin typeface="Arial" charset="0"/>
                <a:cs typeface="Times New Roman" pitchFamily="18" charset="0"/>
              </a:rPr>
              <a:t>N(0.6278) = 0.7349		N(-0.6278) = 0.2651</a:t>
            </a:r>
          </a:p>
          <a:p>
            <a:pPr algn="just" eaLnBrk="0" hangingPunct="0"/>
            <a:r>
              <a:rPr lang="en-US" sz="2800">
                <a:latin typeface="Arial" charset="0"/>
                <a:cs typeface="Times New Roman" pitchFamily="18" charset="0"/>
              </a:rPr>
              <a:t>So that,</a:t>
            </a:r>
          </a:p>
          <a:p>
            <a:pPr algn="ctr" eaLnBrk="0" hangingPunct="0"/>
            <a:r>
              <a:rPr lang="en-US" sz="2800">
                <a:latin typeface="Arial" charset="0"/>
                <a:cs typeface="Times New Roman" pitchFamily="18" charset="0"/>
              </a:rPr>
              <a:t>c=4.76 and 		p=0.81</a:t>
            </a:r>
          </a:p>
          <a:p>
            <a:pPr eaLnBrk="0" hangingPunct="0"/>
            <a:endParaRPr lang="en-US" sz="2800">
              <a:latin typeface="Arial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Derivatives, 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  <a:endParaRPr lang="en-US" altLang="en-US" i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13.</a:t>
            </a:r>
            <a:fld id="{EA031629-907B-4713-8D52-E0FB3A887813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990600"/>
          </a:xfrm>
          <a:noFill/>
          <a:ln/>
        </p:spPr>
        <p:txBody>
          <a:bodyPr lIns="92075" tIns="46038" rIns="92075" bIns="46038" anchor="ctr"/>
          <a:lstStyle/>
          <a:p>
            <a:r>
              <a:rPr lang="en-US"/>
              <a:t>Random Walk</a:t>
            </a:r>
            <a:br>
              <a:rPr lang="en-US"/>
            </a:b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447800"/>
            <a:ext cx="8299450" cy="4346575"/>
          </a:xfrm>
          <a:noFill/>
          <a:ln/>
        </p:spPr>
        <p:txBody>
          <a:bodyPr lIns="92075" tIns="46038" rIns="92075" bIns="46038"/>
          <a:lstStyle/>
          <a:p>
            <a:pPr algn="just">
              <a:lnSpc>
                <a:spcPct val="90000"/>
              </a:lnSpc>
            </a:pPr>
            <a:r>
              <a:rPr lang="en-US" sz="2800">
                <a:cs typeface="Times New Roman" pitchFamily="18" charset="0"/>
              </a:rPr>
              <a:t>Now consider the behavior of the process as 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800">
                <a:cs typeface="Times New Roman" pitchFamily="18" charset="0"/>
              </a:rPr>
              <a:t>	</a:t>
            </a:r>
            <a:r>
              <a:rPr lang="el-GR" sz="2800">
                <a:cs typeface="Times New Roman" pitchFamily="18" charset="0"/>
              </a:rPr>
              <a:t>Δ</a:t>
            </a:r>
            <a:r>
              <a:rPr lang="en-US" sz="2800">
                <a:cs typeface="Times New Roman" pitchFamily="18" charset="0"/>
              </a:rPr>
              <a:t> → dt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de-DE" sz="2800">
                <a:cs typeface="Times New Roman" pitchFamily="18" charset="0"/>
              </a:rPr>
              <a:t>W(t+dt)=W(t) + e(t+dt);</a:t>
            </a:r>
            <a:endParaRPr lang="en-US" sz="2800">
              <a:cs typeface="Times New Roman" pitchFamily="18" charset="0"/>
            </a:endParaRP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de-DE" sz="2800">
                <a:cs typeface="Times New Roman" pitchFamily="18" charset="0"/>
              </a:rPr>
              <a:t>W(0)=W</a:t>
            </a:r>
            <a:r>
              <a:rPr lang="de-DE" sz="2800" baseline="-30000">
                <a:cs typeface="Times New Roman" pitchFamily="18" charset="0"/>
              </a:rPr>
              <a:t>0</a:t>
            </a:r>
            <a:r>
              <a:rPr lang="de-DE" sz="2800">
                <a:cs typeface="Times New Roman" pitchFamily="18" charset="0"/>
              </a:rPr>
              <a:t> 	e: i.i.d. N(0,dt)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endParaRPr lang="en-US" sz="2800">
              <a:cs typeface="Times New Roman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de-DE" sz="2800">
                <a:cs typeface="Times New Roman" pitchFamily="18" charset="0"/>
              </a:rPr>
              <a:t>Define dW(t) = W(t+dt)-W(t). </a:t>
            </a:r>
            <a:r>
              <a:rPr lang="en-US" sz="2800">
                <a:cs typeface="Times New Roman" pitchFamily="18" charset="0"/>
              </a:rPr>
              <a:t>We heuristically define dt as the smallest positive real number such that dt</a:t>
            </a:r>
            <a:r>
              <a:rPr lang="en-US" sz="2800" baseline="30000">
                <a:cs typeface="Times New Roman" pitchFamily="18" charset="0"/>
              </a:rPr>
              <a:t>a</a:t>
            </a:r>
            <a:r>
              <a:rPr lang="en-US" sz="2800">
                <a:cs typeface="Times New Roman" pitchFamily="18" charset="0"/>
              </a:rPr>
              <a:t>=0, whenever a&gt;1. Either of these processes, dW(t) or e(t+dt), is referred to as a white noise.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80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Derivatives, 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  <a:endParaRPr lang="en-US" altLang="en-US" i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13.</a:t>
            </a:r>
            <a:fld id="{FBC2BD8E-A349-4A36-8B78-16FBD7CF1B1D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990600"/>
          </a:xfrm>
          <a:noFill/>
          <a:ln/>
        </p:spPr>
        <p:txBody>
          <a:bodyPr lIns="92075" tIns="46038" rIns="92075" bIns="46038" anchor="ctr"/>
          <a:lstStyle/>
          <a:p>
            <a:r>
              <a:rPr lang="en-US"/>
              <a:t>Wiener process</a:t>
            </a:r>
            <a:br>
              <a:rPr lang="en-US"/>
            </a:br>
            <a:endParaRPr lang="en-US"/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447800"/>
            <a:ext cx="8299450" cy="4346575"/>
          </a:xfrm>
          <a:noFill/>
          <a:ln/>
        </p:spPr>
        <p:txBody>
          <a:bodyPr lIns="92075" tIns="46038" rIns="92075" bIns="46038"/>
          <a:lstStyle/>
          <a:p>
            <a:pPr marL="609600" indent="-609600" algn="just">
              <a:lnSpc>
                <a:spcPct val="90000"/>
              </a:lnSpc>
            </a:pPr>
            <a:r>
              <a:rPr lang="en-US" sz="2800" dirty="0">
                <a:cs typeface="Times New Roman" pitchFamily="18" charset="0"/>
              </a:rPr>
              <a:t>A variable W follows a Wiener process if it has the following three properties: </a:t>
            </a:r>
          </a:p>
          <a:p>
            <a:pPr marL="609600" indent="-609600" algn="just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800" dirty="0">
                <a:cs typeface="Times New Roman" pitchFamily="18" charset="0"/>
              </a:rPr>
              <a:t>The change </a:t>
            </a:r>
            <a:r>
              <a:rPr lang="en-US" sz="2800" dirty="0" err="1">
                <a:cs typeface="Times New Roman" pitchFamily="18" charset="0"/>
              </a:rPr>
              <a:t>dW</a:t>
            </a:r>
            <a:r>
              <a:rPr lang="en-US" sz="2800" dirty="0">
                <a:cs typeface="Times New Roman" pitchFamily="18" charset="0"/>
              </a:rPr>
              <a:t> during a small period of time </a:t>
            </a:r>
            <a:r>
              <a:rPr lang="en-US" sz="2800" dirty="0" err="1">
                <a:cs typeface="Times New Roman" pitchFamily="18" charset="0"/>
              </a:rPr>
              <a:t>dt</a:t>
            </a:r>
            <a:r>
              <a:rPr lang="en-US" sz="2800" dirty="0">
                <a:cs typeface="Times New Roman" pitchFamily="18" charset="0"/>
              </a:rPr>
              <a:t> is 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dW</a:t>
            </a:r>
            <a:r>
              <a:rPr lang="en-US" sz="2800" dirty="0">
                <a:cs typeface="Times New Roman" pitchFamily="18" charset="0"/>
              </a:rPr>
              <a:t>=e dt</a:t>
            </a:r>
            <a:r>
              <a:rPr lang="en-US" sz="2800" baseline="30000" dirty="0">
                <a:cs typeface="Times New Roman" pitchFamily="18" charset="0"/>
              </a:rPr>
              <a:t>1/2					</a:t>
            </a:r>
            <a:r>
              <a:rPr lang="en-US" sz="2800" dirty="0">
                <a:cs typeface="Times New Roman" pitchFamily="18" charset="0"/>
              </a:rPr>
              <a:t>         </a:t>
            </a:r>
            <a:endParaRPr lang="en-US" sz="2800" dirty="0" smtClean="0">
              <a:cs typeface="Times New Roman" pitchFamily="18" charset="0"/>
            </a:endParaRPr>
          </a:p>
          <a:p>
            <a:pPr marL="0" indent="0" algn="just">
              <a:lnSpc>
                <a:spcPct val="90000"/>
              </a:lnSpc>
              <a:buNone/>
            </a:pPr>
            <a:r>
              <a:rPr lang="en-US" sz="2800" dirty="0">
                <a:cs typeface="Times New Roman" pitchFamily="18" charset="0"/>
              </a:rPr>
              <a:t>  </a:t>
            </a:r>
            <a:r>
              <a:rPr lang="en-US" sz="2800" dirty="0" smtClean="0">
                <a:cs typeface="Times New Roman" pitchFamily="18" charset="0"/>
              </a:rPr>
              <a:t>   where </a:t>
            </a:r>
            <a:r>
              <a:rPr lang="en-US" sz="2800" dirty="0">
                <a:cs typeface="Times New Roman" pitchFamily="18" charset="0"/>
              </a:rPr>
              <a:t>e has a standardized normal distribution </a:t>
            </a:r>
            <a:r>
              <a:rPr lang="en-US" sz="2800" dirty="0" smtClean="0">
                <a:cs typeface="Times New Roman" pitchFamily="18" charset="0"/>
              </a:rPr>
              <a:t>    </a:t>
            </a:r>
            <a:r>
              <a:rPr lang="en-US" sz="2800" dirty="0" smtClean="0"/>
              <a:t>N</a:t>
            </a:r>
            <a:r>
              <a:rPr lang="el-GR" sz="2800" dirty="0"/>
              <a:t>(0,1)</a:t>
            </a:r>
            <a:endParaRPr lang="en-US" sz="2800" dirty="0"/>
          </a:p>
          <a:p>
            <a:pPr marL="609600" indent="-609600" algn="just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800" dirty="0">
                <a:cs typeface="Times New Roman" pitchFamily="18" charset="0"/>
              </a:rPr>
              <a:t>The values of </a:t>
            </a:r>
            <a:r>
              <a:rPr lang="en-US" sz="2800" dirty="0" err="1">
                <a:cs typeface="Times New Roman" pitchFamily="18" charset="0"/>
              </a:rPr>
              <a:t>dW</a:t>
            </a:r>
            <a:r>
              <a:rPr lang="en-US" sz="2800" dirty="0">
                <a:cs typeface="Times New Roman" pitchFamily="18" charset="0"/>
              </a:rPr>
              <a:t> for any two short intervals of time are independent.</a:t>
            </a:r>
          </a:p>
          <a:p>
            <a:pPr marL="609600" indent="-609600" algn="just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800" dirty="0" err="1">
                <a:cs typeface="Times New Roman" pitchFamily="18" charset="0"/>
              </a:rPr>
              <a:t>dW</a:t>
            </a:r>
            <a:r>
              <a:rPr lang="en-US" sz="2800" dirty="0">
                <a:cs typeface="Times New Roman" pitchFamily="18" charset="0"/>
              </a:rPr>
              <a:t> is normally distributed with mean 0 and variance </a:t>
            </a:r>
            <a:r>
              <a:rPr lang="en-US" sz="2800" dirty="0" err="1">
                <a:cs typeface="Times New Roman" pitchFamily="18" charset="0"/>
              </a:rPr>
              <a:t>dt.</a:t>
            </a:r>
            <a:r>
              <a:rPr lang="en-US" sz="2800" dirty="0">
                <a:cs typeface="Times New Roman" pitchFamily="18" charset="0"/>
              </a:rPr>
              <a:t> </a:t>
            </a:r>
          </a:p>
          <a:p>
            <a:pPr marL="609600" indent="-609600"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800" dirty="0">
                <a:cs typeface="Times New Roman" pitchFamily="18" charset="0"/>
              </a:rPr>
              <a:t>	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endParaRPr lang="en-US" sz="2800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Derivatives, 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  <a:endParaRPr lang="en-US" altLang="en-US" i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13.</a:t>
            </a:r>
            <a:fld id="{80265AB9-2D5C-48A8-B045-590D36FCA4EA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990600"/>
          </a:xfrm>
          <a:noFill/>
          <a:ln/>
        </p:spPr>
        <p:txBody>
          <a:bodyPr lIns="92075" tIns="46038" rIns="92075" bIns="46038" anchor="ctr"/>
          <a:lstStyle/>
          <a:p>
            <a:r>
              <a:rPr lang="en-US"/>
              <a:t>Random Walk</a:t>
            </a:r>
            <a:br>
              <a:rPr lang="en-US"/>
            </a:br>
            <a:endParaRPr lang="en-US"/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763000" cy="4727575"/>
          </a:xfrm>
          <a:noFill/>
          <a:ln/>
        </p:spPr>
        <p:txBody>
          <a:bodyPr lIns="92075" tIns="46038" rIns="92075" bIns="46038"/>
          <a:lstStyle/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800">
                <a:cs typeface="Times New Roman" pitchFamily="18" charset="0"/>
              </a:rPr>
              <a:t>Recall that dW may be thought of as a normally distributed random variable with mean zero and variance dt. We note three properties that follow by construction: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de-DE" sz="2800">
                <a:cs typeface="Times New Roman" pitchFamily="18" charset="0"/>
              </a:rPr>
              <a:t>1.</a:t>
            </a:r>
            <a:r>
              <a:rPr lang="de-DE" sz="2800">
                <a:latin typeface="Times New Roman" pitchFamily="18" charset="0"/>
                <a:cs typeface="Times New Roman" pitchFamily="18" charset="0"/>
              </a:rPr>
              <a:t>      </a:t>
            </a:r>
            <a:r>
              <a:rPr lang="de-DE" sz="2800">
                <a:cs typeface="Times New Roman" pitchFamily="18" charset="0"/>
              </a:rPr>
              <a:t>E[dW(t)]=0, (</a:t>
            </a:r>
            <a:r>
              <a:rPr lang="de-DE" sz="2800" i="1">
                <a:solidFill>
                  <a:srgbClr val="CC3300"/>
                </a:solidFill>
                <a:cs typeface="Times New Roman" pitchFamily="18" charset="0"/>
              </a:rPr>
              <a:t>mean</a:t>
            </a:r>
            <a:r>
              <a:rPr lang="de-DE" sz="2800">
                <a:cs typeface="Times New Roman" pitchFamily="18" charset="0"/>
              </a:rPr>
              <a:t>) </a:t>
            </a:r>
            <a:endParaRPr lang="en-US" sz="2800">
              <a:cs typeface="Times New Roman" pitchFamily="18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de-DE" sz="2800">
                <a:cs typeface="Times New Roman" pitchFamily="18" charset="0"/>
              </a:rPr>
              <a:t>2.</a:t>
            </a:r>
            <a:r>
              <a:rPr lang="de-DE" sz="2800">
                <a:latin typeface="Times New Roman" pitchFamily="18" charset="0"/>
                <a:cs typeface="Times New Roman" pitchFamily="18" charset="0"/>
              </a:rPr>
              <a:t>      </a:t>
            </a:r>
            <a:r>
              <a:rPr lang="de-DE" sz="2800">
                <a:cs typeface="Times New Roman" pitchFamily="18" charset="0"/>
              </a:rPr>
              <a:t>E(dW(t)dt]=E[dW(t)]dt=0</a:t>
            </a:r>
            <a:endParaRPr lang="en-US" sz="2800">
              <a:cs typeface="Times New Roman" pitchFamily="18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de-DE" sz="2800">
                <a:cs typeface="Times New Roman" pitchFamily="18" charset="0"/>
              </a:rPr>
              <a:t>3.</a:t>
            </a:r>
            <a:r>
              <a:rPr lang="de-DE" sz="2800">
                <a:latin typeface="Times New Roman" pitchFamily="18" charset="0"/>
                <a:cs typeface="Times New Roman" pitchFamily="18" charset="0"/>
              </a:rPr>
              <a:t>      </a:t>
            </a:r>
            <a:r>
              <a:rPr lang="de-DE" sz="2800">
                <a:cs typeface="Times New Roman" pitchFamily="18" charset="0"/>
              </a:rPr>
              <a:t>E[dW(t)</a:t>
            </a:r>
            <a:r>
              <a:rPr lang="de-DE" sz="2800" baseline="30000">
                <a:cs typeface="Times New Roman" pitchFamily="18" charset="0"/>
              </a:rPr>
              <a:t>2</a:t>
            </a:r>
            <a:r>
              <a:rPr lang="de-DE" sz="2800">
                <a:cs typeface="Times New Roman" pitchFamily="18" charset="0"/>
              </a:rPr>
              <a:t>]=dt, (</a:t>
            </a:r>
            <a:r>
              <a:rPr lang="de-DE" sz="2800">
                <a:solidFill>
                  <a:srgbClr val="CC3300"/>
                </a:solidFill>
                <a:cs typeface="Times New Roman" pitchFamily="18" charset="0"/>
              </a:rPr>
              <a:t>variance</a:t>
            </a:r>
            <a:r>
              <a:rPr lang="de-DE" sz="2800">
                <a:cs typeface="Times New Roman" pitchFamily="18" charset="0"/>
              </a:rPr>
              <a:t>)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800">
                <a:cs typeface="Times New Roman" pitchFamily="18" charset="0"/>
              </a:rPr>
              <a:t>These properties give rise to two multiplication rules: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>
                <a:cs typeface="Times New Roman" pitchFamily="18" charset="0"/>
              </a:rPr>
              <a:t>	Rule 1:  dW(t)</a:t>
            </a:r>
            <a:r>
              <a:rPr lang="en-US" sz="2800" baseline="30000">
                <a:cs typeface="Times New Roman" pitchFamily="18" charset="0"/>
              </a:rPr>
              <a:t>2</a:t>
            </a:r>
            <a:r>
              <a:rPr lang="en-US" sz="2800">
                <a:cs typeface="Times New Roman" pitchFamily="18" charset="0"/>
              </a:rPr>
              <a:t>=dt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>
                <a:cs typeface="Times New Roman" pitchFamily="18" charset="0"/>
              </a:rPr>
              <a:t>	Rule 2:  dW(t)dt=0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en-US" sz="2800"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80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Derivatives, 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  <a:endParaRPr lang="en-US" altLang="en-US" i="0"/>
          </a:p>
        </p:txBody>
      </p:sp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7543800" cy="1295400"/>
          </a:xfrm>
          <a:noFill/>
          <a:ln/>
        </p:spPr>
        <p:txBody>
          <a:bodyPr lIns="92075" tIns="46038" rIns="92075" bIns="46038" anchor="ctr"/>
          <a:lstStyle/>
          <a:p>
            <a:r>
              <a:rPr lang="en-US"/>
              <a:t>An Ito Process for Stock Prices: </a:t>
            </a:r>
            <a:r>
              <a:rPr lang="fr-FR">
                <a:cs typeface="Times New Roman" pitchFamily="18" charset="0"/>
              </a:rPr>
              <a:t>Geometric Brownian Motion</a:t>
            </a:r>
            <a:r>
              <a:rPr lang="fr-FR"/>
              <a:t> </a:t>
            </a:r>
            <a:r>
              <a:rPr lang="en-US"/>
              <a:t/>
            </a:r>
            <a:br>
              <a:rPr lang="en-US"/>
            </a:br>
            <a:endParaRPr lang="en-US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63638" y="1719263"/>
            <a:ext cx="6818312" cy="4411662"/>
          </a:xfrm>
          <a:noFill/>
          <a:ln/>
        </p:spPr>
        <p:txBody>
          <a:bodyPr lIns="92075" tIns="46038" rIns="92075" bIns="46038"/>
          <a:lstStyle/>
          <a:p>
            <a:pPr>
              <a:buFont typeface="Wingdings" pitchFamily="2" charset="2"/>
              <a:buNone/>
            </a:pPr>
            <a:endParaRPr lang="en-US"/>
          </a:p>
          <a:p>
            <a:pPr>
              <a:buFont typeface="Wingdings" pitchFamily="2" charset="2"/>
              <a:buNone/>
            </a:pPr>
            <a:endParaRPr lang="en-US"/>
          </a:p>
          <a:p>
            <a:pPr>
              <a:buFont typeface="Wingdings" pitchFamily="2" charset="2"/>
              <a:buNone/>
            </a:pPr>
            <a:r>
              <a:rPr lang="en-US"/>
              <a:t>   where </a:t>
            </a:r>
            <a:r>
              <a:rPr lang="en-US">
                <a:latin typeface="Symbol" pitchFamily="18" charset="2"/>
              </a:rPr>
              <a:t>m</a:t>
            </a:r>
            <a:r>
              <a:rPr lang="en-US"/>
              <a:t> is the expected return </a:t>
            </a:r>
            <a:r>
              <a:rPr lang="en-US">
                <a:latin typeface="Symbol" pitchFamily="18" charset="2"/>
              </a:rPr>
              <a:t>s</a:t>
            </a:r>
            <a:r>
              <a:rPr lang="en-US"/>
              <a:t> is the volatility.</a:t>
            </a:r>
          </a:p>
          <a:p>
            <a:pPr>
              <a:buFont typeface="Wingdings" pitchFamily="2" charset="2"/>
              <a:buNone/>
            </a:pPr>
            <a:r>
              <a:rPr lang="en-US"/>
              <a:t>  The discrete time equivalent is</a:t>
            </a:r>
          </a:p>
        </p:txBody>
      </p:sp>
      <p:graphicFrame>
        <p:nvGraphicFramePr>
          <p:cNvPr id="83972" name="Object 4"/>
          <p:cNvGraphicFramePr>
            <a:graphicFrameLocks/>
          </p:cNvGraphicFramePr>
          <p:nvPr/>
        </p:nvGraphicFramePr>
        <p:xfrm>
          <a:off x="2603500" y="2143125"/>
          <a:ext cx="4071938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78" name="Equation" r:id="rId4" imgW="1295280" imgH="203040" progId="Equation.3">
                  <p:embed/>
                </p:oleObj>
              </mc:Choice>
              <mc:Fallback>
                <p:oleObj name="Equation" r:id="rId4" imgW="1295280" imgH="203040" progId="Equation.3">
                  <p:embed/>
                  <p:pic>
                    <p:nvPicPr>
                      <p:cNvPr id="0" name="Picture 4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03500" y="2143125"/>
                        <a:ext cx="4071938" cy="495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973" name="Object 5"/>
          <p:cNvGraphicFramePr>
            <a:graphicFrameLocks/>
          </p:cNvGraphicFramePr>
          <p:nvPr/>
        </p:nvGraphicFramePr>
        <p:xfrm>
          <a:off x="2987675" y="4868863"/>
          <a:ext cx="4010025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79" name="Equation" r:id="rId6" imgW="1701720" imgH="241200" progId="Equation.3">
                  <p:embed/>
                </p:oleObj>
              </mc:Choice>
              <mc:Fallback>
                <p:oleObj name="Equation" r:id="rId6" imgW="1701720" imgH="241200" progId="Equation.3">
                  <p:embed/>
                  <p:pic>
                    <p:nvPicPr>
                      <p:cNvPr id="0" name="Picture 5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675" y="4868863"/>
                        <a:ext cx="4010025" cy="504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Derivatives, 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  <a:endParaRPr lang="en-US" altLang="en-US" i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13.</a:t>
            </a:r>
            <a:fld id="{4FA94F54-7743-4158-B421-87CB910E8B5D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990600"/>
          </a:xfrm>
          <a:noFill/>
          <a:ln/>
        </p:spPr>
        <p:txBody>
          <a:bodyPr lIns="92075" tIns="46038" rIns="92075" bIns="46038" anchor="ctr"/>
          <a:lstStyle/>
          <a:p>
            <a:r>
              <a:rPr lang="en-US"/>
              <a:t>Properties of S</a:t>
            </a:r>
            <a:br>
              <a:rPr lang="en-US"/>
            </a:br>
            <a:endParaRPr lang="en-US"/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90600"/>
            <a:ext cx="8458200" cy="4953000"/>
          </a:xfrm>
          <a:noFill/>
          <a:ln/>
        </p:spPr>
        <p:txBody>
          <a:bodyPr lIns="92075" tIns="46038" rIns="92075" bIns="46038"/>
          <a:lstStyle/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800">
                <a:cs typeface="Times New Roman" pitchFamily="18" charset="0"/>
              </a:rPr>
              <a:t>The process of S has the following properties 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800">
                <a:cs typeface="Times New Roman" pitchFamily="18" charset="0"/>
              </a:rPr>
              <a:t>1.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800">
                <a:cs typeface="Times New Roman" pitchFamily="18" charset="0"/>
              </a:rPr>
              <a:t>If S starts with a positive value, it will remain positive.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800">
                <a:cs typeface="Times New Roman" pitchFamily="18" charset="0"/>
              </a:rPr>
              <a:t>2.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  </a:t>
            </a:r>
            <a:r>
              <a:rPr lang="en-US" sz="2800">
                <a:cs typeface="Times New Roman" pitchFamily="18" charset="0"/>
              </a:rPr>
              <a:t>S has an absorbing barrier at 0: Thus, if S hits 0, then S will remain at zero.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800">
                <a:cs typeface="Times New Roman" pitchFamily="18" charset="0"/>
              </a:rPr>
              <a:t>3.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800">
                <a:cs typeface="Times New Roman" pitchFamily="18" charset="0"/>
              </a:rPr>
              <a:t>The conditional distribution of S</a:t>
            </a:r>
            <a:r>
              <a:rPr lang="en-US" sz="2800" baseline="-30000">
                <a:cs typeface="Times New Roman" pitchFamily="18" charset="0"/>
              </a:rPr>
              <a:t>u</a:t>
            </a:r>
            <a:r>
              <a:rPr lang="en-US" sz="2800">
                <a:cs typeface="Times New Roman" pitchFamily="18" charset="0"/>
              </a:rPr>
              <a:t> given S</a:t>
            </a:r>
            <a:r>
              <a:rPr lang="en-US" sz="2800" baseline="-30000">
                <a:cs typeface="Times New Roman" pitchFamily="18" charset="0"/>
              </a:rPr>
              <a:t>t</a:t>
            </a:r>
            <a:r>
              <a:rPr lang="en-US" sz="2800">
                <a:cs typeface="Times New Roman" pitchFamily="18" charset="0"/>
              </a:rPr>
              <a:t> is lognormal. The conditional mean of ln(S</a:t>
            </a:r>
            <a:r>
              <a:rPr lang="en-US" sz="2800" baseline="-30000">
                <a:cs typeface="Times New Roman" pitchFamily="18" charset="0"/>
              </a:rPr>
              <a:t>u</a:t>
            </a:r>
            <a:r>
              <a:rPr lang="en-US" sz="2800">
                <a:cs typeface="Times New Roman" pitchFamily="18" charset="0"/>
              </a:rPr>
              <a:t>) for u&gt;t is ln(S</a:t>
            </a:r>
            <a:r>
              <a:rPr lang="en-US" sz="2800" baseline="-30000">
                <a:cs typeface="Times New Roman" pitchFamily="18" charset="0"/>
              </a:rPr>
              <a:t>t</a:t>
            </a:r>
            <a:r>
              <a:rPr lang="en-US" sz="2800">
                <a:cs typeface="Times New Roman" pitchFamily="18" charset="0"/>
              </a:rPr>
              <a:t>)+ </a:t>
            </a:r>
            <a:r>
              <a:rPr lang="el-GR" sz="2800"/>
              <a:t>μ</a:t>
            </a:r>
            <a:r>
              <a:rPr lang="en-US" sz="2800">
                <a:cs typeface="Times New Roman" pitchFamily="18" charset="0"/>
              </a:rPr>
              <a:t>(u-t) – (1/2) </a:t>
            </a:r>
            <a:r>
              <a:rPr lang="el-GR" sz="2800">
                <a:cs typeface="Times New Roman" pitchFamily="18" charset="0"/>
              </a:rPr>
              <a:t>σ</a:t>
            </a:r>
            <a:r>
              <a:rPr lang="en-US" sz="2800" baseline="30000">
                <a:cs typeface="Times New Roman" pitchFamily="18" charset="0"/>
              </a:rPr>
              <a:t>2</a:t>
            </a:r>
            <a:r>
              <a:rPr lang="en-US" sz="2800">
                <a:cs typeface="Times New Roman" pitchFamily="18" charset="0"/>
              </a:rPr>
              <a:t>(u-t) and the conditional standard deviation  of ln(S</a:t>
            </a:r>
            <a:r>
              <a:rPr lang="en-US" sz="2800" baseline="-30000">
                <a:cs typeface="Times New Roman" pitchFamily="18" charset="0"/>
              </a:rPr>
              <a:t>u</a:t>
            </a:r>
            <a:r>
              <a:rPr lang="en-US" sz="2800">
                <a:cs typeface="Times New Roman" pitchFamily="18" charset="0"/>
              </a:rPr>
              <a:t>) is </a:t>
            </a:r>
            <a:r>
              <a:rPr lang="el-GR" sz="2800">
                <a:cs typeface="Times New Roman" pitchFamily="18" charset="0"/>
              </a:rPr>
              <a:t>σ</a:t>
            </a:r>
            <a:r>
              <a:rPr lang="en-US" sz="2800">
                <a:cs typeface="Times New Roman" pitchFamily="18" charset="0"/>
              </a:rPr>
              <a:t>(u-t)</a:t>
            </a:r>
            <a:r>
              <a:rPr lang="en-US" sz="2800" baseline="30000">
                <a:cs typeface="Times New Roman" pitchFamily="18" charset="0"/>
              </a:rPr>
              <a:t>1/2</a:t>
            </a:r>
            <a:r>
              <a:rPr lang="en-US" sz="2800">
                <a:cs typeface="Times New Roman" pitchFamily="18" charset="0"/>
              </a:rPr>
              <a:t>. ln(S</a:t>
            </a:r>
            <a:r>
              <a:rPr lang="en-US" sz="2800" baseline="-30000">
                <a:cs typeface="Times New Roman" pitchFamily="18" charset="0"/>
              </a:rPr>
              <a:t>u</a:t>
            </a:r>
            <a:r>
              <a:rPr lang="en-US" sz="2800">
                <a:cs typeface="Times New Roman" pitchFamily="18" charset="0"/>
              </a:rPr>
              <a:t>) is normally distributed. The conditional expected value of S</a:t>
            </a:r>
            <a:r>
              <a:rPr lang="en-US" sz="2800" baseline="-30000">
                <a:cs typeface="Times New Roman" pitchFamily="18" charset="0"/>
              </a:rPr>
              <a:t>u</a:t>
            </a:r>
            <a:r>
              <a:rPr lang="en-US" sz="2800">
                <a:cs typeface="Times New Roman" pitchFamily="18" charset="0"/>
              </a:rPr>
              <a:t> is S</a:t>
            </a:r>
            <a:r>
              <a:rPr lang="en-US" sz="2800" baseline="-30000">
                <a:cs typeface="Times New Roman" pitchFamily="18" charset="0"/>
              </a:rPr>
              <a:t>t</a:t>
            </a:r>
            <a:r>
              <a:rPr lang="en-US" sz="2800">
                <a:cs typeface="Times New Roman" pitchFamily="18" charset="0"/>
              </a:rPr>
              <a:t> exp[</a:t>
            </a:r>
            <a:r>
              <a:rPr lang="el-GR" sz="2800"/>
              <a:t>μ</a:t>
            </a:r>
            <a:r>
              <a:rPr lang="en-US" sz="2800">
                <a:cs typeface="Times New Roman" pitchFamily="18" charset="0"/>
              </a:rPr>
              <a:t>(u-t)].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800">
                <a:cs typeface="Times New Roman" pitchFamily="18" charset="0"/>
              </a:rPr>
              <a:t>4.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   </a:t>
            </a:r>
            <a:r>
              <a:rPr lang="en-US" sz="2800">
                <a:cs typeface="Times New Roman" pitchFamily="18" charset="0"/>
              </a:rPr>
              <a:t>The variance of a forecast S</a:t>
            </a:r>
            <a:r>
              <a:rPr lang="en-US" sz="2800" baseline="-30000">
                <a:cs typeface="Times New Roman" pitchFamily="18" charset="0"/>
              </a:rPr>
              <a:t>u</a:t>
            </a:r>
            <a:r>
              <a:rPr lang="en-US" sz="2800">
                <a:cs typeface="Times New Roman" pitchFamily="18" charset="0"/>
              </a:rPr>
              <a:t> tends to infinity as u does.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80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Derivatives, 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  <a:endParaRPr lang="en-US" altLang="en-US" i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13.</a:t>
            </a:r>
            <a:fld id="{28BF0BB4-4E2E-4482-B6E7-80DA3C57D8EF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>
          <a:xfrm>
            <a:off x="652463" y="0"/>
            <a:ext cx="7772400" cy="1219200"/>
          </a:xfrm>
          <a:noFill/>
          <a:ln/>
        </p:spPr>
        <p:txBody>
          <a:bodyPr lIns="92075" tIns="46038" rIns="92075" bIns="46038" anchor="ctr"/>
          <a:lstStyle/>
          <a:p>
            <a:r>
              <a:rPr lang="en-US"/>
              <a:t>The Lognormal Property</a:t>
            </a:r>
            <a:br>
              <a:rPr lang="en-US"/>
            </a:br>
            <a:r>
              <a:rPr lang="en-US" sz="2200"/>
              <a:t>(Equations 13.2 and 13.3, page 282)</a:t>
            </a:r>
            <a:endParaRPr lang="en-US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1138" y="1219200"/>
            <a:ext cx="8299450" cy="4346575"/>
          </a:xfrm>
          <a:noFill/>
          <a:ln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/>
              <a:t>It follows from this assumption that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/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Since the logarithm of </a:t>
            </a:r>
            <a:r>
              <a:rPr lang="en-US" i="1">
                <a:latin typeface="Times New Roman" pitchFamily="18" charset="0"/>
              </a:rPr>
              <a:t>S</a:t>
            </a:r>
            <a:r>
              <a:rPr lang="en-US" i="1" baseline="-25000">
                <a:latin typeface="Times New Roman" pitchFamily="18" charset="0"/>
              </a:rPr>
              <a:t>T</a:t>
            </a:r>
            <a:r>
              <a:rPr lang="en-US" i="1"/>
              <a:t> </a:t>
            </a:r>
            <a:r>
              <a:rPr lang="en-US"/>
              <a:t> is normal, </a:t>
            </a:r>
            <a:r>
              <a:rPr lang="en-US" i="1">
                <a:latin typeface="Times New Roman" pitchFamily="18" charset="0"/>
              </a:rPr>
              <a:t>S</a:t>
            </a:r>
            <a:r>
              <a:rPr lang="en-US" i="1" baseline="-25000">
                <a:latin typeface="Times New Roman" pitchFamily="18" charset="0"/>
              </a:rPr>
              <a:t>T</a:t>
            </a:r>
            <a:r>
              <a:rPr lang="en-US"/>
              <a:t>  is lognormally distributed</a:t>
            </a:r>
          </a:p>
        </p:txBody>
      </p:sp>
      <p:graphicFrame>
        <p:nvGraphicFramePr>
          <p:cNvPr id="112644" name="Object 4"/>
          <p:cNvGraphicFramePr>
            <a:graphicFrameLocks/>
          </p:cNvGraphicFramePr>
          <p:nvPr/>
        </p:nvGraphicFramePr>
        <p:xfrm>
          <a:off x="846138" y="1905000"/>
          <a:ext cx="5630862" cy="266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48" name="Equation" r:id="rId4" imgW="2450880" imgH="1244520" progId="Equation.2">
                  <p:embed/>
                </p:oleObj>
              </mc:Choice>
              <mc:Fallback>
                <p:oleObj name="Equation" r:id="rId4" imgW="2450880" imgH="1244520" progId="Equation.2">
                  <p:embed/>
                  <p:pic>
                    <p:nvPicPr>
                      <p:cNvPr id="0" name="Picture 4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6138" y="1905000"/>
                        <a:ext cx="5630862" cy="2667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Derivatives, 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  <a:endParaRPr lang="en-US" altLang="en-US" i="0"/>
          </a:p>
        </p:txBody>
      </p:sp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639762"/>
          </a:xfrm>
          <a:noFill/>
          <a:ln/>
        </p:spPr>
        <p:txBody>
          <a:bodyPr lIns="92075" tIns="46038" rIns="92075" bIns="46038" anchor="ctr"/>
          <a:lstStyle/>
          <a:p>
            <a:r>
              <a:rPr lang="en-US"/>
              <a:t>Example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2075" tIns="46038" rIns="92075" bIns="46038"/>
          <a:lstStyle/>
          <a:p>
            <a:pPr>
              <a:buFont typeface="Wingdings" pitchFamily="2" charset="2"/>
              <a:buNone/>
            </a:pPr>
            <a:r>
              <a:rPr lang="en-US"/>
              <a:t> </a:t>
            </a:r>
          </a:p>
        </p:txBody>
      </p:sp>
      <p:sp>
        <p:nvSpPr>
          <p:cNvPr id="114693" name="Rectangle 5"/>
          <p:cNvSpPr>
            <a:spLocks noChangeArrowheads="1"/>
          </p:cNvSpPr>
          <p:nvPr/>
        </p:nvSpPr>
        <p:spPr bwMode="auto">
          <a:xfrm>
            <a:off x="1371600" y="2514600"/>
            <a:ext cx="3048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CA" sz="3200">
              <a:latin typeface="Gloucester MT Extra Condensed" pitchFamily="18" charset="0"/>
            </a:endParaRPr>
          </a:p>
        </p:txBody>
      </p:sp>
      <p:graphicFrame>
        <p:nvGraphicFramePr>
          <p:cNvPr id="114695" name="Object 7"/>
          <p:cNvGraphicFramePr>
            <a:graphicFrameLocks/>
          </p:cNvGraphicFramePr>
          <p:nvPr/>
        </p:nvGraphicFramePr>
        <p:xfrm>
          <a:off x="1577975" y="2713038"/>
          <a:ext cx="3606800" cy="973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699" name="Graphique" r:id="rId5" imgW="3610458" imgH="971784" progId="Excel.Chart.8">
                  <p:embed followColorScheme="full"/>
                </p:oleObj>
              </mc:Choice>
              <mc:Fallback>
                <p:oleObj name="Graphique" r:id="rId5" imgW="3610458" imgH="971784" progId="Excel.Chart.8">
                  <p:embed followColorScheme="full"/>
                  <p:pic>
                    <p:nvPicPr>
                      <p:cNvPr id="0" name="Picture 7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7975" y="2713038"/>
                        <a:ext cx="3606800" cy="973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4697" name="Rectangle 9"/>
          <p:cNvSpPr>
            <a:spLocks noChangeArrowheads="1"/>
          </p:cNvSpPr>
          <p:nvPr/>
        </p:nvSpPr>
        <p:spPr bwMode="auto">
          <a:xfrm>
            <a:off x="381000" y="736600"/>
            <a:ext cx="8229600" cy="57864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 indent="-381000" algn="just" eaLnBrk="0" hangingPunct="0">
              <a:tabLst>
                <a:tab pos="609600" algn="l"/>
              </a:tabLst>
            </a:pPr>
            <a:r>
              <a:rPr lang="en-US" sz="2200">
                <a:latin typeface="Times New Roman" pitchFamily="18" charset="0"/>
                <a:cs typeface="Times New Roman" pitchFamily="18" charset="0"/>
              </a:rPr>
              <a:t>Consider a  stock with an initial price of 40$, an expected return of 16% per annum, and a volatility of 20% per annum. From the above equation, the probability distribution of the stock price, S</a:t>
            </a:r>
            <a:r>
              <a:rPr lang="en-US" sz="2200" baseline="-3000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200">
                <a:latin typeface="Times New Roman" pitchFamily="18" charset="0"/>
                <a:cs typeface="Times New Roman" pitchFamily="18" charset="0"/>
              </a:rPr>
              <a:t>, in six months time is given by</a:t>
            </a:r>
          </a:p>
          <a:p>
            <a:pPr indent="-381000" algn="ctr" eaLnBrk="0" hangingPunct="0">
              <a:tabLst>
                <a:tab pos="609600" algn="l"/>
              </a:tabLst>
            </a:pPr>
            <a:r>
              <a:rPr lang="en-US" sz="2200">
                <a:latin typeface="Times New Roman" pitchFamily="18" charset="0"/>
                <a:cs typeface="Times New Roman" pitchFamily="18" charset="0"/>
              </a:rPr>
              <a:t>lnS</a:t>
            </a:r>
            <a:r>
              <a:rPr lang="en-US" sz="2200" baseline="-3000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200">
                <a:latin typeface="Times New Roman" pitchFamily="18" charset="0"/>
                <a:cs typeface="Times New Roman" pitchFamily="18" charset="0"/>
              </a:rPr>
              <a:t> ~ </a:t>
            </a:r>
            <a:r>
              <a:rPr lang="el-GR" sz="2200">
                <a:latin typeface="Times New Roman" pitchFamily="18" charset="0"/>
              </a:rPr>
              <a:t>Φ</a:t>
            </a:r>
            <a:r>
              <a:rPr lang="en-US" sz="2200">
                <a:latin typeface="Times New Roman" pitchFamily="18" charset="0"/>
                <a:cs typeface="Times New Roman" pitchFamily="18" charset="0"/>
              </a:rPr>
              <a:t>[lnS</a:t>
            </a:r>
            <a:r>
              <a:rPr lang="en-US" sz="2200" baseline="-3000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200">
                <a:latin typeface="Times New Roman" pitchFamily="18" charset="0"/>
                <a:cs typeface="Times New Roman" pitchFamily="18" charset="0"/>
              </a:rPr>
              <a:t> + (</a:t>
            </a:r>
            <a:r>
              <a:rPr lang="el-GR" sz="2200">
                <a:latin typeface="Times New Roman" pitchFamily="18" charset="0"/>
                <a:cs typeface="Times New Roman" pitchFamily="18" charset="0"/>
              </a:rPr>
              <a:t>μ</a:t>
            </a:r>
            <a:r>
              <a:rPr lang="en-US" sz="220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20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US" sz="2200" baseline="30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200">
                <a:latin typeface="Times New Roman" pitchFamily="18" charset="0"/>
                <a:cs typeface="Times New Roman" pitchFamily="18" charset="0"/>
              </a:rPr>
              <a:t>/2)T, </a:t>
            </a:r>
            <a:r>
              <a:rPr lang="el-GR" sz="220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US" sz="2200">
                <a:latin typeface="Times New Roman" pitchFamily="18" charset="0"/>
                <a:cs typeface="Times New Roman" pitchFamily="18" charset="0"/>
              </a:rPr>
              <a:t>(T)</a:t>
            </a:r>
            <a:r>
              <a:rPr lang="en-US" sz="2200" baseline="30000">
                <a:latin typeface="Times New Roman" pitchFamily="18" charset="0"/>
                <a:cs typeface="Times New Roman" pitchFamily="18" charset="0"/>
              </a:rPr>
              <a:t>1/2</a:t>
            </a:r>
            <a:r>
              <a:rPr lang="en-US" sz="2200">
                <a:latin typeface="Times New Roman" pitchFamily="18" charset="0"/>
                <a:cs typeface="Times New Roman" pitchFamily="18" charset="0"/>
              </a:rPr>
              <a:t>], </a:t>
            </a:r>
          </a:p>
          <a:p>
            <a:pPr indent="-381000" algn="ctr" eaLnBrk="0" hangingPunct="0">
              <a:tabLst>
                <a:tab pos="609600" algn="l"/>
              </a:tabLst>
            </a:pPr>
            <a:r>
              <a:rPr lang="de-DE" sz="2200">
                <a:latin typeface="Times New Roman" pitchFamily="18" charset="0"/>
                <a:cs typeface="Times New Roman" pitchFamily="18" charset="0"/>
              </a:rPr>
              <a:t>lnS</a:t>
            </a:r>
            <a:r>
              <a:rPr lang="de-DE" sz="2200" baseline="-3000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de-DE" sz="2200">
                <a:latin typeface="Times New Roman" pitchFamily="18" charset="0"/>
                <a:cs typeface="Times New Roman" pitchFamily="18" charset="0"/>
              </a:rPr>
              <a:t> ~ </a:t>
            </a:r>
            <a:r>
              <a:rPr lang="el-GR" sz="2200">
                <a:latin typeface="Times New Roman" pitchFamily="18" charset="0"/>
              </a:rPr>
              <a:t>Φ</a:t>
            </a:r>
            <a:r>
              <a:rPr lang="de-DE" sz="2200">
                <a:latin typeface="Times New Roman" pitchFamily="18" charset="0"/>
                <a:cs typeface="Times New Roman" pitchFamily="18" charset="0"/>
              </a:rPr>
              <a:t>[ln40 + (0.16-0.2</a:t>
            </a:r>
            <a:r>
              <a:rPr lang="de-DE" sz="2200" baseline="30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de-DE" sz="2200">
                <a:latin typeface="Times New Roman" pitchFamily="18" charset="0"/>
                <a:cs typeface="Times New Roman" pitchFamily="18" charset="0"/>
              </a:rPr>
              <a:t>/2)0.5, 0.2(0.5)</a:t>
            </a:r>
            <a:r>
              <a:rPr lang="de-DE" sz="2200" baseline="30000">
                <a:latin typeface="Times New Roman" pitchFamily="18" charset="0"/>
                <a:cs typeface="Times New Roman" pitchFamily="18" charset="0"/>
              </a:rPr>
              <a:t>1/2</a:t>
            </a:r>
            <a:r>
              <a:rPr lang="de-DE" sz="2200">
                <a:latin typeface="Times New Roman" pitchFamily="18" charset="0"/>
                <a:cs typeface="Times New Roman" pitchFamily="18" charset="0"/>
              </a:rPr>
              <a:t>]</a:t>
            </a:r>
            <a:endParaRPr lang="en-US" sz="2200">
              <a:latin typeface="Times New Roman" pitchFamily="18" charset="0"/>
              <a:cs typeface="Times New Roman" pitchFamily="18" charset="0"/>
            </a:endParaRPr>
          </a:p>
          <a:p>
            <a:pPr indent="-381000" algn="ctr" eaLnBrk="0" hangingPunct="0">
              <a:tabLst>
                <a:tab pos="609600" algn="l"/>
              </a:tabLst>
            </a:pPr>
            <a:r>
              <a:rPr lang="en-US" sz="2200">
                <a:latin typeface="Times New Roman" pitchFamily="18" charset="0"/>
                <a:cs typeface="Times New Roman" pitchFamily="18" charset="0"/>
              </a:rPr>
              <a:t>lnS</a:t>
            </a:r>
            <a:r>
              <a:rPr lang="en-US" sz="2200" baseline="-3000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200">
                <a:latin typeface="Times New Roman" pitchFamily="18" charset="0"/>
                <a:cs typeface="Times New Roman" pitchFamily="18" charset="0"/>
              </a:rPr>
              <a:t> ~ </a:t>
            </a:r>
            <a:r>
              <a:rPr lang="el-GR" sz="2200">
                <a:latin typeface="Times New Roman" pitchFamily="18" charset="0"/>
              </a:rPr>
              <a:t>Φ</a:t>
            </a:r>
            <a:r>
              <a:rPr lang="en-US" sz="2200">
                <a:latin typeface="Times New Roman" pitchFamily="18" charset="0"/>
                <a:cs typeface="Times New Roman" pitchFamily="18" charset="0"/>
              </a:rPr>
              <a:t>[3.759,0.141]</a:t>
            </a:r>
          </a:p>
          <a:p>
            <a:pPr indent="-381000" algn="just" eaLnBrk="0" hangingPunct="0">
              <a:tabLst>
                <a:tab pos="609600" algn="l"/>
              </a:tabLst>
            </a:pPr>
            <a:r>
              <a:rPr lang="en-US" sz="2200">
                <a:latin typeface="Times New Roman" pitchFamily="18" charset="0"/>
                <a:cs typeface="Times New Roman" pitchFamily="18" charset="0"/>
              </a:rPr>
              <a:t>There is a 95% probability that a normally distributed variable has a value within 1.96 standard deviations of its mean. Hence, with 95% confidence interval,</a:t>
            </a:r>
          </a:p>
          <a:p>
            <a:pPr indent="-381000" algn="ctr" eaLnBrk="0" hangingPunct="0">
              <a:tabLst>
                <a:tab pos="609600" algn="l"/>
              </a:tabLst>
            </a:pPr>
            <a:r>
              <a:rPr lang="el-GR" sz="2200">
                <a:latin typeface="Times New Roman" pitchFamily="18" charset="0"/>
              </a:rPr>
              <a:t>3</a:t>
            </a:r>
            <a:r>
              <a:rPr lang="en-US" sz="2200">
                <a:latin typeface="Times New Roman" pitchFamily="18" charset="0"/>
                <a:cs typeface="Times New Roman" pitchFamily="18" charset="0"/>
              </a:rPr>
              <a:t>.759  </a:t>
            </a:r>
            <a:r>
              <a:rPr lang="en-US" sz="2200">
                <a:cs typeface="Times New Roman" pitchFamily="18" charset="0"/>
              </a:rPr>
              <a:t>- 1.96*0.141&lt; </a:t>
            </a:r>
            <a:r>
              <a:rPr lang="en-US" sz="2200">
                <a:latin typeface="Times New Roman" pitchFamily="18" charset="0"/>
                <a:cs typeface="Times New Roman" pitchFamily="18" charset="0"/>
              </a:rPr>
              <a:t>lnS</a:t>
            </a:r>
            <a:r>
              <a:rPr lang="en-US" sz="2200" baseline="-3000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200">
                <a:latin typeface="Times New Roman" pitchFamily="18" charset="0"/>
                <a:cs typeface="Times New Roman" pitchFamily="18" charset="0"/>
              </a:rPr>
              <a:t> &lt;3.759 + 1.96*0.141</a:t>
            </a:r>
          </a:p>
          <a:p>
            <a:pPr indent="-381000" algn="just" eaLnBrk="0" hangingPunct="0">
              <a:tabLst>
                <a:tab pos="609600" algn="l"/>
              </a:tabLst>
            </a:pPr>
            <a:r>
              <a:rPr lang="en-US" sz="2200">
                <a:latin typeface="Times New Roman" pitchFamily="18" charset="0"/>
                <a:cs typeface="Times New Roman" pitchFamily="18" charset="0"/>
              </a:rPr>
              <a:t>This can be written </a:t>
            </a:r>
          </a:p>
          <a:p>
            <a:pPr indent="-381000" algn="ctr" eaLnBrk="0" hangingPunct="0">
              <a:tabLst>
                <a:tab pos="609600" algn="l"/>
              </a:tabLst>
            </a:pPr>
            <a:r>
              <a:rPr lang="de-DE" sz="220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de-DE" sz="2200" baseline="30000">
                <a:latin typeface="Times New Roman" pitchFamily="18" charset="0"/>
                <a:cs typeface="Times New Roman" pitchFamily="18" charset="0"/>
              </a:rPr>
              <a:t>(3.759-1.96*0.141)</a:t>
            </a:r>
            <a:r>
              <a:rPr lang="de-DE" sz="2200">
                <a:latin typeface="Times New Roman" pitchFamily="18" charset="0"/>
                <a:cs typeface="Times New Roman" pitchFamily="18" charset="0"/>
              </a:rPr>
              <a:t>  &lt; S</a:t>
            </a:r>
            <a:r>
              <a:rPr lang="de-DE" sz="2200" baseline="-3000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de-DE" sz="2200">
                <a:latin typeface="Times New Roman" pitchFamily="18" charset="0"/>
                <a:cs typeface="Times New Roman" pitchFamily="18" charset="0"/>
              </a:rPr>
              <a:t> &lt; e</a:t>
            </a:r>
            <a:r>
              <a:rPr lang="de-DE" sz="2200" baseline="30000">
                <a:latin typeface="Times New Roman" pitchFamily="18" charset="0"/>
                <a:cs typeface="Times New Roman" pitchFamily="18" charset="0"/>
              </a:rPr>
              <a:t>(3.759+1.96*0.141)</a:t>
            </a:r>
            <a:r>
              <a:rPr lang="de-DE" sz="220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200">
                <a:latin typeface="Times New Roman" pitchFamily="18" charset="0"/>
                <a:cs typeface="Times New Roman" pitchFamily="18" charset="0"/>
              </a:rPr>
              <a:t>, or</a:t>
            </a:r>
          </a:p>
          <a:p>
            <a:pPr indent="-381000" algn="ctr" eaLnBrk="0" hangingPunct="0">
              <a:tabLst>
                <a:tab pos="609600" algn="l"/>
              </a:tabLst>
            </a:pPr>
            <a:r>
              <a:rPr lang="en-US" sz="2200">
                <a:latin typeface="Times New Roman" pitchFamily="18" charset="0"/>
                <a:cs typeface="Times New Roman" pitchFamily="18" charset="0"/>
              </a:rPr>
              <a:t>32.55 &lt; S</a:t>
            </a:r>
            <a:r>
              <a:rPr lang="en-US" sz="2200" baseline="-3000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200">
                <a:latin typeface="Times New Roman" pitchFamily="18" charset="0"/>
                <a:cs typeface="Times New Roman" pitchFamily="18" charset="0"/>
              </a:rPr>
              <a:t> &lt; 56.56</a:t>
            </a:r>
          </a:p>
          <a:p>
            <a:pPr indent="-381000" algn="just" eaLnBrk="0" hangingPunct="0">
              <a:tabLst>
                <a:tab pos="609600" algn="l"/>
              </a:tabLst>
            </a:pPr>
            <a:r>
              <a:rPr lang="en-US" sz="2200">
                <a:latin typeface="Times New Roman" pitchFamily="18" charset="0"/>
                <a:cs typeface="Times New Roman" pitchFamily="18" charset="0"/>
              </a:rPr>
              <a:t>Thus, there is a 95% probability that the stock price in six months will lie between 32.55 and 56.56.</a:t>
            </a:r>
          </a:p>
          <a:p>
            <a:pPr indent="-381000" eaLnBrk="0" hangingPunct="0">
              <a:tabLst>
                <a:tab pos="609600" algn="l"/>
              </a:tabLst>
            </a:pPr>
            <a:endParaRPr lang="en-US" sz="2200">
              <a:latin typeface="Times New Roman" pitchFamily="18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Ch01HullOFOD6thEd">
  <a:themeElements>
    <a:clrScheme name="Ch01HullOFOD6thEd 9">
      <a:dk1>
        <a:srgbClr val="000000"/>
      </a:dk1>
      <a:lt1>
        <a:srgbClr val="FFFFFF"/>
      </a:lt1>
      <a:dk2>
        <a:srgbClr val="7C1302"/>
      </a:dk2>
      <a:lt2>
        <a:srgbClr val="CC9900"/>
      </a:lt2>
      <a:accent1>
        <a:srgbClr val="CC9900"/>
      </a:accent1>
      <a:accent2>
        <a:srgbClr val="CC3300"/>
      </a:accent2>
      <a:accent3>
        <a:srgbClr val="FFFFFF"/>
      </a:accent3>
      <a:accent4>
        <a:srgbClr val="000000"/>
      </a:accent4>
      <a:accent5>
        <a:srgbClr val="E2CAAA"/>
      </a:accent5>
      <a:accent6>
        <a:srgbClr val="B92D00"/>
      </a:accent6>
      <a:hlink>
        <a:srgbClr val="808080"/>
      </a:hlink>
      <a:folHlink>
        <a:srgbClr val="CCCC66"/>
      </a:folHlink>
    </a:clrScheme>
    <a:fontScheme name="Ch01HullOFOD6thEd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2075" tIns="46038" rIns="92075" bIns="46038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ymbol" pitchFamily="18" charset="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2075" tIns="46038" rIns="92075" bIns="46038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ymbol" pitchFamily="18" charset="2"/>
          </a:defRPr>
        </a:defPPr>
      </a:lstStyle>
    </a:lnDef>
  </a:objectDefaults>
  <a:extraClrSchemeLst>
    <a:extraClrScheme>
      <a:clrScheme name="Ch01HullOFOD6thEd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01HullOFOD6thEd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01HullOFOD6thEd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01HullOFOD6thEd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01HullOFOD6thEd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01HullOFOD6thEd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01HullOFOD6thEd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01HullOFOD6thEd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01HullOFOD6thEd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01HullOFOD6thEd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C:\OFOD6e\slides\Ch01HullOFOD6thEd.ppt</Template>
  <TotalTime>7</TotalTime>
  <Pages>18</Pages>
  <Words>1468</Words>
  <Application>Microsoft Macintosh PowerPoint</Application>
  <PresentationFormat>Letter Paper (8.5x11 in)</PresentationFormat>
  <Paragraphs>223</Paragraphs>
  <Slides>28</Slides>
  <Notes>28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4</vt:i4>
      </vt:variant>
      <vt:variant>
        <vt:lpstr>Slide Titles</vt:lpstr>
      </vt:variant>
      <vt:variant>
        <vt:i4>28</vt:i4>
      </vt:variant>
    </vt:vector>
  </HeadingPairs>
  <TitlesOfParts>
    <vt:vector size="33" baseType="lpstr">
      <vt:lpstr>Ch01HullOFOD6thEd</vt:lpstr>
      <vt:lpstr>Equation</vt:lpstr>
      <vt:lpstr>Graphique</vt:lpstr>
      <vt:lpstr>Document</vt:lpstr>
      <vt:lpstr>Equation.3</vt:lpstr>
      <vt:lpstr>  The Black-Scholes-Merton Model</vt:lpstr>
      <vt:lpstr>Random Walk</vt:lpstr>
      <vt:lpstr>Random Walk </vt:lpstr>
      <vt:lpstr>Wiener process </vt:lpstr>
      <vt:lpstr>Random Walk </vt:lpstr>
      <vt:lpstr>An Ito Process for Stock Prices: Geometric Brownian Motion  </vt:lpstr>
      <vt:lpstr>Properties of S </vt:lpstr>
      <vt:lpstr>The Lognormal Property (Equations 13.2 and 13.3, page 282)</vt:lpstr>
      <vt:lpstr>Example</vt:lpstr>
      <vt:lpstr>The Lognormal Distribution</vt:lpstr>
      <vt:lpstr>Monte Carlo Simulation</vt:lpstr>
      <vt:lpstr>Monte Carlo Simulation – One Path (See Table 12.1, page 272)</vt:lpstr>
      <vt:lpstr>Itô’s Lemma (See pages 273-274)</vt:lpstr>
      <vt:lpstr>Taylor Series Expansion</vt:lpstr>
      <vt:lpstr>Application of Ito’s Lemma to a Stock Price Process</vt:lpstr>
      <vt:lpstr>The Concepts  Underlying Black-Scholes</vt:lpstr>
      <vt:lpstr>The Derivation  of the Black-Scholes Differential Equation</vt:lpstr>
      <vt:lpstr>The Derivation  of the Black-Scholes Differential Equation continued</vt:lpstr>
      <vt:lpstr>The Derivation  of the Black-Scholes Differential Equation continued</vt:lpstr>
      <vt:lpstr>The Derivation  of the Black-Scholes Differential Equation continued</vt:lpstr>
      <vt:lpstr>The Differential Equation</vt:lpstr>
      <vt:lpstr>The Black-Scholes Formulas (See pages 295-297)</vt:lpstr>
      <vt:lpstr>The N(x) Function</vt:lpstr>
      <vt:lpstr>Properties of Black-Scholes Formula </vt:lpstr>
      <vt:lpstr>Risk-Neutral Valuation</vt:lpstr>
      <vt:lpstr>Example</vt:lpstr>
      <vt:lpstr>Example (Continued)</vt:lpstr>
      <vt:lpstr>Example (Continued)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Black-Scholes-Merton Model</dc:title>
  <dc:subject>Options, Futures, and Other Derivatives, 6E</dc:subject>
  <dc:creator>John C. Hull</dc:creator>
  <cp:keywords>Chapter 13</cp:keywords>
  <dc:description>Copyright 2005 by John C. Hull._x000d_
All rights reserved. Published 2005.</dc:description>
  <cp:lastModifiedBy>Nikolas Topaloglou</cp:lastModifiedBy>
  <cp:revision>75</cp:revision>
  <cp:lastPrinted>1999-07-13T15:38:17Z</cp:lastPrinted>
  <dcterms:created xsi:type="dcterms:W3CDTF">1996-07-02T05:06:26Z</dcterms:created>
  <dcterms:modified xsi:type="dcterms:W3CDTF">2011-11-01T20:18:54Z</dcterms:modified>
</cp:coreProperties>
</file>