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71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45B5B-A7A2-4717-BB50-0E0034668FDF}" type="datetimeFigureOut">
              <a:rPr lang="en-US" smtClean="0"/>
              <a:t>10/31/2023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B3DA7C4-4F40-42C9-B12E-E65E0DBDE31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CA45B5B-A7A2-4717-BB50-0E0034668FDF}" type="datetimeFigureOut">
              <a:rPr lang="en-US" smtClean="0"/>
              <a:t>10/31/2023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blavo@aueb.g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2381" y="2743200"/>
            <a:ext cx="7543800" cy="1222375"/>
          </a:xfrm>
        </p:spPr>
        <p:txBody>
          <a:bodyPr/>
          <a:lstStyle/>
          <a:p>
            <a:r>
              <a:rPr lang="en-GB" sz="4000" dirty="0"/>
              <a:t>Negotiation Analysis and Negotiating Environment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461760" cy="13716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Spyros Blavoukos</a:t>
            </a:r>
            <a:r>
              <a:rPr lang="el-GR" dirty="0"/>
              <a:t> (</a:t>
            </a:r>
            <a:r>
              <a:rPr lang="en-US" dirty="0">
                <a:hlinkClick r:id="rId2"/>
              </a:rPr>
              <a:t>sblavo@aueb.gr</a:t>
            </a:r>
            <a:r>
              <a:rPr lang="en-US" dirty="0"/>
              <a:t>) </a:t>
            </a:r>
          </a:p>
          <a:p>
            <a:r>
              <a:rPr lang="en-GB" dirty="0"/>
              <a:t>Professor</a:t>
            </a:r>
            <a:endParaRPr lang="el-GR" dirty="0"/>
          </a:p>
          <a:p>
            <a:r>
              <a:rPr lang="en-GB" dirty="0"/>
              <a:t>Dept. of International and European Economic Studies</a:t>
            </a:r>
            <a:endParaRPr lang="el-GR" dirty="0"/>
          </a:p>
          <a:p>
            <a:r>
              <a:rPr lang="en-GB" dirty="0"/>
              <a:t>Athens University of Economics </a:t>
            </a:r>
            <a:r>
              <a:rPr lang="en-GB"/>
              <a:t>and Business</a:t>
            </a:r>
            <a:endParaRPr lang="en-US" dirty="0"/>
          </a:p>
        </p:txBody>
      </p:sp>
      <p:pic>
        <p:nvPicPr>
          <p:cNvPr id="1026" name="Picture 2" descr="Αρχικ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9413" y="381000"/>
            <a:ext cx="2493987" cy="1189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Spyros\Desktop\sblavo\AUEB\1_AUEB-pantone-H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87" y="381001"/>
            <a:ext cx="4760913" cy="1189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407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434844"/>
              </p:ext>
            </p:extLst>
          </p:nvPr>
        </p:nvGraphicFramePr>
        <p:xfrm>
          <a:off x="35496" y="14548"/>
          <a:ext cx="9073008" cy="68434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440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685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93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TABLE 1: PARAMETERS OF CHAIR EFFECTIVENESS</a:t>
                      </a:r>
                      <a:endParaRPr lang="el-GR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9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PARAMETERS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OPERATIONALIZATION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IMPACT on CHAIR EFFECTIVENESS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1466" marR="3146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1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cap="all" dirty="0">
                          <a:effectLst/>
                        </a:rPr>
                        <a:t>Negotiating Contour</a:t>
                      </a:r>
                      <a:endParaRPr lang="el-GR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cap="all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cap="all" dirty="0">
                          <a:effectLst/>
                        </a:rPr>
                        <a:t>International Environment</a:t>
                      </a:r>
                      <a:r>
                        <a:rPr lang="en-US" sz="1400" cap="all" dirty="0">
                          <a:effectLst/>
                        </a:rPr>
                        <a:t>: </a:t>
                      </a:r>
                      <a:r>
                        <a:rPr lang="en-US" sz="1400" dirty="0">
                          <a:effectLst/>
                        </a:rPr>
                        <a:t>Systemic Power Configuration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Conditions of amity : + / Polarization and enmity: -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1095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CONTENT and STRUCTURE of NEGOTIATIONS</a:t>
                      </a:r>
                      <a:endParaRPr lang="el-GR" sz="1400" b="1" dirty="0">
                        <a:effectLst/>
                      </a:endParaRPr>
                    </a:p>
                    <a:p>
                      <a:pPr marL="1377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Nature of Issue:</a:t>
                      </a:r>
                      <a:r>
                        <a:rPr lang="el-GR" sz="140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Degree of Salience/Controversy</a:t>
                      </a:r>
                      <a:endParaRPr lang="el-GR" sz="1400" dirty="0">
                        <a:effectLst/>
                      </a:endParaRPr>
                    </a:p>
                    <a:p>
                      <a:pPr marL="1377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Negotiation Structure</a:t>
                      </a:r>
                      <a:endParaRPr lang="el-GR" sz="1400" dirty="0">
                        <a:effectLst/>
                      </a:endParaRPr>
                    </a:p>
                    <a:p>
                      <a:pPr marL="1377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Decision-Making Rules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endParaRPr lang="el-GR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-</a:t>
                      </a:r>
                      <a:endParaRPr lang="el-GR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Unanimity: - 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809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ORGANIZATIONAL FEATURES</a:t>
                      </a:r>
                      <a:endParaRPr lang="el-GR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INSTITUTIONAL ENVIRONMENT</a:t>
                      </a:r>
                      <a:endParaRPr lang="el-GR" sz="1400" b="1" dirty="0">
                        <a:effectLst/>
                      </a:endParaRPr>
                    </a:p>
                    <a:p>
                      <a:pPr marL="1377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Design</a:t>
                      </a:r>
                      <a:r>
                        <a:rPr lang="en-US" sz="1400" dirty="0">
                          <a:effectLst/>
                        </a:rPr>
                        <a:t> (rotation/ election/ appointment)</a:t>
                      </a:r>
                      <a:endParaRPr lang="el-GR" sz="1400" dirty="0">
                        <a:effectLst/>
                      </a:endParaRPr>
                    </a:p>
                    <a:p>
                      <a:pPr marL="3663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Process Control/Continuity/Duration of Tenure</a:t>
                      </a:r>
                      <a:endParaRPr lang="el-GR" sz="1400" dirty="0">
                        <a:effectLst/>
                      </a:endParaRPr>
                    </a:p>
                    <a:p>
                      <a:pPr marL="1377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b="1" dirty="0">
                          <a:effectLst/>
                        </a:rPr>
                        <a:t>Operational Rules</a:t>
                      </a:r>
                      <a:r>
                        <a:rPr lang="en-US" sz="1400" dirty="0">
                          <a:effectLst/>
                        </a:rPr>
                        <a:t>: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Mandate (delineates formal process control) </a:t>
                      </a:r>
                      <a:endParaRPr lang="el-GR" sz="1400" dirty="0">
                        <a:effectLst/>
                      </a:endParaRPr>
                    </a:p>
                    <a:p>
                      <a:pPr marL="13779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r>
                        <a:rPr lang="en-US" sz="1400" b="1" dirty="0">
                          <a:effectLst/>
                        </a:rPr>
                        <a:t>Constraints</a:t>
                      </a:r>
                      <a:r>
                        <a:rPr lang="en-US" sz="1400" dirty="0">
                          <a:effectLst/>
                        </a:rPr>
                        <a:t>: Formal (control mechanisms) and informal (behavioral norms)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Narrow and Specific Mandate: -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 </a:t>
                      </a:r>
                      <a:endParaRPr lang="el-GR" sz="14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Efficient Control Mechanisms: -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380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RESOURCES</a:t>
                      </a:r>
                      <a:endParaRPr lang="el-GR" sz="1400" b="1" dirty="0">
                        <a:effectLst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</a:rPr>
                        <a:t>Informational </a:t>
                      </a:r>
                      <a:endParaRPr lang="el-GR" sz="1400" dirty="0">
                        <a:effectLst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</a:rPr>
                        <a:t>Chair Legitimacy and Authority </a:t>
                      </a:r>
                      <a:endParaRPr lang="el-GR" sz="1400" dirty="0">
                        <a:effectLst/>
                      </a:endParaRPr>
                    </a:p>
                    <a:p>
                      <a:pPr marL="285750" indent="-28575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effectLst/>
                        </a:rPr>
                        <a:t>Political Support by Other Parties</a:t>
                      </a:r>
                      <a:r>
                        <a:rPr lang="en-US" sz="1400" baseline="0" dirty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(within/outside negotiations)</a:t>
                      </a:r>
                      <a:endParaRPr lang="el-GR" sz="1400" dirty="0">
                        <a:effectLst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</a:t>
                      </a:r>
                      <a:endParaRPr lang="el-GR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34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PERSONAL SKILLS</a:t>
                      </a:r>
                      <a:endParaRPr lang="el-GR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Personality-specific Features</a:t>
                      </a:r>
                      <a:endParaRPr lang="el-GR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+</a:t>
                      </a:r>
                      <a:endParaRPr lang="el-GR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34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Expertise</a:t>
                      </a:r>
                      <a:endParaRPr lang="el-GR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34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Leadership Potential</a:t>
                      </a:r>
                      <a:endParaRPr lang="el-GR" sz="14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+</a:t>
                      </a:r>
                      <a:endParaRPr lang="el-GR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3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COUNTRY-OF-ORIGIN ATTRIBUTES</a:t>
                      </a:r>
                      <a:endParaRPr lang="el-GR" sz="1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Power Reflection</a:t>
                      </a:r>
                      <a:endParaRPr lang="el-GR" sz="14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ambiguous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600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Country Legitimacy and</a:t>
                      </a:r>
                      <a:endParaRPr lang="el-GR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</a:rPr>
                        <a:t>Authority</a:t>
                      </a:r>
                      <a:endParaRPr lang="el-GR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+</a:t>
                      </a:r>
                      <a:endParaRPr lang="el-GR" sz="1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1466" marR="3146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5976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 What Cost?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GB" sz="2400" dirty="0"/>
              <a:t>The institutionalization of the Chair entails an ‘</a:t>
            </a:r>
            <a:r>
              <a:rPr lang="en-US" sz="2400" dirty="0"/>
              <a:t>incomplete contracting’ (many grey zones)</a:t>
            </a:r>
          </a:p>
          <a:p>
            <a:pPr>
              <a:spcBef>
                <a:spcPts val="2400"/>
              </a:spcBef>
            </a:pPr>
            <a:r>
              <a:rPr lang="en-GB" sz="2400" dirty="0"/>
              <a:t>Chair-</a:t>
            </a:r>
            <a:r>
              <a:rPr lang="en-US" sz="2400" dirty="0"/>
              <a:t>agent may evolve to an </a:t>
            </a:r>
            <a:r>
              <a:rPr lang="en-US" sz="2400" b="1" dirty="0"/>
              <a:t>autonomous actor </a:t>
            </a:r>
            <a:r>
              <a:rPr lang="en-US" sz="2400" dirty="0"/>
              <a:t>with diverging preferences from the principals</a:t>
            </a:r>
            <a:endParaRPr lang="el-GR" sz="2400" dirty="0"/>
          </a:p>
          <a:p>
            <a:pPr>
              <a:spcBef>
                <a:spcPts val="2400"/>
              </a:spcBef>
            </a:pPr>
            <a:r>
              <a:rPr lang="en-GB" sz="2400" dirty="0"/>
              <a:t>Control mechanisms to curtail autonomy potential</a:t>
            </a:r>
            <a:r>
              <a:rPr lang="el-GR" sz="2400" dirty="0"/>
              <a:t>: </a:t>
            </a:r>
          </a:p>
          <a:p>
            <a:pPr lvl="1">
              <a:spcBef>
                <a:spcPts val="600"/>
              </a:spcBef>
            </a:pPr>
            <a:r>
              <a:rPr lang="en-GB" b="1" dirty="0"/>
              <a:t>formal</a:t>
            </a:r>
            <a:r>
              <a:rPr lang="el-GR" b="1" dirty="0"/>
              <a:t> </a:t>
            </a:r>
            <a:r>
              <a:rPr lang="el-GR" dirty="0"/>
              <a:t>(</a:t>
            </a:r>
            <a:r>
              <a:rPr lang="en-GB" dirty="0"/>
              <a:t>appointment/renewal/dismissal, decision-making rules, office duration)</a:t>
            </a:r>
            <a:endParaRPr lang="el-GR" dirty="0"/>
          </a:p>
          <a:p>
            <a:pPr lvl="1">
              <a:spcBef>
                <a:spcPts val="600"/>
              </a:spcBef>
            </a:pPr>
            <a:r>
              <a:rPr lang="en-GB" b="1" dirty="0"/>
              <a:t>Informal </a:t>
            </a:r>
            <a:r>
              <a:rPr lang="el-GR" dirty="0"/>
              <a:t>(</a:t>
            </a:r>
            <a:r>
              <a:rPr lang="en-GB" dirty="0"/>
              <a:t>behavioural norms, like consensus seeking),</a:t>
            </a:r>
            <a:r>
              <a:rPr lang="el-GR" dirty="0"/>
              <a:t> </a:t>
            </a:r>
            <a:r>
              <a:rPr lang="en-US" i="1" dirty="0"/>
              <a:t>ex post</a:t>
            </a:r>
            <a:r>
              <a:rPr lang="en-US" dirty="0"/>
              <a:t> and </a:t>
            </a:r>
            <a:r>
              <a:rPr lang="en-US" i="1" dirty="0"/>
              <a:t>ex ante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00289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EU Presidency</a:t>
            </a:r>
            <a:r>
              <a:rPr lang="el-GR" dirty="0"/>
              <a:t>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Hybrid form</a:t>
            </a:r>
            <a:r>
              <a:rPr lang="el-GR" sz="2400" dirty="0"/>
              <a:t>: </a:t>
            </a:r>
            <a:r>
              <a:rPr lang="en-GB" sz="2400" dirty="0"/>
              <a:t>rotation (Council) and permanent (European Council, Council on Foreign Relations, Eurogroup)</a:t>
            </a:r>
            <a:endParaRPr lang="en-US" sz="2400" dirty="0"/>
          </a:p>
          <a:p>
            <a:pPr>
              <a:spcBef>
                <a:spcPts val="1800"/>
              </a:spcBef>
            </a:pPr>
            <a:r>
              <a:rPr lang="en-GB" sz="2400" dirty="0"/>
              <a:t>Rotational Presidency</a:t>
            </a:r>
            <a:r>
              <a:rPr lang="el-GR" sz="2400" dirty="0"/>
              <a:t>: </a:t>
            </a:r>
          </a:p>
          <a:p>
            <a:pPr lvl="1"/>
            <a:r>
              <a:rPr lang="en-GB" sz="2400" dirty="0"/>
              <a:t>Evolutionary hypostasis of the Presidency</a:t>
            </a:r>
            <a:endParaRPr lang="el-GR" sz="2400" dirty="0"/>
          </a:p>
          <a:p>
            <a:pPr lvl="1"/>
            <a:r>
              <a:rPr lang="en-GB" sz="2400" dirty="0"/>
              <a:t>Functional need to coordinate the ever expanding works of the Council</a:t>
            </a:r>
            <a:endParaRPr lang="el-GR" sz="2400" dirty="0"/>
          </a:p>
          <a:p>
            <a:pPr lvl="1"/>
            <a:r>
              <a:rPr lang="en-GB" sz="2400" dirty="0"/>
              <a:t>Exploitation of the incomplete delimitation of its tasks and role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416656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EU Presidency</a:t>
            </a:r>
            <a:r>
              <a:rPr lang="el-GR" dirty="0"/>
              <a:t> (2/2)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GB" dirty="0"/>
              <a:t>Why the permanent component?</a:t>
            </a:r>
            <a:endParaRPr lang="el-GR" dirty="0"/>
          </a:p>
          <a:p>
            <a:pPr>
              <a:spcBef>
                <a:spcPts val="1200"/>
              </a:spcBef>
            </a:pPr>
            <a:r>
              <a:rPr lang="en-GB" dirty="0"/>
              <a:t>Already from the Constitutional Treaty (2004) </a:t>
            </a:r>
            <a:endParaRPr lang="el-GR" dirty="0"/>
          </a:p>
          <a:p>
            <a:pPr>
              <a:spcBef>
                <a:spcPts val="1200"/>
              </a:spcBef>
            </a:pPr>
            <a:r>
              <a:rPr lang="en-GB" dirty="0"/>
              <a:t>President of the European Council: leadership gap</a:t>
            </a:r>
            <a:endParaRPr lang="el-GR" dirty="0"/>
          </a:p>
          <a:p>
            <a:pPr lvl="1">
              <a:spcBef>
                <a:spcPts val="0"/>
              </a:spcBef>
            </a:pPr>
            <a:r>
              <a:rPr lang="en-GB" dirty="0"/>
              <a:t>Rotational Presidency incapable of offering the necessary strategic guidance</a:t>
            </a:r>
            <a:endParaRPr lang="el-GR" dirty="0"/>
          </a:p>
          <a:p>
            <a:pPr>
              <a:spcBef>
                <a:spcPts val="1200"/>
              </a:spcBef>
            </a:pPr>
            <a:r>
              <a:rPr lang="en-GB" dirty="0"/>
              <a:t>High Representative</a:t>
            </a:r>
            <a:r>
              <a:rPr lang="el-GR" dirty="0"/>
              <a:t>: </a:t>
            </a:r>
            <a:r>
              <a:rPr lang="en-GB" dirty="0"/>
              <a:t>to improve coherence and consistency in EU’s foreign action</a:t>
            </a:r>
            <a:endParaRPr lang="el-GR" dirty="0"/>
          </a:p>
          <a:p>
            <a:pPr lvl="1">
              <a:spcBef>
                <a:spcPts val="0"/>
              </a:spcBef>
            </a:pPr>
            <a:r>
              <a:rPr lang="en-GB" dirty="0"/>
              <a:t>Rotational Presidency had coordination problems with the Commission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22478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1" y="4724400"/>
            <a:ext cx="7620000" cy="1168400"/>
          </a:xfrm>
        </p:spPr>
        <p:txBody>
          <a:bodyPr/>
          <a:lstStyle/>
          <a:p>
            <a:r>
              <a:rPr lang="en-GB" b="1" dirty="0"/>
              <a:t>The role of the chair in multilateral negotiations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0471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GB" sz="3200" dirty="0"/>
              <a:t>Why do we need a Chair?</a:t>
            </a:r>
            <a:endParaRPr lang="el-GR" sz="3200" dirty="0"/>
          </a:p>
          <a:p>
            <a:pPr>
              <a:spcBef>
                <a:spcPts val="1800"/>
              </a:spcBef>
            </a:pPr>
            <a:r>
              <a:rPr lang="en-GB" sz="3200" dirty="0"/>
              <a:t>What is the cost of a Chair?</a:t>
            </a:r>
            <a:endParaRPr lang="el-GR" sz="3200" dirty="0"/>
          </a:p>
          <a:p>
            <a:pPr>
              <a:spcBef>
                <a:spcPts val="1800"/>
              </a:spcBef>
            </a:pPr>
            <a:r>
              <a:rPr lang="en-GB" sz="3200" dirty="0"/>
              <a:t>Resources of the Chair</a:t>
            </a:r>
            <a:endParaRPr lang="el-GR" sz="3200" dirty="0"/>
          </a:p>
          <a:p>
            <a:pPr>
              <a:spcBef>
                <a:spcPts val="1800"/>
              </a:spcBef>
            </a:pPr>
            <a:r>
              <a:rPr lang="en-GB" sz="3200" dirty="0"/>
              <a:t>Effectiveness and Autonomy of a Chair</a:t>
            </a:r>
            <a:endParaRPr lang="en-US" sz="3200" dirty="0"/>
          </a:p>
          <a:p>
            <a:pPr>
              <a:spcBef>
                <a:spcPts val="1800"/>
              </a:spcBef>
            </a:pPr>
            <a:r>
              <a:rPr lang="en-GB" sz="3200" dirty="0"/>
              <a:t>EU Presidency – Key Features</a:t>
            </a:r>
            <a:endParaRPr lang="el-GR" sz="3200" dirty="0"/>
          </a:p>
          <a:p>
            <a:pPr>
              <a:spcBef>
                <a:spcPts val="1800"/>
              </a:spcBef>
            </a:pP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695317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en-GB" sz="4400" dirty="0"/>
              <a:t>Why do we need a Chair?</a:t>
            </a:r>
            <a:endParaRPr lang="el-G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Chair as an institution is omni-present in multilateral negotiations</a:t>
            </a:r>
            <a:endParaRPr lang="el-GR" sz="2400" dirty="0"/>
          </a:p>
          <a:p>
            <a:pPr>
              <a:spcBef>
                <a:spcPts val="2400"/>
              </a:spcBef>
            </a:pPr>
            <a:r>
              <a:rPr lang="en-GB" sz="2400" dirty="0"/>
              <a:t>Why? To address </a:t>
            </a:r>
            <a:r>
              <a:rPr lang="en-GB" sz="2400" b="1" dirty="0"/>
              <a:t>collective action problems</a:t>
            </a:r>
            <a:endParaRPr lang="el-GR" sz="2400" b="1" dirty="0"/>
          </a:p>
          <a:p>
            <a:pPr lvl="1"/>
            <a:r>
              <a:rPr lang="en-GB" sz="2400" dirty="0"/>
              <a:t>Procedural control</a:t>
            </a:r>
            <a:r>
              <a:rPr lang="el-GR" sz="2400" dirty="0"/>
              <a:t>→ </a:t>
            </a:r>
            <a:r>
              <a:rPr lang="en-GB" sz="2400" b="1" dirty="0"/>
              <a:t>administrative issues </a:t>
            </a:r>
            <a:r>
              <a:rPr lang="en-GB" sz="2400" dirty="0"/>
              <a:t>and </a:t>
            </a:r>
            <a:r>
              <a:rPr lang="en-GB" sz="2400" b="1" dirty="0"/>
              <a:t>agenda management </a:t>
            </a:r>
            <a:r>
              <a:rPr lang="en-GB" sz="2400" dirty="0"/>
              <a:t>(shaping/setting)</a:t>
            </a:r>
            <a:endParaRPr lang="el-GR" sz="2400" dirty="0"/>
          </a:p>
          <a:p>
            <a:pPr lvl="1"/>
            <a:r>
              <a:rPr lang="en-GB" sz="2400" dirty="0"/>
              <a:t>Information asymmetries </a:t>
            </a:r>
            <a:r>
              <a:rPr lang="el-GR" sz="2400" dirty="0"/>
              <a:t>→ </a:t>
            </a:r>
            <a:r>
              <a:rPr lang="en-GB" sz="2400" dirty="0"/>
              <a:t>disclosure of information about real preferences </a:t>
            </a:r>
            <a:r>
              <a:rPr lang="el-GR" sz="2400" dirty="0"/>
              <a:t>→ </a:t>
            </a:r>
            <a:r>
              <a:rPr lang="en-GB" sz="2400" b="1" dirty="0"/>
              <a:t>mediation</a:t>
            </a:r>
            <a:endParaRPr lang="el-GR" sz="2400" b="1" dirty="0"/>
          </a:p>
          <a:p>
            <a:pPr lvl="1"/>
            <a:r>
              <a:rPr lang="en-GB" sz="2400" b="1" dirty="0"/>
              <a:t>Representation </a:t>
            </a:r>
            <a:r>
              <a:rPr lang="en-GB" sz="2400" dirty="0"/>
              <a:t>to third parties</a:t>
            </a:r>
            <a:endParaRPr lang="el-GR" sz="2400" dirty="0"/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44F87A-6993-41B2-3A5B-B883AEE14F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5126820"/>
            <a:ext cx="6477000" cy="1731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237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0043" cy="1295400"/>
          </a:xfrm>
        </p:spPr>
        <p:txBody>
          <a:bodyPr/>
          <a:lstStyle/>
          <a:p>
            <a:r>
              <a:rPr lang="en-GB" sz="3600" dirty="0"/>
              <a:t>What does a Chair do? </a:t>
            </a:r>
            <a:br>
              <a:rPr lang="el-GR" sz="3600" dirty="0"/>
            </a:br>
            <a:r>
              <a:rPr lang="en-GB" sz="3600" dirty="0"/>
              <a:t>Agenda management</a:t>
            </a:r>
            <a:endParaRPr lang="el-GR" sz="3600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7924800" cy="4770438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2400" dirty="0"/>
              <a:t>Size and complexity of the agenda shrinks chances of negotiation success</a:t>
            </a:r>
            <a:endParaRPr lang="en-US" sz="2400" dirty="0"/>
          </a:p>
          <a:p>
            <a:pPr lvl="1" algn="just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2400" dirty="0"/>
              <a:t>Great number of negotiating parties</a:t>
            </a:r>
            <a:endParaRPr lang="el-GR" sz="2400" dirty="0"/>
          </a:p>
          <a:p>
            <a:pPr lvl="1" algn="just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2400" dirty="0"/>
              <a:t>Different prioritization of issues</a:t>
            </a:r>
            <a:endParaRPr lang="el-GR" sz="2400" dirty="0"/>
          </a:p>
          <a:p>
            <a:pPr algn="just">
              <a:lnSpc>
                <a:spcPct val="90000"/>
              </a:lnSpc>
              <a:spcBef>
                <a:spcPct val="70000"/>
              </a:spcBef>
              <a:buFont typeface="Arial" charset="0"/>
              <a:buChar char="•"/>
            </a:pPr>
            <a:r>
              <a:rPr lang="en-GB" sz="2400" dirty="0"/>
              <a:t>Time and resources required at the pre-negotiations stage on the negotiation agenda</a:t>
            </a:r>
            <a:r>
              <a:rPr lang="el-GR" sz="2400" dirty="0"/>
              <a:t>→ </a:t>
            </a:r>
            <a:r>
              <a:rPr lang="en-GB" sz="2400" dirty="0"/>
              <a:t>often, </a:t>
            </a:r>
            <a:r>
              <a:rPr lang="en-US" sz="2400" dirty="0"/>
              <a:t>agenda failure</a:t>
            </a:r>
            <a:endParaRPr lang="el-GR" sz="2400" dirty="0"/>
          </a:p>
          <a:p>
            <a:pPr algn="just">
              <a:lnSpc>
                <a:spcPct val="90000"/>
              </a:lnSpc>
              <a:spcBef>
                <a:spcPct val="70000"/>
              </a:spcBef>
              <a:buFont typeface="Arial" charset="0"/>
              <a:buChar char="•"/>
            </a:pPr>
            <a:r>
              <a:rPr lang="en-GB" sz="2400" dirty="0"/>
              <a:t>Functional need to delegate the task of agenda management to third parties (Chair)</a:t>
            </a:r>
            <a:endParaRPr lang="el-GR" sz="2400" dirty="0"/>
          </a:p>
          <a:p>
            <a:pPr algn="just" eaLnBrk="1" hangingPunct="1">
              <a:lnSpc>
                <a:spcPct val="90000"/>
              </a:lnSpc>
              <a:spcBef>
                <a:spcPct val="70000"/>
              </a:spcBef>
              <a:buFont typeface="Arial" charset="0"/>
              <a:buChar char="•"/>
            </a:pPr>
            <a:endParaRPr lang="el-GR" sz="2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64EF1-700C-4272-AEC8-6C98D267A1B3}" type="slidenum">
              <a:rPr lang="el-GR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7456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600" dirty="0"/>
              <a:t>What does a Chair do? (Inter) Mediation</a:t>
            </a:r>
            <a:endParaRPr lang="el-GR" sz="36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536192"/>
            <a:ext cx="3657600" cy="504717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GB" sz="1400" dirty="0"/>
              <a:t>Negotiating partners:</a:t>
            </a:r>
            <a:endParaRPr lang="el-GR" sz="1400" dirty="0"/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l-GR" sz="1400" dirty="0"/>
              <a:t>(</a:t>
            </a:r>
            <a:r>
              <a:rPr lang="en-GB" sz="1400" dirty="0"/>
              <a:t>sometimes</a:t>
            </a:r>
            <a:r>
              <a:rPr lang="el-GR" sz="1400" dirty="0"/>
              <a:t>)</a:t>
            </a:r>
            <a:r>
              <a:rPr lang="en-GB" sz="1400" dirty="0"/>
              <a:t> no clear preferences</a:t>
            </a:r>
            <a:endParaRPr lang="el-GR" sz="1400" dirty="0"/>
          </a:p>
          <a:p>
            <a:pPr lvl="1">
              <a:lnSpc>
                <a:spcPct val="90000"/>
              </a:lnSpc>
              <a:buFont typeface="Arial" charset="0"/>
              <a:buChar char="•"/>
            </a:pPr>
            <a:r>
              <a:rPr lang="en-GB" sz="1400" dirty="0"/>
              <a:t>Tactical reasons for </a:t>
            </a:r>
            <a:r>
              <a:rPr lang="en-US" sz="1400" b="1" dirty="0"/>
              <a:t>information concealing</a:t>
            </a:r>
            <a:endParaRPr lang="el-GR" sz="1400" dirty="0"/>
          </a:p>
          <a:p>
            <a:pPr lvl="2">
              <a:lnSpc>
                <a:spcPct val="90000"/>
              </a:lnSpc>
              <a:buFont typeface="Arial" charset="0"/>
              <a:buChar char="•"/>
            </a:pPr>
            <a:r>
              <a:rPr lang="en-GB" sz="1400" dirty="0"/>
              <a:t>Fear that clear preferences may increase vulnerability</a:t>
            </a:r>
            <a:endParaRPr lang="el-GR" sz="1400" dirty="0"/>
          </a:p>
          <a:p>
            <a:pPr lvl="2">
              <a:lnSpc>
                <a:spcPct val="90000"/>
              </a:lnSpc>
              <a:buFont typeface="Arial" charset="0"/>
              <a:buChar char="•"/>
            </a:pPr>
            <a:r>
              <a:rPr lang="en-GB" sz="1400" dirty="0"/>
              <a:t>Clear preferences limits the chances for tactical step backs </a:t>
            </a:r>
            <a:r>
              <a:rPr lang="el-GR" sz="1400" dirty="0"/>
              <a:t>(</a:t>
            </a:r>
            <a:r>
              <a:rPr lang="en-US" sz="1400" dirty="0"/>
              <a:t>real vs. nominal preferences)</a:t>
            </a:r>
            <a:r>
              <a:rPr lang="el-GR" sz="1400" dirty="0"/>
              <a:t>.</a:t>
            </a:r>
          </a:p>
          <a:p>
            <a:pPr>
              <a:lnSpc>
                <a:spcPct val="90000"/>
              </a:lnSpc>
              <a:spcBef>
                <a:spcPts val="1800"/>
              </a:spcBef>
              <a:buFont typeface="Arial" charset="0"/>
              <a:buChar char="•"/>
            </a:pPr>
            <a:r>
              <a:rPr lang="en-GB" sz="1400" dirty="0"/>
              <a:t>(Because of the non-disclosure of real preferences) ZOPA may not be traceable</a:t>
            </a:r>
            <a:r>
              <a:rPr lang="el-GR" sz="1400" dirty="0"/>
              <a:t> → </a:t>
            </a:r>
            <a:r>
              <a:rPr lang="en-GB" sz="1400" dirty="0"/>
              <a:t>negotiation failure not because of lack of common grounds but lack of proper information dissemination </a:t>
            </a:r>
            <a:endParaRPr lang="el-GR" sz="1400" dirty="0"/>
          </a:p>
          <a:p>
            <a:pPr>
              <a:lnSpc>
                <a:spcPct val="90000"/>
              </a:lnSpc>
              <a:spcBef>
                <a:spcPts val="1800"/>
              </a:spcBef>
              <a:buFont typeface="Arial" charset="0"/>
              <a:buChar char="•"/>
            </a:pPr>
            <a:r>
              <a:rPr lang="en-GB" sz="1400" dirty="0"/>
              <a:t>Chair</a:t>
            </a:r>
            <a:r>
              <a:rPr lang="el-GR" sz="1400" dirty="0"/>
              <a:t>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1400" dirty="0"/>
              <a:t>Collects and disseminates information (through bilateral meetings)</a:t>
            </a:r>
            <a:endParaRPr lang="el-GR" sz="1400" dirty="0"/>
          </a:p>
          <a:p>
            <a:pPr lvl="1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</a:pPr>
            <a:r>
              <a:rPr lang="en-GB" sz="1400" dirty="0"/>
              <a:t>Drafts agreement texts as a point of departure for further negotiations</a:t>
            </a:r>
            <a:endParaRPr lang="el-GR" sz="1400" dirty="0"/>
          </a:p>
          <a:p>
            <a:pPr>
              <a:lnSpc>
                <a:spcPct val="90000"/>
              </a:lnSpc>
              <a:spcBef>
                <a:spcPts val="1800"/>
              </a:spcBef>
              <a:buFont typeface="Arial" charset="0"/>
              <a:buChar char="•"/>
            </a:pPr>
            <a:endParaRPr lang="el-GR" sz="1300" dirty="0"/>
          </a:p>
        </p:txBody>
      </p:sp>
      <p:pic>
        <p:nvPicPr>
          <p:cNvPr id="1028" name="Picture 4" descr="Mediator Cartoons and Comics - funny pictures from CartoonStock">
            <a:extLst>
              <a:ext uri="{FF2B5EF4-FFF2-40B4-BE49-F238E27FC236}">
                <a16:creationId xmlns:a16="http://schemas.microsoft.com/office/drawing/2014/main" id="{9D1C1781-317E-2E2F-D3C9-3BD04BA21D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419600" y="1782260"/>
            <a:ext cx="3962400" cy="4439664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- Θέση αριθμού διαφάνειας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fld id="{47536515-92A4-4D19-834F-E8A263951023}" type="slidenum">
              <a:rPr lang="el-GR"/>
              <a:pPr>
                <a:spcAft>
                  <a:spcPts val="600"/>
                </a:spcAft>
                <a:defRPr/>
              </a:pPr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08178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7924800" cy="4567238"/>
          </a:xfrm>
        </p:spPr>
        <p:txBody>
          <a:bodyPr>
            <a:normAutofit/>
          </a:bodyPr>
          <a:lstStyle/>
          <a:p>
            <a:pPr marL="722376" lvl="1" indent="-27432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Need for representing the group</a:t>
            </a:r>
            <a:endParaRPr lang="el-GR" sz="2800" dirty="0"/>
          </a:p>
          <a:p>
            <a:pPr marL="1005840" lvl="2" indent="-256032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Negotiations with third parties, outside the negotiation structure</a:t>
            </a:r>
            <a:endParaRPr lang="el-GR" sz="2800" dirty="0"/>
          </a:p>
          <a:p>
            <a:pPr marL="1005840" lvl="2" indent="-256032" eaLnBrk="1" fontAlgn="auto" hangingPunct="1">
              <a:spcBef>
                <a:spcPts val="18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/>
              <a:t>Participation and/or interactions with IOs, Conferences, </a:t>
            </a:r>
            <a:r>
              <a:rPr lang="en-US" sz="2800" dirty="0"/>
              <a:t>fora</a:t>
            </a:r>
            <a:r>
              <a:rPr lang="el-GR" sz="2800" dirty="0"/>
              <a:t> </a:t>
            </a:r>
            <a:r>
              <a:rPr lang="en-GB" sz="2800" dirty="0"/>
              <a:t>as a collective entity</a:t>
            </a:r>
            <a:endParaRPr lang="el-GR" sz="2800" dirty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65125"/>
            <a:ext cx="8202612" cy="777875"/>
          </a:xfrm>
        </p:spPr>
        <p:txBody>
          <a:bodyPr/>
          <a:lstStyle/>
          <a:p>
            <a:pPr algn="ctr"/>
            <a:r>
              <a:rPr lang="en-GB" sz="3600" dirty="0"/>
              <a:t>What does a Chair do? Representation</a:t>
            </a:r>
            <a:endParaRPr lang="el-GR" sz="36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029D1E-B4B6-41D5-808C-39CC49BC254C}" type="slidenum">
              <a:rPr lang="el-GR"/>
              <a:pPr>
                <a:defRPr/>
              </a:pPr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5930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 anchor="ctr">
            <a:normAutofit/>
          </a:bodyPr>
          <a:lstStyle/>
          <a:p>
            <a:r>
              <a:rPr lang="en-GB" dirty="0"/>
              <a:t>Resources of the Chair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39696"/>
            <a:ext cx="3657600" cy="288950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2400"/>
              </a:spcAft>
            </a:pPr>
            <a:r>
              <a:rPr lang="en-IE" sz="2200" dirty="0"/>
              <a:t>Asymmetrical access to information</a:t>
            </a:r>
            <a:endParaRPr lang="el-GR" sz="2200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IE" sz="2200" dirty="0"/>
              <a:t>Content expertise</a:t>
            </a:r>
            <a:endParaRPr lang="el-GR" sz="2200" dirty="0"/>
          </a:p>
          <a:p>
            <a:pPr lvl="1">
              <a:lnSpc>
                <a:spcPct val="90000"/>
              </a:lnSpc>
            </a:pPr>
            <a:r>
              <a:rPr lang="en-GB" sz="1700" dirty="0"/>
              <a:t>Too costly for negotiating partners</a:t>
            </a:r>
            <a:endParaRPr lang="el-GR" sz="1700" dirty="0"/>
          </a:p>
          <a:p>
            <a:pPr lvl="1">
              <a:lnSpc>
                <a:spcPct val="90000"/>
              </a:lnSpc>
            </a:pPr>
            <a:r>
              <a:rPr lang="en-GB" sz="1700" dirty="0"/>
              <a:t>Contribution of permanent secretariat or bureaucracy (institutional memory)</a:t>
            </a:r>
            <a:endParaRPr lang="el-GR" sz="1700" dirty="0"/>
          </a:p>
          <a:p>
            <a:pPr>
              <a:lnSpc>
                <a:spcPct val="90000"/>
              </a:lnSpc>
            </a:pPr>
            <a:endParaRPr lang="en-US" sz="1300" dirty="0"/>
          </a:p>
        </p:txBody>
      </p:sp>
      <p:pic>
        <p:nvPicPr>
          <p:cNvPr id="4" name="Picture 2" descr="10 Mediation cartoons ideas | mediation, lawyer humor, conflict resolution">
            <a:extLst>
              <a:ext uri="{FF2B5EF4-FFF2-40B4-BE49-F238E27FC236}">
                <a16:creationId xmlns:a16="http://schemas.microsoft.com/office/drawing/2014/main" id="{A6CF52AC-2DB9-4B2B-E8D8-17E2B058F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10000" y="1795272"/>
            <a:ext cx="4702048" cy="3526536"/>
          </a:xfrm>
          <a:prstGeom prst="rect">
            <a:avLst/>
          </a:prstGeom>
          <a:solidFill>
            <a:srgbClr val="FFFFFF"/>
          </a:solidFill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640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21181-26BD-7CBF-F7BF-70C01D313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Resources of the Chair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43575-37AC-469B-7685-4613287E9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199" y="1536192"/>
            <a:ext cx="3962401" cy="459028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IE" sz="2200" dirty="0"/>
              <a:t>Process </a:t>
            </a:r>
            <a:r>
              <a:rPr lang="en-US" sz="2200" dirty="0"/>
              <a:t>control and </a:t>
            </a:r>
            <a:r>
              <a:rPr lang="en-IE" sz="2200" dirty="0"/>
              <a:t>experience</a:t>
            </a:r>
            <a:endParaRPr lang="el-GR" sz="2200" dirty="0"/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GB" sz="1700" dirty="0"/>
              <a:t>Legal and procedural advice by the bureaucracy</a:t>
            </a:r>
            <a:endParaRPr lang="el-GR" sz="1700" dirty="0"/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GB" sz="1700" dirty="0"/>
              <a:t>Control</a:t>
            </a:r>
            <a:r>
              <a:rPr lang="el-GR" sz="1700" dirty="0"/>
              <a:t>:</a:t>
            </a:r>
          </a:p>
          <a:p>
            <a:pPr lvl="2">
              <a:lnSpc>
                <a:spcPct val="90000"/>
              </a:lnSpc>
            </a:pPr>
            <a:r>
              <a:rPr lang="en-GB" sz="1700" dirty="0"/>
              <a:t>Frequency of meetings </a:t>
            </a:r>
          </a:p>
          <a:p>
            <a:pPr lvl="2">
              <a:lnSpc>
                <a:spcPct val="90000"/>
              </a:lnSpc>
            </a:pPr>
            <a:r>
              <a:rPr lang="en-GB" sz="1700" dirty="0"/>
              <a:t>Time for deliberation</a:t>
            </a:r>
            <a:endParaRPr lang="el-GR" sz="1700" dirty="0"/>
          </a:p>
          <a:p>
            <a:pPr lvl="2">
              <a:lnSpc>
                <a:spcPct val="90000"/>
              </a:lnSpc>
            </a:pPr>
            <a:r>
              <a:rPr lang="en-GB" sz="1700" dirty="0"/>
              <a:t>Type of negotiations </a:t>
            </a:r>
            <a:r>
              <a:rPr lang="el-GR" sz="1700" dirty="0"/>
              <a:t>(</a:t>
            </a:r>
            <a:r>
              <a:rPr lang="en-GB" sz="1700" dirty="0"/>
              <a:t>formal and informal caucuses – bilateral/trilateral/multilateral)</a:t>
            </a:r>
            <a:endParaRPr lang="el-GR" sz="1700" dirty="0"/>
          </a:p>
          <a:p>
            <a:pPr lvl="2" indent="-256032">
              <a:lnSpc>
                <a:spcPct val="90000"/>
              </a:lnSpc>
              <a:defRPr/>
            </a:pPr>
            <a:r>
              <a:rPr lang="en-US" sz="1700" dirty="0"/>
              <a:t>Drafting of agreement texts: s</a:t>
            </a:r>
            <a:r>
              <a:rPr lang="en-IE" sz="1700" dirty="0"/>
              <a:t>ingle negotiating texts or competing proposals</a:t>
            </a:r>
            <a:endParaRPr lang="el-GR" sz="1700" dirty="0"/>
          </a:p>
          <a:p>
            <a:pPr lvl="2" indent="-256032">
              <a:lnSpc>
                <a:spcPct val="90000"/>
              </a:lnSpc>
              <a:defRPr/>
            </a:pPr>
            <a:r>
              <a:rPr lang="en-GB" sz="1700" dirty="0"/>
              <a:t>Procedural rights</a:t>
            </a:r>
            <a:r>
              <a:rPr lang="el-GR" sz="1700" dirty="0"/>
              <a:t>: </a:t>
            </a:r>
            <a:r>
              <a:rPr lang="en-GB" sz="1700" dirty="0"/>
              <a:t>opening remarks setting the tone</a:t>
            </a:r>
            <a:r>
              <a:rPr lang="el-GR" sz="1700" dirty="0"/>
              <a:t>, </a:t>
            </a:r>
            <a:r>
              <a:rPr lang="en-GB" sz="1700" dirty="0"/>
              <a:t>right to speak, directing decision-making</a:t>
            </a:r>
            <a:endParaRPr lang="en-IE" sz="1700" dirty="0"/>
          </a:p>
          <a:p>
            <a:endParaRPr lang="en-GB" dirty="0"/>
          </a:p>
        </p:txBody>
      </p:sp>
      <p:pic>
        <p:nvPicPr>
          <p:cNvPr id="5" name="Content Placeholder 4" descr="10 Mediation cartoons ideas | mediation, lawyer humor, conflict resolution">
            <a:extLst>
              <a:ext uri="{FF2B5EF4-FFF2-40B4-BE49-F238E27FC236}">
                <a16:creationId xmlns:a16="http://schemas.microsoft.com/office/drawing/2014/main" id="{C6A3BADC-D99D-1C4D-79BB-45B3BCCEEB0C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799" y="1905000"/>
            <a:ext cx="3361367" cy="3530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04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379</TotalTime>
  <Words>752</Words>
  <Application>Microsoft Office PowerPoint</Application>
  <PresentationFormat>On-screen Show (4:3)</PresentationFormat>
  <Paragraphs>124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</vt:lpstr>
      <vt:lpstr>Times New Roman</vt:lpstr>
      <vt:lpstr>Wingdings</vt:lpstr>
      <vt:lpstr>Adjacency</vt:lpstr>
      <vt:lpstr>Negotiation Analysis and Negotiating Environment</vt:lpstr>
      <vt:lpstr>The role of the chair in multilateral negotiations</vt:lpstr>
      <vt:lpstr>Structure</vt:lpstr>
      <vt:lpstr>Why do we need a Chair?</vt:lpstr>
      <vt:lpstr>What does a Chair do?  Agenda management</vt:lpstr>
      <vt:lpstr>What does a Chair do? (Inter) Mediation</vt:lpstr>
      <vt:lpstr>What does a Chair do? Representation</vt:lpstr>
      <vt:lpstr>Resources of the Chair (1/2)</vt:lpstr>
      <vt:lpstr>Resources of the Chair (2/2)</vt:lpstr>
      <vt:lpstr>PowerPoint Presentation</vt:lpstr>
      <vt:lpstr>At What Cost?</vt:lpstr>
      <vt:lpstr>EU Presidency (1/2)</vt:lpstr>
      <vt:lpstr>EU Presidency (2/2)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ΑΝΑΛΥΣΗ ΔΙΑΠΡΑΓΜΑΤΕΥΣΕΩΝ ΚΑΙ ΔΙΑΠΡΑΓΜΑΤΕΥΤΙΚΟ ΠΕΡΙΒΑΛΛΟΝ</dc:title>
  <dc:creator>Spyros</dc:creator>
  <cp:lastModifiedBy>SPYRIDON BLAVOUKOS</cp:lastModifiedBy>
  <cp:revision>8</cp:revision>
  <dcterms:created xsi:type="dcterms:W3CDTF">2019-10-20T20:01:11Z</dcterms:created>
  <dcterms:modified xsi:type="dcterms:W3CDTF">2023-10-31T10:06:32Z</dcterms:modified>
</cp:coreProperties>
</file>