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5"/>
  </p:notesMasterIdLst>
  <p:sldIdLst>
    <p:sldId id="723" r:id="rId3"/>
    <p:sldId id="853" r:id="rId4"/>
    <p:sldId id="854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855" r:id="rId27"/>
    <p:sldId id="747" r:id="rId28"/>
    <p:sldId id="748" r:id="rId29"/>
    <p:sldId id="749" r:id="rId30"/>
    <p:sldId id="750" r:id="rId31"/>
    <p:sldId id="751" r:id="rId32"/>
    <p:sldId id="752" r:id="rId33"/>
    <p:sldId id="753" r:id="rId34"/>
    <p:sldId id="754" r:id="rId35"/>
    <p:sldId id="755" r:id="rId36"/>
    <p:sldId id="756" r:id="rId37"/>
    <p:sldId id="757" r:id="rId38"/>
    <p:sldId id="758" r:id="rId39"/>
    <p:sldId id="759" r:id="rId40"/>
    <p:sldId id="760" r:id="rId41"/>
    <p:sldId id="761" r:id="rId42"/>
    <p:sldId id="762" r:id="rId43"/>
    <p:sldId id="763" r:id="rId44"/>
    <p:sldId id="764" r:id="rId45"/>
    <p:sldId id="765" r:id="rId46"/>
    <p:sldId id="766" r:id="rId47"/>
    <p:sldId id="767" r:id="rId48"/>
    <p:sldId id="768" r:id="rId49"/>
    <p:sldId id="769" r:id="rId50"/>
    <p:sldId id="770" r:id="rId51"/>
    <p:sldId id="771" r:id="rId52"/>
    <p:sldId id="772" r:id="rId53"/>
    <p:sldId id="773" r:id="rId54"/>
    <p:sldId id="774" r:id="rId55"/>
    <p:sldId id="775" r:id="rId56"/>
    <p:sldId id="776" r:id="rId57"/>
    <p:sldId id="777" r:id="rId58"/>
    <p:sldId id="778" r:id="rId59"/>
    <p:sldId id="779" r:id="rId60"/>
    <p:sldId id="780" r:id="rId61"/>
    <p:sldId id="781" r:id="rId62"/>
    <p:sldId id="782" r:id="rId63"/>
    <p:sldId id="783" r:id="rId64"/>
    <p:sldId id="784" r:id="rId65"/>
    <p:sldId id="785" r:id="rId66"/>
    <p:sldId id="786" r:id="rId67"/>
    <p:sldId id="787" r:id="rId68"/>
    <p:sldId id="788" r:id="rId69"/>
    <p:sldId id="789" r:id="rId70"/>
    <p:sldId id="790" r:id="rId71"/>
    <p:sldId id="856" r:id="rId72"/>
    <p:sldId id="791" r:id="rId73"/>
    <p:sldId id="792" r:id="rId74"/>
    <p:sldId id="793" r:id="rId75"/>
    <p:sldId id="794" r:id="rId76"/>
    <p:sldId id="795" r:id="rId77"/>
    <p:sldId id="796" r:id="rId78"/>
    <p:sldId id="797" r:id="rId79"/>
    <p:sldId id="798" r:id="rId80"/>
    <p:sldId id="799" r:id="rId81"/>
    <p:sldId id="800" r:id="rId82"/>
    <p:sldId id="801" r:id="rId83"/>
    <p:sldId id="802" r:id="rId84"/>
    <p:sldId id="803" r:id="rId85"/>
    <p:sldId id="804" r:id="rId86"/>
    <p:sldId id="805" r:id="rId87"/>
    <p:sldId id="806" r:id="rId88"/>
    <p:sldId id="807" r:id="rId89"/>
    <p:sldId id="808" r:id="rId90"/>
    <p:sldId id="809" r:id="rId91"/>
    <p:sldId id="810" r:id="rId92"/>
    <p:sldId id="811" r:id="rId93"/>
    <p:sldId id="812" r:id="rId94"/>
    <p:sldId id="813" r:id="rId95"/>
    <p:sldId id="814" r:id="rId96"/>
    <p:sldId id="815" r:id="rId97"/>
    <p:sldId id="816" r:id="rId98"/>
    <p:sldId id="817" r:id="rId99"/>
    <p:sldId id="818" r:id="rId100"/>
    <p:sldId id="819" r:id="rId101"/>
    <p:sldId id="820" r:id="rId102"/>
    <p:sldId id="821" r:id="rId103"/>
    <p:sldId id="822" r:id="rId104"/>
    <p:sldId id="823" r:id="rId105"/>
    <p:sldId id="824" r:id="rId106"/>
    <p:sldId id="825" r:id="rId107"/>
    <p:sldId id="826" r:id="rId108"/>
    <p:sldId id="827" r:id="rId109"/>
    <p:sldId id="828" r:id="rId110"/>
    <p:sldId id="829" r:id="rId111"/>
    <p:sldId id="830" r:id="rId112"/>
    <p:sldId id="831" r:id="rId113"/>
    <p:sldId id="832" r:id="rId114"/>
    <p:sldId id="833" r:id="rId115"/>
    <p:sldId id="834" r:id="rId116"/>
    <p:sldId id="835" r:id="rId117"/>
    <p:sldId id="836" r:id="rId118"/>
    <p:sldId id="837" r:id="rId119"/>
    <p:sldId id="838" r:id="rId120"/>
    <p:sldId id="839" r:id="rId121"/>
    <p:sldId id="840" r:id="rId122"/>
    <p:sldId id="841" r:id="rId123"/>
    <p:sldId id="842" r:id="rId124"/>
    <p:sldId id="843" r:id="rId125"/>
    <p:sldId id="844" r:id="rId126"/>
    <p:sldId id="845" r:id="rId127"/>
    <p:sldId id="846" r:id="rId128"/>
    <p:sldId id="847" r:id="rId129"/>
    <p:sldId id="848" r:id="rId130"/>
    <p:sldId id="849" r:id="rId131"/>
    <p:sldId id="850" r:id="rId132"/>
    <p:sldId id="851" r:id="rId133"/>
    <p:sldId id="852" r:id="rId1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Είσοδος / Έξοδος</a:t>
            </a:r>
            <a:endParaRPr lang="en-US" sz="2800" dirty="0" smtClean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0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Συσκευές Ε/Ε </a:t>
            </a:r>
            <a:r>
              <a:rPr lang="el-GR" altLang="el-GR" dirty="0" smtClean="0"/>
              <a:t>(</a:t>
            </a:r>
            <a:r>
              <a:rPr lang="el-GR" altLang="el-GR" dirty="0"/>
              <a:t>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Κάποιες συσκευές δεν είναι </a:t>
            </a:r>
            <a:r>
              <a:rPr lang="el-GR" altLang="el-GR" dirty="0" smtClean="0"/>
              <a:t>τόσο απλές</a:t>
            </a:r>
            <a:endParaRPr lang="el-GR" altLang="el-GR" dirty="0"/>
          </a:p>
          <a:p>
            <a:pPr lvl="1"/>
            <a:r>
              <a:rPr lang="el-GR" altLang="el-GR" dirty="0"/>
              <a:t>Οι ταινίες αποθηκεύουν μπλοκ </a:t>
            </a:r>
            <a:r>
              <a:rPr lang="el-GR" altLang="el-GR" dirty="0" smtClean="0"/>
              <a:t>σειριακά</a:t>
            </a:r>
          </a:p>
          <a:p>
            <a:pPr lvl="2"/>
            <a:r>
              <a:rPr lang="el-GR" altLang="el-GR" dirty="0" smtClean="0"/>
              <a:t>Τα μπλοκ έχουν σταθερό μέγεθος</a:t>
            </a:r>
          </a:p>
          <a:p>
            <a:pPr lvl="2"/>
            <a:r>
              <a:rPr lang="el-GR" altLang="el-GR" dirty="0" smtClean="0"/>
              <a:t>Δεν υπάρχει δυνατότητα αναζήτησης</a:t>
            </a:r>
            <a:endParaRPr lang="el-GR" altLang="el-GR" dirty="0"/>
          </a:p>
          <a:p>
            <a:pPr lvl="1"/>
            <a:r>
              <a:rPr lang="el-GR" altLang="el-GR" dirty="0"/>
              <a:t>Οι κάρτες δικτύου χειρίζονται </a:t>
            </a:r>
            <a:r>
              <a:rPr lang="el-GR" altLang="el-GR" dirty="0" smtClean="0"/>
              <a:t>μπλοκ</a:t>
            </a:r>
          </a:p>
          <a:p>
            <a:pPr lvl="2"/>
            <a:r>
              <a:rPr lang="el-GR" altLang="el-GR" dirty="0" smtClean="0"/>
              <a:t>Τα μπλοκ δεν έχουν σταθερό μέγεθος</a:t>
            </a:r>
          </a:p>
          <a:p>
            <a:pPr lvl="2"/>
            <a:r>
              <a:rPr lang="el-GR" altLang="el-GR" dirty="0" smtClean="0"/>
              <a:t>Δεν υπάρχει δυνατότητα αναζήτησης</a:t>
            </a:r>
            <a:endParaRPr lang="el-GR" altLang="el-GR" dirty="0"/>
          </a:p>
          <a:p>
            <a:pPr lvl="1"/>
            <a:r>
              <a:rPr lang="el-GR" altLang="el-GR" dirty="0"/>
              <a:t>Τα ρολόγια </a:t>
            </a:r>
            <a:r>
              <a:rPr lang="el-GR" altLang="el-GR" dirty="0" smtClean="0"/>
              <a:t>παράγουν </a:t>
            </a:r>
            <a:r>
              <a:rPr lang="el-GR" altLang="el-GR" dirty="0"/>
              <a:t>σήματα διακοπών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93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εισόδου (2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Λογισμικό πληκτρολογίου</a:t>
            </a:r>
          </a:p>
          <a:p>
            <a:pPr lvl="1"/>
            <a:r>
              <a:rPr lang="el-GR" altLang="el-GR" dirty="0"/>
              <a:t>Το πληκτρολόγιο παράγει κωδικούς </a:t>
            </a:r>
            <a:r>
              <a:rPr lang="el-GR" altLang="el-GR" dirty="0" smtClean="0"/>
              <a:t>7 </a:t>
            </a:r>
            <a:r>
              <a:rPr lang="en-US" altLang="el-GR" dirty="0"/>
              <a:t>bit</a:t>
            </a:r>
          </a:p>
          <a:p>
            <a:pPr lvl="1"/>
            <a:r>
              <a:rPr lang="el-GR" altLang="el-GR" dirty="0"/>
              <a:t>Το 8</a:t>
            </a:r>
            <a:r>
              <a:rPr lang="el-GR" altLang="el-GR" baseline="30000" dirty="0"/>
              <a:t>ο</a:t>
            </a:r>
            <a:r>
              <a:rPr lang="el-GR" altLang="el-GR" dirty="0"/>
              <a:t> </a:t>
            </a:r>
            <a:r>
              <a:rPr lang="en-US" altLang="el-GR" dirty="0"/>
              <a:t>bit</a:t>
            </a:r>
            <a:r>
              <a:rPr lang="el-GR" altLang="el-GR" dirty="0"/>
              <a:t> </a:t>
            </a:r>
            <a:r>
              <a:rPr lang="el-GR" altLang="el-GR" dirty="0" smtClean="0"/>
              <a:t>του κωδικού είναι</a:t>
            </a:r>
          </a:p>
          <a:p>
            <a:pPr lvl="2"/>
            <a:r>
              <a:rPr lang="el-GR" altLang="el-GR" dirty="0" smtClean="0"/>
              <a:t>0 για </a:t>
            </a:r>
            <a:r>
              <a:rPr lang="el-GR" altLang="el-GR" dirty="0"/>
              <a:t>πάτημα </a:t>
            </a:r>
            <a:r>
              <a:rPr lang="el-GR" altLang="el-GR" dirty="0" smtClean="0"/>
              <a:t>πλήκτρου</a:t>
            </a:r>
          </a:p>
          <a:p>
            <a:pPr lvl="2"/>
            <a:r>
              <a:rPr lang="el-GR" altLang="el-GR" dirty="0" smtClean="0"/>
              <a:t>1 </a:t>
            </a:r>
            <a:r>
              <a:rPr lang="el-GR" altLang="el-GR" dirty="0"/>
              <a:t>για </a:t>
            </a:r>
            <a:r>
              <a:rPr lang="el-GR" altLang="el-GR" dirty="0" smtClean="0"/>
              <a:t>απελευθέρωση πλήκτρου</a:t>
            </a:r>
            <a:endParaRPr lang="el-GR" altLang="el-GR" dirty="0"/>
          </a:p>
          <a:p>
            <a:pPr lvl="1"/>
            <a:r>
              <a:rPr lang="el-GR" altLang="el-GR" dirty="0" smtClean="0"/>
              <a:t>Ο οδηγός γνωρίζει ποιο 5 πατήσαμε</a:t>
            </a:r>
          </a:p>
          <a:p>
            <a:pPr lvl="2"/>
            <a:r>
              <a:rPr lang="el-GR" altLang="el-GR" dirty="0" smtClean="0"/>
              <a:t>Άνω σειρά πλήκτρων ή αριθμητικό</a:t>
            </a:r>
          </a:p>
          <a:p>
            <a:pPr lvl="1"/>
            <a:r>
              <a:rPr lang="el-GR" altLang="el-GR" dirty="0" smtClean="0"/>
              <a:t>Ο οδηγός αποφασίζει το συνδυασμό πλήκτρων</a:t>
            </a:r>
          </a:p>
          <a:p>
            <a:pPr lvl="2"/>
            <a:r>
              <a:rPr lang="el-GR" altLang="el-GR" dirty="0" smtClean="0"/>
              <a:t>Συνδυασμός πλήκτρων που έχουν πατηθεί (π.χ. </a:t>
            </a:r>
            <a:r>
              <a:rPr lang="en-US" altLang="el-GR" dirty="0" smtClean="0"/>
              <a:t>CTRL-A)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Αρκεί η παρακολούθηση των πλήκτρων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7356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Λογισμικού εισόδου </a:t>
            </a:r>
            <a:r>
              <a:rPr lang="el-GR" altLang="el-GR" dirty="0" smtClean="0"/>
              <a:t>(3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Τι </a:t>
            </a:r>
            <a:r>
              <a:rPr lang="el-GR" altLang="el-GR" dirty="0"/>
              <a:t>παράγει ο </a:t>
            </a:r>
            <a:r>
              <a:rPr lang="el-GR" altLang="el-GR" dirty="0" smtClean="0"/>
              <a:t>οδηγός πληκτρολογίου;</a:t>
            </a:r>
            <a:endParaRPr lang="el-GR" altLang="el-GR" dirty="0"/>
          </a:p>
          <a:p>
            <a:pPr lvl="1"/>
            <a:r>
              <a:rPr lang="el-GR" altLang="el-GR" dirty="0" smtClean="0"/>
              <a:t>Ο χρήστης </a:t>
            </a:r>
            <a:r>
              <a:rPr lang="el-GR" altLang="el-GR" dirty="0"/>
              <a:t>πληκτρολογεί </a:t>
            </a:r>
            <a:r>
              <a:rPr lang="en-US" altLang="el-GR" dirty="0"/>
              <a:t>d s t a &lt; &lt; &lt; a t e CR</a:t>
            </a:r>
          </a:p>
          <a:p>
            <a:pPr lvl="2"/>
            <a:r>
              <a:rPr lang="el-GR" altLang="el-GR" dirty="0"/>
              <a:t>Ουσιαστικά διορθώνει το </a:t>
            </a:r>
            <a:r>
              <a:rPr lang="en-US" altLang="el-GR" dirty="0"/>
              <a:t>dsta</a:t>
            </a:r>
            <a:r>
              <a:rPr lang="el-GR" altLang="el-GR" dirty="0"/>
              <a:t> σε </a:t>
            </a:r>
            <a:r>
              <a:rPr lang="en-US" altLang="el-GR" dirty="0"/>
              <a:t>date</a:t>
            </a:r>
          </a:p>
          <a:p>
            <a:pPr lvl="1"/>
            <a:r>
              <a:rPr lang="el-GR" altLang="el-GR" dirty="0"/>
              <a:t>Είτε παραδίδονται όλοι οι </a:t>
            </a:r>
            <a:r>
              <a:rPr lang="el-GR" altLang="el-GR" dirty="0" smtClean="0"/>
              <a:t>χαρακτήρες</a:t>
            </a:r>
            <a:endParaRPr lang="el-GR" altLang="el-GR" dirty="0"/>
          </a:p>
          <a:p>
            <a:pPr lvl="2"/>
            <a:r>
              <a:rPr lang="el-GR" altLang="el-GR" dirty="0" smtClean="0"/>
              <a:t>Ανεπεξέργαστη </a:t>
            </a:r>
            <a:r>
              <a:rPr lang="el-GR" altLang="el-GR" dirty="0"/>
              <a:t>(</a:t>
            </a:r>
            <a:r>
              <a:rPr lang="en-US" altLang="el-GR" dirty="0"/>
              <a:t>raw)</a:t>
            </a:r>
            <a:r>
              <a:rPr lang="el-GR" altLang="el-GR" dirty="0"/>
              <a:t> </a:t>
            </a:r>
            <a:r>
              <a:rPr lang="el-GR" altLang="el-GR" dirty="0" smtClean="0"/>
              <a:t>ή μη κανονική κατάσταση</a:t>
            </a:r>
          </a:p>
          <a:p>
            <a:pPr lvl="1"/>
            <a:r>
              <a:rPr lang="el-GR" altLang="el-GR" dirty="0" smtClean="0"/>
              <a:t>Είτε </a:t>
            </a:r>
            <a:r>
              <a:rPr lang="el-GR" altLang="el-GR" dirty="0"/>
              <a:t>παραδίδονται οι τελικές </a:t>
            </a:r>
            <a:r>
              <a:rPr lang="el-GR" altLang="el-GR" dirty="0" smtClean="0"/>
              <a:t>γραμμές</a:t>
            </a:r>
            <a:endParaRPr lang="el-GR" altLang="el-GR" dirty="0"/>
          </a:p>
          <a:p>
            <a:pPr lvl="2"/>
            <a:r>
              <a:rPr lang="el-GR" altLang="el-GR" dirty="0" smtClean="0"/>
              <a:t>Επεξεργασμένη </a:t>
            </a:r>
            <a:r>
              <a:rPr lang="en-US" altLang="el-GR" dirty="0"/>
              <a:t>(cooked)</a:t>
            </a:r>
            <a:r>
              <a:rPr lang="el-GR" altLang="el-GR" dirty="0"/>
              <a:t> </a:t>
            </a:r>
            <a:r>
              <a:rPr lang="el-GR" altLang="el-GR" dirty="0" smtClean="0"/>
              <a:t>ή κανονική κατάσταση</a:t>
            </a:r>
            <a:endParaRPr lang="el-GR" altLang="el-GR" dirty="0"/>
          </a:p>
          <a:p>
            <a:pPr lvl="1"/>
            <a:r>
              <a:rPr lang="el-GR" altLang="el-GR" dirty="0"/>
              <a:t>Η επιλογή γίνεται από το πρόγραμμα στο </a:t>
            </a:r>
            <a:r>
              <a:rPr lang="en-US" altLang="el-GR" dirty="0" smtClean="0"/>
              <a:t>UNIX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9571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εισόδου (4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Προσωρινή αποθήκευση χαρακτήρων</a:t>
            </a:r>
          </a:p>
          <a:p>
            <a:pPr lvl="1"/>
            <a:r>
              <a:rPr lang="el-GR" altLang="el-GR" dirty="0" smtClean="0"/>
              <a:t>Κανονική: παραδίδονται ολόκληρες γραμμές</a:t>
            </a:r>
          </a:p>
          <a:p>
            <a:pPr lvl="1"/>
            <a:r>
              <a:rPr lang="en-US" altLang="el-GR" dirty="0" smtClean="0"/>
              <a:t>M</a:t>
            </a:r>
            <a:r>
              <a:rPr lang="el-GR" altLang="el-GR" dirty="0" smtClean="0"/>
              <a:t>η κανονική</a:t>
            </a:r>
            <a:r>
              <a:rPr lang="en-US" altLang="el-GR" dirty="0"/>
              <a:t>:</a:t>
            </a:r>
            <a:r>
              <a:rPr lang="el-GR" altLang="el-GR" dirty="0" smtClean="0"/>
              <a:t> αποθήκευση χαρακτήρων όσο χρειάζεται</a:t>
            </a:r>
          </a:p>
          <a:p>
            <a:pPr lvl="1"/>
            <a:r>
              <a:rPr lang="el-GR" altLang="el-GR" dirty="0" smtClean="0"/>
              <a:t>Είτε κάθε διεργασία έχει τη δική της προσωρινή μνήμη</a:t>
            </a:r>
          </a:p>
          <a:p>
            <a:pPr lvl="1"/>
            <a:r>
              <a:rPr lang="el-GR" altLang="el-GR" dirty="0" smtClean="0"/>
              <a:t>Είτε χρησιμοποιείται μια δεξαμενή προσωρινής μνήμης</a:t>
            </a:r>
          </a:p>
          <a:p>
            <a:r>
              <a:rPr lang="el-GR" altLang="el-GR" dirty="0" smtClean="0"/>
              <a:t>Αντήχηση (</a:t>
            </a:r>
            <a:r>
              <a:rPr lang="en-US" altLang="el-GR" dirty="0" smtClean="0"/>
              <a:t>echo)</a:t>
            </a:r>
            <a:r>
              <a:rPr lang="el-GR" altLang="el-GR" dirty="0" smtClean="0"/>
              <a:t> χαρακτήρων στην οθόνη</a:t>
            </a:r>
          </a:p>
          <a:p>
            <a:pPr lvl="1"/>
            <a:r>
              <a:rPr lang="el-GR" altLang="el-GR" dirty="0" smtClean="0"/>
              <a:t>Διάκριση εξόδου με αντήχηση εισόδου</a:t>
            </a:r>
          </a:p>
          <a:p>
            <a:pPr lvl="1"/>
            <a:r>
              <a:rPr lang="el-GR" altLang="el-GR" dirty="0" smtClean="0"/>
              <a:t>Χειρισμός γραμμών μεγαλύτερων από την οθόνη</a:t>
            </a:r>
          </a:p>
          <a:p>
            <a:pPr lvl="1"/>
            <a:r>
              <a:rPr lang="el-GR" altLang="el-GR" dirty="0" smtClean="0"/>
              <a:t>Χειρισμός στηλοθετών (</a:t>
            </a:r>
            <a:r>
              <a:rPr lang="en-US" altLang="el-GR" dirty="0" smtClean="0"/>
              <a:t>tabs)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07440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εισόδου (5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79878" name="Picture 9" descr="Πίνακας επεξήγησης ειδικών χαρακτήρων στο POSI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373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381000" y="4005263"/>
            <a:ext cx="8382000" cy="230405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POSIX</a:t>
            </a:r>
            <a:r>
              <a:rPr lang="el-GR" altLang="el-GR" dirty="0" smtClean="0"/>
              <a:t> ορίζει μια σειρά ειδικών χαρακτήρων</a:t>
            </a:r>
          </a:p>
          <a:p>
            <a:pPr lvl="1"/>
            <a:r>
              <a:rPr lang="el-GR" altLang="el-GR" dirty="0" smtClean="0"/>
              <a:t>Επηρεάζουν την είσοδο στην κανονική κατάσταση</a:t>
            </a:r>
          </a:p>
          <a:p>
            <a:pPr lvl="1"/>
            <a:r>
              <a:rPr lang="el-GR" altLang="el-GR" dirty="0" smtClean="0"/>
              <a:t>Μπορούν να απεικονιστούν σε άλλους χαρακτήρες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LNEXT</a:t>
            </a:r>
            <a:r>
              <a:rPr lang="el-GR" altLang="el-GR" dirty="0" smtClean="0"/>
              <a:t> είναι ο χαρακτήρα διαφυγής</a:t>
            </a:r>
          </a:p>
          <a:p>
            <a:pPr lvl="1"/>
            <a:r>
              <a:rPr lang="el-GR" altLang="el-GR" dirty="0" smtClean="0"/>
              <a:t>Τα </a:t>
            </a:r>
            <a:r>
              <a:rPr lang="en-US" altLang="el-GR" dirty="0" smtClean="0"/>
              <a:t>INTR/QUIT</a:t>
            </a:r>
            <a:r>
              <a:rPr lang="el-GR" altLang="el-GR" dirty="0" smtClean="0"/>
              <a:t> διαφέρουν στην παραγωγή εικόνας μνήμης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εισόδου (6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Ισοδυναμία συσκευών</a:t>
            </a:r>
            <a:r>
              <a:rPr lang="en-US" altLang="el-GR" dirty="0"/>
              <a:t> (device equivalence)</a:t>
            </a:r>
          </a:p>
          <a:p>
            <a:pPr lvl="1"/>
            <a:r>
              <a:rPr lang="el-GR" altLang="el-GR" dirty="0" smtClean="0"/>
              <a:t>Οι αλλαγές γραμμής 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αποθηκεύονται ως </a:t>
            </a:r>
            <a:r>
              <a:rPr lang="en-US" altLang="el-GR" dirty="0" smtClean="0"/>
              <a:t>LF</a:t>
            </a:r>
          </a:p>
          <a:p>
            <a:pPr lvl="1"/>
            <a:r>
              <a:rPr lang="el-GR" altLang="el-GR" dirty="0" smtClean="0"/>
              <a:t>Στα </a:t>
            </a:r>
            <a:r>
              <a:rPr lang="en-US" altLang="el-GR" dirty="0" smtClean="0"/>
              <a:t>Windows</a:t>
            </a:r>
            <a:r>
              <a:rPr lang="el-GR" altLang="el-GR" dirty="0" smtClean="0"/>
              <a:t> αποθηκεύονται ως </a:t>
            </a:r>
            <a:r>
              <a:rPr lang="en-US" altLang="el-GR" dirty="0" smtClean="0"/>
              <a:t>CR+LF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λογισμικό εισόδου </a:t>
            </a:r>
            <a:r>
              <a:rPr lang="el-GR" altLang="el-GR" dirty="0" smtClean="0"/>
              <a:t>κάνει </a:t>
            </a:r>
            <a:r>
              <a:rPr lang="el-GR" altLang="el-GR" dirty="0"/>
              <a:t>τις μετατροπές</a:t>
            </a:r>
          </a:p>
          <a:p>
            <a:r>
              <a:rPr lang="el-GR" altLang="el-GR" dirty="0" smtClean="0"/>
              <a:t>Λογισμικό ποντικιού</a:t>
            </a:r>
          </a:p>
          <a:p>
            <a:pPr lvl="1"/>
            <a:r>
              <a:rPr lang="el-GR" altLang="el-GR" dirty="0" smtClean="0"/>
              <a:t>Το ποντίκι στέλνει μηνύματα σε αλλαγές κατάστασης</a:t>
            </a:r>
          </a:p>
          <a:p>
            <a:pPr lvl="2"/>
            <a:r>
              <a:rPr lang="el-GR" altLang="el-GR" dirty="0" smtClean="0"/>
              <a:t>Περιοδική αποστολή (π.χ. το πολύ 40 φορές ανά </a:t>
            </a:r>
            <a:r>
              <a:rPr lang="en-US" altLang="el-GR" dirty="0" smtClean="0"/>
              <a:t>sec)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Μήνυμα της μορφής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Δ</a:t>
            </a:r>
            <a:r>
              <a:rPr lang="en-US" altLang="el-GR" dirty="0" smtClean="0"/>
              <a:t>x, </a:t>
            </a:r>
            <a:r>
              <a:rPr lang="el-GR" altLang="el-GR" dirty="0" smtClean="0"/>
              <a:t>Δ</a:t>
            </a:r>
            <a:r>
              <a:rPr lang="en-US" altLang="el-GR" dirty="0" smtClean="0"/>
              <a:t>y, </a:t>
            </a:r>
            <a:r>
              <a:rPr lang="el-GR" altLang="el-GR" dirty="0" smtClean="0"/>
              <a:t>κατάσταση πλήκτρων)</a:t>
            </a:r>
          </a:p>
          <a:p>
            <a:pPr lvl="2"/>
            <a:r>
              <a:rPr lang="el-GR" altLang="el-GR" dirty="0" smtClean="0"/>
              <a:t>Η απόλυτη θέση δεν είναι γνωστή στο ποντίκι</a:t>
            </a:r>
          </a:p>
          <a:p>
            <a:pPr lvl="2"/>
            <a:r>
              <a:rPr lang="el-GR" altLang="el-GR" dirty="0" smtClean="0"/>
              <a:t>Ρυθμιζόμενες μονάδες απόστασης και χρόνος διπλού κλικ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7755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εξόδου </a:t>
            </a:r>
            <a:r>
              <a:rPr lang="el-GR" altLang="el-GR" dirty="0"/>
              <a:t>(</a:t>
            </a:r>
            <a:r>
              <a:rPr lang="el-GR" altLang="el-GR" dirty="0" smtClean="0"/>
              <a:t>1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Λογισμικό εξόδου</a:t>
            </a:r>
          </a:p>
          <a:p>
            <a:pPr lvl="1"/>
            <a:r>
              <a:rPr lang="el-GR" altLang="el-GR" dirty="0"/>
              <a:t>Παράθυρα κειμένου ή γραφικές διεπαφές</a:t>
            </a:r>
          </a:p>
          <a:p>
            <a:r>
              <a:rPr lang="el-GR" altLang="el-GR" dirty="0"/>
              <a:t>Παράθυρα κειμένου</a:t>
            </a:r>
          </a:p>
          <a:p>
            <a:pPr lvl="1"/>
            <a:r>
              <a:rPr lang="el-GR" altLang="el-GR" dirty="0" smtClean="0"/>
              <a:t>Απλά τερματικά: γραμμές κειμένου</a:t>
            </a:r>
          </a:p>
          <a:p>
            <a:pPr lvl="2"/>
            <a:r>
              <a:rPr lang="el-GR" altLang="el-GR" dirty="0" smtClean="0"/>
              <a:t>Εμφανίζονται η μία μετά την άλλη</a:t>
            </a:r>
            <a:endParaRPr lang="el-GR" altLang="el-GR" dirty="0"/>
          </a:p>
          <a:p>
            <a:pPr lvl="1"/>
            <a:r>
              <a:rPr lang="el-GR" altLang="el-GR" dirty="0" smtClean="0"/>
              <a:t>Σύνθετα τερματικά: γράφουν οπουδήποτε</a:t>
            </a:r>
            <a:endParaRPr lang="el-GR" altLang="el-GR" dirty="0"/>
          </a:p>
          <a:p>
            <a:pPr lvl="2"/>
            <a:r>
              <a:rPr lang="el-GR" altLang="el-GR" dirty="0"/>
              <a:t>Χρήση ακολουθιών διαφυγής </a:t>
            </a:r>
            <a:r>
              <a:rPr lang="en-US" altLang="el-GR" dirty="0"/>
              <a:t>(escape sequences)</a:t>
            </a:r>
          </a:p>
          <a:p>
            <a:pPr lvl="2"/>
            <a:r>
              <a:rPr lang="el-GR" altLang="el-GR" dirty="0"/>
              <a:t>Διαφέρουν από τερματικό σε τερματικό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45697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εξόδου (2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81926" name="Picture 9" descr="Πίνακας σύνοψης τυποποιημένων ακολουθιών διαφυγή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896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81000" y="4868863"/>
            <a:ext cx="8382000" cy="1531937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Τυποποιημένες ακολουθίες διαφυγής</a:t>
            </a:r>
          </a:p>
          <a:p>
            <a:pPr lvl="1"/>
            <a:r>
              <a:rPr lang="el-GR" altLang="el-GR" dirty="0" smtClean="0"/>
              <a:t>Αρχικά εμφανίστηκαν στο </a:t>
            </a:r>
            <a:r>
              <a:rPr lang="en-US" altLang="el-GR" dirty="0" smtClean="0"/>
              <a:t>Berkel</a:t>
            </a:r>
            <a:r>
              <a:rPr lang="en-US" altLang="el-GR" dirty="0"/>
              <a:t>e</a:t>
            </a:r>
            <a:r>
              <a:rPr lang="en-US" altLang="el-GR" dirty="0" smtClean="0"/>
              <a:t>y UNIX (</a:t>
            </a:r>
            <a:r>
              <a:rPr lang="el-GR" altLang="el-GR" dirty="0" smtClean="0"/>
              <a:t>βάση </a:t>
            </a:r>
            <a:r>
              <a:rPr lang="en-US" altLang="el-GR" dirty="0" smtClean="0"/>
              <a:t>termcap)</a:t>
            </a:r>
          </a:p>
          <a:p>
            <a:pPr lvl="1"/>
            <a:r>
              <a:rPr lang="el-GR" altLang="el-GR" dirty="0" smtClean="0"/>
              <a:t>Μετατρέπονται από το λογισμικό για κάθε τερματικό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2881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εξόδου (3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Διασυνδέσεις γραφικών με το χρήστη (</a:t>
            </a:r>
            <a:r>
              <a:rPr lang="en-US" altLang="el-GR" dirty="0" smtClean="0"/>
              <a:t>GUI)</a:t>
            </a:r>
          </a:p>
          <a:p>
            <a:pPr lvl="1"/>
            <a:r>
              <a:rPr lang="el-GR" altLang="el-GR" dirty="0" smtClean="0"/>
              <a:t>Επινοήθηκαν στο </a:t>
            </a:r>
            <a:r>
              <a:rPr lang="en-US" altLang="el-GR" dirty="0" smtClean="0"/>
              <a:t>SRI</a:t>
            </a:r>
            <a:r>
              <a:rPr lang="el-GR" altLang="el-GR" dirty="0" smtClean="0"/>
              <a:t>, εξελίχθηκαν στο </a:t>
            </a:r>
            <a:r>
              <a:rPr lang="en-US" altLang="el-GR" dirty="0" smtClean="0"/>
              <a:t>Xerox PARC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WIMP: Windows, Icons, Menus, Pointing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Έξοδος σε παράθυρο της οθόνης</a:t>
            </a:r>
          </a:p>
          <a:p>
            <a:pPr lvl="2"/>
            <a:r>
              <a:rPr lang="el-GR" altLang="el-GR" dirty="0" smtClean="0"/>
              <a:t>Η οθόνη μπορεί να έχει πολλά παράθυρα ταυτόχρονα</a:t>
            </a:r>
          </a:p>
          <a:p>
            <a:pPr lvl="2"/>
            <a:r>
              <a:rPr lang="el-GR" altLang="el-GR" dirty="0" smtClean="0"/>
              <a:t>Τα εικονίδια αντιπροσωπεύουν ενέργειες</a:t>
            </a:r>
          </a:p>
          <a:p>
            <a:pPr lvl="2"/>
            <a:r>
              <a:rPr lang="el-GR" altLang="el-GR" dirty="0" smtClean="0"/>
              <a:t>Επιλογή ενεργειών από μενού</a:t>
            </a:r>
          </a:p>
          <a:p>
            <a:pPr lvl="2"/>
            <a:r>
              <a:rPr lang="el-GR" altLang="el-GR" dirty="0" smtClean="0"/>
              <a:t>Συσκευή κατάδειξης για επιλογές (ποντίκι ή ιχνόσφαιρα)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Χαρτογραφημένη </a:t>
            </a:r>
            <a:r>
              <a:rPr lang="en-US" altLang="el-GR" dirty="0" smtClean="0"/>
              <a:t>(bitmap) </a:t>
            </a:r>
            <a:r>
              <a:rPr lang="el-GR" altLang="el-GR" dirty="0" smtClean="0"/>
              <a:t>οθόνης για έξοδο</a:t>
            </a:r>
          </a:p>
          <a:p>
            <a:pPr lvl="1"/>
            <a:r>
              <a:rPr lang="el-GR" altLang="el-GR" dirty="0" smtClean="0"/>
              <a:t>Το λογισμικό για τα </a:t>
            </a:r>
            <a:r>
              <a:rPr lang="en-US" altLang="el-GR" dirty="0" smtClean="0"/>
              <a:t>GUI </a:t>
            </a:r>
            <a:r>
              <a:rPr lang="el-GR" altLang="el-GR" dirty="0" smtClean="0"/>
              <a:t>εξαρτάται από το σύστημα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46819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</a:t>
            </a:r>
            <a:r>
              <a:rPr lang="el-GR" altLang="el-GR" dirty="0" smtClean="0"/>
              <a:t>εξόδου (4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88070" name="Picture 9" descr="Δομή ενός παραθύρου της οθόνη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1592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4447381"/>
            <a:ext cx="8229600" cy="1678782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Παράθυρο: ορθογώνια περιοχή της οθόνης</a:t>
            </a:r>
          </a:p>
          <a:p>
            <a:pPr lvl="1"/>
            <a:r>
              <a:rPr lang="el-GR" altLang="el-GR" dirty="0" smtClean="0"/>
              <a:t>Συντεταγμένες άνω αριστερού άκρου και μέγεθος</a:t>
            </a:r>
          </a:p>
          <a:p>
            <a:pPr lvl="1"/>
            <a:r>
              <a:rPr lang="el-GR" altLang="el-GR" dirty="0" smtClean="0"/>
              <a:t>Περιλαμβάνει τίτλο, ράβδους κύλισης, μενού, εργαλεία</a:t>
            </a:r>
          </a:p>
          <a:p>
            <a:pPr lvl="1"/>
            <a:r>
              <a:rPr lang="el-GR" altLang="el-GR" dirty="0" smtClean="0"/>
              <a:t>Μπορεί να αλλάζει μέγεθος ή να κυλίεται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74329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X </a:t>
            </a:r>
            <a:r>
              <a:rPr lang="en-US" altLang="el-GR" dirty="0" smtClean="0"/>
              <a:t>Window</a:t>
            </a:r>
            <a:r>
              <a:rPr lang="el-GR" altLang="el-GR" dirty="0" smtClean="0"/>
              <a:t>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n-US" altLang="el-GR" dirty="0"/>
          </a:p>
        </p:txBody>
      </p:sp>
      <p:pic>
        <p:nvPicPr>
          <p:cNvPr id="82950" name="Picture 18" descr="Πρωτόκολλο Χ πάνω απο δίκτυο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1117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381000" y="4019327"/>
            <a:ext cx="8382000" cy="238147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Σύστημα </a:t>
            </a:r>
            <a:r>
              <a:rPr lang="en-US" altLang="el-GR" dirty="0" smtClean="0"/>
              <a:t>X Window</a:t>
            </a:r>
          </a:p>
          <a:p>
            <a:pPr lvl="1"/>
            <a:r>
              <a:rPr lang="el-GR" altLang="el-GR" dirty="0" smtClean="0"/>
              <a:t>Πελάτης </a:t>
            </a:r>
            <a:r>
              <a:rPr lang="en-US" altLang="el-GR" dirty="0" smtClean="0"/>
              <a:t>X</a:t>
            </a:r>
            <a:r>
              <a:rPr lang="el-GR" altLang="el-GR" dirty="0" smtClean="0"/>
              <a:t>: ένα πρόγραμμα εφαρμογής</a:t>
            </a:r>
          </a:p>
          <a:p>
            <a:pPr lvl="1"/>
            <a:r>
              <a:rPr lang="el-GR" altLang="el-GR" dirty="0" smtClean="0"/>
              <a:t>Εξυπηρετητής</a:t>
            </a:r>
            <a:r>
              <a:rPr lang="en-US" altLang="el-GR" dirty="0" smtClean="0"/>
              <a:t> X</a:t>
            </a:r>
            <a:r>
              <a:rPr lang="el-GR" altLang="el-GR" dirty="0" smtClean="0"/>
              <a:t>: λογισμικό που χειρίζεται το τερματικό</a:t>
            </a:r>
          </a:p>
          <a:p>
            <a:pPr lvl="1"/>
            <a:r>
              <a:rPr lang="el-GR" altLang="el-GR" dirty="0" smtClean="0"/>
              <a:t>Εκτέλεση στο ίδιο ή σε διαφορετικά μηχανήματα</a:t>
            </a:r>
          </a:p>
          <a:p>
            <a:pPr lvl="1"/>
            <a:r>
              <a:rPr lang="el-GR" altLang="el-GR" dirty="0" smtClean="0"/>
              <a:t>Επικοινωνία μέσω του πρωτοκόλλου </a:t>
            </a:r>
            <a:r>
              <a:rPr lang="en-US" altLang="el-GR" dirty="0" smtClean="0"/>
              <a:t>X (</a:t>
            </a:r>
            <a:r>
              <a:rPr lang="el-GR" altLang="el-GR" dirty="0" smtClean="0"/>
              <a:t>πάνω από </a:t>
            </a:r>
            <a:r>
              <a:rPr lang="en-US" altLang="el-GR" dirty="0" smtClean="0"/>
              <a:t>TCP)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0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Συσκευές </a:t>
            </a:r>
            <a:r>
              <a:rPr lang="el-GR" altLang="el-GR" dirty="0" smtClean="0"/>
              <a:t>Ε/Ε (</a:t>
            </a:r>
            <a:r>
              <a:rPr lang="el-GR" altLang="el-GR" dirty="0"/>
              <a:t>3 από 3)</a:t>
            </a:r>
            <a:endParaRPr lang="el-GR" altLang="el-GR" dirty="0" smtClean="0"/>
          </a:p>
        </p:txBody>
      </p:sp>
      <p:pic>
        <p:nvPicPr>
          <p:cNvPr id="7174" name="Picture 9" descr="Συσκευές Ε/Ε: Μεγάλη ποικιλία ταχυτήτ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752"/>
            <a:ext cx="45370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5816377"/>
            <a:ext cx="8382000" cy="584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dirty="0" smtClean="0"/>
              <a:t>Μεγάλη ποικιλία ταχυτήτων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05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X Window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δεν είναι πλήρες σύστημα παραθύρων</a:t>
            </a:r>
          </a:p>
          <a:p>
            <a:pPr lvl="1"/>
            <a:r>
              <a:rPr lang="el-GR" altLang="el-GR" dirty="0" smtClean="0"/>
              <a:t>Χρειάζεται πολύ ακόμη λογισμικό!</a:t>
            </a:r>
          </a:p>
          <a:p>
            <a:pPr lvl="1"/>
            <a:r>
              <a:rPr lang="en-US" altLang="el-GR" dirty="0" smtClean="0"/>
              <a:t>Xlib:</a:t>
            </a:r>
            <a:r>
              <a:rPr lang="el-GR" altLang="el-GR" dirty="0" smtClean="0"/>
              <a:t> βιβλιοθήκη βασικών διαδικασιών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Intrinsics:</a:t>
            </a:r>
            <a:r>
              <a:rPr lang="el-GR" altLang="el-GR" dirty="0" smtClean="0"/>
              <a:t> εργαλειοθήκη αντικειμένων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Widget</a:t>
            </a:r>
            <a:r>
              <a:rPr lang="el-GR" altLang="el-GR" dirty="0" smtClean="0"/>
              <a:t>: στοιχείο διασύνδεσης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π.χ. εικονίδιο)</a:t>
            </a:r>
          </a:p>
          <a:p>
            <a:pPr lvl="1"/>
            <a:r>
              <a:rPr lang="en-US" altLang="el-GR" dirty="0" smtClean="0"/>
              <a:t>Motif:</a:t>
            </a:r>
            <a:r>
              <a:rPr lang="el-GR" altLang="el-GR" dirty="0" smtClean="0"/>
              <a:t> διασύνδεση με ενιαία εμφάνιση</a:t>
            </a:r>
          </a:p>
          <a:p>
            <a:pPr lvl="2"/>
            <a:r>
              <a:rPr lang="el-GR" altLang="el-GR" dirty="0" smtClean="0"/>
              <a:t>Εναλλακτικά </a:t>
            </a:r>
            <a:r>
              <a:rPr lang="en-US" altLang="el-GR" dirty="0" smtClean="0"/>
              <a:t>Gnome (GTK+)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KDE (Qt)</a:t>
            </a:r>
          </a:p>
          <a:p>
            <a:pPr lvl="1"/>
            <a:r>
              <a:rPr lang="en-US" altLang="el-GR" dirty="0" smtClean="0"/>
              <a:t>Window manager:</a:t>
            </a:r>
            <a:r>
              <a:rPr lang="el-GR" altLang="el-GR" dirty="0" smtClean="0"/>
              <a:t> διαχειριστής παραθύρων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376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X Window</a:t>
            </a:r>
            <a:r>
              <a:rPr lang="el-GR" altLang="el-GR" dirty="0"/>
              <a:t>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Βασικά στοιχεία του </a:t>
            </a:r>
            <a:r>
              <a:rPr lang="en-US" altLang="el-GR" dirty="0"/>
              <a:t>Xlib</a:t>
            </a:r>
          </a:p>
          <a:p>
            <a:pPr lvl="1"/>
            <a:r>
              <a:rPr lang="el-GR" altLang="el-GR" dirty="0"/>
              <a:t>Άνοιγμα σύνδεσης με διακομιστή </a:t>
            </a:r>
            <a:r>
              <a:rPr lang="en-US" altLang="el-GR" dirty="0"/>
              <a:t>X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TCP</a:t>
            </a:r>
            <a:r>
              <a:rPr lang="en-US" altLang="el-GR" dirty="0"/>
              <a:t>)</a:t>
            </a:r>
            <a:endParaRPr lang="el-GR" altLang="el-GR" dirty="0"/>
          </a:p>
          <a:p>
            <a:pPr lvl="2"/>
            <a:r>
              <a:rPr lang="el-GR" altLang="el-GR" dirty="0"/>
              <a:t>Διαταγές σχεδίασης προς </a:t>
            </a:r>
            <a:r>
              <a:rPr lang="el-GR" altLang="el-GR" dirty="0" smtClean="0"/>
              <a:t>σταθμό </a:t>
            </a:r>
            <a:r>
              <a:rPr lang="el-GR" altLang="el-GR" dirty="0"/>
              <a:t>εργασίας</a:t>
            </a:r>
          </a:p>
          <a:p>
            <a:pPr lvl="2"/>
            <a:r>
              <a:rPr lang="el-GR" altLang="el-GR" dirty="0"/>
              <a:t>Αποκρίσεις από </a:t>
            </a:r>
            <a:r>
              <a:rPr lang="el-GR" altLang="el-GR" dirty="0" smtClean="0"/>
              <a:t>σταθμό </a:t>
            </a:r>
            <a:r>
              <a:rPr lang="el-GR" altLang="el-GR" dirty="0"/>
              <a:t>σε </a:t>
            </a:r>
            <a:r>
              <a:rPr lang="el-GR" altLang="el-GR" dirty="0" smtClean="0"/>
              <a:t>ερωτήματα</a:t>
            </a:r>
            <a:endParaRPr lang="el-GR" altLang="el-GR" dirty="0"/>
          </a:p>
          <a:p>
            <a:pPr lvl="2"/>
            <a:r>
              <a:rPr lang="el-GR" altLang="el-GR" dirty="0"/>
              <a:t>Ανακοινώσεις από πληκτρολόγιο ή ποντίκι</a:t>
            </a:r>
          </a:p>
          <a:p>
            <a:pPr lvl="2"/>
            <a:r>
              <a:rPr lang="el-GR" altLang="el-GR" dirty="0"/>
              <a:t>Μηνύματα σφαλμάτων</a:t>
            </a:r>
          </a:p>
          <a:p>
            <a:pPr lvl="1"/>
            <a:r>
              <a:rPr lang="el-GR" altLang="el-GR" dirty="0"/>
              <a:t>Προγραμματισμός οδηγούμενος από </a:t>
            </a:r>
            <a:r>
              <a:rPr lang="el-GR" altLang="el-GR" dirty="0" smtClean="0"/>
              <a:t>συμβάντα</a:t>
            </a:r>
          </a:p>
          <a:p>
            <a:pPr lvl="2"/>
            <a:r>
              <a:rPr lang="el-GR" altLang="el-GR" dirty="0" smtClean="0"/>
              <a:t>Το πρόγραμμα είναι ένας βρόχος χειρισμού συμβάντων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3224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X Window</a:t>
            </a:r>
            <a:r>
              <a:rPr lang="el-GR" altLang="el-GR" dirty="0"/>
              <a:t>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84998" name="Picture 10" descr="Παράδειγμα κώδικα του συστήματος X Window (1 από 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76"/>
          <a:stretch>
            <a:fillRect/>
          </a:stretch>
        </p:blipFill>
        <p:spPr bwMode="auto">
          <a:xfrm>
            <a:off x="1475656" y="1196752"/>
            <a:ext cx="57610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381000" y="4428902"/>
            <a:ext cx="8382000" cy="197189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Πόρος (</a:t>
            </a:r>
            <a:r>
              <a:rPr lang="en-US" altLang="el-GR" dirty="0" smtClean="0"/>
              <a:t>resource)</a:t>
            </a:r>
            <a:r>
              <a:rPr lang="el-GR" altLang="el-GR" dirty="0" smtClean="0"/>
              <a:t>: δομή δεδομένων με πληροφορίες</a:t>
            </a:r>
          </a:p>
          <a:p>
            <a:pPr lvl="1"/>
            <a:r>
              <a:rPr lang="el-GR" altLang="el-GR" dirty="0" smtClean="0"/>
              <a:t>Δημιουργούνται στους σταθμούς εργασίας</a:t>
            </a:r>
          </a:p>
          <a:p>
            <a:pPr lvl="1"/>
            <a:r>
              <a:rPr lang="el-GR" altLang="el-GR" dirty="0" smtClean="0"/>
              <a:t>Γραμματοσειρές, παράθυρα, παλέτες χρωμάτων</a:t>
            </a:r>
          </a:p>
          <a:p>
            <a:pPr lvl="1"/>
            <a:r>
              <a:rPr lang="el-GR" altLang="el-GR" dirty="0" smtClean="0"/>
              <a:t>Θεματικά πλαίσια: συσχετίζουν ιδιότητες με παράθυρα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683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X Window</a:t>
            </a:r>
            <a:r>
              <a:rPr lang="el-GR" altLang="el-GR" dirty="0"/>
              <a:t> </a:t>
            </a:r>
            <a:r>
              <a:rPr lang="el-GR" altLang="el-GR" dirty="0" smtClean="0"/>
              <a:t>(5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86022" name="Picture 10" descr="Παράδειγμα κώδικα του συστήματος X Window (2 από 2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7"/>
          <a:stretch>
            <a:fillRect/>
          </a:stretch>
        </p:blipFill>
        <p:spPr bwMode="auto">
          <a:xfrm>
            <a:off x="1475656" y="1124744"/>
            <a:ext cx="60483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81000" y="3666333"/>
            <a:ext cx="8382000" cy="2734468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Παράδειγμα προγράμματος </a:t>
            </a:r>
            <a:r>
              <a:rPr lang="en-US" altLang="el-GR" dirty="0" smtClean="0"/>
              <a:t>X</a:t>
            </a:r>
          </a:p>
          <a:p>
            <a:pPr lvl="1"/>
            <a:r>
              <a:rPr lang="el-GR" altLang="el-GR" dirty="0" smtClean="0"/>
              <a:t>Δέσμευση πόρων παραθύρου, ανακοίνωση σε διαχειριστή</a:t>
            </a:r>
          </a:p>
          <a:p>
            <a:pPr lvl="1"/>
            <a:r>
              <a:rPr lang="el-GR" altLang="el-GR" dirty="0" smtClean="0"/>
              <a:t>Δημιουργία θεματικού πλαισίου με ιδιότητες παραθύρου</a:t>
            </a:r>
          </a:p>
          <a:p>
            <a:pPr lvl="1"/>
            <a:r>
              <a:rPr lang="el-GR" altLang="el-GR" dirty="0" smtClean="0"/>
              <a:t>Επιλογή συμβάντων εισόδου και εμφάνιση παραθύρου</a:t>
            </a:r>
          </a:p>
          <a:p>
            <a:pPr lvl="1"/>
            <a:r>
              <a:rPr lang="el-GR" altLang="el-GR" dirty="0" smtClean="0"/>
              <a:t>Βρόχος αντιμετώπισης επόμενου γεγονότος</a:t>
            </a:r>
          </a:p>
          <a:p>
            <a:pPr lvl="1"/>
            <a:r>
              <a:rPr lang="el-GR" altLang="el-GR" dirty="0" smtClean="0"/>
              <a:t>Αποδέσμευση πόρων από το πρόγραμμα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0720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 smtClean="0"/>
              <a:t>MS Windows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l-GR" altLang="el-GR" dirty="0" smtClean="0"/>
              <a:t>1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89094" name="Picture 10" descr="Παράδειγμα κώδικα του Win32 (1 από 2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6"/>
          <a:stretch>
            <a:fillRect/>
          </a:stretch>
        </p:blipFill>
        <p:spPr bwMode="auto">
          <a:xfrm>
            <a:off x="1475656" y="1196752"/>
            <a:ext cx="59055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381000" y="4538439"/>
            <a:ext cx="8382000" cy="1862361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Παράδειγμα προγράμματος </a:t>
            </a:r>
            <a:r>
              <a:rPr lang="en-US" altLang="el-GR" dirty="0" smtClean="0"/>
              <a:t>Win32</a:t>
            </a:r>
          </a:p>
          <a:p>
            <a:pPr lvl="1"/>
            <a:r>
              <a:rPr lang="el-GR" altLang="el-GR" dirty="0" smtClean="0"/>
              <a:t>Χειριστήριο προγράμματος, γραμμή εντολών, παράθυρο</a:t>
            </a:r>
          </a:p>
          <a:p>
            <a:pPr lvl="1"/>
            <a:r>
              <a:rPr lang="el-GR" altLang="el-GR" dirty="0" smtClean="0"/>
              <a:t>Αντικείμενο κλάσης </a:t>
            </a:r>
            <a:r>
              <a:rPr lang="en-US" altLang="el-GR" dirty="0" smtClean="0"/>
              <a:t>WNDCLASS </a:t>
            </a:r>
            <a:r>
              <a:rPr lang="el-GR" altLang="el-GR" dirty="0" smtClean="0"/>
              <a:t>για χειρισμό παραθύρου</a:t>
            </a:r>
          </a:p>
          <a:p>
            <a:pPr lvl="2"/>
            <a:r>
              <a:rPr lang="el-GR" altLang="el-GR" dirty="0" smtClean="0"/>
              <a:t>Εικονίδιο, κέρσορας, τίτλος, συνάρτηση χειρισμού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1869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MS Windows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90118" name="Picture 10" descr="Παράδειγμα κώδικα του Win32 (2 από 2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7"/>
          <a:stretch>
            <a:fillRect/>
          </a:stretch>
        </p:blipFill>
        <p:spPr bwMode="auto">
          <a:xfrm>
            <a:off x="1187624" y="1196752"/>
            <a:ext cx="6121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0" y="4509121"/>
            <a:ext cx="8382000" cy="189168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Παράδειγμα προγράμματος </a:t>
            </a:r>
            <a:r>
              <a:rPr lang="en-US" altLang="el-GR" dirty="0" smtClean="0"/>
              <a:t>Win3</a:t>
            </a:r>
            <a:r>
              <a:rPr lang="el-GR" altLang="el-GR" dirty="0" smtClean="0"/>
              <a:t>2</a:t>
            </a:r>
          </a:p>
          <a:p>
            <a:pPr lvl="1"/>
            <a:r>
              <a:rPr lang="el-GR" altLang="el-GR" dirty="0" smtClean="0"/>
              <a:t>Εγγραφή, δέσμευση, εμφάνιση, σχεδιασμός παραθύρου</a:t>
            </a:r>
          </a:p>
          <a:p>
            <a:pPr lvl="1"/>
            <a:r>
              <a:rPr lang="el-GR" altLang="el-GR" dirty="0" smtClean="0"/>
              <a:t>Βρόχος λήψης γεγονότων από το σύστημα</a:t>
            </a:r>
          </a:p>
          <a:p>
            <a:pPr lvl="1"/>
            <a:r>
              <a:rPr lang="el-GR" altLang="el-GR" dirty="0" smtClean="0"/>
              <a:t>Κάθε μήνυμα οδηγεί στην εκτέλεση κάποιας ενέργειας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9735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MS Windows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Γεγονότα του </a:t>
            </a:r>
            <a:r>
              <a:rPr lang="en-US" altLang="el-GR" dirty="0" smtClean="0"/>
              <a:t>Win32</a:t>
            </a:r>
          </a:p>
          <a:p>
            <a:pPr lvl="1"/>
            <a:r>
              <a:rPr lang="el-GR" altLang="el-GR" dirty="0" smtClean="0"/>
              <a:t>Δημιουργία και καταστροφή παραθύρου</a:t>
            </a:r>
          </a:p>
          <a:p>
            <a:pPr lvl="1"/>
            <a:r>
              <a:rPr lang="el-GR" altLang="el-GR" dirty="0" smtClean="0"/>
              <a:t>Σχεδιασμός παραθύρου όταν αλλάζει το τι φαίνεται</a:t>
            </a:r>
          </a:p>
          <a:p>
            <a:r>
              <a:rPr lang="el-GR" altLang="el-GR" dirty="0" smtClean="0"/>
              <a:t>Επικοινωνία </a:t>
            </a:r>
            <a:r>
              <a:rPr lang="en-US" altLang="el-GR" dirty="0" smtClean="0"/>
              <a:t>Windows </a:t>
            </a:r>
            <a:r>
              <a:rPr lang="el-GR" altLang="el-GR" dirty="0" smtClean="0"/>
              <a:t>με προγράμματα</a:t>
            </a:r>
          </a:p>
          <a:p>
            <a:pPr lvl="1"/>
            <a:r>
              <a:rPr lang="el-GR" altLang="el-GR" dirty="0" smtClean="0"/>
              <a:t>Αποστολή μηνυμάτων για συμβάντα στο πρόγραμμα</a:t>
            </a:r>
          </a:p>
          <a:p>
            <a:pPr lvl="1"/>
            <a:r>
              <a:rPr lang="el-GR" altLang="el-GR" dirty="0" smtClean="0"/>
              <a:t>Απευθείας αποστολή μηνυμάτων στο παράθυρο</a:t>
            </a:r>
          </a:p>
          <a:p>
            <a:r>
              <a:rPr lang="el-GR" altLang="el-GR" dirty="0" smtClean="0"/>
              <a:t>Διασύνδεση συσκευής γραφικών </a:t>
            </a:r>
            <a:r>
              <a:rPr lang="en-US" altLang="el-GR" dirty="0" smtClean="0"/>
              <a:t>(GDI)</a:t>
            </a:r>
          </a:p>
          <a:p>
            <a:pPr lvl="1"/>
            <a:r>
              <a:rPr lang="el-GR" altLang="el-GR" dirty="0" smtClean="0"/>
              <a:t>Κλήσεις σχεδίασης στην οθόνη</a:t>
            </a:r>
          </a:p>
          <a:p>
            <a:pPr lvl="2"/>
            <a:r>
              <a:rPr lang="el-GR" altLang="el-GR" dirty="0" smtClean="0"/>
              <a:t>Ευθείες και καμπύλες, σχεδίαση και γέμισμα περιοχών</a:t>
            </a:r>
          </a:p>
          <a:p>
            <a:pPr lvl="2"/>
            <a:r>
              <a:rPr lang="el-GR" altLang="el-GR" dirty="0" smtClean="0"/>
              <a:t>Διαχείριση ψηφιογραφικών (</a:t>
            </a:r>
            <a:r>
              <a:rPr lang="en-US" altLang="el-GR" dirty="0" smtClean="0"/>
              <a:t>bitmap)</a:t>
            </a:r>
            <a:r>
              <a:rPr lang="el-GR" altLang="el-GR" dirty="0" smtClean="0"/>
              <a:t>, εμφάνιση κειμένου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2907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MS Windows</a:t>
            </a:r>
            <a:r>
              <a:rPr lang="el-GR" altLang="el-GR" dirty="0"/>
              <a:t> </a:t>
            </a:r>
            <a:r>
              <a:rPr lang="el-GR" altLang="el-GR" dirty="0" smtClean="0"/>
              <a:t>(4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92166" name="Picture 9" descr="Παράδειγμα bitmap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51" y="1124744"/>
            <a:ext cx="20875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81000" y="2996952"/>
            <a:ext cx="8382000" cy="3403848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Διανυσματικά γραφικά</a:t>
            </a:r>
          </a:p>
          <a:p>
            <a:pPr lvl="1"/>
            <a:r>
              <a:rPr lang="el-GR" altLang="el-GR" dirty="0" smtClean="0"/>
              <a:t>Η σχεδίαση σχημάτων είναι διανυσματικά γραφικά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Η τελική μορφή είναι ανεξάρτητη από τη συσκευή</a:t>
            </a:r>
          </a:p>
          <a:p>
            <a:pPr lvl="1"/>
            <a:r>
              <a:rPr lang="en-US" altLang="el-GR" dirty="0" smtClean="0"/>
              <a:t>WMF</a:t>
            </a:r>
            <a:r>
              <a:rPr lang="el-GR" altLang="el-GR" dirty="0" smtClean="0"/>
              <a:t>: ένα αρχείο διανυσματικών εντολών</a:t>
            </a:r>
          </a:p>
          <a:p>
            <a:r>
              <a:rPr lang="el-GR" altLang="el-GR" dirty="0" smtClean="0"/>
              <a:t>Ψηφιογραφικά</a:t>
            </a:r>
          </a:p>
          <a:p>
            <a:pPr lvl="1"/>
            <a:r>
              <a:rPr lang="el-GR" altLang="el-GR" dirty="0" smtClean="0"/>
              <a:t>Κάθε διανυσματικό γραφικό μπορεί να γίνει </a:t>
            </a:r>
            <a:r>
              <a:rPr lang="en-US" altLang="el-GR" dirty="0" smtClean="0"/>
              <a:t>bitmap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Έτοιμες εικόνες και φωτογραφίες μπορεί να είναι </a:t>
            </a:r>
            <a:r>
              <a:rPr lang="en-US" altLang="el-GR" dirty="0" smtClean="0"/>
              <a:t>bitmap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BMP: </a:t>
            </a:r>
            <a:r>
              <a:rPr lang="el-GR" altLang="el-GR" dirty="0" smtClean="0"/>
              <a:t>ψηφιογραφικό «ανεξάρτητο» από συσκευή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54401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MS Windows</a:t>
            </a:r>
            <a:r>
              <a:rPr lang="el-GR" altLang="el-GR" dirty="0"/>
              <a:t> </a:t>
            </a:r>
            <a:r>
              <a:rPr lang="el-GR" altLang="el-GR" dirty="0" smtClean="0"/>
              <a:t>(5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93190" name="Picture 9" descr="Παραδείγματα Ψηφιογραφικ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4348"/>
            <a:ext cx="61214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Ψηφιογραφικά</a:t>
            </a:r>
          </a:p>
          <a:p>
            <a:pPr lvl="1"/>
            <a:r>
              <a:rPr lang="el-GR" altLang="el-GR" dirty="0" smtClean="0"/>
              <a:t>Χρήση διαδικασιών </a:t>
            </a:r>
            <a:r>
              <a:rPr lang="en-US" altLang="el-GR" dirty="0" smtClean="0"/>
              <a:t>bitblt</a:t>
            </a:r>
            <a:r>
              <a:rPr lang="el-GR" altLang="el-GR" dirty="0" smtClean="0"/>
              <a:t> για αντιγραφή περιοχών</a:t>
            </a:r>
            <a:r>
              <a:rPr lang="en-US" altLang="el-GR" dirty="0" smtClean="0"/>
              <a:t> bitmap</a:t>
            </a:r>
          </a:p>
          <a:p>
            <a:pPr lvl="1"/>
            <a:r>
              <a:rPr lang="el-GR" altLang="el-GR" dirty="0" smtClean="0"/>
              <a:t>Ορίζεται η περιοχή προέλευσης και το σημείο αντιγραφής</a:t>
            </a:r>
          </a:p>
          <a:p>
            <a:pPr lvl="1"/>
            <a:r>
              <a:rPr lang="el-GR" altLang="el-GR" dirty="0" smtClean="0"/>
              <a:t>Μπορεί να είναι σε διαφορετικά παράθυρα</a:t>
            </a:r>
          </a:p>
          <a:p>
            <a:pPr lvl="1"/>
            <a:r>
              <a:rPr lang="el-GR" altLang="el-GR" dirty="0" smtClean="0"/>
              <a:t>Μπορεί να έχουμε και συνδυασμό των δύο περιοχών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2331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Σύστημα </a:t>
            </a:r>
            <a:r>
              <a:rPr lang="en-US" altLang="el-GR" dirty="0"/>
              <a:t>MS Windows</a:t>
            </a:r>
            <a:r>
              <a:rPr lang="el-GR" altLang="el-GR" dirty="0"/>
              <a:t> </a:t>
            </a:r>
            <a:r>
              <a:rPr lang="el-GR" altLang="el-GR" dirty="0" smtClean="0"/>
              <a:t>(6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pic>
        <p:nvPicPr>
          <p:cNvPr id="94214" name="Picture 9" descr="Παράδειγμα Γραμματοσειρ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1751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381000" y="3862165"/>
            <a:ext cx="8382000" cy="2538636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Γραμματοσειρές</a:t>
            </a:r>
          </a:p>
          <a:p>
            <a:pPr lvl="1"/>
            <a:r>
              <a:rPr lang="el-GR" altLang="el-GR" dirty="0" smtClean="0"/>
              <a:t>Παλιότερα αναπαράσταση με ψηφιογραφικά</a:t>
            </a:r>
          </a:p>
          <a:p>
            <a:pPr lvl="1"/>
            <a:r>
              <a:rPr lang="el-GR" altLang="el-GR" dirty="0" smtClean="0"/>
              <a:t>Διαφορετικό αρχείο για κάθε μέγεθος και ανάλυση</a:t>
            </a:r>
          </a:p>
          <a:p>
            <a:pPr lvl="1"/>
            <a:r>
              <a:rPr lang="el-GR" altLang="el-GR" dirty="0" smtClean="0"/>
              <a:t>Τώρα χρησιμοποιούνται περιγράμματα γραμματοσειρών</a:t>
            </a:r>
          </a:p>
          <a:p>
            <a:pPr lvl="1"/>
            <a:r>
              <a:rPr lang="el-GR" altLang="el-GR" dirty="0" smtClean="0"/>
              <a:t>Κάθε χαρακτήρας είναι σύνολο καμπυλών και υποδείξεων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38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Ελεγκτές </a:t>
            </a:r>
            <a:r>
              <a:rPr lang="el-GR" altLang="el-GR" dirty="0" smtClean="0"/>
              <a:t>συσκευών (1 από 2)</a:t>
            </a:r>
            <a:endParaRPr lang="el-GR" altLang="el-GR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Οι συσκευές αποτελούνται από δύο μέρη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Μηχανικό και ηλεκτρονικό</a:t>
            </a:r>
          </a:p>
          <a:p>
            <a:r>
              <a:rPr lang="el-GR" altLang="el-GR" dirty="0" smtClean="0"/>
              <a:t>Ελεγκτής </a:t>
            </a:r>
            <a:r>
              <a:rPr lang="en-US" altLang="el-GR" dirty="0" smtClean="0"/>
              <a:t>(controller)</a:t>
            </a:r>
            <a:r>
              <a:rPr lang="el-GR" altLang="el-GR" dirty="0" smtClean="0"/>
              <a:t> ή προσαρμογέας</a:t>
            </a:r>
            <a:r>
              <a:rPr lang="en-US" altLang="el-GR" dirty="0" smtClean="0"/>
              <a:t> (adapter)</a:t>
            </a:r>
          </a:p>
          <a:p>
            <a:pPr lvl="1"/>
            <a:r>
              <a:rPr lang="el-GR" altLang="el-GR" dirty="0" smtClean="0"/>
              <a:t>Κύκλωμα ελέγχου και διασύνδεσης συσκευής</a:t>
            </a:r>
          </a:p>
          <a:p>
            <a:pPr lvl="1"/>
            <a:r>
              <a:rPr lang="el-GR" altLang="el-GR" dirty="0" smtClean="0"/>
              <a:t>Σύνδεση με σύστημα μέσω διαύλου Ε/Ε (π.χ. </a:t>
            </a:r>
            <a:r>
              <a:rPr lang="en-US" altLang="el-GR" dirty="0" smtClean="0"/>
              <a:t>PCI)</a:t>
            </a:r>
          </a:p>
          <a:p>
            <a:pPr lvl="1"/>
            <a:r>
              <a:rPr lang="el-GR" altLang="el-GR" dirty="0" smtClean="0"/>
              <a:t>Σύνδεση με συσκευή μέσω συζευκτήρα (π.χ. </a:t>
            </a:r>
            <a:r>
              <a:rPr lang="en-US" altLang="el-GR" dirty="0" smtClean="0"/>
              <a:t>SATA)</a:t>
            </a:r>
          </a:p>
          <a:p>
            <a:pPr lvl="1"/>
            <a:r>
              <a:rPr lang="el-GR" altLang="el-GR" dirty="0" smtClean="0"/>
              <a:t>Υπάρχουν πολλές τυποποιημένες συνδέσεις</a:t>
            </a:r>
          </a:p>
          <a:p>
            <a:pPr lvl="2"/>
            <a:r>
              <a:rPr lang="en-US" altLang="el-GR" dirty="0" smtClean="0"/>
              <a:t>IDE, SATA, eSATA, USB, FireWire,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Μικροπελάτες (1 από 2)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Από τους κεντρικούς υπολογιστές περάσαμε στα </a:t>
            </a:r>
            <a:r>
              <a:rPr lang="en-US" altLang="el-GR" dirty="0" smtClean="0"/>
              <a:t>PC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Κάθε χρήστης έχει τον δικό του υπολογιστή</a:t>
            </a:r>
          </a:p>
          <a:p>
            <a:r>
              <a:rPr lang="el-GR" altLang="el-GR" dirty="0" smtClean="0"/>
              <a:t>Πλεονεκτήματα κεντρικών υπολογιστών</a:t>
            </a:r>
          </a:p>
          <a:p>
            <a:pPr lvl="1"/>
            <a:r>
              <a:rPr lang="el-GR" altLang="el-GR" dirty="0" smtClean="0"/>
              <a:t>Δεν χρειάζεται διάσπαρτη ενημέρωση λογισμικού</a:t>
            </a:r>
          </a:p>
          <a:p>
            <a:pPr lvl="1"/>
            <a:r>
              <a:rPr lang="el-GR" altLang="el-GR" dirty="0" smtClean="0"/>
              <a:t>Κεντρική διαχείριση και τήρηση αντιγράφων αρχείων</a:t>
            </a:r>
          </a:p>
          <a:p>
            <a:pPr lvl="1"/>
            <a:r>
              <a:rPr lang="el-GR" altLang="el-GR" dirty="0" smtClean="0"/>
              <a:t>Καλύτερη αξιοποίηση πόρων (δεν έχουμε αδρανή </a:t>
            </a:r>
            <a:r>
              <a:rPr lang="en-US" altLang="el-GR" dirty="0" smtClean="0"/>
              <a:t>PC)</a:t>
            </a:r>
            <a:endParaRPr lang="el-GR" altLang="el-GR" dirty="0" smtClean="0"/>
          </a:p>
          <a:p>
            <a:r>
              <a:rPr lang="el-GR" altLang="el-GR" dirty="0" smtClean="0"/>
              <a:t>Οι χρήστες θέλουν </a:t>
            </a:r>
            <a:r>
              <a:rPr lang="en-US" altLang="el-GR" dirty="0" smtClean="0"/>
              <a:t>GUI </a:t>
            </a:r>
            <a:r>
              <a:rPr lang="el-GR" altLang="el-GR" dirty="0" smtClean="0"/>
              <a:t>αλλά όχι διαχείριση</a:t>
            </a:r>
          </a:p>
          <a:p>
            <a:pPr lvl="1"/>
            <a:r>
              <a:rPr lang="el-GR" altLang="el-GR" dirty="0" smtClean="0"/>
              <a:t>Μικροπελάτες (</a:t>
            </a:r>
            <a:r>
              <a:rPr lang="en-US" altLang="el-GR" dirty="0" smtClean="0"/>
              <a:t>thin clients)</a:t>
            </a:r>
            <a:r>
              <a:rPr lang="el-GR" altLang="el-GR" dirty="0" smtClean="0"/>
              <a:t>: τερματικά για </a:t>
            </a:r>
            <a:r>
              <a:rPr lang="en-US" altLang="el-GR" dirty="0" smtClean="0"/>
              <a:t>GUI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Παλιότερα υπήρχαν τα τερματικά </a:t>
            </a:r>
            <a:r>
              <a:rPr lang="en-US" altLang="el-GR" dirty="0" smtClean="0"/>
              <a:t>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κόστος τους όμως δεν ήταν ανταγωνιστικό με τα </a:t>
            </a:r>
            <a:r>
              <a:rPr lang="en-US" altLang="el-GR" dirty="0" smtClean="0"/>
              <a:t>PC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4460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Μικροπελάτες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96262" name="Picture 9" descr="Πίνακας περιγραφής εντολών μικροπελάτ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84" y="1233686"/>
            <a:ext cx="54721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381000" y="2924175"/>
            <a:ext cx="8382000" cy="3476625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Σύστημα </a:t>
            </a:r>
            <a:r>
              <a:rPr lang="en-US" altLang="el-GR" dirty="0"/>
              <a:t>THINC</a:t>
            </a:r>
          </a:p>
          <a:p>
            <a:pPr lvl="1"/>
            <a:r>
              <a:rPr lang="el-GR" altLang="el-GR" dirty="0"/>
              <a:t>Ο υπολογιστής είναι απλά μια οθόνη</a:t>
            </a:r>
          </a:p>
          <a:p>
            <a:pPr lvl="1"/>
            <a:r>
              <a:rPr lang="el-GR" altLang="el-GR" dirty="0" smtClean="0"/>
              <a:t>Η προετοιμασία </a:t>
            </a:r>
            <a:r>
              <a:rPr lang="el-GR" altLang="el-GR" dirty="0"/>
              <a:t>των γραφικών γίνεται </a:t>
            </a:r>
            <a:r>
              <a:rPr lang="el-GR" altLang="el-GR" dirty="0" smtClean="0"/>
              <a:t>στον διακομιστή</a:t>
            </a:r>
          </a:p>
          <a:p>
            <a:pPr lvl="1"/>
            <a:r>
              <a:rPr lang="el-GR" altLang="el-GR" dirty="0" smtClean="0"/>
              <a:t>Το πρόγραμμα στον διακομιστή σχεδιάζει την οθόνη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THINC</a:t>
            </a:r>
            <a:r>
              <a:rPr lang="el-GR" altLang="el-GR" dirty="0" smtClean="0"/>
              <a:t> δημιουργεί τις εντολές του πρωτοκόλλου</a:t>
            </a:r>
          </a:p>
          <a:p>
            <a:pPr lvl="1"/>
            <a:r>
              <a:rPr lang="el-GR" altLang="el-GR" dirty="0" smtClean="0"/>
              <a:t>Οι εντολές στέλνονται στον μικροπελάτη</a:t>
            </a:r>
          </a:p>
          <a:p>
            <a:pPr lvl="1"/>
            <a:r>
              <a:rPr lang="el-GR" altLang="el-GR" dirty="0" smtClean="0"/>
              <a:t>Ο μικροπελάτης τις σχεδιάζει στην οθόνη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6936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ισχύος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1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Ζητήματα υλικού (</a:t>
            </a:r>
            <a:r>
              <a:rPr lang="el-GR" altLang="el-GR" dirty="0"/>
              <a:t>1 από 3)</a:t>
            </a:r>
            <a:endParaRPr lang="el-GR" altLang="el-GR" dirty="0" smtClean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διαχείριση ισχύος δεν μας απασχολούσε πάντα</a:t>
            </a:r>
          </a:p>
          <a:p>
            <a:pPr lvl="1"/>
            <a:r>
              <a:rPr lang="el-GR" altLang="el-GR" dirty="0" smtClean="0"/>
              <a:t>Η κατανάλωση ρεύματος είναι πια πολύ μεγάλη</a:t>
            </a:r>
          </a:p>
          <a:p>
            <a:pPr lvl="2"/>
            <a:r>
              <a:rPr lang="el-GR" altLang="el-GR" dirty="0"/>
              <a:t>Δ</a:t>
            </a:r>
            <a:r>
              <a:rPr lang="el-GR" altLang="el-GR" dirty="0" smtClean="0"/>
              <a:t>ισεκατομμύρια υπολογιστές σε όλο τον κόσμο</a:t>
            </a:r>
          </a:p>
          <a:p>
            <a:pPr lvl="1"/>
            <a:r>
              <a:rPr lang="el-GR" altLang="el-GR" dirty="0" smtClean="0"/>
              <a:t>Οι φορητοί πρέπει να εξοικονομούν ενέργεια</a:t>
            </a:r>
          </a:p>
          <a:p>
            <a:pPr lvl="2"/>
            <a:r>
              <a:rPr lang="el-GR" altLang="el-GR" dirty="0" smtClean="0"/>
              <a:t>Οι μπαταρίες εξελίσσονται πιο αργά από τους επεξεργαστές</a:t>
            </a:r>
          </a:p>
          <a:p>
            <a:r>
              <a:rPr lang="el-GR" altLang="el-GR" dirty="0" smtClean="0"/>
              <a:t>Προσεγγίσεις στην διαχείριση ισχύος</a:t>
            </a:r>
          </a:p>
          <a:p>
            <a:pPr lvl="1"/>
            <a:r>
              <a:rPr lang="el-GR" altLang="el-GR" dirty="0" smtClean="0"/>
              <a:t>Δημιουργία πιο αποδοτικών ηλεκτρονικών</a:t>
            </a:r>
          </a:p>
          <a:p>
            <a:pPr lvl="1"/>
            <a:r>
              <a:rPr lang="el-GR" altLang="el-GR" dirty="0" smtClean="0"/>
              <a:t>Απενεργοποίηση τμημάτων υπολογιστή από το ΛΣ</a:t>
            </a:r>
          </a:p>
          <a:p>
            <a:pPr lvl="1"/>
            <a:r>
              <a:rPr lang="el-GR" altLang="el-GR" dirty="0" smtClean="0"/>
              <a:t>Υποβάθμιση λειτουργίας υπολογιστή από το ΛΣ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8707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υλικού </a:t>
            </a:r>
            <a:r>
              <a:rPr lang="el-GR" altLang="el-GR" dirty="0" smtClean="0"/>
              <a:t>(</a:t>
            </a:r>
            <a:r>
              <a:rPr lang="el-GR" altLang="el-GR" dirty="0"/>
              <a:t>2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Ζητήματα υλικού</a:t>
            </a:r>
          </a:p>
          <a:p>
            <a:pPr lvl="1"/>
            <a:r>
              <a:rPr lang="el-GR" altLang="el-GR" dirty="0" smtClean="0"/>
              <a:t>Υλικό που </a:t>
            </a:r>
            <a:r>
              <a:rPr lang="el-GR" altLang="el-GR" dirty="0"/>
              <a:t>λειτουργεί σε διαφορετικές καταστάσεις</a:t>
            </a:r>
          </a:p>
          <a:p>
            <a:pPr lvl="2"/>
            <a:r>
              <a:rPr lang="el-GR" altLang="el-GR" dirty="0"/>
              <a:t>Ενεργή, αναμονή, αδρανοποίηση, ανενεργή</a:t>
            </a:r>
          </a:p>
          <a:p>
            <a:pPr lvl="1"/>
            <a:r>
              <a:rPr lang="el-GR" altLang="el-GR" dirty="0" smtClean="0"/>
              <a:t>Μείωση κατανάλωσης-&gt;καθυστέρηση ενεργοποίησης</a:t>
            </a:r>
            <a:endParaRPr lang="el-GR" altLang="el-GR" dirty="0"/>
          </a:p>
          <a:p>
            <a:pPr lvl="1"/>
            <a:r>
              <a:rPr lang="el-GR" altLang="el-GR" dirty="0"/>
              <a:t>Η κατάσταση μπορεί να επιλέγεται από το </a:t>
            </a:r>
            <a:r>
              <a:rPr lang="el-GR" altLang="el-GR" dirty="0" smtClean="0"/>
              <a:t>χρήστη</a:t>
            </a:r>
          </a:p>
          <a:p>
            <a:pPr lvl="1"/>
            <a:r>
              <a:rPr lang="el-GR" altLang="el-GR" dirty="0"/>
              <a:t>Ποιες συσκευές πρέπει να ελέγχονται;</a:t>
            </a:r>
          </a:p>
          <a:p>
            <a:pPr lvl="1"/>
            <a:r>
              <a:rPr lang="el-GR" altLang="el-GR" dirty="0"/>
              <a:t>Πόσο καταναλώνουν σε κάθε κατάσταση;</a:t>
            </a:r>
          </a:p>
          <a:p>
            <a:pPr lvl="1"/>
            <a:r>
              <a:rPr lang="el-GR" altLang="el-GR" dirty="0"/>
              <a:t>Πόσο δύσκολο είναι να </a:t>
            </a:r>
            <a:r>
              <a:rPr lang="el-GR" altLang="el-GR" dirty="0" smtClean="0"/>
              <a:t>πάμε σε άλλη κατάσταση;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65057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υλικού </a:t>
            </a:r>
            <a:r>
              <a:rPr lang="el-GR" altLang="el-GR" dirty="0" smtClean="0"/>
              <a:t>(</a:t>
            </a:r>
            <a:r>
              <a:rPr lang="el-GR" altLang="el-GR" dirty="0"/>
              <a:t>3 από 3)</a:t>
            </a:r>
            <a:endParaRPr lang="el-GR" altLang="el-GR" dirty="0" smtClean="0"/>
          </a:p>
        </p:txBody>
      </p:sp>
      <p:pic>
        <p:nvPicPr>
          <p:cNvPr id="98310" name="Picture 9" descr="Πίνακας σύνοψης κατανάλωση τμημάτων του συστήματο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928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381000" y="3357563"/>
            <a:ext cx="8382000" cy="3043237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Κατανάλωση τμημάτων συστήματος</a:t>
            </a:r>
          </a:p>
          <a:p>
            <a:pPr lvl="1"/>
            <a:r>
              <a:rPr lang="el-GR" altLang="el-GR" dirty="0" smtClean="0"/>
              <a:t>Οθόνη, ΚΜΕ και δίσκος τα πιο σημαντικά</a:t>
            </a:r>
          </a:p>
          <a:p>
            <a:pPr lvl="1"/>
            <a:r>
              <a:rPr lang="el-GR" altLang="el-GR" dirty="0" smtClean="0"/>
              <a:t>Με τα χρόνια οι τιμές αλλάζουν (σημαντικά!)</a:t>
            </a:r>
          </a:p>
          <a:p>
            <a:pPr lvl="1"/>
            <a:r>
              <a:rPr lang="el-GR" altLang="el-GR" dirty="0" smtClean="0"/>
              <a:t>Παράδειγμα: οθόνες</a:t>
            </a:r>
          </a:p>
          <a:p>
            <a:pPr lvl="2"/>
            <a:r>
              <a:rPr lang="el-GR" altLang="el-GR" dirty="0" smtClean="0"/>
              <a:t>Οι </a:t>
            </a:r>
            <a:r>
              <a:rPr lang="en-US" altLang="el-GR" dirty="0" smtClean="0"/>
              <a:t>TFT</a:t>
            </a:r>
            <a:r>
              <a:rPr lang="el-GR" altLang="el-GR" dirty="0" smtClean="0"/>
              <a:t> έχουν πολύ μικρότερη κατανάλωση από τις </a:t>
            </a:r>
            <a:r>
              <a:rPr lang="en-US" altLang="el-GR" dirty="0" smtClean="0"/>
              <a:t>CRT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5623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</a:t>
            </a:r>
            <a:r>
              <a:rPr lang="el-GR" altLang="el-GR" dirty="0" smtClean="0"/>
              <a:t>ΛΣ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99334" name="Picture 9" descr="Απενεργοποίηση οθόν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2424"/>
            <a:ext cx="496728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Content Placeholder 6"/>
          <p:cNvSpPr>
            <a:spLocks noGrp="1"/>
          </p:cNvSpPr>
          <p:nvPr>
            <p:ph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Πότε πρέπει να απενεργοποιηθεί μία συσκευή;</a:t>
            </a:r>
          </a:p>
          <a:p>
            <a:pPr lvl="1"/>
            <a:r>
              <a:rPr lang="el-GR" altLang="el-GR" dirty="0" smtClean="0"/>
              <a:t>Εξαρτάται σε μεγάλο βαθμό από τον χρήστη</a:t>
            </a:r>
          </a:p>
          <a:p>
            <a:r>
              <a:rPr lang="el-GR" altLang="el-GR" dirty="0" smtClean="0"/>
              <a:t>Η οθόνη</a:t>
            </a:r>
          </a:p>
          <a:p>
            <a:pPr lvl="1"/>
            <a:r>
              <a:rPr lang="el-GR" altLang="el-GR" dirty="0" smtClean="0"/>
              <a:t>Απενεργοποίηση φωτισμού (</a:t>
            </a:r>
            <a:r>
              <a:rPr lang="en-US" altLang="el-GR" dirty="0" smtClean="0"/>
              <a:t>TFT)</a:t>
            </a:r>
            <a:r>
              <a:rPr lang="el-GR" altLang="el-GR" dirty="0" smtClean="0"/>
              <a:t> ή οθόνης (</a:t>
            </a:r>
            <a:r>
              <a:rPr lang="en-US" altLang="el-GR" dirty="0" smtClean="0"/>
              <a:t>Plasma)</a:t>
            </a:r>
          </a:p>
          <a:p>
            <a:pPr lvl="1"/>
            <a:r>
              <a:rPr lang="el-GR" altLang="el-GR" dirty="0" smtClean="0"/>
              <a:t>Η οθόνη μπορεί να επανέλθει πολύ/αρκετά γρήγορα</a:t>
            </a:r>
          </a:p>
          <a:p>
            <a:pPr lvl="1"/>
            <a:r>
              <a:rPr lang="el-GR" altLang="el-GR" dirty="0" smtClean="0"/>
              <a:t>Ρύθμιση του διαστήματος από το χρήστη</a:t>
            </a:r>
          </a:p>
          <a:p>
            <a:pPr lvl="1"/>
            <a:r>
              <a:rPr lang="el-GR" altLang="el-GR" dirty="0" smtClean="0"/>
              <a:t>Απενεργοποίηση οθόνης σε ζώνες (ερευνητική πρόταση)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28970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ΛΣ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Ο σκληρός δίσκος</a:t>
            </a:r>
          </a:p>
          <a:p>
            <a:pPr lvl="1"/>
            <a:r>
              <a:rPr lang="el-GR" altLang="el-GR" dirty="0" smtClean="0"/>
              <a:t>Σταμάτημα περιστροφής μετά από αρκετή αδράνεια</a:t>
            </a:r>
          </a:p>
          <a:p>
            <a:pPr lvl="1"/>
            <a:r>
              <a:rPr lang="el-GR" altLang="el-GR" dirty="0" smtClean="0"/>
              <a:t>Η κρυφή μνήμη βοηθάει στην αποφυγή ενεργοποίησης</a:t>
            </a:r>
          </a:p>
          <a:p>
            <a:pPr lvl="1"/>
            <a:r>
              <a:rPr lang="el-GR" altLang="el-GR" dirty="0" smtClean="0"/>
              <a:t>Τα προγράμματα μπορούν να βοηθήσουν και αυτά</a:t>
            </a:r>
          </a:p>
          <a:p>
            <a:r>
              <a:rPr lang="el-GR" altLang="el-GR" dirty="0" smtClean="0"/>
              <a:t>Η ΚΜΕ</a:t>
            </a:r>
          </a:p>
          <a:p>
            <a:pPr lvl="1"/>
            <a:r>
              <a:rPr lang="el-GR" altLang="el-GR" dirty="0" smtClean="0"/>
              <a:t>Αδρανοποίηση επεξεργαστή για οικονομία ενέργειας</a:t>
            </a:r>
          </a:p>
          <a:p>
            <a:pPr lvl="1"/>
            <a:r>
              <a:rPr lang="el-GR" altLang="el-GR" dirty="0" smtClean="0"/>
              <a:t>Ενεργοποιείται ξανά όταν συμβεί κάποια διακοπή</a:t>
            </a:r>
          </a:p>
          <a:p>
            <a:pPr lvl="1"/>
            <a:r>
              <a:rPr lang="el-GR" altLang="el-GR" dirty="0" smtClean="0"/>
              <a:t>Πολλές φορές η ταχύτητα εξαρτάται από την τάση</a:t>
            </a:r>
          </a:p>
          <a:p>
            <a:pPr lvl="2"/>
            <a:r>
              <a:rPr lang="el-GR" altLang="el-GR" dirty="0" smtClean="0"/>
              <a:t>Κατανάλωση ανάλογη με το τετράγωνο της τάσης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7374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ΛΣ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101382" name="Picture 9" descr="Διαγράμμα κατανάλλωσης ισχύος ως προς το χρόνο για την εμφάνιση πλαισίων στην οθόν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76751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Παράδειγμα: εμφάνιση πλαισίων στην οθόνη</a:t>
            </a:r>
          </a:p>
          <a:p>
            <a:pPr lvl="1"/>
            <a:r>
              <a:rPr lang="el-GR" altLang="el-GR" dirty="0" smtClean="0"/>
              <a:t>Σε πλήρη ταχύτητα το πλαίσιο εμφανίζεται σε </a:t>
            </a:r>
            <a:r>
              <a:rPr lang="en-US" altLang="el-GR" dirty="0" smtClean="0"/>
              <a:t>T/</a:t>
            </a:r>
            <a:r>
              <a:rPr lang="el-GR" altLang="el-GR" dirty="0" smtClean="0"/>
              <a:t>2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Συμφέρει να μειώσουμε την ταχύτητα στο μισό</a:t>
            </a:r>
          </a:p>
          <a:p>
            <a:pPr lvl="2"/>
            <a:r>
              <a:rPr lang="el-GR" altLang="el-GR" dirty="0" smtClean="0"/>
              <a:t>Δεν χάνουμε την προθεσμία των πλαισίων</a:t>
            </a:r>
          </a:p>
          <a:p>
            <a:pPr lvl="2"/>
            <a:r>
              <a:rPr lang="el-GR" altLang="el-GR" dirty="0" smtClean="0"/>
              <a:t>Η κατανάλωση όμως μειώνεται στο 1/4</a:t>
            </a:r>
          </a:p>
          <a:p>
            <a:pPr lvl="2"/>
            <a:r>
              <a:rPr lang="el-GR" altLang="el-GR" dirty="0" smtClean="0"/>
              <a:t>Συνολικά η κατανάλωση μειώνεται στο μισό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3613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Ζητήματα ΛΣ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μνήμη</a:t>
            </a:r>
          </a:p>
          <a:p>
            <a:pPr lvl="1"/>
            <a:r>
              <a:rPr lang="el-GR" altLang="el-GR" dirty="0" smtClean="0"/>
              <a:t>Καθάρισμα και μετά απενεργοποίηση κρυφής μνήμης</a:t>
            </a:r>
          </a:p>
          <a:p>
            <a:pPr lvl="1"/>
            <a:r>
              <a:rPr lang="el-GR" altLang="el-GR" dirty="0" smtClean="0"/>
              <a:t>Θα έχουμε αστοχίες στην κρυφή μνήμη</a:t>
            </a:r>
          </a:p>
          <a:p>
            <a:pPr lvl="1"/>
            <a:r>
              <a:rPr lang="el-GR" altLang="el-GR" dirty="0" smtClean="0"/>
              <a:t>Εγγραφή κύριας μνήμης στο δίσκο και απενεργοποίηση</a:t>
            </a:r>
          </a:p>
          <a:p>
            <a:pPr lvl="1"/>
            <a:r>
              <a:rPr lang="el-GR" altLang="el-GR" dirty="0" smtClean="0"/>
              <a:t>Αρκετός χρόνος για επαναφορά της μνήμης από δίσκο</a:t>
            </a:r>
          </a:p>
          <a:p>
            <a:r>
              <a:rPr lang="el-GR" altLang="el-GR" dirty="0" smtClean="0"/>
              <a:t>Ασύρματη επικοινωνία</a:t>
            </a:r>
          </a:p>
          <a:p>
            <a:pPr lvl="1"/>
            <a:r>
              <a:rPr lang="el-GR" altLang="el-GR" dirty="0" smtClean="0"/>
              <a:t>Ενημερώνουμε τη βάση για την απενεργοποίηση</a:t>
            </a:r>
          </a:p>
          <a:p>
            <a:pPr lvl="1"/>
            <a:r>
              <a:rPr lang="el-GR" altLang="el-GR" dirty="0" smtClean="0"/>
              <a:t>Η βάση αποθηκεύει τα μηνύματα προς το σταθμό</a:t>
            </a:r>
          </a:p>
          <a:p>
            <a:pPr lvl="1"/>
            <a:r>
              <a:rPr lang="el-GR" altLang="el-GR" dirty="0" smtClean="0"/>
              <a:t>Ο σταθμός αποθηκεύει τα μηνύματα προς τη βάση</a:t>
            </a:r>
          </a:p>
          <a:p>
            <a:pPr lvl="1"/>
            <a:r>
              <a:rPr lang="el-GR" altLang="el-GR" dirty="0" smtClean="0"/>
              <a:t>Ενεργοποίηση περιοδική ή όταν γεμίσει η μνήμη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36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Ελεγκτές συσκευών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Ελεγκτής: </a:t>
            </a:r>
            <a:r>
              <a:rPr lang="el-GR" altLang="el-GR" dirty="0"/>
              <a:t>βλέπει τη συσκευή σε χαμηλό επίπεδο</a:t>
            </a:r>
          </a:p>
          <a:p>
            <a:pPr lvl="1"/>
            <a:r>
              <a:rPr lang="el-GR" altLang="el-GR" dirty="0"/>
              <a:t>Παράδειγμα: </a:t>
            </a:r>
            <a:r>
              <a:rPr lang="el-GR" altLang="el-GR" dirty="0" smtClean="0"/>
              <a:t>μπλοκ </a:t>
            </a:r>
            <a:r>
              <a:rPr lang="el-GR" altLang="el-GR" dirty="0"/>
              <a:t>ενός </a:t>
            </a:r>
            <a:r>
              <a:rPr lang="el-GR" altLang="el-GR" dirty="0" smtClean="0"/>
              <a:t>δίσκου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Προοίμιο</a:t>
            </a:r>
            <a:r>
              <a:rPr lang="en-US" altLang="el-GR" dirty="0" smtClean="0"/>
              <a:t> (preamble), </a:t>
            </a:r>
            <a:r>
              <a:rPr lang="el-GR" altLang="el-GR" dirty="0" smtClean="0"/>
              <a:t>δεδομένα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άθροισμα </a:t>
            </a:r>
            <a:r>
              <a:rPr lang="el-GR" altLang="el-GR" dirty="0"/>
              <a:t>ελέγχου</a:t>
            </a:r>
          </a:p>
          <a:p>
            <a:pPr lvl="1"/>
            <a:r>
              <a:rPr lang="el-GR" altLang="el-GR" dirty="0" smtClean="0"/>
              <a:t>Το μπλοκ αποθηκεύεται </a:t>
            </a:r>
            <a:r>
              <a:rPr lang="el-GR" altLang="el-GR" dirty="0"/>
              <a:t>σε προσωρινή </a:t>
            </a:r>
            <a:r>
              <a:rPr lang="el-GR" altLang="el-GR" dirty="0" smtClean="0"/>
              <a:t>μνήμη</a:t>
            </a:r>
          </a:p>
          <a:p>
            <a:pPr lvl="1"/>
            <a:r>
              <a:rPr lang="el-GR" altLang="el-GR" dirty="0" smtClean="0"/>
              <a:t>Ελέγχεται το άθροισμα ελέγχου</a:t>
            </a:r>
          </a:p>
          <a:p>
            <a:pPr lvl="1"/>
            <a:r>
              <a:rPr lang="el-GR" altLang="el-GR" dirty="0" smtClean="0"/>
              <a:t>Τα δεδομένα αντιγράφονται στην κύρια </a:t>
            </a:r>
            <a:r>
              <a:rPr lang="el-GR" altLang="el-GR" dirty="0"/>
              <a:t>μνήμη</a:t>
            </a:r>
          </a:p>
          <a:p>
            <a:pPr lvl="1"/>
            <a:r>
              <a:rPr lang="el-GR" altLang="el-GR" dirty="0"/>
              <a:t>Παράδειγμα: ελεγκτής οθόνης</a:t>
            </a:r>
          </a:p>
          <a:p>
            <a:pPr lvl="1"/>
            <a:r>
              <a:rPr lang="el-GR" altLang="el-GR" dirty="0"/>
              <a:t>Μεταφέρει δεδομένα </a:t>
            </a:r>
            <a:r>
              <a:rPr lang="el-GR" altLang="el-GR" dirty="0" smtClean="0"/>
              <a:t>και ελέγχει την οθόνη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0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Ζητήματα ΛΣ (5</a:t>
            </a:r>
            <a:r>
              <a:rPr lang="el-GR" dirty="0" smtClean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sz="3500" dirty="0" smtClean="0"/>
              <a:t>Θερμική διαχείριση</a:t>
            </a:r>
          </a:p>
          <a:p>
            <a:pPr lvl="1"/>
            <a:r>
              <a:rPr lang="el-GR" altLang="el-GR" dirty="0" smtClean="0"/>
              <a:t>Οι ανεμιστήρες καταναλώνουν αρκετή ενέργεια</a:t>
            </a:r>
          </a:p>
          <a:p>
            <a:pPr lvl="1"/>
            <a:r>
              <a:rPr lang="el-GR" altLang="el-GR" dirty="0" smtClean="0"/>
              <a:t>Ενεργοποιούνται όταν ανεβαίνει η θερμοκρασία</a:t>
            </a:r>
          </a:p>
          <a:p>
            <a:r>
              <a:rPr lang="el-GR" altLang="el-GR" sz="3500" dirty="0" smtClean="0"/>
              <a:t>Διαχείριση μπαταρίας</a:t>
            </a:r>
          </a:p>
          <a:p>
            <a:pPr lvl="1"/>
            <a:r>
              <a:rPr lang="el-GR" altLang="el-GR" dirty="0" smtClean="0"/>
              <a:t>Οι σύγχρονες μπαταρίες δίνουν πληροφορίες στο ΛΣ</a:t>
            </a:r>
          </a:p>
          <a:p>
            <a:pPr lvl="1"/>
            <a:r>
              <a:rPr lang="el-GR" altLang="el-GR" dirty="0" smtClean="0"/>
              <a:t>Το ΛΣ μπορεί να ρυθμίζει την κατάσταση ανάλογά</a:t>
            </a:r>
          </a:p>
          <a:p>
            <a:r>
              <a:rPr lang="el-GR" altLang="el-GR" sz="3500" dirty="0" smtClean="0"/>
              <a:t>Διασύνδεση οδηγών</a:t>
            </a:r>
          </a:p>
          <a:p>
            <a:pPr lvl="1"/>
            <a:r>
              <a:rPr lang="el-GR" altLang="el-GR" dirty="0" smtClean="0"/>
              <a:t>Προηγμένη διασύνδεση διευθέτησης και ισχύος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ACPI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ΛΣ ζητά από οδηγούς δυνατότητες και κατάσταση</a:t>
            </a:r>
          </a:p>
          <a:p>
            <a:pPr lvl="1"/>
            <a:r>
              <a:rPr lang="el-GR" altLang="el-GR" dirty="0" smtClean="0"/>
              <a:t>Μπορεί να τους ζητήσει να αλλάξουν κατάσταση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9214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Ζητήματα εφαρμογών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Έστω ότι τα προγράμματα ενημερώνονται από το ΛΣ</a:t>
            </a:r>
          </a:p>
          <a:p>
            <a:r>
              <a:rPr lang="el-GR" altLang="el-GR" dirty="0" smtClean="0"/>
              <a:t>Παράδειγμα: πρόγραμμα εμφάνισης βίντεο</a:t>
            </a:r>
          </a:p>
          <a:p>
            <a:pPr lvl="1"/>
            <a:r>
              <a:rPr lang="el-GR" altLang="el-GR" sz="2600" dirty="0" smtClean="0"/>
              <a:t>Αφαίρεση πληροφορίας χρώματος (ασπρόμαυρη εικόνα)</a:t>
            </a:r>
          </a:p>
          <a:p>
            <a:pPr lvl="1"/>
            <a:r>
              <a:rPr lang="el-GR" altLang="el-GR" sz="2600" dirty="0" smtClean="0"/>
              <a:t>Μείωση του αριθμού πλαισίων ανά δευτερόλεπτο</a:t>
            </a:r>
          </a:p>
          <a:p>
            <a:pPr lvl="1"/>
            <a:r>
              <a:rPr lang="el-GR" altLang="el-GR" sz="2600" dirty="0" smtClean="0"/>
              <a:t>Μείωση της ανάλυσης της οθόνης ή του μεγέθους της</a:t>
            </a:r>
          </a:p>
          <a:p>
            <a:r>
              <a:rPr lang="el-GR" altLang="el-GR" dirty="0" smtClean="0"/>
              <a:t>Παράδειγμα: πρόγραμμα αναγνώρισης φωνής</a:t>
            </a:r>
          </a:p>
          <a:p>
            <a:pPr lvl="1"/>
            <a:r>
              <a:rPr lang="el-GR" altLang="el-GR" sz="2600" dirty="0" smtClean="0"/>
              <a:t>Χρήση μικρότερου λεξιλογίου </a:t>
            </a:r>
          </a:p>
          <a:p>
            <a:pPr lvl="1"/>
            <a:r>
              <a:rPr lang="el-GR" altLang="el-GR" sz="2600" dirty="0" smtClean="0"/>
              <a:t>Χρήση απλούστερου μοντέλου φωνής</a:t>
            </a:r>
          </a:p>
          <a:p>
            <a:r>
              <a:rPr lang="el-GR" altLang="el-GR" dirty="0" smtClean="0"/>
              <a:t>Παράδειγμα: πρόγραμμα εμφάνισης χαρτών</a:t>
            </a:r>
          </a:p>
          <a:p>
            <a:pPr lvl="1"/>
            <a:r>
              <a:rPr lang="el-GR" altLang="el-GR" sz="2600" dirty="0" smtClean="0"/>
              <a:t>Παράλειψη των μικρότερων δρόμων από το χάρτη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68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#5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Είσοδος / Έξοδος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9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Χαρτογράφηση στη μνήμη (1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Επικοινωνία με συσκευές</a:t>
            </a:r>
          </a:p>
          <a:p>
            <a:pPr lvl="1"/>
            <a:r>
              <a:rPr lang="el-GR" altLang="el-GR" dirty="0" smtClean="0"/>
              <a:t>Καταχωρητές ελέγχου συσκευής</a:t>
            </a:r>
          </a:p>
          <a:p>
            <a:pPr lvl="2"/>
            <a:r>
              <a:rPr lang="el-GR" altLang="el-GR" dirty="0" smtClean="0"/>
              <a:t>Εκεί γράφονται εντολές προς τη συσκευή</a:t>
            </a:r>
          </a:p>
          <a:p>
            <a:pPr lvl="2"/>
            <a:r>
              <a:rPr lang="el-GR" altLang="el-GR" dirty="0" smtClean="0"/>
              <a:t>Από εκεί διαβάζεται η κατάσταση της συσκευής</a:t>
            </a:r>
          </a:p>
          <a:p>
            <a:pPr lvl="1"/>
            <a:r>
              <a:rPr lang="el-GR" altLang="el-GR" dirty="0" smtClean="0"/>
              <a:t>Προσωρινή μνήμη δεδομένων συσκευής</a:t>
            </a:r>
          </a:p>
          <a:p>
            <a:pPr lvl="2"/>
            <a:r>
              <a:rPr lang="el-GR" altLang="el-GR" dirty="0" smtClean="0"/>
              <a:t>Ανάγνωση ή εγγραφή δεδομένων στη συσκευή</a:t>
            </a:r>
          </a:p>
          <a:p>
            <a:r>
              <a:rPr lang="el-GR" altLang="el-GR" dirty="0" smtClean="0"/>
              <a:t>Δύο βασικές τεχνικές επικοινωνίας</a:t>
            </a:r>
          </a:p>
          <a:p>
            <a:pPr lvl="1"/>
            <a:r>
              <a:rPr lang="el-GR" altLang="el-GR" dirty="0" smtClean="0"/>
              <a:t>Εντολές Ε/Ε ή χαρτογράφηση στη μνήμη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5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Χαρτογράφηση στη μνήμη </a:t>
            </a:r>
            <a:r>
              <a:rPr lang="el-GR" altLang="el-GR" dirty="0" smtClean="0"/>
              <a:t>(2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Επικοινωνία μέσω εντολών </a:t>
            </a:r>
            <a:r>
              <a:rPr lang="el-GR" altLang="el-GR" dirty="0" smtClean="0"/>
              <a:t>Ε/Ε</a:t>
            </a:r>
            <a:endParaRPr lang="el-GR" altLang="el-GR" dirty="0"/>
          </a:p>
          <a:p>
            <a:pPr lvl="1"/>
            <a:r>
              <a:rPr lang="el-GR" altLang="el-GR" dirty="0"/>
              <a:t>Κάθε καταχωρητής </a:t>
            </a:r>
            <a:r>
              <a:rPr lang="el-GR" altLang="el-GR" dirty="0" smtClean="0"/>
              <a:t>είναι μία θύρα Ε/Ε</a:t>
            </a:r>
          </a:p>
          <a:p>
            <a:pPr lvl="2"/>
            <a:r>
              <a:rPr lang="el-GR" altLang="el-GR" dirty="0" smtClean="0"/>
              <a:t>Παραδοσιακή μέθοδος Ε/Ε (</a:t>
            </a:r>
            <a:r>
              <a:rPr lang="en-US" altLang="el-GR" dirty="0" smtClean="0"/>
              <a:t>IBM 360)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l-GR" altLang="el-GR" dirty="0"/>
              <a:t>εντολών </a:t>
            </a:r>
            <a:r>
              <a:rPr lang="en-US" altLang="el-GR" dirty="0" smtClean="0"/>
              <a:t>IN </a:t>
            </a:r>
            <a:r>
              <a:rPr lang="en-US" altLang="el-GR" dirty="0"/>
              <a:t>REG, PORT</a:t>
            </a:r>
            <a:r>
              <a:rPr lang="el-GR" altLang="el-GR" dirty="0"/>
              <a:t> ή</a:t>
            </a:r>
            <a:r>
              <a:rPr lang="en-US" altLang="el-GR" dirty="0"/>
              <a:t> OUT REG,PORT</a:t>
            </a:r>
            <a:endParaRPr lang="el-GR" altLang="el-GR" dirty="0"/>
          </a:p>
          <a:p>
            <a:pPr lvl="2"/>
            <a:r>
              <a:rPr lang="el-GR" altLang="el-GR" dirty="0"/>
              <a:t>Αντιγραφή του </a:t>
            </a:r>
            <a:r>
              <a:rPr lang="en-US" altLang="el-GR" dirty="0"/>
              <a:t>REG </a:t>
            </a:r>
            <a:r>
              <a:rPr lang="el-GR" altLang="el-GR" dirty="0"/>
              <a:t>στη θύρα </a:t>
            </a:r>
            <a:r>
              <a:rPr lang="en-US" altLang="el-GR" dirty="0"/>
              <a:t>PORT</a:t>
            </a:r>
            <a:r>
              <a:rPr lang="el-GR" altLang="el-GR" dirty="0"/>
              <a:t> και αντίστροφα</a:t>
            </a:r>
            <a:endParaRPr lang="en-US" altLang="el-GR" dirty="0"/>
          </a:p>
          <a:p>
            <a:pPr lvl="1"/>
            <a:r>
              <a:rPr lang="el-GR" altLang="el-GR" dirty="0"/>
              <a:t>Ο υπολογιστής έχει δύο χώρους διευθύνσεων</a:t>
            </a:r>
          </a:p>
          <a:p>
            <a:pPr lvl="2"/>
            <a:r>
              <a:rPr lang="el-GR" altLang="el-GR" dirty="0" smtClean="0"/>
              <a:t>Χώρος διευθύνσεων μνήμης και χώρος θυρών Ε/Ε</a:t>
            </a:r>
          </a:p>
          <a:p>
            <a:pPr lvl="2"/>
            <a:r>
              <a:rPr lang="el-GR" altLang="el-GR" dirty="0" smtClean="0"/>
              <a:t>Άλλο </a:t>
            </a:r>
            <a:r>
              <a:rPr lang="en-US" altLang="el-GR" dirty="0" smtClean="0"/>
              <a:t>IN R0,4 </a:t>
            </a:r>
            <a:r>
              <a:rPr lang="el-GR" altLang="el-GR" dirty="0" smtClean="0"/>
              <a:t>και άλλο </a:t>
            </a:r>
            <a:r>
              <a:rPr lang="en-US" altLang="el-GR" dirty="0" smtClean="0"/>
              <a:t>MOV R0,4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2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Χαρτογράφηση στη μνήμη </a:t>
            </a:r>
            <a:r>
              <a:rPr lang="el-GR" altLang="el-GR" dirty="0" smtClean="0"/>
              <a:t>(3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2849563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Επικοινωνία με χαρτογράφηση στη μνήμη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καταχωρητής είναι μια διεύθυνση μνήμης</a:t>
            </a:r>
          </a:p>
          <a:p>
            <a:pPr lvl="1"/>
            <a:r>
              <a:rPr lang="el-GR" altLang="el-GR" dirty="0" smtClean="0"/>
              <a:t>Χρήση εντολών διαχείρισης μνήμης</a:t>
            </a:r>
            <a:r>
              <a:rPr lang="en-US" altLang="el-GR" dirty="0" smtClean="0"/>
              <a:t> (PDP-11)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Υβριδική λύση (</a:t>
            </a:r>
            <a:r>
              <a:rPr lang="en-US" altLang="el-GR" dirty="0" smtClean="0"/>
              <a:t>Pentium)</a:t>
            </a:r>
            <a:r>
              <a:rPr lang="el-GR" altLang="el-GR" dirty="0" smtClean="0"/>
              <a:t>: χαρτογράφηση+θύρες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προσωρινές μνήμες είναι χαρτογραφημένες στη μνήμη</a:t>
            </a:r>
          </a:p>
          <a:p>
            <a:pPr lvl="2"/>
            <a:r>
              <a:rPr lang="el-GR" altLang="el-GR" dirty="0" smtClean="0"/>
              <a:t>Οι καταχωρητές απεικονίζονται σε θύρες Ε/Ε</a:t>
            </a:r>
          </a:p>
        </p:txBody>
      </p:sp>
      <p:pic>
        <p:nvPicPr>
          <p:cNvPr id="10246" name="Picture 9" descr="Επικοινωνία με χαρτογράφηση στη μνήμ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59547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1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Χαρτογράφηση στη μνήμη </a:t>
            </a:r>
            <a:r>
              <a:rPr lang="el-GR" altLang="el-GR" dirty="0" smtClean="0"/>
              <a:t>(4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Επικοινωνία με συσκευ</a:t>
            </a:r>
            <a:r>
              <a:rPr lang="el-GR" altLang="el-GR" dirty="0"/>
              <a:t>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διεύθυνση τοποθετείται στο δίαυλο</a:t>
            </a:r>
          </a:p>
          <a:p>
            <a:pPr lvl="2"/>
            <a:r>
              <a:rPr lang="el-GR" altLang="el-GR" dirty="0"/>
              <a:t>Στις γραμμές διευθύνσεων του διαύλου</a:t>
            </a:r>
          </a:p>
          <a:p>
            <a:pPr lvl="1"/>
            <a:r>
              <a:rPr lang="el-GR" altLang="el-GR" dirty="0" smtClean="0"/>
              <a:t>Ενεργοποιείται το σήμα </a:t>
            </a:r>
            <a:r>
              <a:rPr lang="en-US" altLang="el-GR" dirty="0" smtClean="0"/>
              <a:t>READ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WRITE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Ενεργοποιείται σήμα μνήμης ή Ε/Ε</a:t>
            </a:r>
          </a:p>
          <a:p>
            <a:pPr lvl="2"/>
            <a:r>
              <a:rPr lang="el-GR" altLang="el-GR" dirty="0" smtClean="0"/>
              <a:t>Στη χαρτογραφημένη λύση υπάρχει μόνο μνήμη</a:t>
            </a:r>
          </a:p>
          <a:p>
            <a:pPr lvl="1"/>
            <a:r>
              <a:rPr lang="el-GR" altLang="el-GR" dirty="0" smtClean="0"/>
              <a:t>Η κατάλληλη συσκευή ανταποκρίνεται</a:t>
            </a:r>
          </a:p>
          <a:p>
            <a:pPr lvl="2"/>
            <a:r>
              <a:rPr lang="el-GR" altLang="el-GR" dirty="0" smtClean="0"/>
              <a:t>Ανάλογα με τη διεύθυνση και το σήμα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Χαρτογράφηση στη μνήμη </a:t>
            </a:r>
            <a:r>
              <a:rPr lang="el-GR" altLang="el-GR" dirty="0" smtClean="0"/>
              <a:t>(5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Πλεονεκτήματα χαρτογραφημένης Ε/Ε</a:t>
            </a:r>
          </a:p>
          <a:p>
            <a:pPr lvl="1"/>
            <a:r>
              <a:rPr lang="el-GR" altLang="el-GR" dirty="0"/>
              <a:t>Δεν χρειάζονται ειδικές εντολές Ε/Ε</a:t>
            </a:r>
          </a:p>
          <a:p>
            <a:pPr lvl="2"/>
            <a:r>
              <a:rPr lang="el-GR" altLang="el-GR" dirty="0" smtClean="0"/>
              <a:t>Χρήση γλωσσών υψηλού </a:t>
            </a:r>
            <a:r>
              <a:rPr lang="el-GR" altLang="el-GR" dirty="0"/>
              <a:t>επιπέδου</a:t>
            </a:r>
          </a:p>
          <a:p>
            <a:pPr lvl="2"/>
            <a:r>
              <a:rPr lang="el-GR" altLang="el-GR" dirty="0" smtClean="0"/>
              <a:t>Δεδομένα </a:t>
            </a:r>
            <a:r>
              <a:rPr lang="el-GR" altLang="el-GR" dirty="0"/>
              <a:t>και </a:t>
            </a:r>
            <a:r>
              <a:rPr lang="el-GR" altLang="el-GR" dirty="0" smtClean="0"/>
              <a:t>καταχωρητές </a:t>
            </a:r>
            <a:r>
              <a:rPr lang="el-GR" altLang="el-GR" dirty="0"/>
              <a:t>ελέγχου</a:t>
            </a:r>
          </a:p>
          <a:p>
            <a:pPr lvl="1"/>
            <a:r>
              <a:rPr lang="el-GR" altLang="el-GR" dirty="0" smtClean="0"/>
              <a:t>Προστασία συσκευών </a:t>
            </a:r>
            <a:r>
              <a:rPr lang="el-GR" altLang="el-GR" dirty="0"/>
              <a:t>μέσω προστασίας </a:t>
            </a:r>
            <a:r>
              <a:rPr lang="el-GR" altLang="el-GR" dirty="0" smtClean="0"/>
              <a:t>μνήμης</a:t>
            </a:r>
            <a:endParaRPr lang="el-GR" altLang="el-GR" dirty="0"/>
          </a:p>
          <a:p>
            <a:pPr lvl="2"/>
            <a:r>
              <a:rPr lang="el-GR" altLang="el-GR" dirty="0" smtClean="0"/>
              <a:t>Χαρτογράφηση σε πυρήνα ή διεργασία</a:t>
            </a:r>
            <a:endParaRPr lang="el-GR" altLang="el-GR" dirty="0"/>
          </a:p>
          <a:p>
            <a:r>
              <a:rPr lang="el-GR" altLang="el-GR" dirty="0" smtClean="0"/>
              <a:t>Προσοχή: αποφυγή κρυφής μνήμης!</a:t>
            </a:r>
            <a:endParaRPr lang="el-GR" altLang="el-GR" dirty="0"/>
          </a:p>
          <a:p>
            <a:pPr lvl="1"/>
            <a:r>
              <a:rPr lang="el-GR" altLang="el-GR" dirty="0" smtClean="0"/>
              <a:t>Ανάγνωση/εγγραφή πρέπει να φτάνει στη συσκευή</a:t>
            </a:r>
            <a:endParaRPr lang="el-GR" altLang="el-GR" dirty="0"/>
          </a:p>
          <a:p>
            <a:pPr lvl="1"/>
            <a:r>
              <a:rPr lang="el-GR" altLang="el-GR" dirty="0" smtClean="0"/>
              <a:t>Απενεργοποίηση κρυφής μνήμης για τις συσκευές</a:t>
            </a:r>
            <a:endParaRPr lang="el-GR" altLang="el-GR" dirty="0"/>
          </a:p>
          <a:p>
            <a:pPr lvl="2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2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Χαρτογράφηση στη μνήμη </a:t>
            </a:r>
            <a:r>
              <a:rPr lang="el-GR" altLang="el-GR" dirty="0" smtClean="0"/>
              <a:t>(6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12291" name="Content Placeholder 2" descr="Επικοινωνία με χαρτογράφηση στη μνήμη: Ο χωριστός δίαυλος μνήμης μας δυσκολεύει.&#10;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Μειονεκτήματα χαρτογραφημένης Ε/Ε</a:t>
            </a:r>
          </a:p>
          <a:p>
            <a:pPr lvl="1"/>
            <a:r>
              <a:rPr lang="el-GR" altLang="el-GR" dirty="0" smtClean="0"/>
              <a:t>Ο χωριστός δίαυλος μνήμης μας δυσκολεύει</a:t>
            </a:r>
          </a:p>
          <a:p>
            <a:pPr lvl="2"/>
            <a:r>
              <a:rPr lang="el-GR" altLang="el-GR" dirty="0" smtClean="0"/>
              <a:t>Αποστολή αναπάντητων αιτήσεων σε δίαυλο Ε/Ε</a:t>
            </a:r>
          </a:p>
          <a:p>
            <a:pPr lvl="2"/>
            <a:r>
              <a:rPr lang="el-GR" altLang="el-GR" dirty="0" smtClean="0"/>
              <a:t>Γέφυρα που φιλτράρει τις διευθύνσεις Ε/Ε (</a:t>
            </a:r>
            <a:r>
              <a:rPr lang="en-US" altLang="el-GR" dirty="0" smtClean="0"/>
              <a:t>Pentium)</a:t>
            </a:r>
            <a:endParaRPr lang="el-GR" altLang="el-GR" dirty="0" smtClean="0"/>
          </a:p>
        </p:txBody>
      </p:sp>
      <p:pic>
        <p:nvPicPr>
          <p:cNvPr id="12294" name="Picture 9" descr="05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0613"/>
            <a:ext cx="62658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3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98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Άμεση προσπέλαση </a:t>
            </a:r>
            <a:r>
              <a:rPr lang="el-GR" altLang="el-GR" dirty="0" smtClean="0"/>
              <a:t>μνήμης (1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n-US" altLang="el-GR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Άμεση προσπέλαση μνήμης (</a:t>
            </a:r>
            <a:r>
              <a:rPr lang="en-US" altLang="el-GR" dirty="0" smtClean="0"/>
              <a:t>DMA)</a:t>
            </a:r>
          </a:p>
          <a:p>
            <a:pPr lvl="1"/>
            <a:r>
              <a:rPr lang="el-GR" altLang="el-GR" dirty="0" smtClean="0"/>
              <a:t>Κύκλωμα υλικού μαζικής μεταφοράς από/προς τη μνήμη</a:t>
            </a:r>
          </a:p>
          <a:p>
            <a:pPr lvl="2"/>
            <a:r>
              <a:rPr lang="el-GR" altLang="el-GR" dirty="0" smtClean="0"/>
              <a:t>Είτε στη μητρική πλακέτα, είτε σε κάθε συσκευή</a:t>
            </a:r>
          </a:p>
          <a:p>
            <a:pPr lvl="1"/>
            <a:r>
              <a:rPr lang="el-GR" altLang="el-GR" dirty="0" smtClean="0"/>
              <a:t>«Προγραμματίζεται» από τον επεξεργαστή</a:t>
            </a:r>
          </a:p>
          <a:p>
            <a:pPr lvl="2"/>
            <a:r>
              <a:rPr lang="el-GR" altLang="el-GR" dirty="0" smtClean="0"/>
              <a:t>Εκτελεί σειρά από μεταφορές απευθείας από/προς τη μνήμη</a:t>
            </a:r>
          </a:p>
          <a:p>
            <a:pPr lvl="1"/>
            <a:r>
              <a:rPr lang="el-GR" altLang="el-GR" dirty="0" smtClean="0"/>
              <a:t>Στο τέλος διακόπτει τον επεξεργαστή</a:t>
            </a:r>
          </a:p>
          <a:p>
            <a:r>
              <a:rPr lang="el-GR" altLang="el-GR" dirty="0" smtClean="0"/>
              <a:t>Απλοί </a:t>
            </a:r>
            <a:r>
              <a:rPr lang="el-GR" altLang="el-GR" dirty="0"/>
              <a:t>και πολύπλοκοι ελεγκτές </a:t>
            </a:r>
            <a:r>
              <a:rPr lang="en-US" altLang="el-GR" dirty="0"/>
              <a:t>DMA</a:t>
            </a:r>
            <a:endParaRPr lang="el-GR" altLang="el-GR" dirty="0"/>
          </a:p>
          <a:p>
            <a:pPr lvl="1"/>
            <a:r>
              <a:rPr lang="el-GR" altLang="el-GR" dirty="0"/>
              <a:t>Οι ελεγκτές ανά συσκευή αναλαμβάνουν μία μεταφορά</a:t>
            </a:r>
          </a:p>
          <a:p>
            <a:pPr lvl="1"/>
            <a:r>
              <a:rPr lang="el-GR" altLang="el-GR" dirty="0"/>
              <a:t>Οι ελεγκτές στη μητρική μπορεί να έχουν πολλά </a:t>
            </a:r>
            <a:r>
              <a:rPr lang="el-GR" altLang="el-GR" dirty="0" smtClean="0"/>
              <a:t>κανάλια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08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Άμεση προσπέλαση μνήμης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5" name="Picture 9" descr="Άμεση προσπέλαση μνήμ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96752"/>
            <a:ext cx="640873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4001864"/>
            <a:ext cx="8229600" cy="2124299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Καταχωρητές ελεγκτή </a:t>
            </a:r>
            <a:r>
              <a:rPr lang="en-US" altLang="el-GR" dirty="0" smtClean="0"/>
              <a:t>DMA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επεξεργαστής ορίζει διεύθυνση και πλήθος λέξεων</a:t>
            </a:r>
          </a:p>
          <a:p>
            <a:pPr lvl="1"/>
            <a:r>
              <a:rPr lang="el-GR" altLang="el-GR" dirty="0" smtClean="0"/>
              <a:t>Γράφει σε </a:t>
            </a:r>
            <a:r>
              <a:rPr lang="el-GR" altLang="el-GR" dirty="0" err="1" smtClean="0"/>
              <a:t>καταχωρητή</a:t>
            </a:r>
            <a:r>
              <a:rPr lang="el-GR" altLang="el-GR" dirty="0" smtClean="0"/>
              <a:t> ελέγχου λειτουργία και θύρα Ε/Ε</a:t>
            </a:r>
          </a:p>
          <a:p>
            <a:pPr lvl="1"/>
            <a:r>
              <a:rPr lang="el-GR" altLang="el-GR" dirty="0" smtClean="0"/>
              <a:t>Ο επεξεργαστής ξεκινάει τη μεταφορά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2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Άμεση προσπέλαση μνήμης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Αντιγραφή λέξη-λέξη ή ανά μπλοκ</a:t>
            </a:r>
          </a:p>
          <a:p>
            <a:pPr lvl="1"/>
            <a:r>
              <a:rPr lang="el-GR" altLang="el-GR" dirty="0"/>
              <a:t>Λέξη-λέξη: ο ελεγκτής κλέβει κύκλους </a:t>
            </a:r>
            <a:r>
              <a:rPr lang="el-GR" altLang="el-GR" dirty="0" smtClean="0"/>
              <a:t>μνήμης</a:t>
            </a:r>
            <a:endParaRPr lang="el-GR" altLang="el-GR" dirty="0"/>
          </a:p>
          <a:p>
            <a:pPr lvl="1"/>
            <a:r>
              <a:rPr lang="el-GR" altLang="el-GR" dirty="0"/>
              <a:t>Ανά μπλοκ: ο ελεγκτής εκτελεί ριπές </a:t>
            </a:r>
            <a:r>
              <a:rPr lang="el-GR" altLang="el-GR" dirty="0" smtClean="0"/>
              <a:t>μεταφορών</a:t>
            </a:r>
            <a:endParaRPr lang="el-GR" altLang="el-GR" dirty="0"/>
          </a:p>
          <a:p>
            <a:r>
              <a:rPr lang="el-GR" altLang="el-GR" dirty="0" smtClean="0"/>
              <a:t>Μεταφορά στη μνήμη ή στον ελεγκτή </a:t>
            </a:r>
            <a:r>
              <a:rPr lang="en-US" altLang="el-GR" dirty="0" smtClean="0"/>
              <a:t>DMA</a:t>
            </a:r>
          </a:p>
          <a:p>
            <a:pPr lvl="1"/>
            <a:r>
              <a:rPr lang="el-GR" altLang="el-GR" dirty="0" smtClean="0"/>
              <a:t>Αρχικά μεταφορά στον ελεγκτή</a:t>
            </a:r>
          </a:p>
          <a:p>
            <a:pPr lvl="1"/>
            <a:r>
              <a:rPr lang="el-GR" altLang="el-GR" dirty="0" smtClean="0"/>
              <a:t>Στη συνέχεια μεταφορά σε μνήμη ή άλλη συσκευή</a:t>
            </a:r>
          </a:p>
          <a:p>
            <a:r>
              <a:rPr lang="el-GR" altLang="el-GR" dirty="0" smtClean="0"/>
              <a:t>Συνήθως χρήση φυσικών διευθύνσεων για </a:t>
            </a:r>
            <a:r>
              <a:rPr lang="en-US" altLang="el-GR" dirty="0" smtClean="0"/>
              <a:t>DMA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Αλλιώς θα πρέπει να χρησιμοποιείται η </a:t>
            </a:r>
            <a:r>
              <a:rPr lang="en-US" altLang="el-GR" dirty="0" smtClean="0"/>
              <a:t>MMU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854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Άμεση προσπέλαση μνήμης </a:t>
            </a:r>
            <a:r>
              <a:rPr lang="el-GR" altLang="el-GR" dirty="0" smtClean="0"/>
              <a:t>(4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Γιατί ο ελεγκτής </a:t>
            </a:r>
            <a:r>
              <a:rPr lang="en-US" altLang="el-GR" dirty="0" smtClean="0"/>
              <a:t>DMA </a:t>
            </a:r>
            <a:r>
              <a:rPr lang="el-GR" altLang="el-GR" dirty="0" smtClean="0"/>
              <a:t>δεν </a:t>
            </a:r>
            <a:r>
              <a:rPr lang="el-GR" altLang="el-GR" dirty="0"/>
              <a:t>διαβάζει </a:t>
            </a:r>
            <a:r>
              <a:rPr lang="el-GR" altLang="el-GR" dirty="0" smtClean="0"/>
              <a:t>τη </a:t>
            </a:r>
            <a:r>
              <a:rPr lang="el-GR" altLang="el-GR" dirty="0"/>
              <a:t>συσκευή;</a:t>
            </a:r>
          </a:p>
          <a:p>
            <a:pPr lvl="1"/>
            <a:r>
              <a:rPr lang="el-GR" altLang="el-GR" dirty="0"/>
              <a:t>Τα δεδομένα πρώτα αποθηκεύονται </a:t>
            </a:r>
            <a:r>
              <a:rPr lang="el-GR" altLang="el-GR" dirty="0" smtClean="0"/>
              <a:t>στον ελεγκτή</a:t>
            </a:r>
            <a:endParaRPr lang="el-GR" altLang="el-GR" dirty="0"/>
          </a:p>
          <a:p>
            <a:pPr lvl="2"/>
            <a:r>
              <a:rPr lang="el-GR" altLang="el-GR" dirty="0"/>
              <a:t>Η μεταφορά γίνεται με την ταχύτητα της συσκευής</a:t>
            </a:r>
          </a:p>
          <a:p>
            <a:pPr lvl="2"/>
            <a:r>
              <a:rPr lang="el-GR" altLang="el-GR" dirty="0"/>
              <a:t>Δεν χρειάζεται συγχρονισμός με </a:t>
            </a:r>
            <a:r>
              <a:rPr lang="el-GR" altLang="el-GR" dirty="0" smtClean="0"/>
              <a:t>δίαυλο μνήμης</a:t>
            </a:r>
            <a:endParaRPr lang="el-GR" altLang="el-GR" dirty="0"/>
          </a:p>
          <a:p>
            <a:pPr lvl="1"/>
            <a:r>
              <a:rPr lang="el-GR" altLang="el-GR" dirty="0"/>
              <a:t>Ελέγχεται </a:t>
            </a:r>
            <a:r>
              <a:rPr lang="el-GR" altLang="el-GR" dirty="0" smtClean="0"/>
              <a:t>αν </a:t>
            </a:r>
            <a:r>
              <a:rPr lang="el-GR" altLang="el-GR" dirty="0"/>
              <a:t>η μεταφορά ολοκληρώθηκε σωστά</a:t>
            </a:r>
          </a:p>
          <a:p>
            <a:pPr lvl="1"/>
            <a:r>
              <a:rPr lang="el-GR" altLang="el-GR" dirty="0"/>
              <a:t>Μόνο τότε ξεκινάει ο ελεγκτής </a:t>
            </a:r>
            <a:r>
              <a:rPr lang="en-US" altLang="el-GR" dirty="0"/>
              <a:t>DMA</a:t>
            </a:r>
          </a:p>
          <a:p>
            <a:r>
              <a:rPr lang="el-GR" altLang="el-GR" dirty="0"/>
              <a:t>Λόγοι μη χρήσης </a:t>
            </a:r>
            <a:r>
              <a:rPr lang="en-US" altLang="el-GR" dirty="0"/>
              <a:t>DMA</a:t>
            </a:r>
          </a:p>
          <a:p>
            <a:pPr lvl="1"/>
            <a:r>
              <a:rPr lang="el-GR" altLang="el-GR" dirty="0" smtClean="0"/>
              <a:t>Απλοί </a:t>
            </a:r>
            <a:r>
              <a:rPr lang="el-GR" altLang="el-GR" dirty="0"/>
              <a:t>υπολογιστές (μειωμένο κόστος συστήματος)</a:t>
            </a:r>
          </a:p>
          <a:p>
            <a:pPr lvl="1"/>
            <a:r>
              <a:rPr lang="el-GR" altLang="el-GR" dirty="0" smtClean="0"/>
              <a:t>Γρήγορες </a:t>
            </a:r>
            <a:r>
              <a:rPr lang="el-GR" altLang="el-GR" dirty="0"/>
              <a:t>συσκευές (αύξηση ταχύτητας μεταφοράς)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097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Διακοπές (1</a:t>
            </a:r>
            <a:r>
              <a:rPr lang="el-GR" dirty="0"/>
              <a:t> από </a:t>
            </a:r>
            <a:r>
              <a:rPr lang="en-US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16386" name="Picture 9" descr="Διακοπές: Η συσκευή προκαλεί διακοπή. Ο ελεγκτής αποφασίζει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52" y="1196752"/>
            <a:ext cx="5626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81000" y="3355752"/>
            <a:ext cx="8382000" cy="304504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Η συσκευή προκαλεί διακοπή όταν τελειώσει</a:t>
            </a:r>
          </a:p>
          <a:p>
            <a:r>
              <a:rPr lang="el-GR" altLang="el-GR" dirty="0" smtClean="0"/>
              <a:t>Ο ελεγκτής βλέπει αν εγκρίνεται η διακοπή</a:t>
            </a:r>
          </a:p>
          <a:p>
            <a:pPr lvl="1"/>
            <a:r>
              <a:rPr lang="el-GR" altLang="el-GR" dirty="0" smtClean="0"/>
              <a:t>Αν εκκρεμούν σημαντικότερες, δεν θα την εγκρίνει</a:t>
            </a:r>
          </a:p>
          <a:p>
            <a:pPr lvl="1"/>
            <a:r>
              <a:rPr lang="el-GR" altLang="el-GR" dirty="0" smtClean="0"/>
              <a:t>Η διακοπή θα παραμείνει ενεργοποιημένη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Θα την εγκρίνει (ελπίζουμε!) αργότερα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75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Διακοπές (2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16386" name="Picture 9" descr="Διακοπές: Η συσκευή προκαλεί διακοπή. Ο ελεγκτής αποφασίζει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52" y="1196752"/>
            <a:ext cx="5626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81000" y="3355752"/>
            <a:ext cx="8382000" cy="304504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Ο ελεγκτής στέλνει σήμα διακοπής</a:t>
            </a:r>
          </a:p>
          <a:p>
            <a:pPr lvl="1"/>
            <a:r>
              <a:rPr lang="el-GR" altLang="el-GR" dirty="0" smtClean="0"/>
              <a:t>Μαζί με το σήμα στέλνεται η διεύθυνση διακοπής</a:t>
            </a:r>
          </a:p>
          <a:p>
            <a:pPr lvl="2"/>
            <a:r>
              <a:rPr lang="el-GR" altLang="el-GR" dirty="0" smtClean="0"/>
              <a:t>Χρησιμοποιείται ως δείκτης σε διάνυσμα διακοπών</a:t>
            </a:r>
          </a:p>
          <a:p>
            <a:pPr lvl="1"/>
            <a:r>
              <a:rPr lang="el-GR" altLang="el-GR" dirty="0" smtClean="0"/>
              <a:t>Από εδώ και πέρα διακοπή ~ παγίδα</a:t>
            </a:r>
          </a:p>
          <a:p>
            <a:pPr lvl="2"/>
            <a:r>
              <a:rPr lang="el-GR" altLang="el-GR" dirty="0" smtClean="0"/>
              <a:t>Π.χ. διαίρεση με το μηδέν ή κλήση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312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Διακοπές </a:t>
            </a:r>
            <a:r>
              <a:rPr lang="el-GR" altLang="el-GR" dirty="0" smtClean="0"/>
              <a:t>(3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Ρουτίνα εξυπηρέτησης: επιβεβαιώνει τη διακοπή</a:t>
            </a:r>
          </a:p>
          <a:p>
            <a:pPr lvl="1"/>
            <a:r>
              <a:rPr lang="el-GR" altLang="el-GR" dirty="0" smtClean="0"/>
              <a:t>Ο ελεγκτής διακοπών μπορεί να στείλει νέα διακοπή</a:t>
            </a:r>
          </a:p>
          <a:p>
            <a:r>
              <a:rPr lang="el-GR" altLang="el-GR" dirty="0" smtClean="0"/>
              <a:t>Ο επεξεργαστής αποθηκεύει κάποια κατάσταση</a:t>
            </a:r>
          </a:p>
          <a:p>
            <a:pPr lvl="1"/>
            <a:r>
              <a:rPr lang="el-GR" altLang="el-GR" dirty="0" smtClean="0"/>
              <a:t>Μετρητής προγράμματος, ίσως και καταχωρητές</a:t>
            </a:r>
          </a:p>
          <a:p>
            <a:pPr lvl="1"/>
            <a:r>
              <a:rPr lang="el-GR" altLang="el-GR" dirty="0" smtClean="0"/>
              <a:t>Παλιότερα: σε ειδικές θέσεις μνήμης/καταχωρητές</a:t>
            </a:r>
          </a:p>
          <a:p>
            <a:pPr lvl="2"/>
            <a:r>
              <a:rPr lang="el-GR" altLang="el-GR" dirty="0" smtClean="0"/>
              <a:t>Αδυναμία χειρισμού φωλιασμένων διακοπών</a:t>
            </a:r>
          </a:p>
          <a:p>
            <a:pPr lvl="1"/>
            <a:r>
              <a:rPr lang="el-GR" altLang="el-GR" dirty="0" smtClean="0"/>
              <a:t>Σήμερα: σε στοίβα πυρήνα ή διεργασίας</a:t>
            </a:r>
          </a:p>
          <a:p>
            <a:pPr lvl="2"/>
            <a:r>
              <a:rPr lang="el-GR" altLang="el-GR" dirty="0" smtClean="0"/>
              <a:t>Στον πυρήνα δεν έχουμε κίνδυνο σφάλματος σελίδας</a:t>
            </a:r>
          </a:p>
          <a:p>
            <a:pPr lvl="2"/>
            <a:r>
              <a:rPr lang="el-GR" altLang="el-GR" dirty="0" smtClean="0"/>
              <a:t>Στη διεργασία δεν χρειάζεται να αλλάξουμε χάρτη μνήμης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42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Διακοπές </a:t>
            </a:r>
            <a:r>
              <a:rPr lang="el-GR" altLang="el-GR" dirty="0" smtClean="0"/>
              <a:t>(4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18438" name="Picture 9" descr="Ακριβείς και ανακριβείς διακοπέ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70" y="1170434"/>
            <a:ext cx="36004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Ακριβείς και ανακριβείς διακοπές</a:t>
            </a:r>
          </a:p>
          <a:p>
            <a:pPr lvl="1"/>
            <a:r>
              <a:rPr lang="el-GR" altLang="el-GR" dirty="0" smtClean="0"/>
              <a:t>Οι διακοπές εκτελούνταν παλιά ανάμεσα στις εντολές</a:t>
            </a:r>
          </a:p>
          <a:p>
            <a:pPr lvl="2"/>
            <a:r>
              <a:rPr lang="el-GR" altLang="el-GR" dirty="0" smtClean="0"/>
              <a:t>Όλες οι εντολές πριν τον </a:t>
            </a:r>
            <a:r>
              <a:rPr lang="en-US" altLang="el-GR" dirty="0" smtClean="0"/>
              <a:t>PC</a:t>
            </a:r>
            <a:r>
              <a:rPr lang="el-GR" altLang="el-GR" dirty="0" smtClean="0"/>
              <a:t> είχαν εκτελεστεί (και μόνο αυτές)</a:t>
            </a:r>
          </a:p>
          <a:p>
            <a:pPr lvl="1"/>
            <a:r>
              <a:rPr lang="el-GR" altLang="el-GR" dirty="0" smtClean="0"/>
              <a:t>Παροχέτευση: εκτελούνται πολλές εντολές μαζί</a:t>
            </a:r>
          </a:p>
          <a:p>
            <a:pPr lvl="1"/>
            <a:r>
              <a:rPr lang="el-GR" altLang="el-GR" dirty="0" smtClean="0"/>
              <a:t>Υπερβαθμωτές: οι εντολές εκτελούνται με άλλη σειρά</a:t>
            </a:r>
          </a:p>
          <a:p>
            <a:pPr lvl="1"/>
            <a:r>
              <a:rPr lang="el-GR" altLang="el-GR" dirty="0" smtClean="0"/>
              <a:t>Ιδανικά θέλουμε να βλέπουμε το παραδοσιακό μοντέλο</a:t>
            </a:r>
          </a:p>
          <a:p>
            <a:pPr lvl="2"/>
            <a:r>
              <a:rPr lang="el-GR" altLang="el-GR" dirty="0" smtClean="0"/>
              <a:t>Αν ισχύει αυτό έχουμε ακριβείς </a:t>
            </a:r>
            <a:r>
              <a:rPr lang="en-US" altLang="el-GR" dirty="0" smtClean="0"/>
              <a:t>(precise)</a:t>
            </a:r>
            <a:r>
              <a:rPr lang="el-GR" altLang="el-GR" dirty="0" smtClean="0"/>
              <a:t> διακοπές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62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Διακοπές </a:t>
            </a:r>
            <a:r>
              <a:rPr lang="el-GR" altLang="el-GR" dirty="0" smtClean="0"/>
              <a:t>(5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Οι ακριβείς διακοπές έχουν τέσσερις ιδιότητες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PC</a:t>
            </a:r>
            <a:r>
              <a:rPr lang="el-GR" altLang="el-GR" dirty="0" smtClean="0"/>
              <a:t> αποθηκεύεται σε γνωστή θέση</a:t>
            </a:r>
          </a:p>
          <a:p>
            <a:pPr lvl="1"/>
            <a:r>
              <a:rPr lang="el-GR" altLang="el-GR" dirty="0" smtClean="0"/>
              <a:t>Όλες οι εντολές πριν τον </a:t>
            </a:r>
            <a:r>
              <a:rPr lang="en-US" altLang="el-GR" dirty="0" smtClean="0"/>
              <a:t>PC</a:t>
            </a:r>
            <a:r>
              <a:rPr lang="el-GR" altLang="el-GR" dirty="0" smtClean="0"/>
              <a:t> έχουν ολοκληρωθεί</a:t>
            </a:r>
          </a:p>
          <a:p>
            <a:pPr lvl="1"/>
            <a:r>
              <a:rPr lang="el-GR" altLang="el-GR" dirty="0" smtClean="0"/>
              <a:t>Δεν έχει εκτελεστεί καμία εντολή μετά τον</a:t>
            </a:r>
            <a:r>
              <a:rPr lang="en-US" altLang="el-GR" dirty="0" smtClean="0"/>
              <a:t> PC</a:t>
            </a:r>
          </a:p>
          <a:p>
            <a:pPr lvl="1"/>
            <a:r>
              <a:rPr lang="el-GR" altLang="el-GR" dirty="0" smtClean="0"/>
              <a:t>Η εντολή που δείχνει ο </a:t>
            </a:r>
            <a:r>
              <a:rPr lang="en-US" altLang="el-GR" dirty="0" smtClean="0"/>
              <a:t>PC</a:t>
            </a:r>
            <a:r>
              <a:rPr lang="el-GR" altLang="el-GR" dirty="0" smtClean="0"/>
              <a:t> έχει γνωστή κατάσταση</a:t>
            </a:r>
          </a:p>
          <a:p>
            <a:r>
              <a:rPr lang="el-GR" altLang="el-GR" dirty="0" smtClean="0"/>
              <a:t>Πρέπει να αναιρούνται οι μερικές εκτελέσεις</a:t>
            </a:r>
          </a:p>
          <a:p>
            <a:pPr lvl="1"/>
            <a:r>
              <a:rPr lang="el-GR" altLang="el-GR" dirty="0" smtClean="0"/>
              <a:t>Η εντολή που δείχνει ο </a:t>
            </a:r>
            <a:r>
              <a:rPr lang="en-US" altLang="el-GR" dirty="0" smtClean="0"/>
              <a:t>PC</a:t>
            </a:r>
            <a:r>
              <a:rPr lang="el-GR" altLang="el-GR" dirty="0" smtClean="0"/>
              <a:t> μπορεί να έχει εκτελεστεί</a:t>
            </a:r>
          </a:p>
          <a:p>
            <a:pPr lvl="1"/>
            <a:r>
              <a:rPr lang="el-GR" altLang="el-GR" dirty="0" smtClean="0"/>
              <a:t>Εναλλακτικά, μπορεί να μην έχει εκτελεστεί</a:t>
            </a:r>
          </a:p>
          <a:p>
            <a:pPr lvl="1"/>
            <a:r>
              <a:rPr lang="el-GR" altLang="el-GR" dirty="0" smtClean="0"/>
              <a:t>Απλά, πρέπει να ξέρουμε τι από τα δύο ισχύει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439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Διακοπές </a:t>
            </a:r>
            <a:r>
              <a:rPr lang="el-GR" altLang="el-GR" dirty="0" smtClean="0"/>
              <a:t>(6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Ανακριβείς διακοπές: κρατάμε </a:t>
            </a:r>
            <a:r>
              <a:rPr lang="el-GR" altLang="el-GR" dirty="0"/>
              <a:t>κατάσταση</a:t>
            </a:r>
          </a:p>
          <a:p>
            <a:pPr lvl="1"/>
            <a:r>
              <a:rPr lang="el-GR" altLang="el-GR" dirty="0" smtClean="0"/>
              <a:t>Όλη η κατάστασης στέλνεται </a:t>
            </a:r>
            <a:r>
              <a:rPr lang="el-GR" altLang="el-GR" dirty="0"/>
              <a:t>στη στοίβα</a:t>
            </a:r>
          </a:p>
          <a:p>
            <a:pPr lvl="1"/>
            <a:r>
              <a:rPr lang="el-GR" altLang="el-GR" dirty="0"/>
              <a:t>Μεγάλο κόστος </a:t>
            </a:r>
            <a:r>
              <a:rPr lang="el-GR" altLang="el-GR" dirty="0" smtClean="0"/>
              <a:t>μεταφοράς στοιχείων</a:t>
            </a:r>
            <a:endParaRPr lang="el-GR" altLang="el-GR" dirty="0"/>
          </a:p>
          <a:p>
            <a:pPr lvl="1"/>
            <a:r>
              <a:rPr lang="el-GR" altLang="el-GR" dirty="0"/>
              <a:t>Το </a:t>
            </a:r>
            <a:r>
              <a:rPr lang="el-GR" altLang="el-GR" dirty="0" smtClean="0"/>
              <a:t>ΛΣ πρέπει </a:t>
            </a:r>
            <a:r>
              <a:rPr lang="el-GR" altLang="el-GR" dirty="0"/>
              <a:t>να καταλάβει τι </a:t>
            </a:r>
            <a:r>
              <a:rPr lang="el-GR" altLang="el-GR" dirty="0" smtClean="0"/>
              <a:t>έχει </a:t>
            </a:r>
            <a:r>
              <a:rPr lang="el-GR" altLang="el-GR" dirty="0"/>
              <a:t>γίνει</a:t>
            </a:r>
          </a:p>
          <a:p>
            <a:pPr lvl="1"/>
            <a:r>
              <a:rPr lang="el-GR" altLang="el-GR" dirty="0"/>
              <a:t>Ο κώδικας μπορεί να είναι πολύ </a:t>
            </a:r>
            <a:r>
              <a:rPr lang="el-GR" altLang="el-GR" dirty="0" smtClean="0"/>
              <a:t>περίπλοκος</a:t>
            </a:r>
          </a:p>
          <a:p>
            <a:r>
              <a:rPr lang="el-GR" altLang="el-GR" dirty="0" smtClean="0"/>
              <a:t>Ακριβείς </a:t>
            </a:r>
            <a:r>
              <a:rPr lang="el-GR" altLang="el-GR" dirty="0"/>
              <a:t>και ανακριβείς </a:t>
            </a:r>
            <a:r>
              <a:rPr lang="el-GR" altLang="el-GR" dirty="0" smtClean="0"/>
              <a:t>διακοπές μαζί</a:t>
            </a:r>
            <a:endParaRPr lang="el-GR" altLang="el-GR" dirty="0"/>
          </a:p>
          <a:p>
            <a:pPr lvl="1"/>
            <a:r>
              <a:rPr lang="el-GR" altLang="el-GR" dirty="0"/>
              <a:t>Οι διακοπές Ε/Ε </a:t>
            </a:r>
            <a:r>
              <a:rPr lang="el-GR" altLang="el-GR" dirty="0" smtClean="0"/>
              <a:t>θέλουμε να είναι </a:t>
            </a:r>
            <a:r>
              <a:rPr lang="el-GR" altLang="el-GR" dirty="0"/>
              <a:t>ακριβείς</a:t>
            </a:r>
          </a:p>
          <a:p>
            <a:pPr lvl="1"/>
            <a:r>
              <a:rPr lang="el-GR" altLang="el-GR" dirty="0"/>
              <a:t>Οι παγίδες διαίρεσης με το μηδέν </a:t>
            </a:r>
            <a:r>
              <a:rPr lang="el-GR" altLang="el-GR" dirty="0" smtClean="0"/>
              <a:t>ας μην είναι</a:t>
            </a:r>
            <a:endParaRPr lang="el-GR" altLang="el-GR" dirty="0"/>
          </a:p>
          <a:p>
            <a:pPr lvl="2"/>
            <a:r>
              <a:rPr lang="el-GR" altLang="el-GR" dirty="0"/>
              <a:t>Η διεργασία θα τερματιστεί έτσι κι αλλιώς!</a:t>
            </a:r>
          </a:p>
          <a:p>
            <a:pPr lvl="1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98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/>
              <a:t>, Εκδόσεις Κλειδάριθμος</a:t>
            </a:r>
            <a:r>
              <a:rPr lang="el-GR" smtClean="0"/>
              <a:t>.</a:t>
            </a:r>
            <a:endParaRPr lang="el-GR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7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Διακοπές </a:t>
            </a:r>
            <a:r>
              <a:rPr lang="el-GR" altLang="el-GR" dirty="0" smtClean="0"/>
              <a:t>(7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Κατ’επιλογή ακριβείς διακοπές</a:t>
            </a:r>
          </a:p>
          <a:p>
            <a:pPr lvl="1"/>
            <a:r>
              <a:rPr lang="el-GR" altLang="el-GR" dirty="0" smtClean="0"/>
              <a:t>Μέσω ενεργοποίησης ενός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ελέγχου</a:t>
            </a:r>
          </a:p>
          <a:p>
            <a:pPr lvl="1"/>
            <a:r>
              <a:rPr lang="el-GR" altLang="el-GR" dirty="0" smtClean="0"/>
              <a:t>Αύξηση της επιβάρυνσης του επεξεργαστή</a:t>
            </a:r>
          </a:p>
          <a:p>
            <a:r>
              <a:rPr lang="el-GR" altLang="el-GR" dirty="0" smtClean="0"/>
              <a:t>Οι ακριβείς διακοπές έχουν κόστος</a:t>
            </a:r>
          </a:p>
          <a:p>
            <a:pPr lvl="1"/>
            <a:r>
              <a:rPr lang="el-GR" altLang="el-GR" dirty="0" smtClean="0"/>
              <a:t>Περίπλοκοι μηχανισμοί στον επεξεργαστή</a:t>
            </a:r>
          </a:p>
          <a:p>
            <a:pPr lvl="1"/>
            <a:r>
              <a:rPr lang="el-GR" altLang="el-GR" dirty="0" smtClean="0"/>
              <a:t>Καταλαμβάνουν χώρο στο ολοκληρωμένο κύκλωμα</a:t>
            </a:r>
          </a:p>
          <a:p>
            <a:r>
              <a:rPr lang="el-GR" altLang="el-GR" dirty="0" smtClean="0"/>
              <a:t>Ο συμβιβασμός είναι δύσκολος</a:t>
            </a:r>
          </a:p>
          <a:p>
            <a:pPr lvl="1"/>
            <a:r>
              <a:rPr lang="el-GR" altLang="el-GR" dirty="0" smtClean="0"/>
              <a:t>Ανακριβείς διακοπές: περίπλοκο λειτουργικό</a:t>
            </a:r>
          </a:p>
          <a:p>
            <a:pPr lvl="1"/>
            <a:r>
              <a:rPr lang="el-GR" altLang="el-GR" dirty="0" smtClean="0"/>
              <a:t>Ακριβείς διακοπές: περίπλοκος επεξεργαστής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470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λογισμικού Ε/Ε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Στόχοι </a:t>
            </a:r>
            <a:r>
              <a:rPr lang="el-GR" altLang="el-GR" dirty="0" smtClean="0"/>
              <a:t>λογισμικού Ε/Ε (1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Ανεξαρτησία από τη συσκευή</a:t>
            </a:r>
          </a:p>
          <a:p>
            <a:pPr lvl="1"/>
            <a:r>
              <a:rPr lang="el-GR" altLang="el-GR" dirty="0" smtClean="0"/>
              <a:t>Ανάγνωση όλων των αρχείων με τις ίδιες εντολές</a:t>
            </a:r>
          </a:p>
          <a:p>
            <a:pPr lvl="1"/>
            <a:r>
              <a:rPr lang="el-GR" altLang="el-GR" dirty="0" smtClean="0"/>
              <a:t>Ανεξάρτητα από τον τύπο συσκευής αποθήκευσης</a:t>
            </a:r>
          </a:p>
          <a:p>
            <a:r>
              <a:rPr lang="el-GR" altLang="el-GR" dirty="0" smtClean="0"/>
              <a:t>Ομοιόμορφη ονομασία</a:t>
            </a:r>
          </a:p>
          <a:p>
            <a:pPr lvl="1"/>
            <a:r>
              <a:rPr lang="el-GR" altLang="el-GR" dirty="0" smtClean="0"/>
              <a:t>Συμβολοσειρά ή ακέραιος ανεξάρτητα από συσκευή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ενσωματώνονται στην ιεραρχία αρχείων</a:t>
            </a:r>
          </a:p>
          <a:p>
            <a:r>
              <a:rPr lang="el-GR" altLang="el-GR" dirty="0" smtClean="0"/>
              <a:t>Χειρισμός σφαλμάτων</a:t>
            </a:r>
          </a:p>
          <a:p>
            <a:pPr lvl="1"/>
            <a:r>
              <a:rPr lang="el-GR" altLang="el-GR" dirty="0" smtClean="0"/>
              <a:t>Όσο το δυνατόν πλησιέστερα στο υλικό</a:t>
            </a:r>
          </a:p>
          <a:p>
            <a:pPr lvl="1"/>
            <a:r>
              <a:rPr lang="el-GR" altLang="el-GR" dirty="0" smtClean="0"/>
              <a:t>Το ΛΣ μπορεί να ανακάμπτει από κάποια σφάλματα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240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dirty="0"/>
              <a:t>Στόχοι λογισμικού Ε/Ε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Σύγχρονες ή ασύγχρονες μεταφορές;</a:t>
            </a:r>
          </a:p>
          <a:p>
            <a:pPr lvl="1"/>
            <a:r>
              <a:rPr lang="el-GR" altLang="el-GR" dirty="0"/>
              <a:t>Οι σύγχρονες </a:t>
            </a:r>
            <a:r>
              <a:rPr lang="el-GR" altLang="el-GR" dirty="0" smtClean="0"/>
              <a:t>λειτουργίες μπλοκάρουν </a:t>
            </a:r>
            <a:r>
              <a:rPr lang="el-GR" altLang="el-GR" dirty="0"/>
              <a:t>τον καλούντα</a:t>
            </a:r>
          </a:p>
          <a:p>
            <a:pPr lvl="1"/>
            <a:r>
              <a:rPr lang="el-GR" altLang="el-GR" dirty="0"/>
              <a:t>Οι ασύγχρονες εξελίσσονται ανεξάρτητα </a:t>
            </a:r>
            <a:r>
              <a:rPr lang="el-GR" altLang="el-GR" dirty="0" smtClean="0"/>
              <a:t>του καλούντα</a:t>
            </a:r>
            <a:endParaRPr lang="el-GR" altLang="el-GR" dirty="0"/>
          </a:p>
          <a:p>
            <a:pPr lvl="1"/>
            <a:r>
              <a:rPr lang="el-GR" altLang="el-GR" dirty="0"/>
              <a:t>Μετατροπή ασύγχρονων </a:t>
            </a:r>
            <a:r>
              <a:rPr lang="el-GR" altLang="el-GR" dirty="0" smtClean="0"/>
              <a:t>σε </a:t>
            </a:r>
            <a:r>
              <a:rPr lang="el-GR" altLang="el-GR" dirty="0"/>
              <a:t>σύγχρονες κλήσεις</a:t>
            </a:r>
          </a:p>
          <a:p>
            <a:r>
              <a:rPr lang="el-GR" altLang="el-GR" dirty="0" smtClean="0"/>
              <a:t>Κοινόχρηστες και αποκλειστικές συσκευές</a:t>
            </a:r>
          </a:p>
          <a:p>
            <a:pPr lvl="1"/>
            <a:r>
              <a:rPr lang="el-GR" altLang="el-GR" dirty="0" smtClean="0"/>
              <a:t>Ορισμένες συσκευές είναι κοινόχρηστες (π.χ. δίσκοι)</a:t>
            </a:r>
          </a:p>
          <a:p>
            <a:pPr lvl="1"/>
            <a:r>
              <a:rPr lang="el-GR" altLang="el-GR" dirty="0" smtClean="0"/>
              <a:t>Άλλες είναι αποκλειστικές (π.χ. εκτυπωτής)</a:t>
            </a:r>
          </a:p>
          <a:p>
            <a:pPr lvl="1"/>
            <a:r>
              <a:rPr lang="el-GR" altLang="el-GR" dirty="0" smtClean="0"/>
              <a:t>Οι αποκλειστικές πρέπει να δεσμεύονται πριν τη χρήση</a:t>
            </a:r>
          </a:p>
          <a:p>
            <a:pPr lvl="1"/>
            <a:r>
              <a:rPr lang="el-GR" altLang="el-GR" dirty="0" smtClean="0"/>
              <a:t>Η δέσμευση εισάγει τον κίνδυνο των αδιεξόδων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99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λογισμικού Ε/Ε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πακέτα </a:t>
            </a:r>
            <a:r>
              <a:rPr lang="el-GR" altLang="el-GR" dirty="0" smtClean="0"/>
              <a:t>δικτύου δεν </a:t>
            </a:r>
            <a:r>
              <a:rPr lang="el-GR" altLang="el-GR" dirty="0"/>
              <a:t>πάνε </a:t>
            </a:r>
            <a:r>
              <a:rPr lang="el-GR" altLang="el-GR" dirty="0" smtClean="0"/>
              <a:t>στον </a:t>
            </a:r>
            <a:r>
              <a:rPr lang="el-GR" altLang="el-GR" dirty="0"/>
              <a:t>παραλήπτη</a:t>
            </a:r>
          </a:p>
          <a:p>
            <a:pPr lvl="2"/>
            <a:r>
              <a:rPr lang="el-GR" altLang="el-GR" dirty="0"/>
              <a:t>Πρέπει να εξεταστεί </a:t>
            </a:r>
            <a:r>
              <a:rPr lang="el-GR" altLang="el-GR" dirty="0" smtClean="0"/>
              <a:t>η </a:t>
            </a:r>
            <a:r>
              <a:rPr lang="el-GR" altLang="el-GR" dirty="0"/>
              <a:t>επικεφαλίδα του </a:t>
            </a:r>
            <a:r>
              <a:rPr lang="el-GR" altLang="el-GR" dirty="0" smtClean="0"/>
              <a:t>πακέτου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συσκευές ήχου </a:t>
            </a:r>
            <a:r>
              <a:rPr lang="el-GR" altLang="el-GR" dirty="0" smtClean="0"/>
              <a:t>είναι πραγματικού </a:t>
            </a:r>
            <a:r>
              <a:rPr lang="el-GR" altLang="el-GR" dirty="0"/>
              <a:t>χρόνου</a:t>
            </a:r>
          </a:p>
          <a:p>
            <a:pPr lvl="2"/>
            <a:r>
              <a:rPr lang="el-GR" altLang="el-GR" dirty="0"/>
              <a:t>Το </a:t>
            </a:r>
            <a:r>
              <a:rPr lang="el-GR" altLang="el-GR" dirty="0" smtClean="0"/>
              <a:t>ΛΣ χρησιμοποιεί </a:t>
            </a:r>
            <a:r>
              <a:rPr lang="el-GR" altLang="el-GR" dirty="0"/>
              <a:t>προσωρινές μνήμες</a:t>
            </a:r>
          </a:p>
          <a:p>
            <a:pPr lvl="1"/>
            <a:r>
              <a:rPr lang="el-GR" altLang="el-GR" dirty="0" smtClean="0"/>
              <a:t>Η προσωρινή </a:t>
            </a:r>
            <a:r>
              <a:rPr lang="el-GR" altLang="el-GR" dirty="0"/>
              <a:t>αποθήκευση οδηγεί σε </a:t>
            </a:r>
            <a:r>
              <a:rPr lang="el-GR" altLang="el-GR" dirty="0" smtClean="0"/>
              <a:t>αντιγραφές</a:t>
            </a:r>
          </a:p>
          <a:p>
            <a:pPr lvl="2"/>
            <a:r>
              <a:rPr lang="el-GR" altLang="el-GR" dirty="0" smtClean="0"/>
              <a:t>Μεγάλο κόστος αντιγραφής λόγω αργής μνήμης</a:t>
            </a:r>
          </a:p>
          <a:p>
            <a:pPr lvl="2"/>
            <a:r>
              <a:rPr lang="el-GR" altLang="el-GR" dirty="0" smtClean="0"/>
              <a:t>Αποφυγή προσωρινής αποθήκευσης όπου μπορούμε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894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Προγραμματισμένη Ε/Ε (1 από 2)</a:t>
            </a:r>
          </a:p>
        </p:txBody>
      </p:sp>
      <p:pic>
        <p:nvPicPr>
          <p:cNvPr id="23558" name="Picture 9" descr="Ο επεξεργαστής ελέγχει πλήρως την Ε/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0499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3848447"/>
            <a:ext cx="8382000" cy="255235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 επεξεργαστής ελέγχει πλήρως την Ε/Ε</a:t>
            </a:r>
          </a:p>
          <a:p>
            <a:pPr lvl="1"/>
            <a:r>
              <a:rPr lang="el-GR" altLang="el-GR" dirty="0" smtClean="0"/>
              <a:t>Ο χρήστης παίρνει τον έλεγχο του εκτυπωτή</a:t>
            </a:r>
          </a:p>
          <a:p>
            <a:pPr lvl="1"/>
            <a:r>
              <a:rPr lang="el-GR" altLang="el-GR" dirty="0" smtClean="0"/>
              <a:t>Στέλνει τα δεδομένα με μια κλήση συστήματος</a:t>
            </a:r>
          </a:p>
          <a:p>
            <a:pPr lvl="1"/>
            <a:r>
              <a:rPr lang="el-GR" altLang="el-GR" dirty="0" smtClean="0"/>
              <a:t>Το ΛΣ στέλνει χαρακτήρα προς χαρακτήρα τα δεδομένα</a:t>
            </a:r>
          </a:p>
          <a:p>
            <a:pPr lvl="1"/>
            <a:r>
              <a:rPr lang="el-GR" altLang="el-GR" dirty="0" smtClean="0"/>
              <a:t>Σε κάθε βήμα ελέγχει αν είναι έτοιμος ο εκτυπωτής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217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Προγραμματισμένη Ε/Ε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24582" name="Picture 9" descr="Παράδειγμα κώδικα: Ο επεξεργαστής ελέγχει συνέχεια τη συσκευή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214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2708920"/>
            <a:ext cx="8382000" cy="3691879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επεξεργαστής ελέγχει συνέχεια τη συσκευή</a:t>
            </a:r>
          </a:p>
          <a:p>
            <a:pPr lvl="1"/>
            <a:r>
              <a:rPr lang="el-GR" altLang="el-GR" dirty="0" smtClean="0"/>
              <a:t>Αναμονή με απασχόληση ή περιόδευση (</a:t>
            </a:r>
            <a:r>
              <a:rPr lang="en-US" altLang="el-GR" dirty="0" smtClean="0"/>
              <a:t>polling)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Όταν είναι έτοιμη, στέλνει τον επόμενο χαρακτήρα</a:t>
            </a:r>
            <a:endParaRPr lang="en-US" altLang="el-GR" dirty="0" smtClean="0"/>
          </a:p>
          <a:p>
            <a:r>
              <a:rPr lang="el-GR" altLang="el-GR" dirty="0" smtClean="0"/>
              <a:t>Απλή και οικονομική λύση</a:t>
            </a:r>
          </a:p>
          <a:p>
            <a:r>
              <a:rPr lang="el-GR" altLang="el-GR" dirty="0" smtClean="0"/>
              <a:t>Αποδοτική μόνο  με πολύ γρήγορες συσκευές</a:t>
            </a:r>
          </a:p>
          <a:p>
            <a:r>
              <a:rPr lang="el-GR" altLang="el-GR" dirty="0" smtClean="0"/>
              <a:t>Παράδειγμα: εκτυπωτής ταχύτητας 100 </a:t>
            </a:r>
            <a:r>
              <a:rPr lang="en-US" altLang="el-GR" dirty="0" smtClean="0"/>
              <a:t>cps</a:t>
            </a:r>
          </a:p>
          <a:p>
            <a:pPr lvl="1"/>
            <a:r>
              <a:rPr lang="el-GR" altLang="el-GR" dirty="0" smtClean="0"/>
              <a:t>Δέχεται έναν χαρακτήρα ανά 10 </a:t>
            </a:r>
            <a:r>
              <a:rPr lang="en-US" altLang="el-GR" dirty="0" smtClean="0"/>
              <a:t>ms</a:t>
            </a:r>
          </a:p>
          <a:p>
            <a:pPr lvl="1"/>
            <a:r>
              <a:rPr lang="el-GR" altLang="el-GR" dirty="0" smtClean="0"/>
              <a:t>Πόσες εντολές εκτελεί ένας επεξεργαστής στο </a:t>
            </a:r>
            <a:r>
              <a:rPr lang="en-US" altLang="el-GR" dirty="0" smtClean="0"/>
              <a:t>1 GHz</a:t>
            </a:r>
            <a:r>
              <a:rPr lang="el-GR" altLang="el-GR" dirty="0" smtClean="0"/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55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Ε/Ε οδηγούμενη από </a:t>
            </a:r>
            <a:r>
              <a:rPr lang="el-GR" altLang="el-GR" dirty="0" smtClean="0"/>
              <a:t>διακοπές</a:t>
            </a:r>
            <a:endParaRPr lang="el-GR" altLang="el-GR" dirty="0"/>
          </a:p>
        </p:txBody>
      </p:sp>
      <p:pic>
        <p:nvPicPr>
          <p:cNvPr id="25606" name="Picture 9" descr="Παράδειγμα κώδικα: Ο επεξεργαστής στέλνει και ασχολείται με κάτι άλλο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1292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Ο επεξεργαστής στέλνει και ασχολείται με κάτι άλλο</a:t>
            </a:r>
          </a:p>
          <a:p>
            <a:pPr lvl="1"/>
            <a:r>
              <a:rPr lang="el-GR" altLang="el-GR" dirty="0" smtClean="0"/>
              <a:t>Καλεί το χρονοπρογραμματιστή</a:t>
            </a:r>
          </a:p>
          <a:p>
            <a:pPr lvl="1"/>
            <a:r>
              <a:rPr lang="el-GR" altLang="el-GR" dirty="0" smtClean="0"/>
              <a:t>Όταν ολοκληρωθεί η εργασία συμβαίνει μία διακοπή</a:t>
            </a:r>
          </a:p>
          <a:p>
            <a:pPr lvl="1"/>
            <a:r>
              <a:rPr lang="el-GR" altLang="el-GR" dirty="0" smtClean="0"/>
              <a:t>Η διαδικασία εξυπηρέτησης ελέγχει τι έγινε</a:t>
            </a:r>
          </a:p>
          <a:p>
            <a:r>
              <a:rPr lang="el-GR" altLang="el-GR" dirty="0" smtClean="0"/>
              <a:t>Αν είναι όλα εντάξει, στέλνονται τα επόμενα δεδομένα</a:t>
            </a:r>
          </a:p>
          <a:p>
            <a:r>
              <a:rPr lang="el-GR" altLang="el-GR" dirty="0" smtClean="0"/>
              <a:t>Στο τέλος απελευθερώνεται η διεργασία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990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Ε/Ε με χρήση </a:t>
            </a:r>
            <a:r>
              <a:rPr lang="en-US" altLang="el-GR" dirty="0" smtClean="0"/>
              <a:t>DMA</a:t>
            </a:r>
            <a:endParaRPr lang="en-US" altLang="el-GR" dirty="0"/>
          </a:p>
        </p:txBody>
      </p:sp>
      <p:pic>
        <p:nvPicPr>
          <p:cNvPr id="26630" name="Picture 10" descr="Ε/Ε με χρήση DM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0483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708920"/>
            <a:ext cx="8382000" cy="369188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μεταφορά εκτελείται από τον ελεγκτή </a:t>
            </a:r>
            <a:r>
              <a:rPr lang="en-US" altLang="el-GR" dirty="0" smtClean="0"/>
              <a:t>DMA</a:t>
            </a:r>
          </a:p>
          <a:p>
            <a:pPr lvl="1"/>
            <a:r>
              <a:rPr lang="el-GR" altLang="el-GR" dirty="0" smtClean="0"/>
              <a:t>Λαμβάνουμε μία μόνο διακοπή στο τέλος</a:t>
            </a:r>
          </a:p>
          <a:p>
            <a:pPr lvl="1"/>
            <a:r>
              <a:rPr lang="el-GR" altLang="el-GR" dirty="0" smtClean="0"/>
              <a:t>Γλυτώνουμε το κόστος διαχείρισης των διακοπών</a:t>
            </a:r>
          </a:p>
          <a:p>
            <a:r>
              <a:rPr lang="el-GR" altLang="el-GR" dirty="0" smtClean="0"/>
              <a:t>Ελεγκτής </a:t>
            </a:r>
            <a:r>
              <a:rPr lang="en-US" altLang="el-GR" dirty="0" smtClean="0"/>
              <a:t>DMA</a:t>
            </a:r>
            <a:r>
              <a:rPr lang="el-GR" altLang="el-GR" dirty="0" smtClean="0"/>
              <a:t>: πιο αργός από τον επεξεργαστή</a:t>
            </a:r>
          </a:p>
          <a:p>
            <a:pPr lvl="1"/>
            <a:r>
              <a:rPr lang="el-GR" altLang="el-GR" dirty="0" smtClean="0"/>
              <a:t>Για πολύ γρήγορες συσκευές δεν επαρκεί</a:t>
            </a:r>
          </a:p>
          <a:p>
            <a:pPr lvl="1"/>
            <a:r>
              <a:rPr lang="el-GR" altLang="el-GR" dirty="0" smtClean="0"/>
              <a:t>Τότε συμφέρει η χρήση του ίδιου του επεξεργαστή</a:t>
            </a:r>
          </a:p>
          <a:p>
            <a:pPr lvl="1"/>
            <a:r>
              <a:rPr lang="el-GR" altLang="el-GR" dirty="0" smtClean="0"/>
              <a:t>Για αργές συσκευές απελευθερώνει τον επεξεργαστή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5895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Επίπεδα λογισμικού Ε/Ε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Κατανόηση των βασικών αρχών του υλικού και του λογισμικού Ε/Ε</a:t>
            </a:r>
          </a:p>
          <a:p>
            <a:r>
              <a:rPr lang="el-GR" dirty="0" smtClean="0"/>
              <a:t>Εξοικείωση με τον τρόπο οργάνωσης του λογισμικού Ε/Ε σε επίπεδα</a:t>
            </a:r>
          </a:p>
          <a:p>
            <a:r>
              <a:rPr lang="el-GR" dirty="0" smtClean="0"/>
              <a:t>Εισαγωγή στο λογισμικό βασικών συσκευών Ε/Ε και διασυνδέσεων με το χρήστη</a:t>
            </a:r>
          </a:p>
          <a:p>
            <a:r>
              <a:rPr lang="el-GR" dirty="0" smtClean="0"/>
              <a:t>Κατανόηση των βασικών τεχνικών διαχείρισης ισχύος στα σύγχρονα ΛΣ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3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Χειριστές διακοπών (1 από 2)</a:t>
            </a:r>
          </a:p>
        </p:txBody>
      </p:sp>
      <p:pic>
        <p:nvPicPr>
          <p:cNvPr id="27654" name="Picture 9" descr="Επίπεδα λογισμικού και υλικό για Ε/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23320"/>
            <a:ext cx="49688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3068638"/>
            <a:ext cx="8382000" cy="3332162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Χειριστές διακοπών</a:t>
            </a:r>
          </a:p>
          <a:p>
            <a:pPr lvl="1"/>
            <a:r>
              <a:rPr lang="el-GR" altLang="el-GR" dirty="0" smtClean="0"/>
              <a:t>Οι οδηγοί ξεκινούν τις μεταφορές και μπλοκάρουν</a:t>
            </a:r>
          </a:p>
          <a:p>
            <a:pPr lvl="1"/>
            <a:r>
              <a:rPr lang="el-GR" altLang="el-GR" dirty="0" smtClean="0"/>
              <a:t>Όταν συμβεί μια διακοπή ενεργοποιείται ο χειριστής</a:t>
            </a:r>
          </a:p>
          <a:p>
            <a:pPr lvl="2"/>
            <a:r>
              <a:rPr lang="el-GR" altLang="el-GR" dirty="0" smtClean="0"/>
              <a:t>Διαχείριση διακοπών μέχρι την ολοκλήρωση λειτουργίας</a:t>
            </a:r>
          </a:p>
          <a:p>
            <a:pPr lvl="2"/>
            <a:r>
              <a:rPr lang="el-GR" altLang="el-GR" dirty="0" smtClean="0"/>
              <a:t>Παράδειγμα: αποστολή πρόσθετων χαρακτήρων στη συσκευή</a:t>
            </a:r>
          </a:p>
          <a:p>
            <a:pPr lvl="1"/>
            <a:r>
              <a:rPr lang="el-GR" altLang="el-GR" dirty="0" smtClean="0"/>
              <a:t>Ξεμπλοκάρισμα του οδηγού συσκευής στο τέλος</a:t>
            </a:r>
          </a:p>
          <a:p>
            <a:pPr lvl="2"/>
            <a:r>
              <a:rPr lang="el-GR" altLang="el-GR" dirty="0" smtClean="0"/>
              <a:t>Αποστολή σήματος, </a:t>
            </a:r>
            <a:r>
              <a:rPr lang="en-US" altLang="el-GR" dirty="0" smtClean="0"/>
              <a:t>signal</a:t>
            </a:r>
            <a:r>
              <a:rPr lang="el-GR" altLang="el-GR" dirty="0" smtClean="0"/>
              <a:t> σε σηματοφόρο ή κάτι ανάλογο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918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Χειριστές διακοπών </a:t>
            </a:r>
            <a:r>
              <a:rPr lang="el-GR" altLang="el-GR" dirty="0" smtClean="0"/>
              <a:t>(2 από 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Γενική λειτουργία χειριστή διακοπής</a:t>
            </a:r>
          </a:p>
          <a:p>
            <a:pPr lvl="1"/>
            <a:r>
              <a:rPr lang="el-GR" altLang="el-GR" dirty="0" smtClean="0"/>
              <a:t>Αποθήκευση υπόλοιπων καταχωρητών</a:t>
            </a:r>
          </a:p>
          <a:p>
            <a:pPr lvl="1"/>
            <a:r>
              <a:rPr lang="el-GR" altLang="el-GR" dirty="0" smtClean="0"/>
              <a:t>Καθορισμός περιβάλλοντος εκτέλεσης (αλλαγές </a:t>
            </a:r>
            <a:r>
              <a:rPr lang="en-US" altLang="el-GR" dirty="0" smtClean="0"/>
              <a:t>MMU)</a:t>
            </a:r>
          </a:p>
          <a:p>
            <a:pPr lvl="1"/>
            <a:r>
              <a:rPr lang="el-GR" altLang="el-GR" dirty="0" smtClean="0"/>
              <a:t>Δημιουργία στοίβας για τη διαδικασία εξυπηρέτησης</a:t>
            </a:r>
          </a:p>
          <a:p>
            <a:pPr lvl="1"/>
            <a:r>
              <a:rPr lang="el-GR" altLang="el-GR" dirty="0" smtClean="0"/>
              <a:t>Αποστολή επιβεβαίωσης στον ελεγκτή διακοπών</a:t>
            </a:r>
          </a:p>
          <a:p>
            <a:pPr lvl="1"/>
            <a:r>
              <a:rPr lang="el-GR" altLang="el-GR" dirty="0" smtClean="0"/>
              <a:t>Αντιγραφή καταχωρητών στον πίνακα διεργασιών</a:t>
            </a:r>
          </a:p>
          <a:p>
            <a:pPr lvl="1"/>
            <a:r>
              <a:rPr lang="el-GR" altLang="el-GR" dirty="0" smtClean="0"/>
              <a:t>Εκτέλεση του κώδικα εξυπηρέτησης διακοπής</a:t>
            </a:r>
          </a:p>
          <a:p>
            <a:pPr lvl="1"/>
            <a:r>
              <a:rPr lang="el-GR" altLang="el-GR" dirty="0" smtClean="0"/>
              <a:t>Επιλογή της επόμενης διεργασίας προς εκτέλεση</a:t>
            </a:r>
          </a:p>
          <a:p>
            <a:pPr lvl="1"/>
            <a:r>
              <a:rPr lang="el-GR" altLang="el-GR" dirty="0" smtClean="0"/>
              <a:t>Καθορισμός περιβάλλοντος εκτέλεσης (αλλαγές </a:t>
            </a:r>
            <a:r>
              <a:rPr lang="en-US" altLang="el-GR" dirty="0" smtClean="0"/>
              <a:t>MMU)</a:t>
            </a:r>
          </a:p>
          <a:p>
            <a:pPr lvl="1"/>
            <a:r>
              <a:rPr lang="el-GR" altLang="el-GR" dirty="0" smtClean="0"/>
              <a:t>Φόρτωση καταχωρητών και μεταφορά ελέγχου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908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Οδηγοί </a:t>
            </a:r>
            <a:r>
              <a:rPr lang="el-GR" altLang="el-GR" dirty="0" smtClean="0"/>
              <a:t>συσκευών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Εξειδικευμένος κώδικας για κάθε είδος συσκευής</a:t>
            </a:r>
          </a:p>
          <a:p>
            <a:pPr lvl="1"/>
            <a:r>
              <a:rPr lang="el-GR" altLang="el-GR" dirty="0" smtClean="0"/>
              <a:t>Γνωρίζει εντολές και κώδικες σφαλμάτων της συσκευής</a:t>
            </a:r>
          </a:p>
          <a:p>
            <a:pPr lvl="1"/>
            <a:r>
              <a:rPr lang="el-GR" altLang="el-GR" dirty="0" smtClean="0"/>
              <a:t>Χειρίζεται τη συσκευή μέσω των καταχωρητών της</a:t>
            </a:r>
          </a:p>
          <a:p>
            <a:pPr lvl="1"/>
            <a:r>
              <a:rPr lang="el-GR" altLang="el-GR" dirty="0" smtClean="0"/>
              <a:t>Μπορεί να χειρίζεται πολλές παρόμοιες συσκευές</a:t>
            </a:r>
          </a:p>
          <a:p>
            <a:r>
              <a:rPr lang="el-GR" altLang="el-GR" dirty="0" smtClean="0"/>
              <a:t>Εκτέλεση συνήθως μέσα στον πυρήνα</a:t>
            </a:r>
          </a:p>
          <a:p>
            <a:pPr lvl="1"/>
            <a:r>
              <a:rPr lang="el-GR" altLang="el-GR" dirty="0" smtClean="0"/>
              <a:t>Άμεση πρόσβαση στο υλικό</a:t>
            </a:r>
            <a:r>
              <a:rPr lang="en-US" altLang="el-GR" dirty="0" smtClean="0"/>
              <a:t>,</a:t>
            </a:r>
            <a:r>
              <a:rPr lang="el-GR" altLang="el-GR" dirty="0" smtClean="0"/>
              <a:t> άρα και στη συσκευή</a:t>
            </a:r>
          </a:p>
          <a:p>
            <a:pPr lvl="1"/>
            <a:r>
              <a:rPr lang="el-GR" altLang="el-GR" dirty="0" smtClean="0"/>
              <a:t>Σφάλματα στον οδηγό επηρεάζουν το σύστημα</a:t>
            </a:r>
          </a:p>
          <a:p>
            <a:pPr lvl="1"/>
            <a:r>
              <a:rPr lang="el-GR" altLang="el-GR" dirty="0" smtClean="0"/>
              <a:t>Σε ορισμένα ΛΣ εκτελούνται σε επίπεδο χρήστη</a:t>
            </a:r>
          </a:p>
          <a:p>
            <a:pPr lvl="1"/>
            <a:r>
              <a:rPr lang="el-GR" altLang="el-GR" dirty="0" smtClean="0"/>
              <a:t>Ακριβή επικοινωνία αλλά μεγαλύτερη αξιοπιστία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5300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Οδηγοί συσκευών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30726" name="Picture 9" descr="Οδηγοί συσκευών: στο κάτω άκρο του Λ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926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49250" y="5805264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altLang="el-GR" sz="2800" dirty="0" smtClean="0"/>
              <a:t>Οδηγοί συσκευών: στο κάτω άκρο του ΛΣ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3572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Οδηγοί συσκευών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Συνήθως διακρίνονται σε γενικές κατηγορίες</a:t>
            </a:r>
          </a:p>
          <a:p>
            <a:pPr lvl="1"/>
            <a:r>
              <a:rPr lang="el-GR" altLang="el-GR" dirty="0" smtClean="0"/>
              <a:t>Συσκευές </a:t>
            </a:r>
            <a:r>
              <a:rPr lang="el-GR" altLang="el-GR" dirty="0"/>
              <a:t>μπλοκ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συσκευές </a:t>
            </a:r>
            <a:r>
              <a:rPr lang="el-GR" altLang="el-GR" dirty="0"/>
              <a:t>χαρακτήρων</a:t>
            </a:r>
          </a:p>
          <a:p>
            <a:pPr lvl="1"/>
            <a:r>
              <a:rPr lang="el-GR" altLang="el-GR" dirty="0"/>
              <a:t>Πρότυπη διασύνδεση με το </a:t>
            </a:r>
            <a:r>
              <a:rPr lang="el-GR" altLang="el-GR" dirty="0" smtClean="0"/>
              <a:t>ΛΣ για </a:t>
            </a:r>
            <a:r>
              <a:rPr lang="el-GR" altLang="el-GR" dirty="0"/>
              <a:t>κάθε κατηγορία</a:t>
            </a:r>
          </a:p>
          <a:p>
            <a:pPr lvl="1"/>
            <a:r>
              <a:rPr lang="el-GR" altLang="el-GR" dirty="0"/>
              <a:t>Επιτρέπει στο </a:t>
            </a:r>
            <a:r>
              <a:rPr lang="el-GR" altLang="el-GR" dirty="0" smtClean="0"/>
              <a:t>ΛΣ να </a:t>
            </a:r>
            <a:r>
              <a:rPr lang="el-GR" altLang="el-GR" dirty="0"/>
              <a:t>χειρίζεται </a:t>
            </a:r>
            <a:r>
              <a:rPr lang="el-GR" altLang="el-GR" dirty="0" smtClean="0"/>
              <a:t>ποικιλία </a:t>
            </a:r>
            <a:r>
              <a:rPr lang="el-GR" altLang="el-GR" dirty="0"/>
              <a:t>συσκευών</a:t>
            </a:r>
          </a:p>
          <a:p>
            <a:r>
              <a:rPr lang="el-GR" altLang="el-GR" dirty="0" smtClean="0"/>
              <a:t>Σύνδεση συσκευών με το λειτουργικό σύστημα</a:t>
            </a:r>
          </a:p>
          <a:p>
            <a:pPr lvl="1"/>
            <a:r>
              <a:rPr lang="el-GR" altLang="el-GR" dirty="0" smtClean="0"/>
              <a:t>Παλιότερα στατική σύνδεση με πυρήνα</a:t>
            </a:r>
          </a:p>
          <a:p>
            <a:pPr lvl="2"/>
            <a:r>
              <a:rPr lang="el-GR" altLang="el-GR" dirty="0" smtClean="0"/>
              <a:t>Υποθέτει ότι η μηχανή έχει συγκεκριμένες συσκευές</a:t>
            </a:r>
          </a:p>
          <a:p>
            <a:pPr lvl="1"/>
            <a:r>
              <a:rPr lang="el-GR" altLang="el-GR" dirty="0" smtClean="0"/>
              <a:t>Φόρτωση οδηγών στην εκκίνηση ή με τη σύνδεση</a:t>
            </a:r>
          </a:p>
          <a:p>
            <a:pPr lvl="2"/>
            <a:r>
              <a:rPr lang="el-GR" altLang="el-GR" dirty="0" smtClean="0"/>
              <a:t>Κατάλληλη για προσωπικούς υπολογιστές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40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Οδηγοί συσκευών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Τυπική δομή οδηγού συσκευής</a:t>
            </a:r>
          </a:p>
          <a:p>
            <a:pPr lvl="1"/>
            <a:r>
              <a:rPr lang="el-GR" altLang="el-GR" dirty="0"/>
              <a:t>Κώδικας αρχικοποίησης συσκευής</a:t>
            </a:r>
          </a:p>
          <a:p>
            <a:pPr lvl="1"/>
            <a:r>
              <a:rPr lang="el-GR" altLang="el-GR" dirty="0"/>
              <a:t>Έλεγχος παραμέτρων κλήσεων</a:t>
            </a:r>
          </a:p>
          <a:p>
            <a:pPr lvl="1"/>
            <a:r>
              <a:rPr lang="el-GR" altLang="el-GR" dirty="0"/>
              <a:t>Μετάφραση εντολών σε παραμέτρους </a:t>
            </a:r>
            <a:r>
              <a:rPr lang="el-GR" altLang="el-GR" dirty="0" smtClean="0"/>
              <a:t>συσκευής</a:t>
            </a:r>
            <a:endParaRPr lang="el-GR" altLang="el-GR" dirty="0"/>
          </a:p>
          <a:p>
            <a:pPr lvl="1"/>
            <a:r>
              <a:rPr lang="el-GR" altLang="el-GR" dirty="0"/>
              <a:t>Αναμονή μέχρι να γίνει διαθέσιμη η συσκευή</a:t>
            </a:r>
          </a:p>
          <a:p>
            <a:pPr lvl="1"/>
            <a:r>
              <a:rPr lang="el-GR" altLang="el-GR" dirty="0"/>
              <a:t>Αποστολή εντολών και δεδομένων στη συσκευή</a:t>
            </a:r>
          </a:p>
          <a:p>
            <a:pPr lvl="1"/>
            <a:r>
              <a:rPr lang="el-GR" altLang="el-GR" dirty="0"/>
              <a:t>Προγραμματισμένη Ε/Ε ή αναμονή για διακοπή</a:t>
            </a:r>
          </a:p>
          <a:p>
            <a:pPr lvl="1"/>
            <a:r>
              <a:rPr lang="el-GR" altLang="el-GR" dirty="0"/>
              <a:t>Έλεγχος λειτουργίας για σφάλματα</a:t>
            </a:r>
          </a:p>
          <a:p>
            <a:pPr lvl="1"/>
            <a:r>
              <a:rPr lang="el-GR" altLang="el-GR" dirty="0"/>
              <a:t>Επιστροφή αποτελεσμάτων </a:t>
            </a:r>
            <a:r>
              <a:rPr lang="el-GR" altLang="el-GR" dirty="0" smtClean="0"/>
              <a:t>σε ανώτερο </a:t>
            </a:r>
            <a:r>
              <a:rPr lang="el-GR" altLang="el-GR" dirty="0"/>
              <a:t>επίπεδο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842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Οδηγοί συσκευών </a:t>
            </a:r>
            <a:r>
              <a:rPr lang="el-GR" altLang="el-GR" dirty="0" smtClean="0"/>
              <a:t>(5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Επανεισαγόμενοι οδηγοί </a:t>
            </a:r>
            <a:r>
              <a:rPr lang="en-US" altLang="el-GR" dirty="0" smtClean="0"/>
              <a:t>(reentrant)</a:t>
            </a:r>
          </a:p>
          <a:p>
            <a:pPr lvl="1"/>
            <a:r>
              <a:rPr lang="el-GR" altLang="el-GR" dirty="0" smtClean="0"/>
              <a:t>Διακοπή τρέχουσας εκτέλεσης από νέα κλήση οδηγού</a:t>
            </a:r>
          </a:p>
          <a:p>
            <a:pPr lvl="1"/>
            <a:r>
              <a:rPr lang="el-GR" altLang="el-GR" dirty="0" smtClean="0"/>
              <a:t>Ο οδηγός πρέπει να εκτελείται από πολλές διεργασίες</a:t>
            </a:r>
          </a:p>
          <a:p>
            <a:r>
              <a:rPr lang="el-GR" altLang="el-GR" dirty="0" smtClean="0"/>
              <a:t>Υποστήριξη εν θερμώ σύνδεσης </a:t>
            </a:r>
            <a:r>
              <a:rPr lang="en-US" altLang="el-GR" dirty="0" smtClean="0"/>
              <a:t>(hot plugging)</a:t>
            </a:r>
          </a:p>
          <a:p>
            <a:pPr lvl="1"/>
            <a:r>
              <a:rPr lang="el-GR" altLang="el-GR" dirty="0" smtClean="0"/>
              <a:t>Αντιμετώπιση απομάκρυνσης συσκευών</a:t>
            </a:r>
          </a:p>
          <a:p>
            <a:pPr lvl="1"/>
            <a:r>
              <a:rPr lang="el-GR" altLang="el-GR" dirty="0" smtClean="0"/>
              <a:t>Πρέπει να αποφεύγεται η ζημιά στον πυρήνα</a:t>
            </a:r>
          </a:p>
          <a:p>
            <a:pPr lvl="1"/>
            <a:r>
              <a:rPr lang="el-GR" altLang="el-GR" dirty="0" smtClean="0"/>
              <a:t>Ρύθμιση συσκευών κατά τη σύνδεσή τους</a:t>
            </a:r>
          </a:p>
          <a:p>
            <a:r>
              <a:rPr lang="el-GR" altLang="el-GR" dirty="0" smtClean="0"/>
              <a:t>Επικοινωνία οδηγών με τον πυρήνα</a:t>
            </a:r>
          </a:p>
          <a:p>
            <a:pPr lvl="1"/>
            <a:r>
              <a:rPr lang="el-GR" altLang="el-GR" dirty="0" smtClean="0"/>
              <a:t>Χρήση διαδικασιών που διαθέτει ο πυρήνας</a:t>
            </a:r>
          </a:p>
          <a:p>
            <a:pPr lvl="1"/>
            <a:r>
              <a:rPr lang="el-GR" altLang="el-GR" dirty="0" smtClean="0"/>
              <a:t>Παράδειγμα: διαχείριση χρονομέτρων, </a:t>
            </a:r>
            <a:r>
              <a:rPr lang="en-US" altLang="el-GR" dirty="0" smtClean="0"/>
              <a:t>DMA,</a:t>
            </a:r>
            <a:r>
              <a:rPr lang="el-GR" altLang="el-GR" dirty="0" smtClean="0"/>
              <a:t> διακοπών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841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Ανεξάρτητο </a:t>
            </a:r>
            <a:r>
              <a:rPr lang="el-GR" altLang="el-GR" sz="3600" dirty="0"/>
              <a:t>από τη </a:t>
            </a:r>
            <a:r>
              <a:rPr lang="el-GR" altLang="el-GR" sz="3600" dirty="0" smtClean="0"/>
              <a:t>συσκευή (1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  <a:endParaRPr lang="el-GR" altLang="el-GR" sz="3600" dirty="0"/>
          </a:p>
        </p:txBody>
      </p:sp>
      <p:pic>
        <p:nvPicPr>
          <p:cNvPr id="33798" name="Picture 9" descr="Πίνακας σύνοψης: Λογισμικό Ε/Ε ανεξάρτητο από τη συσκευ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196752"/>
            <a:ext cx="482441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2641377"/>
            <a:ext cx="8382000" cy="375942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Λογισμικό Ε/Ε ανεξάρτητο από τη συσκευή</a:t>
            </a:r>
          </a:p>
          <a:p>
            <a:pPr lvl="1"/>
            <a:r>
              <a:rPr lang="el-GR" altLang="el-GR" dirty="0" smtClean="0"/>
              <a:t>Λειτουργίες που εκτελούνται έξω από τους οδηγούς</a:t>
            </a:r>
          </a:p>
          <a:p>
            <a:r>
              <a:rPr lang="el-GR" altLang="el-GR" dirty="0" smtClean="0"/>
              <a:t>Ομοιόμορφη διασύνδεση για οδηγούς συσκευών</a:t>
            </a:r>
          </a:p>
          <a:p>
            <a:pPr lvl="1"/>
            <a:r>
              <a:rPr lang="el-GR" altLang="el-GR" dirty="0" smtClean="0"/>
              <a:t>Αποφυγή τροποποίησης ΛΣ για κάθε τύπο συσκευής</a:t>
            </a:r>
          </a:p>
          <a:p>
            <a:pPr lvl="1"/>
            <a:r>
              <a:rPr lang="el-GR" altLang="el-GR" dirty="0" smtClean="0"/>
              <a:t>Υλοποιείται από τους προγραμματιστές των οδηγών</a:t>
            </a:r>
          </a:p>
          <a:p>
            <a:pPr lvl="1"/>
            <a:r>
              <a:rPr lang="el-GR" altLang="el-GR" dirty="0" smtClean="0"/>
              <a:t>Παρέχει υλοποιήσεις συγκεκριμένων μεθόδων</a:t>
            </a:r>
          </a:p>
          <a:p>
            <a:pPr lvl="1"/>
            <a:r>
              <a:rPr lang="el-GR" altLang="el-GR" dirty="0" smtClean="0"/>
              <a:t>Παράδειγμα: ανάγνωση μπλοκ </a:t>
            </a:r>
            <a:r>
              <a:rPr lang="en-US" altLang="el-GR" i="1" dirty="0" smtClean="0"/>
              <a:t>k</a:t>
            </a:r>
            <a:r>
              <a:rPr lang="el-GR" altLang="el-GR" dirty="0" smtClean="0"/>
              <a:t> από συσκευή μπλοκ</a:t>
            </a:r>
            <a:endParaRPr lang="el-GR" altLang="el-GR" i="1" dirty="0" smtClean="0"/>
          </a:p>
          <a:p>
            <a:pPr lvl="1"/>
            <a:r>
              <a:rPr lang="el-GR" altLang="el-GR" dirty="0" smtClean="0"/>
              <a:t>Ο οδηγός έχει πίνακα με δείκτες προς τις υλοποιήσεις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498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Ανεξάρτητο από τη συσκευή </a:t>
            </a:r>
            <a:r>
              <a:rPr lang="el-GR" altLang="el-GR" sz="3600" dirty="0" smtClean="0"/>
              <a:t>(2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</a:p>
        </p:txBody>
      </p:sp>
      <p:pic>
        <p:nvPicPr>
          <p:cNvPr id="34822" name="Picture 9" descr="Ομοιόμορφη διασύνδεση για οδηγούς συσκευ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928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Ομοιόμορφη διασύνδεση για οδηγούς συσκευών</a:t>
            </a:r>
          </a:p>
          <a:p>
            <a:pPr lvl="1"/>
            <a:r>
              <a:rPr lang="el-GR" altLang="el-GR" dirty="0" smtClean="0"/>
              <a:t>Ομοιόμορφη ονομασία συσκευών</a:t>
            </a:r>
          </a:p>
          <a:p>
            <a:pPr lvl="1"/>
            <a:r>
              <a:rPr lang="el-GR" altLang="el-GR" dirty="0" smtClean="0"/>
              <a:t>Παράδειγμα: μείζων/ελάσσων αριθμός 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Ο μείζων αριθμός επιλέγει έναν οδηγό συσκευής</a:t>
            </a:r>
          </a:p>
          <a:p>
            <a:pPr lvl="1"/>
            <a:r>
              <a:rPr lang="el-GR" altLang="el-GR" dirty="0" smtClean="0"/>
              <a:t>Ο ελάσσων αριθμός επιλέγει μία από τις συσκευές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435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Ανεξάρτητο από τη συσκευή </a:t>
            </a:r>
            <a:r>
              <a:rPr lang="el-GR" altLang="el-GR" sz="3600" dirty="0" smtClean="0"/>
              <a:t>(3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</a:p>
        </p:txBody>
      </p:sp>
      <p:pic>
        <p:nvPicPr>
          <p:cNvPr id="35846" name="Picture 9" descr="Παράδειγμα: Επικοινωνίας διεργασίας επιπέδου χρήστη με ενα μόντεμ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73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3884960"/>
            <a:ext cx="8229600" cy="224120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Προσωρινή αποθήκευση</a:t>
            </a:r>
          </a:p>
          <a:p>
            <a:pPr lvl="1"/>
            <a:r>
              <a:rPr lang="el-GR" altLang="el-GR" dirty="0" smtClean="0"/>
              <a:t>Οι διεργασίες χρησιμοποιούν ομάδες χαρακτήρων</a:t>
            </a:r>
          </a:p>
          <a:p>
            <a:pPr lvl="1"/>
            <a:r>
              <a:rPr lang="el-GR" altLang="el-GR" dirty="0" smtClean="0"/>
              <a:t>Αν η ομάδα είναι στον πυρήνα, κλειδώνεται στη μνήμη</a:t>
            </a:r>
          </a:p>
          <a:p>
            <a:pPr lvl="1"/>
            <a:r>
              <a:rPr lang="el-GR" altLang="el-GR" dirty="0" smtClean="0"/>
              <a:t>Προσθήκη δεύτερης ομάδας για παράλληλη επικοινωνία</a:t>
            </a:r>
          </a:p>
          <a:p>
            <a:pPr lvl="1"/>
            <a:r>
              <a:rPr lang="el-GR" altLang="el-GR" dirty="0" smtClean="0"/>
              <a:t>Εναλλακτικά, χρήση κυκλικής προσωρινής μνήμης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958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υλικού Ε/Ε</a:t>
            </a:r>
          </a:p>
          <a:p>
            <a:r>
              <a:rPr lang="el-GR" dirty="0" smtClean="0"/>
              <a:t>Αρχές λογισμικού Ε/Ε</a:t>
            </a:r>
          </a:p>
          <a:p>
            <a:r>
              <a:rPr lang="el-GR" dirty="0" smtClean="0"/>
              <a:t>Επίπεδα λογισμικού Ε/Ε</a:t>
            </a:r>
          </a:p>
          <a:p>
            <a:r>
              <a:rPr lang="el-GR" dirty="0" smtClean="0"/>
              <a:t>Δίσκοι</a:t>
            </a:r>
          </a:p>
          <a:p>
            <a:r>
              <a:rPr lang="el-GR" dirty="0" smtClean="0"/>
              <a:t>Ρολόγια</a:t>
            </a:r>
          </a:p>
          <a:p>
            <a:r>
              <a:rPr lang="el-GR" dirty="0" smtClean="0"/>
              <a:t>Διασυνδέσεις με το χρήστη</a:t>
            </a:r>
          </a:p>
          <a:p>
            <a:r>
              <a:rPr lang="el-GR" dirty="0" smtClean="0"/>
              <a:t>Διαχείριση ισχύος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42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Ανεξάρτητο από τη συσκευή </a:t>
            </a:r>
            <a:r>
              <a:rPr lang="el-GR" altLang="el-GR" sz="3600" dirty="0" smtClean="0"/>
              <a:t>(4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</a:p>
        </p:txBody>
      </p:sp>
      <p:pic>
        <p:nvPicPr>
          <p:cNvPr id="36870" name="Picture 9" descr="Παράδειγμα: Επικοινωνίας διεργασιών επιπέδου χρήστη μέσω δικτύ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022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3859560"/>
            <a:ext cx="8229600" cy="226660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Προσωρινή αποθήκευση</a:t>
            </a:r>
          </a:p>
          <a:p>
            <a:pPr lvl="1"/>
            <a:r>
              <a:rPr lang="el-GR" altLang="el-GR" dirty="0" smtClean="0"/>
              <a:t>Στην έξοδο επιτρέπει στη διεργασία να συνεχίσει</a:t>
            </a:r>
          </a:p>
          <a:p>
            <a:pPr lvl="1"/>
            <a:r>
              <a:rPr lang="el-GR" altLang="el-GR" dirty="0" smtClean="0"/>
              <a:t>Αρκεί τα δεδομένα να έχουν αντιγραφεί στον πυρήνα</a:t>
            </a:r>
          </a:p>
          <a:p>
            <a:r>
              <a:rPr lang="el-GR" altLang="el-GR" dirty="0" smtClean="0"/>
              <a:t>Προσοχή όμως στο κόστος των αντιγραφών!</a:t>
            </a:r>
          </a:p>
          <a:p>
            <a:pPr lvl="1"/>
            <a:r>
              <a:rPr lang="el-GR" altLang="el-GR" dirty="0" smtClean="0"/>
              <a:t>Οι αντιγραφές επιβραδύνουν τα προγράμματα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753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Ανεξάρτητο από τη συσκευή </a:t>
            </a:r>
            <a:r>
              <a:rPr lang="el-GR" altLang="el-GR" sz="3600" dirty="0" smtClean="0"/>
              <a:t>(5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Αναφορές σφαλμάτων</a:t>
            </a:r>
          </a:p>
          <a:p>
            <a:pPr lvl="1"/>
            <a:r>
              <a:rPr lang="el-GR" altLang="el-GR" dirty="0" smtClean="0"/>
              <a:t>Ορισμένα σφάλματα αντιμετωπίζονται από τον οδηγό</a:t>
            </a:r>
          </a:p>
          <a:p>
            <a:pPr lvl="1"/>
            <a:r>
              <a:rPr lang="el-GR" altLang="el-GR" dirty="0" smtClean="0"/>
              <a:t>Άλλα σφάλματα είναι ανεξάρτητα από τη συσκευή</a:t>
            </a:r>
          </a:p>
          <a:p>
            <a:pPr lvl="1"/>
            <a:r>
              <a:rPr lang="el-GR" altLang="el-GR" dirty="0" smtClean="0"/>
              <a:t>Παράδειγμα: παράμετροι εκτός ορίων</a:t>
            </a:r>
          </a:p>
          <a:p>
            <a:pPr lvl="1"/>
            <a:r>
              <a:rPr lang="el-GR" altLang="el-GR" dirty="0" smtClean="0"/>
              <a:t>Το σφάλμα μπορεί να παρουσιάζεται στο χρήστη</a:t>
            </a:r>
          </a:p>
          <a:p>
            <a:pPr lvl="1"/>
            <a:r>
              <a:rPr lang="el-GR" altLang="el-GR" dirty="0" smtClean="0"/>
              <a:t>Ο χρήστης επιλέγει πώς θέλει να αντιμετωπιστεί</a:t>
            </a:r>
          </a:p>
          <a:p>
            <a:r>
              <a:rPr lang="el-GR" altLang="el-GR" dirty="0" smtClean="0"/>
              <a:t>Μέγεθος μπλοκ ανεξάρτητο από τη συσκευή</a:t>
            </a:r>
          </a:p>
          <a:p>
            <a:pPr lvl="1"/>
            <a:r>
              <a:rPr lang="el-GR" altLang="el-GR" dirty="0" smtClean="0"/>
              <a:t>Απόκρυψη των διαφορετικών τομέων των συσκευών</a:t>
            </a:r>
          </a:p>
          <a:p>
            <a:pPr lvl="1"/>
            <a:r>
              <a:rPr lang="el-GR" altLang="el-GR" dirty="0" smtClean="0"/>
              <a:t>Μετατροπή διάφορων φυσικών σε ένα λογικό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8677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Ανεξάρτητο από τη συσκευή </a:t>
            </a:r>
            <a:r>
              <a:rPr lang="el-GR" altLang="el-GR" sz="3600" dirty="0" smtClean="0"/>
              <a:t>(6</a:t>
            </a:r>
            <a:r>
              <a:rPr lang="el-GR" sz="3600" dirty="0"/>
              <a:t> από 6</a:t>
            </a:r>
            <a:r>
              <a:rPr lang="el-GR" altLang="el-GR" sz="3600" dirty="0" smtClean="0"/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Εκχώρηση και αποδέσμευση </a:t>
            </a:r>
            <a:r>
              <a:rPr lang="el-GR" altLang="el-GR" dirty="0" smtClean="0"/>
              <a:t>συσκευών</a:t>
            </a:r>
            <a:endParaRPr lang="el-GR" altLang="el-GR" dirty="0"/>
          </a:p>
          <a:p>
            <a:pPr lvl="1"/>
            <a:r>
              <a:rPr lang="el-GR" altLang="el-GR" dirty="0" smtClean="0"/>
              <a:t>Ορισμένες συσκευές δεν καταμερίζονται</a:t>
            </a:r>
          </a:p>
          <a:p>
            <a:pPr lvl="2"/>
            <a:r>
              <a:rPr lang="el-GR" altLang="el-GR" dirty="0" smtClean="0"/>
              <a:t>Μόνο </a:t>
            </a:r>
            <a:r>
              <a:rPr lang="el-GR" altLang="el-GR" dirty="0"/>
              <a:t>μία διεργασία μπορεί να γράφει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CD-R</a:t>
            </a:r>
            <a:endParaRPr lang="el-GR" altLang="el-GR" dirty="0"/>
          </a:p>
          <a:p>
            <a:pPr lvl="1"/>
            <a:r>
              <a:rPr lang="el-GR" altLang="el-GR" dirty="0"/>
              <a:t>Το </a:t>
            </a:r>
            <a:r>
              <a:rPr lang="el-GR" altLang="el-GR" dirty="0" smtClean="0"/>
              <a:t>ΛΣ πρέπει </a:t>
            </a:r>
            <a:r>
              <a:rPr lang="el-GR" altLang="el-GR" dirty="0"/>
              <a:t>να έχει μία μέθοδο </a:t>
            </a:r>
            <a:r>
              <a:rPr lang="el-GR" altLang="el-GR" dirty="0" smtClean="0"/>
              <a:t>δέσμευσης</a:t>
            </a:r>
            <a:endParaRPr lang="el-GR" altLang="el-GR" dirty="0"/>
          </a:p>
          <a:p>
            <a:pPr lvl="2"/>
            <a:r>
              <a:rPr lang="el-GR" altLang="el-GR" dirty="0"/>
              <a:t>Παράδειγμα: άνοιγμα </a:t>
            </a:r>
            <a:r>
              <a:rPr lang="el-GR" altLang="el-GR" dirty="0" smtClean="0"/>
              <a:t>ειδικού </a:t>
            </a:r>
            <a:r>
              <a:rPr lang="el-GR" altLang="el-GR" dirty="0"/>
              <a:t>αρχείου </a:t>
            </a:r>
            <a:r>
              <a:rPr lang="el-GR" altLang="el-GR" dirty="0" smtClean="0"/>
              <a:t>συσκευής</a:t>
            </a:r>
            <a:endParaRPr lang="el-GR" altLang="el-GR" dirty="0"/>
          </a:p>
          <a:p>
            <a:pPr lvl="1"/>
            <a:r>
              <a:rPr lang="el-GR" altLang="el-GR" dirty="0"/>
              <a:t>Σε περίπτωση </a:t>
            </a:r>
            <a:r>
              <a:rPr lang="el-GR" altLang="el-GR" dirty="0" smtClean="0"/>
              <a:t>αποτυχίας;</a:t>
            </a:r>
          </a:p>
          <a:p>
            <a:pPr lvl="2"/>
            <a:r>
              <a:rPr lang="el-GR" altLang="el-GR" dirty="0" smtClean="0"/>
              <a:t>Νέα </a:t>
            </a:r>
            <a:r>
              <a:rPr lang="el-GR" altLang="el-GR" dirty="0"/>
              <a:t>δοκιμή </a:t>
            </a:r>
            <a:r>
              <a:rPr lang="el-GR" altLang="el-GR" dirty="0" smtClean="0"/>
              <a:t>αργότερα ή προσθήκη </a:t>
            </a:r>
            <a:r>
              <a:rPr lang="el-GR" altLang="el-GR" dirty="0"/>
              <a:t>σε </a:t>
            </a:r>
            <a:r>
              <a:rPr lang="el-GR" altLang="el-GR" dirty="0" smtClean="0"/>
              <a:t>ουρά</a:t>
            </a:r>
          </a:p>
          <a:p>
            <a:pPr lvl="1"/>
            <a:r>
              <a:rPr lang="el-GR" altLang="el-GR" dirty="0" smtClean="0"/>
              <a:t>Προσοχή στα αδιέξοδα (χωριστή ενότητα)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997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Χώρου χρήστη (1 από 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Α</a:t>
            </a:r>
            <a:r>
              <a:rPr lang="el-GR" altLang="el-GR" dirty="0" smtClean="0"/>
              <a:t>πλούστερη περίπτωση</a:t>
            </a:r>
            <a:r>
              <a:rPr lang="el-GR" altLang="el-GR" dirty="0"/>
              <a:t>:</a:t>
            </a:r>
            <a:r>
              <a:rPr lang="el-GR" altLang="el-GR" dirty="0" smtClean="0"/>
              <a:t> κλήσεις συστήματος</a:t>
            </a:r>
          </a:p>
          <a:p>
            <a:pPr lvl="1"/>
            <a:r>
              <a:rPr lang="el-GR" altLang="el-GR" dirty="0" smtClean="0"/>
              <a:t>Παράδειγμα:</a:t>
            </a:r>
            <a:r>
              <a:rPr lang="en-US" altLang="el-GR" dirty="0" smtClean="0"/>
              <a:t> count = read(fd, &amp;buffer, nbytes);</a:t>
            </a:r>
          </a:p>
          <a:p>
            <a:r>
              <a:rPr lang="el-GR" altLang="el-GR" dirty="0" smtClean="0"/>
              <a:t>Συνήθως: κλήσεις μορφοποιημένης εισόδου/εξόδου</a:t>
            </a:r>
          </a:p>
          <a:p>
            <a:pPr lvl="1"/>
            <a:r>
              <a:rPr lang="el-GR" altLang="el-GR" dirty="0" smtClean="0"/>
              <a:t>Παράδειγμα: </a:t>
            </a:r>
            <a:r>
              <a:rPr lang="en-US" altLang="el-GR" dirty="0" smtClean="0"/>
              <a:t>printf(“The square of %d is %6d\n”,j,j*j);</a:t>
            </a:r>
          </a:p>
          <a:p>
            <a:pPr lvl="1"/>
            <a:r>
              <a:rPr lang="el-GR" altLang="el-GR" dirty="0" smtClean="0"/>
              <a:t>Μετατρέπεται από τη βιβλιοθήκη σε κλήσεις συστήματος</a:t>
            </a:r>
          </a:p>
          <a:p>
            <a:r>
              <a:rPr lang="el-GR" altLang="el-GR" dirty="0" smtClean="0"/>
              <a:t>Διεργασία χειρισμού συσκευών επιπέδου χρήστη</a:t>
            </a:r>
          </a:p>
          <a:p>
            <a:pPr lvl="1"/>
            <a:r>
              <a:rPr lang="el-GR" altLang="el-GR" dirty="0" smtClean="0"/>
              <a:t>Τα αρχεία προς εκτύπωση γράφονται σε ειδικό κατάλογο</a:t>
            </a:r>
          </a:p>
          <a:p>
            <a:pPr lvl="1"/>
            <a:r>
              <a:rPr lang="el-GR" altLang="el-GR" dirty="0" smtClean="0"/>
              <a:t>Ο δαίμονας εκτύπωσης ελέγχει περιοδικά τον κατάλογο</a:t>
            </a:r>
          </a:p>
          <a:p>
            <a:pPr lvl="1"/>
            <a:r>
              <a:rPr lang="el-GR" altLang="el-GR" dirty="0" smtClean="0"/>
              <a:t>Εκτυπώνει νέα αρχεία αφού έχει άδεια χρήσης εκτυπωτή</a:t>
            </a:r>
          </a:p>
          <a:p>
            <a:pPr lvl="1"/>
            <a:r>
              <a:rPr lang="el-GR" altLang="el-GR" dirty="0" smtClean="0"/>
              <a:t>Αποτελεί μέρος του ΛΣ αν και δεν είναι στον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Χώρου χρήστη </a:t>
            </a:r>
            <a:r>
              <a:rPr lang="el-GR" altLang="el-GR" dirty="0" smtClean="0"/>
              <a:t>(2 από 2)</a:t>
            </a:r>
          </a:p>
        </p:txBody>
      </p:sp>
      <p:pic>
        <p:nvPicPr>
          <p:cNvPr id="39942" name="Picture 9" descr="Επίπεδα συστήματος Ε/Ε: ανάγνωση δεδομέν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03" y="1197705"/>
            <a:ext cx="6553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3933825"/>
            <a:ext cx="8382000" cy="2466975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Επίπεδα συστήματος Ε/Ε: ανάγνωση δεδομένων</a:t>
            </a:r>
          </a:p>
          <a:p>
            <a:pPr lvl="1"/>
            <a:r>
              <a:rPr lang="el-GR" altLang="el-GR" dirty="0" smtClean="0"/>
              <a:t>Κλήση συστήματος από διεργασία μέσω βιβλιοθήκης</a:t>
            </a:r>
          </a:p>
          <a:p>
            <a:pPr lvl="1"/>
            <a:r>
              <a:rPr lang="el-GR" altLang="el-GR" dirty="0" smtClean="0"/>
              <a:t>Το ανεξάρτητο λογισμικό ψάχνει την κρυφή μνήμη</a:t>
            </a:r>
          </a:p>
          <a:p>
            <a:pPr lvl="1"/>
            <a:r>
              <a:rPr lang="el-GR" altLang="el-GR" dirty="0" smtClean="0"/>
              <a:t>Ο οδηγός συσκευής διαβάζει το μπλοκ από το δίσκο</a:t>
            </a:r>
          </a:p>
          <a:p>
            <a:pPr lvl="1"/>
            <a:r>
              <a:rPr lang="el-GR" altLang="el-GR" dirty="0" smtClean="0"/>
              <a:t>Ο χειριστής διακοπών ενημερώνει τον οδηγό στο τέλος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73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Δίσκοι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0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Υλικό των δίσκων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Τύποι δίσκων</a:t>
            </a:r>
          </a:p>
          <a:p>
            <a:pPr lvl="1"/>
            <a:r>
              <a:rPr lang="el-GR" altLang="el-GR" dirty="0" smtClean="0"/>
              <a:t>Μαγνητικοί: δίσκοι και δισκέτες</a:t>
            </a:r>
          </a:p>
          <a:p>
            <a:pPr lvl="2"/>
            <a:r>
              <a:rPr lang="el-GR" altLang="el-GR" dirty="0" smtClean="0"/>
              <a:t>Ανάγνωση και εγγραφή στην ίδια ταχύτητα</a:t>
            </a:r>
          </a:p>
          <a:p>
            <a:pPr lvl="2"/>
            <a:r>
              <a:rPr lang="el-GR" altLang="el-GR" dirty="0" smtClean="0"/>
              <a:t>Σελιδοποίηση, συστήματα αρχείων</a:t>
            </a:r>
          </a:p>
          <a:p>
            <a:pPr lvl="1"/>
            <a:r>
              <a:rPr lang="el-GR" altLang="el-GR" dirty="0" smtClean="0"/>
              <a:t>Οπτικοί δίσκοι:</a:t>
            </a:r>
            <a:r>
              <a:rPr lang="en-US" altLang="el-GR" dirty="0" smtClean="0"/>
              <a:t> CD</a:t>
            </a:r>
            <a:r>
              <a:rPr lang="el-GR" altLang="el-GR" dirty="0" smtClean="0"/>
              <a:t>, </a:t>
            </a:r>
            <a:r>
              <a:rPr lang="en-US" altLang="el-GR" dirty="0" smtClean="0"/>
              <a:t>DVD, Blu-Ray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Διανομή προγραμμάτων και μέσων</a:t>
            </a:r>
          </a:p>
          <a:p>
            <a:pPr lvl="2"/>
            <a:r>
              <a:rPr lang="el-GR" altLang="el-GR" dirty="0" smtClean="0"/>
              <a:t>Μη εγγράψιμοι, εγγράψιμοι</a:t>
            </a:r>
            <a:r>
              <a:rPr lang="en-US" altLang="el-GR" dirty="0" smtClean="0"/>
              <a:t>, </a:t>
            </a:r>
            <a:r>
              <a:rPr lang="el-GR" altLang="el-GR" dirty="0" smtClean="0"/>
              <a:t>επανεγγράψιμοι</a:t>
            </a:r>
          </a:p>
          <a:p>
            <a:pPr lvl="1"/>
            <a:r>
              <a:rPr lang="el-GR" altLang="el-GR" dirty="0" smtClean="0"/>
              <a:t>Δίσκοι μνήμης </a:t>
            </a:r>
            <a:r>
              <a:rPr lang="en-US" altLang="el-GR" dirty="0" smtClean="0"/>
              <a:t>flash</a:t>
            </a:r>
            <a:r>
              <a:rPr lang="el-GR" altLang="el-GR" dirty="0" smtClean="0"/>
              <a:t>: πιο γρήγορη ανάγνωση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8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(</a:t>
            </a:r>
            <a:r>
              <a:rPr lang="el-GR" altLang="el-GR" dirty="0" smtClean="0"/>
              <a:t>1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Οργάνωση </a:t>
            </a:r>
            <a:r>
              <a:rPr lang="el-GR" altLang="el-GR" dirty="0"/>
              <a:t>σε κυλίνδρους, </a:t>
            </a:r>
            <a:r>
              <a:rPr lang="el-GR" altLang="el-GR" dirty="0" smtClean="0"/>
              <a:t>τροχιές, τομείς</a:t>
            </a:r>
            <a:endParaRPr lang="el-GR" altLang="el-GR" dirty="0"/>
          </a:p>
          <a:p>
            <a:r>
              <a:rPr lang="el-GR" altLang="el-GR" dirty="0"/>
              <a:t>Οι </a:t>
            </a:r>
            <a:r>
              <a:rPr lang="en-US" altLang="el-GR" dirty="0" smtClean="0"/>
              <a:t>IDE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SATA </a:t>
            </a:r>
            <a:r>
              <a:rPr lang="el-GR" altLang="el-GR" dirty="0"/>
              <a:t>περιέχουν μικροελεγκτή</a:t>
            </a:r>
          </a:p>
          <a:p>
            <a:pPr lvl="1"/>
            <a:r>
              <a:rPr lang="el-GR" altLang="el-GR" dirty="0"/>
              <a:t>Κρυφή μνήμη, </a:t>
            </a:r>
            <a:r>
              <a:rPr lang="el-GR" altLang="el-GR" dirty="0" smtClean="0"/>
              <a:t>αντικατάσταση χαλασμένων μπλοκ</a:t>
            </a:r>
            <a:endParaRPr lang="el-GR" altLang="el-GR" dirty="0"/>
          </a:p>
          <a:p>
            <a:r>
              <a:rPr lang="el-GR" altLang="el-GR" dirty="0" smtClean="0"/>
              <a:t>Ελεγκτές με προχωρημένες </a:t>
            </a:r>
            <a:r>
              <a:rPr lang="el-GR" altLang="el-GR" dirty="0"/>
              <a:t>δυνατότητες</a:t>
            </a:r>
          </a:p>
          <a:p>
            <a:pPr lvl="1"/>
            <a:r>
              <a:rPr lang="el-GR" altLang="el-GR" dirty="0" smtClean="0"/>
              <a:t>Παράλληλη λειτουργία πολλών δίσκων</a:t>
            </a:r>
          </a:p>
          <a:p>
            <a:pPr lvl="1"/>
            <a:r>
              <a:rPr lang="el-GR" altLang="el-GR" dirty="0" smtClean="0"/>
              <a:t>Επικαλυπτόμενες αναζητήσεις</a:t>
            </a:r>
          </a:p>
          <a:p>
            <a:pPr lvl="1"/>
            <a:r>
              <a:rPr lang="el-GR" altLang="el-GR" dirty="0" smtClean="0"/>
              <a:t>Παράλληλη ανάγνωση/αναζήτηση/εγγραφή</a:t>
            </a:r>
            <a:endParaRPr lang="el-GR" altLang="el-GR" dirty="0"/>
          </a:p>
          <a:p>
            <a:pPr lvl="1"/>
            <a:r>
              <a:rPr lang="el-GR" altLang="el-GR" dirty="0"/>
              <a:t>Μία μόνο μεταφορά από/προς τη </a:t>
            </a:r>
            <a:r>
              <a:rPr lang="el-GR" altLang="el-GR" dirty="0" smtClean="0"/>
              <a:t>μνήμη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60387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Μαγνητικοί δίσκοι (2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41990" name="Picture 9" descr="Βασικές παράμετροι δισκέτας πρώτου IBM P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721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4424710"/>
            <a:ext cx="8382000" cy="197609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Βασικές παράμετροι δισκέτας πρώτου </a:t>
            </a:r>
            <a:r>
              <a:rPr lang="en-US" altLang="el-GR" dirty="0" smtClean="0"/>
              <a:t>IBM PC</a:t>
            </a:r>
          </a:p>
          <a:p>
            <a:r>
              <a:rPr lang="el-GR" altLang="el-GR" dirty="0" smtClean="0"/>
              <a:t>Παράμετροι σκληρού δίσκου 20 χρόνια μετά</a:t>
            </a:r>
          </a:p>
          <a:p>
            <a:pPr lvl="1"/>
            <a:r>
              <a:rPr lang="el-GR" altLang="el-GR" dirty="0" smtClean="0"/>
              <a:t>Τα μηχανικά μέρη δεν έχουν βελτιωθεί τόσο πολύ!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98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43014" name="Picture 9" descr="Η γεωμετρικά χαρακτηρισικά δίσκων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4" y="1145853"/>
            <a:ext cx="53292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3717032"/>
            <a:ext cx="8382000" cy="273630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γεωμετρία έχει αλλάξει από τους πρώτους δίσκους</a:t>
            </a:r>
          </a:p>
          <a:p>
            <a:pPr lvl="1"/>
            <a:r>
              <a:rPr lang="el-GR" altLang="el-GR" dirty="0" smtClean="0"/>
              <a:t>Οι κύλινδροι χωρίζονται σε ζώνες</a:t>
            </a:r>
          </a:p>
          <a:p>
            <a:pPr lvl="1"/>
            <a:r>
              <a:rPr lang="el-GR" altLang="el-GR" dirty="0" smtClean="0"/>
              <a:t>Οι εξωτερικές ζώνες έχουν περισσότερους τομείς</a:t>
            </a:r>
          </a:p>
          <a:p>
            <a:r>
              <a:rPr lang="el-GR" altLang="el-GR" dirty="0" smtClean="0"/>
              <a:t>Ο ελεγκτής μετατρέπει φυσική σε εικονική γεωμετρία</a:t>
            </a:r>
          </a:p>
          <a:p>
            <a:r>
              <a:rPr lang="el-GR" altLang="el-GR" dirty="0" smtClean="0"/>
              <a:t>Διευθυνσιοδότηση λογικών μπλοκ (</a:t>
            </a:r>
            <a:r>
              <a:rPr lang="en-US" altLang="el-GR" dirty="0" smtClean="0"/>
              <a:t>LBA)</a:t>
            </a:r>
          </a:p>
          <a:p>
            <a:pPr lvl="1"/>
            <a:r>
              <a:rPr lang="el-GR" altLang="el-GR" dirty="0" smtClean="0"/>
              <a:t>Όλοι οι τομείς αριθμούνται από 0 έως </a:t>
            </a:r>
            <a:r>
              <a:rPr lang="en-US" altLang="el-GR" dirty="0" smtClean="0"/>
              <a:t>n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25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5:</a:t>
            </a:r>
            <a:r>
              <a:rPr lang="en-US" b="1" dirty="0" smtClean="0"/>
              <a:t> </a:t>
            </a:r>
            <a:r>
              <a:rPr lang="el-GR" dirty="0" smtClean="0"/>
              <a:t>Είσοδος / Έξοδος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7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l-GR" dirty="0" smtClean="0"/>
              <a:t>RAID (Redundant Array of Inexpensive Disks)</a:t>
            </a:r>
          </a:p>
          <a:p>
            <a:pPr lvl="1"/>
            <a:r>
              <a:rPr lang="el-GR" altLang="el-GR" dirty="0" smtClean="0"/>
              <a:t>Εναλλακτικά </a:t>
            </a:r>
            <a:r>
              <a:rPr lang="en-US" altLang="el-GR" dirty="0" smtClean="0"/>
              <a:t>Independent </a:t>
            </a:r>
            <a:r>
              <a:rPr lang="el-GR" altLang="el-GR" dirty="0" smtClean="0"/>
              <a:t>αντί </a:t>
            </a:r>
            <a:r>
              <a:rPr lang="en-US" altLang="el-GR" dirty="0" smtClean="0"/>
              <a:t>Inexpensive</a:t>
            </a:r>
          </a:p>
          <a:p>
            <a:pPr lvl="1"/>
            <a:r>
              <a:rPr lang="el-GR" altLang="el-GR" dirty="0" smtClean="0"/>
              <a:t>Η συστοιχία φαίνεται σαν ένας δίσκος</a:t>
            </a:r>
          </a:p>
          <a:p>
            <a:pPr lvl="1"/>
            <a:r>
              <a:rPr lang="el-GR" altLang="el-GR" dirty="0" smtClean="0"/>
              <a:t>Κατανομή δεδομένων με διάφορους τρόπους</a:t>
            </a:r>
          </a:p>
          <a:p>
            <a:r>
              <a:rPr lang="en-US" altLang="el-GR" dirty="0" smtClean="0"/>
              <a:t>RAID 0 (striping)</a:t>
            </a:r>
          </a:p>
          <a:p>
            <a:pPr lvl="1"/>
            <a:r>
              <a:rPr lang="el-GR" altLang="el-GR" dirty="0" smtClean="0"/>
              <a:t>Κάθε δίσκος χωρίζεται σε ζώνες (</a:t>
            </a:r>
            <a:r>
              <a:rPr lang="en-US" altLang="el-GR" dirty="0" smtClean="0"/>
              <a:t>strips) </a:t>
            </a:r>
            <a:r>
              <a:rPr lang="en-US" altLang="el-GR" i="1" dirty="0" smtClean="0"/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τομέων</a:t>
            </a:r>
          </a:p>
          <a:p>
            <a:pPr lvl="1"/>
            <a:r>
              <a:rPr lang="el-GR" altLang="el-GR" dirty="0" smtClean="0"/>
              <a:t>Τα δεδομένα γράφονται κυκλικά στις ζώνες των δίσκων</a:t>
            </a:r>
          </a:p>
          <a:p>
            <a:pPr lvl="1"/>
            <a:r>
              <a:rPr lang="el-GR" altLang="el-GR" dirty="0" smtClean="0"/>
              <a:t>Κατάλληλο για παράλληλη Ε/Ε μεγάλων ομάδων</a:t>
            </a:r>
          </a:p>
          <a:p>
            <a:pPr lvl="1"/>
            <a:r>
              <a:rPr lang="el-GR" altLang="el-GR" dirty="0" smtClean="0"/>
              <a:t>Καμία βελτίωση για αιτήσεις μεγέθους έως 1 ζώνη</a:t>
            </a:r>
          </a:p>
          <a:p>
            <a:pPr lvl="1"/>
            <a:r>
              <a:rPr lang="el-GR" altLang="el-GR" dirty="0" smtClean="0"/>
              <a:t>Χειρότερη αξιοπιστία από τους απλούς δίσκους!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5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45062" name="Picture 9" descr="Δίσκοι: (α) επίπεδο RAID 0, (β) επίπεδο RAID 1, (γ) επίπεδο RAID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6"/>
          <a:stretch>
            <a:fillRect/>
          </a:stretch>
        </p:blipFill>
        <p:spPr bwMode="auto">
          <a:xfrm>
            <a:off x="2634033" y="1214958"/>
            <a:ext cx="42497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85000" lnSpcReduction="20000"/>
          </a:bodyPr>
          <a:lstStyle/>
          <a:p>
            <a:r>
              <a:rPr lang="en-US" altLang="el-GR" dirty="0" smtClean="0"/>
              <a:t>RAID 1</a:t>
            </a:r>
            <a:r>
              <a:rPr lang="el-GR" altLang="el-GR" dirty="0" smtClean="0"/>
              <a:t>:</a:t>
            </a:r>
            <a:r>
              <a:rPr lang="en-US" altLang="el-GR" dirty="0" smtClean="0"/>
              <a:t> RAID 0</a:t>
            </a:r>
            <a:r>
              <a:rPr lang="el-GR" altLang="el-GR" dirty="0" smtClean="0"/>
              <a:t> με δύο αντίγραφα κάθε δίσκου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Η ανάγνωση γίνεται από οποιοδήποτε αντίγραφο</a:t>
            </a:r>
          </a:p>
          <a:p>
            <a:pPr lvl="1"/>
            <a:r>
              <a:rPr lang="el-GR" altLang="el-GR" dirty="0" smtClean="0"/>
              <a:t>Αυξημένη αξιοπιστία αλλά διπλασιασμός κόστους</a:t>
            </a:r>
          </a:p>
          <a:p>
            <a:r>
              <a:rPr lang="en-US" altLang="el-GR" dirty="0" smtClean="0"/>
              <a:t>RAID 2:</a:t>
            </a:r>
            <a:r>
              <a:rPr lang="el-GR" altLang="el-GR" dirty="0" smtClean="0"/>
              <a:t> παράλληλη εγγραφή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μαζί με </a:t>
            </a:r>
            <a:r>
              <a:rPr lang="en-US" altLang="el-GR" dirty="0" smtClean="0"/>
              <a:t>ECC</a:t>
            </a:r>
          </a:p>
          <a:p>
            <a:pPr lvl="1"/>
            <a:r>
              <a:rPr lang="el-GR" altLang="el-GR" dirty="0" smtClean="0"/>
              <a:t>Χρειάζεται γρήγορο ελεγκτή, έχει μεγάλη επιβάρυνση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dirty="0"/>
              <a:t> από 7</a:t>
            </a:r>
            <a:r>
              <a:rPr lang="el-GR" altLang="el-GR" dirty="0" smtClean="0"/>
              <a:t>)</a:t>
            </a:r>
          </a:p>
        </p:txBody>
      </p:sp>
      <p:pic>
        <p:nvPicPr>
          <p:cNvPr id="46086" name="Picture 9" descr="Δίσκοι: (δ) επίπεδο RAID 3, (ε) επίπεδο RAID 4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0" r="23851" b="21861"/>
          <a:stretch>
            <a:fillRect/>
          </a:stretch>
        </p:blipFill>
        <p:spPr bwMode="auto">
          <a:xfrm>
            <a:off x="2915816" y="1201614"/>
            <a:ext cx="381793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fontScale="92500" lnSpcReduction="20000"/>
          </a:bodyPr>
          <a:lstStyle/>
          <a:p>
            <a:r>
              <a:rPr lang="en-US" altLang="el-GR" dirty="0" smtClean="0"/>
              <a:t>RAID </a:t>
            </a:r>
            <a:r>
              <a:rPr lang="el-GR" altLang="el-GR" dirty="0" smtClean="0"/>
              <a:t>3:</a:t>
            </a:r>
            <a:r>
              <a:rPr lang="en-US" altLang="el-GR" dirty="0" smtClean="0"/>
              <a:t> RAID 2 </a:t>
            </a:r>
            <a:r>
              <a:rPr lang="el-GR" altLang="el-GR" dirty="0" smtClean="0"/>
              <a:t>με 1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ισοτιμίας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Διόρθωση ενός σφάλματος ανά λέξη</a:t>
            </a:r>
          </a:p>
          <a:p>
            <a:pPr lvl="2"/>
            <a:r>
              <a:rPr lang="el-GR" altLang="el-GR" dirty="0" smtClean="0"/>
              <a:t>Γνωρίζουμε τη θέση του χαλασμένου δίσκου</a:t>
            </a:r>
          </a:p>
          <a:p>
            <a:r>
              <a:rPr lang="en-US" altLang="el-GR" dirty="0" smtClean="0"/>
              <a:t>RAID 4</a:t>
            </a:r>
            <a:r>
              <a:rPr lang="el-GR" altLang="el-GR" dirty="0" smtClean="0"/>
              <a:t>: </a:t>
            </a:r>
            <a:r>
              <a:rPr lang="en-US" altLang="el-GR" dirty="0" smtClean="0"/>
              <a:t>RAID</a:t>
            </a:r>
            <a:r>
              <a:rPr lang="el-GR" altLang="el-GR" dirty="0" smtClean="0"/>
              <a:t> 3 αλλά με ζώνες και όχι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ανά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Η εγγραφή απαιτεί ανάγνωση όλων των ζωνών</a:t>
            </a:r>
          </a:p>
          <a:p>
            <a:pPr lvl="1"/>
            <a:r>
              <a:rPr lang="el-GR" altLang="el-GR" dirty="0" smtClean="0"/>
              <a:t>Μετά υπολογίζουμε και γράφουμε τη νέα ισοτιμία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8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Μαγνητικοί δίσκοι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47110" name="Picture 9" descr="Δίσκοι: (ζ) επίπεδο RAID 5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2" r="23851"/>
          <a:stretch>
            <a:fillRect/>
          </a:stretch>
        </p:blipFill>
        <p:spPr bwMode="auto">
          <a:xfrm>
            <a:off x="2843213" y="1268760"/>
            <a:ext cx="4033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714972"/>
            <a:ext cx="8229600" cy="3411191"/>
          </a:xfrm>
        </p:spPr>
        <p:txBody>
          <a:bodyPr>
            <a:normAutofit lnSpcReduction="10000"/>
          </a:bodyPr>
          <a:lstStyle/>
          <a:p>
            <a:r>
              <a:rPr lang="en-US" altLang="el-GR" dirty="0" smtClean="0"/>
              <a:t>RAID </a:t>
            </a:r>
            <a:r>
              <a:rPr lang="el-GR" altLang="el-GR" dirty="0" smtClean="0"/>
              <a:t>5: </a:t>
            </a:r>
            <a:r>
              <a:rPr lang="en-US" altLang="el-GR" dirty="0" smtClean="0"/>
              <a:t>RAID 4 </a:t>
            </a:r>
            <a:r>
              <a:rPr lang="el-GR" altLang="el-GR" dirty="0" smtClean="0"/>
              <a:t>με διάσπαρτη ισοτιμία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RAID 4</a:t>
            </a:r>
            <a:r>
              <a:rPr lang="el-GR" altLang="el-GR" dirty="0" smtClean="0"/>
              <a:t> ο δίσκος ισοτιμίας έχει μεγάλο φόρτο</a:t>
            </a:r>
          </a:p>
          <a:p>
            <a:pPr lvl="2"/>
            <a:r>
              <a:rPr lang="el-GR" altLang="el-GR" dirty="0" smtClean="0"/>
              <a:t>Πρέπει να γράφεται σε κάθε εγγραφή ζώνης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RAID 5 </a:t>
            </a:r>
            <a:r>
              <a:rPr lang="el-GR" altLang="el-GR" dirty="0" smtClean="0"/>
              <a:t>ο φόρτος κατανέμεται</a:t>
            </a:r>
          </a:p>
          <a:p>
            <a:r>
              <a:rPr lang="el-GR" altLang="el-GR" dirty="0" smtClean="0"/>
              <a:t>Συνήθως: ελεγκτές </a:t>
            </a:r>
            <a:r>
              <a:rPr lang="en-US" altLang="el-GR" dirty="0" smtClean="0"/>
              <a:t>RAID 0, 1 </a:t>
            </a:r>
            <a:r>
              <a:rPr lang="el-GR" altLang="el-GR" dirty="0" smtClean="0"/>
              <a:t>και 5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RAID 5</a:t>
            </a:r>
            <a:r>
              <a:rPr lang="el-GR" altLang="el-GR" dirty="0" smtClean="0"/>
              <a:t> απαιτεί &gt;=3 δίσκους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0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Οπτικοί δίσκοι (1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48134" name="Picture 9" descr="Οπτικοί δίσκοι: Η επιφάνεια αποτελείται από κοιλώματα και πεδιάδε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796159" cy="24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3573015"/>
            <a:ext cx="8382000" cy="2827785"/>
          </a:xfrm>
        </p:spPr>
        <p:txBody>
          <a:bodyPr>
            <a:normAutofit fontScale="85000" lnSpcReduction="20000"/>
          </a:bodyPr>
          <a:lstStyle/>
          <a:p>
            <a:r>
              <a:rPr lang="en-US" altLang="el-GR" dirty="0" smtClean="0"/>
              <a:t>CD-ROM</a:t>
            </a:r>
            <a:r>
              <a:rPr lang="el-GR" altLang="el-GR" dirty="0" smtClean="0"/>
              <a:t>: οπτικός δίσκος αποθήκευσης δεδομένων</a:t>
            </a:r>
          </a:p>
          <a:p>
            <a:r>
              <a:rPr lang="el-GR" altLang="el-GR" dirty="0" smtClean="0"/>
              <a:t>Η επιφάνεια έχει κοιλώματα και πεδιάδες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Στη μία πλευρά έχουμε ανακλαστική επίστρωση</a:t>
            </a:r>
          </a:p>
          <a:p>
            <a:pPr lvl="1"/>
            <a:r>
              <a:rPr lang="el-GR" altLang="el-GR" dirty="0" smtClean="0"/>
              <a:t>Το φως του λέιζερ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ανακλάται διαφορετικά</a:t>
            </a:r>
          </a:p>
          <a:p>
            <a:r>
              <a:rPr lang="el-GR" altLang="el-GR" dirty="0" smtClean="0"/>
              <a:t>Εγγραφή των δεδομένων σε σπειροειδή μορφή</a:t>
            </a:r>
          </a:p>
          <a:p>
            <a:pPr lvl="1"/>
            <a:r>
              <a:rPr lang="el-GR" altLang="el-GR" dirty="0" smtClean="0"/>
              <a:t>Σταθερή γραμμική πυκνότητα εγγραφής στη σπείρα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76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(2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06546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Κίτρινο βιβλίο: το κλασικό </a:t>
            </a:r>
            <a:r>
              <a:rPr lang="en-US" altLang="el-GR" dirty="0" smtClean="0"/>
              <a:t>CD-ROM</a:t>
            </a:r>
            <a:r>
              <a:rPr lang="el-GR" altLang="el-GR" dirty="0" smtClean="0"/>
              <a:t> για δεδομένα</a:t>
            </a:r>
          </a:p>
          <a:p>
            <a:pPr lvl="1"/>
            <a:r>
              <a:rPr lang="el-GR" altLang="el-GR" dirty="0" smtClean="0"/>
              <a:t>Κόκκινο βιβλίο: το </a:t>
            </a:r>
            <a:r>
              <a:rPr lang="en-US" altLang="el-GR" dirty="0" smtClean="0"/>
              <a:t>CD</a:t>
            </a:r>
            <a:r>
              <a:rPr lang="el-GR" altLang="el-GR" dirty="0" smtClean="0"/>
              <a:t> μουσικής</a:t>
            </a:r>
            <a:r>
              <a:rPr lang="en-US" altLang="el-GR" dirty="0" smtClean="0"/>
              <a:t> (CD-Audio)</a:t>
            </a:r>
            <a:endParaRPr lang="el-GR" altLang="el-GR" dirty="0" smtClean="0"/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ολύ ισχυρή διόρθωση σφαλμάτων</a:t>
            </a:r>
          </a:p>
          <a:p>
            <a:pPr lvl="1"/>
            <a:r>
              <a:rPr lang="el-GR" altLang="el-GR" dirty="0" smtClean="0"/>
              <a:t>Προοίμιο: σημαία </a:t>
            </a:r>
            <a:r>
              <a:rPr lang="en-US" altLang="el-GR" dirty="0" smtClean="0"/>
              <a:t>(</a:t>
            </a:r>
            <a:r>
              <a:rPr lang="el-GR" altLang="el-GR" dirty="0" smtClean="0"/>
              <a:t>13</a:t>
            </a:r>
            <a:r>
              <a:rPr lang="en-US" altLang="el-GR" dirty="0" smtClean="0"/>
              <a:t>), </a:t>
            </a:r>
            <a:r>
              <a:rPr lang="el-GR" altLang="el-GR" dirty="0" smtClean="0"/>
              <a:t>αριθμός τομέα (3</a:t>
            </a:r>
            <a:r>
              <a:rPr lang="en-US" altLang="el-GR" dirty="0" smtClean="0"/>
              <a:t>)</a:t>
            </a:r>
            <a:r>
              <a:rPr lang="el-GR" altLang="el-GR" dirty="0" smtClean="0"/>
              <a:t>, </a:t>
            </a:r>
            <a:r>
              <a:rPr lang="en-US" altLang="el-GR" dirty="0" smtClean="0"/>
              <a:t>mode (1)</a:t>
            </a:r>
          </a:p>
          <a:p>
            <a:pPr lvl="1"/>
            <a:r>
              <a:rPr lang="en-US" altLang="el-GR" dirty="0" smtClean="0"/>
              <a:t>Mode 1: 2048 byte </a:t>
            </a:r>
            <a:r>
              <a:rPr lang="el-GR" altLang="el-GR" dirty="0" smtClean="0"/>
              <a:t>δεδομένων και </a:t>
            </a:r>
            <a:r>
              <a:rPr lang="en-US" altLang="el-GR" dirty="0" smtClean="0"/>
              <a:t>ECC 288 byte</a:t>
            </a:r>
          </a:p>
          <a:p>
            <a:pPr lvl="1"/>
            <a:r>
              <a:rPr lang="en-US" altLang="el-GR" dirty="0" smtClean="0"/>
              <a:t>Mode 2: 2336 byte </a:t>
            </a:r>
            <a:r>
              <a:rPr lang="el-GR" altLang="el-GR" dirty="0" smtClean="0"/>
              <a:t>δεδομένων χωρίς </a:t>
            </a:r>
            <a:r>
              <a:rPr lang="en-US" altLang="el-GR" dirty="0" smtClean="0"/>
              <a:t>ECC</a:t>
            </a:r>
            <a:endParaRPr lang="el-GR" altLang="el-GR" dirty="0" smtClean="0"/>
          </a:p>
        </p:txBody>
      </p:sp>
      <p:pic>
        <p:nvPicPr>
          <p:cNvPr id="49158" name="Picture 9" descr="Οπτικοί δίσκοι: Πλαίσια δεδομένων και bit διόρθωσης σφαλμάτων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08500"/>
            <a:ext cx="66119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2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(3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5017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Mode 1 </a:t>
            </a:r>
            <a:r>
              <a:rPr lang="el-GR" altLang="el-GR" dirty="0" smtClean="0"/>
              <a:t>χρησιμοποιείται κυρίως για δεδομένα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Mode 2 </a:t>
            </a:r>
            <a:r>
              <a:rPr lang="el-GR" altLang="el-GR" dirty="0" smtClean="0"/>
              <a:t>είναι κατάλληλο για πολυμέσα (χωρίς </a:t>
            </a:r>
            <a:r>
              <a:rPr lang="en-US" altLang="el-GR" dirty="0" smtClean="0"/>
              <a:t>ECC)</a:t>
            </a:r>
          </a:p>
          <a:p>
            <a:r>
              <a:rPr lang="el-GR" altLang="el-GR" dirty="0" smtClean="0"/>
              <a:t>Βασική ταχύτητα ανάγνωσης 75 τομείς/</a:t>
            </a:r>
            <a:r>
              <a:rPr lang="en-US" altLang="el-GR" dirty="0" smtClean="0"/>
              <a:t>sec</a:t>
            </a:r>
          </a:p>
          <a:p>
            <a:pPr lvl="1"/>
            <a:r>
              <a:rPr lang="el-GR" altLang="el-GR" dirty="0" smtClean="0"/>
              <a:t>153600 </a:t>
            </a:r>
            <a:r>
              <a:rPr lang="en-US" altLang="el-GR" dirty="0" smtClean="0"/>
              <a:t>byte/sec (Mode 1) </a:t>
            </a:r>
            <a:r>
              <a:rPr lang="el-GR" altLang="el-GR" dirty="0" smtClean="0"/>
              <a:t>ή 175200 </a:t>
            </a:r>
            <a:r>
              <a:rPr lang="en-US" altLang="el-GR" dirty="0" smtClean="0"/>
              <a:t>byte/sec (Mode 2)</a:t>
            </a:r>
          </a:p>
          <a:p>
            <a:r>
              <a:rPr lang="el-GR" altLang="el-GR" dirty="0" smtClean="0"/>
              <a:t>Βασική χωρητικότητα: 650 </a:t>
            </a:r>
            <a:r>
              <a:rPr lang="en-US" altLang="el-GR" dirty="0" smtClean="0"/>
              <a:t>MB</a:t>
            </a:r>
            <a:r>
              <a:rPr lang="el-GR" altLang="el-GR" dirty="0" smtClean="0"/>
              <a:t> (</a:t>
            </a:r>
            <a:r>
              <a:rPr lang="en-US" altLang="el-GR" dirty="0" smtClean="0"/>
              <a:t>Mode 1)</a:t>
            </a:r>
          </a:p>
          <a:p>
            <a:pPr lvl="1"/>
            <a:r>
              <a:rPr lang="el-GR" altLang="el-GR" dirty="0" smtClean="0"/>
              <a:t>Υποθέτουμε </a:t>
            </a:r>
            <a:r>
              <a:rPr lang="en-US" altLang="el-GR" dirty="0" smtClean="0"/>
              <a:t>CD 74 </a:t>
            </a:r>
            <a:r>
              <a:rPr lang="el-GR" altLang="el-GR" dirty="0" smtClean="0"/>
              <a:t>λεπτών και 1 </a:t>
            </a:r>
            <a:r>
              <a:rPr lang="en-US" altLang="el-GR" dirty="0" smtClean="0"/>
              <a:t>MB = 2</a:t>
            </a:r>
            <a:r>
              <a:rPr lang="en-US" altLang="el-GR" baseline="30000" dirty="0" smtClean="0"/>
              <a:t>20</a:t>
            </a:r>
            <a:r>
              <a:rPr lang="en-US" altLang="el-GR" dirty="0" smtClean="0"/>
              <a:t> byte</a:t>
            </a:r>
          </a:p>
          <a:p>
            <a:r>
              <a:rPr lang="el-GR" altLang="el-GR" dirty="0" smtClean="0"/>
              <a:t>Πολύ μικρότερη ταχύτητα από μαγνητικούς δίσκους</a:t>
            </a:r>
          </a:p>
          <a:p>
            <a:pPr lvl="1"/>
            <a:r>
              <a:rPr lang="el-GR" altLang="el-GR" dirty="0" smtClean="0"/>
              <a:t>Και στο ρυθμό μεταφοράς αλλά και στις αναζητήσεις</a:t>
            </a:r>
          </a:p>
          <a:p>
            <a:r>
              <a:rPr lang="el-GR" altLang="el-GR" dirty="0" smtClean="0"/>
              <a:t>Σύστημα αρχείων: </a:t>
            </a:r>
            <a:r>
              <a:rPr lang="en-US" altLang="el-GR" dirty="0" smtClean="0"/>
              <a:t>ISO 9660</a:t>
            </a:r>
          </a:p>
          <a:p>
            <a:pPr lvl="1"/>
            <a:r>
              <a:rPr lang="el-GR" altLang="el-GR" dirty="0" smtClean="0"/>
              <a:t>Επεκτάσεις για </a:t>
            </a:r>
            <a:r>
              <a:rPr lang="en-US" altLang="el-GR" dirty="0" smtClean="0"/>
              <a:t>UNIX (Rock Ridge)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Windows (Joliet)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0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(4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51202" name="Picture 9" descr="Δομή εγγράψιμων C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9" y="1196901"/>
            <a:ext cx="60483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Εγγράψιμα </a:t>
            </a:r>
            <a:r>
              <a:rPr lang="en-US" altLang="el-GR" dirty="0" smtClean="0"/>
              <a:t>CD</a:t>
            </a:r>
          </a:p>
          <a:p>
            <a:pPr lvl="1"/>
            <a:r>
              <a:rPr lang="el-GR" altLang="el-GR" dirty="0" smtClean="0"/>
              <a:t>Βαφή ανάμεσα στο πολυμερές και το ανακλαστικό</a:t>
            </a:r>
          </a:p>
          <a:p>
            <a:pPr lvl="1"/>
            <a:r>
              <a:rPr lang="el-GR" altLang="el-GR" dirty="0" smtClean="0"/>
              <a:t>Κατά την εγγραφή η βαφή </a:t>
            </a:r>
            <a:r>
              <a:rPr lang="el-GR" altLang="el-GR" dirty="0"/>
              <a:t>«καίγεται» επιλεκτικά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Προχαραγμένο αυλάκι για καθοδήγηση εγγραφής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2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(5</a:t>
            </a:r>
            <a:r>
              <a:rPr lang="el-GR" dirty="0"/>
              <a:t> 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Πορτοκαλί βιβλίο: </a:t>
            </a:r>
            <a:r>
              <a:rPr lang="en-US" altLang="el-GR" dirty="0" smtClean="0"/>
              <a:t>CD-R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CD-ROM XA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Επιτρέπει την εγγραφή σε τροχιές (</a:t>
            </a:r>
            <a:r>
              <a:rPr lang="en-US" altLang="el-GR" dirty="0" smtClean="0"/>
              <a:t>tracks)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τροχιές ομαδοποιούνται σε εγγραφές </a:t>
            </a:r>
            <a:r>
              <a:rPr lang="en-US" altLang="el-GR" dirty="0" smtClean="0"/>
              <a:t>(sessions)</a:t>
            </a:r>
            <a:endParaRPr lang="el-GR" altLang="el-GR" dirty="0" smtClean="0"/>
          </a:p>
          <a:p>
            <a:r>
              <a:rPr lang="el-GR" altLang="el-GR" dirty="0" smtClean="0"/>
              <a:t>Οι εγγραφές απαιτούν νέους πίνακες περιεχομένων</a:t>
            </a:r>
          </a:p>
          <a:p>
            <a:pPr lvl="1"/>
            <a:r>
              <a:rPr lang="el-GR" altLang="el-GR" dirty="0" smtClean="0"/>
              <a:t>Κάθε τροχιά έχει το δικό της πίνακα περιεχομένων</a:t>
            </a:r>
          </a:p>
          <a:p>
            <a:pPr lvl="1"/>
            <a:r>
              <a:rPr lang="el-GR" altLang="el-GR" dirty="0" smtClean="0"/>
              <a:t>Μπορεί να περιέχει ή όχι τα αρχεία παλιότερων τροχιών</a:t>
            </a:r>
          </a:p>
          <a:p>
            <a:r>
              <a:rPr lang="el-GR" altLang="el-GR" dirty="0" smtClean="0"/>
              <a:t>Επανεγγράψιμα </a:t>
            </a:r>
            <a:r>
              <a:rPr lang="en-US" altLang="el-GR" dirty="0" smtClean="0"/>
              <a:t>CD</a:t>
            </a:r>
          </a:p>
          <a:p>
            <a:pPr lvl="1"/>
            <a:r>
              <a:rPr lang="el-GR" altLang="el-GR" dirty="0" smtClean="0"/>
              <a:t>Παρόμοια με </a:t>
            </a:r>
            <a:r>
              <a:rPr lang="en-US" altLang="el-GR" dirty="0" smtClean="0"/>
              <a:t>CD-R</a:t>
            </a:r>
            <a:r>
              <a:rPr lang="el-GR" altLang="el-GR" dirty="0" smtClean="0"/>
              <a:t> αλλά επιτρέπουν διαγραφή δεδομένων</a:t>
            </a:r>
          </a:p>
          <a:p>
            <a:pPr lvl="2"/>
            <a:r>
              <a:rPr lang="el-GR" altLang="el-GR" dirty="0" smtClean="0"/>
              <a:t>Η ακτίνα λέιζερ μπορεί να φέρει τη βαφή στην αρχική κατάσταση</a:t>
            </a:r>
          </a:p>
          <a:p>
            <a:pPr lvl="2"/>
            <a:r>
              <a:rPr lang="el-GR" altLang="el-GR" dirty="0" smtClean="0"/>
              <a:t>Έχουμε τρία επίπεδα ισχύος: εγγραφή, διαγραφή, ανάγνωση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1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(6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53254" name="Picture 9" descr="Οπτικοί δίσκοι: Δομή Digital Video Disk (DV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712946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3271614"/>
            <a:ext cx="8229600" cy="2854549"/>
          </a:xfrm>
        </p:spPr>
        <p:txBody>
          <a:bodyPr>
            <a:normAutofit/>
          </a:bodyPr>
          <a:lstStyle/>
          <a:p>
            <a:r>
              <a:rPr lang="en-US" altLang="el-GR" dirty="0" smtClean="0"/>
              <a:t>DVD</a:t>
            </a:r>
            <a:r>
              <a:rPr lang="el-GR" altLang="el-GR" dirty="0" smtClean="0"/>
              <a:t>: </a:t>
            </a:r>
            <a:r>
              <a:rPr lang="en-US" altLang="el-GR" dirty="0" smtClean="0"/>
              <a:t>Digital Video Disk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Εναλλακτικά, </a:t>
            </a:r>
            <a:r>
              <a:rPr lang="en-US" altLang="el-GR" dirty="0" smtClean="0"/>
              <a:t>Digital Versatile Disk</a:t>
            </a:r>
          </a:p>
          <a:p>
            <a:pPr lvl="1"/>
            <a:r>
              <a:rPr lang="el-GR" altLang="el-GR" dirty="0" smtClean="0"/>
              <a:t>Βελτιωμένη μορφή του </a:t>
            </a:r>
            <a:r>
              <a:rPr lang="en-US" altLang="el-GR" dirty="0" smtClean="0"/>
              <a:t>CD</a:t>
            </a:r>
          </a:p>
          <a:p>
            <a:pPr lvl="2"/>
            <a:r>
              <a:rPr lang="el-GR" altLang="el-GR" dirty="0" smtClean="0"/>
              <a:t>Μικρότερα κοιλώματα, στενότερες σπείρες</a:t>
            </a:r>
          </a:p>
          <a:p>
            <a:pPr lvl="2"/>
            <a:r>
              <a:rPr lang="el-GR" altLang="el-GR" dirty="0" smtClean="0"/>
              <a:t>Κόκκινο αντί για υπέρυθρο λέιζερ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00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Ρόλος του ΛΣ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Μόνο το ΛΣ έχει πρόσβαση στις συσκευές</a:t>
            </a:r>
          </a:p>
          <a:p>
            <a:pPr lvl="1"/>
            <a:r>
              <a:rPr lang="el-GR" altLang="el-GR" dirty="0" smtClean="0"/>
              <a:t>Οι εντολές εισόδου/εξόδου είναι προνομιούχες</a:t>
            </a:r>
          </a:p>
          <a:p>
            <a:r>
              <a:rPr lang="el-GR" altLang="el-GR" dirty="0" smtClean="0"/>
              <a:t>Ρόλος ΛΣ στη διαχείριση συσκευών</a:t>
            </a:r>
          </a:p>
          <a:p>
            <a:pPr lvl="1"/>
            <a:r>
              <a:rPr lang="el-GR" altLang="el-GR" dirty="0" smtClean="0"/>
              <a:t>Παροχή απλής και εύχρηστης διασύνδεσης</a:t>
            </a:r>
          </a:p>
          <a:p>
            <a:pPr lvl="2"/>
            <a:r>
              <a:rPr lang="el-GR" altLang="el-GR" dirty="0" smtClean="0"/>
              <a:t>Ομοιόμορφης ανάμεσα στις συσκευές</a:t>
            </a:r>
          </a:p>
          <a:p>
            <a:pPr lvl="1"/>
            <a:r>
              <a:rPr lang="el-GR" altLang="el-GR" dirty="0" smtClean="0"/>
              <a:t>Ανίχνευση και χειρισμός διακοπών</a:t>
            </a:r>
          </a:p>
          <a:p>
            <a:pPr lvl="2"/>
            <a:r>
              <a:rPr lang="el-GR" altLang="el-GR" dirty="0" smtClean="0"/>
              <a:t>Προνομιούχες λειτουργίες χαμηλού επιπέδου</a:t>
            </a:r>
          </a:p>
          <a:p>
            <a:pPr lvl="1"/>
            <a:r>
              <a:rPr lang="el-GR" altLang="el-GR" dirty="0" smtClean="0"/>
              <a:t>Αντιμετώπιση σφαλμάτων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8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Οπτικοί δίσκοι </a:t>
            </a:r>
            <a:r>
              <a:rPr lang="el-GR" altLang="el-GR" dirty="0" smtClean="0"/>
              <a:t>(7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7</a:t>
            </a:r>
            <a:r>
              <a:rPr lang="el-GR" altLang="el-GR" dirty="0" smtClean="0"/>
              <a:t>)</a:t>
            </a:r>
          </a:p>
        </p:txBody>
      </p:sp>
      <p:pic>
        <p:nvPicPr>
          <p:cNvPr id="53254" name="Picture 9" descr="Οπτικοί δίσκοι: Δομή Digital Video Disk (DV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712946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3271614"/>
            <a:ext cx="8229600" cy="2854549"/>
          </a:xfrm>
        </p:spPr>
        <p:txBody>
          <a:bodyPr>
            <a:normAutofit/>
          </a:bodyPr>
          <a:lstStyle/>
          <a:p>
            <a:pPr lvl="1"/>
            <a:r>
              <a:rPr lang="el-GR" altLang="el-GR" dirty="0" smtClean="0"/>
              <a:t>Χωρητικότητα </a:t>
            </a:r>
            <a:r>
              <a:rPr lang="el-GR" altLang="el-GR" dirty="0"/>
              <a:t>4.7 </a:t>
            </a:r>
            <a:r>
              <a:rPr lang="en-US" altLang="el-GR" dirty="0"/>
              <a:t>GB</a:t>
            </a:r>
            <a:r>
              <a:rPr lang="el-GR" altLang="el-GR" dirty="0"/>
              <a:t> και ρυθμός 1.4 </a:t>
            </a:r>
            <a:r>
              <a:rPr lang="en-US" altLang="el-GR" dirty="0" smtClean="0"/>
              <a:t>MB/sec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Ή πολλαπλάσιος ρυθμός</a:t>
            </a:r>
            <a:endParaRPr lang="el-GR" altLang="el-GR" dirty="0"/>
          </a:p>
          <a:p>
            <a:pPr lvl="1"/>
            <a:r>
              <a:rPr lang="en-US" altLang="el-GR" dirty="0" smtClean="0"/>
              <a:t>DVD </a:t>
            </a:r>
            <a:r>
              <a:rPr lang="el-GR" altLang="el-GR" dirty="0" smtClean="0"/>
              <a:t>δύο στρώσεων: 8.5 </a:t>
            </a:r>
            <a:r>
              <a:rPr lang="en-US" altLang="el-GR" dirty="0" smtClean="0"/>
              <a:t>GB</a:t>
            </a:r>
            <a:r>
              <a:rPr lang="el-GR" altLang="el-GR" dirty="0" smtClean="0"/>
              <a:t> ανά επιφάνεια</a:t>
            </a:r>
          </a:p>
          <a:p>
            <a:pPr lvl="2"/>
            <a:r>
              <a:rPr lang="el-GR" altLang="el-GR" dirty="0" smtClean="0"/>
              <a:t>Η δεύτερη στρώση έχει ημιανακλαστική επιφάνεια</a:t>
            </a:r>
          </a:p>
          <a:p>
            <a:pPr lvl="1"/>
            <a:r>
              <a:rPr lang="en-US" altLang="el-GR" dirty="0" smtClean="0"/>
              <a:t>DVD </a:t>
            </a:r>
            <a:r>
              <a:rPr lang="el-GR" altLang="el-GR" dirty="0" smtClean="0"/>
              <a:t>δύο πλευρών: διπλασιασμός χωρητικότητας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6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Διαμόρφωση </a:t>
            </a:r>
            <a:r>
              <a:rPr lang="el-GR" altLang="el-GR" dirty="0" smtClean="0"/>
              <a:t>δίσκου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pic>
        <p:nvPicPr>
          <p:cNvPr id="54278" name="Picture 9" descr="05-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9" y="1268760"/>
            <a:ext cx="786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802160"/>
            <a:ext cx="8229600" cy="4324003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Διαμόρφωση χαμηλού επιπέδου μαγνητικού δίσκου</a:t>
            </a:r>
          </a:p>
          <a:p>
            <a:pPr lvl="1"/>
            <a:r>
              <a:rPr lang="el-GR" altLang="el-GR" dirty="0" smtClean="0"/>
              <a:t>Δημιουργία τομέων που χωρίζονται με μικρά χάσματα (</a:t>
            </a:r>
            <a:r>
              <a:rPr lang="en-US" altLang="el-GR" dirty="0" smtClean="0"/>
              <a:t>gaps)</a:t>
            </a:r>
          </a:p>
          <a:p>
            <a:pPr lvl="1"/>
            <a:r>
              <a:rPr lang="el-GR" altLang="el-GR" dirty="0" smtClean="0"/>
              <a:t>Προοίμιο με στοιχεία τομέα και δεδομένα (π.χ. 512 </a:t>
            </a:r>
            <a:r>
              <a:rPr lang="en-US" altLang="el-GR" dirty="0" smtClean="0"/>
              <a:t>byte)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Κώδικας ανίχνευσης/διόρθωσης σφαλμάτων (</a:t>
            </a:r>
            <a:r>
              <a:rPr lang="en-US" altLang="el-GR" dirty="0" smtClean="0"/>
              <a:t>ECC,</a:t>
            </a:r>
            <a:r>
              <a:rPr lang="el-GR" altLang="el-GR" dirty="0" smtClean="0"/>
              <a:t> π.χ. 16 </a:t>
            </a:r>
            <a:r>
              <a:rPr lang="en-US" altLang="el-GR" dirty="0" smtClean="0"/>
              <a:t>byte)</a:t>
            </a:r>
          </a:p>
          <a:p>
            <a:pPr lvl="1"/>
            <a:r>
              <a:rPr lang="el-GR" altLang="el-GR" dirty="0" smtClean="0"/>
              <a:t>Εφεδρικοί τομείς για αντικατάσταση των χαλασμένων</a:t>
            </a:r>
          </a:p>
          <a:p>
            <a:r>
              <a:rPr lang="el-GR" altLang="el-GR" dirty="0" smtClean="0"/>
              <a:t>Στρέβλωση κυλίνδρου (</a:t>
            </a:r>
            <a:r>
              <a:rPr lang="en-US" altLang="el-GR" dirty="0" smtClean="0"/>
              <a:t>cylinder skew)</a:t>
            </a:r>
          </a:p>
          <a:p>
            <a:pPr lvl="1"/>
            <a:r>
              <a:rPr lang="el-GR" altLang="el-GR" dirty="0" smtClean="0"/>
              <a:t>Ο τομέας 0 κάθε τροχιάς μετακινείται από τροχιά σε τροχιά</a:t>
            </a:r>
          </a:p>
          <a:p>
            <a:pPr lvl="1"/>
            <a:r>
              <a:rPr lang="el-GR" altLang="el-GR" dirty="0" smtClean="0"/>
              <a:t>Όσο χρειάζεται για να κινηθεί η κεφαλή στην επόμενη</a:t>
            </a:r>
          </a:p>
          <a:p>
            <a:pPr lvl="1"/>
            <a:r>
              <a:rPr lang="el-GR" altLang="el-GR" dirty="0" smtClean="0"/>
              <a:t>Επιτρέπει τη συνεχή ανάγνωση από τροχιά σε τροχιά</a:t>
            </a:r>
          </a:p>
          <a:p>
            <a:pPr lvl="1"/>
            <a:r>
              <a:rPr lang="el-GR" altLang="el-GR" dirty="0" smtClean="0"/>
              <a:t>Εξαρτάται από τις ταχύτητες περιστροφής και αναζήτησης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Διαμόρφωση δίσκου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55302" name="Picture 9" descr="Διαμόρφωση δίσκου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4958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5160739"/>
            <a:ext cx="8229600" cy="965424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Στρέβλωση κεφαλής για κίνηση σε επόμενη επιφάνεια</a:t>
            </a:r>
          </a:p>
          <a:p>
            <a:pPr lvl="1"/>
            <a:r>
              <a:rPr lang="el-GR" altLang="el-GR" dirty="0" smtClean="0"/>
              <a:t>Πολύ μικρότερη από τη στρέβλωση κυλίνδρου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1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Διαμόρφωση δίσκου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διαμόρφωση μειώνει τη χωρητικότητα του δίσκου</a:t>
            </a:r>
          </a:p>
          <a:p>
            <a:pPr lvl="1"/>
            <a:r>
              <a:rPr lang="el-GR" altLang="el-GR" dirty="0" smtClean="0"/>
              <a:t>Αφαιρούνται χάσματα, προοίμια, </a:t>
            </a:r>
            <a:r>
              <a:rPr lang="en-US" altLang="el-GR" dirty="0" smtClean="0"/>
              <a:t>ECC</a:t>
            </a:r>
            <a:r>
              <a:rPr lang="el-GR" altLang="el-GR" dirty="0" smtClean="0"/>
              <a:t>, εφεδρικοί τομείς</a:t>
            </a:r>
          </a:p>
          <a:p>
            <a:pPr lvl="1"/>
            <a:r>
              <a:rPr lang="el-GR" altLang="el-GR" dirty="0" smtClean="0"/>
              <a:t>Μπορεί να είναι 20% μικρότερη μετά τη διαμόρφωση</a:t>
            </a:r>
          </a:p>
          <a:p>
            <a:r>
              <a:rPr lang="el-GR" altLang="el-GR" dirty="0" smtClean="0"/>
              <a:t>Γιατί διαφέρουν τόσο πολύ οι χωρητικότητες;</a:t>
            </a:r>
          </a:p>
          <a:p>
            <a:pPr lvl="1"/>
            <a:r>
              <a:rPr lang="el-GR" altLang="el-GR" dirty="0" smtClean="0"/>
              <a:t>Ορισμένοι δίνουν χωρητικότητα χωρίς διαμόρφωση</a:t>
            </a:r>
          </a:p>
          <a:p>
            <a:pPr lvl="1"/>
            <a:r>
              <a:rPr lang="el-GR" altLang="el-GR" dirty="0" smtClean="0"/>
              <a:t>Άλλοι δίνουν χωρητικότητα σε δυνάμεις 10 και όχι 2</a:t>
            </a:r>
          </a:p>
          <a:p>
            <a:r>
              <a:rPr lang="el-GR" altLang="el-GR" dirty="0" smtClean="0"/>
              <a:t>Ταχύτητα μεταφοράς δεδομένων</a:t>
            </a:r>
          </a:p>
          <a:p>
            <a:pPr lvl="1"/>
            <a:r>
              <a:rPr lang="el-GR" altLang="el-GR" dirty="0" smtClean="0"/>
              <a:t>Έστω ελεγκτής με προσωρινή μνήμη ενός τομέα</a:t>
            </a:r>
          </a:p>
          <a:p>
            <a:pPr lvl="1"/>
            <a:r>
              <a:rPr lang="el-GR" altLang="el-GR" dirty="0" smtClean="0"/>
              <a:t>Αφού διαβάσει τον τομέα τον ελέγχει πριν τον παραδώσει</a:t>
            </a:r>
          </a:p>
          <a:p>
            <a:pPr lvl="1"/>
            <a:r>
              <a:rPr lang="el-GR" altLang="el-GR" dirty="0" smtClean="0"/>
              <a:t>Περιμένει μία περιστροφή για τον επόμενο τομέα!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9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Διαμόρφωση δίσκου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2708275"/>
            <a:ext cx="8382000" cy="369252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Παρεμβολή </a:t>
            </a:r>
            <a:r>
              <a:rPr lang="en-US" altLang="el-GR" dirty="0" smtClean="0"/>
              <a:t>(interleaving)</a:t>
            </a:r>
            <a:r>
              <a:rPr lang="el-GR" altLang="el-GR" dirty="0" smtClean="0"/>
              <a:t> στη διαμόρφωση</a:t>
            </a:r>
          </a:p>
          <a:p>
            <a:pPr lvl="1"/>
            <a:r>
              <a:rPr lang="el-GR" altLang="el-GR" dirty="0" smtClean="0"/>
              <a:t>Οι τομείς γράφονται με ένα ή δύο κενά</a:t>
            </a:r>
          </a:p>
          <a:p>
            <a:pPr lvl="1"/>
            <a:r>
              <a:rPr lang="el-GR" altLang="el-GR" dirty="0" smtClean="0"/>
              <a:t>Ο ελεγκτής προλαβαίνει να διαβάσει τον επόμενο</a:t>
            </a:r>
          </a:p>
          <a:p>
            <a:pPr lvl="1"/>
            <a:r>
              <a:rPr lang="el-GR" altLang="el-GR" dirty="0" smtClean="0"/>
              <a:t>Εναλλακτικά, διαβάζει ολόκληρη την τροχιά</a:t>
            </a:r>
          </a:p>
          <a:p>
            <a:pPr lvl="1"/>
            <a:r>
              <a:rPr lang="el-GR" altLang="el-GR" dirty="0" smtClean="0"/>
              <a:t>Προσοχή: άλλο παρεμβολή, άλλο στρέβλωση</a:t>
            </a:r>
          </a:p>
          <a:p>
            <a:pPr lvl="2"/>
            <a:r>
              <a:rPr lang="el-GR" altLang="el-GR" dirty="0" smtClean="0"/>
              <a:t>Αν και έχουν παρόμοιο λόγο ύπαρξης</a:t>
            </a:r>
          </a:p>
        </p:txBody>
      </p:sp>
      <p:pic>
        <p:nvPicPr>
          <p:cNvPr id="57346" name="Picture 9" descr="Διαμόρφωση δίσκου: Παρεμβολή (interleaving) στη διαμόρφωσ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365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5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Διαμόρφωση δίσκου </a:t>
            </a:r>
            <a:r>
              <a:rPr lang="el-GR" altLang="el-GR" dirty="0" smtClean="0"/>
              <a:t>(5</a:t>
            </a:r>
            <a:r>
              <a:rPr lang="el-GR" dirty="0"/>
              <a:t> από </a:t>
            </a:r>
            <a:r>
              <a:rPr 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Δημιουργία διαμερισμάτων (</a:t>
            </a:r>
            <a:r>
              <a:rPr lang="en-US" altLang="el-GR" dirty="0"/>
              <a:t>partitions)</a:t>
            </a:r>
          </a:p>
          <a:p>
            <a:pPr lvl="1"/>
            <a:r>
              <a:rPr lang="el-GR" altLang="el-GR" dirty="0"/>
              <a:t>Κάθε διαμέρισμα φαίνεται σαν ξεχωριστός δίσκος</a:t>
            </a:r>
          </a:p>
          <a:p>
            <a:pPr lvl="1"/>
            <a:r>
              <a:rPr lang="el-GR" altLang="el-GR" dirty="0"/>
              <a:t>Χρήση για </a:t>
            </a:r>
            <a:r>
              <a:rPr lang="el-GR" altLang="el-GR" dirty="0" smtClean="0"/>
              <a:t>λειτουργικό </a:t>
            </a:r>
            <a:r>
              <a:rPr lang="el-GR" altLang="el-GR" dirty="0"/>
              <a:t>ή ανταλλαγή (</a:t>
            </a:r>
            <a:r>
              <a:rPr lang="en-US" altLang="el-GR" dirty="0"/>
              <a:t>swapping)</a:t>
            </a:r>
            <a:endParaRPr lang="el-GR" altLang="el-GR" dirty="0"/>
          </a:p>
          <a:p>
            <a:r>
              <a:rPr lang="el-GR" altLang="el-GR" dirty="0" smtClean="0"/>
              <a:t>Πίνακας διαμερισμάτων: συνήθως στο </a:t>
            </a:r>
            <a:r>
              <a:rPr lang="en-US" altLang="el-GR" dirty="0"/>
              <a:t>MBR</a:t>
            </a:r>
            <a:endParaRPr lang="el-GR" altLang="el-GR" dirty="0"/>
          </a:p>
          <a:p>
            <a:pPr lvl="1"/>
            <a:r>
              <a:rPr lang="el-GR" altLang="el-GR" dirty="0" smtClean="0"/>
              <a:t>Μεγέθη </a:t>
            </a:r>
            <a:r>
              <a:rPr lang="el-GR" altLang="el-GR" dirty="0"/>
              <a:t>διαμερισμάτων και ενεργό διαμέρισμα</a:t>
            </a:r>
          </a:p>
          <a:p>
            <a:pPr lvl="1"/>
            <a:r>
              <a:rPr lang="el-GR" altLang="el-GR" dirty="0"/>
              <a:t>Για κάθε διαμέρισμα </a:t>
            </a:r>
            <a:r>
              <a:rPr lang="el-GR" altLang="el-GR" dirty="0" smtClean="0"/>
              <a:t>τι </a:t>
            </a:r>
            <a:r>
              <a:rPr lang="el-GR" altLang="el-GR" dirty="0"/>
              <a:t>σύστημα αρχείων έχει</a:t>
            </a:r>
          </a:p>
          <a:p>
            <a:r>
              <a:rPr lang="el-GR" altLang="el-GR" dirty="0" smtClean="0"/>
              <a:t>Διαμόρφωση υψηλού επιπέδου</a:t>
            </a:r>
          </a:p>
          <a:p>
            <a:pPr lvl="1"/>
            <a:r>
              <a:rPr lang="el-GR" altLang="el-GR" dirty="0" smtClean="0"/>
              <a:t>Εξαρτάται από το σύστημα αρχείων</a:t>
            </a:r>
          </a:p>
          <a:p>
            <a:pPr lvl="1"/>
            <a:r>
              <a:rPr lang="el-GR" altLang="el-GR" dirty="0" smtClean="0"/>
              <a:t>Εκκίνηση, λίστα/χάρτης ελεύθερων, κατάλογος ρίζας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Χρονοπρογραμματισμός 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Αλγόριθμοι χρονοπρογραμματισμού </a:t>
            </a:r>
            <a:r>
              <a:rPr lang="el-GR" altLang="el-GR" dirty="0" smtClean="0"/>
              <a:t>βραχίονα</a:t>
            </a:r>
            <a:endParaRPr lang="el-GR" altLang="el-GR" dirty="0"/>
          </a:p>
          <a:p>
            <a:pPr lvl="1"/>
            <a:r>
              <a:rPr lang="el-GR" altLang="el-GR" dirty="0" smtClean="0"/>
              <a:t>Χρόνος </a:t>
            </a:r>
            <a:r>
              <a:rPr lang="el-GR" altLang="el-GR" dirty="0"/>
              <a:t>ανάγνωσης/εγγραφής ενός </a:t>
            </a:r>
            <a:r>
              <a:rPr lang="el-GR" altLang="el-GR" dirty="0" smtClean="0"/>
              <a:t>μπλοκ:</a:t>
            </a:r>
            <a:endParaRPr lang="el-GR" altLang="el-GR" dirty="0"/>
          </a:p>
          <a:p>
            <a:pPr lvl="2"/>
            <a:r>
              <a:rPr lang="el-GR" altLang="el-GR" dirty="0" smtClean="0"/>
              <a:t>Χρόνος </a:t>
            </a:r>
            <a:r>
              <a:rPr lang="el-GR" altLang="el-GR" dirty="0"/>
              <a:t>αναζήτησης: μετακίνηση κεφαλής </a:t>
            </a:r>
            <a:r>
              <a:rPr lang="el-GR" altLang="el-GR" dirty="0" smtClean="0"/>
              <a:t>σε κύλινδρο</a:t>
            </a:r>
            <a:endParaRPr lang="el-GR" altLang="el-GR" dirty="0"/>
          </a:p>
          <a:p>
            <a:pPr lvl="2"/>
            <a:r>
              <a:rPr lang="el-GR" altLang="el-GR" dirty="0" smtClean="0"/>
              <a:t>Καθυστ. </a:t>
            </a:r>
            <a:r>
              <a:rPr lang="el-GR" altLang="el-GR" dirty="0"/>
              <a:t>περιστροφής: </a:t>
            </a:r>
            <a:r>
              <a:rPr lang="el-GR" altLang="el-GR" dirty="0" smtClean="0"/>
              <a:t>το </a:t>
            </a:r>
            <a:r>
              <a:rPr lang="el-GR" altLang="el-GR" dirty="0"/>
              <a:t>μπλοκ </a:t>
            </a:r>
            <a:r>
              <a:rPr lang="el-GR" altLang="el-GR" dirty="0" smtClean="0"/>
              <a:t>φτάνει στην </a:t>
            </a:r>
            <a:r>
              <a:rPr lang="el-GR" altLang="el-GR" dirty="0"/>
              <a:t>κεφαλή</a:t>
            </a:r>
          </a:p>
          <a:p>
            <a:pPr lvl="2"/>
            <a:r>
              <a:rPr lang="el-GR" altLang="el-GR" dirty="0"/>
              <a:t>Χρόνος μεταφοράς δεδομένων</a:t>
            </a:r>
          </a:p>
          <a:p>
            <a:pPr lvl="1"/>
            <a:r>
              <a:rPr lang="el-GR" altLang="el-GR" dirty="0"/>
              <a:t>Ο χρόνος αναζήτησης κυριαρχεί των άλλων</a:t>
            </a:r>
          </a:p>
          <a:p>
            <a:pPr lvl="2"/>
            <a:r>
              <a:rPr lang="el-GR" altLang="el-GR" dirty="0" smtClean="0"/>
              <a:t>Μείωση με χρονοπρογραμματισμό βραχίονα δίσκου</a:t>
            </a:r>
            <a:endParaRPr lang="el-GR" altLang="el-GR" dirty="0"/>
          </a:p>
          <a:p>
            <a:pPr lvl="2"/>
            <a:r>
              <a:rPr lang="el-GR" altLang="el-GR" dirty="0"/>
              <a:t>Στην απλούστερη περίπτωση έχουμε </a:t>
            </a:r>
            <a:r>
              <a:rPr lang="en-US" altLang="el-GR" dirty="0"/>
              <a:t>FCFS</a:t>
            </a:r>
            <a:endParaRPr lang="el-GR" altLang="el-GR" dirty="0"/>
          </a:p>
          <a:p>
            <a:pPr lvl="2"/>
            <a:r>
              <a:rPr lang="el-GR" altLang="el-GR" dirty="0"/>
              <a:t>Δεν εκμεταλλευόμαστε τη </a:t>
            </a:r>
            <a:r>
              <a:rPr lang="el-GR" altLang="el-GR" dirty="0" smtClean="0"/>
              <a:t>θέση </a:t>
            </a:r>
            <a:r>
              <a:rPr lang="el-GR" altLang="el-GR" dirty="0"/>
              <a:t>των </a:t>
            </a:r>
            <a:r>
              <a:rPr lang="el-GR" altLang="el-GR" dirty="0" smtClean="0"/>
              <a:t>αναζητήσεων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6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59398" name="Picture 9" descr="Αλγόριθμος συντομότερης αναζήτησης πρώτα (SSF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7610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3085877"/>
            <a:ext cx="8229600" cy="3040286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Όλες οι αιτήσεις ταξινομούνται ανάλογα με κύλινδρο</a:t>
            </a:r>
          </a:p>
          <a:p>
            <a:pPr lvl="1"/>
            <a:r>
              <a:rPr lang="el-GR" altLang="el-GR" dirty="0" smtClean="0"/>
              <a:t>Ποια αίτηση θα εξυπηρετηθεί αμέσως μετά;</a:t>
            </a:r>
          </a:p>
          <a:p>
            <a:r>
              <a:rPr lang="el-GR" altLang="el-GR" dirty="0" smtClean="0"/>
              <a:t>Αλγόριθμος συντομότερης αναζήτησης </a:t>
            </a:r>
            <a:r>
              <a:rPr lang="el-GR" altLang="el-GR" dirty="0"/>
              <a:t>πρώτα (</a:t>
            </a:r>
            <a:r>
              <a:rPr lang="en-US" altLang="el-GR" dirty="0" smtClean="0"/>
              <a:t>SSF)</a:t>
            </a:r>
          </a:p>
          <a:p>
            <a:pPr lvl="1"/>
            <a:r>
              <a:rPr lang="el-GR" altLang="el-GR" dirty="0" smtClean="0"/>
              <a:t>Εξυπηρέτησε την πιο κοντινή αίτηση</a:t>
            </a:r>
          </a:p>
          <a:p>
            <a:pPr lvl="1"/>
            <a:r>
              <a:rPr lang="el-GR" altLang="el-GR" dirty="0" smtClean="0"/>
              <a:t>Μειώνει τις κινήσεις του βραχίονα σημαντικά</a:t>
            </a:r>
          </a:p>
          <a:p>
            <a:pPr lvl="1"/>
            <a:r>
              <a:rPr lang="el-GR" altLang="el-GR" dirty="0" smtClean="0"/>
              <a:t>Κίνδυνος υποσιτισμού αιτήσεων σε μεγάλο φόρτο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60422" name="Picture 9" descr="Αλγόριθμος ανελκυστήρα (elevator algorithm ή SCAN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490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Αλγόριθμος ανελκυστήρα (</a:t>
            </a:r>
            <a:r>
              <a:rPr lang="en-US" altLang="el-GR" dirty="0" smtClean="0"/>
              <a:t>elevator algorithm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SCAN)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Σε κάθε φάση ο βραχίονας κινείται προς μία κατεύθυνση</a:t>
            </a:r>
          </a:p>
          <a:p>
            <a:pPr lvl="1"/>
            <a:r>
              <a:rPr lang="el-GR" altLang="el-GR" dirty="0" smtClean="0"/>
              <a:t>Στο τέλος αλλάζει κατεύθυνση</a:t>
            </a:r>
          </a:p>
          <a:p>
            <a:r>
              <a:rPr lang="el-GR" altLang="el-GR" dirty="0" smtClean="0"/>
              <a:t>Παραλλαγή: σάρωση σε μία κατεύθυνση (</a:t>
            </a:r>
            <a:r>
              <a:rPr lang="en-US" altLang="el-GR" dirty="0" smtClean="0"/>
              <a:t>C-SCAN)</a:t>
            </a:r>
          </a:p>
          <a:p>
            <a:pPr lvl="1"/>
            <a:r>
              <a:rPr lang="el-GR" altLang="el-GR" dirty="0" smtClean="0"/>
              <a:t>Όταν τελειώσει η σάρωση ξεκινάμε πάλι από την αρχή</a:t>
            </a:r>
          </a:p>
          <a:p>
            <a:pPr lvl="1"/>
            <a:r>
              <a:rPr lang="el-GR" altLang="el-GR" dirty="0" smtClean="0"/>
              <a:t>Μικρότερη διακύμανση στους χρόνους εξυπηρέτησης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8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Βελτιστοποιήσεις ανά κύλινδρο</a:t>
            </a:r>
          </a:p>
          <a:p>
            <a:pPr lvl="1"/>
            <a:r>
              <a:rPr lang="el-GR" altLang="el-GR" dirty="0" smtClean="0"/>
              <a:t>Εξυπηρέτηση τομέων όπως έρχονται στην κεφαλή</a:t>
            </a:r>
          </a:p>
          <a:p>
            <a:pPr lvl="1"/>
            <a:r>
              <a:rPr lang="el-GR" altLang="el-GR" dirty="0" smtClean="0"/>
              <a:t>Εξυπηρέτηση των τροχιών του ίδιου κυλίνδρου</a:t>
            </a:r>
          </a:p>
          <a:p>
            <a:r>
              <a:rPr lang="el-GR" altLang="el-GR" dirty="0" smtClean="0"/>
              <a:t>Ομαδική ανάγνωση τομέων</a:t>
            </a:r>
          </a:p>
          <a:p>
            <a:pPr lvl="1"/>
            <a:r>
              <a:rPr lang="el-GR" altLang="el-GR" dirty="0" smtClean="0"/>
              <a:t>Όταν ζητείται ένας τομέας διαβάζεται όλη η τροχιά</a:t>
            </a:r>
          </a:p>
          <a:p>
            <a:pPr lvl="1"/>
            <a:r>
              <a:rPr lang="el-GR" altLang="el-GR" dirty="0" smtClean="0"/>
              <a:t>Αποθηκεύεται στην κρυφή μνήμη του ελεγκτή</a:t>
            </a:r>
          </a:p>
          <a:p>
            <a:pPr lvl="1"/>
            <a:r>
              <a:rPr lang="el-GR" altLang="el-GR" dirty="0" smtClean="0"/>
              <a:t>Αποφυγή καθυστέρησης αναζήτησης/περιστροφής</a:t>
            </a:r>
          </a:p>
          <a:p>
            <a:pPr lvl="1"/>
            <a:r>
              <a:rPr lang="el-GR" altLang="el-GR" dirty="0" smtClean="0"/>
              <a:t>Κατανομή κρυφής μνήμης σε αναγνώσεις/εγγραφές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υλικού Ε/Ε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4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(5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Κρυφή μνήμη ελεγκτή ή </a:t>
            </a:r>
            <a:r>
              <a:rPr lang="el-GR" altLang="el-GR" dirty="0" smtClean="0"/>
              <a:t>λειτουργικού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Ο ελεγκτής αποθηκεύει τους τομείς που </a:t>
            </a:r>
            <a:r>
              <a:rPr lang="el-GR" altLang="el-GR" dirty="0" smtClean="0"/>
              <a:t>διαβάζει</a:t>
            </a:r>
            <a:endParaRPr lang="el-GR" altLang="el-GR" dirty="0"/>
          </a:p>
          <a:p>
            <a:pPr lvl="1"/>
            <a:r>
              <a:rPr lang="el-GR" altLang="el-GR" dirty="0"/>
              <a:t>Το λειτουργικό αποθηκεύει τους τομείς που </a:t>
            </a:r>
            <a:r>
              <a:rPr lang="el-GR" altLang="el-GR" dirty="0" smtClean="0"/>
              <a:t>ζήτησε</a:t>
            </a:r>
            <a:endParaRPr lang="el-GR" altLang="el-GR" dirty="0"/>
          </a:p>
          <a:p>
            <a:r>
              <a:rPr lang="el-GR" altLang="el-GR" dirty="0" smtClean="0"/>
              <a:t>Παράλληλες λειτουργίες με πολλούς δίσκους</a:t>
            </a:r>
            <a:endParaRPr lang="el-GR" altLang="el-GR" dirty="0"/>
          </a:p>
          <a:p>
            <a:pPr lvl="1"/>
            <a:r>
              <a:rPr lang="el-GR" altLang="el-GR" dirty="0" smtClean="0"/>
              <a:t>Επικαλυπτόμενες αναζητήσεις</a:t>
            </a:r>
          </a:p>
          <a:p>
            <a:r>
              <a:rPr lang="el-GR" altLang="el-GR" dirty="0" smtClean="0"/>
              <a:t>Πού εκτελούνται οι αλγόριθμοι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αυτοί;</a:t>
            </a:r>
          </a:p>
          <a:p>
            <a:pPr lvl="1"/>
            <a:r>
              <a:rPr lang="el-GR" altLang="el-GR" dirty="0" smtClean="0"/>
              <a:t>Παλιότερα: στο λειτουργικό σύστημα</a:t>
            </a:r>
          </a:p>
          <a:p>
            <a:pPr lvl="1"/>
            <a:r>
              <a:rPr lang="el-GR" altLang="el-GR" dirty="0" smtClean="0"/>
              <a:t>Σήμερα: οι δίσκοι αποκρύπτουν τη γεωμετρία τους</a:t>
            </a:r>
          </a:p>
          <a:p>
            <a:pPr lvl="1"/>
            <a:r>
              <a:rPr lang="el-GR" altLang="el-GR" dirty="0" smtClean="0"/>
              <a:t>Οι αλγόριθμοι μπορούν να εκτελούνται στον ελεγκτή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Χειρισμός σφαλμάτων (</a:t>
            </a:r>
            <a:r>
              <a:rPr lang="el-GR" altLang="el-GR" dirty="0" smtClean="0"/>
              <a:t>1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Οι </a:t>
            </a:r>
            <a:r>
              <a:rPr lang="el-GR" altLang="el-GR" dirty="0"/>
              <a:t>δίσκοι δεν είναι ποτέ τέλειοι</a:t>
            </a:r>
          </a:p>
          <a:p>
            <a:pPr lvl="1"/>
            <a:r>
              <a:rPr lang="el-GR" altLang="el-GR" dirty="0" smtClean="0"/>
              <a:t>Πιο </a:t>
            </a:r>
            <a:r>
              <a:rPr lang="el-GR" altLang="el-GR" dirty="0"/>
              <a:t>οικονομικό να δεχόμαστε μερικά </a:t>
            </a:r>
            <a:r>
              <a:rPr lang="el-GR" altLang="el-GR" dirty="0" smtClean="0"/>
              <a:t>ελαττώματα</a:t>
            </a:r>
            <a:endParaRPr lang="el-GR" altLang="el-GR" dirty="0"/>
          </a:p>
          <a:p>
            <a:pPr lvl="1"/>
            <a:r>
              <a:rPr lang="el-GR" altLang="el-GR" dirty="0"/>
              <a:t>Πώς αντιμετωπίζονται τα ελαττωματικά σημεία;</a:t>
            </a:r>
          </a:p>
          <a:p>
            <a:pPr lvl="1"/>
            <a:r>
              <a:rPr lang="el-GR" altLang="el-GR" dirty="0" smtClean="0"/>
              <a:t>Μικρά σφάλματα: αρκεί </a:t>
            </a:r>
            <a:r>
              <a:rPr lang="el-GR" altLang="el-GR" dirty="0"/>
              <a:t>ο κώδικας </a:t>
            </a:r>
            <a:r>
              <a:rPr lang="en-US" altLang="el-GR" dirty="0"/>
              <a:t>ECC</a:t>
            </a:r>
          </a:p>
          <a:p>
            <a:pPr lvl="1"/>
            <a:r>
              <a:rPr lang="el-GR" altLang="el-GR" dirty="0" smtClean="0"/>
              <a:t>Μεγάλα σφάλματα: παρακάμπτεται </a:t>
            </a:r>
            <a:r>
              <a:rPr lang="el-GR" altLang="el-GR" dirty="0"/>
              <a:t>ο τομέας</a:t>
            </a:r>
          </a:p>
          <a:p>
            <a:r>
              <a:rPr lang="el-GR" altLang="el-GR" dirty="0"/>
              <a:t>Παράκαμψη τομέων από τον ελεγκτή</a:t>
            </a:r>
          </a:p>
          <a:p>
            <a:pPr lvl="1"/>
            <a:r>
              <a:rPr lang="el-GR" altLang="el-GR" dirty="0" smtClean="0"/>
              <a:t>Γίνεται κατά </a:t>
            </a:r>
            <a:r>
              <a:rPr lang="el-GR" altLang="el-GR" dirty="0"/>
              <a:t>την αρχική </a:t>
            </a:r>
            <a:r>
              <a:rPr lang="el-GR" altLang="el-GR" dirty="0" smtClean="0"/>
              <a:t>μορφοποίηση</a:t>
            </a:r>
          </a:p>
          <a:p>
            <a:pPr lvl="1"/>
            <a:r>
              <a:rPr lang="el-GR" altLang="el-GR" dirty="0" smtClean="0"/>
              <a:t>Σημειώνονται </a:t>
            </a:r>
            <a:r>
              <a:rPr lang="el-GR" altLang="el-GR" dirty="0"/>
              <a:t>οι ελαττωματικοί τομείς</a:t>
            </a:r>
          </a:p>
          <a:p>
            <a:pPr lvl="1"/>
            <a:r>
              <a:rPr lang="el-GR" altLang="el-GR" dirty="0" smtClean="0"/>
              <a:t>Αντικαθίστανται από εφεδρικούς τομείς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737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Χειρισμός </a:t>
            </a:r>
            <a:r>
              <a:rPr lang="el-GR" altLang="el-GR" dirty="0" smtClean="0"/>
              <a:t>σφαλμάτων (2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63494" name="Picture 9" descr="Χειρισμός σφαλμάτων: Παράκαμψη τομέων από τον ελεγκτή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60" y="1196752"/>
            <a:ext cx="65532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3395440"/>
            <a:ext cx="8229600" cy="273072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Παράκαμψη τομέων από τον ελεγκτή</a:t>
            </a:r>
          </a:p>
          <a:p>
            <a:pPr lvl="1"/>
            <a:r>
              <a:rPr lang="el-GR" altLang="el-GR" dirty="0" smtClean="0"/>
              <a:t>Είτε αντικατάσταση από εφεδρικό σε άλλο σημείο</a:t>
            </a:r>
          </a:p>
          <a:p>
            <a:pPr lvl="1"/>
            <a:r>
              <a:rPr lang="el-GR" altLang="el-GR" dirty="0" smtClean="0"/>
              <a:t>Είτε παράκαμψη ελαττωματικού με ολίσθηση τομέων</a:t>
            </a:r>
          </a:p>
          <a:p>
            <a:r>
              <a:rPr lang="el-GR" altLang="el-GR" dirty="0" smtClean="0"/>
              <a:t>Πώς σημειώνονται οι εφεδρικοί τομείς;</a:t>
            </a:r>
          </a:p>
          <a:p>
            <a:pPr lvl="1"/>
            <a:r>
              <a:rPr lang="el-GR" altLang="el-GR" dirty="0" smtClean="0"/>
              <a:t>Χρήση πίνακα αντικατάστασης ανά τροχιά</a:t>
            </a:r>
          </a:p>
          <a:p>
            <a:pPr lvl="1"/>
            <a:r>
              <a:rPr lang="el-GR" altLang="el-GR" dirty="0" smtClean="0"/>
              <a:t>Εγγραφή διαφορετικών προοιμίων στους τομείς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8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Χειρισμός σφαλμάτων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Παράκαμψη τομέων από το λειτουργικό</a:t>
            </a:r>
          </a:p>
          <a:p>
            <a:pPr lvl="1"/>
            <a:r>
              <a:rPr lang="el-GR" altLang="el-GR" dirty="0" smtClean="0"/>
              <a:t>Εντοπισμός από ελεγκτή ή έλεγχος με λογισμικό</a:t>
            </a:r>
          </a:p>
          <a:p>
            <a:pPr lvl="1"/>
            <a:r>
              <a:rPr lang="el-GR" altLang="el-GR" dirty="0" smtClean="0"/>
              <a:t>Οι ελαττωματικοί τομείς μπαίνουν σε κρυφό αρχείο</a:t>
            </a:r>
          </a:p>
          <a:p>
            <a:pPr lvl="1"/>
            <a:r>
              <a:rPr lang="el-GR" altLang="el-GR" dirty="0" smtClean="0"/>
              <a:t>Δεν εμφανίζονται στη λίστα ελευθέρων</a:t>
            </a:r>
          </a:p>
          <a:p>
            <a:pPr lvl="1"/>
            <a:r>
              <a:rPr lang="el-GR" altLang="el-GR" dirty="0" smtClean="0"/>
              <a:t>Πρέπει να παρακάμπτονται σε αντίγραφα ασφαλείας</a:t>
            </a:r>
          </a:p>
          <a:p>
            <a:r>
              <a:rPr lang="el-GR" altLang="el-GR" dirty="0" smtClean="0"/>
              <a:t>Σφάλματα αναζήτησης</a:t>
            </a:r>
          </a:p>
          <a:p>
            <a:pPr lvl="1"/>
            <a:r>
              <a:rPr lang="el-GR" altLang="el-GR" dirty="0" smtClean="0"/>
              <a:t>Ο ελεγκτής στέλνει σειρά παλμών στο βραχίονα</a:t>
            </a:r>
          </a:p>
          <a:p>
            <a:pPr lvl="1"/>
            <a:r>
              <a:rPr lang="el-GR" altLang="el-GR" dirty="0" smtClean="0"/>
              <a:t>Ο βραχίονας μπορεί να μην βρεθεί στο σωστό κύλινδρο</a:t>
            </a:r>
          </a:p>
          <a:p>
            <a:pPr lvl="1"/>
            <a:r>
              <a:rPr lang="el-GR" altLang="el-GR" dirty="0" smtClean="0"/>
              <a:t>Έλεγχος των προοιμίων για να δούμε πού βρίσκεται</a:t>
            </a:r>
          </a:p>
          <a:p>
            <a:pPr lvl="1"/>
            <a:r>
              <a:rPr lang="el-GR" altLang="el-GR" dirty="0" smtClean="0"/>
              <a:t>Διόρθωση με πρόσθετους παλμούς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Χειρισμός σφαλμάτων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Οι ελεγκτές μπορούν να κάνουν και </a:t>
            </a:r>
            <a:r>
              <a:rPr lang="en-US" altLang="el-GR" dirty="0" smtClean="0"/>
              <a:t>reset</a:t>
            </a:r>
          </a:p>
          <a:p>
            <a:pPr lvl="1"/>
            <a:r>
              <a:rPr lang="el-GR" altLang="el-GR" dirty="0" smtClean="0"/>
              <a:t>Ειδικός ακροδέκτης</a:t>
            </a:r>
            <a:r>
              <a:rPr lang="en-US" altLang="el-GR" dirty="0" smtClean="0"/>
              <a:t> reset</a:t>
            </a:r>
            <a:r>
              <a:rPr lang="el-GR" altLang="el-GR" dirty="0" smtClean="0"/>
              <a:t> σε περίπτωση ανάγκης</a:t>
            </a:r>
          </a:p>
          <a:p>
            <a:r>
              <a:rPr lang="el-GR" altLang="el-GR" dirty="0" smtClean="0"/>
              <a:t>Το πρόβλημα της επαναβαθμονόμησης</a:t>
            </a:r>
            <a:endParaRPr lang="el-GR" altLang="el-GR" dirty="0"/>
          </a:p>
          <a:p>
            <a:pPr lvl="1"/>
            <a:r>
              <a:rPr lang="el-GR" altLang="el-GR" dirty="0" smtClean="0"/>
              <a:t>Χρειάζεται όταν έχουμε σφάλματα αναζήτησης</a:t>
            </a:r>
          </a:p>
          <a:p>
            <a:pPr lvl="1"/>
            <a:r>
              <a:rPr lang="el-GR" altLang="el-GR" dirty="0" smtClean="0"/>
              <a:t>Ο βραχίονας οδηγείται στο άκρο του δίσκου</a:t>
            </a:r>
          </a:p>
          <a:p>
            <a:pPr lvl="1"/>
            <a:r>
              <a:rPr lang="el-GR" altLang="el-GR" dirty="0" smtClean="0"/>
              <a:t>Δημιουργείται σημαντική καθυστέρηση</a:t>
            </a:r>
          </a:p>
          <a:p>
            <a:pPr lvl="1"/>
            <a:r>
              <a:rPr lang="el-GR" altLang="el-GR" dirty="0" smtClean="0"/>
              <a:t>Πρόβλημα στις εφαρμογές πολυμέσων</a:t>
            </a:r>
          </a:p>
          <a:p>
            <a:pPr lvl="1"/>
            <a:r>
              <a:rPr lang="el-GR" altLang="el-GR" dirty="0" smtClean="0"/>
              <a:t>Οι δίσκοι </a:t>
            </a:r>
            <a:r>
              <a:rPr lang="en-US" altLang="el-GR" dirty="0" smtClean="0"/>
              <a:t>AV</a:t>
            </a:r>
            <a:r>
              <a:rPr lang="el-GR" altLang="el-GR" dirty="0" smtClean="0"/>
              <a:t> αποφεύγουν την επαναβαθμονόμηση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Ευσταθής </a:t>
            </a:r>
            <a:r>
              <a:rPr lang="el-GR" altLang="el-GR" dirty="0" smtClean="0"/>
              <a:t>αποθήκευση (</a:t>
            </a:r>
            <a:r>
              <a:rPr lang="el-GR" altLang="el-GR" dirty="0"/>
              <a:t>1 από 3)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ευσταθής αποθήκευση διατηρεί το δίσκο συνεπή</a:t>
            </a:r>
          </a:p>
          <a:p>
            <a:pPr lvl="1"/>
            <a:r>
              <a:rPr lang="el-GR" altLang="el-GR" dirty="0" smtClean="0"/>
              <a:t>Βασίζεται στη χρήση ενός ζεύγους ίδιων δίσκων</a:t>
            </a:r>
          </a:p>
          <a:p>
            <a:pPr lvl="1"/>
            <a:r>
              <a:rPr lang="el-GR" altLang="el-GR" dirty="0" smtClean="0"/>
              <a:t>Απίθανο ο ίδιος τομέας να χαλάσει και στους δύο</a:t>
            </a:r>
          </a:p>
          <a:p>
            <a:r>
              <a:rPr lang="el-GR" altLang="el-GR" dirty="0" smtClean="0"/>
              <a:t>Ευσταθείς εγγραφές</a:t>
            </a:r>
          </a:p>
          <a:p>
            <a:pPr lvl="1"/>
            <a:r>
              <a:rPr lang="el-GR" altLang="el-GR" dirty="0" smtClean="0"/>
              <a:t>Το μπλοκ γράφεται στη μονάδα 1 και ελέγχεται</a:t>
            </a:r>
          </a:p>
          <a:p>
            <a:pPr lvl="1"/>
            <a:r>
              <a:rPr lang="el-GR" altLang="el-GR" dirty="0" smtClean="0"/>
              <a:t>Αν αποτύχει </a:t>
            </a:r>
            <a:r>
              <a:rPr lang="en-US" altLang="el-GR" dirty="0" smtClean="0"/>
              <a:t>n </a:t>
            </a:r>
            <a:r>
              <a:rPr lang="el-GR" altLang="el-GR" dirty="0" smtClean="0"/>
              <a:t>φορές, </a:t>
            </a:r>
            <a:r>
              <a:rPr lang="el-GR" altLang="el-GR" dirty="0" err="1" smtClean="0"/>
              <a:t>επαναχαρτογραφείται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Επαναλαμβάνουμε το ίδιο στη μονάδα 2</a:t>
            </a:r>
          </a:p>
          <a:p>
            <a:r>
              <a:rPr lang="el-GR" altLang="el-GR" dirty="0" smtClean="0"/>
              <a:t>Ευσταθείς αναγνώσεις</a:t>
            </a:r>
          </a:p>
          <a:p>
            <a:pPr lvl="1"/>
            <a:r>
              <a:rPr lang="el-GR" altLang="el-GR" dirty="0" smtClean="0"/>
              <a:t>Ανάγνωση μπλοκ μέχρι </a:t>
            </a:r>
            <a:r>
              <a:rPr lang="en-US" altLang="el-GR" dirty="0" smtClean="0"/>
              <a:t>n </a:t>
            </a:r>
            <a:r>
              <a:rPr lang="el-GR" altLang="el-GR" dirty="0" smtClean="0"/>
              <a:t>φορές από μονάδα 1</a:t>
            </a:r>
          </a:p>
          <a:p>
            <a:pPr lvl="1"/>
            <a:r>
              <a:rPr lang="el-GR" altLang="el-GR" dirty="0" smtClean="0"/>
              <a:t>Αν αποτύχει επαναλαμβάνουμε με μονάδα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5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Ευσταθής αποθήκευση </a:t>
            </a:r>
            <a:r>
              <a:rPr lang="el-GR" altLang="el-GR" dirty="0" smtClean="0"/>
              <a:t>(</a:t>
            </a:r>
            <a:r>
              <a:rPr lang="el-GR" altLang="el-GR" dirty="0"/>
              <a:t>2 από 3)</a:t>
            </a:r>
            <a:endParaRPr lang="el-GR" altLang="el-GR" dirty="0" smtClean="0"/>
          </a:p>
        </p:txBody>
      </p:sp>
      <p:pic>
        <p:nvPicPr>
          <p:cNvPr id="67590" name="Picture 9" descr="Ανάκαμψη από κατάρρευσ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4247"/>
            <a:ext cx="655161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3284985"/>
            <a:ext cx="8382000" cy="3115816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Ανάκαμψη από κατάρρευση</a:t>
            </a:r>
          </a:p>
          <a:p>
            <a:pPr lvl="1"/>
            <a:r>
              <a:rPr lang="el-GR" altLang="el-GR" dirty="0" smtClean="0"/>
              <a:t>Αν τα μπλοκ διαφέρουν χρησιμοποιείται η μονάδα 1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α</a:t>
            </a:r>
            <a:r>
              <a:rPr lang="en-US" altLang="el-GR" dirty="0" smtClean="0"/>
              <a:t>)</a:t>
            </a:r>
            <a:r>
              <a:rPr lang="el-GR" altLang="el-GR" dirty="0" smtClean="0"/>
              <a:t> δεν έχει γίνει καθόλου εγγραφή (παλιά κατάσταση)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β</a:t>
            </a:r>
            <a:r>
              <a:rPr lang="en-US" altLang="el-GR" dirty="0" smtClean="0"/>
              <a:t>)</a:t>
            </a:r>
            <a:r>
              <a:rPr lang="el-GR" altLang="el-GR" dirty="0" smtClean="0"/>
              <a:t> δεν έχει ολοκληρωθεί η εγγραφή στην 1</a:t>
            </a:r>
            <a:r>
              <a:rPr lang="en-US" altLang="el-GR" dirty="0" smtClean="0"/>
              <a:t> (</a:t>
            </a:r>
            <a:r>
              <a:rPr lang="el-GR" altLang="el-GR" dirty="0" smtClean="0"/>
              <a:t>παλιά κατάσταση)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γ</a:t>
            </a:r>
            <a:r>
              <a:rPr lang="en-US" altLang="el-GR" dirty="0" smtClean="0"/>
              <a:t>) </a:t>
            </a:r>
            <a:r>
              <a:rPr lang="el-GR" altLang="el-GR" dirty="0" smtClean="0"/>
              <a:t>έχει ολοκληρωθεί η εγγραφή στην 1 (νέα κατάσταση)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δ</a:t>
            </a:r>
            <a:r>
              <a:rPr lang="en-US" altLang="el-GR" dirty="0" smtClean="0"/>
              <a:t>)</a:t>
            </a:r>
            <a:r>
              <a:rPr lang="el-GR" altLang="el-GR" dirty="0" smtClean="0"/>
              <a:t> δεν έχει ολοκληρωθεί η εγγραφή στην 2 (νέα κατάσταση)</a:t>
            </a:r>
            <a:endParaRPr lang="en-US" altLang="el-GR" dirty="0" smtClean="0"/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ε</a:t>
            </a:r>
            <a:r>
              <a:rPr lang="en-US" altLang="el-GR" dirty="0" smtClean="0"/>
              <a:t>)</a:t>
            </a:r>
            <a:r>
              <a:rPr lang="el-GR" altLang="el-GR" dirty="0" smtClean="0"/>
              <a:t> έχουν ολοκληρωθεί και οι δύο εγγραφές (νέα κατάσταση)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9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Ευσταθής αποθήκευση </a:t>
            </a:r>
            <a:r>
              <a:rPr lang="el-GR" altLang="el-GR" dirty="0" smtClean="0"/>
              <a:t>(3 από 3)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Αξιοποίηση μη πτητικής </a:t>
            </a:r>
            <a:r>
              <a:rPr lang="en-US" altLang="el-GR" dirty="0" smtClean="0"/>
              <a:t>RAM</a:t>
            </a:r>
            <a:r>
              <a:rPr lang="el-GR" altLang="el-GR" dirty="0" smtClean="0"/>
              <a:t> </a:t>
            </a:r>
            <a:r>
              <a:rPr lang="en-US" altLang="el-GR" dirty="0" smtClean="0"/>
              <a:t>(NVRAM) </a:t>
            </a:r>
            <a:r>
              <a:rPr lang="el-GR" altLang="el-GR" dirty="0" smtClean="0"/>
              <a:t>για επιτάχυνση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NVRAM </a:t>
            </a:r>
            <a:r>
              <a:rPr lang="el-GR" altLang="el-GR" dirty="0" smtClean="0"/>
              <a:t>περιέχει την τρέχουσα τιμή του ρολογιού</a:t>
            </a:r>
          </a:p>
          <a:p>
            <a:pPr lvl="1"/>
            <a:r>
              <a:rPr lang="el-GR" altLang="el-GR" dirty="0" smtClean="0"/>
              <a:t>Πριν την εγγραφή γράφουμε τον αριθμό μπλοκ στην </a:t>
            </a:r>
            <a:r>
              <a:rPr lang="en-US" altLang="el-GR" dirty="0" smtClean="0"/>
              <a:t>NVRAM</a:t>
            </a:r>
          </a:p>
          <a:p>
            <a:pPr lvl="1"/>
            <a:r>
              <a:rPr lang="el-GR" altLang="el-GR" dirty="0" smtClean="0"/>
              <a:t>Αν ολοκληρωθεί η εγγραφή γράφουμε -1 στην </a:t>
            </a:r>
            <a:r>
              <a:rPr lang="en-US" altLang="el-GR" dirty="0" smtClean="0"/>
              <a:t>NVRAM</a:t>
            </a:r>
          </a:p>
          <a:p>
            <a:pPr lvl="1"/>
            <a:r>
              <a:rPr lang="el-GR" altLang="el-GR" dirty="0" smtClean="0"/>
              <a:t>Μετά από κατάρρευση ελέγχουμε την </a:t>
            </a:r>
            <a:r>
              <a:rPr lang="en-US" altLang="el-GR" dirty="0" smtClean="0"/>
              <a:t>NVRAM</a:t>
            </a:r>
          </a:p>
          <a:p>
            <a:r>
              <a:rPr lang="el-GR" altLang="el-GR" dirty="0" smtClean="0"/>
              <a:t>Εναλλακτικά χρήση «ημερολογίου»</a:t>
            </a:r>
          </a:p>
          <a:p>
            <a:pPr lvl="1"/>
            <a:r>
              <a:rPr lang="el-GR" altLang="el-GR" dirty="0" smtClean="0"/>
              <a:t>Πρώτα γράφουμε σε κάθε μονάδα τον αριθμό μπλοκ</a:t>
            </a:r>
          </a:p>
          <a:p>
            <a:pPr lvl="1"/>
            <a:r>
              <a:rPr lang="el-GR" altLang="el-GR" dirty="0" smtClean="0"/>
              <a:t>Μετά γράφουμε τα ίδια τα μπλοκ</a:t>
            </a:r>
          </a:p>
          <a:p>
            <a:pPr lvl="1"/>
            <a:r>
              <a:rPr lang="el-GR" altLang="el-GR" dirty="0" smtClean="0"/>
              <a:t>Στο τέλος γράφουμε -1 και στις δύο μονάδες</a:t>
            </a:r>
          </a:p>
          <a:p>
            <a:r>
              <a:rPr lang="el-GR" altLang="el-GR" dirty="0" smtClean="0"/>
              <a:t>Περιοδική σάρωση των δίσκων για σφάλματα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7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Ρολόγια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Υλικό των ρολογιών (</a:t>
            </a:r>
            <a:r>
              <a:rPr lang="el-GR" altLang="el-GR" dirty="0"/>
              <a:t>1 από 3)</a:t>
            </a:r>
            <a:endParaRPr lang="el-GR" altLang="el-GR" dirty="0" smtClean="0"/>
          </a:p>
        </p:txBody>
      </p:sp>
      <p:pic>
        <p:nvPicPr>
          <p:cNvPr id="69638" name="Picture 9" descr="Ρολόγια (clocks) ή χρονόμετρα (timers) με χρήση ταλαντωτή (oscillator)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8958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381000" y="2947764"/>
            <a:ext cx="8382000" cy="3453036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Ρολόγια (</a:t>
            </a:r>
            <a:r>
              <a:rPr lang="en-US" altLang="el-GR" dirty="0" smtClean="0"/>
              <a:t>clocks)</a:t>
            </a:r>
            <a:r>
              <a:rPr lang="el-GR" altLang="el-GR" dirty="0" smtClean="0"/>
              <a:t> ή χρονόμετρα (</a:t>
            </a:r>
            <a:r>
              <a:rPr lang="en-US" altLang="el-GR" dirty="0" smtClean="0"/>
              <a:t>timers)</a:t>
            </a:r>
          </a:p>
          <a:p>
            <a:pPr lvl="1"/>
            <a:r>
              <a:rPr lang="el-GR" altLang="el-GR" dirty="0" smtClean="0"/>
              <a:t>Περιοδική παραγωγή διακοπών</a:t>
            </a:r>
          </a:p>
          <a:p>
            <a:pPr lvl="1"/>
            <a:r>
              <a:rPr lang="el-GR" altLang="el-GR" dirty="0" smtClean="0"/>
              <a:t>Τήρηση ώρας και χρονοπρογραμματισμό</a:t>
            </a:r>
            <a:r>
              <a:rPr lang="el-GR" altLang="el-GR" dirty="0"/>
              <a:t>ς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Παλιότερα: διακοπές σε κάθε κύκλο ρεύματος</a:t>
            </a:r>
          </a:p>
          <a:p>
            <a:pPr lvl="1"/>
            <a:r>
              <a:rPr lang="el-GR" altLang="el-GR" dirty="0" smtClean="0"/>
              <a:t>Σήμερα: βασίζονται σε ταλαντωτή (</a:t>
            </a:r>
            <a:r>
              <a:rPr lang="en-US" altLang="el-GR" dirty="0" smtClean="0"/>
              <a:t>oscillator)</a:t>
            </a:r>
          </a:p>
          <a:p>
            <a:pPr lvl="2"/>
            <a:r>
              <a:rPr lang="el-GR" altLang="el-GR" dirty="0" smtClean="0"/>
              <a:t>Σε κάθε ταλάντωση μειώνεται ο μετρητής κατά 1</a:t>
            </a:r>
          </a:p>
          <a:p>
            <a:pPr lvl="2"/>
            <a:r>
              <a:rPr lang="el-GR" altLang="el-GR" dirty="0" smtClean="0"/>
              <a:t>Όταν μηδενιστεί ο μετρητής παράγεται μία διακοπή</a:t>
            </a:r>
          </a:p>
          <a:p>
            <a:pPr lvl="2"/>
            <a:r>
              <a:rPr lang="el-GR" altLang="el-GR" dirty="0" smtClean="0"/>
              <a:t>Στην αρχή φορτώνεται από τον καταχωρητή υποδοχής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0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Συσκευές Ε/Ε (</a:t>
            </a:r>
            <a:r>
              <a:rPr lang="el-GR" altLang="el-GR" dirty="0"/>
              <a:t>1 από 3)</a:t>
            </a:r>
            <a:endParaRPr lang="el-GR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Συσκευές μπλοκ (</a:t>
            </a:r>
            <a:r>
              <a:rPr lang="en-US" altLang="el-GR" dirty="0" smtClean="0"/>
              <a:t>block devices)</a:t>
            </a:r>
          </a:p>
          <a:p>
            <a:pPr lvl="1"/>
            <a:r>
              <a:rPr lang="el-GR" altLang="el-GR" dirty="0" smtClean="0"/>
              <a:t>Αποθήκευση πληροφορίας σε ισομεγέθη μπλοκ</a:t>
            </a:r>
          </a:p>
          <a:p>
            <a:pPr lvl="1"/>
            <a:r>
              <a:rPr lang="el-GR" altLang="el-GR" dirty="0" smtClean="0"/>
              <a:t>Κάθε μπλοκ έχει τη δική του διεύθυνση</a:t>
            </a:r>
          </a:p>
          <a:p>
            <a:pPr lvl="1"/>
            <a:r>
              <a:rPr lang="el-GR" altLang="el-GR" dirty="0" smtClean="0"/>
              <a:t>Ανεξάρτητη εγγραφή/ανάγνωση κάθε μπλοκ</a:t>
            </a:r>
          </a:p>
          <a:p>
            <a:pPr lvl="1"/>
            <a:r>
              <a:rPr lang="el-GR" altLang="el-GR" dirty="0" smtClean="0"/>
              <a:t>Παράδειγμα: δίσκοι</a:t>
            </a:r>
          </a:p>
          <a:p>
            <a:r>
              <a:rPr lang="el-GR" altLang="el-GR" dirty="0" smtClean="0"/>
              <a:t>Συσκευές χαρακτήρων </a:t>
            </a:r>
            <a:r>
              <a:rPr lang="en-US" altLang="el-GR" dirty="0" smtClean="0"/>
              <a:t>(character devices)</a:t>
            </a:r>
          </a:p>
          <a:p>
            <a:pPr lvl="1"/>
            <a:r>
              <a:rPr lang="el-GR" altLang="el-GR" dirty="0" smtClean="0"/>
              <a:t>Αποστολή ή λήψη ρευμάτων χαρακτήρων</a:t>
            </a:r>
          </a:p>
          <a:p>
            <a:pPr lvl="1"/>
            <a:r>
              <a:rPr lang="el-GR" altLang="el-GR" dirty="0" smtClean="0"/>
              <a:t>Δεν υπάρχει διευθυνσιοδότηση ή αναζήτηση</a:t>
            </a:r>
          </a:p>
          <a:p>
            <a:pPr lvl="1"/>
            <a:r>
              <a:rPr lang="el-GR" altLang="el-GR" dirty="0" smtClean="0"/>
              <a:t>Παράδειγμα: εκτυπωτές, ποντίκια, πληκτρολόγια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43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Υλικό των ρολογιών </a:t>
            </a:r>
            <a:r>
              <a:rPr lang="el-GR" altLang="el-GR" dirty="0" smtClean="0"/>
              <a:t>(</a:t>
            </a:r>
            <a:r>
              <a:rPr lang="el-GR" altLang="el-GR" dirty="0"/>
              <a:t>2 από 3)</a:t>
            </a:r>
            <a:endParaRPr lang="el-GR" altLang="el-GR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Κατάσταση απλής λειτουργίας (</a:t>
            </a:r>
            <a:r>
              <a:rPr lang="en-US" altLang="el-GR" dirty="0" smtClean="0"/>
              <a:t>one-shot)</a:t>
            </a:r>
          </a:p>
          <a:p>
            <a:pPr lvl="1"/>
            <a:r>
              <a:rPr lang="el-GR" altLang="el-GR" dirty="0" smtClean="0"/>
              <a:t>Μετά την διακοπή το λειτουργικό αποφασίζει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Μπορεί να ξεκινήσει ξανά το ρολόι</a:t>
            </a:r>
          </a:p>
          <a:p>
            <a:r>
              <a:rPr lang="el-GR" altLang="el-GR" dirty="0" smtClean="0"/>
              <a:t>Κατάσταση τετραγωνικού παλμού (</a:t>
            </a:r>
            <a:r>
              <a:rPr lang="en-US" altLang="el-GR" dirty="0" smtClean="0"/>
              <a:t>square-wave)</a:t>
            </a:r>
          </a:p>
          <a:p>
            <a:pPr lvl="1"/>
            <a:r>
              <a:rPr lang="el-GR" altLang="el-GR" dirty="0" smtClean="0"/>
              <a:t>Μετά τη διακοπή φορτώνεται αυτόματα ο μετρητής</a:t>
            </a:r>
          </a:p>
          <a:p>
            <a:pPr lvl="1"/>
            <a:r>
              <a:rPr lang="el-GR" altLang="el-GR" dirty="0" smtClean="0"/>
              <a:t>Παραγωγή περιοδικών χτύπων ρολογιού (</a:t>
            </a:r>
            <a:r>
              <a:rPr lang="en-US" altLang="el-GR" dirty="0" smtClean="0"/>
              <a:t>ticks)</a:t>
            </a:r>
            <a:endParaRPr lang="el-GR" altLang="el-GR" dirty="0" smtClean="0"/>
          </a:p>
          <a:p>
            <a:r>
              <a:rPr lang="el-GR" altLang="el-GR" dirty="0" smtClean="0"/>
              <a:t>Ορισμός συχνότητας μέσω του καταχωρητή</a:t>
            </a:r>
          </a:p>
          <a:p>
            <a:pPr lvl="1"/>
            <a:r>
              <a:rPr lang="el-GR" altLang="el-GR" dirty="0" smtClean="0"/>
              <a:t>Έστω ότι ο κρύσταλλος πάλλεται στα 500 </a:t>
            </a:r>
            <a:r>
              <a:rPr lang="en-US" altLang="el-GR" dirty="0" smtClean="0"/>
              <a:t>MHz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 καταχωρητή 32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έχουμε περίοδο 2 </a:t>
            </a:r>
            <a:r>
              <a:rPr lang="en-US" altLang="el-GR" dirty="0" smtClean="0"/>
              <a:t>ns</a:t>
            </a:r>
            <a:r>
              <a:rPr lang="el-GR" altLang="el-GR" dirty="0" smtClean="0"/>
              <a:t> - </a:t>
            </a:r>
            <a:r>
              <a:rPr lang="en-US" altLang="el-GR" dirty="0" smtClean="0"/>
              <a:t>8.6 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1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Υλικό των ρολογιών </a:t>
            </a:r>
            <a:r>
              <a:rPr lang="el-GR" altLang="el-GR" dirty="0" smtClean="0"/>
              <a:t>(</a:t>
            </a:r>
            <a:r>
              <a:rPr lang="el-GR" altLang="el-GR" dirty="0"/>
              <a:t>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Διατήρηση ώρας και ημερομηνίας</a:t>
            </a:r>
          </a:p>
          <a:p>
            <a:pPr lvl="1"/>
            <a:r>
              <a:rPr lang="el-GR" altLang="el-GR" dirty="0"/>
              <a:t>Χρήση ρολογιού με χωριστή </a:t>
            </a:r>
            <a:r>
              <a:rPr lang="el-GR" altLang="el-GR" dirty="0" smtClean="0"/>
              <a:t>μπαταρία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ρολόι αυτό διαβάζεται κατά την εκκίνηση</a:t>
            </a:r>
          </a:p>
          <a:p>
            <a:pPr lvl="1"/>
            <a:r>
              <a:rPr lang="el-GR" altLang="el-GR" dirty="0"/>
              <a:t>Σε κάθε </a:t>
            </a:r>
            <a:r>
              <a:rPr lang="el-GR" altLang="el-GR" dirty="0" smtClean="0"/>
              <a:t>διακοπή αυξάνεται </a:t>
            </a:r>
            <a:r>
              <a:rPr lang="el-GR" altLang="el-GR" dirty="0"/>
              <a:t>ο </a:t>
            </a:r>
            <a:r>
              <a:rPr lang="el-GR" altLang="el-GR" dirty="0" smtClean="0"/>
              <a:t>χρόνος</a:t>
            </a:r>
          </a:p>
          <a:p>
            <a:pPr lvl="2"/>
            <a:r>
              <a:rPr lang="el-GR" altLang="el-GR" dirty="0" smtClean="0"/>
              <a:t>Ανάλογα με τη συχνότητα των διακοπών</a:t>
            </a:r>
            <a:endParaRPr lang="el-GR" altLang="el-GR" dirty="0"/>
          </a:p>
          <a:p>
            <a:pPr lvl="1"/>
            <a:r>
              <a:rPr lang="el-GR" altLang="el-GR" dirty="0"/>
              <a:t>Αποθήκευση του χρόνου από κάποιο σημείο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1/1/1970 στο </a:t>
            </a:r>
            <a:r>
              <a:rPr lang="en-US" altLang="el-GR" dirty="0" smtClean="0"/>
              <a:t>UNIX</a:t>
            </a:r>
          </a:p>
          <a:p>
            <a:pPr lvl="2"/>
            <a:r>
              <a:rPr lang="el-GR" altLang="el-GR" dirty="0" smtClean="0"/>
              <a:t>1/1/1980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στα</a:t>
            </a:r>
            <a:r>
              <a:rPr lang="en-US" altLang="el-GR" dirty="0" smtClean="0"/>
              <a:t> Windows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9042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Λογισμικό των </a:t>
            </a:r>
            <a:r>
              <a:rPr lang="el-GR" altLang="el-GR" dirty="0"/>
              <a:t>ρολογιών </a:t>
            </a:r>
            <a:r>
              <a:rPr lang="el-GR" altLang="el-GR" dirty="0" smtClean="0"/>
              <a:t>(1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382000" cy="3496518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Τήρηση ημερομηνίας και ώρας</a:t>
            </a:r>
          </a:p>
          <a:p>
            <a:pPr lvl="1"/>
            <a:r>
              <a:rPr lang="el-GR" altLang="el-GR" dirty="0" smtClean="0"/>
              <a:t>32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δεν φτάνουν για χτύπους από το 1970!</a:t>
            </a:r>
          </a:p>
          <a:p>
            <a:pPr lvl="1"/>
            <a:r>
              <a:rPr lang="el-GR" altLang="el-GR" dirty="0" smtClean="0"/>
              <a:t>Είτε χρήση μετρητή 64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Είτε χρήση μετρητή δευτερολέπτων</a:t>
            </a:r>
          </a:p>
          <a:p>
            <a:pPr lvl="2"/>
            <a:r>
              <a:rPr lang="el-GR" altLang="el-GR" dirty="0" smtClean="0"/>
              <a:t>Αύξηση δευτερολέπτων μετά από </a:t>
            </a:r>
            <a:r>
              <a:rPr lang="en-US" altLang="el-GR" dirty="0" smtClean="0"/>
              <a:t>n </a:t>
            </a:r>
            <a:r>
              <a:rPr lang="el-GR" altLang="el-GR" dirty="0" smtClean="0"/>
              <a:t>χτύπους</a:t>
            </a:r>
          </a:p>
          <a:p>
            <a:pPr lvl="1"/>
            <a:r>
              <a:rPr lang="el-GR" altLang="el-GR" dirty="0" smtClean="0"/>
              <a:t>Είτε χρήση μετρητή χτύπων από την ώρα εκκίνησης</a:t>
            </a:r>
          </a:p>
          <a:p>
            <a:pPr lvl="2"/>
            <a:r>
              <a:rPr lang="el-GR" altLang="el-GR" dirty="0" smtClean="0"/>
              <a:t>Πρόσθεση μετρητή στην ώρα εκκίνησης του συστήματος</a:t>
            </a:r>
          </a:p>
        </p:txBody>
      </p:sp>
      <p:pic>
        <p:nvPicPr>
          <p:cNvPr id="71686" name="Picture 9" descr="Λογισμικό Ρολογιών: (α) μετρητής 64 bit, (β) μετρητής δευτερολέπτων, (γ) μετρητής χτύπων από την ώρα εκκίνησ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8119"/>
            <a:ext cx="50085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05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των ρολογιών </a:t>
            </a:r>
            <a:r>
              <a:rPr lang="el-GR" altLang="el-GR" dirty="0" smtClean="0"/>
              <a:t>(2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7270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Χρέωση της ΚΜΕ</a:t>
            </a:r>
          </a:p>
          <a:p>
            <a:pPr lvl="1"/>
            <a:r>
              <a:rPr lang="el-GR" altLang="el-GR" dirty="0" smtClean="0"/>
              <a:t>Χρήση χρονομέτρου που ξεκινάει με τη διεργασία</a:t>
            </a:r>
          </a:p>
          <a:p>
            <a:pPr lvl="2"/>
            <a:r>
              <a:rPr lang="el-GR" altLang="el-GR" dirty="0" smtClean="0"/>
              <a:t>Σε κάθε διακοπή χρονομέτρου η τιμή αυξάνεται</a:t>
            </a:r>
          </a:p>
          <a:p>
            <a:pPr lvl="2"/>
            <a:r>
              <a:rPr lang="el-GR" altLang="el-GR" dirty="0" smtClean="0"/>
              <a:t>Αποθήκευση στον πίνακα διεργασιών όταν διακόπτεται</a:t>
            </a:r>
          </a:p>
          <a:p>
            <a:pPr lvl="2"/>
            <a:r>
              <a:rPr lang="el-GR" altLang="el-GR" dirty="0" smtClean="0"/>
              <a:t>Η διεργασία χρεώνεται τον πραγματικό χρόνο εκτέλεσης</a:t>
            </a:r>
          </a:p>
          <a:p>
            <a:pPr lvl="1"/>
            <a:r>
              <a:rPr lang="el-GR" altLang="el-GR" dirty="0" smtClean="0"/>
              <a:t>Εναλλακτικά χρήση ενός μετρητή ανά διεργασία</a:t>
            </a:r>
          </a:p>
          <a:p>
            <a:pPr lvl="2"/>
            <a:r>
              <a:rPr lang="el-GR" altLang="el-GR" dirty="0" smtClean="0"/>
              <a:t>Σε κάθε διακοπή βλέπουμε ποια διεργασία εκτελείται</a:t>
            </a:r>
          </a:p>
          <a:p>
            <a:pPr lvl="2"/>
            <a:r>
              <a:rPr lang="el-GR" altLang="el-GR" dirty="0" smtClean="0"/>
              <a:t>Αυξάνουμε τον αντίστοιχο μετρητή</a:t>
            </a:r>
          </a:p>
          <a:p>
            <a:pPr lvl="2"/>
            <a:r>
              <a:rPr lang="el-GR" altLang="el-GR" dirty="0" smtClean="0"/>
              <a:t>Η διεργασία χρεώνεται και τις (άσχετες) διακοπές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των ρολογιών </a:t>
            </a:r>
            <a:r>
              <a:rPr lang="el-GR" altLang="el-GR" dirty="0" smtClean="0"/>
              <a:t>(3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pic>
        <p:nvPicPr>
          <p:cNvPr id="73734" name="Picture 9" descr="Χειρισμός της κλήσης alarm των διεργασι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671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2499072"/>
            <a:ext cx="8229600" cy="362709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Χειρισμός της κλήσης </a:t>
            </a:r>
            <a:r>
              <a:rPr lang="en-US" altLang="el-GR" dirty="0" smtClean="0"/>
              <a:t>alarm </a:t>
            </a:r>
            <a:r>
              <a:rPr lang="el-GR" altLang="el-GR" dirty="0" smtClean="0"/>
              <a:t>των διεργασιών</a:t>
            </a:r>
          </a:p>
          <a:p>
            <a:pPr lvl="1"/>
            <a:r>
              <a:rPr lang="el-GR" altLang="el-GR" dirty="0" smtClean="0"/>
              <a:t>Όλες οι αιτήσεις μπαίνουν σε μία ουρά</a:t>
            </a:r>
          </a:p>
          <a:p>
            <a:pPr lvl="1"/>
            <a:r>
              <a:rPr lang="el-GR" altLang="el-GR" dirty="0" smtClean="0"/>
              <a:t>Ταξινόμηση με βάση τη στιγμή διακοπής</a:t>
            </a:r>
          </a:p>
          <a:p>
            <a:pPr lvl="1"/>
            <a:r>
              <a:rPr lang="el-GR" altLang="el-GR" dirty="0" smtClean="0"/>
              <a:t>Η πρώτη αίτηση δείχνει πόσοι χτύποι απομένουν</a:t>
            </a:r>
          </a:p>
          <a:p>
            <a:pPr lvl="1"/>
            <a:r>
              <a:rPr lang="el-GR" altLang="el-GR" dirty="0" smtClean="0"/>
              <a:t>Οι υπόλοιπες δείχνουν χτύπους μετά την προηγούμενη</a:t>
            </a:r>
          </a:p>
          <a:p>
            <a:pPr lvl="1"/>
            <a:r>
              <a:rPr lang="el-GR" altLang="el-GR" dirty="0" smtClean="0"/>
              <a:t>Σε κάθε διακοπή μειώνεται ο μετρητής της κεφαλής</a:t>
            </a:r>
          </a:p>
          <a:p>
            <a:pPr lvl="1"/>
            <a:r>
              <a:rPr lang="el-GR" altLang="el-GR" dirty="0" smtClean="0"/>
              <a:t>Όταν μηδενιστεί στέλνεται ένα σήμα στη διεργασία</a:t>
            </a:r>
          </a:p>
          <a:p>
            <a:pPr lvl="1"/>
            <a:r>
              <a:rPr lang="el-GR" altLang="el-GR" dirty="0" smtClean="0"/>
              <a:t>Η επόμενη αίτηση γίνεται κεφαλή της ουράς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95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των ρολογιών </a:t>
            </a:r>
            <a:r>
              <a:rPr lang="el-GR" altLang="el-GR" dirty="0" smtClean="0"/>
              <a:t>(4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Περιορισμός χρόνου εκτέλεσης εργασιών</a:t>
            </a:r>
          </a:p>
          <a:p>
            <a:pPr lvl="1"/>
            <a:r>
              <a:rPr lang="el-GR" altLang="el-GR" dirty="0" smtClean="0"/>
              <a:t>Αρχική </a:t>
            </a:r>
            <a:r>
              <a:rPr lang="el-GR" altLang="el-GR" dirty="0"/>
              <a:t>τιμή στο μετρητή </a:t>
            </a:r>
            <a:r>
              <a:rPr lang="el-GR" altLang="el-GR" dirty="0" smtClean="0"/>
              <a:t>κβάντου στην εκκίνηση</a:t>
            </a:r>
            <a:endParaRPr lang="el-GR" altLang="el-GR" dirty="0"/>
          </a:p>
          <a:p>
            <a:pPr lvl="1"/>
            <a:r>
              <a:rPr lang="el-GR" altLang="el-GR" dirty="0"/>
              <a:t>Σε κάθε διακοπή μειώνεται ο μετρητής κβάντου</a:t>
            </a:r>
          </a:p>
          <a:p>
            <a:pPr lvl="1"/>
            <a:r>
              <a:rPr lang="el-GR" altLang="el-GR" dirty="0"/>
              <a:t>Όταν μηδενιστεί καλείται ο χρονοπρογραμματιστής</a:t>
            </a:r>
          </a:p>
          <a:p>
            <a:r>
              <a:rPr lang="el-GR" altLang="el-GR" dirty="0" smtClean="0"/>
              <a:t>Χρονόμετρα επαγρύπνησης </a:t>
            </a:r>
            <a:r>
              <a:rPr lang="en-US" altLang="el-GR" dirty="0" smtClean="0"/>
              <a:t>(watchdog timers)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Παράδειγμα: διακοπή λειτουργίας δίσκου</a:t>
            </a:r>
          </a:p>
          <a:p>
            <a:pPr lvl="1"/>
            <a:r>
              <a:rPr lang="el-GR" altLang="el-GR" dirty="0" smtClean="0"/>
              <a:t>Ίδιος μηχανισμός με τα χρονόμετρα των χρηστών</a:t>
            </a:r>
          </a:p>
          <a:p>
            <a:pPr lvl="1"/>
            <a:r>
              <a:rPr lang="el-GR" altLang="el-GR" dirty="0" smtClean="0"/>
              <a:t>Αντί να στέλνονται σήματα, καλούνται διαδικασίες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Είναι στον ίδιο χώρο διευθύνσεων με τον οδηγό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Λογισμικό των ρολογιών </a:t>
            </a:r>
            <a:r>
              <a:rPr lang="el-GR" altLang="el-GR" dirty="0" smtClean="0"/>
              <a:t>(5</a:t>
            </a:r>
            <a:r>
              <a:rPr lang="el-GR" dirty="0"/>
              <a:t> από 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Ανάλυση (</a:t>
            </a:r>
            <a:r>
              <a:rPr lang="en-US" altLang="el-GR" dirty="0"/>
              <a:t>profiling)</a:t>
            </a:r>
            <a:r>
              <a:rPr lang="el-GR" altLang="el-GR" dirty="0"/>
              <a:t> του συστήματος</a:t>
            </a:r>
          </a:p>
          <a:p>
            <a:pPr lvl="1"/>
            <a:r>
              <a:rPr lang="el-GR" altLang="el-GR" dirty="0"/>
              <a:t>Δημιουργία ιστογράμματος χρήσης </a:t>
            </a:r>
            <a:r>
              <a:rPr lang="el-GR" altLang="el-GR" dirty="0" smtClean="0"/>
              <a:t>προγράμματος</a:t>
            </a:r>
            <a:endParaRPr lang="el-GR" altLang="el-GR" dirty="0"/>
          </a:p>
          <a:p>
            <a:pPr lvl="1"/>
            <a:r>
              <a:rPr lang="el-GR" altLang="el-GR" dirty="0"/>
              <a:t>Ενεργοποιείται όταν ζητείται από </a:t>
            </a:r>
            <a:r>
              <a:rPr lang="el-GR" altLang="el-GR" dirty="0" smtClean="0"/>
              <a:t>πρόγραμμα </a:t>
            </a:r>
            <a:r>
              <a:rPr lang="el-GR" altLang="el-GR" dirty="0"/>
              <a:t>χρήστη</a:t>
            </a:r>
          </a:p>
          <a:p>
            <a:pPr lvl="1"/>
            <a:r>
              <a:rPr lang="el-GR" altLang="el-GR" dirty="0"/>
              <a:t>Σε κάθε διακοπή εξετάζεται η τρέχουσα τιμή του </a:t>
            </a:r>
            <a:r>
              <a:rPr lang="en-US" altLang="el-GR" dirty="0"/>
              <a:t>PC</a:t>
            </a:r>
          </a:p>
          <a:p>
            <a:pPr lvl="1"/>
            <a:r>
              <a:rPr lang="el-GR" altLang="el-GR" dirty="0"/>
              <a:t>Αντιστοίχιση του </a:t>
            </a:r>
            <a:r>
              <a:rPr lang="en-US" altLang="el-GR" dirty="0"/>
              <a:t>PC</a:t>
            </a:r>
            <a:r>
              <a:rPr lang="el-GR" altLang="el-GR" dirty="0"/>
              <a:t> σε </a:t>
            </a:r>
            <a:r>
              <a:rPr lang="el-GR" altLang="el-GR" dirty="0" smtClean="0"/>
              <a:t>περιοχή </a:t>
            </a:r>
            <a:r>
              <a:rPr lang="el-GR" altLang="el-GR" dirty="0"/>
              <a:t>διευθύνσεων</a:t>
            </a:r>
          </a:p>
          <a:p>
            <a:pPr lvl="1"/>
            <a:r>
              <a:rPr lang="el-GR" altLang="el-GR" dirty="0"/>
              <a:t>Αύξηση του μετρητή της </a:t>
            </a:r>
            <a:r>
              <a:rPr lang="el-GR" altLang="el-GR" dirty="0" smtClean="0"/>
              <a:t>περιοχής </a:t>
            </a:r>
            <a:r>
              <a:rPr lang="el-GR" altLang="el-GR" dirty="0"/>
              <a:t>κατά 1</a:t>
            </a:r>
          </a:p>
          <a:p>
            <a:pPr lvl="1"/>
            <a:r>
              <a:rPr lang="el-GR" altLang="el-GR" dirty="0"/>
              <a:t>Οι περιοχές </a:t>
            </a:r>
            <a:r>
              <a:rPr lang="el-GR" altLang="el-GR" dirty="0" smtClean="0"/>
              <a:t>αντιστοιχούν </a:t>
            </a:r>
            <a:r>
              <a:rPr lang="el-GR" altLang="el-GR" dirty="0"/>
              <a:t>σε μεθόδους/συναρτήσεις</a:t>
            </a:r>
          </a:p>
          <a:p>
            <a:pPr lvl="1"/>
            <a:r>
              <a:rPr lang="el-GR" altLang="el-GR" dirty="0" smtClean="0"/>
              <a:t>Βλέπουμε που </a:t>
            </a:r>
            <a:r>
              <a:rPr lang="el-GR" altLang="el-GR" dirty="0"/>
              <a:t>ξοδεύει </a:t>
            </a:r>
            <a:r>
              <a:rPr lang="el-GR" altLang="el-GR" dirty="0" smtClean="0"/>
              <a:t>το χρόνο του το πρόγραμμα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2424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Χρονόμετρα λογισμικού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Διάφορα μέρη του συστήματος χρειάζονται ρολόγια</a:t>
            </a:r>
          </a:p>
          <a:p>
            <a:pPr lvl="1"/>
            <a:r>
              <a:rPr lang="el-GR" altLang="el-GR" dirty="0" smtClean="0"/>
              <a:t>Παράδειγμα: ο κώδικας των δικτυακών πρωτοκόλλων</a:t>
            </a:r>
          </a:p>
          <a:p>
            <a:r>
              <a:rPr lang="el-GR" altLang="el-GR" dirty="0" smtClean="0"/>
              <a:t>Πώς μπορούν να υλοποιηθούν χωρίς μεγάλη επιβάρυνση;</a:t>
            </a:r>
          </a:p>
          <a:p>
            <a:pPr lvl="1"/>
            <a:r>
              <a:rPr lang="el-GR" altLang="el-GR" dirty="0" smtClean="0"/>
              <a:t>Η χρήση διακοπών έχει μεγάλο κόστος σε χρόνο</a:t>
            </a:r>
          </a:p>
          <a:p>
            <a:r>
              <a:rPr lang="el-GR" altLang="el-GR" dirty="0" smtClean="0"/>
              <a:t>Χρονόμετρα λογισμικού: χρήση </a:t>
            </a:r>
            <a:r>
              <a:rPr lang="en-US" altLang="el-GR" dirty="0" smtClean="0"/>
              <a:t>polling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Όποτε ο πυρήνας τελειώνει κάποια λειτουργία 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ελέγχει</a:t>
            </a:r>
          </a:p>
          <a:p>
            <a:pPr lvl="1"/>
            <a:r>
              <a:rPr lang="el-GR" altLang="el-GR" dirty="0" smtClean="0"/>
              <a:t>Αν κάποιο έχει λήξει εκτελούμε την κατάλληλη λειτουργία</a:t>
            </a:r>
          </a:p>
          <a:p>
            <a:pPr lvl="1"/>
            <a:r>
              <a:rPr lang="el-GR" altLang="el-GR" dirty="0" smtClean="0"/>
              <a:t>Αποφεύγουμε διακοπή και αλλαγή περιβάλλοντος</a:t>
            </a:r>
          </a:p>
          <a:p>
            <a:pPr lvl="1"/>
            <a:r>
              <a:rPr lang="el-GR" altLang="el-GR" dirty="0" smtClean="0"/>
              <a:t>Πρέπει όμως ο πυρήνας να εκτελείται αρκετά συχνά</a:t>
            </a:r>
          </a:p>
          <a:p>
            <a:pPr lvl="1"/>
            <a:r>
              <a:rPr lang="el-GR" altLang="el-GR" dirty="0" smtClean="0"/>
              <a:t>Επιπλέον χρησιμοποιούμε και τις διακοπές ρολογιού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24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Διασυνδέσεις με το χρήστη</a:t>
            </a:r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5:</a:t>
            </a:r>
            <a:r>
              <a:rPr lang="en-US" b="1" dirty="0"/>
              <a:t> </a:t>
            </a:r>
            <a:r>
              <a:rPr lang="el-GR" dirty="0"/>
              <a:t>Είσοδος / Έξοδος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1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Λογισμικ</a:t>
            </a:r>
            <a:r>
              <a:rPr lang="el-GR" altLang="el-GR" dirty="0"/>
              <a:t>ό</a:t>
            </a:r>
            <a:r>
              <a:rPr lang="el-GR" altLang="el-GR" dirty="0" smtClean="0"/>
              <a:t> εισόδου (1</a:t>
            </a:r>
            <a:r>
              <a:rPr lang="el-GR" dirty="0"/>
              <a:t> από 6</a:t>
            </a:r>
            <a:r>
              <a:rPr lang="el-GR" altLang="el-GR" dirty="0" smtClean="0"/>
              <a:t>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Τερματικό </a:t>
            </a:r>
            <a:r>
              <a:rPr lang="en-US" altLang="el-GR" dirty="0" smtClean="0"/>
              <a:t>(terminal)</a:t>
            </a:r>
          </a:p>
          <a:p>
            <a:pPr lvl="1"/>
            <a:r>
              <a:rPr lang="el-GR" altLang="el-GR" dirty="0" smtClean="0"/>
              <a:t>Συσκευή διασύνδεσης με υπολογιστή</a:t>
            </a:r>
          </a:p>
          <a:p>
            <a:pPr lvl="1"/>
            <a:r>
              <a:rPr lang="el-GR" altLang="el-GR" dirty="0" smtClean="0"/>
              <a:t>Παλιότερα ενιαία (οθόνη και πληκτρολόγιο)</a:t>
            </a:r>
          </a:p>
          <a:p>
            <a:pPr lvl="1"/>
            <a:r>
              <a:rPr lang="el-GR" altLang="el-GR" dirty="0" smtClean="0"/>
              <a:t>Σήμερα χωριστές (και περισσότερες)  συσκευές </a:t>
            </a:r>
          </a:p>
          <a:p>
            <a:r>
              <a:rPr lang="el-GR" altLang="el-GR" dirty="0" smtClean="0"/>
              <a:t>Λογισμικό εισόδου</a:t>
            </a:r>
          </a:p>
          <a:p>
            <a:pPr lvl="1"/>
            <a:r>
              <a:rPr lang="el-GR" altLang="el-GR" dirty="0" smtClean="0"/>
              <a:t>Κυρίως για πληκτρολόγιο και ποντίκι</a:t>
            </a:r>
          </a:p>
          <a:p>
            <a:r>
              <a:rPr lang="el-GR" altLang="el-GR" dirty="0" smtClean="0"/>
              <a:t>Πληκτρολόγιο</a:t>
            </a:r>
          </a:p>
          <a:p>
            <a:pPr lvl="1"/>
            <a:r>
              <a:rPr lang="el-GR" altLang="el-GR" dirty="0" smtClean="0"/>
              <a:t>Περιέχει ενσωματωμένο επεξεργαστή</a:t>
            </a:r>
          </a:p>
          <a:p>
            <a:pPr lvl="1"/>
            <a:r>
              <a:rPr lang="el-GR" altLang="el-GR" dirty="0" smtClean="0"/>
              <a:t>Σύνδεση μέσω </a:t>
            </a:r>
            <a:r>
              <a:rPr lang="en-US" altLang="el-GR" dirty="0" smtClean="0"/>
              <a:t>USB</a:t>
            </a:r>
            <a:r>
              <a:rPr lang="el-GR" altLang="el-GR" dirty="0" smtClean="0"/>
              <a:t> ή άλλης σειριακής θύρας (</a:t>
            </a:r>
            <a:r>
              <a:rPr lang="en-US" altLang="el-GR" dirty="0" smtClean="0"/>
              <a:t>PS/2)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Πάτημα και απελευθέρωση πλήκτρου: διακοπή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25913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C5828B7-68F1-4298-AC27-E42EAE47982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6831</Words>
  <Application>Microsoft Office PowerPoint</Application>
  <PresentationFormat>On-screen Show (4:3)</PresentationFormat>
  <Paragraphs>1180</Paragraphs>
  <Slides>132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Εισαγωγή</vt:lpstr>
      <vt:lpstr>Ρόλος του ΛΣ</vt:lpstr>
      <vt:lpstr>Αρχές υλικού Ε/Ε</vt:lpstr>
      <vt:lpstr>Συσκευές Ε/Ε (1 από 3)</vt:lpstr>
      <vt:lpstr>Συσκευές Ε/Ε (2 από 3)</vt:lpstr>
      <vt:lpstr>Συσκευές Ε/Ε (3 από 3)</vt:lpstr>
      <vt:lpstr>Ελεγκτές συσκευών (1 από 2)</vt:lpstr>
      <vt:lpstr>Ελεγκτές συσκευών (2 από 2)</vt:lpstr>
      <vt:lpstr>Χαρτογράφηση στη μνήμη (1 από 6)</vt:lpstr>
      <vt:lpstr>Χαρτογράφηση στη μνήμη (2 από 6)</vt:lpstr>
      <vt:lpstr>Χαρτογράφηση στη μνήμη (3 από 6)</vt:lpstr>
      <vt:lpstr>Χαρτογράφηση στη μνήμη (4 από 6)</vt:lpstr>
      <vt:lpstr>Χαρτογράφηση στη μνήμη (5 από 6)</vt:lpstr>
      <vt:lpstr>Χαρτογράφηση στη μνήμη (6 από 6)</vt:lpstr>
      <vt:lpstr>Άμεση προσπέλαση μνήμης (1 από 4)</vt:lpstr>
      <vt:lpstr>Άμεση προσπέλαση μνήμης (2 από 4)</vt:lpstr>
      <vt:lpstr>Άμεση προσπέλαση μνήμης (3 από 4)</vt:lpstr>
      <vt:lpstr>Άμεση προσπέλαση μνήμης (4 από 4)</vt:lpstr>
      <vt:lpstr>Διακοπές (1 από 7)</vt:lpstr>
      <vt:lpstr>Διακοπές (2 από 7)</vt:lpstr>
      <vt:lpstr>Διακοπές (3 από 7)</vt:lpstr>
      <vt:lpstr>Διακοπές (4 από 7)</vt:lpstr>
      <vt:lpstr>Διακοπές (5 από 7)</vt:lpstr>
      <vt:lpstr>Διακοπές (6 από 7)</vt:lpstr>
      <vt:lpstr>Διακοπές (7 από 7)</vt:lpstr>
      <vt:lpstr>Αρχές λογισμικού Ε/Ε</vt:lpstr>
      <vt:lpstr>Στόχοι λογισμικού Ε/Ε (1 από 3)</vt:lpstr>
      <vt:lpstr>Στόχοι λογισμικού Ε/Ε (2 από 3)</vt:lpstr>
      <vt:lpstr>Στόχοι λογισμικού Ε/Ε (3 από 3)</vt:lpstr>
      <vt:lpstr>Προγραμματισμένη Ε/Ε (1 από 2)</vt:lpstr>
      <vt:lpstr>Προγραμματισμένη Ε/Ε (2 από 2)</vt:lpstr>
      <vt:lpstr>Ε/Ε οδηγούμενη από διακοπές</vt:lpstr>
      <vt:lpstr>Ε/Ε με χρήση DMA</vt:lpstr>
      <vt:lpstr>Επίπεδα λογισμικού Ε/Ε</vt:lpstr>
      <vt:lpstr>Χειριστές διακοπών (1 από 2)</vt:lpstr>
      <vt:lpstr>Χειριστές διακοπών (2 από 2)</vt:lpstr>
      <vt:lpstr>Οδηγοί συσκευών (1 από 5)</vt:lpstr>
      <vt:lpstr>Οδηγοί συσκευών (2 από 5)</vt:lpstr>
      <vt:lpstr>Οδηγοί συσκευών (3 από 5)</vt:lpstr>
      <vt:lpstr>Οδηγοί συσκευών (4 από 5)</vt:lpstr>
      <vt:lpstr>Οδηγοί συσκευών (5 από 5)</vt:lpstr>
      <vt:lpstr>Ανεξάρτητο από τη συσκευή (1 από 6)</vt:lpstr>
      <vt:lpstr>Ανεξάρτητο από τη συσκευή (2 από 6)</vt:lpstr>
      <vt:lpstr>Ανεξάρτητο από τη συσκευή (3 από 6)</vt:lpstr>
      <vt:lpstr>Ανεξάρτητο από τη συσκευή (4 από 6)</vt:lpstr>
      <vt:lpstr>Ανεξάρτητο από τη συσκευή (5 από 6)</vt:lpstr>
      <vt:lpstr>Ανεξάρτητο από τη συσκευή (6 από 6)</vt:lpstr>
      <vt:lpstr>Χώρου χρήστη (1 από 2)</vt:lpstr>
      <vt:lpstr>Χώρου χρήστη (2 από 2)</vt:lpstr>
      <vt:lpstr>Δίσκοι</vt:lpstr>
      <vt:lpstr>Υλικό των δίσκων</vt:lpstr>
      <vt:lpstr>Μαγνητικοί δίσκοι (1 από 7)</vt:lpstr>
      <vt:lpstr>Μαγνητικοί δίσκοι (2 από 7)</vt:lpstr>
      <vt:lpstr>Μαγνητικοί δίσκοι (3 από 7)</vt:lpstr>
      <vt:lpstr>Μαγνητικοί δίσκοι (4 από 7)</vt:lpstr>
      <vt:lpstr>Μαγνητικοί δίσκοι (5 από 7)</vt:lpstr>
      <vt:lpstr>Μαγνητικοί δίσκοι (6 από 7)</vt:lpstr>
      <vt:lpstr>Μαγνητικοί δίσκοι (7 από 7)</vt:lpstr>
      <vt:lpstr>Οπτικοί δίσκοι (1 από 7)</vt:lpstr>
      <vt:lpstr>Οπτικοί δίσκοι (2 από 7)</vt:lpstr>
      <vt:lpstr>Οπτικοί δίσκοι (3 από 7)</vt:lpstr>
      <vt:lpstr>Οπτικοί δίσκοι (4 από 7)</vt:lpstr>
      <vt:lpstr>Οπτικοί δίσκοι (5 από 7)</vt:lpstr>
      <vt:lpstr>Οπτικοί δίσκοι (6 από 7)</vt:lpstr>
      <vt:lpstr>Οπτικοί δίσκοι (7 από 7)</vt:lpstr>
      <vt:lpstr>Διαμόρφωση δίσκου (1 από 5)</vt:lpstr>
      <vt:lpstr>Διαμόρφωση δίσκου (2 από 5)</vt:lpstr>
      <vt:lpstr>Διαμόρφωση δίσκου (3 από 5)</vt:lpstr>
      <vt:lpstr>Διαμόρφωση δίσκου (4 από 5)</vt:lpstr>
      <vt:lpstr>Διαμόρφωση δίσκου (5 από 5)</vt:lpstr>
      <vt:lpstr>Χρονοπρογραμματισμός (1 από 5)</vt:lpstr>
      <vt:lpstr>Χρονοπρογραμματισμός (2 από 5)</vt:lpstr>
      <vt:lpstr>Χρονοπρογραμματισμός (3 από 5)</vt:lpstr>
      <vt:lpstr>Χρονοπρογραμματισμός (4 από 5)</vt:lpstr>
      <vt:lpstr>Χρονοπρογραμματισμός (5 από 5)</vt:lpstr>
      <vt:lpstr>Χειρισμός σφαλμάτων (1 από 4)</vt:lpstr>
      <vt:lpstr>Χειρισμός σφαλμάτων (2 από 4)</vt:lpstr>
      <vt:lpstr>Χειρισμός σφαλμάτων (3 από 4)</vt:lpstr>
      <vt:lpstr>Χειρισμός σφαλμάτων (4 από 4)</vt:lpstr>
      <vt:lpstr>Ευσταθής αποθήκευση (1 από 3)</vt:lpstr>
      <vt:lpstr>Ευσταθής αποθήκευση (2 από 3)</vt:lpstr>
      <vt:lpstr>Ευσταθής αποθήκευση (3 από 3)</vt:lpstr>
      <vt:lpstr>Ρολόγια</vt:lpstr>
      <vt:lpstr>Υλικό των ρολογιών (1 από 3)</vt:lpstr>
      <vt:lpstr>Υλικό των ρολογιών (2 από 3)</vt:lpstr>
      <vt:lpstr>Υλικό των ρολογιών (3 από 3)</vt:lpstr>
      <vt:lpstr>Λογισμικό των ρολογιών (1 από 5)</vt:lpstr>
      <vt:lpstr>Λογισμικό των ρολογιών (2 από 5)</vt:lpstr>
      <vt:lpstr>Λογισμικό των ρολογιών (3 από 5)</vt:lpstr>
      <vt:lpstr>Λογισμικό των ρολογιών (4 από 5)</vt:lpstr>
      <vt:lpstr>Λογισμικό των ρολογιών (5 από 5)</vt:lpstr>
      <vt:lpstr>Χρονόμετρα λογισμικού</vt:lpstr>
      <vt:lpstr>Διασυνδέσεις με το χρήστη</vt:lpstr>
      <vt:lpstr>Λογισμικό εισόδου (1 από 6)</vt:lpstr>
      <vt:lpstr>Λογισμικό εισόδου (2 από 6)</vt:lpstr>
      <vt:lpstr>Λογισμικού εισόδου (3 από 6)</vt:lpstr>
      <vt:lpstr>Λογισμικό εισόδου (4 από 6)</vt:lpstr>
      <vt:lpstr>Λογισμικό εισόδου (5 από 6)</vt:lpstr>
      <vt:lpstr>Λογισμικό εισόδου (6 από 6)</vt:lpstr>
      <vt:lpstr>Λογισμικό εξόδου (1 από 4)</vt:lpstr>
      <vt:lpstr>Λογισμικό εξόδου (2 από 4)</vt:lpstr>
      <vt:lpstr>Λογισμικό εξόδου (3 από 4)</vt:lpstr>
      <vt:lpstr>Λογισμικό εξόδου (4 από 4)</vt:lpstr>
      <vt:lpstr>Σύστημα X Window (1 από 5)</vt:lpstr>
      <vt:lpstr>Σύστημα X Window (2 από 5)</vt:lpstr>
      <vt:lpstr>Σύστημα X Window (3 από 5)</vt:lpstr>
      <vt:lpstr>Σύστημα X Window (4 από 5)</vt:lpstr>
      <vt:lpstr>Σύστημα X Window (5 από 5)</vt:lpstr>
      <vt:lpstr>Σύστημα MS Windows (1 από 6)</vt:lpstr>
      <vt:lpstr>Σύστημα MS Windows (2 από 6)</vt:lpstr>
      <vt:lpstr>Σύστημα MS Windows (3 από 6)</vt:lpstr>
      <vt:lpstr>Σύστημα MS Windows (4 από 6)</vt:lpstr>
      <vt:lpstr>Σύστημα MS Windows (5 από 6)</vt:lpstr>
      <vt:lpstr>Σύστημα MS Windows (6 από 6)</vt:lpstr>
      <vt:lpstr>Μικροπελάτες (1 από 2)</vt:lpstr>
      <vt:lpstr>Μικροπελάτες (2 από 2)</vt:lpstr>
      <vt:lpstr>Διαχείριση ισχύος</vt:lpstr>
      <vt:lpstr>Ζητήματα υλικού (1 από 3)</vt:lpstr>
      <vt:lpstr>Ζητήματα υλικού (2 από 3)</vt:lpstr>
      <vt:lpstr>Ζητήματα υλικού (3 από 3)</vt:lpstr>
      <vt:lpstr>Ζητήματα ΛΣ (1 από 5)</vt:lpstr>
      <vt:lpstr>Ζητήματα ΛΣ (2 από 5)</vt:lpstr>
      <vt:lpstr>Ζητήματα ΛΣ (3 από 5)</vt:lpstr>
      <vt:lpstr>Ζητήματα ΛΣ (4 από 5)</vt:lpstr>
      <vt:lpstr>Ζητήματα ΛΣ (5 από 5)</vt:lpstr>
      <vt:lpstr>Ζητήματα εφαρμογών</vt:lpstr>
      <vt:lpstr>Τέλος Ενότητας #5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Είσοδος / Έξοδος</dc:title>
  <dc:subject>Λειτουργικά Συστήματα</dc:subject>
  <dc:creator>Γεώργιος Ξυλωμένος</dc:creator>
  <cp:keywords>Διακοπές, οδηγοί συσκευών</cp:keywords>
  <cp:lastModifiedBy>George Xylomenos</cp:lastModifiedBy>
  <cp:revision>266</cp:revision>
  <dcterms:created xsi:type="dcterms:W3CDTF">2012-09-06T09:03:05Z</dcterms:created>
  <dcterms:modified xsi:type="dcterms:W3CDTF">2015-03-24T21:08:50Z</dcterms:modified>
</cp:coreProperties>
</file>