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301" r:id="rId3"/>
    <p:sldId id="312" r:id="rId4"/>
    <p:sldId id="300" r:id="rId5"/>
    <p:sldId id="309" r:id="rId6"/>
    <p:sldId id="310" r:id="rId7"/>
    <p:sldId id="311" r:id="rId8"/>
    <p:sldId id="299" r:id="rId9"/>
    <p:sldId id="307" r:id="rId10"/>
    <p:sldId id="308" r:id="rId11"/>
    <p:sldId id="302" r:id="rId12"/>
    <p:sldId id="305" r:id="rId13"/>
    <p:sldId id="306" r:id="rId14"/>
    <p:sldId id="303" r:id="rId15"/>
    <p:sldId id="30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F26922"/>
    <a:srgbClr val="EAB200"/>
    <a:srgbClr val="3496F0"/>
    <a:srgbClr val="68B1F4"/>
    <a:srgbClr val="C9B5E9"/>
    <a:srgbClr val="5E8CC2"/>
    <a:srgbClr val="6633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9" autoAdjust="0"/>
    <p:restoredTop sz="98936" autoAdjust="0"/>
  </p:normalViewPr>
  <p:slideViewPr>
    <p:cSldViewPr>
      <p:cViewPr varScale="1">
        <p:scale>
          <a:sx n="110" d="100"/>
          <a:sy n="110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3B74A93-6D8C-4A48-AA6D-D8111122A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74891"/>
            <a:ext cx="1689397" cy="2457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78CD56-D5FA-4776-8500-F264A09418F6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E96C810-D3A5-4D8C-ADA1-25723275D5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16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16216" y="6396410"/>
            <a:ext cx="1483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756C055-F66A-4E2A-9FF6-D0177B555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8" y="192373"/>
            <a:ext cx="1689397" cy="2457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B4E11C-51B1-4D3C-8613-707109683CA7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552F8A30-C42D-4C80-B2CA-01ED8796A4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44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18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E56F7-58CB-4510-94FC-B1FAF6D5C747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500" y="4221088"/>
            <a:ext cx="1537204" cy="1546140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19616" y="4293096"/>
            <a:ext cx="7187663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ΕΡΓΑΣΙΑ ΚΑΙ ΑΝΕΡΓΙΑ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08881"/>
          </a:xfrm>
        </p:spPr>
        <p:txBody>
          <a:bodyPr/>
          <a:lstStyle/>
          <a:p>
            <a:r>
              <a:rPr lang="el-GR" sz="3200" dirty="0"/>
              <a:t>Ανεργία</a:t>
            </a:r>
            <a:endParaRPr lang="en-US" sz="3200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0" y="676784"/>
            <a:ext cx="6596063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92472" y="1124744"/>
            <a:ext cx="7344816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Σωματεία και Συλλογικές Διαπραγματεύσεις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Οικονομικά των Σωματείων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496175" cy="5257800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b="1" dirty="0">
                <a:ea typeface="ＭＳ Ｐゴシック" pitchFamily="-112" charset="-128"/>
                <a:cs typeface="Times New Roman" pitchFamily="-112" charset="0"/>
              </a:rPr>
              <a:t>Συλλογικές διαπραγματεύσεις </a:t>
            </a: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η διαδικασία μέσω της οποίας σωματεία και επιχειρήσεις συμφωνούν για τους εργασιακούς όρους </a:t>
            </a:r>
            <a:endParaRPr lang="en-GB" dirty="0">
              <a:ea typeface="ＭＳ Ｐゴシック" pitchFamily="-112" charset="-128"/>
              <a:cs typeface="Times New Roman" pitchFamily="-112" charset="0"/>
            </a:endParaRPr>
          </a:p>
          <a:p>
            <a:pPr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Τα μέλη του σωματείου κερδίζουν περισσότερα από τους υπόλοιπους εργαζόμενους</a:t>
            </a:r>
            <a:endParaRPr lang="en-GB" dirty="0">
              <a:ea typeface="ＭＳ Ｐゴシック" pitchFamily="-112" charset="-128"/>
              <a:cs typeface="Times New Roman" pitchFamily="-112" charset="0"/>
            </a:endParaRPr>
          </a:p>
          <a:p>
            <a:pPr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Επομένως, τα σωματεία αυξάνουν τους μισθούς πάνω από το επίπεδο ισορροπίας</a:t>
            </a:r>
            <a:endParaRPr lang="en-GB" dirty="0">
              <a:ea typeface="ＭＳ Ｐゴシック" pitchFamily="-112" charset="-128"/>
            </a:endParaRPr>
          </a:p>
          <a:p>
            <a:pPr>
              <a:spcAft>
                <a:spcPts val="2000"/>
              </a:spcAft>
            </a:pPr>
            <a:r>
              <a:rPr lang="el-GR" dirty="0"/>
              <a:t>Η νομοθεσία περιορίζει την ισχύ των σωματείων στην αγορά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Τα Σωματεία Ευνοούν ή Όχι Την Οικονομία;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Επικριτές των σωματείων</a:t>
            </a:r>
            <a:r>
              <a:rPr lang="en-GB" dirty="0">
                <a:ea typeface="ＭＳ Ｐゴシック" pitchFamily="-112" charset="-128"/>
                <a:cs typeface="Times New Roman" pitchFamily="-112" charset="0"/>
              </a:rPr>
              <a:t> </a:t>
            </a:r>
            <a:endParaRPr lang="en-US" dirty="0">
              <a:ea typeface="ＭＳ Ｐゴシック" pitchFamily="-112" charset="-128"/>
            </a:endParaRPr>
          </a:p>
          <a:p>
            <a:pPr lvl="1"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τα σωματεία είναι μια μορφή καρτέλ που οδηγούν σε υψηλότερους μισθούς και χαμηλότερη </a:t>
            </a:r>
            <a:r>
              <a:rPr lang="el-GR" dirty="0"/>
              <a:t>απασχόληση</a:t>
            </a:r>
            <a:endParaRPr lang="en-GB" dirty="0">
              <a:ea typeface="ＭＳ Ｐゴシック" pitchFamily="-112" charset="-128"/>
              <a:cs typeface="Times New Roman" pitchFamily="-112" charset="0"/>
            </a:endParaRPr>
          </a:p>
          <a:p>
            <a:pPr>
              <a:spcAft>
                <a:spcPts val="2000"/>
              </a:spcAft>
            </a:pPr>
            <a:r>
              <a:rPr lang="en-GB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Υπέρμαχοι </a:t>
            </a:r>
            <a:endParaRPr lang="en-GB" dirty="0">
              <a:ea typeface="ＭＳ Ｐゴシック" pitchFamily="-112" charset="-128"/>
            </a:endParaRPr>
          </a:p>
          <a:p>
            <a:pPr lvl="1"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</a:rPr>
              <a:t>Μερικές επιχειρήσεις μπορεί να έχουν υπερβολική ισχύ ως κυρίαρχοι εργοδότες</a:t>
            </a:r>
            <a:endParaRPr lang="en-GB" dirty="0">
              <a:ea typeface="ＭＳ Ｐゴシック" pitchFamily="-112" charset="-128"/>
            </a:endParaRPr>
          </a:p>
          <a:p>
            <a:pPr lvl="1"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</a:rPr>
              <a:t>Τα σωματεία εκπροσωπούν τους εργαζόμενους για όρους και προβληματισμούς</a:t>
            </a:r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92472" y="1124744"/>
            <a:ext cx="7344816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Η Θεωρία των Μισθών Αποτελεσματικότητας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80889"/>
          </a:xfrm>
        </p:spPr>
        <p:txBody>
          <a:bodyPr/>
          <a:lstStyle/>
          <a:p>
            <a:r>
              <a:rPr lang="el-GR" sz="3100" dirty="0"/>
              <a:t>Η Θεωρία των Μισθών Αποτελεσματικότητας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97804"/>
            <a:ext cx="8640191" cy="5495548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sz="2000" dirty="0">
                <a:ea typeface="ＭＳ Ｐゴシック" pitchFamily="-112" charset="-128"/>
                <a:cs typeface="Times New Roman" pitchFamily="-112" charset="0"/>
              </a:rPr>
              <a:t>Ο μισθός αποτελεσματικότητας αυξάνει τους μισθούς πάνω από το επίπεδο ισορροπίας</a:t>
            </a:r>
            <a:r>
              <a:rPr lang="en-GB" sz="2000" dirty="0">
                <a:ea typeface="ＭＳ Ｐゴシック" pitchFamily="-112" charset="-128"/>
                <a:cs typeface="Times New Roman" pitchFamily="-112" charset="0"/>
              </a:rPr>
              <a:t>, </a:t>
            </a:r>
            <a:r>
              <a:rPr lang="el-GR" sz="2000" dirty="0">
                <a:ea typeface="ＭＳ Ｐゴシック" pitchFamily="-112" charset="-128"/>
                <a:cs typeface="Times New Roman" pitchFamily="-112" charset="0"/>
              </a:rPr>
              <a:t>με αποτέλεσμα την ανεργία</a:t>
            </a:r>
            <a:r>
              <a:rPr lang="en-GB" sz="2000" dirty="0">
                <a:ea typeface="ＭＳ Ｐゴシック" pitchFamily="-112" charset="-128"/>
              </a:rPr>
              <a:t> </a:t>
            </a:r>
          </a:p>
          <a:p>
            <a:pPr>
              <a:spcBef>
                <a:spcPts val="1038"/>
              </a:spcBef>
            </a:pPr>
            <a:r>
              <a:rPr lang="el-GR" sz="20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Υπάρχουν πολλοί λόγοι που η επιχείρηση μπορεί να πληρώνει μισθούς αποτελεσματικότητας</a:t>
            </a:r>
            <a:endParaRPr lang="en-GB" sz="2000" dirty="0">
              <a:latin typeface="Tahoma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lvl="1">
              <a:spcBef>
                <a:spcPts val="1038"/>
              </a:spcBef>
            </a:pPr>
            <a:r>
              <a:rPr lang="el-GR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Υγεία των εργαζομένων </a:t>
            </a:r>
            <a:r>
              <a:rPr lang="en-GB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(</a:t>
            </a:r>
            <a:r>
              <a:rPr lang="el-GR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καταλληλότερη για λιγότερο ανεπτυγμένες οικονομίες</a:t>
            </a:r>
            <a:r>
              <a:rPr lang="en-GB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)</a:t>
            </a: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Καλύτερα αμοιβόμενοι εργαζόμενοι θα μπορούν να εξασφαλίσουν καλύτερη διατροφή και περίθαλψή</a:t>
            </a:r>
            <a:endParaRPr lang="en-GB" sz="1800" dirty="0"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</a:pPr>
            <a:r>
              <a:rPr lang="el-GR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Ρυθμός εναλλαγής εργαζομένων</a:t>
            </a:r>
            <a:r>
              <a:rPr lang="en-GB" sz="1800" dirty="0">
                <a:ea typeface="ＭＳ Ｐゴシック" pitchFamily="-112" charset="-128"/>
              </a:rPr>
              <a:t> </a:t>
            </a: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800" dirty="0">
                <a:ea typeface="ＭＳ Ｐゴシック" pitchFamily="-112" charset="-128"/>
              </a:rPr>
              <a:t>Υψηλότερες αμοιβές μειώνουν το ρυθμό εναλλαγής εργαζομένων </a:t>
            </a:r>
            <a:r>
              <a:rPr lang="en-GB" sz="1800" dirty="0">
                <a:ea typeface="ＭＳ Ｐゴシック" pitchFamily="-112" charset="-128"/>
              </a:rPr>
              <a:t> </a:t>
            </a:r>
            <a:r>
              <a:rPr lang="el-GR" sz="1800" dirty="0">
                <a:ea typeface="ＭＳ Ｐゴシック" pitchFamily="-112" charset="-128"/>
              </a:rPr>
              <a:t>που ειναι σημαντικό όταν το κόστος εκπαίδευσης είναι υψηλό</a:t>
            </a:r>
            <a:endParaRPr lang="en-GB" sz="1800" dirty="0"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</a:pPr>
            <a:r>
              <a:rPr lang="el-GR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Προσπάθεια εργαζομένων</a:t>
            </a:r>
            <a:r>
              <a:rPr lang="en-GB" sz="1800" dirty="0">
                <a:ea typeface="ＭＳ Ｐゴシック" pitchFamily="-112" charset="-128"/>
              </a:rPr>
              <a:t> </a:t>
            </a: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800" dirty="0">
                <a:ea typeface="ＭＳ Ｐゴシック" pitchFamily="-112" charset="-128"/>
              </a:rPr>
              <a:t>Είναι αβέβαιοι για την πραγματική αξία των εργαζομένων</a:t>
            </a:r>
            <a:endParaRPr lang="en-GB" sz="1800" dirty="0"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</a:pPr>
            <a:r>
              <a:rPr lang="el-GR" sz="18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Ποιότητα εργαζομένων</a:t>
            </a:r>
            <a:r>
              <a:rPr lang="en-GB" sz="1800" dirty="0">
                <a:ea typeface="ＭＳ Ｐゴシック" pitchFamily="-112" charset="-128"/>
              </a:rPr>
              <a:t> </a:t>
            </a: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800" dirty="0">
                <a:ea typeface="ＭＳ Ｐゴシック" pitchFamily="-112" charset="-128"/>
              </a:rPr>
              <a:t>Οι καλύτερες αμοιβές προσελκύουν πιο ικανούς εργαζομένους</a:t>
            </a:r>
            <a:endParaRPr lang="en-US" sz="18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2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703187"/>
            <a:ext cx="5616624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82880" tIns="91440" rIns="182880" bIns="182880">
            <a:spAutoFit/>
          </a:bodyPr>
          <a:lstStyle/>
          <a:p>
            <a:pPr marL="627063" indent="-627063">
              <a:defRPr/>
            </a:pP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Τέλος </a:t>
            </a:r>
            <a:r>
              <a:rPr lang="en-US" sz="4400" b="1" i="1" dirty="0">
                <a:solidFill>
                  <a:schemeClr val="bg1"/>
                </a:solidFill>
                <a:latin typeface="Calibri" pitchFamily="29" charset="0"/>
              </a:rPr>
              <a:t>18</a:t>
            </a:r>
            <a:r>
              <a:rPr lang="el-GR" sz="4400" b="1" i="1" baseline="30000" dirty="0">
                <a:solidFill>
                  <a:schemeClr val="bg1"/>
                </a:solidFill>
                <a:latin typeface="Calibri" pitchFamily="29" charset="0"/>
              </a:rPr>
              <a:t>ου</a:t>
            </a: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 κεφαλαίου</a:t>
            </a:r>
            <a:endParaRPr lang="en-US" sz="4400" b="1" i="1" dirty="0">
              <a:solidFill>
                <a:schemeClr val="bg1"/>
              </a:solidFill>
              <a:latin typeface="Calibri" pitchFamily="29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C2081AE-3501-4B71-8CA3-A85079A48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71" y="199989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021616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Αναγνωρίζοντας την Ανεργία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80889"/>
          </a:xfrm>
        </p:spPr>
        <p:txBody>
          <a:bodyPr/>
          <a:lstStyle/>
          <a:p>
            <a:r>
              <a:rPr lang="el-GR" sz="3200" dirty="0"/>
              <a:t>Αναγνωρίζοντας την Ανεργία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12199" cy="5257800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sz="1800" dirty="0">
                <a:ea typeface="ＭＳ Ｐゴシック" pitchFamily="-112" charset="-128"/>
              </a:rPr>
              <a:t>Η ανεργία μπορεί να μετρηθεί με διάφορους τρόπους</a:t>
            </a:r>
            <a:endParaRPr lang="en-US" sz="1800" dirty="0"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</a:pPr>
            <a:r>
              <a:rPr lang="el-GR" sz="1600" b="1" dirty="0">
                <a:ea typeface="ＭＳ Ｐゴシック" pitchFamily="-112" charset="-128"/>
                <a:cs typeface="Times New Roman" pitchFamily="-112" charset="0"/>
              </a:rPr>
              <a:t>Εργατικό δυναμικό </a:t>
            </a:r>
            <a:r>
              <a:rPr lang="en-GB" sz="1600" dirty="0">
                <a:ea typeface="ＭＳ Ｐゴシック" pitchFamily="-112" charset="-128"/>
                <a:cs typeface="Times New Roman" pitchFamily="-112" charset="0"/>
              </a:rPr>
              <a:t>= </a:t>
            </a:r>
            <a:r>
              <a:rPr lang="el-GR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Αριθμός απασχολουμένων + Αριθμός ανέργων</a:t>
            </a:r>
            <a:endParaRPr lang="en-GB" sz="1600" dirty="0">
              <a:solidFill>
                <a:srgbClr val="203FFF"/>
              </a:solidFill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</a:pPr>
            <a:r>
              <a:rPr lang="el-GR" sz="1600" b="1" dirty="0">
                <a:ea typeface="ＭＳ Ｐゴシック" pitchFamily="-112" charset="-128"/>
                <a:cs typeface="Times New Roman" pitchFamily="-112" charset="0"/>
              </a:rPr>
              <a:t>Ποσοστό ανεργίας </a:t>
            </a:r>
            <a:r>
              <a:rPr lang="en-GB" sz="1600" dirty="0">
                <a:ea typeface="ＭＳ Ｐゴシック" pitchFamily="-112" charset="-128"/>
                <a:cs typeface="Times New Roman" pitchFamily="-112" charset="0"/>
              </a:rPr>
              <a:t>= </a:t>
            </a:r>
            <a:r>
              <a:rPr lang="en-GB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(</a:t>
            </a:r>
            <a:r>
              <a:rPr lang="el-GR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Αριθμός ανέργων</a:t>
            </a:r>
            <a:r>
              <a:rPr lang="en-GB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 / </a:t>
            </a:r>
            <a:r>
              <a:rPr lang="el-GR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Εργατικό δυναμικό</a:t>
            </a:r>
            <a:r>
              <a:rPr lang="en-GB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) x 100</a:t>
            </a:r>
          </a:p>
          <a:p>
            <a:pPr lvl="1">
              <a:spcBef>
                <a:spcPts val="1038"/>
              </a:spcBef>
            </a:pPr>
            <a:r>
              <a:rPr lang="el-GR" sz="1600" b="1" dirty="0">
                <a:ea typeface="ＭＳ Ｐゴシック" pitchFamily="-112" charset="-128"/>
                <a:cs typeface="Times New Roman" pitchFamily="-112" charset="0"/>
              </a:rPr>
              <a:t>Ποσοστό συμμετοχής στο εργατικό δυναμικό  </a:t>
            </a:r>
            <a:r>
              <a:rPr lang="en-GB" sz="1600" dirty="0">
                <a:ea typeface="ＭＳ Ｐゴシック" pitchFamily="-112" charset="-128"/>
                <a:cs typeface="Times New Roman" pitchFamily="-112" charset="0"/>
              </a:rPr>
              <a:t>= </a:t>
            </a:r>
            <a:br>
              <a:rPr lang="el-GR" sz="1600" dirty="0">
                <a:ea typeface="ＭＳ Ｐゴシック" pitchFamily="-112" charset="-128"/>
                <a:cs typeface="Times New Roman" pitchFamily="-112" charset="0"/>
              </a:rPr>
            </a:br>
            <a:r>
              <a:rPr lang="en-GB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(</a:t>
            </a:r>
            <a:r>
              <a:rPr lang="el-GR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Εργατικό δυναμικό / Πληθυσμός ενηλίκων</a:t>
            </a:r>
            <a:r>
              <a:rPr lang="en-GB" sz="16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) x 100</a:t>
            </a:r>
          </a:p>
          <a:p>
            <a:pPr>
              <a:spcBef>
                <a:spcPts val="1038"/>
              </a:spcBef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Οι περισσότεροι περίοδοι ανεργίας είναι βραχυπρόθεσμες</a:t>
            </a:r>
            <a:r>
              <a:rPr lang="en-GB" sz="1800" dirty="0">
                <a:ea typeface="ＭＳ Ｐゴシック" pitchFamily="-112" charset="-128"/>
              </a:rPr>
              <a:t> </a:t>
            </a:r>
          </a:p>
          <a:p>
            <a:pPr>
              <a:spcBef>
                <a:spcPts val="1038"/>
              </a:spcBef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Η περισσότερη ανεργία που παρατηρείται σε κάθε δεδομένη χρονική στιγμή είναι μακροπρόθεσμη</a:t>
            </a:r>
            <a:endParaRPr lang="en-GB" sz="1800" dirty="0">
              <a:ea typeface="ＭＳ Ｐゴシック" pitchFamily="-112" charset="-128"/>
              <a:cs typeface="Times New Roman" pitchFamily="-112" charset="0"/>
            </a:endParaRPr>
          </a:p>
          <a:p>
            <a:pPr>
              <a:spcBef>
                <a:spcPts val="1038"/>
              </a:spcBef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Γιατί Υπάρχουν Πάντα Ορισμένοι Άνεργοι;</a:t>
            </a:r>
            <a:r>
              <a:rPr lang="en-GB" sz="1800" dirty="0">
                <a:ea typeface="ＭＳ Ｐゴシック" pitchFamily="-112" charset="-128"/>
                <a:cs typeface="Times New Roman" pitchFamily="-112" charset="0"/>
              </a:rPr>
              <a:t>?</a:t>
            </a:r>
          </a:p>
          <a:p>
            <a:pPr lvl="1">
              <a:spcBef>
                <a:spcPts val="1038"/>
              </a:spcBef>
            </a:pPr>
            <a:r>
              <a:rPr lang="el-GR" sz="1800" b="1" dirty="0">
                <a:ea typeface="ＭＳ Ｐゴシック" pitchFamily="-112" charset="-128"/>
                <a:cs typeface="Times New Roman" pitchFamily="-112" charset="0"/>
              </a:rPr>
              <a:t>Ανεργία τριβής</a:t>
            </a:r>
            <a:r>
              <a:rPr lang="en-GB" sz="1800" dirty="0">
                <a:ea typeface="ＭＳ Ｐゴシック" pitchFamily="-112" charset="-128"/>
                <a:cs typeface="Times New Roman" pitchFamily="-112" charset="0"/>
              </a:rPr>
              <a:t>: </a:t>
            </a: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ανεργία προκύπτει εξαιτίας του χρόνου που απαιτείται για να ψάξουν οι εργαζόμενοι την κατάλληλη θέση εργασίας ανάλογα με τις προτιμήσεις και τα προσόντα τους</a:t>
            </a:r>
            <a:r>
              <a:rPr lang="en-GB" sz="1800" dirty="0">
                <a:ea typeface="ＭＳ Ｐゴシック" pitchFamily="-112" charset="-128"/>
              </a:rPr>
              <a:t> </a:t>
            </a:r>
          </a:p>
          <a:p>
            <a:pPr lvl="1">
              <a:spcBef>
                <a:spcPts val="1038"/>
              </a:spcBef>
            </a:pPr>
            <a:r>
              <a:rPr lang="el-GR" sz="1800" b="1" dirty="0">
                <a:ea typeface="ＭＳ Ｐゴシック" pitchFamily="-112" charset="-128"/>
                <a:cs typeface="Times New Roman" pitchFamily="-112" charset="0"/>
              </a:rPr>
              <a:t>Δομική ανεργία</a:t>
            </a:r>
            <a:r>
              <a:rPr lang="en-GB" sz="1800" dirty="0">
                <a:ea typeface="ＭＳ Ｐゴシック" pitchFamily="-112" charset="-128"/>
                <a:cs typeface="Times New Roman" pitchFamily="-112" charset="0"/>
              </a:rPr>
              <a:t>: </a:t>
            </a:r>
            <a:r>
              <a:rPr lang="el-GR" sz="1800" dirty="0"/>
              <a:t>ανεργία που προκύπτει επειδή οι διαθέσιμες θέσεις εργασίας σε ορισμένες αγορές εργασίας δεν επαρκούν για όλους όσους επιθυμούν να εργαστούν</a:t>
            </a:r>
            <a:endParaRPr lang="en-GB" sz="1800" dirty="0">
              <a:ea typeface="ＭＳ Ｐゴシック" pitchFamily="-112" charset="-128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5112568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Αναζήτηση Εργασίας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Γιατί ένας Βαθμός Ανεργίας Τριβής είναι Αναπόφευκτος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675687" cy="5185122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dirty="0">
                <a:latin typeface="+mn-lt"/>
                <a:ea typeface="ＭＳ Ｐゴシック" pitchFamily="-112" charset="-128"/>
                <a:cs typeface="Times New Roman" pitchFamily="-112" charset="0"/>
              </a:rPr>
              <a:t>Δύσκολο για τους εργαζομένους να βρουν εργασία συναφή με τα προσόντα τους</a:t>
            </a:r>
            <a:r>
              <a:rPr lang="en-GB" sz="2400" dirty="0">
                <a:latin typeface="+mn-lt"/>
                <a:ea typeface="ＭＳ Ｐゴシック" pitchFamily="-112" charset="-128"/>
              </a:rPr>
              <a:t> </a:t>
            </a:r>
            <a:endParaRPr lang="en-US" sz="2400" dirty="0">
              <a:latin typeface="+mn-lt"/>
              <a:ea typeface="ＭＳ Ｐゴシック" pitchFamily="-112" charset="-128"/>
            </a:endParaRPr>
          </a:p>
          <a:p>
            <a:pPr>
              <a:spcAft>
                <a:spcPts val="2000"/>
              </a:spcAft>
            </a:pPr>
            <a:r>
              <a:rPr lang="el-GR" sz="2400" dirty="0">
                <a:latin typeface="+mn-lt"/>
                <a:ea typeface="ＭＳ Ｐゴシック" pitchFamily="-112" charset="-128"/>
              </a:rPr>
              <a:t>Η ανεργία τριβής είναι συχνά αποτέλεσμα μεταβολών της ζήτησης εργασίας μεταξύ διαφορετικών επιχειρήσεων</a:t>
            </a:r>
            <a:endParaRPr lang="en-US" sz="2400" dirty="0">
              <a:latin typeface="+mn-lt"/>
              <a:ea typeface="ＭＳ Ｐゴシック" pitchFamily="-112" charset="-128"/>
            </a:endParaRPr>
          </a:p>
          <a:p>
            <a:pPr>
              <a:spcAft>
                <a:spcPts val="2000"/>
              </a:spcAft>
            </a:pPr>
            <a:r>
              <a:rPr lang="en-GB" sz="2400" dirty="0"/>
              <a:t>O</a:t>
            </a:r>
            <a:r>
              <a:rPr lang="el-GR" sz="2400" dirty="0"/>
              <a:t>ι εργαζόμενοι στις φθίνουσες βιομηχανίες απολύονται και αναζητούν νέες θέσεις εργασίας ενώ οι επιχειρήσεις στις αναπτυσσόμενες βιομηχανίες θα αναζητούν νέους εργαζόμενους</a:t>
            </a:r>
            <a:endParaRPr lang="en-US" sz="2400" dirty="0">
              <a:latin typeface="+mn-lt"/>
              <a:ea typeface="ＭＳ Ｐゴシック" pitchFamily="-112" charset="-128"/>
            </a:endParaRPr>
          </a:p>
          <a:p>
            <a:pPr>
              <a:spcAft>
                <a:spcPts val="2000"/>
              </a:spcAft>
            </a:pPr>
            <a:r>
              <a:rPr lang="el-GR" sz="2400" dirty="0">
                <a:latin typeface="+mn-lt"/>
                <a:ea typeface="ＭＳ Ｐゴシック" pitchFamily="-112" charset="-128"/>
              </a:rPr>
              <a:t>Οι άνθρωποι αλλάζουν θέσεις εργασίας</a:t>
            </a:r>
            <a:endParaRPr lang="en-US" sz="2400" dirty="0"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137"/>
            <a:ext cx="8815361" cy="896913"/>
          </a:xfrm>
        </p:spPr>
        <p:txBody>
          <a:bodyPr/>
          <a:lstStyle/>
          <a:p>
            <a:r>
              <a:rPr lang="el-GR" sz="3300" dirty="0">
                <a:ea typeface="ＭＳ Ｐゴシック" pitchFamily="-112" charset="-128"/>
                <a:cs typeface="Times New Roman" pitchFamily="-112" charset="0"/>
              </a:rPr>
              <a:t>Δημόσιες Πολιτικές &amp; Αναζήτηση Εργασίας</a:t>
            </a:r>
            <a:endParaRPr lang="en-US" sz="3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496175" cy="5257800"/>
          </a:xfrm>
        </p:spPr>
        <p:txBody>
          <a:bodyPr/>
          <a:lstStyle/>
          <a:p>
            <a:r>
              <a:rPr lang="el-GR" dirty="0">
                <a:latin typeface="+mj-lt"/>
                <a:ea typeface="ＭＳ Ｐゴシック" pitchFamily="-112" charset="-128"/>
              </a:rPr>
              <a:t>Το κράτος προσπαθεί να μειώσει το χρόνου που χρειάζονται οι άνεργοι για να βρούνε νέες θέσεις εργασίας</a:t>
            </a:r>
            <a:r>
              <a:rPr lang="en-US" dirty="0">
                <a:latin typeface="+mj-lt"/>
                <a:ea typeface="ＭＳ Ｐゴシック" pitchFamily="-112" charset="-128"/>
              </a:rPr>
              <a:t>:</a:t>
            </a:r>
          </a:p>
          <a:p>
            <a:pPr lvl="1"/>
            <a:r>
              <a:rPr lang="el-GR" dirty="0">
                <a:latin typeface="+mj-lt"/>
                <a:ea typeface="ＭＳ Ｐゴシック" pitchFamily="-112" charset="-128"/>
                <a:cs typeface="Times New Roman" pitchFamily="-112" charset="0"/>
              </a:rPr>
              <a:t>Κρατικές υπηρεσίες απασχόλησης</a:t>
            </a:r>
            <a:endParaRPr lang="en-GB" dirty="0">
              <a:latin typeface="+mj-lt"/>
              <a:ea typeface="ＭＳ Ｐゴシック" pitchFamily="-112" charset="-128"/>
              <a:cs typeface="Times New Roman" pitchFamily="-112" charset="0"/>
            </a:endParaRPr>
          </a:p>
          <a:p>
            <a:pPr lvl="1"/>
            <a:r>
              <a:rPr lang="el-GR" dirty="0">
                <a:latin typeface="+mj-lt"/>
                <a:ea typeface="ＭＳ Ｐゴシック" pitchFamily="-112" charset="-128"/>
                <a:cs typeface="Times New Roman" pitchFamily="-112" charset="0"/>
              </a:rPr>
              <a:t>Κρατικά σχέδια εκπαίδευσης</a:t>
            </a:r>
            <a:endParaRPr lang="en-GB" dirty="0">
              <a:latin typeface="+mj-lt"/>
              <a:ea typeface="ＭＳ Ｐゴシック" pitchFamily="-112" charset="-128"/>
              <a:cs typeface="Times New Roman" pitchFamily="-112" charset="0"/>
            </a:endParaRPr>
          </a:p>
          <a:p>
            <a:pPr lvl="2"/>
            <a:r>
              <a:rPr lang="el-GR" dirty="0">
                <a:latin typeface="+mj-lt"/>
                <a:ea typeface="ＭＳ Ｐゴシック" pitchFamily="-112" charset="-128"/>
                <a:cs typeface="Times New Roman" pitchFamily="-112" charset="0"/>
              </a:rPr>
              <a:t>Εκπαίδευση εργαζομένων από φθίνουσες βιομηχανίες</a:t>
            </a:r>
            <a:endParaRPr lang="en-GB" dirty="0">
              <a:latin typeface="+mj-lt"/>
              <a:ea typeface="ＭＳ Ｐゴシック" pitchFamily="-112" charset="-128"/>
              <a:cs typeface="Times New Roman" pitchFamily="-112" charset="0"/>
            </a:endParaRPr>
          </a:p>
          <a:p>
            <a:pPr lvl="2"/>
            <a:r>
              <a:rPr lang="el-GR" dirty="0">
                <a:latin typeface="+mj-lt"/>
                <a:ea typeface="ＭＳ Ｐゴシック" pitchFamily="-112" charset="-128"/>
                <a:cs typeface="Times New Roman" pitchFamily="-112" charset="0"/>
              </a:rPr>
              <a:t>Βοήθεια στις μειονεκτούσες ομάδες</a:t>
            </a:r>
            <a:br>
              <a:rPr lang="en-GB" sz="2800" dirty="0">
                <a:latin typeface="+mj-lt"/>
                <a:ea typeface="ＭＳ Ｐゴシック" pitchFamily="-112" charset="-128"/>
                <a:cs typeface="Times New Roman" pitchFamily="-112" charset="0"/>
              </a:rPr>
            </a:br>
            <a:endParaRPr lang="en-GB" sz="2800" dirty="0">
              <a:latin typeface="+mj-lt"/>
              <a:ea typeface="ＭＳ Ｐゴシック" pitchFamily="-112" charset="-128"/>
              <a:cs typeface="Times New Roman" pitchFamily="-112" charset="0"/>
            </a:endParaRPr>
          </a:p>
          <a:p>
            <a:r>
              <a:rPr lang="el-GR" dirty="0">
                <a:latin typeface="+mj-lt"/>
                <a:ea typeface="ＭＳ Ｐゴシック" pitchFamily="-112" charset="-128"/>
                <a:cs typeface="Times New Roman" pitchFamily="-112" charset="0"/>
              </a:rPr>
              <a:t>Μερικοί οικονομολόγοι επικρίνουν αυτές τις κρατικές πολιτικές</a:t>
            </a:r>
            <a:endParaRPr lang="en-GB" dirty="0">
              <a:latin typeface="+mj-lt"/>
              <a:ea typeface="ＭＳ Ｐゴシック" pitchFamily="-112" charset="-128"/>
              <a:cs typeface="Times New Roman" pitchFamily="-112" charset="0"/>
            </a:endParaRPr>
          </a:p>
          <a:p>
            <a:pPr lvl="1"/>
            <a:r>
              <a:rPr lang="el-GR" dirty="0">
                <a:latin typeface="+mj-lt"/>
                <a:ea typeface="ＭＳ Ｐゴシック" pitchFamily="-112" charset="-128"/>
                <a:cs typeface="Times New Roman" pitchFamily="-112" charset="0"/>
              </a:rPr>
              <a:t>Είναι καλύτερο η ελεύθερη αγορά να αφήνεται ελεύθερη</a:t>
            </a:r>
            <a:endParaRPr lang="en-US" dirty="0">
              <a:latin typeface="+mj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Ασφάλιση ανεργίας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268760"/>
            <a:ext cx="8424167" cy="4897090"/>
          </a:xfrm>
        </p:spPr>
        <p:txBody>
          <a:bodyPr/>
          <a:lstStyle/>
          <a:p>
            <a:r>
              <a:rPr lang="el-GR" b="1" dirty="0">
                <a:ea typeface="ＭＳ Ｐゴシック" pitchFamily="-112" charset="-128"/>
                <a:cs typeface="Times New Roman" pitchFamily="-112" charset="0"/>
              </a:rPr>
              <a:t>Ασφάλιση ανεργίας </a:t>
            </a: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ένα κυβερνητικό πρόγραμμα που προστατεύει μερικώς τα εισοδήματα των ανέργων</a:t>
            </a:r>
            <a:endParaRPr lang="en-GB" dirty="0">
              <a:ea typeface="ＭＳ Ｐゴシック" pitchFamily="-112" charset="-128"/>
              <a:cs typeface="Times New Roman" pitchFamily="-112" charset="0"/>
            </a:endParaRPr>
          </a:p>
          <a:p>
            <a:endParaRPr lang="en-GB" dirty="0">
              <a:ea typeface="ＭＳ Ｐゴシック" pitchFamily="-112" charset="-128"/>
              <a:cs typeface="Times New Roman" pitchFamily="-112" charset="0"/>
            </a:endParaRPr>
          </a:p>
          <a:p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Δύο αντίθετες απόψεις</a:t>
            </a:r>
            <a:r>
              <a:rPr lang="en-GB" dirty="0">
                <a:ea typeface="ＭＳ Ｐゴシック" pitchFamily="-112" charset="-128"/>
                <a:cs typeface="Times New Roman" pitchFamily="-112" charset="0"/>
              </a:rPr>
              <a:t>:</a:t>
            </a:r>
          </a:p>
          <a:p>
            <a:pPr lvl="1"/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Η ασφάλιση ανεργίας αυξάνει την ανεργία</a:t>
            </a:r>
            <a:endParaRPr lang="en-GB" dirty="0">
              <a:ea typeface="ＭＳ Ｐゴシック" pitchFamily="-112" charset="-128"/>
              <a:cs typeface="Times New Roman" pitchFamily="-112" charset="0"/>
            </a:endParaRPr>
          </a:p>
          <a:p>
            <a:pPr lvl="1"/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Δίνει χρόνο στους ανέργους να βρουν τη σωστή δουλειά γι 'αυτούς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412440" y="1124744"/>
            <a:ext cx="6319120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Νομοθεσία Κατώτατου Μισθού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Νομοθεσία Κατώτατου Μισθού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132856"/>
            <a:ext cx="8568183" cy="4032994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500" dirty="0"/>
              <a:t>Η αγορά εργασίας μοιάζει με οποιαδήποτε άλλη αγορά</a:t>
            </a:r>
            <a:r>
              <a:rPr lang="en-US" sz="2500" dirty="0"/>
              <a:t> </a:t>
            </a:r>
          </a:p>
          <a:p>
            <a:pPr>
              <a:spcAft>
                <a:spcPts val="2000"/>
              </a:spcAft>
            </a:pPr>
            <a:r>
              <a:rPr lang="el-GR" sz="2500" dirty="0"/>
              <a:t>Ο ελάχιστος μισθός πάνω από τον μισθό ισορροπίας έχει ως αποτέλεσμα την ανεργία (βλέπε επόμενη διαφάνεια)</a:t>
            </a:r>
            <a:endParaRPr lang="en-US" sz="2500" dirty="0"/>
          </a:p>
          <a:p>
            <a:pPr lvl="1">
              <a:spcAft>
                <a:spcPts val="2000"/>
              </a:spcAft>
            </a:pPr>
            <a:r>
              <a:rPr lang="el-GR" sz="2250" dirty="0"/>
              <a:t>Ο μισθός των περισσότερων εργαζομένων είναι πάνω από τον κατώτατο μισθό</a:t>
            </a:r>
            <a:endParaRPr lang="en-US" sz="2250" dirty="0"/>
          </a:p>
          <a:p>
            <a:pPr lvl="1">
              <a:spcAft>
                <a:spcPts val="2000"/>
              </a:spcAft>
            </a:pPr>
            <a:r>
              <a:rPr lang="el-GR" sz="2250" dirty="0"/>
              <a:t>Συνεπώς, η νομοθεσία κατώτατου μισθού έχει τη μεγαλύτερη επίδραση στους ανειδίκευτους με μικρή </a:t>
            </a:r>
            <a:r>
              <a:rPr lang="el-GR" sz="2300" dirty="0"/>
              <a:t>εμπειρία εργαζόμενους</a:t>
            </a:r>
            <a:endParaRPr lang="en-US" sz="23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1560" y="980728"/>
            <a:ext cx="8352928" cy="864096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182880" tIns="73152" rIns="182880" bIns="73152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38"/>
              </a:spcBef>
              <a:buNone/>
            </a:pPr>
            <a:r>
              <a:rPr lang="el-GR" sz="2200" i="1" dirty="0">
                <a:ea typeface="ＭＳ Ｐゴシック" pitchFamily="-112" charset="-128"/>
                <a:cs typeface="Times New Roman" pitchFamily="-112" charset="0"/>
              </a:rPr>
              <a:t>Η νομοθεσία κατώτατου μισθού μπορεί αν οδηγήσει σε ανεργία</a:t>
            </a:r>
            <a:endParaRPr lang="en-GB" sz="2200" i="1" dirty="0">
              <a:ea typeface="ＭＳ Ｐゴシック" pitchFamily="-112" charset="-128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19730</TotalTime>
  <Words>457</Words>
  <Application>Microsoft Office PowerPoint</Application>
  <PresentationFormat>Προβολή στην οθόνη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Tahoma</vt:lpstr>
      <vt:lpstr>Times New Roman</vt:lpstr>
      <vt:lpstr>Wingdings</vt:lpstr>
      <vt:lpstr>Office Theme</vt:lpstr>
      <vt:lpstr>Παρουσίαση του PowerPoint</vt:lpstr>
      <vt:lpstr>1. Αναγνωρίζοντας την Ανεργία</vt:lpstr>
      <vt:lpstr>Αναγνωρίζοντας την Ανεργία</vt:lpstr>
      <vt:lpstr>2. Αναζήτηση Εργασίας</vt:lpstr>
      <vt:lpstr>Γιατί ένας Βαθμός Ανεργίας Τριβής είναι Αναπόφευκτος</vt:lpstr>
      <vt:lpstr>Δημόσιες Πολιτικές &amp; Αναζήτηση Εργασίας</vt:lpstr>
      <vt:lpstr>Ασφάλιση ανεργίας</vt:lpstr>
      <vt:lpstr>3. Νομοθεσία Κατώτατου Μισθού</vt:lpstr>
      <vt:lpstr>Νομοθεσία Κατώτατου Μισθού</vt:lpstr>
      <vt:lpstr>Ανεργία</vt:lpstr>
      <vt:lpstr>4. Σωματεία και Συλλογικές Διαπραγματεύσεις</vt:lpstr>
      <vt:lpstr>Τα Οικονομικά των Σωματείων</vt:lpstr>
      <vt:lpstr>Τα Σωματεία Ευνοούν ή Όχι Την Οικονομία;</vt:lpstr>
      <vt:lpstr>5. Η Θεωρία των Μισθών Αποτελεσματικότητας</vt:lpstr>
      <vt:lpstr>Η Θεωρία των Μισθών Αποτελεσματικότητας</vt:lpstr>
      <vt:lpstr>Τέλος 18ου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800</cp:revision>
  <dcterms:created xsi:type="dcterms:W3CDTF">2011-07-28T14:21:34Z</dcterms:created>
  <dcterms:modified xsi:type="dcterms:W3CDTF">2017-11-22T12:22:16Z</dcterms:modified>
</cp:coreProperties>
</file>