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sldIdLst>
    <p:sldId id="375" r:id="rId3"/>
    <p:sldId id="259" r:id="rId4"/>
    <p:sldId id="257" r:id="rId5"/>
    <p:sldId id="261" r:id="rId6"/>
    <p:sldId id="262" r:id="rId7"/>
    <p:sldId id="374" r:id="rId8"/>
    <p:sldId id="376" r:id="rId9"/>
    <p:sldId id="377" r:id="rId10"/>
    <p:sldId id="383" r:id="rId11"/>
    <p:sldId id="378" r:id="rId12"/>
    <p:sldId id="379" r:id="rId13"/>
    <p:sldId id="380" r:id="rId14"/>
    <p:sldId id="381" r:id="rId15"/>
    <p:sldId id="384" r:id="rId16"/>
    <p:sldId id="385" r:id="rId17"/>
    <p:sldId id="386" r:id="rId18"/>
    <p:sldId id="387" r:id="rId19"/>
    <p:sldId id="388" r:id="rId20"/>
    <p:sldId id="390" r:id="rId21"/>
    <p:sldId id="391" r:id="rId22"/>
    <p:sldId id="389" r:id="rId23"/>
    <p:sldId id="382" r:id="rId24"/>
    <p:sldId id="35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354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8:</a:t>
            </a:r>
            <a:r>
              <a:rPr lang="en-US" sz="2800" dirty="0" smtClean="0"/>
              <a:t> </a:t>
            </a:r>
            <a:r>
              <a:rPr lang="el-GR" sz="2800" dirty="0" smtClean="0"/>
              <a:t>Οι Αργοπορημένες Χώρες -εθνικές συγκρίσεις Β’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sz="4000" dirty="0" smtClean="0"/>
              <a:t>Νότια και Νοτιοανατολική Ευρώπη</a:t>
            </a:r>
            <a:br>
              <a:rPr lang="el-GR" sz="4000" dirty="0" smtClean="0"/>
            </a:br>
            <a:r>
              <a:rPr lang="el-GR" sz="4000" dirty="0" smtClean="0"/>
              <a:t>(Ρωσία, Ισπανία, Πορτογαλία, νότια Ιταλία, Ελλάδα) (1 από 2)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Η Εκκλησία κατέχει πολιτικό ρόλο.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Ισχυρός ο θεσμός της οικογένειας.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Απουσία ισχυρού νομικού πλαισίου.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Δεν υπάρχει προτεσταντισμός.</a:t>
            </a:r>
          </a:p>
          <a:p>
            <a:pPr lvl="2"/>
            <a:r>
              <a:rPr lang="el-GR" dirty="0" smtClean="0"/>
              <a:t>Στη Ρωσία και την Ελλάδα επικρατεί ο ορθόδοξος χριστιανισμός.</a:t>
            </a:r>
          </a:p>
          <a:p>
            <a:pPr lvl="2"/>
            <a:r>
              <a:rPr lang="el-GR" dirty="0" smtClean="0"/>
              <a:t>Στην Ισπανία και την Πορτογαλία επικρατεί ο Ρωμαιοκαθολικισμός.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sz="4000" dirty="0" smtClean="0"/>
              <a:t>Νότια και Νοτιοανατολική Ευρώπη</a:t>
            </a:r>
            <a:br>
              <a:rPr lang="el-GR" sz="4000" dirty="0" smtClean="0"/>
            </a:br>
            <a:r>
              <a:rPr lang="el-GR" sz="4000" dirty="0" smtClean="0"/>
              <a:t>(Ρωσία, Ισπανία, Πορτογαλία, νότια Ιταλία, Ελλάδα) (2 από 2)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Το κατά κεφαλήν εισόδημα είναι χαμηλό.</a:t>
            </a:r>
          </a:p>
          <a:p>
            <a:r>
              <a:rPr lang="el-GR" dirty="0" smtClean="0"/>
              <a:t> Η παραγωγικότητα της γεωργίας είναι χαμηλή.</a:t>
            </a:r>
          </a:p>
          <a:p>
            <a:r>
              <a:rPr lang="el-GR" dirty="0" smtClean="0"/>
              <a:t> Το μορφωτικό επίπεδο είναι επίσης χαμηλό.</a:t>
            </a:r>
          </a:p>
          <a:p>
            <a:r>
              <a:rPr lang="el-GR" dirty="0" smtClean="0"/>
              <a:t>Σχόλιο: </a:t>
            </a:r>
          </a:p>
          <a:p>
            <a:pPr lvl="1"/>
            <a:r>
              <a:rPr lang="el-GR" dirty="0" smtClean="0"/>
              <a:t>Στις αργοπορημένες χώρες, τον σύγχρονο τομέα δημιουργεί το ξένο κεφάλαιο, γι' αυτό και δεν πετυχαίνει η βιομηχανική επανάσταση.</a:t>
            </a:r>
          </a:p>
          <a:p>
            <a:pPr lvl="1"/>
            <a:r>
              <a:rPr lang="el-GR" dirty="0" smtClean="0"/>
              <a:t>Επίσης, εισάγονται θεσμοί από τη Δύση που δημιουργούν στρεβλώσεις. </a:t>
            </a:r>
          </a:p>
          <a:p>
            <a:pPr lvl="2"/>
            <a:r>
              <a:rPr lang="el-GR" dirty="0" smtClean="0"/>
              <a:t>Π.χ. κοινοβούλιο στη Ρωσία.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Ιαπωνία (1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Η μόνη μη δυτική χώρα που ανήκει στη Δύση.</a:t>
            </a:r>
          </a:p>
          <a:p>
            <a:r>
              <a:rPr lang="en-US" dirty="0" smtClean="0"/>
              <a:t>Meiji Restoration </a:t>
            </a:r>
            <a:r>
              <a:rPr lang="el-GR" dirty="0" smtClean="0"/>
              <a:t>(Φωτισμένη Διακυβέρνηση), Σεπτέμβριος 1868 μέχρι Ιούλιο 1912.</a:t>
            </a:r>
          </a:p>
          <a:p>
            <a:pPr lvl="1"/>
            <a:r>
              <a:rPr lang="el-GR" dirty="0" smtClean="0"/>
              <a:t>Η Ιαπωνία εκσυγχρονίζεται και δυτικοποιείται δανειζόμενη από τη Δύση χωρίς να υποκύπτει σε αυτήν.</a:t>
            </a:r>
          </a:p>
          <a:p>
            <a:pPr lvl="1"/>
            <a:r>
              <a:rPr lang="el-GR" dirty="0" smtClean="0"/>
              <a:t>Ξένοι τεχνοκράτες συμμετέχουν στην ιαπωνική βιομηχανία και ταυτόχρονα τους απαγορεύεται η πολυετής παραμονή στη χώρα.</a:t>
            </a:r>
          </a:p>
          <a:p>
            <a:pPr lvl="1"/>
            <a:r>
              <a:rPr lang="el-GR" dirty="0" smtClean="0"/>
              <a:t>Η Ιαπωνία στέλνει μορφωμένους Ιάπωνες για να μελετήσουν τον τρόπο οργάνωσης και λειτουργίας της Δύσης.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1026" name="Picture 2" descr="Η Σημαία της Ιαπωνίας είναι λευκή με ένα μεγάλο κόκκινο δίσκο που εκπροσωπεί τον ανατέλλοντα ήλιο, στο κέντρο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20688"/>
            <a:ext cx="952500" cy="63246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Ιαπωνία (2 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μεγάλες εταιρίες στην Ιαπωνία είναι </a:t>
            </a:r>
            <a:r>
              <a:rPr lang="el-GR" smtClean="0"/>
              <a:t>οικογενειακές και </a:t>
            </a:r>
            <a:r>
              <a:rPr lang="el-GR" dirty="0" smtClean="0"/>
              <a:t>μεταχειρίζονται τους εργαζόμενους σαν την οικογένειά τους.</a:t>
            </a:r>
          </a:p>
          <a:p>
            <a:r>
              <a:rPr lang="el-GR" dirty="0" smtClean="0"/>
              <a:t>Το ιαπωνικό θαύμα ξεκινά τον 19ο αιώνα και ολοκληρώνεται μετά τον Β' Παγκόσμιο Πόλεμο.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5" name="Picture 2" descr="Η Σημαία της Ιαπωνίας είναι λευκή με ένα μεγάλο κόκκινο δίσκο που εκπροσωπεί τον ανατέλλοντα ήλιο, στο κέντρο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20688"/>
            <a:ext cx="952500" cy="63246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Πληθυσμός 1700-1913 σε διάφορες χώρες. Πηγή: στατιστικά του </a:t>
            </a:r>
            <a:r>
              <a:rPr lang="en-US" dirty="0" err="1" smtClean="0"/>
              <a:t>Maddison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5" name="Picture 6" descr="Πίνακας με τον πληθυσμό σε χιλιάδες για την περίοδο 1700-1914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61478"/>
            <a:ext cx="7344816" cy="41318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Μετανάστευση από την Ευρώπη 1850-1910.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5" name="Picture 1" descr="Πίνακας με την μετανάστευση σε χιλιάδες από την Ευρώπη για την περίοδο 1850-1910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416824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ΑΕΠ 1700-1914. Πηγή: στατιστικά του </a:t>
            </a:r>
            <a:r>
              <a:rPr lang="en-US" dirty="0" err="1" smtClean="0"/>
              <a:t>Maddison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5" name="Picture 1" descr="Πίνακας με το ΑΕΠ σε εκατομμύρια για την περίοδο 1700-1914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34481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Κατά Κεφαλήν ΑΕΠ </a:t>
            </a:r>
            <a:r>
              <a:rPr lang="el-GR" dirty="0" smtClean="0"/>
              <a:t>1700-1914. Πηγή: στατιστικά του </a:t>
            </a:r>
            <a:r>
              <a:rPr lang="en-US" dirty="0" err="1" smtClean="0"/>
              <a:t>Maddison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5" name="Picture 3" descr="Πίνακας με το κατά κεφαλήν ΑΕΠ για την περίοδο 1700-1914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7200800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Ρυθμός ανάπτυξης του κατά κεφαλήν ΑΕΠ 1700-1913.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pic>
        <p:nvPicPr>
          <p:cNvPr id="5" name="Picture 1" descr="Πίνακας με τον ρυθμό ανάπτυξης του κατά κεφαλήν ΑΕΠ 1700-1913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8064896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ΑΕΠ Αγγλίας </a:t>
            </a:r>
            <a:r>
              <a:rPr lang="en-US" dirty="0" smtClean="0"/>
              <a:t>VS </a:t>
            </a:r>
            <a:r>
              <a:rPr lang="el-GR" dirty="0" smtClean="0"/>
              <a:t>ΗΠΑ. Πηγή: στατιστικά του </a:t>
            </a:r>
            <a:r>
              <a:rPr lang="en-US" dirty="0" err="1" smtClean="0"/>
              <a:t>Maddison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5" name="Picture 1" descr="Διάγραμμα που συγκρίνει το ΑΕΠ της Αγγλίας και των ΗΠΑ για την περίοδο 1870-1914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200800" cy="4104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 descr="Διάγραμμα με το κατά κεφαλήν ΑΕΠ της Αγγλίας, Γαλλίας, Γερμανίας, Ιαπωνίας και της Ελλάδας από το 1870 έως 1914. Πηγή: στατιστικά του Maddison.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Κατά κεφαλήν ΑΕΠ. Πηγή: στατιστικά του </a:t>
            </a:r>
            <a:r>
              <a:rPr lang="en-US" dirty="0" err="1" smtClean="0"/>
              <a:t>Maddison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44816" cy="42328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Μήκος σιδηροδρομικών γραμμών 1830-1913.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5" name="Picture 1" descr="Πίνακας με το μήκος σιδηροδρομικών γραμμών για την περίοδο 1830 έως 1913 για διάφορες χώρες συμπεριλαμβανομένης της Ελλάδας.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488832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Εμβληματικά στοιχεία: πλοίο 17</a:t>
            </a:r>
            <a:r>
              <a:rPr lang="el-GR" sz="3600" baseline="30000" dirty="0" smtClean="0"/>
              <a:t>ος</a:t>
            </a:r>
            <a:r>
              <a:rPr lang="el-GR" sz="3600" dirty="0" smtClean="0"/>
              <a:t> αι., εργοστάσιο 19</a:t>
            </a:r>
            <a:r>
              <a:rPr lang="el-GR" sz="3600" baseline="30000" dirty="0" smtClean="0"/>
              <a:t>ος</a:t>
            </a:r>
            <a:r>
              <a:rPr lang="el-GR" sz="3600" dirty="0" smtClean="0"/>
              <a:t> αι., μεγάλες εταιρίες 20</a:t>
            </a:r>
            <a:r>
              <a:rPr lang="el-GR" sz="3600" baseline="30000" dirty="0" smtClean="0"/>
              <a:t>ος</a:t>
            </a:r>
            <a:r>
              <a:rPr lang="el-GR" sz="3600" dirty="0" smtClean="0"/>
              <a:t> αι. , χρηματιστήριο </a:t>
            </a:r>
            <a:r>
              <a:rPr lang="el-GR" sz="3600" smtClean="0"/>
              <a:t>και διαδίκτυο 21</a:t>
            </a:r>
            <a:r>
              <a:rPr lang="el-GR" sz="3600" baseline="30000" smtClean="0"/>
              <a:t>ος</a:t>
            </a:r>
            <a:r>
              <a:rPr lang="el-GR" sz="3600" smtClean="0"/>
              <a:t> αι. </a:t>
            </a:r>
            <a:endParaRPr lang="el-GR" sz="36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2050" name="Picture 2" descr="Πίνακας με  Ολλανδικό πλοίο του 17ου αιώνα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429000" cy="1775460"/>
          </a:xfrm>
          <a:prstGeom prst="rect">
            <a:avLst/>
          </a:prstGeom>
          <a:noFill/>
        </p:spPr>
      </p:pic>
      <p:pic>
        <p:nvPicPr>
          <p:cNvPr id="2051" name="Picture 3" descr="Εργοστάσιο κλωστοϋφαντουργίας στην Αγγλία τον 19ο αιώνα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384376" cy="2620144"/>
          </a:xfrm>
          <a:prstGeom prst="rect">
            <a:avLst/>
          </a:prstGeom>
          <a:noFill/>
        </p:spPr>
      </p:pic>
      <p:pic>
        <p:nvPicPr>
          <p:cNvPr id="2052" name="Picture 4" descr="Ουρανοξύστες που στεγάζουν μεγάλες εταιρίες τον 20ο αιώνα. 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168352" cy="2160240"/>
          </a:xfrm>
          <a:prstGeom prst="rect">
            <a:avLst/>
          </a:prstGeom>
          <a:noFill/>
        </p:spPr>
      </p:pic>
      <p:pic>
        <p:nvPicPr>
          <p:cNvPr id="2053" name="Picture 5" descr="Εικόνα που δείχνει το χρηματιστήριο και το internet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16835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8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8</a:t>
            </a:r>
            <a:r>
              <a:rPr lang="el-GR" b="1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Οι Αργοπορημένες Χώρες -εθνικές συγκρίσεις Β’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Κατανόηση των βασικών χαρακτηριστικών των αργοπορημένων χωρών στη Βιομηχανική Επανάσταση.</a:t>
            </a:r>
          </a:p>
          <a:p>
            <a:r>
              <a:rPr lang="el-GR" dirty="0" smtClean="0"/>
              <a:t>Κατανόηση των κοινών χαρακτηριστικών των χωρών: Ελβετία , Δανία, Ολλανδία και Σουηδία.</a:t>
            </a:r>
          </a:p>
          <a:p>
            <a:r>
              <a:rPr lang="el-GR" dirty="0" smtClean="0"/>
              <a:t>Κατανόηση των χαρακτηριστικών των χωρών της Νότιας και Νοτιοανατολικής Ευρώπης</a:t>
            </a:r>
            <a:br>
              <a:rPr lang="el-GR" dirty="0" smtClean="0"/>
            </a:br>
            <a:r>
              <a:rPr lang="el-GR" dirty="0" smtClean="0"/>
              <a:t>(Ρωσία, Ισπανία, Πορτογαλία, νότια Ιταλία, Ελλάδα).</a:t>
            </a:r>
          </a:p>
          <a:p>
            <a:r>
              <a:rPr lang="el-GR" dirty="0" smtClean="0"/>
              <a:t>Κατανόηση </a:t>
            </a:r>
            <a:r>
              <a:rPr lang="el-GR" smtClean="0"/>
              <a:t>της ιδιαίτερης περίπτωσης </a:t>
            </a:r>
            <a:r>
              <a:rPr lang="el-GR" dirty="0" smtClean="0"/>
              <a:t>της Ιαπωνίας.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Τα χαρακτηριστικά των αργοπορημένων χωρών στη Βιομηχανική Επανάσταση.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Τα χαρακτηριστικά των αργοπορημένων χωρών στη Βιομηχανική Επανάσταση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8:</a:t>
            </a:r>
            <a:r>
              <a:rPr lang="en-US" b="1" dirty="0" smtClean="0"/>
              <a:t> </a:t>
            </a:r>
            <a:r>
              <a:rPr lang="el-GR" dirty="0" smtClean="0"/>
              <a:t>Οι Αργοπορημένες Χώρες -εθνικές συγκρίσεις Β’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dirty="0" smtClean="0"/>
              <a:t>Ελβετία , Δανία, Ολλανδία, Σουηδία</a:t>
            </a:r>
            <a:br>
              <a:rPr lang="el-GR" dirty="0" smtClean="0"/>
            </a:br>
            <a:r>
              <a:rPr lang="el-GR" dirty="0" smtClean="0"/>
              <a:t> – κοινά χαρακτηριστικά (1 από 3) 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Δεν έχουν κάρβουνο.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Γνώρισαν μεγάλη άνοδο την εποχή του ηλεκτρισμού (από το 1900).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Ανέπτυξαν σημαντικές βιομηχανίες παραγωγής ηλεκτρικών μηχανημάτων. 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Μεγάλη παράδοση εξαγωγών και κυρίως γεωργικών προϊόντων.</a:t>
            </a:r>
          </a:p>
          <a:p>
            <a:pPr lvl="1">
              <a:buNone/>
            </a:pPr>
            <a:r>
              <a:rPr lang="el-GR" dirty="0" smtClean="0"/>
              <a:t> 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  <a:p>
            <a:pPr lvl="0"/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dirty="0" smtClean="0"/>
              <a:t>Ελβετία , Δανία, Ολλανδία, Σουηδία</a:t>
            </a:r>
            <a:br>
              <a:rPr lang="el-GR" dirty="0" smtClean="0"/>
            </a:br>
            <a:r>
              <a:rPr lang="el-GR" dirty="0" smtClean="0"/>
              <a:t> – κοινά χαρακτηριστικά (2 από 3)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Υψηλό ανθρώπινο κεφάλαιο.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Τα υψηλότερα επίπεδα αλφαβητισμού στην Ευρώπη.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Δημοκρατικές, συμμετοχικές κοινωνίες.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dirty="0" smtClean="0"/>
              <a:t>Ελβετία , Δανία, Ολλανδία, Σουηδία</a:t>
            </a:r>
            <a:br>
              <a:rPr lang="el-GR" dirty="0" smtClean="0"/>
            </a:br>
            <a:r>
              <a:rPr lang="el-GR" dirty="0" smtClean="0"/>
              <a:t> – κοινά χαρακτηριστικά (3 από 3)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Σχετικά υψηλό κατά κεφαλήν εισόδημα.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Σχετικά μικρές χώρες με εξαίρεση τη Σουηδία, γεγονός που τους απαγόρευσε να μετατραπούν σε μεγάλες δυνάμεις.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Δεν υπήρξε έντονη παρέμβαση του κράτους και των τραπεζών.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633</Words>
  <Application>Microsoft Office PowerPoint</Application>
  <PresentationFormat>Προβολή στην οθόνη (4:3)</PresentationFormat>
  <Paragraphs>97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Τα χαρακτηριστικά των αργοπορημένων χωρών στη Βιομηχανική Επανάσταση</vt:lpstr>
      <vt:lpstr> Ελβετία , Δανία, Ολλανδία, Σουηδία  – κοινά χαρακτηριστικά (1 από 3)  </vt:lpstr>
      <vt:lpstr> Ελβετία , Δανία, Ολλανδία, Σουηδία  – κοινά χαρακτηριστικά (2 από 3) </vt:lpstr>
      <vt:lpstr> Ελβετία , Δανία, Ολλανδία, Σουηδία  – κοινά χαρακτηριστικά (3 από 3) </vt:lpstr>
      <vt:lpstr>  Νότια και Νοτιοανατολική Ευρώπη (Ρωσία, Ισπανία, Πορτογαλία, νότια Ιταλία, Ελλάδα) (1 από 2)</vt:lpstr>
      <vt:lpstr>  Νότια και Νοτιοανατολική Ευρώπη (Ρωσία, Ισπανία, Πορτογαλία, νότια Ιταλία, Ελλάδα) (2 από 2)</vt:lpstr>
      <vt:lpstr>Ιαπωνία (1 από 2)</vt:lpstr>
      <vt:lpstr>Ιαπωνία (2 από 2)</vt:lpstr>
      <vt:lpstr>Πληθυσμός 1700-1913 σε διάφορες χώρες. Πηγή: στατιστικά του Maddison</vt:lpstr>
      <vt:lpstr>Μετανάστευση από την Ευρώπη 1850-1910.</vt:lpstr>
      <vt:lpstr>ΑΕΠ 1700-1914. Πηγή: στατιστικά του Maddison </vt:lpstr>
      <vt:lpstr>Κατά Κεφαλήν ΑΕΠ 1700-1914. Πηγή: στατιστικά του Maddison </vt:lpstr>
      <vt:lpstr>Ρυθμός ανάπτυξης του κατά κεφαλήν ΑΕΠ 1700-1913.</vt:lpstr>
      <vt:lpstr>ΑΕΠ Αγγλίας VS ΗΠΑ. Πηγή: στατιστικά του Maddison</vt:lpstr>
      <vt:lpstr>Κατά κεφαλήν ΑΕΠ. Πηγή: στατιστικά του Maddison</vt:lpstr>
      <vt:lpstr>Μήκος σιδηροδρομικών γραμμών 1830-1913.</vt:lpstr>
      <vt:lpstr>Εμβληματικά στοιχεία: πλοίο 17ος αι., εργοστάσιο 19ος αι., μεγάλες εταιρίες 20ος αι. , χρηματιστήριο και διαδίκτυο 21ος αι. </vt:lpstr>
      <vt:lpstr>Τέλος Ενότητας #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2015-09-05T20:07:05Z</dcterms:created>
  <dcterms:modified xsi:type="dcterms:W3CDTF">2015-10-03T18:21:24Z</dcterms:modified>
</cp:coreProperties>
</file>