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57" r:id="rId4"/>
    <p:sldId id="261" r:id="rId5"/>
    <p:sldId id="262" r:id="rId6"/>
    <p:sldId id="410" r:id="rId7"/>
    <p:sldId id="421" r:id="rId8"/>
    <p:sldId id="431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354" r:id="rId1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9309" autoAdjust="0"/>
  </p:normalViewPr>
  <p:slideViewPr>
    <p:cSldViewPr>
      <p:cViewPr varScale="1">
        <p:scale>
          <a:sx n="77" d="100"/>
          <a:sy n="77" d="100"/>
        </p:scale>
        <p:origin x="-966" y="-8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bg-BG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2BBC698-52AF-479E-A7D0-2A414228017B}" type="datetimeFigureOut">
              <a:rPr lang="el-GR" altLang="bg-BG"/>
              <a:pPr/>
              <a:t>22/11/2015</a:t>
            </a:fld>
            <a:endParaRPr lang="el-GR" altLang="bg-BG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bg-BG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B0DBB17-C243-40E0-9449-A91EC91A9AA0}" type="slidenum">
              <a:rPr lang="el-GR" altLang="bg-BG"/>
              <a:pPr/>
              <a:t>0</a:t>
            </a:fld>
            <a:endParaRPr lang="el-GR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D54BF9-BFB3-43BA-9F16-82838CCDA499}" type="datetimeFigureOut">
              <a:rPr lang="el-GR"/>
              <a:pPr>
                <a:defRPr/>
              </a:pPr>
              <a:t>22/11/2015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DB69DA-FF24-4DF0-90F3-E1A0DF02157B}" type="slidenum">
              <a:rPr lang="el-GR" altLang="bg-BG"/>
              <a:pPr/>
              <a:t>‹#›</a:t>
            </a:fld>
            <a:endParaRPr lang="el-GR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bg-BG" altLang="bg-BG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4771B7-CD54-4CF9-8F49-04859808860A}" type="slidenum">
              <a:rPr lang="el-GR" altLang="bg-BG"/>
              <a:pPr/>
              <a:t>1</a:t>
            </a:fld>
            <a:endParaRPr lang="el-GR" alt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bg-BG" altLang="bg-BG" smtClean="0"/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F0028C-8323-42AE-AA29-BDEB9BC9E43A}" type="slidenum">
              <a:rPr lang="el-GR" altLang="bg-BG"/>
              <a:pPr/>
              <a:t>2</a:t>
            </a:fld>
            <a:endParaRPr lang="el-GR" alt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CB07F7-0159-4CEA-804E-C153078E833A}" type="slidenum">
              <a:rPr lang="el-GR" altLang="bg-BG"/>
              <a:pPr/>
              <a:t>3</a:t>
            </a:fld>
            <a:endParaRPr lang="el-GR" alt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8C064D-D49C-4821-8C67-E9A0C3E99CE6}" type="slidenum">
              <a:rPr lang="el-GR" altLang="bg-BG"/>
              <a:pPr/>
              <a:t>4</a:t>
            </a:fld>
            <a:endParaRPr lang="el-GR" alt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DF59D79-12A0-41FC-AC1C-828934DAE565}" type="slidenum">
              <a:rPr lang="el-GR" altLang="bg-BG"/>
              <a:pPr/>
              <a:t>5</a:t>
            </a:fld>
            <a:endParaRPr lang="el-GR" alt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103428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9436113-26FA-4ABC-8AFD-765235405AFF}" type="slidenum">
              <a:rPr lang="el-GR" altLang="bg-BG" sz="1200"/>
              <a:pPr algn="r"/>
              <a:t>6</a:t>
            </a:fld>
            <a:endParaRPr lang="el-GR" altLang="bg-BG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B48400F-52E7-4EDE-836F-A11BE7F7F9D1}" type="slidenum">
              <a:rPr lang="el-GR" altLang="bg-BG"/>
              <a:pPr/>
              <a:t>17</a:t>
            </a:fld>
            <a:endParaRPr lang="el-GR" alt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255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7A10FB-1A17-4626-A9D7-168241E82E21}" type="slidenum">
              <a:rPr lang="el-GR" altLang="bg-BG"/>
              <a:pPr/>
              <a:t>‹#›</a:t>
            </a:fld>
            <a:endParaRPr lang="el-GR" altLang="bg-BG"/>
          </a:p>
        </p:txBody>
      </p:sp>
    </p:spTree>
    <p:extLst>
      <p:ext uri="{BB962C8B-B14F-4D97-AF65-F5344CB8AC3E}">
        <p14:creationId xmlns:p14="http://schemas.microsoft.com/office/powerpoint/2010/main" val="16499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EC2A77B-912A-4B6E-9203-38E51371DB1C}" type="slidenum">
              <a:rPr lang="el-GR" altLang="bg-BG"/>
              <a:pPr/>
              <a:t>‹#›</a:t>
            </a:fld>
            <a:endParaRPr lang="el-GR" altLang="bg-BG"/>
          </a:p>
        </p:txBody>
      </p:sp>
    </p:spTree>
    <p:extLst>
      <p:ext uri="{BB962C8B-B14F-4D97-AF65-F5344CB8AC3E}">
        <p14:creationId xmlns:p14="http://schemas.microsoft.com/office/powerpoint/2010/main" val="205735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5598C1-D516-42E4-9CD2-119A30D50388}" type="slidenum">
              <a:rPr lang="el-GR" altLang="bg-BG"/>
              <a:pPr/>
              <a:t>‹#›</a:t>
            </a:fld>
            <a:endParaRPr lang="el-GR" altLang="bg-BG"/>
          </a:p>
        </p:txBody>
      </p:sp>
    </p:spTree>
    <p:extLst>
      <p:ext uri="{BB962C8B-B14F-4D97-AF65-F5344CB8AC3E}">
        <p14:creationId xmlns:p14="http://schemas.microsoft.com/office/powerpoint/2010/main" val="336446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AF4C33-6FB5-45E9-A02F-342FA0497017}" type="slidenum">
              <a:rPr lang="el-GR" altLang="bg-BG"/>
              <a:pPr/>
              <a:t>‹#›</a:t>
            </a:fld>
            <a:endParaRPr lang="el-GR" altLang="bg-BG"/>
          </a:p>
        </p:txBody>
      </p:sp>
    </p:spTree>
    <p:extLst>
      <p:ext uri="{BB962C8B-B14F-4D97-AF65-F5344CB8AC3E}">
        <p14:creationId xmlns:p14="http://schemas.microsoft.com/office/powerpoint/2010/main" val="250364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C46537-AC9D-4DC6-B357-8FB669C12B60}" type="slidenum">
              <a:rPr lang="el-GR" altLang="bg-BG"/>
              <a:pPr/>
              <a:t>‹#›</a:t>
            </a:fld>
            <a:endParaRPr lang="el-GR" altLang="bg-BG"/>
          </a:p>
        </p:txBody>
      </p:sp>
    </p:spTree>
    <p:extLst>
      <p:ext uri="{BB962C8B-B14F-4D97-AF65-F5344CB8AC3E}">
        <p14:creationId xmlns:p14="http://schemas.microsoft.com/office/powerpoint/2010/main" val="381929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CDFB81-D189-4304-BD1F-FD2F28A47FAE}" type="slidenum">
              <a:rPr lang="el-GR" altLang="bg-BG"/>
              <a:pPr/>
              <a:t>‹#›</a:t>
            </a:fld>
            <a:endParaRPr lang="el-GR" altLang="bg-BG"/>
          </a:p>
        </p:txBody>
      </p:sp>
    </p:spTree>
    <p:extLst>
      <p:ext uri="{BB962C8B-B14F-4D97-AF65-F5344CB8AC3E}">
        <p14:creationId xmlns:p14="http://schemas.microsoft.com/office/powerpoint/2010/main" val="194284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37D76C-0BD5-4B65-A1A9-A8C8429A0157}" type="slidenum">
              <a:rPr lang="el-GR" altLang="bg-BG"/>
              <a:pPr/>
              <a:t>‹#›</a:t>
            </a:fld>
            <a:endParaRPr lang="el-GR" altLang="bg-BG"/>
          </a:p>
        </p:txBody>
      </p:sp>
    </p:spTree>
    <p:extLst>
      <p:ext uri="{BB962C8B-B14F-4D97-AF65-F5344CB8AC3E}">
        <p14:creationId xmlns:p14="http://schemas.microsoft.com/office/powerpoint/2010/main" val="29640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ED33BD-D3A0-4AF9-A87F-F21A6C732977}" type="slidenum">
              <a:rPr lang="el-GR" altLang="bg-BG"/>
              <a:pPr/>
              <a:t>‹#›</a:t>
            </a:fld>
            <a:endParaRPr lang="el-GR" altLang="bg-BG"/>
          </a:p>
        </p:txBody>
      </p:sp>
    </p:spTree>
    <p:extLst>
      <p:ext uri="{BB962C8B-B14F-4D97-AF65-F5344CB8AC3E}">
        <p14:creationId xmlns:p14="http://schemas.microsoft.com/office/powerpoint/2010/main" val="71024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2229EB-C282-4E20-A6D2-E8EBEB0AF0AF}" type="slidenum">
              <a:rPr lang="el-GR" altLang="bg-BG"/>
              <a:pPr/>
              <a:t>‹#›</a:t>
            </a:fld>
            <a:endParaRPr lang="el-GR" altLang="bg-BG"/>
          </a:p>
        </p:txBody>
      </p:sp>
    </p:spTree>
    <p:extLst>
      <p:ext uri="{BB962C8B-B14F-4D97-AF65-F5344CB8AC3E}">
        <p14:creationId xmlns:p14="http://schemas.microsoft.com/office/powerpoint/2010/main" val="39086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ACE019-B2BD-4073-B53A-51E6CD27B511}" type="slidenum">
              <a:rPr lang="el-GR" altLang="bg-BG"/>
              <a:pPr/>
              <a:t>‹#›</a:t>
            </a:fld>
            <a:endParaRPr lang="el-GR" altLang="bg-BG"/>
          </a:p>
        </p:txBody>
      </p:sp>
    </p:spTree>
    <p:extLst>
      <p:ext uri="{BB962C8B-B14F-4D97-AF65-F5344CB8AC3E}">
        <p14:creationId xmlns:p14="http://schemas.microsoft.com/office/powerpoint/2010/main" val="101974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bg-BG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bg-BG" smtClean="0"/>
              <a:t>Στυλ υποδείγματος κειμένου</a:t>
            </a:r>
          </a:p>
          <a:p>
            <a:pPr lvl="1"/>
            <a:r>
              <a:rPr lang="el-GR" altLang="bg-BG" smtClean="0"/>
              <a:t>Δεύτερου επιπέδου</a:t>
            </a:r>
          </a:p>
          <a:p>
            <a:pPr lvl="2"/>
            <a:r>
              <a:rPr lang="el-GR" altLang="bg-BG" smtClean="0"/>
              <a:t>Τρίτου επιπέδου</a:t>
            </a:r>
          </a:p>
          <a:p>
            <a:pPr lvl="3"/>
            <a:r>
              <a:rPr lang="el-GR" altLang="bg-BG" smtClean="0"/>
              <a:t>Τέταρτου επιπέδου</a:t>
            </a:r>
          </a:p>
          <a:p>
            <a:pPr lvl="4"/>
            <a:r>
              <a:rPr lang="el-GR" altLang="bg-BG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6850D27-14FE-4F36-A9A1-C3810BDEB046}" type="slidenum">
              <a:rPr lang="el-GR" altLang="bg-BG"/>
              <a:pPr/>
              <a:t>‹#›</a:t>
            </a:fld>
            <a:endParaRPr lang="el-GR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bg-BG" smtClean="0"/>
              <a:t>Λογιστική Κόστους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775575" cy="1408113"/>
          </a:xfrm>
        </p:spPr>
        <p:txBody>
          <a:bodyPr/>
          <a:lstStyle/>
          <a:p>
            <a:r>
              <a:rPr lang="el-GR" altLang="bg-BG" sz="2800" b="1" smtClean="0"/>
              <a:t>Ενότητα </a:t>
            </a:r>
            <a:r>
              <a:rPr lang="en-US" altLang="bg-BG" sz="2800" b="1" smtClean="0"/>
              <a:t># 7</a:t>
            </a:r>
            <a:r>
              <a:rPr lang="el-GR" altLang="bg-BG" sz="2800" b="1" smtClean="0"/>
              <a:t>:</a:t>
            </a:r>
            <a:r>
              <a:rPr lang="en-US" altLang="bg-BG" sz="2800" smtClean="0"/>
              <a:t> </a:t>
            </a:r>
            <a:r>
              <a:rPr lang="el-GR" altLang="bg-BG" sz="2800" smtClean="0"/>
              <a:t>Οριακή Κοστολόγηση</a:t>
            </a:r>
            <a:endParaRPr lang="en-US" altLang="bg-BG" sz="2800" smtClean="0"/>
          </a:p>
          <a:p>
            <a:r>
              <a:rPr lang="el-GR" altLang="bg-BG" sz="2800" b="1" smtClean="0"/>
              <a:t>Διδάσκουσα: </a:t>
            </a:r>
            <a:r>
              <a:rPr lang="el-GR" altLang="bg-BG" sz="2800" smtClean="0"/>
              <a:t>Σάνδρα Κοέν</a:t>
            </a:r>
          </a:p>
          <a:p>
            <a:r>
              <a:rPr lang="el-GR" altLang="bg-BG" sz="2800" b="1" smtClean="0"/>
              <a:t>Τμήμα: </a:t>
            </a:r>
            <a:r>
              <a:rPr lang="el-GR" altLang="bg-BG" sz="2800" smtClean="0"/>
              <a:t>Οργάνωση και Διοίκηση Επιχειρήσεων</a:t>
            </a:r>
          </a:p>
        </p:txBody>
      </p:sp>
      <p:pic>
        <p:nvPicPr>
          <p:cNvPr id="1433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DBB8-85E3-41D5-B2D5-D4E5BEA2352D}" type="slidenum">
              <a:rPr lang="el-GR" altLang="bg-BG"/>
              <a:pPr/>
              <a:t>10</a:t>
            </a:fld>
            <a:endParaRPr lang="el-GR" altLang="bg-BG"/>
          </a:p>
        </p:txBody>
      </p:sp>
      <p:sp>
        <p:nvSpPr>
          <p:cNvPr id="173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Μοναδιαίο Περιθώριο Συμμετοχής</a:t>
            </a:r>
            <a:endParaRPr lang="el-GR" altLang="bg-BG" sz="4000" smtClean="0"/>
          </a:p>
        </p:txBody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z="2800" smtClean="0"/>
              <a:t>Το </a:t>
            </a:r>
            <a:r>
              <a:rPr lang="el-GR" altLang="en-US" sz="2800" b="1" smtClean="0"/>
              <a:t>μοναδιαίο περιθώριο</a:t>
            </a:r>
            <a:r>
              <a:rPr lang="el-GR" altLang="en-US" sz="2800" smtClean="0"/>
              <a:t> συμμετοχής: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400" smtClean="0"/>
              <a:t>Είναι η </a:t>
            </a:r>
            <a:r>
              <a:rPr lang="el-GR" altLang="en-US" sz="2400" b="1" smtClean="0"/>
              <a:t>διαφορά </a:t>
            </a:r>
            <a:r>
              <a:rPr lang="el-GR" altLang="en-US" sz="2400" smtClean="0"/>
              <a:t>μεταξύ της τιμής πώλησης μιας μονάδας και του οποιουδήποτε μεταβλητού κόστους που σχετίζεται τόσο με την παραγωγή όσο και την πώληση του προϊόντος ή της υπηρεσίας.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400" smtClean="0"/>
              <a:t>Δηλώνει το ποσό </a:t>
            </a:r>
            <a:r>
              <a:rPr lang="el-GR" altLang="en-US" sz="2400" b="1" smtClean="0"/>
              <a:t>που απομένει</a:t>
            </a:r>
            <a:r>
              <a:rPr lang="el-GR" altLang="en-US" sz="2400" smtClean="0"/>
              <a:t> από την πώληση μιας μονάδας προϊόντος για την κάλυψη του σταθερού της κόστους.</a:t>
            </a:r>
            <a:endParaRPr lang="el-GR" altLang="bg-BG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87800-4D3C-4C23-8FC6-2F4EDA54DEAB}" type="slidenum">
              <a:rPr lang="el-GR" altLang="bg-BG"/>
              <a:pPr/>
              <a:t>11</a:t>
            </a:fld>
            <a:endParaRPr lang="el-GR" altLang="bg-BG"/>
          </a:p>
        </p:txBody>
      </p:sp>
      <p:sp>
        <p:nvSpPr>
          <p:cNvPr id="174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Συνολικό και καθαρό περιθώριο συμμετοχής</a:t>
            </a:r>
            <a:endParaRPr lang="el-GR" altLang="bg-BG" sz="4000" smtClean="0"/>
          </a:p>
        </p:txBody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>
                <a:cs typeface="Arial" panose="020B0604020202020204" pitchFamily="34" charset="0"/>
              </a:rPr>
              <a:t>Το </a:t>
            </a:r>
            <a:r>
              <a:rPr lang="el-GR" altLang="en-US" b="1" smtClean="0">
                <a:cs typeface="Arial" panose="020B0604020202020204" pitchFamily="34" charset="0"/>
              </a:rPr>
              <a:t>συνολικό περιθώριο συμμετοχής </a:t>
            </a:r>
            <a:r>
              <a:rPr lang="el-GR" altLang="en-US" smtClean="0">
                <a:cs typeface="Arial" panose="020B0604020202020204" pitchFamily="34" charset="0"/>
              </a:rPr>
              <a:t>ενός προϊόντος είναι το γινόμενο του περιθωρίου συμμετοχής ανά μονάδα επί τον αριθμό των πωλούμενων μονάδων.</a:t>
            </a:r>
            <a:endParaRPr lang="el-GR" altLang="en-US" smtClean="0"/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Το </a:t>
            </a:r>
            <a:r>
              <a:rPr lang="el-GR" altLang="en-US" b="1" smtClean="0"/>
              <a:t>καθαρό περιθώριο συμμετοχής</a:t>
            </a:r>
            <a:r>
              <a:rPr lang="el-GR" altLang="en-US" smtClean="0"/>
              <a:t> προκύπτει εάν από το συνολικό περιθώριο συμμετοχής αφαιρεθεί το άμεσο σταθερό κόστος.</a:t>
            </a:r>
            <a:endParaRPr lang="el-GR" altLang="bg-BG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6A570-9393-4E82-B884-8AB82AC7CC44}" type="slidenum">
              <a:rPr lang="el-GR" altLang="bg-BG"/>
              <a:pPr/>
              <a:t>12</a:t>
            </a:fld>
            <a:endParaRPr lang="el-GR" altLang="bg-BG"/>
          </a:p>
        </p:txBody>
      </p:sp>
      <p:sp>
        <p:nvSpPr>
          <p:cNvPr id="175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Απορροφητική κοστολόγηση</a:t>
            </a:r>
            <a:endParaRPr lang="el-GR" altLang="bg-BG" smtClean="0"/>
          </a:p>
        </p:txBody>
      </p:sp>
      <p:graphicFrame>
        <p:nvGraphicFramePr>
          <p:cNvPr id="175157" name="Group 5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2825"/>
        </p:xfrm>
        <a:graphic>
          <a:graphicData uri="http://schemas.openxmlformats.org/drawingml/2006/table">
            <a:tbl>
              <a:tblPr/>
              <a:tblGrid>
                <a:gridCol w="3970338">
                  <a:extLst>
                    <a:ext uri="{9D8B030D-6E8A-4147-A177-3AD203B41FA5}">
                      <a16:colId xmlns:a16="http://schemas.microsoft.com/office/drawing/2014/main" val="1484152316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516227106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val="2275188181"/>
                    </a:ext>
                  </a:extLst>
                </a:gridCol>
              </a:tblGrid>
              <a:tr h="6477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Κατάσταση αποτελεσμάτων χρήσης με βάση </a:t>
                      </a: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την πλήρη</a:t>
                      </a: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κοστολόγηση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923483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Πωλήσεις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465750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Κόστος πωληθέντων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447973"/>
                  </a:ext>
                </a:extLst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Μικτό αποτέλεσμα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181086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Μείον:</a:t>
                      </a: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Έξοδα Διοίκησης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998818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Έξοδα Πωλήσεων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289086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Αποτέλεσμα χρήσης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3014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ED5B-9319-4CB1-9FEC-07E2A9028718}" type="slidenum">
              <a:rPr lang="el-GR" altLang="bg-BG"/>
              <a:pPr/>
              <a:t>13</a:t>
            </a:fld>
            <a:endParaRPr lang="el-GR" altLang="bg-BG"/>
          </a:p>
        </p:txBody>
      </p:sp>
      <p:sp>
        <p:nvSpPr>
          <p:cNvPr id="176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Οριακή κοστολόγηση</a:t>
            </a:r>
            <a:endParaRPr lang="el-GR" altLang="bg-BG" smtClean="0"/>
          </a:p>
        </p:txBody>
      </p:sp>
      <p:graphicFrame>
        <p:nvGraphicFramePr>
          <p:cNvPr id="176203" name="Group 7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49800"/>
        </p:xfrm>
        <a:graphic>
          <a:graphicData uri="http://schemas.openxmlformats.org/drawingml/2006/table">
            <a:tbl>
              <a:tblPr/>
              <a:tblGrid>
                <a:gridCol w="5338763">
                  <a:extLst>
                    <a:ext uri="{9D8B030D-6E8A-4147-A177-3AD203B41FA5}">
                      <a16:colId xmlns:a16="http://schemas.microsoft.com/office/drawing/2014/main" val="3607074229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112156304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3792248967"/>
                    </a:ext>
                  </a:extLst>
                </a:gridCol>
              </a:tblGrid>
              <a:tr h="6477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Κατάσταση αποτελεσμάτων χρήσης με βάση </a:t>
                      </a: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την </a:t>
                      </a:r>
                      <a:r>
                        <a:rPr kumimoji="0" lang="el-G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οριακή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κοστολόγηση</a:t>
                      </a: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3544"/>
                  </a:ext>
                </a:extLst>
              </a:tr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Πωλήσεις</a:t>
                      </a:r>
                      <a:endParaRPr kumimoji="0" lang="el-GR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bg-BG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108224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bg-BG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Μεταβλητό κόστος παραγωγής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bg-BG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15813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bg-BG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Μεταβλητό κόστος πωλήσεων</a:t>
                      </a:r>
                      <a:r>
                        <a:rPr kumimoji="0" lang="el-GR" altLang="bg-BG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bg-BG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990945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Περιθώριο συμμετοχής</a:t>
                      </a:r>
                      <a:r>
                        <a:rPr kumimoji="0" lang="el-GR" altLang="bg-BG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bg-BG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488555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Μείον:</a:t>
                      </a:r>
                      <a:r>
                        <a:rPr kumimoji="0" lang="en-US" altLang="bg-BG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Σταθερό κόστος παραγωγής</a:t>
                      </a:r>
                      <a:r>
                        <a:rPr kumimoji="0" lang="el-GR" altLang="bg-BG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bg-BG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283807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kumimoji="0" lang="en-US" altLang="bg-BG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Σταθερό κόστος διοίκησης</a:t>
                      </a:r>
                      <a:endParaRPr kumimoji="0" lang="el-GR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bg-BG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844418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kumimoji="0" lang="en-US" altLang="bg-BG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Σταθερό κόστος πωλήσεων</a:t>
                      </a:r>
                      <a:endParaRPr kumimoji="0" lang="el-GR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867661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Αποτέλεσμα</a:t>
                      </a:r>
                      <a:r>
                        <a:rPr kumimoji="0" lang="el-GR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Χρήσης</a:t>
                      </a:r>
                      <a:endParaRPr kumimoji="0" lang="el-GR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bg-BG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ΧΧΧ</a:t>
                      </a:r>
                      <a:endParaRPr kumimoji="0" lang="el-GR" altLang="bg-BG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039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F4667-8DD0-4582-8FC5-5FEAE42FAD47}" type="slidenum">
              <a:rPr lang="el-GR" altLang="bg-BG"/>
              <a:pPr/>
              <a:t>14</a:t>
            </a:fld>
            <a:endParaRPr lang="el-GR" altLang="bg-BG"/>
          </a:p>
        </p:txBody>
      </p:sp>
      <p:sp>
        <p:nvSpPr>
          <p:cNvPr id="179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900" smtClean="0"/>
              <a:t>Διαφορά αποτελεσμάτων </a:t>
            </a:r>
            <a:r>
              <a:rPr lang="en-US" altLang="en-US" sz="3900" smtClean="0"/>
              <a:t>Πλήρους </a:t>
            </a:r>
            <a:r>
              <a:rPr lang="el-GR" altLang="en-US" sz="3900" smtClean="0"/>
              <a:t>και </a:t>
            </a:r>
            <a:r>
              <a:rPr lang="en-US" altLang="en-US" sz="3900" smtClean="0"/>
              <a:t>Οριακής Κοστολόγησης</a:t>
            </a:r>
            <a:endParaRPr lang="el-GR" altLang="bg-BG" sz="3900" smtClean="0"/>
          </a:p>
        </p:txBody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smtClean="0"/>
              <a:t>Όταν Α.Α.&gt;Τ.Α., δηλαδή όταν οι πωλήσεις είναι περισσότερες από την παραγωγή τότε: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Αποτέλεσμα της </a:t>
            </a:r>
            <a:r>
              <a:rPr lang="el-GR" altLang="en-US" sz="2000" smtClean="0"/>
              <a:t>απορροφητικής</a:t>
            </a:r>
            <a:r>
              <a:rPr lang="el-GR" altLang="en-US" sz="1600" smtClean="0"/>
              <a:t> </a:t>
            </a:r>
            <a:r>
              <a:rPr lang="el-GR" altLang="en-US" smtClean="0"/>
              <a:t>&lt;</a:t>
            </a:r>
            <a:r>
              <a:rPr lang="el-GR" altLang="en-US" sz="2400" smtClean="0"/>
              <a:t> Αποτέλεσμα της </a:t>
            </a:r>
            <a:r>
              <a:rPr lang="el-GR" altLang="en-US" sz="2000" smtClean="0"/>
              <a:t>οριακής.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smtClean="0"/>
              <a:t>Όταν Α.Α.&lt;Τ.Α., δηλαδή όταν οι πωλήσεις είναι λιγότερες από την παραγωγή τότε: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Αποτέλεσμα της </a:t>
            </a:r>
            <a:r>
              <a:rPr lang="el-GR" altLang="en-US" sz="2000" smtClean="0"/>
              <a:t>απορροφητικής</a:t>
            </a:r>
            <a:r>
              <a:rPr lang="el-GR" altLang="en-US" sz="1600" b="1" smtClean="0"/>
              <a:t> </a:t>
            </a:r>
            <a:r>
              <a:rPr lang="el-GR" altLang="en-US" sz="2400" b="1" smtClean="0"/>
              <a:t>&gt;</a:t>
            </a:r>
            <a:r>
              <a:rPr lang="el-GR" altLang="en-US" sz="2400" smtClean="0"/>
              <a:t> Αποτέλεσμα της </a:t>
            </a:r>
            <a:r>
              <a:rPr lang="el-GR" altLang="en-US" sz="2000" smtClean="0"/>
              <a:t>οριακής.</a:t>
            </a:r>
            <a:endParaRPr lang="el-GR" altLang="bg-BG" sz="20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AC92-E820-4BF9-B0D9-5B89608A6F5C}" type="slidenum">
              <a:rPr lang="el-GR" altLang="bg-BG"/>
              <a:pPr/>
              <a:t>15</a:t>
            </a:fld>
            <a:endParaRPr lang="el-GR" altLang="bg-BG"/>
          </a:p>
        </p:txBody>
      </p:sp>
      <p:sp>
        <p:nvSpPr>
          <p:cNvPr id="180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Πλεονεκτήματα οριακής κοστολόγησης</a:t>
            </a:r>
            <a:endParaRPr lang="el-GR" altLang="bg-BG" sz="4000" smtClean="0"/>
          </a:p>
        </p:txBody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Πλατφόρμα για τον υπολογισμό Β.</a:t>
            </a:r>
            <a:r>
              <a:rPr lang="en-US" altLang="en-US" smtClean="0"/>
              <a:t>E</a:t>
            </a:r>
            <a:r>
              <a:rPr lang="el-GR" altLang="en-US" smtClean="0"/>
              <a:t>.</a:t>
            </a:r>
            <a:r>
              <a:rPr lang="en-US" altLang="en-US" smtClean="0"/>
              <a:t>P</a:t>
            </a:r>
            <a:r>
              <a:rPr lang="el-GR" altLang="en-US" smtClean="0"/>
              <a:t>.</a:t>
            </a:r>
            <a:endParaRPr lang="en-US" altLang="en-US" smtClean="0"/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Πληροφόρηση για τη λήψη αποφάσεων.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Ελάχιστο ύψος τιμολόγησης.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Διευκόλυνση άσκησης διοικητικού ελέγχου.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b="1" smtClean="0"/>
              <a:t>Απλούστερη μέθοδος: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mtClean="0"/>
              <a:t>Δεν απαιτούνται επιμερισμοί-επανεπιμερισμοί. </a:t>
            </a:r>
            <a:endParaRPr lang="el-GR" altLang="bg-BG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BFDD-31F8-4694-B8D4-8D1C21F25845}" type="slidenum">
              <a:rPr lang="el-GR" altLang="bg-BG"/>
              <a:pPr/>
              <a:t>16</a:t>
            </a:fld>
            <a:endParaRPr lang="el-GR" altLang="bg-BG"/>
          </a:p>
        </p:txBody>
      </p:sp>
      <p:sp>
        <p:nvSpPr>
          <p:cNvPr id="181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Μειονεκτήματα οριακής κοστολόγησης</a:t>
            </a:r>
            <a:endParaRPr lang="el-GR" altLang="bg-BG" sz="4000" smtClean="0"/>
          </a:p>
        </p:txBody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b="1" smtClean="0"/>
              <a:t>Δεν</a:t>
            </a:r>
            <a:r>
              <a:rPr lang="el-GR" altLang="en-US" sz="2800" smtClean="0"/>
              <a:t> μπορεί να χρησιμοποιηθεί στις δημοσιευμένες οικονομικές καταστάσεις.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Η τιμολόγηση μακροχρόνια θα πρέπει να γίνει με βάση το πλήρες κόστος.</a:t>
            </a:r>
            <a:endParaRPr lang="en-US" altLang="en-US" sz="2800" smtClean="0"/>
          </a:p>
          <a:p>
            <a:pPr>
              <a:spcBef>
                <a:spcPct val="20000"/>
              </a:spcBef>
            </a:pPr>
            <a:r>
              <a:rPr lang="el-GR" altLang="en-US" sz="2800" smtClean="0"/>
              <a:t>Τεχνικές δυσκολίες στη διάκριση του κόστους σε σταθερό και μεταβλητό. 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Παρανόηση ότι στο κόστος παραγωγής δεν περιλαμβάνεται το σταθερό κόστος</a:t>
            </a:r>
            <a:r>
              <a:rPr lang="en-US" altLang="en-US" sz="2800" smtClean="0"/>
              <a:t>.</a:t>
            </a:r>
            <a:endParaRPr lang="el-GR" altLang="bg-BG" sz="28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bg-BG" smtClean="0"/>
              <a:t>Τέλος Ενότητας #</a:t>
            </a:r>
            <a:r>
              <a:rPr lang="en-US" altLang="bg-BG" smtClean="0"/>
              <a:t> </a:t>
            </a:r>
            <a:r>
              <a:rPr lang="el-GR" altLang="bg-BG" smtClean="0"/>
              <a:t>7</a:t>
            </a:r>
          </a:p>
        </p:txBody>
      </p:sp>
      <p:sp>
        <p:nvSpPr>
          <p:cNvPr id="26626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4213" y="4327525"/>
            <a:ext cx="7775575" cy="140811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l-GR" altLang="bg-BG" sz="2400" b="1" smtClean="0"/>
              <a:t>Μάθημα: </a:t>
            </a:r>
            <a:r>
              <a:rPr lang="el-GR" altLang="bg-BG" sz="2400" smtClean="0"/>
              <a:t>Λογιστική Κόστους, </a:t>
            </a:r>
            <a:r>
              <a:rPr lang="el-GR" altLang="bg-BG" sz="2400" b="1" smtClean="0"/>
              <a:t>Ενότητα </a:t>
            </a:r>
            <a:r>
              <a:rPr lang="en-US" altLang="bg-BG" sz="2400" b="1" smtClean="0"/>
              <a:t># </a:t>
            </a:r>
            <a:r>
              <a:rPr lang="el-GR" altLang="bg-BG" sz="2400" b="1" smtClean="0"/>
              <a:t>7:</a:t>
            </a:r>
            <a:r>
              <a:rPr lang="en-US" altLang="bg-BG" sz="2400" b="1" smtClean="0"/>
              <a:t> </a:t>
            </a:r>
            <a:r>
              <a:rPr lang="el-GR" altLang="bg-BG" sz="2400" smtClean="0"/>
              <a:t>Οριακή Κοστολόγηση</a:t>
            </a:r>
          </a:p>
          <a:p>
            <a:pPr algn="l">
              <a:lnSpc>
                <a:spcPct val="80000"/>
              </a:lnSpc>
            </a:pPr>
            <a:r>
              <a:rPr lang="el-GR" altLang="bg-BG" sz="2400" b="1" smtClean="0"/>
              <a:t>Διδάσκουσα: </a:t>
            </a:r>
            <a:r>
              <a:rPr lang="el-GR" altLang="bg-BG" sz="2400" smtClean="0"/>
              <a:t>Σάνδρα Κοέν, </a:t>
            </a:r>
            <a:r>
              <a:rPr lang="el-GR" altLang="bg-BG" sz="2400" b="1" smtClean="0"/>
              <a:t>Τμήμα: </a:t>
            </a:r>
            <a:r>
              <a:rPr lang="el-GR" altLang="bg-BG" sz="2400" smtClean="0"/>
              <a:t>Οργάνωση και Διοίκηση Επιχειρήσεων</a:t>
            </a:r>
          </a:p>
        </p:txBody>
      </p:sp>
      <p:pic>
        <p:nvPicPr>
          <p:cNvPr id="2662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85FE8-D0C6-48C1-8B94-04C2E9135B28}" type="slidenum">
              <a:rPr lang="el-GR" altLang="bg-BG"/>
              <a:pPr/>
              <a:t>2</a:t>
            </a:fld>
            <a:endParaRPr lang="el-GR" altLang="bg-BG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bg-BG" smtClean="0"/>
              <a:t>Χρηματοδότηση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bg-BG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bg-BG" sz="2400" smtClean="0"/>
          </a:p>
          <a:p>
            <a:r>
              <a:rPr lang="el-GR" altLang="bg-BG" sz="2400" smtClean="0"/>
              <a:t>Το έργο «</a:t>
            </a:r>
            <a:r>
              <a:rPr lang="el-GR" altLang="bg-BG" sz="2400" b="1" smtClean="0"/>
              <a:t>Ανοικτά Ακαδημαϊκά Μαθήματα στο Οικονομικό Πανεπιστήμιο Αθηνών</a:t>
            </a:r>
            <a:r>
              <a:rPr lang="el-GR" altLang="bg-BG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altLang="bg-BG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8B5AE1E2-9DAC-4450-BED0-0A33CEABB5AB}" type="slidenum">
              <a:rPr lang="el-GR" altLang="bg-BG" sz="1400"/>
              <a:pPr algn="r"/>
              <a:t>2</a:t>
            </a:fld>
            <a:endParaRPr lang="el-GR" altLang="bg-BG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9DB0-6508-4975-9A78-0D24EC72C246}" type="slidenum">
              <a:rPr lang="el-GR" altLang="bg-BG"/>
              <a:pPr/>
              <a:t>3</a:t>
            </a:fld>
            <a:endParaRPr lang="el-GR" altLang="bg-BG"/>
          </a:p>
        </p:txBody>
      </p:sp>
      <p:sp>
        <p:nvSpPr>
          <p:cNvPr id="1843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bg-BG" smtClean="0"/>
              <a:t>Άδειες Χρήσης</a:t>
            </a:r>
          </a:p>
        </p:txBody>
      </p:sp>
      <p:sp>
        <p:nvSpPr>
          <p:cNvPr id="18434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bg-BG" sz="2800" smtClean="0"/>
              <a:t>Το παρόν εκπαιδευτικό υλικό υπόκειται σε</a:t>
            </a:r>
            <a:r>
              <a:rPr lang="en-US" altLang="bg-BG" sz="2800" smtClean="0"/>
              <a:t> </a:t>
            </a:r>
            <a:r>
              <a:rPr lang="el-GR" altLang="bg-BG" sz="2800" smtClean="0"/>
              <a:t>άδειες χρήσης </a:t>
            </a:r>
            <a:r>
              <a:rPr lang="en-US" altLang="bg-BG" sz="2800" smtClean="0"/>
              <a:t>Creative Commons. </a:t>
            </a:r>
          </a:p>
        </p:txBody>
      </p:sp>
      <p:sp>
        <p:nvSpPr>
          <p:cNvPr id="18435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6E2209F-8A21-41B7-AE1D-092C8086C469}" type="slidenum">
              <a:rPr lang="el-GR" altLang="bg-BG" sz="1400"/>
              <a:pPr algn="r"/>
              <a:t>3</a:t>
            </a:fld>
            <a:endParaRPr lang="el-GR" altLang="bg-BG" sz="1400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0217C-6EAF-4ACD-8AFD-736EBBAFF8B1}" type="slidenum">
              <a:rPr lang="el-GR" altLang="bg-BG"/>
              <a:pPr/>
              <a:t>4</a:t>
            </a:fld>
            <a:endParaRPr lang="el-GR" altLang="bg-BG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bg-BG" smtClean="0"/>
              <a:t>Σκοποί ενότητας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bg-BG" smtClean="0"/>
              <a:t>Διάκριση Οριακής και Απορροφητικής Κοστολόγησης.</a:t>
            </a:r>
          </a:p>
          <a:p>
            <a:pPr>
              <a:spcBef>
                <a:spcPct val="20000"/>
              </a:spcBef>
            </a:pPr>
            <a:r>
              <a:rPr lang="el-GR" altLang="bg-BG" smtClean="0"/>
              <a:t>Κατανόηση διαφορών μεταξύ οριακής και πλήρους</a:t>
            </a:r>
            <a:r>
              <a:rPr lang="en-US" altLang="bg-BG" smtClean="0"/>
              <a:t> </a:t>
            </a:r>
            <a:r>
              <a:rPr lang="el-GR" altLang="bg-BG" smtClean="0"/>
              <a:t>απορροφητικής κοστολόγησης στα αποτελέσματα</a:t>
            </a:r>
            <a:r>
              <a:rPr lang="en-US" altLang="bg-BG" smtClean="0"/>
              <a:t>.</a:t>
            </a:r>
            <a:endParaRPr lang="el-GR" altLang="bg-BG" smtClean="0"/>
          </a:p>
          <a:p>
            <a:endParaRPr lang="el-GR" altLang="bg-BG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91E43CF-9D93-47B1-A574-7569041C1A91}" type="slidenum">
              <a:rPr lang="el-GR" altLang="bg-BG" sz="1400"/>
              <a:pPr algn="r"/>
              <a:t>4</a:t>
            </a:fld>
            <a:endParaRPr lang="el-GR" altLang="bg-BG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0FFF4-3D16-42AE-A7B6-4D67A2427B15}" type="slidenum">
              <a:rPr lang="el-GR" altLang="bg-BG"/>
              <a:pPr/>
              <a:t>5</a:t>
            </a:fld>
            <a:endParaRPr lang="el-GR" altLang="bg-BG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bg-BG" smtClean="0"/>
              <a:t>Περιεχόμενα ενότητας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bg-BG" smtClean="0"/>
              <a:t>Οριακή Κοστολόγηση.</a:t>
            </a:r>
            <a:endParaRPr lang="en-US" altLang="bg-BG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A813DFA9-C4C3-4CC8-BAB2-4D3D9A0395AB}" type="slidenum">
              <a:rPr lang="el-GR" altLang="bg-BG" sz="1400"/>
              <a:pPr algn="r"/>
              <a:t>5</a:t>
            </a:fld>
            <a:endParaRPr lang="el-GR" altLang="bg-BG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5191-8850-4ECE-98B0-6844C4ABCEC3}" type="slidenum">
              <a:rPr lang="el-GR" altLang="bg-BG"/>
              <a:pPr/>
              <a:t>6</a:t>
            </a:fld>
            <a:endParaRPr lang="el-GR" altLang="bg-BG"/>
          </a:p>
        </p:txBody>
      </p:sp>
      <p:sp>
        <p:nvSpPr>
          <p:cNvPr id="102402" name="Τίτλος 4"/>
          <p:cNvSpPr>
            <a:spLocks noGrp="1"/>
          </p:cNvSpPr>
          <p:nvPr>
            <p:ph type="title" idx="4294967295"/>
          </p:nvPr>
        </p:nvSpPr>
        <p:spPr>
          <a:xfrm>
            <a:off x="684213" y="2936875"/>
            <a:ext cx="7772400" cy="1362075"/>
          </a:xfrm>
        </p:spPr>
        <p:txBody>
          <a:bodyPr anchor="t"/>
          <a:lstStyle/>
          <a:p>
            <a:pPr algn="l"/>
            <a:r>
              <a:rPr lang="el-GR" altLang="bg-BG" smtClean="0"/>
              <a:t>Οριακή Κοστολόγηση</a:t>
            </a:r>
          </a:p>
        </p:txBody>
      </p:sp>
      <p:sp>
        <p:nvSpPr>
          <p:cNvPr id="102403" name="Θέση κειμένου 5"/>
          <p:cNvSpPr>
            <a:spLocks noGrp="1"/>
          </p:cNvSpPr>
          <p:nvPr>
            <p:ph type="body" idx="4294967295"/>
          </p:nvPr>
        </p:nvSpPr>
        <p:spPr>
          <a:xfrm>
            <a:off x="684213" y="4305300"/>
            <a:ext cx="7772400" cy="1500188"/>
          </a:xfrm>
        </p:spPr>
        <p:txBody>
          <a:bodyPr anchor="b"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bg-BG" sz="2400" b="1" smtClean="0"/>
              <a:t>Μάθημα: </a:t>
            </a:r>
            <a:r>
              <a:rPr lang="el-GR" altLang="bg-BG" sz="2400" smtClean="0"/>
              <a:t>Λογιστική Κόστους, </a:t>
            </a:r>
            <a:r>
              <a:rPr lang="el-GR" altLang="bg-BG" sz="2400" b="1" smtClean="0"/>
              <a:t>Ενότητα </a:t>
            </a:r>
            <a:r>
              <a:rPr lang="en-US" altLang="bg-BG" sz="2400" b="1" smtClean="0"/>
              <a:t># </a:t>
            </a:r>
            <a:r>
              <a:rPr lang="el-GR" altLang="bg-BG" sz="2400" b="1" smtClean="0"/>
              <a:t>7:</a:t>
            </a:r>
            <a:r>
              <a:rPr lang="en-US" altLang="bg-BG" sz="2400" b="1" smtClean="0"/>
              <a:t> </a:t>
            </a:r>
            <a:r>
              <a:rPr lang="el-GR" altLang="bg-BG" sz="2400" smtClean="0"/>
              <a:t>Οριακή Κοστολόγηση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bg-BG" sz="2400" b="1" smtClean="0"/>
              <a:t>Διδάσκουσα: </a:t>
            </a:r>
            <a:r>
              <a:rPr lang="el-GR" altLang="bg-BG" sz="2400" smtClean="0"/>
              <a:t>Σάνδρα Κοέν, </a:t>
            </a:r>
            <a:r>
              <a:rPr lang="el-GR" altLang="bg-BG" sz="2400" b="1" smtClean="0"/>
              <a:t>Τμήμα: </a:t>
            </a:r>
            <a:r>
              <a:rPr lang="el-GR" altLang="bg-BG" sz="2400" smtClean="0"/>
              <a:t>Οργάνωση και Διοίκηση Επιχειρήσεων</a:t>
            </a:r>
          </a:p>
        </p:txBody>
      </p:sp>
      <p:pic>
        <p:nvPicPr>
          <p:cNvPr id="10240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3" descr="Λογότυπο Οικονομικού Πανεπιστημίου Αθηνών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2D798-985E-4BDF-A659-D83154D69345}" type="slidenum">
              <a:rPr lang="el-GR" altLang="bg-BG"/>
              <a:pPr/>
              <a:t>7</a:t>
            </a:fld>
            <a:endParaRPr lang="el-GR" altLang="bg-BG"/>
          </a:p>
        </p:txBody>
      </p:sp>
      <p:sp>
        <p:nvSpPr>
          <p:cNvPr id="169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600" smtClean="0"/>
              <a:t>Οριακή – Πλήρης Κοστολόγηση</a:t>
            </a:r>
            <a:endParaRPr lang="el-GR" altLang="bg-BG" sz="4600" smtClean="0"/>
          </a:p>
        </p:txBody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500" smtClean="0"/>
              <a:t>Η τεχνική κοστολόγησης κατά την οποία το κόστος παραγωγής των προϊόντων υπολογίζεται:</a:t>
            </a:r>
          </a:p>
          <a:p>
            <a:pPr lvl="1">
              <a:spcBef>
                <a:spcPct val="20000"/>
              </a:spcBef>
              <a:buSzPct val="90000"/>
            </a:pPr>
            <a:r>
              <a:rPr lang="el-GR" altLang="en-US" sz="2500" smtClean="0"/>
              <a:t>Ως το άθροισμα των αναλωθεισών πρώτων υλών, της άμεσης εργασίας και των ΓΒΕ. ονομάζεται </a:t>
            </a:r>
            <a:r>
              <a:rPr lang="el-GR" altLang="en-US" sz="2500" b="1" smtClean="0"/>
              <a:t>πλήρης ή απορροφητική κοστολόγηση</a:t>
            </a:r>
            <a:r>
              <a:rPr lang="el-GR" altLang="en-US" sz="2500" smtClean="0"/>
              <a:t>.</a:t>
            </a:r>
          </a:p>
          <a:p>
            <a:pPr lvl="1">
              <a:spcBef>
                <a:spcPct val="20000"/>
              </a:spcBef>
              <a:buSzPct val="90000"/>
            </a:pPr>
            <a:r>
              <a:rPr lang="el-GR" altLang="en-US" sz="2500" smtClean="0"/>
              <a:t>Ως το άθροισμα των αναλωθεισών πρώτων υλών, της άμεσης εργασίας και των </a:t>
            </a:r>
            <a:r>
              <a:rPr lang="el-GR" altLang="en-US" sz="2500" i="1" smtClean="0"/>
              <a:t>μεταβλητών Γ</a:t>
            </a:r>
            <a:r>
              <a:rPr lang="en-US" altLang="en-US" sz="2500" i="1" smtClean="0"/>
              <a:t>B</a:t>
            </a:r>
            <a:r>
              <a:rPr lang="el-GR" altLang="en-US" sz="2500" i="1" smtClean="0"/>
              <a:t>Ε</a:t>
            </a:r>
            <a:r>
              <a:rPr lang="el-GR" altLang="en-US" sz="2500" smtClean="0"/>
              <a:t>. ονομάζεται </a:t>
            </a:r>
            <a:r>
              <a:rPr lang="el-GR" altLang="en-US" sz="2500" b="1" smtClean="0"/>
              <a:t>οριακή κοστολόγηση</a:t>
            </a:r>
            <a:r>
              <a:rPr lang="en-US" altLang="en-US" sz="2500" smtClean="0"/>
              <a:t>.</a:t>
            </a:r>
            <a:endParaRPr lang="el-GR" altLang="en-US" sz="2500" b="1" smtClean="0"/>
          </a:p>
          <a:p>
            <a:pPr lvl="2">
              <a:spcBef>
                <a:spcPct val="20000"/>
              </a:spcBef>
              <a:buSzPct val="90000"/>
            </a:pPr>
            <a:r>
              <a:rPr lang="el-GR" altLang="en-US" smtClean="0"/>
              <a:t>Τα σταθερά ΓΒΕ θεωρούνται σταθερό κόστος </a:t>
            </a:r>
            <a:r>
              <a:rPr lang="el-GR" altLang="en-US" b="1" smtClean="0"/>
              <a:t>περιόδου</a:t>
            </a:r>
            <a:r>
              <a:rPr lang="el-GR" altLang="en-US" smtClean="0"/>
              <a:t> και δεν συμμετέχουν στο κόστος παραγωγής των προϊόντων</a:t>
            </a:r>
            <a:r>
              <a:rPr lang="en-US" altLang="en-US" smtClean="0"/>
              <a:t>.</a:t>
            </a:r>
            <a:endParaRPr lang="el-GR" altLang="bg-BG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3672-7F92-4E81-85F2-F53BDC70E5B0}" type="slidenum">
              <a:rPr lang="el-GR" altLang="bg-BG"/>
              <a:pPr/>
              <a:t>8</a:t>
            </a:fld>
            <a:endParaRPr lang="el-GR" altLang="bg-BG"/>
          </a:p>
        </p:txBody>
      </p:sp>
      <p:sp>
        <p:nvSpPr>
          <p:cNvPr id="182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800" smtClean="0"/>
              <a:t>Κόστος παραγωγής βάσει της οριακής και της απορροφητικής κοστολόγησης</a:t>
            </a:r>
            <a:endParaRPr lang="el-GR" altLang="bg-BG" sz="3800" smtClean="0"/>
          </a:p>
        </p:txBody>
      </p:sp>
      <p:graphicFrame>
        <p:nvGraphicFramePr>
          <p:cNvPr id="182316" name="Group 4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6565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14684305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1217679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22403535"/>
                    </a:ext>
                  </a:extLst>
                </a:gridCol>
              </a:tblGrid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Οριακή Κοστολόγηση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Κόστος Παραγωγής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Απορροφητική Κοστολόγηση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932685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Α’ ύλες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Α’ ύλες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112950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Άμεση Εργασία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Άμεση Εργασία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58548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Μεταβλητά Γ.Β.Ε.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Μεταβλητά Γ.Β.Ε.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286809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bg-BG" altLang="bg-BG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bg-BG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Σταθερά Γ.Β.Ε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9602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8C8B3-402A-4D88-BCF9-D47AFA0927E4}" type="slidenum">
              <a:rPr lang="el-GR" altLang="bg-BG"/>
              <a:pPr/>
              <a:t>9</a:t>
            </a:fld>
            <a:endParaRPr lang="el-GR" altLang="bg-BG"/>
          </a:p>
        </p:txBody>
      </p:sp>
      <p:sp>
        <p:nvSpPr>
          <p:cNvPr id="172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Οριακό κόστος - Γενικά</a:t>
            </a:r>
            <a:endParaRPr lang="el-GR" altLang="bg-BG" smtClean="0"/>
          </a:p>
        </p:txBody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smtClean="0"/>
              <a:t>Κατά την οριακή κοστολόγηση διαχωρίζονται: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Τα μεταβλητά έξοδα: Παραγωγής, Πωλήσεων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Τα σταθερά έξοδα: Παραγωγής, Πωλήσεων, Διοίκησης</a:t>
            </a:r>
          </a:p>
          <a:p>
            <a:pPr>
              <a:spcBef>
                <a:spcPct val="20000"/>
              </a:spcBef>
            </a:pPr>
            <a:r>
              <a:rPr lang="el-GR" altLang="en-US" sz="2800" smtClean="0"/>
              <a:t>Τα σταθερά έξοδα θεωρούνται σταθερό κόστος περιόδου: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Αφαιρούνται </a:t>
            </a:r>
            <a:r>
              <a:rPr lang="el-GR" altLang="en-US" sz="2400" b="1" smtClean="0"/>
              <a:t>συνολικά </a:t>
            </a:r>
            <a:r>
              <a:rPr lang="el-GR" altLang="en-US" sz="2400" smtClean="0"/>
              <a:t>για τον υπολογισμό του αποτελέσματος από το </a:t>
            </a:r>
            <a:r>
              <a:rPr lang="el-GR" altLang="en-US" sz="2400" b="1" smtClean="0"/>
              <a:t>περιθώριο συμμετοχής.</a:t>
            </a:r>
            <a:endParaRPr lang="el-GR" altLang="en-US" sz="2400" smtClean="0"/>
          </a:p>
          <a:p>
            <a:pPr>
              <a:spcBef>
                <a:spcPct val="20000"/>
              </a:spcBef>
            </a:pPr>
            <a:r>
              <a:rPr lang="el-GR" altLang="en-US" sz="2800" smtClean="0"/>
              <a:t>Η οριακή κοστολόγηση χρησιμοποιείται για τον έλεγχο και τη λήψη αποφάσεων.</a:t>
            </a:r>
            <a:endParaRPr lang="el-GR" altLang="bg-BG" sz="28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0000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н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Ppt0000004</Template>
  <TotalTime>247</TotalTime>
  <Words>572</Words>
  <Application>Microsoft Office PowerPoint</Application>
  <PresentationFormat>On-screen Show (4:3)</PresentationFormat>
  <Paragraphs>115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Ppt0000004</vt:lpstr>
      <vt:lpstr>Λογιστική Κόστους</vt:lpstr>
      <vt:lpstr>Χρηματοδότηση</vt:lpstr>
      <vt:lpstr>Άδειες Χρήσης</vt:lpstr>
      <vt:lpstr>Σκοποί ενότητας</vt:lpstr>
      <vt:lpstr>Περιεχόμενα ενότητας</vt:lpstr>
      <vt:lpstr>Οριακή Κοστολόγηση</vt:lpstr>
      <vt:lpstr>Οριακή – Πλήρης Κοστολόγηση</vt:lpstr>
      <vt:lpstr>Κόστος παραγωγής βάσει της οριακής και της απορροφητικής κοστολόγησης</vt:lpstr>
      <vt:lpstr>Οριακό κόστος - Γενικά</vt:lpstr>
      <vt:lpstr>Μοναδιαίο Περιθώριο Συμμετοχής</vt:lpstr>
      <vt:lpstr>Συνολικό και καθαρό περιθώριο συμμετοχής</vt:lpstr>
      <vt:lpstr>Απορροφητική κοστολόγηση</vt:lpstr>
      <vt:lpstr>Οριακή κοστολόγηση</vt:lpstr>
      <vt:lpstr>Διαφορά αποτελεσμάτων Πλήρους και Οριακής Κοστολόγησης</vt:lpstr>
      <vt:lpstr>Πλεονεκτήματα οριακής κοστολόγησης</vt:lpstr>
      <vt:lpstr>Μειονεκτήματα οριακής κοστολόγησης</vt:lpstr>
      <vt:lpstr>Τέλος Ενότητας # 7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/>
  <cp:lastModifiedBy/>
  <cp:revision>30</cp:revision>
  <dcterms:created xsi:type="dcterms:W3CDTF">2015-05-11T15:26:45Z</dcterms:created>
  <dcterms:modified xsi:type="dcterms:W3CDTF">2015-11-22T08:32:30Z</dcterms:modified>
</cp:coreProperties>
</file>