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9"/>
  </p:notesMasterIdLst>
  <p:sldIdLst>
    <p:sldId id="256" r:id="rId3"/>
    <p:sldId id="259" r:id="rId4"/>
    <p:sldId id="257" r:id="rId5"/>
    <p:sldId id="261" r:id="rId6"/>
    <p:sldId id="262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31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354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8" autoAdjust="0"/>
    <p:restoredTop sz="0" autoAdjust="0"/>
  </p:normalViewPr>
  <p:slideViewPr>
    <p:cSldViewPr>
      <p:cViewPr>
        <p:scale>
          <a:sx n="81" d="100"/>
          <a:sy n="81" d="100"/>
        </p:scale>
        <p:origin x="-117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10/26/2015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Καινοτομία και Επιχειρηματικότητα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Διάλεξη </a:t>
            </a:r>
            <a:r>
              <a:rPr lang="en-US" sz="2400" dirty="0" smtClean="0"/>
              <a:t>3</a:t>
            </a:r>
            <a:endParaRPr lang="el-GR" sz="2400" dirty="0"/>
          </a:p>
          <a:p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n-US" sz="2400" dirty="0" smtClean="0"/>
          </a:p>
          <a:p>
            <a:r>
              <a:rPr lang="el-GR" sz="2400" b="1" dirty="0" smtClean="0"/>
              <a:t>Τμήμα: </a:t>
            </a:r>
            <a:r>
              <a:rPr lang="el-GR" sz="2400" dirty="0"/>
              <a:t>Μ</a:t>
            </a:r>
            <a:r>
              <a:rPr lang="el-GR" sz="2400" dirty="0" smtClean="0"/>
              <a:t>εταπτυχιακό </a:t>
            </a:r>
            <a:r>
              <a:rPr lang="el-GR" sz="2400" dirty="0"/>
              <a:t>Πρόγραμμα </a:t>
            </a:r>
            <a:r>
              <a:rPr lang="el-GR" sz="2400" dirty="0" smtClean="0"/>
              <a:t>Σπουδών</a:t>
            </a:r>
            <a:r>
              <a:rPr lang="en-US" sz="2400" dirty="0" smtClean="0"/>
              <a:t> </a:t>
            </a:r>
            <a:r>
              <a:rPr lang="el-GR" sz="2400" dirty="0"/>
              <a:t>Πληροφορικής</a:t>
            </a:r>
          </a:p>
          <a:p>
            <a:endParaRPr lang="el-GR" sz="2400" dirty="0" smtClean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Εκτίμηση-αξιολόγηση επιχειρηματικών μοντέλων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Profit engine versus financial and market projections</a:t>
            </a:r>
          </a:p>
          <a:p>
            <a:r>
              <a:rPr lang="el-GR" sz="2000" dirty="0" smtClean="0"/>
              <a:t>Καθαρότητα οικονομικού τοπίου </a:t>
            </a:r>
            <a:r>
              <a:rPr lang="en-US" sz="2000" dirty="0" smtClean="0"/>
              <a:t>(</a:t>
            </a:r>
            <a:r>
              <a:rPr lang="el-GR" sz="2000" dirty="0" smtClean="0"/>
              <a:t>σαφήνεια ή θόρυβος). Είναι ή ιδέα βιώσιμη;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Απαντήσεις τουλάχιστον για</a:t>
            </a:r>
          </a:p>
          <a:p>
            <a:r>
              <a:rPr lang="el-GR" sz="2000" dirty="0" smtClean="0"/>
              <a:t>Ποια η πιθανότητα θετικών </a:t>
            </a:r>
            <a:r>
              <a:rPr lang="el-GR" sz="2000" dirty="0" err="1" smtClean="0"/>
              <a:t>χρηματορροών</a:t>
            </a:r>
            <a:r>
              <a:rPr lang="el-GR" sz="2000" dirty="0" smtClean="0"/>
              <a:t>;</a:t>
            </a:r>
          </a:p>
          <a:p>
            <a:r>
              <a:rPr lang="el-GR" sz="2000" dirty="0" smtClean="0"/>
              <a:t>Ποιος ο απαιτούμενος χρόνος για θετικές </a:t>
            </a:r>
            <a:r>
              <a:rPr lang="el-GR" sz="2000" dirty="0" err="1" smtClean="0"/>
              <a:t>χρηματορροές</a:t>
            </a:r>
            <a:r>
              <a:rPr lang="el-GR" sz="2000" dirty="0" smtClean="0"/>
              <a:t>;</a:t>
            </a:r>
          </a:p>
          <a:p>
            <a:r>
              <a:rPr lang="el-GR" sz="2000" dirty="0" smtClean="0"/>
              <a:t>Ποιο το απαιτούμενο κεφάλαιο;</a:t>
            </a:r>
          </a:p>
          <a:p>
            <a:r>
              <a:rPr lang="el-GR" sz="2000" dirty="0" smtClean="0"/>
              <a:t>Ποιοι οι κρίσιμοι παράγοντες επιτυχίας και ποιοι οι κίνδυνοι;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802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Εκτίμηση-αξιολόγηση επιχειρηματικών μοντέλων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Ερώτημα του </a:t>
            </a:r>
            <a:r>
              <a:rPr lang="el-GR" sz="2000" dirty="0" err="1" smtClean="0"/>
              <a:t>επιχειρούντος</a:t>
            </a:r>
            <a:r>
              <a:rPr lang="el-GR" sz="2000" dirty="0" smtClean="0"/>
              <a:t>: Δικαιολογεί το συγκεκριμένο ΒΜ μιας επιχειρηματικής προσπάθειας την αιτούμενη επένδυση χρόνου και πόρων;</a:t>
            </a:r>
          </a:p>
          <a:p>
            <a:r>
              <a:rPr lang="el-GR" sz="2000" dirty="0" smtClean="0"/>
              <a:t>Με αυτή τη θεώρηση το ΒΜ αντιπροσωπεύει το σύνολο των βασικών επιχειρηματικών αποφάσεων και το ζύγισμα των πλεονεκτημάτων και αδυναμιών τους (</a:t>
            </a:r>
            <a:r>
              <a:rPr lang="en-US" sz="2000" dirty="0" smtClean="0"/>
              <a:t>core business decisions</a:t>
            </a:r>
            <a:r>
              <a:rPr lang="el-GR" sz="2000" dirty="0" smtClean="0"/>
              <a:t> </a:t>
            </a:r>
            <a:r>
              <a:rPr lang="en-US" sz="2000" dirty="0" smtClean="0"/>
              <a:t>and trade-offs)</a:t>
            </a:r>
            <a:r>
              <a:rPr lang="el-GR" sz="2000" dirty="0" smtClean="0"/>
              <a:t>, που χρησιμοποιεί η επιχείρηση για να </a:t>
            </a:r>
            <a:r>
              <a:rPr lang="el-GR" sz="2000" dirty="0" err="1" smtClean="0"/>
              <a:t>παράξει</a:t>
            </a:r>
            <a:r>
              <a:rPr lang="el-GR" sz="2000" dirty="0" smtClean="0"/>
              <a:t> αξία και κέρδος</a:t>
            </a:r>
            <a:endParaRPr lang="en-US" sz="2000" dirty="0" smtClean="0"/>
          </a:p>
          <a:p>
            <a:r>
              <a:rPr lang="el-GR" sz="2000" dirty="0" smtClean="0"/>
              <a:t>Σημαντικά αντικείμενα αποφάσεων</a:t>
            </a:r>
          </a:p>
          <a:p>
            <a:pPr lvl="1"/>
            <a:r>
              <a:rPr lang="en-US" sz="2000" dirty="0" smtClean="0"/>
              <a:t>Revenues sources</a:t>
            </a:r>
          </a:p>
          <a:p>
            <a:pPr lvl="1"/>
            <a:r>
              <a:rPr lang="en-US" sz="2000" dirty="0" smtClean="0"/>
              <a:t>Key expenses</a:t>
            </a:r>
          </a:p>
          <a:p>
            <a:pPr lvl="1"/>
            <a:r>
              <a:rPr lang="en-US" sz="2000" dirty="0" smtClean="0"/>
              <a:t>Investment size</a:t>
            </a:r>
          </a:p>
          <a:p>
            <a:pPr lvl="1"/>
            <a:r>
              <a:rPr lang="en-US" sz="2000" dirty="0" smtClean="0"/>
              <a:t>Critical success factors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082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Εκτίμηση-αξιολόγηση επιχειρηματικών μοντέλων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Πληθώρα επιχειρηματικών μοντέλων. Ποιο το σημείο εκκίνησης την ανάλυση του επιχειρηματικού μοντέλου;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l-GR" sz="2200" dirty="0" smtClean="0"/>
              <a:t>ΟΙ ΟΙΚΟΝΟΜΙΚΕΣ ΚΑΤΑΣΤΑΣΕΙΣ ΤΗΣ ΕΠΙΧΕΙΡΗΣΗΣ (</a:t>
            </a:r>
            <a:r>
              <a:rPr lang="en-US" sz="2200" dirty="0" smtClean="0"/>
              <a:t>FINANCIAL STATEMENTS)</a:t>
            </a:r>
            <a:endParaRPr lang="el-GR" sz="2200" dirty="0" smtClean="0"/>
          </a:p>
          <a:p>
            <a:pPr lvl="1"/>
            <a:r>
              <a:rPr lang="el-GR" sz="2200" dirty="0" smtClean="0"/>
              <a:t>ΓΙΑ ΝΕΕΣ ΕΠΙΧΕΙΡΗΣΕΙΣ: Προϋπολογιστικές οικονομικές καταστάσεις</a:t>
            </a:r>
          </a:p>
          <a:p>
            <a:pPr lvl="1"/>
            <a:r>
              <a:rPr lang="el-GR" sz="2200" dirty="0" smtClean="0"/>
              <a:t>ΓΙΑ ΥΠΑΡΧΟΥΣΕΣ ΕΠΙΧΕΙΡΗΣΕΙΣ: Συνδυασμός υπαρχουσών και προϋπολογιστικών οικονομικών καταστάσεων</a:t>
            </a:r>
            <a:endParaRPr lang="en-US" sz="2200" dirty="0" smtClean="0"/>
          </a:p>
          <a:p>
            <a:r>
              <a:rPr lang="el-GR" sz="2200" dirty="0" smtClean="0"/>
              <a:t>ΛΟΙΠΕΣ ΠΛΗΡΟΦΟΡΙΕΣ (Συνήθως υπάρχουν στο </a:t>
            </a:r>
            <a:r>
              <a:rPr lang="en-US" sz="2200" dirty="0" smtClean="0"/>
              <a:t>Business Plan, </a:t>
            </a:r>
            <a:r>
              <a:rPr lang="el-GR" sz="2200" dirty="0" smtClean="0"/>
              <a:t>σε </a:t>
            </a:r>
            <a:r>
              <a:rPr lang="en-US" sz="2200" dirty="0" smtClean="0"/>
              <a:t>reports, </a:t>
            </a:r>
            <a:r>
              <a:rPr lang="el-GR" sz="2200" dirty="0" smtClean="0"/>
              <a:t>δημοσιεύματα, κλπ.</a:t>
            </a:r>
            <a:r>
              <a:rPr lang="en-US" sz="2200" dirty="0" smtClean="0"/>
              <a:t>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3347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Εκτίμηση-αξιολόγηση επιχειρηματικών μοντέλων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Προσδιορισμός των πραγματικών και προβλεπόμενων </a:t>
            </a:r>
            <a:r>
              <a:rPr lang="el-GR" b="1" dirty="0" smtClean="0"/>
              <a:t>εσόδων</a:t>
            </a:r>
            <a:r>
              <a:rPr lang="el-GR" dirty="0" smtClean="0"/>
              <a:t> και του χρόνου των σχετικών </a:t>
            </a:r>
            <a:r>
              <a:rPr lang="el-GR" dirty="0" err="1" smtClean="0"/>
              <a:t>χρηματορροών</a:t>
            </a:r>
            <a:endParaRPr lang="el-GR" dirty="0" smtClean="0"/>
          </a:p>
          <a:p>
            <a:r>
              <a:rPr lang="el-GR" dirty="0" smtClean="0"/>
              <a:t>Προσδιορισμός των πραγματικών και προβλεπόμενων </a:t>
            </a:r>
            <a:r>
              <a:rPr lang="el-GR" b="1" dirty="0" smtClean="0"/>
              <a:t>εξόδων</a:t>
            </a:r>
            <a:r>
              <a:rPr lang="el-GR" dirty="0" smtClean="0"/>
              <a:t> και του χρόνου των σχετικών </a:t>
            </a:r>
            <a:r>
              <a:rPr lang="el-GR" dirty="0" err="1" smtClean="0"/>
              <a:t>χρηματορροών</a:t>
            </a:r>
            <a:endParaRPr lang="el-GR" dirty="0" smtClean="0"/>
          </a:p>
          <a:p>
            <a:r>
              <a:rPr lang="el-GR" dirty="0" smtClean="0"/>
              <a:t>Προσδιορισμός της </a:t>
            </a:r>
            <a:r>
              <a:rPr lang="el-GR" b="1" dirty="0" smtClean="0"/>
              <a:t>συνολικά απαιτούμενης επένδυσης </a:t>
            </a:r>
            <a:r>
              <a:rPr lang="el-GR" dirty="0" smtClean="0"/>
              <a:t>για την επίτευξη θετικής θέσης </a:t>
            </a:r>
            <a:r>
              <a:rPr lang="el-GR" dirty="0" err="1" smtClean="0"/>
              <a:t>χρηματορροών</a:t>
            </a:r>
            <a:r>
              <a:rPr lang="el-GR" dirty="0" smtClean="0"/>
              <a:t> (περιλαμβανομένου και του κεφαλαίου κίνησης)</a:t>
            </a:r>
          </a:p>
          <a:p>
            <a:r>
              <a:rPr lang="el-GR" dirty="0" smtClean="0"/>
              <a:t>Απεικόνιση των </a:t>
            </a:r>
            <a:r>
              <a:rPr lang="el-GR" dirty="0" err="1" smtClean="0"/>
              <a:t>χρηματορροών</a:t>
            </a:r>
            <a:r>
              <a:rPr lang="el-GR" dirty="0" smtClean="0"/>
              <a:t> ως προς το χρόνο. Εντοπισμός της μέγιστης ανάγκης χρηματοδότησης και του χρόνου θετικών </a:t>
            </a:r>
            <a:r>
              <a:rPr lang="el-GR" dirty="0" err="1" smtClean="0"/>
              <a:t>χρηματορροών</a:t>
            </a:r>
            <a:r>
              <a:rPr lang="el-GR" dirty="0" smtClean="0"/>
              <a:t> και </a:t>
            </a:r>
            <a:r>
              <a:rPr lang="el-GR" b="1" dirty="0" smtClean="0"/>
              <a:t>νεκρού σημείου</a:t>
            </a:r>
          </a:p>
          <a:p>
            <a:r>
              <a:rPr lang="el-GR" dirty="0" smtClean="0"/>
              <a:t>Εκτέλεση </a:t>
            </a:r>
            <a:r>
              <a:rPr lang="el-GR" b="1" dirty="0" smtClean="0"/>
              <a:t>ανάλυσης ευαισθησίας </a:t>
            </a:r>
            <a:r>
              <a:rPr lang="el-GR" dirty="0" smtClean="0"/>
              <a:t>για τον εντοπισμό κρίσιμων παραγόντων επιτυχίας και των παραγόντων που </a:t>
            </a:r>
            <a:r>
              <a:rPr lang="el-GR" dirty="0" err="1" smtClean="0"/>
              <a:t>επηρρεάζουν</a:t>
            </a:r>
            <a:r>
              <a:rPr lang="el-GR" dirty="0" smtClean="0"/>
              <a:t> σημαντικά τις </a:t>
            </a:r>
            <a:r>
              <a:rPr lang="el-GR" dirty="0" err="1" smtClean="0"/>
              <a:t>χρηματορροές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81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εσόδων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/>
              <a:t>	ΟΡΙΣΜΟΣ</a:t>
            </a:r>
          </a:p>
          <a:p>
            <a:endParaRPr lang="el-GR" sz="2200" dirty="0" smtClean="0"/>
          </a:p>
          <a:p>
            <a:pPr marL="342900" lvl="1" indent="-342900"/>
            <a:r>
              <a:rPr lang="el-GR" sz="2200" dirty="0" smtClean="0"/>
              <a:t>Τέσσερεις διαφορετικές κατηγορίες</a:t>
            </a:r>
          </a:p>
          <a:p>
            <a:endParaRPr lang="el-GR" sz="2200" dirty="0" smtClean="0"/>
          </a:p>
          <a:p>
            <a:pPr lvl="1"/>
            <a:r>
              <a:rPr lang="en-US" sz="2200" dirty="0" smtClean="0"/>
              <a:t>Single stream</a:t>
            </a:r>
          </a:p>
          <a:p>
            <a:pPr lvl="1"/>
            <a:r>
              <a:rPr lang="en-US" sz="2200" dirty="0" smtClean="0"/>
              <a:t>Multiple streams</a:t>
            </a:r>
          </a:p>
          <a:p>
            <a:pPr lvl="1"/>
            <a:r>
              <a:rPr lang="en-US" sz="2200" dirty="0" smtClean="0"/>
              <a:t>Interdependent</a:t>
            </a:r>
          </a:p>
          <a:p>
            <a:pPr lvl="1"/>
            <a:r>
              <a:rPr lang="en-US" sz="2200" dirty="0" smtClean="0"/>
              <a:t>Loss leader</a:t>
            </a:r>
            <a:endParaRPr lang="el-GR" sz="2200" dirty="0" smtClean="0"/>
          </a:p>
          <a:p>
            <a:endParaRPr lang="en-US" sz="2200" dirty="0" smtClean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06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εσόδων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/>
              <a:t>	ΜΟΝΤΕΛΑ ΕΣΟΔΩΝ</a:t>
            </a:r>
          </a:p>
          <a:p>
            <a:endParaRPr lang="el-GR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Subscription/Membership</a:t>
            </a:r>
          </a:p>
          <a:p>
            <a:r>
              <a:rPr lang="en-US" sz="2200" dirty="0" smtClean="0"/>
              <a:t>Volume or Unit-Based</a:t>
            </a:r>
          </a:p>
          <a:p>
            <a:r>
              <a:rPr lang="en-US" sz="2200" dirty="0" smtClean="0"/>
              <a:t>Advertising-Based</a:t>
            </a:r>
          </a:p>
          <a:p>
            <a:r>
              <a:rPr lang="en-US" sz="2200" dirty="0" err="1" smtClean="0"/>
              <a:t>Licencing</a:t>
            </a:r>
            <a:r>
              <a:rPr lang="en-US" sz="2200" dirty="0" smtClean="0"/>
              <a:t> and Syndication</a:t>
            </a:r>
          </a:p>
          <a:p>
            <a:r>
              <a:rPr lang="en-US" sz="2200" dirty="0" smtClean="0"/>
              <a:t>Transaction Fee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8673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εσόδων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QUESTIONS for Revenues Streams</a:t>
            </a:r>
          </a:p>
          <a:p>
            <a:r>
              <a:rPr lang="en-US" dirty="0" smtClean="0"/>
              <a:t>Is the BM based on a single, a multiple or a loss-leader revenue stream?</a:t>
            </a:r>
          </a:p>
          <a:p>
            <a:r>
              <a:rPr lang="en-US" dirty="0" smtClean="0"/>
              <a:t>If the company has a loss-leader revenue stream, how likely are the losses to be covered by other revenue streams?</a:t>
            </a:r>
          </a:p>
          <a:p>
            <a:pPr marL="0" indent="0">
              <a:buNone/>
            </a:pPr>
            <a:r>
              <a:rPr lang="en-US" dirty="0" smtClean="0"/>
              <a:t>QUESTIONS for Revenue Model</a:t>
            </a:r>
          </a:p>
          <a:p>
            <a:r>
              <a:rPr lang="en-US" dirty="0" smtClean="0"/>
              <a:t>Is the BM based on a single or hybrid revenue model?</a:t>
            </a:r>
          </a:p>
          <a:p>
            <a:r>
              <a:rPr lang="en-US" dirty="0" smtClean="0"/>
              <a:t>In the case of hybrid model, what are the underlying revenue models (subscription, transaction, advertising)?</a:t>
            </a:r>
          </a:p>
          <a:p>
            <a:r>
              <a:rPr lang="en-US" dirty="0" smtClean="0"/>
              <a:t>How quickly will the revenues increase? Are there any barriers to growth?</a:t>
            </a:r>
          </a:p>
          <a:p>
            <a:r>
              <a:rPr lang="en-US" dirty="0" smtClean="0"/>
              <a:t>How long does it take to collect cash following a sale?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Cost Drivers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A cost driver is any factor affecting total costs. Four primary types of cost drivers</a:t>
            </a:r>
          </a:p>
          <a:p>
            <a:endParaRPr lang="en-US" sz="2200" dirty="0" smtClean="0"/>
          </a:p>
          <a:p>
            <a:r>
              <a:rPr lang="en-US" sz="2200" dirty="0" smtClean="0"/>
              <a:t>Fixed: Items of cost that do not vary with volume</a:t>
            </a:r>
          </a:p>
          <a:p>
            <a:r>
              <a:rPr lang="en-US" sz="2200" dirty="0" smtClean="0"/>
              <a:t>Variable: Items of cost that vary, in total, directly and proportionately with volume</a:t>
            </a:r>
          </a:p>
          <a:p>
            <a:r>
              <a:rPr lang="en-US" sz="2200" dirty="0" smtClean="0"/>
              <a:t>Semi-Variable: Items of cost that include a combination of variable and fixed costs</a:t>
            </a:r>
          </a:p>
          <a:p>
            <a:r>
              <a:rPr lang="en-US" sz="2200" dirty="0" smtClean="0"/>
              <a:t>Non-recurring: Items of cost that appear irregularly or infrequently in the company’s cost structure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6325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Structures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Partial list of the most common cost structures</a:t>
            </a:r>
          </a:p>
          <a:p>
            <a:endParaRPr lang="en-US" sz="2200" dirty="0" smtClean="0"/>
          </a:p>
          <a:p>
            <a:r>
              <a:rPr lang="en-US" sz="2200" dirty="0" smtClean="0"/>
              <a:t>Payroll-Centered (Direct): Semi-variable costs driven by employees directly involved in the output of the firm</a:t>
            </a:r>
          </a:p>
          <a:p>
            <a:r>
              <a:rPr lang="en-US" sz="2200" dirty="0" smtClean="0"/>
              <a:t>Payroll-Centered (Support): Fixed costs driven by employees indirectly involved in the output of the firm</a:t>
            </a:r>
          </a:p>
          <a:p>
            <a:r>
              <a:rPr lang="en-US" sz="2200" dirty="0" smtClean="0"/>
              <a:t>Inventory: Primary cost center related to maintenance of raw materials and/or finished goods inventory</a:t>
            </a:r>
          </a:p>
          <a:p>
            <a:r>
              <a:rPr lang="en-US" sz="2200" dirty="0" smtClean="0"/>
              <a:t>Space/Rent: Costs driven by the high cost of office or retail space</a:t>
            </a:r>
          </a:p>
          <a:p>
            <a:r>
              <a:rPr lang="en-US" sz="2200" dirty="0" smtClean="0"/>
              <a:t>Marketing/Advertising: Costs driven by total marketing or advertising expenditures required to attract and retain customers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4515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Questions to determine the company’s cost model and the size and relative importance of each component</a:t>
            </a:r>
          </a:p>
          <a:p>
            <a:r>
              <a:rPr lang="en-US" sz="2000" dirty="0" smtClean="0"/>
              <a:t>Cost Driver</a:t>
            </a:r>
          </a:p>
          <a:p>
            <a:pPr lvl="1"/>
            <a:r>
              <a:rPr lang="en-US" sz="2000" dirty="0" smtClean="0"/>
              <a:t>Is the BM’s cost based on primarily fixed, semi-variable, variable or non-recurring costs?</a:t>
            </a:r>
          </a:p>
          <a:p>
            <a:pPr lvl="1"/>
            <a:r>
              <a:rPr lang="en-US" sz="2000" dirty="0" smtClean="0"/>
              <a:t>How much volume can be supported with the fixed cost base? How likely is a reduction in the fixed cost base of the company?</a:t>
            </a:r>
          </a:p>
          <a:p>
            <a:pPr lvl="1"/>
            <a:r>
              <a:rPr lang="en-US" sz="2000" dirty="0" smtClean="0"/>
              <a:t>Are the primary cost drivers expected to change over time?</a:t>
            </a:r>
          </a:p>
          <a:p>
            <a:r>
              <a:rPr lang="en-US" sz="2000" dirty="0" smtClean="0"/>
              <a:t>Cost Center</a:t>
            </a:r>
          </a:p>
          <a:p>
            <a:pPr lvl="1"/>
            <a:r>
              <a:rPr lang="en-US" sz="2000" dirty="0" smtClean="0"/>
              <a:t>What are the largest cost centers for the BM?</a:t>
            </a:r>
          </a:p>
          <a:p>
            <a:pPr lvl="1"/>
            <a:r>
              <a:rPr lang="en-US" sz="2000" dirty="0" smtClean="0"/>
              <a:t>What is the relative size and importance of each cost center?</a:t>
            </a:r>
          </a:p>
          <a:p>
            <a:pPr lvl="1"/>
            <a:r>
              <a:rPr lang="en-US" sz="2000" dirty="0" smtClean="0"/>
              <a:t>Do any of the cost centers deliver a strategic cost advantage?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092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Size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investment is the amount of cash required before a company achieves positive cash flow. A cash flow diagram provides information relating to the cash requirements of a business model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73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Size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 cash flow diagram can inform us on:</a:t>
            </a:r>
          </a:p>
          <a:p>
            <a:endParaRPr lang="en-US" dirty="0" smtClean="0"/>
          </a:p>
          <a:p>
            <a:r>
              <a:rPr lang="en-US" dirty="0" smtClean="0"/>
              <a:t>Maximum Financing Needs: What is the max financing need of a BM? Over what period of time is the investment required?</a:t>
            </a:r>
          </a:p>
          <a:p>
            <a:r>
              <a:rPr lang="en-US" dirty="0" smtClean="0"/>
              <a:t>Positive Cash Flow: At what point does cash flow turn positive? How long does it take to arrive at this point?</a:t>
            </a:r>
          </a:p>
          <a:p>
            <a:r>
              <a:rPr lang="en-US" dirty="0" smtClean="0"/>
              <a:t>Cash Breakeven: When does the company achieve cash breakeven? How does the slope of the cash curve change after breakeven?</a:t>
            </a:r>
          </a:p>
          <a:p>
            <a:endParaRPr lang="en-US" dirty="0" smtClean="0"/>
          </a:p>
          <a:p>
            <a:r>
              <a:rPr lang="en-US" dirty="0" smtClean="0"/>
              <a:t>Examples: Software, Retail, Small Consulting Firm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81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Success Factors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Critical success factor is an operational function or competency that a company must posses to be sustainable and profitable</a:t>
            </a:r>
          </a:p>
          <a:p>
            <a:r>
              <a:rPr lang="en-US" dirty="0" smtClean="0"/>
              <a:t>BM provides insight into underlying revenue and cost drivers. What is their relative importance? A sensitivity analysis can uncover those with the greatest impact on the amount and timing of the cash flows</a:t>
            </a:r>
          </a:p>
          <a:p>
            <a:pPr lvl="1"/>
            <a:r>
              <a:rPr lang="en-US" dirty="0" smtClean="0"/>
              <a:t>Construct a BM that illustrates the timing &amp; size of the cash in(out)flows</a:t>
            </a:r>
          </a:p>
          <a:p>
            <a:pPr lvl="1"/>
            <a:r>
              <a:rPr lang="en-US" dirty="0" smtClean="0"/>
              <a:t>Select the parameters with the greatest perceived impact on TOTAL cash flows of the BM (sales growth, new customer acquisition rate, ..)</a:t>
            </a:r>
          </a:p>
          <a:p>
            <a:pPr lvl="1"/>
            <a:r>
              <a:rPr lang="en-US" dirty="0" smtClean="0"/>
              <a:t>Select a reasonable range for each parameter. Measure the impact of changing the parameter value. Repeat this for each parameter</a:t>
            </a:r>
          </a:p>
          <a:p>
            <a:r>
              <a:rPr lang="en-US" dirty="0" smtClean="0"/>
              <a:t>Sensitivity analysis can give us a measure of the impact of a critical success factor at any given point in time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18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Επιχειρηματικό Πλάνο (</a:t>
            </a:r>
            <a:r>
              <a:rPr lang="en-US" dirty="0"/>
              <a:t>Business Plan)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Διάλεξη </a:t>
            </a:r>
            <a:r>
              <a:rPr lang="en-US" sz="2400" dirty="0" smtClean="0"/>
              <a:t>3</a:t>
            </a:r>
            <a:r>
              <a:rPr lang="el-GR" sz="2400" dirty="0" smtClean="0"/>
              <a:t> 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</a:t>
            </a:r>
            <a:r>
              <a:rPr lang="el-GR" sz="2400" dirty="0" smtClean="0"/>
              <a:t>Σπουδών</a:t>
            </a:r>
            <a:r>
              <a:rPr lang="en-US" sz="2400" dirty="0" smtClean="0"/>
              <a:t> </a:t>
            </a:r>
            <a:r>
              <a:rPr lang="el-GR" sz="2400" dirty="0"/>
              <a:t>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056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Plan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GOALS</a:t>
            </a:r>
          </a:p>
          <a:p>
            <a:r>
              <a:rPr lang="en-US" sz="2200" dirty="0" smtClean="0"/>
              <a:t>To provide a set of guidelines on how to write a BP</a:t>
            </a:r>
          </a:p>
          <a:p>
            <a:r>
              <a:rPr lang="en-US" sz="2200" dirty="0" smtClean="0"/>
              <a:t>To highlight what a prospective investor/banker is –and is not looking for in such a plan</a:t>
            </a:r>
          </a:p>
          <a:p>
            <a:r>
              <a:rPr lang="en-US" sz="2200" dirty="0" smtClean="0"/>
              <a:t>To provide a summary checklist of the attributes of good BPs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IMPORTANT NOTICE</a:t>
            </a:r>
          </a:p>
          <a:p>
            <a:r>
              <a:rPr lang="en-US" sz="2200" dirty="0" smtClean="0"/>
              <a:t>The process of writing a BP is an invaluable experience. It will force the entrepreneur to examine the business concept in a systematic way.</a:t>
            </a:r>
          </a:p>
          <a:p>
            <a:r>
              <a:rPr lang="en-US" sz="2200" dirty="0" smtClean="0"/>
              <a:t>The BP should reflect the distinctive character both of the venture and its proponents.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6463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Plan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 Business Plan is a basic document that</a:t>
            </a:r>
          </a:p>
          <a:p>
            <a:r>
              <a:rPr lang="en-US" sz="2000" dirty="0" smtClean="0"/>
              <a:t>Describes the critical aspects, basic assumptions and financial projections regarding a business venture</a:t>
            </a:r>
          </a:p>
          <a:p>
            <a:r>
              <a:rPr lang="en-US" sz="2000" dirty="0" smtClean="0"/>
              <a:t>Is used to interest and attract support –financial and otherwise- for a new business concept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 Business Plan has a dual function</a:t>
            </a:r>
          </a:p>
          <a:p>
            <a:r>
              <a:rPr lang="en-US" sz="2000" dirty="0" smtClean="0"/>
              <a:t>Internal: Providing management and staff with a clear map, including signposts &amp; milestones against which progress can be monitored</a:t>
            </a:r>
          </a:p>
          <a:p>
            <a:r>
              <a:rPr lang="en-US" sz="2000" dirty="0" smtClean="0"/>
              <a:t>External: Presenting the investment case to an outsider. So in this case BPs are a kind of SALES document. You sell your idea, product or service, your track record. Selling is taking place in a very competitive environment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766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Comments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BP is a multi-purpose document, so there are conflicting goals to be served (different points of view)</a:t>
            </a:r>
          </a:p>
          <a:p>
            <a:r>
              <a:rPr lang="en-US" dirty="0" smtClean="0"/>
              <a:t>Is BP a legal document?</a:t>
            </a:r>
          </a:p>
          <a:p>
            <a:r>
              <a:rPr lang="en-US" dirty="0" smtClean="0"/>
              <a:t>It is extremely critical to understand exactly what purpose the plan is serving, and what audience such purpose implies</a:t>
            </a:r>
          </a:p>
          <a:p>
            <a:r>
              <a:rPr lang="en-US" b="1" dirty="0" smtClean="0"/>
              <a:t>First Rule: Keep in mind who the reader is and make sure the document addresses their particular concerns</a:t>
            </a:r>
          </a:p>
          <a:p>
            <a:r>
              <a:rPr lang="en-US" dirty="0" smtClean="0"/>
              <a:t>Prepare an “extended” version of the document covering various perspectives</a:t>
            </a:r>
          </a:p>
          <a:p>
            <a:r>
              <a:rPr lang="en-US" dirty="0" smtClean="0"/>
              <a:t>Consider the “most difficult” case, such as the most demanding professional investor. Then the document can be scaled down accordingly and be adjusted in line of the First Rule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75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Questions and hints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Considering the BP audience as “customer”</a:t>
            </a:r>
          </a:p>
          <a:p>
            <a:r>
              <a:rPr lang="en-US" sz="2000" dirty="0" smtClean="0"/>
              <a:t>Who is my target customer: banker, venture capitalist, private investor, family</a:t>
            </a:r>
          </a:p>
          <a:p>
            <a:r>
              <a:rPr lang="en-US" sz="2000" dirty="0" smtClean="0"/>
              <a:t>What are my customers’ needs: return on investment and exit, investment security, none</a:t>
            </a:r>
          </a:p>
          <a:p>
            <a:r>
              <a:rPr lang="en-US" sz="2000" dirty="0" smtClean="0"/>
              <a:t>What exactly am I selling?</a:t>
            </a:r>
          </a:p>
          <a:p>
            <a:r>
              <a:rPr lang="en-US" sz="2000" dirty="0" smtClean="0"/>
              <a:t>What do I want from my customer; equity, loan, advice, network?</a:t>
            </a:r>
          </a:p>
          <a:p>
            <a:pPr>
              <a:buNone/>
            </a:pPr>
            <a:r>
              <a:rPr lang="en-US" sz="2000" dirty="0" smtClean="0"/>
              <a:t>General “instructions”</a:t>
            </a:r>
          </a:p>
          <a:p>
            <a:r>
              <a:rPr lang="en-US" sz="2000" dirty="0" smtClean="0"/>
              <a:t>BP size. Clarity, evidence to support your claims</a:t>
            </a:r>
          </a:p>
          <a:p>
            <a:r>
              <a:rPr lang="en-US" sz="2000" dirty="0" smtClean="0"/>
              <a:t>Ask for professional advice, but keep full responsibility for you</a:t>
            </a:r>
          </a:p>
          <a:p>
            <a:r>
              <a:rPr lang="en-US" sz="2000" dirty="0" smtClean="0"/>
              <a:t>Ask concrete comments from the members of the management team</a:t>
            </a:r>
          </a:p>
          <a:p>
            <a:r>
              <a:rPr lang="en-US" sz="2000" dirty="0" smtClean="0"/>
              <a:t>Review other entrepreneurs’ BPs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418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Business Plan Framework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BP sections</a:t>
            </a:r>
          </a:p>
          <a:p>
            <a:endParaRPr lang="en-US" sz="2000" dirty="0" smtClean="0"/>
          </a:p>
          <a:p>
            <a:r>
              <a:rPr lang="en-US" sz="2000" dirty="0" smtClean="0"/>
              <a:t>Executive Summary</a:t>
            </a:r>
          </a:p>
          <a:p>
            <a:r>
              <a:rPr lang="en-US" sz="2000" dirty="0" smtClean="0"/>
              <a:t>The Company</a:t>
            </a:r>
          </a:p>
          <a:p>
            <a:r>
              <a:rPr lang="en-US" sz="2000" dirty="0" smtClean="0"/>
              <a:t>The Product or Service</a:t>
            </a:r>
          </a:p>
          <a:p>
            <a:r>
              <a:rPr lang="en-US" sz="2000" dirty="0" smtClean="0"/>
              <a:t>Markets and Competitors</a:t>
            </a:r>
          </a:p>
          <a:p>
            <a:r>
              <a:rPr lang="en-US" sz="2000" dirty="0" smtClean="0"/>
              <a:t>Marketing plan</a:t>
            </a:r>
          </a:p>
          <a:p>
            <a:r>
              <a:rPr lang="en-US" sz="2000" dirty="0" smtClean="0"/>
              <a:t>Production and Operations</a:t>
            </a:r>
          </a:p>
          <a:p>
            <a:r>
              <a:rPr lang="en-US" sz="2000" dirty="0" smtClean="0"/>
              <a:t>Management and its Objectives</a:t>
            </a:r>
          </a:p>
          <a:p>
            <a:r>
              <a:rPr lang="en-US" sz="2000" dirty="0" smtClean="0"/>
              <a:t>Finance</a:t>
            </a:r>
          </a:p>
          <a:p>
            <a:r>
              <a:rPr lang="en-US" sz="2000" dirty="0" smtClean="0"/>
              <a:t>Risk, Return and Exit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040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Executive Summary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It is the section that you can be certain will be read !!!</a:t>
            </a:r>
          </a:p>
          <a:p>
            <a:pPr marL="0" indent="0">
              <a:buNone/>
            </a:pPr>
            <a:r>
              <a:rPr lang="en-US" sz="2000" dirty="0" smtClean="0"/>
              <a:t>Start with one sentence statement of the business idea. </a:t>
            </a:r>
            <a:r>
              <a:rPr lang="en-US" sz="2000" b="1" dirty="0" smtClean="0"/>
              <a:t>Go on to describe:</a:t>
            </a:r>
          </a:p>
          <a:p>
            <a:r>
              <a:rPr lang="en-US" sz="2000" dirty="0" smtClean="0"/>
              <a:t>The market at which you are aiming</a:t>
            </a:r>
          </a:p>
          <a:p>
            <a:r>
              <a:rPr lang="en-US" sz="2000" dirty="0" smtClean="0"/>
              <a:t>The specific benefits offered by your product/service</a:t>
            </a:r>
          </a:p>
          <a:p>
            <a:r>
              <a:rPr lang="en-US" sz="2000" dirty="0" smtClean="0"/>
              <a:t>The unique factors that enhance the chances of success</a:t>
            </a:r>
          </a:p>
          <a:p>
            <a:r>
              <a:rPr lang="en-US" sz="2000" dirty="0" smtClean="0"/>
              <a:t>The competence of the management team</a:t>
            </a:r>
          </a:p>
          <a:p>
            <a:r>
              <a:rPr lang="en-US" sz="2000" dirty="0" smtClean="0"/>
              <a:t>The stage that the business idea has reached</a:t>
            </a:r>
          </a:p>
          <a:p>
            <a:r>
              <a:rPr lang="en-US" sz="2000" dirty="0" smtClean="0"/>
              <a:t>The financial requirements, the specific purposes to which the finance will be put, and the dates at which it will be needed</a:t>
            </a:r>
          </a:p>
          <a:p>
            <a:r>
              <a:rPr lang="en-US" sz="2000" dirty="0" smtClean="0"/>
              <a:t>The potential risks and return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913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The Company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The question that should be answered</a:t>
            </a:r>
          </a:p>
          <a:p>
            <a:r>
              <a:rPr lang="en-US" sz="2200" dirty="0" smtClean="0"/>
              <a:t>Where are we now and what have we already achieved?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Present</a:t>
            </a:r>
          </a:p>
          <a:p>
            <a:r>
              <a:rPr lang="en-US" sz="2200" dirty="0" smtClean="0"/>
              <a:t>The stage that your venture has now reached</a:t>
            </a:r>
          </a:p>
          <a:p>
            <a:r>
              <a:rPr lang="en-US" sz="2200" dirty="0" smtClean="0"/>
              <a:t>The progress that has already been made</a:t>
            </a:r>
          </a:p>
          <a:p>
            <a:r>
              <a:rPr lang="en-US" sz="2200" dirty="0" smtClean="0"/>
              <a:t>The company’s objectives and management</a:t>
            </a:r>
          </a:p>
          <a:p>
            <a:r>
              <a:rPr lang="en-US" sz="2200" dirty="0" smtClean="0"/>
              <a:t>Founders background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8822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The Product or Service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An one-sentence definition of the business idea is given in the Executive Summary.  Now an expanded detailed presentation should be developed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Present</a:t>
            </a:r>
          </a:p>
          <a:p>
            <a:r>
              <a:rPr lang="en-US" sz="2000" dirty="0" smtClean="0"/>
              <a:t>A precise </a:t>
            </a:r>
            <a:r>
              <a:rPr lang="en-US" sz="2000" b="1" dirty="0" smtClean="0"/>
              <a:t>definition</a:t>
            </a:r>
            <a:r>
              <a:rPr lang="en-US" sz="2000" dirty="0" smtClean="0"/>
              <a:t> of what the product/service is</a:t>
            </a:r>
          </a:p>
          <a:p>
            <a:r>
              <a:rPr lang="en-US" sz="2000" dirty="0" smtClean="0"/>
              <a:t>A realistic assessment of your product’s unique or distinctive </a:t>
            </a:r>
            <a:r>
              <a:rPr lang="en-US" sz="2000" b="1" dirty="0" smtClean="0"/>
              <a:t>advantages</a:t>
            </a:r>
          </a:p>
          <a:p>
            <a:r>
              <a:rPr lang="en-US" sz="2000" dirty="0" smtClean="0"/>
              <a:t>The corresponding </a:t>
            </a:r>
            <a:r>
              <a:rPr lang="en-US" sz="2000" b="1" dirty="0" smtClean="0"/>
              <a:t>benefits</a:t>
            </a:r>
            <a:r>
              <a:rPr lang="en-US" sz="2000" dirty="0" smtClean="0"/>
              <a:t> for your customers</a:t>
            </a:r>
          </a:p>
          <a:p>
            <a:r>
              <a:rPr lang="en-US" sz="2000" dirty="0" smtClean="0"/>
              <a:t>An evaluation of the ease with which competitors might </a:t>
            </a:r>
            <a:r>
              <a:rPr lang="en-US" sz="2000" b="1" dirty="0" smtClean="0"/>
              <a:t>imitate</a:t>
            </a:r>
            <a:r>
              <a:rPr lang="en-US" sz="2000" dirty="0" smtClean="0"/>
              <a:t> your idea</a:t>
            </a:r>
          </a:p>
          <a:p>
            <a:r>
              <a:rPr lang="en-US" sz="2000" dirty="0" smtClean="0"/>
              <a:t>A simple analysis of the </a:t>
            </a:r>
            <a:r>
              <a:rPr lang="en-US" sz="2000" b="1" dirty="0" smtClean="0"/>
              <a:t>technology</a:t>
            </a:r>
            <a:r>
              <a:rPr lang="en-US" sz="2000" dirty="0" smtClean="0"/>
              <a:t> you are using and the associated risks</a:t>
            </a:r>
          </a:p>
          <a:p>
            <a:pPr>
              <a:buNone/>
            </a:pPr>
            <a:r>
              <a:rPr lang="en-US" sz="2000" dirty="0" smtClean="0"/>
              <a:t>IMPORTANT: Do not conceal any technical difficulties !!! You will lose credibility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615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Markets and Competitors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You should demonstrate that a genuine market exists</a:t>
            </a:r>
          </a:p>
          <a:p>
            <a:r>
              <a:rPr lang="en-US" sz="2000" dirty="0" smtClean="0"/>
              <a:t>General description of the market</a:t>
            </a:r>
          </a:p>
          <a:p>
            <a:pPr lvl="1"/>
            <a:r>
              <a:rPr lang="en-US" sz="1800" dirty="0" smtClean="0"/>
              <a:t>Size, composition, geographical spread, customer types</a:t>
            </a:r>
          </a:p>
          <a:p>
            <a:pPr lvl="1"/>
            <a:r>
              <a:rPr lang="en-US" sz="1800" dirty="0" smtClean="0"/>
              <a:t>Recent history and likely future developments: growing, static,…</a:t>
            </a:r>
          </a:p>
          <a:p>
            <a:pPr lvl="1"/>
            <a:r>
              <a:rPr lang="en-US" sz="1800" dirty="0" smtClean="0"/>
              <a:t>The ways the market operates. Principal axes of competition (price, quality, service, reputation)</a:t>
            </a:r>
          </a:p>
          <a:p>
            <a:r>
              <a:rPr lang="en-US" sz="2000" dirty="0" smtClean="0"/>
              <a:t>Analysis of your target market segments</a:t>
            </a:r>
          </a:p>
          <a:p>
            <a:pPr lvl="1"/>
            <a:r>
              <a:rPr lang="en-US" sz="1800" dirty="0" smtClean="0"/>
              <a:t>Identify the segments you are interested in, their type (local, international) their size and rate of growth, particular characteristics</a:t>
            </a:r>
          </a:p>
          <a:p>
            <a:pPr lvl="1"/>
            <a:r>
              <a:rPr lang="en-US" sz="1800" dirty="0" smtClean="0"/>
              <a:t>Are your assumptions supported by quantitative data?</a:t>
            </a:r>
          </a:p>
          <a:p>
            <a:pPr lvl="1"/>
            <a:r>
              <a:rPr lang="en-US" sz="1800" dirty="0" smtClean="0"/>
              <a:t>Do you exhibit a good qualitative understanding of how the market works?</a:t>
            </a:r>
          </a:p>
          <a:p>
            <a:endParaRPr lang="en-US" sz="2000" dirty="0" smtClean="0"/>
          </a:p>
          <a:p>
            <a:pPr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307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Markets and Competitors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Competitors</a:t>
            </a:r>
          </a:p>
          <a:p>
            <a:r>
              <a:rPr lang="en-US" sz="2000" dirty="0" smtClean="0"/>
              <a:t>Who are my potential competitors, how many, how large are they?</a:t>
            </a:r>
          </a:p>
          <a:p>
            <a:r>
              <a:rPr lang="en-US" sz="2000" dirty="0" smtClean="0"/>
              <a:t>What is the basis of competition; price, sales volume, reliability,…?</a:t>
            </a:r>
          </a:p>
          <a:p>
            <a:r>
              <a:rPr lang="en-US" sz="2000" dirty="0" smtClean="0"/>
              <a:t>How does my product compare with those already available?</a:t>
            </a:r>
          </a:p>
          <a:p>
            <a:r>
              <a:rPr lang="en-US" sz="2000" dirty="0" smtClean="0"/>
              <a:t>What makes the product superior and how can I protect it from imitation?</a:t>
            </a:r>
          </a:p>
          <a:p>
            <a:r>
              <a:rPr lang="en-US" sz="2000" dirty="0" smtClean="0"/>
              <a:t>What barriers does a new entrant face and what the competitors reaction to my entrance will be?</a:t>
            </a:r>
          </a:p>
          <a:p>
            <a:r>
              <a:rPr lang="en-US" sz="2000" dirty="0" smtClean="0"/>
              <a:t>In what areas are my competitors competent? Where are they vulnerable?</a:t>
            </a:r>
          </a:p>
          <a:p>
            <a:r>
              <a:rPr lang="en-US" sz="2000" dirty="0" smtClean="0"/>
              <a:t>How do my potential customers see the competition?</a:t>
            </a:r>
          </a:p>
          <a:p>
            <a:pPr>
              <a:buNone/>
            </a:pPr>
            <a:r>
              <a:rPr lang="en-US" sz="2000" b="1" dirty="0" smtClean="0"/>
              <a:t>IMPORTANT: You should demonstrate that you have a clear understanding of how the competitive game is played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7044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Marketing plan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You need to formulate a strategy on:</a:t>
            </a:r>
          </a:p>
          <a:p>
            <a:r>
              <a:rPr lang="en-US" b="1" dirty="0" smtClean="0"/>
              <a:t>Pricing:</a:t>
            </a:r>
            <a:r>
              <a:rPr lang="en-US" dirty="0" smtClean="0"/>
              <a:t> what is the target price, how is it set (cost plus or demand based) and what margin does it give you? Avoid under pricing.</a:t>
            </a:r>
          </a:p>
          <a:p>
            <a:r>
              <a:rPr lang="en-US" b="1" dirty="0" smtClean="0"/>
              <a:t>Promotion:</a:t>
            </a:r>
            <a:r>
              <a:rPr lang="en-US" dirty="0" smtClean="0"/>
              <a:t> what are the exact goals of promotion, how you might do this without spending money (press,..)?</a:t>
            </a:r>
          </a:p>
          <a:p>
            <a:r>
              <a:rPr lang="en-US" b="1" dirty="0" smtClean="0"/>
              <a:t>Selling and Distribution: </a:t>
            </a:r>
            <a:r>
              <a:rPr lang="en-US" dirty="0" smtClean="0"/>
              <a:t>what are the distribution channels, which of these will you use (direct sales force, agents,..), what are the productivity indexes?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IMPORTANT: Do not develop a full-blown marketing plan in BP. Instead, explain the marketing strategy and focus on the reasons you believe it will succeed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347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Production and Operations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Sources of supply and degree of dependence on any single resource</a:t>
            </a:r>
          </a:p>
          <a:p>
            <a:r>
              <a:rPr lang="en-US" sz="2000" dirty="0" smtClean="0"/>
              <a:t>How you will manufacture your product and how the production process operates. Focus on key stages and processes at which problems might occur</a:t>
            </a:r>
          </a:p>
          <a:p>
            <a:r>
              <a:rPr lang="en-US" sz="2000" dirty="0" smtClean="0"/>
              <a:t>Proposed split between in-house and using subcontractors</a:t>
            </a:r>
          </a:p>
          <a:p>
            <a:r>
              <a:rPr lang="en-US" sz="2000" dirty="0" smtClean="0"/>
              <a:t>Nature of the equipment that will be used and the financing requirements associated with this. Nature of the estimated manufacturing costs</a:t>
            </a:r>
          </a:p>
          <a:p>
            <a:r>
              <a:rPr lang="en-US" sz="2000" dirty="0" smtClean="0"/>
              <a:t>Experience of the management team to manage the production process</a:t>
            </a:r>
          </a:p>
          <a:p>
            <a:r>
              <a:rPr lang="en-US" sz="2000" dirty="0" smtClean="0"/>
              <a:t>Requirements in terms of premises</a:t>
            </a:r>
          </a:p>
          <a:p>
            <a:r>
              <a:rPr lang="en-US" sz="2000" dirty="0" smtClean="0"/>
              <a:t>Your quality control strategy and monitoring processes</a:t>
            </a:r>
          </a:p>
          <a:p>
            <a:r>
              <a:rPr lang="en-US" sz="2000" dirty="0" smtClean="0"/>
              <a:t>Stage of production reached: design, prototype, preproduction</a:t>
            </a:r>
          </a:p>
          <a:p>
            <a:pPr>
              <a:buNone/>
            </a:pPr>
            <a:r>
              <a:rPr lang="en-US" sz="2000" b="1" dirty="0" smtClean="0"/>
              <a:t>IMPORTANT: Focus on the issues that may occur and describe your strategy to deal with these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6069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Management and its Objectives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Who the directors are and the degree of their control on the company?</a:t>
            </a:r>
          </a:p>
          <a:p>
            <a:r>
              <a:rPr lang="en-US" dirty="0" smtClean="0"/>
              <a:t>Does the team have the track record and experience to achieve its goals?</a:t>
            </a:r>
          </a:p>
          <a:p>
            <a:r>
              <a:rPr lang="en-US" dirty="0" smtClean="0"/>
              <a:t>Are the interests and competence of the team members complementary?</a:t>
            </a:r>
          </a:p>
          <a:p>
            <a:r>
              <a:rPr lang="en-US" dirty="0" smtClean="0"/>
              <a:t>What are the expected future staffing needs? Where you will find good people</a:t>
            </a:r>
          </a:p>
          <a:p>
            <a:pPr>
              <a:buNone/>
            </a:pPr>
            <a:r>
              <a:rPr lang="en-US" dirty="0" smtClean="0"/>
              <a:t>Objectives related questions</a:t>
            </a:r>
          </a:p>
          <a:p>
            <a:r>
              <a:rPr lang="en-US" dirty="0" smtClean="0"/>
              <a:t>What do you and your colleagues want out of the business?</a:t>
            </a:r>
          </a:p>
          <a:p>
            <a:r>
              <a:rPr lang="en-US" dirty="0" smtClean="0"/>
              <a:t>How ambitious are you for the business and what do you want it to become?</a:t>
            </a:r>
          </a:p>
          <a:p>
            <a:r>
              <a:rPr lang="en-US" dirty="0" smtClean="0"/>
              <a:t>How do these objectives compare with other businesses in this industry?</a:t>
            </a:r>
          </a:p>
          <a:p>
            <a:r>
              <a:rPr lang="en-US" dirty="0" smtClean="0"/>
              <a:t>What are your investor’s needs and objectives?</a:t>
            </a:r>
          </a:p>
          <a:p>
            <a:pPr>
              <a:buNone/>
            </a:pPr>
            <a:r>
              <a:rPr lang="en-US" b="1" dirty="0" smtClean="0"/>
              <a:t>IMPORTANT: Set the milestones and indexes you will use to judge progress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09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Finance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The purpose of the finance section is</a:t>
            </a:r>
          </a:p>
          <a:p>
            <a:r>
              <a:rPr lang="en-US" sz="2200" dirty="0" smtClean="0"/>
              <a:t>To set out the financial implications of your strategy</a:t>
            </a:r>
          </a:p>
          <a:p>
            <a:r>
              <a:rPr lang="en-US" sz="2200" dirty="0" smtClean="0"/>
              <a:t>To provide a measure of performance</a:t>
            </a:r>
          </a:p>
          <a:p>
            <a:r>
              <a:rPr lang="en-US" sz="2200" dirty="0" smtClean="0"/>
              <a:t>To substantiate your financial requirements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Detailed financial data should be kept to an appendix: sales forecast, profit &amp; loss account, balance sheet, cash flow forecast and breakeven analysis. The period covered by the forecast should be 3-5 years.</a:t>
            </a:r>
          </a:p>
          <a:p>
            <a:pPr>
              <a:buNone/>
            </a:pPr>
            <a:endParaRPr lang="en-US" sz="2200" b="1" dirty="0" smtClean="0"/>
          </a:p>
          <a:p>
            <a:pPr algn="ctr">
              <a:buNone/>
            </a:pPr>
            <a:r>
              <a:rPr lang="en-US" sz="2200" b="1" dirty="0" smtClean="0"/>
              <a:t>	Present the key dimensions of the firms financial performance (sales, earnings and cash surplus) in some summary form</a:t>
            </a:r>
          </a:p>
        </p:txBody>
      </p:sp>
    </p:spTree>
    <p:extLst>
      <p:ext uri="{BB962C8B-B14F-4D97-AF65-F5344CB8AC3E}">
        <p14:creationId xmlns:p14="http://schemas.microsoft.com/office/powerpoint/2010/main" val="21941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Finance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financial section of BP should contain:</a:t>
            </a:r>
          </a:p>
          <a:p>
            <a:r>
              <a:rPr lang="en-US" dirty="0" smtClean="0"/>
              <a:t>Key assumptions underpinning your forecasts</a:t>
            </a:r>
          </a:p>
          <a:p>
            <a:r>
              <a:rPr lang="en-US" dirty="0" smtClean="0"/>
              <a:t>Expected sales growth year by year</a:t>
            </a:r>
          </a:p>
          <a:p>
            <a:r>
              <a:rPr lang="en-US" dirty="0" smtClean="0"/>
              <a:t>Sensitivity of the forecast to any change in a significant variable: price, cost,.</a:t>
            </a:r>
          </a:p>
          <a:p>
            <a:r>
              <a:rPr lang="en-US" dirty="0" smtClean="0"/>
              <a:t>Cash flow, cash requirements and major items affecting this</a:t>
            </a:r>
          </a:p>
          <a:p>
            <a:r>
              <a:rPr lang="en-US" dirty="0" smtClean="0"/>
              <a:t>Capital investment needs and the anticipated payback</a:t>
            </a:r>
          </a:p>
          <a:p>
            <a:r>
              <a:rPr lang="en-US" dirty="0" smtClean="0"/>
              <a:t>Realistic and pessimistic scenarios in those areas where forecasting uncertainties are greatest (sales, cash flow)</a:t>
            </a:r>
          </a:p>
          <a:p>
            <a:r>
              <a:rPr lang="en-US" dirty="0" smtClean="0"/>
              <a:t>Financial requirements, the purposes to which the finance will be put and estimated future needs, including the timing of these</a:t>
            </a:r>
          </a:p>
          <a:p>
            <a:r>
              <a:rPr lang="en-US" dirty="0" smtClean="0"/>
              <a:t>Contingency allowances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0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Finance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Keep in mind that</a:t>
            </a:r>
            <a:endParaRPr lang="en-US" dirty="0" smtClean="0"/>
          </a:p>
          <a:p>
            <a:r>
              <a:rPr lang="en-US" dirty="0" smtClean="0"/>
              <a:t>Your figures will be compared with those prevailing elsewhere in the industry</a:t>
            </a:r>
          </a:p>
          <a:p>
            <a:r>
              <a:rPr lang="en-US" dirty="0" smtClean="0"/>
              <a:t>The financials should be driven by thoroughly documented assumptions</a:t>
            </a:r>
          </a:p>
          <a:p>
            <a:r>
              <a:rPr lang="en-US" dirty="0" smtClean="0"/>
              <a:t>Avoid over optimism and an unrealistic assessment of how long it will take to achieve your goals</a:t>
            </a:r>
          </a:p>
          <a:p>
            <a:r>
              <a:rPr lang="en-US" dirty="0" smtClean="0"/>
              <a:t>Do not avoid to refer to difficulties. It is shortsighted. You will lose credibility</a:t>
            </a:r>
          </a:p>
          <a:p>
            <a:r>
              <a:rPr lang="en-US" dirty="0" smtClean="0"/>
              <a:t>Do not hesitate to do forecasts. But highlight key assumptions and areas of uncertainty.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Does it make sense to use public accounting firms to prepare the financials?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1851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Να εμβαθύνει στις διαδικασίες δημιουργίας βιώσιμης επιχείρησης και εκτίμησης-αξιολόγησης δυνητικών επιχειρηματικών μοντέλων</a:t>
            </a:r>
          </a:p>
          <a:p>
            <a:r>
              <a:rPr lang="el-GR" dirty="0"/>
              <a:t>Να παρουσιάσει και αποσαφηνίσει τα στοιχεία ενός Επιχειρηματικού Πλάνου (</a:t>
            </a:r>
            <a:r>
              <a:rPr lang="el-GR" dirty="0" err="1"/>
              <a:t>Business</a:t>
            </a:r>
            <a:r>
              <a:rPr lang="el-GR" dirty="0"/>
              <a:t> </a:t>
            </a:r>
            <a:r>
              <a:rPr lang="el-GR" dirty="0" err="1"/>
              <a:t>Plan</a:t>
            </a:r>
            <a:r>
              <a:rPr lang="el-GR" dirty="0"/>
              <a:t>)</a:t>
            </a:r>
          </a:p>
          <a:p>
            <a:r>
              <a:rPr lang="el-GR" dirty="0"/>
              <a:t>Να παράσχει ένα πλαίσιο συγγραφής ενός Επιχειρηματικού Πλάνου</a:t>
            </a:r>
          </a:p>
          <a:p>
            <a:r>
              <a:rPr lang="el-GR" dirty="0"/>
              <a:t>Να εισαγάγει τις έννοιες των οικονομικών καταστάσεων (</a:t>
            </a:r>
            <a:r>
              <a:rPr lang="el-GR" dirty="0" err="1"/>
              <a:t>Financial</a:t>
            </a:r>
            <a:r>
              <a:rPr lang="el-GR" dirty="0"/>
              <a:t> </a:t>
            </a:r>
            <a:r>
              <a:rPr lang="el-GR" dirty="0" err="1"/>
              <a:t>Statements</a:t>
            </a:r>
            <a:r>
              <a:rPr lang="el-GR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</a:t>
            </a:r>
            <a:br>
              <a:rPr lang="en-US" dirty="0" smtClean="0"/>
            </a:br>
            <a:r>
              <a:rPr lang="en-US" dirty="0" smtClean="0"/>
              <a:t>Risk, Return and Exit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can be a separate section or such topics can be considered as integral part of each previously presented section of the BP (wherever appropriate)</a:t>
            </a:r>
          </a:p>
          <a:p>
            <a:r>
              <a:rPr lang="en-US" dirty="0" smtClean="0"/>
              <a:t>You should be realistic in appraising risks, neither selective nor over pessimistic about the difficulties and clear about how you intend to </a:t>
            </a:r>
            <a:r>
              <a:rPr lang="en-US" dirty="0" err="1" smtClean="0"/>
              <a:t>minimise</a:t>
            </a:r>
            <a:r>
              <a:rPr lang="en-US" dirty="0" smtClean="0"/>
              <a:t> the risks</a:t>
            </a:r>
          </a:p>
          <a:p>
            <a:r>
              <a:rPr lang="en-US" dirty="0" smtClean="0"/>
              <a:t>Do not forget: Investor’s objective is to </a:t>
            </a:r>
            <a:r>
              <a:rPr lang="en-US" dirty="0" err="1" smtClean="0"/>
              <a:t>maximise</a:t>
            </a:r>
            <a:r>
              <a:rPr lang="en-US" dirty="0" smtClean="0"/>
              <a:t> the investment gain. He needs to know how valuable your company might become in the future</a:t>
            </a:r>
          </a:p>
          <a:p>
            <a:r>
              <a:rPr lang="en-US" dirty="0" smtClean="0"/>
              <a:t>What routes are open to </a:t>
            </a:r>
            <a:r>
              <a:rPr lang="en-US" dirty="0" err="1" smtClean="0"/>
              <a:t>realising</a:t>
            </a:r>
            <a:r>
              <a:rPr lang="en-US" dirty="0" smtClean="0"/>
              <a:t> a capital gain: a public offering, a sale of the company, a repurchase of shares by the firm, other?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Business Plan Framework </a:t>
            </a:r>
            <a:br>
              <a:rPr lang="en-US" dirty="0" smtClean="0"/>
            </a:br>
            <a:r>
              <a:rPr lang="en-US" dirty="0" smtClean="0"/>
              <a:t>Final Comments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The text should be concise and clearly laid out</a:t>
            </a:r>
          </a:p>
          <a:p>
            <a:r>
              <a:rPr lang="en-US" sz="1900" dirty="0" smtClean="0"/>
              <a:t>Focus on key issues, avoid extraneous details</a:t>
            </a:r>
          </a:p>
          <a:p>
            <a:r>
              <a:rPr lang="en-US" sz="1900" dirty="0" smtClean="0"/>
              <a:t>State clearly </a:t>
            </a:r>
            <a:r>
              <a:rPr lang="en-US" sz="1900" b="1" dirty="0" smtClean="0"/>
              <a:t>what makes your product different or better</a:t>
            </a:r>
            <a:r>
              <a:rPr lang="en-US" sz="1900" dirty="0" smtClean="0"/>
              <a:t> and exactly where you intend focusing</a:t>
            </a:r>
          </a:p>
          <a:p>
            <a:r>
              <a:rPr lang="en-US" sz="1900" dirty="0" smtClean="0"/>
              <a:t>Formulate objectives that are unambiguous, consistent, credible and compatible with industry experience</a:t>
            </a:r>
          </a:p>
          <a:p>
            <a:r>
              <a:rPr lang="en-US" sz="1900" dirty="0" smtClean="0"/>
              <a:t>Show that you </a:t>
            </a:r>
            <a:r>
              <a:rPr lang="en-US" sz="1900" b="1" dirty="0" smtClean="0"/>
              <a:t>really understand your target market</a:t>
            </a:r>
            <a:r>
              <a:rPr lang="en-US" sz="1900" dirty="0" smtClean="0"/>
              <a:t>, the customers and on what basis you compete your competitors</a:t>
            </a:r>
          </a:p>
          <a:p>
            <a:r>
              <a:rPr lang="en-US" sz="1900" dirty="0" smtClean="0"/>
              <a:t>Show a clear </a:t>
            </a:r>
            <a:r>
              <a:rPr lang="en-US" sz="1900" b="1" dirty="0" smtClean="0"/>
              <a:t>understanding</a:t>
            </a:r>
            <a:r>
              <a:rPr lang="en-US" sz="1900" dirty="0" smtClean="0"/>
              <a:t> of your </a:t>
            </a:r>
            <a:r>
              <a:rPr lang="en-US" sz="1900" b="1" dirty="0" smtClean="0"/>
              <a:t>investor’s needs </a:t>
            </a:r>
            <a:r>
              <a:rPr lang="en-US" sz="1900" dirty="0" smtClean="0"/>
              <a:t>and interests</a:t>
            </a:r>
          </a:p>
          <a:p>
            <a:r>
              <a:rPr lang="en-US" sz="1900" dirty="0" smtClean="0"/>
              <a:t>Demonstrate that your </a:t>
            </a:r>
            <a:r>
              <a:rPr lang="en-US" sz="1900" b="1" dirty="0" smtClean="0"/>
              <a:t>team</a:t>
            </a:r>
            <a:r>
              <a:rPr lang="en-US" sz="1900" dirty="0" smtClean="0"/>
              <a:t> has the </a:t>
            </a:r>
            <a:r>
              <a:rPr lang="en-US" sz="1900" b="1" dirty="0" smtClean="0"/>
              <a:t>balance</a:t>
            </a:r>
            <a:r>
              <a:rPr lang="en-US" sz="1900" dirty="0" smtClean="0"/>
              <a:t> and the </a:t>
            </a:r>
            <a:r>
              <a:rPr lang="en-US" sz="1900" b="1" dirty="0" smtClean="0"/>
              <a:t>track record </a:t>
            </a:r>
            <a:r>
              <a:rPr lang="en-US" sz="1900" dirty="0" smtClean="0"/>
              <a:t>to exploit the opportunity as well as the determination to stick with the venture</a:t>
            </a:r>
          </a:p>
          <a:p>
            <a:r>
              <a:rPr lang="en-US" sz="1900" dirty="0" smtClean="0"/>
              <a:t>Openly </a:t>
            </a:r>
            <a:r>
              <a:rPr lang="en-US" sz="1900" b="1" dirty="0" smtClean="0"/>
              <a:t>address risks </a:t>
            </a:r>
            <a:r>
              <a:rPr lang="en-US" sz="1900" dirty="0" smtClean="0"/>
              <a:t>and problems explaining how you intend to deal with them</a:t>
            </a: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20011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BP is written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It is time to distribute the BP to potential investors. How?</a:t>
            </a:r>
          </a:p>
          <a:p>
            <a:r>
              <a:rPr lang="en-US" sz="2200" dirty="0" smtClean="0"/>
              <a:t>Send the BP to all the VC you can approach</a:t>
            </a:r>
          </a:p>
          <a:p>
            <a:r>
              <a:rPr lang="en-US" sz="2200" dirty="0" smtClean="0"/>
              <a:t>Approach just a few of them though “trusted” and “reliable” channels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b="1" dirty="0" smtClean="0"/>
              <a:t>Different sources of capital</a:t>
            </a:r>
          </a:p>
          <a:p>
            <a:r>
              <a:rPr lang="en-US" sz="2200" dirty="0" smtClean="0"/>
              <a:t>Friends, family</a:t>
            </a:r>
          </a:p>
          <a:p>
            <a:r>
              <a:rPr lang="en-US" sz="2200" dirty="0" smtClean="0"/>
              <a:t>VCs, private equities</a:t>
            </a:r>
          </a:p>
          <a:p>
            <a:r>
              <a:rPr lang="en-US" sz="2200" dirty="0" smtClean="0"/>
              <a:t>Business angels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820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After the BP is written</a:t>
            </a:r>
            <a:br>
              <a:rPr lang="en-US" dirty="0" smtClean="0"/>
            </a:br>
            <a:r>
              <a:rPr lang="en-US" dirty="0" smtClean="0"/>
              <a:t>Investors distinction along 4 categories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The size of the investment pool: </a:t>
            </a:r>
            <a:r>
              <a:rPr lang="en-US" dirty="0" smtClean="0"/>
              <a:t>They differ in the amount of money under management. Difference order of magnitude 10-20.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The min and max amount allocated in each investment: </a:t>
            </a:r>
            <a:r>
              <a:rPr lang="en-US" dirty="0" smtClean="0"/>
              <a:t>These</a:t>
            </a:r>
            <a:r>
              <a:rPr lang="el-GR" dirty="0" smtClean="0"/>
              <a:t> </a:t>
            </a:r>
            <a:r>
              <a:rPr lang="en-US" dirty="0" smtClean="0"/>
              <a:t>amounts range from $150,000 to $5,000,000 or more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Preferred industries for investment: </a:t>
            </a:r>
            <a:r>
              <a:rPr lang="en-US" dirty="0" smtClean="0"/>
              <a:t>Venture firms may specialize by industry trying to exploit special knowledge and expertise.</a:t>
            </a:r>
          </a:p>
          <a:p>
            <a:r>
              <a:rPr lang="en-US" dirty="0" smtClean="0"/>
              <a:t>Traditionally high technology industries such as ICT, nanotechnology and biotechnology have been popular</a:t>
            </a:r>
          </a:p>
          <a:p>
            <a:r>
              <a:rPr lang="en-US" dirty="0" smtClean="0"/>
              <a:t>But service sector businesses have become increasingly popular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96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After the BP is written</a:t>
            </a:r>
            <a:br>
              <a:rPr lang="en-US" dirty="0" smtClean="0"/>
            </a:br>
            <a:r>
              <a:rPr lang="en-US" dirty="0" smtClean="0"/>
              <a:t>Investors distinction along 4 categories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The stage(s) at which they prefer to invest: </a:t>
            </a:r>
            <a:r>
              <a:rPr lang="en-US" sz="1800" dirty="0" smtClean="0"/>
              <a:t>There are 4 distinct stages</a:t>
            </a:r>
          </a:p>
          <a:p>
            <a:endParaRPr lang="en-US" sz="1800" dirty="0" smtClean="0"/>
          </a:p>
          <a:p>
            <a:pPr lvl="1"/>
            <a:r>
              <a:rPr lang="en-US" sz="1800" b="1" dirty="0" smtClean="0"/>
              <a:t>Seed:</a:t>
            </a:r>
            <a:r>
              <a:rPr lang="en-US" sz="1800" dirty="0" smtClean="0"/>
              <a:t> This stage is the highest risk stage of investment (basic idea)</a:t>
            </a:r>
          </a:p>
          <a:p>
            <a:pPr lvl="1"/>
            <a:r>
              <a:rPr lang="en-US" sz="1800" b="1" dirty="0" smtClean="0"/>
              <a:t>Development:</a:t>
            </a:r>
            <a:r>
              <a:rPr lang="en-US" sz="1800" dirty="0" smtClean="0"/>
              <a:t> This stage is also characterized by high risk (building a prototype and/or exploratory marketing)</a:t>
            </a:r>
          </a:p>
          <a:p>
            <a:pPr lvl="1"/>
            <a:r>
              <a:rPr lang="en-US" sz="1800" b="1" dirty="0" smtClean="0"/>
              <a:t>Revenue:</a:t>
            </a:r>
            <a:r>
              <a:rPr lang="en-US" sz="1800" dirty="0" smtClean="0"/>
              <a:t> This stage is characterized by less risk than the previous ones (having a complete prototype and initial customers)</a:t>
            </a:r>
          </a:p>
          <a:p>
            <a:pPr lvl="1"/>
            <a:r>
              <a:rPr lang="en-US" sz="1800" b="1" dirty="0" smtClean="0"/>
              <a:t>Profitable: </a:t>
            </a:r>
            <a:r>
              <a:rPr lang="en-US" sz="1800" dirty="0" smtClean="0"/>
              <a:t>This stage is characterized by the least amount of risk (seeking capital to expand and grow)</a:t>
            </a:r>
          </a:p>
          <a:p>
            <a:r>
              <a:rPr lang="en-US" sz="1800" dirty="0" smtClean="0"/>
              <a:t>VCs are specialized. Some prefer the early stages so as to control a larger part of the venture. Other prefer the low risk later stages.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7830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are considered as the key fundamentals  of the business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management team: Professional investors are attracted by individuals with proven expertise and management ability</a:t>
            </a:r>
          </a:p>
          <a:p>
            <a:r>
              <a:rPr lang="en-US" sz="2200" dirty="0" smtClean="0"/>
              <a:t>The product/market: Professional investors like products that exist (not just in someone’s mind), can be manufactured and there is some evidence of acceptance into the market</a:t>
            </a:r>
          </a:p>
          <a:p>
            <a:r>
              <a:rPr lang="en-US" sz="2200" dirty="0" smtClean="0"/>
              <a:t>The financials: Professional investors like to see that their investment is likely to turn into value for them, typically within a 3 to 7 year time horizon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936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Καινοτομία και </a:t>
            </a:r>
            <a:r>
              <a:rPr lang="el-GR" dirty="0" smtClean="0"/>
              <a:t>Επιχειρηματικότητα, </a:t>
            </a:r>
            <a:r>
              <a:rPr lang="el-GR" b="1" dirty="0"/>
              <a:t>Ενότητα # </a:t>
            </a:r>
            <a:r>
              <a:rPr lang="en-US" b="1" dirty="0" smtClean="0"/>
              <a:t>3</a:t>
            </a:r>
            <a:r>
              <a:rPr lang="el-GR" b="1" dirty="0" smtClean="0"/>
              <a:t>: </a:t>
            </a:r>
            <a:r>
              <a:rPr lang="el-GR" dirty="0"/>
              <a:t>Διάλεξη </a:t>
            </a:r>
            <a:r>
              <a:rPr lang="en-US" dirty="0" smtClean="0"/>
              <a:t>3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Θεόδωρος Αποστολόπουλος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Μεταπτυχιακό Πρόγραμμα </a:t>
            </a:r>
            <a:r>
              <a:rPr lang="el-GR" dirty="0" smtClean="0"/>
              <a:t>Σπουδών</a:t>
            </a:r>
            <a:r>
              <a:rPr lang="en-US" dirty="0" smtClean="0"/>
              <a:t> </a:t>
            </a:r>
            <a:r>
              <a:rPr lang="el-GR" dirty="0"/>
              <a:t>Πληροφορικής</a:t>
            </a:r>
          </a:p>
          <a:p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Επιχειρηματική δραστηριότητα</a:t>
            </a:r>
          </a:p>
          <a:p>
            <a:r>
              <a:rPr lang="el-GR" dirty="0" smtClean="0"/>
              <a:t>Επιχειρηματικό Πλάνο (</a:t>
            </a:r>
            <a:r>
              <a:rPr lang="el-GR" dirty="0" err="1"/>
              <a:t>Business</a:t>
            </a:r>
            <a:r>
              <a:rPr lang="el-GR" dirty="0"/>
              <a:t> </a:t>
            </a:r>
            <a:r>
              <a:rPr lang="el-GR" dirty="0" err="1"/>
              <a:t>Plan</a:t>
            </a:r>
            <a:r>
              <a:rPr lang="el-GR" dirty="0" smtClean="0"/>
              <a:t>)</a:t>
            </a:r>
          </a:p>
          <a:p>
            <a:r>
              <a:rPr lang="el-GR" dirty="0" smtClean="0"/>
              <a:t>Οικονομικές καταστάσεις </a:t>
            </a:r>
            <a:r>
              <a:rPr lang="el-GR" dirty="0"/>
              <a:t>(</a:t>
            </a:r>
            <a:r>
              <a:rPr lang="el-GR" dirty="0" err="1"/>
              <a:t>Financial</a:t>
            </a:r>
            <a:r>
              <a:rPr lang="el-GR" dirty="0"/>
              <a:t> </a:t>
            </a:r>
            <a:r>
              <a:rPr lang="el-GR" dirty="0" err="1"/>
              <a:t>Statements</a:t>
            </a:r>
            <a:r>
              <a:rPr lang="el-GR" dirty="0"/>
              <a:t>)</a:t>
            </a:r>
          </a:p>
          <a:p>
            <a:endParaRPr lang="el-GR" dirty="0" smtClean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Επιχειρηματική</a:t>
            </a:r>
            <a:r>
              <a:rPr lang="en-US" dirty="0" smtClean="0"/>
              <a:t> </a:t>
            </a:r>
            <a:r>
              <a:rPr lang="el-GR" dirty="0" smtClean="0"/>
              <a:t>δραστηριότητα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3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Διάλεξη </a:t>
            </a:r>
            <a:r>
              <a:rPr lang="en-US" sz="2400" dirty="0" smtClean="0"/>
              <a:t>3</a:t>
            </a:r>
            <a:r>
              <a:rPr lang="el-GR" sz="2400" dirty="0" smtClean="0"/>
              <a:t> 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</a:t>
            </a:r>
            <a:r>
              <a:rPr lang="el-GR" sz="2400" dirty="0" smtClean="0"/>
              <a:t>Σπουδών</a:t>
            </a:r>
            <a:r>
              <a:rPr lang="en-US" sz="2400" dirty="0" smtClean="0"/>
              <a:t> </a:t>
            </a:r>
            <a:r>
              <a:rPr lang="el-GR" sz="2400" dirty="0"/>
              <a:t>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25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Ανατομία δημιουργίας νέας επιχειρηματικής δραστηριότητας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Διαπίστωση ανάγκης</a:t>
            </a:r>
          </a:p>
          <a:p>
            <a:r>
              <a:rPr lang="el-GR" sz="2200" dirty="0" smtClean="0"/>
              <a:t>Ιδέα για την κάλυψη της ανάγκης</a:t>
            </a:r>
          </a:p>
          <a:p>
            <a:r>
              <a:rPr lang="el-GR" sz="2200" dirty="0" smtClean="0"/>
              <a:t>Προϊόν ή υπηρεσία</a:t>
            </a:r>
          </a:p>
          <a:p>
            <a:r>
              <a:rPr lang="el-GR" sz="2200" dirty="0" smtClean="0"/>
              <a:t>Πελάτες – χρήστες</a:t>
            </a:r>
          </a:p>
          <a:p>
            <a:r>
              <a:rPr lang="el-GR" sz="2200" dirty="0" smtClean="0"/>
              <a:t>Αγορές</a:t>
            </a:r>
          </a:p>
          <a:p>
            <a:r>
              <a:rPr lang="el-GR" sz="2200" dirty="0" smtClean="0"/>
              <a:t>Πλήρες επιχειρηματικό μοντέλο</a:t>
            </a:r>
          </a:p>
          <a:p>
            <a:r>
              <a:rPr lang="el-GR" sz="2200" dirty="0" smtClean="0"/>
              <a:t>Επαναληπτική διαδικασία που οδηγεί σε αλλαγές</a:t>
            </a:r>
          </a:p>
          <a:p>
            <a:r>
              <a:rPr lang="el-GR" sz="2200" dirty="0" smtClean="0"/>
              <a:t>Χρονική κλίμακα, είδος και μέγεθος αλλαγών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461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Ανατομία δημιουργίας νέας επιχειρηματικής δραστηριότητας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Τι μπορεί να αλλάζει;</a:t>
            </a:r>
          </a:p>
          <a:p>
            <a:pPr lvl="1"/>
            <a:r>
              <a:rPr lang="el-GR" sz="2200" dirty="0" smtClean="0"/>
              <a:t>Το ίδιο το προϊόν ή  η υπηρεσία </a:t>
            </a:r>
            <a:r>
              <a:rPr lang="en-US" sz="2200" dirty="0" smtClean="0"/>
              <a:t>(Avon </a:t>
            </a:r>
            <a:r>
              <a:rPr lang="el-GR" sz="2200" dirty="0" smtClean="0"/>
              <a:t>βιβλία – </a:t>
            </a:r>
            <a:r>
              <a:rPr lang="el-GR" sz="2200" dirty="0" err="1" smtClean="0"/>
              <a:t>καλλινιτκά</a:t>
            </a:r>
            <a:r>
              <a:rPr lang="el-GR" sz="2200" dirty="0" smtClean="0"/>
              <a:t>)</a:t>
            </a:r>
          </a:p>
          <a:p>
            <a:pPr lvl="1"/>
            <a:r>
              <a:rPr lang="el-GR" sz="2200" dirty="0" smtClean="0"/>
              <a:t>Οι πελάτες (</a:t>
            </a:r>
            <a:r>
              <a:rPr lang="en-US" sz="2200" dirty="0" err="1" smtClean="0"/>
              <a:t>Facebook</a:t>
            </a:r>
            <a:r>
              <a:rPr lang="en-US" sz="2200" dirty="0" smtClean="0"/>
              <a:t> </a:t>
            </a:r>
            <a:r>
              <a:rPr lang="el-GR" sz="2200" dirty="0" smtClean="0"/>
              <a:t>φοιτητές – σύνολο χρηστών Διαδικτύου)</a:t>
            </a:r>
          </a:p>
          <a:p>
            <a:pPr lvl="1"/>
            <a:r>
              <a:rPr lang="el-GR" sz="2200" dirty="0" smtClean="0"/>
              <a:t>Το επιχειρηματικό μοντέλο (</a:t>
            </a:r>
            <a:r>
              <a:rPr lang="en-US" sz="2200" dirty="0" err="1" smtClean="0"/>
              <a:t>Paypal</a:t>
            </a:r>
            <a:r>
              <a:rPr lang="en-US" sz="2200" dirty="0" smtClean="0"/>
              <a:t> </a:t>
            </a:r>
            <a:r>
              <a:rPr lang="el-GR" sz="2200" dirty="0" smtClean="0"/>
              <a:t>εταιρία κρυπτογραφίας – μεταφοράς χρημάτων)</a:t>
            </a:r>
          </a:p>
          <a:p>
            <a:pPr lvl="1"/>
            <a:endParaRPr lang="el-GR" sz="2200" dirty="0" smtClean="0"/>
          </a:p>
          <a:p>
            <a:pPr lvl="1"/>
            <a:r>
              <a:rPr lang="el-GR" sz="2200" dirty="0" smtClean="0"/>
              <a:t>Η αλληλεπίδραση όλων των παραπάνω τόσο μεταξύ τους όσο και με τις αγορές αποτελούν κινητήρια δύναμη αλλαγών (</a:t>
            </a:r>
            <a:r>
              <a:rPr lang="en-US" sz="2200" dirty="0" smtClean="0"/>
              <a:t>Amazon, Starbucks)</a:t>
            </a:r>
            <a:endParaRPr lang="el-GR" sz="2200" dirty="0" smtClean="0"/>
          </a:p>
          <a:p>
            <a:pPr lvl="1"/>
            <a:endParaRPr lang="el-GR" sz="2200" dirty="0" smtClean="0"/>
          </a:p>
          <a:p>
            <a:pPr lvl="1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7455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Σημεία εκκίνησης καινοτόμων ιδεών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Διαπίστωση προβλήματος-αναγνώριση ανάγκης- ιδέα-προϊόν/υπηρεσία-…</a:t>
            </a:r>
          </a:p>
          <a:p>
            <a:endParaRPr lang="el-GR" sz="2200" dirty="0" smtClean="0"/>
          </a:p>
          <a:p>
            <a:r>
              <a:rPr lang="el-GR" sz="2200" dirty="0" smtClean="0"/>
              <a:t>Νέα τεχνολογία-αναγνώριση δυνητικών χρήσεων-ιδέα-προϊόν/υπηρεσία-…</a:t>
            </a:r>
          </a:p>
          <a:p>
            <a:endParaRPr lang="el-GR" sz="2200" dirty="0" smtClean="0"/>
          </a:p>
          <a:p>
            <a:r>
              <a:rPr lang="el-GR" sz="2200" dirty="0" smtClean="0"/>
              <a:t>Εντοπισμός υπάρχοντος προϊόντος/υπηρεσίας-αναγνώριση νέων χρήσεων-ιδέα-ανασχεδιασμός προϊόντος/υπηρεσίας για τις νέες χρήσεις-…..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7043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3372</Words>
  <Application>Microsoft Office PowerPoint</Application>
  <PresentationFormat>Προβολή στην οθόνη (4:3)</PresentationFormat>
  <Paragraphs>367</Paragraphs>
  <Slides>46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Template_1_introduction</vt:lpstr>
      <vt:lpstr>Καινοτομία και Επιχειρηματικότητα</vt:lpstr>
      <vt:lpstr>Χρηματοδότηση</vt:lpstr>
      <vt:lpstr>Άδειες Χρήσης</vt:lpstr>
      <vt:lpstr>Σκοποί ενότητας</vt:lpstr>
      <vt:lpstr>Περιεχόμενα ενότητας</vt:lpstr>
      <vt:lpstr>Επιχειρηματική δραστηριότητα</vt:lpstr>
      <vt:lpstr>Ανατομία δημιουργίας νέας επιχειρηματικής δραστηριότητας (1)</vt:lpstr>
      <vt:lpstr>Ανατομία δημιουργίας νέας επιχειρηματικής δραστηριότητας (2)</vt:lpstr>
      <vt:lpstr>Σημεία εκκίνησης καινοτόμων ιδεών</vt:lpstr>
      <vt:lpstr>Εκτίμηση-αξιολόγηση επιχειρηματικών μοντέλων</vt:lpstr>
      <vt:lpstr>Εκτίμηση-αξιολόγηση επιχειρηματικών μοντέλων</vt:lpstr>
      <vt:lpstr>Εκτίμηση-αξιολόγηση επιχειρηματικών μοντέλων</vt:lpstr>
      <vt:lpstr>Εκτίμηση-αξιολόγηση επιχειρηματικών μοντέλων</vt:lpstr>
      <vt:lpstr>Πηγές εσόδων</vt:lpstr>
      <vt:lpstr>Πηγές εσόδων</vt:lpstr>
      <vt:lpstr>Πηγές εσόδων</vt:lpstr>
      <vt:lpstr>Cost Drivers</vt:lpstr>
      <vt:lpstr>Cost Structures</vt:lpstr>
      <vt:lpstr>Cost Analysis</vt:lpstr>
      <vt:lpstr>Investment Size</vt:lpstr>
      <vt:lpstr>Investment Size</vt:lpstr>
      <vt:lpstr>Critical Success Factors</vt:lpstr>
      <vt:lpstr>Επιχειρηματικό Πλάνο (Business Plan)</vt:lpstr>
      <vt:lpstr>The Business Plan</vt:lpstr>
      <vt:lpstr>The Business Plan</vt:lpstr>
      <vt:lpstr>The Business Plan Comments</vt:lpstr>
      <vt:lpstr>The Business Plan Questions and hints</vt:lpstr>
      <vt:lpstr>The Business Plan Framework</vt:lpstr>
      <vt:lpstr>The Business Plan Framework Executive Summary</vt:lpstr>
      <vt:lpstr>The Business Plan Framework The Company</vt:lpstr>
      <vt:lpstr>The Business Plan Framework The Product or Service</vt:lpstr>
      <vt:lpstr>The Business Plan Framework Markets and Competitors</vt:lpstr>
      <vt:lpstr>The Business Plan Framework Markets and Competitors</vt:lpstr>
      <vt:lpstr>The Business Plan Framework Marketing plan</vt:lpstr>
      <vt:lpstr>The Business Plan Framework Production and Operations</vt:lpstr>
      <vt:lpstr>The Business Plan Framework Management and its Objectives</vt:lpstr>
      <vt:lpstr>The Business Plan Framework Finance</vt:lpstr>
      <vt:lpstr>The Business Plan Framework Finance</vt:lpstr>
      <vt:lpstr>The Business Plan Framework Finance</vt:lpstr>
      <vt:lpstr>The Business Plan Framework Risk, Return and Exit</vt:lpstr>
      <vt:lpstr>The Business Plan Framework  Final Comments</vt:lpstr>
      <vt:lpstr>After the BP is written</vt:lpstr>
      <vt:lpstr>After the BP is written Investors distinction along 4 categories</vt:lpstr>
      <vt:lpstr>After the BP is written Investors distinction along 4 categories</vt:lpstr>
      <vt:lpstr>What are considered as the key fundamentals  of the business</vt:lpstr>
      <vt:lpstr>Τέλος Ενότητας #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2015-10-26T12:22:36Z</dcterms:modified>
</cp:coreProperties>
</file>