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9"/>
  </p:notesMasterIdLst>
  <p:sldIdLst>
    <p:sldId id="375" r:id="rId3"/>
    <p:sldId id="376" r:id="rId4"/>
    <p:sldId id="377" r:id="rId5"/>
    <p:sldId id="378" r:id="rId6"/>
    <p:sldId id="379" r:id="rId7"/>
    <p:sldId id="444" r:id="rId8"/>
    <p:sldId id="445" r:id="rId9"/>
    <p:sldId id="446" r:id="rId10"/>
    <p:sldId id="447" r:id="rId11"/>
    <p:sldId id="462" r:id="rId12"/>
    <p:sldId id="448" r:id="rId13"/>
    <p:sldId id="449" r:id="rId14"/>
    <p:sldId id="450" r:id="rId15"/>
    <p:sldId id="451" r:id="rId16"/>
    <p:sldId id="452" r:id="rId17"/>
    <p:sldId id="453" r:id="rId18"/>
    <p:sldId id="454" r:id="rId19"/>
    <p:sldId id="455" r:id="rId20"/>
    <p:sldId id="456" r:id="rId21"/>
    <p:sldId id="457" r:id="rId22"/>
    <p:sldId id="458" r:id="rId23"/>
    <p:sldId id="459" r:id="rId24"/>
    <p:sldId id="460" r:id="rId25"/>
    <p:sldId id="461" r:id="rId26"/>
    <p:sldId id="463" r:id="rId27"/>
    <p:sldId id="406" r:id="rId2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65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Συντάκτης" initials="Σ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99"/>
    <a:srgbClr val="FFBA0D"/>
    <a:srgbClr val="006600"/>
    <a:srgbClr val="FF0000"/>
    <a:srgbClr val="FF3300"/>
    <a:srgbClr val="FF6600"/>
    <a:srgbClr val="009900"/>
    <a:srgbClr val="F9BD13"/>
    <a:srgbClr val="17D0F5"/>
    <a:srgbClr val="00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32036" autoAdjust="0"/>
    <p:restoredTop sz="99309" autoAdjust="0"/>
  </p:normalViewPr>
  <p:slideViewPr>
    <p:cSldViewPr>
      <p:cViewPr varScale="1">
        <p:scale>
          <a:sx n="59" d="100"/>
          <a:sy n="59" d="100"/>
        </p:scale>
        <p:origin x="-96" y="-1206"/>
      </p:cViewPr>
      <p:guideLst>
        <p:guide orient="horz" pos="365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4D9B6F-F56F-433D-97DA-1CD95D4EDDC7}" type="doc">
      <dgm:prSet loTypeId="urn:microsoft.com/office/officeart/2005/8/layout/pyramid3" loCatId="pyramid" qsTypeId="urn:microsoft.com/office/officeart/2005/8/quickstyle/simple5" qsCatId="simple" csTypeId="urn:microsoft.com/office/officeart/2005/8/colors/accent1_2" csCatId="accent1" phldr="1"/>
      <dgm:spPr/>
    </dgm:pt>
    <dgm:pt modelId="{DB8AAF0D-E176-40F7-98EC-FBB4DFD89AC6}">
      <dgm:prSet phldrT="[Κείμενο]"/>
      <dgm:spPr>
        <a:solidFill>
          <a:srgbClr val="336699"/>
        </a:solidFill>
      </dgm:spPr>
      <dgm:t>
        <a:bodyPr/>
        <a:lstStyle/>
        <a:p>
          <a:r>
            <a:rPr lang="el-GR" dirty="0" smtClean="0">
              <a:solidFill>
                <a:schemeClr val="bg1"/>
              </a:solidFill>
            </a:rPr>
            <a:t>Επίγνωση</a:t>
          </a:r>
          <a:endParaRPr lang="el-GR" dirty="0">
            <a:solidFill>
              <a:schemeClr val="bg1"/>
            </a:solidFill>
          </a:endParaRPr>
        </a:p>
      </dgm:t>
    </dgm:pt>
    <dgm:pt modelId="{8E6A5C26-3BB1-45C5-A40C-F34C5EBBE948}" type="parTrans" cxnId="{933F2D5E-3D28-408F-819C-A541F3C785AE}">
      <dgm:prSet/>
      <dgm:spPr/>
      <dgm:t>
        <a:bodyPr/>
        <a:lstStyle/>
        <a:p>
          <a:endParaRPr lang="el-GR"/>
        </a:p>
      </dgm:t>
    </dgm:pt>
    <dgm:pt modelId="{55E2B12F-1B5D-4990-8C43-BEA618AE74DF}" type="sibTrans" cxnId="{933F2D5E-3D28-408F-819C-A541F3C785AE}">
      <dgm:prSet/>
      <dgm:spPr/>
      <dgm:t>
        <a:bodyPr/>
        <a:lstStyle/>
        <a:p>
          <a:endParaRPr lang="el-GR"/>
        </a:p>
      </dgm:t>
    </dgm:pt>
    <dgm:pt modelId="{658AB03C-3040-44ED-AB25-91881518FD0B}">
      <dgm:prSet phldrT="[Κείμενο]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l-GR" dirty="0" smtClean="0">
              <a:solidFill>
                <a:schemeClr val="bg1"/>
              </a:solidFill>
            </a:rPr>
            <a:t>Γνώση</a:t>
          </a:r>
          <a:endParaRPr lang="el-GR" dirty="0">
            <a:solidFill>
              <a:schemeClr val="bg1"/>
            </a:solidFill>
          </a:endParaRPr>
        </a:p>
      </dgm:t>
    </dgm:pt>
    <dgm:pt modelId="{4D39DEA8-49E3-457A-9E84-C206912527EC}" type="parTrans" cxnId="{113E0631-17C7-4FAD-8474-19FDAAFCD49D}">
      <dgm:prSet/>
      <dgm:spPr/>
      <dgm:t>
        <a:bodyPr/>
        <a:lstStyle/>
        <a:p>
          <a:endParaRPr lang="el-GR"/>
        </a:p>
      </dgm:t>
    </dgm:pt>
    <dgm:pt modelId="{5E2682DC-380E-4FF3-952F-52A4934A8C8F}" type="sibTrans" cxnId="{113E0631-17C7-4FAD-8474-19FDAAFCD49D}">
      <dgm:prSet/>
      <dgm:spPr/>
      <dgm:t>
        <a:bodyPr/>
        <a:lstStyle/>
        <a:p>
          <a:endParaRPr lang="el-GR"/>
        </a:p>
      </dgm:t>
    </dgm:pt>
    <dgm:pt modelId="{B9DFEB7E-33E5-4E95-8074-C70358674F71}">
      <dgm:prSet phldrT="[Κείμενο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l-GR" dirty="0" smtClean="0">
              <a:solidFill>
                <a:schemeClr val="bg1"/>
              </a:solidFill>
            </a:rPr>
            <a:t>Αρέσκεια</a:t>
          </a:r>
          <a:endParaRPr lang="el-GR" dirty="0">
            <a:solidFill>
              <a:schemeClr val="bg1"/>
            </a:solidFill>
          </a:endParaRPr>
        </a:p>
      </dgm:t>
    </dgm:pt>
    <dgm:pt modelId="{0B7122DB-44F0-4A86-9716-3956AFC0CF6B}" type="parTrans" cxnId="{68831FFD-8F2E-46F3-92F6-8303A7F7E40F}">
      <dgm:prSet/>
      <dgm:spPr/>
      <dgm:t>
        <a:bodyPr/>
        <a:lstStyle/>
        <a:p>
          <a:endParaRPr lang="el-GR"/>
        </a:p>
      </dgm:t>
    </dgm:pt>
    <dgm:pt modelId="{50462C6F-F164-42EA-BE07-FDCAE56BC046}" type="sibTrans" cxnId="{68831FFD-8F2E-46F3-92F6-8303A7F7E40F}">
      <dgm:prSet/>
      <dgm:spPr/>
      <dgm:t>
        <a:bodyPr/>
        <a:lstStyle/>
        <a:p>
          <a:endParaRPr lang="el-GR"/>
        </a:p>
      </dgm:t>
    </dgm:pt>
    <dgm:pt modelId="{E5343475-CDEA-4964-A542-6AB9C681FF93}">
      <dgm:prSet phldrT="[Κείμενο]"/>
      <dgm:spPr>
        <a:solidFill>
          <a:srgbClr val="006699"/>
        </a:solidFill>
      </dgm:spPr>
      <dgm:t>
        <a:bodyPr/>
        <a:lstStyle/>
        <a:p>
          <a:r>
            <a:rPr lang="el-GR" dirty="0" smtClean="0">
              <a:solidFill>
                <a:schemeClr val="bg1"/>
              </a:solidFill>
            </a:rPr>
            <a:t>Προτίμηση</a:t>
          </a:r>
          <a:endParaRPr lang="el-GR" dirty="0">
            <a:solidFill>
              <a:schemeClr val="bg1"/>
            </a:solidFill>
          </a:endParaRPr>
        </a:p>
      </dgm:t>
    </dgm:pt>
    <dgm:pt modelId="{A552D018-F31F-4090-9E68-311E2BC1958E}" type="parTrans" cxnId="{C6498EC2-1F34-4C8A-94AF-87E384A2A367}">
      <dgm:prSet/>
      <dgm:spPr/>
      <dgm:t>
        <a:bodyPr/>
        <a:lstStyle/>
        <a:p>
          <a:endParaRPr lang="el-GR"/>
        </a:p>
      </dgm:t>
    </dgm:pt>
    <dgm:pt modelId="{4002131C-C3D3-435B-AEFC-C14B8AABF8EA}" type="sibTrans" cxnId="{C6498EC2-1F34-4C8A-94AF-87E384A2A367}">
      <dgm:prSet/>
      <dgm:spPr/>
      <dgm:t>
        <a:bodyPr/>
        <a:lstStyle/>
        <a:p>
          <a:endParaRPr lang="el-GR"/>
        </a:p>
      </dgm:t>
    </dgm:pt>
    <dgm:pt modelId="{1706B183-BEEC-447F-921C-1185E54C1630}">
      <dgm:prSet phldrT="[Κείμενο]"/>
      <dgm:spPr>
        <a:solidFill>
          <a:srgbClr val="009999"/>
        </a:solidFill>
      </dgm:spPr>
      <dgm:t>
        <a:bodyPr/>
        <a:lstStyle/>
        <a:p>
          <a:r>
            <a:rPr lang="el-GR" dirty="0" smtClean="0">
              <a:solidFill>
                <a:schemeClr val="bg1"/>
              </a:solidFill>
            </a:rPr>
            <a:t>Πεποίθηση</a:t>
          </a:r>
        </a:p>
      </dgm:t>
    </dgm:pt>
    <dgm:pt modelId="{17EB5235-1C9F-4648-B0D2-6C3F641E2D46}" type="parTrans" cxnId="{83D0BC7D-EFA5-4954-9166-93BD8B3E77BE}">
      <dgm:prSet/>
      <dgm:spPr/>
      <dgm:t>
        <a:bodyPr/>
        <a:lstStyle/>
        <a:p>
          <a:endParaRPr lang="el-GR"/>
        </a:p>
      </dgm:t>
    </dgm:pt>
    <dgm:pt modelId="{1A7C5CC5-1BE2-45A2-AB62-FAD4FE846F99}" type="sibTrans" cxnId="{83D0BC7D-EFA5-4954-9166-93BD8B3E77BE}">
      <dgm:prSet/>
      <dgm:spPr/>
      <dgm:t>
        <a:bodyPr/>
        <a:lstStyle/>
        <a:p>
          <a:endParaRPr lang="el-GR"/>
        </a:p>
      </dgm:t>
    </dgm:pt>
    <dgm:pt modelId="{45236441-266E-4A57-A5A1-B6C64704F78D}">
      <dgm:prSet phldrT="[Κείμενο]"/>
      <dgm:spPr>
        <a:solidFill>
          <a:srgbClr val="0099CC"/>
        </a:solidFill>
      </dgm:spPr>
      <dgm:t>
        <a:bodyPr/>
        <a:lstStyle/>
        <a:p>
          <a:r>
            <a:rPr lang="el-GR" dirty="0" smtClean="0">
              <a:solidFill>
                <a:schemeClr val="bg1"/>
              </a:solidFill>
            </a:rPr>
            <a:t>Αγορά</a:t>
          </a:r>
        </a:p>
      </dgm:t>
    </dgm:pt>
    <dgm:pt modelId="{2EA09B87-CE8D-4427-9D7F-CDC72F6F88FA}" type="parTrans" cxnId="{24AA62C0-4287-44CA-941E-F66A7DBD6383}">
      <dgm:prSet/>
      <dgm:spPr/>
      <dgm:t>
        <a:bodyPr/>
        <a:lstStyle/>
        <a:p>
          <a:endParaRPr lang="el-GR"/>
        </a:p>
      </dgm:t>
    </dgm:pt>
    <dgm:pt modelId="{997778CE-E390-4A92-9522-7C63101070DA}" type="sibTrans" cxnId="{24AA62C0-4287-44CA-941E-F66A7DBD6383}">
      <dgm:prSet/>
      <dgm:spPr/>
      <dgm:t>
        <a:bodyPr/>
        <a:lstStyle/>
        <a:p>
          <a:endParaRPr lang="el-GR"/>
        </a:p>
      </dgm:t>
    </dgm:pt>
    <dgm:pt modelId="{6E68854C-3031-4895-AF16-884B9564299B}">
      <dgm:prSet phldrT="[Κείμενο]"/>
      <dgm:spPr/>
      <dgm:t>
        <a:bodyPr/>
        <a:lstStyle/>
        <a:p>
          <a:endParaRPr lang="el-GR" dirty="0" smtClean="0"/>
        </a:p>
      </dgm:t>
    </dgm:pt>
    <dgm:pt modelId="{54ECCF1D-8BA0-4D31-8846-36FE28E418C4}" type="parTrans" cxnId="{86FFF5C5-1F80-4FCB-BAE3-AE10F8812660}">
      <dgm:prSet/>
      <dgm:spPr/>
      <dgm:t>
        <a:bodyPr/>
        <a:lstStyle/>
        <a:p>
          <a:endParaRPr lang="el-GR"/>
        </a:p>
      </dgm:t>
    </dgm:pt>
    <dgm:pt modelId="{FA4738C8-2782-468F-A0C5-11D5956DDA28}" type="sibTrans" cxnId="{86FFF5C5-1F80-4FCB-BAE3-AE10F8812660}">
      <dgm:prSet/>
      <dgm:spPr/>
      <dgm:t>
        <a:bodyPr/>
        <a:lstStyle/>
        <a:p>
          <a:endParaRPr lang="el-GR"/>
        </a:p>
      </dgm:t>
    </dgm:pt>
    <dgm:pt modelId="{A141AC8A-76BB-456D-877D-3DCEC7C6324C}" type="pres">
      <dgm:prSet presAssocID="{1A4D9B6F-F56F-433D-97DA-1CD95D4EDDC7}" presName="Name0" presStyleCnt="0">
        <dgm:presLayoutVars>
          <dgm:dir/>
          <dgm:animLvl val="lvl"/>
          <dgm:resizeHandles val="exact"/>
        </dgm:presLayoutVars>
      </dgm:prSet>
      <dgm:spPr/>
    </dgm:pt>
    <dgm:pt modelId="{DBFB5B16-28C9-4B9B-B463-E1943519F979}" type="pres">
      <dgm:prSet presAssocID="{DB8AAF0D-E176-40F7-98EC-FBB4DFD89AC6}" presName="Name8" presStyleCnt="0"/>
      <dgm:spPr/>
    </dgm:pt>
    <dgm:pt modelId="{279B9E79-548C-44E0-B89C-509416BD6B73}" type="pres">
      <dgm:prSet presAssocID="{DB8AAF0D-E176-40F7-98EC-FBB4DFD89AC6}" presName="level" presStyleLbl="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D928E95-7256-4B4D-9216-83B10844E7BC}" type="pres">
      <dgm:prSet presAssocID="{DB8AAF0D-E176-40F7-98EC-FBB4DFD89AC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7D0AD15-A37C-40CF-B916-A7214CA1F2B2}" type="pres">
      <dgm:prSet presAssocID="{658AB03C-3040-44ED-AB25-91881518FD0B}" presName="Name8" presStyleCnt="0"/>
      <dgm:spPr/>
    </dgm:pt>
    <dgm:pt modelId="{53EC9322-B9CD-487B-A1C3-5AA2AE532600}" type="pres">
      <dgm:prSet presAssocID="{658AB03C-3040-44ED-AB25-91881518FD0B}" presName="level" presStyleLbl="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075C96F-DBF2-4225-B386-75E9711A1BA3}" type="pres">
      <dgm:prSet presAssocID="{658AB03C-3040-44ED-AB25-91881518FD0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5E4F585-21B0-44EF-AF75-1DF98D565A91}" type="pres">
      <dgm:prSet presAssocID="{B9DFEB7E-33E5-4E95-8074-C70358674F71}" presName="Name8" presStyleCnt="0"/>
      <dgm:spPr/>
    </dgm:pt>
    <dgm:pt modelId="{D0356530-EEF4-4A0D-BE4A-10F837766B00}" type="pres">
      <dgm:prSet presAssocID="{B9DFEB7E-33E5-4E95-8074-C70358674F71}" presName="level" presStyleLbl="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BCDCFBC-FF1B-4380-9BEE-E4CD5C13536F}" type="pres">
      <dgm:prSet presAssocID="{B9DFEB7E-33E5-4E95-8074-C70358674F7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E6BC27E-F259-44CB-93AB-28A17F301D2F}" type="pres">
      <dgm:prSet presAssocID="{E5343475-CDEA-4964-A542-6AB9C681FF93}" presName="Name8" presStyleCnt="0"/>
      <dgm:spPr/>
    </dgm:pt>
    <dgm:pt modelId="{56A9F810-A226-42E6-B434-877FB3222034}" type="pres">
      <dgm:prSet presAssocID="{E5343475-CDEA-4964-A542-6AB9C681FF93}" presName="level" presStyleLbl="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B4AC6ED-6006-429C-BC53-B00AA6751308}" type="pres">
      <dgm:prSet presAssocID="{E5343475-CDEA-4964-A542-6AB9C681FF9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0C773F7-54F4-4184-91C8-E4158C488F4D}" type="pres">
      <dgm:prSet presAssocID="{1706B183-BEEC-447F-921C-1185E54C1630}" presName="Name8" presStyleCnt="0"/>
      <dgm:spPr/>
    </dgm:pt>
    <dgm:pt modelId="{15C735B4-B835-4ADA-8C97-A084B7D5A497}" type="pres">
      <dgm:prSet presAssocID="{1706B183-BEEC-447F-921C-1185E54C1630}" presName="level" presStyleLbl="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8D6B71D-BAF4-4CEF-BB7D-00BE2ED737A1}" type="pres">
      <dgm:prSet presAssocID="{1706B183-BEEC-447F-921C-1185E54C163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AA993B7-C122-48C5-83A0-C1973E576105}" type="pres">
      <dgm:prSet presAssocID="{45236441-266E-4A57-A5A1-B6C64704F78D}" presName="Name8" presStyleCnt="0"/>
      <dgm:spPr/>
    </dgm:pt>
    <dgm:pt modelId="{E3C5958F-BCB0-4406-9940-6C54F7F8CE35}" type="pres">
      <dgm:prSet presAssocID="{45236441-266E-4A57-A5A1-B6C64704F78D}" presName="level" presStyleLbl="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0E0608F-A064-400E-A521-7C42343E131C}" type="pres">
      <dgm:prSet presAssocID="{45236441-266E-4A57-A5A1-B6C64704F78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FCFEDAE-3D41-4B73-816B-FBB5D1D13AFD}" type="pres">
      <dgm:prSet presAssocID="{6E68854C-3031-4895-AF16-884B9564299B}" presName="Name8" presStyleCnt="0"/>
      <dgm:spPr/>
    </dgm:pt>
    <dgm:pt modelId="{2012F281-DD1D-499D-9B81-90C003EA6CAF}" type="pres">
      <dgm:prSet presAssocID="{6E68854C-3031-4895-AF16-884B9564299B}" presName="level" presStyleLbl="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F5FDF8E-2213-434A-8A97-F75007EA41B6}" type="pres">
      <dgm:prSet presAssocID="{6E68854C-3031-4895-AF16-884B9564299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C57578FE-5DEA-4B99-918B-7A889F506528}" type="presOf" srcId="{DB8AAF0D-E176-40F7-98EC-FBB4DFD89AC6}" destId="{6D928E95-7256-4B4D-9216-83B10844E7BC}" srcOrd="1" destOrd="0" presId="urn:microsoft.com/office/officeart/2005/8/layout/pyramid3"/>
    <dgm:cxn modelId="{4FB3A019-2381-45E2-8F27-5220EC8EAA4D}" type="presOf" srcId="{6E68854C-3031-4895-AF16-884B9564299B}" destId="{2012F281-DD1D-499D-9B81-90C003EA6CAF}" srcOrd="0" destOrd="0" presId="urn:microsoft.com/office/officeart/2005/8/layout/pyramid3"/>
    <dgm:cxn modelId="{2F9E311C-3217-42A9-9BC3-1E6C3439BB0E}" type="presOf" srcId="{B9DFEB7E-33E5-4E95-8074-C70358674F71}" destId="{D0356530-EEF4-4A0D-BE4A-10F837766B00}" srcOrd="0" destOrd="0" presId="urn:microsoft.com/office/officeart/2005/8/layout/pyramid3"/>
    <dgm:cxn modelId="{112F6333-02C1-4D4F-936B-78237B66E45B}" type="presOf" srcId="{DB8AAF0D-E176-40F7-98EC-FBB4DFD89AC6}" destId="{279B9E79-548C-44E0-B89C-509416BD6B73}" srcOrd="0" destOrd="0" presId="urn:microsoft.com/office/officeart/2005/8/layout/pyramid3"/>
    <dgm:cxn modelId="{933F2D5E-3D28-408F-819C-A541F3C785AE}" srcId="{1A4D9B6F-F56F-433D-97DA-1CD95D4EDDC7}" destId="{DB8AAF0D-E176-40F7-98EC-FBB4DFD89AC6}" srcOrd="0" destOrd="0" parTransId="{8E6A5C26-3BB1-45C5-A40C-F34C5EBBE948}" sibTransId="{55E2B12F-1B5D-4990-8C43-BEA618AE74DF}"/>
    <dgm:cxn modelId="{113E0631-17C7-4FAD-8474-19FDAAFCD49D}" srcId="{1A4D9B6F-F56F-433D-97DA-1CD95D4EDDC7}" destId="{658AB03C-3040-44ED-AB25-91881518FD0B}" srcOrd="1" destOrd="0" parTransId="{4D39DEA8-49E3-457A-9E84-C206912527EC}" sibTransId="{5E2682DC-380E-4FF3-952F-52A4934A8C8F}"/>
    <dgm:cxn modelId="{56106FBE-E782-44ED-84B4-F89D26FEF577}" type="presOf" srcId="{658AB03C-3040-44ED-AB25-91881518FD0B}" destId="{E075C96F-DBF2-4225-B386-75E9711A1BA3}" srcOrd="1" destOrd="0" presId="urn:microsoft.com/office/officeart/2005/8/layout/pyramid3"/>
    <dgm:cxn modelId="{6AB52358-8A84-4621-8F71-4512EE506173}" type="presOf" srcId="{658AB03C-3040-44ED-AB25-91881518FD0B}" destId="{53EC9322-B9CD-487B-A1C3-5AA2AE532600}" srcOrd="0" destOrd="0" presId="urn:microsoft.com/office/officeart/2005/8/layout/pyramid3"/>
    <dgm:cxn modelId="{24AA62C0-4287-44CA-941E-F66A7DBD6383}" srcId="{1A4D9B6F-F56F-433D-97DA-1CD95D4EDDC7}" destId="{45236441-266E-4A57-A5A1-B6C64704F78D}" srcOrd="5" destOrd="0" parTransId="{2EA09B87-CE8D-4427-9D7F-CDC72F6F88FA}" sibTransId="{997778CE-E390-4A92-9522-7C63101070DA}"/>
    <dgm:cxn modelId="{B12DBCDB-F4DD-4159-A461-ADB35B06B6B8}" type="presOf" srcId="{6E68854C-3031-4895-AF16-884B9564299B}" destId="{7F5FDF8E-2213-434A-8A97-F75007EA41B6}" srcOrd="1" destOrd="0" presId="urn:microsoft.com/office/officeart/2005/8/layout/pyramid3"/>
    <dgm:cxn modelId="{E52143FC-92FC-48FE-BFDE-CA6091561262}" type="presOf" srcId="{45236441-266E-4A57-A5A1-B6C64704F78D}" destId="{E3C5958F-BCB0-4406-9940-6C54F7F8CE35}" srcOrd="0" destOrd="0" presId="urn:microsoft.com/office/officeart/2005/8/layout/pyramid3"/>
    <dgm:cxn modelId="{2EFA03C8-AEEB-493E-A651-A60B39FDD131}" type="presOf" srcId="{1706B183-BEEC-447F-921C-1185E54C1630}" destId="{F8D6B71D-BAF4-4CEF-BB7D-00BE2ED737A1}" srcOrd="1" destOrd="0" presId="urn:microsoft.com/office/officeart/2005/8/layout/pyramid3"/>
    <dgm:cxn modelId="{68831FFD-8F2E-46F3-92F6-8303A7F7E40F}" srcId="{1A4D9B6F-F56F-433D-97DA-1CD95D4EDDC7}" destId="{B9DFEB7E-33E5-4E95-8074-C70358674F71}" srcOrd="2" destOrd="0" parTransId="{0B7122DB-44F0-4A86-9716-3956AFC0CF6B}" sibTransId="{50462C6F-F164-42EA-BE07-FDCAE56BC046}"/>
    <dgm:cxn modelId="{2CD4BC97-EE0E-422C-AA46-256DFAA216EF}" type="presOf" srcId="{45236441-266E-4A57-A5A1-B6C64704F78D}" destId="{E0E0608F-A064-400E-A521-7C42343E131C}" srcOrd="1" destOrd="0" presId="urn:microsoft.com/office/officeart/2005/8/layout/pyramid3"/>
    <dgm:cxn modelId="{86FFF5C5-1F80-4FCB-BAE3-AE10F8812660}" srcId="{1A4D9B6F-F56F-433D-97DA-1CD95D4EDDC7}" destId="{6E68854C-3031-4895-AF16-884B9564299B}" srcOrd="6" destOrd="0" parTransId="{54ECCF1D-8BA0-4D31-8846-36FE28E418C4}" sibTransId="{FA4738C8-2782-468F-A0C5-11D5956DDA28}"/>
    <dgm:cxn modelId="{83D0BC7D-EFA5-4954-9166-93BD8B3E77BE}" srcId="{1A4D9B6F-F56F-433D-97DA-1CD95D4EDDC7}" destId="{1706B183-BEEC-447F-921C-1185E54C1630}" srcOrd="4" destOrd="0" parTransId="{17EB5235-1C9F-4648-B0D2-6C3F641E2D46}" sibTransId="{1A7C5CC5-1BE2-45A2-AB62-FAD4FE846F99}"/>
    <dgm:cxn modelId="{07948E79-BAA2-4B8F-AD3C-1D5651BC0C8E}" type="presOf" srcId="{E5343475-CDEA-4964-A542-6AB9C681FF93}" destId="{56A9F810-A226-42E6-B434-877FB3222034}" srcOrd="0" destOrd="0" presId="urn:microsoft.com/office/officeart/2005/8/layout/pyramid3"/>
    <dgm:cxn modelId="{1DD83FA4-ADA0-4573-986C-E5593DF80CEF}" type="presOf" srcId="{B9DFEB7E-33E5-4E95-8074-C70358674F71}" destId="{0BCDCFBC-FF1B-4380-9BEE-E4CD5C13536F}" srcOrd="1" destOrd="0" presId="urn:microsoft.com/office/officeart/2005/8/layout/pyramid3"/>
    <dgm:cxn modelId="{C43FD0E5-8A8A-4A65-9899-EF98BDA3369C}" type="presOf" srcId="{1A4D9B6F-F56F-433D-97DA-1CD95D4EDDC7}" destId="{A141AC8A-76BB-456D-877D-3DCEC7C6324C}" srcOrd="0" destOrd="0" presId="urn:microsoft.com/office/officeart/2005/8/layout/pyramid3"/>
    <dgm:cxn modelId="{C6498EC2-1F34-4C8A-94AF-87E384A2A367}" srcId="{1A4D9B6F-F56F-433D-97DA-1CD95D4EDDC7}" destId="{E5343475-CDEA-4964-A542-6AB9C681FF93}" srcOrd="3" destOrd="0" parTransId="{A552D018-F31F-4090-9E68-311E2BC1958E}" sibTransId="{4002131C-C3D3-435B-AEFC-C14B8AABF8EA}"/>
    <dgm:cxn modelId="{523D2D17-DD85-43EE-B581-2AF67974596A}" type="presOf" srcId="{1706B183-BEEC-447F-921C-1185E54C1630}" destId="{15C735B4-B835-4ADA-8C97-A084B7D5A497}" srcOrd="0" destOrd="0" presId="urn:microsoft.com/office/officeart/2005/8/layout/pyramid3"/>
    <dgm:cxn modelId="{96920A65-E9B7-4212-AC4D-1C4F6FBB10DE}" type="presOf" srcId="{E5343475-CDEA-4964-A542-6AB9C681FF93}" destId="{0B4AC6ED-6006-429C-BC53-B00AA6751308}" srcOrd="1" destOrd="0" presId="urn:microsoft.com/office/officeart/2005/8/layout/pyramid3"/>
    <dgm:cxn modelId="{D79DD081-610B-4083-92E9-13BB945CF6FE}" type="presParOf" srcId="{A141AC8A-76BB-456D-877D-3DCEC7C6324C}" destId="{DBFB5B16-28C9-4B9B-B463-E1943519F979}" srcOrd="0" destOrd="0" presId="urn:microsoft.com/office/officeart/2005/8/layout/pyramid3"/>
    <dgm:cxn modelId="{3FE7EB70-029F-42DD-9C8A-20C6B633497E}" type="presParOf" srcId="{DBFB5B16-28C9-4B9B-B463-E1943519F979}" destId="{279B9E79-548C-44E0-B89C-509416BD6B73}" srcOrd="0" destOrd="0" presId="urn:microsoft.com/office/officeart/2005/8/layout/pyramid3"/>
    <dgm:cxn modelId="{C1EE41C0-69D5-4852-B4D0-E9D885A19214}" type="presParOf" srcId="{DBFB5B16-28C9-4B9B-B463-E1943519F979}" destId="{6D928E95-7256-4B4D-9216-83B10844E7BC}" srcOrd="1" destOrd="0" presId="urn:microsoft.com/office/officeart/2005/8/layout/pyramid3"/>
    <dgm:cxn modelId="{BFDE6D8D-DF86-4B01-956C-927C44DF4DCF}" type="presParOf" srcId="{A141AC8A-76BB-456D-877D-3DCEC7C6324C}" destId="{B7D0AD15-A37C-40CF-B916-A7214CA1F2B2}" srcOrd="1" destOrd="0" presId="urn:microsoft.com/office/officeart/2005/8/layout/pyramid3"/>
    <dgm:cxn modelId="{277B0AF0-5E65-4754-BED6-C6D5CD657DE5}" type="presParOf" srcId="{B7D0AD15-A37C-40CF-B916-A7214CA1F2B2}" destId="{53EC9322-B9CD-487B-A1C3-5AA2AE532600}" srcOrd="0" destOrd="0" presId="urn:microsoft.com/office/officeart/2005/8/layout/pyramid3"/>
    <dgm:cxn modelId="{6CE1E698-777F-4347-9E62-910537B31893}" type="presParOf" srcId="{B7D0AD15-A37C-40CF-B916-A7214CA1F2B2}" destId="{E075C96F-DBF2-4225-B386-75E9711A1BA3}" srcOrd="1" destOrd="0" presId="urn:microsoft.com/office/officeart/2005/8/layout/pyramid3"/>
    <dgm:cxn modelId="{AC7BEFBA-A31A-493D-8D35-E48944E442A5}" type="presParOf" srcId="{A141AC8A-76BB-456D-877D-3DCEC7C6324C}" destId="{B5E4F585-21B0-44EF-AF75-1DF98D565A91}" srcOrd="2" destOrd="0" presId="urn:microsoft.com/office/officeart/2005/8/layout/pyramid3"/>
    <dgm:cxn modelId="{BF27C9ED-E702-490C-900C-7F96120DB26C}" type="presParOf" srcId="{B5E4F585-21B0-44EF-AF75-1DF98D565A91}" destId="{D0356530-EEF4-4A0D-BE4A-10F837766B00}" srcOrd="0" destOrd="0" presId="urn:microsoft.com/office/officeart/2005/8/layout/pyramid3"/>
    <dgm:cxn modelId="{71B1498F-ABD8-443A-8966-43527DF2E3BA}" type="presParOf" srcId="{B5E4F585-21B0-44EF-AF75-1DF98D565A91}" destId="{0BCDCFBC-FF1B-4380-9BEE-E4CD5C13536F}" srcOrd="1" destOrd="0" presId="urn:microsoft.com/office/officeart/2005/8/layout/pyramid3"/>
    <dgm:cxn modelId="{FE0CCF2C-FD30-4812-9477-78CEE2F64848}" type="presParOf" srcId="{A141AC8A-76BB-456D-877D-3DCEC7C6324C}" destId="{0E6BC27E-F259-44CB-93AB-28A17F301D2F}" srcOrd="3" destOrd="0" presId="urn:microsoft.com/office/officeart/2005/8/layout/pyramid3"/>
    <dgm:cxn modelId="{2D985C50-EF51-4B7A-A583-644A02CD2522}" type="presParOf" srcId="{0E6BC27E-F259-44CB-93AB-28A17F301D2F}" destId="{56A9F810-A226-42E6-B434-877FB3222034}" srcOrd="0" destOrd="0" presId="urn:microsoft.com/office/officeart/2005/8/layout/pyramid3"/>
    <dgm:cxn modelId="{25B14279-F484-44CA-8578-4D371483663A}" type="presParOf" srcId="{0E6BC27E-F259-44CB-93AB-28A17F301D2F}" destId="{0B4AC6ED-6006-429C-BC53-B00AA6751308}" srcOrd="1" destOrd="0" presId="urn:microsoft.com/office/officeart/2005/8/layout/pyramid3"/>
    <dgm:cxn modelId="{3274B7B9-B102-403B-B278-FA7327C42467}" type="presParOf" srcId="{A141AC8A-76BB-456D-877D-3DCEC7C6324C}" destId="{20C773F7-54F4-4184-91C8-E4158C488F4D}" srcOrd="4" destOrd="0" presId="urn:microsoft.com/office/officeart/2005/8/layout/pyramid3"/>
    <dgm:cxn modelId="{9FAF4D3D-FD6F-4DB8-AA61-1F87F7ED07DE}" type="presParOf" srcId="{20C773F7-54F4-4184-91C8-E4158C488F4D}" destId="{15C735B4-B835-4ADA-8C97-A084B7D5A497}" srcOrd="0" destOrd="0" presId="urn:microsoft.com/office/officeart/2005/8/layout/pyramid3"/>
    <dgm:cxn modelId="{0689D800-54FF-4614-98A3-5E5D14CF5330}" type="presParOf" srcId="{20C773F7-54F4-4184-91C8-E4158C488F4D}" destId="{F8D6B71D-BAF4-4CEF-BB7D-00BE2ED737A1}" srcOrd="1" destOrd="0" presId="urn:microsoft.com/office/officeart/2005/8/layout/pyramid3"/>
    <dgm:cxn modelId="{50717D9D-B948-4AC9-95B7-0543A48B9FEC}" type="presParOf" srcId="{A141AC8A-76BB-456D-877D-3DCEC7C6324C}" destId="{3AA993B7-C122-48C5-83A0-C1973E576105}" srcOrd="5" destOrd="0" presId="urn:microsoft.com/office/officeart/2005/8/layout/pyramid3"/>
    <dgm:cxn modelId="{0D5DFA62-F832-4C05-B603-9411D685CCE5}" type="presParOf" srcId="{3AA993B7-C122-48C5-83A0-C1973E576105}" destId="{E3C5958F-BCB0-4406-9940-6C54F7F8CE35}" srcOrd="0" destOrd="0" presId="urn:microsoft.com/office/officeart/2005/8/layout/pyramid3"/>
    <dgm:cxn modelId="{D5F4B613-7B3D-47BE-A27C-91499F816FE6}" type="presParOf" srcId="{3AA993B7-C122-48C5-83A0-C1973E576105}" destId="{E0E0608F-A064-400E-A521-7C42343E131C}" srcOrd="1" destOrd="0" presId="urn:microsoft.com/office/officeart/2005/8/layout/pyramid3"/>
    <dgm:cxn modelId="{F57F0F0B-4F9C-422F-A1F0-51A9BCE86819}" type="presParOf" srcId="{A141AC8A-76BB-456D-877D-3DCEC7C6324C}" destId="{CFCFEDAE-3D41-4B73-816B-FBB5D1D13AFD}" srcOrd="6" destOrd="0" presId="urn:microsoft.com/office/officeart/2005/8/layout/pyramid3"/>
    <dgm:cxn modelId="{3E8316B7-3296-4576-AF8D-145530567C2C}" type="presParOf" srcId="{CFCFEDAE-3D41-4B73-816B-FBB5D1D13AFD}" destId="{2012F281-DD1D-499D-9B81-90C003EA6CAF}" srcOrd="0" destOrd="0" presId="urn:microsoft.com/office/officeart/2005/8/layout/pyramid3"/>
    <dgm:cxn modelId="{898431FF-971C-40E5-88BE-096B5B64E0AA}" type="presParOf" srcId="{CFCFEDAE-3D41-4B73-816B-FBB5D1D13AFD}" destId="{7F5FDF8E-2213-434A-8A97-F75007EA41B6}" srcOrd="1" destOrd="0" presId="urn:microsoft.com/office/officeart/2005/8/layout/pyramid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79B9E79-548C-44E0-B89C-509416BD6B73}">
      <dsp:nvSpPr>
        <dsp:cNvPr id="0" name=""/>
        <dsp:cNvSpPr/>
      </dsp:nvSpPr>
      <dsp:spPr>
        <a:xfrm rot="10800000">
          <a:off x="0" y="0"/>
          <a:ext cx="7643834" cy="765407"/>
        </a:xfrm>
        <a:prstGeom prst="trapezoid">
          <a:avLst>
            <a:gd name="adj" fmla="val 71333"/>
          </a:avLst>
        </a:prstGeom>
        <a:solidFill>
          <a:srgbClr val="336699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500" kern="1200" dirty="0" smtClean="0">
              <a:solidFill>
                <a:schemeClr val="bg1"/>
              </a:solidFill>
            </a:rPr>
            <a:t>Επίγνωση</a:t>
          </a:r>
          <a:endParaRPr lang="el-GR" sz="3500" kern="1200" dirty="0">
            <a:solidFill>
              <a:schemeClr val="bg1"/>
            </a:solidFill>
          </a:endParaRPr>
        </a:p>
      </dsp:txBody>
      <dsp:txXfrm>
        <a:off x="1337670" y="0"/>
        <a:ext cx="4968492" cy="765407"/>
      </dsp:txXfrm>
    </dsp:sp>
    <dsp:sp modelId="{53EC9322-B9CD-487B-A1C3-5AA2AE532600}">
      <dsp:nvSpPr>
        <dsp:cNvPr id="0" name=""/>
        <dsp:cNvSpPr/>
      </dsp:nvSpPr>
      <dsp:spPr>
        <a:xfrm rot="10800000">
          <a:off x="545988" y="765407"/>
          <a:ext cx="6551857" cy="765407"/>
        </a:xfrm>
        <a:prstGeom prst="trapezoid">
          <a:avLst>
            <a:gd name="adj" fmla="val 71333"/>
          </a:avLst>
        </a:prstGeom>
        <a:solidFill>
          <a:schemeClr val="accent5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500" kern="1200" dirty="0" smtClean="0">
              <a:solidFill>
                <a:schemeClr val="bg1"/>
              </a:solidFill>
            </a:rPr>
            <a:t>Γνώση</a:t>
          </a:r>
          <a:endParaRPr lang="el-GR" sz="3500" kern="1200" dirty="0">
            <a:solidFill>
              <a:schemeClr val="bg1"/>
            </a:solidFill>
          </a:endParaRPr>
        </a:p>
      </dsp:txBody>
      <dsp:txXfrm>
        <a:off x="1692563" y="765407"/>
        <a:ext cx="4258707" cy="765407"/>
      </dsp:txXfrm>
    </dsp:sp>
    <dsp:sp modelId="{D0356530-EEF4-4A0D-BE4A-10F837766B00}">
      <dsp:nvSpPr>
        <dsp:cNvPr id="0" name=""/>
        <dsp:cNvSpPr/>
      </dsp:nvSpPr>
      <dsp:spPr>
        <a:xfrm rot="10800000">
          <a:off x="1091976" y="1530814"/>
          <a:ext cx="5459881" cy="765407"/>
        </a:xfrm>
        <a:prstGeom prst="trapezoid">
          <a:avLst>
            <a:gd name="adj" fmla="val 71333"/>
          </a:avLst>
        </a:prstGeom>
        <a:solidFill>
          <a:schemeClr val="accent5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500" kern="1200" dirty="0" smtClean="0">
              <a:solidFill>
                <a:schemeClr val="bg1"/>
              </a:solidFill>
            </a:rPr>
            <a:t>Αρέσκεια</a:t>
          </a:r>
          <a:endParaRPr lang="el-GR" sz="3500" kern="1200" dirty="0">
            <a:solidFill>
              <a:schemeClr val="bg1"/>
            </a:solidFill>
          </a:endParaRPr>
        </a:p>
      </dsp:txBody>
      <dsp:txXfrm>
        <a:off x="2047455" y="1530814"/>
        <a:ext cx="3548922" cy="765407"/>
      </dsp:txXfrm>
    </dsp:sp>
    <dsp:sp modelId="{56A9F810-A226-42E6-B434-877FB3222034}">
      <dsp:nvSpPr>
        <dsp:cNvPr id="0" name=""/>
        <dsp:cNvSpPr/>
      </dsp:nvSpPr>
      <dsp:spPr>
        <a:xfrm rot="10800000">
          <a:off x="1637964" y="2296221"/>
          <a:ext cx="4367905" cy="765407"/>
        </a:xfrm>
        <a:prstGeom prst="trapezoid">
          <a:avLst>
            <a:gd name="adj" fmla="val 71333"/>
          </a:avLst>
        </a:prstGeom>
        <a:solidFill>
          <a:srgbClr val="006699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500" kern="1200" dirty="0" smtClean="0">
              <a:solidFill>
                <a:schemeClr val="bg1"/>
              </a:solidFill>
            </a:rPr>
            <a:t>Προτίμηση</a:t>
          </a:r>
          <a:endParaRPr lang="el-GR" sz="3500" kern="1200" dirty="0">
            <a:solidFill>
              <a:schemeClr val="bg1"/>
            </a:solidFill>
          </a:endParaRPr>
        </a:p>
      </dsp:txBody>
      <dsp:txXfrm>
        <a:off x="2402347" y="2296221"/>
        <a:ext cx="2839138" cy="765407"/>
      </dsp:txXfrm>
    </dsp:sp>
    <dsp:sp modelId="{15C735B4-B835-4ADA-8C97-A084B7D5A497}">
      <dsp:nvSpPr>
        <dsp:cNvPr id="0" name=""/>
        <dsp:cNvSpPr/>
      </dsp:nvSpPr>
      <dsp:spPr>
        <a:xfrm rot="10800000">
          <a:off x="2183952" y="3061628"/>
          <a:ext cx="3275928" cy="765407"/>
        </a:xfrm>
        <a:prstGeom prst="trapezoid">
          <a:avLst>
            <a:gd name="adj" fmla="val 71333"/>
          </a:avLst>
        </a:prstGeom>
        <a:solidFill>
          <a:srgbClr val="009999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500" kern="1200" dirty="0" smtClean="0">
              <a:solidFill>
                <a:schemeClr val="bg1"/>
              </a:solidFill>
            </a:rPr>
            <a:t>Πεποίθηση</a:t>
          </a:r>
        </a:p>
      </dsp:txBody>
      <dsp:txXfrm>
        <a:off x="2757240" y="3061628"/>
        <a:ext cx="2129353" cy="765407"/>
      </dsp:txXfrm>
    </dsp:sp>
    <dsp:sp modelId="{E3C5958F-BCB0-4406-9940-6C54F7F8CE35}">
      <dsp:nvSpPr>
        <dsp:cNvPr id="0" name=""/>
        <dsp:cNvSpPr/>
      </dsp:nvSpPr>
      <dsp:spPr>
        <a:xfrm rot="10800000">
          <a:off x="2729940" y="3827035"/>
          <a:ext cx="2183952" cy="765407"/>
        </a:xfrm>
        <a:prstGeom prst="trapezoid">
          <a:avLst>
            <a:gd name="adj" fmla="val 71333"/>
          </a:avLst>
        </a:prstGeom>
        <a:solidFill>
          <a:srgbClr val="0099CC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500" kern="1200" dirty="0" smtClean="0">
              <a:solidFill>
                <a:schemeClr val="bg1"/>
              </a:solidFill>
            </a:rPr>
            <a:t>Αγορά</a:t>
          </a:r>
        </a:p>
      </dsp:txBody>
      <dsp:txXfrm>
        <a:off x="3112132" y="3827035"/>
        <a:ext cx="1419569" cy="765407"/>
      </dsp:txXfrm>
    </dsp:sp>
    <dsp:sp modelId="{2012F281-DD1D-499D-9B81-90C003EA6CAF}">
      <dsp:nvSpPr>
        <dsp:cNvPr id="0" name=""/>
        <dsp:cNvSpPr/>
      </dsp:nvSpPr>
      <dsp:spPr>
        <a:xfrm rot="10800000">
          <a:off x="3275928" y="4592442"/>
          <a:ext cx="1091976" cy="765407"/>
        </a:xfrm>
        <a:prstGeom prst="trapezoid">
          <a:avLst>
            <a:gd name="adj" fmla="val 71333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3500" kern="1200" dirty="0" smtClean="0"/>
        </a:p>
      </dsp:txBody>
      <dsp:txXfrm>
        <a:off x="3275928" y="4592442"/>
        <a:ext cx="1091976" cy="7654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pPr/>
              <a:t>18/11/2015</a:t>
            </a:fld>
            <a:endParaRPr lang="el-GR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US" altLang="en-US" dirty="0" smtClean="0">
              <a:solidFill>
                <a:srgbClr val="FF0000"/>
              </a:solidFill>
            </a:endParaRPr>
          </a:p>
        </p:txBody>
      </p:sp>
      <p:sp>
        <p:nvSpPr>
          <p:cNvPr id="6148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0523419-4926-4377-8903-976ABB7FB68F}" type="slidenum">
              <a:rPr lang="el-GR" altLang="en-US">
                <a:latin typeface="Calibri" panose="020F0502020204030204" pitchFamily="34" charset="0"/>
              </a:rPr>
              <a:pPr/>
              <a:t>1</a:t>
            </a:fld>
            <a:endParaRPr lang="el-GR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9618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US" altLang="en-US" dirty="0" smtClean="0"/>
          </a:p>
        </p:txBody>
      </p:sp>
      <p:sp>
        <p:nvSpPr>
          <p:cNvPr id="819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2B7DEC7-E39D-4625-95E7-220B456BB537}" type="slidenum">
              <a:rPr lang="el-GR" altLang="en-US">
                <a:latin typeface="Calibri" panose="020F0502020204030204" pitchFamily="34" charset="0"/>
              </a:rPr>
              <a:pPr/>
              <a:t>2</a:t>
            </a:fld>
            <a:endParaRPr lang="el-GR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52388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0244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D27BBB1-081D-4CDD-8445-B5EDE532C049}" type="slidenum">
              <a:rPr lang="el-GR" altLang="en-US">
                <a:latin typeface="Calibri" panose="020F0502020204030204" pitchFamily="34" charset="0"/>
              </a:rPr>
              <a:pPr/>
              <a:t>3</a:t>
            </a:fld>
            <a:endParaRPr lang="el-GR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60103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2292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A105C4B-EC00-4675-BC99-4CD0229659A0}" type="slidenum">
              <a:rPr lang="el-GR" altLang="en-US">
                <a:latin typeface="Calibri" panose="020F0502020204030204" pitchFamily="34" charset="0"/>
              </a:rPr>
              <a:pPr/>
              <a:t>4</a:t>
            </a:fld>
            <a:endParaRPr lang="el-GR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92064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4340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809B3A7-D4E5-47BA-B68D-64FEFB7B3347}" type="slidenum">
              <a:rPr lang="el-GR" altLang="en-US">
                <a:latin typeface="Calibri" panose="020F0502020204030204" pitchFamily="34" charset="0"/>
              </a:rPr>
              <a:pPr/>
              <a:t>5</a:t>
            </a:fld>
            <a:endParaRPr lang="el-GR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91367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6084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38F397C-8980-4EF5-9EB5-E44A729C9748}" type="slidenum">
              <a:rPr lang="el-GR" altLang="en-US">
                <a:latin typeface="Calibri" panose="020F0502020204030204" pitchFamily="34" charset="0"/>
              </a:rPr>
              <a:pPr/>
              <a:t>26</a:t>
            </a:fld>
            <a:endParaRPr lang="el-GR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173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 dirty="0"/>
          </a:p>
        </p:txBody>
      </p:sp>
      <p:pic>
        <p:nvPicPr>
          <p:cNvPr id="4" name="Picture 3" descr="Λογότυπο Οικονομικού Πανεπιστημίου Αθηνών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9592" y="260648"/>
            <a:ext cx="7309104" cy="1908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238612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3568" y="2936925"/>
            <a:ext cx="77724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83568" y="430507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4" name="Picture 3" descr="Λογότυπο Οικονομικού Πανεπιστημίου Αθηνών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9592" y="260648"/>
            <a:ext cx="7309104" cy="1908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/>
            </a:lvl1pPr>
          </a:lstStyle>
          <a:p>
            <a:pPr lvl="0"/>
            <a:r>
              <a:rPr lang="en-US" smtClean="0"/>
              <a:t>Click to edit Master 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/>
            </a:lvl1pPr>
          </a:lstStyle>
          <a:p>
            <a:pPr lvl="0"/>
            <a:r>
              <a:rPr lang="en-US" smtClean="0"/>
              <a:t>Click to edit Master 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Τίτλος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772400" cy="1470025"/>
          </a:xfrm>
        </p:spPr>
        <p:txBody>
          <a:bodyPr/>
          <a:lstStyle/>
          <a:p>
            <a:r>
              <a:rPr lang="el-GR" dirty="0" smtClean="0"/>
              <a:t>Διοίκηση ολοκληρωμένης </a:t>
            </a:r>
            <a:r>
              <a:rPr lang="el-GR" dirty="0" smtClean="0"/>
              <a:t>επικοινωνιακής </a:t>
            </a:r>
            <a:r>
              <a:rPr lang="el-GR" dirty="0" smtClean="0"/>
              <a:t>στρατηγικής</a:t>
            </a:r>
            <a:endParaRPr lang="el-GR" altLang="en-US" dirty="0" smtClean="0"/>
          </a:p>
        </p:txBody>
      </p:sp>
      <p:sp>
        <p:nvSpPr>
          <p:cNvPr id="14338" name="Υπότιτλος 2"/>
          <p:cNvSpPr>
            <a:spLocks noGrp="1"/>
          </p:cNvSpPr>
          <p:nvPr>
            <p:ph type="subTitle" idx="1"/>
          </p:nvPr>
        </p:nvSpPr>
        <p:spPr>
          <a:xfrm>
            <a:off x="684213" y="4076700"/>
            <a:ext cx="7775575" cy="1408113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l-GR" sz="2800" b="1" dirty="0" smtClean="0"/>
              <a:t>Ολοκληρωμένη Επικοινωνία Μάρκετινγκ</a:t>
            </a:r>
          </a:p>
          <a:p>
            <a:pPr eaLnBrk="1" hangingPunct="1">
              <a:defRPr/>
            </a:pPr>
            <a:r>
              <a:rPr lang="el-GR" altLang="en-US" sz="2800" b="1" dirty="0" smtClean="0"/>
              <a:t>Διδάσκων: </a:t>
            </a:r>
            <a:r>
              <a:rPr lang="el-GR" altLang="en-US" sz="2800" dirty="0" smtClean="0"/>
              <a:t>Γεώργιος Πανηγυράκης</a:t>
            </a:r>
          </a:p>
          <a:p>
            <a:pPr eaLnBrk="1" hangingPunct="1">
              <a:defRPr/>
            </a:pPr>
            <a:r>
              <a:rPr lang="el-GR" altLang="en-US" sz="2800" b="1" dirty="0" smtClean="0"/>
              <a:t>Τμήμα: </a:t>
            </a:r>
            <a:r>
              <a:rPr lang="el-GR" altLang="en-US" sz="2800" dirty="0" smtClean="0"/>
              <a:t>Οργάνωση και Διοίκηση Επιχειρήσεων</a:t>
            </a:r>
          </a:p>
        </p:txBody>
      </p:sp>
      <p:pic>
        <p:nvPicPr>
          <p:cNvPr id="5124" name="Picture 3" descr="Λογότυπο Επιχειρησιακού Προγράμματος Εκπαίδευση και Δια βίου Μάθηση του Υπουργείου Παιδείας ΕΣΠΑ 2007-2013 με τη σημαία της Ευρωπαϊκής Ένωσης, το οποίο συγχρηματοδοτείται από την Ευρωπαϊκή Ένωση (Ευρωπαϊκό Κοινωνικό Ταμείο) και από εθνικούς πόρους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24213" y="5591175"/>
            <a:ext cx="4310062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826125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3"/>
          <p:cNvSpPr>
            <a:spLocks noGrp="1"/>
          </p:cNvSpPr>
          <p:nvPr/>
        </p:nvSpPr>
        <p:spPr bwMode="auto">
          <a:xfrm>
            <a:off x="7010400" y="6492875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3C62E363-DD1B-4ADF-AC8F-F4B0A91AA561}" type="slidenum">
              <a:rPr lang="el-GR" altLang="en-US" sz="1400"/>
              <a:pPr algn="r">
                <a:spcBef>
                  <a:spcPct val="0"/>
                </a:spcBef>
                <a:buFontTx/>
                <a:buNone/>
              </a:pPr>
              <a:t>1</a:t>
            </a:fld>
            <a:endParaRPr lang="el-GR" alt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241044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rgbClr val="000099"/>
                </a:solidFill>
              </a:rPr>
              <a:t>2. Μέτρηση αποτελεσματικότητας των μεθόδων μάρκετινγκ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53C4726A-630D-4CB4-B088-BAB00F4188E9}" type="slidenum">
              <a:rPr lang="el-GR" smtClean="0"/>
              <a:pPr/>
              <a:t>10</a:t>
            </a:fld>
            <a:endParaRPr lang="el-GR" dirty="0"/>
          </a:p>
        </p:txBody>
      </p:sp>
      <p:pic>
        <p:nvPicPr>
          <p:cNvPr id="2050" name="Picture 2" descr="http://www.students4bestevidence.net/wp-content/uploads/2013/04/evaluation-tic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142984"/>
            <a:ext cx="8817928" cy="4929222"/>
          </a:xfrm>
          <a:prstGeom prst="rect">
            <a:avLst/>
          </a:prstGeom>
          <a:noFill/>
        </p:spPr>
      </p:pic>
      <p:sp>
        <p:nvSpPr>
          <p:cNvPr id="6" name="5 - TextBox"/>
          <p:cNvSpPr txBox="1"/>
          <p:nvPr/>
        </p:nvSpPr>
        <p:spPr>
          <a:xfrm>
            <a:off x="0" y="6572272"/>
            <a:ext cx="5715008" cy="28572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n-US" sz="1050" dirty="0" smtClean="0"/>
              <a:t>http://www.students4bestevidence.net/wp-content/uploads/2013/04/evaluation-tick.jpg</a:t>
            </a:r>
            <a:endParaRPr lang="el-GR" sz="105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000099"/>
                </a:solidFill>
              </a:rPr>
              <a:t>Αποτελεσματικότητα της Διαφήμισης</a:t>
            </a:r>
            <a:endParaRPr lang="el-GR" b="1" dirty="0">
              <a:solidFill>
                <a:srgbClr val="000099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l-GR" sz="3600" b="1" u="sng" dirty="0" smtClean="0">
                <a:solidFill>
                  <a:srgbClr val="FF0000"/>
                </a:solidFill>
              </a:rPr>
              <a:t>Τι εξετάζουμε;</a:t>
            </a:r>
          </a:p>
          <a:p>
            <a:pPr>
              <a:buNone/>
            </a:pPr>
            <a:endParaRPr lang="el-GR" sz="3600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l-GR" sz="3600" b="1" dirty="0" smtClean="0"/>
              <a:t>Την επίγνωση </a:t>
            </a:r>
          </a:p>
          <a:p>
            <a:pPr>
              <a:buFont typeface="Wingdings" pitchFamily="2" charset="2"/>
              <a:buChar char="Ø"/>
            </a:pPr>
            <a:r>
              <a:rPr lang="el-GR" sz="3600" b="1" dirty="0" smtClean="0"/>
              <a:t>Το ενδιαφέρον </a:t>
            </a:r>
          </a:p>
          <a:p>
            <a:pPr>
              <a:buFont typeface="Wingdings" pitchFamily="2" charset="2"/>
              <a:buChar char="Ø"/>
            </a:pPr>
            <a:r>
              <a:rPr lang="el-GR" sz="3600" b="1" dirty="0" smtClean="0"/>
              <a:t>Την ικανοποίηση </a:t>
            </a:r>
          </a:p>
          <a:p>
            <a:pPr>
              <a:buFont typeface="Wingdings" pitchFamily="2" charset="2"/>
              <a:buChar char="Ø"/>
            </a:pPr>
            <a:r>
              <a:rPr lang="el-GR" sz="3600" b="1" dirty="0" smtClean="0"/>
              <a:t>Την αρέσκεια </a:t>
            </a:r>
            <a:endParaRPr lang="el-GR" sz="3600" b="1" dirty="0"/>
          </a:p>
        </p:txBody>
      </p:sp>
      <p:sp>
        <p:nvSpPr>
          <p:cNvPr id="4" name="3 - TextBox"/>
          <p:cNvSpPr txBox="1"/>
          <p:nvPr/>
        </p:nvSpPr>
        <p:spPr>
          <a:xfrm>
            <a:off x="8100392" y="6453336"/>
            <a:ext cx="1043608" cy="40466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algn="r"/>
            <a:r>
              <a:rPr lang="en-US" dirty="0" smtClean="0"/>
              <a:t>11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000099"/>
                </a:solidFill>
              </a:rPr>
              <a:t>Υπόδειγμα </a:t>
            </a:r>
            <a:r>
              <a:rPr lang="en-US" b="1" dirty="0" smtClean="0">
                <a:solidFill>
                  <a:srgbClr val="000099"/>
                </a:solidFill>
              </a:rPr>
              <a:t>DAGMAR</a:t>
            </a:r>
            <a:endParaRPr lang="el-GR" b="1" dirty="0">
              <a:solidFill>
                <a:srgbClr val="000099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205064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r>
              <a:rPr lang="el-GR" sz="3600" b="1" dirty="0" smtClean="0">
                <a:solidFill>
                  <a:srgbClr val="FF0000"/>
                </a:solidFill>
              </a:rPr>
              <a:t>Ενημέρωση (Awareness</a:t>
            </a:r>
            <a:r>
              <a:rPr lang="en-US" sz="3600" b="1" dirty="0" smtClean="0">
                <a:solidFill>
                  <a:srgbClr val="FF0000"/>
                </a:solidFill>
              </a:rPr>
              <a:t>)</a:t>
            </a:r>
          </a:p>
          <a:p>
            <a:r>
              <a:rPr lang="el-GR" sz="3600" b="1" dirty="0" smtClean="0">
                <a:solidFill>
                  <a:srgbClr val="FF0000"/>
                </a:solidFill>
              </a:rPr>
              <a:t>Αφομοίωση (Comprehension)</a:t>
            </a:r>
            <a:endParaRPr lang="en-US" sz="3600" b="1" dirty="0" smtClean="0">
              <a:solidFill>
                <a:srgbClr val="FF0000"/>
              </a:solidFill>
            </a:endParaRPr>
          </a:p>
          <a:p>
            <a:r>
              <a:rPr lang="el-GR" sz="3600" b="1" dirty="0" smtClean="0">
                <a:solidFill>
                  <a:srgbClr val="FF0000"/>
                </a:solidFill>
              </a:rPr>
              <a:t>Πειθώ (Conviction)</a:t>
            </a:r>
            <a:endParaRPr lang="en-US" sz="3600" b="1" dirty="0" smtClean="0">
              <a:solidFill>
                <a:srgbClr val="FF0000"/>
              </a:solidFill>
            </a:endParaRPr>
          </a:p>
          <a:p>
            <a:r>
              <a:rPr lang="el-GR" sz="3600" b="1" dirty="0" smtClean="0">
                <a:solidFill>
                  <a:srgbClr val="FF0000"/>
                </a:solidFill>
              </a:rPr>
              <a:t>Δράση (Action)</a:t>
            </a:r>
            <a:endParaRPr lang="el-GR" sz="3600" b="1" dirty="0">
              <a:solidFill>
                <a:srgbClr val="FF0000"/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7559824" y="6525344"/>
            <a:ext cx="1584176" cy="33265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92500" lnSpcReduction="10000"/>
          </a:bodyPr>
          <a:lstStyle/>
          <a:p>
            <a:pPr algn="r"/>
            <a:r>
              <a:rPr lang="en-US" dirty="0" smtClean="0"/>
              <a:t>12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l-GR" b="1" dirty="0" smtClean="0">
                <a:solidFill>
                  <a:srgbClr val="000099"/>
                </a:solidFill>
              </a:rPr>
              <a:t>Υπόδειγμα </a:t>
            </a:r>
            <a:r>
              <a:rPr lang="en-US" b="1" dirty="0" smtClean="0">
                <a:solidFill>
                  <a:srgbClr val="000099"/>
                </a:solidFill>
              </a:rPr>
              <a:t>DAGMAR</a:t>
            </a:r>
            <a:endParaRPr lang="el-GR" b="1" dirty="0">
              <a:solidFill>
                <a:srgbClr val="000099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61206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marL="360363" indent="715963">
              <a:buNone/>
            </a:pPr>
            <a:r>
              <a:rPr lang="en-US" sz="4800" b="1" dirty="0" smtClean="0">
                <a:solidFill>
                  <a:srgbClr val="FF0000"/>
                </a:solidFill>
              </a:rPr>
              <a:t>D</a:t>
            </a:r>
            <a:r>
              <a:rPr lang="en-US" sz="4400" dirty="0" smtClean="0"/>
              <a:t>efine</a:t>
            </a:r>
          </a:p>
          <a:p>
            <a:pPr indent="733425">
              <a:buNone/>
            </a:pPr>
            <a:r>
              <a:rPr lang="en-US" sz="4800" b="1" dirty="0" smtClean="0">
                <a:solidFill>
                  <a:srgbClr val="FF0000"/>
                </a:solidFill>
              </a:rPr>
              <a:t>A</a:t>
            </a:r>
            <a:r>
              <a:rPr lang="en-US" sz="4400" dirty="0" smtClean="0"/>
              <a:t>dvertising</a:t>
            </a:r>
          </a:p>
          <a:p>
            <a:pPr indent="733425">
              <a:buNone/>
            </a:pPr>
            <a:r>
              <a:rPr lang="en-US" sz="4800" b="1" dirty="0" smtClean="0">
                <a:solidFill>
                  <a:srgbClr val="FF0000"/>
                </a:solidFill>
              </a:rPr>
              <a:t>G</a:t>
            </a:r>
            <a:r>
              <a:rPr lang="en-US" sz="4400" dirty="0" smtClean="0"/>
              <a:t>oal  for</a:t>
            </a:r>
          </a:p>
          <a:p>
            <a:pPr indent="733425">
              <a:buNone/>
            </a:pPr>
            <a:r>
              <a:rPr lang="en-US" sz="4800" b="1" dirty="0" smtClean="0">
                <a:solidFill>
                  <a:srgbClr val="FF0000"/>
                </a:solidFill>
              </a:rPr>
              <a:t>M</a:t>
            </a:r>
            <a:r>
              <a:rPr lang="en-US" sz="4400" dirty="0" smtClean="0"/>
              <a:t>easuring</a:t>
            </a:r>
          </a:p>
          <a:p>
            <a:pPr indent="733425">
              <a:buNone/>
            </a:pPr>
            <a:r>
              <a:rPr lang="en-US" sz="4800" b="1" dirty="0" smtClean="0">
                <a:solidFill>
                  <a:srgbClr val="FF0000"/>
                </a:solidFill>
              </a:rPr>
              <a:t>A</a:t>
            </a:r>
            <a:r>
              <a:rPr lang="en-US" sz="4400" dirty="0" smtClean="0"/>
              <a:t>dvertising</a:t>
            </a:r>
          </a:p>
          <a:p>
            <a:pPr indent="733425">
              <a:buNone/>
            </a:pPr>
            <a:r>
              <a:rPr lang="en-US" sz="4800" b="1" dirty="0" smtClean="0">
                <a:solidFill>
                  <a:srgbClr val="FF0000"/>
                </a:solidFill>
              </a:rPr>
              <a:t>R</a:t>
            </a:r>
            <a:r>
              <a:rPr lang="en-US" sz="4400" dirty="0" smtClean="0"/>
              <a:t>esult</a:t>
            </a:r>
            <a:endParaRPr lang="el-GR" sz="4400" dirty="0"/>
          </a:p>
        </p:txBody>
      </p:sp>
      <p:sp>
        <p:nvSpPr>
          <p:cNvPr id="4" name="3 - TextBox"/>
          <p:cNvSpPr txBox="1"/>
          <p:nvPr/>
        </p:nvSpPr>
        <p:spPr>
          <a:xfrm>
            <a:off x="7596336" y="6525344"/>
            <a:ext cx="1547664" cy="33265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92500" lnSpcReduction="10000"/>
          </a:bodyPr>
          <a:lstStyle/>
          <a:p>
            <a:pPr algn="r"/>
            <a:r>
              <a:rPr lang="en-US" dirty="0" smtClean="0"/>
              <a:t>13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000099"/>
                </a:solidFill>
              </a:rPr>
              <a:t>Αποτελεσματικότητα της Διαφήμισης</a:t>
            </a:r>
            <a:endParaRPr lang="el-GR" b="1" dirty="0">
              <a:solidFill>
                <a:srgbClr val="000099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1214422"/>
            <a:ext cx="8858312" cy="3328997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l-GR" b="1" u="sng" dirty="0" smtClean="0">
                <a:solidFill>
                  <a:srgbClr val="FF0000"/>
                </a:solidFill>
              </a:rPr>
              <a:t>Μέτρηση αποτελεσματικότητας </a:t>
            </a:r>
            <a:r>
              <a:rPr lang="el-GR" b="1" dirty="0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l-GR" dirty="0" smtClean="0">
                <a:sym typeface="Wingdings" pitchFamily="2" charset="2"/>
              </a:rPr>
              <a:t>Διαπίστωση </a:t>
            </a:r>
            <a:r>
              <a:rPr lang="el-GR" dirty="0" smtClean="0"/>
              <a:t>βαθμού διεισδύσεως του διαφημιστικού μηνύματος στον στόχο</a:t>
            </a:r>
          </a:p>
          <a:p>
            <a:pPr>
              <a:buNone/>
            </a:pPr>
            <a:endParaRPr lang="el-GR" dirty="0" smtClean="0"/>
          </a:p>
          <a:p>
            <a:r>
              <a:rPr lang="el-GR" b="1" u="sng" dirty="0" smtClean="0">
                <a:solidFill>
                  <a:srgbClr val="FF0000"/>
                </a:solidFill>
              </a:rPr>
              <a:t>Επιτυχημένη διαφήμιση </a:t>
            </a:r>
            <a:r>
              <a:rPr lang="el-GR" b="1" dirty="0" smtClean="0">
                <a:solidFill>
                  <a:srgbClr val="FF0000"/>
                </a:solidFill>
                <a:sym typeface="Wingdings" pitchFamily="2" charset="2"/>
              </a:rPr>
              <a:t></a:t>
            </a:r>
            <a:r>
              <a:rPr lang="el-GR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l-GR" dirty="0" smtClean="0">
                <a:sym typeface="Wingdings" pitchFamily="2" charset="2"/>
              </a:rPr>
              <a:t>Μεγαλύτερος βαθμός διείσδυσης</a:t>
            </a:r>
            <a:endParaRPr lang="el-GR" dirty="0"/>
          </a:p>
        </p:txBody>
      </p:sp>
      <p:pic>
        <p:nvPicPr>
          <p:cNvPr id="4" name="3 - Εικόνα" descr="2.3_090107_s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7224" y="4572009"/>
            <a:ext cx="7715304" cy="2285992"/>
          </a:xfrm>
          <a:prstGeom prst="rect">
            <a:avLst/>
          </a:prstGeom>
        </p:spPr>
      </p:pic>
      <p:sp>
        <p:nvSpPr>
          <p:cNvPr id="5" name="4 - TextBox"/>
          <p:cNvSpPr txBox="1"/>
          <p:nvPr/>
        </p:nvSpPr>
        <p:spPr>
          <a:xfrm>
            <a:off x="357158" y="6643710"/>
            <a:ext cx="692948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http://www.evaluationtoolkit.org/illustrations/5/original/2.3_090107_sm.jpg?1231530116</a:t>
            </a:r>
            <a:endParaRPr lang="el-GR" sz="1050" dirty="0"/>
          </a:p>
        </p:txBody>
      </p:sp>
      <p:sp>
        <p:nvSpPr>
          <p:cNvPr id="6" name="5 - TextBox"/>
          <p:cNvSpPr txBox="1"/>
          <p:nvPr/>
        </p:nvSpPr>
        <p:spPr>
          <a:xfrm>
            <a:off x="8172400" y="6381328"/>
            <a:ext cx="971600" cy="47667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algn="r"/>
            <a:r>
              <a:rPr lang="en-US" dirty="0" smtClean="0"/>
              <a:t>14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-171400"/>
            <a:ext cx="8229600" cy="1152128"/>
          </a:xfrm>
        </p:spPr>
        <p:txBody>
          <a:bodyPr/>
          <a:lstStyle/>
          <a:p>
            <a:r>
              <a:rPr lang="el-GR" b="1" dirty="0" smtClean="0">
                <a:solidFill>
                  <a:srgbClr val="000099"/>
                </a:solidFill>
              </a:rPr>
              <a:t>Αξιολόγηση Μηνύματος</a:t>
            </a:r>
            <a:endParaRPr lang="el-GR" b="1" dirty="0">
              <a:solidFill>
                <a:srgbClr val="000099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908720"/>
            <a:ext cx="8715436" cy="576064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l-GR" sz="4500" b="1" u="sng" dirty="0" smtClean="0">
                <a:solidFill>
                  <a:srgbClr val="FF0000"/>
                </a:solidFill>
              </a:rPr>
              <a:t>Δύο μεγάλες κατηγορίες:</a:t>
            </a:r>
          </a:p>
          <a:p>
            <a:pPr>
              <a:buNone/>
            </a:pPr>
            <a:endParaRPr lang="el-GR" sz="3800" b="1" dirty="0" smtClean="0">
              <a:solidFill>
                <a:srgbClr val="FF0000"/>
              </a:solidFill>
            </a:endParaRPr>
          </a:p>
          <a:p>
            <a:r>
              <a:rPr lang="el-GR" sz="3800" b="1" u="sng" dirty="0" smtClean="0">
                <a:solidFill>
                  <a:srgbClr val="9900CC"/>
                </a:solidFill>
              </a:rPr>
              <a:t>Πρόγραμμα Αξιολόγησης μηνύματος:</a:t>
            </a:r>
          </a:p>
          <a:p>
            <a:pPr>
              <a:buNone/>
            </a:pPr>
            <a:endParaRPr lang="el-GR" b="1" u="sng" dirty="0" smtClean="0">
              <a:solidFill>
                <a:srgbClr val="9900CC"/>
              </a:solidFill>
            </a:endParaRPr>
          </a:p>
          <a:p>
            <a:pPr marL="0" indent="0">
              <a:buNone/>
            </a:pPr>
            <a:r>
              <a:rPr lang="el-GR" sz="3800" b="1" u="sng" dirty="0" smtClean="0"/>
              <a:t>Γνωστικό υπόβαθρο: </a:t>
            </a:r>
            <a:r>
              <a:rPr lang="el-GR" sz="3800" dirty="0" smtClean="0"/>
              <a:t>Ανάκληση, Αναγνώριση ... (μπορεί να μετρηθεί τόσο ποσοτικά όσο και ποιοτικά)</a:t>
            </a:r>
          </a:p>
          <a:p>
            <a:pPr marL="0" indent="0">
              <a:buNone/>
            </a:pPr>
            <a:r>
              <a:rPr lang="el-GR" sz="3800" b="1" u="sng" dirty="0" smtClean="0"/>
              <a:t>Συναισθηματικό υπόβαθρο: </a:t>
            </a:r>
            <a:r>
              <a:rPr lang="el-GR" sz="3800" dirty="0" smtClean="0"/>
              <a:t>Περιφερικά ερεθίσματα όπως το συναίσθημα, η στάση κτλ. (η μέτρηση γίνεται ποιοτικά)</a:t>
            </a:r>
          </a:p>
          <a:p>
            <a:pPr marL="0" indent="0">
              <a:buNone/>
            </a:pPr>
            <a:endParaRPr lang="el-GR" sz="3800" dirty="0" smtClean="0"/>
          </a:p>
          <a:p>
            <a:r>
              <a:rPr lang="el-GR" sz="3800" b="1" u="sng" dirty="0" smtClean="0">
                <a:solidFill>
                  <a:srgbClr val="9900CC"/>
                </a:solidFill>
              </a:rPr>
              <a:t>Αξιολόγηση συμπεριφοράς του ερωτώμενου:</a:t>
            </a:r>
          </a:p>
          <a:p>
            <a:pPr>
              <a:buNone/>
            </a:pPr>
            <a:endParaRPr lang="el-GR" sz="3800" b="1" u="sng" dirty="0" smtClean="0">
              <a:solidFill>
                <a:srgbClr val="9900CC"/>
              </a:solidFill>
            </a:endParaRPr>
          </a:p>
          <a:p>
            <a:pPr marL="0" indent="0">
              <a:buNone/>
            </a:pPr>
            <a:r>
              <a:rPr lang="el-GR" sz="3800" b="1" u="sng" dirty="0" smtClean="0"/>
              <a:t>Παρατήρηση και μέτρηση ορατών ενεργειών των πελατών: </a:t>
            </a:r>
            <a:r>
              <a:rPr lang="el-GR" sz="3800" dirty="0" smtClean="0"/>
              <a:t>επισκέψεις σε  καταστήματα, έρευνες, παρακολούθηση αγορών (η μέτρηση γίνεται ποσοτικά)</a:t>
            </a:r>
            <a:endParaRPr lang="el-GR" sz="3800" dirty="0"/>
          </a:p>
        </p:txBody>
      </p:sp>
      <p:sp>
        <p:nvSpPr>
          <p:cNvPr id="4" name="3 - TextBox"/>
          <p:cNvSpPr txBox="1"/>
          <p:nvPr/>
        </p:nvSpPr>
        <p:spPr>
          <a:xfrm>
            <a:off x="7884368" y="6237312"/>
            <a:ext cx="1259632" cy="62068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algn="r"/>
            <a:r>
              <a:rPr lang="en-US" dirty="0" smtClean="0"/>
              <a:t>15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052736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000099"/>
                </a:solidFill>
              </a:rPr>
              <a:t>Μέθοδοι μέτρησης αποτελεσματικότητας διαφήμισης</a:t>
            </a:r>
            <a:endParaRPr lang="el-GR" b="1" dirty="0">
              <a:solidFill>
                <a:srgbClr val="000099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1268760"/>
            <a:ext cx="8858312" cy="558924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32500" lnSpcReduction="20000"/>
          </a:bodyPr>
          <a:lstStyle/>
          <a:p>
            <a:pPr algn="ctr"/>
            <a:r>
              <a:rPr lang="el-GR" sz="8600" b="1" dirty="0" smtClean="0"/>
              <a:t>Μέθοδοι προκαταρκτικού ελέγχου και εκ των υστέρων μέτρησης αποτελεσματικότητας </a:t>
            </a:r>
            <a:endParaRPr lang="en-US" sz="8600" b="1" dirty="0" smtClean="0"/>
          </a:p>
          <a:p>
            <a:pPr>
              <a:buNone/>
            </a:pPr>
            <a:endParaRPr lang="el-GR" sz="7400" b="1" dirty="0" smtClean="0"/>
          </a:p>
          <a:p>
            <a:pPr>
              <a:buFont typeface="Wingdings" pitchFamily="2" charset="2"/>
              <a:buChar char="ü"/>
            </a:pPr>
            <a:r>
              <a:rPr lang="el-GR" sz="8600" b="1" u="sng" dirty="0" smtClean="0">
                <a:solidFill>
                  <a:srgbClr val="FF0000"/>
                </a:solidFill>
              </a:rPr>
              <a:t>Επίπεδα ανάλυσης:</a:t>
            </a:r>
          </a:p>
          <a:p>
            <a:pPr>
              <a:buNone/>
            </a:pPr>
            <a:endParaRPr lang="el-GR" u="sng" dirty="0" smtClean="0"/>
          </a:p>
          <a:p>
            <a:pPr>
              <a:buNone/>
            </a:pPr>
            <a:r>
              <a:rPr lang="el-GR" sz="4400" b="1" dirty="0" smtClean="0"/>
              <a:t>-</a:t>
            </a:r>
            <a:r>
              <a:rPr lang="el-GR" sz="6000" b="1" dirty="0" smtClean="0"/>
              <a:t>Βραχυπρόθεσμα αποτελέσματα (πωλήσεις, οι τιμές αγοράς)</a:t>
            </a:r>
          </a:p>
          <a:p>
            <a:pPr>
              <a:buNone/>
            </a:pPr>
            <a:endParaRPr lang="el-GR" sz="6000" b="1" dirty="0" smtClean="0"/>
          </a:p>
          <a:p>
            <a:pPr marL="88900" indent="-88900">
              <a:buNone/>
            </a:pPr>
            <a:r>
              <a:rPr lang="el-GR" sz="6000" b="1" dirty="0" smtClean="0"/>
              <a:t>-Μακροχρόνια αποτελέσματα (αναγνωρισιμότητα της μάρκας, πίστη και αξία)</a:t>
            </a:r>
          </a:p>
          <a:p>
            <a:pPr>
              <a:buNone/>
            </a:pPr>
            <a:endParaRPr lang="el-GR" sz="6000" b="1" dirty="0" smtClean="0"/>
          </a:p>
          <a:p>
            <a:pPr>
              <a:buNone/>
            </a:pPr>
            <a:r>
              <a:rPr lang="el-GR" sz="6000" b="1" dirty="0" smtClean="0"/>
              <a:t>-</a:t>
            </a:r>
            <a:r>
              <a:rPr lang="el-GR" sz="6000" b="1" dirty="0" err="1" smtClean="0"/>
              <a:t>Αναγνωρισιμότητα</a:t>
            </a:r>
            <a:r>
              <a:rPr lang="el-GR" sz="6000" b="1" dirty="0" smtClean="0"/>
              <a:t> εταιρείας</a:t>
            </a:r>
          </a:p>
          <a:p>
            <a:pPr>
              <a:buNone/>
            </a:pPr>
            <a:endParaRPr lang="el-GR" sz="6000" b="1" dirty="0" smtClean="0"/>
          </a:p>
          <a:p>
            <a:pPr>
              <a:buNone/>
            </a:pPr>
            <a:r>
              <a:rPr lang="el-GR" sz="6000" b="1" dirty="0" smtClean="0"/>
              <a:t>-Αναγνωρισιμότητα ενός συγκεκριμένου προϊόντος</a:t>
            </a:r>
          </a:p>
          <a:p>
            <a:pPr>
              <a:buNone/>
            </a:pPr>
            <a:endParaRPr lang="el-GR" sz="6000" b="1" dirty="0" smtClean="0"/>
          </a:p>
          <a:p>
            <a:pPr>
              <a:buNone/>
            </a:pPr>
            <a:r>
              <a:rPr lang="el-GR" sz="6000" b="1" dirty="0" smtClean="0"/>
              <a:t>-Συναισθηματικές απαντήσεις (αρέσκεια / δυσαρέσκεια</a:t>
            </a:r>
            <a:r>
              <a:rPr lang="el-GR" sz="6000" dirty="0" smtClean="0"/>
              <a:t>)</a:t>
            </a:r>
          </a:p>
          <a:p>
            <a:endParaRPr lang="el-GR" dirty="0"/>
          </a:p>
        </p:txBody>
      </p:sp>
      <p:sp>
        <p:nvSpPr>
          <p:cNvPr id="4" name="3 - TextBox"/>
          <p:cNvSpPr txBox="1"/>
          <p:nvPr/>
        </p:nvSpPr>
        <p:spPr>
          <a:xfrm>
            <a:off x="7596336" y="6381328"/>
            <a:ext cx="1547664" cy="47667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algn="r"/>
            <a:r>
              <a:rPr lang="en-US" dirty="0" smtClean="0"/>
              <a:t>16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000099"/>
                </a:solidFill>
              </a:rPr>
              <a:t>Μέθοδοι μέτρησης αποτελεσματικότητας διαφήμισης</a:t>
            </a:r>
            <a:endParaRPr lang="el-GR" b="1" dirty="0">
              <a:solidFill>
                <a:srgbClr val="000099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7495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47500" lnSpcReduction="20000"/>
          </a:bodyPr>
          <a:lstStyle/>
          <a:p>
            <a:r>
              <a:rPr lang="el-GR" sz="5900" b="1" u="sng" dirty="0" smtClean="0">
                <a:solidFill>
                  <a:srgbClr val="FF0000"/>
                </a:solidFill>
              </a:rPr>
              <a:t> Μέθοδοι προκαταρκτικού ελέγχου</a:t>
            </a:r>
          </a:p>
          <a:p>
            <a:pPr>
              <a:buNone/>
            </a:pPr>
            <a:endParaRPr lang="el-GR" sz="36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l-GR" sz="5100" b="1" u="sng" dirty="0" smtClean="0"/>
              <a:t>Μέτρηση αποτελεσματικότητας διαφήμισης μέσω πειραμάτων</a:t>
            </a:r>
          </a:p>
          <a:p>
            <a:pPr marL="0" indent="0">
              <a:buNone/>
            </a:pPr>
            <a:endParaRPr lang="el-GR" sz="3800" dirty="0" smtClean="0"/>
          </a:p>
          <a:p>
            <a:pPr marL="514350" indent="-514350">
              <a:buFont typeface="+mj-lt"/>
              <a:buAutoNum type="arabicPeriod"/>
            </a:pPr>
            <a:r>
              <a:rPr lang="el-GR" sz="3800" b="1" dirty="0" smtClean="0"/>
              <a:t>Ταχυτοσκόπιο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3800" b="1" dirty="0" smtClean="0"/>
              <a:t>Διαστολή κόρης του ματιού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3800" b="1" dirty="0" smtClean="0"/>
              <a:t>Μέτρηση έκκρισης σάλιου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3800" b="1" dirty="0" smtClean="0"/>
              <a:t>Ψυχογαλβανόμετρο 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sz="5100" b="1" u="sng" dirty="0" smtClean="0"/>
              <a:t>Μέτρηση αποτελεσματικότητας διαφήμισης μέσω ερευνών</a:t>
            </a:r>
          </a:p>
          <a:p>
            <a:pPr>
              <a:buNone/>
            </a:pP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r>
              <a:rPr lang="el-GR" sz="3800" b="1" dirty="0" smtClean="0"/>
              <a:t>Ερωτηματολόγιο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3800" b="1" dirty="0" smtClean="0"/>
              <a:t>Εστιαζόμενες ομαδικές συνεντεύξεις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3800" b="1" dirty="0" smtClean="0"/>
              <a:t>Αντίδραση στο αρχικό διαφημιστικό μήνυμα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4" name="3 - TextBox"/>
          <p:cNvSpPr txBox="1"/>
          <p:nvPr/>
        </p:nvSpPr>
        <p:spPr>
          <a:xfrm>
            <a:off x="7812360" y="6381328"/>
            <a:ext cx="1331640" cy="47667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algn="r"/>
            <a:r>
              <a:rPr lang="en-US" dirty="0" smtClean="0"/>
              <a:t>17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000099"/>
                </a:solidFill>
              </a:rPr>
              <a:t>Μέθοδοι μέτρησης αποτελεσματικότητας διαφήμισης</a:t>
            </a:r>
            <a:endParaRPr lang="el-GR" b="1" dirty="0">
              <a:solidFill>
                <a:srgbClr val="000099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el-GR" sz="4500" b="1" u="sng" dirty="0" smtClean="0">
                <a:solidFill>
                  <a:srgbClr val="FF0000"/>
                </a:solidFill>
              </a:rPr>
              <a:t>Μέθοδοι εκ των υστέρων μέτρησης αποτελεσματικότητας</a:t>
            </a:r>
          </a:p>
          <a:p>
            <a:pPr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l-GR" b="1" dirty="0" smtClean="0"/>
              <a:t>Το μοντέλο μέτρησης πωλήσεων </a:t>
            </a:r>
            <a:r>
              <a:rPr lang="el-GR" dirty="0" smtClean="0"/>
              <a:t>(</a:t>
            </a:r>
            <a:r>
              <a:rPr lang="en-US" dirty="0" smtClean="0"/>
              <a:t>SIR, Stimulus, Intervening variables, Response)</a:t>
            </a: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l-GR" b="1" dirty="0" smtClean="0"/>
              <a:t>Το Ιεραρχικό Μοντέλο Επιρροών</a:t>
            </a:r>
          </a:p>
          <a:p>
            <a:pPr marL="514350" indent="-514350">
              <a:buFont typeface="+mj-lt"/>
              <a:buAutoNum type="arabicPeriod"/>
            </a:pP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r>
              <a:rPr lang="el-GR" b="1" dirty="0" smtClean="0"/>
              <a:t>Έλεγχος αναγνώρισης </a:t>
            </a:r>
            <a:r>
              <a:rPr lang="el-GR" dirty="0" smtClean="0"/>
              <a:t>(τεστ αναγνώρισης-</a:t>
            </a:r>
            <a:r>
              <a:rPr lang="en-US" dirty="0" smtClean="0"/>
              <a:t>recognition test)</a:t>
            </a:r>
            <a:r>
              <a:rPr lang="el-GR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r>
              <a:rPr lang="el-GR" b="1" dirty="0" smtClean="0"/>
              <a:t>Έλεγχος ανάμνησης </a:t>
            </a:r>
            <a:r>
              <a:rPr lang="el-GR" dirty="0" smtClean="0"/>
              <a:t>(</a:t>
            </a:r>
            <a:r>
              <a:rPr lang="en-US" dirty="0" smtClean="0"/>
              <a:t>recall test)</a:t>
            </a: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r>
              <a:rPr lang="el-GR" b="1" dirty="0" smtClean="0"/>
              <a:t>Έλεγχος αλλαγής συμπεριφοράς </a:t>
            </a:r>
            <a:r>
              <a:rPr lang="el-GR" dirty="0" smtClean="0"/>
              <a:t>(</a:t>
            </a:r>
            <a:r>
              <a:rPr lang="en-US" dirty="0" smtClean="0"/>
              <a:t>attitude test</a:t>
            </a:r>
            <a:r>
              <a:rPr lang="el-GR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l-GR" b="1" dirty="0" smtClean="0"/>
              <a:t>Έλεγχος πωλήσεων </a:t>
            </a:r>
          </a:p>
          <a:p>
            <a:pPr marL="514350" indent="-514350">
              <a:buNone/>
            </a:pPr>
            <a:endParaRPr lang="el-GR" dirty="0"/>
          </a:p>
        </p:txBody>
      </p:sp>
      <p:sp>
        <p:nvSpPr>
          <p:cNvPr id="4" name="3 - TextBox"/>
          <p:cNvSpPr txBox="1"/>
          <p:nvPr/>
        </p:nvSpPr>
        <p:spPr>
          <a:xfrm>
            <a:off x="7812360" y="6453336"/>
            <a:ext cx="1331640" cy="40466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algn="r"/>
            <a:r>
              <a:rPr lang="en-US" dirty="0" smtClean="0"/>
              <a:t>18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000099"/>
                </a:solidFill>
              </a:rPr>
              <a:t>Το Ιεραρχικό Μοντέλο Επιρροών</a:t>
            </a:r>
            <a:r>
              <a:rPr lang="el-GR" b="1" dirty="0" smtClean="0"/>
              <a:t/>
            </a:r>
            <a:br>
              <a:rPr lang="el-GR" b="1" dirty="0" smtClean="0"/>
            </a:b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0" y="1214422"/>
          <a:ext cx="7643834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- Δεξιό άγκιστρο"/>
          <p:cNvSpPr/>
          <p:nvPr/>
        </p:nvSpPr>
        <p:spPr>
          <a:xfrm>
            <a:off x="7643834" y="1214422"/>
            <a:ext cx="214314" cy="1428760"/>
          </a:xfrm>
          <a:prstGeom prst="rightBrac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Δεξιό άγκιστρο"/>
          <p:cNvSpPr/>
          <p:nvPr/>
        </p:nvSpPr>
        <p:spPr>
          <a:xfrm>
            <a:off x="7643834" y="2714620"/>
            <a:ext cx="214314" cy="1428760"/>
          </a:xfrm>
          <a:prstGeom prst="rightBrac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Δεξιό άγκιστρο"/>
          <p:cNvSpPr/>
          <p:nvPr/>
        </p:nvSpPr>
        <p:spPr>
          <a:xfrm>
            <a:off x="7643834" y="4214818"/>
            <a:ext cx="214314" cy="1428760"/>
          </a:xfrm>
          <a:prstGeom prst="rightBrac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TextBox"/>
          <p:cNvSpPr txBox="1"/>
          <p:nvPr/>
        </p:nvSpPr>
        <p:spPr>
          <a:xfrm>
            <a:off x="7929586" y="1714488"/>
            <a:ext cx="1071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Σκέψη</a:t>
            </a:r>
            <a:endParaRPr lang="el-GR" sz="2400" b="1" dirty="0"/>
          </a:p>
        </p:txBody>
      </p:sp>
      <p:sp>
        <p:nvSpPr>
          <p:cNvPr id="10" name="9 - TextBox"/>
          <p:cNvSpPr txBox="1"/>
          <p:nvPr/>
        </p:nvSpPr>
        <p:spPr>
          <a:xfrm>
            <a:off x="7858148" y="3214686"/>
            <a:ext cx="12858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Αίσθηση</a:t>
            </a:r>
            <a:endParaRPr lang="el-GR" sz="2400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7929586" y="4643446"/>
            <a:ext cx="1071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Δράση</a:t>
            </a:r>
            <a:endParaRPr lang="el-GR" sz="2400" b="1" dirty="0"/>
          </a:p>
        </p:txBody>
      </p:sp>
      <p:sp>
        <p:nvSpPr>
          <p:cNvPr id="12" name="11 - TextBox"/>
          <p:cNvSpPr txBox="1"/>
          <p:nvPr/>
        </p:nvSpPr>
        <p:spPr>
          <a:xfrm>
            <a:off x="7308304" y="6381328"/>
            <a:ext cx="1835696" cy="47667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algn="r"/>
            <a:r>
              <a:rPr lang="en-US" dirty="0" smtClean="0"/>
              <a:t>19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Χρηματοδότηση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525962"/>
          </a:xfrm>
        </p:spPr>
        <p:txBody>
          <a:bodyPr/>
          <a:lstStyle/>
          <a:p>
            <a:pPr eaLnBrk="1" hangingPunct="1"/>
            <a:r>
              <a:rPr lang="el-GR" altLang="en-US" sz="2400" dirty="0" smtClean="0"/>
              <a:t>Το παρόν εκπαιδευτικό υλικό έχει αναπτυχθεί στα πλαίσια του εκπαιδευτικού έργου του διδάσκοντα.</a:t>
            </a:r>
            <a:endParaRPr lang="en-US" altLang="en-US" sz="2400" dirty="0" smtClean="0"/>
          </a:p>
          <a:p>
            <a:pPr eaLnBrk="1" hangingPunct="1"/>
            <a:r>
              <a:rPr lang="el-GR" altLang="en-US" sz="2400" dirty="0" smtClean="0"/>
              <a:t>Το έργο «</a:t>
            </a:r>
            <a:r>
              <a:rPr lang="el-GR" altLang="en-US" sz="2400" b="1" dirty="0" smtClean="0"/>
              <a:t>Ανοικτά Ακαδημαϊκά Μαθήματα στο Οικονομικό Πανεπιστήμιο Αθηνών</a:t>
            </a:r>
            <a:r>
              <a:rPr lang="el-GR" altLang="en-US" sz="2400" dirty="0" smtClean="0"/>
              <a:t>» έχει χρηματοδοτήσει μόνο τη αναδιαμόρφωση του εκπαιδευτικού υλικού. </a:t>
            </a:r>
          </a:p>
          <a:p>
            <a:pPr eaLnBrk="1" hangingPunct="1"/>
            <a:r>
              <a:rPr lang="el-GR" altLang="en-US" sz="24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172" name="Picture 3" descr="Λογότυπο Επιχειρησιακού Προγράμματος Εκπαίδευση και Δια βίου Μάθηση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1913" y="5054600"/>
            <a:ext cx="6480175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C62E363-DD1B-4ADF-AC8F-F4B0A91AA561}" type="slidenum">
              <a:rPr lang="el-GR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l-GR" alt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277245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000099"/>
                </a:solidFill>
              </a:rPr>
              <a:t>Μέτρηση αποτελεσματικότητας διαφήμισης μέσω του διαδικτύου</a:t>
            </a:r>
            <a:r>
              <a:rPr lang="el-GR" dirty="0" smtClean="0">
                <a:solidFill>
                  <a:srgbClr val="000099"/>
                </a:solidFill>
              </a:rPr>
              <a:t/>
            </a:r>
            <a:br>
              <a:rPr lang="el-GR" dirty="0" smtClean="0">
                <a:solidFill>
                  <a:srgbClr val="000099"/>
                </a:solidFill>
              </a:rPr>
            </a:br>
            <a:endParaRPr lang="el-GR" dirty="0">
              <a:solidFill>
                <a:srgbClr val="000099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5114948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l-GR" b="1" u="sng" dirty="0" smtClean="0">
                <a:solidFill>
                  <a:srgbClr val="FF0000"/>
                </a:solidFill>
              </a:rPr>
              <a:t>CTR (</a:t>
            </a:r>
            <a:r>
              <a:rPr lang="el-GR" b="1" u="sng" dirty="0" err="1" smtClean="0">
                <a:solidFill>
                  <a:srgbClr val="FF0000"/>
                </a:solidFill>
              </a:rPr>
              <a:t>Click</a:t>
            </a:r>
            <a:r>
              <a:rPr lang="el-GR" b="1" u="sng" dirty="0" smtClean="0">
                <a:solidFill>
                  <a:srgbClr val="FF0000"/>
                </a:solidFill>
              </a:rPr>
              <a:t> </a:t>
            </a:r>
            <a:r>
              <a:rPr lang="el-GR" b="1" u="sng" dirty="0" err="1" smtClean="0">
                <a:solidFill>
                  <a:srgbClr val="FF0000"/>
                </a:solidFill>
              </a:rPr>
              <a:t>Through</a:t>
            </a:r>
            <a:r>
              <a:rPr lang="el-GR" b="1" u="sng" dirty="0" smtClean="0">
                <a:solidFill>
                  <a:srgbClr val="FF0000"/>
                </a:solidFill>
              </a:rPr>
              <a:t> </a:t>
            </a:r>
            <a:r>
              <a:rPr lang="el-GR" b="1" u="sng" dirty="0" err="1" smtClean="0">
                <a:solidFill>
                  <a:srgbClr val="FF0000"/>
                </a:solidFill>
              </a:rPr>
              <a:t>Rate</a:t>
            </a:r>
            <a:r>
              <a:rPr lang="el-GR" b="1" u="sng" dirty="0" smtClean="0">
                <a:solidFill>
                  <a:srgbClr val="FF0000"/>
                </a:solidFill>
              </a:rPr>
              <a:t>)</a:t>
            </a:r>
            <a:endParaRPr lang="en-US" b="1" dirty="0" smtClean="0"/>
          </a:p>
          <a:p>
            <a:pPr>
              <a:lnSpc>
                <a:spcPct val="150000"/>
              </a:lnSpc>
            </a:pPr>
            <a:r>
              <a:rPr lang="el-GR" b="1" u="sng" dirty="0" smtClean="0">
                <a:solidFill>
                  <a:srgbClr val="FF0000"/>
                </a:solidFill>
              </a:rPr>
              <a:t>CPU (</a:t>
            </a:r>
            <a:r>
              <a:rPr lang="el-GR" b="1" u="sng" dirty="0" err="1" smtClean="0">
                <a:solidFill>
                  <a:srgbClr val="FF0000"/>
                </a:solidFill>
              </a:rPr>
              <a:t>Cost</a:t>
            </a:r>
            <a:r>
              <a:rPr lang="el-GR" b="1" u="sng" dirty="0" smtClean="0">
                <a:solidFill>
                  <a:srgbClr val="FF0000"/>
                </a:solidFill>
              </a:rPr>
              <a:t> </a:t>
            </a:r>
            <a:r>
              <a:rPr lang="el-GR" b="1" u="sng" dirty="0" err="1" smtClean="0">
                <a:solidFill>
                  <a:srgbClr val="FF0000"/>
                </a:solidFill>
              </a:rPr>
              <a:t>per</a:t>
            </a:r>
            <a:r>
              <a:rPr lang="el-GR" b="1" u="sng" dirty="0" smtClean="0">
                <a:solidFill>
                  <a:srgbClr val="FF0000"/>
                </a:solidFill>
              </a:rPr>
              <a:t> </a:t>
            </a:r>
            <a:r>
              <a:rPr lang="el-GR" b="1" u="sng" dirty="0" err="1" smtClean="0">
                <a:solidFill>
                  <a:srgbClr val="FF0000"/>
                </a:solidFill>
              </a:rPr>
              <a:t>User</a:t>
            </a:r>
            <a:r>
              <a:rPr lang="el-GR" b="1" u="sng" dirty="0" smtClean="0">
                <a:solidFill>
                  <a:srgbClr val="FF0000"/>
                </a:solidFill>
              </a:rPr>
              <a:t>)</a:t>
            </a:r>
            <a:endParaRPr lang="en-US" b="1" dirty="0" smtClean="0"/>
          </a:p>
          <a:p>
            <a:pPr>
              <a:lnSpc>
                <a:spcPct val="150000"/>
              </a:lnSpc>
            </a:pPr>
            <a:r>
              <a:rPr lang="el-GR" b="1" u="sng" dirty="0" smtClean="0">
                <a:solidFill>
                  <a:srgbClr val="FF0000"/>
                </a:solidFill>
              </a:rPr>
              <a:t>CPM (</a:t>
            </a:r>
            <a:r>
              <a:rPr lang="el-GR" b="1" u="sng" dirty="0" err="1" smtClean="0">
                <a:solidFill>
                  <a:srgbClr val="FF0000"/>
                </a:solidFill>
              </a:rPr>
              <a:t>Cost</a:t>
            </a:r>
            <a:r>
              <a:rPr lang="el-GR" b="1" u="sng" dirty="0" smtClean="0">
                <a:solidFill>
                  <a:srgbClr val="FF0000"/>
                </a:solidFill>
              </a:rPr>
              <a:t> </a:t>
            </a:r>
            <a:r>
              <a:rPr lang="el-GR" b="1" u="sng" dirty="0" err="1" smtClean="0">
                <a:solidFill>
                  <a:srgbClr val="FF0000"/>
                </a:solidFill>
              </a:rPr>
              <a:t>per</a:t>
            </a:r>
            <a:r>
              <a:rPr lang="el-GR" b="1" u="sng" dirty="0" smtClean="0">
                <a:solidFill>
                  <a:srgbClr val="FF0000"/>
                </a:solidFill>
              </a:rPr>
              <a:t> </a:t>
            </a:r>
            <a:r>
              <a:rPr lang="el-GR" b="1" u="sng" dirty="0" err="1" smtClean="0">
                <a:solidFill>
                  <a:srgbClr val="FF0000"/>
                </a:solidFill>
              </a:rPr>
              <a:t>thousand</a:t>
            </a:r>
            <a:r>
              <a:rPr lang="el-GR" b="1" u="sng" dirty="0" smtClean="0">
                <a:solidFill>
                  <a:srgbClr val="FF0000"/>
                </a:solidFill>
              </a:rPr>
              <a:t>)</a:t>
            </a:r>
            <a:endParaRPr lang="en-US" b="1" dirty="0" smtClean="0"/>
          </a:p>
          <a:p>
            <a:pPr>
              <a:lnSpc>
                <a:spcPct val="150000"/>
              </a:lnSpc>
            </a:pPr>
            <a:r>
              <a:rPr lang="el-GR" b="1" u="sng" dirty="0" err="1" smtClean="0">
                <a:solidFill>
                  <a:srgbClr val="FF0000"/>
                </a:solidFill>
              </a:rPr>
              <a:t>Exposure</a:t>
            </a:r>
            <a:r>
              <a:rPr lang="el-GR" b="1" u="sng" dirty="0" smtClean="0">
                <a:solidFill>
                  <a:srgbClr val="FF0000"/>
                </a:solidFill>
              </a:rPr>
              <a:t> </a:t>
            </a:r>
            <a:r>
              <a:rPr lang="el-GR" b="1" u="sng" dirty="0" err="1" smtClean="0">
                <a:solidFill>
                  <a:srgbClr val="FF0000"/>
                </a:solidFill>
              </a:rPr>
              <a:t>rate</a:t>
            </a:r>
            <a:endParaRPr lang="en-US" b="1" dirty="0" smtClean="0"/>
          </a:p>
          <a:p>
            <a:pPr>
              <a:lnSpc>
                <a:spcPct val="150000"/>
              </a:lnSpc>
            </a:pPr>
            <a:r>
              <a:rPr lang="el-GR" b="1" u="sng" dirty="0" err="1" smtClean="0">
                <a:solidFill>
                  <a:srgbClr val="FF0000"/>
                </a:solidFill>
              </a:rPr>
              <a:t>Conversion</a:t>
            </a:r>
            <a:r>
              <a:rPr lang="el-GR" b="1" u="sng" dirty="0" smtClean="0">
                <a:solidFill>
                  <a:srgbClr val="FF0000"/>
                </a:solidFill>
              </a:rPr>
              <a:t> </a:t>
            </a:r>
            <a:r>
              <a:rPr lang="el-GR" b="1" u="sng" dirty="0" err="1" smtClean="0">
                <a:solidFill>
                  <a:srgbClr val="FF0000"/>
                </a:solidFill>
              </a:rPr>
              <a:t>Rate</a:t>
            </a:r>
            <a:r>
              <a:rPr lang="el-GR" b="1" u="sng" dirty="0" smtClean="0">
                <a:solidFill>
                  <a:srgbClr val="FF0000"/>
                </a:solidFill>
              </a:rPr>
              <a:t> &amp; </a:t>
            </a:r>
            <a:r>
              <a:rPr lang="el-GR" b="1" u="sng" dirty="0" err="1" smtClean="0">
                <a:solidFill>
                  <a:srgbClr val="FF0000"/>
                </a:solidFill>
              </a:rPr>
              <a:t>Targets</a:t>
            </a:r>
            <a:endParaRPr lang="el-GR" b="1" dirty="0"/>
          </a:p>
        </p:txBody>
      </p:sp>
      <p:sp>
        <p:nvSpPr>
          <p:cNvPr id="4" name="3 - TextBox"/>
          <p:cNvSpPr txBox="1"/>
          <p:nvPr/>
        </p:nvSpPr>
        <p:spPr>
          <a:xfrm>
            <a:off x="7236296" y="6453336"/>
            <a:ext cx="1907704" cy="40466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algn="r"/>
            <a:r>
              <a:rPr lang="en-US" dirty="0" smtClean="0"/>
              <a:t>20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l-GR" b="1" dirty="0" smtClean="0">
                <a:solidFill>
                  <a:srgbClr val="000099"/>
                </a:solidFill>
              </a:rPr>
              <a:t>Αξιολόγηση Άμεσου Μάρκετινγκ</a:t>
            </a:r>
            <a:endParaRPr lang="el-GR" b="1" dirty="0">
              <a:solidFill>
                <a:srgbClr val="000099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40000" lnSpcReduction="20000"/>
          </a:bodyPr>
          <a:lstStyle/>
          <a:p>
            <a:pPr>
              <a:lnSpc>
                <a:spcPct val="120000"/>
              </a:lnSpc>
            </a:pPr>
            <a:r>
              <a:rPr lang="el-GR" sz="7400" b="1" dirty="0" smtClean="0">
                <a:solidFill>
                  <a:srgbClr val="CC0000"/>
                </a:solidFill>
              </a:rPr>
              <a:t>Ποσοστό ανταπόκρισης</a:t>
            </a:r>
          </a:p>
          <a:p>
            <a:pPr>
              <a:lnSpc>
                <a:spcPct val="120000"/>
              </a:lnSpc>
            </a:pPr>
            <a:r>
              <a:rPr lang="el-GR" sz="7400" b="1" dirty="0" smtClean="0">
                <a:solidFill>
                  <a:srgbClr val="CC0000"/>
                </a:solidFill>
              </a:rPr>
              <a:t>Νέοι πελάτες που αποκτήθηκαν</a:t>
            </a:r>
          </a:p>
          <a:p>
            <a:pPr>
              <a:lnSpc>
                <a:spcPct val="120000"/>
              </a:lnSpc>
            </a:pPr>
            <a:r>
              <a:rPr lang="el-GR" sz="7400" b="1" dirty="0" smtClean="0">
                <a:solidFill>
                  <a:srgbClr val="CC0000"/>
                </a:solidFill>
              </a:rPr>
              <a:t>Κόστος απόκτησης πελατών</a:t>
            </a:r>
          </a:p>
          <a:p>
            <a:pPr>
              <a:lnSpc>
                <a:spcPct val="120000"/>
              </a:lnSpc>
            </a:pPr>
            <a:r>
              <a:rPr lang="el-GR" sz="7400" b="1" dirty="0" smtClean="0">
                <a:solidFill>
                  <a:srgbClr val="CC0000"/>
                </a:solidFill>
              </a:rPr>
              <a:t>Πελάτες που αποκτήθηκαν ξανά</a:t>
            </a:r>
          </a:p>
          <a:p>
            <a:pPr>
              <a:lnSpc>
                <a:spcPct val="120000"/>
              </a:lnSpc>
            </a:pPr>
            <a:r>
              <a:rPr lang="el-GR" sz="7400" b="1" dirty="0" smtClean="0">
                <a:solidFill>
                  <a:srgbClr val="CC0000"/>
                </a:solidFill>
              </a:rPr>
              <a:t>Μέσος όρος πωλήσεων</a:t>
            </a:r>
          </a:p>
          <a:p>
            <a:pPr>
              <a:lnSpc>
                <a:spcPct val="120000"/>
              </a:lnSpc>
            </a:pPr>
            <a:r>
              <a:rPr lang="el-GR" sz="7400" b="1" dirty="0" smtClean="0">
                <a:solidFill>
                  <a:srgbClr val="CC0000"/>
                </a:solidFill>
              </a:rPr>
              <a:t>Επιστροφές και προσαρμογές προϊόντων</a:t>
            </a:r>
          </a:p>
          <a:p>
            <a:pPr>
              <a:lnSpc>
                <a:spcPct val="120000"/>
              </a:lnSpc>
            </a:pPr>
            <a:r>
              <a:rPr lang="el-GR" sz="7400" b="1" dirty="0" smtClean="0">
                <a:solidFill>
                  <a:srgbClr val="CC0000"/>
                </a:solidFill>
              </a:rPr>
              <a:t>Αιτήματα εξυπηρέτησης πελατών</a:t>
            </a:r>
          </a:p>
          <a:p>
            <a:pPr>
              <a:lnSpc>
                <a:spcPct val="120000"/>
              </a:lnSpc>
            </a:pPr>
            <a:r>
              <a:rPr lang="el-GR" sz="7400" b="1" dirty="0" smtClean="0">
                <a:solidFill>
                  <a:srgbClr val="CC0000"/>
                </a:solidFill>
              </a:rPr>
              <a:t>Παρούσα αξία πελάτη</a:t>
            </a:r>
          </a:p>
          <a:p>
            <a:endParaRPr lang="el-GR" dirty="0"/>
          </a:p>
        </p:txBody>
      </p:sp>
      <p:sp>
        <p:nvSpPr>
          <p:cNvPr id="4" name="3 - TextBox"/>
          <p:cNvSpPr txBox="1"/>
          <p:nvPr/>
        </p:nvSpPr>
        <p:spPr>
          <a:xfrm>
            <a:off x="7884368" y="6381328"/>
            <a:ext cx="1259632" cy="47667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algn="r"/>
            <a:r>
              <a:rPr lang="en-US" dirty="0" smtClean="0"/>
              <a:t>21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000099"/>
                </a:solidFill>
              </a:rPr>
              <a:t>Αξιολόγηση Προώθησης Πωλήσεων</a:t>
            </a:r>
            <a:endParaRPr lang="el-GR" b="1" dirty="0">
              <a:solidFill>
                <a:srgbClr val="000099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>
              <a:lnSpc>
                <a:spcPct val="150000"/>
              </a:lnSpc>
            </a:pPr>
            <a:endParaRPr lang="el-GR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l-GR" sz="3600" b="1" dirty="0" smtClean="0">
                <a:solidFill>
                  <a:srgbClr val="FF0000"/>
                </a:solidFill>
              </a:rPr>
              <a:t>Μέτρηση απώλειας εσόδων</a:t>
            </a:r>
          </a:p>
          <a:p>
            <a:pPr>
              <a:lnSpc>
                <a:spcPct val="150000"/>
              </a:lnSpc>
            </a:pPr>
            <a:r>
              <a:rPr lang="el-GR" sz="3600" b="1" dirty="0" smtClean="0">
                <a:solidFill>
                  <a:srgbClr val="FF0000"/>
                </a:solidFill>
              </a:rPr>
              <a:t>Ανάλυση νεκρού σημείου</a:t>
            </a:r>
          </a:p>
          <a:p>
            <a:pPr>
              <a:lnSpc>
                <a:spcPct val="150000"/>
              </a:lnSpc>
            </a:pPr>
            <a:r>
              <a:rPr lang="el-GR" sz="3600" b="1" dirty="0" smtClean="0">
                <a:solidFill>
                  <a:srgbClr val="FF0000"/>
                </a:solidFill>
              </a:rPr>
              <a:t>Στοιχειώδης ανάλυση κατά περίπτωση</a:t>
            </a:r>
            <a:endParaRPr lang="el-GR" sz="3600" b="1" dirty="0">
              <a:solidFill>
                <a:srgbClr val="FF0000"/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7380312" y="6453336"/>
            <a:ext cx="1763688" cy="40466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algn="r"/>
            <a:r>
              <a:rPr lang="en-US" dirty="0" smtClean="0"/>
              <a:t>22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l-GR" b="1" dirty="0" smtClean="0">
                <a:solidFill>
                  <a:srgbClr val="000099"/>
                </a:solidFill>
              </a:rPr>
              <a:t>Ανάλυση Νεκρού Σημείου</a:t>
            </a:r>
            <a:endParaRPr lang="el-GR" b="1" dirty="0">
              <a:solidFill>
                <a:srgbClr val="000099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 </a:t>
            </a:r>
            <a:endParaRPr lang="el-GR" dirty="0"/>
          </a:p>
        </p:txBody>
      </p:sp>
      <p:cxnSp>
        <p:nvCxnSpPr>
          <p:cNvPr id="6" name="5 - Ευθεία γραμμή σύνδεσης"/>
          <p:cNvCxnSpPr/>
          <p:nvPr/>
        </p:nvCxnSpPr>
        <p:spPr>
          <a:xfrm rot="5400000">
            <a:off x="-963651" y="3821115"/>
            <a:ext cx="3928296" cy="794"/>
          </a:xfrm>
          <a:prstGeom prst="line">
            <a:avLst/>
          </a:prstGeom>
          <a:ln w="44450"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>
            <a:off x="1000100" y="5786454"/>
            <a:ext cx="6072230" cy="1588"/>
          </a:xfrm>
          <a:prstGeom prst="line">
            <a:avLst/>
          </a:prstGeom>
          <a:ln w="44450"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εία γραμμή σύνδεσης"/>
          <p:cNvCxnSpPr/>
          <p:nvPr/>
        </p:nvCxnSpPr>
        <p:spPr>
          <a:xfrm flipV="1">
            <a:off x="1000100" y="2357430"/>
            <a:ext cx="5929354" cy="3429024"/>
          </a:xfrm>
          <a:prstGeom prst="line">
            <a:avLst/>
          </a:prstGeom>
          <a:ln w="444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1000100" y="4929198"/>
            <a:ext cx="5929354" cy="1588"/>
          </a:xfrm>
          <a:prstGeom prst="line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- Ευθεία γραμμή σύνδεσης"/>
          <p:cNvCxnSpPr/>
          <p:nvPr/>
        </p:nvCxnSpPr>
        <p:spPr>
          <a:xfrm flipV="1">
            <a:off x="1000100" y="3429000"/>
            <a:ext cx="6000792" cy="1500198"/>
          </a:xfrm>
          <a:prstGeom prst="line">
            <a:avLst/>
          </a:prstGeom>
          <a:ln w="412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6929454" y="3000372"/>
            <a:ext cx="2000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chemeClr val="accent3">
                    <a:lumMod val="50000"/>
                  </a:schemeClr>
                </a:solidFill>
              </a:rPr>
              <a:t>Συνολικό Κόστος</a:t>
            </a:r>
            <a:endParaRPr lang="el-GR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6858016" y="1857364"/>
            <a:ext cx="2000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7030A0"/>
                </a:solidFill>
              </a:rPr>
              <a:t>Συνολικά Έσοδα</a:t>
            </a:r>
            <a:endParaRPr lang="el-GR" sz="2000" b="1" dirty="0">
              <a:solidFill>
                <a:srgbClr val="7030A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6786578" y="4429132"/>
            <a:ext cx="2071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Σταθερό Κόστος</a:t>
            </a:r>
            <a:endParaRPr lang="el-GR" sz="2000" b="1" dirty="0">
              <a:solidFill>
                <a:srgbClr val="FF0000"/>
              </a:solidFill>
            </a:endParaRPr>
          </a:p>
        </p:txBody>
      </p:sp>
      <p:sp>
        <p:nvSpPr>
          <p:cNvPr id="21" name="20 - Τόξο"/>
          <p:cNvSpPr/>
          <p:nvPr/>
        </p:nvSpPr>
        <p:spPr>
          <a:xfrm>
            <a:off x="3000364" y="3571876"/>
            <a:ext cx="642942" cy="1214446"/>
          </a:xfrm>
          <a:prstGeom prst="arc">
            <a:avLst/>
          </a:prstGeom>
          <a:ln w="3492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21 - TextBox"/>
          <p:cNvSpPr txBox="1"/>
          <p:nvPr/>
        </p:nvSpPr>
        <p:spPr>
          <a:xfrm>
            <a:off x="2500298" y="3143248"/>
            <a:ext cx="1714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Νεκρό Σημείο</a:t>
            </a:r>
            <a:endParaRPr lang="el-GR" sz="2000" b="1" dirty="0"/>
          </a:p>
        </p:txBody>
      </p:sp>
      <p:sp>
        <p:nvSpPr>
          <p:cNvPr id="23" name="22 - TextBox"/>
          <p:cNvSpPr txBox="1"/>
          <p:nvPr/>
        </p:nvSpPr>
        <p:spPr>
          <a:xfrm>
            <a:off x="5429256" y="5929330"/>
            <a:ext cx="27860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Μονάδες Προϊόντος</a:t>
            </a:r>
            <a:endParaRPr lang="el-GR" sz="2000" b="1" dirty="0"/>
          </a:p>
        </p:txBody>
      </p:sp>
      <p:sp>
        <p:nvSpPr>
          <p:cNvPr id="24" name="23 - TextBox"/>
          <p:cNvSpPr txBox="1"/>
          <p:nvPr/>
        </p:nvSpPr>
        <p:spPr>
          <a:xfrm>
            <a:off x="0" y="1500174"/>
            <a:ext cx="10001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Κόστος</a:t>
            </a:r>
          </a:p>
          <a:p>
            <a:r>
              <a:rPr lang="el-GR" sz="2000" b="1" dirty="0" smtClean="0"/>
              <a:t>και</a:t>
            </a:r>
          </a:p>
          <a:p>
            <a:r>
              <a:rPr lang="el-GR" sz="2000" b="1" dirty="0" smtClean="0"/>
              <a:t>Έσοδα</a:t>
            </a:r>
          </a:p>
        </p:txBody>
      </p:sp>
      <p:sp>
        <p:nvSpPr>
          <p:cNvPr id="17" name="16 - TextBox"/>
          <p:cNvSpPr txBox="1"/>
          <p:nvPr/>
        </p:nvSpPr>
        <p:spPr>
          <a:xfrm>
            <a:off x="7199784" y="6525344"/>
            <a:ext cx="1944216" cy="33265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92500" lnSpcReduction="10000"/>
          </a:bodyPr>
          <a:lstStyle/>
          <a:p>
            <a:pPr algn="r"/>
            <a:r>
              <a:rPr lang="en-US" dirty="0" smtClean="0"/>
              <a:t>23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l-GR" b="1" dirty="0" smtClean="0">
                <a:solidFill>
                  <a:srgbClr val="000099"/>
                </a:solidFill>
              </a:rPr>
              <a:t>Αξιολόγηση Δημοσίων Σχέσεων</a:t>
            </a:r>
            <a:endParaRPr lang="el-GR" b="1" dirty="0">
              <a:solidFill>
                <a:srgbClr val="000099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endParaRPr lang="el-GR" b="1" dirty="0" smtClean="0">
              <a:solidFill>
                <a:srgbClr val="FF0000"/>
              </a:solidFill>
            </a:endParaRPr>
          </a:p>
          <a:p>
            <a:endParaRPr lang="el-GR" b="1" dirty="0" smtClean="0">
              <a:solidFill>
                <a:srgbClr val="FF0000"/>
              </a:solidFill>
            </a:endParaRPr>
          </a:p>
          <a:p>
            <a:r>
              <a:rPr lang="el-GR" sz="3600" b="1" dirty="0" smtClean="0">
                <a:solidFill>
                  <a:srgbClr val="FF0000"/>
                </a:solidFill>
              </a:rPr>
              <a:t>Μέτρηση ισοδύναμης διαφημιστικής αξίας</a:t>
            </a:r>
          </a:p>
          <a:p>
            <a:r>
              <a:rPr lang="el-GR" sz="3600" b="1" dirty="0" smtClean="0">
                <a:solidFill>
                  <a:srgbClr val="FF0000"/>
                </a:solidFill>
              </a:rPr>
              <a:t>Διείσδυση μηνύματος </a:t>
            </a:r>
          </a:p>
          <a:p>
            <a:r>
              <a:rPr lang="el-GR" sz="3600" b="1" dirty="0" smtClean="0">
                <a:solidFill>
                  <a:srgbClr val="FF0000"/>
                </a:solidFill>
              </a:rPr>
              <a:t>Αποτύπωση στόχων της εκστρατείας</a:t>
            </a:r>
          </a:p>
          <a:p>
            <a:endParaRPr lang="el-GR" dirty="0"/>
          </a:p>
        </p:txBody>
      </p:sp>
      <p:sp>
        <p:nvSpPr>
          <p:cNvPr id="4" name="3 - TextBox"/>
          <p:cNvSpPr txBox="1"/>
          <p:nvPr/>
        </p:nvSpPr>
        <p:spPr>
          <a:xfrm>
            <a:off x="8028384" y="6381328"/>
            <a:ext cx="1115616" cy="47667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algn="r"/>
            <a:r>
              <a:rPr lang="en-US" dirty="0" smtClean="0"/>
              <a:t>24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l-GR" dirty="0" smtClean="0"/>
              <a:t>Βιβλιογραφία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Jeffery, M. (2010) </a:t>
            </a:r>
            <a:r>
              <a:rPr lang="en-US" i="1" dirty="0" smtClean="0"/>
              <a:t>Data-Driven Marketing: The 15 Metrics Everyone in Marketing Should Know</a:t>
            </a:r>
            <a:r>
              <a:rPr lang="en-US" dirty="0" smtClean="0"/>
              <a:t>. Hoboken, New Jersey: Wiley Publishing. ISBN: 9780470504543</a:t>
            </a:r>
            <a:endParaRPr lang="el-GR" dirty="0" smtClean="0"/>
          </a:p>
          <a:p>
            <a:r>
              <a:rPr lang="en-US" dirty="0" smtClean="0"/>
              <a:t>Burns, A. C., &amp; Bush, R. F. (2010). </a:t>
            </a:r>
            <a:r>
              <a:rPr lang="en-US" i="1" dirty="0" smtClean="0"/>
              <a:t>Marketing research</a:t>
            </a:r>
            <a:r>
              <a:rPr lang="en-US" dirty="0" smtClean="0"/>
              <a:t> (6th ed.). Upper Saddle River, NJ: Prentice </a:t>
            </a:r>
            <a:r>
              <a:rPr lang="en-US" dirty="0" err="1" smtClean="0"/>
              <a:t>Hall.ISBN</a:t>
            </a:r>
            <a:r>
              <a:rPr lang="en-US" dirty="0" smtClean="0"/>
              <a:t>: 9780136027041</a:t>
            </a:r>
            <a:endParaRPr lang="el-GR" dirty="0" smtClean="0"/>
          </a:p>
          <a:p>
            <a:r>
              <a:rPr lang="en-US" dirty="0" smtClean="0"/>
              <a:t>Kitchen, P. J., &amp; </a:t>
            </a:r>
            <a:r>
              <a:rPr lang="en-US" dirty="0" err="1" smtClean="0"/>
              <a:t>Burgmann</a:t>
            </a:r>
            <a:r>
              <a:rPr lang="en-US" dirty="0" smtClean="0"/>
              <a:t>, I. (2010). </a:t>
            </a:r>
            <a:r>
              <a:rPr lang="en-US" i="1" dirty="0" smtClean="0"/>
              <a:t>Integrated marketing communication</a:t>
            </a:r>
            <a:r>
              <a:rPr lang="en-US" dirty="0" smtClean="0"/>
              <a:t>. John Wiley &amp; Sons, Ltd.</a:t>
            </a:r>
            <a:endParaRPr lang="el-GR" dirty="0" smtClean="0"/>
          </a:p>
          <a:p>
            <a:r>
              <a:rPr lang="en-US" dirty="0" smtClean="0"/>
              <a:t>PICKTON, David; BRODERICK, Amanda. </a:t>
            </a:r>
            <a:r>
              <a:rPr lang="en-US" i="1" dirty="0" smtClean="0"/>
              <a:t>Integrated marketing communications</a:t>
            </a:r>
            <a:r>
              <a:rPr lang="en-US" dirty="0" smtClean="0"/>
              <a:t>. Financial Times Prentice Hall, 2001.</a:t>
            </a:r>
            <a:endParaRPr lang="el-GR" dirty="0" smtClean="0"/>
          </a:p>
          <a:p>
            <a:r>
              <a:rPr lang="en-US" dirty="0" smtClean="0"/>
              <a:t>KITCHEN, Philip J.; KIM, </a:t>
            </a:r>
            <a:r>
              <a:rPr lang="en-US" dirty="0" err="1" smtClean="0"/>
              <a:t>Ilchul</a:t>
            </a:r>
            <a:r>
              <a:rPr lang="en-US" dirty="0" smtClean="0"/>
              <a:t>; SCHULTZ, Don E. Integrated marketing communication: Practice leads theory. </a:t>
            </a:r>
            <a:r>
              <a:rPr lang="en-US" i="1" dirty="0" smtClean="0"/>
              <a:t>Journal of Advertising Research</a:t>
            </a:r>
            <a:r>
              <a:rPr lang="en-US" dirty="0" smtClean="0"/>
              <a:t>, 2008, 48.4: 531.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53C4726A-630D-4CB4-B088-BAB00F4188E9}" type="slidenum">
              <a:rPr lang="el-GR" smtClean="0"/>
              <a:pPr/>
              <a:t>25</a:t>
            </a:fld>
            <a:endParaRPr lang="el-G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Τέλος Ενότητας #</a:t>
            </a:r>
            <a:r>
              <a:rPr lang="en-US" altLang="en-US" dirty="0" smtClean="0"/>
              <a:t> 4</a:t>
            </a:r>
            <a:endParaRPr lang="el-GR" altLang="en-US" dirty="0" smtClean="0"/>
          </a:p>
        </p:txBody>
      </p:sp>
      <p:sp>
        <p:nvSpPr>
          <p:cNvPr id="45059" name="Θέση κειμένου 5"/>
          <p:cNvSpPr>
            <a:spLocks noGrp="1"/>
          </p:cNvSpPr>
          <p:nvPr>
            <p:ph type="subTitle" idx="1"/>
          </p:nvPr>
        </p:nvSpPr>
        <p:spPr>
          <a:xfrm>
            <a:off x="683568" y="3933056"/>
            <a:ext cx="7775575" cy="1768153"/>
          </a:xfrm>
        </p:spPr>
        <p:txBody>
          <a:bodyPr>
            <a:normAutofit lnSpcReduction="10000"/>
          </a:bodyPr>
          <a:lstStyle/>
          <a:p>
            <a:pPr algn="l"/>
            <a:r>
              <a:rPr lang="el-GR" altLang="en-US" b="1" dirty="0" smtClean="0"/>
              <a:t>Μάθημα:</a:t>
            </a:r>
            <a:r>
              <a:rPr lang="el-GR" dirty="0" smtClean="0"/>
              <a:t> Διοίκηση </a:t>
            </a:r>
            <a:r>
              <a:rPr lang="el-GR" smtClean="0"/>
              <a:t>ολοκληρωμένης </a:t>
            </a:r>
            <a:r>
              <a:rPr lang="el-GR" smtClean="0"/>
              <a:t>επικοινωνιακής </a:t>
            </a:r>
            <a:r>
              <a:rPr lang="el-GR" dirty="0" smtClean="0"/>
              <a:t>στρατηγικής</a:t>
            </a:r>
            <a:endParaRPr lang="el-GR" altLang="en-US" dirty="0" smtClean="0"/>
          </a:p>
          <a:p>
            <a:pPr algn="l"/>
            <a:r>
              <a:rPr lang="el-GR" altLang="en-US" b="1" dirty="0" smtClean="0"/>
              <a:t>Ενότητα </a:t>
            </a:r>
            <a:r>
              <a:rPr lang="en-US" altLang="en-US" b="1" dirty="0" smtClean="0"/>
              <a:t>#4</a:t>
            </a:r>
            <a:r>
              <a:rPr lang="el-GR" altLang="en-US" b="1" dirty="0" smtClean="0"/>
              <a:t>:</a:t>
            </a:r>
            <a:r>
              <a:rPr lang="en-US" altLang="en-US" b="1" dirty="0" smtClean="0"/>
              <a:t> </a:t>
            </a:r>
            <a:r>
              <a:rPr lang="el-GR" dirty="0" smtClean="0"/>
              <a:t>Αξιολόγηση και έλεγχος του προγράμματος ολοκληρωμένης επικοινωνίας μάρκετινγκ</a:t>
            </a:r>
            <a:endParaRPr lang="el-GR" altLang="en-US" dirty="0" smtClean="0"/>
          </a:p>
          <a:p>
            <a:pPr algn="l" eaLnBrk="1" hangingPunct="1"/>
            <a:r>
              <a:rPr lang="el-GR" altLang="en-US" b="1" dirty="0" smtClean="0"/>
              <a:t>Διδάσκων: </a:t>
            </a:r>
            <a:r>
              <a:rPr lang="el-GR" altLang="en-US" dirty="0" smtClean="0"/>
              <a:t>Γεώργιος Πανηγυράκης</a:t>
            </a:r>
          </a:p>
          <a:p>
            <a:pPr algn="l" eaLnBrk="1" hangingPunct="1"/>
            <a:r>
              <a:rPr lang="el-GR" altLang="en-US" b="1" dirty="0" smtClean="0"/>
              <a:t>Τμήμα: </a:t>
            </a:r>
            <a:r>
              <a:rPr lang="el-GR" altLang="en-US" dirty="0" smtClean="0"/>
              <a:t>Οργάνωση και Διοίκηση Επιχειρήσεων</a:t>
            </a:r>
          </a:p>
          <a:p>
            <a:pPr eaLnBrk="1" hangingPunct="1"/>
            <a:endParaRPr lang="el-GR" altLang="en-US" dirty="0" smtClean="0"/>
          </a:p>
          <a:p>
            <a:pPr eaLnBrk="1" hangingPunct="1"/>
            <a:endParaRPr lang="el-GR" altLang="en-US" dirty="0" smtClean="0"/>
          </a:p>
        </p:txBody>
      </p:sp>
      <p:pic>
        <p:nvPicPr>
          <p:cNvPr id="45060" name="Picture 3" descr="Λογότυπο Επιχειρησιακού Προγράμματος Εκπαίδευση και Δια βίου Μάθηση του Υπουργείου Παιδείας ΕΣΠΑ 2007-2013 με τη σημαία της Ευρωπαϊκής Ένωσης, το οποίο συγχρηματοδοτείται από την Ευρωπαϊκή Ένωση (Ευρωπαϊκό Κοινωνικό Ταμείο) και από εθνικούς πόρους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24213" y="5591175"/>
            <a:ext cx="4310062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61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826125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13611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Άδειες Χρήσης</a:t>
            </a:r>
          </a:p>
        </p:txBody>
      </p:sp>
      <p:sp>
        <p:nvSpPr>
          <p:cNvPr id="9219" name="Subtitle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n-US" sz="2800" dirty="0" smtClean="0"/>
              <a:t>Το παρόν εκπαιδευτικό υλικό υπόκειται σε</a:t>
            </a:r>
            <a:r>
              <a:rPr lang="en-US" altLang="en-US" sz="2800" dirty="0" smtClean="0"/>
              <a:t> </a:t>
            </a:r>
            <a:r>
              <a:rPr lang="el-GR" altLang="en-US" sz="2800" dirty="0" smtClean="0"/>
              <a:t>άδειες χρήσης </a:t>
            </a:r>
            <a:r>
              <a:rPr lang="en-US" altLang="en-US" sz="2800" dirty="0" smtClean="0"/>
              <a:t>Creative Commons. </a:t>
            </a:r>
          </a:p>
        </p:txBody>
      </p:sp>
      <p:sp>
        <p:nvSpPr>
          <p:cNvPr id="9220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BABDFCD-DE1D-45FA-B467-2618E71A0A92}" type="slidenum">
              <a:rPr lang="el-GR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l-GR" altLang="en-US" sz="1400" dirty="0"/>
          </a:p>
        </p:txBody>
      </p:sp>
      <p:pic>
        <p:nvPicPr>
          <p:cNvPr id="9221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13075" y="5235575"/>
            <a:ext cx="307181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86490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Σκοποί ενότητας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n-US" dirty="0" smtClean="0"/>
              <a:t>Παρουσίαση των κριτηρίων αποτελεσματικού ελέγχου</a:t>
            </a:r>
          </a:p>
          <a:p>
            <a:r>
              <a:rPr lang="el-GR" altLang="en-US" dirty="0" smtClean="0"/>
              <a:t>Παρουσίαση εργαλείων για την αξιολόγηση και τον έλεγχο του προγράμματος ολοκληρωμένης επικοινωνίας μάρκετινγκ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6B8DBC-A905-4E0D-BBA1-1663A717B796}" type="slidenum">
              <a:rPr lang="el-GR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l-GR" alt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155402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Περιεχόμενα ενότητας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Αξιολόγηση και έλεγχος του προγράμματος ολοκληρωμένης επικοινωνίας μάρκετινγκ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Μέτρηση αποτελεσματικότητας των μεθόδων μάρκετινγκ</a:t>
            </a:r>
            <a:endParaRPr lang="en-US" altLang="en-US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FAA4AC7-23DD-4A1E-9599-5FA0C5EBB78D}" type="slidenum">
              <a:rPr lang="el-GR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l-GR" alt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138843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rgbClr val="000099"/>
                </a:solidFill>
              </a:rPr>
              <a:t>1. Αξιολόγηση και έλεγχος του προγράμματος ολοκληρωμένης επικοινωνίας μάρκετινγκ</a:t>
            </a:r>
            <a:endParaRPr lang="el-GR" b="1" dirty="0">
              <a:solidFill>
                <a:srgbClr val="000099"/>
              </a:solidFill>
            </a:endParaRPr>
          </a:p>
        </p:txBody>
      </p:sp>
      <p:pic>
        <p:nvPicPr>
          <p:cNvPr id="4" name="3 - Θέση περιεχομένου" descr="evaluation-clip-art-63210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48922" y="2000240"/>
            <a:ext cx="8046156" cy="4125923"/>
          </a:xfrm>
        </p:spPr>
      </p:pic>
      <p:sp>
        <p:nvSpPr>
          <p:cNvPr id="5" name="4 - TextBox"/>
          <p:cNvSpPr txBox="1"/>
          <p:nvPr/>
        </p:nvSpPr>
        <p:spPr>
          <a:xfrm>
            <a:off x="0" y="6604084"/>
            <a:ext cx="450056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http://www.cliparthut.com/clip-arts/632/evaluation-clip-art-632107.jpg</a:t>
            </a:r>
            <a:endParaRPr lang="el-GR" sz="1050" dirty="0"/>
          </a:p>
        </p:txBody>
      </p:sp>
      <p:sp>
        <p:nvSpPr>
          <p:cNvPr id="6" name="Slide Number Placeholder 3"/>
          <p:cNvSpPr>
            <a:spLocks noGrp="1"/>
          </p:cNvSpPr>
          <p:nvPr/>
        </p:nvSpPr>
        <p:spPr bwMode="auto">
          <a:xfrm>
            <a:off x="7010400" y="6492875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3C62E363-DD1B-4ADF-AC8F-F4B0A91AA561}" type="slidenum">
              <a:rPr lang="el-GR" altLang="en-US" sz="1400"/>
              <a:pPr algn="r">
                <a:spcBef>
                  <a:spcPct val="0"/>
                </a:spcBef>
                <a:buFontTx/>
                <a:buNone/>
              </a:pPr>
              <a:t>6</a:t>
            </a:fld>
            <a:endParaRPr lang="el-GR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000099"/>
                </a:solidFill>
              </a:rPr>
              <a:t>Κριτήρια αποτελεσματικού Ελέγχου</a:t>
            </a:r>
            <a:endParaRPr lang="el-GR" b="1" dirty="0">
              <a:solidFill>
                <a:srgbClr val="000099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Ακρίβεια</a:t>
            </a:r>
          </a:p>
          <a:p>
            <a:r>
              <a:rPr lang="el-GR" b="1" dirty="0" smtClean="0">
                <a:solidFill>
                  <a:srgbClr val="FF0000"/>
                </a:solidFill>
              </a:rPr>
              <a:t>Αντικειμενικότητα</a:t>
            </a:r>
          </a:p>
          <a:p>
            <a:r>
              <a:rPr lang="el-GR" b="1" dirty="0" smtClean="0">
                <a:solidFill>
                  <a:srgbClr val="FF0000"/>
                </a:solidFill>
              </a:rPr>
              <a:t>Χρονική καταλληλότητα</a:t>
            </a:r>
          </a:p>
          <a:p>
            <a:r>
              <a:rPr lang="el-GR" b="1" dirty="0" smtClean="0">
                <a:solidFill>
                  <a:srgbClr val="FF0000"/>
                </a:solidFill>
              </a:rPr>
              <a:t>Κατάλληλη διεύθυνση</a:t>
            </a:r>
          </a:p>
          <a:p>
            <a:r>
              <a:rPr lang="el-GR" b="1" dirty="0" smtClean="0">
                <a:solidFill>
                  <a:srgbClr val="FF0000"/>
                </a:solidFill>
              </a:rPr>
              <a:t>Εστίαση</a:t>
            </a:r>
          </a:p>
          <a:p>
            <a:r>
              <a:rPr lang="el-GR" b="1" dirty="0" smtClean="0">
                <a:solidFill>
                  <a:srgbClr val="FF0000"/>
                </a:solidFill>
              </a:rPr>
              <a:t>Οικονομικότητα</a:t>
            </a:r>
          </a:p>
          <a:p>
            <a:r>
              <a:rPr lang="el-GR" b="1" dirty="0" smtClean="0">
                <a:solidFill>
                  <a:srgbClr val="FF0000"/>
                </a:solidFill>
              </a:rPr>
              <a:t>Ευελιξία</a:t>
            </a:r>
          </a:p>
          <a:p>
            <a:r>
              <a:rPr lang="el-GR" b="1" dirty="0" smtClean="0">
                <a:solidFill>
                  <a:srgbClr val="FF0000"/>
                </a:solidFill>
              </a:rPr>
              <a:t>Αποδοχή</a:t>
            </a:r>
          </a:p>
          <a:p>
            <a:endParaRPr lang="el-GR" dirty="0"/>
          </a:p>
        </p:txBody>
      </p:sp>
      <p:sp>
        <p:nvSpPr>
          <p:cNvPr id="4" name="3 - TextBox"/>
          <p:cNvSpPr txBox="1"/>
          <p:nvPr/>
        </p:nvSpPr>
        <p:spPr>
          <a:xfrm>
            <a:off x="7020272" y="6381328"/>
            <a:ext cx="2123728" cy="47667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algn="r"/>
            <a:r>
              <a:rPr lang="en-US" dirty="0" smtClean="0"/>
              <a:t>7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000099"/>
                </a:solidFill>
              </a:rPr>
              <a:t>Αξιολόγηση Ολοκληρωμένου Προγράμματος Μάρκετινγκ</a:t>
            </a:r>
            <a:endParaRPr lang="el-GR" b="1" dirty="0">
              <a:solidFill>
                <a:srgbClr val="000099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314327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r>
              <a:rPr lang="el-GR" b="1" dirty="0" smtClean="0">
                <a:solidFill>
                  <a:srgbClr val="FF0000"/>
                </a:solidFill>
              </a:rPr>
              <a:t>Η αξιολόγηση συνδέεται άμεσα με τους </a:t>
            </a:r>
            <a:r>
              <a:rPr lang="el-GR" b="1" u="sng" dirty="0" smtClean="0">
                <a:solidFill>
                  <a:srgbClr val="FF0000"/>
                </a:solidFill>
              </a:rPr>
              <a:t>στόχους</a:t>
            </a:r>
            <a:r>
              <a:rPr lang="el-GR" b="1" dirty="0" smtClean="0">
                <a:solidFill>
                  <a:srgbClr val="FF0000"/>
                </a:solidFill>
              </a:rPr>
              <a:t> και τις </a:t>
            </a:r>
            <a:r>
              <a:rPr lang="el-GR" b="1" u="sng" dirty="0" smtClean="0">
                <a:solidFill>
                  <a:srgbClr val="FF0000"/>
                </a:solidFill>
              </a:rPr>
              <a:t>επιδιώξεις</a:t>
            </a:r>
            <a:r>
              <a:rPr lang="el-GR" b="1" dirty="0" smtClean="0">
                <a:solidFill>
                  <a:srgbClr val="FF0000"/>
                </a:solidFill>
              </a:rPr>
              <a:t> του Ολοκληρωμένου προγράμματος Μάρκετινγκ</a:t>
            </a:r>
            <a:endParaRPr lang="el-GR" b="1" dirty="0">
              <a:solidFill>
                <a:srgbClr val="FF0000"/>
              </a:solidFill>
            </a:endParaRPr>
          </a:p>
        </p:txBody>
      </p:sp>
      <p:pic>
        <p:nvPicPr>
          <p:cNvPr id="4" name="3 - Εικόνα" descr="189f40b124a636e4dfbca527d9b545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071942"/>
            <a:ext cx="9144000" cy="2700332"/>
          </a:xfrm>
          <a:prstGeom prst="rect">
            <a:avLst/>
          </a:prstGeom>
        </p:spPr>
      </p:pic>
      <p:sp>
        <p:nvSpPr>
          <p:cNvPr id="5" name="4 - TextBox"/>
          <p:cNvSpPr txBox="1"/>
          <p:nvPr/>
        </p:nvSpPr>
        <p:spPr>
          <a:xfrm>
            <a:off x="971600" y="6604084"/>
            <a:ext cx="54292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http://www.safeschoolscoalition.org.au/uploads/1/189f40b124a636e4dfbca527d9b54533.jpg</a:t>
            </a:r>
            <a:endParaRPr lang="el-GR" sz="1050" dirty="0"/>
          </a:p>
        </p:txBody>
      </p:sp>
      <p:sp>
        <p:nvSpPr>
          <p:cNvPr id="6" name="5 - TextBox"/>
          <p:cNvSpPr txBox="1"/>
          <p:nvPr/>
        </p:nvSpPr>
        <p:spPr>
          <a:xfrm>
            <a:off x="7343800" y="6525344"/>
            <a:ext cx="1800200" cy="33265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92500" lnSpcReduction="10000"/>
          </a:bodyPr>
          <a:lstStyle/>
          <a:p>
            <a:pPr algn="r"/>
            <a:r>
              <a:rPr lang="en-US" dirty="0" smtClean="0"/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l-GR" b="1" dirty="0" smtClean="0">
                <a:solidFill>
                  <a:srgbClr val="000099"/>
                </a:solidFill>
              </a:rPr>
              <a:t>Συνολική Αξιολόγηση</a:t>
            </a:r>
            <a:endParaRPr lang="el-GR" b="1" dirty="0">
              <a:solidFill>
                <a:srgbClr val="000099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r>
              <a:rPr lang="el-GR" b="1" u="sng" dirty="0" smtClean="0">
                <a:solidFill>
                  <a:srgbClr val="FF0000"/>
                </a:solidFill>
              </a:rPr>
              <a:t>Μεμονωμένα εργαλεία προώθησης: </a:t>
            </a:r>
            <a:r>
              <a:rPr lang="el-GR" dirty="0" smtClean="0"/>
              <a:t>αξιολόγηση κάθε εργαλείου προώθησης που χρησιμοποιήθηκε ανεξάρτητα από τα υπόλοιπα </a:t>
            </a:r>
          </a:p>
          <a:p>
            <a:r>
              <a:rPr lang="el-GR" b="1" u="sng" dirty="0" smtClean="0">
                <a:solidFill>
                  <a:srgbClr val="FF0000"/>
                </a:solidFill>
              </a:rPr>
              <a:t>Παρακολούθηση μίας και μόνο πηγής: </a:t>
            </a:r>
            <a:r>
              <a:rPr lang="el-GR" dirty="0" smtClean="0"/>
              <a:t>παρακολούθηση ενός δείγματος καταναλωτών, μέτρηση της έκθεσής τους σε πολλαπλά διαφημιστικά μηνύματα</a:t>
            </a:r>
          </a:p>
          <a:p>
            <a:r>
              <a:rPr lang="el-GR" b="1" u="sng" dirty="0" smtClean="0">
                <a:solidFill>
                  <a:srgbClr val="FF0000"/>
                </a:solidFill>
              </a:rPr>
              <a:t>Συνολική έκθεση: </a:t>
            </a:r>
            <a:r>
              <a:rPr lang="el-GR" dirty="0" smtClean="0"/>
              <a:t>μέτρηση της έκθεσης μέσω των Μ.Μ.Ε. , των εντυπώσεων για το προϊόν/ την μάρκα, προσωπικών επαφών</a:t>
            </a:r>
          </a:p>
        </p:txBody>
      </p:sp>
      <p:sp>
        <p:nvSpPr>
          <p:cNvPr id="4" name="3 - TextBox"/>
          <p:cNvSpPr txBox="1"/>
          <p:nvPr/>
        </p:nvSpPr>
        <p:spPr>
          <a:xfrm>
            <a:off x="7668344" y="6525344"/>
            <a:ext cx="1475656" cy="33265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92500" lnSpcReduction="10000"/>
          </a:bodyPr>
          <a:lstStyle/>
          <a:p>
            <a:pPr algn="r"/>
            <a:r>
              <a:rPr lang="en-US" dirty="0" smtClean="0"/>
              <a:t>9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3B098E1A-2F85-46DA-9BF7-2850C075DFDB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Template_CC_BY_NC_ND_0</Template>
  <TotalTime>0</TotalTime>
  <Words>709</Words>
  <Application>Microsoft Office PowerPoint</Application>
  <PresentationFormat>Προβολή στην οθόνη (4:3)</PresentationFormat>
  <Paragraphs>205</Paragraphs>
  <Slides>26</Slides>
  <Notes>6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26</vt:i4>
      </vt:variant>
    </vt:vector>
  </HeadingPairs>
  <TitlesOfParts>
    <vt:vector size="27" baseType="lpstr">
      <vt:lpstr>Θέμα του Office</vt:lpstr>
      <vt:lpstr>Διοίκηση ολοκληρωμένης επικοινωνιακής στρατηγικής</vt:lpstr>
      <vt:lpstr>Χρηματοδότηση</vt:lpstr>
      <vt:lpstr>Άδειες Χρήσης</vt:lpstr>
      <vt:lpstr>Σκοποί ενότητας</vt:lpstr>
      <vt:lpstr>Περιεχόμενα ενότητας</vt:lpstr>
      <vt:lpstr>1. Αξιολόγηση και έλεγχος του προγράμματος ολοκληρωμένης επικοινωνίας μάρκετινγκ</vt:lpstr>
      <vt:lpstr>Κριτήρια αποτελεσματικού Ελέγχου</vt:lpstr>
      <vt:lpstr>Αξιολόγηση Ολοκληρωμένου Προγράμματος Μάρκετινγκ</vt:lpstr>
      <vt:lpstr>Συνολική Αξιολόγηση</vt:lpstr>
      <vt:lpstr>2. Μέτρηση αποτελεσματικότητας των μεθόδων μάρκετινγκ </vt:lpstr>
      <vt:lpstr>Αποτελεσματικότητα της Διαφήμισης</vt:lpstr>
      <vt:lpstr>Υπόδειγμα DAGMAR</vt:lpstr>
      <vt:lpstr>Υπόδειγμα DAGMAR</vt:lpstr>
      <vt:lpstr>Αποτελεσματικότητα της Διαφήμισης</vt:lpstr>
      <vt:lpstr>Αξιολόγηση Μηνύματος</vt:lpstr>
      <vt:lpstr>Μέθοδοι μέτρησης αποτελεσματικότητας διαφήμισης</vt:lpstr>
      <vt:lpstr>Μέθοδοι μέτρησης αποτελεσματικότητας διαφήμισης</vt:lpstr>
      <vt:lpstr>Μέθοδοι μέτρησης αποτελεσματικότητας διαφήμισης</vt:lpstr>
      <vt:lpstr>Το Ιεραρχικό Μοντέλο Επιρροών </vt:lpstr>
      <vt:lpstr>Μέτρηση αποτελεσματικότητας διαφήμισης μέσω του διαδικτύου </vt:lpstr>
      <vt:lpstr>Αξιολόγηση Άμεσου Μάρκετινγκ</vt:lpstr>
      <vt:lpstr>Αξιολόγηση Προώθησης Πωλήσεων</vt:lpstr>
      <vt:lpstr>Ανάλυση Νεκρού Σημείου</vt:lpstr>
      <vt:lpstr>Αξιολόγηση Δημοσίων Σχέσεων</vt:lpstr>
      <vt:lpstr>Βιβλιογραφία</vt:lpstr>
      <vt:lpstr>Τέλος Ενότητας #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2015-05-23T08:12:51Z</dcterms:created>
  <dcterms:modified xsi:type="dcterms:W3CDTF">2015-11-18T12:44:29Z</dcterms:modified>
</cp:coreProperties>
</file>