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8"/>
  </p:notesMasterIdLst>
  <p:sldIdLst>
    <p:sldId id="256" r:id="rId3"/>
    <p:sldId id="257" r:id="rId4"/>
    <p:sldId id="259" r:id="rId5"/>
    <p:sldId id="260" r:id="rId6"/>
    <p:sldId id="261" r:id="rId7"/>
    <p:sldId id="262" r:id="rId8"/>
    <p:sldId id="322" r:id="rId9"/>
    <p:sldId id="333" r:id="rId10"/>
    <p:sldId id="323" r:id="rId11"/>
    <p:sldId id="324" r:id="rId12"/>
    <p:sldId id="325" r:id="rId13"/>
    <p:sldId id="326" r:id="rId14"/>
    <p:sldId id="327" r:id="rId15"/>
    <p:sldId id="336" r:id="rId16"/>
    <p:sldId id="328" r:id="rId17"/>
    <p:sldId id="334" r:id="rId18"/>
    <p:sldId id="337" r:id="rId19"/>
    <p:sldId id="329" r:id="rId20"/>
    <p:sldId id="335" r:id="rId21"/>
    <p:sldId id="338" r:id="rId22"/>
    <p:sldId id="330" r:id="rId23"/>
    <p:sldId id="331" r:id="rId24"/>
    <p:sldId id="339" r:id="rId25"/>
    <p:sldId id="332" r:id="rId26"/>
    <p:sldId id="319" r:id="rId27"/>
  </p:sldIdLst>
  <p:sldSz cx="9144000" cy="6858000" type="screen4x3"/>
  <p:notesSz cx="6858000" cy="9144000"/>
  <p:custDataLst>
    <p:tags r:id="rId2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8.xml"/><Relationship Id="rId3" Type="http://schemas.openxmlformats.org/officeDocument/2006/relationships/slide" Target="slides/slide11.xml"/><Relationship Id="rId7" Type="http://schemas.openxmlformats.org/officeDocument/2006/relationships/slide" Target="slides/slide16.xml"/><Relationship Id="rId2" Type="http://schemas.openxmlformats.org/officeDocument/2006/relationships/slide" Target="slides/slide9.xml"/><Relationship Id="rId1" Type="http://schemas.openxmlformats.org/officeDocument/2006/relationships/slide" Target="slides/slide7.xml"/><Relationship Id="rId6" Type="http://schemas.openxmlformats.org/officeDocument/2006/relationships/slide" Target="slides/slide15.xml"/><Relationship Id="rId5" Type="http://schemas.openxmlformats.org/officeDocument/2006/relationships/slide" Target="slides/slide13.xml"/><Relationship Id="rId10" Type="http://schemas.openxmlformats.org/officeDocument/2006/relationships/slide" Target="slides/slide24.xml"/><Relationship Id="rId4" Type="http://schemas.openxmlformats.org/officeDocument/2006/relationships/slide" Target="slides/slide12.xml"/><Relationship Id="rId9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26/5/2015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8382000" cy="11049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92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3992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Θέματα Συστημάτων Πολυμέσων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04-</a:t>
            </a:r>
            <a:fld id="{628A94A7-30E8-6E4E-BEE9-B2EDA8437B7A}" type="slidenum">
              <a:rPr lang="el-GR"/>
              <a:pPr/>
              <a:t>‹#›</a:t>
            </a:fld>
            <a:endParaRPr lang="el-GR" sz="1400"/>
          </a:p>
        </p:txBody>
      </p:sp>
    </p:spTree>
    <p:extLst>
      <p:ext uri="{BB962C8B-B14F-4D97-AF65-F5344CB8AC3E}">
        <p14:creationId xmlns:p14="http://schemas.microsoft.com/office/powerpoint/2010/main" val="320794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114300"/>
            <a:ext cx="8382000" cy="11049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4114800" cy="2438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114800" cy="2438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962400"/>
            <a:ext cx="4114800" cy="2438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2400"/>
            <a:ext cx="4114800" cy="2438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992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1000" y="63992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Θέματα Συστημάτων Πολυμέσων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580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04-</a:t>
            </a:r>
            <a:fld id="{1F18A7E3-EEEC-3B4F-B18C-D9EB46106684}" type="slidenum">
              <a:rPr lang="el-GR"/>
              <a:pPr/>
              <a:t>‹#›</a:t>
            </a:fld>
            <a:endParaRPr lang="el-GR" sz="1400"/>
          </a:p>
        </p:txBody>
      </p:sp>
    </p:spTree>
    <p:extLst>
      <p:ext uri="{BB962C8B-B14F-4D97-AF65-F5344CB8AC3E}">
        <p14:creationId xmlns:p14="http://schemas.microsoft.com/office/powerpoint/2010/main" val="276392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  <p:sldLayoutId id="2147483662" r:id="rId12"/>
    <p:sldLayoutId id="214748366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Θέματα </a:t>
            </a:r>
            <a:r>
              <a:rPr lang="en-US" dirty="0" smtClean="0"/>
              <a:t>Συστημάτων Πολυμέσων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# 7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JPEG</a:t>
            </a:r>
            <a:endParaRPr lang="en-US" sz="2800" dirty="0" smtClean="0"/>
          </a:p>
          <a:p>
            <a:r>
              <a:rPr lang="el-GR" sz="2800" b="1" dirty="0" smtClean="0"/>
              <a:t>Διδάσκων</a:t>
            </a:r>
            <a:r>
              <a:rPr lang="en-US" sz="2800" b="1" dirty="0" smtClean="0"/>
              <a:t>:</a:t>
            </a:r>
            <a:r>
              <a:rPr lang="en-US" sz="2800" dirty="0" smtClean="0"/>
              <a:t> Γεώργιος Πολύζος</a:t>
            </a:r>
            <a:endParaRPr lang="el-GR" sz="2800" dirty="0" smtClean="0"/>
          </a:p>
          <a:p>
            <a:r>
              <a:rPr lang="el-GR" sz="2800" b="1" dirty="0" smtClean="0"/>
              <a:t>Τμήμα</a:t>
            </a:r>
            <a:r>
              <a:rPr lang="en-US" sz="2800" b="1" dirty="0" smtClean="0"/>
              <a:t>: </a:t>
            </a:r>
            <a:r>
              <a:rPr lang="el-GR" sz="2800" dirty="0" smtClean="0"/>
              <a:t>Μεταπτυχιακό</a:t>
            </a:r>
            <a:r>
              <a:rPr lang="en-US" sz="2800" dirty="0" smtClean="0"/>
              <a:t> Πρόγραμμα Σπουδών “Επιστήμη των Υπολογιστών”</a:t>
            </a:r>
            <a:endParaRPr lang="el-GR" sz="2800" b="1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35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Μετασχηματισμός διακριτού συνημιτόνου</a:t>
            </a:r>
            <a:endParaRPr lang="en-US" dirty="0"/>
          </a:p>
        </p:txBody>
      </p:sp>
      <p:grpSp>
        <p:nvGrpSpPr>
          <p:cNvPr id="4" name="Group 3" descr="Διάγραμμα 3-διαστάσεων που παρουσιάζει τα σήματα της εικόνας πριν τον μετασχηματισμό διακριτού συνημιτόνου και έπειτα."/>
          <p:cNvGrpSpPr/>
          <p:nvPr/>
        </p:nvGrpSpPr>
        <p:grpSpPr>
          <a:xfrm>
            <a:off x="762000" y="1424161"/>
            <a:ext cx="7939088" cy="3228975"/>
            <a:chOff x="762000" y="1371600"/>
            <a:chExt cx="7939088" cy="3228975"/>
          </a:xfrm>
        </p:grpSpPr>
        <p:grpSp>
          <p:nvGrpSpPr>
            <p:cNvPr id="2" name="Group 1"/>
            <p:cNvGrpSpPr/>
            <p:nvPr/>
          </p:nvGrpSpPr>
          <p:grpSpPr>
            <a:xfrm>
              <a:off x="762000" y="1371600"/>
              <a:ext cx="7939088" cy="3228975"/>
              <a:chOff x="762000" y="1371600"/>
              <a:chExt cx="7939088" cy="3228975"/>
            </a:xfrm>
          </p:grpSpPr>
          <p:pic>
            <p:nvPicPr>
              <p:cNvPr id="88067" name="Picture 3" descr="Διάγραμμα 3-διαστάσεων που παρουσιάζει τα σήματα της εικόνας πριν τον μετασχηματισμό διακριτού συνημιτόνου και έπειτα.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1371600"/>
                <a:ext cx="7939088" cy="3228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88071" name="Text Box 7"/>
              <p:cNvSpPr txBox="1">
                <a:spLocks noChangeArrowheads="1"/>
              </p:cNvSpPr>
              <p:nvPr/>
            </p:nvSpPr>
            <p:spPr bwMode="auto">
              <a:xfrm>
                <a:off x="6172200" y="4247510"/>
                <a:ext cx="290571" cy="2616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100" i="1" dirty="0"/>
                  <a:t>u</a:t>
                </a:r>
                <a:endParaRPr lang="en-US" sz="2000" i="1" dirty="0"/>
              </a:p>
            </p:txBody>
          </p:sp>
        </p:grpSp>
        <p:sp>
          <p:nvSpPr>
            <p:cNvPr id="88072" name="Text Box 8"/>
            <p:cNvSpPr txBox="1">
              <a:spLocks noChangeArrowheads="1"/>
            </p:cNvSpPr>
            <p:nvPr/>
          </p:nvSpPr>
          <p:spPr bwMode="auto">
            <a:xfrm>
              <a:off x="5181600" y="2743200"/>
              <a:ext cx="296863" cy="396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v</a:t>
              </a:r>
            </a:p>
          </p:txBody>
        </p:sp>
      </p:grpSp>
      <p:grpSp>
        <p:nvGrpSpPr>
          <p:cNvPr id="3" name="Group 2" descr="Συναρτήσεις μετασχηματισμού διακριτού  συνημιτόνου."/>
          <p:cNvGrpSpPr/>
          <p:nvPr/>
        </p:nvGrpSpPr>
        <p:grpSpPr>
          <a:xfrm>
            <a:off x="152400" y="4509120"/>
            <a:ext cx="8763000" cy="1720850"/>
            <a:chOff x="152400" y="4509120"/>
            <a:chExt cx="8763000" cy="1720850"/>
          </a:xfrm>
        </p:grpSpPr>
        <p:pic>
          <p:nvPicPr>
            <p:cNvPr id="88068" name="Picture 4" descr="Συνάρτηση μετασχηματισμού διακριτού συνημιτόνου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509120"/>
              <a:ext cx="8763000" cy="1720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88070" name="Text Box 6"/>
            <p:cNvSpPr txBox="1">
              <a:spLocks noChangeArrowheads="1"/>
            </p:cNvSpPr>
            <p:nvPr/>
          </p:nvSpPr>
          <p:spPr bwMode="auto">
            <a:xfrm>
              <a:off x="441325" y="4537075"/>
              <a:ext cx="3492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~</a:t>
              </a:r>
            </a:p>
          </p:txBody>
        </p:sp>
      </p:grp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EAA0-647B-CD4D-8A55-CF38AA4F9FE4}" type="slidenum">
              <a:rPr lang="el-GR" smtClean="0"/>
              <a:pPr/>
              <a:t>10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117341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Κβαντοποίηση συντελεστών DCT </a:t>
            </a:r>
            <a:endParaRPr lang="en-US" dirty="0"/>
          </a:p>
        </p:txBody>
      </p:sp>
      <p:grpSp>
        <p:nvGrpSpPr>
          <p:cNvPr id="4" name="Group 3" descr="Πίνακες  με παράδειγμα κβαντοποίησης συντελεστών DCT."/>
          <p:cNvGrpSpPr/>
          <p:nvPr/>
        </p:nvGrpSpPr>
        <p:grpSpPr>
          <a:xfrm>
            <a:off x="304800" y="1477540"/>
            <a:ext cx="8458200" cy="4903788"/>
            <a:chOff x="304800" y="1371600"/>
            <a:chExt cx="8458200" cy="4903788"/>
          </a:xfrm>
        </p:grpSpPr>
        <p:pic>
          <p:nvPicPr>
            <p:cNvPr id="89091" name="Picture 3" descr="Πίνακας κβαντοποίημένων συντελεστών DCT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657600"/>
              <a:ext cx="3200400" cy="2617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89092" name="Picture 4" descr="Πίνακες  με παράδειγμα κβαντοποίησης συντελεστών DCT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371600"/>
              <a:ext cx="5729288" cy="263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890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77072"/>
            <a:ext cx="4978896" cy="1512167"/>
          </a:xfrm>
        </p:spPr>
        <p:txBody>
          <a:bodyPr anchor="b">
            <a:normAutofit/>
          </a:bodyPr>
          <a:lstStyle/>
          <a:p>
            <a:r>
              <a:rPr lang="en-US" sz="2400" dirty="0" smtClean="0"/>
              <a:t>q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(</a:t>
            </a:r>
            <a:r>
              <a:rPr lang="en-US" sz="2400" dirty="0" err="1" smtClean="0"/>
              <a:t>i,j</a:t>
            </a:r>
            <a:r>
              <a:rPr lang="en-US" sz="2400" dirty="0"/>
              <a:t>) = c(</a:t>
            </a:r>
            <a:r>
              <a:rPr lang="en-US" sz="2400" dirty="0" err="1"/>
              <a:t>i,j</a:t>
            </a:r>
            <a:r>
              <a:rPr lang="en-US" sz="2400" dirty="0"/>
              <a:t>) / Q(</a:t>
            </a:r>
            <a:r>
              <a:rPr lang="en-US" sz="2400" dirty="0" err="1"/>
              <a:t>i,j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l-GR" sz="2400" dirty="0" smtClean="0"/>
              <a:t>Ο πίνακας κβαντοποίησης δεν είναι μέρος του προτύπου</a:t>
            </a:r>
            <a:endParaRPr lang="en-US" sz="2400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E181-A7B5-464E-8B68-5DA725CE6F1A}" type="slidenum">
              <a:rPr lang="el-GR" smtClean="0"/>
              <a:pPr/>
              <a:t>11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947963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Κωδικοποίηση των μετασχηματισμένων συντελεστών</a:t>
            </a:r>
            <a:endParaRPr lang="en-US" dirty="0"/>
          </a:p>
        </p:txBody>
      </p:sp>
      <p:pic>
        <p:nvPicPr>
          <p:cNvPr id="90116" name="Picture 4" descr="Σχεδιάγραμμα που αποτυπώνει την διαδικασία κωδικοποίησης των συντελεστών DC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190184" cy="358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41168"/>
            <a:ext cx="4618856" cy="1257003"/>
          </a:xfrm>
        </p:spPr>
        <p:txBody>
          <a:bodyPr anchor="t">
            <a:noAutofit/>
          </a:bodyPr>
          <a:lstStyle/>
          <a:p>
            <a:r>
              <a:rPr lang="el-GR" sz="2400" dirty="0" smtClean="0"/>
              <a:t>Κωδικοποίηση </a:t>
            </a:r>
            <a:r>
              <a:rPr lang="en-US" sz="2400" dirty="0" smtClean="0"/>
              <a:t>DPCM </a:t>
            </a:r>
            <a:r>
              <a:rPr lang="el-GR" sz="2400" dirty="0" smtClean="0"/>
              <a:t> των συντελεστών </a:t>
            </a:r>
            <a:r>
              <a:rPr lang="en-US" sz="2400" dirty="0" smtClean="0"/>
              <a:t>DC</a:t>
            </a:r>
            <a:endParaRPr lang="el-GR" sz="20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0209-0CD5-F147-96A2-A20254965697}" type="slidenum">
              <a:rPr lang="el-GR" smtClean="0"/>
              <a:pPr/>
              <a:t>12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756484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Σειρά μετάδοσης των συντελεστών DCT</a:t>
            </a:r>
            <a:endParaRPr lang="en-US" dirty="0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962672" cy="4525963"/>
          </a:xfrm>
        </p:spPr>
        <p:txBody>
          <a:bodyPr anchor="t">
            <a:noAutofit/>
          </a:bodyPr>
          <a:lstStyle/>
          <a:p>
            <a:r>
              <a:rPr lang="el-GR" sz="2400" dirty="0" smtClean="0"/>
              <a:t>Κωδικοποίηση μήκους σειρών (</a:t>
            </a:r>
            <a:r>
              <a:rPr lang="el-GR" sz="2400" i="1" dirty="0" smtClean="0"/>
              <a:t>run length coding</a:t>
            </a:r>
            <a:r>
              <a:rPr lang="el-GR" sz="2400" dirty="0" smtClean="0"/>
              <a:t>) όλων των μετασχηματισμών</a:t>
            </a:r>
            <a:endParaRPr lang="en-US" sz="2400" dirty="0"/>
          </a:p>
          <a:p>
            <a:r>
              <a:rPr lang="el-GR" sz="2400" dirty="0" smtClean="0"/>
              <a:t>«</a:t>
            </a:r>
            <a:r>
              <a:rPr lang="el-GR" sz="2400" dirty="0" err="1" smtClean="0"/>
              <a:t>Ζικ-ζακ</a:t>
            </a:r>
            <a:r>
              <a:rPr lang="el-GR" sz="2400" dirty="0" smtClean="0"/>
              <a:t>» ακολουθία</a:t>
            </a:r>
            <a:endParaRPr lang="en-US" sz="2400" dirty="0"/>
          </a:p>
          <a:p>
            <a:r>
              <a:rPr lang="el-GR" sz="2400" dirty="0" smtClean="0"/>
              <a:t>Τελευταίο στάδιο</a:t>
            </a:r>
            <a:r>
              <a:rPr lang="en-US" sz="2400" dirty="0" smtClean="0"/>
              <a:t>:</a:t>
            </a:r>
            <a:r>
              <a:rPr lang="el-GR" sz="2400" dirty="0" smtClean="0"/>
              <a:t> Κωδικοποίηση </a:t>
            </a:r>
            <a:r>
              <a:rPr lang="en-US" sz="2400" dirty="0" smtClean="0"/>
              <a:t>Huffman</a:t>
            </a:r>
            <a:endParaRPr lang="en-US" sz="2400" dirty="0"/>
          </a:p>
        </p:txBody>
      </p:sp>
      <p:pic>
        <p:nvPicPr>
          <p:cNvPr id="91139" name="Picture 3" descr="Πίνακας δύο διαστάσεων που παρουσιάζει τον τρόπο/σειρά μετάδοσης των κβαντισμένων συντελεστών DC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60848"/>
            <a:ext cx="5571728" cy="410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1CCB-8E85-CD4A-9042-E2FA5A2C323A}" type="slidenum">
              <a:rPr lang="el-GR" smtClean="0"/>
              <a:pPr/>
              <a:t>13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071453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l-GR" sz="3600" dirty="0" smtClean="0"/>
              <a:t>Μη απωλεστική ακολουθιακή λειτουργία JPEG (Lossless JPEG </a:t>
            </a:r>
            <a:r>
              <a:rPr lang="en-US" sz="3600" dirty="0" smtClean="0"/>
              <a:t>Mode</a:t>
            </a:r>
            <a:r>
              <a:rPr lang="el-GR" sz="3600" dirty="0" smtClean="0"/>
              <a:t>)</a:t>
            </a:r>
            <a:br>
              <a:rPr lang="el-GR" sz="3600" dirty="0" smtClean="0"/>
            </a:br>
            <a:endParaRPr lang="el-GR" sz="3600" dirty="0"/>
          </a:p>
        </p:txBody>
      </p:sp>
      <p:sp>
        <p:nvSpPr>
          <p:cNvPr id="5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/>
              <a:t>Συστημάτων Πολυμέσων</a:t>
            </a:r>
            <a:r>
              <a:rPr lang="el-GR" sz="2400" dirty="0"/>
              <a:t>,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7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JPEG</a:t>
            </a:r>
            <a:endParaRPr lang="el-GR" sz="2400" dirty="0"/>
          </a:p>
          <a:p>
            <a:pPr algn="l"/>
            <a:r>
              <a:rPr lang="el-GR" sz="2400" b="1" dirty="0"/>
              <a:t>Διδάσκων: </a:t>
            </a:r>
            <a:r>
              <a:rPr lang="el-GR" sz="2400" dirty="0"/>
              <a:t>Γεώργιος </a:t>
            </a:r>
            <a:r>
              <a:rPr lang="en-US" sz="2400" dirty="0"/>
              <a:t>Πολύζος</a:t>
            </a:r>
            <a:r>
              <a:rPr lang="el-GR" sz="2400" dirty="0"/>
              <a:t>, </a:t>
            </a:r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</a:t>
            </a:r>
            <a:r>
              <a:rPr lang="el-GR" sz="2400" smtClean="0"/>
              <a:t>«Επιστήμη </a:t>
            </a:r>
            <a:r>
              <a:rPr lang="el-GR" sz="2400"/>
              <a:t>των </a:t>
            </a:r>
            <a:r>
              <a:rPr lang="el-GR" sz="2400" smtClean="0"/>
              <a:t>Υπολογιστών»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6326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Μη απωλεστική λειτουργία (1 από 2)</a:t>
            </a:r>
            <a:endParaRPr lang="en-US" dirty="0"/>
          </a:p>
        </p:txBody>
      </p:sp>
      <p:pic>
        <p:nvPicPr>
          <p:cNvPr id="94215" name="Picture 7" descr="Σχεδιάγραμμα που συνοψίζει τις επιμέρους διαδικασίες της μη απωλεστικής λειτουργίας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7800"/>
            <a:ext cx="58483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4213" name="Picture 5" descr="πίνακας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17430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4214" name="Picture 6" descr="Πίνακας που εμφανίζει την οργάνωση των predicto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387667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3429000"/>
            <a:ext cx="4114800" cy="2592288"/>
          </a:xfrm>
        </p:spPr>
        <p:txBody>
          <a:bodyPr anchor="b">
            <a:noAutofit/>
          </a:bodyPr>
          <a:lstStyle/>
          <a:p>
            <a:r>
              <a:rPr lang="el-GR" sz="2400" dirty="0" smtClean="0"/>
              <a:t>Για κάθε εικονοστοιχείο χρησιμοποιείται ένας προγνώστης (predictor)</a:t>
            </a:r>
            <a:r>
              <a:rPr lang="en-US" sz="2400" dirty="0" smtClean="0"/>
              <a:t> </a:t>
            </a:r>
          </a:p>
          <a:p>
            <a:pPr lvl="1"/>
            <a:r>
              <a:rPr lang="el-GR" sz="2000" dirty="0" smtClean="0"/>
              <a:t>Ο δείκτης του (index) συν</a:t>
            </a:r>
            <a:endParaRPr lang="en-US" sz="2000" dirty="0" smtClean="0"/>
          </a:p>
          <a:p>
            <a:pPr lvl="1"/>
            <a:r>
              <a:rPr lang="el-GR" sz="2000" dirty="0" smtClean="0"/>
              <a:t>Το σφάλμα πρόβλεψης (prediction error)</a:t>
            </a:r>
            <a:endParaRPr lang="en-US" sz="2000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A21-DBB0-8647-9056-7E1F0E9A8909}" type="slidenum">
              <a:rPr lang="el-GR" smtClean="0"/>
              <a:pPr/>
              <a:t>15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456737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Μη απωλεστική λειτουργία (2 από 2)</a:t>
            </a:r>
            <a:endParaRPr lang="en-US" dirty="0"/>
          </a:p>
        </p:txBody>
      </p:sp>
      <p:pic>
        <p:nvPicPr>
          <p:cNvPr id="11" name="Picture 7" descr="Σχεδιάγραμμα που συνοψίζει τις επιμέρους διαδικασίες της μη απωλεστικής λειτουργίας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7800"/>
            <a:ext cx="58483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6" descr="Πίνακας που εμφανίζει την οργάνωση των predict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387667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A21-DBB0-8647-9056-7E1F0E9A8909}" type="slidenum">
              <a:rPr lang="el-GR" smtClean="0"/>
              <a:pPr/>
              <a:t>16</a:t>
            </a:fld>
            <a:endParaRPr lang="el-GR" sz="1400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996952"/>
            <a:ext cx="4114800" cy="2448272"/>
          </a:xfrm>
        </p:spPr>
        <p:txBody>
          <a:bodyPr anchor="b">
            <a:noAutofit/>
          </a:bodyPr>
          <a:lstStyle/>
          <a:p>
            <a:r>
              <a:rPr lang="el-GR" sz="2400" dirty="0" smtClean="0"/>
              <a:t>Κωδικοποίηση εντροπίας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l-GR" sz="2000" dirty="0" smtClean="0"/>
              <a:t>Κωδικοποίηση </a:t>
            </a:r>
            <a:r>
              <a:rPr lang="en-US" sz="2000" dirty="0" smtClean="0"/>
              <a:t>Huffman</a:t>
            </a:r>
            <a:r>
              <a:rPr lang="el-GR" sz="2000" dirty="0" smtClean="0"/>
              <a:t> ή</a:t>
            </a:r>
            <a:endParaRPr lang="en-US" sz="2000" dirty="0"/>
          </a:p>
          <a:p>
            <a:pPr lvl="1"/>
            <a:r>
              <a:rPr lang="el-GR" sz="2000" dirty="0" smtClean="0"/>
              <a:t>Αριθμητική κωδικοποίηση (</a:t>
            </a:r>
            <a:r>
              <a:rPr lang="en-US" sz="2000" dirty="0" smtClean="0"/>
              <a:t>Arithmetic coding</a:t>
            </a:r>
            <a:r>
              <a:rPr lang="el-GR" sz="2000" dirty="0" smtClean="0"/>
              <a:t>)</a:t>
            </a:r>
            <a:endParaRPr lang="en-US" sz="2000" dirty="0"/>
          </a:p>
        </p:txBody>
      </p:sp>
      <p:pic>
        <p:nvPicPr>
          <p:cNvPr id="10" name="Picture 5" descr="πίνακα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17430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643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l-GR" sz="3600" dirty="0"/>
              <a:t>Προοδευτική λειτουργία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(</a:t>
            </a:r>
            <a:r>
              <a:rPr lang="en-US" sz="3600" dirty="0"/>
              <a:t>Progressive Mode</a:t>
            </a:r>
            <a:r>
              <a:rPr lang="el-GR" sz="3600" dirty="0"/>
              <a:t>)</a:t>
            </a:r>
            <a:endParaRPr lang="en-US" sz="3600" dirty="0"/>
          </a:p>
        </p:txBody>
      </p:sp>
      <p:sp>
        <p:nvSpPr>
          <p:cNvPr id="5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/>
              <a:t>Συστημάτων Πολυμέσων</a:t>
            </a:r>
            <a:r>
              <a:rPr lang="el-GR" sz="2400" dirty="0"/>
              <a:t>,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7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JPEG</a:t>
            </a:r>
            <a:endParaRPr lang="el-GR" sz="2400" dirty="0"/>
          </a:p>
          <a:p>
            <a:pPr algn="l"/>
            <a:r>
              <a:rPr lang="el-GR" sz="2400" b="1" dirty="0"/>
              <a:t>Διδάσκων: </a:t>
            </a:r>
            <a:r>
              <a:rPr lang="el-GR" sz="2400" dirty="0"/>
              <a:t>Γεώργιος </a:t>
            </a:r>
            <a:r>
              <a:rPr lang="en-US" sz="2400" dirty="0"/>
              <a:t>Πολύζος</a:t>
            </a:r>
            <a:r>
              <a:rPr lang="el-GR" sz="2400" dirty="0"/>
              <a:t>, </a:t>
            </a:r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“</a:t>
            </a:r>
            <a:r>
              <a:rPr lang="el-GR" sz="2400" dirty="0"/>
              <a:t>Επιστήμη των Υπολογιστών</a:t>
            </a:r>
            <a:r>
              <a:rPr lang="en-US" sz="2400" dirty="0"/>
              <a:t>”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1667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Προοδευτική λειτουργία (1 από 2)</a:t>
            </a: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1</a:t>
            </a:r>
            <a:r>
              <a:rPr lang="el-GR" sz="2400" baseline="30000" dirty="0" smtClean="0"/>
              <a:t>ος</a:t>
            </a:r>
            <a:r>
              <a:rPr lang="el-GR" sz="2400" dirty="0" smtClean="0"/>
              <a:t> τρόπος</a:t>
            </a:r>
            <a:r>
              <a:rPr lang="en-US" sz="2400" dirty="0" smtClean="0"/>
              <a:t>: </a:t>
            </a:r>
            <a:r>
              <a:rPr lang="el-GR" sz="2400" b="1" dirty="0"/>
              <a:t>Φασματική Επιλογή</a:t>
            </a:r>
            <a:r>
              <a:rPr lang="el-GR" sz="2400" dirty="0"/>
              <a:t> (</a:t>
            </a:r>
            <a:r>
              <a:rPr lang="en-US" sz="2400" dirty="0"/>
              <a:t>Spectral Selection</a:t>
            </a:r>
            <a:r>
              <a:rPr lang="el-GR" sz="2400" dirty="0"/>
              <a:t>)</a:t>
            </a:r>
            <a:endParaRPr lang="en-US" sz="2400" dirty="0"/>
          </a:p>
          <a:p>
            <a:pPr lvl="1"/>
            <a:r>
              <a:rPr lang="el-GR" sz="2000" dirty="0" smtClean="0"/>
              <a:t>Μόνο τις σημαντικές συνιστώσες, πρώτα</a:t>
            </a:r>
            <a:endParaRPr lang="en-US" sz="2000" dirty="0"/>
          </a:p>
          <a:p>
            <a:r>
              <a:rPr lang="en-US" sz="2400" dirty="0" smtClean="0"/>
              <a:t>2</a:t>
            </a:r>
            <a:r>
              <a:rPr lang="el-GR" sz="2400" baseline="30000" dirty="0" err="1" smtClean="0"/>
              <a:t>ος</a:t>
            </a:r>
            <a:r>
              <a:rPr lang="el-GR" sz="2400" dirty="0" smtClean="0"/>
              <a:t> τρόπος</a:t>
            </a:r>
            <a:r>
              <a:rPr lang="en-US" sz="2400" dirty="0" smtClean="0"/>
              <a:t>: </a:t>
            </a:r>
            <a:r>
              <a:rPr lang="el-GR" sz="2400" b="1" dirty="0" smtClean="0"/>
              <a:t>Διαδοχική προσέγγιση </a:t>
            </a:r>
            <a:r>
              <a:rPr lang="el-GR" sz="2400" dirty="0" smtClean="0"/>
              <a:t>(</a:t>
            </a:r>
            <a:r>
              <a:rPr lang="en-US" sz="2400" dirty="0" smtClean="0"/>
              <a:t>Successive Approximation</a:t>
            </a:r>
            <a:r>
              <a:rPr lang="el-GR" sz="2400" dirty="0" smtClean="0"/>
              <a:t>)</a:t>
            </a:r>
          </a:p>
          <a:p>
            <a:pPr lvl="1"/>
            <a:r>
              <a:rPr lang="el-GR" sz="2000" dirty="0" smtClean="0"/>
              <a:t>Όλοι οι συντελεστές αλλά  λιγότερη ακρίβεια στους συντελεστές στην αρχή</a:t>
            </a:r>
            <a:endParaRPr lang="en-US" sz="2000" dirty="0" smtClean="0"/>
          </a:p>
          <a:p>
            <a:r>
              <a:rPr lang="el-GR" sz="2400" dirty="0" smtClean="0"/>
              <a:t>Κωδικοποίηση εντροπίας</a:t>
            </a:r>
            <a:endParaRPr lang="en-US" sz="1800" dirty="0"/>
          </a:p>
        </p:txBody>
      </p:sp>
      <p:grpSp>
        <p:nvGrpSpPr>
          <p:cNvPr id="93197" name="Group 13" descr="Σχήμα που απεικονίζει την σάρωση ενός κβαντοποιημένου πίνακα DCT."/>
          <p:cNvGrpSpPr>
            <a:grpSpLocks/>
          </p:cNvGrpSpPr>
          <p:nvPr/>
        </p:nvGrpSpPr>
        <p:grpSpPr bwMode="auto">
          <a:xfrm>
            <a:off x="4495800" y="1371600"/>
            <a:ext cx="4648200" cy="3206750"/>
            <a:chOff x="2736" y="816"/>
            <a:chExt cx="2928" cy="2020"/>
          </a:xfrm>
        </p:grpSpPr>
        <p:pic>
          <p:nvPicPr>
            <p:cNvPr id="93191" name="Picture 7" descr="Σχήμα που απεικονίζει την σάρωση ενός κβαντοποιημένου πίνακα DCT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816"/>
              <a:ext cx="2928" cy="2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3195" name="AutoShape 11"/>
            <p:cNvSpPr>
              <a:spLocks noChangeArrowheads="1"/>
            </p:cNvSpPr>
            <p:nvPr/>
          </p:nvSpPr>
          <p:spPr bwMode="auto">
            <a:xfrm rot="5437523">
              <a:off x="2879" y="769"/>
              <a:ext cx="624" cy="814"/>
            </a:xfrm>
            <a:prstGeom prst="rtTriangle">
              <a:avLst/>
            </a:prstGeom>
            <a:noFill/>
            <a:ln w="28575">
              <a:solidFill>
                <a:srgbClr val="FF5050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6" name="AutoShape 12"/>
            <p:cNvSpPr>
              <a:spLocks noChangeArrowheads="1"/>
            </p:cNvSpPr>
            <p:nvPr/>
          </p:nvSpPr>
          <p:spPr bwMode="auto">
            <a:xfrm rot="5437523">
              <a:off x="2928" y="627"/>
              <a:ext cx="1197" cy="1581"/>
            </a:xfrm>
            <a:prstGeom prst="rtTriangle">
              <a:avLst/>
            </a:prstGeom>
            <a:noFill/>
            <a:ln w="28575">
              <a:solidFill>
                <a:schemeClr val="accent2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106C-5D9A-C546-89BC-A7A9831073F8}" type="slidenum">
              <a:rPr lang="el-GR" smtClean="0"/>
              <a:pPr/>
              <a:t>18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293137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Προοδευτική λειτουργία (2 από 2)</a:t>
            </a: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1</a:t>
            </a:r>
            <a:r>
              <a:rPr lang="el-GR" sz="2400" baseline="30000" dirty="0"/>
              <a:t>ος</a:t>
            </a:r>
            <a:r>
              <a:rPr lang="el-GR" sz="2400" dirty="0"/>
              <a:t> τρόπος</a:t>
            </a:r>
            <a:r>
              <a:rPr lang="en-US" sz="2400" dirty="0"/>
              <a:t>: </a:t>
            </a:r>
            <a:r>
              <a:rPr lang="el-GR" sz="2400" dirty="0"/>
              <a:t>Φασματική Επιλογή (</a:t>
            </a:r>
            <a:r>
              <a:rPr lang="en-US" sz="2400" dirty="0"/>
              <a:t>Spectral Selection</a:t>
            </a:r>
            <a:r>
              <a:rPr lang="el-GR" sz="2400" dirty="0"/>
              <a:t>)</a:t>
            </a:r>
            <a:endParaRPr lang="en-US" sz="2400" dirty="0"/>
          </a:p>
          <a:p>
            <a:r>
              <a:rPr lang="en-US" sz="2400" dirty="0" smtClean="0"/>
              <a:t>2</a:t>
            </a:r>
            <a:r>
              <a:rPr lang="el-GR" sz="2400" baseline="30000" dirty="0" err="1" smtClean="0"/>
              <a:t>ος</a:t>
            </a:r>
            <a:r>
              <a:rPr lang="el-GR" sz="2400" dirty="0" smtClean="0"/>
              <a:t> </a:t>
            </a:r>
            <a:r>
              <a:rPr lang="el-GR" sz="2400" dirty="0"/>
              <a:t>τρόπος</a:t>
            </a:r>
            <a:r>
              <a:rPr lang="en-US" sz="2400" dirty="0"/>
              <a:t>: </a:t>
            </a:r>
            <a:r>
              <a:rPr lang="el-GR" sz="2400" dirty="0"/>
              <a:t>Διαδοχική προσέγγιση (</a:t>
            </a:r>
            <a:r>
              <a:rPr lang="en-US" sz="2400" dirty="0"/>
              <a:t>Successive </a:t>
            </a:r>
            <a:r>
              <a:rPr lang="en-US" sz="2400" dirty="0" smtClean="0"/>
              <a:t>Approximation</a:t>
            </a:r>
            <a:r>
              <a:rPr lang="el-GR" sz="2400" dirty="0" smtClean="0"/>
              <a:t>)</a:t>
            </a:r>
            <a:endParaRPr lang="el-GR" sz="2400" dirty="0"/>
          </a:p>
          <a:p>
            <a:r>
              <a:rPr lang="el-GR" sz="2400" b="1" dirty="0" smtClean="0"/>
              <a:t>Κωδικοποίηση εντροπίας:</a:t>
            </a:r>
          </a:p>
          <a:p>
            <a:pPr lvl="1"/>
            <a:r>
              <a:rPr lang="el-GR" sz="2200" dirty="0" smtClean="0"/>
              <a:t>Huffman, ή </a:t>
            </a:r>
          </a:p>
          <a:p>
            <a:pPr lvl="1"/>
            <a:r>
              <a:rPr lang="el-GR" sz="2200" dirty="0" smtClean="0"/>
              <a:t>Αριθμητική κωδικοποίηση (Arithmetic Coding)</a:t>
            </a:r>
          </a:p>
          <a:p>
            <a:pPr lvl="2"/>
            <a:r>
              <a:rPr lang="el-GR" sz="2000" dirty="0" smtClean="0"/>
              <a:t>Δε χρειάζονται πίνακες</a:t>
            </a:r>
          </a:p>
          <a:p>
            <a:pPr lvl="2"/>
            <a:r>
              <a:rPr lang="el-GR" sz="2000" dirty="0" smtClean="0"/>
              <a:t>Ιδιόκτητη (proprietary)</a:t>
            </a:r>
          </a:p>
          <a:p>
            <a:pPr lvl="1"/>
            <a:endParaRPr lang="en-US" sz="2000" b="1" dirty="0"/>
          </a:p>
        </p:txBody>
      </p:sp>
      <p:grpSp>
        <p:nvGrpSpPr>
          <p:cNvPr id="11" name="Group 13" descr="Σχήμα που απεικονίζει την σάρωση ενός κβαντοποιημένου πίνακα DCT."/>
          <p:cNvGrpSpPr>
            <a:grpSpLocks/>
          </p:cNvGrpSpPr>
          <p:nvPr/>
        </p:nvGrpSpPr>
        <p:grpSpPr bwMode="auto">
          <a:xfrm>
            <a:off x="4495800" y="1371600"/>
            <a:ext cx="4648200" cy="3206750"/>
            <a:chOff x="2736" y="816"/>
            <a:chExt cx="2928" cy="2020"/>
          </a:xfrm>
        </p:grpSpPr>
        <p:pic>
          <p:nvPicPr>
            <p:cNvPr id="12" name="Picture 7" descr="Σχήμα που απεικονίζει την σάρωση ενός κβαντοποιημένου πίνακα DCT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816"/>
              <a:ext cx="2928" cy="2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 rot="5437523">
              <a:off x="2879" y="769"/>
              <a:ext cx="624" cy="814"/>
            </a:xfrm>
            <a:prstGeom prst="rtTriangle">
              <a:avLst/>
            </a:prstGeom>
            <a:noFill/>
            <a:ln w="28575">
              <a:solidFill>
                <a:srgbClr val="FF5050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 rot="5437523">
              <a:off x="2928" y="627"/>
              <a:ext cx="1197" cy="1581"/>
            </a:xfrm>
            <a:prstGeom prst="rtTriangle">
              <a:avLst/>
            </a:prstGeom>
            <a:noFill/>
            <a:ln w="28575">
              <a:solidFill>
                <a:schemeClr val="accent2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106C-5D9A-C546-89BC-A7A9831073F8}" type="slidenum">
              <a:rPr lang="el-GR" smtClean="0"/>
              <a:pPr/>
              <a:t>19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27868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98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l-GR" sz="3600" dirty="0"/>
              <a:t>Ιεραρχικό </a:t>
            </a:r>
            <a:r>
              <a:rPr lang="en-US" sz="3600" dirty="0"/>
              <a:t>JPEG (</a:t>
            </a:r>
            <a:r>
              <a:rPr lang="el-GR" sz="3600" dirty="0"/>
              <a:t>Hierarchical JPEG)</a:t>
            </a:r>
            <a:endParaRPr lang="en-US" sz="3600" dirty="0"/>
          </a:p>
        </p:txBody>
      </p:sp>
      <p:sp>
        <p:nvSpPr>
          <p:cNvPr id="5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/>
              <a:t>Συστημάτων Πολυμέσων</a:t>
            </a:r>
            <a:r>
              <a:rPr lang="el-GR" sz="2400" dirty="0"/>
              <a:t>,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7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JPEG</a:t>
            </a:r>
            <a:endParaRPr lang="el-GR" sz="2400" dirty="0"/>
          </a:p>
          <a:p>
            <a:pPr algn="l"/>
            <a:r>
              <a:rPr lang="el-GR" sz="2400" b="1" dirty="0"/>
              <a:t>Διδάσκων: </a:t>
            </a:r>
            <a:r>
              <a:rPr lang="el-GR" sz="2400" dirty="0"/>
              <a:t>Γεώργιος </a:t>
            </a:r>
            <a:r>
              <a:rPr lang="en-US" sz="2400" dirty="0"/>
              <a:t>Πολύζος</a:t>
            </a:r>
            <a:r>
              <a:rPr lang="el-GR" sz="2400" dirty="0"/>
              <a:t>, </a:t>
            </a:r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“</a:t>
            </a:r>
            <a:r>
              <a:rPr lang="el-GR" sz="2400" dirty="0"/>
              <a:t>Επιστήμη των Υπολογιστών</a:t>
            </a:r>
            <a:r>
              <a:rPr lang="en-US" sz="2400" dirty="0"/>
              <a:t>”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052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sz="quarter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Ιεραρχικό JPEG</a:t>
            </a:r>
            <a:endParaRPr lang="el-GR" dirty="0"/>
          </a:p>
        </p:txBody>
      </p:sp>
      <p:grpSp>
        <p:nvGrpSpPr>
          <p:cNvPr id="6" name="Group 5" descr="Εικόνες που εμφανίζουν την ίδια πληροφορία αλλά σε διαφορετικά επίπεδα (επίπεδο 1 μέχρι 4)"/>
          <p:cNvGrpSpPr/>
          <p:nvPr/>
        </p:nvGrpSpPr>
        <p:grpSpPr>
          <a:xfrm>
            <a:off x="179512" y="1196752"/>
            <a:ext cx="6787480" cy="4752528"/>
            <a:chOff x="179512" y="1196752"/>
            <a:chExt cx="6787480" cy="4752528"/>
          </a:xfrm>
        </p:grpSpPr>
        <p:graphicFrame>
          <p:nvGraphicFramePr>
            <p:cNvPr id="17" name="Object 3"/>
            <p:cNvGraphicFramePr>
              <a:graphicFrameLocks noGrp="1"/>
            </p:cNvGraphicFramePr>
            <p:nvPr>
              <p:ph sz="quarter" idx="1"/>
              <p:extLst>
                <p:ext uri="{D42A27DB-BD31-4B8C-83A1-F6EECF244321}">
                  <p14:modId xmlns:p14="http://schemas.microsoft.com/office/powerpoint/2010/main" val="416766082"/>
                </p:ext>
              </p:extLst>
            </p:nvPr>
          </p:nvGraphicFramePr>
          <p:xfrm>
            <a:off x="179512" y="1196752"/>
            <a:ext cx="2520280" cy="2161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1" name="Bitmap Image" r:id="rId3" imgW="6162075" imgH="4638926" progId="Paint.Picture">
                    <p:embed/>
                  </p:oleObj>
                </mc:Choice>
                <mc:Fallback>
                  <p:oleObj name="Bitmap Image" r:id="rId3" imgW="6162075" imgH="4638926" progId="Paint.Picture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512" y="1196752"/>
                          <a:ext cx="2520280" cy="21617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4"/>
            <p:cNvGraphicFramePr>
              <a:graphicFrameLocks noGrp="1"/>
            </p:cNvGraphicFramePr>
            <p:nvPr>
              <p:ph sz="quarter" idx="2"/>
              <p:extLst>
                <p:ext uri="{D42A27DB-BD31-4B8C-83A1-F6EECF244321}">
                  <p14:modId xmlns:p14="http://schemas.microsoft.com/office/powerpoint/2010/main" val="782915690"/>
                </p:ext>
              </p:extLst>
            </p:nvPr>
          </p:nvGraphicFramePr>
          <p:xfrm>
            <a:off x="4446712" y="1196752"/>
            <a:ext cx="2520280" cy="2161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2" name="Bitmap Image" r:id="rId5" imgW="6162075" imgH="4638926" progId="Paint.Picture">
                    <p:embed/>
                  </p:oleObj>
                </mc:Choice>
                <mc:Fallback>
                  <p:oleObj name="Bitmap Image" r:id="rId5" imgW="6162075" imgH="4638926" progId="Paint.Picture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6712" y="1196752"/>
                          <a:ext cx="2520280" cy="21617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5"/>
            <p:cNvGraphicFramePr>
              <a:graphicFrameLocks noGrp="1"/>
            </p:cNvGraphicFramePr>
            <p:nvPr>
              <p:ph sz="quarter" idx="3"/>
              <p:extLst>
                <p:ext uri="{D42A27DB-BD31-4B8C-83A1-F6EECF244321}">
                  <p14:modId xmlns:p14="http://schemas.microsoft.com/office/powerpoint/2010/main" val="4107851250"/>
                </p:ext>
              </p:extLst>
            </p:nvPr>
          </p:nvGraphicFramePr>
          <p:xfrm>
            <a:off x="179512" y="3787552"/>
            <a:ext cx="2520280" cy="2161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3" name="Bitmap Image" r:id="rId7" imgW="6162075" imgH="4638926" progId="Paint.Picture">
                    <p:embed/>
                  </p:oleObj>
                </mc:Choice>
                <mc:Fallback>
                  <p:oleObj name="Bitmap Image" r:id="rId7" imgW="6162075" imgH="4638926" progId="Paint.Picture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512" y="3787552"/>
                          <a:ext cx="2520280" cy="21617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6"/>
            <p:cNvGraphicFramePr>
              <a:graphicFrameLocks noGrp="1"/>
            </p:cNvGraphicFramePr>
            <p:nvPr>
              <p:ph sz="quarter" idx="4"/>
              <p:extLst>
                <p:ext uri="{D42A27DB-BD31-4B8C-83A1-F6EECF244321}">
                  <p14:modId xmlns:p14="http://schemas.microsoft.com/office/powerpoint/2010/main" val="1317578417"/>
                </p:ext>
              </p:extLst>
            </p:nvPr>
          </p:nvGraphicFramePr>
          <p:xfrm>
            <a:off x="4446712" y="3787552"/>
            <a:ext cx="2520280" cy="2161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4" name="Bitmap Image" r:id="rId9" imgW="6162075" imgH="4638926" progId="Paint.Picture">
                    <p:embed/>
                  </p:oleObj>
                </mc:Choice>
                <mc:Fallback>
                  <p:oleObj name="Bitmap Image" r:id="rId9" imgW="6162075" imgH="4638926" progId="Paint.Picture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6712" y="3787552"/>
                          <a:ext cx="2520280" cy="21617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2718519" y="2060848"/>
            <a:ext cx="1872208" cy="122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0" rIns="92075" bIns="0" anchor="t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l-GR" sz="2000" u="sng" dirty="0">
                <a:latin typeface="Arial" charset="0"/>
              </a:rPr>
              <a:t> 1 </a:t>
            </a:r>
            <a:r>
              <a:rPr lang="el-GR" sz="2000" u="sng" dirty="0" smtClean="0">
                <a:latin typeface="Arial" charset="0"/>
              </a:rPr>
              <a:t>επίπεδο</a:t>
            </a:r>
            <a:endParaRPr lang="el-GR" sz="20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l-GR" sz="2000" dirty="0" smtClean="0">
                <a:latin typeface="Arial" charset="0"/>
              </a:rPr>
              <a:t>4</a:t>
            </a:r>
            <a:r>
              <a:rPr lang="el-GR" sz="2000" dirty="0">
                <a:latin typeface="Arial" charset="0"/>
              </a:rPr>
              <a:t>% </a:t>
            </a:r>
            <a:r>
              <a:rPr lang="el-GR" sz="2000" dirty="0" smtClean="0">
                <a:latin typeface="Arial" charset="0"/>
              </a:rPr>
              <a:t>μέγεθος</a:t>
            </a:r>
            <a:endParaRPr lang="el-GR" sz="20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l-GR" sz="2000" dirty="0" smtClean="0">
                <a:latin typeface="Arial" charset="0"/>
              </a:rPr>
              <a:t>3</a:t>
            </a:r>
            <a:r>
              <a:rPr lang="el-GR" sz="2000" dirty="0">
                <a:latin typeface="Arial" charset="0"/>
              </a:rPr>
              <a:t>% </a:t>
            </a:r>
            <a:r>
              <a:rPr lang="el-GR" sz="2000" dirty="0" err="1" smtClean="0">
                <a:latin typeface="Arial" charset="0"/>
              </a:rPr>
              <a:t>αποσυμπ</a:t>
            </a:r>
            <a:r>
              <a:rPr lang="el-GR" sz="2000" dirty="0" smtClean="0">
                <a:latin typeface="Arial" charset="0"/>
              </a:rPr>
              <a:t>.</a:t>
            </a:r>
            <a:endParaRPr lang="el-GR" sz="20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l-GR" sz="2000" dirty="0">
                <a:latin typeface="Arial" charset="0"/>
              </a:rPr>
              <a:t>43% </a:t>
            </a:r>
            <a:r>
              <a:rPr lang="el-GR" sz="2000" dirty="0" err="1" smtClean="0">
                <a:latin typeface="Arial" charset="0"/>
              </a:rPr>
              <a:t>συμπ</a:t>
            </a:r>
            <a:r>
              <a:rPr lang="el-GR" sz="2000" dirty="0" smtClean="0">
                <a:latin typeface="Arial" charset="0"/>
              </a:rPr>
              <a:t>.</a:t>
            </a:r>
            <a:endParaRPr lang="el-GR" sz="2000" dirty="0">
              <a:latin typeface="Arial" charset="0"/>
            </a:endParaRP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7111006" y="2060848"/>
            <a:ext cx="2032993" cy="122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0" rIns="92075" bIns="0" anchor="b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l-GR" sz="2000" u="sng" dirty="0">
                <a:latin typeface="Arial" charset="0"/>
              </a:rPr>
              <a:t> 2 </a:t>
            </a:r>
            <a:r>
              <a:rPr lang="el-GR" sz="2000" u="sng" dirty="0" smtClean="0">
                <a:latin typeface="Arial" charset="0"/>
              </a:rPr>
              <a:t>επίπεδο</a:t>
            </a:r>
            <a:endParaRPr lang="el-GR" sz="2000" dirty="0" smtClean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l-GR" sz="2000" dirty="0" smtClean="0">
                <a:latin typeface="Arial" charset="0"/>
              </a:rPr>
              <a:t>11% μέγεθος</a:t>
            </a:r>
            <a:endParaRPr lang="el-GR" sz="20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l-GR" sz="2000" dirty="0" smtClean="0">
                <a:latin typeface="Arial" charset="0"/>
              </a:rPr>
              <a:t>11% </a:t>
            </a:r>
            <a:r>
              <a:rPr lang="el-GR" sz="2000" dirty="0" err="1" smtClean="0">
                <a:latin typeface="Arial" charset="0"/>
              </a:rPr>
              <a:t>αποσυμπ</a:t>
            </a:r>
            <a:r>
              <a:rPr lang="el-GR" sz="2000" dirty="0" smtClean="0">
                <a:latin typeface="Arial" charset="0"/>
              </a:rPr>
              <a:t>.</a:t>
            </a:r>
            <a:endParaRPr lang="el-GR" sz="20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l-GR" sz="2000" dirty="0">
                <a:latin typeface="Arial" charset="0"/>
              </a:rPr>
              <a:t>43% </a:t>
            </a:r>
            <a:r>
              <a:rPr lang="el-GR" sz="2000" dirty="0" err="1" smtClean="0">
                <a:latin typeface="Arial" charset="0"/>
              </a:rPr>
              <a:t>συμπ</a:t>
            </a:r>
            <a:r>
              <a:rPr lang="el-GR" sz="2000" dirty="0" smtClean="0">
                <a:latin typeface="Arial" charset="0"/>
              </a:rPr>
              <a:t>.</a:t>
            </a:r>
            <a:endParaRPr lang="el-GR" sz="2000" dirty="0">
              <a:latin typeface="Arial" charset="0"/>
            </a:endParaRP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2718519" y="4728433"/>
            <a:ext cx="2213521" cy="122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0" rIns="92075" bIns="0" anchor="b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l-GR" sz="2000" u="sng" dirty="0">
                <a:latin typeface="Arial" charset="0"/>
              </a:rPr>
              <a:t> 3 επίπεδο</a:t>
            </a:r>
            <a:endParaRPr lang="el-GR" sz="20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l-GR" sz="2000" dirty="0">
                <a:latin typeface="Arial" charset="0"/>
              </a:rPr>
              <a:t> 35% μέγεθος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l-GR" sz="2000" dirty="0">
                <a:latin typeface="Arial" charset="0"/>
              </a:rPr>
              <a:t> 43% </a:t>
            </a:r>
            <a:r>
              <a:rPr lang="el-GR" sz="2000" dirty="0" err="1" smtClean="0">
                <a:latin typeface="Arial" charset="0"/>
              </a:rPr>
              <a:t>αποσυμπ</a:t>
            </a:r>
            <a:r>
              <a:rPr lang="el-GR" sz="2000" dirty="0" smtClean="0">
                <a:latin typeface="Arial" charset="0"/>
              </a:rPr>
              <a:t>.</a:t>
            </a:r>
            <a:endParaRPr lang="el-GR" sz="20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l-GR" sz="2000" dirty="0">
                <a:latin typeface="Arial" charset="0"/>
              </a:rPr>
              <a:t>169% </a:t>
            </a:r>
            <a:r>
              <a:rPr lang="el-GR" sz="2000" dirty="0" err="1">
                <a:latin typeface="Arial" charset="0"/>
              </a:rPr>
              <a:t>συμπ</a:t>
            </a:r>
            <a:r>
              <a:rPr lang="el-GR" sz="2000" dirty="0">
                <a:latin typeface="Arial" charset="0"/>
              </a:rPr>
              <a:t>.</a:t>
            </a: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7147519" y="4728433"/>
            <a:ext cx="2195736" cy="122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0" rIns="92075" bIns="0" anchor="b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l-GR" sz="2000" u="sng" dirty="0">
                <a:latin typeface="Arial" charset="0"/>
              </a:rPr>
              <a:t> 4 επίπεδο</a:t>
            </a:r>
            <a:endParaRPr lang="el-GR" sz="20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l-GR" sz="2000" dirty="0">
                <a:latin typeface="Arial" charset="0"/>
              </a:rPr>
              <a:t>120% μέγεθος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l-GR" sz="2000" dirty="0">
                <a:latin typeface="Arial" charset="0"/>
              </a:rPr>
              <a:t>165% </a:t>
            </a:r>
            <a:r>
              <a:rPr lang="el-GR" sz="2000" dirty="0" err="1" smtClean="0">
                <a:latin typeface="Arial" charset="0"/>
              </a:rPr>
              <a:t>αποσυμπ</a:t>
            </a:r>
            <a:r>
              <a:rPr lang="el-GR" sz="2000" dirty="0" smtClean="0">
                <a:latin typeface="Arial" charset="0"/>
              </a:rPr>
              <a:t>.</a:t>
            </a:r>
            <a:endParaRPr lang="el-GR" sz="20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l-GR" sz="2000" dirty="0">
                <a:latin typeface="Arial" charset="0"/>
              </a:rPr>
              <a:t>327% </a:t>
            </a:r>
            <a:r>
              <a:rPr lang="el-GR" sz="2000" dirty="0" err="1">
                <a:latin typeface="Arial" charset="0"/>
              </a:rPr>
              <a:t>συμπ</a:t>
            </a:r>
            <a:r>
              <a:rPr lang="el-GR" sz="2000" dirty="0">
                <a:latin typeface="Arial" charset="0"/>
              </a:rPr>
              <a:t>.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3CB3-3117-6B4D-89B6-8707785A54D1}" type="slidenum">
              <a:rPr lang="el-GR" smtClean="0"/>
              <a:pPr/>
              <a:t>21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690891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l-GR" dirty="0"/>
              <a:t>HJPEG: </a:t>
            </a:r>
            <a:r>
              <a:rPr lang="el-GR" dirty="0" smtClean="0"/>
              <a:t>Βέλτιστη εικόνα σε πολλές αναλύσεις </a:t>
            </a:r>
            <a:endParaRPr lang="el-GR" dirty="0"/>
          </a:p>
        </p:txBody>
      </p:sp>
      <p:graphicFrame>
        <p:nvGraphicFramePr>
          <p:cNvPr id="97283" name="Object 3" descr="Σχήμα που παρουσιάζει το συνδιασμό διαφορετικών επιπέδων με σκοπό την επιλογή του επόμενου μεταδιδόμενου επιπέδου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589497"/>
              </p:ext>
            </p:extLst>
          </p:nvPr>
        </p:nvGraphicFramePr>
        <p:xfrm>
          <a:off x="1404045" y="1515616"/>
          <a:ext cx="6696347" cy="4793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Image Document" r:id="rId3" imgW="6324480" imgH="4600440" progId="Imaging.Document">
                  <p:embed/>
                </p:oleObj>
              </mc:Choice>
              <mc:Fallback>
                <p:oleObj name="Image Document" r:id="rId3" imgW="6324480" imgH="4600440" progId="Imaging.Documen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045" y="1515616"/>
                        <a:ext cx="6696347" cy="4793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EA11-1E81-CB46-B61B-5903063FF42D}" type="slidenum">
              <a:rPr lang="el-GR" smtClean="0"/>
              <a:pPr/>
              <a:t>22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720086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l-GR" sz="3600" dirty="0" smtClean="0"/>
              <a:t>Άλλες τεχνικές </a:t>
            </a:r>
            <a:r>
              <a:rPr lang="el-GR" sz="3600" dirty="0"/>
              <a:t>συμπίεσης </a:t>
            </a:r>
            <a:r>
              <a:rPr lang="el-GR" sz="3600" dirty="0" smtClean="0"/>
              <a:t>εικόνας</a:t>
            </a:r>
            <a:endParaRPr lang="en-US" sz="3600" dirty="0"/>
          </a:p>
        </p:txBody>
      </p:sp>
      <p:sp>
        <p:nvSpPr>
          <p:cNvPr id="5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/>
              <a:t>Συστημάτων Πολυμέσων</a:t>
            </a:r>
            <a:r>
              <a:rPr lang="el-GR" sz="2400" dirty="0"/>
              <a:t>,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7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JPEG</a:t>
            </a:r>
            <a:endParaRPr lang="el-GR" sz="2400" dirty="0"/>
          </a:p>
          <a:p>
            <a:pPr algn="l"/>
            <a:r>
              <a:rPr lang="el-GR" sz="2400" b="1" dirty="0"/>
              <a:t>Διδάσκων: </a:t>
            </a:r>
            <a:r>
              <a:rPr lang="el-GR" sz="2400" dirty="0"/>
              <a:t>Γεώργιος </a:t>
            </a:r>
            <a:r>
              <a:rPr lang="en-US" sz="2400" dirty="0"/>
              <a:t>Πολύζος</a:t>
            </a:r>
            <a:r>
              <a:rPr lang="el-GR" sz="2400" dirty="0"/>
              <a:t>, </a:t>
            </a:r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“</a:t>
            </a:r>
            <a:r>
              <a:rPr lang="el-GR" sz="2400" dirty="0"/>
              <a:t>Επιστήμη των Υπολογιστών</a:t>
            </a:r>
            <a:r>
              <a:rPr lang="en-US" sz="2400" dirty="0"/>
              <a:t>”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93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EDB6-715E-EE4C-8601-2A553819D6E5}" type="slidenum">
              <a:rPr lang="el-GR" smtClean="0"/>
              <a:pPr/>
              <a:t>24</a:t>
            </a:fld>
            <a:endParaRPr lang="el-GR" sz="1400" dirty="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Τ</a:t>
            </a:r>
            <a:r>
              <a:rPr lang="el-GR" dirty="0" smtClean="0"/>
              <a:t>εχνικές συμπίεσης εικόνας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r>
              <a:rPr lang="el-GR" dirty="0" smtClean="0"/>
              <a:t>Συμπίεση βασισμένη στην κυματομορφή (</a:t>
            </a:r>
            <a:r>
              <a:rPr lang="en-US" dirty="0" smtClean="0"/>
              <a:t>Wavelet</a:t>
            </a:r>
            <a:r>
              <a:rPr lang="en-US" dirty="0"/>
              <a:t>-based </a:t>
            </a:r>
            <a:r>
              <a:rPr lang="en-US" dirty="0" smtClean="0"/>
              <a:t>Compression</a:t>
            </a:r>
            <a:r>
              <a:rPr lang="el-GR" dirty="0" smtClean="0"/>
              <a:t>)</a:t>
            </a:r>
            <a:endParaRPr lang="en-US" dirty="0"/>
          </a:p>
          <a:p>
            <a:r>
              <a:rPr lang="el-GR" dirty="0" smtClean="0"/>
              <a:t>Κωδικοποίηση επαναλαμβανόμενων μοτίβων (</a:t>
            </a:r>
            <a:r>
              <a:rPr lang="en-US" dirty="0" smtClean="0"/>
              <a:t>Fractal </a:t>
            </a:r>
            <a:r>
              <a:rPr lang="en-US" dirty="0"/>
              <a:t>Image </a:t>
            </a:r>
            <a:r>
              <a:rPr lang="en-US" dirty="0" smtClean="0"/>
              <a:t>Compression</a:t>
            </a:r>
            <a:r>
              <a:rPr lang="el-GR" dirty="0" smtClean="0"/>
              <a:t>)</a:t>
            </a:r>
            <a:endParaRPr lang="en-US" dirty="0"/>
          </a:p>
          <a:p>
            <a:r>
              <a:rPr lang="el-GR" dirty="0" smtClean="0"/>
              <a:t>Ιδιόκτητες τεχνικές</a:t>
            </a:r>
            <a:endParaRPr lang="en-US" dirty="0"/>
          </a:p>
          <a:p>
            <a:pPr lvl="1"/>
            <a:r>
              <a:rPr lang="el-GR" dirty="0" smtClean="0"/>
              <a:t>Το </a:t>
            </a:r>
            <a:r>
              <a:rPr lang="en-US" dirty="0" smtClean="0"/>
              <a:t>GIF </a:t>
            </a:r>
            <a:r>
              <a:rPr lang="el-GR" dirty="0" smtClean="0"/>
              <a:t>είναι ιδιόκτητο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85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r>
              <a:rPr lang="en-US" dirty="0" smtClean="0"/>
              <a:t> # 7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sp>
        <p:nvSpPr>
          <p:cNvPr id="8" name="Θέση κειμένου 5"/>
          <p:cNvSpPr txBox="1">
            <a:spLocks/>
          </p:cNvSpPr>
          <p:nvPr/>
        </p:nvSpPr>
        <p:spPr>
          <a:xfrm>
            <a:off x="683568" y="4077072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/>
              <a:t>Συστημάτων Πολυμέσων</a:t>
            </a:r>
            <a:r>
              <a:rPr lang="el-GR" sz="2400" dirty="0"/>
              <a:t>,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7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JPEG</a:t>
            </a:r>
            <a:endParaRPr lang="el-GR" sz="2400" dirty="0"/>
          </a:p>
          <a:p>
            <a:pPr algn="l"/>
            <a:r>
              <a:rPr lang="el-GR" sz="2400" b="1" dirty="0"/>
              <a:t>Διδάσκων: </a:t>
            </a:r>
            <a:r>
              <a:rPr lang="el-GR" sz="2400" dirty="0"/>
              <a:t>Γεώργιος </a:t>
            </a:r>
            <a:r>
              <a:rPr lang="en-US" sz="2400" dirty="0"/>
              <a:t>Πολύζος</a:t>
            </a:r>
            <a:r>
              <a:rPr lang="el-GR" sz="2400" dirty="0"/>
              <a:t>, </a:t>
            </a:r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“</a:t>
            </a:r>
            <a:r>
              <a:rPr lang="el-GR" sz="2400" dirty="0"/>
              <a:t>Επιστήμη των Υπολογιστών</a:t>
            </a:r>
            <a:r>
              <a:rPr lang="en-US" sz="2400" dirty="0"/>
              <a:t>”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94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24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Κατανόηση των διαφορετικών τύπων λειτουργίας του πρ</a:t>
            </a:r>
            <a:r>
              <a:rPr lang="en-US" dirty="0" err="1" smtClean="0"/>
              <a:t>οτύ</a:t>
            </a:r>
            <a:r>
              <a:rPr lang="el-GR" dirty="0" smtClean="0"/>
              <a:t>που συμπίεσης εικόνας JPEG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28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Εισαγωγή στο JPEG</a:t>
            </a:r>
          </a:p>
          <a:p>
            <a:r>
              <a:rPr lang="el-GR" dirty="0" smtClean="0"/>
              <a:t>Ακολουθιακή απωλεστική λειτουργία JPEG</a:t>
            </a:r>
            <a:r>
              <a:rPr lang="el-GR" dirty="0"/>
              <a:t> </a:t>
            </a:r>
            <a:r>
              <a:rPr lang="el-GR" dirty="0" smtClean="0"/>
              <a:t>(JPEG </a:t>
            </a:r>
            <a:r>
              <a:rPr lang="en-US" dirty="0" smtClean="0"/>
              <a:t>Lossy </a:t>
            </a:r>
            <a:r>
              <a:rPr lang="en-US" dirty="0"/>
              <a:t>Sequential Mode</a:t>
            </a:r>
            <a:r>
              <a:rPr lang="el-GR" dirty="0" smtClean="0"/>
              <a:t>)</a:t>
            </a:r>
          </a:p>
          <a:p>
            <a:r>
              <a:rPr lang="el-GR" dirty="0" smtClean="0"/>
              <a:t>Μη απωλεστική λειτουργία JPEG (Losses JPEG Mode)</a:t>
            </a:r>
            <a:endParaRPr lang="en-US" dirty="0"/>
          </a:p>
          <a:p>
            <a:r>
              <a:rPr lang="el-GR" dirty="0"/>
              <a:t>Προοδευτική λειτουργία (</a:t>
            </a:r>
            <a:r>
              <a:rPr lang="en-US" dirty="0"/>
              <a:t>Progressive Mode</a:t>
            </a:r>
            <a:r>
              <a:rPr lang="el-GR" dirty="0"/>
              <a:t>)</a:t>
            </a:r>
            <a:endParaRPr lang="en-US" dirty="0"/>
          </a:p>
          <a:p>
            <a:r>
              <a:rPr lang="el-GR" dirty="0"/>
              <a:t>Ιεραρχικό </a:t>
            </a:r>
            <a:r>
              <a:rPr lang="en-US" dirty="0" smtClean="0"/>
              <a:t>JPEG (</a:t>
            </a:r>
            <a:r>
              <a:rPr lang="el-GR" dirty="0" smtClean="0"/>
              <a:t>Hierarchical JPEG)</a:t>
            </a:r>
            <a:endParaRPr lang="en-US" dirty="0"/>
          </a:p>
          <a:p>
            <a:r>
              <a:rPr lang="el-GR" dirty="0" smtClean="0"/>
              <a:t>Άλλες </a:t>
            </a:r>
            <a:r>
              <a:rPr lang="el-GR" dirty="0"/>
              <a:t>τεχνικές συμπίεσης εικόνας</a:t>
            </a:r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71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algn="l"/>
            <a:r>
              <a:rPr lang="el-GR" dirty="0" smtClean="0"/>
              <a:t>Πρότυπου </a:t>
            </a:r>
            <a:r>
              <a:rPr lang="el-GR" dirty="0"/>
              <a:t>συμπίεσης εικόνας JPEG</a:t>
            </a:r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/>
              <a:t>Συστημάτων Πολυμέσων</a:t>
            </a:r>
            <a:r>
              <a:rPr lang="el-GR" sz="2400" dirty="0"/>
              <a:t>,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7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JPEG</a:t>
            </a:r>
            <a:endParaRPr lang="el-GR" sz="2400" dirty="0"/>
          </a:p>
          <a:p>
            <a:pPr algn="l"/>
            <a:r>
              <a:rPr lang="el-GR" sz="2400" b="1" dirty="0"/>
              <a:t>Διδάσκων: </a:t>
            </a:r>
            <a:r>
              <a:rPr lang="el-GR" sz="2400" dirty="0"/>
              <a:t>Γεώργιος </a:t>
            </a:r>
            <a:r>
              <a:rPr lang="en-US" sz="2400" dirty="0"/>
              <a:t>Πολύζος</a:t>
            </a:r>
            <a:r>
              <a:rPr lang="el-GR" sz="2400" dirty="0"/>
              <a:t>, </a:t>
            </a:r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“</a:t>
            </a:r>
            <a:r>
              <a:rPr lang="el-GR" sz="2400" dirty="0"/>
              <a:t>Επιστήμη των Υπολογιστών</a:t>
            </a:r>
            <a:r>
              <a:rPr lang="en-US" sz="2400" dirty="0"/>
              <a:t>”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9162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στο </a:t>
            </a:r>
            <a:r>
              <a:rPr lang="en-US" dirty="0" smtClean="0"/>
              <a:t>JPEG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Ένωση ειδικών ομάδων φωτογραφίας (</a:t>
            </a:r>
            <a:r>
              <a:rPr lang="en-US" b="1" i="1" dirty="0" smtClean="0"/>
              <a:t>J</a:t>
            </a:r>
            <a:r>
              <a:rPr lang="en-US" i="1" dirty="0" smtClean="0"/>
              <a:t>oint </a:t>
            </a:r>
            <a:r>
              <a:rPr lang="en-US" b="1" i="1" dirty="0"/>
              <a:t>P</a:t>
            </a:r>
            <a:r>
              <a:rPr lang="en-US" i="1" dirty="0"/>
              <a:t>hotographic </a:t>
            </a:r>
            <a:r>
              <a:rPr lang="en-US" b="1" i="1" dirty="0"/>
              <a:t>E</a:t>
            </a:r>
            <a:r>
              <a:rPr lang="en-US" i="1" dirty="0"/>
              <a:t>xperts </a:t>
            </a:r>
            <a:r>
              <a:rPr lang="en-US" b="1" i="1" dirty="0" smtClean="0"/>
              <a:t>G</a:t>
            </a:r>
            <a:r>
              <a:rPr lang="en-US" i="1" dirty="0" smtClean="0"/>
              <a:t>roup</a:t>
            </a:r>
            <a:r>
              <a:rPr lang="el-GR" i="1" dirty="0" smtClean="0"/>
              <a:t> - </a:t>
            </a:r>
            <a:r>
              <a:rPr lang="el-GR" b="1" i="1" dirty="0" smtClean="0"/>
              <a:t>JPEG</a:t>
            </a:r>
            <a:r>
              <a:rPr lang="el-GR" dirty="0" smtClean="0"/>
              <a:t>)</a:t>
            </a:r>
            <a:endParaRPr lang="en-US" dirty="0"/>
          </a:p>
          <a:p>
            <a:r>
              <a:rPr lang="en-US" dirty="0"/>
              <a:t>4 </a:t>
            </a:r>
            <a:r>
              <a:rPr lang="el-GR" dirty="0" smtClean="0"/>
              <a:t>τρόποι λειτουργίας </a:t>
            </a:r>
            <a:endParaRPr lang="en-US" dirty="0"/>
          </a:p>
          <a:p>
            <a:pPr lvl="1"/>
            <a:r>
              <a:rPr lang="el-GR" dirty="0" smtClean="0"/>
              <a:t>Μη απωλεστικός (</a:t>
            </a:r>
            <a:r>
              <a:rPr lang="en-US" dirty="0" smtClean="0"/>
              <a:t>Lossless</a:t>
            </a:r>
            <a:r>
              <a:rPr lang="el-GR" dirty="0" smtClean="0"/>
              <a:t>)</a:t>
            </a:r>
            <a:endParaRPr lang="en-US" dirty="0"/>
          </a:p>
          <a:p>
            <a:pPr lvl="1"/>
            <a:r>
              <a:rPr lang="el-GR" dirty="0" smtClean="0"/>
              <a:t>Ακολουθιακός απωλεστικός (</a:t>
            </a:r>
            <a:r>
              <a:rPr lang="en-US" dirty="0" smtClean="0"/>
              <a:t>Lossy Sequential</a:t>
            </a:r>
            <a:r>
              <a:rPr lang="el-GR" dirty="0" smtClean="0"/>
              <a:t> - </a:t>
            </a:r>
            <a:r>
              <a:rPr lang="en-US" dirty="0" smtClean="0"/>
              <a:t>Baseline</a:t>
            </a:r>
            <a:r>
              <a:rPr lang="en-US" dirty="0"/>
              <a:t>)</a:t>
            </a:r>
          </a:p>
          <a:p>
            <a:pPr lvl="1"/>
            <a:r>
              <a:rPr lang="el-GR" dirty="0" smtClean="0"/>
              <a:t>Προοδευτικός (</a:t>
            </a:r>
            <a:r>
              <a:rPr lang="en-US" dirty="0" smtClean="0"/>
              <a:t>Progressive</a:t>
            </a:r>
            <a:r>
              <a:rPr lang="el-GR" dirty="0" smtClean="0"/>
              <a:t>)</a:t>
            </a:r>
            <a:endParaRPr lang="en-US" dirty="0"/>
          </a:p>
          <a:p>
            <a:pPr lvl="1"/>
            <a:r>
              <a:rPr lang="el-GR" dirty="0" smtClean="0"/>
              <a:t>Ιεραρχικός (</a:t>
            </a:r>
            <a:r>
              <a:rPr lang="en-US" dirty="0" smtClean="0"/>
              <a:t>Hierarchical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9E56-DA9C-4A45-933F-AE0E49F870BD}" type="slidenum">
              <a:rPr lang="el-GR" smtClean="0"/>
              <a:pPr/>
              <a:t>7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3395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>
            <a:noAutofit/>
          </a:bodyPr>
          <a:lstStyle/>
          <a:p>
            <a:r>
              <a:rPr lang="el-GR" sz="3600" dirty="0"/>
              <a:t>Ακολουθιακή απωλεστική λειτουργία JPEG (JPEG </a:t>
            </a:r>
            <a:r>
              <a:rPr lang="en-US" sz="3600" dirty="0"/>
              <a:t>Lossy Sequential Mode</a:t>
            </a:r>
            <a:r>
              <a:rPr lang="el-GR" sz="3600" dirty="0"/>
              <a:t>)</a:t>
            </a:r>
          </a:p>
        </p:txBody>
      </p:sp>
      <p:sp>
        <p:nvSpPr>
          <p:cNvPr id="5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/>
              <a:t>Συστημάτων Πολυμέσων</a:t>
            </a:r>
            <a:r>
              <a:rPr lang="el-GR" sz="2400" dirty="0"/>
              <a:t>,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7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JPEG</a:t>
            </a:r>
            <a:endParaRPr lang="el-GR" sz="2400" dirty="0"/>
          </a:p>
          <a:p>
            <a:pPr algn="l"/>
            <a:r>
              <a:rPr lang="el-GR" sz="2400" b="1" dirty="0"/>
              <a:t>Διδάσκων: </a:t>
            </a:r>
            <a:r>
              <a:rPr lang="el-GR" sz="2400" dirty="0"/>
              <a:t>Γεώργιος </a:t>
            </a:r>
            <a:r>
              <a:rPr lang="en-US" sz="2400" dirty="0"/>
              <a:t>Πολύζος</a:t>
            </a:r>
            <a:r>
              <a:rPr lang="el-GR" sz="2400" dirty="0"/>
              <a:t>, </a:t>
            </a:r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“</a:t>
            </a:r>
            <a:r>
              <a:rPr lang="el-GR" sz="2400" dirty="0"/>
              <a:t>Επιστήμη των Υπολογιστών</a:t>
            </a:r>
            <a:r>
              <a:rPr lang="en-US" sz="2400" dirty="0"/>
              <a:t>”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799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Ακολουθιακή απωλεστική </a:t>
            </a:r>
            <a:r>
              <a:rPr lang="el-GR" dirty="0" smtClean="0"/>
              <a:t>λειτουργία</a:t>
            </a:r>
            <a:endParaRPr lang="el-GR" dirty="0"/>
          </a:p>
        </p:txBody>
      </p:sp>
      <p:pic>
        <p:nvPicPr>
          <p:cNvPr id="87044" name="Picture 4" descr="Σχεδιάγραμμα που παρουσιάζει τα στάδια της συμπίεσης κατά την ακολουθιακή απολεστική λειτουργί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96752"/>
            <a:ext cx="73914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4905"/>
            <a:ext cx="8229600" cy="1440160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Προετοιμασία ομάδων(block preparation)</a:t>
            </a:r>
            <a:r>
              <a:rPr lang="en-US" sz="2000" dirty="0" smtClean="0"/>
              <a:t>: </a:t>
            </a:r>
            <a:r>
              <a:rPr lang="en-US" sz="2000" dirty="0"/>
              <a:t>640 x 480 x 24b RGB -&gt; YIQ (4:2:2)</a:t>
            </a:r>
          </a:p>
          <a:p>
            <a:r>
              <a:rPr lang="en-US" sz="2000" dirty="0"/>
              <a:t>-128 </a:t>
            </a:r>
            <a:r>
              <a:rPr lang="el-GR" sz="2000" dirty="0" smtClean="0"/>
              <a:t>από κάθε εικονοστοιχείο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87045" name="Picture 5" descr="Σχεδιάγραμμα που παρουσιάζει την σύνθεση ομάδων εικονοστοιχείων 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00611"/>
            <a:ext cx="74676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5B0-1EFB-B14A-B72F-A523A2F37621}" type="slidenum">
              <a:rPr lang="el-GR" smtClean="0"/>
              <a:pPr/>
              <a:t>9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3411375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6/2014 10:54:15 μ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8AA6BC7F-B0F9-44A9-A02A-728AD0AF459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2994</TotalTime>
  <Words>790</Words>
  <Application>Microsoft Office PowerPoint</Application>
  <PresentationFormat>On-screen Show (4:3)</PresentationFormat>
  <Paragraphs>163</Paragraphs>
  <Slides>25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Θέμα του Office</vt:lpstr>
      <vt:lpstr>Bitmap Image</vt:lpstr>
      <vt:lpstr>Image Document</vt:lpstr>
      <vt:lpstr>Θέματα Συστημάτων Πολυμέσων </vt:lpstr>
      <vt:lpstr>Άδειες Χρήσης</vt:lpstr>
      <vt:lpstr>Χρηματοδότηση</vt:lpstr>
      <vt:lpstr>Σκοποί  ενότητας</vt:lpstr>
      <vt:lpstr>Περιεχόμενα ενότητας</vt:lpstr>
      <vt:lpstr>Πρότυπου συμπίεσης εικόνας JPEG</vt:lpstr>
      <vt:lpstr>Εισαγωγή στο JPEG</vt:lpstr>
      <vt:lpstr>Ακολουθιακή απωλεστική λειτουργία JPEG (JPEG Lossy Sequential Mode)</vt:lpstr>
      <vt:lpstr>Ακολουθιακή απωλεστική λειτουργία</vt:lpstr>
      <vt:lpstr>Μετασχηματισμός διακριτού συνημιτόνου</vt:lpstr>
      <vt:lpstr>Κβαντοποίηση συντελεστών DCT </vt:lpstr>
      <vt:lpstr>Κωδικοποίηση των μετασχηματισμένων συντελεστών</vt:lpstr>
      <vt:lpstr>Σειρά μετάδοσης των συντελεστών DCT</vt:lpstr>
      <vt:lpstr>Μη απωλεστική ακολουθιακή λειτουργία JPEG (Lossless JPEG Mode) </vt:lpstr>
      <vt:lpstr>Μη απωλεστική λειτουργία (1 από 2)</vt:lpstr>
      <vt:lpstr>Μη απωλεστική λειτουργία (2 από 2)</vt:lpstr>
      <vt:lpstr>Προοδευτική λειτουργία  (Progressive Mode)</vt:lpstr>
      <vt:lpstr>Προοδευτική λειτουργία (1 από 2)</vt:lpstr>
      <vt:lpstr>Προοδευτική λειτουργία (2 από 2)</vt:lpstr>
      <vt:lpstr>Ιεραρχικό JPEG (Hierarchical JPEG)</vt:lpstr>
      <vt:lpstr>Ιεραρχικό JPEG</vt:lpstr>
      <vt:lpstr>HJPEG: Βέλτιστη εικόνα σε πολλές αναλύσεις </vt:lpstr>
      <vt:lpstr>Άλλες τεχνικές συμπίεσης εικόνας</vt:lpstr>
      <vt:lpstr>Τεχνικές συμπίεσης εικόνας</vt:lpstr>
      <vt:lpstr>Τέλος Ενότητας # 7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JPEG</dc:title>
  <dc:subject>Θέματα Συστημάτων Πολυμέσων</dc:subject>
  <dc:creator>Γεώργιος Πολύζος</dc:creator>
  <cp:keywords>JPEG; DCT; μη απωλεστικός ρυθμός; βασικός ρυθμός; προοδευτικός ρυθμός; ιεραρχικός ρυθμός</cp:keywords>
  <cp:lastModifiedBy>georgex</cp:lastModifiedBy>
  <cp:revision>350</cp:revision>
  <cp:lastPrinted>2014-02-16T13:16:25Z</cp:lastPrinted>
  <dcterms:created xsi:type="dcterms:W3CDTF">2012-09-06T09:03:05Z</dcterms:created>
  <dcterms:modified xsi:type="dcterms:W3CDTF">2015-05-26T17:41:10Z</dcterms:modified>
</cp:coreProperties>
</file>