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9"/>
  </p:notesMasterIdLst>
  <p:sldIdLst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8" r:id="rId13"/>
    <p:sldId id="389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406" r:id="rId29"/>
    <p:sldId id="407" r:id="rId30"/>
    <p:sldId id="415" r:id="rId31"/>
    <p:sldId id="416" r:id="rId32"/>
    <p:sldId id="417" r:id="rId33"/>
    <p:sldId id="418" r:id="rId34"/>
    <p:sldId id="419" r:id="rId35"/>
    <p:sldId id="420" r:id="rId36"/>
    <p:sldId id="421" r:id="rId37"/>
    <p:sldId id="422" r:id="rId38"/>
    <p:sldId id="423" r:id="rId39"/>
    <p:sldId id="424" r:id="rId40"/>
    <p:sldId id="425" r:id="rId41"/>
    <p:sldId id="426" r:id="rId42"/>
    <p:sldId id="427" r:id="rId43"/>
    <p:sldId id="428" r:id="rId44"/>
    <p:sldId id="429" r:id="rId45"/>
    <p:sldId id="430" r:id="rId46"/>
    <p:sldId id="431" r:id="rId47"/>
    <p:sldId id="432" r:id="rId48"/>
    <p:sldId id="433" r:id="rId49"/>
    <p:sldId id="434" r:id="rId50"/>
    <p:sldId id="435" r:id="rId51"/>
    <p:sldId id="440" r:id="rId52"/>
    <p:sldId id="441" r:id="rId53"/>
    <p:sldId id="442" r:id="rId54"/>
    <p:sldId id="443" r:id="rId55"/>
    <p:sldId id="444" r:id="rId56"/>
    <p:sldId id="445" r:id="rId57"/>
    <p:sldId id="446" r:id="rId5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5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9309" autoAdjust="0"/>
  </p:normalViewPr>
  <p:slideViewPr>
    <p:cSldViewPr>
      <p:cViewPr>
        <p:scale>
          <a:sx n="124" d="100"/>
          <a:sy n="124" d="100"/>
        </p:scale>
        <p:origin x="-1254" y="216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23/7/2015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1536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2A71AF7-DCB9-46E6-B5CF-BBE872490F1F}" type="slidenum">
              <a:rPr lang="el-GR" altLang="en-US"/>
              <a:pPr/>
              <a:t>1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56415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1741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B8745CC-6954-43A5-B13F-9302733F5E40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8715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5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136C890-CD4C-4A23-A238-2781B1B2491D}" type="slidenum">
              <a:rPr lang="el-GR" altLang="en-US"/>
              <a:pPr/>
              <a:t>3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55220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B9F8A17-A4C0-4874-9C61-93F041E5C957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086500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2625904-4565-468C-A080-DF83BABB45EF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378488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164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A40BDF07-9392-431D-96F1-59E788B59E92}" type="slidenum">
              <a:rPr lang="el-GR" altLang="en-US" sz="1200"/>
              <a:pPr algn="r"/>
              <a:t>6</a:t>
            </a:fld>
            <a:endParaRPr lang="el-GR" altLang="en-US" sz="1200"/>
          </a:p>
        </p:txBody>
      </p:sp>
    </p:spTree>
    <p:extLst>
      <p:ext uri="{BB962C8B-B14F-4D97-AF65-F5344CB8AC3E}">
        <p14:creationId xmlns:p14="http://schemas.microsoft.com/office/powerpoint/2010/main" val="1968314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5956" name="Θέση αριθμού διαφάνειας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/>
            <a:fld id="{09AF8DF0-02D8-49AB-9E96-E04E8ECF3C22}" type="slidenum">
              <a:rPr lang="el-GR" altLang="en-US" sz="1200"/>
              <a:pPr algn="r"/>
              <a:t>24</a:t>
            </a:fld>
            <a:endParaRPr lang="el-GR" altLang="en-US" sz="1200"/>
          </a:p>
        </p:txBody>
      </p:sp>
    </p:spTree>
    <p:extLst>
      <p:ext uri="{BB962C8B-B14F-4D97-AF65-F5344CB8AC3E}">
        <p14:creationId xmlns:p14="http://schemas.microsoft.com/office/powerpoint/2010/main" val="2435943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7636417-F009-41F5-B373-CECE7FE1F885}" type="slidenum">
              <a:rPr lang="el-GR" altLang="en-US"/>
              <a:pPr/>
              <a:t>56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01832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936925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3568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Λογότυπο Οικονομικού Πανεπιστημίου Αθηνών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7309104" cy="190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/>
            </a:lvl1pPr>
          </a:lstStyle>
          <a:p>
            <a:pPr lvl="0"/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3C4726A-630D-4CB4-B088-BAB00F4188E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Διοικητική Λογιστική</a:t>
            </a:r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r>
              <a:rPr lang="el-GR" altLang="en-US" sz="2800" b="1" smtClean="0"/>
              <a:t>Ενότητα </a:t>
            </a:r>
            <a:r>
              <a:rPr lang="en-US" altLang="en-US" sz="2800" b="1" smtClean="0"/>
              <a:t># 4</a:t>
            </a:r>
            <a:r>
              <a:rPr lang="el-GR" altLang="en-US" sz="2800" b="1" smtClean="0"/>
              <a:t>:</a:t>
            </a:r>
            <a:r>
              <a:rPr lang="en-US" altLang="en-US" sz="2800" smtClean="0"/>
              <a:t> </a:t>
            </a:r>
            <a:r>
              <a:rPr lang="el-GR" altLang="en-US" sz="2800" smtClean="0"/>
              <a:t>Εισαγωγή στους προϋπολογισμούς</a:t>
            </a:r>
            <a:endParaRPr lang="en-US" altLang="en-US" sz="2800" smtClean="0"/>
          </a:p>
          <a:p>
            <a:r>
              <a:rPr lang="el-GR" altLang="en-US" sz="2800" b="1" smtClean="0"/>
              <a:t>Διδάσκουσα: </a:t>
            </a:r>
            <a:r>
              <a:rPr lang="el-GR" altLang="en-US" sz="2800" smtClean="0"/>
              <a:t>Σάνδρα Κοέν</a:t>
            </a:r>
          </a:p>
          <a:p>
            <a:r>
              <a:rPr lang="el-GR" altLang="en-US" sz="2800" b="1" smtClean="0"/>
              <a:t>Τμήμα: </a:t>
            </a:r>
            <a:r>
              <a:rPr lang="el-GR" altLang="en-US" sz="2800" smtClean="0"/>
              <a:t>Οργάνωση και Διοίκηση Επιχειρήσεων</a:t>
            </a:r>
          </a:p>
        </p:txBody>
      </p:sp>
      <p:pic>
        <p:nvPicPr>
          <p:cNvPr id="14339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94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Εσωτερικό συμβόλαιο</a:t>
            </a:r>
          </a:p>
        </p:txBody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800" dirty="0" smtClean="0"/>
              <a:t>Οι ετήσιοι προϋπολογισμοί αποτελούν τα εσωτερικά συμβόλαιο μεταξύ της διοίκησης της επιχείρησης και των </a:t>
            </a:r>
            <a:r>
              <a:rPr lang="el-GR" altLang="en-US" sz="2800" b="1" dirty="0" smtClean="0"/>
              <a:t>κέντρων ευθύνης </a:t>
            </a:r>
            <a:r>
              <a:rPr lang="el-GR" altLang="en-US" sz="2800" dirty="0" smtClean="0"/>
              <a:t>της: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600" b="1" dirty="0" smtClean="0"/>
              <a:t>Κέντρα κόστος</a:t>
            </a:r>
            <a:r>
              <a:rPr lang="el-GR" altLang="en-US" sz="2600" b="1" dirty="0" smtClean="0">
                <a:latin typeface="Arial" panose="020B0604020202020204" pitchFamily="34" charset="0"/>
              </a:rPr>
              <a:t> </a:t>
            </a:r>
            <a:r>
              <a:rPr lang="el-GR" altLang="en-US" sz="2600" dirty="0" smtClean="0">
                <a:latin typeface="Arial" panose="020B0604020202020204" pitchFamily="34" charset="0"/>
              </a:rPr>
              <a:t>(</a:t>
            </a:r>
            <a:r>
              <a:rPr lang="el-GR" altLang="en-US" sz="2600" dirty="0" smtClean="0"/>
              <a:t>Τα στελέχη είναι υπεύθυνα για το κόστος</a:t>
            </a:r>
            <a:r>
              <a:rPr lang="el-GR" altLang="en-US" sz="2600" dirty="0" smtClean="0">
                <a:latin typeface="Arial" panose="020B0604020202020204" pitchFamily="34" charset="0"/>
              </a:rPr>
              <a:t>).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600" b="1" dirty="0" smtClean="0"/>
              <a:t>Κέντρα εσόδων</a:t>
            </a:r>
            <a:r>
              <a:rPr lang="el-GR" altLang="en-US" sz="2600" b="1" dirty="0" smtClean="0">
                <a:latin typeface="Arial" panose="020B0604020202020204" pitchFamily="34" charset="0"/>
              </a:rPr>
              <a:t> </a:t>
            </a:r>
            <a:r>
              <a:rPr lang="el-GR" altLang="en-US" sz="2600" dirty="0" smtClean="0">
                <a:latin typeface="Arial" panose="020B0604020202020204" pitchFamily="34" charset="0"/>
              </a:rPr>
              <a:t>(</a:t>
            </a:r>
            <a:r>
              <a:rPr lang="el-GR" altLang="en-US" sz="2600" dirty="0" smtClean="0"/>
              <a:t>Τα στελέχη είναι υπεύθυνα για τα έσοδα</a:t>
            </a:r>
            <a:r>
              <a:rPr lang="el-GR" altLang="en-US" sz="2600" dirty="0" smtClean="0">
                <a:latin typeface="Arial" panose="020B0604020202020204" pitchFamily="34" charset="0"/>
              </a:rPr>
              <a:t>).</a:t>
            </a:r>
            <a:endParaRPr lang="el-GR" altLang="en-US" sz="2600" b="1" dirty="0" smtClean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600" b="1" dirty="0" smtClean="0"/>
              <a:t>Κέντρα κέρδους</a:t>
            </a:r>
            <a:r>
              <a:rPr lang="el-GR" altLang="en-US" sz="2600" b="1" dirty="0" smtClean="0">
                <a:latin typeface="Arial" panose="020B0604020202020204" pitchFamily="34" charset="0"/>
              </a:rPr>
              <a:t> </a:t>
            </a:r>
            <a:r>
              <a:rPr lang="el-GR" altLang="en-US" sz="2600" dirty="0" smtClean="0">
                <a:latin typeface="Arial" panose="020B0604020202020204" pitchFamily="34" charset="0"/>
              </a:rPr>
              <a:t>(</a:t>
            </a:r>
            <a:r>
              <a:rPr lang="el-GR" altLang="en-US" sz="2600" dirty="0" smtClean="0"/>
              <a:t>Τα στελέχη είναι υπεύθυνα για το αποτέλεσμα (έσοδα – έξοδα).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altLang="en-US" sz="2600" b="1" dirty="0" smtClean="0"/>
              <a:t>Κέντρων επενδύσεων</a:t>
            </a:r>
            <a:r>
              <a:rPr lang="el-GR" altLang="en-US" sz="2600" b="1" dirty="0" smtClean="0">
                <a:latin typeface="Arial" panose="020B0604020202020204" pitchFamily="34" charset="0"/>
              </a:rPr>
              <a:t> </a:t>
            </a:r>
            <a:r>
              <a:rPr lang="el-GR" altLang="en-US" sz="2600" dirty="0" smtClean="0">
                <a:latin typeface="Arial" panose="020B0604020202020204" pitchFamily="34" charset="0"/>
              </a:rPr>
              <a:t>(</a:t>
            </a:r>
            <a:r>
              <a:rPr lang="el-GR" altLang="en-US" sz="2600" dirty="0" smtClean="0"/>
              <a:t>Τα στελέχη είναι υπεύθυνα για το αποτέλεσμα και τις επενδύσεις</a:t>
            </a:r>
            <a:r>
              <a:rPr lang="el-GR" altLang="en-US" sz="2600" dirty="0" smtClean="0">
                <a:latin typeface="Arial" panose="020B0604020202020204" pitchFamily="34" charset="0"/>
              </a:rPr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691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Διακρίσεις Προϋπολογισμών</a:t>
            </a:r>
          </a:p>
        </p:txBody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Οι προϋπολογισμοί </a:t>
            </a:r>
            <a:r>
              <a:rPr lang="el-GR" altLang="en-US" b="1" dirty="0" smtClean="0"/>
              <a:t>διακρίνονται </a:t>
            </a:r>
            <a:r>
              <a:rPr lang="el-GR" altLang="en-US" dirty="0" smtClean="0"/>
              <a:t>ανάλογα με: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Το </a:t>
            </a:r>
            <a:r>
              <a:rPr lang="el-GR" altLang="en-US" b="1" dirty="0" smtClean="0"/>
              <a:t>χρονικό διάστημα</a:t>
            </a:r>
            <a:r>
              <a:rPr lang="el-GR" altLang="en-US" dirty="0" smtClean="0"/>
              <a:t> που καλύπτουν. 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Τη </a:t>
            </a:r>
            <a:r>
              <a:rPr lang="el-GR" altLang="en-US" b="1" dirty="0" smtClean="0"/>
              <a:t>διαδικασία</a:t>
            </a:r>
            <a:r>
              <a:rPr lang="el-GR" altLang="en-US" dirty="0" smtClean="0"/>
              <a:t> που ακολουθείται κατά την κατάρτισή τους.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Τη </a:t>
            </a:r>
            <a:r>
              <a:rPr lang="el-GR" altLang="en-US" b="1" dirty="0" smtClean="0"/>
              <a:t>φιλοσοφία</a:t>
            </a:r>
            <a:r>
              <a:rPr lang="el-GR" altLang="en-US" dirty="0" smtClean="0"/>
              <a:t> προσδιορισμού των προϋπολογιστικών ποσών.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23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Χρονική διάσταση προϋπολογισμών</a:t>
            </a:r>
          </a:p>
        </p:txBody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b="1" dirty="0" smtClean="0"/>
              <a:t>Λειτουργικοί προϋπολογισμοί:</a:t>
            </a:r>
            <a:r>
              <a:rPr lang="el-GR" altLang="en-US" dirty="0" smtClean="0"/>
              <a:t>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Ετήσιοι προϋπολογισμοί.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Κυλιόμενοι προϋπολογισμοί.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Επικαιροποιημένες εκτιμήσεις.</a:t>
            </a:r>
          </a:p>
          <a:p>
            <a:pPr>
              <a:spcBef>
                <a:spcPct val="20000"/>
              </a:spcBef>
            </a:pPr>
            <a:r>
              <a:rPr lang="el-GR" altLang="en-US" b="1" dirty="0" smtClean="0"/>
              <a:t>Μακροπρόθεσμοι προϋπολογισμοί:</a:t>
            </a:r>
            <a:endParaRPr lang="el-GR" altLang="en-US" dirty="0" smtClean="0"/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Επιχειρησιακά Σχέδια </a:t>
            </a:r>
            <a:r>
              <a:rPr lang="el-GR" altLang="en-US" dirty="0" smtClean="0"/>
              <a:t>(</a:t>
            </a:r>
            <a:r>
              <a:rPr lang="en-US" altLang="en-US" dirty="0" smtClean="0"/>
              <a:t>business </a:t>
            </a:r>
            <a:r>
              <a:rPr lang="en-US" altLang="en-US" dirty="0" smtClean="0"/>
              <a:t>plans)</a:t>
            </a:r>
            <a:r>
              <a:rPr lang="el-GR" altLang="en-US" dirty="0" smtClean="0"/>
              <a:t>.</a:t>
            </a:r>
            <a:endParaRPr lang="en-US" altLang="en-US" dirty="0" smtClean="0"/>
          </a:p>
          <a:p>
            <a:pPr lvl="1">
              <a:spcBef>
                <a:spcPct val="20000"/>
              </a:spcBef>
            </a:pPr>
            <a:r>
              <a:rPr lang="en-US" altLang="en-US" dirty="0" smtClean="0"/>
              <a:t>H </a:t>
            </a:r>
            <a:r>
              <a:rPr lang="el-GR" altLang="en-US" dirty="0" smtClean="0"/>
              <a:t>επίτευξη τους βασίζεται στους λειτουργικούς.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0046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Διαδικασία κατάρτισης προϋπολογισμών</a:t>
            </a:r>
            <a:r>
              <a:rPr lang="el-GR" altLang="en-US" sz="4000" smtClean="0">
                <a:latin typeface="Arial" panose="020B0604020202020204" pitchFamily="34" charset="0"/>
              </a:rPr>
              <a:t> </a:t>
            </a:r>
            <a:r>
              <a:rPr lang="el-GR" altLang="en-US" sz="4000" smtClean="0"/>
              <a:t>(1 από 2)</a:t>
            </a:r>
          </a:p>
        </p:txBody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b="1" dirty="0" smtClean="0"/>
              <a:t>Bottom - up</a:t>
            </a:r>
            <a:r>
              <a:rPr lang="el-GR" altLang="en-US" sz="2800" dirty="0" smtClean="0"/>
              <a:t> προσέγγιση: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ανύψωση ηθικού και αισθήματος ανήκειν.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περισσότερο ακριβείς προβλέψεις.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δέσμευση εκπλήρωσης στόχων.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αδυναμία επίκλησης δικαιολογιών.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b="1" dirty="0" smtClean="0"/>
              <a:t>Top - down</a:t>
            </a:r>
            <a:r>
              <a:rPr lang="el-GR" altLang="en-US" sz="2800" dirty="0" smtClean="0"/>
              <a:t> προσέγγιση: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δεν εξασφαλίζεται δέσμευση επίτευξης των στόχων.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δικαιολογίες μη αντικειμενικότητας στόχων.</a:t>
            </a:r>
            <a:endParaRPr lang="en-US" altLang="en-US" sz="2400" dirty="0" smtClean="0"/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σφαιρική γνώση των συνθηκών της αγοράς.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ο προϋπολογισμός συνάδει με τους ετήσιους στόχους.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096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Διαδικασία κατάρτισης προϋπολογισμών</a:t>
            </a:r>
            <a:r>
              <a:rPr lang="el-GR" altLang="en-US" sz="4000" smtClean="0">
                <a:latin typeface="Arial" panose="020B0604020202020204" pitchFamily="34" charset="0"/>
              </a:rPr>
              <a:t> </a:t>
            </a:r>
            <a:r>
              <a:rPr lang="el-GR" altLang="en-US" sz="4000" smtClean="0"/>
              <a:t>(2 από 2)</a:t>
            </a:r>
          </a:p>
        </p:txBody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 </a:t>
            </a:r>
            <a:r>
              <a:rPr lang="el-GR" altLang="en-US" b="1" dirty="0" smtClean="0"/>
              <a:t>Μικτή προσέγγιση:</a:t>
            </a:r>
            <a:r>
              <a:rPr lang="el-GR" altLang="en-US" dirty="0" smtClean="0"/>
              <a:t> 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Συνεργατική προσπάθεια.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1160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Φιλοσοφία προϋπολογιστικών ποσών</a:t>
            </a:r>
          </a:p>
        </p:txBody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ct val="20000"/>
              </a:spcBef>
            </a:pPr>
            <a:r>
              <a:rPr lang="el-GR" altLang="en-US" dirty="0" smtClean="0"/>
              <a:t>Προϋπολογισμός </a:t>
            </a:r>
            <a:r>
              <a:rPr lang="el-GR" altLang="en-US" b="1" dirty="0" smtClean="0"/>
              <a:t>μηδενικής βάσης.</a:t>
            </a:r>
            <a:endParaRPr lang="en-US" altLang="en-US" b="1" dirty="0" smtClean="0"/>
          </a:p>
          <a:p>
            <a:pPr>
              <a:lnSpc>
                <a:spcPct val="115000"/>
              </a:lnSpc>
              <a:spcBef>
                <a:spcPct val="20000"/>
              </a:spcBef>
            </a:pPr>
            <a:r>
              <a:rPr lang="en-US" altLang="en-US" dirty="0" smtClean="0"/>
              <a:t> </a:t>
            </a:r>
            <a:r>
              <a:rPr lang="el-GR" altLang="en-US" dirty="0" smtClean="0"/>
              <a:t>Προϋπολογισμός </a:t>
            </a:r>
            <a:r>
              <a:rPr lang="el-GR" altLang="en-US" b="1" dirty="0" smtClean="0"/>
              <a:t>βάσης</a:t>
            </a:r>
            <a:r>
              <a:rPr lang="el-GR" altLang="en-US" dirty="0" smtClean="0"/>
              <a:t>.</a:t>
            </a:r>
            <a:endParaRPr lang="en-US" altLang="en-US" dirty="0" smtClean="0"/>
          </a:p>
          <a:p>
            <a:pPr>
              <a:lnSpc>
                <a:spcPct val="115000"/>
              </a:lnSpc>
              <a:spcBef>
                <a:spcPct val="20000"/>
              </a:spcBef>
            </a:pPr>
            <a:r>
              <a:rPr lang="en-US" altLang="en-US" b="1" dirty="0" smtClean="0"/>
              <a:t> </a:t>
            </a:r>
            <a:r>
              <a:rPr lang="el-GR" altLang="en-US" b="1" dirty="0" smtClean="0"/>
              <a:t>Επαυξητικός προϋπολογισμός.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2030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Προϋπολογισμός μηδενικής βάσης (1 από 2)</a:t>
            </a:r>
          </a:p>
        </p:txBody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Κάθε στοιχείο του προϋπολογισμού </a:t>
            </a:r>
            <a:r>
              <a:rPr lang="el-GR" altLang="en-US" b="1" dirty="0" smtClean="0"/>
              <a:t>εξετάζεται </a:t>
            </a:r>
            <a:r>
              <a:rPr lang="el-GR" altLang="en-US" dirty="0" smtClean="0"/>
              <a:t>και</a:t>
            </a:r>
            <a:r>
              <a:rPr lang="el-GR" altLang="en-US" b="1" dirty="0" smtClean="0"/>
              <a:t> ελέγχεται</a:t>
            </a:r>
            <a:r>
              <a:rPr lang="el-GR" altLang="en-US" dirty="0" smtClean="0"/>
              <a:t> η σκοπιμότητα του.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Δεν εφαρμόζεται συχνά στη πράξη λόγω του ότι: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Έχει υψηλό κόστος.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Τα στελέχη έχουν επαρκή γνώση της σκοπιμότητας των δαπανών.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602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Προϋπολογισμός μηδενικής βάσης (2 από 2)</a:t>
            </a:r>
          </a:p>
        </p:txBody>
      </p:sp>
      <p:sp>
        <p:nvSpPr>
          <p:cNvPr id="1167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Κατάλληλη μορφή προϋπολογισμού για το </a:t>
            </a:r>
            <a:r>
              <a:rPr lang="el-GR" altLang="en-US" b="1" dirty="0" smtClean="0"/>
              <a:t>Δημόσιο Τομέα.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Ενδείκνυται σε επιχειρήσεις που έχουν κάνει σημαντικές οργανωτικές ανακατατάξεις.</a:t>
            </a:r>
            <a:endParaRPr lang="en-US" altLang="en-US" dirty="0" smtClean="0"/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Εφαρμόζεται από τις επιχειρήσεις που ξεκινούν τη δραστηριοποίησή τους.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5463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Προϋπολογισμός βάσης</a:t>
            </a:r>
          </a:p>
        </p:txBody>
      </p:sp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Ο αρχικός προϋπολογισμός κάθε τμήματος καθορίζεται από τους </a:t>
            </a:r>
            <a:r>
              <a:rPr lang="el-GR" altLang="en-US" sz="2800" b="1" dirty="0" smtClean="0"/>
              <a:t>ελάχιστους απαιτούμενους πόρους</a:t>
            </a:r>
            <a:r>
              <a:rPr lang="el-GR" altLang="en-US" sz="2800" dirty="0" smtClean="0"/>
              <a:t> προκειμένου να λειτουργήσει το τμήμα στην ελάχιστη δυναμικότητά του. </a:t>
            </a:r>
            <a:endParaRPr lang="en-US" altLang="en-US" sz="2800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Οποιαδήποτε </a:t>
            </a:r>
            <a:r>
              <a:rPr lang="el-GR" altLang="en-US" sz="2800" b="1" dirty="0" smtClean="0"/>
              <a:t>αύξηση πάνω από το ποσό</a:t>
            </a:r>
            <a:r>
              <a:rPr lang="el-GR" altLang="en-US" sz="2800" dirty="0" smtClean="0"/>
              <a:t> αυτό θα πρέπει να αιτιολογηθεί σε όρους κόστους – οφέλους και στη συνέχεια να εξεταστεί από τη διοίκηση. </a:t>
            </a:r>
            <a:endParaRPr lang="en-US" altLang="en-US" sz="2800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Η προσέγγιση αυτή επιτρέπει στη διοίκηση να διερωτηθεί για τη </a:t>
            </a:r>
            <a:r>
              <a:rPr lang="el-GR" altLang="en-US" sz="2800" b="1" dirty="0" smtClean="0"/>
              <a:t>χρησιμότητα </a:t>
            </a:r>
            <a:r>
              <a:rPr lang="el-GR" altLang="en-US" sz="2800" dirty="0" smtClean="0"/>
              <a:t>των διαφόρων λειτουργιών και να τις επανεξετάσει.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9551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Επαυξητικός προϋπολογισμός</a:t>
            </a:r>
          </a:p>
        </p:txBody>
      </p:sp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Συντάσσεται λαμβάνοντας υπόψη τα ποσά της </a:t>
            </a:r>
            <a:r>
              <a:rPr lang="el-GR" altLang="en-US" b="1" dirty="0" smtClean="0"/>
              <a:t>προηγούμενης χρήσης</a:t>
            </a:r>
            <a:r>
              <a:rPr lang="el-GR" altLang="en-US" dirty="0" smtClean="0"/>
              <a:t>  και αλλαγές λόγω: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600" b="1" dirty="0" smtClean="0"/>
              <a:t>Αύξησης των τιμών</a:t>
            </a:r>
            <a:r>
              <a:rPr lang="el-GR" altLang="en-US" sz="2600" dirty="0" smtClean="0"/>
              <a:t> (πληθωρισμός):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200" dirty="0" smtClean="0"/>
              <a:t>π.χ αμοιβές προηγούμενης περιόδου + 3,5%.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600" b="1" dirty="0" smtClean="0"/>
              <a:t>Μεταβολές του επιπέδου δραστηριοποίησης της επιχείρησης:</a:t>
            </a:r>
            <a:r>
              <a:rPr lang="el-GR" altLang="en-US" sz="2400" b="1" dirty="0" smtClean="0"/>
              <a:t>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200" dirty="0" smtClean="0"/>
              <a:t>π.χ πρόσληψη 5 νέων πωλητών.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600" b="1" dirty="0" smtClean="0"/>
              <a:t>Αλλαγές στην τεχνολογία:</a:t>
            </a:r>
            <a:r>
              <a:rPr lang="el-GR" altLang="en-US" sz="2400" b="1" dirty="0" smtClean="0">
                <a:solidFill>
                  <a:srgbClr val="321CD8"/>
                </a:solidFill>
              </a:rPr>
              <a:t>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200" dirty="0" smtClean="0"/>
              <a:t>Εξοικονόμηση πρώτων υλών λόγω βελτίωσης της τεχνολογίας των μηχανημάτων.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891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Χρηματοδότηση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r>
              <a:rPr lang="el-GR" altLang="en-US" sz="2400" smtClean="0"/>
              <a:t>Το παρόν εκπαιδευτικό υλικό έχει αναπτυχθεί στα πλαίσια του εκπαιδευτικού έργου του διδάσκοντα.</a:t>
            </a:r>
            <a:endParaRPr lang="en-US" altLang="en-US" sz="2400" smtClean="0"/>
          </a:p>
          <a:p>
            <a:r>
              <a:rPr lang="el-GR" altLang="en-US" sz="2400" smtClean="0"/>
              <a:t>Το έργο «</a:t>
            </a:r>
            <a:r>
              <a:rPr lang="el-GR" altLang="en-US" sz="2400" b="1" smtClean="0"/>
              <a:t>Ανοικτά Ακαδημαϊκά Μαθήματα στο Οικονομικό Πανεπιστήμιο Αθηνών</a:t>
            </a:r>
            <a:r>
              <a:rPr lang="el-GR" altLang="en-US" sz="2400" smtClean="0"/>
              <a:t>» έχει χρηματοδοτήσει μόνο τη αναδιαμόρφωση του εκπαιδευτικού υλικού. </a:t>
            </a:r>
          </a:p>
          <a:p>
            <a:r>
              <a:rPr lang="el-GR" altLang="en-US" sz="24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16387" name="Picture 3" descr="Λογότυπο Επιχειρησιακού Προγράμματος Εκπαίδευση και Δια βίου Μάθηση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054600"/>
            <a:ext cx="6480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FBF065-ACFF-4A64-BF61-ED7419909953}" type="slidenum">
              <a:rPr lang="el-GR" altLang="en-US"/>
              <a:pPr/>
              <a:t>2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001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Στάδια έγκρισης προϋπολογισμών</a:t>
            </a:r>
            <a:r>
              <a:rPr lang="el-GR" altLang="en-US" sz="4000" smtClean="0">
                <a:latin typeface="Arial" panose="020B0604020202020204" pitchFamily="34" charset="0"/>
              </a:rPr>
              <a:t> </a:t>
            </a:r>
            <a:r>
              <a:rPr lang="el-GR" altLang="en-US" sz="4000" smtClean="0"/>
              <a:t>(1 από 2)</a:t>
            </a:r>
          </a:p>
        </p:txBody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>
                <a:latin typeface="Arial" panose="020B0604020202020204" pitchFamily="34" charset="0"/>
              </a:rPr>
              <a:t>Πριν: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Καθορισμός κατευθυντήριων γραμμών από την διοίκηση: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Επιτροπή Προϋπολογισμού (Budget Committee).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Εγχειρίδιο προϋπολογισμού </a:t>
            </a:r>
            <a:r>
              <a:rPr lang="en-US" altLang="en-US" dirty="0" smtClean="0"/>
              <a:t>(budget manual)</a:t>
            </a:r>
            <a:r>
              <a:rPr lang="el-GR" altLang="en-US" dirty="0" smtClean="0"/>
              <a:t>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Σύνταξη προϋπολογισμού: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Εσωτερικά - εξωτερικά δεδομένα.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Προβλέψεις - ιστορικά στοιχεία. 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Διαπραγμάτευση.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Εξέταση και έγκριση.</a:t>
            </a:r>
            <a:endParaRPr lang="el-GR" altLang="en-US" dirty="0" smtClean="0"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8243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Στάδια έγκρισης προϋπολογισμών (2 από 2)</a:t>
            </a:r>
          </a:p>
        </p:txBody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>
                <a:latin typeface="Arial" panose="020B0604020202020204" pitchFamily="34" charset="0"/>
              </a:rPr>
              <a:t>Μετά: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Αναμορφώσεις: 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Όταν συντρέχουν σημαντικές αποκλίσεις.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endParaRPr lang="el-G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l-GR" altLang="en-US" dirty="0" smtClean="0">
                <a:latin typeface="Arial" panose="020B0604020202020204" pitchFamily="34" charset="0"/>
              </a:rPr>
              <a:t>Χρονοβόρα διαδικασία: Σεπτέμβριος έως Δεκέμβριος.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9910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Θέματα συμπεριφοράς σχετικά με τον  προϋπολογισμό (1 από</a:t>
            </a:r>
            <a:r>
              <a:rPr lang="el-GR" altLang="en-US" sz="4000" smtClean="0">
                <a:latin typeface="Arial" panose="020B0604020202020204" pitchFamily="34" charset="0"/>
              </a:rPr>
              <a:t> </a:t>
            </a:r>
            <a:r>
              <a:rPr lang="el-GR" altLang="en-US" sz="4000" smtClean="0"/>
              <a:t>2)</a:t>
            </a:r>
          </a:p>
        </p:txBody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Δέσμευση και προτεραιότητα. 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Μέσο απόδοσης ευθυνών και πίεσης.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Έλλειψη εμπιστοσύνης.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Ανάπτυξη «χαλαρών προϋπολογισμών».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Εργαλείο υποκίνησης και συντονισμού των προσπαθειών των στελεχών.</a:t>
            </a:r>
            <a:r>
              <a:rPr lang="el-GR" altLang="en-US" b="1" dirty="0" smtClean="0"/>
              <a:t> </a:t>
            </a:r>
          </a:p>
          <a:p>
            <a:pPr lvl="1">
              <a:spcBef>
                <a:spcPct val="20000"/>
              </a:spcBef>
            </a:pPr>
            <a:r>
              <a:rPr lang="el-GR" altLang="en-US" b="1" dirty="0" smtClean="0"/>
              <a:t>Ψευδοσυμμετοχή.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69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Θέματα συμπεριφοράς σχετικά με τον  προϋπολογισμό (2 από</a:t>
            </a:r>
            <a:r>
              <a:rPr lang="el-GR" altLang="en-US" sz="4000" smtClean="0">
                <a:latin typeface="Arial" panose="020B0604020202020204" pitchFamily="34" charset="0"/>
              </a:rPr>
              <a:t> </a:t>
            </a:r>
            <a:r>
              <a:rPr lang="el-GR" altLang="en-US" sz="4000" smtClean="0"/>
              <a:t>2)</a:t>
            </a:r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Μέσο αποφυγής μη επιθυμητών συμπεριφορών των στελεχών.</a:t>
            </a:r>
          </a:p>
          <a:p>
            <a:pPr lvl="1">
              <a:spcBef>
                <a:spcPct val="20000"/>
              </a:spcBef>
            </a:pPr>
            <a:r>
              <a:rPr lang="el-GR" altLang="en-US" sz="3200" dirty="0" smtClean="0"/>
              <a:t>Προϋπολογισμοί ανά κατηγορία κονδυλίων. 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Επιπτώσεις</a:t>
            </a:r>
            <a:r>
              <a:rPr lang="el-GR" altLang="en-US" b="1" dirty="0" smtClean="0"/>
              <a:t> </a:t>
            </a:r>
            <a:r>
              <a:rPr lang="el-GR" altLang="en-US" dirty="0" smtClean="0"/>
              <a:t>στην εξοικονόμηση των πόρων.</a:t>
            </a:r>
          </a:p>
          <a:p>
            <a:pPr lvl="1">
              <a:spcBef>
                <a:spcPct val="20000"/>
              </a:spcBef>
            </a:pPr>
            <a:r>
              <a:rPr lang="el-GR" altLang="en-US" sz="3200" dirty="0" smtClean="0"/>
              <a:t>Παραγραφή του προϋπολογισμού. 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Κρυφοί προϋπολογισμοί.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49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/>
            <a:r>
              <a:rPr lang="el-GR" altLang="el-GR" sz="4000" smtClean="0"/>
              <a:t>Κατάρτιση συνολικού</a:t>
            </a:r>
            <a:r>
              <a:rPr lang="el-GR" altLang="el-GR" sz="4000" smtClean="0">
                <a:latin typeface="Arial" panose="020B0604020202020204" pitchFamily="34" charset="0"/>
              </a:rPr>
              <a:t> </a:t>
            </a:r>
            <a:r>
              <a:rPr lang="el-GR" altLang="el-GR" sz="4000" smtClean="0"/>
              <a:t>προϋπολογισμού</a:t>
            </a:r>
            <a:endParaRPr lang="el-GR" altLang="en-US" sz="4000" smtClean="0"/>
          </a:p>
        </p:txBody>
      </p:sp>
      <p:sp>
        <p:nvSpPr>
          <p:cNvPr id="124931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449763"/>
            <a:ext cx="7772400" cy="1500187"/>
          </a:xfrm>
        </p:spPr>
        <p:txBody>
          <a:bodyPr anchor="b"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4: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Εισαγωγή στους</a:t>
            </a:r>
            <a:r>
              <a:rPr lang="el-GR" altLang="en-US" sz="2000" b="1" smtClean="0"/>
              <a:t> </a:t>
            </a:r>
            <a:r>
              <a:rPr lang="el-GR" altLang="en-US" sz="2000" smtClean="0"/>
              <a:t>προϋπολογισμούς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 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altLang="en-US" sz="2000" smtClean="0"/>
          </a:p>
        </p:txBody>
      </p:sp>
      <p:pic>
        <p:nvPicPr>
          <p:cNvPr id="124932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3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4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6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152400"/>
            <a:ext cx="7772400" cy="1143000"/>
          </a:xfrm>
        </p:spPr>
        <p:txBody>
          <a:bodyPr lIns="92075" tIns="46038" rIns="92075" bIns="46038"/>
          <a:lstStyle/>
          <a:p>
            <a:r>
              <a:rPr lang="el-GR" altLang="en-US" smtClean="0"/>
              <a:t>Συνολικός προϋπολογισμός</a:t>
            </a:r>
          </a:p>
        </p:txBody>
      </p:sp>
      <p:graphicFrame>
        <p:nvGraphicFramePr>
          <p:cNvPr id="49155" name="Object 3" descr="Σχήμα Συνολικός προϋπολογισμός. Προϋπολογισμός πωλήσεων, Προϋπολογισμός  παραγωγής. Προϋπολογισμός πρώτων υλών. Προϋπολογισμός Άμεσης εργασίας. Προϋπολογισμός ΓΒΕ. Κόστος βιομηχανοποίησης και κόστος πωληθέντων. Έξοδα πωλήσεων, διοίκησης, διάθεσης, έρευνας και ανάπτυξης. Ταμειακός προϋπολογισμός.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257723"/>
              </p:ext>
            </p:extLst>
          </p:nvPr>
        </p:nvGraphicFramePr>
        <p:xfrm>
          <a:off x="685800" y="1052513"/>
          <a:ext cx="8094663" cy="525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MS Org Chart" r:id="rId3" imgW="2241360" imgH="2241360" progId="">
                  <p:embed followColorScheme="full"/>
                </p:oleObj>
              </mc:Choice>
              <mc:Fallback>
                <p:oleObj name="MS Org Chart" r:id="rId3" imgW="2241360" imgH="2241360" progId="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52513"/>
                        <a:ext cx="8094663" cy="525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084263" y="3463925"/>
            <a:ext cx="1550987" cy="603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92F6F6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r>
              <a:rPr lang="el-GR" altLang="en-US" sz="1600"/>
              <a:t>Αποθέματα</a:t>
            </a:r>
            <a:r>
              <a:rPr lang="el-GR" altLang="en-US" sz="1600">
                <a:latin typeface="Arial" panose="020B0604020202020204" pitchFamily="34" charset="0"/>
              </a:rPr>
              <a:t> </a:t>
            </a:r>
          </a:p>
          <a:p>
            <a:pPr algn="ctr" eaLnBrk="0" hangingPunct="0"/>
            <a:r>
              <a:rPr lang="el-GR" altLang="en-US" sz="1600"/>
              <a:t>πρώτων</a:t>
            </a:r>
            <a:r>
              <a:rPr lang="el-GR" altLang="en-US" sz="1600">
                <a:latin typeface="Arial" panose="020B0604020202020204" pitchFamily="34" charset="0"/>
              </a:rPr>
              <a:t> </a:t>
            </a:r>
            <a:r>
              <a:rPr lang="el-GR" altLang="en-US" sz="1600"/>
              <a:t>υλών</a:t>
            </a:r>
            <a:endParaRPr lang="el-GR" altLang="en-US" sz="2400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6553200" y="1673225"/>
            <a:ext cx="1550988" cy="603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92F6F6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r>
              <a:rPr lang="el-GR" altLang="en-US" sz="1600"/>
              <a:t>Αποθέματα </a:t>
            </a:r>
          </a:p>
          <a:p>
            <a:pPr algn="ctr" eaLnBrk="0" hangingPunct="0"/>
            <a:r>
              <a:rPr lang="el-GR" altLang="en-US" sz="1600"/>
              <a:t>ετοίμων</a:t>
            </a:r>
            <a:endParaRPr lang="el-GR" altLang="en-US" sz="2400"/>
          </a:p>
        </p:txBody>
      </p:sp>
      <p:sp>
        <p:nvSpPr>
          <p:cNvPr id="49158" name="Line 6" descr="Σχήμα Συνολικός προϋπολογισμός. Προϋπολογισμός πωλήσεων, Προϋπολογισμός  παραγωγής. Προϋπολογισμός πρώτων υλών. Προϋπολογισμός Άμεσης εργασίας. Προϋπολογισμός ΓΒΕ. Κόστος βιομηχανοποίησης και κόστος πωληθέντων. Έξοδα πωλήσεων, διοίκησης, διάθεσης, έρευνας και ανάπτυξης. Ταμειακός προϋπολογισμός. "/>
          <p:cNvSpPr>
            <a:spLocks noChangeShapeType="1"/>
          </p:cNvSpPr>
          <p:nvPr/>
        </p:nvSpPr>
        <p:spPr bwMode="auto">
          <a:xfrm flipH="1">
            <a:off x="6019800" y="1987550"/>
            <a:ext cx="5175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Line 7" descr="Σχήμα Συνολικός προϋπολογισμός. Προϋπολογισμός πωλήσεων, Προϋπολογισμός  παραγωγής. Προϋπολογισμός πρώτων υλών. Προϋπολογισμός Άμεσης εργασίας. Προϋπολογισμός ΓΒΕ. Κόστος βιομηχανοποίησης και κόστος πωληθέντων. Έξοδα πωλήσεων, διοίκησης, διάθεσης, έρευνας και ανάπτυξης. Ταμειακός προϋπολογισμός. "/>
          <p:cNvSpPr>
            <a:spLocks noChangeShapeType="1"/>
          </p:cNvSpPr>
          <p:nvPr/>
        </p:nvSpPr>
        <p:spPr bwMode="auto">
          <a:xfrm>
            <a:off x="1835150" y="3141663"/>
            <a:ext cx="1588" cy="344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090559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Προϋπολογισμός πωλήσεων</a:t>
            </a:r>
          </a:p>
        </p:txBody>
      </p:sp>
      <p:sp>
        <p:nvSpPr>
          <p:cNvPr id="1290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z="2800" dirty="0" smtClean="0"/>
              <a:t>Αποτελεί τη βάση του συνολικού προϋπολογισμού.</a:t>
            </a:r>
          </a:p>
          <a:p>
            <a:pPr>
              <a:spcBef>
                <a:spcPct val="20000"/>
              </a:spcBef>
            </a:pPr>
            <a:r>
              <a:rPr lang="el-GR" altLang="en-US" sz="2800" dirty="0" smtClean="0"/>
              <a:t>Καταρτίζεται αναλυτικά ανά προϊόν, μήνα, πελάτη, κτλ.</a:t>
            </a:r>
          </a:p>
          <a:p>
            <a:pPr>
              <a:spcBef>
                <a:spcPct val="20000"/>
              </a:spcBef>
            </a:pPr>
            <a:r>
              <a:rPr lang="el-GR" altLang="en-US" sz="2800" dirty="0" smtClean="0"/>
              <a:t>Γίνεται εκτίμηση της τιμής πώλησης: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Πολιτική εκπτώσεων. 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Ομαδοποιήσεων προϊόντων. </a:t>
            </a:r>
          </a:p>
          <a:p>
            <a:pPr>
              <a:spcBef>
                <a:spcPct val="20000"/>
              </a:spcBef>
            </a:pPr>
            <a:r>
              <a:rPr lang="el-GR" altLang="en-US" sz="2800" dirty="0" smtClean="0"/>
              <a:t>Για την κατάρτισή του λαμβάνονται υπόψη: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Εσωτερικοί παράγοντες.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Εξωτερικοί παράγοντες.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6637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Εσωτερικοί παράγοντες</a:t>
            </a:r>
          </a:p>
        </p:txBody>
      </p:sp>
      <p:sp>
        <p:nvSpPr>
          <p:cNvPr id="1300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Πραγματοποιηθείσες πωλήσεις και κέρδη: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ανά προϊόν,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ανά πωλητή,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ανά γεωγραφική περιοχή,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ανά κανάλι διανομής.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Νέα προϊόντα της επιχείρησης.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Στρατηγικές μάρκετινγκ και προώθησης που θα χρησιμοποιηθούν.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Ύψος των ανεκτέλεστων παραγγελιών.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Παραγωγική δυναμικότητα.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46933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Εξωτερικοί παράγοντες</a:t>
            </a:r>
          </a:p>
        </p:txBody>
      </p:sp>
      <p:sp>
        <p:nvSpPr>
          <p:cNvPr id="1310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Προβλέψεις για την γενικότερη πορεία της εθνικής οικονομίας και των διεθνών τάσεων.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Προβλέψεις για τις πωλήσεις και τα κέρδη του κλάδου.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Συνθήκες ανταγωνισμού: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Προϊόντα</a:t>
            </a:r>
            <a:r>
              <a:rPr lang="el-GR" altLang="en-US" dirty="0" smtClean="0">
                <a:latin typeface="Arial" panose="020B0604020202020204" pitchFamily="34" charset="0"/>
              </a:rPr>
              <a:t> (</a:t>
            </a:r>
            <a:r>
              <a:rPr lang="el-GR" altLang="en-US" dirty="0" smtClean="0"/>
              <a:t>Υποκατάστατα – Συμπληρωματικά</a:t>
            </a:r>
            <a:r>
              <a:rPr lang="el-GR" altLang="en-US" dirty="0" smtClean="0">
                <a:latin typeface="Arial" panose="020B0604020202020204" pitchFamily="34" charset="0"/>
              </a:rPr>
              <a:t>).</a:t>
            </a:r>
            <a:r>
              <a:rPr lang="el-GR" altLang="en-US" dirty="0" smtClean="0"/>
              <a:t>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Ανταγωνιστές.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Διαπραγματευτική δύναμη πελατών.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Διαπραγματευτική δύναμη προμηθευτών.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04329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 smtClean="0"/>
              <a:t>Κατάρτιση προϋπολογισμού παραγωγής</a:t>
            </a:r>
          </a:p>
        </p:txBody>
      </p:sp>
      <p:sp>
        <p:nvSpPr>
          <p:cNvPr id="1392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Για τον προϋπολογισμό της παραγωγής λαμβάνονται υπόψη: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Αναμενόμενες πωλήσεις.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Αρχικά αποθέματα ετοίμων.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Επιθυμητά τελικά αποθέματα.</a:t>
            </a:r>
          </a:p>
          <a:p>
            <a:pPr lvl="1">
              <a:spcBef>
                <a:spcPct val="20000"/>
              </a:spcBef>
            </a:pPr>
            <a:endParaRPr lang="el-GR" altLang="en-US" dirty="0" smtClean="0"/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Συνήθως καταρτίζεται ανά προϊόν σε μηνιαία βάση.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3942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Άδειες Χρήσης</a:t>
            </a:r>
          </a:p>
        </p:txBody>
      </p:sp>
      <p:sp>
        <p:nvSpPr>
          <p:cNvPr id="18434" name="Subtitl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sz="2800" smtClean="0"/>
              <a:t>Το παρόν εκπαιδευτικό υλικό υπόκειται σε</a:t>
            </a:r>
            <a:r>
              <a:rPr lang="en-US" altLang="en-US" sz="2800" smtClean="0"/>
              <a:t> </a:t>
            </a:r>
            <a:r>
              <a:rPr lang="el-GR" altLang="en-US" sz="2800" smtClean="0"/>
              <a:t>άδειες χρήσης </a:t>
            </a:r>
            <a:r>
              <a:rPr lang="en-US" altLang="en-US" sz="2800" smtClean="0"/>
              <a:t>Creative Commons. </a:t>
            </a:r>
            <a:endParaRPr lang="el-GR" altLang="en-US" sz="280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5669E65-D1D6-4B0D-A26B-32146C41193D}" type="slidenum">
              <a:rPr lang="el-GR" altLang="en-US"/>
              <a:pPr/>
              <a:t>3</a:t>
            </a:fld>
            <a:endParaRPr lang="el-GR" altLang="en-US"/>
          </a:p>
        </p:txBody>
      </p:sp>
      <p:pic>
        <p:nvPicPr>
          <p:cNvPr id="1843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5235575"/>
            <a:ext cx="30718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01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dirty="0" smtClean="0"/>
              <a:t>Παράδειγμα προϋπολογισμού παραγωγής</a:t>
            </a:r>
          </a:p>
        </p:txBody>
      </p:sp>
      <p:sp>
        <p:nvSpPr>
          <p:cNvPr id="141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Αναμενόμενες πωλήσεις</a:t>
            </a:r>
            <a:r>
              <a:rPr lang="el-GR" altLang="en-US" dirty="0" smtClean="0">
                <a:latin typeface="Arial" panose="020B0604020202020204" pitchFamily="34" charset="0"/>
              </a:rPr>
              <a:t> </a:t>
            </a:r>
            <a:r>
              <a:rPr lang="en-US" altLang="en-US" dirty="0" smtClean="0"/>
              <a:t>2.000 μονάδες</a:t>
            </a:r>
            <a:r>
              <a:rPr lang="el-GR" altLang="en-US" dirty="0" smtClean="0"/>
              <a:t>.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Αρχικά αποθέματα ετοίμων </a:t>
            </a:r>
            <a:r>
              <a:rPr lang="en-US" altLang="en-US" dirty="0" smtClean="0"/>
              <a:t>150 μονάδες</a:t>
            </a:r>
            <a:r>
              <a:rPr lang="el-GR" altLang="en-US" dirty="0" smtClean="0"/>
              <a:t>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Επιθυμητά τελικά αποθέματα</a:t>
            </a:r>
            <a:r>
              <a:rPr lang="el-GR" altLang="en-US" dirty="0" smtClean="0">
                <a:latin typeface="Arial" panose="020B0604020202020204" pitchFamily="34" charset="0"/>
              </a:rPr>
              <a:t> </a:t>
            </a:r>
            <a:r>
              <a:rPr lang="en-US" altLang="en-US" dirty="0" smtClean="0"/>
              <a:t>300 μονάδες</a:t>
            </a:r>
            <a:r>
              <a:rPr lang="el-GR" altLang="en-US" dirty="0" smtClean="0"/>
              <a:t>.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endParaRPr lang="el-GR" altLang="en-US" dirty="0" smtClean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Παραγωγή </a:t>
            </a:r>
            <a:r>
              <a:rPr lang="en-US" altLang="en-US" dirty="0" smtClean="0"/>
              <a:t>= 300 +2.000- 150 = 2.150 μονάδες</a:t>
            </a:r>
            <a:r>
              <a:rPr lang="el-GR" alt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59851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dirty="0" smtClean="0"/>
              <a:t>Κατάρτιση προϋπολογισμού χρησιμοποίησης α΄υλών</a:t>
            </a:r>
          </a:p>
        </p:txBody>
      </p:sp>
      <p:sp>
        <p:nvSpPr>
          <p:cNvPr id="142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Για την κατάρτιση του προϋπολογισμού χρησιμοποίησης α΄υλών λαμβάνονται υπόψη: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Το προϋπολογισθέν επίπεδο της παραγωγής.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Οι τεχνικές προδιαγραφές των προϊόντων συμπεριλαμβανομένης και της φύρας.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10661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/>
              <a:t>Παράδειγμα α΄υλών</a:t>
            </a:r>
          </a:p>
        </p:txBody>
      </p:sp>
      <p:sp>
        <p:nvSpPr>
          <p:cNvPr id="147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Το προϋπολογισθέν επίπεδο της παραγωγής: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 smtClean="0"/>
              <a:t>2.150 μονάδες</a:t>
            </a:r>
            <a:r>
              <a:rPr lang="el-GR" altLang="en-US" dirty="0" smtClean="0"/>
              <a:t>.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Οι τεχνικές προδιαγραφές των προϊόντων συμπεριλαμβανομένης και της φύρας: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 smtClean="0"/>
              <a:t>3 </a:t>
            </a:r>
            <a:r>
              <a:rPr lang="en-US" altLang="en-US" dirty="0" err="1" smtClean="0"/>
              <a:t>κιλά</a:t>
            </a:r>
            <a:r>
              <a:rPr lang="en-US" altLang="en-US" dirty="0" smtClean="0"/>
              <a:t> α’ </a:t>
            </a:r>
            <a:r>
              <a:rPr lang="en-US" altLang="en-US" dirty="0" err="1" smtClean="0"/>
              <a:t>ύλης</a:t>
            </a:r>
            <a:r>
              <a:rPr lang="en-US" altLang="en-US" dirty="0" smtClean="0"/>
              <a:t>, € 10 </a:t>
            </a:r>
            <a:r>
              <a:rPr lang="en-US" altLang="en-US" dirty="0" err="1" smtClean="0"/>
              <a:t>κιλό</a:t>
            </a:r>
            <a:r>
              <a:rPr lang="el-GR" altLang="en-US" dirty="0"/>
              <a:t>.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l-GR" altLang="en-US" dirty="0" smtClean="0"/>
              <a:t>Χρησιμοποίηση α΄υλών (κιλά) </a:t>
            </a:r>
            <a:r>
              <a:rPr lang="en-US" altLang="en-US" dirty="0" smtClean="0"/>
              <a:t>= 2.150 Χ 3 =6.450 </a:t>
            </a:r>
            <a:r>
              <a:rPr lang="en-US" altLang="en-US" dirty="0" err="1" smtClean="0"/>
              <a:t>κιλά</a:t>
            </a:r>
            <a:r>
              <a:rPr lang="el-GR" altLang="en-US" dirty="0" smtClean="0"/>
              <a:t>.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l-GR" altLang="en-US" dirty="0" smtClean="0"/>
              <a:t>Χρησιμοποίηση α΄υλών (αξία) </a:t>
            </a:r>
            <a:r>
              <a:rPr lang="en-US" altLang="en-US" dirty="0" smtClean="0"/>
              <a:t>= 2.150 Χ 3 Χ 10 = €64.50</a:t>
            </a:r>
            <a:r>
              <a:rPr lang="el-GR" altLang="en-US" dirty="0" smtClean="0"/>
              <a:t>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33409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Προϋπολογισμός αγοράς α΄υλών</a:t>
            </a:r>
          </a:p>
        </p:txBody>
      </p:sp>
      <p:sp>
        <p:nvSpPr>
          <p:cNvPr id="1433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Για την κατάρτιση του προϋπολογισμού </a:t>
            </a:r>
            <a:r>
              <a:rPr lang="el-GR" altLang="en-US" b="1" dirty="0" smtClean="0"/>
              <a:t>αγοράς</a:t>
            </a:r>
            <a:r>
              <a:rPr lang="el-GR" altLang="en-US" dirty="0" smtClean="0"/>
              <a:t> α΄υλών λαμβάνονται υπόψη: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Ο προϋπολογισμός χρησιμοποίησης α΄υλών.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Τα αρχικά αποθέματα α’ υλών.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Τα επιθυμητά τελικά αποθέματα α’ υλών.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Οι τιμές των α΄υλών (Συμπεριλαμβανομένων εξόδων αγοράς τους).</a:t>
            </a:r>
          </a:p>
          <a:p>
            <a:pPr>
              <a:spcBef>
                <a:spcPct val="20000"/>
              </a:spcBef>
            </a:pPr>
            <a:endParaRPr lang="el-GR" alt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93504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smtClean="0"/>
              <a:t>Παράδειγμα αγοράς α’ υλών</a:t>
            </a:r>
          </a:p>
        </p:txBody>
      </p:sp>
      <p:sp>
        <p:nvSpPr>
          <p:cNvPr id="14438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Ο προϋπολογισμός χρησιμοποίησης α΄υλών</a:t>
            </a:r>
            <a:r>
              <a:rPr lang="el-GR" altLang="en-US" dirty="0" smtClean="0">
                <a:latin typeface="Arial" panose="020B0604020202020204" pitchFamily="34" charset="0"/>
              </a:rPr>
              <a:t>: </a:t>
            </a:r>
            <a:r>
              <a:rPr lang="en-US" altLang="en-US" dirty="0" smtClean="0"/>
              <a:t>6.450 </a:t>
            </a:r>
            <a:r>
              <a:rPr lang="en-US" altLang="en-US" dirty="0" err="1" smtClean="0"/>
              <a:t>κιλά</a:t>
            </a:r>
            <a:r>
              <a:rPr lang="el-GR" altLang="en-US" dirty="0" smtClean="0"/>
              <a:t>.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Τα αρχικά αποθέματα α’ υλών</a:t>
            </a:r>
            <a:r>
              <a:rPr lang="el-GR" altLang="en-US" dirty="0" smtClean="0">
                <a:latin typeface="Arial" panose="020B0604020202020204" pitchFamily="34" charset="0"/>
              </a:rPr>
              <a:t>: </a:t>
            </a:r>
            <a:r>
              <a:rPr lang="en-US" altLang="en-US" dirty="0" smtClean="0"/>
              <a:t>250 </a:t>
            </a:r>
            <a:r>
              <a:rPr lang="en-US" altLang="en-US" dirty="0" err="1" smtClean="0"/>
              <a:t>κιλά</a:t>
            </a:r>
            <a:r>
              <a:rPr lang="el-GR" altLang="en-US" dirty="0" smtClean="0"/>
              <a:t>.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Τα επιθυμητά τελικά αποθέματα α’ υλών</a:t>
            </a:r>
            <a:r>
              <a:rPr lang="el-GR" altLang="en-US" dirty="0" smtClean="0">
                <a:latin typeface="Arial" panose="020B0604020202020204" pitchFamily="34" charset="0"/>
              </a:rPr>
              <a:t>: </a:t>
            </a:r>
            <a:r>
              <a:rPr lang="en-US" altLang="en-US" dirty="0" smtClean="0"/>
              <a:t>100 </a:t>
            </a:r>
            <a:r>
              <a:rPr lang="en-US" altLang="en-US" dirty="0" err="1" smtClean="0"/>
              <a:t>κιλά</a:t>
            </a:r>
            <a:r>
              <a:rPr lang="el-GR" altLang="en-US" dirty="0" smtClean="0"/>
              <a:t>.</a:t>
            </a:r>
            <a:r>
              <a:rPr lang="en-US" altLang="en-US" dirty="0" smtClean="0">
                <a:solidFill>
                  <a:schemeClr val="accent2"/>
                </a:solidFill>
              </a:rPr>
              <a:t> 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Οι τιμές των α΄υλών</a:t>
            </a:r>
            <a:r>
              <a:rPr lang="el-GR" altLang="en-US" dirty="0" smtClean="0">
                <a:latin typeface="Arial" panose="020B0604020202020204" pitchFamily="34" charset="0"/>
              </a:rPr>
              <a:t>: </a:t>
            </a:r>
            <a:r>
              <a:rPr lang="en-US" altLang="en-US" dirty="0" smtClean="0"/>
              <a:t>€10/ </a:t>
            </a:r>
            <a:r>
              <a:rPr lang="en-US" altLang="en-US" dirty="0" err="1" smtClean="0"/>
              <a:t>κιλό</a:t>
            </a:r>
            <a:r>
              <a:rPr lang="el-GR" altLang="en-US" dirty="0" smtClean="0"/>
              <a:t>.</a:t>
            </a:r>
            <a:endParaRPr lang="el-GR" altLang="en-US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Απαιτούμενες αγορές (κιλά) = 100 +6450-250 = 6.300 κιλά.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Αγορά α΄υλών (αξία) </a:t>
            </a:r>
            <a:r>
              <a:rPr lang="en-US" altLang="en-US" dirty="0" smtClean="0"/>
              <a:t>= 6.300 Χ 10 = €63.000</a:t>
            </a:r>
            <a:r>
              <a:rPr lang="el-GR" altLang="en-US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62813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dirty="0" smtClean="0"/>
              <a:t>Κατάρτιση προϋπολογισμού άμεσης εργασίας</a:t>
            </a:r>
          </a:p>
        </p:txBody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Για την κατάρτιση του προϋπολογισμού άμεσης εργασίας λαμβάνονται υπόψη: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Ο προϋπολογισμός της παραγωγής.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Το κόστος της άμεσης εργασίας.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Καθορίζονται οι ανάγκες σε ώρες άμεσης εργασίας σε κάθε παραγωγικό τμήμα της επιχείρησης.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Προσδιορίζονται οι ανάγκες για μόνιμο, εποχικό προσωπικό και υπερωρίες.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16578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 smtClean="0"/>
              <a:t>Παράδειγμα κόστους άμεσης εργασίας</a:t>
            </a:r>
          </a:p>
        </p:txBody>
      </p:sp>
      <p:sp>
        <p:nvSpPr>
          <p:cNvPr id="148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Ο προϋπολογισμός της παραγωγής</a:t>
            </a:r>
            <a:r>
              <a:rPr lang="el-GR" altLang="en-US" sz="2400" dirty="0" smtClean="0">
                <a:latin typeface="Arial" panose="020B0604020202020204" pitchFamily="34" charset="0"/>
              </a:rPr>
              <a:t>: </a:t>
            </a:r>
            <a:r>
              <a:rPr lang="en-US" altLang="en-US" sz="2400" dirty="0" smtClean="0"/>
              <a:t>2.150 μονάδες</a:t>
            </a:r>
            <a:r>
              <a:rPr lang="el-GR" altLang="en-US" sz="2400" dirty="0" smtClean="0"/>
              <a:t>.</a:t>
            </a:r>
            <a:r>
              <a:rPr lang="en-US" altLang="en-US" sz="2400" dirty="0" smtClean="0"/>
              <a:t> </a:t>
            </a:r>
            <a:endParaRPr lang="el-GR" altLang="en-US" sz="24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Το κόστος της άμεσης εργασίας:</a:t>
            </a:r>
            <a:endParaRPr lang="el-GR" altLang="en-US" sz="2400" dirty="0" smtClean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Τμήμα Α  = €5 /ΩΑΕ.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Τμήμα Β  = €8/ΩΑΕ.</a:t>
            </a:r>
            <a:endParaRPr lang="el-GR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Οι ανάγκες σε ώρες άμεσης εργασίας σε κάθε παραγωγικό τμήμα:</a:t>
            </a:r>
            <a:endParaRPr lang="el-GR" altLang="en-US" sz="2400" dirty="0" smtClean="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Τμήμα Α  = 2 ΩΑΕ / μονάδα.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Τμήμα Β  = 1 ΩΑΕ / μονάδα.</a:t>
            </a:r>
            <a:endParaRPr lang="el-GR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Απαιτούμενες ΩΑΕ(Τμήμα Α) = 2.150 Χ 2 = 4.300 ΩΑΕ.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Απαιτούμενες ΩΑΕ(Τμήμα Β) = 2.150 Χ 1 = 2.150 ΩΑΕ.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Κόστος ΑΕ = 4.300 Χ 5 + 2.150 Χ 8 = € 38.700.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14489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Προϋπολογισμός ΓΒΕ</a:t>
            </a:r>
            <a:r>
              <a:rPr lang="el-GR" altLang="en-US" smtClean="0">
                <a:latin typeface="Arial" panose="020B0604020202020204" pitchFamily="34" charset="0"/>
              </a:rPr>
              <a:t> </a:t>
            </a:r>
            <a:r>
              <a:rPr lang="el-GR" altLang="en-US" smtClean="0"/>
              <a:t>(1 από 2)</a:t>
            </a:r>
          </a:p>
        </p:txBody>
      </p:sp>
      <p:sp>
        <p:nvSpPr>
          <p:cNvPr id="146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Ο προϋπολογισμός των ΓΒΕ αφορά τα έξοδα των κύριων  και των βοηθητικών τμημάτων της παραγωγής. 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Ο προϋπολογισμός κάθε κατηγορίας ΓΒΕ θα πρέπει να είναι επαρκώς τεκμηριωμένος.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77033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Προϋπολογισμός ΓΒΕ (2 από 2)</a:t>
            </a:r>
          </a:p>
        </p:txBody>
      </p:sp>
      <p:sp>
        <p:nvSpPr>
          <p:cNvPr id="149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z="2800" dirty="0" smtClean="0"/>
              <a:t>Προϋπολογισμός ΓΒΕ (Τμήματα Α και Β):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Αποσβέσεις 				€ 1.000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Έμμεση εργασία 			€ 2.000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Επισκευές 				€ 1.300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Φωτισμός				€    800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Ενέργεια κίνησης μηχανών 		</a:t>
            </a:r>
            <a:r>
              <a:rPr lang="el-GR" altLang="en-US" sz="2400" u="sng" dirty="0" smtClean="0"/>
              <a:t>€  1.700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Σύνολο ΓΒΕ				</a:t>
            </a:r>
            <a:r>
              <a:rPr lang="el-GR" altLang="en-US" sz="2400" u="sng" dirty="0" smtClean="0"/>
              <a:t>€  6.800</a:t>
            </a:r>
            <a:endParaRPr lang="el-GR" altLang="en-US" sz="2400" u="sng" dirty="0" smtClean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800" dirty="0" err="1" smtClean="0"/>
              <a:t>Συντελεστής</a:t>
            </a:r>
            <a:r>
              <a:rPr lang="en-US" altLang="en-US" sz="2800" dirty="0" smtClean="0"/>
              <a:t> κατα</a:t>
            </a:r>
            <a:r>
              <a:rPr lang="en-US" altLang="en-US" sz="2800" dirty="0" err="1" smtClean="0"/>
              <a:t>λογισμού</a:t>
            </a:r>
            <a:r>
              <a:rPr lang="en-US" altLang="en-US" sz="2800" dirty="0" smtClean="0"/>
              <a:t> </a:t>
            </a:r>
            <a:r>
              <a:rPr lang="el-GR" altLang="en-US" sz="2800" dirty="0" smtClean="0"/>
              <a:t>ΓΒΕ</a:t>
            </a:r>
            <a:r>
              <a:rPr lang="en-US" altLang="en-US" sz="2800" dirty="0" smtClean="0"/>
              <a:t> =</a:t>
            </a:r>
            <a:r>
              <a:rPr lang="el-GR" altLang="en-US" sz="2800" dirty="0" smtClean="0"/>
              <a:t> Προϋπολογισμένα ΓΒΕ / Προϋπολογισμένες ΩΑΕ = € </a:t>
            </a:r>
            <a:r>
              <a:rPr lang="en-US" altLang="en-US" sz="2800" dirty="0" smtClean="0"/>
              <a:t>6.800</a:t>
            </a:r>
            <a:r>
              <a:rPr lang="el-GR" altLang="en-US" sz="2800" dirty="0" smtClean="0"/>
              <a:t> / </a:t>
            </a:r>
            <a:r>
              <a:rPr lang="en-US" altLang="en-US" sz="2800" dirty="0" smtClean="0"/>
              <a:t>(4.300 +</a:t>
            </a:r>
            <a:r>
              <a:rPr lang="el-GR" altLang="en-US" sz="2800" dirty="0" smtClean="0">
                <a:latin typeface="Arial" panose="020B0604020202020204" pitchFamily="34" charset="0"/>
              </a:rPr>
              <a:t> </a:t>
            </a:r>
            <a:r>
              <a:rPr lang="en-US" altLang="en-US" sz="2800" dirty="0" smtClean="0"/>
              <a:t>2.150) ΩΑΕ </a:t>
            </a:r>
            <a:r>
              <a:rPr lang="el-GR" altLang="en-US" sz="2800" dirty="0" smtClean="0"/>
              <a:t>= </a:t>
            </a:r>
            <a:r>
              <a:rPr lang="en-US" altLang="en-US" sz="2800" dirty="0" smtClean="0"/>
              <a:t>€ 1</a:t>
            </a:r>
            <a:r>
              <a:rPr lang="el-GR" altLang="en-US" sz="2800" dirty="0" smtClean="0"/>
              <a:t>,</a:t>
            </a:r>
            <a:r>
              <a:rPr lang="en-US" altLang="en-US" sz="2800" dirty="0" smtClean="0"/>
              <a:t>05/ΩΑΕ</a:t>
            </a:r>
            <a:r>
              <a:rPr lang="el-GR" altLang="en-US" sz="2800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5510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Προϋπολογισμός κόστους ανά μονάδα προϊόντος</a:t>
            </a:r>
            <a:endParaRPr lang="el-GR" altLang="en-US" sz="4000" smtClean="0"/>
          </a:p>
        </p:txBody>
      </p:sp>
      <p:sp>
        <p:nvSpPr>
          <p:cNvPr id="1505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800" dirty="0" smtClean="0"/>
              <a:t>Α </a:t>
            </a:r>
            <a:r>
              <a:rPr lang="en-US" altLang="en-US" sz="2800" dirty="0" err="1" smtClean="0"/>
              <a:t>ύλες</a:t>
            </a:r>
            <a:r>
              <a:rPr lang="en-US" altLang="en-US" sz="2800" dirty="0" smtClean="0"/>
              <a:t> 	(3 Χ €10)		€ 30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800" dirty="0" err="1" smtClean="0"/>
              <a:t>Άμεση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εργ</a:t>
            </a:r>
            <a:r>
              <a:rPr lang="en-US" altLang="en-US" sz="2800" dirty="0" smtClean="0"/>
              <a:t>ασία (5Χ2+8Χ1)	€ 18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800" dirty="0" smtClean="0"/>
              <a:t>ΓΒΕ (3 ΩΑΕΧ 1,05) 		           </a:t>
            </a:r>
            <a:r>
              <a:rPr lang="en-US" altLang="en-US" sz="2800" u="sng" dirty="0" smtClean="0"/>
              <a:t>€   3,15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800" dirty="0" err="1" smtClean="0"/>
              <a:t>Κόστος</a:t>
            </a:r>
            <a:r>
              <a:rPr lang="en-US" altLang="en-US" sz="2800" dirty="0" smtClean="0"/>
              <a:t> α</a:t>
            </a:r>
            <a:r>
              <a:rPr lang="en-US" altLang="en-US" sz="2800" dirty="0" err="1" smtClean="0"/>
              <a:t>νά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μονάδ</a:t>
            </a:r>
            <a:r>
              <a:rPr lang="en-US" altLang="en-US" sz="2800" dirty="0" smtClean="0"/>
              <a:t>α</a:t>
            </a:r>
            <a:r>
              <a:rPr lang="en-US" altLang="en-US" sz="2800" u="sng" dirty="0" smtClean="0"/>
              <a:t> 		€ 51,15</a:t>
            </a:r>
            <a:endParaRPr lang="el-GR" altLang="en-US" sz="2800" u="sng" dirty="0" smtClean="0"/>
          </a:p>
          <a:p>
            <a:pPr eaLnBrk="0" hangingPunct="0">
              <a:spcBef>
                <a:spcPct val="0"/>
              </a:spcBef>
              <a:buFontTx/>
              <a:buChar char="•"/>
            </a:pPr>
            <a:endParaRPr lang="el-GR" altLang="en-US" sz="2800" dirty="0" smtClean="0">
              <a:latin typeface="Arial" panose="020B0604020202020204" pitchFamily="34" charset="0"/>
            </a:endParaRPr>
          </a:p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n-US" altLang="en-US" sz="2800" dirty="0" err="1" smtClean="0"/>
              <a:t>Κόστος</a:t>
            </a:r>
            <a:r>
              <a:rPr lang="en-US" altLang="en-US" sz="2800" dirty="0" smtClean="0"/>
              <a:t> παρα</a:t>
            </a:r>
            <a:r>
              <a:rPr lang="en-US" altLang="en-US" sz="2800" dirty="0" err="1" smtClean="0"/>
              <a:t>χθέντων</a:t>
            </a:r>
            <a:r>
              <a:rPr lang="en-US" altLang="en-US" sz="2800" dirty="0" smtClean="0"/>
              <a:t> = 2. 150 Χ 51,15 = €109.972,50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Ά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ύλες</a:t>
            </a:r>
            <a:r>
              <a:rPr lang="en-US" altLang="en-US" sz="2400" dirty="0" smtClean="0"/>
              <a:t> = </a:t>
            </a:r>
            <a:r>
              <a:rPr lang="el-GR" altLang="en-US" sz="2400" dirty="0" smtClean="0">
                <a:latin typeface="Arial" panose="020B0604020202020204" pitchFamily="34" charset="0"/>
              </a:rPr>
              <a:t>  </a:t>
            </a:r>
            <a:r>
              <a:rPr lang="en-US" altLang="en-US" sz="2400" dirty="0" smtClean="0"/>
              <a:t>€64.500</a:t>
            </a:r>
          </a:p>
          <a:p>
            <a:pPr lvl="1">
              <a:spcBef>
                <a:spcPct val="20000"/>
              </a:spcBef>
            </a:pPr>
            <a:r>
              <a:rPr lang="en-US" altLang="en-US" sz="2400" dirty="0" smtClean="0"/>
              <a:t>Α.Ε. =  </a:t>
            </a:r>
            <a:r>
              <a:rPr lang="el-GR" altLang="en-US" sz="2400" dirty="0" smtClean="0">
                <a:latin typeface="Arial" panose="020B0604020202020204" pitchFamily="34" charset="0"/>
              </a:rPr>
              <a:t>     </a:t>
            </a:r>
            <a:r>
              <a:rPr lang="en-US" altLang="en-US" sz="2400" dirty="0" smtClean="0"/>
              <a:t>€38.700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</a:pPr>
            <a:r>
              <a:rPr lang="en-US" altLang="en-US" sz="2400" dirty="0" smtClean="0"/>
              <a:t>ΓΒΕ = </a:t>
            </a:r>
            <a:r>
              <a:rPr lang="el-GR" altLang="en-US" sz="2400" dirty="0" smtClean="0">
                <a:latin typeface="Arial" panose="020B0604020202020204" pitchFamily="34" charset="0"/>
              </a:rPr>
              <a:t> </a:t>
            </a:r>
            <a:r>
              <a:rPr lang="el-GR" altLang="en-US" sz="2400" dirty="0" smtClean="0"/>
              <a:t>      </a:t>
            </a:r>
            <a:r>
              <a:rPr lang="en-US" altLang="en-US" sz="2400" dirty="0" smtClean="0"/>
              <a:t>€</a:t>
            </a:r>
            <a:r>
              <a:rPr lang="el-GR" altLang="en-US" sz="2400" dirty="0" smtClean="0"/>
              <a:t> </a:t>
            </a:r>
            <a:r>
              <a:rPr lang="en-US" altLang="en-US" sz="2400" dirty="0" smtClean="0"/>
              <a:t> 6.800</a:t>
            </a:r>
            <a:endParaRPr lang="el-GR" altLang="en-US" sz="1600" dirty="0" smtClean="0"/>
          </a:p>
          <a:p>
            <a:pPr lvl="1">
              <a:spcBef>
                <a:spcPct val="20000"/>
              </a:spcBef>
            </a:pPr>
            <a:r>
              <a:rPr lang="el-GR" altLang="en-US" sz="1600" dirty="0"/>
              <a:t> </a:t>
            </a:r>
            <a:r>
              <a:rPr lang="el-GR" altLang="en-US" sz="1600" dirty="0" smtClean="0"/>
              <a:t>                         </a:t>
            </a:r>
            <a:r>
              <a:rPr lang="el-GR" altLang="en-US" sz="2400" dirty="0" smtClean="0"/>
              <a:t>110.000</a:t>
            </a:r>
            <a:endParaRPr lang="el-GR" alt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39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198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Σκοποί ενότητας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Κατανόηση της έννοιας του προϋπολογισμού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Κατανόηση της διαδικασίας κατάρτισης του προϋπολογισμού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Εξοικείωση με τη διαδικασία κατάρτισης συνολικού προϋπολογισμού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r>
              <a:rPr lang="el-GR" altLang="en-US" dirty="0" smtClean="0"/>
              <a:t>Εξοικείωση με τη διαδικασία κατάρτισης του ταμειακού προϋπολογισμού</a:t>
            </a:r>
            <a:r>
              <a:rPr lang="en-US" altLang="en-US" dirty="0" smtClean="0"/>
              <a:t>.</a:t>
            </a:r>
            <a:endParaRPr lang="el-GR" altLang="en-US" dirty="0" smtClean="0"/>
          </a:p>
          <a:p>
            <a:endParaRPr lang="el-GR" alt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D9506BF-6519-441F-9025-E275EE1FE468}" type="slidenum">
              <a:rPr lang="el-GR" altLang="en-US"/>
              <a:pPr/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8997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Προϋπολογισμός εξόδων πωλήσεων (1 από 2)</a:t>
            </a:r>
          </a:p>
        </p:txBody>
      </p:sp>
      <p:sp>
        <p:nvSpPr>
          <p:cNvPr id="153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Ο προϋπολογισμός αφορά κυρίως: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Έξοδα κίνησης πωλητών.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Έξοδα εκθέσεων.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Αναλώσιμα για την παροχή υπηρεσιών μετά την πώληση.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Αμοιβές πωλητών και προμήθειες.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None/>
            </a:pPr>
            <a:endParaRPr lang="el-GR" altLang="en-US" dirty="0" smtClean="0"/>
          </a:p>
          <a:p>
            <a:pPr>
              <a:spcBef>
                <a:spcPct val="20000"/>
              </a:spcBef>
            </a:pPr>
            <a:endParaRPr lang="el-GR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68311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Προϋπολογισμός εξόδων πωλήσεων (2 από 2)</a:t>
            </a:r>
          </a:p>
        </p:txBody>
      </p:sp>
      <p:sp>
        <p:nvSpPr>
          <p:cNvPr id="157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Έξοδα κίνησης πωλητών: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(5 αυτοκίνητα Χ € 70/μήνα </a:t>
            </a:r>
            <a:r>
              <a:rPr lang="en-US" altLang="en-US" dirty="0" smtClean="0"/>
              <a:t>x 12 </a:t>
            </a:r>
            <a:r>
              <a:rPr lang="el-GR" altLang="en-US" dirty="0" smtClean="0"/>
              <a:t>μήνες = € 4.200).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Έξοδα εκθέσεων: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π.χ. 2 εκθέσεις Χ € 5.000 = €10.000). 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Αναλώσιμα για την παροχή υπηρεσιών μετά την πώληση.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Αμοιβές πωλητών και προμήθειες: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(π.χ. € 140.000 Χ 2% = € 2.800).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39397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Προϋπολογισμός εξόδων διοίκησης</a:t>
            </a:r>
          </a:p>
        </p:txBody>
      </p:sp>
      <p:sp>
        <p:nvSpPr>
          <p:cNvPr id="155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Ο προϋπολογισμός αυτό αφορά κυρίως σταθερές δαπάνες.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Παραδείγματα τέτοιων δαπανών είναι: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Έξοδα καθαριότητας.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Αμοιβές Δ.Σ.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Αμοιβές ελεγκτών.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l-GR" altLang="en-US" sz="2400" dirty="0" smtClean="0"/>
              <a:t>Αποσβέσεις, ενοίκια, κτλ.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l-GR" altLang="en-US" sz="2800" dirty="0" smtClean="0"/>
              <a:t>Ορισμένες από τις παραπάνω δαπάνες προϋπολογίζονται συγκεντρωτικά στη συνέχεια επιμερίζονται σε άλλες διευθύνσεις και συμπεριλαμβάνονται στον προϋπολογισμό τους.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98683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Προϋπολογιστική ΚΑΧ (1 από 2)</a:t>
            </a:r>
          </a:p>
        </p:txBody>
      </p:sp>
      <p:sp>
        <p:nvSpPr>
          <p:cNvPr id="156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Οι προϋπολογισμοί: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των πωλήσεων,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του κόστους πωληθέντων,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των εξόδων πώλησης και των διοικητικών εξόδων,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και των χρηματοοικονομικών εξόδων, </a:t>
            </a:r>
          </a:p>
          <a:p>
            <a:pPr>
              <a:spcBef>
                <a:spcPct val="20000"/>
              </a:spcBef>
            </a:pPr>
            <a:r>
              <a:rPr lang="el-GR" altLang="en-US" dirty="0" smtClean="0"/>
              <a:t>εμφανίζονται συνοπτικά στην προϋπολογισθείσα Κατάσταση Αποτελεσμάτων Χρήσης.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89468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Προϋπολογιστική ΚΑΧ (2 από 2)</a:t>
            </a:r>
          </a:p>
        </p:txBody>
      </p:sp>
      <p:sp>
        <p:nvSpPr>
          <p:cNvPr id="158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mtClean="0"/>
              <a:t>Πωλήσεις</a:t>
            </a:r>
            <a:r>
              <a:rPr lang="el-GR" altLang="en-US" smtClean="0"/>
              <a:t>					 	</a:t>
            </a:r>
            <a:r>
              <a:rPr lang="en-US" altLang="en-US" smtClean="0"/>
              <a:t>140.000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mtClean="0"/>
              <a:t>- Κόστος πωληθέντων</a:t>
            </a:r>
            <a:r>
              <a:rPr lang="el-GR" altLang="en-US" smtClean="0"/>
              <a:t>	 (</a:t>
            </a:r>
            <a:r>
              <a:rPr lang="en-US" altLang="en-US" smtClean="0"/>
              <a:t>2.000x51,15)</a:t>
            </a:r>
            <a:r>
              <a:rPr lang="el-GR" altLang="en-US" smtClean="0"/>
              <a:t> 	</a:t>
            </a:r>
            <a:r>
              <a:rPr lang="en-US" altLang="en-US" smtClean="0"/>
              <a:t>102.300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mtClean="0"/>
              <a:t>=Μικτό κέρδος</a:t>
            </a:r>
            <a:r>
              <a:rPr lang="el-GR" altLang="en-US" smtClean="0"/>
              <a:t>			   	 	  </a:t>
            </a:r>
            <a:r>
              <a:rPr lang="en-US" altLang="en-US" smtClean="0"/>
              <a:t>37.700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mtClean="0"/>
              <a:t>-Έξοδα διοίκησης</a:t>
            </a:r>
            <a:r>
              <a:rPr lang="el-GR" altLang="en-US" smtClean="0"/>
              <a:t> και</a:t>
            </a:r>
            <a:r>
              <a:rPr lang="en-US" altLang="en-US" smtClean="0"/>
              <a:t> διάθεσης</a:t>
            </a:r>
            <a:r>
              <a:rPr lang="el-GR" altLang="en-US" smtClean="0"/>
              <a:t>	 	  </a:t>
            </a:r>
            <a:r>
              <a:rPr lang="en-US" altLang="en-US" smtClean="0"/>
              <a:t>20.000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mtClean="0"/>
              <a:t>-Χρηματοοικονομικά έξοδα </a:t>
            </a:r>
            <a:r>
              <a:rPr lang="el-GR" altLang="en-US" smtClean="0"/>
              <a:t>	   	    2.000</a:t>
            </a:r>
            <a:endParaRPr lang="en-US" altLang="en-US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mtClean="0"/>
              <a:t>=Κέρδος Χρήσης</a:t>
            </a:r>
            <a:r>
              <a:rPr lang="el-GR" altLang="en-US" smtClean="0"/>
              <a:t>				 	  </a:t>
            </a:r>
            <a:r>
              <a:rPr lang="en-US" altLang="en-US" smtClean="0"/>
              <a:t>15.700</a:t>
            </a:r>
            <a:endParaRPr lang="el-GR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3223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Προϋπολογιστικός Ισολογισμός</a:t>
            </a:r>
            <a:r>
              <a:rPr lang="el-GR" altLang="en-US" sz="4000" smtClean="0"/>
              <a:t> (1 από 4)</a:t>
            </a:r>
          </a:p>
        </p:txBody>
      </p:sp>
      <p:sp>
        <p:nvSpPr>
          <p:cNvPr id="159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Πάγιο ενεργητικό: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Ο Ισολογισμός της προηγούμενης περιόδου.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Αγορές παγίων.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Πωλήσεις παγίων.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Αποσβέσεις (συσσωρευμένες προηγούμενης χρήσης + αποσβέσεις της χρήσης).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Κυκλοφορούν: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Αποτίμηση αποθεμάτων τέλους χρήσης: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200" dirty="0" smtClean="0"/>
              <a:t>Τελικά αποθέματα </a:t>
            </a:r>
            <a:r>
              <a:rPr lang="en-US" altLang="en-US" sz="2200" dirty="0" smtClean="0"/>
              <a:t>x </a:t>
            </a:r>
            <a:r>
              <a:rPr lang="en-US" altLang="en-US" sz="2200" dirty="0" err="1" smtClean="0"/>
              <a:t>κόστος</a:t>
            </a:r>
            <a:r>
              <a:rPr lang="en-US" altLang="en-US" sz="2200" dirty="0" smtClean="0"/>
              <a:t> α</a:t>
            </a:r>
            <a:r>
              <a:rPr lang="en-US" altLang="en-US" sz="2200" dirty="0" err="1" smtClean="0"/>
              <a:t>γοράς</a:t>
            </a:r>
            <a:r>
              <a:rPr lang="en-US" altLang="en-US" sz="2200" dirty="0" smtClean="0"/>
              <a:t> και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200" dirty="0" smtClean="0"/>
              <a:t>Τελικά αποθέματα </a:t>
            </a:r>
            <a:r>
              <a:rPr lang="en-US" altLang="en-US" sz="2200" dirty="0" smtClean="0"/>
              <a:t>x </a:t>
            </a:r>
            <a:r>
              <a:rPr lang="en-US" altLang="en-US" sz="2200" dirty="0" err="1" smtClean="0"/>
              <a:t>κόστος</a:t>
            </a:r>
            <a:r>
              <a:rPr lang="en-US" altLang="en-US" sz="2200" dirty="0" smtClean="0"/>
              <a:t> παρα</a:t>
            </a:r>
            <a:r>
              <a:rPr lang="en-US" altLang="en-US" sz="2200" dirty="0" err="1" smtClean="0"/>
              <a:t>γωγής</a:t>
            </a:r>
            <a:r>
              <a:rPr lang="el-GR" altLang="en-US" sz="2200" dirty="0" smtClean="0"/>
              <a:t>.</a:t>
            </a:r>
            <a:endParaRPr lang="en-US" altLang="en-US" sz="2200" dirty="0" smtClean="0"/>
          </a:p>
          <a:p>
            <a:pPr lvl="3">
              <a:lnSpc>
                <a:spcPct val="90000"/>
              </a:lnSpc>
              <a:spcBef>
                <a:spcPct val="20000"/>
              </a:spcBef>
            </a:pPr>
            <a:r>
              <a:rPr lang="el-GR" altLang="en-US" sz="2200" dirty="0" smtClean="0"/>
              <a:t>Μέθοδος αποτίμησης (</a:t>
            </a:r>
            <a:r>
              <a:rPr lang="en-US" altLang="en-US" sz="2200" dirty="0" smtClean="0"/>
              <a:t>FIFO, LIFO, M</a:t>
            </a:r>
            <a:r>
              <a:rPr lang="el-GR" altLang="en-US" sz="2200" dirty="0" smtClean="0"/>
              <a:t>ΣΟ).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31139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Προϋπολογιστικός Ισολογισμός</a:t>
            </a:r>
            <a:r>
              <a:rPr lang="el-GR" altLang="en-US" sz="4000" smtClean="0"/>
              <a:t> (2 από 4)</a:t>
            </a:r>
          </a:p>
        </p:txBody>
      </p:sp>
      <p:sp>
        <p:nvSpPr>
          <p:cNvPr id="160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Κυκλοφορούν ενεργητικό: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Απαιτήσεις: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Υπόλοιπα απαιτήσεων (Αρχικό υπόλοιπο + Απαιτήσεις – Εισπράξεις).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Χρεόγραφα: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Υπόλοιπα χρεογράφων (Αρχικό υπόλοιπο + Αγορές – Πωλήσεις).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Διαθέσιμα: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Υπόλοιπο ταμείου και καταθέσεων όψεως (Η πληροφορία αντλείται από τον ταμειακό προϋπολογισμό).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06650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Προϋπολογιστικός Ισολογισμός</a:t>
            </a:r>
            <a:r>
              <a:rPr lang="el-GR" altLang="en-US" sz="4000" smtClean="0"/>
              <a:t> (3 από 4)</a:t>
            </a:r>
          </a:p>
        </p:txBody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Βραχυπρόθεσμες υποχρεώσεις: 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Δάνεια σε τράπεζες: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Υπόλοιπα υποχρεώσεων (Αρχικό υπόλοιπο + Νέα δάνεια - Αποπληρωμένες δανείων).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Υποχρεώσεις σε προμηθευτές: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Υπόλοιπα προμηθευτών (Αρχικό υπόλοιπο + Αγορές επί πιστώσει – Πληρωμές).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Φόροι πληρωτέοι: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Φόρος εισοδήματος τέλους χρήσης (εκτίμηση βάση ΚΑΧ x φορολογικό συντελεστή) (Αρχικό υπόλοιπο + φόρος εισοδήματος τέλους χρήσης - πληρωμές φόρων).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Πιστωτές διάφοροι.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Εξαρτάται από τις αναμενόμενες ενέργειες κατά τη χρήση.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07872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Προϋπολογιστικός Ισολογισμός</a:t>
            </a:r>
            <a:r>
              <a:rPr lang="el-GR" altLang="en-US" sz="4000" smtClean="0"/>
              <a:t> (4 από 4)</a:t>
            </a:r>
          </a:p>
        </p:txBody>
      </p:sp>
      <p:sp>
        <p:nvSpPr>
          <p:cNvPr id="162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Μακροπρόθεσμες υποχρεώσεις:</a:t>
            </a:r>
            <a:r>
              <a:rPr lang="el-GR" altLang="en-US" sz="2400" dirty="0" smtClean="0"/>
              <a:t> 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Δάνεια σε τράπεζες, κτλ. (Υπόλοιπα υποχρεώσεων: Αρχικό υπόλοιπο + Νέα δάνεια - Αποπληρωμένες δανείων).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Προβλέψεις: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Βάσει εκτιμήσεων (ανάλογα με τη μέθοδο).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Ίδια κεφάλαια:</a:t>
            </a:r>
            <a:r>
              <a:rPr lang="el-GR" altLang="en-US" sz="2400" dirty="0" smtClean="0"/>
              <a:t>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Μετοχικό κεφάλαιο (Αρχικό υπόλοιπο + νέες καταβολές + κεφαλαιοποιήσεις – μειώσεις). 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Αποθεματικά (Διάφορα αποθεματικά: Αρχικό υπόλοιπο (βλ. προηγούμενο Ισολογισμό) +  Νέα αποθεματικά - χρήσεις αποθεματικών).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Αποτελέσματα εις νέο (Αρχικό υπόλοιπο (βλ. προηγούμενο Ισολογισμό) +/- Αποτελέσματα περιόδου που θα διακρατηθούν).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35969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Παράδειγμα: Στόχοι προϋπολογισμού</a:t>
            </a:r>
          </a:p>
        </p:txBody>
      </p:sp>
      <p:sp>
        <p:nvSpPr>
          <p:cNvPr id="164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Αύξηση αποδοτικότητας Ιδίων κεφαλαίων = 17%.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Αύξηση αποδοτικότητας Συνόλου Ενεργητικού = 16%.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Αύξηση της κυκλοφοριακής ταχύτητας: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των αποθεμάτων σε 35 ημέρες.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000" dirty="0" smtClean="0"/>
              <a:t>των απαιτήσεων σε 50 ημέρες.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Διατήρηση της Γενικής Ρευστότητας στο 1,5.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Αύξηση της ειδικής ρευστότητας σε 0,7.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Αύξηση του μικτού περιθωρίου κέρδους σε 18%.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Μείωση του % των εξόδων διοίκησης και διάθεσης ως προς τις πωλήσεις κάτω από 10%.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Διαμόρφωση της Σχέσης Ίδια Κεφάλαια / Ξένα κάτω από 2.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49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792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Περιεχόμενα ενότητας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Βασικές έννοιες προϋπολογισμών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r>
              <a:rPr lang="el-GR" altLang="el-GR" dirty="0" smtClean="0"/>
              <a:t>Κατάρτιση συνολικού προϋπολογισμού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r>
              <a:rPr lang="el-GR" altLang="el-GR" dirty="0" smtClean="0"/>
              <a:t>Κατάρτιση ταμειακού προϋπολογισμού</a:t>
            </a:r>
            <a:r>
              <a:rPr lang="en-US" altLang="el-GR" dirty="0" smtClean="0"/>
              <a:t>.</a:t>
            </a:r>
            <a:endParaRPr lang="el-GR" altLang="el-GR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1A2AE75-F5D6-4F93-888A-DE8E5D280668}" type="slidenum">
              <a:rPr lang="el-GR" altLang="en-US"/>
              <a:pPr/>
              <a:t>5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771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Ταμειακός προϋπολογισμός (1 από 3)</a:t>
            </a:r>
          </a:p>
        </p:txBody>
      </p:sp>
      <p:sp>
        <p:nvSpPr>
          <p:cNvPr id="1730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Τα στοιχεία που συμμετέχουν στο συνολικό προϋπολογισμό μετατρέπονται σε ταμειακούς όρους: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b="1" dirty="0" smtClean="0"/>
              <a:t>Πωλήσεις.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b="1" dirty="0" smtClean="0"/>
              <a:t>Αγορές πρώτων υλών.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b="1" dirty="0" smtClean="0"/>
              <a:t>Αμοιβές εργαζομένων.</a:t>
            </a:r>
            <a:r>
              <a:rPr lang="el-GR" altLang="en-US" dirty="0" smtClean="0"/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Οι </a:t>
            </a:r>
            <a:r>
              <a:rPr lang="el-GR" altLang="en-US" b="1" dirty="0" smtClean="0"/>
              <a:t>αποσβέσεις </a:t>
            </a:r>
            <a:r>
              <a:rPr lang="el-GR" altLang="en-US" dirty="0" smtClean="0"/>
              <a:t>και οι </a:t>
            </a:r>
            <a:r>
              <a:rPr lang="el-GR" altLang="en-US" b="1" dirty="0" smtClean="0"/>
              <a:t>επισφαλείς πελάτες</a:t>
            </a:r>
            <a:r>
              <a:rPr lang="el-GR" altLang="en-US" dirty="0" smtClean="0"/>
              <a:t> δεν αντιπροσωπεύουν ταμειακές εκροές.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dirty="0" smtClean="0"/>
              <a:t>Καταρτίζεται συνήθως σε μηνιαία βάση.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89643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Ταμειακός προϋπολογισμός (2 από 3)</a:t>
            </a:r>
          </a:p>
        </p:txBody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z="2800" dirty="0" smtClean="0"/>
              <a:t>Επιτρέπει τη λήψη αποφάσεων αναφορικά με: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Την πιστοληπτική πολιτική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Την πιστοδοτική πολιτική 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Εκπτώσεις.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Το χρονισμό αγοράς παγίων - διενέργειας επενδύσεων. </a:t>
            </a:r>
          </a:p>
          <a:p>
            <a:pPr lvl="1">
              <a:spcBef>
                <a:spcPct val="20000"/>
              </a:spcBef>
            </a:pPr>
            <a:r>
              <a:rPr lang="el-GR" altLang="en-US" dirty="0" smtClean="0"/>
              <a:t>Τη σύναψη δανείων.</a:t>
            </a:r>
          </a:p>
          <a:p>
            <a:pPr lvl="2">
              <a:spcBef>
                <a:spcPct val="20000"/>
              </a:spcBef>
            </a:pPr>
            <a:r>
              <a:rPr lang="el-GR" altLang="en-US" dirty="0" smtClean="0"/>
              <a:t>όροι δανείων.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5842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Ταμειακός προϋπολογισμός (3 από 3)</a:t>
            </a:r>
          </a:p>
        </p:txBody>
      </p:sp>
      <p:sp>
        <p:nvSpPr>
          <p:cNvPr id="1771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800" dirty="0" smtClean="0"/>
              <a:t>Για την κατάρτιση του ταμειακού προϋπολογισμού λαμβάνονται υπόψη: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Το </a:t>
            </a:r>
            <a:r>
              <a:rPr lang="el-GR" altLang="en-US" sz="2400" b="1" dirty="0" smtClean="0"/>
              <a:t>αρχικό ταμειακό υπόλοιπο.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Οι </a:t>
            </a:r>
            <a:r>
              <a:rPr lang="el-GR" altLang="en-US" sz="2400" b="1" dirty="0" smtClean="0"/>
              <a:t>εισπράξεις κάθε περιόδου</a:t>
            </a:r>
            <a:r>
              <a:rPr lang="el-GR" altLang="en-US" sz="2400" dirty="0" smtClean="0"/>
              <a:t> (μήνας, τρίμηνο, κτλ.):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200" dirty="0" smtClean="0"/>
              <a:t>Επηρεάζονται από τους όρους πίστωσης που δίνονται στους πελάτες.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200" dirty="0" smtClean="0"/>
              <a:t>Πωλήσεις παγίων, εισπράξεις τραπεζικών τόκων, κτλ.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Οι </a:t>
            </a:r>
            <a:r>
              <a:rPr lang="el-GR" altLang="en-US" sz="2400" b="1" dirty="0" smtClean="0"/>
              <a:t>πληρωμές κάθε περιόδου:</a:t>
            </a:r>
            <a:r>
              <a:rPr lang="el-GR" altLang="en-US" sz="2400" dirty="0" smtClean="0"/>
              <a:t>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200" dirty="0" smtClean="0"/>
              <a:t>Επηρεάζονται από το διακανονισμό των πωλήσεων και το είδος της δαπάνης.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l-GR" altLang="en-US" sz="2200" dirty="0" smtClean="0"/>
              <a:t>Δάνεια, αγορές παγίων, κτλ.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15777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Παράδειγμα Ταμειακού προϋπολογισμού</a:t>
            </a:r>
            <a:endParaRPr lang="el-GR" altLang="en-US" sz="4000" smtClean="0"/>
          </a:p>
        </p:txBody>
      </p:sp>
      <p:sp>
        <p:nvSpPr>
          <p:cNvPr id="178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Πωλήσεις: Ιανουαρίου €10.000, Φεβρουαρίου € 15.000.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Αγορές: Ιανουαρίου € 8.000, Φεβρουαρίου € 7.000.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Αμοιβές: Φεβρουαρίου € 7.000.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400" dirty="0" err="1" smtClean="0"/>
              <a:t>Μέθοδος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εισ</a:t>
            </a:r>
            <a:r>
              <a:rPr lang="en-US" altLang="en-US" sz="2400" dirty="0" smtClean="0"/>
              <a:t>πράξεων – πληρωμών</a:t>
            </a:r>
            <a:r>
              <a:rPr lang="el-GR" altLang="en-US" sz="2400" dirty="0" smtClean="0"/>
              <a:t>:</a:t>
            </a:r>
            <a:r>
              <a:rPr lang="en-US" altLang="en-US" sz="2400" dirty="0" smtClean="0"/>
              <a:t> </a:t>
            </a:r>
            <a:endParaRPr lang="el-GR" altLang="en-US" sz="2400" dirty="0" smtClean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Πωλήσεις: 70% το μήνα πώλησης, 25% τον επόμενο: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l-GR" altLang="en-US" sz="2400" dirty="0" smtClean="0"/>
              <a:t>5% είναι οι πωλήσεις που δεν εισπράττονται.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Αγορές: 60% το μήνα αγοράς, 40% τον επόμενο.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Αμοιβές: όταν πραγματοποιούνται.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sz="2400" dirty="0" smtClean="0"/>
              <a:t>Ζητείται: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n-US" sz="2400" dirty="0" smtClean="0"/>
              <a:t>Να υπολογιστούν οι εισπράξεις και οι πληρωμές του Φεβρουαρίου.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28562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Λύση παραδείγματος</a:t>
            </a:r>
            <a:r>
              <a:rPr lang="el-GR" altLang="en-US" smtClean="0"/>
              <a:t> (1 από 2)</a:t>
            </a:r>
          </a:p>
        </p:txBody>
      </p:sp>
      <p:sp>
        <p:nvSpPr>
          <p:cNvPr id="179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 err="1" smtClean="0"/>
              <a:t>Εισ</a:t>
            </a:r>
            <a:r>
              <a:rPr lang="en-US" altLang="en-US" sz="2800" b="1" dirty="0" smtClean="0"/>
              <a:t>πράξεις</a:t>
            </a:r>
            <a:r>
              <a:rPr lang="el-GR" altLang="en-US" sz="2800" b="1" dirty="0" smtClean="0"/>
              <a:t>:</a:t>
            </a:r>
            <a:r>
              <a:rPr lang="en-US" altLang="en-US" sz="1600" b="1" dirty="0" smtClean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dirty="0" smtClean="0"/>
              <a:t>25% Χ 10.000 (π</a:t>
            </a:r>
            <a:r>
              <a:rPr lang="en-US" altLang="en-US" sz="2400" dirty="0" err="1" smtClean="0"/>
              <a:t>ωλήσεις</a:t>
            </a:r>
            <a:r>
              <a:rPr lang="en-US" altLang="en-US" sz="2400" dirty="0" smtClean="0"/>
              <a:t> Ια</a:t>
            </a:r>
            <a:r>
              <a:rPr lang="en-US" altLang="en-US" sz="2400" dirty="0" err="1" smtClean="0"/>
              <a:t>νου</a:t>
            </a:r>
            <a:r>
              <a:rPr lang="en-US" altLang="en-US" sz="2400" dirty="0" smtClean="0"/>
              <a:t>αρίου) +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dirty="0" smtClean="0"/>
              <a:t>70% Χ 15.000 (π</a:t>
            </a:r>
            <a:r>
              <a:rPr lang="en-US" altLang="en-US" sz="2400" dirty="0" err="1" smtClean="0"/>
              <a:t>ωλήσεις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Φε</a:t>
            </a:r>
            <a:r>
              <a:rPr lang="en-US" altLang="en-US" sz="2400" dirty="0" smtClean="0"/>
              <a:t>βρουαρίου)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dirty="0" smtClean="0"/>
              <a:t>2.500 + 10.500 = € 13.000</a:t>
            </a:r>
            <a:r>
              <a:rPr lang="el-GR" altLang="en-US" sz="2400" dirty="0" smtClean="0"/>
              <a:t>.</a:t>
            </a:r>
            <a:endParaRPr lang="en-US" altLang="en-US" sz="2400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b="1" dirty="0" err="1" smtClean="0"/>
              <a:t>Πληρωμές</a:t>
            </a:r>
            <a:r>
              <a:rPr lang="el-GR" altLang="en-US" sz="2800" b="1" dirty="0" smtClean="0"/>
              <a:t>:</a:t>
            </a:r>
            <a:r>
              <a:rPr lang="en-US" altLang="en-US" sz="2800" b="1" dirty="0" smtClean="0"/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dirty="0" smtClean="0"/>
              <a:t>40% Χ 8.000 (α</a:t>
            </a:r>
            <a:r>
              <a:rPr lang="en-US" altLang="en-US" sz="2400" dirty="0" err="1" smtClean="0"/>
              <a:t>γορές</a:t>
            </a:r>
            <a:r>
              <a:rPr lang="en-US" altLang="en-US" sz="2400" dirty="0" smtClean="0"/>
              <a:t> Ια</a:t>
            </a:r>
            <a:r>
              <a:rPr lang="en-US" altLang="en-US" sz="2400" dirty="0" err="1" smtClean="0"/>
              <a:t>νου</a:t>
            </a:r>
            <a:r>
              <a:rPr lang="en-US" altLang="en-US" sz="2400" dirty="0" smtClean="0"/>
              <a:t>αρίου) +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dirty="0" smtClean="0"/>
              <a:t>60% Χ 7.000 (</a:t>
            </a:r>
            <a:r>
              <a:rPr lang="el-GR" altLang="en-US" sz="2400" dirty="0" smtClean="0"/>
              <a:t>αγορές Φεβρουαρίου) +</a:t>
            </a:r>
            <a:endParaRPr lang="en-US" altLang="en-US" sz="2400" dirty="0" smtClean="0"/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dirty="0" smtClean="0"/>
              <a:t>7.000(</a:t>
            </a:r>
            <a:r>
              <a:rPr lang="el-GR" altLang="en-US" sz="2400" dirty="0" smtClean="0"/>
              <a:t>αμοιβές Φεβρουαρίου) </a:t>
            </a:r>
            <a:r>
              <a:rPr lang="en-US" altLang="en-US" sz="2400" dirty="0" smtClean="0"/>
              <a:t>=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dirty="0" smtClean="0"/>
              <a:t>3.200 + 4.200 + 7.000 =  € 14.400</a:t>
            </a:r>
            <a:r>
              <a:rPr lang="el-GR" altLang="en-US" sz="2400" dirty="0" smtClean="0"/>
              <a:t>.</a:t>
            </a:r>
          </a:p>
          <a:p>
            <a:pPr eaLnBrk="0" hangingPunct="0">
              <a:spcBef>
                <a:spcPct val="50000"/>
              </a:spcBef>
              <a:buFontTx/>
              <a:buChar char="–"/>
            </a:pPr>
            <a:r>
              <a:rPr lang="el-GR" altLang="en-US" sz="2400" dirty="0" smtClean="0"/>
              <a:t>Υπάρχει ταμειακό πρόβλημα; Εξαρτάται από το ταμειακό υπόλοιπο 1/2.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00401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Λύση παραδείγματος</a:t>
            </a:r>
            <a:r>
              <a:rPr lang="el-GR" altLang="en-US" smtClean="0"/>
              <a:t> (2 από 2)</a:t>
            </a:r>
          </a:p>
        </p:txBody>
      </p:sp>
      <p:sp>
        <p:nvSpPr>
          <p:cNvPr id="1802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dirty="0" smtClean="0"/>
              <a:t>Έστω ότι το ταμειακό υπόλοιπο 1/2 είναι €2.000: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Αρχικό υπόλοιπο ταμείου	  2.000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Εισπράξεις				13.000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Πληρωμές				14.400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l-GR" altLang="en-US" dirty="0" smtClean="0"/>
              <a:t>Τελικό υπόλοιπο ταμείου	      600.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55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78306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 smtClean="0"/>
              <a:t>Τέλος Ενότητας #</a:t>
            </a:r>
            <a:r>
              <a:rPr lang="en-US" altLang="en-US" smtClean="0"/>
              <a:t> </a:t>
            </a:r>
            <a:r>
              <a:rPr lang="el-GR" altLang="en-US" smtClean="0"/>
              <a:t>4</a:t>
            </a:r>
          </a:p>
        </p:txBody>
      </p:sp>
      <p:sp>
        <p:nvSpPr>
          <p:cNvPr id="26626" name="Θέση κειμένου 5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pPr algn="l"/>
            <a:r>
              <a:rPr lang="el-GR" altLang="en-US" b="1" smtClean="0"/>
              <a:t>Μάθημα: </a:t>
            </a:r>
            <a:r>
              <a:rPr lang="el-GR" altLang="en-US" smtClean="0"/>
              <a:t>Διοικητική Λογιστική, </a:t>
            </a:r>
            <a:r>
              <a:rPr lang="el-GR" altLang="en-US" b="1" smtClean="0"/>
              <a:t>Ενότητα </a:t>
            </a:r>
            <a:r>
              <a:rPr lang="en-US" altLang="en-US" b="1" smtClean="0"/>
              <a:t># </a:t>
            </a:r>
            <a:r>
              <a:rPr lang="el-GR" altLang="en-US" b="1" smtClean="0"/>
              <a:t>4:</a:t>
            </a:r>
            <a:r>
              <a:rPr lang="en-US" altLang="en-US" b="1" smtClean="0"/>
              <a:t> </a:t>
            </a:r>
            <a:r>
              <a:rPr lang="el-GR" altLang="en-US" smtClean="0"/>
              <a:t>Εισαγωγή στους</a:t>
            </a:r>
            <a:r>
              <a:rPr lang="el-GR" altLang="en-US" b="1" smtClean="0"/>
              <a:t> </a:t>
            </a:r>
            <a:r>
              <a:rPr lang="el-GR" altLang="en-US" smtClean="0"/>
              <a:t>προϋπολογισμούς</a:t>
            </a:r>
          </a:p>
          <a:p>
            <a:pPr algn="l"/>
            <a:r>
              <a:rPr lang="el-GR" altLang="en-US" b="1" smtClean="0"/>
              <a:t>Διδάσκουσα: </a:t>
            </a:r>
            <a:r>
              <a:rPr lang="el-GR" altLang="en-US" smtClean="0"/>
              <a:t>Σάνδρα Κοέν, </a:t>
            </a:r>
            <a:r>
              <a:rPr lang="el-GR" altLang="en-US" b="1" smtClean="0"/>
              <a:t>Τμήμα: </a:t>
            </a:r>
            <a:r>
              <a:rPr lang="el-GR" altLang="en-US" smtClean="0"/>
              <a:t>Οργάνωση και Διοίκηση Επιχειρήσεων</a:t>
            </a:r>
          </a:p>
          <a:p>
            <a:endParaRPr lang="el-GR" altLang="en-US" smtClean="0"/>
          </a:p>
          <a:p>
            <a:endParaRPr lang="el-GR" altLang="en-US" smtClean="0"/>
          </a:p>
        </p:txBody>
      </p:sp>
      <p:pic>
        <p:nvPicPr>
          <p:cNvPr id="26627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1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Τίτλος 4"/>
          <p:cNvSpPr>
            <a:spLocks noGrp="1"/>
          </p:cNvSpPr>
          <p:nvPr>
            <p:ph type="title" idx="4294967295"/>
          </p:nvPr>
        </p:nvSpPr>
        <p:spPr>
          <a:xfrm>
            <a:off x="684213" y="2936875"/>
            <a:ext cx="7772400" cy="1362075"/>
          </a:xfrm>
        </p:spPr>
        <p:txBody>
          <a:bodyPr anchor="t"/>
          <a:lstStyle/>
          <a:p>
            <a:pPr algn="l"/>
            <a:r>
              <a:rPr lang="el-GR" altLang="el-GR" sz="4000" smtClean="0"/>
              <a:t>Βασικές έννοιες προϋπολογισμών</a:t>
            </a:r>
            <a:endParaRPr lang="el-GR" altLang="en-US" sz="4000" smtClean="0"/>
          </a:p>
        </p:txBody>
      </p:sp>
      <p:sp>
        <p:nvSpPr>
          <p:cNvPr id="91139" name="Θέση κειμένου 5"/>
          <p:cNvSpPr>
            <a:spLocks noGrp="1"/>
          </p:cNvSpPr>
          <p:nvPr>
            <p:ph type="body" idx="4294967295"/>
          </p:nvPr>
        </p:nvSpPr>
        <p:spPr>
          <a:xfrm>
            <a:off x="684213" y="4305300"/>
            <a:ext cx="7772400" cy="1500188"/>
          </a:xfrm>
        </p:spPr>
        <p:txBody>
          <a:bodyPr anchor="b"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Μάθημα: </a:t>
            </a:r>
            <a:r>
              <a:rPr lang="el-GR" altLang="en-US" sz="2000" smtClean="0"/>
              <a:t>Διοικητική Λογιστική, </a:t>
            </a:r>
            <a:r>
              <a:rPr lang="el-GR" altLang="en-US" sz="2000" b="1" smtClean="0"/>
              <a:t>Ενότητα </a:t>
            </a:r>
            <a:r>
              <a:rPr lang="en-US" altLang="en-US" sz="2000" b="1" smtClean="0"/>
              <a:t># </a:t>
            </a:r>
            <a:r>
              <a:rPr lang="el-GR" altLang="en-US" sz="2000" b="1" smtClean="0"/>
              <a:t>4:</a:t>
            </a:r>
            <a:r>
              <a:rPr lang="en-US" altLang="en-US" sz="2000" b="1" smtClean="0"/>
              <a:t> </a:t>
            </a:r>
            <a:r>
              <a:rPr lang="el-GR" altLang="en-US" sz="2000" smtClean="0"/>
              <a:t>Εισαγωγή στους</a:t>
            </a:r>
            <a:r>
              <a:rPr lang="el-GR" altLang="en-US" sz="2000" b="1" smtClean="0"/>
              <a:t> </a:t>
            </a:r>
            <a:r>
              <a:rPr lang="el-GR" altLang="en-US" sz="2000" smtClean="0"/>
              <a:t>προϋπολογισμούς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b="1" smtClean="0"/>
              <a:t>Διδάσκουσα: </a:t>
            </a:r>
            <a:r>
              <a:rPr lang="el-GR" altLang="en-US" sz="2000" smtClean="0"/>
              <a:t>Σάνδρα Κοέν, </a:t>
            </a:r>
            <a:r>
              <a:rPr lang="el-GR" altLang="en-US" sz="2000" b="1" smtClean="0"/>
              <a:t>Τμήμα: </a:t>
            </a:r>
            <a:r>
              <a:rPr lang="el-GR" altLang="en-US" sz="2000" smtClean="0"/>
              <a:t>Οργάνωση και Διοίκηση Επιχειρήσεων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altLang="en-US" sz="2000" smtClean="0"/>
          </a:p>
        </p:txBody>
      </p:sp>
      <p:pic>
        <p:nvPicPr>
          <p:cNvPr id="91140" name="Picture 3" descr="Λογότυπο Επιχειρησιακού Προγράμματος Εκπαίδευση και Δια βίου Μάθηση του Υπουργείου Παιδείας ΕΣΠΑ 2007-2013 με τη σημαία της Ευρωπαϊκής Ένωσης, το οποίο συγχρηματοδοτείται από την Ευρωπαϊκή Ένωση (Ευρωπαϊκό Κοινωνικό Ταμείο) και από εθνικούς πόρους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5591175"/>
            <a:ext cx="4310062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1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826125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2" name="Picture 3" descr="Λογότυπο Οικονομικού Πανεπιστημίου Αθηνών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730885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281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Σκοπιμότητα προϋπολογισμών</a:t>
            </a:r>
          </a:p>
        </p:txBody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l-GR" altLang="en-US" sz="2800" b="1" dirty="0" smtClean="0"/>
              <a:t>Ποσοτική </a:t>
            </a:r>
            <a:r>
              <a:rPr lang="el-GR" altLang="en-US" sz="2800" dirty="0" smtClean="0"/>
              <a:t>έκφραση των στόχων της επιχείρησης</a:t>
            </a:r>
            <a:r>
              <a:rPr lang="el-GR" altLang="en-US" sz="2800" dirty="0"/>
              <a:t>:</a:t>
            </a:r>
            <a:r>
              <a:rPr lang="el-GR" altLang="en-US" sz="2800" dirty="0" smtClean="0"/>
              <a:t> 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Αύξηση μεριδίου αγοράς.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Αύξηση αποδοτικότητας ιδίων κεφαλαίων.</a:t>
            </a:r>
          </a:p>
          <a:p>
            <a:pPr lvl="1">
              <a:spcBef>
                <a:spcPct val="20000"/>
              </a:spcBef>
            </a:pPr>
            <a:r>
              <a:rPr lang="el-GR" altLang="en-US" sz="2400" dirty="0" smtClean="0"/>
              <a:t>Μείωση ποσοστού κόστους πωληθέντων προς πωλήσεις. </a:t>
            </a:r>
          </a:p>
          <a:p>
            <a:pPr>
              <a:spcBef>
                <a:spcPct val="20000"/>
              </a:spcBef>
            </a:pPr>
            <a:r>
              <a:rPr lang="el-GR" altLang="en-US" sz="2800" dirty="0" smtClean="0"/>
              <a:t>Εργαλείο </a:t>
            </a:r>
            <a:r>
              <a:rPr lang="el-GR" altLang="en-US" sz="2800" b="1" dirty="0" smtClean="0"/>
              <a:t>συντονισμού </a:t>
            </a:r>
            <a:r>
              <a:rPr lang="el-GR" altLang="en-US" sz="2800" dirty="0" smtClean="0"/>
              <a:t>των δραστηριοτήτων της επιχείρησης.</a:t>
            </a:r>
          </a:p>
          <a:p>
            <a:pPr>
              <a:spcBef>
                <a:spcPct val="20000"/>
              </a:spcBef>
            </a:pPr>
            <a:r>
              <a:rPr lang="el-GR" altLang="en-US" sz="2800" b="1" dirty="0" smtClean="0"/>
              <a:t>Μέσο παρακολούθησης</a:t>
            </a:r>
            <a:r>
              <a:rPr lang="el-GR" altLang="en-US" sz="2800" dirty="0" smtClean="0"/>
              <a:t> της προόδου πραγματοποίησης των στόχων αυτών.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800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Λειτουργία των προϋπολογισμών</a:t>
            </a:r>
            <a:r>
              <a:rPr lang="el-GR" altLang="en-US" sz="4000" smtClean="0">
                <a:latin typeface="Arial" panose="020B0604020202020204" pitchFamily="34" charset="0"/>
              </a:rPr>
              <a:t> </a:t>
            </a:r>
            <a:r>
              <a:rPr lang="el-GR" altLang="en-US" sz="4000" smtClean="0"/>
              <a:t>(1 από 2)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l-GR" altLang="en-US" dirty="0" smtClean="0"/>
              <a:t>Αναγκάζουν τα στελέχη να </a:t>
            </a:r>
            <a:r>
              <a:rPr lang="el-GR" altLang="en-US" b="1" dirty="0" smtClean="0"/>
              <a:t>προγραμματίζουν.</a:t>
            </a:r>
          </a:p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l-GR" altLang="en-US" b="1" dirty="0" smtClean="0"/>
              <a:t>Μειώνουν τον κίνδυνο</a:t>
            </a:r>
            <a:r>
              <a:rPr lang="el-GR" altLang="en-US" dirty="0" smtClean="0"/>
              <a:t> για τις μελλοντικές δραστηριότητες.</a:t>
            </a:r>
          </a:p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l-GR" altLang="en-US" dirty="0" smtClean="0"/>
              <a:t>Ενισχύουν την </a:t>
            </a:r>
            <a:r>
              <a:rPr lang="el-GR" altLang="en-US" b="1" dirty="0" smtClean="0"/>
              <a:t>επικοινωνία και τη συνεργασία</a:t>
            </a:r>
            <a:r>
              <a:rPr lang="el-GR" altLang="en-US" dirty="0" smtClean="0"/>
              <a:t> μεταξύ των τμημάτων.</a:t>
            </a:r>
          </a:p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l-GR" altLang="en-US" dirty="0" smtClean="0"/>
              <a:t>Παρέχουν ένα </a:t>
            </a:r>
            <a:r>
              <a:rPr lang="el-GR" altLang="en-US" b="1" dirty="0" smtClean="0"/>
              <a:t>σχέδιο δράσης.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657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sz="4000" smtClean="0"/>
              <a:t>Λειτουργία των προϋπολογισμών</a:t>
            </a:r>
            <a:r>
              <a:rPr lang="el-GR" altLang="en-US" sz="4000" smtClean="0">
                <a:latin typeface="Arial" panose="020B0604020202020204" pitchFamily="34" charset="0"/>
              </a:rPr>
              <a:t> </a:t>
            </a:r>
            <a:r>
              <a:rPr lang="el-GR" altLang="en-US" sz="4000" smtClean="0"/>
              <a:t>(2 από 2)</a:t>
            </a:r>
          </a:p>
        </p:txBody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l-GR" altLang="en-US" dirty="0" smtClean="0"/>
              <a:t>Αποτελούν βάση για τη </a:t>
            </a:r>
            <a:r>
              <a:rPr lang="el-GR" altLang="en-US" b="1" dirty="0" smtClean="0"/>
              <a:t>μέτρηση και την αξιολόγηση της απόδοσης.</a:t>
            </a:r>
            <a:endParaRPr lang="el-GR" altLang="en-US" dirty="0" smtClean="0"/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l-GR" altLang="en-US" dirty="0" smtClean="0"/>
              <a:t>Αποτελούν </a:t>
            </a:r>
            <a:r>
              <a:rPr lang="el-GR" altLang="en-US" b="1" dirty="0" smtClean="0"/>
              <a:t>βάση ελέγχου.</a:t>
            </a:r>
            <a:endParaRPr lang="el-GR" altLang="en-US" dirty="0" smtClean="0"/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l-GR" altLang="en-US" dirty="0" smtClean="0"/>
              <a:t>Βοηθούν στην </a:t>
            </a:r>
            <a:r>
              <a:rPr lang="el-GR" altLang="en-US" b="1" dirty="0" smtClean="0"/>
              <a:t>ταύτιση των στόχων:</a:t>
            </a:r>
          </a:p>
          <a:p>
            <a:pPr lvl="1">
              <a:lnSpc>
                <a:spcPct val="150000"/>
              </a:lnSpc>
              <a:spcBef>
                <a:spcPct val="20000"/>
              </a:spcBef>
            </a:pPr>
            <a:r>
              <a:rPr lang="el-GR" altLang="en-US" b="1" dirty="0" smtClean="0"/>
              <a:t>Στελεχών – επιχείρησης.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726A-630D-4CB4-B088-BAB00F4188E9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1115678"/>
      </p:ext>
    </p:extLst>
  </p:cSld>
  <p:clrMapOvr>
    <a:masterClrMapping/>
  </p:clrMapOvr>
</p:sld>
</file>

<file path=ppt/theme/theme1.xml><?xml version="1.0" encoding="utf-8"?>
<a:theme xmlns:a="http://schemas.openxmlformats.org/drawingml/2006/main" name="oc_ma_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c_ma_4" id="{60EC6D5E-F8BA-4ECE-9E68-25BDA17BAFBD}" vid="{1DCA7758-3B70-426C-8881-942DEF422B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098E1A-2F85-46DA-9BF7-2850C075DFD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oc_ma_4</Template>
  <TotalTime>0</TotalTime>
  <Words>2507</Words>
  <Application>Microsoft Office PowerPoint</Application>
  <PresentationFormat>On-screen Show (4:3)</PresentationFormat>
  <Paragraphs>440</Paragraphs>
  <Slides>56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oc_ma_4</vt:lpstr>
      <vt:lpstr>MS Org Chart</vt:lpstr>
      <vt:lpstr>Διοικητική Λογιστική</vt:lpstr>
      <vt:lpstr>Χρηματοδότηση</vt:lpstr>
      <vt:lpstr>Άδειες Χρήσης</vt:lpstr>
      <vt:lpstr>Σκοποί ενότητας</vt:lpstr>
      <vt:lpstr>Περιεχόμενα ενότητας</vt:lpstr>
      <vt:lpstr>Βασικές έννοιες προϋπολογισμών</vt:lpstr>
      <vt:lpstr>Σκοπιμότητα προϋπολογισμών</vt:lpstr>
      <vt:lpstr>Λειτουργία των προϋπολογισμών (1 από 2)</vt:lpstr>
      <vt:lpstr>Λειτουργία των προϋπολογισμών (2 από 2)</vt:lpstr>
      <vt:lpstr>Εσωτερικό συμβόλαιο</vt:lpstr>
      <vt:lpstr>Διακρίσεις Προϋπολογισμών</vt:lpstr>
      <vt:lpstr>Χρονική διάσταση προϋπολογισμών</vt:lpstr>
      <vt:lpstr>Διαδικασία κατάρτισης προϋπολογισμών (1 από 2)</vt:lpstr>
      <vt:lpstr>Διαδικασία κατάρτισης προϋπολογισμών (2 από 2)</vt:lpstr>
      <vt:lpstr>Φιλοσοφία προϋπολογιστικών ποσών</vt:lpstr>
      <vt:lpstr>Προϋπολογισμός μηδενικής βάσης (1 από 2)</vt:lpstr>
      <vt:lpstr>Προϋπολογισμός μηδενικής βάσης (2 από 2)</vt:lpstr>
      <vt:lpstr>Προϋπολογισμός βάσης</vt:lpstr>
      <vt:lpstr>Επαυξητικός προϋπολογισμός</vt:lpstr>
      <vt:lpstr>Στάδια έγκρισης προϋπολογισμών (1 από 2)</vt:lpstr>
      <vt:lpstr>Στάδια έγκρισης προϋπολογισμών (2 από 2)</vt:lpstr>
      <vt:lpstr>Θέματα συμπεριφοράς σχετικά με τον  προϋπολογισμό (1 από 2)</vt:lpstr>
      <vt:lpstr>Θέματα συμπεριφοράς σχετικά με τον  προϋπολογισμό (2 από 2)</vt:lpstr>
      <vt:lpstr>Κατάρτιση συνολικού προϋπολογισμού</vt:lpstr>
      <vt:lpstr>Συνολικός προϋπολογισμός</vt:lpstr>
      <vt:lpstr>Προϋπολογισμός πωλήσεων</vt:lpstr>
      <vt:lpstr>Εσωτερικοί παράγοντες</vt:lpstr>
      <vt:lpstr>Εξωτερικοί παράγοντες</vt:lpstr>
      <vt:lpstr>Κατάρτιση προϋπολογισμού παραγωγής</vt:lpstr>
      <vt:lpstr>Παράδειγμα προϋπολογισμού παραγωγής</vt:lpstr>
      <vt:lpstr>Κατάρτιση προϋπολογισμού χρησιμοποίησης α΄υλών</vt:lpstr>
      <vt:lpstr>Παράδειγμα α΄υλών</vt:lpstr>
      <vt:lpstr>Προϋπολογισμός αγοράς α΄υλών</vt:lpstr>
      <vt:lpstr>Παράδειγμα αγοράς α’ υλών</vt:lpstr>
      <vt:lpstr>Κατάρτιση προϋπολογισμού άμεσης εργασίας</vt:lpstr>
      <vt:lpstr>Παράδειγμα κόστους άμεσης εργασίας</vt:lpstr>
      <vt:lpstr>Προϋπολογισμός ΓΒΕ (1 από 2)</vt:lpstr>
      <vt:lpstr>Προϋπολογισμός ΓΒΕ (2 από 2)</vt:lpstr>
      <vt:lpstr>Προϋπολογισμός κόστους ανά μονάδα προϊόντος</vt:lpstr>
      <vt:lpstr>Προϋπολογισμός εξόδων πωλήσεων (1 από 2)</vt:lpstr>
      <vt:lpstr>Προϋπολογισμός εξόδων πωλήσεων (2 από 2)</vt:lpstr>
      <vt:lpstr>Προϋπολογισμός εξόδων διοίκησης</vt:lpstr>
      <vt:lpstr>Προϋπολογιστική ΚΑΧ (1 από 2)</vt:lpstr>
      <vt:lpstr>Προϋπολογιστική ΚΑΧ (2 από 2)</vt:lpstr>
      <vt:lpstr>Προϋπολογιστικός Ισολογισμός (1 από 4)</vt:lpstr>
      <vt:lpstr>Προϋπολογιστικός Ισολογισμός (2 από 4)</vt:lpstr>
      <vt:lpstr>Προϋπολογιστικός Ισολογισμός (3 από 4)</vt:lpstr>
      <vt:lpstr>Προϋπολογιστικός Ισολογισμός (4 από 4)</vt:lpstr>
      <vt:lpstr>Παράδειγμα: Στόχοι προϋπολογισμού</vt:lpstr>
      <vt:lpstr>Ταμειακός προϋπολογισμός (1 από 3)</vt:lpstr>
      <vt:lpstr>Ταμειακός προϋπολογισμός (2 από 3)</vt:lpstr>
      <vt:lpstr>Ταμειακός προϋπολογισμός (3 από 3)</vt:lpstr>
      <vt:lpstr>Παράδειγμα Ταμειακού προϋπολογισμού</vt:lpstr>
      <vt:lpstr>Λύση παραδείγματος (1 από 2)</vt:lpstr>
      <vt:lpstr>Λύση παραδείγματος (2 από 2)</vt:lpstr>
      <vt:lpstr>Τέλος Ενότητας #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2015-07-23T11:19:12Z</dcterms:created>
  <dcterms:modified xsi:type="dcterms:W3CDTF">2015-07-23T11:47:49Z</dcterms:modified>
</cp:coreProperties>
</file>