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4"/>
  </p:notesMasterIdLst>
  <p:sldIdLst>
    <p:sldId id="256" r:id="rId3"/>
    <p:sldId id="259" r:id="rId4"/>
    <p:sldId id="257" r:id="rId5"/>
    <p:sldId id="261" r:id="rId6"/>
    <p:sldId id="262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404" r:id="rId37"/>
    <p:sldId id="405" r:id="rId38"/>
    <p:sldId id="406" r:id="rId39"/>
    <p:sldId id="407" r:id="rId40"/>
    <p:sldId id="408" r:id="rId41"/>
    <p:sldId id="409" r:id="rId42"/>
    <p:sldId id="410" r:id="rId43"/>
    <p:sldId id="411" r:id="rId44"/>
    <p:sldId id="412" r:id="rId45"/>
    <p:sldId id="413" r:id="rId46"/>
    <p:sldId id="414" r:id="rId47"/>
    <p:sldId id="415" r:id="rId48"/>
    <p:sldId id="416" r:id="rId49"/>
    <p:sldId id="417" r:id="rId50"/>
    <p:sldId id="418" r:id="rId51"/>
    <p:sldId id="419" r:id="rId52"/>
    <p:sldId id="354" r:id="rId5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08" autoAdjust="0"/>
    <p:restoredTop sz="0" autoAdjust="0"/>
  </p:normalViewPr>
  <p:slideViewPr>
    <p:cSldViewPr>
      <p:cViewPr>
        <p:scale>
          <a:sx n="81" d="100"/>
          <a:sy n="81" d="100"/>
        </p:scale>
        <p:origin x="-1170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19/10/2015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ea typeface="ＭＳ Ｐゴシック" pitchFamily="3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90D62D9-EE8D-42EC-AD04-DEB08985E4EF}" type="slidenum">
              <a:rPr lang="en-US" altLang="el-GR" sz="1200"/>
              <a:pPr eaLnBrk="1" hangingPunct="1"/>
              <a:t>8</a:t>
            </a:fld>
            <a:endParaRPr lang="en-US" altLang="el-G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E66A31D-5F6E-4C65-B294-C24E49072544}" type="slidenum">
              <a:rPr lang="en-US" altLang="el-GR" sz="1200"/>
              <a:pPr eaLnBrk="1" hangingPunct="1"/>
              <a:t>9</a:t>
            </a:fld>
            <a:endParaRPr lang="en-US" altLang="el-G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477000" y="6583363"/>
            <a:ext cx="2362200" cy="27463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E583F97-2383-4A41-9A69-FFDEF335FD01}" type="datetime1">
              <a:rPr lang="el-GR" altLang="el-GR"/>
              <a:pPr/>
              <a:t>19/10/2015</a:t>
            </a:fld>
            <a:endParaRPr lang="en-GB" altLang="el-G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2268538" y="6583363"/>
            <a:ext cx="4038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8" y="6462713"/>
            <a:ext cx="587375" cy="369887"/>
          </a:xfrm>
        </p:spPr>
        <p:txBody>
          <a:bodyPr/>
          <a:lstStyle>
            <a:lvl1pPr>
              <a:defRPr sz="1800"/>
            </a:lvl1pPr>
          </a:lstStyle>
          <a:p>
            <a:fld id="{CDD04A96-D51B-42B9-91BA-057FFFBBC371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709784946"/>
      </p:ext>
    </p:extLst>
  </p:cSld>
  <p:clrMapOvr>
    <a:masterClrMapping/>
  </p:clrMapOvr>
  <p:transition>
    <p:strip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477000" y="6583363"/>
            <a:ext cx="2362200" cy="27463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2996C9D-0B62-4C93-805D-142F7BC0DD26}" type="datetime1">
              <a:rPr lang="el-GR" altLang="el-GR"/>
              <a:pPr/>
              <a:t>19/10/2015</a:t>
            </a:fld>
            <a:endParaRPr lang="en-GB" altLang="el-G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2268538" y="6583363"/>
            <a:ext cx="4038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8" y="6462713"/>
            <a:ext cx="587375" cy="369887"/>
          </a:xfrm>
        </p:spPr>
        <p:txBody>
          <a:bodyPr/>
          <a:lstStyle>
            <a:lvl1pPr>
              <a:defRPr sz="1800"/>
            </a:lvl1pPr>
          </a:lstStyle>
          <a:p>
            <a:fld id="{C15B5FFE-37AD-4F30-A78C-CADC5A45FB65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381953305"/>
      </p:ext>
    </p:extLst>
  </p:cSld>
  <p:clrMapOvr>
    <a:masterClrMapping/>
  </p:clrMapOvr>
  <p:transition>
    <p:strip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477000" y="6583363"/>
            <a:ext cx="2362200" cy="27463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5306277E-58C7-42CE-BDB7-60D1D6DA8FB4}" type="datetime1">
              <a:rPr lang="el-GR" altLang="el-GR"/>
              <a:pPr/>
              <a:t>19/10/2015</a:t>
            </a:fld>
            <a:endParaRPr lang="en-GB" altLang="el-G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2268538" y="6583363"/>
            <a:ext cx="4038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8" y="6462713"/>
            <a:ext cx="587375" cy="369887"/>
          </a:xfrm>
        </p:spPr>
        <p:txBody>
          <a:bodyPr/>
          <a:lstStyle>
            <a:lvl1pPr>
              <a:defRPr sz="1800"/>
            </a:lvl1pPr>
          </a:lstStyle>
          <a:p>
            <a:fld id="{8FBBD4B7-0CC4-45D6-BDB6-BA202ED04A35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336741638"/>
      </p:ext>
    </p:extLst>
  </p:cSld>
  <p:clrMapOvr>
    <a:masterClrMapping/>
  </p:clrMapOvr>
  <p:transition>
    <p:strip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0975"/>
            <a:ext cx="9144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C19BD-AD4F-49DE-BD53-0DBE9B892792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63927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aueb.gr/courses/INF131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Εξόρυξη γνώσης από Βάσεις Δεδομένων και τον Παγκόσμιο Ιστό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1:</a:t>
            </a:r>
            <a:r>
              <a:rPr lang="en-US" sz="2800" dirty="0" smtClean="0"/>
              <a:t> </a:t>
            </a:r>
            <a:r>
              <a:rPr lang="el-GR" sz="2800" dirty="0" smtClean="0">
                <a:ea typeface="ＭＳ Ｐゴシック" pitchFamily="34" charset="-128"/>
              </a:rPr>
              <a:t>Εισαγωγή </a:t>
            </a:r>
          </a:p>
          <a:p>
            <a:r>
              <a:rPr lang="el-GR" sz="2800" b="1" dirty="0" smtClean="0"/>
              <a:t>Διδάσκων</a:t>
            </a:r>
            <a:r>
              <a:rPr lang="el-GR" sz="2800" b="1" dirty="0" smtClean="0"/>
              <a:t>: </a:t>
            </a:r>
            <a:r>
              <a:rPr lang="el-GR" sz="2800" dirty="0"/>
              <a:t>Μιχάλης </a:t>
            </a:r>
            <a:r>
              <a:rPr lang="el-GR" sz="2800" dirty="0" err="1" smtClean="0"/>
              <a:t>Βαζιργιάννης</a:t>
            </a:r>
            <a:endParaRPr lang="en-US" sz="2800" dirty="0" smtClean="0"/>
          </a:p>
          <a:p>
            <a:r>
              <a:rPr lang="el-GR" sz="2800" b="1" dirty="0" smtClean="0"/>
              <a:t>Τμήμα: </a:t>
            </a:r>
            <a:r>
              <a:rPr lang="el-GR" sz="2800" dirty="0"/>
              <a:t>Προπτυχιακό Πρόγραμμα Σπουδών </a:t>
            </a:r>
            <a:r>
              <a:rPr lang="el-GR" sz="2800" dirty="0" smtClean="0"/>
              <a:t>“Πληροφορικής”</a:t>
            </a:r>
            <a:endParaRPr lang="el-GR" sz="2800" b="1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>
                <a:ea typeface="ＭＳ Ｐゴシック" pitchFamily="34" charset="-128"/>
              </a:rPr>
              <a:t>The Data Science Process</a:t>
            </a:r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39" y="1916832"/>
            <a:ext cx="6623521" cy="406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>
                <a:ea typeface="ＭＳ Ｐゴシック" pitchFamily="34" charset="-128"/>
              </a:rPr>
              <a:t>The role of data scientist</a:t>
            </a:r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680554" cy="463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6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8750" y="1988840"/>
            <a:ext cx="7361237" cy="4495800"/>
          </a:xfrm>
        </p:spPr>
        <p:txBody>
          <a:bodyPr>
            <a:noAutofit/>
          </a:bodyPr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US" sz="2800" b="1" dirty="0" smtClean="0"/>
              <a:t>A </a:t>
            </a:r>
            <a:r>
              <a:rPr lang="en-US" sz="2800" b="1" dirty="0"/>
              <a:t>Data Science Profile </a:t>
            </a:r>
            <a:endParaRPr lang="en-US" sz="2800" dirty="0"/>
          </a:p>
          <a:p>
            <a:pPr marL="0" indent="0">
              <a:buFontTx/>
              <a:buNone/>
              <a:defRPr/>
            </a:pPr>
            <a:r>
              <a:rPr lang="en-US" sz="2800" dirty="0" smtClean="0"/>
              <a:t>skill </a:t>
            </a:r>
            <a:r>
              <a:rPr lang="en-US" sz="2800" dirty="0"/>
              <a:t>levels in the following domains: </a:t>
            </a:r>
          </a:p>
          <a:p>
            <a:pPr>
              <a:defRPr/>
            </a:pPr>
            <a:r>
              <a:rPr lang="en-US" sz="2800" b="1" dirty="0"/>
              <a:t>Computer science </a:t>
            </a:r>
            <a:r>
              <a:rPr lang="en-US" sz="2800" b="1" dirty="0" smtClean="0"/>
              <a:t>(INF553)</a:t>
            </a:r>
            <a:endParaRPr lang="en-US" sz="2800" b="1" dirty="0"/>
          </a:p>
          <a:p>
            <a:pPr>
              <a:defRPr/>
            </a:pPr>
            <a:r>
              <a:rPr lang="en-US" sz="2800" dirty="0"/>
              <a:t>Math </a:t>
            </a:r>
          </a:p>
          <a:p>
            <a:pPr>
              <a:defRPr/>
            </a:pPr>
            <a:r>
              <a:rPr lang="en-US" sz="2800" dirty="0"/>
              <a:t>Statistics </a:t>
            </a:r>
          </a:p>
          <a:p>
            <a:pPr>
              <a:defRPr/>
            </a:pPr>
            <a:r>
              <a:rPr lang="en-US" sz="2800" b="1" dirty="0"/>
              <a:t>Machine learning </a:t>
            </a:r>
            <a:r>
              <a:rPr lang="en-US" sz="2800" b="1" dirty="0" smtClean="0"/>
              <a:t>(INF582)</a:t>
            </a:r>
            <a:endParaRPr lang="en-US" sz="2800" b="1" dirty="0"/>
          </a:p>
          <a:p>
            <a:pPr>
              <a:defRPr/>
            </a:pPr>
            <a:r>
              <a:rPr lang="en-US" sz="2800" dirty="0"/>
              <a:t>Domain expertise </a:t>
            </a:r>
          </a:p>
          <a:p>
            <a:pPr>
              <a:defRPr/>
            </a:pPr>
            <a:r>
              <a:rPr lang="en-US" sz="2800" dirty="0"/>
              <a:t>Communication and presentation skills </a:t>
            </a:r>
          </a:p>
          <a:p>
            <a:pPr>
              <a:defRPr/>
            </a:pPr>
            <a:r>
              <a:rPr lang="en-US" sz="2800" dirty="0"/>
              <a:t>Data visualization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3360658" cy="286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l-GR" dirty="0">
                <a:ea typeface="ＭＳ Ｐゴシック" pitchFamily="34" charset="-128"/>
              </a:rPr>
              <a:t>Data Science profile</a:t>
            </a:r>
          </a:p>
        </p:txBody>
      </p:sp>
    </p:spTree>
    <p:extLst>
      <p:ext uri="{BB962C8B-B14F-4D97-AF65-F5344CB8AC3E}">
        <p14:creationId xmlns:p14="http://schemas.microsoft.com/office/powerpoint/2010/main" val="1413187940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00988" cy="490378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</a:pPr>
            <a:r>
              <a:rPr lang="en-US" altLang="el-GR" sz="2800" b="1" dirty="0"/>
              <a:t>To equip the student with </a:t>
            </a:r>
          </a:p>
          <a:p>
            <a:pPr algn="just"/>
            <a:r>
              <a:rPr lang="en-US" altLang="el-GR" sz="2800" dirty="0"/>
              <a:t> introduction, overview and hands on experience on the fundamental - as well as advanced – methods, algorithms and technologies for pre-processing potentially large data sets and learn patterns and knowledge from them</a:t>
            </a:r>
          </a:p>
          <a:p>
            <a:pPr algn="just">
              <a:buFont typeface="Wingdings" pitchFamily="2" charset="2"/>
              <a:buNone/>
            </a:pPr>
            <a:endParaRPr lang="en-US" altLang="el-GR" sz="2800" dirty="0" smtClean="0"/>
          </a:p>
        </p:txBody>
      </p:sp>
      <p:sp>
        <p:nvSpPr>
          <p:cNvPr id="30723" name="Title 1"/>
          <p:cNvSpPr>
            <a:spLocks noGrp="1"/>
          </p:cNvSpPr>
          <p:nvPr>
            <p:ph type="title" idx="4294967295"/>
          </p:nvPr>
        </p:nvSpPr>
        <p:spPr>
          <a:xfrm>
            <a:off x="609600" y="0"/>
            <a:ext cx="8001000" cy="1143000"/>
          </a:xfrm>
        </p:spPr>
        <p:txBody>
          <a:bodyPr/>
          <a:lstStyle/>
          <a:p>
            <a:r>
              <a:rPr lang="en-US" altLang="el-GR" dirty="0" smtClean="0">
                <a:latin typeface="Helvetica" charset="0"/>
                <a:ea typeface="ＭＳ Ｐゴシック" pitchFamily="34" charset="-128"/>
              </a:rPr>
              <a:t>Course objectives </a:t>
            </a:r>
          </a:p>
        </p:txBody>
      </p:sp>
    </p:spTree>
    <p:extLst>
      <p:ext uri="{BB962C8B-B14F-4D97-AF65-F5344CB8AC3E}">
        <p14:creationId xmlns:p14="http://schemas.microsoft.com/office/powerpoint/2010/main" val="278889481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Course Syllabus</a:t>
            </a:r>
            <a:endParaRPr lang="el-GR" dirty="0" smtClean="0">
              <a:ea typeface="+mj-ea"/>
            </a:endParaRPr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GB" sz="2800" b="1" dirty="0"/>
              <a:t>Introduction to Machine Learning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GB" sz="2800" dirty="0"/>
              <a:t>Pre-processing, Exploration, Feature selection, Dimensionality reduction, feature extraction and evaluation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GB" sz="2800" dirty="0"/>
              <a:t>Supervised Learning (k-</a:t>
            </a:r>
            <a:r>
              <a:rPr lang="en-GB" sz="2800" dirty="0" err="1"/>
              <a:t>nn</a:t>
            </a:r>
            <a:r>
              <a:rPr lang="en-GB" sz="2800" dirty="0"/>
              <a:t>, regression, logistic regression, decision trees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GB" sz="2800" dirty="0"/>
              <a:t>Unsupervised learning (Clustering, K-means, EM, Spectral Clustering)</a:t>
            </a:r>
            <a:endParaRPr lang="en-GB" sz="2800" b="1" dirty="0"/>
          </a:p>
          <a:p>
            <a:pPr marL="0" indent="0">
              <a:lnSpc>
                <a:spcPct val="90000"/>
              </a:lnSpc>
              <a:buFont typeface="Monotype Sorts" charset="0"/>
              <a:buNone/>
              <a:defRPr/>
            </a:pPr>
            <a:r>
              <a:rPr lang="en-GB" sz="2800" b="1" dirty="0"/>
              <a:t>Text/Web Mining</a:t>
            </a:r>
          </a:p>
          <a:p>
            <a:pPr>
              <a:lnSpc>
                <a:spcPct val="90000"/>
              </a:lnSpc>
              <a:defRPr/>
            </a:pPr>
            <a:r>
              <a:rPr lang="en-GB" sz="2800" dirty="0"/>
              <a:t>T</a:t>
            </a:r>
            <a:r>
              <a:rPr lang="en-US" sz="2800" dirty="0" err="1"/>
              <a:t>ext</a:t>
            </a:r>
            <a:r>
              <a:rPr lang="en-US" sz="2800" dirty="0"/>
              <a:t> indexing and retrieval, Novelty detection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Recommendations/collaborative filtering</a:t>
            </a:r>
          </a:p>
        </p:txBody>
      </p:sp>
    </p:spTree>
    <p:extLst>
      <p:ext uri="{BB962C8B-B14F-4D97-AF65-F5344CB8AC3E}">
        <p14:creationId xmlns:p14="http://schemas.microsoft.com/office/powerpoint/2010/main" val="28827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>
                <a:ea typeface="ＭＳ Ｐゴシック" pitchFamily="34" charset="-128"/>
              </a:rPr>
              <a:t>Syllabus</a:t>
            </a:r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l-GR" sz="2800" b="1" dirty="0"/>
              <a:t>Graph Mining</a:t>
            </a:r>
          </a:p>
          <a:p>
            <a:pPr>
              <a:lnSpc>
                <a:spcPct val="90000"/>
              </a:lnSpc>
            </a:pPr>
            <a:r>
              <a:rPr lang="en-US" altLang="el-GR" sz="2800" dirty="0"/>
              <a:t>Graph Ranking algorithms and evaluation measures </a:t>
            </a:r>
            <a:br>
              <a:rPr lang="en-US" altLang="el-GR" sz="2800" dirty="0"/>
            </a:br>
            <a:r>
              <a:rPr lang="en-US" altLang="el-GR" sz="2800" dirty="0" smtClean="0"/>
              <a:t>graph </a:t>
            </a:r>
            <a:r>
              <a:rPr lang="en-US" altLang="el-GR" sz="2800" dirty="0"/>
              <a:t>clustering and classification  </a:t>
            </a:r>
          </a:p>
          <a:p>
            <a:pPr>
              <a:lnSpc>
                <a:spcPct val="90000"/>
              </a:lnSpc>
            </a:pPr>
            <a:r>
              <a:rPr lang="en-US" altLang="el-GR" sz="2800" dirty="0"/>
              <a:t>Degeneracy (k-core &amp; extensions) </a:t>
            </a:r>
          </a:p>
          <a:p>
            <a:pPr>
              <a:lnSpc>
                <a:spcPct val="90000"/>
              </a:lnSpc>
            </a:pPr>
            <a:r>
              <a:rPr lang="en-US" altLang="el-GR" sz="2800" dirty="0"/>
              <a:t>community mining methods &amp; applications in social networks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altLang="el-GR" sz="2800" b="1" dirty="0" err="1"/>
              <a:t>Bigdata</a:t>
            </a:r>
            <a:endParaRPr lang="en-GB" altLang="el-GR" sz="2800" b="1" dirty="0"/>
          </a:p>
          <a:p>
            <a:r>
              <a:rPr lang="en-GB" altLang="el-GR" sz="2800" dirty="0"/>
              <a:t>Map reduce - distributed processing, </a:t>
            </a:r>
            <a:r>
              <a:rPr lang="en-US" altLang="el-GR" sz="2800" dirty="0"/>
              <a:t>technologies (Hadoop, Map Reduce,  NoSQL storage - </a:t>
            </a:r>
            <a:r>
              <a:rPr lang="en-US" altLang="el-GR" sz="2800" dirty="0" err="1"/>
              <a:t>Hbase</a:t>
            </a:r>
            <a:r>
              <a:rPr lang="en-US" altLang="el-GR" sz="2800" dirty="0"/>
              <a:t>) </a:t>
            </a:r>
          </a:p>
          <a:p>
            <a:r>
              <a:rPr lang="en-US" altLang="el-GR" sz="2800" dirty="0"/>
              <a:t>Query languages (HIVE)</a:t>
            </a:r>
            <a:endParaRPr lang="en-US" alt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25657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Course Logistics</a:t>
            </a:r>
            <a:endParaRPr lang="el-GR" dirty="0" smtClean="0">
              <a:ea typeface="+mj-ea"/>
            </a:endParaRPr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609600" y="1196752"/>
            <a:ext cx="8229600" cy="5081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GB" altLang="el-GR" sz="1600" dirty="0"/>
              <a:t>Assignments (A1, A2, …)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l-GR" sz="1600" dirty="0"/>
              <a:t>Course project (CP)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l-GR" sz="1600" dirty="0"/>
              <a:t>Grading</a:t>
            </a:r>
            <a:r>
              <a:rPr lang="en-GB" altLang="el-GR" sz="1600" b="1" dirty="0"/>
              <a:t> </a:t>
            </a:r>
            <a:r>
              <a:rPr lang="en-GB" altLang="el-GR" sz="1600" dirty="0"/>
              <a:t>scheme</a:t>
            </a:r>
          </a:p>
          <a:p>
            <a:pPr lvl="1">
              <a:lnSpc>
                <a:spcPct val="90000"/>
              </a:lnSpc>
            </a:pPr>
            <a:r>
              <a:rPr lang="en-GB" altLang="el-GR" sz="1600" dirty="0"/>
              <a:t>Final Grade = A*~10% + CP*~25% + Exams*~65%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l-GR" sz="1600" dirty="0"/>
              <a:t>Course/Lab Material: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l-GR" sz="1600" dirty="0">
                <a:hlinkClick r:id="rId2"/>
              </a:rPr>
              <a:t>https://eclass.aueb.gr/courses/INF131/</a:t>
            </a:r>
            <a:r>
              <a:rPr lang="en-US" altLang="el-GR" sz="16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l-GR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l-GR" sz="1600" dirty="0"/>
              <a:t>Suggested textbooks </a:t>
            </a:r>
          </a:p>
          <a:p>
            <a:pPr lvl="1">
              <a:lnSpc>
                <a:spcPct val="90000"/>
              </a:lnSpc>
            </a:pPr>
            <a:r>
              <a:rPr lang="en-US" altLang="el-GR" sz="1600" b="1" dirty="0"/>
              <a:t>Learning from Data – </a:t>
            </a:r>
            <a:r>
              <a:rPr lang="en-US" altLang="el-GR" sz="1600" dirty="0"/>
              <a:t>Y. Abu-Mostafa, M. </a:t>
            </a:r>
            <a:r>
              <a:rPr lang="en-US" altLang="el-GR" sz="1600" dirty="0" err="1"/>
              <a:t>Magdon</a:t>
            </a:r>
            <a:r>
              <a:rPr lang="en-US" altLang="el-GR" sz="1600" dirty="0"/>
              <a:t>-Ismail, </a:t>
            </a:r>
            <a:r>
              <a:rPr lang="en-US" altLang="el-GR" sz="1600" dirty="0" err="1"/>
              <a:t>Hsuan</a:t>
            </a:r>
            <a:r>
              <a:rPr lang="en-US" altLang="el-GR" sz="1600" dirty="0"/>
              <a:t>-Tien Lin,   </a:t>
            </a:r>
          </a:p>
          <a:p>
            <a:pPr lvl="1">
              <a:lnSpc>
                <a:spcPct val="90000"/>
              </a:lnSpc>
            </a:pPr>
            <a:r>
              <a:rPr lang="en-US" altLang="el-GR" sz="1600" b="1" dirty="0"/>
              <a:t>Doing Data Science, Straight Talk from the Frontline, </a:t>
            </a:r>
            <a:r>
              <a:rPr lang="en-US" altLang="el-GR" sz="1600" dirty="0"/>
              <a:t>Cathy O'Neil, Rachel </a:t>
            </a:r>
            <a:r>
              <a:rPr lang="en-US" altLang="el-GR" sz="1600" dirty="0" err="1"/>
              <a:t>Schutt</a:t>
            </a:r>
            <a:endParaRPr lang="en-US" altLang="el-GR" sz="1600" dirty="0"/>
          </a:p>
          <a:p>
            <a:pPr lvl="1">
              <a:lnSpc>
                <a:spcPct val="90000"/>
              </a:lnSpc>
            </a:pPr>
            <a:r>
              <a:rPr lang="en-US" altLang="el-GR" sz="1600" dirty="0"/>
              <a:t>Pattern Recognition and Machine Learning (Information Science and Statistics) Hardcover – October 1, 2007, Christopher M. Bishop</a:t>
            </a:r>
          </a:p>
          <a:p>
            <a:pPr lvl="1">
              <a:lnSpc>
                <a:spcPct val="90000"/>
              </a:lnSpc>
            </a:pPr>
            <a:r>
              <a:rPr lang="en-US" altLang="el-GR" sz="1600" b="1" dirty="0"/>
              <a:t>Hadoop: The Definitive Guide, 3rd Edition, </a:t>
            </a:r>
            <a:r>
              <a:rPr lang="en-US" altLang="el-GR" sz="1600" dirty="0"/>
              <a:t>T. </a:t>
            </a:r>
            <a:r>
              <a:rPr lang="en-US" altLang="el-GR" sz="1600" dirty="0" err="1"/>
              <a:t>WhiteSlides</a:t>
            </a:r>
            <a:r>
              <a:rPr lang="en-US" altLang="el-GR" sz="1600" dirty="0"/>
              <a:t>  </a:t>
            </a:r>
            <a:endParaRPr lang="en-US" altLang="el-GR" sz="1600" b="1" dirty="0"/>
          </a:p>
          <a:p>
            <a:pPr lvl="1">
              <a:lnSpc>
                <a:spcPct val="90000"/>
              </a:lnSpc>
              <a:buFontTx/>
              <a:buNone/>
            </a:pPr>
            <a:endParaRPr lang="en-US" altLang="el-GR" sz="16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l-GR" sz="1600" dirty="0"/>
              <a:t>+ course note/slides on advanced </a:t>
            </a:r>
            <a:r>
              <a:rPr lang="en-US" altLang="el-GR" sz="1600" dirty="0" smtClean="0"/>
              <a:t>issues</a:t>
            </a:r>
            <a:endParaRPr lang="el-GR" altLang="el-GR" sz="1600" dirty="0"/>
          </a:p>
        </p:txBody>
      </p:sp>
    </p:spTree>
    <p:extLst>
      <p:ext uri="{BB962C8B-B14F-4D97-AF65-F5344CB8AC3E}">
        <p14:creationId xmlns:p14="http://schemas.microsoft.com/office/powerpoint/2010/main" val="39034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b="1" smtClean="0">
                <a:ea typeface="ＭＳ Ｐゴシック" pitchFamily="34" charset="-128"/>
              </a:rPr>
              <a:t>Big data 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sz="2800" dirty="0" smtClean="0"/>
              <a:t>Capacity to store information has doubled every 40 months since the 1980s </a:t>
            </a:r>
          </a:p>
          <a:p>
            <a:r>
              <a:rPr lang="en-US" altLang="el-GR" sz="2800" dirty="0" smtClean="0"/>
              <a:t>In 2012, 2.5 </a:t>
            </a:r>
            <a:r>
              <a:rPr lang="en-US" altLang="el-GR" sz="2800" dirty="0" err="1" smtClean="0"/>
              <a:t>exabytes</a:t>
            </a:r>
            <a:r>
              <a:rPr lang="en-US" altLang="el-GR" sz="2800" dirty="0" smtClean="0"/>
              <a:t> (2.5 × 1018) created per day </a:t>
            </a:r>
          </a:p>
          <a:p>
            <a:r>
              <a:rPr lang="en-US" altLang="el-GR" sz="2800" dirty="0" smtClean="0"/>
              <a:t>Big internet companies such as Google, Amazon, Facebook, but also industries from pharmaceuticals, insurance, banks, telecoms, personalized medicine, marketing, bioinformatics </a:t>
            </a:r>
          </a:p>
          <a:p>
            <a:endParaRPr lang="en-US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8751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ea typeface="ＭＳ Ｐゴシック" pitchFamily="34" charset="-128"/>
              </a:rPr>
              <a:t>Examples of data volumes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l-GR" sz="2000" dirty="0" smtClean="0"/>
              <a:t>MEDLINE text database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l-GR" sz="2000" dirty="0" smtClean="0"/>
              <a:t>12 million published articles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l-GR" sz="2000" dirty="0" smtClean="0"/>
              <a:t>Google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l-GR" sz="2000" dirty="0" smtClean="0"/>
              <a:t>4.2 billion Web pages indexed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l-GR" sz="2000" dirty="0" smtClean="0"/>
              <a:t>80 million site visitors per day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l-GR" sz="2000" dirty="0" smtClean="0"/>
              <a:t>CALTRANS loop sensor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l-GR" sz="2000" dirty="0" smtClean="0"/>
              <a:t>Every 30 seconds, thousands of sensors, 2Gbytes per day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l-GR" sz="2000" dirty="0" smtClean="0"/>
              <a:t>NASA MODIS satellite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l-GR" sz="2000" dirty="0" smtClean="0"/>
              <a:t>Coverage at 250m resolution, 37 bands, whole earth, every day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l-GR" sz="2000" dirty="0" smtClean="0"/>
              <a:t>Walmart transaction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l-GR" sz="2000" dirty="0" smtClean="0"/>
              <a:t>Order of 100 million transactions per day</a:t>
            </a:r>
          </a:p>
        </p:txBody>
      </p:sp>
    </p:spTree>
    <p:extLst>
      <p:ext uri="{BB962C8B-B14F-4D97-AF65-F5344CB8AC3E}">
        <p14:creationId xmlns:p14="http://schemas.microsoft.com/office/powerpoint/2010/main" val="16795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 smtClean="0">
              <a:ea typeface="ＭＳ Ｐゴシック" pitchFamily="34" charset="-128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28575"/>
            <a:ext cx="923607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8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ea typeface="ＭＳ Ｐゴシック" pitchFamily="34" charset="-128"/>
              </a:rPr>
              <a:t>Two Types of Data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/>
            <a:r>
              <a:rPr lang="en-US" altLang="el-GR" dirty="0" smtClean="0"/>
              <a:t>Experimental Data</a:t>
            </a:r>
          </a:p>
          <a:p>
            <a:pPr lvl="1" eaLnBrk="1" hangingPunct="1"/>
            <a:r>
              <a:rPr lang="en-US" altLang="el-GR" sz="3200" dirty="0" smtClean="0"/>
              <a:t>Hypothesis H</a:t>
            </a:r>
          </a:p>
          <a:p>
            <a:pPr lvl="1" eaLnBrk="1" hangingPunct="1"/>
            <a:r>
              <a:rPr lang="en-US" altLang="el-GR" sz="3200" dirty="0" smtClean="0"/>
              <a:t>design an experiment to test H</a:t>
            </a:r>
          </a:p>
          <a:p>
            <a:pPr lvl="1" eaLnBrk="1" hangingPunct="1"/>
            <a:r>
              <a:rPr lang="en-US" altLang="el-GR" sz="3200" dirty="0" smtClean="0"/>
              <a:t>collect data, infer how likely it is that H is true</a:t>
            </a:r>
          </a:p>
          <a:p>
            <a:pPr lvl="1" eaLnBrk="1" hangingPunct="1"/>
            <a:r>
              <a:rPr lang="en-US" altLang="el-GR" sz="3200" dirty="0" smtClean="0"/>
              <a:t>e.g., clinical trials in medicine  </a:t>
            </a:r>
          </a:p>
          <a:p>
            <a:pPr lvl="1" eaLnBrk="1" hangingPunct="1"/>
            <a:endParaRPr lang="en-US" altLang="el-GR" sz="3200" dirty="0" smtClean="0"/>
          </a:p>
          <a:p>
            <a:pPr eaLnBrk="1" hangingPunct="1"/>
            <a:r>
              <a:rPr lang="en-US" altLang="el-GR" dirty="0" smtClean="0"/>
              <a:t>Observational or Retrospective or Secondary Data</a:t>
            </a:r>
          </a:p>
          <a:p>
            <a:pPr lvl="1" eaLnBrk="1" hangingPunct="1"/>
            <a:r>
              <a:rPr lang="en-US" altLang="el-GR" sz="3200" dirty="0" smtClean="0"/>
              <a:t>massive non-experimental data sets</a:t>
            </a:r>
          </a:p>
          <a:p>
            <a:pPr lvl="2" eaLnBrk="1" hangingPunct="1"/>
            <a:r>
              <a:rPr lang="en-US" altLang="el-GR" sz="3200" dirty="0" smtClean="0"/>
              <a:t>e.g., human genome, atmospheric simulations, </a:t>
            </a:r>
            <a:r>
              <a:rPr lang="en-US" altLang="el-GR" sz="3200" dirty="0" err="1" smtClean="0"/>
              <a:t>etc</a:t>
            </a:r>
            <a:endParaRPr lang="en-US" altLang="el-GR" sz="3200" dirty="0" smtClean="0"/>
          </a:p>
          <a:p>
            <a:pPr lvl="1" eaLnBrk="1" hangingPunct="1"/>
            <a:r>
              <a:rPr lang="en-US" altLang="el-GR" sz="3200" dirty="0" smtClean="0"/>
              <a:t>assumptions of experimental design no longer valid</a:t>
            </a:r>
          </a:p>
          <a:p>
            <a:pPr lvl="1" eaLnBrk="1" hangingPunct="1"/>
            <a:r>
              <a:rPr lang="en-US" altLang="el-GR" sz="3200" dirty="0" smtClean="0"/>
              <a:t>how can we use such data to do science?</a:t>
            </a:r>
          </a:p>
          <a:p>
            <a:pPr lvl="2" eaLnBrk="1" hangingPunct="1"/>
            <a:r>
              <a:rPr lang="en-US" altLang="el-GR" sz="3200" dirty="0" smtClean="0"/>
              <a:t>data must support model exploration, hypothesis testing</a:t>
            </a:r>
          </a:p>
          <a:p>
            <a:pPr lvl="1" eaLnBrk="1" hangingPunct="1"/>
            <a:endParaRPr lang="en-US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4615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ea typeface="ＭＳ Ｐゴシック" pitchFamily="34" charset="-128"/>
              </a:rPr>
              <a:t>Data-Driven Discovery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l-GR" sz="1200" dirty="0" smtClean="0"/>
              <a:t>Observation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l-GR" sz="1200" dirty="0" smtClean="0"/>
              <a:t>cheap relative to experimental data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l-GR" sz="1200" dirty="0" smtClean="0"/>
              <a:t>Examples: 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l-GR" sz="1200" dirty="0" smtClean="0"/>
              <a:t>Transaction data archives for retail stores, airlines, </a:t>
            </a:r>
            <a:r>
              <a:rPr lang="en-US" altLang="el-GR" sz="1200" dirty="0" err="1" smtClean="0"/>
              <a:t>etc</a:t>
            </a:r>
            <a:endParaRPr lang="en-US" altLang="el-GR" sz="1200" dirty="0" smtClean="0"/>
          </a:p>
          <a:p>
            <a:pPr lvl="3" eaLnBrk="1" hangingPunct="1">
              <a:lnSpc>
                <a:spcPct val="80000"/>
              </a:lnSpc>
            </a:pPr>
            <a:r>
              <a:rPr lang="en-US" altLang="el-GR" sz="1200" dirty="0" smtClean="0"/>
              <a:t>Web logs for Amazon, Google, </a:t>
            </a:r>
            <a:r>
              <a:rPr lang="en-US" altLang="el-GR" sz="1200" dirty="0" err="1" smtClean="0"/>
              <a:t>etc</a:t>
            </a:r>
            <a:endParaRPr lang="en-US" altLang="el-GR" sz="1200" dirty="0" smtClean="0"/>
          </a:p>
          <a:p>
            <a:pPr lvl="3" eaLnBrk="1" hangingPunct="1">
              <a:lnSpc>
                <a:spcPct val="80000"/>
              </a:lnSpc>
            </a:pPr>
            <a:r>
              <a:rPr lang="en-US" altLang="el-GR" sz="1200" dirty="0" smtClean="0"/>
              <a:t>The human/mouse/rat genome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l-GR" sz="1200" dirty="0" smtClean="0"/>
              <a:t>Etc., </a:t>
            </a:r>
            <a:r>
              <a:rPr lang="en-US" altLang="el-GR" sz="1200" dirty="0" err="1" smtClean="0"/>
              <a:t>etc</a:t>
            </a:r>
            <a:r>
              <a:rPr lang="en-US" altLang="el-GR" sz="1200" dirty="0" smtClean="0"/>
              <a:t> </a:t>
            </a:r>
          </a:p>
          <a:p>
            <a:pPr lvl="2" eaLnBrk="1" hangingPunct="1">
              <a:lnSpc>
                <a:spcPct val="80000"/>
              </a:lnSpc>
              <a:buFont typeface="Symbol" pitchFamily="18" charset="2"/>
              <a:buChar char="Þ"/>
            </a:pPr>
            <a:r>
              <a:rPr lang="en-US" altLang="el-GR" sz="1200" dirty="0" smtClean="0"/>
              <a:t> makes sense to leverage available data  </a:t>
            </a:r>
          </a:p>
          <a:p>
            <a:pPr lvl="2" eaLnBrk="1" hangingPunct="1">
              <a:lnSpc>
                <a:spcPct val="80000"/>
              </a:lnSpc>
              <a:buFont typeface="Symbol" pitchFamily="18" charset="2"/>
              <a:buChar char="Þ"/>
            </a:pPr>
            <a:r>
              <a:rPr lang="en-US" altLang="el-GR" sz="1200" dirty="0" smtClean="0"/>
              <a:t> useful (?) information may be hidden in vast archives of data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l-GR" sz="1200" dirty="0" smtClean="0"/>
              <a:t>Contrast data mining with traditional statistics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l-GR" sz="1200" dirty="0" smtClean="0"/>
              <a:t> traditional stats: first hypothesize, then collect data, then analyze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l-GR" sz="1200" dirty="0" smtClean="0"/>
              <a:t> data mining: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l-GR" sz="1200" dirty="0" smtClean="0"/>
              <a:t>few if any a priori hypotheses,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l-GR" sz="1200" dirty="0" smtClean="0"/>
              <a:t>data is usually already there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l-GR" sz="1200" dirty="0" smtClean="0"/>
              <a:t>analysis is typically data-driven not hypothesis driven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l-GR" sz="1200" dirty="0" smtClean="0"/>
              <a:t>Nonetheless, statistical ideas are very useful in data mining, e.g., in validating whether discovered knowledge is useful </a:t>
            </a:r>
          </a:p>
        </p:txBody>
      </p:sp>
    </p:spTree>
    <p:extLst>
      <p:ext uri="{BB962C8B-B14F-4D97-AF65-F5344CB8AC3E}">
        <p14:creationId xmlns:p14="http://schemas.microsoft.com/office/powerpoint/2010/main" val="17124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ea typeface="ＭＳ Ｐゴシック" pitchFamily="34" charset="-128"/>
              </a:rPr>
              <a:t>DS: Intersection of Many Fields</a:t>
            </a:r>
          </a:p>
        </p:txBody>
      </p:sp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4039770" y="3603625"/>
            <a:ext cx="1202573" cy="89255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l-GR" sz="2600">
                <a:latin typeface="+mn-lt"/>
              </a:rPr>
              <a:t>Data</a:t>
            </a:r>
          </a:p>
          <a:p>
            <a:pPr algn="ctr"/>
            <a:r>
              <a:rPr lang="en-US" altLang="el-GR" sz="2600">
                <a:latin typeface="+mn-lt"/>
              </a:rPr>
              <a:t>Science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3810000" y="1666875"/>
            <a:ext cx="3276600" cy="492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l-GR" sz="2600">
                <a:latin typeface="+mn-lt"/>
              </a:rPr>
              <a:t>Machine Learning (ML)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6347301" y="3733800"/>
            <a:ext cx="2239011" cy="492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l-GR" sz="2600">
                <a:latin typeface="+mn-lt"/>
              </a:rPr>
              <a:t>Databases (DB)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1486192" y="2292350"/>
            <a:ext cx="2290179" cy="492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l-GR" sz="2600" dirty="0">
                <a:latin typeface="+mn-lt"/>
              </a:rPr>
              <a:t>Statistics (stats)</a:t>
            </a: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5329440" y="2581275"/>
            <a:ext cx="3247620" cy="492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l-GR" sz="2600">
                <a:latin typeface="+mn-lt"/>
              </a:rPr>
              <a:t>Computer Science (CS)</a:t>
            </a: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1185204" y="5111750"/>
            <a:ext cx="2604817" cy="892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l-GR" sz="2600">
                <a:latin typeface="+mn-lt"/>
              </a:rPr>
              <a:t>Human Computer</a:t>
            </a:r>
          </a:p>
          <a:p>
            <a:pPr algn="ctr"/>
            <a:r>
              <a:rPr lang="en-US" altLang="el-GR" sz="2600">
                <a:latin typeface="+mn-lt"/>
              </a:rPr>
              <a:t>Interaction (HCI)</a:t>
            </a:r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521725" y="3663950"/>
            <a:ext cx="2604624" cy="492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l-GR" sz="2600">
                <a:latin typeface="+mn-lt"/>
              </a:rPr>
              <a:t>Visualization (viz) </a:t>
            </a:r>
          </a:p>
        </p:txBody>
      </p:sp>
      <p:sp>
        <p:nvSpPr>
          <p:cNvPr id="39945" name="Text Box 10"/>
          <p:cNvSpPr txBox="1">
            <a:spLocks noChangeArrowheads="1"/>
          </p:cNvSpPr>
          <p:nvPr/>
        </p:nvSpPr>
        <p:spPr bwMode="auto">
          <a:xfrm>
            <a:off x="5704567" y="5105400"/>
            <a:ext cx="2741841" cy="892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l-GR" sz="2600">
                <a:latin typeface="+mn-lt"/>
              </a:rPr>
              <a:t>High-Performance</a:t>
            </a:r>
          </a:p>
          <a:p>
            <a:pPr algn="ctr"/>
            <a:r>
              <a:rPr lang="en-US" altLang="el-GR" sz="2600">
                <a:latin typeface="+mn-lt"/>
              </a:rPr>
              <a:t>Parallel Computing</a:t>
            </a:r>
          </a:p>
        </p:txBody>
      </p:sp>
      <p:sp>
        <p:nvSpPr>
          <p:cNvPr id="39946" name="Line 11"/>
          <p:cNvSpPr>
            <a:spLocks noChangeShapeType="1"/>
          </p:cNvSpPr>
          <p:nvPr/>
        </p:nvSpPr>
        <p:spPr bwMode="auto">
          <a:xfrm>
            <a:off x="3276600" y="2749550"/>
            <a:ext cx="8382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 sz="2600"/>
          </a:p>
        </p:txBody>
      </p:sp>
      <p:sp>
        <p:nvSpPr>
          <p:cNvPr id="39947" name="Line 12"/>
          <p:cNvSpPr>
            <a:spLocks noChangeShapeType="1"/>
          </p:cNvSpPr>
          <p:nvPr/>
        </p:nvSpPr>
        <p:spPr bwMode="auto">
          <a:xfrm>
            <a:off x="3124200" y="3886200"/>
            <a:ext cx="990600" cy="82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 sz="2600"/>
          </a:p>
        </p:txBody>
      </p:sp>
      <p:sp>
        <p:nvSpPr>
          <p:cNvPr id="39948" name="Line 13"/>
          <p:cNvSpPr>
            <a:spLocks noChangeShapeType="1"/>
          </p:cNvSpPr>
          <p:nvPr/>
        </p:nvSpPr>
        <p:spPr bwMode="auto">
          <a:xfrm flipV="1">
            <a:off x="3657600" y="4425950"/>
            <a:ext cx="4572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 sz="2600"/>
          </a:p>
        </p:txBody>
      </p:sp>
      <p:sp>
        <p:nvSpPr>
          <p:cNvPr id="39949" name="Line 14"/>
          <p:cNvSpPr>
            <a:spLocks noChangeShapeType="1"/>
          </p:cNvSpPr>
          <p:nvPr/>
        </p:nvSpPr>
        <p:spPr bwMode="auto">
          <a:xfrm>
            <a:off x="4648200" y="2133600"/>
            <a:ext cx="0" cy="1454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 sz="2600"/>
          </a:p>
        </p:txBody>
      </p:sp>
      <p:sp>
        <p:nvSpPr>
          <p:cNvPr id="39950" name="Line 15"/>
          <p:cNvSpPr>
            <a:spLocks noChangeShapeType="1"/>
          </p:cNvSpPr>
          <p:nvPr/>
        </p:nvSpPr>
        <p:spPr bwMode="auto">
          <a:xfrm flipH="1">
            <a:off x="5181600" y="3054350"/>
            <a:ext cx="9144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 sz="2600"/>
          </a:p>
        </p:txBody>
      </p:sp>
      <p:sp>
        <p:nvSpPr>
          <p:cNvPr id="39951" name="Line 16"/>
          <p:cNvSpPr>
            <a:spLocks noChangeShapeType="1"/>
          </p:cNvSpPr>
          <p:nvPr/>
        </p:nvSpPr>
        <p:spPr bwMode="auto">
          <a:xfrm flipH="1">
            <a:off x="5181600" y="396875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 sz="2600"/>
          </a:p>
        </p:txBody>
      </p:sp>
      <p:sp>
        <p:nvSpPr>
          <p:cNvPr id="39952" name="Line 17"/>
          <p:cNvSpPr>
            <a:spLocks noChangeShapeType="1"/>
          </p:cNvSpPr>
          <p:nvPr/>
        </p:nvSpPr>
        <p:spPr bwMode="auto">
          <a:xfrm flipH="1" flipV="1">
            <a:off x="5181600" y="4425950"/>
            <a:ext cx="6096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 sz="2600"/>
          </a:p>
        </p:txBody>
      </p:sp>
    </p:spTree>
    <p:extLst>
      <p:ext uri="{BB962C8B-B14F-4D97-AF65-F5344CB8AC3E}">
        <p14:creationId xmlns:p14="http://schemas.microsoft.com/office/powerpoint/2010/main" val="4264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ea typeface="ＭＳ Ｐゴシック" pitchFamily="34" charset="-128"/>
              </a:rPr>
              <a:t>Flat File or Vector Data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8229600" cy="23161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l-GR" sz="2000" dirty="0" smtClean="0"/>
              <a:t>Rows = objects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z="2000" dirty="0" smtClean="0"/>
              <a:t>Columns = measurements on 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1800" dirty="0" smtClean="0"/>
              <a:t>Represent each row as a p-dimensional vector, where p is the dimensionality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l-GR" sz="1600" dirty="0" smtClean="0"/>
              <a:t>In </a:t>
            </a:r>
            <a:r>
              <a:rPr lang="en-US" altLang="el-GR" sz="1600" dirty="0" err="1" smtClean="0"/>
              <a:t>efffect</a:t>
            </a:r>
            <a:r>
              <a:rPr lang="en-US" altLang="el-GR" sz="1600" dirty="0" smtClean="0"/>
              <a:t>, embed our objects in a p-dimensional vector space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l-GR" sz="1600" dirty="0" smtClean="0"/>
              <a:t>Often useful, but always appropriate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z="2000" dirty="0" smtClean="0"/>
              <a:t>Both n and p can be very large in certain data mining applications</a:t>
            </a:r>
          </a:p>
        </p:txBody>
      </p:sp>
      <p:sp>
        <p:nvSpPr>
          <p:cNvPr id="40963" name="AutoShape 4"/>
          <p:cNvSpPr>
            <a:spLocks/>
          </p:cNvSpPr>
          <p:nvPr/>
        </p:nvSpPr>
        <p:spPr bwMode="auto">
          <a:xfrm rot="16200000" flipV="1">
            <a:off x="4152900" y="2019300"/>
            <a:ext cx="381000" cy="3352800"/>
          </a:xfrm>
          <a:prstGeom prst="leftBrace">
            <a:avLst>
              <a:gd name="adj1" fmla="val 144385"/>
              <a:gd name="adj2" fmla="val 50000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l-GR" altLang="el-GR" sz="1800">
              <a:latin typeface="+mn-lt"/>
            </a:endParaRPr>
          </a:p>
        </p:txBody>
      </p:sp>
      <p:sp>
        <p:nvSpPr>
          <p:cNvPr id="40964" name="AutoShape 5"/>
          <p:cNvSpPr>
            <a:spLocks/>
          </p:cNvSpPr>
          <p:nvPr/>
        </p:nvSpPr>
        <p:spPr bwMode="auto">
          <a:xfrm rot="10800000" flipH="1" flipV="1">
            <a:off x="2286000" y="1447800"/>
            <a:ext cx="304800" cy="1981200"/>
          </a:xfrm>
          <a:prstGeom prst="leftBrace">
            <a:avLst>
              <a:gd name="adj1" fmla="val 106648"/>
              <a:gd name="adj2" fmla="val 50000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l-GR" altLang="el-GR" sz="1800">
              <a:latin typeface="+mn-lt"/>
            </a:endParaRP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1905000" y="2133600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l-GR" sz="3200" dirty="0">
                <a:latin typeface="+mn-lt"/>
              </a:rPr>
              <a:t>n</a:t>
            </a:r>
            <a:endParaRPr lang="en-US" altLang="el-GR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4038600" y="3810000"/>
            <a:ext cx="4940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l-GR" sz="3200">
                <a:latin typeface="+mn-lt"/>
              </a:rPr>
              <a:t>p </a:t>
            </a:r>
            <a:endParaRPr lang="en-US" altLang="el-GR" sz="320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096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307436"/>
              </p:ext>
            </p:extLst>
          </p:nvPr>
        </p:nvGraphicFramePr>
        <p:xfrm>
          <a:off x="2590800" y="1371600"/>
          <a:ext cx="35052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Document" r:id="rId3" imgW="5661660" imgH="1657350" progId="Word.Document.8">
                  <p:embed/>
                </p:oleObj>
              </mc:Choice>
              <mc:Fallback>
                <p:oleObj name="Document" r:id="rId3" imgW="5661660" imgH="165735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70" t="-2971" r="60869" b="19801"/>
                      <a:stretch>
                        <a:fillRect/>
                      </a:stretch>
                    </p:blipFill>
                    <p:spPr bwMode="auto">
                      <a:xfrm>
                        <a:off x="2590800" y="1371600"/>
                        <a:ext cx="35052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601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ea typeface="ＭＳ Ｐゴシック" pitchFamily="34" charset="-128"/>
              </a:rPr>
              <a:t>Sparse Matrix (Text) Data</a:t>
            </a:r>
          </a:p>
        </p:txBody>
      </p:sp>
      <p:pic>
        <p:nvPicPr>
          <p:cNvPr id="4198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43000"/>
            <a:ext cx="7132638" cy="5348288"/>
          </a:xfrm>
          <a:noFill/>
        </p:spPr>
      </p:pic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4022725" y="6132513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l-GR" sz="1800" dirty="0">
                <a:latin typeface="+mn-lt"/>
              </a:rPr>
              <a:t>Word IDs</a:t>
            </a:r>
          </a:p>
        </p:txBody>
      </p:sp>
      <p:sp>
        <p:nvSpPr>
          <p:cNvPr id="41988" name="Text Box 8"/>
          <p:cNvSpPr txBox="1">
            <a:spLocks noChangeArrowheads="1"/>
          </p:cNvSpPr>
          <p:nvPr/>
        </p:nvSpPr>
        <p:spPr bwMode="auto">
          <a:xfrm>
            <a:off x="271045" y="2971800"/>
            <a:ext cx="12549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l-GR" sz="1800" dirty="0">
                <a:latin typeface="+mn-lt"/>
              </a:rPr>
              <a:t>Text</a:t>
            </a:r>
          </a:p>
          <a:p>
            <a:pPr algn="ctr" eaLnBrk="1" hangingPunct="1"/>
            <a:r>
              <a:rPr lang="en-US" altLang="el-GR" sz="1800" dirty="0">
                <a:latin typeface="+mn-lt"/>
              </a:rPr>
              <a:t>Documents</a:t>
            </a:r>
          </a:p>
        </p:txBody>
      </p:sp>
    </p:spTree>
    <p:extLst>
      <p:ext uri="{BB962C8B-B14F-4D97-AF65-F5344CB8AC3E}">
        <p14:creationId xmlns:p14="http://schemas.microsoft.com/office/powerpoint/2010/main" val="6520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Market Basket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Data</a:t>
            </a:r>
            <a:endParaRPr lang="en-US" altLang="el-GR" dirty="0" smtClean="0">
              <a:ea typeface="ＭＳ Ｐゴシック" pitchFamily="34" charset="-128"/>
            </a:endParaRPr>
          </a:p>
        </p:txBody>
      </p:sp>
      <p:pic>
        <p:nvPicPr>
          <p:cNvPr id="4301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371600"/>
            <a:ext cx="6904038" cy="5176838"/>
          </a:xfrm>
          <a:noFill/>
        </p:spPr>
      </p:pic>
    </p:spTree>
    <p:extLst>
      <p:ext uri="{BB962C8B-B14F-4D97-AF65-F5344CB8AC3E}">
        <p14:creationId xmlns:p14="http://schemas.microsoft.com/office/powerpoint/2010/main" val="188584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-1447800" y="228600"/>
            <a:ext cx="9144000" cy="63246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Arial" pitchFamily="34" charset="0"/>
            </a:endParaRP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838200" y="1447800"/>
            <a:ext cx="8118475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el-GR" sz="1200" dirty="0">
                <a:latin typeface="+mn-lt"/>
              </a:rPr>
              <a:t>128.195.36.195, -, 3/22/00, 10:35:11, W3SVC, SRVR1, 128.200.39.181, 781, 363, 875, 200, 0, GET, /top.html, -,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l-GR" sz="1200" dirty="0">
                <a:latin typeface="+mn-lt"/>
              </a:rPr>
              <a:t>128.195.36.195, -, 3/22/00, 10:35:16, W3SVC, SRVR1, 128.200.39.181, 5288, 524, 414, 200, 0, POST, /</a:t>
            </a:r>
            <a:r>
              <a:rPr lang="en-US" altLang="el-GR" sz="1200" dirty="0" err="1">
                <a:latin typeface="+mn-lt"/>
              </a:rPr>
              <a:t>spt</a:t>
            </a:r>
            <a:r>
              <a:rPr lang="en-US" altLang="el-GR" sz="1200" dirty="0">
                <a:latin typeface="+mn-lt"/>
              </a:rPr>
              <a:t>/main.html, -,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l-GR" sz="1200" dirty="0">
                <a:latin typeface="+mn-lt"/>
              </a:rPr>
              <a:t>128.195.36.195, -, 3/22/00, 10:35:17, W3SVC, SRVR1, 128.200.39.181, 30, 280, 111, 404, 3, GET, /</a:t>
            </a:r>
            <a:r>
              <a:rPr lang="en-US" altLang="el-GR" sz="1200" dirty="0" err="1">
                <a:latin typeface="+mn-lt"/>
              </a:rPr>
              <a:t>spt</a:t>
            </a:r>
            <a:r>
              <a:rPr lang="en-US" altLang="el-GR" sz="1200" dirty="0">
                <a:latin typeface="+mn-lt"/>
              </a:rPr>
              <a:t>/images/bk1.jpg, -,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l-GR" sz="1200" dirty="0">
                <a:latin typeface="+mn-lt"/>
              </a:rPr>
              <a:t>128.195.36.101, -, 3/22/00, 16:18:50, W3SVC, SRVR1, 128.200.39.181, 60, 425, 72, 304, 0, GET, /top.html, -,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l-GR" sz="1200" dirty="0">
                <a:latin typeface="+mn-lt"/>
              </a:rPr>
              <a:t>128.195.36.101, -, 3/22/00, 16:18:58, W3SVC, SRVR1, 128.200.39.181, 8322, 527, 414, 200, 0, POST, /</a:t>
            </a:r>
            <a:r>
              <a:rPr lang="en-US" altLang="el-GR" sz="1200" dirty="0" err="1">
                <a:latin typeface="+mn-lt"/>
              </a:rPr>
              <a:t>spt</a:t>
            </a:r>
            <a:r>
              <a:rPr lang="en-US" altLang="el-GR" sz="1200" dirty="0">
                <a:latin typeface="+mn-lt"/>
              </a:rPr>
              <a:t>/main.html, -,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l-GR" sz="1200" dirty="0">
                <a:latin typeface="+mn-lt"/>
              </a:rPr>
              <a:t>128.195.36.101, -, 3/22/00, 16:18:59, W3SVC, SRVR1, 128.200.39.181, 0, 280, 111, 404, 3, GET, /</a:t>
            </a:r>
            <a:r>
              <a:rPr lang="en-US" altLang="el-GR" sz="1200" dirty="0" err="1">
                <a:latin typeface="+mn-lt"/>
              </a:rPr>
              <a:t>spt</a:t>
            </a:r>
            <a:r>
              <a:rPr lang="en-US" altLang="el-GR" sz="1200" dirty="0">
                <a:latin typeface="+mn-lt"/>
              </a:rPr>
              <a:t>/images/bk1.jpg, -,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l-GR" sz="1200" dirty="0">
                <a:latin typeface="+mn-lt"/>
              </a:rPr>
              <a:t>128.200.39.17, -, 3/22/00, 20:54:37, W3SVC, SRVR1, 128.200.39.181, 140, 199, 875, 200, 0, GET, /top.html, -,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l-GR" sz="1200" dirty="0">
                <a:latin typeface="+mn-lt"/>
              </a:rPr>
              <a:t>128.200.39.17, -, 3/22/00, 20:54:55, W3SVC, SRVR1, 128.200.39.181, 17766, 365, 414, 200, 0, POST, /</a:t>
            </a:r>
            <a:r>
              <a:rPr lang="en-US" altLang="el-GR" sz="1200" dirty="0" err="1">
                <a:latin typeface="+mn-lt"/>
              </a:rPr>
              <a:t>spt</a:t>
            </a:r>
            <a:r>
              <a:rPr lang="en-US" altLang="el-GR" sz="1200" dirty="0">
                <a:latin typeface="+mn-lt"/>
              </a:rPr>
              <a:t>/main.html, -,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l-GR" sz="1200" dirty="0">
                <a:latin typeface="+mn-lt"/>
              </a:rPr>
              <a:t>128.200.39.17, -, 3/22/00, 20:54:55, W3SVC, SRVR1, 128.200.39.181, 0, 258, 111, 404, 3, GET, /</a:t>
            </a:r>
            <a:r>
              <a:rPr lang="en-US" altLang="el-GR" sz="1200" dirty="0" err="1">
                <a:latin typeface="+mn-lt"/>
              </a:rPr>
              <a:t>spt</a:t>
            </a:r>
            <a:r>
              <a:rPr lang="en-US" altLang="el-GR" sz="1200" dirty="0">
                <a:latin typeface="+mn-lt"/>
              </a:rPr>
              <a:t>/images/bk1.jpg, -,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l-GR" sz="1200" dirty="0">
                <a:latin typeface="+mn-lt"/>
              </a:rPr>
              <a:t>128.200.39.17, -, 3/22/00, 20:55:07, W3SVC, SRVR1, 128.200.39.181, 0, 258, 111, 404, 3, GET, /</a:t>
            </a:r>
            <a:r>
              <a:rPr lang="en-US" altLang="el-GR" sz="1200" dirty="0" err="1">
                <a:latin typeface="+mn-lt"/>
              </a:rPr>
              <a:t>spt</a:t>
            </a:r>
            <a:r>
              <a:rPr lang="en-US" altLang="el-GR" sz="1200" dirty="0">
                <a:latin typeface="+mn-lt"/>
              </a:rPr>
              <a:t>/images/bk1.jpg, -,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l-GR" sz="1200" dirty="0">
                <a:latin typeface="+mn-lt"/>
              </a:rPr>
              <a:t>128.200.39.17, -, 3/22/00, 20:55:36, W3SVC, SRVR1, 128.200.39.181, 1061, 382, 414, 200, 0, POST, /</a:t>
            </a:r>
            <a:r>
              <a:rPr lang="en-US" altLang="el-GR" sz="1200" dirty="0" err="1">
                <a:latin typeface="+mn-lt"/>
              </a:rPr>
              <a:t>spt</a:t>
            </a:r>
            <a:r>
              <a:rPr lang="en-US" altLang="el-GR" sz="1200" dirty="0">
                <a:latin typeface="+mn-lt"/>
              </a:rPr>
              <a:t>/main.html, -,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l-GR" sz="1200" dirty="0">
                <a:latin typeface="+mn-lt"/>
              </a:rPr>
              <a:t>128.200.39.17, -, 3/22/00, 20:55:36, W3SVC, SRVR1, 128.200.39.181, 0, 258, 111, 404, 3, GET, /</a:t>
            </a:r>
            <a:r>
              <a:rPr lang="en-US" altLang="el-GR" sz="1200" dirty="0" err="1">
                <a:latin typeface="+mn-lt"/>
              </a:rPr>
              <a:t>spt</a:t>
            </a:r>
            <a:r>
              <a:rPr lang="en-US" altLang="el-GR" sz="1200" dirty="0">
                <a:latin typeface="+mn-lt"/>
              </a:rPr>
              <a:t>/images/bk1.jpg, -,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l-GR" sz="1200" dirty="0">
                <a:latin typeface="+mn-lt"/>
              </a:rPr>
              <a:t>128.200.39.17, -, 3/22/00, 20:55:39, W3SVC, SRVR1, 128.200.39.181, 0, 258, 111, 404, 3, GET, /</a:t>
            </a:r>
            <a:r>
              <a:rPr lang="en-US" altLang="el-GR" sz="1200" dirty="0" err="1">
                <a:latin typeface="+mn-lt"/>
              </a:rPr>
              <a:t>spt</a:t>
            </a:r>
            <a:r>
              <a:rPr lang="en-US" altLang="el-GR" sz="1200" dirty="0">
                <a:latin typeface="+mn-lt"/>
              </a:rPr>
              <a:t>/images/bk1.jpg, -,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l-GR" sz="1200" dirty="0">
                <a:latin typeface="+mn-lt"/>
              </a:rPr>
              <a:t>128.200.39.17, -, 3/22/00, 20:56:03, W3SVC, SRVR1, 128.200.39.181, 1081, 382, 414, 200, 0, POST, /</a:t>
            </a:r>
            <a:r>
              <a:rPr lang="en-US" altLang="el-GR" sz="1200" dirty="0" err="1">
                <a:latin typeface="+mn-lt"/>
              </a:rPr>
              <a:t>spt</a:t>
            </a:r>
            <a:r>
              <a:rPr lang="en-US" altLang="el-GR" sz="1200" dirty="0">
                <a:latin typeface="+mn-lt"/>
              </a:rPr>
              <a:t>/main.html, -,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l-GR" sz="1200" dirty="0">
                <a:latin typeface="+mn-lt"/>
              </a:rPr>
              <a:t>128.200.39.17, -, 3/22/00, 20:56:04, W3SVC, SRVR1, 128.200.39.181, 0, 258, 111, 404, 3, GET, /</a:t>
            </a:r>
            <a:r>
              <a:rPr lang="en-US" altLang="el-GR" sz="1200" dirty="0" err="1">
                <a:latin typeface="+mn-lt"/>
              </a:rPr>
              <a:t>spt</a:t>
            </a:r>
            <a:r>
              <a:rPr lang="en-US" altLang="el-GR" sz="1200" dirty="0">
                <a:latin typeface="+mn-lt"/>
              </a:rPr>
              <a:t>/images/bk1.jpg, -,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l-GR" sz="1200" dirty="0">
                <a:latin typeface="+mn-lt"/>
              </a:rPr>
              <a:t>128.200.39.17, -, 3/22/00, 20:56:33, W3SVC, SRVR1, 128.200.39.181, 0, 262, 72, 304, 0, GET, /top.html, -,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l-GR" sz="1200" dirty="0">
                <a:latin typeface="+mn-lt"/>
              </a:rPr>
              <a:t>128.200.39.17, -, 3/22/00, 20:56:52, W3SVC, SRVR1, 128.200.39.181, 19598, 382, 414, 200, 0, POST, /</a:t>
            </a:r>
            <a:r>
              <a:rPr lang="en-US" altLang="el-GR" sz="1200" dirty="0" err="1">
                <a:latin typeface="+mn-lt"/>
              </a:rPr>
              <a:t>spt</a:t>
            </a:r>
            <a:r>
              <a:rPr lang="en-US" altLang="el-GR" sz="1200" dirty="0">
                <a:latin typeface="+mn-lt"/>
              </a:rPr>
              <a:t>/main.html, -, 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6913563" y="6169025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6618288" y="6169025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6321425" y="6169025"/>
            <a:ext cx="29686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6026150" y="6169025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5730875" y="6169025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40" name="Rectangle 9"/>
          <p:cNvSpPr>
            <a:spLocks noChangeArrowheads="1"/>
          </p:cNvSpPr>
          <p:nvPr/>
        </p:nvSpPr>
        <p:spPr bwMode="auto">
          <a:xfrm>
            <a:off x="5435600" y="6169025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41" name="Rectangle 10"/>
          <p:cNvSpPr>
            <a:spLocks noChangeArrowheads="1"/>
          </p:cNvSpPr>
          <p:nvPr/>
        </p:nvSpPr>
        <p:spPr bwMode="auto">
          <a:xfrm>
            <a:off x="5140325" y="6169025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42" name="Rectangle 11"/>
          <p:cNvSpPr>
            <a:spLocks noChangeArrowheads="1"/>
          </p:cNvSpPr>
          <p:nvPr/>
        </p:nvSpPr>
        <p:spPr bwMode="auto">
          <a:xfrm>
            <a:off x="4843463" y="6169025"/>
            <a:ext cx="29686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43" name="Rectangle 12"/>
          <p:cNvSpPr>
            <a:spLocks noChangeArrowheads="1"/>
          </p:cNvSpPr>
          <p:nvPr/>
        </p:nvSpPr>
        <p:spPr bwMode="auto">
          <a:xfrm>
            <a:off x="4548188" y="6169025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44" name="Rectangle 13"/>
          <p:cNvSpPr>
            <a:spLocks noChangeArrowheads="1"/>
          </p:cNvSpPr>
          <p:nvPr/>
        </p:nvSpPr>
        <p:spPr bwMode="auto">
          <a:xfrm>
            <a:off x="4252913" y="6169025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45" name="Rectangle 14"/>
          <p:cNvSpPr>
            <a:spLocks noChangeArrowheads="1"/>
          </p:cNvSpPr>
          <p:nvPr/>
        </p:nvSpPr>
        <p:spPr bwMode="auto">
          <a:xfrm>
            <a:off x="3957638" y="6169025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46" name="Rectangle 15"/>
          <p:cNvSpPr>
            <a:spLocks noChangeArrowheads="1"/>
          </p:cNvSpPr>
          <p:nvPr/>
        </p:nvSpPr>
        <p:spPr bwMode="auto">
          <a:xfrm>
            <a:off x="3662363" y="6169025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47" name="Rectangle 16"/>
          <p:cNvSpPr>
            <a:spLocks noChangeArrowheads="1"/>
          </p:cNvSpPr>
          <p:nvPr/>
        </p:nvSpPr>
        <p:spPr bwMode="auto">
          <a:xfrm>
            <a:off x="3365500" y="6169025"/>
            <a:ext cx="29686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48" name="Rectangle 17"/>
          <p:cNvSpPr>
            <a:spLocks noChangeArrowheads="1"/>
          </p:cNvSpPr>
          <p:nvPr/>
        </p:nvSpPr>
        <p:spPr bwMode="auto">
          <a:xfrm>
            <a:off x="3070225" y="6169025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49" name="Rectangle 18"/>
          <p:cNvSpPr>
            <a:spLocks noChangeArrowheads="1"/>
          </p:cNvSpPr>
          <p:nvPr/>
        </p:nvSpPr>
        <p:spPr bwMode="auto">
          <a:xfrm>
            <a:off x="2774950" y="6169025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…</a:t>
            </a:r>
          </a:p>
        </p:txBody>
      </p:sp>
      <p:sp>
        <p:nvSpPr>
          <p:cNvPr id="44050" name="Rectangle 19"/>
          <p:cNvSpPr>
            <a:spLocks noChangeArrowheads="1"/>
          </p:cNvSpPr>
          <p:nvPr/>
        </p:nvSpPr>
        <p:spPr bwMode="auto">
          <a:xfrm>
            <a:off x="2479675" y="6169025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51" name="Rectangle 20"/>
          <p:cNvSpPr>
            <a:spLocks noChangeArrowheads="1"/>
          </p:cNvSpPr>
          <p:nvPr/>
        </p:nvSpPr>
        <p:spPr bwMode="auto">
          <a:xfrm>
            <a:off x="6913563" y="5926138"/>
            <a:ext cx="2952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52" name="Rectangle 21"/>
          <p:cNvSpPr>
            <a:spLocks noChangeArrowheads="1"/>
          </p:cNvSpPr>
          <p:nvPr/>
        </p:nvSpPr>
        <p:spPr bwMode="auto">
          <a:xfrm>
            <a:off x="6618288" y="5926138"/>
            <a:ext cx="2952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53" name="Rectangle 22"/>
          <p:cNvSpPr>
            <a:spLocks noChangeArrowheads="1"/>
          </p:cNvSpPr>
          <p:nvPr/>
        </p:nvSpPr>
        <p:spPr bwMode="auto">
          <a:xfrm>
            <a:off x="6321425" y="5926138"/>
            <a:ext cx="2968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54" name="Rectangle 23"/>
          <p:cNvSpPr>
            <a:spLocks noChangeArrowheads="1"/>
          </p:cNvSpPr>
          <p:nvPr/>
        </p:nvSpPr>
        <p:spPr bwMode="auto">
          <a:xfrm>
            <a:off x="6026150" y="5926138"/>
            <a:ext cx="2952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55" name="Rectangle 24"/>
          <p:cNvSpPr>
            <a:spLocks noChangeArrowheads="1"/>
          </p:cNvSpPr>
          <p:nvPr/>
        </p:nvSpPr>
        <p:spPr bwMode="auto">
          <a:xfrm>
            <a:off x="5730875" y="5926138"/>
            <a:ext cx="2952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56" name="Rectangle 25"/>
          <p:cNvSpPr>
            <a:spLocks noChangeArrowheads="1"/>
          </p:cNvSpPr>
          <p:nvPr/>
        </p:nvSpPr>
        <p:spPr bwMode="auto">
          <a:xfrm>
            <a:off x="5435600" y="5926138"/>
            <a:ext cx="2952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57" name="Rectangle 26"/>
          <p:cNvSpPr>
            <a:spLocks noChangeArrowheads="1"/>
          </p:cNvSpPr>
          <p:nvPr/>
        </p:nvSpPr>
        <p:spPr bwMode="auto">
          <a:xfrm>
            <a:off x="5140325" y="5926138"/>
            <a:ext cx="2952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58" name="Rectangle 27"/>
          <p:cNvSpPr>
            <a:spLocks noChangeArrowheads="1"/>
          </p:cNvSpPr>
          <p:nvPr/>
        </p:nvSpPr>
        <p:spPr bwMode="auto">
          <a:xfrm>
            <a:off x="4843463" y="5926138"/>
            <a:ext cx="29686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59" name="Rectangle 28"/>
          <p:cNvSpPr>
            <a:spLocks noChangeArrowheads="1"/>
          </p:cNvSpPr>
          <p:nvPr/>
        </p:nvSpPr>
        <p:spPr bwMode="auto">
          <a:xfrm>
            <a:off x="4548188" y="5926138"/>
            <a:ext cx="2952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60" name="Rectangle 29"/>
          <p:cNvSpPr>
            <a:spLocks noChangeArrowheads="1"/>
          </p:cNvSpPr>
          <p:nvPr/>
        </p:nvSpPr>
        <p:spPr bwMode="auto">
          <a:xfrm>
            <a:off x="4252913" y="5926138"/>
            <a:ext cx="2952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61" name="Rectangle 30"/>
          <p:cNvSpPr>
            <a:spLocks noChangeArrowheads="1"/>
          </p:cNvSpPr>
          <p:nvPr/>
        </p:nvSpPr>
        <p:spPr bwMode="auto">
          <a:xfrm>
            <a:off x="3957638" y="5926138"/>
            <a:ext cx="2952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62" name="Rectangle 31"/>
          <p:cNvSpPr>
            <a:spLocks noChangeArrowheads="1"/>
          </p:cNvSpPr>
          <p:nvPr/>
        </p:nvSpPr>
        <p:spPr bwMode="auto">
          <a:xfrm>
            <a:off x="3662363" y="5926138"/>
            <a:ext cx="2952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63" name="Rectangle 32"/>
          <p:cNvSpPr>
            <a:spLocks noChangeArrowheads="1"/>
          </p:cNvSpPr>
          <p:nvPr/>
        </p:nvSpPr>
        <p:spPr bwMode="auto">
          <a:xfrm>
            <a:off x="3365500" y="5926138"/>
            <a:ext cx="2968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5</a:t>
            </a:r>
          </a:p>
        </p:txBody>
      </p:sp>
      <p:sp>
        <p:nvSpPr>
          <p:cNvPr id="44064" name="Rectangle 33"/>
          <p:cNvSpPr>
            <a:spLocks noChangeArrowheads="1"/>
          </p:cNvSpPr>
          <p:nvPr/>
        </p:nvSpPr>
        <p:spPr bwMode="auto">
          <a:xfrm>
            <a:off x="3070225" y="5926138"/>
            <a:ext cx="2952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1</a:t>
            </a:r>
          </a:p>
        </p:txBody>
      </p:sp>
      <p:sp>
        <p:nvSpPr>
          <p:cNvPr id="44065" name="Rectangle 34"/>
          <p:cNvSpPr>
            <a:spLocks noChangeArrowheads="1"/>
          </p:cNvSpPr>
          <p:nvPr/>
        </p:nvSpPr>
        <p:spPr bwMode="auto">
          <a:xfrm>
            <a:off x="2774950" y="5926138"/>
            <a:ext cx="2952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1</a:t>
            </a:r>
          </a:p>
        </p:txBody>
      </p:sp>
      <p:sp>
        <p:nvSpPr>
          <p:cNvPr id="44066" name="Rectangle 35"/>
          <p:cNvSpPr>
            <a:spLocks noChangeArrowheads="1"/>
          </p:cNvSpPr>
          <p:nvPr/>
        </p:nvSpPr>
        <p:spPr bwMode="auto">
          <a:xfrm>
            <a:off x="2479675" y="5926138"/>
            <a:ext cx="2952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5</a:t>
            </a:r>
          </a:p>
        </p:txBody>
      </p:sp>
      <p:sp>
        <p:nvSpPr>
          <p:cNvPr id="44067" name="Rectangle 36"/>
          <p:cNvSpPr>
            <a:spLocks noChangeArrowheads="1"/>
          </p:cNvSpPr>
          <p:nvPr/>
        </p:nvSpPr>
        <p:spPr bwMode="auto">
          <a:xfrm>
            <a:off x="6913563" y="5683250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68" name="Rectangle 37"/>
          <p:cNvSpPr>
            <a:spLocks noChangeArrowheads="1"/>
          </p:cNvSpPr>
          <p:nvPr/>
        </p:nvSpPr>
        <p:spPr bwMode="auto">
          <a:xfrm>
            <a:off x="6618288" y="5683250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69" name="Rectangle 38"/>
          <p:cNvSpPr>
            <a:spLocks noChangeArrowheads="1"/>
          </p:cNvSpPr>
          <p:nvPr/>
        </p:nvSpPr>
        <p:spPr bwMode="auto">
          <a:xfrm>
            <a:off x="6321425" y="5683250"/>
            <a:ext cx="29686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1</a:t>
            </a:r>
          </a:p>
        </p:txBody>
      </p:sp>
      <p:sp>
        <p:nvSpPr>
          <p:cNvPr id="44070" name="Rectangle 39"/>
          <p:cNvSpPr>
            <a:spLocks noChangeArrowheads="1"/>
          </p:cNvSpPr>
          <p:nvPr/>
        </p:nvSpPr>
        <p:spPr bwMode="auto">
          <a:xfrm>
            <a:off x="6026150" y="5683250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1</a:t>
            </a:r>
          </a:p>
        </p:txBody>
      </p:sp>
      <p:sp>
        <p:nvSpPr>
          <p:cNvPr id="44071" name="Rectangle 40"/>
          <p:cNvSpPr>
            <a:spLocks noChangeArrowheads="1"/>
          </p:cNvSpPr>
          <p:nvPr/>
        </p:nvSpPr>
        <p:spPr bwMode="auto">
          <a:xfrm>
            <a:off x="5730875" y="5683250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1</a:t>
            </a:r>
          </a:p>
        </p:txBody>
      </p:sp>
      <p:sp>
        <p:nvSpPr>
          <p:cNvPr id="44072" name="Rectangle 41"/>
          <p:cNvSpPr>
            <a:spLocks noChangeArrowheads="1"/>
          </p:cNvSpPr>
          <p:nvPr/>
        </p:nvSpPr>
        <p:spPr bwMode="auto">
          <a:xfrm>
            <a:off x="5435600" y="5683250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1</a:t>
            </a:r>
          </a:p>
        </p:txBody>
      </p:sp>
      <p:sp>
        <p:nvSpPr>
          <p:cNvPr id="44073" name="Rectangle 42"/>
          <p:cNvSpPr>
            <a:spLocks noChangeArrowheads="1"/>
          </p:cNvSpPr>
          <p:nvPr/>
        </p:nvSpPr>
        <p:spPr bwMode="auto">
          <a:xfrm>
            <a:off x="5140325" y="5683250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1</a:t>
            </a:r>
          </a:p>
        </p:txBody>
      </p:sp>
      <p:sp>
        <p:nvSpPr>
          <p:cNvPr id="44074" name="Rectangle 43"/>
          <p:cNvSpPr>
            <a:spLocks noChangeArrowheads="1"/>
          </p:cNvSpPr>
          <p:nvPr/>
        </p:nvSpPr>
        <p:spPr bwMode="auto">
          <a:xfrm>
            <a:off x="4843463" y="5683250"/>
            <a:ext cx="29686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1</a:t>
            </a:r>
          </a:p>
        </p:txBody>
      </p:sp>
      <p:sp>
        <p:nvSpPr>
          <p:cNvPr id="44075" name="Rectangle 44"/>
          <p:cNvSpPr>
            <a:spLocks noChangeArrowheads="1"/>
          </p:cNvSpPr>
          <p:nvPr/>
        </p:nvSpPr>
        <p:spPr bwMode="auto">
          <a:xfrm>
            <a:off x="4548188" y="5683250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5</a:t>
            </a:r>
          </a:p>
        </p:txBody>
      </p:sp>
      <p:sp>
        <p:nvSpPr>
          <p:cNvPr id="44076" name="Rectangle 45"/>
          <p:cNvSpPr>
            <a:spLocks noChangeArrowheads="1"/>
          </p:cNvSpPr>
          <p:nvPr/>
        </p:nvSpPr>
        <p:spPr bwMode="auto">
          <a:xfrm>
            <a:off x="4252913" y="5683250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1</a:t>
            </a:r>
          </a:p>
        </p:txBody>
      </p:sp>
      <p:sp>
        <p:nvSpPr>
          <p:cNvPr id="44077" name="Rectangle 46"/>
          <p:cNvSpPr>
            <a:spLocks noChangeArrowheads="1"/>
          </p:cNvSpPr>
          <p:nvPr/>
        </p:nvSpPr>
        <p:spPr bwMode="auto">
          <a:xfrm>
            <a:off x="3957638" y="5683250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5</a:t>
            </a:r>
          </a:p>
        </p:txBody>
      </p:sp>
      <p:sp>
        <p:nvSpPr>
          <p:cNvPr id="44078" name="Rectangle 47"/>
          <p:cNvSpPr>
            <a:spLocks noChangeArrowheads="1"/>
          </p:cNvSpPr>
          <p:nvPr/>
        </p:nvSpPr>
        <p:spPr bwMode="auto">
          <a:xfrm>
            <a:off x="3662363" y="5683250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1</a:t>
            </a:r>
          </a:p>
        </p:txBody>
      </p:sp>
      <p:sp>
        <p:nvSpPr>
          <p:cNvPr id="44079" name="Rectangle 48"/>
          <p:cNvSpPr>
            <a:spLocks noChangeArrowheads="1"/>
          </p:cNvSpPr>
          <p:nvPr/>
        </p:nvSpPr>
        <p:spPr bwMode="auto">
          <a:xfrm>
            <a:off x="3365500" y="5683250"/>
            <a:ext cx="29686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1</a:t>
            </a:r>
          </a:p>
        </p:txBody>
      </p:sp>
      <p:sp>
        <p:nvSpPr>
          <p:cNvPr id="44080" name="Rectangle 49"/>
          <p:cNvSpPr>
            <a:spLocks noChangeArrowheads="1"/>
          </p:cNvSpPr>
          <p:nvPr/>
        </p:nvSpPr>
        <p:spPr bwMode="auto">
          <a:xfrm>
            <a:off x="3070225" y="5683250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1</a:t>
            </a:r>
          </a:p>
        </p:txBody>
      </p:sp>
      <p:sp>
        <p:nvSpPr>
          <p:cNvPr id="44081" name="Rectangle 50"/>
          <p:cNvSpPr>
            <a:spLocks noChangeArrowheads="1"/>
          </p:cNvSpPr>
          <p:nvPr/>
        </p:nvSpPr>
        <p:spPr bwMode="auto">
          <a:xfrm>
            <a:off x="2774950" y="5683250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5</a:t>
            </a:r>
          </a:p>
        </p:txBody>
      </p:sp>
      <p:sp>
        <p:nvSpPr>
          <p:cNvPr id="44082" name="Rectangle 51"/>
          <p:cNvSpPr>
            <a:spLocks noChangeArrowheads="1"/>
          </p:cNvSpPr>
          <p:nvPr/>
        </p:nvSpPr>
        <p:spPr bwMode="auto">
          <a:xfrm>
            <a:off x="2479675" y="5683250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1</a:t>
            </a:r>
          </a:p>
        </p:txBody>
      </p:sp>
      <p:sp>
        <p:nvSpPr>
          <p:cNvPr id="44083" name="Rectangle 52"/>
          <p:cNvSpPr>
            <a:spLocks noChangeArrowheads="1"/>
          </p:cNvSpPr>
          <p:nvPr/>
        </p:nvSpPr>
        <p:spPr bwMode="auto">
          <a:xfrm>
            <a:off x="6913563" y="5438775"/>
            <a:ext cx="295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84" name="Rectangle 53"/>
          <p:cNvSpPr>
            <a:spLocks noChangeArrowheads="1"/>
          </p:cNvSpPr>
          <p:nvPr/>
        </p:nvSpPr>
        <p:spPr bwMode="auto">
          <a:xfrm>
            <a:off x="6618288" y="5438775"/>
            <a:ext cx="295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85" name="Rectangle 54"/>
          <p:cNvSpPr>
            <a:spLocks noChangeArrowheads="1"/>
          </p:cNvSpPr>
          <p:nvPr/>
        </p:nvSpPr>
        <p:spPr bwMode="auto">
          <a:xfrm>
            <a:off x="6321425" y="5438775"/>
            <a:ext cx="296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86" name="Rectangle 55"/>
          <p:cNvSpPr>
            <a:spLocks noChangeArrowheads="1"/>
          </p:cNvSpPr>
          <p:nvPr/>
        </p:nvSpPr>
        <p:spPr bwMode="auto">
          <a:xfrm>
            <a:off x="6026150" y="5438775"/>
            <a:ext cx="295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87" name="Rectangle 56"/>
          <p:cNvSpPr>
            <a:spLocks noChangeArrowheads="1"/>
          </p:cNvSpPr>
          <p:nvPr/>
        </p:nvSpPr>
        <p:spPr bwMode="auto">
          <a:xfrm>
            <a:off x="5730875" y="5438775"/>
            <a:ext cx="295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88" name="Rectangle 57"/>
          <p:cNvSpPr>
            <a:spLocks noChangeArrowheads="1"/>
          </p:cNvSpPr>
          <p:nvPr/>
        </p:nvSpPr>
        <p:spPr bwMode="auto">
          <a:xfrm>
            <a:off x="5435600" y="5438775"/>
            <a:ext cx="295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89" name="Rectangle 58"/>
          <p:cNvSpPr>
            <a:spLocks noChangeArrowheads="1"/>
          </p:cNvSpPr>
          <p:nvPr/>
        </p:nvSpPr>
        <p:spPr bwMode="auto">
          <a:xfrm>
            <a:off x="5140325" y="5438775"/>
            <a:ext cx="295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90" name="Rectangle 59"/>
          <p:cNvSpPr>
            <a:spLocks noChangeArrowheads="1"/>
          </p:cNvSpPr>
          <p:nvPr/>
        </p:nvSpPr>
        <p:spPr bwMode="auto">
          <a:xfrm>
            <a:off x="4843463" y="5438775"/>
            <a:ext cx="296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091" name="Rectangle 60"/>
          <p:cNvSpPr>
            <a:spLocks noChangeArrowheads="1"/>
          </p:cNvSpPr>
          <p:nvPr/>
        </p:nvSpPr>
        <p:spPr bwMode="auto">
          <a:xfrm>
            <a:off x="4548188" y="5438775"/>
            <a:ext cx="295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7</a:t>
            </a:r>
          </a:p>
        </p:txBody>
      </p:sp>
      <p:sp>
        <p:nvSpPr>
          <p:cNvPr id="44092" name="Rectangle 61"/>
          <p:cNvSpPr>
            <a:spLocks noChangeArrowheads="1"/>
          </p:cNvSpPr>
          <p:nvPr/>
        </p:nvSpPr>
        <p:spPr bwMode="auto">
          <a:xfrm>
            <a:off x="4252913" y="5438775"/>
            <a:ext cx="295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7</a:t>
            </a:r>
          </a:p>
        </p:txBody>
      </p:sp>
      <p:sp>
        <p:nvSpPr>
          <p:cNvPr id="44093" name="Rectangle 62"/>
          <p:cNvSpPr>
            <a:spLocks noChangeArrowheads="1"/>
          </p:cNvSpPr>
          <p:nvPr/>
        </p:nvSpPr>
        <p:spPr bwMode="auto">
          <a:xfrm>
            <a:off x="3957638" y="5438775"/>
            <a:ext cx="295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7</a:t>
            </a:r>
          </a:p>
        </p:txBody>
      </p:sp>
      <p:sp>
        <p:nvSpPr>
          <p:cNvPr id="44094" name="Rectangle 63"/>
          <p:cNvSpPr>
            <a:spLocks noChangeArrowheads="1"/>
          </p:cNvSpPr>
          <p:nvPr/>
        </p:nvSpPr>
        <p:spPr bwMode="auto">
          <a:xfrm>
            <a:off x="3662363" y="5438775"/>
            <a:ext cx="295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7</a:t>
            </a:r>
          </a:p>
        </p:txBody>
      </p:sp>
      <p:sp>
        <p:nvSpPr>
          <p:cNvPr id="44095" name="Rectangle 64"/>
          <p:cNvSpPr>
            <a:spLocks noChangeArrowheads="1"/>
          </p:cNvSpPr>
          <p:nvPr/>
        </p:nvSpPr>
        <p:spPr bwMode="auto">
          <a:xfrm>
            <a:off x="3365500" y="5438775"/>
            <a:ext cx="296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7</a:t>
            </a:r>
          </a:p>
        </p:txBody>
      </p:sp>
      <p:sp>
        <p:nvSpPr>
          <p:cNvPr id="44096" name="Rectangle 65"/>
          <p:cNvSpPr>
            <a:spLocks noChangeArrowheads="1"/>
          </p:cNvSpPr>
          <p:nvPr/>
        </p:nvSpPr>
        <p:spPr bwMode="auto">
          <a:xfrm>
            <a:off x="3070225" y="5438775"/>
            <a:ext cx="295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7</a:t>
            </a:r>
          </a:p>
        </p:txBody>
      </p:sp>
      <p:sp>
        <p:nvSpPr>
          <p:cNvPr id="44097" name="Rectangle 66"/>
          <p:cNvSpPr>
            <a:spLocks noChangeArrowheads="1"/>
          </p:cNvSpPr>
          <p:nvPr/>
        </p:nvSpPr>
        <p:spPr bwMode="auto">
          <a:xfrm>
            <a:off x="2774950" y="5438775"/>
            <a:ext cx="295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7</a:t>
            </a:r>
          </a:p>
        </p:txBody>
      </p:sp>
      <p:sp>
        <p:nvSpPr>
          <p:cNvPr id="44098" name="Rectangle 67"/>
          <p:cNvSpPr>
            <a:spLocks noChangeArrowheads="1"/>
          </p:cNvSpPr>
          <p:nvPr/>
        </p:nvSpPr>
        <p:spPr bwMode="auto">
          <a:xfrm>
            <a:off x="2479675" y="5438775"/>
            <a:ext cx="295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7</a:t>
            </a:r>
          </a:p>
        </p:txBody>
      </p:sp>
      <p:sp>
        <p:nvSpPr>
          <p:cNvPr id="44099" name="Rectangle 68"/>
          <p:cNvSpPr>
            <a:spLocks noChangeArrowheads="1"/>
          </p:cNvSpPr>
          <p:nvPr/>
        </p:nvSpPr>
        <p:spPr bwMode="auto">
          <a:xfrm>
            <a:off x="6913563" y="5195888"/>
            <a:ext cx="2952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100" name="Rectangle 69"/>
          <p:cNvSpPr>
            <a:spLocks noChangeArrowheads="1"/>
          </p:cNvSpPr>
          <p:nvPr/>
        </p:nvSpPr>
        <p:spPr bwMode="auto">
          <a:xfrm>
            <a:off x="6618288" y="5195888"/>
            <a:ext cx="2952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101" name="Rectangle 70"/>
          <p:cNvSpPr>
            <a:spLocks noChangeArrowheads="1"/>
          </p:cNvSpPr>
          <p:nvPr/>
        </p:nvSpPr>
        <p:spPr bwMode="auto">
          <a:xfrm>
            <a:off x="6321425" y="5195888"/>
            <a:ext cx="2968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102" name="Rectangle 71"/>
          <p:cNvSpPr>
            <a:spLocks noChangeArrowheads="1"/>
          </p:cNvSpPr>
          <p:nvPr/>
        </p:nvSpPr>
        <p:spPr bwMode="auto">
          <a:xfrm>
            <a:off x="6026150" y="5195888"/>
            <a:ext cx="2952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103" name="Rectangle 72"/>
          <p:cNvSpPr>
            <a:spLocks noChangeArrowheads="1"/>
          </p:cNvSpPr>
          <p:nvPr/>
        </p:nvSpPr>
        <p:spPr bwMode="auto">
          <a:xfrm>
            <a:off x="5730875" y="5195888"/>
            <a:ext cx="2952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104" name="Rectangle 73"/>
          <p:cNvSpPr>
            <a:spLocks noChangeArrowheads="1"/>
          </p:cNvSpPr>
          <p:nvPr/>
        </p:nvSpPr>
        <p:spPr bwMode="auto">
          <a:xfrm>
            <a:off x="5435600" y="5195888"/>
            <a:ext cx="2952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105" name="Rectangle 74"/>
          <p:cNvSpPr>
            <a:spLocks noChangeArrowheads="1"/>
          </p:cNvSpPr>
          <p:nvPr/>
        </p:nvSpPr>
        <p:spPr bwMode="auto">
          <a:xfrm>
            <a:off x="5140325" y="5195888"/>
            <a:ext cx="2952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106" name="Rectangle 75"/>
          <p:cNvSpPr>
            <a:spLocks noChangeArrowheads="1"/>
          </p:cNvSpPr>
          <p:nvPr/>
        </p:nvSpPr>
        <p:spPr bwMode="auto">
          <a:xfrm>
            <a:off x="4843463" y="5195888"/>
            <a:ext cx="29686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107" name="Rectangle 76"/>
          <p:cNvSpPr>
            <a:spLocks noChangeArrowheads="1"/>
          </p:cNvSpPr>
          <p:nvPr/>
        </p:nvSpPr>
        <p:spPr bwMode="auto">
          <a:xfrm>
            <a:off x="4548188" y="5195888"/>
            <a:ext cx="2952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108" name="Rectangle 77"/>
          <p:cNvSpPr>
            <a:spLocks noChangeArrowheads="1"/>
          </p:cNvSpPr>
          <p:nvPr/>
        </p:nvSpPr>
        <p:spPr bwMode="auto">
          <a:xfrm>
            <a:off x="4252913" y="5195888"/>
            <a:ext cx="2952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l-GR" altLang="el-GR" sz="1600">
              <a:latin typeface="+mn-lt"/>
            </a:endParaRPr>
          </a:p>
        </p:txBody>
      </p:sp>
      <p:sp>
        <p:nvSpPr>
          <p:cNvPr id="44109" name="Rectangle 78"/>
          <p:cNvSpPr>
            <a:spLocks noChangeArrowheads="1"/>
          </p:cNvSpPr>
          <p:nvPr/>
        </p:nvSpPr>
        <p:spPr bwMode="auto">
          <a:xfrm>
            <a:off x="3957638" y="5195888"/>
            <a:ext cx="2952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1</a:t>
            </a:r>
          </a:p>
        </p:txBody>
      </p:sp>
      <p:sp>
        <p:nvSpPr>
          <p:cNvPr id="44110" name="Rectangle 79"/>
          <p:cNvSpPr>
            <a:spLocks noChangeArrowheads="1"/>
          </p:cNvSpPr>
          <p:nvPr/>
        </p:nvSpPr>
        <p:spPr bwMode="auto">
          <a:xfrm>
            <a:off x="3662363" y="5195888"/>
            <a:ext cx="2952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1</a:t>
            </a:r>
          </a:p>
        </p:txBody>
      </p:sp>
      <p:sp>
        <p:nvSpPr>
          <p:cNvPr id="44111" name="Rectangle 80"/>
          <p:cNvSpPr>
            <a:spLocks noChangeArrowheads="1"/>
          </p:cNvSpPr>
          <p:nvPr/>
        </p:nvSpPr>
        <p:spPr bwMode="auto">
          <a:xfrm>
            <a:off x="3365500" y="5195888"/>
            <a:ext cx="2968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1</a:t>
            </a:r>
          </a:p>
        </p:txBody>
      </p:sp>
      <p:sp>
        <p:nvSpPr>
          <p:cNvPr id="44112" name="Rectangle 81"/>
          <p:cNvSpPr>
            <a:spLocks noChangeArrowheads="1"/>
          </p:cNvSpPr>
          <p:nvPr/>
        </p:nvSpPr>
        <p:spPr bwMode="auto">
          <a:xfrm>
            <a:off x="3070225" y="5195888"/>
            <a:ext cx="2952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3</a:t>
            </a:r>
          </a:p>
        </p:txBody>
      </p:sp>
      <p:sp>
        <p:nvSpPr>
          <p:cNvPr id="44113" name="Rectangle 82"/>
          <p:cNvSpPr>
            <a:spLocks noChangeArrowheads="1"/>
          </p:cNvSpPr>
          <p:nvPr/>
        </p:nvSpPr>
        <p:spPr bwMode="auto">
          <a:xfrm>
            <a:off x="2774950" y="5195888"/>
            <a:ext cx="2952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3</a:t>
            </a:r>
          </a:p>
        </p:txBody>
      </p:sp>
      <p:sp>
        <p:nvSpPr>
          <p:cNvPr id="44114" name="Rectangle 83"/>
          <p:cNvSpPr>
            <a:spLocks noChangeArrowheads="1"/>
          </p:cNvSpPr>
          <p:nvPr/>
        </p:nvSpPr>
        <p:spPr bwMode="auto">
          <a:xfrm>
            <a:off x="2479675" y="5195888"/>
            <a:ext cx="2952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3</a:t>
            </a:r>
          </a:p>
        </p:txBody>
      </p:sp>
      <p:sp>
        <p:nvSpPr>
          <p:cNvPr id="44115" name="Rectangle 84"/>
          <p:cNvSpPr>
            <a:spLocks noChangeArrowheads="1"/>
          </p:cNvSpPr>
          <p:nvPr/>
        </p:nvSpPr>
        <p:spPr bwMode="auto">
          <a:xfrm>
            <a:off x="6913563" y="4953000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3</a:t>
            </a:r>
          </a:p>
        </p:txBody>
      </p:sp>
      <p:sp>
        <p:nvSpPr>
          <p:cNvPr id="44116" name="Rectangle 85"/>
          <p:cNvSpPr>
            <a:spLocks noChangeArrowheads="1"/>
          </p:cNvSpPr>
          <p:nvPr/>
        </p:nvSpPr>
        <p:spPr bwMode="auto">
          <a:xfrm>
            <a:off x="6618288" y="4953000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3</a:t>
            </a:r>
          </a:p>
        </p:txBody>
      </p:sp>
      <p:sp>
        <p:nvSpPr>
          <p:cNvPr id="44117" name="Rectangle 86"/>
          <p:cNvSpPr>
            <a:spLocks noChangeArrowheads="1"/>
          </p:cNvSpPr>
          <p:nvPr/>
        </p:nvSpPr>
        <p:spPr bwMode="auto">
          <a:xfrm>
            <a:off x="6321425" y="4953000"/>
            <a:ext cx="29686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3</a:t>
            </a:r>
          </a:p>
        </p:txBody>
      </p:sp>
      <p:sp>
        <p:nvSpPr>
          <p:cNvPr id="44118" name="Rectangle 87"/>
          <p:cNvSpPr>
            <a:spLocks noChangeArrowheads="1"/>
          </p:cNvSpPr>
          <p:nvPr/>
        </p:nvSpPr>
        <p:spPr bwMode="auto">
          <a:xfrm>
            <a:off x="6026150" y="4953000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3</a:t>
            </a:r>
          </a:p>
        </p:txBody>
      </p:sp>
      <p:sp>
        <p:nvSpPr>
          <p:cNvPr id="44119" name="Rectangle 88"/>
          <p:cNvSpPr>
            <a:spLocks noChangeArrowheads="1"/>
          </p:cNvSpPr>
          <p:nvPr/>
        </p:nvSpPr>
        <p:spPr bwMode="auto">
          <a:xfrm>
            <a:off x="5730875" y="4953000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1</a:t>
            </a:r>
          </a:p>
        </p:txBody>
      </p:sp>
      <p:sp>
        <p:nvSpPr>
          <p:cNvPr id="44120" name="Rectangle 89"/>
          <p:cNvSpPr>
            <a:spLocks noChangeArrowheads="1"/>
          </p:cNvSpPr>
          <p:nvPr/>
        </p:nvSpPr>
        <p:spPr bwMode="auto">
          <a:xfrm>
            <a:off x="5435600" y="4953000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3</a:t>
            </a:r>
          </a:p>
        </p:txBody>
      </p:sp>
      <p:sp>
        <p:nvSpPr>
          <p:cNvPr id="44121" name="Rectangle 90"/>
          <p:cNvSpPr>
            <a:spLocks noChangeArrowheads="1"/>
          </p:cNvSpPr>
          <p:nvPr/>
        </p:nvSpPr>
        <p:spPr bwMode="auto">
          <a:xfrm>
            <a:off x="5140325" y="4953000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1</a:t>
            </a:r>
          </a:p>
        </p:txBody>
      </p:sp>
      <p:sp>
        <p:nvSpPr>
          <p:cNvPr id="44122" name="Rectangle 91"/>
          <p:cNvSpPr>
            <a:spLocks noChangeArrowheads="1"/>
          </p:cNvSpPr>
          <p:nvPr/>
        </p:nvSpPr>
        <p:spPr bwMode="auto">
          <a:xfrm>
            <a:off x="4843463" y="4953000"/>
            <a:ext cx="29686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1</a:t>
            </a:r>
          </a:p>
        </p:txBody>
      </p:sp>
      <p:sp>
        <p:nvSpPr>
          <p:cNvPr id="44123" name="Rectangle 92"/>
          <p:cNvSpPr>
            <a:spLocks noChangeArrowheads="1"/>
          </p:cNvSpPr>
          <p:nvPr/>
        </p:nvSpPr>
        <p:spPr bwMode="auto">
          <a:xfrm>
            <a:off x="4548188" y="4953000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1</a:t>
            </a:r>
          </a:p>
        </p:txBody>
      </p:sp>
      <p:sp>
        <p:nvSpPr>
          <p:cNvPr id="44124" name="Rectangle 93"/>
          <p:cNvSpPr>
            <a:spLocks noChangeArrowheads="1"/>
          </p:cNvSpPr>
          <p:nvPr/>
        </p:nvSpPr>
        <p:spPr bwMode="auto">
          <a:xfrm>
            <a:off x="4252913" y="4953000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3</a:t>
            </a:r>
          </a:p>
        </p:txBody>
      </p:sp>
      <p:sp>
        <p:nvSpPr>
          <p:cNvPr id="44125" name="Rectangle 94"/>
          <p:cNvSpPr>
            <a:spLocks noChangeArrowheads="1"/>
          </p:cNvSpPr>
          <p:nvPr/>
        </p:nvSpPr>
        <p:spPr bwMode="auto">
          <a:xfrm>
            <a:off x="3957638" y="4953000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3</a:t>
            </a:r>
          </a:p>
        </p:txBody>
      </p:sp>
      <p:sp>
        <p:nvSpPr>
          <p:cNvPr id="44126" name="Rectangle 95"/>
          <p:cNvSpPr>
            <a:spLocks noChangeArrowheads="1"/>
          </p:cNvSpPr>
          <p:nvPr/>
        </p:nvSpPr>
        <p:spPr bwMode="auto">
          <a:xfrm>
            <a:off x="3662363" y="4953000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3</a:t>
            </a:r>
          </a:p>
        </p:txBody>
      </p:sp>
      <p:sp>
        <p:nvSpPr>
          <p:cNvPr id="44127" name="Rectangle 96"/>
          <p:cNvSpPr>
            <a:spLocks noChangeArrowheads="1"/>
          </p:cNvSpPr>
          <p:nvPr/>
        </p:nvSpPr>
        <p:spPr bwMode="auto">
          <a:xfrm>
            <a:off x="3365500" y="4953000"/>
            <a:ext cx="29686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2</a:t>
            </a:r>
          </a:p>
        </p:txBody>
      </p:sp>
      <p:sp>
        <p:nvSpPr>
          <p:cNvPr id="44128" name="Rectangle 97"/>
          <p:cNvSpPr>
            <a:spLocks noChangeArrowheads="1"/>
          </p:cNvSpPr>
          <p:nvPr/>
        </p:nvSpPr>
        <p:spPr bwMode="auto">
          <a:xfrm>
            <a:off x="3070225" y="4953000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2</a:t>
            </a:r>
          </a:p>
        </p:txBody>
      </p:sp>
      <p:sp>
        <p:nvSpPr>
          <p:cNvPr id="44129" name="Rectangle 98"/>
          <p:cNvSpPr>
            <a:spLocks noChangeArrowheads="1"/>
          </p:cNvSpPr>
          <p:nvPr/>
        </p:nvSpPr>
        <p:spPr bwMode="auto">
          <a:xfrm>
            <a:off x="2774950" y="4953000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3</a:t>
            </a:r>
          </a:p>
        </p:txBody>
      </p:sp>
      <p:sp>
        <p:nvSpPr>
          <p:cNvPr id="44130" name="Rectangle 99"/>
          <p:cNvSpPr>
            <a:spLocks noChangeArrowheads="1"/>
          </p:cNvSpPr>
          <p:nvPr/>
        </p:nvSpPr>
        <p:spPr bwMode="auto">
          <a:xfrm>
            <a:off x="2479675" y="4953000"/>
            <a:ext cx="295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2</a:t>
            </a:r>
          </a:p>
        </p:txBody>
      </p:sp>
      <p:sp>
        <p:nvSpPr>
          <p:cNvPr id="44131" name="Line 100"/>
          <p:cNvSpPr>
            <a:spLocks noChangeShapeType="1"/>
          </p:cNvSpPr>
          <p:nvPr/>
        </p:nvSpPr>
        <p:spPr bwMode="auto">
          <a:xfrm>
            <a:off x="1295400" y="5195888"/>
            <a:ext cx="5913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 anchor="ctr">
            <a:spAutoFit/>
          </a:bodyPr>
          <a:lstStyle/>
          <a:p>
            <a:endParaRPr lang="el-GR"/>
          </a:p>
        </p:txBody>
      </p:sp>
      <p:sp>
        <p:nvSpPr>
          <p:cNvPr id="44132" name="Line 101"/>
          <p:cNvSpPr>
            <a:spLocks noChangeShapeType="1"/>
          </p:cNvSpPr>
          <p:nvPr/>
        </p:nvSpPr>
        <p:spPr bwMode="auto">
          <a:xfrm>
            <a:off x="1295400" y="5438775"/>
            <a:ext cx="5913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 anchor="ctr">
            <a:spAutoFit/>
          </a:bodyPr>
          <a:lstStyle/>
          <a:p>
            <a:endParaRPr lang="el-GR"/>
          </a:p>
        </p:txBody>
      </p:sp>
      <p:sp>
        <p:nvSpPr>
          <p:cNvPr id="44133" name="Line 102"/>
          <p:cNvSpPr>
            <a:spLocks noChangeShapeType="1"/>
          </p:cNvSpPr>
          <p:nvPr/>
        </p:nvSpPr>
        <p:spPr bwMode="auto">
          <a:xfrm>
            <a:off x="1295400" y="5683250"/>
            <a:ext cx="5913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 anchor="ctr">
            <a:spAutoFit/>
          </a:bodyPr>
          <a:lstStyle/>
          <a:p>
            <a:endParaRPr lang="el-GR"/>
          </a:p>
        </p:txBody>
      </p:sp>
      <p:sp>
        <p:nvSpPr>
          <p:cNvPr id="44134" name="Line 103"/>
          <p:cNvSpPr>
            <a:spLocks noChangeShapeType="1"/>
          </p:cNvSpPr>
          <p:nvPr/>
        </p:nvSpPr>
        <p:spPr bwMode="auto">
          <a:xfrm>
            <a:off x="1295400" y="5926138"/>
            <a:ext cx="5913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 anchor="ctr">
            <a:spAutoFit/>
          </a:bodyPr>
          <a:lstStyle/>
          <a:p>
            <a:endParaRPr lang="el-GR"/>
          </a:p>
        </p:txBody>
      </p:sp>
      <p:sp>
        <p:nvSpPr>
          <p:cNvPr id="44135" name="Line 104"/>
          <p:cNvSpPr>
            <a:spLocks noChangeShapeType="1"/>
          </p:cNvSpPr>
          <p:nvPr/>
        </p:nvSpPr>
        <p:spPr bwMode="auto">
          <a:xfrm>
            <a:off x="1295400" y="6169025"/>
            <a:ext cx="5913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 anchor="ctr">
            <a:spAutoFit/>
          </a:bodyPr>
          <a:lstStyle/>
          <a:p>
            <a:endParaRPr lang="el-GR"/>
          </a:p>
        </p:txBody>
      </p:sp>
      <p:sp>
        <p:nvSpPr>
          <p:cNvPr id="44136" name="Line 105"/>
          <p:cNvSpPr>
            <a:spLocks noChangeShapeType="1"/>
          </p:cNvSpPr>
          <p:nvPr/>
        </p:nvSpPr>
        <p:spPr bwMode="auto">
          <a:xfrm>
            <a:off x="2479675" y="4953000"/>
            <a:ext cx="47291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 anchor="ctr">
            <a:spAutoFit/>
          </a:bodyPr>
          <a:lstStyle/>
          <a:p>
            <a:endParaRPr lang="el-GR"/>
          </a:p>
        </p:txBody>
      </p:sp>
      <p:sp>
        <p:nvSpPr>
          <p:cNvPr id="44137" name="Line 106"/>
          <p:cNvSpPr>
            <a:spLocks noChangeShapeType="1"/>
          </p:cNvSpPr>
          <p:nvPr/>
        </p:nvSpPr>
        <p:spPr bwMode="auto">
          <a:xfrm>
            <a:off x="2479675" y="4953000"/>
            <a:ext cx="1588" cy="145891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 anchor="ctr">
            <a:spAutoFit/>
          </a:bodyPr>
          <a:lstStyle/>
          <a:p>
            <a:endParaRPr lang="el-GR"/>
          </a:p>
        </p:txBody>
      </p:sp>
      <p:sp>
        <p:nvSpPr>
          <p:cNvPr id="44138" name="Line 107"/>
          <p:cNvSpPr>
            <a:spLocks noChangeShapeType="1"/>
          </p:cNvSpPr>
          <p:nvPr/>
        </p:nvSpPr>
        <p:spPr bwMode="auto">
          <a:xfrm>
            <a:off x="7208838" y="4953000"/>
            <a:ext cx="0" cy="145891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 anchor="ctr">
            <a:spAutoFit/>
          </a:bodyPr>
          <a:lstStyle/>
          <a:p>
            <a:endParaRPr lang="el-GR"/>
          </a:p>
        </p:txBody>
      </p:sp>
      <p:sp>
        <p:nvSpPr>
          <p:cNvPr id="44139" name="Line 108"/>
          <p:cNvSpPr>
            <a:spLocks noChangeShapeType="1"/>
          </p:cNvSpPr>
          <p:nvPr/>
        </p:nvSpPr>
        <p:spPr bwMode="auto">
          <a:xfrm>
            <a:off x="2479675" y="6411913"/>
            <a:ext cx="47291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 anchor="ctr">
            <a:spAutoFit/>
          </a:bodyPr>
          <a:lstStyle/>
          <a:p>
            <a:endParaRPr lang="el-GR"/>
          </a:p>
        </p:txBody>
      </p:sp>
      <p:sp>
        <p:nvSpPr>
          <p:cNvPr id="44140" name="Rectangle 109"/>
          <p:cNvSpPr>
            <a:spLocks noChangeArrowheads="1"/>
          </p:cNvSpPr>
          <p:nvPr/>
        </p:nvSpPr>
        <p:spPr bwMode="auto">
          <a:xfrm>
            <a:off x="1295400" y="6169025"/>
            <a:ext cx="1184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…</a:t>
            </a:r>
          </a:p>
        </p:txBody>
      </p:sp>
      <p:sp>
        <p:nvSpPr>
          <p:cNvPr id="44141" name="Rectangle 110"/>
          <p:cNvSpPr>
            <a:spLocks noChangeArrowheads="1"/>
          </p:cNvSpPr>
          <p:nvPr/>
        </p:nvSpPr>
        <p:spPr bwMode="auto">
          <a:xfrm>
            <a:off x="1295400" y="5926138"/>
            <a:ext cx="11842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User 5</a:t>
            </a:r>
          </a:p>
        </p:txBody>
      </p:sp>
      <p:sp>
        <p:nvSpPr>
          <p:cNvPr id="44142" name="Rectangle 111"/>
          <p:cNvSpPr>
            <a:spLocks noChangeArrowheads="1"/>
          </p:cNvSpPr>
          <p:nvPr/>
        </p:nvSpPr>
        <p:spPr bwMode="auto">
          <a:xfrm>
            <a:off x="1295400" y="5683250"/>
            <a:ext cx="1184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User 4</a:t>
            </a:r>
          </a:p>
        </p:txBody>
      </p:sp>
      <p:sp>
        <p:nvSpPr>
          <p:cNvPr id="44143" name="Rectangle 112"/>
          <p:cNvSpPr>
            <a:spLocks noChangeArrowheads="1"/>
          </p:cNvSpPr>
          <p:nvPr/>
        </p:nvSpPr>
        <p:spPr bwMode="auto">
          <a:xfrm>
            <a:off x="1295400" y="5410200"/>
            <a:ext cx="1184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User 3</a:t>
            </a:r>
          </a:p>
        </p:txBody>
      </p:sp>
      <p:sp>
        <p:nvSpPr>
          <p:cNvPr id="44144" name="Rectangle 113"/>
          <p:cNvSpPr>
            <a:spLocks noChangeArrowheads="1"/>
          </p:cNvSpPr>
          <p:nvPr/>
        </p:nvSpPr>
        <p:spPr bwMode="auto">
          <a:xfrm>
            <a:off x="1295400" y="5195888"/>
            <a:ext cx="11842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 dirty="0">
                <a:latin typeface="+mn-lt"/>
              </a:rPr>
              <a:t>User 2</a:t>
            </a:r>
          </a:p>
        </p:txBody>
      </p:sp>
      <p:sp>
        <p:nvSpPr>
          <p:cNvPr id="44145" name="Rectangle 114"/>
          <p:cNvSpPr>
            <a:spLocks noChangeArrowheads="1"/>
          </p:cNvSpPr>
          <p:nvPr/>
        </p:nvSpPr>
        <p:spPr bwMode="auto">
          <a:xfrm>
            <a:off x="1295400" y="495300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l-GR" sz="1600">
                <a:latin typeface="+mn-lt"/>
              </a:rPr>
              <a:t>User 1</a:t>
            </a:r>
          </a:p>
        </p:txBody>
      </p:sp>
      <p:sp>
        <p:nvSpPr>
          <p:cNvPr id="44146" name="Line 115"/>
          <p:cNvSpPr>
            <a:spLocks noChangeShapeType="1"/>
          </p:cNvSpPr>
          <p:nvPr/>
        </p:nvSpPr>
        <p:spPr bwMode="auto">
          <a:xfrm>
            <a:off x="1295400" y="4953000"/>
            <a:ext cx="118427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 anchor="ctr">
            <a:spAutoFit/>
          </a:bodyPr>
          <a:lstStyle/>
          <a:p>
            <a:endParaRPr lang="el-GR"/>
          </a:p>
        </p:txBody>
      </p:sp>
      <p:sp>
        <p:nvSpPr>
          <p:cNvPr id="44147" name="Line 116"/>
          <p:cNvSpPr>
            <a:spLocks noChangeShapeType="1"/>
          </p:cNvSpPr>
          <p:nvPr/>
        </p:nvSpPr>
        <p:spPr bwMode="auto">
          <a:xfrm>
            <a:off x="1295400" y="6411913"/>
            <a:ext cx="118427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 anchor="ctr">
            <a:spAutoFit/>
          </a:bodyPr>
          <a:lstStyle/>
          <a:p>
            <a:endParaRPr lang="el-GR"/>
          </a:p>
        </p:txBody>
      </p:sp>
      <p:sp>
        <p:nvSpPr>
          <p:cNvPr id="44148" name="Line 117"/>
          <p:cNvSpPr>
            <a:spLocks noChangeShapeType="1"/>
          </p:cNvSpPr>
          <p:nvPr/>
        </p:nvSpPr>
        <p:spPr bwMode="auto">
          <a:xfrm>
            <a:off x="1295400" y="4953000"/>
            <a:ext cx="1588" cy="145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 anchor="ctr">
            <a:spAutoFit/>
          </a:bodyPr>
          <a:lstStyle/>
          <a:p>
            <a:endParaRPr lang="el-GR"/>
          </a:p>
        </p:txBody>
      </p:sp>
      <p:sp>
        <p:nvSpPr>
          <p:cNvPr id="44149" name="Line 118"/>
          <p:cNvSpPr>
            <a:spLocks noChangeShapeType="1"/>
          </p:cNvSpPr>
          <p:nvPr/>
        </p:nvSpPr>
        <p:spPr bwMode="auto">
          <a:xfrm>
            <a:off x="2479675" y="4953000"/>
            <a:ext cx="1588" cy="145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 anchor="ctr">
            <a:spAutoFit/>
          </a:bodyPr>
          <a:lstStyle/>
          <a:p>
            <a:endParaRPr lang="el-GR"/>
          </a:p>
        </p:txBody>
      </p:sp>
      <p:sp>
        <p:nvSpPr>
          <p:cNvPr id="44150" name="AutoShape 119"/>
          <p:cNvSpPr>
            <a:spLocks noChangeArrowheads="1"/>
          </p:cNvSpPr>
          <p:nvPr/>
        </p:nvSpPr>
        <p:spPr bwMode="auto">
          <a:xfrm rot="3772813" flipH="1">
            <a:off x="7621587" y="4418013"/>
            <a:ext cx="365125" cy="1130300"/>
          </a:xfrm>
          <a:prstGeom prst="downArrow">
            <a:avLst>
              <a:gd name="adj1" fmla="val 50000"/>
              <a:gd name="adj2" fmla="val 773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l-GR" altLang="el-GR" sz="1800">
              <a:latin typeface="+mn-lt"/>
            </a:endParaRPr>
          </a:p>
        </p:txBody>
      </p:sp>
      <p:sp>
        <p:nvSpPr>
          <p:cNvPr id="44151" name="Rectangle 120"/>
          <p:cNvSpPr>
            <a:spLocks noChangeArrowheads="1"/>
          </p:cNvSpPr>
          <p:nvPr/>
        </p:nvSpPr>
        <p:spPr bwMode="auto">
          <a:xfrm>
            <a:off x="304800" y="2286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l-GR" sz="32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21" name="Rectangle 6"/>
          <p:cNvSpPr txBox="1">
            <a:spLocks noChangeArrowheads="1"/>
          </p:cNvSpPr>
          <p:nvPr/>
        </p:nvSpPr>
        <p:spPr>
          <a:xfrm>
            <a:off x="459382" y="32928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ea typeface="ＭＳ Ｐゴシック" pitchFamily="34" charset="-128"/>
              </a:rPr>
              <a:t>Sequence (Web) Data</a:t>
            </a:r>
          </a:p>
        </p:txBody>
      </p:sp>
    </p:spTree>
    <p:extLst>
      <p:ext uri="{BB962C8B-B14F-4D97-AF65-F5344CB8AC3E}">
        <p14:creationId xmlns:p14="http://schemas.microsoft.com/office/powerpoint/2010/main" val="33063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ea typeface="ＭＳ Ｐゴシック" pitchFamily="34" charset="-128"/>
              </a:rPr>
              <a:t>Time Series Data</a:t>
            </a:r>
          </a:p>
        </p:txBody>
      </p:sp>
      <p:pic>
        <p:nvPicPr>
          <p:cNvPr id="4505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24000"/>
            <a:ext cx="6781800" cy="5086350"/>
          </a:xfrm>
          <a:noFill/>
        </p:spPr>
      </p:pic>
    </p:spTree>
    <p:extLst>
      <p:ext uri="{BB962C8B-B14F-4D97-AF65-F5344CB8AC3E}">
        <p14:creationId xmlns:p14="http://schemas.microsoft.com/office/powerpoint/2010/main" val="41730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ea typeface="ＭＳ Ｐゴシック" pitchFamily="34" charset="-128"/>
              </a:rPr>
              <a:t>Image Data</a:t>
            </a:r>
          </a:p>
        </p:txBody>
      </p:sp>
      <p:pic>
        <p:nvPicPr>
          <p:cNvPr id="4608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143000"/>
            <a:ext cx="6827838" cy="5121275"/>
          </a:xfrm>
          <a:noFill/>
        </p:spPr>
      </p:pic>
    </p:spTree>
    <p:extLst>
      <p:ext uri="{BB962C8B-B14F-4D97-AF65-F5344CB8AC3E}">
        <p14:creationId xmlns:p14="http://schemas.microsoft.com/office/powerpoint/2010/main" val="1335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Califor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0"/>
            <a:ext cx="6842125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2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… 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NewEngland_amo_2004015_l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0"/>
            <a:ext cx="6332538" cy="791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6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ea typeface="ＭＳ Ｐゴシック" pitchFamily="34" charset="-128"/>
              </a:rPr>
              <a:t>Spatio-temporal data</a:t>
            </a:r>
          </a:p>
        </p:txBody>
      </p:sp>
      <p:pic>
        <p:nvPicPr>
          <p:cNvPr id="49154" name="Picture 5" descr="alltraj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963" y="1600200"/>
            <a:ext cx="79660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408330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l-GR" dirty="0" smtClean="0">
                <a:ea typeface="ＭＳ Ｐゴシック" pitchFamily="34" charset="-128"/>
              </a:rPr>
              <a:t>Social Networks – Graphs  </a:t>
            </a:r>
          </a:p>
        </p:txBody>
      </p:sp>
      <p:pic>
        <p:nvPicPr>
          <p:cNvPr id="50178" name="Picture 4" descr="kleinberg_lar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838200"/>
            <a:ext cx="8305800" cy="5622925"/>
          </a:xfrm>
          <a:noFill/>
        </p:spPr>
      </p:pic>
    </p:spTree>
    <p:extLst>
      <p:ext uri="{BB962C8B-B14F-4D97-AF65-F5344CB8AC3E}">
        <p14:creationId xmlns:p14="http://schemas.microsoft.com/office/powerpoint/2010/main" val="10724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ea typeface="ＭＳ Ｐゴシック" pitchFamily="34" charset="-128"/>
              </a:rPr>
              <a:t>Different Data Mining Tasks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l-GR" sz="2800" dirty="0" smtClean="0"/>
              <a:t>Exploratory Data Analysis</a:t>
            </a:r>
          </a:p>
          <a:p>
            <a:pPr eaLnBrk="1" hangingPunct="1"/>
            <a:r>
              <a:rPr lang="en-US" altLang="el-GR" sz="2800" dirty="0" smtClean="0"/>
              <a:t>Descriptive Modeling</a:t>
            </a:r>
          </a:p>
          <a:p>
            <a:pPr eaLnBrk="1" hangingPunct="1"/>
            <a:r>
              <a:rPr lang="en-US" altLang="el-GR" sz="2800" dirty="0" smtClean="0"/>
              <a:t>Predictive Modeling</a:t>
            </a:r>
          </a:p>
          <a:p>
            <a:pPr eaLnBrk="1" hangingPunct="1"/>
            <a:r>
              <a:rPr lang="en-US" altLang="el-GR" sz="2800" dirty="0" smtClean="0"/>
              <a:t>Discovering Patterns and Rules</a:t>
            </a:r>
          </a:p>
          <a:p>
            <a:pPr eaLnBrk="1" hangingPunct="1"/>
            <a:r>
              <a:rPr lang="en-US" altLang="el-GR" sz="2800" dirty="0" smtClean="0"/>
              <a:t>+ others….</a:t>
            </a:r>
          </a:p>
        </p:txBody>
      </p:sp>
    </p:spTree>
    <p:extLst>
      <p:ext uri="{BB962C8B-B14F-4D97-AF65-F5344CB8AC3E}">
        <p14:creationId xmlns:p14="http://schemas.microsoft.com/office/powerpoint/2010/main" val="422999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ea typeface="ＭＳ Ｐゴシック" pitchFamily="34" charset="-128"/>
              </a:rPr>
              <a:t>Exploratory Data Analysis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l-GR" sz="1400" dirty="0" smtClean="0"/>
              <a:t>Getting an overall sense of the data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l-GR" sz="1400" dirty="0" smtClean="0"/>
              <a:t>Computing summary statistics: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l-GR" sz="1400" dirty="0" smtClean="0"/>
              <a:t>Number of distinct values, max, min, mean, median, variance, skewness,..</a:t>
            </a:r>
          </a:p>
          <a:p>
            <a:pPr lvl="2" eaLnBrk="1" hangingPunct="1">
              <a:lnSpc>
                <a:spcPct val="80000"/>
              </a:lnSpc>
            </a:pPr>
            <a:endParaRPr lang="en-US" altLang="el-GR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l-GR" sz="1400" dirty="0" smtClean="0"/>
              <a:t>Visualization is widely used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l-GR" sz="1400" dirty="0" smtClean="0"/>
              <a:t>1d histograms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l-GR" sz="1400" dirty="0" smtClean="0"/>
              <a:t>2d scatter plots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l-GR" sz="1400" dirty="0" smtClean="0"/>
              <a:t>Higher-dimensional methods</a:t>
            </a:r>
          </a:p>
          <a:p>
            <a:pPr lvl="1" eaLnBrk="1" hangingPunct="1">
              <a:lnSpc>
                <a:spcPct val="80000"/>
              </a:lnSpc>
            </a:pPr>
            <a:endParaRPr lang="en-US" altLang="el-GR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l-GR" sz="1400" dirty="0" smtClean="0"/>
              <a:t>Useful for data checking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l-GR" sz="1400" dirty="0" smtClean="0"/>
              <a:t>E.g., finding that a variable is always integer valued or positive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l-GR" sz="1400" dirty="0" smtClean="0"/>
              <a:t>Finding the some variables are highly skewed</a:t>
            </a:r>
          </a:p>
          <a:p>
            <a:pPr eaLnBrk="1" hangingPunct="1">
              <a:lnSpc>
                <a:spcPct val="80000"/>
              </a:lnSpc>
            </a:pPr>
            <a:endParaRPr lang="en-US" altLang="el-GR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l-GR" sz="1400" dirty="0" smtClean="0"/>
              <a:t>Simple exploratory analysis can be extremely valuable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l-GR" sz="1400" dirty="0" smtClean="0"/>
              <a:t>You should always </a:t>
            </a:r>
            <a:r>
              <a:rPr lang="ja-JP" altLang="en-US" sz="1400" dirty="0" smtClean="0"/>
              <a:t>“</a:t>
            </a:r>
            <a:r>
              <a:rPr lang="en-US" altLang="ja-JP" sz="1400" dirty="0" smtClean="0"/>
              <a:t>look</a:t>
            </a:r>
            <a:r>
              <a:rPr lang="ja-JP" altLang="en-US" sz="1400" dirty="0" smtClean="0"/>
              <a:t>”</a:t>
            </a:r>
            <a:r>
              <a:rPr lang="en-US" altLang="ja-JP" sz="1400" dirty="0" smtClean="0"/>
              <a:t> at your data before applying any data mining algorithms</a:t>
            </a:r>
          </a:p>
        </p:txBody>
      </p:sp>
    </p:spTree>
    <p:extLst>
      <p:ext uri="{BB962C8B-B14F-4D97-AF65-F5344CB8AC3E}">
        <p14:creationId xmlns:p14="http://schemas.microsoft.com/office/powerpoint/2010/main" val="11955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l-GR" dirty="0" smtClean="0">
                <a:ea typeface="ＭＳ Ｐゴシック" pitchFamily="34" charset="-128"/>
              </a:rPr>
              <a:t>Example of Exploratory Data Analysis</a:t>
            </a:r>
            <a:br>
              <a:rPr lang="en-US" altLang="el-GR" dirty="0" smtClean="0">
                <a:ea typeface="ＭＳ Ｐゴシック" pitchFamily="34" charset="-128"/>
              </a:rPr>
            </a:br>
            <a:r>
              <a:rPr lang="en-US" altLang="el-GR" sz="1800" dirty="0" smtClean="0">
                <a:ea typeface="ＭＳ Ｐゴシック" pitchFamily="34" charset="-128"/>
              </a:rPr>
              <a:t>(Pima Indians data, scatter plot matrix)</a:t>
            </a:r>
          </a:p>
        </p:txBody>
      </p:sp>
      <p:pic>
        <p:nvPicPr>
          <p:cNvPr id="5325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143000"/>
            <a:ext cx="6781800" cy="5310188"/>
          </a:xfrm>
          <a:noFill/>
        </p:spPr>
      </p:pic>
    </p:spTree>
    <p:extLst>
      <p:ext uri="{BB962C8B-B14F-4D97-AF65-F5344CB8AC3E}">
        <p14:creationId xmlns:p14="http://schemas.microsoft.com/office/powerpoint/2010/main" val="26800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ea typeface="ＭＳ Ｐゴシック" pitchFamily="34" charset="-128"/>
              </a:rPr>
              <a:t>Descriptive Modeling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l-GR" sz="2600" dirty="0" smtClean="0"/>
              <a:t>Goal is to build a </a:t>
            </a:r>
            <a:r>
              <a:rPr lang="ja-JP" altLang="en-US" sz="2600" dirty="0" smtClean="0"/>
              <a:t>“</a:t>
            </a:r>
            <a:r>
              <a:rPr lang="en-US" altLang="ja-JP" sz="2600" dirty="0" smtClean="0"/>
              <a:t>generative</a:t>
            </a:r>
            <a:r>
              <a:rPr lang="ja-JP" altLang="en-US" sz="2600" dirty="0" smtClean="0"/>
              <a:t>”</a:t>
            </a:r>
            <a:r>
              <a:rPr lang="en-US" altLang="ja-JP" sz="2600" dirty="0" smtClean="0"/>
              <a:t> or </a:t>
            </a:r>
            <a:r>
              <a:rPr lang="ja-JP" altLang="en-US" sz="2600" dirty="0" smtClean="0"/>
              <a:t>“</a:t>
            </a:r>
            <a:r>
              <a:rPr lang="en-US" altLang="ja-JP" sz="2600" dirty="0" smtClean="0"/>
              <a:t>descriptive</a:t>
            </a:r>
            <a:r>
              <a:rPr lang="ja-JP" altLang="en-US" sz="2600" dirty="0" smtClean="0"/>
              <a:t>”</a:t>
            </a:r>
            <a:r>
              <a:rPr lang="en-US" altLang="ja-JP" sz="2600" dirty="0" smtClean="0"/>
              <a:t> model,</a:t>
            </a:r>
          </a:p>
          <a:p>
            <a:pPr lvl="1" eaLnBrk="1" hangingPunct="1"/>
            <a:r>
              <a:rPr lang="en-US" altLang="el-GR" sz="2600" dirty="0" smtClean="0"/>
              <a:t>E.g., a model that could simulate the data if needed</a:t>
            </a:r>
          </a:p>
          <a:p>
            <a:pPr lvl="1" eaLnBrk="1" hangingPunct="1"/>
            <a:r>
              <a:rPr lang="en-US" altLang="el-GR" sz="2600" dirty="0" smtClean="0"/>
              <a:t>models the underlying process</a:t>
            </a:r>
          </a:p>
          <a:p>
            <a:pPr lvl="1" eaLnBrk="1" hangingPunct="1"/>
            <a:endParaRPr lang="en-US" altLang="el-GR" sz="2600" dirty="0" smtClean="0"/>
          </a:p>
          <a:p>
            <a:pPr eaLnBrk="1" hangingPunct="1"/>
            <a:r>
              <a:rPr lang="en-US" altLang="el-GR" sz="2600" dirty="0" smtClean="0"/>
              <a:t>Examples:</a:t>
            </a:r>
          </a:p>
          <a:p>
            <a:pPr lvl="1" eaLnBrk="1" hangingPunct="1"/>
            <a:r>
              <a:rPr lang="en-US" altLang="el-GR" sz="2600" dirty="0" smtClean="0"/>
              <a:t>Density estimation:</a:t>
            </a:r>
          </a:p>
          <a:p>
            <a:pPr lvl="2" eaLnBrk="1" hangingPunct="1"/>
            <a:r>
              <a:rPr lang="en-US" altLang="el-GR" sz="2600" dirty="0" smtClean="0"/>
              <a:t>estimate the joint distribution P(x</a:t>
            </a:r>
            <a:r>
              <a:rPr lang="en-US" altLang="el-GR" sz="2600" baseline="-25000" dirty="0" smtClean="0"/>
              <a:t>1</a:t>
            </a:r>
            <a:r>
              <a:rPr lang="en-US" altLang="el-GR" sz="2600" dirty="0" smtClean="0"/>
              <a:t>,……</a:t>
            </a:r>
            <a:r>
              <a:rPr lang="en-US" altLang="el-GR" sz="2600" dirty="0" err="1" smtClean="0"/>
              <a:t>x</a:t>
            </a:r>
            <a:r>
              <a:rPr lang="en-US" altLang="el-GR" sz="2600" baseline="-25000" dirty="0" err="1" smtClean="0"/>
              <a:t>p</a:t>
            </a:r>
            <a:r>
              <a:rPr lang="en-US" altLang="el-GR" sz="2600" dirty="0" smtClean="0"/>
              <a:t>)</a:t>
            </a:r>
          </a:p>
          <a:p>
            <a:pPr lvl="1" eaLnBrk="1" hangingPunct="1"/>
            <a:r>
              <a:rPr lang="en-US" altLang="el-GR" sz="2600" dirty="0" smtClean="0"/>
              <a:t>Cluster analysis:</a:t>
            </a:r>
          </a:p>
          <a:p>
            <a:pPr lvl="2" eaLnBrk="1" hangingPunct="1"/>
            <a:r>
              <a:rPr lang="en-US" altLang="el-GR" sz="2600" dirty="0" smtClean="0"/>
              <a:t>Find natural groups in the data</a:t>
            </a:r>
          </a:p>
          <a:p>
            <a:pPr lvl="1" eaLnBrk="1" hangingPunct="1"/>
            <a:r>
              <a:rPr lang="en-US" altLang="el-GR" sz="2600" dirty="0" smtClean="0"/>
              <a:t>Dependency models among the p variables</a:t>
            </a:r>
          </a:p>
          <a:p>
            <a:pPr lvl="2" eaLnBrk="1" hangingPunct="1"/>
            <a:r>
              <a:rPr lang="en-US" altLang="el-GR" sz="2600" dirty="0" smtClean="0"/>
              <a:t>Learning a Bayesian network for the data</a:t>
            </a:r>
          </a:p>
          <a:p>
            <a:pPr lvl="2" eaLnBrk="1" hangingPunct="1"/>
            <a:endParaRPr lang="en-US" altLang="el-GR" dirty="0" smtClean="0"/>
          </a:p>
          <a:p>
            <a:pPr eaLnBrk="1" hangingPunct="1"/>
            <a:endParaRPr lang="en-US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08447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ea typeface="ＭＳ Ｐゴシック" pitchFamily="34" charset="-128"/>
              </a:rPr>
              <a:t>Example of Descriptive Modeling</a:t>
            </a:r>
          </a:p>
        </p:txBody>
      </p:sp>
      <p:pic>
        <p:nvPicPr>
          <p:cNvPr id="5529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4495800" cy="3371850"/>
          </a:xfrm>
          <a:noFill/>
        </p:spPr>
      </p:pic>
      <p:sp>
        <p:nvSpPr>
          <p:cNvPr id="55299" name="Text Box 8"/>
          <p:cNvSpPr txBox="1">
            <a:spLocks noChangeArrowheads="1"/>
          </p:cNvSpPr>
          <p:nvPr/>
        </p:nvSpPr>
        <p:spPr bwMode="auto">
          <a:xfrm>
            <a:off x="5867400" y="4343400"/>
            <a:ext cx="1462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l-GR" sz="1400">
                <a:solidFill>
                  <a:schemeClr val="bg1"/>
                </a:solidFill>
                <a:latin typeface="Verdana" pitchFamily="34" charset="0"/>
              </a:rPr>
              <a:t>Anemia Group</a:t>
            </a:r>
          </a:p>
        </p:txBody>
      </p:sp>
      <p:sp>
        <p:nvSpPr>
          <p:cNvPr id="55300" name="Text Box 9"/>
          <p:cNvSpPr txBox="1">
            <a:spLocks noChangeArrowheads="1"/>
          </p:cNvSpPr>
          <p:nvPr/>
        </p:nvSpPr>
        <p:spPr bwMode="auto">
          <a:xfrm>
            <a:off x="7162800" y="2438400"/>
            <a:ext cx="143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l-GR" sz="1400">
                <a:solidFill>
                  <a:schemeClr val="bg1"/>
                </a:solidFill>
                <a:latin typeface="Verdana" pitchFamily="34" charset="0"/>
              </a:rPr>
              <a:t>Control Group</a:t>
            </a:r>
          </a:p>
        </p:txBody>
      </p:sp>
      <p:pic>
        <p:nvPicPr>
          <p:cNvPr id="55301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971800"/>
            <a:ext cx="4495800" cy="3370263"/>
          </a:xfrm>
          <a:noFill/>
        </p:spPr>
      </p:pic>
    </p:spTree>
    <p:extLst>
      <p:ext uri="{BB962C8B-B14F-4D97-AF65-F5344CB8AC3E}">
        <p14:creationId xmlns:p14="http://schemas.microsoft.com/office/powerpoint/2010/main" val="27873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l-GR" dirty="0" smtClean="0">
                <a:ea typeface="ＭＳ Ｐゴシック" pitchFamily="34" charset="-128"/>
              </a:rPr>
              <a:t>Another Example of Descriptive Modeling 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l-GR" sz="2800" dirty="0" smtClean="0"/>
              <a:t>Learning Directed Graphical Models (aka Bayes Nets)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l-GR" dirty="0" smtClean="0"/>
              <a:t>goal: learn directed relationships among p variables</a:t>
            </a:r>
            <a:endParaRPr lang="en-US" altLang="el-GR" dirty="0"/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l-GR" dirty="0"/>
              <a:t>example:  Do yellow fingers cause lung cancer</a:t>
            </a:r>
            <a:r>
              <a:rPr lang="en-US" altLang="el-GR" dirty="0" smtClean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l-GR" dirty="0" smtClean="0"/>
              <a:t>techniques: directed (causal) graphs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l-GR" dirty="0" smtClean="0"/>
              <a:t>challenge: distinguishing between correlation and causation</a:t>
            </a:r>
          </a:p>
          <a:p>
            <a:pPr lvl="1" eaLnBrk="1" hangingPunct="1"/>
            <a:endParaRPr lang="en-US" altLang="el-GR" dirty="0" smtClean="0"/>
          </a:p>
          <a:p>
            <a:pPr lvl="1" eaLnBrk="1" hangingPunct="1"/>
            <a:endParaRPr lang="en-US" altLang="el-GR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40024" y="5923384"/>
            <a:ext cx="4648200" cy="457200"/>
            <a:chOff x="864" y="3504"/>
            <a:chExt cx="2928" cy="288"/>
          </a:xfrm>
        </p:grpSpPr>
        <p:sp>
          <p:nvSpPr>
            <p:cNvPr id="56333" name="Oval 5"/>
            <p:cNvSpPr>
              <a:spLocks noChangeArrowheads="1"/>
            </p:cNvSpPr>
            <p:nvPr/>
          </p:nvSpPr>
          <p:spPr bwMode="auto">
            <a:xfrm>
              <a:off x="2976" y="3504"/>
              <a:ext cx="816" cy="28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l-GR" sz="1800">
                  <a:latin typeface="+mn-lt"/>
                </a:rPr>
                <a:t>cancer</a:t>
              </a:r>
            </a:p>
          </p:txBody>
        </p:sp>
        <p:sp>
          <p:nvSpPr>
            <p:cNvPr id="56334" name="Oval 6"/>
            <p:cNvSpPr>
              <a:spLocks noChangeArrowheads="1"/>
            </p:cNvSpPr>
            <p:nvPr/>
          </p:nvSpPr>
          <p:spPr bwMode="auto">
            <a:xfrm>
              <a:off x="864" y="3504"/>
              <a:ext cx="1152" cy="28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l-GR" sz="1800" dirty="0">
                  <a:latin typeface="+mn-lt"/>
                </a:rPr>
                <a:t>yellow fingers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768824" y="6390083"/>
            <a:ext cx="1600200" cy="495301"/>
            <a:chOff x="2016" y="3648"/>
            <a:chExt cx="1008" cy="312"/>
          </a:xfrm>
        </p:grpSpPr>
        <p:sp>
          <p:nvSpPr>
            <p:cNvPr id="56331" name="Line 8"/>
            <p:cNvSpPr>
              <a:spLocks noChangeShapeType="1"/>
            </p:cNvSpPr>
            <p:nvPr/>
          </p:nvSpPr>
          <p:spPr bwMode="auto">
            <a:xfrm>
              <a:off x="2016" y="3648"/>
              <a:ext cx="10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32" name="Text Box 9"/>
            <p:cNvSpPr txBox="1">
              <a:spLocks noChangeArrowheads="1"/>
            </p:cNvSpPr>
            <p:nvPr/>
          </p:nvSpPr>
          <p:spPr bwMode="auto">
            <a:xfrm>
              <a:off x="2390" y="3669"/>
              <a:ext cx="20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l-GR" b="1">
                  <a:latin typeface="+mn-lt"/>
                </a:rPr>
                <a:t>?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235424" y="5085184"/>
            <a:ext cx="2286000" cy="914400"/>
            <a:chOff x="1680" y="2976"/>
            <a:chExt cx="1440" cy="576"/>
          </a:xfrm>
        </p:grpSpPr>
        <p:sp>
          <p:nvSpPr>
            <p:cNvPr id="56328" name="Oval 11"/>
            <p:cNvSpPr>
              <a:spLocks noChangeArrowheads="1"/>
            </p:cNvSpPr>
            <p:nvPr/>
          </p:nvSpPr>
          <p:spPr bwMode="auto">
            <a:xfrm>
              <a:off x="1872" y="2976"/>
              <a:ext cx="864" cy="28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l-GR" sz="1800" dirty="0">
                  <a:latin typeface="+mn-lt"/>
                </a:rPr>
                <a:t>smoking</a:t>
              </a:r>
            </a:p>
          </p:txBody>
        </p:sp>
        <p:sp>
          <p:nvSpPr>
            <p:cNvPr id="56329" name="Line 12"/>
            <p:cNvSpPr>
              <a:spLocks noChangeShapeType="1"/>
            </p:cNvSpPr>
            <p:nvPr/>
          </p:nvSpPr>
          <p:spPr bwMode="auto">
            <a:xfrm flipH="1">
              <a:off x="1680" y="3216"/>
              <a:ext cx="336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30" name="Line 13"/>
            <p:cNvSpPr>
              <a:spLocks noChangeShapeType="1"/>
            </p:cNvSpPr>
            <p:nvPr/>
          </p:nvSpPr>
          <p:spPr bwMode="auto">
            <a:xfrm>
              <a:off x="2688" y="3216"/>
              <a:ext cx="432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20847" name="Text Box 15"/>
          <p:cNvSpPr txBox="1">
            <a:spLocks noChangeArrowheads="1"/>
          </p:cNvSpPr>
          <p:nvPr/>
        </p:nvSpPr>
        <p:spPr bwMode="auto">
          <a:xfrm>
            <a:off x="4689574" y="4077072"/>
            <a:ext cx="30230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altLang="el-GR" sz="2000" dirty="0">
                <a:latin typeface="+mn-lt"/>
              </a:rPr>
              <a:t>hidden cause: smoking</a:t>
            </a:r>
            <a:endParaRPr lang="en-US" alt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267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ea typeface="ＭＳ Ｐゴシック" pitchFamily="34" charset="-128"/>
              </a:rPr>
              <a:t>Predictive Modeling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l-GR" sz="2400" dirty="0" smtClean="0"/>
              <a:t>Predict one variable Y given a set of other variables </a:t>
            </a:r>
            <a:r>
              <a:rPr lang="en-US" altLang="el-GR" sz="2400" u="sng" dirty="0" smtClean="0"/>
              <a:t>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2400" dirty="0" smtClean="0"/>
              <a:t>Here </a:t>
            </a:r>
            <a:r>
              <a:rPr lang="en-US" altLang="el-GR" sz="2400" u="sng" dirty="0" smtClean="0"/>
              <a:t>X</a:t>
            </a:r>
            <a:r>
              <a:rPr lang="en-US" altLang="el-GR" sz="2400" dirty="0" smtClean="0"/>
              <a:t> could be a p-dimensional vector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z="2400" dirty="0" smtClean="0"/>
              <a:t>Classification: Y is categorical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z="2400" dirty="0" smtClean="0"/>
              <a:t>Regression: Y is real-valued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z="2400" dirty="0" smtClean="0"/>
              <a:t>In effect this is function approximation, learning the relationship between Y and </a:t>
            </a:r>
            <a:r>
              <a:rPr lang="en-US" altLang="el-GR" sz="2400" u="sng" dirty="0" smtClean="0"/>
              <a:t>X</a:t>
            </a:r>
            <a:endParaRPr lang="en-US" altLang="el-GR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l-GR" sz="2400" dirty="0" smtClean="0"/>
              <a:t>Many, many algorithms for predictive modeling in statistics and machine learning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z="2400" dirty="0" smtClean="0"/>
              <a:t>Often the emphasis is on predictive accuracy, less emphasis on understanding the model</a:t>
            </a:r>
          </a:p>
        </p:txBody>
      </p:sp>
    </p:spTree>
    <p:extLst>
      <p:ext uri="{BB962C8B-B14F-4D97-AF65-F5344CB8AC3E}">
        <p14:creationId xmlns:p14="http://schemas.microsoft.com/office/powerpoint/2010/main" val="8540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Εισαγωγή </a:t>
            </a:r>
            <a:r>
              <a:rPr lang="el-GR" dirty="0"/>
              <a:t>σ</a:t>
            </a:r>
            <a:r>
              <a:rPr lang="el-GR" dirty="0" smtClean="0"/>
              <a:t>τις μεθόδους </a:t>
            </a:r>
            <a:r>
              <a:rPr lang="en-US" dirty="0" err="1" smtClean="0"/>
              <a:t>Dimesionality</a:t>
            </a:r>
            <a:r>
              <a:rPr lang="en-US" dirty="0" smtClean="0"/>
              <a:t> </a:t>
            </a:r>
            <a:r>
              <a:rPr lang="en-US" dirty="0"/>
              <a:t>Reduction and Feature </a:t>
            </a:r>
            <a:r>
              <a:rPr lang="en-US" dirty="0" smtClean="0"/>
              <a:t>Selection</a:t>
            </a:r>
            <a:r>
              <a:rPr lang="el-GR" dirty="0" smtClean="0"/>
              <a:t>, </a:t>
            </a:r>
            <a:r>
              <a:rPr lang="en-US" dirty="0" smtClean="0"/>
              <a:t>Supervised learning</a:t>
            </a:r>
            <a:r>
              <a:rPr lang="el-GR" dirty="0" smtClean="0"/>
              <a:t>, </a:t>
            </a:r>
            <a:r>
              <a:rPr lang="en-US" dirty="0" smtClean="0"/>
              <a:t>Unsupervised </a:t>
            </a:r>
            <a:r>
              <a:rPr lang="en-US" dirty="0"/>
              <a:t>Learning (</a:t>
            </a:r>
            <a:r>
              <a:rPr lang="en-US" dirty="0" smtClean="0"/>
              <a:t>Clustering)</a:t>
            </a:r>
            <a:r>
              <a:rPr lang="el-GR" dirty="0" smtClean="0"/>
              <a:t>, </a:t>
            </a:r>
            <a:r>
              <a:rPr lang="en-US" dirty="0" smtClean="0"/>
              <a:t>Community </a:t>
            </a:r>
            <a:r>
              <a:rPr lang="en-US" dirty="0"/>
              <a:t>Detection and Evaluation in Social and Information </a:t>
            </a:r>
            <a:r>
              <a:rPr lang="en-US" dirty="0" smtClean="0"/>
              <a:t>Networks</a:t>
            </a:r>
            <a:r>
              <a:rPr lang="el-GR" dirty="0" smtClean="0"/>
              <a:t>, </a:t>
            </a:r>
            <a:r>
              <a:rPr lang="en-US" dirty="0" smtClean="0"/>
              <a:t>Web Mining</a:t>
            </a:r>
            <a:r>
              <a:rPr lang="el-GR" dirty="0" smtClean="0"/>
              <a:t>, </a:t>
            </a:r>
            <a:r>
              <a:rPr lang="en-US" dirty="0" smtClean="0"/>
              <a:t>Introduction </a:t>
            </a:r>
            <a:r>
              <a:rPr lang="en-US" dirty="0"/>
              <a:t>to Big </a:t>
            </a:r>
            <a:r>
              <a:rPr lang="en-US" dirty="0" smtClean="0"/>
              <a:t>Data</a:t>
            </a:r>
            <a:r>
              <a:rPr lang="el-GR" dirty="0" smtClean="0"/>
              <a:t> που θα δούμε πιο αναλυτικά στις επόμενες ενότητες.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ea typeface="ＭＳ Ｐゴシック" pitchFamily="34" charset="-128"/>
              </a:rPr>
              <a:t>Example of Predictive Modeling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l-GR" sz="2000" dirty="0" smtClean="0"/>
              <a:t>Background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1800" dirty="0" smtClean="0"/>
              <a:t>AT&amp;T has about 100 million customers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1800" dirty="0" smtClean="0"/>
              <a:t>It logs 200 million calls per day, 40 attributes each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1800" dirty="0" smtClean="0"/>
              <a:t>250 million unique telephone numbers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1800" dirty="0" smtClean="0"/>
              <a:t>Which are business and which are residential?</a:t>
            </a:r>
            <a:br>
              <a:rPr lang="en-US" altLang="el-GR" sz="1800" dirty="0" smtClean="0"/>
            </a:br>
            <a:endParaRPr lang="en-US" altLang="el-GR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l-GR" sz="2000" dirty="0" smtClean="0"/>
              <a:t>Solution (</a:t>
            </a:r>
            <a:r>
              <a:rPr lang="en-US" altLang="el-GR" sz="2000" dirty="0" err="1" smtClean="0"/>
              <a:t>Pregibon</a:t>
            </a:r>
            <a:r>
              <a:rPr lang="en-US" altLang="el-GR" sz="2000" dirty="0" smtClean="0"/>
              <a:t> and Cortes, AT&amp;T,1997)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1800" dirty="0" smtClean="0"/>
              <a:t>Proprietary model, using a few attributes, trained on known business customers to adaptively track p(</a:t>
            </a:r>
            <a:r>
              <a:rPr lang="en-US" altLang="el-GR" sz="1800" dirty="0" err="1" smtClean="0"/>
              <a:t>business|data</a:t>
            </a:r>
            <a:r>
              <a:rPr lang="en-US" altLang="el-GR" sz="18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1800" dirty="0" smtClean="0"/>
              <a:t>Significant systems engineering: data are downloaded nightly, model updated (20 processors, 6Gb RAM, terabyte disk farm)</a:t>
            </a:r>
            <a:br>
              <a:rPr lang="en-US" altLang="el-GR" sz="1800" dirty="0" smtClean="0"/>
            </a:br>
            <a:endParaRPr lang="en-US" altLang="el-GR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l-GR" sz="2000" dirty="0" smtClean="0"/>
              <a:t>Status: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1800" dirty="0" smtClean="0"/>
              <a:t>running daily at AT&amp;T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1800" dirty="0" smtClean="0"/>
              <a:t>HTML interface used by AT&amp;T marketing</a:t>
            </a:r>
          </a:p>
          <a:p>
            <a:pPr eaLnBrk="1" hangingPunct="1">
              <a:lnSpc>
                <a:spcPct val="90000"/>
              </a:lnSpc>
            </a:pPr>
            <a:endParaRPr lang="en-US" alt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6356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ea typeface="ＭＳ Ｐゴシック" pitchFamily="34" charset="-128"/>
              </a:rPr>
              <a:t>Pattern Discovery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l-GR" sz="2400" dirty="0" smtClean="0"/>
              <a:t>Goal is to discover interesting </a:t>
            </a:r>
            <a:r>
              <a:rPr lang="ja-JP" altLang="en-US" sz="2400" dirty="0" smtClean="0"/>
              <a:t>“</a:t>
            </a:r>
            <a:r>
              <a:rPr lang="en-US" altLang="ja-JP" sz="2400" dirty="0" smtClean="0"/>
              <a:t>local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> patterns in the data rather than to characterize the data globally</a:t>
            </a:r>
            <a:endParaRPr lang="en-US" altLang="el-GR" sz="2400" dirty="0" smtClean="0"/>
          </a:p>
          <a:p>
            <a:pPr eaLnBrk="1" hangingPunct="1"/>
            <a:r>
              <a:rPr lang="en-US" altLang="el-GR" sz="2400" dirty="0" smtClean="0"/>
              <a:t>given market basket data we might discover that</a:t>
            </a:r>
          </a:p>
          <a:p>
            <a:pPr lvl="2" eaLnBrk="1" hangingPunct="1"/>
            <a:r>
              <a:rPr lang="en-US" altLang="el-GR" dirty="0" smtClean="0"/>
              <a:t>If customers buy wine and bread then they buy cheese with probability 0.9</a:t>
            </a:r>
          </a:p>
          <a:p>
            <a:pPr lvl="2" eaLnBrk="1" hangingPunct="1"/>
            <a:r>
              <a:rPr lang="en-US" altLang="el-GR" dirty="0" smtClean="0"/>
              <a:t>These are known as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association rules</a:t>
            </a:r>
            <a:r>
              <a:rPr lang="ja-JP" altLang="en-US" dirty="0" smtClean="0"/>
              <a:t>”</a:t>
            </a:r>
            <a:endParaRPr lang="en-US" altLang="el-GR" dirty="0" smtClean="0"/>
          </a:p>
          <a:p>
            <a:pPr eaLnBrk="1" hangingPunct="1"/>
            <a:r>
              <a:rPr lang="en-US" altLang="el-GR" sz="2400" dirty="0" smtClean="0"/>
              <a:t>Given multivariate data on astronomical objects</a:t>
            </a:r>
          </a:p>
          <a:p>
            <a:pPr lvl="2" eaLnBrk="1" hangingPunct="1"/>
            <a:r>
              <a:rPr lang="en-US" altLang="el-GR" dirty="0" smtClean="0"/>
              <a:t>We might find a small group of previously undiscovered objects that are very self-similar in our feature space, but are very far away in feature space from all other objects</a:t>
            </a:r>
          </a:p>
        </p:txBody>
      </p:sp>
    </p:spTree>
    <p:extLst>
      <p:ext uri="{BB962C8B-B14F-4D97-AF65-F5344CB8AC3E}">
        <p14:creationId xmlns:p14="http://schemas.microsoft.com/office/powerpoint/2010/main" val="8494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ea typeface="ＭＳ Ｐゴシック" pitchFamily="34" charset="-128"/>
              </a:rPr>
              <a:t>Example of Pattern Discovery</a:t>
            </a:r>
          </a:p>
        </p:txBody>
      </p:sp>
      <p:sp>
        <p:nvSpPr>
          <p:cNvPr id="60418" name="Rectangle 9"/>
          <p:cNvSpPr>
            <a:spLocks noChangeArrowheads="1"/>
          </p:cNvSpPr>
          <p:nvPr/>
        </p:nvSpPr>
        <p:spPr bwMode="auto">
          <a:xfrm>
            <a:off x="0" y="2209800"/>
            <a:ext cx="89916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l-GR" b="1" dirty="0">
                <a:latin typeface="+mn-lt"/>
              </a:rPr>
              <a:t>	</a:t>
            </a:r>
            <a:r>
              <a:rPr lang="en-US" altLang="el-GR" sz="2000" b="1" dirty="0">
                <a:latin typeface="+mn-lt"/>
              </a:rPr>
              <a:t>ADACABDABAABBDDBCADDDDBCDDBC</a:t>
            </a:r>
            <a:r>
              <a:rPr lang="en-US" altLang="el-GR" sz="2000" b="1" dirty="0">
                <a:solidFill>
                  <a:schemeClr val="bg2"/>
                </a:solidFill>
                <a:latin typeface="+mn-lt"/>
              </a:rPr>
              <a:t>CBBCC</a:t>
            </a:r>
            <a:r>
              <a:rPr lang="en-US" altLang="el-GR" sz="2000" b="1" dirty="0">
                <a:latin typeface="+mn-lt"/>
              </a:rPr>
              <a:t>DADADAADABDBBDABABBCDDDCDDABDCBBDBDBCBBABBBCBBABCBBACBBDBAACCADDADBDBBCBBCCBBBDCABDDBBADDBBBBCCACDABBABDDCDDBBABDBDDBDDBCACDBBCCBBACDCADCBACCADCCCACCDDADCBCADADBAACCDDDCBDBDCCCCACACACCDABDDBCADADBCBDDADABCCABDAACABCABACBDDDCBADCBDADDDDCDDCADCCBBADABBAAADAAABCCBCABDBAADCBCDACBCABABCCBACBDABDDDADAABADCDCCDBBCDBDADDCCBBCDBAADADBCAAAADBDCADBDBBBCDCCBCCCDCCADAADACABDABAABBDDBCADDDDBCDDBCCBBCCDADADACCCDABAABBCBDBDBADBBBBCDADABABBDACDCDDDBBCDBBCBBCCDABCADDADBACBBBCCDBAAADDDBDDCABACBCADCDCBAAADCADDADAABBACCBB</a:t>
            </a:r>
          </a:p>
        </p:txBody>
      </p:sp>
    </p:spTree>
    <p:extLst>
      <p:ext uri="{BB962C8B-B14F-4D97-AF65-F5344CB8AC3E}">
        <p14:creationId xmlns:p14="http://schemas.microsoft.com/office/powerpoint/2010/main" val="26002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ea typeface="ＭＳ Ｐゴシック" pitchFamily="34" charset="-128"/>
              </a:rPr>
              <a:t>Example of Pattern Discovery</a:t>
            </a:r>
          </a:p>
        </p:txBody>
      </p:sp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0" y="2209800"/>
            <a:ext cx="89916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l-GR" b="1" dirty="0">
                <a:latin typeface="+mn-lt"/>
              </a:rPr>
              <a:t>	</a:t>
            </a:r>
            <a:r>
              <a:rPr lang="en-US" altLang="el-GR" sz="2000" b="1" dirty="0">
                <a:latin typeface="+mn-lt"/>
              </a:rPr>
              <a:t>ADACABDABAABBDDBCADDDDBCDDBC</a:t>
            </a:r>
            <a:r>
              <a:rPr lang="en-US" altLang="el-GR" sz="2000" b="1" dirty="0">
                <a:solidFill>
                  <a:srgbClr val="FF0000"/>
                </a:solidFill>
                <a:latin typeface="+mn-lt"/>
              </a:rPr>
              <a:t>CBBCC</a:t>
            </a:r>
            <a:r>
              <a:rPr lang="en-US" altLang="el-GR" sz="2000" b="1" dirty="0">
                <a:latin typeface="+mn-lt"/>
              </a:rPr>
              <a:t>DADADAADABDBBDABABBCDDDCDDABDCBBDBDBCBBABBBCBBABCBBACBBDBAACCADDADBDBB</a:t>
            </a:r>
            <a:r>
              <a:rPr lang="en-US" altLang="el-GR" sz="2000" b="1" dirty="0">
                <a:solidFill>
                  <a:srgbClr val="FF0000"/>
                </a:solidFill>
                <a:latin typeface="+mn-lt"/>
              </a:rPr>
              <a:t>CBBCC</a:t>
            </a:r>
            <a:r>
              <a:rPr lang="en-US" altLang="el-GR" sz="2000" b="1" dirty="0">
                <a:latin typeface="+mn-lt"/>
              </a:rPr>
              <a:t>BBBDCABDDBBADDBBBBCCACDABBABDDCDDBBABDBDDBDDBCACDBBCCBBACDCADCBACCADCCCACCDDADCBCADADBAACCDDDCBDBDCCCCACACACCDABDDBCADADBCBDDADABCCABDAACABCABACBDDDCBADCBDADDDDCDDCADCCBBADABBAAADAAABCCBCABDBAADCBCDACBCABABCCBACBDABDDDADAABADCDCCDBBCDBDADDC</a:t>
            </a:r>
            <a:r>
              <a:rPr lang="en-US" altLang="el-GR" sz="2000" b="1" dirty="0">
                <a:solidFill>
                  <a:srgbClr val="FF0000"/>
                </a:solidFill>
                <a:latin typeface="+mn-lt"/>
              </a:rPr>
              <a:t>CBBCD</a:t>
            </a:r>
            <a:r>
              <a:rPr lang="en-US" altLang="el-GR" sz="2000" b="1" dirty="0">
                <a:latin typeface="+mn-lt"/>
              </a:rPr>
              <a:t>BAADADBCAAAADBDCADBDBBBCD</a:t>
            </a:r>
            <a:r>
              <a:rPr lang="en-US" altLang="el-GR" sz="2000" b="1" dirty="0">
                <a:solidFill>
                  <a:srgbClr val="FF0000"/>
                </a:solidFill>
                <a:latin typeface="+mn-lt"/>
              </a:rPr>
              <a:t>CCBCC</a:t>
            </a:r>
            <a:r>
              <a:rPr lang="en-US" altLang="el-GR" sz="2000" b="1" dirty="0">
                <a:latin typeface="+mn-lt"/>
              </a:rPr>
              <a:t>CDCCADAADACABDABAABBDDBCADDDDBCDDBC</a:t>
            </a:r>
            <a:r>
              <a:rPr lang="en-US" altLang="el-GR" sz="2000" b="1" dirty="0">
                <a:solidFill>
                  <a:srgbClr val="FF0000"/>
                </a:solidFill>
                <a:latin typeface="+mn-lt"/>
              </a:rPr>
              <a:t>CBBCC</a:t>
            </a:r>
            <a:r>
              <a:rPr lang="en-US" altLang="el-GR" sz="2000" b="1" dirty="0">
                <a:latin typeface="+mn-lt"/>
              </a:rPr>
              <a:t>DADADACCCDABAABBCBDBDBADBBBBCDADABABBDACDCDDDBBCDBBCBBCCDABCADDADBA</a:t>
            </a:r>
            <a:r>
              <a:rPr lang="en-US" altLang="el-GR" sz="2000" b="1" dirty="0">
                <a:solidFill>
                  <a:srgbClr val="FF0000"/>
                </a:solidFill>
                <a:latin typeface="+mn-lt"/>
              </a:rPr>
              <a:t>CBBBC</a:t>
            </a:r>
            <a:r>
              <a:rPr lang="en-US" altLang="el-GR" sz="2000" b="1" dirty="0">
                <a:latin typeface="+mn-lt"/>
              </a:rPr>
              <a:t>CDBAAADDDBDDCABACBCADCDCBAAADCADDADAABBACCBB</a:t>
            </a:r>
          </a:p>
        </p:txBody>
      </p:sp>
    </p:spTree>
    <p:extLst>
      <p:ext uri="{BB962C8B-B14F-4D97-AF65-F5344CB8AC3E}">
        <p14:creationId xmlns:p14="http://schemas.microsoft.com/office/powerpoint/2010/main" val="4340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ea typeface="ＭＳ Ｐゴシック" pitchFamily="34" charset="-128"/>
              </a:rPr>
              <a:t>Structure: Models and Patterns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l-GR" dirty="0" smtClean="0"/>
              <a:t>Model = abstract representation of a process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l-GR" dirty="0" smtClean="0"/>
              <a:t>	</a:t>
            </a:r>
            <a:r>
              <a:rPr lang="en-US" altLang="el-GR" sz="2000" dirty="0" smtClean="0"/>
              <a:t>e.g., very simple linear model structure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l-GR" dirty="0" smtClean="0"/>
              <a:t>                  Y = a X + b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a and b are parameters determined from the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Y = </a:t>
            </a:r>
            <a:r>
              <a:rPr lang="en-US" altLang="el-GR" dirty="0" err="1" smtClean="0"/>
              <a:t>aX</a:t>
            </a:r>
            <a:r>
              <a:rPr lang="en-US" altLang="el-GR" dirty="0" smtClean="0"/>
              <a:t> + b is the model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Y = 0.9X + 0.3  is a particular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All models are wrong, some are useful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(G.E. Box)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l-GR" dirty="0" smtClean="0"/>
              <a:t>Pattern represents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local structure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in a data set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E.g.,     if X&gt;x  then Y &gt;y  with probability 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 or  a pattern might be a small cluster of outliers in multi-dimensional space </a:t>
            </a:r>
          </a:p>
        </p:txBody>
      </p:sp>
    </p:spTree>
    <p:extLst>
      <p:ext uri="{BB962C8B-B14F-4D97-AF65-F5344CB8AC3E}">
        <p14:creationId xmlns:p14="http://schemas.microsoft.com/office/powerpoint/2010/main" val="176589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l-GR" dirty="0" smtClean="0">
                <a:ea typeface="ＭＳ Ｐゴシック" pitchFamily="34" charset="-128"/>
              </a:rPr>
              <a:t>Components of Data Mining Algorithms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l-GR" dirty="0" smtClean="0"/>
              <a:t>Representation:</a:t>
            </a:r>
          </a:p>
          <a:p>
            <a:pPr lvl="1" eaLnBrk="1" hangingPunct="1"/>
            <a:r>
              <a:rPr lang="en-US" altLang="el-GR" dirty="0" smtClean="0"/>
              <a:t>Determining the nature and structure of the representation to be used;</a:t>
            </a:r>
          </a:p>
          <a:p>
            <a:pPr eaLnBrk="1" hangingPunct="1"/>
            <a:r>
              <a:rPr lang="en-US" altLang="el-GR" dirty="0" smtClean="0"/>
              <a:t>Score function</a:t>
            </a:r>
          </a:p>
          <a:p>
            <a:pPr lvl="1" eaLnBrk="1" hangingPunct="1"/>
            <a:r>
              <a:rPr lang="en-US" altLang="el-GR" dirty="0" smtClean="0"/>
              <a:t>quantifying and comparing how well different representations fit the data  </a:t>
            </a:r>
          </a:p>
          <a:p>
            <a:pPr eaLnBrk="1" hangingPunct="1"/>
            <a:r>
              <a:rPr lang="en-US" altLang="el-GR" dirty="0" smtClean="0"/>
              <a:t>Search/Optimization method</a:t>
            </a:r>
          </a:p>
          <a:p>
            <a:pPr lvl="1" eaLnBrk="1" hangingPunct="1"/>
            <a:r>
              <a:rPr lang="en-US" altLang="el-GR" dirty="0" smtClean="0"/>
              <a:t>Choosing an algorithmic process to optimize the score function; and</a:t>
            </a:r>
          </a:p>
          <a:p>
            <a:pPr eaLnBrk="1" hangingPunct="1"/>
            <a:r>
              <a:rPr lang="en-US" altLang="el-GR" dirty="0" smtClean="0"/>
              <a:t>Data Management</a:t>
            </a:r>
          </a:p>
          <a:p>
            <a:pPr lvl="1" eaLnBrk="1" hangingPunct="1"/>
            <a:r>
              <a:rPr lang="en-US" altLang="el-GR" dirty="0" smtClean="0"/>
              <a:t>Deciding what principles of data management are required to implement the algorithms efficiently.</a:t>
            </a:r>
          </a:p>
          <a:p>
            <a:pPr eaLnBrk="1" hangingPunct="1"/>
            <a:endParaRPr lang="en-US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8460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l-GR" dirty="0">
                <a:ea typeface="ＭＳ Ｐゴシック" pitchFamily="34" charset="-128"/>
              </a:rPr>
              <a:t>What’s in a Data Mining Algorithm?</a:t>
            </a:r>
          </a:p>
        </p:txBody>
      </p:sp>
      <p:sp>
        <p:nvSpPr>
          <p:cNvPr id="64513" name="Rectangle 2"/>
          <p:cNvSpPr>
            <a:spLocks noChangeArrowheads="1"/>
          </p:cNvSpPr>
          <p:nvPr/>
        </p:nvSpPr>
        <p:spPr bwMode="auto">
          <a:xfrm>
            <a:off x="3200400" y="990600"/>
            <a:ext cx="27432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el-GR" altLang="el-GR" sz="3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4114800" y="1447800"/>
            <a:ext cx="10668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 dirty="0">
                <a:solidFill>
                  <a:schemeClr val="tx2"/>
                </a:solidFill>
                <a:latin typeface="+mn-lt"/>
              </a:rPr>
              <a:t>Task 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3657600" y="2209800"/>
            <a:ext cx="1905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 dirty="0">
                <a:solidFill>
                  <a:schemeClr val="tx2"/>
                </a:solidFill>
                <a:latin typeface="+mn-lt"/>
              </a:rPr>
              <a:t>Representation </a:t>
            </a:r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3657600" y="2971800"/>
            <a:ext cx="1905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Score Function </a:t>
            </a:r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3429000" y="3733800"/>
            <a:ext cx="25908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Search/Optimization </a:t>
            </a:r>
          </a:p>
        </p:txBody>
      </p:sp>
      <p:sp>
        <p:nvSpPr>
          <p:cNvPr id="64519" name="Text Box 8"/>
          <p:cNvSpPr txBox="1">
            <a:spLocks noChangeArrowheads="1"/>
          </p:cNvSpPr>
          <p:nvPr/>
        </p:nvSpPr>
        <p:spPr bwMode="auto">
          <a:xfrm>
            <a:off x="3581400" y="4493147"/>
            <a:ext cx="1905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Data Management</a:t>
            </a:r>
          </a:p>
        </p:txBody>
      </p:sp>
      <p:sp>
        <p:nvSpPr>
          <p:cNvPr id="64520" name="Text Box 9"/>
          <p:cNvSpPr txBox="1">
            <a:spLocks noChangeArrowheads="1"/>
          </p:cNvSpPr>
          <p:nvPr/>
        </p:nvSpPr>
        <p:spPr bwMode="auto">
          <a:xfrm>
            <a:off x="3581400" y="5450410"/>
            <a:ext cx="1905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Models, Parameters</a:t>
            </a:r>
          </a:p>
        </p:txBody>
      </p:sp>
      <p:sp>
        <p:nvSpPr>
          <p:cNvPr id="64521" name="Line 10"/>
          <p:cNvSpPr>
            <a:spLocks noChangeShapeType="1"/>
          </p:cNvSpPr>
          <p:nvPr/>
        </p:nvSpPr>
        <p:spPr bwMode="auto">
          <a:xfrm>
            <a:off x="4495800" y="1752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4522" name="Line 11"/>
          <p:cNvSpPr>
            <a:spLocks noChangeShapeType="1"/>
          </p:cNvSpPr>
          <p:nvPr/>
        </p:nvSpPr>
        <p:spPr bwMode="auto">
          <a:xfrm>
            <a:off x="4495800" y="2514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4523" name="Line 12"/>
          <p:cNvSpPr>
            <a:spLocks noChangeShapeType="1"/>
          </p:cNvSpPr>
          <p:nvPr/>
        </p:nvSpPr>
        <p:spPr bwMode="auto">
          <a:xfrm>
            <a:off x="4495800" y="3276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4524" name="Line 13"/>
          <p:cNvSpPr>
            <a:spLocks noChangeShapeType="1"/>
          </p:cNvSpPr>
          <p:nvPr/>
        </p:nvSpPr>
        <p:spPr bwMode="auto">
          <a:xfrm>
            <a:off x="4495800" y="4038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4525" name="Line 14"/>
          <p:cNvSpPr>
            <a:spLocks noChangeShapeType="1"/>
          </p:cNvSpPr>
          <p:nvPr/>
        </p:nvSpPr>
        <p:spPr bwMode="auto">
          <a:xfrm>
            <a:off x="4495800" y="5029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261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l-GR" dirty="0">
                <a:ea typeface="ＭＳ Ｐゴシック" pitchFamily="34" charset="-128"/>
              </a:rPr>
              <a:t>An Example: Multivariate Linear Regression</a:t>
            </a:r>
          </a:p>
        </p:txBody>
      </p:sp>
      <p:sp>
        <p:nvSpPr>
          <p:cNvPr id="65537" name="Rectangle 2"/>
          <p:cNvSpPr>
            <a:spLocks noChangeArrowheads="1"/>
          </p:cNvSpPr>
          <p:nvPr/>
        </p:nvSpPr>
        <p:spPr bwMode="auto">
          <a:xfrm>
            <a:off x="1219200" y="1326976"/>
            <a:ext cx="27432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el-GR" altLang="el-GR" sz="3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5538" name="Text Box 3"/>
          <p:cNvSpPr txBox="1">
            <a:spLocks noChangeArrowheads="1"/>
          </p:cNvSpPr>
          <p:nvPr/>
        </p:nvSpPr>
        <p:spPr bwMode="auto">
          <a:xfrm>
            <a:off x="2209800" y="1784176"/>
            <a:ext cx="10668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Task </a:t>
            </a:r>
          </a:p>
        </p:txBody>
      </p:sp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1752600" y="2546176"/>
            <a:ext cx="1905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Representation 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1752600" y="3308176"/>
            <a:ext cx="1905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Score Function </a:t>
            </a:r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1447800" y="4146376"/>
            <a:ext cx="25146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Search/Optimization </a:t>
            </a:r>
          </a:p>
        </p:txBody>
      </p:sp>
      <p:sp>
        <p:nvSpPr>
          <p:cNvPr id="65543" name="Text Box 8"/>
          <p:cNvSpPr txBox="1">
            <a:spLocks noChangeArrowheads="1"/>
          </p:cNvSpPr>
          <p:nvPr/>
        </p:nvSpPr>
        <p:spPr bwMode="auto">
          <a:xfrm>
            <a:off x="1676400" y="4829523"/>
            <a:ext cx="1905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Data Management</a:t>
            </a:r>
          </a:p>
        </p:txBody>
      </p:sp>
      <p:sp>
        <p:nvSpPr>
          <p:cNvPr id="65544" name="Text Box 9"/>
          <p:cNvSpPr txBox="1">
            <a:spLocks noChangeArrowheads="1"/>
          </p:cNvSpPr>
          <p:nvPr/>
        </p:nvSpPr>
        <p:spPr bwMode="auto">
          <a:xfrm>
            <a:off x="1676400" y="5786786"/>
            <a:ext cx="1905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Models, Parameters</a:t>
            </a:r>
          </a:p>
        </p:txBody>
      </p:sp>
      <p:sp>
        <p:nvSpPr>
          <p:cNvPr id="65545" name="Line 10"/>
          <p:cNvSpPr>
            <a:spLocks noChangeShapeType="1"/>
          </p:cNvSpPr>
          <p:nvPr/>
        </p:nvSpPr>
        <p:spPr bwMode="auto">
          <a:xfrm>
            <a:off x="2590800" y="20889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5546" name="Line 11"/>
          <p:cNvSpPr>
            <a:spLocks noChangeShapeType="1"/>
          </p:cNvSpPr>
          <p:nvPr/>
        </p:nvSpPr>
        <p:spPr bwMode="auto">
          <a:xfrm>
            <a:off x="2590800" y="28509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5547" name="Line 12"/>
          <p:cNvSpPr>
            <a:spLocks noChangeShapeType="1"/>
          </p:cNvSpPr>
          <p:nvPr/>
        </p:nvSpPr>
        <p:spPr bwMode="auto">
          <a:xfrm>
            <a:off x="2590800" y="36129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5548" name="Line 13"/>
          <p:cNvSpPr>
            <a:spLocks noChangeShapeType="1"/>
          </p:cNvSpPr>
          <p:nvPr/>
        </p:nvSpPr>
        <p:spPr bwMode="auto">
          <a:xfrm>
            <a:off x="2590800" y="43749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5549" name="Line 14"/>
          <p:cNvSpPr>
            <a:spLocks noChangeShapeType="1"/>
          </p:cNvSpPr>
          <p:nvPr/>
        </p:nvSpPr>
        <p:spPr bwMode="auto">
          <a:xfrm>
            <a:off x="2590800" y="53655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5550" name="Text Box 15"/>
          <p:cNvSpPr txBox="1">
            <a:spLocks noChangeArrowheads="1"/>
          </p:cNvSpPr>
          <p:nvPr/>
        </p:nvSpPr>
        <p:spPr bwMode="auto">
          <a:xfrm>
            <a:off x="5257800" y="1784176"/>
            <a:ext cx="1676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Regression</a:t>
            </a:r>
          </a:p>
        </p:txBody>
      </p:sp>
      <p:sp>
        <p:nvSpPr>
          <p:cNvPr id="65551" name="Text Box 16"/>
          <p:cNvSpPr txBox="1">
            <a:spLocks noChangeArrowheads="1"/>
          </p:cNvSpPr>
          <p:nvPr/>
        </p:nvSpPr>
        <p:spPr bwMode="auto">
          <a:xfrm>
            <a:off x="4648200" y="2467323"/>
            <a:ext cx="3048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Y = Weighted linear sum of X</a:t>
            </a:r>
            <a:r>
              <a:rPr lang="ja-JP" altLang="en-US" sz="1800" b="1">
                <a:solidFill>
                  <a:schemeClr val="tx2"/>
                </a:solidFill>
                <a:latin typeface="+mn-lt"/>
              </a:rPr>
              <a:t>’</a:t>
            </a:r>
            <a:r>
              <a:rPr lang="en-US" altLang="ja-JP" sz="1800" b="1">
                <a:solidFill>
                  <a:schemeClr val="tx2"/>
                </a:solidFill>
                <a:latin typeface="+mn-lt"/>
              </a:rPr>
              <a:t>s </a:t>
            </a:r>
            <a:endParaRPr lang="en-US" altLang="el-GR" sz="1800" b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65552" name="Text Box 17"/>
          <p:cNvSpPr txBox="1">
            <a:spLocks noChangeArrowheads="1"/>
          </p:cNvSpPr>
          <p:nvPr/>
        </p:nvSpPr>
        <p:spPr bwMode="auto">
          <a:xfrm>
            <a:off x="5029200" y="3341514"/>
            <a:ext cx="1905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Least-squares </a:t>
            </a:r>
          </a:p>
        </p:txBody>
      </p:sp>
      <p:sp>
        <p:nvSpPr>
          <p:cNvPr id="65553" name="Text Box 18"/>
          <p:cNvSpPr txBox="1">
            <a:spLocks noChangeArrowheads="1"/>
          </p:cNvSpPr>
          <p:nvPr/>
        </p:nvSpPr>
        <p:spPr bwMode="auto">
          <a:xfrm>
            <a:off x="4876800" y="4146376"/>
            <a:ext cx="25908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Gaussian elimination </a:t>
            </a:r>
          </a:p>
        </p:txBody>
      </p:sp>
      <p:sp>
        <p:nvSpPr>
          <p:cNvPr id="65554" name="Text Box 19"/>
          <p:cNvSpPr txBox="1">
            <a:spLocks noChangeArrowheads="1"/>
          </p:cNvSpPr>
          <p:nvPr/>
        </p:nvSpPr>
        <p:spPr bwMode="auto">
          <a:xfrm>
            <a:off x="5029200" y="4941714"/>
            <a:ext cx="1905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None specified</a:t>
            </a:r>
          </a:p>
        </p:txBody>
      </p:sp>
      <p:sp>
        <p:nvSpPr>
          <p:cNvPr id="65555" name="Text Box 20"/>
          <p:cNvSpPr txBox="1">
            <a:spLocks noChangeArrowheads="1"/>
          </p:cNvSpPr>
          <p:nvPr/>
        </p:nvSpPr>
        <p:spPr bwMode="auto">
          <a:xfrm>
            <a:off x="5029200" y="5786786"/>
            <a:ext cx="1905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Regression coefficients</a:t>
            </a:r>
          </a:p>
        </p:txBody>
      </p:sp>
      <p:sp>
        <p:nvSpPr>
          <p:cNvPr id="65556" name="Line 21"/>
          <p:cNvSpPr>
            <a:spLocks noChangeShapeType="1"/>
          </p:cNvSpPr>
          <p:nvPr/>
        </p:nvSpPr>
        <p:spPr bwMode="auto">
          <a:xfrm>
            <a:off x="5943600" y="20889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5557" name="Line 22"/>
          <p:cNvSpPr>
            <a:spLocks noChangeShapeType="1"/>
          </p:cNvSpPr>
          <p:nvPr/>
        </p:nvSpPr>
        <p:spPr bwMode="auto">
          <a:xfrm>
            <a:off x="5943600" y="2927176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5558" name="Line 23"/>
          <p:cNvSpPr>
            <a:spLocks noChangeShapeType="1"/>
          </p:cNvSpPr>
          <p:nvPr/>
        </p:nvSpPr>
        <p:spPr bwMode="auto">
          <a:xfrm>
            <a:off x="5943600" y="36891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5559" name="Line 24"/>
          <p:cNvSpPr>
            <a:spLocks noChangeShapeType="1"/>
          </p:cNvSpPr>
          <p:nvPr/>
        </p:nvSpPr>
        <p:spPr bwMode="auto">
          <a:xfrm>
            <a:off x="5943600" y="44511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5560" name="Line 25"/>
          <p:cNvSpPr>
            <a:spLocks noChangeShapeType="1"/>
          </p:cNvSpPr>
          <p:nvPr/>
        </p:nvSpPr>
        <p:spPr bwMode="auto">
          <a:xfrm>
            <a:off x="5943600" y="53655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5561" name="Rectangle 26"/>
          <p:cNvSpPr>
            <a:spLocks noChangeArrowheads="1"/>
          </p:cNvSpPr>
          <p:nvPr/>
        </p:nvSpPr>
        <p:spPr bwMode="auto">
          <a:xfrm>
            <a:off x="4572000" y="1326976"/>
            <a:ext cx="3124200" cy="5486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l-GR" altLang="el-GR" sz="1800">
              <a:latin typeface="+mn-lt"/>
            </a:endParaRPr>
          </a:p>
        </p:txBody>
      </p:sp>
      <p:sp>
        <p:nvSpPr>
          <p:cNvPr id="65562" name="Line 27"/>
          <p:cNvSpPr>
            <a:spLocks noChangeShapeType="1"/>
          </p:cNvSpPr>
          <p:nvPr/>
        </p:nvSpPr>
        <p:spPr bwMode="auto">
          <a:xfrm>
            <a:off x="3962400" y="3917776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30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l-GR" dirty="0">
                <a:ea typeface="ＭＳ Ｐゴシック" pitchFamily="34" charset="-128"/>
              </a:rPr>
              <a:t>An Example: Decision Trees (C4.5 or CART)</a:t>
            </a:r>
          </a:p>
        </p:txBody>
      </p:sp>
      <p:sp>
        <p:nvSpPr>
          <p:cNvPr id="66561" name="Rectangle 2"/>
          <p:cNvSpPr>
            <a:spLocks noChangeArrowheads="1"/>
          </p:cNvSpPr>
          <p:nvPr/>
        </p:nvSpPr>
        <p:spPr bwMode="auto">
          <a:xfrm>
            <a:off x="1219200" y="1326976"/>
            <a:ext cx="27432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el-GR" altLang="el-GR" sz="3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2209800" y="1784176"/>
            <a:ext cx="10668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Task </a:t>
            </a:r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1752600" y="2546176"/>
            <a:ext cx="1905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Representation </a:t>
            </a:r>
          </a:p>
        </p:txBody>
      </p:sp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1752600" y="3308176"/>
            <a:ext cx="1905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Score Function </a:t>
            </a:r>
          </a:p>
        </p:txBody>
      </p:sp>
      <p:sp>
        <p:nvSpPr>
          <p:cNvPr id="66566" name="Text Box 7"/>
          <p:cNvSpPr txBox="1">
            <a:spLocks noChangeArrowheads="1"/>
          </p:cNvSpPr>
          <p:nvPr/>
        </p:nvSpPr>
        <p:spPr bwMode="auto">
          <a:xfrm>
            <a:off x="1447800" y="4146376"/>
            <a:ext cx="25146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Search/Optimization </a:t>
            </a:r>
          </a:p>
        </p:txBody>
      </p:sp>
      <p:sp>
        <p:nvSpPr>
          <p:cNvPr id="66567" name="Text Box 8"/>
          <p:cNvSpPr txBox="1">
            <a:spLocks noChangeArrowheads="1"/>
          </p:cNvSpPr>
          <p:nvPr/>
        </p:nvSpPr>
        <p:spPr bwMode="auto">
          <a:xfrm>
            <a:off x="1676400" y="4829523"/>
            <a:ext cx="1905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Data Management</a:t>
            </a:r>
          </a:p>
        </p:txBody>
      </p:sp>
      <p:sp>
        <p:nvSpPr>
          <p:cNvPr id="66568" name="Text Box 9"/>
          <p:cNvSpPr txBox="1">
            <a:spLocks noChangeArrowheads="1"/>
          </p:cNvSpPr>
          <p:nvPr/>
        </p:nvSpPr>
        <p:spPr bwMode="auto">
          <a:xfrm>
            <a:off x="1676400" y="5786786"/>
            <a:ext cx="1905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Models, Parameters</a:t>
            </a:r>
          </a:p>
        </p:txBody>
      </p:sp>
      <p:sp>
        <p:nvSpPr>
          <p:cNvPr id="66569" name="Line 10"/>
          <p:cNvSpPr>
            <a:spLocks noChangeShapeType="1"/>
          </p:cNvSpPr>
          <p:nvPr/>
        </p:nvSpPr>
        <p:spPr bwMode="auto">
          <a:xfrm>
            <a:off x="2590800" y="20889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570" name="Line 11"/>
          <p:cNvSpPr>
            <a:spLocks noChangeShapeType="1"/>
          </p:cNvSpPr>
          <p:nvPr/>
        </p:nvSpPr>
        <p:spPr bwMode="auto">
          <a:xfrm>
            <a:off x="2590800" y="28509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571" name="Line 12"/>
          <p:cNvSpPr>
            <a:spLocks noChangeShapeType="1"/>
          </p:cNvSpPr>
          <p:nvPr/>
        </p:nvSpPr>
        <p:spPr bwMode="auto">
          <a:xfrm>
            <a:off x="2590800" y="36129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572" name="Line 13"/>
          <p:cNvSpPr>
            <a:spLocks noChangeShapeType="1"/>
          </p:cNvSpPr>
          <p:nvPr/>
        </p:nvSpPr>
        <p:spPr bwMode="auto">
          <a:xfrm>
            <a:off x="2590800" y="43749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573" name="Line 14"/>
          <p:cNvSpPr>
            <a:spLocks noChangeShapeType="1"/>
          </p:cNvSpPr>
          <p:nvPr/>
        </p:nvSpPr>
        <p:spPr bwMode="auto">
          <a:xfrm>
            <a:off x="2590800" y="53655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574" name="Text Box 15"/>
          <p:cNvSpPr txBox="1">
            <a:spLocks noChangeArrowheads="1"/>
          </p:cNvSpPr>
          <p:nvPr/>
        </p:nvSpPr>
        <p:spPr bwMode="auto">
          <a:xfrm>
            <a:off x="5181600" y="1784176"/>
            <a:ext cx="1676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Classification</a:t>
            </a:r>
          </a:p>
        </p:txBody>
      </p:sp>
      <p:sp>
        <p:nvSpPr>
          <p:cNvPr id="66575" name="Text Box 16"/>
          <p:cNvSpPr txBox="1">
            <a:spLocks noChangeArrowheads="1"/>
          </p:cNvSpPr>
          <p:nvPr/>
        </p:nvSpPr>
        <p:spPr bwMode="auto">
          <a:xfrm>
            <a:off x="4648200" y="2467323"/>
            <a:ext cx="3048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Hierarchy of axis-parallel linear class boundaries </a:t>
            </a:r>
          </a:p>
        </p:txBody>
      </p:sp>
      <p:sp>
        <p:nvSpPr>
          <p:cNvPr id="66576" name="Text Box 17"/>
          <p:cNvSpPr txBox="1">
            <a:spLocks noChangeArrowheads="1"/>
          </p:cNvSpPr>
          <p:nvPr/>
        </p:nvSpPr>
        <p:spPr bwMode="auto">
          <a:xfrm>
            <a:off x="5029200" y="3229323"/>
            <a:ext cx="1905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Cross-validated accuracy </a:t>
            </a:r>
          </a:p>
        </p:txBody>
      </p:sp>
      <p:sp>
        <p:nvSpPr>
          <p:cNvPr id="66577" name="Text Box 18"/>
          <p:cNvSpPr txBox="1">
            <a:spLocks noChangeArrowheads="1"/>
          </p:cNvSpPr>
          <p:nvPr/>
        </p:nvSpPr>
        <p:spPr bwMode="auto">
          <a:xfrm>
            <a:off x="5105400" y="4146376"/>
            <a:ext cx="18288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Greedy Search </a:t>
            </a:r>
          </a:p>
        </p:txBody>
      </p:sp>
      <p:sp>
        <p:nvSpPr>
          <p:cNvPr id="66578" name="Text Box 19"/>
          <p:cNvSpPr txBox="1">
            <a:spLocks noChangeArrowheads="1"/>
          </p:cNvSpPr>
          <p:nvPr/>
        </p:nvSpPr>
        <p:spPr bwMode="auto">
          <a:xfrm>
            <a:off x="5029200" y="4941714"/>
            <a:ext cx="1905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None specified</a:t>
            </a:r>
          </a:p>
        </p:txBody>
      </p:sp>
      <p:sp>
        <p:nvSpPr>
          <p:cNvPr id="66579" name="Text Box 20"/>
          <p:cNvSpPr txBox="1">
            <a:spLocks noChangeArrowheads="1"/>
          </p:cNvSpPr>
          <p:nvPr/>
        </p:nvSpPr>
        <p:spPr bwMode="auto">
          <a:xfrm>
            <a:off x="5029200" y="5786786"/>
            <a:ext cx="1905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Decision tree classifier</a:t>
            </a:r>
          </a:p>
        </p:txBody>
      </p:sp>
      <p:sp>
        <p:nvSpPr>
          <p:cNvPr id="66580" name="Line 21"/>
          <p:cNvSpPr>
            <a:spLocks noChangeShapeType="1"/>
          </p:cNvSpPr>
          <p:nvPr/>
        </p:nvSpPr>
        <p:spPr bwMode="auto">
          <a:xfrm>
            <a:off x="5943600" y="20889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581" name="Line 22"/>
          <p:cNvSpPr>
            <a:spLocks noChangeShapeType="1"/>
          </p:cNvSpPr>
          <p:nvPr/>
        </p:nvSpPr>
        <p:spPr bwMode="auto">
          <a:xfrm>
            <a:off x="5943600" y="2927176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582" name="Line 23"/>
          <p:cNvSpPr>
            <a:spLocks noChangeShapeType="1"/>
          </p:cNvSpPr>
          <p:nvPr/>
        </p:nvSpPr>
        <p:spPr bwMode="auto">
          <a:xfrm>
            <a:off x="5943600" y="36891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583" name="Line 24"/>
          <p:cNvSpPr>
            <a:spLocks noChangeShapeType="1"/>
          </p:cNvSpPr>
          <p:nvPr/>
        </p:nvSpPr>
        <p:spPr bwMode="auto">
          <a:xfrm>
            <a:off x="5943600" y="44511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584" name="Line 25"/>
          <p:cNvSpPr>
            <a:spLocks noChangeShapeType="1"/>
          </p:cNvSpPr>
          <p:nvPr/>
        </p:nvSpPr>
        <p:spPr bwMode="auto">
          <a:xfrm>
            <a:off x="5943600" y="53655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585" name="Rectangle 26"/>
          <p:cNvSpPr>
            <a:spLocks noChangeArrowheads="1"/>
          </p:cNvSpPr>
          <p:nvPr/>
        </p:nvSpPr>
        <p:spPr bwMode="auto">
          <a:xfrm>
            <a:off x="4572000" y="1326976"/>
            <a:ext cx="3124200" cy="5486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l-GR" altLang="el-GR" sz="1800">
              <a:latin typeface="+mn-lt"/>
            </a:endParaRPr>
          </a:p>
        </p:txBody>
      </p:sp>
      <p:sp>
        <p:nvSpPr>
          <p:cNvPr id="66586" name="Line 27"/>
          <p:cNvSpPr>
            <a:spLocks noChangeShapeType="1"/>
          </p:cNvSpPr>
          <p:nvPr/>
        </p:nvSpPr>
        <p:spPr bwMode="auto">
          <a:xfrm>
            <a:off x="3962400" y="3917776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57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l-GR" dirty="0">
                <a:ea typeface="ＭＳ Ｐゴシック" pitchFamily="34" charset="-128"/>
              </a:rPr>
              <a:t>An Example: Hierarchical Clustering</a:t>
            </a:r>
          </a:p>
        </p:txBody>
      </p:sp>
      <p:sp>
        <p:nvSpPr>
          <p:cNvPr id="67585" name="Rectangle 2"/>
          <p:cNvSpPr>
            <a:spLocks noChangeArrowheads="1"/>
          </p:cNvSpPr>
          <p:nvPr/>
        </p:nvSpPr>
        <p:spPr bwMode="auto">
          <a:xfrm>
            <a:off x="1219200" y="1182960"/>
            <a:ext cx="27432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el-GR" altLang="el-GR" sz="3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2209800" y="1640160"/>
            <a:ext cx="10668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Task </a:t>
            </a:r>
          </a:p>
        </p:txBody>
      </p:sp>
      <p:sp>
        <p:nvSpPr>
          <p:cNvPr id="67588" name="Text Box 5"/>
          <p:cNvSpPr txBox="1">
            <a:spLocks noChangeArrowheads="1"/>
          </p:cNvSpPr>
          <p:nvPr/>
        </p:nvSpPr>
        <p:spPr bwMode="auto">
          <a:xfrm>
            <a:off x="1752600" y="2402160"/>
            <a:ext cx="1905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Representation </a:t>
            </a:r>
          </a:p>
        </p:txBody>
      </p:sp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1752600" y="3164160"/>
            <a:ext cx="1905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Score Function </a:t>
            </a:r>
          </a:p>
        </p:txBody>
      </p:sp>
      <p:sp>
        <p:nvSpPr>
          <p:cNvPr id="67590" name="Text Box 7"/>
          <p:cNvSpPr txBox="1">
            <a:spLocks noChangeArrowheads="1"/>
          </p:cNvSpPr>
          <p:nvPr/>
        </p:nvSpPr>
        <p:spPr bwMode="auto">
          <a:xfrm>
            <a:off x="1447800" y="4002360"/>
            <a:ext cx="25146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Search/Optimization </a:t>
            </a:r>
          </a:p>
        </p:txBody>
      </p:sp>
      <p:sp>
        <p:nvSpPr>
          <p:cNvPr id="67591" name="Text Box 8"/>
          <p:cNvSpPr txBox="1">
            <a:spLocks noChangeArrowheads="1"/>
          </p:cNvSpPr>
          <p:nvPr/>
        </p:nvSpPr>
        <p:spPr bwMode="auto">
          <a:xfrm>
            <a:off x="1676400" y="4685507"/>
            <a:ext cx="1905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Data Management</a:t>
            </a:r>
          </a:p>
        </p:txBody>
      </p:sp>
      <p:sp>
        <p:nvSpPr>
          <p:cNvPr id="67592" name="Text Box 9"/>
          <p:cNvSpPr txBox="1">
            <a:spLocks noChangeArrowheads="1"/>
          </p:cNvSpPr>
          <p:nvPr/>
        </p:nvSpPr>
        <p:spPr bwMode="auto">
          <a:xfrm>
            <a:off x="1676400" y="5642770"/>
            <a:ext cx="1905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Models, Parameters</a:t>
            </a:r>
          </a:p>
        </p:txBody>
      </p:sp>
      <p:sp>
        <p:nvSpPr>
          <p:cNvPr id="67593" name="Line 10"/>
          <p:cNvSpPr>
            <a:spLocks noChangeShapeType="1"/>
          </p:cNvSpPr>
          <p:nvPr/>
        </p:nvSpPr>
        <p:spPr bwMode="auto">
          <a:xfrm>
            <a:off x="2590800" y="194496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594" name="Line 11"/>
          <p:cNvSpPr>
            <a:spLocks noChangeShapeType="1"/>
          </p:cNvSpPr>
          <p:nvPr/>
        </p:nvSpPr>
        <p:spPr bwMode="auto">
          <a:xfrm>
            <a:off x="2590800" y="270696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595" name="Line 12"/>
          <p:cNvSpPr>
            <a:spLocks noChangeShapeType="1"/>
          </p:cNvSpPr>
          <p:nvPr/>
        </p:nvSpPr>
        <p:spPr bwMode="auto">
          <a:xfrm>
            <a:off x="2590800" y="346896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596" name="Line 13"/>
          <p:cNvSpPr>
            <a:spLocks noChangeShapeType="1"/>
          </p:cNvSpPr>
          <p:nvPr/>
        </p:nvSpPr>
        <p:spPr bwMode="auto">
          <a:xfrm>
            <a:off x="2590800" y="423096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597" name="Line 14"/>
          <p:cNvSpPr>
            <a:spLocks noChangeShapeType="1"/>
          </p:cNvSpPr>
          <p:nvPr/>
        </p:nvSpPr>
        <p:spPr bwMode="auto">
          <a:xfrm>
            <a:off x="2590800" y="522156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598" name="Text Box 15"/>
          <p:cNvSpPr txBox="1">
            <a:spLocks noChangeArrowheads="1"/>
          </p:cNvSpPr>
          <p:nvPr/>
        </p:nvSpPr>
        <p:spPr bwMode="auto">
          <a:xfrm>
            <a:off x="5334000" y="1640160"/>
            <a:ext cx="1676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Clustering</a:t>
            </a:r>
          </a:p>
        </p:txBody>
      </p:sp>
      <p:sp>
        <p:nvSpPr>
          <p:cNvPr id="67599" name="Text Box 16"/>
          <p:cNvSpPr txBox="1">
            <a:spLocks noChangeArrowheads="1"/>
          </p:cNvSpPr>
          <p:nvPr/>
        </p:nvSpPr>
        <p:spPr bwMode="auto">
          <a:xfrm>
            <a:off x="4495800" y="2402160"/>
            <a:ext cx="3048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Tree of clusters </a:t>
            </a:r>
          </a:p>
        </p:txBody>
      </p:sp>
      <p:sp>
        <p:nvSpPr>
          <p:cNvPr id="67600" name="Text Box 17"/>
          <p:cNvSpPr txBox="1">
            <a:spLocks noChangeArrowheads="1"/>
          </p:cNvSpPr>
          <p:nvPr/>
        </p:nvSpPr>
        <p:spPr bwMode="auto">
          <a:xfrm>
            <a:off x="5029200" y="3197498"/>
            <a:ext cx="1905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Various </a:t>
            </a:r>
          </a:p>
        </p:txBody>
      </p:sp>
      <p:sp>
        <p:nvSpPr>
          <p:cNvPr id="67601" name="Text Box 18"/>
          <p:cNvSpPr txBox="1">
            <a:spLocks noChangeArrowheads="1"/>
          </p:cNvSpPr>
          <p:nvPr/>
        </p:nvSpPr>
        <p:spPr bwMode="auto">
          <a:xfrm>
            <a:off x="5181600" y="4002360"/>
            <a:ext cx="25908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Greedy search </a:t>
            </a:r>
          </a:p>
        </p:txBody>
      </p:sp>
      <p:sp>
        <p:nvSpPr>
          <p:cNvPr id="67602" name="Text Box 19"/>
          <p:cNvSpPr txBox="1">
            <a:spLocks noChangeArrowheads="1"/>
          </p:cNvSpPr>
          <p:nvPr/>
        </p:nvSpPr>
        <p:spPr bwMode="auto">
          <a:xfrm>
            <a:off x="5029200" y="4797698"/>
            <a:ext cx="1905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None specified</a:t>
            </a:r>
          </a:p>
        </p:txBody>
      </p:sp>
      <p:sp>
        <p:nvSpPr>
          <p:cNvPr id="67603" name="Text Box 20"/>
          <p:cNvSpPr txBox="1">
            <a:spLocks noChangeArrowheads="1"/>
          </p:cNvSpPr>
          <p:nvPr/>
        </p:nvSpPr>
        <p:spPr bwMode="auto">
          <a:xfrm>
            <a:off x="5029200" y="5754960"/>
            <a:ext cx="1905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Dendrogram</a:t>
            </a:r>
          </a:p>
        </p:txBody>
      </p:sp>
      <p:sp>
        <p:nvSpPr>
          <p:cNvPr id="67604" name="Line 21"/>
          <p:cNvSpPr>
            <a:spLocks noChangeShapeType="1"/>
          </p:cNvSpPr>
          <p:nvPr/>
        </p:nvSpPr>
        <p:spPr bwMode="auto">
          <a:xfrm>
            <a:off x="5943600" y="194496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605" name="Line 22"/>
          <p:cNvSpPr>
            <a:spLocks noChangeShapeType="1"/>
          </p:cNvSpPr>
          <p:nvPr/>
        </p:nvSpPr>
        <p:spPr bwMode="auto">
          <a:xfrm>
            <a:off x="5943600" y="278316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606" name="Line 23"/>
          <p:cNvSpPr>
            <a:spLocks noChangeShapeType="1"/>
          </p:cNvSpPr>
          <p:nvPr/>
        </p:nvSpPr>
        <p:spPr bwMode="auto">
          <a:xfrm>
            <a:off x="5943600" y="354516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607" name="Line 24"/>
          <p:cNvSpPr>
            <a:spLocks noChangeShapeType="1"/>
          </p:cNvSpPr>
          <p:nvPr/>
        </p:nvSpPr>
        <p:spPr bwMode="auto">
          <a:xfrm>
            <a:off x="5943600" y="430716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608" name="Line 25"/>
          <p:cNvSpPr>
            <a:spLocks noChangeShapeType="1"/>
          </p:cNvSpPr>
          <p:nvPr/>
        </p:nvSpPr>
        <p:spPr bwMode="auto">
          <a:xfrm>
            <a:off x="5943600" y="522156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609" name="Rectangle 26"/>
          <p:cNvSpPr>
            <a:spLocks noChangeArrowheads="1"/>
          </p:cNvSpPr>
          <p:nvPr/>
        </p:nvSpPr>
        <p:spPr bwMode="auto">
          <a:xfrm>
            <a:off x="4572000" y="1182960"/>
            <a:ext cx="3124200" cy="5486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l-GR" altLang="el-GR" sz="1800">
              <a:latin typeface="+mn-lt"/>
            </a:endParaRPr>
          </a:p>
        </p:txBody>
      </p:sp>
      <p:sp>
        <p:nvSpPr>
          <p:cNvPr id="67610" name="Line 27"/>
          <p:cNvSpPr>
            <a:spLocks noChangeShapeType="1"/>
          </p:cNvSpPr>
          <p:nvPr/>
        </p:nvSpPr>
        <p:spPr bwMode="auto">
          <a:xfrm>
            <a:off x="3962400" y="377376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70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Science</a:t>
            </a:r>
            <a:endParaRPr lang="el-GR" dirty="0" smtClean="0"/>
          </a:p>
          <a:p>
            <a:r>
              <a:rPr lang="en-US" dirty="0"/>
              <a:t>Text/Web </a:t>
            </a:r>
            <a:r>
              <a:rPr lang="en-US" dirty="0" smtClean="0"/>
              <a:t>Mining</a:t>
            </a:r>
            <a:endParaRPr lang="el-GR" dirty="0" smtClean="0"/>
          </a:p>
          <a:p>
            <a:r>
              <a:rPr lang="en-US" dirty="0"/>
              <a:t>Graph </a:t>
            </a:r>
            <a:r>
              <a:rPr lang="en-US" dirty="0" smtClean="0"/>
              <a:t>Mining</a:t>
            </a:r>
            <a:endParaRPr lang="el-GR" dirty="0" smtClean="0"/>
          </a:p>
          <a:p>
            <a:r>
              <a:rPr lang="en-US" dirty="0" smtClean="0"/>
              <a:t>Big Data</a:t>
            </a:r>
            <a:endParaRPr lang="en-US" dirty="0"/>
          </a:p>
          <a:p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l-GR" dirty="0">
                <a:ea typeface="ＭＳ Ｐゴシック" pitchFamily="34" charset="-128"/>
              </a:rPr>
              <a:t>An Example: Association Rules</a:t>
            </a:r>
          </a:p>
        </p:txBody>
      </p:sp>
      <p:sp>
        <p:nvSpPr>
          <p:cNvPr id="68609" name="Rectangle 2"/>
          <p:cNvSpPr>
            <a:spLocks noChangeArrowheads="1"/>
          </p:cNvSpPr>
          <p:nvPr/>
        </p:nvSpPr>
        <p:spPr bwMode="auto">
          <a:xfrm>
            <a:off x="1219200" y="1182960"/>
            <a:ext cx="27432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el-GR" altLang="el-GR" sz="3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2209800" y="1640160"/>
            <a:ext cx="10668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Task </a:t>
            </a:r>
          </a:p>
        </p:txBody>
      </p:sp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1752600" y="2402160"/>
            <a:ext cx="1905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Representation </a:t>
            </a:r>
          </a:p>
        </p:txBody>
      </p:sp>
      <p:sp>
        <p:nvSpPr>
          <p:cNvPr id="68613" name="Text Box 6"/>
          <p:cNvSpPr txBox="1">
            <a:spLocks noChangeArrowheads="1"/>
          </p:cNvSpPr>
          <p:nvPr/>
        </p:nvSpPr>
        <p:spPr bwMode="auto">
          <a:xfrm>
            <a:off x="1752600" y="3164160"/>
            <a:ext cx="1905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Score Function </a:t>
            </a:r>
          </a:p>
        </p:txBody>
      </p:sp>
      <p:sp>
        <p:nvSpPr>
          <p:cNvPr id="68614" name="Text Box 7"/>
          <p:cNvSpPr txBox="1">
            <a:spLocks noChangeArrowheads="1"/>
          </p:cNvSpPr>
          <p:nvPr/>
        </p:nvSpPr>
        <p:spPr bwMode="auto">
          <a:xfrm>
            <a:off x="1447800" y="4002360"/>
            <a:ext cx="25146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Search/Optimization </a:t>
            </a:r>
          </a:p>
        </p:txBody>
      </p:sp>
      <p:sp>
        <p:nvSpPr>
          <p:cNvPr id="68615" name="Text Box 8"/>
          <p:cNvSpPr txBox="1">
            <a:spLocks noChangeArrowheads="1"/>
          </p:cNvSpPr>
          <p:nvPr/>
        </p:nvSpPr>
        <p:spPr bwMode="auto">
          <a:xfrm>
            <a:off x="1676400" y="4685507"/>
            <a:ext cx="1905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Data Management</a:t>
            </a:r>
          </a:p>
        </p:txBody>
      </p:sp>
      <p:sp>
        <p:nvSpPr>
          <p:cNvPr id="68616" name="Text Box 9"/>
          <p:cNvSpPr txBox="1">
            <a:spLocks noChangeArrowheads="1"/>
          </p:cNvSpPr>
          <p:nvPr/>
        </p:nvSpPr>
        <p:spPr bwMode="auto">
          <a:xfrm>
            <a:off x="1676400" y="5642770"/>
            <a:ext cx="1905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Models, Parameters</a:t>
            </a:r>
          </a:p>
        </p:txBody>
      </p:sp>
      <p:sp>
        <p:nvSpPr>
          <p:cNvPr id="68617" name="Line 10"/>
          <p:cNvSpPr>
            <a:spLocks noChangeShapeType="1"/>
          </p:cNvSpPr>
          <p:nvPr/>
        </p:nvSpPr>
        <p:spPr bwMode="auto">
          <a:xfrm>
            <a:off x="2590800" y="194496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8618" name="Line 11"/>
          <p:cNvSpPr>
            <a:spLocks noChangeShapeType="1"/>
          </p:cNvSpPr>
          <p:nvPr/>
        </p:nvSpPr>
        <p:spPr bwMode="auto">
          <a:xfrm>
            <a:off x="2590800" y="270696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8619" name="Line 12"/>
          <p:cNvSpPr>
            <a:spLocks noChangeShapeType="1"/>
          </p:cNvSpPr>
          <p:nvPr/>
        </p:nvSpPr>
        <p:spPr bwMode="auto">
          <a:xfrm>
            <a:off x="2590800" y="346896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8620" name="Line 13"/>
          <p:cNvSpPr>
            <a:spLocks noChangeShapeType="1"/>
          </p:cNvSpPr>
          <p:nvPr/>
        </p:nvSpPr>
        <p:spPr bwMode="auto">
          <a:xfrm>
            <a:off x="2590800" y="423096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8621" name="Line 14"/>
          <p:cNvSpPr>
            <a:spLocks noChangeShapeType="1"/>
          </p:cNvSpPr>
          <p:nvPr/>
        </p:nvSpPr>
        <p:spPr bwMode="auto">
          <a:xfrm>
            <a:off x="2590800" y="522156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8622" name="Text Box 15"/>
          <p:cNvSpPr txBox="1">
            <a:spLocks noChangeArrowheads="1"/>
          </p:cNvSpPr>
          <p:nvPr/>
        </p:nvSpPr>
        <p:spPr bwMode="auto">
          <a:xfrm>
            <a:off x="5029200" y="1640160"/>
            <a:ext cx="2286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Pattern Discovery</a:t>
            </a:r>
          </a:p>
        </p:txBody>
      </p:sp>
      <p:sp>
        <p:nvSpPr>
          <p:cNvPr id="68623" name="Text Box 16"/>
          <p:cNvSpPr txBox="1">
            <a:spLocks noChangeArrowheads="1"/>
          </p:cNvSpPr>
          <p:nvPr/>
        </p:nvSpPr>
        <p:spPr bwMode="auto">
          <a:xfrm>
            <a:off x="4648200" y="2289970"/>
            <a:ext cx="3048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Rules: if A and B then C with prob p </a:t>
            </a:r>
          </a:p>
        </p:txBody>
      </p:sp>
      <p:sp>
        <p:nvSpPr>
          <p:cNvPr id="68624" name="Text Box 17"/>
          <p:cNvSpPr txBox="1">
            <a:spLocks noChangeArrowheads="1"/>
          </p:cNvSpPr>
          <p:nvPr/>
        </p:nvSpPr>
        <p:spPr bwMode="auto">
          <a:xfrm>
            <a:off x="5029200" y="3196106"/>
            <a:ext cx="19050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No explicit score </a:t>
            </a:r>
          </a:p>
        </p:txBody>
      </p:sp>
      <p:sp>
        <p:nvSpPr>
          <p:cNvPr id="68625" name="Text Box 18"/>
          <p:cNvSpPr txBox="1">
            <a:spLocks noChangeArrowheads="1"/>
          </p:cNvSpPr>
          <p:nvPr/>
        </p:nvSpPr>
        <p:spPr bwMode="auto">
          <a:xfrm>
            <a:off x="5029200" y="4002360"/>
            <a:ext cx="25908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Systematic search </a:t>
            </a:r>
          </a:p>
        </p:txBody>
      </p:sp>
      <p:sp>
        <p:nvSpPr>
          <p:cNvPr id="68626" name="Text Box 19"/>
          <p:cNvSpPr txBox="1">
            <a:spLocks noChangeArrowheads="1"/>
          </p:cNvSpPr>
          <p:nvPr/>
        </p:nvSpPr>
        <p:spPr bwMode="auto">
          <a:xfrm>
            <a:off x="4800600" y="4764360"/>
            <a:ext cx="25146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Multiple linear scans</a:t>
            </a:r>
          </a:p>
        </p:txBody>
      </p:sp>
      <p:sp>
        <p:nvSpPr>
          <p:cNvPr id="68627" name="Text Box 20"/>
          <p:cNvSpPr txBox="1">
            <a:spLocks noChangeArrowheads="1"/>
          </p:cNvSpPr>
          <p:nvPr/>
        </p:nvSpPr>
        <p:spPr bwMode="auto">
          <a:xfrm>
            <a:off x="5029200" y="5754960"/>
            <a:ext cx="1905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l-GR" sz="1800" b="1">
                <a:solidFill>
                  <a:schemeClr val="tx2"/>
                </a:solidFill>
                <a:latin typeface="+mn-lt"/>
              </a:rPr>
              <a:t>Set of Rules</a:t>
            </a:r>
          </a:p>
        </p:txBody>
      </p:sp>
      <p:sp>
        <p:nvSpPr>
          <p:cNvPr id="68628" name="Line 21"/>
          <p:cNvSpPr>
            <a:spLocks noChangeShapeType="1"/>
          </p:cNvSpPr>
          <p:nvPr/>
        </p:nvSpPr>
        <p:spPr bwMode="auto">
          <a:xfrm>
            <a:off x="5943600" y="194496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8629" name="Line 22"/>
          <p:cNvSpPr>
            <a:spLocks noChangeShapeType="1"/>
          </p:cNvSpPr>
          <p:nvPr/>
        </p:nvSpPr>
        <p:spPr bwMode="auto">
          <a:xfrm>
            <a:off x="5943600" y="278316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8630" name="Line 23"/>
          <p:cNvSpPr>
            <a:spLocks noChangeShapeType="1"/>
          </p:cNvSpPr>
          <p:nvPr/>
        </p:nvSpPr>
        <p:spPr bwMode="auto">
          <a:xfrm>
            <a:off x="5943600" y="354516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8631" name="Line 24"/>
          <p:cNvSpPr>
            <a:spLocks noChangeShapeType="1"/>
          </p:cNvSpPr>
          <p:nvPr/>
        </p:nvSpPr>
        <p:spPr bwMode="auto">
          <a:xfrm>
            <a:off x="5943600" y="430716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8632" name="Line 25"/>
          <p:cNvSpPr>
            <a:spLocks noChangeShapeType="1"/>
          </p:cNvSpPr>
          <p:nvPr/>
        </p:nvSpPr>
        <p:spPr bwMode="auto">
          <a:xfrm>
            <a:off x="5943600" y="522156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8633" name="Rectangle 26"/>
          <p:cNvSpPr>
            <a:spLocks noChangeArrowheads="1"/>
          </p:cNvSpPr>
          <p:nvPr/>
        </p:nvSpPr>
        <p:spPr bwMode="auto">
          <a:xfrm>
            <a:off x="4572000" y="1182960"/>
            <a:ext cx="3124200" cy="5486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l-GR" altLang="el-GR" sz="1800">
              <a:latin typeface="+mn-lt"/>
            </a:endParaRPr>
          </a:p>
        </p:txBody>
      </p:sp>
      <p:sp>
        <p:nvSpPr>
          <p:cNvPr id="68634" name="Line 27"/>
          <p:cNvSpPr>
            <a:spLocks noChangeShapeType="1"/>
          </p:cNvSpPr>
          <p:nvPr/>
        </p:nvSpPr>
        <p:spPr bwMode="auto">
          <a:xfrm>
            <a:off x="3962400" y="377376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184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Εξόρυξη γνώσης από Βάσεις Δεδομένων και τον Παγκόσμιο Ιστό, </a:t>
            </a:r>
            <a:r>
              <a:rPr lang="el-GR" b="1" dirty="0"/>
              <a:t>Ενότητα # 1: </a:t>
            </a:r>
            <a:r>
              <a:rPr lang="el-GR" dirty="0" smtClean="0"/>
              <a:t>Εισαγωγή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Μιχάλης </a:t>
            </a:r>
            <a:r>
              <a:rPr lang="el-GR" dirty="0" err="1"/>
              <a:t>Βαζιργιάννης</a:t>
            </a:r>
            <a:r>
              <a:rPr lang="el-GR" b="1" dirty="0" smtClean="0"/>
              <a:t>, </a:t>
            </a:r>
            <a:r>
              <a:rPr lang="el-GR" b="1" dirty="0"/>
              <a:t>Τμήμα: </a:t>
            </a:r>
            <a:r>
              <a:rPr lang="el-GR" dirty="0"/>
              <a:t>Προπτυχιακό Πρόγραμμα Σπουδών </a:t>
            </a:r>
            <a:r>
              <a:rPr lang="el-GR" dirty="0" smtClean="0"/>
              <a:t>“Πληροφορικής”</a:t>
            </a:r>
            <a:endParaRPr lang="el-GR" b="1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humbnails.visually.netdna-cdn.com/data-never-sleeps_502918ef011f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9144000" cy="73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396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kinds of data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Traditional: numerical, categorical, or binary </a:t>
            </a:r>
          </a:p>
          <a:p>
            <a:pPr>
              <a:defRPr/>
            </a:pPr>
            <a:r>
              <a:rPr lang="en-US" sz="2800" dirty="0"/>
              <a:t>Text: emails, tweets, </a:t>
            </a:r>
            <a:r>
              <a:rPr lang="en-US" sz="2800" i="1" dirty="0"/>
              <a:t>New York Times </a:t>
            </a:r>
            <a:r>
              <a:rPr lang="en-US" sz="2800" dirty="0"/>
              <a:t>articles  </a:t>
            </a:r>
          </a:p>
          <a:p>
            <a:pPr>
              <a:defRPr/>
            </a:pPr>
            <a:r>
              <a:rPr lang="en-US" sz="2800" dirty="0"/>
              <a:t>Records: user-level data, time-stamped event data, </a:t>
            </a:r>
            <a:r>
              <a:rPr lang="en-US" sz="2800" dirty="0" err="1"/>
              <a:t>json</a:t>
            </a:r>
            <a:r>
              <a:rPr lang="en-US" sz="2800" dirty="0"/>
              <a:t> formatted log files  </a:t>
            </a:r>
          </a:p>
          <a:p>
            <a:pPr>
              <a:defRPr/>
            </a:pPr>
            <a:r>
              <a:rPr lang="en-US" sz="2800" dirty="0"/>
              <a:t>Geo-based location data </a:t>
            </a:r>
          </a:p>
          <a:p>
            <a:pPr>
              <a:defRPr/>
            </a:pPr>
            <a:r>
              <a:rPr lang="en-US" sz="2800" dirty="0"/>
              <a:t>Network  </a:t>
            </a:r>
          </a:p>
          <a:p>
            <a:pPr>
              <a:defRPr/>
            </a:pPr>
            <a:r>
              <a:rPr lang="en-US" sz="2800" dirty="0"/>
              <a:t>Sensor data  </a:t>
            </a:r>
          </a:p>
          <a:p>
            <a:pPr>
              <a:defRPr/>
            </a:pPr>
            <a:r>
              <a:rPr lang="en-US" sz="2800" dirty="0"/>
              <a:t>Images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1697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8513" y="1531938"/>
            <a:ext cx="7661275" cy="4903787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US" b="1" dirty="0" smtClean="0"/>
              <a:t>Volume</a:t>
            </a:r>
          </a:p>
          <a:p>
            <a:pPr>
              <a:defRPr/>
            </a:pPr>
            <a:r>
              <a:rPr lang="en-US" dirty="0" smtClean="0"/>
              <a:t>Billions of web pages, Goggle queries/day</a:t>
            </a:r>
          </a:p>
          <a:p>
            <a:pPr>
              <a:defRPr/>
            </a:pPr>
            <a:r>
              <a:rPr lang="en-US" i="1" dirty="0" smtClean="0"/>
              <a:t>Billions Facebook </a:t>
            </a:r>
            <a:r>
              <a:rPr lang="en-US" dirty="0" smtClean="0"/>
              <a:t>users, Hundreds of millions of </a:t>
            </a:r>
            <a:r>
              <a:rPr lang="en-US" i="1" dirty="0" smtClean="0"/>
              <a:t>twitter </a:t>
            </a:r>
            <a:r>
              <a:rPr lang="en-US" dirty="0" smtClean="0"/>
              <a:t>accounts and tweets/day (7,648 tweets /sec)</a:t>
            </a:r>
          </a:p>
          <a:p>
            <a:pPr>
              <a:buFont typeface="Monotype Sorts" pitchFamily="2" charset="2"/>
              <a:buChar char="n"/>
              <a:defRPr/>
            </a:pPr>
            <a:r>
              <a:rPr lang="en-US" dirty="0" smtClean="0"/>
              <a:t>Scientific data 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sz="2400" dirty="0" smtClean="0"/>
              <a:t>Astronomy (LSST</a:t>
            </a:r>
            <a:r>
              <a:rPr lang="en-US" sz="2400" b="1" baseline="30000" dirty="0" smtClean="0"/>
              <a:t>1</a:t>
            </a:r>
            <a:r>
              <a:rPr lang="en-US" sz="2400" dirty="0" smtClean="0"/>
              <a:t>, ~20 TB per night, ~2 PB/year)</a:t>
            </a:r>
          </a:p>
        </p:txBody>
      </p:sp>
      <p:sp>
        <p:nvSpPr>
          <p:cNvPr id="11267" name="Date Placeholder 2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A2DBC32-7273-49A9-A95E-03AF8C58F28F}" type="datetime1">
              <a:rPr lang="el-GR" altLang="el-GR" sz="1600">
                <a:latin typeface="Helvetica" charset="0"/>
              </a:rPr>
              <a:pPr eaLnBrk="1" hangingPunct="1"/>
              <a:t>19/10/2015</a:t>
            </a:fld>
            <a:endParaRPr lang="en-GB" altLang="el-GR" sz="1600">
              <a:latin typeface="Helvetica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8788" y="-9525"/>
            <a:ext cx="8001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l-GR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827088" y="6396038"/>
            <a:ext cx="763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l-GR" sz="1800" b="1" baseline="30000"/>
              <a:t>1 </a:t>
            </a:r>
            <a:r>
              <a:rPr lang="en-US" altLang="el-GR" sz="1800">
                <a:solidFill>
                  <a:srgbClr val="FFC000"/>
                </a:solidFill>
                <a:latin typeface="Shruti" pitchFamily="34" charset="0"/>
                <a:cs typeface="Shruti" pitchFamily="34" charset="0"/>
              </a:rPr>
              <a:t>http://www.lsst.org/lsst/science/concept_data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9713"/>
            <a:ext cx="9144000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Τίτλο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</a:t>
            </a:r>
            <a:r>
              <a:rPr lang="en-US" dirty="0" err="1"/>
              <a:t>Bigdata</a:t>
            </a:r>
            <a:r>
              <a:rPr lang="en-US" dirty="0"/>
              <a:t> challenge</a:t>
            </a:r>
          </a:p>
        </p:txBody>
      </p:sp>
    </p:spTree>
    <p:extLst>
      <p:ext uri="{BB962C8B-B14F-4D97-AF65-F5344CB8AC3E}">
        <p14:creationId xmlns:p14="http://schemas.microsoft.com/office/powerpoint/2010/main" val="4214184192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675" y="1166813"/>
            <a:ext cx="7750175" cy="4495800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Monotype Sorts" charset="2"/>
              <a:buNone/>
            </a:pPr>
            <a:r>
              <a:rPr lang="en-US" altLang="el-GR" b="1" dirty="0" smtClean="0"/>
              <a:t>Datafication</a:t>
            </a:r>
            <a:r>
              <a:rPr lang="en-US" altLang="el-GR" b="1" baseline="30000" dirty="0" smtClean="0"/>
              <a:t>1</a:t>
            </a:r>
            <a:r>
              <a:rPr lang="en-US" altLang="el-GR" b="1" dirty="0" smtClean="0"/>
              <a:t> </a:t>
            </a:r>
            <a:endParaRPr lang="en-US" altLang="el-GR" dirty="0" smtClean="0"/>
          </a:p>
          <a:p>
            <a:r>
              <a:rPr lang="en-US" altLang="el-GR" dirty="0" smtClean="0"/>
              <a:t> massive amounts of data  for of our lives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l-GR" sz="2400" dirty="0" smtClean="0"/>
              <a:t>Shopping, communicating, reading news, listening to music, searching for information, expressing our opinions …</a:t>
            </a:r>
            <a:r>
              <a:rPr lang="en-US" altLang="el-GR" sz="2400" b="1" dirty="0" smtClean="0"/>
              <a:t>tracked online</a:t>
            </a:r>
          </a:p>
          <a:p>
            <a:r>
              <a:rPr lang="en-US" altLang="el-GR" dirty="0" smtClean="0"/>
              <a:t> not just Internet data, though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l-GR" sz="2400" dirty="0" smtClean="0"/>
              <a:t>finance, the medical industry, pharmaceuticals, bioinformatics, social welfare, government, </a:t>
            </a:r>
            <a:r>
              <a:rPr lang="en-US" altLang="el-GR" sz="2400" dirty="0" err="1" smtClean="0"/>
              <a:t>educa</a:t>
            </a:r>
            <a:r>
              <a:rPr lang="en-US" altLang="el-GR" sz="2400" dirty="0" smtClean="0"/>
              <a:t> </a:t>
            </a:r>
            <a:r>
              <a:rPr lang="en-US" altLang="el-GR" sz="2400" dirty="0" err="1" smtClean="0"/>
              <a:t>tion</a:t>
            </a:r>
            <a:r>
              <a:rPr lang="en-US" altLang="el-GR" sz="2400" dirty="0" smtClean="0"/>
              <a:t>, retail, …. </a:t>
            </a:r>
          </a:p>
          <a:p>
            <a:r>
              <a:rPr lang="en-US" altLang="el-GR" dirty="0" smtClean="0"/>
              <a:t> growing influence of data in most sectors and most industries. </a:t>
            </a:r>
            <a:endParaRPr lang="en-US" altLang="el-GR" b="1" dirty="0" smtClean="0"/>
          </a:p>
          <a:p>
            <a:r>
              <a:rPr lang="en-US" altLang="el-GR" dirty="0" smtClean="0"/>
              <a:t>abundance of inexpensive computing power. </a:t>
            </a: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573088" y="6262688"/>
            <a:ext cx="52950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l-GR" sz="1800" baseline="30000" dirty="0">
                <a:solidFill>
                  <a:schemeClr val="tx2"/>
                </a:solidFill>
              </a:rPr>
              <a:t>May/June 2013 issue of Foreign Affairs, Kenneth Neil </a:t>
            </a:r>
            <a:r>
              <a:rPr lang="en-US" altLang="el-GR" sz="1800" baseline="30000" dirty="0" err="1">
                <a:solidFill>
                  <a:schemeClr val="tx2"/>
                </a:solidFill>
              </a:rPr>
              <a:t>Cukier</a:t>
            </a:r>
            <a:r>
              <a:rPr lang="en-US" altLang="el-GR" sz="1800" baseline="30000" dirty="0">
                <a:solidFill>
                  <a:schemeClr val="tx2"/>
                </a:solidFill>
              </a:rPr>
              <a:t> and Viktor Mayer-</a:t>
            </a:r>
            <a:r>
              <a:rPr lang="en-US" altLang="el-GR" sz="1800" baseline="30000" dirty="0" err="1">
                <a:solidFill>
                  <a:schemeClr val="tx2"/>
                </a:solidFill>
              </a:rPr>
              <a:t>Schoenberger</a:t>
            </a:r>
            <a:r>
              <a:rPr lang="en-US" altLang="el-GR" sz="1800" baseline="30000" dirty="0">
                <a:solidFill>
                  <a:schemeClr val="tx2"/>
                </a:solidFill>
              </a:rPr>
              <a:t> wrote an article called </a:t>
            </a:r>
            <a:r>
              <a:rPr lang="en-US" altLang="en-US" sz="1800" baseline="30000" dirty="0">
                <a:solidFill>
                  <a:schemeClr val="tx2"/>
                </a:solidFill>
              </a:rPr>
              <a:t>“</a:t>
            </a:r>
            <a:r>
              <a:rPr lang="en-US" altLang="el-GR" sz="1800" baseline="30000" dirty="0">
                <a:solidFill>
                  <a:schemeClr val="tx2"/>
                </a:solidFill>
              </a:rPr>
              <a:t>The Rise of Big Data</a:t>
            </a:r>
            <a:r>
              <a:rPr lang="en-US" altLang="en-US" sz="1800" baseline="30000" dirty="0">
                <a:solidFill>
                  <a:schemeClr val="tx2"/>
                </a:solidFill>
              </a:rPr>
              <a:t>”</a:t>
            </a:r>
            <a:endParaRPr lang="en-US" altLang="el-GR" sz="1800" dirty="0">
              <a:solidFill>
                <a:schemeClr val="tx2"/>
              </a:solidFill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434975" y="6134894"/>
            <a:ext cx="26035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l-GR" sz="1800" b="1" baseline="30000" dirty="0"/>
              <a:t>1</a:t>
            </a:r>
            <a:endParaRPr lang="en-US" altLang="el-GR" sz="18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3060848" y="332656"/>
            <a:ext cx="8001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l-GR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Data Science</a:t>
            </a:r>
          </a:p>
        </p:txBody>
      </p:sp>
    </p:spTree>
    <p:extLst>
      <p:ext uri="{BB962C8B-B14F-4D97-AF65-F5344CB8AC3E}">
        <p14:creationId xmlns:p14="http://schemas.microsoft.com/office/powerpoint/2010/main" val="237036710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_1_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Template_1_introduction</Template>
  <TotalTime>0</TotalTime>
  <Words>2328</Words>
  <Application>Microsoft Office PowerPoint</Application>
  <PresentationFormat>Προβολή στην οθόνη (4:3)</PresentationFormat>
  <Paragraphs>418</Paragraphs>
  <Slides>51</Slides>
  <Notes>9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51</vt:i4>
      </vt:variant>
    </vt:vector>
  </HeadingPairs>
  <TitlesOfParts>
    <vt:vector size="53" baseType="lpstr">
      <vt:lpstr>Template_1_introduction</vt:lpstr>
      <vt:lpstr>Document</vt:lpstr>
      <vt:lpstr>Εξόρυξη γνώσης από Βάσεις Δεδομένων και τον Παγκόσμιο Ιστό</vt:lpstr>
      <vt:lpstr>Χρηματοδότηση</vt:lpstr>
      <vt:lpstr>Άδειες Χρήσης</vt:lpstr>
      <vt:lpstr>Σκοποί ενότητας</vt:lpstr>
      <vt:lpstr>Περιεχόμενα ενότητας</vt:lpstr>
      <vt:lpstr>Παρουσίαση του PowerPoint</vt:lpstr>
      <vt:lpstr>New kinds of data </vt:lpstr>
      <vt:lpstr>Παρουσίαση του PowerPoint</vt:lpstr>
      <vt:lpstr>Παρουσίαση του PowerPoint</vt:lpstr>
      <vt:lpstr>The Data Science Process</vt:lpstr>
      <vt:lpstr>The role of data scientist</vt:lpstr>
      <vt:lpstr>Παρουσίαση του PowerPoint</vt:lpstr>
      <vt:lpstr>Course objectives </vt:lpstr>
      <vt:lpstr>Course Syllabus</vt:lpstr>
      <vt:lpstr>Syllabus</vt:lpstr>
      <vt:lpstr>Course Logistics</vt:lpstr>
      <vt:lpstr>Big data </vt:lpstr>
      <vt:lpstr>Examples of data volumes</vt:lpstr>
      <vt:lpstr>Παρουσίαση του PowerPoint</vt:lpstr>
      <vt:lpstr>Two Types of Data</vt:lpstr>
      <vt:lpstr>Data-Driven Discovery</vt:lpstr>
      <vt:lpstr>DS: Intersection of Many Fields</vt:lpstr>
      <vt:lpstr>Flat File or Vector Data</vt:lpstr>
      <vt:lpstr>Sparse Matrix (Text) Data</vt:lpstr>
      <vt:lpstr>“Market Basket” Data</vt:lpstr>
      <vt:lpstr>Παρουσίαση του PowerPoint</vt:lpstr>
      <vt:lpstr>Time Series Data</vt:lpstr>
      <vt:lpstr>Image Data</vt:lpstr>
      <vt:lpstr>Παρουσίαση του PowerPoint</vt:lpstr>
      <vt:lpstr>Παρουσίαση του PowerPoint</vt:lpstr>
      <vt:lpstr>Spatio-temporal data</vt:lpstr>
      <vt:lpstr>Social Networks – Graphs  </vt:lpstr>
      <vt:lpstr>Different Data Mining Tasks</vt:lpstr>
      <vt:lpstr>Exploratory Data Analysis</vt:lpstr>
      <vt:lpstr>Example of Exploratory Data Analysis (Pima Indians data, scatter plot matrix)</vt:lpstr>
      <vt:lpstr>Descriptive Modeling</vt:lpstr>
      <vt:lpstr>Example of Descriptive Modeling</vt:lpstr>
      <vt:lpstr>Another Example of Descriptive Modeling </vt:lpstr>
      <vt:lpstr>Predictive Modeling</vt:lpstr>
      <vt:lpstr>Example of Predictive Modeling</vt:lpstr>
      <vt:lpstr>Pattern Discovery</vt:lpstr>
      <vt:lpstr>Example of Pattern Discovery</vt:lpstr>
      <vt:lpstr>Example of Pattern Discovery</vt:lpstr>
      <vt:lpstr>Structure: Models and Patterns</vt:lpstr>
      <vt:lpstr>Components of Data Mining Algorithms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Τέλος Ενότητας #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2015-08-24T08:47:06Z</dcterms:created>
  <dcterms:modified xsi:type="dcterms:W3CDTF">2015-10-19T11:34:19Z</dcterms:modified>
</cp:coreProperties>
</file>