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3"/>
  </p:notesMasterIdLst>
  <p:sldIdLst>
    <p:sldId id="256" r:id="rId3"/>
    <p:sldId id="259" r:id="rId4"/>
    <p:sldId id="257" r:id="rId5"/>
    <p:sldId id="261" r:id="rId6"/>
    <p:sldId id="262" r:id="rId7"/>
    <p:sldId id="374" r:id="rId8"/>
    <p:sldId id="381" r:id="rId9"/>
    <p:sldId id="379" r:id="rId10"/>
    <p:sldId id="380" r:id="rId11"/>
    <p:sldId id="382" r:id="rId12"/>
    <p:sldId id="383" r:id="rId13"/>
    <p:sldId id="384" r:id="rId14"/>
    <p:sldId id="407" r:id="rId15"/>
    <p:sldId id="410" r:id="rId16"/>
    <p:sldId id="408" r:id="rId17"/>
    <p:sldId id="409" r:id="rId18"/>
    <p:sldId id="396" r:id="rId19"/>
    <p:sldId id="390" r:id="rId20"/>
    <p:sldId id="389" r:id="rId21"/>
    <p:sldId id="395" r:id="rId22"/>
    <p:sldId id="402" r:id="rId23"/>
    <p:sldId id="403" r:id="rId24"/>
    <p:sldId id="411" r:id="rId25"/>
    <p:sldId id="412" r:id="rId26"/>
    <p:sldId id="391" r:id="rId27"/>
    <p:sldId id="392" r:id="rId28"/>
    <p:sldId id="413" r:id="rId29"/>
    <p:sldId id="415" r:id="rId30"/>
    <p:sldId id="416" r:id="rId31"/>
    <p:sldId id="354" r:id="rId3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Συντάκτης" initials="Σ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Μεσαίο στυλ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Φωτεινό στυλ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Φωτεινό στυλ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13" autoAdjust="0"/>
    <p:restoredTop sz="99309" autoAdjust="0"/>
  </p:normalViewPr>
  <p:slideViewPr>
    <p:cSldViewPr>
      <p:cViewPr>
        <p:scale>
          <a:sx n="77" d="100"/>
          <a:sy n="77" d="100"/>
        </p:scale>
        <p:origin x="-60" y="72"/>
      </p:cViewPr>
      <p:guideLst>
        <p:guide orient="horz" pos="365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29/9/2015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n-US" sz="2800" b="1" dirty="0" smtClean="0"/>
              <a:t># </a:t>
            </a:r>
            <a:r>
              <a:rPr lang="el-GR" sz="2800" b="1" dirty="0" smtClean="0"/>
              <a:t>1:</a:t>
            </a:r>
            <a:r>
              <a:rPr lang="en-US" sz="2800" dirty="0" smtClean="0"/>
              <a:t> </a:t>
            </a:r>
            <a:r>
              <a:rPr lang="el-GR" sz="2800" dirty="0" smtClean="0"/>
              <a:t>Εισαγωγή στο Μάρκετινγκ Υπηρεσιών</a:t>
            </a:r>
            <a:endParaRPr lang="en-US" sz="2800" dirty="0" smtClean="0"/>
          </a:p>
          <a:p>
            <a:r>
              <a:rPr lang="el-GR" sz="2800" b="1" dirty="0" smtClean="0"/>
              <a:t>Διδάσκουσα: </a:t>
            </a:r>
            <a:r>
              <a:rPr lang="el-GR" sz="2800" dirty="0" smtClean="0"/>
              <a:t>Άννα Ζαρκάδα</a:t>
            </a:r>
          </a:p>
          <a:p>
            <a:r>
              <a:rPr lang="el-GR" sz="2800" b="1" dirty="0" smtClean="0"/>
              <a:t>Τμήμα: </a:t>
            </a:r>
            <a:r>
              <a:rPr lang="el-GR" sz="2800" dirty="0" smtClean="0"/>
              <a:t>Οργάνωση &amp; Διοίκηση Επιχειρήσεων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Μάρκετινγκ Υπηρεσιών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Γιατί μας ενδιαφέρουν οι υπηρεσίες 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Αποτελούν το μεγαλύτερο </a:t>
            </a:r>
            <a:r>
              <a:rPr lang="el-GR" dirty="0"/>
              <a:t>και </a:t>
            </a:r>
            <a:r>
              <a:rPr lang="el-GR" dirty="0" smtClean="0"/>
              <a:t>δυναμικότερο τομέα της </a:t>
            </a:r>
            <a:r>
              <a:rPr lang="el-GR" dirty="0"/>
              <a:t>παγκόσμιας οικονομίας </a:t>
            </a:r>
            <a:endParaRPr lang="el-GR" dirty="0" smtClean="0"/>
          </a:p>
          <a:p>
            <a:pPr lvl="1"/>
            <a:r>
              <a:rPr lang="el-GR" dirty="0" smtClean="0"/>
              <a:t>κατά </a:t>
            </a:r>
            <a:r>
              <a:rPr lang="el-GR" dirty="0"/>
              <a:t>μέσο όρο το 60%+ του </a:t>
            </a:r>
            <a:r>
              <a:rPr lang="el-GR" dirty="0" smtClean="0"/>
              <a:t>ΑΕΠ</a:t>
            </a:r>
          </a:p>
          <a:p>
            <a:pPr lvl="1"/>
            <a:r>
              <a:rPr lang="el-GR" dirty="0" smtClean="0"/>
              <a:t>Στην Ελλάδα αντιστοιχούν στο 79%</a:t>
            </a:r>
            <a:r>
              <a:rPr lang="en-US" dirty="0" smtClean="0"/>
              <a:t> </a:t>
            </a:r>
            <a:r>
              <a:rPr lang="el-GR" dirty="0" smtClean="0"/>
              <a:t>του ΑΕΠ</a:t>
            </a:r>
          </a:p>
          <a:p>
            <a:r>
              <a:rPr lang="el-GR" dirty="0" smtClean="0"/>
              <a:t>Συνιστούν σημαντικό εξαγωγικό τομέα</a:t>
            </a:r>
          </a:p>
          <a:p>
            <a:r>
              <a:rPr lang="el-GR" dirty="0" smtClean="0"/>
              <a:t>Δημιουργούν νέες </a:t>
            </a:r>
            <a:r>
              <a:rPr lang="el-GR" dirty="0"/>
              <a:t>θέσεις εργασίας υψηλής εξειδίκευσης (</a:t>
            </a:r>
            <a:r>
              <a:rPr lang="el-GR" dirty="0" err="1" smtClean="0"/>
              <a:t>knowledge</a:t>
            </a:r>
            <a:r>
              <a:rPr lang="el-GR" dirty="0" smtClean="0"/>
              <a:t> </a:t>
            </a:r>
            <a:r>
              <a:rPr lang="el-GR" dirty="0" err="1" smtClean="0"/>
              <a:t>workers</a:t>
            </a:r>
            <a:r>
              <a:rPr lang="el-GR" dirty="0" smtClean="0"/>
              <a:t>)</a:t>
            </a:r>
          </a:p>
          <a:p>
            <a:r>
              <a:rPr lang="el-GR" dirty="0" smtClean="0"/>
              <a:t>Αποτελούν αναπτυσσόμενη </a:t>
            </a:r>
            <a:r>
              <a:rPr lang="el-GR" dirty="0"/>
              <a:t>αγορά για υπηρεσίες </a:t>
            </a:r>
            <a:r>
              <a:rPr lang="el-GR" dirty="0" smtClean="0"/>
              <a:t>μάρκετινγκ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95977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Αίτια για τη ραγδαία αύξηση της σημασίας </a:t>
            </a:r>
            <a:r>
              <a:rPr lang="el-GR" dirty="0"/>
              <a:t>των </a:t>
            </a:r>
            <a:r>
              <a:rPr lang="el-GR" dirty="0" smtClean="0"/>
              <a:t>υπηρεσιών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l-GR" dirty="0" smtClean="0"/>
              <a:t>Παγκοσμιοποίηση </a:t>
            </a:r>
            <a:endParaRPr lang="el-GR" dirty="0"/>
          </a:p>
          <a:p>
            <a:r>
              <a:rPr lang="el-GR" dirty="0"/>
              <a:t>Κοινωνικές αλλαγές</a:t>
            </a:r>
          </a:p>
          <a:p>
            <a:r>
              <a:rPr lang="el-GR" dirty="0"/>
              <a:t>Η πρόσβαση στα αγαθά απαιτεί τη διαμεσολάβηση των υπηρεσιών </a:t>
            </a:r>
          </a:p>
          <a:p>
            <a:r>
              <a:rPr lang="el-GR" dirty="0"/>
              <a:t>Αλλαγές στα νομοθετικά πλαίσια και τις κυβερνητικές πολιτικές</a:t>
            </a:r>
          </a:p>
          <a:p>
            <a:pPr lvl="1"/>
            <a:r>
              <a:rPr lang="el-GR" dirty="0"/>
              <a:t>απελευθέρωση του τραπεζικού συστήματος</a:t>
            </a:r>
          </a:p>
          <a:p>
            <a:pPr lvl="1"/>
            <a:r>
              <a:rPr lang="el-GR" dirty="0" smtClean="0"/>
              <a:t>συνασπισμοί κρατών</a:t>
            </a:r>
            <a:endParaRPr lang="en-US" dirty="0" smtClean="0"/>
          </a:p>
          <a:p>
            <a:r>
              <a:rPr lang="el-GR" dirty="0" smtClean="0"/>
              <a:t>Τεχνολογία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011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Επίδραση της Τεχνολογίας στην Ανάπτυξη Υπηρεσιών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12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Δημιουργία προοπτικής για παροχή νέων υπηρεσιών</a:t>
            </a:r>
            <a:endParaRPr lang="en-US" dirty="0"/>
          </a:p>
          <a:p>
            <a:r>
              <a:rPr lang="el-GR" dirty="0" smtClean="0"/>
              <a:t>Δημιουργία νέων τρόπων παροχής υπηρεσιών</a:t>
            </a:r>
            <a:endParaRPr lang="en-US" dirty="0"/>
          </a:p>
          <a:p>
            <a:r>
              <a:rPr lang="el-GR" dirty="0" smtClean="0"/>
              <a:t>Ενδυνάμωση πελατών και εργαζομένων</a:t>
            </a:r>
            <a:endParaRPr lang="en-US" dirty="0"/>
          </a:p>
          <a:p>
            <a:r>
              <a:rPr lang="el-GR" dirty="0" smtClean="0"/>
              <a:t>Ενίσχυση της παγκόσμιας έκτασης των υπηρεσιών</a:t>
            </a:r>
            <a:endParaRPr lang="en-US" dirty="0"/>
          </a:p>
          <a:p>
            <a:r>
              <a:rPr lang="el-GR" dirty="0" smtClean="0"/>
              <a:t>Το Διαδίκτυο συνιστά υπηρεσία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700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>
          <a:xfrm>
            <a:off x="533400" y="4305077"/>
            <a:ext cx="7922568" cy="1500187"/>
          </a:xfrm>
        </p:spPr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Μάρκετινγκ Υπηρεσιών,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l-GR" b="1" dirty="0"/>
              <a:t>1:</a:t>
            </a:r>
            <a:r>
              <a:rPr lang="en-US" b="1" dirty="0"/>
              <a:t> </a:t>
            </a:r>
            <a:r>
              <a:rPr lang="el-GR" dirty="0" smtClean="0"/>
              <a:t>Εισαγωγή στο Μάρκετινγκ </a:t>
            </a:r>
            <a:r>
              <a:rPr lang="el-GR" dirty="0"/>
              <a:t>Υπηρεσιών</a:t>
            </a:r>
          </a:p>
          <a:p>
            <a:r>
              <a:rPr lang="el-GR" b="1" dirty="0" smtClean="0"/>
              <a:t>Διδάσκουσα: </a:t>
            </a:r>
            <a:r>
              <a:rPr lang="el-GR" dirty="0" smtClean="0"/>
              <a:t>Άννα Ζαρκάδα, </a:t>
            </a:r>
            <a:r>
              <a:rPr lang="el-GR" b="1" dirty="0" smtClean="0"/>
              <a:t>Τμήμα: </a:t>
            </a:r>
            <a:r>
              <a:rPr lang="el-GR" dirty="0" smtClean="0"/>
              <a:t>Οργάνωση &amp; Διοίκηση Επιχειρήσεων </a:t>
            </a:r>
          </a:p>
          <a:p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Η ιεραρχία της αντιλαμβανόμενης αξίας</a:t>
            </a:r>
          </a:p>
        </p:txBody>
      </p:sp>
    </p:spTree>
    <p:extLst>
      <p:ext uri="{BB962C8B-B14F-4D97-AF65-F5344CB8AC3E}">
        <p14:creationId xmlns:p14="http://schemas.microsoft.com/office/powerpoint/2010/main" val="257928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 </a:t>
            </a:r>
            <a:r>
              <a:rPr lang="el-GR" dirty="0" smtClean="0"/>
              <a:t>λογική της ιεραρχίας </a:t>
            </a:r>
            <a:r>
              <a:rPr lang="el-GR" dirty="0"/>
              <a:t>αντιλαμβανόμενης </a:t>
            </a:r>
            <a:r>
              <a:rPr lang="el-GR" dirty="0" smtClean="0"/>
              <a:t>αξίας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Στο σχεδιασμό οποιασδήποτε υπηρεσίας υπάρχουν πέντε επίπεδα, τα οποία προσθέτουν αντιλαμβανόμενη αξία στους καταναλωτές.</a:t>
            </a:r>
          </a:p>
          <a:p>
            <a:r>
              <a:rPr lang="el-GR" dirty="0" smtClean="0"/>
              <a:t>Τα στελέχη μάρκετινγκ πρέπει να αναλαμβάνουν δράσεις για το κάθε επίπεδο.</a:t>
            </a:r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90787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15</a:t>
            </a:fld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6096000"/>
            <a:ext cx="5562600" cy="3810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2500"/>
          </a:bodyPr>
          <a:lstStyle/>
          <a:p>
            <a:r>
              <a:rPr lang="el-GR" dirty="0" smtClean="0"/>
              <a:t>Προσαρμογή από: </a:t>
            </a:r>
            <a:r>
              <a:rPr lang="en-US" dirty="0" smtClean="0"/>
              <a:t>Kotler, </a:t>
            </a:r>
            <a:r>
              <a:rPr lang="en-US" dirty="0"/>
              <a:t>Keller, </a:t>
            </a:r>
            <a:r>
              <a:rPr lang="en-US" dirty="0" smtClean="0"/>
              <a:t>Brady</a:t>
            </a:r>
            <a:r>
              <a:rPr lang="en-US" dirty="0"/>
              <a:t>, </a:t>
            </a:r>
            <a:r>
              <a:rPr lang="en-US" dirty="0" smtClean="0"/>
              <a:t>Goodman, &amp; Hansen</a:t>
            </a:r>
          </a:p>
        </p:txBody>
      </p:sp>
      <p:pic>
        <p:nvPicPr>
          <p:cNvPr id="5123" name="Picture 3" descr="Τα πέντε επίπεδα είναι πέντε ομόκεντροι κύκλοι.&#10;Στον εσωτερικό βρίσκεται το κεντρικό πλεονέκτημα.&#10;Στον αμέσως μεγαλύτερο το βασικό προϊόν.&#10;Στον αμέσως μεγαλύτερο το προσδοκώμενο προϊόν&#10;Στον αμέσως μεγαλύτερο το επαυξημένο προϊόν.&#10;Στον μεγαλύτερο και τελευταίο, το δυνητικό προϊόν" title="Τα Πέντε Επίπεδα Αντιλαμβανόμενης Αξίας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67"/>
          <a:stretch/>
        </p:blipFill>
        <p:spPr bwMode="auto">
          <a:xfrm>
            <a:off x="2056984" y="1447800"/>
            <a:ext cx="5029616" cy="4588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Τα Πέντε Επίπεδα Αντιλαμβανόμενης Αξίας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735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Το Παράδειγμα της Ξενοδοχειακής </a:t>
            </a:r>
            <a:r>
              <a:rPr lang="el-GR" dirty="0"/>
              <a:t>Υπηρεσίας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/>
              <a:t>Κεντρικό Πλεονέκτημα</a:t>
            </a:r>
          </a:p>
          <a:p>
            <a:pPr lvl="1"/>
            <a:r>
              <a:rPr lang="el-GR" dirty="0"/>
              <a:t>Ύπνος και ξεκούραση</a:t>
            </a:r>
          </a:p>
          <a:p>
            <a:r>
              <a:rPr lang="el-GR" dirty="0"/>
              <a:t>Βασικό Προϊόν</a:t>
            </a:r>
          </a:p>
          <a:p>
            <a:pPr lvl="1"/>
            <a:r>
              <a:rPr lang="el-GR" dirty="0"/>
              <a:t>Δωμάτιο, κρεβάτι, λουτρό</a:t>
            </a:r>
          </a:p>
          <a:p>
            <a:r>
              <a:rPr lang="el-GR" dirty="0"/>
              <a:t>Προσδοκώμενο Προϊόν</a:t>
            </a:r>
          </a:p>
          <a:p>
            <a:pPr lvl="1"/>
            <a:r>
              <a:rPr lang="el-GR" dirty="0"/>
              <a:t>Καθαρό κρεβάτι, καινούριες πετσέτες, ησυχία</a:t>
            </a:r>
          </a:p>
          <a:p>
            <a:r>
              <a:rPr lang="el-GR" dirty="0" smtClean="0"/>
              <a:t>Επαυξημένο Προϊόν</a:t>
            </a:r>
            <a:endParaRPr lang="el-GR" dirty="0"/>
          </a:p>
          <a:p>
            <a:pPr lvl="1"/>
            <a:r>
              <a:rPr lang="el-GR" dirty="0"/>
              <a:t>Ασύρματο δίκτυο, τηλεόραση με επίπεδη οθόνη</a:t>
            </a:r>
          </a:p>
          <a:p>
            <a:r>
              <a:rPr lang="el-GR" dirty="0" smtClean="0"/>
              <a:t>Δυνητικό Προϊόν</a:t>
            </a:r>
            <a:endParaRPr lang="el-GR" dirty="0"/>
          </a:p>
          <a:p>
            <a:pPr lvl="1"/>
            <a:r>
              <a:rPr lang="el-GR" dirty="0"/>
              <a:t>Καλάθι με φρέσκα φρούτα, φρέσκα λουλούδια</a:t>
            </a:r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080617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>
          <a:xfrm>
            <a:off x="533400" y="4305077"/>
            <a:ext cx="7922568" cy="1500187"/>
          </a:xfrm>
        </p:spPr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Μάρκετινγκ Υπηρεσιών,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l-GR" b="1" dirty="0"/>
              <a:t>1:</a:t>
            </a:r>
            <a:r>
              <a:rPr lang="en-US" b="1" dirty="0"/>
              <a:t> </a:t>
            </a:r>
            <a:r>
              <a:rPr lang="el-GR" dirty="0" smtClean="0"/>
              <a:t>Εισαγωγή στο Μάρκετινγκ </a:t>
            </a:r>
            <a:r>
              <a:rPr lang="el-GR" dirty="0"/>
              <a:t>Υπηρεσιών</a:t>
            </a:r>
          </a:p>
          <a:p>
            <a:r>
              <a:rPr lang="el-GR" b="1" dirty="0" smtClean="0"/>
              <a:t>Διδάσκουσα: </a:t>
            </a:r>
            <a:r>
              <a:rPr lang="el-GR" dirty="0" smtClean="0"/>
              <a:t>Άννα Ζαρκάδα, </a:t>
            </a:r>
            <a:r>
              <a:rPr lang="el-GR" b="1" dirty="0" smtClean="0"/>
              <a:t>Τμήμα: </a:t>
            </a:r>
            <a:r>
              <a:rPr lang="el-GR" dirty="0" smtClean="0"/>
              <a:t>Οργάνωση &amp; Διοίκηση Επιχειρήσεων </a:t>
            </a:r>
          </a:p>
          <a:p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Χαρακτηριστικά των Υπηρεσιών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7620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Τα </a:t>
            </a:r>
            <a:r>
              <a:rPr lang="el-GR" dirty="0"/>
              <a:t>χ</a:t>
            </a:r>
            <a:r>
              <a:rPr lang="el-GR" dirty="0" smtClean="0"/>
              <a:t>αρακτηριστικά </a:t>
            </a:r>
            <a:r>
              <a:rPr lang="el-GR" dirty="0"/>
              <a:t>των Υπηρεσιών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18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 smtClean="0"/>
              <a:t>Αϋλότητα: </a:t>
            </a:r>
          </a:p>
          <a:p>
            <a:pPr lvl="1"/>
            <a:r>
              <a:rPr lang="el-GR" dirty="0" smtClean="0"/>
              <a:t>Δε γίνονται αισθητές με τον ίδιο τρόπο που κανείς βλέπει, γεύεται ή αγγίζει ένα υλικό αγαθό.</a:t>
            </a:r>
            <a:endParaRPr lang="en-US" dirty="0"/>
          </a:p>
          <a:p>
            <a:r>
              <a:rPr lang="el-GR" dirty="0" smtClean="0"/>
              <a:t>Ετερογένεια: </a:t>
            </a:r>
          </a:p>
          <a:p>
            <a:pPr lvl="1"/>
            <a:r>
              <a:rPr lang="el-GR" dirty="0" smtClean="0"/>
              <a:t>Οι υπηρεσίες δεν είναι απόλυτα αναπαράξιμες, μπορεί να διαφέρουν ανάλογα τη φορά.</a:t>
            </a:r>
          </a:p>
          <a:p>
            <a:r>
              <a:rPr lang="el-GR" dirty="0" smtClean="0"/>
              <a:t>Αδιαιρετότητα </a:t>
            </a:r>
          </a:p>
          <a:p>
            <a:pPr lvl="1"/>
            <a:r>
              <a:rPr lang="el-GR" dirty="0" smtClean="0">
                <a:ea typeface="Times New Roman"/>
                <a:cs typeface="Times New Roman"/>
              </a:rPr>
              <a:t>Οι υπηρεσίες παράγονται και καταναλώνονται ταυτόχρονα.</a:t>
            </a:r>
          </a:p>
          <a:p>
            <a:r>
              <a:rPr lang="el-GR" dirty="0" smtClean="0"/>
              <a:t>Φθαρτότητα</a:t>
            </a:r>
          </a:p>
          <a:p>
            <a:pPr lvl="1"/>
            <a:r>
              <a:rPr lang="el-GR" dirty="0" smtClean="0"/>
              <a:t>Οι υπηρεσίες δεν μπορούν  να αποθηκευτούν, να μεταπωληθούν ή να επιστραφούν.</a:t>
            </a:r>
          </a:p>
          <a:p>
            <a:pPr lvl="1"/>
            <a:endParaRPr lang="el-GR" dirty="0" smtClean="0"/>
          </a:p>
          <a:p>
            <a:endParaRPr lang="en-US" dirty="0">
              <a:latin typeface="Arial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33677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Σύγκριση Αγαθών και Υπηρεσιών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19</a:t>
            </a:fld>
            <a:endParaRPr lang="el-GR" dirty="0">
              <a:solidFill>
                <a:prstClr val="black"/>
              </a:solidFill>
            </a:endParaRPr>
          </a:p>
        </p:txBody>
      </p:sp>
      <p:graphicFrame>
        <p:nvGraphicFramePr>
          <p:cNvPr id="7" name="Θέση περιεχομένου 6" descr="Στη στήλη αγαθά βρίσκονται τα χαρακτηριστικά των αγαθών:&#10;Υλικά, Τυποποιημένα, Παράγονται και καταναλώνονται ανεξάρτητα, Άφθαρτα&#10;&#10;Στη στήλη υπηρεσίες  βρίσκονται τα χαρακτηριστικά των υπηρεσιών:&#10;Άυλες, Ετερογενείς, Αδιαίρετες, Φθαρτές&#10;" title="Σύγκριση Αγαθών και Υπηρεσιών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5413530"/>
              </p:ext>
            </p:extLst>
          </p:nvPr>
        </p:nvGraphicFramePr>
        <p:xfrm>
          <a:off x="762000" y="1524000"/>
          <a:ext cx="7543800" cy="4675642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771900"/>
                <a:gridCol w="3771900"/>
              </a:tblGrid>
              <a:tr h="8049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800" dirty="0" smtClean="0">
                          <a:effectLst/>
                        </a:rPr>
                        <a:t>Αγαθά</a:t>
                      </a:r>
                      <a:endParaRPr lang="en-US" sz="2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800" dirty="0" smtClean="0">
                          <a:effectLst/>
                        </a:rPr>
                        <a:t>Υπηρεσίες</a:t>
                      </a:r>
                      <a:endParaRPr lang="en-US" sz="2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049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800" dirty="0" smtClean="0">
                          <a:effectLst/>
                        </a:rPr>
                        <a:t>Υλικά</a:t>
                      </a:r>
                      <a:endParaRPr lang="en-US" sz="2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800" dirty="0" smtClean="0">
                          <a:effectLst/>
                        </a:rPr>
                        <a:t>Άυλες</a:t>
                      </a:r>
                      <a:endParaRPr lang="en-US" sz="280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284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8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Τυποποιημένα</a:t>
                      </a:r>
                      <a:endParaRPr lang="en-US" sz="2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800" dirty="0" smtClean="0">
                          <a:effectLst/>
                        </a:rPr>
                        <a:t>Ετερογενείς</a:t>
                      </a:r>
                      <a:endParaRPr lang="en-US" sz="280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4322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800" dirty="0" smtClean="0">
                          <a:effectLst/>
                        </a:rPr>
                        <a:t>Παραγωγή ανεξάρτητη από την</a:t>
                      </a:r>
                      <a:r>
                        <a:rPr lang="el-GR" sz="2800" baseline="0" dirty="0" smtClean="0">
                          <a:effectLst/>
                        </a:rPr>
                        <a:t> κατανάλωση</a:t>
                      </a:r>
                      <a:endParaRPr lang="en-US" sz="2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800" dirty="0" smtClean="0">
                          <a:effectLst/>
                        </a:rPr>
                        <a:t>Αδιαίρετες</a:t>
                      </a:r>
                      <a:endParaRPr lang="en-US" sz="280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049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800" dirty="0" smtClean="0">
                          <a:effectLst/>
                        </a:rPr>
                        <a:t>Άφθαρτα</a:t>
                      </a:r>
                      <a:endParaRPr lang="en-US" sz="2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800" dirty="0" smtClean="0">
                          <a:effectLst/>
                        </a:rPr>
                        <a:t>Φθαρτές</a:t>
                      </a:r>
                      <a:endParaRPr lang="en-US" sz="280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1666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 dirty="0"/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Οικονομικό Πανεπιστήμιο Αθηνών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20</a:t>
            </a:fld>
            <a:endParaRPr lang="el-GR" dirty="0"/>
          </a:p>
        </p:txBody>
      </p:sp>
      <p:sp>
        <p:nvSpPr>
          <p:cNvPr id="19" name="Text Box 49"/>
          <p:cNvSpPr txBox="1">
            <a:spLocks noChangeArrowheads="1"/>
          </p:cNvSpPr>
          <p:nvPr/>
        </p:nvSpPr>
        <p:spPr bwMode="auto">
          <a:xfrm>
            <a:off x="6143625" y="1600200"/>
            <a:ext cx="22033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l-GR" altLang="en-US" sz="1200" dirty="0">
                <a:solidFill>
                  <a:srgbClr val="5F5F5F"/>
                </a:solidFill>
                <a:latin typeface="+mn-lt"/>
              </a:rPr>
              <a:t>Προσαρμογή από </a:t>
            </a:r>
            <a:r>
              <a:rPr lang="en-US" altLang="en-US" sz="1200" dirty="0">
                <a:solidFill>
                  <a:srgbClr val="5F5F5F"/>
                </a:solidFill>
                <a:latin typeface="+mn-lt"/>
              </a:rPr>
              <a:t>Lynn </a:t>
            </a:r>
            <a:r>
              <a:rPr lang="en-US" altLang="en-US" sz="1200" dirty="0" err="1">
                <a:solidFill>
                  <a:srgbClr val="5F5F5F"/>
                </a:solidFill>
                <a:latin typeface="+mn-lt"/>
              </a:rPr>
              <a:t>Shostack</a:t>
            </a:r>
            <a:endParaRPr lang="en-US" altLang="en-US" sz="1200" dirty="0">
              <a:solidFill>
                <a:srgbClr val="5F5F5F"/>
              </a:solidFill>
              <a:latin typeface="+mn-lt"/>
            </a:endParaRPr>
          </a:p>
        </p:txBody>
      </p:sp>
      <p:pic>
        <p:nvPicPr>
          <p:cNvPr id="3074" name="Picture 2" descr="Πρόκειται για διαγραμμα διάταξης αγαθών και υπηρεσιών&#10;Στον κάθετο άξονα μετρατει η παρουσία φυσικών στοιχείων&#10;Στον οριζόντιο η παρουσιά άυλων στοιχείων.&#10;Πάνω αριστερά βρίσκεται το αλάτι, το οποίο έχει χαμηλα άυλα και υψηλά φυσικά στοιχεια.&#10;Κάτω δεξιά είναι η ασφάλεια ζωής,η οποία έχει υψηλά άυλα και χαμηλα φυσικά στοιχεια.&#10;Στο κέντρο βρίσκονται προϊόντα και υπηρεσίες όπως ενοικίαση αυτοκινήτου, γυμναστήριο, αθλητικά είδη κλπ.&#10;" title="Διάταξη Αγαθών και Υπηρεσιών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27" y="1447800"/>
            <a:ext cx="7543800" cy="4856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Τίτλος 1" title="Διάταξη Αγαθών και Υπηρεσιών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Διάταξη Αγαθών και Υπηρεσιών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3120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Προκλήσεις σχετικές με τα χαρακτηριστικά υπηρεσιών</a:t>
            </a:r>
            <a:r>
              <a:rPr lang="en-US" dirty="0"/>
              <a:t> (</a:t>
            </a:r>
            <a:r>
              <a:rPr lang="el-GR" dirty="0"/>
              <a:t>1 από </a:t>
            </a:r>
            <a:r>
              <a:rPr lang="en-US" dirty="0"/>
              <a:t>2)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n-US" dirty="0"/>
              <a:t>Αϋλότητα</a:t>
            </a:r>
          </a:p>
          <a:p>
            <a:pPr lvl="1"/>
            <a:r>
              <a:rPr lang="el-GR" altLang="en-US" dirty="0"/>
              <a:t>Δυσκολίες επικοινωνίας και προβολής</a:t>
            </a:r>
            <a:endParaRPr lang="en-US" altLang="en-US" dirty="0"/>
          </a:p>
          <a:p>
            <a:pPr lvl="1"/>
            <a:r>
              <a:rPr lang="el-GR" altLang="en-US" dirty="0"/>
              <a:t>Δυσκολίες στην τιμολόγηση</a:t>
            </a:r>
          </a:p>
          <a:p>
            <a:pPr lvl="1"/>
            <a:r>
              <a:rPr lang="el-GR" altLang="en-US" dirty="0"/>
              <a:t>Δυσκολίες  στη «διανομή»</a:t>
            </a:r>
          </a:p>
          <a:p>
            <a:r>
              <a:rPr lang="el-GR" altLang="en-US" dirty="0"/>
              <a:t>Ετερογένεια</a:t>
            </a:r>
          </a:p>
          <a:p>
            <a:pPr lvl="1"/>
            <a:r>
              <a:rPr lang="el-GR" altLang="en-US" dirty="0"/>
              <a:t>Αναβαθμισμένος ρόλος </a:t>
            </a:r>
            <a:r>
              <a:rPr lang="el-GR" altLang="en-US" dirty="0" err="1"/>
              <a:t>παρόχου</a:t>
            </a:r>
            <a:endParaRPr lang="el-GR" altLang="en-US" dirty="0"/>
          </a:p>
          <a:p>
            <a:pPr lvl="1"/>
            <a:r>
              <a:rPr lang="el-GR" altLang="en-US" dirty="0"/>
              <a:t>Δυσκολία διασφάλισης προδιαγραφών ποιότητας</a:t>
            </a:r>
            <a:endParaRPr lang="en-US" altLang="en-US" dirty="0"/>
          </a:p>
          <a:p>
            <a:pPr lvl="1"/>
            <a:r>
              <a:rPr lang="el-GR" altLang="en-US" dirty="0"/>
              <a:t>Ενδεχόμενη απόκλιση μεταξύ σχεδιασμού και πραγματικής παροχής</a:t>
            </a:r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650425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Προκλήσεις σχετικές με τα χαρακτηριστικά </a:t>
            </a:r>
            <a:r>
              <a:rPr lang="el-GR" dirty="0" smtClean="0"/>
              <a:t>υπηρεσιών </a:t>
            </a:r>
            <a:r>
              <a:rPr lang="en-US" dirty="0" smtClean="0"/>
              <a:t>(</a:t>
            </a:r>
            <a:r>
              <a:rPr lang="el-GR" dirty="0" smtClean="0"/>
              <a:t>2 </a:t>
            </a:r>
            <a:r>
              <a:rPr lang="el-GR" dirty="0"/>
              <a:t>από 2</a:t>
            </a:r>
            <a:r>
              <a:rPr lang="en-US" dirty="0"/>
              <a:t>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66928" indent="-457200">
              <a:defRPr/>
            </a:pPr>
            <a:r>
              <a:rPr lang="el-GR" dirty="0"/>
              <a:t>Αδιαιρετότητα</a:t>
            </a:r>
          </a:p>
          <a:p>
            <a:pPr marL="966978" lvl="1" indent="-457200">
              <a:defRPr/>
            </a:pPr>
            <a:r>
              <a:rPr lang="el-GR" dirty="0"/>
              <a:t>Συμμετοχή </a:t>
            </a:r>
            <a:r>
              <a:rPr lang="el-GR" dirty="0" smtClean="0"/>
              <a:t>των</a:t>
            </a:r>
            <a:r>
              <a:rPr lang="en-US" dirty="0" smtClean="0"/>
              <a:t> </a:t>
            </a:r>
            <a:r>
              <a:rPr lang="en-US" dirty="0"/>
              <a:t>π</a:t>
            </a:r>
            <a:r>
              <a:rPr lang="en-US" dirty="0" err="1"/>
              <a:t>ελ</a:t>
            </a:r>
            <a:r>
              <a:rPr lang="en-US" dirty="0"/>
              <a:t>ατών</a:t>
            </a:r>
            <a:endParaRPr lang="el-GR" dirty="0"/>
          </a:p>
          <a:p>
            <a:pPr marL="966978" lvl="1" indent="-457200">
              <a:defRPr/>
            </a:pPr>
            <a:r>
              <a:rPr lang="el-GR" dirty="0" smtClean="0"/>
              <a:t>Αλληλεπίδραση</a:t>
            </a:r>
            <a:r>
              <a:rPr lang="en-US" dirty="0" smtClean="0"/>
              <a:t> </a:t>
            </a:r>
            <a:r>
              <a:rPr lang="el-GR" dirty="0" smtClean="0"/>
              <a:t>μεταξύ</a:t>
            </a:r>
            <a:r>
              <a:rPr lang="en-US" dirty="0" smtClean="0"/>
              <a:t> </a:t>
            </a:r>
            <a:r>
              <a:rPr lang="en-US" dirty="0"/>
              <a:t>των πελατών</a:t>
            </a:r>
            <a:endParaRPr lang="el-GR" dirty="0"/>
          </a:p>
          <a:p>
            <a:pPr marL="966978" lvl="1" indent="-457200">
              <a:defRPr/>
            </a:pPr>
            <a:r>
              <a:rPr lang="el-GR" dirty="0"/>
              <a:t>Επιρροή προσωπικού Α</a:t>
            </a:r>
            <a:r>
              <a:rPr lang="en-US" dirty="0"/>
              <a:t>’ </a:t>
            </a:r>
            <a:r>
              <a:rPr lang="el-GR" dirty="0"/>
              <a:t>γραμμής</a:t>
            </a:r>
          </a:p>
          <a:p>
            <a:pPr marL="966978" lvl="1" indent="-457200">
              <a:defRPr/>
            </a:pPr>
            <a:r>
              <a:rPr lang="el-GR" dirty="0"/>
              <a:t>Δυσκολίες αποκέντρωσης</a:t>
            </a:r>
          </a:p>
          <a:p>
            <a:pPr marL="966978" lvl="1" indent="-457200">
              <a:defRPr/>
            </a:pPr>
            <a:r>
              <a:rPr lang="el-GR" dirty="0"/>
              <a:t>Αδυναμία</a:t>
            </a:r>
            <a:r>
              <a:rPr lang="en-US" dirty="0"/>
              <a:t> </a:t>
            </a:r>
            <a:r>
              <a:rPr lang="el-GR" dirty="0"/>
              <a:t>μαζικής</a:t>
            </a:r>
            <a:r>
              <a:rPr lang="en-US" dirty="0"/>
              <a:t> </a:t>
            </a:r>
            <a:r>
              <a:rPr lang="el-GR" dirty="0"/>
              <a:t>παραγωγής και αναπαραγωγής</a:t>
            </a:r>
          </a:p>
          <a:p>
            <a:pPr marL="566928" indent="-457200">
              <a:defRPr/>
            </a:pPr>
            <a:r>
              <a:rPr lang="el-GR" dirty="0"/>
              <a:t>Φθαρτότητα</a:t>
            </a:r>
          </a:p>
          <a:p>
            <a:pPr marL="966978" lvl="1" indent="-457200">
              <a:defRPr/>
            </a:pPr>
            <a:r>
              <a:rPr lang="el-GR" dirty="0"/>
              <a:t>Δυσκολίες συγχρονισμού προσφοράς και ζήτησης</a:t>
            </a:r>
          </a:p>
          <a:p>
            <a:pPr marL="966978" lvl="1" indent="-457200">
              <a:defRPr/>
            </a:pPr>
            <a:r>
              <a:rPr lang="el-GR" dirty="0"/>
              <a:t>Αδυναμία επιστροφής / </a:t>
            </a:r>
            <a:r>
              <a:rPr lang="el-GR" dirty="0" err="1"/>
              <a:t>επαναπώλησης</a:t>
            </a:r>
            <a:r>
              <a:rPr lang="el-GR" dirty="0"/>
              <a:t>  της υπηρεσίας ή μέρους της</a:t>
            </a:r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967307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>
          <a:xfrm>
            <a:off x="533400" y="4305077"/>
            <a:ext cx="7922568" cy="1500187"/>
          </a:xfrm>
        </p:spPr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Μάρκετινγκ Υπηρεσιών,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l-GR" b="1" dirty="0"/>
              <a:t>1:</a:t>
            </a:r>
            <a:r>
              <a:rPr lang="en-US" b="1" dirty="0"/>
              <a:t> </a:t>
            </a:r>
            <a:r>
              <a:rPr lang="el-GR" dirty="0" smtClean="0"/>
              <a:t>Εισαγωγή στο Μάρκετινγκ </a:t>
            </a:r>
            <a:r>
              <a:rPr lang="el-GR" dirty="0"/>
              <a:t>Υπηρεσιών</a:t>
            </a:r>
          </a:p>
          <a:p>
            <a:r>
              <a:rPr lang="el-GR" b="1" dirty="0" smtClean="0"/>
              <a:t>Διδάσκουσα: </a:t>
            </a:r>
            <a:r>
              <a:rPr lang="el-GR" dirty="0" smtClean="0"/>
              <a:t>Άννα Ζαρκάδα, </a:t>
            </a:r>
            <a:r>
              <a:rPr lang="el-GR" b="1" dirty="0" smtClean="0"/>
              <a:t>Τμήμα: </a:t>
            </a:r>
            <a:r>
              <a:rPr lang="el-GR" dirty="0" smtClean="0"/>
              <a:t>Οργάνωση &amp; Διοίκηση Επιχειρήσεων </a:t>
            </a:r>
          </a:p>
          <a:p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Ιδιαιτερότητες των Υπηρεσιών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3246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 ρόλος των υποσχέσεων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Το μάρκετινγκ υπηρεσιών πραγματεύεται υποσχέσεις, που δίδονται και υλοποιούνται.</a:t>
            </a:r>
          </a:p>
          <a:p>
            <a:r>
              <a:rPr lang="el-GR" dirty="0" smtClean="0"/>
              <a:t>Υπάρχουν τρεις κατηγορίες εμπλεκομένων στη δημιουργία και τήρηση υποσχέσεων:</a:t>
            </a:r>
          </a:p>
          <a:p>
            <a:pPr marL="914400" lvl="1" indent="-514350">
              <a:buFont typeface="+mj-lt"/>
              <a:buAutoNum type="arabicPeriod"/>
            </a:pPr>
            <a:r>
              <a:rPr lang="el-GR" dirty="0" smtClean="0"/>
              <a:t>Η επιχείρηση ή η διοίκηση </a:t>
            </a:r>
          </a:p>
          <a:p>
            <a:pPr marL="914400" lvl="1" indent="-514350">
              <a:buFont typeface="+mj-lt"/>
              <a:buAutoNum type="arabicPeriod"/>
            </a:pPr>
            <a:r>
              <a:rPr lang="el-GR" dirty="0" smtClean="0"/>
              <a:t>Οι πελάτες</a:t>
            </a:r>
          </a:p>
          <a:p>
            <a:pPr marL="914400" lvl="1" indent="-514350">
              <a:buFont typeface="+mj-lt"/>
              <a:buAutoNum type="arabicPeriod"/>
            </a:pPr>
            <a:r>
              <a:rPr lang="el-GR" dirty="0" smtClean="0"/>
              <a:t>Οι υπάλληλοι</a:t>
            </a:r>
          </a:p>
          <a:p>
            <a:pPr marL="514350" indent="-514350"/>
            <a:r>
              <a:rPr lang="el-GR" dirty="0" smtClean="0"/>
              <a:t>Οι τρεις αυτές ομάδες συνεργάζονται ώστε να δημιουργηθούν, να προωθηθούν και να υλοποιηθούν αυτές οι υποσχέσεις</a:t>
            </a:r>
          </a:p>
          <a:p>
            <a:pPr marL="914400" lvl="1" indent="-514350">
              <a:buFont typeface="+mj-lt"/>
              <a:buAutoNum type="arabicPeriod"/>
            </a:pPr>
            <a:endParaRPr lang="el-GR" dirty="0" smtClean="0"/>
          </a:p>
          <a:p>
            <a:pPr marL="914400" lvl="1" indent="-514350">
              <a:buFont typeface="+mj-lt"/>
              <a:buAutoNum type="arabicPeriod"/>
            </a:pPr>
            <a:endParaRPr lang="el-GR" dirty="0" smtClean="0"/>
          </a:p>
          <a:p>
            <a:pPr marL="914400" lvl="1" indent="-514350">
              <a:buFont typeface="+mj-lt"/>
              <a:buAutoNum type="arabicPeriod"/>
            </a:pPr>
            <a:endParaRPr lang="el-GR" dirty="0" smtClean="0"/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069574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25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838200" y="6107668"/>
            <a:ext cx="7315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altLang="en-US" sz="1400" dirty="0"/>
              <a:t>Π</a:t>
            </a:r>
            <a:r>
              <a:rPr lang="el-GR" altLang="en-US" sz="1400" dirty="0" smtClean="0"/>
              <a:t>ηγή</a:t>
            </a:r>
            <a:r>
              <a:rPr lang="en-US" altLang="en-US" sz="1400" dirty="0"/>
              <a:t>:  Mary Jo </a:t>
            </a:r>
            <a:r>
              <a:rPr lang="en-US" altLang="en-US" sz="1400" dirty="0" err="1"/>
              <a:t>Bitner</a:t>
            </a:r>
            <a:r>
              <a:rPr lang="en-US" altLang="en-US" sz="1400" dirty="0"/>
              <a:t>, Christian </a:t>
            </a:r>
            <a:r>
              <a:rPr lang="en-US" altLang="en-US" sz="1400" dirty="0" err="1"/>
              <a:t>Gronroos</a:t>
            </a:r>
            <a:r>
              <a:rPr lang="en-US" altLang="en-US" sz="1400" dirty="0"/>
              <a:t>, and Philip Kotler</a:t>
            </a:r>
            <a:endParaRPr lang="en-US" sz="1400" dirty="0"/>
          </a:p>
        </p:txBody>
      </p:sp>
      <p:pic>
        <p:nvPicPr>
          <p:cNvPr id="2053" name="Picture 5" descr="Στην κορυφή του τριγώνου βρίσκεται η επιχείρηση, στην κατω αριστερή κορυφή οι υπάλληλοι και στην κάτω δεξιά κορυφή οι πελάτες.&#10;Εξωτερικό Μάρκετινγκ: &#10;Οι ενέργειες μάρκετινγκ που υιοθετεί η εταιρεία προς τους πελάτες.&#10;Π.χ. Διαφήμιση της υπηρεσίας &#10;Διαδραστικό Μάρκετινγκ: &#10;Η διατήρηση ή μη των υποσχέσεων/ προσδοκιών από το προσωπικό της εταιρείας προς τους πελάτες. &#10;Π.χ. Η συναλλαγή στο ταμείο μίας εταιρείας κινητής τηλεφωνίας&#10;Εσωτερικό Μάρκετινγκ: &#10;Οι ενέργειες που κάνει η διοίκηση προς το προσωπικό της&#10;Π.χ.  Το σύστημα ανταμοιβής των εργαζομένων &#10;" title="Το τρίγωνο των υπηρεσιών 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03863"/>
            <a:ext cx="7771105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Το τρίγωνο </a:t>
            </a:r>
            <a:r>
              <a:rPr lang="el-GR" dirty="0"/>
              <a:t>των </a:t>
            </a:r>
            <a:r>
              <a:rPr lang="el-GR" dirty="0" smtClean="0"/>
              <a:t>Υπηρεσιών </a:t>
            </a:r>
            <a:r>
              <a:rPr lang="el-GR" altLang="el-GR" dirty="0"/>
              <a:t>(1 από 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745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Το τρίγωνο </a:t>
            </a:r>
            <a:r>
              <a:rPr lang="el-GR" dirty="0"/>
              <a:t>των </a:t>
            </a:r>
            <a:r>
              <a:rPr lang="el-GR" dirty="0" smtClean="0"/>
              <a:t>Υπηρεσιών </a:t>
            </a:r>
            <a:r>
              <a:rPr lang="el-GR" altLang="el-GR" dirty="0" smtClean="0"/>
              <a:t>(2 </a:t>
            </a:r>
            <a:r>
              <a:rPr lang="el-GR" altLang="el-GR" dirty="0"/>
              <a:t>από 2)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26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l-GR" dirty="0" smtClean="0"/>
              <a:t>Εξωτερικό Μάρκετινγκ: </a:t>
            </a:r>
          </a:p>
          <a:p>
            <a:pPr marL="457200" lvl="1" indent="0">
              <a:buNone/>
            </a:pPr>
            <a:r>
              <a:rPr lang="el-GR" dirty="0" smtClean="0"/>
              <a:t>Οι ενέργειες μάρκετινγκ που υιοθετεί η εταιρεία προς τους πελάτες.</a:t>
            </a:r>
          </a:p>
          <a:p>
            <a:pPr marL="457200" lvl="1" indent="0">
              <a:buNone/>
            </a:pPr>
            <a:r>
              <a:rPr lang="el-GR" dirty="0" smtClean="0"/>
              <a:t>Π.χ. Διαφήμιση της υπηρεσίας </a:t>
            </a:r>
            <a:endParaRPr lang="en-US" dirty="0" smtClean="0"/>
          </a:p>
          <a:p>
            <a:r>
              <a:rPr lang="el-GR" dirty="0" err="1" smtClean="0"/>
              <a:t>Διαδραστικό</a:t>
            </a:r>
            <a:r>
              <a:rPr lang="el-GR" dirty="0" smtClean="0"/>
              <a:t> </a:t>
            </a:r>
            <a:r>
              <a:rPr lang="el-GR" dirty="0"/>
              <a:t>Μάρκετινγκ: </a:t>
            </a:r>
          </a:p>
          <a:p>
            <a:pPr marL="457200" lvl="1" indent="0">
              <a:buNone/>
            </a:pPr>
            <a:r>
              <a:rPr lang="el-GR" dirty="0" smtClean="0"/>
              <a:t>Η διατήρηση ή μη των υποσχέσεων/ προσδοκιών από το προσωπικό της εταιρείας προς τους πελάτες. </a:t>
            </a:r>
          </a:p>
          <a:p>
            <a:pPr marL="457200" lvl="1" indent="0">
              <a:buNone/>
            </a:pPr>
            <a:r>
              <a:rPr lang="el-GR" dirty="0" smtClean="0"/>
              <a:t>Π.χ. Η συναλλαγή στο ταμείο μίας εταιρείας κινητής τηλεφωνίας</a:t>
            </a:r>
          </a:p>
          <a:p>
            <a:r>
              <a:rPr lang="el-GR" dirty="0" smtClean="0"/>
              <a:t>Εσωτερικό </a:t>
            </a:r>
            <a:r>
              <a:rPr lang="el-GR" dirty="0"/>
              <a:t>Μάρκετινγκ: </a:t>
            </a:r>
          </a:p>
          <a:p>
            <a:pPr marL="457200" lvl="1" indent="0">
              <a:buNone/>
            </a:pPr>
            <a:r>
              <a:rPr lang="el-GR" dirty="0" smtClean="0"/>
              <a:t>Οι ενέργειες που κάνει η διοίκηση προς το προσωπικό της</a:t>
            </a:r>
          </a:p>
          <a:p>
            <a:pPr marL="457200" lvl="1" indent="0">
              <a:buNone/>
            </a:pPr>
            <a:r>
              <a:rPr lang="el-GR" dirty="0" smtClean="0"/>
              <a:t>Π.χ.  Το σύστημα ανταμοιβής των εργαζομένων </a:t>
            </a:r>
          </a:p>
          <a:p>
            <a:endParaRPr lang="en-US" dirty="0">
              <a:latin typeface="Arial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82737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>
          <a:xfrm>
            <a:off x="533400" y="4305077"/>
            <a:ext cx="7922568" cy="1500187"/>
          </a:xfrm>
        </p:spPr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Μάρκετινγκ Υπηρεσιών,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l-GR" b="1" dirty="0"/>
              <a:t>1:</a:t>
            </a:r>
            <a:r>
              <a:rPr lang="en-US" b="1" dirty="0"/>
              <a:t> </a:t>
            </a:r>
            <a:r>
              <a:rPr lang="el-GR" dirty="0" smtClean="0"/>
              <a:t>Εισαγωγή στο Μάρκετινγκ </a:t>
            </a:r>
            <a:r>
              <a:rPr lang="el-GR" dirty="0"/>
              <a:t>Υπηρεσιών</a:t>
            </a:r>
          </a:p>
          <a:p>
            <a:r>
              <a:rPr lang="el-GR" b="1" dirty="0" smtClean="0"/>
              <a:t>Διδάσκουσα: </a:t>
            </a:r>
            <a:r>
              <a:rPr lang="el-GR" dirty="0" smtClean="0"/>
              <a:t>Άννα Ζαρκάδα, </a:t>
            </a:r>
            <a:r>
              <a:rPr lang="el-GR" b="1" dirty="0" smtClean="0"/>
              <a:t>Τμήμα: </a:t>
            </a:r>
            <a:r>
              <a:rPr lang="el-GR" dirty="0" smtClean="0"/>
              <a:t>Οργάνωση &amp; Διοίκηση Επιχειρήσεων </a:t>
            </a:r>
          </a:p>
          <a:p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Το Μίγμα Μάρκετινγκ των Υπηρεσιών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4790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Το Μίγμα </a:t>
            </a:r>
            <a:r>
              <a:rPr lang="el-GR" altLang="el-GR" dirty="0" smtClean="0"/>
              <a:t>Μάρκετινγκ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spcBef>
                <a:spcPct val="0"/>
              </a:spcBef>
              <a:spcAft>
                <a:spcPct val="70000"/>
              </a:spcAft>
            </a:pPr>
            <a:r>
              <a:rPr lang="el-GR" altLang="en-US" dirty="0" smtClean="0"/>
              <a:t>Το μίγμα μάρκετινγκ αποτελείται από τα στοιχεία που χρησιμοποιούνται από την επιχείρηση προς ικανοποίηση ή επικοινωνία με τους πελάτες</a:t>
            </a:r>
          </a:p>
          <a:p>
            <a:pPr>
              <a:spcBef>
                <a:spcPct val="0"/>
              </a:spcBef>
              <a:spcAft>
                <a:spcPct val="70000"/>
              </a:spcAft>
            </a:pPr>
            <a:r>
              <a:rPr lang="el-GR" altLang="en-US" dirty="0" smtClean="0"/>
              <a:t>Το παραδοσιακό μίγμα μάρκετινγκ (4 </a:t>
            </a:r>
            <a:r>
              <a:rPr lang="en-US" altLang="en-US" dirty="0" smtClean="0"/>
              <a:t>Ps </a:t>
            </a:r>
            <a:r>
              <a:rPr lang="el-GR" altLang="en-US" dirty="0" smtClean="0"/>
              <a:t>)</a:t>
            </a:r>
            <a:r>
              <a:rPr lang="en-US" altLang="en-US" dirty="0" smtClean="0"/>
              <a:t> </a:t>
            </a:r>
            <a:r>
              <a:rPr lang="el-GR" altLang="en-US" dirty="0" smtClean="0"/>
              <a:t>αποτελείται από 4 στοιχεία</a:t>
            </a:r>
            <a:r>
              <a:rPr lang="en-US" altLang="en-US" dirty="0" smtClean="0"/>
              <a:t>:</a:t>
            </a:r>
          </a:p>
          <a:p>
            <a:pPr marL="914400" lvl="1" indent="-514350">
              <a:spcBef>
                <a:spcPct val="0"/>
              </a:spcBef>
              <a:spcAft>
                <a:spcPct val="70000"/>
              </a:spcAft>
              <a:buFont typeface="+mj-lt"/>
              <a:buAutoNum type="arabicPeriod"/>
            </a:pPr>
            <a:r>
              <a:rPr lang="en-US" altLang="en-US" dirty="0" smtClean="0"/>
              <a:t>Product: </a:t>
            </a:r>
            <a:r>
              <a:rPr lang="el-GR" altLang="en-US" dirty="0" smtClean="0"/>
              <a:t>Προϊόν</a:t>
            </a:r>
            <a:endParaRPr lang="en-US" altLang="en-US" dirty="0" smtClean="0"/>
          </a:p>
          <a:p>
            <a:pPr marL="914400" lvl="1" indent="-514350">
              <a:spcBef>
                <a:spcPct val="0"/>
              </a:spcBef>
              <a:spcAft>
                <a:spcPct val="70000"/>
              </a:spcAft>
              <a:buFont typeface="+mj-lt"/>
              <a:buAutoNum type="arabicPeriod"/>
            </a:pPr>
            <a:r>
              <a:rPr lang="en-US" altLang="en-US" dirty="0" smtClean="0"/>
              <a:t>Price</a:t>
            </a:r>
            <a:r>
              <a:rPr lang="el-GR" altLang="en-US" dirty="0" smtClean="0"/>
              <a:t>: Τιμή</a:t>
            </a:r>
            <a:endParaRPr lang="en-US" altLang="en-US" dirty="0" smtClean="0"/>
          </a:p>
          <a:p>
            <a:pPr marL="914400" lvl="1" indent="-514350">
              <a:spcBef>
                <a:spcPct val="0"/>
              </a:spcBef>
              <a:spcAft>
                <a:spcPct val="70000"/>
              </a:spcAft>
              <a:buFont typeface="+mj-lt"/>
              <a:buAutoNum type="arabicPeriod"/>
            </a:pPr>
            <a:r>
              <a:rPr lang="en-US" altLang="en-US" dirty="0" smtClean="0"/>
              <a:t>Place</a:t>
            </a:r>
            <a:r>
              <a:rPr lang="el-GR" altLang="en-US" dirty="0" smtClean="0"/>
              <a:t>: Διανομή</a:t>
            </a:r>
            <a:endParaRPr lang="en-US" altLang="en-US" dirty="0" smtClean="0"/>
          </a:p>
          <a:p>
            <a:pPr marL="914400" lvl="1" indent="-514350">
              <a:spcBef>
                <a:spcPct val="0"/>
              </a:spcBef>
              <a:spcAft>
                <a:spcPct val="70000"/>
              </a:spcAft>
              <a:buFont typeface="+mj-lt"/>
              <a:buAutoNum type="arabicPeriod"/>
            </a:pPr>
            <a:r>
              <a:rPr lang="en-US" altLang="en-US" dirty="0" smtClean="0"/>
              <a:t>Promotion</a:t>
            </a:r>
            <a:r>
              <a:rPr lang="el-GR" altLang="en-US" dirty="0" smtClean="0"/>
              <a:t>: Προώθηση</a:t>
            </a:r>
          </a:p>
          <a:p>
            <a:pPr marL="514350" indent="-514350">
              <a:spcBef>
                <a:spcPct val="0"/>
              </a:spcBef>
              <a:spcAft>
                <a:spcPct val="70000"/>
              </a:spcAft>
            </a:pPr>
            <a:r>
              <a:rPr lang="el-GR" altLang="en-US" dirty="0" smtClean="0"/>
              <a:t>Στις υπηρεσίες εφαρμόζεται το διευρυμένο μίγμα μάρκετινγκ (</a:t>
            </a:r>
            <a:r>
              <a:rPr lang="en-US" altLang="en-US" dirty="0" smtClean="0"/>
              <a:t>8 Ps</a:t>
            </a:r>
            <a:r>
              <a:rPr lang="el-GR" altLang="en-US" dirty="0" smtClean="0"/>
              <a:t>)</a:t>
            </a:r>
          </a:p>
          <a:p>
            <a:pPr marL="514350" indent="-514350">
              <a:spcBef>
                <a:spcPct val="0"/>
              </a:spcBef>
              <a:spcAft>
                <a:spcPct val="70000"/>
              </a:spcAft>
              <a:buFont typeface="+mj-lt"/>
              <a:buAutoNum type="arabicPeriod"/>
            </a:pPr>
            <a:endParaRPr lang="en-US" altLang="en-US" i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879870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Το </a:t>
            </a:r>
            <a:r>
              <a:rPr lang="el-GR" altLang="el-GR" dirty="0" smtClean="0"/>
              <a:t>Διευρυμένο Μίγμα </a:t>
            </a:r>
            <a:r>
              <a:rPr lang="el-GR" altLang="el-GR" dirty="0"/>
              <a:t>Μάρκετινγκ </a:t>
            </a:r>
            <a:r>
              <a:rPr lang="en-US" altLang="el-GR" dirty="0"/>
              <a:t>8</a:t>
            </a:r>
            <a:r>
              <a:rPr lang="en-US" altLang="el-GR" dirty="0" smtClean="0"/>
              <a:t>Ps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spcBef>
                <a:spcPct val="0"/>
              </a:spcBef>
              <a:spcAft>
                <a:spcPct val="70000"/>
              </a:spcAft>
              <a:buFont typeface="+mj-lt"/>
              <a:buAutoNum type="arabicPeriod"/>
            </a:pPr>
            <a:r>
              <a:rPr lang="en-US" altLang="en-US" dirty="0"/>
              <a:t>Product</a:t>
            </a:r>
            <a:r>
              <a:rPr lang="el-GR" altLang="en-US" dirty="0"/>
              <a:t> - </a:t>
            </a:r>
            <a:r>
              <a:rPr lang="el-GR" altLang="en-US" i="1" dirty="0"/>
              <a:t>Προϊόν</a:t>
            </a:r>
            <a:endParaRPr lang="en-US" altLang="en-US" i="1" dirty="0"/>
          </a:p>
          <a:p>
            <a:pPr marL="514350" indent="-514350">
              <a:spcBef>
                <a:spcPct val="0"/>
              </a:spcBef>
              <a:spcAft>
                <a:spcPct val="70000"/>
              </a:spcAft>
              <a:buFont typeface="+mj-lt"/>
              <a:buAutoNum type="arabicPeriod"/>
            </a:pPr>
            <a:r>
              <a:rPr lang="en-US" altLang="en-US" dirty="0"/>
              <a:t>Place and Time</a:t>
            </a:r>
            <a:r>
              <a:rPr lang="el-GR" altLang="en-US" dirty="0"/>
              <a:t> - </a:t>
            </a:r>
            <a:r>
              <a:rPr lang="el-GR" altLang="en-US" i="1" dirty="0"/>
              <a:t>Διανομή</a:t>
            </a:r>
            <a:endParaRPr lang="en-US" altLang="en-US" i="1" dirty="0"/>
          </a:p>
          <a:p>
            <a:pPr marL="514350" indent="-514350">
              <a:spcBef>
                <a:spcPct val="0"/>
              </a:spcBef>
              <a:spcAft>
                <a:spcPct val="70000"/>
              </a:spcAft>
              <a:buFont typeface="+mj-lt"/>
              <a:buAutoNum type="arabicPeriod"/>
            </a:pPr>
            <a:r>
              <a:rPr lang="en-US" altLang="en-US" dirty="0"/>
              <a:t>Price and Other User Outlays </a:t>
            </a:r>
            <a:r>
              <a:rPr lang="el-GR" altLang="en-US" i="1" dirty="0"/>
              <a:t>– Τιμή και άλλο κόστος</a:t>
            </a:r>
            <a:endParaRPr lang="en-US" altLang="en-US" i="1" dirty="0"/>
          </a:p>
          <a:p>
            <a:pPr marL="514350" indent="-514350">
              <a:spcBef>
                <a:spcPct val="0"/>
              </a:spcBef>
              <a:spcAft>
                <a:spcPct val="70000"/>
              </a:spcAft>
              <a:buFont typeface="+mj-lt"/>
              <a:buAutoNum type="arabicPeriod"/>
            </a:pPr>
            <a:r>
              <a:rPr lang="en-US" altLang="en-US" dirty="0"/>
              <a:t>Promotion and Education </a:t>
            </a:r>
            <a:r>
              <a:rPr lang="el-GR" altLang="en-US" i="1" dirty="0"/>
              <a:t>– Προβολή και Εκπαίδευση</a:t>
            </a:r>
            <a:endParaRPr lang="en-US" altLang="en-US" i="1" dirty="0"/>
          </a:p>
          <a:p>
            <a:pPr marL="514350" indent="-514350">
              <a:spcBef>
                <a:spcPct val="0"/>
              </a:spcBef>
              <a:spcAft>
                <a:spcPct val="70000"/>
              </a:spcAft>
              <a:buFont typeface="+mj-lt"/>
              <a:buAutoNum type="arabicPeriod"/>
            </a:pPr>
            <a:r>
              <a:rPr lang="en-US" altLang="en-US" dirty="0"/>
              <a:t>Process </a:t>
            </a:r>
            <a:r>
              <a:rPr lang="el-GR" altLang="en-US" dirty="0"/>
              <a:t>- </a:t>
            </a:r>
            <a:r>
              <a:rPr lang="el-GR" altLang="en-US" i="1" dirty="0"/>
              <a:t>Διαδικασία</a:t>
            </a:r>
            <a:endParaRPr lang="en-US" altLang="en-US" i="1" dirty="0"/>
          </a:p>
          <a:p>
            <a:pPr marL="514350" indent="-514350">
              <a:spcBef>
                <a:spcPct val="0"/>
              </a:spcBef>
              <a:spcAft>
                <a:spcPct val="70000"/>
              </a:spcAft>
              <a:buFont typeface="+mj-lt"/>
              <a:buAutoNum type="arabicPeriod"/>
            </a:pPr>
            <a:r>
              <a:rPr lang="en-US" altLang="en-US" dirty="0"/>
              <a:t>Physical </a:t>
            </a:r>
            <a:r>
              <a:rPr lang="el-GR" altLang="en-US" dirty="0" err="1"/>
              <a:t>Evidence</a:t>
            </a:r>
            <a:r>
              <a:rPr lang="en-US" altLang="en-US" dirty="0"/>
              <a:t> </a:t>
            </a:r>
            <a:r>
              <a:rPr lang="el-GR" altLang="en-US" i="1" dirty="0"/>
              <a:t>– Φυσικό περιβάλλον</a:t>
            </a:r>
            <a:endParaRPr lang="en-US" altLang="en-US" i="1" dirty="0"/>
          </a:p>
          <a:p>
            <a:pPr marL="514350" indent="-514350">
              <a:spcBef>
                <a:spcPct val="0"/>
              </a:spcBef>
              <a:spcAft>
                <a:spcPct val="70000"/>
              </a:spcAft>
              <a:buFont typeface="+mj-lt"/>
              <a:buAutoNum type="arabicPeriod"/>
            </a:pPr>
            <a:r>
              <a:rPr lang="en-US" altLang="en-US" dirty="0"/>
              <a:t>People </a:t>
            </a:r>
            <a:r>
              <a:rPr lang="el-GR" altLang="en-US" i="1" dirty="0"/>
              <a:t>- Άνθρωποι</a:t>
            </a:r>
            <a:endParaRPr lang="en-US" altLang="en-US" i="1" dirty="0"/>
          </a:p>
          <a:p>
            <a:pPr marL="514350" indent="-514350">
              <a:spcBef>
                <a:spcPct val="0"/>
              </a:spcBef>
              <a:spcAft>
                <a:spcPct val="70000"/>
              </a:spcAft>
              <a:buFont typeface="+mj-lt"/>
              <a:buAutoNum type="arabicPeriod"/>
            </a:pPr>
            <a:r>
              <a:rPr lang="en-US" altLang="en-US" dirty="0"/>
              <a:t>Productivity and Quality </a:t>
            </a:r>
            <a:r>
              <a:rPr lang="el-GR" altLang="en-US" i="1" dirty="0"/>
              <a:t> - Παραγωγικότητα και </a:t>
            </a:r>
            <a:r>
              <a:rPr lang="el-GR" altLang="en-US" i="1" dirty="0" smtClean="0"/>
              <a:t>Ποιότητα</a:t>
            </a:r>
            <a:endParaRPr lang="en-US" altLang="en-US" i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26514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  <p:pic>
        <p:nvPicPr>
          <p:cNvPr id="2" name="Picture 1" descr="Λογότυπο για Άδειες χρήσης Creative Commons BY-NC-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570" y="5234900"/>
            <a:ext cx="3070860" cy="1074420"/>
          </a:xfrm>
          <a:prstGeom prst="rect">
            <a:avLst/>
          </a:prstGeom>
        </p:spPr>
      </p:pic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  <a:endParaRPr lang="el-GR" sz="2800" dirty="0" smtClean="0"/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  <a:p>
            <a:pPr algn="l"/>
            <a:endParaRPr lang="en-US" sz="2800" dirty="0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6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  <p:sp>
        <p:nvSpPr>
          <p:cNvPr id="23" name="Θέση κειμένου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b="1" dirty="0"/>
              <a:t>Μάθημα: </a:t>
            </a:r>
            <a:r>
              <a:rPr lang="el-GR" dirty="0"/>
              <a:t>Μάρκετινγκ Υπηρεσιών, </a:t>
            </a:r>
            <a:r>
              <a:rPr lang="el-GR" b="1" dirty="0"/>
              <a:t>Ενότητα </a:t>
            </a:r>
            <a:r>
              <a:rPr lang="en-US" b="1" dirty="0"/>
              <a:t># </a:t>
            </a:r>
            <a:r>
              <a:rPr lang="el-GR" b="1" dirty="0"/>
              <a:t>1:</a:t>
            </a:r>
            <a:r>
              <a:rPr lang="en-US" b="1" dirty="0"/>
              <a:t> </a:t>
            </a:r>
            <a:r>
              <a:rPr lang="el-GR" dirty="0" smtClean="0"/>
              <a:t>Εισαγωγή στο Μάρκετινγκ Υπηρεσιών</a:t>
            </a:r>
            <a:endParaRPr lang="el-GR" dirty="0"/>
          </a:p>
          <a:p>
            <a:r>
              <a:rPr lang="el-GR" b="1" dirty="0" smtClean="0"/>
              <a:t>Διδάσκουσα</a:t>
            </a:r>
            <a:r>
              <a:rPr lang="el-GR" b="1" dirty="0"/>
              <a:t>: </a:t>
            </a:r>
            <a:r>
              <a:rPr lang="el-GR" dirty="0" smtClean="0"/>
              <a:t>Άννα </a:t>
            </a:r>
            <a:r>
              <a:rPr lang="el-GR" dirty="0"/>
              <a:t>Ζαρκάδα, </a:t>
            </a:r>
            <a:r>
              <a:rPr lang="el-GR" b="1" dirty="0"/>
              <a:t>Τμήμα: </a:t>
            </a:r>
            <a:r>
              <a:rPr lang="el-GR" dirty="0"/>
              <a:t>Οργάνωση &amp; Διοίκηση Επιχειρήσεων </a:t>
            </a:r>
          </a:p>
          <a:p>
            <a:endParaRPr lang="el-GR" dirty="0"/>
          </a:p>
        </p:txBody>
      </p:sp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 #</a:t>
            </a:r>
            <a:r>
              <a:rPr lang="en-US" dirty="0" smtClean="0"/>
              <a:t> </a:t>
            </a:r>
            <a:r>
              <a:rPr lang="el-GR" dirty="0" smtClean="0"/>
              <a:t>1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x-none" dirty="0" smtClean="0"/>
              <a:t>Εισαγωγή στον Τομέα των Υπηρεσιών</a:t>
            </a:r>
          </a:p>
          <a:p>
            <a:pPr lvl="1"/>
            <a:r>
              <a:rPr lang="el-GR" altLang="x-none" dirty="0" smtClean="0"/>
              <a:t>Ορισμός και περιγραφή των υπηρεσιών</a:t>
            </a:r>
          </a:p>
          <a:p>
            <a:pPr lvl="1"/>
            <a:r>
              <a:rPr lang="el-GR" altLang="x-none" dirty="0" smtClean="0"/>
              <a:t>Ανάδειξη των διαφορών μεταξύ προϊόντων και υπηρεσιών</a:t>
            </a:r>
            <a:endParaRPr lang="en-US" altLang="x-none" dirty="0" smtClean="0"/>
          </a:p>
          <a:p>
            <a:pPr lvl="1"/>
            <a:r>
              <a:rPr lang="el-GR" altLang="x-none" dirty="0" smtClean="0"/>
              <a:t>Περιγραφή </a:t>
            </a:r>
            <a:r>
              <a:rPr lang="en-US" altLang="x-none" dirty="0" err="1" smtClean="0"/>
              <a:t>των</a:t>
            </a:r>
            <a:r>
              <a:rPr lang="en-US" altLang="x-none" dirty="0" smtClean="0"/>
              <a:t> </a:t>
            </a:r>
            <a:r>
              <a:rPr lang="el-GR" altLang="x-none" dirty="0" smtClean="0"/>
              <a:t>χαρακτηριστικών </a:t>
            </a:r>
            <a:r>
              <a:rPr lang="en-US" altLang="x-none" dirty="0" smtClean="0"/>
              <a:t>και </a:t>
            </a:r>
            <a:r>
              <a:rPr lang="en-US" altLang="x-none" dirty="0" err="1" smtClean="0"/>
              <a:t>των</a:t>
            </a:r>
            <a:r>
              <a:rPr lang="en-US" altLang="x-none" dirty="0" smtClean="0"/>
              <a:t> </a:t>
            </a:r>
            <a:r>
              <a:rPr lang="el-GR" altLang="x-none" dirty="0" smtClean="0"/>
              <a:t>ιδιαιτεροτήτων </a:t>
            </a:r>
            <a:r>
              <a:rPr lang="en-US" altLang="x-none" dirty="0" smtClean="0"/>
              <a:t>τ</a:t>
            </a:r>
            <a:r>
              <a:rPr lang="el-GR" altLang="x-none" dirty="0" smtClean="0"/>
              <a:t>ων υπηρεσιών</a:t>
            </a:r>
          </a:p>
          <a:p>
            <a:pPr marL="0" indent="0">
              <a:buNone/>
            </a:pPr>
            <a:endParaRPr lang="el-G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Εισαγωγή στις Υπηρεσίες</a:t>
            </a:r>
          </a:p>
          <a:p>
            <a:r>
              <a:rPr lang="el-GR" dirty="0" smtClean="0"/>
              <a:t>Η ιεραρχία της αντιλαμβανόμενης αξίας</a:t>
            </a:r>
          </a:p>
          <a:p>
            <a:r>
              <a:rPr lang="el-GR" dirty="0" smtClean="0"/>
              <a:t>Χαρακτηριστικά των Υπηρεσιών</a:t>
            </a:r>
          </a:p>
          <a:p>
            <a:r>
              <a:rPr lang="el-GR" dirty="0" smtClean="0"/>
              <a:t>Ιδιαιτερότητες των Υπηρεσιών</a:t>
            </a:r>
          </a:p>
          <a:p>
            <a:r>
              <a:rPr lang="el-GR" dirty="0"/>
              <a:t>Το Μίγμα Μάρκετινγκ των </a:t>
            </a:r>
            <a:r>
              <a:rPr lang="el-GR" dirty="0" smtClean="0"/>
              <a:t>Υπηρεσιών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>
          <a:xfrm>
            <a:off x="533400" y="4305077"/>
            <a:ext cx="7922568" cy="1500187"/>
          </a:xfrm>
        </p:spPr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Μάρκετινγκ Υπηρεσιών,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l-GR" b="1" dirty="0"/>
              <a:t>1:</a:t>
            </a:r>
            <a:r>
              <a:rPr lang="en-US" b="1" dirty="0"/>
              <a:t> </a:t>
            </a:r>
            <a:r>
              <a:rPr lang="el-GR" dirty="0" smtClean="0"/>
              <a:t>Εισαγωγή στο Μάρκετινγκ </a:t>
            </a:r>
            <a:r>
              <a:rPr lang="el-GR" dirty="0"/>
              <a:t>Υπηρεσιών</a:t>
            </a:r>
          </a:p>
          <a:p>
            <a:r>
              <a:rPr lang="el-GR" b="1" dirty="0" smtClean="0"/>
              <a:t>Διδάσκουσα: </a:t>
            </a:r>
            <a:r>
              <a:rPr lang="el-GR" dirty="0" smtClean="0"/>
              <a:t>Άννα Ζαρκάδα, </a:t>
            </a:r>
            <a:r>
              <a:rPr lang="el-GR" b="1" dirty="0" smtClean="0"/>
              <a:t>Τμήμα: </a:t>
            </a:r>
            <a:r>
              <a:rPr lang="el-GR" dirty="0" smtClean="0"/>
              <a:t>Οργάνωση &amp; Διοίκηση Επιχειρήσεων </a:t>
            </a:r>
          </a:p>
          <a:p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Εισαγωγή στις Υπηρεσίες</a:t>
            </a:r>
          </a:p>
        </p:txBody>
      </p:sp>
    </p:spTree>
    <p:extLst>
      <p:ext uri="{BB962C8B-B14F-4D97-AF65-F5344CB8AC3E}">
        <p14:creationId xmlns:p14="http://schemas.microsoft.com/office/powerpoint/2010/main" val="119550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Ορισμός Υπηρεσιών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«Όλες οι οικονομικές δραστηριότητες το αποτέλεσμα των οποίων δεν είναι ένα προϊόν ή μία κατασκευή αλλά σε γενικές γραμμές καταναλώνονται τη στιγμή που παράγονται και παρέχουν προστιθέμενη αξία με τρόπους που αντικατοπτρίζουν άυλες ανησυχίες του αρχικού αγοραστή»</a:t>
            </a:r>
          </a:p>
          <a:p>
            <a:pPr marL="0" indent="0" algn="r">
              <a:buNone/>
            </a:pPr>
            <a:r>
              <a:rPr lang="en-US" altLang="el-GR" dirty="0" err="1" smtClean="0"/>
              <a:t>Zeithalm</a:t>
            </a:r>
            <a:r>
              <a:rPr lang="en-US" altLang="el-GR" dirty="0" smtClean="0"/>
              <a:t> &amp; </a:t>
            </a:r>
            <a:r>
              <a:rPr lang="en-US" altLang="el-GR" dirty="0" err="1" smtClean="0"/>
              <a:t>Bitner</a:t>
            </a:r>
            <a:r>
              <a:rPr lang="en-US" altLang="el-GR" dirty="0" smtClean="0"/>
              <a:t>, 1996 </a:t>
            </a:r>
            <a:endParaRPr lang="el-GR" altLang="el-G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5386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dirty="0" smtClean="0"/>
              <a:t>Παραδείγματα Υπηρεσιών (1 από 2)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Υπηρεσίες Υγείας </a:t>
            </a:r>
          </a:p>
          <a:p>
            <a:pPr lvl="1"/>
            <a:r>
              <a:rPr lang="el-GR" dirty="0" smtClean="0"/>
              <a:t>Νοσοκομείο, Ιατρείο, Οδοντιατρείο, Κλινική </a:t>
            </a:r>
          </a:p>
          <a:p>
            <a:r>
              <a:rPr lang="el-GR" dirty="0" smtClean="0"/>
              <a:t>Επαγγελματικές Υπηρεσίες </a:t>
            </a:r>
          </a:p>
          <a:p>
            <a:pPr lvl="1"/>
            <a:r>
              <a:rPr lang="el-GR" dirty="0" smtClean="0"/>
              <a:t>Λογιστικές</a:t>
            </a:r>
            <a:r>
              <a:rPr lang="en-US" dirty="0" smtClean="0"/>
              <a:t>, </a:t>
            </a:r>
            <a:r>
              <a:rPr lang="el-GR" dirty="0" smtClean="0"/>
              <a:t>Νομικές</a:t>
            </a:r>
            <a:r>
              <a:rPr lang="en-US" dirty="0" smtClean="0"/>
              <a:t>,</a:t>
            </a:r>
            <a:r>
              <a:rPr lang="el-GR" dirty="0" smtClean="0"/>
              <a:t> Συμβουλευτική, Αρχιτεκτονικές, Επικοινωνίας &amp; Δημοσίων Σχέσεων</a:t>
            </a:r>
            <a:r>
              <a:rPr lang="en-US" dirty="0" smtClean="0"/>
              <a:t> </a:t>
            </a:r>
            <a:endParaRPr lang="el-GR" dirty="0" smtClean="0"/>
          </a:p>
          <a:p>
            <a:r>
              <a:rPr lang="el-GR" dirty="0" smtClean="0"/>
              <a:t>Χρηματοοικονομικές Υπηρεσίες</a:t>
            </a:r>
          </a:p>
          <a:p>
            <a:pPr lvl="1"/>
            <a:r>
              <a:rPr lang="el-GR" dirty="0" smtClean="0"/>
              <a:t>Τραπεζική, Συμβουλευτική επιχειρήσεων, Ασφαλιστικές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8565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dirty="0" smtClean="0"/>
              <a:t>Παραδείγματα Υπηρεσιών (2 από 2)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Υπηρεσίες </a:t>
            </a:r>
            <a:r>
              <a:rPr lang="el-GR" dirty="0"/>
              <a:t>Φιλοξενίας</a:t>
            </a:r>
            <a:r>
              <a:rPr lang="en-US" dirty="0"/>
              <a:t> </a:t>
            </a:r>
            <a:endParaRPr lang="el-GR" dirty="0"/>
          </a:p>
          <a:p>
            <a:pPr lvl="1"/>
            <a:r>
              <a:rPr lang="el-GR" dirty="0"/>
              <a:t>Εστιατόριο, ξενοδοχείο, ενοικιαζόμενα δωμάτια, Θέρετρο </a:t>
            </a:r>
            <a:r>
              <a:rPr lang="el-GR" dirty="0" smtClean="0"/>
              <a:t>Σκι</a:t>
            </a:r>
          </a:p>
          <a:p>
            <a:r>
              <a:rPr lang="el-GR" dirty="0" smtClean="0"/>
              <a:t>Ταξιδιωτικές Υπηρεσίες</a:t>
            </a:r>
            <a:endParaRPr lang="el-GR" dirty="0"/>
          </a:p>
          <a:p>
            <a:pPr lvl="1"/>
            <a:r>
              <a:rPr lang="el-GR" dirty="0" smtClean="0"/>
              <a:t>Αεροπορικές εταιρείες</a:t>
            </a:r>
            <a:r>
              <a:rPr lang="en-US" dirty="0" smtClean="0"/>
              <a:t>,</a:t>
            </a:r>
            <a:r>
              <a:rPr lang="el-GR" dirty="0" smtClean="0"/>
              <a:t> Ακτοπλοΐα, Τουριστικό πρακτορείο, θεματικό πάρκο</a:t>
            </a:r>
          </a:p>
          <a:p>
            <a:r>
              <a:rPr lang="el-GR" dirty="0" smtClean="0"/>
              <a:t>Λοιπές Υπηρεσίες</a:t>
            </a:r>
          </a:p>
          <a:p>
            <a:pPr lvl="1"/>
            <a:r>
              <a:rPr lang="el-GR" dirty="0" smtClean="0"/>
              <a:t>Κομμωτήριο</a:t>
            </a:r>
            <a:r>
              <a:rPr lang="en-US" dirty="0" smtClean="0"/>
              <a:t>, </a:t>
            </a:r>
            <a:r>
              <a:rPr lang="el-GR" dirty="0" smtClean="0"/>
              <a:t>υδραυλικός</a:t>
            </a:r>
            <a:r>
              <a:rPr lang="en-US" dirty="0" smtClean="0"/>
              <a:t>, </a:t>
            </a:r>
            <a:r>
              <a:rPr lang="el-GR" dirty="0" smtClean="0"/>
              <a:t>ηλεκτρολόγος, γυμναστήριο</a:t>
            </a:r>
            <a:r>
              <a:rPr lang="en-US" dirty="0" smtClean="0"/>
              <a:t>, </a:t>
            </a:r>
            <a:r>
              <a:rPr lang="el-GR" dirty="0" smtClean="0"/>
              <a:t>διακόσμηση εσωτερικού χώρου, οργάνωση εκδηλώσεων</a:t>
            </a:r>
            <a:endParaRPr lang="el-GR" altLang="el-G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7271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CC_BY_NC_ND_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i = " h t t p : / / w w w . w 3 . o r g / 2 0 0 1 / X M L S c h e m a - i n s t a n c e "   x m l n s : x s d = " h t t p : / / w w w . w 3 . o r g / 2 0 0 1 / X M L S c h e m a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3B098E1A-2F85-46DA-9BF7-2850C075DFDB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1142</Words>
  <Application>Microsoft Office PowerPoint</Application>
  <PresentationFormat>Προβολή στην οθόνη (4:3)</PresentationFormat>
  <Paragraphs>207</Paragraphs>
  <Slides>30</Slides>
  <Notes>11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30</vt:i4>
      </vt:variant>
    </vt:vector>
  </HeadingPairs>
  <TitlesOfParts>
    <vt:vector size="31" baseType="lpstr">
      <vt:lpstr>Template_CC_BY_NC_ND_0</vt:lpstr>
      <vt:lpstr>Μάρκετινγκ Υπηρεσιών</vt:lpstr>
      <vt:lpstr>Χρηματοδότηση</vt:lpstr>
      <vt:lpstr>Άδειες Χρήσης</vt:lpstr>
      <vt:lpstr>Σκοποί ενότητας</vt:lpstr>
      <vt:lpstr>Περιεχόμενα ενότητας</vt:lpstr>
      <vt:lpstr>Εισαγωγή στις Υπηρεσίες</vt:lpstr>
      <vt:lpstr>Ορισμός Υπηρεσιών</vt:lpstr>
      <vt:lpstr>Παραδείγματα Υπηρεσιών (1 από 2)</vt:lpstr>
      <vt:lpstr>Παραδείγματα Υπηρεσιών (2 από 2)</vt:lpstr>
      <vt:lpstr>Γιατί μας ενδιαφέρουν οι υπηρεσίες </vt:lpstr>
      <vt:lpstr>Αίτια για τη ραγδαία αύξηση της σημασίας των υπηρεσιών</vt:lpstr>
      <vt:lpstr>Επίδραση της Τεχνολογίας στην Ανάπτυξη Υπηρεσιών</vt:lpstr>
      <vt:lpstr>Η ιεραρχία της αντιλαμβανόμενης αξίας</vt:lpstr>
      <vt:lpstr>Η λογική της ιεραρχίας αντιλαμβανόμενης αξίας</vt:lpstr>
      <vt:lpstr>Τα Πέντε Επίπεδα Αντιλαμβανόμενης Αξίας </vt:lpstr>
      <vt:lpstr>Το Παράδειγμα της Ξενοδοχειακής Υπηρεσίας</vt:lpstr>
      <vt:lpstr>Χαρακτηριστικά των Υπηρεσιών</vt:lpstr>
      <vt:lpstr>Τα χαρακτηριστικά των Υπηρεσιών</vt:lpstr>
      <vt:lpstr>Σύγκριση Αγαθών και Υπηρεσιών</vt:lpstr>
      <vt:lpstr>Διάταξη Αγαθών και Υπηρεσιών</vt:lpstr>
      <vt:lpstr>Προκλήσεις σχετικές με τα χαρακτηριστικά υπηρεσιών (1 από 2)</vt:lpstr>
      <vt:lpstr>Προκλήσεις σχετικές με τα χαρακτηριστικά υπηρεσιών (2 από 2)</vt:lpstr>
      <vt:lpstr>Ιδιαιτερότητες των Υπηρεσιών</vt:lpstr>
      <vt:lpstr>Ο ρόλος των υποσχέσεων</vt:lpstr>
      <vt:lpstr>Το τρίγωνο των Υπηρεσιών (1 από 2)</vt:lpstr>
      <vt:lpstr>Το τρίγωνο των Υπηρεσιών (2 από 2)</vt:lpstr>
      <vt:lpstr>Το Μίγμα Μάρκετινγκ των Υπηρεσιών</vt:lpstr>
      <vt:lpstr>Το Μίγμα Μάρκετινγκ</vt:lpstr>
      <vt:lpstr>Το Διευρυμένο Μίγμα Μάρκετινγκ 8Ps</vt:lpstr>
      <vt:lpstr>Τέλος Ενότητας #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2015-08-11T19:46:04Z</dcterms:created>
  <dcterms:modified xsi:type="dcterms:W3CDTF">2015-09-29T20:49:14Z</dcterms:modified>
</cp:coreProperties>
</file>