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4" r:id="rId3"/>
    <p:sldMasterId id="2147484436" r:id="rId4"/>
  </p:sldMasterIdLst>
  <p:notesMasterIdLst>
    <p:notesMasterId r:id="rId90"/>
  </p:notesMasterIdLst>
  <p:sldIdLst>
    <p:sldId id="470" r:id="rId5"/>
    <p:sldId id="471" r:id="rId6"/>
    <p:sldId id="472" r:id="rId7"/>
    <p:sldId id="473" r:id="rId8"/>
    <p:sldId id="474" r:id="rId9"/>
    <p:sldId id="475" r:id="rId10"/>
    <p:sldId id="468" r:id="rId11"/>
    <p:sldId id="458" r:id="rId12"/>
    <p:sldId id="428" r:id="rId13"/>
    <p:sldId id="420" r:id="rId14"/>
    <p:sldId id="312" r:id="rId15"/>
    <p:sldId id="313" r:id="rId16"/>
    <p:sldId id="317" r:id="rId17"/>
    <p:sldId id="318" r:id="rId18"/>
    <p:sldId id="457" r:id="rId19"/>
    <p:sldId id="459" r:id="rId20"/>
    <p:sldId id="319" r:id="rId21"/>
    <p:sldId id="320" r:id="rId22"/>
    <p:sldId id="327" r:id="rId23"/>
    <p:sldId id="328" r:id="rId24"/>
    <p:sldId id="329" r:id="rId25"/>
    <p:sldId id="425" r:id="rId26"/>
    <p:sldId id="330" r:id="rId27"/>
    <p:sldId id="423" r:id="rId28"/>
    <p:sldId id="424" r:id="rId29"/>
    <p:sldId id="427" r:id="rId30"/>
    <p:sldId id="449" r:id="rId31"/>
    <p:sldId id="288" r:id="rId32"/>
    <p:sldId id="460" r:id="rId33"/>
    <p:sldId id="461" r:id="rId34"/>
    <p:sldId id="283" r:id="rId35"/>
    <p:sldId id="455" r:id="rId36"/>
    <p:sldId id="456" r:id="rId37"/>
    <p:sldId id="451" r:id="rId38"/>
    <p:sldId id="267" r:id="rId39"/>
    <p:sldId id="268" r:id="rId40"/>
    <p:sldId id="269" r:id="rId41"/>
    <p:sldId id="270" r:id="rId42"/>
    <p:sldId id="272" r:id="rId43"/>
    <p:sldId id="445" r:id="rId44"/>
    <p:sldId id="266" r:id="rId45"/>
    <p:sldId id="265" r:id="rId46"/>
    <p:sldId id="462" r:id="rId47"/>
    <p:sldId id="264" r:id="rId48"/>
    <p:sldId id="273" r:id="rId49"/>
    <p:sldId id="279" r:id="rId50"/>
    <p:sldId id="280" r:id="rId51"/>
    <p:sldId id="370" r:id="rId52"/>
    <p:sldId id="377" r:id="rId53"/>
    <p:sldId id="439" r:id="rId54"/>
    <p:sldId id="371" r:id="rId55"/>
    <p:sldId id="271" r:id="rId56"/>
    <p:sldId id="366" r:id="rId57"/>
    <p:sldId id="463" r:id="rId58"/>
    <p:sldId id="396" r:id="rId59"/>
    <p:sldId id="444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64" r:id="rId69"/>
    <p:sldId id="408" r:id="rId70"/>
    <p:sldId id="465" r:id="rId71"/>
    <p:sldId id="409" r:id="rId72"/>
    <p:sldId id="411" r:id="rId73"/>
    <p:sldId id="412" r:id="rId74"/>
    <p:sldId id="440" r:id="rId75"/>
    <p:sldId id="441" r:id="rId76"/>
    <p:sldId id="442" r:id="rId77"/>
    <p:sldId id="443" r:id="rId78"/>
    <p:sldId id="466" r:id="rId79"/>
    <p:sldId id="430" r:id="rId80"/>
    <p:sldId id="431" r:id="rId81"/>
    <p:sldId id="432" r:id="rId82"/>
    <p:sldId id="433" r:id="rId83"/>
    <p:sldId id="434" r:id="rId84"/>
    <p:sldId id="435" r:id="rId85"/>
    <p:sldId id="436" r:id="rId86"/>
    <p:sldId id="437" r:id="rId87"/>
    <p:sldId id="469" r:id="rId88"/>
    <p:sldId id="476" r:id="rId8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14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BAD16-2276-4598-AC12-231D5E0E5E54}" type="doc">
      <dgm:prSet loTypeId="urn:microsoft.com/office/officeart/2005/8/layout/default#8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37D70BA9-22F1-4B3D-8FB7-D53661830979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Άλλαξε το προϊόν </a:t>
          </a:r>
          <a:r>
            <a:rPr lang="en-US" smtClean="0">
              <a:latin typeface="Century Gothic" pitchFamily="34" charset="0"/>
            </a:rPr>
            <a:t> </a:t>
          </a:r>
          <a:br>
            <a:rPr lang="en-US" smtClean="0">
              <a:latin typeface="Century Gothic" pitchFamily="34" charset="0"/>
            </a:rPr>
          </a:br>
          <a:endParaRPr lang="en-US" dirty="0" smtClean="0">
            <a:latin typeface="Century Gothic" pitchFamily="34" charset="0"/>
          </a:endParaRPr>
        </a:p>
      </dgm:t>
    </dgm:pt>
    <dgm:pt modelId="{E00FBEF2-C5C1-4777-8A33-E320A0FC6EBD}" type="parTrans" cxnId="{D511D9B3-801F-48FC-BDB4-96415BB8DB29}">
      <dgm:prSet/>
      <dgm:spPr/>
      <dgm:t>
        <a:bodyPr/>
        <a:lstStyle/>
        <a:p>
          <a:endParaRPr lang="el-GR"/>
        </a:p>
      </dgm:t>
    </dgm:pt>
    <dgm:pt modelId="{1C066EAA-4553-4A2C-80DA-82C4A6C9F423}" type="sibTrans" cxnId="{D511D9B3-801F-48FC-BDB4-96415BB8DB29}">
      <dgm:prSet/>
      <dgm:spPr/>
      <dgm:t>
        <a:bodyPr/>
        <a:lstStyle/>
        <a:p>
          <a:endParaRPr lang="el-GR"/>
        </a:p>
      </dgm:t>
    </dgm:pt>
    <dgm:pt modelId="{4F27AFB7-9117-48E0-8599-D3E0477AB364}">
      <dgm:prSet/>
      <dgm:spPr/>
      <dgm:t>
        <a:bodyPr/>
        <a:lstStyle/>
        <a:p>
          <a:r>
            <a:rPr lang="el-GR" dirty="0" smtClean="0">
              <a:latin typeface="Century Gothic" pitchFamily="34" charset="0"/>
            </a:rPr>
            <a:t>Άλλαξε τον τρόπο χρήσης του προϊόντος </a:t>
          </a:r>
          <a:r>
            <a:rPr lang="en-US" dirty="0" smtClean="0">
              <a:latin typeface="Century Gothic" pitchFamily="34" charset="0"/>
            </a:rPr>
            <a:t/>
          </a:r>
          <a:br>
            <a:rPr lang="en-US" dirty="0" smtClean="0">
              <a:latin typeface="Century Gothic" pitchFamily="34" charset="0"/>
            </a:rPr>
          </a:br>
          <a:endParaRPr lang="en-US" dirty="0" smtClean="0">
            <a:latin typeface="Century Gothic" pitchFamily="34" charset="0"/>
          </a:endParaRPr>
        </a:p>
      </dgm:t>
    </dgm:pt>
    <dgm:pt modelId="{764DE88C-2BC2-421C-8DD4-D81726D531C1}" type="parTrans" cxnId="{C1CE9EDC-B2EF-467A-B12A-5E11DF291ACE}">
      <dgm:prSet/>
      <dgm:spPr/>
      <dgm:t>
        <a:bodyPr/>
        <a:lstStyle/>
        <a:p>
          <a:endParaRPr lang="el-GR"/>
        </a:p>
      </dgm:t>
    </dgm:pt>
    <dgm:pt modelId="{99B44A8F-2063-4E90-B8D4-1C44BE562B34}" type="sibTrans" cxnId="{C1CE9EDC-B2EF-467A-B12A-5E11DF291ACE}">
      <dgm:prSet/>
      <dgm:spPr/>
      <dgm:t>
        <a:bodyPr/>
        <a:lstStyle/>
        <a:p>
          <a:endParaRPr lang="el-GR"/>
        </a:p>
      </dgm:t>
    </dgm:pt>
    <dgm:pt modelId="{C3ABFD1D-28CF-4482-9219-A68A212391A9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Άλλαξε την εικόνα του προϊόντος </a:t>
          </a:r>
          <a:r>
            <a:rPr lang="en-US" smtClean="0">
              <a:latin typeface="Century Gothic" pitchFamily="34" charset="0"/>
            </a:rPr>
            <a:t/>
          </a:r>
          <a:br>
            <a:rPr lang="en-US" smtClean="0">
              <a:latin typeface="Century Gothic" pitchFamily="34" charset="0"/>
            </a:rPr>
          </a:br>
          <a:endParaRPr lang="en-US" dirty="0" smtClean="0">
            <a:latin typeface="Century Gothic" pitchFamily="34" charset="0"/>
          </a:endParaRPr>
        </a:p>
      </dgm:t>
    </dgm:pt>
    <dgm:pt modelId="{B154E2BF-3764-46A3-AD54-84D48B922DBE}" type="parTrans" cxnId="{66B414F0-0B0B-4A8C-808C-16B74DD80168}">
      <dgm:prSet/>
      <dgm:spPr/>
      <dgm:t>
        <a:bodyPr/>
        <a:lstStyle/>
        <a:p>
          <a:endParaRPr lang="el-GR"/>
        </a:p>
      </dgm:t>
    </dgm:pt>
    <dgm:pt modelId="{40C59A06-FBE1-4396-A684-2362CEE6449B}" type="sibTrans" cxnId="{66B414F0-0B0B-4A8C-808C-16B74DD80168}">
      <dgm:prSet/>
      <dgm:spPr/>
      <dgm:t>
        <a:bodyPr/>
        <a:lstStyle/>
        <a:p>
          <a:endParaRPr lang="el-GR"/>
        </a:p>
      </dgm:t>
    </dgm:pt>
    <dgm:pt modelId="{014693C8-D3BF-4197-9F3A-6B9E1B1241D1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Άλλαξε την τοποθέτηση του προϊόντος </a:t>
          </a:r>
          <a:endParaRPr lang="en-US" dirty="0" smtClean="0">
            <a:latin typeface="Century Gothic" pitchFamily="34" charset="0"/>
          </a:endParaRPr>
        </a:p>
      </dgm:t>
    </dgm:pt>
    <dgm:pt modelId="{B4EF4984-3073-4007-9C45-9B8754F7562F}" type="parTrans" cxnId="{DB712567-1D34-48D3-98CF-BDF812C5A7B6}">
      <dgm:prSet/>
      <dgm:spPr/>
      <dgm:t>
        <a:bodyPr/>
        <a:lstStyle/>
        <a:p>
          <a:endParaRPr lang="el-GR"/>
        </a:p>
      </dgm:t>
    </dgm:pt>
    <dgm:pt modelId="{69D7BF54-7CB5-4A29-9EA4-2FF9ACC79D88}" type="sibTrans" cxnId="{DB712567-1D34-48D3-98CF-BDF812C5A7B6}">
      <dgm:prSet/>
      <dgm:spPr/>
      <dgm:t>
        <a:bodyPr/>
        <a:lstStyle/>
        <a:p>
          <a:endParaRPr lang="el-GR"/>
        </a:p>
      </dgm:t>
    </dgm:pt>
    <dgm:pt modelId="{57CB206B-342E-457F-934E-73E97CCE8D3F}" type="pres">
      <dgm:prSet presAssocID="{AF1BAD16-2276-4598-AC12-231D5E0E5E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BBB7167-F8D8-4222-9426-3EEF8F2B8145}" type="pres">
      <dgm:prSet presAssocID="{37D70BA9-22F1-4B3D-8FB7-D536618309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57AC4A-A8CF-449D-961E-012E7A4AFF23}" type="pres">
      <dgm:prSet presAssocID="{1C066EAA-4553-4A2C-80DA-82C4A6C9F423}" presName="sibTrans" presStyleCnt="0"/>
      <dgm:spPr/>
      <dgm:t>
        <a:bodyPr/>
        <a:lstStyle/>
        <a:p>
          <a:endParaRPr lang="el-GR"/>
        </a:p>
      </dgm:t>
    </dgm:pt>
    <dgm:pt modelId="{A94851F9-2F57-44C9-AF6E-59C693814F36}" type="pres">
      <dgm:prSet presAssocID="{4F27AFB7-9117-48E0-8599-D3E0477AB36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867F0B-5938-4ABF-895A-3D73F11945E7}" type="pres">
      <dgm:prSet presAssocID="{99B44A8F-2063-4E90-B8D4-1C44BE562B34}" presName="sibTrans" presStyleCnt="0"/>
      <dgm:spPr/>
      <dgm:t>
        <a:bodyPr/>
        <a:lstStyle/>
        <a:p>
          <a:endParaRPr lang="el-GR"/>
        </a:p>
      </dgm:t>
    </dgm:pt>
    <dgm:pt modelId="{D749AC5B-36B8-4FE4-BAB9-A7013301A6D8}" type="pres">
      <dgm:prSet presAssocID="{C3ABFD1D-28CF-4482-9219-A68A212391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232283-EC9D-4879-ACB2-344A355B9675}" type="pres">
      <dgm:prSet presAssocID="{40C59A06-FBE1-4396-A684-2362CEE6449B}" presName="sibTrans" presStyleCnt="0"/>
      <dgm:spPr/>
      <dgm:t>
        <a:bodyPr/>
        <a:lstStyle/>
        <a:p>
          <a:endParaRPr lang="el-GR"/>
        </a:p>
      </dgm:t>
    </dgm:pt>
    <dgm:pt modelId="{83786C30-0F55-441F-B434-A9F147B5E3E1}" type="pres">
      <dgm:prSet presAssocID="{014693C8-D3BF-4197-9F3A-6B9E1B1241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E31CAA3-E75B-4C6A-B710-34DC4FD88064}" type="presOf" srcId="{AF1BAD16-2276-4598-AC12-231D5E0E5E54}" destId="{57CB206B-342E-457F-934E-73E97CCE8D3F}" srcOrd="0" destOrd="0" presId="urn:microsoft.com/office/officeart/2005/8/layout/default#8"/>
    <dgm:cxn modelId="{C1CE9EDC-B2EF-467A-B12A-5E11DF291ACE}" srcId="{AF1BAD16-2276-4598-AC12-231D5E0E5E54}" destId="{4F27AFB7-9117-48E0-8599-D3E0477AB364}" srcOrd="1" destOrd="0" parTransId="{764DE88C-2BC2-421C-8DD4-D81726D531C1}" sibTransId="{99B44A8F-2063-4E90-B8D4-1C44BE562B34}"/>
    <dgm:cxn modelId="{D511D9B3-801F-48FC-BDB4-96415BB8DB29}" srcId="{AF1BAD16-2276-4598-AC12-231D5E0E5E54}" destId="{37D70BA9-22F1-4B3D-8FB7-D53661830979}" srcOrd="0" destOrd="0" parTransId="{E00FBEF2-C5C1-4777-8A33-E320A0FC6EBD}" sibTransId="{1C066EAA-4553-4A2C-80DA-82C4A6C9F423}"/>
    <dgm:cxn modelId="{66B414F0-0B0B-4A8C-808C-16B74DD80168}" srcId="{AF1BAD16-2276-4598-AC12-231D5E0E5E54}" destId="{C3ABFD1D-28CF-4482-9219-A68A212391A9}" srcOrd="2" destOrd="0" parTransId="{B154E2BF-3764-46A3-AD54-84D48B922DBE}" sibTransId="{40C59A06-FBE1-4396-A684-2362CEE6449B}"/>
    <dgm:cxn modelId="{3FF7A4B8-202C-4735-BD73-770A7FAF9CD2}" type="presOf" srcId="{C3ABFD1D-28CF-4482-9219-A68A212391A9}" destId="{D749AC5B-36B8-4FE4-BAB9-A7013301A6D8}" srcOrd="0" destOrd="0" presId="urn:microsoft.com/office/officeart/2005/8/layout/default#8"/>
    <dgm:cxn modelId="{1B37BA86-9B20-4D4F-B156-E5E84D8EEA80}" type="presOf" srcId="{37D70BA9-22F1-4B3D-8FB7-D53661830979}" destId="{4BBB7167-F8D8-4222-9426-3EEF8F2B8145}" srcOrd="0" destOrd="0" presId="urn:microsoft.com/office/officeart/2005/8/layout/default#8"/>
    <dgm:cxn modelId="{DB712567-1D34-48D3-98CF-BDF812C5A7B6}" srcId="{AF1BAD16-2276-4598-AC12-231D5E0E5E54}" destId="{014693C8-D3BF-4197-9F3A-6B9E1B1241D1}" srcOrd="3" destOrd="0" parTransId="{B4EF4984-3073-4007-9C45-9B8754F7562F}" sibTransId="{69D7BF54-7CB5-4A29-9EA4-2FF9ACC79D88}"/>
    <dgm:cxn modelId="{AF376A34-0402-42E5-8F01-10D78B61A406}" type="presOf" srcId="{014693C8-D3BF-4197-9F3A-6B9E1B1241D1}" destId="{83786C30-0F55-441F-B434-A9F147B5E3E1}" srcOrd="0" destOrd="0" presId="urn:microsoft.com/office/officeart/2005/8/layout/default#8"/>
    <dgm:cxn modelId="{EFBB7886-0124-4917-89FB-683E4896CCC5}" type="presOf" srcId="{4F27AFB7-9117-48E0-8599-D3E0477AB364}" destId="{A94851F9-2F57-44C9-AF6E-59C693814F36}" srcOrd="0" destOrd="0" presId="urn:microsoft.com/office/officeart/2005/8/layout/default#8"/>
    <dgm:cxn modelId="{7ED05A11-2D86-4FA6-A7BC-66E867FD441A}" type="presParOf" srcId="{57CB206B-342E-457F-934E-73E97CCE8D3F}" destId="{4BBB7167-F8D8-4222-9426-3EEF8F2B8145}" srcOrd="0" destOrd="0" presId="urn:microsoft.com/office/officeart/2005/8/layout/default#8"/>
    <dgm:cxn modelId="{8832F6E6-7D98-43E5-A23B-312180F9612F}" type="presParOf" srcId="{57CB206B-342E-457F-934E-73E97CCE8D3F}" destId="{F557AC4A-A8CF-449D-961E-012E7A4AFF23}" srcOrd="1" destOrd="0" presId="urn:microsoft.com/office/officeart/2005/8/layout/default#8"/>
    <dgm:cxn modelId="{3BCAFB63-D004-4E38-8F1F-BE15AD66BCAF}" type="presParOf" srcId="{57CB206B-342E-457F-934E-73E97CCE8D3F}" destId="{A94851F9-2F57-44C9-AF6E-59C693814F36}" srcOrd="2" destOrd="0" presId="urn:microsoft.com/office/officeart/2005/8/layout/default#8"/>
    <dgm:cxn modelId="{127C8E19-04D0-4ED5-A812-B03FE7BEF95E}" type="presParOf" srcId="{57CB206B-342E-457F-934E-73E97CCE8D3F}" destId="{90867F0B-5938-4ABF-895A-3D73F11945E7}" srcOrd="3" destOrd="0" presId="urn:microsoft.com/office/officeart/2005/8/layout/default#8"/>
    <dgm:cxn modelId="{2AA289E4-1586-4CBF-ACD8-24E0DBDD1973}" type="presParOf" srcId="{57CB206B-342E-457F-934E-73E97CCE8D3F}" destId="{D749AC5B-36B8-4FE4-BAB9-A7013301A6D8}" srcOrd="4" destOrd="0" presId="urn:microsoft.com/office/officeart/2005/8/layout/default#8"/>
    <dgm:cxn modelId="{B73A0084-4968-4438-B19B-A13D5AC63772}" type="presParOf" srcId="{57CB206B-342E-457F-934E-73E97CCE8D3F}" destId="{10232283-EC9D-4879-ACB2-344A355B9675}" srcOrd="5" destOrd="0" presId="urn:microsoft.com/office/officeart/2005/8/layout/default#8"/>
    <dgm:cxn modelId="{31FA0E51-F88A-4984-A50F-075FE6774FCF}" type="presParOf" srcId="{57CB206B-342E-457F-934E-73E97CCE8D3F}" destId="{83786C30-0F55-441F-B434-A9F147B5E3E1}" srcOrd="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3F61CF-B79C-4C30-8BFB-E6CB4298A43B}" type="doc">
      <dgm:prSet loTypeId="urn:microsoft.com/office/officeart/2005/8/layout/default#1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l-GR"/>
        </a:p>
      </dgm:t>
    </dgm:pt>
    <dgm:pt modelId="{E3B92693-199C-462C-8110-EED11BCECE6C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ΤΙ ΟΦΕΛΗ ΠΑΡΕΧΕΙ ΤΟ ΠΡΟΪΟΝ ;</a:t>
          </a:r>
          <a:endParaRPr lang="el-GR" dirty="0" smtClean="0">
            <a:latin typeface="Century Gothic" pitchFamily="34" charset="0"/>
          </a:endParaRPr>
        </a:p>
      </dgm:t>
    </dgm:pt>
    <dgm:pt modelId="{8C4E6800-171A-463E-B804-1AB161C1372C}" type="parTrans" cxnId="{3475BC27-696B-4B0F-9CED-A818A95EE131}">
      <dgm:prSet/>
      <dgm:spPr/>
      <dgm:t>
        <a:bodyPr/>
        <a:lstStyle/>
        <a:p>
          <a:endParaRPr lang="el-GR"/>
        </a:p>
      </dgm:t>
    </dgm:pt>
    <dgm:pt modelId="{1C3DAAA9-2F15-4664-B6B8-BEB513F6FAE5}" type="sibTrans" cxnId="{3475BC27-696B-4B0F-9CED-A818A95EE131}">
      <dgm:prSet/>
      <dgm:spPr/>
      <dgm:t>
        <a:bodyPr/>
        <a:lstStyle/>
        <a:p>
          <a:endParaRPr lang="el-GR"/>
        </a:p>
      </dgm:t>
    </dgm:pt>
    <dgm:pt modelId="{04E01B4F-479B-41D4-92B9-05E3E73EEED8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ΟΡΙΑ «ΟΙΚΟΝΟΜΙΚΑ ΑΠΟΔΕΚΤΟΥ’»</a:t>
          </a:r>
          <a:endParaRPr lang="el-GR" dirty="0" smtClean="0">
            <a:latin typeface="Century Gothic" pitchFamily="34" charset="0"/>
          </a:endParaRPr>
        </a:p>
      </dgm:t>
    </dgm:pt>
    <dgm:pt modelId="{DD7F49D1-932D-4685-9B30-BE9889F9641B}" type="parTrans" cxnId="{E0112434-C81E-4DF1-84C8-300932F4A8FB}">
      <dgm:prSet/>
      <dgm:spPr/>
      <dgm:t>
        <a:bodyPr/>
        <a:lstStyle/>
        <a:p>
          <a:endParaRPr lang="el-GR"/>
        </a:p>
      </dgm:t>
    </dgm:pt>
    <dgm:pt modelId="{7E38A32E-1B23-4EB8-AC92-85F9831C7765}" type="sibTrans" cxnId="{E0112434-C81E-4DF1-84C8-300932F4A8FB}">
      <dgm:prSet/>
      <dgm:spPr/>
      <dgm:t>
        <a:bodyPr/>
        <a:lstStyle/>
        <a:p>
          <a:endParaRPr lang="el-GR"/>
        </a:p>
      </dgm:t>
    </dgm:pt>
    <dgm:pt modelId="{AE56ED5E-C499-4120-B75C-FDE4921EB78C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ΕΚΤΑΣΗ ΠΙΘΑΝΗΣ ΑΝΤΙΔΡΑΣΗΣ ΤΩΝ ΑΝΤΑΓΩΝΙΣΤΩΝ</a:t>
          </a:r>
          <a:endParaRPr lang="el-GR" dirty="0" smtClean="0">
            <a:latin typeface="Century Gothic" pitchFamily="34" charset="0"/>
          </a:endParaRPr>
        </a:p>
      </dgm:t>
    </dgm:pt>
    <dgm:pt modelId="{3E52F35C-9F8C-41F5-A466-B53078372973}" type="parTrans" cxnId="{56DE6084-8ADD-474D-8B70-DEC00E9D48CB}">
      <dgm:prSet/>
      <dgm:spPr/>
      <dgm:t>
        <a:bodyPr/>
        <a:lstStyle/>
        <a:p>
          <a:endParaRPr lang="el-GR"/>
        </a:p>
      </dgm:t>
    </dgm:pt>
    <dgm:pt modelId="{F4DFC173-0C00-49EC-8D1D-696E5F8D5C24}" type="sibTrans" cxnId="{56DE6084-8ADD-474D-8B70-DEC00E9D48CB}">
      <dgm:prSet/>
      <dgm:spPr/>
      <dgm:t>
        <a:bodyPr/>
        <a:lstStyle/>
        <a:p>
          <a:endParaRPr lang="el-GR"/>
        </a:p>
      </dgm:t>
    </dgm:pt>
    <dgm:pt modelId="{B129F0A5-CA0A-4750-BED0-7FDAEA01A311}" type="pres">
      <dgm:prSet presAssocID="{C63F61CF-B79C-4C30-8BFB-E6CB4298A4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52E61F1-C26C-42AA-B3E3-ACD183D3A276}" type="pres">
      <dgm:prSet presAssocID="{E3B92693-199C-462C-8110-EED11BCECE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8CCBAC-A509-4FB0-9A12-0AF9262FE461}" type="pres">
      <dgm:prSet presAssocID="{1C3DAAA9-2F15-4664-B6B8-BEB513F6FAE5}" presName="sibTrans" presStyleCnt="0"/>
      <dgm:spPr/>
    </dgm:pt>
    <dgm:pt modelId="{9EC8B731-74DF-4331-ACC3-4CD1ED398C50}" type="pres">
      <dgm:prSet presAssocID="{04E01B4F-479B-41D4-92B9-05E3E73EEE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E571B7-9691-4217-A084-2D53204EAF4D}" type="pres">
      <dgm:prSet presAssocID="{7E38A32E-1B23-4EB8-AC92-85F9831C7765}" presName="sibTrans" presStyleCnt="0"/>
      <dgm:spPr/>
    </dgm:pt>
    <dgm:pt modelId="{A888BA46-4CEC-4017-851C-B91B36B9F938}" type="pres">
      <dgm:prSet presAssocID="{AE56ED5E-C499-4120-B75C-FDE4921EB7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47A0A64-0286-4B29-81FE-C9740F7077D8}" type="presOf" srcId="{E3B92693-199C-462C-8110-EED11BCECE6C}" destId="{152E61F1-C26C-42AA-B3E3-ACD183D3A276}" srcOrd="0" destOrd="0" presId="urn:microsoft.com/office/officeart/2005/8/layout/default#12"/>
    <dgm:cxn modelId="{BB3D7949-30E0-4FD2-AA28-9306034F7F33}" type="presOf" srcId="{C63F61CF-B79C-4C30-8BFB-E6CB4298A43B}" destId="{B129F0A5-CA0A-4750-BED0-7FDAEA01A311}" srcOrd="0" destOrd="0" presId="urn:microsoft.com/office/officeart/2005/8/layout/default#12"/>
    <dgm:cxn modelId="{F4F46C0D-1F6E-429E-8875-C26D7B063FB7}" type="presOf" srcId="{04E01B4F-479B-41D4-92B9-05E3E73EEED8}" destId="{9EC8B731-74DF-4331-ACC3-4CD1ED398C50}" srcOrd="0" destOrd="0" presId="urn:microsoft.com/office/officeart/2005/8/layout/default#12"/>
    <dgm:cxn modelId="{3475BC27-696B-4B0F-9CED-A818A95EE131}" srcId="{C63F61CF-B79C-4C30-8BFB-E6CB4298A43B}" destId="{E3B92693-199C-462C-8110-EED11BCECE6C}" srcOrd="0" destOrd="0" parTransId="{8C4E6800-171A-463E-B804-1AB161C1372C}" sibTransId="{1C3DAAA9-2F15-4664-B6B8-BEB513F6FAE5}"/>
    <dgm:cxn modelId="{56DE6084-8ADD-474D-8B70-DEC00E9D48CB}" srcId="{C63F61CF-B79C-4C30-8BFB-E6CB4298A43B}" destId="{AE56ED5E-C499-4120-B75C-FDE4921EB78C}" srcOrd="2" destOrd="0" parTransId="{3E52F35C-9F8C-41F5-A466-B53078372973}" sibTransId="{F4DFC173-0C00-49EC-8D1D-696E5F8D5C24}"/>
    <dgm:cxn modelId="{E0112434-C81E-4DF1-84C8-300932F4A8FB}" srcId="{C63F61CF-B79C-4C30-8BFB-E6CB4298A43B}" destId="{04E01B4F-479B-41D4-92B9-05E3E73EEED8}" srcOrd="1" destOrd="0" parTransId="{DD7F49D1-932D-4685-9B30-BE9889F9641B}" sibTransId="{7E38A32E-1B23-4EB8-AC92-85F9831C7765}"/>
    <dgm:cxn modelId="{3F6D6964-173A-4BD8-AF7A-B079690F66B5}" type="presOf" srcId="{AE56ED5E-C499-4120-B75C-FDE4921EB78C}" destId="{A888BA46-4CEC-4017-851C-B91B36B9F938}" srcOrd="0" destOrd="0" presId="urn:microsoft.com/office/officeart/2005/8/layout/default#12"/>
    <dgm:cxn modelId="{C7779234-6181-4E35-A543-631CF31F54A1}" type="presParOf" srcId="{B129F0A5-CA0A-4750-BED0-7FDAEA01A311}" destId="{152E61F1-C26C-42AA-B3E3-ACD183D3A276}" srcOrd="0" destOrd="0" presId="urn:microsoft.com/office/officeart/2005/8/layout/default#12"/>
    <dgm:cxn modelId="{FE2E44C9-1490-48E3-A210-29277A5D85B0}" type="presParOf" srcId="{B129F0A5-CA0A-4750-BED0-7FDAEA01A311}" destId="{8B8CCBAC-A509-4FB0-9A12-0AF9262FE461}" srcOrd="1" destOrd="0" presId="urn:microsoft.com/office/officeart/2005/8/layout/default#12"/>
    <dgm:cxn modelId="{C35D2AFB-4D4B-4578-8375-24EA62BFA60A}" type="presParOf" srcId="{B129F0A5-CA0A-4750-BED0-7FDAEA01A311}" destId="{9EC8B731-74DF-4331-ACC3-4CD1ED398C50}" srcOrd="2" destOrd="0" presId="urn:microsoft.com/office/officeart/2005/8/layout/default#12"/>
    <dgm:cxn modelId="{76282573-CD60-4DC2-8DD4-42B627E59EF7}" type="presParOf" srcId="{B129F0A5-CA0A-4750-BED0-7FDAEA01A311}" destId="{F2E571B7-9691-4217-A084-2D53204EAF4D}" srcOrd="3" destOrd="0" presId="urn:microsoft.com/office/officeart/2005/8/layout/default#12"/>
    <dgm:cxn modelId="{2CD07DB5-7571-416D-9AD1-F6B6078B57BB}" type="presParOf" srcId="{B129F0A5-CA0A-4750-BED0-7FDAEA01A311}" destId="{A888BA46-4CEC-4017-851C-B91B36B9F938}" srcOrd="4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2001F9-59CF-4353-8506-A9206FD7B479}" type="doc">
      <dgm:prSet loTypeId="urn:microsoft.com/office/officeart/2005/8/layout/default#1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522A9AF2-0471-460E-99F3-800DE7DDF61C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ΣΤΗ ΓΡΑΜΜΗ ΠΡΟΪΟΝΤΟΣ</a:t>
          </a:r>
          <a:endParaRPr lang="el-GR" dirty="0" smtClean="0">
            <a:latin typeface="Century Gothic" pitchFamily="34" charset="0"/>
          </a:endParaRPr>
        </a:p>
      </dgm:t>
    </dgm:pt>
    <dgm:pt modelId="{6C9F4B75-E55A-4D33-A2AF-D8249338C222}" type="parTrans" cxnId="{5757E7E0-A292-457F-8B8C-D8AF812DB370}">
      <dgm:prSet/>
      <dgm:spPr/>
      <dgm:t>
        <a:bodyPr/>
        <a:lstStyle/>
        <a:p>
          <a:endParaRPr lang="el-GR"/>
        </a:p>
      </dgm:t>
    </dgm:pt>
    <dgm:pt modelId="{A305287D-1D81-4615-B1D1-774C2EFEC29B}" type="sibTrans" cxnId="{5757E7E0-A292-457F-8B8C-D8AF812DB370}">
      <dgm:prSet/>
      <dgm:spPr/>
      <dgm:t>
        <a:bodyPr/>
        <a:lstStyle/>
        <a:p>
          <a:endParaRPr lang="el-GR"/>
        </a:p>
      </dgm:t>
    </dgm:pt>
    <dgm:pt modelId="{8A39FEC0-4F8B-4F77-9635-B8014E3FAE5E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ΣΤΟ ΜΙΓΜΑ ΠΡΟΪΟΝΤΟΣ</a:t>
          </a:r>
          <a:endParaRPr lang="el-GR" dirty="0" smtClean="0">
            <a:latin typeface="Century Gothic" pitchFamily="34" charset="0"/>
          </a:endParaRPr>
        </a:p>
      </dgm:t>
    </dgm:pt>
    <dgm:pt modelId="{A61983F4-7B0E-4ECC-A1D5-3E9C71306A63}" type="parTrans" cxnId="{4B37FE04-C6C7-4033-BE7D-E67A75144D4D}">
      <dgm:prSet/>
      <dgm:spPr/>
      <dgm:t>
        <a:bodyPr/>
        <a:lstStyle/>
        <a:p>
          <a:endParaRPr lang="el-GR"/>
        </a:p>
      </dgm:t>
    </dgm:pt>
    <dgm:pt modelId="{447ABEEF-5775-4A17-82F9-D3B578ABD5E6}" type="sibTrans" cxnId="{4B37FE04-C6C7-4033-BE7D-E67A75144D4D}">
      <dgm:prSet/>
      <dgm:spPr/>
      <dgm:t>
        <a:bodyPr/>
        <a:lstStyle/>
        <a:p>
          <a:endParaRPr lang="el-GR"/>
        </a:p>
      </dgm:t>
    </dgm:pt>
    <dgm:pt modelId="{47860A18-DAC2-446D-807A-F78D783C038A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ΣΤΟ ΧΑΡΤΟΦΥΛΑΚΙΟ</a:t>
          </a:r>
          <a:endParaRPr lang="el-GR" dirty="0" smtClean="0">
            <a:latin typeface="Century Gothic" pitchFamily="34" charset="0"/>
          </a:endParaRPr>
        </a:p>
      </dgm:t>
    </dgm:pt>
    <dgm:pt modelId="{B9A723D7-20BC-4538-AED0-333F04FBE425}" type="parTrans" cxnId="{6205CAF7-AD56-47E8-B77E-3A6CAFB8984D}">
      <dgm:prSet/>
      <dgm:spPr/>
      <dgm:t>
        <a:bodyPr/>
        <a:lstStyle/>
        <a:p>
          <a:endParaRPr lang="el-GR"/>
        </a:p>
      </dgm:t>
    </dgm:pt>
    <dgm:pt modelId="{CC326458-AD39-4603-9697-D5699D7CF042}" type="sibTrans" cxnId="{6205CAF7-AD56-47E8-B77E-3A6CAFB8984D}">
      <dgm:prSet/>
      <dgm:spPr/>
      <dgm:t>
        <a:bodyPr/>
        <a:lstStyle/>
        <a:p>
          <a:endParaRPr lang="el-GR"/>
        </a:p>
      </dgm:t>
    </dgm:pt>
    <dgm:pt modelId="{9A20C049-D2D8-4552-B1C9-536C7B58CD19}" type="pres">
      <dgm:prSet presAssocID="{D42001F9-59CF-4353-8506-A9206FD7B4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066341F-6E06-4A52-AAAB-1DB014EAB0AC}" type="pres">
      <dgm:prSet presAssocID="{522A9AF2-0471-460E-99F3-800DE7DDF6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ABF546C-8395-4DC8-A305-327E2DEBAF69}" type="pres">
      <dgm:prSet presAssocID="{A305287D-1D81-4615-B1D1-774C2EFEC29B}" presName="sibTrans" presStyleCnt="0"/>
      <dgm:spPr/>
    </dgm:pt>
    <dgm:pt modelId="{A21C27F8-A2AA-4D3D-90F9-F1F1305EFD0E}" type="pres">
      <dgm:prSet presAssocID="{8A39FEC0-4F8B-4F77-9635-B8014E3FAE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7177DE-7FC8-4888-88AD-AB2E58B24239}" type="pres">
      <dgm:prSet presAssocID="{447ABEEF-5775-4A17-82F9-D3B578ABD5E6}" presName="sibTrans" presStyleCnt="0"/>
      <dgm:spPr/>
    </dgm:pt>
    <dgm:pt modelId="{9A5A5296-E2EB-48E6-8200-0A76B7D9E9D9}" type="pres">
      <dgm:prSet presAssocID="{47860A18-DAC2-446D-807A-F78D783C03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B37FE04-C6C7-4033-BE7D-E67A75144D4D}" srcId="{D42001F9-59CF-4353-8506-A9206FD7B479}" destId="{8A39FEC0-4F8B-4F77-9635-B8014E3FAE5E}" srcOrd="1" destOrd="0" parTransId="{A61983F4-7B0E-4ECC-A1D5-3E9C71306A63}" sibTransId="{447ABEEF-5775-4A17-82F9-D3B578ABD5E6}"/>
    <dgm:cxn modelId="{30E05678-DB3B-46B3-B265-163C3305487E}" type="presOf" srcId="{522A9AF2-0471-460E-99F3-800DE7DDF61C}" destId="{F066341F-6E06-4A52-AAAB-1DB014EAB0AC}" srcOrd="0" destOrd="0" presId="urn:microsoft.com/office/officeart/2005/8/layout/default#13"/>
    <dgm:cxn modelId="{6205CAF7-AD56-47E8-B77E-3A6CAFB8984D}" srcId="{D42001F9-59CF-4353-8506-A9206FD7B479}" destId="{47860A18-DAC2-446D-807A-F78D783C038A}" srcOrd="2" destOrd="0" parTransId="{B9A723D7-20BC-4538-AED0-333F04FBE425}" sibTransId="{CC326458-AD39-4603-9697-D5699D7CF042}"/>
    <dgm:cxn modelId="{9C1D826B-820A-4B28-9F0E-4D83449974AE}" type="presOf" srcId="{8A39FEC0-4F8B-4F77-9635-B8014E3FAE5E}" destId="{A21C27F8-A2AA-4D3D-90F9-F1F1305EFD0E}" srcOrd="0" destOrd="0" presId="urn:microsoft.com/office/officeart/2005/8/layout/default#13"/>
    <dgm:cxn modelId="{AF58AC56-41E0-4326-9FFC-DA8C67CFB8EE}" type="presOf" srcId="{47860A18-DAC2-446D-807A-F78D783C038A}" destId="{9A5A5296-E2EB-48E6-8200-0A76B7D9E9D9}" srcOrd="0" destOrd="0" presId="urn:microsoft.com/office/officeart/2005/8/layout/default#13"/>
    <dgm:cxn modelId="{5757E7E0-A292-457F-8B8C-D8AF812DB370}" srcId="{D42001F9-59CF-4353-8506-A9206FD7B479}" destId="{522A9AF2-0471-460E-99F3-800DE7DDF61C}" srcOrd="0" destOrd="0" parTransId="{6C9F4B75-E55A-4D33-A2AF-D8249338C222}" sibTransId="{A305287D-1D81-4615-B1D1-774C2EFEC29B}"/>
    <dgm:cxn modelId="{A2AFB3D1-5C87-47A5-9834-92B0AE0D45FA}" type="presOf" srcId="{D42001F9-59CF-4353-8506-A9206FD7B479}" destId="{9A20C049-D2D8-4552-B1C9-536C7B58CD19}" srcOrd="0" destOrd="0" presId="urn:microsoft.com/office/officeart/2005/8/layout/default#13"/>
    <dgm:cxn modelId="{E18748C6-6909-4B4A-A2EA-0B63A1FD5A97}" type="presParOf" srcId="{9A20C049-D2D8-4552-B1C9-536C7B58CD19}" destId="{F066341F-6E06-4A52-AAAB-1DB014EAB0AC}" srcOrd="0" destOrd="0" presId="urn:microsoft.com/office/officeart/2005/8/layout/default#13"/>
    <dgm:cxn modelId="{EB4374D7-BE73-4E26-88CB-0B40C12D1907}" type="presParOf" srcId="{9A20C049-D2D8-4552-B1C9-536C7B58CD19}" destId="{0ABF546C-8395-4DC8-A305-327E2DEBAF69}" srcOrd="1" destOrd="0" presId="urn:microsoft.com/office/officeart/2005/8/layout/default#13"/>
    <dgm:cxn modelId="{AD440CBE-E014-4D45-A95A-A66B23502A72}" type="presParOf" srcId="{9A20C049-D2D8-4552-B1C9-536C7B58CD19}" destId="{A21C27F8-A2AA-4D3D-90F9-F1F1305EFD0E}" srcOrd="2" destOrd="0" presId="urn:microsoft.com/office/officeart/2005/8/layout/default#13"/>
    <dgm:cxn modelId="{DA063797-7D2C-4D17-96A9-547B16A13794}" type="presParOf" srcId="{9A20C049-D2D8-4552-B1C9-536C7B58CD19}" destId="{CA7177DE-7FC8-4888-88AD-AB2E58B24239}" srcOrd="3" destOrd="0" presId="urn:microsoft.com/office/officeart/2005/8/layout/default#13"/>
    <dgm:cxn modelId="{28E5083B-0AE7-45C3-880A-FC6004988B1E}" type="presParOf" srcId="{9A20C049-D2D8-4552-B1C9-536C7B58CD19}" destId="{9A5A5296-E2EB-48E6-8200-0A76B7D9E9D9}" srcOrd="4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F52E87-31F6-4C53-9E82-D546038B98D5}" type="doc">
      <dgm:prSet loTypeId="urn:microsoft.com/office/officeart/2005/8/layout/default#14" loCatId="list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l-GR"/>
        </a:p>
      </dgm:t>
    </dgm:pt>
    <dgm:pt modelId="{C5B9A79A-BD7D-435E-8B3C-F97E7E8C38C4}">
      <dgm:prSet/>
      <dgm:spPr/>
      <dgm:t>
        <a:bodyPr/>
        <a:lstStyle/>
        <a:p>
          <a:r>
            <a:rPr lang="el-GR" b="1" u="none" dirty="0" smtClean="0">
              <a:latin typeface="Century Gothic" pitchFamily="34" charset="0"/>
            </a:rPr>
            <a:t>1. ΚΟΣΤΟΣ </a:t>
          </a:r>
        </a:p>
        <a:p>
          <a:r>
            <a:rPr lang="el-GR" u="none" dirty="0" smtClean="0">
              <a:latin typeface="Century Gothic" pitchFamily="34" charset="0"/>
            </a:rPr>
            <a:t> ΚΟΣΤΟΣ ΑΝΑΠΤΥΞΗΣ ΛΕΙΤΟΥΡΓΙΚΑ ΚΟΣΤΗ ΚΟΣΤΟΣ ΜΑΡΚΕΤΙΝΓΚ ΔΙΟΙΚΗΤΙΚΑ ΚΟΣΤΗ</a:t>
          </a:r>
        </a:p>
      </dgm:t>
    </dgm:pt>
    <dgm:pt modelId="{ACD45799-711C-4D2F-B366-07F639B32F2A}" type="parTrans" cxnId="{A991A770-C93C-47A8-A811-8BAEF8D12045}">
      <dgm:prSet/>
      <dgm:spPr/>
      <dgm:t>
        <a:bodyPr/>
        <a:lstStyle/>
        <a:p>
          <a:endParaRPr lang="el-GR"/>
        </a:p>
      </dgm:t>
    </dgm:pt>
    <dgm:pt modelId="{F0F27216-AA69-4887-95DF-8F1F73F1B012}" type="sibTrans" cxnId="{A991A770-C93C-47A8-A811-8BAEF8D12045}">
      <dgm:prSet/>
      <dgm:spPr/>
      <dgm:t>
        <a:bodyPr/>
        <a:lstStyle/>
        <a:p>
          <a:endParaRPr lang="el-GR"/>
        </a:p>
      </dgm:t>
    </dgm:pt>
    <dgm:pt modelId="{3EC61A36-B6E9-475D-A37B-04DA228329B4}">
      <dgm:prSet/>
      <dgm:spPr/>
      <dgm:t>
        <a:bodyPr/>
        <a:lstStyle/>
        <a:p>
          <a:r>
            <a:rPr lang="el-GR" b="1" u="none" dirty="0" smtClean="0">
              <a:latin typeface="Century Gothic" pitchFamily="34" charset="0"/>
            </a:rPr>
            <a:t>2. ΕΣΟΔΑ</a:t>
          </a:r>
        </a:p>
        <a:p>
          <a:r>
            <a:rPr lang="el-GR" u="none" dirty="0" smtClean="0">
              <a:latin typeface="Century Gothic" pitchFamily="34" charset="0"/>
            </a:rPr>
            <a:t> ΠΡΟΒΛΕΨΗ ΥΠΟ ΠΡΟΥΠΟΘΕΣΕΙΣ ΤΗΣ ΖΗΤΗΣΗΣ</a:t>
          </a:r>
        </a:p>
      </dgm:t>
    </dgm:pt>
    <dgm:pt modelId="{FD2FA324-2F4C-4EF2-8644-6EAB7A66E283}" type="parTrans" cxnId="{933230F6-18FD-43EE-B7F6-52EA3608FA35}">
      <dgm:prSet/>
      <dgm:spPr/>
      <dgm:t>
        <a:bodyPr/>
        <a:lstStyle/>
        <a:p>
          <a:endParaRPr lang="el-GR"/>
        </a:p>
      </dgm:t>
    </dgm:pt>
    <dgm:pt modelId="{990DDCA0-73CE-4155-A1C1-AE67AA4B6895}" type="sibTrans" cxnId="{933230F6-18FD-43EE-B7F6-52EA3608FA35}">
      <dgm:prSet/>
      <dgm:spPr/>
      <dgm:t>
        <a:bodyPr/>
        <a:lstStyle/>
        <a:p>
          <a:endParaRPr lang="el-GR"/>
        </a:p>
      </dgm:t>
    </dgm:pt>
    <dgm:pt modelId="{0C0AF344-3495-40D8-A18E-893FF29B897D}">
      <dgm:prSet/>
      <dgm:spPr/>
      <dgm:t>
        <a:bodyPr/>
        <a:lstStyle/>
        <a:p>
          <a:r>
            <a:rPr lang="el-GR" b="1" u="none" dirty="0" smtClean="0">
              <a:latin typeface="Century Gothic" pitchFamily="34" charset="0"/>
            </a:rPr>
            <a:t>3. ΠΡΟΒΛΕΨΗ ΜΕΡΙΔΙΟΥ ΑΓΟΡΑΣ</a:t>
          </a:r>
        </a:p>
      </dgm:t>
    </dgm:pt>
    <dgm:pt modelId="{DE9745CE-C3EC-45BF-9B35-D47A1A19273B}" type="parTrans" cxnId="{E102312B-5065-4537-95F9-6730418443B9}">
      <dgm:prSet/>
      <dgm:spPr/>
      <dgm:t>
        <a:bodyPr/>
        <a:lstStyle/>
        <a:p>
          <a:endParaRPr lang="el-GR"/>
        </a:p>
      </dgm:t>
    </dgm:pt>
    <dgm:pt modelId="{A1AA84FC-FA49-4606-953D-C26B0CA00E07}" type="sibTrans" cxnId="{E102312B-5065-4537-95F9-6730418443B9}">
      <dgm:prSet/>
      <dgm:spPr/>
      <dgm:t>
        <a:bodyPr/>
        <a:lstStyle/>
        <a:p>
          <a:endParaRPr lang="el-GR"/>
        </a:p>
      </dgm:t>
    </dgm:pt>
    <dgm:pt modelId="{FFF1B1D2-59A6-4E1E-B780-E972A75750E6}">
      <dgm:prSet/>
      <dgm:spPr/>
      <dgm:t>
        <a:bodyPr/>
        <a:lstStyle/>
        <a:p>
          <a:r>
            <a:rPr lang="el-GR" b="1" u="none" dirty="0" smtClean="0">
              <a:latin typeface="Century Gothic" pitchFamily="34" charset="0"/>
            </a:rPr>
            <a:t>4. ΠΡΟΒΛΕΨΗ ΚΥΚΛΟΥ ΖΩΗΣ ΠΡΟΪΟΝΤΟΣ</a:t>
          </a:r>
        </a:p>
      </dgm:t>
    </dgm:pt>
    <dgm:pt modelId="{68A3DB8D-7A58-4DA5-B75F-7659AAA69D0B}" type="parTrans" cxnId="{EBF11DC0-A3E2-4182-99B9-EA6C91998040}">
      <dgm:prSet/>
      <dgm:spPr/>
      <dgm:t>
        <a:bodyPr/>
        <a:lstStyle/>
        <a:p>
          <a:endParaRPr lang="el-GR"/>
        </a:p>
      </dgm:t>
    </dgm:pt>
    <dgm:pt modelId="{D9849B16-E6A3-47F8-B1E5-F42AE92EF99B}" type="sibTrans" cxnId="{EBF11DC0-A3E2-4182-99B9-EA6C91998040}">
      <dgm:prSet/>
      <dgm:spPr/>
      <dgm:t>
        <a:bodyPr/>
        <a:lstStyle/>
        <a:p>
          <a:endParaRPr lang="el-GR"/>
        </a:p>
      </dgm:t>
    </dgm:pt>
    <dgm:pt modelId="{2715615D-0715-4A38-AC43-B919F54B9271}">
      <dgm:prSet/>
      <dgm:spPr/>
      <dgm:t>
        <a:bodyPr/>
        <a:lstStyle/>
        <a:p>
          <a:r>
            <a:rPr lang="el-GR" b="1" u="none" dirty="0" smtClean="0">
              <a:latin typeface="Century Gothic" pitchFamily="34" charset="0"/>
            </a:rPr>
            <a:t>5. ΚΕΡΔΗ</a:t>
          </a:r>
        </a:p>
      </dgm:t>
    </dgm:pt>
    <dgm:pt modelId="{5654C1F6-8876-4407-A353-79A7A0ABD6E2}" type="parTrans" cxnId="{74158EAB-2CF2-4C0E-9E5B-501BA0413108}">
      <dgm:prSet/>
      <dgm:spPr/>
      <dgm:t>
        <a:bodyPr/>
        <a:lstStyle/>
        <a:p>
          <a:endParaRPr lang="el-GR"/>
        </a:p>
      </dgm:t>
    </dgm:pt>
    <dgm:pt modelId="{5F217395-F81E-4B34-B302-72C9D75D9741}" type="sibTrans" cxnId="{74158EAB-2CF2-4C0E-9E5B-501BA0413108}">
      <dgm:prSet/>
      <dgm:spPr/>
      <dgm:t>
        <a:bodyPr/>
        <a:lstStyle/>
        <a:p>
          <a:endParaRPr lang="el-GR"/>
        </a:p>
      </dgm:t>
    </dgm:pt>
    <dgm:pt modelId="{14E547A5-A21A-4F63-A0A0-7A28BA183FEB}">
      <dgm:prSet/>
      <dgm:spPr/>
      <dgm:t>
        <a:bodyPr/>
        <a:lstStyle/>
        <a:p>
          <a:r>
            <a:rPr lang="el-GR" b="1" u="none" dirty="0" smtClean="0">
              <a:latin typeface="Century Gothic" pitchFamily="34" charset="0"/>
            </a:rPr>
            <a:t>6. ΦΟΡΟΛΟΓΙΚΕΣ ΕΠΙΠΤΩΣΕΙΣ</a:t>
          </a:r>
        </a:p>
      </dgm:t>
    </dgm:pt>
    <dgm:pt modelId="{8C6F0831-3B37-4E47-A154-09C8BB626E20}" type="parTrans" cxnId="{18106495-1609-4E93-B075-47DF6DF0F335}">
      <dgm:prSet/>
      <dgm:spPr/>
      <dgm:t>
        <a:bodyPr/>
        <a:lstStyle/>
        <a:p>
          <a:endParaRPr lang="el-GR"/>
        </a:p>
      </dgm:t>
    </dgm:pt>
    <dgm:pt modelId="{984660CB-48D6-4CEC-9EE9-144F2A4A74EC}" type="sibTrans" cxnId="{18106495-1609-4E93-B075-47DF6DF0F335}">
      <dgm:prSet/>
      <dgm:spPr/>
      <dgm:t>
        <a:bodyPr/>
        <a:lstStyle/>
        <a:p>
          <a:endParaRPr lang="el-GR"/>
        </a:p>
      </dgm:t>
    </dgm:pt>
    <dgm:pt modelId="{9CB5EE36-9EBE-45DB-8182-3110EFB31C5F}">
      <dgm:prSet/>
      <dgm:spPr/>
      <dgm:t>
        <a:bodyPr/>
        <a:lstStyle/>
        <a:p>
          <a:r>
            <a:rPr lang="el-GR" b="1" u="none" dirty="0" smtClean="0">
              <a:latin typeface="Century Gothic" pitchFamily="34" charset="0"/>
            </a:rPr>
            <a:t>7. ΠΑΡΑΓΟΝΤΕΣ ΑΒΕΒΑΙΟΤΗΤΑΣ</a:t>
          </a:r>
        </a:p>
      </dgm:t>
    </dgm:pt>
    <dgm:pt modelId="{CB414B1E-54C3-43DA-822E-34490EAFC98A}" type="parTrans" cxnId="{D8BB1377-E77D-427B-A765-3761E766C8A7}">
      <dgm:prSet/>
      <dgm:spPr/>
      <dgm:t>
        <a:bodyPr/>
        <a:lstStyle/>
        <a:p>
          <a:endParaRPr lang="el-GR"/>
        </a:p>
      </dgm:t>
    </dgm:pt>
    <dgm:pt modelId="{1965787A-93DA-486F-84F3-A052B0DE1774}" type="sibTrans" cxnId="{D8BB1377-E77D-427B-A765-3761E766C8A7}">
      <dgm:prSet/>
      <dgm:spPr/>
      <dgm:t>
        <a:bodyPr/>
        <a:lstStyle/>
        <a:p>
          <a:endParaRPr lang="el-GR"/>
        </a:p>
      </dgm:t>
    </dgm:pt>
    <dgm:pt modelId="{7A1EB1C4-35D1-4C3B-BAEB-CF6FB1A95642}">
      <dgm:prSet/>
      <dgm:spPr/>
      <dgm:t>
        <a:bodyPr/>
        <a:lstStyle/>
        <a:p>
          <a:r>
            <a:rPr lang="el-GR" b="1" u="none" dirty="0" smtClean="0">
              <a:latin typeface="Century Gothic" pitchFamily="34" charset="0"/>
            </a:rPr>
            <a:t>8. ΚΑΝΙΒΑΛΙΣΜΟΣ</a:t>
          </a:r>
        </a:p>
      </dgm:t>
    </dgm:pt>
    <dgm:pt modelId="{05946FBC-3691-44E3-91B4-B426F029DB4D}" type="parTrans" cxnId="{12DD2781-3666-4A65-B53B-1A01FBD0B2C3}">
      <dgm:prSet/>
      <dgm:spPr/>
      <dgm:t>
        <a:bodyPr/>
        <a:lstStyle/>
        <a:p>
          <a:endParaRPr lang="el-GR"/>
        </a:p>
      </dgm:t>
    </dgm:pt>
    <dgm:pt modelId="{56F3D97A-C931-4E4C-ADA2-C33A62D726A0}" type="sibTrans" cxnId="{12DD2781-3666-4A65-B53B-1A01FBD0B2C3}">
      <dgm:prSet/>
      <dgm:spPr/>
      <dgm:t>
        <a:bodyPr/>
        <a:lstStyle/>
        <a:p>
          <a:endParaRPr lang="el-GR"/>
        </a:p>
      </dgm:t>
    </dgm:pt>
    <dgm:pt modelId="{A3FF2A16-9EA2-450B-92FA-57B616B968E9}" type="pres">
      <dgm:prSet presAssocID="{76F52E87-31F6-4C53-9E82-D546038B98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C2787FB-C300-4247-979A-5607445A8C5E}" type="pres">
      <dgm:prSet presAssocID="{C5B9A79A-BD7D-435E-8B3C-F97E7E8C38C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44D57D-508F-4D9C-81FD-A8A9CE13F794}" type="pres">
      <dgm:prSet presAssocID="{F0F27216-AA69-4887-95DF-8F1F73F1B012}" presName="sibTrans" presStyleCnt="0"/>
      <dgm:spPr/>
      <dgm:t>
        <a:bodyPr/>
        <a:lstStyle/>
        <a:p>
          <a:endParaRPr lang="el-GR"/>
        </a:p>
      </dgm:t>
    </dgm:pt>
    <dgm:pt modelId="{758E3C21-4E7A-4B1C-AAD6-CEF4BAE98C0B}" type="pres">
      <dgm:prSet presAssocID="{3EC61A36-B6E9-475D-A37B-04DA228329B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8CAAE3-981D-4D45-B875-B733AA349153}" type="pres">
      <dgm:prSet presAssocID="{990DDCA0-73CE-4155-A1C1-AE67AA4B6895}" presName="sibTrans" presStyleCnt="0"/>
      <dgm:spPr/>
      <dgm:t>
        <a:bodyPr/>
        <a:lstStyle/>
        <a:p>
          <a:endParaRPr lang="el-GR"/>
        </a:p>
      </dgm:t>
    </dgm:pt>
    <dgm:pt modelId="{4A0AADBE-9C8F-49FD-92C5-560CDC170A11}" type="pres">
      <dgm:prSet presAssocID="{0C0AF344-3495-40D8-A18E-893FF29B897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631616-BBBE-4365-BEE8-941325C5C728}" type="pres">
      <dgm:prSet presAssocID="{A1AA84FC-FA49-4606-953D-C26B0CA00E07}" presName="sibTrans" presStyleCnt="0"/>
      <dgm:spPr/>
      <dgm:t>
        <a:bodyPr/>
        <a:lstStyle/>
        <a:p>
          <a:endParaRPr lang="el-GR"/>
        </a:p>
      </dgm:t>
    </dgm:pt>
    <dgm:pt modelId="{CDDD7F76-7CDC-4D3C-9934-4CF0E2EE4978}" type="pres">
      <dgm:prSet presAssocID="{FFF1B1D2-59A6-4E1E-B780-E972A75750E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D7C31F-C444-4B73-9F0F-7160FFA92499}" type="pres">
      <dgm:prSet presAssocID="{D9849B16-E6A3-47F8-B1E5-F42AE92EF99B}" presName="sibTrans" presStyleCnt="0"/>
      <dgm:spPr/>
      <dgm:t>
        <a:bodyPr/>
        <a:lstStyle/>
        <a:p>
          <a:endParaRPr lang="el-GR"/>
        </a:p>
      </dgm:t>
    </dgm:pt>
    <dgm:pt modelId="{F000191A-7810-4B6B-9FF5-FBC5FF6E926B}" type="pres">
      <dgm:prSet presAssocID="{2715615D-0715-4A38-AC43-B919F54B927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3D8CC7-6E46-4AFB-AF5E-F818D8D63204}" type="pres">
      <dgm:prSet presAssocID="{5F217395-F81E-4B34-B302-72C9D75D9741}" presName="sibTrans" presStyleCnt="0"/>
      <dgm:spPr/>
      <dgm:t>
        <a:bodyPr/>
        <a:lstStyle/>
        <a:p>
          <a:endParaRPr lang="el-GR"/>
        </a:p>
      </dgm:t>
    </dgm:pt>
    <dgm:pt modelId="{438E9807-03E6-4240-B9B2-63B62AC5A891}" type="pres">
      <dgm:prSet presAssocID="{14E547A5-A21A-4F63-A0A0-7A28BA183FE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73DE73-A952-468A-B8B5-53C55AD43432}" type="pres">
      <dgm:prSet presAssocID="{984660CB-48D6-4CEC-9EE9-144F2A4A74EC}" presName="sibTrans" presStyleCnt="0"/>
      <dgm:spPr/>
      <dgm:t>
        <a:bodyPr/>
        <a:lstStyle/>
        <a:p>
          <a:endParaRPr lang="el-GR"/>
        </a:p>
      </dgm:t>
    </dgm:pt>
    <dgm:pt modelId="{CAE36796-B7EC-4F3D-B04E-0D56A8B0C3CD}" type="pres">
      <dgm:prSet presAssocID="{9CB5EE36-9EBE-45DB-8182-3110EFB31C5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E5FE39-1DF5-498D-BC83-A056F87AE4AC}" type="pres">
      <dgm:prSet presAssocID="{1965787A-93DA-486F-84F3-A052B0DE1774}" presName="sibTrans" presStyleCnt="0"/>
      <dgm:spPr/>
      <dgm:t>
        <a:bodyPr/>
        <a:lstStyle/>
        <a:p>
          <a:endParaRPr lang="el-GR"/>
        </a:p>
      </dgm:t>
    </dgm:pt>
    <dgm:pt modelId="{FDF77703-8083-47B8-B4ED-DDFFB91CED4B}" type="pres">
      <dgm:prSet presAssocID="{7A1EB1C4-35D1-4C3B-BAEB-CF6FB1A9564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B01C6E6-4880-4779-BC0F-96DD88629E51}" type="presOf" srcId="{14E547A5-A21A-4F63-A0A0-7A28BA183FEB}" destId="{438E9807-03E6-4240-B9B2-63B62AC5A891}" srcOrd="0" destOrd="0" presId="urn:microsoft.com/office/officeart/2005/8/layout/default#14"/>
    <dgm:cxn modelId="{18106495-1609-4E93-B075-47DF6DF0F335}" srcId="{76F52E87-31F6-4C53-9E82-D546038B98D5}" destId="{14E547A5-A21A-4F63-A0A0-7A28BA183FEB}" srcOrd="5" destOrd="0" parTransId="{8C6F0831-3B37-4E47-A154-09C8BB626E20}" sibTransId="{984660CB-48D6-4CEC-9EE9-144F2A4A74EC}"/>
    <dgm:cxn modelId="{99608AC1-6C50-412B-B319-B6EEE4BF301E}" type="presOf" srcId="{9CB5EE36-9EBE-45DB-8182-3110EFB31C5F}" destId="{CAE36796-B7EC-4F3D-B04E-0D56A8B0C3CD}" srcOrd="0" destOrd="0" presId="urn:microsoft.com/office/officeart/2005/8/layout/default#14"/>
    <dgm:cxn modelId="{2056D93E-953C-4215-B2E7-AE695FCBCB7E}" type="presOf" srcId="{0C0AF344-3495-40D8-A18E-893FF29B897D}" destId="{4A0AADBE-9C8F-49FD-92C5-560CDC170A11}" srcOrd="0" destOrd="0" presId="urn:microsoft.com/office/officeart/2005/8/layout/default#14"/>
    <dgm:cxn modelId="{EBF11DC0-A3E2-4182-99B9-EA6C91998040}" srcId="{76F52E87-31F6-4C53-9E82-D546038B98D5}" destId="{FFF1B1D2-59A6-4E1E-B780-E972A75750E6}" srcOrd="3" destOrd="0" parTransId="{68A3DB8D-7A58-4DA5-B75F-7659AAA69D0B}" sibTransId="{D9849B16-E6A3-47F8-B1E5-F42AE92EF99B}"/>
    <dgm:cxn modelId="{74158EAB-2CF2-4C0E-9E5B-501BA0413108}" srcId="{76F52E87-31F6-4C53-9E82-D546038B98D5}" destId="{2715615D-0715-4A38-AC43-B919F54B9271}" srcOrd="4" destOrd="0" parTransId="{5654C1F6-8876-4407-A353-79A7A0ABD6E2}" sibTransId="{5F217395-F81E-4B34-B302-72C9D75D9741}"/>
    <dgm:cxn modelId="{B0255E9C-7965-4579-BFDE-39AFB42D34E2}" type="presOf" srcId="{7A1EB1C4-35D1-4C3B-BAEB-CF6FB1A95642}" destId="{FDF77703-8083-47B8-B4ED-DDFFB91CED4B}" srcOrd="0" destOrd="0" presId="urn:microsoft.com/office/officeart/2005/8/layout/default#14"/>
    <dgm:cxn modelId="{0E92E9FA-24D9-46AE-BA28-80FB8790A272}" type="presOf" srcId="{3EC61A36-B6E9-475D-A37B-04DA228329B4}" destId="{758E3C21-4E7A-4B1C-AAD6-CEF4BAE98C0B}" srcOrd="0" destOrd="0" presId="urn:microsoft.com/office/officeart/2005/8/layout/default#14"/>
    <dgm:cxn modelId="{CCAACFD6-0BD7-460C-8586-52DE52E0D8A1}" type="presOf" srcId="{FFF1B1D2-59A6-4E1E-B780-E972A75750E6}" destId="{CDDD7F76-7CDC-4D3C-9934-4CF0E2EE4978}" srcOrd="0" destOrd="0" presId="urn:microsoft.com/office/officeart/2005/8/layout/default#14"/>
    <dgm:cxn modelId="{E102312B-5065-4537-95F9-6730418443B9}" srcId="{76F52E87-31F6-4C53-9E82-D546038B98D5}" destId="{0C0AF344-3495-40D8-A18E-893FF29B897D}" srcOrd="2" destOrd="0" parTransId="{DE9745CE-C3EC-45BF-9B35-D47A1A19273B}" sibTransId="{A1AA84FC-FA49-4606-953D-C26B0CA00E07}"/>
    <dgm:cxn modelId="{D8BB1377-E77D-427B-A765-3761E766C8A7}" srcId="{76F52E87-31F6-4C53-9E82-D546038B98D5}" destId="{9CB5EE36-9EBE-45DB-8182-3110EFB31C5F}" srcOrd="6" destOrd="0" parTransId="{CB414B1E-54C3-43DA-822E-34490EAFC98A}" sibTransId="{1965787A-93DA-486F-84F3-A052B0DE1774}"/>
    <dgm:cxn modelId="{A991A770-C93C-47A8-A811-8BAEF8D12045}" srcId="{76F52E87-31F6-4C53-9E82-D546038B98D5}" destId="{C5B9A79A-BD7D-435E-8B3C-F97E7E8C38C4}" srcOrd="0" destOrd="0" parTransId="{ACD45799-711C-4D2F-B366-07F639B32F2A}" sibTransId="{F0F27216-AA69-4887-95DF-8F1F73F1B012}"/>
    <dgm:cxn modelId="{6BF3693C-66C5-4EAF-83CF-E3EA1CF372DF}" type="presOf" srcId="{C5B9A79A-BD7D-435E-8B3C-F97E7E8C38C4}" destId="{2C2787FB-C300-4247-979A-5607445A8C5E}" srcOrd="0" destOrd="0" presId="urn:microsoft.com/office/officeart/2005/8/layout/default#14"/>
    <dgm:cxn modelId="{05EC44BD-F7EE-4166-AAC6-20BA74186CA7}" type="presOf" srcId="{76F52E87-31F6-4C53-9E82-D546038B98D5}" destId="{A3FF2A16-9EA2-450B-92FA-57B616B968E9}" srcOrd="0" destOrd="0" presId="urn:microsoft.com/office/officeart/2005/8/layout/default#14"/>
    <dgm:cxn modelId="{933230F6-18FD-43EE-B7F6-52EA3608FA35}" srcId="{76F52E87-31F6-4C53-9E82-D546038B98D5}" destId="{3EC61A36-B6E9-475D-A37B-04DA228329B4}" srcOrd="1" destOrd="0" parTransId="{FD2FA324-2F4C-4EF2-8644-6EAB7A66E283}" sibTransId="{990DDCA0-73CE-4155-A1C1-AE67AA4B6895}"/>
    <dgm:cxn modelId="{70C0AD18-DD10-4520-ABA8-3D77ABA9D65F}" type="presOf" srcId="{2715615D-0715-4A38-AC43-B919F54B9271}" destId="{F000191A-7810-4B6B-9FF5-FBC5FF6E926B}" srcOrd="0" destOrd="0" presId="urn:microsoft.com/office/officeart/2005/8/layout/default#14"/>
    <dgm:cxn modelId="{12DD2781-3666-4A65-B53B-1A01FBD0B2C3}" srcId="{76F52E87-31F6-4C53-9E82-D546038B98D5}" destId="{7A1EB1C4-35D1-4C3B-BAEB-CF6FB1A95642}" srcOrd="7" destOrd="0" parTransId="{05946FBC-3691-44E3-91B4-B426F029DB4D}" sibTransId="{56F3D97A-C931-4E4C-ADA2-C33A62D726A0}"/>
    <dgm:cxn modelId="{E963A59D-3BD4-413E-8761-3D16A0B507DF}" type="presParOf" srcId="{A3FF2A16-9EA2-450B-92FA-57B616B968E9}" destId="{2C2787FB-C300-4247-979A-5607445A8C5E}" srcOrd="0" destOrd="0" presId="urn:microsoft.com/office/officeart/2005/8/layout/default#14"/>
    <dgm:cxn modelId="{19428C67-900E-4334-9BE4-F3B39810B854}" type="presParOf" srcId="{A3FF2A16-9EA2-450B-92FA-57B616B968E9}" destId="{1E44D57D-508F-4D9C-81FD-A8A9CE13F794}" srcOrd="1" destOrd="0" presId="urn:microsoft.com/office/officeart/2005/8/layout/default#14"/>
    <dgm:cxn modelId="{DED73F50-F202-43E1-9782-415D8873CD76}" type="presParOf" srcId="{A3FF2A16-9EA2-450B-92FA-57B616B968E9}" destId="{758E3C21-4E7A-4B1C-AAD6-CEF4BAE98C0B}" srcOrd="2" destOrd="0" presId="urn:microsoft.com/office/officeart/2005/8/layout/default#14"/>
    <dgm:cxn modelId="{C05C1951-5DCE-4AB7-8DC4-057A6957D23A}" type="presParOf" srcId="{A3FF2A16-9EA2-450B-92FA-57B616B968E9}" destId="{B88CAAE3-981D-4D45-B875-B733AA349153}" srcOrd="3" destOrd="0" presId="urn:microsoft.com/office/officeart/2005/8/layout/default#14"/>
    <dgm:cxn modelId="{41A1EB86-6917-4315-806C-B5650B8087ED}" type="presParOf" srcId="{A3FF2A16-9EA2-450B-92FA-57B616B968E9}" destId="{4A0AADBE-9C8F-49FD-92C5-560CDC170A11}" srcOrd="4" destOrd="0" presId="urn:microsoft.com/office/officeart/2005/8/layout/default#14"/>
    <dgm:cxn modelId="{08FA3B21-8053-4BCD-9722-2B0FAF9E1EC3}" type="presParOf" srcId="{A3FF2A16-9EA2-450B-92FA-57B616B968E9}" destId="{1B631616-BBBE-4365-BEE8-941325C5C728}" srcOrd="5" destOrd="0" presId="urn:microsoft.com/office/officeart/2005/8/layout/default#14"/>
    <dgm:cxn modelId="{617B1CDD-436E-4051-A8DA-B2900F73042F}" type="presParOf" srcId="{A3FF2A16-9EA2-450B-92FA-57B616B968E9}" destId="{CDDD7F76-7CDC-4D3C-9934-4CF0E2EE4978}" srcOrd="6" destOrd="0" presId="urn:microsoft.com/office/officeart/2005/8/layout/default#14"/>
    <dgm:cxn modelId="{6FD2E375-B7E9-45FC-AC62-C5FA839FFF91}" type="presParOf" srcId="{A3FF2A16-9EA2-450B-92FA-57B616B968E9}" destId="{23D7C31F-C444-4B73-9F0F-7160FFA92499}" srcOrd="7" destOrd="0" presId="urn:microsoft.com/office/officeart/2005/8/layout/default#14"/>
    <dgm:cxn modelId="{CF177409-21B7-49D8-935A-21A56FAB1190}" type="presParOf" srcId="{A3FF2A16-9EA2-450B-92FA-57B616B968E9}" destId="{F000191A-7810-4B6B-9FF5-FBC5FF6E926B}" srcOrd="8" destOrd="0" presId="urn:microsoft.com/office/officeart/2005/8/layout/default#14"/>
    <dgm:cxn modelId="{8056500C-AD8A-4381-850C-9BEE09FE2F3C}" type="presParOf" srcId="{A3FF2A16-9EA2-450B-92FA-57B616B968E9}" destId="{E23D8CC7-6E46-4AFB-AF5E-F818D8D63204}" srcOrd="9" destOrd="0" presId="urn:microsoft.com/office/officeart/2005/8/layout/default#14"/>
    <dgm:cxn modelId="{62D770B1-BCBB-42E5-B551-A4E55C7E57ED}" type="presParOf" srcId="{A3FF2A16-9EA2-450B-92FA-57B616B968E9}" destId="{438E9807-03E6-4240-B9B2-63B62AC5A891}" srcOrd="10" destOrd="0" presId="urn:microsoft.com/office/officeart/2005/8/layout/default#14"/>
    <dgm:cxn modelId="{20A17367-ED50-459D-90C1-2015EBDB5313}" type="presParOf" srcId="{A3FF2A16-9EA2-450B-92FA-57B616B968E9}" destId="{6473DE73-A952-468A-B8B5-53C55AD43432}" srcOrd="11" destOrd="0" presId="urn:microsoft.com/office/officeart/2005/8/layout/default#14"/>
    <dgm:cxn modelId="{B3D1B602-50D9-444D-9BC8-3A9D56243419}" type="presParOf" srcId="{A3FF2A16-9EA2-450B-92FA-57B616B968E9}" destId="{CAE36796-B7EC-4F3D-B04E-0D56A8B0C3CD}" srcOrd="12" destOrd="0" presId="urn:microsoft.com/office/officeart/2005/8/layout/default#14"/>
    <dgm:cxn modelId="{49644C05-3F3C-4C6F-AA05-E38A61911F4C}" type="presParOf" srcId="{A3FF2A16-9EA2-450B-92FA-57B616B968E9}" destId="{57E5FE39-1DF5-498D-BC83-A056F87AE4AC}" srcOrd="13" destOrd="0" presId="urn:microsoft.com/office/officeart/2005/8/layout/default#14"/>
    <dgm:cxn modelId="{E6E65103-80DB-4AEC-968D-E665F4238C0B}" type="presParOf" srcId="{A3FF2A16-9EA2-450B-92FA-57B616B968E9}" destId="{FDF77703-8083-47B8-B4ED-DDFFB91CED4B}" srcOrd="14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B598A8-753A-4A20-ACF0-5130A68C5042}" type="doc">
      <dgm:prSet loTypeId="urn:microsoft.com/office/officeart/2005/8/layout/default#1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C05FAB1E-E400-46F7-9529-07FE90A7D7B0}">
      <dgm:prSet/>
      <dgm:spPr/>
      <dgm:t>
        <a:bodyPr/>
        <a:lstStyle/>
        <a:p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ΧΡΗΜΑΤΟ-ΟΙΚΟΝΟΜΙΚΟ 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 ΠΡΟΥΠΟΛΟΓΙΣΜΟΣ,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      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ΑΝΑΛΥΣΗ ΕΠΕΝΔΥΣΗΣ,ΕΚΤΙΜΗΣΗ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ΕΠΕΝΔΥΣΗΣ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,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ΧΡΗΜΑΤΟΟΙΚΟΝΟΜΙΚΟΙ ΠΑΡΑΓΟΝΤΕΣ</a:t>
          </a:r>
          <a:endParaRPr lang="el-GR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81B6B873-FE2C-49CF-8A72-F32577783EF2}" type="parTrans" cxnId="{9BF0D913-A199-4A0C-B56A-7667EE02901E}">
      <dgm:prSet/>
      <dgm:spPr/>
      <dgm:t>
        <a:bodyPr/>
        <a:lstStyle/>
        <a:p>
          <a:endParaRPr lang="el-GR"/>
        </a:p>
      </dgm:t>
    </dgm:pt>
    <dgm:pt modelId="{1AC688C6-E06C-4BF9-9192-2346169D7E7E}" type="sibTrans" cxnId="{9BF0D913-A199-4A0C-B56A-7667EE02901E}">
      <dgm:prSet/>
      <dgm:spPr/>
      <dgm:t>
        <a:bodyPr/>
        <a:lstStyle/>
        <a:p>
          <a:endParaRPr lang="el-GR"/>
        </a:p>
      </dgm:t>
    </dgm:pt>
    <dgm:pt modelId="{7F78C94C-1ABF-4CF7-993F-13413D0EEA0E}">
      <dgm:prSet/>
      <dgm:spPr/>
      <dgm:t>
        <a:bodyPr/>
        <a:lstStyle/>
        <a:p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ΠΑΡΑΓΩΓΗ 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 ΠΡΟΓΡΑΜΜΑΤΙΣΜΟΣ ΠΑΡΑΓΩΓΗΣ,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       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ΤΡΟΠΟΣ ΠΑΡΑΓΩΓΗΣ</a:t>
          </a:r>
          <a:endParaRPr lang="el-GR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DA8EED33-88F8-44BB-BA0E-A546942A389A}" type="parTrans" cxnId="{31C259BD-638D-49D8-990C-BBDBBE983C54}">
      <dgm:prSet/>
      <dgm:spPr/>
      <dgm:t>
        <a:bodyPr/>
        <a:lstStyle/>
        <a:p>
          <a:endParaRPr lang="el-GR"/>
        </a:p>
      </dgm:t>
    </dgm:pt>
    <dgm:pt modelId="{8D605F8D-DE6A-4493-B8B7-1ACFDD3CA9AF}" type="sibTrans" cxnId="{31C259BD-638D-49D8-990C-BBDBBE983C54}">
      <dgm:prSet/>
      <dgm:spPr/>
      <dgm:t>
        <a:bodyPr/>
        <a:lstStyle/>
        <a:p>
          <a:endParaRPr lang="el-GR"/>
        </a:p>
      </dgm:t>
    </dgm:pt>
    <dgm:pt modelId="{BB454A48-D055-47A9-9865-55C63F71C4FC}">
      <dgm:prSet/>
      <dgm:spPr/>
      <dgm:t>
        <a:bodyPr/>
        <a:lstStyle/>
        <a:p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ΠΡΩΤΕΣ ΥΛΕΣ </a:t>
          </a:r>
          <a:r>
            <a:rPr lang="en-GB" dirty="0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 ΑΝΑΓΚΗ ΕΞΑΣΦΑΛΙΣΗΣ ΝΕΩΝ ΥΛΩΝ</a:t>
          </a:r>
        </a:p>
      </dgm:t>
    </dgm:pt>
    <dgm:pt modelId="{FF9BB1B1-DE89-4F1B-A1F9-0DC4B8B2D02C}" type="parTrans" cxnId="{8CDCE298-F8CA-45BC-BAD9-C036315E9508}">
      <dgm:prSet/>
      <dgm:spPr/>
      <dgm:t>
        <a:bodyPr/>
        <a:lstStyle/>
        <a:p>
          <a:endParaRPr lang="el-GR"/>
        </a:p>
      </dgm:t>
    </dgm:pt>
    <dgm:pt modelId="{D2A8BC93-3AB9-4840-8173-7B5B06A79E93}" type="sibTrans" cxnId="{8CDCE298-F8CA-45BC-BAD9-C036315E9508}">
      <dgm:prSet/>
      <dgm:spPr/>
      <dgm:t>
        <a:bodyPr/>
        <a:lstStyle/>
        <a:p>
          <a:endParaRPr lang="el-GR"/>
        </a:p>
      </dgm:t>
    </dgm:pt>
    <dgm:pt modelId="{484D56BF-F238-4802-BC8F-BF7335C9E70D}">
      <dgm:prSet/>
      <dgm:spPr/>
      <dgm:t>
        <a:bodyPr/>
        <a:lstStyle/>
        <a:p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Ε&amp;Α 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 ΠΡΟΓΡΑΜΜΑΤΙΣΜΟΣ Ε&amp;Α</a:t>
          </a:r>
          <a:endParaRPr lang="el-GR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BC131567-3617-4E84-BCF4-F2DB081F1BC4}" type="parTrans" cxnId="{1FFEC481-C89E-4823-8229-37F3DF6D08FF}">
      <dgm:prSet/>
      <dgm:spPr/>
      <dgm:t>
        <a:bodyPr/>
        <a:lstStyle/>
        <a:p>
          <a:endParaRPr lang="el-GR"/>
        </a:p>
      </dgm:t>
    </dgm:pt>
    <dgm:pt modelId="{779F712D-1277-4CCA-A363-CA102CDCEA24}" type="sibTrans" cxnId="{1FFEC481-C89E-4823-8229-37F3DF6D08FF}">
      <dgm:prSet/>
      <dgm:spPr/>
      <dgm:t>
        <a:bodyPr/>
        <a:lstStyle/>
        <a:p>
          <a:endParaRPr lang="el-GR"/>
        </a:p>
      </dgm:t>
    </dgm:pt>
    <dgm:pt modelId="{AF6531B4-4870-466A-8F3E-BBF46BE3F46E}">
      <dgm:prSet/>
      <dgm:spPr/>
      <dgm:t>
        <a:bodyPr/>
        <a:lstStyle/>
        <a:p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ΤΜΗΜΑ ΠΡΟΣΩΠΙΚΟΥ 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 ΠΡΟΣΛΗΨΗ,ΕΚΠΑΙΔΕΥΣΗ ΚΑΙ ΔΙΟΙΚΗΣΗ ΑΝΑΓΚΑΙΟΥ ΠΡΟΣΩΠΙΚΟΥ</a:t>
          </a:r>
          <a:endParaRPr lang="el-GR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02CD3AFB-3E06-4C6B-ADEF-AF12FD5A1413}" type="parTrans" cxnId="{24209351-D4BA-409D-B741-864236E3CA62}">
      <dgm:prSet/>
      <dgm:spPr/>
      <dgm:t>
        <a:bodyPr/>
        <a:lstStyle/>
        <a:p>
          <a:endParaRPr lang="el-GR"/>
        </a:p>
      </dgm:t>
    </dgm:pt>
    <dgm:pt modelId="{2B3D5079-F6C2-48AA-87D2-47196FC28E58}" type="sibTrans" cxnId="{24209351-D4BA-409D-B741-864236E3CA62}">
      <dgm:prSet/>
      <dgm:spPr/>
      <dgm:t>
        <a:bodyPr/>
        <a:lstStyle/>
        <a:p>
          <a:endParaRPr lang="el-GR"/>
        </a:p>
      </dgm:t>
    </dgm:pt>
    <dgm:pt modelId="{B20E5C79-131A-48CD-81E9-FCDA2D9E40C6}">
      <dgm:prSet/>
      <dgm:spPr/>
      <dgm:t>
        <a:bodyPr/>
        <a:lstStyle/>
        <a:p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ΑΝΩΤΑΤΗ ΔΙΟΙΚΗΣΗ </a:t>
          </a:r>
          <a:r>
            <a:rPr lang="en-GB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mtClean="0">
              <a:solidFill>
                <a:schemeClr val="tx1"/>
              </a:solidFill>
              <a:latin typeface="Century Gothic" pitchFamily="34" charset="0"/>
            </a:rPr>
            <a:t> ΚΑΘΟΔΗΓΗΣΗ</a:t>
          </a:r>
          <a:endParaRPr lang="el-GR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A35A2B50-C013-46C8-8EBB-11F34071FC3A}" type="parTrans" cxnId="{7B8D8608-62D5-48E3-92C7-719E4A2FB11D}">
      <dgm:prSet/>
      <dgm:spPr/>
      <dgm:t>
        <a:bodyPr/>
        <a:lstStyle/>
        <a:p>
          <a:endParaRPr lang="el-GR"/>
        </a:p>
      </dgm:t>
    </dgm:pt>
    <dgm:pt modelId="{C30A400E-FA2D-4C5F-890E-392C5026CF89}" type="sibTrans" cxnId="{7B8D8608-62D5-48E3-92C7-719E4A2FB11D}">
      <dgm:prSet/>
      <dgm:spPr/>
      <dgm:t>
        <a:bodyPr/>
        <a:lstStyle/>
        <a:p>
          <a:endParaRPr lang="el-GR"/>
        </a:p>
      </dgm:t>
    </dgm:pt>
    <dgm:pt modelId="{745A5415-2CA3-4024-9E3A-D9C828BFC55F}" type="pres">
      <dgm:prSet presAssocID="{C1B598A8-753A-4A20-ACF0-5130A68C50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ACCA466-24C2-4C23-8E94-6E58CDCC06B3}" type="pres">
      <dgm:prSet presAssocID="{C05FAB1E-E400-46F7-9529-07FE90A7D7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F73E23-4953-482C-A517-9ED6FF7C84EF}" type="pres">
      <dgm:prSet presAssocID="{1AC688C6-E06C-4BF9-9192-2346169D7E7E}" presName="sibTrans" presStyleCnt="0"/>
      <dgm:spPr/>
    </dgm:pt>
    <dgm:pt modelId="{8ED9CE37-C351-4628-9294-8A333A3DE8C1}" type="pres">
      <dgm:prSet presAssocID="{7F78C94C-1ABF-4CF7-993F-13413D0EEA0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C90F72-86A8-485A-B620-E9EBF0435E26}" type="pres">
      <dgm:prSet presAssocID="{8D605F8D-DE6A-4493-B8B7-1ACFDD3CA9AF}" presName="sibTrans" presStyleCnt="0"/>
      <dgm:spPr/>
    </dgm:pt>
    <dgm:pt modelId="{20326B54-60E7-4404-B8C2-0B49260B8320}" type="pres">
      <dgm:prSet presAssocID="{BB454A48-D055-47A9-9865-55C63F71C4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1D3DC5-9002-4A3F-A80F-B95287C1EA2A}" type="pres">
      <dgm:prSet presAssocID="{D2A8BC93-3AB9-4840-8173-7B5B06A79E93}" presName="sibTrans" presStyleCnt="0"/>
      <dgm:spPr/>
    </dgm:pt>
    <dgm:pt modelId="{5385E3FB-0716-4468-A2D2-76093F33B520}" type="pres">
      <dgm:prSet presAssocID="{484D56BF-F238-4802-BC8F-BF7335C9E70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58E942-0ED4-439D-BCBD-2548479CE826}" type="pres">
      <dgm:prSet presAssocID="{779F712D-1277-4CCA-A363-CA102CDCEA24}" presName="sibTrans" presStyleCnt="0"/>
      <dgm:spPr/>
    </dgm:pt>
    <dgm:pt modelId="{B6033AFE-F575-4CB3-87CB-E3DB852535AD}" type="pres">
      <dgm:prSet presAssocID="{AF6531B4-4870-466A-8F3E-BBF46BE3F46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9A4FD1-DAE4-486B-B550-5F64C9EDFB29}" type="pres">
      <dgm:prSet presAssocID="{2B3D5079-F6C2-48AA-87D2-47196FC28E58}" presName="sibTrans" presStyleCnt="0"/>
      <dgm:spPr/>
    </dgm:pt>
    <dgm:pt modelId="{5C16F461-6979-4F93-A130-D9C6533FC07B}" type="pres">
      <dgm:prSet presAssocID="{B20E5C79-131A-48CD-81E9-FCDA2D9E40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70F694F-54A1-4DB5-9509-64727AD87D5A}" type="presOf" srcId="{AF6531B4-4870-466A-8F3E-BBF46BE3F46E}" destId="{B6033AFE-F575-4CB3-87CB-E3DB852535AD}" srcOrd="0" destOrd="0" presId="urn:microsoft.com/office/officeart/2005/8/layout/default#15"/>
    <dgm:cxn modelId="{31C259BD-638D-49D8-990C-BBDBBE983C54}" srcId="{C1B598A8-753A-4A20-ACF0-5130A68C5042}" destId="{7F78C94C-1ABF-4CF7-993F-13413D0EEA0E}" srcOrd="1" destOrd="0" parTransId="{DA8EED33-88F8-44BB-BA0E-A546942A389A}" sibTransId="{8D605F8D-DE6A-4493-B8B7-1ACFDD3CA9AF}"/>
    <dgm:cxn modelId="{7B8D8608-62D5-48E3-92C7-719E4A2FB11D}" srcId="{C1B598A8-753A-4A20-ACF0-5130A68C5042}" destId="{B20E5C79-131A-48CD-81E9-FCDA2D9E40C6}" srcOrd="5" destOrd="0" parTransId="{A35A2B50-C013-46C8-8EBB-11F34071FC3A}" sibTransId="{C30A400E-FA2D-4C5F-890E-392C5026CF89}"/>
    <dgm:cxn modelId="{3CEC1C1F-6D00-4E9B-8B83-B29E1030B3CA}" type="presOf" srcId="{7F78C94C-1ABF-4CF7-993F-13413D0EEA0E}" destId="{8ED9CE37-C351-4628-9294-8A333A3DE8C1}" srcOrd="0" destOrd="0" presId="urn:microsoft.com/office/officeart/2005/8/layout/default#15"/>
    <dgm:cxn modelId="{24209351-D4BA-409D-B741-864236E3CA62}" srcId="{C1B598A8-753A-4A20-ACF0-5130A68C5042}" destId="{AF6531B4-4870-466A-8F3E-BBF46BE3F46E}" srcOrd="4" destOrd="0" parTransId="{02CD3AFB-3E06-4C6B-ADEF-AF12FD5A1413}" sibTransId="{2B3D5079-F6C2-48AA-87D2-47196FC28E58}"/>
    <dgm:cxn modelId="{8CDCE298-F8CA-45BC-BAD9-C036315E9508}" srcId="{C1B598A8-753A-4A20-ACF0-5130A68C5042}" destId="{BB454A48-D055-47A9-9865-55C63F71C4FC}" srcOrd="2" destOrd="0" parTransId="{FF9BB1B1-DE89-4F1B-A1F9-0DC4B8B2D02C}" sibTransId="{D2A8BC93-3AB9-4840-8173-7B5B06A79E93}"/>
    <dgm:cxn modelId="{2A1E6811-277E-43AF-B324-BD6D87DD618C}" type="presOf" srcId="{B20E5C79-131A-48CD-81E9-FCDA2D9E40C6}" destId="{5C16F461-6979-4F93-A130-D9C6533FC07B}" srcOrd="0" destOrd="0" presId="urn:microsoft.com/office/officeart/2005/8/layout/default#15"/>
    <dgm:cxn modelId="{E5CF48E4-B67D-40F7-A387-6194BD5C26DD}" type="presOf" srcId="{C05FAB1E-E400-46F7-9529-07FE90A7D7B0}" destId="{9ACCA466-24C2-4C23-8E94-6E58CDCC06B3}" srcOrd="0" destOrd="0" presId="urn:microsoft.com/office/officeart/2005/8/layout/default#15"/>
    <dgm:cxn modelId="{5DB0F021-AA6A-4969-B387-6BD04348B1B7}" type="presOf" srcId="{BB454A48-D055-47A9-9865-55C63F71C4FC}" destId="{20326B54-60E7-4404-B8C2-0B49260B8320}" srcOrd="0" destOrd="0" presId="urn:microsoft.com/office/officeart/2005/8/layout/default#15"/>
    <dgm:cxn modelId="{5871EEF3-A274-47DF-986D-AA63D88EA1A9}" type="presOf" srcId="{C1B598A8-753A-4A20-ACF0-5130A68C5042}" destId="{745A5415-2CA3-4024-9E3A-D9C828BFC55F}" srcOrd="0" destOrd="0" presId="urn:microsoft.com/office/officeart/2005/8/layout/default#15"/>
    <dgm:cxn modelId="{1FFEC481-C89E-4823-8229-37F3DF6D08FF}" srcId="{C1B598A8-753A-4A20-ACF0-5130A68C5042}" destId="{484D56BF-F238-4802-BC8F-BF7335C9E70D}" srcOrd="3" destOrd="0" parTransId="{BC131567-3617-4E84-BCF4-F2DB081F1BC4}" sibTransId="{779F712D-1277-4CCA-A363-CA102CDCEA24}"/>
    <dgm:cxn modelId="{9BF0D913-A199-4A0C-B56A-7667EE02901E}" srcId="{C1B598A8-753A-4A20-ACF0-5130A68C5042}" destId="{C05FAB1E-E400-46F7-9529-07FE90A7D7B0}" srcOrd="0" destOrd="0" parTransId="{81B6B873-FE2C-49CF-8A72-F32577783EF2}" sibTransId="{1AC688C6-E06C-4BF9-9192-2346169D7E7E}"/>
    <dgm:cxn modelId="{437D5B2A-4615-4B7A-B6FE-B9E3152D5A4F}" type="presOf" srcId="{484D56BF-F238-4802-BC8F-BF7335C9E70D}" destId="{5385E3FB-0716-4468-A2D2-76093F33B520}" srcOrd="0" destOrd="0" presId="urn:microsoft.com/office/officeart/2005/8/layout/default#15"/>
    <dgm:cxn modelId="{70A7923D-935B-4F9F-886E-06688F4EB902}" type="presParOf" srcId="{745A5415-2CA3-4024-9E3A-D9C828BFC55F}" destId="{9ACCA466-24C2-4C23-8E94-6E58CDCC06B3}" srcOrd="0" destOrd="0" presId="urn:microsoft.com/office/officeart/2005/8/layout/default#15"/>
    <dgm:cxn modelId="{C0184B37-83F6-465F-8502-4702DDC52646}" type="presParOf" srcId="{745A5415-2CA3-4024-9E3A-D9C828BFC55F}" destId="{80F73E23-4953-482C-A517-9ED6FF7C84EF}" srcOrd="1" destOrd="0" presId="urn:microsoft.com/office/officeart/2005/8/layout/default#15"/>
    <dgm:cxn modelId="{A73E6B89-407A-491F-9433-2AFA358CCAD0}" type="presParOf" srcId="{745A5415-2CA3-4024-9E3A-D9C828BFC55F}" destId="{8ED9CE37-C351-4628-9294-8A333A3DE8C1}" srcOrd="2" destOrd="0" presId="urn:microsoft.com/office/officeart/2005/8/layout/default#15"/>
    <dgm:cxn modelId="{DD798A5A-64B7-4350-A280-683F7B7FB9A5}" type="presParOf" srcId="{745A5415-2CA3-4024-9E3A-D9C828BFC55F}" destId="{96C90F72-86A8-485A-B620-E9EBF0435E26}" srcOrd="3" destOrd="0" presId="urn:microsoft.com/office/officeart/2005/8/layout/default#15"/>
    <dgm:cxn modelId="{09F9D0B9-DACD-4C58-BE15-5EA0C278DCC9}" type="presParOf" srcId="{745A5415-2CA3-4024-9E3A-D9C828BFC55F}" destId="{20326B54-60E7-4404-B8C2-0B49260B8320}" srcOrd="4" destOrd="0" presId="urn:microsoft.com/office/officeart/2005/8/layout/default#15"/>
    <dgm:cxn modelId="{EA080C93-C518-4BE6-A18E-DBA024AD193C}" type="presParOf" srcId="{745A5415-2CA3-4024-9E3A-D9C828BFC55F}" destId="{DE1D3DC5-9002-4A3F-A80F-B95287C1EA2A}" srcOrd="5" destOrd="0" presId="urn:microsoft.com/office/officeart/2005/8/layout/default#15"/>
    <dgm:cxn modelId="{6263B905-6586-40C3-90DB-5D1EDDB340D8}" type="presParOf" srcId="{745A5415-2CA3-4024-9E3A-D9C828BFC55F}" destId="{5385E3FB-0716-4468-A2D2-76093F33B520}" srcOrd="6" destOrd="0" presId="urn:microsoft.com/office/officeart/2005/8/layout/default#15"/>
    <dgm:cxn modelId="{1CF2EA2D-507F-4795-BD06-0946B6FD70F4}" type="presParOf" srcId="{745A5415-2CA3-4024-9E3A-D9C828BFC55F}" destId="{BC58E942-0ED4-439D-BCBD-2548479CE826}" srcOrd="7" destOrd="0" presId="urn:microsoft.com/office/officeart/2005/8/layout/default#15"/>
    <dgm:cxn modelId="{AE724F9E-F7C6-4AEE-925B-1886A67196E9}" type="presParOf" srcId="{745A5415-2CA3-4024-9E3A-D9C828BFC55F}" destId="{B6033AFE-F575-4CB3-87CB-E3DB852535AD}" srcOrd="8" destOrd="0" presId="urn:microsoft.com/office/officeart/2005/8/layout/default#15"/>
    <dgm:cxn modelId="{BE121E8C-926C-4DBC-8F23-AE916409591E}" type="presParOf" srcId="{745A5415-2CA3-4024-9E3A-D9C828BFC55F}" destId="{EB9A4FD1-DAE4-486B-B550-5F64C9EDFB29}" srcOrd="9" destOrd="0" presId="urn:microsoft.com/office/officeart/2005/8/layout/default#15"/>
    <dgm:cxn modelId="{0D7A4C70-2C9A-42FB-861A-168E4BDB82A0}" type="presParOf" srcId="{745A5415-2CA3-4024-9E3A-D9C828BFC55F}" destId="{5C16F461-6979-4F93-A130-D9C6533FC07B}" srcOrd="10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4475E7-4981-4886-A880-C8A2043A43D6}" type="doc">
      <dgm:prSet loTypeId="urn:microsoft.com/office/officeart/2005/8/layout/default#1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90E15E3B-6ACE-4B46-875C-985D68498B51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ΔΕΝ ΘΑ ΤΟ ΑΓΟΡΑΖΕΣ ΣΙΓΟΥΡΑ ;</a:t>
          </a:r>
          <a:endParaRPr lang="el-GR" dirty="0" smtClean="0">
            <a:latin typeface="Century Gothic" pitchFamily="34" charset="0"/>
          </a:endParaRPr>
        </a:p>
      </dgm:t>
    </dgm:pt>
    <dgm:pt modelId="{D854BB51-FE13-490D-8522-3D6B6F9B87A7}" type="sibTrans" cxnId="{C3E69BD1-BDF8-4C4B-95B0-4D1535B140AA}">
      <dgm:prSet/>
      <dgm:spPr/>
      <dgm:t>
        <a:bodyPr/>
        <a:lstStyle/>
        <a:p>
          <a:endParaRPr lang="el-GR"/>
        </a:p>
      </dgm:t>
    </dgm:pt>
    <dgm:pt modelId="{8F995E21-33CE-43C2-9ACD-DACC4FF95C48}" type="parTrans" cxnId="{C3E69BD1-BDF8-4C4B-95B0-4D1535B140AA}">
      <dgm:prSet/>
      <dgm:spPr/>
      <dgm:t>
        <a:bodyPr/>
        <a:lstStyle/>
        <a:p>
          <a:endParaRPr lang="el-GR"/>
        </a:p>
      </dgm:t>
    </dgm:pt>
    <dgm:pt modelId="{3BB2072E-E228-4BD9-ADDC-EE2DD2E4DE7E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ΔΕΝ ΘΑ ΤΟ ΑΓΟΡΑΖΕΣ ΠΙΘΑΝΑ ;</a:t>
          </a:r>
          <a:endParaRPr lang="el-GR" dirty="0" smtClean="0">
            <a:latin typeface="Century Gothic" pitchFamily="34" charset="0"/>
          </a:endParaRPr>
        </a:p>
      </dgm:t>
    </dgm:pt>
    <dgm:pt modelId="{41245DF0-90F0-4D49-B36E-16F204A1F01A}" type="sibTrans" cxnId="{3D1C54CC-4A00-4D68-865F-7250770FAF5E}">
      <dgm:prSet/>
      <dgm:spPr/>
      <dgm:t>
        <a:bodyPr/>
        <a:lstStyle/>
        <a:p>
          <a:endParaRPr lang="el-GR"/>
        </a:p>
      </dgm:t>
    </dgm:pt>
    <dgm:pt modelId="{128AE424-6B4A-4FEB-A781-EEC90A530E10}" type="parTrans" cxnId="{3D1C54CC-4A00-4D68-865F-7250770FAF5E}">
      <dgm:prSet/>
      <dgm:spPr/>
      <dgm:t>
        <a:bodyPr/>
        <a:lstStyle/>
        <a:p>
          <a:endParaRPr lang="el-GR"/>
        </a:p>
      </dgm:t>
    </dgm:pt>
    <dgm:pt modelId="{FF593D71-172E-40A6-8CC4-00C18ECEED9D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ΘΑ ΤΟ ΑΓΟΡΑΖΕΣ ΠΙΘΑΝΑ ;</a:t>
          </a:r>
          <a:endParaRPr lang="el-GR" dirty="0" smtClean="0">
            <a:latin typeface="Century Gothic" pitchFamily="34" charset="0"/>
          </a:endParaRPr>
        </a:p>
      </dgm:t>
    </dgm:pt>
    <dgm:pt modelId="{BDE95986-55A8-42DA-AD01-2135D827A1BC}" type="sibTrans" cxnId="{F3968F6A-176D-4739-9BA3-CE339D1AD5D5}">
      <dgm:prSet/>
      <dgm:spPr/>
      <dgm:t>
        <a:bodyPr/>
        <a:lstStyle/>
        <a:p>
          <a:endParaRPr lang="el-GR"/>
        </a:p>
      </dgm:t>
    </dgm:pt>
    <dgm:pt modelId="{B15E2768-5E86-498F-87EA-58ED85F80101}" type="parTrans" cxnId="{F3968F6A-176D-4739-9BA3-CE339D1AD5D5}">
      <dgm:prSet/>
      <dgm:spPr/>
      <dgm:t>
        <a:bodyPr/>
        <a:lstStyle/>
        <a:p>
          <a:endParaRPr lang="el-GR"/>
        </a:p>
      </dgm:t>
    </dgm:pt>
    <dgm:pt modelId="{89BC5D11-5A1D-4B3C-9050-0FE744452094}">
      <dgm:prSet/>
      <dgm:spPr/>
      <dgm:t>
        <a:bodyPr/>
        <a:lstStyle/>
        <a:p>
          <a:r>
            <a:rPr lang="el-GR" dirty="0" smtClean="0">
              <a:latin typeface="Century Gothic" pitchFamily="34" charset="0"/>
            </a:rPr>
            <a:t>ΘΑ ΤΟ ΑΓΟΡΑΖΕΣ ΣΙΓΟΥΡΑ ;</a:t>
          </a:r>
        </a:p>
      </dgm:t>
    </dgm:pt>
    <dgm:pt modelId="{059EFE92-1588-4033-B54E-854926822045}" type="sibTrans" cxnId="{3F72E122-82A2-4797-BBF5-0FB4E18C5AB2}">
      <dgm:prSet/>
      <dgm:spPr/>
      <dgm:t>
        <a:bodyPr/>
        <a:lstStyle/>
        <a:p>
          <a:endParaRPr lang="el-GR"/>
        </a:p>
      </dgm:t>
    </dgm:pt>
    <dgm:pt modelId="{22CFE655-2159-4ACC-AD10-47B4ED920CDF}" type="parTrans" cxnId="{3F72E122-82A2-4797-BBF5-0FB4E18C5AB2}">
      <dgm:prSet/>
      <dgm:spPr/>
      <dgm:t>
        <a:bodyPr/>
        <a:lstStyle/>
        <a:p>
          <a:endParaRPr lang="el-GR"/>
        </a:p>
      </dgm:t>
    </dgm:pt>
    <dgm:pt modelId="{9B68D292-0663-4B5B-AAB8-61253DDA9EE3}" type="pres">
      <dgm:prSet presAssocID="{644475E7-4981-4886-A880-C8A2043A43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50CBA65-4934-46FF-A054-753D872BCE44}" type="pres">
      <dgm:prSet presAssocID="{89BC5D11-5A1D-4B3C-9050-0FE7444520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9BECEF-91CB-425A-AF7C-1CB6608B4AB6}" type="pres">
      <dgm:prSet presAssocID="{059EFE92-1588-4033-B54E-854926822045}" presName="sibTrans" presStyleCnt="0"/>
      <dgm:spPr/>
    </dgm:pt>
    <dgm:pt modelId="{CA6C2414-BD01-4260-BD71-1D534C16C3C3}" type="pres">
      <dgm:prSet presAssocID="{FF593D71-172E-40A6-8CC4-00C18ECEED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D9718A-03DE-4CFA-8EB6-FE18F9A775AF}" type="pres">
      <dgm:prSet presAssocID="{BDE95986-55A8-42DA-AD01-2135D827A1BC}" presName="sibTrans" presStyleCnt="0"/>
      <dgm:spPr/>
    </dgm:pt>
    <dgm:pt modelId="{F7C774AD-5C8F-45C2-AEED-48D5D00B7ACE}" type="pres">
      <dgm:prSet presAssocID="{3BB2072E-E228-4BD9-ADDC-EE2DD2E4DE7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7E9E63-989F-4933-8EC5-4B17CE203C2E}" type="pres">
      <dgm:prSet presAssocID="{41245DF0-90F0-4D49-B36E-16F204A1F01A}" presName="sibTrans" presStyleCnt="0"/>
      <dgm:spPr/>
    </dgm:pt>
    <dgm:pt modelId="{9BC1812C-CACA-4561-A79F-B4717522695E}" type="pres">
      <dgm:prSet presAssocID="{90E15E3B-6ACE-4B46-875C-985D68498B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72B0E3F-7A29-46FB-B311-494E6C07DE24}" type="presOf" srcId="{644475E7-4981-4886-A880-C8A2043A43D6}" destId="{9B68D292-0663-4B5B-AAB8-61253DDA9EE3}" srcOrd="0" destOrd="0" presId="urn:microsoft.com/office/officeart/2005/8/layout/default#16"/>
    <dgm:cxn modelId="{3F72E122-82A2-4797-BBF5-0FB4E18C5AB2}" srcId="{644475E7-4981-4886-A880-C8A2043A43D6}" destId="{89BC5D11-5A1D-4B3C-9050-0FE744452094}" srcOrd="0" destOrd="0" parTransId="{22CFE655-2159-4ACC-AD10-47B4ED920CDF}" sibTransId="{059EFE92-1588-4033-B54E-854926822045}"/>
    <dgm:cxn modelId="{5003A675-1382-4D8A-8230-70A77A3D9161}" type="presOf" srcId="{3BB2072E-E228-4BD9-ADDC-EE2DD2E4DE7E}" destId="{F7C774AD-5C8F-45C2-AEED-48D5D00B7ACE}" srcOrd="0" destOrd="0" presId="urn:microsoft.com/office/officeart/2005/8/layout/default#16"/>
    <dgm:cxn modelId="{C3E69BD1-BDF8-4C4B-95B0-4D1535B140AA}" srcId="{644475E7-4981-4886-A880-C8A2043A43D6}" destId="{90E15E3B-6ACE-4B46-875C-985D68498B51}" srcOrd="3" destOrd="0" parTransId="{8F995E21-33CE-43C2-9ACD-DACC4FF95C48}" sibTransId="{D854BB51-FE13-490D-8522-3D6B6F9B87A7}"/>
    <dgm:cxn modelId="{29F9B47F-EBAA-4306-A6E4-3F1FBCAE1525}" type="presOf" srcId="{90E15E3B-6ACE-4B46-875C-985D68498B51}" destId="{9BC1812C-CACA-4561-A79F-B4717522695E}" srcOrd="0" destOrd="0" presId="urn:microsoft.com/office/officeart/2005/8/layout/default#16"/>
    <dgm:cxn modelId="{538074C4-8030-4AA9-A887-2A608193089E}" type="presOf" srcId="{FF593D71-172E-40A6-8CC4-00C18ECEED9D}" destId="{CA6C2414-BD01-4260-BD71-1D534C16C3C3}" srcOrd="0" destOrd="0" presId="urn:microsoft.com/office/officeart/2005/8/layout/default#16"/>
    <dgm:cxn modelId="{AC5EBB40-A52D-4521-901D-C52BCD16CACB}" type="presOf" srcId="{89BC5D11-5A1D-4B3C-9050-0FE744452094}" destId="{150CBA65-4934-46FF-A054-753D872BCE44}" srcOrd="0" destOrd="0" presId="urn:microsoft.com/office/officeart/2005/8/layout/default#16"/>
    <dgm:cxn modelId="{3D1C54CC-4A00-4D68-865F-7250770FAF5E}" srcId="{644475E7-4981-4886-A880-C8A2043A43D6}" destId="{3BB2072E-E228-4BD9-ADDC-EE2DD2E4DE7E}" srcOrd="2" destOrd="0" parTransId="{128AE424-6B4A-4FEB-A781-EEC90A530E10}" sibTransId="{41245DF0-90F0-4D49-B36E-16F204A1F01A}"/>
    <dgm:cxn modelId="{F3968F6A-176D-4739-9BA3-CE339D1AD5D5}" srcId="{644475E7-4981-4886-A880-C8A2043A43D6}" destId="{FF593D71-172E-40A6-8CC4-00C18ECEED9D}" srcOrd="1" destOrd="0" parTransId="{B15E2768-5E86-498F-87EA-58ED85F80101}" sibTransId="{BDE95986-55A8-42DA-AD01-2135D827A1BC}"/>
    <dgm:cxn modelId="{AF06D3D9-85AA-4AD1-8839-D8DBD24CBD83}" type="presParOf" srcId="{9B68D292-0663-4B5B-AAB8-61253DDA9EE3}" destId="{150CBA65-4934-46FF-A054-753D872BCE44}" srcOrd="0" destOrd="0" presId="urn:microsoft.com/office/officeart/2005/8/layout/default#16"/>
    <dgm:cxn modelId="{4B67ACF8-1360-42E9-A696-AC4D08859C59}" type="presParOf" srcId="{9B68D292-0663-4B5B-AAB8-61253DDA9EE3}" destId="{629BECEF-91CB-425A-AF7C-1CB6608B4AB6}" srcOrd="1" destOrd="0" presId="urn:microsoft.com/office/officeart/2005/8/layout/default#16"/>
    <dgm:cxn modelId="{34E1D590-39D6-4FEE-8CD4-1B78BCA9B7D7}" type="presParOf" srcId="{9B68D292-0663-4B5B-AAB8-61253DDA9EE3}" destId="{CA6C2414-BD01-4260-BD71-1D534C16C3C3}" srcOrd="2" destOrd="0" presId="urn:microsoft.com/office/officeart/2005/8/layout/default#16"/>
    <dgm:cxn modelId="{C9FC4054-C936-4920-9282-A5B96B0F6116}" type="presParOf" srcId="{9B68D292-0663-4B5B-AAB8-61253DDA9EE3}" destId="{ABD9718A-03DE-4CFA-8EB6-FE18F9A775AF}" srcOrd="3" destOrd="0" presId="urn:microsoft.com/office/officeart/2005/8/layout/default#16"/>
    <dgm:cxn modelId="{2FC99DCE-8E48-4585-8608-B0E4D04D0A20}" type="presParOf" srcId="{9B68D292-0663-4B5B-AAB8-61253DDA9EE3}" destId="{F7C774AD-5C8F-45C2-AEED-48D5D00B7ACE}" srcOrd="4" destOrd="0" presId="urn:microsoft.com/office/officeart/2005/8/layout/default#16"/>
    <dgm:cxn modelId="{9EF1382E-793C-42F0-8F40-B4B74F381DB6}" type="presParOf" srcId="{9B68D292-0663-4B5B-AAB8-61253DDA9EE3}" destId="{4B7E9E63-989F-4933-8EC5-4B17CE203C2E}" srcOrd="5" destOrd="0" presId="urn:microsoft.com/office/officeart/2005/8/layout/default#16"/>
    <dgm:cxn modelId="{B1B8A0D8-5836-4B87-AF53-B7BD628F2AC5}" type="presParOf" srcId="{9B68D292-0663-4B5B-AAB8-61253DDA9EE3}" destId="{9BC1812C-CACA-4561-A79F-B4717522695E}" srcOrd="6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A1F76E-8384-451D-B97B-86C1229C90A6}" type="doc">
      <dgm:prSet loTypeId="urn:microsoft.com/office/officeart/2005/8/layout/process5" loCatId="process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l-GR"/>
        </a:p>
      </dgm:t>
    </dgm:pt>
    <dgm:pt modelId="{7703C473-27EB-4E81-B7F4-B47190B16BA3}">
      <dgm:prSet phldrT="[Text]" custT="1"/>
      <dgm:spPr/>
      <dgm:t>
        <a:bodyPr/>
        <a:lstStyle/>
        <a:p>
          <a:r>
            <a:rPr lang="el-GR" sz="2000" b="0" smtClean="0">
              <a:solidFill>
                <a:schemeClr val="tx1"/>
              </a:solidFill>
              <a:latin typeface="Century Gothic" pitchFamily="34" charset="0"/>
            </a:rPr>
            <a:t>Στρατηγική – Πρόγραμμα Μάρκετινγκ </a:t>
          </a:r>
          <a:endParaRPr lang="el-GR" sz="2000" b="0" dirty="0">
            <a:solidFill>
              <a:schemeClr val="tx1"/>
            </a:solidFill>
          </a:endParaRPr>
        </a:p>
      </dgm:t>
    </dgm:pt>
    <dgm:pt modelId="{0BC41D79-A929-4620-9E4F-DBB8DE9DB717}" type="parTrans" cxnId="{9990E25D-123F-4D92-8E33-5FD0B1C23335}">
      <dgm:prSet/>
      <dgm:spPr/>
      <dgm:t>
        <a:bodyPr/>
        <a:lstStyle/>
        <a:p>
          <a:endParaRPr lang="el-GR"/>
        </a:p>
      </dgm:t>
    </dgm:pt>
    <dgm:pt modelId="{31374BEC-98D1-47D1-9C7E-994B9B682A16}" type="sibTrans" cxnId="{9990E25D-123F-4D92-8E33-5FD0B1C23335}">
      <dgm:prSet custT="1"/>
      <dgm:spPr/>
      <dgm:t>
        <a:bodyPr/>
        <a:lstStyle/>
        <a:p>
          <a:endParaRPr lang="el-GR" sz="2000" b="0">
            <a:solidFill>
              <a:schemeClr val="tx1"/>
            </a:solidFill>
          </a:endParaRPr>
        </a:p>
      </dgm:t>
    </dgm:pt>
    <dgm:pt modelId="{661C5406-1CDF-494C-89F8-F7E934ECA88E}">
      <dgm:prSet phldrT="[Text]" custT="1"/>
      <dgm:spPr/>
      <dgm:t>
        <a:bodyPr/>
        <a:lstStyle/>
        <a:p>
          <a:r>
            <a:rPr lang="el-GR" sz="2000" b="0" smtClean="0">
              <a:solidFill>
                <a:schemeClr val="tx1"/>
              </a:solidFill>
              <a:latin typeface="Century Gothic" pitchFamily="34" charset="0"/>
            </a:rPr>
            <a:t>Τεχνική παραγωγική δυνατότητα </a:t>
          </a:r>
          <a:endParaRPr lang="el-GR" sz="2000" b="0" dirty="0">
            <a:solidFill>
              <a:schemeClr val="tx1"/>
            </a:solidFill>
          </a:endParaRPr>
        </a:p>
      </dgm:t>
    </dgm:pt>
    <dgm:pt modelId="{8D150708-9025-4636-A25E-A61733CFEC01}" type="parTrans" cxnId="{3ACE4995-638F-4856-A1EE-55B29749798C}">
      <dgm:prSet/>
      <dgm:spPr/>
      <dgm:t>
        <a:bodyPr/>
        <a:lstStyle/>
        <a:p>
          <a:endParaRPr lang="el-GR"/>
        </a:p>
      </dgm:t>
    </dgm:pt>
    <dgm:pt modelId="{A35F3178-1906-43E2-B37E-540FE778EB56}" type="sibTrans" cxnId="{3ACE4995-638F-4856-A1EE-55B29749798C}">
      <dgm:prSet custT="1"/>
      <dgm:spPr/>
      <dgm:t>
        <a:bodyPr/>
        <a:lstStyle/>
        <a:p>
          <a:endParaRPr lang="el-GR" sz="2000" b="0">
            <a:solidFill>
              <a:schemeClr val="tx1"/>
            </a:solidFill>
          </a:endParaRPr>
        </a:p>
      </dgm:t>
    </dgm:pt>
    <dgm:pt modelId="{983DE5E1-A58B-4A24-8B47-F40F01CD6063}">
      <dgm:prSet phldrT="[Text]" custT="1"/>
      <dgm:spPr/>
      <dgm:t>
        <a:bodyPr/>
        <a:lstStyle/>
        <a:p>
          <a:r>
            <a:rPr lang="el-GR" sz="2000" b="0" smtClean="0">
              <a:solidFill>
                <a:schemeClr val="tx1"/>
              </a:solidFill>
              <a:latin typeface="Century Gothic" pitchFamily="34" charset="0"/>
            </a:rPr>
            <a:t>Χρειάζονται Νομικές άδειες; (αν χρειάζονται) </a:t>
          </a:r>
          <a:endParaRPr lang="el-GR" sz="2000" b="0" dirty="0">
            <a:solidFill>
              <a:schemeClr val="tx1"/>
            </a:solidFill>
          </a:endParaRPr>
        </a:p>
      </dgm:t>
    </dgm:pt>
    <dgm:pt modelId="{832F27B7-4270-4BAB-A679-8F3B6D39587A}" type="parTrans" cxnId="{4E8CF267-3AFF-40C7-8A48-B37BC264E505}">
      <dgm:prSet/>
      <dgm:spPr/>
      <dgm:t>
        <a:bodyPr/>
        <a:lstStyle/>
        <a:p>
          <a:endParaRPr lang="el-GR"/>
        </a:p>
      </dgm:t>
    </dgm:pt>
    <dgm:pt modelId="{0CDBAE80-4291-476F-AE1A-13DDF52DB99D}" type="sibTrans" cxnId="{4E8CF267-3AFF-40C7-8A48-B37BC264E505}">
      <dgm:prSet/>
      <dgm:spPr/>
      <dgm:t>
        <a:bodyPr/>
        <a:lstStyle/>
        <a:p>
          <a:endParaRPr lang="el-GR"/>
        </a:p>
      </dgm:t>
    </dgm:pt>
    <dgm:pt modelId="{B2F0DC97-0CCD-4C95-BAEC-1C23D27A4E7A}">
      <dgm:prSet custT="1"/>
      <dgm:spPr/>
      <dgm:t>
        <a:bodyPr/>
        <a:lstStyle/>
        <a:p>
          <a:endParaRPr lang="en-US" sz="2000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C99C7B7A-06BE-4AA4-899F-E975B65F266D}" type="parTrans" cxnId="{8496D895-4FE1-4244-8559-108DA226EB60}">
      <dgm:prSet/>
      <dgm:spPr/>
      <dgm:t>
        <a:bodyPr/>
        <a:lstStyle/>
        <a:p>
          <a:endParaRPr lang="el-GR"/>
        </a:p>
      </dgm:t>
    </dgm:pt>
    <dgm:pt modelId="{C9765B99-DEF5-476B-8D95-27A9EDB7C7C2}" type="sibTrans" cxnId="{8496D895-4FE1-4244-8559-108DA226EB60}">
      <dgm:prSet custT="1"/>
      <dgm:spPr/>
      <dgm:t>
        <a:bodyPr/>
        <a:lstStyle/>
        <a:p>
          <a:endParaRPr lang="el-GR" sz="2000" b="0">
            <a:solidFill>
              <a:schemeClr val="tx1"/>
            </a:solidFill>
          </a:endParaRPr>
        </a:p>
      </dgm:t>
    </dgm:pt>
    <dgm:pt modelId="{C3B453C0-7734-4701-9E2A-8EC9310AFF37}">
      <dgm:prSet custT="1"/>
      <dgm:spPr/>
      <dgm:t>
        <a:bodyPr/>
        <a:lstStyle/>
        <a:p>
          <a:r>
            <a:rPr lang="el-GR" sz="2000" b="0" smtClean="0">
              <a:solidFill>
                <a:schemeClr val="tx1"/>
              </a:solidFill>
              <a:latin typeface="Century Gothic" pitchFamily="34" charset="0"/>
            </a:rPr>
            <a:t>Δημιουργία πρωτοτύπου</a:t>
          </a:r>
          <a:endParaRPr lang="en-US" sz="2000" b="0" dirty="0">
            <a:solidFill>
              <a:schemeClr val="tx1"/>
            </a:solidFill>
            <a:latin typeface="Century Gothic" pitchFamily="34" charset="0"/>
          </a:endParaRPr>
        </a:p>
      </dgm:t>
    </dgm:pt>
    <dgm:pt modelId="{F006ADF1-6D69-4F1C-AB27-4CF86FD4D32A}" type="parTrans" cxnId="{B265B195-E94A-48FF-BC3E-1D95DEC5C23D}">
      <dgm:prSet/>
      <dgm:spPr/>
      <dgm:t>
        <a:bodyPr/>
        <a:lstStyle/>
        <a:p>
          <a:endParaRPr lang="el-GR"/>
        </a:p>
      </dgm:t>
    </dgm:pt>
    <dgm:pt modelId="{D07815FB-78AC-45FB-B41F-671FC534103A}" type="sibTrans" cxnId="{B265B195-E94A-48FF-BC3E-1D95DEC5C23D}">
      <dgm:prSet/>
      <dgm:spPr/>
      <dgm:t>
        <a:bodyPr/>
        <a:lstStyle/>
        <a:p>
          <a:endParaRPr lang="el-GR"/>
        </a:p>
      </dgm:t>
    </dgm:pt>
    <dgm:pt modelId="{BA729E5A-8BAC-4873-AF69-242ED21549CB}" type="pres">
      <dgm:prSet presAssocID="{66A1F76E-8384-451D-B97B-86C1229C90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629AFF4-ABEF-48D8-A724-300FA696466D}" type="pres">
      <dgm:prSet presAssocID="{B2F0DC97-0CCD-4C95-BAEC-1C23D27A4E7A}" presName="node" presStyleLbl="node1" presStyleIdx="0" presStyleCnt="4" custLinFactNeighborX="-3836" custLinFactNeighborY="9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C20D3A-0B83-47B5-B7D7-E8BB9E0967A2}" type="pres">
      <dgm:prSet presAssocID="{C9765B99-DEF5-476B-8D95-27A9EDB7C7C2}" presName="sibTrans" presStyleLbl="sibTrans2D1" presStyleIdx="0" presStyleCnt="3"/>
      <dgm:spPr/>
      <dgm:t>
        <a:bodyPr/>
        <a:lstStyle/>
        <a:p>
          <a:endParaRPr lang="el-GR"/>
        </a:p>
      </dgm:t>
    </dgm:pt>
    <dgm:pt modelId="{4B95F63C-AA91-4C9B-8EE4-4F4D1269D3AB}" type="pres">
      <dgm:prSet presAssocID="{C9765B99-DEF5-476B-8D95-27A9EDB7C7C2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75933A88-EDCD-452E-BE3F-F13C7915B193}" type="pres">
      <dgm:prSet presAssocID="{7703C473-27EB-4E81-B7F4-B47190B16BA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78E014-9F13-4E5A-B475-F2D2A787886B}" type="pres">
      <dgm:prSet presAssocID="{31374BEC-98D1-47D1-9C7E-994B9B682A16}" presName="sibTrans" presStyleLbl="sibTrans2D1" presStyleIdx="1" presStyleCnt="3"/>
      <dgm:spPr/>
      <dgm:t>
        <a:bodyPr/>
        <a:lstStyle/>
        <a:p>
          <a:endParaRPr lang="el-GR"/>
        </a:p>
      </dgm:t>
    </dgm:pt>
    <dgm:pt modelId="{65273A79-7B07-4072-A125-58CC2B318BC1}" type="pres">
      <dgm:prSet presAssocID="{31374BEC-98D1-47D1-9C7E-994B9B682A16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0B1C5C93-51E4-4F72-9319-9FEEE1A4BFFD}" type="pres">
      <dgm:prSet presAssocID="{661C5406-1CDF-494C-89F8-F7E934ECA8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48789C-1DCB-4C58-8BD6-D8E13B36D3CC}" type="pres">
      <dgm:prSet presAssocID="{A35F3178-1906-43E2-B37E-540FE778EB56}" presName="sibTrans" presStyleLbl="sibTrans2D1" presStyleIdx="2" presStyleCnt="3"/>
      <dgm:spPr/>
      <dgm:t>
        <a:bodyPr/>
        <a:lstStyle/>
        <a:p>
          <a:endParaRPr lang="el-GR"/>
        </a:p>
      </dgm:t>
    </dgm:pt>
    <dgm:pt modelId="{9D156255-449A-473E-B210-733581327B06}" type="pres">
      <dgm:prSet presAssocID="{A35F3178-1906-43E2-B37E-540FE778EB56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539DC8FA-311C-4F7D-A54A-7D70A75240C6}" type="pres">
      <dgm:prSet presAssocID="{983DE5E1-A58B-4A24-8B47-F40F01CD60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F7D2728-5727-4EDD-B22B-E4300C413BCD}" type="presOf" srcId="{C3B453C0-7734-4701-9E2A-8EC9310AFF37}" destId="{D629AFF4-ABEF-48D8-A724-300FA696466D}" srcOrd="0" destOrd="1" presId="urn:microsoft.com/office/officeart/2005/8/layout/process5"/>
    <dgm:cxn modelId="{A5C5F04B-4591-4FFA-922B-8CA09DF195D3}" type="presOf" srcId="{66A1F76E-8384-451D-B97B-86C1229C90A6}" destId="{BA729E5A-8BAC-4873-AF69-242ED21549CB}" srcOrd="0" destOrd="0" presId="urn:microsoft.com/office/officeart/2005/8/layout/process5"/>
    <dgm:cxn modelId="{6C245AB5-6073-491A-9AEF-61243C471208}" type="presOf" srcId="{C9765B99-DEF5-476B-8D95-27A9EDB7C7C2}" destId="{F2C20D3A-0B83-47B5-B7D7-E8BB9E0967A2}" srcOrd="0" destOrd="0" presId="urn:microsoft.com/office/officeart/2005/8/layout/process5"/>
    <dgm:cxn modelId="{DAD17753-48A9-4DAE-9601-E67174FEC48B}" type="presOf" srcId="{661C5406-1CDF-494C-89F8-F7E934ECA88E}" destId="{0B1C5C93-51E4-4F72-9319-9FEEE1A4BFFD}" srcOrd="0" destOrd="0" presId="urn:microsoft.com/office/officeart/2005/8/layout/process5"/>
    <dgm:cxn modelId="{0B9196FB-357C-4D3A-980A-948241AB5B52}" type="presOf" srcId="{31374BEC-98D1-47D1-9C7E-994B9B682A16}" destId="{3478E014-9F13-4E5A-B475-F2D2A787886B}" srcOrd="0" destOrd="0" presId="urn:microsoft.com/office/officeart/2005/8/layout/process5"/>
    <dgm:cxn modelId="{FAC800B7-58D7-4669-A0B4-9FE362F03C12}" type="presOf" srcId="{A35F3178-1906-43E2-B37E-540FE778EB56}" destId="{9D156255-449A-473E-B210-733581327B06}" srcOrd="1" destOrd="0" presId="urn:microsoft.com/office/officeart/2005/8/layout/process5"/>
    <dgm:cxn modelId="{3ACE4995-638F-4856-A1EE-55B29749798C}" srcId="{66A1F76E-8384-451D-B97B-86C1229C90A6}" destId="{661C5406-1CDF-494C-89F8-F7E934ECA88E}" srcOrd="2" destOrd="0" parTransId="{8D150708-9025-4636-A25E-A61733CFEC01}" sibTransId="{A35F3178-1906-43E2-B37E-540FE778EB56}"/>
    <dgm:cxn modelId="{E587816B-C59F-46E0-99B5-4A4896F87733}" type="presOf" srcId="{C9765B99-DEF5-476B-8D95-27A9EDB7C7C2}" destId="{4B95F63C-AA91-4C9B-8EE4-4F4D1269D3AB}" srcOrd="1" destOrd="0" presId="urn:microsoft.com/office/officeart/2005/8/layout/process5"/>
    <dgm:cxn modelId="{B265B195-E94A-48FF-BC3E-1D95DEC5C23D}" srcId="{B2F0DC97-0CCD-4C95-BAEC-1C23D27A4E7A}" destId="{C3B453C0-7734-4701-9E2A-8EC9310AFF37}" srcOrd="0" destOrd="0" parTransId="{F006ADF1-6D69-4F1C-AB27-4CF86FD4D32A}" sibTransId="{D07815FB-78AC-45FB-B41F-671FC534103A}"/>
    <dgm:cxn modelId="{9990E25D-123F-4D92-8E33-5FD0B1C23335}" srcId="{66A1F76E-8384-451D-B97B-86C1229C90A6}" destId="{7703C473-27EB-4E81-B7F4-B47190B16BA3}" srcOrd="1" destOrd="0" parTransId="{0BC41D79-A929-4620-9E4F-DBB8DE9DB717}" sibTransId="{31374BEC-98D1-47D1-9C7E-994B9B682A16}"/>
    <dgm:cxn modelId="{0F4B30F3-B1AF-4716-ACC0-E520BCAA7290}" type="presOf" srcId="{A35F3178-1906-43E2-B37E-540FE778EB56}" destId="{D048789C-1DCB-4C58-8BD6-D8E13B36D3CC}" srcOrd="0" destOrd="0" presId="urn:microsoft.com/office/officeart/2005/8/layout/process5"/>
    <dgm:cxn modelId="{B7E28478-063A-4613-A95A-47ADAEF8782E}" type="presOf" srcId="{7703C473-27EB-4E81-B7F4-B47190B16BA3}" destId="{75933A88-EDCD-452E-BE3F-F13C7915B193}" srcOrd="0" destOrd="0" presId="urn:microsoft.com/office/officeart/2005/8/layout/process5"/>
    <dgm:cxn modelId="{603D63E9-C664-4A8F-999B-6464B1987688}" type="presOf" srcId="{31374BEC-98D1-47D1-9C7E-994B9B682A16}" destId="{65273A79-7B07-4072-A125-58CC2B318BC1}" srcOrd="1" destOrd="0" presId="urn:microsoft.com/office/officeart/2005/8/layout/process5"/>
    <dgm:cxn modelId="{283D367E-4781-4057-BAB6-2EEC21EE59B2}" type="presOf" srcId="{B2F0DC97-0CCD-4C95-BAEC-1C23D27A4E7A}" destId="{D629AFF4-ABEF-48D8-A724-300FA696466D}" srcOrd="0" destOrd="0" presId="urn:microsoft.com/office/officeart/2005/8/layout/process5"/>
    <dgm:cxn modelId="{4E8CF267-3AFF-40C7-8A48-B37BC264E505}" srcId="{66A1F76E-8384-451D-B97B-86C1229C90A6}" destId="{983DE5E1-A58B-4A24-8B47-F40F01CD6063}" srcOrd="3" destOrd="0" parTransId="{832F27B7-4270-4BAB-A679-8F3B6D39587A}" sibTransId="{0CDBAE80-4291-476F-AE1A-13DDF52DB99D}"/>
    <dgm:cxn modelId="{A313F8F9-B3DC-423B-826B-70741325EFDC}" type="presOf" srcId="{983DE5E1-A58B-4A24-8B47-F40F01CD6063}" destId="{539DC8FA-311C-4F7D-A54A-7D70A75240C6}" srcOrd="0" destOrd="0" presId="urn:microsoft.com/office/officeart/2005/8/layout/process5"/>
    <dgm:cxn modelId="{8496D895-4FE1-4244-8559-108DA226EB60}" srcId="{66A1F76E-8384-451D-B97B-86C1229C90A6}" destId="{B2F0DC97-0CCD-4C95-BAEC-1C23D27A4E7A}" srcOrd="0" destOrd="0" parTransId="{C99C7B7A-06BE-4AA4-899F-E975B65F266D}" sibTransId="{C9765B99-DEF5-476B-8D95-27A9EDB7C7C2}"/>
    <dgm:cxn modelId="{BCB0E091-8F5F-4054-93FC-012A5F94C2AC}" type="presParOf" srcId="{BA729E5A-8BAC-4873-AF69-242ED21549CB}" destId="{D629AFF4-ABEF-48D8-A724-300FA696466D}" srcOrd="0" destOrd="0" presId="urn:microsoft.com/office/officeart/2005/8/layout/process5"/>
    <dgm:cxn modelId="{A9C9CDFA-B517-4851-A680-B54D0752B39E}" type="presParOf" srcId="{BA729E5A-8BAC-4873-AF69-242ED21549CB}" destId="{F2C20D3A-0B83-47B5-B7D7-E8BB9E0967A2}" srcOrd="1" destOrd="0" presId="urn:microsoft.com/office/officeart/2005/8/layout/process5"/>
    <dgm:cxn modelId="{32FF80BE-9214-4F5A-B3A0-189859D2227F}" type="presParOf" srcId="{F2C20D3A-0B83-47B5-B7D7-E8BB9E0967A2}" destId="{4B95F63C-AA91-4C9B-8EE4-4F4D1269D3AB}" srcOrd="0" destOrd="0" presId="urn:microsoft.com/office/officeart/2005/8/layout/process5"/>
    <dgm:cxn modelId="{6582C8AB-A634-4F2C-A4CF-154B91BE5CBC}" type="presParOf" srcId="{BA729E5A-8BAC-4873-AF69-242ED21549CB}" destId="{75933A88-EDCD-452E-BE3F-F13C7915B193}" srcOrd="2" destOrd="0" presId="urn:microsoft.com/office/officeart/2005/8/layout/process5"/>
    <dgm:cxn modelId="{52B87FC4-A8D1-46DF-BC8F-5251518F9EEC}" type="presParOf" srcId="{BA729E5A-8BAC-4873-AF69-242ED21549CB}" destId="{3478E014-9F13-4E5A-B475-F2D2A787886B}" srcOrd="3" destOrd="0" presId="urn:microsoft.com/office/officeart/2005/8/layout/process5"/>
    <dgm:cxn modelId="{6F65E49B-7096-420F-BF38-E3AE2A46FAC4}" type="presParOf" srcId="{3478E014-9F13-4E5A-B475-F2D2A787886B}" destId="{65273A79-7B07-4072-A125-58CC2B318BC1}" srcOrd="0" destOrd="0" presId="urn:microsoft.com/office/officeart/2005/8/layout/process5"/>
    <dgm:cxn modelId="{4A3DC882-DD01-4554-B685-2FA1CE40B327}" type="presParOf" srcId="{BA729E5A-8BAC-4873-AF69-242ED21549CB}" destId="{0B1C5C93-51E4-4F72-9319-9FEEE1A4BFFD}" srcOrd="4" destOrd="0" presId="urn:microsoft.com/office/officeart/2005/8/layout/process5"/>
    <dgm:cxn modelId="{BDF87113-6355-40A7-A0AB-04A04B4A32F2}" type="presParOf" srcId="{BA729E5A-8BAC-4873-AF69-242ED21549CB}" destId="{D048789C-1DCB-4C58-8BD6-D8E13B36D3CC}" srcOrd="5" destOrd="0" presId="urn:microsoft.com/office/officeart/2005/8/layout/process5"/>
    <dgm:cxn modelId="{4DBAE8AD-404E-4898-923C-AD30A34C057B}" type="presParOf" srcId="{D048789C-1DCB-4C58-8BD6-D8E13B36D3CC}" destId="{9D156255-449A-473E-B210-733581327B06}" srcOrd="0" destOrd="0" presId="urn:microsoft.com/office/officeart/2005/8/layout/process5"/>
    <dgm:cxn modelId="{D8EDDBA9-0A7C-437A-8CAF-151D2909EA04}" type="presParOf" srcId="{BA729E5A-8BAC-4873-AF69-242ED21549CB}" destId="{539DC8FA-311C-4F7D-A54A-7D70A75240C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A735C-170E-4053-81D9-4E963E7B0969}" type="doc">
      <dgm:prSet loTypeId="urn:microsoft.com/office/officeart/2005/8/layout/default#9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6B27987A-7159-4B40-9081-A8A47019E0CB}">
      <dgm:prSet phldrT="[Text]"/>
      <dgm:spPr/>
      <dgm:t>
        <a:bodyPr/>
        <a:lstStyle/>
        <a:p>
          <a:r>
            <a:rPr lang="el-GR" b="0" dirty="0" smtClean="0">
              <a:effectLst/>
              <a:latin typeface="Century Gothic" pitchFamily="34" charset="0"/>
            </a:rPr>
            <a:t>ΑΝΑΖΩΟΓΟΝΗΣΗ</a:t>
          </a:r>
        </a:p>
        <a:p>
          <a:r>
            <a:rPr lang="el-GR" b="0" dirty="0" smtClean="0">
              <a:effectLst/>
              <a:latin typeface="Century Gothic" pitchFamily="34" charset="0"/>
            </a:rPr>
            <a:t>ΠΡΟΓΡΑΜΜΑΤΟΣ</a:t>
          </a:r>
        </a:p>
        <a:p>
          <a:r>
            <a:rPr lang="el-GR" b="0" dirty="0" smtClean="0">
              <a:effectLst/>
              <a:latin typeface="Century Gothic" pitchFamily="34" charset="0"/>
            </a:rPr>
            <a:t>ΜΑΡΚΕΤΙΝΓΚ </a:t>
          </a:r>
          <a:endParaRPr lang="el-GR" b="0" dirty="0">
            <a:effectLst/>
          </a:endParaRPr>
        </a:p>
      </dgm:t>
    </dgm:pt>
    <dgm:pt modelId="{BDBDD51F-0671-4069-B9EB-34C9C4052828}" type="parTrans" cxnId="{3EF6C194-BFAE-4D68-8DD6-2252235AA177}">
      <dgm:prSet/>
      <dgm:spPr/>
      <dgm:t>
        <a:bodyPr/>
        <a:lstStyle/>
        <a:p>
          <a:endParaRPr lang="el-GR"/>
        </a:p>
      </dgm:t>
    </dgm:pt>
    <dgm:pt modelId="{0DE4AB31-BDC4-4CC3-9AC5-BA2A1C2E3755}" type="sibTrans" cxnId="{3EF6C194-BFAE-4D68-8DD6-2252235AA177}">
      <dgm:prSet/>
      <dgm:spPr/>
      <dgm:t>
        <a:bodyPr/>
        <a:lstStyle/>
        <a:p>
          <a:endParaRPr lang="el-GR"/>
        </a:p>
      </dgm:t>
    </dgm:pt>
    <dgm:pt modelId="{F56A8C12-127E-4A4E-BE5C-E9F036A65B75}">
      <dgm:prSet phldrT="[Text]"/>
      <dgm:spPr/>
      <dgm:t>
        <a:bodyPr/>
        <a:lstStyle/>
        <a:p>
          <a:r>
            <a:rPr lang="el-GR" b="0" smtClean="0">
              <a:effectLst/>
              <a:latin typeface="Century Gothic" pitchFamily="34" charset="0"/>
            </a:rPr>
            <a:t>ΝΕΕΣ ΕΦΑΡΜΟΓΕΣ</a:t>
          </a:r>
          <a:endParaRPr lang="el-GR" b="0" dirty="0">
            <a:effectLst/>
          </a:endParaRPr>
        </a:p>
      </dgm:t>
    </dgm:pt>
    <dgm:pt modelId="{2A74A94E-7302-4A5F-8E65-74417468D32E}" type="parTrans" cxnId="{35E66985-630A-4D77-8AB5-DBE65026C258}">
      <dgm:prSet/>
      <dgm:spPr/>
      <dgm:t>
        <a:bodyPr/>
        <a:lstStyle/>
        <a:p>
          <a:endParaRPr lang="el-GR"/>
        </a:p>
      </dgm:t>
    </dgm:pt>
    <dgm:pt modelId="{F10F222B-1859-4730-A540-8ED9156EE1D5}" type="sibTrans" cxnId="{35E66985-630A-4D77-8AB5-DBE65026C258}">
      <dgm:prSet/>
      <dgm:spPr/>
      <dgm:t>
        <a:bodyPr/>
        <a:lstStyle/>
        <a:p>
          <a:endParaRPr lang="el-GR"/>
        </a:p>
      </dgm:t>
    </dgm:pt>
    <dgm:pt modelId="{957D5614-B9D7-4858-8F2F-0D83DF80DDF4}">
      <dgm:prSet phldrT="[Text]"/>
      <dgm:spPr/>
      <dgm:t>
        <a:bodyPr/>
        <a:lstStyle/>
        <a:p>
          <a:r>
            <a:rPr lang="el-GR" b="0" smtClean="0">
              <a:effectLst/>
              <a:latin typeface="Century Gothic" pitchFamily="34" charset="0"/>
            </a:rPr>
            <a:t>ΝΕΕΣ ΑΓΟΡΕΣ</a:t>
          </a:r>
          <a:endParaRPr lang="el-GR" b="0" dirty="0">
            <a:effectLst/>
          </a:endParaRPr>
        </a:p>
      </dgm:t>
    </dgm:pt>
    <dgm:pt modelId="{8EE2E086-7227-4E31-9224-0C6513F15EED}" type="parTrans" cxnId="{E34420C9-5BE9-4382-AB9A-662FFD47E953}">
      <dgm:prSet/>
      <dgm:spPr/>
      <dgm:t>
        <a:bodyPr/>
        <a:lstStyle/>
        <a:p>
          <a:endParaRPr lang="el-GR"/>
        </a:p>
      </dgm:t>
    </dgm:pt>
    <dgm:pt modelId="{FD183017-BB18-4858-9EF0-0A913935A55E}" type="sibTrans" cxnId="{E34420C9-5BE9-4382-AB9A-662FFD47E953}">
      <dgm:prSet/>
      <dgm:spPr/>
      <dgm:t>
        <a:bodyPr/>
        <a:lstStyle/>
        <a:p>
          <a:endParaRPr lang="el-GR"/>
        </a:p>
      </dgm:t>
    </dgm:pt>
    <dgm:pt modelId="{6E9F78EB-2D4D-4A3D-96EE-C24B6068D212}">
      <dgm:prSet phldrT="[Text]"/>
      <dgm:spPr/>
      <dgm:t>
        <a:bodyPr/>
        <a:lstStyle/>
        <a:p>
          <a:r>
            <a:rPr lang="el-GR" b="0" smtClean="0">
              <a:effectLst/>
              <a:latin typeface="Century Gothic" pitchFamily="34" charset="0"/>
            </a:rPr>
            <a:t>ΚΥΒΕΡΝΗΤΙΚΗ</a:t>
          </a:r>
        </a:p>
        <a:p>
          <a:r>
            <a:rPr lang="el-GR" b="0" smtClean="0">
              <a:effectLst/>
              <a:latin typeface="Century Gothic" pitchFamily="34" charset="0"/>
            </a:rPr>
            <a:t>ΥΠΟΣΤΗΡΙΞΗ</a:t>
          </a:r>
          <a:endParaRPr lang="el-GR" b="0" dirty="0">
            <a:effectLst/>
          </a:endParaRPr>
        </a:p>
      </dgm:t>
    </dgm:pt>
    <dgm:pt modelId="{0237BA68-5247-4B1E-8DA6-3E2DCAEA487E}" type="parTrans" cxnId="{C67CD9AA-34A3-4A41-83D0-CC47F3DECF64}">
      <dgm:prSet/>
      <dgm:spPr/>
      <dgm:t>
        <a:bodyPr/>
        <a:lstStyle/>
        <a:p>
          <a:endParaRPr lang="el-GR"/>
        </a:p>
      </dgm:t>
    </dgm:pt>
    <dgm:pt modelId="{D7A54730-DF57-47F0-8E5B-C1C8AD90B896}" type="sibTrans" cxnId="{C67CD9AA-34A3-4A41-83D0-CC47F3DECF64}">
      <dgm:prSet/>
      <dgm:spPr/>
      <dgm:t>
        <a:bodyPr/>
        <a:lstStyle/>
        <a:p>
          <a:endParaRPr lang="el-GR"/>
        </a:p>
      </dgm:t>
    </dgm:pt>
    <dgm:pt modelId="{C50D3978-FAB6-471F-A0A4-71FF7D7F06D5}">
      <dgm:prSet phldrT="[Text]"/>
      <dgm:spPr/>
      <dgm:t>
        <a:bodyPr/>
        <a:lstStyle/>
        <a:p>
          <a:r>
            <a:rPr lang="el-GR" b="0" smtClean="0">
              <a:effectLst/>
              <a:latin typeface="Century Gothic" pitchFamily="34" charset="0"/>
            </a:rPr>
            <a:t>ΕΚΜΕΤΑΛΛΕΥΣΗ ΤΜΗΜΑΤΩΝ</a:t>
          </a:r>
        </a:p>
        <a:p>
          <a:r>
            <a:rPr lang="el-GR" b="0" smtClean="0">
              <a:effectLst/>
              <a:latin typeface="Century Gothic" pitchFamily="34" charset="0"/>
            </a:rPr>
            <a:t>ΠΟΥ ΒΡΙΣΚΟΝΤΑΙ ΣΕ ΑΝΟΔΟ</a:t>
          </a:r>
          <a:endParaRPr lang="el-GR" b="0" dirty="0">
            <a:effectLst/>
          </a:endParaRPr>
        </a:p>
      </dgm:t>
    </dgm:pt>
    <dgm:pt modelId="{83FA7AC4-A4C3-4323-A9EB-96B923B4D48E}" type="parTrans" cxnId="{C5A9EAE8-8A93-47B1-B92C-DC1299947011}">
      <dgm:prSet/>
      <dgm:spPr/>
      <dgm:t>
        <a:bodyPr/>
        <a:lstStyle/>
        <a:p>
          <a:endParaRPr lang="el-GR"/>
        </a:p>
      </dgm:t>
    </dgm:pt>
    <dgm:pt modelId="{8B9897B1-16BA-4E49-B2E0-B1BAF7A2751A}" type="sibTrans" cxnId="{C5A9EAE8-8A93-47B1-B92C-DC1299947011}">
      <dgm:prSet/>
      <dgm:spPr/>
      <dgm:t>
        <a:bodyPr/>
        <a:lstStyle/>
        <a:p>
          <a:endParaRPr lang="el-GR"/>
        </a:p>
      </dgm:t>
    </dgm:pt>
    <dgm:pt modelId="{2DF243F7-C9E8-4CB7-A34D-1EF92ADD3C27}">
      <dgm:prSet/>
      <dgm:spPr/>
      <dgm:t>
        <a:bodyPr/>
        <a:lstStyle/>
        <a:p>
          <a:r>
            <a:rPr lang="el-GR" b="0" smtClean="0">
              <a:effectLst/>
              <a:latin typeface="Century Gothic" pitchFamily="34" charset="0"/>
            </a:rPr>
            <a:t>ΝΕΑ ΠΡΟΪΟΝΤΑ</a:t>
          </a:r>
          <a:endParaRPr lang="el-GR" b="0" dirty="0">
            <a:effectLst/>
            <a:latin typeface="Century Gothic" pitchFamily="34" charset="0"/>
          </a:endParaRPr>
        </a:p>
      </dgm:t>
    </dgm:pt>
    <dgm:pt modelId="{D3EAED0A-BBC9-4FCF-B5A0-5504F4DA18D9}" type="parTrans" cxnId="{2E12CBF3-1C8F-4B32-AE93-0CDFAE2DA394}">
      <dgm:prSet/>
      <dgm:spPr/>
      <dgm:t>
        <a:bodyPr/>
        <a:lstStyle/>
        <a:p>
          <a:endParaRPr lang="el-GR"/>
        </a:p>
      </dgm:t>
    </dgm:pt>
    <dgm:pt modelId="{B96A3639-B7C2-4CEA-BFF5-4CC9BC620ECC}" type="sibTrans" cxnId="{2E12CBF3-1C8F-4B32-AE93-0CDFAE2DA394}">
      <dgm:prSet/>
      <dgm:spPr/>
      <dgm:t>
        <a:bodyPr/>
        <a:lstStyle/>
        <a:p>
          <a:endParaRPr lang="el-GR"/>
        </a:p>
      </dgm:t>
    </dgm:pt>
    <dgm:pt modelId="{7D2EC28E-3CCC-429D-B36B-3C8DFCFC9D23}" type="pres">
      <dgm:prSet presAssocID="{D3AA735C-170E-4053-81D9-4E963E7B09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1E1F45E-C750-4228-8F3D-ADB7830C4945}" type="pres">
      <dgm:prSet presAssocID="{6B27987A-7159-4B40-9081-A8A47019E0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05410D-2C91-4AB5-B97A-6475405908B5}" type="pres">
      <dgm:prSet presAssocID="{0DE4AB31-BDC4-4CC3-9AC5-BA2A1C2E3755}" presName="sibTrans" presStyleCnt="0"/>
      <dgm:spPr/>
    </dgm:pt>
    <dgm:pt modelId="{F6AF2681-436B-4526-B39E-B9132D4BAE1B}" type="pres">
      <dgm:prSet presAssocID="{F56A8C12-127E-4A4E-BE5C-E9F036A65B7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85D09F-F73B-41C3-A405-D403DE2B3AD7}" type="pres">
      <dgm:prSet presAssocID="{F10F222B-1859-4730-A540-8ED9156EE1D5}" presName="sibTrans" presStyleCnt="0"/>
      <dgm:spPr/>
    </dgm:pt>
    <dgm:pt modelId="{E60BEB19-71C7-430A-B93C-78E7A72C0303}" type="pres">
      <dgm:prSet presAssocID="{957D5614-B9D7-4858-8F2F-0D83DF80DDF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E366CB-601B-4A24-ABFC-06F0C9E8302A}" type="pres">
      <dgm:prSet presAssocID="{FD183017-BB18-4858-9EF0-0A913935A55E}" presName="sibTrans" presStyleCnt="0"/>
      <dgm:spPr/>
    </dgm:pt>
    <dgm:pt modelId="{194421EC-604F-4D17-B5C5-C4C6AFCF8A90}" type="pres">
      <dgm:prSet presAssocID="{6E9F78EB-2D4D-4A3D-96EE-C24B6068D2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2B57D3-6570-4AF1-A3E2-F1A6CAC17CC0}" type="pres">
      <dgm:prSet presAssocID="{D7A54730-DF57-47F0-8E5B-C1C8AD90B896}" presName="sibTrans" presStyleCnt="0"/>
      <dgm:spPr/>
    </dgm:pt>
    <dgm:pt modelId="{C93C8B9F-12F9-489D-9874-E6E5F62DA22E}" type="pres">
      <dgm:prSet presAssocID="{C50D3978-FAB6-471F-A0A4-71FF7D7F06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FF3D15-9C8E-409E-87D2-8F3465D35D96}" type="pres">
      <dgm:prSet presAssocID="{8B9897B1-16BA-4E49-B2E0-B1BAF7A2751A}" presName="sibTrans" presStyleCnt="0"/>
      <dgm:spPr/>
    </dgm:pt>
    <dgm:pt modelId="{C22A497D-28A2-4858-9655-83848049078E}" type="pres">
      <dgm:prSet presAssocID="{2DF243F7-C9E8-4CB7-A34D-1EF92ADD3C2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5B0D971-384C-472B-B7BF-A35C16E57D35}" type="presOf" srcId="{2DF243F7-C9E8-4CB7-A34D-1EF92ADD3C27}" destId="{C22A497D-28A2-4858-9655-83848049078E}" srcOrd="0" destOrd="0" presId="urn:microsoft.com/office/officeart/2005/8/layout/default#9"/>
    <dgm:cxn modelId="{E34420C9-5BE9-4382-AB9A-662FFD47E953}" srcId="{D3AA735C-170E-4053-81D9-4E963E7B0969}" destId="{957D5614-B9D7-4858-8F2F-0D83DF80DDF4}" srcOrd="2" destOrd="0" parTransId="{8EE2E086-7227-4E31-9224-0C6513F15EED}" sibTransId="{FD183017-BB18-4858-9EF0-0A913935A55E}"/>
    <dgm:cxn modelId="{1946FE8B-514E-41D5-B2EE-762EB7C544AC}" type="presOf" srcId="{C50D3978-FAB6-471F-A0A4-71FF7D7F06D5}" destId="{C93C8B9F-12F9-489D-9874-E6E5F62DA22E}" srcOrd="0" destOrd="0" presId="urn:microsoft.com/office/officeart/2005/8/layout/default#9"/>
    <dgm:cxn modelId="{2E12CBF3-1C8F-4B32-AE93-0CDFAE2DA394}" srcId="{D3AA735C-170E-4053-81D9-4E963E7B0969}" destId="{2DF243F7-C9E8-4CB7-A34D-1EF92ADD3C27}" srcOrd="5" destOrd="0" parTransId="{D3EAED0A-BBC9-4FCF-B5A0-5504F4DA18D9}" sibTransId="{B96A3639-B7C2-4CEA-BFF5-4CC9BC620ECC}"/>
    <dgm:cxn modelId="{8E1DE473-13F5-46BD-B795-5A2728B032C7}" type="presOf" srcId="{957D5614-B9D7-4858-8F2F-0D83DF80DDF4}" destId="{E60BEB19-71C7-430A-B93C-78E7A72C0303}" srcOrd="0" destOrd="0" presId="urn:microsoft.com/office/officeart/2005/8/layout/default#9"/>
    <dgm:cxn modelId="{C67CD9AA-34A3-4A41-83D0-CC47F3DECF64}" srcId="{D3AA735C-170E-4053-81D9-4E963E7B0969}" destId="{6E9F78EB-2D4D-4A3D-96EE-C24B6068D212}" srcOrd="3" destOrd="0" parTransId="{0237BA68-5247-4B1E-8DA6-3E2DCAEA487E}" sibTransId="{D7A54730-DF57-47F0-8E5B-C1C8AD90B896}"/>
    <dgm:cxn modelId="{C5A9EAE8-8A93-47B1-B92C-DC1299947011}" srcId="{D3AA735C-170E-4053-81D9-4E963E7B0969}" destId="{C50D3978-FAB6-471F-A0A4-71FF7D7F06D5}" srcOrd="4" destOrd="0" parTransId="{83FA7AC4-A4C3-4323-A9EB-96B923B4D48E}" sibTransId="{8B9897B1-16BA-4E49-B2E0-B1BAF7A2751A}"/>
    <dgm:cxn modelId="{13EB9C6D-8286-4E91-8670-1AE3803289E5}" type="presOf" srcId="{D3AA735C-170E-4053-81D9-4E963E7B0969}" destId="{7D2EC28E-3CCC-429D-B36B-3C8DFCFC9D23}" srcOrd="0" destOrd="0" presId="urn:microsoft.com/office/officeart/2005/8/layout/default#9"/>
    <dgm:cxn modelId="{35E66985-630A-4D77-8AB5-DBE65026C258}" srcId="{D3AA735C-170E-4053-81D9-4E963E7B0969}" destId="{F56A8C12-127E-4A4E-BE5C-E9F036A65B75}" srcOrd="1" destOrd="0" parTransId="{2A74A94E-7302-4A5F-8E65-74417468D32E}" sibTransId="{F10F222B-1859-4730-A540-8ED9156EE1D5}"/>
    <dgm:cxn modelId="{3EF6C194-BFAE-4D68-8DD6-2252235AA177}" srcId="{D3AA735C-170E-4053-81D9-4E963E7B0969}" destId="{6B27987A-7159-4B40-9081-A8A47019E0CB}" srcOrd="0" destOrd="0" parTransId="{BDBDD51F-0671-4069-B9EB-34C9C4052828}" sibTransId="{0DE4AB31-BDC4-4CC3-9AC5-BA2A1C2E3755}"/>
    <dgm:cxn modelId="{054AE3EA-B6C8-4867-91F2-893C7C14D338}" type="presOf" srcId="{F56A8C12-127E-4A4E-BE5C-E9F036A65B75}" destId="{F6AF2681-436B-4526-B39E-B9132D4BAE1B}" srcOrd="0" destOrd="0" presId="urn:microsoft.com/office/officeart/2005/8/layout/default#9"/>
    <dgm:cxn modelId="{36F8233F-2740-4174-B713-E6E6889BCE1F}" type="presOf" srcId="{6B27987A-7159-4B40-9081-A8A47019E0CB}" destId="{B1E1F45E-C750-4228-8F3D-ADB7830C4945}" srcOrd="0" destOrd="0" presId="urn:microsoft.com/office/officeart/2005/8/layout/default#9"/>
    <dgm:cxn modelId="{5A3AB7A2-7820-4E5B-8342-C3CC42195338}" type="presOf" srcId="{6E9F78EB-2D4D-4A3D-96EE-C24B6068D212}" destId="{194421EC-604F-4D17-B5C5-C4C6AFCF8A90}" srcOrd="0" destOrd="0" presId="urn:microsoft.com/office/officeart/2005/8/layout/default#9"/>
    <dgm:cxn modelId="{87BCBAC3-454E-46C4-9B3E-ECDF46785718}" type="presParOf" srcId="{7D2EC28E-3CCC-429D-B36B-3C8DFCFC9D23}" destId="{B1E1F45E-C750-4228-8F3D-ADB7830C4945}" srcOrd="0" destOrd="0" presId="urn:microsoft.com/office/officeart/2005/8/layout/default#9"/>
    <dgm:cxn modelId="{8C124720-974B-4BBE-83CE-ACA5A6A71226}" type="presParOf" srcId="{7D2EC28E-3CCC-429D-B36B-3C8DFCFC9D23}" destId="{3905410D-2C91-4AB5-B97A-6475405908B5}" srcOrd="1" destOrd="0" presId="urn:microsoft.com/office/officeart/2005/8/layout/default#9"/>
    <dgm:cxn modelId="{F9098BCD-668B-4802-98BB-9E1A3487A104}" type="presParOf" srcId="{7D2EC28E-3CCC-429D-B36B-3C8DFCFC9D23}" destId="{F6AF2681-436B-4526-B39E-B9132D4BAE1B}" srcOrd="2" destOrd="0" presId="urn:microsoft.com/office/officeart/2005/8/layout/default#9"/>
    <dgm:cxn modelId="{B164EECE-E941-41FB-9BFB-7E91740B7F0F}" type="presParOf" srcId="{7D2EC28E-3CCC-429D-B36B-3C8DFCFC9D23}" destId="{6485D09F-F73B-41C3-A405-D403DE2B3AD7}" srcOrd="3" destOrd="0" presId="urn:microsoft.com/office/officeart/2005/8/layout/default#9"/>
    <dgm:cxn modelId="{C323A3F4-D554-4F39-9FDA-CE6C7FB666BC}" type="presParOf" srcId="{7D2EC28E-3CCC-429D-B36B-3C8DFCFC9D23}" destId="{E60BEB19-71C7-430A-B93C-78E7A72C0303}" srcOrd="4" destOrd="0" presId="urn:microsoft.com/office/officeart/2005/8/layout/default#9"/>
    <dgm:cxn modelId="{72A677FB-7223-4873-B65C-A2E0E9F441C0}" type="presParOf" srcId="{7D2EC28E-3CCC-429D-B36B-3C8DFCFC9D23}" destId="{84E366CB-601B-4A24-ABFC-06F0C9E8302A}" srcOrd="5" destOrd="0" presId="urn:microsoft.com/office/officeart/2005/8/layout/default#9"/>
    <dgm:cxn modelId="{D3BCBDD5-B1E0-4C05-9336-E28A874C360C}" type="presParOf" srcId="{7D2EC28E-3CCC-429D-B36B-3C8DFCFC9D23}" destId="{194421EC-604F-4D17-B5C5-C4C6AFCF8A90}" srcOrd="6" destOrd="0" presId="urn:microsoft.com/office/officeart/2005/8/layout/default#9"/>
    <dgm:cxn modelId="{EDCA3E0A-E02F-494E-B36C-5CE533650124}" type="presParOf" srcId="{7D2EC28E-3CCC-429D-B36B-3C8DFCFC9D23}" destId="{3B2B57D3-6570-4AF1-A3E2-F1A6CAC17CC0}" srcOrd="7" destOrd="0" presId="urn:microsoft.com/office/officeart/2005/8/layout/default#9"/>
    <dgm:cxn modelId="{5287C684-4B09-41DB-81AE-5C6AA778CFDE}" type="presParOf" srcId="{7D2EC28E-3CCC-429D-B36B-3C8DFCFC9D23}" destId="{C93C8B9F-12F9-489D-9874-E6E5F62DA22E}" srcOrd="8" destOrd="0" presId="urn:microsoft.com/office/officeart/2005/8/layout/default#9"/>
    <dgm:cxn modelId="{ED223041-EE97-4DD8-A349-7965C8008BE9}" type="presParOf" srcId="{7D2EC28E-3CCC-429D-B36B-3C8DFCFC9D23}" destId="{67FF3D15-9C8E-409E-87D2-8F3465D35D96}" srcOrd="9" destOrd="0" presId="urn:microsoft.com/office/officeart/2005/8/layout/default#9"/>
    <dgm:cxn modelId="{985B8ACD-44A5-4D0C-850D-8D69DAC630F6}" type="presParOf" srcId="{7D2EC28E-3CCC-429D-B36B-3C8DFCFC9D23}" destId="{C22A497D-28A2-4858-9655-83848049078E}" srcOrd="1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60291-7572-4B32-AA9F-EDC3D68524C8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40C2C8D-242E-4EB6-92B4-5DC6B7DBD85E}">
      <dgm:prSet phldrT="[Text]" custT="1"/>
      <dgm:spPr/>
      <dgm:t>
        <a:bodyPr/>
        <a:lstStyle/>
        <a:p>
          <a:r>
            <a:rPr lang="el-GR" sz="2000" b="1" dirty="0" smtClean="0">
              <a:latin typeface="Century Gothic" pitchFamily="34" charset="0"/>
            </a:rPr>
            <a:t>1. Συλλογή </a:t>
          </a:r>
        </a:p>
        <a:p>
          <a:r>
            <a:rPr lang="el-GR" sz="2000" b="1" dirty="0" smtClean="0">
              <a:latin typeface="Century Gothic" pitchFamily="34" charset="0"/>
            </a:rPr>
            <a:t>ιδεών</a:t>
          </a:r>
          <a:endParaRPr lang="el-GR" sz="2000" dirty="0"/>
        </a:p>
      </dgm:t>
    </dgm:pt>
    <dgm:pt modelId="{7323C229-0111-4C57-9150-C4C94211A629}" type="parTrans" cxnId="{D3CCA51C-58F0-441B-93E1-F915E9AB0987}">
      <dgm:prSet/>
      <dgm:spPr/>
      <dgm:t>
        <a:bodyPr/>
        <a:lstStyle/>
        <a:p>
          <a:endParaRPr lang="el-GR"/>
        </a:p>
      </dgm:t>
    </dgm:pt>
    <dgm:pt modelId="{E46C275B-55DD-4A27-8969-DAEFF0F9B532}" type="sibTrans" cxnId="{D3CCA51C-58F0-441B-93E1-F915E9AB0987}">
      <dgm:prSet custT="1"/>
      <dgm:spPr/>
      <dgm:t>
        <a:bodyPr/>
        <a:lstStyle/>
        <a:p>
          <a:endParaRPr lang="el-GR" sz="2000"/>
        </a:p>
      </dgm:t>
    </dgm:pt>
    <dgm:pt modelId="{1A21AFC4-6260-44B2-8ED4-F923BD39455D}">
      <dgm:prSet phldrT="[Text]" custT="1"/>
      <dgm:spPr/>
      <dgm:t>
        <a:bodyPr/>
        <a:lstStyle/>
        <a:p>
          <a:r>
            <a:rPr lang="el-GR" sz="2000" b="1" dirty="0" smtClean="0">
              <a:latin typeface="Century Gothic" pitchFamily="34" charset="0"/>
            </a:rPr>
            <a:t>2. Αξιολόγηση </a:t>
          </a:r>
        </a:p>
        <a:p>
          <a:r>
            <a:rPr lang="el-GR" sz="2000" b="1" dirty="0" smtClean="0">
              <a:latin typeface="Century Gothic" pitchFamily="34" charset="0"/>
            </a:rPr>
            <a:t>ιδεών -  Οικονομική ανάλυση</a:t>
          </a:r>
          <a:endParaRPr lang="el-GR" sz="2000" dirty="0"/>
        </a:p>
      </dgm:t>
    </dgm:pt>
    <dgm:pt modelId="{08466208-7ADE-43CB-BA8A-811C749B7BB4}" type="parTrans" cxnId="{4737E03B-1C31-4410-BE2F-AB78DFDB2EA8}">
      <dgm:prSet/>
      <dgm:spPr/>
      <dgm:t>
        <a:bodyPr/>
        <a:lstStyle/>
        <a:p>
          <a:endParaRPr lang="el-GR"/>
        </a:p>
      </dgm:t>
    </dgm:pt>
    <dgm:pt modelId="{0337E096-7DF4-4977-A978-AA4F17F210B3}" type="sibTrans" cxnId="{4737E03B-1C31-4410-BE2F-AB78DFDB2EA8}">
      <dgm:prSet custT="1"/>
      <dgm:spPr/>
      <dgm:t>
        <a:bodyPr/>
        <a:lstStyle/>
        <a:p>
          <a:endParaRPr lang="el-GR" sz="2000"/>
        </a:p>
      </dgm:t>
    </dgm:pt>
    <dgm:pt modelId="{F8F81118-F96C-4250-8FD3-5983DCB0543D}">
      <dgm:prSet phldrT="[Text]" custT="1"/>
      <dgm:spPr/>
      <dgm:t>
        <a:bodyPr/>
        <a:lstStyle/>
        <a:p>
          <a:r>
            <a:rPr lang="el-GR" sz="2000" b="1" dirty="0" smtClean="0">
              <a:latin typeface="Century Gothic" pitchFamily="34" charset="0"/>
            </a:rPr>
            <a:t>3. Κατασκευή</a:t>
          </a:r>
        </a:p>
        <a:p>
          <a:r>
            <a:rPr lang="el-GR" sz="2000" b="1" dirty="0" smtClean="0">
              <a:latin typeface="Century Gothic" pitchFamily="34" charset="0"/>
            </a:rPr>
            <a:t>πρωτοτύπου</a:t>
          </a:r>
          <a:endParaRPr lang="el-GR" sz="2000" dirty="0"/>
        </a:p>
      </dgm:t>
    </dgm:pt>
    <dgm:pt modelId="{1A8AA0D6-11F5-4922-A744-FD46B0DD1B42}" type="parTrans" cxnId="{A51CD5AD-C3F4-4BEB-8D77-25F2D3B21B3B}">
      <dgm:prSet/>
      <dgm:spPr/>
      <dgm:t>
        <a:bodyPr/>
        <a:lstStyle/>
        <a:p>
          <a:endParaRPr lang="el-GR"/>
        </a:p>
      </dgm:t>
    </dgm:pt>
    <dgm:pt modelId="{BC199240-1725-407B-98C6-2A1B05D2A58D}" type="sibTrans" cxnId="{A51CD5AD-C3F4-4BEB-8D77-25F2D3B21B3B}">
      <dgm:prSet custT="1"/>
      <dgm:spPr/>
      <dgm:t>
        <a:bodyPr/>
        <a:lstStyle/>
        <a:p>
          <a:endParaRPr lang="el-GR" sz="2000"/>
        </a:p>
      </dgm:t>
    </dgm:pt>
    <dgm:pt modelId="{0D60F363-43AF-4CA7-99D9-02C457D29C7F}">
      <dgm:prSet phldrT="[Text]" custT="1"/>
      <dgm:spPr/>
      <dgm:t>
        <a:bodyPr/>
        <a:lstStyle/>
        <a:p>
          <a:r>
            <a:rPr lang="el-GR" sz="2000" b="1" dirty="0" smtClean="0">
              <a:latin typeface="Century Gothic" pitchFamily="34" charset="0"/>
            </a:rPr>
            <a:t>4. Δοκιμή</a:t>
          </a:r>
        </a:p>
        <a:p>
          <a:r>
            <a:rPr lang="el-GR" sz="2000" b="1" dirty="0" smtClean="0">
              <a:latin typeface="Century Gothic" pitchFamily="34" charset="0"/>
            </a:rPr>
            <a:t>αγοράς</a:t>
          </a:r>
          <a:endParaRPr lang="el-GR" sz="2000" dirty="0"/>
        </a:p>
      </dgm:t>
    </dgm:pt>
    <dgm:pt modelId="{3477F7FC-5B10-401D-B175-9E3AB5927D2B}" type="parTrans" cxnId="{4FAF05D0-B65D-4886-AB4F-BA8A78759C98}">
      <dgm:prSet/>
      <dgm:spPr/>
      <dgm:t>
        <a:bodyPr/>
        <a:lstStyle/>
        <a:p>
          <a:endParaRPr lang="el-GR"/>
        </a:p>
      </dgm:t>
    </dgm:pt>
    <dgm:pt modelId="{C021EBA1-196B-4FA7-B6F5-F3FE65A929FB}" type="sibTrans" cxnId="{4FAF05D0-B65D-4886-AB4F-BA8A78759C98}">
      <dgm:prSet custT="1"/>
      <dgm:spPr/>
      <dgm:t>
        <a:bodyPr/>
        <a:lstStyle/>
        <a:p>
          <a:endParaRPr lang="el-GR" sz="2000"/>
        </a:p>
      </dgm:t>
    </dgm:pt>
    <dgm:pt modelId="{C477F4D1-7124-421F-87C3-007D394DC3F9}">
      <dgm:prSet phldrT="[Text]" custT="1"/>
      <dgm:spPr/>
      <dgm:t>
        <a:bodyPr/>
        <a:lstStyle/>
        <a:p>
          <a:r>
            <a:rPr lang="el-GR" sz="2000" b="1" dirty="0" smtClean="0">
              <a:latin typeface="Century Gothic" pitchFamily="34" charset="0"/>
            </a:rPr>
            <a:t>5. Προετοιμασία</a:t>
          </a:r>
        </a:p>
        <a:p>
          <a:r>
            <a:rPr lang="el-GR" sz="2000" b="1" dirty="0" smtClean="0">
              <a:latin typeface="Century Gothic" pitchFamily="34" charset="0"/>
            </a:rPr>
            <a:t>εισαγωγής</a:t>
          </a:r>
          <a:endParaRPr lang="el-GR" sz="2000" dirty="0"/>
        </a:p>
      </dgm:t>
    </dgm:pt>
    <dgm:pt modelId="{90F00EF8-C511-403F-9894-DE053F491FDD}" type="parTrans" cxnId="{749E9DCF-6316-472A-9D8D-0BA6F2DADEF7}">
      <dgm:prSet/>
      <dgm:spPr/>
      <dgm:t>
        <a:bodyPr/>
        <a:lstStyle/>
        <a:p>
          <a:endParaRPr lang="el-GR"/>
        </a:p>
      </dgm:t>
    </dgm:pt>
    <dgm:pt modelId="{21143576-9B8F-42C4-8BEC-CC762E381A1A}" type="sibTrans" cxnId="{749E9DCF-6316-472A-9D8D-0BA6F2DADEF7}">
      <dgm:prSet/>
      <dgm:spPr/>
      <dgm:t>
        <a:bodyPr/>
        <a:lstStyle/>
        <a:p>
          <a:endParaRPr lang="el-GR"/>
        </a:p>
      </dgm:t>
    </dgm:pt>
    <dgm:pt modelId="{E150F0B1-9052-4C6C-93B8-0153E40954BC}" type="pres">
      <dgm:prSet presAssocID="{E9760291-7572-4B32-AA9F-EDC3D68524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7B95220-9987-480C-8C1C-4A292008E6AD}" type="pres">
      <dgm:prSet presAssocID="{040C2C8D-242E-4EB6-92B4-5DC6B7DBD85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811052-A070-4109-A608-104E57907481}" type="pres">
      <dgm:prSet presAssocID="{E46C275B-55DD-4A27-8969-DAEFF0F9B532}" presName="sibTrans" presStyleLbl="sibTrans2D1" presStyleIdx="0" presStyleCnt="4"/>
      <dgm:spPr/>
      <dgm:t>
        <a:bodyPr/>
        <a:lstStyle/>
        <a:p>
          <a:endParaRPr lang="el-GR"/>
        </a:p>
      </dgm:t>
    </dgm:pt>
    <dgm:pt modelId="{8D34C93D-3E61-42E3-9336-70C590EE236E}" type="pres">
      <dgm:prSet presAssocID="{E46C275B-55DD-4A27-8969-DAEFF0F9B532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2C001026-FDF8-49E0-8D19-521713821965}" type="pres">
      <dgm:prSet presAssocID="{1A21AFC4-6260-44B2-8ED4-F923BD39455D}" presName="node" presStyleLbl="node1" presStyleIdx="1" presStyleCnt="5" custScaleY="1052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149ECA-B1AC-4F29-919C-A824BB313312}" type="pres">
      <dgm:prSet presAssocID="{0337E096-7DF4-4977-A978-AA4F17F210B3}" presName="sibTrans" presStyleLbl="sibTrans2D1" presStyleIdx="1" presStyleCnt="4"/>
      <dgm:spPr/>
      <dgm:t>
        <a:bodyPr/>
        <a:lstStyle/>
        <a:p>
          <a:endParaRPr lang="el-GR"/>
        </a:p>
      </dgm:t>
    </dgm:pt>
    <dgm:pt modelId="{A253EDFD-00D8-4B66-B8F9-9D1CD1912AC7}" type="pres">
      <dgm:prSet presAssocID="{0337E096-7DF4-4977-A978-AA4F17F210B3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C4087C45-30C6-4DB5-8363-D64282FFDC39}" type="pres">
      <dgm:prSet presAssocID="{F8F81118-F96C-4250-8FD3-5983DCB054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2F6001-7D53-4064-975C-D0FDAB3920BE}" type="pres">
      <dgm:prSet presAssocID="{BC199240-1725-407B-98C6-2A1B05D2A58D}" presName="sibTrans" presStyleLbl="sibTrans2D1" presStyleIdx="2" presStyleCnt="4"/>
      <dgm:spPr/>
      <dgm:t>
        <a:bodyPr/>
        <a:lstStyle/>
        <a:p>
          <a:endParaRPr lang="el-GR"/>
        </a:p>
      </dgm:t>
    </dgm:pt>
    <dgm:pt modelId="{12176435-4651-4C6B-B104-44F52B971C78}" type="pres">
      <dgm:prSet presAssocID="{BC199240-1725-407B-98C6-2A1B05D2A58D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D18E2947-AE2D-460D-BDCA-514B418CDB98}" type="pres">
      <dgm:prSet presAssocID="{0D60F363-43AF-4CA7-99D9-02C457D29C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3FE2EB-1469-404D-86E3-1023A52633FE}" type="pres">
      <dgm:prSet presAssocID="{C021EBA1-196B-4FA7-B6F5-F3FE65A929FB}" presName="sibTrans" presStyleLbl="sibTrans2D1" presStyleIdx="3" presStyleCnt="4"/>
      <dgm:spPr/>
      <dgm:t>
        <a:bodyPr/>
        <a:lstStyle/>
        <a:p>
          <a:endParaRPr lang="el-GR"/>
        </a:p>
      </dgm:t>
    </dgm:pt>
    <dgm:pt modelId="{FBC7D18C-0744-4C68-9BD1-338361D62F44}" type="pres">
      <dgm:prSet presAssocID="{C021EBA1-196B-4FA7-B6F5-F3FE65A929FB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85484287-4E3A-4C0D-ADAE-4B95A69F9CC4}" type="pres">
      <dgm:prSet presAssocID="{C477F4D1-7124-421F-87C3-007D394DC3F9}" presName="node" presStyleLbl="node1" presStyleIdx="4" presStyleCnt="5" custScaleX="1087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3CCA51C-58F0-441B-93E1-F915E9AB0987}" srcId="{E9760291-7572-4B32-AA9F-EDC3D68524C8}" destId="{040C2C8D-242E-4EB6-92B4-5DC6B7DBD85E}" srcOrd="0" destOrd="0" parTransId="{7323C229-0111-4C57-9150-C4C94211A629}" sibTransId="{E46C275B-55DD-4A27-8969-DAEFF0F9B532}"/>
    <dgm:cxn modelId="{334A8327-A609-4D6F-8606-533570A86DF0}" type="presOf" srcId="{040C2C8D-242E-4EB6-92B4-5DC6B7DBD85E}" destId="{E7B95220-9987-480C-8C1C-4A292008E6AD}" srcOrd="0" destOrd="0" presId="urn:microsoft.com/office/officeart/2005/8/layout/process5"/>
    <dgm:cxn modelId="{749E9DCF-6316-472A-9D8D-0BA6F2DADEF7}" srcId="{E9760291-7572-4B32-AA9F-EDC3D68524C8}" destId="{C477F4D1-7124-421F-87C3-007D394DC3F9}" srcOrd="4" destOrd="0" parTransId="{90F00EF8-C511-403F-9894-DE053F491FDD}" sibTransId="{21143576-9B8F-42C4-8BEC-CC762E381A1A}"/>
    <dgm:cxn modelId="{E9D6B275-55B7-472E-8429-E98D9CB88644}" type="presOf" srcId="{BC199240-1725-407B-98C6-2A1B05D2A58D}" destId="{992F6001-7D53-4064-975C-D0FDAB3920BE}" srcOrd="0" destOrd="0" presId="urn:microsoft.com/office/officeart/2005/8/layout/process5"/>
    <dgm:cxn modelId="{053CE3CC-EAAC-486B-9792-D46D5273E84C}" type="presOf" srcId="{C021EBA1-196B-4FA7-B6F5-F3FE65A929FB}" destId="{AD3FE2EB-1469-404D-86E3-1023A52633FE}" srcOrd="0" destOrd="0" presId="urn:microsoft.com/office/officeart/2005/8/layout/process5"/>
    <dgm:cxn modelId="{A7D2F5D3-8F7F-425B-AAD7-38933992BD06}" type="presOf" srcId="{1A21AFC4-6260-44B2-8ED4-F923BD39455D}" destId="{2C001026-FDF8-49E0-8D19-521713821965}" srcOrd="0" destOrd="0" presId="urn:microsoft.com/office/officeart/2005/8/layout/process5"/>
    <dgm:cxn modelId="{A51CD5AD-C3F4-4BEB-8D77-25F2D3B21B3B}" srcId="{E9760291-7572-4B32-AA9F-EDC3D68524C8}" destId="{F8F81118-F96C-4250-8FD3-5983DCB0543D}" srcOrd="2" destOrd="0" parTransId="{1A8AA0D6-11F5-4922-A744-FD46B0DD1B42}" sibTransId="{BC199240-1725-407B-98C6-2A1B05D2A58D}"/>
    <dgm:cxn modelId="{47E9EBCD-41D6-4212-9529-A5E44C244027}" type="presOf" srcId="{0337E096-7DF4-4977-A978-AA4F17F210B3}" destId="{2A149ECA-B1AC-4F29-919C-A824BB313312}" srcOrd="0" destOrd="0" presId="urn:microsoft.com/office/officeart/2005/8/layout/process5"/>
    <dgm:cxn modelId="{220315DE-FA87-466C-A3A4-E740BA521244}" type="presOf" srcId="{BC199240-1725-407B-98C6-2A1B05D2A58D}" destId="{12176435-4651-4C6B-B104-44F52B971C78}" srcOrd="1" destOrd="0" presId="urn:microsoft.com/office/officeart/2005/8/layout/process5"/>
    <dgm:cxn modelId="{4737E03B-1C31-4410-BE2F-AB78DFDB2EA8}" srcId="{E9760291-7572-4B32-AA9F-EDC3D68524C8}" destId="{1A21AFC4-6260-44B2-8ED4-F923BD39455D}" srcOrd="1" destOrd="0" parTransId="{08466208-7ADE-43CB-BA8A-811C749B7BB4}" sibTransId="{0337E096-7DF4-4977-A978-AA4F17F210B3}"/>
    <dgm:cxn modelId="{54ADB017-66D6-4CF6-BFDC-63E8DB44EE7C}" type="presOf" srcId="{E46C275B-55DD-4A27-8969-DAEFF0F9B532}" destId="{7D811052-A070-4109-A608-104E57907481}" srcOrd="0" destOrd="0" presId="urn:microsoft.com/office/officeart/2005/8/layout/process5"/>
    <dgm:cxn modelId="{9309B164-0CE2-448B-99A8-5FFC3DB6A771}" type="presOf" srcId="{F8F81118-F96C-4250-8FD3-5983DCB0543D}" destId="{C4087C45-30C6-4DB5-8363-D64282FFDC39}" srcOrd="0" destOrd="0" presId="urn:microsoft.com/office/officeart/2005/8/layout/process5"/>
    <dgm:cxn modelId="{9E074EEC-0BD2-470C-95E5-FFA63591AAF7}" type="presOf" srcId="{E9760291-7572-4B32-AA9F-EDC3D68524C8}" destId="{E150F0B1-9052-4C6C-93B8-0153E40954BC}" srcOrd="0" destOrd="0" presId="urn:microsoft.com/office/officeart/2005/8/layout/process5"/>
    <dgm:cxn modelId="{9C957241-C53C-445E-B6E8-52BA5E6446EB}" type="presOf" srcId="{C021EBA1-196B-4FA7-B6F5-F3FE65A929FB}" destId="{FBC7D18C-0744-4C68-9BD1-338361D62F44}" srcOrd="1" destOrd="0" presId="urn:microsoft.com/office/officeart/2005/8/layout/process5"/>
    <dgm:cxn modelId="{B33DDD0F-823C-4420-9002-EF911236D1BD}" type="presOf" srcId="{E46C275B-55DD-4A27-8969-DAEFF0F9B532}" destId="{8D34C93D-3E61-42E3-9336-70C590EE236E}" srcOrd="1" destOrd="0" presId="urn:microsoft.com/office/officeart/2005/8/layout/process5"/>
    <dgm:cxn modelId="{4FAF05D0-B65D-4886-AB4F-BA8A78759C98}" srcId="{E9760291-7572-4B32-AA9F-EDC3D68524C8}" destId="{0D60F363-43AF-4CA7-99D9-02C457D29C7F}" srcOrd="3" destOrd="0" parTransId="{3477F7FC-5B10-401D-B175-9E3AB5927D2B}" sibTransId="{C021EBA1-196B-4FA7-B6F5-F3FE65A929FB}"/>
    <dgm:cxn modelId="{03C5BBCD-FC1D-490F-B6DB-9AF9ACE53CF4}" type="presOf" srcId="{C477F4D1-7124-421F-87C3-007D394DC3F9}" destId="{85484287-4E3A-4C0D-ADAE-4B95A69F9CC4}" srcOrd="0" destOrd="0" presId="urn:microsoft.com/office/officeart/2005/8/layout/process5"/>
    <dgm:cxn modelId="{2131C89A-D855-4392-BF3A-CD69A4C428A1}" type="presOf" srcId="{0337E096-7DF4-4977-A978-AA4F17F210B3}" destId="{A253EDFD-00D8-4B66-B8F9-9D1CD1912AC7}" srcOrd="1" destOrd="0" presId="urn:microsoft.com/office/officeart/2005/8/layout/process5"/>
    <dgm:cxn modelId="{110CC037-99E0-4019-AE8A-02AFD2AF7311}" type="presOf" srcId="{0D60F363-43AF-4CA7-99D9-02C457D29C7F}" destId="{D18E2947-AE2D-460D-BDCA-514B418CDB98}" srcOrd="0" destOrd="0" presId="urn:microsoft.com/office/officeart/2005/8/layout/process5"/>
    <dgm:cxn modelId="{7B86DF5F-55AB-4E8E-872A-3417FBF6D6F3}" type="presParOf" srcId="{E150F0B1-9052-4C6C-93B8-0153E40954BC}" destId="{E7B95220-9987-480C-8C1C-4A292008E6AD}" srcOrd="0" destOrd="0" presId="urn:microsoft.com/office/officeart/2005/8/layout/process5"/>
    <dgm:cxn modelId="{F1BC8137-F09C-4472-97E3-1FB17719611F}" type="presParOf" srcId="{E150F0B1-9052-4C6C-93B8-0153E40954BC}" destId="{7D811052-A070-4109-A608-104E57907481}" srcOrd="1" destOrd="0" presId="urn:microsoft.com/office/officeart/2005/8/layout/process5"/>
    <dgm:cxn modelId="{06992BC3-C093-436E-B016-674BA8A76DF2}" type="presParOf" srcId="{7D811052-A070-4109-A608-104E57907481}" destId="{8D34C93D-3E61-42E3-9336-70C590EE236E}" srcOrd="0" destOrd="0" presId="urn:microsoft.com/office/officeart/2005/8/layout/process5"/>
    <dgm:cxn modelId="{132E5797-28FB-43B8-808B-707A7086D751}" type="presParOf" srcId="{E150F0B1-9052-4C6C-93B8-0153E40954BC}" destId="{2C001026-FDF8-49E0-8D19-521713821965}" srcOrd="2" destOrd="0" presId="urn:microsoft.com/office/officeart/2005/8/layout/process5"/>
    <dgm:cxn modelId="{8C87C2D4-1BAD-4CC2-BE09-5E69CA2F84E1}" type="presParOf" srcId="{E150F0B1-9052-4C6C-93B8-0153E40954BC}" destId="{2A149ECA-B1AC-4F29-919C-A824BB313312}" srcOrd="3" destOrd="0" presId="urn:microsoft.com/office/officeart/2005/8/layout/process5"/>
    <dgm:cxn modelId="{06051633-10FD-4C0B-A8A8-704248799AD1}" type="presParOf" srcId="{2A149ECA-B1AC-4F29-919C-A824BB313312}" destId="{A253EDFD-00D8-4B66-B8F9-9D1CD1912AC7}" srcOrd="0" destOrd="0" presId="urn:microsoft.com/office/officeart/2005/8/layout/process5"/>
    <dgm:cxn modelId="{18762205-934A-4155-8C77-AC979098EE40}" type="presParOf" srcId="{E150F0B1-9052-4C6C-93B8-0153E40954BC}" destId="{C4087C45-30C6-4DB5-8363-D64282FFDC39}" srcOrd="4" destOrd="0" presId="urn:microsoft.com/office/officeart/2005/8/layout/process5"/>
    <dgm:cxn modelId="{C22DFD19-4362-4220-A027-A4CB1356E29B}" type="presParOf" srcId="{E150F0B1-9052-4C6C-93B8-0153E40954BC}" destId="{992F6001-7D53-4064-975C-D0FDAB3920BE}" srcOrd="5" destOrd="0" presId="urn:microsoft.com/office/officeart/2005/8/layout/process5"/>
    <dgm:cxn modelId="{374AA657-D7A2-43DA-A927-7DFF94E57A16}" type="presParOf" srcId="{992F6001-7D53-4064-975C-D0FDAB3920BE}" destId="{12176435-4651-4C6B-B104-44F52B971C78}" srcOrd="0" destOrd="0" presId="urn:microsoft.com/office/officeart/2005/8/layout/process5"/>
    <dgm:cxn modelId="{73B2A84B-F790-4402-9FE8-19A7F2544B4B}" type="presParOf" srcId="{E150F0B1-9052-4C6C-93B8-0153E40954BC}" destId="{D18E2947-AE2D-460D-BDCA-514B418CDB98}" srcOrd="6" destOrd="0" presId="urn:microsoft.com/office/officeart/2005/8/layout/process5"/>
    <dgm:cxn modelId="{ED819B88-6949-4412-87FD-D77443142590}" type="presParOf" srcId="{E150F0B1-9052-4C6C-93B8-0153E40954BC}" destId="{AD3FE2EB-1469-404D-86E3-1023A52633FE}" srcOrd="7" destOrd="0" presId="urn:microsoft.com/office/officeart/2005/8/layout/process5"/>
    <dgm:cxn modelId="{87109510-B8BE-42E6-8564-F4C396A74E86}" type="presParOf" srcId="{AD3FE2EB-1469-404D-86E3-1023A52633FE}" destId="{FBC7D18C-0744-4C68-9BD1-338361D62F44}" srcOrd="0" destOrd="0" presId="urn:microsoft.com/office/officeart/2005/8/layout/process5"/>
    <dgm:cxn modelId="{813966FD-3EEC-4F14-8E9C-1BA77EBE86F3}" type="presParOf" srcId="{E150F0B1-9052-4C6C-93B8-0153E40954BC}" destId="{85484287-4E3A-4C0D-ADAE-4B95A69F9CC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FF6996-F9F5-4150-97F5-6A69D1CEC002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5E1447A-397E-4D7E-9666-B59B88E4AEF4}">
      <dgm:prSet phldrT="[Text]"/>
      <dgm:spPr/>
      <dgm:t>
        <a:bodyPr/>
        <a:lstStyle/>
        <a:p>
          <a:r>
            <a:rPr lang="el-GR" i="1" smtClean="0">
              <a:latin typeface="Century Gothic" pitchFamily="34" charset="0"/>
            </a:rPr>
            <a:t>ΕΣΩ-ΕΠΙΧΕΙΡΗΣΙΑΚΕΣ</a:t>
          </a:r>
        </a:p>
        <a:p>
          <a:r>
            <a:rPr lang="el-GR" i="1" smtClean="0">
              <a:latin typeface="Century Gothic" pitchFamily="34" charset="0"/>
            </a:rPr>
            <a:t>ΠΗΓΕΣ</a:t>
          </a:r>
          <a:endParaRPr lang="el-GR" dirty="0"/>
        </a:p>
      </dgm:t>
    </dgm:pt>
    <dgm:pt modelId="{9BEAA758-7CC7-48A1-A722-4B4E04E3AB8F}" type="parTrans" cxnId="{2ED93A47-E7DF-43E9-B1FC-28B4FED81487}">
      <dgm:prSet/>
      <dgm:spPr/>
      <dgm:t>
        <a:bodyPr/>
        <a:lstStyle/>
        <a:p>
          <a:endParaRPr lang="el-GR"/>
        </a:p>
      </dgm:t>
    </dgm:pt>
    <dgm:pt modelId="{9D129C51-B41B-4B2A-8C48-537EF8A18ED4}" type="sibTrans" cxnId="{2ED93A47-E7DF-43E9-B1FC-28B4FED81487}">
      <dgm:prSet/>
      <dgm:spPr/>
      <dgm:t>
        <a:bodyPr/>
        <a:lstStyle/>
        <a:p>
          <a:endParaRPr lang="el-GR"/>
        </a:p>
      </dgm:t>
    </dgm:pt>
    <dgm:pt modelId="{038B82F6-E580-48F7-92BB-D9892550B5CA}">
      <dgm:prSet phldrT="[Text]"/>
      <dgm:spPr/>
      <dgm:t>
        <a:bodyPr/>
        <a:lstStyle/>
        <a:p>
          <a:r>
            <a:rPr lang="el-GR" i="1" smtClean="0">
              <a:latin typeface="Century Gothic" pitchFamily="34" charset="0"/>
            </a:rPr>
            <a:t>ΕΞΩ-ΕΠΙΧΕΙΡΗΣΙΑΚΕΣ</a:t>
          </a:r>
        </a:p>
        <a:p>
          <a:r>
            <a:rPr lang="el-GR" i="1" smtClean="0">
              <a:latin typeface="Century Gothic" pitchFamily="34" charset="0"/>
            </a:rPr>
            <a:t>ΠΗΓΕΣ</a:t>
          </a:r>
          <a:endParaRPr lang="el-GR" dirty="0"/>
        </a:p>
      </dgm:t>
    </dgm:pt>
    <dgm:pt modelId="{A337F1AA-9382-4870-9814-3A9FC0C6D169}" type="parTrans" cxnId="{D4AF3050-62F6-489B-BFC3-F18725942E50}">
      <dgm:prSet/>
      <dgm:spPr/>
      <dgm:t>
        <a:bodyPr/>
        <a:lstStyle/>
        <a:p>
          <a:endParaRPr lang="el-GR"/>
        </a:p>
      </dgm:t>
    </dgm:pt>
    <dgm:pt modelId="{BE6EA9F3-5BD4-4AF3-9193-4A7FB0E6E3EB}" type="sibTrans" cxnId="{D4AF3050-62F6-489B-BFC3-F18725942E50}">
      <dgm:prSet/>
      <dgm:spPr/>
      <dgm:t>
        <a:bodyPr/>
        <a:lstStyle/>
        <a:p>
          <a:endParaRPr lang="el-GR"/>
        </a:p>
      </dgm:t>
    </dgm:pt>
    <dgm:pt modelId="{8D3B3119-583D-42A4-BF32-9AF9797D4B5F}" type="pres">
      <dgm:prSet presAssocID="{ADFF6996-F9F5-4150-97F5-6A69D1CEC002}" presName="compositeShape" presStyleCnt="0">
        <dgm:presLayoutVars>
          <dgm:chMax val="7"/>
          <dgm:dir/>
          <dgm:resizeHandles val="exact"/>
        </dgm:presLayoutVars>
      </dgm:prSet>
      <dgm:spPr/>
    </dgm:pt>
    <dgm:pt modelId="{8007A8E8-08E3-4D8E-BDA2-7FC8CB095076}" type="pres">
      <dgm:prSet presAssocID="{05E1447A-397E-4D7E-9666-B59B88E4AEF4}" presName="circ1" presStyleLbl="vennNode1" presStyleIdx="0" presStyleCnt="2"/>
      <dgm:spPr/>
      <dgm:t>
        <a:bodyPr/>
        <a:lstStyle/>
        <a:p>
          <a:endParaRPr lang="el-GR"/>
        </a:p>
      </dgm:t>
    </dgm:pt>
    <dgm:pt modelId="{028790B4-4BF2-4257-AA0C-B14B9503568F}" type="pres">
      <dgm:prSet presAssocID="{05E1447A-397E-4D7E-9666-B59B88E4AEF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857ABD-BE3D-4951-AF7A-1451F7908CF9}" type="pres">
      <dgm:prSet presAssocID="{038B82F6-E580-48F7-92BB-D9892550B5CA}" presName="circ2" presStyleLbl="vennNode1" presStyleIdx="1" presStyleCnt="2"/>
      <dgm:spPr/>
      <dgm:t>
        <a:bodyPr/>
        <a:lstStyle/>
        <a:p>
          <a:endParaRPr lang="el-GR"/>
        </a:p>
      </dgm:t>
    </dgm:pt>
    <dgm:pt modelId="{CCE89FC3-D274-4415-9C75-D5B273D5D4DC}" type="pres">
      <dgm:prSet presAssocID="{038B82F6-E580-48F7-92BB-D9892550B5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4AF3050-62F6-489B-BFC3-F18725942E50}" srcId="{ADFF6996-F9F5-4150-97F5-6A69D1CEC002}" destId="{038B82F6-E580-48F7-92BB-D9892550B5CA}" srcOrd="1" destOrd="0" parTransId="{A337F1AA-9382-4870-9814-3A9FC0C6D169}" sibTransId="{BE6EA9F3-5BD4-4AF3-9193-4A7FB0E6E3EB}"/>
    <dgm:cxn modelId="{7155E801-50E5-4BA3-9A0D-E4F24453E6C5}" type="presOf" srcId="{ADFF6996-F9F5-4150-97F5-6A69D1CEC002}" destId="{8D3B3119-583D-42A4-BF32-9AF9797D4B5F}" srcOrd="0" destOrd="0" presId="urn:microsoft.com/office/officeart/2005/8/layout/venn1"/>
    <dgm:cxn modelId="{D0F5C690-E09C-4887-8B19-1C69E818FB23}" type="presOf" srcId="{038B82F6-E580-48F7-92BB-D9892550B5CA}" destId="{CCE89FC3-D274-4415-9C75-D5B273D5D4DC}" srcOrd="1" destOrd="0" presId="urn:microsoft.com/office/officeart/2005/8/layout/venn1"/>
    <dgm:cxn modelId="{9191A585-E6F2-44CF-B731-3B3B826F8B63}" type="presOf" srcId="{05E1447A-397E-4D7E-9666-B59B88E4AEF4}" destId="{8007A8E8-08E3-4D8E-BDA2-7FC8CB095076}" srcOrd="0" destOrd="0" presId="urn:microsoft.com/office/officeart/2005/8/layout/venn1"/>
    <dgm:cxn modelId="{687B7E59-2F48-415B-A470-2E4C393D7E8B}" type="presOf" srcId="{05E1447A-397E-4D7E-9666-B59B88E4AEF4}" destId="{028790B4-4BF2-4257-AA0C-B14B9503568F}" srcOrd="1" destOrd="0" presId="urn:microsoft.com/office/officeart/2005/8/layout/venn1"/>
    <dgm:cxn modelId="{5FFDAA44-BC04-49EB-B7E4-71B5846C91B8}" type="presOf" srcId="{038B82F6-E580-48F7-92BB-D9892550B5CA}" destId="{02857ABD-BE3D-4951-AF7A-1451F7908CF9}" srcOrd="0" destOrd="0" presId="urn:microsoft.com/office/officeart/2005/8/layout/venn1"/>
    <dgm:cxn modelId="{2ED93A47-E7DF-43E9-B1FC-28B4FED81487}" srcId="{ADFF6996-F9F5-4150-97F5-6A69D1CEC002}" destId="{05E1447A-397E-4D7E-9666-B59B88E4AEF4}" srcOrd="0" destOrd="0" parTransId="{9BEAA758-7CC7-48A1-A722-4B4E04E3AB8F}" sibTransId="{9D129C51-B41B-4B2A-8C48-537EF8A18ED4}"/>
    <dgm:cxn modelId="{6946C562-4963-4DEF-BB8C-F00F376E1F66}" type="presParOf" srcId="{8D3B3119-583D-42A4-BF32-9AF9797D4B5F}" destId="{8007A8E8-08E3-4D8E-BDA2-7FC8CB095076}" srcOrd="0" destOrd="0" presId="urn:microsoft.com/office/officeart/2005/8/layout/venn1"/>
    <dgm:cxn modelId="{569D8D6B-034A-45CD-BB0B-A018179E5EB9}" type="presParOf" srcId="{8D3B3119-583D-42A4-BF32-9AF9797D4B5F}" destId="{028790B4-4BF2-4257-AA0C-B14B9503568F}" srcOrd="1" destOrd="0" presId="urn:microsoft.com/office/officeart/2005/8/layout/venn1"/>
    <dgm:cxn modelId="{D59E1DA9-511E-421C-9C47-C80592C99C4D}" type="presParOf" srcId="{8D3B3119-583D-42A4-BF32-9AF9797D4B5F}" destId="{02857ABD-BE3D-4951-AF7A-1451F7908CF9}" srcOrd="2" destOrd="0" presId="urn:microsoft.com/office/officeart/2005/8/layout/venn1"/>
    <dgm:cxn modelId="{00A922AC-7882-4FFE-97E9-F85D681738FE}" type="presParOf" srcId="{8D3B3119-583D-42A4-BF32-9AF9797D4B5F}" destId="{CCE89FC3-D274-4415-9C75-D5B273D5D4D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70EF9-0978-4DDC-A9FD-8EAF7C2C475B}" type="doc">
      <dgm:prSet loTypeId="urn:microsoft.com/office/officeart/2005/8/layout/default#10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25CCD8B1-8257-4E6C-B8ED-2CEBF05C9F5A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ΥΠΟΣΤΗΡΙΞΗ ΔΙΟΙΚΗΤΙΚΩΝ ΣΤΟΧΩΝ</a:t>
          </a:r>
          <a:endParaRPr lang="el-GR" dirty="0" smtClean="0">
            <a:latin typeface="Century Gothic" pitchFamily="34" charset="0"/>
          </a:endParaRPr>
        </a:p>
      </dgm:t>
    </dgm:pt>
    <dgm:pt modelId="{593B0307-EA35-41AE-86F6-B12050D1C78F}" type="parTrans" cxnId="{F3D43D7F-5D8B-429E-A60E-86F156D5BEB6}">
      <dgm:prSet/>
      <dgm:spPr/>
      <dgm:t>
        <a:bodyPr/>
        <a:lstStyle/>
        <a:p>
          <a:endParaRPr lang="el-GR"/>
        </a:p>
      </dgm:t>
    </dgm:pt>
    <dgm:pt modelId="{57710D73-B21D-4CB3-B04F-658E62C316A1}" type="sibTrans" cxnId="{F3D43D7F-5D8B-429E-A60E-86F156D5BEB6}">
      <dgm:prSet/>
      <dgm:spPr/>
      <dgm:t>
        <a:bodyPr/>
        <a:lstStyle/>
        <a:p>
          <a:endParaRPr lang="el-GR"/>
        </a:p>
      </dgm:t>
    </dgm:pt>
    <dgm:pt modelId="{66F25744-9399-4D6E-A7EC-B92DA71112E0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ΤΕΧΝΙΚΗ ΔΥΝΑΤΟΤΗΤΑ</a:t>
          </a:r>
          <a:endParaRPr lang="el-GR" dirty="0" smtClean="0">
            <a:latin typeface="Century Gothic" pitchFamily="34" charset="0"/>
          </a:endParaRPr>
        </a:p>
      </dgm:t>
    </dgm:pt>
    <dgm:pt modelId="{A7020833-4ED2-42C7-B122-C423936A2F08}" type="parTrans" cxnId="{80AE69C5-A185-42A5-ACA2-551BB9659F36}">
      <dgm:prSet/>
      <dgm:spPr/>
      <dgm:t>
        <a:bodyPr/>
        <a:lstStyle/>
        <a:p>
          <a:endParaRPr lang="el-GR"/>
        </a:p>
      </dgm:t>
    </dgm:pt>
    <dgm:pt modelId="{4F724F96-9EAC-4C3F-B821-0528AE48BDAE}" type="sibTrans" cxnId="{80AE69C5-A185-42A5-ACA2-551BB9659F36}">
      <dgm:prSet/>
      <dgm:spPr/>
      <dgm:t>
        <a:bodyPr/>
        <a:lstStyle/>
        <a:p>
          <a:endParaRPr lang="el-GR"/>
        </a:p>
      </dgm:t>
    </dgm:pt>
    <dgm:pt modelId="{0729FEDB-9C81-4915-8034-2161A07D0173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ΝΟΜΙΚΗ ΔΥΝΑΤΟΤΗΤΑ</a:t>
          </a:r>
          <a:endParaRPr lang="el-GR" dirty="0" smtClean="0">
            <a:latin typeface="Century Gothic" pitchFamily="34" charset="0"/>
          </a:endParaRPr>
        </a:p>
      </dgm:t>
    </dgm:pt>
    <dgm:pt modelId="{CF3994F4-02BC-4C53-9327-8EF5883DF807}" type="parTrans" cxnId="{31CE763D-50F8-4D11-A993-8F52857FEC29}">
      <dgm:prSet/>
      <dgm:spPr/>
      <dgm:t>
        <a:bodyPr/>
        <a:lstStyle/>
        <a:p>
          <a:endParaRPr lang="el-GR"/>
        </a:p>
      </dgm:t>
    </dgm:pt>
    <dgm:pt modelId="{A72DBBF2-CDE8-46C4-BF94-97115AA6FB42}" type="sibTrans" cxnId="{31CE763D-50F8-4D11-A993-8F52857FEC29}">
      <dgm:prSet/>
      <dgm:spPr/>
      <dgm:t>
        <a:bodyPr/>
        <a:lstStyle/>
        <a:p>
          <a:endParaRPr lang="el-GR"/>
        </a:p>
      </dgm:t>
    </dgm:pt>
    <dgm:pt modelId="{4938F008-F3EB-46DD-8380-42A4E6F7517A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ΑΝΑΜΕΝΟΜΕΝΗ ΖΗΤΗΣΗ</a:t>
          </a:r>
          <a:endParaRPr lang="el-GR" dirty="0" smtClean="0">
            <a:latin typeface="Century Gothic" pitchFamily="34" charset="0"/>
          </a:endParaRPr>
        </a:p>
      </dgm:t>
    </dgm:pt>
    <dgm:pt modelId="{465993B4-03F8-455E-AC66-29E268274013}" type="parTrans" cxnId="{AD8BFF49-BF31-4798-9ED7-BDBCCAB93879}">
      <dgm:prSet/>
      <dgm:spPr/>
      <dgm:t>
        <a:bodyPr/>
        <a:lstStyle/>
        <a:p>
          <a:endParaRPr lang="el-GR"/>
        </a:p>
      </dgm:t>
    </dgm:pt>
    <dgm:pt modelId="{69F74DF0-AC22-43E1-AAF5-EC182720ACD5}" type="sibTrans" cxnId="{AD8BFF49-BF31-4798-9ED7-BDBCCAB93879}">
      <dgm:prSet/>
      <dgm:spPr/>
      <dgm:t>
        <a:bodyPr/>
        <a:lstStyle/>
        <a:p>
          <a:endParaRPr lang="el-GR"/>
        </a:p>
      </dgm:t>
    </dgm:pt>
    <dgm:pt modelId="{EBDF7960-BCE8-43D1-BF2D-EBB232B2D1EB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ΑΝΑΜΕΝΟΜΕΝΟ ΚΟΣΤΟΣ </a:t>
          </a:r>
          <a:r>
            <a:rPr lang="en-GB" smtClean="0">
              <a:latin typeface="Century Gothic" pitchFamily="34" charset="0"/>
            </a:rPr>
            <a:t>                   </a:t>
          </a:r>
          <a:r>
            <a:rPr lang="el-GR" smtClean="0">
              <a:latin typeface="Century Gothic" pitchFamily="34" charset="0"/>
            </a:rPr>
            <a:t>ΠΑΡΑΓΩΓΗΣ ΚΑΙ ΜΑΡΚΕΤΙΝΓΚ</a:t>
          </a:r>
          <a:endParaRPr lang="el-GR" dirty="0" smtClean="0">
            <a:latin typeface="Century Gothic" pitchFamily="34" charset="0"/>
          </a:endParaRPr>
        </a:p>
      </dgm:t>
    </dgm:pt>
    <dgm:pt modelId="{F0B83BFD-52F5-4970-A1E5-E1E09D44E17F}" type="parTrans" cxnId="{27D3851B-CAE6-4E03-920A-074C468DC416}">
      <dgm:prSet/>
      <dgm:spPr/>
      <dgm:t>
        <a:bodyPr/>
        <a:lstStyle/>
        <a:p>
          <a:endParaRPr lang="el-GR"/>
        </a:p>
      </dgm:t>
    </dgm:pt>
    <dgm:pt modelId="{5CA2136B-631B-4842-9CE5-DBD42A54F943}" type="sibTrans" cxnId="{27D3851B-CAE6-4E03-920A-074C468DC416}">
      <dgm:prSet/>
      <dgm:spPr/>
      <dgm:t>
        <a:bodyPr/>
        <a:lstStyle/>
        <a:p>
          <a:endParaRPr lang="el-GR"/>
        </a:p>
      </dgm:t>
    </dgm:pt>
    <dgm:pt modelId="{0BA623CF-AFFF-496B-A35A-4517466349D8}" type="pres">
      <dgm:prSet presAssocID="{34B70EF9-0978-4DDC-A9FD-8EAF7C2C47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9A1F6EF-CC3C-49F7-9533-6A9A3E9D7230}" type="pres">
      <dgm:prSet presAssocID="{25CCD8B1-8257-4E6C-B8ED-2CEBF05C9F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95F1F1-9B6D-4C41-B81A-8357E1B41708}" type="pres">
      <dgm:prSet presAssocID="{57710D73-B21D-4CB3-B04F-658E62C316A1}" presName="sibTrans" presStyleCnt="0"/>
      <dgm:spPr/>
    </dgm:pt>
    <dgm:pt modelId="{CF5AED07-6674-4E1E-8987-F5F7012A2200}" type="pres">
      <dgm:prSet presAssocID="{66F25744-9399-4D6E-A7EC-B92DA71112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A3D27A-C5B1-4C77-BAD8-1583E582333B}" type="pres">
      <dgm:prSet presAssocID="{4F724F96-9EAC-4C3F-B821-0528AE48BDAE}" presName="sibTrans" presStyleCnt="0"/>
      <dgm:spPr/>
    </dgm:pt>
    <dgm:pt modelId="{AC0C5F52-2C83-4649-B711-5E16A0575A04}" type="pres">
      <dgm:prSet presAssocID="{0729FEDB-9C81-4915-8034-2161A07D01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4BE80B-EA31-4419-87FC-FE401E4DB816}" type="pres">
      <dgm:prSet presAssocID="{A72DBBF2-CDE8-46C4-BF94-97115AA6FB42}" presName="sibTrans" presStyleCnt="0"/>
      <dgm:spPr/>
    </dgm:pt>
    <dgm:pt modelId="{5AF648DA-3722-47AD-BAFC-1F3098DCBE36}" type="pres">
      <dgm:prSet presAssocID="{4938F008-F3EB-46DD-8380-42A4E6F751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F9EE1A-51D6-4355-8491-C2CD244F2384}" type="pres">
      <dgm:prSet presAssocID="{69F74DF0-AC22-43E1-AAF5-EC182720ACD5}" presName="sibTrans" presStyleCnt="0"/>
      <dgm:spPr/>
    </dgm:pt>
    <dgm:pt modelId="{3DC99BB9-34AF-4D6B-BA73-BA0C842D6750}" type="pres">
      <dgm:prSet presAssocID="{EBDF7960-BCE8-43D1-BF2D-EBB232B2D1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0AE69C5-A185-42A5-ACA2-551BB9659F36}" srcId="{34B70EF9-0978-4DDC-A9FD-8EAF7C2C475B}" destId="{66F25744-9399-4D6E-A7EC-B92DA71112E0}" srcOrd="1" destOrd="0" parTransId="{A7020833-4ED2-42C7-B122-C423936A2F08}" sibTransId="{4F724F96-9EAC-4C3F-B821-0528AE48BDAE}"/>
    <dgm:cxn modelId="{C8A3A9AC-19DE-44B0-9544-57742AAB2368}" type="presOf" srcId="{34B70EF9-0978-4DDC-A9FD-8EAF7C2C475B}" destId="{0BA623CF-AFFF-496B-A35A-4517466349D8}" srcOrd="0" destOrd="0" presId="urn:microsoft.com/office/officeart/2005/8/layout/default#10"/>
    <dgm:cxn modelId="{3107C520-9965-47F0-B9AD-A61F5D2CCE59}" type="presOf" srcId="{EBDF7960-BCE8-43D1-BF2D-EBB232B2D1EB}" destId="{3DC99BB9-34AF-4D6B-BA73-BA0C842D6750}" srcOrd="0" destOrd="0" presId="urn:microsoft.com/office/officeart/2005/8/layout/default#10"/>
    <dgm:cxn modelId="{E298D7B4-EC5B-4F7A-851B-F448F5C44DD6}" type="presOf" srcId="{0729FEDB-9C81-4915-8034-2161A07D0173}" destId="{AC0C5F52-2C83-4649-B711-5E16A0575A04}" srcOrd="0" destOrd="0" presId="urn:microsoft.com/office/officeart/2005/8/layout/default#10"/>
    <dgm:cxn modelId="{BD48CA5D-29D4-4E9D-A402-F12CDD3174D3}" type="presOf" srcId="{4938F008-F3EB-46DD-8380-42A4E6F7517A}" destId="{5AF648DA-3722-47AD-BAFC-1F3098DCBE36}" srcOrd="0" destOrd="0" presId="urn:microsoft.com/office/officeart/2005/8/layout/default#10"/>
    <dgm:cxn modelId="{38D8082F-ED9A-4C6C-99E9-3EFBF570ACD8}" type="presOf" srcId="{25CCD8B1-8257-4E6C-B8ED-2CEBF05C9F5A}" destId="{29A1F6EF-CC3C-49F7-9533-6A9A3E9D7230}" srcOrd="0" destOrd="0" presId="urn:microsoft.com/office/officeart/2005/8/layout/default#10"/>
    <dgm:cxn modelId="{AD8BFF49-BF31-4798-9ED7-BDBCCAB93879}" srcId="{34B70EF9-0978-4DDC-A9FD-8EAF7C2C475B}" destId="{4938F008-F3EB-46DD-8380-42A4E6F7517A}" srcOrd="3" destOrd="0" parTransId="{465993B4-03F8-455E-AC66-29E268274013}" sibTransId="{69F74DF0-AC22-43E1-AAF5-EC182720ACD5}"/>
    <dgm:cxn modelId="{F3D43D7F-5D8B-429E-A60E-86F156D5BEB6}" srcId="{34B70EF9-0978-4DDC-A9FD-8EAF7C2C475B}" destId="{25CCD8B1-8257-4E6C-B8ED-2CEBF05C9F5A}" srcOrd="0" destOrd="0" parTransId="{593B0307-EA35-41AE-86F6-B12050D1C78F}" sibTransId="{57710D73-B21D-4CB3-B04F-658E62C316A1}"/>
    <dgm:cxn modelId="{8DBA9140-90CC-403C-863F-5349685A66A9}" type="presOf" srcId="{66F25744-9399-4D6E-A7EC-B92DA71112E0}" destId="{CF5AED07-6674-4E1E-8987-F5F7012A2200}" srcOrd="0" destOrd="0" presId="urn:microsoft.com/office/officeart/2005/8/layout/default#10"/>
    <dgm:cxn modelId="{27D3851B-CAE6-4E03-920A-074C468DC416}" srcId="{34B70EF9-0978-4DDC-A9FD-8EAF7C2C475B}" destId="{EBDF7960-BCE8-43D1-BF2D-EBB232B2D1EB}" srcOrd="4" destOrd="0" parTransId="{F0B83BFD-52F5-4970-A1E5-E1E09D44E17F}" sibTransId="{5CA2136B-631B-4842-9CE5-DBD42A54F943}"/>
    <dgm:cxn modelId="{31CE763D-50F8-4D11-A993-8F52857FEC29}" srcId="{34B70EF9-0978-4DDC-A9FD-8EAF7C2C475B}" destId="{0729FEDB-9C81-4915-8034-2161A07D0173}" srcOrd="2" destOrd="0" parTransId="{CF3994F4-02BC-4C53-9327-8EF5883DF807}" sibTransId="{A72DBBF2-CDE8-46C4-BF94-97115AA6FB42}"/>
    <dgm:cxn modelId="{3F56CBEE-8765-4646-A11E-1BF85A35E263}" type="presParOf" srcId="{0BA623CF-AFFF-496B-A35A-4517466349D8}" destId="{29A1F6EF-CC3C-49F7-9533-6A9A3E9D7230}" srcOrd="0" destOrd="0" presId="urn:microsoft.com/office/officeart/2005/8/layout/default#10"/>
    <dgm:cxn modelId="{8E9AF906-7FBD-49CF-A322-012972DA746B}" type="presParOf" srcId="{0BA623CF-AFFF-496B-A35A-4517466349D8}" destId="{DA95F1F1-9B6D-4C41-B81A-8357E1B41708}" srcOrd="1" destOrd="0" presId="urn:microsoft.com/office/officeart/2005/8/layout/default#10"/>
    <dgm:cxn modelId="{AF76E14B-E47D-44D5-9E9A-05DF00718AC1}" type="presParOf" srcId="{0BA623CF-AFFF-496B-A35A-4517466349D8}" destId="{CF5AED07-6674-4E1E-8987-F5F7012A2200}" srcOrd="2" destOrd="0" presId="urn:microsoft.com/office/officeart/2005/8/layout/default#10"/>
    <dgm:cxn modelId="{2E9CE7D4-B771-4176-9E7F-39D0297EF2D1}" type="presParOf" srcId="{0BA623CF-AFFF-496B-A35A-4517466349D8}" destId="{DCA3D27A-C5B1-4C77-BAD8-1583E582333B}" srcOrd="3" destOrd="0" presId="urn:microsoft.com/office/officeart/2005/8/layout/default#10"/>
    <dgm:cxn modelId="{658B1450-0B3F-41B7-8942-F3527DFCE6C7}" type="presParOf" srcId="{0BA623CF-AFFF-496B-A35A-4517466349D8}" destId="{AC0C5F52-2C83-4649-B711-5E16A0575A04}" srcOrd="4" destOrd="0" presId="urn:microsoft.com/office/officeart/2005/8/layout/default#10"/>
    <dgm:cxn modelId="{6991ADC7-EAE7-4D71-8D7E-1653E97EA8E2}" type="presParOf" srcId="{0BA623CF-AFFF-496B-A35A-4517466349D8}" destId="{DA4BE80B-EA31-4419-87FC-FE401E4DB816}" srcOrd="5" destOrd="0" presId="urn:microsoft.com/office/officeart/2005/8/layout/default#10"/>
    <dgm:cxn modelId="{465A0B67-8AA3-46BE-B785-4B32F5A9DB39}" type="presParOf" srcId="{0BA623CF-AFFF-496B-A35A-4517466349D8}" destId="{5AF648DA-3722-47AD-BAFC-1F3098DCBE36}" srcOrd="6" destOrd="0" presId="urn:microsoft.com/office/officeart/2005/8/layout/default#10"/>
    <dgm:cxn modelId="{A200D8C7-E2B3-42D2-ADC7-C771EE417D56}" type="presParOf" srcId="{0BA623CF-AFFF-496B-A35A-4517466349D8}" destId="{A6F9EE1A-51D6-4355-8491-C2CD244F2384}" srcOrd="7" destOrd="0" presId="urn:microsoft.com/office/officeart/2005/8/layout/default#10"/>
    <dgm:cxn modelId="{9A8FB300-B035-4A33-B409-DEAC5C00463D}" type="presParOf" srcId="{0BA623CF-AFFF-496B-A35A-4517466349D8}" destId="{3DC99BB9-34AF-4D6B-BA73-BA0C842D6750}" srcOrd="8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A7A5AD-27FA-494E-9A45-571EB4E1466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407537B8-5910-4EA1-ABD0-0A463FBC9DD5}">
      <dgm:prSet custT="1"/>
      <dgm:spPr/>
      <dgm:t>
        <a:bodyPr/>
        <a:lstStyle/>
        <a:p>
          <a:r>
            <a:rPr lang="el-GR" sz="2000" smtClean="0">
              <a:latin typeface="Century Gothic" pitchFamily="34" charset="0"/>
            </a:rPr>
            <a:t>ΕΧΕΜΥΘΕΙΑ ΣΕ ΛΙΓΑ ΚΑΙ ΜΟΝΟ ΣΤΕΛΕΧΗ</a:t>
          </a:r>
          <a:endParaRPr lang="el-GR" sz="2000" dirty="0" smtClean="0">
            <a:latin typeface="Century Gothic" pitchFamily="34" charset="0"/>
          </a:endParaRPr>
        </a:p>
      </dgm:t>
    </dgm:pt>
    <dgm:pt modelId="{42C60C20-1A04-4DB5-BA91-8FE0E30B2688}" type="parTrans" cxnId="{18EB44C8-7AF1-4A18-BE11-E79383E0DF32}">
      <dgm:prSet/>
      <dgm:spPr/>
      <dgm:t>
        <a:bodyPr/>
        <a:lstStyle/>
        <a:p>
          <a:endParaRPr lang="el-GR"/>
        </a:p>
      </dgm:t>
    </dgm:pt>
    <dgm:pt modelId="{FC8CB3A7-6EBB-4A2E-8A9B-F45935BC3FB5}" type="sibTrans" cxnId="{18EB44C8-7AF1-4A18-BE11-E79383E0DF32}">
      <dgm:prSet/>
      <dgm:spPr/>
      <dgm:t>
        <a:bodyPr/>
        <a:lstStyle/>
        <a:p>
          <a:endParaRPr lang="el-GR"/>
        </a:p>
      </dgm:t>
    </dgm:pt>
    <dgm:pt modelId="{AF49CFAF-EFF6-4B1C-8400-D178587CA27D}">
      <dgm:prSet custT="1"/>
      <dgm:spPr/>
      <dgm:t>
        <a:bodyPr/>
        <a:lstStyle/>
        <a:p>
          <a:r>
            <a:rPr lang="el-GR" sz="2000" smtClean="0">
              <a:latin typeface="Century Gothic" pitchFamily="34" charset="0"/>
            </a:rPr>
            <a:t>ΣΥΜΜΕΤΟΧΗ ΤΗΣ ΑΝΩΤΑΤΗΣ ΔΙΟΙΚΗΣΗΣ ΣΕ ΚΑΘΕ </a:t>
          </a:r>
          <a:r>
            <a:rPr lang="en-GB" sz="2000" smtClean="0">
              <a:latin typeface="Century Gothic" pitchFamily="34" charset="0"/>
            </a:rPr>
            <a:t>PROJECT</a:t>
          </a:r>
          <a:endParaRPr lang="en-GB" sz="2000" dirty="0" smtClean="0">
            <a:latin typeface="Century Gothic" pitchFamily="34" charset="0"/>
          </a:endParaRPr>
        </a:p>
      </dgm:t>
    </dgm:pt>
    <dgm:pt modelId="{4F137B93-EA92-495F-885C-C1F78B23452F}" type="parTrans" cxnId="{E97A55EC-DF64-4EDA-BE7C-D89105E77DA2}">
      <dgm:prSet/>
      <dgm:spPr/>
      <dgm:t>
        <a:bodyPr/>
        <a:lstStyle/>
        <a:p>
          <a:endParaRPr lang="el-GR"/>
        </a:p>
      </dgm:t>
    </dgm:pt>
    <dgm:pt modelId="{984E4FB3-BA48-4411-BB64-CFDB3ADE63AE}" type="sibTrans" cxnId="{E97A55EC-DF64-4EDA-BE7C-D89105E77DA2}">
      <dgm:prSet/>
      <dgm:spPr/>
      <dgm:t>
        <a:bodyPr/>
        <a:lstStyle/>
        <a:p>
          <a:endParaRPr lang="el-GR"/>
        </a:p>
      </dgm:t>
    </dgm:pt>
    <dgm:pt modelId="{F1B358F6-8D23-4E5B-A286-F404E75BFE42}">
      <dgm:prSet custT="1"/>
      <dgm:spPr/>
      <dgm:t>
        <a:bodyPr/>
        <a:lstStyle/>
        <a:p>
          <a:r>
            <a:rPr lang="el-GR" sz="2000" smtClean="0">
              <a:latin typeface="Century Gothic" pitchFamily="34" charset="0"/>
            </a:rPr>
            <a:t>ΙΣΟΜΕΡΗΣ ΥΠΟΣΤΗΡΙΞΗ ΣΕ ΟΛΑ ΤΑ ΤΜΗΜΑΤΑ ΚΑΙ </a:t>
          </a:r>
          <a:r>
            <a:rPr lang="en-GB" sz="2000" smtClean="0">
              <a:latin typeface="Century Gothic" pitchFamily="34" charset="0"/>
            </a:rPr>
            <a:t>PROJECTS</a:t>
          </a:r>
          <a:endParaRPr lang="en-GB" sz="2000" dirty="0" smtClean="0">
            <a:latin typeface="Century Gothic" pitchFamily="34" charset="0"/>
          </a:endParaRPr>
        </a:p>
      </dgm:t>
    </dgm:pt>
    <dgm:pt modelId="{4AE4FD61-C555-40D0-8328-AABDBB2C8745}" type="parTrans" cxnId="{999CC6EE-E616-411D-8AC2-C699C523BFEB}">
      <dgm:prSet/>
      <dgm:spPr/>
      <dgm:t>
        <a:bodyPr/>
        <a:lstStyle/>
        <a:p>
          <a:endParaRPr lang="el-GR"/>
        </a:p>
      </dgm:t>
    </dgm:pt>
    <dgm:pt modelId="{EA56682E-00D9-4F60-8282-A17D60289EB6}" type="sibTrans" cxnId="{999CC6EE-E616-411D-8AC2-C699C523BFEB}">
      <dgm:prSet/>
      <dgm:spPr/>
      <dgm:t>
        <a:bodyPr/>
        <a:lstStyle/>
        <a:p>
          <a:endParaRPr lang="el-GR"/>
        </a:p>
      </dgm:t>
    </dgm:pt>
    <dgm:pt modelId="{40E552F0-FB36-4F31-A846-F3B3061DE17F}">
      <dgm:prSet custT="1"/>
      <dgm:spPr/>
      <dgm:t>
        <a:bodyPr/>
        <a:lstStyle/>
        <a:p>
          <a:r>
            <a:rPr lang="el-GR" sz="2000" smtClean="0">
              <a:latin typeface="Century Gothic" pitchFamily="34" charset="0"/>
            </a:rPr>
            <a:t>ΕΥΕΛΙΞΙΑ ΣΕ  ΓΡΗΓΟΡΕΣ ΑΛΛΑΓΕΣ ΣΤΟ ΠΡΟΪΟΝ ΚΑΙ ΤΗΝ ΣΤΡΑΤΗΓΙΚΗ ΤΟΥ</a:t>
          </a:r>
          <a:endParaRPr lang="el-GR" sz="2000" dirty="0" smtClean="0">
            <a:latin typeface="Century Gothic" pitchFamily="34" charset="0"/>
          </a:endParaRPr>
        </a:p>
      </dgm:t>
    </dgm:pt>
    <dgm:pt modelId="{833CF487-0CC4-4D20-954E-75DD6BE116E3}" type="parTrans" cxnId="{6C6644EE-B090-4E28-9A45-525BB59D1B5C}">
      <dgm:prSet/>
      <dgm:spPr/>
      <dgm:t>
        <a:bodyPr/>
        <a:lstStyle/>
        <a:p>
          <a:endParaRPr lang="el-GR"/>
        </a:p>
      </dgm:t>
    </dgm:pt>
    <dgm:pt modelId="{53E907B9-5A10-4034-B5C6-D6E49632F203}" type="sibTrans" cxnId="{6C6644EE-B090-4E28-9A45-525BB59D1B5C}">
      <dgm:prSet/>
      <dgm:spPr/>
      <dgm:t>
        <a:bodyPr/>
        <a:lstStyle/>
        <a:p>
          <a:endParaRPr lang="el-GR"/>
        </a:p>
      </dgm:t>
    </dgm:pt>
    <dgm:pt modelId="{A275ED2B-7588-4E5D-A9FE-908E67AE446F}" type="pres">
      <dgm:prSet presAssocID="{28A7A5AD-27FA-494E-9A45-571EB4E146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6F6B4C4-7A93-48C1-84C2-B8B9FC6342F8}" type="pres">
      <dgm:prSet presAssocID="{407537B8-5910-4EA1-ABD0-0A463FBC9DD5}" presName="parentLin" presStyleCnt="0"/>
      <dgm:spPr/>
    </dgm:pt>
    <dgm:pt modelId="{9EC41E95-1BD6-47FE-A8C0-3CF983228CB5}" type="pres">
      <dgm:prSet presAssocID="{407537B8-5910-4EA1-ABD0-0A463FBC9DD5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5060FAC4-F0A0-4397-A428-D63D0CB2BD01}" type="pres">
      <dgm:prSet presAssocID="{407537B8-5910-4EA1-ABD0-0A463FBC9D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50F249-AC91-40A4-9942-AE5CB9ECB8F5}" type="pres">
      <dgm:prSet presAssocID="{407537B8-5910-4EA1-ABD0-0A463FBC9DD5}" presName="negativeSpace" presStyleCnt="0"/>
      <dgm:spPr/>
    </dgm:pt>
    <dgm:pt modelId="{0A910934-5097-4F26-B6B6-EF06A7CDB03B}" type="pres">
      <dgm:prSet presAssocID="{407537B8-5910-4EA1-ABD0-0A463FBC9DD5}" presName="childText" presStyleLbl="conFgAcc1" presStyleIdx="0" presStyleCnt="4">
        <dgm:presLayoutVars>
          <dgm:bulletEnabled val="1"/>
        </dgm:presLayoutVars>
      </dgm:prSet>
      <dgm:spPr/>
    </dgm:pt>
    <dgm:pt modelId="{19E72A5E-91FD-41A7-A7EA-565E8295483E}" type="pres">
      <dgm:prSet presAssocID="{FC8CB3A7-6EBB-4A2E-8A9B-F45935BC3FB5}" presName="spaceBetweenRectangles" presStyleCnt="0"/>
      <dgm:spPr/>
    </dgm:pt>
    <dgm:pt modelId="{12098D41-31E5-4CCA-B948-C44EAC06969F}" type="pres">
      <dgm:prSet presAssocID="{AF49CFAF-EFF6-4B1C-8400-D178587CA27D}" presName="parentLin" presStyleCnt="0"/>
      <dgm:spPr/>
    </dgm:pt>
    <dgm:pt modelId="{6424F392-3F93-4E2F-8635-7874184C1C03}" type="pres">
      <dgm:prSet presAssocID="{AF49CFAF-EFF6-4B1C-8400-D178587CA27D}" presName="parentLeftMargin" presStyleLbl="node1" presStyleIdx="0" presStyleCnt="4"/>
      <dgm:spPr/>
      <dgm:t>
        <a:bodyPr/>
        <a:lstStyle/>
        <a:p>
          <a:endParaRPr lang="el-GR"/>
        </a:p>
      </dgm:t>
    </dgm:pt>
    <dgm:pt modelId="{179F8FD0-47EA-48CA-90B1-6E24B924DB4B}" type="pres">
      <dgm:prSet presAssocID="{AF49CFAF-EFF6-4B1C-8400-D178587CA27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1C9245-9DB2-4A2C-8B0F-BC6A2A99CF79}" type="pres">
      <dgm:prSet presAssocID="{AF49CFAF-EFF6-4B1C-8400-D178587CA27D}" presName="negativeSpace" presStyleCnt="0"/>
      <dgm:spPr/>
    </dgm:pt>
    <dgm:pt modelId="{3BD7B577-D7A0-476C-9D54-056047D2884C}" type="pres">
      <dgm:prSet presAssocID="{AF49CFAF-EFF6-4B1C-8400-D178587CA27D}" presName="childText" presStyleLbl="conFgAcc1" presStyleIdx="1" presStyleCnt="4">
        <dgm:presLayoutVars>
          <dgm:bulletEnabled val="1"/>
        </dgm:presLayoutVars>
      </dgm:prSet>
      <dgm:spPr/>
    </dgm:pt>
    <dgm:pt modelId="{80DE0D25-6697-4404-9BF0-79137E274332}" type="pres">
      <dgm:prSet presAssocID="{984E4FB3-BA48-4411-BB64-CFDB3ADE63AE}" presName="spaceBetweenRectangles" presStyleCnt="0"/>
      <dgm:spPr/>
    </dgm:pt>
    <dgm:pt modelId="{5549D636-848A-4BF8-9322-A8FD4A4470B5}" type="pres">
      <dgm:prSet presAssocID="{F1B358F6-8D23-4E5B-A286-F404E75BFE42}" presName="parentLin" presStyleCnt="0"/>
      <dgm:spPr/>
    </dgm:pt>
    <dgm:pt modelId="{F265B360-F3FA-427B-9BF4-5694122A8C1F}" type="pres">
      <dgm:prSet presAssocID="{F1B358F6-8D23-4E5B-A286-F404E75BFE42}" presName="parentLeftMargin" presStyleLbl="node1" presStyleIdx="1" presStyleCnt="4"/>
      <dgm:spPr/>
      <dgm:t>
        <a:bodyPr/>
        <a:lstStyle/>
        <a:p>
          <a:endParaRPr lang="el-GR"/>
        </a:p>
      </dgm:t>
    </dgm:pt>
    <dgm:pt modelId="{675E28B8-0793-4FDE-B740-1426F1322CD1}" type="pres">
      <dgm:prSet presAssocID="{F1B358F6-8D23-4E5B-A286-F404E75BFE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200424-7FFF-4FBF-9322-0D51A5B30E12}" type="pres">
      <dgm:prSet presAssocID="{F1B358F6-8D23-4E5B-A286-F404E75BFE42}" presName="negativeSpace" presStyleCnt="0"/>
      <dgm:spPr/>
    </dgm:pt>
    <dgm:pt modelId="{E8737302-A624-45DD-A25E-B18158DCC2E6}" type="pres">
      <dgm:prSet presAssocID="{F1B358F6-8D23-4E5B-A286-F404E75BFE42}" presName="childText" presStyleLbl="conFgAcc1" presStyleIdx="2" presStyleCnt="4">
        <dgm:presLayoutVars>
          <dgm:bulletEnabled val="1"/>
        </dgm:presLayoutVars>
      </dgm:prSet>
      <dgm:spPr/>
    </dgm:pt>
    <dgm:pt modelId="{8492C4C3-43D7-4046-9D8A-E18C4F06382C}" type="pres">
      <dgm:prSet presAssocID="{EA56682E-00D9-4F60-8282-A17D60289EB6}" presName="spaceBetweenRectangles" presStyleCnt="0"/>
      <dgm:spPr/>
    </dgm:pt>
    <dgm:pt modelId="{6007EC4E-3C1E-4418-AB94-A369AC763161}" type="pres">
      <dgm:prSet presAssocID="{40E552F0-FB36-4F31-A846-F3B3061DE17F}" presName="parentLin" presStyleCnt="0"/>
      <dgm:spPr/>
    </dgm:pt>
    <dgm:pt modelId="{BB7758D1-DB07-4633-AB15-D1BF2F7024E2}" type="pres">
      <dgm:prSet presAssocID="{40E552F0-FB36-4F31-A846-F3B3061DE17F}" presName="parentLeftMargin" presStyleLbl="node1" presStyleIdx="2" presStyleCnt="4"/>
      <dgm:spPr/>
      <dgm:t>
        <a:bodyPr/>
        <a:lstStyle/>
        <a:p>
          <a:endParaRPr lang="el-GR"/>
        </a:p>
      </dgm:t>
    </dgm:pt>
    <dgm:pt modelId="{F1EBA4CD-E44F-4115-BED0-DF6D0BBCEEA1}" type="pres">
      <dgm:prSet presAssocID="{40E552F0-FB36-4F31-A846-F3B3061DE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B49C15-9705-400D-B0A3-03C9D2451472}" type="pres">
      <dgm:prSet presAssocID="{40E552F0-FB36-4F31-A846-F3B3061DE17F}" presName="negativeSpace" presStyleCnt="0"/>
      <dgm:spPr/>
    </dgm:pt>
    <dgm:pt modelId="{3B1CC33E-287E-46E6-8E49-24052B411BEF}" type="pres">
      <dgm:prSet presAssocID="{40E552F0-FB36-4F31-A846-F3B3061DE17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BB1DFFC-2AD4-46D3-85F6-1F04FAE72461}" type="presOf" srcId="{AF49CFAF-EFF6-4B1C-8400-D178587CA27D}" destId="{6424F392-3F93-4E2F-8635-7874184C1C03}" srcOrd="0" destOrd="0" presId="urn:microsoft.com/office/officeart/2005/8/layout/list1"/>
    <dgm:cxn modelId="{1AA85DF7-FAF4-4BA4-ABED-DC3D4BED7472}" type="presOf" srcId="{407537B8-5910-4EA1-ABD0-0A463FBC9DD5}" destId="{9EC41E95-1BD6-47FE-A8C0-3CF983228CB5}" srcOrd="0" destOrd="0" presId="urn:microsoft.com/office/officeart/2005/8/layout/list1"/>
    <dgm:cxn modelId="{999CC6EE-E616-411D-8AC2-C699C523BFEB}" srcId="{28A7A5AD-27FA-494E-9A45-571EB4E1466E}" destId="{F1B358F6-8D23-4E5B-A286-F404E75BFE42}" srcOrd="2" destOrd="0" parTransId="{4AE4FD61-C555-40D0-8328-AABDBB2C8745}" sibTransId="{EA56682E-00D9-4F60-8282-A17D60289EB6}"/>
    <dgm:cxn modelId="{A5B38545-3542-4FF0-92C6-243B25C199DC}" type="presOf" srcId="{40E552F0-FB36-4F31-A846-F3B3061DE17F}" destId="{BB7758D1-DB07-4633-AB15-D1BF2F7024E2}" srcOrd="0" destOrd="0" presId="urn:microsoft.com/office/officeart/2005/8/layout/list1"/>
    <dgm:cxn modelId="{E97A55EC-DF64-4EDA-BE7C-D89105E77DA2}" srcId="{28A7A5AD-27FA-494E-9A45-571EB4E1466E}" destId="{AF49CFAF-EFF6-4B1C-8400-D178587CA27D}" srcOrd="1" destOrd="0" parTransId="{4F137B93-EA92-495F-885C-C1F78B23452F}" sibTransId="{984E4FB3-BA48-4411-BB64-CFDB3ADE63AE}"/>
    <dgm:cxn modelId="{8A004F2A-1C30-4814-986A-C23F2B44786E}" type="presOf" srcId="{28A7A5AD-27FA-494E-9A45-571EB4E1466E}" destId="{A275ED2B-7588-4E5D-A9FE-908E67AE446F}" srcOrd="0" destOrd="0" presId="urn:microsoft.com/office/officeart/2005/8/layout/list1"/>
    <dgm:cxn modelId="{C22D7B3B-F671-4FB1-8E70-D5782D964466}" type="presOf" srcId="{F1B358F6-8D23-4E5B-A286-F404E75BFE42}" destId="{F265B360-F3FA-427B-9BF4-5694122A8C1F}" srcOrd="0" destOrd="0" presId="urn:microsoft.com/office/officeart/2005/8/layout/list1"/>
    <dgm:cxn modelId="{E59C2DD5-46BB-462E-8BDE-3DD779BEDC38}" type="presOf" srcId="{407537B8-5910-4EA1-ABD0-0A463FBC9DD5}" destId="{5060FAC4-F0A0-4397-A428-D63D0CB2BD01}" srcOrd="1" destOrd="0" presId="urn:microsoft.com/office/officeart/2005/8/layout/list1"/>
    <dgm:cxn modelId="{6C6644EE-B090-4E28-9A45-525BB59D1B5C}" srcId="{28A7A5AD-27FA-494E-9A45-571EB4E1466E}" destId="{40E552F0-FB36-4F31-A846-F3B3061DE17F}" srcOrd="3" destOrd="0" parTransId="{833CF487-0CC4-4D20-954E-75DD6BE116E3}" sibTransId="{53E907B9-5A10-4034-B5C6-D6E49632F203}"/>
    <dgm:cxn modelId="{3D4210CE-4298-426A-82B8-A034B1B5FEEB}" type="presOf" srcId="{F1B358F6-8D23-4E5B-A286-F404E75BFE42}" destId="{675E28B8-0793-4FDE-B740-1426F1322CD1}" srcOrd="1" destOrd="0" presId="urn:microsoft.com/office/officeart/2005/8/layout/list1"/>
    <dgm:cxn modelId="{18EB44C8-7AF1-4A18-BE11-E79383E0DF32}" srcId="{28A7A5AD-27FA-494E-9A45-571EB4E1466E}" destId="{407537B8-5910-4EA1-ABD0-0A463FBC9DD5}" srcOrd="0" destOrd="0" parTransId="{42C60C20-1A04-4DB5-BA91-8FE0E30B2688}" sibTransId="{FC8CB3A7-6EBB-4A2E-8A9B-F45935BC3FB5}"/>
    <dgm:cxn modelId="{0E24759B-ADB5-4D80-958F-8BAB06F2A151}" type="presOf" srcId="{40E552F0-FB36-4F31-A846-F3B3061DE17F}" destId="{F1EBA4CD-E44F-4115-BED0-DF6D0BBCEEA1}" srcOrd="1" destOrd="0" presId="urn:microsoft.com/office/officeart/2005/8/layout/list1"/>
    <dgm:cxn modelId="{1A80315B-0422-4898-8164-66AF2F4A0211}" type="presOf" srcId="{AF49CFAF-EFF6-4B1C-8400-D178587CA27D}" destId="{179F8FD0-47EA-48CA-90B1-6E24B924DB4B}" srcOrd="1" destOrd="0" presId="urn:microsoft.com/office/officeart/2005/8/layout/list1"/>
    <dgm:cxn modelId="{970E9E95-67A6-4380-89D3-DD49BB42E532}" type="presParOf" srcId="{A275ED2B-7588-4E5D-A9FE-908E67AE446F}" destId="{26F6B4C4-7A93-48C1-84C2-B8B9FC6342F8}" srcOrd="0" destOrd="0" presId="urn:microsoft.com/office/officeart/2005/8/layout/list1"/>
    <dgm:cxn modelId="{105FC8E7-67AB-4879-81C9-5E803C299DF3}" type="presParOf" srcId="{26F6B4C4-7A93-48C1-84C2-B8B9FC6342F8}" destId="{9EC41E95-1BD6-47FE-A8C0-3CF983228CB5}" srcOrd="0" destOrd="0" presId="urn:microsoft.com/office/officeart/2005/8/layout/list1"/>
    <dgm:cxn modelId="{81E7F585-D102-4B08-8061-0859C4E14697}" type="presParOf" srcId="{26F6B4C4-7A93-48C1-84C2-B8B9FC6342F8}" destId="{5060FAC4-F0A0-4397-A428-D63D0CB2BD01}" srcOrd="1" destOrd="0" presId="urn:microsoft.com/office/officeart/2005/8/layout/list1"/>
    <dgm:cxn modelId="{854E15D4-7402-4E96-B6EB-BA2710FE2691}" type="presParOf" srcId="{A275ED2B-7588-4E5D-A9FE-908E67AE446F}" destId="{AC50F249-AC91-40A4-9942-AE5CB9ECB8F5}" srcOrd="1" destOrd="0" presId="urn:microsoft.com/office/officeart/2005/8/layout/list1"/>
    <dgm:cxn modelId="{629FF082-3BDC-4BBD-9CF5-608AFDF600AF}" type="presParOf" srcId="{A275ED2B-7588-4E5D-A9FE-908E67AE446F}" destId="{0A910934-5097-4F26-B6B6-EF06A7CDB03B}" srcOrd="2" destOrd="0" presId="urn:microsoft.com/office/officeart/2005/8/layout/list1"/>
    <dgm:cxn modelId="{3CE0A303-0460-44F4-B18E-1D4B176B1B4A}" type="presParOf" srcId="{A275ED2B-7588-4E5D-A9FE-908E67AE446F}" destId="{19E72A5E-91FD-41A7-A7EA-565E8295483E}" srcOrd="3" destOrd="0" presId="urn:microsoft.com/office/officeart/2005/8/layout/list1"/>
    <dgm:cxn modelId="{517F43C5-78C3-4A6C-8287-0BBC07092733}" type="presParOf" srcId="{A275ED2B-7588-4E5D-A9FE-908E67AE446F}" destId="{12098D41-31E5-4CCA-B948-C44EAC06969F}" srcOrd="4" destOrd="0" presId="urn:microsoft.com/office/officeart/2005/8/layout/list1"/>
    <dgm:cxn modelId="{8C63175A-7360-4807-9074-81E0F05FEDE5}" type="presParOf" srcId="{12098D41-31E5-4CCA-B948-C44EAC06969F}" destId="{6424F392-3F93-4E2F-8635-7874184C1C03}" srcOrd="0" destOrd="0" presId="urn:microsoft.com/office/officeart/2005/8/layout/list1"/>
    <dgm:cxn modelId="{E251085F-0CC2-40F5-B5D4-A4A671267A02}" type="presParOf" srcId="{12098D41-31E5-4CCA-B948-C44EAC06969F}" destId="{179F8FD0-47EA-48CA-90B1-6E24B924DB4B}" srcOrd="1" destOrd="0" presId="urn:microsoft.com/office/officeart/2005/8/layout/list1"/>
    <dgm:cxn modelId="{E3A8B4CC-3D93-4BC8-8F9D-3412CCA634B8}" type="presParOf" srcId="{A275ED2B-7588-4E5D-A9FE-908E67AE446F}" destId="{B61C9245-9DB2-4A2C-8B0F-BC6A2A99CF79}" srcOrd="5" destOrd="0" presId="urn:microsoft.com/office/officeart/2005/8/layout/list1"/>
    <dgm:cxn modelId="{1E00885C-B382-4D0E-818D-1CF0FAADDBC1}" type="presParOf" srcId="{A275ED2B-7588-4E5D-A9FE-908E67AE446F}" destId="{3BD7B577-D7A0-476C-9D54-056047D2884C}" srcOrd="6" destOrd="0" presId="urn:microsoft.com/office/officeart/2005/8/layout/list1"/>
    <dgm:cxn modelId="{3A72B9A1-E01B-4D3B-ACF3-4244F1C906CC}" type="presParOf" srcId="{A275ED2B-7588-4E5D-A9FE-908E67AE446F}" destId="{80DE0D25-6697-4404-9BF0-79137E274332}" srcOrd="7" destOrd="0" presId="urn:microsoft.com/office/officeart/2005/8/layout/list1"/>
    <dgm:cxn modelId="{1402A0F5-5EA8-45CE-96BB-7D5E140D0C54}" type="presParOf" srcId="{A275ED2B-7588-4E5D-A9FE-908E67AE446F}" destId="{5549D636-848A-4BF8-9322-A8FD4A4470B5}" srcOrd="8" destOrd="0" presId="urn:microsoft.com/office/officeart/2005/8/layout/list1"/>
    <dgm:cxn modelId="{D974B899-B050-43E4-B227-9E03C00FCA1C}" type="presParOf" srcId="{5549D636-848A-4BF8-9322-A8FD4A4470B5}" destId="{F265B360-F3FA-427B-9BF4-5694122A8C1F}" srcOrd="0" destOrd="0" presId="urn:microsoft.com/office/officeart/2005/8/layout/list1"/>
    <dgm:cxn modelId="{993291D6-5588-44E6-98F3-B01D0BE2ABC3}" type="presParOf" srcId="{5549D636-848A-4BF8-9322-A8FD4A4470B5}" destId="{675E28B8-0793-4FDE-B740-1426F1322CD1}" srcOrd="1" destOrd="0" presId="urn:microsoft.com/office/officeart/2005/8/layout/list1"/>
    <dgm:cxn modelId="{05228723-4B70-4E68-B2FD-37C0C00BB436}" type="presParOf" srcId="{A275ED2B-7588-4E5D-A9FE-908E67AE446F}" destId="{45200424-7FFF-4FBF-9322-0D51A5B30E12}" srcOrd="9" destOrd="0" presId="urn:microsoft.com/office/officeart/2005/8/layout/list1"/>
    <dgm:cxn modelId="{7AAA95F7-4B17-4D7B-B4A4-2695BB5D7547}" type="presParOf" srcId="{A275ED2B-7588-4E5D-A9FE-908E67AE446F}" destId="{E8737302-A624-45DD-A25E-B18158DCC2E6}" srcOrd="10" destOrd="0" presId="urn:microsoft.com/office/officeart/2005/8/layout/list1"/>
    <dgm:cxn modelId="{9BFBC36F-2BDF-485E-94FE-88EBB4E473F4}" type="presParOf" srcId="{A275ED2B-7588-4E5D-A9FE-908E67AE446F}" destId="{8492C4C3-43D7-4046-9D8A-E18C4F06382C}" srcOrd="11" destOrd="0" presId="urn:microsoft.com/office/officeart/2005/8/layout/list1"/>
    <dgm:cxn modelId="{ACF2E3EB-C9B3-49E9-A216-C058BB0ECCEB}" type="presParOf" srcId="{A275ED2B-7588-4E5D-A9FE-908E67AE446F}" destId="{6007EC4E-3C1E-4418-AB94-A369AC763161}" srcOrd="12" destOrd="0" presId="urn:microsoft.com/office/officeart/2005/8/layout/list1"/>
    <dgm:cxn modelId="{04E1E9D4-BD00-426E-962E-DF2DE6F29174}" type="presParOf" srcId="{6007EC4E-3C1E-4418-AB94-A369AC763161}" destId="{BB7758D1-DB07-4633-AB15-D1BF2F7024E2}" srcOrd="0" destOrd="0" presId="urn:microsoft.com/office/officeart/2005/8/layout/list1"/>
    <dgm:cxn modelId="{FC718248-DABC-4CD7-8AAF-88898BE27E2F}" type="presParOf" srcId="{6007EC4E-3C1E-4418-AB94-A369AC763161}" destId="{F1EBA4CD-E44F-4115-BED0-DF6D0BBCEEA1}" srcOrd="1" destOrd="0" presId="urn:microsoft.com/office/officeart/2005/8/layout/list1"/>
    <dgm:cxn modelId="{B9587B06-E9EB-4963-81D0-88F62A872E3D}" type="presParOf" srcId="{A275ED2B-7588-4E5D-A9FE-908E67AE446F}" destId="{AEB49C15-9705-400D-B0A3-03C9D2451472}" srcOrd="13" destOrd="0" presId="urn:microsoft.com/office/officeart/2005/8/layout/list1"/>
    <dgm:cxn modelId="{C4AD03BA-53D7-49F5-BB4B-48AC41CA7762}" type="presParOf" srcId="{A275ED2B-7588-4E5D-A9FE-908E67AE446F}" destId="{3B1CC33E-287E-46E6-8E49-24052B411BE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C79678-33EA-4074-B0E7-FBDC59910DD6}" type="doc">
      <dgm:prSet loTypeId="urn:microsoft.com/office/officeart/2005/8/layout/process5" loCatId="process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2ADFAFC8-0FCD-405C-86F8-C1BD23FC367B}">
      <dgm:prSet phldrT="[Text]" custT="1"/>
      <dgm:spPr/>
      <dgm:t>
        <a:bodyPr/>
        <a:lstStyle/>
        <a:p>
          <a:r>
            <a:rPr lang="el-GR" sz="2000" smtClean="0">
              <a:effectLst/>
              <a:latin typeface="Century Gothic" pitchFamily="34" charset="0"/>
            </a:rPr>
            <a:t>ΙΔΕΑ ΠΡΟΪΟΝΤΟΣ</a:t>
          </a:r>
          <a:endParaRPr lang="el-GR" sz="2000" dirty="0">
            <a:effectLst/>
          </a:endParaRPr>
        </a:p>
      </dgm:t>
    </dgm:pt>
    <dgm:pt modelId="{29301870-64F8-41F0-8C67-9FFAAFC759E6}" type="parTrans" cxnId="{B24B3076-B0B7-4F03-A78A-64C2310E624D}">
      <dgm:prSet/>
      <dgm:spPr/>
      <dgm:t>
        <a:bodyPr/>
        <a:lstStyle/>
        <a:p>
          <a:endParaRPr lang="el-GR"/>
        </a:p>
      </dgm:t>
    </dgm:pt>
    <dgm:pt modelId="{204B6645-CE3C-422D-AEAD-6A06A792255D}" type="sibTrans" cxnId="{B24B3076-B0B7-4F03-A78A-64C2310E624D}">
      <dgm:prSet custT="1"/>
      <dgm:spPr/>
      <dgm:t>
        <a:bodyPr/>
        <a:lstStyle/>
        <a:p>
          <a:endParaRPr lang="el-GR" sz="2000">
            <a:effectLst/>
          </a:endParaRPr>
        </a:p>
      </dgm:t>
    </dgm:pt>
    <dgm:pt modelId="{E144F2B6-3259-456A-87C7-E25B84848BDF}">
      <dgm:prSet phldrT="[Text]" custT="1"/>
      <dgm:spPr/>
      <dgm:t>
        <a:bodyPr/>
        <a:lstStyle/>
        <a:p>
          <a:r>
            <a:rPr lang="el-GR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ΧΑΡΑΚΤΗΡΙΣΤΙΚΑ ΠΡΟΪΟΝΤΟΣ</a:t>
          </a:r>
          <a:endParaRPr lang="el-GR" sz="2000" dirty="0">
            <a:solidFill>
              <a:schemeClr val="tx1"/>
            </a:solidFill>
            <a:effectLst/>
          </a:endParaRPr>
        </a:p>
      </dgm:t>
    </dgm:pt>
    <dgm:pt modelId="{8D49D3F6-DD36-48C2-BD06-54EE963C9C8E}" type="parTrans" cxnId="{DEDB0337-12BA-4BDC-9772-1094F2CA1EB4}">
      <dgm:prSet/>
      <dgm:spPr/>
      <dgm:t>
        <a:bodyPr/>
        <a:lstStyle/>
        <a:p>
          <a:endParaRPr lang="el-GR"/>
        </a:p>
      </dgm:t>
    </dgm:pt>
    <dgm:pt modelId="{66546BE2-3897-4ACC-9D8D-EA08E8DBBAEB}" type="sibTrans" cxnId="{DEDB0337-12BA-4BDC-9772-1094F2CA1EB4}">
      <dgm:prSet custT="1"/>
      <dgm:spPr/>
      <dgm:t>
        <a:bodyPr/>
        <a:lstStyle/>
        <a:p>
          <a:endParaRPr lang="el-GR" sz="2000">
            <a:effectLst/>
          </a:endParaRPr>
        </a:p>
      </dgm:t>
    </dgm:pt>
    <dgm:pt modelId="{D6A5DEB6-0CE6-4618-B53F-0A33DA6F4165}">
      <dgm:prSet phldrT="[Text]" custT="1"/>
      <dgm:spPr/>
      <dgm:t>
        <a:bodyPr/>
        <a:lstStyle/>
        <a:p>
          <a:r>
            <a:rPr lang="el-GR" sz="2000" smtClean="0">
              <a:effectLst/>
              <a:latin typeface="Century Gothic" pitchFamily="34" charset="0"/>
            </a:rPr>
            <a:t>ΣΕ ΕΝΑ ΚΑΤΑΝΑΛΩΤΗ</a:t>
          </a:r>
          <a:endParaRPr lang="el-GR" sz="2000" dirty="0">
            <a:effectLst/>
          </a:endParaRPr>
        </a:p>
      </dgm:t>
    </dgm:pt>
    <dgm:pt modelId="{2D6307B0-2C73-4E78-A3FB-3FF2EC40849A}" type="parTrans" cxnId="{AD5AB555-05D9-403E-B6AC-2FC0BDE0E737}">
      <dgm:prSet/>
      <dgm:spPr/>
      <dgm:t>
        <a:bodyPr/>
        <a:lstStyle/>
        <a:p>
          <a:endParaRPr lang="el-GR"/>
        </a:p>
      </dgm:t>
    </dgm:pt>
    <dgm:pt modelId="{DF4E5C33-A599-452C-BDE0-93FDF843D9E0}" type="sibTrans" cxnId="{AD5AB555-05D9-403E-B6AC-2FC0BDE0E737}">
      <dgm:prSet custT="1"/>
      <dgm:spPr/>
      <dgm:t>
        <a:bodyPr/>
        <a:lstStyle/>
        <a:p>
          <a:endParaRPr lang="el-GR" sz="2000">
            <a:effectLst/>
          </a:endParaRPr>
        </a:p>
      </dgm:t>
    </dgm:pt>
    <dgm:pt modelId="{2FD089E7-E572-4F07-8071-828E819005D9}">
      <dgm:prSet phldrT="[Text]" custT="1"/>
      <dgm:spPr/>
      <dgm:t>
        <a:bodyPr/>
        <a:lstStyle/>
        <a:p>
          <a:r>
            <a:rPr lang="el-GR" sz="2000" dirty="0" smtClean="0">
              <a:solidFill>
                <a:schemeClr val="tx1"/>
              </a:solidFill>
              <a:effectLst/>
              <a:latin typeface="Century Gothic" pitchFamily="34" charset="0"/>
            </a:rPr>
            <a:t>ΠΟΥ ΕΧΕΙ ΜΙΑ ΟΡΙΣΜΕΝΗ ΕΙΚΟΝΑ</a:t>
          </a:r>
          <a:endParaRPr lang="el-GR" sz="2000" dirty="0">
            <a:solidFill>
              <a:schemeClr val="tx1"/>
            </a:solidFill>
            <a:effectLst/>
          </a:endParaRPr>
        </a:p>
      </dgm:t>
    </dgm:pt>
    <dgm:pt modelId="{3410D276-7A9C-4045-A521-FD78383B58E2}" type="parTrans" cxnId="{D5716737-8713-4265-82C1-0817E955631E}">
      <dgm:prSet/>
      <dgm:spPr/>
      <dgm:t>
        <a:bodyPr/>
        <a:lstStyle/>
        <a:p>
          <a:endParaRPr lang="el-GR"/>
        </a:p>
      </dgm:t>
    </dgm:pt>
    <dgm:pt modelId="{E38058A7-1E7E-419B-8D86-394113D8A06D}" type="sibTrans" cxnId="{D5716737-8713-4265-82C1-0817E955631E}">
      <dgm:prSet custT="1"/>
      <dgm:spPr/>
      <dgm:t>
        <a:bodyPr/>
        <a:lstStyle/>
        <a:p>
          <a:endParaRPr lang="el-GR" sz="2000">
            <a:effectLst/>
          </a:endParaRPr>
        </a:p>
      </dgm:t>
    </dgm:pt>
    <dgm:pt modelId="{C293F41E-0A80-4C58-80F6-EB0991472126}">
      <dgm:prSet phldrT="[Text]" custT="1"/>
      <dgm:spPr/>
      <dgm:t>
        <a:bodyPr/>
        <a:lstStyle/>
        <a:p>
          <a:r>
            <a:rPr lang="el-GR" sz="2000" smtClean="0">
              <a:effectLst/>
              <a:latin typeface="Century Gothic" pitchFamily="34" charset="0"/>
            </a:rPr>
            <a:t>ΕΠΑΝΑΠΛΗΡΟΦΟΡΗΣΗ,ΤΕΛΙΚΗ ΕΙΚΟΝΑ</a:t>
          </a:r>
          <a:endParaRPr lang="el-GR" sz="2000" dirty="0">
            <a:effectLst/>
          </a:endParaRPr>
        </a:p>
      </dgm:t>
    </dgm:pt>
    <dgm:pt modelId="{2321EA24-FFF8-4CD9-B4A3-FA1E265D1ADB}" type="parTrans" cxnId="{9B5EC726-7067-4AD4-9E72-2DACA177A48E}">
      <dgm:prSet/>
      <dgm:spPr/>
      <dgm:t>
        <a:bodyPr/>
        <a:lstStyle/>
        <a:p>
          <a:endParaRPr lang="el-GR"/>
        </a:p>
      </dgm:t>
    </dgm:pt>
    <dgm:pt modelId="{89D14F82-C0EB-4E35-833B-4C4266A25AF8}" type="sibTrans" cxnId="{9B5EC726-7067-4AD4-9E72-2DACA177A48E}">
      <dgm:prSet/>
      <dgm:spPr/>
      <dgm:t>
        <a:bodyPr/>
        <a:lstStyle/>
        <a:p>
          <a:endParaRPr lang="el-GR"/>
        </a:p>
      </dgm:t>
    </dgm:pt>
    <dgm:pt modelId="{B09BDB20-D318-4220-86DA-D3D199B30F0C}" type="pres">
      <dgm:prSet presAssocID="{19C79678-33EA-4074-B0E7-FBDC59910D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CB675BC-8482-45A9-8629-E8418CDFAA8B}" type="pres">
      <dgm:prSet presAssocID="{2ADFAFC8-0FCD-405C-86F8-C1BD23FC36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FEEFA3-27F0-4D87-8DFD-CAF1A3447DD7}" type="pres">
      <dgm:prSet presAssocID="{204B6645-CE3C-422D-AEAD-6A06A792255D}" presName="sibTrans" presStyleLbl="sibTrans2D1" presStyleIdx="0" presStyleCnt="4"/>
      <dgm:spPr/>
      <dgm:t>
        <a:bodyPr/>
        <a:lstStyle/>
        <a:p>
          <a:endParaRPr lang="el-GR"/>
        </a:p>
      </dgm:t>
    </dgm:pt>
    <dgm:pt modelId="{B11793C2-8E64-42E3-9D13-82E8A58F08C7}" type="pres">
      <dgm:prSet presAssocID="{204B6645-CE3C-422D-AEAD-6A06A792255D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8A5845AD-66FA-417B-996D-D4225E61A7AA}" type="pres">
      <dgm:prSet presAssocID="{E144F2B6-3259-456A-87C7-E25B84848B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5BD726-1B6E-4E3D-A776-422A1886242D}" type="pres">
      <dgm:prSet presAssocID="{66546BE2-3897-4ACC-9D8D-EA08E8DBBAEB}" presName="sibTrans" presStyleLbl="sibTrans2D1" presStyleIdx="1" presStyleCnt="4"/>
      <dgm:spPr/>
      <dgm:t>
        <a:bodyPr/>
        <a:lstStyle/>
        <a:p>
          <a:endParaRPr lang="el-GR"/>
        </a:p>
      </dgm:t>
    </dgm:pt>
    <dgm:pt modelId="{5E981B40-1265-4310-BF0D-CD07818E4EFE}" type="pres">
      <dgm:prSet presAssocID="{66546BE2-3897-4ACC-9D8D-EA08E8DBBAEB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BC7A4859-25EB-4E4E-AF56-2B5C491DF218}" type="pres">
      <dgm:prSet presAssocID="{D6A5DEB6-0CE6-4618-B53F-0A33DA6F41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E50D1B-F311-4B7F-ACA7-60C740C1EA03}" type="pres">
      <dgm:prSet presAssocID="{DF4E5C33-A599-452C-BDE0-93FDF843D9E0}" presName="sibTrans" presStyleLbl="sibTrans2D1" presStyleIdx="2" presStyleCnt="4"/>
      <dgm:spPr/>
      <dgm:t>
        <a:bodyPr/>
        <a:lstStyle/>
        <a:p>
          <a:endParaRPr lang="el-GR"/>
        </a:p>
      </dgm:t>
    </dgm:pt>
    <dgm:pt modelId="{A5C90FA7-EEEB-4596-B554-F6A5DF385824}" type="pres">
      <dgm:prSet presAssocID="{DF4E5C33-A599-452C-BDE0-93FDF843D9E0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5CAEE137-F3D4-408D-A45D-60FADB0FE5F0}" type="pres">
      <dgm:prSet presAssocID="{2FD089E7-E572-4F07-8071-828E819005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B56429-3B68-41B5-B92A-2A672B767DAF}" type="pres">
      <dgm:prSet presAssocID="{E38058A7-1E7E-419B-8D86-394113D8A06D}" presName="sibTrans" presStyleLbl="sibTrans2D1" presStyleIdx="3" presStyleCnt="4"/>
      <dgm:spPr/>
      <dgm:t>
        <a:bodyPr/>
        <a:lstStyle/>
        <a:p>
          <a:endParaRPr lang="el-GR"/>
        </a:p>
      </dgm:t>
    </dgm:pt>
    <dgm:pt modelId="{A0BF3C98-4290-4844-994D-5170E4713057}" type="pres">
      <dgm:prSet presAssocID="{E38058A7-1E7E-419B-8D86-394113D8A06D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97BC94E8-F5A6-4216-9395-EDCAD950A014}" type="pres">
      <dgm:prSet presAssocID="{C293F41E-0A80-4C58-80F6-EB09914721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794F8B1-86A5-4F52-B4A5-4F59BA6E15C1}" type="presOf" srcId="{2ADFAFC8-0FCD-405C-86F8-C1BD23FC367B}" destId="{DCB675BC-8482-45A9-8629-E8418CDFAA8B}" srcOrd="0" destOrd="0" presId="urn:microsoft.com/office/officeart/2005/8/layout/process5"/>
    <dgm:cxn modelId="{D7624BB1-D8BE-400D-9813-F4ACDEE03AFB}" type="presOf" srcId="{C293F41E-0A80-4C58-80F6-EB0991472126}" destId="{97BC94E8-F5A6-4216-9395-EDCAD950A014}" srcOrd="0" destOrd="0" presId="urn:microsoft.com/office/officeart/2005/8/layout/process5"/>
    <dgm:cxn modelId="{67E5967D-3C16-4234-BCD8-D12C25B20219}" type="presOf" srcId="{66546BE2-3897-4ACC-9D8D-EA08E8DBBAEB}" destId="{555BD726-1B6E-4E3D-A776-422A1886242D}" srcOrd="0" destOrd="0" presId="urn:microsoft.com/office/officeart/2005/8/layout/process5"/>
    <dgm:cxn modelId="{8371A93C-352A-4011-B802-A6C63B4DF3BF}" type="presOf" srcId="{DF4E5C33-A599-452C-BDE0-93FDF843D9E0}" destId="{EBE50D1B-F311-4B7F-ACA7-60C740C1EA03}" srcOrd="0" destOrd="0" presId="urn:microsoft.com/office/officeart/2005/8/layout/process5"/>
    <dgm:cxn modelId="{C58FAC57-FFEC-47C0-B030-8EAD9EBC55A0}" type="presOf" srcId="{E144F2B6-3259-456A-87C7-E25B84848BDF}" destId="{8A5845AD-66FA-417B-996D-D4225E61A7AA}" srcOrd="0" destOrd="0" presId="urn:microsoft.com/office/officeart/2005/8/layout/process5"/>
    <dgm:cxn modelId="{22EBF907-DF9D-4A7A-A240-DE0779486E8B}" type="presOf" srcId="{66546BE2-3897-4ACC-9D8D-EA08E8DBBAEB}" destId="{5E981B40-1265-4310-BF0D-CD07818E4EFE}" srcOrd="1" destOrd="0" presId="urn:microsoft.com/office/officeart/2005/8/layout/process5"/>
    <dgm:cxn modelId="{7AB24E57-DFEB-4B37-8A3F-FE0B52EFDEEF}" type="presOf" srcId="{E38058A7-1E7E-419B-8D86-394113D8A06D}" destId="{A0BF3C98-4290-4844-994D-5170E4713057}" srcOrd="1" destOrd="0" presId="urn:microsoft.com/office/officeart/2005/8/layout/process5"/>
    <dgm:cxn modelId="{B24B3076-B0B7-4F03-A78A-64C2310E624D}" srcId="{19C79678-33EA-4074-B0E7-FBDC59910DD6}" destId="{2ADFAFC8-0FCD-405C-86F8-C1BD23FC367B}" srcOrd="0" destOrd="0" parTransId="{29301870-64F8-41F0-8C67-9FFAAFC759E6}" sibTransId="{204B6645-CE3C-422D-AEAD-6A06A792255D}"/>
    <dgm:cxn modelId="{F7032BBC-B5C8-4D89-8BC6-2A81E6AC4282}" type="presOf" srcId="{204B6645-CE3C-422D-AEAD-6A06A792255D}" destId="{B11793C2-8E64-42E3-9D13-82E8A58F08C7}" srcOrd="1" destOrd="0" presId="urn:microsoft.com/office/officeart/2005/8/layout/process5"/>
    <dgm:cxn modelId="{D5716737-8713-4265-82C1-0817E955631E}" srcId="{19C79678-33EA-4074-B0E7-FBDC59910DD6}" destId="{2FD089E7-E572-4F07-8071-828E819005D9}" srcOrd="3" destOrd="0" parTransId="{3410D276-7A9C-4045-A521-FD78383B58E2}" sibTransId="{E38058A7-1E7E-419B-8D86-394113D8A06D}"/>
    <dgm:cxn modelId="{DD56D3C7-EC80-49F6-B20B-9E9648F7A83B}" type="presOf" srcId="{E38058A7-1E7E-419B-8D86-394113D8A06D}" destId="{9BB56429-3B68-41B5-B92A-2A672B767DAF}" srcOrd="0" destOrd="0" presId="urn:microsoft.com/office/officeart/2005/8/layout/process5"/>
    <dgm:cxn modelId="{0F97CEA4-15A8-419A-8E2F-6E3C1A666801}" type="presOf" srcId="{204B6645-CE3C-422D-AEAD-6A06A792255D}" destId="{FFFEEFA3-27F0-4D87-8DFD-CAF1A3447DD7}" srcOrd="0" destOrd="0" presId="urn:microsoft.com/office/officeart/2005/8/layout/process5"/>
    <dgm:cxn modelId="{C4146D19-4B09-4317-96E5-27475BCCC576}" type="presOf" srcId="{2FD089E7-E572-4F07-8071-828E819005D9}" destId="{5CAEE137-F3D4-408D-A45D-60FADB0FE5F0}" srcOrd="0" destOrd="0" presId="urn:microsoft.com/office/officeart/2005/8/layout/process5"/>
    <dgm:cxn modelId="{9B5EC726-7067-4AD4-9E72-2DACA177A48E}" srcId="{19C79678-33EA-4074-B0E7-FBDC59910DD6}" destId="{C293F41E-0A80-4C58-80F6-EB0991472126}" srcOrd="4" destOrd="0" parTransId="{2321EA24-FFF8-4CD9-B4A3-FA1E265D1ADB}" sibTransId="{89D14F82-C0EB-4E35-833B-4C4266A25AF8}"/>
    <dgm:cxn modelId="{DEDB0337-12BA-4BDC-9772-1094F2CA1EB4}" srcId="{19C79678-33EA-4074-B0E7-FBDC59910DD6}" destId="{E144F2B6-3259-456A-87C7-E25B84848BDF}" srcOrd="1" destOrd="0" parTransId="{8D49D3F6-DD36-48C2-BD06-54EE963C9C8E}" sibTransId="{66546BE2-3897-4ACC-9D8D-EA08E8DBBAEB}"/>
    <dgm:cxn modelId="{E9DD2C79-2559-42C6-8876-1A6C4D8C70B8}" type="presOf" srcId="{19C79678-33EA-4074-B0E7-FBDC59910DD6}" destId="{B09BDB20-D318-4220-86DA-D3D199B30F0C}" srcOrd="0" destOrd="0" presId="urn:microsoft.com/office/officeart/2005/8/layout/process5"/>
    <dgm:cxn modelId="{CA807F08-802E-427E-85D7-63CE7666E22C}" type="presOf" srcId="{DF4E5C33-A599-452C-BDE0-93FDF843D9E0}" destId="{A5C90FA7-EEEB-4596-B554-F6A5DF385824}" srcOrd="1" destOrd="0" presId="urn:microsoft.com/office/officeart/2005/8/layout/process5"/>
    <dgm:cxn modelId="{AD5AB555-05D9-403E-B6AC-2FC0BDE0E737}" srcId="{19C79678-33EA-4074-B0E7-FBDC59910DD6}" destId="{D6A5DEB6-0CE6-4618-B53F-0A33DA6F4165}" srcOrd="2" destOrd="0" parTransId="{2D6307B0-2C73-4E78-A3FB-3FF2EC40849A}" sibTransId="{DF4E5C33-A599-452C-BDE0-93FDF843D9E0}"/>
    <dgm:cxn modelId="{5B0B4D65-129E-4022-B663-7A6E8CA4CDEA}" type="presOf" srcId="{D6A5DEB6-0CE6-4618-B53F-0A33DA6F4165}" destId="{BC7A4859-25EB-4E4E-AF56-2B5C491DF218}" srcOrd="0" destOrd="0" presId="urn:microsoft.com/office/officeart/2005/8/layout/process5"/>
    <dgm:cxn modelId="{AC50AC31-EAB7-4860-B73A-AFD1683DB12C}" type="presParOf" srcId="{B09BDB20-D318-4220-86DA-D3D199B30F0C}" destId="{DCB675BC-8482-45A9-8629-E8418CDFAA8B}" srcOrd="0" destOrd="0" presId="urn:microsoft.com/office/officeart/2005/8/layout/process5"/>
    <dgm:cxn modelId="{A05812FF-04CE-45B1-A15D-C2237027549D}" type="presParOf" srcId="{B09BDB20-D318-4220-86DA-D3D199B30F0C}" destId="{FFFEEFA3-27F0-4D87-8DFD-CAF1A3447DD7}" srcOrd="1" destOrd="0" presId="urn:microsoft.com/office/officeart/2005/8/layout/process5"/>
    <dgm:cxn modelId="{9AC80061-A1D6-4976-AAAB-7AF2851B4A5E}" type="presParOf" srcId="{FFFEEFA3-27F0-4D87-8DFD-CAF1A3447DD7}" destId="{B11793C2-8E64-42E3-9D13-82E8A58F08C7}" srcOrd="0" destOrd="0" presId="urn:microsoft.com/office/officeart/2005/8/layout/process5"/>
    <dgm:cxn modelId="{D6A02786-3272-464F-9B39-D1E582A52B47}" type="presParOf" srcId="{B09BDB20-D318-4220-86DA-D3D199B30F0C}" destId="{8A5845AD-66FA-417B-996D-D4225E61A7AA}" srcOrd="2" destOrd="0" presId="urn:microsoft.com/office/officeart/2005/8/layout/process5"/>
    <dgm:cxn modelId="{BBB70C52-9FD2-4224-8F9C-63E0BD3ED2F2}" type="presParOf" srcId="{B09BDB20-D318-4220-86DA-D3D199B30F0C}" destId="{555BD726-1B6E-4E3D-A776-422A1886242D}" srcOrd="3" destOrd="0" presId="urn:microsoft.com/office/officeart/2005/8/layout/process5"/>
    <dgm:cxn modelId="{D5B8DDFA-8B4A-43CA-8C3D-8FD92BF9ECF2}" type="presParOf" srcId="{555BD726-1B6E-4E3D-A776-422A1886242D}" destId="{5E981B40-1265-4310-BF0D-CD07818E4EFE}" srcOrd="0" destOrd="0" presId="urn:microsoft.com/office/officeart/2005/8/layout/process5"/>
    <dgm:cxn modelId="{12B7FD22-3B9E-4CD7-9794-DA131B73CCA0}" type="presParOf" srcId="{B09BDB20-D318-4220-86DA-D3D199B30F0C}" destId="{BC7A4859-25EB-4E4E-AF56-2B5C491DF218}" srcOrd="4" destOrd="0" presId="urn:microsoft.com/office/officeart/2005/8/layout/process5"/>
    <dgm:cxn modelId="{FD07BB29-1A3C-42B9-8A83-2000E1673F8F}" type="presParOf" srcId="{B09BDB20-D318-4220-86DA-D3D199B30F0C}" destId="{EBE50D1B-F311-4B7F-ACA7-60C740C1EA03}" srcOrd="5" destOrd="0" presId="urn:microsoft.com/office/officeart/2005/8/layout/process5"/>
    <dgm:cxn modelId="{EC566C65-3DCF-40A3-BE8F-05B9E5165D6C}" type="presParOf" srcId="{EBE50D1B-F311-4B7F-ACA7-60C740C1EA03}" destId="{A5C90FA7-EEEB-4596-B554-F6A5DF385824}" srcOrd="0" destOrd="0" presId="urn:microsoft.com/office/officeart/2005/8/layout/process5"/>
    <dgm:cxn modelId="{BA8A2A6C-3995-4D28-9199-92EDBA58CC13}" type="presParOf" srcId="{B09BDB20-D318-4220-86DA-D3D199B30F0C}" destId="{5CAEE137-F3D4-408D-A45D-60FADB0FE5F0}" srcOrd="6" destOrd="0" presId="urn:microsoft.com/office/officeart/2005/8/layout/process5"/>
    <dgm:cxn modelId="{BF77F445-3A5D-4C8E-8B20-AB845F03A80D}" type="presParOf" srcId="{B09BDB20-D318-4220-86DA-D3D199B30F0C}" destId="{9BB56429-3B68-41B5-B92A-2A672B767DAF}" srcOrd="7" destOrd="0" presId="urn:microsoft.com/office/officeart/2005/8/layout/process5"/>
    <dgm:cxn modelId="{58C82F8C-B8CC-4775-B8A9-09A031A5716E}" type="presParOf" srcId="{9BB56429-3B68-41B5-B92A-2A672B767DAF}" destId="{A0BF3C98-4290-4844-994D-5170E4713057}" srcOrd="0" destOrd="0" presId="urn:microsoft.com/office/officeart/2005/8/layout/process5"/>
    <dgm:cxn modelId="{440C2B6F-3AD7-4323-92EC-B9FC5D96FE40}" type="presParOf" srcId="{B09BDB20-D318-4220-86DA-D3D199B30F0C}" destId="{97BC94E8-F5A6-4216-9395-EDCAD950A01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3FF4D8-B2F8-4CA2-9EDD-CB68EA5AD2CF}" type="doc">
      <dgm:prSet loTypeId="urn:microsoft.com/office/officeart/2005/8/layout/default#1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l-GR"/>
        </a:p>
      </dgm:t>
    </dgm:pt>
    <dgm:pt modelId="{9BD16981-9FA0-4CBA-8208-2FD8A995B7D3}">
      <dgm:prSet custT="1"/>
      <dgm:spPr/>
      <dgm:t>
        <a:bodyPr/>
        <a:lstStyle/>
        <a:p>
          <a:r>
            <a:rPr lang="el-GR" sz="1800" smtClean="0">
              <a:latin typeface="Century Gothic" pitchFamily="34" charset="0"/>
            </a:rPr>
            <a:t>ΕΠΙΒΟΛΗ ΧΡΗΣΙΜΟΠΟΙΗΣΗΣ ΗΔΗ ΥΠΑΡΧΟΥΣΑΣ ΤΕΧΝΟΛΟΓΙΑΣ</a:t>
          </a:r>
          <a:endParaRPr lang="el-GR" sz="1800" dirty="0" smtClean="0">
            <a:latin typeface="Century Gothic" pitchFamily="34" charset="0"/>
          </a:endParaRPr>
        </a:p>
      </dgm:t>
    </dgm:pt>
    <dgm:pt modelId="{989E856C-FBB2-4F64-A59D-97BDB5061C6F}" type="parTrans" cxnId="{68DF36A4-07FC-4D36-894E-5CC0CA659C98}">
      <dgm:prSet/>
      <dgm:spPr/>
      <dgm:t>
        <a:bodyPr/>
        <a:lstStyle/>
        <a:p>
          <a:endParaRPr lang="el-GR"/>
        </a:p>
      </dgm:t>
    </dgm:pt>
    <dgm:pt modelId="{2B048A35-1CA5-4078-8E50-A0F3D93407B3}" type="sibTrans" cxnId="{68DF36A4-07FC-4D36-894E-5CC0CA659C98}">
      <dgm:prSet/>
      <dgm:spPr/>
      <dgm:t>
        <a:bodyPr/>
        <a:lstStyle/>
        <a:p>
          <a:endParaRPr lang="el-GR"/>
        </a:p>
      </dgm:t>
    </dgm:pt>
    <dgm:pt modelId="{815DB264-A05A-49B7-9FCD-4353E94E94C6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ΧΡΟΝΙΚΟΣ ΠΑΡΑΓΟΝΤΑΣ</a:t>
          </a:r>
        </a:p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-ΛΑΝΘΑΣΜΕΝΗ ΧΡΟΝΙΚΑ ΕΠΙΛΟΓΗ</a:t>
          </a:r>
        </a:p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-ΑΝΥΠΟΜΟΝΗ ΔΙΟΙΚΗΣΗ</a:t>
          </a:r>
        </a:p>
      </dgm:t>
    </dgm:pt>
    <dgm:pt modelId="{481F122C-7692-4724-BD19-6CC413521B96}" type="parTrans" cxnId="{B70CBB66-5256-42E9-9C11-EB848C2E8D04}">
      <dgm:prSet/>
      <dgm:spPr/>
      <dgm:t>
        <a:bodyPr/>
        <a:lstStyle/>
        <a:p>
          <a:endParaRPr lang="el-GR"/>
        </a:p>
      </dgm:t>
    </dgm:pt>
    <dgm:pt modelId="{2E0F06B4-3D33-41E7-93DF-5D246AB87F76}" type="sibTrans" cxnId="{B70CBB66-5256-42E9-9C11-EB848C2E8D04}">
      <dgm:prSet/>
      <dgm:spPr/>
      <dgm:t>
        <a:bodyPr/>
        <a:lstStyle/>
        <a:p>
          <a:endParaRPr lang="el-GR"/>
        </a:p>
      </dgm:t>
    </dgm:pt>
    <dgm:pt modelId="{54F5346C-6540-46C0-966D-78596D6FADEA}">
      <dgm:prSet custT="1"/>
      <dgm:spPr/>
      <dgm:t>
        <a:bodyPr/>
        <a:lstStyle/>
        <a:p>
          <a:r>
            <a:rPr lang="el-GR" sz="1800" dirty="0" smtClean="0">
              <a:solidFill>
                <a:schemeClr val="tx1"/>
              </a:solidFill>
              <a:latin typeface="Century Gothic" pitchFamily="34" charset="0"/>
            </a:rPr>
            <a:t>ΚΟΣΤΟΣ</a:t>
          </a:r>
        </a:p>
      </dgm:t>
    </dgm:pt>
    <dgm:pt modelId="{9FEF67F6-F43D-4630-923C-23C2C40E2ED3}" type="parTrans" cxnId="{36E09CFC-6CC7-470D-87E8-CA09696A4D89}">
      <dgm:prSet/>
      <dgm:spPr/>
      <dgm:t>
        <a:bodyPr/>
        <a:lstStyle/>
        <a:p>
          <a:endParaRPr lang="el-GR"/>
        </a:p>
      </dgm:t>
    </dgm:pt>
    <dgm:pt modelId="{2C2E4F98-2469-4EF1-8E78-9ADF618C320D}" type="sibTrans" cxnId="{36E09CFC-6CC7-470D-87E8-CA09696A4D89}">
      <dgm:prSet/>
      <dgm:spPr/>
      <dgm:t>
        <a:bodyPr/>
        <a:lstStyle/>
        <a:p>
          <a:endParaRPr lang="el-GR"/>
        </a:p>
      </dgm:t>
    </dgm:pt>
    <dgm:pt modelId="{89571A33-87D5-4CF6-A8E6-5DF06276C518}">
      <dgm:prSet custT="1"/>
      <dgm:spPr/>
      <dgm:t>
        <a:bodyPr/>
        <a:lstStyle/>
        <a:p>
          <a:r>
            <a:rPr lang="el-GR" sz="1800" smtClean="0">
              <a:latin typeface="Century Gothic" pitchFamily="34" charset="0"/>
            </a:rPr>
            <a:t>ΕΠΙΧΕΙΡΗΣΙΑΚΕΣ ΚΛΙΚΕΣ</a:t>
          </a:r>
          <a:endParaRPr lang="el-GR" sz="1800" dirty="0" smtClean="0">
            <a:latin typeface="Century Gothic" pitchFamily="34" charset="0"/>
          </a:endParaRPr>
        </a:p>
      </dgm:t>
    </dgm:pt>
    <dgm:pt modelId="{222C136E-DFF6-4D6A-9865-148B3DEE5A49}" type="parTrans" cxnId="{02BB4C47-23B2-4236-A259-D57D5F62E5AD}">
      <dgm:prSet/>
      <dgm:spPr/>
      <dgm:t>
        <a:bodyPr/>
        <a:lstStyle/>
        <a:p>
          <a:endParaRPr lang="el-GR"/>
        </a:p>
      </dgm:t>
    </dgm:pt>
    <dgm:pt modelId="{0B524674-3853-43D8-A9EE-C153A00203F8}" type="sibTrans" cxnId="{02BB4C47-23B2-4236-A259-D57D5F62E5AD}">
      <dgm:prSet/>
      <dgm:spPr/>
      <dgm:t>
        <a:bodyPr/>
        <a:lstStyle/>
        <a:p>
          <a:endParaRPr lang="el-GR"/>
        </a:p>
      </dgm:t>
    </dgm:pt>
    <dgm:pt modelId="{3DDBE107-306F-4717-9153-87A8C6E275C8}">
      <dgm:prSet custT="1"/>
      <dgm:spPr/>
      <dgm:t>
        <a:bodyPr/>
        <a:lstStyle/>
        <a:p>
          <a:r>
            <a:rPr lang="el-GR" sz="1800" dirty="0" smtClean="0">
              <a:solidFill>
                <a:schemeClr val="bg1"/>
              </a:solidFill>
              <a:latin typeface="Century Gothic" pitchFamily="34" charset="0"/>
            </a:rPr>
            <a:t>ΕΛΑΧΙΣΤΟΠΟΙΗΣΗ ΤΗΣ ΑΝΑΓΚΑΙΑΣ ΕΠΕΝΔΥΣΗΣ</a:t>
          </a:r>
        </a:p>
      </dgm:t>
    </dgm:pt>
    <dgm:pt modelId="{B1B4981A-27BF-4080-9269-7573248C0056}" type="parTrans" cxnId="{726A0EE5-A998-43D9-9ECD-A43151DF37A3}">
      <dgm:prSet/>
      <dgm:spPr/>
      <dgm:t>
        <a:bodyPr/>
        <a:lstStyle/>
        <a:p>
          <a:endParaRPr lang="el-GR"/>
        </a:p>
      </dgm:t>
    </dgm:pt>
    <dgm:pt modelId="{CA31309C-6FF5-4FDE-942E-D3F7C5DE4920}" type="sibTrans" cxnId="{726A0EE5-A998-43D9-9ECD-A43151DF37A3}">
      <dgm:prSet/>
      <dgm:spPr/>
      <dgm:t>
        <a:bodyPr/>
        <a:lstStyle/>
        <a:p>
          <a:endParaRPr lang="el-GR"/>
        </a:p>
      </dgm:t>
    </dgm:pt>
    <dgm:pt modelId="{0D434516-84E5-40B4-A46D-240897ED30E0}" type="pres">
      <dgm:prSet presAssocID="{4B3FF4D8-B2F8-4CA2-9EDD-CB68EA5AD2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B72AB87-B593-441F-8D48-B8C53E0364FB}" type="pres">
      <dgm:prSet presAssocID="{9BD16981-9FA0-4CBA-8208-2FD8A995B7D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2D1C96-92CA-41B8-8A6B-F3C6EE5B4748}" type="pres">
      <dgm:prSet presAssocID="{2B048A35-1CA5-4078-8E50-A0F3D93407B3}" presName="sibTrans" presStyleCnt="0"/>
      <dgm:spPr/>
    </dgm:pt>
    <dgm:pt modelId="{B6587E7D-0A3A-4036-B6C1-646E991226C5}" type="pres">
      <dgm:prSet presAssocID="{815DB264-A05A-49B7-9FCD-4353E94E94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0E3778-CE4B-4BEA-9198-B23000C193D2}" type="pres">
      <dgm:prSet presAssocID="{2E0F06B4-3D33-41E7-93DF-5D246AB87F76}" presName="sibTrans" presStyleCnt="0"/>
      <dgm:spPr/>
    </dgm:pt>
    <dgm:pt modelId="{FF9260F9-46FC-487C-B96A-C9BF2A6DC864}" type="pres">
      <dgm:prSet presAssocID="{3DDBE107-306F-4717-9153-87A8C6E275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9E1A7F-5469-4AFA-90FF-4FB5DC21919D}" type="pres">
      <dgm:prSet presAssocID="{CA31309C-6FF5-4FDE-942E-D3F7C5DE4920}" presName="sibTrans" presStyleCnt="0"/>
      <dgm:spPr/>
    </dgm:pt>
    <dgm:pt modelId="{F8EC4B36-3060-4BA9-9FCC-49ED4B7E9C71}" type="pres">
      <dgm:prSet presAssocID="{54F5346C-6540-46C0-966D-78596D6FAD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C2DCD7-B97D-4D0A-BED0-EE4E1C63D316}" type="pres">
      <dgm:prSet presAssocID="{2C2E4F98-2469-4EF1-8E78-9ADF618C320D}" presName="sibTrans" presStyleCnt="0"/>
      <dgm:spPr/>
    </dgm:pt>
    <dgm:pt modelId="{ABB4C521-8673-48B2-9EF7-51AA7B293668}" type="pres">
      <dgm:prSet presAssocID="{89571A33-87D5-4CF6-A8E6-5DF06276C5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731D108-98D2-4D93-93F0-B4CA23D71310}" type="presOf" srcId="{89571A33-87D5-4CF6-A8E6-5DF06276C518}" destId="{ABB4C521-8673-48B2-9EF7-51AA7B293668}" srcOrd="0" destOrd="0" presId="urn:microsoft.com/office/officeart/2005/8/layout/default#11"/>
    <dgm:cxn modelId="{434BC7A3-E25B-4379-8FCB-5DC3AF961C18}" type="presOf" srcId="{4B3FF4D8-B2F8-4CA2-9EDD-CB68EA5AD2CF}" destId="{0D434516-84E5-40B4-A46D-240897ED30E0}" srcOrd="0" destOrd="0" presId="urn:microsoft.com/office/officeart/2005/8/layout/default#11"/>
    <dgm:cxn modelId="{02BB4C47-23B2-4236-A259-D57D5F62E5AD}" srcId="{4B3FF4D8-B2F8-4CA2-9EDD-CB68EA5AD2CF}" destId="{89571A33-87D5-4CF6-A8E6-5DF06276C518}" srcOrd="4" destOrd="0" parTransId="{222C136E-DFF6-4D6A-9865-148B3DEE5A49}" sibTransId="{0B524674-3853-43D8-A9EE-C153A00203F8}"/>
    <dgm:cxn modelId="{726A0EE5-A998-43D9-9ECD-A43151DF37A3}" srcId="{4B3FF4D8-B2F8-4CA2-9EDD-CB68EA5AD2CF}" destId="{3DDBE107-306F-4717-9153-87A8C6E275C8}" srcOrd="2" destOrd="0" parTransId="{B1B4981A-27BF-4080-9269-7573248C0056}" sibTransId="{CA31309C-6FF5-4FDE-942E-D3F7C5DE4920}"/>
    <dgm:cxn modelId="{7B1D4142-4697-4253-BDFC-AA0105B08D7F}" type="presOf" srcId="{9BD16981-9FA0-4CBA-8208-2FD8A995B7D3}" destId="{AB72AB87-B593-441F-8D48-B8C53E0364FB}" srcOrd="0" destOrd="0" presId="urn:microsoft.com/office/officeart/2005/8/layout/default#11"/>
    <dgm:cxn modelId="{36E09CFC-6CC7-470D-87E8-CA09696A4D89}" srcId="{4B3FF4D8-B2F8-4CA2-9EDD-CB68EA5AD2CF}" destId="{54F5346C-6540-46C0-966D-78596D6FADEA}" srcOrd="3" destOrd="0" parTransId="{9FEF67F6-F43D-4630-923C-23C2C40E2ED3}" sibTransId="{2C2E4F98-2469-4EF1-8E78-9ADF618C320D}"/>
    <dgm:cxn modelId="{94696C0C-B6CE-4180-9708-78657B68A296}" type="presOf" srcId="{54F5346C-6540-46C0-966D-78596D6FADEA}" destId="{F8EC4B36-3060-4BA9-9FCC-49ED4B7E9C71}" srcOrd="0" destOrd="0" presId="urn:microsoft.com/office/officeart/2005/8/layout/default#11"/>
    <dgm:cxn modelId="{DEF1E1D7-0DB3-49B7-A094-EBE6FC3036A8}" type="presOf" srcId="{3DDBE107-306F-4717-9153-87A8C6E275C8}" destId="{FF9260F9-46FC-487C-B96A-C9BF2A6DC864}" srcOrd="0" destOrd="0" presId="urn:microsoft.com/office/officeart/2005/8/layout/default#11"/>
    <dgm:cxn modelId="{68DF36A4-07FC-4D36-894E-5CC0CA659C98}" srcId="{4B3FF4D8-B2F8-4CA2-9EDD-CB68EA5AD2CF}" destId="{9BD16981-9FA0-4CBA-8208-2FD8A995B7D3}" srcOrd="0" destOrd="0" parTransId="{989E856C-FBB2-4F64-A59D-97BDB5061C6F}" sibTransId="{2B048A35-1CA5-4078-8E50-A0F3D93407B3}"/>
    <dgm:cxn modelId="{B70CBB66-5256-42E9-9C11-EB848C2E8D04}" srcId="{4B3FF4D8-B2F8-4CA2-9EDD-CB68EA5AD2CF}" destId="{815DB264-A05A-49B7-9FCD-4353E94E94C6}" srcOrd="1" destOrd="0" parTransId="{481F122C-7692-4724-BD19-6CC413521B96}" sibTransId="{2E0F06B4-3D33-41E7-93DF-5D246AB87F76}"/>
    <dgm:cxn modelId="{3385AD80-43DE-490F-BB06-E04FF9BDEE02}" type="presOf" srcId="{815DB264-A05A-49B7-9FCD-4353E94E94C6}" destId="{B6587E7D-0A3A-4036-B6C1-646E991226C5}" srcOrd="0" destOrd="0" presId="urn:microsoft.com/office/officeart/2005/8/layout/default#11"/>
    <dgm:cxn modelId="{27BF9FE8-65A5-4D22-9DA0-0A229A2DE316}" type="presParOf" srcId="{0D434516-84E5-40B4-A46D-240897ED30E0}" destId="{AB72AB87-B593-441F-8D48-B8C53E0364FB}" srcOrd="0" destOrd="0" presId="urn:microsoft.com/office/officeart/2005/8/layout/default#11"/>
    <dgm:cxn modelId="{81EEA1F1-B93A-4CD7-8C8E-4E8B157F1123}" type="presParOf" srcId="{0D434516-84E5-40B4-A46D-240897ED30E0}" destId="{E42D1C96-92CA-41B8-8A6B-F3C6EE5B4748}" srcOrd="1" destOrd="0" presId="urn:microsoft.com/office/officeart/2005/8/layout/default#11"/>
    <dgm:cxn modelId="{D7944A43-33B5-40CC-B049-C79896EC89BB}" type="presParOf" srcId="{0D434516-84E5-40B4-A46D-240897ED30E0}" destId="{B6587E7D-0A3A-4036-B6C1-646E991226C5}" srcOrd="2" destOrd="0" presId="urn:microsoft.com/office/officeart/2005/8/layout/default#11"/>
    <dgm:cxn modelId="{6E7A233E-9F96-4069-88A2-4B04A859A0DF}" type="presParOf" srcId="{0D434516-84E5-40B4-A46D-240897ED30E0}" destId="{320E3778-CE4B-4BEA-9198-B23000C193D2}" srcOrd="3" destOrd="0" presId="urn:microsoft.com/office/officeart/2005/8/layout/default#11"/>
    <dgm:cxn modelId="{E9712E8E-AAAF-4A48-A75C-1384426B451B}" type="presParOf" srcId="{0D434516-84E5-40B4-A46D-240897ED30E0}" destId="{FF9260F9-46FC-487C-B96A-C9BF2A6DC864}" srcOrd="4" destOrd="0" presId="urn:microsoft.com/office/officeart/2005/8/layout/default#11"/>
    <dgm:cxn modelId="{0B64F63B-8A01-41CA-A569-819C3E9D6938}" type="presParOf" srcId="{0D434516-84E5-40B4-A46D-240897ED30E0}" destId="{5A9E1A7F-5469-4AFA-90FF-4FB5DC21919D}" srcOrd="5" destOrd="0" presId="urn:microsoft.com/office/officeart/2005/8/layout/default#11"/>
    <dgm:cxn modelId="{2F1D8B98-066E-4F3A-A471-7950DF27101D}" type="presParOf" srcId="{0D434516-84E5-40B4-A46D-240897ED30E0}" destId="{F8EC4B36-3060-4BA9-9FCC-49ED4B7E9C71}" srcOrd="6" destOrd="0" presId="urn:microsoft.com/office/officeart/2005/8/layout/default#11"/>
    <dgm:cxn modelId="{397557C8-D11D-44BD-A6B0-47E7832D3890}" type="presParOf" srcId="{0D434516-84E5-40B4-A46D-240897ED30E0}" destId="{7FC2DCD7-B97D-4D0A-BED0-EE4E1C63D316}" srcOrd="7" destOrd="0" presId="urn:microsoft.com/office/officeart/2005/8/layout/default#11"/>
    <dgm:cxn modelId="{BD0938BB-DA18-4C0F-ABE4-6D1C3DCE2182}" type="presParOf" srcId="{0D434516-84E5-40B4-A46D-240897ED30E0}" destId="{ABB4C521-8673-48B2-9EF7-51AA7B293668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006DCE-4904-4A67-8641-FEF42E323CF2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CB6623BC-54BC-4F33-AAE2-86CE32F48F24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ΕΠΙΧΕΙΡΗΣΙΑΚΟΙ ΣΤΟΧΟΙ</a:t>
          </a:r>
          <a:endParaRPr lang="el-GR" dirty="0" smtClean="0">
            <a:latin typeface="Century Gothic" pitchFamily="34" charset="0"/>
          </a:endParaRPr>
        </a:p>
      </dgm:t>
    </dgm:pt>
    <dgm:pt modelId="{0DF97F6C-8FB1-4C3A-A7BF-34A4DA54DDF6}" type="parTrans" cxnId="{C1387193-146E-4D22-8371-7D9708BB2295}">
      <dgm:prSet/>
      <dgm:spPr/>
      <dgm:t>
        <a:bodyPr/>
        <a:lstStyle/>
        <a:p>
          <a:endParaRPr lang="el-GR"/>
        </a:p>
      </dgm:t>
    </dgm:pt>
    <dgm:pt modelId="{27D119AA-CCB8-441E-9737-8EBBFD9BAEEC}" type="sibTrans" cxnId="{C1387193-146E-4D22-8371-7D9708BB2295}">
      <dgm:prSet/>
      <dgm:spPr/>
      <dgm:t>
        <a:bodyPr/>
        <a:lstStyle/>
        <a:p>
          <a:endParaRPr lang="el-GR"/>
        </a:p>
      </dgm:t>
    </dgm:pt>
    <dgm:pt modelId="{E333967D-C406-4CDB-8BA7-F68DC2812528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ΤΕΧΝΙΚΗ ΔΥΝΑΤΟΤΗΤΑ</a:t>
          </a:r>
          <a:endParaRPr lang="el-GR" dirty="0" smtClean="0">
            <a:latin typeface="Century Gothic" pitchFamily="34" charset="0"/>
          </a:endParaRPr>
        </a:p>
      </dgm:t>
    </dgm:pt>
    <dgm:pt modelId="{ED173256-8403-41CA-ACF3-C888B63BD27B}" type="parTrans" cxnId="{15306FEB-1A40-4F98-A7E3-D8B7B81C37EC}">
      <dgm:prSet/>
      <dgm:spPr/>
      <dgm:t>
        <a:bodyPr/>
        <a:lstStyle/>
        <a:p>
          <a:endParaRPr lang="el-GR"/>
        </a:p>
      </dgm:t>
    </dgm:pt>
    <dgm:pt modelId="{5657F1E0-AF64-4AFE-928D-A9EB39E12ABB}" type="sibTrans" cxnId="{15306FEB-1A40-4F98-A7E3-D8B7B81C37EC}">
      <dgm:prSet/>
      <dgm:spPr/>
      <dgm:t>
        <a:bodyPr/>
        <a:lstStyle/>
        <a:p>
          <a:endParaRPr lang="el-GR"/>
        </a:p>
      </dgm:t>
    </dgm:pt>
    <dgm:pt modelId="{D2B320EF-4FC0-4DD6-8DA8-F6A3DDB21B62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ΝΟΜΙΚΗ ΑΠΟΨΗ</a:t>
          </a:r>
          <a:endParaRPr lang="el-GR" dirty="0" smtClean="0">
            <a:latin typeface="Century Gothic" pitchFamily="34" charset="0"/>
          </a:endParaRPr>
        </a:p>
      </dgm:t>
    </dgm:pt>
    <dgm:pt modelId="{F2455B27-4BC0-434C-99E5-8B1695E93FF1}" type="parTrans" cxnId="{3E88A556-B58E-4339-BBC5-947726779F80}">
      <dgm:prSet/>
      <dgm:spPr/>
      <dgm:t>
        <a:bodyPr/>
        <a:lstStyle/>
        <a:p>
          <a:endParaRPr lang="el-GR"/>
        </a:p>
      </dgm:t>
    </dgm:pt>
    <dgm:pt modelId="{C5B49EC7-577D-450C-8495-D6645E20E1DD}" type="sibTrans" cxnId="{3E88A556-B58E-4339-BBC5-947726779F80}">
      <dgm:prSet/>
      <dgm:spPr/>
      <dgm:t>
        <a:bodyPr/>
        <a:lstStyle/>
        <a:p>
          <a:endParaRPr lang="el-GR"/>
        </a:p>
      </dgm:t>
    </dgm:pt>
    <dgm:pt modelId="{F54E475E-B87A-48ED-A24D-1B5472685999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ΑΝΑΜΕΝΟΜΕΝΗ ΖΗΤΗΣΗ</a:t>
          </a:r>
          <a:endParaRPr lang="el-GR" dirty="0" smtClean="0">
            <a:latin typeface="Century Gothic" pitchFamily="34" charset="0"/>
          </a:endParaRPr>
        </a:p>
      </dgm:t>
    </dgm:pt>
    <dgm:pt modelId="{53DC4663-9321-4ED2-A5A0-FBF4B762DFC0}" type="parTrans" cxnId="{AB8458C8-BF2E-4DD0-8D9D-F8A7534AFCEF}">
      <dgm:prSet/>
      <dgm:spPr/>
      <dgm:t>
        <a:bodyPr/>
        <a:lstStyle/>
        <a:p>
          <a:endParaRPr lang="el-GR"/>
        </a:p>
      </dgm:t>
    </dgm:pt>
    <dgm:pt modelId="{43CE505D-DFF7-4865-A742-CFE33675D885}" type="sibTrans" cxnId="{AB8458C8-BF2E-4DD0-8D9D-F8A7534AFCEF}">
      <dgm:prSet/>
      <dgm:spPr/>
      <dgm:t>
        <a:bodyPr/>
        <a:lstStyle/>
        <a:p>
          <a:endParaRPr lang="el-GR"/>
        </a:p>
      </dgm:t>
    </dgm:pt>
    <dgm:pt modelId="{CBBEF6E4-DC76-4A04-A38A-FB15719618A2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ΚΟΣΤΟΣ</a:t>
          </a:r>
          <a:r>
            <a:rPr lang="en-GB" smtClean="0">
              <a:latin typeface="Century Gothic" pitchFamily="34" charset="0"/>
            </a:rPr>
            <a:t>:</a:t>
          </a:r>
          <a:r>
            <a:rPr lang="el-GR" smtClean="0">
              <a:latin typeface="Century Gothic" pitchFamily="34" charset="0"/>
            </a:rPr>
            <a:t>ΚΑΤΑΣΚΕΥΗΣ,ΜΑΡΚΕΤΙΝΓΚ</a:t>
          </a:r>
          <a:endParaRPr lang="el-GR" dirty="0" smtClean="0">
            <a:latin typeface="Century Gothic" pitchFamily="34" charset="0"/>
          </a:endParaRPr>
        </a:p>
      </dgm:t>
    </dgm:pt>
    <dgm:pt modelId="{BB52E8B5-051F-4CEA-8E9E-45FBDA5D33CF}" type="parTrans" cxnId="{88CD9D0F-C7E3-40F2-BA71-3225EFAF9154}">
      <dgm:prSet/>
      <dgm:spPr/>
      <dgm:t>
        <a:bodyPr/>
        <a:lstStyle/>
        <a:p>
          <a:endParaRPr lang="el-GR"/>
        </a:p>
      </dgm:t>
    </dgm:pt>
    <dgm:pt modelId="{CA5B5041-1AA7-42EB-A92C-C7A10076C22F}" type="sibTrans" cxnId="{88CD9D0F-C7E3-40F2-BA71-3225EFAF9154}">
      <dgm:prSet/>
      <dgm:spPr/>
      <dgm:t>
        <a:bodyPr/>
        <a:lstStyle/>
        <a:p>
          <a:endParaRPr lang="el-GR"/>
        </a:p>
      </dgm:t>
    </dgm:pt>
    <dgm:pt modelId="{8266E5E8-3DC9-4A8E-A8EC-37EE29D99E43}">
      <dgm:prSet/>
      <dgm:spPr/>
      <dgm:t>
        <a:bodyPr/>
        <a:lstStyle/>
        <a:p>
          <a:r>
            <a:rPr lang="el-GR" smtClean="0">
              <a:latin typeface="Century Gothic" pitchFamily="34" charset="0"/>
            </a:rPr>
            <a:t>ΟΙΚΟΝΟΜΙΚΗ ΕΚΤΙΜΗΣΗ</a:t>
          </a:r>
          <a:endParaRPr lang="el-GR" dirty="0" smtClean="0">
            <a:latin typeface="Century Gothic" pitchFamily="34" charset="0"/>
          </a:endParaRPr>
        </a:p>
      </dgm:t>
    </dgm:pt>
    <dgm:pt modelId="{7727A1D3-CF9A-4A28-8C0D-7E2F4771CF20}" type="parTrans" cxnId="{DF32C9C1-51BB-461E-A260-05DBBF5775B3}">
      <dgm:prSet/>
      <dgm:spPr/>
      <dgm:t>
        <a:bodyPr/>
        <a:lstStyle/>
        <a:p>
          <a:endParaRPr lang="el-GR"/>
        </a:p>
      </dgm:t>
    </dgm:pt>
    <dgm:pt modelId="{E8F0D424-E994-482C-AD54-BA568242327E}" type="sibTrans" cxnId="{DF32C9C1-51BB-461E-A260-05DBBF5775B3}">
      <dgm:prSet/>
      <dgm:spPr/>
      <dgm:t>
        <a:bodyPr/>
        <a:lstStyle/>
        <a:p>
          <a:endParaRPr lang="el-GR"/>
        </a:p>
      </dgm:t>
    </dgm:pt>
    <dgm:pt modelId="{A5AC0040-99FD-4F18-9795-4A3814EA39AD}" type="pres">
      <dgm:prSet presAssocID="{8A006DCE-4904-4A67-8641-FEF42E323C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09367A6-550E-4450-A1F3-00556EA1A51A}" type="pres">
      <dgm:prSet presAssocID="{CB6623BC-54BC-4F33-AAE2-86CE32F48F24}" presName="parentLin" presStyleCnt="0"/>
      <dgm:spPr/>
    </dgm:pt>
    <dgm:pt modelId="{67B4D0FF-3DD1-4665-97AA-07BEDA6BF318}" type="pres">
      <dgm:prSet presAssocID="{CB6623BC-54BC-4F33-AAE2-86CE32F48F24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3AF454C6-38D9-4E41-8255-E34783451033}" type="pres">
      <dgm:prSet presAssocID="{CB6623BC-54BC-4F33-AAE2-86CE32F48F2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1EF2A2-0E98-432A-AC14-F7D442D856B5}" type="pres">
      <dgm:prSet presAssocID="{CB6623BC-54BC-4F33-AAE2-86CE32F48F24}" presName="negativeSpace" presStyleCnt="0"/>
      <dgm:spPr/>
    </dgm:pt>
    <dgm:pt modelId="{A1FE4830-1A96-47EF-BFF4-15E8F92BB835}" type="pres">
      <dgm:prSet presAssocID="{CB6623BC-54BC-4F33-AAE2-86CE32F48F24}" presName="childText" presStyleLbl="conFgAcc1" presStyleIdx="0" presStyleCnt="6">
        <dgm:presLayoutVars>
          <dgm:bulletEnabled val="1"/>
        </dgm:presLayoutVars>
      </dgm:prSet>
      <dgm:spPr/>
    </dgm:pt>
    <dgm:pt modelId="{24F4D552-F25A-4B3F-AC8A-B0C86FDE4C9B}" type="pres">
      <dgm:prSet presAssocID="{27D119AA-CCB8-441E-9737-8EBBFD9BAEEC}" presName="spaceBetweenRectangles" presStyleCnt="0"/>
      <dgm:spPr/>
    </dgm:pt>
    <dgm:pt modelId="{C128B254-BC3F-4CFD-BD53-D10AF1C2D70D}" type="pres">
      <dgm:prSet presAssocID="{E333967D-C406-4CDB-8BA7-F68DC2812528}" presName="parentLin" presStyleCnt="0"/>
      <dgm:spPr/>
    </dgm:pt>
    <dgm:pt modelId="{902D07AB-38FB-4ED0-97AE-9C63909D9675}" type="pres">
      <dgm:prSet presAssocID="{E333967D-C406-4CDB-8BA7-F68DC2812528}" presName="parentLeftMargin" presStyleLbl="node1" presStyleIdx="0" presStyleCnt="6"/>
      <dgm:spPr/>
      <dgm:t>
        <a:bodyPr/>
        <a:lstStyle/>
        <a:p>
          <a:endParaRPr lang="el-GR"/>
        </a:p>
      </dgm:t>
    </dgm:pt>
    <dgm:pt modelId="{0CCBBF8E-3E6F-4E54-8F97-DD8AD9ACF688}" type="pres">
      <dgm:prSet presAssocID="{E333967D-C406-4CDB-8BA7-F68DC281252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C11762-E0D7-4A7B-A955-89CE0C45BD26}" type="pres">
      <dgm:prSet presAssocID="{E333967D-C406-4CDB-8BA7-F68DC2812528}" presName="negativeSpace" presStyleCnt="0"/>
      <dgm:spPr/>
    </dgm:pt>
    <dgm:pt modelId="{3AE988F7-8275-4EAC-8F4B-B1C4A2DEF168}" type="pres">
      <dgm:prSet presAssocID="{E333967D-C406-4CDB-8BA7-F68DC2812528}" presName="childText" presStyleLbl="conFgAcc1" presStyleIdx="1" presStyleCnt="6">
        <dgm:presLayoutVars>
          <dgm:bulletEnabled val="1"/>
        </dgm:presLayoutVars>
      </dgm:prSet>
      <dgm:spPr/>
    </dgm:pt>
    <dgm:pt modelId="{DF6B93F0-E9E2-466E-8F34-D44CE90ED584}" type="pres">
      <dgm:prSet presAssocID="{5657F1E0-AF64-4AFE-928D-A9EB39E12ABB}" presName="spaceBetweenRectangles" presStyleCnt="0"/>
      <dgm:spPr/>
    </dgm:pt>
    <dgm:pt modelId="{F3831A92-CB78-48B1-B7FC-C64EF60DC14B}" type="pres">
      <dgm:prSet presAssocID="{D2B320EF-4FC0-4DD6-8DA8-F6A3DDB21B62}" presName="parentLin" presStyleCnt="0"/>
      <dgm:spPr/>
    </dgm:pt>
    <dgm:pt modelId="{B0911407-242E-42B5-B00B-A3F2E3406A62}" type="pres">
      <dgm:prSet presAssocID="{D2B320EF-4FC0-4DD6-8DA8-F6A3DDB21B62}" presName="parentLeftMargin" presStyleLbl="node1" presStyleIdx="1" presStyleCnt="6"/>
      <dgm:spPr/>
      <dgm:t>
        <a:bodyPr/>
        <a:lstStyle/>
        <a:p>
          <a:endParaRPr lang="el-GR"/>
        </a:p>
      </dgm:t>
    </dgm:pt>
    <dgm:pt modelId="{FB8BFB3D-AD0E-4C2F-9C4B-6F3BE2EBCCE3}" type="pres">
      <dgm:prSet presAssocID="{D2B320EF-4FC0-4DD6-8DA8-F6A3DDB21B6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F26F50E-0314-4554-B94F-4512FA345F81}" type="pres">
      <dgm:prSet presAssocID="{D2B320EF-4FC0-4DD6-8DA8-F6A3DDB21B62}" presName="negativeSpace" presStyleCnt="0"/>
      <dgm:spPr/>
    </dgm:pt>
    <dgm:pt modelId="{B5662675-2DEB-406C-956B-65B44B7142EC}" type="pres">
      <dgm:prSet presAssocID="{D2B320EF-4FC0-4DD6-8DA8-F6A3DDB21B62}" presName="childText" presStyleLbl="conFgAcc1" presStyleIdx="2" presStyleCnt="6">
        <dgm:presLayoutVars>
          <dgm:bulletEnabled val="1"/>
        </dgm:presLayoutVars>
      </dgm:prSet>
      <dgm:spPr/>
    </dgm:pt>
    <dgm:pt modelId="{9E44D788-D19E-4062-91DB-EA029AECDD4E}" type="pres">
      <dgm:prSet presAssocID="{C5B49EC7-577D-450C-8495-D6645E20E1DD}" presName="spaceBetweenRectangles" presStyleCnt="0"/>
      <dgm:spPr/>
    </dgm:pt>
    <dgm:pt modelId="{714C7A70-9CBA-4C1C-B34F-23D6DA6CCC1B}" type="pres">
      <dgm:prSet presAssocID="{F54E475E-B87A-48ED-A24D-1B5472685999}" presName="parentLin" presStyleCnt="0"/>
      <dgm:spPr/>
    </dgm:pt>
    <dgm:pt modelId="{F7F11047-0FA6-418B-8E38-91CB6F54E523}" type="pres">
      <dgm:prSet presAssocID="{F54E475E-B87A-48ED-A24D-1B5472685999}" presName="parentLeftMargin" presStyleLbl="node1" presStyleIdx="2" presStyleCnt="6"/>
      <dgm:spPr/>
      <dgm:t>
        <a:bodyPr/>
        <a:lstStyle/>
        <a:p>
          <a:endParaRPr lang="el-GR"/>
        </a:p>
      </dgm:t>
    </dgm:pt>
    <dgm:pt modelId="{91816D94-A8CE-4599-BE30-C4310DA1A263}" type="pres">
      <dgm:prSet presAssocID="{F54E475E-B87A-48ED-A24D-1B547268599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CAF32C-D850-4DE8-B9AB-18120A874289}" type="pres">
      <dgm:prSet presAssocID="{F54E475E-B87A-48ED-A24D-1B5472685999}" presName="negativeSpace" presStyleCnt="0"/>
      <dgm:spPr/>
    </dgm:pt>
    <dgm:pt modelId="{BC5E2414-0290-4145-B1ED-9D3F220C9B02}" type="pres">
      <dgm:prSet presAssocID="{F54E475E-B87A-48ED-A24D-1B5472685999}" presName="childText" presStyleLbl="conFgAcc1" presStyleIdx="3" presStyleCnt="6">
        <dgm:presLayoutVars>
          <dgm:bulletEnabled val="1"/>
        </dgm:presLayoutVars>
      </dgm:prSet>
      <dgm:spPr/>
    </dgm:pt>
    <dgm:pt modelId="{E9DCD02E-32D4-4282-A03B-214961883A6A}" type="pres">
      <dgm:prSet presAssocID="{43CE505D-DFF7-4865-A742-CFE33675D885}" presName="spaceBetweenRectangles" presStyleCnt="0"/>
      <dgm:spPr/>
    </dgm:pt>
    <dgm:pt modelId="{3EDA7B15-278A-46CC-894B-A89BAF63CA03}" type="pres">
      <dgm:prSet presAssocID="{CBBEF6E4-DC76-4A04-A38A-FB15719618A2}" presName="parentLin" presStyleCnt="0"/>
      <dgm:spPr/>
    </dgm:pt>
    <dgm:pt modelId="{C45D0E9B-B4BC-4536-8BF2-F9FCCCE408DB}" type="pres">
      <dgm:prSet presAssocID="{CBBEF6E4-DC76-4A04-A38A-FB15719618A2}" presName="parentLeftMargin" presStyleLbl="node1" presStyleIdx="3" presStyleCnt="6"/>
      <dgm:spPr/>
      <dgm:t>
        <a:bodyPr/>
        <a:lstStyle/>
        <a:p>
          <a:endParaRPr lang="el-GR"/>
        </a:p>
      </dgm:t>
    </dgm:pt>
    <dgm:pt modelId="{3F419EF1-8323-4E28-91C1-1E6F107B1046}" type="pres">
      <dgm:prSet presAssocID="{CBBEF6E4-DC76-4A04-A38A-FB15719618A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C400F8-37C0-4BC2-99C5-834453474F02}" type="pres">
      <dgm:prSet presAssocID="{CBBEF6E4-DC76-4A04-A38A-FB15719618A2}" presName="negativeSpace" presStyleCnt="0"/>
      <dgm:spPr/>
    </dgm:pt>
    <dgm:pt modelId="{A8250CA5-FF6A-4359-8E95-7036B64C2759}" type="pres">
      <dgm:prSet presAssocID="{CBBEF6E4-DC76-4A04-A38A-FB15719618A2}" presName="childText" presStyleLbl="conFgAcc1" presStyleIdx="4" presStyleCnt="6">
        <dgm:presLayoutVars>
          <dgm:bulletEnabled val="1"/>
        </dgm:presLayoutVars>
      </dgm:prSet>
      <dgm:spPr/>
    </dgm:pt>
    <dgm:pt modelId="{998B4E60-D029-414F-B308-ABE6374BB30D}" type="pres">
      <dgm:prSet presAssocID="{CA5B5041-1AA7-42EB-A92C-C7A10076C22F}" presName="spaceBetweenRectangles" presStyleCnt="0"/>
      <dgm:spPr/>
    </dgm:pt>
    <dgm:pt modelId="{7F8F1829-952B-48EB-9432-027E19F2039A}" type="pres">
      <dgm:prSet presAssocID="{8266E5E8-3DC9-4A8E-A8EC-37EE29D99E43}" presName="parentLin" presStyleCnt="0"/>
      <dgm:spPr/>
    </dgm:pt>
    <dgm:pt modelId="{DA9C5957-0AFD-456B-BEE8-B2C69870C606}" type="pres">
      <dgm:prSet presAssocID="{8266E5E8-3DC9-4A8E-A8EC-37EE29D99E43}" presName="parentLeftMargin" presStyleLbl="node1" presStyleIdx="4" presStyleCnt="6"/>
      <dgm:spPr/>
      <dgm:t>
        <a:bodyPr/>
        <a:lstStyle/>
        <a:p>
          <a:endParaRPr lang="el-GR"/>
        </a:p>
      </dgm:t>
    </dgm:pt>
    <dgm:pt modelId="{F1F6CF2F-90E1-4FCB-8FCF-8C1C91945AA8}" type="pres">
      <dgm:prSet presAssocID="{8266E5E8-3DC9-4A8E-A8EC-37EE29D99E4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6A4556-A21F-4186-B418-746C7B5CC6C4}" type="pres">
      <dgm:prSet presAssocID="{8266E5E8-3DC9-4A8E-A8EC-37EE29D99E43}" presName="negativeSpace" presStyleCnt="0"/>
      <dgm:spPr/>
    </dgm:pt>
    <dgm:pt modelId="{D9EB1E56-BD66-4ED1-B55E-BDD1DBE52EAE}" type="pres">
      <dgm:prSet presAssocID="{8266E5E8-3DC9-4A8E-A8EC-37EE29D99E4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9AEFF7-2D23-4FB6-A08E-504E0992B1DE}" type="presOf" srcId="{CBBEF6E4-DC76-4A04-A38A-FB15719618A2}" destId="{C45D0E9B-B4BC-4536-8BF2-F9FCCCE408DB}" srcOrd="0" destOrd="0" presId="urn:microsoft.com/office/officeart/2005/8/layout/list1"/>
    <dgm:cxn modelId="{88CD9D0F-C7E3-40F2-BA71-3225EFAF9154}" srcId="{8A006DCE-4904-4A67-8641-FEF42E323CF2}" destId="{CBBEF6E4-DC76-4A04-A38A-FB15719618A2}" srcOrd="4" destOrd="0" parTransId="{BB52E8B5-051F-4CEA-8E9E-45FBDA5D33CF}" sibTransId="{CA5B5041-1AA7-42EB-A92C-C7A10076C22F}"/>
    <dgm:cxn modelId="{BD5E2324-656A-4182-81D7-12AE9599000C}" type="presOf" srcId="{E333967D-C406-4CDB-8BA7-F68DC2812528}" destId="{902D07AB-38FB-4ED0-97AE-9C63909D9675}" srcOrd="0" destOrd="0" presId="urn:microsoft.com/office/officeart/2005/8/layout/list1"/>
    <dgm:cxn modelId="{9A77C54E-B77B-4133-9429-B819F4C1689D}" type="presOf" srcId="{F54E475E-B87A-48ED-A24D-1B5472685999}" destId="{91816D94-A8CE-4599-BE30-C4310DA1A263}" srcOrd="1" destOrd="0" presId="urn:microsoft.com/office/officeart/2005/8/layout/list1"/>
    <dgm:cxn modelId="{AB8458C8-BF2E-4DD0-8D9D-F8A7534AFCEF}" srcId="{8A006DCE-4904-4A67-8641-FEF42E323CF2}" destId="{F54E475E-B87A-48ED-A24D-1B5472685999}" srcOrd="3" destOrd="0" parTransId="{53DC4663-9321-4ED2-A5A0-FBF4B762DFC0}" sibTransId="{43CE505D-DFF7-4865-A742-CFE33675D885}"/>
    <dgm:cxn modelId="{BDE4D519-E82B-4376-A208-B4303BB54E11}" type="presOf" srcId="{CBBEF6E4-DC76-4A04-A38A-FB15719618A2}" destId="{3F419EF1-8323-4E28-91C1-1E6F107B1046}" srcOrd="1" destOrd="0" presId="urn:microsoft.com/office/officeart/2005/8/layout/list1"/>
    <dgm:cxn modelId="{8C1FB1F9-E54B-4EA3-8DB0-8828E2D56B03}" type="presOf" srcId="{CB6623BC-54BC-4F33-AAE2-86CE32F48F24}" destId="{3AF454C6-38D9-4E41-8255-E34783451033}" srcOrd="1" destOrd="0" presId="urn:microsoft.com/office/officeart/2005/8/layout/list1"/>
    <dgm:cxn modelId="{2FAA8298-523B-4185-B864-5E625C52EB57}" type="presOf" srcId="{8266E5E8-3DC9-4A8E-A8EC-37EE29D99E43}" destId="{F1F6CF2F-90E1-4FCB-8FCF-8C1C91945AA8}" srcOrd="1" destOrd="0" presId="urn:microsoft.com/office/officeart/2005/8/layout/list1"/>
    <dgm:cxn modelId="{95520702-8ADD-4C06-8942-C20E3CD7A12E}" type="presOf" srcId="{D2B320EF-4FC0-4DD6-8DA8-F6A3DDB21B62}" destId="{B0911407-242E-42B5-B00B-A3F2E3406A62}" srcOrd="0" destOrd="0" presId="urn:microsoft.com/office/officeart/2005/8/layout/list1"/>
    <dgm:cxn modelId="{DC62D5BB-0B0F-4C44-95FE-B8FB6ECFF26C}" type="presOf" srcId="{E333967D-C406-4CDB-8BA7-F68DC2812528}" destId="{0CCBBF8E-3E6F-4E54-8F97-DD8AD9ACF688}" srcOrd="1" destOrd="0" presId="urn:microsoft.com/office/officeart/2005/8/layout/list1"/>
    <dgm:cxn modelId="{3E88A556-B58E-4339-BBC5-947726779F80}" srcId="{8A006DCE-4904-4A67-8641-FEF42E323CF2}" destId="{D2B320EF-4FC0-4DD6-8DA8-F6A3DDB21B62}" srcOrd="2" destOrd="0" parTransId="{F2455B27-4BC0-434C-99E5-8B1695E93FF1}" sibTransId="{C5B49EC7-577D-450C-8495-D6645E20E1DD}"/>
    <dgm:cxn modelId="{8893FDD5-0317-4042-BC51-0A5C82EA73B2}" type="presOf" srcId="{F54E475E-B87A-48ED-A24D-1B5472685999}" destId="{F7F11047-0FA6-418B-8E38-91CB6F54E523}" srcOrd="0" destOrd="0" presId="urn:microsoft.com/office/officeart/2005/8/layout/list1"/>
    <dgm:cxn modelId="{C1387193-146E-4D22-8371-7D9708BB2295}" srcId="{8A006DCE-4904-4A67-8641-FEF42E323CF2}" destId="{CB6623BC-54BC-4F33-AAE2-86CE32F48F24}" srcOrd="0" destOrd="0" parTransId="{0DF97F6C-8FB1-4C3A-A7BF-34A4DA54DDF6}" sibTransId="{27D119AA-CCB8-441E-9737-8EBBFD9BAEEC}"/>
    <dgm:cxn modelId="{1E1FBA0A-7E77-4ED3-8C80-B87FA71C441B}" type="presOf" srcId="{CB6623BC-54BC-4F33-AAE2-86CE32F48F24}" destId="{67B4D0FF-3DD1-4665-97AA-07BEDA6BF318}" srcOrd="0" destOrd="0" presId="urn:microsoft.com/office/officeart/2005/8/layout/list1"/>
    <dgm:cxn modelId="{129304A3-3847-4593-A1C8-0C7132499E0A}" type="presOf" srcId="{D2B320EF-4FC0-4DD6-8DA8-F6A3DDB21B62}" destId="{FB8BFB3D-AD0E-4C2F-9C4B-6F3BE2EBCCE3}" srcOrd="1" destOrd="0" presId="urn:microsoft.com/office/officeart/2005/8/layout/list1"/>
    <dgm:cxn modelId="{15306FEB-1A40-4F98-A7E3-D8B7B81C37EC}" srcId="{8A006DCE-4904-4A67-8641-FEF42E323CF2}" destId="{E333967D-C406-4CDB-8BA7-F68DC2812528}" srcOrd="1" destOrd="0" parTransId="{ED173256-8403-41CA-ACF3-C888B63BD27B}" sibTransId="{5657F1E0-AF64-4AFE-928D-A9EB39E12ABB}"/>
    <dgm:cxn modelId="{DF32C9C1-51BB-461E-A260-05DBBF5775B3}" srcId="{8A006DCE-4904-4A67-8641-FEF42E323CF2}" destId="{8266E5E8-3DC9-4A8E-A8EC-37EE29D99E43}" srcOrd="5" destOrd="0" parTransId="{7727A1D3-CF9A-4A28-8C0D-7E2F4771CF20}" sibTransId="{E8F0D424-E994-482C-AD54-BA568242327E}"/>
    <dgm:cxn modelId="{74AA5ED2-3D6B-4DFF-9276-35812814F8A5}" type="presOf" srcId="{8266E5E8-3DC9-4A8E-A8EC-37EE29D99E43}" destId="{DA9C5957-0AFD-456B-BEE8-B2C69870C606}" srcOrd="0" destOrd="0" presId="urn:microsoft.com/office/officeart/2005/8/layout/list1"/>
    <dgm:cxn modelId="{9593FFB5-9FDB-440C-9955-F5A4D959BFBA}" type="presOf" srcId="{8A006DCE-4904-4A67-8641-FEF42E323CF2}" destId="{A5AC0040-99FD-4F18-9795-4A3814EA39AD}" srcOrd="0" destOrd="0" presId="urn:microsoft.com/office/officeart/2005/8/layout/list1"/>
    <dgm:cxn modelId="{98868ED4-22AE-40B7-BCEE-D25B2D6749F1}" type="presParOf" srcId="{A5AC0040-99FD-4F18-9795-4A3814EA39AD}" destId="{109367A6-550E-4450-A1F3-00556EA1A51A}" srcOrd="0" destOrd="0" presId="urn:microsoft.com/office/officeart/2005/8/layout/list1"/>
    <dgm:cxn modelId="{768463E3-3D72-466F-AB8E-513093D2B911}" type="presParOf" srcId="{109367A6-550E-4450-A1F3-00556EA1A51A}" destId="{67B4D0FF-3DD1-4665-97AA-07BEDA6BF318}" srcOrd="0" destOrd="0" presId="urn:microsoft.com/office/officeart/2005/8/layout/list1"/>
    <dgm:cxn modelId="{28908C43-E1C4-4882-ACB3-A36091512A5E}" type="presParOf" srcId="{109367A6-550E-4450-A1F3-00556EA1A51A}" destId="{3AF454C6-38D9-4E41-8255-E34783451033}" srcOrd="1" destOrd="0" presId="urn:microsoft.com/office/officeart/2005/8/layout/list1"/>
    <dgm:cxn modelId="{14899C97-4182-425A-8E71-A70E3B21DDA2}" type="presParOf" srcId="{A5AC0040-99FD-4F18-9795-4A3814EA39AD}" destId="{911EF2A2-0E98-432A-AC14-F7D442D856B5}" srcOrd="1" destOrd="0" presId="urn:microsoft.com/office/officeart/2005/8/layout/list1"/>
    <dgm:cxn modelId="{043A89C4-AEED-458B-B167-2AB6B2014B3F}" type="presParOf" srcId="{A5AC0040-99FD-4F18-9795-4A3814EA39AD}" destId="{A1FE4830-1A96-47EF-BFF4-15E8F92BB835}" srcOrd="2" destOrd="0" presId="urn:microsoft.com/office/officeart/2005/8/layout/list1"/>
    <dgm:cxn modelId="{DB4F0380-4F43-42D4-9766-7ACB81D6D7F7}" type="presParOf" srcId="{A5AC0040-99FD-4F18-9795-4A3814EA39AD}" destId="{24F4D552-F25A-4B3F-AC8A-B0C86FDE4C9B}" srcOrd="3" destOrd="0" presId="urn:microsoft.com/office/officeart/2005/8/layout/list1"/>
    <dgm:cxn modelId="{96C7A362-C613-45E7-876E-34E51757CE9F}" type="presParOf" srcId="{A5AC0040-99FD-4F18-9795-4A3814EA39AD}" destId="{C128B254-BC3F-4CFD-BD53-D10AF1C2D70D}" srcOrd="4" destOrd="0" presId="urn:microsoft.com/office/officeart/2005/8/layout/list1"/>
    <dgm:cxn modelId="{35996AB9-0BAD-4048-84B2-A529C1EE0D1B}" type="presParOf" srcId="{C128B254-BC3F-4CFD-BD53-D10AF1C2D70D}" destId="{902D07AB-38FB-4ED0-97AE-9C63909D9675}" srcOrd="0" destOrd="0" presId="urn:microsoft.com/office/officeart/2005/8/layout/list1"/>
    <dgm:cxn modelId="{9457315F-7157-4CC1-B5F5-CC1C8CC0C015}" type="presParOf" srcId="{C128B254-BC3F-4CFD-BD53-D10AF1C2D70D}" destId="{0CCBBF8E-3E6F-4E54-8F97-DD8AD9ACF688}" srcOrd="1" destOrd="0" presId="urn:microsoft.com/office/officeart/2005/8/layout/list1"/>
    <dgm:cxn modelId="{46E9BAE3-B127-4437-922D-76BD1003E142}" type="presParOf" srcId="{A5AC0040-99FD-4F18-9795-4A3814EA39AD}" destId="{B3C11762-E0D7-4A7B-A955-89CE0C45BD26}" srcOrd="5" destOrd="0" presId="urn:microsoft.com/office/officeart/2005/8/layout/list1"/>
    <dgm:cxn modelId="{FCB7D2E5-7024-4D5D-8442-704F8DF271EF}" type="presParOf" srcId="{A5AC0040-99FD-4F18-9795-4A3814EA39AD}" destId="{3AE988F7-8275-4EAC-8F4B-B1C4A2DEF168}" srcOrd="6" destOrd="0" presId="urn:microsoft.com/office/officeart/2005/8/layout/list1"/>
    <dgm:cxn modelId="{C8C31173-B6DC-4D2A-84DD-24CC79BE7418}" type="presParOf" srcId="{A5AC0040-99FD-4F18-9795-4A3814EA39AD}" destId="{DF6B93F0-E9E2-466E-8F34-D44CE90ED584}" srcOrd="7" destOrd="0" presId="urn:microsoft.com/office/officeart/2005/8/layout/list1"/>
    <dgm:cxn modelId="{3FABE838-F736-411F-AF2E-23BE9AB9EC31}" type="presParOf" srcId="{A5AC0040-99FD-4F18-9795-4A3814EA39AD}" destId="{F3831A92-CB78-48B1-B7FC-C64EF60DC14B}" srcOrd="8" destOrd="0" presId="urn:microsoft.com/office/officeart/2005/8/layout/list1"/>
    <dgm:cxn modelId="{EFB86EA6-B2FA-4ED1-A82C-2DC73BFF378A}" type="presParOf" srcId="{F3831A92-CB78-48B1-B7FC-C64EF60DC14B}" destId="{B0911407-242E-42B5-B00B-A3F2E3406A62}" srcOrd="0" destOrd="0" presId="urn:microsoft.com/office/officeart/2005/8/layout/list1"/>
    <dgm:cxn modelId="{6142C451-C176-4C29-83BE-8E0B07173B23}" type="presParOf" srcId="{F3831A92-CB78-48B1-B7FC-C64EF60DC14B}" destId="{FB8BFB3D-AD0E-4C2F-9C4B-6F3BE2EBCCE3}" srcOrd="1" destOrd="0" presId="urn:microsoft.com/office/officeart/2005/8/layout/list1"/>
    <dgm:cxn modelId="{A1680189-D58D-4D24-9526-E2E2B514F606}" type="presParOf" srcId="{A5AC0040-99FD-4F18-9795-4A3814EA39AD}" destId="{7F26F50E-0314-4554-B94F-4512FA345F81}" srcOrd="9" destOrd="0" presId="urn:microsoft.com/office/officeart/2005/8/layout/list1"/>
    <dgm:cxn modelId="{3D0C566C-CC2B-4F91-9C76-A39924AA8A8A}" type="presParOf" srcId="{A5AC0040-99FD-4F18-9795-4A3814EA39AD}" destId="{B5662675-2DEB-406C-956B-65B44B7142EC}" srcOrd="10" destOrd="0" presId="urn:microsoft.com/office/officeart/2005/8/layout/list1"/>
    <dgm:cxn modelId="{B417102F-D6AD-40BC-84AC-C88CB240AE38}" type="presParOf" srcId="{A5AC0040-99FD-4F18-9795-4A3814EA39AD}" destId="{9E44D788-D19E-4062-91DB-EA029AECDD4E}" srcOrd="11" destOrd="0" presId="urn:microsoft.com/office/officeart/2005/8/layout/list1"/>
    <dgm:cxn modelId="{0975D677-0488-40CF-9874-4CCA085498EA}" type="presParOf" srcId="{A5AC0040-99FD-4F18-9795-4A3814EA39AD}" destId="{714C7A70-9CBA-4C1C-B34F-23D6DA6CCC1B}" srcOrd="12" destOrd="0" presId="urn:microsoft.com/office/officeart/2005/8/layout/list1"/>
    <dgm:cxn modelId="{AE286B74-CF04-485A-9D11-748908C13614}" type="presParOf" srcId="{714C7A70-9CBA-4C1C-B34F-23D6DA6CCC1B}" destId="{F7F11047-0FA6-418B-8E38-91CB6F54E523}" srcOrd="0" destOrd="0" presId="urn:microsoft.com/office/officeart/2005/8/layout/list1"/>
    <dgm:cxn modelId="{9E782ED6-8DE8-4010-88DE-32319F47698C}" type="presParOf" srcId="{714C7A70-9CBA-4C1C-B34F-23D6DA6CCC1B}" destId="{91816D94-A8CE-4599-BE30-C4310DA1A263}" srcOrd="1" destOrd="0" presId="urn:microsoft.com/office/officeart/2005/8/layout/list1"/>
    <dgm:cxn modelId="{FE875182-A84E-4A83-811A-DFD74415933A}" type="presParOf" srcId="{A5AC0040-99FD-4F18-9795-4A3814EA39AD}" destId="{39CAF32C-D850-4DE8-B9AB-18120A874289}" srcOrd="13" destOrd="0" presId="urn:microsoft.com/office/officeart/2005/8/layout/list1"/>
    <dgm:cxn modelId="{B7A38634-8F19-4D84-8ECD-10B213173B48}" type="presParOf" srcId="{A5AC0040-99FD-4F18-9795-4A3814EA39AD}" destId="{BC5E2414-0290-4145-B1ED-9D3F220C9B02}" srcOrd="14" destOrd="0" presId="urn:microsoft.com/office/officeart/2005/8/layout/list1"/>
    <dgm:cxn modelId="{71FBA9A6-166B-4586-A6F6-B3CA0CF44C3D}" type="presParOf" srcId="{A5AC0040-99FD-4F18-9795-4A3814EA39AD}" destId="{E9DCD02E-32D4-4282-A03B-214961883A6A}" srcOrd="15" destOrd="0" presId="urn:microsoft.com/office/officeart/2005/8/layout/list1"/>
    <dgm:cxn modelId="{FDAC16D2-DB72-428F-95D9-7F516F20DBB2}" type="presParOf" srcId="{A5AC0040-99FD-4F18-9795-4A3814EA39AD}" destId="{3EDA7B15-278A-46CC-894B-A89BAF63CA03}" srcOrd="16" destOrd="0" presId="urn:microsoft.com/office/officeart/2005/8/layout/list1"/>
    <dgm:cxn modelId="{249BF985-AD55-4630-B1C5-B4CBC40E83BB}" type="presParOf" srcId="{3EDA7B15-278A-46CC-894B-A89BAF63CA03}" destId="{C45D0E9B-B4BC-4536-8BF2-F9FCCCE408DB}" srcOrd="0" destOrd="0" presId="urn:microsoft.com/office/officeart/2005/8/layout/list1"/>
    <dgm:cxn modelId="{1BFBB3AE-41D6-4580-A2C2-B98B961A169B}" type="presParOf" srcId="{3EDA7B15-278A-46CC-894B-A89BAF63CA03}" destId="{3F419EF1-8323-4E28-91C1-1E6F107B1046}" srcOrd="1" destOrd="0" presId="urn:microsoft.com/office/officeart/2005/8/layout/list1"/>
    <dgm:cxn modelId="{9E435347-AD23-44D7-8479-065F183752FC}" type="presParOf" srcId="{A5AC0040-99FD-4F18-9795-4A3814EA39AD}" destId="{85C400F8-37C0-4BC2-99C5-834453474F02}" srcOrd="17" destOrd="0" presId="urn:microsoft.com/office/officeart/2005/8/layout/list1"/>
    <dgm:cxn modelId="{90FB6FAA-7173-4D98-AA2A-1AF934326A4A}" type="presParOf" srcId="{A5AC0040-99FD-4F18-9795-4A3814EA39AD}" destId="{A8250CA5-FF6A-4359-8E95-7036B64C2759}" srcOrd="18" destOrd="0" presId="urn:microsoft.com/office/officeart/2005/8/layout/list1"/>
    <dgm:cxn modelId="{79A8F617-56CC-461E-991A-766196BBB78A}" type="presParOf" srcId="{A5AC0040-99FD-4F18-9795-4A3814EA39AD}" destId="{998B4E60-D029-414F-B308-ABE6374BB30D}" srcOrd="19" destOrd="0" presId="urn:microsoft.com/office/officeart/2005/8/layout/list1"/>
    <dgm:cxn modelId="{DAE5658F-5529-47EF-8A52-A299E9B3F9DE}" type="presParOf" srcId="{A5AC0040-99FD-4F18-9795-4A3814EA39AD}" destId="{7F8F1829-952B-48EB-9432-027E19F2039A}" srcOrd="20" destOrd="0" presId="urn:microsoft.com/office/officeart/2005/8/layout/list1"/>
    <dgm:cxn modelId="{3898F303-4FBD-4B52-8C54-6E4FB2340188}" type="presParOf" srcId="{7F8F1829-952B-48EB-9432-027E19F2039A}" destId="{DA9C5957-0AFD-456B-BEE8-B2C69870C606}" srcOrd="0" destOrd="0" presId="urn:microsoft.com/office/officeart/2005/8/layout/list1"/>
    <dgm:cxn modelId="{2056EAAC-6454-4783-9F53-B5743420F2B6}" type="presParOf" srcId="{7F8F1829-952B-48EB-9432-027E19F2039A}" destId="{F1F6CF2F-90E1-4FCB-8FCF-8C1C91945AA8}" srcOrd="1" destOrd="0" presId="urn:microsoft.com/office/officeart/2005/8/layout/list1"/>
    <dgm:cxn modelId="{3A332C2C-D6BD-405A-B410-10235E5F73CD}" type="presParOf" srcId="{A5AC0040-99FD-4F18-9795-4A3814EA39AD}" destId="{176A4556-A21F-4186-B418-746C7B5CC6C4}" srcOrd="21" destOrd="0" presId="urn:microsoft.com/office/officeart/2005/8/layout/list1"/>
    <dgm:cxn modelId="{DAFB2567-8D9B-4BC1-95D3-E790865C2408}" type="presParOf" srcId="{A5AC0040-99FD-4F18-9795-4A3814EA39AD}" destId="{D9EB1E56-BD66-4ED1-B55E-BDD1DBE52EA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B7167-F8D8-4222-9426-3EEF8F2B8145}">
      <dsp:nvSpPr>
        <dsp:cNvPr id="0" name=""/>
        <dsp:cNvSpPr/>
      </dsp:nvSpPr>
      <dsp:spPr>
        <a:xfrm>
          <a:off x="90377" y="1084"/>
          <a:ext cx="3377168" cy="20263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smtClean="0">
              <a:latin typeface="Century Gothic" pitchFamily="34" charset="0"/>
            </a:rPr>
            <a:t>Άλλαξε το προϊόν </a:t>
          </a:r>
          <a:r>
            <a:rPr lang="en-US" sz="3100" kern="1200" smtClean="0">
              <a:latin typeface="Century Gothic" pitchFamily="34" charset="0"/>
            </a:rPr>
            <a:t> </a:t>
          </a:r>
          <a:br>
            <a:rPr lang="en-US" sz="3100" kern="1200" smtClean="0">
              <a:latin typeface="Century Gothic" pitchFamily="34" charset="0"/>
            </a:rPr>
          </a:br>
          <a:endParaRPr lang="en-US" sz="3100" kern="1200" dirty="0" smtClean="0">
            <a:latin typeface="Century Gothic" pitchFamily="34" charset="0"/>
          </a:endParaRPr>
        </a:p>
      </dsp:txBody>
      <dsp:txXfrm>
        <a:off x="90377" y="1084"/>
        <a:ext cx="3377168" cy="2026300"/>
      </dsp:txXfrm>
    </dsp:sp>
    <dsp:sp modelId="{A94851F9-2F57-44C9-AF6E-59C693814F36}">
      <dsp:nvSpPr>
        <dsp:cNvPr id="0" name=""/>
        <dsp:cNvSpPr/>
      </dsp:nvSpPr>
      <dsp:spPr>
        <a:xfrm>
          <a:off x="3805262" y="1084"/>
          <a:ext cx="3377168" cy="2026300"/>
        </a:xfrm>
        <a:prstGeom prst="rect">
          <a:avLst/>
        </a:prstGeom>
        <a:gradFill rotWithShape="0">
          <a:gsLst>
            <a:gs pos="0">
              <a:schemeClr val="accent5">
                <a:hueOff val="1714279"/>
                <a:satOff val="3916"/>
                <a:lumOff val="-10850"/>
                <a:alphaOff val="0"/>
                <a:shade val="51000"/>
                <a:satMod val="130000"/>
              </a:schemeClr>
            </a:gs>
            <a:gs pos="80000">
              <a:schemeClr val="accent5">
                <a:hueOff val="1714279"/>
                <a:satOff val="3916"/>
                <a:lumOff val="-10850"/>
                <a:alphaOff val="0"/>
                <a:shade val="93000"/>
                <a:satMod val="130000"/>
              </a:schemeClr>
            </a:gs>
            <a:gs pos="100000">
              <a:schemeClr val="accent5">
                <a:hueOff val="1714279"/>
                <a:satOff val="3916"/>
                <a:lumOff val="-108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>
              <a:latin typeface="Century Gothic" pitchFamily="34" charset="0"/>
            </a:rPr>
            <a:t>Άλλαξε τον τρόπο χρήσης του προϊόντος </a:t>
          </a:r>
          <a:r>
            <a:rPr lang="en-US" sz="3100" kern="1200" dirty="0" smtClean="0">
              <a:latin typeface="Century Gothic" pitchFamily="34" charset="0"/>
            </a:rPr>
            <a:t/>
          </a:r>
          <a:br>
            <a:rPr lang="en-US" sz="3100" kern="1200" dirty="0" smtClean="0">
              <a:latin typeface="Century Gothic" pitchFamily="34" charset="0"/>
            </a:rPr>
          </a:br>
          <a:endParaRPr lang="en-US" sz="3100" kern="1200" dirty="0" smtClean="0">
            <a:latin typeface="Century Gothic" pitchFamily="34" charset="0"/>
          </a:endParaRPr>
        </a:p>
      </dsp:txBody>
      <dsp:txXfrm>
        <a:off x="3805262" y="1084"/>
        <a:ext cx="3377168" cy="2026300"/>
      </dsp:txXfrm>
    </dsp:sp>
    <dsp:sp modelId="{D749AC5B-36B8-4FE4-BAB9-A7013301A6D8}">
      <dsp:nvSpPr>
        <dsp:cNvPr id="0" name=""/>
        <dsp:cNvSpPr/>
      </dsp:nvSpPr>
      <dsp:spPr>
        <a:xfrm>
          <a:off x="90377" y="2365102"/>
          <a:ext cx="3377168" cy="2026300"/>
        </a:xfrm>
        <a:prstGeom prst="rect">
          <a:avLst/>
        </a:prstGeom>
        <a:gradFill rotWithShape="0">
          <a:gsLst>
            <a:gs pos="0">
              <a:schemeClr val="accent5">
                <a:hueOff val="3428557"/>
                <a:satOff val="7832"/>
                <a:lumOff val="-21699"/>
                <a:alphaOff val="0"/>
                <a:shade val="51000"/>
                <a:satMod val="130000"/>
              </a:schemeClr>
            </a:gs>
            <a:gs pos="80000">
              <a:schemeClr val="accent5">
                <a:hueOff val="3428557"/>
                <a:satOff val="7832"/>
                <a:lumOff val="-21699"/>
                <a:alphaOff val="0"/>
                <a:shade val="93000"/>
                <a:satMod val="130000"/>
              </a:schemeClr>
            </a:gs>
            <a:gs pos="100000">
              <a:schemeClr val="accent5">
                <a:hueOff val="3428557"/>
                <a:satOff val="7832"/>
                <a:lumOff val="-216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smtClean="0">
              <a:latin typeface="Century Gothic" pitchFamily="34" charset="0"/>
            </a:rPr>
            <a:t>Άλλαξε την εικόνα του προϊόντος </a:t>
          </a:r>
          <a:r>
            <a:rPr lang="en-US" sz="3100" kern="1200" smtClean="0">
              <a:latin typeface="Century Gothic" pitchFamily="34" charset="0"/>
            </a:rPr>
            <a:t/>
          </a:r>
          <a:br>
            <a:rPr lang="en-US" sz="3100" kern="1200" smtClean="0">
              <a:latin typeface="Century Gothic" pitchFamily="34" charset="0"/>
            </a:rPr>
          </a:br>
          <a:endParaRPr lang="en-US" sz="3100" kern="1200" dirty="0" smtClean="0">
            <a:latin typeface="Century Gothic" pitchFamily="34" charset="0"/>
          </a:endParaRPr>
        </a:p>
      </dsp:txBody>
      <dsp:txXfrm>
        <a:off x="90377" y="2365102"/>
        <a:ext cx="3377168" cy="2026300"/>
      </dsp:txXfrm>
    </dsp:sp>
    <dsp:sp modelId="{83786C30-0F55-441F-B434-A9F147B5E3E1}">
      <dsp:nvSpPr>
        <dsp:cNvPr id="0" name=""/>
        <dsp:cNvSpPr/>
      </dsp:nvSpPr>
      <dsp:spPr>
        <a:xfrm>
          <a:off x="3805262" y="2365102"/>
          <a:ext cx="3377168" cy="2026300"/>
        </a:xfrm>
        <a:prstGeom prst="rect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smtClean="0">
              <a:latin typeface="Century Gothic" pitchFamily="34" charset="0"/>
            </a:rPr>
            <a:t>Άλλαξε την τοποθέτηση του προϊόντος </a:t>
          </a:r>
          <a:endParaRPr lang="en-US" sz="3100" kern="1200" dirty="0" smtClean="0">
            <a:latin typeface="Century Gothic" pitchFamily="34" charset="0"/>
          </a:endParaRPr>
        </a:p>
      </dsp:txBody>
      <dsp:txXfrm>
        <a:off x="3805262" y="2365102"/>
        <a:ext cx="3377168" cy="20263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E61F1-C26C-42AA-B3E3-ACD183D3A276}">
      <dsp:nvSpPr>
        <dsp:cNvPr id="0" name=""/>
        <dsp:cNvSpPr/>
      </dsp:nvSpPr>
      <dsp:spPr>
        <a:xfrm>
          <a:off x="426793" y="521"/>
          <a:ext cx="3125351" cy="1875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smtClean="0">
              <a:latin typeface="Century Gothic" pitchFamily="34" charset="0"/>
            </a:rPr>
            <a:t>ΤΙ ΟΦΕΛΗ ΠΑΡΕΧΕΙ ΤΟ ΠΡΟΪΟΝ ;</a:t>
          </a:r>
          <a:endParaRPr lang="el-GR" sz="2800" kern="1200" dirty="0" smtClean="0">
            <a:latin typeface="Century Gothic" pitchFamily="34" charset="0"/>
          </a:endParaRPr>
        </a:p>
      </dsp:txBody>
      <dsp:txXfrm>
        <a:off x="426793" y="521"/>
        <a:ext cx="3125351" cy="1875210"/>
      </dsp:txXfrm>
    </dsp:sp>
    <dsp:sp modelId="{9EC8B731-74DF-4331-ACC3-4CD1ED398C50}">
      <dsp:nvSpPr>
        <dsp:cNvPr id="0" name=""/>
        <dsp:cNvSpPr/>
      </dsp:nvSpPr>
      <dsp:spPr>
        <a:xfrm>
          <a:off x="3864679" y="521"/>
          <a:ext cx="3125351" cy="1875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smtClean="0">
              <a:latin typeface="Century Gothic" pitchFamily="34" charset="0"/>
            </a:rPr>
            <a:t>ΟΡΙΑ «ΟΙΚΟΝΟΜΙΚΑ ΑΠΟΔΕΚΤΟΥ’»</a:t>
          </a:r>
          <a:endParaRPr lang="el-GR" sz="2800" kern="1200" dirty="0" smtClean="0">
            <a:latin typeface="Century Gothic" pitchFamily="34" charset="0"/>
          </a:endParaRPr>
        </a:p>
      </dsp:txBody>
      <dsp:txXfrm>
        <a:off x="3864679" y="521"/>
        <a:ext cx="3125351" cy="1875210"/>
      </dsp:txXfrm>
    </dsp:sp>
    <dsp:sp modelId="{A888BA46-4CEC-4017-851C-B91B36B9F938}">
      <dsp:nvSpPr>
        <dsp:cNvPr id="0" name=""/>
        <dsp:cNvSpPr/>
      </dsp:nvSpPr>
      <dsp:spPr>
        <a:xfrm>
          <a:off x="2145736" y="2188267"/>
          <a:ext cx="3125351" cy="1875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smtClean="0">
              <a:latin typeface="Century Gothic" pitchFamily="34" charset="0"/>
            </a:rPr>
            <a:t>ΕΚΤΑΣΗ ΠΙΘΑΝΗΣ ΑΝΤΙΔΡΑΣΗΣ ΤΩΝ ΑΝΤΑΓΩΝΙΣΤΩΝ</a:t>
          </a:r>
          <a:endParaRPr lang="el-GR" sz="2800" kern="1200" dirty="0" smtClean="0">
            <a:latin typeface="Century Gothic" pitchFamily="34" charset="0"/>
          </a:endParaRPr>
        </a:p>
      </dsp:txBody>
      <dsp:txXfrm>
        <a:off x="2145736" y="2188267"/>
        <a:ext cx="3125351" cy="18752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6341F-6E06-4A52-AAAB-1DB014EAB0AC}">
      <dsp:nvSpPr>
        <dsp:cNvPr id="0" name=""/>
        <dsp:cNvSpPr/>
      </dsp:nvSpPr>
      <dsp:spPr>
        <a:xfrm>
          <a:off x="367495" y="1065"/>
          <a:ext cx="3124514" cy="1874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smtClean="0">
              <a:latin typeface="Century Gothic" pitchFamily="34" charset="0"/>
            </a:rPr>
            <a:t>ΣΤΗ ΓΡΑΜΜΗ ΠΡΟΪΟΝΤΟΣ</a:t>
          </a:r>
          <a:endParaRPr lang="el-GR" sz="2900" kern="1200" dirty="0" smtClean="0">
            <a:latin typeface="Century Gothic" pitchFamily="34" charset="0"/>
          </a:endParaRPr>
        </a:p>
      </dsp:txBody>
      <dsp:txXfrm>
        <a:off x="367495" y="1065"/>
        <a:ext cx="3124514" cy="1874708"/>
      </dsp:txXfrm>
    </dsp:sp>
    <dsp:sp modelId="{A21C27F8-A2AA-4D3D-90F9-F1F1305EFD0E}">
      <dsp:nvSpPr>
        <dsp:cNvPr id="0" name=""/>
        <dsp:cNvSpPr/>
      </dsp:nvSpPr>
      <dsp:spPr>
        <a:xfrm>
          <a:off x="3804461" y="1065"/>
          <a:ext cx="3124514" cy="1874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smtClean="0">
              <a:latin typeface="Century Gothic" pitchFamily="34" charset="0"/>
            </a:rPr>
            <a:t>ΣΤΟ ΜΙΓΜΑ ΠΡΟΪΟΝΤΟΣ</a:t>
          </a:r>
          <a:endParaRPr lang="el-GR" sz="2900" kern="1200" dirty="0" smtClean="0">
            <a:latin typeface="Century Gothic" pitchFamily="34" charset="0"/>
          </a:endParaRPr>
        </a:p>
      </dsp:txBody>
      <dsp:txXfrm>
        <a:off x="3804461" y="1065"/>
        <a:ext cx="3124514" cy="1874708"/>
      </dsp:txXfrm>
    </dsp:sp>
    <dsp:sp modelId="{9A5A5296-E2EB-48E6-8200-0A76B7D9E9D9}">
      <dsp:nvSpPr>
        <dsp:cNvPr id="0" name=""/>
        <dsp:cNvSpPr/>
      </dsp:nvSpPr>
      <dsp:spPr>
        <a:xfrm>
          <a:off x="2085978" y="2188225"/>
          <a:ext cx="3124514" cy="1874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900" kern="1200" smtClean="0">
              <a:latin typeface="Century Gothic" pitchFamily="34" charset="0"/>
            </a:rPr>
            <a:t>ΣΤΟ ΧΑΡΤΟΦΥΛΑΚΙΟ</a:t>
          </a:r>
          <a:endParaRPr lang="el-GR" sz="2900" kern="1200" dirty="0" smtClean="0">
            <a:latin typeface="Century Gothic" pitchFamily="34" charset="0"/>
          </a:endParaRPr>
        </a:p>
      </dsp:txBody>
      <dsp:txXfrm>
        <a:off x="2085978" y="2188225"/>
        <a:ext cx="3124514" cy="18747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787FB-C300-4247-979A-5607445A8C5E}">
      <dsp:nvSpPr>
        <dsp:cNvPr id="0" name=""/>
        <dsp:cNvSpPr/>
      </dsp:nvSpPr>
      <dsp:spPr>
        <a:xfrm>
          <a:off x="623312" y="435"/>
          <a:ext cx="2411832" cy="144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u="none" kern="1200" dirty="0" smtClean="0">
              <a:latin typeface="Century Gothic" pitchFamily="34" charset="0"/>
            </a:rPr>
            <a:t>1. ΚΟΣΤΟΣ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u="none" kern="1200" dirty="0" smtClean="0">
              <a:latin typeface="Century Gothic" pitchFamily="34" charset="0"/>
            </a:rPr>
            <a:t> ΚΟΣΤΟΣ ΑΝΑΠΤΥΞΗΣ ΛΕΙΤΟΥΡΓΙΚΑ ΚΟΣΤΗ ΚΟΣΤΟΣ ΜΑΡΚΕΤΙΝΓΚ ΔΙΟΙΚΗΤΙΚΑ ΚΟΣΤΗ</a:t>
          </a:r>
        </a:p>
      </dsp:txBody>
      <dsp:txXfrm>
        <a:off x="623312" y="435"/>
        <a:ext cx="2411832" cy="1447099"/>
      </dsp:txXfrm>
    </dsp:sp>
    <dsp:sp modelId="{758E3C21-4E7A-4B1C-AAD6-CEF4BAE98C0B}">
      <dsp:nvSpPr>
        <dsp:cNvPr id="0" name=""/>
        <dsp:cNvSpPr/>
      </dsp:nvSpPr>
      <dsp:spPr>
        <a:xfrm>
          <a:off x="3276327" y="435"/>
          <a:ext cx="2411832" cy="144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u="none" kern="1200" dirty="0" smtClean="0">
              <a:latin typeface="Century Gothic" pitchFamily="34" charset="0"/>
            </a:rPr>
            <a:t>2. ΕΣΟΔΑ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u="none" kern="1200" dirty="0" smtClean="0">
              <a:latin typeface="Century Gothic" pitchFamily="34" charset="0"/>
            </a:rPr>
            <a:t> ΠΡΟΒΛΕΨΗ ΥΠΟ ΠΡΟΥΠΟΘΕΣΕΙΣ ΤΗΣ ΖΗΤΗΣΗΣ</a:t>
          </a:r>
        </a:p>
      </dsp:txBody>
      <dsp:txXfrm>
        <a:off x="3276327" y="435"/>
        <a:ext cx="2411832" cy="1447099"/>
      </dsp:txXfrm>
    </dsp:sp>
    <dsp:sp modelId="{4A0AADBE-9C8F-49FD-92C5-560CDC170A11}">
      <dsp:nvSpPr>
        <dsp:cNvPr id="0" name=""/>
        <dsp:cNvSpPr/>
      </dsp:nvSpPr>
      <dsp:spPr>
        <a:xfrm>
          <a:off x="5929343" y="435"/>
          <a:ext cx="2411832" cy="144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u="none" kern="1200" dirty="0" smtClean="0">
              <a:latin typeface="Century Gothic" pitchFamily="34" charset="0"/>
            </a:rPr>
            <a:t>3. ΠΡΟΒΛΕΨΗ ΜΕΡΙΔΙΟΥ ΑΓΟΡΑΣ</a:t>
          </a:r>
        </a:p>
      </dsp:txBody>
      <dsp:txXfrm>
        <a:off x="5929343" y="435"/>
        <a:ext cx="2411832" cy="1447099"/>
      </dsp:txXfrm>
    </dsp:sp>
    <dsp:sp modelId="{CDDD7F76-7CDC-4D3C-9934-4CF0E2EE4978}">
      <dsp:nvSpPr>
        <dsp:cNvPr id="0" name=""/>
        <dsp:cNvSpPr/>
      </dsp:nvSpPr>
      <dsp:spPr>
        <a:xfrm>
          <a:off x="623312" y="1688718"/>
          <a:ext cx="2411832" cy="144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u="none" kern="1200" dirty="0" smtClean="0">
              <a:latin typeface="Century Gothic" pitchFamily="34" charset="0"/>
            </a:rPr>
            <a:t>4. ΠΡΟΒΛΕΨΗ ΚΥΚΛΟΥ ΖΩΗΣ ΠΡΟΪΟΝΤΟΣ</a:t>
          </a:r>
        </a:p>
      </dsp:txBody>
      <dsp:txXfrm>
        <a:off x="623312" y="1688718"/>
        <a:ext cx="2411832" cy="1447099"/>
      </dsp:txXfrm>
    </dsp:sp>
    <dsp:sp modelId="{F000191A-7810-4B6B-9FF5-FBC5FF6E926B}">
      <dsp:nvSpPr>
        <dsp:cNvPr id="0" name=""/>
        <dsp:cNvSpPr/>
      </dsp:nvSpPr>
      <dsp:spPr>
        <a:xfrm>
          <a:off x="3276327" y="1688718"/>
          <a:ext cx="2411832" cy="144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u="none" kern="1200" dirty="0" smtClean="0">
              <a:latin typeface="Century Gothic" pitchFamily="34" charset="0"/>
            </a:rPr>
            <a:t>5. ΚΕΡΔΗ</a:t>
          </a:r>
        </a:p>
      </dsp:txBody>
      <dsp:txXfrm>
        <a:off x="3276327" y="1688718"/>
        <a:ext cx="2411832" cy="1447099"/>
      </dsp:txXfrm>
    </dsp:sp>
    <dsp:sp modelId="{438E9807-03E6-4240-B9B2-63B62AC5A891}">
      <dsp:nvSpPr>
        <dsp:cNvPr id="0" name=""/>
        <dsp:cNvSpPr/>
      </dsp:nvSpPr>
      <dsp:spPr>
        <a:xfrm>
          <a:off x="5929343" y="1688718"/>
          <a:ext cx="2411832" cy="144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u="none" kern="1200" dirty="0" smtClean="0">
              <a:latin typeface="Century Gothic" pitchFamily="34" charset="0"/>
            </a:rPr>
            <a:t>6. ΦΟΡΟΛΟΓΙΚΕΣ ΕΠΙΠΤΩΣΕΙΣ</a:t>
          </a:r>
        </a:p>
      </dsp:txBody>
      <dsp:txXfrm>
        <a:off x="5929343" y="1688718"/>
        <a:ext cx="2411832" cy="1447099"/>
      </dsp:txXfrm>
    </dsp:sp>
    <dsp:sp modelId="{CAE36796-B7EC-4F3D-B04E-0D56A8B0C3CD}">
      <dsp:nvSpPr>
        <dsp:cNvPr id="0" name=""/>
        <dsp:cNvSpPr/>
      </dsp:nvSpPr>
      <dsp:spPr>
        <a:xfrm>
          <a:off x="1949819" y="3377000"/>
          <a:ext cx="2411832" cy="144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u="none" kern="1200" dirty="0" smtClean="0">
              <a:latin typeface="Century Gothic" pitchFamily="34" charset="0"/>
            </a:rPr>
            <a:t>7. ΠΑΡΑΓΟΝΤΕΣ ΑΒΕΒΑΙΟΤΗΤΑΣ</a:t>
          </a:r>
        </a:p>
      </dsp:txBody>
      <dsp:txXfrm>
        <a:off x="1949819" y="3377000"/>
        <a:ext cx="2411832" cy="1447099"/>
      </dsp:txXfrm>
    </dsp:sp>
    <dsp:sp modelId="{FDF77703-8083-47B8-B4ED-DDFFB91CED4B}">
      <dsp:nvSpPr>
        <dsp:cNvPr id="0" name=""/>
        <dsp:cNvSpPr/>
      </dsp:nvSpPr>
      <dsp:spPr>
        <a:xfrm>
          <a:off x="4602835" y="3377000"/>
          <a:ext cx="2411832" cy="1447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u="none" kern="1200" dirty="0" smtClean="0">
              <a:latin typeface="Century Gothic" pitchFamily="34" charset="0"/>
            </a:rPr>
            <a:t>8. ΚΑΝΙΒΑΛΙΣΜΟΣ</a:t>
          </a:r>
        </a:p>
      </dsp:txBody>
      <dsp:txXfrm>
        <a:off x="4602835" y="3377000"/>
        <a:ext cx="2411832" cy="14470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CA466-24C2-4C23-8E94-6E58CDCC06B3}">
      <dsp:nvSpPr>
        <dsp:cNvPr id="0" name=""/>
        <dsp:cNvSpPr/>
      </dsp:nvSpPr>
      <dsp:spPr>
        <a:xfrm>
          <a:off x="0" y="481577"/>
          <a:ext cx="2385265" cy="1431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ΧΡΗΜΑΤΟ-ΟΙΚΟΝΟΜΙΚΟ 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 ΠΡΟΥΠΟΛΟΓΙΣΜΟΣ,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      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ΑΝΑΛΥΣΗ ΕΠΕΝΔΥΣΗΣ,ΕΚΤΙΜΗΣΗ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ΕΠΕΝΔΥΣΗΣ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,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ΧΡΗΜΑΤΟΟΙΚΟΝΟΜΙΚΟΙ ΠΑΡΑΓΟΝΤΕΣ</a:t>
          </a:r>
          <a:endParaRPr lang="el-GR" sz="1300" kern="1200" dirty="0" smtClean="0">
            <a:solidFill>
              <a:schemeClr val="tx1"/>
            </a:solidFill>
            <a:latin typeface="Century Gothic" pitchFamily="34" charset="0"/>
          </a:endParaRPr>
        </a:p>
      </dsp:txBody>
      <dsp:txXfrm>
        <a:off x="0" y="481577"/>
        <a:ext cx="2385265" cy="1431158"/>
      </dsp:txXfrm>
    </dsp:sp>
    <dsp:sp modelId="{8ED9CE37-C351-4628-9294-8A333A3DE8C1}">
      <dsp:nvSpPr>
        <dsp:cNvPr id="0" name=""/>
        <dsp:cNvSpPr/>
      </dsp:nvSpPr>
      <dsp:spPr>
        <a:xfrm>
          <a:off x="2623791" y="481577"/>
          <a:ext cx="2385265" cy="1431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ΠΑΡΑΓΩΓΗ 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 ΠΡΟΓΡΑΜΜΑΤΙΣΜΟΣ ΠΑΡΑΓΩΓΗΣ,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       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ΤΡΟΠΟΣ ΠΑΡΑΓΩΓΗΣ</a:t>
          </a:r>
          <a:endParaRPr lang="el-GR" sz="1300" kern="1200" dirty="0" smtClean="0">
            <a:solidFill>
              <a:schemeClr val="tx1"/>
            </a:solidFill>
            <a:latin typeface="Century Gothic" pitchFamily="34" charset="0"/>
          </a:endParaRPr>
        </a:p>
      </dsp:txBody>
      <dsp:txXfrm>
        <a:off x="2623791" y="481577"/>
        <a:ext cx="2385265" cy="1431158"/>
      </dsp:txXfrm>
    </dsp:sp>
    <dsp:sp modelId="{20326B54-60E7-4404-B8C2-0B49260B8320}">
      <dsp:nvSpPr>
        <dsp:cNvPr id="0" name=""/>
        <dsp:cNvSpPr/>
      </dsp:nvSpPr>
      <dsp:spPr>
        <a:xfrm>
          <a:off x="5247583" y="481577"/>
          <a:ext cx="2385265" cy="1431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solidFill>
                <a:schemeClr val="tx1"/>
              </a:solidFill>
              <a:latin typeface="Century Gothic" pitchFamily="34" charset="0"/>
            </a:rPr>
            <a:t>ΠΡΩΤΕΣ ΥΛΕΣ </a:t>
          </a:r>
          <a:r>
            <a:rPr lang="en-GB" sz="1300" kern="1200" dirty="0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z="1300" kern="1200" dirty="0" smtClean="0">
              <a:solidFill>
                <a:schemeClr val="tx1"/>
              </a:solidFill>
              <a:latin typeface="Century Gothic" pitchFamily="34" charset="0"/>
            </a:rPr>
            <a:t> ΑΝΑΓΚΗ ΕΞΑΣΦΑΛΙΣΗΣ ΝΕΩΝ ΥΛΩΝ</a:t>
          </a:r>
        </a:p>
      </dsp:txBody>
      <dsp:txXfrm>
        <a:off x="5247583" y="481577"/>
        <a:ext cx="2385265" cy="1431158"/>
      </dsp:txXfrm>
    </dsp:sp>
    <dsp:sp modelId="{5385E3FB-0716-4468-A2D2-76093F33B520}">
      <dsp:nvSpPr>
        <dsp:cNvPr id="0" name=""/>
        <dsp:cNvSpPr/>
      </dsp:nvSpPr>
      <dsp:spPr>
        <a:xfrm>
          <a:off x="0" y="2151263"/>
          <a:ext cx="2385265" cy="1431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Ε&amp;Α 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 ΠΡΟΓΡΑΜΜΑΤΙΣΜΟΣ Ε&amp;Α</a:t>
          </a:r>
          <a:endParaRPr lang="el-GR" sz="1300" kern="1200" dirty="0" smtClean="0">
            <a:solidFill>
              <a:schemeClr val="tx1"/>
            </a:solidFill>
            <a:latin typeface="Century Gothic" pitchFamily="34" charset="0"/>
          </a:endParaRPr>
        </a:p>
      </dsp:txBody>
      <dsp:txXfrm>
        <a:off x="0" y="2151263"/>
        <a:ext cx="2385265" cy="1431158"/>
      </dsp:txXfrm>
    </dsp:sp>
    <dsp:sp modelId="{B6033AFE-F575-4CB3-87CB-E3DB852535AD}">
      <dsp:nvSpPr>
        <dsp:cNvPr id="0" name=""/>
        <dsp:cNvSpPr/>
      </dsp:nvSpPr>
      <dsp:spPr>
        <a:xfrm>
          <a:off x="2623791" y="2151263"/>
          <a:ext cx="2385265" cy="1431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ΤΜΗΜΑ ΠΡΟΣΩΠΙΚΟΥ 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 ΠΡΟΣΛΗΨΗ,ΕΚΠΑΙΔΕΥΣΗ ΚΑΙ ΔΙΟΙΚΗΣΗ ΑΝΑΓΚΑΙΟΥ ΠΡΟΣΩΠΙΚΟΥ</a:t>
          </a:r>
          <a:endParaRPr lang="el-GR" sz="1300" kern="1200" dirty="0" smtClean="0">
            <a:solidFill>
              <a:schemeClr val="tx1"/>
            </a:solidFill>
            <a:latin typeface="Century Gothic" pitchFamily="34" charset="0"/>
          </a:endParaRPr>
        </a:p>
      </dsp:txBody>
      <dsp:txXfrm>
        <a:off x="2623791" y="2151263"/>
        <a:ext cx="2385265" cy="1431158"/>
      </dsp:txXfrm>
    </dsp:sp>
    <dsp:sp modelId="{5C16F461-6979-4F93-A130-D9C6533FC07B}">
      <dsp:nvSpPr>
        <dsp:cNvPr id="0" name=""/>
        <dsp:cNvSpPr/>
      </dsp:nvSpPr>
      <dsp:spPr>
        <a:xfrm>
          <a:off x="5247583" y="2151263"/>
          <a:ext cx="2385265" cy="1431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ΑΝΩΤΑΤΗ ΔΙΟΙΚΗΣΗ </a:t>
          </a:r>
          <a:r>
            <a:rPr lang="en-GB" sz="1300" kern="1200" smtClean="0">
              <a:solidFill>
                <a:schemeClr val="tx1"/>
              </a:solidFill>
              <a:latin typeface="Century Gothic" pitchFamily="34" charset="0"/>
            </a:rPr>
            <a:t>:</a:t>
          </a:r>
          <a:r>
            <a:rPr lang="el-GR" sz="1300" kern="1200" smtClean="0">
              <a:solidFill>
                <a:schemeClr val="tx1"/>
              </a:solidFill>
              <a:latin typeface="Century Gothic" pitchFamily="34" charset="0"/>
            </a:rPr>
            <a:t> ΚΑΘΟΔΗΓΗΣΗ</a:t>
          </a:r>
          <a:endParaRPr lang="el-GR" sz="1300" kern="1200" dirty="0" smtClean="0">
            <a:solidFill>
              <a:schemeClr val="tx1"/>
            </a:solidFill>
            <a:latin typeface="Century Gothic" pitchFamily="34" charset="0"/>
          </a:endParaRPr>
        </a:p>
      </dsp:txBody>
      <dsp:txXfrm>
        <a:off x="5247583" y="2151263"/>
        <a:ext cx="2385265" cy="14311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CBA65-4934-46FF-A054-753D872BCE44}">
      <dsp:nvSpPr>
        <dsp:cNvPr id="0" name=""/>
        <dsp:cNvSpPr/>
      </dsp:nvSpPr>
      <dsp:spPr>
        <a:xfrm>
          <a:off x="367495" y="1065"/>
          <a:ext cx="3124514" cy="1874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dirty="0" smtClean="0">
              <a:latin typeface="Century Gothic" pitchFamily="34" charset="0"/>
            </a:rPr>
            <a:t>ΘΑ ΤΟ ΑΓΟΡΑΖΕΣ ΣΙΓΟΥΡΑ ;</a:t>
          </a:r>
        </a:p>
      </dsp:txBody>
      <dsp:txXfrm>
        <a:off x="367495" y="1065"/>
        <a:ext cx="3124514" cy="1874708"/>
      </dsp:txXfrm>
    </dsp:sp>
    <dsp:sp modelId="{CA6C2414-BD01-4260-BD71-1D534C16C3C3}">
      <dsp:nvSpPr>
        <dsp:cNvPr id="0" name=""/>
        <dsp:cNvSpPr/>
      </dsp:nvSpPr>
      <dsp:spPr>
        <a:xfrm>
          <a:off x="3804461" y="1065"/>
          <a:ext cx="3124514" cy="1874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smtClean="0">
              <a:latin typeface="Century Gothic" pitchFamily="34" charset="0"/>
            </a:rPr>
            <a:t>ΘΑ ΤΟ ΑΓΟΡΑΖΕΣ ΠΙΘΑΝΑ ;</a:t>
          </a:r>
          <a:endParaRPr lang="el-GR" sz="3700" kern="1200" dirty="0" smtClean="0">
            <a:latin typeface="Century Gothic" pitchFamily="34" charset="0"/>
          </a:endParaRPr>
        </a:p>
      </dsp:txBody>
      <dsp:txXfrm>
        <a:off x="3804461" y="1065"/>
        <a:ext cx="3124514" cy="1874708"/>
      </dsp:txXfrm>
    </dsp:sp>
    <dsp:sp modelId="{F7C774AD-5C8F-45C2-AEED-48D5D00B7ACE}">
      <dsp:nvSpPr>
        <dsp:cNvPr id="0" name=""/>
        <dsp:cNvSpPr/>
      </dsp:nvSpPr>
      <dsp:spPr>
        <a:xfrm>
          <a:off x="367495" y="2188225"/>
          <a:ext cx="3124514" cy="1874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smtClean="0">
              <a:latin typeface="Century Gothic" pitchFamily="34" charset="0"/>
            </a:rPr>
            <a:t>ΔΕΝ ΘΑ ΤΟ ΑΓΟΡΑΖΕΣ ΠΙΘΑΝΑ ;</a:t>
          </a:r>
          <a:endParaRPr lang="el-GR" sz="3700" kern="1200" dirty="0" smtClean="0">
            <a:latin typeface="Century Gothic" pitchFamily="34" charset="0"/>
          </a:endParaRPr>
        </a:p>
      </dsp:txBody>
      <dsp:txXfrm>
        <a:off x="367495" y="2188225"/>
        <a:ext cx="3124514" cy="1874708"/>
      </dsp:txXfrm>
    </dsp:sp>
    <dsp:sp modelId="{9BC1812C-CACA-4561-A79F-B4717522695E}">
      <dsp:nvSpPr>
        <dsp:cNvPr id="0" name=""/>
        <dsp:cNvSpPr/>
      </dsp:nvSpPr>
      <dsp:spPr>
        <a:xfrm>
          <a:off x="3804461" y="2188225"/>
          <a:ext cx="3124514" cy="1874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700" kern="1200" smtClean="0">
              <a:latin typeface="Century Gothic" pitchFamily="34" charset="0"/>
            </a:rPr>
            <a:t>ΔΕΝ ΘΑ ΤΟ ΑΓΟΡΑΖΕΣ ΣΙΓΟΥΡΑ ;</a:t>
          </a:r>
          <a:endParaRPr lang="el-GR" sz="3700" kern="1200" dirty="0" smtClean="0">
            <a:latin typeface="Century Gothic" pitchFamily="34" charset="0"/>
          </a:endParaRPr>
        </a:p>
      </dsp:txBody>
      <dsp:txXfrm>
        <a:off x="3804461" y="2188225"/>
        <a:ext cx="3124514" cy="18747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9AFF4-ABEF-48D8-A724-300FA696466D}">
      <dsp:nvSpPr>
        <dsp:cNvPr id="0" name=""/>
        <dsp:cNvSpPr/>
      </dsp:nvSpPr>
      <dsp:spPr>
        <a:xfrm>
          <a:off x="22899" y="20973"/>
          <a:ext cx="3101974" cy="1861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dirty="0">
            <a:solidFill>
              <a:schemeClr val="tx1"/>
            </a:solidFill>
            <a:latin typeface="Century Gothic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Δημιουργία πρωτοτύπου</a:t>
          </a:r>
          <a:endParaRPr lang="en-US" sz="2000" b="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77411" y="75485"/>
        <a:ext cx="2992950" cy="1752160"/>
      </dsp:txXfrm>
    </dsp:sp>
    <dsp:sp modelId="{F2C20D3A-0B83-47B5-B7D7-E8BB9E0967A2}">
      <dsp:nvSpPr>
        <dsp:cNvPr id="0" name=""/>
        <dsp:cNvSpPr/>
      </dsp:nvSpPr>
      <dsp:spPr>
        <a:xfrm rot="21585918">
          <a:off x="3424022" y="557865"/>
          <a:ext cx="720690" cy="769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0" kern="1200">
            <a:solidFill>
              <a:schemeClr val="tx1"/>
            </a:solidFill>
          </a:endParaRPr>
        </a:p>
      </dsp:txBody>
      <dsp:txXfrm>
        <a:off x="3424023" y="712166"/>
        <a:ext cx="504483" cy="461573"/>
      </dsp:txXfrm>
    </dsp:sp>
    <dsp:sp modelId="{75933A88-EDCD-452E-BE3F-F13C7915B193}">
      <dsp:nvSpPr>
        <dsp:cNvPr id="0" name=""/>
        <dsp:cNvSpPr/>
      </dsp:nvSpPr>
      <dsp:spPr>
        <a:xfrm>
          <a:off x="4484654" y="2696"/>
          <a:ext cx="3101974" cy="1861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Στρατηγική – Πρόγραμμα Μάρκετινγκ </a:t>
          </a:r>
          <a:endParaRPr lang="el-GR" sz="2000" b="0" kern="1200" dirty="0">
            <a:solidFill>
              <a:schemeClr val="tx1"/>
            </a:solidFill>
          </a:endParaRPr>
        </a:p>
      </dsp:txBody>
      <dsp:txXfrm>
        <a:off x="4539166" y="57208"/>
        <a:ext cx="2992950" cy="1752160"/>
      </dsp:txXfrm>
    </dsp:sp>
    <dsp:sp modelId="{3478E014-9F13-4E5A-B475-F2D2A787886B}">
      <dsp:nvSpPr>
        <dsp:cNvPr id="0" name=""/>
        <dsp:cNvSpPr/>
      </dsp:nvSpPr>
      <dsp:spPr>
        <a:xfrm rot="5400000">
          <a:off x="5706832" y="2081019"/>
          <a:ext cx="657618" cy="769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0" kern="1200">
            <a:solidFill>
              <a:schemeClr val="tx1"/>
            </a:solidFill>
          </a:endParaRPr>
        </a:p>
      </dsp:txBody>
      <dsp:txXfrm rot="-5400000">
        <a:off x="5804855" y="2136855"/>
        <a:ext cx="461573" cy="460333"/>
      </dsp:txXfrm>
    </dsp:sp>
    <dsp:sp modelId="{0B1C5C93-51E4-4F72-9319-9FEEE1A4BFFD}">
      <dsp:nvSpPr>
        <dsp:cNvPr id="0" name=""/>
        <dsp:cNvSpPr/>
      </dsp:nvSpPr>
      <dsp:spPr>
        <a:xfrm>
          <a:off x="4484654" y="3104670"/>
          <a:ext cx="3101974" cy="1861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Τεχνική παραγωγική δυνατότητα </a:t>
          </a:r>
          <a:endParaRPr lang="el-GR" sz="2000" b="0" kern="1200" dirty="0">
            <a:solidFill>
              <a:schemeClr val="tx1"/>
            </a:solidFill>
          </a:endParaRPr>
        </a:p>
      </dsp:txBody>
      <dsp:txXfrm>
        <a:off x="4539166" y="3159182"/>
        <a:ext cx="2992950" cy="1752160"/>
      </dsp:txXfrm>
    </dsp:sp>
    <dsp:sp modelId="{D048789C-1DCB-4C58-8BD6-D8E13B36D3CC}">
      <dsp:nvSpPr>
        <dsp:cNvPr id="0" name=""/>
        <dsp:cNvSpPr/>
      </dsp:nvSpPr>
      <dsp:spPr>
        <a:xfrm rot="10800000">
          <a:off x="3554062" y="3650618"/>
          <a:ext cx="657618" cy="769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b="0" kern="1200">
            <a:solidFill>
              <a:schemeClr val="tx1"/>
            </a:solidFill>
          </a:endParaRPr>
        </a:p>
      </dsp:txBody>
      <dsp:txXfrm rot="10800000">
        <a:off x="3751347" y="3804476"/>
        <a:ext cx="460333" cy="461573"/>
      </dsp:txXfrm>
    </dsp:sp>
    <dsp:sp modelId="{539DC8FA-311C-4F7D-A54A-7D70A75240C6}">
      <dsp:nvSpPr>
        <dsp:cNvPr id="0" name=""/>
        <dsp:cNvSpPr/>
      </dsp:nvSpPr>
      <dsp:spPr>
        <a:xfrm>
          <a:off x="141890" y="3104670"/>
          <a:ext cx="3101974" cy="1861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solidFill>
                <a:schemeClr val="tx1"/>
              </a:solidFill>
              <a:latin typeface="Century Gothic" pitchFamily="34" charset="0"/>
            </a:rPr>
            <a:t>Χρειάζονται Νομικές άδειες; (αν χρειάζονται) </a:t>
          </a:r>
          <a:endParaRPr lang="el-GR" sz="2000" b="0" kern="1200" dirty="0">
            <a:solidFill>
              <a:schemeClr val="tx1"/>
            </a:solidFill>
          </a:endParaRPr>
        </a:p>
      </dsp:txBody>
      <dsp:txXfrm>
        <a:off x="196402" y="3159182"/>
        <a:ext cx="2992950" cy="175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1F45E-C750-4228-8F3D-ADB7830C4945}">
      <dsp:nvSpPr>
        <dsp:cNvPr id="0" name=""/>
        <dsp:cNvSpPr/>
      </dsp:nvSpPr>
      <dsp:spPr>
        <a:xfrm>
          <a:off x="0" y="595191"/>
          <a:ext cx="2407767" cy="1444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effectLst/>
              <a:latin typeface="Century Gothic" pitchFamily="34" charset="0"/>
            </a:rPr>
            <a:t>ΑΝΑΖΩΟΓΟΝΗΣΗ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effectLst/>
              <a:latin typeface="Century Gothic" pitchFamily="34" charset="0"/>
            </a:rPr>
            <a:t>ΠΡΟΓΡΑΜΜΑΤΟΣ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effectLst/>
              <a:latin typeface="Century Gothic" pitchFamily="34" charset="0"/>
            </a:rPr>
            <a:t>ΜΑΡΚΕΤΙΝΓΚ </a:t>
          </a:r>
          <a:endParaRPr lang="el-GR" sz="2000" b="0" kern="1200" dirty="0">
            <a:effectLst/>
          </a:endParaRPr>
        </a:p>
      </dsp:txBody>
      <dsp:txXfrm>
        <a:off x="0" y="595191"/>
        <a:ext cx="2407767" cy="1444660"/>
      </dsp:txXfrm>
    </dsp:sp>
    <dsp:sp modelId="{F6AF2681-436B-4526-B39E-B9132D4BAE1B}">
      <dsp:nvSpPr>
        <dsp:cNvPr id="0" name=""/>
        <dsp:cNvSpPr/>
      </dsp:nvSpPr>
      <dsp:spPr>
        <a:xfrm>
          <a:off x="2648544" y="595191"/>
          <a:ext cx="2407767" cy="1444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effectLst/>
              <a:latin typeface="Century Gothic" pitchFamily="34" charset="0"/>
            </a:rPr>
            <a:t>ΝΕΕΣ ΕΦΑΡΜΟΓΕΣ</a:t>
          </a:r>
          <a:endParaRPr lang="el-GR" sz="2000" b="0" kern="1200" dirty="0">
            <a:effectLst/>
          </a:endParaRPr>
        </a:p>
      </dsp:txBody>
      <dsp:txXfrm>
        <a:off x="2648544" y="595191"/>
        <a:ext cx="2407767" cy="1444660"/>
      </dsp:txXfrm>
    </dsp:sp>
    <dsp:sp modelId="{E60BEB19-71C7-430A-B93C-78E7A72C0303}">
      <dsp:nvSpPr>
        <dsp:cNvPr id="0" name=""/>
        <dsp:cNvSpPr/>
      </dsp:nvSpPr>
      <dsp:spPr>
        <a:xfrm>
          <a:off x="5297088" y="595191"/>
          <a:ext cx="2407767" cy="1444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effectLst/>
              <a:latin typeface="Century Gothic" pitchFamily="34" charset="0"/>
            </a:rPr>
            <a:t>ΝΕΕΣ ΑΓΟΡΕΣ</a:t>
          </a:r>
          <a:endParaRPr lang="el-GR" sz="2000" b="0" kern="1200" dirty="0">
            <a:effectLst/>
          </a:endParaRPr>
        </a:p>
      </dsp:txBody>
      <dsp:txXfrm>
        <a:off x="5297088" y="595191"/>
        <a:ext cx="2407767" cy="1444660"/>
      </dsp:txXfrm>
    </dsp:sp>
    <dsp:sp modelId="{194421EC-604F-4D17-B5C5-C4C6AFCF8A90}">
      <dsp:nvSpPr>
        <dsp:cNvPr id="0" name=""/>
        <dsp:cNvSpPr/>
      </dsp:nvSpPr>
      <dsp:spPr>
        <a:xfrm>
          <a:off x="0" y="2280628"/>
          <a:ext cx="2407767" cy="1444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effectLst/>
              <a:latin typeface="Century Gothic" pitchFamily="34" charset="0"/>
            </a:rPr>
            <a:t>ΚΥΒΕΡΝΗΤΙΚΗ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effectLst/>
              <a:latin typeface="Century Gothic" pitchFamily="34" charset="0"/>
            </a:rPr>
            <a:t>ΥΠΟΣΤΗΡΙΞΗ</a:t>
          </a:r>
          <a:endParaRPr lang="el-GR" sz="2000" b="0" kern="1200" dirty="0">
            <a:effectLst/>
          </a:endParaRPr>
        </a:p>
      </dsp:txBody>
      <dsp:txXfrm>
        <a:off x="0" y="2280628"/>
        <a:ext cx="2407767" cy="1444660"/>
      </dsp:txXfrm>
    </dsp:sp>
    <dsp:sp modelId="{C93C8B9F-12F9-489D-9874-E6E5F62DA22E}">
      <dsp:nvSpPr>
        <dsp:cNvPr id="0" name=""/>
        <dsp:cNvSpPr/>
      </dsp:nvSpPr>
      <dsp:spPr>
        <a:xfrm>
          <a:off x="2648544" y="2280628"/>
          <a:ext cx="2407767" cy="1444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effectLst/>
              <a:latin typeface="Century Gothic" pitchFamily="34" charset="0"/>
            </a:rPr>
            <a:t>ΕΚΜΕΤΑΛΛΕΥΣΗ ΤΜΗΜΑΤΩΝ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effectLst/>
              <a:latin typeface="Century Gothic" pitchFamily="34" charset="0"/>
            </a:rPr>
            <a:t>ΠΟΥ ΒΡΙΣΚΟΝΤΑΙ ΣΕ ΑΝΟΔΟ</a:t>
          </a:r>
          <a:endParaRPr lang="el-GR" sz="2000" b="0" kern="1200" dirty="0">
            <a:effectLst/>
          </a:endParaRPr>
        </a:p>
      </dsp:txBody>
      <dsp:txXfrm>
        <a:off x="2648544" y="2280628"/>
        <a:ext cx="2407767" cy="1444660"/>
      </dsp:txXfrm>
    </dsp:sp>
    <dsp:sp modelId="{C22A497D-28A2-4858-9655-83848049078E}">
      <dsp:nvSpPr>
        <dsp:cNvPr id="0" name=""/>
        <dsp:cNvSpPr/>
      </dsp:nvSpPr>
      <dsp:spPr>
        <a:xfrm>
          <a:off x="5297088" y="2280628"/>
          <a:ext cx="2407767" cy="14446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smtClean="0">
              <a:effectLst/>
              <a:latin typeface="Century Gothic" pitchFamily="34" charset="0"/>
            </a:rPr>
            <a:t>ΝΕΑ ΠΡΟΪΟΝΤΑ</a:t>
          </a:r>
          <a:endParaRPr lang="el-GR" sz="2000" b="0" kern="1200" dirty="0">
            <a:effectLst/>
            <a:latin typeface="Century Gothic" pitchFamily="34" charset="0"/>
          </a:endParaRPr>
        </a:p>
      </dsp:txBody>
      <dsp:txXfrm>
        <a:off x="5297088" y="2280628"/>
        <a:ext cx="2407767" cy="1444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95220-9987-480C-8C1C-4A292008E6AD}">
      <dsp:nvSpPr>
        <dsp:cNvPr id="0" name=""/>
        <dsp:cNvSpPr/>
      </dsp:nvSpPr>
      <dsp:spPr>
        <a:xfrm>
          <a:off x="7088" y="897399"/>
          <a:ext cx="2118610" cy="12711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1. Συλλογή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ιδεών</a:t>
          </a:r>
          <a:endParaRPr lang="el-GR" sz="2000" kern="1200" dirty="0"/>
        </a:p>
      </dsp:txBody>
      <dsp:txXfrm>
        <a:off x="44319" y="934630"/>
        <a:ext cx="2044148" cy="1196704"/>
      </dsp:txXfrm>
    </dsp:sp>
    <dsp:sp modelId="{7D811052-A070-4109-A608-104E57907481}">
      <dsp:nvSpPr>
        <dsp:cNvPr id="0" name=""/>
        <dsp:cNvSpPr/>
      </dsp:nvSpPr>
      <dsp:spPr>
        <a:xfrm>
          <a:off x="2312136" y="1270275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2312136" y="1375358"/>
        <a:ext cx="314402" cy="315249"/>
      </dsp:txXfrm>
    </dsp:sp>
    <dsp:sp modelId="{2C001026-FDF8-49E0-8D19-521713821965}">
      <dsp:nvSpPr>
        <dsp:cNvPr id="0" name=""/>
        <dsp:cNvSpPr/>
      </dsp:nvSpPr>
      <dsp:spPr>
        <a:xfrm>
          <a:off x="2973142" y="864095"/>
          <a:ext cx="2118610" cy="1337775"/>
        </a:xfrm>
        <a:prstGeom prst="roundRect">
          <a:avLst>
            <a:gd name="adj" fmla="val 10000"/>
          </a:avLst>
        </a:prstGeom>
        <a:solidFill>
          <a:schemeClr val="accent5">
            <a:hueOff val="1285709"/>
            <a:satOff val="2937"/>
            <a:lumOff val="-8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2. Αξιολόγηση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ιδεών -  Οικονομική ανάλυση</a:t>
          </a:r>
          <a:endParaRPr lang="el-GR" sz="2000" kern="1200" dirty="0"/>
        </a:p>
      </dsp:txBody>
      <dsp:txXfrm>
        <a:off x="3012324" y="903277"/>
        <a:ext cx="2040246" cy="1259411"/>
      </dsp:txXfrm>
    </dsp:sp>
    <dsp:sp modelId="{2A149ECA-B1AC-4F29-919C-A824BB313312}">
      <dsp:nvSpPr>
        <dsp:cNvPr id="0" name=""/>
        <dsp:cNvSpPr/>
      </dsp:nvSpPr>
      <dsp:spPr>
        <a:xfrm>
          <a:off x="5278190" y="1270275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5278190" y="1375358"/>
        <a:ext cx="314402" cy="315249"/>
      </dsp:txXfrm>
    </dsp:sp>
    <dsp:sp modelId="{C4087C45-30C6-4DB5-8363-D64282FFDC39}">
      <dsp:nvSpPr>
        <dsp:cNvPr id="0" name=""/>
        <dsp:cNvSpPr/>
      </dsp:nvSpPr>
      <dsp:spPr>
        <a:xfrm>
          <a:off x="5939197" y="897399"/>
          <a:ext cx="2118610" cy="1271166"/>
        </a:xfrm>
        <a:prstGeom prst="roundRect">
          <a:avLst>
            <a:gd name="adj" fmla="val 10000"/>
          </a:avLst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3. Κατασκευή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πρωτοτύπου</a:t>
          </a:r>
          <a:endParaRPr lang="el-GR" sz="2000" kern="1200" dirty="0"/>
        </a:p>
      </dsp:txBody>
      <dsp:txXfrm>
        <a:off x="5976428" y="934630"/>
        <a:ext cx="2044148" cy="1196704"/>
      </dsp:txXfrm>
    </dsp:sp>
    <dsp:sp modelId="{992F6001-7D53-4064-975C-D0FDAB3920BE}">
      <dsp:nvSpPr>
        <dsp:cNvPr id="0" name=""/>
        <dsp:cNvSpPr/>
      </dsp:nvSpPr>
      <dsp:spPr>
        <a:xfrm rot="5400000">
          <a:off x="6765104" y="2333021"/>
          <a:ext cx="466796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 rot="-5400000">
        <a:off x="6840878" y="2362331"/>
        <a:ext cx="315249" cy="326757"/>
      </dsp:txXfrm>
    </dsp:sp>
    <dsp:sp modelId="{D18E2947-AE2D-460D-BDCA-514B418CDB98}">
      <dsp:nvSpPr>
        <dsp:cNvPr id="0" name=""/>
        <dsp:cNvSpPr/>
      </dsp:nvSpPr>
      <dsp:spPr>
        <a:xfrm>
          <a:off x="5939197" y="3049314"/>
          <a:ext cx="2118610" cy="1271166"/>
        </a:xfrm>
        <a:prstGeom prst="roundRect">
          <a:avLst>
            <a:gd name="adj" fmla="val 10000"/>
          </a:avLst>
        </a:prstGeom>
        <a:solidFill>
          <a:schemeClr val="accent5">
            <a:hueOff val="3857127"/>
            <a:satOff val="8811"/>
            <a:lumOff val="-2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4. Δοκιμή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αγοράς</a:t>
          </a:r>
          <a:endParaRPr lang="el-GR" sz="2000" kern="1200" dirty="0"/>
        </a:p>
      </dsp:txBody>
      <dsp:txXfrm>
        <a:off x="5976428" y="3086545"/>
        <a:ext cx="2044148" cy="1196704"/>
      </dsp:txXfrm>
    </dsp:sp>
    <dsp:sp modelId="{AD3FE2EB-1469-404D-86E3-1023A52633FE}">
      <dsp:nvSpPr>
        <dsp:cNvPr id="0" name=""/>
        <dsp:cNvSpPr/>
      </dsp:nvSpPr>
      <dsp:spPr>
        <a:xfrm rot="10800000">
          <a:off x="5303614" y="3422190"/>
          <a:ext cx="449145" cy="5254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 rot="10800000">
        <a:off x="5438357" y="3527273"/>
        <a:ext cx="314402" cy="315249"/>
      </dsp:txXfrm>
    </dsp:sp>
    <dsp:sp modelId="{85484287-4E3A-4C0D-ADAE-4B95A69F9CC4}">
      <dsp:nvSpPr>
        <dsp:cNvPr id="0" name=""/>
        <dsp:cNvSpPr/>
      </dsp:nvSpPr>
      <dsp:spPr>
        <a:xfrm>
          <a:off x="2787510" y="3049314"/>
          <a:ext cx="2304243" cy="1271166"/>
        </a:xfrm>
        <a:prstGeom prst="roundRect">
          <a:avLst>
            <a:gd name="adj" fmla="val 1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5. Προετοιμασία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entury Gothic" pitchFamily="34" charset="0"/>
            </a:rPr>
            <a:t>εισαγωγής</a:t>
          </a:r>
          <a:endParaRPr lang="el-GR" sz="2000" kern="1200" dirty="0"/>
        </a:p>
      </dsp:txBody>
      <dsp:txXfrm>
        <a:off x="2824741" y="3086545"/>
        <a:ext cx="2229781" cy="1196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7A8E8-08E3-4D8E-BDA2-7FC8CB095076}">
      <dsp:nvSpPr>
        <dsp:cNvPr id="0" name=""/>
        <dsp:cNvSpPr/>
      </dsp:nvSpPr>
      <dsp:spPr>
        <a:xfrm>
          <a:off x="160397" y="269784"/>
          <a:ext cx="3956479" cy="39564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i="1" kern="1200" smtClean="0">
              <a:latin typeface="Century Gothic" pitchFamily="34" charset="0"/>
            </a:rPr>
            <a:t>ΕΣΩ-ΕΠΙΧΕΙΡΗΣΙΑΚΕΣ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i="1" kern="1200" smtClean="0">
              <a:latin typeface="Century Gothic" pitchFamily="34" charset="0"/>
            </a:rPr>
            <a:t>ΠΗΓΕΣ</a:t>
          </a:r>
          <a:endParaRPr lang="el-GR" sz="2400" kern="1200" dirty="0"/>
        </a:p>
      </dsp:txBody>
      <dsp:txXfrm>
        <a:off x="712879" y="736338"/>
        <a:ext cx="2281213" cy="3023371"/>
      </dsp:txXfrm>
    </dsp:sp>
    <dsp:sp modelId="{02857ABD-BE3D-4951-AF7A-1451F7908CF9}">
      <dsp:nvSpPr>
        <dsp:cNvPr id="0" name=""/>
        <dsp:cNvSpPr/>
      </dsp:nvSpPr>
      <dsp:spPr>
        <a:xfrm>
          <a:off x="3011914" y="269784"/>
          <a:ext cx="3956479" cy="3956479"/>
        </a:xfrm>
        <a:prstGeom prst="ellipse">
          <a:avLst/>
        </a:prstGeom>
        <a:solidFill>
          <a:schemeClr val="accent5">
            <a:alpha val="50000"/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i="1" kern="1200" smtClean="0">
              <a:latin typeface="Century Gothic" pitchFamily="34" charset="0"/>
            </a:rPr>
            <a:t>ΕΞΩ-ΕΠΙΧΕΙΡΗΣΙΑΚΕΣ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i="1" kern="1200" smtClean="0">
              <a:latin typeface="Century Gothic" pitchFamily="34" charset="0"/>
            </a:rPr>
            <a:t>ΠΗΓΕΣ</a:t>
          </a:r>
          <a:endParaRPr lang="el-GR" sz="2400" kern="1200" dirty="0"/>
        </a:p>
      </dsp:txBody>
      <dsp:txXfrm>
        <a:off x="4134699" y="736338"/>
        <a:ext cx="2281213" cy="3023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1F6EF-CC3C-49F7-9533-6A9A3E9D7230}">
      <dsp:nvSpPr>
        <dsp:cNvPr id="0" name=""/>
        <dsp:cNvSpPr/>
      </dsp:nvSpPr>
      <dsp:spPr>
        <a:xfrm>
          <a:off x="0" y="583633"/>
          <a:ext cx="2370157" cy="1422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ΥΠΟΣΤΗΡΙΞΗ ΔΙΟΙΚΗΤΙΚΩΝ ΣΤΟΧΩΝ</a:t>
          </a:r>
          <a:endParaRPr lang="el-GR" sz="2000" kern="1200" dirty="0" smtClean="0">
            <a:latin typeface="Century Gothic" pitchFamily="34" charset="0"/>
          </a:endParaRPr>
        </a:p>
      </dsp:txBody>
      <dsp:txXfrm>
        <a:off x="0" y="583633"/>
        <a:ext cx="2370157" cy="1422094"/>
      </dsp:txXfrm>
    </dsp:sp>
    <dsp:sp modelId="{CF5AED07-6674-4E1E-8987-F5F7012A2200}">
      <dsp:nvSpPr>
        <dsp:cNvPr id="0" name=""/>
        <dsp:cNvSpPr/>
      </dsp:nvSpPr>
      <dsp:spPr>
        <a:xfrm>
          <a:off x="2607173" y="583633"/>
          <a:ext cx="2370157" cy="1422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ΤΕΧΝΙΚΗ ΔΥΝΑΤΟΤΗΤΑ</a:t>
          </a:r>
          <a:endParaRPr lang="el-GR" sz="2000" kern="1200" dirty="0" smtClean="0">
            <a:latin typeface="Century Gothic" pitchFamily="34" charset="0"/>
          </a:endParaRPr>
        </a:p>
      </dsp:txBody>
      <dsp:txXfrm>
        <a:off x="2607173" y="583633"/>
        <a:ext cx="2370157" cy="1422094"/>
      </dsp:txXfrm>
    </dsp:sp>
    <dsp:sp modelId="{AC0C5F52-2C83-4649-B711-5E16A0575A04}">
      <dsp:nvSpPr>
        <dsp:cNvPr id="0" name=""/>
        <dsp:cNvSpPr/>
      </dsp:nvSpPr>
      <dsp:spPr>
        <a:xfrm>
          <a:off x="5214346" y="583633"/>
          <a:ext cx="2370157" cy="1422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ΝΟΜΙΚΗ ΔΥΝΑΤΟΤΗΤΑ</a:t>
          </a:r>
          <a:endParaRPr lang="el-GR" sz="2000" kern="1200" dirty="0" smtClean="0">
            <a:latin typeface="Century Gothic" pitchFamily="34" charset="0"/>
          </a:endParaRPr>
        </a:p>
      </dsp:txBody>
      <dsp:txXfrm>
        <a:off x="5214346" y="583633"/>
        <a:ext cx="2370157" cy="1422094"/>
      </dsp:txXfrm>
    </dsp:sp>
    <dsp:sp modelId="{5AF648DA-3722-47AD-BAFC-1F3098DCBE36}">
      <dsp:nvSpPr>
        <dsp:cNvPr id="0" name=""/>
        <dsp:cNvSpPr/>
      </dsp:nvSpPr>
      <dsp:spPr>
        <a:xfrm>
          <a:off x="1303586" y="2242743"/>
          <a:ext cx="2370157" cy="1422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ΑΝΑΜΕΝΟΜΕΝΗ ΖΗΤΗΣΗ</a:t>
          </a:r>
          <a:endParaRPr lang="el-GR" sz="2000" kern="1200" dirty="0" smtClean="0">
            <a:latin typeface="Century Gothic" pitchFamily="34" charset="0"/>
          </a:endParaRPr>
        </a:p>
      </dsp:txBody>
      <dsp:txXfrm>
        <a:off x="1303586" y="2242743"/>
        <a:ext cx="2370157" cy="1422094"/>
      </dsp:txXfrm>
    </dsp:sp>
    <dsp:sp modelId="{3DC99BB9-34AF-4D6B-BA73-BA0C842D6750}">
      <dsp:nvSpPr>
        <dsp:cNvPr id="0" name=""/>
        <dsp:cNvSpPr/>
      </dsp:nvSpPr>
      <dsp:spPr>
        <a:xfrm>
          <a:off x="3910759" y="2242743"/>
          <a:ext cx="2370157" cy="1422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ΑΝΑΜΕΝΟΜΕΝΟ ΚΟΣΤΟΣ </a:t>
          </a:r>
          <a:r>
            <a:rPr lang="en-GB" sz="2000" kern="1200" smtClean="0">
              <a:latin typeface="Century Gothic" pitchFamily="34" charset="0"/>
            </a:rPr>
            <a:t>                   </a:t>
          </a:r>
          <a:r>
            <a:rPr lang="el-GR" sz="2000" kern="1200" smtClean="0">
              <a:latin typeface="Century Gothic" pitchFamily="34" charset="0"/>
            </a:rPr>
            <a:t>ΠΑΡΑΓΩΓΗΣ ΚΑΙ ΜΑΡΚΕΤΙΝΓΚ</a:t>
          </a:r>
          <a:endParaRPr lang="el-GR" sz="2000" kern="1200" dirty="0" smtClean="0">
            <a:latin typeface="Century Gothic" pitchFamily="34" charset="0"/>
          </a:endParaRPr>
        </a:p>
      </dsp:txBody>
      <dsp:txXfrm>
        <a:off x="3910759" y="2242743"/>
        <a:ext cx="2370157" cy="1422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10934-5097-4F26-B6B6-EF06A7CDB03B}">
      <dsp:nvSpPr>
        <dsp:cNvPr id="0" name=""/>
        <dsp:cNvSpPr/>
      </dsp:nvSpPr>
      <dsp:spPr>
        <a:xfrm>
          <a:off x="0" y="476887"/>
          <a:ext cx="79208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0FAC4-F0A0-4397-A428-D63D0CB2BD01}">
      <dsp:nvSpPr>
        <dsp:cNvPr id="0" name=""/>
        <dsp:cNvSpPr/>
      </dsp:nvSpPr>
      <dsp:spPr>
        <a:xfrm>
          <a:off x="396044" y="63607"/>
          <a:ext cx="5544616" cy="826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ΕΧΕΜΥΘΕΙΑ ΣΕ ΛΙΓΑ ΚΑΙ ΜΟΝΟ ΣΤΕΛΕΧΗ</a:t>
          </a:r>
          <a:endParaRPr lang="el-GR" sz="2000" kern="1200" dirty="0" smtClean="0">
            <a:latin typeface="Century Gothic" pitchFamily="34" charset="0"/>
          </a:endParaRPr>
        </a:p>
      </dsp:txBody>
      <dsp:txXfrm>
        <a:off x="436393" y="103956"/>
        <a:ext cx="5463918" cy="745862"/>
      </dsp:txXfrm>
    </dsp:sp>
    <dsp:sp modelId="{3BD7B577-D7A0-476C-9D54-056047D2884C}">
      <dsp:nvSpPr>
        <dsp:cNvPr id="0" name=""/>
        <dsp:cNvSpPr/>
      </dsp:nvSpPr>
      <dsp:spPr>
        <a:xfrm>
          <a:off x="0" y="1746968"/>
          <a:ext cx="79208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F8FD0-47EA-48CA-90B1-6E24B924DB4B}">
      <dsp:nvSpPr>
        <dsp:cNvPr id="0" name=""/>
        <dsp:cNvSpPr/>
      </dsp:nvSpPr>
      <dsp:spPr>
        <a:xfrm>
          <a:off x="396044" y="1333688"/>
          <a:ext cx="5544616" cy="826560"/>
        </a:xfrm>
        <a:prstGeom prst="roundRect">
          <a:avLst/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ΣΥΜΜΕΤΟΧΗ ΤΗΣ ΑΝΩΤΑΤΗΣ ΔΙΟΙΚΗΣΗΣ ΣΕ ΚΑΘΕ </a:t>
          </a:r>
          <a:r>
            <a:rPr lang="en-GB" sz="2000" kern="1200" smtClean="0">
              <a:latin typeface="Century Gothic" pitchFamily="34" charset="0"/>
            </a:rPr>
            <a:t>PROJECT</a:t>
          </a:r>
          <a:endParaRPr lang="en-GB" sz="2000" kern="1200" dirty="0" smtClean="0">
            <a:latin typeface="Century Gothic" pitchFamily="34" charset="0"/>
          </a:endParaRPr>
        </a:p>
      </dsp:txBody>
      <dsp:txXfrm>
        <a:off x="436393" y="1374037"/>
        <a:ext cx="5463918" cy="745862"/>
      </dsp:txXfrm>
    </dsp:sp>
    <dsp:sp modelId="{E8737302-A624-45DD-A25E-B18158DCC2E6}">
      <dsp:nvSpPr>
        <dsp:cNvPr id="0" name=""/>
        <dsp:cNvSpPr/>
      </dsp:nvSpPr>
      <dsp:spPr>
        <a:xfrm>
          <a:off x="0" y="3017048"/>
          <a:ext cx="79208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428557"/>
              <a:satOff val="7832"/>
              <a:lumOff val="-2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E28B8-0793-4FDE-B740-1426F1322CD1}">
      <dsp:nvSpPr>
        <dsp:cNvPr id="0" name=""/>
        <dsp:cNvSpPr/>
      </dsp:nvSpPr>
      <dsp:spPr>
        <a:xfrm>
          <a:off x="396044" y="2603768"/>
          <a:ext cx="5544616" cy="826560"/>
        </a:xfrm>
        <a:prstGeom prst="roundRect">
          <a:avLst/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ΙΣΟΜΕΡΗΣ ΥΠΟΣΤΗΡΙΞΗ ΣΕ ΟΛΑ ΤΑ ΤΜΗΜΑΤΑ ΚΑΙ </a:t>
          </a:r>
          <a:r>
            <a:rPr lang="en-GB" sz="2000" kern="1200" smtClean="0">
              <a:latin typeface="Century Gothic" pitchFamily="34" charset="0"/>
            </a:rPr>
            <a:t>PROJECTS</a:t>
          </a:r>
          <a:endParaRPr lang="en-GB" sz="2000" kern="1200" dirty="0" smtClean="0">
            <a:latin typeface="Century Gothic" pitchFamily="34" charset="0"/>
          </a:endParaRPr>
        </a:p>
      </dsp:txBody>
      <dsp:txXfrm>
        <a:off x="436393" y="2644117"/>
        <a:ext cx="5463918" cy="745862"/>
      </dsp:txXfrm>
    </dsp:sp>
    <dsp:sp modelId="{3B1CC33E-287E-46E6-8E49-24052B411BEF}">
      <dsp:nvSpPr>
        <dsp:cNvPr id="0" name=""/>
        <dsp:cNvSpPr/>
      </dsp:nvSpPr>
      <dsp:spPr>
        <a:xfrm>
          <a:off x="0" y="4287128"/>
          <a:ext cx="79208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BA4CD-E44F-4115-BED0-DF6D0BBCEEA1}">
      <dsp:nvSpPr>
        <dsp:cNvPr id="0" name=""/>
        <dsp:cNvSpPr/>
      </dsp:nvSpPr>
      <dsp:spPr>
        <a:xfrm>
          <a:off x="396044" y="3873848"/>
          <a:ext cx="5544616" cy="826560"/>
        </a:xfrm>
        <a:prstGeom prst="roundRect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entury Gothic" pitchFamily="34" charset="0"/>
            </a:rPr>
            <a:t>ΕΥΕΛΙΞΙΑ ΣΕ  ΓΡΗΓΟΡΕΣ ΑΛΛΑΓΕΣ ΣΤΟ ΠΡΟΪΟΝ ΚΑΙ ΤΗΝ ΣΤΡΑΤΗΓΙΚΗ ΤΟΥ</a:t>
          </a:r>
          <a:endParaRPr lang="el-GR" sz="2000" kern="1200" dirty="0" smtClean="0">
            <a:latin typeface="Century Gothic" pitchFamily="34" charset="0"/>
          </a:endParaRPr>
        </a:p>
      </dsp:txBody>
      <dsp:txXfrm>
        <a:off x="436393" y="3914197"/>
        <a:ext cx="5463918" cy="745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75BC-8482-45A9-8629-E8418CDFAA8B}">
      <dsp:nvSpPr>
        <dsp:cNvPr id="0" name=""/>
        <dsp:cNvSpPr/>
      </dsp:nvSpPr>
      <dsp:spPr>
        <a:xfrm>
          <a:off x="7499" y="526886"/>
          <a:ext cx="2241431" cy="1344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effectLst/>
              <a:latin typeface="Century Gothic" pitchFamily="34" charset="0"/>
            </a:rPr>
            <a:t>ΙΔΕΑ ΠΡΟΪΟΝΤΟΣ</a:t>
          </a:r>
          <a:endParaRPr lang="el-GR" sz="2000" kern="1200" dirty="0">
            <a:effectLst/>
          </a:endParaRPr>
        </a:p>
      </dsp:txBody>
      <dsp:txXfrm>
        <a:off x="46889" y="566276"/>
        <a:ext cx="2162651" cy="1266079"/>
      </dsp:txXfrm>
    </dsp:sp>
    <dsp:sp modelId="{FFFEEFA3-27F0-4D87-8DFD-CAF1A3447DD7}">
      <dsp:nvSpPr>
        <dsp:cNvPr id="0" name=""/>
        <dsp:cNvSpPr/>
      </dsp:nvSpPr>
      <dsp:spPr>
        <a:xfrm>
          <a:off x="2446177" y="921378"/>
          <a:ext cx="475183" cy="55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>
            <a:effectLst/>
          </a:endParaRPr>
        </a:p>
      </dsp:txBody>
      <dsp:txXfrm>
        <a:off x="2446177" y="1032553"/>
        <a:ext cx="332628" cy="333525"/>
      </dsp:txXfrm>
    </dsp:sp>
    <dsp:sp modelId="{8A5845AD-66FA-417B-996D-D4225E61A7AA}">
      <dsp:nvSpPr>
        <dsp:cNvPr id="0" name=""/>
        <dsp:cNvSpPr/>
      </dsp:nvSpPr>
      <dsp:spPr>
        <a:xfrm>
          <a:off x="3145504" y="526886"/>
          <a:ext cx="2241431" cy="1344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ΧΑΡΑΚΤΗΡΙΣΤΙΚΑ ΠΡΟΪΟΝΤΟΣ</a:t>
          </a:r>
          <a:endParaRPr lang="el-GR" sz="2000" kern="1200" dirty="0">
            <a:solidFill>
              <a:schemeClr val="tx1"/>
            </a:solidFill>
            <a:effectLst/>
          </a:endParaRPr>
        </a:p>
      </dsp:txBody>
      <dsp:txXfrm>
        <a:off x="3184894" y="566276"/>
        <a:ext cx="2162651" cy="1266079"/>
      </dsp:txXfrm>
    </dsp:sp>
    <dsp:sp modelId="{555BD726-1B6E-4E3D-A776-422A1886242D}">
      <dsp:nvSpPr>
        <dsp:cNvPr id="0" name=""/>
        <dsp:cNvSpPr/>
      </dsp:nvSpPr>
      <dsp:spPr>
        <a:xfrm>
          <a:off x="5584182" y="921378"/>
          <a:ext cx="475183" cy="55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>
            <a:effectLst/>
          </a:endParaRPr>
        </a:p>
      </dsp:txBody>
      <dsp:txXfrm>
        <a:off x="5584182" y="1032553"/>
        <a:ext cx="332628" cy="333525"/>
      </dsp:txXfrm>
    </dsp:sp>
    <dsp:sp modelId="{BC7A4859-25EB-4E4E-AF56-2B5C491DF218}">
      <dsp:nvSpPr>
        <dsp:cNvPr id="0" name=""/>
        <dsp:cNvSpPr/>
      </dsp:nvSpPr>
      <dsp:spPr>
        <a:xfrm>
          <a:off x="6283508" y="526886"/>
          <a:ext cx="2241431" cy="1344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effectLst/>
              <a:latin typeface="Century Gothic" pitchFamily="34" charset="0"/>
            </a:rPr>
            <a:t>ΣΕ ΕΝΑ ΚΑΤΑΝΑΛΩΤΗ</a:t>
          </a:r>
          <a:endParaRPr lang="el-GR" sz="2000" kern="1200" dirty="0">
            <a:effectLst/>
          </a:endParaRPr>
        </a:p>
      </dsp:txBody>
      <dsp:txXfrm>
        <a:off x="6322898" y="566276"/>
        <a:ext cx="2162651" cy="1266079"/>
      </dsp:txXfrm>
    </dsp:sp>
    <dsp:sp modelId="{EBE50D1B-F311-4B7F-ACA7-60C740C1EA03}">
      <dsp:nvSpPr>
        <dsp:cNvPr id="0" name=""/>
        <dsp:cNvSpPr/>
      </dsp:nvSpPr>
      <dsp:spPr>
        <a:xfrm rot="5400000">
          <a:off x="7166632" y="2028645"/>
          <a:ext cx="475183" cy="55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>
            <a:effectLst/>
          </a:endParaRPr>
        </a:p>
      </dsp:txBody>
      <dsp:txXfrm rot="-5400000">
        <a:off x="7237462" y="2068991"/>
        <a:ext cx="333525" cy="332628"/>
      </dsp:txXfrm>
    </dsp:sp>
    <dsp:sp modelId="{5CAEE137-F3D4-408D-A45D-60FADB0FE5F0}">
      <dsp:nvSpPr>
        <dsp:cNvPr id="0" name=""/>
        <dsp:cNvSpPr/>
      </dsp:nvSpPr>
      <dsp:spPr>
        <a:xfrm>
          <a:off x="6283508" y="2768318"/>
          <a:ext cx="2241431" cy="1344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  <a:effectLst/>
              <a:latin typeface="Century Gothic" pitchFamily="34" charset="0"/>
            </a:rPr>
            <a:t>ΠΟΥ ΕΧΕΙ ΜΙΑ ΟΡΙΣΜΕΝΗ ΕΙΚΟΝΑ</a:t>
          </a:r>
          <a:endParaRPr lang="el-GR" sz="2000" kern="1200" dirty="0">
            <a:solidFill>
              <a:schemeClr val="tx1"/>
            </a:solidFill>
            <a:effectLst/>
          </a:endParaRPr>
        </a:p>
      </dsp:txBody>
      <dsp:txXfrm>
        <a:off x="6322898" y="2807708"/>
        <a:ext cx="2162651" cy="1266079"/>
      </dsp:txXfrm>
    </dsp:sp>
    <dsp:sp modelId="{9BB56429-3B68-41B5-B92A-2A672B767DAF}">
      <dsp:nvSpPr>
        <dsp:cNvPr id="0" name=""/>
        <dsp:cNvSpPr/>
      </dsp:nvSpPr>
      <dsp:spPr>
        <a:xfrm rot="10800000">
          <a:off x="5611079" y="3162810"/>
          <a:ext cx="475183" cy="555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>
            <a:effectLst/>
          </a:endParaRPr>
        </a:p>
      </dsp:txBody>
      <dsp:txXfrm rot="10800000">
        <a:off x="5753634" y="3273985"/>
        <a:ext cx="332628" cy="333525"/>
      </dsp:txXfrm>
    </dsp:sp>
    <dsp:sp modelId="{97BC94E8-F5A6-4216-9395-EDCAD950A014}">
      <dsp:nvSpPr>
        <dsp:cNvPr id="0" name=""/>
        <dsp:cNvSpPr/>
      </dsp:nvSpPr>
      <dsp:spPr>
        <a:xfrm>
          <a:off x="3145504" y="2768318"/>
          <a:ext cx="2241431" cy="1344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effectLst/>
              <a:latin typeface="Century Gothic" pitchFamily="34" charset="0"/>
            </a:rPr>
            <a:t>ΕΠΑΝΑΠΛΗΡΟΦΟΡΗΣΗ,ΤΕΛΙΚΗ ΕΙΚΟΝΑ</a:t>
          </a:r>
          <a:endParaRPr lang="el-GR" sz="2000" kern="1200" dirty="0">
            <a:effectLst/>
          </a:endParaRPr>
        </a:p>
      </dsp:txBody>
      <dsp:txXfrm>
        <a:off x="3184894" y="2807708"/>
        <a:ext cx="2162651" cy="12660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2AB87-B593-441F-8D48-B8C53E0364FB}">
      <dsp:nvSpPr>
        <dsp:cNvPr id="0" name=""/>
        <dsp:cNvSpPr/>
      </dsp:nvSpPr>
      <dsp:spPr>
        <a:xfrm>
          <a:off x="0" y="441048"/>
          <a:ext cx="2700300" cy="16201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latin typeface="Century Gothic" pitchFamily="34" charset="0"/>
            </a:rPr>
            <a:t>ΕΠΙΒΟΛΗ ΧΡΗΣΙΜΟΠΟΙΗΣΗΣ ΗΔΗ ΥΠΑΡΧΟΥΣΑΣ ΤΕΧΝΟΛΟΓΙΑΣ</a:t>
          </a:r>
          <a:endParaRPr lang="el-GR" sz="1800" kern="1200" dirty="0" smtClean="0">
            <a:latin typeface="Century Gothic" pitchFamily="34" charset="0"/>
          </a:endParaRPr>
        </a:p>
      </dsp:txBody>
      <dsp:txXfrm>
        <a:off x="0" y="441048"/>
        <a:ext cx="2700300" cy="1620180"/>
      </dsp:txXfrm>
    </dsp:sp>
    <dsp:sp modelId="{B6587E7D-0A3A-4036-B6C1-646E991226C5}">
      <dsp:nvSpPr>
        <dsp:cNvPr id="0" name=""/>
        <dsp:cNvSpPr/>
      </dsp:nvSpPr>
      <dsp:spPr>
        <a:xfrm>
          <a:off x="2970329" y="441048"/>
          <a:ext cx="2700300" cy="16201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ΧΡΟΝΙΚΟΣ ΠΑΡΑΓΟΝΤΑΣ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-ΛΑΝΘΑΣΜΕΝΗ ΧΡΟΝΙΚΑ ΕΠΙΛΟΓΗ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-ΑΝΥΠΟΜΟΝΗ ΔΙΟΙΚΗΣΗ</a:t>
          </a:r>
        </a:p>
      </dsp:txBody>
      <dsp:txXfrm>
        <a:off x="2970329" y="441048"/>
        <a:ext cx="2700300" cy="1620180"/>
      </dsp:txXfrm>
    </dsp:sp>
    <dsp:sp modelId="{FF9260F9-46FC-487C-B96A-C9BF2A6DC864}">
      <dsp:nvSpPr>
        <dsp:cNvPr id="0" name=""/>
        <dsp:cNvSpPr/>
      </dsp:nvSpPr>
      <dsp:spPr>
        <a:xfrm>
          <a:off x="5940659" y="441048"/>
          <a:ext cx="2700300" cy="1620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bg1"/>
              </a:solidFill>
              <a:latin typeface="Century Gothic" pitchFamily="34" charset="0"/>
            </a:rPr>
            <a:t>ΕΛΑΧΙΣΤΟΠΟΙΗΣΗ ΤΗΣ ΑΝΑΓΚΑΙΑΣ ΕΠΕΝΔΥΣΗΣ</a:t>
          </a:r>
        </a:p>
      </dsp:txBody>
      <dsp:txXfrm>
        <a:off x="5940659" y="441048"/>
        <a:ext cx="2700300" cy="1620180"/>
      </dsp:txXfrm>
    </dsp:sp>
    <dsp:sp modelId="{F8EC4B36-3060-4BA9-9FCC-49ED4B7E9C71}">
      <dsp:nvSpPr>
        <dsp:cNvPr id="0" name=""/>
        <dsp:cNvSpPr/>
      </dsp:nvSpPr>
      <dsp:spPr>
        <a:xfrm>
          <a:off x="1485164" y="2331258"/>
          <a:ext cx="2700300" cy="1620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solidFill>
                <a:schemeClr val="tx1"/>
              </a:solidFill>
              <a:latin typeface="Century Gothic" pitchFamily="34" charset="0"/>
            </a:rPr>
            <a:t>ΚΟΣΤΟΣ</a:t>
          </a:r>
        </a:p>
      </dsp:txBody>
      <dsp:txXfrm>
        <a:off x="1485164" y="2331258"/>
        <a:ext cx="2700300" cy="1620180"/>
      </dsp:txXfrm>
    </dsp:sp>
    <dsp:sp modelId="{ABB4C521-8673-48B2-9EF7-51AA7B293668}">
      <dsp:nvSpPr>
        <dsp:cNvPr id="0" name=""/>
        <dsp:cNvSpPr/>
      </dsp:nvSpPr>
      <dsp:spPr>
        <a:xfrm>
          <a:off x="4455495" y="2331259"/>
          <a:ext cx="2700300" cy="16201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latin typeface="Century Gothic" pitchFamily="34" charset="0"/>
            </a:rPr>
            <a:t>ΕΠΙΧΕΙΡΗΣΙΑΚΕΣ ΚΛΙΚΕΣ</a:t>
          </a:r>
          <a:endParaRPr lang="el-GR" sz="1800" kern="1200" dirty="0" smtClean="0">
            <a:latin typeface="Century Gothic" pitchFamily="34" charset="0"/>
          </a:endParaRPr>
        </a:p>
      </dsp:txBody>
      <dsp:txXfrm>
        <a:off x="4455495" y="2331259"/>
        <a:ext cx="2700300" cy="16201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E4830-1A96-47EF-BFF4-15E8F92BB835}">
      <dsp:nvSpPr>
        <dsp:cNvPr id="0" name=""/>
        <dsp:cNvSpPr/>
      </dsp:nvSpPr>
      <dsp:spPr>
        <a:xfrm>
          <a:off x="0" y="385119"/>
          <a:ext cx="7752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454C6-38D9-4E41-8255-E34783451033}">
      <dsp:nvSpPr>
        <dsp:cNvPr id="0" name=""/>
        <dsp:cNvSpPr/>
      </dsp:nvSpPr>
      <dsp:spPr>
        <a:xfrm>
          <a:off x="387609" y="119439"/>
          <a:ext cx="542652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110" tIns="0" rIns="205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latin typeface="Century Gothic" pitchFamily="34" charset="0"/>
            </a:rPr>
            <a:t>ΕΠΙΧΕΙΡΗΣΙΑΚΟΙ ΣΤΟΧΟΙ</a:t>
          </a:r>
          <a:endParaRPr lang="el-GR" sz="1800" kern="1200" dirty="0" smtClean="0">
            <a:latin typeface="Century Gothic" pitchFamily="34" charset="0"/>
          </a:endParaRPr>
        </a:p>
      </dsp:txBody>
      <dsp:txXfrm>
        <a:off x="413548" y="145378"/>
        <a:ext cx="5374650" cy="479482"/>
      </dsp:txXfrm>
    </dsp:sp>
    <dsp:sp modelId="{3AE988F7-8275-4EAC-8F4B-B1C4A2DEF168}">
      <dsp:nvSpPr>
        <dsp:cNvPr id="0" name=""/>
        <dsp:cNvSpPr/>
      </dsp:nvSpPr>
      <dsp:spPr>
        <a:xfrm>
          <a:off x="0" y="1201599"/>
          <a:ext cx="7752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BBF8E-3E6F-4E54-8F97-DD8AD9ACF688}">
      <dsp:nvSpPr>
        <dsp:cNvPr id="0" name=""/>
        <dsp:cNvSpPr/>
      </dsp:nvSpPr>
      <dsp:spPr>
        <a:xfrm>
          <a:off x="387609" y="935919"/>
          <a:ext cx="542652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110" tIns="0" rIns="205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latin typeface="Century Gothic" pitchFamily="34" charset="0"/>
            </a:rPr>
            <a:t>ΤΕΧΝΙΚΗ ΔΥΝΑΤΟΤΗΤΑ</a:t>
          </a:r>
          <a:endParaRPr lang="el-GR" sz="1800" kern="1200" dirty="0" smtClean="0">
            <a:latin typeface="Century Gothic" pitchFamily="34" charset="0"/>
          </a:endParaRPr>
        </a:p>
      </dsp:txBody>
      <dsp:txXfrm>
        <a:off x="413548" y="961858"/>
        <a:ext cx="5374650" cy="479482"/>
      </dsp:txXfrm>
    </dsp:sp>
    <dsp:sp modelId="{B5662675-2DEB-406C-956B-65B44B7142EC}">
      <dsp:nvSpPr>
        <dsp:cNvPr id="0" name=""/>
        <dsp:cNvSpPr/>
      </dsp:nvSpPr>
      <dsp:spPr>
        <a:xfrm>
          <a:off x="0" y="2018079"/>
          <a:ext cx="7752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BFB3D-AD0E-4C2F-9C4B-6F3BE2EBCCE3}">
      <dsp:nvSpPr>
        <dsp:cNvPr id="0" name=""/>
        <dsp:cNvSpPr/>
      </dsp:nvSpPr>
      <dsp:spPr>
        <a:xfrm>
          <a:off x="387609" y="1752399"/>
          <a:ext cx="542652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110" tIns="0" rIns="205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latin typeface="Century Gothic" pitchFamily="34" charset="0"/>
            </a:rPr>
            <a:t>ΝΟΜΙΚΗ ΑΠΟΨΗ</a:t>
          </a:r>
          <a:endParaRPr lang="el-GR" sz="1800" kern="1200" dirty="0" smtClean="0">
            <a:latin typeface="Century Gothic" pitchFamily="34" charset="0"/>
          </a:endParaRPr>
        </a:p>
      </dsp:txBody>
      <dsp:txXfrm>
        <a:off x="413548" y="1778338"/>
        <a:ext cx="5374650" cy="479482"/>
      </dsp:txXfrm>
    </dsp:sp>
    <dsp:sp modelId="{BC5E2414-0290-4145-B1ED-9D3F220C9B02}">
      <dsp:nvSpPr>
        <dsp:cNvPr id="0" name=""/>
        <dsp:cNvSpPr/>
      </dsp:nvSpPr>
      <dsp:spPr>
        <a:xfrm>
          <a:off x="0" y="2834560"/>
          <a:ext cx="7752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16D94-A8CE-4599-BE30-C4310DA1A263}">
      <dsp:nvSpPr>
        <dsp:cNvPr id="0" name=""/>
        <dsp:cNvSpPr/>
      </dsp:nvSpPr>
      <dsp:spPr>
        <a:xfrm>
          <a:off x="387609" y="2568879"/>
          <a:ext cx="542652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110" tIns="0" rIns="205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latin typeface="Century Gothic" pitchFamily="34" charset="0"/>
            </a:rPr>
            <a:t>ΑΝΑΜΕΝΟΜΕΝΗ ΖΗΤΗΣΗ</a:t>
          </a:r>
          <a:endParaRPr lang="el-GR" sz="1800" kern="1200" dirty="0" smtClean="0">
            <a:latin typeface="Century Gothic" pitchFamily="34" charset="0"/>
          </a:endParaRPr>
        </a:p>
      </dsp:txBody>
      <dsp:txXfrm>
        <a:off x="413548" y="2594818"/>
        <a:ext cx="5374650" cy="479482"/>
      </dsp:txXfrm>
    </dsp:sp>
    <dsp:sp modelId="{A8250CA5-FF6A-4359-8E95-7036B64C2759}">
      <dsp:nvSpPr>
        <dsp:cNvPr id="0" name=""/>
        <dsp:cNvSpPr/>
      </dsp:nvSpPr>
      <dsp:spPr>
        <a:xfrm>
          <a:off x="0" y="3651040"/>
          <a:ext cx="7752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19EF1-8323-4E28-91C1-1E6F107B1046}">
      <dsp:nvSpPr>
        <dsp:cNvPr id="0" name=""/>
        <dsp:cNvSpPr/>
      </dsp:nvSpPr>
      <dsp:spPr>
        <a:xfrm>
          <a:off x="387609" y="3385360"/>
          <a:ext cx="542652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110" tIns="0" rIns="205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latin typeface="Century Gothic" pitchFamily="34" charset="0"/>
            </a:rPr>
            <a:t>ΚΟΣΤΟΣ</a:t>
          </a:r>
          <a:r>
            <a:rPr lang="en-GB" sz="1800" kern="1200" smtClean="0">
              <a:latin typeface="Century Gothic" pitchFamily="34" charset="0"/>
            </a:rPr>
            <a:t>:</a:t>
          </a:r>
          <a:r>
            <a:rPr lang="el-GR" sz="1800" kern="1200" smtClean="0">
              <a:latin typeface="Century Gothic" pitchFamily="34" charset="0"/>
            </a:rPr>
            <a:t>ΚΑΤΑΣΚΕΥΗΣ,ΜΑΡΚΕΤΙΝΓΚ</a:t>
          </a:r>
          <a:endParaRPr lang="el-GR" sz="1800" kern="1200" dirty="0" smtClean="0">
            <a:latin typeface="Century Gothic" pitchFamily="34" charset="0"/>
          </a:endParaRPr>
        </a:p>
      </dsp:txBody>
      <dsp:txXfrm>
        <a:off x="413548" y="3411299"/>
        <a:ext cx="5374650" cy="479482"/>
      </dsp:txXfrm>
    </dsp:sp>
    <dsp:sp modelId="{D9EB1E56-BD66-4ED1-B55E-BDD1DBE52EAE}">
      <dsp:nvSpPr>
        <dsp:cNvPr id="0" name=""/>
        <dsp:cNvSpPr/>
      </dsp:nvSpPr>
      <dsp:spPr>
        <a:xfrm>
          <a:off x="0" y="4467520"/>
          <a:ext cx="775218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6CF2F-90E1-4FCB-8FCF-8C1C91945AA8}">
      <dsp:nvSpPr>
        <dsp:cNvPr id="0" name=""/>
        <dsp:cNvSpPr/>
      </dsp:nvSpPr>
      <dsp:spPr>
        <a:xfrm>
          <a:off x="387609" y="4201840"/>
          <a:ext cx="5426528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110" tIns="0" rIns="2051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>
              <a:latin typeface="Century Gothic" pitchFamily="34" charset="0"/>
            </a:rPr>
            <a:t>ΟΙΚΟΝΟΜΙΚΗ ΕΚΤΙΜΗΣΗ</a:t>
          </a:r>
          <a:endParaRPr lang="el-GR" sz="1800" kern="1200" dirty="0" smtClean="0">
            <a:latin typeface="Century Gothic" pitchFamily="34" charset="0"/>
          </a:endParaRPr>
        </a:p>
      </dsp:txBody>
      <dsp:txXfrm>
        <a:off x="413548" y="4227779"/>
        <a:ext cx="537465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5445411-68B3-46D9-AD97-B88480B1CF1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09378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044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81FBCE-A594-4A84-A166-7FF5BEB54023}" type="slidenum">
              <a:rPr lang="el-GR" altLang="el-GR" sz="1200">
                <a:latin typeface="Times New Roman" panose="02020603050405020304" pitchFamily="18" charset="0"/>
              </a:rPr>
              <a:pPr/>
              <a:t>1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5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933F32A-54D5-475B-9481-BD0E559876D8}" type="slidenum">
              <a:rPr lang="en-US" altLang="el-GR" sz="1200">
                <a:latin typeface="Times New Roman" panose="02020603050405020304" pitchFamily="18" charset="0"/>
              </a:rPr>
              <a:pPr/>
              <a:t>29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F79DD1-5563-4026-917A-B9685D85AA90}" type="slidenum">
              <a:rPr lang="en-US" altLang="el-GR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l-G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3905250" y="0"/>
            <a:ext cx="295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3905250" y="8636000"/>
            <a:ext cx="2952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38" tIns="0" rIns="33338" bIns="0" anchor="b"/>
          <a:lstStyle>
            <a:lvl1pPr defTabSz="105251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5251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5251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5251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5251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52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52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52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52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l-GR" altLang="el-GR" sz="1100" i="1">
                <a:solidFill>
                  <a:srgbClr val="000000"/>
                </a:solidFill>
                <a:latin typeface="Times New Roman Greek" panose="02020603050405020304" pitchFamily="18" charset="0"/>
              </a:rPr>
              <a:t>2</a:t>
            </a:r>
          </a:p>
        </p:txBody>
      </p:sp>
      <p:sp>
        <p:nvSpPr>
          <p:cNvPr id="114693" name="Rectangle 4"/>
          <p:cNvSpPr>
            <a:spLocks noChangeArrowheads="1"/>
          </p:cNvSpPr>
          <p:nvPr/>
        </p:nvSpPr>
        <p:spPr bwMode="auto">
          <a:xfrm>
            <a:off x="0" y="8636000"/>
            <a:ext cx="2940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14694" name="Rectangle 5"/>
          <p:cNvSpPr>
            <a:spLocks noChangeArrowheads="1"/>
          </p:cNvSpPr>
          <p:nvPr/>
        </p:nvSpPr>
        <p:spPr bwMode="auto">
          <a:xfrm>
            <a:off x="0" y="0"/>
            <a:ext cx="29400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</a:endParaRPr>
          </a:p>
        </p:txBody>
      </p:sp>
      <p:sp>
        <p:nvSpPr>
          <p:cNvPr id="11469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47763" y="685800"/>
            <a:ext cx="4565650" cy="3424238"/>
          </a:xfrm>
          <a:ln w="12700" cap="flat">
            <a:solidFill>
              <a:schemeClr val="tx1"/>
            </a:solidFill>
          </a:ln>
        </p:spPr>
      </p:sp>
      <p:sp>
        <p:nvSpPr>
          <p:cNvPr id="1146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4875" y="4367213"/>
            <a:ext cx="5037138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6525" tIns="68262" rIns="136525" bIns="68262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090463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589ED1-232F-4184-B327-9EBB51ECD59A}" type="slidenum">
              <a:rPr lang="en-US" altLang="el-GR" sz="1200">
                <a:latin typeface="Times New Roman" panose="02020603050405020304" pitchFamily="18" charset="0"/>
              </a:rPr>
              <a:pPr/>
              <a:t>36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64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9390C7-74C3-4C36-B00F-7CE11FF6BAA1}" type="slidenum">
              <a:rPr lang="en-US" altLang="el-GR" sz="1200">
                <a:latin typeface="Times New Roman" panose="02020603050405020304" pitchFamily="18" charset="0"/>
              </a:rPr>
              <a:pPr/>
              <a:t>38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57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784A52A-8814-4621-8A96-DD5A3AA390E0}" type="slidenum">
              <a:rPr lang="en-US" altLang="el-GR" sz="1200">
                <a:latin typeface="Times New Roman" panose="02020603050405020304" pitchFamily="18" charset="0"/>
              </a:rPr>
              <a:pPr/>
              <a:t>39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1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878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47200CD-D363-46D3-B010-A841B90857E5}" type="slidenum">
              <a:rPr lang="el-GR" altLang="el-GR" sz="1200">
                <a:latin typeface="Times New Roman" panose="02020603050405020304" pitchFamily="18" charset="0"/>
              </a:rPr>
              <a:pPr/>
              <a:t>85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1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/>
          </a:p>
        </p:txBody>
      </p:sp>
      <p:sp>
        <p:nvSpPr>
          <p:cNvPr id="1054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704FF9-1800-400E-96E8-6870B32CB1C4}" type="slidenum">
              <a:rPr lang="el-GR" altLang="el-GR" sz="1200">
                <a:latin typeface="Times New Roman" panose="02020603050405020304" pitchFamily="18" charset="0"/>
              </a:rPr>
              <a:pPr/>
              <a:t>2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2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65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614DB1E-A776-487B-B996-4886FE74E9D6}" type="slidenum">
              <a:rPr lang="el-GR" altLang="el-GR" sz="1200">
                <a:latin typeface="Times New Roman" panose="02020603050405020304" pitchFamily="18" charset="0"/>
              </a:rPr>
              <a:pPr/>
              <a:t>3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75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E78D27-39DE-42DC-B662-1AA76F63BA5F}" type="slidenum">
              <a:rPr lang="el-GR" altLang="el-GR" sz="1200">
                <a:latin typeface="Times New Roman" panose="02020603050405020304" pitchFamily="18" charset="0"/>
              </a:rPr>
              <a:pPr/>
              <a:t>4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4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854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0771EA1-FEF8-4745-9D22-9985BF6D2894}" type="slidenum">
              <a:rPr lang="el-GR" altLang="el-GR" sz="1200">
                <a:latin typeface="Times New Roman" panose="02020603050405020304" pitchFamily="18" charset="0"/>
              </a:rPr>
              <a:pPr/>
              <a:t>5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61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957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A1EC56-7B53-4FE2-A0E3-FD6D6E5A89F6}" type="slidenum">
              <a:rPr lang="el-GR" altLang="el-GR" sz="1200">
                <a:latin typeface="Times New Roman" panose="02020603050405020304" pitchFamily="18" charset="0"/>
              </a:rPr>
              <a:pPr/>
              <a:t>6</a:t>
            </a:fld>
            <a:endParaRPr lang="el-GR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7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F687237-1358-4787-A6F3-7AAE3AFC9ABB}" type="slidenum">
              <a:rPr lang="en-US" altLang="el-GR" sz="1200">
                <a:latin typeface="Times New Roman" panose="02020603050405020304" pitchFamily="18" charset="0"/>
              </a:rPr>
              <a:pPr/>
              <a:t>9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7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l-GR" altLang="el-GR" sz="1000" i="1"/>
              <a:t>5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l-GR" altLang="el-GR" sz="1000" i="1"/>
              <a:t>5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l-GR" altLang="el-GR" sz="1000" i="1"/>
              <a:t>5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1630" name="Rectangle 14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4736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4FD39A-3905-4862-AFDE-CEBACC422F05}" type="slidenum">
              <a:rPr lang="en-US" altLang="el-GR" sz="1200">
                <a:latin typeface="Times New Roman" panose="02020603050405020304" pitchFamily="18" charset="0"/>
              </a:rPr>
              <a:pPr/>
              <a:t>16</a:t>
            </a:fld>
            <a:endParaRPr lang="en-US" altLang="el-GR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l-GR" altLang="el-GR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26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47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48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l-GR" altLang="el-GR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2649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50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51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52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l-GR" altLang="el-GR" sz="10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2653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54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112655" name="Rectangle 14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12656" name="Rectangle 1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223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F80DD-BC4E-48D7-BDA3-0C31CDBFF3E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4068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64BEA-A8C9-471B-AEA2-98C0F86E7B6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803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2E984-B0CF-4713-AB26-84C273DBD5A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6446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F7D9D-ED79-4DB6-AC83-2EF61264AC7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3254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9022A-DF4D-40BD-81AB-0EC5EC87D64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5147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E683C-7A8F-4EF1-B4D8-7368028D393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94672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AAB18-8E23-45F6-AA55-18ACEB78CED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72542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782FE-9E7A-40BB-858B-E85C989544F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6091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75C35-2B77-4D1B-8F6B-2179F98FEA2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9239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E19E-06E5-4210-8DC0-B86491D1EBA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56246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11DA1-0458-40C0-97CB-51E8657895D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494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77251-325D-42BC-B82D-3030ED54C0E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69766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DEE79-18E4-40C6-8589-4D185313425B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39559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80711-7D0E-4EC6-B0FF-5320FEEE664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14037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F9261-607C-44FB-AE23-FC4367FEDD0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08761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6EBE445-2873-436C-A2CD-F0F82127352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58689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A1E14AC-45EB-47EB-9431-F36374C6718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13729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20DC174-CD00-4BCD-96C7-72E3AB5DE2D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1689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98F63B6-C629-43E1-B9D4-2AA05114CF6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294769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CAB307C-5489-4C8C-A40C-F12C906025F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604564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2CEFBA1-7F87-4F00-9DF9-0461ACB331F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67262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3ABFE8F-2A64-48D0-92D0-3C1D63F56E3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5467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1F383-B29C-4E76-8D50-EB00B8E9236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99051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5E5925FC-08A5-493F-A0BE-9B6F48DD75C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74311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46D74C1D-7E97-414C-A273-F3BE6BFCA1A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42687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CB57C94C-DDB0-41C8-974F-30C0CFD498FC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17196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72F5AA4D-F394-4498-B3F0-BCBF167E962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64964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8EE48-497B-4B0F-8538-486989377972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62810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8801C-1E9C-4EFA-BD82-A277C5C9512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64977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C0AEF-F274-4EEF-8EB2-C3125EC0073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49770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8DF27-EEF4-4BC8-8DBB-0AA1C7A6447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28344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0ACF6-32E5-4EC2-A3BF-0AB2D5654401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8348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B2BD6-0086-4FFD-BDF1-AB0D710FA88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1929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16209-33AE-42B3-B59C-F18F50CC28C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33287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55673-35B2-49E1-B38D-711CA16344D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23934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FA83E-A557-4A79-AE72-E618DEEED3C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39581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93BDB-A5EF-44E9-9A3C-44E2317EBA8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46149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F8F79-6DEB-4A18-B3E6-A59E4D31341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62037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9768E-E88E-43BA-8E2D-91C69169DC6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8242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99921-CF74-4597-8DB3-86D155BE3E3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915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1ACAE-3A5D-4C9D-A28E-26D34CDC3E1A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3175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8B9BB-B1C9-4BE8-9A40-92771AFE4459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28136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FAFE6-3905-4EC8-8EB3-E925F923A5B0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30349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07E78-FF58-4C15-8295-F98737EA147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01696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60C76B84-B200-4574-A6AE-F6FF3E47DE43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9F5EBD56-641E-4609-90D1-F35EB7D674F9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582EF9A-0913-42AD-AD2E-AE673C5F688C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604F337-57CC-412F-B9CE-074A750B1826}" type="slidenum">
              <a:rPr lang="en-US" altLang="el-GR"/>
              <a:pPr/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ctrTitle"/>
          </p:nvPr>
        </p:nvSpPr>
        <p:spPr>
          <a:xfrm>
            <a:off x="755650" y="981075"/>
            <a:ext cx="7772400" cy="1470025"/>
          </a:xfrm>
        </p:spPr>
        <p:txBody>
          <a:bodyPr/>
          <a:lstStyle/>
          <a:p>
            <a:r>
              <a:rPr lang="el-GR" altLang="el-GR" smtClean="0"/>
              <a:t>Αρχές Μάρκετινγκ</a:t>
            </a:r>
          </a:p>
        </p:txBody>
      </p:sp>
      <p:sp>
        <p:nvSpPr>
          <p:cNvPr id="18435" name="Υπότιτλος 2"/>
          <p:cNvSpPr>
            <a:spLocks noGrp="1"/>
          </p:cNvSpPr>
          <p:nvPr>
            <p:ph type="subTitle" idx="1"/>
          </p:nvPr>
        </p:nvSpPr>
        <p:spPr>
          <a:xfrm>
            <a:off x="755650" y="3141663"/>
            <a:ext cx="7777163" cy="1752600"/>
          </a:xfrm>
        </p:spPr>
        <p:txBody>
          <a:bodyPr/>
          <a:lstStyle/>
          <a:p>
            <a:r>
              <a:rPr lang="el-GR" altLang="el-GR" sz="2800" b="1" smtClean="0"/>
              <a:t>Ενότητα </a:t>
            </a:r>
            <a:r>
              <a:rPr lang="en-US" altLang="el-GR" sz="2800" b="1" smtClean="0"/>
              <a:t># </a:t>
            </a:r>
            <a:r>
              <a:rPr lang="el-GR" altLang="el-GR" sz="2800" b="1" smtClean="0"/>
              <a:t>5:</a:t>
            </a:r>
            <a:r>
              <a:rPr lang="en-US" altLang="el-GR" sz="2800" smtClean="0"/>
              <a:t> </a:t>
            </a:r>
            <a:r>
              <a:rPr lang="el-GR" altLang="el-GR" sz="2800" smtClean="0"/>
              <a:t>Κύκλος ανάπτυξης προϊόντων &amp; </a:t>
            </a:r>
            <a:br>
              <a:rPr lang="el-GR" altLang="el-GR" sz="2800" smtClean="0"/>
            </a:br>
            <a:r>
              <a:rPr lang="el-GR" altLang="el-GR" sz="2800" smtClean="0"/>
              <a:t>κύκλος ζωής προϊόντος </a:t>
            </a:r>
            <a:endParaRPr lang="en-US" altLang="el-GR" sz="2800" smtClean="0"/>
          </a:p>
          <a:p>
            <a:r>
              <a:rPr lang="el-GR" altLang="el-GR" sz="2800" b="1" smtClean="0"/>
              <a:t>Διδάσκων: </a:t>
            </a:r>
            <a:r>
              <a:rPr lang="el-GR" altLang="el-GR" sz="2800" smtClean="0"/>
              <a:t>Γεώργιος Πανηγυράκης</a:t>
            </a:r>
          </a:p>
          <a:p>
            <a:r>
              <a:rPr lang="el-GR" altLang="el-GR" sz="2800" b="1" smtClean="0"/>
              <a:t>Τμήμα: </a:t>
            </a:r>
            <a:r>
              <a:rPr lang="el-GR" altLang="el-GR" sz="2800" smtClean="0"/>
              <a:t>Οργάνωσης και Διοίκησης Επιχειρήσεων</a:t>
            </a:r>
          </a:p>
        </p:txBody>
      </p:sp>
      <p:pic>
        <p:nvPicPr>
          <p:cNvPr id="1843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11200" y="1712913"/>
            <a:ext cx="7607300" cy="4422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1187450" y="0"/>
            <a:ext cx="73247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4000">
                <a:latin typeface="Century Gothic" panose="020B0502020202020204" pitchFamily="34" charset="0"/>
              </a:rPr>
              <a:t>Ο Κύκλος Ζωής Προϊόντος «The Product Life Cycle»</a:t>
            </a:r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1887538" y="2043113"/>
            <a:ext cx="0" cy="390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1887538" y="5151438"/>
            <a:ext cx="607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811213" y="1901825"/>
            <a:ext cx="1371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Ευρώ</a:t>
            </a:r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1887538" y="2033588"/>
            <a:ext cx="201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3494088" y="5016500"/>
            <a:ext cx="0" cy="1349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>
            <a:off x="4986338" y="5016500"/>
            <a:ext cx="0" cy="1349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5" name="Line 18"/>
          <p:cNvSpPr>
            <a:spLocks noChangeShapeType="1"/>
          </p:cNvSpPr>
          <p:nvPr/>
        </p:nvSpPr>
        <p:spPr bwMode="auto">
          <a:xfrm>
            <a:off x="6524625" y="5016500"/>
            <a:ext cx="0" cy="1349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3206750" y="2036763"/>
            <a:ext cx="5037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Συνολικός Κύκλος Εργασιών(Πωλήσεις)</a:t>
            </a: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3206750" y="2327275"/>
            <a:ext cx="39576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Συνολικά Κέρδη</a:t>
            </a:r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 flipV="1">
            <a:off x="1897063" y="4611688"/>
            <a:ext cx="1577975" cy="549275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69" name="Line 22"/>
          <p:cNvSpPr>
            <a:spLocks noChangeShapeType="1"/>
          </p:cNvSpPr>
          <p:nvPr/>
        </p:nvSpPr>
        <p:spPr bwMode="auto">
          <a:xfrm flipV="1">
            <a:off x="3465513" y="3495675"/>
            <a:ext cx="1971675" cy="1127125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70" name="Line 23"/>
          <p:cNvSpPr>
            <a:spLocks noChangeShapeType="1"/>
          </p:cNvSpPr>
          <p:nvPr/>
        </p:nvSpPr>
        <p:spPr bwMode="auto">
          <a:xfrm flipV="1">
            <a:off x="5437188" y="3467100"/>
            <a:ext cx="269875" cy="28575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71" name="Line 24"/>
          <p:cNvSpPr>
            <a:spLocks noChangeShapeType="1"/>
          </p:cNvSpPr>
          <p:nvPr/>
        </p:nvSpPr>
        <p:spPr bwMode="auto">
          <a:xfrm>
            <a:off x="5707063" y="3467100"/>
            <a:ext cx="241300" cy="96838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72" name="Line 25"/>
          <p:cNvSpPr>
            <a:spLocks noChangeShapeType="1"/>
          </p:cNvSpPr>
          <p:nvPr/>
        </p:nvSpPr>
        <p:spPr bwMode="auto">
          <a:xfrm>
            <a:off x="5948363" y="3563938"/>
            <a:ext cx="1260475" cy="1241425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73" name="Line 26"/>
          <p:cNvSpPr>
            <a:spLocks noChangeShapeType="1"/>
          </p:cNvSpPr>
          <p:nvPr/>
        </p:nvSpPr>
        <p:spPr bwMode="auto">
          <a:xfrm flipH="1">
            <a:off x="2205038" y="2225675"/>
            <a:ext cx="855662" cy="0"/>
          </a:xfrm>
          <a:prstGeom prst="line">
            <a:avLst/>
          </a:prstGeom>
          <a:noFill/>
          <a:ln w="50800">
            <a:solidFill>
              <a:srgbClr val="114F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74" name="Line 27"/>
          <p:cNvSpPr>
            <a:spLocks noChangeShapeType="1"/>
          </p:cNvSpPr>
          <p:nvPr/>
        </p:nvSpPr>
        <p:spPr bwMode="auto">
          <a:xfrm flipH="1">
            <a:off x="2205038" y="2505075"/>
            <a:ext cx="855662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7164388" y="5668963"/>
            <a:ext cx="17859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Χρόνος</a:t>
            </a:r>
          </a:p>
        </p:txBody>
      </p:sp>
      <p:sp>
        <p:nvSpPr>
          <p:cNvPr id="27676" name="Freeform 29"/>
          <p:cNvSpPr>
            <a:spLocks/>
          </p:cNvSpPr>
          <p:nvPr/>
        </p:nvSpPr>
        <p:spPr bwMode="auto">
          <a:xfrm>
            <a:off x="1905000" y="4610100"/>
            <a:ext cx="5411788" cy="1182688"/>
          </a:xfrm>
          <a:custGeom>
            <a:avLst/>
            <a:gdLst>
              <a:gd name="T0" fmla="*/ 0 w 3409"/>
              <a:gd name="T1" fmla="*/ 2147483647 h 745"/>
              <a:gd name="T2" fmla="*/ 2147483647 w 3409"/>
              <a:gd name="T3" fmla="*/ 2147483647 h 745"/>
              <a:gd name="T4" fmla="*/ 2147483647 w 3409"/>
              <a:gd name="T5" fmla="*/ 2147483647 h 745"/>
              <a:gd name="T6" fmla="*/ 2147483647 w 3409"/>
              <a:gd name="T7" fmla="*/ 2147483647 h 745"/>
              <a:gd name="T8" fmla="*/ 2147483647 w 3409"/>
              <a:gd name="T9" fmla="*/ 2147483647 h 745"/>
              <a:gd name="T10" fmla="*/ 2147483647 w 3409"/>
              <a:gd name="T11" fmla="*/ 2147483647 h 745"/>
              <a:gd name="T12" fmla="*/ 2147483647 w 3409"/>
              <a:gd name="T13" fmla="*/ 2147483647 h 745"/>
              <a:gd name="T14" fmla="*/ 2147483647 w 3409"/>
              <a:gd name="T15" fmla="*/ 2147483647 h 745"/>
              <a:gd name="T16" fmla="*/ 2147483647 w 3409"/>
              <a:gd name="T17" fmla="*/ 2147483647 h 745"/>
              <a:gd name="T18" fmla="*/ 2147483647 w 3409"/>
              <a:gd name="T19" fmla="*/ 2147483647 h 745"/>
              <a:gd name="T20" fmla="*/ 2147483647 w 3409"/>
              <a:gd name="T21" fmla="*/ 2147483647 h 745"/>
              <a:gd name="T22" fmla="*/ 2147483647 w 3409"/>
              <a:gd name="T23" fmla="*/ 2147483647 h 745"/>
              <a:gd name="T24" fmla="*/ 2147483647 w 3409"/>
              <a:gd name="T25" fmla="*/ 2147483647 h 745"/>
              <a:gd name="T26" fmla="*/ 2147483647 w 3409"/>
              <a:gd name="T27" fmla="*/ 2147483647 h 745"/>
              <a:gd name="T28" fmla="*/ 2147483647 w 3409"/>
              <a:gd name="T29" fmla="*/ 2147483647 h 745"/>
              <a:gd name="T30" fmla="*/ 2147483647 w 3409"/>
              <a:gd name="T31" fmla="*/ 2147483647 h 745"/>
              <a:gd name="T32" fmla="*/ 2147483647 w 3409"/>
              <a:gd name="T33" fmla="*/ 2147483647 h 745"/>
              <a:gd name="T34" fmla="*/ 2147483647 w 3409"/>
              <a:gd name="T35" fmla="*/ 0 h 745"/>
              <a:gd name="T36" fmla="*/ 2147483647 w 3409"/>
              <a:gd name="T37" fmla="*/ 0 h 745"/>
              <a:gd name="T38" fmla="*/ 2147483647 w 3409"/>
              <a:gd name="T39" fmla="*/ 2147483647 h 745"/>
              <a:gd name="T40" fmla="*/ 2147483647 w 3409"/>
              <a:gd name="T41" fmla="*/ 2147483647 h 745"/>
              <a:gd name="T42" fmla="*/ 2147483647 w 3409"/>
              <a:gd name="T43" fmla="*/ 2147483647 h 745"/>
              <a:gd name="T44" fmla="*/ 2147483647 w 3409"/>
              <a:gd name="T45" fmla="*/ 2147483647 h 745"/>
              <a:gd name="T46" fmla="*/ 2147483647 w 3409"/>
              <a:gd name="T47" fmla="*/ 2147483647 h 745"/>
              <a:gd name="T48" fmla="*/ 2147483647 w 3409"/>
              <a:gd name="T49" fmla="*/ 2147483647 h 745"/>
              <a:gd name="T50" fmla="*/ 2147483647 w 3409"/>
              <a:gd name="T51" fmla="*/ 2147483647 h 745"/>
              <a:gd name="T52" fmla="*/ 2147483647 w 3409"/>
              <a:gd name="T53" fmla="*/ 2147483647 h 745"/>
              <a:gd name="T54" fmla="*/ 2147483647 w 3409"/>
              <a:gd name="T55" fmla="*/ 2147483647 h 745"/>
              <a:gd name="T56" fmla="*/ 2147483647 w 3409"/>
              <a:gd name="T57" fmla="*/ 2147483647 h 745"/>
              <a:gd name="T58" fmla="*/ 2147483647 w 3409"/>
              <a:gd name="T59" fmla="*/ 2147483647 h 745"/>
              <a:gd name="T60" fmla="*/ 2147483647 w 3409"/>
              <a:gd name="T61" fmla="*/ 2147483647 h 74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409"/>
              <a:gd name="T94" fmla="*/ 0 h 745"/>
              <a:gd name="T95" fmla="*/ 3409 w 3409"/>
              <a:gd name="T96" fmla="*/ 745 h 74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409" h="745">
                <a:moveTo>
                  <a:pt x="0" y="744"/>
                </a:moveTo>
                <a:lnTo>
                  <a:pt x="192" y="696"/>
                </a:lnTo>
                <a:lnTo>
                  <a:pt x="336" y="648"/>
                </a:lnTo>
                <a:lnTo>
                  <a:pt x="480" y="600"/>
                </a:lnTo>
                <a:lnTo>
                  <a:pt x="576" y="552"/>
                </a:lnTo>
                <a:lnTo>
                  <a:pt x="672" y="504"/>
                </a:lnTo>
                <a:lnTo>
                  <a:pt x="728" y="464"/>
                </a:lnTo>
                <a:lnTo>
                  <a:pt x="816" y="408"/>
                </a:lnTo>
                <a:lnTo>
                  <a:pt x="912" y="360"/>
                </a:lnTo>
                <a:lnTo>
                  <a:pt x="960" y="312"/>
                </a:lnTo>
                <a:lnTo>
                  <a:pt x="1104" y="216"/>
                </a:lnTo>
                <a:lnTo>
                  <a:pt x="1200" y="168"/>
                </a:lnTo>
                <a:lnTo>
                  <a:pt x="1296" y="120"/>
                </a:lnTo>
                <a:lnTo>
                  <a:pt x="1392" y="72"/>
                </a:lnTo>
                <a:lnTo>
                  <a:pt x="1464" y="48"/>
                </a:lnTo>
                <a:lnTo>
                  <a:pt x="1536" y="24"/>
                </a:lnTo>
                <a:lnTo>
                  <a:pt x="1736" y="8"/>
                </a:lnTo>
                <a:lnTo>
                  <a:pt x="1928" y="0"/>
                </a:lnTo>
                <a:lnTo>
                  <a:pt x="2048" y="0"/>
                </a:lnTo>
                <a:lnTo>
                  <a:pt x="2160" y="16"/>
                </a:lnTo>
                <a:lnTo>
                  <a:pt x="2304" y="24"/>
                </a:lnTo>
                <a:lnTo>
                  <a:pt x="2424" y="32"/>
                </a:lnTo>
                <a:lnTo>
                  <a:pt x="2544" y="40"/>
                </a:lnTo>
                <a:lnTo>
                  <a:pt x="2656" y="72"/>
                </a:lnTo>
                <a:lnTo>
                  <a:pt x="2752" y="104"/>
                </a:lnTo>
                <a:lnTo>
                  <a:pt x="2848" y="128"/>
                </a:lnTo>
                <a:lnTo>
                  <a:pt x="2944" y="168"/>
                </a:lnTo>
                <a:lnTo>
                  <a:pt x="3072" y="216"/>
                </a:lnTo>
                <a:lnTo>
                  <a:pt x="3216" y="312"/>
                </a:lnTo>
                <a:lnTo>
                  <a:pt x="3312" y="360"/>
                </a:lnTo>
                <a:lnTo>
                  <a:pt x="3408" y="408"/>
                </a:lnTo>
              </a:path>
            </a:pathLst>
          </a:custGeom>
          <a:noFill/>
          <a:ln w="50800" cap="rnd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1917700" y="5178425"/>
            <a:ext cx="17859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Εισαγωγή</a:t>
            </a:r>
          </a:p>
        </p:txBody>
      </p:sp>
      <p:sp>
        <p:nvSpPr>
          <p:cNvPr id="27678" name="Rectangle 31"/>
          <p:cNvSpPr>
            <a:spLocks noChangeArrowheads="1"/>
          </p:cNvSpPr>
          <p:nvPr/>
        </p:nvSpPr>
        <p:spPr bwMode="auto">
          <a:xfrm>
            <a:off x="3492500" y="5178425"/>
            <a:ext cx="21113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Ανάπτυξη</a:t>
            </a:r>
          </a:p>
        </p:txBody>
      </p:sp>
      <p:sp>
        <p:nvSpPr>
          <p:cNvPr id="27679" name="Rectangle 32"/>
          <p:cNvSpPr>
            <a:spLocks noChangeArrowheads="1"/>
          </p:cNvSpPr>
          <p:nvPr/>
        </p:nvSpPr>
        <p:spPr bwMode="auto">
          <a:xfrm>
            <a:off x="5003800" y="5178425"/>
            <a:ext cx="1889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Ωριμότητα</a:t>
            </a:r>
          </a:p>
        </p:txBody>
      </p:sp>
      <p:sp>
        <p:nvSpPr>
          <p:cNvPr id="27680" name="Rectangle 33"/>
          <p:cNvSpPr>
            <a:spLocks noChangeArrowheads="1"/>
          </p:cNvSpPr>
          <p:nvPr/>
        </p:nvSpPr>
        <p:spPr bwMode="auto">
          <a:xfrm>
            <a:off x="6597650" y="5178425"/>
            <a:ext cx="17859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Πτώση</a:t>
            </a:r>
          </a:p>
        </p:txBody>
      </p:sp>
      <p:sp>
        <p:nvSpPr>
          <p:cNvPr id="27681" name="Rectangle 31"/>
          <p:cNvSpPr>
            <a:spLocks noChangeArrowheads="1"/>
          </p:cNvSpPr>
          <p:nvPr/>
        </p:nvSpPr>
        <p:spPr bwMode="auto">
          <a:xfrm>
            <a:off x="8759825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9B2B778-3292-4B51-962E-C215951E5A18}" type="slidenum">
              <a:rPr lang="en-US" altLang="el-GR" sz="2800">
                <a:latin typeface="Century Gothic" panose="020B0502020202020204" pitchFamily="34" charset="0"/>
              </a:rPr>
              <a:pPr/>
              <a:t>10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2246312" cy="3006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Προϊόν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Τιμή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Δίκτυο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Προβολή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Κέρδη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59113" y="1412875"/>
            <a:ext cx="5113337" cy="296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Νέο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Χρήση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«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skimming</a:t>
            </a: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»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ή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στρατηγικών διείσδυσης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Βάρος στην εξασφάλιση δικτύου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endParaRPr lang="el-GR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Δημιουργία ζήτησης 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Αναμένονται ζημιές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4581" name="Freeform 6"/>
          <p:cNvSpPr>
            <a:spLocks/>
          </p:cNvSpPr>
          <p:nvPr/>
        </p:nvSpPr>
        <p:spPr bwMode="auto">
          <a:xfrm>
            <a:off x="107504" y="4509120"/>
            <a:ext cx="8686800" cy="2133600"/>
          </a:xfrm>
          <a:custGeom>
            <a:avLst/>
            <a:gdLst>
              <a:gd name="T0" fmla="*/ 0 w 5472"/>
              <a:gd name="T1" fmla="*/ 2147483647 h 1968"/>
              <a:gd name="T2" fmla="*/ 2147483647 w 5472"/>
              <a:gd name="T3" fmla="*/ 2147483647 h 1968"/>
              <a:gd name="T4" fmla="*/ 2147483647 w 5472"/>
              <a:gd name="T5" fmla="*/ 2147483647 h 1968"/>
              <a:gd name="T6" fmla="*/ 2147483647 w 5472"/>
              <a:gd name="T7" fmla="*/ 2147483647 h 1968"/>
              <a:gd name="T8" fmla="*/ 2147483647 w 5472"/>
              <a:gd name="T9" fmla="*/ 2147483647 h 1968"/>
              <a:gd name="T10" fmla="*/ 2147483647 w 5472"/>
              <a:gd name="T11" fmla="*/ 2147483647 h 1968"/>
              <a:gd name="T12" fmla="*/ 2147483647 w 5472"/>
              <a:gd name="T13" fmla="*/ 2147483647 h 1968"/>
              <a:gd name="T14" fmla="*/ 2147483647 w 5472"/>
              <a:gd name="T15" fmla="*/ 2147483647 h 1968"/>
              <a:gd name="T16" fmla="*/ 2147483647 w 5472"/>
              <a:gd name="T17" fmla="*/ 2147483647 h 1968"/>
              <a:gd name="T18" fmla="*/ 2147483647 w 5472"/>
              <a:gd name="T19" fmla="*/ 2147483647 h 1968"/>
              <a:gd name="T20" fmla="*/ 2147483647 w 5472"/>
              <a:gd name="T21" fmla="*/ 0 h 1968"/>
              <a:gd name="T22" fmla="*/ 2147483647 w 5472"/>
              <a:gd name="T23" fmla="*/ 0 h 1968"/>
              <a:gd name="T24" fmla="*/ 2147483647 w 5472"/>
              <a:gd name="T25" fmla="*/ 2147483647 h 1968"/>
              <a:gd name="T26" fmla="*/ 2147483647 w 5472"/>
              <a:gd name="T27" fmla="*/ 2147483647 h 1968"/>
              <a:gd name="T28" fmla="*/ 2147483647 w 5472"/>
              <a:gd name="T29" fmla="*/ 2147483647 h 1968"/>
              <a:gd name="T30" fmla="*/ 2147483647 w 5472"/>
              <a:gd name="T31" fmla="*/ 2147483647 h 1968"/>
              <a:gd name="T32" fmla="*/ 2147483647 w 5472"/>
              <a:gd name="T33" fmla="*/ 2147483647 h 1968"/>
              <a:gd name="T34" fmla="*/ 0 w 5472"/>
              <a:gd name="T35" fmla="*/ 2147483647 h 1968"/>
              <a:gd name="T36" fmla="*/ 0 w 5472"/>
              <a:gd name="T37" fmla="*/ 2147483647 h 19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2"/>
              <a:gd name="T58" fmla="*/ 0 h 1968"/>
              <a:gd name="T59" fmla="*/ 5472 w 5472"/>
              <a:gd name="T60" fmla="*/ 1968 h 19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2" h="1968">
                <a:moveTo>
                  <a:pt x="0" y="1920"/>
                </a:moveTo>
                <a:lnTo>
                  <a:pt x="336" y="1920"/>
                </a:lnTo>
                <a:lnTo>
                  <a:pt x="768" y="1920"/>
                </a:lnTo>
                <a:lnTo>
                  <a:pt x="1152" y="1872"/>
                </a:lnTo>
                <a:lnTo>
                  <a:pt x="1536" y="1728"/>
                </a:lnTo>
                <a:lnTo>
                  <a:pt x="2064" y="1440"/>
                </a:lnTo>
                <a:lnTo>
                  <a:pt x="2448" y="1152"/>
                </a:lnTo>
                <a:lnTo>
                  <a:pt x="3024" y="624"/>
                </a:lnTo>
                <a:lnTo>
                  <a:pt x="3408" y="288"/>
                </a:lnTo>
                <a:lnTo>
                  <a:pt x="3696" y="96"/>
                </a:lnTo>
                <a:lnTo>
                  <a:pt x="3936" y="0"/>
                </a:lnTo>
                <a:lnTo>
                  <a:pt x="4128" y="0"/>
                </a:lnTo>
                <a:lnTo>
                  <a:pt x="4416" y="96"/>
                </a:lnTo>
                <a:lnTo>
                  <a:pt x="4800" y="336"/>
                </a:lnTo>
                <a:lnTo>
                  <a:pt x="5136" y="624"/>
                </a:lnTo>
                <a:lnTo>
                  <a:pt x="5472" y="960"/>
                </a:lnTo>
                <a:lnTo>
                  <a:pt x="5472" y="1968"/>
                </a:lnTo>
                <a:lnTo>
                  <a:pt x="0" y="1968"/>
                </a:lnTo>
                <a:lnTo>
                  <a:pt x="0" y="19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457200" y="6096000"/>
            <a:ext cx="1508125" cy="4429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 b="1">
                <a:latin typeface="Century Gothic" panose="020B0502020202020204" pitchFamily="34" charset="0"/>
              </a:rPr>
              <a:t>Εισαγωγή </a:t>
            </a:r>
            <a:endParaRPr lang="en-US" altLang="el-GR" sz="2000" b="1">
              <a:latin typeface="Century Gothic" panose="020B0502020202020204" pitchFamily="34" charset="0"/>
            </a:endParaRP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3048000" y="6096000"/>
            <a:ext cx="1433513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Ανάπτυξη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4932363" y="6096000"/>
            <a:ext cx="1511300" cy="4397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Ωρίμανση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7543800" y="6096000"/>
            <a:ext cx="1062038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Πτώση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V="1">
            <a:off x="2438400" y="6421438"/>
            <a:ext cx="1588" cy="207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4724400" y="5380038"/>
            <a:ext cx="1588" cy="1249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 flipV="1">
            <a:off x="7092950" y="4581525"/>
            <a:ext cx="1588" cy="2028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8761413" y="6334125"/>
            <a:ext cx="38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49CB525-D952-4BF6-A953-74A9D22BB950}" type="slidenum">
              <a:rPr lang="en-US" altLang="el-GR" sz="2800">
                <a:latin typeface="Century Gothic" panose="020B0502020202020204" pitchFamily="34" charset="0"/>
              </a:rPr>
              <a:pPr/>
              <a:t>11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28687" name="Title 16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1. Εισαγωγή (ΚΖΠ)</a:t>
            </a:r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 autoUpdateAnimBg="0"/>
      <p:bldP spid="71688" grpId="0" animBg="1" autoUpdateAnimBg="0"/>
      <p:bldP spid="71689" grpId="0" animBg="1" autoUpdateAnimBg="0"/>
      <p:bldP spid="7169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2286000" cy="311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Προϊόν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Τιμή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Δίκτυο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Προβολή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Κέρδη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971800" y="1295400"/>
            <a:ext cx="4648200" cy="3119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Διαφοροποίηση προϊόντος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Σταθερή τιμολογιακή πολιτική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Επέκταση, διατήρηση δικτύου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Δευτερογενή ζήτηση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Υπάρχουν κέρδη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0" y="4437112"/>
            <a:ext cx="8686800" cy="2133600"/>
          </a:xfrm>
          <a:custGeom>
            <a:avLst/>
            <a:gdLst>
              <a:gd name="T0" fmla="*/ 0 w 5472"/>
              <a:gd name="T1" fmla="*/ 2147483647 h 1968"/>
              <a:gd name="T2" fmla="*/ 2147483647 w 5472"/>
              <a:gd name="T3" fmla="*/ 2147483647 h 1968"/>
              <a:gd name="T4" fmla="*/ 2147483647 w 5472"/>
              <a:gd name="T5" fmla="*/ 2147483647 h 1968"/>
              <a:gd name="T6" fmla="*/ 2147483647 w 5472"/>
              <a:gd name="T7" fmla="*/ 2147483647 h 1968"/>
              <a:gd name="T8" fmla="*/ 2147483647 w 5472"/>
              <a:gd name="T9" fmla="*/ 2147483647 h 1968"/>
              <a:gd name="T10" fmla="*/ 2147483647 w 5472"/>
              <a:gd name="T11" fmla="*/ 2147483647 h 1968"/>
              <a:gd name="T12" fmla="*/ 2147483647 w 5472"/>
              <a:gd name="T13" fmla="*/ 2147483647 h 1968"/>
              <a:gd name="T14" fmla="*/ 2147483647 w 5472"/>
              <a:gd name="T15" fmla="*/ 2147483647 h 1968"/>
              <a:gd name="T16" fmla="*/ 2147483647 w 5472"/>
              <a:gd name="T17" fmla="*/ 2147483647 h 1968"/>
              <a:gd name="T18" fmla="*/ 2147483647 w 5472"/>
              <a:gd name="T19" fmla="*/ 2147483647 h 1968"/>
              <a:gd name="T20" fmla="*/ 2147483647 w 5472"/>
              <a:gd name="T21" fmla="*/ 0 h 1968"/>
              <a:gd name="T22" fmla="*/ 2147483647 w 5472"/>
              <a:gd name="T23" fmla="*/ 0 h 1968"/>
              <a:gd name="T24" fmla="*/ 2147483647 w 5472"/>
              <a:gd name="T25" fmla="*/ 2147483647 h 1968"/>
              <a:gd name="T26" fmla="*/ 2147483647 w 5472"/>
              <a:gd name="T27" fmla="*/ 2147483647 h 1968"/>
              <a:gd name="T28" fmla="*/ 2147483647 w 5472"/>
              <a:gd name="T29" fmla="*/ 2147483647 h 1968"/>
              <a:gd name="T30" fmla="*/ 2147483647 w 5472"/>
              <a:gd name="T31" fmla="*/ 2147483647 h 1968"/>
              <a:gd name="T32" fmla="*/ 2147483647 w 5472"/>
              <a:gd name="T33" fmla="*/ 2147483647 h 1968"/>
              <a:gd name="T34" fmla="*/ 0 w 5472"/>
              <a:gd name="T35" fmla="*/ 2147483647 h 1968"/>
              <a:gd name="T36" fmla="*/ 0 w 5472"/>
              <a:gd name="T37" fmla="*/ 2147483647 h 19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2"/>
              <a:gd name="T58" fmla="*/ 0 h 1968"/>
              <a:gd name="T59" fmla="*/ 5472 w 5472"/>
              <a:gd name="T60" fmla="*/ 1968 h 19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2" h="1968">
                <a:moveTo>
                  <a:pt x="0" y="1920"/>
                </a:moveTo>
                <a:lnTo>
                  <a:pt x="336" y="1920"/>
                </a:lnTo>
                <a:lnTo>
                  <a:pt x="768" y="1920"/>
                </a:lnTo>
                <a:lnTo>
                  <a:pt x="1152" y="1872"/>
                </a:lnTo>
                <a:lnTo>
                  <a:pt x="1536" y="1728"/>
                </a:lnTo>
                <a:lnTo>
                  <a:pt x="2064" y="1440"/>
                </a:lnTo>
                <a:lnTo>
                  <a:pt x="2448" y="1152"/>
                </a:lnTo>
                <a:lnTo>
                  <a:pt x="3024" y="624"/>
                </a:lnTo>
                <a:lnTo>
                  <a:pt x="3408" y="288"/>
                </a:lnTo>
                <a:lnTo>
                  <a:pt x="3696" y="96"/>
                </a:lnTo>
                <a:lnTo>
                  <a:pt x="3936" y="0"/>
                </a:lnTo>
                <a:lnTo>
                  <a:pt x="4128" y="0"/>
                </a:lnTo>
                <a:lnTo>
                  <a:pt x="4416" y="96"/>
                </a:lnTo>
                <a:lnTo>
                  <a:pt x="4800" y="336"/>
                </a:lnTo>
                <a:lnTo>
                  <a:pt x="5136" y="624"/>
                </a:lnTo>
                <a:lnTo>
                  <a:pt x="5472" y="960"/>
                </a:lnTo>
                <a:lnTo>
                  <a:pt x="5472" y="1968"/>
                </a:lnTo>
                <a:lnTo>
                  <a:pt x="0" y="1968"/>
                </a:lnTo>
                <a:lnTo>
                  <a:pt x="0" y="19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457200" y="6096000"/>
            <a:ext cx="1509713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Εισαγωγή 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048000" y="6096000"/>
            <a:ext cx="1433513" cy="4429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 b="1">
                <a:latin typeface="Century Gothic" panose="020B0502020202020204" pitchFamily="34" charset="0"/>
              </a:rPr>
              <a:t>Ανάπτυξη</a:t>
            </a:r>
            <a:endParaRPr lang="en-US" altLang="el-GR" sz="2000" b="1">
              <a:latin typeface="Century Gothic" panose="020B0502020202020204" pitchFamily="34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410200" y="6096000"/>
            <a:ext cx="1479550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Ωρίμανση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7543800" y="6096000"/>
            <a:ext cx="1062038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Πτώση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2438400" y="6421438"/>
            <a:ext cx="1588" cy="207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4724400" y="5380038"/>
            <a:ext cx="1588" cy="1249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7239000" y="4600575"/>
            <a:ext cx="1588" cy="2028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8761413" y="6334125"/>
            <a:ext cx="38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5A72712-3197-4F3A-9BFE-CE51041B2898}" type="slidenum">
              <a:rPr lang="en-US" altLang="el-GR" sz="2800">
                <a:latin typeface="Century Gothic" panose="020B0502020202020204" pitchFamily="34" charset="0"/>
              </a:rPr>
              <a:pPr/>
              <a:t>12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29711" name="Title 16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2. Ανάπτυξη (ΚΖΠ) </a:t>
            </a:r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2209800" cy="308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Προϊόν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Τιμή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Δίκτυο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Προβολή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Κέρδη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843213" y="1268413"/>
            <a:ext cx="5113337" cy="3119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Προσαρμογή, αύξηση χρήσης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Μείωση τιμής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Αύξηση προβολών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Τοποθέτηση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Μέγιστα κέρδη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0" y="4437112"/>
            <a:ext cx="8686800" cy="2133600"/>
          </a:xfrm>
          <a:custGeom>
            <a:avLst/>
            <a:gdLst>
              <a:gd name="T0" fmla="*/ 0 w 5472"/>
              <a:gd name="T1" fmla="*/ 2147483647 h 1968"/>
              <a:gd name="T2" fmla="*/ 2147483647 w 5472"/>
              <a:gd name="T3" fmla="*/ 2147483647 h 1968"/>
              <a:gd name="T4" fmla="*/ 2147483647 w 5472"/>
              <a:gd name="T5" fmla="*/ 2147483647 h 1968"/>
              <a:gd name="T6" fmla="*/ 2147483647 w 5472"/>
              <a:gd name="T7" fmla="*/ 2147483647 h 1968"/>
              <a:gd name="T8" fmla="*/ 2147483647 w 5472"/>
              <a:gd name="T9" fmla="*/ 2147483647 h 1968"/>
              <a:gd name="T10" fmla="*/ 2147483647 w 5472"/>
              <a:gd name="T11" fmla="*/ 2147483647 h 1968"/>
              <a:gd name="T12" fmla="*/ 2147483647 w 5472"/>
              <a:gd name="T13" fmla="*/ 2147483647 h 1968"/>
              <a:gd name="T14" fmla="*/ 2147483647 w 5472"/>
              <a:gd name="T15" fmla="*/ 2147483647 h 1968"/>
              <a:gd name="T16" fmla="*/ 2147483647 w 5472"/>
              <a:gd name="T17" fmla="*/ 2147483647 h 1968"/>
              <a:gd name="T18" fmla="*/ 2147483647 w 5472"/>
              <a:gd name="T19" fmla="*/ 2147483647 h 1968"/>
              <a:gd name="T20" fmla="*/ 2147483647 w 5472"/>
              <a:gd name="T21" fmla="*/ 0 h 1968"/>
              <a:gd name="T22" fmla="*/ 2147483647 w 5472"/>
              <a:gd name="T23" fmla="*/ 0 h 1968"/>
              <a:gd name="T24" fmla="*/ 2147483647 w 5472"/>
              <a:gd name="T25" fmla="*/ 2147483647 h 1968"/>
              <a:gd name="T26" fmla="*/ 2147483647 w 5472"/>
              <a:gd name="T27" fmla="*/ 2147483647 h 1968"/>
              <a:gd name="T28" fmla="*/ 2147483647 w 5472"/>
              <a:gd name="T29" fmla="*/ 2147483647 h 1968"/>
              <a:gd name="T30" fmla="*/ 2147483647 w 5472"/>
              <a:gd name="T31" fmla="*/ 2147483647 h 1968"/>
              <a:gd name="T32" fmla="*/ 2147483647 w 5472"/>
              <a:gd name="T33" fmla="*/ 2147483647 h 1968"/>
              <a:gd name="T34" fmla="*/ 0 w 5472"/>
              <a:gd name="T35" fmla="*/ 2147483647 h 1968"/>
              <a:gd name="T36" fmla="*/ 0 w 5472"/>
              <a:gd name="T37" fmla="*/ 2147483647 h 19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2"/>
              <a:gd name="T58" fmla="*/ 0 h 1968"/>
              <a:gd name="T59" fmla="*/ 5472 w 5472"/>
              <a:gd name="T60" fmla="*/ 1968 h 19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2" h="1968">
                <a:moveTo>
                  <a:pt x="0" y="1920"/>
                </a:moveTo>
                <a:lnTo>
                  <a:pt x="336" y="1920"/>
                </a:lnTo>
                <a:lnTo>
                  <a:pt x="768" y="1920"/>
                </a:lnTo>
                <a:lnTo>
                  <a:pt x="1152" y="1872"/>
                </a:lnTo>
                <a:lnTo>
                  <a:pt x="1536" y="1728"/>
                </a:lnTo>
                <a:lnTo>
                  <a:pt x="2064" y="1440"/>
                </a:lnTo>
                <a:lnTo>
                  <a:pt x="2448" y="1152"/>
                </a:lnTo>
                <a:lnTo>
                  <a:pt x="3024" y="624"/>
                </a:lnTo>
                <a:lnTo>
                  <a:pt x="3408" y="288"/>
                </a:lnTo>
                <a:lnTo>
                  <a:pt x="3696" y="96"/>
                </a:lnTo>
                <a:lnTo>
                  <a:pt x="3936" y="0"/>
                </a:lnTo>
                <a:lnTo>
                  <a:pt x="4128" y="0"/>
                </a:lnTo>
                <a:lnTo>
                  <a:pt x="4416" y="96"/>
                </a:lnTo>
                <a:lnTo>
                  <a:pt x="4800" y="336"/>
                </a:lnTo>
                <a:lnTo>
                  <a:pt x="5136" y="624"/>
                </a:lnTo>
                <a:lnTo>
                  <a:pt x="5472" y="960"/>
                </a:lnTo>
                <a:lnTo>
                  <a:pt x="5472" y="1968"/>
                </a:lnTo>
                <a:lnTo>
                  <a:pt x="0" y="1968"/>
                </a:lnTo>
                <a:lnTo>
                  <a:pt x="0" y="19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57200" y="6096000"/>
            <a:ext cx="1508125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Εισαγωγή 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048000" y="6096000"/>
            <a:ext cx="1433513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Ανάπτυξη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5410200" y="6096000"/>
            <a:ext cx="1479550" cy="4429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 b="1">
                <a:latin typeface="Century Gothic" panose="020B0502020202020204" pitchFamily="34" charset="0"/>
              </a:rPr>
              <a:t>Ωρίμανση</a:t>
            </a:r>
            <a:endParaRPr lang="en-US" altLang="el-GR" sz="2000" b="1">
              <a:latin typeface="Century Gothic" panose="020B0502020202020204" pitchFamily="34" charset="0"/>
            </a:endParaRP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7543800" y="6096000"/>
            <a:ext cx="1062038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Πτώση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438400" y="6421438"/>
            <a:ext cx="1588" cy="207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4724400" y="5380038"/>
            <a:ext cx="1588" cy="1249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 flipV="1">
            <a:off x="7239000" y="4600575"/>
            <a:ext cx="1588" cy="2028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8759825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D5E2EAF-02FA-4692-BDBE-283E852D9CF6}" type="slidenum">
              <a:rPr lang="en-US" altLang="el-GR" sz="2800">
                <a:latin typeface="Century Gothic" panose="020B0502020202020204" pitchFamily="34" charset="0"/>
              </a:rPr>
              <a:pPr/>
              <a:t>13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30735" name="Title 16"/>
          <p:cNvSpPr>
            <a:spLocks noGrp="1"/>
          </p:cNvSpPr>
          <p:nvPr>
            <p:ph type="title"/>
          </p:nvPr>
        </p:nvSpPr>
        <p:spPr>
          <a:xfrm>
            <a:off x="1835150" y="0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3. Ωρίμανση (ΚΖΠ) </a:t>
            </a:r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2209800" cy="304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Προϊόν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Τιμή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Δίκτυο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entury Gothic" pitchFamily="34" charset="0"/>
              </a:rPr>
            </a:b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Προβολή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Κέρδη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895600" y="1295400"/>
            <a:ext cx="4648200" cy="3043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Διατηρείς βασικό προϊόν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Διατήρηση ή</a:t>
            </a:r>
            <a:r>
              <a:rPr lang="en-US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μείωση τιμής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Περιορισμός διανομής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Μείωση προβολής 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Μείωση κερδών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7653" name="Freeform 6"/>
          <p:cNvSpPr>
            <a:spLocks/>
          </p:cNvSpPr>
          <p:nvPr/>
        </p:nvSpPr>
        <p:spPr bwMode="auto">
          <a:xfrm>
            <a:off x="0" y="4437112"/>
            <a:ext cx="8686800" cy="2133600"/>
          </a:xfrm>
          <a:custGeom>
            <a:avLst/>
            <a:gdLst>
              <a:gd name="T0" fmla="*/ 0 w 5472"/>
              <a:gd name="T1" fmla="*/ 2147483647 h 1968"/>
              <a:gd name="T2" fmla="*/ 2147483647 w 5472"/>
              <a:gd name="T3" fmla="*/ 2147483647 h 1968"/>
              <a:gd name="T4" fmla="*/ 2147483647 w 5472"/>
              <a:gd name="T5" fmla="*/ 2147483647 h 1968"/>
              <a:gd name="T6" fmla="*/ 2147483647 w 5472"/>
              <a:gd name="T7" fmla="*/ 2147483647 h 1968"/>
              <a:gd name="T8" fmla="*/ 2147483647 w 5472"/>
              <a:gd name="T9" fmla="*/ 2147483647 h 1968"/>
              <a:gd name="T10" fmla="*/ 2147483647 w 5472"/>
              <a:gd name="T11" fmla="*/ 2147483647 h 1968"/>
              <a:gd name="T12" fmla="*/ 2147483647 w 5472"/>
              <a:gd name="T13" fmla="*/ 2147483647 h 1968"/>
              <a:gd name="T14" fmla="*/ 2147483647 w 5472"/>
              <a:gd name="T15" fmla="*/ 2147483647 h 1968"/>
              <a:gd name="T16" fmla="*/ 2147483647 w 5472"/>
              <a:gd name="T17" fmla="*/ 2147483647 h 1968"/>
              <a:gd name="T18" fmla="*/ 2147483647 w 5472"/>
              <a:gd name="T19" fmla="*/ 2147483647 h 1968"/>
              <a:gd name="T20" fmla="*/ 2147483647 w 5472"/>
              <a:gd name="T21" fmla="*/ 0 h 1968"/>
              <a:gd name="T22" fmla="*/ 2147483647 w 5472"/>
              <a:gd name="T23" fmla="*/ 0 h 1968"/>
              <a:gd name="T24" fmla="*/ 2147483647 w 5472"/>
              <a:gd name="T25" fmla="*/ 2147483647 h 1968"/>
              <a:gd name="T26" fmla="*/ 2147483647 w 5472"/>
              <a:gd name="T27" fmla="*/ 2147483647 h 1968"/>
              <a:gd name="T28" fmla="*/ 2147483647 w 5472"/>
              <a:gd name="T29" fmla="*/ 2147483647 h 1968"/>
              <a:gd name="T30" fmla="*/ 2147483647 w 5472"/>
              <a:gd name="T31" fmla="*/ 2147483647 h 1968"/>
              <a:gd name="T32" fmla="*/ 2147483647 w 5472"/>
              <a:gd name="T33" fmla="*/ 2147483647 h 1968"/>
              <a:gd name="T34" fmla="*/ 0 w 5472"/>
              <a:gd name="T35" fmla="*/ 2147483647 h 1968"/>
              <a:gd name="T36" fmla="*/ 0 w 5472"/>
              <a:gd name="T37" fmla="*/ 2147483647 h 19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2"/>
              <a:gd name="T58" fmla="*/ 0 h 1968"/>
              <a:gd name="T59" fmla="*/ 5472 w 5472"/>
              <a:gd name="T60" fmla="*/ 1968 h 19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2" h="1968">
                <a:moveTo>
                  <a:pt x="0" y="1920"/>
                </a:moveTo>
                <a:lnTo>
                  <a:pt x="336" y="1920"/>
                </a:lnTo>
                <a:lnTo>
                  <a:pt x="768" y="1920"/>
                </a:lnTo>
                <a:lnTo>
                  <a:pt x="1152" y="1872"/>
                </a:lnTo>
                <a:lnTo>
                  <a:pt x="1536" y="1728"/>
                </a:lnTo>
                <a:lnTo>
                  <a:pt x="2064" y="1440"/>
                </a:lnTo>
                <a:lnTo>
                  <a:pt x="2448" y="1152"/>
                </a:lnTo>
                <a:lnTo>
                  <a:pt x="3024" y="624"/>
                </a:lnTo>
                <a:lnTo>
                  <a:pt x="3408" y="288"/>
                </a:lnTo>
                <a:lnTo>
                  <a:pt x="3696" y="96"/>
                </a:lnTo>
                <a:lnTo>
                  <a:pt x="3936" y="0"/>
                </a:lnTo>
                <a:lnTo>
                  <a:pt x="4128" y="0"/>
                </a:lnTo>
                <a:lnTo>
                  <a:pt x="4416" y="96"/>
                </a:lnTo>
                <a:lnTo>
                  <a:pt x="4800" y="336"/>
                </a:lnTo>
                <a:lnTo>
                  <a:pt x="5136" y="624"/>
                </a:lnTo>
                <a:lnTo>
                  <a:pt x="5472" y="960"/>
                </a:lnTo>
                <a:lnTo>
                  <a:pt x="5472" y="1968"/>
                </a:lnTo>
                <a:lnTo>
                  <a:pt x="0" y="1968"/>
                </a:lnTo>
                <a:lnTo>
                  <a:pt x="0" y="19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57200" y="6096000"/>
            <a:ext cx="1508125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Εισαγωγή 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3048000" y="6096000"/>
            <a:ext cx="1433513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Ανάπτυξη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5410200" y="6096000"/>
            <a:ext cx="1479550" cy="4429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>
                <a:latin typeface="Century Gothic" panose="020B0502020202020204" pitchFamily="34" charset="0"/>
              </a:rPr>
              <a:t>Ωρίμανση</a:t>
            </a:r>
            <a:endParaRPr lang="en-US" altLang="el-GR" sz="2000">
              <a:latin typeface="Century Gothic" panose="020B0502020202020204" pitchFamily="34" charset="0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7543800" y="6096000"/>
            <a:ext cx="1062038" cy="4429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2000" b="1">
                <a:latin typeface="Century Gothic" panose="020B0502020202020204" pitchFamily="34" charset="0"/>
              </a:rPr>
              <a:t>Πτώση</a:t>
            </a:r>
            <a:endParaRPr lang="en-US" altLang="el-GR" sz="2000" b="1">
              <a:latin typeface="Century Gothic" panose="020B0502020202020204" pitchFamily="34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V="1">
            <a:off x="2438400" y="6421438"/>
            <a:ext cx="1588" cy="207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4724400" y="5380038"/>
            <a:ext cx="1588" cy="1249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 flipV="1">
            <a:off x="7239000" y="4600575"/>
            <a:ext cx="1588" cy="20288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1758" name="Rectangle 15"/>
          <p:cNvSpPr>
            <a:spLocks noChangeArrowheads="1"/>
          </p:cNvSpPr>
          <p:nvPr/>
        </p:nvSpPr>
        <p:spPr bwMode="auto">
          <a:xfrm>
            <a:off x="8759825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3D5F4B0-4BC0-4368-A3C8-5B40F8750858}" type="slidenum">
              <a:rPr lang="en-US" altLang="el-GR" sz="2800">
                <a:latin typeface="Century Gothic" panose="020B0502020202020204" pitchFamily="34" charset="0"/>
              </a:rPr>
              <a:pPr/>
              <a:t>14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31759" name="Title 16"/>
          <p:cNvSpPr>
            <a:spLocks noGrp="1"/>
          </p:cNvSpPr>
          <p:nvPr>
            <p:ph type="title"/>
          </p:nvPr>
        </p:nvSpPr>
        <p:spPr>
          <a:xfrm>
            <a:off x="250825" y="0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4. Πτώση (ΚΖΠ) </a:t>
            </a:r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2. Διαδικασία Διάχυσης Προϊόντος</a:t>
            </a:r>
            <a:endParaRPr lang="el-GR" altLang="el-GR" smtClean="0"/>
          </a:p>
        </p:txBody>
      </p:sp>
      <p:pic>
        <p:nvPicPr>
          <p:cNvPr id="3" name="Picture 2" descr="http://www.carapeters.org/wp-content/uploads/2014/04/ProductLifecycle-shutterst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741521" cy="3189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547813" y="55165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http://www.carapeters.org/uncategorized/the-life-cycle-of-the-vcr-dvd-and-blu-ray-players/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  <p:sp>
        <p:nvSpPr>
          <p:cNvPr id="32773" name="Rectangle 15"/>
          <p:cNvSpPr>
            <a:spLocks noChangeArrowheads="1"/>
          </p:cNvSpPr>
          <p:nvPr/>
        </p:nvSpPr>
        <p:spPr bwMode="auto">
          <a:xfrm>
            <a:off x="8604250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AC4359B-AF32-4F70-88FA-50A789C3BDED}" type="slidenum">
              <a:rPr lang="en-US" altLang="el-GR" sz="2800">
                <a:latin typeface="Century Gothic" panose="020B0502020202020204" pitchFamily="34" charset="0"/>
              </a:rPr>
              <a:pPr/>
              <a:t>15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900113" y="0"/>
            <a:ext cx="7253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l-GR" altLang="el-GR" sz="4000">
                <a:latin typeface="Century Gothic" panose="020B0502020202020204" pitchFamily="34" charset="0"/>
              </a:rPr>
              <a:t>Διάχυση Προϊόντος</a:t>
            </a:r>
          </a:p>
        </p:txBody>
      </p:sp>
      <p:sp>
        <p:nvSpPr>
          <p:cNvPr id="33799" name="Rectangle 32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67A189B-2B6C-400D-9FEA-1B90C97D6CB2}" type="slidenum">
              <a:rPr lang="en-US" altLang="el-GR" sz="2800">
                <a:latin typeface="Century Gothic" panose="020B0502020202020204" pitchFamily="34" charset="0"/>
              </a:rPr>
              <a:pPr/>
              <a:t>16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pSp>
        <p:nvGrpSpPr>
          <p:cNvPr id="33800" name="Group 35"/>
          <p:cNvGrpSpPr>
            <a:grpSpLocks/>
          </p:cNvGrpSpPr>
          <p:nvPr/>
        </p:nvGrpSpPr>
        <p:grpSpPr bwMode="auto">
          <a:xfrm>
            <a:off x="755650" y="1989138"/>
            <a:ext cx="7053263" cy="3775075"/>
            <a:chOff x="1043608" y="1700808"/>
            <a:chExt cx="7052904" cy="3774033"/>
          </a:xfrm>
        </p:grpSpPr>
        <p:pic>
          <p:nvPicPr>
            <p:cNvPr id="33802" name="Picture 35" descr="https://upload.wikimedia.org/wikipedia/en/4/45/DiffusionOfInnov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81"/>
            <a:stretch>
              <a:fillRect/>
            </a:stretch>
          </p:blipFill>
          <p:spPr bwMode="auto">
            <a:xfrm>
              <a:off x="1043608" y="1700808"/>
              <a:ext cx="7052904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Box 34"/>
            <p:cNvSpPr txBox="1">
              <a:spLocks noChangeArrowheads="1"/>
            </p:cNvSpPr>
            <p:nvPr/>
          </p:nvSpPr>
          <p:spPr bwMode="auto">
            <a:xfrm>
              <a:off x="1547664" y="5013176"/>
              <a:ext cx="6048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l-GR">
                  <a:latin typeface="Century Gothic" panose="020B0502020202020204" pitchFamily="34" charset="0"/>
                </a:rPr>
                <a:t> 2,5%    13,5%   34%      34%         16%</a:t>
              </a:r>
              <a:endParaRPr lang="el-GR" altLang="el-GR">
                <a:latin typeface="Century Gothic" panose="020B0502020202020204" pitchFamily="34" charset="0"/>
              </a:endParaRPr>
            </a:p>
          </p:txBody>
        </p:sp>
      </p:grp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971550" y="57324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</a:p>
          <a:p>
            <a:r>
              <a:rPr lang="en-US" altLang="el-GR" sz="1200">
                <a:latin typeface="Century Gothic" panose="020B0502020202020204" pitchFamily="34" charset="0"/>
              </a:rPr>
              <a:t>https://en.wikipedia.org/wiki/Early_adopter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8640763" cy="4932362"/>
          </a:xfrm>
          <a:prstGeom prst="rect">
            <a:avLst/>
          </a:prstGeom>
          <a:ln w="38100">
            <a:solidFill>
              <a:schemeClr val="accent2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sz="3200" b="1" dirty="0">
                <a:latin typeface="Century Gothic" pitchFamily="34" charset="0"/>
              </a:rPr>
              <a:t>Νεωτεριστές</a:t>
            </a:r>
            <a:r>
              <a:rPr lang="en-US" sz="3200" b="1" dirty="0">
                <a:latin typeface="Century Gothic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b="1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Πρώτοι αγοραστές ενός νέου προϊόντος</a:t>
            </a:r>
            <a:endParaRPr lang="en-US" sz="2800" dirty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Ριψοκίνδυνοι, έτοιμοι να πάρουν κίνδυνο, επικοινωνιακοί, κοσμοπολίτες, θέλουν να είναι ξεχωριστοί. 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8675" name="Freeform 6"/>
          <p:cNvSpPr>
            <a:spLocks/>
          </p:cNvSpPr>
          <p:nvPr/>
        </p:nvSpPr>
        <p:spPr bwMode="auto">
          <a:xfrm>
            <a:off x="228600" y="4495800"/>
            <a:ext cx="8686800" cy="2133600"/>
          </a:xfrm>
          <a:custGeom>
            <a:avLst/>
            <a:gdLst>
              <a:gd name="T0" fmla="*/ 0 w 5472"/>
              <a:gd name="T1" fmla="*/ 2147483647 h 1968"/>
              <a:gd name="T2" fmla="*/ 2147483647 w 5472"/>
              <a:gd name="T3" fmla="*/ 2147483647 h 1968"/>
              <a:gd name="T4" fmla="*/ 2147483647 w 5472"/>
              <a:gd name="T5" fmla="*/ 2147483647 h 1968"/>
              <a:gd name="T6" fmla="*/ 2147483647 w 5472"/>
              <a:gd name="T7" fmla="*/ 2147483647 h 1968"/>
              <a:gd name="T8" fmla="*/ 2147483647 w 5472"/>
              <a:gd name="T9" fmla="*/ 2147483647 h 1968"/>
              <a:gd name="T10" fmla="*/ 2147483647 w 5472"/>
              <a:gd name="T11" fmla="*/ 2147483647 h 1968"/>
              <a:gd name="T12" fmla="*/ 2147483647 w 5472"/>
              <a:gd name="T13" fmla="*/ 2147483647 h 1968"/>
              <a:gd name="T14" fmla="*/ 2147483647 w 5472"/>
              <a:gd name="T15" fmla="*/ 2147483647 h 1968"/>
              <a:gd name="T16" fmla="*/ 2147483647 w 5472"/>
              <a:gd name="T17" fmla="*/ 2147483647 h 1968"/>
              <a:gd name="T18" fmla="*/ 2147483647 w 5472"/>
              <a:gd name="T19" fmla="*/ 2147483647 h 1968"/>
              <a:gd name="T20" fmla="*/ 2147483647 w 5472"/>
              <a:gd name="T21" fmla="*/ 0 h 1968"/>
              <a:gd name="T22" fmla="*/ 2147483647 w 5472"/>
              <a:gd name="T23" fmla="*/ 0 h 1968"/>
              <a:gd name="T24" fmla="*/ 2147483647 w 5472"/>
              <a:gd name="T25" fmla="*/ 2147483647 h 1968"/>
              <a:gd name="T26" fmla="*/ 2147483647 w 5472"/>
              <a:gd name="T27" fmla="*/ 2147483647 h 1968"/>
              <a:gd name="T28" fmla="*/ 2147483647 w 5472"/>
              <a:gd name="T29" fmla="*/ 2147483647 h 1968"/>
              <a:gd name="T30" fmla="*/ 2147483647 w 5472"/>
              <a:gd name="T31" fmla="*/ 2147483647 h 1968"/>
              <a:gd name="T32" fmla="*/ 2147483647 w 5472"/>
              <a:gd name="T33" fmla="*/ 2147483647 h 1968"/>
              <a:gd name="T34" fmla="*/ 0 w 5472"/>
              <a:gd name="T35" fmla="*/ 2147483647 h 1968"/>
              <a:gd name="T36" fmla="*/ 0 w 5472"/>
              <a:gd name="T37" fmla="*/ 2147483647 h 19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2"/>
              <a:gd name="T58" fmla="*/ 0 h 1968"/>
              <a:gd name="T59" fmla="*/ 5472 w 5472"/>
              <a:gd name="T60" fmla="*/ 1968 h 19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2" h="1968">
                <a:moveTo>
                  <a:pt x="0" y="1920"/>
                </a:moveTo>
                <a:lnTo>
                  <a:pt x="336" y="1920"/>
                </a:lnTo>
                <a:lnTo>
                  <a:pt x="768" y="1920"/>
                </a:lnTo>
                <a:lnTo>
                  <a:pt x="1152" y="1872"/>
                </a:lnTo>
                <a:lnTo>
                  <a:pt x="1536" y="1728"/>
                </a:lnTo>
                <a:lnTo>
                  <a:pt x="2064" y="1440"/>
                </a:lnTo>
                <a:lnTo>
                  <a:pt x="2448" y="1152"/>
                </a:lnTo>
                <a:lnTo>
                  <a:pt x="3024" y="624"/>
                </a:lnTo>
                <a:lnTo>
                  <a:pt x="3408" y="288"/>
                </a:lnTo>
                <a:lnTo>
                  <a:pt x="3696" y="96"/>
                </a:lnTo>
                <a:lnTo>
                  <a:pt x="3936" y="0"/>
                </a:lnTo>
                <a:lnTo>
                  <a:pt x="4128" y="0"/>
                </a:lnTo>
                <a:lnTo>
                  <a:pt x="4416" y="96"/>
                </a:lnTo>
                <a:lnTo>
                  <a:pt x="4800" y="336"/>
                </a:lnTo>
                <a:lnTo>
                  <a:pt x="5136" y="624"/>
                </a:lnTo>
                <a:lnTo>
                  <a:pt x="5472" y="960"/>
                </a:lnTo>
                <a:lnTo>
                  <a:pt x="5472" y="1968"/>
                </a:lnTo>
                <a:lnTo>
                  <a:pt x="0" y="1968"/>
                </a:lnTo>
                <a:lnTo>
                  <a:pt x="0" y="192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 flipV="1">
            <a:off x="2133600" y="64770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 flipV="1">
            <a:off x="4038600" y="57912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 flipV="1">
            <a:off x="58674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4823" name="Line 10"/>
          <p:cNvSpPr>
            <a:spLocks noChangeShapeType="1"/>
          </p:cNvSpPr>
          <p:nvPr/>
        </p:nvSpPr>
        <p:spPr bwMode="auto">
          <a:xfrm flipV="1">
            <a:off x="75438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250825" y="6097588"/>
            <a:ext cx="1670050" cy="4079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 b="1">
                <a:latin typeface="Century Gothic" panose="020B0502020202020204" pitchFamily="34" charset="0"/>
              </a:rPr>
              <a:t>Νεωτεριστές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2362200" y="5791200"/>
            <a:ext cx="1385888" cy="71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Πρόωροι</a:t>
            </a:r>
            <a:r>
              <a:rPr lang="en-US" altLang="el-GR" sz="1800">
                <a:latin typeface="Century Gothic" panose="020B0502020202020204" pitchFamily="34" charset="0"/>
              </a:rPr>
              <a:t/>
            </a:r>
            <a:br>
              <a:rPr lang="en-US" altLang="el-GR" sz="1800">
                <a:latin typeface="Century Gothic" panose="020B0502020202020204" pitchFamily="34" charset="0"/>
              </a:rPr>
            </a:br>
            <a:r>
              <a:rPr lang="en-US" altLang="el-GR" sz="1800">
                <a:latin typeface="Century Gothic" panose="020B0502020202020204" pitchFamily="34" charset="0"/>
              </a:rPr>
              <a:t>Adopters</a:t>
            </a:r>
          </a:p>
        </p:txBody>
      </p:sp>
      <p:sp>
        <p:nvSpPr>
          <p:cNvPr id="78861" name="AutoShape 13"/>
          <p:cNvSpPr>
            <a:spLocks noChangeArrowheads="1"/>
          </p:cNvSpPr>
          <p:nvPr/>
        </p:nvSpPr>
        <p:spPr bwMode="auto">
          <a:xfrm>
            <a:off x="7667625" y="5876925"/>
            <a:ext cx="1225550" cy="715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Βραδυκίνητοι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78862" name="AutoShape 14"/>
          <p:cNvSpPr>
            <a:spLocks noChangeArrowheads="1"/>
          </p:cNvSpPr>
          <p:nvPr/>
        </p:nvSpPr>
        <p:spPr bwMode="auto">
          <a:xfrm>
            <a:off x="4211638" y="5805488"/>
            <a:ext cx="1584325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Πρόωρη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>
            <a:off x="5940425" y="5300663"/>
            <a:ext cx="1511300" cy="13287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Αργοπορούσα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762000" y="5486400"/>
            <a:ext cx="887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2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,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5%</a:t>
            </a:r>
          </a:p>
        </p:txBody>
      </p:sp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0" y="0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CD107C-B618-4CAA-8AC0-93AD7989CFB3}" type="slidenum">
              <a:rPr lang="en-US" altLang="el-GR" sz="2800">
                <a:latin typeface="Century Gothic" panose="020B0502020202020204" pitchFamily="34" charset="0"/>
              </a:rPr>
              <a:pPr/>
              <a:t>17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34831" name="Title 18"/>
          <p:cNvSpPr>
            <a:spLocks noGrp="1"/>
          </p:cNvSpPr>
          <p:nvPr>
            <p:ph type="title"/>
          </p:nvPr>
        </p:nvSpPr>
        <p:spPr>
          <a:xfrm>
            <a:off x="395288" y="188913"/>
            <a:ext cx="8856662" cy="1025525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Διαδικασία Διάχυσης Προϊόντος - </a:t>
            </a:r>
            <a:r>
              <a:rPr lang="en-US" altLang="el-GR" smtClean="0">
                <a:latin typeface="Century Gothic" panose="020B0502020202020204" pitchFamily="34" charset="0"/>
              </a:rPr>
              <a:t>The Product Diffusion Process</a:t>
            </a:r>
            <a:endParaRPr lang="el-GR" alt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9" grpId="0" animBg="1" autoUpdateAnimBg="0"/>
      <p:bldP spid="78860" grpId="0" animBg="1" autoUpdateAnimBg="0"/>
      <p:bldP spid="78861" grpId="0" animBg="1" autoUpdateAnimBg="0"/>
      <p:bldP spid="78862" grpId="0" animBg="1" autoUpdateAnimBg="0"/>
      <p:bldP spid="7886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0" y="1628775"/>
            <a:ext cx="8893175" cy="522922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3200" b="1" dirty="0">
                <a:latin typeface="Century Gothic" pitchFamily="34" charset="0"/>
              </a:rPr>
              <a:t>Early Adopters</a:t>
            </a:r>
            <a:r>
              <a:rPr lang="el-GR" sz="3200" b="1" dirty="0">
                <a:latin typeface="Century Gothic" pitchFamily="34" charset="0"/>
              </a:rPr>
              <a:t> (Πρόωροι </a:t>
            </a:r>
            <a:r>
              <a:rPr lang="en-US" sz="3200" b="1" dirty="0">
                <a:latin typeface="Century Gothic" pitchFamily="34" charset="0"/>
              </a:rPr>
              <a:t>Adopters</a:t>
            </a:r>
            <a:r>
              <a:rPr lang="el-GR" sz="3200" b="1" dirty="0">
                <a:latin typeface="Century Gothic" pitchFamily="34" charset="0"/>
              </a:rPr>
              <a:t>)</a:t>
            </a:r>
            <a:r>
              <a:rPr lang="en-US" sz="3200" b="1" dirty="0">
                <a:latin typeface="Century Gothic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Αυτοί που αγοράζουν αμέσως μετά τους νεωτεριστές</a:t>
            </a:r>
            <a:endParaRPr lang="en-US" sz="2800" dirty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Ψάχνουν κοινωνική αποδοχή και σεβασμό από την πρόωρη αποδοχή</a:t>
            </a:r>
            <a:endParaRPr lang="en-US" sz="2800" dirty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Είναι καθοδηγητές δημόσιας γνώμης </a:t>
            </a:r>
            <a:endParaRPr lang="en-US" sz="2800" dirty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Δέχονται τις νέες ιδέες 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9699" name="Freeform 6"/>
          <p:cNvSpPr>
            <a:spLocks/>
          </p:cNvSpPr>
          <p:nvPr/>
        </p:nvSpPr>
        <p:spPr bwMode="auto">
          <a:xfrm>
            <a:off x="228600" y="4495800"/>
            <a:ext cx="8686800" cy="2133600"/>
          </a:xfrm>
          <a:custGeom>
            <a:avLst/>
            <a:gdLst>
              <a:gd name="T0" fmla="*/ 0 w 5472"/>
              <a:gd name="T1" fmla="*/ 2147483647 h 1968"/>
              <a:gd name="T2" fmla="*/ 2147483647 w 5472"/>
              <a:gd name="T3" fmla="*/ 2147483647 h 1968"/>
              <a:gd name="T4" fmla="*/ 2147483647 w 5472"/>
              <a:gd name="T5" fmla="*/ 2147483647 h 1968"/>
              <a:gd name="T6" fmla="*/ 2147483647 w 5472"/>
              <a:gd name="T7" fmla="*/ 2147483647 h 1968"/>
              <a:gd name="T8" fmla="*/ 2147483647 w 5472"/>
              <a:gd name="T9" fmla="*/ 2147483647 h 1968"/>
              <a:gd name="T10" fmla="*/ 2147483647 w 5472"/>
              <a:gd name="T11" fmla="*/ 2147483647 h 1968"/>
              <a:gd name="T12" fmla="*/ 2147483647 w 5472"/>
              <a:gd name="T13" fmla="*/ 2147483647 h 1968"/>
              <a:gd name="T14" fmla="*/ 2147483647 w 5472"/>
              <a:gd name="T15" fmla="*/ 2147483647 h 1968"/>
              <a:gd name="T16" fmla="*/ 2147483647 w 5472"/>
              <a:gd name="T17" fmla="*/ 2147483647 h 1968"/>
              <a:gd name="T18" fmla="*/ 2147483647 w 5472"/>
              <a:gd name="T19" fmla="*/ 2147483647 h 1968"/>
              <a:gd name="T20" fmla="*/ 2147483647 w 5472"/>
              <a:gd name="T21" fmla="*/ 0 h 1968"/>
              <a:gd name="T22" fmla="*/ 2147483647 w 5472"/>
              <a:gd name="T23" fmla="*/ 0 h 1968"/>
              <a:gd name="T24" fmla="*/ 2147483647 w 5472"/>
              <a:gd name="T25" fmla="*/ 2147483647 h 1968"/>
              <a:gd name="T26" fmla="*/ 2147483647 w 5472"/>
              <a:gd name="T27" fmla="*/ 2147483647 h 1968"/>
              <a:gd name="T28" fmla="*/ 2147483647 w 5472"/>
              <a:gd name="T29" fmla="*/ 2147483647 h 1968"/>
              <a:gd name="T30" fmla="*/ 2147483647 w 5472"/>
              <a:gd name="T31" fmla="*/ 2147483647 h 1968"/>
              <a:gd name="T32" fmla="*/ 2147483647 w 5472"/>
              <a:gd name="T33" fmla="*/ 2147483647 h 1968"/>
              <a:gd name="T34" fmla="*/ 0 w 5472"/>
              <a:gd name="T35" fmla="*/ 2147483647 h 1968"/>
              <a:gd name="T36" fmla="*/ 0 w 5472"/>
              <a:gd name="T37" fmla="*/ 2147483647 h 19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2"/>
              <a:gd name="T58" fmla="*/ 0 h 1968"/>
              <a:gd name="T59" fmla="*/ 5472 w 5472"/>
              <a:gd name="T60" fmla="*/ 1968 h 19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2" h="1968">
                <a:moveTo>
                  <a:pt x="0" y="1920"/>
                </a:moveTo>
                <a:lnTo>
                  <a:pt x="336" y="1920"/>
                </a:lnTo>
                <a:lnTo>
                  <a:pt x="768" y="1920"/>
                </a:lnTo>
                <a:lnTo>
                  <a:pt x="1152" y="1872"/>
                </a:lnTo>
                <a:lnTo>
                  <a:pt x="1536" y="1728"/>
                </a:lnTo>
                <a:lnTo>
                  <a:pt x="2064" y="1440"/>
                </a:lnTo>
                <a:lnTo>
                  <a:pt x="2448" y="1152"/>
                </a:lnTo>
                <a:lnTo>
                  <a:pt x="3024" y="624"/>
                </a:lnTo>
                <a:lnTo>
                  <a:pt x="3408" y="288"/>
                </a:lnTo>
                <a:lnTo>
                  <a:pt x="3696" y="96"/>
                </a:lnTo>
                <a:lnTo>
                  <a:pt x="3936" y="0"/>
                </a:lnTo>
                <a:lnTo>
                  <a:pt x="4128" y="0"/>
                </a:lnTo>
                <a:lnTo>
                  <a:pt x="4416" y="96"/>
                </a:lnTo>
                <a:lnTo>
                  <a:pt x="4800" y="336"/>
                </a:lnTo>
                <a:lnTo>
                  <a:pt x="5136" y="624"/>
                </a:lnTo>
                <a:lnTo>
                  <a:pt x="5472" y="960"/>
                </a:lnTo>
                <a:lnTo>
                  <a:pt x="5472" y="1968"/>
                </a:lnTo>
                <a:lnTo>
                  <a:pt x="0" y="1968"/>
                </a:lnTo>
                <a:lnTo>
                  <a:pt x="0" y="19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V="1">
            <a:off x="2133600" y="64770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V="1">
            <a:off x="4038600" y="57912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 flipV="1">
            <a:off x="58674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 flipV="1">
            <a:off x="75438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850" name="AutoShape 11"/>
          <p:cNvSpPr>
            <a:spLocks noChangeArrowheads="1"/>
          </p:cNvSpPr>
          <p:nvPr/>
        </p:nvSpPr>
        <p:spPr bwMode="auto">
          <a:xfrm>
            <a:off x="323850" y="6092825"/>
            <a:ext cx="1668463" cy="409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Νεωτεριστές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5851" name="AutoShape 12"/>
          <p:cNvSpPr>
            <a:spLocks noChangeArrowheads="1"/>
          </p:cNvSpPr>
          <p:nvPr/>
        </p:nvSpPr>
        <p:spPr bwMode="auto">
          <a:xfrm>
            <a:off x="2362200" y="5791200"/>
            <a:ext cx="1385888" cy="711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 b="1">
                <a:latin typeface="Century Gothic" panose="020B0502020202020204" pitchFamily="34" charset="0"/>
              </a:rPr>
              <a:t>Πρόωροι</a:t>
            </a:r>
            <a:r>
              <a:rPr lang="en-US" altLang="el-GR" sz="1800" b="1">
                <a:latin typeface="Century Gothic" panose="020B0502020202020204" pitchFamily="34" charset="0"/>
              </a:rPr>
              <a:t/>
            </a:r>
            <a:br>
              <a:rPr lang="en-US" altLang="el-GR" sz="1800" b="1">
                <a:latin typeface="Century Gothic" panose="020B0502020202020204" pitchFamily="34" charset="0"/>
              </a:rPr>
            </a:br>
            <a:r>
              <a:rPr lang="en-US" altLang="el-GR" sz="1800" b="1">
                <a:latin typeface="Century Gothic" panose="020B0502020202020204" pitchFamily="34" charset="0"/>
              </a:rPr>
              <a:t>Adopters</a:t>
            </a:r>
          </a:p>
        </p:txBody>
      </p:sp>
      <p:sp>
        <p:nvSpPr>
          <p:cNvPr id="35852" name="AutoShape 13"/>
          <p:cNvSpPr>
            <a:spLocks noChangeArrowheads="1"/>
          </p:cNvSpPr>
          <p:nvPr/>
        </p:nvSpPr>
        <p:spPr bwMode="auto">
          <a:xfrm>
            <a:off x="7667625" y="5805488"/>
            <a:ext cx="1152525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Βραδυκίνητοι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5853" name="AutoShape 14"/>
          <p:cNvSpPr>
            <a:spLocks noChangeArrowheads="1"/>
          </p:cNvSpPr>
          <p:nvPr/>
        </p:nvSpPr>
        <p:spPr bwMode="auto">
          <a:xfrm>
            <a:off x="4140200" y="5791200"/>
            <a:ext cx="1584325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Πρόωρη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5854" name="AutoShape 15"/>
          <p:cNvSpPr>
            <a:spLocks noChangeArrowheads="1"/>
          </p:cNvSpPr>
          <p:nvPr/>
        </p:nvSpPr>
        <p:spPr bwMode="auto">
          <a:xfrm>
            <a:off x="5940425" y="5229225"/>
            <a:ext cx="1511300" cy="1328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Αργοπορούσα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2555875" y="5229225"/>
            <a:ext cx="1058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13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,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5%</a:t>
            </a:r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>
            <a:off x="0" y="0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6E16CEA-5B84-405F-87AF-A0767A19D8B8}" type="slidenum">
              <a:rPr lang="en-US" altLang="el-GR" sz="2800">
                <a:latin typeface="Century Gothic" panose="020B0502020202020204" pitchFamily="34" charset="0"/>
              </a:rPr>
              <a:pPr/>
              <a:t>18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35857" name="Title 19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Διαδικασία Διάχυσης Προϊόντος</a:t>
            </a:r>
            <a:endParaRPr lang="el-GR" alt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79388" y="1700213"/>
            <a:ext cx="8713787" cy="515778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 b="1" dirty="0">
                <a:latin typeface="Century Gothic" pitchFamily="34" charset="0"/>
              </a:rPr>
              <a:t>Early Majority</a:t>
            </a:r>
            <a:r>
              <a:rPr lang="el-GR" sz="3200" b="1" dirty="0">
                <a:latin typeface="Century Gothic" pitchFamily="34" charset="0"/>
              </a:rPr>
              <a:t> - Πρόωρη πλειοψηφία</a:t>
            </a:r>
            <a:r>
              <a:rPr lang="en-US" sz="3200" b="1" dirty="0">
                <a:latin typeface="Century Gothic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Είναι το πρώτο μέρος της μαζικής αγοράς </a:t>
            </a:r>
            <a:endParaRPr lang="en-US" sz="2800" dirty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Επικοινωνιακοί , ακούνε με προσοχή πληροφορίες, βγαίνουν έξω συχνά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30723" name="Freeform 6"/>
          <p:cNvSpPr>
            <a:spLocks/>
          </p:cNvSpPr>
          <p:nvPr/>
        </p:nvSpPr>
        <p:spPr bwMode="auto">
          <a:xfrm>
            <a:off x="228600" y="4495800"/>
            <a:ext cx="8686800" cy="2133600"/>
          </a:xfrm>
          <a:custGeom>
            <a:avLst/>
            <a:gdLst>
              <a:gd name="T0" fmla="*/ 0 w 5472"/>
              <a:gd name="T1" fmla="*/ 2147483647 h 1968"/>
              <a:gd name="T2" fmla="*/ 2147483647 w 5472"/>
              <a:gd name="T3" fmla="*/ 2147483647 h 1968"/>
              <a:gd name="T4" fmla="*/ 2147483647 w 5472"/>
              <a:gd name="T5" fmla="*/ 2147483647 h 1968"/>
              <a:gd name="T6" fmla="*/ 2147483647 w 5472"/>
              <a:gd name="T7" fmla="*/ 2147483647 h 1968"/>
              <a:gd name="T8" fmla="*/ 2147483647 w 5472"/>
              <a:gd name="T9" fmla="*/ 2147483647 h 1968"/>
              <a:gd name="T10" fmla="*/ 2147483647 w 5472"/>
              <a:gd name="T11" fmla="*/ 2147483647 h 1968"/>
              <a:gd name="T12" fmla="*/ 2147483647 w 5472"/>
              <a:gd name="T13" fmla="*/ 2147483647 h 1968"/>
              <a:gd name="T14" fmla="*/ 2147483647 w 5472"/>
              <a:gd name="T15" fmla="*/ 2147483647 h 1968"/>
              <a:gd name="T16" fmla="*/ 2147483647 w 5472"/>
              <a:gd name="T17" fmla="*/ 2147483647 h 1968"/>
              <a:gd name="T18" fmla="*/ 2147483647 w 5472"/>
              <a:gd name="T19" fmla="*/ 2147483647 h 1968"/>
              <a:gd name="T20" fmla="*/ 2147483647 w 5472"/>
              <a:gd name="T21" fmla="*/ 0 h 1968"/>
              <a:gd name="T22" fmla="*/ 2147483647 w 5472"/>
              <a:gd name="T23" fmla="*/ 0 h 1968"/>
              <a:gd name="T24" fmla="*/ 2147483647 w 5472"/>
              <a:gd name="T25" fmla="*/ 2147483647 h 1968"/>
              <a:gd name="T26" fmla="*/ 2147483647 w 5472"/>
              <a:gd name="T27" fmla="*/ 2147483647 h 1968"/>
              <a:gd name="T28" fmla="*/ 2147483647 w 5472"/>
              <a:gd name="T29" fmla="*/ 2147483647 h 1968"/>
              <a:gd name="T30" fmla="*/ 2147483647 w 5472"/>
              <a:gd name="T31" fmla="*/ 2147483647 h 1968"/>
              <a:gd name="T32" fmla="*/ 2147483647 w 5472"/>
              <a:gd name="T33" fmla="*/ 2147483647 h 1968"/>
              <a:gd name="T34" fmla="*/ 0 w 5472"/>
              <a:gd name="T35" fmla="*/ 2147483647 h 1968"/>
              <a:gd name="T36" fmla="*/ 0 w 5472"/>
              <a:gd name="T37" fmla="*/ 2147483647 h 19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2"/>
              <a:gd name="T58" fmla="*/ 0 h 1968"/>
              <a:gd name="T59" fmla="*/ 5472 w 5472"/>
              <a:gd name="T60" fmla="*/ 1968 h 19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2" h="1968">
                <a:moveTo>
                  <a:pt x="0" y="1920"/>
                </a:moveTo>
                <a:lnTo>
                  <a:pt x="336" y="1920"/>
                </a:lnTo>
                <a:lnTo>
                  <a:pt x="768" y="1920"/>
                </a:lnTo>
                <a:lnTo>
                  <a:pt x="1152" y="1872"/>
                </a:lnTo>
                <a:lnTo>
                  <a:pt x="1536" y="1728"/>
                </a:lnTo>
                <a:lnTo>
                  <a:pt x="2064" y="1440"/>
                </a:lnTo>
                <a:lnTo>
                  <a:pt x="2448" y="1152"/>
                </a:lnTo>
                <a:lnTo>
                  <a:pt x="3024" y="624"/>
                </a:lnTo>
                <a:lnTo>
                  <a:pt x="3408" y="288"/>
                </a:lnTo>
                <a:lnTo>
                  <a:pt x="3696" y="96"/>
                </a:lnTo>
                <a:lnTo>
                  <a:pt x="3936" y="0"/>
                </a:lnTo>
                <a:lnTo>
                  <a:pt x="4128" y="0"/>
                </a:lnTo>
                <a:lnTo>
                  <a:pt x="4416" y="96"/>
                </a:lnTo>
                <a:lnTo>
                  <a:pt x="4800" y="336"/>
                </a:lnTo>
                <a:lnTo>
                  <a:pt x="5136" y="624"/>
                </a:lnTo>
                <a:lnTo>
                  <a:pt x="5472" y="960"/>
                </a:lnTo>
                <a:lnTo>
                  <a:pt x="5472" y="1968"/>
                </a:lnTo>
                <a:lnTo>
                  <a:pt x="0" y="1968"/>
                </a:lnTo>
                <a:lnTo>
                  <a:pt x="0" y="19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V="1">
            <a:off x="2133600" y="64770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flipV="1">
            <a:off x="4038600" y="57912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 flipV="1">
            <a:off x="58674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 flipV="1">
            <a:off x="75438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874" name="AutoShape 11"/>
          <p:cNvSpPr>
            <a:spLocks noChangeArrowheads="1"/>
          </p:cNvSpPr>
          <p:nvPr/>
        </p:nvSpPr>
        <p:spPr bwMode="auto">
          <a:xfrm>
            <a:off x="250825" y="6097588"/>
            <a:ext cx="1670050" cy="407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Νεωτεριστές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6875" name="AutoShape 12"/>
          <p:cNvSpPr>
            <a:spLocks noChangeArrowheads="1"/>
          </p:cNvSpPr>
          <p:nvPr/>
        </p:nvSpPr>
        <p:spPr bwMode="auto">
          <a:xfrm>
            <a:off x="2362200" y="5791200"/>
            <a:ext cx="1385888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Πρόωροι</a:t>
            </a:r>
            <a:r>
              <a:rPr lang="en-US" altLang="el-GR" sz="1800">
                <a:latin typeface="Century Gothic" panose="020B0502020202020204" pitchFamily="34" charset="0"/>
              </a:rPr>
              <a:t/>
            </a:r>
            <a:br>
              <a:rPr lang="en-US" altLang="el-GR" sz="1800">
                <a:latin typeface="Century Gothic" panose="020B0502020202020204" pitchFamily="34" charset="0"/>
              </a:rPr>
            </a:br>
            <a:r>
              <a:rPr lang="en-US" altLang="el-GR" sz="1800">
                <a:latin typeface="Century Gothic" panose="020B0502020202020204" pitchFamily="34" charset="0"/>
              </a:rPr>
              <a:t>Adopters</a:t>
            </a:r>
          </a:p>
        </p:txBody>
      </p:sp>
      <p:sp>
        <p:nvSpPr>
          <p:cNvPr id="36876" name="AutoShape 13"/>
          <p:cNvSpPr>
            <a:spLocks noChangeArrowheads="1"/>
          </p:cNvSpPr>
          <p:nvPr/>
        </p:nvSpPr>
        <p:spPr bwMode="auto">
          <a:xfrm>
            <a:off x="7667625" y="5732463"/>
            <a:ext cx="1225550" cy="715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Βραδυκίνητοι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6877" name="AutoShape 14"/>
          <p:cNvSpPr>
            <a:spLocks noChangeArrowheads="1"/>
          </p:cNvSpPr>
          <p:nvPr/>
        </p:nvSpPr>
        <p:spPr bwMode="auto">
          <a:xfrm>
            <a:off x="4140200" y="5791200"/>
            <a:ext cx="1655763" cy="7143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Πρόωρη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6878" name="AutoShape 15"/>
          <p:cNvSpPr>
            <a:spLocks noChangeArrowheads="1"/>
          </p:cNvSpPr>
          <p:nvPr/>
        </p:nvSpPr>
        <p:spPr bwMode="auto">
          <a:xfrm>
            <a:off x="6011863" y="5229225"/>
            <a:ext cx="1439862" cy="1328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Αργοπορούσα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4284663" y="4652963"/>
            <a:ext cx="1058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34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,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0%</a:t>
            </a:r>
          </a:p>
        </p:txBody>
      </p:sp>
      <p:sp>
        <p:nvSpPr>
          <p:cNvPr id="36880" name="Rectangle 17"/>
          <p:cNvSpPr>
            <a:spLocks noChangeArrowheads="1"/>
          </p:cNvSpPr>
          <p:nvPr/>
        </p:nvSpPr>
        <p:spPr bwMode="auto">
          <a:xfrm>
            <a:off x="0" y="0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FF40970-C48E-4B63-A889-A7EEAEFA632D}" type="slidenum">
              <a:rPr lang="en-US" altLang="el-GR" sz="2800">
                <a:latin typeface="Century Gothic" panose="020B0502020202020204" pitchFamily="34" charset="0"/>
              </a:rPr>
              <a:pPr/>
              <a:t>19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36881" name="Title 19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Διαδικασία Διάχυσης Προϊόντος</a:t>
            </a:r>
            <a:endParaRPr lang="el-GR" alt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Οικονομικό Πανεπιστήμιο Αθηνών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946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01B777E-5D2E-44A7-BF48-000CB523971F}" type="slidenum">
              <a:rPr lang="el-GR" altLang="el-GR" sz="1400">
                <a:latin typeface="Times New Roman" panose="02020603050405020304" pitchFamily="18" charset="0"/>
              </a:rPr>
              <a:pPr/>
              <a:t>2</a:t>
            </a:fld>
            <a:endParaRPr lang="el-GR" altLang="el-GR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8713787" cy="520382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 b="1" dirty="0">
                <a:latin typeface="Century Gothic" pitchFamily="34" charset="0"/>
              </a:rPr>
              <a:t>Late Majority</a:t>
            </a:r>
            <a:r>
              <a:rPr lang="el-GR" sz="3200" b="1" dirty="0">
                <a:latin typeface="Century Gothic" pitchFamily="34" charset="0"/>
              </a:rPr>
              <a:t> – Αργοπορούσα Πλειοψηφία</a:t>
            </a:r>
            <a:r>
              <a:rPr lang="en-US" sz="3200" b="1" dirty="0">
                <a:latin typeface="Century Gothic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Το δεύτερο μέρος της μαζικής αγοράς </a:t>
            </a:r>
            <a:endParaRPr lang="en-US" sz="2800" dirty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Λιγότερο κοσμοπολίτες, δεν επιδιώκουν ιδιαίτερα την αλλαγή </a:t>
            </a:r>
            <a:endParaRPr lang="en-US" sz="2800" dirty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Ανήκουν στα χαμηλότερα οικονομικά και κοινωνικά στρώματα, μέσης ηλικίας 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31747" name="Freeform 6"/>
          <p:cNvSpPr>
            <a:spLocks/>
          </p:cNvSpPr>
          <p:nvPr/>
        </p:nvSpPr>
        <p:spPr bwMode="auto">
          <a:xfrm>
            <a:off x="228600" y="4495800"/>
            <a:ext cx="8686800" cy="2133600"/>
          </a:xfrm>
          <a:custGeom>
            <a:avLst/>
            <a:gdLst>
              <a:gd name="T0" fmla="*/ 0 w 5472"/>
              <a:gd name="T1" fmla="*/ 2147483647 h 1968"/>
              <a:gd name="T2" fmla="*/ 2147483647 w 5472"/>
              <a:gd name="T3" fmla="*/ 2147483647 h 1968"/>
              <a:gd name="T4" fmla="*/ 2147483647 w 5472"/>
              <a:gd name="T5" fmla="*/ 2147483647 h 1968"/>
              <a:gd name="T6" fmla="*/ 2147483647 w 5472"/>
              <a:gd name="T7" fmla="*/ 2147483647 h 1968"/>
              <a:gd name="T8" fmla="*/ 2147483647 w 5472"/>
              <a:gd name="T9" fmla="*/ 2147483647 h 1968"/>
              <a:gd name="T10" fmla="*/ 2147483647 w 5472"/>
              <a:gd name="T11" fmla="*/ 2147483647 h 1968"/>
              <a:gd name="T12" fmla="*/ 2147483647 w 5472"/>
              <a:gd name="T13" fmla="*/ 2147483647 h 1968"/>
              <a:gd name="T14" fmla="*/ 2147483647 w 5472"/>
              <a:gd name="T15" fmla="*/ 2147483647 h 1968"/>
              <a:gd name="T16" fmla="*/ 2147483647 w 5472"/>
              <a:gd name="T17" fmla="*/ 2147483647 h 1968"/>
              <a:gd name="T18" fmla="*/ 2147483647 w 5472"/>
              <a:gd name="T19" fmla="*/ 2147483647 h 1968"/>
              <a:gd name="T20" fmla="*/ 2147483647 w 5472"/>
              <a:gd name="T21" fmla="*/ 0 h 1968"/>
              <a:gd name="T22" fmla="*/ 2147483647 w 5472"/>
              <a:gd name="T23" fmla="*/ 0 h 1968"/>
              <a:gd name="T24" fmla="*/ 2147483647 w 5472"/>
              <a:gd name="T25" fmla="*/ 2147483647 h 1968"/>
              <a:gd name="T26" fmla="*/ 2147483647 w 5472"/>
              <a:gd name="T27" fmla="*/ 2147483647 h 1968"/>
              <a:gd name="T28" fmla="*/ 2147483647 w 5472"/>
              <a:gd name="T29" fmla="*/ 2147483647 h 1968"/>
              <a:gd name="T30" fmla="*/ 2147483647 w 5472"/>
              <a:gd name="T31" fmla="*/ 2147483647 h 1968"/>
              <a:gd name="T32" fmla="*/ 2147483647 w 5472"/>
              <a:gd name="T33" fmla="*/ 2147483647 h 1968"/>
              <a:gd name="T34" fmla="*/ 0 w 5472"/>
              <a:gd name="T35" fmla="*/ 2147483647 h 1968"/>
              <a:gd name="T36" fmla="*/ 0 w 5472"/>
              <a:gd name="T37" fmla="*/ 2147483647 h 19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2"/>
              <a:gd name="T58" fmla="*/ 0 h 1968"/>
              <a:gd name="T59" fmla="*/ 5472 w 5472"/>
              <a:gd name="T60" fmla="*/ 1968 h 19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2" h="1968">
                <a:moveTo>
                  <a:pt x="0" y="1920"/>
                </a:moveTo>
                <a:lnTo>
                  <a:pt x="336" y="1920"/>
                </a:lnTo>
                <a:lnTo>
                  <a:pt x="768" y="1920"/>
                </a:lnTo>
                <a:lnTo>
                  <a:pt x="1152" y="1872"/>
                </a:lnTo>
                <a:lnTo>
                  <a:pt x="1536" y="1728"/>
                </a:lnTo>
                <a:lnTo>
                  <a:pt x="2064" y="1440"/>
                </a:lnTo>
                <a:lnTo>
                  <a:pt x="2448" y="1152"/>
                </a:lnTo>
                <a:lnTo>
                  <a:pt x="3024" y="624"/>
                </a:lnTo>
                <a:lnTo>
                  <a:pt x="3408" y="288"/>
                </a:lnTo>
                <a:lnTo>
                  <a:pt x="3696" y="96"/>
                </a:lnTo>
                <a:lnTo>
                  <a:pt x="3936" y="0"/>
                </a:lnTo>
                <a:lnTo>
                  <a:pt x="4128" y="0"/>
                </a:lnTo>
                <a:lnTo>
                  <a:pt x="4416" y="96"/>
                </a:lnTo>
                <a:lnTo>
                  <a:pt x="4800" y="336"/>
                </a:lnTo>
                <a:lnTo>
                  <a:pt x="5136" y="624"/>
                </a:lnTo>
                <a:lnTo>
                  <a:pt x="5472" y="960"/>
                </a:lnTo>
                <a:lnTo>
                  <a:pt x="5472" y="1968"/>
                </a:lnTo>
                <a:lnTo>
                  <a:pt x="0" y="1968"/>
                </a:lnTo>
                <a:lnTo>
                  <a:pt x="0" y="19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 flipV="1">
            <a:off x="2133600" y="64770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V="1">
            <a:off x="4038600" y="57912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 flipV="1">
            <a:off x="58674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V="1">
            <a:off x="75438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7898" name="AutoShape 11"/>
          <p:cNvSpPr>
            <a:spLocks noChangeArrowheads="1"/>
          </p:cNvSpPr>
          <p:nvPr/>
        </p:nvSpPr>
        <p:spPr bwMode="auto">
          <a:xfrm>
            <a:off x="250825" y="6097588"/>
            <a:ext cx="1670050" cy="407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Νεωτεριστές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7899" name="AutoShape 12"/>
          <p:cNvSpPr>
            <a:spLocks noChangeArrowheads="1"/>
          </p:cNvSpPr>
          <p:nvPr/>
        </p:nvSpPr>
        <p:spPr bwMode="auto">
          <a:xfrm>
            <a:off x="2362200" y="5791200"/>
            <a:ext cx="1385888" cy="71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Πρόωροι</a:t>
            </a:r>
            <a:r>
              <a:rPr lang="en-US" altLang="el-GR" sz="1800">
                <a:latin typeface="Century Gothic" panose="020B0502020202020204" pitchFamily="34" charset="0"/>
              </a:rPr>
              <a:t/>
            </a:r>
            <a:br>
              <a:rPr lang="en-US" altLang="el-GR" sz="1800">
                <a:latin typeface="Century Gothic" panose="020B0502020202020204" pitchFamily="34" charset="0"/>
              </a:rPr>
            </a:br>
            <a:r>
              <a:rPr lang="en-US" altLang="el-GR" sz="1800">
                <a:latin typeface="Century Gothic" panose="020B0502020202020204" pitchFamily="34" charset="0"/>
              </a:rPr>
              <a:t>Adopters</a:t>
            </a:r>
          </a:p>
        </p:txBody>
      </p:sp>
      <p:sp>
        <p:nvSpPr>
          <p:cNvPr id="37900" name="AutoShape 13"/>
          <p:cNvSpPr>
            <a:spLocks noChangeArrowheads="1"/>
          </p:cNvSpPr>
          <p:nvPr/>
        </p:nvSpPr>
        <p:spPr bwMode="auto">
          <a:xfrm>
            <a:off x="7667625" y="5805488"/>
            <a:ext cx="1225550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Βραδυκίνητοι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7901" name="AutoShape 14"/>
          <p:cNvSpPr>
            <a:spLocks noChangeArrowheads="1"/>
          </p:cNvSpPr>
          <p:nvPr/>
        </p:nvSpPr>
        <p:spPr bwMode="auto">
          <a:xfrm>
            <a:off x="4140200" y="5791200"/>
            <a:ext cx="1584325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Πρόωρη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7902" name="AutoShape 15"/>
          <p:cNvSpPr>
            <a:spLocks noChangeArrowheads="1"/>
          </p:cNvSpPr>
          <p:nvPr/>
        </p:nvSpPr>
        <p:spPr bwMode="auto">
          <a:xfrm>
            <a:off x="5940425" y="5300663"/>
            <a:ext cx="1511300" cy="13287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Αργοπορούσα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6516688" y="4076700"/>
            <a:ext cx="1058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34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0%</a:t>
            </a: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0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669E99-3518-4780-9265-A74069DEEE9D}" type="slidenum">
              <a:rPr lang="en-US" altLang="el-GR" sz="2800">
                <a:latin typeface="Century Gothic" panose="020B0502020202020204" pitchFamily="34" charset="0"/>
              </a:rPr>
              <a:pPr/>
              <a:t>20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37905" name="Title 19"/>
          <p:cNvSpPr>
            <a:spLocks noGrp="1"/>
          </p:cNvSpPr>
          <p:nvPr>
            <p:ph type="title"/>
          </p:nvPr>
        </p:nvSpPr>
        <p:spPr>
          <a:xfrm>
            <a:off x="1835150" y="0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Διαδικασία Διάχυσης Προϊόντος</a:t>
            </a:r>
            <a:endParaRPr lang="el-GR" alt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8748712" cy="505777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l-GR" sz="3200" b="1" dirty="0">
                <a:latin typeface="Century Gothic" pitchFamily="34" charset="0"/>
              </a:rPr>
              <a:t>Οι τελευταία στην αγορά - </a:t>
            </a:r>
            <a:r>
              <a:rPr lang="en-US" sz="3200" b="1" dirty="0">
                <a:latin typeface="Century Gothic" pitchFamily="34" charset="0"/>
              </a:rPr>
              <a:t>Laggards: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Οι τελευταίοι που θα αγοράσουν το προϊόν </a:t>
            </a:r>
            <a:endParaRPr lang="en-US" sz="2800" dirty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Ευαίσθητοι στην τιμή, δεν θέλουν αλλαγές, χαμηλού εισοδήματος και κοινωνικής θέσης, δεμένοι στην παράδοση και συντηρητικοί </a:t>
            </a:r>
            <a:endParaRPr lang="en-US" sz="2800" dirty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800" dirty="0"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Δύσκολη ομάδα για να πειστούν 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32771" name="Freeform 6"/>
          <p:cNvSpPr>
            <a:spLocks/>
          </p:cNvSpPr>
          <p:nvPr/>
        </p:nvSpPr>
        <p:spPr bwMode="auto">
          <a:xfrm>
            <a:off x="228600" y="4495800"/>
            <a:ext cx="8686800" cy="2133600"/>
          </a:xfrm>
          <a:custGeom>
            <a:avLst/>
            <a:gdLst>
              <a:gd name="T0" fmla="*/ 0 w 5472"/>
              <a:gd name="T1" fmla="*/ 2147483647 h 1968"/>
              <a:gd name="T2" fmla="*/ 2147483647 w 5472"/>
              <a:gd name="T3" fmla="*/ 2147483647 h 1968"/>
              <a:gd name="T4" fmla="*/ 2147483647 w 5472"/>
              <a:gd name="T5" fmla="*/ 2147483647 h 1968"/>
              <a:gd name="T6" fmla="*/ 2147483647 w 5472"/>
              <a:gd name="T7" fmla="*/ 2147483647 h 1968"/>
              <a:gd name="T8" fmla="*/ 2147483647 w 5472"/>
              <a:gd name="T9" fmla="*/ 2147483647 h 1968"/>
              <a:gd name="T10" fmla="*/ 2147483647 w 5472"/>
              <a:gd name="T11" fmla="*/ 2147483647 h 1968"/>
              <a:gd name="T12" fmla="*/ 2147483647 w 5472"/>
              <a:gd name="T13" fmla="*/ 2147483647 h 1968"/>
              <a:gd name="T14" fmla="*/ 2147483647 w 5472"/>
              <a:gd name="T15" fmla="*/ 2147483647 h 1968"/>
              <a:gd name="T16" fmla="*/ 2147483647 w 5472"/>
              <a:gd name="T17" fmla="*/ 2147483647 h 1968"/>
              <a:gd name="T18" fmla="*/ 2147483647 w 5472"/>
              <a:gd name="T19" fmla="*/ 2147483647 h 1968"/>
              <a:gd name="T20" fmla="*/ 2147483647 w 5472"/>
              <a:gd name="T21" fmla="*/ 0 h 1968"/>
              <a:gd name="T22" fmla="*/ 2147483647 w 5472"/>
              <a:gd name="T23" fmla="*/ 0 h 1968"/>
              <a:gd name="T24" fmla="*/ 2147483647 w 5472"/>
              <a:gd name="T25" fmla="*/ 2147483647 h 1968"/>
              <a:gd name="T26" fmla="*/ 2147483647 w 5472"/>
              <a:gd name="T27" fmla="*/ 2147483647 h 1968"/>
              <a:gd name="T28" fmla="*/ 2147483647 w 5472"/>
              <a:gd name="T29" fmla="*/ 2147483647 h 1968"/>
              <a:gd name="T30" fmla="*/ 2147483647 w 5472"/>
              <a:gd name="T31" fmla="*/ 2147483647 h 1968"/>
              <a:gd name="T32" fmla="*/ 2147483647 w 5472"/>
              <a:gd name="T33" fmla="*/ 2147483647 h 1968"/>
              <a:gd name="T34" fmla="*/ 0 w 5472"/>
              <a:gd name="T35" fmla="*/ 2147483647 h 1968"/>
              <a:gd name="T36" fmla="*/ 0 w 5472"/>
              <a:gd name="T37" fmla="*/ 2147483647 h 19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72"/>
              <a:gd name="T58" fmla="*/ 0 h 1968"/>
              <a:gd name="T59" fmla="*/ 5472 w 5472"/>
              <a:gd name="T60" fmla="*/ 1968 h 19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72" h="1968">
                <a:moveTo>
                  <a:pt x="0" y="1920"/>
                </a:moveTo>
                <a:lnTo>
                  <a:pt x="336" y="1920"/>
                </a:lnTo>
                <a:lnTo>
                  <a:pt x="768" y="1920"/>
                </a:lnTo>
                <a:lnTo>
                  <a:pt x="1152" y="1872"/>
                </a:lnTo>
                <a:lnTo>
                  <a:pt x="1536" y="1728"/>
                </a:lnTo>
                <a:lnTo>
                  <a:pt x="2064" y="1440"/>
                </a:lnTo>
                <a:lnTo>
                  <a:pt x="2448" y="1152"/>
                </a:lnTo>
                <a:lnTo>
                  <a:pt x="3024" y="624"/>
                </a:lnTo>
                <a:lnTo>
                  <a:pt x="3408" y="288"/>
                </a:lnTo>
                <a:lnTo>
                  <a:pt x="3696" y="96"/>
                </a:lnTo>
                <a:lnTo>
                  <a:pt x="3936" y="0"/>
                </a:lnTo>
                <a:lnTo>
                  <a:pt x="4128" y="0"/>
                </a:lnTo>
                <a:lnTo>
                  <a:pt x="4416" y="96"/>
                </a:lnTo>
                <a:lnTo>
                  <a:pt x="4800" y="336"/>
                </a:lnTo>
                <a:lnTo>
                  <a:pt x="5136" y="624"/>
                </a:lnTo>
                <a:lnTo>
                  <a:pt x="5472" y="960"/>
                </a:lnTo>
                <a:lnTo>
                  <a:pt x="5472" y="1968"/>
                </a:lnTo>
                <a:lnTo>
                  <a:pt x="0" y="1968"/>
                </a:lnTo>
                <a:lnTo>
                  <a:pt x="0" y="192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 flipV="1">
            <a:off x="2133600" y="64770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 flipV="1">
            <a:off x="4038600" y="57912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 flipV="1">
            <a:off x="58674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V="1">
            <a:off x="7543800" y="4724400"/>
            <a:ext cx="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8922" name="AutoShape 11"/>
          <p:cNvSpPr>
            <a:spLocks noChangeArrowheads="1"/>
          </p:cNvSpPr>
          <p:nvPr/>
        </p:nvSpPr>
        <p:spPr bwMode="auto">
          <a:xfrm>
            <a:off x="250825" y="6097588"/>
            <a:ext cx="1670050" cy="407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Νεωτεριστές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8923" name="AutoShape 12"/>
          <p:cNvSpPr>
            <a:spLocks noChangeArrowheads="1"/>
          </p:cNvSpPr>
          <p:nvPr/>
        </p:nvSpPr>
        <p:spPr bwMode="auto">
          <a:xfrm>
            <a:off x="2362200" y="5791200"/>
            <a:ext cx="1385888" cy="71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Πρόωροι</a:t>
            </a:r>
            <a:r>
              <a:rPr lang="en-US" altLang="el-GR" sz="1800">
                <a:latin typeface="Century Gothic" panose="020B0502020202020204" pitchFamily="34" charset="0"/>
              </a:rPr>
              <a:t/>
            </a:r>
            <a:br>
              <a:rPr lang="en-US" altLang="el-GR" sz="1800">
                <a:latin typeface="Century Gothic" panose="020B0502020202020204" pitchFamily="34" charset="0"/>
              </a:rPr>
            </a:br>
            <a:r>
              <a:rPr lang="en-US" altLang="el-GR" sz="1800">
                <a:latin typeface="Century Gothic" panose="020B0502020202020204" pitchFamily="34" charset="0"/>
              </a:rPr>
              <a:t>Adopters</a:t>
            </a:r>
          </a:p>
        </p:txBody>
      </p:sp>
      <p:sp>
        <p:nvSpPr>
          <p:cNvPr id="38924" name="AutoShape 13"/>
          <p:cNvSpPr>
            <a:spLocks noChangeArrowheads="1"/>
          </p:cNvSpPr>
          <p:nvPr/>
        </p:nvSpPr>
        <p:spPr bwMode="auto">
          <a:xfrm>
            <a:off x="7667625" y="5732463"/>
            <a:ext cx="1081088" cy="7159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 b="1">
                <a:latin typeface="Century Gothic" panose="020B0502020202020204" pitchFamily="34" charset="0"/>
              </a:rPr>
              <a:t>Βραδυκίνητοι</a:t>
            </a:r>
            <a:endParaRPr lang="en-US" altLang="el-GR" sz="1800" b="1">
              <a:latin typeface="Century Gothic" panose="020B0502020202020204" pitchFamily="34" charset="0"/>
            </a:endParaRPr>
          </a:p>
        </p:txBody>
      </p:sp>
      <p:sp>
        <p:nvSpPr>
          <p:cNvPr id="38925" name="AutoShape 14"/>
          <p:cNvSpPr>
            <a:spLocks noChangeArrowheads="1"/>
          </p:cNvSpPr>
          <p:nvPr/>
        </p:nvSpPr>
        <p:spPr bwMode="auto">
          <a:xfrm>
            <a:off x="4140200" y="5791200"/>
            <a:ext cx="1584325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Πρόωρη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38926" name="AutoShape 15"/>
          <p:cNvSpPr>
            <a:spLocks noChangeArrowheads="1"/>
          </p:cNvSpPr>
          <p:nvPr/>
        </p:nvSpPr>
        <p:spPr bwMode="auto">
          <a:xfrm>
            <a:off x="5940425" y="5229225"/>
            <a:ext cx="1511300" cy="1328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</a:pPr>
            <a:r>
              <a:rPr lang="el-GR" altLang="el-GR" sz="1800">
                <a:latin typeface="Century Gothic" panose="020B0502020202020204" pitchFamily="34" charset="0"/>
              </a:rPr>
              <a:t>Αργοπορούσα Πλειοψηφία</a:t>
            </a:r>
            <a:endParaRPr lang="en-US" altLang="el-GR" sz="1800">
              <a:latin typeface="Century Gothic" panose="020B0502020202020204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7885113" y="4437063"/>
            <a:ext cx="1058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16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0%</a:t>
            </a: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0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6DB9FC-2D5F-47DB-AB17-9F56DF9ADE06}" type="slidenum">
              <a:rPr lang="en-US" altLang="el-GR" sz="2800">
                <a:latin typeface="Century Gothic" panose="020B0502020202020204" pitchFamily="34" charset="0"/>
              </a:rPr>
              <a:pPr/>
              <a:t>21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38929" name="Title 19"/>
          <p:cNvSpPr>
            <a:spLocks noGrp="1"/>
          </p:cNvSpPr>
          <p:nvPr>
            <p:ph type="title"/>
          </p:nvPr>
        </p:nvSpPr>
        <p:spPr>
          <a:xfrm>
            <a:off x="1116013" y="188913"/>
            <a:ext cx="8491537" cy="90805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Διαδικασία Διάχυσης Προϊόντος</a:t>
            </a:r>
            <a:endParaRPr lang="el-GR" alt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Διαδικασία διάχυσης και καμπύλη ΚΖΠ</a:t>
            </a:r>
            <a:endParaRPr lang="en-US" altLang="el-GR" smtClean="0">
              <a:latin typeface="Century Gothic" panose="020B0502020202020204" pitchFamily="34" charset="0"/>
            </a:endParaRPr>
          </a:p>
        </p:txBody>
      </p:sp>
      <p:grpSp>
        <p:nvGrpSpPr>
          <p:cNvPr id="39939" name="Group 28"/>
          <p:cNvGrpSpPr>
            <a:grpSpLocks/>
          </p:cNvGrpSpPr>
          <p:nvPr/>
        </p:nvGrpSpPr>
        <p:grpSpPr bwMode="auto">
          <a:xfrm>
            <a:off x="323850" y="1630363"/>
            <a:ext cx="8820150" cy="4019550"/>
            <a:chOff x="204" y="1027"/>
            <a:chExt cx="5556" cy="2532"/>
          </a:xfrm>
        </p:grpSpPr>
        <p:grpSp>
          <p:nvGrpSpPr>
            <p:cNvPr id="39941" name="Group 6"/>
            <p:cNvGrpSpPr>
              <a:grpSpLocks/>
            </p:cNvGrpSpPr>
            <p:nvPr/>
          </p:nvGrpSpPr>
          <p:grpSpPr bwMode="auto">
            <a:xfrm>
              <a:off x="367" y="1027"/>
              <a:ext cx="5393" cy="2532"/>
              <a:chOff x="367" y="798"/>
              <a:chExt cx="5393" cy="2996"/>
            </a:xfrm>
          </p:grpSpPr>
          <p:sp>
            <p:nvSpPr>
              <p:cNvPr id="39943" name="Text Box 7"/>
              <p:cNvSpPr txBox="1">
                <a:spLocks noChangeArrowheads="1"/>
              </p:cNvSpPr>
              <p:nvPr/>
            </p:nvSpPr>
            <p:spPr bwMode="auto">
              <a:xfrm>
                <a:off x="1202" y="1035"/>
                <a:ext cx="2399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l-GR" altLang="el-GR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944" name="Freeform 8"/>
              <p:cNvSpPr>
                <a:spLocks/>
              </p:cNvSpPr>
              <p:nvPr/>
            </p:nvSpPr>
            <p:spPr bwMode="auto">
              <a:xfrm>
                <a:off x="576" y="2555"/>
                <a:ext cx="1788" cy="851"/>
              </a:xfrm>
              <a:custGeom>
                <a:avLst/>
                <a:gdLst>
                  <a:gd name="T0" fmla="*/ 0 w 1824"/>
                  <a:gd name="T1" fmla="*/ 710 h 863"/>
                  <a:gd name="T2" fmla="*/ 66 w 1824"/>
                  <a:gd name="T3" fmla="*/ 532 h 863"/>
                  <a:gd name="T4" fmla="*/ 72 w 1824"/>
                  <a:gd name="T5" fmla="*/ 504 h 863"/>
                  <a:gd name="T6" fmla="*/ 110 w 1824"/>
                  <a:gd name="T7" fmla="*/ 444 h 863"/>
                  <a:gd name="T8" fmla="*/ 155 w 1824"/>
                  <a:gd name="T9" fmla="*/ 325 h 863"/>
                  <a:gd name="T10" fmla="*/ 164 w 1824"/>
                  <a:gd name="T11" fmla="*/ 295 h 863"/>
                  <a:gd name="T12" fmla="*/ 246 w 1824"/>
                  <a:gd name="T13" fmla="*/ 93 h 863"/>
                  <a:gd name="T14" fmla="*/ 263 w 1824"/>
                  <a:gd name="T15" fmla="*/ 11 h 863"/>
                  <a:gd name="T16" fmla="*/ 309 w 1824"/>
                  <a:gd name="T17" fmla="*/ 23 h 863"/>
                  <a:gd name="T18" fmla="*/ 681 w 1824"/>
                  <a:gd name="T19" fmla="*/ 35 h 863"/>
                  <a:gd name="T20" fmla="*/ 699 w 1824"/>
                  <a:gd name="T21" fmla="*/ 57 h 863"/>
                  <a:gd name="T22" fmla="*/ 890 w 1824"/>
                  <a:gd name="T23" fmla="*/ 209 h 863"/>
                  <a:gd name="T24" fmla="*/ 979 w 1824"/>
                  <a:gd name="T25" fmla="*/ 115 h 863"/>
                  <a:gd name="T26" fmla="*/ 1026 w 1824"/>
                  <a:gd name="T27" fmla="*/ 159 h 863"/>
                  <a:gd name="T28" fmla="*/ 1044 w 1824"/>
                  <a:gd name="T29" fmla="*/ 218 h 863"/>
                  <a:gd name="T30" fmla="*/ 1380 w 1824"/>
                  <a:gd name="T31" fmla="*/ 680 h 8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24"/>
                  <a:gd name="T49" fmla="*/ 0 h 863"/>
                  <a:gd name="T50" fmla="*/ 1824 w 1824"/>
                  <a:gd name="T51" fmla="*/ 863 h 8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24" h="863">
                    <a:moveTo>
                      <a:pt x="0" y="863"/>
                    </a:moveTo>
                    <a:cubicBezTo>
                      <a:pt x="16" y="769"/>
                      <a:pt x="43" y="728"/>
                      <a:pt x="84" y="647"/>
                    </a:cubicBezTo>
                    <a:cubicBezTo>
                      <a:pt x="90" y="636"/>
                      <a:pt x="90" y="622"/>
                      <a:pt x="96" y="611"/>
                    </a:cubicBezTo>
                    <a:cubicBezTo>
                      <a:pt x="110" y="586"/>
                      <a:pt x="135" y="566"/>
                      <a:pt x="144" y="539"/>
                    </a:cubicBezTo>
                    <a:cubicBezTo>
                      <a:pt x="161" y="488"/>
                      <a:pt x="186" y="448"/>
                      <a:pt x="204" y="395"/>
                    </a:cubicBezTo>
                    <a:cubicBezTo>
                      <a:pt x="208" y="383"/>
                      <a:pt x="216" y="359"/>
                      <a:pt x="216" y="359"/>
                    </a:cubicBezTo>
                    <a:cubicBezTo>
                      <a:pt x="232" y="231"/>
                      <a:pt x="236" y="195"/>
                      <a:pt x="324" y="107"/>
                    </a:cubicBezTo>
                    <a:cubicBezTo>
                      <a:pt x="334" y="76"/>
                      <a:pt x="321" y="29"/>
                      <a:pt x="348" y="11"/>
                    </a:cubicBezTo>
                    <a:cubicBezTo>
                      <a:pt x="365" y="0"/>
                      <a:pt x="388" y="22"/>
                      <a:pt x="408" y="23"/>
                    </a:cubicBezTo>
                    <a:cubicBezTo>
                      <a:pt x="572" y="30"/>
                      <a:pt x="736" y="31"/>
                      <a:pt x="900" y="35"/>
                    </a:cubicBezTo>
                    <a:cubicBezTo>
                      <a:pt x="908" y="47"/>
                      <a:pt x="922" y="57"/>
                      <a:pt x="924" y="71"/>
                    </a:cubicBezTo>
                    <a:cubicBezTo>
                      <a:pt x="967" y="342"/>
                      <a:pt x="840" y="268"/>
                      <a:pt x="1176" y="251"/>
                    </a:cubicBezTo>
                    <a:cubicBezTo>
                      <a:pt x="1196" y="191"/>
                      <a:pt x="1238" y="162"/>
                      <a:pt x="1296" y="143"/>
                    </a:cubicBezTo>
                    <a:cubicBezTo>
                      <a:pt x="1335" y="156"/>
                      <a:pt x="1337" y="149"/>
                      <a:pt x="1356" y="191"/>
                    </a:cubicBezTo>
                    <a:cubicBezTo>
                      <a:pt x="1366" y="214"/>
                      <a:pt x="1380" y="263"/>
                      <a:pt x="1380" y="263"/>
                    </a:cubicBezTo>
                    <a:lnTo>
                      <a:pt x="1824" y="8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pic>
            <p:nvPicPr>
              <p:cNvPr id="39945" name="Picture 11"/>
              <p:cNvPicPr>
                <a:picLocks noChangeArrowheads="1"/>
              </p:cNvPicPr>
              <p:nvPr/>
            </p:nvPicPr>
            <p:blipFill>
              <a:blip r:embed="rId2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" y="798"/>
                <a:ext cx="4621" cy="2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1" name="Rectangle 12"/>
              <p:cNvSpPr>
                <a:spLocks noChangeArrowheads="1"/>
              </p:cNvSpPr>
              <p:nvPr/>
            </p:nvSpPr>
            <p:spPr bwMode="auto">
              <a:xfrm>
                <a:off x="367" y="2975"/>
                <a:ext cx="884" cy="25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l-GR" sz="1800" dirty="0">
                    <a:solidFill>
                      <a:srgbClr val="000000"/>
                    </a:solidFill>
                    <a:latin typeface="Century Gothic" pitchFamily="34" charset="0"/>
                  </a:rPr>
                  <a:t>Καινοτόμοι</a:t>
                </a:r>
                <a:endParaRPr lang="en-US" sz="1800" dirty="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5852" name="Rectangle 13"/>
              <p:cNvSpPr>
                <a:spLocks noChangeArrowheads="1"/>
              </p:cNvSpPr>
              <p:nvPr/>
            </p:nvSpPr>
            <p:spPr bwMode="auto">
              <a:xfrm>
                <a:off x="431" y="2677"/>
                <a:ext cx="1633" cy="27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l-GR" sz="1800" dirty="0">
                    <a:latin typeface="Century Gothic" pitchFamily="34" charset="0"/>
                  </a:rPr>
                  <a:t>Πρόωροι </a:t>
                </a:r>
                <a:r>
                  <a:rPr lang="en-US" sz="1800" dirty="0">
                    <a:latin typeface="Century Gothic" pitchFamily="34" charset="0"/>
                  </a:rPr>
                  <a:t>Adopters</a:t>
                </a:r>
              </a:p>
            </p:txBody>
          </p:sp>
          <p:sp>
            <p:nvSpPr>
              <p:cNvPr id="35853" name="Rectangle 14"/>
              <p:cNvSpPr>
                <a:spLocks noChangeArrowheads="1"/>
              </p:cNvSpPr>
              <p:nvPr/>
            </p:nvSpPr>
            <p:spPr bwMode="auto">
              <a:xfrm>
                <a:off x="649" y="2140"/>
                <a:ext cx="1568" cy="27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l-GR" sz="1800" dirty="0">
                    <a:latin typeface="Century Gothic" pitchFamily="34" charset="0"/>
                  </a:rPr>
                  <a:t>Πρόωρη πλειοψηφία</a:t>
                </a:r>
                <a:endParaRPr lang="en-US" sz="1800" dirty="0">
                  <a:latin typeface="Century Gothic" pitchFamily="34" charset="0"/>
                </a:endParaRPr>
              </a:p>
            </p:txBody>
          </p:sp>
          <p:sp>
            <p:nvSpPr>
              <p:cNvPr id="35854" name="Rectangle 15"/>
              <p:cNvSpPr>
                <a:spLocks noChangeArrowheads="1"/>
              </p:cNvSpPr>
              <p:nvPr/>
            </p:nvSpPr>
            <p:spPr bwMode="auto">
              <a:xfrm>
                <a:off x="2925" y="2355"/>
                <a:ext cx="2008" cy="27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l-GR" sz="1800" dirty="0">
                    <a:latin typeface="Century Gothic" pitchFamily="34" charset="0"/>
                  </a:rPr>
                  <a:t>Αργοπορούσα Πλειοψηφία</a:t>
                </a:r>
                <a:endParaRPr lang="en-US" sz="1800" dirty="0">
                  <a:latin typeface="Century Gothic" pitchFamily="34" charset="0"/>
                </a:endParaRPr>
              </a:p>
            </p:txBody>
          </p:sp>
          <p:sp>
            <p:nvSpPr>
              <p:cNvPr id="35855" name="Rectangle 16"/>
              <p:cNvSpPr>
                <a:spLocks noChangeArrowheads="1"/>
              </p:cNvSpPr>
              <p:nvPr/>
            </p:nvSpPr>
            <p:spPr bwMode="auto">
              <a:xfrm>
                <a:off x="3651" y="3107"/>
                <a:ext cx="1053" cy="25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l-GR" sz="1800" dirty="0">
                    <a:solidFill>
                      <a:srgbClr val="000000"/>
                    </a:solidFill>
                    <a:latin typeface="Century Gothic" pitchFamily="34" charset="0"/>
                  </a:rPr>
                  <a:t>Βραδυκίνητοι</a:t>
                </a:r>
                <a:endParaRPr lang="en-US" sz="1800" dirty="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5856" name="Rectangle 17"/>
              <p:cNvSpPr>
                <a:spLocks noChangeArrowheads="1"/>
              </p:cNvSpPr>
              <p:nvPr/>
            </p:nvSpPr>
            <p:spPr bwMode="auto">
              <a:xfrm>
                <a:off x="3969" y="1495"/>
                <a:ext cx="905" cy="5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l-GR" sz="2200" dirty="0">
                    <a:solidFill>
                      <a:schemeClr val="bg1"/>
                    </a:solidFill>
                    <a:latin typeface="Century Gothic" pitchFamily="34" charset="0"/>
                  </a:rPr>
                  <a:t>Καμπύλη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l-GR" sz="2200" dirty="0">
                    <a:solidFill>
                      <a:schemeClr val="bg1"/>
                    </a:solidFill>
                    <a:latin typeface="Century Gothic" pitchFamily="34" charset="0"/>
                  </a:rPr>
                  <a:t>ΚΖΠ</a:t>
                </a:r>
                <a:endParaRPr lang="en-US" sz="22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58066" name="Rectangle 18"/>
              <p:cNvSpPr>
                <a:spLocks noChangeArrowheads="1"/>
              </p:cNvSpPr>
              <p:nvPr/>
            </p:nvSpPr>
            <p:spPr bwMode="auto">
              <a:xfrm>
                <a:off x="4011" y="3375"/>
                <a:ext cx="1749" cy="29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l-GR" sz="2200" dirty="0">
                    <a:latin typeface="Century Gothic" pitchFamily="34" charset="0"/>
                  </a:rPr>
                  <a:t>Καμπύλη</a:t>
                </a:r>
                <a:r>
                  <a:rPr lang="el-GR" sz="2200" dirty="0">
                    <a:solidFill>
                      <a:schemeClr val="accent1">
                        <a:lumMod val="50000"/>
                      </a:schemeClr>
                    </a:solidFill>
                    <a:latin typeface="Century Gothic" pitchFamily="34" charset="0"/>
                  </a:rPr>
                  <a:t> </a:t>
                </a:r>
                <a:r>
                  <a:rPr lang="el-GR" sz="2200" dirty="0">
                    <a:latin typeface="Century Gothic" pitchFamily="34" charset="0"/>
                  </a:rPr>
                  <a:t>διάχυσης</a:t>
                </a:r>
                <a:endParaRPr lang="en-US" sz="2200" dirty="0">
                  <a:latin typeface="Century Gothic" pitchFamily="34" charset="0"/>
                </a:endParaRPr>
              </a:p>
            </p:txBody>
          </p:sp>
          <p:sp>
            <p:nvSpPr>
              <p:cNvPr id="35858" name="Rectangle 19"/>
              <p:cNvSpPr>
                <a:spLocks noChangeArrowheads="1"/>
              </p:cNvSpPr>
              <p:nvPr/>
            </p:nvSpPr>
            <p:spPr bwMode="auto">
              <a:xfrm>
                <a:off x="723" y="1007"/>
                <a:ext cx="816" cy="2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l-GR" sz="1800" dirty="0">
                    <a:solidFill>
                      <a:schemeClr val="bg1"/>
                    </a:solidFill>
                    <a:latin typeface="Century Gothic" pitchFamily="34" charset="0"/>
                  </a:rPr>
                  <a:t>Εισαγωγή</a:t>
                </a:r>
                <a:endParaRPr lang="en-US" sz="18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5859" name="Rectangle 20"/>
              <p:cNvSpPr>
                <a:spLocks noChangeArrowheads="1"/>
              </p:cNvSpPr>
              <p:nvPr/>
            </p:nvSpPr>
            <p:spPr bwMode="auto">
              <a:xfrm>
                <a:off x="2089" y="1012"/>
                <a:ext cx="799" cy="25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l-GR" sz="1800" dirty="0">
                    <a:solidFill>
                      <a:schemeClr val="bg1"/>
                    </a:solidFill>
                    <a:latin typeface="Century Gothic" pitchFamily="34" charset="0"/>
                  </a:rPr>
                  <a:t>Ανάπτυξη</a:t>
                </a:r>
                <a:endParaRPr lang="en-US" sz="18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5860" name="Rectangle 21"/>
              <p:cNvSpPr>
                <a:spLocks noChangeArrowheads="1"/>
              </p:cNvSpPr>
              <p:nvPr/>
            </p:nvSpPr>
            <p:spPr bwMode="auto">
              <a:xfrm>
                <a:off x="3196" y="1020"/>
                <a:ext cx="825" cy="25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l-GR" sz="1800" dirty="0">
                    <a:solidFill>
                      <a:schemeClr val="bg1"/>
                    </a:solidFill>
                    <a:latin typeface="Century Gothic" pitchFamily="34" charset="0"/>
                  </a:rPr>
                  <a:t>Ωρίμανση</a:t>
                </a:r>
                <a:endParaRPr lang="en-US" sz="18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5861" name="Rectangle 22"/>
              <p:cNvSpPr>
                <a:spLocks noChangeArrowheads="1"/>
              </p:cNvSpPr>
              <p:nvPr/>
            </p:nvSpPr>
            <p:spPr bwMode="auto">
              <a:xfrm>
                <a:off x="4496" y="1012"/>
                <a:ext cx="593" cy="25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l-GR" sz="1800" dirty="0">
                    <a:solidFill>
                      <a:schemeClr val="bg1"/>
                    </a:solidFill>
                    <a:latin typeface="Century Gothic" pitchFamily="34" charset="0"/>
                  </a:rPr>
                  <a:t>Πτώση</a:t>
                </a:r>
                <a:endParaRPr lang="en-US" sz="1800" dirty="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957" name="Line 23"/>
              <p:cNvSpPr>
                <a:spLocks noChangeShapeType="1"/>
              </p:cNvSpPr>
              <p:nvPr/>
            </p:nvSpPr>
            <p:spPr bwMode="auto">
              <a:xfrm>
                <a:off x="2592" y="2544"/>
                <a:ext cx="0" cy="12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9958" name="Line 24"/>
              <p:cNvSpPr>
                <a:spLocks noChangeShapeType="1"/>
              </p:cNvSpPr>
              <p:nvPr/>
            </p:nvSpPr>
            <p:spPr bwMode="auto">
              <a:xfrm>
                <a:off x="3216" y="3120"/>
                <a:ext cx="0" cy="6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9959" name="Line 25"/>
              <p:cNvSpPr>
                <a:spLocks noChangeShapeType="1"/>
              </p:cNvSpPr>
              <p:nvPr/>
            </p:nvSpPr>
            <p:spPr bwMode="auto">
              <a:xfrm>
                <a:off x="1920" y="3168"/>
                <a:ext cx="0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39942" name="Text Box 27"/>
            <p:cNvSpPr txBox="1">
              <a:spLocks noChangeArrowheads="1"/>
            </p:cNvSpPr>
            <p:nvPr/>
          </p:nvSpPr>
          <p:spPr bwMode="auto">
            <a:xfrm rot="-5400000">
              <a:off x="-147" y="1921"/>
              <a:ext cx="95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l-GR" altLang="el-GR" sz="2200">
                  <a:solidFill>
                    <a:srgbClr val="000000"/>
                  </a:solidFill>
                  <a:latin typeface="Century Gothic" panose="020B0502020202020204" pitchFamily="34" charset="0"/>
                </a:rPr>
                <a:t>Πωλήσεις</a:t>
              </a:r>
              <a:endParaRPr lang="en-US" altLang="el-GR" sz="22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9940" name="Rectangle 2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099BB1-5B35-475F-9FC8-E04D189D9FAC}" type="slidenum">
              <a:rPr lang="en-US" altLang="el-GR" sz="2800">
                <a:latin typeface="Century Gothic" panose="020B0502020202020204" pitchFamily="34" charset="0"/>
              </a:rPr>
              <a:pPr/>
              <a:t>22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547813" y="1412875"/>
            <a:ext cx="7391400" cy="46482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49530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1295400" y="37338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124075" y="1628775"/>
            <a:ext cx="2303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ΑΣΤΕΡΙΑ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</a:t>
            </a:r>
            <a:endPara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953000" y="14478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ΠΡΟΒΛΗΜΑΤΙΚΟ ΠΑΙΔΙ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835150" y="4005263"/>
            <a:ext cx="396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ΑΓΕΛΑΔΑ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</a:t>
            </a:r>
            <a:endParaRPr lang="el-GR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5219700" y="4005263"/>
            <a:ext cx="373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  ΣΚΥΛΟΣ</a:t>
            </a: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       </a:t>
            </a:r>
          </a:p>
        </p:txBody>
      </p: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427538" y="6211888"/>
            <a:ext cx="1223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FF0000"/>
                </a:solidFill>
                <a:latin typeface="Century Gothic" panose="020B0502020202020204" pitchFamily="34" charset="0"/>
              </a:rPr>
              <a:t>ΜΕΡΙΔΙΟ              ΑΓΟΡΑΣ</a:t>
            </a:r>
          </a:p>
        </p:txBody>
      </p:sp>
      <p:sp>
        <p:nvSpPr>
          <p:cNvPr id="40970" name="Text Box 14"/>
          <p:cNvSpPr txBox="1">
            <a:spLocks noChangeArrowheads="1"/>
          </p:cNvSpPr>
          <p:nvPr/>
        </p:nvSpPr>
        <p:spPr bwMode="auto">
          <a:xfrm>
            <a:off x="0" y="3068638"/>
            <a:ext cx="1547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>
                <a:solidFill>
                  <a:srgbClr val="FF0000"/>
                </a:solidFill>
                <a:latin typeface="Century Gothic" panose="020B0502020202020204" pitchFamily="34" charset="0"/>
              </a:rPr>
              <a:t>ΡΥΘΜΟΣ ΑΝΑΠΤΥΞΗΣ ΑΓΟΡΑΣ</a:t>
            </a:r>
          </a:p>
        </p:txBody>
      </p:sp>
      <p:sp>
        <p:nvSpPr>
          <p:cNvPr id="40971" name="Text Box 16"/>
          <p:cNvSpPr txBox="1">
            <a:spLocks noChangeArrowheads="1"/>
          </p:cNvSpPr>
          <p:nvPr/>
        </p:nvSpPr>
        <p:spPr bwMode="auto">
          <a:xfrm>
            <a:off x="609600" y="1219200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200">
                <a:latin typeface="Century Gothic" panose="020B0502020202020204" pitchFamily="34" charset="0"/>
              </a:rPr>
              <a:t>ΥΨΗΛΟ</a:t>
            </a:r>
          </a:p>
        </p:txBody>
      </p:sp>
      <p:sp>
        <p:nvSpPr>
          <p:cNvPr id="40972" name="Text Box 17"/>
          <p:cNvSpPr txBox="1">
            <a:spLocks noChangeArrowheads="1"/>
          </p:cNvSpPr>
          <p:nvPr/>
        </p:nvSpPr>
        <p:spPr bwMode="auto">
          <a:xfrm>
            <a:off x="1371600" y="6096000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200">
                <a:latin typeface="Century Gothic" panose="020B0502020202020204" pitchFamily="34" charset="0"/>
              </a:rPr>
              <a:t>ΥΨΗΛΟ</a:t>
            </a:r>
          </a:p>
        </p:txBody>
      </p:sp>
      <p:sp>
        <p:nvSpPr>
          <p:cNvPr id="40973" name="Text Box 18"/>
          <p:cNvSpPr txBox="1">
            <a:spLocks noChangeArrowheads="1"/>
          </p:cNvSpPr>
          <p:nvPr/>
        </p:nvSpPr>
        <p:spPr bwMode="auto">
          <a:xfrm>
            <a:off x="457200" y="57150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200">
                <a:latin typeface="Century Gothic" panose="020B0502020202020204" pitchFamily="34" charset="0"/>
              </a:rPr>
              <a:t>ΧΑΜΗΛΟ</a:t>
            </a:r>
          </a:p>
        </p:txBody>
      </p:sp>
      <p:sp>
        <p:nvSpPr>
          <p:cNvPr id="40974" name="Text Box 19"/>
          <p:cNvSpPr txBox="1">
            <a:spLocks noChangeArrowheads="1"/>
          </p:cNvSpPr>
          <p:nvPr/>
        </p:nvSpPr>
        <p:spPr bwMode="auto">
          <a:xfrm>
            <a:off x="7696200" y="60960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200">
                <a:latin typeface="Century Gothic" panose="020B0502020202020204" pitchFamily="34" charset="0"/>
              </a:rPr>
              <a:t>ΧΑΜΗΛΟ</a:t>
            </a: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5BDDF8-0A7B-4F09-B8A3-2542A73D754E}" type="slidenum">
              <a:rPr lang="en-US" altLang="el-GR" sz="2800">
                <a:latin typeface="Century Gothic" panose="020B0502020202020204" pitchFamily="34" charset="0"/>
              </a:rPr>
              <a:pPr/>
              <a:t>23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pic>
        <p:nvPicPr>
          <p:cNvPr id="1047" name="Picture 23" descr="http://www.elm.org/wp-content/uploads/2014/05/gold-s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205038"/>
            <a:ext cx="1368425" cy="136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9" name="Picture 25" descr="http://i.huffpost.com/gen/1587802/images/o-COW-face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508500"/>
            <a:ext cx="1439863" cy="129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78" name="Title 23"/>
          <p:cNvSpPr>
            <a:spLocks noGrp="1"/>
          </p:cNvSpPr>
          <p:nvPr>
            <p:ph type="title"/>
          </p:nvPr>
        </p:nvSpPr>
        <p:spPr>
          <a:xfrm>
            <a:off x="-252413" y="-171450"/>
            <a:ext cx="9683751" cy="1143000"/>
          </a:xfrm>
        </p:spPr>
        <p:txBody>
          <a:bodyPr/>
          <a:lstStyle/>
          <a:p>
            <a:r>
              <a:rPr lang="en-US" altLang="el-GR" smtClean="0">
                <a:latin typeface="Century Gothic" panose="020B0502020202020204" pitchFamily="34" charset="0"/>
              </a:rPr>
              <a:t>Boston Consulting Group</a:t>
            </a:r>
            <a:r>
              <a:rPr lang="en-GB" altLang="el-GR" smtClean="0">
                <a:latin typeface="Century Gothic" panose="020B0502020202020204" pitchFamily="34" charset="0"/>
              </a:rPr>
              <a:t> Matrix</a:t>
            </a:r>
            <a:endParaRPr lang="el-GR" altLang="el-GR" smtClean="0"/>
          </a:p>
        </p:txBody>
      </p:sp>
      <p:pic>
        <p:nvPicPr>
          <p:cNvPr id="1051" name="Picture 27" descr="http://graphics8.nytimes.com/images/2013/08/09/health/09well_dog/09well_dog-tmagArtic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508500"/>
            <a:ext cx="1547812" cy="1223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3" name="Picture 29" descr="https://upload.wikimedia.org/wikipedia/commons/3/33/White_square_with_question_mar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276475"/>
            <a:ext cx="1295400" cy="129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Προέκταση του ΚΖΠ </a:t>
            </a:r>
            <a:endParaRPr lang="en-US" altLang="el-GR" smtClean="0">
              <a:latin typeface="Century Gothic" panose="020B0502020202020204" pitchFamily="34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28B966F-9D8E-43DF-83FD-132B2A963735}" type="slidenum">
              <a:rPr lang="en-US" altLang="el-GR" sz="2800">
                <a:latin typeface="Century Gothic" panose="020B0502020202020204" pitchFamily="34" charset="0"/>
              </a:rPr>
              <a:pPr/>
              <a:t>24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99592" y="1844824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Πτώση </a:t>
            </a:r>
            <a:endParaRPr lang="en-US" altLang="el-GR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4980" name="Rectangle 4"/>
          <p:cNvSpPr>
            <a:spLocks noChangeArrowheads="1"/>
          </p:cNvSpPr>
          <p:nvPr>
            <p:ph type="body" idx="4294967295"/>
          </p:nvPr>
        </p:nvSpPr>
        <p:spPr>
          <a:xfrm>
            <a:off x="827088" y="4005263"/>
            <a:ext cx="7772400" cy="2133600"/>
          </a:xfrm>
          <a:noFill/>
        </p:spPr>
        <p:txBody>
          <a:bodyPr/>
          <a:lstStyle/>
          <a:p>
            <a:pPr marL="457200" indent="-457200"/>
            <a:r>
              <a:rPr lang="el-GR" altLang="el-GR" sz="2700" smtClean="0">
                <a:latin typeface="Century Gothic" panose="020B0502020202020204" pitchFamily="34" charset="0"/>
              </a:rPr>
              <a:t>Μακροπρόθεσμη πτώση των πωλήσεων</a:t>
            </a:r>
            <a:endParaRPr lang="en-US" altLang="el-GR" sz="2700" smtClean="0">
              <a:latin typeface="Century Gothic" panose="020B0502020202020204" pitchFamily="34" charset="0"/>
            </a:endParaRPr>
          </a:p>
          <a:p>
            <a:pPr marL="457200" indent="-457200"/>
            <a:r>
              <a:rPr lang="el-GR" altLang="el-GR" sz="2700" smtClean="0">
                <a:latin typeface="Century Gothic" panose="020B0502020202020204" pitchFamily="34" charset="0"/>
              </a:rPr>
              <a:t>Μεγάλα αποθέματα</a:t>
            </a:r>
            <a:endParaRPr lang="en-US" altLang="el-GR" sz="2700" smtClean="0">
              <a:latin typeface="Century Gothic" panose="020B0502020202020204" pitchFamily="34" charset="0"/>
            </a:endParaRPr>
          </a:p>
          <a:p>
            <a:pPr marL="457200" indent="-457200"/>
            <a:r>
              <a:rPr lang="el-GR" altLang="el-GR" sz="2700" smtClean="0">
                <a:latin typeface="Century Gothic" panose="020B0502020202020204" pitchFamily="34" charset="0"/>
              </a:rPr>
              <a:t>Μείωση του προϋπολογισμού μάρκετινγκ</a:t>
            </a:r>
            <a:endParaRPr lang="en-US" altLang="el-GR" sz="2700" smtClean="0">
              <a:latin typeface="Century Gothic" panose="020B0502020202020204" pitchFamily="34" charset="0"/>
            </a:endParaRP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1547813" y="1743075"/>
            <a:ext cx="6072187" cy="1685925"/>
          </a:xfrm>
          <a:prstGeom prst="rect">
            <a:avLst/>
          </a:prstGeom>
          <a:solidFill>
            <a:srgbClr val="33CCCC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l-GR" b="1" dirty="0">
                <a:latin typeface="Century Gothic" pitchFamily="34" charset="0"/>
              </a:rPr>
              <a:t>Ο ρυθμός της πτώσης εξαρτάται </a:t>
            </a:r>
          </a:p>
          <a:p>
            <a:pPr algn="ctr">
              <a:lnSpc>
                <a:spcPct val="90000"/>
              </a:lnSpc>
              <a:defRPr/>
            </a:pPr>
            <a:r>
              <a:rPr lang="el-GR" b="1" dirty="0">
                <a:latin typeface="Century Gothic" pitchFamily="34" charset="0"/>
              </a:rPr>
              <a:t>από την αλλαγή των επιλογών ή </a:t>
            </a:r>
          </a:p>
          <a:p>
            <a:pPr algn="ctr">
              <a:lnSpc>
                <a:spcPct val="90000"/>
              </a:lnSpc>
              <a:defRPr/>
            </a:pPr>
            <a:r>
              <a:rPr lang="el-GR" b="1" dirty="0">
                <a:latin typeface="Century Gothic" pitchFamily="34" charset="0"/>
              </a:rPr>
              <a:t>της υιοθέτησης υποκατάστατων </a:t>
            </a:r>
          </a:p>
          <a:p>
            <a:pPr algn="ctr">
              <a:lnSpc>
                <a:spcPct val="90000"/>
              </a:lnSpc>
              <a:defRPr/>
            </a:pPr>
            <a:r>
              <a:rPr lang="el-GR" b="1" dirty="0">
                <a:latin typeface="Century Gothic" pitchFamily="34" charset="0"/>
              </a:rPr>
              <a:t>προϊόντων 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30890D-4087-4F3B-B4E4-38D5E9744EB5}" type="slidenum">
              <a:rPr lang="en-US" altLang="el-GR" sz="2800">
                <a:latin typeface="Century Gothic" panose="020B0502020202020204" pitchFamily="34" charset="0"/>
              </a:rPr>
              <a:pPr/>
              <a:t>25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101600" y="25400"/>
            <a:ext cx="8940800" cy="65786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3032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FB90710-9DBE-4B07-8B42-A9A801DFAD18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26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683568" y="1700808"/>
          <a:ext cx="770485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7" name="Title 25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defTabSz="762000"/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Πτωτική αγορά</a:t>
            </a:r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3. Νέα προϊόντα</a:t>
            </a: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F4E5AC9-0F6E-49D9-B75D-8715856143BB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27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" name="Picture 4" descr="http://www.carapeters.org/wp-content/uploads/2014/04/ProductLifecycle-shutterst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741521" cy="3189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547813" y="55165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http://www.carapeters.org/uncategorized/the-life-cycle-of-the-vcr-dvd-and-blu-ray-players/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8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Γιατί χρειαζόμαστε νέα προϊόντα;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205038"/>
            <a:ext cx="7315200" cy="3733800"/>
          </a:xfrm>
        </p:spPr>
        <p:txBody>
          <a:bodyPr/>
          <a:lstStyle/>
          <a:p>
            <a:r>
              <a:rPr lang="el-GR" altLang="el-GR" sz="2200" smtClean="0">
                <a:latin typeface="Century Gothic" panose="020B0502020202020204" pitchFamily="34" charset="0"/>
              </a:rPr>
              <a:t>ΠΛΗΡΗΣ  ΧΡΗΣΙΜΟΠΟΙΗΣΗ ΕΓΚΑΤΑΣΤΑΣΕΩΝ</a:t>
            </a:r>
          </a:p>
          <a:p>
            <a:r>
              <a:rPr lang="el-GR" altLang="el-GR" sz="2200" smtClean="0">
                <a:latin typeface="Century Gothic" panose="020B0502020202020204" pitchFamily="34" charset="0"/>
              </a:rPr>
              <a:t>ΕΠΟΧΙΑΚΗ ΔΥΝΑΤΟΤΗΤΑ</a:t>
            </a:r>
          </a:p>
          <a:p>
            <a:r>
              <a:rPr lang="el-GR" altLang="el-GR" sz="2200" smtClean="0">
                <a:latin typeface="Century Gothic" panose="020B0502020202020204" pitchFamily="34" charset="0"/>
              </a:rPr>
              <a:t>ΧΡΗΣΙΜΟΠΟΙΗΣΗ ΤΕΧΝΟΛΟΓΙΑΣ</a:t>
            </a:r>
          </a:p>
          <a:p>
            <a:r>
              <a:rPr lang="el-GR" altLang="el-GR" sz="2200" smtClean="0">
                <a:latin typeface="Century Gothic" panose="020B0502020202020204" pitchFamily="34" charset="0"/>
              </a:rPr>
              <a:t>ΑΝΤΙΚΑΤΑΣΤΑΣΗ ΥΠΑΡΧΟΝΤΩΝ ΠΡΟΪΟΝΤΩΝ</a:t>
            </a:r>
          </a:p>
          <a:p>
            <a:r>
              <a:rPr lang="el-GR" altLang="el-GR" sz="2200" smtClean="0">
                <a:latin typeface="Century Gothic" panose="020B0502020202020204" pitchFamily="34" charset="0"/>
              </a:rPr>
              <a:t>ΕΙΣ</a:t>
            </a:r>
            <a:r>
              <a:rPr lang="en-GB" altLang="el-GR" sz="2200" smtClean="0">
                <a:latin typeface="Century Gothic" panose="020B0502020202020204" pitchFamily="34" charset="0"/>
              </a:rPr>
              <a:t>O</a:t>
            </a:r>
            <a:r>
              <a:rPr lang="el-GR" altLang="el-GR" sz="2200" smtClean="0">
                <a:latin typeface="Century Gothic" panose="020B0502020202020204" pitchFamily="34" charset="0"/>
              </a:rPr>
              <a:t>ΔΟΣ ΣΕ ΝΕΕΣ ΑΓΟΡΕΣ</a:t>
            </a:r>
          </a:p>
          <a:p>
            <a:r>
              <a:rPr lang="el-GR" altLang="el-GR" sz="2200" smtClean="0">
                <a:latin typeface="Century Gothic" panose="020B0502020202020204" pitchFamily="34" charset="0"/>
              </a:rPr>
              <a:t>ΑΝΤΙΜΕΤΩΠΙΣΗ ΑΝΤΑΓΩΝΙΣΜΟΥ</a:t>
            </a:r>
          </a:p>
          <a:p>
            <a:r>
              <a:rPr lang="el-GR" altLang="el-GR" sz="2200" smtClean="0">
                <a:latin typeface="Century Gothic" panose="020B0502020202020204" pitchFamily="34" charset="0"/>
              </a:rPr>
              <a:t>ΒΕΛΤΙΩΣΗ ΤΗΣ ΠΑΡΟΥΣΙΑΣ  ΣΤΑ ΡΑΦΙΑ</a:t>
            </a:r>
          </a:p>
          <a:p>
            <a:r>
              <a:rPr lang="el-GR" altLang="el-GR" sz="2200" smtClean="0">
                <a:latin typeface="Century Gothic" panose="020B0502020202020204" pitchFamily="34" charset="0"/>
              </a:rPr>
              <a:t>ΧΡΗΣΙΜΟΠΟΙΗΣΗ ΥΠΟ-ΠΡΟΪΟΝΤΩΝ</a:t>
            </a:r>
          </a:p>
          <a:p>
            <a:r>
              <a:rPr lang="el-GR" altLang="el-GR" sz="2200" smtClean="0">
                <a:latin typeface="Century Gothic" panose="020B0502020202020204" pitchFamily="34" charset="0"/>
              </a:rPr>
              <a:t>ΕΝΙΣΧΥΣΗ  ΣΥΜΠΛΗΡΩΜΑΤΙΚΩΝ ΠΡΟΪΟΝΤΩΝ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304800" y="6172200"/>
            <a:ext cx="84582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685800" y="1600200"/>
            <a:ext cx="0" cy="48006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200" y="5867400"/>
            <a:ext cx="457200" cy="3810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l-GR" altLang="el-GR" sz="2200">
              <a:solidFill>
                <a:schemeClr val="hlink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375FAE-8E04-4885-AAE1-F1665A4E7176}" type="slidenum">
              <a:rPr lang="en-US" altLang="el-GR" sz="2800">
                <a:latin typeface="Century Gothic" panose="020B0502020202020204" pitchFamily="34" charset="0"/>
              </a:rPr>
              <a:pPr/>
              <a:t>28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Τι σημαίνει νέο προϊόν; </a:t>
            </a:r>
            <a:endParaRPr lang="en-US" altLang="el-GR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107" name="Rectangle 1028"/>
          <p:cNvSpPr>
            <a:spLocks noChangeArrowheads="1"/>
          </p:cNvSpPr>
          <p:nvPr/>
        </p:nvSpPr>
        <p:spPr bwMode="auto">
          <a:xfrm>
            <a:off x="4478338" y="1916113"/>
            <a:ext cx="4665662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800">
                <a:latin typeface="Century Gothic" panose="020B0502020202020204" pitchFamily="34" charset="0"/>
              </a:rPr>
              <a:t>Ένα νέο προϊόν μπορεί να είναι ένα εντελώς νέο,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800">
                <a:latin typeface="Century Gothic" panose="020B0502020202020204" pitchFamily="34" charset="0"/>
              </a:rPr>
              <a:t>νέο σε μια αγορά,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800">
                <a:latin typeface="Century Gothic" panose="020B0502020202020204" pitchFamily="34" charset="0"/>
              </a:rPr>
              <a:t> νέο για ένα παραγωγό, νέο σε ένα πωλητή,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800">
                <a:latin typeface="Century Gothic" panose="020B0502020202020204" pitchFamily="34" charset="0"/>
              </a:rPr>
              <a:t>ή κάποιος συνδυασμός </a:t>
            </a:r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9C906F-B2B4-48B6-AD11-771E43222656}" type="slidenum">
              <a:rPr lang="en-US" altLang="el-GR" sz="2800">
                <a:latin typeface="Century Gothic" panose="020B0502020202020204" pitchFamily="34" charset="0"/>
              </a:rPr>
              <a:pPr/>
              <a:t>29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pic>
        <p:nvPicPr>
          <p:cNvPr id="47112" name="Picture 8" descr="http://blog.amirkhella.com/wp-content/uploads/2013/05/LED-and-Old-Light-Bulbs-690x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88840"/>
            <a:ext cx="436663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7950" y="53006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http://blog.amirkhella.com/2013/05/01/how-to-validate-and-bootstrap-startup-ideas/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Άδειες Χρήσης</a:t>
            </a:r>
          </a:p>
        </p:txBody>
      </p:sp>
      <p:sp>
        <p:nvSpPr>
          <p:cNvPr id="20483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  <a:endParaRPr lang="el-GR" altLang="el-GR" sz="2800" smtClean="0"/>
          </a:p>
          <a:p>
            <a:r>
              <a:rPr lang="el-GR" altLang="el-GR" sz="2800" smtClean="0"/>
              <a:t>Κάτω από κάθε εικόνα παρέχεται ο σύνδεσμός της και στην εκάστοτε σελίδα ανήκουν και τα πνευματικά δικαιώματά της. </a:t>
            </a:r>
          </a:p>
          <a:p>
            <a:endParaRPr lang="en-US" altLang="el-GR" sz="28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F10E1C-1B81-486A-A288-684259A22105}" type="slidenum">
              <a:rPr lang="el-GR" altLang="el-GR" sz="1400">
                <a:latin typeface="Times New Roman" panose="02020603050405020304" pitchFamily="18" charset="0"/>
              </a:rPr>
              <a:pPr/>
              <a:t>3</a:t>
            </a:fld>
            <a:endParaRPr lang="el-GR" altLang="el-GR" sz="1400">
              <a:latin typeface="Times New Roman" panose="02020603050405020304" pitchFamily="18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Κατηγορίες νέων προϊόντων </a:t>
            </a:r>
            <a:endParaRPr lang="en-US" altLang="el-GR" smtClean="0">
              <a:latin typeface="Century Gothic" panose="020B0502020202020204" pitchFamily="34" charset="0"/>
            </a:endParaRPr>
          </a:p>
        </p:txBody>
      </p:sp>
      <p:sp>
        <p:nvSpPr>
          <p:cNvPr id="4813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F200E5C-A274-4F09-97C4-48149A8E32CB}" type="slidenum">
              <a:rPr lang="en-US" altLang="el-GR" sz="1400">
                <a:latin typeface="Century Gothic" panose="020B0502020202020204" pitchFamily="34" charset="0"/>
              </a:rPr>
              <a:pPr/>
              <a:t>30</a:t>
            </a:fld>
            <a:endParaRPr lang="en-US" altLang="el-GR" sz="1400">
              <a:latin typeface="Century Gothic" panose="020B0502020202020204" pitchFamily="34" charset="0"/>
            </a:endParaRPr>
          </a:p>
        </p:txBody>
      </p:sp>
      <p:grpSp>
        <p:nvGrpSpPr>
          <p:cNvPr id="48132" name="Group 25"/>
          <p:cNvGrpSpPr>
            <a:grpSpLocks/>
          </p:cNvGrpSpPr>
          <p:nvPr/>
        </p:nvGrpSpPr>
        <p:grpSpPr bwMode="auto">
          <a:xfrm>
            <a:off x="241300" y="1511300"/>
            <a:ext cx="8597900" cy="5118100"/>
            <a:chOff x="152" y="952"/>
            <a:chExt cx="5416" cy="3224"/>
          </a:xfrm>
        </p:grpSpPr>
        <p:sp>
          <p:nvSpPr>
            <p:cNvPr id="48134" name="Text Box 3"/>
            <p:cNvSpPr txBox="1">
              <a:spLocks noChangeArrowheads="1"/>
            </p:cNvSpPr>
            <p:nvPr/>
          </p:nvSpPr>
          <p:spPr bwMode="auto">
            <a:xfrm>
              <a:off x="1396" y="1504"/>
              <a:ext cx="24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224260" name="Rectangle 4"/>
            <p:cNvSpPr>
              <a:spLocks noChangeArrowheads="1"/>
            </p:cNvSpPr>
            <p:nvPr/>
          </p:nvSpPr>
          <p:spPr bwMode="auto">
            <a:xfrm>
              <a:off x="3248" y="952"/>
              <a:ext cx="2320" cy="44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el-GR" sz="2300" dirty="0">
                  <a:solidFill>
                    <a:srgbClr val="000000"/>
                  </a:solidFill>
                  <a:latin typeface="Century Gothic" pitchFamily="34" charset="0"/>
                </a:rPr>
                <a:t>Νέα στον Κόσμο </a:t>
              </a:r>
              <a:endParaRPr lang="en-US" sz="23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4261" name="Rectangle 5"/>
            <p:cNvSpPr>
              <a:spLocks noChangeArrowheads="1"/>
            </p:cNvSpPr>
            <p:nvPr/>
          </p:nvSpPr>
          <p:spPr bwMode="auto">
            <a:xfrm>
              <a:off x="3248" y="1507"/>
              <a:ext cx="2320" cy="448"/>
            </a:xfrm>
            <a:prstGeom prst="rect">
              <a:avLst/>
            </a:prstGeom>
            <a:solidFill>
              <a:srgbClr val="FF999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el-GR" sz="2300" dirty="0">
                  <a:solidFill>
                    <a:srgbClr val="000000"/>
                  </a:solidFill>
                  <a:latin typeface="Century Gothic" pitchFamily="34" charset="0"/>
                </a:rPr>
                <a:t>Νέες Γραμμές Προϊόντων </a:t>
              </a:r>
              <a:endParaRPr lang="en-US" sz="23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4262" name="Rectangle 6"/>
            <p:cNvSpPr>
              <a:spLocks noChangeArrowheads="1"/>
            </p:cNvSpPr>
            <p:nvPr/>
          </p:nvSpPr>
          <p:spPr bwMode="auto">
            <a:xfrm>
              <a:off x="3248" y="2062"/>
              <a:ext cx="2320" cy="448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el-GR" sz="2300" dirty="0">
                  <a:solidFill>
                    <a:srgbClr val="000000"/>
                  </a:solidFill>
                  <a:latin typeface="Century Gothic" pitchFamily="34" charset="0"/>
                </a:rPr>
                <a:t>Προσθέσεις σε γραμμές προϊόντων</a:t>
              </a:r>
              <a:endParaRPr lang="en-US" sz="23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4263" name="Rectangle 7"/>
            <p:cNvSpPr>
              <a:spLocks noChangeArrowheads="1"/>
            </p:cNvSpPr>
            <p:nvPr/>
          </p:nvSpPr>
          <p:spPr bwMode="auto">
            <a:xfrm>
              <a:off x="3248" y="2618"/>
              <a:ext cx="2320" cy="448"/>
            </a:xfrm>
            <a:prstGeom prst="rect">
              <a:avLst/>
            </a:prstGeom>
            <a:solidFill>
              <a:srgbClr val="FCC6C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el-GR" sz="2300" dirty="0">
                  <a:solidFill>
                    <a:srgbClr val="000000"/>
                  </a:solidFill>
                  <a:latin typeface="Century Gothic" pitchFamily="34" charset="0"/>
                </a:rPr>
                <a:t>Βελτιώσεις</a:t>
              </a:r>
              <a:endParaRPr lang="en-US" sz="23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4264" name="Rectangle 8"/>
            <p:cNvSpPr>
              <a:spLocks noChangeArrowheads="1"/>
            </p:cNvSpPr>
            <p:nvPr/>
          </p:nvSpPr>
          <p:spPr bwMode="auto">
            <a:xfrm>
              <a:off x="3248" y="3173"/>
              <a:ext cx="2320" cy="448"/>
            </a:xfrm>
            <a:prstGeom prst="rect">
              <a:avLst/>
            </a:prstGeom>
            <a:solidFill>
              <a:srgbClr val="D9B7F7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el-GR" sz="2300" dirty="0">
                  <a:solidFill>
                    <a:srgbClr val="000000"/>
                  </a:solidFill>
                  <a:latin typeface="Century Gothic" pitchFamily="34" charset="0"/>
                </a:rPr>
                <a:t>Επανατοποθετήσεις </a:t>
              </a:r>
              <a:endParaRPr lang="en-US" sz="23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4265" name="Rectangle 9"/>
            <p:cNvSpPr>
              <a:spLocks noChangeArrowheads="1"/>
            </p:cNvSpPr>
            <p:nvPr/>
          </p:nvSpPr>
          <p:spPr bwMode="auto">
            <a:xfrm>
              <a:off x="3248" y="3728"/>
              <a:ext cx="2320" cy="44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90488" tIns="44450" rIns="90488" bIns="44450" anchor="ctr"/>
            <a:lstStyle/>
            <a:p>
              <a:pPr algn="ctr">
                <a:defRPr/>
              </a:pPr>
              <a:r>
                <a:rPr lang="el-GR" sz="2300" dirty="0">
                  <a:solidFill>
                    <a:srgbClr val="000000"/>
                  </a:solidFill>
                  <a:latin typeface="Century Gothic" pitchFamily="34" charset="0"/>
                </a:rPr>
                <a:t>Προϊόντα χαμηλής τιμής </a:t>
              </a:r>
              <a:endParaRPr lang="en-US" sz="23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48141" name="Oval 10"/>
            <p:cNvSpPr>
              <a:spLocks noChangeArrowheads="1"/>
            </p:cNvSpPr>
            <p:nvPr/>
          </p:nvSpPr>
          <p:spPr bwMode="auto">
            <a:xfrm>
              <a:off x="3164" y="1085"/>
              <a:ext cx="160" cy="1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48142" name="Oval 11"/>
            <p:cNvSpPr>
              <a:spLocks noChangeArrowheads="1"/>
            </p:cNvSpPr>
            <p:nvPr/>
          </p:nvSpPr>
          <p:spPr bwMode="auto">
            <a:xfrm>
              <a:off x="3164" y="1674"/>
              <a:ext cx="160" cy="1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48143" name="Oval 12"/>
            <p:cNvSpPr>
              <a:spLocks noChangeArrowheads="1"/>
            </p:cNvSpPr>
            <p:nvPr/>
          </p:nvSpPr>
          <p:spPr bwMode="auto">
            <a:xfrm>
              <a:off x="3164" y="2218"/>
              <a:ext cx="160" cy="1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48144" name="Oval 13"/>
            <p:cNvSpPr>
              <a:spLocks noChangeArrowheads="1"/>
            </p:cNvSpPr>
            <p:nvPr/>
          </p:nvSpPr>
          <p:spPr bwMode="auto">
            <a:xfrm>
              <a:off x="3164" y="2773"/>
              <a:ext cx="160" cy="1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48145" name="Oval 14"/>
            <p:cNvSpPr>
              <a:spLocks noChangeArrowheads="1"/>
            </p:cNvSpPr>
            <p:nvPr/>
          </p:nvSpPr>
          <p:spPr bwMode="auto">
            <a:xfrm>
              <a:off x="3164" y="3328"/>
              <a:ext cx="160" cy="1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48146" name="Freeform 15"/>
            <p:cNvSpPr>
              <a:spLocks/>
            </p:cNvSpPr>
            <p:nvPr/>
          </p:nvSpPr>
          <p:spPr bwMode="auto">
            <a:xfrm>
              <a:off x="1540" y="1748"/>
              <a:ext cx="1705" cy="689"/>
            </a:xfrm>
            <a:custGeom>
              <a:avLst/>
              <a:gdLst>
                <a:gd name="T0" fmla="*/ 1704 w 1705"/>
                <a:gd name="T1" fmla="*/ 0 h 745"/>
                <a:gd name="T2" fmla="*/ 744 w 1705"/>
                <a:gd name="T3" fmla="*/ 0 h 745"/>
                <a:gd name="T4" fmla="*/ 0 w 1705"/>
                <a:gd name="T5" fmla="*/ 314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47" name="Freeform 16"/>
            <p:cNvSpPr>
              <a:spLocks/>
            </p:cNvSpPr>
            <p:nvPr/>
          </p:nvSpPr>
          <p:spPr bwMode="auto">
            <a:xfrm>
              <a:off x="1540" y="2725"/>
              <a:ext cx="1705" cy="689"/>
            </a:xfrm>
            <a:custGeom>
              <a:avLst/>
              <a:gdLst>
                <a:gd name="T0" fmla="*/ 1704 w 1705"/>
                <a:gd name="T1" fmla="*/ 314 h 745"/>
                <a:gd name="T2" fmla="*/ 744 w 1705"/>
                <a:gd name="T3" fmla="*/ 314 h 745"/>
                <a:gd name="T4" fmla="*/ 0 w 1705"/>
                <a:gd name="T5" fmla="*/ 0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48" name="Freeform 17"/>
            <p:cNvSpPr>
              <a:spLocks/>
            </p:cNvSpPr>
            <p:nvPr/>
          </p:nvSpPr>
          <p:spPr bwMode="auto">
            <a:xfrm>
              <a:off x="1540" y="1148"/>
              <a:ext cx="1705" cy="690"/>
            </a:xfrm>
            <a:custGeom>
              <a:avLst/>
              <a:gdLst>
                <a:gd name="T0" fmla="*/ 1704 w 1705"/>
                <a:gd name="T1" fmla="*/ 0 h 745"/>
                <a:gd name="T2" fmla="*/ 744 w 1705"/>
                <a:gd name="T3" fmla="*/ 0 h 745"/>
                <a:gd name="T4" fmla="*/ 0 w 1705"/>
                <a:gd name="T5" fmla="*/ 320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49" name="Freeform 18"/>
            <p:cNvSpPr>
              <a:spLocks/>
            </p:cNvSpPr>
            <p:nvPr/>
          </p:nvSpPr>
          <p:spPr bwMode="auto">
            <a:xfrm>
              <a:off x="1540" y="3269"/>
              <a:ext cx="1705" cy="690"/>
            </a:xfrm>
            <a:custGeom>
              <a:avLst/>
              <a:gdLst>
                <a:gd name="T0" fmla="*/ 1704 w 1705"/>
                <a:gd name="T1" fmla="*/ 320 h 745"/>
                <a:gd name="T2" fmla="*/ 744 w 1705"/>
                <a:gd name="T3" fmla="*/ 320 h 745"/>
                <a:gd name="T4" fmla="*/ 0 w 1705"/>
                <a:gd name="T5" fmla="*/ 0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50" name="Oval 19"/>
            <p:cNvSpPr>
              <a:spLocks noChangeArrowheads="1"/>
            </p:cNvSpPr>
            <p:nvPr/>
          </p:nvSpPr>
          <p:spPr bwMode="auto">
            <a:xfrm>
              <a:off x="3164" y="3872"/>
              <a:ext cx="160" cy="14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48151" name="Freeform 20"/>
            <p:cNvSpPr>
              <a:spLocks/>
            </p:cNvSpPr>
            <p:nvPr/>
          </p:nvSpPr>
          <p:spPr bwMode="auto">
            <a:xfrm>
              <a:off x="1540" y="2292"/>
              <a:ext cx="1705" cy="689"/>
            </a:xfrm>
            <a:custGeom>
              <a:avLst/>
              <a:gdLst>
                <a:gd name="T0" fmla="*/ 1704 w 1705"/>
                <a:gd name="T1" fmla="*/ 0 h 745"/>
                <a:gd name="T2" fmla="*/ 744 w 1705"/>
                <a:gd name="T3" fmla="*/ 0 h 745"/>
                <a:gd name="T4" fmla="*/ 0 w 1705"/>
                <a:gd name="T5" fmla="*/ 314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8152" name="Freeform 21"/>
            <p:cNvSpPr>
              <a:spLocks/>
            </p:cNvSpPr>
            <p:nvPr/>
          </p:nvSpPr>
          <p:spPr bwMode="auto">
            <a:xfrm>
              <a:off x="1540" y="2159"/>
              <a:ext cx="1705" cy="689"/>
            </a:xfrm>
            <a:custGeom>
              <a:avLst/>
              <a:gdLst>
                <a:gd name="T0" fmla="*/ 1704 w 1705"/>
                <a:gd name="T1" fmla="*/ 314 h 745"/>
                <a:gd name="T2" fmla="*/ 744 w 1705"/>
                <a:gd name="T3" fmla="*/ 314 h 745"/>
                <a:gd name="T4" fmla="*/ 0 w 1705"/>
                <a:gd name="T5" fmla="*/ 0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4278" name="Oval 22"/>
            <p:cNvSpPr>
              <a:spLocks noChangeArrowheads="1"/>
            </p:cNvSpPr>
            <p:nvPr/>
          </p:nvSpPr>
          <p:spPr bwMode="auto">
            <a:xfrm>
              <a:off x="152" y="1707"/>
              <a:ext cx="1864" cy="1703"/>
            </a:xfrm>
            <a:prstGeom prst="ellipse">
              <a:avLst/>
            </a:prstGeom>
            <a:gradFill rotWithShape="0">
              <a:gsLst>
                <a:gs pos="0">
                  <a:srgbClr val="B9D6FD"/>
                </a:gs>
                <a:gs pos="100000">
                  <a:srgbClr val="B9D6FD">
                    <a:gamma/>
                    <a:shade val="8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l-GR" sz="2800" dirty="0">
                  <a:solidFill>
                    <a:srgbClr val="000000"/>
                  </a:solidFill>
                  <a:latin typeface="Century Gothic" pitchFamily="34" charset="0"/>
                </a:rPr>
                <a:t>Κατηγορίες </a:t>
              </a:r>
            </a:p>
            <a:p>
              <a:pPr algn="ctr">
                <a:defRPr/>
              </a:pPr>
              <a:r>
                <a:rPr lang="el-GR" sz="2800" dirty="0">
                  <a:solidFill>
                    <a:srgbClr val="000000"/>
                  </a:solidFill>
                  <a:latin typeface="Century Gothic" pitchFamily="34" charset="0"/>
                </a:rPr>
                <a:t>νέων </a:t>
              </a:r>
            </a:p>
            <a:p>
              <a:pPr algn="ctr">
                <a:defRPr/>
              </a:pPr>
              <a:r>
                <a:rPr lang="el-GR" sz="2800" dirty="0">
                  <a:solidFill>
                    <a:srgbClr val="000000"/>
                  </a:solidFill>
                  <a:latin typeface="Century Gothic" pitchFamily="34" charset="0"/>
                </a:rPr>
                <a:t>προϊόντων</a:t>
              </a:r>
              <a:endParaRPr lang="en-US" sz="28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48133" name="Rectangle 2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CC6D796-59D7-4986-83E5-FF8CE719EAAE}" type="slidenum">
              <a:rPr lang="en-US" altLang="el-GR" sz="2800">
                <a:latin typeface="Century Gothic" panose="020B0502020202020204" pitchFamily="34" charset="0"/>
              </a:rPr>
              <a:pPr/>
              <a:t>30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1371600" y="381000"/>
            <a:ext cx="0" cy="39624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219200" y="4267200"/>
            <a:ext cx="5257800" cy="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581400" y="762000"/>
            <a:ext cx="0" cy="3505200"/>
          </a:xfrm>
          <a:prstGeom prst="line">
            <a:avLst/>
          </a:prstGeom>
          <a:noFill/>
          <a:ln w="9525">
            <a:solidFill>
              <a:srgbClr val="CC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1371600" y="2667000"/>
            <a:ext cx="838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209800" y="2667000"/>
            <a:ext cx="228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2438400" y="2514600"/>
            <a:ext cx="1143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6049963" y="0"/>
            <a:ext cx="46037" cy="4267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200400" y="43434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2013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638800" y="4343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3581400" y="1981200"/>
            <a:ext cx="2514600" cy="533400"/>
          </a:xfrm>
          <a:prstGeom prst="line">
            <a:avLst/>
          </a:prstGeom>
          <a:noFill/>
          <a:ln w="38100">
            <a:solidFill>
              <a:srgbClr val="3399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3581400" y="1524000"/>
            <a:ext cx="25146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65" name="Text Box 14"/>
          <p:cNvSpPr txBox="1">
            <a:spLocks noChangeArrowheads="1"/>
          </p:cNvSpPr>
          <p:nvPr/>
        </p:nvSpPr>
        <p:spPr bwMode="auto">
          <a:xfrm>
            <a:off x="5724525" y="1628775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Α</a:t>
            </a:r>
          </a:p>
        </p:txBody>
      </p:sp>
      <p:sp>
        <p:nvSpPr>
          <p:cNvPr id="49166" name="Text Box 15"/>
          <p:cNvSpPr txBox="1">
            <a:spLocks noChangeArrowheads="1"/>
          </p:cNvSpPr>
          <p:nvPr/>
        </p:nvSpPr>
        <p:spPr bwMode="auto">
          <a:xfrm>
            <a:off x="5724525" y="10715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Β</a:t>
            </a:r>
          </a:p>
        </p:txBody>
      </p:sp>
      <p:sp>
        <p:nvSpPr>
          <p:cNvPr id="49167" name="Text Box 16"/>
          <p:cNvSpPr txBox="1">
            <a:spLocks noChangeArrowheads="1"/>
          </p:cNvSpPr>
          <p:nvPr/>
        </p:nvSpPr>
        <p:spPr bwMode="auto">
          <a:xfrm>
            <a:off x="5795963" y="428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Γ</a:t>
            </a:r>
          </a:p>
        </p:txBody>
      </p:sp>
      <p:sp>
        <p:nvSpPr>
          <p:cNvPr id="49168" name="Text Box 17"/>
          <p:cNvSpPr txBox="1">
            <a:spLocks noChangeArrowheads="1"/>
          </p:cNvSpPr>
          <p:nvPr/>
        </p:nvSpPr>
        <p:spPr bwMode="auto">
          <a:xfrm>
            <a:off x="6248400" y="1143000"/>
            <a:ext cx="2133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ΝΕΩΤΕΡΙΣΤΙΚΟ ΚΕΝΟ </a:t>
            </a:r>
            <a:r>
              <a:rPr lang="en-GB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              P.I.G</a:t>
            </a:r>
            <a:endParaRPr lang="el-GR" altLang="el-GR" sz="1800" b="1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9169" name="Freeform 18"/>
          <p:cNvSpPr>
            <a:spLocks/>
          </p:cNvSpPr>
          <p:nvPr/>
        </p:nvSpPr>
        <p:spPr bwMode="auto">
          <a:xfrm>
            <a:off x="6115050" y="285750"/>
            <a:ext cx="366713" cy="1868488"/>
          </a:xfrm>
          <a:custGeom>
            <a:avLst/>
            <a:gdLst>
              <a:gd name="T0" fmla="*/ 2147483647 w 231"/>
              <a:gd name="T1" fmla="*/ 0 h 853"/>
              <a:gd name="T2" fmla="*/ 2147483647 w 231"/>
              <a:gd name="T3" fmla="*/ 2147483647 h 853"/>
              <a:gd name="T4" fmla="*/ 2147483647 w 231"/>
              <a:gd name="T5" fmla="*/ 2147483647 h 853"/>
              <a:gd name="T6" fmla="*/ 2147483647 w 231"/>
              <a:gd name="T7" fmla="*/ 2147483647 h 853"/>
              <a:gd name="T8" fmla="*/ 2147483647 w 231"/>
              <a:gd name="T9" fmla="*/ 2147483647 h 853"/>
              <a:gd name="T10" fmla="*/ 2147483647 w 231"/>
              <a:gd name="T11" fmla="*/ 2147483647 h 853"/>
              <a:gd name="T12" fmla="*/ 2147483647 w 231"/>
              <a:gd name="T13" fmla="*/ 2147483647 h 8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1"/>
              <a:gd name="T22" fmla="*/ 0 h 853"/>
              <a:gd name="T23" fmla="*/ 231 w 231"/>
              <a:gd name="T24" fmla="*/ 853 h 8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1" h="853">
                <a:moveTo>
                  <a:pt x="48" y="0"/>
                </a:moveTo>
                <a:cubicBezTo>
                  <a:pt x="55" y="14"/>
                  <a:pt x="83" y="63"/>
                  <a:pt x="84" y="84"/>
                </a:cubicBezTo>
                <a:cubicBezTo>
                  <a:pt x="107" y="400"/>
                  <a:pt x="0" y="352"/>
                  <a:pt x="132" y="396"/>
                </a:cubicBezTo>
                <a:cubicBezTo>
                  <a:pt x="112" y="457"/>
                  <a:pt x="137" y="461"/>
                  <a:pt x="180" y="504"/>
                </a:cubicBezTo>
                <a:cubicBezTo>
                  <a:pt x="207" y="586"/>
                  <a:pt x="231" y="704"/>
                  <a:pt x="180" y="780"/>
                </a:cubicBezTo>
                <a:cubicBezTo>
                  <a:pt x="168" y="797"/>
                  <a:pt x="129" y="831"/>
                  <a:pt x="108" y="840"/>
                </a:cubicBezTo>
                <a:cubicBezTo>
                  <a:pt x="78" y="853"/>
                  <a:pt x="38" y="852"/>
                  <a:pt x="72" y="85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6400800" y="4114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t</a:t>
            </a:r>
            <a:endParaRPr lang="el-GR" altLang="el-GR" sz="1800" b="1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1219200" y="4800600"/>
            <a:ext cx="5257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Α=ΝΕΕΣ ΑΓΟΡΕΣ</a:t>
            </a:r>
          </a:p>
          <a:p>
            <a:pPr>
              <a:spcBef>
                <a:spcPct val="50000"/>
              </a:spcBef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Β=ΠΡΟΕΚΤΑΣΕΙΣ ΓΡΑΜΜΩΝ</a:t>
            </a:r>
          </a:p>
          <a:p>
            <a:pPr>
              <a:spcBef>
                <a:spcPct val="50000"/>
              </a:spcBef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Γ=ΝΕΕΣ ΒΕΛΤΙΩΣΕΙΣ,ΝΕΑ ΠΡΟΙΟΝΤΑ</a:t>
            </a:r>
          </a:p>
        </p:txBody>
      </p:sp>
      <p:sp>
        <p:nvSpPr>
          <p:cNvPr id="49172" name="Text Box 21"/>
          <p:cNvSpPr txBox="1">
            <a:spLocks noChangeArrowheads="1"/>
          </p:cNvSpPr>
          <p:nvPr/>
        </p:nvSpPr>
        <p:spPr bwMode="auto">
          <a:xfrm>
            <a:off x="5867400" y="5105400"/>
            <a:ext cx="297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200" b="1">
                <a:solidFill>
                  <a:srgbClr val="000066"/>
                </a:solidFill>
                <a:latin typeface="Century Gothic" panose="020B0502020202020204" pitchFamily="34" charset="0"/>
              </a:rPr>
              <a:t>Α+Β+Γ=</a:t>
            </a:r>
            <a:r>
              <a:rPr lang="en-GB" altLang="el-GR" sz="2200" b="1">
                <a:solidFill>
                  <a:srgbClr val="000066"/>
                </a:solidFill>
                <a:latin typeface="Century Gothic" panose="020B0502020202020204" pitchFamily="34" charset="0"/>
              </a:rPr>
              <a:t>P.I.G</a:t>
            </a:r>
            <a:endParaRPr lang="el-GR" altLang="el-GR" sz="2200" b="1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9173" name="Line 22"/>
          <p:cNvSpPr>
            <a:spLocks noChangeShapeType="1"/>
          </p:cNvSpPr>
          <p:nvPr/>
        </p:nvSpPr>
        <p:spPr bwMode="auto">
          <a:xfrm flipV="1">
            <a:off x="3563938" y="214313"/>
            <a:ext cx="2508250" cy="227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cxnSp>
        <p:nvCxnSpPr>
          <p:cNvPr id="49174" name="23 - Ευθύγραμμο βέλος σύνδεσης"/>
          <p:cNvCxnSpPr>
            <a:cxnSpLocks noChangeShapeType="1"/>
            <a:stCxn id="49159" idx="1"/>
            <a:endCxn id="49165" idx="2"/>
          </p:cNvCxnSpPr>
          <p:nvPr/>
        </p:nvCxnSpPr>
        <p:spPr bwMode="auto">
          <a:xfrm rot="5400000" flipH="1" flipV="1">
            <a:off x="4524376" y="1052512"/>
            <a:ext cx="519112" cy="2405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5" name="27 - Ευθεία γραμμή σύνδεσης"/>
          <p:cNvCxnSpPr>
            <a:cxnSpLocks noChangeShapeType="1"/>
            <a:stCxn id="49173" idx="0"/>
          </p:cNvCxnSpPr>
          <p:nvPr/>
        </p:nvCxnSpPr>
        <p:spPr bwMode="auto">
          <a:xfrm rot="5400000" flipH="1" flipV="1">
            <a:off x="4036219" y="527844"/>
            <a:ext cx="1492250" cy="24368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9469F89-93FE-449A-89E9-6C429ABCBA8C}" type="slidenum">
              <a:rPr lang="en-US" altLang="el-GR" sz="2800">
                <a:latin typeface="Century Gothic" panose="020B0502020202020204" pitchFamily="34" charset="0"/>
              </a:rPr>
              <a:pPr/>
              <a:t>31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44475" y="620713"/>
            <a:ext cx="1387475" cy="712787"/>
          </a:xfrm>
          <a:prstGeom prst="rect">
            <a:avLst/>
          </a:prstGeom>
          <a:noFill/>
          <a:ln w="12700">
            <a:solidFill>
              <a:srgbClr val="8FCEDB"/>
            </a:solidFill>
            <a:miter lim="800000"/>
            <a:headEnd/>
            <a:tailEnd/>
          </a:ln>
          <a:effectLst>
            <a:prstShdw prst="shdw17" dist="17961" dir="2700000">
              <a:srgbClr val="567C8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Αριθμός</a:t>
            </a:r>
          </a:p>
          <a:p>
            <a:pPr algn="ctr">
              <a:lnSpc>
                <a:spcPct val="75000"/>
              </a:lnSpc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Πιθανών</a:t>
            </a:r>
          </a:p>
          <a:p>
            <a:pPr algn="ctr">
              <a:lnSpc>
                <a:spcPct val="75000"/>
              </a:lnSpc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Προϊόντων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677150" y="5149850"/>
            <a:ext cx="1039813" cy="296863"/>
          </a:xfrm>
          <a:prstGeom prst="rect">
            <a:avLst/>
          </a:prstGeom>
          <a:noFill/>
          <a:ln w="12700">
            <a:solidFill>
              <a:srgbClr val="8FCEDB"/>
            </a:solidFill>
            <a:miter lim="800000"/>
            <a:headEnd/>
            <a:tailEnd/>
          </a:ln>
          <a:effectLst>
            <a:prstShdw prst="shdw17" dist="17961" dir="2700000">
              <a:srgbClr val="567C83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l-GR" altLang="el-GR" sz="1800" b="1">
                <a:solidFill>
                  <a:srgbClr val="000066"/>
                </a:solidFill>
                <a:latin typeface="Century Gothic" panose="020B0502020202020204" pitchFamily="34" charset="0"/>
              </a:rPr>
              <a:t>Χρόνος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4800" y="2308225"/>
            <a:ext cx="1447800" cy="1128713"/>
          </a:xfrm>
          <a:prstGeom prst="rect">
            <a:avLst/>
          </a:prstGeom>
          <a:gradFill rotWithShape="0">
            <a:gsLst>
              <a:gs pos="0">
                <a:srgbClr val="DADADA"/>
              </a:gs>
              <a:gs pos="50000">
                <a:srgbClr val="FFFFFF"/>
              </a:gs>
              <a:gs pos="100000">
                <a:srgbClr val="DADADA"/>
              </a:gs>
            </a:gsLst>
            <a:lin ang="18900000" scaled="1"/>
          </a:gradFill>
          <a:ln>
            <a:noFill/>
          </a:ln>
          <a:effectLst>
            <a:prstShdw prst="shdw17" dist="17961" dir="2700000">
              <a:srgbClr val="838383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Αριθμός</a:t>
            </a:r>
          </a:p>
          <a:p>
            <a:pPr algn="ctr">
              <a:lnSpc>
                <a:spcPct val="75000"/>
              </a:lnSpc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ιδεών</a:t>
            </a:r>
          </a:p>
          <a:p>
            <a:pPr algn="ctr">
              <a:lnSpc>
                <a:spcPct val="75000"/>
              </a:lnSpc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για</a:t>
            </a:r>
          </a:p>
          <a:p>
            <a:pPr algn="ctr">
              <a:lnSpc>
                <a:spcPct val="75000"/>
              </a:lnSpc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νέα</a:t>
            </a:r>
          </a:p>
          <a:p>
            <a:pPr algn="ctr">
              <a:lnSpc>
                <a:spcPct val="75000"/>
              </a:lnSpc>
            </a:pPr>
            <a:r>
              <a:rPr lang="el-GR" altLang="el-GR" sz="1800">
                <a:solidFill>
                  <a:srgbClr val="000066"/>
                </a:solidFill>
                <a:latin typeface="Century Gothic" panose="020B0502020202020204" pitchFamily="34" charset="0"/>
              </a:rPr>
              <a:t>προϊόντα</a:t>
            </a:r>
            <a:endParaRPr lang="el-GR" altLang="el-GR" sz="1800" i="1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878013" y="390525"/>
            <a:ext cx="0" cy="462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l-GR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889125" y="5026025"/>
            <a:ext cx="6276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l-GR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51" name="Arc 7"/>
          <p:cNvSpPr>
            <a:spLocks/>
          </p:cNvSpPr>
          <p:nvPr/>
        </p:nvSpPr>
        <p:spPr bwMode="auto">
          <a:xfrm>
            <a:off x="1890713" y="1254125"/>
            <a:ext cx="5899150" cy="37465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l-GR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62213" y="2919413"/>
            <a:ext cx="0" cy="2093912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l-GR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773738" y="4833938"/>
            <a:ext cx="0" cy="1793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l-GR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V="1">
            <a:off x="3567113" y="3851275"/>
            <a:ext cx="0" cy="118745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l-GR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4735513" y="4467225"/>
            <a:ext cx="0" cy="57150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l-GR" sz="180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50188" name="Group 12"/>
          <p:cNvGrpSpPr>
            <a:grpSpLocks/>
          </p:cNvGrpSpPr>
          <p:nvPr/>
        </p:nvGrpSpPr>
        <p:grpSpPr bwMode="auto">
          <a:xfrm>
            <a:off x="939800" y="4941888"/>
            <a:ext cx="8204200" cy="1538287"/>
            <a:chOff x="470" y="3158"/>
            <a:chExt cx="5600" cy="813"/>
          </a:xfrm>
        </p:grpSpPr>
        <p:sp>
          <p:nvSpPr>
            <p:cNvPr id="50190" name="Line 13"/>
            <p:cNvSpPr>
              <a:spLocks noChangeShapeType="1"/>
            </p:cNvSpPr>
            <p:nvPr/>
          </p:nvSpPr>
          <p:spPr bwMode="auto">
            <a:xfrm flipH="1" flipV="1">
              <a:off x="4539" y="3208"/>
              <a:ext cx="688" cy="369"/>
            </a:xfrm>
            <a:prstGeom prst="line">
              <a:avLst/>
            </a:prstGeom>
            <a:noFill/>
            <a:ln w="25400">
              <a:solidFill>
                <a:srgbClr val="DACBF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837A9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91" name="Line 14"/>
            <p:cNvSpPr>
              <a:spLocks noChangeShapeType="1"/>
            </p:cNvSpPr>
            <p:nvPr/>
          </p:nvSpPr>
          <p:spPr bwMode="auto">
            <a:xfrm flipH="1" flipV="1">
              <a:off x="3723" y="3208"/>
              <a:ext cx="496" cy="369"/>
            </a:xfrm>
            <a:prstGeom prst="line">
              <a:avLst/>
            </a:prstGeom>
            <a:noFill/>
            <a:ln w="25400">
              <a:solidFill>
                <a:srgbClr val="BBD6EB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70808D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92" name="Line 15"/>
            <p:cNvSpPr>
              <a:spLocks noChangeShapeType="1"/>
            </p:cNvSpPr>
            <p:nvPr/>
          </p:nvSpPr>
          <p:spPr bwMode="auto">
            <a:xfrm flipH="1" flipV="1">
              <a:off x="2907" y="3208"/>
              <a:ext cx="304" cy="369"/>
            </a:xfrm>
            <a:prstGeom prst="line">
              <a:avLst/>
            </a:prstGeom>
            <a:noFill/>
            <a:ln w="25400">
              <a:solidFill>
                <a:srgbClr val="FECFD7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987C81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93" name="Line 16"/>
            <p:cNvSpPr>
              <a:spLocks noChangeShapeType="1"/>
            </p:cNvSpPr>
            <p:nvPr/>
          </p:nvSpPr>
          <p:spPr bwMode="auto">
            <a:xfrm flipV="1">
              <a:off x="2011" y="3158"/>
              <a:ext cx="80" cy="268"/>
            </a:xfrm>
            <a:prstGeom prst="line">
              <a:avLst/>
            </a:prstGeom>
            <a:noFill/>
            <a:ln w="25400">
              <a:solidFill>
                <a:srgbClr val="D0E5B3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7D896B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94" name="Line 17"/>
            <p:cNvSpPr>
              <a:spLocks noChangeShapeType="1"/>
            </p:cNvSpPr>
            <p:nvPr/>
          </p:nvSpPr>
          <p:spPr bwMode="auto">
            <a:xfrm flipV="1">
              <a:off x="955" y="3208"/>
              <a:ext cx="560" cy="369"/>
            </a:xfrm>
            <a:prstGeom prst="line">
              <a:avLst/>
            </a:prstGeom>
            <a:noFill/>
            <a:ln w="25400">
              <a:solidFill>
                <a:srgbClr val="F7DFA5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948663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195" name="Rectangle 18"/>
            <p:cNvSpPr>
              <a:spLocks noChangeArrowheads="1"/>
            </p:cNvSpPr>
            <p:nvPr/>
          </p:nvSpPr>
          <p:spPr bwMode="auto">
            <a:xfrm>
              <a:off x="470" y="3557"/>
              <a:ext cx="972" cy="267"/>
            </a:xfrm>
            <a:prstGeom prst="rect">
              <a:avLst/>
            </a:prstGeom>
            <a:gradFill rotWithShape="0">
              <a:gsLst>
                <a:gs pos="0">
                  <a:srgbClr val="F7DFA5"/>
                </a:gs>
                <a:gs pos="50000">
                  <a:srgbClr val="FEFCF6"/>
                </a:gs>
                <a:gs pos="100000">
                  <a:srgbClr val="F7DFA5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948663"/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1. Συλλογή </a:t>
              </a:r>
            </a:p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ιδεών</a:t>
              </a:r>
            </a:p>
          </p:txBody>
        </p:sp>
        <p:sp>
          <p:nvSpPr>
            <p:cNvPr id="50196" name="Rectangle 19"/>
            <p:cNvSpPr>
              <a:spLocks noChangeArrowheads="1"/>
            </p:cNvSpPr>
            <p:nvPr/>
          </p:nvSpPr>
          <p:spPr bwMode="auto">
            <a:xfrm>
              <a:off x="1439" y="3375"/>
              <a:ext cx="1094" cy="596"/>
            </a:xfrm>
            <a:prstGeom prst="rect">
              <a:avLst/>
            </a:prstGeom>
            <a:gradFill rotWithShape="0">
              <a:gsLst>
                <a:gs pos="0">
                  <a:srgbClr val="D0E5B3"/>
                </a:gs>
                <a:gs pos="50000">
                  <a:srgbClr val="FFFFFF"/>
                </a:gs>
                <a:gs pos="100000">
                  <a:srgbClr val="D0E5B3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7D896B"/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2. Αξιολόγηση </a:t>
              </a:r>
            </a:p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ιδεών -  </a:t>
              </a:r>
            </a:p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Οικονομική ανάλυση</a:t>
              </a:r>
            </a:p>
          </p:txBody>
        </p:sp>
        <p:sp>
          <p:nvSpPr>
            <p:cNvPr id="50197" name="Rectangle 20"/>
            <p:cNvSpPr>
              <a:spLocks noChangeArrowheads="1"/>
            </p:cNvSpPr>
            <p:nvPr/>
          </p:nvSpPr>
          <p:spPr bwMode="auto">
            <a:xfrm>
              <a:off x="2561" y="3557"/>
              <a:ext cx="1159" cy="267"/>
            </a:xfrm>
            <a:prstGeom prst="rect">
              <a:avLst/>
            </a:prstGeom>
            <a:gradFill rotWithShape="0">
              <a:gsLst>
                <a:gs pos="0">
                  <a:srgbClr val="FECFD7"/>
                </a:gs>
                <a:gs pos="50000">
                  <a:srgbClr val="FFFFFF"/>
                </a:gs>
                <a:gs pos="100000">
                  <a:srgbClr val="FECFD7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987C81"/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3. Κατασκευή</a:t>
              </a:r>
            </a:p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πρωτοτύπου</a:t>
              </a:r>
            </a:p>
          </p:txBody>
        </p:sp>
        <p:sp>
          <p:nvSpPr>
            <p:cNvPr id="50198" name="Rectangle 21"/>
            <p:cNvSpPr>
              <a:spLocks noChangeArrowheads="1"/>
            </p:cNvSpPr>
            <p:nvPr/>
          </p:nvSpPr>
          <p:spPr bwMode="auto">
            <a:xfrm>
              <a:off x="3733" y="3557"/>
              <a:ext cx="933" cy="377"/>
            </a:xfrm>
            <a:prstGeom prst="rect">
              <a:avLst/>
            </a:prstGeom>
            <a:gradFill rotWithShape="0">
              <a:gsLst>
                <a:gs pos="0">
                  <a:srgbClr val="BBD6EB"/>
                </a:gs>
                <a:gs pos="50000">
                  <a:srgbClr val="FFFFFF"/>
                </a:gs>
                <a:gs pos="100000">
                  <a:srgbClr val="BBD6EB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70808D"/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4. </a:t>
              </a:r>
            </a:p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Δοκιμή</a:t>
              </a:r>
            </a:p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αγοράς</a:t>
              </a:r>
            </a:p>
          </p:txBody>
        </p:sp>
        <p:sp>
          <p:nvSpPr>
            <p:cNvPr id="50199" name="Rectangle 22"/>
            <p:cNvSpPr>
              <a:spLocks noChangeArrowheads="1"/>
            </p:cNvSpPr>
            <p:nvPr/>
          </p:nvSpPr>
          <p:spPr bwMode="auto">
            <a:xfrm>
              <a:off x="4744" y="3532"/>
              <a:ext cx="1326" cy="267"/>
            </a:xfrm>
            <a:prstGeom prst="rect">
              <a:avLst/>
            </a:prstGeom>
            <a:gradFill rotWithShape="0">
              <a:gsLst>
                <a:gs pos="0">
                  <a:srgbClr val="DACBF0"/>
                </a:gs>
                <a:gs pos="50000">
                  <a:srgbClr val="FFFFFF"/>
                </a:gs>
                <a:gs pos="100000">
                  <a:srgbClr val="DACBF0"/>
                </a:gs>
              </a:gsLst>
              <a:lin ang="5400000" scaled="1"/>
            </a:gradFill>
            <a:ln>
              <a:noFill/>
            </a:ln>
            <a:effectLst>
              <a:prstShdw prst="shdw17" dist="17961" dir="2700000">
                <a:srgbClr val="837A90"/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5. Προετοιμασία</a:t>
              </a:r>
            </a:p>
            <a:p>
              <a:pPr algn="ctr">
                <a:lnSpc>
                  <a:spcPct val="75000"/>
                </a:lnSpc>
              </a:pPr>
              <a:r>
                <a:rPr lang="el-GR" altLang="el-GR" sz="1800">
                  <a:solidFill>
                    <a:srgbClr val="000066"/>
                  </a:solidFill>
                  <a:latin typeface="Century Gothic" panose="020B0502020202020204" pitchFamily="34" charset="0"/>
                </a:rPr>
                <a:t>εισαγωγής</a:t>
              </a:r>
            </a:p>
          </p:txBody>
        </p:sp>
      </p:grp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CF74D06-381E-4083-B759-28E49B14651A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32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Διαδικασία εισαγωγής νέων προϊόντων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67544" y="1268760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02FFBAE-E370-4C43-A748-0FAA26CE50D9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33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1. Συλλογή Ιδεών</a:t>
            </a: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9BFE67-57EC-4008-A12F-A4D739E3309C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34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6914" name="Picture 2" descr="http://www.eventnegotiators.com.au/wp-content/uploads/2012/10/productla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420938"/>
            <a:ext cx="611505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476375" y="55895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http://www.eventnegotiators.com.au/corporate-social-events/product-launch/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CBE3464-726E-49EE-AAF0-94E9EB2D6944}" type="slidenum">
              <a:rPr lang="en-US" altLang="el-GR" sz="2800">
                <a:latin typeface="Century Gothic" panose="020B0502020202020204" pitchFamily="34" charset="0"/>
              </a:rPr>
              <a:pPr/>
              <a:t>35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53251" name="Title 8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Πηγές ιδεών νέων προϊόντων </a:t>
            </a:r>
            <a:endParaRPr lang="el-GR" altLang="el-GR" smtClean="0">
              <a:solidFill>
                <a:schemeClr val="tx1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971600" y="1988840"/>
          <a:ext cx="7128792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Εσω-επιχειρησιακές πηγές</a:t>
            </a:r>
            <a:endParaRPr lang="el-GR" altLang="el-GR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81300"/>
            <a:ext cx="57912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smtClean="0">
                <a:latin typeface="Century Gothic" panose="020B0502020202020204" pitchFamily="34" charset="0"/>
              </a:rPr>
              <a:t>ΜΑΡΚΕΤΙΝΓΚ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latin typeface="Century Gothic" panose="020B0502020202020204" pitchFamily="34" charset="0"/>
              </a:rPr>
              <a:t>ΠΡΟΣΩΠΙΚΟ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latin typeface="Century Gothic" panose="020B0502020202020204" pitchFamily="34" charset="0"/>
              </a:rPr>
              <a:t>ΕΡΕΥΝΑ ΚΑΙ ΑΝΑΠΤΥΞΗ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latin typeface="Century Gothic" panose="020B0502020202020204" pitchFamily="34" charset="0"/>
              </a:rPr>
              <a:t>ΠΑΡΑΓΩΓΗ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latin typeface="Century Gothic" panose="020B0502020202020204" pitchFamily="34" charset="0"/>
              </a:rPr>
              <a:t>ΧΡΗΜΑΤΟ-ΟΙΚΟΝΟΜΙΚΟ</a:t>
            </a:r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>
            <a:off x="609600" y="1752600"/>
            <a:ext cx="0" cy="4648200"/>
          </a:xfrm>
          <a:prstGeom prst="line">
            <a:avLst/>
          </a:prstGeom>
          <a:noFill/>
          <a:ln w="38100">
            <a:solidFill>
              <a:srgbClr val="FFF9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34B6023-6E8C-490C-86A7-F745C2A4CE06}" type="slidenum">
              <a:rPr lang="en-US" altLang="el-GR" sz="2800">
                <a:latin typeface="Century Gothic" panose="020B0502020202020204" pitchFamily="34" charset="0"/>
              </a:rPr>
              <a:pPr/>
              <a:t>36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pic>
        <p:nvPicPr>
          <p:cNvPr id="50188" name="Picture 12" descr="https://encrypted-tbn2.gstatic.com/images?q=tbn:ANd9GcQZwusucODMDkt6MtzkQQ_Cb6ASW8utp1GC8fTEJJEgB05G4XeG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882864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279" name="Rectangle 10"/>
          <p:cNvSpPr>
            <a:spLocks noChangeArrowheads="1"/>
          </p:cNvSpPr>
          <p:nvPr/>
        </p:nvSpPr>
        <p:spPr bwMode="auto">
          <a:xfrm>
            <a:off x="4787900" y="50847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Πήγή: </a:t>
            </a:r>
            <a:r>
              <a:rPr lang="en-US" altLang="el-GR" sz="1200">
                <a:latin typeface="Century Gothic" panose="020B0502020202020204" pitchFamily="34" charset="0"/>
              </a:rPr>
              <a:t>https://improvingbusinessmusings.wordpress.com/2014/07/16/internalization-kills-companies/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8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Εξω-επιχειρησιακές πηγές</a:t>
            </a:r>
            <a:endParaRPr lang="el-GR" altLang="el-GR" smtClean="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773238"/>
            <a:ext cx="5638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ΚΑΤΑΝΑΛΩΤΕΣ 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ΑΝΤΑΓΩΝΙΣΤΕΣ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ΔΙΑΝΟΜΗ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Μ.Μ.Ε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ΤΡΑΠΕΖΕΣ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ΚΡΑΤΙΚΕΣ ΠΗΓΕΣ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ΕΡΕΥΝΗΤΙΚΑ ΙΝΣΤΙΤΟΥΤΑ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ΠΑΝΕΠΙΣΤΗΜΙΑ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ΠΑΡΑΓΩΓΟΙ ΠΡΩΤΩΝ ΥΛΩΝ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ΠΡΟΜΗΘΕΥΤΕΣ ΕΞΟΠΛΙΣΜΟΥ</a:t>
            </a: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304800" y="6248400"/>
            <a:ext cx="8458200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304800" y="6096000"/>
            <a:ext cx="84582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609600" y="1752600"/>
            <a:ext cx="0" cy="464820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D65A3D-310D-416C-A930-A3411D6FF8F9}" type="slidenum">
              <a:rPr lang="en-US" altLang="el-GR" sz="2800">
                <a:latin typeface="Century Gothic" panose="020B0502020202020204" pitchFamily="34" charset="0"/>
              </a:rPr>
              <a:pPr/>
              <a:t>37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9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Ανταγωνιστές-πηγές            νέων ιδεών</a:t>
            </a:r>
            <a:endParaRPr lang="el-GR" altLang="el-GR" smtClean="0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628775"/>
            <a:ext cx="7010400" cy="3429000"/>
          </a:xfrm>
        </p:spPr>
        <p:txBody>
          <a:bodyPr/>
          <a:lstStyle/>
          <a:p>
            <a:r>
              <a:rPr lang="el-GR" altLang="el-GR" sz="2400" smtClean="0">
                <a:latin typeface="Century Gothic" panose="020B0502020202020204" pitchFamily="34" charset="0"/>
              </a:rPr>
              <a:t>ΕΞΑΓΟΡΑ ΤΟΥ ΑΝΤΑΓΩΝΙΣΤΙΚΟΥ ΠΡΟΪΟΝΤΟΣ</a:t>
            </a:r>
          </a:p>
          <a:p>
            <a:r>
              <a:rPr lang="el-GR" altLang="el-GR" sz="2400" smtClean="0">
                <a:latin typeface="Century Gothic" panose="020B0502020202020204" pitchFamily="34" charset="0"/>
              </a:rPr>
              <a:t>ΕΞΑΘΡΩΣΗ ΤΟΥ ΠΡΟΪΟΝΤΟΣ</a:t>
            </a:r>
          </a:p>
          <a:p>
            <a:r>
              <a:rPr lang="el-GR" altLang="el-GR" sz="2400" smtClean="0">
                <a:latin typeface="Century Gothic" panose="020B0502020202020204" pitchFamily="34" charset="0"/>
              </a:rPr>
              <a:t>ΑΝΤΙΣΤΡΟΦΗ ΚΑΤΑΣΚΕΥΗ                       (</a:t>
            </a:r>
            <a:r>
              <a:rPr lang="en-GB" altLang="el-GR" sz="2400" smtClean="0">
                <a:latin typeface="Century Gothic" panose="020B0502020202020204" pitchFamily="34" charset="0"/>
              </a:rPr>
              <a:t>REVERSE ENGINEERING)</a:t>
            </a:r>
          </a:p>
          <a:p>
            <a:r>
              <a:rPr lang="el-GR" altLang="el-GR" sz="2400" smtClean="0">
                <a:latin typeface="Century Gothic" panose="020B0502020202020204" pitchFamily="34" charset="0"/>
              </a:rPr>
              <a:t>ΑΝΑΛΥΣΗ ΤΩΝ ΣΥΝΤΕΛΕΣΤΩΝ ΚΟΣΤΟΥΣ</a:t>
            </a:r>
          </a:p>
          <a:p>
            <a:r>
              <a:rPr lang="el-GR" altLang="el-GR" sz="2400" smtClean="0">
                <a:latin typeface="Century Gothic" panose="020B0502020202020204" pitchFamily="34" charset="0"/>
              </a:rPr>
              <a:t>ΚΑΤΟΧΥΡΩΣΗ ΟΙΚΟΝΟΜΙΩΝ ΚΛΙΜΑΚΟΣ</a:t>
            </a:r>
            <a:endParaRPr lang="en-GB" altLang="el-GR" sz="2400" smtClean="0">
              <a:latin typeface="Century Gothic" panose="020B0502020202020204" pitchFamily="34" charset="0"/>
            </a:endParaRPr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304800" y="6096000"/>
            <a:ext cx="845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>
            <a:off x="609600" y="1752600"/>
            <a:ext cx="0" cy="4648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304800" y="6248400"/>
            <a:ext cx="84582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B262D1-FDA0-4709-9A0E-CD7BC820F28E}" type="slidenum">
              <a:rPr lang="en-US" altLang="el-GR" sz="2800">
                <a:latin typeface="Century Gothic" panose="020B0502020202020204" pitchFamily="34" charset="0"/>
              </a:rPr>
              <a:pPr/>
              <a:t>38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pic>
        <p:nvPicPr>
          <p:cNvPr id="56328" name="Picture 21" descr="compet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65625"/>
            <a:ext cx="531971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Rectangle 10"/>
          <p:cNvSpPr>
            <a:spLocks noChangeArrowheads="1"/>
          </p:cNvSpPr>
          <p:nvPr/>
        </p:nvSpPr>
        <p:spPr bwMode="auto">
          <a:xfrm>
            <a:off x="1619250" y="639603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http://www.peoplegeneration.com/2014/12/4-reasons-why-your-small-business-needs-seo-2/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0"/>
          <p:cNvSpPr>
            <a:spLocks noGrp="1"/>
          </p:cNvSpPr>
          <p:nvPr>
            <p:ph type="title"/>
          </p:nvPr>
        </p:nvSpPr>
        <p:spPr>
          <a:xfrm>
            <a:off x="900113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rgbClr val="000066"/>
                </a:solidFill>
                <a:latin typeface="Century Gothic" panose="020B0502020202020204" pitchFamily="34" charset="0"/>
              </a:rPr>
              <a:t>Ο κλάδος των εφευρέσεων</a:t>
            </a:r>
            <a:endParaRPr lang="el-GR" altLang="el-G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28775"/>
            <a:ext cx="7772400" cy="3124200"/>
          </a:xfrm>
        </p:spPr>
        <p:txBody>
          <a:bodyPr/>
          <a:lstStyle/>
          <a:p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ΤΕΧΝΟΛΟΓΙΚΕΣ ΕΚΘΕΣΕΙΣ</a:t>
            </a:r>
          </a:p>
          <a:p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ΕΠΙΔΕΙΞΕΙΣ ΕΞΑΣΦΑΛΙΣΗΣ ΔΙΚΑΙΩΜΑΤΩΝ (</a:t>
            </a:r>
            <a:r>
              <a:rPr lang="en-GB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PATENT SHOWS)</a:t>
            </a:r>
          </a:p>
          <a:p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ΠΑΝΕΠΙΣΤΗΜΙΑΚΑ ΕΡΕΥΝΗΤΙΚΑ ΚΕΝΤΡΑ</a:t>
            </a:r>
          </a:p>
          <a:p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ΕΠΙΧΕΙΡΗΣΕΙΣ ΚΕΦΑΛΑΙΟΥ </a:t>
            </a:r>
          </a:p>
          <a:p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ΕΥΚΑΙΡΙΑΣ</a:t>
            </a:r>
          </a:p>
          <a:p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ΤΡΑΠΕΖΕΣ</a:t>
            </a:r>
          </a:p>
          <a:p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ΙΔΙΩΤΕΣ ΕΠΕΝΔΥΤΕΣ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228600" y="6096000"/>
            <a:ext cx="8458200" cy="0"/>
          </a:xfrm>
          <a:prstGeom prst="line">
            <a:avLst/>
          </a:prstGeom>
          <a:noFill/>
          <a:ln w="38100">
            <a:solidFill>
              <a:srgbClr val="FFF9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685800" y="64770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>
            <a:off x="609600" y="1752600"/>
            <a:ext cx="0" cy="46482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125FBCB-35E7-46CE-995E-A1C5063EBD0A}" type="slidenum">
              <a:rPr lang="en-US" altLang="el-GR" sz="2800">
                <a:latin typeface="Century Gothic" panose="020B0502020202020204" pitchFamily="34" charset="0"/>
              </a:rPr>
              <a:pPr/>
              <a:t>39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pic>
        <p:nvPicPr>
          <p:cNvPr id="53259" name="Picture 11" descr="https://encrypted-tbn1.gstatic.com/images?q=tbn:ANd9GcRK0T4zCfTFk5F361TMtK-pkRjvS6O24CVpwupWBUo30vjw03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653136"/>
            <a:ext cx="4116865" cy="1617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787900" y="6381750"/>
            <a:ext cx="45720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</a:p>
          <a:p>
            <a:pPr>
              <a:spcBef>
                <a:spcPct val="30000"/>
              </a:spcBef>
            </a:pPr>
            <a:r>
              <a:rPr lang="en-US" altLang="el-GR" sz="1200">
                <a:latin typeface="Century Gothic" panose="020B0502020202020204" pitchFamily="34" charset="0"/>
              </a:rPr>
              <a:t>ttps://www.raptureready.com/time/inventions.html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Σκοποί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dirty="0" smtClean="0">
                <a:latin typeface="Century Gothic" pitchFamily="34" charset="0"/>
              </a:rPr>
              <a:t>Να γνωρίζουν τι είναι ο κύκλος ζωής προϊόντος, από ποια στάδια αποτελείται και τα χαρακτηριστικά του κάθε σταδίου</a:t>
            </a:r>
          </a:p>
          <a:p>
            <a:pPr>
              <a:defRPr/>
            </a:pPr>
            <a:r>
              <a:rPr lang="el-GR" dirty="0" smtClean="0">
                <a:latin typeface="Century Gothic" pitchFamily="34" charset="0"/>
              </a:rPr>
              <a:t>Να αναγνωρίζουν τα στάδια που ακολουθεί η διάχυση ενός καινούργιου προϊόντος στην αγορά. </a:t>
            </a:r>
          </a:p>
          <a:p>
            <a:pPr>
              <a:defRPr/>
            </a:pPr>
            <a:r>
              <a:rPr lang="el-GR" dirty="0" smtClean="0">
                <a:latin typeface="Century Gothic" pitchFamily="34" charset="0"/>
              </a:rPr>
              <a:t>Να γνωρίζουν τα χαρακτηριστικά των ομάδων καταναλωτών, ανάλογα με το πόσο γρήγορα υιοθετούν ένα καινούργιο προϊόν</a:t>
            </a:r>
          </a:p>
          <a:p>
            <a:pPr>
              <a:defRPr/>
            </a:pPr>
            <a:r>
              <a:rPr lang="el-GR" dirty="0" smtClean="0">
                <a:latin typeface="Century Gothic" pitchFamily="34" charset="0"/>
              </a:rPr>
              <a:t>Να ξέρουν την διαδικασία ανάπτυξης νέων προϊόντων και το τι περιλαμβάνει κάθε ένα από τα στάδιά της. 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9667DA-1EA5-4449-87BB-463A55F0BD85}" type="slidenum">
              <a:rPr lang="el-GR" altLang="el-GR" sz="1400">
                <a:latin typeface="Times New Roman" panose="02020603050405020304" pitchFamily="18" charset="0"/>
              </a:rPr>
              <a:pPr/>
              <a:t>4</a:t>
            </a:fld>
            <a:endParaRPr lang="el-GR" altLang="el-GR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Ιδέες νέων προϊόντων</a:t>
            </a:r>
            <a:endParaRPr lang="en-US" altLang="el-GR" smtClean="0">
              <a:latin typeface="Century Gothic" panose="020B0502020202020204" pitchFamily="34" charset="0"/>
            </a:endParaRP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95288" y="1676400"/>
            <a:ext cx="8247062" cy="4422775"/>
            <a:chOff x="336" y="816"/>
            <a:chExt cx="5108" cy="3026"/>
          </a:xfrm>
        </p:grpSpPr>
        <p:sp>
          <p:nvSpPr>
            <p:cNvPr id="227332" name="Rectangle 4"/>
            <p:cNvSpPr>
              <a:spLocks noChangeArrowheads="1"/>
            </p:cNvSpPr>
            <p:nvPr/>
          </p:nvSpPr>
          <p:spPr bwMode="auto">
            <a:xfrm>
              <a:off x="988" y="816"/>
              <a:ext cx="2042" cy="321"/>
            </a:xfrm>
            <a:prstGeom prst="rect">
              <a:avLst/>
            </a:prstGeom>
            <a:solidFill>
              <a:srgbClr val="75BA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l-GR" dirty="0">
                  <a:solidFill>
                    <a:srgbClr val="000000"/>
                  </a:solidFill>
                  <a:latin typeface="Century Gothic" pitchFamily="34" charset="0"/>
                </a:rPr>
                <a:t>Πελάτες </a:t>
              </a:r>
              <a:endParaRPr lang="en-US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7333" name="Rectangle 5"/>
            <p:cNvSpPr>
              <a:spLocks noChangeArrowheads="1"/>
            </p:cNvSpPr>
            <p:nvPr/>
          </p:nvSpPr>
          <p:spPr bwMode="auto">
            <a:xfrm>
              <a:off x="1394" y="1246"/>
              <a:ext cx="2041" cy="323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l-GR" dirty="0">
                  <a:solidFill>
                    <a:srgbClr val="000000"/>
                  </a:solidFill>
                  <a:latin typeface="Century Gothic" pitchFamily="34" charset="0"/>
                </a:rPr>
                <a:t>Εργαζόμενοι</a:t>
              </a:r>
              <a:endParaRPr lang="en-US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7334" name="Rectangle 6"/>
            <p:cNvSpPr>
              <a:spLocks noChangeArrowheads="1"/>
            </p:cNvSpPr>
            <p:nvPr/>
          </p:nvSpPr>
          <p:spPr bwMode="auto">
            <a:xfrm>
              <a:off x="1784" y="1677"/>
              <a:ext cx="2037" cy="323"/>
            </a:xfrm>
            <a:prstGeom prst="rect">
              <a:avLst/>
            </a:prstGeom>
            <a:solidFill>
              <a:srgbClr val="FD93D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l-GR" dirty="0">
                  <a:solidFill>
                    <a:srgbClr val="000000"/>
                  </a:solidFill>
                  <a:latin typeface="Century Gothic" pitchFamily="34" charset="0"/>
                </a:rPr>
                <a:t>Διανομείς</a:t>
              </a:r>
              <a:endParaRPr lang="en-US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7335" name="Rectangle 7"/>
            <p:cNvSpPr>
              <a:spLocks noChangeArrowheads="1"/>
            </p:cNvSpPr>
            <p:nvPr/>
          </p:nvSpPr>
          <p:spPr bwMode="auto">
            <a:xfrm>
              <a:off x="2172" y="2109"/>
              <a:ext cx="2042" cy="328"/>
            </a:xfrm>
            <a:prstGeom prst="rect">
              <a:avLst/>
            </a:prstGeom>
            <a:solidFill>
              <a:srgbClr val="A2FAE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l-GR" dirty="0">
                  <a:solidFill>
                    <a:srgbClr val="000000"/>
                  </a:solidFill>
                  <a:latin typeface="Century Gothic" pitchFamily="34" charset="0"/>
                </a:rPr>
                <a:t>Ανταγωνιστές</a:t>
              </a:r>
              <a:endParaRPr lang="en-US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7336" name="Rectangle 8"/>
            <p:cNvSpPr>
              <a:spLocks noChangeArrowheads="1"/>
            </p:cNvSpPr>
            <p:nvPr/>
          </p:nvSpPr>
          <p:spPr bwMode="auto">
            <a:xfrm>
              <a:off x="2623" y="2539"/>
              <a:ext cx="2036" cy="326"/>
            </a:xfrm>
            <a:prstGeom prst="rect">
              <a:avLst/>
            </a:prstGeom>
            <a:solidFill>
              <a:srgbClr val="FE7AA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Century Gothic" pitchFamily="34" charset="0"/>
                </a:rPr>
                <a:t>R &amp; D</a:t>
              </a:r>
            </a:p>
          </p:txBody>
        </p:sp>
        <p:sp>
          <p:nvSpPr>
            <p:cNvPr id="227337" name="Rectangle 9"/>
            <p:cNvSpPr>
              <a:spLocks noChangeArrowheads="1"/>
            </p:cNvSpPr>
            <p:nvPr/>
          </p:nvSpPr>
          <p:spPr bwMode="auto">
            <a:xfrm>
              <a:off x="2986" y="2969"/>
              <a:ext cx="2041" cy="319"/>
            </a:xfrm>
            <a:prstGeom prst="rect">
              <a:avLst/>
            </a:prstGeom>
            <a:solidFill>
              <a:srgbClr val="FFD5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l-GR" dirty="0">
                  <a:solidFill>
                    <a:srgbClr val="000000"/>
                  </a:solidFill>
                  <a:latin typeface="Century Gothic" pitchFamily="34" charset="0"/>
                </a:rPr>
                <a:t>Σύμβουλοι</a:t>
              </a:r>
              <a:endParaRPr lang="en-US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7338" name="Rectangle 10"/>
            <p:cNvSpPr>
              <a:spLocks noChangeArrowheads="1"/>
            </p:cNvSpPr>
            <p:nvPr/>
          </p:nvSpPr>
          <p:spPr bwMode="auto">
            <a:xfrm>
              <a:off x="3402" y="3399"/>
              <a:ext cx="2042" cy="324"/>
            </a:xfrm>
            <a:prstGeom prst="rect">
              <a:avLst/>
            </a:prstGeom>
            <a:solidFill>
              <a:srgbClr val="21E2F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l-GR" dirty="0">
                  <a:solidFill>
                    <a:srgbClr val="000000"/>
                  </a:solidFill>
                  <a:latin typeface="Century Gothic" pitchFamily="34" charset="0"/>
                </a:rPr>
                <a:t>Δημιουργική Σκέψη</a:t>
              </a:r>
              <a:endParaRPr lang="en-US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27339" name="AutoShape 11"/>
            <p:cNvSpPr>
              <a:spLocks noChangeArrowheads="1"/>
            </p:cNvSpPr>
            <p:nvPr/>
          </p:nvSpPr>
          <p:spPr bwMode="auto">
            <a:xfrm>
              <a:off x="336" y="833"/>
              <a:ext cx="2769" cy="3009"/>
            </a:xfrm>
            <a:prstGeom prst="rtTriangle">
              <a:avLst/>
            </a:prstGeom>
            <a:solidFill>
              <a:srgbClr val="BEDDF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>
                <a:defRPr/>
              </a:pPr>
              <a:r>
                <a:rPr lang="el-GR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entury Gothic" pitchFamily="34" charset="0"/>
                </a:rPr>
                <a:t>Πηγές Νέων Ιδεών</a:t>
              </a:r>
              <a:endPara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58381" name="AutoShape 12"/>
            <p:cNvSpPr>
              <a:spLocks noChangeArrowheads="1"/>
            </p:cNvSpPr>
            <p:nvPr/>
          </p:nvSpPr>
          <p:spPr bwMode="auto">
            <a:xfrm>
              <a:off x="414" y="851"/>
              <a:ext cx="530" cy="214"/>
            </a:xfrm>
            <a:prstGeom prst="rightArrow">
              <a:avLst>
                <a:gd name="adj1" fmla="val 50000"/>
                <a:gd name="adj2" fmla="val 90615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8382" name="AutoShape 13"/>
            <p:cNvSpPr>
              <a:spLocks noChangeArrowheads="1"/>
            </p:cNvSpPr>
            <p:nvPr/>
          </p:nvSpPr>
          <p:spPr bwMode="auto">
            <a:xfrm>
              <a:off x="810" y="1266"/>
              <a:ext cx="530" cy="214"/>
            </a:xfrm>
            <a:prstGeom prst="rightArrow">
              <a:avLst>
                <a:gd name="adj1" fmla="val 50000"/>
                <a:gd name="adj2" fmla="val 90615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8383" name="AutoShape 14"/>
            <p:cNvSpPr>
              <a:spLocks noChangeArrowheads="1"/>
            </p:cNvSpPr>
            <p:nvPr/>
          </p:nvSpPr>
          <p:spPr bwMode="auto">
            <a:xfrm>
              <a:off x="1212" y="1679"/>
              <a:ext cx="530" cy="214"/>
            </a:xfrm>
            <a:prstGeom prst="rightArrow">
              <a:avLst>
                <a:gd name="adj1" fmla="val 50000"/>
                <a:gd name="adj2" fmla="val 90615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8384" name="AutoShape 15"/>
            <p:cNvSpPr>
              <a:spLocks noChangeArrowheads="1"/>
            </p:cNvSpPr>
            <p:nvPr/>
          </p:nvSpPr>
          <p:spPr bwMode="auto">
            <a:xfrm>
              <a:off x="1614" y="2124"/>
              <a:ext cx="530" cy="214"/>
            </a:xfrm>
            <a:prstGeom prst="rightArrow">
              <a:avLst>
                <a:gd name="adj1" fmla="val 50000"/>
                <a:gd name="adj2" fmla="val 90615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8385" name="AutoShape 16"/>
            <p:cNvSpPr>
              <a:spLocks noChangeArrowheads="1"/>
            </p:cNvSpPr>
            <p:nvPr/>
          </p:nvSpPr>
          <p:spPr bwMode="auto">
            <a:xfrm>
              <a:off x="2016" y="2569"/>
              <a:ext cx="530" cy="214"/>
            </a:xfrm>
            <a:prstGeom prst="rightArrow">
              <a:avLst>
                <a:gd name="adj1" fmla="val 50000"/>
                <a:gd name="adj2" fmla="val 90615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8386" name="AutoShape 17"/>
            <p:cNvSpPr>
              <a:spLocks noChangeArrowheads="1"/>
            </p:cNvSpPr>
            <p:nvPr/>
          </p:nvSpPr>
          <p:spPr bwMode="auto">
            <a:xfrm>
              <a:off x="2393" y="2998"/>
              <a:ext cx="530" cy="214"/>
            </a:xfrm>
            <a:prstGeom prst="rightArrow">
              <a:avLst>
                <a:gd name="adj1" fmla="val 50000"/>
                <a:gd name="adj2" fmla="val 90615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  <p:sp>
          <p:nvSpPr>
            <p:cNvPr id="58387" name="AutoShape 18"/>
            <p:cNvSpPr>
              <a:spLocks noChangeArrowheads="1"/>
            </p:cNvSpPr>
            <p:nvPr/>
          </p:nvSpPr>
          <p:spPr bwMode="auto">
            <a:xfrm>
              <a:off x="2820" y="3435"/>
              <a:ext cx="530" cy="214"/>
            </a:xfrm>
            <a:prstGeom prst="rightArrow">
              <a:avLst>
                <a:gd name="adj1" fmla="val 50000"/>
                <a:gd name="adj2" fmla="val 90615"/>
              </a:avLst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l-GR" altLang="el-GR">
                <a:latin typeface="Century Gothic" panose="020B0502020202020204" pitchFamily="34" charset="0"/>
              </a:endParaRPr>
            </a:p>
          </p:txBody>
        </p:sp>
      </p:grpSp>
      <p:sp>
        <p:nvSpPr>
          <p:cNvPr id="58372" name="Rectangle 19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08C1E6-0FE5-420A-866B-E58F0A40F5EE}" type="slidenum">
              <a:rPr lang="en-US" altLang="el-GR" sz="2800">
                <a:latin typeface="Century Gothic" panose="020B0502020202020204" pitchFamily="34" charset="0"/>
              </a:rPr>
              <a:pPr/>
              <a:t>40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0"/>
          <p:cNvSpPr>
            <a:spLocks noGrp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Προϋποθέσεις στρατηγικής μίμησης</a:t>
            </a:r>
            <a:endParaRPr lang="el-GR" altLang="el-GR" smtClean="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2276475"/>
            <a:ext cx="77724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smtClean="0">
                <a:latin typeface="Century Gothic" panose="020B0502020202020204" pitchFamily="34" charset="0"/>
              </a:rPr>
              <a:t>ΠΑΡΑΓΩΓΙΚΗ ΕΥΕΛΙΞΙΑ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latin typeface="Century Gothic" panose="020B0502020202020204" pitchFamily="34" charset="0"/>
              </a:rPr>
              <a:t>ΔΗΜΙΟΥΡΓΙΚΟΥΣ,</a:t>
            </a:r>
            <a:r>
              <a:rPr lang="en-US" altLang="el-GR" sz="2800" smtClean="0">
                <a:latin typeface="Century Gothic" panose="020B0502020202020204" pitchFamily="34" charset="0"/>
              </a:rPr>
              <a:t> </a:t>
            </a:r>
            <a:r>
              <a:rPr lang="el-GR" altLang="el-GR" sz="2800" smtClean="0">
                <a:latin typeface="Century Gothic" panose="020B0502020202020204" pitchFamily="34" charset="0"/>
              </a:rPr>
              <a:t>ΕΥΕΛΙΚΤΟΥΣ ΜΗΧΑΝΟΛΟΓΟΥΣ ΚΑΙ ΕΡΕΥΝΗΤΕΣ,ΤΑΧΥΤΗΤΑ ΑΝΤΙΓΡΑΦΗΣ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latin typeface="Century Gothic" panose="020B0502020202020204" pitchFamily="34" charset="0"/>
              </a:rPr>
              <a:t>ΙΚΑΝΟ ΠΡΟΣΩΠΙΚΟ ΜΑΡΚΕΤΙΝΓΚ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latin typeface="Century Gothic" panose="020B0502020202020204" pitchFamily="34" charset="0"/>
              </a:rPr>
              <a:t>ΔΥΝΑΤΟΤΗΤΑ ΓΡΗΓΟΡΗΣ ΕΙΣΟΔΟΥ</a:t>
            </a:r>
            <a:endParaRPr lang="el-GR" altLang="el-GR" sz="2400" smtClean="0">
              <a:latin typeface="Century Gothic" panose="020B0502020202020204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403350" y="5589588"/>
            <a:ext cx="815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 b="1">
                <a:latin typeface="Century Gothic" panose="020B0502020202020204" pitchFamily="34" charset="0"/>
              </a:rPr>
              <a:t>Η ΜΙΜΗΣΗ ΕΙΝΑΙ Ο ΚΑΝΟΝΑΣ</a:t>
            </a:r>
            <a:r>
              <a:rPr lang="en-GB" altLang="el-GR" sz="2000" b="1">
                <a:latin typeface="Century Gothic" panose="020B0502020202020204" pitchFamily="34" charset="0"/>
              </a:rPr>
              <a:t> </a:t>
            </a:r>
            <a:r>
              <a:rPr lang="el-GR" altLang="el-GR" sz="2000" b="1">
                <a:latin typeface="Century Gothic" panose="020B0502020202020204" pitchFamily="34" charset="0"/>
              </a:rPr>
              <a:t>,</a:t>
            </a:r>
            <a:r>
              <a:rPr lang="en-GB" altLang="el-GR" sz="2000" b="1">
                <a:latin typeface="Century Gothic" panose="020B0502020202020204" pitchFamily="34" charset="0"/>
              </a:rPr>
              <a:t> </a:t>
            </a:r>
            <a:r>
              <a:rPr lang="el-GR" altLang="el-GR" sz="2000" b="1">
                <a:latin typeface="Century Gothic" panose="020B0502020202020204" pitchFamily="34" charset="0"/>
              </a:rPr>
              <a:t>ΕΞΑΙΡΕΣΗ Ο ΝΕΩΤΕΡΙΣΜΟΣ</a:t>
            </a:r>
          </a:p>
        </p:txBody>
      </p:sp>
      <p:sp>
        <p:nvSpPr>
          <p:cNvPr id="59397" name="AutoShape 7"/>
          <p:cNvSpPr>
            <a:spLocks noChangeArrowheads="1"/>
          </p:cNvSpPr>
          <p:nvPr/>
        </p:nvSpPr>
        <p:spPr bwMode="auto">
          <a:xfrm>
            <a:off x="179388" y="5373688"/>
            <a:ext cx="982662" cy="752475"/>
          </a:xfrm>
          <a:prstGeom prst="rightArrow">
            <a:avLst>
              <a:gd name="adj1" fmla="val 50000"/>
              <a:gd name="adj2" fmla="val 34443"/>
            </a:avLst>
          </a:prstGeom>
          <a:gradFill rotWithShape="0">
            <a:gsLst>
              <a:gs pos="0">
                <a:srgbClr val="325508"/>
              </a:gs>
              <a:gs pos="50000">
                <a:srgbClr val="6DB812"/>
              </a:gs>
              <a:gs pos="100000">
                <a:srgbClr val="325508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DB812"/>
            </a:extrusionClr>
            <a:contourClr>
              <a:srgbClr val="325508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59398" name="Rectangle 11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1F4686-C441-4166-8D2D-B13E90293F1D}" type="slidenum">
              <a:rPr lang="en-US" altLang="el-GR" sz="2800">
                <a:latin typeface="Century Gothic" panose="020B0502020202020204" pitchFamily="34" charset="0"/>
              </a:rPr>
              <a:pPr/>
              <a:t>41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1143000" y="28956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800">
                <a:latin typeface="Century Gothic" panose="020B0502020202020204" pitchFamily="34" charset="0"/>
              </a:rPr>
              <a:t>ΕΡΕΥΝΑ ΑΓΟΡΑΣ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5181600" y="2819400"/>
            <a:ext cx="2895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2800">
                <a:latin typeface="Century Gothic" panose="020B0502020202020204" pitchFamily="34" charset="0"/>
              </a:rPr>
              <a:t>ΑΝΑΛΥΣΗ ΚΟΙΝΩΝΙΚΩΝ ΑΛΛΑΓΩΝ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0" y="46482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l-GR">
                <a:latin typeface="Century Gothic" panose="020B0502020202020204" pitchFamily="34" charset="0"/>
              </a:rPr>
              <a:t> Η ΚΟΙΝΩΝΙΑ ΠΑΡΟΥΣΙΑΖΕΙ ΔΙΑΦΟΡΟΠΟΙΗΜΕΝΗ                            ΖΗΤΗΣΗ    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l-GR">
                <a:latin typeface="Century Gothic" panose="020B0502020202020204" pitchFamily="34" charset="0"/>
              </a:rPr>
              <a:t> ΤΟ ΜΕΛΛΟΝ ΕΙΝΑΙ ΑΠΡΟΒΛΕΠΤΟ</a:t>
            </a: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l-GR" altLang="el-GR">
                <a:latin typeface="Century Gothic" panose="020B0502020202020204" pitchFamily="34" charset="0"/>
              </a:rPr>
              <a:t> ΕΜΦΑΣΗ ΣΕ ΠΡΟΪΟΝΤΑ ΓΙΑ ΤΙΣ ΠΑΡΟΥΣΕΣ ΠΕΡΙΣΤΑΣΕΙΣ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4191000" y="1600200"/>
            <a:ext cx="1676400" cy="1219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>
            <a:off x="2438400" y="1600200"/>
            <a:ext cx="1752600" cy="1219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0F470C1-5DCC-45D0-83D4-E5C42E4E4875}" type="slidenum">
              <a:rPr lang="en-US" altLang="el-GR" sz="2800">
                <a:latin typeface="Century Gothic" panose="020B0502020202020204" pitchFamily="34" charset="0"/>
              </a:rPr>
              <a:pPr/>
              <a:t>42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60424" name="Title 10"/>
          <p:cNvSpPr>
            <a:spLocks noGrp="1"/>
          </p:cNvSpPr>
          <p:nvPr>
            <p:ph type="title"/>
          </p:nvPr>
        </p:nvSpPr>
        <p:spPr>
          <a:xfrm>
            <a:off x="0" y="260350"/>
            <a:ext cx="8709025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ΑΝΑΠΤΥΞΗ ΝΕΩΝ</a:t>
            </a:r>
            <a:r>
              <a:rPr lang="en-GB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ΠΡΟΪΟΝΤΩΝ</a:t>
            </a:r>
            <a:r>
              <a:rPr lang="en-GB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(Marketing,R &amp; D)</a:t>
            </a:r>
            <a:endParaRPr lang="el-GR" altLang="el-GR" smtClean="0"/>
          </a:p>
        </p:txBody>
      </p:sp>
    </p:spTree>
  </p:cSld>
  <p:clrMapOvr>
    <a:masterClrMapping/>
  </p:clrMapOvr>
  <p:transition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2. Αξιολόγηση ιδεών  </a:t>
            </a:r>
            <a:br>
              <a:rPr lang="el-GR" altLang="el-GR" smtClean="0">
                <a:latin typeface="Century Gothic" panose="020B0502020202020204" pitchFamily="34" charset="0"/>
              </a:rPr>
            </a:br>
            <a:endParaRPr lang="el-GR" altLang="el-GR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300A69-3FBD-488F-A6FA-DBC37FE41015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43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6914" name="Picture 2" descr="http://www.eventnegotiators.com.au/wp-content/uploads/2012/10/productla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420938"/>
            <a:ext cx="611505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476375" y="55895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http://www.eventnegotiators.com.au/corporate-social-events/product-launch/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8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Παράγοντες επιλογής νέων ιδεών</a:t>
            </a:r>
            <a:endParaRPr lang="el-GR" altLang="el-GR" smtClean="0">
              <a:solidFill>
                <a:schemeClr val="tx1"/>
              </a:solidFill>
            </a:endParaRPr>
          </a:p>
        </p:txBody>
      </p:sp>
      <p:sp>
        <p:nvSpPr>
          <p:cNvPr id="62467" name="Rectangle 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566A272-9EBD-422D-83A3-466C18D4B941}" type="slidenum">
              <a:rPr lang="en-US" altLang="el-GR" sz="2800">
                <a:latin typeface="Century Gothic" panose="020B0502020202020204" pitchFamily="34" charset="0"/>
              </a:rPr>
              <a:pPr/>
              <a:t>44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55576" y="1988840"/>
          <a:ext cx="75845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9"/>
          <p:cNvSpPr>
            <a:spLocks noGrp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Στρατηγική νέου προϊόντος</a:t>
            </a:r>
            <a:endParaRPr lang="el-GR" altLang="el-GR" smtClean="0">
              <a:solidFill>
                <a:schemeClr val="tx1"/>
              </a:solidFill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AC6CA6B-0EA8-485B-9A6A-BF29B3C77903}" type="slidenum">
              <a:rPr lang="en-US" altLang="el-GR" sz="2800">
                <a:latin typeface="Century Gothic" panose="020B0502020202020204" pitchFamily="34" charset="0"/>
              </a:rPr>
              <a:pPr/>
              <a:t>45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755576" y="1397000"/>
          <a:ext cx="79208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 descr="Dotted grid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447800"/>
          </a:xfrm>
          <a:pattFill prst="dotGrid">
            <a:fgClr>
              <a:srgbClr val="99CCFF"/>
            </a:fgClr>
            <a:bgClr>
              <a:schemeClr val="bg1"/>
            </a:bgClr>
          </a:patt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z="2800" smtClean="0">
                <a:solidFill>
                  <a:schemeClr val="tx1"/>
                </a:solidFill>
                <a:latin typeface="Century Gothic" panose="020B0502020202020204" pitchFamily="34" charset="0"/>
              </a:rPr>
              <a:t>Η ΙΔΙΑ ΙΔΕΑ ΜΠΟΡΕΙ ΝΑ ΜΕΤΑΦΡΑΣΤΕΙ ΣΕ ΔΙΑΦΟΡΕΤΙΚΑ ΧΑΡΑΚΤΗΡΙΣΤΙΚΑ ΠΡΟΪΟΝΤΟΣ ΣΕ ΣΧΕΣΗ ΜΕ</a:t>
            </a:r>
            <a:r>
              <a:rPr lang="en-GB" altLang="el-GR" sz="280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  <a:endParaRPr lang="el-GR" altLang="el-GR" sz="280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305800" cy="2971800"/>
          </a:xfrm>
        </p:spPr>
        <p:txBody>
          <a:bodyPr/>
          <a:lstStyle/>
          <a:p>
            <a:r>
              <a:rPr lang="el-GR" altLang="el-GR" sz="2400" smtClean="0">
                <a:latin typeface="Century Gothic" panose="020B0502020202020204" pitchFamily="34" charset="0"/>
              </a:rPr>
              <a:t>ΠΟΙΟΣ ΧΡΗΣΙΜΟΠΟΙΕΙ ΤΟ ΠΡΟΪΟΝ </a:t>
            </a:r>
            <a:r>
              <a:rPr lang="en-GB" altLang="el-GR" sz="2400" smtClean="0">
                <a:latin typeface="Century Gothic" panose="020B0502020202020204" pitchFamily="34" charset="0"/>
              </a:rPr>
              <a:t>: </a:t>
            </a:r>
            <a:r>
              <a:rPr lang="el-GR" altLang="el-GR" sz="2400" smtClean="0">
                <a:latin typeface="Century Gothic" panose="020B0502020202020204" pitchFamily="34" charset="0"/>
              </a:rPr>
              <a:t>ΜΩΡΑ, ΠΑΙΔΙΑ,</a:t>
            </a:r>
            <a:r>
              <a:rPr lang="en-US" altLang="el-GR" sz="2400" smtClean="0"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latin typeface="Century Gothic" panose="020B0502020202020204" pitchFamily="34" charset="0"/>
              </a:rPr>
              <a:t>ΕΦΗΒΟΙ,</a:t>
            </a:r>
            <a:r>
              <a:rPr lang="en-US" altLang="el-GR" sz="2400" smtClean="0"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latin typeface="Century Gothic" panose="020B0502020202020204" pitchFamily="34" charset="0"/>
              </a:rPr>
              <a:t>ΕΝΗΛΙΚΕΣ,</a:t>
            </a:r>
            <a:r>
              <a:rPr lang="en-US" altLang="el-GR" sz="2400" smtClean="0"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latin typeface="Century Gothic" panose="020B0502020202020204" pitchFamily="34" charset="0"/>
              </a:rPr>
              <a:t>ΗΛΙΚΙΩΜΕΝΟΙ</a:t>
            </a:r>
          </a:p>
          <a:p>
            <a:r>
              <a:rPr lang="el-GR" altLang="el-GR" sz="2400" smtClean="0">
                <a:latin typeface="Century Gothic" panose="020B0502020202020204" pitchFamily="34" charset="0"/>
              </a:rPr>
              <a:t>ΠΟΙΑ ΕΙΝΑΙ ΤΑ ΚΥΡΙΑ ΩΦΕΛΗ ΠΟΥ ΘΑ ΧΑΡΑΚΤΗΡΙΖΟΥΝ ΤΟ ΠΡΟΪΟΝ</a:t>
            </a:r>
            <a:r>
              <a:rPr lang="en-GB" altLang="el-GR" sz="2400" smtClean="0">
                <a:latin typeface="Century Gothic" panose="020B0502020202020204" pitchFamily="34" charset="0"/>
              </a:rPr>
              <a:t>:</a:t>
            </a:r>
            <a:r>
              <a:rPr lang="el-GR" altLang="el-GR" sz="2400" smtClean="0">
                <a:latin typeface="Century Gothic" panose="020B0502020202020204" pitchFamily="34" charset="0"/>
              </a:rPr>
              <a:t> ΓΕΥΣΗ,</a:t>
            </a:r>
            <a:r>
              <a:rPr lang="en-US" altLang="el-GR" sz="2400" smtClean="0"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latin typeface="Century Gothic" panose="020B0502020202020204" pitchFamily="34" charset="0"/>
              </a:rPr>
              <a:t>ΘΡΕΠΤΙΚΗ ΑΞΙΑ,</a:t>
            </a:r>
            <a:r>
              <a:rPr lang="en-US" altLang="el-GR" sz="2400" smtClean="0"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latin typeface="Century Gothic" panose="020B0502020202020204" pitchFamily="34" charset="0"/>
              </a:rPr>
              <a:t>ΑΝΑΨΥΚΤΙΚΗ ΔΥΝΑΤΟΤΗΤΑ</a:t>
            </a:r>
          </a:p>
          <a:p>
            <a:r>
              <a:rPr lang="el-GR" altLang="el-GR" sz="2400" smtClean="0">
                <a:latin typeface="Century Gothic" panose="020B0502020202020204" pitchFamily="34" charset="0"/>
              </a:rPr>
              <a:t>ΔΥΝΑΤΟΤΗΤΑ ΧΡΗΣΗΣ </a:t>
            </a:r>
            <a:r>
              <a:rPr lang="en-GB" altLang="el-GR" sz="2400" smtClean="0">
                <a:latin typeface="Century Gothic" panose="020B0502020202020204" pitchFamily="34" charset="0"/>
              </a:rPr>
              <a:t>:</a:t>
            </a:r>
            <a:r>
              <a:rPr lang="el-GR" altLang="el-GR" sz="2400" smtClean="0">
                <a:latin typeface="Century Gothic" panose="020B0502020202020204" pitchFamily="34" charset="0"/>
              </a:rPr>
              <a:t> ΠΡΟΓΕΥΜΑ,</a:t>
            </a:r>
            <a:r>
              <a:rPr lang="en-US" altLang="el-GR" sz="2400" smtClean="0"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latin typeface="Century Gothic" panose="020B0502020202020204" pitchFamily="34" charset="0"/>
              </a:rPr>
              <a:t>ΓΕΥΜΑ,</a:t>
            </a:r>
            <a:r>
              <a:rPr lang="en-US" altLang="el-GR" sz="2400" smtClean="0"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latin typeface="Century Gothic" panose="020B0502020202020204" pitchFamily="34" charset="0"/>
              </a:rPr>
              <a:t>ΔΕΙΠΝΟ,</a:t>
            </a:r>
            <a:r>
              <a:rPr lang="en-US" altLang="el-GR" sz="2400" smtClean="0"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latin typeface="Century Gothic" panose="020B0502020202020204" pitchFamily="34" charset="0"/>
              </a:rPr>
              <a:t>ΕΝΔΙΑΜΕΣΑ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6096000"/>
            <a:ext cx="8382000" cy="1524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pic>
        <p:nvPicPr>
          <p:cNvPr id="64517" name="Picture 5" descr="HH0023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11763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352800" y="56388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pic>
        <p:nvPicPr>
          <p:cNvPr id="64519" name="Picture 7" descr="fd0122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749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fd004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0"/>
            <a:ext cx="9334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F5F43E-1562-470B-B415-D92A76ABB535}" type="slidenum">
              <a:rPr lang="en-US" altLang="el-GR" sz="2800">
                <a:latin typeface="Century Gothic" panose="020B0502020202020204" pitchFamily="34" charset="0"/>
              </a:rPr>
              <a:pPr/>
              <a:t>46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7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Στόχοι στην ανάπτυξη            νέων προϊόντων</a:t>
            </a:r>
            <a:endParaRPr lang="el-GR" altLang="el-GR" smtClean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060575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altLang="el-GR" sz="2400" smtClean="0">
                <a:latin typeface="Century Gothic" panose="020B0502020202020204" pitchFamily="34" charset="0"/>
              </a:rPr>
              <a:t>ΟΙ ΝΕΕΣ  ΙΔΕΕΣ ΘΑ ΠΡΕΠΕΙ ΝΑ ΒΑΣΙΖΟΝΤΑΙ ΣΤΑ ΙΣΧΥΡΑ ΣΗΜΕΙΑ ΤΗΣ ΕΠΙΧΕΙΡΗΣΗΣ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400" smtClean="0">
                <a:latin typeface="Century Gothic" panose="020B0502020202020204" pitchFamily="34" charset="0"/>
              </a:rPr>
              <a:t>ΕΛΑΧΙΣΤΟΠΟΙΗΣΗ ΤΟΥ ΛΑΘΟΥΣ ΤΗΣ ΑΠΟΡΡΙΨΗΣ ‘Η ΤΗΣ ΑΠΟΔΟΧΗΣ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400" smtClean="0">
                <a:latin typeface="Century Gothic" panose="020B0502020202020204" pitchFamily="34" charset="0"/>
              </a:rPr>
              <a:t>ΑΝΑΓΚΗ ΧΡΗΣΙΜΟΠΟΙΗΣΗΣ ΣΤΕΛΕΧΩΝ ΜΕ ΕΥΡΕΙΕΣ ΙΔΕΕΣ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400" smtClean="0">
                <a:latin typeface="Century Gothic" panose="020B0502020202020204" pitchFamily="34" charset="0"/>
              </a:rPr>
              <a:t>ΑΠΟΚΛΕΙΣΜΟΣ ΤΗΣ ΔΙΟΙΚΗΣΗΣ  ΣΤΟ ΠΡΩΤΟ ΣΤΑΔΙΟ ΤΩΝ ΙΔΕΩΝ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l-GR" sz="2400" smtClean="0">
                <a:latin typeface="Century Gothic" panose="020B0502020202020204" pitchFamily="34" charset="0"/>
              </a:rPr>
              <a:t>ΕΠΑΝΕΞΕΤΑΣΗ ΤΩΝ ΙΔΕΩΝ ΣΕ ΕΝΑ ΜΕΤΕΠΕΙΤΑ ΣΤΑΔΙΟ</a:t>
            </a:r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323850" y="6308725"/>
            <a:ext cx="8382000" cy="1524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65541" name="Rectangle 6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5D20589-3F9C-48C3-B806-AAD789DB2505}" type="slidenum">
              <a:rPr lang="en-US" altLang="el-GR" sz="2800">
                <a:latin typeface="Century Gothic" panose="020B0502020202020204" pitchFamily="34" charset="0"/>
              </a:rPr>
              <a:pPr/>
              <a:t>47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9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Αρχές του μάρκετινγκ νέων προϊόντων</a:t>
            </a:r>
            <a:endParaRPr lang="el-GR" altLang="el-G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524000"/>
            <a:ext cx="80010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ΣΑΦΗΣ ΚΑΘΟΡΙΣΜΟΣ ΜΙΑΣ ΑΚΡΙΒΟΥΣ ΣΤΡΑΤΗΓΙΚΗΣ ΝΕΩΝ ΠΡΟΪΟΝΤΩΝ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ΣΧΕΔΙΑΣΜΟΣ ΤΗΣ ΕΠΙΘΥΜΗΤΗΣ ΝΕΩΤΕΡΙΣΤΙΚΗΣ ΕΚΡΟΗΣ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ΕΜΦΑΣΗ ΣΕ ΣΤΟΙΧΕΙΑ ΠΟΥ ΥΠΑΡΧΕΙ ΥΠΕΡΟΧΗ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ΔΗΜΙΟΥΡΓΙΑ ΤΗΣ ΚΑΤΑΛΛΗΛΗΣ ΟΡΓΑΝΩΣΗΣ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ΕΠΕΝΔΥΣΗ ΣΕ ΣΥΝΕΧΗ ΒΑΣΗ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ΕΠΕΝΔΥΣΕ ΤΟ 1/3 ΤΟΥ ΠΡΟΥΠΟΛΟΓΙΣΜΟΥ ΣΕ ΕΥΚΑΙΡΙΕΣ ΑΙΧΜΗΣ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ΑΝΑΠΤΥΞΗ ΣΥΣΤΗΜΑΤΟΣ ΕΠΕΞΕΡΓΑΣΙΑΣ ΝΕΩΝ ΙΔΕΩΝ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latin typeface="Century Gothic" panose="020B0502020202020204" pitchFamily="34" charset="0"/>
              </a:rPr>
              <a:t>ΑΝΑΠΤΥΞΗ ΑΝΤΙΚΕΙΜΕΝΙΚΩΝ ΚΡΙΤΗΡΙΩΝ</a:t>
            </a:r>
            <a:endParaRPr lang="el-GR" altLang="el-GR" sz="2200" smtClean="0">
              <a:latin typeface="Century Gothic" panose="020B0502020202020204" pitchFamily="34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304800" y="6553200"/>
            <a:ext cx="84582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533400" y="1676400"/>
            <a:ext cx="0" cy="4724400"/>
          </a:xfrm>
          <a:prstGeom prst="line">
            <a:avLst/>
          </a:prstGeom>
          <a:noFill/>
          <a:ln w="57150">
            <a:solidFill>
              <a:srgbClr val="CCEED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F28023-414F-4225-A5D5-A07906CEBDBF}" type="slidenum">
              <a:rPr lang="en-US" altLang="el-GR" sz="2800">
                <a:latin typeface="Century Gothic" panose="020B0502020202020204" pitchFamily="34" charset="0"/>
              </a:rPr>
              <a:pPr/>
              <a:t>48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Line 10"/>
          <p:cNvSpPr>
            <a:spLocks noChangeShapeType="1"/>
          </p:cNvSpPr>
          <p:nvPr/>
        </p:nvSpPr>
        <p:spPr bwMode="auto">
          <a:xfrm flipH="1">
            <a:off x="2963863" y="4224338"/>
            <a:ext cx="3733800" cy="914400"/>
          </a:xfrm>
          <a:prstGeom prst="line">
            <a:avLst/>
          </a:prstGeom>
          <a:noFill/>
          <a:ln w="12700">
            <a:solidFill>
              <a:schemeClr val="hlink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51CF5B6-7A32-41F3-84AC-8D7B3AE61909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49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251520" y="1124744"/>
          <a:ext cx="853244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Περιεχόμενα ενότητας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Ο Κύκλος Ζωής Προϊόντος</a:t>
            </a:r>
            <a:endParaRPr lang="en-US" altLang="el-GR" smtClean="0">
              <a:latin typeface="Century Gothic" panose="020B0502020202020204" pitchFamily="34" charset="0"/>
            </a:endParaRPr>
          </a:p>
          <a:p>
            <a:r>
              <a:rPr lang="el-GR" altLang="el-GR" smtClean="0">
                <a:latin typeface="Century Gothic" panose="020B0502020202020204" pitchFamily="34" charset="0"/>
              </a:rPr>
              <a:t>Διαδικασία Διάχυσης Προϊόντος</a:t>
            </a:r>
          </a:p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58E876F-92DC-4ECC-AFEA-6C31FFDD12B4}" type="slidenum">
              <a:rPr lang="el-GR" altLang="el-GR" sz="1400">
                <a:latin typeface="Times New Roman" panose="02020603050405020304" pitchFamily="18" charset="0"/>
              </a:rPr>
              <a:pPr/>
              <a:t>5</a:t>
            </a:fld>
            <a:endParaRPr lang="el-GR" altLang="el-GR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Brainstorming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962400" y="2667000"/>
            <a:ext cx="495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C0C0C0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800">
                <a:latin typeface="Century Gothic" panose="020B0502020202020204" pitchFamily="34" charset="0"/>
              </a:rPr>
              <a:t>Η διαδικασία που οδηγεί μια ομάδα να σκεφτεί με ανεξάρτητους τρόπους, δημιουργικά, για να προτείνει κάτι νέο. </a:t>
            </a:r>
            <a:endParaRPr lang="en-US" altLang="el-GR" sz="2800">
              <a:latin typeface="Century Gothic" panose="020B0502020202020204" pitchFamily="34" charset="0"/>
            </a:endParaRPr>
          </a:p>
        </p:txBody>
      </p:sp>
      <p:pic>
        <p:nvPicPr>
          <p:cNvPr id="68612" name="Picture 14" descr="C:\Users\TURBO_X\Desktop\γ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0" y="63341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25C6C9-2932-41DC-8195-03B69A1A113F}" type="slidenum">
              <a:rPr lang="en-US" altLang="el-GR" sz="2800">
                <a:latin typeface="Century Gothic" panose="020B0502020202020204" pitchFamily="34" charset="0"/>
              </a:rPr>
              <a:pPr/>
              <a:t>50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68614" name="AutoShape 7" descr="data:image/jpeg;base64,/9j/4AAQSkZJRgABAQAAAQABAAD/2wCEAAkGBxQSEhQTExIWFRQXFRcYFhgYGBQXFRUUFRUXGBUcFxMYHyshGholHBUXITEiJSkrLi4uGB8zODctNygtLisBCgoKDg0OGxAQGjUmHyQsLC04LCwsLSwuLCwsNiwsLCwsLCwtLCwsLSwsLC8sLywsLCwuLDc0NCwsLCwsLC8sLP/AABEIALcBEwMBIgACEQEDEQH/xAAcAAEAAQUBAQAAAAAAAAAAAAAABwIDBAUGCAH/xABJEAABAwIDBAYHAwgIBgMAAAABAAIDBBEFEiEGMUFRBxMiYXGBIzJSkZKhsRRicjNCc4LBwsPhJGODk6KjstEVFkNU0vAXNFP/xAAaAQEAAwEBAQAAAAAAAAAAAAAAAgMEAQUG/8QALREAAgIBAwMCBAcBAQAAAAAAAAECEQMSITEEQVETIgUykfBhcYGhscHx4SP/2gAMAwEAAhEDEQA/AJgREXlmgIiIAiIgCIiAIiIAiIgCIiAIiIAiFY9HIS3XhooOaUlHz/R2trMhERTOBERAEREAREQBERAEREAREQBERAEREAREQBERAEREAREQBERAERfCgPqLENQ5h7e7mFlNdcXCrhljO0uV2JSi0fURFYRPjxofBYuGt7JPerktYxu94+p9wVDMRjP59vEEfVZpyxeopOatXta7lqjPS0kZSL41wOoNx3ar6tJUEREARW+uF8vFXFxST4OtUERF04EREAREQBERAEREAREQBERAEREAREQBERAEREAREQFEsYcLFUU0JbcXuOHdvV5FB44uSn3JanVFqonDG5nfzJ5BaKqrnP42byH7TxVeLT5pCODdB48f/e5YS8LruslObhF+1fueh0+BRSk+QiIvNNRcilc03aSD/wC7xxW6w/EM/Zdo75Hw71oV9a4g3GhG5aum6qeCW3Hgqy4Y5F+J1ZWC5sr/ALo9yyqaXO1ruY+fH5q4vopwWVJ26/DueWm4PjctQU4bu38VdRFZGKiqjwRbbdsIiKRwIiIAiIgCIiAIiIAiIgCIiAIiIAiIgCIiAIiIAiIgCIiA5ec9p34j9Srav1rLSPH3j89f2rmMX2jc2b7NSwmoqLAuF8scTTbWR/DQg2/3APyiwznkcUuL/T832PY1qMU2dAi1mzmIPqIBJIxrX55GHISWExyOYS0nWxLVewvE2VAeY8xayR0eYizXuZbMWHi0EkX5gqEsUotprjZklNOvxM1ERVkjf4P+SHifqs1YuGMtE3vF/ebrKX1nTKsME/CPHyu5v8wiIrisIiIAiIgCIiAIiIAiIgCIiApe8Dfoql8c24sVaDhG3tOFhx+niVByae/Hk6lfHJVHJcuHIj6K4tcMVjBNg7U3vYb/AH3WWycPbdhB/Z4hVYs8JbKVvfgnPHJbtUXkVEMdhqbk6k96rV8W2rZBhERdOBFbkjO8Gx+R8QvkMt9CLO5d3MFQ11KmSra0VF9nAcwfkq1hVNbG1wublt9Brv71XBiDHmwNjyOnz3KqPUY9bi5K78/fck8cqujJJsvqsuhJN3HTgBu81eV0W3dog6NLjcNnB3MWPiP5fRcNiVKynkcymzNqq55Fy5xDAATJLlJsMoJt95wG7dJlbBnYW8d48RuXEY2Mhhl1vHM0HnllvC4HuBka4/g7l43U43i6i1xLt2b7J/rTN2GSnjruv4/w4rF6yWNroY3yU8EEsdO3K0BrIyWMEsszheQuDi4MZw1cddcisrvSNoopHUkDIGdWPSNnlzl1nRxsGd5Ab6t2m5JcD6qkBfLcVSuujSuH799t+N3zzfPncs9B+fvwRzjmMVD2G08lO0SiEADKYznLA6omsS+Qhpf1ce4WJOovImF+lDLBwze0C11vaLTqLgXsdddbFa+p9JVRM3iFpmd3Pfmjh05W64+LQuswalsM53nd+H+anGK6iUMajXd/l9P58/qRbeJSk3fY2IFlSyQG43Ebwd6rVqWK5BBs4bj/ALhe3LUt4/Q89V3LqtQOuXDk75L5UVTWesfLeT5LDjxWO50cLm99D8gVTlz44TSckiyOOUk2kbJFb60FuZva5W4r5DGRq43cd/IdwV2u2kvr2K68l1ERTOBEVuYHe3eOHA9xXJOlZ1Ky4rWaz7cCLjxGhVUcoIvu593O6w5cTjB4uI4gc9+pVOXNCMVJyr+ycISbaSM9fCVYpq1j9AdeR0P81VGwk5neQ5fzUlkUknDe/oRcWvm2LyIitIhaDFpSZCODdB7tVv1z+NtDHucdGkZieQA1+i874pq9FV5X39TV0la9/BhrJw+UtkbbiQD3gmy1f2mS35I5t9ri2Xlm9vhbnxtqtphDc72Eat0dfu3j9i8XDGSyxrm0bsjWh34OjREX1Z44REQBYmKTFsZtvJA8L7/ostYmKR5o3d2vu3/K6p6i/Slp5pk8Va1fk55FYmqCHWDS4AXfbe0HQWb+cdCbDWwPGwP2CckkOblOhGtyWnnyNwbjXeNdV8rpdWexaOnwuUujF94uPdu+Sy1i4bFljaDvOvv/AJWWUvqun1elHVzSPHyVrdeQud2rwvrI5ANBIxzCRva5zSA4fXxC6JUTRBzS07iFzqMPqwpcrdfmdxz0SvscbhlV1sMclrF7GuIO8EgEg94Nx5LKWtwduQzwm/o532vxbLaUW7gZHN/VVeNzuZC/IbPdaOM2vaSUhjDbkC657gV8zKH/AKaV3f8APB6ql7bZf2TpeudJMb5ZJCR+ij9HEAeTgwv/ALQrs1h4RQtghjiYLBrWgDlYAAeQAHksxfSdNgWON939pfojy8uRyYREWkqOXnlLnFx4n5cFbX3EvRlwtc3s0cy49nXlrqfFYhqXi147AEBxvxcbDJzFyCSbaHncD5KUJanfN/ueymqVG7wSQh5bwI+YW7WmwOLtOdwAt5n+X1W5XvfDU/QV+Wed1VepsERFvM4REQGrxyUgNaNxuT32tb6rTrc45FdrXcjY+B/mPmudNSbmzC5oOUEEXLxv0P5t9L33g8NV858QjJ9Q7/D6f7Z6fTNemjKBtqNCunp5MzWu5gH3hcnSPL9CLPDspANxfQixsL3BB8110TMrQ3kAPcFp+FKSlLxt9SrrGqRUiIvaMIWHilGJYy21zY27wRqPMLMXwm2vJQnBTi4vhnYycXaOIMhMO/tkZL/1hPV/6l1uGUYjZa2ptfutuHkoIj2lqnPD2TuzNeJCxnUSNLw67gaeXq5Wa7/WGuhU+0lQJI2SDc9jXDwcAR9Vl6f4e+nlqm032rsX5ep9RUi6i+2VoTtzZczc3K4vbw3raZy4iIgCIiA5XEabqp/uvYbfqG4Hj23e5XMGpOsle4+q3K3xsM31fr+Fc90s4zJC+mZHII9HvvmiY4uNmCzpmGM2aXdkuaTcWOiyOifFZpGTwzmR7muEjXvijjzCS4cG9W5wcA4Xv9/lZeevhdZPU20+O/8AhpfV+zT3O/RfbK1JM1pAc5oJNgCQCSdwAPFegZi4rVVOI2Pkd6rGucfBoJP0V1ana2Jz6Gsa31nUs4HiYnALq5BADcXbUXkNZU0s7wC8l8slO92u50XpIhck5crwLmxC+nDq9/5OodUAG4dFWCSx5hpkD2nXi0HVUYhWPa4MxCkzvI0kHoKhwsLOEzQWTi1rFzXeKxHUVE/UVUkY9manLyP7SFzr/CFr0R8ftZVqfk9E7IYhJPSRPmaWzhuSZptcSNFibDdmFnjucFuVGfQjkZHVQxTCVjZI5MzWSRgOka5rhlkAO6FpvbipMWWaqTRYuAiokma0gOc0E7gSATbfYHfvHvVYCidNNtNS3iMjRdzLOtzyEOHzHzK072dY6NjdczwfJnbB8Mwb71utrap0VHUPZ64jIbo51i4ht8rdTbNfTXRRFshtHKKynd17nxh4jLRJTSsMctmcckrLGxsWF3YA4rDm+G+tk1p0u/8Aw0Q6nRHSycKeEMaGjh8zxKuIi2xioqlwUN27YREXTgRUSytaLucGjmSALndqVU03FxqO7VAfJYw4Fp3EWXJdSY5ZYzwIcOVnC3zLXHzXXqHukXH5m18kUcpjytY1uV0THEOja++SdobKMzrWZICLlZOq6J9Svbs158F2HP6T34JD2Zpbt64/nFzm94Js0/CGj3rfLmOjjEXzULOsLi+JxicXNawuygOaSxrnAdlzdx1tddOrsOBYY6EQnkc3YREVpAieu6Z8pLWUJJBIOeYN1BsdGsP1WoqumSsP5OCnZ+ISyH3hzfouH2hiyVdU32amceQmeB8lgLesUPBTqZnVWKySOJdkIJJDTGyRjL8IxKHFjeTQbBZsm2FeWhn2yYNADQGO6sBoFgB1dtLLSK7S05kkZG22Z72sbfdme4NbfuuQrNK8EbKqvE5X6S1Ej7//AKSvdf4irmAYm6kniqYbZ43A2Gge3c5pI4OaSPO69K7N7MU9DEIoY23t25CAZJHcXPdv8tw3CwXC9MmycIpzWxMbHIx7BLlAAlZI4MBcBpnDnN7XK976WV2BI2FYgyohjniN2SNDm87HgRwINwRwIKylDnQntLke6gkd2X3kgvweBeRg8QMwHMP5qY15+SGmVF8XaI62s6UhR1MtMKQyPjLQXGQMaczGvFrNcdzguZqemapP5OlgZ+J0kn0LVqumOHLikh9uKJ/+HJ/DXErVDFBxTorcnZ0m0O3NXW5etMbct7CNhAIcNQ9rnOD27jY31C1WH41PAXmCUwl4AeYgyLMG3t6gFt53LARWqKSqiFmXVYzUP/KVU7h9+aVw/wATlgx2vmabOBuHN9YOGoIcNQeN16C6L9koaekhndG19RNG2QvcASxsgDmsZf1QGkXtvN+4DO2/2QhraeQ9W1tQxjnRSAAOzNBIa4j1mG1iDuvcahSBe2B2kFfRslJHWt7EwHCVoFzbgHAhw8bcF0a869GG0/2KraXutBOGsl5NufRvP4STfuc5eilgyw0yLou0QztDsRX0b3iiH2ijc4uEDhHK2O5JLTBLoRro5naOl9Rc6GmwCpmdZ2BOzc2mqpWf5jyweVl6ERdWZjSc1sJsw2gheA0NfK4Pe0PMgZZoaGiQgFwFib23uPCy6RxtqTYDeTuA8V9Ud9Mu0vUUwpIz6WoBz23tg3P+M9nwz8lBJzkdeyIv6Qdov+IVb5BrCzsQA7urafWtzcbu8Mo4LQUlc6PSKVzP0b3N/wBJCkXob2Uhqny1M7BIyFzWMjcLsMhGYue06OABbYHS7ieAUyYhhEE8ZimhY+Mi2UtFh+H2SOBFiF6CSSooPNI2nrMjozWTuY4Frmvke8FpFiLPJVmlxqZkkcl2yPjcHNMrGSHM03bd7hn0Nj63BX9r8G+xVk9MCS1jhkJ3lj2tey/eA4AniQVqE0oEh0vTFWt9eKmeO5sjD785HyW1pump3/UoR4smP+l0f7VE6pkNgT3FQ9GD7EtTPVmDYgKinhnDS0SxskDTYkB7Q4AkdxWYsLBIOrpoI/Yhjb8LGj9i1m3W0YoKR82nWHsQg8ZXA5dOIaAXHuaVhq3SLb2Iw6adpOvnFGw3igN5OT5yNx7mNNvFzvZUbwVHVnsPyO+67KfkV1PR3gLcQrxHMS5ga+aXU5pLOaCC4a3c+QXO+1/Feh4sNhbH1TYYxFa2QMZktyyWtZehGKiqKW7Z5mpdp62P1K2oHcZpHD4XEhW67H6mZxdNMZCQAc7Y3NIG68ZblJ4ZiL20uuj6V9mI6GqYYBlinY57WcI3tIDw3k3tNIHC5G4ALil3SvByzr9mukSpoY+qiipizMXG8Ra5zjYEnq3NbewA9XgF0tP00yfn0TD3tmc35Fh+qitFB4oPlHdTJypOlRsjA8UM1jfc+MjQkHXyRY/RrgIlw6B5GpM3ynkA+QRZpaE2qLFZG3SJFkxOsH9dm+NjX/vLnl2XS/T5MUmPtshf/lhn8NcatcHcUVvkKqGVzHNe02c1wc08nNILTbuICpRSOHobZ3pKoqiJrpZ2U8tu3HK4MAdxyPdo9vK2vMArjelfbyCph+x0rusaXNdLIAchDDma1hPrdoNJdu0sL3NorVyllDHseWB4a5riw7ntaQS09xAI80Apqh8b2yRuLXscHMcN7XNN2n3hemtksebXUsdQ2wLhZ7fYlbo9vhfUcwQeK1lDsbhc0bJY6OEskY17TY6tcARx5FbvB8EgpWubTxNia43cG3sSBa9id9voFiy5IzXG5bGLRD/TpT2roZPbpg3zjlkv8nhRypY6fIO1RP7p2n3xEftUTrThfsRCXIREVhEmno26RKYU0dNVSthkhaGNe/SOSNujO3ua4CwINr2uN9hl7d9JNNHTyRUszZ55GljTGczIw4WL3SeqSAdGi5va9goLQoD5l0twU/dEu032uk6qR156ezHX3vjt6J/ebAtJ5tvxWJsHgGG11FFMaKHrLZJdD+VZo42vpm0cO5wXW4TsvSUr+sp6dkTy0tLm3BLSQSDruuAfILJmyRkqrcsjFrc26IizFhYrqxkMb5ZHZY42l7zya0XK8xbSYy+tqZal+he7st9iMaMaPAb+ZJPFemsTw6KojMUzBJG62ZpvY5SCL232IB8lpf8AkHDf+yi9x/3V2LJGHJCSbIn6K9s2YfJJHPcQTZTmALuqkbpmLRqWkGxtcjK3TepXr+kHDooy/wC1xyaaMicJJHHkGN3edgONlAm1k8D6uY00bY4GvLIw3cWs7Jdv1zEF3gQtStqdoqNjtHi7qyqmqXjKZH3Dd+VoAaxt+NmtaL8TcrXIi6Aqo4OscGDe8ho8XHKPqqVs9loOsraRnOpg9wlaT8gVx7IHqO3ALzz0o7TfbawtY68EF447bnOv6V/mQAO5gPEr0JKwOBB3EEHeNDodRuXO/wDIOG/9lD7j/usOKcYu2XSTZBew+0X/AA+sZUZS5mVzJGj1jG+xOW+mYFrXd+W2l7qdotv8NczrPtsIFr5SSJPDqSM9+6yh/pWhpYattPSQMiETPSln50klnBp/C3Kf1zyXFrdF2rKWdV0j7VjEaoPjBEMTSyLMLOdc3e8jhmNrDk0cSQOVRF0BEXxxsCUB6X6No8mF0Y5wtd/eXf8AvIths5TdVSU0fsU8LfhjaP2IvMk7bL0tiHenKC1fE/g+maPNkst/k4KO1KvT5D6SifzZO33OiI/1FRUt+L5EVS5PhKuTQuY4te1zHC12uaWuFxcXa7UXGqoBtqNCNQeRG5SNT7WUeJxtgxZnVzNFo6yMWP8AaADs77nQs42arCJHKLuMV6MKtgElK6Otgdqx8TmBxbzLHGx/Vc5c+NlK7Nk+w1V/0Etvjy5bd90BKfQhjvWU8lI89qA5o++GQk2/Vfm8A5qktQ1sRsvLhjxiFfMyjiY1zercWvklDx6pDTYbg4AEuuBoLKZQVhzxqV+S2D2Iy6eYv6LTP5VGX4opD+4oWU99NMObDHO9iaJ3vcY/4igRaMD9hCfIVb4nNDS5rgHAlhLSA8A2JaTo4A6GyoXcbNbaxfZ20OJQCekAAje0elg5WtYkAHQts4DTtblcROHRd/X9GhlaZsMqY6yH2S5rZm/dJ0aT+LIe5czUbJ17HZXUNTf7sMjx8TAR80B1nQpj3U1TqVx7FQLs5CaME/4mBw/UaFOKgTZjo9resZUTkUUULmyGWUtDm5CHAiO+m788tHjuU5YbiEdRG2aF4fG+5a4XsbEg7+8FY+ohT1FkH2MlERZywLk+k7H/ALHQSFptLL6GLmHPBzOH4WBx8bc11ijLpEwJ2LO/odTHJJSF8clMSGuDiRmIcT63ZDdQB2TqCCFbihqkRk6RCoC+rc1OyddG7K6hqb/dhkePJ7AWnyK2+EdGeITm7oRTs4vmcG2HH0Yu647wB3reUnINaSQACSSAANSSdAABvJPBfZIy0lrmlrgbEOBDgRvBadQe5SQ3EsOwYH7Lavr7EdcbdTEdxy2NuejSTvBcFH2JV8lRK+aV2aSR2Z5sBc7tw0AAAHkgMZdL0axZsUox/WOd8EUj/wB1c0u36Goc2KMPsQyv+QZ/EUZv2s6uSf1hY1iTKaCWok9WJhcRxNhoB3k2A7ys1cb0g0ba9hw+OrjiqbMmET/+s0Fwa0neBmbfQEjK02ssEI6pUXN0iAayrfNI+WQ3kkc57z95xubd2uncrK3+I7FYhA6z6KY62vGwzNPeHRXsPGyv4V0f4jUEBtI9gP503ogPFr+17mleiUHMquWJzbZmubdocMzS27T6rhfe020I0KkaPCcNwg56uVtdWN1bTx2MUbuGe+ml97/EMuFx21O0k2IT9dNYWGVjG+rGy5IaOJ1JJJ39wsABp0ERf2Bvcco8XaD6oths5DnrKVntVMA8jMy/yRg9StbYADhp7kX0ovLNBGHTzF/RqV/Kdzfjicf4ahhTx02QZsNzexPE735o/wCIoHW7A/YUz5CIiuImXhmKT0xzQTyQkm5yPc0OP3mg2d5grd//ACHidrfbn/BBf35LrmUQGRiFfLO7PNK+V+vakc55AO8DMdB3DRT10S479qoGscby056p3MtA9E7zZYX4ljl59XY9FGPfZa9jXG0VRaF/IOJ9C74uz4SFVZo6okoumS30o0+fC6ocmsf/AHcrH/urzmvT22VP1lBWMG8001vHq3EfMLzAFDp/lZ2fJ9REWggXaWpfE7PFI+N/tRucx1vxNIK6GLpBxNosK6S3e2Fx+JzCfmuZRAbDFscqar/7FRJLbcHOOQHmIx2Qe8BSZ0GY9pNRPO680XgSBK0eZa79ZyiNbDZ7F3UdTDUtuTG8EgfnMOkjfNpcPNQyR1Ro6nTPUyK3TztkY17CHMe0OaRuLXC7SPEFXF5xeaja3GxRUk1QbXY3sA/nSuOWMeGYi/ddeZYqmRr+tbI9styesa5zX5nG7jnaQQSd6kvpxx3PLFRNOkY62X9I8ERg+DCT/aBRetuCFRvyVTds6WLpBxNosK6S3e2Fx+JzCfmtZiuP1VVpUVMso9lzzk/uhZt/Ja1FeQCIiAKSOgqnvWTv9iny/wB5Iw/w1G6lnoDg1rZO6Bo/zSfqFXm+Rko8ktTStY1znEBrQXOJ3BrRck+QXl/aTGXVlVLUm4zvuwa3YxukQ7iGhu7jcqY+mfHeooxTtPpKklp5iFtjKfO7WeDzyUEqrp4UtR2b7HQUW3OIxNDWVsthuz5JT8UrXH5qziO19dOMstZM5vEB3VtPi2MNBHitKi0kD4BbcvqIgC6Po5iz4pRj+tLvgje/91c4u06HoM2KRH2I5n/4Mn8RRm/azq5PQSIi80vOS6VoM+FVI9kRv+CaNx+QK87Ii2dP8pVPkIiLQQCIiAJ527xoR4FEQHpXZHFv+IYdHK713xujk4DrG3jkI7iQT5rzPCey3wH0RFRhVSkicuEVoiK8gEREAREQE59CuOddRup3G76ZwA/QyZjHr3Fr225Nau7xGtbBFJM/1I2OkdbU5WNLnWHgERYMiXqUXRftPLWKV76iaSeT15Xue7uzHQDuAsB3ALGRFvKQiIgCIiAKaugaL+iVLudTl+GGM/voipz/ACEockedJOOGrxCZwPo4iYYxr6sZIcbd7858LclzCIrYqlRFhERdAREQBSL0GQXrpn+zTOHm+WP/AMSiKvL8jJR5JxREXnlx/9k=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sp>
        <p:nvSpPr>
          <p:cNvPr id="68615" name="AutoShape 9" descr="data:image/jpeg;base64,/9j/4AAQSkZJRgABAQAAAQABAAD/2wCEAAkGBxQSEhQTExIWFRQXFRcYFhgYGBQXFRUUFRUXGBUcFxMYHyshGholHBUXITEiJSkrLi4uGB8zODctNygtLisBCgoKDg0OGxAQGjUmHyQsLC04LCwsLSwuLCwsNiwsLCwsLCwtLCwsLSwsLC8sLywsLCwuLDc0NCwsLCwsLC8sLP/AABEIALcBEwMBIgACEQEDEQH/xAAcAAEAAQUBAQAAAAAAAAAAAAAABwIDBAUGCAH/xABJEAABAwIDBAYHAwgIBgMAAAABAAIDBBEFEiEGMUFRBxMiYXGBIzJSkZKhsRRicjNCc4LBwsPhJGODk6KjstEVFkNU0vAXNFP/xAAaAQEAAwEBAQAAAAAAAAAAAAAAAgMEAQUG/8QALREAAgIBAwMCBAcBAQAAAAAAAAECEQMSITEEQVETIgUykfBhcYGhscHx4SP/2gAMAwEAAhEDEQA/AJgREXlmgIiIAiIgCIiAIiIAiIgCIiAIiIAiFY9HIS3XhooOaUlHz/R2trMhERTOBERAEREAREQBERAEREAREQBERAEREAREQBERAEREAREQBERAERfCgPqLENQ5h7e7mFlNdcXCrhljO0uV2JSi0fURFYRPjxofBYuGt7JPerktYxu94+p9wVDMRjP59vEEfVZpyxeopOatXta7lqjPS0kZSL41wOoNx3ar6tJUEREARW+uF8vFXFxST4OtUERF04EREAREQBERAEREAREQBERAEREAREQBERAEREAREQFEsYcLFUU0JbcXuOHdvV5FB44uSn3JanVFqonDG5nfzJ5BaKqrnP42byH7TxVeLT5pCODdB48f/e5YS8LruslObhF+1fueh0+BRSk+QiIvNNRcilc03aSD/wC7xxW6w/EM/Zdo75Hw71oV9a4g3GhG5aum6qeCW3Hgqy4Y5F+J1ZWC5sr/ALo9yyqaXO1ruY+fH5q4vopwWVJ26/DueWm4PjctQU4bu38VdRFZGKiqjwRbbdsIiKRwIiIAiIgCIiAIiIAiIgCIiAIiIAiIgCIiAIiIAiIgCIiA5ec9p34j9Srav1rLSPH3j89f2rmMX2jc2b7NSwmoqLAuF8scTTbWR/DQg2/3APyiwznkcUuL/T832PY1qMU2dAi1mzmIPqIBJIxrX55GHISWExyOYS0nWxLVewvE2VAeY8xayR0eYizXuZbMWHi0EkX5gqEsUotprjZklNOvxM1ERVkjf4P+SHifqs1YuGMtE3vF/ebrKX1nTKsME/CPHyu5v8wiIrisIiIAiIgCIiAIiIAiIgCIiApe8Dfoql8c24sVaDhG3tOFhx+niVByae/Hk6lfHJVHJcuHIj6K4tcMVjBNg7U3vYb/AH3WWycPbdhB/Z4hVYs8JbKVvfgnPHJbtUXkVEMdhqbk6k96rV8W2rZBhERdOBFbkjO8Gx+R8QvkMt9CLO5d3MFQ11KmSra0VF9nAcwfkq1hVNbG1wublt9Brv71XBiDHmwNjyOnz3KqPUY9bi5K78/fck8cqujJJsvqsuhJN3HTgBu81eV0W3dog6NLjcNnB3MWPiP5fRcNiVKynkcymzNqq55Fy5xDAATJLlJsMoJt95wG7dJlbBnYW8d48RuXEY2Mhhl1vHM0HnllvC4HuBka4/g7l43U43i6i1xLt2b7J/rTN2GSnjruv4/w4rF6yWNroY3yU8EEsdO3K0BrIyWMEsszheQuDi4MZw1cddcisrvSNoopHUkDIGdWPSNnlzl1nRxsGd5Ab6t2m5JcD6qkBfLcVSuujSuH799t+N3zzfPncs9B+fvwRzjmMVD2G08lO0SiEADKYznLA6omsS+Qhpf1ce4WJOovImF+lDLBwze0C11vaLTqLgXsdddbFa+p9JVRM3iFpmd3Pfmjh05W64+LQuswalsM53nd+H+anGK6iUMajXd/l9P58/qRbeJSk3fY2IFlSyQG43Ebwd6rVqWK5BBs4bj/ALhe3LUt4/Q89V3LqtQOuXDk75L5UVTWesfLeT5LDjxWO50cLm99D8gVTlz44TSckiyOOUk2kbJFb60FuZva5W4r5DGRq43cd/IdwV2u2kvr2K68l1ERTOBEVuYHe3eOHA9xXJOlZ1Ky4rWaz7cCLjxGhVUcoIvu593O6w5cTjB4uI4gc9+pVOXNCMVJyr+ycISbaSM9fCVYpq1j9AdeR0P81VGwk5neQ5fzUlkUknDe/oRcWvm2LyIitIhaDFpSZCODdB7tVv1z+NtDHucdGkZieQA1+i874pq9FV5X39TV0la9/BhrJw+UtkbbiQD3gmy1f2mS35I5t9ri2Xlm9vhbnxtqtphDc72Eat0dfu3j9i8XDGSyxrm0bsjWh34OjREX1Z44REQBYmKTFsZtvJA8L7/ostYmKR5o3d2vu3/K6p6i/Slp5pk8Va1fk55FYmqCHWDS4AXfbe0HQWb+cdCbDWwPGwP2CckkOblOhGtyWnnyNwbjXeNdV8rpdWexaOnwuUujF94uPdu+Sy1i4bFljaDvOvv/AJWWUvqun1elHVzSPHyVrdeQud2rwvrI5ANBIxzCRva5zSA4fXxC6JUTRBzS07iFzqMPqwpcrdfmdxz0SvscbhlV1sMclrF7GuIO8EgEg94Nx5LKWtwduQzwm/o532vxbLaUW7gZHN/VVeNzuZC/IbPdaOM2vaSUhjDbkC657gV8zKH/AKaV3f8APB6ql7bZf2TpeudJMb5ZJCR+ij9HEAeTgwv/ALQrs1h4RQtghjiYLBrWgDlYAAeQAHksxfSdNgWON939pfojy8uRyYREWkqOXnlLnFx4n5cFbX3EvRlwtc3s0cy49nXlrqfFYhqXi147AEBxvxcbDJzFyCSbaHncD5KUJanfN/ueymqVG7wSQh5bwI+YW7WmwOLtOdwAt5n+X1W5XvfDU/QV+Wed1VepsERFvM4REQGrxyUgNaNxuT32tb6rTrc45FdrXcjY+B/mPmudNSbmzC5oOUEEXLxv0P5t9L33g8NV858QjJ9Q7/D6f7Z6fTNemjKBtqNCunp5MzWu5gH3hcnSPL9CLPDspANxfQixsL3BB8110TMrQ3kAPcFp+FKSlLxt9SrrGqRUiIvaMIWHilGJYy21zY27wRqPMLMXwm2vJQnBTi4vhnYycXaOIMhMO/tkZL/1hPV/6l1uGUYjZa2ptfutuHkoIj2lqnPD2TuzNeJCxnUSNLw67gaeXq5Wa7/WGuhU+0lQJI2SDc9jXDwcAR9Vl6f4e+nlqm032rsX5ep9RUi6i+2VoTtzZczc3K4vbw3raZy4iIgCIiA5XEabqp/uvYbfqG4Hj23e5XMGpOsle4+q3K3xsM31fr+Fc90s4zJC+mZHII9HvvmiY4uNmCzpmGM2aXdkuaTcWOiyOifFZpGTwzmR7muEjXvijjzCS4cG9W5wcA4Xv9/lZeevhdZPU20+O/8AhpfV+zT3O/RfbK1JM1pAc5oJNgCQCSdwAPFegZi4rVVOI2Pkd6rGucfBoJP0V1ana2Jz6Gsa31nUs4HiYnALq5BADcXbUXkNZU0s7wC8l8slO92u50XpIhck5crwLmxC+nDq9/5OodUAG4dFWCSx5hpkD2nXi0HVUYhWPa4MxCkzvI0kHoKhwsLOEzQWTi1rFzXeKxHUVE/UVUkY9manLyP7SFzr/CFr0R8ftZVqfk9E7IYhJPSRPmaWzhuSZptcSNFibDdmFnjucFuVGfQjkZHVQxTCVjZI5MzWSRgOka5rhlkAO6FpvbipMWWaqTRYuAiokma0gOc0E7gSATbfYHfvHvVYCidNNtNS3iMjRdzLOtzyEOHzHzK072dY6NjdczwfJnbB8Mwb71utrap0VHUPZ64jIbo51i4ht8rdTbNfTXRRFshtHKKynd17nxh4jLRJTSsMctmcckrLGxsWF3YA4rDm+G+tk1p0u/8Aw0Q6nRHSycKeEMaGjh8zxKuIi2xioqlwUN27YREXTgRUSytaLucGjmSALndqVU03FxqO7VAfJYw4Fp3EWXJdSY5ZYzwIcOVnC3zLXHzXXqHukXH5m18kUcpjytY1uV0THEOja++SdobKMzrWZICLlZOq6J9Svbs158F2HP6T34JD2Zpbt64/nFzm94Js0/CGj3rfLmOjjEXzULOsLi+JxicXNawuygOaSxrnAdlzdx1tddOrsOBYY6EQnkc3YREVpAieu6Z8pLWUJJBIOeYN1BsdGsP1WoqumSsP5OCnZ+ISyH3hzfouH2hiyVdU32amceQmeB8lgLesUPBTqZnVWKySOJdkIJJDTGyRjL8IxKHFjeTQbBZsm2FeWhn2yYNADQGO6sBoFgB1dtLLSK7S05kkZG22Z72sbfdme4NbfuuQrNK8EbKqvE5X6S1Ej7//AKSvdf4irmAYm6kniqYbZ43A2Gge3c5pI4OaSPO69K7N7MU9DEIoY23t25CAZJHcXPdv8tw3CwXC9MmycIpzWxMbHIx7BLlAAlZI4MBcBpnDnN7XK976WV2BI2FYgyohjniN2SNDm87HgRwINwRwIKylDnQntLke6gkd2X3kgvweBeRg8QMwHMP5qY15+SGmVF8XaI62s6UhR1MtMKQyPjLQXGQMaczGvFrNcdzguZqemapP5OlgZ+J0kn0LVqumOHLikh9uKJ/+HJ/DXErVDFBxTorcnZ0m0O3NXW5etMbct7CNhAIcNQ9rnOD27jY31C1WH41PAXmCUwl4AeYgyLMG3t6gFt53LARWqKSqiFmXVYzUP/KVU7h9+aVw/wATlgx2vmabOBuHN9YOGoIcNQeN16C6L9koaekhndG19RNG2QvcASxsgDmsZf1QGkXtvN+4DO2/2QhraeQ9W1tQxjnRSAAOzNBIa4j1mG1iDuvcahSBe2B2kFfRslJHWt7EwHCVoFzbgHAhw8bcF0a869GG0/2KraXutBOGsl5NufRvP4STfuc5eilgyw0yLou0QztDsRX0b3iiH2ijc4uEDhHK2O5JLTBLoRro5naOl9Rc6GmwCpmdZ2BOzc2mqpWf5jyweVl6ERdWZjSc1sJsw2gheA0NfK4Pe0PMgZZoaGiQgFwFib23uPCy6RxtqTYDeTuA8V9Ud9Mu0vUUwpIz6WoBz23tg3P+M9nwz8lBJzkdeyIv6Qdov+IVb5BrCzsQA7urafWtzcbu8Mo4LQUlc6PSKVzP0b3N/wBJCkXob2Uhqny1M7BIyFzWMjcLsMhGYue06OABbYHS7ieAUyYhhEE8ZimhY+Mi2UtFh+H2SOBFiF6CSSooPNI2nrMjozWTuY4Frmvke8FpFiLPJVmlxqZkkcl2yPjcHNMrGSHM03bd7hn0Nj63BX9r8G+xVk9MCS1jhkJ3lj2tey/eA4AniQVqE0oEh0vTFWt9eKmeO5sjD785HyW1pump3/UoR4smP+l0f7VE6pkNgT3FQ9GD7EtTPVmDYgKinhnDS0SxskDTYkB7Q4AkdxWYsLBIOrpoI/Yhjb8LGj9i1m3W0YoKR82nWHsQg8ZXA5dOIaAXHuaVhq3SLb2Iw6adpOvnFGw3igN5OT5yNx7mNNvFzvZUbwVHVnsPyO+67KfkV1PR3gLcQrxHMS5ga+aXU5pLOaCC4a3c+QXO+1/Feh4sNhbH1TYYxFa2QMZktyyWtZehGKiqKW7Z5mpdp62P1K2oHcZpHD4XEhW67H6mZxdNMZCQAc7Y3NIG68ZblJ4ZiL20uuj6V9mI6GqYYBlinY57WcI3tIDw3k3tNIHC5G4ALil3SvByzr9mukSpoY+qiipizMXG8Ra5zjYEnq3NbewA9XgF0tP00yfn0TD3tmc35Fh+qitFB4oPlHdTJypOlRsjA8UM1jfc+MjQkHXyRY/RrgIlw6B5GpM3ynkA+QRZpaE2qLFZG3SJFkxOsH9dm+NjX/vLnl2XS/T5MUmPtshf/lhn8NcatcHcUVvkKqGVzHNe02c1wc08nNILTbuICpRSOHobZ3pKoqiJrpZ2U8tu3HK4MAdxyPdo9vK2vMArjelfbyCph+x0rusaXNdLIAchDDma1hPrdoNJdu0sL3NorVyllDHseWB4a5riw7ntaQS09xAI80Apqh8b2yRuLXscHMcN7XNN2n3hemtksebXUsdQ2wLhZ7fYlbo9vhfUcwQeK1lDsbhc0bJY6OEskY17TY6tcARx5FbvB8EgpWubTxNia43cG3sSBa9id9voFiy5IzXG5bGLRD/TpT2roZPbpg3zjlkv8nhRypY6fIO1RP7p2n3xEftUTrThfsRCXIREVhEmno26RKYU0dNVSthkhaGNe/SOSNujO3ua4CwINr2uN9hl7d9JNNHTyRUszZ55GljTGczIw4WL3SeqSAdGi5va9goLQoD5l0twU/dEu032uk6qR156ezHX3vjt6J/ebAtJ5tvxWJsHgGG11FFMaKHrLZJdD+VZo42vpm0cO5wXW4TsvSUr+sp6dkTy0tLm3BLSQSDruuAfILJmyRkqrcsjFrc26IizFhYrqxkMb5ZHZY42l7zya0XK8xbSYy+tqZal+he7st9iMaMaPAb+ZJPFemsTw6KojMUzBJG62ZpvY5SCL232IB8lpf8AkHDf+yi9x/3V2LJGHJCSbIn6K9s2YfJJHPcQTZTmALuqkbpmLRqWkGxtcjK3TepXr+kHDooy/wC1xyaaMicJJHHkGN3edgONlAm1k8D6uY00bY4GvLIw3cWs7Jdv1zEF3gQtStqdoqNjtHi7qyqmqXjKZH3Dd+VoAaxt+NmtaL8TcrXIi6Aqo4OscGDe8ho8XHKPqqVs9loOsraRnOpg9wlaT8gVx7IHqO3ALzz0o7TfbawtY68EF447bnOv6V/mQAO5gPEr0JKwOBB3EEHeNDodRuXO/wDIOG/9lD7j/usOKcYu2XSTZBew+0X/AA+sZUZS5mVzJGj1jG+xOW+mYFrXd+W2l7qdotv8NczrPtsIFr5SSJPDqSM9+6yh/pWhpYattPSQMiETPSln50klnBp/C3Kf1zyXFrdF2rKWdV0j7VjEaoPjBEMTSyLMLOdc3e8jhmNrDk0cSQOVRF0BEXxxsCUB6X6No8mF0Y5wtd/eXf8AvIths5TdVSU0fsU8LfhjaP2IvMk7bL0tiHenKC1fE/g+maPNkst/k4KO1KvT5D6SifzZO33OiI/1FRUt+L5EVS5PhKuTQuY4te1zHC12uaWuFxcXa7UXGqoBtqNCNQeRG5SNT7WUeJxtgxZnVzNFo6yMWP8AaADs77nQs42arCJHKLuMV6MKtgElK6Otgdqx8TmBxbzLHGx/Vc5c+NlK7Nk+w1V/0Etvjy5bd90BKfQhjvWU8lI89qA5o++GQk2/Vfm8A5qktQ1sRsvLhjxiFfMyjiY1zercWvklDx6pDTYbg4AEuuBoLKZQVhzxqV+S2D2Iy6eYv6LTP5VGX4opD+4oWU99NMObDHO9iaJ3vcY/4igRaMD9hCfIVb4nNDS5rgHAlhLSA8A2JaTo4A6GyoXcbNbaxfZ20OJQCekAAje0elg5WtYkAHQts4DTtblcROHRd/X9GhlaZsMqY6yH2S5rZm/dJ0aT+LIe5czUbJ17HZXUNTf7sMjx8TAR80B1nQpj3U1TqVx7FQLs5CaME/4mBw/UaFOKgTZjo9resZUTkUUULmyGWUtDm5CHAiO+m788tHjuU5YbiEdRG2aF4fG+5a4XsbEg7+8FY+ohT1FkH2MlERZywLk+k7H/ALHQSFptLL6GLmHPBzOH4WBx8bc11ijLpEwJ2LO/odTHJJSF8clMSGuDiRmIcT63ZDdQB2TqCCFbihqkRk6RCoC+rc1OyddG7K6hqb/dhkePJ7AWnyK2+EdGeITm7oRTs4vmcG2HH0Yu647wB3reUnINaSQACSSAANSSdAABvJPBfZIy0lrmlrgbEOBDgRvBadQe5SQ3EsOwYH7Lavr7EdcbdTEdxy2NuejSTvBcFH2JV8lRK+aV2aSR2Z5sBc7tw0AAAHkgMZdL0axZsUox/WOd8EUj/wB1c0u36Goc2KMPsQyv+QZ/EUZv2s6uSf1hY1iTKaCWok9WJhcRxNhoB3k2A7ys1cb0g0ba9hw+OrjiqbMmET/+s0Fwa0neBmbfQEjK02ssEI6pUXN0iAayrfNI+WQ3kkc57z95xubd2uncrK3+I7FYhA6z6KY62vGwzNPeHRXsPGyv4V0f4jUEBtI9gP503ogPFr+17mleiUHMquWJzbZmubdocMzS27T6rhfe020I0KkaPCcNwg56uVtdWN1bTx2MUbuGe+ml97/EMuFx21O0k2IT9dNYWGVjG+rGy5IaOJ1JJJ39wsABp0ERf2Bvcco8XaD6oths5DnrKVntVMA8jMy/yRg9StbYADhp7kX0ovLNBGHTzF/RqV/Kdzfjicf4ahhTx02QZsNzexPE735o/wCIoHW7A/YUz5CIiuImXhmKT0xzQTyQkm5yPc0OP3mg2d5grd//ACHidrfbn/BBf35LrmUQGRiFfLO7PNK+V+vakc55AO8DMdB3DRT10S479qoGscby056p3MtA9E7zZYX4ljl59XY9FGPfZa9jXG0VRaF/IOJ9C74uz4SFVZo6okoumS30o0+fC6ocmsf/AHcrH/urzmvT22VP1lBWMG8001vHq3EfMLzAFDp/lZ2fJ9REWggXaWpfE7PFI+N/tRucx1vxNIK6GLpBxNosK6S3e2Fx+JzCfmuZRAbDFscqar/7FRJLbcHOOQHmIx2Qe8BSZ0GY9pNRPO680XgSBK0eZa79ZyiNbDZ7F3UdTDUtuTG8EgfnMOkjfNpcPNQyR1Ro6nTPUyK3TztkY17CHMe0OaRuLXC7SPEFXF5xeaja3GxRUk1QbXY3sA/nSuOWMeGYi/ddeZYqmRr+tbI9styesa5zX5nG7jnaQQSd6kvpxx3PLFRNOkY62X9I8ERg+DCT/aBRetuCFRvyVTds6WLpBxNosK6S3e2Fx+JzCfmtZiuP1VVpUVMso9lzzk/uhZt/Ja1FeQCIiAKSOgqnvWTv9iny/wB5Iw/w1G6lnoDg1rZO6Bo/zSfqFXm+Rko8ktTStY1znEBrQXOJ3BrRck+QXl/aTGXVlVLUm4zvuwa3YxukQ7iGhu7jcqY+mfHeooxTtPpKklp5iFtjKfO7WeDzyUEqrp4UtR2b7HQUW3OIxNDWVsthuz5JT8UrXH5qziO19dOMstZM5vEB3VtPi2MNBHitKi0kD4BbcvqIgC6Po5iz4pRj+tLvgje/91c4u06HoM2KRH2I5n/4Mn8RRm/azq5PQSIi80vOS6VoM+FVI9kRv+CaNx+QK87Ii2dP8pVPkIiLQQCIiAJ527xoR4FEQHpXZHFv+IYdHK713xujk4DrG3jkI7iQT5rzPCey3wH0RFRhVSkicuEVoiK8gEREAREQE59CuOddRup3G76ZwA/QyZjHr3Fr225Nau7xGtbBFJM/1I2OkdbU5WNLnWHgERYMiXqUXRftPLWKV76iaSeT15Xue7uzHQDuAsB3ALGRFvKQiIgCIiAKaugaL+iVLudTl+GGM/voipz/ACEockedJOOGrxCZwPo4iYYxr6sZIcbd7858LclzCIrYqlRFhERdAREQBSL0GQXrpn+zTOHm+WP/AMSiKvL8jJR5JxREXnlx/9k=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pic>
        <p:nvPicPr>
          <p:cNvPr id="63499" name="Picture 11" descr="http://innovationleadershipforum.org/wp-content/uploads/2015/02/brainstor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345757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179388" y="5300663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http://innovationleadershipforum.org/wisdom-of-others/14-reasons-keep-brainstorming/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8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Κυριότεροι λόγοι αποτυχίας των νέων προϊόντων</a:t>
            </a:r>
            <a:endParaRPr lang="el-GR" altLang="el-GR" smtClean="0"/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900113" y="6308725"/>
            <a:ext cx="624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latin typeface="Century Gothic" panose="020B0502020202020204" pitchFamily="34" charset="0"/>
              </a:rPr>
              <a:t>ΠΡΟΣΟΧΗ</a:t>
            </a:r>
            <a:r>
              <a:rPr lang="en-GB" altLang="el-GR" sz="2000">
                <a:latin typeface="Century Gothic" panose="020B0502020202020204" pitchFamily="34" charset="0"/>
              </a:rPr>
              <a:t> !</a:t>
            </a:r>
            <a:r>
              <a:rPr lang="el-GR" altLang="el-GR" sz="2000">
                <a:latin typeface="Century Gothic" panose="020B0502020202020204" pitchFamily="34" charset="0"/>
              </a:rPr>
              <a:t>    </a:t>
            </a:r>
            <a:r>
              <a:rPr lang="en-GB" altLang="el-GR" sz="2000">
                <a:latin typeface="Century Gothic" panose="020B0502020202020204" pitchFamily="34" charset="0"/>
              </a:rPr>
              <a:t>        </a:t>
            </a:r>
            <a:r>
              <a:rPr lang="el-GR" altLang="el-GR" sz="2000">
                <a:latin typeface="Century Gothic" panose="020B0502020202020204" pitchFamily="34" charset="0"/>
              </a:rPr>
              <a:t>ΣΥΝΔΥΑΣΜΟΣ ΠΑΡΑΓΟΝΤΩΝ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2484438" y="6524625"/>
            <a:ext cx="5334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2B086D-6265-4E9B-AC2E-68AB1157FF94}" type="slidenum">
              <a:rPr lang="en-US" altLang="el-GR" sz="2800">
                <a:latin typeface="Century Gothic" panose="020B0502020202020204" pitchFamily="34" charset="0"/>
              </a:rPr>
              <a:pPr/>
              <a:t>51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51520" y="1772816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5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Λάθη προς αποφυγή</a:t>
            </a:r>
            <a:endParaRPr lang="el-GR" altLang="el-G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7772400" cy="1066800"/>
          </a:xfr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/>
          <a:lstStyle/>
          <a:p>
            <a:pPr marL="533400" indent="-533400" algn="ctr">
              <a:defRPr/>
            </a:pPr>
            <a:r>
              <a:rPr lang="el-GR" sz="2400" dirty="0" smtClean="0">
                <a:latin typeface="Century Gothic" pitchFamily="34" charset="0"/>
              </a:rPr>
              <a:t>ΛΑΘΟΣ ΑΠΟΡΡΙΨΗΣ </a:t>
            </a:r>
            <a:r>
              <a:rPr lang="en-GB" sz="2400" dirty="0" smtClean="0">
                <a:latin typeface="Century Gothic" pitchFamily="34" charset="0"/>
              </a:rPr>
              <a:t>(DROP ERROR)</a:t>
            </a:r>
            <a:endParaRPr lang="el-GR" sz="2400" dirty="0" smtClean="0">
              <a:latin typeface="Century Gothic" pitchFamily="34" charset="0"/>
            </a:endParaRPr>
          </a:p>
          <a:p>
            <a:pPr marL="533400" indent="-533400" algn="ctr">
              <a:defRPr/>
            </a:pPr>
            <a:r>
              <a:rPr lang="el-GR" sz="2400" dirty="0" smtClean="0">
                <a:latin typeface="Century Gothic" pitchFamily="34" charset="0"/>
              </a:rPr>
              <a:t>ΛΑΘΟΣ ΑΠΟΔΟΧΗΣ </a:t>
            </a:r>
            <a:r>
              <a:rPr lang="en-GB" sz="2400" dirty="0" smtClean="0">
                <a:latin typeface="Century Gothic" pitchFamily="34" charset="0"/>
              </a:rPr>
              <a:t>(GO ERROR)</a:t>
            </a:r>
            <a:endParaRPr lang="el-GR" sz="2400" dirty="0" smtClean="0">
              <a:latin typeface="Century Gothic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31242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>
                <a:latin typeface="Century Gothic" panose="020B0502020202020204" pitchFamily="34" charset="0"/>
              </a:rPr>
              <a:t>ΑΠΟΛΥΤΗ ΑΠΟΤΥΧΙΑ ΝΕΟΥ ΠΡΟΪΟΝΤΟΣ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048000" y="4575175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>
                <a:latin typeface="Century Gothic" panose="020B0502020202020204" pitchFamily="34" charset="0"/>
              </a:rPr>
              <a:t>ΜΕΡΙΚΗ ΑΠΟΤΥΧΙΑ ΝΕΟΥ ΠΡΟΪΟΝΤΟΣ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172200" y="3051175"/>
            <a:ext cx="2514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>
                <a:latin typeface="Century Gothic" panose="020B0502020202020204" pitchFamily="34" charset="0"/>
              </a:rPr>
              <a:t>ΣΧΕΤΙΚΗ ΑΠΟΤΥΧΙΑ ΝΕΟΥ ΠΡΟΪΟΝΤΟΣ </a:t>
            </a:r>
          </a:p>
          <a:p>
            <a:pPr algn="ctr">
              <a:spcBef>
                <a:spcPct val="50000"/>
              </a:spcBef>
            </a:pPr>
            <a:r>
              <a:rPr lang="el-GR" altLang="el-GR">
                <a:latin typeface="Century Gothic" panose="020B0502020202020204" pitchFamily="34" charset="0"/>
              </a:rPr>
              <a:t>Κέρδος &lt; Συνήθους απόδοσης επί της επένδυσης (</a:t>
            </a:r>
            <a:r>
              <a:rPr lang="en-GB" altLang="el-GR">
                <a:latin typeface="Century Gothic" panose="020B0502020202020204" pitchFamily="34" charset="0"/>
              </a:rPr>
              <a:t>R.O.I)</a:t>
            </a:r>
            <a:endParaRPr lang="el-GR" altLang="el-GR">
              <a:latin typeface="Century Gothic" panose="020B0502020202020204" pitchFamily="34" charset="0"/>
            </a:endParaRP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H="1">
            <a:off x="1981200" y="2286000"/>
            <a:ext cx="2286000" cy="762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H="1">
            <a:off x="4267200" y="2286000"/>
            <a:ext cx="0" cy="2209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4267200" y="2286000"/>
            <a:ext cx="2438400" cy="685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2209800" y="2590800"/>
            <a:ext cx="20574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4267200" y="2590800"/>
            <a:ext cx="0" cy="1828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4267200" y="2590800"/>
            <a:ext cx="1905000" cy="762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0669" name="Rectangle 14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ADE4D3F-5363-4925-9B31-02A96DDBFBE8}" type="slidenum">
              <a:rPr lang="en-US" altLang="el-GR" sz="2800">
                <a:latin typeface="Century Gothic" panose="020B0502020202020204" pitchFamily="34" charset="0"/>
              </a:rPr>
              <a:pPr/>
              <a:t>52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5148263" y="188913"/>
            <a:ext cx="46085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l-GR" sz="2200">
                <a:solidFill>
                  <a:srgbClr val="000066"/>
                </a:solidFill>
                <a:latin typeface="Century Gothic" panose="020B0502020202020204" pitchFamily="34" charset="0"/>
              </a:rPr>
              <a:t>CONFERENCE </a:t>
            </a:r>
            <a:endParaRPr lang="el-GR" altLang="el-GR" sz="2200">
              <a:solidFill>
                <a:srgbClr val="000066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l-GR" sz="2200">
                <a:solidFill>
                  <a:srgbClr val="000066"/>
                </a:solidFill>
                <a:latin typeface="Century Gothic" panose="020B0502020202020204" pitchFamily="34" charset="0"/>
              </a:rPr>
              <a:t>BOARD RECORD</a:t>
            </a:r>
            <a:endParaRPr lang="el-GR" altLang="el-GR" sz="22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5181600" cy="930275"/>
          </a:xfrm>
          <a:prstGeom prst="rect">
            <a:avLst/>
          </a:prstGeom>
          <a:gradFill rotWithShape="0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sz="2200">
                <a:solidFill>
                  <a:srgbClr val="FFFFFF"/>
                </a:solidFill>
                <a:latin typeface="Century Gothic" panose="020B0502020202020204" pitchFamily="34" charset="0"/>
              </a:rPr>
              <a:t>ΛΟΓΟΙ ΑΠΟΤΥΧΙΑΣ </a:t>
            </a:r>
            <a:endParaRPr lang="en-GB" altLang="el-GR" sz="220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l-GR" altLang="el-GR" sz="2200">
                <a:solidFill>
                  <a:srgbClr val="FFFFFF"/>
                </a:solidFill>
                <a:latin typeface="Century Gothic" panose="020B0502020202020204" pitchFamily="34" charset="0"/>
              </a:rPr>
              <a:t>87</a:t>
            </a:r>
            <a:r>
              <a:rPr lang="en-GB" altLang="el-GR" sz="22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2200">
                <a:solidFill>
                  <a:srgbClr val="FFFFFF"/>
                </a:solidFill>
                <a:latin typeface="Century Gothic" panose="020B0502020202020204" pitchFamily="34" charset="0"/>
              </a:rPr>
              <a:t> ΒΙΟΜΗΧΑΝΙΚΩΝ ΠΡΟΙΟΝΤΩΝ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1000" y="1700213"/>
            <a:ext cx="8151813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latin typeface="Century Gothic" panose="020B0502020202020204" pitchFamily="34" charset="0"/>
              </a:rPr>
              <a:t>ΑΝΕΠΑΡΚΗΣ ΑΝΑΛΥΣΗ ΤΗΣ ΑΓΟΡΑΣ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latin typeface="Century Gothic" panose="020B0502020202020204" pitchFamily="34" charset="0"/>
              </a:rPr>
              <a:t>ΕΛΛΑΤΩΜΑΤΙΚΟ ΠΡΟΙΟΝ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latin typeface="Century Gothic" panose="020B0502020202020204" pitchFamily="34" charset="0"/>
              </a:rPr>
              <a:t>ΥΨΗΛΟ ΚΟΣΤΟΣ ΠΑΡΑΓΩΓΗΣ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latin typeface="Century Gothic" panose="020B0502020202020204" pitchFamily="34" charset="0"/>
              </a:rPr>
              <a:t>ΚΑΚΗ ΣΤΙΓΜΗ ΕΙΣΑΓΩΓΗΣ ΤΟΥ ΠΡΟΙΟΝΤΟΣ ΣΤΗΝ ΑΓΟΡΑ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latin typeface="Century Gothic" panose="020B0502020202020204" pitchFamily="34" charset="0"/>
              </a:rPr>
              <a:t>ΔΥΝΑΤΟΣ ΑΝΤΑΓΩΝΙΣΜΟΣ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latin typeface="Century Gothic" panose="020B0502020202020204" pitchFamily="34" charset="0"/>
              </a:rPr>
              <a:t>ΑΝΕΠΑΡΚΗΣ ΠΡΟΣΠΑΘΕΙΑ ΣΤΟ ΜΑΡΚΕΤΙΝΓΚ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latin typeface="Century Gothic" panose="020B0502020202020204" pitchFamily="34" charset="0"/>
              </a:rPr>
              <a:t>ΑΝΕΠΑΡΚΗΣ ΑΡΙΘΜΟΣ ΠΡΟΣΩΠΙΚΩΝ ΠΩΛΗΤΩΝ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000">
                <a:latin typeface="Century Gothic" panose="020B0502020202020204" pitchFamily="34" charset="0"/>
              </a:rPr>
              <a:t>ΑΔΥΝΑΜΙΕΣ ΣΤΗ ΔΙΑΝΟΜΗ</a:t>
            </a: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228600" y="5562600"/>
            <a:ext cx="838200" cy="1066800"/>
          </a:xfrm>
          <a:prstGeom prst="rect">
            <a:avLst/>
          </a:prstGeom>
          <a:solidFill>
            <a:srgbClr val="6600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00FF"/>
            </a:extrusionClr>
            <a:contourClr>
              <a:srgbClr val="6600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685800" y="5867400"/>
            <a:ext cx="685800" cy="685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87" name="Rectangle 8"/>
          <p:cNvSpPr>
            <a:spLocks noChangeArrowheads="1"/>
          </p:cNvSpPr>
          <p:nvPr/>
        </p:nvSpPr>
        <p:spPr bwMode="auto">
          <a:xfrm>
            <a:off x="1219200" y="6172200"/>
            <a:ext cx="457200" cy="457200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 flipV="1">
            <a:off x="1752600" y="6553200"/>
            <a:ext cx="73914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71689" name="Rectangle 10"/>
          <p:cNvSpPr>
            <a:spLocks noChangeArrowheads="1"/>
          </p:cNvSpPr>
          <p:nvPr/>
        </p:nvSpPr>
        <p:spPr bwMode="auto">
          <a:xfrm>
            <a:off x="8561388" y="6021388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310574-BD8C-4069-8862-38F35DA8BACE}" type="slidenum">
              <a:rPr lang="en-US" altLang="el-GR" sz="2800">
                <a:latin typeface="Century Gothic" panose="020B0502020202020204" pitchFamily="34" charset="0"/>
              </a:rPr>
              <a:pPr/>
              <a:t>53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2. Οικονομική ανάλυση</a:t>
            </a:r>
            <a:r>
              <a:rPr lang="el-GR" altLang="el-GR" sz="4800" b="1" smtClean="0">
                <a:solidFill>
                  <a:srgbClr val="000066"/>
                </a:solidFill>
                <a:latin typeface="Century Gothic" panose="020B0502020202020204" pitchFamily="34" charset="0"/>
              </a:rPr>
              <a:t/>
            </a:r>
            <a:br>
              <a:rPr lang="el-GR" altLang="el-GR" sz="4800" b="1" smtClean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endParaRPr lang="el-GR" altLang="el-GR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7332B6-C38F-4BBF-A8F9-88B0997CF5C0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54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6914" name="Picture 2" descr="http://www.eventnegotiators.com.au/wp-content/uploads/2012/10/productla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420938"/>
            <a:ext cx="611505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1476375" y="55895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http://www.eventnegotiators.com.au/corporate-social-events/product-launch/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8"/>
          <p:cNvSpPr>
            <a:spLocks noGrp="1"/>
          </p:cNvSpPr>
          <p:nvPr>
            <p:ph type="title"/>
          </p:nvPr>
        </p:nvSpPr>
        <p:spPr>
          <a:xfrm>
            <a:off x="395288" y="0"/>
            <a:ext cx="8497887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Εκτίμηση του </a:t>
            </a:r>
            <a:r>
              <a:rPr lang="en-GB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product concept</a:t>
            </a:r>
            <a:endParaRPr lang="el-GR" altLang="el-GR" smtClean="0">
              <a:solidFill>
                <a:schemeClr val="tx1"/>
              </a:solidFill>
            </a:endParaRPr>
          </a:p>
        </p:txBody>
      </p:sp>
      <p:sp>
        <p:nvSpPr>
          <p:cNvPr id="73731" name="Line 4"/>
          <p:cNvSpPr>
            <a:spLocks noChangeShapeType="1"/>
          </p:cNvSpPr>
          <p:nvPr/>
        </p:nvSpPr>
        <p:spPr bwMode="auto">
          <a:xfrm>
            <a:off x="250825" y="6597650"/>
            <a:ext cx="8458200" cy="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3732" name="Line 5"/>
          <p:cNvSpPr>
            <a:spLocks noChangeShapeType="1"/>
          </p:cNvSpPr>
          <p:nvPr/>
        </p:nvSpPr>
        <p:spPr bwMode="auto">
          <a:xfrm>
            <a:off x="533400" y="1828800"/>
            <a:ext cx="0" cy="441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395288" y="6381750"/>
            <a:ext cx="304800" cy="304800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100000">
                <a:srgbClr val="B27EB2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8561388" y="6021388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A0F6F2-9CAC-4095-A721-C43432FEED1F}" type="slidenum">
              <a:rPr lang="en-US" altLang="el-GR" sz="2800">
                <a:latin typeface="Century Gothic" panose="020B0502020202020204" pitchFamily="34" charset="0"/>
              </a:rPr>
              <a:pPr/>
              <a:t>55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55576" y="1484784"/>
          <a:ext cx="77521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14"/>
          <p:cNvGrpSpPr>
            <a:grpSpLocks/>
          </p:cNvGrpSpPr>
          <p:nvPr/>
        </p:nvGrpSpPr>
        <p:grpSpPr bwMode="auto">
          <a:xfrm>
            <a:off x="1143000" y="333375"/>
            <a:ext cx="7750175" cy="5762625"/>
            <a:chOff x="720" y="1109"/>
            <a:chExt cx="4320" cy="2731"/>
          </a:xfrm>
        </p:grpSpPr>
        <p:sp>
          <p:nvSpPr>
            <p:cNvPr id="231428" name="Freeform 4"/>
            <p:cNvSpPr>
              <a:spLocks/>
            </p:cNvSpPr>
            <p:nvPr/>
          </p:nvSpPr>
          <p:spPr bwMode="auto">
            <a:xfrm>
              <a:off x="2038" y="1840"/>
              <a:ext cx="3002" cy="547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815" y="80"/>
                </a:cxn>
                <a:cxn ang="0">
                  <a:pos x="2815" y="0"/>
                </a:cxn>
                <a:cxn ang="0">
                  <a:pos x="3908" y="332"/>
                </a:cxn>
                <a:cxn ang="0">
                  <a:pos x="2815" y="671"/>
                </a:cxn>
                <a:cxn ang="0">
                  <a:pos x="2815" y="582"/>
                </a:cxn>
                <a:cxn ang="0">
                  <a:pos x="0" y="582"/>
                </a:cxn>
                <a:cxn ang="0">
                  <a:pos x="0" y="80"/>
                </a:cxn>
              </a:cxnLst>
              <a:rect l="0" t="0" r="r" b="b"/>
              <a:pathLst>
                <a:path w="3908" h="671">
                  <a:moveTo>
                    <a:pt x="0" y="80"/>
                  </a:moveTo>
                  <a:lnTo>
                    <a:pt x="2815" y="80"/>
                  </a:lnTo>
                  <a:lnTo>
                    <a:pt x="2815" y="0"/>
                  </a:lnTo>
                  <a:lnTo>
                    <a:pt x="3908" y="332"/>
                  </a:lnTo>
                  <a:lnTo>
                    <a:pt x="2815" y="671"/>
                  </a:lnTo>
                  <a:lnTo>
                    <a:pt x="2815" y="582"/>
                  </a:lnTo>
                  <a:lnTo>
                    <a:pt x="0" y="582"/>
                  </a:lnTo>
                  <a:lnTo>
                    <a:pt x="0" y="80"/>
                  </a:lnTo>
                  <a:close/>
                </a:path>
              </a:pathLst>
            </a:custGeom>
            <a:ln w="57150"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el-GR" sz="17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31429" name="Freeform 5"/>
            <p:cNvSpPr>
              <a:spLocks/>
            </p:cNvSpPr>
            <p:nvPr/>
          </p:nvSpPr>
          <p:spPr bwMode="auto">
            <a:xfrm>
              <a:off x="2038" y="2563"/>
              <a:ext cx="3002" cy="54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815" y="79"/>
                </a:cxn>
                <a:cxn ang="0">
                  <a:pos x="2815" y="0"/>
                </a:cxn>
                <a:cxn ang="0">
                  <a:pos x="3908" y="328"/>
                </a:cxn>
                <a:cxn ang="0">
                  <a:pos x="2815" y="670"/>
                </a:cxn>
                <a:cxn ang="0">
                  <a:pos x="2815" y="579"/>
                </a:cxn>
                <a:cxn ang="0">
                  <a:pos x="0" y="579"/>
                </a:cxn>
                <a:cxn ang="0">
                  <a:pos x="0" y="79"/>
                </a:cxn>
              </a:cxnLst>
              <a:rect l="0" t="0" r="r" b="b"/>
              <a:pathLst>
                <a:path w="3908" h="670">
                  <a:moveTo>
                    <a:pt x="0" y="79"/>
                  </a:moveTo>
                  <a:lnTo>
                    <a:pt x="2815" y="79"/>
                  </a:lnTo>
                  <a:lnTo>
                    <a:pt x="2815" y="0"/>
                  </a:lnTo>
                  <a:lnTo>
                    <a:pt x="3908" y="328"/>
                  </a:lnTo>
                  <a:lnTo>
                    <a:pt x="2815" y="670"/>
                  </a:lnTo>
                  <a:lnTo>
                    <a:pt x="2815" y="579"/>
                  </a:lnTo>
                  <a:lnTo>
                    <a:pt x="0" y="579"/>
                  </a:lnTo>
                  <a:lnTo>
                    <a:pt x="0" y="79"/>
                  </a:lnTo>
                  <a:close/>
                </a:path>
              </a:pathLst>
            </a:custGeom>
            <a:ln w="5715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el-GR" sz="17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31430" name="Freeform 6"/>
            <p:cNvSpPr>
              <a:spLocks/>
            </p:cNvSpPr>
            <p:nvPr/>
          </p:nvSpPr>
          <p:spPr bwMode="auto">
            <a:xfrm>
              <a:off x="2038" y="3292"/>
              <a:ext cx="3002" cy="54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815" y="80"/>
                </a:cxn>
                <a:cxn ang="0">
                  <a:pos x="2815" y="0"/>
                </a:cxn>
                <a:cxn ang="0">
                  <a:pos x="3908" y="332"/>
                </a:cxn>
                <a:cxn ang="0">
                  <a:pos x="2815" y="671"/>
                </a:cxn>
                <a:cxn ang="0">
                  <a:pos x="2815" y="582"/>
                </a:cxn>
                <a:cxn ang="0">
                  <a:pos x="0" y="582"/>
                </a:cxn>
                <a:cxn ang="0">
                  <a:pos x="0" y="80"/>
                </a:cxn>
              </a:cxnLst>
              <a:rect l="0" t="0" r="r" b="b"/>
              <a:pathLst>
                <a:path w="3908" h="671">
                  <a:moveTo>
                    <a:pt x="0" y="80"/>
                  </a:moveTo>
                  <a:lnTo>
                    <a:pt x="2815" y="80"/>
                  </a:lnTo>
                  <a:lnTo>
                    <a:pt x="2815" y="0"/>
                  </a:lnTo>
                  <a:lnTo>
                    <a:pt x="3908" y="332"/>
                  </a:lnTo>
                  <a:lnTo>
                    <a:pt x="2815" y="671"/>
                  </a:lnTo>
                  <a:lnTo>
                    <a:pt x="2815" y="582"/>
                  </a:lnTo>
                  <a:lnTo>
                    <a:pt x="0" y="582"/>
                  </a:lnTo>
                  <a:lnTo>
                    <a:pt x="0" y="80"/>
                  </a:lnTo>
                  <a:close/>
                </a:path>
              </a:pathLst>
            </a:custGeom>
            <a:ln w="57150"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el-GR" sz="17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31431" name="Freeform 7"/>
            <p:cNvSpPr>
              <a:spLocks/>
            </p:cNvSpPr>
            <p:nvPr/>
          </p:nvSpPr>
          <p:spPr bwMode="auto">
            <a:xfrm>
              <a:off x="2038" y="1109"/>
              <a:ext cx="3002" cy="548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2815" y="80"/>
                </a:cxn>
                <a:cxn ang="0">
                  <a:pos x="2815" y="0"/>
                </a:cxn>
                <a:cxn ang="0">
                  <a:pos x="3908" y="330"/>
                </a:cxn>
                <a:cxn ang="0">
                  <a:pos x="2815" y="670"/>
                </a:cxn>
                <a:cxn ang="0">
                  <a:pos x="2815" y="581"/>
                </a:cxn>
                <a:cxn ang="0">
                  <a:pos x="0" y="581"/>
                </a:cxn>
                <a:cxn ang="0">
                  <a:pos x="0" y="80"/>
                </a:cxn>
              </a:cxnLst>
              <a:rect l="0" t="0" r="r" b="b"/>
              <a:pathLst>
                <a:path w="3908" h="670">
                  <a:moveTo>
                    <a:pt x="0" y="80"/>
                  </a:moveTo>
                  <a:lnTo>
                    <a:pt x="2815" y="80"/>
                  </a:lnTo>
                  <a:lnTo>
                    <a:pt x="2815" y="0"/>
                  </a:lnTo>
                  <a:lnTo>
                    <a:pt x="3908" y="330"/>
                  </a:lnTo>
                  <a:lnTo>
                    <a:pt x="2815" y="670"/>
                  </a:lnTo>
                  <a:lnTo>
                    <a:pt x="2815" y="581"/>
                  </a:lnTo>
                  <a:lnTo>
                    <a:pt x="0" y="581"/>
                  </a:lnTo>
                  <a:lnTo>
                    <a:pt x="0" y="80"/>
                  </a:lnTo>
                  <a:close/>
                </a:path>
              </a:pathLst>
            </a:custGeom>
            <a:ln w="571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el-GR" sz="170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231432" name="Oval 8"/>
            <p:cNvSpPr>
              <a:spLocks noChangeArrowheads="1"/>
            </p:cNvSpPr>
            <p:nvPr/>
          </p:nvSpPr>
          <p:spPr bwMode="auto">
            <a:xfrm>
              <a:off x="720" y="1484"/>
              <a:ext cx="2233" cy="201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sz="2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  <a:p>
              <a:pPr algn="ctr">
                <a:lnSpc>
                  <a:spcPct val="90000"/>
                </a:lnSpc>
                <a:defRPr/>
              </a:pPr>
              <a:endParaRPr lang="el-GR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  <a:p>
              <a:pPr algn="ctr">
                <a:lnSpc>
                  <a:spcPct val="90000"/>
                </a:lnSpc>
                <a:defRPr/>
              </a:pPr>
              <a:endParaRPr lang="el-GR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l-GR" sz="2700" b="1" dirty="0">
                  <a:solidFill>
                    <a:schemeClr val="bg1"/>
                  </a:solidFill>
                  <a:latin typeface="Century Gothic" pitchFamily="34" charset="0"/>
                </a:rPr>
                <a:t>Επιχειρηματική Ανάλυση</a:t>
              </a:r>
              <a:endParaRPr lang="en-US" sz="27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74763" name="Rectangle 9"/>
            <p:cNvSpPr>
              <a:spLocks noChangeArrowheads="1"/>
            </p:cNvSpPr>
            <p:nvPr/>
          </p:nvSpPr>
          <p:spPr bwMode="auto">
            <a:xfrm>
              <a:off x="2694" y="1207"/>
              <a:ext cx="168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l-GR" altLang="el-GR" sz="2700">
                  <a:solidFill>
                    <a:srgbClr val="000000"/>
                  </a:solidFill>
                  <a:latin typeface="Century Gothic" panose="020B0502020202020204" pitchFamily="34" charset="0"/>
                </a:rPr>
                <a:t>1. Αρχική Ζήτηση</a:t>
              </a:r>
              <a:endParaRPr lang="en-US" altLang="el-GR" sz="27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4" name="Rectangle 10"/>
            <p:cNvSpPr>
              <a:spLocks noChangeArrowheads="1"/>
            </p:cNvSpPr>
            <p:nvPr/>
          </p:nvSpPr>
          <p:spPr bwMode="auto">
            <a:xfrm>
              <a:off x="3180" y="1934"/>
              <a:ext cx="101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l-GR" altLang="el-GR" sz="2700">
                  <a:solidFill>
                    <a:srgbClr val="000000"/>
                  </a:solidFill>
                  <a:latin typeface="Century Gothic" panose="020B0502020202020204" pitchFamily="34" charset="0"/>
                </a:rPr>
                <a:t>2. Κόστος</a:t>
              </a:r>
              <a:endParaRPr lang="en-US" altLang="el-GR" sz="27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5" name="Rectangle 11"/>
            <p:cNvSpPr>
              <a:spLocks noChangeArrowheads="1"/>
            </p:cNvSpPr>
            <p:nvPr/>
          </p:nvSpPr>
          <p:spPr bwMode="auto">
            <a:xfrm>
              <a:off x="3073" y="2685"/>
              <a:ext cx="122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l-GR" altLang="el-GR" sz="2700">
                  <a:solidFill>
                    <a:srgbClr val="000000"/>
                  </a:solidFill>
                  <a:latin typeface="Century Gothic" panose="020B0502020202020204" pitchFamily="34" charset="0"/>
                </a:rPr>
                <a:t>3. Πωλήσεις</a:t>
              </a:r>
              <a:endParaRPr lang="en-US" altLang="el-GR" sz="27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766" name="Rectangle 12"/>
            <p:cNvSpPr>
              <a:spLocks noChangeArrowheads="1"/>
            </p:cNvSpPr>
            <p:nvPr/>
          </p:nvSpPr>
          <p:spPr bwMode="auto">
            <a:xfrm>
              <a:off x="2904" y="3383"/>
              <a:ext cx="146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l-GR" altLang="el-GR" sz="2700">
                  <a:solidFill>
                    <a:srgbClr val="000000"/>
                  </a:solidFill>
                  <a:latin typeface="Century Gothic" panose="020B0502020202020204" pitchFamily="34" charset="0"/>
                </a:rPr>
                <a:t>4. Κερδοφορία</a:t>
              </a:r>
              <a:endParaRPr lang="en-US" altLang="el-GR" sz="27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4755" name="Rectangle 1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63127F-D3A7-4ABD-87F6-A15230807DDD}" type="slidenum">
              <a:rPr lang="en-US" altLang="el-GR" sz="2800">
                <a:latin typeface="Century Gothic" panose="020B0502020202020204" pitchFamily="34" charset="0"/>
              </a:rPr>
              <a:pPr/>
              <a:t>56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4"/>
          <p:cNvSpPr>
            <a:spLocks noChangeShapeType="1"/>
          </p:cNvSpPr>
          <p:nvPr/>
        </p:nvSpPr>
        <p:spPr bwMode="auto">
          <a:xfrm>
            <a:off x="381000" y="5943600"/>
            <a:ext cx="84582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79" name="Line 6"/>
          <p:cNvSpPr>
            <a:spLocks noChangeShapeType="1"/>
          </p:cNvSpPr>
          <p:nvPr/>
        </p:nvSpPr>
        <p:spPr bwMode="auto">
          <a:xfrm>
            <a:off x="609600" y="1752600"/>
            <a:ext cx="0" cy="4724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0" name="Line 7"/>
          <p:cNvSpPr>
            <a:spLocks noChangeShapeType="1"/>
          </p:cNvSpPr>
          <p:nvPr/>
        </p:nvSpPr>
        <p:spPr bwMode="auto">
          <a:xfrm>
            <a:off x="457200" y="1752600"/>
            <a:ext cx="0" cy="4724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5781" name="Rectangle 8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D20CBBD-DFC4-4918-80D5-A5FF725FB316}" type="slidenum">
              <a:rPr lang="en-US" altLang="el-GR" sz="2800">
                <a:latin typeface="Century Gothic" panose="020B0502020202020204" pitchFamily="34" charset="0"/>
              </a:rPr>
              <a:pPr/>
              <a:t>57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971600" y="1772816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783" name="Title 9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Καθορισμός της ζήτησης για νέα προϊόντα</a:t>
            </a:r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77200" cy="1143000"/>
          </a:xfrm>
          <a:solidFill>
            <a:srgbClr val="0099FF"/>
          </a:solidFill>
          <a:ln w="57150">
            <a:solidFill>
              <a:srgbClr val="000066"/>
            </a:solidFill>
          </a:ln>
          <a:effectLst>
            <a:outerShdw dist="107763" dir="135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l-GR" sz="3600" smtClean="0">
                <a:solidFill>
                  <a:schemeClr val="bg1"/>
                </a:solidFill>
                <a:latin typeface="Century Gothic" pitchFamily="34" charset="0"/>
              </a:rPr>
              <a:t>ΕΠΙΔΡΑΣΕΙΣ ΤΟΥ ΝΕΟΥ ΠΡΟΪΟΝΤΟΣ</a:t>
            </a:r>
          </a:p>
        </p:txBody>
      </p:sp>
      <p:sp>
        <p:nvSpPr>
          <p:cNvPr id="76803" name="Line 4"/>
          <p:cNvSpPr>
            <a:spLocks noChangeShapeType="1"/>
          </p:cNvSpPr>
          <p:nvPr/>
        </p:nvSpPr>
        <p:spPr bwMode="auto">
          <a:xfrm>
            <a:off x="304800" y="61722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04" name="Line 5"/>
          <p:cNvSpPr>
            <a:spLocks noChangeShapeType="1"/>
          </p:cNvSpPr>
          <p:nvPr/>
        </p:nvSpPr>
        <p:spPr bwMode="auto">
          <a:xfrm>
            <a:off x="304800" y="6019800"/>
            <a:ext cx="84582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05" name="Line 6"/>
          <p:cNvSpPr>
            <a:spLocks noChangeShapeType="1"/>
          </p:cNvSpPr>
          <p:nvPr/>
        </p:nvSpPr>
        <p:spPr bwMode="auto">
          <a:xfrm>
            <a:off x="304800" y="5867400"/>
            <a:ext cx="8458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06" name="Line 7"/>
          <p:cNvSpPr>
            <a:spLocks noChangeShapeType="1"/>
          </p:cNvSpPr>
          <p:nvPr/>
        </p:nvSpPr>
        <p:spPr bwMode="auto">
          <a:xfrm>
            <a:off x="609600" y="1752600"/>
            <a:ext cx="0" cy="46482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6807" name="Rectangle 11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B99A16-8504-4A05-8494-BE379271788B}" type="slidenum">
              <a:rPr lang="en-US" altLang="el-GR" sz="2800">
                <a:latin typeface="Century Gothic" panose="020B0502020202020204" pitchFamily="34" charset="0"/>
              </a:rPr>
              <a:pPr/>
              <a:t>58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187624" y="1700808"/>
          <a:ext cx="7296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D209C20-9DBB-4DC1-B6C8-E82E0184185E}" type="slidenum">
              <a:rPr lang="en-US" altLang="el-GR" sz="2800">
                <a:latin typeface="Century Gothic" panose="020B0502020202020204" pitchFamily="34" charset="0"/>
              </a:rPr>
              <a:pPr/>
              <a:t>59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79512" y="1484784"/>
          <a:ext cx="89644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7828" name="Title 7"/>
          <p:cNvSpPr>
            <a:spLocks noGrp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ΣΤΟΙΧΕΙΑ ΟΙΚΟΝΟΜΙΚΗΣ ΑΝΑΠΤΥΞΗΣ</a:t>
            </a:r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95288" y="4005263"/>
            <a:ext cx="7772400" cy="1362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Κυκλος αναπτυξης προϊοντων &amp; </a:t>
            </a:r>
            <a:br>
              <a:rPr lang="el-GR" dirty="0" smtClean="0"/>
            </a:br>
            <a:r>
              <a:rPr lang="el-GR" dirty="0" smtClean="0"/>
              <a:t>κυκλος ζωης προϊοντος</a:t>
            </a:r>
            <a:endParaRPr lang="el-GR" dirty="0"/>
          </a:p>
        </p:txBody>
      </p:sp>
      <p:sp>
        <p:nvSpPr>
          <p:cNvPr id="23555" name="Θέση κειμένου 5"/>
          <p:cNvSpPr>
            <a:spLocks noGrp="1"/>
          </p:cNvSpPr>
          <p:nvPr>
            <p:ph type="body" idx="1"/>
          </p:nvPr>
        </p:nvSpPr>
        <p:spPr>
          <a:xfrm>
            <a:off x="395288" y="2781300"/>
            <a:ext cx="8421687" cy="1500188"/>
          </a:xfrm>
        </p:spPr>
        <p:txBody>
          <a:bodyPr/>
          <a:lstStyle/>
          <a:p>
            <a:r>
              <a:rPr lang="el-GR" altLang="el-GR" b="1" smtClean="0"/>
              <a:t>Μάθημα: </a:t>
            </a:r>
            <a:r>
              <a:rPr lang="el-GR" altLang="el-GR" smtClean="0"/>
              <a:t>Αρχές Μάρκετινγκ, </a:t>
            </a:r>
            <a:r>
              <a:rPr lang="el-GR" altLang="el-GR" b="1" smtClean="0"/>
              <a:t>Ενότητα </a:t>
            </a:r>
            <a:r>
              <a:rPr lang="en-US" altLang="el-GR" b="1" smtClean="0"/>
              <a:t># </a:t>
            </a:r>
            <a:r>
              <a:rPr lang="el-GR" altLang="el-GR" b="1" smtClean="0"/>
              <a:t>5:</a:t>
            </a:r>
            <a:r>
              <a:rPr lang="en-US" altLang="el-GR" b="1" smtClean="0"/>
              <a:t> </a:t>
            </a:r>
            <a:r>
              <a:rPr lang="el-GR" altLang="el-GR" smtClean="0"/>
              <a:t>Κύκλος ανάπτυξης προϊόντων &amp; </a:t>
            </a:r>
            <a:br>
              <a:rPr lang="el-GR" altLang="el-GR" smtClean="0"/>
            </a:br>
            <a:r>
              <a:rPr lang="el-GR" altLang="el-GR" smtClean="0"/>
              <a:t>κύκλος ζωής προϊόντος </a:t>
            </a:r>
          </a:p>
          <a:p>
            <a:r>
              <a:rPr lang="el-GR" altLang="el-GR" b="1" smtClean="0"/>
              <a:t>Διδάσκων: </a:t>
            </a:r>
            <a:r>
              <a:rPr lang="el-GR" altLang="el-GR" smtClean="0"/>
              <a:t>Γεώργιος Πανηγυράκης, </a:t>
            </a:r>
            <a:r>
              <a:rPr lang="el-GR" altLang="el-GR" b="1" smtClean="0"/>
              <a:t>Τμήμα: </a:t>
            </a:r>
            <a:r>
              <a:rPr lang="el-GR" altLang="el-GR" smtClean="0"/>
              <a:t>Οργάνωσης και Διοίκησης Επιχειρήσεων</a:t>
            </a:r>
          </a:p>
          <a:p>
            <a:endParaRPr lang="el-GR" altLang="el-GR" smtClean="0"/>
          </a:p>
        </p:txBody>
      </p:sp>
      <p:pic>
        <p:nvPicPr>
          <p:cNvPr id="2355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 descr="Dotted grid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219200"/>
          </a:xfrm>
          <a:pattFill prst="dotGrid">
            <a:fgClr>
              <a:schemeClr val="hlink"/>
            </a:fgClr>
            <a:bgClr>
              <a:schemeClr val="bg1"/>
            </a:bgClr>
          </a:pattFill>
          <a:ln w="76200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ΚΑΘΟΡΙΣΜΟΣ ΥΠΕΡΟΧΗΣ             ΝΕΟΥ ΠΡΟΪΟΝΤΟΣ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6248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600" smtClean="0">
                <a:solidFill>
                  <a:srgbClr val="000066"/>
                </a:solidFill>
                <a:latin typeface="Century Gothic" panose="020B0502020202020204" pitchFamily="34" charset="0"/>
              </a:rPr>
              <a:t>ΧΡΗΣΕΙΣ ΝΕΟΥ ΠΡΟΪΟΝΤΟΣ</a:t>
            </a:r>
          </a:p>
          <a:p>
            <a:pPr>
              <a:lnSpc>
                <a:spcPct val="90000"/>
              </a:lnSpc>
            </a:pPr>
            <a:r>
              <a:rPr lang="el-GR" altLang="el-GR" sz="26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ΑΝΑΓΝΩΡΙΣΗ ΧΑΡΑΚΤΗΡΙΣΤΙΚΩΝ ΣΕ ΣΧΕΣΗ ΜΕ ΕΝΑΛΛΑΚΤΙΚΑ ΑΝΤΑΓΩΝΙΣΤΙΚΑ ΠΡΟΪΟΝΤΑ</a:t>
            </a:r>
          </a:p>
          <a:p>
            <a:pPr>
              <a:lnSpc>
                <a:spcPct val="90000"/>
              </a:lnSpc>
            </a:pPr>
            <a:r>
              <a:rPr lang="el-GR" altLang="el-GR" sz="2600" smtClean="0">
                <a:solidFill>
                  <a:srgbClr val="000066"/>
                </a:solidFill>
                <a:latin typeface="Century Gothic" panose="020B0502020202020204" pitchFamily="34" charset="0"/>
              </a:rPr>
              <a:t>ΣΥΓΚΡΙΣΗ ΣΕ ΣΧΕΣΗ ΜΕ ΤΟΥΣ ΚΑΤΑΝΑΛΩΤΕΣ ΚΑΙ ΤΙΣ  ΑΠΑΙΤΗΣΕΙΣ ΤΟΥΣ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381000" y="6096000"/>
            <a:ext cx="8458200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8853" name="Line 7"/>
          <p:cNvSpPr>
            <a:spLocks noChangeShapeType="1"/>
          </p:cNvSpPr>
          <p:nvPr/>
        </p:nvSpPr>
        <p:spPr bwMode="auto">
          <a:xfrm>
            <a:off x="609600" y="1752600"/>
            <a:ext cx="0" cy="4724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8854" name="Line 8"/>
          <p:cNvSpPr>
            <a:spLocks noChangeShapeType="1"/>
          </p:cNvSpPr>
          <p:nvPr/>
        </p:nvSpPr>
        <p:spPr bwMode="auto">
          <a:xfrm>
            <a:off x="457200" y="1752600"/>
            <a:ext cx="0" cy="47244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8855" name="Rectangle 9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82068B2-9ECC-4BA0-B00B-5A670C801F82}" type="slidenum">
              <a:rPr lang="en-US" altLang="el-GR" sz="2800">
                <a:latin typeface="Century Gothic" panose="020B0502020202020204" pitchFamily="34" charset="0"/>
              </a:rPr>
              <a:pPr/>
              <a:t>60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696200" cy="1066800"/>
          </a:xfrm>
          <a:solidFill>
            <a:srgbClr val="FFF0A7"/>
          </a:solidFill>
          <a:ln w="5715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z="3200" smtClean="0">
                <a:solidFill>
                  <a:srgbClr val="663300"/>
                </a:solidFill>
                <a:latin typeface="Century Gothic" panose="020B0502020202020204" pitchFamily="34" charset="0"/>
              </a:rPr>
              <a:t>ΚΑΘΟΡΙΣΜΟΣ ΕΠΙΔΡΑΣΕΩΝ ΣΤΙΣ ΕΠΙΧΕΙΡΗΜΑΤΙΚΕΣ ΛΕΙΤΟΥΡΓΙΕΣ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228600" y="5943600"/>
            <a:ext cx="8458200" cy="76200"/>
          </a:xfrm>
          <a:prstGeom prst="rect">
            <a:avLst/>
          </a:prstGeom>
          <a:solidFill>
            <a:srgbClr val="7E4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l-GR" altLang="el-GR" sz="220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381000" y="1066800"/>
            <a:ext cx="76200" cy="5334000"/>
          </a:xfrm>
          <a:prstGeom prst="rect">
            <a:avLst/>
          </a:prstGeom>
          <a:solidFill>
            <a:srgbClr val="FFF0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4D4098-BEB5-4D41-A202-9000D42B1F5F}" type="slidenum">
              <a:rPr lang="en-US" altLang="el-GR" sz="2800">
                <a:latin typeface="Century Gothic" panose="020B0502020202020204" pitchFamily="34" charset="0"/>
              </a:rPr>
              <a:pPr/>
              <a:t>61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83568" y="1772816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990600"/>
          </a:xfrm>
          <a:gradFill rotWithShape="0">
            <a:gsLst>
              <a:gs pos="0">
                <a:srgbClr val="FF0000"/>
              </a:gs>
              <a:gs pos="50000">
                <a:srgbClr val="FF6600"/>
              </a:gs>
              <a:gs pos="100000">
                <a:srgbClr val="FF0000"/>
              </a:gs>
            </a:gsLst>
            <a:lin ang="18900000" scaled="1"/>
          </a:gra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>
            <a:flatTx/>
          </a:bodyPr>
          <a:lstStyle/>
          <a:p>
            <a:r>
              <a:rPr lang="el-GR" altLang="el-GR" sz="3200" smtClean="0">
                <a:solidFill>
                  <a:schemeClr val="bg1"/>
                </a:solidFill>
                <a:latin typeface="Century Gothic" panose="020B0502020202020204" pitchFamily="34" charset="0"/>
              </a:rPr>
              <a:t>ΕΚΤΙΜΗΣΗ ΤΟΥ ΝΕΟΥ ΠΡΟΪΟΝΤΟΣ</a:t>
            </a:r>
            <a:r>
              <a:rPr lang="en-GB" altLang="el-GR" sz="3200" smtClean="0">
                <a:solidFill>
                  <a:schemeClr val="bg1"/>
                </a:solidFill>
                <a:latin typeface="Century Gothic" panose="020B0502020202020204" pitchFamily="34" charset="0"/>
              </a:rPr>
              <a:t> (CONCEPT)</a:t>
            </a:r>
            <a:endParaRPr lang="el-GR" altLang="el-GR" sz="320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ΑΝΤΙΔΡΑΣΗ ΤΩΝ ΠΕΛΑΤΩΝ ΣΤΟ ΠΡΟΪΟΝ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ΜΕΓΕΘΟΣ ΤΗΣ ΑΓΟΡΑΣ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ΠΛΗΘΟΣ ΤΩΝ ΠΙΘΑΝΩΝ ΤΜΗΜΑΤΩΝ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ΑΝΤΑΓΩΝΙΣΤΙΚΕΣ ΠΡΟΕΚΤΑΣΕΙΣ ΚΑΙ ΔΥΝΑΤΟΤΗΤΕΣ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ΕΠΑΝΑΛΗΠΤΙΚΗ ΑΓΟΡΑ (</a:t>
            </a:r>
            <a:r>
              <a:rPr lang="en-GB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REPEAT BUYING)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ΚΑΝΙΒΑΛΙΣΜΟΣ </a:t>
            </a:r>
            <a:r>
              <a:rPr lang="en-GB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(CANNIBALIZATION)</a:t>
            </a:r>
            <a:endParaRPr lang="el-GR" altLang="el-GR" sz="24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304800" y="5943600"/>
            <a:ext cx="8458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533400" y="1828800"/>
            <a:ext cx="0" cy="4419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81000" y="57912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8534400" y="5791200"/>
            <a:ext cx="304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0F39EA1-1678-4BD0-93FE-ED0338BE465D}" type="slidenum">
              <a:rPr lang="en-US" altLang="el-GR" sz="2800">
                <a:latin typeface="Century Gothic" panose="020B0502020202020204" pitchFamily="34" charset="0"/>
              </a:rPr>
              <a:pPr/>
              <a:t>62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848600" cy="830263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>
                <a:solidFill>
                  <a:srgbClr val="FFFFFF"/>
                </a:solidFill>
                <a:latin typeface="Century Gothic" panose="020B0502020202020204" pitchFamily="34" charset="0"/>
              </a:rPr>
              <a:t>ΚΑΘΟΡΙΣΜΟΣ ΤΗΣ ΕΠΙΔΡΑΣΗΣ ΤΗΣ ΑΠΟΦΑΣΗΣ ΣΤΙΣ ΑΛΛΕΣ ΜΕΤΑΒΛΗΤΕΣ ΜΑΡΚΕΤΙΝΓΚ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162800" cy="304641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29412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1. </a:t>
            </a:r>
            <a:r>
              <a:rPr lang="en-GB">
                <a:solidFill>
                  <a:srgbClr val="000066"/>
                </a:solidFill>
                <a:latin typeface="Century Gothic" pitchFamily="34" charset="0"/>
              </a:rPr>
              <a:t>R.O.I. </a:t>
            </a: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ΤΗΣ ΚΑΘΕ ΕΝΑΛΛΑΚΤΙΚΗΣ ΛΥΣΗΣ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2. ΑΝΤΙΔΡΑΣΗ ΤΗΣ ΑΓΟΡΑΣ  ΣΤΗΝ ΚΑΘΕ ΣΤΡΑΤΗΓΙΚΗ</a:t>
            </a:r>
          </a:p>
          <a:p>
            <a:pPr algn="ctr">
              <a:spcBef>
                <a:spcPct val="50000"/>
              </a:spcBef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3. ΟΙΚΟΝΟΜΙΕΣ ΚΛΙΜΑΚΟΣ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4. ΑΠΟΤΕΛΕΣΜΑΤΑ ΣΥΝΕΡΓΑΣΙΑΣ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>
                <a:solidFill>
                  <a:srgbClr val="000066"/>
                </a:solidFill>
                <a:latin typeface="Century Gothic" pitchFamily="34" charset="0"/>
              </a:rPr>
              <a:t>5. ΑΝΤΑΓΩΝΙΣΤΙΚΗ ΑΠΟΤΕΛΕΣΜΑΤΙΚΟΤΗΤΑ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66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B7DB7D4-9D23-40FF-97F9-43BDF13C8884}" type="slidenum">
              <a:rPr lang="en-US" altLang="el-GR" sz="2800">
                <a:latin typeface="Century Gothic" panose="020B0502020202020204" pitchFamily="34" charset="0"/>
              </a:rPr>
              <a:pPr/>
              <a:t>63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  <a:gradFill rotWithShape="0">
            <a:gsLst>
              <a:gs pos="0">
                <a:srgbClr val="D0E4F4"/>
              </a:gs>
              <a:gs pos="100000">
                <a:srgbClr val="6CACDC"/>
              </a:gs>
            </a:gsLst>
            <a:lin ang="18900000" scaled="1"/>
          </a:gra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ΣΥΓΚΡΙΣΗ ΔΙΑΦΟΡΕΤΙΚΩΝ </a:t>
            </a:r>
            <a:r>
              <a:rPr lang="en-GB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PRODUCT CONCEPTS</a:t>
            </a:r>
            <a:endParaRPr lang="el-GR" altLang="el-GR" sz="32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E40EF4A-A6BA-40E7-8F9D-6BFB68C77D62}" type="slidenum">
              <a:rPr lang="en-US" altLang="el-GR" sz="2800">
                <a:latin typeface="Century Gothic" panose="020B0502020202020204" pitchFamily="34" charset="0"/>
              </a:rPr>
              <a:pPr/>
              <a:t>64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827584" y="2132856"/>
          <a:ext cx="7296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/>
            </a:r>
            <a:br>
              <a:rPr lang="el-GR" altLang="el-GR" smtClean="0">
                <a:latin typeface="Century Gothic" panose="020B0502020202020204" pitchFamily="34" charset="0"/>
              </a:rPr>
            </a:br>
            <a:r>
              <a:rPr lang="el-GR" altLang="el-GR" smtClean="0">
                <a:latin typeface="Century Gothic" panose="020B0502020202020204" pitchFamily="34" charset="0"/>
              </a:rPr>
              <a:t> 3. Κατασκευή</a:t>
            </a:r>
            <a:br>
              <a:rPr lang="el-GR" altLang="el-GR" smtClean="0">
                <a:latin typeface="Century Gothic" panose="020B0502020202020204" pitchFamily="34" charset="0"/>
              </a:rPr>
            </a:br>
            <a:r>
              <a:rPr lang="el-GR" altLang="el-GR" smtClean="0">
                <a:latin typeface="Century Gothic" panose="020B0502020202020204" pitchFamily="34" charset="0"/>
              </a:rPr>
              <a:t>πρωτοτύπου </a:t>
            </a:r>
            <a:r>
              <a:rPr lang="el-GR" altLang="el-GR" sz="4800" b="1" smtClean="0">
                <a:solidFill>
                  <a:srgbClr val="000066"/>
                </a:solidFill>
                <a:latin typeface="Century Gothic" panose="020B0502020202020204" pitchFamily="34" charset="0"/>
              </a:rPr>
              <a:t/>
            </a:r>
            <a:br>
              <a:rPr lang="el-GR" altLang="el-GR" sz="4800" b="1" smtClean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endParaRPr lang="el-GR" altLang="el-GR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DABBDA-151A-4829-BB6A-FD3F6F5F9694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65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6914" name="Picture 2" descr="http://www.eventnegotiators.com.au/wp-content/uploads/2012/10/productla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420938"/>
            <a:ext cx="611505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1476375" y="55895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http://www.eventnegotiators.com.au/corporate-social-events/product-launch/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Ανάπτυξη </a:t>
            </a:r>
            <a:endParaRPr lang="en-US" altLang="el-GR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422811-3846-43D5-9A28-0075AD6AA0B2}" type="slidenum">
              <a:rPr lang="en-US" altLang="el-GR" sz="2800">
                <a:latin typeface="Century Gothic" panose="020B0502020202020204" pitchFamily="34" charset="0"/>
              </a:rPr>
              <a:pPr/>
              <a:t>66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1412776"/>
          <a:ext cx="77285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/>
            </a:r>
            <a:br>
              <a:rPr lang="el-GR" altLang="el-GR" smtClean="0">
                <a:latin typeface="Century Gothic" panose="020B0502020202020204" pitchFamily="34" charset="0"/>
              </a:rPr>
            </a:br>
            <a:r>
              <a:rPr lang="el-GR" altLang="el-GR" smtClean="0">
                <a:latin typeface="Century Gothic" panose="020B0502020202020204" pitchFamily="34" charset="0"/>
              </a:rPr>
              <a:t> 4. Δοκιμή</a:t>
            </a:r>
            <a:br>
              <a:rPr lang="el-GR" altLang="el-GR" smtClean="0">
                <a:latin typeface="Century Gothic" panose="020B0502020202020204" pitchFamily="34" charset="0"/>
              </a:rPr>
            </a:br>
            <a:r>
              <a:rPr lang="el-GR" altLang="el-GR" smtClean="0">
                <a:latin typeface="Century Gothic" panose="020B0502020202020204" pitchFamily="34" charset="0"/>
              </a:rPr>
              <a:t>αγοράς </a:t>
            </a:r>
            <a:r>
              <a:rPr lang="el-GR" altLang="el-GR" sz="4800" b="1" smtClean="0">
                <a:solidFill>
                  <a:srgbClr val="000066"/>
                </a:solidFill>
                <a:latin typeface="Century Gothic" panose="020B0502020202020204" pitchFamily="34" charset="0"/>
              </a:rPr>
              <a:t/>
            </a:r>
            <a:br>
              <a:rPr lang="el-GR" altLang="el-GR" sz="4800" b="1" smtClean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endParaRPr lang="el-GR" altLang="el-GR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2A5C28-A16F-4FCF-9EC6-DF6B4280C932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67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6914" name="Picture 2" descr="http://www.eventnegotiators.com.au/wp-content/uploads/2012/10/productla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420938"/>
            <a:ext cx="611505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1476375" y="55895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http://www.eventnegotiators.com.au/corporate-social-events/product-launch/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772400" cy="1143000"/>
          </a:xfrm>
        </p:spPr>
        <p:txBody>
          <a:bodyPr/>
          <a:lstStyle/>
          <a:p>
            <a:r>
              <a:rPr lang="en-US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Test Marketing</a:t>
            </a: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3962400" y="2209800"/>
            <a:ext cx="4953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C0C0C0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800">
                <a:latin typeface="Century Gothic" panose="020B0502020202020204" pitchFamily="34" charset="0"/>
              </a:rPr>
              <a:t>Η περιορισμένη εισαγωγή ενός προϊόντος και ένα πρόγραμμα μάρκετινγκ που να καθορίζει τις αντιδράσεις των δυνητικών πελατών σε μια δεδομένη κατάσταση της αγοράς.</a:t>
            </a:r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97BE45-D9DA-4636-A2C6-D4B750709F5E}" type="slidenum">
              <a:rPr lang="en-US" altLang="el-GR" sz="2800">
                <a:latin typeface="Century Gothic" panose="020B0502020202020204" pitchFamily="34" charset="0"/>
              </a:rPr>
              <a:pPr/>
              <a:t>68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87045" name="AutoShape 8" descr="data:image/jpeg;base64,/9j/4AAQSkZJRgABAQAAAQABAAD/2wCEAAkGBxISEhMUExQVFRQVFBAZFxgYFBYYFBYWFhUiGBcUGBsYKCggGB0lHRgVIjIjJS0rLi4uFx8zODMsNygtLiwBCgoKDg0OGxAQGjYkICUvLDIsLCw0Nyw0NCw0LCw0LCwsLCw3LCwsLCwsLCwsLCwsLCwsLCwsLCwsLCwsLCwsLP/AABEIAKkBKwMBEQACEQEDEQH/xAAbAAEAAgMBAQAAAAAAAAAAAAAABAYCAwUHAf/EAEsQAAEDAQMGCQkFBQUJAAAAAAEAAgMRBBIhBQYTFjGSQVFSU2FxgbLSByIyMzRyc5GzFEJiobEjgqLB0SRDk7TwFTVEZIOEwuHx/8QAGgEBAAIDAQAAAAAAAAAAAAAAAAMEAQIFBv/EADQRAAICAAIHBwQCAgMBAQAAAAABAgMEERIUFSExUnEFMjNBUWGhEyKRwYGxNNFC4fAjYv/aAAwDAQACEQMRAD8A9hyzleOzMDpLxqaANFSTt4aBR22xrWcifD4ad8tGBxterNyJt1niUGuVl3ZF/sNerNyJt1niTXKxsi/2GvVm5E26zxJrlY2Rf7DXqzcibdZ4k1ysbIv9hr1ZuRNus8Sa5WNkX+w16s3Im3WeJNcrGyL/AGGvVm5E26zxJrlY2Rf7DXqzcibdZ4k1ysbIv9hr1ZuRNus8Sa5WNkX+w16s3Im3WeJNcrGyL/Ya9WbkTbrPEmuVjZF/sNerNyJt1niTXKxsi/2GvVm5E26zxJrlY2Rf7DXqzcibdZ4k1ysbIv8AYa9WbkTbrPEmuVjZF/sNerNyJt1niTXKxsi/2GvVm5E26zxJrlY2Rf7DXqzcibdZ4k1ysbIv9hr1ZuRNus8Sa5WNkX+w16s3Im3WeJNcrGyL/Ya9WbkTbrPEmuVjZF/sNerNyJt1niTXKxsi/wBhr1ZuRNus8Sa5WNkX+w16s3Im3WeJNcrGyL/Ya9WbkTbrPEmuVjZF/sNerNyJt1niTXKxsi/2GvVm5E26zxJrlY2Rf7DXqzcibdZ4k1ysbIv9hr1ZuRNus8Sa5WNkX+w16s3Im3WeJNcrGyL/AGGvVm5E26zxJrlY2Rf7DXqzcibdZ4k1ysbIv9hr1ZuRNus8Sa5WNkX+w16s3Im3WeJNcrGyL/Ya9WbkTbrPEmuVjZF/sb7FnjZ5HtYBI0uIALmtpU4AYE8K2ji4SeRHZ2ZfXFyeW4sSsnPKh5RvVw++7uqjju6up2OxvEl0/ZQ1zT0QQBAEAQBAEAQBAEAQBAEAQBAEAQBAEAQBAEAQBAEAQBAEAQBAEAQBAEAQEvI/tEHxofqBSVd9dSvi/An0Z7Au4eNKh5RvVw++7uqjju6up2OxvEl0/ZQ1zT0QQBAEAQBAEAQFuyZma2WKOTSkX2tdS4DSvBtV+vCKUVLM4d/as67JQUeDI+cWa7bLA6bSOddLBS6B6Tg3bXpWLcIoRckzbD9qStsUHHidLUJvPu3B/Vb6jH1INsz5UcFuQC62PszHVuXS55GxpaHE0/eAUDwz+poJl5dorV/qyW/hkdm1ZmRlj9DMXSM2tJaRWlbpu4tJ6VNLBLL7XvKdfa89Jacd3sRch5pNtEDJdKW3r2F0GlHFvH0LWrCKcc2yXE9qSqscIxTX/RllrNFtngkm0rnaNpNLgFejaszwajFtM0p7WlOai48Ss2WK+9ja0vOa2vFU0qqUVnJI7Nk9CDl6I7mc2bYskbHh5fekDPRApVpIO38NO1Wr8L9OOkmc3B9pO+zQksjfkjNMTQNmMhbUONLoOAJAxrw0WasIpw0szTE9pyqtcFHPI4Wb9k+1SRMBLRIK1pUgXLyr1V6c9Ev4jEfSpdiJ+c+QxZDEA8v0gkxLQKXaYbfxfkpb8P8ATSaZXwOPeIbi1kSc3M2haonPMhZR5bQNB2NBrt6VmjDKyObZHje0JUWaCjnuNecGbD7M2+HB7KgE0oWk7KjiWLsK61mt6N8J2lG+Wg1kzWzITfsTrUXnzWyG6Gj7ri3bXoSGHUqtPMxb2g4Yn6OW7cY2rIrYrGLTI8guLQxgaKuLnUbiTxed1LKwy+npth9oPWPpRWa9To5EzSbaIGSmUtvX8LoNLri3bXoW1WFU4KWZFiu0502utR4f6JDsymiRrNM7Fj3VuD7rmim38X5KTUlnxINsTyz0UbtQm887cH9VnUY+pjbM+VFNtsQZLLGCTo5HsqRSt00qqNsNCTidrDXfWrU8uJpUZOEAQBAEAQBAS8j+0QfGh+oFJV311K+L8CfRnsC7h40qHlG9XD77u6qOO7q6nY7G8SXT9lDXNPRBAEAQBAEAQBAWDMRv9rB4dHJ/JXMHJ6eRyO1a4qrSy35nMzrYDbbXXGkjKV4KQRn9VjFSam1mZ7Mqg6VJreWbynUpZgdhfNw/hCtYttQTRzuy4Rla1JeRB8nkjGWhzcAZGGnSQQafIH5KvhLM5/cXu1aUqU4LcmYz2ubJ1ptVxrXGeR0gL60Ie8u4NtL1391bzslTY8+DIqcPDF0RSeTjxIeZwJtsRdSpdMcK0F4OdQA8Aqo6LHK0sY2iMMLw3rLefc+WB1ulrj5kHV6JW2Mk1LJMj7JrhKttrzIGTPXRfEj7wVSvvo6mI8KXRnoOe7A+yTgelG2OXsa+v6NcuxctKDR5TBz0Loy9yfk+MRwNi4WQsr2tIr8w5ZgtGCRpdPTtcvVlF8mENZGO5NnHzIA/qqGEWdrZ2+05ZYaK9TsZ+vbLZoJW4gTEV6C1zT/EArGLWdeZR7LloYjJ+Zjmr/u61f8AcfRC1wnhM37U/wAldEarLITkSUvJN2KW5X8OLP4qBbVtypel7ml6jDFrQ9ibkewmfJeiH95pW9QMpqflVZwyzpy6/wBmMfLRxbl0/pHI8ocp00EAFI4o744i41Y3daHbyixktFKKLPZNenOVj4kyQ0yI73X/AOYK3q/x/wAkGJSePafqv6RSdE3HD8z/AK4Aue7J+p31h6uVF3z1H9gsg4NJB9Fy6V0mqczz2EhF4txa3bylMYBsFFym297PTRiorJIyWDYIAgCAIAgCAl5H9og+ND9QKSrvrqV8X4E+jPYF3DxpUPKN6uH33d1Ucd3V1Ox2N4kun7KGuaeiCAIAgCAIAgCAsWYntY+HJ/JWsH4hy+1vA/k5mdHtts+Iz/Lxpi/ENuy/8dHoeceXo7II77HvvlwAbdwuipreIXRssjBZyPPYfDzulowPMLPaXtfpBVrg9zhxjziRXsXIlPKelE9XXVnSq5+mTL9bmNyjYw9g/asqQOJ4HnM6iNnYV0ZJX1ZricCDlgcTk+H6Ktmcf7XD+/3CqWGWVqOv2i88M2vYyz19ul9yDulS43vog7H8J9Tn5M9dF8SPvBVa++jo4jwpdGejzkOtj4XYtksmI4wJC099dtv7sjx6T0NL3PlltF60W0cEbbOzt0Zee+FjPew1lGLK55Lo6QPkpU6OEDsZWn5hVMIu8zqdqS3Vx9jJ1mk/2MRK1zHx0eQ4EOF2bSHA9FVLJN1NMr1yjDFRcXmtxMzJka2xTucKta+UuFK1aI2kih24LTB+GyXtXfiFl6I05+TF1js+j82GV8d4AAVbcMjG4bBVor1LbEyyr+0j7PrUsRlPiidm3bmwZN0z/RjE7jxmj3Gg60wrypT6jtGLli2l7f0jmeUKMOFmnGxwczebpG913zUeMWcFIn7Jm42ygzp5Dt7bPk1srgXNYJCQKVNZiMK4cKkw7SpTf/t5Xx0HPGSivPL+kUnLmURaJ3yta5jS2MAOpXAYnzSQqOJnGcs4nb7PonTDRn6lmz09hsnxIPovVy/wPwcnBf5r6spi5Z6UIAgCAIAgCAICXkf2iD40P1ApKu+upXxfgT6M9gXcPGlQ8o3q4ffd3VRx3dXU7HY3iS6fsoa5p6IIAgCAIAgCAICxZh+1j4cn8lawfiHL7W8D+TmZ0e22z4jP8vGmL8Q27L/x0XnPHIUtq0OjLBozITeLh6TaClAVexFTsjkjiYDExom5S+Dj5qZMjbaJ4J2xySMEZGF4DCppeA4HNVfD0qM3GaL+OxUrKo2VNpHTzRyTNZnWgy0DC7zcRQtDnEOw2eaQp6KnCUvQp4zExuhBLiuJU8zJA62RuGxz7QW+6bxb+VFUq/yDp4nNYHf7Geevt0vuQd0rON76HY/hPqc/JfroviR94KrX311OjiPCl0ZerdNdyrZxyrNI3+Iu/wDFdabysj/J5aqGlh5v0yNOak+kkyk/jtDwOqMGMdxK3nKRm+GjXX0ZBzPtP2bJLpwASGF4BNAS1oaB8wo6PtrcupNjf/pfGHskdHJmUn2+yWpsjGsJZIyjSSKPjwOPDWq3rtVsXuI8RhnhbI78/Mg5ourk20njE5+cIUeG3Vsm7ReeIi/ZGE37XIzDwxNjPUInUP8ADVO/QPCxvV/2ZN/3LL7k/wBQpT/j/k2xX+d/K/pH22ft8kA/ehunqET6H+CvzWF9+HEv/jjv5/slZPsD7RkkRMLQ54kAvEhuE5OJAJ4FvTFyoS6keLmoY1yfk1/SKnlvI0llLBIWEvDy26XHBtK1qBygufbRKvidzC42vENqOe71LFnp7DZPiQfRer1/gfg4uC/zX1ZTFyz0wQBAEAQBAEAQEvI/tEHxofqBSVd9dSvi/An0Z7Au4eNKh5RvVw++7uqjju6up2OxvEl0/ZQ1zT0QQBAEAQBAEAQG6zWqSM3o3ljqEXhStDt21W8Jyg84kV1MLY6M1mjVI5znOc9xe55q5zqVJuhvBTgaAk5ubzZimmFUdGHAnuy7bD/xMo3Kd1S61b6lV9mYflIjLXKJDLpHmUkEvqL2AujZQbAAtHdNy0s95PHCVRrdeW432/LFqmYY5LQ8sOBaAxl4cRLACR0VxUksVY1kV4dmURlmiPZpnRkOjJY5taEUqMKYV6FBGbi80XbKoThoSW4xmle9xfI9z3m7VzqVoMAMAFtZZKbzkaUYeFKygI3lpBBoQQQeIjYVonk80SyipLJm51vmMjZXSvdI0Ua43atFa4UHSpZXzk02+BWhgqYJxS3PifLJbZomubHK9l4kuIu1cTUkmoPGUjfOLbT4ieCpmkpLhwMPtEuhEGkeIQGjRi7dIDr2OFdvSivnlo57g8FS56eW82WW3zRAiKV0dSK3aY02bQeNa12yh3Wb34Wq7LTXAws9rljjMTJXsjN68Bd86ooa1HEFtG+cc8maTwVM2nJb0fW2yURGFsr2xkOBaLtCHChrUHgWI3zisk9xmzB1WSUpLeH2yYxGHSvERBBYLt0gmprhXakbpxjorgJ4Oqc/qNbz623TCN0bZXtjdevNF2jrwoa1B4EhdOCyTM24Sq2SlJbzZBlW0xtayOeRjW1o1t2mJqTiDwkrMMRZFZJmluAoslpSW802u1SylpllfIWhwbeu4XqV2AcQ+SxZdOaykbUYSql5wRlarbNKGtfK9zGEFrDdught0cFdhPCjvm46Le4RwdULPqRW80KItBAEAQBAEAQBAS8j+0QfGh+oFJV311K+L8CfRnsC7h40qHlG9XD77u6qOO7q6nY7G8SXT9lDXNPRBAEAQBAEAQBAEAQBAEAQBAEAQBAEAQBAEAQBAEAQBAEAQBAEAQBAEAQBAS8j+0QfGh+oFJV311K+L8CfRnsC7h40qHlG9XD77u6qOO7q6nY7G8SXT9lDXNPRBAEAQBAEAQBAEAQGcUZcQGipOwLKTbyRrKSis2YLBsEAQBAEAQBAEAQBAEAQBAEAQBAEAQBAEAQBAEAQEvI/tEHxofqBSVd9dSvi/An0Z7Au4eNKh5RvVw++7uqjju6up2OxvEl0/ZQ1zT0QQBAEAQBAEAQGyCIvcGggE7KmgrwDt2dqylm8jSctFZm2xkMlaHigBo4EbAcDUdq2h9st5Hb99bcP4GTn3ZGkAuu1waKk4USvdLMXpSrabyNLYjeDaUcSBQ4beOuxa5PPIk01o6RttlwENZiGihdyzwu6q7OgLaeWeSNatJrSl5+XoR1oShAEAQBAEAQBAEAQBAEAQBAEAQBAEAQBAEAQEvI/tEHxofqBSVd9dSvi/An0Z7Au4eNKh5RvVw++7uqjju6up2OxvEl0/ZQ1zT0QQHQyXkaa0VLAA1u17jdYOiv9FLXTKfDgVcRjK6N0uPoj5lPJMkF0uuua6t17HXmEjaK8aWUyhxGHxcLt0dz9GQFEWggCAIAgJlnrM8aRxusaS44XgxoqR0nYBXjCkj973+RWsypj9i3t7uomyk84MJjZwMYSB2kYuPSUdr8tyEMNBb5/c/V/+3GUOUCfNmJkj6TVzfxMJxBHFsKzGxvdLejE8Ol91W5/D6mqSzNZI5j3EBpOLRW8OAgdIoVq4pSyZvGxzrUoLezXaHtLvNbdbsA2nrJ4SsSab3ElcWl9zzZqWpuEAQBAEBvtFjkYAXsc0O2FzSK9VVtKEo8URQurm2ovPI0LUlCGAhk+gVQw3kfZGFpIcCCCQQdoI4CstZbmYjJSWa4GKwbBAEAQBAEBlHGXGjQSeIAk/kspN8DWUlFZtn2aJzHFrgQ4GhB2go008mITjNaUXmjBYNggJeR/aIPjQ/UCkq766lfF+BPoz2Bdw8aVDyjerh993dVHHd1dTsdjeJLp+yhrmnoggOxlPKbZIbPBEHBrGi8KenIegbca/NWLLFKMYROfRh3Cydtvnw6E3KVn+z2COKTCWSXSXeFraU7OD5lSWR0KVF8WyCif1sY7Id1LLMrSpnXFUMGcEoa4EhrgNodsPyxW0Xk+BrOOlHJPImGyskxgPncMTj5/7h++Ojb0FSaClvh+CurpV7reHMv36EEhQlpPPgTMlipkYNr4ntb0uBDgO27TtUtW/NeqK2K3KM/RrMWewX47wd5x0l1tD52jAc7HgNHYDhoUjVpRzFmJUJ6LW7dm+vA22zJoY0ULjJpBGRQXXOp5wZwm6aNJ4SVmdSS3cTSrFOUnmt2Wf+s+vE05WcNK4A1uiNleMxsDCfm0rW3vEuFTVab883+XmQ1GWAgJVlMJBbIC01wkbU06HN4R1Y9a3joZZS/JBarU9KG9en+mY2qxujoTQtPovaasd1H+RoehJQcTNV0bNy3P0fEjrQmLPY8nh8tiuMbQRQvk9EV88+ca0vbBxq7GvOUMl5bzjWYhxhapPi2kcrL8cgldpHh5LnnB4cBjSmHonoUF6kpfcy7gpVyr+xZfxkT4bCJZ7IaC5JFG5/F+yqH13R81KoaU4v1RWlc66bV5ptL+eBhotEy3mgFHNibhsvSEkDsaFjLRU/wZ03ZKlZ+WfwQLRkadkbZHRm44VrtoOAup6NelRSpmo6TRahjKZzcFLf8A+4H3/ZMrQHkNa26x4q9oLgQCLoOLjQrKpkt5q8XU84re964f2Ss4LG4y2iXC62VrTU4lzm1oOPjPWtr4PSlIiwV0VXCvzaf9nFVc6IqhgVQZk2N8MjQ11IngUDxUsd742tP4h8lKtGSye5lWX1K3pJ6S9PP+P9Gi02Z0Zo4bcQQQWuHG0jAhaSg48Sau2NizizSVqSnotkrZYYDG1oi0TpJn0xdRgIHWSfyXVivpxWjwy3s8tY/r2S0392eSRVMs5cbaY234mtmDvTbsLKbOPbRU7b1ZHet52cNg5UWfbLOOXD3OKqx0AgJeR/aIPjQ/UCkq766lfF+BPoz2Bdw8aVDyjerh993dVHHd1dTsdjeJLp+yhrmnoggLDmQwGdxoC5sTyyvA7DFWsIlpvocztVv6SXk2szh2q0vkcXyOLnHaT+nQOhV5ScnnIv1VwriowWSMY5S3ZTtAP6rCk1wMzgpcSUzK0zdjgP8Apx/0W6tkiF4Sp8V8s3DL1o5bf8KLwrb68/8AyNHgaX5P8v8A2dOHOYxt2tmkI5pjI2fIBzj8gplidFerKb7O+pLlj1zb/SODbrY+Z5e+l47aNDR+W3rOKrTm5vNnTppjVHRjwNLHkEEGhBBB4iNhWqeTzRvKKkmmd+w2q5aorobo5nRSBpGDS7AlvEQbw6RtqrUJaNiy4PecyytTolm/ujms/wDZDhtb3OknfSsbaMAwa17zRtB0Ve7rC0U225vyJpUxio1R8+PRHKVcvm+K1ObsDD1xxn9Qt1NohlTGW95/lklmVnD+7gPXBH/RbK5+i/BE8JF/8n+WSLLlYudQx2Vo4XOgFB2NxJ6ApI3ZvekQ24TRWalJ+yZKyhnDHozFFDFQjznGMNvHjDRs6KklbWYiOWjFEVHZ89P6lk3n6Z/srqqHWOtbJLrrG7kxQO+UhKsSeTg/ZFCuOlG1Lzb/AKNWcMNy0zD8ZI6necP1Wl6ysZLgp6VEX7HWscgGT3yVo9glhb1Sua407K/mrEGlQ358ChdBvGKHk8n+BnY9ojjptncJ3dH7MNA7yYhpJZee8dnxk5yz/wCK0V+TY9sht1/ztE8Xq43DDo8QeClMOtZ+76ufl+jVOtYTR/5J5e+eZx8smv2Y/wDLwflUfyUNvGPRFzCLKNi//TO1nMBO6VjAWvs4vkV82RpaC9/Q4V7Qpr8p5pcUUsDnTozlwluz9N+5dCpgqidskx5QkbsIH7jP6KRWSRC8NW+Of5Zvbly0D74/wovCs/Xn6kbwVL8vlk2w5ffiZZBQfdbBFfd23brR07ehSwvfGT+CtdgY8K4/y28v7NGWsvyWgXS1jIwahoaKjpvbflRaW3uzdluJsLgYUPSzzZyFAXi65tZRuQQxTC+2eR7GAgGjMAa8YvGi6NFmUFGXmefxtGlbKde7RWb6lczisAgtD42+iKFvQHCoHYql8FCbSOrgr3dSpvic1QlsICXkf2iD40P1ApKu+upXxfgT6M9gXcPGlQ8o3q4ffd3VRx3dXU7HY3iS6fsoa5p6IICfkO1SxTNfE0veKi6ATeBGIoMensUtMpRnnFZlXF112VNWPJepDmNXONKVc7Dix2dijlxZPBJRSTzMFg3CAIAgCAICyZDsrZGRSOv1hfdF1rnXqOvit1pptorlMVJKT8jj4u11zlBf8l/16kbLVjbBG1rb5Ej71XAtP7MEUoQOX+S0ugoRyXmS4S13WaUv+Ky/P5OIqx0wgCAIAgCA22i0OfdvfdY1gw+63YtpScuJHXXGGeXm8z5PM55q9xcaAVJqaAUCw5OTzZmEIwWUVkNO65cqbl69TgvUpX5JpPLLyGhHS08t58klc6l4k3QGiprRo2AdCNt8RGEY55Libm2+UMMYkeGH7t43eqi2VkktHPcaPD1Oem47/U0ySudSpJugAVOwDYB0LVyb4m8YRjnkuJ9knc5xcXEuO01xOFMexZcm3mI1xitFLca1qbhAEAQBAdvNu3xMLo5YNLpXMAwBINaAUPSVZw84r7ZLPM52PpsmlOE8sjuW/L1kgkpHAXSQgsYa0Y2m2mJ4ScaVVid9cHklvRz6cFiLoZylkpb2VC32x00jpH+k41NNg4gOhUZzc5aTO5TVGqChHgiOtCUICXkf2iD40P1ApKu+upXxfgT6M9gXcPGlQ8o3q4ffd3VRx3dXU7HY3iS6fsoa5p6IIDfYrW+F4fGbrhWh69oxW0JuDzRFbVG2OhNbjXLIXOLnGrnEknjJxKw2282bxiopRXBGCwbBAEAQBAEB0cmZU0QuujbJGTW6Q2t6lKgkGmCmqu0N2WaKeJwiu+5PJmOVsqOnLagNYwUY0AeaMMKgCuxYttdhthsLGhPLe3xICiLQQBAEAQBAEAQBASLRBcZHX0nhzv3SaN/Rx7Qt5RyS9yGuzTnLLgt38+ZHWhMEAQBAEAQBAEB9a4gggkEYgjAg8YTgYaTWTBKBbj4hkIAgJeR/aIPjQ/UCkq766lfF+BPoz2Bdw8aVDyjerh993dVHHd1dTsdjeJLp+yhrmnoggCAIAgCAIAgCAIAgJWS7C6eVsTSAXVxOwUFT+i3rg5y0UQYi9U1ubJlsyC+N5ZpIS4cGkDXYiowfRSSw8ovLNEFePhNZ6LS6f6OfabK+MgPbSuzEEHqIwKilBx4lqu2Nm+LNK1JAgCAIAgCA6WSckm0UDTjpGB45LHff7KH8lNVVp8CnicUqOPpu6+gyjenlkfG06NuDTsa1jBRuJwGASxOcm1wFDjTXGM3vfHqzmqEuBAEAQBAEAQBAEAQBAEAQEvI/tEHxofqBSVd9dSvi/An0Z7Au4eNKh5RvVw++7uqjju6up2OxvEl0/ZQ1zT0QQBAEAQBAEAQBAEAQHXzal0b5ZObglI940a383Kxh3oty9EUMetOMa/WSN1z7VZgRjPZ20I4Xw8B6S3/W1bZfVr91/RGnqt+T7kvh/wDZwgqp0wgCAIAgCA32iyPY2NzqUkBLcQcAaY02LaUHFJvzIoWxnKUV5cTZk7KEkDnOjIq5paaiooejsWa7JQeaNb8PC5JT8jVPaXvpecSBsGxo6mjAdixKblxN4VQh3UaVqSBAEAQBAEAQBAEAQBAEAQEvI/tEHxofqBSVd9dSvi/An0Z7Au4eNKh5RvVw++7uqjju6up2OxvEl0/ZQ1zT0QQBAEAQBAEAQBAEAQGbZCAQDQOpUcdDUV7VlNo1cU2m1wNlhtj4XtkYaOb8iOEHjBWYTcHmjS6mNsHCR1rVYGWkGWzCj9skH3mnhdHym9A/9KeUFYtKHHzRSrvlh39O7h5S/wBnDIpgcCPmqzWR0U01mj4hkIAgOzYMhaRjSX3Xy6TRMu1vXNpcfu1IoFZhh9KOee98Dn3Y76c2ks0ss319CQ3Jwkgs951wMZanO80udhLQgNG0/otvp6UI5vhmQvEfTtm4rPNxy/BDsuTY3mRwkcIIw2ryzzyXYBoaDtrX5KONUZNtPciezFThGKcfvflnu/JEynYXQSOjdjTYeBzTiHDrUdkHCWTLGHuV1amiKtCcIAgCAIAgCAIAgCAIAgCAl5H9og+ND9QKSrvrqV8X4E+jPYF3DxpUPKN6uH33d1Ucd3V1Ox2N4kun7KGuaeiCAIAgCAIAgCAIAgCAIAgMo5C0gtJBGwg0I7QsptPNGsoqSyks0dF2WnPwmjjm/E5pbJvsofnVS/Xb7yzKmpKO+uTj/X4ZqfPZz/cvHVNh/E0rGlXy/Juq71/zX4NbpouCI/vSk90BY0oenybqFvnP4Izj0U6P/qjJlw3ljbaZpLPCIJQ0xNe2Rmkax2BqH4kVBCuaUpVrQfDiclwqrvn9WOek9zyz/g1tikkispieBI37Q4kyNaRWTaST29qxlKUY6L37zbTrhZYrI7nkuGfkTRahSaKGVjZXiB5c1wax8gBErGONBxHtKk0lvjF793/ZX+m84WWxbis175eWZW8oGTSESuLnjAkuvdlRWu1U7NLS+7idej6egnWsk/4Iy0JggCAIAgCAIAgCAIAgCAICXkf2iD40P1ApKu+upXxfgT6M9gXcPGlQ8o3q4ffd3VRx3dXU7HY3iS6fsoa5p6IIAgCAIAgCAIAgCAIAgCAIAgCAIAgCAUQwEMhAEAQBAEAQBAEAQBAEAQBAEBLyP7RB8aH6gUlXfXUr4vwJ9GewLuHjTjZzZFNqY1ocGlrqioqDUUIUF9P1VlmXMFi9Xm5NZ5lb1Dl55m6VU1GXMdTbMOT5GocvPM3Smoy5htmHJ8jUOXnmbpTUZcw2zDk+RqHLzzN0pqMuYbZhyfI1Dl55m6U1GXMNsw5Pkahy88zdKajLmG2YcnyNQ5eeZulNRlzDbMOT5GocvPM3Smoy5htmHJ8jUOXnmbpTUZcw2zDk+RqHLzzN0pqMuYbZhyfI1Dl55m6U1GXMNsw5Pkahy88zdKajLmG2YcnyNQ5eeZulNRlzDbMOT5GocvPM3Smoy5htmHJ8jUOXnmbpTUZcw2zDk+RqHLzzN0pqMuYbZhyfI1Dl55m6U1GXMNsw5Pkahy88zdKajLmG2YcnyNQ5eeZulNRlzDbMOT5GocvPM3Smoy5htmHJ8jUOXnmbpTUZcw2zDk+RqHLzzN0pqMuYbZhyfI1Dl55m6U1GXMNsw5Pkahy88zdKajLmG2YcnyNQ5eeZulNRlzDbMOT5GocvPM3Smoy5htmHJ8jUOXnmbpTUZcw2zDk+RqHLzzN0pqMuYbZhyfI1Dl55m6U1GXMNsw5Pkahy88zdKajLmG2YcnyNQ5eeZulNRlzDbMOT5GocvPM3Smoy5htmHJ8jUOXnmbpTUZcw2zDk+RqHLzzN0pqMuYbZhyfI1Dl55m6U1GXMNsw5Pkk5OzJfHLG90rSGPa6gaam6agY9IW9eDcZJtkN/aysrcFHiXQK+cUIAgCAIAgCAIAgCAIAgCAIAgCAIAgCAIAgCAIAgCAIAgCAIAgCAIAgCAIAgCAIAgP/Z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/>
          </a:p>
        </p:txBody>
      </p:sp>
      <p:pic>
        <p:nvPicPr>
          <p:cNvPr id="75786" name="Picture 10" descr="http://onlinebizstartup.com/wp-content/uploads/2015/06/Test-Mar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399593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7047" name="Rectangle 8"/>
          <p:cNvSpPr>
            <a:spLocks noChangeArrowheads="1"/>
          </p:cNvSpPr>
          <p:nvPr/>
        </p:nvSpPr>
        <p:spPr bwMode="auto">
          <a:xfrm>
            <a:off x="0" y="5157788"/>
            <a:ext cx="392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http://onlinebizstartup.com/4-simple-steps-to-market-test-your-business-idea-for-0/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solidFill>
                  <a:schemeClr val="tx1"/>
                </a:solidFill>
                <a:latin typeface="Century Gothic" panose="020B0502020202020204" pitchFamily="34" charset="0"/>
              </a:rPr>
              <a:t>Παράγοντες επιτυχίας</a:t>
            </a:r>
            <a:endParaRPr lang="en-US" altLang="el-GR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8067" name="Group 12"/>
          <p:cNvGrpSpPr>
            <a:grpSpLocks/>
          </p:cNvGrpSpPr>
          <p:nvPr/>
        </p:nvGrpSpPr>
        <p:grpSpPr bwMode="auto">
          <a:xfrm>
            <a:off x="198438" y="1916113"/>
            <a:ext cx="8793162" cy="3913187"/>
            <a:chOff x="125" y="1207"/>
            <a:chExt cx="5539" cy="2465"/>
          </a:xfrm>
        </p:grpSpPr>
        <p:sp>
          <p:nvSpPr>
            <p:cNvPr id="240643" name="Rectangle 3"/>
            <p:cNvSpPr>
              <a:spLocks noChangeArrowheads="1"/>
            </p:cNvSpPr>
            <p:nvPr/>
          </p:nvSpPr>
          <p:spPr bwMode="auto">
            <a:xfrm>
              <a:off x="144" y="2359"/>
              <a:ext cx="1791" cy="881"/>
            </a:xfrm>
            <a:prstGeom prst="rect">
              <a:avLst/>
            </a:prstGeom>
            <a:solidFill>
              <a:srgbClr val="B8CFF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lIns="82550" tIns="41275" rIns="82550" bIns="41275" anchor="ctr"/>
            <a:lstStyle/>
            <a:p>
              <a:pPr algn="ctr" defTabSz="739775">
                <a:lnSpc>
                  <a:spcPct val="90000"/>
                </a:lnSpc>
                <a:defRPr/>
              </a:pPr>
              <a:r>
                <a:rPr lang="el-GR" b="1" dirty="0">
                  <a:latin typeface="Century Gothic" pitchFamily="34" charset="0"/>
                </a:rPr>
                <a:t>Ταύτιση προϊόντων και αναγκών της αγοράς</a:t>
              </a:r>
              <a:r>
                <a:rPr lang="en-US" b="1" dirty="0">
                  <a:latin typeface="Century Gothic" pitchFamily="34" charset="0"/>
                </a:rPr>
                <a:t> </a:t>
              </a:r>
            </a:p>
          </p:txBody>
        </p:sp>
        <p:sp>
          <p:nvSpPr>
            <p:cNvPr id="88070" name="Freeform 4"/>
            <p:cNvSpPr>
              <a:spLocks/>
            </p:cNvSpPr>
            <p:nvPr/>
          </p:nvSpPr>
          <p:spPr bwMode="auto">
            <a:xfrm>
              <a:off x="125" y="1515"/>
              <a:ext cx="2762" cy="842"/>
            </a:xfrm>
            <a:custGeom>
              <a:avLst/>
              <a:gdLst>
                <a:gd name="T0" fmla="*/ 0 w 2762"/>
                <a:gd name="T1" fmla="*/ 841 h 842"/>
                <a:gd name="T2" fmla="*/ 2761 w 2762"/>
                <a:gd name="T3" fmla="*/ 0 h 842"/>
                <a:gd name="T4" fmla="*/ 1802 w 2762"/>
                <a:gd name="T5" fmla="*/ 841 h 842"/>
                <a:gd name="T6" fmla="*/ 0 w 2762"/>
                <a:gd name="T7" fmla="*/ 841 h 8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2"/>
                <a:gd name="T13" fmla="*/ 0 h 842"/>
                <a:gd name="T14" fmla="*/ 2762 w 2762"/>
                <a:gd name="T15" fmla="*/ 842 h 8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2" h="842">
                  <a:moveTo>
                    <a:pt x="0" y="841"/>
                  </a:moveTo>
                  <a:lnTo>
                    <a:pt x="2761" y="0"/>
                  </a:lnTo>
                  <a:lnTo>
                    <a:pt x="1802" y="841"/>
                  </a:lnTo>
                  <a:lnTo>
                    <a:pt x="0" y="841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071" name="Freeform 5"/>
            <p:cNvSpPr>
              <a:spLocks/>
            </p:cNvSpPr>
            <p:nvPr/>
          </p:nvSpPr>
          <p:spPr bwMode="auto">
            <a:xfrm>
              <a:off x="1914" y="1515"/>
              <a:ext cx="973" cy="1502"/>
            </a:xfrm>
            <a:custGeom>
              <a:avLst/>
              <a:gdLst>
                <a:gd name="T0" fmla="*/ 0 w 973"/>
                <a:gd name="T1" fmla="*/ 1501 h 1502"/>
                <a:gd name="T2" fmla="*/ 0 w 973"/>
                <a:gd name="T3" fmla="*/ 840 h 1502"/>
                <a:gd name="T4" fmla="*/ 972 w 973"/>
                <a:gd name="T5" fmla="*/ 0 h 1502"/>
                <a:gd name="T6" fmla="*/ 0 w 973"/>
                <a:gd name="T7" fmla="*/ 1501 h 1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3"/>
                <a:gd name="T13" fmla="*/ 0 h 1502"/>
                <a:gd name="T14" fmla="*/ 973 w 973"/>
                <a:gd name="T15" fmla="*/ 1502 h 1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3" h="1502">
                  <a:moveTo>
                    <a:pt x="0" y="1501"/>
                  </a:moveTo>
                  <a:lnTo>
                    <a:pt x="0" y="840"/>
                  </a:lnTo>
                  <a:lnTo>
                    <a:pt x="972" y="0"/>
                  </a:lnTo>
                  <a:lnTo>
                    <a:pt x="0" y="1501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072" name="Freeform 6"/>
            <p:cNvSpPr>
              <a:spLocks/>
            </p:cNvSpPr>
            <p:nvPr/>
          </p:nvSpPr>
          <p:spPr bwMode="auto">
            <a:xfrm>
              <a:off x="2006" y="1515"/>
              <a:ext cx="1761" cy="1473"/>
            </a:xfrm>
            <a:custGeom>
              <a:avLst/>
              <a:gdLst>
                <a:gd name="T0" fmla="*/ 0 w 1761"/>
                <a:gd name="T1" fmla="*/ 1472 h 1473"/>
                <a:gd name="T2" fmla="*/ 880 w 1761"/>
                <a:gd name="T3" fmla="*/ 0 h 1473"/>
                <a:gd name="T4" fmla="*/ 1760 w 1761"/>
                <a:gd name="T5" fmla="*/ 1472 h 1473"/>
                <a:gd name="T6" fmla="*/ 0 w 1761"/>
                <a:gd name="T7" fmla="*/ 1472 h 14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1"/>
                <a:gd name="T13" fmla="*/ 0 h 1473"/>
                <a:gd name="T14" fmla="*/ 1761 w 1761"/>
                <a:gd name="T15" fmla="*/ 1473 h 14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1" h="1473">
                  <a:moveTo>
                    <a:pt x="0" y="1472"/>
                  </a:moveTo>
                  <a:lnTo>
                    <a:pt x="880" y="0"/>
                  </a:lnTo>
                  <a:lnTo>
                    <a:pt x="1760" y="1472"/>
                  </a:lnTo>
                  <a:lnTo>
                    <a:pt x="0" y="147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0647" name="Rectangle 7"/>
            <p:cNvSpPr>
              <a:spLocks noChangeArrowheads="1"/>
            </p:cNvSpPr>
            <p:nvPr/>
          </p:nvSpPr>
          <p:spPr bwMode="auto">
            <a:xfrm>
              <a:off x="2025" y="3015"/>
              <a:ext cx="1764" cy="657"/>
            </a:xfrm>
            <a:prstGeom prst="rect">
              <a:avLst/>
            </a:prstGeom>
            <a:solidFill>
              <a:srgbClr val="21E2F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lIns="82550" tIns="41275" rIns="82550" bIns="41275" anchor="ctr"/>
            <a:lstStyle/>
            <a:p>
              <a:pPr algn="ctr" defTabSz="739775">
                <a:lnSpc>
                  <a:spcPct val="90000"/>
                </a:lnSpc>
                <a:defRPr/>
              </a:pPr>
              <a:r>
                <a:rPr lang="el-GR" b="1" dirty="0">
                  <a:latin typeface="Century Gothic" pitchFamily="34" charset="0"/>
                </a:rPr>
                <a:t>Ξεχωριστό με υπεροχή προϊόν </a:t>
              </a:r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88074" name="Freeform 8"/>
            <p:cNvSpPr>
              <a:spLocks/>
            </p:cNvSpPr>
            <p:nvPr/>
          </p:nvSpPr>
          <p:spPr bwMode="auto">
            <a:xfrm>
              <a:off x="2886" y="1515"/>
              <a:ext cx="2778" cy="841"/>
            </a:xfrm>
            <a:custGeom>
              <a:avLst/>
              <a:gdLst>
                <a:gd name="T0" fmla="*/ 2777 w 2778"/>
                <a:gd name="T1" fmla="*/ 840 h 841"/>
                <a:gd name="T2" fmla="*/ 0 w 2778"/>
                <a:gd name="T3" fmla="*/ 0 h 841"/>
                <a:gd name="T4" fmla="*/ 983 w 2778"/>
                <a:gd name="T5" fmla="*/ 840 h 841"/>
                <a:gd name="T6" fmla="*/ 2777 w 2778"/>
                <a:gd name="T7" fmla="*/ 840 h 8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78"/>
                <a:gd name="T13" fmla="*/ 0 h 841"/>
                <a:gd name="T14" fmla="*/ 2778 w 2778"/>
                <a:gd name="T15" fmla="*/ 841 h 8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78" h="841">
                  <a:moveTo>
                    <a:pt x="2777" y="840"/>
                  </a:moveTo>
                  <a:lnTo>
                    <a:pt x="0" y="0"/>
                  </a:lnTo>
                  <a:lnTo>
                    <a:pt x="983" y="840"/>
                  </a:lnTo>
                  <a:lnTo>
                    <a:pt x="2777" y="84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075" name="Freeform 9"/>
            <p:cNvSpPr>
              <a:spLocks/>
            </p:cNvSpPr>
            <p:nvPr/>
          </p:nvSpPr>
          <p:spPr bwMode="auto">
            <a:xfrm>
              <a:off x="2886" y="1515"/>
              <a:ext cx="985" cy="1501"/>
            </a:xfrm>
            <a:custGeom>
              <a:avLst/>
              <a:gdLst>
                <a:gd name="T0" fmla="*/ 984 w 985"/>
                <a:gd name="T1" fmla="*/ 1500 h 1501"/>
                <a:gd name="T2" fmla="*/ 984 w 985"/>
                <a:gd name="T3" fmla="*/ 840 h 1501"/>
                <a:gd name="T4" fmla="*/ 0 w 985"/>
                <a:gd name="T5" fmla="*/ 0 h 1501"/>
                <a:gd name="T6" fmla="*/ 984 w 985"/>
                <a:gd name="T7" fmla="*/ 1500 h 15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5"/>
                <a:gd name="T13" fmla="*/ 0 h 1501"/>
                <a:gd name="T14" fmla="*/ 985 w 985"/>
                <a:gd name="T15" fmla="*/ 1501 h 15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5" h="1501">
                  <a:moveTo>
                    <a:pt x="984" y="1500"/>
                  </a:moveTo>
                  <a:lnTo>
                    <a:pt x="984" y="840"/>
                  </a:lnTo>
                  <a:lnTo>
                    <a:pt x="0" y="0"/>
                  </a:lnTo>
                  <a:lnTo>
                    <a:pt x="984" y="150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0650" name="Rectangle 10"/>
            <p:cNvSpPr>
              <a:spLocks noChangeArrowheads="1"/>
            </p:cNvSpPr>
            <p:nvPr/>
          </p:nvSpPr>
          <p:spPr bwMode="auto">
            <a:xfrm>
              <a:off x="3881" y="2359"/>
              <a:ext cx="1764" cy="657"/>
            </a:xfrm>
            <a:prstGeom prst="rect">
              <a:avLst/>
            </a:prstGeom>
            <a:solidFill>
              <a:srgbClr val="F7CDF4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lIns="82550" tIns="41275" rIns="82550" bIns="41275" anchor="ctr"/>
            <a:lstStyle/>
            <a:p>
              <a:pPr algn="ctr" defTabSz="739775">
                <a:lnSpc>
                  <a:spcPct val="90000"/>
                </a:lnSpc>
                <a:defRPr/>
              </a:pPr>
              <a:r>
                <a:rPr lang="el-GR" b="1" dirty="0">
                  <a:latin typeface="Century Gothic" pitchFamily="34" charset="0"/>
                </a:rPr>
                <a:t>Οφέλη σε μεγάλη ομάδα κοινού </a:t>
              </a:r>
              <a:endParaRPr lang="en-US" b="1" dirty="0">
                <a:latin typeface="Century Gothic" pitchFamily="34" charset="0"/>
              </a:endParaRPr>
            </a:p>
          </p:txBody>
        </p:sp>
        <p:sp>
          <p:nvSpPr>
            <p:cNvPr id="240651" name="Rectangle 11"/>
            <p:cNvSpPr>
              <a:spLocks noChangeArrowheads="1"/>
            </p:cNvSpPr>
            <p:nvPr/>
          </p:nvSpPr>
          <p:spPr bwMode="auto">
            <a:xfrm>
              <a:off x="1728" y="1207"/>
              <a:ext cx="2248" cy="91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82550" tIns="41275" rIns="82550" bIns="41275"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l-GR" dirty="0">
                  <a:latin typeface="Century Gothic" pitchFamily="34" charset="0"/>
                </a:rPr>
                <a:t>Παράγοντες επιτυχίας</a:t>
              </a:r>
              <a:endParaRPr lang="en-U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88068" name="Rectangle 1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B4995D-C39B-4D72-821B-48692257BAD3}" type="slidenum">
              <a:rPr lang="en-US" altLang="el-GR" sz="2800">
                <a:latin typeface="Century Gothic" panose="020B0502020202020204" pitchFamily="34" charset="0"/>
              </a:rPr>
              <a:pPr/>
              <a:t>69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Λέξεις κλειδιά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Κύκλος ζωής προϊόντος</a:t>
            </a:r>
          </a:p>
          <a:p>
            <a:r>
              <a:rPr lang="el-GR" altLang="el-GR" smtClean="0">
                <a:latin typeface="Century Gothic" panose="020B0502020202020204" pitchFamily="34" charset="0"/>
              </a:rPr>
              <a:t>Διαδικασία διάχυσης νέου προϊόντος</a:t>
            </a:r>
          </a:p>
          <a:p>
            <a:r>
              <a:rPr lang="el-GR" altLang="el-GR" smtClean="0">
                <a:latin typeface="Century Gothic" panose="020B0502020202020204" pitchFamily="34" charset="0"/>
              </a:rPr>
              <a:t>Στάδια ανάπτυξης νέων προϊόντων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759825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0F8195F-0D0E-44FD-9571-6EAF1BE8A2BA}" type="slidenum">
              <a:rPr lang="en-US" altLang="el-GR" sz="2800">
                <a:latin typeface="Century Gothic" panose="020B0502020202020204" pitchFamily="34" charset="0"/>
              </a:rPr>
              <a:pPr/>
              <a:t>7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Παράγοντες επιτυχίας</a:t>
            </a:r>
            <a:endParaRPr lang="en-US" altLang="el-GR" smtClean="0">
              <a:latin typeface="Century Gothic" panose="020B0502020202020204" pitchFamily="34" charset="0"/>
            </a:endParaRPr>
          </a:p>
        </p:txBody>
      </p:sp>
      <p:sp>
        <p:nvSpPr>
          <p:cNvPr id="1028" name="WordArt 5"/>
          <p:cNvSpPr>
            <a:spLocks noChangeArrowheads="1" noChangeShapeType="1" noTextEdit="1"/>
          </p:cNvSpPr>
          <p:nvPr/>
        </p:nvSpPr>
        <p:spPr bwMode="auto">
          <a:xfrm>
            <a:off x="1981200" y="1905000"/>
            <a:ext cx="53054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4400" kern="10">
                <a:solidFill>
                  <a:schemeClr val="tx2"/>
                </a:solidFill>
                <a:latin typeface="Century Gothic" panose="020B0502020202020204" pitchFamily="34" charset="0"/>
              </a:rPr>
              <a:t>Άκου τους Πελάτες </a:t>
            </a:r>
          </a:p>
        </p:txBody>
      </p:sp>
      <p:sp>
        <p:nvSpPr>
          <p:cNvPr id="1029" name="WordArt 7"/>
          <p:cNvSpPr>
            <a:spLocks noChangeArrowheads="1" noChangeShapeType="1" noTextEdit="1"/>
          </p:cNvSpPr>
          <p:nvPr/>
        </p:nvSpPr>
        <p:spPr bwMode="auto">
          <a:xfrm rot="1499213">
            <a:off x="6553200" y="2590800"/>
            <a:ext cx="2438400" cy="1447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kern="1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Century Gothic" panose="020B0502020202020204" pitchFamily="34" charset="0"/>
              </a:rPr>
              <a:t>Leadership</a:t>
            </a:r>
            <a:endParaRPr lang="el-GR" sz="4400" kern="10">
              <a:ln w="9525">
                <a:round/>
                <a:headEnd/>
                <a:tailEnd/>
              </a:ln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0" name="WordArt 8"/>
          <p:cNvSpPr>
            <a:spLocks noChangeArrowheads="1" noChangeShapeType="1" noTextEdit="1"/>
          </p:cNvSpPr>
          <p:nvPr/>
        </p:nvSpPr>
        <p:spPr bwMode="auto">
          <a:xfrm rot="-1724388">
            <a:off x="-41275" y="4876800"/>
            <a:ext cx="319087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solidFill>
                  <a:schemeClr val="tx2"/>
                </a:solidFill>
                <a:latin typeface="Century Gothic" panose="020B0502020202020204" pitchFamily="34" charset="0"/>
              </a:rPr>
              <a:t>Commitment</a:t>
            </a:r>
            <a:endParaRPr lang="el-GR" sz="4400" kern="1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1" name="WordArt 9"/>
          <p:cNvSpPr>
            <a:spLocks noChangeArrowheads="1" noChangeShapeType="1" noTextEdit="1"/>
          </p:cNvSpPr>
          <p:nvPr/>
        </p:nvSpPr>
        <p:spPr bwMode="auto">
          <a:xfrm rot="1506308">
            <a:off x="5362575" y="4724400"/>
            <a:ext cx="37814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Century Gothic" panose="020B0502020202020204" pitchFamily="34" charset="0"/>
              </a:rPr>
              <a:t>Project-Based Team</a:t>
            </a:r>
            <a:endParaRPr lang="el-GR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00563" y="4292600"/>
          <a:ext cx="250507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!" r:id="rId3" imgW="5937840" imgH="7162200" progId="CDraw4">
                  <p:embed/>
                </p:oleObj>
              </mc:Choice>
              <mc:Fallback>
                <p:oleObj name="CorelDRAW!" r:id="rId3" imgW="5937840" imgH="7162200" progId="CDraw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292600"/>
                        <a:ext cx="250507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WordArt 10"/>
          <p:cNvSpPr>
            <a:spLocks noChangeArrowheads="1" noChangeShapeType="1" noTextEdit="1"/>
          </p:cNvSpPr>
          <p:nvPr/>
        </p:nvSpPr>
        <p:spPr bwMode="auto">
          <a:xfrm>
            <a:off x="3124200" y="2971800"/>
            <a:ext cx="27813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solidFill>
                  <a:schemeClr val="tx2"/>
                </a:solidFill>
                <a:latin typeface="Century Gothic" panose="020B0502020202020204" pitchFamily="34" charset="0"/>
              </a:rPr>
              <a:t>Do it Right!</a:t>
            </a:r>
            <a:endParaRPr lang="el-GR" sz="4400" kern="1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8C54A7F-86CC-46A3-9F2B-69E1A3C209B0}" type="slidenum">
              <a:rPr lang="en-US" altLang="el-GR" sz="2800">
                <a:latin typeface="Century Gothic" panose="020B0502020202020204" pitchFamily="34" charset="0"/>
              </a:rPr>
              <a:pPr/>
              <a:t>70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1034" name="WordArt 8"/>
          <p:cNvSpPr>
            <a:spLocks noChangeArrowheads="1" noChangeShapeType="1" noTextEdit="1"/>
          </p:cNvSpPr>
          <p:nvPr/>
        </p:nvSpPr>
        <p:spPr bwMode="auto">
          <a:xfrm rot="-1724388">
            <a:off x="120650" y="3584575"/>
            <a:ext cx="2873375" cy="493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solidFill>
                  <a:schemeClr val="tx2"/>
                </a:solidFill>
                <a:latin typeface="Century Gothic" panose="020B0502020202020204" pitchFamily="34" charset="0"/>
              </a:rPr>
              <a:t>Vision</a:t>
            </a:r>
            <a:endParaRPr lang="el-GR" sz="4400" kern="1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gradFill rotWithShape="0">
            <a:gsLst>
              <a:gs pos="0">
                <a:srgbClr val="F0A000"/>
              </a:gs>
              <a:gs pos="50000">
                <a:srgbClr val="F0A000">
                  <a:gamma/>
                  <a:tint val="23922"/>
                  <a:invGamma/>
                </a:srgbClr>
              </a:gs>
              <a:gs pos="100000">
                <a:srgbClr val="F0A000"/>
              </a:gs>
            </a:gsLst>
            <a:lin ang="18900000" scaled="1"/>
          </a:gradFill>
          <a:ln w="76200">
            <a:solidFill>
              <a:srgbClr val="CC9900"/>
            </a:solidFill>
          </a:ln>
          <a:effectLst>
            <a:outerShdw dist="107763" dir="135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l-GR" sz="3200" smtClean="0">
                <a:solidFill>
                  <a:srgbClr val="000066"/>
                </a:solidFill>
                <a:latin typeface="Century Gothic" pitchFamily="34" charset="0"/>
              </a:rPr>
              <a:t>ΤΙ ΠΕΡΙΛΑΜΒΑΝΕΙ ΤΟ </a:t>
            </a:r>
            <a:r>
              <a:rPr lang="en-GB" sz="3200" smtClean="0">
                <a:solidFill>
                  <a:srgbClr val="000066"/>
                </a:solidFill>
                <a:latin typeface="Century Gothic" pitchFamily="34" charset="0"/>
              </a:rPr>
              <a:t>TEST MARKETING ;</a:t>
            </a:r>
            <a:endParaRPr lang="el-GR" sz="3200" smtClean="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4000" smtClean="0">
                <a:solidFill>
                  <a:srgbClr val="000066"/>
                </a:solidFill>
                <a:latin typeface="Century Gothic" panose="020B0502020202020204" pitchFamily="34" charset="0"/>
              </a:rPr>
              <a:t>Ε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ΙΝΑΙ ΜΙΑ ΠΡΟΑΙΡΕΤΙΚΗ ΦΑΣΗ ΤΟΥ ΚΥΚΛΟΥ ΑΝΑΠΤΥΞΗΣ ΝΕΩΝ ΠΡΟΪΟΝΤΩΝ ,</a:t>
            </a: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ΠΟΥ ΑΠΟΒΛΕΠΕΙ ΣΤΗΝ ΚΑΤΑΜΕΤΡΗΣΗ ΤΩΝ ΑΝΤΙΔΡΑΣΕΩΝ ΤΩΝ ΚΑΤΑΝΑΛΩΤΩΝ ΤΟΣΟ ΣΕ ΝΕΑ ΠΡΟΪΟΝΤΑ ΟΣΟ ΚΑΙ ΣΤΟ ΠΡΟΓΡΑΜΜΑ ΜΑΡΚΕΤΙΝΓΚ ΠΟΥ ΤΑ ΥΠΟΣΤΗΡΙΖΕΙ ,</a:t>
            </a: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                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ΣΕ ΑΓΟΡΑ ΠΟΥ ΕΙΝΑΙ ΜΙΚΡΟΓΡΑΦΙΑ ΤΗΣ ΕΘΝΙΚΗΣ ΠΡΑΓΜΑΤΙΚΟΤΗΤΑΣ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66800" y="4876800"/>
            <a:ext cx="518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3399"/>
                </a:solidFill>
                <a:latin typeface="Century Gothic" panose="020B0502020202020204" pitchFamily="34" charset="0"/>
              </a:rPr>
              <a:t>ΕΜΠΕΙΡΙΑ 17%</a:t>
            </a:r>
          </a:p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3399"/>
                </a:solidFill>
                <a:latin typeface="Century Gothic" panose="020B0502020202020204" pitchFamily="34" charset="0"/>
              </a:rPr>
              <a:t>ΕΝΤΟΠΙΣΜΟΣ ΠΡΟΒΛΗΜΑΤΩΝ 72 %</a:t>
            </a:r>
            <a:endParaRPr lang="en-GB" altLang="el-GR" sz="2000">
              <a:solidFill>
                <a:srgbClr val="003399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l-GR" sz="2000">
                <a:solidFill>
                  <a:srgbClr val="003399"/>
                </a:solidFill>
                <a:latin typeface="Century Gothic" panose="020B0502020202020204" pitchFamily="34" charset="0"/>
              </a:rPr>
              <a:t>SHOW CASE EXAMPLE 11 %</a:t>
            </a:r>
            <a:endParaRPr lang="el-GR" altLang="el-GR" sz="200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228600" y="6172200"/>
            <a:ext cx="8458200" cy="0"/>
          </a:xfrm>
          <a:prstGeom prst="line">
            <a:avLst/>
          </a:prstGeom>
          <a:noFill/>
          <a:ln w="38100">
            <a:solidFill>
              <a:srgbClr val="FFCA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85800" y="1600200"/>
            <a:ext cx="0" cy="4800600"/>
          </a:xfrm>
          <a:prstGeom prst="line">
            <a:avLst/>
          </a:prstGeom>
          <a:noFill/>
          <a:ln w="38100">
            <a:solidFill>
              <a:srgbClr val="FFCA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9095" name="Rectangle 8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AE04A16-1BBB-48DB-91CA-E8DD6F931A24}" type="slidenum">
              <a:rPr lang="en-US" altLang="el-GR" sz="2800">
                <a:latin typeface="Century Gothic" panose="020B0502020202020204" pitchFamily="34" charset="0"/>
              </a:rPr>
              <a:pPr/>
              <a:t>71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solidFill>
            <a:srgbClr val="FFFFBF"/>
          </a:solidFill>
          <a:ln w="76200">
            <a:solidFill>
              <a:srgbClr val="FFCA5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TEST MARKET OR NOT ?</a:t>
            </a:r>
            <a:endParaRPr lang="el-GR" altLang="el-GR" sz="32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162800" cy="1676400"/>
          </a:xfrm>
          <a:ln>
            <a:solidFill>
              <a:srgbClr val="FFCA5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    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ΑΝΑΜΕΝΟΜΕΝΑ </a:t>
            </a: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          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ΑΝΑΜΕΝΟΜΕΝΑ</a:t>
            </a: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ΑΠΟΤΕΛΕΣΜΑΤΑ </a:t>
            </a: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          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ΑΠΟΤΕΛΕΣΜΑΤΑ             ΔΡΑΣΗΣ                    </a:t>
            </a: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      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   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ΔΟΚΙΜΗΣ</a:t>
            </a:r>
          </a:p>
          <a:p>
            <a:pPr>
              <a:lnSpc>
                <a:spcPct val="90000"/>
              </a:lnSpc>
            </a:pPr>
            <a:r>
              <a:rPr lang="el-GR" altLang="el-GR" smtClean="0">
                <a:solidFill>
                  <a:srgbClr val="000066"/>
                </a:solidFill>
                <a:latin typeface="Century Gothic" panose="020B0502020202020204" pitchFamily="34" charset="0"/>
              </a:rPr>
              <a:t>ΛΗΨΗ ΜΕΤΡΩΝ ΣΥΓΚΛΙΣΗΣ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447800" y="38862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l-GR" altLang="el-GR" sz="2200">
                <a:solidFill>
                  <a:srgbClr val="CC3300"/>
                </a:solidFill>
                <a:latin typeface="Century Gothic" panose="020B0502020202020204" pitchFamily="34" charset="0"/>
              </a:rPr>
              <a:t>Η ΔΟΚΙΜΗ  ΤΗΣ ΑΓΟΡΑΣ ΕΛΑΧΙΣΤΟΠΟΙΕΙ ΤΙΣ ΖΗΜΙΕΣ ΚΑΙ ΔΕΝ ΜΕΓΙΣΤΟΠΟΙΕΙ ΤΑ ΚΕΡΔΗ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219200" y="5105400"/>
            <a:ext cx="6705600" cy="990600"/>
          </a:xfrm>
          <a:prstGeom prst="ellipse">
            <a:avLst/>
          </a:prstGeom>
          <a:solidFill>
            <a:srgbClr val="FFFFBF"/>
          </a:solidFill>
          <a:ln w="76200">
            <a:solidFill>
              <a:srgbClr val="FFCA5F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l-GR" sz="2200">
                <a:solidFill>
                  <a:srgbClr val="000066"/>
                </a:solidFill>
                <a:latin typeface="Century Gothic" pitchFamily="34" charset="0"/>
              </a:rPr>
              <a:t>ΣΤΟΙΧΙΖΕΙ,ΑΠΑΙΤΕΙ ΧΡΟΝΟ </a:t>
            </a:r>
          </a:p>
          <a:p>
            <a:pPr algn="ctr">
              <a:defRPr/>
            </a:pPr>
            <a:r>
              <a:rPr lang="el-GR" sz="2200">
                <a:solidFill>
                  <a:srgbClr val="000066"/>
                </a:solidFill>
                <a:latin typeface="Century Gothic" pitchFamily="34" charset="0"/>
              </a:rPr>
              <a:t>ΚΑΙ ΣΥΝΕΠΑΓΕΤΑΙ ΚΙΝΔΥΝΟ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267200" y="1905000"/>
            <a:ext cx="53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l-GR" sz="3200">
                <a:solidFill>
                  <a:srgbClr val="CC3300"/>
                </a:solidFill>
                <a:latin typeface="Century Gothic" panose="020B0502020202020204" pitchFamily="34" charset="0"/>
              </a:rPr>
              <a:t>&gt;       &lt;</a:t>
            </a:r>
            <a:endParaRPr lang="el-GR" altLang="el-GR" sz="3200">
              <a:solidFill>
                <a:srgbClr val="CC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F7E769-14E3-4959-BD90-82B65C4190C6}" type="slidenum">
              <a:rPr lang="en-US" altLang="el-GR" sz="2800">
                <a:latin typeface="Century Gothic" panose="020B0502020202020204" pitchFamily="34" charset="0"/>
              </a:rPr>
              <a:pPr/>
              <a:t>72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838200"/>
          </a:xfrm>
          <a:gradFill rotWithShape="0">
            <a:gsLst>
              <a:gs pos="0">
                <a:srgbClr val="FF0000"/>
              </a:gs>
              <a:gs pos="50000">
                <a:srgbClr val="FFBBBB"/>
              </a:gs>
              <a:gs pos="100000">
                <a:srgbClr val="FF0000"/>
              </a:gs>
            </a:gsLst>
            <a:lin ang="18900000" scaled="1"/>
          </a:gra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ΠΕΡΙΟΡΙΣΜΟΙ ΤΟΥ </a:t>
            </a:r>
            <a:r>
              <a:rPr lang="en-GB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TEST MARKETING</a:t>
            </a:r>
            <a:endParaRPr lang="el-GR" altLang="el-GR" sz="32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ΑΔΥΝΑΜΙΑ ΠΡΟΕΚΤΑΣΗΣ ΤΩΝ ΑΠΟΤΕΛΕΣΜΑΤΩΝ</a:t>
            </a:r>
          </a:p>
          <a:p>
            <a:pPr algn="ctr"/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ΕΛΛΕΙΨΗ ΑΝΤΙΠΡΟΣΩΠΕΥΤΙΚΟΤΗΤΑΣ ΠΕΡΙΟΧΗΣ</a:t>
            </a:r>
          </a:p>
          <a:p>
            <a:pPr algn="ctr"/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ΑΚΑΤΑΛΛΗΛΟΣ ΧΡΟΝΟΣ</a:t>
            </a:r>
          </a:p>
          <a:p>
            <a:pPr algn="ctr"/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ΜΗ ΑΝΤΙΠΡΟΣΩΠΕΥΤΙΚΕΣ  ΣΥΝΘΗΚΕΣ</a:t>
            </a:r>
          </a:p>
          <a:p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ΑΝΤΑΓΩΝΙΣΤΙΚΗ ΠΑΡΕΜΒΑΣΗ</a:t>
            </a:r>
          </a:p>
          <a:p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ΚΟΣΤΟΣ ΠΡΑΓΜΑΤΟΠΟΙΗΣΗΣ</a:t>
            </a:r>
          </a:p>
          <a:p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ΠΡΑΓΜΑΤΙΚΟ ΚΟΣΤΟΣ</a:t>
            </a:r>
          </a:p>
          <a:p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ΚΟΣΤΟΣ ΕΥΚΑΙΡΙΑΣ</a:t>
            </a:r>
          </a:p>
          <a:p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ΕΠΙΔΡΑΣΗ ΣΤΗ ΓΕΝΙΚΟΤΕΡΗ ΕΙΚΟΝΑ</a:t>
            </a:r>
          </a:p>
          <a:p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ΨΥΧΟΛΟΓΙΚΟ ΚΟΣΤΟΣ</a:t>
            </a:r>
            <a:endParaRPr lang="el-GR" altLang="el-GR" sz="22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685800" y="1600200"/>
            <a:ext cx="0" cy="4800600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228600" y="6172200"/>
            <a:ext cx="8458200" cy="0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1142" name="Rectangle 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715E00F-2F21-4B23-B8A7-A5255F95BFC4}" type="slidenum">
              <a:rPr lang="en-US" altLang="el-GR" sz="2800">
                <a:latin typeface="Century Gothic" panose="020B0502020202020204" pitchFamily="34" charset="0"/>
              </a:rPr>
              <a:pPr/>
              <a:t>73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84582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ΟΦΕΙΛΟΥΜΕ ΝΑ ΕΚΤΙΜΗΣΟΥΜΕ ΤΟ ΚΟΣΤΟΣ ΚΑΙ ΤΟΝ ΚΙΝΔΥΝΟ ΜΙΑΣ ΑΠΟΤΥΧΙΑΣ ΤΟΥ ΠΡΟΪΟΝΤΟΣ ΣΕ ΣΧΕΣΗ ΜΕ ΤΟ ΚΕΡΔΟΣ ΚΑΙ ΤΗΝ ΠΙΘΑΝΟΤΗΤΑ ΕΠΙΤΥΧΙΑΣ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838200" y="2438400"/>
            <a:ext cx="7467600" cy="1143000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50000">
                <a:schemeClr val="hlink"/>
              </a:gs>
              <a:gs pos="100000">
                <a:srgbClr val="9999FF"/>
              </a:gs>
            </a:gsLst>
            <a:lin ang="18900000" scaled="1"/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ΧΡΗΣΙΜΟΠΟΙΗΣΕ ΤΗ ΔΟΚΙΜΗ ΟΤΑΝ</a:t>
            </a:r>
            <a:r>
              <a:rPr lang="en-GB" sz="2800">
                <a:solidFill>
                  <a:srgbClr val="000066"/>
                </a:solidFill>
                <a:latin typeface="Century Gothic" pitchFamily="34" charset="0"/>
              </a:rPr>
              <a:t>:</a:t>
            </a:r>
            <a:endParaRPr lang="el-GR" sz="28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3400" y="3962400"/>
            <a:ext cx="830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l-GR" altLang="el-GR">
                <a:solidFill>
                  <a:srgbClr val="003399"/>
                </a:solidFill>
                <a:latin typeface="Century Gothic" panose="020B0502020202020204" pitchFamily="34" charset="0"/>
              </a:rPr>
              <a:t>ΥΠΑΡΧΕΙ  ΜΙΚΡΗ ΕΜΠΙΣΤΟΣΥΝΗ ΣΤΟ ΠΡΟΪΟΝ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altLang="el-GR">
                <a:solidFill>
                  <a:srgbClr val="003399"/>
                </a:solidFill>
                <a:latin typeface="Century Gothic" panose="020B0502020202020204" pitchFamily="34" charset="0"/>
              </a:rPr>
              <a:t>ΣΕ ΚΑΤΑΝΑΛΩΤΙΚΑ ΠΡΟΪΟΝΤΑ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altLang="el-GR">
                <a:solidFill>
                  <a:srgbClr val="003399"/>
                </a:solidFill>
                <a:latin typeface="Century Gothic" panose="020B0502020202020204" pitchFamily="34" charset="0"/>
              </a:rPr>
              <a:t>ΣΕ ΠΡΟΪΟΝΤΑ ΜΕ ΧΑΜΗΛΗ ΤΙΜΗ ΚΑΙ ΥΨΗΛΟ ΒΑΘΜΟ ΕΠΑΝΑΓΟΡΑΣ (</a:t>
            </a:r>
            <a:r>
              <a:rPr lang="en-GB" altLang="el-GR">
                <a:solidFill>
                  <a:srgbClr val="003399"/>
                </a:solidFill>
                <a:latin typeface="Century Gothic" panose="020B0502020202020204" pitchFamily="34" charset="0"/>
              </a:rPr>
              <a:t>REBUYING RATE)</a:t>
            </a:r>
            <a:endParaRPr lang="el-GR" altLang="el-GR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381000" y="609600"/>
            <a:ext cx="0" cy="5943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8EF3F0-0B94-4529-A033-2A882D5448FE}" type="slidenum">
              <a:rPr lang="en-US" altLang="el-GR" sz="2800">
                <a:latin typeface="Century Gothic" panose="020B0502020202020204" pitchFamily="34" charset="0"/>
              </a:rPr>
              <a:pPr/>
              <a:t>74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/>
            </a:r>
            <a:br>
              <a:rPr lang="el-GR" altLang="el-GR" smtClean="0">
                <a:latin typeface="Century Gothic" panose="020B0502020202020204" pitchFamily="34" charset="0"/>
              </a:rPr>
            </a:br>
            <a:r>
              <a:rPr lang="el-GR" altLang="el-GR" smtClean="0">
                <a:latin typeface="Century Gothic" panose="020B0502020202020204" pitchFamily="34" charset="0"/>
              </a:rPr>
              <a:t> </a:t>
            </a:r>
            <a:r>
              <a:rPr lang="en-US" altLang="el-GR" smtClean="0">
                <a:latin typeface="Century Gothic" panose="020B0502020202020204" pitchFamily="34" charset="0"/>
              </a:rPr>
              <a:t>5</a:t>
            </a:r>
            <a:r>
              <a:rPr lang="el-GR" altLang="el-GR" smtClean="0">
                <a:latin typeface="Century Gothic" panose="020B0502020202020204" pitchFamily="34" charset="0"/>
              </a:rPr>
              <a:t>. Προετοιμασία</a:t>
            </a:r>
            <a:br>
              <a:rPr lang="el-GR" altLang="el-GR" smtClean="0">
                <a:latin typeface="Century Gothic" panose="020B0502020202020204" pitchFamily="34" charset="0"/>
              </a:rPr>
            </a:br>
            <a:r>
              <a:rPr lang="el-GR" altLang="el-GR" smtClean="0">
                <a:latin typeface="Century Gothic" panose="020B0502020202020204" pitchFamily="34" charset="0"/>
              </a:rPr>
              <a:t>εισαγωγής</a:t>
            </a:r>
            <a:br>
              <a:rPr lang="el-GR" altLang="el-GR" smtClean="0">
                <a:latin typeface="Century Gothic" panose="020B0502020202020204" pitchFamily="34" charset="0"/>
              </a:rPr>
            </a:br>
            <a:r>
              <a:rPr lang="el-GR" altLang="el-GR" smtClean="0">
                <a:latin typeface="Century Gothic" panose="020B0502020202020204" pitchFamily="34" charset="0"/>
              </a:rPr>
              <a:t> </a:t>
            </a:r>
            <a:r>
              <a:rPr lang="el-GR" altLang="el-GR" sz="4800" b="1" smtClean="0">
                <a:solidFill>
                  <a:srgbClr val="000066"/>
                </a:solidFill>
                <a:latin typeface="Century Gothic" panose="020B0502020202020204" pitchFamily="34" charset="0"/>
              </a:rPr>
              <a:t/>
            </a:r>
            <a:br>
              <a:rPr lang="el-GR" altLang="el-GR" sz="4800" b="1" smtClean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endParaRPr lang="el-GR" altLang="el-GR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A066C69-A963-4960-BBA8-D017307ED69E}" type="slidenum">
              <a:rPr lang="en-US" altLang="el-GR" sz="28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pPr/>
              <a:t>75</a:t>
            </a:fld>
            <a:endParaRPr lang="en-US" altLang="el-GR" sz="280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6914" name="Picture 2" descr="http://www.eventnegotiators.com.au/wp-content/uploads/2012/10/productla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420938"/>
            <a:ext cx="6115050" cy="300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1476375" y="55895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http://www.eventnegotiators.com.au/corporate-social-events/product-launch/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990600"/>
          </a:xfrm>
        </p:spPr>
        <p:txBody>
          <a:bodyPr/>
          <a:lstStyle/>
          <a:p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ΚΥΚΛΟΣ ΕΙΣΑΓΩΓΗΣ</a:t>
            </a:r>
            <a:r>
              <a:rPr lang="en-GB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(LAUNCH CYCLE)</a:t>
            </a:r>
            <a:endParaRPr lang="el-GR" altLang="el-GR" sz="32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3" name="AutoShape 3" descr="Zig zag"/>
          <p:cNvSpPr>
            <a:spLocks noChangeArrowheads="1"/>
          </p:cNvSpPr>
          <p:nvPr/>
        </p:nvSpPr>
        <p:spPr bwMode="auto">
          <a:xfrm>
            <a:off x="1524000" y="1905000"/>
            <a:ext cx="7162800" cy="4191000"/>
          </a:xfrm>
          <a:prstGeom prst="roundRect">
            <a:avLst>
              <a:gd name="adj" fmla="val 16667"/>
            </a:avLst>
          </a:prstGeom>
          <a:pattFill prst="zigZag">
            <a:fgClr>
              <a:srgbClr val="FDF7CB"/>
            </a:fgClr>
            <a:bgClr>
              <a:schemeClr val="bg1"/>
            </a:bgClr>
          </a:pattFill>
          <a:ln w="57150">
            <a:solidFill>
              <a:srgbClr val="FF9900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381000" y="3962400"/>
            <a:ext cx="8153400" cy="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0" y="31242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TEST MARKET</a:t>
            </a:r>
            <a:endParaRPr lang="el-GR" altLang="el-GR" sz="20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838200" y="4114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NO</a:t>
            </a:r>
            <a:endParaRPr lang="el-GR" altLang="el-GR" sz="20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4215" name="Freeform 7"/>
          <p:cNvSpPr>
            <a:spLocks/>
          </p:cNvSpPr>
          <p:nvPr/>
        </p:nvSpPr>
        <p:spPr bwMode="auto">
          <a:xfrm>
            <a:off x="609600" y="3962400"/>
            <a:ext cx="914400" cy="914400"/>
          </a:xfrm>
          <a:custGeom>
            <a:avLst/>
            <a:gdLst>
              <a:gd name="T0" fmla="*/ 2147483647 w 576"/>
              <a:gd name="T1" fmla="*/ 0 h 576"/>
              <a:gd name="T2" fmla="*/ 2147483647 w 576"/>
              <a:gd name="T3" fmla="*/ 2147483647 h 576"/>
              <a:gd name="T4" fmla="*/ 0 w 576"/>
              <a:gd name="T5" fmla="*/ 2147483647 h 576"/>
              <a:gd name="T6" fmla="*/ 0 60000 65536"/>
              <a:gd name="T7" fmla="*/ 0 60000 65536"/>
              <a:gd name="T8" fmla="*/ 0 60000 65536"/>
              <a:gd name="T9" fmla="*/ 0 w 576"/>
              <a:gd name="T10" fmla="*/ 0 h 576"/>
              <a:gd name="T11" fmla="*/ 576 w 57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576">
                <a:moveTo>
                  <a:pt x="576" y="0"/>
                </a:moveTo>
                <a:cubicBezTo>
                  <a:pt x="552" y="144"/>
                  <a:pt x="528" y="288"/>
                  <a:pt x="432" y="384"/>
                </a:cubicBezTo>
                <a:cubicBezTo>
                  <a:pt x="336" y="480"/>
                  <a:pt x="72" y="544"/>
                  <a:pt x="0" y="57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 rot="4511609">
            <a:off x="1122363" y="4427537"/>
            <a:ext cx="1835150" cy="638175"/>
          </a:xfrm>
          <a:custGeom>
            <a:avLst/>
            <a:gdLst>
              <a:gd name="T0" fmla="*/ 2147483647 w 576"/>
              <a:gd name="T1" fmla="*/ 0 h 576"/>
              <a:gd name="T2" fmla="*/ 2147483647 w 576"/>
              <a:gd name="T3" fmla="*/ 2147483647 h 576"/>
              <a:gd name="T4" fmla="*/ 0 w 576"/>
              <a:gd name="T5" fmla="*/ 2147483647 h 576"/>
              <a:gd name="T6" fmla="*/ 0 60000 65536"/>
              <a:gd name="T7" fmla="*/ 0 60000 65536"/>
              <a:gd name="T8" fmla="*/ 0 60000 65536"/>
              <a:gd name="T9" fmla="*/ 0 w 576"/>
              <a:gd name="T10" fmla="*/ 0 h 576"/>
              <a:gd name="T11" fmla="*/ 576 w 57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576">
                <a:moveTo>
                  <a:pt x="576" y="0"/>
                </a:moveTo>
                <a:cubicBezTo>
                  <a:pt x="552" y="144"/>
                  <a:pt x="528" y="288"/>
                  <a:pt x="432" y="384"/>
                </a:cubicBezTo>
                <a:cubicBezTo>
                  <a:pt x="336" y="480"/>
                  <a:pt x="72" y="544"/>
                  <a:pt x="0" y="576"/>
                </a:cubicBezTo>
              </a:path>
            </a:pathLst>
          </a:custGeom>
          <a:noFill/>
          <a:ln w="9525">
            <a:solidFill>
              <a:srgbClr val="3399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590800" y="5257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YES</a:t>
            </a:r>
            <a:endParaRPr lang="el-GR" altLang="el-GR" sz="20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752600" y="31242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ΠΡΟΕΤΟΙΜΑΣΙΕΣ ΕΙΣΑΓΩΓΗΣ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4572000" y="3048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000066"/>
                </a:solidFill>
                <a:latin typeface="Century Gothic" panose="020B0502020202020204" pitchFamily="34" charset="0"/>
              </a:rPr>
              <a:t>ΕΙΣΑΓΩΓΗ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4343400" y="4572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000066"/>
                </a:solidFill>
                <a:latin typeface="Century Gothic" panose="020B0502020202020204" pitchFamily="34" charset="0"/>
              </a:rPr>
              <a:t>ΑΝΑΚΟΙΝΩΣΗ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6248400" y="3581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ΑΝΑΠΤΥΞΗ</a:t>
            </a: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5181600" y="3505200"/>
            <a:ext cx="0" cy="381000"/>
          </a:xfrm>
          <a:prstGeom prst="line">
            <a:avLst/>
          </a:prstGeom>
          <a:noFill/>
          <a:ln w="38100">
            <a:solidFill>
              <a:srgbClr val="CC00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 flipV="1">
            <a:off x="5181600" y="4038600"/>
            <a:ext cx="0" cy="533400"/>
          </a:xfrm>
          <a:prstGeom prst="line">
            <a:avLst/>
          </a:prstGeom>
          <a:noFill/>
          <a:ln w="38100">
            <a:solidFill>
              <a:srgbClr val="CC00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6248400" y="3581400"/>
            <a:ext cx="0" cy="3048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3E9EBF9-A85C-46C3-B144-501B76DAF917}" type="slidenum">
              <a:rPr lang="en-US" altLang="el-GR" sz="2800">
                <a:latin typeface="Century Gothic" panose="020B0502020202020204" pitchFamily="34" charset="0"/>
              </a:rPr>
              <a:pPr/>
              <a:t>76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2"/>
          <p:cNvSpPr>
            <a:spLocks noChangeArrowheads="1"/>
          </p:cNvSpPr>
          <p:nvPr/>
        </p:nvSpPr>
        <p:spPr bwMode="auto">
          <a:xfrm>
            <a:off x="990600" y="990600"/>
            <a:ext cx="7848600" cy="4495800"/>
          </a:xfrm>
          <a:prstGeom prst="ellipse">
            <a:avLst/>
          </a:prstGeom>
          <a:solidFill>
            <a:srgbClr val="FDF7CB"/>
          </a:solidFill>
          <a:ln w="76200">
            <a:solidFill>
              <a:srgbClr val="FF9900"/>
            </a:solidFill>
            <a:round/>
            <a:headEnd/>
            <a:tailEnd/>
          </a:ln>
          <a:effectLst>
            <a:prstShdw prst="shdw11">
              <a:schemeClr val="bg2"/>
            </a:prst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l-GR" altLang="el-GR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14400" y="22860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2200">
                <a:solidFill>
                  <a:srgbClr val="000066"/>
                </a:solidFill>
                <a:latin typeface="Century Gothic" pitchFamily="34" charset="0"/>
              </a:rPr>
              <a:t>     </a:t>
            </a:r>
            <a:r>
              <a:rPr lang="el-GR" sz="2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 ΚΥΚΛΟΣ ΕΙΣΑΓΩΓΗΣ ΑΡΧΙΖΕΙ ΑΠΟ ΤΗΝ ΑΠΟΦΑΣΗ ΕΙΣΑΓΩΓΗΣ ΤΟΥ ΝΕΟΥ ΠΡΟΪΟΝΤΟΣ,</a:t>
            </a:r>
            <a:r>
              <a:rPr lang="en-US" sz="2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ΜΕΧΡΙ ΤΟΥ ΧΡΟΝΙΚΟΥ ΕΚΕΙΝΟΥ ΣΗΜΕΙΟΥ ΠΟΥ ΤΟ ΠΡΟΪΟΝ ΕΧΕΙ ΓΙΝΕΙ ΑΠΟΔΕΚΤΟ ΣΤΗΝ ΑΓΟΡΑ ‘’ΣΤΟΧΟ’’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61759A2-40F3-4786-AA21-A2647B713F94}" type="slidenum">
              <a:rPr lang="en-US" altLang="el-GR" sz="2800">
                <a:latin typeface="Century Gothic" panose="020B0502020202020204" pitchFamily="34" charset="0"/>
              </a:rPr>
              <a:pPr/>
              <a:t>77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990600"/>
          </a:xfrm>
          <a:solidFill>
            <a:srgbClr val="FFFFBF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i="1" smtClean="0">
                <a:solidFill>
                  <a:srgbClr val="000066"/>
                </a:solidFill>
                <a:latin typeface="Century Gothic" panose="020B0502020202020204" pitchFamily="34" charset="0"/>
              </a:rPr>
              <a:t>ΕΙΣΑΓΩΓΗ</a:t>
            </a:r>
            <a:r>
              <a:rPr lang="en-GB" altLang="el-GR" i="1" smtClean="0">
                <a:solidFill>
                  <a:srgbClr val="000066"/>
                </a:solidFill>
                <a:latin typeface="Century Gothic" panose="020B0502020202020204" pitchFamily="34" charset="0"/>
              </a:rPr>
              <a:t> </a:t>
            </a:r>
            <a:r>
              <a:rPr lang="el-GR" altLang="el-GR" i="1" smtClean="0">
                <a:solidFill>
                  <a:srgbClr val="000066"/>
                </a:solidFill>
                <a:latin typeface="Century Gothic" panose="020B0502020202020204" pitchFamily="34" charset="0"/>
              </a:rPr>
              <a:t>(</a:t>
            </a:r>
            <a:r>
              <a:rPr lang="en-GB" altLang="el-GR" i="1" smtClean="0">
                <a:solidFill>
                  <a:srgbClr val="000066"/>
                </a:solidFill>
                <a:latin typeface="Century Gothic" panose="020B0502020202020204" pitchFamily="34" charset="0"/>
              </a:rPr>
              <a:t>BEATCH-HEAD)</a:t>
            </a:r>
            <a:endParaRPr lang="el-GR" altLang="el-GR" i="1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 flipV="1">
          <a:off x="0" y="1219200"/>
          <a:ext cx="9144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SmartDraw" r:id="rId3" imgW="2688120" imgH="1389600" progId="SmartDraw.2">
                  <p:embed/>
                </p:oleObj>
              </mc:Choice>
              <mc:Fallback>
                <p:oleObj name="SmartDraw" r:id="rId3" imgW="2688120" imgH="1389600" progId="SmartDraw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0" y="1219200"/>
                        <a:ext cx="9144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1028"/>
          <p:cNvSpPr txBox="1">
            <a:spLocks noChangeArrowheads="1"/>
          </p:cNvSpPr>
          <p:nvPr/>
        </p:nvSpPr>
        <p:spPr bwMode="auto">
          <a:xfrm>
            <a:off x="0" y="5534025"/>
            <a:ext cx="31067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l-GR" sz="2000">
                <a:solidFill>
                  <a:srgbClr val="000066"/>
                </a:solidFill>
                <a:latin typeface="Century Gothic" panose="020B0502020202020204" pitchFamily="34" charset="0"/>
              </a:rPr>
              <a:t>Get the ball rolling                      Getting the fire started   Priming the pump Getting off the ground</a:t>
            </a:r>
            <a:endParaRPr lang="el-GR" altLang="el-GR" sz="180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53" name="Rectangle 1029"/>
          <p:cNvSpPr>
            <a:spLocks noChangeArrowheads="1"/>
          </p:cNvSpPr>
          <p:nvPr/>
        </p:nvSpPr>
        <p:spPr bwMode="auto">
          <a:xfrm>
            <a:off x="1143000" y="2743200"/>
            <a:ext cx="678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l-GR" sz="2800">
                <a:solidFill>
                  <a:srgbClr val="000066"/>
                </a:solidFill>
                <a:latin typeface="Century Gothic" panose="020B0502020202020204" pitchFamily="34" charset="0"/>
              </a:rPr>
              <a:t>   </a:t>
            </a:r>
            <a:r>
              <a:rPr lang="el-GR" altLang="el-GR" sz="2800">
                <a:solidFill>
                  <a:srgbClr val="000066"/>
                </a:solidFill>
                <a:latin typeface="Century Gothic" panose="020B0502020202020204" pitchFamily="34" charset="0"/>
              </a:rPr>
              <a:t>ΣΤΟΧΟΣ Η ΜΕΤΑΛΛΑΞΗ ΤΗΣ ΑΔΙΑΦΟΡΙΑΣ ΤΗΣ ΑΓΟΡΑΣ ΓΙΑ ΤΟ ΝΕΟ ΠΡΟΪΟΝ,ΣΕ ΕΝΔΙΑΦΕΡΟΝ ΠΡΟΟΔΕΥΤΙΚΑ,ΟΥΤΩΣ ΩΣΤΕ ΝΑ ΓΙΝΕΙ ΕΝΑ ΕΠΙΚΕΡΔΕΣ ΠΡΟΪΟΝ</a:t>
            </a:r>
            <a:endParaRPr lang="el-GR" altLang="el-GR" sz="2800" i="1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BC1E2D2-798C-4B27-B5C1-3FD43C76BECB}" type="slidenum">
              <a:rPr lang="en-US" altLang="el-GR" sz="2800">
                <a:latin typeface="Century Gothic" panose="020B0502020202020204" pitchFamily="34" charset="0"/>
              </a:rPr>
              <a:pPr/>
              <a:t>78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FFCC00"/>
              </a:gs>
              <a:gs pos="50000">
                <a:srgbClr val="FFCC00">
                  <a:gamma/>
                  <a:tint val="40000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57150">
            <a:solidFill>
              <a:srgbClr val="003399"/>
            </a:solidFill>
          </a:ln>
          <a:effectLst>
            <a:outerShdw dist="107763" dir="13500000" algn="ctr" rotWithShape="0">
              <a:schemeClr val="accent2"/>
            </a:outerShdw>
          </a:effectLst>
        </p:spPr>
        <p:txBody>
          <a:bodyPr/>
          <a:lstStyle/>
          <a:p>
            <a:pPr>
              <a:defRPr/>
            </a:pPr>
            <a:r>
              <a:rPr lang="el-GR" sz="3200" smtClean="0">
                <a:solidFill>
                  <a:srgbClr val="000066"/>
                </a:solidFill>
                <a:latin typeface="Century Gothic" pitchFamily="34" charset="0"/>
              </a:rPr>
              <a:t>ΕΙΣΑΓΩΓΗ(</a:t>
            </a:r>
            <a:r>
              <a:rPr lang="en-GB" sz="3200" smtClean="0">
                <a:solidFill>
                  <a:srgbClr val="000066"/>
                </a:solidFill>
                <a:latin typeface="Century Gothic" pitchFamily="34" charset="0"/>
              </a:rPr>
              <a:t>BEATCH-HEAD)</a:t>
            </a:r>
            <a:endParaRPr lang="el-GR" sz="3200" smtClean="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u="sng" smtClean="0">
                <a:solidFill>
                  <a:srgbClr val="000066"/>
                </a:solidFill>
                <a:latin typeface="Century Gothic" panose="020B0502020202020204" pitchFamily="34" charset="0"/>
              </a:rPr>
              <a:t>ΣΤΟΧΟΣ</a:t>
            </a:r>
            <a:r>
              <a:rPr lang="en-GB" altLang="el-GR" sz="2800" smtClean="0">
                <a:solidFill>
                  <a:srgbClr val="000066"/>
                </a:solidFill>
                <a:latin typeface="Century Gothic" panose="020B0502020202020204" pitchFamily="34" charset="0"/>
              </a:rPr>
              <a:t>:</a:t>
            </a:r>
            <a:r>
              <a:rPr lang="el-GR" altLang="el-GR" sz="2800" smtClean="0">
                <a:solidFill>
                  <a:srgbClr val="003399"/>
                </a:solidFill>
                <a:latin typeface="Century Gothic" panose="020B0502020202020204" pitchFamily="34" charset="0"/>
              </a:rPr>
              <a:t>Η ΑΝΤΙΜΕΤΩΠΙΣΗ ΤΗΣ ΑΔΡΑΝΕΙΑΣ ΚΑΙ Η ΥΠΟΚΙΝΗΣΗ ΔΟΚΙΜΗΣ ΚΑΙ ΕΠΑΝΑΔΟΚΙΜΗΣ</a:t>
            </a:r>
          </a:p>
          <a:p>
            <a:pPr>
              <a:lnSpc>
                <a:spcPct val="90000"/>
              </a:lnSpc>
            </a:pPr>
            <a:r>
              <a:rPr lang="el-GR" altLang="el-GR" sz="2800" u="sng" smtClean="0">
                <a:solidFill>
                  <a:srgbClr val="000066"/>
                </a:solidFill>
                <a:latin typeface="Century Gothic" panose="020B0502020202020204" pitchFamily="34" charset="0"/>
              </a:rPr>
              <a:t>ΔΙΑΡΚΕΙΑ</a:t>
            </a:r>
            <a:r>
              <a:rPr lang="en-GB" altLang="el-GR" sz="2800" u="sng" smtClean="0">
                <a:solidFill>
                  <a:srgbClr val="000066"/>
                </a:solidFill>
                <a:latin typeface="Century Gothic" panose="020B0502020202020204" pitchFamily="34" charset="0"/>
              </a:rPr>
              <a:t>:</a:t>
            </a:r>
            <a:r>
              <a:rPr lang="en-GB" altLang="el-GR" sz="2800" smtClean="0">
                <a:solidFill>
                  <a:srgbClr val="003399"/>
                </a:solidFill>
                <a:latin typeface="Century Gothic" panose="020B0502020202020204" pitchFamily="34" charset="0"/>
              </a:rPr>
              <a:t>4-12 </a:t>
            </a:r>
            <a:r>
              <a:rPr lang="el-GR" altLang="el-GR" sz="2800" smtClean="0">
                <a:solidFill>
                  <a:srgbClr val="003399"/>
                </a:solidFill>
                <a:latin typeface="Century Gothic" panose="020B0502020202020204" pitchFamily="34" charset="0"/>
              </a:rPr>
              <a:t>ΜΗΝΕΣ</a:t>
            </a:r>
          </a:p>
          <a:p>
            <a:pPr>
              <a:lnSpc>
                <a:spcPct val="90000"/>
              </a:lnSpc>
            </a:pPr>
            <a:r>
              <a:rPr lang="el-GR" altLang="el-GR" sz="2800" smtClean="0">
                <a:solidFill>
                  <a:srgbClr val="003399"/>
                </a:solidFill>
                <a:latin typeface="Century Gothic" panose="020B0502020202020204" pitchFamily="34" charset="0"/>
              </a:rPr>
              <a:t>ΣΤΟ ΤΕΛΟΣ ΤΟΥ ΣΤΑΔΙΟΥ ΤΟ ΠΡΟΪΟΝ ΠΑΡΑΔΙΔΕΤΑΙ ΑΠΟ ΤΟΝ ΔΙΟΙΚΗΤΗ ΝΕΩΝ ΠΡΟΪΟΝΤΩΝ ΣΕ ΕΝΑ ΔΙΟΙΚΗΤΗ ΠΡΟΪΟΝΤΟΣ</a:t>
            </a:r>
            <a:endParaRPr lang="el-GR" altLang="el-GR" sz="2400" smtClean="0">
              <a:solidFill>
                <a:srgbClr val="003399"/>
              </a:solidFill>
              <a:latin typeface="Century Gothic" panose="020B0502020202020204" pitchFamily="34" charset="0"/>
            </a:endParaRP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38100">
            <a:solidFill>
              <a:srgbClr val="00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6222892-2A32-4F02-AA2D-3C11A5E5DD9D}" type="slidenum">
              <a:rPr lang="en-US" altLang="el-GR" sz="2800">
                <a:latin typeface="Century Gothic" panose="020B0502020202020204" pitchFamily="34" charset="0"/>
              </a:rPr>
              <a:pPr/>
              <a:t>79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1. Κύκλος Ζωής Προϊόντος</a:t>
            </a:r>
          </a:p>
        </p:txBody>
      </p:sp>
      <p:pic>
        <p:nvPicPr>
          <p:cNvPr id="146434" name="Picture 2" descr="http://www.carapeters.org/wp-content/uploads/2014/04/ProductLifecycle-shutterst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741521" cy="3189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47813" y="55165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http://www.carapeters.org/uncategorized/the-life-cycle-of-the-vcr-dvd-and-blu-ray-players/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759825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29B99DE-A557-4C8A-8F4E-91B617092981}" type="slidenum">
              <a:rPr lang="en-US" altLang="el-GR" sz="2800">
                <a:latin typeface="Century Gothic" panose="020B0502020202020204" pitchFamily="34" charset="0"/>
              </a:rPr>
              <a:pPr/>
              <a:t>8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gradFill rotWithShape="0">
            <a:gsLst>
              <a:gs pos="0">
                <a:srgbClr val="808000"/>
              </a:gs>
              <a:gs pos="50000">
                <a:srgbClr val="CCCC00"/>
              </a:gs>
              <a:gs pos="100000">
                <a:srgbClr val="808000"/>
              </a:gs>
            </a:gsLst>
            <a:lin ang="2700000" scaled="1"/>
          </a:gradFill>
          <a:ln w="76200">
            <a:solidFill>
              <a:srgbClr val="808000"/>
            </a:solidFill>
          </a:ln>
          <a:effectLst>
            <a:outerShdw dist="107763" dir="135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l-GR" sz="3600" smtClean="0">
                <a:solidFill>
                  <a:srgbClr val="000066"/>
                </a:solidFill>
                <a:latin typeface="Century Gothic" pitchFamily="34" charset="0"/>
              </a:rPr>
              <a:t>ΠΡΟΠΑΡΑΣΚΕΥΗ ΕΙΣΑΓΩΓΗΣ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ΔΗΜΙΟΥΡΓΙΑ ΔΥΝΑΤΟΤΗΤΩΝ ΥΠΟΣΤΗΡΙΞΗΣ ΜΑΡΚΕΤΙΝΓΚ</a:t>
            </a:r>
          </a:p>
          <a:p>
            <a:pPr algn="ctr"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ΟΡΓΑΝΩΣΗ ΜΑΡΚΕΤΙΝΓΚ</a:t>
            </a:r>
          </a:p>
          <a:p>
            <a:pPr algn="ctr"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ΤΜΗΜΑ ΠΩΛΗΣΕΩΝ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ΔΥΝΑΤΟΤΗΤΑ ΠΑΡΟΧΗΣ ΑΝΑΓΚΑΙΩΝ ΥΠΗΡΕΣΙΩΝ</a:t>
            </a:r>
          </a:p>
          <a:p>
            <a:pPr algn="ctr"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ΥΠΗΡΕΣΙΕΣ ΠΡΙΝ ΤΗΝ ΠΩΛΗΣΗ ‘Η ΜΕΤΑ ΤΗΝ ΠΩΛΗΣΗ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ΠΡΟΩΘΗΣΗ ΠΡΙΝ ΤΗ ΔΥΝΑΤΟΤΗΤΑ ΠΡΑΓΜΑΤΙΚΗΣ ΑΓΟΡΑΣ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ΕΞΑΣΦΑΛΙΣΗ ΑΠΟΘΗΚΕΥΤΙΚΩΝ ΧΩΡΩΝ</a:t>
            </a:r>
            <a:endParaRPr lang="el-GR" altLang="el-GR" sz="26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228600" y="6096000"/>
            <a:ext cx="8458200" cy="0"/>
          </a:xfrm>
          <a:prstGeom prst="line">
            <a:avLst/>
          </a:prstGeom>
          <a:noFill/>
          <a:ln w="38100">
            <a:solidFill>
              <a:srgbClr val="8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457200" y="1600200"/>
            <a:ext cx="0" cy="4648200"/>
          </a:xfrm>
          <a:prstGeom prst="line">
            <a:avLst/>
          </a:prstGeom>
          <a:noFill/>
          <a:ln w="38100">
            <a:solidFill>
              <a:srgbClr val="8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A8005A-6B51-4763-B5D4-E28C739C9C8E}" type="slidenum">
              <a:rPr lang="en-US" altLang="el-GR" sz="2800">
                <a:latin typeface="Century Gothic" panose="020B0502020202020204" pitchFamily="34" charset="0"/>
              </a:rPr>
              <a:pPr/>
              <a:t>80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676400"/>
          </a:xfrm>
        </p:spPr>
        <p:txBody>
          <a:bodyPr/>
          <a:lstStyle/>
          <a:p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ΠΡΟΚΑΤΑΡΚΤΙΚΑ ΕΙΣΑΓΩΓΗΣ</a:t>
            </a:r>
            <a:b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(</a:t>
            </a:r>
            <a:r>
              <a:rPr lang="en-GB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COMMERCIALIZATION)</a:t>
            </a:r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/>
            </a:r>
            <a:b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</a:br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ΧΑΡΑΚΤΗΡΙΣΤΙΚΑ</a:t>
            </a:r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2590800"/>
            <a:ext cx="77724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ΠΕΡΑΤΩΣΗ ΑΓΟΡΑΣ ΜΗΧΑΝΟΛΟΓΙΚΟΥ ΕΞΟΠΛΙΣΜΟΥ ΚΑΙ ΕΞΑΡΤΗΜΑΤΩΝ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ΣΥΜΠΛΗΡΩΣΗ ΕΠΑΦΩΝ ΜΕ ΤΗΝ ΔΙΑΝΟΜΗ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ΝΟΜΙΚΗ ΚΑΤΟΧΥΡΩΣΗ ΤΟΥ ΕΜΠΟΡΙΚΟΥ ΟΝΟΜΑΤΟΣ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ΚΑΤΟΧΥΡΩΣΗ ΧΑΡΑΚΤΗΡΙΣΤΙΚΩΝ Ε&amp;Α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ΣΥΝΕΧΗΣ ΔΑΠΑΝΗ ΧΡΗΜΑΤΩΝ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ΕΦΑΡΜΟΓΗ ΠΟΙΟΤΙΚΩΝ ΧΑΡΑΚΤΗΡΙΣΤΙΚΩΝ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ΑΝΑΓΚΗ ΘΕΤΙΚΗΣ ΔΙΑΘΕΣΗΣ</a:t>
            </a:r>
          </a:p>
        </p:txBody>
      </p:sp>
      <p:sp>
        <p:nvSpPr>
          <p:cNvPr id="98308" name="Line 1028"/>
          <p:cNvSpPr>
            <a:spLocks noChangeShapeType="1"/>
          </p:cNvSpPr>
          <p:nvPr/>
        </p:nvSpPr>
        <p:spPr bwMode="auto">
          <a:xfrm>
            <a:off x="533400" y="2209800"/>
            <a:ext cx="8305800" cy="0"/>
          </a:xfrm>
          <a:prstGeom prst="line">
            <a:avLst/>
          </a:prstGeom>
          <a:noFill/>
          <a:ln w="76200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09" name="Line 1029"/>
          <p:cNvSpPr>
            <a:spLocks noChangeShapeType="1"/>
          </p:cNvSpPr>
          <p:nvPr/>
        </p:nvSpPr>
        <p:spPr bwMode="auto">
          <a:xfrm>
            <a:off x="228600" y="6096000"/>
            <a:ext cx="8458200" cy="0"/>
          </a:xfrm>
          <a:prstGeom prst="line">
            <a:avLst/>
          </a:prstGeom>
          <a:noFill/>
          <a:ln w="38100">
            <a:solidFill>
              <a:srgbClr val="8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0" name="Line 1030"/>
          <p:cNvSpPr>
            <a:spLocks noChangeShapeType="1"/>
          </p:cNvSpPr>
          <p:nvPr/>
        </p:nvSpPr>
        <p:spPr bwMode="auto">
          <a:xfrm>
            <a:off x="609600" y="304800"/>
            <a:ext cx="0" cy="617220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1" name="Line 1031"/>
          <p:cNvSpPr>
            <a:spLocks noChangeShapeType="1"/>
          </p:cNvSpPr>
          <p:nvPr/>
        </p:nvSpPr>
        <p:spPr bwMode="auto">
          <a:xfrm>
            <a:off x="8458200" y="304800"/>
            <a:ext cx="0" cy="594360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F32EEB4-A09F-43A3-85A5-EA4AE1519C09}" type="slidenum">
              <a:rPr lang="en-US" altLang="el-GR" sz="2800">
                <a:latin typeface="Century Gothic" panose="020B0502020202020204" pitchFamily="34" charset="0"/>
              </a:rPr>
              <a:pPr/>
              <a:t>81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gradFill rotWithShape="0">
            <a:gsLst>
              <a:gs pos="0">
                <a:srgbClr val="FFCC00"/>
              </a:gs>
              <a:gs pos="100000">
                <a:srgbClr val="FF9900"/>
              </a:gs>
            </a:gsLst>
            <a:lin ang="18900000" scaled="1"/>
          </a:gradFill>
          <a:ln w="57150">
            <a:solidFill>
              <a:srgbClr val="FF0000"/>
            </a:solidFill>
          </a:ln>
          <a:effectLst>
            <a:outerShdw dist="107763" dir="13500000" algn="ctr" rotWithShape="0">
              <a:srgbClr val="000066"/>
            </a:outerShdw>
          </a:effectLst>
        </p:spPr>
        <p:txBody>
          <a:bodyPr/>
          <a:lstStyle/>
          <a:p>
            <a:pPr>
              <a:defRPr/>
            </a:pPr>
            <a:r>
              <a:rPr lang="el-GR" sz="3200" smtClean="0">
                <a:solidFill>
                  <a:srgbClr val="000066"/>
                </a:solidFill>
                <a:latin typeface="Century Gothic" pitchFamily="34" charset="0"/>
              </a:rPr>
              <a:t>ΑΝΑΚΟΙΝΩΣΗ ΕΙΣΑΓΩΓΗΣ</a:t>
            </a:r>
            <a:r>
              <a:rPr lang="en-GB" sz="3200" smtClean="0">
                <a:solidFill>
                  <a:srgbClr val="000066"/>
                </a:solidFill>
                <a:latin typeface="Century Gothic" pitchFamily="34" charset="0"/>
              </a:rPr>
              <a:t>:</a:t>
            </a:r>
            <a:br>
              <a:rPr lang="en-GB" sz="3200" smtClean="0">
                <a:solidFill>
                  <a:srgbClr val="000066"/>
                </a:solidFill>
                <a:latin typeface="Century Gothic" pitchFamily="34" charset="0"/>
              </a:rPr>
            </a:br>
            <a:r>
              <a:rPr lang="el-GR" sz="3200" smtClean="0">
                <a:solidFill>
                  <a:srgbClr val="000066"/>
                </a:solidFill>
                <a:latin typeface="Century Gothic" pitchFamily="34" charset="0"/>
              </a:rPr>
              <a:t>ΧΑΡΑΚΤΗΡΙΣΤΙΚΑ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ΤΟ ΠΡΟΪΟΝ ΒΡΙΣΚΕΤΑΙ ΣΤΗ ΔΙΑΘΕΣΗ ΤΟΥ ΚΟΙΝΟΥ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ΜΙΚΡΗ ΧΡΟΝΙΚΑ ΦΑΣΗ ΠΟΥ ΑΠΑΙΤΕΙ ΙΔΙΑΙΤΕΡΕΣ ΔΙΟΙΚΗΤΙΚΕΣ ΙΚΑΝΟΤΗΤΕΣ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ΑΝΑΓΚΑΙΑ Η ΥΠΟΣΤΗΡΙΞΗ ΤΟΥ ΤΜΗΜΑΤΟΣ ΔΗΜΟΣΙΩΝ ΣΧΕΣΕΩΝ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ΕΠΙΛΟΓΗ ΤΡΟΠΟΥ ΠΑΡΟΥΣΙΑΣΗΣ</a:t>
            </a:r>
          </a:p>
          <a:p>
            <a:pPr>
              <a:lnSpc>
                <a:spcPct val="90000"/>
              </a:lnSpc>
            </a:pP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T.V,</a:t>
            </a: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ΤΥΠΟΣ,ΕΚΘΕΣΕΙΣ,</a:t>
            </a:r>
            <a:r>
              <a:rPr lang="en-GB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PRESS CONFERENCE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ΑΡΧΗ ΑΝΤΑΓΩΝΙΣΤΙΚΗΣ ΑΝΤΙΔΡΑΣΗΣ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ΠΕΡΑΤΩΣΗ ΟΛΩΝ ΤΩΝ ΑΠΟΦΑΣΕΩΝ ΠΟΥ ΕΧΟΥΝ ΜΕΙΝΕΙ ΗΜΙΤΕΛΕΙΣ</a:t>
            </a:r>
          </a:p>
          <a:p>
            <a:pPr>
              <a:lnSpc>
                <a:spcPct val="90000"/>
              </a:lnSpc>
            </a:pPr>
            <a:r>
              <a:rPr lang="el-GR" altLang="el-GR" sz="2400" smtClean="0">
                <a:solidFill>
                  <a:srgbClr val="000066"/>
                </a:solidFill>
                <a:latin typeface="Century Gothic" panose="020B0502020202020204" pitchFamily="34" charset="0"/>
              </a:rPr>
              <a:t>ΤΑ ΠΕΡΙΣΣΟΤΕΡΑ ΜΕΛΗ ΤΗΣ ΟΜΑΔΑΣ ΚΙΝΟΥΝΤΑΙ ΣΤΗΝ ΕΚΤΕΛΕΣΗ ΤΟΥ ΕΠΟΜΕΝΟΥ ΒΗΜΑΤΟΣ</a:t>
            </a:r>
            <a:endParaRPr lang="el-GR" altLang="el-GR" sz="20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609600" y="6629400"/>
            <a:ext cx="82296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D238461-F68B-4956-A2AC-A023A684581F}" type="slidenum">
              <a:rPr lang="en-US" altLang="el-GR" sz="2800">
                <a:latin typeface="Century Gothic" panose="020B0502020202020204" pitchFamily="34" charset="0"/>
              </a:rPr>
              <a:pPr/>
              <a:t>82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gradFill rotWithShape="0">
            <a:gsLst>
              <a:gs pos="0">
                <a:srgbClr val="FF0000"/>
              </a:gs>
              <a:gs pos="100000">
                <a:srgbClr val="FFB4B4"/>
              </a:gs>
            </a:gsLst>
            <a:path path="rect">
              <a:fillToRect l="100000" t="100000"/>
            </a:path>
          </a:gradFill>
          <a:ln w="38100" cap="rnd">
            <a:solidFill>
              <a:srgbClr val="CC33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ΠΡΟΠΑΡΑΣΚΕΥΕΣ ΠΡΙΝ ΤΗΝ ΕΙΣΑΓΩΓΗ</a:t>
            </a:r>
            <a:r>
              <a:rPr lang="en-GB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:XA</a:t>
            </a:r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Ρ</a:t>
            </a:r>
            <a:r>
              <a:rPr lang="en-GB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AKTH</a:t>
            </a:r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Ρ</a:t>
            </a:r>
            <a:r>
              <a:rPr lang="en-GB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I</a:t>
            </a:r>
            <a:r>
              <a:rPr lang="el-GR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Σ</a:t>
            </a:r>
            <a:r>
              <a:rPr lang="en-GB" altLang="el-GR" sz="3200" smtClean="0">
                <a:solidFill>
                  <a:srgbClr val="000066"/>
                </a:solidFill>
                <a:latin typeface="Century Gothic" panose="020B0502020202020204" pitchFamily="34" charset="0"/>
              </a:rPr>
              <a:t>TIKA</a:t>
            </a:r>
            <a:endParaRPr lang="el-GR" altLang="el-GR" sz="32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086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ΣΥΜΜΕΤΟΧΗ ΠΟΛΛΩΝ ΣΤΕΛΕΧΩΝ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ΣΥΝΤΟΝΙΣΜΟΣ ΣΥΝΑΝΤΗΣΕΩΝ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ΜΑΖΙΚΗ ΣΥΛΛΟΓΗ ΟΛΗΡΟΦΟΡΙΩΝ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ΠΕΡΙΟΔΟΙ ΕΥΦΟΡΙΑΣ ΚΑΙ ΑΠΟΓΟΗΤΕΥΣΕΩΝ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ΑΝΤΙΜΕΤΩΠΙΣΗ ΕΠΙΧΕΙΡΗΣΙΑΚΩΝ ΑΤΥΠΩΝ ΟΜΑΔΩΝ (</a:t>
            </a:r>
            <a:r>
              <a:rPr lang="en-GB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CORPORATE POLI</a:t>
            </a: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Τ</a:t>
            </a:r>
            <a:r>
              <a:rPr lang="en-GB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ICS)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ΣΥΜΜΕΤΟΧΗ ΤΗΣ ΑΝΩΤΑΤΗΣ ΔΙΟΙΚΗΣΗΣ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ΠΑΝΙΚΟΣ ΕΠΗΡΕΑΖΕΙ ΤΙΣ ΑΠΟΦΑΣΕΙΣ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ΚΑΜΙΑ ΑΛΛΑΓΗ ΣΤΟ ΜΙΓΜΑ ΜΑΡΚΕΤΙΝΓΚ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ΣΥΝΤΟΝΙΣΜΟΣ ΠΑΡΑΓΩΓΗΣ ΚΑΙ ΜΑΡΚΕΤΙΝΓΚ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        ΧΡΟΝΙΚΗ ΑΚΡΙΒΕΙΑ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        ΚΟΣΤΟΣ ΠΑΡΑΓΩΓΗΣ</a:t>
            </a:r>
          </a:p>
          <a:p>
            <a:pPr>
              <a:lnSpc>
                <a:spcPct val="90000"/>
              </a:lnSpc>
            </a:pPr>
            <a:r>
              <a:rPr lang="el-GR" altLang="el-GR" sz="2000" smtClean="0">
                <a:solidFill>
                  <a:srgbClr val="000066"/>
                </a:solidFill>
                <a:latin typeface="Century Gothic" panose="020B0502020202020204" pitchFamily="34" charset="0"/>
              </a:rPr>
              <a:t>        ΠΟΙΟΤΗΤΑ</a:t>
            </a:r>
            <a:endParaRPr lang="el-GR" altLang="el-GR" sz="1800" smtClean="0">
              <a:solidFill>
                <a:srgbClr val="00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228600" y="6248400"/>
            <a:ext cx="8458200" cy="0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609600" y="1905000"/>
            <a:ext cx="0" cy="4648200"/>
          </a:xfrm>
          <a:prstGeom prst="line">
            <a:avLst/>
          </a:prstGeom>
          <a:noFill/>
          <a:ln w="38100">
            <a:solidFill>
              <a:srgbClr val="CC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5BC2388-8E6B-46E2-9694-6E295D3E56E1}" type="slidenum">
              <a:rPr lang="en-US" altLang="el-GR" sz="2800">
                <a:latin typeface="Century Gothic" panose="020B0502020202020204" pitchFamily="34" charset="0"/>
              </a:rPr>
              <a:pPr/>
              <a:t>83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827088" y="-171450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Βιβλιογραφία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4403725"/>
          </a:xfrm>
        </p:spPr>
        <p:txBody>
          <a:bodyPr/>
          <a:lstStyle/>
          <a:p>
            <a:r>
              <a:rPr lang="en-US" altLang="el-GR" sz="3000" smtClean="0">
                <a:latin typeface="Century Gothic" panose="020B0502020202020204" pitchFamily="34" charset="0"/>
              </a:rPr>
              <a:t>Dhillon, B. (2013). </a:t>
            </a:r>
            <a:r>
              <a:rPr lang="en-US" altLang="el-GR" sz="3000" i="1" smtClean="0">
                <a:latin typeface="Century Gothic" panose="020B0502020202020204" pitchFamily="34" charset="0"/>
              </a:rPr>
              <a:t>Life cycle costing: techniques, models and applications</a:t>
            </a:r>
            <a:r>
              <a:rPr lang="en-US" altLang="el-GR" sz="3000" smtClean="0">
                <a:latin typeface="Century Gothic" panose="020B0502020202020204" pitchFamily="34" charset="0"/>
              </a:rPr>
              <a:t>. Routledge. </a:t>
            </a:r>
            <a:endParaRPr lang="el-GR" altLang="el-GR" sz="3000" smtClean="0">
              <a:latin typeface="Century Gothic" panose="020B0502020202020204" pitchFamily="34" charset="0"/>
            </a:endParaRPr>
          </a:p>
          <a:p>
            <a:r>
              <a:rPr lang="en-US" altLang="el-GR" sz="3000" smtClean="0">
                <a:latin typeface="Century Gothic" panose="020B0502020202020204" pitchFamily="34" charset="0"/>
              </a:rPr>
              <a:t>O'shaughnessy, J. (2014). </a:t>
            </a:r>
            <a:r>
              <a:rPr lang="en-US" altLang="el-GR" sz="3000" i="1" smtClean="0">
                <a:latin typeface="Century Gothic" panose="020B0502020202020204" pitchFamily="34" charset="0"/>
              </a:rPr>
              <a:t>Competitive Marketing (RLE Marketing): A Strategic Approach</a:t>
            </a:r>
            <a:r>
              <a:rPr lang="en-US" altLang="el-GR" sz="3000" smtClean="0">
                <a:latin typeface="Century Gothic" panose="020B0502020202020204" pitchFamily="34" charset="0"/>
              </a:rPr>
              <a:t>. Routledge. </a:t>
            </a:r>
            <a:endParaRPr lang="el-GR" altLang="el-GR" sz="3000" smtClean="0">
              <a:latin typeface="Century Gothic" panose="020B0502020202020204" pitchFamily="34" charset="0"/>
            </a:endParaRPr>
          </a:p>
          <a:p>
            <a:r>
              <a:rPr lang="en-US" altLang="el-GR" sz="3000" smtClean="0">
                <a:latin typeface="Century Gothic" panose="020B0502020202020204" pitchFamily="34" charset="0"/>
              </a:rPr>
              <a:t>Nijssen, E. J., &amp; Frambach, R. T. (2013). </a:t>
            </a:r>
            <a:r>
              <a:rPr lang="en-US" altLang="el-GR" sz="3000" i="1" smtClean="0">
                <a:latin typeface="Century Gothic" panose="020B0502020202020204" pitchFamily="34" charset="0"/>
              </a:rPr>
              <a:t>Creating customer value through strategic marketing planning: A management approach</a:t>
            </a:r>
            <a:r>
              <a:rPr lang="en-US" altLang="el-GR" sz="3000" smtClean="0">
                <a:latin typeface="Century Gothic" panose="020B0502020202020204" pitchFamily="34" charset="0"/>
              </a:rPr>
              <a:t>. Springer Science &amp; Business Media. </a:t>
            </a:r>
            <a:endParaRPr lang="el-GR" altLang="el-GR" sz="3000" smtClean="0">
              <a:latin typeface="Century Gothic" panose="020B0502020202020204" pitchFamily="34" charset="0"/>
            </a:endParaRPr>
          </a:p>
          <a:p>
            <a:r>
              <a:rPr lang="en-US" altLang="el-GR" sz="3000" smtClean="0">
                <a:latin typeface="Century Gothic" panose="020B0502020202020204" pitchFamily="34" charset="0"/>
              </a:rPr>
              <a:t>Stark, J. (2011). </a:t>
            </a:r>
            <a:r>
              <a:rPr lang="en-US" altLang="el-GR" sz="3000" i="1" smtClean="0">
                <a:latin typeface="Century Gothic" panose="020B0502020202020204" pitchFamily="34" charset="0"/>
              </a:rPr>
              <a:t>Product lifecycle management</a:t>
            </a:r>
            <a:r>
              <a:rPr lang="en-US" altLang="el-GR" sz="3000" smtClean="0">
                <a:latin typeface="Century Gothic" panose="020B0502020202020204" pitchFamily="34" charset="0"/>
              </a:rPr>
              <a:t> (pp. 1-16). Springer London.</a:t>
            </a:r>
            <a:endParaRPr lang="el-GR" altLang="el-GR" sz="3000" smtClean="0">
              <a:latin typeface="Century Gothic" panose="020B0502020202020204" pitchFamily="34" charset="0"/>
            </a:endParaRPr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8561388" y="6334125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F8AF8A6-F8AF-4700-B272-C1B585315A44}" type="slidenum">
              <a:rPr lang="en-US" altLang="el-GR" sz="2800">
                <a:latin typeface="Century Gothic" panose="020B0502020202020204" pitchFamily="34" charset="0"/>
              </a:rPr>
              <a:pPr/>
              <a:t>84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Τίτλος 6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el-GR" altLang="el-GR" smtClean="0"/>
              <a:t>Τέλος Ενότητας #</a:t>
            </a:r>
            <a:r>
              <a:rPr lang="en-US" altLang="el-GR" smtClean="0"/>
              <a:t> </a:t>
            </a:r>
            <a:r>
              <a:rPr lang="el-GR" altLang="el-GR" smtClean="0"/>
              <a:t>5</a:t>
            </a:r>
          </a:p>
        </p:txBody>
      </p:sp>
      <p:sp>
        <p:nvSpPr>
          <p:cNvPr id="10240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27088" y="2781300"/>
            <a:ext cx="7561262" cy="2857500"/>
          </a:xfrm>
        </p:spPr>
        <p:txBody>
          <a:bodyPr/>
          <a:lstStyle/>
          <a:p>
            <a:r>
              <a:rPr lang="el-GR" altLang="el-GR" b="1" smtClean="0"/>
              <a:t>Μάθημα: </a:t>
            </a:r>
            <a:r>
              <a:rPr lang="el-GR" altLang="el-GR" smtClean="0"/>
              <a:t>Αρχές Μάρκετινγκ, </a:t>
            </a:r>
            <a:r>
              <a:rPr lang="el-GR" altLang="el-GR" b="1" smtClean="0"/>
              <a:t>Ενότητα </a:t>
            </a:r>
            <a:r>
              <a:rPr lang="en-US" altLang="el-GR" b="1" smtClean="0"/>
              <a:t># </a:t>
            </a:r>
            <a:r>
              <a:rPr lang="el-GR" altLang="el-GR" b="1" smtClean="0"/>
              <a:t>1:</a:t>
            </a:r>
            <a:r>
              <a:rPr lang="en-US" altLang="el-GR" b="1" smtClean="0"/>
              <a:t> </a:t>
            </a:r>
            <a:r>
              <a:rPr lang="el-GR" altLang="el-GR" smtClean="0"/>
              <a:t>Κύκλος ανάπτυξης προϊόντων &amp; </a:t>
            </a:r>
            <a:br>
              <a:rPr lang="el-GR" altLang="el-GR" smtClean="0"/>
            </a:br>
            <a:r>
              <a:rPr lang="el-GR" altLang="el-GR" smtClean="0"/>
              <a:t>κύκλος ζωής προϊόντος </a:t>
            </a:r>
          </a:p>
          <a:p>
            <a:r>
              <a:rPr lang="el-GR" altLang="el-GR" b="1" smtClean="0"/>
              <a:t>Διδάσκων: </a:t>
            </a:r>
            <a:r>
              <a:rPr lang="el-GR" altLang="el-GR" smtClean="0"/>
              <a:t>Γεώργιος Πανηγυράκης, </a:t>
            </a:r>
          </a:p>
          <a:p>
            <a:r>
              <a:rPr lang="el-GR" altLang="el-GR" b="1" smtClean="0"/>
              <a:t>Τμήμα: </a:t>
            </a:r>
            <a:r>
              <a:rPr lang="el-GR" altLang="el-GR" smtClean="0"/>
              <a:t>Οργάνωσης και Διοίκησης Επιχειρήσεων</a:t>
            </a:r>
          </a:p>
          <a:p>
            <a:endParaRPr lang="el-GR" altLang="el-GR" smtClean="0"/>
          </a:p>
          <a:p>
            <a:endParaRPr lang="el-GR" altLang="el-GR" smtClean="0"/>
          </a:p>
        </p:txBody>
      </p:sp>
      <p:pic>
        <p:nvPicPr>
          <p:cNvPr id="10240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7772400" cy="1143000"/>
          </a:xfrm>
        </p:spPr>
        <p:txBody>
          <a:bodyPr/>
          <a:lstStyle/>
          <a:p>
            <a:r>
              <a:rPr lang="el-GR" altLang="el-GR" smtClean="0">
                <a:latin typeface="Century Gothic" panose="020B0502020202020204" pitchFamily="34" charset="0"/>
              </a:rPr>
              <a:t>Τι είναι ο Κύκλος Ζωής Προϊόντος </a:t>
            </a:r>
            <a:endParaRPr lang="en-US" altLang="el-GR" smtClean="0">
              <a:latin typeface="Century Gothic" panose="020B0502020202020204" pitchFamily="34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000500" y="2060575"/>
            <a:ext cx="51435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C0C0C0"/>
              </a:buClr>
              <a:buSzPct val="80000"/>
              <a:buFont typeface="Wingdings" panose="05000000000000000000" pitchFamily="2" charset="2"/>
              <a:buNone/>
            </a:pPr>
            <a:r>
              <a:rPr lang="el-GR" altLang="el-GR" sz="2800">
                <a:latin typeface="Century Gothic" panose="020B0502020202020204" pitchFamily="34" charset="0"/>
              </a:rPr>
              <a:t>Το υπόδειγμα αυτό παρουσιάζει τα στάδια που ακολουθεί η αποδοχή ενός προϊόντος από την εισαγωγή του μέχρι την πτώση (θάνατο). </a:t>
            </a:r>
            <a:endParaRPr lang="en-US" altLang="el-GR" sz="2800">
              <a:latin typeface="Century Gothic" panose="020B0502020202020204" pitchFamily="34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759825" y="63341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95AA89-A1D9-4FC1-919C-60B5DA66FFAB}" type="slidenum">
              <a:rPr lang="en-US" altLang="el-GR" sz="2800">
                <a:latin typeface="Century Gothic" panose="020B0502020202020204" pitchFamily="34" charset="0"/>
              </a:rPr>
              <a:pPr/>
              <a:t>9</a:t>
            </a:fld>
            <a:endParaRPr lang="en-US" altLang="el-GR" sz="2800">
              <a:latin typeface="Century Gothic" panose="020B0502020202020204" pitchFamily="34" charset="0"/>
            </a:endParaRPr>
          </a:p>
        </p:txBody>
      </p:sp>
      <p:pic>
        <p:nvPicPr>
          <p:cNvPr id="27657" name="Picture 9" descr="http://productmarketingstrategytoday.com/wp-content/uploads/2013/07/Product-Life-Cycl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3949452" cy="3648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79388" y="5732463"/>
            <a:ext cx="3960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l-GR" altLang="el-GR" sz="1200">
                <a:latin typeface="Century Gothic" panose="020B0502020202020204" pitchFamily="34" charset="0"/>
              </a:rPr>
              <a:t>Πηγή: </a:t>
            </a:r>
            <a:r>
              <a:rPr lang="en-US" altLang="el-GR" sz="1200">
                <a:latin typeface="Century Gothic" panose="020B0502020202020204" pitchFamily="34" charset="0"/>
              </a:rPr>
              <a:t>http://productmarketingstrategytoday.com/tag/product-life-cycle/</a:t>
            </a:r>
            <a:endParaRPr lang="el-GR" altLang="el-GR" sz="1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badi MT Condensed 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badi MT Condensed Light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1916</TotalTime>
  <Words>2456</Words>
  <Application>Microsoft Office PowerPoint</Application>
  <PresentationFormat>On-screen Show (4:3)</PresentationFormat>
  <Paragraphs>700</Paragraphs>
  <Slides>85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8" baseType="lpstr">
      <vt:lpstr>Tahoma</vt:lpstr>
      <vt:lpstr>Arial</vt:lpstr>
      <vt:lpstr>Times New Roman</vt:lpstr>
      <vt:lpstr>Century Gothic</vt:lpstr>
      <vt:lpstr>Wingdings</vt:lpstr>
      <vt:lpstr>Monotype Sorts</vt:lpstr>
      <vt:lpstr>Times New Roman Greek</vt:lpstr>
      <vt:lpstr>Blank Presentation</vt:lpstr>
      <vt:lpstr>1_Blank Presentation</vt:lpstr>
      <vt:lpstr>2_Blank Presentation</vt:lpstr>
      <vt:lpstr>3_Blank Presentation</vt:lpstr>
      <vt:lpstr>CDraw4</vt:lpstr>
      <vt:lpstr>SmartDraw Drawing</vt:lpstr>
      <vt:lpstr>Αρχές Μάρκετινγκ</vt:lpstr>
      <vt:lpstr>Χρηματοδότηση</vt:lpstr>
      <vt:lpstr>Άδειες Χρήσης</vt:lpstr>
      <vt:lpstr>Σκοποί ενότητας</vt:lpstr>
      <vt:lpstr>Περιεχόμενα ενότητας</vt:lpstr>
      <vt:lpstr>Κυκλος αναπτυξης προϊοντων &amp;  κυκλος ζωης προϊοντος</vt:lpstr>
      <vt:lpstr>Λέξεις κλειδιά</vt:lpstr>
      <vt:lpstr>1. Κύκλος Ζωής Προϊόντος</vt:lpstr>
      <vt:lpstr>Τι είναι ο Κύκλος Ζωής Προϊόντος </vt:lpstr>
      <vt:lpstr>PowerPoint Presentation</vt:lpstr>
      <vt:lpstr>1. Εισαγωγή (ΚΖΠ)</vt:lpstr>
      <vt:lpstr>2. Ανάπτυξη (ΚΖΠ) </vt:lpstr>
      <vt:lpstr>3. Ωρίμανση (ΚΖΠ) </vt:lpstr>
      <vt:lpstr>4. Πτώση (ΚΖΠ) </vt:lpstr>
      <vt:lpstr>2. Διαδικασία Διάχυσης Προϊόντος</vt:lpstr>
      <vt:lpstr>PowerPoint Presentation</vt:lpstr>
      <vt:lpstr>Διαδικασία Διάχυσης Προϊόντος - The Product Diffusion Process</vt:lpstr>
      <vt:lpstr>Διαδικασία Διάχυσης Προϊόντος</vt:lpstr>
      <vt:lpstr>Διαδικασία Διάχυσης Προϊόντος</vt:lpstr>
      <vt:lpstr>Διαδικασία Διάχυσης Προϊόντος</vt:lpstr>
      <vt:lpstr>Διαδικασία Διάχυσης Προϊόντος</vt:lpstr>
      <vt:lpstr>Διαδικασία διάχυσης και καμπύλη ΚΖΠ</vt:lpstr>
      <vt:lpstr>Boston Consulting Group Matrix</vt:lpstr>
      <vt:lpstr>Προέκταση του ΚΖΠ </vt:lpstr>
      <vt:lpstr>Πτώση </vt:lpstr>
      <vt:lpstr>Πτωτική αγορά</vt:lpstr>
      <vt:lpstr>3. Νέα προϊόντα</vt:lpstr>
      <vt:lpstr>Γιατί χρειαζόμαστε νέα προϊόντα;</vt:lpstr>
      <vt:lpstr>Τι σημαίνει νέο προϊόν; </vt:lpstr>
      <vt:lpstr>Κατηγορίες νέων προϊόντων </vt:lpstr>
      <vt:lpstr>PowerPoint Presentation</vt:lpstr>
      <vt:lpstr>PowerPoint Presentation</vt:lpstr>
      <vt:lpstr>Διαδικασία εισαγωγής νέων προϊόντων</vt:lpstr>
      <vt:lpstr>1. Συλλογή Ιδεών</vt:lpstr>
      <vt:lpstr>Πηγές ιδεών νέων προϊόντων </vt:lpstr>
      <vt:lpstr>Εσω-επιχειρησιακές πηγές</vt:lpstr>
      <vt:lpstr>Εξω-επιχειρησιακές πηγές</vt:lpstr>
      <vt:lpstr>Ανταγωνιστές-πηγές            νέων ιδεών</vt:lpstr>
      <vt:lpstr>Ο κλάδος των εφευρέσεων</vt:lpstr>
      <vt:lpstr>Ιδέες νέων προϊόντων</vt:lpstr>
      <vt:lpstr>Προϋποθέσεις στρατηγικής μίμησης</vt:lpstr>
      <vt:lpstr>ΑΝΑΠΤΥΞΗ ΝΕΩΝ ΠΡΟΪΟΝΤΩΝ  (Marketing,R &amp; D)</vt:lpstr>
      <vt:lpstr>2. Αξιολόγηση ιδεών   </vt:lpstr>
      <vt:lpstr>Παράγοντες επιλογής νέων ιδεών</vt:lpstr>
      <vt:lpstr>Στρατηγική νέου προϊόντος</vt:lpstr>
      <vt:lpstr>Η ΙΔΙΑ ΙΔΕΑ ΜΠΟΡΕΙ ΝΑ ΜΕΤΑΦΡΑΣΤΕΙ ΣΕ ΔΙΑΦΟΡΕΤΙΚΑ ΧΑΡΑΚΤΗΡΙΣΤΙΚΑ ΠΡΟΪΟΝΤΟΣ ΣΕ ΣΧΕΣΗ ΜΕ:</vt:lpstr>
      <vt:lpstr>Στόχοι στην ανάπτυξη            νέων προϊόντων</vt:lpstr>
      <vt:lpstr>Αρχές του μάρκετινγκ νέων προϊόντων</vt:lpstr>
      <vt:lpstr>PowerPoint Presentation</vt:lpstr>
      <vt:lpstr>Brainstorming</vt:lpstr>
      <vt:lpstr>Κυριότεροι λόγοι αποτυχίας των νέων προϊόντων</vt:lpstr>
      <vt:lpstr>Λάθη προς αποφυγή</vt:lpstr>
      <vt:lpstr>PowerPoint Presentation</vt:lpstr>
      <vt:lpstr>2. Οικονομική ανάλυση </vt:lpstr>
      <vt:lpstr>Εκτίμηση του product concept</vt:lpstr>
      <vt:lpstr>PowerPoint Presentation</vt:lpstr>
      <vt:lpstr>Καθορισμός της ζήτησης για νέα προϊόντα</vt:lpstr>
      <vt:lpstr>ΕΠΙΔΡΑΣΕΙΣ ΤΟΥ ΝΕΟΥ ΠΡΟΪΟΝΤΟΣ</vt:lpstr>
      <vt:lpstr>ΣΤΟΙΧΕΙΑ ΟΙΚΟΝΟΜΙΚΗΣ ΑΝΑΠΤΥΞΗΣ</vt:lpstr>
      <vt:lpstr>ΚΑΘΟΡΙΣΜΟΣ ΥΠΕΡΟΧΗΣ             ΝΕΟΥ ΠΡΟΪΟΝΤΟΣ</vt:lpstr>
      <vt:lpstr>ΚΑΘΟΡΙΣΜΟΣ ΕΠΙΔΡΑΣΕΩΝ ΣΤΙΣ ΕΠΙΧΕΙΡΗΜΑΤΙΚΕΣ ΛΕΙΤΟΥΡΓΙΕΣ</vt:lpstr>
      <vt:lpstr>ΕΚΤΙΜΗΣΗ ΤΟΥ ΝΕΟΥ ΠΡΟΪΟΝΤΟΣ (CONCEPT)</vt:lpstr>
      <vt:lpstr>PowerPoint Presentation</vt:lpstr>
      <vt:lpstr>ΣΥΓΚΡΙΣΗ ΔΙΑΦΟΡΕΤΙΚΩΝ PRODUCT CONCEPTS</vt:lpstr>
      <vt:lpstr>  3. Κατασκευή πρωτοτύπου  </vt:lpstr>
      <vt:lpstr>Ανάπτυξη </vt:lpstr>
      <vt:lpstr>  4. Δοκιμή αγοράς  </vt:lpstr>
      <vt:lpstr>Test Marketing</vt:lpstr>
      <vt:lpstr>Παράγοντες επιτυχίας</vt:lpstr>
      <vt:lpstr>Παράγοντες επιτυχίας</vt:lpstr>
      <vt:lpstr>ΤΙ ΠΕΡΙΛΑΜΒΑΝΕΙ ΤΟ TEST MARKETING ;</vt:lpstr>
      <vt:lpstr>TEST MARKET OR NOT ?</vt:lpstr>
      <vt:lpstr>ΠΕΡΙΟΡΙΣΜΟΙ ΤΟΥ TEST MARKETING</vt:lpstr>
      <vt:lpstr>PowerPoint Presentation</vt:lpstr>
      <vt:lpstr>  5. Προετοιμασία εισαγωγής   </vt:lpstr>
      <vt:lpstr>ΚΥΚΛΟΣ ΕΙΣΑΓΩΓΗΣ(LAUNCH CYCLE)</vt:lpstr>
      <vt:lpstr>PowerPoint Presentation</vt:lpstr>
      <vt:lpstr>ΕΙΣΑΓΩΓΗ (BEATCH-HEAD)</vt:lpstr>
      <vt:lpstr>ΕΙΣΑΓΩΓΗ(BEATCH-HEAD)</vt:lpstr>
      <vt:lpstr>ΠΡΟΠΑΡΑΣΚΕΥΗ ΕΙΣΑΓΩΓΗΣ</vt:lpstr>
      <vt:lpstr>ΠΡΟΚΑΤΑΡΚΤΙΚΑ ΕΙΣΑΓΩΓΗΣ (COMMERCIALIZATION) ΧΑΡΑΚΤΗΡΙΣΤΙΚΑ</vt:lpstr>
      <vt:lpstr>ΑΝΑΚΟΙΝΩΣΗ ΕΙΣΑΓΩΓΗΣ: ΧΑΡΑΚΤΗΡΙΣΤΙΚΑ</vt:lpstr>
      <vt:lpstr>ΠΡΟΠΑΡΑΣΚΕΥΕΣ ΠΡΙΝ ΤΗΝ ΕΙΣΑΓΩΓΗ:XAΡAKTHΡIΣTIKA</vt:lpstr>
      <vt:lpstr>Βιβλιογραφία</vt:lpstr>
      <vt:lpstr>Τέλος Ενότητας # 5</vt:lpstr>
    </vt:vector>
  </TitlesOfParts>
  <Company>Marketing Dept. AUEB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Panigirakis</dc:creator>
  <cp:lastModifiedBy>georgex</cp:lastModifiedBy>
  <cp:revision>85</cp:revision>
  <dcterms:created xsi:type="dcterms:W3CDTF">2000-12-09T18:42:57Z</dcterms:created>
  <dcterms:modified xsi:type="dcterms:W3CDTF">2015-11-26T08:24:35Z</dcterms:modified>
</cp:coreProperties>
</file>