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7" r:id="rId3"/>
    <p:sldMasterId id="2147483691" r:id="rId4"/>
    <p:sldMasterId id="2147483706" r:id="rId5"/>
  </p:sldMasterIdLst>
  <p:notesMasterIdLst>
    <p:notesMasterId r:id="rId59"/>
  </p:notesMasterIdLst>
  <p:sldIdLst>
    <p:sldId id="303" r:id="rId6"/>
    <p:sldId id="304" r:id="rId7"/>
    <p:sldId id="305" r:id="rId8"/>
    <p:sldId id="306" r:id="rId9"/>
    <p:sldId id="260" r:id="rId10"/>
    <p:sldId id="261" r:id="rId11"/>
    <p:sldId id="262" r:id="rId12"/>
    <p:sldId id="329" r:id="rId13"/>
    <p:sldId id="263" r:id="rId14"/>
    <p:sldId id="264" r:id="rId15"/>
    <p:sldId id="265" r:id="rId16"/>
    <p:sldId id="266" r:id="rId17"/>
    <p:sldId id="267" r:id="rId18"/>
    <p:sldId id="268" r:id="rId19"/>
    <p:sldId id="269" r:id="rId20"/>
    <p:sldId id="270"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08" r:id="rId40"/>
    <p:sldId id="271" r:id="rId41"/>
    <p:sldId id="272" r:id="rId42"/>
    <p:sldId id="273" r:id="rId43"/>
    <p:sldId id="274" r:id="rId44"/>
    <p:sldId id="275" r:id="rId45"/>
    <p:sldId id="309" r:id="rId46"/>
    <p:sldId id="276" r:id="rId47"/>
    <p:sldId id="277" r:id="rId48"/>
    <p:sldId id="278" r:id="rId49"/>
    <p:sldId id="279" r:id="rId50"/>
    <p:sldId id="280" r:id="rId51"/>
    <p:sldId id="281" r:id="rId52"/>
    <p:sldId id="307" r:id="rId53"/>
    <p:sldId id="282" r:id="rId54"/>
    <p:sldId id="283" r:id="rId55"/>
    <p:sldId id="284" r:id="rId56"/>
    <p:sldId id="285" r:id="rId57"/>
    <p:sldId id="328" r:id="rId5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2"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67FF7-FEC7-416B-8102-1F1098797868}" type="datetimeFigureOut">
              <a:rPr lang="el-GR" smtClean="0"/>
              <a:t>27/11/2015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9841F-2631-453F-9CF3-F7B36AA015A8}" type="slidenum">
              <a:rPr lang="el-GR" smtClean="0"/>
              <a:t>‹#›</a:t>
            </a:fld>
            <a:endParaRPr lang="el-GR"/>
          </a:p>
        </p:txBody>
      </p:sp>
    </p:spTree>
    <p:extLst>
      <p:ext uri="{BB962C8B-B14F-4D97-AF65-F5344CB8AC3E}">
        <p14:creationId xmlns:p14="http://schemas.microsoft.com/office/powerpoint/2010/main" val="363894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362468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341263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val="368370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val="285550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a:t>
            </a:fld>
            <a:endParaRPr lang="el-GR" dirty="0">
              <a:solidFill>
                <a:prstClr val="black"/>
              </a:solidFill>
            </a:endParaRPr>
          </a:p>
        </p:txBody>
      </p:sp>
    </p:spTree>
    <p:extLst>
      <p:ext uri="{BB962C8B-B14F-4D97-AF65-F5344CB8AC3E}">
        <p14:creationId xmlns:p14="http://schemas.microsoft.com/office/powerpoint/2010/main" val="194773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3864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46276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41</a:t>
            </a:fld>
            <a:endParaRPr lang="el-GR" dirty="0">
              <a:solidFill>
                <a:prstClr val="black"/>
              </a:solidFill>
            </a:endParaRPr>
          </a:p>
        </p:txBody>
      </p:sp>
    </p:spTree>
    <p:extLst>
      <p:ext uri="{BB962C8B-B14F-4D97-AF65-F5344CB8AC3E}">
        <p14:creationId xmlns:p14="http://schemas.microsoft.com/office/powerpoint/2010/main" val="1455044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53</a:t>
            </a:fld>
            <a:endParaRPr lang="el-GR" dirty="0">
              <a:solidFill>
                <a:prstClr val="black"/>
              </a:solidFill>
            </a:endParaRPr>
          </a:p>
        </p:txBody>
      </p:sp>
    </p:spTree>
    <p:extLst>
      <p:ext uri="{BB962C8B-B14F-4D97-AF65-F5344CB8AC3E}">
        <p14:creationId xmlns:p14="http://schemas.microsoft.com/office/powerpoint/2010/main" val="129656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BA2CA09-8581-45FA-98D1-8DB9CACEB7C6}" type="datetimeFigureOut">
              <a:rPr lang="el-GR" smtClean="0"/>
              <a:t>27/11/2015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A270F0-C397-4D82-9045-6731A156BEBE}" type="slidenum">
              <a:rPr lang="el-GR" smtClean="0"/>
              <a:t>‹#›</a:t>
            </a:fld>
            <a:endParaRPr lang="el-GR"/>
          </a:p>
        </p:txBody>
      </p:sp>
    </p:spTree>
    <p:extLst>
      <p:ext uri="{BB962C8B-B14F-4D97-AF65-F5344CB8AC3E}">
        <p14:creationId xmlns:p14="http://schemas.microsoft.com/office/powerpoint/2010/main" val="234428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BA2CA09-8581-45FA-98D1-8DB9CACEB7C6}" type="datetimeFigureOut">
              <a:rPr lang="el-GR" smtClean="0"/>
              <a:t>27/11/2015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A270F0-C397-4D82-9045-6731A156BEBE}" type="slidenum">
              <a:rPr lang="el-GR" smtClean="0"/>
              <a:t>‹#›</a:t>
            </a:fld>
            <a:endParaRPr lang="el-GR"/>
          </a:p>
        </p:txBody>
      </p:sp>
    </p:spTree>
    <p:extLst>
      <p:ext uri="{BB962C8B-B14F-4D97-AF65-F5344CB8AC3E}">
        <p14:creationId xmlns:p14="http://schemas.microsoft.com/office/powerpoint/2010/main" val="398769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BA2CA09-8581-45FA-98D1-8DB9CACEB7C6}" type="datetimeFigureOut">
              <a:rPr lang="el-GR" smtClean="0"/>
              <a:t>27/11/2015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A270F0-C397-4D82-9045-6731A156BEBE}" type="slidenum">
              <a:rPr lang="el-GR" smtClean="0"/>
              <a:t>‹#›</a:t>
            </a:fld>
            <a:endParaRPr lang="el-GR"/>
          </a:p>
        </p:txBody>
      </p:sp>
    </p:spTree>
    <p:extLst>
      <p:ext uri="{BB962C8B-B14F-4D97-AF65-F5344CB8AC3E}">
        <p14:creationId xmlns:p14="http://schemas.microsoft.com/office/powerpoint/2010/main" val="265516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p:txBody>
          <a:bodyPr/>
          <a:lstStyle>
            <a:lvl1pPr>
              <a:defRPr dirty="0"/>
            </a:lvl1pPr>
          </a:lstStyle>
          <a:p>
            <a:pPr>
              <a:defRPr/>
            </a:pPr>
            <a:r>
              <a:rPr lang="el-GR" altLang="el-GR"/>
              <a:t>Εαρινό </a:t>
            </a:r>
            <a:r>
              <a:rPr lang="el-GR" altLang="el-GR" smtClean="0"/>
              <a:t>Εξάμηνο</a:t>
            </a:r>
            <a:endParaRPr lang="el-GR" altLang="el-GR"/>
          </a:p>
        </p:txBody>
      </p:sp>
      <p:sp>
        <p:nvSpPr>
          <p:cNvPr id="6" name="Rectangle 7"/>
          <p:cNvSpPr>
            <a:spLocks noGrp="1" noChangeArrowheads="1"/>
          </p:cNvSpPr>
          <p:nvPr>
            <p:ph type="ftr" sz="quarter" idx="11"/>
          </p:nvPr>
        </p:nvSpPr>
        <p:spPr/>
        <p:txBody>
          <a:bodyPr/>
          <a:lstStyle>
            <a:lvl1pPr>
              <a:defRPr/>
            </a:lvl1pPr>
          </a:lstStyle>
          <a:p>
            <a:pPr>
              <a:defRPr/>
            </a:pPr>
            <a:r>
              <a:rPr lang="el-GR" altLang="el-GR"/>
              <a:t>Δρ. Αγγ. Πουλυμενάκου, ΟΠΑ Συστήματα Εργασίας</a:t>
            </a:r>
          </a:p>
        </p:txBody>
      </p:sp>
      <p:sp>
        <p:nvSpPr>
          <p:cNvPr id="7" name="Rectangle 8"/>
          <p:cNvSpPr>
            <a:spLocks noGrp="1" noChangeArrowheads="1"/>
          </p:cNvSpPr>
          <p:nvPr>
            <p:ph type="sldNum" sz="quarter" idx="12"/>
          </p:nvPr>
        </p:nvSpPr>
        <p:spPr/>
        <p:txBody>
          <a:bodyPr/>
          <a:lstStyle>
            <a:lvl1pPr>
              <a:defRPr/>
            </a:lvl1pPr>
          </a:lstStyle>
          <a:p>
            <a:pPr>
              <a:defRPr/>
            </a:pPr>
            <a:fld id="{4A5388BE-2EA3-4BB1-B168-33909F0AC5BD}" type="slidenum">
              <a:rPr lang="el-GR" altLang="el-GR"/>
              <a:pPr>
                <a:defRPr/>
              </a:pPr>
              <a:t>‹#›</a:t>
            </a:fld>
            <a:endParaRPr lang="el-GR" altLang="el-GR"/>
          </a:p>
        </p:txBody>
      </p:sp>
    </p:spTree>
    <p:extLst>
      <p:ext uri="{BB962C8B-B14F-4D97-AF65-F5344CB8AC3E}">
        <p14:creationId xmlns:p14="http://schemas.microsoft.com/office/powerpoint/2010/main" val="1654919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609600" y="1600201"/>
            <a:ext cx="10972800" cy="4525963"/>
          </a:xfrm>
        </p:spPr>
        <p:txBody>
          <a:bodyPr/>
          <a:lstStyle/>
          <a:p>
            <a:pPr lvl="0"/>
            <a:endParaRPr lang="el-GR" noProof="0" smtClean="0"/>
          </a:p>
        </p:txBody>
      </p:sp>
      <p:sp>
        <p:nvSpPr>
          <p:cNvPr id="4" name="Rectangle 4"/>
          <p:cNvSpPr>
            <a:spLocks noGrp="1" noChangeArrowheads="1"/>
          </p:cNvSpPr>
          <p:nvPr>
            <p:ph type="dt" sz="half" idx="10"/>
          </p:nvPr>
        </p:nvSpPr>
        <p:spPr/>
        <p:txBody>
          <a:bodyPr/>
          <a:lstStyle>
            <a:lvl1pPr>
              <a:defRPr dirty="0"/>
            </a:lvl1pPr>
          </a:lstStyle>
          <a:p>
            <a:pPr>
              <a:defRPr/>
            </a:pPr>
            <a:r>
              <a:rPr lang="el-GR" altLang="el-GR"/>
              <a:t>Εαρινό </a:t>
            </a:r>
            <a:r>
              <a:rPr lang="el-GR" altLang="el-GR" smtClean="0"/>
              <a:t>Εξάμηνο</a:t>
            </a:r>
            <a:endParaRPr lang="el-GR" altLang="el-GR"/>
          </a:p>
        </p:txBody>
      </p:sp>
      <p:sp>
        <p:nvSpPr>
          <p:cNvPr id="5" name="Rectangle 5"/>
          <p:cNvSpPr>
            <a:spLocks noGrp="1" noChangeArrowheads="1"/>
          </p:cNvSpPr>
          <p:nvPr>
            <p:ph type="ftr" sz="quarter" idx="11"/>
          </p:nvPr>
        </p:nvSpPr>
        <p:spPr/>
        <p:txBody>
          <a:bodyPr/>
          <a:lstStyle>
            <a:lvl1pPr>
              <a:defRPr/>
            </a:lvl1pPr>
          </a:lstStyle>
          <a:p>
            <a:pPr>
              <a:defRPr/>
            </a:pPr>
            <a:r>
              <a:rPr lang="el-GR" altLang="el-GR"/>
              <a:t>Δρ. Αγγ. Πουλυμενάκου, ΟΠΑ Συστήματα Εργασίας</a:t>
            </a:r>
          </a:p>
        </p:txBody>
      </p:sp>
      <p:sp>
        <p:nvSpPr>
          <p:cNvPr id="6" name="Rectangle 6"/>
          <p:cNvSpPr>
            <a:spLocks noGrp="1" noChangeArrowheads="1"/>
          </p:cNvSpPr>
          <p:nvPr>
            <p:ph type="sldNum" sz="quarter" idx="12"/>
          </p:nvPr>
        </p:nvSpPr>
        <p:spPr/>
        <p:txBody>
          <a:bodyPr/>
          <a:lstStyle>
            <a:lvl1pPr>
              <a:defRPr/>
            </a:lvl1pPr>
          </a:lstStyle>
          <a:p>
            <a:pPr>
              <a:defRPr/>
            </a:pPr>
            <a:fld id="{FD22C314-3C7F-40DA-A145-F49D83378516}" type="slidenum">
              <a:rPr lang="el-GR" altLang="el-GR"/>
              <a:pPr>
                <a:defRPr/>
              </a:pPr>
              <a:t>‹#›</a:t>
            </a:fld>
            <a:endParaRPr lang="el-GR" altLang="el-GR"/>
          </a:p>
        </p:txBody>
      </p:sp>
    </p:spTree>
    <p:extLst>
      <p:ext uri="{BB962C8B-B14F-4D97-AF65-F5344CB8AC3E}">
        <p14:creationId xmlns:p14="http://schemas.microsoft.com/office/powerpoint/2010/main" val="215924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p:txBody>
          <a:bodyPr/>
          <a:lstStyle>
            <a:lvl1pPr>
              <a:defRPr dirty="0"/>
            </a:lvl1pPr>
          </a:lstStyle>
          <a:p>
            <a:pPr>
              <a:defRPr/>
            </a:pPr>
            <a:r>
              <a:rPr lang="el-GR" altLang="el-GR">
                <a:solidFill>
                  <a:prstClr val="black">
                    <a:tint val="75000"/>
                  </a:prstClr>
                </a:solidFill>
              </a:rPr>
              <a:t>Εαρινό </a:t>
            </a:r>
            <a:r>
              <a:rPr lang="el-GR" altLang="el-GR" smtClean="0">
                <a:solidFill>
                  <a:prstClr val="black">
                    <a:tint val="75000"/>
                  </a:prstClr>
                </a:solidFill>
              </a:rPr>
              <a:t>Εξάμηνο</a:t>
            </a:r>
            <a:endParaRPr lang="el-GR" altLang="el-GR">
              <a:solidFill>
                <a:prstClr val="black">
                  <a:tint val="75000"/>
                </a:prstClr>
              </a:solidFill>
            </a:endParaRPr>
          </a:p>
        </p:txBody>
      </p:sp>
      <p:sp>
        <p:nvSpPr>
          <p:cNvPr id="6" name="Rectangle 7"/>
          <p:cNvSpPr>
            <a:spLocks noGrp="1" noChangeArrowheads="1"/>
          </p:cNvSpPr>
          <p:nvPr>
            <p:ph type="ftr" sz="quarter" idx="11"/>
          </p:nvPr>
        </p:nvSpPr>
        <p:spPr/>
        <p:txBody>
          <a:bodyPr/>
          <a:lstStyle>
            <a:lvl1pPr>
              <a:defRPr/>
            </a:lvl1pPr>
          </a:lstStyle>
          <a:p>
            <a:pPr>
              <a:defRPr/>
            </a:pPr>
            <a:r>
              <a:rPr lang="el-GR" altLang="el-GR">
                <a:solidFill>
                  <a:prstClr val="black">
                    <a:tint val="75000"/>
                  </a:prstClr>
                </a:solidFill>
              </a:rPr>
              <a:t>Δρ. Αγγ. Πουλυμενάκου, ΟΠΑ Συστήματα Εργασίας</a:t>
            </a:r>
          </a:p>
        </p:txBody>
      </p:sp>
      <p:sp>
        <p:nvSpPr>
          <p:cNvPr id="7" name="Rectangle 8"/>
          <p:cNvSpPr>
            <a:spLocks noGrp="1" noChangeArrowheads="1"/>
          </p:cNvSpPr>
          <p:nvPr>
            <p:ph type="sldNum" sz="quarter" idx="12"/>
          </p:nvPr>
        </p:nvSpPr>
        <p:spPr/>
        <p:txBody>
          <a:bodyPr/>
          <a:lstStyle>
            <a:lvl1pPr>
              <a:defRPr/>
            </a:lvl1pPr>
          </a:lstStyle>
          <a:p>
            <a:pPr>
              <a:defRPr/>
            </a:pPr>
            <a:fld id="{87451758-0217-4DAC-BF65-426D73931FF2}"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97848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9456" y="260648"/>
            <a:ext cx="9745472" cy="1908048"/>
          </a:xfrm>
          <a:prstGeom prst="rect">
            <a:avLst/>
          </a:prstGeom>
        </p:spPr>
      </p:pic>
    </p:spTree>
    <p:extLst>
      <p:ext uri="{BB962C8B-B14F-4D97-AF65-F5344CB8AC3E}">
        <p14:creationId xmlns:p14="http://schemas.microsoft.com/office/powerpoint/2010/main" val="219894458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42262445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11424" y="2936926"/>
            <a:ext cx="103632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911424" y="4305078"/>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9456" y="260648"/>
            <a:ext cx="9745472" cy="1908048"/>
          </a:xfrm>
          <a:prstGeom prst="rect">
            <a:avLst/>
          </a:prstGeom>
        </p:spPr>
      </p:pic>
    </p:spTree>
    <p:extLst>
      <p:ext uri="{BB962C8B-B14F-4D97-AF65-F5344CB8AC3E}">
        <p14:creationId xmlns:p14="http://schemas.microsoft.com/office/powerpoint/2010/main" val="22141263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7027635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4163838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BA2CA09-8581-45FA-98D1-8DB9CACEB7C6}" type="datetimeFigureOut">
              <a:rPr lang="el-GR" smtClean="0"/>
              <a:t>27/11/2015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A270F0-C397-4D82-9045-6731A156BEBE}" type="slidenum">
              <a:rPr lang="el-GR" smtClean="0"/>
              <a:t>‹#›</a:t>
            </a:fld>
            <a:endParaRPr lang="el-GR"/>
          </a:p>
        </p:txBody>
      </p:sp>
    </p:spTree>
    <p:extLst>
      <p:ext uri="{BB962C8B-B14F-4D97-AF65-F5344CB8AC3E}">
        <p14:creationId xmlns:p14="http://schemas.microsoft.com/office/powerpoint/2010/main" val="4252008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7991609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6304828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1621264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616551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41662858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814183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r>
              <a:rPr lang="en-GB" altLang="el-GR">
                <a:solidFill>
                  <a:prstClr val="black"/>
                </a:solidFill>
              </a:rPr>
              <a:t>Εα</a:t>
            </a:r>
            <a:r>
              <a:rPr lang="en-GB" altLang="el-GR" err="1">
                <a:solidFill>
                  <a:prstClr val="black"/>
                </a:solidFill>
              </a:rPr>
              <a:t>ρινό</a:t>
            </a:r>
            <a:r>
              <a:rPr lang="en-GB" altLang="el-GR">
                <a:solidFill>
                  <a:prstClr val="black"/>
                </a:solidFill>
              </a:rPr>
              <a:t> </a:t>
            </a:r>
            <a:r>
              <a:rPr lang="en-GB" altLang="el-GR" err="1" smtClean="0">
                <a:solidFill>
                  <a:prstClr val="black"/>
                </a:solidFill>
              </a:rPr>
              <a:t>Εξάμηνο</a:t>
            </a:r>
            <a:endParaRPr lang="en-GB" altLang="el-GR">
              <a:solidFill>
                <a:prstClr val="black"/>
              </a:solidFill>
            </a:endParaRPr>
          </a:p>
        </p:txBody>
      </p:sp>
      <p:sp>
        <p:nvSpPr>
          <p:cNvPr id="6" name="Rectangle 7"/>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GB" altLang="el-GR">
                <a:solidFill>
                  <a:prstClr val="black"/>
                </a:solidFill>
              </a:rPr>
              <a:t>Δρ. Αγγ. Πουλυμενάκου, ΟΠΑ Αρχιτεκτονική ΣΕ</a:t>
            </a:r>
          </a:p>
        </p:txBody>
      </p:sp>
      <p:sp>
        <p:nvSpPr>
          <p:cNvPr id="7" name="Rectangle 8"/>
          <p:cNvSpPr>
            <a:spLocks noGrp="1" noChangeArrowheads="1"/>
          </p:cNvSpPr>
          <p:nvPr>
            <p:ph type="sldNum" sz="quarter" idx="12"/>
          </p:nvPr>
        </p:nvSpPr>
        <p:spPr/>
        <p:txBody>
          <a:bodyPr/>
          <a:lstStyle>
            <a:lvl1pPr>
              <a:defRPr/>
            </a:lvl1pPr>
          </a:lstStyle>
          <a:p>
            <a:pPr>
              <a:defRPr/>
            </a:pPr>
            <a:fld id="{C4899421-2D11-4AAA-B57C-F68ABA28D1F2}" type="slidenum">
              <a:rPr lang="en-GB" altLang="el-GR">
                <a:solidFill>
                  <a:prstClr val="black"/>
                </a:solidFill>
              </a:rPr>
              <a:pPr>
                <a:defRPr/>
              </a:pPr>
              <a:t>‹#›</a:t>
            </a:fld>
            <a:endParaRPr lang="en-GB" altLang="el-GR">
              <a:solidFill>
                <a:prstClr val="black"/>
              </a:solidFill>
            </a:endParaRPr>
          </a:p>
        </p:txBody>
      </p:sp>
    </p:spTree>
    <p:extLst>
      <p:ext uri="{BB962C8B-B14F-4D97-AF65-F5344CB8AC3E}">
        <p14:creationId xmlns:p14="http://schemas.microsoft.com/office/powerpoint/2010/main" val="2341954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609600" y="1600201"/>
            <a:ext cx="10972800" cy="4525963"/>
          </a:xfrm>
        </p:spPr>
        <p:txBody>
          <a:bodyPr/>
          <a:lstStyle/>
          <a:p>
            <a:pPr lvl="0"/>
            <a:endParaRPr lang="el-GR" noProof="0" smtClean="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r>
              <a:rPr lang="en-GB" altLang="el-GR">
                <a:solidFill>
                  <a:prstClr val="black"/>
                </a:solidFill>
              </a:rPr>
              <a:t>Εα</a:t>
            </a:r>
            <a:r>
              <a:rPr lang="en-GB" altLang="el-GR" err="1">
                <a:solidFill>
                  <a:prstClr val="black"/>
                </a:solidFill>
              </a:rPr>
              <a:t>ρινό</a:t>
            </a:r>
            <a:r>
              <a:rPr lang="en-GB" altLang="el-GR">
                <a:solidFill>
                  <a:prstClr val="black"/>
                </a:solidFill>
              </a:rPr>
              <a:t> </a:t>
            </a:r>
            <a:r>
              <a:rPr lang="en-GB" altLang="el-GR" err="1" smtClean="0">
                <a:solidFill>
                  <a:prstClr val="black"/>
                </a:solidFill>
              </a:rPr>
              <a:t>Εξάμηνο</a:t>
            </a:r>
            <a:endParaRPr lang="en-GB" altLang="el-GR">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GB" altLang="el-GR">
                <a:solidFill>
                  <a:prstClr val="black"/>
                </a:solidFill>
              </a:rPr>
              <a:t>Δρ. Αγγ. Πουλυμενάκου, ΟΠΑ Αρχιτεκτονική ΣΕ</a:t>
            </a:r>
          </a:p>
        </p:txBody>
      </p:sp>
      <p:sp>
        <p:nvSpPr>
          <p:cNvPr id="6" name="Rectangle 6"/>
          <p:cNvSpPr>
            <a:spLocks noGrp="1" noChangeArrowheads="1"/>
          </p:cNvSpPr>
          <p:nvPr>
            <p:ph type="sldNum" sz="quarter" idx="12"/>
          </p:nvPr>
        </p:nvSpPr>
        <p:spPr/>
        <p:txBody>
          <a:bodyPr/>
          <a:lstStyle>
            <a:lvl1pPr>
              <a:defRPr/>
            </a:lvl1pPr>
          </a:lstStyle>
          <a:p>
            <a:pPr>
              <a:defRPr/>
            </a:pPr>
            <a:fld id="{C84EB06F-1EE0-495F-8C43-66ED0381D910}" type="slidenum">
              <a:rPr lang="en-GB" altLang="el-GR">
                <a:solidFill>
                  <a:prstClr val="black"/>
                </a:solidFill>
              </a:rPr>
              <a:pPr>
                <a:defRPr/>
              </a:pPr>
              <a:t>‹#›</a:t>
            </a:fld>
            <a:endParaRPr lang="en-GB" altLang="el-GR">
              <a:solidFill>
                <a:prstClr val="black"/>
              </a:solidFill>
            </a:endParaRPr>
          </a:p>
        </p:txBody>
      </p:sp>
    </p:spTree>
    <p:extLst>
      <p:ext uri="{BB962C8B-B14F-4D97-AF65-F5344CB8AC3E}">
        <p14:creationId xmlns:p14="http://schemas.microsoft.com/office/powerpoint/2010/main" val="1902709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9456" y="260648"/>
            <a:ext cx="9745472" cy="1908048"/>
          </a:xfrm>
          <a:prstGeom prst="rect">
            <a:avLst/>
          </a:prstGeom>
        </p:spPr>
      </p:pic>
    </p:spTree>
    <p:extLst>
      <p:ext uri="{BB962C8B-B14F-4D97-AF65-F5344CB8AC3E}">
        <p14:creationId xmlns:p14="http://schemas.microsoft.com/office/powerpoint/2010/main" val="325696174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2507695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BA2CA09-8581-45FA-98D1-8DB9CACEB7C6}" type="datetimeFigureOut">
              <a:rPr lang="el-GR" smtClean="0"/>
              <a:t>27/11/2015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A270F0-C397-4D82-9045-6731A156BEBE}" type="slidenum">
              <a:rPr lang="el-GR" smtClean="0"/>
              <a:t>‹#›</a:t>
            </a:fld>
            <a:endParaRPr lang="el-GR"/>
          </a:p>
        </p:txBody>
      </p:sp>
    </p:spTree>
    <p:extLst>
      <p:ext uri="{BB962C8B-B14F-4D97-AF65-F5344CB8AC3E}">
        <p14:creationId xmlns:p14="http://schemas.microsoft.com/office/powerpoint/2010/main" val="1770580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11424" y="2936926"/>
            <a:ext cx="103632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911424" y="4305078"/>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9456" y="260648"/>
            <a:ext cx="9745472" cy="1908048"/>
          </a:xfrm>
          <a:prstGeom prst="rect">
            <a:avLst/>
          </a:prstGeom>
        </p:spPr>
      </p:pic>
    </p:spTree>
    <p:extLst>
      <p:ext uri="{BB962C8B-B14F-4D97-AF65-F5344CB8AC3E}">
        <p14:creationId xmlns:p14="http://schemas.microsoft.com/office/powerpoint/2010/main" val="258763399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98519489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09920604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3943196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83725530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27146064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495586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90136683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739235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r>
              <a:rPr lang="en-GB" altLang="el-GR">
                <a:solidFill>
                  <a:prstClr val="black"/>
                </a:solidFill>
              </a:rPr>
              <a:t>Εα</a:t>
            </a:r>
            <a:r>
              <a:rPr lang="en-GB" altLang="el-GR" err="1">
                <a:solidFill>
                  <a:prstClr val="black"/>
                </a:solidFill>
              </a:rPr>
              <a:t>ρινό</a:t>
            </a:r>
            <a:r>
              <a:rPr lang="en-GB" altLang="el-GR">
                <a:solidFill>
                  <a:prstClr val="black"/>
                </a:solidFill>
              </a:rPr>
              <a:t> </a:t>
            </a:r>
            <a:r>
              <a:rPr lang="en-GB" altLang="el-GR" err="1" smtClean="0">
                <a:solidFill>
                  <a:prstClr val="black"/>
                </a:solidFill>
              </a:rPr>
              <a:t>Εξάμηνο</a:t>
            </a:r>
            <a:endParaRPr lang="en-GB" altLang="el-GR">
              <a:solidFill>
                <a:prstClr val="black"/>
              </a:solidFill>
            </a:endParaRPr>
          </a:p>
        </p:txBody>
      </p:sp>
      <p:sp>
        <p:nvSpPr>
          <p:cNvPr id="6" name="Rectangle 7"/>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GB" altLang="el-GR">
                <a:solidFill>
                  <a:prstClr val="black"/>
                </a:solidFill>
              </a:rPr>
              <a:t>Δρ. Αγγ. Πουλυμενάκου, ΟΠΑ Αρχιτεκτονική ΣΕ</a:t>
            </a:r>
          </a:p>
        </p:txBody>
      </p:sp>
      <p:sp>
        <p:nvSpPr>
          <p:cNvPr id="7" name="Rectangle 8"/>
          <p:cNvSpPr>
            <a:spLocks noGrp="1" noChangeArrowheads="1"/>
          </p:cNvSpPr>
          <p:nvPr>
            <p:ph type="sldNum" sz="quarter" idx="12"/>
          </p:nvPr>
        </p:nvSpPr>
        <p:spPr/>
        <p:txBody>
          <a:bodyPr/>
          <a:lstStyle>
            <a:lvl1pPr>
              <a:defRPr/>
            </a:lvl1pPr>
          </a:lstStyle>
          <a:p>
            <a:pPr>
              <a:defRPr/>
            </a:pPr>
            <a:fld id="{C4899421-2D11-4AAA-B57C-F68ABA28D1F2}" type="slidenum">
              <a:rPr lang="en-GB" altLang="el-GR">
                <a:solidFill>
                  <a:prstClr val="black"/>
                </a:solidFill>
              </a:rPr>
              <a:pPr>
                <a:defRPr/>
              </a:pPr>
              <a:t>‹#›</a:t>
            </a:fld>
            <a:endParaRPr lang="en-GB" altLang="el-GR">
              <a:solidFill>
                <a:prstClr val="black"/>
              </a:solidFill>
            </a:endParaRPr>
          </a:p>
        </p:txBody>
      </p:sp>
    </p:spTree>
    <p:extLst>
      <p:ext uri="{BB962C8B-B14F-4D97-AF65-F5344CB8AC3E}">
        <p14:creationId xmlns:p14="http://schemas.microsoft.com/office/powerpoint/2010/main" val="97267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BA2CA09-8581-45FA-98D1-8DB9CACEB7C6}" type="datetimeFigureOut">
              <a:rPr lang="el-GR" smtClean="0"/>
              <a:t>27/11/2015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FA270F0-C397-4D82-9045-6731A156BEBE}" type="slidenum">
              <a:rPr lang="el-GR" smtClean="0"/>
              <a:t>‹#›</a:t>
            </a:fld>
            <a:endParaRPr lang="el-GR"/>
          </a:p>
        </p:txBody>
      </p:sp>
    </p:spTree>
    <p:extLst>
      <p:ext uri="{BB962C8B-B14F-4D97-AF65-F5344CB8AC3E}">
        <p14:creationId xmlns:p14="http://schemas.microsoft.com/office/powerpoint/2010/main" val="3818901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609600" y="1600201"/>
            <a:ext cx="10972800" cy="4525963"/>
          </a:xfrm>
        </p:spPr>
        <p:txBody>
          <a:bodyPr/>
          <a:lstStyle/>
          <a:p>
            <a:pPr lvl="0"/>
            <a:endParaRPr lang="el-GR" noProof="0" smtClean="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r>
              <a:rPr lang="en-GB" altLang="el-GR">
                <a:solidFill>
                  <a:prstClr val="black"/>
                </a:solidFill>
              </a:rPr>
              <a:t>Εα</a:t>
            </a:r>
            <a:r>
              <a:rPr lang="en-GB" altLang="el-GR" err="1">
                <a:solidFill>
                  <a:prstClr val="black"/>
                </a:solidFill>
              </a:rPr>
              <a:t>ρινό</a:t>
            </a:r>
            <a:r>
              <a:rPr lang="en-GB" altLang="el-GR">
                <a:solidFill>
                  <a:prstClr val="black"/>
                </a:solidFill>
              </a:rPr>
              <a:t> </a:t>
            </a:r>
            <a:r>
              <a:rPr lang="en-GB" altLang="el-GR" err="1" smtClean="0">
                <a:solidFill>
                  <a:prstClr val="black"/>
                </a:solidFill>
              </a:rPr>
              <a:t>Εξάμηνο</a:t>
            </a:r>
            <a:endParaRPr lang="en-GB" altLang="el-GR">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GB" altLang="el-GR">
                <a:solidFill>
                  <a:prstClr val="black"/>
                </a:solidFill>
              </a:rPr>
              <a:t>Δρ. Αγγ. Πουλυμενάκου, ΟΠΑ Αρχιτεκτονική ΣΕ</a:t>
            </a:r>
          </a:p>
        </p:txBody>
      </p:sp>
      <p:sp>
        <p:nvSpPr>
          <p:cNvPr id="6" name="Rectangle 6"/>
          <p:cNvSpPr>
            <a:spLocks noGrp="1" noChangeArrowheads="1"/>
          </p:cNvSpPr>
          <p:nvPr>
            <p:ph type="sldNum" sz="quarter" idx="12"/>
          </p:nvPr>
        </p:nvSpPr>
        <p:spPr/>
        <p:txBody>
          <a:bodyPr/>
          <a:lstStyle>
            <a:lvl1pPr>
              <a:defRPr/>
            </a:lvl1pPr>
          </a:lstStyle>
          <a:p>
            <a:pPr>
              <a:defRPr/>
            </a:pPr>
            <a:fld id="{C84EB06F-1EE0-495F-8C43-66ED0381D910}" type="slidenum">
              <a:rPr lang="en-GB" altLang="el-GR">
                <a:solidFill>
                  <a:prstClr val="black"/>
                </a:solidFill>
              </a:rPr>
              <a:pPr>
                <a:defRPr/>
              </a:pPr>
              <a:t>‹#›</a:t>
            </a:fld>
            <a:endParaRPr lang="en-GB" altLang="el-GR">
              <a:solidFill>
                <a:prstClr val="black"/>
              </a:solidFill>
            </a:endParaRPr>
          </a:p>
        </p:txBody>
      </p:sp>
    </p:spTree>
    <p:extLst>
      <p:ext uri="{BB962C8B-B14F-4D97-AF65-F5344CB8AC3E}">
        <p14:creationId xmlns:p14="http://schemas.microsoft.com/office/powerpoint/2010/main" val="838831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9456" y="260648"/>
            <a:ext cx="9745472" cy="1908048"/>
          </a:xfrm>
          <a:prstGeom prst="rect">
            <a:avLst/>
          </a:prstGeom>
        </p:spPr>
      </p:pic>
    </p:spTree>
    <p:extLst>
      <p:ext uri="{BB962C8B-B14F-4D97-AF65-F5344CB8AC3E}">
        <p14:creationId xmlns:p14="http://schemas.microsoft.com/office/powerpoint/2010/main" val="41399914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21598951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11424" y="2936926"/>
            <a:ext cx="103632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911424" y="4305078"/>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9456" y="260648"/>
            <a:ext cx="9745472" cy="1908048"/>
          </a:xfrm>
          <a:prstGeom prst="rect">
            <a:avLst/>
          </a:prstGeom>
        </p:spPr>
      </p:pic>
    </p:spTree>
    <p:extLst>
      <p:ext uri="{BB962C8B-B14F-4D97-AF65-F5344CB8AC3E}">
        <p14:creationId xmlns:p14="http://schemas.microsoft.com/office/powerpoint/2010/main" val="52167360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75207114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92955904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21605685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66133312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186651858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353636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BA2CA09-8581-45FA-98D1-8DB9CACEB7C6}" type="datetimeFigureOut">
              <a:rPr lang="el-GR" smtClean="0"/>
              <a:t>27/11/2015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FA270F0-C397-4D82-9045-6731A156BEBE}" type="slidenum">
              <a:rPr lang="el-GR" smtClean="0"/>
              <a:t>‹#›</a:t>
            </a:fld>
            <a:endParaRPr lang="el-GR"/>
          </a:p>
        </p:txBody>
      </p:sp>
    </p:spTree>
    <p:extLst>
      <p:ext uri="{BB962C8B-B14F-4D97-AF65-F5344CB8AC3E}">
        <p14:creationId xmlns:p14="http://schemas.microsoft.com/office/powerpoint/2010/main" val="10939172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03098340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3886699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r>
              <a:rPr lang="en-GB" altLang="el-GR">
                <a:solidFill>
                  <a:prstClr val="black"/>
                </a:solidFill>
              </a:rPr>
              <a:t>Εα</a:t>
            </a:r>
            <a:r>
              <a:rPr lang="en-GB" altLang="el-GR" err="1">
                <a:solidFill>
                  <a:prstClr val="black"/>
                </a:solidFill>
              </a:rPr>
              <a:t>ρινό</a:t>
            </a:r>
            <a:r>
              <a:rPr lang="en-GB" altLang="el-GR">
                <a:solidFill>
                  <a:prstClr val="black"/>
                </a:solidFill>
              </a:rPr>
              <a:t> </a:t>
            </a:r>
            <a:r>
              <a:rPr lang="en-GB" altLang="el-GR" err="1" smtClean="0">
                <a:solidFill>
                  <a:prstClr val="black"/>
                </a:solidFill>
              </a:rPr>
              <a:t>Εξάμηνο</a:t>
            </a:r>
            <a:endParaRPr lang="en-GB" altLang="el-GR">
              <a:solidFill>
                <a:prstClr val="black"/>
              </a:solidFill>
            </a:endParaRPr>
          </a:p>
        </p:txBody>
      </p:sp>
      <p:sp>
        <p:nvSpPr>
          <p:cNvPr id="6" name="Rectangle 7"/>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GB" altLang="el-GR">
                <a:solidFill>
                  <a:prstClr val="black"/>
                </a:solidFill>
              </a:rPr>
              <a:t>Δρ. Αγγ. Πουλυμενάκου, ΟΠΑ Αρχιτεκτονική ΣΕ</a:t>
            </a:r>
          </a:p>
        </p:txBody>
      </p:sp>
      <p:sp>
        <p:nvSpPr>
          <p:cNvPr id="7" name="Rectangle 8"/>
          <p:cNvSpPr>
            <a:spLocks noGrp="1" noChangeArrowheads="1"/>
          </p:cNvSpPr>
          <p:nvPr>
            <p:ph type="sldNum" sz="quarter" idx="12"/>
          </p:nvPr>
        </p:nvSpPr>
        <p:spPr/>
        <p:txBody>
          <a:bodyPr/>
          <a:lstStyle>
            <a:lvl1pPr>
              <a:defRPr/>
            </a:lvl1pPr>
          </a:lstStyle>
          <a:p>
            <a:pPr>
              <a:defRPr/>
            </a:pPr>
            <a:fld id="{C4899421-2D11-4AAA-B57C-F68ABA28D1F2}" type="slidenum">
              <a:rPr lang="en-GB" altLang="el-GR">
                <a:solidFill>
                  <a:prstClr val="black"/>
                </a:solidFill>
              </a:rPr>
              <a:pPr>
                <a:defRPr/>
              </a:pPr>
              <a:t>‹#›</a:t>
            </a:fld>
            <a:endParaRPr lang="en-GB" altLang="el-GR">
              <a:solidFill>
                <a:prstClr val="black"/>
              </a:solidFill>
            </a:endParaRPr>
          </a:p>
        </p:txBody>
      </p:sp>
    </p:spTree>
    <p:extLst>
      <p:ext uri="{BB962C8B-B14F-4D97-AF65-F5344CB8AC3E}">
        <p14:creationId xmlns:p14="http://schemas.microsoft.com/office/powerpoint/2010/main" val="992512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609600" y="1600201"/>
            <a:ext cx="10972800" cy="4525963"/>
          </a:xfrm>
        </p:spPr>
        <p:txBody>
          <a:bodyPr/>
          <a:lstStyle/>
          <a:p>
            <a:pPr lvl="0"/>
            <a:endParaRPr lang="el-GR" noProof="0" smtClean="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r>
              <a:rPr lang="en-GB" altLang="el-GR">
                <a:solidFill>
                  <a:prstClr val="black"/>
                </a:solidFill>
              </a:rPr>
              <a:t>Εα</a:t>
            </a:r>
            <a:r>
              <a:rPr lang="en-GB" altLang="el-GR" err="1">
                <a:solidFill>
                  <a:prstClr val="black"/>
                </a:solidFill>
              </a:rPr>
              <a:t>ρινό</a:t>
            </a:r>
            <a:r>
              <a:rPr lang="en-GB" altLang="el-GR">
                <a:solidFill>
                  <a:prstClr val="black"/>
                </a:solidFill>
              </a:rPr>
              <a:t> </a:t>
            </a:r>
            <a:r>
              <a:rPr lang="en-GB" altLang="el-GR" err="1" smtClean="0">
                <a:solidFill>
                  <a:prstClr val="black"/>
                </a:solidFill>
              </a:rPr>
              <a:t>Εξάμηνο</a:t>
            </a:r>
            <a:endParaRPr lang="en-GB" altLang="el-GR">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GB" altLang="el-GR">
                <a:solidFill>
                  <a:prstClr val="black"/>
                </a:solidFill>
              </a:rPr>
              <a:t>Δρ. Αγγ. Πουλυμενάκου, ΟΠΑ Αρχιτεκτονική ΣΕ</a:t>
            </a:r>
          </a:p>
        </p:txBody>
      </p:sp>
      <p:sp>
        <p:nvSpPr>
          <p:cNvPr id="6" name="Rectangle 6"/>
          <p:cNvSpPr>
            <a:spLocks noGrp="1" noChangeArrowheads="1"/>
          </p:cNvSpPr>
          <p:nvPr>
            <p:ph type="sldNum" sz="quarter" idx="12"/>
          </p:nvPr>
        </p:nvSpPr>
        <p:spPr/>
        <p:txBody>
          <a:bodyPr/>
          <a:lstStyle>
            <a:lvl1pPr>
              <a:defRPr/>
            </a:lvl1pPr>
          </a:lstStyle>
          <a:p>
            <a:pPr>
              <a:defRPr/>
            </a:pPr>
            <a:fld id="{C84EB06F-1EE0-495F-8C43-66ED0381D910}" type="slidenum">
              <a:rPr lang="en-GB" altLang="el-GR">
                <a:solidFill>
                  <a:prstClr val="black"/>
                </a:solidFill>
              </a:rPr>
              <a:pPr>
                <a:defRPr/>
              </a:pPr>
              <a:t>‹#›</a:t>
            </a:fld>
            <a:endParaRPr lang="en-GB" altLang="el-GR">
              <a:solidFill>
                <a:prstClr val="black"/>
              </a:solidFill>
            </a:endParaRPr>
          </a:p>
        </p:txBody>
      </p:sp>
    </p:spTree>
    <p:extLst>
      <p:ext uri="{BB962C8B-B14F-4D97-AF65-F5344CB8AC3E}">
        <p14:creationId xmlns:p14="http://schemas.microsoft.com/office/powerpoint/2010/main" val="1470098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9456" y="260648"/>
            <a:ext cx="9745472" cy="1908048"/>
          </a:xfrm>
          <a:prstGeom prst="rect">
            <a:avLst/>
          </a:prstGeom>
        </p:spPr>
      </p:pic>
    </p:spTree>
    <p:extLst>
      <p:ext uri="{BB962C8B-B14F-4D97-AF65-F5344CB8AC3E}">
        <p14:creationId xmlns:p14="http://schemas.microsoft.com/office/powerpoint/2010/main" val="202275086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80215206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11424" y="2936926"/>
            <a:ext cx="103632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911424" y="4305078"/>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9456" y="260648"/>
            <a:ext cx="9745472" cy="1908048"/>
          </a:xfrm>
          <a:prstGeom prst="rect">
            <a:avLst/>
          </a:prstGeom>
        </p:spPr>
      </p:pic>
    </p:spTree>
    <p:extLst>
      <p:ext uri="{BB962C8B-B14F-4D97-AF65-F5344CB8AC3E}">
        <p14:creationId xmlns:p14="http://schemas.microsoft.com/office/powerpoint/2010/main" val="83486994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31322722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8955733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440800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BA2CA09-8581-45FA-98D1-8DB9CACEB7C6}" type="datetimeFigureOut">
              <a:rPr lang="el-GR" smtClean="0"/>
              <a:t>27/11/2015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FA270F0-C397-4D82-9045-6731A156BEBE}" type="slidenum">
              <a:rPr lang="el-GR" smtClean="0"/>
              <a:t>‹#›</a:t>
            </a:fld>
            <a:endParaRPr lang="el-GR"/>
          </a:p>
        </p:txBody>
      </p:sp>
    </p:spTree>
    <p:extLst>
      <p:ext uri="{BB962C8B-B14F-4D97-AF65-F5344CB8AC3E}">
        <p14:creationId xmlns:p14="http://schemas.microsoft.com/office/powerpoint/2010/main" val="26244307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67990732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271544905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163382266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7801254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387237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r>
              <a:rPr lang="en-GB" altLang="el-GR">
                <a:solidFill>
                  <a:prstClr val="black"/>
                </a:solidFill>
              </a:rPr>
              <a:t>Εα</a:t>
            </a:r>
            <a:r>
              <a:rPr lang="en-GB" altLang="el-GR" err="1">
                <a:solidFill>
                  <a:prstClr val="black"/>
                </a:solidFill>
              </a:rPr>
              <a:t>ρινό</a:t>
            </a:r>
            <a:r>
              <a:rPr lang="en-GB" altLang="el-GR">
                <a:solidFill>
                  <a:prstClr val="black"/>
                </a:solidFill>
              </a:rPr>
              <a:t> </a:t>
            </a:r>
            <a:r>
              <a:rPr lang="en-GB" altLang="el-GR" err="1" smtClean="0">
                <a:solidFill>
                  <a:prstClr val="black"/>
                </a:solidFill>
              </a:rPr>
              <a:t>Εξάμηνο</a:t>
            </a:r>
            <a:endParaRPr lang="en-GB" altLang="el-GR">
              <a:solidFill>
                <a:prstClr val="black"/>
              </a:solidFill>
            </a:endParaRPr>
          </a:p>
        </p:txBody>
      </p:sp>
      <p:sp>
        <p:nvSpPr>
          <p:cNvPr id="6" name="Rectangle 7"/>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GB" altLang="el-GR">
                <a:solidFill>
                  <a:prstClr val="black"/>
                </a:solidFill>
              </a:rPr>
              <a:t>Δρ. Αγγ. Πουλυμενάκου, ΟΠΑ Αρχιτεκτονική ΣΕ</a:t>
            </a:r>
          </a:p>
        </p:txBody>
      </p:sp>
      <p:sp>
        <p:nvSpPr>
          <p:cNvPr id="7" name="Rectangle 8"/>
          <p:cNvSpPr>
            <a:spLocks noGrp="1" noChangeArrowheads="1"/>
          </p:cNvSpPr>
          <p:nvPr>
            <p:ph type="sldNum" sz="quarter" idx="12"/>
          </p:nvPr>
        </p:nvSpPr>
        <p:spPr/>
        <p:txBody>
          <a:bodyPr/>
          <a:lstStyle>
            <a:lvl1pPr>
              <a:defRPr/>
            </a:lvl1pPr>
          </a:lstStyle>
          <a:p>
            <a:pPr>
              <a:defRPr/>
            </a:pPr>
            <a:fld id="{C4899421-2D11-4AAA-B57C-F68ABA28D1F2}" type="slidenum">
              <a:rPr lang="en-GB" altLang="el-GR">
                <a:solidFill>
                  <a:prstClr val="black"/>
                </a:solidFill>
              </a:rPr>
              <a:pPr>
                <a:defRPr/>
              </a:pPr>
              <a:t>‹#›</a:t>
            </a:fld>
            <a:endParaRPr lang="en-GB" altLang="el-GR">
              <a:solidFill>
                <a:prstClr val="black"/>
              </a:solidFill>
            </a:endParaRPr>
          </a:p>
        </p:txBody>
      </p:sp>
    </p:spTree>
    <p:extLst>
      <p:ext uri="{BB962C8B-B14F-4D97-AF65-F5344CB8AC3E}">
        <p14:creationId xmlns:p14="http://schemas.microsoft.com/office/powerpoint/2010/main" val="5192853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609600" y="1600201"/>
            <a:ext cx="10972800" cy="4525963"/>
          </a:xfrm>
        </p:spPr>
        <p:txBody>
          <a:bodyPr/>
          <a:lstStyle/>
          <a:p>
            <a:pPr lvl="0"/>
            <a:endParaRPr lang="el-GR" noProof="0" smtClean="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r>
              <a:rPr lang="en-GB" altLang="el-GR">
                <a:solidFill>
                  <a:prstClr val="black"/>
                </a:solidFill>
              </a:rPr>
              <a:t>Εα</a:t>
            </a:r>
            <a:r>
              <a:rPr lang="en-GB" altLang="el-GR" err="1">
                <a:solidFill>
                  <a:prstClr val="black"/>
                </a:solidFill>
              </a:rPr>
              <a:t>ρινό</a:t>
            </a:r>
            <a:r>
              <a:rPr lang="en-GB" altLang="el-GR">
                <a:solidFill>
                  <a:prstClr val="black"/>
                </a:solidFill>
              </a:rPr>
              <a:t> </a:t>
            </a:r>
            <a:r>
              <a:rPr lang="en-GB" altLang="el-GR" err="1" smtClean="0">
                <a:solidFill>
                  <a:prstClr val="black"/>
                </a:solidFill>
              </a:rPr>
              <a:t>Εξάμηνο</a:t>
            </a:r>
            <a:endParaRPr lang="en-GB" altLang="el-GR">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GB" altLang="el-GR">
                <a:solidFill>
                  <a:prstClr val="black"/>
                </a:solidFill>
              </a:rPr>
              <a:t>Δρ. Αγγ. Πουλυμενάκου, ΟΠΑ Αρχιτεκτονική ΣΕ</a:t>
            </a:r>
          </a:p>
        </p:txBody>
      </p:sp>
      <p:sp>
        <p:nvSpPr>
          <p:cNvPr id="6" name="Rectangle 6"/>
          <p:cNvSpPr>
            <a:spLocks noGrp="1" noChangeArrowheads="1"/>
          </p:cNvSpPr>
          <p:nvPr>
            <p:ph type="sldNum" sz="quarter" idx="12"/>
          </p:nvPr>
        </p:nvSpPr>
        <p:spPr/>
        <p:txBody>
          <a:bodyPr/>
          <a:lstStyle>
            <a:lvl1pPr>
              <a:defRPr/>
            </a:lvl1pPr>
          </a:lstStyle>
          <a:p>
            <a:pPr>
              <a:defRPr/>
            </a:pPr>
            <a:fld id="{C84EB06F-1EE0-495F-8C43-66ED0381D910}" type="slidenum">
              <a:rPr lang="en-GB" altLang="el-GR">
                <a:solidFill>
                  <a:prstClr val="black"/>
                </a:solidFill>
              </a:rPr>
              <a:pPr>
                <a:defRPr/>
              </a:pPr>
              <a:t>‹#›</a:t>
            </a:fld>
            <a:endParaRPr lang="en-GB" altLang="el-GR">
              <a:solidFill>
                <a:prstClr val="black"/>
              </a:solidFill>
            </a:endParaRPr>
          </a:p>
        </p:txBody>
      </p:sp>
    </p:spTree>
    <p:extLst>
      <p:ext uri="{BB962C8B-B14F-4D97-AF65-F5344CB8AC3E}">
        <p14:creationId xmlns:p14="http://schemas.microsoft.com/office/powerpoint/2010/main" val="363450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BA2CA09-8581-45FA-98D1-8DB9CACEB7C6}" type="datetimeFigureOut">
              <a:rPr lang="el-GR" smtClean="0"/>
              <a:t>27/11/2015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FA270F0-C397-4D82-9045-6731A156BEBE}" type="slidenum">
              <a:rPr lang="el-GR" smtClean="0"/>
              <a:t>‹#›</a:t>
            </a:fld>
            <a:endParaRPr lang="el-GR"/>
          </a:p>
        </p:txBody>
      </p:sp>
    </p:spTree>
    <p:extLst>
      <p:ext uri="{BB962C8B-B14F-4D97-AF65-F5344CB8AC3E}">
        <p14:creationId xmlns:p14="http://schemas.microsoft.com/office/powerpoint/2010/main" val="412696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BA2CA09-8581-45FA-98D1-8DB9CACEB7C6}" type="datetimeFigureOut">
              <a:rPr lang="el-GR" smtClean="0"/>
              <a:t>27/11/2015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FA270F0-C397-4D82-9045-6731A156BEBE}" type="slidenum">
              <a:rPr lang="el-GR" smtClean="0"/>
              <a:t>‹#›</a:t>
            </a:fld>
            <a:endParaRPr lang="el-GR"/>
          </a:p>
        </p:txBody>
      </p:sp>
    </p:spTree>
    <p:extLst>
      <p:ext uri="{BB962C8B-B14F-4D97-AF65-F5344CB8AC3E}">
        <p14:creationId xmlns:p14="http://schemas.microsoft.com/office/powerpoint/2010/main" val="2890497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BA2CA09-8581-45FA-98D1-8DB9CACEB7C6}" type="datetimeFigureOut">
              <a:rPr lang="el-GR" smtClean="0"/>
              <a:t>27/11/2015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FA270F0-C397-4D82-9045-6731A156BEBE}" type="slidenum">
              <a:rPr lang="el-GR" smtClean="0"/>
              <a:t>‹#›</a:t>
            </a:fld>
            <a:endParaRPr lang="el-GR"/>
          </a:p>
        </p:txBody>
      </p:sp>
    </p:spTree>
    <p:extLst>
      <p:ext uri="{BB962C8B-B14F-4D97-AF65-F5344CB8AC3E}">
        <p14:creationId xmlns:p14="http://schemas.microsoft.com/office/powerpoint/2010/main" val="212537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2CA09-8581-45FA-98D1-8DB9CACEB7C6}" type="datetimeFigureOut">
              <a:rPr lang="el-GR" smtClean="0"/>
              <a:t>27/11/2015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270F0-C397-4D82-9045-6731A156BEBE}" type="slidenum">
              <a:rPr lang="el-GR" smtClean="0"/>
              <a:t>‹#›</a:t>
            </a:fld>
            <a:endParaRPr lang="el-GR"/>
          </a:p>
        </p:txBody>
      </p:sp>
    </p:spTree>
    <p:extLst>
      <p:ext uri="{BB962C8B-B14F-4D97-AF65-F5344CB8AC3E}">
        <p14:creationId xmlns:p14="http://schemas.microsoft.com/office/powerpoint/2010/main" val="3211134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0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9647314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0499533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72871460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16767975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09800" y="2130426"/>
            <a:ext cx="7774632" cy="1755775"/>
          </a:xfrm>
        </p:spPr>
        <p:txBody>
          <a:bodyPr>
            <a:normAutofit fontScale="90000"/>
          </a:bodyPr>
          <a:lstStyle/>
          <a:p>
            <a:r>
              <a:rPr lang="en-US" altLang="el-GR" kern="0" dirty="0" smtClean="0"/>
              <a:t/>
            </a:r>
            <a:br>
              <a:rPr lang="en-US" altLang="el-GR" kern="0" dirty="0" smtClean="0"/>
            </a:br>
            <a:r>
              <a:rPr lang="el-GR" altLang="el-GR" sz="4000" kern="0" dirty="0"/>
              <a:t>Ανάλυση &amp; </a:t>
            </a:r>
            <a:r>
              <a:rPr lang="el-GR" altLang="el-GR" sz="4000" kern="0" dirty="0" err="1"/>
              <a:t>Μοντελοποίηση</a:t>
            </a:r>
            <a:r>
              <a:rPr lang="el-GR" altLang="el-GR" sz="4000" kern="0" dirty="0"/>
              <a:t> Επιχειρηματικών Διαδικασιών &amp; Συστημάτων</a:t>
            </a:r>
            <a:r>
              <a:rPr lang="el-GR" altLang="el-GR" kern="0" dirty="0"/>
              <a:t/>
            </a:r>
            <a:br>
              <a:rPr lang="el-GR" altLang="el-GR" kern="0" dirty="0"/>
            </a:br>
            <a:endParaRPr lang="el-GR" dirty="0"/>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6080356"/>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99857" y="5836026"/>
            <a:ext cx="4310289" cy="1025873"/>
          </a:xfrm>
          <a:prstGeom prst="rect">
            <a:avLst/>
          </a:prstGeom>
          <a:noFill/>
        </p:spPr>
      </p:pic>
      <p:sp>
        <p:nvSpPr>
          <p:cNvPr id="8" name="Υπότιτλος 2"/>
          <p:cNvSpPr>
            <a:spLocks noGrp="1"/>
          </p:cNvSpPr>
          <p:nvPr>
            <p:ph type="subTitle" idx="1"/>
          </p:nvPr>
        </p:nvSpPr>
        <p:spPr>
          <a:xfrm>
            <a:off x="2423592" y="3827464"/>
            <a:ext cx="7776864" cy="1752600"/>
          </a:xfrm>
        </p:spPr>
        <p:txBody>
          <a:bodyPr>
            <a:noAutofit/>
          </a:bodyPr>
          <a:lstStyle/>
          <a:p>
            <a:r>
              <a:rPr lang="el-GR" sz="2800" b="1" dirty="0"/>
              <a:t>Ενότητα </a:t>
            </a:r>
            <a:r>
              <a:rPr lang="en-US" sz="2800" b="1" dirty="0"/>
              <a:t># </a:t>
            </a:r>
            <a:r>
              <a:rPr lang="el-GR" sz="2800" b="1" dirty="0"/>
              <a:t>2</a:t>
            </a:r>
            <a:r>
              <a:rPr lang="el-GR" sz="2800" b="1" dirty="0" smtClean="0"/>
              <a:t>:</a:t>
            </a:r>
            <a:r>
              <a:rPr lang="en-US" sz="2800" dirty="0" smtClean="0"/>
              <a:t> </a:t>
            </a:r>
            <a:r>
              <a:rPr lang="el-GR" sz="2800" dirty="0" smtClean="0"/>
              <a:t>Εισαγωγή στα Συστήματα Εργασίας</a:t>
            </a:r>
          </a:p>
          <a:p>
            <a:r>
              <a:rPr lang="el-GR" sz="2800" b="1" dirty="0" smtClean="0"/>
              <a:t>Διδάσκων</a:t>
            </a:r>
            <a:r>
              <a:rPr lang="el-GR" sz="2800" b="1" dirty="0"/>
              <a:t>: </a:t>
            </a:r>
            <a:r>
              <a:rPr lang="el-GR" sz="2800" dirty="0"/>
              <a:t>Δρ. Αγγελική </a:t>
            </a:r>
            <a:r>
              <a:rPr lang="el-GR" sz="2800" dirty="0" err="1"/>
              <a:t>Πουλυμενάκου</a:t>
            </a:r>
            <a:endParaRPr lang="el-GR" sz="2800" dirty="0"/>
          </a:p>
          <a:p>
            <a:r>
              <a:rPr lang="el-GR" sz="2800" b="1" dirty="0"/>
              <a:t>Τμήμα: </a:t>
            </a:r>
            <a:r>
              <a:rPr lang="el-GR" sz="2800" dirty="0"/>
              <a:t>Διοικητικής Επιστήμης &amp; Τεχνολογίας</a:t>
            </a:r>
          </a:p>
        </p:txBody>
      </p:sp>
    </p:spTree>
    <p:extLst>
      <p:ext uri="{BB962C8B-B14F-4D97-AF65-F5344CB8AC3E}">
        <p14:creationId xmlns:p14="http://schemas.microsoft.com/office/powerpoint/2010/main" val="1380204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r>
              <a:rPr lang="el-GR" altLang="el-GR" b="1" dirty="0" smtClean="0">
                <a:latin typeface="+mn-lt"/>
              </a:rPr>
              <a:t>Στοιχεία Συστήματος Εργασίας (2)</a:t>
            </a:r>
          </a:p>
        </p:txBody>
      </p:sp>
      <p:sp>
        <p:nvSpPr>
          <p:cNvPr id="23558" name="Rectangle 3"/>
          <p:cNvSpPr>
            <a:spLocks noGrp="1" noChangeArrowheads="1"/>
          </p:cNvSpPr>
          <p:nvPr>
            <p:ph type="body" idx="1"/>
          </p:nvPr>
        </p:nvSpPr>
        <p:spPr/>
        <p:txBody>
          <a:bodyPr>
            <a:normAutofit/>
          </a:bodyPr>
          <a:lstStyle/>
          <a:p>
            <a:r>
              <a:rPr lang="el-GR" altLang="el-GR" sz="2000" b="1" dirty="0" smtClean="0"/>
              <a:t>Συμμετέχοντες</a:t>
            </a:r>
            <a:r>
              <a:rPr lang="en-US" altLang="el-GR" sz="2000" b="1" dirty="0" smtClean="0"/>
              <a:t> (Participants)</a:t>
            </a:r>
            <a:r>
              <a:rPr lang="el-GR" altLang="el-GR" sz="2000" b="1" dirty="0" smtClean="0"/>
              <a:t> </a:t>
            </a:r>
            <a:r>
              <a:rPr lang="el-GR" altLang="el-GR" sz="2000" dirty="0" smtClean="0"/>
              <a:t>είναι τα άτομα τα οποία συντελούν/ συμμετέχουν στη διεκπεραίωση της ΕΔ.</a:t>
            </a:r>
          </a:p>
          <a:p>
            <a:r>
              <a:rPr lang="el-GR" altLang="el-GR" sz="2000" b="1" dirty="0" smtClean="0"/>
              <a:t>Πληροφορία</a:t>
            </a:r>
            <a:r>
              <a:rPr lang="en-US" altLang="el-GR" sz="2000" b="1" dirty="0" smtClean="0"/>
              <a:t> (Information)</a:t>
            </a:r>
            <a:r>
              <a:rPr lang="el-GR" altLang="el-GR" sz="2000" b="1" dirty="0" smtClean="0"/>
              <a:t> </a:t>
            </a:r>
            <a:r>
              <a:rPr lang="el-GR" altLang="el-GR" sz="2000" dirty="0" smtClean="0"/>
              <a:t>που χρησιμοποιείται από τους συμμετέχοντες για τη διεκπεραίωση της ΕΔ. Η πληροφορία μπορεί να είναι ψηφιοποιημένη είτε να έχει φυσική υπόσταση.</a:t>
            </a:r>
          </a:p>
          <a:p>
            <a:r>
              <a:rPr lang="el-GR" altLang="el-GR" sz="2000" b="1" dirty="0" smtClean="0"/>
              <a:t>Τεχνολογία</a:t>
            </a:r>
            <a:r>
              <a:rPr lang="en-US" altLang="el-GR" sz="2000" b="1" dirty="0" smtClean="0"/>
              <a:t> (Technology)</a:t>
            </a:r>
            <a:r>
              <a:rPr lang="el-GR" altLang="el-GR" sz="2000" b="1" dirty="0" smtClean="0"/>
              <a:t> </a:t>
            </a:r>
            <a:r>
              <a:rPr lang="el-GR" altLang="el-GR" sz="2000" dirty="0" smtClean="0"/>
              <a:t>είναι το υλικό και λογισμικό που χρησιμοποιείται εντός και αποκλειστικά του ΣΕ.</a:t>
            </a:r>
          </a:p>
          <a:p>
            <a:endParaRPr lang="el-GR" altLang="el-GR" sz="2000" dirty="0"/>
          </a:p>
        </p:txBody>
      </p:sp>
      <p:sp>
        <p:nvSpPr>
          <p:cNvPr id="8" name="Slide Number Placeholder 5"/>
          <p:cNvSpPr>
            <a:spLocks noGrp="1"/>
          </p:cNvSpPr>
          <p:nvPr>
            <p:ph type="sldNum" sz="quarter" idx="12"/>
          </p:nvPr>
        </p:nvSpPr>
        <p:spPr/>
        <p:txBody>
          <a:bodyPr/>
          <a:lstStyle/>
          <a:p>
            <a:fld id="{0B040A48-571F-4372-931D-299DF26351AA}" type="slidenum">
              <a:rPr lang="el-GR" altLang="el-GR" smtClean="0"/>
              <a:pPr/>
              <a:t>10</a:t>
            </a:fld>
            <a:endParaRPr lang="el-GR" altLang="el-GR"/>
          </a:p>
        </p:txBody>
      </p:sp>
    </p:spTree>
    <p:extLst>
      <p:ext uri="{BB962C8B-B14F-4D97-AF65-F5344CB8AC3E}">
        <p14:creationId xmlns:p14="http://schemas.microsoft.com/office/powerpoint/2010/main" val="542256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87E0CFE-21B1-4A35-A85A-C434E7EB51FB}" type="slidenum">
              <a:rPr lang="el-GR" altLang="el-GR" smtClean="0"/>
              <a:pPr>
                <a:defRPr/>
              </a:pPr>
              <a:t>11</a:t>
            </a:fld>
            <a:endParaRPr lang="el-GR" altLang="el-GR"/>
          </a:p>
        </p:txBody>
      </p:sp>
      <p:sp>
        <p:nvSpPr>
          <p:cNvPr id="24581" name="Rectangle 1028"/>
          <p:cNvSpPr>
            <a:spLocks noChangeArrowheads="1"/>
          </p:cNvSpPr>
          <p:nvPr/>
        </p:nvSpPr>
        <p:spPr bwMode="auto">
          <a:xfrm>
            <a:off x="1169437" y="1791771"/>
            <a:ext cx="7704137"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ahoma" panose="020B0604030504040204" pitchFamily="34" charset="0"/>
              </a:defRPr>
            </a:lvl1pPr>
            <a:lvl2pPr marL="800100" indent="-342900">
              <a:defRPr>
                <a:solidFill>
                  <a:schemeClr val="tx1"/>
                </a:solidFill>
                <a:latin typeface="Tahoma" panose="020B0604030504040204" pitchFamily="34" charset="0"/>
              </a:defRPr>
            </a:lvl2pPr>
            <a:lvl3pPr marL="1257300" indent="-342900">
              <a:defRPr>
                <a:solidFill>
                  <a:schemeClr val="tx1"/>
                </a:solidFill>
                <a:latin typeface="Tahoma" panose="020B0604030504040204" pitchFamily="34" charset="0"/>
              </a:defRPr>
            </a:lvl3pPr>
            <a:lvl4pPr marL="1714500" indent="-342900">
              <a:defRPr>
                <a:solidFill>
                  <a:schemeClr val="tx1"/>
                </a:solidFill>
                <a:latin typeface="Tahoma" panose="020B0604030504040204" pitchFamily="34" charset="0"/>
              </a:defRPr>
            </a:lvl4pPr>
            <a:lvl5pPr marL="2171700" indent="-342900">
              <a:defRPr>
                <a:solidFill>
                  <a:schemeClr val="tx1"/>
                </a:solidFill>
                <a:latin typeface="Tahoma" panose="020B0604030504040204" pitchFamily="34" charset="0"/>
              </a:defRPr>
            </a:lvl5pPr>
            <a:lvl6pPr marL="2628900" indent="-342900" eaLnBrk="0" fontAlgn="base" hangingPunct="0">
              <a:spcBef>
                <a:spcPct val="0"/>
              </a:spcBef>
              <a:spcAft>
                <a:spcPct val="0"/>
              </a:spcAft>
              <a:defRPr>
                <a:solidFill>
                  <a:schemeClr val="tx1"/>
                </a:solidFill>
                <a:latin typeface="Tahoma" panose="020B0604030504040204" pitchFamily="34" charset="0"/>
              </a:defRPr>
            </a:lvl6pPr>
            <a:lvl7pPr marL="3086100" indent="-342900" eaLnBrk="0" fontAlgn="base" hangingPunct="0">
              <a:spcBef>
                <a:spcPct val="0"/>
              </a:spcBef>
              <a:spcAft>
                <a:spcPct val="0"/>
              </a:spcAft>
              <a:defRPr>
                <a:solidFill>
                  <a:schemeClr val="tx1"/>
                </a:solidFill>
                <a:latin typeface="Tahoma" panose="020B0604030504040204" pitchFamily="34" charset="0"/>
              </a:defRPr>
            </a:lvl7pPr>
            <a:lvl8pPr marL="3543300" indent="-342900" eaLnBrk="0" fontAlgn="base" hangingPunct="0">
              <a:spcBef>
                <a:spcPct val="0"/>
              </a:spcBef>
              <a:spcAft>
                <a:spcPct val="0"/>
              </a:spcAft>
              <a:defRPr>
                <a:solidFill>
                  <a:schemeClr val="tx1"/>
                </a:solidFill>
                <a:latin typeface="Tahoma" panose="020B0604030504040204" pitchFamily="34" charset="0"/>
              </a:defRPr>
            </a:lvl8pPr>
            <a:lvl9pPr marL="4000500" indent="-342900" eaLnBrk="0" fontAlgn="base" hangingPunct="0">
              <a:spcBef>
                <a:spcPct val="0"/>
              </a:spcBef>
              <a:spcAft>
                <a:spcPct val="0"/>
              </a:spcAft>
              <a:defRPr>
                <a:solidFill>
                  <a:schemeClr val="tx1"/>
                </a:solidFill>
                <a:latin typeface="Tahoma" panose="020B0604030504040204" pitchFamily="34" charset="0"/>
              </a:defRPr>
            </a:lvl9pPr>
          </a:lstStyle>
          <a:p>
            <a:pPr indent="0" eaLnBrk="1" hangingPunct="1"/>
            <a:r>
              <a:rPr lang="el-GR" altLang="el-GR" sz="2000" b="1" dirty="0">
                <a:latin typeface="+mn-lt"/>
              </a:rPr>
              <a:t>Πλαίσιο</a:t>
            </a:r>
            <a:r>
              <a:rPr lang="en-US" altLang="el-GR" sz="2000" b="1" dirty="0">
                <a:latin typeface="+mn-lt"/>
              </a:rPr>
              <a:t> (Context)</a:t>
            </a:r>
            <a:r>
              <a:rPr lang="el-GR" altLang="el-GR" sz="2000" b="1" dirty="0">
                <a:latin typeface="+mn-lt"/>
              </a:rPr>
              <a:t> </a:t>
            </a:r>
            <a:r>
              <a:rPr lang="el-GR" altLang="el-GR" sz="2000" dirty="0">
                <a:latin typeface="+mn-lt"/>
              </a:rPr>
              <a:t>είναι όλες οι </a:t>
            </a:r>
            <a:r>
              <a:rPr lang="el-GR" altLang="el-GR" sz="2000" i="1" dirty="0">
                <a:latin typeface="+mn-lt"/>
              </a:rPr>
              <a:t>υπονοούμενες</a:t>
            </a:r>
            <a:r>
              <a:rPr lang="el-GR" altLang="el-GR" sz="2000" dirty="0">
                <a:latin typeface="+mn-lt"/>
              </a:rPr>
              <a:t> σφαίρες επιρροής του ΣΕ. Το ΣΕ δεν λειτουργεί «</a:t>
            </a:r>
            <a:r>
              <a:rPr lang="el-GR" altLang="el-GR" sz="2000" i="1" dirty="0">
                <a:latin typeface="+mn-lt"/>
              </a:rPr>
              <a:t>εν </a:t>
            </a:r>
            <a:r>
              <a:rPr lang="el-GR" altLang="el-GR" sz="2000" i="1" dirty="0" err="1">
                <a:latin typeface="+mn-lt"/>
              </a:rPr>
              <a:t>κενώ</a:t>
            </a:r>
            <a:r>
              <a:rPr lang="el-GR" altLang="el-GR" sz="2000" dirty="0">
                <a:latin typeface="+mn-lt"/>
              </a:rPr>
              <a:t>» (</a:t>
            </a:r>
            <a:r>
              <a:rPr lang="el-GR" altLang="el-GR" sz="2000" dirty="0" err="1">
                <a:latin typeface="+mn-lt"/>
              </a:rPr>
              <a:t>οργανωσιακοί</a:t>
            </a:r>
            <a:r>
              <a:rPr lang="el-GR" altLang="el-GR" sz="2000" dirty="0">
                <a:latin typeface="+mn-lt"/>
              </a:rPr>
              <a:t>, νομικοί κλαδικοί παράγοντες κ.τ.λ.).</a:t>
            </a:r>
          </a:p>
          <a:p>
            <a:pPr indent="0" eaLnBrk="1" hangingPunct="1"/>
            <a:endParaRPr lang="el-GR" altLang="el-GR" sz="2000" dirty="0">
              <a:latin typeface="+mn-lt"/>
            </a:endParaRPr>
          </a:p>
          <a:p>
            <a:pPr indent="0" eaLnBrk="1" hangingPunct="1"/>
            <a:r>
              <a:rPr lang="el-GR" altLang="el-GR" sz="2000" b="1" dirty="0">
                <a:latin typeface="+mn-lt"/>
              </a:rPr>
              <a:t>Υποδομή </a:t>
            </a:r>
            <a:r>
              <a:rPr lang="en-US" altLang="el-GR" sz="2000" b="1" dirty="0">
                <a:latin typeface="+mn-lt"/>
              </a:rPr>
              <a:t>(Infrastructure)</a:t>
            </a:r>
            <a:r>
              <a:rPr lang="el-GR" altLang="el-GR" sz="2000" b="1" dirty="0">
                <a:latin typeface="+mn-lt"/>
              </a:rPr>
              <a:t> </a:t>
            </a:r>
            <a:r>
              <a:rPr lang="el-GR" altLang="el-GR" sz="2000" dirty="0">
                <a:latin typeface="+mn-lt"/>
              </a:rPr>
              <a:t>είναι οι </a:t>
            </a:r>
            <a:r>
              <a:rPr lang="el-GR" altLang="el-GR" sz="2000" i="1" dirty="0">
                <a:latin typeface="+mn-lt"/>
              </a:rPr>
              <a:t>διαμοιραζόμενοι</a:t>
            </a:r>
            <a:r>
              <a:rPr lang="el-GR" altLang="el-GR" sz="2000" dirty="0">
                <a:latin typeface="+mn-lt"/>
              </a:rPr>
              <a:t> ανθρώπινοι και τεχνικοί πόροι στους οποίους βασίζεται η λειτουργία ενός ΣΕ αλλά διαχειρίζονται </a:t>
            </a:r>
            <a:r>
              <a:rPr lang="el-GR" altLang="el-GR" sz="2000" i="1" dirty="0">
                <a:latin typeface="+mn-lt"/>
              </a:rPr>
              <a:t>εκτός </a:t>
            </a:r>
            <a:r>
              <a:rPr lang="el-GR" altLang="el-GR" sz="2000" dirty="0">
                <a:latin typeface="+mn-lt"/>
              </a:rPr>
              <a:t>του ΣΕ (εκπαιδευτικό προσωπικό, κοινές ΒΔ, </a:t>
            </a:r>
            <a:r>
              <a:rPr lang="en-US" altLang="el-GR" sz="2000" dirty="0">
                <a:latin typeface="+mn-lt"/>
              </a:rPr>
              <a:t>Intranet</a:t>
            </a:r>
            <a:r>
              <a:rPr lang="el-GR" altLang="el-GR" sz="2000" dirty="0">
                <a:latin typeface="+mn-lt"/>
              </a:rPr>
              <a:t> κ.α.)</a:t>
            </a:r>
          </a:p>
          <a:p>
            <a:pPr indent="0" eaLnBrk="1" hangingPunct="1"/>
            <a:endParaRPr lang="el-GR" altLang="el-GR" sz="2000" dirty="0">
              <a:latin typeface="+mn-lt"/>
            </a:endParaRPr>
          </a:p>
          <a:p>
            <a:pPr indent="0" eaLnBrk="1" hangingPunct="1"/>
            <a:r>
              <a:rPr lang="el-GR" altLang="el-GR" sz="2000" b="1" dirty="0">
                <a:latin typeface="+mn-lt"/>
              </a:rPr>
              <a:t>Στρατηγική (</a:t>
            </a:r>
            <a:r>
              <a:rPr lang="en-US" altLang="el-GR" sz="2000" b="1" dirty="0">
                <a:latin typeface="+mn-lt"/>
              </a:rPr>
              <a:t>Strategy</a:t>
            </a:r>
            <a:r>
              <a:rPr lang="el-GR" altLang="el-GR" sz="2000" b="1" dirty="0">
                <a:latin typeface="+mn-lt"/>
              </a:rPr>
              <a:t>)</a:t>
            </a:r>
            <a:r>
              <a:rPr lang="el-GR" altLang="el-GR" sz="2000" dirty="0">
                <a:latin typeface="+mn-lt"/>
              </a:rPr>
              <a:t> της επιχείρησης. Μπορεί να θεωρηθεί και μέρος του Πλαισίου.</a:t>
            </a:r>
          </a:p>
        </p:txBody>
      </p:sp>
      <p:sp>
        <p:nvSpPr>
          <p:cNvPr id="24582" name="Rectangle 1029"/>
          <p:cNvSpPr>
            <a:spLocks noGrp="1" noChangeArrowheads="1"/>
          </p:cNvSpPr>
          <p:nvPr>
            <p:ph type="title"/>
          </p:nvPr>
        </p:nvSpPr>
        <p:spPr>
          <a:xfrm>
            <a:off x="1020147" y="433391"/>
            <a:ext cx="8229600" cy="798512"/>
          </a:xfrm>
          <a:noFill/>
        </p:spPr>
        <p:txBody>
          <a:bodyPr/>
          <a:lstStyle/>
          <a:p>
            <a:pPr eaLnBrk="1" hangingPunct="1"/>
            <a:r>
              <a:rPr lang="el-GR" altLang="el-GR" b="1" dirty="0" smtClean="0">
                <a:latin typeface="+mn-lt"/>
              </a:rPr>
              <a:t>Στοιχεία Συστήματος Εργασίας (3)</a:t>
            </a:r>
          </a:p>
        </p:txBody>
      </p:sp>
    </p:spTree>
    <p:extLst>
      <p:ext uri="{BB962C8B-B14F-4D97-AF65-F5344CB8AC3E}">
        <p14:creationId xmlns:p14="http://schemas.microsoft.com/office/powerpoint/2010/main" val="3749937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r>
              <a:rPr lang="el-GR" altLang="el-GR" b="1" dirty="0" smtClean="0">
                <a:latin typeface="+mn-lt"/>
              </a:rPr>
              <a:t>Παραδείγματα Στοιχείων ΣΕ </a:t>
            </a:r>
          </a:p>
        </p:txBody>
      </p:sp>
      <p:sp>
        <p:nvSpPr>
          <p:cNvPr id="25606" name="Rectangle 3"/>
          <p:cNvSpPr>
            <a:spLocks noGrp="1" noChangeArrowheads="1"/>
          </p:cNvSpPr>
          <p:nvPr>
            <p:ph type="body" idx="1"/>
          </p:nvPr>
        </p:nvSpPr>
        <p:spPr/>
        <p:txBody>
          <a:bodyPr>
            <a:noAutofit/>
          </a:bodyPr>
          <a:lstStyle/>
          <a:p>
            <a:r>
              <a:rPr lang="el-GR" altLang="el-GR" sz="2000" b="1" dirty="0" smtClean="0"/>
              <a:t>Εξωτερικός πελάτης: </a:t>
            </a:r>
            <a:r>
              <a:rPr lang="el-GR" altLang="el-GR" sz="2000" dirty="0" smtClean="0"/>
              <a:t>ο χρήστης ΑΤΜ, αγοραστές που χρησιμοποιούν μιας ηλεκτρονικής αγοράς προμηθειών (</a:t>
            </a:r>
            <a:r>
              <a:rPr lang="en-US" altLang="el-GR" sz="2000" dirty="0" smtClean="0"/>
              <a:t>e-procurement marketplace</a:t>
            </a:r>
            <a:r>
              <a:rPr lang="el-GR" altLang="el-GR" sz="2000" dirty="0" smtClean="0"/>
              <a:t>)</a:t>
            </a:r>
          </a:p>
          <a:p>
            <a:endParaRPr lang="el-GR" altLang="el-GR" sz="2000" dirty="0" smtClean="0"/>
          </a:p>
          <a:p>
            <a:r>
              <a:rPr lang="el-GR" altLang="el-GR" sz="2000" b="1" dirty="0" smtClean="0"/>
              <a:t>Εμπλεκόμενος φορέας (</a:t>
            </a:r>
            <a:r>
              <a:rPr lang="en-US" altLang="el-GR" sz="2000" b="1" dirty="0" smtClean="0"/>
              <a:t>stakeholder</a:t>
            </a:r>
            <a:r>
              <a:rPr lang="el-GR" altLang="el-GR" sz="2000" b="1" dirty="0" smtClean="0"/>
              <a:t>): </a:t>
            </a:r>
            <a:r>
              <a:rPr lang="el-GR" altLang="el-GR" sz="2000" dirty="0" smtClean="0"/>
              <a:t>όχι άμεση χρήση του συστήματος αλλά ενδιαφέρεται για τα αποτελέσματα του ΣΕ (π.χ. οι Ανθρώπινοι Πόροι ενδιαφέρονται την απόδοση ενός </a:t>
            </a:r>
            <a:r>
              <a:rPr lang="en-US" altLang="el-GR" sz="2000" dirty="0" smtClean="0"/>
              <a:t>e-learning</a:t>
            </a:r>
            <a:r>
              <a:rPr lang="el-GR" altLang="el-GR" sz="2000" dirty="0" smtClean="0"/>
              <a:t> συστήματος για τους εργαζομένους)</a:t>
            </a:r>
          </a:p>
          <a:p>
            <a:endParaRPr lang="el-GR" altLang="el-GR" sz="2000" dirty="0" smtClean="0"/>
          </a:p>
          <a:p>
            <a:r>
              <a:rPr lang="el-GR" altLang="el-GR" sz="2000" b="1" dirty="0" smtClean="0"/>
              <a:t>Προϊόν: </a:t>
            </a:r>
            <a:r>
              <a:rPr lang="el-GR" altLang="el-GR" sz="2000" dirty="0" smtClean="0"/>
              <a:t>Ένα κατάστημα ένδυσης προσφέρει ενδύματα (φυσικό προϊόν), παραμετροποίηση ενός ενδύματος- κόντεμα κ.α. (υπηρεσία) και πληροφορίες για το συγκεκριμένο ένδυμα</a:t>
            </a:r>
          </a:p>
          <a:p>
            <a:endParaRPr lang="el-GR" altLang="el-GR" sz="2000" dirty="0" smtClean="0"/>
          </a:p>
          <a:p>
            <a:r>
              <a:rPr lang="el-GR" altLang="el-GR" sz="2000" b="1" dirty="0" smtClean="0"/>
              <a:t>Επιχειρηματικές Διαδικασίες: </a:t>
            </a:r>
            <a:r>
              <a:rPr lang="el-GR" altLang="el-GR" sz="2000" dirty="0" smtClean="0"/>
              <a:t>ένας έμπορος αυτοκινήτων δύναται να πουλά ένα αυτοκίνητο σε προκαθορισμένες τιμές ή να διαπραγματεύεται την τιμή. Η ΤΠ μπορεί να εξαλείψει κάποια στάδια μιας ΕΔ</a:t>
            </a:r>
            <a:endParaRPr lang="el-GR" altLang="el-GR" sz="2000" dirty="0"/>
          </a:p>
        </p:txBody>
      </p:sp>
      <p:sp>
        <p:nvSpPr>
          <p:cNvPr id="8" name="Slide Number Placeholder 5"/>
          <p:cNvSpPr>
            <a:spLocks noGrp="1"/>
          </p:cNvSpPr>
          <p:nvPr>
            <p:ph type="sldNum" sz="quarter" idx="12"/>
          </p:nvPr>
        </p:nvSpPr>
        <p:spPr/>
        <p:txBody>
          <a:bodyPr/>
          <a:lstStyle/>
          <a:p>
            <a:fld id="{FBE0E57F-6D1C-4E59-91D9-7EAF5F0CDDA8}" type="slidenum">
              <a:rPr lang="el-GR" altLang="el-GR" smtClean="0"/>
              <a:pPr/>
              <a:t>12</a:t>
            </a:fld>
            <a:endParaRPr lang="el-GR" altLang="el-GR"/>
          </a:p>
        </p:txBody>
      </p:sp>
    </p:spTree>
    <p:extLst>
      <p:ext uri="{BB962C8B-B14F-4D97-AF65-F5344CB8AC3E}">
        <p14:creationId xmlns:p14="http://schemas.microsoft.com/office/powerpoint/2010/main" val="62587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A37FFE76-3B49-4E79-B057-A489CC143593}" type="slidenum">
              <a:rPr lang="el-GR" altLang="el-GR"/>
              <a:pPr>
                <a:defRPr/>
              </a:pPr>
              <a:t>13</a:t>
            </a:fld>
            <a:endParaRPr lang="el-GR" altLang="el-GR"/>
          </a:p>
        </p:txBody>
      </p:sp>
      <p:sp>
        <p:nvSpPr>
          <p:cNvPr id="26629" name="Rectangle 2"/>
          <p:cNvSpPr>
            <a:spLocks noGrp="1" noChangeArrowheads="1"/>
          </p:cNvSpPr>
          <p:nvPr>
            <p:ph type="title"/>
          </p:nvPr>
        </p:nvSpPr>
        <p:spPr>
          <a:xfrm>
            <a:off x="1981200" y="182564"/>
            <a:ext cx="8229600" cy="725487"/>
          </a:xfrm>
        </p:spPr>
        <p:txBody>
          <a:bodyPr/>
          <a:lstStyle/>
          <a:p>
            <a:pPr eaLnBrk="1" hangingPunct="1"/>
            <a:r>
              <a:rPr lang="el-GR" altLang="el-GR" b="1" dirty="0" smtClean="0">
                <a:latin typeface="+mn-lt"/>
              </a:rPr>
              <a:t>Παραδείγματα Στοιχείων ΣΕ </a:t>
            </a:r>
          </a:p>
        </p:txBody>
      </p:sp>
      <p:sp>
        <p:nvSpPr>
          <p:cNvPr id="26630" name="Rectangle 3"/>
          <p:cNvSpPr>
            <a:spLocks noGrp="1" noChangeArrowheads="1"/>
          </p:cNvSpPr>
          <p:nvPr>
            <p:ph type="body" idx="1"/>
          </p:nvPr>
        </p:nvSpPr>
        <p:spPr>
          <a:xfrm>
            <a:off x="1992313" y="1412875"/>
            <a:ext cx="8229600" cy="1646238"/>
          </a:xfrm>
        </p:spPr>
        <p:txBody>
          <a:bodyPr/>
          <a:lstStyle/>
          <a:p>
            <a:pPr indent="0" eaLnBrk="1" hangingPunct="1">
              <a:lnSpc>
                <a:spcPct val="80000"/>
              </a:lnSpc>
              <a:buFontTx/>
              <a:buNone/>
            </a:pPr>
            <a:r>
              <a:rPr lang="el-GR" altLang="el-GR" sz="2000" b="1" dirty="0"/>
              <a:t>Συμμετέχοντες: </a:t>
            </a:r>
            <a:r>
              <a:rPr lang="el-GR" altLang="el-GR" sz="2000" dirty="0"/>
              <a:t>εργάτες, υπάλληλους κ.α. </a:t>
            </a:r>
            <a:r>
              <a:rPr lang="el-GR" altLang="el-GR" sz="2000" dirty="0" err="1"/>
              <a:t>Διάδραση</a:t>
            </a:r>
            <a:r>
              <a:rPr lang="el-GR" altLang="el-GR" sz="2000" dirty="0"/>
              <a:t> μεταξύ συμμετεχόντων και ΣΕ (αντίσταση στην αλλαγή, η απόδοση ενός συμμετέχοντα επηρεάζει την απόδοση της ΕΔ) </a:t>
            </a:r>
          </a:p>
          <a:p>
            <a:pPr eaLnBrk="1" hangingPunct="1">
              <a:lnSpc>
                <a:spcPct val="80000"/>
              </a:lnSpc>
              <a:buFontTx/>
              <a:buNone/>
            </a:pPr>
            <a:endParaRPr lang="el-GR" altLang="el-GR" sz="2000" dirty="0"/>
          </a:p>
          <a:p>
            <a:pPr eaLnBrk="1" hangingPunct="1">
              <a:lnSpc>
                <a:spcPct val="80000"/>
              </a:lnSpc>
              <a:buFontTx/>
              <a:buNone/>
            </a:pPr>
            <a:r>
              <a:rPr lang="el-GR" altLang="el-GR" sz="2000" dirty="0" smtClean="0"/>
              <a:t>   Δεδομένα     Πληροφορία      Γνώση</a:t>
            </a:r>
            <a:endParaRPr lang="el-GR" altLang="el-GR" sz="2000" dirty="0"/>
          </a:p>
        </p:txBody>
      </p:sp>
      <p:sp>
        <p:nvSpPr>
          <p:cNvPr id="26633" name="Line 6"/>
          <p:cNvSpPr>
            <a:spLocks noChangeShapeType="1"/>
          </p:cNvSpPr>
          <p:nvPr/>
        </p:nvSpPr>
        <p:spPr bwMode="auto">
          <a:xfrm>
            <a:off x="3281590" y="2810329"/>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634" name="Line 7"/>
          <p:cNvSpPr>
            <a:spLocks noChangeShapeType="1"/>
          </p:cNvSpPr>
          <p:nvPr/>
        </p:nvSpPr>
        <p:spPr bwMode="auto">
          <a:xfrm>
            <a:off x="4932978" y="2810329"/>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2663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080" y="3370263"/>
            <a:ext cx="7416800" cy="272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6" name="Line 11"/>
          <p:cNvSpPr>
            <a:spLocks noChangeShapeType="1"/>
          </p:cNvSpPr>
          <p:nvPr/>
        </p:nvSpPr>
        <p:spPr bwMode="auto">
          <a:xfrm>
            <a:off x="5232401" y="3370263"/>
            <a:ext cx="13684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3230632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pPr>
              <a:defRPr/>
            </a:pPr>
            <a:fld id="{985F0B75-6A72-4BD6-A153-94BA8E53EF63}" type="slidenum">
              <a:rPr lang="el-GR" altLang="el-GR"/>
              <a:pPr>
                <a:defRPr/>
              </a:pPr>
              <a:t>14</a:t>
            </a:fld>
            <a:endParaRPr lang="el-GR" altLang="el-GR"/>
          </a:p>
        </p:txBody>
      </p:sp>
      <p:sp>
        <p:nvSpPr>
          <p:cNvPr id="27653" name="Rectangle 2"/>
          <p:cNvSpPr>
            <a:spLocks noGrp="1" noChangeArrowheads="1"/>
          </p:cNvSpPr>
          <p:nvPr>
            <p:ph type="title"/>
          </p:nvPr>
        </p:nvSpPr>
        <p:spPr>
          <a:xfrm>
            <a:off x="1992313" y="188913"/>
            <a:ext cx="8229600" cy="868362"/>
          </a:xfrm>
        </p:spPr>
        <p:txBody>
          <a:bodyPr/>
          <a:lstStyle/>
          <a:p>
            <a:pPr eaLnBrk="1" hangingPunct="1"/>
            <a:r>
              <a:rPr lang="el-GR" altLang="el-GR" b="1" dirty="0" smtClean="0">
                <a:latin typeface="+mn-lt"/>
              </a:rPr>
              <a:t>Παραδείγματα Στοιχείων ΣΕ </a:t>
            </a:r>
          </a:p>
        </p:txBody>
      </p:sp>
      <p:graphicFrame>
        <p:nvGraphicFramePr>
          <p:cNvPr id="40013" name="Group 77"/>
          <p:cNvGraphicFramePr>
            <a:graphicFrameLocks noGrp="1"/>
          </p:cNvGraphicFramePr>
          <p:nvPr>
            <p:ph idx="1"/>
            <p:extLst>
              <p:ext uri="{D42A27DB-BD31-4B8C-83A1-F6EECF244321}">
                <p14:modId xmlns:p14="http://schemas.microsoft.com/office/powerpoint/2010/main" val="1172934457"/>
              </p:ext>
            </p:extLst>
          </p:nvPr>
        </p:nvGraphicFramePr>
        <p:xfrm>
          <a:off x="1992313" y="1125539"/>
          <a:ext cx="8229600" cy="4773617"/>
        </p:xfrm>
        <a:graphic>
          <a:graphicData uri="http://schemas.openxmlformats.org/drawingml/2006/table">
            <a:tbl>
              <a:tblPr/>
              <a:tblGrid>
                <a:gridCol w="2590800"/>
                <a:gridCol w="2895600"/>
                <a:gridCol w="2743200"/>
              </a:tblGrid>
              <a:tr h="731815">
                <a:tc>
                  <a:txBody>
                    <a:bodyPr/>
                    <a:lstStyle/>
                    <a:p>
                      <a:endParaRPr lang="el-GR" dirty="0"/>
                    </a:p>
                  </a:txBody>
                  <a:tcPr marL="90000" marR="90000" marT="46799" marB="467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600" b="1" i="0" u="none" strike="noStrike" cap="none" normalizeH="0" baseline="0" dirty="0" smtClean="0">
                          <a:ln>
                            <a:noFill/>
                          </a:ln>
                          <a:solidFill>
                            <a:schemeClr val="tx1"/>
                          </a:solidFill>
                          <a:effectLst/>
                          <a:latin typeface="Verdana" panose="020B0604030504040204" pitchFamily="34" charset="0"/>
                        </a:rPr>
                        <a:t>Εσωτερικές πηγές</a:t>
                      </a:r>
                    </a:p>
                  </a:txBody>
                  <a:tcPr marL="90000" marR="90000" marT="46799" marB="46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600" b="1" i="0" u="none" strike="noStrike" cap="none" normalizeH="0" baseline="0" dirty="0" smtClean="0">
                          <a:ln>
                            <a:noFill/>
                          </a:ln>
                          <a:solidFill>
                            <a:schemeClr val="tx1"/>
                          </a:solidFill>
                          <a:effectLst/>
                          <a:latin typeface="Verdana" panose="020B0604030504040204" pitchFamily="34" charset="0"/>
                        </a:rPr>
                        <a:t>Εξωτερικές πηγές</a:t>
                      </a:r>
                    </a:p>
                  </a:txBody>
                  <a:tcPr marL="90000" marR="90000" marT="46799" marB="467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874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Verdana" panose="020B0604030504040204" pitchFamily="34" charset="0"/>
                        </a:rPr>
                        <a:t>Επίσημη σε ηλεκτρονική μορφή</a:t>
                      </a:r>
                    </a:p>
                  </a:txBody>
                  <a:tcPr marL="54000" marR="18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Verdana" panose="020B0604030504040204" pitchFamily="34" charset="0"/>
                        </a:rPr>
                        <a:t>Κρίσιμος δείκτης</a:t>
                      </a:r>
                      <a:r>
                        <a:rPr kumimoji="0" lang="en-US" altLang="el-GR" sz="1600" b="0" i="0" u="none" strike="noStrike" cap="none" normalizeH="0" baseline="0" dirty="0" smtClean="0">
                          <a:ln>
                            <a:noFill/>
                          </a:ln>
                          <a:solidFill>
                            <a:schemeClr val="tx1"/>
                          </a:solidFill>
                          <a:effectLst/>
                          <a:latin typeface="Verdana" panose="020B0604030504040204" pitchFamily="34" charset="0"/>
                        </a:rPr>
                        <a:t> (key indicator)</a:t>
                      </a:r>
                      <a:r>
                        <a:rPr kumimoji="0" lang="el-GR" altLang="el-GR" sz="1600" b="0" i="0" u="none" strike="noStrike" cap="none" normalizeH="0" baseline="0" dirty="0" smtClean="0">
                          <a:ln>
                            <a:noFill/>
                          </a:ln>
                          <a:solidFill>
                            <a:schemeClr val="tx1"/>
                          </a:solidFill>
                          <a:effectLst/>
                          <a:latin typeface="Verdana" panose="020B0604030504040204" pitchFamily="34" charset="0"/>
                        </a:rPr>
                        <a:t> προερχόμενος από εσωτερικά συστήματα παρακολούθησης (</a:t>
                      </a:r>
                      <a:r>
                        <a:rPr kumimoji="0" lang="en-US" altLang="el-GR" sz="1600" b="0" i="0" u="none" strike="noStrike" cap="none" normalizeH="0" baseline="0" dirty="0" smtClean="0">
                          <a:ln>
                            <a:noFill/>
                          </a:ln>
                          <a:solidFill>
                            <a:schemeClr val="tx1"/>
                          </a:solidFill>
                          <a:effectLst/>
                          <a:latin typeface="Verdana" panose="020B0604030504040204" pitchFamily="34" charset="0"/>
                        </a:rPr>
                        <a:t>internal tracking systems</a:t>
                      </a:r>
                      <a:r>
                        <a:rPr kumimoji="0" lang="el-GR" altLang="el-GR" sz="1600" b="0" i="0" u="none" strike="noStrike" cap="none" normalizeH="0" baseline="0" dirty="0" smtClean="0">
                          <a:ln>
                            <a:noFill/>
                          </a:ln>
                          <a:solidFill>
                            <a:schemeClr val="tx1"/>
                          </a:solidFill>
                          <a:effectLst/>
                          <a:latin typeface="Verdana" panose="020B0604030504040204" pitchFamily="34" charset="0"/>
                        </a:rPr>
                        <a:t>)</a:t>
                      </a:r>
                    </a:p>
                  </a:txBody>
                  <a:tcPr marL="54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Verdana" panose="020B0604030504040204" pitchFamily="34" charset="0"/>
                        </a:rPr>
                        <a:t>Δημόσιες Βάσεις Δεδομένων</a:t>
                      </a:r>
                    </a:p>
                  </a:txBody>
                  <a:tcPr marL="54000" marR="18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149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Verdana" panose="020B0604030504040204" pitchFamily="34" charset="0"/>
                        </a:rPr>
                        <a:t>Επίσημη σε έγγραφη μορφή</a:t>
                      </a:r>
                    </a:p>
                  </a:txBody>
                  <a:tcPr marL="54000" marR="18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Verdana" panose="020B0604030504040204" pitchFamily="34" charset="0"/>
                        </a:rPr>
                        <a:t>Αναφορές σχεδιασμού, εσωτερικοί έλεγχοι</a:t>
                      </a:r>
                    </a:p>
                  </a:txBody>
                  <a:tcPr marL="54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Verdana" panose="020B0604030504040204" pitchFamily="34" charset="0"/>
                        </a:rPr>
                        <a:t>Κλαδικές αναφορές, βιβλία, περιοδικά</a:t>
                      </a:r>
                    </a:p>
                  </a:txBody>
                  <a:tcPr marL="54000" marR="18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149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Verdana" panose="020B0604030504040204" pitchFamily="34" charset="0"/>
                        </a:rPr>
                        <a:t>Επίσημη σε προφορική μορφή</a:t>
                      </a:r>
                    </a:p>
                  </a:txBody>
                  <a:tcPr marL="54000" marR="18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Verdana" panose="020B0604030504040204" pitchFamily="34" charset="0"/>
                        </a:rPr>
                        <a:t>Προγραμματισμένες συναντήσεις</a:t>
                      </a:r>
                    </a:p>
                  </a:txBody>
                  <a:tcPr marL="54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600" b="1" i="0" u="none" strike="noStrike" cap="none" normalizeH="0" baseline="0" dirty="0" smtClean="0">
                          <a:ln>
                            <a:noFill/>
                          </a:ln>
                          <a:solidFill>
                            <a:schemeClr val="tx1"/>
                          </a:solidFill>
                          <a:effectLst/>
                          <a:latin typeface="Verdana" panose="020B0604030504040204" pitchFamily="34" charset="0"/>
                        </a:rPr>
                        <a:t>Χαρακτήρας της Πληροφορίας</a:t>
                      </a:r>
                    </a:p>
                  </a:txBody>
                  <a:tcPr marL="54000" marR="18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1135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Verdana" panose="020B0604030504040204" pitchFamily="34" charset="0"/>
                        </a:rPr>
                        <a:t>Ανεπίσημη</a:t>
                      </a:r>
                    </a:p>
                  </a:txBody>
                  <a:tcPr marL="54000" marR="18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Verdana" panose="020B0604030504040204" pitchFamily="34" charset="0"/>
                        </a:rPr>
                        <a:t>Γεύματα εργασίας, κουτσομπολιό, </a:t>
                      </a:r>
                      <a:r>
                        <a:rPr kumimoji="0" lang="en-US" altLang="el-GR" sz="1600" b="0" i="0" u="none" strike="noStrike" cap="none" normalizeH="0" baseline="0" smtClean="0">
                          <a:ln>
                            <a:noFill/>
                          </a:ln>
                          <a:solidFill>
                            <a:schemeClr val="tx1"/>
                          </a:solidFill>
                          <a:effectLst/>
                          <a:latin typeface="Verdana" panose="020B0604030504040204" pitchFamily="34" charset="0"/>
                        </a:rPr>
                        <a:t>management by walking around</a:t>
                      </a:r>
                      <a:endParaRPr kumimoji="0" lang="el-GR" altLang="el-GR" sz="1600" b="0" i="0" u="none" strike="noStrike" cap="none" normalizeH="0" baseline="0" smtClean="0">
                        <a:ln>
                          <a:noFill/>
                        </a:ln>
                        <a:solidFill>
                          <a:schemeClr val="tx1"/>
                        </a:solidFill>
                        <a:effectLst/>
                        <a:latin typeface="Verdana" panose="020B0604030504040204" pitchFamily="34" charset="0"/>
                      </a:endParaRPr>
                    </a:p>
                  </a:txBody>
                  <a:tcPr marL="54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Verdana" panose="020B0604030504040204" pitchFamily="34" charset="0"/>
                        </a:rPr>
                        <a:t>Εμπορικές επιδείξεις (</a:t>
                      </a:r>
                      <a:r>
                        <a:rPr kumimoji="0" lang="en-US" altLang="el-GR" sz="1600" b="0" i="0" u="none" strike="noStrike" cap="none" normalizeH="0" baseline="0" dirty="0" smtClean="0">
                          <a:ln>
                            <a:noFill/>
                          </a:ln>
                          <a:solidFill>
                            <a:schemeClr val="tx1"/>
                          </a:solidFill>
                          <a:effectLst/>
                          <a:latin typeface="Verdana" panose="020B0604030504040204" pitchFamily="34" charset="0"/>
                        </a:rPr>
                        <a:t>trade shows</a:t>
                      </a:r>
                      <a:r>
                        <a:rPr kumimoji="0" lang="el-GR" altLang="el-GR" sz="1600" b="0" i="0" u="none" strike="noStrike" cap="none" normalizeH="0" baseline="0" dirty="0" smtClean="0">
                          <a:ln>
                            <a:noFill/>
                          </a:ln>
                          <a:solidFill>
                            <a:schemeClr val="tx1"/>
                          </a:solidFill>
                          <a:effectLst/>
                          <a:latin typeface="Verdana" panose="020B0604030504040204" pitchFamily="34" charset="0"/>
                        </a:rPr>
                        <a:t>), προσωπικές επαφές</a:t>
                      </a:r>
                    </a:p>
                  </a:txBody>
                  <a:tcPr marL="54000" marR="18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177914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3149071-CE91-4B88-8CAA-073B06F5EB2A}" type="slidenum">
              <a:rPr lang="el-GR" altLang="el-GR"/>
              <a:pPr>
                <a:defRPr/>
              </a:pPr>
              <a:t>15</a:t>
            </a:fld>
            <a:endParaRPr lang="el-GR" altLang="el-GR"/>
          </a:p>
        </p:txBody>
      </p:sp>
      <p:sp>
        <p:nvSpPr>
          <p:cNvPr id="28677" name="Rectangle 4"/>
          <p:cNvSpPr>
            <a:spLocks noGrp="1" noChangeArrowheads="1"/>
          </p:cNvSpPr>
          <p:nvPr>
            <p:ph type="title"/>
          </p:nvPr>
        </p:nvSpPr>
        <p:spPr>
          <a:xfrm>
            <a:off x="2209800" y="188913"/>
            <a:ext cx="7772400" cy="730250"/>
          </a:xfrm>
          <a:noFill/>
        </p:spPr>
        <p:txBody>
          <a:bodyPr/>
          <a:lstStyle/>
          <a:p>
            <a:pPr eaLnBrk="1" hangingPunct="1"/>
            <a:r>
              <a:rPr lang="el-GR" altLang="el-GR" b="1" dirty="0" smtClean="0">
                <a:latin typeface="+mn-lt"/>
              </a:rPr>
              <a:t>Παράδειγμα: </a:t>
            </a:r>
            <a:r>
              <a:rPr lang="en-US" altLang="el-GR" b="1" dirty="0" err="1" smtClean="0">
                <a:latin typeface="+mn-lt"/>
              </a:rPr>
              <a:t>Resumix</a:t>
            </a:r>
            <a:endParaRPr lang="el-GR" altLang="el-GR" b="1" dirty="0" smtClean="0">
              <a:latin typeface="+mn-lt"/>
            </a:endParaRPr>
          </a:p>
        </p:txBody>
      </p:sp>
      <p:sp>
        <p:nvSpPr>
          <p:cNvPr id="28678" name="Rectangle 5"/>
          <p:cNvSpPr>
            <a:spLocks noGrp="1" noChangeArrowheads="1"/>
          </p:cNvSpPr>
          <p:nvPr>
            <p:ph type="body" idx="1"/>
          </p:nvPr>
        </p:nvSpPr>
        <p:spPr>
          <a:xfrm>
            <a:off x="2208213" y="1196975"/>
            <a:ext cx="7772400" cy="4679950"/>
          </a:xfrm>
          <a:noFill/>
        </p:spPr>
        <p:txBody>
          <a:bodyPr>
            <a:normAutofit lnSpcReduction="10000"/>
          </a:bodyPr>
          <a:lstStyle/>
          <a:p>
            <a:pPr eaLnBrk="1" hangingPunct="1">
              <a:lnSpc>
                <a:spcPct val="80000"/>
              </a:lnSpc>
            </a:pPr>
            <a:r>
              <a:rPr lang="el-GR" altLang="el-GR" sz="2000" dirty="0"/>
              <a:t>Μεγάλη καθυστέρηση στην επεξεργασία των αιτήσεων που γίνονται ως απάντηση σε αγγελία της </a:t>
            </a:r>
            <a:r>
              <a:rPr lang="en-US" altLang="el-GR" sz="2000" dirty="0"/>
              <a:t>TRW</a:t>
            </a:r>
            <a:endParaRPr lang="el-GR" altLang="el-GR" sz="2000" dirty="0"/>
          </a:p>
          <a:p>
            <a:pPr eaLnBrk="1" hangingPunct="1">
              <a:lnSpc>
                <a:spcPct val="80000"/>
              </a:lnSpc>
            </a:pPr>
            <a:r>
              <a:rPr lang="el-GR" altLang="el-GR" sz="2000" dirty="0" err="1"/>
              <a:t>Χειρογραφικό</a:t>
            </a:r>
            <a:r>
              <a:rPr lang="el-GR" altLang="el-GR" sz="2000" dirty="0"/>
              <a:t> σύστημα επεξεργασίας αιτήσεων</a:t>
            </a:r>
          </a:p>
          <a:p>
            <a:pPr eaLnBrk="1" hangingPunct="1">
              <a:lnSpc>
                <a:spcPct val="80000"/>
              </a:lnSpc>
            </a:pPr>
            <a:r>
              <a:rPr lang="el-GR" altLang="el-GR" sz="2000" dirty="0"/>
              <a:t>Οι καλύτεροι αιτούντες δεν ήταν πλέον διαθέσιμοι τη στιγμή που το υπεύθυνο για την πρόσληψη στέλεχος επικοινωνούσε μαζί τους</a:t>
            </a:r>
          </a:p>
          <a:p>
            <a:pPr eaLnBrk="1" hangingPunct="1">
              <a:lnSpc>
                <a:spcPct val="80000"/>
              </a:lnSpc>
            </a:pPr>
            <a:r>
              <a:rPr lang="el-GR" altLang="el-GR" sz="2000" dirty="0"/>
              <a:t>Αυτοματοποίηση της διαδικασίας επεξεργασίας των περιλήψεων προσόντων (</a:t>
            </a:r>
            <a:r>
              <a:rPr lang="en-US" altLang="el-GR" sz="2000" dirty="0"/>
              <a:t>résumé</a:t>
            </a:r>
            <a:r>
              <a:rPr lang="el-GR" altLang="el-GR" sz="2000" dirty="0"/>
              <a:t>)</a:t>
            </a:r>
            <a:endParaRPr lang="en-US" altLang="el-GR" sz="2000" dirty="0"/>
          </a:p>
          <a:p>
            <a:pPr eaLnBrk="1" hangingPunct="1">
              <a:lnSpc>
                <a:spcPct val="80000"/>
              </a:lnSpc>
            </a:pPr>
            <a:r>
              <a:rPr lang="el-GR" altLang="el-GR" sz="2000" dirty="0"/>
              <a:t>Σάρωση των περιλήψεων και χρήση </a:t>
            </a:r>
            <a:r>
              <a:rPr lang="en-US" altLang="el-GR" sz="2000" dirty="0"/>
              <a:t>OCR</a:t>
            </a:r>
            <a:r>
              <a:rPr lang="el-GR" altLang="el-GR" sz="2000" dirty="0"/>
              <a:t>. «Ετικέτες»- </a:t>
            </a:r>
            <a:r>
              <a:rPr lang="el-GR" altLang="el-GR" sz="2000" dirty="0" err="1"/>
              <a:t>μεταδεδομένα</a:t>
            </a:r>
            <a:r>
              <a:rPr lang="el-GR" altLang="el-GR" sz="2000" dirty="0"/>
              <a:t> για κάθε </a:t>
            </a:r>
            <a:r>
              <a:rPr lang="en-US" altLang="el-GR" sz="2000" dirty="0"/>
              <a:t>CV</a:t>
            </a:r>
            <a:r>
              <a:rPr lang="el-GR" altLang="el-GR" sz="2000" dirty="0"/>
              <a:t> και περίληψη.</a:t>
            </a:r>
          </a:p>
          <a:p>
            <a:pPr eaLnBrk="1" hangingPunct="1">
              <a:lnSpc>
                <a:spcPct val="80000"/>
              </a:lnSpc>
            </a:pPr>
            <a:r>
              <a:rPr lang="el-GR" altLang="el-GR" sz="2000" dirty="0"/>
              <a:t>Αξιολόγηση της περίληψης και του </a:t>
            </a:r>
            <a:r>
              <a:rPr lang="en-US" altLang="el-GR" sz="2000" dirty="0"/>
              <a:t>CV</a:t>
            </a:r>
            <a:r>
              <a:rPr lang="el-GR" altLang="el-GR" sz="2000" dirty="0"/>
              <a:t> βάσει κριτηρίων που μπορούν να μεταβάλλονται.</a:t>
            </a:r>
          </a:p>
          <a:p>
            <a:pPr eaLnBrk="1" hangingPunct="1">
              <a:lnSpc>
                <a:spcPct val="80000"/>
              </a:lnSpc>
            </a:pPr>
            <a:r>
              <a:rPr lang="el-GR" altLang="el-GR" sz="2000" dirty="0"/>
              <a:t>Χρήση της αποθηκευμένης γνώσης για μελλοντικές ανάγκες (π.χ. νέες αγγελίες με ίδιο αντικείμενο απασχόλησης, νέες αντικείμενα απασχόλησης τα οποία μπορεί να ικανοποιούνται από προσόντα που έχουν άτομα που έχουν κάνει ήδη αίτηση. Έτσι ίσως να αποφευχθεί μια πιθανή έκδοση αγγελίας)</a:t>
            </a:r>
          </a:p>
        </p:txBody>
      </p:sp>
    </p:spTree>
    <p:extLst>
      <p:ext uri="{BB962C8B-B14F-4D97-AF65-F5344CB8AC3E}">
        <p14:creationId xmlns:p14="http://schemas.microsoft.com/office/powerpoint/2010/main" val="3075038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1C8A5A8-A44B-4280-A4EB-C9279A518E2F}" type="slidenum">
              <a:rPr lang="el-GR" altLang="el-GR"/>
              <a:pPr>
                <a:defRPr/>
              </a:pPr>
              <a:t>16</a:t>
            </a:fld>
            <a:endParaRPr lang="el-GR" altLang="el-GR"/>
          </a:p>
        </p:txBody>
      </p:sp>
      <p:sp>
        <p:nvSpPr>
          <p:cNvPr id="29701" name="Rectangle 4"/>
          <p:cNvSpPr>
            <a:spLocks noGrp="1" noChangeArrowheads="1"/>
          </p:cNvSpPr>
          <p:nvPr>
            <p:ph type="title"/>
          </p:nvPr>
        </p:nvSpPr>
        <p:spPr>
          <a:xfrm>
            <a:off x="1992313" y="260351"/>
            <a:ext cx="8229600" cy="868363"/>
          </a:xfrm>
          <a:noFill/>
        </p:spPr>
        <p:txBody>
          <a:bodyPr>
            <a:noAutofit/>
          </a:bodyPr>
          <a:lstStyle/>
          <a:p>
            <a:pPr eaLnBrk="1" hangingPunct="1"/>
            <a:r>
              <a:rPr lang="el-GR" altLang="el-GR" b="1" dirty="0">
                <a:latin typeface="+mn-lt"/>
              </a:rPr>
              <a:t>Αλληλεπιδράσεις μεταξύ των στοιχείων</a:t>
            </a:r>
          </a:p>
        </p:txBody>
      </p:sp>
      <p:sp>
        <p:nvSpPr>
          <p:cNvPr id="29702" name="Rectangle 5"/>
          <p:cNvSpPr>
            <a:spLocks noGrp="1" noChangeArrowheads="1"/>
          </p:cNvSpPr>
          <p:nvPr>
            <p:ph type="body" idx="1"/>
          </p:nvPr>
        </p:nvSpPr>
        <p:spPr>
          <a:xfrm>
            <a:off x="1992313" y="1369430"/>
            <a:ext cx="8229600" cy="4535487"/>
          </a:xfrm>
          <a:noFill/>
        </p:spPr>
        <p:txBody>
          <a:bodyPr>
            <a:normAutofit/>
          </a:bodyPr>
          <a:lstStyle/>
          <a:p>
            <a:pPr marL="609600" indent="0">
              <a:buNone/>
            </a:pPr>
            <a:r>
              <a:rPr lang="el-GR" altLang="el-GR" sz="2000" b="1" i="1" dirty="0"/>
              <a:t>Ισορροπία μεταξύ των στοιχείων</a:t>
            </a:r>
          </a:p>
          <a:p>
            <a:pPr marL="609600" indent="0">
              <a:buNone/>
            </a:pPr>
            <a:r>
              <a:rPr lang="el-GR" altLang="el-GR" sz="2000" dirty="0"/>
              <a:t>Προϊόντα κατάλληλα για τους πελάτες</a:t>
            </a:r>
          </a:p>
          <a:p>
            <a:pPr marL="609600" indent="0">
              <a:buNone/>
            </a:pPr>
            <a:r>
              <a:rPr lang="el-GR" altLang="el-GR" sz="2000" dirty="0"/>
              <a:t>ΕΔ κατάλληλες για τα προϊόντα</a:t>
            </a:r>
          </a:p>
          <a:p>
            <a:pPr marL="609600" indent="0">
              <a:buNone/>
            </a:pPr>
            <a:r>
              <a:rPr lang="el-GR" altLang="el-GR" sz="2000" dirty="0"/>
              <a:t>Συμμετέχοντες, πληροφορία και τεχνολογία δεν είναι κατάλληλα για τις ΕΔ</a:t>
            </a:r>
          </a:p>
          <a:p>
            <a:pPr marL="609600" indent="0">
              <a:buNone/>
            </a:pPr>
            <a:endParaRPr lang="el-GR" altLang="el-GR" sz="2000" dirty="0"/>
          </a:p>
          <a:p>
            <a:pPr marL="609600" indent="0">
              <a:buNone/>
            </a:pPr>
            <a:r>
              <a:rPr lang="el-GR" altLang="el-GR" sz="2000" dirty="0"/>
              <a:t>Προσοχή: αλλαγή στο ένα στοιχείο συνήθως επιτάσσει αλλαγές και στα άλλα στοιχεία</a:t>
            </a:r>
          </a:p>
          <a:p>
            <a:pPr marL="609600" indent="0">
              <a:buNone/>
            </a:pPr>
            <a:r>
              <a:rPr lang="el-GR" altLang="el-GR" sz="2000" dirty="0"/>
              <a:t>Πηγές συγκρούσεων μεταξύ στοιχείων:</a:t>
            </a:r>
          </a:p>
          <a:p>
            <a:pPr marL="609600" indent="0">
              <a:buFontTx/>
              <a:buAutoNum type="arabicPeriod"/>
            </a:pPr>
            <a:r>
              <a:rPr lang="el-GR" altLang="el-GR" sz="2000" dirty="0"/>
              <a:t>Αρχιτεκτονικές Ασυνέπειες</a:t>
            </a:r>
          </a:p>
          <a:p>
            <a:pPr marL="609600" indent="0">
              <a:buFontTx/>
              <a:buAutoNum type="arabicPeriod"/>
            </a:pPr>
            <a:r>
              <a:rPr lang="el-GR" altLang="el-GR" sz="2000" dirty="0"/>
              <a:t>Συγκρουόμενοι στόχοι εντός του ΣΕ</a:t>
            </a:r>
          </a:p>
          <a:p>
            <a:pPr marL="609600" indent="0">
              <a:buFontTx/>
              <a:buAutoNum type="arabicPeriod"/>
            </a:pPr>
            <a:r>
              <a:rPr lang="el-GR" altLang="el-GR" sz="2000" dirty="0"/>
              <a:t>Ασυνέπεια με το πλαίσιο και την υποδομή</a:t>
            </a:r>
          </a:p>
        </p:txBody>
      </p:sp>
    </p:spTree>
    <p:extLst>
      <p:ext uri="{BB962C8B-B14F-4D97-AF65-F5344CB8AC3E}">
        <p14:creationId xmlns:p14="http://schemas.microsoft.com/office/powerpoint/2010/main" val="2695842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pPr algn="ctr"/>
            <a:r>
              <a:rPr lang="el-GR" dirty="0" smtClean="0"/>
              <a:t>Βασικές αρχές ενός Συστήματος Εργασίας</a:t>
            </a:r>
            <a:endParaRPr lang="el-GR" dirty="0"/>
          </a:p>
        </p:txBody>
      </p:sp>
      <p:sp>
        <p:nvSpPr>
          <p:cNvPr id="6" name="Θέση κειμένου 5"/>
          <p:cNvSpPr>
            <a:spLocks noGrp="1"/>
          </p:cNvSpPr>
          <p:nvPr>
            <p:ph type="body" idx="1"/>
          </p:nvPr>
        </p:nvSpPr>
        <p:spPr>
          <a:xfrm>
            <a:off x="2207568" y="3861049"/>
            <a:ext cx="7772400" cy="1944216"/>
          </a:xfrm>
        </p:spPr>
        <p:txBody>
          <a:bodyPr>
            <a:normAutofit fontScale="92500" lnSpcReduction="20000"/>
          </a:bodyPr>
          <a:lstStyle/>
          <a:p>
            <a:pPr algn="ctr"/>
            <a:endParaRPr lang="el-GR" b="1" dirty="0" smtClean="0"/>
          </a:p>
          <a:p>
            <a:pPr algn="ctr"/>
            <a:r>
              <a:rPr lang="el-GR" b="1" dirty="0" smtClean="0"/>
              <a:t>Μάθημα: </a:t>
            </a:r>
            <a:r>
              <a:rPr lang="el-GR" dirty="0" smtClean="0"/>
              <a:t>Ανάλυση &amp; </a:t>
            </a:r>
            <a:r>
              <a:rPr lang="el-GR" dirty="0" err="1" smtClean="0"/>
              <a:t>Μοντελοποίηση</a:t>
            </a:r>
            <a:r>
              <a:rPr lang="el-GR" dirty="0" smtClean="0"/>
              <a:t> Επιχειρηματικών </a:t>
            </a:r>
          </a:p>
          <a:p>
            <a:pPr algn="ctr"/>
            <a:r>
              <a:rPr lang="el-GR" dirty="0" smtClean="0"/>
              <a:t>Διαδικασιών και Συστημάτων</a:t>
            </a:r>
          </a:p>
          <a:p>
            <a:pPr algn="ctr"/>
            <a:r>
              <a:rPr lang="el-GR" b="1" dirty="0" smtClean="0"/>
              <a:t>Ενότητα </a:t>
            </a:r>
            <a:r>
              <a:rPr lang="en-US" b="1" dirty="0"/>
              <a:t># </a:t>
            </a:r>
            <a:r>
              <a:rPr lang="el-GR" b="1" dirty="0"/>
              <a:t>2</a:t>
            </a:r>
            <a:r>
              <a:rPr lang="el-GR" b="1" dirty="0" smtClean="0"/>
              <a:t>: </a:t>
            </a:r>
            <a:r>
              <a:rPr lang="el-GR" dirty="0" smtClean="0"/>
              <a:t>Εισαγωγή στα Συστήματα Εργασίας</a:t>
            </a:r>
            <a:r>
              <a:rPr lang="en-US" dirty="0" smtClean="0"/>
              <a:t> </a:t>
            </a:r>
            <a:endParaRPr lang="el-GR" dirty="0" smtClean="0"/>
          </a:p>
          <a:p>
            <a:pPr algn="ctr"/>
            <a:r>
              <a:rPr lang="el-GR" b="1" dirty="0" smtClean="0"/>
              <a:t>Διδάσκων: </a:t>
            </a:r>
            <a:r>
              <a:rPr lang="el-GR" dirty="0" smtClean="0"/>
              <a:t>Δρ. Αγγελική Πολυμενάκου</a:t>
            </a:r>
            <a:endParaRPr lang="el-GR" dirty="0"/>
          </a:p>
          <a:p>
            <a:pPr algn="ctr"/>
            <a:r>
              <a:rPr lang="el-GR" dirty="0" smtClean="0"/>
              <a:t> </a:t>
            </a:r>
            <a:r>
              <a:rPr lang="el-GR" b="1" dirty="0" smtClean="0"/>
              <a:t>Τμήμα: </a:t>
            </a:r>
            <a:r>
              <a:rPr lang="el-GR" dirty="0" smtClean="0"/>
              <a:t>Διοικητικής Επιστήμης &amp; Τεχνολογίας</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47730" y="5591695"/>
            <a:ext cx="4310289" cy="1025873"/>
          </a:xfrm>
          <a:prstGeom prst="rect">
            <a:avLst/>
          </a:prstGeom>
          <a:noFill/>
        </p:spPr>
      </p:pic>
    </p:spTree>
    <p:extLst>
      <p:ext uri="{BB962C8B-B14F-4D97-AF65-F5344CB8AC3E}">
        <p14:creationId xmlns:p14="http://schemas.microsoft.com/office/powerpoint/2010/main" val="2795906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10D4AB1D-F4F0-48A8-B9FA-0A0D66B5DB72}" type="slidenum">
              <a:rPr lang="el-GR" altLang="el-GR">
                <a:solidFill>
                  <a:prstClr val="black">
                    <a:tint val="75000"/>
                  </a:prstClr>
                </a:solidFill>
              </a:rPr>
              <a:pPr>
                <a:defRPr/>
              </a:pPr>
              <a:t>18</a:t>
            </a:fld>
            <a:endParaRPr lang="el-GR" altLang="el-GR">
              <a:solidFill>
                <a:prstClr val="black">
                  <a:tint val="75000"/>
                </a:prstClr>
              </a:solidFill>
            </a:endParaRPr>
          </a:p>
        </p:txBody>
      </p:sp>
      <p:sp>
        <p:nvSpPr>
          <p:cNvPr id="47109" name="Rectangle 4"/>
          <p:cNvSpPr>
            <a:spLocks noGrp="1" noChangeArrowheads="1"/>
          </p:cNvSpPr>
          <p:nvPr>
            <p:ph type="title"/>
          </p:nvPr>
        </p:nvSpPr>
        <p:spPr>
          <a:xfrm>
            <a:off x="1981200" y="396875"/>
            <a:ext cx="8229600" cy="655638"/>
          </a:xfrm>
          <a:noFill/>
        </p:spPr>
        <p:txBody>
          <a:bodyPr>
            <a:noAutofit/>
          </a:bodyPr>
          <a:lstStyle/>
          <a:p>
            <a:pPr eaLnBrk="1" hangingPunct="1"/>
            <a:r>
              <a:rPr lang="el-GR" altLang="el-GR" b="1" dirty="0" smtClean="0">
                <a:latin typeface="+mn-lt"/>
              </a:rPr>
              <a:t>Τρεις τρόποι θέασης ενός ΣΕ</a:t>
            </a:r>
          </a:p>
        </p:txBody>
      </p:sp>
      <p:pic>
        <p:nvPicPr>
          <p:cNvPr id="47112" name="Picture 7"/>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051214" y="1580356"/>
            <a:ext cx="7704137" cy="4248150"/>
          </a:xfrm>
          <a:prstGeom prst="rect">
            <a:avLst/>
          </a:prstGeom>
          <a:noFill/>
          <a:ln>
            <a:noFill/>
          </a:ln>
          <a:effectLst>
            <a:outerShdw blurRad="1270000" dist="35921" dir="2700000" algn="ctr" rotWithShape="0">
              <a:schemeClr val="bg2">
                <a:alpha val="99000"/>
              </a:schemeClr>
            </a:outerShdw>
            <a:reflection stA="45000" endPos="6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878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520D16E-6536-4498-880E-792CCC2E840B}" type="slidenum">
              <a:rPr lang="el-GR" altLang="el-GR">
                <a:solidFill>
                  <a:prstClr val="black">
                    <a:tint val="75000"/>
                  </a:prstClr>
                </a:solidFill>
              </a:rPr>
              <a:pPr>
                <a:defRPr/>
              </a:pPr>
              <a:t>19</a:t>
            </a:fld>
            <a:endParaRPr lang="el-GR" altLang="el-GR">
              <a:solidFill>
                <a:prstClr val="black">
                  <a:tint val="75000"/>
                </a:prstClr>
              </a:solidFill>
            </a:endParaRPr>
          </a:p>
        </p:txBody>
      </p:sp>
      <p:sp>
        <p:nvSpPr>
          <p:cNvPr id="46085" name="Rectangle 4"/>
          <p:cNvSpPr>
            <a:spLocks noGrp="1" noChangeArrowheads="1"/>
          </p:cNvSpPr>
          <p:nvPr>
            <p:ph type="title"/>
          </p:nvPr>
        </p:nvSpPr>
        <p:spPr>
          <a:xfrm>
            <a:off x="1981200" y="293688"/>
            <a:ext cx="8229600" cy="831850"/>
          </a:xfrm>
          <a:noFill/>
        </p:spPr>
        <p:txBody>
          <a:bodyPr/>
          <a:lstStyle/>
          <a:p>
            <a:pPr eaLnBrk="1" hangingPunct="1"/>
            <a:r>
              <a:rPr lang="el-GR" altLang="el-GR" b="1" dirty="0" smtClean="0">
                <a:latin typeface="+mn-lt"/>
              </a:rPr>
              <a:t>Ανάγκη για Ισορρόπηση</a:t>
            </a:r>
          </a:p>
        </p:txBody>
      </p:sp>
      <p:sp>
        <p:nvSpPr>
          <p:cNvPr id="46086" name="Rectangle 5"/>
          <p:cNvSpPr>
            <a:spLocks noGrp="1" noChangeArrowheads="1"/>
          </p:cNvSpPr>
          <p:nvPr>
            <p:ph type="body" idx="1"/>
          </p:nvPr>
        </p:nvSpPr>
        <p:spPr>
          <a:xfrm>
            <a:off x="1981200" y="1414464"/>
            <a:ext cx="8229600" cy="4391025"/>
          </a:xfrm>
          <a:noFill/>
        </p:spPr>
        <p:txBody>
          <a:bodyPr>
            <a:normAutofit/>
          </a:bodyPr>
          <a:lstStyle/>
          <a:p>
            <a:pPr eaLnBrk="1" hangingPunct="1"/>
            <a:r>
              <a:rPr lang="el-GR" altLang="el-GR" sz="2000" b="1" i="1" dirty="0"/>
              <a:t>Εστίαση στα επιχειρηματικά αποτελέσματα </a:t>
            </a:r>
            <a:r>
              <a:rPr lang="el-GR" altLang="el-GR" sz="2000" dirty="0"/>
              <a:t>(ικανοποίηση πελάτη, αποδοτικότητα ΕΔ κ.α.)</a:t>
            </a:r>
          </a:p>
          <a:p>
            <a:pPr eaLnBrk="1" hangingPunct="1"/>
            <a:r>
              <a:rPr lang="el-GR" altLang="el-GR" sz="2000" b="1" i="1" dirty="0"/>
              <a:t>Εστίαση στους ανθρώπους και στον οργανισμό </a:t>
            </a:r>
            <a:r>
              <a:rPr lang="el-GR" altLang="el-GR" sz="2000" dirty="0"/>
              <a:t>(ικανοποίηση εργαζομένων, κλίμα εργασίας, κουλτούρα συνεργασίας κ.α.)</a:t>
            </a:r>
          </a:p>
          <a:p>
            <a:pPr eaLnBrk="1" hangingPunct="1"/>
            <a:r>
              <a:rPr lang="el-GR" altLang="el-GR" sz="2000" b="1" i="1" dirty="0"/>
              <a:t>Εστίαση στη τεχνολογία </a:t>
            </a:r>
            <a:r>
              <a:rPr lang="el-GR" altLang="el-GR" sz="2000" dirty="0"/>
              <a:t>(επεξεργασία πληροφορίας, διάχυση πληροφορίας, αποδοτικότητα πληροφορικής κ.α.)</a:t>
            </a:r>
          </a:p>
          <a:p>
            <a:pPr eaLnBrk="1" hangingPunct="1"/>
            <a:r>
              <a:rPr lang="el-GR" altLang="el-GR" sz="2000" dirty="0"/>
              <a:t>Μονοδιάστατη εστίαση δημιουργεί προβλήματα, </a:t>
            </a:r>
            <a:r>
              <a:rPr lang="el-GR" altLang="el-GR" sz="2000" dirty="0" err="1"/>
              <a:t>υπερ</a:t>
            </a:r>
            <a:r>
              <a:rPr lang="el-GR" altLang="el-GR" sz="2000" dirty="0"/>
              <a:t>-απλουστεύει τη πολυπλοκότητα της κατάστασης. Ισορρόπηση των τριών οπτικών</a:t>
            </a:r>
            <a:endParaRPr lang="el-GR" altLang="el-GR" sz="2000" dirty="0">
              <a:latin typeface="Times New Roman" panose="02020603050405020304" pitchFamily="18" charset="0"/>
            </a:endParaRPr>
          </a:p>
        </p:txBody>
      </p:sp>
    </p:spTree>
    <p:extLst>
      <p:ext uri="{BB962C8B-B14F-4D97-AF65-F5344CB8AC3E}">
        <p14:creationId xmlns:p14="http://schemas.microsoft.com/office/powerpoint/2010/main" val="1783352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1981200" y="1340769"/>
            <a:ext cx="8229600" cy="4525963"/>
          </a:xfrm>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στο Οικονομικό Πανεπιστήμιο Αθηνών</a:t>
            </a:r>
            <a:r>
              <a:rPr lang="el-GR" sz="2400" dirty="0"/>
              <a:t>» 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2856312" y="5055064"/>
            <a:ext cx="6480048" cy="1542288"/>
          </a:xfrm>
          <a:prstGeom prst="rect">
            <a:avLst/>
          </a:prstGeom>
          <a:noFill/>
        </p:spPr>
      </p:pic>
      <p:sp>
        <p:nvSpPr>
          <p:cNvPr id="4" name="Slide Number Placeholder 3"/>
          <p:cNvSpPr>
            <a:spLocks noGrp="1"/>
          </p:cNvSpPr>
          <p:nvPr>
            <p:ph type="sldNum" sz="quarter" idx="12"/>
          </p:nvPr>
        </p:nvSpPr>
        <p:spPr/>
        <p:txBody>
          <a:bodyPr/>
          <a:lstStyle/>
          <a:p>
            <a:fld id="{53C4726A-630D-4CB4-B088-BAB00F4188E9}" type="slidenum">
              <a:rPr lang="el-GR" smtClean="0"/>
              <a:pPr/>
              <a:t>2</a:t>
            </a:fld>
            <a:endParaRPr lang="el-GR" dirty="0"/>
          </a:p>
        </p:txBody>
      </p:sp>
    </p:spTree>
    <p:extLst>
      <p:ext uri="{BB962C8B-B14F-4D97-AF65-F5344CB8AC3E}">
        <p14:creationId xmlns:p14="http://schemas.microsoft.com/office/powerpoint/2010/main" val="373075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3"/>
          <p:cNvSpPr>
            <a:spLocks noGrp="1"/>
          </p:cNvSpPr>
          <p:nvPr>
            <p:ph type="sldNum" sz="quarter" idx="12"/>
          </p:nvPr>
        </p:nvSpPr>
        <p:spPr/>
        <p:txBody>
          <a:bodyPr/>
          <a:lstStyle/>
          <a:p>
            <a:pPr>
              <a:defRPr/>
            </a:pPr>
            <a:fld id="{CC4E0DE6-FCAA-4251-BA6F-981998910F7B}" type="slidenum">
              <a:rPr lang="el-GR" altLang="el-GR">
                <a:solidFill>
                  <a:prstClr val="black">
                    <a:tint val="75000"/>
                  </a:prstClr>
                </a:solidFill>
              </a:rPr>
              <a:pPr>
                <a:defRPr/>
              </a:pPr>
              <a:t>20</a:t>
            </a:fld>
            <a:endParaRPr lang="el-GR" altLang="el-GR">
              <a:solidFill>
                <a:prstClr val="black">
                  <a:tint val="75000"/>
                </a:prstClr>
              </a:solidFill>
            </a:endParaRPr>
          </a:p>
        </p:txBody>
      </p:sp>
      <p:sp>
        <p:nvSpPr>
          <p:cNvPr id="48133" name="AutoShape 30"/>
          <p:cNvSpPr>
            <a:spLocks noChangeAspect="1" noChangeArrowheads="1" noTextEdit="1"/>
          </p:cNvSpPr>
          <p:nvPr/>
        </p:nvSpPr>
        <p:spPr bwMode="auto">
          <a:xfrm>
            <a:off x="2135188" y="854076"/>
            <a:ext cx="7948612"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solidFill>
                <a:prstClr val="black"/>
              </a:solidFill>
            </a:endParaRPr>
          </a:p>
        </p:txBody>
      </p:sp>
      <p:sp>
        <p:nvSpPr>
          <p:cNvPr id="48134" name="Rectangle 26"/>
          <p:cNvSpPr>
            <a:spLocks noChangeArrowheads="1"/>
          </p:cNvSpPr>
          <p:nvPr/>
        </p:nvSpPr>
        <p:spPr bwMode="auto">
          <a:xfrm>
            <a:off x="1981200" y="106364"/>
            <a:ext cx="82296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l-GR" altLang="el-GR" sz="4400" b="1" dirty="0">
                <a:solidFill>
                  <a:prstClr val="black"/>
                </a:solidFill>
                <a:latin typeface="Calibri" panose="020F0502020204030204"/>
              </a:rPr>
              <a:t>Βασικές Αρχές που διέπουν τα ΣΕ</a:t>
            </a:r>
          </a:p>
        </p:txBody>
      </p:sp>
      <p:sp>
        <p:nvSpPr>
          <p:cNvPr id="48137" name="Rectangle 32"/>
          <p:cNvSpPr>
            <a:spLocks noChangeArrowheads="1"/>
          </p:cNvSpPr>
          <p:nvPr/>
        </p:nvSpPr>
        <p:spPr bwMode="auto">
          <a:xfrm>
            <a:off x="2674939" y="857250"/>
            <a:ext cx="16541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2300" b="1">
                <a:solidFill>
                  <a:srgbClr val="000000"/>
                </a:solidFill>
              </a:rPr>
              <a:t>Στοιχεία ΣΕ</a:t>
            </a:r>
            <a:r>
              <a:rPr lang="el-GR" altLang="el-GR" sz="2300" b="1">
                <a:solidFill>
                  <a:srgbClr val="000000"/>
                </a:solidFill>
                <a:latin typeface="Times New Roman" panose="02020603050405020304" pitchFamily="18" charset="0"/>
              </a:rPr>
              <a:t> </a:t>
            </a:r>
            <a:endParaRPr lang="el-GR" altLang="el-GR" sz="1800">
              <a:solidFill>
                <a:prstClr val="black"/>
              </a:solidFill>
              <a:latin typeface="Times New Roman" panose="02020603050405020304" pitchFamily="18" charset="0"/>
            </a:endParaRPr>
          </a:p>
        </p:txBody>
      </p:sp>
      <p:sp>
        <p:nvSpPr>
          <p:cNvPr id="48138" name="Rectangle 33"/>
          <p:cNvSpPr>
            <a:spLocks noChangeArrowheads="1"/>
          </p:cNvSpPr>
          <p:nvPr/>
        </p:nvSpPr>
        <p:spPr bwMode="auto">
          <a:xfrm>
            <a:off x="4348163" y="857251"/>
            <a:ext cx="150522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2300" b="1">
                <a:solidFill>
                  <a:srgbClr val="000000"/>
                </a:solidFill>
              </a:rPr>
              <a:t>(Elements)</a:t>
            </a:r>
            <a:endParaRPr lang="el-GR" altLang="el-GR" sz="1800">
              <a:solidFill>
                <a:prstClr val="black"/>
              </a:solidFill>
            </a:endParaRPr>
          </a:p>
        </p:txBody>
      </p:sp>
      <p:sp>
        <p:nvSpPr>
          <p:cNvPr id="48139" name="Rectangle 35"/>
          <p:cNvSpPr>
            <a:spLocks noChangeArrowheads="1"/>
          </p:cNvSpPr>
          <p:nvPr/>
        </p:nvSpPr>
        <p:spPr bwMode="auto">
          <a:xfrm>
            <a:off x="6870700" y="857250"/>
            <a:ext cx="8445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2300" b="1">
                <a:solidFill>
                  <a:srgbClr val="000000"/>
                </a:solidFill>
              </a:rPr>
              <a:t>Αρχές</a:t>
            </a:r>
            <a:endParaRPr lang="el-GR" altLang="el-GR" sz="1800">
              <a:solidFill>
                <a:prstClr val="black"/>
              </a:solidFill>
            </a:endParaRPr>
          </a:p>
        </p:txBody>
      </p:sp>
      <p:sp>
        <p:nvSpPr>
          <p:cNvPr id="48140" name="Rectangle 36"/>
          <p:cNvSpPr>
            <a:spLocks noChangeArrowheads="1"/>
          </p:cNvSpPr>
          <p:nvPr/>
        </p:nvSpPr>
        <p:spPr bwMode="auto">
          <a:xfrm>
            <a:off x="7821613" y="857250"/>
            <a:ext cx="15875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2300" b="1">
                <a:solidFill>
                  <a:srgbClr val="000000"/>
                </a:solidFill>
                <a:latin typeface="Times New Roman" panose="02020603050405020304" pitchFamily="18" charset="0"/>
              </a:rPr>
              <a:t>(</a:t>
            </a:r>
            <a:r>
              <a:rPr lang="el-GR" altLang="el-GR" sz="2300" b="1">
                <a:solidFill>
                  <a:srgbClr val="000000"/>
                </a:solidFill>
              </a:rPr>
              <a:t>Principles</a:t>
            </a:r>
            <a:r>
              <a:rPr lang="el-GR" altLang="el-GR" sz="2300" b="1">
                <a:solidFill>
                  <a:srgbClr val="000000"/>
                </a:solidFill>
                <a:latin typeface="Times New Roman" panose="02020603050405020304" pitchFamily="18" charset="0"/>
              </a:rPr>
              <a:t>)</a:t>
            </a:r>
            <a:endParaRPr lang="el-GR" altLang="el-GR" sz="1800">
              <a:solidFill>
                <a:prstClr val="black"/>
              </a:solidFill>
            </a:endParaRPr>
          </a:p>
        </p:txBody>
      </p:sp>
      <p:sp>
        <p:nvSpPr>
          <p:cNvPr id="48141" name="Rectangle 37"/>
          <p:cNvSpPr>
            <a:spLocks noChangeArrowheads="1"/>
          </p:cNvSpPr>
          <p:nvPr/>
        </p:nvSpPr>
        <p:spPr bwMode="auto">
          <a:xfrm>
            <a:off x="2265363" y="1298575"/>
            <a:ext cx="8667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Πελάτες</a:t>
            </a:r>
            <a:endParaRPr lang="el-GR" altLang="el-GR" sz="1800">
              <a:solidFill>
                <a:prstClr val="black"/>
              </a:solidFill>
            </a:endParaRPr>
          </a:p>
        </p:txBody>
      </p:sp>
      <p:sp>
        <p:nvSpPr>
          <p:cNvPr id="48142" name="Rectangle 38"/>
          <p:cNvSpPr>
            <a:spLocks noChangeArrowheads="1"/>
          </p:cNvSpPr>
          <p:nvPr/>
        </p:nvSpPr>
        <p:spPr bwMode="auto">
          <a:xfrm>
            <a:off x="3068638" y="1298575"/>
            <a:ext cx="140583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latin typeface="Times New Roman" panose="02020603050405020304" pitchFamily="18" charset="0"/>
              </a:rPr>
              <a:t> (</a:t>
            </a:r>
            <a:r>
              <a:rPr lang="el-GR" altLang="el-GR" sz="1900">
                <a:solidFill>
                  <a:srgbClr val="000000"/>
                </a:solidFill>
              </a:rPr>
              <a:t>Customers</a:t>
            </a:r>
            <a:r>
              <a:rPr lang="el-GR" altLang="el-GR" sz="1900">
                <a:solidFill>
                  <a:srgbClr val="000000"/>
                </a:solidFill>
                <a:latin typeface="Times New Roman" panose="02020603050405020304" pitchFamily="18" charset="0"/>
              </a:rPr>
              <a:t>)</a:t>
            </a:r>
            <a:endParaRPr lang="el-GR" altLang="el-GR" sz="1800">
              <a:solidFill>
                <a:prstClr val="black"/>
              </a:solidFill>
            </a:endParaRPr>
          </a:p>
        </p:txBody>
      </p:sp>
      <p:sp>
        <p:nvSpPr>
          <p:cNvPr id="48143" name="Rectangle 39"/>
          <p:cNvSpPr>
            <a:spLocks noChangeArrowheads="1"/>
          </p:cNvSpPr>
          <p:nvPr/>
        </p:nvSpPr>
        <p:spPr bwMode="auto">
          <a:xfrm>
            <a:off x="6113464" y="1298575"/>
            <a:ext cx="264726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Ευχαρίστησε τον πελάτη</a:t>
            </a:r>
            <a:endParaRPr lang="el-GR" altLang="el-GR" sz="1800">
              <a:solidFill>
                <a:prstClr val="black"/>
              </a:solidFill>
            </a:endParaRPr>
          </a:p>
        </p:txBody>
      </p:sp>
      <p:sp>
        <p:nvSpPr>
          <p:cNvPr id="48144" name="Rectangle 40"/>
          <p:cNvSpPr>
            <a:spLocks noChangeArrowheads="1"/>
          </p:cNvSpPr>
          <p:nvPr/>
        </p:nvSpPr>
        <p:spPr bwMode="auto">
          <a:xfrm>
            <a:off x="2265364" y="1741488"/>
            <a:ext cx="21910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Προϊόντα (Products)</a:t>
            </a:r>
            <a:endParaRPr lang="el-GR" altLang="el-GR" sz="1800">
              <a:solidFill>
                <a:prstClr val="black"/>
              </a:solidFill>
            </a:endParaRPr>
          </a:p>
        </p:txBody>
      </p:sp>
      <p:sp>
        <p:nvSpPr>
          <p:cNvPr id="48145" name="Rectangle 41"/>
          <p:cNvSpPr>
            <a:spLocks noChangeArrowheads="1"/>
          </p:cNvSpPr>
          <p:nvPr/>
        </p:nvSpPr>
        <p:spPr bwMode="auto">
          <a:xfrm>
            <a:off x="6113464" y="1741488"/>
            <a:ext cx="307430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Δημιούργησε προϊόν που να</a:t>
            </a:r>
            <a:endParaRPr lang="el-GR" altLang="el-GR" sz="1800">
              <a:solidFill>
                <a:prstClr val="black"/>
              </a:solidFill>
            </a:endParaRPr>
          </a:p>
        </p:txBody>
      </p:sp>
      <p:sp>
        <p:nvSpPr>
          <p:cNvPr id="48146" name="Rectangle 42"/>
          <p:cNvSpPr>
            <a:spLocks noChangeArrowheads="1"/>
          </p:cNvSpPr>
          <p:nvPr/>
        </p:nvSpPr>
        <p:spPr bwMode="auto">
          <a:xfrm>
            <a:off x="6113464" y="2016125"/>
            <a:ext cx="236192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ευχαριστεί τον πελάτη</a:t>
            </a:r>
            <a:endParaRPr lang="el-GR" altLang="el-GR" sz="1800">
              <a:solidFill>
                <a:prstClr val="black"/>
              </a:solidFill>
            </a:endParaRPr>
          </a:p>
        </p:txBody>
      </p:sp>
      <p:sp>
        <p:nvSpPr>
          <p:cNvPr id="48147" name="Rectangle 43"/>
          <p:cNvSpPr>
            <a:spLocks noChangeArrowheads="1"/>
          </p:cNvSpPr>
          <p:nvPr/>
        </p:nvSpPr>
        <p:spPr bwMode="auto">
          <a:xfrm>
            <a:off x="2265364" y="2344738"/>
            <a:ext cx="30260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Επιχειρηματικές Διαδικασίες</a:t>
            </a:r>
            <a:endParaRPr lang="el-GR" altLang="el-GR" sz="1800">
              <a:solidFill>
                <a:prstClr val="black"/>
              </a:solidFill>
            </a:endParaRPr>
          </a:p>
        </p:txBody>
      </p:sp>
      <p:sp>
        <p:nvSpPr>
          <p:cNvPr id="48148" name="Rectangle 44"/>
          <p:cNvSpPr>
            <a:spLocks noChangeArrowheads="1"/>
          </p:cNvSpPr>
          <p:nvPr/>
        </p:nvSpPr>
        <p:spPr bwMode="auto">
          <a:xfrm>
            <a:off x="2265363" y="2620963"/>
            <a:ext cx="236122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(Business Processes)</a:t>
            </a:r>
            <a:endParaRPr lang="el-GR" altLang="el-GR" sz="1800">
              <a:solidFill>
                <a:prstClr val="black"/>
              </a:solidFill>
            </a:endParaRPr>
          </a:p>
        </p:txBody>
      </p:sp>
      <p:sp>
        <p:nvSpPr>
          <p:cNvPr id="48149" name="Rectangle 45"/>
          <p:cNvSpPr>
            <a:spLocks noChangeArrowheads="1"/>
          </p:cNvSpPr>
          <p:nvPr/>
        </p:nvSpPr>
        <p:spPr bwMode="auto">
          <a:xfrm>
            <a:off x="6113463" y="2344738"/>
            <a:ext cx="339490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Κάνε τη δουλειά αποδοτικότερα</a:t>
            </a:r>
            <a:endParaRPr lang="el-GR" altLang="el-GR" sz="1800">
              <a:solidFill>
                <a:prstClr val="black"/>
              </a:solidFill>
            </a:endParaRPr>
          </a:p>
        </p:txBody>
      </p:sp>
      <p:sp>
        <p:nvSpPr>
          <p:cNvPr id="48150" name="Rectangle 46"/>
          <p:cNvSpPr>
            <a:spLocks noChangeArrowheads="1"/>
          </p:cNvSpPr>
          <p:nvPr/>
        </p:nvSpPr>
        <p:spPr bwMode="auto">
          <a:xfrm>
            <a:off x="2279651" y="3141663"/>
            <a:ext cx="308885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Συμμετέχοντες (Participants)</a:t>
            </a:r>
            <a:endParaRPr lang="el-GR" altLang="el-GR" sz="1800">
              <a:solidFill>
                <a:prstClr val="black"/>
              </a:solidFill>
            </a:endParaRPr>
          </a:p>
        </p:txBody>
      </p:sp>
      <p:sp>
        <p:nvSpPr>
          <p:cNvPr id="48151" name="Rectangle 47"/>
          <p:cNvSpPr>
            <a:spLocks noChangeArrowheads="1"/>
          </p:cNvSpPr>
          <p:nvPr/>
        </p:nvSpPr>
        <p:spPr bwMode="auto">
          <a:xfrm>
            <a:off x="6096001" y="3141663"/>
            <a:ext cx="364324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Εξυπηρέτησε τους συμμετέχοντες</a:t>
            </a:r>
            <a:endParaRPr lang="el-GR" altLang="el-GR" sz="1800">
              <a:solidFill>
                <a:prstClr val="black"/>
              </a:solidFill>
            </a:endParaRPr>
          </a:p>
        </p:txBody>
      </p:sp>
      <p:sp>
        <p:nvSpPr>
          <p:cNvPr id="48152" name="Rectangle 48"/>
          <p:cNvSpPr>
            <a:spLocks noChangeArrowheads="1"/>
          </p:cNvSpPr>
          <p:nvPr/>
        </p:nvSpPr>
        <p:spPr bwMode="auto">
          <a:xfrm>
            <a:off x="2279651" y="3500438"/>
            <a:ext cx="279082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Πληροφορία (Information)</a:t>
            </a:r>
            <a:endParaRPr lang="el-GR" altLang="el-GR" sz="1800">
              <a:solidFill>
                <a:prstClr val="black"/>
              </a:solidFill>
            </a:endParaRPr>
          </a:p>
        </p:txBody>
      </p:sp>
      <p:sp>
        <p:nvSpPr>
          <p:cNvPr id="48153" name="Rectangle 49"/>
          <p:cNvSpPr>
            <a:spLocks noChangeArrowheads="1"/>
          </p:cNvSpPr>
          <p:nvPr/>
        </p:nvSpPr>
        <p:spPr bwMode="auto">
          <a:xfrm>
            <a:off x="6096001" y="3500438"/>
            <a:ext cx="286777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Δημιούργησε αξία από την</a:t>
            </a:r>
            <a:endParaRPr lang="el-GR" altLang="el-GR" sz="1800">
              <a:solidFill>
                <a:prstClr val="black"/>
              </a:solidFill>
            </a:endParaRPr>
          </a:p>
        </p:txBody>
      </p:sp>
      <p:sp>
        <p:nvSpPr>
          <p:cNvPr id="48154" name="Rectangle 50"/>
          <p:cNvSpPr>
            <a:spLocks noChangeArrowheads="1"/>
          </p:cNvSpPr>
          <p:nvPr/>
        </p:nvSpPr>
        <p:spPr bwMode="auto">
          <a:xfrm>
            <a:off x="6096000" y="3789363"/>
            <a:ext cx="132889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πληροφορία</a:t>
            </a:r>
            <a:endParaRPr lang="el-GR" altLang="el-GR" sz="1800">
              <a:solidFill>
                <a:prstClr val="black"/>
              </a:solidFill>
            </a:endParaRPr>
          </a:p>
        </p:txBody>
      </p:sp>
      <p:sp>
        <p:nvSpPr>
          <p:cNvPr id="48155" name="Rectangle 51"/>
          <p:cNvSpPr>
            <a:spLocks noChangeArrowheads="1"/>
          </p:cNvSpPr>
          <p:nvPr/>
        </p:nvSpPr>
        <p:spPr bwMode="auto">
          <a:xfrm>
            <a:off x="2279651" y="4219575"/>
            <a:ext cx="26534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Τεχνολογία (Technology)</a:t>
            </a:r>
            <a:endParaRPr lang="el-GR" altLang="el-GR" sz="1800">
              <a:solidFill>
                <a:prstClr val="black"/>
              </a:solidFill>
            </a:endParaRPr>
          </a:p>
        </p:txBody>
      </p:sp>
      <p:sp>
        <p:nvSpPr>
          <p:cNvPr id="48156" name="Rectangle 52"/>
          <p:cNvSpPr>
            <a:spLocks noChangeArrowheads="1"/>
          </p:cNvSpPr>
          <p:nvPr/>
        </p:nvSpPr>
        <p:spPr bwMode="auto">
          <a:xfrm>
            <a:off x="6096000" y="4221163"/>
            <a:ext cx="406181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Ελαχιστοποίησε την προσπάθεια που</a:t>
            </a:r>
            <a:endParaRPr lang="el-GR" altLang="el-GR" sz="1800">
              <a:solidFill>
                <a:prstClr val="black"/>
              </a:solidFill>
            </a:endParaRPr>
          </a:p>
        </p:txBody>
      </p:sp>
      <p:sp>
        <p:nvSpPr>
          <p:cNvPr id="48157" name="Rectangle 53"/>
          <p:cNvSpPr>
            <a:spLocks noChangeArrowheads="1"/>
          </p:cNvSpPr>
          <p:nvPr/>
        </p:nvSpPr>
        <p:spPr bwMode="auto">
          <a:xfrm>
            <a:off x="6096000" y="4581525"/>
            <a:ext cx="240072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δίδεται στη τεχνολογία</a:t>
            </a:r>
            <a:endParaRPr lang="el-GR" altLang="el-GR" sz="1800">
              <a:solidFill>
                <a:prstClr val="black"/>
              </a:solidFill>
            </a:endParaRPr>
          </a:p>
        </p:txBody>
      </p:sp>
      <p:sp>
        <p:nvSpPr>
          <p:cNvPr id="48158" name="Rectangle 54"/>
          <p:cNvSpPr>
            <a:spLocks noChangeArrowheads="1"/>
          </p:cNvSpPr>
          <p:nvPr/>
        </p:nvSpPr>
        <p:spPr bwMode="auto">
          <a:xfrm>
            <a:off x="2279651" y="4941888"/>
            <a:ext cx="190385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Πλαίσιο (Context)</a:t>
            </a:r>
            <a:endParaRPr lang="el-GR" altLang="el-GR" sz="1800">
              <a:solidFill>
                <a:prstClr val="black"/>
              </a:solidFill>
            </a:endParaRPr>
          </a:p>
        </p:txBody>
      </p:sp>
      <p:sp>
        <p:nvSpPr>
          <p:cNvPr id="48159" name="Rectangle 55"/>
          <p:cNvSpPr>
            <a:spLocks noChangeArrowheads="1"/>
          </p:cNvSpPr>
          <p:nvPr/>
        </p:nvSpPr>
        <p:spPr bwMode="auto">
          <a:xfrm>
            <a:off x="6096001" y="4868864"/>
            <a:ext cx="4086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Ελαχιστοποίηση ανεπιθύμητων συγκρούσεων </a:t>
            </a:r>
            <a:r>
              <a:rPr lang="el-GR" altLang="el-GR" sz="1800">
                <a:solidFill>
                  <a:srgbClr val="000000"/>
                </a:solidFill>
              </a:rPr>
              <a:t>και ρίσκων</a:t>
            </a:r>
          </a:p>
        </p:txBody>
      </p:sp>
      <p:sp>
        <p:nvSpPr>
          <p:cNvPr id="48160" name="Rectangle 57"/>
          <p:cNvSpPr>
            <a:spLocks noChangeArrowheads="1"/>
          </p:cNvSpPr>
          <p:nvPr/>
        </p:nvSpPr>
        <p:spPr bwMode="auto">
          <a:xfrm>
            <a:off x="2265363" y="5516563"/>
            <a:ext cx="268317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Υποδομή (Infrastructure)</a:t>
            </a:r>
            <a:endParaRPr lang="el-GR" altLang="el-GR" sz="1800">
              <a:solidFill>
                <a:prstClr val="black"/>
              </a:solidFill>
            </a:endParaRPr>
          </a:p>
        </p:txBody>
      </p:sp>
      <p:sp>
        <p:nvSpPr>
          <p:cNvPr id="48161" name="Rectangle 58"/>
          <p:cNvSpPr>
            <a:spLocks noChangeArrowheads="1"/>
          </p:cNvSpPr>
          <p:nvPr/>
        </p:nvSpPr>
        <p:spPr bwMode="auto">
          <a:xfrm>
            <a:off x="6113463" y="5516563"/>
            <a:ext cx="329898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Κάνε την υποδομή ένα γνήσιο,</a:t>
            </a:r>
            <a:endParaRPr lang="el-GR" altLang="el-GR" sz="1800">
              <a:solidFill>
                <a:prstClr val="black"/>
              </a:solidFill>
            </a:endParaRPr>
          </a:p>
        </p:txBody>
      </p:sp>
      <p:sp>
        <p:nvSpPr>
          <p:cNvPr id="48162" name="Rectangle 59"/>
          <p:cNvSpPr>
            <a:spLocks noChangeArrowheads="1"/>
          </p:cNvSpPr>
          <p:nvPr/>
        </p:nvSpPr>
        <p:spPr bwMode="auto">
          <a:xfrm>
            <a:off x="6113464" y="5805488"/>
            <a:ext cx="163211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900">
                <a:solidFill>
                  <a:srgbClr val="000000"/>
                </a:solidFill>
              </a:rPr>
              <a:t>μοναδικό πόρο</a:t>
            </a:r>
            <a:endParaRPr lang="el-GR" altLang="el-GR" sz="1800">
              <a:solidFill>
                <a:prstClr val="black"/>
              </a:solidFill>
            </a:endParaRPr>
          </a:p>
        </p:txBody>
      </p:sp>
      <p:sp>
        <p:nvSpPr>
          <p:cNvPr id="48163" name="Rectangle 60"/>
          <p:cNvSpPr>
            <a:spLocks noChangeArrowheads="1"/>
          </p:cNvSpPr>
          <p:nvPr/>
        </p:nvSpPr>
        <p:spPr bwMode="auto">
          <a:xfrm>
            <a:off x="2265364" y="649763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l-GR" sz="1800">
              <a:solidFill>
                <a:prstClr val="black"/>
              </a:solidFill>
            </a:endParaRPr>
          </a:p>
        </p:txBody>
      </p:sp>
      <p:sp>
        <p:nvSpPr>
          <p:cNvPr id="48164" name="Rectangle 61"/>
          <p:cNvSpPr>
            <a:spLocks noChangeArrowheads="1"/>
          </p:cNvSpPr>
          <p:nvPr/>
        </p:nvSpPr>
        <p:spPr bwMode="auto">
          <a:xfrm>
            <a:off x="2887664" y="6497639"/>
            <a:ext cx="5365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300">
                <a:solidFill>
                  <a:srgbClr val="000000"/>
                </a:solidFill>
                <a:latin typeface="Times New Roman" panose="02020603050405020304" pitchFamily="18" charset="0"/>
              </a:rPr>
              <a:t>             </a:t>
            </a:r>
            <a:endParaRPr lang="el-GR" altLang="el-GR" sz="1800">
              <a:solidFill>
                <a:prstClr val="black"/>
              </a:solidFill>
            </a:endParaRPr>
          </a:p>
        </p:txBody>
      </p:sp>
      <p:sp>
        <p:nvSpPr>
          <p:cNvPr id="48165" name="Rectangle 62"/>
          <p:cNvSpPr>
            <a:spLocks noChangeArrowheads="1"/>
          </p:cNvSpPr>
          <p:nvPr/>
        </p:nvSpPr>
        <p:spPr bwMode="auto">
          <a:xfrm>
            <a:off x="4819651" y="649763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l-GR" sz="1800">
              <a:solidFill>
                <a:prstClr val="black"/>
              </a:solidFill>
            </a:endParaRPr>
          </a:p>
        </p:txBody>
      </p:sp>
      <p:sp>
        <p:nvSpPr>
          <p:cNvPr id="48166" name="Rectangle 63"/>
          <p:cNvSpPr>
            <a:spLocks noChangeArrowheads="1"/>
          </p:cNvSpPr>
          <p:nvPr/>
        </p:nvSpPr>
        <p:spPr bwMode="auto">
          <a:xfrm>
            <a:off x="8302625" y="6497639"/>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300">
                <a:solidFill>
                  <a:srgbClr val="000000"/>
                </a:solidFill>
                <a:latin typeface="Times New Roman" panose="02020603050405020304" pitchFamily="18" charset="0"/>
              </a:rPr>
              <a:t>  </a:t>
            </a:r>
            <a:endParaRPr lang="el-GR" altLang="el-GR" sz="1800">
              <a:solidFill>
                <a:prstClr val="black"/>
              </a:solidFill>
            </a:endParaRPr>
          </a:p>
        </p:txBody>
      </p:sp>
      <p:sp>
        <p:nvSpPr>
          <p:cNvPr id="48167" name="Rectangle 64"/>
          <p:cNvSpPr>
            <a:spLocks noChangeArrowheads="1"/>
          </p:cNvSpPr>
          <p:nvPr/>
        </p:nvSpPr>
        <p:spPr bwMode="auto">
          <a:xfrm>
            <a:off x="8386764" y="649763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l-GR" sz="1800">
              <a:solidFill>
                <a:prstClr val="black"/>
              </a:solidFill>
            </a:endParaRPr>
          </a:p>
        </p:txBody>
      </p:sp>
    </p:spTree>
    <p:extLst>
      <p:ext uri="{BB962C8B-B14F-4D97-AF65-F5344CB8AC3E}">
        <p14:creationId xmlns:p14="http://schemas.microsoft.com/office/powerpoint/2010/main" val="3348379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ACAD5C75-A911-4790-A3E9-87BF30D0FE62}" type="slidenum">
              <a:rPr lang="el-GR" altLang="el-GR">
                <a:solidFill>
                  <a:prstClr val="black">
                    <a:tint val="75000"/>
                  </a:prstClr>
                </a:solidFill>
              </a:rPr>
              <a:pPr>
                <a:defRPr/>
              </a:pPr>
              <a:t>21</a:t>
            </a:fld>
            <a:endParaRPr lang="el-GR" altLang="el-GR">
              <a:solidFill>
                <a:prstClr val="black">
                  <a:tint val="75000"/>
                </a:prstClr>
              </a:solidFill>
            </a:endParaRPr>
          </a:p>
        </p:txBody>
      </p:sp>
      <p:sp>
        <p:nvSpPr>
          <p:cNvPr id="49157" name="Rectangle 2"/>
          <p:cNvSpPr>
            <a:spLocks noGrp="1" noChangeArrowheads="1"/>
          </p:cNvSpPr>
          <p:nvPr>
            <p:ph type="title"/>
          </p:nvPr>
        </p:nvSpPr>
        <p:spPr>
          <a:xfrm>
            <a:off x="1981200" y="76201"/>
            <a:ext cx="8229600" cy="904875"/>
          </a:xfrm>
        </p:spPr>
        <p:txBody>
          <a:bodyPr/>
          <a:lstStyle/>
          <a:p>
            <a:pPr eaLnBrk="1" hangingPunct="1"/>
            <a:r>
              <a:rPr lang="el-GR" altLang="el-GR" b="1" dirty="0" smtClean="0">
                <a:latin typeface="+mn-lt"/>
              </a:rPr>
              <a:t>Στοιχεία και Αρχές του ΣΕ</a:t>
            </a:r>
          </a:p>
        </p:txBody>
      </p:sp>
      <p:sp>
        <p:nvSpPr>
          <p:cNvPr id="49158" name="Rectangle 4"/>
          <p:cNvSpPr>
            <a:spLocks noGrp="1" noChangeArrowheads="1"/>
          </p:cNvSpPr>
          <p:nvPr>
            <p:ph type="body" sz="half" idx="2"/>
          </p:nvPr>
        </p:nvSpPr>
        <p:spPr>
          <a:xfrm>
            <a:off x="1981200" y="5373688"/>
            <a:ext cx="8229600" cy="576262"/>
          </a:xfrm>
        </p:spPr>
        <p:txBody>
          <a:bodyPr/>
          <a:lstStyle/>
          <a:p>
            <a:pPr eaLnBrk="1" hangingPunct="1">
              <a:buFontTx/>
              <a:buNone/>
            </a:pPr>
            <a:r>
              <a:rPr lang="el-GR" altLang="el-GR" b="1" dirty="0">
                <a:latin typeface="Times New Roman" panose="02020603050405020304" pitchFamily="18" charset="0"/>
              </a:rPr>
              <a:t>   </a:t>
            </a:r>
            <a:r>
              <a:rPr lang="el-GR" altLang="el-GR" sz="1400" b="1" dirty="0">
                <a:latin typeface="Times New Roman" panose="02020603050405020304" pitchFamily="18" charset="0"/>
              </a:rPr>
              <a:t>Πηγή: </a:t>
            </a:r>
            <a:r>
              <a:rPr lang="en-US" altLang="el-GR" sz="1400" b="1" dirty="0">
                <a:latin typeface="Times New Roman" panose="02020603050405020304" pitchFamily="18" charset="0"/>
              </a:rPr>
              <a:t>Alter St., “Information Systems. The Foundation of E-Business”, Prentice Hall, 2002.</a:t>
            </a:r>
            <a:endParaRPr lang="en-US" altLang="el-GR" dirty="0">
              <a:latin typeface="Times New Roman" panose="02020603050405020304" pitchFamily="18" charset="0"/>
            </a:endParaRPr>
          </a:p>
          <a:p>
            <a:pPr eaLnBrk="1" hangingPunct="1">
              <a:buFontTx/>
              <a:buNone/>
            </a:pPr>
            <a:endParaRPr lang="el-GR" altLang="el-GR" b="1" dirty="0">
              <a:latin typeface="Times New Roman" panose="02020603050405020304" pitchFamily="18" charset="0"/>
            </a:endParaRPr>
          </a:p>
        </p:txBody>
      </p:sp>
      <p:pic>
        <p:nvPicPr>
          <p:cNvPr id="49161" name="Picture 3"/>
          <p:cNvPicPr>
            <a:picLocks noGrp="1" noChangeAspect="1" noChangeArrowheads="1"/>
          </p:cNvPicPr>
          <p:nvPr>
            <p:ph sz="half" idx="1"/>
          </p:nvPr>
        </p:nvPicPr>
        <p:blipFill>
          <a:blip r:embed="rId2" cstate="print">
            <a:biLevel thresh="50000"/>
            <a:extLst>
              <a:ext uri="{28A0092B-C50C-407E-A947-70E740481C1C}">
                <a14:useLocalDpi xmlns:a14="http://schemas.microsoft.com/office/drawing/2010/main" val="0"/>
              </a:ext>
            </a:extLst>
          </a:blip>
          <a:srcRect/>
          <a:stretch>
            <a:fillRect/>
          </a:stretch>
        </p:blipFill>
        <p:spPr>
          <a:xfrm>
            <a:off x="2208213" y="1196976"/>
            <a:ext cx="7848600" cy="4176713"/>
          </a:xfrm>
        </p:spPr>
      </p:pic>
    </p:spTree>
    <p:extLst>
      <p:ext uri="{BB962C8B-B14F-4D97-AF65-F5344CB8AC3E}">
        <p14:creationId xmlns:p14="http://schemas.microsoft.com/office/powerpoint/2010/main" val="4212875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893173BD-F549-421B-AF4E-26DC0F6E276C}" type="slidenum">
              <a:rPr lang="el-GR" altLang="el-GR">
                <a:solidFill>
                  <a:prstClr val="black">
                    <a:tint val="75000"/>
                  </a:prstClr>
                </a:solidFill>
              </a:rPr>
              <a:pPr>
                <a:defRPr/>
              </a:pPr>
              <a:t>22</a:t>
            </a:fld>
            <a:endParaRPr lang="el-GR" altLang="el-GR">
              <a:solidFill>
                <a:prstClr val="black">
                  <a:tint val="75000"/>
                </a:prstClr>
              </a:solidFill>
            </a:endParaRPr>
          </a:p>
        </p:txBody>
      </p:sp>
      <p:sp>
        <p:nvSpPr>
          <p:cNvPr id="50181" name="Rectangle 2"/>
          <p:cNvSpPr>
            <a:spLocks noGrp="1" noChangeArrowheads="1"/>
          </p:cNvSpPr>
          <p:nvPr>
            <p:ph type="title"/>
          </p:nvPr>
        </p:nvSpPr>
        <p:spPr>
          <a:xfrm>
            <a:off x="1981200" y="44450"/>
            <a:ext cx="8229600" cy="1143000"/>
          </a:xfrm>
        </p:spPr>
        <p:txBody>
          <a:bodyPr>
            <a:noAutofit/>
          </a:bodyPr>
          <a:lstStyle/>
          <a:p>
            <a:pPr eaLnBrk="1" hangingPunct="1"/>
            <a:r>
              <a:rPr lang="el-GR" altLang="el-GR" b="1" dirty="0">
                <a:latin typeface="+mn-lt"/>
              </a:rPr>
              <a:t>Παρέμβαση σε οργανισμό με χρήση του πλαισίου ΣΕ</a:t>
            </a:r>
            <a:endParaRPr lang="en-GB" altLang="el-GR" b="1" dirty="0">
              <a:latin typeface="+mn-lt"/>
            </a:endParaRPr>
          </a:p>
        </p:txBody>
      </p:sp>
      <p:sp>
        <p:nvSpPr>
          <p:cNvPr id="50182" name="Rectangle 3"/>
          <p:cNvSpPr>
            <a:spLocks noGrp="1" noChangeArrowheads="1"/>
          </p:cNvSpPr>
          <p:nvPr>
            <p:ph type="body" idx="1"/>
          </p:nvPr>
        </p:nvSpPr>
        <p:spPr>
          <a:xfrm>
            <a:off x="1981200" y="1412876"/>
            <a:ext cx="8229600" cy="4537075"/>
          </a:xfrm>
        </p:spPr>
        <p:txBody>
          <a:bodyPr/>
          <a:lstStyle/>
          <a:p>
            <a:pPr eaLnBrk="1" hangingPunct="1">
              <a:lnSpc>
                <a:spcPct val="80000"/>
              </a:lnSpc>
              <a:buFontTx/>
              <a:buNone/>
            </a:pPr>
            <a:r>
              <a:rPr lang="el-GR" altLang="el-GR" sz="1800" dirty="0"/>
              <a:t>Πέντε βήματα στη διαδικασία ανάλυσης:</a:t>
            </a:r>
          </a:p>
          <a:p>
            <a:pPr eaLnBrk="1" hangingPunct="1">
              <a:lnSpc>
                <a:spcPct val="80000"/>
              </a:lnSpc>
            </a:pPr>
            <a:r>
              <a:rPr lang="el-GR" altLang="el-GR" sz="1800" b="1" dirty="0"/>
              <a:t>Βήμα 1:</a:t>
            </a:r>
            <a:r>
              <a:rPr lang="el-GR" altLang="el-GR" sz="1800" dirty="0"/>
              <a:t> </a:t>
            </a:r>
            <a:r>
              <a:rPr lang="el-GR" altLang="el-GR" sz="1800" i="1" dirty="0"/>
              <a:t>Αναγνώρισε το πρόβλημα</a:t>
            </a:r>
            <a:r>
              <a:rPr lang="el-GR" altLang="el-GR" sz="1800" dirty="0"/>
              <a:t> ή την ευκαιρία και το ελάχιστο σύστημα εργασίας στο οποίο εντοπίζεται το πρόβλημα ή η ευκαιρία, καθώς και τους σχετικούς περιορισμούς και δεσμεύσεις</a:t>
            </a:r>
            <a:endParaRPr lang="el-GR" altLang="el-GR" sz="1800" b="1" dirty="0"/>
          </a:p>
          <a:p>
            <a:pPr eaLnBrk="1" hangingPunct="1">
              <a:lnSpc>
                <a:spcPct val="80000"/>
              </a:lnSpc>
            </a:pPr>
            <a:r>
              <a:rPr lang="el-GR" altLang="el-GR" sz="1800" b="1" dirty="0"/>
              <a:t>Βήμα 2:</a:t>
            </a:r>
            <a:r>
              <a:rPr lang="el-GR" altLang="el-GR" sz="1800" dirty="0"/>
              <a:t> Κοιτάζοντας το κάθε στοιχειό του συστήματος εργασίας ξεχωριστά και το σύστημα εργασίας ως όλο, </a:t>
            </a:r>
            <a:r>
              <a:rPr lang="el-GR" altLang="el-GR" sz="1800" i="1" dirty="0"/>
              <a:t>ανάλυσε το σύστημα</a:t>
            </a:r>
            <a:r>
              <a:rPr lang="el-GR" altLang="el-GR" sz="1800" dirty="0"/>
              <a:t> χρησιμοποιώντας χαρακτηριστικά, μεταβλητές απόδοσης και αρχές σχεδίασης που πρέπει να ισχύουν</a:t>
            </a:r>
            <a:endParaRPr lang="el-GR" altLang="el-GR" sz="1800" b="1" dirty="0"/>
          </a:p>
          <a:p>
            <a:pPr eaLnBrk="1" hangingPunct="1">
              <a:lnSpc>
                <a:spcPct val="80000"/>
              </a:lnSpc>
            </a:pPr>
            <a:r>
              <a:rPr lang="el-GR" altLang="el-GR" sz="1800" b="1" dirty="0"/>
              <a:t>Βήμα 3:</a:t>
            </a:r>
            <a:r>
              <a:rPr lang="el-GR" altLang="el-GR" sz="1800" dirty="0"/>
              <a:t> </a:t>
            </a:r>
            <a:r>
              <a:rPr lang="el-GR" altLang="el-GR" sz="1800" i="1" dirty="0"/>
              <a:t>Αναγνώρισε πιθανές βελτιώσεις</a:t>
            </a:r>
            <a:r>
              <a:rPr lang="el-GR" altLang="el-GR" sz="1800" dirty="0"/>
              <a:t> σε κάποιο στοιχείο και εντόπισε θετικές και αρνητικές επιπτώσεις που μπορεί να έχουν σε άλλα στοιχεία</a:t>
            </a:r>
            <a:endParaRPr lang="el-GR" altLang="el-GR" sz="1800" b="1" dirty="0"/>
          </a:p>
          <a:p>
            <a:pPr eaLnBrk="1" hangingPunct="1">
              <a:lnSpc>
                <a:spcPct val="80000"/>
              </a:lnSpc>
            </a:pPr>
            <a:r>
              <a:rPr lang="el-GR" altLang="el-GR" sz="1800" b="1" dirty="0"/>
              <a:t>Βήμα 4:</a:t>
            </a:r>
            <a:r>
              <a:rPr lang="el-GR" altLang="el-GR" sz="1800" dirty="0"/>
              <a:t> </a:t>
            </a:r>
            <a:r>
              <a:rPr lang="el-GR" altLang="el-GR" sz="1800" i="1" dirty="0"/>
              <a:t>Αποφάσισε τις αλλαγές</a:t>
            </a:r>
            <a:r>
              <a:rPr lang="el-GR" altLang="el-GR" sz="1800" dirty="0"/>
              <a:t> που θα προτείνεις, διαχωρίζοντας τες σε αλλαγές που επιφέρουν αλλαγές στο πληροφοριακό σύστημα και σε αυτές που δεν επιφέρουν</a:t>
            </a:r>
            <a:endParaRPr lang="el-GR" altLang="el-GR" sz="1800" b="1" dirty="0"/>
          </a:p>
          <a:p>
            <a:pPr eaLnBrk="1" hangingPunct="1">
              <a:lnSpc>
                <a:spcPct val="80000"/>
              </a:lnSpc>
            </a:pPr>
            <a:r>
              <a:rPr lang="el-GR" altLang="el-GR" sz="1800" b="1" dirty="0"/>
              <a:t>Βήμα 5:</a:t>
            </a:r>
            <a:r>
              <a:rPr lang="el-GR" altLang="el-GR" sz="1800" dirty="0"/>
              <a:t> </a:t>
            </a:r>
            <a:r>
              <a:rPr lang="el-GR" altLang="el-GR" sz="1800" i="1" dirty="0"/>
              <a:t>Δικαιολόγησε την πρόταση</a:t>
            </a:r>
            <a:r>
              <a:rPr lang="el-GR" altLang="el-GR" sz="1800" dirty="0"/>
              <a:t> σου βάσει στόχων, διαφορών στις μετρικές απόδοσης, προτεραιοτήτων και </a:t>
            </a:r>
            <a:r>
              <a:rPr lang="el-GR" altLang="el-GR" sz="1800" dirty="0" err="1"/>
              <a:t>εφικτότητας</a:t>
            </a:r>
            <a:r>
              <a:rPr lang="el-GR" altLang="el-GR" sz="1800" dirty="0"/>
              <a:t>. Παράθεσε την απαιτούμενη κατανομή των πόρων καθώς και χρονοδιάγραμμα έργου.</a:t>
            </a:r>
          </a:p>
          <a:p>
            <a:pPr eaLnBrk="1" hangingPunct="1">
              <a:lnSpc>
                <a:spcPct val="80000"/>
              </a:lnSpc>
              <a:buFontTx/>
              <a:buNone/>
            </a:pPr>
            <a:r>
              <a:rPr lang="el-GR" altLang="el-GR" sz="1800" dirty="0"/>
              <a:t>Δεν υπάρχουν σαφή όρια μεταξύ των βημάτων ούτε είναι αυστηρώς καθορισμένα</a:t>
            </a:r>
          </a:p>
        </p:txBody>
      </p:sp>
    </p:spTree>
    <p:extLst>
      <p:ext uri="{BB962C8B-B14F-4D97-AF65-F5344CB8AC3E}">
        <p14:creationId xmlns:p14="http://schemas.microsoft.com/office/powerpoint/2010/main" val="28455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BC6A9245-DC6F-4332-A230-0930A31540E3}" type="slidenum">
              <a:rPr lang="el-GR" altLang="el-GR">
                <a:solidFill>
                  <a:prstClr val="black">
                    <a:tint val="75000"/>
                  </a:prstClr>
                </a:solidFill>
              </a:rPr>
              <a:pPr>
                <a:defRPr/>
              </a:pPr>
              <a:t>23</a:t>
            </a:fld>
            <a:endParaRPr lang="el-GR" altLang="el-GR">
              <a:solidFill>
                <a:prstClr val="black">
                  <a:tint val="75000"/>
                </a:prstClr>
              </a:solidFill>
            </a:endParaRPr>
          </a:p>
        </p:txBody>
      </p:sp>
      <p:sp>
        <p:nvSpPr>
          <p:cNvPr id="51205" name="Rectangle 2"/>
          <p:cNvSpPr>
            <a:spLocks noGrp="1" noChangeArrowheads="1"/>
          </p:cNvSpPr>
          <p:nvPr>
            <p:ph type="title"/>
          </p:nvPr>
        </p:nvSpPr>
        <p:spPr>
          <a:xfrm>
            <a:off x="1981200" y="274639"/>
            <a:ext cx="8229600" cy="777875"/>
          </a:xfrm>
        </p:spPr>
        <p:txBody>
          <a:bodyPr/>
          <a:lstStyle/>
          <a:p>
            <a:pPr eaLnBrk="1" hangingPunct="1"/>
            <a:r>
              <a:rPr lang="el-GR" altLang="el-GR" b="1" dirty="0" smtClean="0">
                <a:latin typeface="+mn-lt"/>
              </a:rPr>
              <a:t>Δημιουργία Στιγμιότυπου</a:t>
            </a:r>
            <a:endParaRPr lang="en-GB" altLang="el-GR" b="1" dirty="0" smtClean="0">
              <a:latin typeface="+mn-lt"/>
            </a:endParaRPr>
          </a:p>
        </p:txBody>
      </p:sp>
      <p:pic>
        <p:nvPicPr>
          <p:cNvPr id="51206" name="Picture 4" descr="Coll Tr 1"/>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2208214" y="1341439"/>
            <a:ext cx="77755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Text Box 7"/>
          <p:cNvSpPr txBox="1">
            <a:spLocks noChangeArrowheads="1"/>
          </p:cNvSpPr>
          <p:nvPr/>
        </p:nvSpPr>
        <p:spPr bwMode="auto">
          <a:xfrm>
            <a:off x="2208214" y="5962650"/>
            <a:ext cx="72723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b="1" dirty="0">
                <a:solidFill>
                  <a:prstClr val="black"/>
                </a:solidFill>
              </a:rPr>
              <a:t>Πηγή: </a:t>
            </a:r>
            <a:r>
              <a:rPr lang="en-US" altLang="el-GR" sz="1800" b="1" dirty="0">
                <a:solidFill>
                  <a:prstClr val="black"/>
                </a:solidFill>
              </a:rPr>
              <a:t>Alter S. (2002b), “The Collaboration Triangle”, CIO Insight, Vol. 9, January 2002, pp. 21-26.</a:t>
            </a:r>
            <a:endParaRPr lang="en-GB" altLang="el-GR" sz="1800" b="1" dirty="0">
              <a:solidFill>
                <a:prstClr val="black"/>
              </a:solidFill>
            </a:endParaRPr>
          </a:p>
        </p:txBody>
      </p:sp>
    </p:spTree>
    <p:extLst>
      <p:ext uri="{BB962C8B-B14F-4D97-AF65-F5344CB8AC3E}">
        <p14:creationId xmlns:p14="http://schemas.microsoft.com/office/powerpoint/2010/main" val="649154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587AE95B-ABD9-482F-8721-A0A8E15BF8A1}" type="slidenum">
              <a:rPr lang="el-GR" altLang="el-GR">
                <a:solidFill>
                  <a:prstClr val="black">
                    <a:tint val="75000"/>
                  </a:prstClr>
                </a:solidFill>
              </a:rPr>
              <a:pPr>
                <a:defRPr/>
              </a:pPr>
              <a:t>24</a:t>
            </a:fld>
            <a:endParaRPr lang="el-GR" altLang="el-GR">
              <a:solidFill>
                <a:prstClr val="black">
                  <a:tint val="75000"/>
                </a:prstClr>
              </a:solidFill>
            </a:endParaRPr>
          </a:p>
        </p:txBody>
      </p:sp>
      <p:sp>
        <p:nvSpPr>
          <p:cNvPr id="52229" name="Rectangle 2"/>
          <p:cNvSpPr>
            <a:spLocks noGrp="1" noChangeArrowheads="1"/>
          </p:cNvSpPr>
          <p:nvPr>
            <p:ph type="title"/>
          </p:nvPr>
        </p:nvSpPr>
        <p:spPr>
          <a:xfrm>
            <a:off x="1774825" y="115889"/>
            <a:ext cx="8713788" cy="706437"/>
          </a:xfrm>
        </p:spPr>
        <p:txBody>
          <a:bodyPr>
            <a:noAutofit/>
          </a:bodyPr>
          <a:lstStyle/>
          <a:p>
            <a:pPr eaLnBrk="1" hangingPunct="1"/>
            <a:r>
              <a:rPr lang="el-GR" altLang="el-GR" b="1" dirty="0">
                <a:latin typeface="+mn-lt"/>
              </a:rPr>
              <a:t>Εύρεση Προβλημάτων και Ευκαιριών</a:t>
            </a:r>
            <a:endParaRPr lang="en-GB" altLang="el-GR" b="1" dirty="0">
              <a:latin typeface="+mn-lt"/>
            </a:endParaRPr>
          </a:p>
        </p:txBody>
      </p:sp>
      <p:sp>
        <p:nvSpPr>
          <p:cNvPr id="52232" name="Text Box 6"/>
          <p:cNvSpPr txBox="1">
            <a:spLocks noChangeArrowheads="1"/>
          </p:cNvSpPr>
          <p:nvPr/>
        </p:nvSpPr>
        <p:spPr bwMode="auto">
          <a:xfrm>
            <a:off x="2208214" y="5962650"/>
            <a:ext cx="72723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b="1">
                <a:solidFill>
                  <a:prstClr val="black"/>
                </a:solidFill>
              </a:rPr>
              <a:t>Πηγή: </a:t>
            </a:r>
            <a:r>
              <a:rPr lang="en-US" altLang="el-GR" sz="1800" b="1">
                <a:solidFill>
                  <a:prstClr val="black"/>
                </a:solidFill>
              </a:rPr>
              <a:t>Alter S. (2002b), “The Collaboration Triangle”, CIO Insight, Vol. 9, January 2002, pp. 21-26.</a:t>
            </a:r>
            <a:endParaRPr lang="en-GB" altLang="el-GR" sz="1800" b="1">
              <a:solidFill>
                <a:prstClr val="black"/>
              </a:solidFill>
            </a:endParaRPr>
          </a:p>
        </p:txBody>
      </p:sp>
      <p:pic>
        <p:nvPicPr>
          <p:cNvPr id="52233" name="Picture 10" descr="Coll tr 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088" y="941388"/>
            <a:ext cx="78486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8" descr="INF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3339" y="5013326"/>
            <a:ext cx="18176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7" descr="STRATE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1050" y="5013326"/>
            <a:ext cx="16002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Rectangle 11"/>
          <p:cNvSpPr>
            <a:spLocks noChangeArrowheads="1"/>
          </p:cNvSpPr>
          <p:nvPr/>
        </p:nvSpPr>
        <p:spPr bwMode="auto">
          <a:xfrm>
            <a:off x="2457451" y="14287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52237" name="Rectangle 13"/>
          <p:cNvSpPr>
            <a:spLocks noChangeArrowheads="1"/>
          </p:cNvSpPr>
          <p:nvPr/>
        </p:nvSpPr>
        <p:spPr bwMode="auto">
          <a:xfrm>
            <a:off x="2457451" y="14287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52238" name="Rectangle 15"/>
          <p:cNvSpPr>
            <a:spLocks noChangeArrowheads="1"/>
          </p:cNvSpPr>
          <p:nvPr/>
        </p:nvSpPr>
        <p:spPr bwMode="auto">
          <a:xfrm>
            <a:off x="2457451" y="14287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52239" name="Rectangle 17"/>
          <p:cNvSpPr>
            <a:spLocks noChangeArrowheads="1"/>
          </p:cNvSpPr>
          <p:nvPr/>
        </p:nvSpPr>
        <p:spPr bwMode="auto">
          <a:xfrm>
            <a:off x="2457451" y="14287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pic>
        <p:nvPicPr>
          <p:cNvPr id="52240"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5650" y="4948238"/>
            <a:ext cx="4249738" cy="1008062"/>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341779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55C57825-1A8A-4104-B682-E7CE00DF33E8}" type="slidenum">
              <a:rPr lang="el-GR" altLang="el-GR">
                <a:solidFill>
                  <a:prstClr val="black">
                    <a:tint val="75000"/>
                  </a:prstClr>
                </a:solidFill>
              </a:rPr>
              <a:pPr>
                <a:defRPr/>
              </a:pPr>
              <a:t>25</a:t>
            </a:fld>
            <a:endParaRPr lang="el-GR" altLang="el-GR">
              <a:solidFill>
                <a:prstClr val="black">
                  <a:tint val="75000"/>
                </a:prstClr>
              </a:solidFill>
            </a:endParaRPr>
          </a:p>
        </p:txBody>
      </p:sp>
      <p:sp>
        <p:nvSpPr>
          <p:cNvPr id="53253" name="Rectangle 2"/>
          <p:cNvSpPr>
            <a:spLocks noGrp="1" noChangeArrowheads="1"/>
          </p:cNvSpPr>
          <p:nvPr>
            <p:ph type="title"/>
          </p:nvPr>
        </p:nvSpPr>
        <p:spPr>
          <a:xfrm>
            <a:off x="1981200" y="58739"/>
            <a:ext cx="8229600" cy="993775"/>
          </a:xfrm>
        </p:spPr>
        <p:txBody>
          <a:bodyPr>
            <a:normAutofit fontScale="90000"/>
          </a:bodyPr>
          <a:lstStyle/>
          <a:p>
            <a:pPr eaLnBrk="1" hangingPunct="1"/>
            <a:r>
              <a:rPr lang="el-GR" altLang="el-GR" b="1" dirty="0">
                <a:latin typeface="+mn-lt"/>
              </a:rPr>
              <a:t>Επιπτώσεις των Πιθανών Αλλαγών</a:t>
            </a:r>
            <a:endParaRPr lang="en-GB" altLang="el-GR" b="1" dirty="0">
              <a:latin typeface="+mn-lt"/>
            </a:endParaRPr>
          </a:p>
        </p:txBody>
      </p:sp>
      <p:sp>
        <p:nvSpPr>
          <p:cNvPr id="53256" name="Text Box 6"/>
          <p:cNvSpPr txBox="1">
            <a:spLocks noChangeArrowheads="1"/>
          </p:cNvSpPr>
          <p:nvPr/>
        </p:nvSpPr>
        <p:spPr bwMode="auto">
          <a:xfrm>
            <a:off x="2208214" y="5962650"/>
            <a:ext cx="72723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b="1" dirty="0">
                <a:solidFill>
                  <a:prstClr val="black"/>
                </a:solidFill>
              </a:rPr>
              <a:t>Πηγή: </a:t>
            </a:r>
            <a:r>
              <a:rPr lang="en-US" altLang="el-GR" sz="1800" b="1" dirty="0">
                <a:solidFill>
                  <a:prstClr val="black"/>
                </a:solidFill>
              </a:rPr>
              <a:t>Alter S. (2002b), “The Collaboration Triangle”, CIO Insight, Vol. 9, January 2002, pp. 21-26.</a:t>
            </a:r>
            <a:endParaRPr lang="en-GB" altLang="el-GR" sz="1800" b="1" dirty="0">
              <a:solidFill>
                <a:prstClr val="black"/>
              </a:solidFill>
            </a:endParaRPr>
          </a:p>
        </p:txBody>
      </p:sp>
      <p:pic>
        <p:nvPicPr>
          <p:cNvPr id="53257" name="Picture 10" descr="Coll Tr3"/>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2208214" y="1052513"/>
            <a:ext cx="77755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9" descr="CONTEXT2"/>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2513014" y="5157789"/>
            <a:ext cx="2143125" cy="719137"/>
          </a:xfrm>
          <a:prstGeom prst="rect">
            <a:avLst/>
          </a:prstGeom>
          <a:solidFill>
            <a:srgbClr val="FFFFFF"/>
          </a:solidFill>
          <a:ln>
            <a:noFill/>
          </a:ln>
        </p:spPr>
      </p:pic>
      <p:pic>
        <p:nvPicPr>
          <p:cNvPr id="53259" name="Picture 8" descr="INFRA2"/>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5168901" y="5146675"/>
            <a:ext cx="16478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7" descr="STRATEGY2"/>
          <p:cNvPicPr>
            <a:picLocks noChangeAspect="1" noChangeArrowheads="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913688" y="5157788"/>
            <a:ext cx="1782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1" name="Rectangle 11"/>
          <p:cNvSpPr>
            <a:spLocks noChangeArrowheads="1"/>
          </p:cNvSpPr>
          <p:nvPr/>
        </p:nvSpPr>
        <p:spPr bwMode="auto">
          <a:xfrm>
            <a:off x="3238501" y="14287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53262" name="Rectangle 13"/>
          <p:cNvSpPr>
            <a:spLocks noChangeArrowheads="1"/>
          </p:cNvSpPr>
          <p:nvPr/>
        </p:nvSpPr>
        <p:spPr bwMode="auto">
          <a:xfrm>
            <a:off x="3238501" y="14287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53263" name="Rectangle 15"/>
          <p:cNvSpPr>
            <a:spLocks noChangeArrowheads="1"/>
          </p:cNvSpPr>
          <p:nvPr/>
        </p:nvSpPr>
        <p:spPr bwMode="auto">
          <a:xfrm>
            <a:off x="3238501" y="14287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53264" name="Rectangle 17"/>
          <p:cNvSpPr>
            <a:spLocks noChangeArrowheads="1"/>
          </p:cNvSpPr>
          <p:nvPr/>
        </p:nvSpPr>
        <p:spPr bwMode="auto">
          <a:xfrm>
            <a:off x="3238501" y="14287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Tree>
    <p:extLst>
      <p:ext uri="{BB962C8B-B14F-4D97-AF65-F5344CB8AC3E}">
        <p14:creationId xmlns:p14="http://schemas.microsoft.com/office/powerpoint/2010/main" val="1143138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FA6DED0-ACE4-42CA-8FB9-2F1B7F6C462D}" type="slidenum">
              <a:rPr lang="el-GR" altLang="el-GR">
                <a:solidFill>
                  <a:prstClr val="black">
                    <a:tint val="75000"/>
                  </a:prstClr>
                </a:solidFill>
              </a:rPr>
              <a:pPr>
                <a:defRPr/>
              </a:pPr>
              <a:t>26</a:t>
            </a:fld>
            <a:endParaRPr lang="el-GR" altLang="el-GR">
              <a:solidFill>
                <a:prstClr val="black">
                  <a:tint val="75000"/>
                </a:prstClr>
              </a:solidFill>
            </a:endParaRPr>
          </a:p>
        </p:txBody>
      </p:sp>
      <p:sp>
        <p:nvSpPr>
          <p:cNvPr id="54277" name="Rectangle 2"/>
          <p:cNvSpPr>
            <a:spLocks noGrp="1" noChangeArrowheads="1"/>
          </p:cNvSpPr>
          <p:nvPr>
            <p:ph type="title"/>
          </p:nvPr>
        </p:nvSpPr>
        <p:spPr>
          <a:xfrm>
            <a:off x="1981200" y="176214"/>
            <a:ext cx="8229600" cy="731837"/>
          </a:xfrm>
        </p:spPr>
        <p:txBody>
          <a:bodyPr/>
          <a:lstStyle/>
          <a:p>
            <a:pPr eaLnBrk="1" hangingPunct="1"/>
            <a:r>
              <a:rPr lang="el-GR" altLang="el-GR" b="1" dirty="0" smtClean="0">
                <a:latin typeface="+mn-lt"/>
              </a:rPr>
              <a:t>Μελέτη Περίπτωσης: </a:t>
            </a:r>
            <a:r>
              <a:rPr lang="en-US" altLang="el-GR" b="1" dirty="0" smtClean="0">
                <a:latin typeface="+mn-lt"/>
              </a:rPr>
              <a:t>Dell</a:t>
            </a:r>
            <a:endParaRPr lang="el-GR" altLang="el-GR" b="1" dirty="0" smtClean="0">
              <a:latin typeface="+mn-lt"/>
            </a:endParaRPr>
          </a:p>
        </p:txBody>
      </p:sp>
      <p:sp>
        <p:nvSpPr>
          <p:cNvPr id="54278" name="Rectangle 3"/>
          <p:cNvSpPr>
            <a:spLocks noGrp="1" noChangeArrowheads="1"/>
          </p:cNvSpPr>
          <p:nvPr>
            <p:ph type="body" idx="1"/>
          </p:nvPr>
        </p:nvSpPr>
        <p:spPr>
          <a:xfrm>
            <a:off x="1981200" y="1358900"/>
            <a:ext cx="8229600" cy="4591050"/>
          </a:xfrm>
        </p:spPr>
        <p:txBody>
          <a:bodyPr>
            <a:normAutofit/>
          </a:bodyPr>
          <a:lstStyle/>
          <a:p>
            <a:pPr eaLnBrk="1" hangingPunct="1">
              <a:lnSpc>
                <a:spcPct val="80000"/>
              </a:lnSpc>
            </a:pPr>
            <a:r>
              <a:rPr lang="el-GR" altLang="el-GR" sz="2000" b="1" dirty="0"/>
              <a:t>Αρχή:</a:t>
            </a:r>
            <a:r>
              <a:rPr lang="el-GR" altLang="el-GR" sz="2000" dirty="0"/>
              <a:t> Πώληση Η/Υ απευθείας σε πελάτες, δίχως μεσάζοντες.</a:t>
            </a:r>
          </a:p>
          <a:p>
            <a:pPr eaLnBrk="1" hangingPunct="1">
              <a:lnSpc>
                <a:spcPct val="80000"/>
              </a:lnSpc>
            </a:pPr>
            <a:endParaRPr lang="el-GR" altLang="el-GR" sz="2000" dirty="0"/>
          </a:p>
          <a:p>
            <a:pPr eaLnBrk="1" hangingPunct="1">
              <a:lnSpc>
                <a:spcPct val="80000"/>
              </a:lnSpc>
              <a:buFontTx/>
              <a:buNone/>
            </a:pPr>
            <a:r>
              <a:rPr lang="el-GR" altLang="el-GR" sz="2000" dirty="0"/>
              <a:t>     </a:t>
            </a:r>
            <a:r>
              <a:rPr lang="el-GR" altLang="el-GR" sz="2000" u="sng" dirty="0"/>
              <a:t>ΠΛΕΟΝΕΚΤΗΜΑΤΑ</a:t>
            </a:r>
          </a:p>
          <a:p>
            <a:pPr eaLnBrk="1" hangingPunct="1">
              <a:lnSpc>
                <a:spcPct val="80000"/>
              </a:lnSpc>
            </a:pPr>
            <a:r>
              <a:rPr lang="el-GR" altLang="el-GR" sz="2000" dirty="0"/>
              <a:t>Δεν χρειάζεται να προβλέπεται η ζήτηση (</a:t>
            </a:r>
            <a:r>
              <a:rPr lang="el-GR" altLang="el-GR" sz="2000" dirty="0" err="1"/>
              <a:t>estimate</a:t>
            </a:r>
            <a:r>
              <a:rPr lang="el-GR" altLang="el-GR" sz="2000" dirty="0"/>
              <a:t> </a:t>
            </a:r>
            <a:r>
              <a:rPr lang="el-GR" altLang="el-GR" sz="2000" dirty="0" err="1"/>
              <a:t>demand</a:t>
            </a:r>
            <a:r>
              <a:rPr lang="el-GR" altLang="el-GR" sz="2000" dirty="0"/>
              <a:t>)</a:t>
            </a:r>
          </a:p>
          <a:p>
            <a:pPr eaLnBrk="1" hangingPunct="1">
              <a:lnSpc>
                <a:spcPct val="80000"/>
              </a:lnSpc>
            </a:pPr>
            <a:r>
              <a:rPr lang="el-GR" altLang="el-GR" sz="2000" dirty="0"/>
              <a:t>Δεν χρειάζονται να ληφθούν αποφάσεις για τον τόπο συναρμολόγησης (</a:t>
            </a:r>
            <a:r>
              <a:rPr lang="el-GR" altLang="el-GR" sz="2000" dirty="0" err="1"/>
              <a:t>assembly</a:t>
            </a:r>
            <a:r>
              <a:rPr lang="el-GR" altLang="el-GR" sz="2000" dirty="0"/>
              <a:t>) και αποθήκευσης (</a:t>
            </a:r>
            <a:r>
              <a:rPr lang="el-GR" altLang="el-GR" sz="2000" dirty="0" err="1"/>
              <a:t>stock</a:t>
            </a:r>
            <a:r>
              <a:rPr lang="el-GR" altLang="el-GR" sz="2000" dirty="0"/>
              <a:t>)</a:t>
            </a:r>
          </a:p>
          <a:p>
            <a:pPr eaLnBrk="1" hangingPunct="1">
              <a:lnSpc>
                <a:spcPct val="80000"/>
              </a:lnSpc>
            </a:pPr>
            <a:r>
              <a:rPr lang="el-GR" altLang="el-GR" sz="2000" dirty="0"/>
              <a:t>Ελαχιστοποίηση κινδύνου αύξησης απαιτήσεων από τους διανομείς (</a:t>
            </a:r>
            <a:r>
              <a:rPr lang="en-US" altLang="el-GR" sz="2000" dirty="0"/>
              <a:t>mark-ups</a:t>
            </a:r>
            <a:r>
              <a:rPr lang="el-GR" altLang="el-GR" sz="2000" dirty="0"/>
              <a:t>)</a:t>
            </a:r>
          </a:p>
          <a:p>
            <a:pPr eaLnBrk="1" hangingPunct="1">
              <a:lnSpc>
                <a:spcPct val="80000"/>
              </a:lnSpc>
            </a:pPr>
            <a:r>
              <a:rPr lang="el-GR" altLang="el-GR" sz="2000" dirty="0"/>
              <a:t>Μείωση κινδύνου από την υψηλή αποθεματοποίηση</a:t>
            </a:r>
          </a:p>
          <a:p>
            <a:pPr eaLnBrk="1" hangingPunct="1">
              <a:lnSpc>
                <a:spcPct val="80000"/>
              </a:lnSpc>
            </a:pPr>
            <a:r>
              <a:rPr lang="el-GR" altLang="el-GR" sz="2000" dirty="0"/>
              <a:t>Διεύρυνση επιλογών του πελάτη στη κατασκευή του «δικού του» υπολογιστή</a:t>
            </a:r>
          </a:p>
        </p:txBody>
      </p:sp>
    </p:spTree>
    <p:extLst>
      <p:ext uri="{BB962C8B-B14F-4D97-AF65-F5344CB8AC3E}">
        <p14:creationId xmlns:p14="http://schemas.microsoft.com/office/powerpoint/2010/main" val="464998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5EA9FD4-071C-48E9-A42D-0653BD8CBEB6}" type="slidenum">
              <a:rPr lang="el-GR" altLang="el-GR">
                <a:solidFill>
                  <a:prstClr val="black">
                    <a:tint val="75000"/>
                  </a:prstClr>
                </a:solidFill>
              </a:rPr>
              <a:pPr>
                <a:defRPr/>
              </a:pPr>
              <a:t>27</a:t>
            </a:fld>
            <a:endParaRPr lang="el-GR" altLang="el-GR">
              <a:solidFill>
                <a:prstClr val="black">
                  <a:tint val="75000"/>
                </a:prstClr>
              </a:solidFill>
            </a:endParaRPr>
          </a:p>
        </p:txBody>
      </p:sp>
      <p:sp>
        <p:nvSpPr>
          <p:cNvPr id="55301" name="Rectangle 2"/>
          <p:cNvSpPr>
            <a:spLocks noGrp="1" noChangeArrowheads="1"/>
          </p:cNvSpPr>
          <p:nvPr>
            <p:ph type="title"/>
          </p:nvPr>
        </p:nvSpPr>
        <p:spPr>
          <a:xfrm>
            <a:off x="1981200" y="465139"/>
            <a:ext cx="8229600" cy="731837"/>
          </a:xfrm>
        </p:spPr>
        <p:txBody>
          <a:bodyPr/>
          <a:lstStyle/>
          <a:p>
            <a:pPr eaLnBrk="1" hangingPunct="1"/>
            <a:r>
              <a:rPr lang="el-GR" altLang="el-GR" b="1" dirty="0" smtClean="0">
                <a:latin typeface="+mn-lt"/>
              </a:rPr>
              <a:t>Μελέτη Περίπτωσης: </a:t>
            </a:r>
            <a:r>
              <a:rPr lang="en-US" altLang="el-GR" b="1" dirty="0" smtClean="0">
                <a:latin typeface="+mn-lt"/>
              </a:rPr>
              <a:t>Dell</a:t>
            </a:r>
            <a:endParaRPr lang="el-GR" altLang="el-GR" b="1" dirty="0" smtClean="0">
              <a:latin typeface="+mn-lt"/>
            </a:endParaRPr>
          </a:p>
        </p:txBody>
      </p:sp>
      <p:sp>
        <p:nvSpPr>
          <p:cNvPr id="55302" name="Rectangle 3"/>
          <p:cNvSpPr>
            <a:spLocks noGrp="1" noChangeArrowheads="1"/>
          </p:cNvSpPr>
          <p:nvPr>
            <p:ph type="body" idx="1"/>
          </p:nvPr>
        </p:nvSpPr>
        <p:spPr>
          <a:xfrm>
            <a:off x="1919288" y="1773238"/>
            <a:ext cx="8229600" cy="3600450"/>
          </a:xfrm>
        </p:spPr>
        <p:txBody>
          <a:bodyPr>
            <a:normAutofit lnSpcReduction="10000"/>
          </a:bodyPr>
          <a:lstStyle/>
          <a:p>
            <a:pPr eaLnBrk="1" hangingPunct="1">
              <a:lnSpc>
                <a:spcPct val="80000"/>
              </a:lnSpc>
            </a:pPr>
            <a:r>
              <a:rPr lang="el-GR" altLang="el-GR" sz="2000" dirty="0"/>
              <a:t>Παραγγελία υλικών </a:t>
            </a:r>
            <a:r>
              <a:rPr lang="el-GR" altLang="el-GR" sz="2000" i="1" dirty="0"/>
              <a:t>αφού </a:t>
            </a:r>
            <a:r>
              <a:rPr lang="el-GR" altLang="el-GR" sz="2000" dirty="0"/>
              <a:t>έχει γίνει παραγγελιά από τον πελάτη</a:t>
            </a:r>
          </a:p>
          <a:p>
            <a:pPr eaLnBrk="1" hangingPunct="1">
              <a:lnSpc>
                <a:spcPct val="80000"/>
              </a:lnSpc>
            </a:pPr>
            <a:r>
              <a:rPr lang="el-GR" altLang="el-GR" sz="2000" dirty="0"/>
              <a:t>Αποστολή τελικό προϊόντος εντός δύο εβδομάδων</a:t>
            </a:r>
          </a:p>
          <a:p>
            <a:pPr eaLnBrk="1" hangingPunct="1">
              <a:lnSpc>
                <a:spcPct val="80000"/>
              </a:lnSpc>
            </a:pPr>
            <a:r>
              <a:rPr lang="el-GR" altLang="el-GR" sz="2000" dirty="0"/>
              <a:t>Πληρωμή προμηθευτών αφού πληρωθούν από τους πελάτες</a:t>
            </a:r>
          </a:p>
          <a:p>
            <a:pPr eaLnBrk="1" hangingPunct="1">
              <a:lnSpc>
                <a:spcPct val="80000"/>
              </a:lnSpc>
            </a:pPr>
            <a:r>
              <a:rPr lang="el-GR" altLang="el-GR" sz="2000" dirty="0"/>
              <a:t>Μακροχρόνιες σχέσεις με 200 προμηθευτές</a:t>
            </a:r>
          </a:p>
          <a:p>
            <a:pPr eaLnBrk="1" hangingPunct="1">
              <a:lnSpc>
                <a:spcPct val="80000"/>
              </a:lnSpc>
            </a:pPr>
            <a:r>
              <a:rPr lang="el-GR" altLang="el-GR" sz="2000" dirty="0"/>
              <a:t>Εξωτερική ανάθεση (</a:t>
            </a:r>
            <a:r>
              <a:rPr lang="en-US" altLang="el-GR" sz="2000" dirty="0"/>
              <a:t>outsourcing</a:t>
            </a:r>
            <a:r>
              <a:rPr lang="el-GR" altLang="el-GR" sz="2000" dirty="0"/>
              <a:t>) στους προμηθευτές της διανομής των κομματιών (</a:t>
            </a:r>
            <a:r>
              <a:rPr lang="en-US" altLang="el-GR" sz="2000" dirty="0"/>
              <a:t>parts</a:t>
            </a:r>
            <a:r>
              <a:rPr lang="el-GR" altLang="el-GR" sz="2000" dirty="0"/>
              <a:t>) που δεν συναρμολογεί</a:t>
            </a:r>
            <a:r>
              <a:rPr lang="en-US" altLang="el-GR" sz="2000" dirty="0"/>
              <a:t> (assembly)</a:t>
            </a:r>
            <a:r>
              <a:rPr lang="el-GR" altLang="el-GR" sz="2000" dirty="0"/>
              <a:t> η </a:t>
            </a:r>
            <a:r>
              <a:rPr lang="en-US" altLang="el-GR" sz="2000" dirty="0"/>
              <a:t>Dell</a:t>
            </a:r>
          </a:p>
          <a:p>
            <a:pPr eaLnBrk="1" hangingPunct="1">
              <a:lnSpc>
                <a:spcPct val="80000"/>
              </a:lnSpc>
            </a:pPr>
            <a:r>
              <a:rPr lang="el-GR" altLang="el-GR" sz="2000" dirty="0"/>
              <a:t>Εξωτερική ανάθεση (</a:t>
            </a:r>
            <a:r>
              <a:rPr lang="en-US" altLang="el-GR" sz="2000" dirty="0"/>
              <a:t>outsourcing</a:t>
            </a:r>
            <a:r>
              <a:rPr lang="el-GR" altLang="el-GR" sz="2000" dirty="0"/>
              <a:t>) σε εταιρίες </a:t>
            </a:r>
            <a:r>
              <a:rPr lang="en-US" altLang="el-GR" sz="2000" dirty="0"/>
              <a:t>courier</a:t>
            </a:r>
            <a:r>
              <a:rPr lang="el-GR" altLang="el-GR" sz="2000" dirty="0"/>
              <a:t> την αποστολή των προϊόντων από τα εργοστάσια της </a:t>
            </a:r>
            <a:r>
              <a:rPr lang="en-US" altLang="el-GR" sz="2000" dirty="0"/>
              <a:t>Dell</a:t>
            </a:r>
            <a:endParaRPr lang="el-GR" altLang="el-GR" sz="2000" dirty="0"/>
          </a:p>
          <a:p>
            <a:pPr eaLnBrk="1" hangingPunct="1">
              <a:lnSpc>
                <a:spcPct val="80000"/>
              </a:lnSpc>
            </a:pPr>
            <a:r>
              <a:rPr lang="el-GR" altLang="el-GR" sz="2000" dirty="0"/>
              <a:t>Πολιτική συμβάσεων στο τεχνικό προσωπικό (1000 τεχνικοί)</a:t>
            </a:r>
          </a:p>
          <a:p>
            <a:pPr eaLnBrk="1" hangingPunct="1">
              <a:lnSpc>
                <a:spcPct val="80000"/>
              </a:lnSpc>
            </a:pPr>
            <a:r>
              <a:rPr lang="el-GR" altLang="el-GR" sz="2000" dirty="0"/>
              <a:t>Παροχή </a:t>
            </a:r>
            <a:r>
              <a:rPr lang="en-US" altLang="el-GR" sz="2000" dirty="0"/>
              <a:t>help desk </a:t>
            </a:r>
            <a:r>
              <a:rPr lang="el-GR" altLang="el-GR" sz="2000" dirty="0"/>
              <a:t> σε εργαζομένους και σε πελάτες</a:t>
            </a:r>
          </a:p>
          <a:p>
            <a:pPr eaLnBrk="1" hangingPunct="1">
              <a:lnSpc>
                <a:spcPct val="80000"/>
              </a:lnSpc>
            </a:pPr>
            <a:r>
              <a:rPr lang="el-GR" altLang="el-GR" sz="2000" dirty="0"/>
              <a:t>3 εκατομμύρια πωλήσεις την ημέρα το 1998</a:t>
            </a:r>
          </a:p>
        </p:txBody>
      </p:sp>
    </p:spTree>
    <p:extLst>
      <p:ext uri="{BB962C8B-B14F-4D97-AF65-F5344CB8AC3E}">
        <p14:creationId xmlns:p14="http://schemas.microsoft.com/office/powerpoint/2010/main" val="3787720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6"/>
          <p:cNvSpPr>
            <a:spLocks noGrp="1"/>
          </p:cNvSpPr>
          <p:nvPr>
            <p:ph type="sldNum" sz="quarter" idx="12"/>
          </p:nvPr>
        </p:nvSpPr>
        <p:spPr/>
        <p:txBody>
          <a:bodyPr/>
          <a:lstStyle/>
          <a:p>
            <a:pPr>
              <a:defRPr/>
            </a:pPr>
            <a:fld id="{D7B62C3C-8C61-4285-8E40-9A2DF728E4CE}" type="slidenum">
              <a:rPr lang="el-GR" altLang="el-GR">
                <a:solidFill>
                  <a:prstClr val="black">
                    <a:tint val="75000"/>
                  </a:prstClr>
                </a:solidFill>
              </a:rPr>
              <a:pPr>
                <a:defRPr/>
              </a:pPr>
              <a:t>28</a:t>
            </a:fld>
            <a:endParaRPr lang="el-GR" altLang="el-GR">
              <a:solidFill>
                <a:prstClr val="black">
                  <a:tint val="75000"/>
                </a:prstClr>
              </a:solidFill>
            </a:endParaRPr>
          </a:p>
        </p:txBody>
      </p:sp>
      <p:sp>
        <p:nvSpPr>
          <p:cNvPr id="56325" name="Rectangle 10"/>
          <p:cNvSpPr>
            <a:spLocks noChangeArrowheads="1"/>
          </p:cNvSpPr>
          <p:nvPr/>
        </p:nvSpPr>
        <p:spPr bwMode="auto">
          <a:xfrm>
            <a:off x="2208214" y="908051"/>
            <a:ext cx="7775575" cy="5184775"/>
          </a:xfrm>
          <a:prstGeom prst="rect">
            <a:avLst/>
          </a:prstGeom>
          <a:solidFill>
            <a:schemeClr val="bg2"/>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56326" name="Rectangle 7"/>
          <p:cNvSpPr>
            <a:spLocks noGrp="1" noChangeArrowheads="1"/>
          </p:cNvSpPr>
          <p:nvPr>
            <p:ph type="title"/>
          </p:nvPr>
        </p:nvSpPr>
        <p:spPr>
          <a:xfrm>
            <a:off x="1992313" y="115889"/>
            <a:ext cx="8229600" cy="706437"/>
          </a:xfrm>
        </p:spPr>
        <p:txBody>
          <a:bodyPr>
            <a:normAutofit/>
          </a:bodyPr>
          <a:lstStyle/>
          <a:p>
            <a:pPr eaLnBrk="1" hangingPunct="1"/>
            <a:r>
              <a:rPr lang="el-GR" altLang="el-GR" b="1" dirty="0">
                <a:latin typeface="+mn-lt"/>
              </a:rPr>
              <a:t>Σύστημα Εργασίας: </a:t>
            </a:r>
            <a:r>
              <a:rPr lang="en-US" altLang="el-GR" b="1" dirty="0">
                <a:latin typeface="+mn-lt"/>
              </a:rPr>
              <a:t>Dell</a:t>
            </a:r>
            <a:endParaRPr lang="el-GR" altLang="el-GR" b="1" dirty="0">
              <a:latin typeface="+mn-lt"/>
            </a:endParaRPr>
          </a:p>
        </p:txBody>
      </p:sp>
      <p:sp>
        <p:nvSpPr>
          <p:cNvPr id="56327" name="AutoShape 9"/>
          <p:cNvSpPr>
            <a:spLocks noChangeArrowheads="1"/>
          </p:cNvSpPr>
          <p:nvPr/>
        </p:nvSpPr>
        <p:spPr bwMode="auto">
          <a:xfrm>
            <a:off x="2208214" y="908051"/>
            <a:ext cx="7775575" cy="5184775"/>
          </a:xfrm>
          <a:prstGeom prst="triangle">
            <a:avLst>
              <a:gd name="adj" fmla="val 50000"/>
            </a:avLst>
          </a:prstGeom>
          <a:solidFill>
            <a:schemeClr val="accent5">
              <a:lumMod val="20000"/>
              <a:lumOff val="8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graphicFrame>
        <p:nvGraphicFramePr>
          <p:cNvPr id="18554" name="Group 122"/>
          <p:cNvGraphicFramePr>
            <a:graphicFrameLocks noGrp="1"/>
          </p:cNvGraphicFramePr>
          <p:nvPr>
            <p:ph sz="half" idx="2"/>
            <p:extLst>
              <p:ext uri="{D42A27DB-BD31-4B8C-83A1-F6EECF244321}">
                <p14:modId xmlns:p14="http://schemas.microsoft.com/office/powerpoint/2010/main" val="492941201"/>
              </p:ext>
            </p:extLst>
          </p:nvPr>
        </p:nvGraphicFramePr>
        <p:xfrm>
          <a:off x="2351087" y="989806"/>
          <a:ext cx="7489825" cy="5043368"/>
        </p:xfrm>
        <a:graphic>
          <a:graphicData uri="http://schemas.openxmlformats.org/drawingml/2006/table">
            <a:tbl>
              <a:tblPr/>
              <a:tblGrid>
                <a:gridCol w="2579687"/>
                <a:gridCol w="2173288"/>
                <a:gridCol w="2736850"/>
              </a:tblGrid>
              <a:tr h="577737">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200" b="1" i="0" u="sng" strike="noStrike" cap="none" normalizeH="0" baseline="0" dirty="0" smtClean="0">
                          <a:ln>
                            <a:noFill/>
                          </a:ln>
                          <a:solidFill>
                            <a:schemeClr val="tx1"/>
                          </a:solidFill>
                          <a:effectLst/>
                          <a:latin typeface="+mn-lt"/>
                        </a:rPr>
                        <a:t>Πελάτες</a:t>
                      </a:r>
                      <a:endParaRPr kumimoji="0" lang="el-GR" altLang="el-GR" sz="12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Αγοραστές Υπολογιστών</a:t>
                      </a:r>
                    </a:p>
                  </a:txBody>
                  <a:tcPr marT="45721" marB="45721" horzOverflow="overflow">
                    <a:lnL cap="flat">
                      <a:noFill/>
                    </a:lnL>
                    <a:lnR cap="flat">
                      <a:noFill/>
                    </a:lnR>
                    <a:lnT cap="flat">
                      <a:noFill/>
                    </a:lnT>
                    <a:lnB>
                      <a:noFill/>
                    </a:lnB>
                    <a:lnTlToBr>
                      <a:noFill/>
                    </a:lnTlToBr>
                    <a:lnBlToTr>
                      <a:noFill/>
                    </a:lnBlToTr>
                    <a:noFill/>
                  </a:tcPr>
                </a:tc>
                <a:tc hMerge="1">
                  <a:txBody>
                    <a:bodyPr/>
                    <a:lstStyle/>
                    <a:p>
                      <a:endParaRPr lang="el-GR"/>
                    </a:p>
                  </a:txBody>
                  <a:tcPr/>
                </a:tc>
                <a:tc hMerge="1">
                  <a:txBody>
                    <a:bodyPr/>
                    <a:lstStyle/>
                    <a:p>
                      <a:endParaRPr lang="el-GR"/>
                    </a:p>
                  </a:txBody>
                  <a:tcPr/>
                </a:tc>
              </a:tr>
              <a:tr h="844561">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200" b="1" i="0" u="sng" strike="noStrike" cap="none" normalizeH="0" baseline="0" dirty="0" smtClean="0">
                          <a:ln>
                            <a:noFill/>
                          </a:ln>
                          <a:solidFill>
                            <a:schemeClr val="tx1"/>
                          </a:solidFill>
                          <a:effectLst/>
                          <a:latin typeface="+mn-lt"/>
                        </a:rPr>
                        <a:t>Προϊόντα &amp; Υπηρεσίες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Προσαρμοσμένοι (</a:t>
                      </a:r>
                      <a:r>
                        <a:rPr kumimoji="0" lang="en-US" altLang="el-GR" sz="1200" b="0" i="0" u="none" strike="noStrike" cap="none" normalizeH="0" baseline="0" dirty="0" smtClean="0">
                          <a:ln>
                            <a:noFill/>
                          </a:ln>
                          <a:solidFill>
                            <a:schemeClr val="tx1"/>
                          </a:solidFill>
                          <a:effectLst/>
                          <a:latin typeface="+mn-lt"/>
                        </a:rPr>
                        <a:t>customized</a:t>
                      </a:r>
                      <a:r>
                        <a:rPr kumimoji="0" lang="el-GR" altLang="el-GR" sz="1200" b="0" i="0" u="none" strike="noStrike" cap="none" normalizeH="0" baseline="0" dirty="0" smtClean="0">
                          <a:ln>
                            <a:noFill/>
                          </a:ln>
                          <a:solidFill>
                            <a:schemeClr val="tx1"/>
                          </a:solidFill>
                          <a:effectLst/>
                          <a:latin typeface="+mn-lt"/>
                        </a:rPr>
                        <a:t>)</a:t>
                      </a:r>
                      <a:r>
                        <a:rPr kumimoji="0" lang="en-US" altLang="el-GR" sz="1200" b="0" i="0" u="none" strike="noStrike" cap="none" normalizeH="0" baseline="0" dirty="0" smtClean="0">
                          <a:ln>
                            <a:noFill/>
                          </a:ln>
                          <a:solidFill>
                            <a:schemeClr val="tx1"/>
                          </a:solidFill>
                          <a:effectLst/>
                          <a:latin typeface="+mn-lt"/>
                        </a:rPr>
                        <a:t> </a:t>
                      </a:r>
                      <a:r>
                        <a:rPr kumimoji="0" lang="el-GR" altLang="el-GR" sz="1200" b="0" i="0" u="none" strike="noStrike" cap="none" normalizeH="0" baseline="0" dirty="0" smtClean="0">
                          <a:ln>
                            <a:noFill/>
                          </a:ln>
                          <a:solidFill>
                            <a:schemeClr val="tx1"/>
                          </a:solidFill>
                          <a:effectLst/>
                          <a:latin typeface="+mn-lt"/>
                        </a:rPr>
                        <a:t>Η/Υ</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200" b="0" i="0" u="none" strike="noStrike" cap="none" normalizeH="0" baseline="0" dirty="0" smtClean="0">
                          <a:ln>
                            <a:noFill/>
                          </a:ln>
                          <a:solidFill>
                            <a:schemeClr val="tx1"/>
                          </a:solidFill>
                          <a:effectLst/>
                          <a:latin typeface="+mn-lt"/>
                        </a:rPr>
                        <a:t>παραγμένοι κατά παραγγελία</a:t>
                      </a:r>
                    </a:p>
                  </a:txBody>
                  <a:tcPr marT="45721" marB="45721" horzOverflow="overflow">
                    <a:lnL cap="flat">
                      <a:noFill/>
                    </a:lnL>
                    <a:lnR cap="flat">
                      <a:noFill/>
                    </a:lnR>
                    <a:lnT>
                      <a:noFill/>
                    </a:lnT>
                    <a:lnB>
                      <a:noFill/>
                    </a:lnB>
                    <a:lnTlToBr>
                      <a:noFill/>
                    </a:lnTlToBr>
                    <a:lnBlToTr>
                      <a:noFill/>
                    </a:lnBlToTr>
                    <a:noFill/>
                  </a:tcPr>
                </a:tc>
                <a:tc hMerge="1">
                  <a:txBody>
                    <a:bodyPr/>
                    <a:lstStyle/>
                    <a:p>
                      <a:endParaRPr lang="el-GR"/>
                    </a:p>
                  </a:txBody>
                  <a:tcPr/>
                </a:tc>
                <a:tc hMerge="1">
                  <a:txBody>
                    <a:bodyPr/>
                    <a:lstStyle/>
                    <a:p>
                      <a:endParaRPr lang="el-GR"/>
                    </a:p>
                  </a:txBody>
                  <a:tcPr/>
                </a:tc>
              </a:tr>
              <a:tr h="1554500">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200" b="1" i="0" u="sng" strike="noStrike" cap="none" normalizeH="0" baseline="0" dirty="0" smtClean="0">
                          <a:ln>
                            <a:noFill/>
                          </a:ln>
                          <a:solidFill>
                            <a:schemeClr val="tx1"/>
                          </a:solidFill>
                          <a:effectLst/>
                          <a:latin typeface="+mn-lt"/>
                        </a:rPr>
                        <a:t>Επιχειρηματικές Διαδικασίες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Λήψη πληροφοριών σχετικών με τη παραγγελία και πληρωμή των Η/Υ είτε μέσω του Διαδικτύου είτε μέσω κάποιου εμπορικού αντιπροσώπου</a:t>
                      </a:r>
                      <a:r>
                        <a:rPr kumimoji="0" lang="en-US" altLang="el-GR" sz="1200" b="0" i="0" u="none" strike="noStrike" cap="none" normalizeH="0" baseline="0" dirty="0" smtClean="0">
                          <a:ln>
                            <a:noFill/>
                          </a:ln>
                          <a:solidFill>
                            <a:schemeClr val="tx1"/>
                          </a:solidFill>
                          <a:effectLst/>
                          <a:latin typeface="+mn-lt"/>
                        </a:rPr>
                        <a:t> (sales representative)</a:t>
                      </a:r>
                      <a:endParaRPr kumimoji="0" lang="el-GR" altLang="el-GR" sz="12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Τοποθέτηση της παραγγελίας του πρόγραμμα παραγωγής (</a:t>
                      </a:r>
                      <a:r>
                        <a:rPr kumimoji="0" lang="en-US" altLang="el-GR" sz="1200" b="0" i="0" u="none" strike="noStrike" cap="none" normalizeH="0" baseline="0" dirty="0" smtClean="0">
                          <a:ln>
                            <a:noFill/>
                          </a:ln>
                          <a:solidFill>
                            <a:schemeClr val="tx1"/>
                          </a:solidFill>
                          <a:effectLst/>
                          <a:latin typeface="+mn-lt"/>
                        </a:rPr>
                        <a:t>manufacturing schedule</a:t>
                      </a:r>
                      <a:r>
                        <a:rPr kumimoji="0" lang="el-GR" altLang="el-GR" sz="1200" b="0" i="0" u="none" strike="noStrike" cap="none" normalizeH="0" baseline="0" dirty="0" smtClean="0">
                          <a:ln>
                            <a:noFill/>
                          </a:ln>
                          <a:solidFill>
                            <a:schemeClr val="tx1"/>
                          </a:solidFill>
                          <a:effectLst/>
                          <a:latin typeface="+mn-lt"/>
                        </a:rPr>
                        <a:t>)</a:t>
                      </a:r>
                      <a:endParaRPr kumimoji="0" lang="en-US" altLang="el-GR" sz="12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Εκτέλεση παραγωγής μέσω συναρμολόγησης , εγκατάστασης λογισμικού και ελέγχου </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Δημιουργία συσκευασίας (</a:t>
                      </a:r>
                      <a:r>
                        <a:rPr kumimoji="0" lang="en-US" altLang="el-GR" sz="1200" b="0" i="0" u="none" strike="noStrike" cap="none" normalizeH="0" baseline="0" dirty="0" smtClean="0">
                          <a:ln>
                            <a:noFill/>
                          </a:ln>
                          <a:solidFill>
                            <a:schemeClr val="tx1"/>
                          </a:solidFill>
                          <a:effectLst/>
                          <a:latin typeface="+mn-lt"/>
                        </a:rPr>
                        <a:t>packing</a:t>
                      </a:r>
                      <a:r>
                        <a:rPr kumimoji="0" lang="el-GR" altLang="el-GR" sz="1200" b="0" i="0" u="none" strike="noStrike" cap="none" normalizeH="0" baseline="0" dirty="0" smtClean="0">
                          <a:ln>
                            <a:noFill/>
                          </a:ln>
                          <a:solidFill>
                            <a:schemeClr val="tx1"/>
                          </a:solidFill>
                          <a:effectLst/>
                          <a:latin typeface="+mn-lt"/>
                        </a:rPr>
                        <a:t>)</a:t>
                      </a:r>
                      <a:r>
                        <a:rPr kumimoji="0" lang="de-DE" altLang="el-GR" sz="1200" b="0" i="0" u="none" strike="noStrike" cap="none" normalizeH="0" baseline="0" dirty="0" smtClean="0">
                          <a:ln>
                            <a:noFill/>
                          </a:ln>
                          <a:solidFill>
                            <a:schemeClr val="tx1"/>
                          </a:solidFill>
                          <a:effectLst/>
                          <a:latin typeface="+mn-lt"/>
                        </a:rPr>
                        <a:t> </a:t>
                      </a:r>
                      <a:r>
                        <a:rPr kumimoji="0" lang="el-GR" altLang="el-GR" sz="1200" b="0" i="0" u="none" strike="noStrike" cap="none" normalizeH="0" baseline="0" dirty="0" smtClean="0">
                          <a:ln>
                            <a:noFill/>
                          </a:ln>
                          <a:solidFill>
                            <a:schemeClr val="tx1"/>
                          </a:solidFill>
                          <a:effectLst/>
                          <a:latin typeface="+mn-lt"/>
                        </a:rPr>
                        <a:t>έτοιμο για διανομή</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Διανομή (</a:t>
                      </a:r>
                      <a:r>
                        <a:rPr kumimoji="0" lang="en-US" altLang="el-GR" sz="1200" b="0" i="0" u="none" strike="noStrike" cap="none" normalizeH="0" baseline="0" dirty="0" smtClean="0">
                          <a:ln>
                            <a:noFill/>
                          </a:ln>
                          <a:solidFill>
                            <a:schemeClr val="tx1"/>
                          </a:solidFill>
                          <a:effectLst/>
                          <a:latin typeface="+mn-lt"/>
                        </a:rPr>
                        <a:t>shipment</a:t>
                      </a:r>
                      <a:r>
                        <a:rPr kumimoji="0" lang="el-GR" altLang="el-GR" sz="1200" b="0" i="0" u="none" strike="noStrike" cap="none" normalizeH="0" baseline="0" dirty="0" smtClean="0">
                          <a:ln>
                            <a:noFill/>
                          </a:ln>
                          <a:solidFill>
                            <a:schemeClr val="tx1"/>
                          </a:solidFill>
                          <a:effectLst/>
                          <a:latin typeface="+mn-lt"/>
                        </a:rPr>
                        <a:t>) του Η/Υ απευθείας στον πελάτη</a:t>
                      </a:r>
                    </a:p>
                  </a:txBody>
                  <a:tcPr marT="45721" marB="45721" horzOverflow="overflow">
                    <a:lnL cap="flat">
                      <a:noFill/>
                    </a:lnL>
                    <a:lnR cap="flat">
                      <a:noFill/>
                    </a:lnR>
                    <a:lnT>
                      <a:noFill/>
                    </a:lnT>
                    <a:lnB>
                      <a:noFill/>
                    </a:lnB>
                    <a:lnTlToBr>
                      <a:noFill/>
                    </a:lnTlToBr>
                    <a:lnBlToTr>
                      <a:noFill/>
                    </a:lnBlToTr>
                    <a:noFill/>
                  </a:tcPr>
                </a:tc>
                <a:tc hMerge="1">
                  <a:txBody>
                    <a:bodyPr/>
                    <a:lstStyle/>
                    <a:p>
                      <a:endParaRPr lang="el-GR"/>
                    </a:p>
                  </a:txBody>
                  <a:tcPr/>
                </a:tc>
                <a:tc hMerge="1">
                  <a:txBody>
                    <a:bodyPr/>
                    <a:lstStyle/>
                    <a:p>
                      <a:endParaRPr lang="el-GR"/>
                    </a:p>
                  </a:txBody>
                  <a:tcPr/>
                </a:tc>
              </a:tr>
              <a:tr h="206657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200" b="1" i="0" u="sng" strike="noStrike" cap="none" normalizeH="0" baseline="0" smtClean="0">
                          <a:ln>
                            <a:noFill/>
                          </a:ln>
                          <a:solidFill>
                            <a:schemeClr val="tx1"/>
                          </a:solidFill>
                          <a:effectLst/>
                          <a:latin typeface="+mn-lt"/>
                        </a:rPr>
                        <a:t>Συμμετέχοντες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smtClean="0">
                          <a:ln>
                            <a:noFill/>
                          </a:ln>
                          <a:solidFill>
                            <a:schemeClr val="tx1"/>
                          </a:solidFill>
                          <a:effectLst/>
                          <a:latin typeface="+mn-lt"/>
                        </a:rPr>
                        <a:t>Αγοραστές Η/Υ</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smtClean="0">
                          <a:ln>
                            <a:noFill/>
                          </a:ln>
                          <a:solidFill>
                            <a:schemeClr val="tx1"/>
                          </a:solidFill>
                          <a:effectLst/>
                          <a:latin typeface="+mn-lt"/>
                        </a:rPr>
                        <a:t>Εμπορικοί Αντιπρόσωποι </a:t>
                      </a:r>
                      <a:r>
                        <a:rPr kumimoji="0" lang="en-US" altLang="el-GR" sz="1200" b="0" i="0" u="none" strike="noStrike" cap="none" normalizeH="0" baseline="0" smtClean="0">
                          <a:ln>
                            <a:noFill/>
                          </a:ln>
                          <a:solidFill>
                            <a:schemeClr val="tx1"/>
                          </a:solidFill>
                          <a:effectLst/>
                          <a:latin typeface="+mn-lt"/>
                        </a:rPr>
                        <a:t>Dell</a:t>
                      </a:r>
                      <a:endParaRPr kumimoji="0" lang="el-GR" altLang="el-GR" sz="1200" b="0" i="0" u="none" strike="noStrike" cap="none" normalizeH="0" baseline="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smtClean="0">
                          <a:ln>
                            <a:noFill/>
                          </a:ln>
                          <a:solidFill>
                            <a:schemeClr val="tx1"/>
                          </a:solidFill>
                          <a:effectLst/>
                          <a:latin typeface="+mn-lt"/>
                        </a:rPr>
                        <a:t>Προσωπικό Παραγωγής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smtClean="0">
                          <a:ln>
                            <a:noFill/>
                          </a:ln>
                          <a:solidFill>
                            <a:schemeClr val="tx1"/>
                          </a:solidFill>
                          <a:effectLst/>
                          <a:latin typeface="+mn-lt"/>
                        </a:rPr>
                        <a:t>Προσωπικό Συσκευασίας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smtClean="0">
                          <a:ln>
                            <a:noFill/>
                          </a:ln>
                          <a:solidFill>
                            <a:schemeClr val="tx1"/>
                          </a:solidFill>
                          <a:effectLst/>
                          <a:latin typeface="+mn-lt"/>
                        </a:rPr>
                        <a:t>Υπηρεσία Διανομής</a:t>
                      </a:r>
                    </a:p>
                  </a:txBody>
                  <a:tcPr marT="45721" marB="45721"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200" b="1" i="0" u="sng" strike="noStrike" cap="none" normalizeH="0" baseline="0" dirty="0" smtClean="0">
                          <a:ln>
                            <a:noFill/>
                          </a:ln>
                          <a:solidFill>
                            <a:schemeClr val="tx1"/>
                          </a:solidFill>
                          <a:effectLst/>
                          <a:latin typeface="+mn-lt"/>
                        </a:rPr>
                        <a:t>Πληροφορία</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Προδιαγραφές του </a:t>
                      </a:r>
                      <a:r>
                        <a:rPr kumimoji="0" lang="el-GR" altLang="el-GR" sz="1200" b="0" i="0" u="none" strike="noStrike" cap="none" normalizeH="0" baseline="0" dirty="0" err="1" smtClean="0">
                          <a:ln>
                            <a:noFill/>
                          </a:ln>
                          <a:solidFill>
                            <a:schemeClr val="tx1"/>
                          </a:solidFill>
                          <a:effectLst/>
                          <a:latin typeface="+mn-lt"/>
                        </a:rPr>
                        <a:t>παραγγελθέντος</a:t>
                      </a:r>
                      <a:r>
                        <a:rPr kumimoji="0" lang="el-GR" altLang="el-GR" sz="1200" b="0" i="0" u="none" strike="noStrike" cap="none" normalizeH="0" baseline="0" dirty="0" smtClean="0">
                          <a:ln>
                            <a:noFill/>
                          </a:ln>
                          <a:solidFill>
                            <a:schemeClr val="tx1"/>
                          </a:solidFill>
                          <a:effectLst/>
                          <a:latin typeface="+mn-lt"/>
                        </a:rPr>
                        <a:t> Η/Υ</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Ταυτότητα και διεύθυνση του Αγοραστή</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Πληροφορίες Πληρωμής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Πληροφορίες Παραγωγής</a:t>
                      </a:r>
                    </a:p>
                  </a:txBody>
                  <a:tcPr marT="45721" marB="45721"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200" b="1" i="0" u="sng" strike="noStrike" cap="none" normalizeH="0" baseline="0" dirty="0" smtClean="0">
                          <a:ln>
                            <a:noFill/>
                          </a:ln>
                          <a:solidFill>
                            <a:schemeClr val="tx1"/>
                          </a:solidFill>
                          <a:effectLst/>
                          <a:latin typeface="+mn-lt"/>
                        </a:rPr>
                        <a:t>Τεχνολογία</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 Ο Η/Υ του αγοραστή από τον οποίο γίνεται η παραγγελία</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Ο Η/Υ του Εμπορικού Αντιπρόσωπου</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Ό,τι Η/Υ και δίκτυο που χρησιμοποιείται για την παρακολούθηση της παραγωγής των Η/Υ</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Το Διαδίκτυο (Υποδομή)</a:t>
                      </a:r>
                    </a:p>
                  </a:txBody>
                  <a:tcPr marT="45721" marB="45721"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429679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65CD3A0D-2E57-4920-B224-5C2906018942}" type="slidenum">
              <a:rPr lang="el-GR" altLang="el-GR">
                <a:solidFill>
                  <a:prstClr val="black">
                    <a:tint val="75000"/>
                  </a:prstClr>
                </a:solidFill>
              </a:rPr>
              <a:pPr>
                <a:defRPr/>
              </a:pPr>
              <a:t>29</a:t>
            </a:fld>
            <a:endParaRPr lang="el-GR" altLang="el-GR">
              <a:solidFill>
                <a:prstClr val="black">
                  <a:tint val="75000"/>
                </a:prstClr>
              </a:solidFill>
            </a:endParaRPr>
          </a:p>
        </p:txBody>
      </p:sp>
      <p:sp>
        <p:nvSpPr>
          <p:cNvPr id="57349" name="Rectangle 2"/>
          <p:cNvSpPr>
            <a:spLocks noGrp="1" noChangeArrowheads="1"/>
          </p:cNvSpPr>
          <p:nvPr>
            <p:ph type="title"/>
          </p:nvPr>
        </p:nvSpPr>
        <p:spPr>
          <a:xfrm>
            <a:off x="1970088" y="188914"/>
            <a:ext cx="8229600" cy="796925"/>
          </a:xfrm>
        </p:spPr>
        <p:txBody>
          <a:bodyPr/>
          <a:lstStyle/>
          <a:p>
            <a:pPr eaLnBrk="1" hangingPunct="1"/>
            <a:r>
              <a:rPr lang="el-GR" altLang="el-GR" b="1" dirty="0" smtClean="0">
                <a:latin typeface="+mn-lt"/>
              </a:rPr>
              <a:t>Μελέτη Περίπτωσης:</a:t>
            </a:r>
            <a:r>
              <a:rPr lang="en-US" altLang="el-GR" b="1" dirty="0" smtClean="0">
                <a:latin typeface="+mn-lt"/>
              </a:rPr>
              <a:t> Amazon</a:t>
            </a:r>
            <a:endParaRPr lang="el-GR" altLang="el-GR" b="1" dirty="0" smtClean="0">
              <a:latin typeface="+mn-lt"/>
            </a:endParaRPr>
          </a:p>
        </p:txBody>
      </p:sp>
      <p:sp>
        <p:nvSpPr>
          <p:cNvPr id="57350" name="Rectangle 3"/>
          <p:cNvSpPr>
            <a:spLocks noGrp="1" noChangeArrowheads="1"/>
          </p:cNvSpPr>
          <p:nvPr>
            <p:ph type="body" idx="1"/>
          </p:nvPr>
        </p:nvSpPr>
        <p:spPr>
          <a:xfrm>
            <a:off x="1981200" y="1484313"/>
            <a:ext cx="8229600" cy="4032250"/>
          </a:xfrm>
        </p:spPr>
        <p:txBody>
          <a:bodyPr>
            <a:normAutofit/>
          </a:bodyPr>
          <a:lstStyle/>
          <a:p>
            <a:pPr eaLnBrk="1" hangingPunct="1">
              <a:lnSpc>
                <a:spcPct val="90000"/>
              </a:lnSpc>
            </a:pPr>
            <a:r>
              <a:rPr lang="el-GR" altLang="el-GR" sz="2000" dirty="0"/>
              <a:t>Το μεγαλύτερο βιβλιοπωλείο στον κόσμο</a:t>
            </a:r>
          </a:p>
          <a:p>
            <a:pPr eaLnBrk="1" hangingPunct="1">
              <a:lnSpc>
                <a:spcPct val="90000"/>
              </a:lnSpc>
            </a:pPr>
            <a:r>
              <a:rPr lang="el-GR" altLang="el-GR" sz="2000" dirty="0"/>
              <a:t>Δυνατότητα πώλησης 2,5Μ βιβλίων, 10 φορές περισσότερο από όποια άλλη αλυσίδα βιβλιοπωλείων</a:t>
            </a:r>
          </a:p>
          <a:p>
            <a:pPr eaLnBrk="1" hangingPunct="1">
              <a:lnSpc>
                <a:spcPct val="90000"/>
              </a:lnSpc>
            </a:pPr>
            <a:r>
              <a:rPr lang="el-GR" altLang="el-GR" sz="2000" dirty="0"/>
              <a:t>Πολύ χαμηλή αποθεματοποίηση</a:t>
            </a:r>
          </a:p>
          <a:p>
            <a:pPr eaLnBrk="1" hangingPunct="1">
              <a:lnSpc>
                <a:spcPct val="90000"/>
              </a:lnSpc>
            </a:pPr>
            <a:r>
              <a:rPr lang="el-GR" altLang="el-GR" sz="2000" dirty="0"/>
              <a:t>Μη ύπαρξη κάποιας φυσικής τοποθεσίας</a:t>
            </a:r>
          </a:p>
          <a:p>
            <a:pPr eaLnBrk="1" hangingPunct="1">
              <a:lnSpc>
                <a:spcPct val="90000"/>
              </a:lnSpc>
            </a:pPr>
            <a:r>
              <a:rPr lang="el-GR" altLang="el-GR" sz="2000" dirty="0"/>
              <a:t>Παραγγελία βιβλίων από διαφορετικούς χονδρέμπορους</a:t>
            </a:r>
          </a:p>
          <a:p>
            <a:pPr eaLnBrk="1" hangingPunct="1">
              <a:lnSpc>
                <a:spcPct val="90000"/>
              </a:lnSpc>
            </a:pPr>
            <a:r>
              <a:rPr lang="el-GR" altLang="el-GR" sz="2000" dirty="0"/>
              <a:t>Αποστολή βιβλίων από μια κεντρική εγκατάσταση</a:t>
            </a:r>
          </a:p>
          <a:p>
            <a:pPr eaLnBrk="1" hangingPunct="1">
              <a:lnSpc>
                <a:spcPct val="90000"/>
              </a:lnSpc>
            </a:pPr>
            <a:r>
              <a:rPr lang="el-GR" altLang="el-GR" sz="2000" dirty="0"/>
              <a:t>Το 1999 κατασκεύασε 5 μεγάλες κεντρικές αποθήκες</a:t>
            </a:r>
          </a:p>
          <a:p>
            <a:pPr eaLnBrk="1" hangingPunct="1">
              <a:lnSpc>
                <a:spcPct val="90000"/>
              </a:lnSpc>
            </a:pPr>
            <a:r>
              <a:rPr lang="el-GR" altLang="el-GR" sz="2000" dirty="0"/>
              <a:t>Επέκταση και σε πώληση άλλων προϊόντων (</a:t>
            </a:r>
            <a:r>
              <a:rPr lang="en-US" altLang="el-GR" sz="2000" dirty="0"/>
              <a:t>CD’s</a:t>
            </a:r>
            <a:r>
              <a:rPr lang="el-GR" altLang="el-GR" sz="2000" dirty="0"/>
              <a:t>, παιχνίδια, ηλεκτρονικές συσκευές)</a:t>
            </a:r>
          </a:p>
        </p:txBody>
      </p:sp>
    </p:spTree>
    <p:extLst>
      <p:ext uri="{BB962C8B-B14F-4D97-AF65-F5344CB8AC3E}">
        <p14:creationId xmlns:p14="http://schemas.microsoft.com/office/powerpoint/2010/main" val="3146516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a:t>Το παρόν εκπαιδευτικό υλικό υπόκειται σε</a:t>
            </a:r>
            <a:r>
              <a:rPr lang="en-US" sz="2800" dirty="0"/>
              <a:t> </a:t>
            </a:r>
            <a:r>
              <a:rPr lang="el-GR" sz="2800" dirty="0"/>
              <a:t>άδειες χρήσης </a:t>
            </a:r>
            <a:r>
              <a:rPr lang="en-US" sz="2800" dirty="0"/>
              <a:t>Creative Commons. </a:t>
            </a:r>
            <a:endParaRPr lang="el-GR" sz="2800" dirty="0"/>
          </a:p>
          <a:p>
            <a:pPr marL="0" indent="0">
              <a:buNone/>
            </a:pPr>
            <a:endParaRPr lang="en-US" sz="2800" dirty="0"/>
          </a:p>
        </p:txBody>
      </p:sp>
      <p:pic>
        <p:nvPicPr>
          <p:cNvPr id="2" name="Picture 1"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808" y="3140968"/>
            <a:ext cx="3070860" cy="1074420"/>
          </a:xfrm>
          <a:prstGeom prst="rect">
            <a:avLst/>
          </a:prstGeom>
        </p:spPr>
      </p:pic>
      <p:sp>
        <p:nvSpPr>
          <p:cNvPr id="3" name="Slide Number Placeholder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902905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4A4236E-69D2-4BEE-A480-72176720F0B7}" type="slidenum">
              <a:rPr lang="el-GR" altLang="el-GR">
                <a:solidFill>
                  <a:prstClr val="black">
                    <a:tint val="75000"/>
                  </a:prstClr>
                </a:solidFill>
              </a:rPr>
              <a:pPr>
                <a:defRPr/>
              </a:pPr>
              <a:t>30</a:t>
            </a:fld>
            <a:endParaRPr lang="el-GR" altLang="el-GR">
              <a:solidFill>
                <a:prstClr val="black">
                  <a:tint val="75000"/>
                </a:prstClr>
              </a:solidFill>
            </a:endParaRPr>
          </a:p>
        </p:txBody>
      </p:sp>
      <p:sp>
        <p:nvSpPr>
          <p:cNvPr id="58373" name="Rectangle 2"/>
          <p:cNvSpPr>
            <a:spLocks noGrp="1" noChangeArrowheads="1"/>
          </p:cNvSpPr>
          <p:nvPr>
            <p:ph type="title"/>
          </p:nvPr>
        </p:nvSpPr>
        <p:spPr>
          <a:xfrm>
            <a:off x="1992313" y="333376"/>
            <a:ext cx="8229600" cy="792163"/>
          </a:xfrm>
        </p:spPr>
        <p:txBody>
          <a:bodyPr/>
          <a:lstStyle/>
          <a:p>
            <a:pPr eaLnBrk="1" hangingPunct="1"/>
            <a:r>
              <a:rPr lang="el-GR" altLang="el-GR" b="1" dirty="0" smtClean="0">
                <a:latin typeface="+mn-lt"/>
              </a:rPr>
              <a:t>Μελέτη Περίπτωσης:</a:t>
            </a:r>
            <a:r>
              <a:rPr lang="en-US" altLang="el-GR" b="1" dirty="0" smtClean="0">
                <a:latin typeface="+mn-lt"/>
              </a:rPr>
              <a:t> Amazon</a:t>
            </a:r>
            <a:endParaRPr lang="el-GR" altLang="el-GR" b="1" dirty="0" smtClean="0">
              <a:latin typeface="+mn-lt"/>
            </a:endParaRPr>
          </a:p>
        </p:txBody>
      </p:sp>
      <p:sp>
        <p:nvSpPr>
          <p:cNvPr id="58374" name="Rectangle 3"/>
          <p:cNvSpPr>
            <a:spLocks noGrp="1" noChangeArrowheads="1"/>
          </p:cNvSpPr>
          <p:nvPr>
            <p:ph type="body" idx="1"/>
          </p:nvPr>
        </p:nvSpPr>
        <p:spPr>
          <a:xfrm>
            <a:off x="1981200" y="1555751"/>
            <a:ext cx="8229600" cy="3960813"/>
          </a:xfrm>
        </p:spPr>
        <p:txBody>
          <a:bodyPr>
            <a:normAutofit/>
          </a:bodyPr>
          <a:lstStyle/>
          <a:p>
            <a:pPr eaLnBrk="1" hangingPunct="1"/>
            <a:r>
              <a:rPr lang="el-GR" altLang="el-GR" sz="2000" dirty="0"/>
              <a:t>Δυνατότητα </a:t>
            </a:r>
            <a:r>
              <a:rPr lang="el-GR" altLang="el-GR" sz="2000" dirty="0" err="1"/>
              <a:t>πολύκριτήριας</a:t>
            </a:r>
            <a:r>
              <a:rPr lang="el-GR" altLang="el-GR" sz="2000" dirty="0"/>
              <a:t> αναζήτησης για το επιθυμητό προϊόν</a:t>
            </a:r>
          </a:p>
          <a:p>
            <a:pPr eaLnBrk="1" hangingPunct="1"/>
            <a:r>
              <a:rPr lang="el-GR" altLang="el-GR" sz="2000" dirty="0"/>
              <a:t>Δημοσιοποίηση κριτικών (</a:t>
            </a:r>
            <a:r>
              <a:rPr lang="en-US" altLang="el-GR" sz="2000" dirty="0"/>
              <a:t>book reviews</a:t>
            </a:r>
            <a:r>
              <a:rPr lang="el-GR" altLang="el-GR" sz="2000" dirty="0"/>
              <a:t>) από άλλους αγοραστές</a:t>
            </a:r>
          </a:p>
          <a:p>
            <a:pPr eaLnBrk="1" hangingPunct="1"/>
            <a:r>
              <a:rPr lang="el-GR" altLang="el-GR" sz="2000" dirty="0"/>
              <a:t>Αυτόματη συσχέτιση με βιβλία συγγενικού περιεχομένου</a:t>
            </a:r>
          </a:p>
          <a:p>
            <a:pPr eaLnBrk="1" hangingPunct="1"/>
            <a:r>
              <a:rPr lang="el-GR" altLang="el-GR" sz="2000" dirty="0"/>
              <a:t>Παραγγελία από χονδρέμπορους όποιων προϊόντων δεν βρίσκονται στην τελική αποθήκη</a:t>
            </a:r>
          </a:p>
          <a:p>
            <a:pPr eaLnBrk="1" hangingPunct="1"/>
            <a:r>
              <a:rPr lang="el-GR" altLang="el-GR" sz="2000" dirty="0"/>
              <a:t>Η εταιρία αναλαμβάνει μόνο τη συσκευασία και την διανομή των παραγγελιών</a:t>
            </a:r>
          </a:p>
        </p:txBody>
      </p:sp>
    </p:spTree>
    <p:extLst>
      <p:ext uri="{BB962C8B-B14F-4D97-AF65-F5344CB8AC3E}">
        <p14:creationId xmlns:p14="http://schemas.microsoft.com/office/powerpoint/2010/main" val="1763301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6"/>
          <p:cNvSpPr>
            <a:spLocks noGrp="1"/>
          </p:cNvSpPr>
          <p:nvPr>
            <p:ph type="sldNum" sz="quarter" idx="12"/>
          </p:nvPr>
        </p:nvSpPr>
        <p:spPr/>
        <p:txBody>
          <a:bodyPr/>
          <a:lstStyle/>
          <a:p>
            <a:pPr>
              <a:defRPr/>
            </a:pPr>
            <a:fld id="{05EE5678-F55C-41A1-8D89-CF92D7D46859}" type="slidenum">
              <a:rPr lang="el-GR" altLang="el-GR">
                <a:solidFill>
                  <a:prstClr val="black">
                    <a:tint val="75000"/>
                  </a:prstClr>
                </a:solidFill>
              </a:rPr>
              <a:pPr>
                <a:defRPr/>
              </a:pPr>
              <a:t>31</a:t>
            </a:fld>
            <a:endParaRPr lang="el-GR" altLang="el-GR">
              <a:solidFill>
                <a:prstClr val="black">
                  <a:tint val="75000"/>
                </a:prstClr>
              </a:solidFill>
            </a:endParaRPr>
          </a:p>
        </p:txBody>
      </p:sp>
      <p:sp>
        <p:nvSpPr>
          <p:cNvPr id="59397" name="Rectangle 2"/>
          <p:cNvSpPr>
            <a:spLocks noChangeArrowheads="1"/>
          </p:cNvSpPr>
          <p:nvPr/>
        </p:nvSpPr>
        <p:spPr bwMode="auto">
          <a:xfrm>
            <a:off x="2208214" y="836614"/>
            <a:ext cx="7775575" cy="5329237"/>
          </a:xfrm>
          <a:prstGeom prst="rect">
            <a:avLst/>
          </a:prstGeom>
          <a:solidFill>
            <a:schemeClr val="bg1"/>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59398" name="Rectangle 3"/>
          <p:cNvSpPr>
            <a:spLocks noGrp="1" noChangeArrowheads="1"/>
          </p:cNvSpPr>
          <p:nvPr>
            <p:ph type="title"/>
          </p:nvPr>
        </p:nvSpPr>
        <p:spPr>
          <a:xfrm>
            <a:off x="1992313" y="85726"/>
            <a:ext cx="8229600" cy="606425"/>
          </a:xfrm>
        </p:spPr>
        <p:txBody>
          <a:bodyPr>
            <a:noAutofit/>
          </a:bodyPr>
          <a:lstStyle/>
          <a:p>
            <a:pPr eaLnBrk="1" hangingPunct="1"/>
            <a:r>
              <a:rPr lang="el-GR" altLang="el-GR" b="1" dirty="0">
                <a:latin typeface="+mn-lt"/>
              </a:rPr>
              <a:t>Σύστημα Εργασίας: </a:t>
            </a:r>
            <a:r>
              <a:rPr lang="en-US" altLang="el-GR" b="1" dirty="0">
                <a:latin typeface="+mn-lt"/>
              </a:rPr>
              <a:t>Amazon</a:t>
            </a:r>
            <a:endParaRPr lang="el-GR" altLang="el-GR" b="1" dirty="0">
              <a:latin typeface="+mn-lt"/>
            </a:endParaRPr>
          </a:p>
        </p:txBody>
      </p:sp>
      <p:sp>
        <p:nvSpPr>
          <p:cNvPr id="59399" name="AutoShape 4"/>
          <p:cNvSpPr>
            <a:spLocks noChangeArrowheads="1"/>
          </p:cNvSpPr>
          <p:nvPr/>
        </p:nvSpPr>
        <p:spPr bwMode="auto">
          <a:xfrm>
            <a:off x="2208214" y="836614"/>
            <a:ext cx="7775575" cy="5329237"/>
          </a:xfrm>
          <a:prstGeom prst="triangle">
            <a:avLst>
              <a:gd name="adj" fmla="val 50000"/>
            </a:avLst>
          </a:prstGeom>
          <a:solidFill>
            <a:schemeClr val="bg1">
              <a:lumMod val="75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graphicFrame>
        <p:nvGraphicFramePr>
          <p:cNvPr id="23615" name="Group 63"/>
          <p:cNvGraphicFramePr>
            <a:graphicFrameLocks noGrp="1"/>
          </p:cNvGraphicFramePr>
          <p:nvPr>
            <p:ph sz="half" idx="2"/>
            <p:extLst/>
          </p:nvPr>
        </p:nvGraphicFramePr>
        <p:xfrm>
          <a:off x="2344705" y="882650"/>
          <a:ext cx="7345363" cy="5142192"/>
        </p:xfrm>
        <a:graphic>
          <a:graphicData uri="http://schemas.openxmlformats.org/drawingml/2006/table">
            <a:tbl>
              <a:tblPr/>
              <a:tblGrid>
                <a:gridCol w="2532063"/>
                <a:gridCol w="2527300"/>
                <a:gridCol w="2286000"/>
              </a:tblGrid>
              <a:tr h="862498">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100" b="1" i="0" u="sng" strike="noStrike" cap="none" normalizeH="0" baseline="0" dirty="0" smtClean="0">
                          <a:ln>
                            <a:noFill/>
                          </a:ln>
                          <a:solidFill>
                            <a:schemeClr val="tx1"/>
                          </a:solidFill>
                          <a:effectLst/>
                          <a:latin typeface="Verdana" panose="020B0604030504040204" pitchFamily="34" charset="0"/>
                        </a:rPr>
                        <a:t>Πελάτες</a:t>
                      </a:r>
                      <a:endParaRPr kumimoji="0" lang="el-GR" altLang="el-GR" sz="1100" b="1" i="0" u="none" strike="noStrike" cap="none" normalizeH="0" baseline="0" dirty="0" smtClean="0">
                        <a:ln>
                          <a:noFill/>
                        </a:ln>
                        <a:solidFill>
                          <a:schemeClr val="tx1"/>
                        </a:solidFill>
                        <a:effectLst/>
                        <a:latin typeface="Verdana" panose="020B0604030504040204" pitchFamily="34" charset="0"/>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Αγοραστές Βιβλίων</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Χονδρέμποροι που προμηθεύουν τα βιβλία</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Τμήμα Διανομής της </a:t>
                      </a:r>
                      <a:r>
                        <a:rPr kumimoji="0" lang="en-US" altLang="el-GR" sz="1100" b="0" i="0" u="none" strike="noStrike" cap="none" normalizeH="0" baseline="0" dirty="0" smtClean="0">
                          <a:ln>
                            <a:noFill/>
                          </a:ln>
                          <a:solidFill>
                            <a:schemeClr val="tx1"/>
                          </a:solidFill>
                          <a:effectLst/>
                          <a:latin typeface="Verdana" panose="020B0604030504040204" pitchFamily="34" charset="0"/>
                        </a:rPr>
                        <a:t>Amazon</a:t>
                      </a:r>
                      <a:endParaRPr kumimoji="0" lang="el-GR" altLang="el-GR" sz="1100" b="0" i="0" u="none" strike="noStrike" cap="none" normalizeH="0" baseline="0" dirty="0" smtClean="0">
                        <a:ln>
                          <a:noFill/>
                        </a:ln>
                        <a:solidFill>
                          <a:schemeClr val="tx1"/>
                        </a:solidFill>
                        <a:effectLst/>
                        <a:latin typeface="Verdana" panose="020B0604030504040204" pitchFamily="34" charset="0"/>
                      </a:endParaRPr>
                    </a:p>
                  </a:txBody>
                  <a:tcPr marT="45710" marB="45710" horzOverflow="overflow">
                    <a:lnL cap="flat">
                      <a:noFill/>
                    </a:lnL>
                    <a:lnR cap="flat">
                      <a:noFill/>
                    </a:lnR>
                    <a:lnT cap="flat">
                      <a:noFill/>
                    </a:lnT>
                    <a:lnB>
                      <a:noFill/>
                    </a:lnB>
                    <a:lnTlToBr>
                      <a:noFill/>
                    </a:lnTlToBr>
                    <a:lnBlToTr>
                      <a:noFill/>
                    </a:lnBlToTr>
                    <a:noFill/>
                  </a:tcPr>
                </a:tc>
                <a:tc hMerge="1">
                  <a:txBody>
                    <a:bodyPr/>
                    <a:lstStyle/>
                    <a:p>
                      <a:endParaRPr lang="el-GR"/>
                    </a:p>
                  </a:txBody>
                  <a:tcPr/>
                </a:tc>
                <a:tc hMerge="1">
                  <a:txBody>
                    <a:bodyPr/>
                    <a:lstStyle/>
                    <a:p>
                      <a:endParaRPr lang="el-GR"/>
                    </a:p>
                  </a:txBody>
                  <a:tcPr/>
                </a:tc>
              </a:tr>
              <a:tr h="862498">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100" b="1" i="0" u="sng" strike="noStrike" cap="none" normalizeH="0" baseline="0" dirty="0" smtClean="0">
                          <a:ln>
                            <a:noFill/>
                          </a:ln>
                          <a:solidFill>
                            <a:schemeClr val="tx1"/>
                          </a:solidFill>
                          <a:effectLst/>
                          <a:latin typeface="Verdana" panose="020B0604030504040204" pitchFamily="34" charset="0"/>
                        </a:rPr>
                        <a:t>Προϊόντα &amp; Υπηρεσίες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Πληροφορίες για βιβλία που ίσως αγοραστούν</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Πληροφορία που περιγράφει μια παραγγελία βιβλίου</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Βιβλία που αγοράζονται</a:t>
                      </a:r>
                    </a:p>
                  </a:txBody>
                  <a:tcPr marT="45710" marB="45710" horzOverflow="overflow">
                    <a:lnL cap="flat">
                      <a:noFill/>
                    </a:lnL>
                    <a:lnR cap="flat">
                      <a:noFill/>
                    </a:lnR>
                    <a:lnT>
                      <a:noFill/>
                    </a:lnT>
                    <a:lnB>
                      <a:noFill/>
                    </a:lnB>
                    <a:lnTlToBr>
                      <a:noFill/>
                    </a:lnTlToBr>
                    <a:lnBlToTr>
                      <a:noFill/>
                    </a:lnBlToTr>
                    <a:noFill/>
                  </a:tcPr>
                </a:tc>
                <a:tc hMerge="1">
                  <a:txBody>
                    <a:bodyPr/>
                    <a:lstStyle/>
                    <a:p>
                      <a:endParaRPr lang="el-GR"/>
                    </a:p>
                  </a:txBody>
                  <a:tcPr/>
                </a:tc>
                <a:tc hMerge="1">
                  <a:txBody>
                    <a:bodyPr/>
                    <a:lstStyle/>
                    <a:p>
                      <a:endParaRPr lang="el-GR"/>
                    </a:p>
                  </a:txBody>
                  <a:tcPr/>
                </a:tc>
              </a:tr>
              <a:tr h="1801201">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100" b="1" i="0" u="sng" strike="noStrike" cap="none" normalizeH="0" baseline="0" dirty="0" smtClean="0">
                          <a:ln>
                            <a:noFill/>
                          </a:ln>
                          <a:solidFill>
                            <a:schemeClr val="tx1"/>
                          </a:solidFill>
                          <a:effectLst/>
                          <a:latin typeface="Verdana" panose="020B0604030504040204" pitchFamily="34" charset="0"/>
                        </a:rPr>
                        <a:t>Επιχειρηματικές Διαδικασίες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Ο αγοραστής επισκέπτεται το </a:t>
                      </a:r>
                      <a:r>
                        <a:rPr kumimoji="0" lang="en-US" altLang="el-GR" sz="1100" b="0" i="0" u="none" strike="noStrike" cap="none" normalizeH="0" baseline="0" dirty="0" smtClean="0">
                          <a:ln>
                            <a:noFill/>
                          </a:ln>
                          <a:solidFill>
                            <a:schemeClr val="tx1"/>
                          </a:solidFill>
                          <a:effectLst/>
                          <a:latin typeface="Verdana" panose="020B0604030504040204" pitchFamily="34" charset="0"/>
                        </a:rPr>
                        <a:t>Amazon.com</a:t>
                      </a:r>
                      <a:endParaRPr kumimoji="0" lang="el-GR" altLang="el-GR" sz="1100" b="0" i="0" u="none" strike="noStrike" cap="none" normalizeH="0" baseline="0" dirty="0" smtClean="0">
                        <a:ln>
                          <a:noFill/>
                        </a:ln>
                        <a:solidFill>
                          <a:schemeClr val="tx1"/>
                        </a:solidFill>
                        <a:effectLst/>
                        <a:latin typeface="Verdana" panose="020B0604030504040204" pitchFamily="34" charset="0"/>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Ο αγοραστής αναγνωρίζει επιθυμητά βιβλία ή παρέχει κάποια κριτήρια επιθυμητών βιβλίων</a:t>
                      </a:r>
                      <a:endParaRPr kumimoji="0" lang="en-US" altLang="el-GR" sz="1100" b="0" i="0" u="none" strike="noStrike" cap="none" normalizeH="0" baseline="0" dirty="0" smtClean="0">
                        <a:ln>
                          <a:noFill/>
                        </a:ln>
                        <a:solidFill>
                          <a:schemeClr val="tx1"/>
                        </a:solidFill>
                        <a:effectLst/>
                        <a:latin typeface="Verdana" panose="020B0604030504040204" pitchFamily="34" charset="0"/>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Ο αγοραστής κοιτά πληροφορίες σχετικές με τα βιβλία και αποφασίζει τι θα παραγγείλει</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Ο αγοραστής παραγγέλνει</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Η </a:t>
                      </a:r>
                      <a:r>
                        <a:rPr kumimoji="0" lang="en-US" altLang="el-GR" sz="1100" b="0" i="0" u="none" strike="noStrike" cap="none" normalizeH="0" baseline="0" dirty="0" smtClean="0">
                          <a:ln>
                            <a:noFill/>
                          </a:ln>
                          <a:solidFill>
                            <a:schemeClr val="tx1"/>
                          </a:solidFill>
                          <a:effectLst/>
                          <a:latin typeface="Verdana" panose="020B0604030504040204" pitchFamily="34" charset="0"/>
                        </a:rPr>
                        <a:t>Amazon</a:t>
                      </a:r>
                      <a:r>
                        <a:rPr kumimoji="0" lang="de-DE" altLang="el-GR" sz="1100" b="0" i="0" u="none" strike="noStrike" cap="none" normalizeH="0" baseline="0" dirty="0" smtClean="0">
                          <a:ln>
                            <a:noFill/>
                          </a:ln>
                          <a:solidFill>
                            <a:schemeClr val="tx1"/>
                          </a:solidFill>
                          <a:effectLst/>
                          <a:latin typeface="Verdana" panose="020B0604030504040204" pitchFamily="34" charset="0"/>
                        </a:rPr>
                        <a:t> </a:t>
                      </a:r>
                      <a:r>
                        <a:rPr kumimoji="0" lang="el-GR" altLang="el-GR" sz="1100" b="0" i="0" u="none" strike="noStrike" cap="none" normalizeH="0" baseline="0" dirty="0" smtClean="0">
                          <a:ln>
                            <a:noFill/>
                          </a:ln>
                          <a:solidFill>
                            <a:schemeClr val="tx1"/>
                          </a:solidFill>
                          <a:effectLst/>
                          <a:latin typeface="Verdana" panose="020B0604030504040204" pitchFamily="34" charset="0"/>
                        </a:rPr>
                        <a:t>βρίσκει το βιβλίο στο απόθεμα και το συσκευάζει. Αν το βιβλίο δεν υπάρχει στο απόθεμα, παραγγέλνεται από τον χονδρέμπορο και το αποστέλλει στον αγοραστή μόλις φτάσει στην αποθήκη της </a:t>
                      </a:r>
                      <a:r>
                        <a:rPr kumimoji="0" lang="en-US" altLang="el-GR" sz="1100" b="0" i="0" u="none" strike="noStrike" cap="none" normalizeH="0" baseline="0" dirty="0" smtClean="0">
                          <a:ln>
                            <a:noFill/>
                          </a:ln>
                          <a:solidFill>
                            <a:schemeClr val="tx1"/>
                          </a:solidFill>
                          <a:effectLst/>
                          <a:latin typeface="Verdana" panose="020B0604030504040204" pitchFamily="34" charset="0"/>
                        </a:rPr>
                        <a:t>Amazon</a:t>
                      </a:r>
                      <a:endParaRPr kumimoji="0" lang="el-GR" altLang="el-GR" sz="1100" b="0" i="0" u="none" strike="noStrike" cap="none" normalizeH="0" baseline="0" dirty="0" smtClean="0">
                        <a:ln>
                          <a:noFill/>
                        </a:ln>
                        <a:solidFill>
                          <a:schemeClr val="tx1"/>
                        </a:solidFill>
                        <a:effectLst/>
                        <a:latin typeface="Verdana" panose="020B0604030504040204" pitchFamily="34" charset="0"/>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Το Τμήμα Διανομής συσκευάζει την παραγγελία και την αποστέλλει στον αγοραστή</a:t>
                      </a:r>
                    </a:p>
                  </a:txBody>
                  <a:tcPr marT="45710" marB="45710" horzOverflow="overflow">
                    <a:lnL cap="flat">
                      <a:noFill/>
                    </a:lnL>
                    <a:lnR cap="flat">
                      <a:noFill/>
                    </a:lnR>
                    <a:lnT>
                      <a:noFill/>
                    </a:lnT>
                    <a:lnB>
                      <a:noFill/>
                    </a:lnB>
                    <a:lnTlToBr>
                      <a:noFill/>
                    </a:lnTlToBr>
                    <a:lnBlToTr>
                      <a:noFill/>
                    </a:lnBlToTr>
                    <a:noFill/>
                  </a:tcPr>
                </a:tc>
                <a:tc hMerge="1">
                  <a:txBody>
                    <a:bodyPr/>
                    <a:lstStyle/>
                    <a:p>
                      <a:endParaRPr lang="el-GR"/>
                    </a:p>
                  </a:txBody>
                  <a:tcPr/>
                </a:tc>
                <a:tc hMerge="1">
                  <a:txBody>
                    <a:bodyPr/>
                    <a:lstStyle/>
                    <a:p>
                      <a:endParaRPr lang="el-GR"/>
                    </a:p>
                  </a:txBody>
                  <a:tcPr/>
                </a:tc>
              </a:tr>
              <a:tr h="16157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100" b="1" i="0" u="sng" strike="noStrike" cap="none" normalizeH="0" baseline="0" dirty="0" smtClean="0">
                          <a:ln>
                            <a:noFill/>
                          </a:ln>
                          <a:solidFill>
                            <a:schemeClr val="tx1"/>
                          </a:solidFill>
                          <a:effectLst/>
                          <a:latin typeface="Verdana" panose="020B0604030504040204" pitchFamily="34" charset="0"/>
                        </a:rPr>
                        <a:t>Συμμετέχοντες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Όσοι ενδιαφέρονται να αγοράσουν βιβλία </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Τμήμα Διεκπεραίωσης Παραγγελιών του χονδρέμπορου</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Τμήμα Διανομής της </a:t>
                      </a:r>
                      <a:r>
                        <a:rPr kumimoji="0" lang="en-US" altLang="el-GR" sz="1100" b="0" i="0" u="none" strike="noStrike" cap="none" normalizeH="0" baseline="0" dirty="0" smtClean="0">
                          <a:ln>
                            <a:noFill/>
                          </a:ln>
                          <a:solidFill>
                            <a:schemeClr val="tx1"/>
                          </a:solidFill>
                          <a:effectLst/>
                          <a:latin typeface="Verdana" panose="020B0604030504040204" pitchFamily="34" charset="0"/>
                        </a:rPr>
                        <a:t>Amazon</a:t>
                      </a:r>
                      <a:endParaRPr kumimoji="0" lang="el-GR" altLang="el-GR" sz="1100" b="0" i="0" u="none" strike="noStrike" cap="none" normalizeH="0" baseline="0" dirty="0" smtClean="0">
                        <a:ln>
                          <a:noFill/>
                        </a:ln>
                        <a:solidFill>
                          <a:schemeClr val="tx1"/>
                        </a:solidFill>
                        <a:effectLst/>
                        <a:latin typeface="Verdana" panose="020B0604030504040204" pitchFamily="34" charset="0"/>
                      </a:endParaRPr>
                    </a:p>
                  </a:txBody>
                  <a:tcPr marT="45710" marB="45710"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100" b="1" i="0" u="sng" strike="noStrike" cap="none" normalizeH="0" baseline="0" dirty="0" smtClean="0">
                          <a:ln>
                            <a:noFill/>
                          </a:ln>
                          <a:solidFill>
                            <a:schemeClr val="tx1"/>
                          </a:solidFill>
                          <a:effectLst/>
                          <a:latin typeface="Verdana" panose="020B0604030504040204" pitchFamily="34" charset="0"/>
                        </a:rPr>
                        <a:t>Πληροφορία</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Παραγγελίες βιβλίων</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Τιμή και λοιπές πληροφορίες για κάθε βιβλίο</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Ιστορικό Αγορών (</a:t>
                      </a:r>
                      <a:r>
                        <a:rPr kumimoji="0" lang="en-US" altLang="el-GR" sz="1100" b="0" i="0" u="none" strike="noStrike" cap="none" normalizeH="0" baseline="0" dirty="0" smtClean="0">
                          <a:ln>
                            <a:noFill/>
                          </a:ln>
                          <a:solidFill>
                            <a:schemeClr val="tx1"/>
                          </a:solidFill>
                          <a:effectLst/>
                          <a:latin typeface="Verdana" panose="020B0604030504040204" pitchFamily="34" charset="0"/>
                        </a:rPr>
                        <a:t>Purchase history</a:t>
                      </a:r>
                      <a:r>
                        <a:rPr kumimoji="0" lang="el-GR" altLang="el-GR" sz="1100" b="0" i="0" u="none" strike="noStrike" cap="none" normalizeH="0" baseline="0" dirty="0" smtClean="0">
                          <a:ln>
                            <a:noFill/>
                          </a:ln>
                          <a:solidFill>
                            <a:schemeClr val="tx1"/>
                          </a:solidFill>
                          <a:effectLst/>
                          <a:latin typeface="Verdana" panose="020B0604030504040204" pitchFamily="34" charset="0"/>
                        </a:rPr>
                        <a:t>) και συναφείς πληροφορίες για κάθε αγοραστή</a:t>
                      </a:r>
                    </a:p>
                  </a:txBody>
                  <a:tcPr marT="45710" marB="45710"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100" b="1" i="0" u="sng" strike="noStrike" cap="none" normalizeH="0" baseline="0" dirty="0" smtClean="0">
                          <a:ln>
                            <a:noFill/>
                          </a:ln>
                          <a:solidFill>
                            <a:schemeClr val="tx1"/>
                          </a:solidFill>
                          <a:effectLst/>
                          <a:latin typeface="Verdana" panose="020B0604030504040204" pitchFamily="34" charset="0"/>
                        </a:rPr>
                        <a:t>Τεχνολογία</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 Ο Η/Υ του αγοραστή</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Ό,τι Η/Υ και δίκτυο της </a:t>
                      </a:r>
                      <a:r>
                        <a:rPr kumimoji="0" lang="en-US" altLang="el-GR" sz="1100" b="0" i="0" u="none" strike="noStrike" cap="none" normalizeH="0" baseline="0" dirty="0" smtClean="0">
                          <a:ln>
                            <a:noFill/>
                          </a:ln>
                          <a:solidFill>
                            <a:schemeClr val="tx1"/>
                          </a:solidFill>
                          <a:effectLst/>
                          <a:latin typeface="Verdana" panose="020B0604030504040204" pitchFamily="34" charset="0"/>
                        </a:rPr>
                        <a:t>Amazon</a:t>
                      </a:r>
                      <a:r>
                        <a:rPr kumimoji="0" lang="el-GR" altLang="el-GR" sz="1100" b="0" i="0" u="none" strike="noStrike" cap="none" normalizeH="0" baseline="0" dirty="0" smtClean="0">
                          <a:ln>
                            <a:noFill/>
                          </a:ln>
                          <a:solidFill>
                            <a:schemeClr val="tx1"/>
                          </a:solidFill>
                          <a:effectLst/>
                          <a:latin typeface="Verdana" panose="020B0604030504040204" pitchFamily="34" charset="0"/>
                        </a:rPr>
                        <a:t> που χρησιμοποιείται για τη διεκπεραίωση της παραγγελίας (</a:t>
                      </a:r>
                      <a:r>
                        <a:rPr kumimoji="0" lang="en-US" altLang="el-GR" sz="1100" b="0" i="0" u="none" strike="noStrike" cap="none" normalizeH="0" baseline="0" dirty="0" smtClean="0">
                          <a:ln>
                            <a:noFill/>
                          </a:ln>
                          <a:solidFill>
                            <a:schemeClr val="tx1"/>
                          </a:solidFill>
                          <a:effectLst/>
                          <a:latin typeface="Verdana" panose="020B0604030504040204" pitchFamily="34" charset="0"/>
                        </a:rPr>
                        <a:t>Order Processing</a:t>
                      </a:r>
                      <a:r>
                        <a:rPr kumimoji="0" lang="el-GR" altLang="el-GR" sz="1100" b="0" i="0" u="none" strike="noStrike" cap="none" normalizeH="0" baseline="0" dirty="0" smtClean="0">
                          <a:ln>
                            <a:noFill/>
                          </a:ln>
                          <a:solidFill>
                            <a:schemeClr val="tx1"/>
                          </a:solidFill>
                          <a:effectLst/>
                          <a:latin typeface="Verdana" panose="020B0604030504040204" pitchFamily="34" charset="0"/>
                        </a:rPr>
                        <a:t>)</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100" b="0" i="0" u="none" strike="noStrike" cap="none" normalizeH="0" baseline="0" dirty="0" smtClean="0">
                          <a:ln>
                            <a:noFill/>
                          </a:ln>
                          <a:solidFill>
                            <a:schemeClr val="tx1"/>
                          </a:solidFill>
                          <a:effectLst/>
                          <a:latin typeface="Verdana" panose="020B0604030504040204" pitchFamily="34" charset="0"/>
                        </a:rPr>
                        <a:t>Το Διαδίκτυο (Υποδομή)</a:t>
                      </a:r>
                    </a:p>
                  </a:txBody>
                  <a:tcPr marT="45710" marB="45710"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939940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1AD35D80-682B-4317-B59F-DD37F2D239AF}" type="slidenum">
              <a:rPr lang="el-GR" altLang="el-GR">
                <a:solidFill>
                  <a:prstClr val="black">
                    <a:tint val="75000"/>
                  </a:prstClr>
                </a:solidFill>
              </a:rPr>
              <a:pPr>
                <a:defRPr/>
              </a:pPr>
              <a:t>32</a:t>
            </a:fld>
            <a:endParaRPr lang="el-GR" altLang="el-GR">
              <a:solidFill>
                <a:prstClr val="black">
                  <a:tint val="75000"/>
                </a:prstClr>
              </a:solidFill>
            </a:endParaRPr>
          </a:p>
        </p:txBody>
      </p:sp>
      <p:sp>
        <p:nvSpPr>
          <p:cNvPr id="60421" name="Rectangle 2"/>
          <p:cNvSpPr>
            <a:spLocks noGrp="1" noChangeArrowheads="1"/>
          </p:cNvSpPr>
          <p:nvPr>
            <p:ph type="title"/>
          </p:nvPr>
        </p:nvSpPr>
        <p:spPr>
          <a:xfrm>
            <a:off x="1981200" y="274638"/>
            <a:ext cx="8229600" cy="850900"/>
          </a:xfrm>
        </p:spPr>
        <p:txBody>
          <a:bodyPr/>
          <a:lstStyle/>
          <a:p>
            <a:pPr eaLnBrk="1" hangingPunct="1"/>
            <a:r>
              <a:rPr lang="el-GR" altLang="el-GR" b="1" dirty="0" smtClean="0">
                <a:latin typeface="+mn-lt"/>
              </a:rPr>
              <a:t>Οπτικές θέασης ΣΕ</a:t>
            </a:r>
            <a:endParaRPr lang="en-GB" altLang="el-GR" b="1" dirty="0" smtClean="0">
              <a:latin typeface="+mn-lt"/>
            </a:endParaRPr>
          </a:p>
        </p:txBody>
      </p:sp>
      <p:sp>
        <p:nvSpPr>
          <p:cNvPr id="60422" name="Rectangle 3"/>
          <p:cNvSpPr>
            <a:spLocks noGrp="1" noChangeArrowheads="1"/>
          </p:cNvSpPr>
          <p:nvPr>
            <p:ph type="body" idx="1"/>
          </p:nvPr>
        </p:nvSpPr>
        <p:spPr>
          <a:xfrm>
            <a:off x="1981200" y="1600201"/>
            <a:ext cx="8229600" cy="3268663"/>
          </a:xfrm>
        </p:spPr>
        <p:txBody>
          <a:bodyPr/>
          <a:lstStyle/>
          <a:p>
            <a:pPr eaLnBrk="1" hangingPunct="1">
              <a:buFontTx/>
              <a:buNone/>
            </a:pPr>
            <a:r>
              <a:rPr lang="el-GR" altLang="el-GR" sz="2400" dirty="0"/>
              <a:t>Πέντε οπτικές θέασης ενός συστήματος εργασίας</a:t>
            </a:r>
          </a:p>
          <a:p>
            <a:pPr eaLnBrk="1" hangingPunct="1">
              <a:buFontTx/>
              <a:buNone/>
            </a:pPr>
            <a:endParaRPr lang="el-GR" altLang="el-GR" sz="2400" dirty="0"/>
          </a:p>
          <a:p>
            <a:pPr eaLnBrk="1" hangingPunct="1"/>
            <a:r>
              <a:rPr lang="el-GR" altLang="el-GR" sz="2000" dirty="0"/>
              <a:t>Οπτική της Αρχιτεκτονικής</a:t>
            </a:r>
          </a:p>
          <a:p>
            <a:pPr eaLnBrk="1" hangingPunct="1"/>
            <a:r>
              <a:rPr lang="el-GR" altLang="el-GR" sz="2000" dirty="0"/>
              <a:t>Οπτική της Απόδοσης</a:t>
            </a:r>
          </a:p>
          <a:p>
            <a:pPr eaLnBrk="1" hangingPunct="1"/>
            <a:r>
              <a:rPr lang="el-GR" altLang="el-GR" sz="2000" dirty="0"/>
              <a:t>Οπτική της Υποδομής</a:t>
            </a:r>
          </a:p>
          <a:p>
            <a:pPr eaLnBrk="1" hangingPunct="1"/>
            <a:r>
              <a:rPr lang="el-GR" altLang="el-GR" sz="2000" dirty="0"/>
              <a:t>Οπτική του Πλαισίου</a:t>
            </a:r>
          </a:p>
          <a:p>
            <a:pPr eaLnBrk="1" hangingPunct="1"/>
            <a:r>
              <a:rPr lang="el-GR" altLang="el-GR" sz="2000" dirty="0"/>
              <a:t>Οπτική του Κινδύνου</a:t>
            </a:r>
            <a:endParaRPr lang="en-GB" altLang="el-GR" sz="2000" dirty="0"/>
          </a:p>
        </p:txBody>
      </p:sp>
    </p:spTree>
    <p:extLst>
      <p:ext uri="{BB962C8B-B14F-4D97-AF65-F5344CB8AC3E}">
        <p14:creationId xmlns:p14="http://schemas.microsoft.com/office/powerpoint/2010/main" val="2598872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pPr>
              <a:defRPr/>
            </a:pPr>
            <a:fld id="{313A66E4-709F-451C-AD48-7DE8A800704D}" type="slidenum">
              <a:rPr lang="el-GR" altLang="el-GR">
                <a:solidFill>
                  <a:prstClr val="black">
                    <a:tint val="75000"/>
                  </a:prstClr>
                </a:solidFill>
              </a:rPr>
              <a:pPr>
                <a:defRPr/>
              </a:pPr>
              <a:t>33</a:t>
            </a:fld>
            <a:endParaRPr lang="el-GR" altLang="el-GR">
              <a:solidFill>
                <a:prstClr val="black">
                  <a:tint val="75000"/>
                </a:prstClr>
              </a:solidFill>
            </a:endParaRPr>
          </a:p>
        </p:txBody>
      </p:sp>
      <p:sp>
        <p:nvSpPr>
          <p:cNvPr id="61445" name="Rectangle 2"/>
          <p:cNvSpPr>
            <a:spLocks noGrp="1" noChangeArrowheads="1"/>
          </p:cNvSpPr>
          <p:nvPr>
            <p:ph type="title"/>
          </p:nvPr>
        </p:nvSpPr>
        <p:spPr>
          <a:xfrm>
            <a:off x="1992313" y="115888"/>
            <a:ext cx="8229600" cy="850900"/>
          </a:xfrm>
        </p:spPr>
        <p:txBody>
          <a:bodyPr/>
          <a:lstStyle/>
          <a:p>
            <a:pPr eaLnBrk="1" hangingPunct="1"/>
            <a:r>
              <a:rPr lang="el-GR" altLang="el-GR" b="1" dirty="0" smtClean="0">
                <a:latin typeface="+mn-lt"/>
              </a:rPr>
              <a:t>Οπτικές Συστημάτων Εργασίας</a:t>
            </a:r>
          </a:p>
        </p:txBody>
      </p:sp>
      <p:graphicFrame>
        <p:nvGraphicFramePr>
          <p:cNvPr id="57409" name="Group 65"/>
          <p:cNvGraphicFramePr>
            <a:graphicFrameLocks noGrp="1"/>
          </p:cNvGraphicFramePr>
          <p:nvPr>
            <p:ph idx="1"/>
            <p:extLst>
              <p:ext uri="{D42A27DB-BD31-4B8C-83A1-F6EECF244321}">
                <p14:modId xmlns:p14="http://schemas.microsoft.com/office/powerpoint/2010/main" val="1115267297"/>
              </p:ext>
            </p:extLst>
          </p:nvPr>
        </p:nvGraphicFramePr>
        <p:xfrm>
          <a:off x="1981200" y="1166814"/>
          <a:ext cx="8229600" cy="5341651"/>
        </p:xfrm>
        <a:graphic>
          <a:graphicData uri="http://schemas.openxmlformats.org/drawingml/2006/table">
            <a:tbl>
              <a:tblPr/>
              <a:tblGrid>
                <a:gridCol w="1593850"/>
                <a:gridCol w="6635750"/>
              </a:tblGrid>
              <a:tr h="459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800" b="1" i="0" u="none" strike="noStrike" cap="none" normalizeH="0" baseline="0" dirty="0" smtClean="0">
                          <a:ln>
                            <a:noFill/>
                          </a:ln>
                          <a:solidFill>
                            <a:schemeClr val="tx1"/>
                          </a:solidFill>
                          <a:effectLst/>
                          <a:latin typeface="+mn-lt"/>
                        </a:rPr>
                        <a:t>Έννοια</a:t>
                      </a:r>
                    </a:p>
                  </a:txBody>
                  <a:tcPr marL="90000" marR="90000" marT="46792" marB="4679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800" b="1" i="0" u="none" strike="noStrike" cap="none" normalizeH="0" baseline="0" smtClean="0">
                          <a:ln>
                            <a:noFill/>
                          </a:ln>
                          <a:solidFill>
                            <a:schemeClr val="tx1"/>
                          </a:solidFill>
                          <a:effectLst/>
                          <a:latin typeface="+mn-lt"/>
                        </a:rPr>
                        <a:t>Ζητήματα</a:t>
                      </a:r>
                    </a:p>
                  </a:txBody>
                  <a:tcPr marL="90000" marR="90000" marT="46792" marB="4679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116642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800" b="0" i="0" u="none" strike="noStrike" cap="none" normalizeH="0" baseline="0" dirty="0" smtClean="0">
                          <a:ln>
                            <a:noFill/>
                          </a:ln>
                          <a:solidFill>
                            <a:schemeClr val="tx1"/>
                          </a:solidFill>
                          <a:effectLst/>
                          <a:latin typeface="+mn-lt"/>
                        </a:rPr>
                        <a:t>Αρχιτεκτονική</a:t>
                      </a:r>
                    </a:p>
                  </a:txBody>
                  <a:tcPr marL="90000" marR="90000" marT="46792" marB="4679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altLang="el-GR" sz="1800" b="0" i="0" u="none" strike="noStrike" cap="none" normalizeH="0" baseline="0" dirty="0" smtClean="0">
                          <a:ln>
                            <a:noFill/>
                          </a:ln>
                          <a:solidFill>
                            <a:schemeClr val="tx1"/>
                          </a:solidFill>
                          <a:effectLst/>
                          <a:latin typeface="+mn-lt"/>
                        </a:rPr>
                        <a:t>Ποια είναι τα μέρη ενός συστήματος που παράγουν έργο και ποιος χρησιμοποιεί αυτό το έργο;</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altLang="el-GR" sz="1800" b="0" i="0" u="none" strike="noStrike" cap="none" normalizeH="0" baseline="0" dirty="0" smtClean="0">
                          <a:ln>
                            <a:noFill/>
                          </a:ln>
                          <a:solidFill>
                            <a:schemeClr val="tx1"/>
                          </a:solidFill>
                          <a:effectLst/>
                          <a:latin typeface="+mn-lt"/>
                        </a:rPr>
                        <a:t>Πως ενώνονται μεταξύ τους αυτά τα μέρη;</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altLang="el-GR" sz="1800" b="0" i="0" u="none" strike="noStrike" cap="none" normalizeH="0" baseline="0" dirty="0" smtClean="0">
                          <a:ln>
                            <a:noFill/>
                          </a:ln>
                          <a:solidFill>
                            <a:schemeClr val="tx1"/>
                          </a:solidFill>
                          <a:effectLst/>
                          <a:latin typeface="+mn-lt"/>
                        </a:rPr>
                        <a:t>Πως συνεργάζονται τα μέρη ενός συστήματος;</a:t>
                      </a:r>
                    </a:p>
                  </a:txBody>
                  <a:tcPr marL="90000" marR="90000"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2259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mn-lt"/>
                        </a:rPr>
                        <a:t>Απόδοση</a:t>
                      </a:r>
                    </a:p>
                  </a:txBody>
                  <a:tcPr marL="90000" marR="90000" marT="46792" marB="4679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altLang="el-GR" sz="1800" b="0" i="0" u="none" strike="noStrike" cap="none" normalizeH="0" baseline="0" dirty="0" smtClean="0">
                          <a:ln>
                            <a:noFill/>
                          </a:ln>
                          <a:solidFill>
                            <a:schemeClr val="tx1"/>
                          </a:solidFill>
                          <a:effectLst/>
                          <a:latin typeface="+mn-lt"/>
                        </a:rPr>
                        <a:t>Πόσο καλά λειτουργεί ξεχωριστά κάθε μέρος του συστήματος;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altLang="el-GR" sz="1800" b="0" i="0" u="none" strike="noStrike" cap="none" normalizeH="0" baseline="0" dirty="0" smtClean="0">
                          <a:ln>
                            <a:noFill/>
                          </a:ln>
                          <a:solidFill>
                            <a:schemeClr val="tx1"/>
                          </a:solidFill>
                          <a:effectLst/>
                          <a:latin typeface="+mn-lt"/>
                        </a:rPr>
                        <a:t>Πόσο καλά λειτουργεί το σύστημα;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altLang="el-GR" sz="1800" b="0" i="0" u="none" strike="noStrike" cap="none" normalizeH="0" baseline="0" dirty="0" smtClean="0">
                          <a:ln>
                            <a:noFill/>
                          </a:ln>
                          <a:solidFill>
                            <a:schemeClr val="tx1"/>
                          </a:solidFill>
                          <a:effectLst/>
                          <a:latin typeface="+mn-lt"/>
                        </a:rPr>
                        <a:t>Πόσο καλά θα έπρεπε να λειτουργεί το σύστημα;</a:t>
                      </a:r>
                    </a:p>
                  </a:txBody>
                  <a:tcPr marL="90000" marR="90000"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9202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mn-lt"/>
                        </a:rPr>
                        <a:t>Υποδομή</a:t>
                      </a:r>
                    </a:p>
                  </a:txBody>
                  <a:tcPr marL="90000" marR="90000" marT="46792" marB="4679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altLang="el-GR" sz="1800" b="0" i="0" u="none" strike="noStrike" cap="none" normalizeH="0" baseline="0" dirty="0" smtClean="0">
                          <a:ln>
                            <a:noFill/>
                          </a:ln>
                          <a:solidFill>
                            <a:schemeClr val="tx1"/>
                          </a:solidFill>
                          <a:effectLst/>
                          <a:latin typeface="+mn-lt"/>
                        </a:rPr>
                        <a:t>Ποια είναι η τεχνική κα η ανθρώπινη υποδομή του συστήματος;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altLang="el-GR" sz="1800" b="0" i="0" u="none" strike="noStrike" cap="none" normalizeH="0" baseline="0" dirty="0" smtClean="0">
                          <a:ln>
                            <a:noFill/>
                          </a:ln>
                          <a:solidFill>
                            <a:schemeClr val="tx1"/>
                          </a:solidFill>
                          <a:effectLst/>
                          <a:latin typeface="+mn-lt"/>
                        </a:rPr>
                        <a:t>Πόσο βοηθάει ή εμποδίζει η υποδομή τη λειτουργία του συστήματος;</a:t>
                      </a:r>
                    </a:p>
                  </a:txBody>
                  <a:tcPr marL="90000" marR="90000"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9202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mn-lt"/>
                        </a:rPr>
                        <a:t>Πλαίσιο</a:t>
                      </a:r>
                    </a:p>
                  </a:txBody>
                  <a:tcPr marL="90000" marR="90000" marT="46792" marB="4679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altLang="el-GR" sz="1800" b="0" i="0" u="none" strike="noStrike" cap="none" normalizeH="0" baseline="0" dirty="0" smtClean="0">
                          <a:ln>
                            <a:noFill/>
                          </a:ln>
                          <a:solidFill>
                            <a:schemeClr val="tx1"/>
                          </a:solidFill>
                          <a:effectLst/>
                          <a:latin typeface="+mn-lt"/>
                        </a:rPr>
                        <a:t>Ποια είναι η επίδραση του </a:t>
                      </a:r>
                      <a:r>
                        <a:rPr kumimoji="0" lang="el-GR" altLang="el-GR" sz="1800" b="0" i="0" u="none" strike="noStrike" cap="none" normalizeH="0" baseline="0" dirty="0" err="1" smtClean="0">
                          <a:ln>
                            <a:noFill/>
                          </a:ln>
                          <a:solidFill>
                            <a:schemeClr val="tx1"/>
                          </a:solidFill>
                          <a:effectLst/>
                          <a:latin typeface="+mn-lt"/>
                        </a:rPr>
                        <a:t>οργανωσιακού</a:t>
                      </a:r>
                      <a:r>
                        <a:rPr kumimoji="0" lang="el-GR" altLang="el-GR" sz="1800" b="0" i="0" u="none" strike="noStrike" cap="none" normalizeH="0" baseline="0" dirty="0" smtClean="0">
                          <a:ln>
                            <a:noFill/>
                          </a:ln>
                          <a:solidFill>
                            <a:schemeClr val="tx1"/>
                          </a:solidFill>
                          <a:effectLst/>
                          <a:latin typeface="+mn-lt"/>
                        </a:rPr>
                        <a:t> και τεχνικού πλαισίου;</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altLang="el-GR" sz="1800" b="0" i="0" u="none" strike="noStrike" cap="none" normalizeH="0" baseline="0" dirty="0" smtClean="0">
                          <a:ln>
                            <a:noFill/>
                          </a:ln>
                          <a:solidFill>
                            <a:schemeClr val="tx1"/>
                          </a:solidFill>
                          <a:effectLst/>
                          <a:latin typeface="+mn-lt"/>
                        </a:rPr>
                        <a:t>Με τι τρόπους βοηθάει ή εμποδίζει το συγκεκριμένο πλαίσιο;</a:t>
                      </a:r>
                    </a:p>
                  </a:txBody>
                  <a:tcPr marL="90000" marR="90000"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9202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mn-lt"/>
                        </a:rPr>
                        <a:t>Κίνδυνοι</a:t>
                      </a:r>
                    </a:p>
                  </a:txBody>
                  <a:tcPr marL="90000" marR="90000" marT="46792" marB="4679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altLang="el-GR" sz="1800" b="0" i="0" u="none" strike="noStrike" cap="none" normalizeH="0" baseline="0" dirty="0" smtClean="0">
                          <a:ln>
                            <a:noFill/>
                          </a:ln>
                          <a:solidFill>
                            <a:schemeClr val="tx1"/>
                          </a:solidFill>
                          <a:effectLst/>
                          <a:latin typeface="+mn-lt"/>
                        </a:rPr>
                        <a:t>Προβλέψιμα γεγονότα με άσχημη επίδραση στην εργασία που θα δημιουργήσουν ανεπάρκειες ή ελαττώματα στα προϊόντα;</a:t>
                      </a:r>
                    </a:p>
                  </a:txBody>
                  <a:tcPr marL="90000" marR="90000"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640728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p:txBody>
          <a:bodyPr/>
          <a:lstStyle/>
          <a:p>
            <a:pPr>
              <a:defRPr/>
            </a:pPr>
            <a:fld id="{D03AF886-9E96-438E-9C31-A7FA5383AC58}" type="slidenum">
              <a:rPr lang="el-GR" altLang="el-GR">
                <a:solidFill>
                  <a:prstClr val="black">
                    <a:tint val="75000"/>
                  </a:prstClr>
                </a:solidFill>
              </a:rPr>
              <a:pPr>
                <a:defRPr/>
              </a:pPr>
              <a:t>34</a:t>
            </a:fld>
            <a:endParaRPr lang="el-GR" altLang="el-GR">
              <a:solidFill>
                <a:prstClr val="black">
                  <a:tint val="75000"/>
                </a:prstClr>
              </a:solidFill>
            </a:endParaRPr>
          </a:p>
        </p:txBody>
      </p:sp>
      <p:sp>
        <p:nvSpPr>
          <p:cNvPr id="62469" name="Text Box 5"/>
          <p:cNvSpPr txBox="1">
            <a:spLocks noChangeArrowheads="1"/>
          </p:cNvSpPr>
          <p:nvPr/>
        </p:nvSpPr>
        <p:spPr bwMode="auto">
          <a:xfrm>
            <a:off x="2135188" y="404813"/>
            <a:ext cx="8064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GB" altLang="el-GR" sz="1800">
              <a:solidFill>
                <a:prstClr val="black"/>
              </a:solidFill>
            </a:endParaRPr>
          </a:p>
        </p:txBody>
      </p:sp>
      <p:sp>
        <p:nvSpPr>
          <p:cNvPr id="62470" name="Text Box 6"/>
          <p:cNvSpPr txBox="1">
            <a:spLocks noChangeArrowheads="1"/>
          </p:cNvSpPr>
          <p:nvPr/>
        </p:nvSpPr>
        <p:spPr bwMode="auto">
          <a:xfrm>
            <a:off x="2135189" y="115888"/>
            <a:ext cx="79216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l-GR" altLang="el-GR" sz="4000" b="1" dirty="0">
                <a:solidFill>
                  <a:prstClr val="black"/>
                </a:solidFill>
                <a:latin typeface="Calibri" panose="020F0502020204030204"/>
              </a:rPr>
              <a:t>Από την Αρχιτεκτονική του ΣΕ στην ικανοποίηση του πελάτη</a:t>
            </a:r>
          </a:p>
        </p:txBody>
      </p:sp>
      <p:grpSp>
        <p:nvGrpSpPr>
          <p:cNvPr id="62473" name="Group 9"/>
          <p:cNvGrpSpPr>
            <a:grpSpLocks/>
          </p:cNvGrpSpPr>
          <p:nvPr/>
        </p:nvGrpSpPr>
        <p:grpSpPr bwMode="auto">
          <a:xfrm>
            <a:off x="1919289" y="1519238"/>
            <a:ext cx="8353425" cy="4646612"/>
            <a:chOff x="158" y="836"/>
            <a:chExt cx="5262" cy="2927"/>
          </a:xfrm>
        </p:grpSpPr>
        <p:grpSp>
          <p:nvGrpSpPr>
            <p:cNvPr id="62474" name="Group 10"/>
            <p:cNvGrpSpPr>
              <a:grpSpLocks/>
            </p:cNvGrpSpPr>
            <p:nvPr/>
          </p:nvGrpSpPr>
          <p:grpSpPr bwMode="auto">
            <a:xfrm>
              <a:off x="1202" y="845"/>
              <a:ext cx="2350" cy="919"/>
              <a:chOff x="204" y="845"/>
              <a:chExt cx="2350" cy="948"/>
            </a:xfrm>
          </p:grpSpPr>
          <p:sp>
            <p:nvSpPr>
              <p:cNvPr id="62498" name="Rectangle 11"/>
              <p:cNvSpPr>
                <a:spLocks noChangeArrowheads="1"/>
              </p:cNvSpPr>
              <p:nvPr/>
            </p:nvSpPr>
            <p:spPr bwMode="auto">
              <a:xfrm>
                <a:off x="204" y="845"/>
                <a:ext cx="2350" cy="948"/>
              </a:xfrm>
              <a:prstGeom prst="rect">
                <a:avLst/>
              </a:prstGeom>
              <a:solidFill>
                <a:schemeClr val="bg1">
                  <a:alpha val="28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59404" name="Text Box 12"/>
              <p:cNvSpPr txBox="1">
                <a:spLocks noChangeArrowheads="1"/>
              </p:cNvSpPr>
              <p:nvPr/>
            </p:nvSpPr>
            <p:spPr bwMode="auto">
              <a:xfrm>
                <a:off x="265" y="915"/>
                <a:ext cx="2227" cy="16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000" b="1" dirty="0">
                    <a:effectLst>
                      <a:outerShdw blurRad="38100" dist="38100" dir="2700000" algn="tl">
                        <a:srgbClr val="000000"/>
                      </a:outerShdw>
                    </a:effectLst>
                    <a:latin typeface="Verdana" panose="020B0604030504040204" pitchFamily="34" charset="0"/>
                  </a:rPr>
                  <a:t>Αρχιτεκτονική Συστήματος Εργασίας</a:t>
                </a:r>
              </a:p>
            </p:txBody>
          </p:sp>
          <p:grpSp>
            <p:nvGrpSpPr>
              <p:cNvPr id="62500" name="Group 13"/>
              <p:cNvGrpSpPr>
                <a:grpSpLocks/>
              </p:cNvGrpSpPr>
              <p:nvPr/>
            </p:nvGrpSpPr>
            <p:grpSpPr bwMode="auto">
              <a:xfrm>
                <a:off x="498" y="1152"/>
                <a:ext cx="1695" cy="191"/>
                <a:chOff x="2835" y="2659"/>
                <a:chExt cx="1587" cy="227"/>
              </a:xfrm>
            </p:grpSpPr>
            <p:sp>
              <p:nvSpPr>
                <p:cNvPr id="62510" name="AutoShape 14"/>
                <p:cNvSpPr>
                  <a:spLocks noChangeArrowheads="1"/>
                </p:cNvSpPr>
                <p:nvPr/>
              </p:nvSpPr>
              <p:spPr bwMode="auto">
                <a:xfrm rot="10800000">
                  <a:off x="2835" y="2659"/>
                  <a:ext cx="1587" cy="227"/>
                </a:xfrm>
                <a:custGeom>
                  <a:avLst/>
                  <a:gdLst>
                    <a:gd name="T0" fmla="*/ 102 w 21600"/>
                    <a:gd name="T1" fmla="*/ 1 h 21600"/>
                    <a:gd name="T2" fmla="*/ 58 w 21600"/>
                    <a:gd name="T3" fmla="*/ 2 h 21600"/>
                    <a:gd name="T4" fmla="*/ 15 w 21600"/>
                    <a:gd name="T5" fmla="*/ 1 h 21600"/>
                    <a:gd name="T6" fmla="*/ 58 w 21600"/>
                    <a:gd name="T7" fmla="*/ 0 h 21600"/>
                    <a:gd name="T8" fmla="*/ 0 60000 65536"/>
                    <a:gd name="T9" fmla="*/ 0 60000 65536"/>
                    <a:gd name="T10" fmla="*/ 0 60000 65536"/>
                    <a:gd name="T11" fmla="*/ 0 60000 65536"/>
                    <a:gd name="T12" fmla="*/ 4505 w 21600"/>
                    <a:gd name="T13" fmla="*/ 4472 h 21600"/>
                    <a:gd name="T14" fmla="*/ 17095 w 21600"/>
                    <a:gd name="T15" fmla="*/ 1712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solidFill>
                      <a:prstClr val="black"/>
                    </a:solidFill>
                  </a:endParaRPr>
                </a:p>
              </p:txBody>
            </p:sp>
            <p:sp>
              <p:nvSpPr>
                <p:cNvPr id="62511" name="Text Box 15"/>
                <p:cNvSpPr txBox="1">
                  <a:spLocks noChangeArrowheads="1"/>
                </p:cNvSpPr>
                <p:nvPr/>
              </p:nvSpPr>
              <p:spPr bwMode="auto">
                <a:xfrm>
                  <a:off x="3059" y="2704"/>
                  <a:ext cx="113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l-GR" altLang="el-GR" sz="800" b="1">
                      <a:solidFill>
                        <a:prstClr val="black"/>
                      </a:solidFill>
                      <a:latin typeface="Verdana" panose="020B0604030504040204" pitchFamily="34" charset="0"/>
                    </a:rPr>
                    <a:t>Επιχειρηματική Διαδικασία</a:t>
                  </a:r>
                </a:p>
              </p:txBody>
            </p:sp>
          </p:grpSp>
          <p:sp>
            <p:nvSpPr>
              <p:cNvPr id="62501" name="AutoShape 16"/>
              <p:cNvSpPr>
                <a:spLocks noChangeArrowheads="1"/>
              </p:cNvSpPr>
              <p:nvPr/>
            </p:nvSpPr>
            <p:spPr bwMode="auto">
              <a:xfrm rot="10800000">
                <a:off x="974" y="1527"/>
                <a:ext cx="828" cy="190"/>
              </a:xfrm>
              <a:custGeom>
                <a:avLst/>
                <a:gdLst>
                  <a:gd name="T0" fmla="*/ 28 w 21600"/>
                  <a:gd name="T1" fmla="*/ 1 h 21600"/>
                  <a:gd name="T2" fmla="*/ 16 w 21600"/>
                  <a:gd name="T3" fmla="*/ 2 h 21600"/>
                  <a:gd name="T4" fmla="*/ 4 w 21600"/>
                  <a:gd name="T5" fmla="*/ 1 h 21600"/>
                  <a:gd name="T6" fmla="*/ 16 w 21600"/>
                  <a:gd name="T7" fmla="*/ 0 h 21600"/>
                  <a:gd name="T8" fmla="*/ 0 60000 65536"/>
                  <a:gd name="T9" fmla="*/ 0 60000 65536"/>
                  <a:gd name="T10" fmla="*/ 0 60000 65536"/>
                  <a:gd name="T11" fmla="*/ 0 60000 65536"/>
                  <a:gd name="T12" fmla="*/ 4513 w 21600"/>
                  <a:gd name="T13" fmla="*/ 4547 h 21600"/>
                  <a:gd name="T14" fmla="*/ 17113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solidFill>
                    <a:prstClr val="black"/>
                  </a:solidFill>
                </a:endParaRPr>
              </a:p>
            </p:txBody>
          </p:sp>
          <p:sp>
            <p:nvSpPr>
              <p:cNvPr id="62502" name="AutoShape 17"/>
              <p:cNvSpPr>
                <a:spLocks noChangeArrowheads="1"/>
              </p:cNvSpPr>
              <p:nvPr/>
            </p:nvSpPr>
            <p:spPr bwMode="auto">
              <a:xfrm>
                <a:off x="244" y="1527"/>
                <a:ext cx="827" cy="190"/>
              </a:xfrm>
              <a:prstGeom prst="parallelogram">
                <a:avLst>
                  <a:gd name="adj" fmla="val 11564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62503" name="Text Box 18"/>
              <p:cNvSpPr txBox="1">
                <a:spLocks noChangeArrowheads="1"/>
              </p:cNvSpPr>
              <p:nvPr/>
            </p:nvSpPr>
            <p:spPr bwMode="auto">
              <a:xfrm>
                <a:off x="1098" y="1565"/>
                <a:ext cx="59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l-GR" altLang="el-GR" sz="800" b="1">
                    <a:solidFill>
                      <a:prstClr val="black"/>
                    </a:solidFill>
                    <a:latin typeface="Verdana" panose="020B0604030504040204" pitchFamily="34" charset="0"/>
                  </a:rPr>
                  <a:t>Πληροφορία</a:t>
                </a:r>
              </a:p>
            </p:txBody>
          </p:sp>
          <p:sp>
            <p:nvSpPr>
              <p:cNvPr id="62504" name="AutoShape 19"/>
              <p:cNvSpPr>
                <a:spLocks noChangeArrowheads="1"/>
              </p:cNvSpPr>
              <p:nvPr/>
            </p:nvSpPr>
            <p:spPr bwMode="auto">
              <a:xfrm flipH="1">
                <a:off x="1705" y="1527"/>
                <a:ext cx="827" cy="190"/>
              </a:xfrm>
              <a:prstGeom prst="parallelogram">
                <a:avLst>
                  <a:gd name="adj" fmla="val 11564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62505" name="Text Box 20"/>
              <p:cNvSpPr txBox="1">
                <a:spLocks noChangeArrowheads="1"/>
              </p:cNvSpPr>
              <p:nvPr/>
            </p:nvSpPr>
            <p:spPr bwMode="auto">
              <a:xfrm>
                <a:off x="286" y="1565"/>
                <a:ext cx="666" cy="1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l-GR" altLang="el-GR" sz="800" b="1">
                    <a:solidFill>
                      <a:prstClr val="black"/>
                    </a:solidFill>
                    <a:latin typeface="Verdana" panose="020B0604030504040204" pitchFamily="34" charset="0"/>
                  </a:rPr>
                  <a:t>Συμμετέχοντες</a:t>
                </a:r>
              </a:p>
            </p:txBody>
          </p:sp>
          <p:sp>
            <p:nvSpPr>
              <p:cNvPr id="62506" name="Text Box 21"/>
              <p:cNvSpPr txBox="1">
                <a:spLocks noChangeArrowheads="1"/>
              </p:cNvSpPr>
              <p:nvPr/>
            </p:nvSpPr>
            <p:spPr bwMode="auto">
              <a:xfrm>
                <a:off x="1846" y="1565"/>
                <a:ext cx="59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l-GR" altLang="el-GR" sz="800" b="1">
                    <a:solidFill>
                      <a:prstClr val="black"/>
                    </a:solidFill>
                    <a:latin typeface="Verdana" panose="020B0604030504040204" pitchFamily="34" charset="0"/>
                  </a:rPr>
                  <a:t>Τεχνολογία</a:t>
                </a:r>
              </a:p>
            </p:txBody>
          </p:sp>
          <p:sp>
            <p:nvSpPr>
              <p:cNvPr id="62507" name="Line 22"/>
              <p:cNvSpPr>
                <a:spLocks noChangeShapeType="1"/>
              </p:cNvSpPr>
              <p:nvPr/>
            </p:nvSpPr>
            <p:spPr bwMode="auto">
              <a:xfrm flipH="1">
                <a:off x="754" y="1368"/>
                <a:ext cx="84" cy="15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endParaRPr>
              </a:p>
            </p:txBody>
          </p:sp>
          <p:sp>
            <p:nvSpPr>
              <p:cNvPr id="62508" name="Line 23"/>
              <p:cNvSpPr>
                <a:spLocks noChangeShapeType="1"/>
              </p:cNvSpPr>
              <p:nvPr/>
            </p:nvSpPr>
            <p:spPr bwMode="auto">
              <a:xfrm flipH="1">
                <a:off x="1392" y="1368"/>
                <a:ext cx="0" cy="15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endParaRPr>
              </a:p>
            </p:txBody>
          </p:sp>
          <p:sp>
            <p:nvSpPr>
              <p:cNvPr id="62509" name="Line 24"/>
              <p:cNvSpPr>
                <a:spLocks noChangeShapeType="1"/>
              </p:cNvSpPr>
              <p:nvPr/>
            </p:nvSpPr>
            <p:spPr bwMode="auto">
              <a:xfrm>
                <a:off x="2044" y="1368"/>
                <a:ext cx="83" cy="15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endParaRPr>
              </a:p>
            </p:txBody>
          </p:sp>
        </p:grpSp>
        <p:grpSp>
          <p:nvGrpSpPr>
            <p:cNvPr id="62475" name="Group 25"/>
            <p:cNvGrpSpPr>
              <a:grpSpLocks/>
            </p:cNvGrpSpPr>
            <p:nvPr/>
          </p:nvGrpSpPr>
          <p:grpSpPr bwMode="auto">
            <a:xfrm>
              <a:off x="3776" y="1680"/>
              <a:ext cx="1644" cy="1207"/>
              <a:chOff x="3776" y="1706"/>
              <a:chExt cx="1644" cy="1244"/>
            </a:xfrm>
          </p:grpSpPr>
          <p:sp>
            <p:nvSpPr>
              <p:cNvPr id="62495" name="Text Box 26"/>
              <p:cNvSpPr txBox="1">
                <a:spLocks noChangeArrowheads="1"/>
              </p:cNvSpPr>
              <p:nvPr/>
            </p:nvSpPr>
            <p:spPr bwMode="auto">
              <a:xfrm>
                <a:off x="3787" y="1891"/>
                <a:ext cx="1587" cy="1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000" b="1">
                    <a:solidFill>
                      <a:prstClr val="black"/>
                    </a:solidFill>
                    <a:latin typeface="Verdana" panose="020B0604030504040204" pitchFamily="34" charset="0"/>
                  </a:rPr>
                  <a:t>Εσωτερική όψη απόδοσης</a:t>
                </a:r>
              </a:p>
              <a:p>
                <a:pPr>
                  <a:spcBef>
                    <a:spcPct val="50000"/>
                  </a:spcBef>
                </a:pPr>
                <a:r>
                  <a:rPr lang="el-GR" altLang="el-GR" sz="1000" b="1">
                    <a:solidFill>
                      <a:prstClr val="black"/>
                    </a:solidFill>
                    <a:latin typeface="Verdana" panose="020B0604030504040204" pitchFamily="34" charset="0"/>
                  </a:rPr>
                  <a:t>Ρυθμός παραγωγής</a:t>
                </a:r>
              </a:p>
              <a:p>
                <a:pPr>
                  <a:spcBef>
                    <a:spcPct val="50000"/>
                  </a:spcBef>
                </a:pPr>
                <a:r>
                  <a:rPr lang="el-GR" altLang="el-GR" sz="1000" b="1">
                    <a:solidFill>
                      <a:prstClr val="black"/>
                    </a:solidFill>
                    <a:latin typeface="Verdana" panose="020B0604030504040204" pitchFamily="34" charset="0"/>
                  </a:rPr>
                  <a:t>Συνέπεια </a:t>
                </a:r>
              </a:p>
              <a:p>
                <a:pPr>
                  <a:spcBef>
                    <a:spcPct val="50000"/>
                  </a:spcBef>
                </a:pPr>
                <a:r>
                  <a:rPr lang="el-GR" altLang="el-GR" sz="1000" b="1">
                    <a:solidFill>
                      <a:prstClr val="black"/>
                    </a:solidFill>
                    <a:latin typeface="Verdana" panose="020B0604030504040204" pitchFamily="34" charset="0"/>
                  </a:rPr>
                  <a:t>Παραγωγικότητα</a:t>
                </a:r>
              </a:p>
              <a:p>
                <a:pPr>
                  <a:spcBef>
                    <a:spcPct val="50000"/>
                  </a:spcBef>
                </a:pPr>
                <a:r>
                  <a:rPr lang="el-GR" altLang="el-GR" sz="1000" b="1">
                    <a:solidFill>
                      <a:prstClr val="black"/>
                    </a:solidFill>
                    <a:latin typeface="Verdana" panose="020B0604030504040204" pitchFamily="34" charset="0"/>
                  </a:rPr>
                  <a:t>Κύκλος Ζωής</a:t>
                </a:r>
              </a:p>
              <a:p>
                <a:pPr>
                  <a:spcBef>
                    <a:spcPct val="50000"/>
                  </a:spcBef>
                </a:pPr>
                <a:r>
                  <a:rPr lang="el-GR" altLang="el-GR" sz="1000" b="1">
                    <a:solidFill>
                      <a:prstClr val="black"/>
                    </a:solidFill>
                    <a:latin typeface="Verdana" panose="020B0604030504040204" pitchFamily="34" charset="0"/>
                  </a:rPr>
                  <a:t>Ευελιξία</a:t>
                </a:r>
              </a:p>
              <a:p>
                <a:pPr>
                  <a:spcBef>
                    <a:spcPct val="50000"/>
                  </a:spcBef>
                </a:pPr>
                <a:r>
                  <a:rPr lang="el-GR" altLang="el-GR" sz="1000" b="1">
                    <a:solidFill>
                      <a:prstClr val="black"/>
                    </a:solidFill>
                    <a:latin typeface="Verdana" panose="020B0604030504040204" pitchFamily="34" charset="0"/>
                  </a:rPr>
                  <a:t>Ασφάλεια</a:t>
                </a:r>
              </a:p>
            </p:txBody>
          </p:sp>
          <p:sp>
            <p:nvSpPr>
              <p:cNvPr id="62496" name="Rectangle 27"/>
              <p:cNvSpPr>
                <a:spLocks noChangeArrowheads="1"/>
              </p:cNvSpPr>
              <p:nvPr/>
            </p:nvSpPr>
            <p:spPr bwMode="auto">
              <a:xfrm>
                <a:off x="3787" y="1706"/>
                <a:ext cx="1633" cy="1225"/>
              </a:xfrm>
              <a:prstGeom prst="rect">
                <a:avLst/>
              </a:prstGeom>
              <a:solidFill>
                <a:schemeClr val="bg1">
                  <a:alpha val="28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59420" name="Text Box 28"/>
              <p:cNvSpPr txBox="1">
                <a:spLocks noChangeArrowheads="1"/>
              </p:cNvSpPr>
              <p:nvPr/>
            </p:nvSpPr>
            <p:spPr bwMode="auto">
              <a:xfrm>
                <a:off x="3776" y="1715"/>
                <a:ext cx="1633" cy="16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000" b="1" dirty="0">
                    <a:effectLst>
                      <a:outerShdw blurRad="38100" dist="38100" dir="2700000" algn="tl">
                        <a:srgbClr val="000000"/>
                      </a:outerShdw>
                    </a:effectLst>
                    <a:latin typeface="Verdana" panose="020B0604030504040204" pitchFamily="34" charset="0"/>
                  </a:rPr>
                  <a:t>Απόδοση Συστήματος Εργασίας</a:t>
                </a:r>
              </a:p>
            </p:txBody>
          </p:sp>
        </p:grpSp>
        <p:sp>
          <p:nvSpPr>
            <p:cNvPr id="59421" name="Text Box 29"/>
            <p:cNvSpPr txBox="1">
              <a:spLocks noChangeArrowheads="1"/>
            </p:cNvSpPr>
            <p:nvPr/>
          </p:nvSpPr>
          <p:spPr bwMode="auto">
            <a:xfrm>
              <a:off x="4513" y="845"/>
              <a:ext cx="680" cy="5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200" b="1" dirty="0">
                  <a:solidFill>
                    <a:prstClr val="black"/>
                  </a:solidFill>
                  <a:effectLst>
                    <a:outerShdw blurRad="38100" dist="38100" dir="2700000" algn="tl">
                      <a:srgbClr val="FFFFFF"/>
                    </a:outerShdw>
                  </a:effectLst>
                </a:rPr>
                <a:t>Υποδομή</a:t>
              </a:r>
            </a:p>
            <a:p>
              <a:pPr algn="ctr">
                <a:spcBef>
                  <a:spcPct val="50000"/>
                </a:spcBef>
                <a:defRPr/>
              </a:pPr>
              <a:r>
                <a:rPr lang="el-GR" altLang="el-GR" sz="1200" b="1" dirty="0">
                  <a:solidFill>
                    <a:prstClr val="black"/>
                  </a:solidFill>
                  <a:effectLst>
                    <a:outerShdw blurRad="38100" dist="38100" dir="2700000" algn="tl">
                      <a:srgbClr val="FFFFFF"/>
                    </a:outerShdw>
                  </a:effectLst>
                </a:rPr>
                <a:t>Πλαίσιο</a:t>
              </a:r>
            </a:p>
            <a:p>
              <a:pPr algn="ctr">
                <a:spcBef>
                  <a:spcPct val="50000"/>
                </a:spcBef>
                <a:defRPr/>
              </a:pPr>
              <a:r>
                <a:rPr lang="el-GR" altLang="el-GR" sz="1200" b="1" dirty="0">
                  <a:solidFill>
                    <a:prstClr val="black"/>
                  </a:solidFill>
                  <a:effectLst>
                    <a:outerShdw blurRad="38100" dist="38100" dir="2700000" algn="tl">
                      <a:srgbClr val="FFFFFF"/>
                    </a:outerShdw>
                  </a:effectLst>
                </a:rPr>
                <a:t>Κίνδυνοι</a:t>
              </a:r>
            </a:p>
          </p:txBody>
        </p:sp>
        <p:grpSp>
          <p:nvGrpSpPr>
            <p:cNvPr id="62477" name="Group 30"/>
            <p:cNvGrpSpPr>
              <a:grpSpLocks/>
            </p:cNvGrpSpPr>
            <p:nvPr/>
          </p:nvGrpSpPr>
          <p:grpSpPr bwMode="auto">
            <a:xfrm>
              <a:off x="3969" y="3088"/>
              <a:ext cx="1451" cy="440"/>
              <a:chOff x="3515" y="3190"/>
              <a:chExt cx="1451" cy="454"/>
            </a:xfrm>
          </p:grpSpPr>
          <p:sp>
            <p:nvSpPr>
              <p:cNvPr id="62493" name="Oval 31"/>
              <p:cNvSpPr>
                <a:spLocks noChangeArrowheads="1"/>
              </p:cNvSpPr>
              <p:nvPr/>
            </p:nvSpPr>
            <p:spPr bwMode="auto">
              <a:xfrm>
                <a:off x="3515" y="3190"/>
                <a:ext cx="1361" cy="45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59424" name="Text Box 32"/>
              <p:cNvSpPr txBox="1">
                <a:spLocks noChangeArrowheads="1"/>
              </p:cNvSpPr>
              <p:nvPr/>
            </p:nvSpPr>
            <p:spPr bwMode="auto">
              <a:xfrm>
                <a:off x="3515" y="3339"/>
                <a:ext cx="1451"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l-GR" altLang="el-GR" sz="1200" b="1">
                    <a:effectLst>
                      <a:outerShdw blurRad="38100" dist="38100" dir="2700000" algn="tl">
                        <a:srgbClr val="C0C0C0"/>
                      </a:outerShdw>
                    </a:effectLst>
                  </a:rPr>
                  <a:t>Ικανοποίηση Καταναλωτή</a:t>
                </a:r>
              </a:p>
            </p:txBody>
          </p:sp>
        </p:grpSp>
        <p:grpSp>
          <p:nvGrpSpPr>
            <p:cNvPr id="62478" name="Group 33"/>
            <p:cNvGrpSpPr>
              <a:grpSpLocks/>
            </p:cNvGrpSpPr>
            <p:nvPr/>
          </p:nvGrpSpPr>
          <p:grpSpPr bwMode="auto">
            <a:xfrm>
              <a:off x="158" y="1901"/>
              <a:ext cx="1860" cy="845"/>
              <a:chOff x="249" y="2069"/>
              <a:chExt cx="1860" cy="871"/>
            </a:xfrm>
          </p:grpSpPr>
          <p:sp>
            <p:nvSpPr>
              <p:cNvPr id="62490" name="Text Box 34"/>
              <p:cNvSpPr txBox="1">
                <a:spLocks noChangeArrowheads="1"/>
              </p:cNvSpPr>
              <p:nvPr/>
            </p:nvSpPr>
            <p:spPr bwMode="auto">
              <a:xfrm>
                <a:off x="249" y="2330"/>
                <a:ext cx="1860" cy="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70000"/>
                  </a:lnSpc>
                  <a:spcBef>
                    <a:spcPct val="50000"/>
                  </a:spcBef>
                  <a:buFontTx/>
                  <a:buNone/>
                </a:pPr>
                <a:r>
                  <a:rPr lang="el-GR" altLang="el-GR" sz="1000" b="1">
                    <a:solidFill>
                      <a:prstClr val="black"/>
                    </a:solidFill>
                    <a:latin typeface="Verdana" panose="020B0604030504040204" pitchFamily="34" charset="0"/>
                  </a:rPr>
                  <a:t>Μορφή και Μέγεθος Προϊόντος</a:t>
                </a:r>
              </a:p>
              <a:p>
                <a:pPr>
                  <a:lnSpc>
                    <a:spcPct val="70000"/>
                  </a:lnSpc>
                  <a:spcBef>
                    <a:spcPct val="50000"/>
                  </a:spcBef>
                </a:pPr>
                <a:r>
                  <a:rPr lang="el-GR" altLang="el-GR" sz="1000" b="1">
                    <a:solidFill>
                      <a:prstClr val="black"/>
                    </a:solidFill>
                    <a:latin typeface="Verdana" panose="020B0604030504040204" pitchFamily="34" charset="0"/>
                  </a:rPr>
                  <a:t>Φυσικό, πληροφορία και υπηρεσία</a:t>
                </a:r>
              </a:p>
              <a:p>
                <a:pPr lvl="1">
                  <a:lnSpc>
                    <a:spcPct val="70000"/>
                  </a:lnSpc>
                  <a:spcBef>
                    <a:spcPct val="50000"/>
                  </a:spcBef>
                  <a:buFontTx/>
                  <a:buNone/>
                </a:pPr>
                <a:r>
                  <a:rPr lang="el-GR" altLang="el-GR" sz="1000" b="1">
                    <a:solidFill>
                      <a:prstClr val="black"/>
                    </a:solidFill>
                    <a:latin typeface="Verdana" panose="020B0604030504040204" pitchFamily="34" charset="0"/>
                  </a:rPr>
                  <a:t>Περιεχόμενο και χαρακτηριστικά</a:t>
                </a:r>
              </a:p>
              <a:p>
                <a:pPr>
                  <a:lnSpc>
                    <a:spcPct val="70000"/>
                  </a:lnSpc>
                  <a:spcBef>
                    <a:spcPct val="50000"/>
                  </a:spcBef>
                </a:pPr>
                <a:r>
                  <a:rPr lang="el-GR" altLang="el-GR" sz="1000" b="1">
                    <a:solidFill>
                      <a:prstClr val="black"/>
                    </a:solidFill>
                    <a:latin typeface="Verdana" panose="020B0604030504040204" pitchFamily="34" charset="0"/>
                  </a:rPr>
                  <a:t>Ελεγξιμότητα και προσαρμοστικότητα</a:t>
                </a:r>
              </a:p>
              <a:p>
                <a:pPr>
                  <a:lnSpc>
                    <a:spcPct val="70000"/>
                  </a:lnSpc>
                  <a:spcBef>
                    <a:spcPct val="50000"/>
                  </a:spcBef>
                </a:pPr>
                <a:r>
                  <a:rPr lang="el-GR" altLang="el-GR" sz="1000" b="1">
                    <a:solidFill>
                      <a:prstClr val="black"/>
                    </a:solidFill>
                    <a:latin typeface="Verdana" panose="020B0604030504040204" pitchFamily="34" charset="0"/>
                  </a:rPr>
                  <a:t>Κύκλος Εμπλοκής Πελάτη</a:t>
                </a:r>
              </a:p>
            </p:txBody>
          </p:sp>
          <p:sp>
            <p:nvSpPr>
              <p:cNvPr id="62491" name="Rectangle 35"/>
              <p:cNvSpPr>
                <a:spLocks noChangeArrowheads="1"/>
              </p:cNvSpPr>
              <p:nvPr/>
            </p:nvSpPr>
            <p:spPr bwMode="auto">
              <a:xfrm>
                <a:off x="249" y="2069"/>
                <a:ext cx="1860" cy="862"/>
              </a:xfrm>
              <a:prstGeom prst="rect">
                <a:avLst/>
              </a:prstGeom>
              <a:solidFill>
                <a:srgbClr val="99CC00">
                  <a:alpha val="27843"/>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59428" name="Text Box 36"/>
              <p:cNvSpPr txBox="1">
                <a:spLocks noChangeArrowheads="1"/>
              </p:cNvSpPr>
              <p:nvPr/>
            </p:nvSpPr>
            <p:spPr bwMode="auto">
              <a:xfrm>
                <a:off x="249" y="2069"/>
                <a:ext cx="1860" cy="16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000" b="1">
                    <a:solidFill>
                      <a:prstClr val="black"/>
                    </a:solidFill>
                    <a:effectLst>
                      <a:outerShdw blurRad="38100" dist="38100" dir="2700000" algn="tl">
                        <a:srgbClr val="FFFFFF"/>
                      </a:outerShdw>
                    </a:effectLst>
                    <a:latin typeface="Verdana" panose="020B0604030504040204" pitchFamily="34" charset="0"/>
                  </a:rPr>
                  <a:t>Αρχιτεκτονική Προϊόντος</a:t>
                </a:r>
              </a:p>
            </p:txBody>
          </p:sp>
        </p:grpSp>
        <p:grpSp>
          <p:nvGrpSpPr>
            <p:cNvPr id="62479" name="Group 37"/>
            <p:cNvGrpSpPr>
              <a:grpSpLocks/>
            </p:cNvGrpSpPr>
            <p:nvPr/>
          </p:nvGrpSpPr>
          <p:grpSpPr bwMode="auto">
            <a:xfrm>
              <a:off x="1292" y="2868"/>
              <a:ext cx="2087" cy="895"/>
              <a:chOff x="2290" y="2976"/>
              <a:chExt cx="2087" cy="923"/>
            </a:xfrm>
          </p:grpSpPr>
          <p:sp>
            <p:nvSpPr>
              <p:cNvPr id="62487" name="Text Box 38"/>
              <p:cNvSpPr txBox="1">
                <a:spLocks noChangeArrowheads="1"/>
              </p:cNvSpPr>
              <p:nvPr/>
            </p:nvSpPr>
            <p:spPr bwMode="auto">
              <a:xfrm>
                <a:off x="2290" y="3146"/>
                <a:ext cx="2087" cy="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75000"/>
                  </a:lnSpc>
                  <a:spcBef>
                    <a:spcPct val="50000"/>
                  </a:spcBef>
                  <a:buFontTx/>
                  <a:buNone/>
                </a:pPr>
                <a:r>
                  <a:rPr lang="el-GR" altLang="el-GR" sz="1000" b="1">
                    <a:solidFill>
                      <a:prstClr val="black"/>
                    </a:solidFill>
                    <a:latin typeface="Verdana" panose="020B0604030504040204" pitchFamily="34" charset="0"/>
                  </a:rPr>
                  <a:t>Όψη Πελάτη για Απόδοση</a:t>
                </a:r>
              </a:p>
              <a:p>
                <a:pPr>
                  <a:lnSpc>
                    <a:spcPct val="75000"/>
                  </a:lnSpc>
                  <a:spcBef>
                    <a:spcPct val="50000"/>
                  </a:spcBef>
                </a:pPr>
                <a:r>
                  <a:rPr lang="el-GR" altLang="el-GR" sz="1000" b="1">
                    <a:solidFill>
                      <a:prstClr val="black"/>
                    </a:solidFill>
                    <a:latin typeface="Verdana" panose="020B0604030504040204" pitchFamily="34" charset="0"/>
                  </a:rPr>
                  <a:t>Κόστος </a:t>
                </a:r>
              </a:p>
              <a:p>
                <a:pPr>
                  <a:lnSpc>
                    <a:spcPct val="75000"/>
                  </a:lnSpc>
                  <a:spcBef>
                    <a:spcPct val="50000"/>
                  </a:spcBef>
                </a:pPr>
                <a:r>
                  <a:rPr lang="el-GR" altLang="el-GR" sz="1000" b="1">
                    <a:solidFill>
                      <a:prstClr val="black"/>
                    </a:solidFill>
                    <a:latin typeface="Verdana" panose="020B0604030504040204" pitchFamily="34" charset="0"/>
                  </a:rPr>
                  <a:t>Ποιότητα</a:t>
                </a:r>
              </a:p>
              <a:p>
                <a:pPr>
                  <a:lnSpc>
                    <a:spcPct val="75000"/>
                  </a:lnSpc>
                  <a:spcBef>
                    <a:spcPct val="50000"/>
                  </a:spcBef>
                </a:pPr>
                <a:r>
                  <a:rPr lang="el-GR" altLang="el-GR" sz="1000" b="1">
                    <a:solidFill>
                      <a:prstClr val="black"/>
                    </a:solidFill>
                    <a:latin typeface="Verdana" panose="020B0604030504040204" pitchFamily="34" charset="0"/>
                  </a:rPr>
                  <a:t>Ανταπόκριση</a:t>
                </a:r>
              </a:p>
              <a:p>
                <a:pPr>
                  <a:lnSpc>
                    <a:spcPct val="75000"/>
                  </a:lnSpc>
                  <a:spcBef>
                    <a:spcPct val="50000"/>
                  </a:spcBef>
                </a:pPr>
                <a:r>
                  <a:rPr lang="el-GR" altLang="el-GR" sz="1000" b="1">
                    <a:solidFill>
                      <a:prstClr val="black"/>
                    </a:solidFill>
                    <a:latin typeface="Verdana" panose="020B0604030504040204" pitchFamily="34" charset="0"/>
                  </a:rPr>
                  <a:t>Αξιοπιστία</a:t>
                </a:r>
              </a:p>
              <a:p>
                <a:pPr>
                  <a:lnSpc>
                    <a:spcPct val="75000"/>
                  </a:lnSpc>
                  <a:spcBef>
                    <a:spcPct val="50000"/>
                  </a:spcBef>
                </a:pPr>
                <a:r>
                  <a:rPr lang="el-GR" altLang="el-GR" sz="1000" b="1">
                    <a:solidFill>
                      <a:prstClr val="black"/>
                    </a:solidFill>
                    <a:latin typeface="Verdana" panose="020B0604030504040204" pitchFamily="34" charset="0"/>
                  </a:rPr>
                  <a:t>Προσαρμογή σε πρότυπα και κανονισμούς</a:t>
                </a:r>
              </a:p>
            </p:txBody>
          </p:sp>
          <p:sp>
            <p:nvSpPr>
              <p:cNvPr id="62488" name="Rectangle 39"/>
              <p:cNvSpPr>
                <a:spLocks noChangeArrowheads="1"/>
              </p:cNvSpPr>
              <p:nvPr/>
            </p:nvSpPr>
            <p:spPr bwMode="auto">
              <a:xfrm>
                <a:off x="2290" y="2976"/>
                <a:ext cx="1996" cy="908"/>
              </a:xfrm>
              <a:prstGeom prst="rect">
                <a:avLst/>
              </a:prstGeom>
              <a:solidFill>
                <a:srgbClr val="99CC00">
                  <a:alpha val="27843"/>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sp>
            <p:nvSpPr>
              <p:cNvPr id="59432" name="Text Box 40"/>
              <p:cNvSpPr txBox="1">
                <a:spLocks noChangeArrowheads="1"/>
              </p:cNvSpPr>
              <p:nvPr/>
            </p:nvSpPr>
            <p:spPr bwMode="auto">
              <a:xfrm>
                <a:off x="2290" y="2976"/>
                <a:ext cx="1996" cy="16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000" b="1">
                    <a:solidFill>
                      <a:prstClr val="black"/>
                    </a:solidFill>
                    <a:effectLst>
                      <a:outerShdw blurRad="38100" dist="38100" dir="2700000" algn="tl">
                        <a:srgbClr val="FFFFFF"/>
                      </a:outerShdw>
                    </a:effectLst>
                    <a:latin typeface="Verdana" panose="020B0604030504040204" pitchFamily="34" charset="0"/>
                  </a:rPr>
                  <a:t>Απόδοση Προϊόντος</a:t>
                </a:r>
              </a:p>
            </p:txBody>
          </p:sp>
        </p:grpSp>
        <p:cxnSp>
          <p:nvCxnSpPr>
            <p:cNvPr id="62480" name="AutoShape 41"/>
            <p:cNvCxnSpPr>
              <a:cxnSpLocks noChangeShapeType="1"/>
              <a:stCxn id="59404" idx="1"/>
              <a:endCxn id="59428" idx="0"/>
            </p:cNvCxnSpPr>
            <p:nvPr/>
          </p:nvCxnSpPr>
          <p:spPr bwMode="auto">
            <a:xfrm flipH="1">
              <a:off x="1088" y="990"/>
              <a:ext cx="175" cy="910"/>
            </a:xfrm>
            <a:prstGeom prst="straightConnector1">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1" name="AutoShape 42"/>
            <p:cNvCxnSpPr>
              <a:cxnSpLocks noChangeShapeType="1"/>
              <a:stCxn id="59428" idx="3"/>
              <a:endCxn id="59432" idx="0"/>
            </p:cNvCxnSpPr>
            <p:nvPr/>
          </p:nvCxnSpPr>
          <p:spPr bwMode="auto">
            <a:xfrm>
              <a:off x="2018" y="1978"/>
              <a:ext cx="272" cy="890"/>
            </a:xfrm>
            <a:prstGeom prst="straightConnector1">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2" name="AutoShape 43"/>
            <p:cNvCxnSpPr>
              <a:cxnSpLocks noChangeShapeType="1"/>
              <a:stCxn id="59420" idx="1"/>
              <a:endCxn id="59432" idx="3"/>
            </p:cNvCxnSpPr>
            <p:nvPr/>
          </p:nvCxnSpPr>
          <p:spPr bwMode="auto">
            <a:xfrm flipH="1">
              <a:off x="3288" y="1769"/>
              <a:ext cx="488" cy="1179"/>
            </a:xfrm>
            <a:prstGeom prst="straightConnector1">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3" name="AutoShape 44"/>
            <p:cNvCxnSpPr>
              <a:cxnSpLocks noChangeShapeType="1"/>
              <a:stCxn id="59404" idx="3"/>
              <a:endCxn id="59420" idx="0"/>
            </p:cNvCxnSpPr>
            <p:nvPr/>
          </p:nvCxnSpPr>
          <p:spPr bwMode="auto">
            <a:xfrm>
              <a:off x="3490" y="993"/>
              <a:ext cx="1102" cy="696"/>
            </a:xfrm>
            <a:prstGeom prst="straightConnector1">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4" name="AutoShape 45"/>
            <p:cNvCxnSpPr>
              <a:cxnSpLocks noChangeShapeType="1"/>
              <a:endCxn id="59420" idx="0"/>
            </p:cNvCxnSpPr>
            <p:nvPr/>
          </p:nvCxnSpPr>
          <p:spPr bwMode="auto">
            <a:xfrm flipH="1">
              <a:off x="4593" y="1338"/>
              <a:ext cx="226" cy="351"/>
            </a:xfrm>
            <a:prstGeom prst="straightConnector1">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5" name="AutoShape 46"/>
            <p:cNvCxnSpPr>
              <a:cxnSpLocks noChangeShapeType="1"/>
              <a:stCxn id="59432" idx="3"/>
              <a:endCxn id="59424" idx="1"/>
            </p:cNvCxnSpPr>
            <p:nvPr/>
          </p:nvCxnSpPr>
          <p:spPr bwMode="auto">
            <a:xfrm>
              <a:off x="3288" y="2945"/>
              <a:ext cx="681" cy="372"/>
            </a:xfrm>
            <a:prstGeom prst="straightConnector1">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86" name="Rectangle 47"/>
            <p:cNvSpPr>
              <a:spLocks noChangeArrowheads="1"/>
            </p:cNvSpPr>
            <p:nvPr/>
          </p:nvSpPr>
          <p:spPr bwMode="auto">
            <a:xfrm>
              <a:off x="4513" y="836"/>
              <a:ext cx="680" cy="5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solidFill>
                  <a:prstClr val="black"/>
                </a:solidFill>
                <a:latin typeface="Tahoma" panose="020B0604030504040204" pitchFamily="34" charset="0"/>
              </a:endParaRPr>
            </a:p>
          </p:txBody>
        </p:sp>
      </p:grpSp>
    </p:spTree>
    <p:extLst>
      <p:ext uri="{BB962C8B-B14F-4D97-AF65-F5344CB8AC3E}">
        <p14:creationId xmlns:p14="http://schemas.microsoft.com/office/powerpoint/2010/main" val="442161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pPr algn="ctr"/>
            <a:r>
              <a:rPr lang="el-GR" dirty="0" smtClean="0"/>
              <a:t>Πηγές Συγκρούσεων μεταξύ στοιχείων ενός ΣΕ</a:t>
            </a:r>
            <a:endParaRPr lang="el-GR" dirty="0"/>
          </a:p>
        </p:txBody>
      </p:sp>
      <p:sp>
        <p:nvSpPr>
          <p:cNvPr id="6" name="Θέση κειμένου 5"/>
          <p:cNvSpPr>
            <a:spLocks noGrp="1"/>
          </p:cNvSpPr>
          <p:nvPr>
            <p:ph type="body" idx="1"/>
          </p:nvPr>
        </p:nvSpPr>
        <p:spPr>
          <a:xfrm>
            <a:off x="2207568" y="3861049"/>
            <a:ext cx="7772400" cy="1944216"/>
          </a:xfrm>
        </p:spPr>
        <p:txBody>
          <a:bodyPr>
            <a:normAutofit fontScale="92500" lnSpcReduction="20000"/>
          </a:bodyPr>
          <a:lstStyle/>
          <a:p>
            <a:pPr algn="ctr"/>
            <a:endParaRPr lang="el-GR" b="1" dirty="0" smtClean="0"/>
          </a:p>
          <a:p>
            <a:pPr algn="ctr"/>
            <a:r>
              <a:rPr lang="el-GR" b="1" dirty="0" smtClean="0"/>
              <a:t>Μάθημα: </a:t>
            </a:r>
            <a:r>
              <a:rPr lang="el-GR" dirty="0" smtClean="0"/>
              <a:t>Ανάλυση &amp; </a:t>
            </a:r>
            <a:r>
              <a:rPr lang="el-GR" dirty="0" err="1" smtClean="0"/>
              <a:t>Μοντελοποίηση</a:t>
            </a:r>
            <a:r>
              <a:rPr lang="el-GR" dirty="0" smtClean="0"/>
              <a:t> Επιχειρηματικών </a:t>
            </a:r>
          </a:p>
          <a:p>
            <a:pPr algn="ctr"/>
            <a:r>
              <a:rPr lang="el-GR" dirty="0" smtClean="0"/>
              <a:t>Διαδικασιών και Συστημάτων</a:t>
            </a:r>
          </a:p>
          <a:p>
            <a:pPr algn="ctr"/>
            <a:r>
              <a:rPr lang="el-GR" b="1" dirty="0" smtClean="0"/>
              <a:t>Ενότητα </a:t>
            </a:r>
            <a:r>
              <a:rPr lang="en-US" b="1" dirty="0"/>
              <a:t># </a:t>
            </a:r>
            <a:r>
              <a:rPr lang="el-GR" b="1" dirty="0"/>
              <a:t>2</a:t>
            </a:r>
            <a:r>
              <a:rPr lang="el-GR" b="1" dirty="0" smtClean="0"/>
              <a:t>: </a:t>
            </a:r>
            <a:r>
              <a:rPr lang="el-GR" dirty="0" smtClean="0"/>
              <a:t>Εισαγωγή στα Συστήματα Εργασίας</a:t>
            </a:r>
            <a:r>
              <a:rPr lang="en-US" dirty="0" smtClean="0"/>
              <a:t> </a:t>
            </a:r>
            <a:endParaRPr lang="el-GR" dirty="0" smtClean="0"/>
          </a:p>
          <a:p>
            <a:pPr algn="ctr"/>
            <a:r>
              <a:rPr lang="el-GR" b="1" dirty="0" smtClean="0"/>
              <a:t>Διδάσκων: </a:t>
            </a:r>
            <a:r>
              <a:rPr lang="el-GR" dirty="0" smtClean="0"/>
              <a:t>Δρ. Αγγελική Πολυμενάκου</a:t>
            </a:r>
            <a:endParaRPr lang="el-GR" dirty="0"/>
          </a:p>
          <a:p>
            <a:pPr algn="ctr"/>
            <a:r>
              <a:rPr lang="el-GR" dirty="0" smtClean="0"/>
              <a:t> </a:t>
            </a:r>
            <a:r>
              <a:rPr lang="el-GR" b="1" dirty="0" smtClean="0"/>
              <a:t>Τμήμα: </a:t>
            </a:r>
            <a:r>
              <a:rPr lang="el-GR" dirty="0" smtClean="0"/>
              <a:t>Διοικητικής Επιστήμης &amp; Τεχνολογίας</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47730" y="5591695"/>
            <a:ext cx="4310289" cy="1025873"/>
          </a:xfrm>
          <a:prstGeom prst="rect">
            <a:avLst/>
          </a:prstGeom>
          <a:noFill/>
        </p:spPr>
      </p:pic>
    </p:spTree>
    <p:extLst>
      <p:ext uri="{BB962C8B-B14F-4D97-AF65-F5344CB8AC3E}">
        <p14:creationId xmlns:p14="http://schemas.microsoft.com/office/powerpoint/2010/main" val="1414993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B79539C-30FE-44D2-B475-BA77F2B7C1B6}" type="slidenum">
              <a:rPr lang="el-GR" altLang="el-GR"/>
              <a:pPr>
                <a:defRPr/>
              </a:pPr>
              <a:t>36</a:t>
            </a:fld>
            <a:endParaRPr lang="el-GR" altLang="el-GR"/>
          </a:p>
        </p:txBody>
      </p:sp>
      <p:sp>
        <p:nvSpPr>
          <p:cNvPr id="30725" name="Rectangle 2"/>
          <p:cNvSpPr>
            <a:spLocks noGrp="1" noChangeArrowheads="1"/>
          </p:cNvSpPr>
          <p:nvPr>
            <p:ph type="title"/>
          </p:nvPr>
        </p:nvSpPr>
        <p:spPr>
          <a:xfrm>
            <a:off x="1981200" y="274639"/>
            <a:ext cx="8229600" cy="777875"/>
          </a:xfrm>
        </p:spPr>
        <p:txBody>
          <a:bodyPr/>
          <a:lstStyle/>
          <a:p>
            <a:pPr eaLnBrk="1" hangingPunct="1"/>
            <a:r>
              <a:rPr lang="el-GR" altLang="el-GR" b="1" dirty="0" smtClean="0">
                <a:latin typeface="+mn-lt"/>
              </a:rPr>
              <a:t>Αρχιτεκτονικές Ασυνέπειες</a:t>
            </a:r>
            <a:endParaRPr lang="en-GB" altLang="el-GR" b="1" dirty="0" smtClean="0">
              <a:latin typeface="+mn-lt"/>
            </a:endParaRPr>
          </a:p>
        </p:txBody>
      </p:sp>
      <p:sp>
        <p:nvSpPr>
          <p:cNvPr id="30726" name="Rectangle 3"/>
          <p:cNvSpPr>
            <a:spLocks noGrp="1" noChangeArrowheads="1"/>
          </p:cNvSpPr>
          <p:nvPr>
            <p:ph type="body" idx="1"/>
          </p:nvPr>
        </p:nvSpPr>
        <p:spPr>
          <a:xfrm>
            <a:off x="838200" y="1258175"/>
            <a:ext cx="10515600" cy="4351338"/>
          </a:xfrm>
        </p:spPr>
        <p:txBody>
          <a:bodyPr>
            <a:noAutofit/>
          </a:bodyPr>
          <a:lstStyle/>
          <a:p>
            <a:pPr eaLnBrk="1" hangingPunct="1"/>
            <a:r>
              <a:rPr lang="el-GR" altLang="el-GR" sz="2000" b="1" dirty="0"/>
              <a:t>Προϊόν </a:t>
            </a:r>
            <a:r>
              <a:rPr lang="en-US" altLang="el-GR" sz="2000" b="1" dirty="0"/>
              <a:t>vs. </a:t>
            </a:r>
            <a:r>
              <a:rPr lang="el-GR" altLang="el-GR" sz="2000" b="1" dirty="0"/>
              <a:t>Πελάτης</a:t>
            </a:r>
          </a:p>
          <a:p>
            <a:pPr lvl="1" eaLnBrk="1" hangingPunct="1">
              <a:buFontTx/>
              <a:buNone/>
            </a:pPr>
            <a:r>
              <a:rPr lang="el-GR" altLang="el-GR" sz="2000" dirty="0"/>
              <a:t>Κακώς ποιοτικά προϊόν επηρεάζει την ικανοποίηση του πελάτη</a:t>
            </a:r>
          </a:p>
          <a:p>
            <a:pPr eaLnBrk="1" hangingPunct="1"/>
            <a:r>
              <a:rPr lang="el-GR" altLang="el-GR" sz="2000" b="1" dirty="0"/>
              <a:t>ΕΔ </a:t>
            </a:r>
            <a:r>
              <a:rPr lang="en-US" altLang="el-GR" sz="2000" b="1" dirty="0"/>
              <a:t>vs. </a:t>
            </a:r>
            <a:r>
              <a:rPr lang="el-GR" altLang="el-GR" sz="2000" b="1" dirty="0"/>
              <a:t>Προϊόν</a:t>
            </a:r>
          </a:p>
          <a:p>
            <a:pPr lvl="1" eaLnBrk="1" hangingPunct="1">
              <a:buFontTx/>
              <a:buNone/>
            </a:pPr>
            <a:r>
              <a:rPr lang="el-GR" altLang="el-GR" sz="2000" dirty="0"/>
              <a:t>Υπερβολική χρήση πόρων σε σχέση με την αξία που παράγεται</a:t>
            </a:r>
          </a:p>
          <a:p>
            <a:pPr eaLnBrk="1" hangingPunct="1"/>
            <a:r>
              <a:rPr lang="el-GR" altLang="el-GR" sz="2000" b="1" dirty="0"/>
              <a:t>Συμμετέχοντες </a:t>
            </a:r>
            <a:r>
              <a:rPr lang="en-US" altLang="el-GR" sz="2000" b="1" dirty="0"/>
              <a:t>vs. </a:t>
            </a:r>
            <a:r>
              <a:rPr lang="el-GR" altLang="el-GR" sz="2000" b="1" dirty="0"/>
              <a:t>ΕΔ</a:t>
            </a:r>
          </a:p>
          <a:p>
            <a:pPr lvl="1" eaLnBrk="1" hangingPunct="1">
              <a:buFontTx/>
              <a:buNone/>
            </a:pPr>
            <a:r>
              <a:rPr lang="el-GR" altLang="el-GR" sz="2000" dirty="0"/>
              <a:t>Απαίτηση προχωρημένης γνώσης για την εκτέλεση της ΕΔ</a:t>
            </a:r>
          </a:p>
          <a:p>
            <a:pPr eaLnBrk="1" hangingPunct="1"/>
            <a:r>
              <a:rPr lang="el-GR" altLang="el-GR" sz="2000" b="1" dirty="0"/>
              <a:t>Πληροφορία </a:t>
            </a:r>
            <a:r>
              <a:rPr lang="en-US" altLang="el-GR" sz="2000" b="1" dirty="0"/>
              <a:t>vs. </a:t>
            </a:r>
            <a:r>
              <a:rPr lang="el-GR" altLang="el-GR" sz="2000" b="1" dirty="0"/>
              <a:t>ΕΔ</a:t>
            </a:r>
          </a:p>
          <a:p>
            <a:pPr lvl="1" eaLnBrk="1" hangingPunct="1">
              <a:buFontTx/>
              <a:buNone/>
            </a:pPr>
            <a:r>
              <a:rPr lang="el-GR" altLang="el-GR" sz="2000" dirty="0"/>
              <a:t>Ανεπαρκής πληροφορία για την εκτέλεση της ΕΔ</a:t>
            </a:r>
          </a:p>
          <a:p>
            <a:pPr eaLnBrk="1" hangingPunct="1"/>
            <a:r>
              <a:rPr lang="el-GR" altLang="el-GR" sz="2000" b="1" dirty="0"/>
              <a:t>Τεχνολογία </a:t>
            </a:r>
            <a:r>
              <a:rPr lang="en-US" altLang="el-GR" sz="2000" b="1" dirty="0"/>
              <a:t>vs. </a:t>
            </a:r>
            <a:r>
              <a:rPr lang="el-GR" altLang="el-GR" sz="2000" b="1" dirty="0"/>
              <a:t>ΕΔ</a:t>
            </a:r>
          </a:p>
          <a:p>
            <a:pPr lvl="1" eaLnBrk="1" hangingPunct="1">
              <a:buFontTx/>
              <a:buNone/>
            </a:pPr>
            <a:r>
              <a:rPr lang="el-GR" altLang="el-GR" sz="2000" dirty="0"/>
              <a:t>Ακριβή τεχνολογία σε σχέση με τις απαιτήσεις της ΕΔ</a:t>
            </a:r>
          </a:p>
          <a:p>
            <a:pPr eaLnBrk="1" hangingPunct="1"/>
            <a:r>
              <a:rPr lang="el-GR" altLang="el-GR" sz="2000" b="1" dirty="0"/>
              <a:t>Τεχνολογία </a:t>
            </a:r>
            <a:r>
              <a:rPr lang="en-US" altLang="el-GR" sz="2000" b="1" dirty="0"/>
              <a:t>vs. </a:t>
            </a:r>
            <a:r>
              <a:rPr lang="el-GR" altLang="el-GR" sz="2000" b="1" dirty="0"/>
              <a:t>Συμμετέχοντες</a:t>
            </a:r>
          </a:p>
          <a:p>
            <a:pPr lvl="1" eaLnBrk="1" hangingPunct="1">
              <a:buFontTx/>
              <a:buNone/>
            </a:pPr>
            <a:r>
              <a:rPr lang="el-GR" altLang="el-GR" sz="2000" dirty="0"/>
              <a:t>Έλλειψη εκπαίδευσης των συμμετεχόντων</a:t>
            </a:r>
            <a:endParaRPr lang="en-GB" altLang="el-GR" sz="2000" dirty="0"/>
          </a:p>
        </p:txBody>
      </p:sp>
    </p:spTree>
    <p:extLst>
      <p:ext uri="{BB962C8B-B14F-4D97-AF65-F5344CB8AC3E}">
        <p14:creationId xmlns:p14="http://schemas.microsoft.com/office/powerpoint/2010/main" val="406370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pPr>
              <a:defRPr/>
            </a:pPr>
            <a:fld id="{0A3FAE0A-8F7F-4094-93DF-832343794F23}" type="slidenum">
              <a:rPr lang="el-GR" altLang="el-GR"/>
              <a:pPr>
                <a:defRPr/>
              </a:pPr>
              <a:t>37</a:t>
            </a:fld>
            <a:endParaRPr lang="el-GR" altLang="el-GR"/>
          </a:p>
        </p:txBody>
      </p:sp>
      <p:sp>
        <p:nvSpPr>
          <p:cNvPr id="31749" name="Rectangle 4"/>
          <p:cNvSpPr>
            <a:spLocks noGrp="1" noChangeArrowheads="1"/>
          </p:cNvSpPr>
          <p:nvPr>
            <p:ph type="title"/>
          </p:nvPr>
        </p:nvSpPr>
        <p:spPr>
          <a:xfrm>
            <a:off x="2209800" y="609600"/>
            <a:ext cx="7772400" cy="1143000"/>
          </a:xfrm>
          <a:noFill/>
        </p:spPr>
        <p:txBody>
          <a:bodyPr/>
          <a:lstStyle/>
          <a:p>
            <a:pPr eaLnBrk="1" hangingPunct="1"/>
            <a:r>
              <a:rPr lang="en-US" altLang="el-GR" smtClean="0"/>
              <a:t>Resumix</a:t>
            </a:r>
            <a:endParaRPr lang="el-GR" altLang="el-GR" smtClean="0"/>
          </a:p>
        </p:txBody>
      </p:sp>
      <p:sp>
        <p:nvSpPr>
          <p:cNvPr id="31750" name="Rectangle 5"/>
          <p:cNvSpPr>
            <a:spLocks noGrp="1" noChangeArrowheads="1"/>
          </p:cNvSpPr>
          <p:nvPr>
            <p:ph type="body" idx="1"/>
          </p:nvPr>
        </p:nvSpPr>
        <p:spPr>
          <a:xfrm>
            <a:off x="2208213" y="1628775"/>
            <a:ext cx="7772400" cy="4114800"/>
          </a:xfrm>
        </p:spPr>
        <p:txBody>
          <a:bodyPr/>
          <a:lstStyle/>
          <a:p>
            <a:pPr eaLnBrk="1" hangingPunct="1"/>
            <a:endParaRPr lang="en-GB" altLang="el-GR" smtClean="0"/>
          </a:p>
        </p:txBody>
      </p:sp>
      <p:sp>
        <p:nvSpPr>
          <p:cNvPr id="31752" name="Rectangle 7"/>
          <p:cNvSpPr>
            <a:spLocks noChangeArrowheads="1"/>
          </p:cNvSpPr>
          <p:nvPr/>
        </p:nvSpPr>
        <p:spPr bwMode="auto">
          <a:xfrm>
            <a:off x="2208214" y="908051"/>
            <a:ext cx="7775575" cy="518477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31753" name="Rectangle 8"/>
          <p:cNvSpPr>
            <a:spLocks noChangeArrowheads="1"/>
          </p:cNvSpPr>
          <p:nvPr/>
        </p:nvSpPr>
        <p:spPr bwMode="auto">
          <a:xfrm>
            <a:off x="1992313" y="115889"/>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l-GR" sz="4400" b="1" dirty="0" err="1">
                <a:latin typeface="+mn-lt"/>
              </a:rPr>
              <a:t>Resumix</a:t>
            </a:r>
            <a:endParaRPr lang="el-GR" altLang="el-GR" sz="4400" b="1" dirty="0">
              <a:latin typeface="+mn-lt"/>
            </a:endParaRPr>
          </a:p>
        </p:txBody>
      </p:sp>
      <p:sp>
        <p:nvSpPr>
          <p:cNvPr id="31754" name="AutoShape 9"/>
          <p:cNvSpPr>
            <a:spLocks noChangeArrowheads="1"/>
          </p:cNvSpPr>
          <p:nvPr/>
        </p:nvSpPr>
        <p:spPr bwMode="auto">
          <a:xfrm>
            <a:off x="2208214" y="908051"/>
            <a:ext cx="7775575" cy="5184775"/>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latin typeface="Tahoma" panose="020B0604030504040204" pitchFamily="34" charset="0"/>
            </a:endParaRPr>
          </a:p>
        </p:txBody>
      </p:sp>
      <p:graphicFrame>
        <p:nvGraphicFramePr>
          <p:cNvPr id="70666" name="Group 10"/>
          <p:cNvGraphicFramePr>
            <a:graphicFrameLocks noGrp="1"/>
          </p:cNvGraphicFramePr>
          <p:nvPr>
            <p:extLst>
              <p:ext uri="{D42A27DB-BD31-4B8C-83A1-F6EECF244321}">
                <p14:modId xmlns:p14="http://schemas.microsoft.com/office/powerpoint/2010/main" val="3212923261"/>
              </p:ext>
            </p:extLst>
          </p:nvPr>
        </p:nvGraphicFramePr>
        <p:xfrm>
          <a:off x="2351089" y="908051"/>
          <a:ext cx="7489825" cy="5268913"/>
        </p:xfrm>
        <a:graphic>
          <a:graphicData uri="http://schemas.openxmlformats.org/drawingml/2006/table">
            <a:tbl>
              <a:tblPr/>
              <a:tblGrid>
                <a:gridCol w="2579687"/>
                <a:gridCol w="2173288"/>
                <a:gridCol w="2736850"/>
              </a:tblGrid>
              <a:tr h="1152525">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200" b="1" i="0" u="sng" strike="noStrike" cap="none" normalizeH="0" baseline="0" dirty="0" smtClean="0">
                          <a:ln>
                            <a:noFill/>
                          </a:ln>
                          <a:solidFill>
                            <a:schemeClr val="tx1"/>
                          </a:solidFill>
                          <a:effectLst/>
                          <a:latin typeface="+mn-lt"/>
                        </a:rPr>
                        <a:t>Πελάτες</a:t>
                      </a:r>
                      <a:endParaRPr kumimoji="0" lang="el-GR" altLang="el-GR" sz="12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Στέλεχος που χρειάζεται να προσλάβει υπαλλήλους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Αιτών που λαμβάνει απάντηση για την αίτηση</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Κυβερνητικά όργανα που λαμβάνουν αναφορές για τη συμμόρφωση της εταιρίας σε θέματα ίσων ευκαιριών</a:t>
                      </a:r>
                    </a:p>
                  </a:txBody>
                  <a:tcPr horzOverflow="overflow">
                    <a:lnL cap="flat">
                      <a:noFill/>
                    </a:lnL>
                    <a:lnR cap="flat">
                      <a:noFill/>
                    </a:lnR>
                    <a:lnT cap="flat">
                      <a:noFill/>
                    </a:lnT>
                    <a:lnB>
                      <a:noFill/>
                    </a:lnB>
                    <a:lnTlToBr>
                      <a:noFill/>
                    </a:lnTlToBr>
                    <a:lnBlToTr>
                      <a:noFill/>
                    </a:lnBlToTr>
                    <a:noFill/>
                  </a:tcPr>
                </a:tc>
                <a:tc hMerge="1">
                  <a:txBody>
                    <a:bodyPr/>
                    <a:lstStyle/>
                    <a:p>
                      <a:endParaRPr lang="el-GR"/>
                    </a:p>
                  </a:txBody>
                  <a:tcPr/>
                </a:tc>
                <a:tc hMerge="1">
                  <a:txBody>
                    <a:bodyPr/>
                    <a:lstStyle/>
                    <a:p>
                      <a:endParaRPr lang="el-GR"/>
                    </a:p>
                  </a:txBody>
                  <a:tcPr/>
                </a:tc>
              </a:tr>
              <a:tr h="1079500">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200" b="1" i="0" u="sng" strike="noStrike" cap="none" normalizeH="0" baseline="0" dirty="0" smtClean="0">
                          <a:ln>
                            <a:noFill/>
                          </a:ln>
                          <a:solidFill>
                            <a:schemeClr val="tx1"/>
                          </a:solidFill>
                          <a:effectLst/>
                          <a:latin typeface="+mn-lt"/>
                        </a:rPr>
                        <a:t>Προϊόντα &amp; Υπηρεσίες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Κατάλογος επιλαχόντων</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Επιλεγμένη πληροφορία για κάθε αιτών</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Αυτοματοποιημένα γράμματα απόρριψης</a:t>
                      </a:r>
                    </a:p>
                  </a:txBody>
                  <a:tcPr horzOverflow="overflow">
                    <a:lnL cap="flat">
                      <a:noFill/>
                    </a:lnL>
                    <a:lnR cap="flat">
                      <a:noFill/>
                    </a:lnR>
                    <a:lnT>
                      <a:noFill/>
                    </a:lnT>
                    <a:lnB>
                      <a:noFill/>
                    </a:lnB>
                    <a:lnTlToBr>
                      <a:noFill/>
                    </a:lnTlToBr>
                    <a:lnBlToTr>
                      <a:noFill/>
                    </a:lnBlToTr>
                    <a:noFill/>
                  </a:tcPr>
                </a:tc>
                <a:tc hMerge="1">
                  <a:txBody>
                    <a:bodyPr/>
                    <a:lstStyle/>
                    <a:p>
                      <a:endParaRPr lang="el-GR"/>
                    </a:p>
                  </a:txBody>
                  <a:tcPr/>
                </a:tc>
                <a:tc hMerge="1">
                  <a:txBody>
                    <a:bodyPr/>
                    <a:lstStyle/>
                    <a:p>
                      <a:endParaRPr lang="el-GR"/>
                    </a:p>
                  </a:txBody>
                  <a:tcPr/>
                </a:tc>
              </a:tr>
              <a:tr h="1846263">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200" b="1" i="0" u="sng" strike="noStrike" cap="none" normalizeH="0" baseline="0" dirty="0" smtClean="0">
                          <a:ln>
                            <a:noFill/>
                          </a:ln>
                          <a:solidFill>
                            <a:schemeClr val="tx1"/>
                          </a:solidFill>
                          <a:effectLst/>
                          <a:latin typeface="+mn-lt"/>
                        </a:rPr>
                        <a:t>Επιχειρηματικές Διαδικασίες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Καθορισμός κριτηρίων για την επιλογή υπαλλήλων</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Παραλαβή περιλήψεων προσόντων</a:t>
                      </a:r>
                      <a:endParaRPr kumimoji="0" lang="en-US" altLang="el-GR" sz="12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Σάρωση περιλήψεων και εξαγωγή δεδομένων</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Επιλογή αιτούντων που πληρούν τα κριτήρια και προώθηση της αίτησης στο αντίστοιχο στέλεχος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Αποστολή γραμμάτων απόρριψης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Παρακολούθηση της διαδικασίας πρόσληψης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Αποθήκευση δεδομένων αίτησης για μελλοντική χρήση</a:t>
                      </a:r>
                    </a:p>
                  </a:txBody>
                  <a:tcPr horzOverflow="overflow">
                    <a:lnL cap="flat">
                      <a:noFill/>
                    </a:lnL>
                    <a:lnR cap="flat">
                      <a:noFill/>
                    </a:lnR>
                    <a:lnT>
                      <a:noFill/>
                    </a:lnT>
                    <a:lnB>
                      <a:noFill/>
                    </a:lnB>
                    <a:lnTlToBr>
                      <a:noFill/>
                    </a:lnTlToBr>
                    <a:lnBlToTr>
                      <a:noFill/>
                    </a:lnBlToTr>
                    <a:noFill/>
                  </a:tcPr>
                </a:tc>
                <a:tc hMerge="1">
                  <a:txBody>
                    <a:bodyPr/>
                    <a:lstStyle/>
                    <a:p>
                      <a:endParaRPr lang="el-GR"/>
                    </a:p>
                  </a:txBody>
                  <a:tcPr/>
                </a:tc>
                <a:tc hMerge="1">
                  <a:txBody>
                    <a:bodyPr/>
                    <a:lstStyle/>
                    <a:p>
                      <a:endParaRPr lang="el-GR"/>
                    </a:p>
                  </a:txBody>
                  <a:tcPr/>
                </a:tc>
              </a:tr>
              <a:tr h="11906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200" b="1" i="0" u="sng" strike="noStrike" cap="none" normalizeH="0" baseline="0" dirty="0" smtClean="0">
                          <a:ln>
                            <a:noFill/>
                          </a:ln>
                          <a:solidFill>
                            <a:schemeClr val="tx1"/>
                          </a:solidFill>
                          <a:effectLst/>
                          <a:latin typeface="+mn-lt"/>
                        </a:rPr>
                        <a:t>Συμμετέχοντες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Υπάλληλοι Ανθρωπίνων Πόρων</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Στέλεχος υπεύθυνος για την πρόσληψη</a:t>
                      </a: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200" b="1" i="0" u="sng" strike="noStrike" cap="none" normalizeH="0" baseline="0" smtClean="0">
                          <a:ln>
                            <a:noFill/>
                          </a:ln>
                          <a:solidFill>
                            <a:schemeClr val="tx1"/>
                          </a:solidFill>
                          <a:effectLst/>
                          <a:latin typeface="+mn-lt"/>
                        </a:rPr>
                        <a:t>Πληροφορία</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smtClean="0">
                          <a:ln>
                            <a:noFill/>
                          </a:ln>
                          <a:solidFill>
                            <a:schemeClr val="tx1"/>
                          </a:solidFill>
                          <a:effectLst/>
                          <a:latin typeface="+mn-lt"/>
                        </a:rPr>
                        <a:t>Αγγελία</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smtClean="0">
                          <a:ln>
                            <a:noFill/>
                          </a:ln>
                          <a:solidFill>
                            <a:schemeClr val="tx1"/>
                          </a:solidFill>
                          <a:effectLst/>
                          <a:latin typeface="+mn-lt"/>
                        </a:rPr>
                        <a:t>Σαρωμένες περιλήψεις που μετατρέπονται σε δομή ΒΔ</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smtClean="0">
                          <a:ln>
                            <a:noFill/>
                          </a:ln>
                          <a:solidFill>
                            <a:schemeClr val="tx1"/>
                          </a:solidFill>
                          <a:effectLst/>
                          <a:latin typeface="+mn-lt"/>
                        </a:rPr>
                        <a:t>Κατάλογος επιλαχόντων</a:t>
                      </a:r>
                    </a:p>
                  </a:txBody>
                  <a:tcP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200" b="1" i="0" u="sng" strike="noStrike" cap="none" normalizeH="0" baseline="0" dirty="0" smtClean="0">
                          <a:ln>
                            <a:noFill/>
                          </a:ln>
                          <a:solidFill>
                            <a:schemeClr val="tx1"/>
                          </a:solidFill>
                          <a:effectLst/>
                          <a:latin typeface="+mn-lt"/>
                        </a:rPr>
                        <a:t>Τεχνολογία</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Λογισμικό </a:t>
                      </a:r>
                      <a:r>
                        <a:rPr kumimoji="0" lang="en-US" altLang="el-GR" sz="1200" b="0" i="0" u="none" strike="noStrike" cap="none" normalizeH="0" baseline="0" dirty="0" err="1" smtClean="0">
                          <a:ln>
                            <a:noFill/>
                          </a:ln>
                          <a:solidFill>
                            <a:schemeClr val="tx1"/>
                          </a:solidFill>
                          <a:effectLst/>
                          <a:latin typeface="+mn-lt"/>
                        </a:rPr>
                        <a:t>Resumix</a:t>
                      </a:r>
                      <a:endParaRPr kumimoji="0" lang="el-GR" altLang="el-GR" sz="12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Σαρωτής</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l-GR" altLang="el-GR" sz="1200" b="0" i="0" u="none" strike="noStrike" cap="none" normalizeH="0" baseline="0" dirty="0" smtClean="0">
                          <a:ln>
                            <a:noFill/>
                          </a:ln>
                          <a:solidFill>
                            <a:schemeClr val="tx1"/>
                          </a:solidFill>
                          <a:effectLst/>
                          <a:latin typeface="+mn-lt"/>
                        </a:rPr>
                        <a:t>Μα αναγνωρισμένοι υπολογιστές</a:t>
                      </a:r>
                    </a:p>
                  </a:txBody>
                  <a:tcP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0022293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E3BD056-6473-4978-9EC4-E103419DC65C}" type="slidenum">
              <a:rPr lang="el-GR" altLang="el-GR"/>
              <a:pPr>
                <a:defRPr/>
              </a:pPr>
              <a:t>38</a:t>
            </a:fld>
            <a:endParaRPr lang="el-GR" altLang="el-GR"/>
          </a:p>
        </p:txBody>
      </p:sp>
      <p:sp>
        <p:nvSpPr>
          <p:cNvPr id="32773" name="Rectangle 2"/>
          <p:cNvSpPr>
            <a:spLocks noGrp="1" noChangeArrowheads="1"/>
          </p:cNvSpPr>
          <p:nvPr>
            <p:ph type="title"/>
          </p:nvPr>
        </p:nvSpPr>
        <p:spPr>
          <a:xfrm>
            <a:off x="1981200" y="274639"/>
            <a:ext cx="8229600" cy="777875"/>
          </a:xfrm>
        </p:spPr>
        <p:txBody>
          <a:bodyPr/>
          <a:lstStyle/>
          <a:p>
            <a:pPr eaLnBrk="1" hangingPunct="1"/>
            <a:r>
              <a:rPr lang="el-GR" altLang="el-GR" b="1" dirty="0" smtClean="0">
                <a:latin typeface="+mn-lt"/>
              </a:rPr>
              <a:t>Συγκρουόμενοι Στόχοι</a:t>
            </a:r>
            <a:endParaRPr lang="en-GB" altLang="el-GR" b="1" dirty="0" smtClean="0">
              <a:latin typeface="+mn-lt"/>
            </a:endParaRPr>
          </a:p>
        </p:txBody>
      </p:sp>
      <p:sp>
        <p:nvSpPr>
          <p:cNvPr id="32774" name="Rectangle 3"/>
          <p:cNvSpPr>
            <a:spLocks noGrp="1" noChangeArrowheads="1"/>
          </p:cNvSpPr>
          <p:nvPr>
            <p:ph type="body" idx="1"/>
          </p:nvPr>
        </p:nvSpPr>
        <p:spPr>
          <a:xfrm>
            <a:off x="614265" y="1303110"/>
            <a:ext cx="10515600" cy="4351338"/>
          </a:xfrm>
        </p:spPr>
        <p:txBody>
          <a:bodyPr>
            <a:normAutofit/>
          </a:bodyPr>
          <a:lstStyle/>
          <a:p>
            <a:r>
              <a:rPr lang="el-GR" altLang="el-GR" sz="2000" dirty="0" smtClean="0"/>
              <a:t>Υψηλή </a:t>
            </a:r>
            <a:r>
              <a:rPr lang="el-GR" altLang="el-GR" sz="2000" dirty="0"/>
              <a:t>παραγωγικότητα λόγω αυτοματοποίησης επηρεάζει στην ευελιξία της ΕΔ</a:t>
            </a:r>
          </a:p>
          <a:p>
            <a:r>
              <a:rPr lang="el-GR" altLang="el-GR" sz="2000" dirty="0"/>
              <a:t>Υψηλός ρυθμός παραγωγής επηρεάζει την ποιότητα των προϊόντων</a:t>
            </a:r>
          </a:p>
          <a:p>
            <a:r>
              <a:rPr lang="el-GR" altLang="el-GR" sz="2000" dirty="0"/>
              <a:t>Επιθυμία για ασφαλής πληροφορία μπορεί να οδηγήσει σε απρόσιτη πληροφορία</a:t>
            </a:r>
          </a:p>
          <a:p>
            <a:r>
              <a:rPr lang="el-GR" altLang="el-GR" sz="2000" dirty="0"/>
              <a:t>Κόστος έναντι </a:t>
            </a:r>
            <a:r>
              <a:rPr lang="el-GR" altLang="el-GR" sz="2000" dirty="0" smtClean="0"/>
              <a:t>ποιότητας</a:t>
            </a:r>
            <a:endParaRPr lang="el-GR" altLang="el-GR" sz="2000" dirty="0"/>
          </a:p>
        </p:txBody>
      </p:sp>
    </p:spTree>
    <p:extLst>
      <p:ext uri="{BB962C8B-B14F-4D97-AF65-F5344CB8AC3E}">
        <p14:creationId xmlns:p14="http://schemas.microsoft.com/office/powerpoint/2010/main" val="4232433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AD18A96-447B-4BFC-A692-8C8B2FC1869D}" type="slidenum">
              <a:rPr lang="el-GR" altLang="el-GR"/>
              <a:pPr>
                <a:defRPr/>
              </a:pPr>
              <a:t>39</a:t>
            </a:fld>
            <a:endParaRPr lang="el-GR" altLang="el-GR"/>
          </a:p>
        </p:txBody>
      </p:sp>
      <p:sp>
        <p:nvSpPr>
          <p:cNvPr id="33797" name="Rectangle 2"/>
          <p:cNvSpPr>
            <a:spLocks noGrp="1" noChangeArrowheads="1"/>
          </p:cNvSpPr>
          <p:nvPr>
            <p:ph type="title"/>
          </p:nvPr>
        </p:nvSpPr>
        <p:spPr>
          <a:xfrm>
            <a:off x="1981200" y="274638"/>
            <a:ext cx="8229600" cy="850900"/>
          </a:xfrm>
        </p:spPr>
        <p:txBody>
          <a:bodyPr>
            <a:noAutofit/>
          </a:bodyPr>
          <a:lstStyle/>
          <a:p>
            <a:pPr eaLnBrk="1" hangingPunct="1"/>
            <a:r>
              <a:rPr lang="el-GR" altLang="el-GR" b="1" dirty="0">
                <a:latin typeface="+mn-lt"/>
              </a:rPr>
              <a:t>Ασυνέπεια με Πλαίσιο </a:t>
            </a:r>
            <a:r>
              <a:rPr lang="el-GR" altLang="el-GR" b="1" dirty="0" smtClean="0">
                <a:latin typeface="+mn-lt"/>
              </a:rPr>
              <a:t>&amp; Υποδομή</a:t>
            </a:r>
            <a:endParaRPr lang="en-GB" altLang="el-GR" b="1" dirty="0">
              <a:latin typeface="+mn-lt"/>
            </a:endParaRPr>
          </a:p>
        </p:txBody>
      </p:sp>
      <p:sp>
        <p:nvSpPr>
          <p:cNvPr id="33798" name="Rectangle 3"/>
          <p:cNvSpPr>
            <a:spLocks noGrp="1" noChangeArrowheads="1"/>
          </p:cNvSpPr>
          <p:nvPr>
            <p:ph type="body" idx="1"/>
          </p:nvPr>
        </p:nvSpPr>
        <p:spPr>
          <a:xfrm>
            <a:off x="1981200" y="1425285"/>
            <a:ext cx="8229600" cy="3805237"/>
          </a:xfrm>
        </p:spPr>
        <p:txBody>
          <a:bodyPr>
            <a:normAutofit/>
          </a:bodyPr>
          <a:lstStyle/>
          <a:p>
            <a:pPr eaLnBrk="1" hangingPunct="1">
              <a:lnSpc>
                <a:spcPct val="90000"/>
              </a:lnSpc>
            </a:pPr>
            <a:r>
              <a:rPr lang="el-GR" altLang="el-GR" sz="2000" dirty="0"/>
              <a:t>Υποχρεώσεις συμμετεχόντων σε πολλά συστήματα εργασίας επηρεάζει μια σειρά θεμάτων, όπως κατανομή πόρων, εξουσία και πολιτική διάσταση, προσωπικά ενδιαφέροντα και ατομικά χαρακτηριστικά, παρακίνηση συμμετεχόντων κ.τ.λ.</a:t>
            </a:r>
          </a:p>
          <a:p>
            <a:pPr eaLnBrk="1" hangingPunct="1">
              <a:lnSpc>
                <a:spcPct val="90000"/>
              </a:lnSpc>
            </a:pPr>
            <a:endParaRPr lang="el-GR" altLang="el-GR" sz="2000" dirty="0"/>
          </a:p>
          <a:p>
            <a:pPr eaLnBrk="1" hangingPunct="1">
              <a:lnSpc>
                <a:spcPct val="90000"/>
              </a:lnSpc>
            </a:pPr>
            <a:r>
              <a:rPr lang="el-GR" altLang="el-GR" sz="2000" dirty="0"/>
              <a:t>Για τα ΠΣ που είναι υποδομή σε πολλά ΣΕ ανακύπτει η πρόκληση να ανταποκριθούν στις απαιτήσεις του κάθε ΣΕ και να αντιμετωπιστούν οι συγκρούσεις για την χρήση του ΠΣ (όντως περιορισμένος πόρος)</a:t>
            </a:r>
            <a:endParaRPr lang="en-GB" altLang="el-GR" sz="2000" dirty="0"/>
          </a:p>
        </p:txBody>
      </p:sp>
    </p:spTree>
    <p:extLst>
      <p:ext uri="{BB962C8B-B14F-4D97-AF65-F5344CB8AC3E}">
        <p14:creationId xmlns:p14="http://schemas.microsoft.com/office/powerpoint/2010/main" val="3234205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609600" indent="-609600">
              <a:buNone/>
            </a:pPr>
            <a:endParaRPr lang="el-GR" altLang="el-GR" sz="2200" dirty="0"/>
          </a:p>
          <a:p>
            <a:pPr marL="609600" lvl="0" indent="-609600">
              <a:lnSpc>
                <a:spcPct val="90000"/>
              </a:lnSpc>
              <a:spcBef>
                <a:spcPts val="1000"/>
              </a:spcBef>
            </a:pPr>
            <a:r>
              <a:rPr lang="el-GR" altLang="el-GR" sz="2000" dirty="0">
                <a:solidFill>
                  <a:prstClr val="black"/>
                </a:solidFill>
              </a:rPr>
              <a:t>Επάλληλα Συστήματα</a:t>
            </a:r>
          </a:p>
          <a:p>
            <a:pPr marL="609600" indent="-609600">
              <a:lnSpc>
                <a:spcPct val="90000"/>
              </a:lnSpc>
              <a:spcBef>
                <a:spcPts val="1000"/>
              </a:spcBef>
            </a:pPr>
            <a:r>
              <a:rPr lang="el-GR" altLang="el-GR" sz="2000" dirty="0">
                <a:solidFill>
                  <a:prstClr val="black"/>
                </a:solidFill>
              </a:rPr>
              <a:t>Στοιχεία συστήματος </a:t>
            </a:r>
            <a:r>
              <a:rPr lang="el-GR" altLang="el-GR" sz="2000" dirty="0" smtClean="0">
                <a:solidFill>
                  <a:prstClr val="black"/>
                </a:solidFill>
              </a:rPr>
              <a:t>εργασίας</a:t>
            </a:r>
          </a:p>
          <a:p>
            <a:pPr marL="609600" lvl="0" indent="-609600">
              <a:lnSpc>
                <a:spcPct val="90000"/>
              </a:lnSpc>
              <a:spcBef>
                <a:spcPts val="1000"/>
              </a:spcBef>
            </a:pPr>
            <a:r>
              <a:rPr lang="el-GR" altLang="el-GR" sz="2000" dirty="0" smtClean="0">
                <a:solidFill>
                  <a:prstClr val="black"/>
                </a:solidFill>
              </a:rPr>
              <a:t>Αλληλεπιδράσεις </a:t>
            </a:r>
            <a:r>
              <a:rPr lang="el-GR" altLang="el-GR" sz="2000" dirty="0">
                <a:solidFill>
                  <a:prstClr val="black"/>
                </a:solidFill>
              </a:rPr>
              <a:t>μεταξύ των </a:t>
            </a:r>
            <a:r>
              <a:rPr lang="el-GR" altLang="el-GR" sz="2000" dirty="0" smtClean="0">
                <a:solidFill>
                  <a:prstClr val="black"/>
                </a:solidFill>
              </a:rPr>
              <a:t>στοιχείων</a:t>
            </a:r>
          </a:p>
          <a:p>
            <a:pPr marL="609600" indent="-609600">
              <a:lnSpc>
                <a:spcPct val="90000"/>
              </a:lnSpc>
              <a:spcBef>
                <a:spcPts val="1000"/>
              </a:spcBef>
            </a:pPr>
            <a:r>
              <a:rPr lang="el-GR" altLang="el-GR" sz="2000" dirty="0">
                <a:solidFill>
                  <a:prstClr val="black"/>
                </a:solidFill>
              </a:rPr>
              <a:t>Αρχές συστημάτων </a:t>
            </a:r>
            <a:r>
              <a:rPr lang="el-GR" altLang="el-GR" sz="2000" dirty="0" smtClean="0">
                <a:solidFill>
                  <a:prstClr val="black"/>
                </a:solidFill>
              </a:rPr>
              <a:t>εργασίας</a:t>
            </a:r>
            <a:endParaRPr lang="el-GR" altLang="el-GR" sz="2000" dirty="0">
              <a:solidFill>
                <a:prstClr val="black"/>
              </a:solidFill>
            </a:endParaRPr>
          </a:p>
          <a:p>
            <a:pPr marL="609600" lvl="0" indent="-609600">
              <a:lnSpc>
                <a:spcPct val="90000"/>
              </a:lnSpc>
              <a:spcBef>
                <a:spcPts val="1000"/>
              </a:spcBef>
            </a:pPr>
            <a:r>
              <a:rPr lang="el-GR" altLang="el-GR" sz="2000" dirty="0">
                <a:solidFill>
                  <a:prstClr val="black"/>
                </a:solidFill>
              </a:rPr>
              <a:t>Ρόλοι ενός πληροφοριακού συστήματος</a:t>
            </a:r>
          </a:p>
          <a:p>
            <a:pPr marL="609600" lvl="0" indent="-609600">
              <a:lnSpc>
                <a:spcPct val="90000"/>
              </a:lnSpc>
              <a:spcBef>
                <a:spcPts val="1000"/>
              </a:spcBef>
            </a:pPr>
            <a:r>
              <a:rPr lang="el-GR" altLang="el-GR" sz="2000" dirty="0">
                <a:solidFill>
                  <a:prstClr val="black"/>
                </a:solidFill>
              </a:rPr>
              <a:t>Επικάλυψη μεταξύ συστημάτων εργασίας και πληροφοριακών συστημάτων</a:t>
            </a:r>
          </a:p>
          <a:p>
            <a:pPr marL="609600" lvl="0" indent="-609600">
              <a:lnSpc>
                <a:spcPct val="90000"/>
              </a:lnSpc>
              <a:spcBef>
                <a:spcPts val="1000"/>
              </a:spcBef>
            </a:pPr>
            <a:r>
              <a:rPr lang="el-GR" altLang="el-GR" sz="2000" dirty="0">
                <a:solidFill>
                  <a:prstClr val="black"/>
                </a:solidFill>
              </a:rPr>
              <a:t>Ισορροπημένη θεώρηση</a:t>
            </a:r>
          </a:p>
          <a:p>
            <a:pPr marL="609600" lvl="0" indent="-609600">
              <a:lnSpc>
                <a:spcPct val="90000"/>
              </a:lnSpc>
              <a:spcBef>
                <a:spcPts val="1000"/>
              </a:spcBef>
            </a:pPr>
            <a:r>
              <a:rPr lang="el-GR" altLang="el-GR" sz="2000" dirty="0" smtClean="0">
                <a:solidFill>
                  <a:prstClr val="black"/>
                </a:solidFill>
              </a:rPr>
              <a:t>Παρέμβαση </a:t>
            </a:r>
            <a:r>
              <a:rPr lang="el-GR" altLang="el-GR" sz="2000" dirty="0">
                <a:solidFill>
                  <a:prstClr val="black"/>
                </a:solidFill>
              </a:rPr>
              <a:t>με τη χρήση του πλαισίου «Σύστημα Εργασίας»</a:t>
            </a:r>
          </a:p>
          <a:p>
            <a:pPr marL="0" indent="0">
              <a:buNone/>
            </a:pPr>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dirty="0"/>
          </a:p>
        </p:txBody>
      </p:sp>
    </p:spTree>
    <p:extLst>
      <p:ext uri="{BB962C8B-B14F-4D97-AF65-F5344CB8AC3E}">
        <p14:creationId xmlns:p14="http://schemas.microsoft.com/office/powerpoint/2010/main" val="2844061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498C2E5-5072-4A56-A2B0-C7A2D913C36B}" type="slidenum">
              <a:rPr lang="el-GR" altLang="el-GR"/>
              <a:pPr>
                <a:defRPr/>
              </a:pPr>
              <a:t>40</a:t>
            </a:fld>
            <a:endParaRPr lang="el-GR" altLang="el-GR"/>
          </a:p>
        </p:txBody>
      </p:sp>
      <p:sp>
        <p:nvSpPr>
          <p:cNvPr id="34821" name="Rectangle 1028"/>
          <p:cNvSpPr>
            <a:spLocks noGrp="1" noChangeArrowheads="1"/>
          </p:cNvSpPr>
          <p:nvPr>
            <p:ph type="title"/>
          </p:nvPr>
        </p:nvSpPr>
        <p:spPr>
          <a:xfrm>
            <a:off x="1981200" y="188913"/>
            <a:ext cx="8229600" cy="666750"/>
          </a:xfrm>
          <a:noFill/>
        </p:spPr>
        <p:txBody>
          <a:bodyPr>
            <a:noAutofit/>
          </a:bodyPr>
          <a:lstStyle/>
          <a:p>
            <a:pPr eaLnBrk="1" hangingPunct="1"/>
            <a:r>
              <a:rPr lang="el-GR" altLang="el-GR" b="1" dirty="0" smtClean="0">
                <a:latin typeface="+mn-lt"/>
              </a:rPr>
              <a:t>Παράδειγμα</a:t>
            </a:r>
          </a:p>
        </p:txBody>
      </p:sp>
      <p:sp>
        <p:nvSpPr>
          <p:cNvPr id="34822" name="Rectangle 1029"/>
          <p:cNvSpPr>
            <a:spLocks noGrp="1" noChangeArrowheads="1"/>
          </p:cNvSpPr>
          <p:nvPr>
            <p:ph type="body" idx="1"/>
          </p:nvPr>
        </p:nvSpPr>
        <p:spPr>
          <a:xfrm>
            <a:off x="1992313" y="1125539"/>
            <a:ext cx="8229600" cy="4751387"/>
          </a:xfrm>
          <a:noFill/>
        </p:spPr>
        <p:txBody>
          <a:bodyPr/>
          <a:lstStyle/>
          <a:p>
            <a:pPr eaLnBrk="1" hangingPunct="1"/>
            <a:r>
              <a:rPr lang="el-GR" altLang="el-GR" sz="2000" dirty="0"/>
              <a:t>Η πληροφορία μπορεί να αποτελέσει πηγή ισχύος. Η μη κατοχή σημαντικής πληροφορίας (εστίαση στη τεχνολογία)  μπορεί να αποτελέσει αίτιο μη ικανοποίησης ενός ατόμου (εστίαση στους ανθρώπους). Η μη ικανοποίηση με τη σειρά της μπορεί να οδηγήσει σε υπονόμευση από το άτομο της ολοκλήρωσης της ΕΔ, με αποτέλεσμα τη μείωση του χρόνου ολοκλήρωσης της ΕΔ  και της μη τήρησης της υπόσχεσης στον πελάτη για έγκαιρη παράδοση (εστίαση στα αποτελέσματα)</a:t>
            </a:r>
            <a:r>
              <a:rPr lang="en-US" altLang="el-GR" sz="2000" dirty="0"/>
              <a:t>.</a:t>
            </a:r>
            <a:endParaRPr lang="el-GR" altLang="el-GR" sz="2000" dirty="0"/>
          </a:p>
          <a:p>
            <a:pPr eaLnBrk="1" hangingPunct="1"/>
            <a:r>
              <a:rPr lang="el-GR" altLang="el-GR" sz="2000" dirty="0"/>
              <a:t>Αν ο Αναλυτής δεν έχει πολυδιάστατη θέαση του οργανισμού δεν θα μπορέσει να εντοπίσει το πραγματικό αίτιο του προβλήματος και θα προβεί σε λανθασμένες παρεμβάσεις</a:t>
            </a:r>
          </a:p>
          <a:p>
            <a:pPr eaLnBrk="1" hangingPunct="1"/>
            <a:r>
              <a:rPr lang="el-GR" altLang="el-GR" sz="2000" dirty="0"/>
              <a:t>Στο παράδειγμα μας το πρόβλημα δεν πηγάζει από το σχεδιασμό της ΕΔ αλλά από τη κατανομή της πληροφορίας (</a:t>
            </a:r>
            <a:r>
              <a:rPr lang="en-US" altLang="el-GR" sz="2000" dirty="0"/>
              <a:t>information sharing</a:t>
            </a:r>
            <a:r>
              <a:rPr lang="el-GR" altLang="el-GR" sz="2000" dirty="0"/>
              <a:t>)</a:t>
            </a:r>
            <a:endParaRPr lang="en-US" altLang="el-GR" sz="2000" dirty="0"/>
          </a:p>
        </p:txBody>
      </p:sp>
    </p:spTree>
    <p:extLst>
      <p:ext uri="{BB962C8B-B14F-4D97-AF65-F5344CB8AC3E}">
        <p14:creationId xmlns:p14="http://schemas.microsoft.com/office/powerpoint/2010/main" val="111148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912168" y="2683260"/>
            <a:ext cx="10363200" cy="1362075"/>
          </a:xfrm>
        </p:spPr>
        <p:txBody>
          <a:bodyPr>
            <a:normAutofit/>
          </a:bodyPr>
          <a:lstStyle/>
          <a:p>
            <a:pPr algn="ctr"/>
            <a:r>
              <a:rPr lang="el-GR" dirty="0" smtClean="0"/>
              <a:t>Πληροφοριακά Συστήματα</a:t>
            </a:r>
            <a:br>
              <a:rPr lang="el-GR" dirty="0" smtClean="0"/>
            </a:br>
            <a:r>
              <a:rPr lang="el-GR" dirty="0" smtClean="0"/>
              <a:t> &amp; Συστήματα Εργασίας</a:t>
            </a:r>
            <a:endParaRPr lang="el-GR" dirty="0"/>
          </a:p>
        </p:txBody>
      </p:sp>
      <p:sp>
        <p:nvSpPr>
          <p:cNvPr id="6" name="Θέση κειμένου 5"/>
          <p:cNvSpPr>
            <a:spLocks noGrp="1"/>
          </p:cNvSpPr>
          <p:nvPr>
            <p:ph type="body" idx="1"/>
          </p:nvPr>
        </p:nvSpPr>
        <p:spPr>
          <a:xfrm>
            <a:off x="2207568" y="3861049"/>
            <a:ext cx="7772400" cy="1944216"/>
          </a:xfrm>
        </p:spPr>
        <p:txBody>
          <a:bodyPr>
            <a:normAutofit fontScale="92500" lnSpcReduction="20000"/>
          </a:bodyPr>
          <a:lstStyle/>
          <a:p>
            <a:pPr algn="ctr"/>
            <a:endParaRPr lang="el-GR" b="1" dirty="0" smtClean="0"/>
          </a:p>
          <a:p>
            <a:pPr algn="ctr"/>
            <a:r>
              <a:rPr lang="el-GR" b="1" dirty="0" smtClean="0"/>
              <a:t>Μάθημα: </a:t>
            </a:r>
            <a:r>
              <a:rPr lang="el-GR" dirty="0" smtClean="0"/>
              <a:t>Ανάλυση &amp; </a:t>
            </a:r>
            <a:r>
              <a:rPr lang="el-GR" dirty="0" err="1" smtClean="0"/>
              <a:t>Μοντελοποίηση</a:t>
            </a:r>
            <a:r>
              <a:rPr lang="el-GR" dirty="0" smtClean="0"/>
              <a:t> Επιχειρηματικών </a:t>
            </a:r>
          </a:p>
          <a:p>
            <a:pPr algn="ctr"/>
            <a:r>
              <a:rPr lang="el-GR" dirty="0" smtClean="0"/>
              <a:t>Διαδικασιών και Συστημάτων</a:t>
            </a:r>
          </a:p>
          <a:p>
            <a:pPr algn="ctr"/>
            <a:r>
              <a:rPr lang="el-GR" b="1" dirty="0" smtClean="0"/>
              <a:t>Ενότητα </a:t>
            </a:r>
            <a:r>
              <a:rPr lang="en-US" b="1" dirty="0"/>
              <a:t># </a:t>
            </a:r>
            <a:r>
              <a:rPr lang="el-GR" b="1" dirty="0" smtClean="0"/>
              <a:t>2: </a:t>
            </a:r>
            <a:r>
              <a:rPr lang="el-GR" dirty="0" smtClean="0"/>
              <a:t>Εισαγωγή στα Συστήματα Εργασίας</a:t>
            </a:r>
            <a:r>
              <a:rPr lang="en-US" dirty="0" smtClean="0"/>
              <a:t> </a:t>
            </a:r>
            <a:endParaRPr lang="el-GR" dirty="0" smtClean="0"/>
          </a:p>
          <a:p>
            <a:pPr algn="ctr"/>
            <a:r>
              <a:rPr lang="el-GR" b="1" dirty="0" smtClean="0"/>
              <a:t>Διδάσκων: </a:t>
            </a:r>
            <a:r>
              <a:rPr lang="el-GR" dirty="0" smtClean="0"/>
              <a:t>Δρ. Αγγελική Πολυμενάκου</a:t>
            </a:r>
            <a:endParaRPr lang="el-GR" dirty="0"/>
          </a:p>
          <a:p>
            <a:pPr algn="ctr"/>
            <a:r>
              <a:rPr lang="el-GR" dirty="0" smtClean="0"/>
              <a:t> </a:t>
            </a:r>
            <a:r>
              <a:rPr lang="el-GR" b="1" dirty="0" smtClean="0"/>
              <a:t>Τμήμα: </a:t>
            </a:r>
            <a:r>
              <a:rPr lang="el-GR" dirty="0" smtClean="0"/>
              <a:t>Διοικητικής Επιστήμης &amp; Τεχνολογίας</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47730" y="5591695"/>
            <a:ext cx="4310289" cy="1025873"/>
          </a:xfrm>
          <a:prstGeom prst="rect">
            <a:avLst/>
          </a:prstGeom>
          <a:noFill/>
        </p:spPr>
      </p:pic>
    </p:spTree>
    <p:extLst>
      <p:ext uri="{BB962C8B-B14F-4D97-AF65-F5344CB8AC3E}">
        <p14:creationId xmlns:p14="http://schemas.microsoft.com/office/powerpoint/2010/main" val="40402020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1CC5FBF-84F9-4C51-A513-E1F889C816E0}" type="slidenum">
              <a:rPr lang="el-GR" altLang="el-GR"/>
              <a:pPr>
                <a:defRPr/>
              </a:pPr>
              <a:t>42</a:t>
            </a:fld>
            <a:endParaRPr lang="el-GR" altLang="el-GR"/>
          </a:p>
        </p:txBody>
      </p:sp>
      <p:sp>
        <p:nvSpPr>
          <p:cNvPr id="35845" name="Rectangle 1026"/>
          <p:cNvSpPr>
            <a:spLocks noGrp="1" noChangeArrowheads="1"/>
          </p:cNvSpPr>
          <p:nvPr>
            <p:ph type="title"/>
          </p:nvPr>
        </p:nvSpPr>
        <p:spPr>
          <a:xfrm>
            <a:off x="1992313" y="130175"/>
            <a:ext cx="8229600" cy="922338"/>
          </a:xfrm>
        </p:spPr>
        <p:txBody>
          <a:bodyPr/>
          <a:lstStyle/>
          <a:p>
            <a:pPr eaLnBrk="1" hangingPunct="1"/>
            <a:r>
              <a:rPr lang="el-GR" altLang="el-GR" b="1" dirty="0" smtClean="0">
                <a:latin typeface="+mn-lt"/>
              </a:rPr>
              <a:t>Ρόλοι ενός ΠΣ</a:t>
            </a:r>
            <a:endParaRPr lang="en-GB" altLang="el-GR" b="1" dirty="0" smtClean="0">
              <a:latin typeface="+mn-lt"/>
            </a:endParaRPr>
          </a:p>
        </p:txBody>
      </p:sp>
      <p:sp>
        <p:nvSpPr>
          <p:cNvPr id="35846" name="Rectangle 1027"/>
          <p:cNvSpPr>
            <a:spLocks noGrp="1" noChangeArrowheads="1"/>
          </p:cNvSpPr>
          <p:nvPr>
            <p:ph type="body" idx="1"/>
          </p:nvPr>
        </p:nvSpPr>
        <p:spPr>
          <a:xfrm>
            <a:off x="1981200" y="1268413"/>
            <a:ext cx="8229600" cy="4248150"/>
          </a:xfrm>
        </p:spPr>
        <p:txBody>
          <a:bodyPr/>
          <a:lstStyle/>
          <a:p>
            <a:pPr marL="609600" indent="0">
              <a:buNone/>
            </a:pPr>
            <a:r>
              <a:rPr lang="el-GR" altLang="el-GR" sz="2200" b="1" dirty="0"/>
              <a:t>ΔΥΟ ΟΠΤΙΚΕΣ</a:t>
            </a:r>
            <a:r>
              <a:rPr lang="en-US" altLang="el-GR" sz="2200" b="1" dirty="0"/>
              <a:t> </a:t>
            </a:r>
            <a:r>
              <a:rPr lang="el-GR" altLang="el-GR" sz="2200" b="1" dirty="0"/>
              <a:t>ΓΙΑ ΕΝΑ ΠΣ</a:t>
            </a:r>
          </a:p>
          <a:p>
            <a:pPr marL="609600" indent="0">
              <a:buFontTx/>
              <a:buAutoNum type="arabicPeriod"/>
            </a:pPr>
            <a:r>
              <a:rPr lang="el-GR" altLang="el-GR" sz="2000" dirty="0"/>
              <a:t>Το πληροφοριακό σύστημα ως έχει</a:t>
            </a:r>
          </a:p>
          <a:p>
            <a:pPr marL="609600" indent="0">
              <a:buFontTx/>
              <a:buAutoNum type="arabicPeriod"/>
            </a:pPr>
            <a:r>
              <a:rPr lang="el-GR" altLang="el-GR" sz="2000" dirty="0"/>
              <a:t>Το πληροφοριακό σύστημα ως μια ειδική περίπτωση ενός συστήματος εργασίας</a:t>
            </a:r>
          </a:p>
          <a:p>
            <a:pPr marL="609600" indent="0">
              <a:buNone/>
            </a:pPr>
            <a:endParaRPr lang="el-GR" altLang="el-GR" sz="2000" b="1" dirty="0"/>
          </a:p>
          <a:p>
            <a:pPr marL="609600" indent="0">
              <a:buNone/>
            </a:pPr>
            <a:r>
              <a:rPr lang="el-GR" altLang="el-GR" sz="2200" b="1" dirty="0"/>
              <a:t>Οπτική 1#:</a:t>
            </a:r>
          </a:p>
          <a:p>
            <a:pPr marL="609600" indent="0">
              <a:buNone/>
            </a:pPr>
            <a:r>
              <a:rPr lang="el-GR" altLang="el-GR" sz="2000" dirty="0"/>
              <a:t>Το ΠΣ εκτελεί μια πληροφοριακή διαδικασία, ήτοι η εισροή και εκροή της διαδικασίας είναι πληροφορία μόνο. </a:t>
            </a:r>
          </a:p>
          <a:p>
            <a:pPr marL="609600" indent="0">
              <a:buNone/>
            </a:pPr>
            <a:r>
              <a:rPr lang="el-GR" altLang="el-GR" sz="2200" b="1" dirty="0"/>
              <a:t>Ρόλοι ενός ΠΣ 1#:</a:t>
            </a:r>
          </a:p>
          <a:p>
            <a:pPr marL="609600" indent="0">
              <a:buNone/>
            </a:pPr>
            <a:r>
              <a:rPr lang="el-GR" altLang="el-GR" sz="2000" dirty="0"/>
              <a:t>Σύλληψη, μετάδοση, αποθήκευση, ανάκτηση, διαχείριση και παρουσίαση</a:t>
            </a:r>
          </a:p>
          <a:p>
            <a:pPr marL="609600" indent="-609600">
              <a:buNone/>
            </a:pPr>
            <a:endParaRPr lang="el-GR" altLang="el-GR" sz="2000" dirty="0"/>
          </a:p>
        </p:txBody>
      </p:sp>
    </p:spTree>
    <p:extLst>
      <p:ext uri="{BB962C8B-B14F-4D97-AF65-F5344CB8AC3E}">
        <p14:creationId xmlns:p14="http://schemas.microsoft.com/office/powerpoint/2010/main" val="3612325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366DAD7A-F8E4-4147-B910-9B3BE4CE948D}" type="slidenum">
              <a:rPr lang="el-GR" altLang="el-GR"/>
              <a:pPr>
                <a:defRPr/>
              </a:pPr>
              <a:t>43</a:t>
            </a:fld>
            <a:endParaRPr lang="el-GR" altLang="el-GR"/>
          </a:p>
        </p:txBody>
      </p:sp>
      <p:sp>
        <p:nvSpPr>
          <p:cNvPr id="36869" name="Rectangle 2"/>
          <p:cNvSpPr>
            <a:spLocks noGrp="1" noChangeArrowheads="1"/>
          </p:cNvSpPr>
          <p:nvPr>
            <p:ph type="title"/>
          </p:nvPr>
        </p:nvSpPr>
        <p:spPr>
          <a:xfrm>
            <a:off x="1981200" y="115889"/>
            <a:ext cx="8229600" cy="777875"/>
          </a:xfrm>
        </p:spPr>
        <p:txBody>
          <a:bodyPr/>
          <a:lstStyle/>
          <a:p>
            <a:pPr eaLnBrk="1" hangingPunct="1"/>
            <a:r>
              <a:rPr lang="el-GR" altLang="el-GR" b="1" dirty="0" smtClean="0">
                <a:latin typeface="+mn-lt"/>
              </a:rPr>
              <a:t>Ρόλοι ενός ΠΣ</a:t>
            </a:r>
            <a:endParaRPr lang="en-GB" altLang="el-GR" b="1" dirty="0" smtClean="0">
              <a:latin typeface="+mn-lt"/>
            </a:endParaRPr>
          </a:p>
        </p:txBody>
      </p:sp>
      <p:sp>
        <p:nvSpPr>
          <p:cNvPr id="36870" name="Rectangle 3"/>
          <p:cNvSpPr>
            <a:spLocks noGrp="1" noChangeArrowheads="1"/>
          </p:cNvSpPr>
          <p:nvPr>
            <p:ph type="body" idx="1"/>
          </p:nvPr>
        </p:nvSpPr>
        <p:spPr>
          <a:xfrm>
            <a:off x="2135188" y="1196976"/>
            <a:ext cx="7777162" cy="4525963"/>
          </a:xfrm>
        </p:spPr>
        <p:txBody>
          <a:bodyPr/>
          <a:lstStyle/>
          <a:p>
            <a:pPr indent="0" eaLnBrk="1" hangingPunct="1">
              <a:buFontTx/>
              <a:buNone/>
            </a:pPr>
            <a:r>
              <a:rPr lang="el-GR" altLang="el-GR" sz="2200" b="1" dirty="0"/>
              <a:t>Οπτική 2#:</a:t>
            </a:r>
          </a:p>
          <a:p>
            <a:pPr indent="0" eaLnBrk="1" hangingPunct="1">
              <a:spcBef>
                <a:spcPct val="0"/>
              </a:spcBef>
              <a:buFontTx/>
              <a:buNone/>
            </a:pPr>
            <a:r>
              <a:rPr lang="el-GR" altLang="el-GR" sz="2000" dirty="0"/>
              <a:t>Το ΠΣ εκτελεί μια πληροφοριακή διαδικασία, ήτοι η εισροή και εκροή της διαδικασίας είναι πληροφορία μόνο.</a:t>
            </a:r>
          </a:p>
          <a:p>
            <a:pPr indent="0" eaLnBrk="1" hangingPunct="1">
              <a:spcBef>
                <a:spcPct val="0"/>
              </a:spcBef>
              <a:buFontTx/>
              <a:buNone/>
            </a:pPr>
            <a:r>
              <a:rPr lang="el-GR" altLang="el-GR" sz="2000" dirty="0"/>
              <a:t>Αλλά…</a:t>
            </a:r>
          </a:p>
          <a:p>
            <a:pPr indent="0" eaLnBrk="1" hangingPunct="1">
              <a:spcBef>
                <a:spcPct val="0"/>
              </a:spcBef>
              <a:buFontTx/>
              <a:buNone/>
            </a:pPr>
            <a:r>
              <a:rPr lang="el-GR" altLang="el-GR" sz="2000" dirty="0"/>
              <a:t>Η επισήμανση ότι το ΠΣ είναι υποπερίπτωση του ΣΕ εισάγει την διάκριση μεταξύ της </a:t>
            </a:r>
            <a:r>
              <a:rPr lang="el-GR" altLang="el-GR" sz="2000" b="1" u="sng" dirty="0"/>
              <a:t>επιχειρηματικής διαδικασίας</a:t>
            </a:r>
            <a:r>
              <a:rPr lang="el-GR" altLang="el-GR" sz="2000" dirty="0"/>
              <a:t> και της </a:t>
            </a:r>
            <a:r>
              <a:rPr lang="el-GR" altLang="el-GR" sz="2000" b="1" u="sng" dirty="0"/>
              <a:t>πληροφοριακής διαδικασίας</a:t>
            </a:r>
            <a:r>
              <a:rPr lang="el-GR" altLang="el-GR" sz="2000" dirty="0"/>
              <a:t>. </a:t>
            </a:r>
          </a:p>
          <a:p>
            <a:pPr indent="0" eaLnBrk="1" hangingPunct="1">
              <a:buFontTx/>
              <a:buNone/>
            </a:pPr>
            <a:r>
              <a:rPr lang="el-GR" altLang="el-GR" sz="2000" dirty="0"/>
              <a:t>Δημιουργεί διάκριση μεταξύ </a:t>
            </a:r>
            <a:r>
              <a:rPr lang="el-GR" altLang="el-GR" sz="2000" b="1" dirty="0"/>
              <a:t>επιχειρηματικών</a:t>
            </a:r>
            <a:r>
              <a:rPr lang="el-GR" altLang="el-GR" sz="2000" dirty="0"/>
              <a:t> και </a:t>
            </a:r>
            <a:r>
              <a:rPr lang="el-GR" altLang="el-GR" sz="2000" b="1" dirty="0"/>
              <a:t>πληροφοριακών</a:t>
            </a:r>
            <a:r>
              <a:rPr lang="el-GR" altLang="el-GR" sz="2000" dirty="0"/>
              <a:t> </a:t>
            </a:r>
            <a:r>
              <a:rPr lang="el-GR" altLang="el-GR" sz="2000" b="1" u="sng" dirty="0"/>
              <a:t>γεγονότων</a:t>
            </a:r>
          </a:p>
          <a:p>
            <a:pPr indent="0" eaLnBrk="1" hangingPunct="1">
              <a:buFontTx/>
              <a:buNone/>
            </a:pPr>
            <a:r>
              <a:rPr lang="el-GR" altLang="el-GR" sz="2200" b="1" dirty="0"/>
              <a:t>Ρόλοι 2#:</a:t>
            </a:r>
          </a:p>
          <a:p>
            <a:pPr indent="0" eaLnBrk="1" hangingPunct="1">
              <a:buFontTx/>
              <a:buNone/>
            </a:pPr>
            <a:r>
              <a:rPr lang="el-GR" altLang="el-GR" sz="2000" dirty="0"/>
              <a:t>Παροχή και διάχυση πληροφορίας, τυποποίηση, συντονισμός, αυτοματοποίηση και ενοποίηση εργασίας</a:t>
            </a:r>
            <a:endParaRPr lang="en-GB" altLang="el-GR" sz="2000" dirty="0"/>
          </a:p>
          <a:p>
            <a:pPr eaLnBrk="1" hangingPunct="1">
              <a:buFontTx/>
              <a:buNone/>
            </a:pPr>
            <a:endParaRPr lang="en-GB" altLang="el-GR" sz="2000" dirty="0"/>
          </a:p>
        </p:txBody>
      </p:sp>
    </p:spTree>
    <p:extLst>
      <p:ext uri="{BB962C8B-B14F-4D97-AF65-F5344CB8AC3E}">
        <p14:creationId xmlns:p14="http://schemas.microsoft.com/office/powerpoint/2010/main" val="11028723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600B962-63BA-457D-99B8-7D79414D6AF9}" type="slidenum">
              <a:rPr lang="el-GR" altLang="el-GR"/>
              <a:pPr>
                <a:defRPr/>
              </a:pPr>
              <a:t>44</a:t>
            </a:fld>
            <a:endParaRPr lang="el-GR" altLang="el-GR"/>
          </a:p>
        </p:txBody>
      </p:sp>
      <p:sp>
        <p:nvSpPr>
          <p:cNvPr id="37893" name="Rectangle 1026"/>
          <p:cNvSpPr>
            <a:spLocks noGrp="1" noChangeArrowheads="1"/>
          </p:cNvSpPr>
          <p:nvPr>
            <p:ph type="title"/>
          </p:nvPr>
        </p:nvSpPr>
        <p:spPr>
          <a:xfrm>
            <a:off x="1981200" y="188913"/>
            <a:ext cx="8229600" cy="792162"/>
          </a:xfrm>
        </p:spPr>
        <p:txBody>
          <a:bodyPr/>
          <a:lstStyle/>
          <a:p>
            <a:pPr eaLnBrk="1" hangingPunct="1"/>
            <a:r>
              <a:rPr lang="el-GR" altLang="el-GR" b="1" dirty="0" smtClean="0">
                <a:latin typeface="+mn-lt"/>
              </a:rPr>
              <a:t>Νέοι Ρόλοι ενός ΠΣ</a:t>
            </a:r>
            <a:endParaRPr lang="en-GB" altLang="el-GR" b="1" dirty="0" smtClean="0">
              <a:latin typeface="+mn-lt"/>
            </a:endParaRPr>
          </a:p>
        </p:txBody>
      </p:sp>
      <p:pic>
        <p:nvPicPr>
          <p:cNvPr id="37896" name="Picture 12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038" y="1123950"/>
            <a:ext cx="7651750" cy="489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139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60C88EE1-2040-4A22-988A-39D352C9B453}" type="slidenum">
              <a:rPr lang="el-GR" altLang="el-GR"/>
              <a:pPr>
                <a:defRPr/>
              </a:pPr>
              <a:t>45</a:t>
            </a:fld>
            <a:endParaRPr lang="el-GR" altLang="el-GR"/>
          </a:p>
        </p:txBody>
      </p:sp>
      <p:sp>
        <p:nvSpPr>
          <p:cNvPr id="38917" name="Rectangle 1031"/>
          <p:cNvSpPr>
            <a:spLocks noGrp="1" noChangeArrowheads="1"/>
          </p:cNvSpPr>
          <p:nvPr>
            <p:ph type="title"/>
          </p:nvPr>
        </p:nvSpPr>
        <p:spPr>
          <a:xfrm>
            <a:off x="2208213" y="333375"/>
            <a:ext cx="7772400" cy="915988"/>
          </a:xfrm>
          <a:noFill/>
        </p:spPr>
        <p:txBody>
          <a:bodyPr/>
          <a:lstStyle/>
          <a:p>
            <a:pPr eaLnBrk="1" hangingPunct="1"/>
            <a:r>
              <a:rPr lang="el-GR" altLang="el-GR" b="1" dirty="0" smtClean="0">
                <a:latin typeface="+mn-lt"/>
              </a:rPr>
              <a:t>Επικάλυψη ΣΕ &amp; ΠΣ (1)</a:t>
            </a:r>
          </a:p>
        </p:txBody>
      </p:sp>
      <p:sp>
        <p:nvSpPr>
          <p:cNvPr id="38918" name="Rectangle 1032"/>
          <p:cNvSpPr>
            <a:spLocks noGrp="1" noChangeArrowheads="1"/>
          </p:cNvSpPr>
          <p:nvPr>
            <p:ph type="body" idx="1"/>
          </p:nvPr>
        </p:nvSpPr>
        <p:spPr>
          <a:xfrm>
            <a:off x="2275114" y="1384883"/>
            <a:ext cx="7772400" cy="4464050"/>
          </a:xfrm>
          <a:noFill/>
        </p:spPr>
        <p:txBody>
          <a:bodyPr>
            <a:noAutofit/>
          </a:bodyPr>
          <a:lstStyle/>
          <a:p>
            <a:pPr eaLnBrk="1" hangingPunct="1"/>
            <a:r>
              <a:rPr lang="el-GR" altLang="el-GR" sz="2000" dirty="0"/>
              <a:t>Μια επιχείρηση αποτελείται από διαφορετικά ΣΕ τα οποία μπορεί να επικαλύπτονται, με την έννοια ότι ένας συμμετέχων (</a:t>
            </a:r>
            <a:r>
              <a:rPr lang="en-US" altLang="el-GR" sz="2000" dirty="0"/>
              <a:t>participant</a:t>
            </a:r>
            <a:r>
              <a:rPr lang="el-GR" altLang="el-GR" sz="2000" dirty="0"/>
              <a:t>), μια πληροφορία (</a:t>
            </a:r>
            <a:r>
              <a:rPr lang="en-US" altLang="el-GR" sz="2000" dirty="0"/>
              <a:t>information</a:t>
            </a:r>
            <a:r>
              <a:rPr lang="el-GR" altLang="el-GR" sz="2000" dirty="0"/>
              <a:t>) </a:t>
            </a:r>
            <a:r>
              <a:rPr lang="el-GR" altLang="el-GR" sz="2000" dirty="0" err="1"/>
              <a:t>κ.ο.κ.</a:t>
            </a:r>
            <a:r>
              <a:rPr lang="el-GR" altLang="el-GR" sz="2000" dirty="0"/>
              <a:t> μπορεί να ανήκει σε διαφορετικά Συστήματα Εργασίας</a:t>
            </a:r>
            <a:endParaRPr lang="en-US" altLang="el-GR" sz="2000" dirty="0"/>
          </a:p>
          <a:p>
            <a:pPr eaLnBrk="1" hangingPunct="1"/>
            <a:endParaRPr lang="el-GR" altLang="el-GR" sz="2000" dirty="0"/>
          </a:p>
          <a:p>
            <a:pPr eaLnBrk="1" hangingPunct="1"/>
            <a:r>
              <a:rPr lang="el-GR" altLang="el-GR" sz="2000" b="1" dirty="0"/>
              <a:t>Παράδειγμα</a:t>
            </a:r>
            <a:r>
              <a:rPr lang="el-GR" altLang="el-GR" sz="2000" dirty="0"/>
              <a:t>: Ένας υπάλληλος από το τμήμα Μάρκετινγκ μπορεί να ανήκει στο ΣΕ που ασχολείται με μια διαφημιστική εκστρατεία (</a:t>
            </a:r>
            <a:r>
              <a:rPr lang="en-US" altLang="el-GR" sz="2000" dirty="0"/>
              <a:t>Advertising Campaign</a:t>
            </a:r>
            <a:r>
              <a:rPr lang="el-GR" altLang="el-GR" sz="2000" dirty="0"/>
              <a:t>). Ταυτόχρονα να ανήκει σε ένα ΣΕ που ασχολείται με τον Προγραμματισμό Απαιτήσεων Υλικών (</a:t>
            </a:r>
            <a:r>
              <a:rPr lang="en-US" altLang="el-GR" sz="2000" dirty="0"/>
              <a:t>Material Requirement Planning- MRP</a:t>
            </a:r>
            <a:r>
              <a:rPr lang="el-GR" altLang="el-GR" sz="2000" dirty="0"/>
              <a:t>), δίνοντας τις προβλέψεις</a:t>
            </a:r>
            <a:r>
              <a:rPr lang="en-US" altLang="el-GR" sz="2000" dirty="0"/>
              <a:t> (Forecasting)</a:t>
            </a:r>
            <a:r>
              <a:rPr lang="el-GR" altLang="el-GR" sz="2000" dirty="0"/>
              <a:t> και την πραγματική ζήτηση </a:t>
            </a:r>
            <a:r>
              <a:rPr lang="en-US" altLang="el-GR" sz="2000" dirty="0"/>
              <a:t>(Actual Demand) </a:t>
            </a:r>
            <a:r>
              <a:rPr lang="el-GR" altLang="el-GR" sz="2000" dirty="0"/>
              <a:t>που θα χρησιμοποιηθούν ως είσοδος (</a:t>
            </a:r>
            <a:r>
              <a:rPr lang="en-US" altLang="el-GR" sz="2000" dirty="0"/>
              <a:t>input</a:t>
            </a:r>
            <a:r>
              <a:rPr lang="el-GR" altLang="el-GR" sz="2000" dirty="0"/>
              <a:t>) για το</a:t>
            </a:r>
            <a:r>
              <a:rPr lang="en-US" altLang="el-GR" sz="2000" dirty="0"/>
              <a:t> MRP</a:t>
            </a:r>
          </a:p>
          <a:p>
            <a:pPr eaLnBrk="1" hangingPunct="1"/>
            <a:endParaRPr lang="el-GR" altLang="el-GR" sz="2000" dirty="0"/>
          </a:p>
          <a:p>
            <a:pPr eaLnBrk="1" hangingPunct="1"/>
            <a:r>
              <a:rPr lang="el-GR" altLang="el-GR" sz="2000" dirty="0"/>
              <a:t>Η επικάλυψη μπορεί να αφορά </a:t>
            </a:r>
            <a:r>
              <a:rPr lang="el-GR" altLang="el-GR" sz="2000" u="sng" dirty="0"/>
              <a:t>απλές δραστηριότητες</a:t>
            </a:r>
            <a:r>
              <a:rPr lang="el-GR" altLang="el-GR" sz="2000" dirty="0"/>
              <a:t> ή ακόμα και </a:t>
            </a:r>
            <a:r>
              <a:rPr lang="el-GR" altLang="el-GR" sz="2000" u="sng" dirty="0"/>
              <a:t>ολόκληρες Επιχειρηματικές Διαδικασίες</a:t>
            </a:r>
          </a:p>
        </p:txBody>
      </p:sp>
    </p:spTree>
    <p:extLst>
      <p:ext uri="{BB962C8B-B14F-4D97-AF65-F5344CB8AC3E}">
        <p14:creationId xmlns:p14="http://schemas.microsoft.com/office/powerpoint/2010/main" val="1354522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64F06F2F-CF99-4E01-9ACA-28BEFE8C52BD}" type="slidenum">
              <a:rPr lang="el-GR" altLang="el-GR"/>
              <a:pPr>
                <a:defRPr/>
              </a:pPr>
              <a:t>46</a:t>
            </a:fld>
            <a:endParaRPr lang="el-GR" altLang="el-GR"/>
          </a:p>
        </p:txBody>
      </p:sp>
      <p:sp>
        <p:nvSpPr>
          <p:cNvPr id="39941" name="Rectangle 4"/>
          <p:cNvSpPr>
            <a:spLocks noGrp="1" noChangeArrowheads="1"/>
          </p:cNvSpPr>
          <p:nvPr>
            <p:ph type="title"/>
          </p:nvPr>
        </p:nvSpPr>
        <p:spPr>
          <a:xfrm>
            <a:off x="2208213" y="44451"/>
            <a:ext cx="7772400" cy="792163"/>
          </a:xfrm>
          <a:noFill/>
        </p:spPr>
        <p:txBody>
          <a:bodyPr/>
          <a:lstStyle/>
          <a:p>
            <a:pPr eaLnBrk="1" hangingPunct="1"/>
            <a:r>
              <a:rPr lang="el-GR" altLang="el-GR" b="1" dirty="0" smtClean="0">
                <a:latin typeface="+mn-lt"/>
              </a:rPr>
              <a:t>Επικάλυψη ΣΕ &amp; ΠΣ (2)</a:t>
            </a:r>
          </a:p>
        </p:txBody>
      </p:sp>
      <p:sp>
        <p:nvSpPr>
          <p:cNvPr id="39943" name="Line 6"/>
          <p:cNvSpPr>
            <a:spLocks noChangeShapeType="1"/>
          </p:cNvSpPr>
          <p:nvPr/>
        </p:nvSpPr>
        <p:spPr bwMode="auto">
          <a:xfrm>
            <a:off x="2279650" y="6237288"/>
            <a:ext cx="7704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88101" name="Group 37"/>
          <p:cNvGraphicFramePr>
            <a:graphicFrameLocks noGrp="1"/>
          </p:cNvGraphicFramePr>
          <p:nvPr>
            <p:extLst>
              <p:ext uri="{D42A27DB-BD31-4B8C-83A1-F6EECF244321}">
                <p14:modId xmlns:p14="http://schemas.microsoft.com/office/powerpoint/2010/main" val="3415985081"/>
              </p:ext>
            </p:extLst>
          </p:nvPr>
        </p:nvGraphicFramePr>
        <p:xfrm>
          <a:off x="2208213" y="981075"/>
          <a:ext cx="7772400" cy="5218112"/>
        </p:xfrm>
        <a:graphic>
          <a:graphicData uri="http://schemas.openxmlformats.org/drawingml/2006/table">
            <a:tbl>
              <a:tblPr/>
              <a:tblGrid>
                <a:gridCol w="2590800"/>
                <a:gridCol w="2590800"/>
                <a:gridCol w="2590800"/>
              </a:tblGrid>
              <a:tr h="5985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mn-lt"/>
                        </a:rPr>
                        <a:t>Πληροφοριακό Σύστημα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400" b="1" i="0" u="none" strike="noStrike" cap="none" normalizeH="0" baseline="0" smtClean="0">
                          <a:ln>
                            <a:noFill/>
                          </a:ln>
                          <a:solidFill>
                            <a:schemeClr val="tx1"/>
                          </a:solidFill>
                          <a:effectLst/>
                          <a:latin typeface="+mn-lt"/>
                        </a:rPr>
                        <a:t>Συστήματα Εργασίας που υποστηρίζονται από ΠΣ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1400" b="1" i="0" u="none" strike="noStrike" cap="none" normalizeH="0" baseline="0" smtClean="0">
                          <a:ln>
                            <a:noFill/>
                          </a:ln>
                          <a:solidFill>
                            <a:schemeClr val="tx1"/>
                          </a:solidFill>
                          <a:effectLst/>
                          <a:latin typeface="+mn-lt"/>
                        </a:rPr>
                        <a:t>Πτυχές ενός ΣΕ που δεν περιλαμβάνονται σε ΠΣ</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637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dirty="0" smtClean="0">
                          <a:ln>
                            <a:noFill/>
                          </a:ln>
                          <a:solidFill>
                            <a:schemeClr val="tx1"/>
                          </a:solidFill>
                          <a:effectLst/>
                          <a:latin typeface="+mn-lt"/>
                        </a:rPr>
                        <a:t>Σαρωτές </a:t>
                      </a:r>
                      <a:r>
                        <a:rPr kumimoji="0" lang="en-US" altLang="el-GR" sz="1400" b="0" i="0" u="none" strike="noStrike" cap="none" normalizeH="0" baseline="0" dirty="0" smtClean="0">
                          <a:ln>
                            <a:noFill/>
                          </a:ln>
                          <a:solidFill>
                            <a:schemeClr val="tx1"/>
                          </a:solidFill>
                          <a:effectLst/>
                          <a:latin typeface="+mn-lt"/>
                        </a:rPr>
                        <a:t>bar code</a:t>
                      </a:r>
                      <a:r>
                        <a:rPr kumimoji="0" lang="el-GR" altLang="el-GR" sz="1400" b="0" i="0" u="none" strike="noStrike" cap="none" normalizeH="0" baseline="0" dirty="0" smtClean="0">
                          <a:ln>
                            <a:noFill/>
                          </a:ln>
                          <a:solidFill>
                            <a:schemeClr val="tx1"/>
                          </a:solidFill>
                          <a:effectLst/>
                          <a:latin typeface="+mn-lt"/>
                        </a:rPr>
                        <a:t> και Η/Υ που καθορίζουν προϊόντα που πουλήθηκαν και υπολογίζουν την τιμή</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smtClean="0">
                          <a:ln>
                            <a:noFill/>
                          </a:ln>
                          <a:solidFill>
                            <a:schemeClr val="tx1"/>
                          </a:solidFill>
                          <a:effectLst/>
                          <a:latin typeface="+mn-lt"/>
                        </a:rPr>
                        <a:t>Διεκπεραίωση πώλησης προϊόντων στο ταμείο</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smtClean="0">
                          <a:ln>
                            <a:noFill/>
                          </a:ln>
                          <a:solidFill>
                            <a:schemeClr val="tx1"/>
                          </a:solidFill>
                          <a:effectLst/>
                          <a:latin typeface="+mn-lt"/>
                        </a:rPr>
                        <a:t>Εγκαθίδρυση προσωπικής επαφής με τους πελάτες, τοποθέτηση αγαθών στη σακούλα</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31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dirty="0" smtClean="0">
                          <a:ln>
                            <a:noFill/>
                          </a:ln>
                          <a:solidFill>
                            <a:schemeClr val="tx1"/>
                          </a:solidFill>
                          <a:effectLst/>
                          <a:latin typeface="+mn-lt"/>
                        </a:rPr>
                        <a:t>Σύστημα εγγραφής σε ένα πανεπιστήμιο που επιτρέπει σε φοιτητές να διαλέξουν κάποιο μάθημα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dirty="0" smtClean="0">
                          <a:ln>
                            <a:noFill/>
                          </a:ln>
                          <a:solidFill>
                            <a:schemeClr val="tx1"/>
                          </a:solidFill>
                          <a:effectLst/>
                          <a:latin typeface="+mn-lt"/>
                        </a:rPr>
                        <a:t>Εγγραφή σε ένα τμήμα</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smtClean="0">
                          <a:ln>
                            <a:noFill/>
                          </a:ln>
                          <a:solidFill>
                            <a:schemeClr val="tx1"/>
                          </a:solidFill>
                          <a:effectLst/>
                          <a:latin typeface="+mn-lt"/>
                        </a:rPr>
                        <a:t>Επιλογή του τμήματος και των μαθημάτων, σχετικά μα το σχεδιασμό του προσωπικού προγράμματος παρακολούθησης</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47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smtClean="0">
                          <a:ln>
                            <a:noFill/>
                          </a:ln>
                          <a:solidFill>
                            <a:schemeClr val="tx1"/>
                          </a:solidFill>
                          <a:effectLst/>
                          <a:latin typeface="+mn-lt"/>
                        </a:rPr>
                        <a:t>Επεξεργαστής κειμένου που χρησιμοποιείται για εγγραφή και διόρθωση κεφαλαίων</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dirty="0" smtClean="0">
                          <a:ln>
                            <a:noFill/>
                          </a:ln>
                          <a:solidFill>
                            <a:schemeClr val="tx1"/>
                          </a:solidFill>
                          <a:effectLst/>
                          <a:latin typeface="+mn-lt"/>
                        </a:rPr>
                        <a:t>Εγγραφή βιβλίου</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smtClean="0">
                          <a:ln>
                            <a:noFill/>
                          </a:ln>
                          <a:solidFill>
                            <a:schemeClr val="tx1"/>
                          </a:solidFill>
                          <a:effectLst/>
                          <a:latin typeface="+mn-lt"/>
                        </a:rPr>
                        <a:t>Απόφαση τι να γράψουμε και πώς να το αποδώσουμε</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3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smtClean="0">
                          <a:ln>
                            <a:noFill/>
                          </a:ln>
                          <a:solidFill>
                            <a:schemeClr val="tx1"/>
                          </a:solidFill>
                          <a:effectLst/>
                          <a:latin typeface="+mn-lt"/>
                        </a:rPr>
                        <a:t>Διαδραστικό σύστημα για τα ανώτατα στελέχη για τον έλεγχο της απόδοσης της εταιρίας τους</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dirty="0" smtClean="0">
                          <a:ln>
                            <a:noFill/>
                          </a:ln>
                          <a:solidFill>
                            <a:schemeClr val="tx1"/>
                          </a:solidFill>
                          <a:effectLst/>
                          <a:latin typeface="+mn-lt"/>
                        </a:rPr>
                        <a:t>Έλεγχος απόδοσης του οργανισμού</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dirty="0" smtClean="0">
                          <a:ln>
                            <a:noFill/>
                          </a:ln>
                          <a:solidFill>
                            <a:schemeClr val="tx1"/>
                          </a:solidFill>
                          <a:effectLst/>
                          <a:latin typeface="+mn-lt"/>
                        </a:rPr>
                        <a:t>Συζήτηση με τους ανθρώπους ώστε να καταλάβουμε τι ακριβώς συμβαίνει</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9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dirty="0" smtClean="0">
                          <a:ln>
                            <a:noFill/>
                          </a:ln>
                          <a:solidFill>
                            <a:schemeClr val="tx1"/>
                          </a:solidFill>
                          <a:effectLst/>
                          <a:latin typeface="+mn-lt"/>
                        </a:rPr>
                        <a:t>Σύστημα αναγνώρισης φωνής για την ταυτοποίηση των ατόμων</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smtClean="0">
                          <a:ln>
                            <a:noFill/>
                          </a:ln>
                          <a:solidFill>
                            <a:schemeClr val="tx1"/>
                          </a:solidFill>
                          <a:effectLst/>
                          <a:latin typeface="+mn-lt"/>
                        </a:rPr>
                        <a:t>Δεν επιτρέπει αναρμόδιους να έχουν πρόσβαση σε ορισμένες περιοχές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400" b="0" i="0" u="none" strike="noStrike" cap="none" normalizeH="0" baseline="0" dirty="0" smtClean="0">
                          <a:ln>
                            <a:noFill/>
                          </a:ln>
                          <a:solidFill>
                            <a:schemeClr val="tx1"/>
                          </a:solidFill>
                          <a:effectLst/>
                          <a:latin typeface="+mn-lt"/>
                        </a:rPr>
                        <a:t>Φύλακες, κάμερες, άλλα μέτρα ασφαλείας</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60088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18E29459-707B-430E-8CF1-B8A057213152}" type="slidenum">
              <a:rPr lang="el-GR" altLang="el-GR"/>
              <a:pPr>
                <a:defRPr/>
              </a:pPr>
              <a:t>47</a:t>
            </a:fld>
            <a:endParaRPr lang="el-GR" altLang="el-GR" dirty="0"/>
          </a:p>
        </p:txBody>
      </p:sp>
      <p:sp>
        <p:nvSpPr>
          <p:cNvPr id="40965" name="Rectangle 38"/>
          <p:cNvSpPr>
            <a:spLocks noGrp="1" noChangeArrowheads="1"/>
          </p:cNvSpPr>
          <p:nvPr>
            <p:ph type="title"/>
          </p:nvPr>
        </p:nvSpPr>
        <p:spPr>
          <a:xfrm>
            <a:off x="2208213" y="188913"/>
            <a:ext cx="7772400" cy="874712"/>
          </a:xfrm>
          <a:noFill/>
        </p:spPr>
        <p:txBody>
          <a:bodyPr/>
          <a:lstStyle/>
          <a:p>
            <a:pPr eaLnBrk="1" hangingPunct="1"/>
            <a:r>
              <a:rPr lang="el-GR" altLang="el-GR" b="1" dirty="0" smtClean="0">
                <a:latin typeface="+mn-lt"/>
              </a:rPr>
              <a:t>Επικάλυψη ΣΕ &amp; ΠΣ (3)</a:t>
            </a:r>
          </a:p>
        </p:txBody>
      </p:sp>
      <p:sp>
        <p:nvSpPr>
          <p:cNvPr id="40966" name="Rectangle 39"/>
          <p:cNvSpPr>
            <a:spLocks noGrp="1" noChangeArrowheads="1"/>
          </p:cNvSpPr>
          <p:nvPr>
            <p:ph type="body" idx="1"/>
          </p:nvPr>
        </p:nvSpPr>
        <p:spPr>
          <a:xfrm>
            <a:off x="2208213" y="1268413"/>
            <a:ext cx="7772400" cy="4608512"/>
          </a:xfrm>
          <a:noFill/>
        </p:spPr>
        <p:txBody>
          <a:bodyPr>
            <a:noAutofit/>
          </a:bodyPr>
          <a:lstStyle/>
          <a:p>
            <a:pPr marL="0" indent="0" eaLnBrk="1" hangingPunct="1">
              <a:buNone/>
            </a:pPr>
            <a:r>
              <a:rPr lang="el-GR" altLang="el-GR" sz="2000" b="1" dirty="0"/>
              <a:t>Σχεδιασμός Προϊόντων με χρήση </a:t>
            </a:r>
            <a:r>
              <a:rPr lang="en-US" altLang="el-GR" sz="2000" b="1" dirty="0"/>
              <a:t>CAD (Computer Aided Design)</a:t>
            </a:r>
            <a:endParaRPr lang="el-GR" altLang="el-GR" sz="2000" b="1" dirty="0"/>
          </a:p>
          <a:p>
            <a:pPr eaLnBrk="1" hangingPunct="1"/>
            <a:r>
              <a:rPr lang="el-GR" altLang="el-GR" sz="2000" dirty="0" smtClean="0"/>
              <a:t>Συνδυασμός </a:t>
            </a:r>
            <a:r>
              <a:rPr lang="el-GR" altLang="el-GR" sz="2000" dirty="0"/>
              <a:t>των επιθυμιών του πελάτη, της φαντασίας του σχεδιαστή και των επιχειρηματικών στόχων</a:t>
            </a:r>
          </a:p>
          <a:p>
            <a:pPr eaLnBrk="1" hangingPunct="1"/>
            <a:r>
              <a:rPr lang="el-GR" altLang="el-GR" sz="2000" dirty="0"/>
              <a:t>Δυνατότητα δημιουργίας εικόνων (</a:t>
            </a:r>
            <a:r>
              <a:rPr lang="en-US" altLang="el-GR" sz="2000" dirty="0"/>
              <a:t>photo realistic representation</a:t>
            </a:r>
            <a:r>
              <a:rPr lang="el-GR" altLang="el-GR" sz="2000" dirty="0"/>
              <a:t>) που απεικονίζουν το σχήμα και μέγεθος του προϊόντος χωρίς τη δημιουργία φυσικού μοντέλου</a:t>
            </a:r>
          </a:p>
          <a:p>
            <a:pPr eaLnBrk="1" hangingPunct="1"/>
            <a:r>
              <a:rPr lang="el-GR" altLang="el-GR" sz="2000" dirty="0"/>
              <a:t>Δυνατότητα αξιολόγησης του προϊόντος. Για παράδειγμα, έλεγχο κυκλωμάτων, έλεγχο στατικής μελέτης μια κατασκευής, έλεγχο για λάθη ποιότητας κ.α.</a:t>
            </a:r>
            <a:endParaRPr lang="en-US" altLang="el-GR" sz="2000" dirty="0"/>
          </a:p>
          <a:p>
            <a:pPr eaLnBrk="1" hangingPunct="1"/>
            <a:r>
              <a:rPr lang="el-GR" altLang="el-GR" sz="2000" dirty="0"/>
              <a:t>Δυνατότητα υπολογισμού κόστους και την αποδοχή (</a:t>
            </a:r>
            <a:r>
              <a:rPr lang="en-US" altLang="el-GR" sz="2000" dirty="0"/>
              <a:t>acceptability</a:t>
            </a:r>
            <a:r>
              <a:rPr lang="el-GR" altLang="el-GR" sz="2000" dirty="0"/>
              <a:t>) μιας λύσης</a:t>
            </a:r>
            <a:endParaRPr lang="en-US" altLang="el-GR" sz="2000" dirty="0"/>
          </a:p>
          <a:p>
            <a:pPr marL="0" indent="0" eaLnBrk="1" hangingPunct="1">
              <a:buNone/>
            </a:pPr>
            <a:endParaRPr lang="el-GR" altLang="el-GR" sz="2000" dirty="0"/>
          </a:p>
        </p:txBody>
      </p:sp>
    </p:spTree>
    <p:extLst>
      <p:ext uri="{BB962C8B-B14F-4D97-AF65-F5344CB8AC3E}">
        <p14:creationId xmlns:p14="http://schemas.microsoft.com/office/powerpoint/2010/main" val="4708434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05576" y="1320196"/>
            <a:ext cx="6935787" cy="2277547"/>
          </a:xfrm>
          <a:prstGeom prst="rect">
            <a:avLst/>
          </a:prstGeom>
        </p:spPr>
        <p:txBody>
          <a:bodyPr wrap="square">
            <a:spAutoFit/>
          </a:bodyPr>
          <a:lstStyle/>
          <a:p>
            <a:r>
              <a:rPr lang="el-GR" altLang="el-GR" sz="2200" b="1" dirty="0" smtClean="0"/>
              <a:t>Συστήματα Προμηθειών (</a:t>
            </a:r>
            <a:r>
              <a:rPr lang="en-US" altLang="el-GR" sz="2200" b="1" dirty="0" smtClean="0"/>
              <a:t>Procurement Systems</a:t>
            </a:r>
            <a:r>
              <a:rPr lang="el-GR" altLang="el-GR" sz="2200" b="1" dirty="0" smtClean="0"/>
              <a:t>)</a:t>
            </a:r>
            <a:endParaRPr lang="en-US" altLang="el-GR" sz="2200" b="1" dirty="0" smtClean="0"/>
          </a:p>
          <a:p>
            <a:endParaRPr lang="el-GR" altLang="el-GR" sz="2000" dirty="0" smtClean="0"/>
          </a:p>
          <a:p>
            <a:pPr marL="285750" indent="-285750">
              <a:buFont typeface="Arial" panose="020B0604020202020204" pitchFamily="34" charset="0"/>
              <a:buChar char="•"/>
            </a:pPr>
            <a:r>
              <a:rPr lang="el-GR" altLang="el-GR" sz="2000" dirty="0" smtClean="0"/>
              <a:t>Καθορισμός υλικών μελλοντικών απαιτήσεων</a:t>
            </a:r>
          </a:p>
          <a:p>
            <a:pPr marL="285750" indent="-285750">
              <a:buFont typeface="Arial" panose="020B0604020202020204" pitchFamily="34" charset="0"/>
              <a:buChar char="•"/>
            </a:pPr>
            <a:r>
              <a:rPr lang="el-GR" altLang="el-GR" sz="2000" dirty="0" smtClean="0"/>
              <a:t>Έγκριση νέων παραγγελιών</a:t>
            </a:r>
          </a:p>
          <a:p>
            <a:pPr marL="285750" indent="-285750">
              <a:buFont typeface="Arial" panose="020B0604020202020204" pitchFamily="34" charset="0"/>
              <a:buChar char="•"/>
            </a:pPr>
            <a:r>
              <a:rPr lang="el-GR" altLang="el-GR" sz="2000" dirty="0" smtClean="0"/>
              <a:t>Αποστολή παραγγελιών στους προμηθευτές</a:t>
            </a:r>
          </a:p>
          <a:p>
            <a:pPr marL="285750" indent="-285750">
              <a:buFont typeface="Arial" panose="020B0604020202020204" pitchFamily="34" charset="0"/>
              <a:buChar char="•"/>
            </a:pPr>
            <a:r>
              <a:rPr lang="el-GR" altLang="el-GR" sz="2000" dirty="0" smtClean="0"/>
              <a:t>Απόκτηση ημερομηνιών δέσμευσης παραλαβής</a:t>
            </a:r>
          </a:p>
          <a:p>
            <a:pPr marL="285750" indent="-285750">
              <a:buFont typeface="Arial" panose="020B0604020202020204" pitchFamily="34" charset="0"/>
              <a:buChar char="•"/>
            </a:pPr>
            <a:r>
              <a:rPr lang="el-GR" altLang="el-GR" sz="2000" dirty="0" smtClean="0"/>
              <a:t>Επαλήθευση παραλαβής </a:t>
            </a:r>
            <a:r>
              <a:rPr lang="el-GR" altLang="el-GR" sz="2000" dirty="0" err="1" smtClean="0"/>
              <a:t>παραγγελθέντων</a:t>
            </a:r>
            <a:r>
              <a:rPr lang="el-GR" altLang="el-GR" sz="2000" dirty="0" smtClean="0"/>
              <a:t> υλικών</a:t>
            </a:r>
          </a:p>
        </p:txBody>
      </p:sp>
      <p:sp>
        <p:nvSpPr>
          <p:cNvPr id="3" name="Rectangle 38"/>
          <p:cNvSpPr txBox="1">
            <a:spLocks noChangeArrowheads="1"/>
          </p:cNvSpPr>
          <p:nvPr/>
        </p:nvSpPr>
        <p:spPr>
          <a:xfrm>
            <a:off x="2208213" y="188913"/>
            <a:ext cx="7772400" cy="874712"/>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altLang="el-GR" b="1" dirty="0" smtClean="0">
                <a:latin typeface="+mn-lt"/>
              </a:rPr>
              <a:t>Επικάλυψη ΣΕ &amp; ΠΣ (4)</a:t>
            </a:r>
            <a:endParaRPr lang="el-GR" altLang="el-GR" b="1" dirty="0">
              <a:latin typeface="+mn-lt"/>
            </a:endParaRPr>
          </a:p>
        </p:txBody>
      </p:sp>
    </p:spTree>
    <p:extLst>
      <p:ext uri="{BB962C8B-B14F-4D97-AF65-F5344CB8AC3E}">
        <p14:creationId xmlns:p14="http://schemas.microsoft.com/office/powerpoint/2010/main" val="6991578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2A9804EF-30FD-4387-851B-FDCDB6DF0D3F}" type="slidenum">
              <a:rPr lang="el-GR" altLang="el-GR"/>
              <a:pPr>
                <a:defRPr/>
              </a:pPr>
              <a:t>49</a:t>
            </a:fld>
            <a:endParaRPr lang="el-GR" altLang="el-GR"/>
          </a:p>
        </p:txBody>
      </p:sp>
      <p:sp>
        <p:nvSpPr>
          <p:cNvPr id="41989" name="Rectangle 4"/>
          <p:cNvSpPr>
            <a:spLocks noGrp="1" noChangeArrowheads="1"/>
          </p:cNvSpPr>
          <p:nvPr>
            <p:ph type="title"/>
          </p:nvPr>
        </p:nvSpPr>
        <p:spPr>
          <a:xfrm>
            <a:off x="2208213" y="260350"/>
            <a:ext cx="7772400" cy="947738"/>
          </a:xfrm>
          <a:noFill/>
        </p:spPr>
        <p:txBody>
          <a:bodyPr/>
          <a:lstStyle/>
          <a:p>
            <a:pPr eaLnBrk="1" hangingPunct="1"/>
            <a:r>
              <a:rPr lang="el-GR" altLang="el-GR" b="1" dirty="0" smtClean="0">
                <a:latin typeface="+mn-lt"/>
              </a:rPr>
              <a:t>Επικάλυψη ΣΕ &amp; ΠΣ (5)</a:t>
            </a:r>
          </a:p>
        </p:txBody>
      </p:sp>
      <p:sp>
        <p:nvSpPr>
          <p:cNvPr id="41990" name="Rectangle 5"/>
          <p:cNvSpPr>
            <a:spLocks noGrp="1" noChangeArrowheads="1"/>
          </p:cNvSpPr>
          <p:nvPr>
            <p:ph type="body" idx="1"/>
          </p:nvPr>
        </p:nvSpPr>
        <p:spPr>
          <a:xfrm>
            <a:off x="2209800" y="1412876"/>
            <a:ext cx="7772400" cy="1223963"/>
          </a:xfrm>
          <a:noFill/>
        </p:spPr>
        <p:txBody>
          <a:bodyPr/>
          <a:lstStyle/>
          <a:p>
            <a:pPr eaLnBrk="1" hangingPunct="1"/>
            <a:r>
              <a:rPr lang="el-GR" altLang="el-GR" sz="2000" dirty="0"/>
              <a:t>Η σύνδεση μεταξύ επιχείρησης και προμηθευτών επιτυγχάνεται με τη χρήση </a:t>
            </a:r>
            <a:r>
              <a:rPr lang="en-US" altLang="el-GR" sz="2000" dirty="0"/>
              <a:t>EDI (Electronic Data Interchange)</a:t>
            </a:r>
            <a:endParaRPr lang="el-GR" altLang="el-GR" sz="2000" dirty="0"/>
          </a:p>
        </p:txBody>
      </p:sp>
      <p:grpSp>
        <p:nvGrpSpPr>
          <p:cNvPr id="41992" name="Group 8"/>
          <p:cNvGrpSpPr>
            <a:grpSpLocks/>
          </p:cNvGrpSpPr>
          <p:nvPr/>
        </p:nvGrpSpPr>
        <p:grpSpPr bwMode="auto">
          <a:xfrm>
            <a:off x="2208214" y="2349501"/>
            <a:ext cx="7775575" cy="3527425"/>
            <a:chOff x="431" y="1655"/>
            <a:chExt cx="4898" cy="2047"/>
          </a:xfrm>
        </p:grpSpPr>
        <p:sp>
          <p:nvSpPr>
            <p:cNvPr id="41994" name="Rectangle 9"/>
            <p:cNvSpPr>
              <a:spLocks noChangeArrowheads="1"/>
            </p:cNvSpPr>
            <p:nvPr/>
          </p:nvSpPr>
          <p:spPr bwMode="auto">
            <a:xfrm>
              <a:off x="431" y="1655"/>
              <a:ext cx="4898" cy="204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latin typeface="Tahoma" panose="020B0604030504040204" pitchFamily="34" charset="0"/>
              </a:endParaRPr>
            </a:p>
          </p:txBody>
        </p:sp>
        <p:pic>
          <p:nvPicPr>
            <p:cNvPr id="4199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 y="1661"/>
              <a:ext cx="4898" cy="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6" name="Line 11"/>
            <p:cNvSpPr>
              <a:spLocks noChangeShapeType="1"/>
            </p:cNvSpPr>
            <p:nvPr/>
          </p:nvSpPr>
          <p:spPr bwMode="auto">
            <a:xfrm>
              <a:off x="431" y="3702"/>
              <a:ext cx="48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Tree>
    <p:extLst>
      <p:ext uri="{BB962C8B-B14F-4D97-AF65-F5344CB8AC3E}">
        <p14:creationId xmlns:p14="http://schemas.microsoft.com/office/powerpoint/2010/main" val="3564554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1035"/>
          <p:cNvSpPr>
            <a:spLocks noGrp="1" noChangeArrowheads="1"/>
          </p:cNvSpPr>
          <p:nvPr>
            <p:ph type="title"/>
          </p:nvPr>
        </p:nvSpPr>
        <p:spPr/>
        <p:txBody>
          <a:bodyPr/>
          <a:lstStyle/>
          <a:p>
            <a:r>
              <a:rPr lang="el-GR" altLang="el-GR" b="1" dirty="0" smtClean="0">
                <a:latin typeface="+mn-lt"/>
              </a:rPr>
              <a:t>Είδη Συστημάτων</a:t>
            </a:r>
            <a:endParaRPr lang="el-GR" altLang="el-GR" b="1" dirty="0">
              <a:latin typeface="+mn-lt"/>
            </a:endParaRPr>
          </a:p>
        </p:txBody>
      </p:sp>
      <p:sp>
        <p:nvSpPr>
          <p:cNvPr id="19462" name="Rectangle 1036"/>
          <p:cNvSpPr>
            <a:spLocks noGrp="1" noChangeArrowheads="1"/>
          </p:cNvSpPr>
          <p:nvPr>
            <p:ph type="body" idx="1"/>
          </p:nvPr>
        </p:nvSpPr>
        <p:spPr>
          <a:xfrm>
            <a:off x="744894" y="1420100"/>
            <a:ext cx="10515600" cy="4351338"/>
          </a:xfrm>
        </p:spPr>
        <p:txBody>
          <a:bodyPr>
            <a:noAutofit/>
          </a:bodyPr>
          <a:lstStyle/>
          <a:p>
            <a:r>
              <a:rPr lang="el-GR" altLang="el-GR" sz="2000" b="1" dirty="0" smtClean="0"/>
              <a:t>Τεχνολογία της Πληροφορίας (</a:t>
            </a:r>
            <a:r>
              <a:rPr lang="en-US" altLang="el-GR" sz="2000" b="1" dirty="0" smtClean="0"/>
              <a:t>Information Technology</a:t>
            </a:r>
            <a:r>
              <a:rPr lang="el-GR" altLang="el-GR" sz="2000" b="1" dirty="0" smtClean="0"/>
              <a:t>). </a:t>
            </a:r>
            <a:r>
              <a:rPr lang="el-GR" altLang="el-GR" sz="2000" dirty="0" smtClean="0"/>
              <a:t>Υλικό</a:t>
            </a:r>
            <a:r>
              <a:rPr lang="en-US" altLang="el-GR" sz="2000" dirty="0" smtClean="0"/>
              <a:t> (Hardware)</a:t>
            </a:r>
            <a:r>
              <a:rPr lang="el-GR" altLang="el-GR" sz="2000" dirty="0" smtClean="0"/>
              <a:t> και Λογισμικό</a:t>
            </a:r>
            <a:r>
              <a:rPr lang="en-US" altLang="el-GR" sz="2000" dirty="0" smtClean="0"/>
              <a:t> (Software)</a:t>
            </a:r>
            <a:endParaRPr lang="el-GR" altLang="el-GR" sz="2000" dirty="0" smtClean="0"/>
          </a:p>
          <a:p>
            <a:r>
              <a:rPr lang="el-GR" altLang="el-GR" sz="2000" b="1" dirty="0" smtClean="0"/>
              <a:t>Πληροφοριακό Σύστημα</a:t>
            </a:r>
            <a:r>
              <a:rPr lang="en-US" altLang="el-GR" sz="2000" b="1" dirty="0" smtClean="0"/>
              <a:t> (Information System)</a:t>
            </a:r>
            <a:r>
              <a:rPr lang="el-GR" altLang="el-GR" sz="2000" b="1" dirty="0" smtClean="0"/>
              <a:t>. </a:t>
            </a:r>
            <a:r>
              <a:rPr lang="el-GR" altLang="el-GR" sz="2000" dirty="0" smtClean="0"/>
              <a:t>Συγκεκριμένο είδος Συστήματος Εργασίας το οποίο χρησιμοποιεί την ΤΠ για να συλλάβει</a:t>
            </a:r>
            <a:r>
              <a:rPr lang="en-US" altLang="el-GR" sz="2000" dirty="0" smtClean="0"/>
              <a:t> (capture)</a:t>
            </a:r>
            <a:r>
              <a:rPr lang="el-GR" altLang="el-GR" sz="2000" dirty="0" smtClean="0"/>
              <a:t>, μεταδώσει</a:t>
            </a:r>
            <a:r>
              <a:rPr lang="en-US" altLang="el-GR" sz="2000" dirty="0" smtClean="0"/>
              <a:t> (transmit)</a:t>
            </a:r>
            <a:r>
              <a:rPr lang="el-GR" altLang="el-GR" sz="2000" dirty="0" smtClean="0"/>
              <a:t>, αποθηκεύσει</a:t>
            </a:r>
            <a:r>
              <a:rPr lang="en-US" altLang="el-GR" sz="2000" dirty="0" smtClean="0"/>
              <a:t> (store)</a:t>
            </a:r>
            <a:r>
              <a:rPr lang="el-GR" altLang="el-GR" sz="2000" dirty="0" smtClean="0"/>
              <a:t>, ανακτήσει</a:t>
            </a:r>
            <a:r>
              <a:rPr lang="en-US" altLang="el-GR" sz="2000" dirty="0" smtClean="0"/>
              <a:t> (retrieve)</a:t>
            </a:r>
            <a:r>
              <a:rPr lang="el-GR" altLang="el-GR" sz="2000" dirty="0" smtClean="0"/>
              <a:t>, διαχειριστεί</a:t>
            </a:r>
            <a:r>
              <a:rPr lang="en-US" altLang="el-GR" sz="2000" dirty="0" smtClean="0"/>
              <a:t> (manipulate)</a:t>
            </a:r>
            <a:r>
              <a:rPr lang="el-GR" altLang="el-GR" sz="2000" dirty="0" smtClean="0"/>
              <a:t> και παρουσιάσει </a:t>
            </a:r>
            <a:r>
              <a:rPr lang="en-US" altLang="el-GR" sz="2000" dirty="0" smtClean="0"/>
              <a:t>(display)</a:t>
            </a:r>
            <a:r>
              <a:rPr lang="el-GR" altLang="el-GR" sz="2000" dirty="0" smtClean="0"/>
              <a:t> πληροφορία έτσι ώστε να υποστηρίξει ένα ή περισσότερα Συστήματα Εργασίας</a:t>
            </a:r>
            <a:r>
              <a:rPr lang="en-US" altLang="el-GR" sz="2000" dirty="0" smtClean="0"/>
              <a:t>.</a:t>
            </a:r>
          </a:p>
          <a:p>
            <a:r>
              <a:rPr lang="el-GR" altLang="el-GR" sz="2000" b="1" dirty="0" smtClean="0"/>
              <a:t>Σύστημα Εργασίας</a:t>
            </a:r>
            <a:r>
              <a:rPr lang="en-US" altLang="el-GR" sz="2000" b="1" dirty="0" smtClean="0"/>
              <a:t> (Work System)</a:t>
            </a:r>
            <a:r>
              <a:rPr lang="el-GR" altLang="el-GR" sz="2000" b="1" dirty="0" smtClean="0"/>
              <a:t>. </a:t>
            </a:r>
            <a:r>
              <a:rPr lang="el-GR" altLang="el-GR" sz="2000" dirty="0" smtClean="0"/>
              <a:t>Σύστημα το οποίο έχει συμμετέχοντες (</a:t>
            </a:r>
            <a:r>
              <a:rPr lang="el-GR" altLang="el-GR" sz="2000" dirty="0" err="1" smtClean="0"/>
              <a:t>human</a:t>
            </a:r>
            <a:r>
              <a:rPr lang="el-GR" altLang="el-GR" sz="2000" dirty="0" smtClean="0"/>
              <a:t> </a:t>
            </a:r>
            <a:r>
              <a:rPr lang="el-GR" altLang="el-GR" sz="2000" dirty="0" err="1" smtClean="0"/>
              <a:t>participants</a:t>
            </a:r>
            <a:r>
              <a:rPr lang="el-GR" altLang="el-GR" sz="2000" dirty="0" smtClean="0"/>
              <a:t>) που συμμετέχουν στη διεκπεραίωση μιας Επιχειρηματικής Διαδικασίας (</a:t>
            </a:r>
            <a:r>
              <a:rPr lang="el-GR" altLang="el-GR" sz="2000" dirty="0" err="1" smtClean="0"/>
              <a:t>Business</a:t>
            </a:r>
            <a:r>
              <a:rPr lang="el-GR" altLang="el-GR" sz="2000" dirty="0" smtClean="0"/>
              <a:t> </a:t>
            </a:r>
            <a:r>
              <a:rPr lang="el-GR" altLang="el-GR" sz="2000" dirty="0" err="1" smtClean="0"/>
              <a:t>Process</a:t>
            </a:r>
            <a:r>
              <a:rPr lang="el-GR" altLang="el-GR" sz="2000" dirty="0" smtClean="0"/>
              <a:t>) χρησιμοποιώντας Πληροφορία (Information), Τεχνολογία (</a:t>
            </a:r>
            <a:r>
              <a:rPr lang="el-GR" altLang="el-GR" sz="2000" dirty="0" err="1" smtClean="0"/>
              <a:t>Technology</a:t>
            </a:r>
            <a:r>
              <a:rPr lang="el-GR" altLang="el-GR" sz="2000" dirty="0" smtClean="0"/>
              <a:t>) και άλλους πόρους με σκοπό την παραγωγή ενός Προϊόντος (</a:t>
            </a:r>
            <a:r>
              <a:rPr lang="el-GR" altLang="el-GR" sz="2000" dirty="0" err="1" smtClean="0"/>
              <a:t>Product</a:t>
            </a:r>
            <a:r>
              <a:rPr lang="el-GR" altLang="el-GR" sz="2000" dirty="0" smtClean="0"/>
              <a:t>) ή Υπηρεσιών (</a:t>
            </a:r>
            <a:r>
              <a:rPr lang="el-GR" altLang="el-GR" sz="2000" dirty="0" err="1" smtClean="0"/>
              <a:t>Service</a:t>
            </a:r>
            <a:r>
              <a:rPr lang="el-GR" altLang="el-GR" sz="2000" dirty="0" smtClean="0"/>
              <a:t>) για κάποιον  εσωτερικό h εξωτερικό πελάτη (</a:t>
            </a:r>
            <a:r>
              <a:rPr lang="el-GR" altLang="el-GR" sz="2000" dirty="0" err="1" smtClean="0"/>
              <a:t>Customer</a:t>
            </a:r>
            <a:r>
              <a:rPr lang="el-GR" altLang="el-GR" sz="2000" dirty="0" smtClean="0"/>
              <a:t>).</a:t>
            </a:r>
          </a:p>
          <a:p>
            <a:r>
              <a:rPr lang="el-GR" altLang="el-GR" sz="2000" b="1" dirty="0" smtClean="0"/>
              <a:t>Οργανισμός</a:t>
            </a:r>
            <a:r>
              <a:rPr lang="en-US" altLang="el-GR" sz="2000" b="1" dirty="0" smtClean="0"/>
              <a:t> (Organization)</a:t>
            </a:r>
            <a:r>
              <a:rPr lang="el-GR" altLang="el-GR" sz="2000" b="1" dirty="0" smtClean="0"/>
              <a:t>.</a:t>
            </a:r>
            <a:r>
              <a:rPr lang="el-GR" altLang="el-GR" sz="2000" dirty="0" smtClean="0"/>
              <a:t> Σύνολο </a:t>
            </a:r>
            <a:r>
              <a:rPr lang="el-GR" altLang="el-GR" sz="2000" dirty="0" err="1" smtClean="0"/>
              <a:t>συσχετιζόμενων</a:t>
            </a:r>
            <a:r>
              <a:rPr lang="el-GR" altLang="el-GR" sz="2000" dirty="0" smtClean="0"/>
              <a:t> Συστημάτων Εργασίας τα οποία συνεργάζονται για την παραγωγή προϊόντων ή υπηρεσιών για εξωτερικούς πελάτες</a:t>
            </a:r>
          </a:p>
          <a:p>
            <a:r>
              <a:rPr lang="el-GR" altLang="el-GR" sz="2000" b="1" dirty="0" smtClean="0"/>
              <a:t>Περιβάλλον</a:t>
            </a:r>
            <a:r>
              <a:rPr lang="en-US" altLang="el-GR" sz="2000" b="1" dirty="0" smtClean="0"/>
              <a:t> (Environment)</a:t>
            </a:r>
            <a:r>
              <a:rPr lang="el-GR" altLang="el-GR" sz="2000" b="1" dirty="0" smtClean="0"/>
              <a:t>. </a:t>
            </a:r>
            <a:r>
              <a:rPr lang="el-GR" altLang="el-GR" sz="2000" dirty="0" smtClean="0"/>
              <a:t>Περιέχει την επιχείρηση και ό,τι επηρεάζει την επιτυχία της όπως ανταγωνιστές, προμηθευτές, πελάτες, ρυθμιστικές αρχές, δημογραφικές, κοινωνικές και οικονομικές συνθήκες</a:t>
            </a:r>
            <a:endParaRPr lang="el-GR" altLang="el-GR" sz="2000" dirty="0"/>
          </a:p>
        </p:txBody>
      </p:sp>
      <p:sp>
        <p:nvSpPr>
          <p:cNvPr id="8" name="Slide Number Placeholder 5"/>
          <p:cNvSpPr>
            <a:spLocks noGrp="1"/>
          </p:cNvSpPr>
          <p:nvPr>
            <p:ph type="sldNum" sz="quarter" idx="12"/>
          </p:nvPr>
        </p:nvSpPr>
        <p:spPr/>
        <p:txBody>
          <a:bodyPr/>
          <a:lstStyle/>
          <a:p>
            <a:fld id="{8B932B91-5885-41C8-92A7-2A8A7DE0313B}" type="slidenum">
              <a:rPr lang="el-GR" altLang="el-GR" smtClean="0"/>
              <a:pPr/>
              <a:t>5</a:t>
            </a:fld>
            <a:endParaRPr lang="el-GR" altLang="el-GR"/>
          </a:p>
        </p:txBody>
      </p:sp>
    </p:spTree>
    <p:extLst>
      <p:ext uri="{BB962C8B-B14F-4D97-AF65-F5344CB8AC3E}">
        <p14:creationId xmlns:p14="http://schemas.microsoft.com/office/powerpoint/2010/main" val="14793855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5A8BC63B-2655-4C54-B2BE-072E92EA830A}" type="slidenum">
              <a:rPr lang="el-GR" altLang="el-GR"/>
              <a:pPr>
                <a:defRPr/>
              </a:pPr>
              <a:t>50</a:t>
            </a:fld>
            <a:endParaRPr lang="el-GR" altLang="el-GR"/>
          </a:p>
        </p:txBody>
      </p:sp>
      <p:sp>
        <p:nvSpPr>
          <p:cNvPr id="43013" name="Rectangle 4"/>
          <p:cNvSpPr>
            <a:spLocks noGrp="1" noChangeArrowheads="1"/>
          </p:cNvSpPr>
          <p:nvPr>
            <p:ph type="title"/>
          </p:nvPr>
        </p:nvSpPr>
        <p:spPr>
          <a:xfrm>
            <a:off x="2133600" y="142876"/>
            <a:ext cx="7772400" cy="765175"/>
          </a:xfrm>
          <a:noFill/>
        </p:spPr>
        <p:txBody>
          <a:bodyPr/>
          <a:lstStyle/>
          <a:p>
            <a:pPr eaLnBrk="1" hangingPunct="1"/>
            <a:r>
              <a:rPr lang="el-GR" altLang="el-GR" b="1" dirty="0" smtClean="0">
                <a:latin typeface="+mn-lt"/>
              </a:rPr>
              <a:t>Επικάλυψη ΣΕ &amp; ΠΣ (5)</a:t>
            </a:r>
          </a:p>
        </p:txBody>
      </p:sp>
      <p:sp>
        <p:nvSpPr>
          <p:cNvPr id="43014" name="Rectangle 8"/>
          <p:cNvSpPr>
            <a:spLocks noChangeArrowheads="1"/>
          </p:cNvSpPr>
          <p:nvPr/>
        </p:nvSpPr>
        <p:spPr bwMode="auto">
          <a:xfrm>
            <a:off x="2167812" y="4680955"/>
            <a:ext cx="7772400"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eaLnBrk="1" hangingPunct="1">
              <a:lnSpc>
                <a:spcPct val="80000"/>
              </a:lnSpc>
              <a:buFontTx/>
              <a:buNone/>
            </a:pPr>
            <a:r>
              <a:rPr lang="el-GR" altLang="el-GR" sz="1800" b="1" dirty="0"/>
              <a:t>Πηγή: </a:t>
            </a:r>
            <a:r>
              <a:rPr lang="en-US" altLang="el-GR" sz="1800" b="1" dirty="0"/>
              <a:t>Alter St.,</a:t>
            </a:r>
            <a:r>
              <a:rPr lang="el-GR" altLang="el-GR" sz="1800" b="1" dirty="0"/>
              <a:t>«</a:t>
            </a:r>
            <a:r>
              <a:rPr lang="en-US" altLang="el-GR" sz="1800" b="1" dirty="0"/>
              <a:t>Information Systems. The Foundation of E-Business</a:t>
            </a:r>
            <a:r>
              <a:rPr lang="el-GR" altLang="el-GR" sz="1800" b="1" dirty="0"/>
              <a:t>»</a:t>
            </a:r>
            <a:r>
              <a:rPr lang="en-US" altLang="el-GR" sz="1800" b="1" dirty="0"/>
              <a:t>,Prentice Hall, 2004.</a:t>
            </a:r>
            <a:endParaRPr lang="el-GR" altLang="el-GR" sz="1800" b="1" dirty="0"/>
          </a:p>
          <a:p>
            <a:pPr eaLnBrk="1" hangingPunct="1">
              <a:lnSpc>
                <a:spcPct val="80000"/>
              </a:lnSpc>
              <a:buFontTx/>
              <a:buNone/>
            </a:pPr>
            <a:endParaRPr lang="el-GR" altLang="el-GR" sz="1800" b="1" dirty="0"/>
          </a:p>
          <a:p>
            <a:pPr eaLnBrk="1" hangingPunct="1">
              <a:lnSpc>
                <a:spcPct val="80000"/>
              </a:lnSpc>
            </a:pPr>
            <a:r>
              <a:rPr lang="el-GR" altLang="el-GR" sz="2000" dirty="0"/>
              <a:t>Πάνω αριστερά: μικρή επικάλυψη ΣΕ και ΠΣ</a:t>
            </a:r>
          </a:p>
          <a:p>
            <a:pPr eaLnBrk="1" hangingPunct="1">
              <a:lnSpc>
                <a:spcPct val="80000"/>
              </a:lnSpc>
            </a:pPr>
            <a:r>
              <a:rPr lang="el-GR" altLang="el-GR" sz="2000" dirty="0"/>
              <a:t>Πάνω δεξιά: μεγάλη επικάλυψη ΣΕ και ΠΣ</a:t>
            </a:r>
          </a:p>
          <a:p>
            <a:pPr eaLnBrk="1" hangingPunct="1">
              <a:lnSpc>
                <a:spcPct val="80000"/>
              </a:lnSpc>
            </a:pPr>
            <a:r>
              <a:rPr lang="el-GR" altLang="el-GR" sz="2000" dirty="0"/>
              <a:t>Κάτω: Ένα ΠΣ χρησιμοποιείται από πολλά ΣΕ. Πρόκειται για υποδομή (</a:t>
            </a:r>
            <a:r>
              <a:rPr lang="en-US" altLang="el-GR" sz="2000" dirty="0"/>
              <a:t>infrastructure</a:t>
            </a:r>
            <a:r>
              <a:rPr lang="el-GR" altLang="el-GR" sz="2000" dirty="0"/>
              <a:t>)</a:t>
            </a:r>
          </a:p>
        </p:txBody>
      </p:sp>
      <p:pic>
        <p:nvPicPr>
          <p:cNvPr id="43016" name="Picture 11" descr="epikalupsi"/>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2208214" y="1125539"/>
            <a:ext cx="77755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404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BC5D9A8F-6B05-4706-A0B8-EF1EC50E8EC2}" type="slidenum">
              <a:rPr lang="el-GR" altLang="el-GR"/>
              <a:pPr>
                <a:defRPr/>
              </a:pPr>
              <a:t>51</a:t>
            </a:fld>
            <a:endParaRPr lang="el-GR" altLang="el-GR"/>
          </a:p>
        </p:txBody>
      </p:sp>
      <p:sp>
        <p:nvSpPr>
          <p:cNvPr id="44037" name="Rectangle 1026"/>
          <p:cNvSpPr>
            <a:spLocks noGrp="1" noChangeArrowheads="1"/>
          </p:cNvSpPr>
          <p:nvPr>
            <p:ph type="title"/>
          </p:nvPr>
        </p:nvSpPr>
        <p:spPr>
          <a:xfrm>
            <a:off x="1981200" y="73025"/>
            <a:ext cx="8229600" cy="908050"/>
          </a:xfrm>
        </p:spPr>
        <p:txBody>
          <a:bodyPr/>
          <a:lstStyle/>
          <a:p>
            <a:pPr eaLnBrk="1" hangingPunct="1"/>
            <a:r>
              <a:rPr lang="el-GR" altLang="el-GR" b="1" dirty="0" smtClean="0">
                <a:latin typeface="+mn-lt"/>
              </a:rPr>
              <a:t>Επικάλυψη και Υπερκάλυψη (1)</a:t>
            </a:r>
            <a:endParaRPr lang="en-GB" altLang="el-GR" b="1" dirty="0" smtClean="0">
              <a:latin typeface="+mn-lt"/>
            </a:endParaRPr>
          </a:p>
        </p:txBody>
      </p:sp>
      <p:sp>
        <p:nvSpPr>
          <p:cNvPr id="44039" name="Rectangle 1030"/>
          <p:cNvSpPr>
            <a:spLocks noChangeArrowheads="1"/>
          </p:cNvSpPr>
          <p:nvPr/>
        </p:nvSpPr>
        <p:spPr bwMode="auto">
          <a:xfrm>
            <a:off x="1524001" y="939284"/>
            <a:ext cx="18473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4040" name="Rectangle 1128"/>
          <p:cNvSpPr>
            <a:spLocks noChangeArrowheads="1"/>
          </p:cNvSpPr>
          <p:nvPr/>
        </p:nvSpPr>
        <p:spPr bwMode="auto">
          <a:xfrm>
            <a:off x="1524001" y="939284"/>
            <a:ext cx="18473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4041" name="Text Box 1238"/>
          <p:cNvSpPr txBox="1">
            <a:spLocks noChangeArrowheads="1"/>
          </p:cNvSpPr>
          <p:nvPr/>
        </p:nvSpPr>
        <p:spPr bwMode="auto">
          <a:xfrm>
            <a:off x="2279649" y="1281113"/>
            <a:ext cx="693899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l-GR" sz="2000" dirty="0"/>
              <a:t>Επικάλυψη: Μπορώ να ξεχωρίσω το ΠΣ από το ΣΕ;</a:t>
            </a:r>
          </a:p>
          <a:p>
            <a:pPr eaLnBrk="1" hangingPunct="1">
              <a:spcBef>
                <a:spcPct val="50000"/>
              </a:spcBef>
              <a:buFontTx/>
              <a:buNone/>
            </a:pPr>
            <a:r>
              <a:rPr lang="el-GR" altLang="el-GR" sz="2000" dirty="0"/>
              <a:t>Υπερκάλυψη: το ΠΣ χρησιμοποιείται αποκλειστικά εδώ;</a:t>
            </a:r>
            <a:endParaRPr lang="en-GB" altLang="el-GR" sz="2000" dirty="0"/>
          </a:p>
        </p:txBody>
      </p:sp>
      <p:pic>
        <p:nvPicPr>
          <p:cNvPr id="44043" name="Picture 127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981200" y="2430269"/>
            <a:ext cx="8247062" cy="330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963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8476D4FF-D8FE-4C34-BC82-02F4E3AD2EE4}" type="slidenum">
              <a:rPr lang="el-GR" altLang="el-GR"/>
              <a:pPr>
                <a:defRPr/>
              </a:pPr>
              <a:t>52</a:t>
            </a:fld>
            <a:endParaRPr lang="el-GR" altLang="el-GR"/>
          </a:p>
        </p:txBody>
      </p:sp>
      <p:sp>
        <p:nvSpPr>
          <p:cNvPr id="45061" name="Rectangle 40"/>
          <p:cNvSpPr>
            <a:spLocks noGrp="1" noChangeArrowheads="1"/>
          </p:cNvSpPr>
          <p:nvPr>
            <p:ph type="title"/>
          </p:nvPr>
        </p:nvSpPr>
        <p:spPr>
          <a:xfrm>
            <a:off x="1981200" y="73025"/>
            <a:ext cx="8229600" cy="908050"/>
          </a:xfrm>
          <a:noFill/>
        </p:spPr>
        <p:txBody>
          <a:bodyPr/>
          <a:lstStyle/>
          <a:p>
            <a:pPr eaLnBrk="1" hangingPunct="1"/>
            <a:r>
              <a:rPr lang="el-GR" altLang="el-GR" b="1" dirty="0" smtClean="0">
                <a:latin typeface="+mn-lt"/>
              </a:rPr>
              <a:t>Επικάλυψη και Υπερκάλυψη (2)</a:t>
            </a:r>
            <a:endParaRPr lang="en-GB" altLang="el-GR" b="1" dirty="0" smtClean="0">
              <a:latin typeface="+mn-lt"/>
            </a:endParaRPr>
          </a:p>
        </p:txBody>
      </p:sp>
      <p:pic>
        <p:nvPicPr>
          <p:cNvPr id="45064" name="Picture 55"/>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992313" y="1135064"/>
            <a:ext cx="8253412"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7239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r>
              <a:rPr lang="en-US" dirty="0" smtClean="0"/>
              <a:t> </a:t>
            </a:r>
            <a:r>
              <a:rPr lang="el-GR" dirty="0"/>
              <a:t>2</a:t>
            </a:r>
          </a:p>
        </p:txBody>
      </p:sp>
      <p:sp>
        <p:nvSpPr>
          <p:cNvPr id="23" name="Θέση κειμένου 5"/>
          <p:cNvSpPr>
            <a:spLocks noGrp="1"/>
          </p:cNvSpPr>
          <p:nvPr>
            <p:ph type="subTitle" idx="1"/>
          </p:nvPr>
        </p:nvSpPr>
        <p:spPr/>
        <p:txBody>
          <a:bodyPr/>
          <a:lstStyle/>
          <a:p>
            <a:r>
              <a:rPr lang="el-GR" b="1" dirty="0"/>
              <a:t>Μάθημα: </a:t>
            </a:r>
            <a:r>
              <a:rPr lang="el-GR" dirty="0" smtClean="0"/>
              <a:t>Ανάλυση &amp; </a:t>
            </a:r>
            <a:r>
              <a:rPr lang="el-GR" dirty="0" err="1" smtClean="0"/>
              <a:t>Μοντελοποίηση</a:t>
            </a:r>
            <a:r>
              <a:rPr lang="el-GR" dirty="0" smtClean="0"/>
              <a:t> Διαδικασιών &amp; Συστημάτων</a:t>
            </a:r>
          </a:p>
          <a:p>
            <a:r>
              <a:rPr lang="el-GR" dirty="0" smtClean="0"/>
              <a:t> </a:t>
            </a:r>
            <a:r>
              <a:rPr lang="el-GR" b="1" dirty="0"/>
              <a:t>Ενότητα </a:t>
            </a:r>
            <a:r>
              <a:rPr lang="en-US" b="1" dirty="0"/>
              <a:t># </a:t>
            </a:r>
            <a:r>
              <a:rPr lang="el-GR" b="1" dirty="0"/>
              <a:t>2</a:t>
            </a:r>
            <a:r>
              <a:rPr lang="el-GR" b="1" dirty="0" smtClean="0"/>
              <a:t>:</a:t>
            </a:r>
            <a:r>
              <a:rPr lang="en-US" b="1" dirty="0" smtClean="0"/>
              <a:t> </a:t>
            </a:r>
            <a:r>
              <a:rPr lang="el-GR" dirty="0" smtClean="0"/>
              <a:t>Εισαγωγή στα Συστήματα Εργασίας</a:t>
            </a:r>
            <a:endParaRPr lang="el-GR" dirty="0"/>
          </a:p>
          <a:p>
            <a:r>
              <a:rPr lang="el-GR" b="1" dirty="0"/>
              <a:t>Διδάσκων: </a:t>
            </a:r>
            <a:r>
              <a:rPr lang="el-GR" dirty="0" smtClean="0"/>
              <a:t>Αγγελική </a:t>
            </a:r>
            <a:r>
              <a:rPr lang="el-GR" dirty="0" err="1" smtClean="0"/>
              <a:t>Πουλυμενάκου</a:t>
            </a:r>
            <a:endParaRPr lang="el-GR" dirty="0" smtClean="0"/>
          </a:p>
          <a:p>
            <a:r>
              <a:rPr lang="el-GR" dirty="0" smtClean="0"/>
              <a:t> </a:t>
            </a:r>
            <a:r>
              <a:rPr lang="el-GR" b="1" dirty="0" smtClean="0"/>
              <a:t>Τμήμα: </a:t>
            </a:r>
            <a:r>
              <a:rPr lang="el-GR" dirty="0" smtClean="0"/>
              <a:t>Διοικητικής Επιστήμης και Τεχνολογίας</a:t>
            </a:r>
            <a:endParaRPr lang="el-GR" dirty="0"/>
          </a:p>
          <a:p>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47730" y="5591695"/>
            <a:ext cx="4310289" cy="1025873"/>
          </a:xfrm>
          <a:prstGeom prst="rect">
            <a:avLst/>
          </a:prstGeom>
          <a:noFill/>
        </p:spPr>
      </p:pic>
    </p:spTree>
    <p:extLst>
      <p:ext uri="{BB962C8B-B14F-4D97-AF65-F5344CB8AC3E}">
        <p14:creationId xmlns:p14="http://schemas.microsoft.com/office/powerpoint/2010/main" val="234022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2E20D1CB-F54D-48E1-B87E-16737D1F9933}" type="slidenum">
              <a:rPr lang="el-GR" altLang="el-GR"/>
              <a:pPr>
                <a:defRPr/>
              </a:pPr>
              <a:t>6</a:t>
            </a:fld>
            <a:endParaRPr lang="el-GR" altLang="el-GR"/>
          </a:p>
        </p:txBody>
      </p:sp>
      <p:sp>
        <p:nvSpPr>
          <p:cNvPr id="20485" name="Rectangle 4"/>
          <p:cNvSpPr>
            <a:spLocks noGrp="1" noChangeArrowheads="1"/>
          </p:cNvSpPr>
          <p:nvPr>
            <p:ph type="title"/>
          </p:nvPr>
        </p:nvSpPr>
        <p:spPr>
          <a:xfrm>
            <a:off x="2209800" y="228600"/>
            <a:ext cx="7772400" cy="685800"/>
          </a:xfrm>
          <a:noFill/>
        </p:spPr>
        <p:txBody>
          <a:bodyPr>
            <a:noAutofit/>
          </a:bodyPr>
          <a:lstStyle/>
          <a:p>
            <a:pPr eaLnBrk="1" hangingPunct="1"/>
            <a:r>
              <a:rPr lang="el-GR" altLang="el-GR" b="1" dirty="0" smtClean="0">
                <a:latin typeface="+mn-lt"/>
              </a:rPr>
              <a:t>Επάλληλα Συστήματα</a:t>
            </a:r>
          </a:p>
        </p:txBody>
      </p:sp>
      <p:sp>
        <p:nvSpPr>
          <p:cNvPr id="20486" name="Rectangle 5"/>
          <p:cNvSpPr>
            <a:spLocks noChangeArrowheads="1"/>
          </p:cNvSpPr>
          <p:nvPr/>
        </p:nvSpPr>
        <p:spPr bwMode="auto">
          <a:xfrm>
            <a:off x="2209800" y="5105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eaLnBrk="1" hangingPunct="1">
              <a:lnSpc>
                <a:spcPct val="150000"/>
              </a:lnSpc>
              <a:buFontTx/>
              <a:buNone/>
            </a:pPr>
            <a:r>
              <a:rPr lang="el-GR" altLang="el-GR" sz="1800" b="1" dirty="0" smtClean="0"/>
              <a:t>Πηγή</a:t>
            </a:r>
            <a:r>
              <a:rPr lang="el-GR" altLang="el-GR" sz="1800" b="1" dirty="0"/>
              <a:t>: </a:t>
            </a:r>
            <a:r>
              <a:rPr lang="el-GR" altLang="el-GR" sz="1800" b="1" dirty="0" err="1"/>
              <a:t>Alter</a:t>
            </a:r>
            <a:r>
              <a:rPr lang="el-GR" altLang="el-GR" sz="1800" b="1" dirty="0"/>
              <a:t> </a:t>
            </a:r>
            <a:r>
              <a:rPr lang="el-GR" altLang="el-GR" sz="1800" b="1" dirty="0" err="1"/>
              <a:t>St</a:t>
            </a:r>
            <a:r>
              <a:rPr lang="el-GR" altLang="el-GR" sz="1800" b="1" dirty="0"/>
              <a:t>., «Information Systems. The </a:t>
            </a:r>
            <a:r>
              <a:rPr lang="el-GR" altLang="el-GR" sz="1800" b="1" dirty="0" err="1"/>
              <a:t>Foundation</a:t>
            </a:r>
            <a:r>
              <a:rPr lang="el-GR" altLang="el-GR" sz="1800" b="1" dirty="0"/>
              <a:t> of E-</a:t>
            </a:r>
            <a:r>
              <a:rPr lang="el-GR" altLang="el-GR" sz="1800" b="1" dirty="0" err="1"/>
              <a:t>Business</a:t>
            </a:r>
            <a:r>
              <a:rPr lang="el-GR" altLang="el-GR" sz="1800" b="1" dirty="0"/>
              <a:t>»</a:t>
            </a:r>
            <a:r>
              <a:rPr lang="en-US" altLang="el-GR" sz="1800" b="1" dirty="0"/>
              <a:t>, Prentice Hall, 2002.</a:t>
            </a:r>
            <a:endParaRPr lang="el-GR" altLang="el-GR" sz="1800" b="1" dirty="0"/>
          </a:p>
          <a:p>
            <a:pPr eaLnBrk="1" hangingPunct="1">
              <a:buFontTx/>
              <a:buNone/>
            </a:pPr>
            <a:endParaRPr lang="el-GR" altLang="el-GR" sz="1400" b="1" dirty="0"/>
          </a:p>
          <a:p>
            <a:pPr eaLnBrk="1" hangingPunct="1">
              <a:buFontTx/>
              <a:buNone/>
            </a:pPr>
            <a:endParaRPr lang="el-GR" altLang="el-GR" sz="1400" b="1" dirty="0"/>
          </a:p>
          <a:p>
            <a:pPr eaLnBrk="1" hangingPunct="1">
              <a:buFontTx/>
              <a:buNone/>
            </a:pPr>
            <a:endParaRPr lang="el-GR" altLang="el-GR" sz="1400" b="1" dirty="0"/>
          </a:p>
        </p:txBody>
      </p:sp>
      <p:pic>
        <p:nvPicPr>
          <p:cNvPr id="20489" name="Picture 13"/>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209800" y="1146175"/>
            <a:ext cx="6564312"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677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46BEB599-CECC-4961-B268-E74A8B501EC8}" type="slidenum">
              <a:rPr lang="el-GR" altLang="el-GR"/>
              <a:pPr>
                <a:defRPr/>
              </a:pPr>
              <a:t>7</a:t>
            </a:fld>
            <a:endParaRPr lang="el-GR" altLang="el-GR"/>
          </a:p>
        </p:txBody>
      </p:sp>
      <p:sp>
        <p:nvSpPr>
          <p:cNvPr id="21509" name="Rectangle 2"/>
          <p:cNvSpPr>
            <a:spLocks noGrp="1" noChangeArrowheads="1"/>
          </p:cNvSpPr>
          <p:nvPr>
            <p:ph type="title"/>
          </p:nvPr>
        </p:nvSpPr>
        <p:spPr>
          <a:xfrm>
            <a:off x="2802294" y="149419"/>
            <a:ext cx="8229600" cy="655638"/>
          </a:xfrm>
        </p:spPr>
        <p:txBody>
          <a:bodyPr>
            <a:noAutofit/>
          </a:bodyPr>
          <a:lstStyle/>
          <a:p>
            <a:pPr eaLnBrk="1" hangingPunct="1"/>
            <a:r>
              <a:rPr lang="el-GR" altLang="el-GR" b="1" dirty="0" smtClean="0">
                <a:latin typeface="+mn-lt"/>
              </a:rPr>
              <a:t>Σύστημα Εργασίας</a:t>
            </a:r>
          </a:p>
        </p:txBody>
      </p:sp>
      <p:sp>
        <p:nvSpPr>
          <p:cNvPr id="21510" name="Rectangle 4"/>
          <p:cNvSpPr>
            <a:spLocks noGrp="1" noChangeArrowheads="1"/>
          </p:cNvSpPr>
          <p:nvPr>
            <p:ph type="body" sz="half" idx="2"/>
          </p:nvPr>
        </p:nvSpPr>
        <p:spPr>
          <a:xfrm>
            <a:off x="1537706" y="5740206"/>
            <a:ext cx="7354887" cy="360362"/>
          </a:xfrm>
        </p:spPr>
        <p:txBody>
          <a:bodyPr>
            <a:noAutofit/>
          </a:bodyPr>
          <a:lstStyle/>
          <a:p>
            <a:pPr indent="0" eaLnBrk="1" hangingPunct="1">
              <a:buFontTx/>
              <a:buNone/>
            </a:pPr>
            <a:r>
              <a:rPr lang="el-GR" altLang="el-GR" sz="1400" b="1" dirty="0">
                <a:latin typeface="Times New Roman" panose="02020603050405020304" pitchFamily="18" charset="0"/>
              </a:rPr>
              <a:t> </a:t>
            </a:r>
            <a:r>
              <a:rPr lang="el-GR" altLang="el-GR" sz="1800" b="1" dirty="0">
                <a:latin typeface="Times New Roman" panose="02020603050405020304" pitchFamily="18" charset="0"/>
              </a:rPr>
              <a:t>Πηγή: </a:t>
            </a:r>
            <a:r>
              <a:rPr lang="el-GR" altLang="el-GR" sz="1800" b="1" dirty="0" err="1">
                <a:latin typeface="Times New Roman" panose="02020603050405020304" pitchFamily="18" charset="0"/>
              </a:rPr>
              <a:t>Alter</a:t>
            </a:r>
            <a:r>
              <a:rPr lang="el-GR" altLang="el-GR" sz="1800" b="1" dirty="0">
                <a:latin typeface="Times New Roman" panose="02020603050405020304" pitchFamily="18" charset="0"/>
              </a:rPr>
              <a:t> </a:t>
            </a:r>
            <a:r>
              <a:rPr lang="el-GR" altLang="el-GR" sz="1800" b="1" dirty="0" err="1">
                <a:latin typeface="Times New Roman" panose="02020603050405020304" pitchFamily="18" charset="0"/>
              </a:rPr>
              <a:t>St</a:t>
            </a:r>
            <a:r>
              <a:rPr lang="el-GR" altLang="el-GR" sz="1800" b="1" dirty="0">
                <a:latin typeface="Times New Roman" panose="02020603050405020304" pitchFamily="18" charset="0"/>
              </a:rPr>
              <a:t>., «Information Systems. The </a:t>
            </a:r>
            <a:r>
              <a:rPr lang="el-GR" altLang="el-GR" sz="1800" b="1" dirty="0" err="1">
                <a:latin typeface="Times New Roman" panose="02020603050405020304" pitchFamily="18" charset="0"/>
              </a:rPr>
              <a:t>Foundation</a:t>
            </a:r>
            <a:r>
              <a:rPr lang="el-GR" altLang="el-GR" sz="1800" b="1" dirty="0">
                <a:latin typeface="Times New Roman" panose="02020603050405020304" pitchFamily="18" charset="0"/>
              </a:rPr>
              <a:t> of E-</a:t>
            </a:r>
            <a:r>
              <a:rPr lang="el-GR" altLang="el-GR" sz="1800" b="1" dirty="0" err="1">
                <a:latin typeface="Times New Roman" panose="02020603050405020304" pitchFamily="18" charset="0"/>
              </a:rPr>
              <a:t>Business</a:t>
            </a:r>
            <a:r>
              <a:rPr lang="el-GR" altLang="el-GR" sz="1800" b="1" dirty="0">
                <a:latin typeface="Times New Roman" panose="02020603050405020304" pitchFamily="18" charset="0"/>
              </a:rPr>
              <a:t>»</a:t>
            </a:r>
            <a:r>
              <a:rPr lang="en-US" altLang="el-GR" sz="1800" b="1" dirty="0" smtClean="0">
                <a:latin typeface="Times New Roman" panose="02020603050405020304" pitchFamily="18" charset="0"/>
              </a:rPr>
              <a:t>,</a:t>
            </a:r>
            <a:r>
              <a:rPr lang="el-GR" altLang="el-GR" sz="1800" b="1" dirty="0" smtClean="0">
                <a:latin typeface="Times New Roman" panose="02020603050405020304" pitchFamily="18" charset="0"/>
              </a:rPr>
              <a:t> </a:t>
            </a:r>
            <a:r>
              <a:rPr lang="en-US" altLang="el-GR" sz="1800" b="1" dirty="0" smtClean="0">
                <a:latin typeface="Times New Roman" panose="02020603050405020304" pitchFamily="18" charset="0"/>
              </a:rPr>
              <a:t>Prentice </a:t>
            </a:r>
            <a:r>
              <a:rPr lang="en-US" altLang="el-GR" sz="1800" b="1" dirty="0">
                <a:latin typeface="Times New Roman" panose="02020603050405020304" pitchFamily="18" charset="0"/>
              </a:rPr>
              <a:t>Hall, 2002.</a:t>
            </a:r>
          </a:p>
          <a:p>
            <a:pPr eaLnBrk="1" hangingPunct="1">
              <a:buFontTx/>
              <a:buNone/>
            </a:pPr>
            <a:endParaRPr lang="el-GR" altLang="el-GR" sz="1400" dirty="0">
              <a:latin typeface="Times New Roman" panose="02020603050405020304" pitchFamily="18" charset="0"/>
            </a:endParaRPr>
          </a:p>
        </p:txBody>
      </p:sp>
      <p:pic>
        <p:nvPicPr>
          <p:cNvPr id="21513" name="Picture 11"/>
          <p:cNvPicPr>
            <a:picLocks noGrp="1" noChangeAspect="1" noChangeArrowheads="1"/>
          </p:cNvPicPr>
          <p:nvPr>
            <p:ph sz="half" idx="1"/>
          </p:nvPr>
        </p:nvPicPr>
        <p:blipFill>
          <a:blip r:embed="rId2" cstate="print">
            <a:biLevel thresh="50000"/>
            <a:extLst>
              <a:ext uri="{28A0092B-C50C-407E-A947-70E740481C1C}">
                <a14:useLocalDpi xmlns:a14="http://schemas.microsoft.com/office/drawing/2010/main" val="0"/>
              </a:ext>
            </a:extLst>
          </a:blip>
          <a:srcRect/>
          <a:stretch>
            <a:fillRect/>
          </a:stretch>
        </p:blipFill>
        <p:spPr>
          <a:xfrm>
            <a:off x="1537706" y="1076325"/>
            <a:ext cx="7488237" cy="4392613"/>
          </a:xfrm>
        </p:spPr>
      </p:pic>
    </p:spTree>
    <p:extLst>
      <p:ext uri="{BB962C8B-B14F-4D97-AF65-F5344CB8AC3E}">
        <p14:creationId xmlns:p14="http://schemas.microsoft.com/office/powerpoint/2010/main" val="2760021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pPr algn="ctr"/>
            <a:r>
              <a:rPr lang="el-GR" dirty="0" smtClean="0"/>
              <a:t>Στοιχεία Συστήματος Εργασίας</a:t>
            </a:r>
            <a:endParaRPr lang="el-GR" dirty="0"/>
          </a:p>
        </p:txBody>
      </p:sp>
      <p:sp>
        <p:nvSpPr>
          <p:cNvPr id="6" name="Θέση κειμένου 5"/>
          <p:cNvSpPr>
            <a:spLocks noGrp="1"/>
          </p:cNvSpPr>
          <p:nvPr>
            <p:ph type="body" idx="1"/>
          </p:nvPr>
        </p:nvSpPr>
        <p:spPr>
          <a:xfrm>
            <a:off x="2207568" y="3861049"/>
            <a:ext cx="7772400" cy="1944216"/>
          </a:xfrm>
        </p:spPr>
        <p:txBody>
          <a:bodyPr>
            <a:normAutofit fontScale="92500" lnSpcReduction="20000"/>
          </a:bodyPr>
          <a:lstStyle/>
          <a:p>
            <a:pPr algn="ctr"/>
            <a:endParaRPr lang="el-GR" b="1" dirty="0" smtClean="0"/>
          </a:p>
          <a:p>
            <a:pPr algn="ctr"/>
            <a:r>
              <a:rPr lang="el-GR" b="1" dirty="0" smtClean="0"/>
              <a:t>Μάθημα: </a:t>
            </a:r>
            <a:r>
              <a:rPr lang="el-GR" dirty="0" smtClean="0"/>
              <a:t>Ανάλυση &amp; </a:t>
            </a:r>
            <a:r>
              <a:rPr lang="el-GR" dirty="0" err="1" smtClean="0"/>
              <a:t>Μοντελοποίηση</a:t>
            </a:r>
            <a:r>
              <a:rPr lang="el-GR" dirty="0" smtClean="0"/>
              <a:t> Επιχειρηματικών </a:t>
            </a:r>
          </a:p>
          <a:p>
            <a:pPr algn="ctr"/>
            <a:r>
              <a:rPr lang="el-GR" dirty="0" smtClean="0"/>
              <a:t>Διαδικασιών και Συστημάτων</a:t>
            </a:r>
          </a:p>
          <a:p>
            <a:pPr algn="ctr"/>
            <a:r>
              <a:rPr lang="el-GR" b="1" dirty="0" smtClean="0"/>
              <a:t>Ενότητα </a:t>
            </a:r>
            <a:r>
              <a:rPr lang="en-US" b="1" dirty="0"/>
              <a:t># </a:t>
            </a:r>
            <a:r>
              <a:rPr lang="el-GR" b="1" dirty="0"/>
              <a:t>2</a:t>
            </a:r>
            <a:r>
              <a:rPr lang="el-GR" b="1" dirty="0" smtClean="0"/>
              <a:t>: </a:t>
            </a:r>
            <a:r>
              <a:rPr lang="el-GR" dirty="0" smtClean="0"/>
              <a:t>Εισαγωγή στα Συστήματα Εργασίας</a:t>
            </a:r>
            <a:r>
              <a:rPr lang="en-US" dirty="0" smtClean="0"/>
              <a:t> </a:t>
            </a:r>
            <a:endParaRPr lang="el-GR" dirty="0" smtClean="0"/>
          </a:p>
          <a:p>
            <a:pPr algn="ctr"/>
            <a:r>
              <a:rPr lang="el-GR" b="1" dirty="0" smtClean="0"/>
              <a:t>Διδάσκων: </a:t>
            </a:r>
            <a:r>
              <a:rPr lang="el-GR" dirty="0" smtClean="0"/>
              <a:t>Δρ. Αγγελική Πολυμενάκου</a:t>
            </a:r>
            <a:endParaRPr lang="el-GR" dirty="0"/>
          </a:p>
          <a:p>
            <a:pPr algn="ctr"/>
            <a:r>
              <a:rPr lang="el-GR" dirty="0" smtClean="0"/>
              <a:t> </a:t>
            </a:r>
            <a:r>
              <a:rPr lang="el-GR" b="1" dirty="0" smtClean="0"/>
              <a:t>Τμήμα: </a:t>
            </a:r>
            <a:r>
              <a:rPr lang="el-GR" dirty="0" smtClean="0"/>
              <a:t>Διοικητικής Επιστήμης &amp; Τεχνολογίας</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47730" y="5591695"/>
            <a:ext cx="4310289" cy="1025873"/>
          </a:xfrm>
          <a:prstGeom prst="rect">
            <a:avLst/>
          </a:prstGeom>
          <a:noFill/>
        </p:spPr>
      </p:pic>
    </p:spTree>
    <p:extLst>
      <p:ext uri="{BB962C8B-B14F-4D97-AF65-F5344CB8AC3E}">
        <p14:creationId xmlns:p14="http://schemas.microsoft.com/office/powerpoint/2010/main" val="4101186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r>
              <a:rPr lang="el-GR" altLang="el-GR" b="1" dirty="0" smtClean="0">
                <a:latin typeface="+mn-lt"/>
              </a:rPr>
              <a:t>Στοιχεία Συστήματος Εργασίας (1)</a:t>
            </a:r>
          </a:p>
        </p:txBody>
      </p:sp>
      <p:sp>
        <p:nvSpPr>
          <p:cNvPr id="22534" name="Rectangle 3"/>
          <p:cNvSpPr>
            <a:spLocks noGrp="1" noChangeArrowheads="1"/>
          </p:cNvSpPr>
          <p:nvPr>
            <p:ph type="body" idx="1"/>
          </p:nvPr>
        </p:nvSpPr>
        <p:spPr/>
        <p:txBody>
          <a:bodyPr>
            <a:normAutofit/>
          </a:bodyPr>
          <a:lstStyle/>
          <a:p>
            <a:r>
              <a:rPr lang="el-GR" altLang="el-GR" sz="2000" b="1" dirty="0" smtClean="0"/>
              <a:t>Πελάτες </a:t>
            </a:r>
            <a:r>
              <a:rPr lang="en-US" altLang="el-GR" sz="2000" b="1" dirty="0" smtClean="0"/>
              <a:t>(Customers)</a:t>
            </a:r>
            <a:r>
              <a:rPr lang="el-GR" altLang="el-GR" sz="2000" b="1" dirty="0" smtClean="0"/>
              <a:t> </a:t>
            </a:r>
            <a:r>
              <a:rPr lang="el-GR" altLang="el-GR" sz="2000" dirty="0" smtClean="0"/>
              <a:t>είναι τα άτομα που θα λάβουν άμεσα οφέλη από τα προϊόντα και τις υπηρεσίες που παράγει το ΣΕ. Τα άτομα αυτά μπορεί να είναι εντός ή/ και εκτός του οργανισμού.</a:t>
            </a:r>
          </a:p>
          <a:p>
            <a:endParaRPr lang="el-GR" altLang="el-GR" sz="2000" dirty="0" smtClean="0"/>
          </a:p>
          <a:p>
            <a:r>
              <a:rPr lang="el-GR" altLang="el-GR" sz="2000" b="1" dirty="0" smtClean="0"/>
              <a:t>Προϊόντα</a:t>
            </a:r>
            <a:r>
              <a:rPr lang="en-US" altLang="el-GR" sz="2000" b="1" dirty="0" smtClean="0"/>
              <a:t> </a:t>
            </a:r>
            <a:r>
              <a:rPr lang="el-GR" altLang="el-GR" sz="2000" b="1" dirty="0" smtClean="0"/>
              <a:t>ή Υπηρεσίες</a:t>
            </a:r>
            <a:r>
              <a:rPr lang="en-US" altLang="el-GR" sz="2000" b="1" dirty="0" smtClean="0"/>
              <a:t> (Products or Services)</a:t>
            </a:r>
            <a:r>
              <a:rPr lang="el-GR" altLang="el-GR" sz="2000" b="1" dirty="0" smtClean="0"/>
              <a:t> </a:t>
            </a:r>
            <a:r>
              <a:rPr lang="el-GR" altLang="el-GR" sz="2000" dirty="0" smtClean="0"/>
              <a:t>είναι ένας συνδυασμός υλικών αγαθών, πληροφορίας και υπηρεσίας και αποτελούν το παραγόμενο αποτέλεσμα (</a:t>
            </a:r>
            <a:r>
              <a:rPr lang="en-US" altLang="el-GR" sz="2000" dirty="0" smtClean="0"/>
              <a:t>output</a:t>
            </a:r>
            <a:r>
              <a:rPr lang="el-GR" altLang="el-GR" sz="2000" dirty="0" smtClean="0"/>
              <a:t>) του ΣΕ. Ο απώτερος σκοπός του ΣΕ είναι η παραγωγή προϊόντων ή υπηρεσιών που θα ικανοποιούν τον πελάτη.</a:t>
            </a:r>
          </a:p>
          <a:p>
            <a:endParaRPr lang="el-GR" altLang="el-GR" sz="2000" dirty="0" smtClean="0"/>
          </a:p>
          <a:p>
            <a:r>
              <a:rPr lang="el-GR" altLang="el-GR" sz="2000" b="1" dirty="0" smtClean="0"/>
              <a:t>Επιχειρηματική Διαδικασία</a:t>
            </a:r>
            <a:r>
              <a:rPr lang="en-US" altLang="el-GR" sz="2000" b="1" dirty="0" smtClean="0"/>
              <a:t> (Business Process)</a:t>
            </a:r>
            <a:r>
              <a:rPr lang="el-GR" altLang="el-GR" sz="2000" b="1" dirty="0" smtClean="0"/>
              <a:t> </a:t>
            </a:r>
            <a:r>
              <a:rPr lang="el-GR" altLang="el-GR" sz="2000" dirty="0" smtClean="0"/>
              <a:t>είναι ένα σύνολο βημάτων ή δραστηριοτήτων που πραγματοποιούνται εντός του ΣΕ. Η περάτωση κάθε βήματος προσθέτει αξία στο προϊόν.</a:t>
            </a:r>
          </a:p>
          <a:p>
            <a:endParaRPr lang="el-GR" altLang="el-GR" sz="2000" dirty="0"/>
          </a:p>
        </p:txBody>
      </p:sp>
      <p:sp>
        <p:nvSpPr>
          <p:cNvPr id="8" name="Slide Number Placeholder 5"/>
          <p:cNvSpPr>
            <a:spLocks noGrp="1"/>
          </p:cNvSpPr>
          <p:nvPr>
            <p:ph type="sldNum" sz="quarter" idx="12"/>
          </p:nvPr>
        </p:nvSpPr>
        <p:spPr/>
        <p:txBody>
          <a:bodyPr/>
          <a:lstStyle/>
          <a:p>
            <a:fld id="{1748AABB-8188-4029-834F-6324065AF001}" type="slidenum">
              <a:rPr lang="el-GR" altLang="el-GR" smtClean="0"/>
              <a:pPr/>
              <a:t>9</a:t>
            </a:fld>
            <a:endParaRPr lang="el-GR" altLang="el-GR"/>
          </a:p>
        </p:txBody>
      </p:sp>
    </p:spTree>
    <p:extLst>
      <p:ext uri="{BB962C8B-B14F-4D97-AF65-F5344CB8AC3E}">
        <p14:creationId xmlns:p14="http://schemas.microsoft.com/office/powerpoint/2010/main" val="119622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4.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5.xml><?xml version="1.0" encoding="utf-8"?>
<a:theme xmlns:a="http://schemas.openxmlformats.org/drawingml/2006/main" name="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3565</Words>
  <Application>Microsoft Office PowerPoint</Application>
  <PresentationFormat>Ευρεία οθόνη</PresentationFormat>
  <Paragraphs>504</Paragraphs>
  <Slides>53</Slides>
  <Notes>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5</vt:i4>
      </vt:variant>
      <vt:variant>
        <vt:lpstr>Τίτλοι διαφανειών</vt:lpstr>
      </vt:variant>
      <vt:variant>
        <vt:i4>53</vt:i4>
      </vt:variant>
    </vt:vector>
  </HeadingPairs>
  <TitlesOfParts>
    <vt:vector size="64" baseType="lpstr">
      <vt:lpstr>Arial</vt:lpstr>
      <vt:lpstr>Calibri</vt:lpstr>
      <vt:lpstr>Calibri Light</vt:lpstr>
      <vt:lpstr>Tahoma</vt:lpstr>
      <vt:lpstr>Times New Roman</vt:lpstr>
      <vt:lpstr>Verdana</vt:lpstr>
      <vt:lpstr>Θέμα του Office</vt:lpstr>
      <vt:lpstr>1_Θέμα του Office</vt:lpstr>
      <vt:lpstr>2_Θέμα του Office</vt:lpstr>
      <vt:lpstr>3_Θέμα του Office</vt:lpstr>
      <vt:lpstr>4_Θέμα του Office</vt:lpstr>
      <vt:lpstr> Ανάλυση &amp; Μοντελοποίηση Επιχειρηματικών Διαδικασιών &amp; Συστημάτων </vt:lpstr>
      <vt:lpstr>Χρηματοδότηση</vt:lpstr>
      <vt:lpstr>Άδειες Χρήσης</vt:lpstr>
      <vt:lpstr>Περιεχόμενα ενότητας</vt:lpstr>
      <vt:lpstr>Είδη Συστημάτων</vt:lpstr>
      <vt:lpstr>Επάλληλα Συστήματα</vt:lpstr>
      <vt:lpstr>Σύστημα Εργασίας</vt:lpstr>
      <vt:lpstr>Στοιχεία Συστήματος Εργασίας</vt:lpstr>
      <vt:lpstr>Στοιχεία Συστήματος Εργασίας (1)</vt:lpstr>
      <vt:lpstr>Στοιχεία Συστήματος Εργασίας (2)</vt:lpstr>
      <vt:lpstr>Στοιχεία Συστήματος Εργασίας (3)</vt:lpstr>
      <vt:lpstr>Παραδείγματα Στοιχείων ΣΕ </vt:lpstr>
      <vt:lpstr>Παραδείγματα Στοιχείων ΣΕ </vt:lpstr>
      <vt:lpstr>Παραδείγματα Στοιχείων ΣΕ </vt:lpstr>
      <vt:lpstr>Παράδειγμα: Resumix</vt:lpstr>
      <vt:lpstr>Αλληλεπιδράσεις μεταξύ των στοιχείων</vt:lpstr>
      <vt:lpstr>Βασικές αρχές ενός Συστήματος Εργασίας</vt:lpstr>
      <vt:lpstr>Τρεις τρόποι θέασης ενός ΣΕ</vt:lpstr>
      <vt:lpstr>Ανάγκη για Ισορρόπηση</vt:lpstr>
      <vt:lpstr>Παρουσίαση του PowerPoint</vt:lpstr>
      <vt:lpstr>Στοιχεία και Αρχές του ΣΕ</vt:lpstr>
      <vt:lpstr>Παρέμβαση σε οργανισμό με χρήση του πλαισίου ΣΕ</vt:lpstr>
      <vt:lpstr>Δημιουργία Στιγμιότυπου</vt:lpstr>
      <vt:lpstr>Εύρεση Προβλημάτων και Ευκαιριών</vt:lpstr>
      <vt:lpstr>Επιπτώσεις των Πιθανών Αλλαγών</vt:lpstr>
      <vt:lpstr>Μελέτη Περίπτωσης: Dell</vt:lpstr>
      <vt:lpstr>Μελέτη Περίπτωσης: Dell</vt:lpstr>
      <vt:lpstr>Σύστημα Εργασίας: Dell</vt:lpstr>
      <vt:lpstr>Μελέτη Περίπτωσης: Amazon</vt:lpstr>
      <vt:lpstr>Μελέτη Περίπτωσης: Amazon</vt:lpstr>
      <vt:lpstr>Σύστημα Εργασίας: Amazon</vt:lpstr>
      <vt:lpstr>Οπτικές θέασης ΣΕ</vt:lpstr>
      <vt:lpstr>Οπτικές Συστημάτων Εργασίας</vt:lpstr>
      <vt:lpstr>Παρουσίαση του PowerPoint</vt:lpstr>
      <vt:lpstr>Πηγές Συγκρούσεων μεταξύ στοιχείων ενός ΣΕ</vt:lpstr>
      <vt:lpstr>Αρχιτεκτονικές Ασυνέπειες</vt:lpstr>
      <vt:lpstr>Resumix</vt:lpstr>
      <vt:lpstr>Συγκρουόμενοι Στόχοι</vt:lpstr>
      <vt:lpstr>Ασυνέπεια με Πλαίσιο &amp; Υποδομή</vt:lpstr>
      <vt:lpstr>Παράδειγμα</vt:lpstr>
      <vt:lpstr>Πληροφοριακά Συστήματα  &amp; Συστήματα Εργασίας</vt:lpstr>
      <vt:lpstr>Ρόλοι ενός ΠΣ</vt:lpstr>
      <vt:lpstr>Ρόλοι ενός ΠΣ</vt:lpstr>
      <vt:lpstr>Νέοι Ρόλοι ενός ΠΣ</vt:lpstr>
      <vt:lpstr>Επικάλυψη ΣΕ &amp; ΠΣ (1)</vt:lpstr>
      <vt:lpstr>Επικάλυψη ΣΕ &amp; ΠΣ (2)</vt:lpstr>
      <vt:lpstr>Επικάλυψη ΣΕ &amp; ΠΣ (3)</vt:lpstr>
      <vt:lpstr>Παρουσίαση του PowerPoint</vt:lpstr>
      <vt:lpstr>Επικάλυψη ΣΕ &amp; ΠΣ (5)</vt:lpstr>
      <vt:lpstr>Επικάλυψη ΣΕ &amp; ΠΣ (5)</vt:lpstr>
      <vt:lpstr>Επικάλυψη και Υπερκάλυψη (1)</vt:lpstr>
      <vt:lpstr>Επικάλυψη και Υπερκάλυψη (2)</vt:lpstr>
      <vt:lpstr>Τέλος Ενότητας #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Christina Polychronaki</dc:creator>
  <cp:lastModifiedBy>Christina Polychronaki</cp:lastModifiedBy>
  <cp:revision>27</cp:revision>
  <dcterms:created xsi:type="dcterms:W3CDTF">2015-09-16T18:05:46Z</dcterms:created>
  <dcterms:modified xsi:type="dcterms:W3CDTF">2015-11-27T08:29:35Z</dcterms:modified>
</cp:coreProperties>
</file>