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95" r:id="rId3"/>
    <p:sldMasterId id="2147483707" r:id="rId4"/>
  </p:sldMasterIdLst>
  <p:notesMasterIdLst>
    <p:notesMasterId r:id="rId80"/>
  </p:notesMasterIdLst>
  <p:handoutMasterIdLst>
    <p:handoutMasterId r:id="rId81"/>
  </p:handoutMasterIdLst>
  <p:sldIdLst>
    <p:sldId id="1448" r:id="rId5"/>
    <p:sldId id="1447" r:id="rId6"/>
    <p:sldId id="652" r:id="rId7"/>
    <p:sldId id="653" r:id="rId8"/>
    <p:sldId id="943" r:id="rId9"/>
    <p:sldId id="944" r:id="rId10"/>
    <p:sldId id="656" r:id="rId11"/>
    <p:sldId id="655" r:id="rId12"/>
    <p:sldId id="657" r:id="rId13"/>
    <p:sldId id="658" r:id="rId14"/>
    <p:sldId id="659" r:id="rId15"/>
    <p:sldId id="660" r:id="rId16"/>
    <p:sldId id="661" r:id="rId17"/>
    <p:sldId id="663" r:id="rId18"/>
    <p:sldId id="664" r:id="rId19"/>
    <p:sldId id="666" r:id="rId20"/>
    <p:sldId id="662" r:id="rId21"/>
    <p:sldId id="665" r:id="rId22"/>
    <p:sldId id="668" r:id="rId23"/>
    <p:sldId id="669" r:id="rId24"/>
    <p:sldId id="671" r:id="rId25"/>
    <p:sldId id="672" r:id="rId26"/>
    <p:sldId id="673" r:id="rId27"/>
    <p:sldId id="674" r:id="rId28"/>
    <p:sldId id="675" r:id="rId29"/>
    <p:sldId id="676" r:id="rId30"/>
    <p:sldId id="677" r:id="rId31"/>
    <p:sldId id="679" r:id="rId32"/>
    <p:sldId id="702" r:id="rId33"/>
    <p:sldId id="678" r:id="rId34"/>
    <p:sldId id="680" r:id="rId35"/>
    <p:sldId id="1044" r:id="rId36"/>
    <p:sldId id="681" r:id="rId37"/>
    <p:sldId id="682" r:id="rId38"/>
    <p:sldId id="683" r:id="rId39"/>
    <p:sldId id="684" r:id="rId40"/>
    <p:sldId id="685" r:id="rId41"/>
    <p:sldId id="1045" r:id="rId42"/>
    <p:sldId id="686" r:id="rId43"/>
    <p:sldId id="688" r:id="rId44"/>
    <p:sldId id="689" r:id="rId45"/>
    <p:sldId id="734" r:id="rId46"/>
    <p:sldId id="711" r:id="rId47"/>
    <p:sldId id="712" r:id="rId48"/>
    <p:sldId id="713" r:id="rId49"/>
    <p:sldId id="714" r:id="rId50"/>
    <p:sldId id="715" r:id="rId51"/>
    <p:sldId id="716" r:id="rId52"/>
    <p:sldId id="717" r:id="rId53"/>
    <p:sldId id="718" r:id="rId54"/>
    <p:sldId id="722" r:id="rId55"/>
    <p:sldId id="724" r:id="rId56"/>
    <p:sldId id="723" r:id="rId57"/>
    <p:sldId id="720" r:id="rId58"/>
    <p:sldId id="721" r:id="rId59"/>
    <p:sldId id="725" r:id="rId60"/>
    <p:sldId id="1021" r:id="rId61"/>
    <p:sldId id="1022" r:id="rId62"/>
    <p:sldId id="726" r:id="rId63"/>
    <p:sldId id="1019" r:id="rId64"/>
    <p:sldId id="1023" r:id="rId65"/>
    <p:sldId id="733" r:id="rId66"/>
    <p:sldId id="727" r:id="rId67"/>
    <p:sldId id="1445" r:id="rId68"/>
    <p:sldId id="945" r:id="rId69"/>
    <p:sldId id="946" r:id="rId70"/>
    <p:sldId id="935" r:id="rId71"/>
    <p:sldId id="947" r:id="rId72"/>
    <p:sldId id="948" r:id="rId73"/>
    <p:sldId id="949" r:id="rId74"/>
    <p:sldId id="1029" r:id="rId75"/>
    <p:sldId id="950" r:id="rId76"/>
    <p:sldId id="951" r:id="rId77"/>
    <p:sldId id="952" r:id="rId78"/>
    <p:sldId id="1449" r:id="rId79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CC"/>
    <a:srgbClr val="CC3300"/>
    <a:srgbClr val="009900"/>
    <a:srgbClr val="0066FF"/>
    <a:srgbClr val="FF0000"/>
    <a:srgbClr val="66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0" autoAdjust="0"/>
    <p:restoredTop sz="94622" autoAdjust="0"/>
  </p:normalViewPr>
  <p:slideViewPr>
    <p:cSldViewPr snapToGrid="0" snapToObjects="1">
      <p:cViewPr varScale="1">
        <p:scale>
          <a:sx n="74" d="100"/>
          <a:sy n="74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38" tIns="49520" rIns="99038" bIns="49520" numCol="1" anchor="ctr" anchorCtr="0" compatLnSpc="1">
            <a:prstTxWarp prst="textNoShape">
              <a:avLst/>
            </a:prstTxWarp>
          </a:bodyPr>
          <a:lstStyle>
            <a:lvl1pPr algn="l" defTabSz="99083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38" tIns="49520" rIns="99038" bIns="49520" numCol="1" anchor="ctr" anchorCtr="0" compatLnSpc="1">
            <a:prstTxWarp prst="textNoShape">
              <a:avLst/>
            </a:prstTxWarp>
          </a:bodyPr>
          <a:lstStyle>
            <a:lvl1pPr algn="r" defTabSz="99083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38" tIns="49520" rIns="99038" bIns="49520" numCol="1" anchor="b" anchorCtr="0" compatLnSpc="1">
            <a:prstTxWarp prst="textNoShape">
              <a:avLst/>
            </a:prstTxWarp>
          </a:bodyPr>
          <a:lstStyle>
            <a:lvl1pPr algn="l" defTabSz="99083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38" tIns="49520" rIns="99038" bIns="49520" numCol="1" anchor="b" anchorCtr="0" compatLnSpc="1">
            <a:prstTxWarp prst="textNoShape">
              <a:avLst/>
            </a:prstTxWarp>
          </a:bodyPr>
          <a:lstStyle>
            <a:lvl1pPr algn="r" defTabSz="990836">
              <a:defRPr sz="1300"/>
            </a:lvl1pPr>
          </a:lstStyle>
          <a:p>
            <a:pPr>
              <a:defRPr/>
            </a:pPr>
            <a:fld id="{01597C81-E334-41CA-BBE0-23CC20A62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t" anchorCtr="0" compatLnSpc="1">
            <a:prstTxWarp prst="textNoShape">
              <a:avLst/>
            </a:prstTxWarp>
          </a:bodyPr>
          <a:lstStyle>
            <a:lvl1pPr algn="l" defTabSz="990836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t" anchorCtr="0" compatLnSpc="1">
            <a:prstTxWarp prst="textNoShape">
              <a:avLst/>
            </a:prstTxWarp>
          </a:bodyPr>
          <a:lstStyle>
            <a:lvl1pPr algn="r" defTabSz="990836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b" anchorCtr="0" compatLnSpc="1">
            <a:prstTxWarp prst="textNoShape">
              <a:avLst/>
            </a:prstTxWarp>
          </a:bodyPr>
          <a:lstStyle>
            <a:lvl1pPr algn="l" defTabSz="990836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b" anchorCtr="0" compatLnSpc="1">
            <a:prstTxWarp prst="textNoShape">
              <a:avLst/>
            </a:prstTxWarp>
          </a:bodyPr>
          <a:lstStyle>
            <a:lvl1pPr algn="r" defTabSz="990836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6F632BFB-99AD-4B4A-A759-0F21FAA8C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7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88DD61-FF03-4DBD-BAD8-886C0CA93030}" type="slidenum">
              <a:rPr lang="en-US" altLang="en-US" sz="1300" b="0" smtClean="0">
                <a:latin typeface="Times New Roman" pitchFamily="18" charset="0"/>
              </a:rPr>
              <a:pPr/>
              <a:t>11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2D3291-401E-47EF-A8AB-2E6DA30586BB}" type="slidenum">
              <a:rPr lang="en-US" altLang="en-US" sz="1300" b="0" smtClean="0">
                <a:latin typeface="Times New Roman" pitchFamily="18" charset="0"/>
              </a:rPr>
              <a:pPr/>
              <a:t>12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2F6873-4A79-41EF-82BF-F3F48232B2BF}" type="slidenum">
              <a:rPr lang="en-US" altLang="en-US" sz="1300" b="0" smtClean="0">
                <a:latin typeface="Times New Roman" pitchFamily="18" charset="0"/>
              </a:rPr>
              <a:pPr/>
              <a:t>13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728145-C4E5-47C1-B4C5-67017D127590}" type="slidenum">
              <a:rPr lang="en-US" altLang="en-US" sz="1300" b="0" smtClean="0">
                <a:latin typeface="Times New Roman" pitchFamily="18" charset="0"/>
              </a:rPr>
              <a:pPr/>
              <a:t>14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52CF69-3379-4CDA-9F8B-3A380C94AAD6}" type="slidenum">
              <a:rPr lang="en-US" altLang="en-US" sz="1300" b="0" smtClean="0">
                <a:latin typeface="Times New Roman" pitchFamily="18" charset="0"/>
              </a:rPr>
              <a:pPr/>
              <a:t>15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37F81F-6B87-4D31-AAEF-D486E997289E}" type="slidenum">
              <a:rPr lang="en-US" altLang="en-US" sz="1300" b="0" smtClean="0">
                <a:latin typeface="Times New Roman" pitchFamily="18" charset="0"/>
              </a:rPr>
              <a:pPr/>
              <a:t>16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D86FB1-39C2-4100-B33A-73B68C3F3E64}" type="slidenum">
              <a:rPr lang="en-US" altLang="en-US" sz="1300" b="0" smtClean="0">
                <a:latin typeface="Times New Roman" pitchFamily="18" charset="0"/>
              </a:rPr>
              <a:pPr/>
              <a:t>17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F839E8-1761-455E-82FB-47C352F0738B}" type="slidenum">
              <a:rPr lang="en-US" altLang="en-US" sz="1300" b="0" smtClean="0">
                <a:latin typeface="Times New Roman" pitchFamily="18" charset="0"/>
              </a:rPr>
              <a:pPr/>
              <a:t>18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B0EE4D-C429-4B91-BAB1-E593F73B3FE0}" type="slidenum">
              <a:rPr lang="en-US" altLang="en-US" sz="1300" b="0" smtClean="0">
                <a:latin typeface="Times New Roman" pitchFamily="18" charset="0"/>
              </a:rPr>
              <a:pPr/>
              <a:t>19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5262BA-5B98-418B-8FF7-62F5ABF9305C}" type="slidenum">
              <a:rPr lang="en-US" altLang="en-US" sz="1300" b="0" smtClean="0">
                <a:latin typeface="Times New Roman" pitchFamily="18" charset="0"/>
              </a:rPr>
              <a:pPr/>
              <a:t>20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28A625-F7CF-44AE-9099-0F66CB1FB435}" type="slidenum">
              <a:rPr lang="en-US" altLang="en-US" sz="1300" b="0" smtClean="0">
                <a:latin typeface="Times New Roman" pitchFamily="18" charset="0"/>
              </a:rPr>
              <a:pPr/>
              <a:t>3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B407BA-E2BA-43BF-B5C9-9DE8B16C7627}" type="slidenum">
              <a:rPr lang="en-US" altLang="en-US" sz="1300" b="0" smtClean="0">
                <a:latin typeface="Times New Roman" pitchFamily="18" charset="0"/>
              </a:rPr>
              <a:pPr/>
              <a:t>21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CA8BCA-0E76-4CC9-86E8-F99033DE91C8}" type="slidenum">
              <a:rPr lang="en-US" altLang="en-US" sz="1300" b="0" smtClean="0">
                <a:latin typeface="Times New Roman" pitchFamily="18" charset="0"/>
              </a:rPr>
              <a:pPr/>
              <a:t>22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0D649-06F0-4259-AD9B-05AD59C6D739}" type="slidenum">
              <a:rPr lang="en-US" altLang="en-US" sz="1300" b="0" smtClean="0">
                <a:latin typeface="Times New Roman" pitchFamily="18" charset="0"/>
              </a:rPr>
              <a:pPr/>
              <a:t>23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CB1C2D-4EF7-4D0C-847A-85DC2F935879}" type="slidenum">
              <a:rPr lang="en-US" altLang="en-US" sz="1300" b="0" smtClean="0">
                <a:latin typeface="Times New Roman" pitchFamily="18" charset="0"/>
              </a:rPr>
              <a:pPr/>
              <a:t>24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D5E4CC-E23E-4AD7-B629-7D3685A0156A}" type="slidenum">
              <a:rPr lang="en-US" altLang="en-US" sz="1300" b="0" smtClean="0">
                <a:latin typeface="Times New Roman" pitchFamily="18" charset="0"/>
              </a:rPr>
              <a:pPr/>
              <a:t>25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3B2385-BC37-483F-B5B9-732442D0EF6F}" type="slidenum">
              <a:rPr lang="en-US" altLang="en-US" sz="1300" b="0" smtClean="0">
                <a:latin typeface="Times New Roman" pitchFamily="18" charset="0"/>
              </a:rPr>
              <a:pPr/>
              <a:t>26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39818E-1907-4D46-BB54-E2267DDAEB42}" type="slidenum">
              <a:rPr lang="en-US" altLang="en-US" sz="1300" b="0" smtClean="0">
                <a:latin typeface="Times New Roman" pitchFamily="18" charset="0"/>
              </a:rPr>
              <a:pPr/>
              <a:t>27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1E532B-F646-43F5-A4EF-6811C48E85F3}" type="slidenum">
              <a:rPr lang="en-US" altLang="en-US" sz="1300" b="0" smtClean="0">
                <a:latin typeface="Times New Roman" pitchFamily="18" charset="0"/>
              </a:rPr>
              <a:pPr/>
              <a:t>28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232EAE-CE6E-477A-B5B1-87F4407BEAD7}" type="slidenum">
              <a:rPr lang="en-US" altLang="en-US" sz="1300" b="0" smtClean="0">
                <a:latin typeface="Times New Roman" pitchFamily="18" charset="0"/>
              </a:rPr>
              <a:pPr/>
              <a:t>29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60520E-FFDA-41F3-91A1-8E4ECB8031FA}" type="slidenum">
              <a:rPr lang="en-US" altLang="en-US" sz="1300" b="0" smtClean="0">
                <a:latin typeface="Times New Roman" pitchFamily="18" charset="0"/>
              </a:rPr>
              <a:pPr/>
              <a:t>30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22817D-F4A4-4885-A514-CC28479AC56B}" type="slidenum">
              <a:rPr lang="en-US" altLang="en-US" sz="1300" b="0" smtClean="0">
                <a:latin typeface="Times New Roman" pitchFamily="18" charset="0"/>
              </a:rPr>
              <a:pPr/>
              <a:t>4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6CE919-F07A-40B1-A2AB-C576345401E3}" type="slidenum">
              <a:rPr lang="en-US" altLang="en-US" sz="1300" b="0" smtClean="0">
                <a:latin typeface="Times New Roman" pitchFamily="18" charset="0"/>
              </a:rPr>
              <a:pPr/>
              <a:t>31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6B7C09-74AE-409E-95C8-D5808660DF67}" type="slidenum">
              <a:rPr lang="en-US" altLang="en-US" sz="1300" b="0" smtClean="0">
                <a:latin typeface="Times New Roman" pitchFamily="18" charset="0"/>
              </a:rPr>
              <a:pPr/>
              <a:t>32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DCC7F-4911-4BD8-B5CD-AC308788861A}" type="slidenum">
              <a:rPr lang="en-US" altLang="en-US" sz="1300" b="0" smtClean="0">
                <a:latin typeface="Times New Roman" pitchFamily="18" charset="0"/>
              </a:rPr>
              <a:pPr/>
              <a:t>33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CB957D-DEB7-421B-9CE4-482040734266}" type="slidenum">
              <a:rPr lang="en-US" altLang="en-US" sz="1300" b="0" smtClean="0">
                <a:latin typeface="Times New Roman" pitchFamily="18" charset="0"/>
              </a:rPr>
              <a:pPr/>
              <a:t>34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FC0F7A-2451-4A6C-8412-BD26C0A52CEF}" type="slidenum">
              <a:rPr lang="en-US" altLang="en-US" sz="1300" b="0" smtClean="0">
                <a:latin typeface="Times New Roman" pitchFamily="18" charset="0"/>
              </a:rPr>
              <a:pPr/>
              <a:t>35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2D8045-A7F4-4BF8-A7F1-F01B26871070}" type="slidenum">
              <a:rPr lang="en-US" altLang="en-US" sz="1300" b="0" smtClean="0">
                <a:latin typeface="Times New Roman" pitchFamily="18" charset="0"/>
              </a:rPr>
              <a:pPr/>
              <a:t>36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CC1E60-FAD6-4F33-B656-782E520688A9}" type="slidenum">
              <a:rPr lang="en-US" altLang="en-US" sz="1300" b="0" smtClean="0">
                <a:latin typeface="Times New Roman" pitchFamily="18" charset="0"/>
              </a:rPr>
              <a:pPr/>
              <a:t>37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CE2038-C7BA-40C0-A252-17467FDBCF96}" type="slidenum">
              <a:rPr lang="en-US" altLang="en-US" sz="1300" b="0" smtClean="0">
                <a:latin typeface="Times New Roman" pitchFamily="18" charset="0"/>
              </a:rPr>
              <a:pPr/>
              <a:t>38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595263-2CF1-46A2-B4C0-7D20975DCA29}" type="slidenum">
              <a:rPr lang="en-US" altLang="en-US" sz="1300" b="0" smtClean="0">
                <a:latin typeface="Times New Roman" pitchFamily="18" charset="0"/>
              </a:rPr>
              <a:pPr/>
              <a:t>39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B833B5-0F78-49E8-8558-DACB971305F5}" type="slidenum">
              <a:rPr lang="en-US" altLang="en-US" sz="1300" b="0" smtClean="0">
                <a:latin typeface="Times New Roman" pitchFamily="18" charset="0"/>
              </a:rPr>
              <a:pPr/>
              <a:t>40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28DCC0-EC49-4932-A0B3-6BEBC9247FB8}" type="slidenum">
              <a:rPr lang="en-US" altLang="en-US" sz="1300" b="0" smtClean="0">
                <a:latin typeface="Times New Roman" pitchFamily="18" charset="0"/>
              </a:rPr>
              <a:pPr/>
              <a:t>5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6D034DF-A24F-4E6F-802C-4BF3322CB5F2}" type="slidenum">
              <a:rPr lang="en-US" altLang="en-US" sz="1300" b="0" smtClean="0">
                <a:latin typeface="Times New Roman" pitchFamily="18" charset="0"/>
              </a:rPr>
              <a:pPr/>
              <a:t>41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7425E2-48CD-445C-9811-1F1B769D002D}" type="slidenum">
              <a:rPr lang="en-US" altLang="en-US" sz="1300" b="0" smtClean="0">
                <a:latin typeface="Times New Roman" pitchFamily="18" charset="0"/>
              </a:rPr>
              <a:pPr/>
              <a:t>42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6D7D25-CE66-4CF1-86A0-08B9F635B79C}" type="slidenum">
              <a:rPr lang="en-US" altLang="en-US" sz="1300" b="0" smtClean="0">
                <a:latin typeface="Times New Roman" pitchFamily="18" charset="0"/>
              </a:rPr>
              <a:pPr/>
              <a:t>43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553EDA-26C2-44D6-8018-A4C0E96E2ECC}" type="slidenum">
              <a:rPr lang="en-US" altLang="en-US" sz="1300" b="0" smtClean="0">
                <a:latin typeface="Times New Roman" pitchFamily="18" charset="0"/>
              </a:rPr>
              <a:pPr/>
              <a:t>44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BF184-8457-4B56-B234-40DF654AFD4A}" type="slidenum">
              <a:rPr lang="en-US" altLang="en-US" sz="1300" b="0" smtClean="0">
                <a:latin typeface="Times New Roman" pitchFamily="18" charset="0"/>
              </a:rPr>
              <a:pPr/>
              <a:t>45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4709A6-5EE4-475A-BBF1-87B9DBDC367B}" type="slidenum">
              <a:rPr lang="en-US" altLang="en-US" sz="1300" b="0" smtClean="0">
                <a:latin typeface="Times New Roman" pitchFamily="18" charset="0"/>
              </a:rPr>
              <a:pPr/>
              <a:t>46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6E3100-E828-41CB-972E-005973984664}" type="slidenum">
              <a:rPr lang="en-US" altLang="en-US" sz="1300" b="0" smtClean="0">
                <a:latin typeface="Times New Roman" pitchFamily="18" charset="0"/>
              </a:rPr>
              <a:pPr/>
              <a:t>47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B401D0-4E08-4C3B-9BAC-CFCEAEEE8CC2}" type="slidenum">
              <a:rPr lang="en-US" altLang="en-US" sz="1300" b="0" smtClean="0">
                <a:latin typeface="Times New Roman" pitchFamily="18" charset="0"/>
              </a:rPr>
              <a:pPr/>
              <a:t>48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7BA177-6892-4D2C-9D44-05FEA2F4FB40}" type="slidenum">
              <a:rPr lang="en-US" altLang="en-US" sz="1300" b="0" smtClean="0">
                <a:latin typeface="Times New Roman" pitchFamily="18" charset="0"/>
              </a:rPr>
              <a:pPr/>
              <a:t>49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060A6B-2358-40A2-88A1-11740D7D8EE8}" type="slidenum">
              <a:rPr lang="en-US" altLang="en-US" sz="1300" b="0" smtClean="0">
                <a:latin typeface="Times New Roman" pitchFamily="18" charset="0"/>
              </a:rPr>
              <a:pPr/>
              <a:t>50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D3C9D7-CCC0-4B9D-B351-52A0BBADD822}" type="slidenum">
              <a:rPr lang="en-US" altLang="en-US" sz="1300" b="0" smtClean="0">
                <a:latin typeface="Times New Roman" pitchFamily="18" charset="0"/>
              </a:rPr>
              <a:pPr/>
              <a:t>6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46C935-71C6-44F8-9620-D14F25D42236}" type="slidenum">
              <a:rPr lang="en-US" altLang="en-US" sz="1300" b="0" smtClean="0">
                <a:latin typeface="Times New Roman" pitchFamily="18" charset="0"/>
              </a:rPr>
              <a:pPr/>
              <a:t>51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A8E486-B5DB-4182-9879-28E0DB0358C0}" type="slidenum">
              <a:rPr lang="en-US" altLang="en-US" sz="1300" b="0" smtClean="0">
                <a:latin typeface="Times New Roman" pitchFamily="18" charset="0"/>
              </a:rPr>
              <a:pPr/>
              <a:t>52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8965F3-A2C4-4525-926E-14450BFD61FA}" type="slidenum">
              <a:rPr lang="en-US" altLang="en-US" sz="1300" b="0" smtClean="0">
                <a:latin typeface="Times New Roman" pitchFamily="18" charset="0"/>
              </a:rPr>
              <a:pPr/>
              <a:t>53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B7E720-A661-4572-B7E1-ECD7BCBFD033}" type="slidenum">
              <a:rPr lang="en-US" altLang="en-US" sz="1300" b="0" smtClean="0">
                <a:latin typeface="Times New Roman" pitchFamily="18" charset="0"/>
              </a:rPr>
              <a:pPr/>
              <a:t>54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FD1580-1C16-4077-8C38-6FDB19FFD7F4}" type="slidenum">
              <a:rPr lang="en-US" altLang="en-US" sz="1300" b="0" smtClean="0">
                <a:latin typeface="Times New Roman" pitchFamily="18" charset="0"/>
              </a:rPr>
              <a:pPr/>
              <a:t>55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BC2C4-6303-489D-ACA0-93718CD98035}" type="slidenum">
              <a:rPr lang="en-US" altLang="en-US" sz="1300" b="0" smtClean="0">
                <a:latin typeface="Times New Roman" pitchFamily="18" charset="0"/>
              </a:rPr>
              <a:pPr/>
              <a:t>56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FB61-D873-4445-B5E2-FD4BE88F5354}" type="slidenum">
              <a:rPr lang="en-US" altLang="en-US" sz="1300" b="0" smtClean="0">
                <a:latin typeface="Times New Roman" pitchFamily="18" charset="0"/>
              </a:rPr>
              <a:pPr/>
              <a:t>57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E2C8A1-FD24-4AB8-9FC3-9FA5662CAA27}" type="slidenum">
              <a:rPr lang="en-US" altLang="en-US" sz="1300" b="0" smtClean="0">
                <a:latin typeface="Times New Roman" pitchFamily="18" charset="0"/>
              </a:rPr>
              <a:pPr/>
              <a:t>58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DE931F-EBCA-4732-8B6F-39704DF18FB5}" type="slidenum">
              <a:rPr lang="en-US" altLang="en-US" sz="1300" b="0" smtClean="0">
                <a:latin typeface="Times New Roman" pitchFamily="18" charset="0"/>
              </a:rPr>
              <a:pPr/>
              <a:t>59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8812D3-D13D-4132-A624-8EF1F6A63C2C}" type="slidenum">
              <a:rPr lang="en-US" altLang="en-US" sz="1300" b="0" smtClean="0">
                <a:latin typeface="Times New Roman" pitchFamily="18" charset="0"/>
              </a:rPr>
              <a:pPr/>
              <a:t>60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A4ABD6-1876-4BF2-BD0E-3AE961463316}" type="slidenum">
              <a:rPr lang="en-US" altLang="en-US" sz="1300" b="0" smtClean="0">
                <a:latin typeface="Times New Roman" pitchFamily="18" charset="0"/>
              </a:rPr>
              <a:pPr/>
              <a:t>7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53758E-154E-4138-95F8-7FD8372678E9}" type="slidenum">
              <a:rPr lang="en-US" altLang="en-US" sz="1300" b="0" smtClean="0">
                <a:latin typeface="Times New Roman" pitchFamily="18" charset="0"/>
              </a:rPr>
              <a:pPr/>
              <a:t>61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C37F8-5FC6-436A-93AA-E312B62A7C19}" type="slidenum">
              <a:rPr lang="en-US" altLang="en-US" sz="1300" b="0" smtClean="0">
                <a:latin typeface="Times New Roman" pitchFamily="18" charset="0"/>
              </a:rPr>
              <a:pPr/>
              <a:t>62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09C6FF-0CF8-47B3-8402-9D0A19A718A3}" type="slidenum">
              <a:rPr lang="en-US" altLang="en-US" sz="1300" b="0" smtClean="0">
                <a:latin typeface="Times New Roman" pitchFamily="18" charset="0"/>
              </a:rPr>
              <a:pPr/>
              <a:t>63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277352-FF44-4AA2-8CB3-3D3616E1F98F}" type="slidenum">
              <a:rPr lang="en-US" altLang="en-US" sz="1300" b="0" smtClean="0">
                <a:latin typeface="Times New Roman" pitchFamily="18" charset="0"/>
              </a:rPr>
              <a:pPr/>
              <a:t>64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895EB2-8D3A-4073-85CF-F0B93BA4AC2A}" type="slidenum">
              <a:rPr lang="en-US" altLang="en-US" sz="1300" b="0" smtClean="0">
                <a:latin typeface="Times New Roman" pitchFamily="18" charset="0"/>
              </a:rPr>
              <a:pPr/>
              <a:t>65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8E6AF2-F384-4CC6-8924-F251BBB81229}" type="slidenum">
              <a:rPr lang="en-US" altLang="en-US" sz="1300" b="0" smtClean="0">
                <a:latin typeface="Times New Roman" pitchFamily="18" charset="0"/>
              </a:rPr>
              <a:pPr/>
              <a:t>66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A312F4-2D2C-4B7B-8B9B-5876EC8676DC}" type="slidenum">
              <a:rPr lang="en-US" altLang="en-US" sz="1300" b="0" smtClean="0">
                <a:latin typeface="Times New Roman" pitchFamily="18" charset="0"/>
              </a:rPr>
              <a:pPr/>
              <a:t>67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CFE479-B500-4640-8E91-837C97F079DE}" type="slidenum">
              <a:rPr lang="en-US" altLang="en-US" sz="1300" b="0" smtClean="0">
                <a:latin typeface="Times New Roman" pitchFamily="18" charset="0"/>
              </a:rPr>
              <a:pPr/>
              <a:t>68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E58296-1894-47AB-B4CD-51AACBF3E756}" type="slidenum">
              <a:rPr lang="en-US" altLang="en-US" sz="1300" b="0" smtClean="0">
                <a:latin typeface="Times New Roman" pitchFamily="18" charset="0"/>
              </a:rPr>
              <a:pPr/>
              <a:t>69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1DE78F-165E-409B-AE17-5173A401B5DB}" type="slidenum">
              <a:rPr lang="en-US" altLang="en-US" sz="1300" b="0" smtClean="0">
                <a:latin typeface="Times New Roman" pitchFamily="18" charset="0"/>
              </a:rPr>
              <a:pPr/>
              <a:t>70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E82008-7EA2-4F6B-95DB-3C519F56B60F}" type="slidenum">
              <a:rPr lang="en-US" altLang="en-US" sz="1300" b="0" smtClean="0">
                <a:latin typeface="Times New Roman" pitchFamily="18" charset="0"/>
              </a:rPr>
              <a:pPr/>
              <a:t>8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BC075F-75BD-4D36-AC31-01418DB87C68}" type="slidenum">
              <a:rPr lang="en-US" altLang="en-US" sz="1300" b="0" smtClean="0">
                <a:latin typeface="Times New Roman" pitchFamily="18" charset="0"/>
              </a:rPr>
              <a:pPr/>
              <a:t>71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3D50DD-928F-4359-ABE7-6FB88CBF2245}" type="slidenum">
              <a:rPr lang="en-US" altLang="en-US" sz="1300" b="0" smtClean="0">
                <a:latin typeface="Times New Roman" pitchFamily="18" charset="0"/>
              </a:rPr>
              <a:pPr/>
              <a:t>72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4D4C76-7F08-4CC0-9AD5-18914B6AB210}" type="slidenum">
              <a:rPr lang="en-US" altLang="en-US" sz="1300" b="0" smtClean="0">
                <a:latin typeface="Times New Roman" pitchFamily="18" charset="0"/>
              </a:rPr>
              <a:pPr/>
              <a:t>73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0D045-7FF5-4216-AC92-2BA3500400F0}" type="slidenum">
              <a:rPr lang="en-US" altLang="en-US" sz="1300" b="0" smtClean="0">
                <a:latin typeface="Times New Roman" pitchFamily="18" charset="0"/>
              </a:rPr>
              <a:pPr/>
              <a:t>74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75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CCDBC8-C151-46D6-875B-55841E1242D0}" type="slidenum">
              <a:rPr lang="en-US" altLang="en-US" sz="1300" b="0" smtClean="0">
                <a:latin typeface="Times New Roman" pitchFamily="18" charset="0"/>
              </a:rPr>
              <a:pPr/>
              <a:t>9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401F9A-2986-4C66-A63B-5EF922268EAA}" type="slidenum">
              <a:rPr lang="en-US" altLang="en-US" sz="1300" b="0" smtClean="0">
                <a:latin typeface="Times New Roman" pitchFamily="18" charset="0"/>
              </a:rPr>
              <a:pPr/>
              <a:t>10</a:t>
            </a:fld>
            <a:endParaRPr lang="en-US" altLang="en-US" sz="1300" b="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97D0-7228-475C-B877-004BDE4D3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662F-CF45-4E04-974A-DD2D2F25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82CB-0C58-4A84-A020-739D986CF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2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81763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6885-5FBB-4813-8AAF-588F83A037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31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C413-6800-4457-A227-3D8A429935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93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4940-7CDA-4314-B76E-8EEF43145B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27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C466-C104-4B47-85DF-7C983F27B6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22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114-E727-40A4-BF60-E190678FBC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58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1A985-E403-451A-84EF-BAF674FF7D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812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D4FAB-6CA1-4E39-B1DE-B10BA8470C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19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2DCA-647F-40E7-A4B3-CD689E087E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02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34CB-AE78-45A9-9D81-8843B6566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3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61DD4-BCD5-4779-B5B1-6501E9DA90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26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4C56F-FF8E-42BA-A393-9034D41ED6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74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BEFA-1363-40AA-ADF1-C52B5CEE20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147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6895-DB4C-468E-9434-C3B10F617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5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92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93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08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0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6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3234-09B1-425D-B9E3-4F85E4459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9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23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06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22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62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6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47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0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5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91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6E4AD-D67D-4361-9A5E-8C7795894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6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4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2B3E-C143-409D-B6FA-3F8F7782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3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45B0-42B4-4817-A214-E369F698B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0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730C-F722-41C8-A4D7-64A1F61C0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7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5B81-6540-41D5-9E4C-7EE6EB79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7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AEAC4F09-2A8E-41FE-8407-F90DA99DE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r>
              <a:rPr lang="el-GR"/>
              <a:t>Mobicom'98</a:t>
            </a:r>
          </a:p>
        </p:txBody>
      </p:sp>
      <p:sp>
        <p:nvSpPr>
          <p:cNvPr id="2336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r>
              <a:rPr lang="el-GR"/>
              <a:t>(c) 1998 Vaidya, Texas A&amp;M University</a:t>
            </a:r>
          </a:p>
        </p:txBody>
      </p:sp>
      <p:sp>
        <p:nvSpPr>
          <p:cNvPr id="2336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667C5AAF-1ACE-46D0-A176-D14B5555FA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57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Straight Connector 9"/>
          <p:cNvCxnSpPr>
            <a:cxnSpLocks noChangeShapeType="1"/>
          </p:cNvCxnSpPr>
          <p:nvPr userDrawn="1"/>
        </p:nvCxnSpPr>
        <p:spPr bwMode="auto">
          <a:xfrm>
            <a:off x="0" y="6481763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b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b="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l" eaLnBrk="1" hangingPunct="1"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fld id="{D4A66E9D-85FB-4576-A313-8039D27DA2E2}" type="slidenum">
              <a:rPr lang="en-US" b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1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altLang="en-US" sz="2800" dirty="0"/>
              <a:t>Δρομολόγηση σε Κινητά Αδόμητα</a:t>
            </a:r>
            <a:r>
              <a:rPr lang="en-US" altLang="en-US" sz="2800" dirty="0"/>
              <a:t> </a:t>
            </a:r>
            <a:r>
              <a:rPr lang="el-GR" altLang="en-US" sz="2800" dirty="0"/>
              <a:t>Δίκτυα (</a:t>
            </a:r>
            <a:r>
              <a:rPr lang="en-US" altLang="en-US" sz="2800" dirty="0"/>
              <a:t>Mobile Ad Hoc Networks)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6C962E8-56E3-4E9B-AACA-F2473A031132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</a:t>
            </a:r>
          </a:p>
        </p:txBody>
      </p:sp>
      <p:sp>
        <p:nvSpPr>
          <p:cNvPr id="13345" name="Line 33" descr="flooding"/>
          <p:cNvSpPr>
            <a:spLocks noChangeShapeType="1"/>
          </p:cNvSpPr>
          <p:nvPr/>
        </p:nvSpPr>
        <p:spPr bwMode="auto">
          <a:xfrm>
            <a:off x="762000" y="6172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662113" y="5973763"/>
            <a:ext cx="464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transmission of packet P</a:t>
            </a:r>
          </a:p>
        </p:txBody>
      </p:sp>
      <p:sp>
        <p:nvSpPr>
          <p:cNvPr id="13347" name="Oval 35" descr="Water droplets"/>
          <p:cNvSpPr>
            <a:spLocks noChangeArrowheads="1"/>
          </p:cNvSpPr>
          <p:nvPr/>
        </p:nvSpPr>
        <p:spPr bwMode="auto">
          <a:xfrm>
            <a:off x="838200" y="5181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000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676400" y="5181600"/>
            <a:ext cx="5600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a node that receives packet P 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 first time</a:t>
            </a:r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7162800" y="1905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13351" name="Line 39" descr="flooding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0" y="1447800"/>
            <a:ext cx="307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Broadcast transmission</a:t>
            </a:r>
          </a:p>
        </p:txBody>
      </p:sp>
      <p:sp>
        <p:nvSpPr>
          <p:cNvPr id="13353" name="Freeform 41" descr="flooding"/>
          <p:cNvSpPr>
            <a:spLocks/>
          </p:cNvSpPr>
          <p:nvPr/>
        </p:nvSpPr>
        <p:spPr bwMode="auto">
          <a:xfrm>
            <a:off x="1143000" y="1828800"/>
            <a:ext cx="1676400" cy="762000"/>
          </a:xfrm>
          <a:custGeom>
            <a:avLst/>
            <a:gdLst>
              <a:gd name="T0" fmla="*/ 0 w 1056"/>
              <a:gd name="T1" fmla="*/ 0 h 480"/>
              <a:gd name="T2" fmla="*/ 2147483647 w 1056"/>
              <a:gd name="T3" fmla="*/ 2147483647 h 480"/>
              <a:gd name="T4" fmla="*/ 2147483647 w 1056"/>
              <a:gd name="T5" fmla="*/ 2147483647 h 480"/>
              <a:gd name="T6" fmla="*/ 0 60000 65536"/>
              <a:gd name="T7" fmla="*/ 0 60000 65536"/>
              <a:gd name="T8" fmla="*/ 0 60000 65536"/>
              <a:gd name="T9" fmla="*/ 0 w 1056"/>
              <a:gd name="T10" fmla="*/ 0 h 480"/>
              <a:gd name="T11" fmla="*/ 1056 w 105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80">
                <a:moveTo>
                  <a:pt x="0" y="0"/>
                </a:moveTo>
                <a:cubicBezTo>
                  <a:pt x="248" y="56"/>
                  <a:pt x="496" y="112"/>
                  <a:pt x="672" y="192"/>
                </a:cubicBezTo>
                <a:cubicBezTo>
                  <a:pt x="848" y="272"/>
                  <a:pt x="984" y="424"/>
                  <a:pt x="1056" y="4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 descr="flooding"/>
          <p:cNvGrpSpPr/>
          <p:nvPr/>
        </p:nvGrpSpPr>
        <p:grpSpPr>
          <a:xfrm>
            <a:off x="1447800" y="2286000"/>
            <a:ext cx="7010400" cy="2743200"/>
            <a:chOff x="1447800" y="2286000"/>
            <a:chExt cx="7010400" cy="2743200"/>
          </a:xfrm>
        </p:grpSpPr>
        <p:sp>
          <p:nvSpPr>
            <p:cNvPr id="13316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13317" name="Oval 4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13318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13319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13320" name="Oval 7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F</a:t>
              </a:r>
            </a:p>
          </p:txBody>
        </p:sp>
        <p:sp>
          <p:nvSpPr>
            <p:cNvPr id="13321" name="Oval 8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13322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13323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13324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13325" name="Oval 12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13326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13327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44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3355" name="Line 45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Oval 49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13357" name="Line 50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Oval 51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13359" name="Line 52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B9EFC22-6C45-4760-BD25-D985F09B7B68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</a:t>
            </a:r>
          </a:p>
        </p:txBody>
      </p:sp>
      <p:sp>
        <p:nvSpPr>
          <p:cNvPr id="14370" name="Text Box 36"/>
          <p:cNvSpPr txBox="1">
            <a:spLocks noChangeArrowheads="1"/>
          </p:cNvSpPr>
          <p:nvPr/>
        </p:nvSpPr>
        <p:spPr bwMode="auto">
          <a:xfrm>
            <a:off x="1203325" y="5516563"/>
            <a:ext cx="595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 H receives packet P from two neighbors: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</a:t>
            </a:r>
            <a:r>
              <a:rPr lang="en-US" altLang="en-US" sz="2000">
                <a:solidFill>
                  <a:srgbClr val="A50021"/>
                </a:solidFill>
              </a:rPr>
              <a:t>potential for collision</a:t>
            </a:r>
            <a:endParaRPr lang="en-US" altLang="en-US" sz="2000"/>
          </a:p>
        </p:txBody>
      </p:sp>
      <p:sp>
        <p:nvSpPr>
          <p:cNvPr id="14372" name="Oval 38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grpSp>
        <p:nvGrpSpPr>
          <p:cNvPr id="2" name="Group 1" descr="flooding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14340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14341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14342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14343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14344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14345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14346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14347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14348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14349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14350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14351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Line 35"/>
            <p:cNvSpPr>
              <a:spLocks noChangeShapeType="1"/>
            </p:cNvSpPr>
            <p:nvPr/>
          </p:nvSpPr>
          <p:spPr bwMode="auto">
            <a:xfrm flipH="1">
              <a:off x="4114800" y="2971800"/>
              <a:ext cx="228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Oval 37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14373" name="Line 39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Oval 42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4375" name="Line 43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Oval 47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14377" name="Line 50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Oval 51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14379" name="Line 53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45AF6AD-4BB1-456F-9146-1F4F93357386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</a:t>
            </a:r>
          </a:p>
        </p:txBody>
      </p:sp>
      <p:sp>
        <p:nvSpPr>
          <p:cNvPr id="15364" name="Oval 3" descr="flooding"/>
          <p:cNvSpPr>
            <a:spLocks noChangeArrowheads="1"/>
          </p:cNvSpPr>
          <p:nvPr/>
        </p:nvSpPr>
        <p:spPr bwMode="auto">
          <a:xfrm>
            <a:off x="2209800" y="2895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</a:t>
            </a:r>
          </a:p>
        </p:txBody>
      </p:sp>
      <p:sp>
        <p:nvSpPr>
          <p:cNvPr id="15365" name="Oval 4" descr="flooding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15366" name="Oval 5" descr="flooding"/>
          <p:cNvSpPr>
            <a:spLocks noChangeArrowheads="1"/>
          </p:cNvSpPr>
          <p:nvPr/>
        </p:nvSpPr>
        <p:spPr bwMode="auto">
          <a:xfrm>
            <a:off x="3124200" y="22860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15367" name="Oval 6" descr="flooding"/>
          <p:cNvSpPr>
            <a:spLocks noChangeArrowheads="1"/>
          </p:cNvSpPr>
          <p:nvPr/>
        </p:nvSpPr>
        <p:spPr bwMode="auto">
          <a:xfrm>
            <a:off x="4114800" y="2362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E</a:t>
            </a:r>
          </a:p>
        </p:txBody>
      </p:sp>
      <p:sp>
        <p:nvSpPr>
          <p:cNvPr id="15368" name="Oval 7" descr="flooding"/>
          <p:cNvSpPr>
            <a:spLocks noChangeArrowheads="1"/>
          </p:cNvSpPr>
          <p:nvPr/>
        </p:nvSpPr>
        <p:spPr bwMode="auto">
          <a:xfrm>
            <a:off x="5105400" y="2743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</a:t>
            </a:r>
          </a:p>
        </p:txBody>
      </p:sp>
      <p:sp>
        <p:nvSpPr>
          <p:cNvPr id="15369" name="Oval 8" descr="flooding"/>
          <p:cNvSpPr>
            <a:spLocks noChangeArrowheads="1"/>
          </p:cNvSpPr>
          <p:nvPr/>
        </p:nvSpPr>
        <p:spPr bwMode="auto">
          <a:xfrm>
            <a:off x="2667000" y="3886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</a:t>
            </a:r>
          </a:p>
        </p:txBody>
      </p:sp>
      <p:sp>
        <p:nvSpPr>
          <p:cNvPr id="15370" name="Oval 9" descr="flooding"/>
          <p:cNvSpPr>
            <a:spLocks noChangeArrowheads="1"/>
          </p:cNvSpPr>
          <p:nvPr/>
        </p:nvSpPr>
        <p:spPr bwMode="auto">
          <a:xfrm>
            <a:off x="5943600" y="3276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J</a:t>
            </a:r>
          </a:p>
        </p:txBody>
      </p:sp>
      <p:sp>
        <p:nvSpPr>
          <p:cNvPr id="15371" name="Oval 10" descr="flooding"/>
          <p:cNvSpPr>
            <a:spLocks noChangeArrowheads="1"/>
          </p:cNvSpPr>
          <p:nvPr/>
        </p:nvSpPr>
        <p:spPr bwMode="auto">
          <a:xfrm>
            <a:off x="6705600" y="38862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</a:t>
            </a:r>
          </a:p>
        </p:txBody>
      </p:sp>
      <p:sp>
        <p:nvSpPr>
          <p:cNvPr id="15372" name="Oval 11" descr="flooding"/>
          <p:cNvSpPr>
            <a:spLocks noChangeArrowheads="1"/>
          </p:cNvSpPr>
          <p:nvPr/>
        </p:nvSpPr>
        <p:spPr bwMode="auto">
          <a:xfrm>
            <a:off x="3505200" y="30480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</a:t>
            </a:r>
          </a:p>
        </p:txBody>
      </p:sp>
      <p:sp>
        <p:nvSpPr>
          <p:cNvPr id="15373" name="Oval 12" descr="flooding"/>
          <p:cNvSpPr>
            <a:spLocks noChangeArrowheads="1"/>
          </p:cNvSpPr>
          <p:nvPr/>
        </p:nvSpPr>
        <p:spPr bwMode="auto">
          <a:xfrm>
            <a:off x="4572000" y="35814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G</a:t>
            </a:r>
          </a:p>
        </p:txBody>
      </p:sp>
      <p:sp>
        <p:nvSpPr>
          <p:cNvPr id="15374" name="Oval 13" descr="flooding"/>
          <p:cNvSpPr>
            <a:spLocks noChangeArrowheads="1"/>
          </p:cNvSpPr>
          <p:nvPr/>
        </p:nvSpPr>
        <p:spPr bwMode="auto">
          <a:xfrm>
            <a:off x="3733800" y="4419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</a:t>
            </a:r>
          </a:p>
        </p:txBody>
      </p:sp>
      <p:sp>
        <p:nvSpPr>
          <p:cNvPr id="15375" name="Oval 14" descr="flooding"/>
          <p:cNvSpPr>
            <a:spLocks noChangeArrowheads="1"/>
          </p:cNvSpPr>
          <p:nvPr/>
        </p:nvSpPr>
        <p:spPr bwMode="auto">
          <a:xfrm>
            <a:off x="5486400" y="41148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K</a:t>
            </a:r>
          </a:p>
        </p:txBody>
      </p:sp>
      <p:sp>
        <p:nvSpPr>
          <p:cNvPr id="15376" name="Line 15" descr="flooding"/>
          <p:cNvSpPr>
            <a:spLocks noChangeShapeType="1"/>
          </p:cNvSpPr>
          <p:nvPr/>
        </p:nvSpPr>
        <p:spPr bwMode="auto">
          <a:xfrm flipV="1">
            <a:off x="1981200" y="33528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6" descr="flooding"/>
          <p:cNvSpPr>
            <a:spLocks noChangeShapeType="1"/>
          </p:cNvSpPr>
          <p:nvPr/>
        </p:nvSpPr>
        <p:spPr bwMode="auto">
          <a:xfrm flipV="1">
            <a:off x="2743200" y="2743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7" descr="flooding"/>
          <p:cNvSpPr>
            <a:spLocks noChangeShapeType="1"/>
          </p:cNvSpPr>
          <p:nvPr/>
        </p:nvSpPr>
        <p:spPr bwMode="auto">
          <a:xfrm>
            <a:off x="2057400" y="3962400"/>
            <a:ext cx="6858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8" descr="flooding"/>
          <p:cNvSpPr>
            <a:spLocks noChangeShapeType="1"/>
          </p:cNvSpPr>
          <p:nvPr/>
        </p:nvSpPr>
        <p:spPr bwMode="auto">
          <a:xfrm>
            <a:off x="2667000" y="3429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19" descr="flooding"/>
          <p:cNvSpPr>
            <a:spLocks noChangeShapeType="1"/>
          </p:cNvSpPr>
          <p:nvPr/>
        </p:nvSpPr>
        <p:spPr bwMode="auto">
          <a:xfrm flipH="1">
            <a:off x="3124200" y="35814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0" descr="flooding"/>
          <p:cNvSpPr>
            <a:spLocks noChangeShapeType="1"/>
          </p:cNvSpPr>
          <p:nvPr/>
        </p:nvSpPr>
        <p:spPr bwMode="auto">
          <a:xfrm flipH="1">
            <a:off x="3962400" y="2895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1" descr="flooding"/>
          <p:cNvSpPr>
            <a:spLocks noChangeShapeType="1"/>
          </p:cNvSpPr>
          <p:nvPr/>
        </p:nvSpPr>
        <p:spPr bwMode="auto">
          <a:xfrm>
            <a:off x="4724400" y="274320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2" descr="flooding"/>
          <p:cNvSpPr>
            <a:spLocks noChangeShapeType="1"/>
          </p:cNvSpPr>
          <p:nvPr/>
        </p:nvSpPr>
        <p:spPr bwMode="auto">
          <a:xfrm flipH="1">
            <a:off x="5029200" y="32766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3" descr="flooding"/>
          <p:cNvSpPr>
            <a:spLocks noChangeShapeType="1"/>
          </p:cNvSpPr>
          <p:nvPr/>
        </p:nvSpPr>
        <p:spPr bwMode="auto">
          <a:xfrm flipH="1">
            <a:off x="4191000" y="411480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4" descr="flooding"/>
          <p:cNvSpPr>
            <a:spLocks noChangeShapeType="1"/>
          </p:cNvSpPr>
          <p:nvPr/>
        </p:nvSpPr>
        <p:spPr bwMode="auto">
          <a:xfrm>
            <a:off x="4114800" y="350520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5" descr="flooding"/>
          <p:cNvSpPr>
            <a:spLocks noChangeShapeType="1"/>
          </p:cNvSpPr>
          <p:nvPr/>
        </p:nvSpPr>
        <p:spPr bwMode="auto">
          <a:xfrm>
            <a:off x="3200400" y="434340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26" descr="flooding"/>
          <p:cNvSpPr>
            <a:spLocks noChangeShapeType="1"/>
          </p:cNvSpPr>
          <p:nvPr/>
        </p:nvSpPr>
        <p:spPr bwMode="auto">
          <a:xfrm>
            <a:off x="5638800" y="32004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27" descr="flooding"/>
          <p:cNvSpPr>
            <a:spLocks noChangeShapeType="1"/>
          </p:cNvSpPr>
          <p:nvPr/>
        </p:nvSpPr>
        <p:spPr bwMode="auto">
          <a:xfrm>
            <a:off x="5105400" y="41148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29" descr="flooding"/>
          <p:cNvSpPr>
            <a:spLocks noChangeShapeType="1"/>
          </p:cNvSpPr>
          <p:nvPr/>
        </p:nvSpPr>
        <p:spPr bwMode="auto">
          <a:xfrm>
            <a:off x="6477000" y="3733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30" descr="flooding"/>
          <p:cNvSpPr>
            <a:spLocks noChangeShapeType="1"/>
          </p:cNvSpPr>
          <p:nvPr/>
        </p:nvSpPr>
        <p:spPr bwMode="auto">
          <a:xfrm flipH="1">
            <a:off x="6096000" y="4267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31" descr="flooding"/>
          <p:cNvSpPr>
            <a:spLocks noChangeShapeType="1"/>
          </p:cNvSpPr>
          <p:nvPr/>
        </p:nvSpPr>
        <p:spPr bwMode="auto">
          <a:xfrm flipH="1">
            <a:off x="37338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32" descr="flooding"/>
          <p:cNvSpPr>
            <a:spLocks noChangeShapeType="1"/>
          </p:cNvSpPr>
          <p:nvPr/>
        </p:nvSpPr>
        <p:spPr bwMode="auto">
          <a:xfrm>
            <a:off x="35052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Line 35" descr="flooding"/>
          <p:cNvSpPr>
            <a:spLocks noChangeShapeType="1"/>
          </p:cNvSpPr>
          <p:nvPr/>
        </p:nvSpPr>
        <p:spPr bwMode="auto">
          <a:xfrm>
            <a:off x="1981200" y="4114800"/>
            <a:ext cx="6858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36" descr="flooding"/>
          <p:cNvSpPr>
            <a:spLocks noChangeShapeType="1"/>
          </p:cNvSpPr>
          <p:nvPr/>
        </p:nvSpPr>
        <p:spPr bwMode="auto">
          <a:xfrm flipH="1">
            <a:off x="5105400" y="33528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Text Box 37"/>
          <p:cNvSpPr txBox="1">
            <a:spLocks noChangeArrowheads="1"/>
          </p:cNvSpPr>
          <p:nvPr/>
        </p:nvSpPr>
        <p:spPr bwMode="auto">
          <a:xfrm>
            <a:off x="762000" y="5410200"/>
            <a:ext cx="7912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 C receives packet P from G and H, but does not forward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it again, because node C has </a:t>
            </a:r>
            <a:r>
              <a:rPr lang="en-US" altLang="en-US" sz="2000">
                <a:solidFill>
                  <a:schemeClr val="accent1"/>
                </a:solidFill>
              </a:rPr>
              <a:t>already forwarded packet P</a:t>
            </a:r>
            <a:r>
              <a:rPr lang="en-US" altLang="en-US" sz="2000"/>
              <a:t> once</a:t>
            </a:r>
          </a:p>
        </p:txBody>
      </p:sp>
      <p:sp>
        <p:nvSpPr>
          <p:cNvPr id="15396" name="Oval 38" descr="flooding"/>
          <p:cNvSpPr>
            <a:spLocks noChangeArrowheads="1"/>
          </p:cNvSpPr>
          <p:nvPr/>
        </p:nvSpPr>
        <p:spPr bwMode="auto">
          <a:xfrm>
            <a:off x="7162800" y="1905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15397" name="Oval 39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15398" name="Line 40" descr="flooding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43" descr="flooding"/>
          <p:cNvSpPr>
            <a:spLocks noChangeArrowheads="1"/>
          </p:cNvSpPr>
          <p:nvPr/>
        </p:nvSpPr>
        <p:spPr bwMode="auto">
          <a:xfrm>
            <a:off x="6934200" y="3048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</a:t>
            </a:r>
          </a:p>
        </p:txBody>
      </p:sp>
      <p:sp>
        <p:nvSpPr>
          <p:cNvPr id="15400" name="Line 44" descr="flooding"/>
          <p:cNvSpPr>
            <a:spLocks noChangeShapeType="1"/>
          </p:cNvSpPr>
          <p:nvPr/>
        </p:nvSpPr>
        <p:spPr bwMode="auto">
          <a:xfrm flipV="1">
            <a:off x="6553200" y="3352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Oval 48" descr="flooding"/>
          <p:cNvSpPr>
            <a:spLocks noChangeArrowheads="1"/>
          </p:cNvSpPr>
          <p:nvPr/>
        </p:nvSpPr>
        <p:spPr bwMode="auto">
          <a:xfrm>
            <a:off x="7391400" y="4419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</a:t>
            </a:r>
          </a:p>
        </p:txBody>
      </p:sp>
      <p:sp>
        <p:nvSpPr>
          <p:cNvPr id="15402" name="Line 49" descr="flooding"/>
          <p:cNvSpPr>
            <a:spLocks noChangeShapeType="1"/>
          </p:cNvSpPr>
          <p:nvPr/>
        </p:nvSpPr>
        <p:spPr bwMode="auto">
          <a:xfrm>
            <a:off x="7239000" y="4419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Oval 50" descr="flooding"/>
          <p:cNvSpPr>
            <a:spLocks noChangeArrowheads="1"/>
          </p:cNvSpPr>
          <p:nvPr/>
        </p:nvSpPr>
        <p:spPr bwMode="auto">
          <a:xfrm>
            <a:off x="7848600" y="3048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</a:t>
            </a:r>
          </a:p>
        </p:txBody>
      </p:sp>
      <p:sp>
        <p:nvSpPr>
          <p:cNvPr id="15404" name="Line 51" descr="flooding"/>
          <p:cNvSpPr>
            <a:spLocks noChangeShapeType="1"/>
          </p:cNvSpPr>
          <p:nvPr/>
        </p:nvSpPr>
        <p:spPr bwMode="auto">
          <a:xfrm>
            <a:off x="75438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63FBA68-B054-42EF-ADD2-3C448D870AE1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</a:t>
            </a:r>
          </a:p>
        </p:txBody>
      </p:sp>
      <p:sp>
        <p:nvSpPr>
          <p:cNvPr id="16418" name="Oval 1061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16422" name="Text Box 1077"/>
          <p:cNvSpPr txBox="1">
            <a:spLocks noChangeArrowheads="1"/>
          </p:cNvSpPr>
          <p:nvPr/>
        </p:nvSpPr>
        <p:spPr bwMode="auto">
          <a:xfrm>
            <a:off x="1203325" y="5135563"/>
            <a:ext cx="6858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Nodes J and K both broadcast packet P to node D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Since nodes J and K are </a:t>
            </a:r>
            <a:r>
              <a:rPr lang="en-US" altLang="en-US" sz="2000">
                <a:solidFill>
                  <a:srgbClr val="0000FF"/>
                </a:solidFill>
              </a:rPr>
              <a:t>hidden </a:t>
            </a:r>
            <a:r>
              <a:rPr lang="en-US" altLang="en-US" sz="2000"/>
              <a:t>from each other, their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</a:t>
            </a:r>
            <a:r>
              <a:rPr lang="en-US" altLang="en-US" sz="2000">
                <a:solidFill>
                  <a:srgbClr val="A50021"/>
                </a:solidFill>
              </a:rPr>
              <a:t>transmissions may collide</a:t>
            </a:r>
            <a:r>
              <a:rPr lang="en-US" altLang="en-US" sz="200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         =&gt;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00"/>
                </a:solidFill>
              </a:rPr>
              <a:t>Packet P may not be delivered to node D at all,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             despite the use of flooding</a:t>
            </a:r>
          </a:p>
        </p:txBody>
      </p:sp>
      <p:grpSp>
        <p:nvGrpSpPr>
          <p:cNvPr id="2" name="Group 1" descr="flooding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16388" name="Oval 1027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16389" name="Oval 1028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16390" name="Oval 1029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16391" name="Oval 1030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16392" name="Oval 1031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16393" name="Oval 1032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16394" name="Oval 1033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16395" name="Oval 1034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16396" name="Oval 1035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16397" name="Oval 1036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16398" name="Oval 1037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16399" name="Oval 1038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16400" name="Line 1039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040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041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1042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1043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Line 1044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Line 1045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1046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1047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1048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1049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1050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1051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1053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1054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1055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Line 1056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Oval 1060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16419" name="Line 1062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Oval 1066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6421" name="Line 1067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Oval 1079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16424" name="Line 1080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Oval 1081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16426" name="Line 1082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942B2D5-4ECC-477D-8904-92AAB0264D8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</a:t>
            </a:r>
          </a:p>
        </p:txBody>
      </p:sp>
      <p:sp>
        <p:nvSpPr>
          <p:cNvPr id="17442" name="Oval 35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17444" name="Text Box 41"/>
          <p:cNvSpPr txBox="1">
            <a:spLocks noChangeArrowheads="1"/>
          </p:cNvSpPr>
          <p:nvPr/>
        </p:nvSpPr>
        <p:spPr bwMode="auto">
          <a:xfrm>
            <a:off x="1143000" y="5486400"/>
            <a:ext cx="6565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 D </a:t>
            </a:r>
            <a:r>
              <a:rPr lang="en-US" altLang="en-US" sz="2000">
                <a:solidFill>
                  <a:srgbClr val="A50021"/>
                </a:solidFill>
              </a:rPr>
              <a:t>does not forward</a:t>
            </a:r>
            <a:r>
              <a:rPr lang="en-US" altLang="en-US" sz="2000"/>
              <a:t> packet P, because node 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is the </a:t>
            </a:r>
            <a:r>
              <a:rPr lang="en-US" altLang="en-US" sz="2000">
                <a:solidFill>
                  <a:schemeClr val="accent1"/>
                </a:solidFill>
              </a:rPr>
              <a:t>intended destination of packet P</a:t>
            </a:r>
            <a:endParaRPr lang="en-US" altLang="en-US" sz="2000"/>
          </a:p>
        </p:txBody>
      </p:sp>
      <p:grpSp>
        <p:nvGrpSpPr>
          <p:cNvPr id="2" name="Group 1" descr="flooding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17412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17413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17414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17415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17416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F</a:t>
              </a:r>
            </a:p>
          </p:txBody>
        </p:sp>
        <p:sp>
          <p:nvSpPr>
            <p:cNvPr id="17417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17418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17419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17420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17421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17422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17423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17424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Oval 34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17443" name="Line 36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Oval 42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7446" name="Line 43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Oval 48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17448" name="Line 49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Oval 50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17450" name="Line 51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4042379-FBA2-462F-B532-FB1BBFFDD407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</a:t>
            </a: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352425" y="4724400"/>
            <a:ext cx="81137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</a:t>
            </a:r>
            <a:r>
              <a:rPr lang="en-US" altLang="en-US" sz="2000">
                <a:solidFill>
                  <a:schemeClr val="accent1"/>
                </a:solidFill>
              </a:rPr>
              <a:t>Flooding completed</a:t>
            </a: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solidFill>
                  <a:srgbClr val="A50021"/>
                </a:solidFill>
              </a:rPr>
              <a:t> </a:t>
            </a:r>
            <a:r>
              <a:rPr lang="en-US" altLang="en-US" sz="2000"/>
              <a:t>Nodes</a:t>
            </a:r>
            <a:r>
              <a:rPr lang="en-US" altLang="en-US" sz="2000">
                <a:solidFill>
                  <a:srgbClr val="A50021"/>
                </a:solidFill>
              </a:rPr>
              <a:t> unreachable</a:t>
            </a:r>
            <a:r>
              <a:rPr lang="en-US" altLang="en-US" sz="2000"/>
              <a:t> from S do not receive packet P (e.g., node Z)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Nodes for which all paths from S go through the destination 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also do not receive packet P (example: node N)</a:t>
            </a:r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grpSp>
        <p:nvGrpSpPr>
          <p:cNvPr id="2" name="Group 1" descr="flooding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18436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18437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18438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18439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18440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18441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18442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18443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18444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18445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18446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18447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18448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Oval 34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Oval 39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8470" name="Line 40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Oval 46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18472" name="Line 47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Oval 48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18474" name="Line 49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FA51CB5-6FEB-4C0F-B365-BD6225275939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</a:t>
            </a:r>
          </a:p>
        </p:txBody>
      </p:sp>
      <p:sp>
        <p:nvSpPr>
          <p:cNvPr id="19460" name="Oval 3" descr="flooding"/>
          <p:cNvSpPr>
            <a:spLocks noChangeArrowheads="1"/>
          </p:cNvSpPr>
          <p:nvPr/>
        </p:nvSpPr>
        <p:spPr bwMode="auto">
          <a:xfrm>
            <a:off x="2209800" y="2895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</a:t>
            </a:r>
          </a:p>
        </p:txBody>
      </p:sp>
      <p:sp>
        <p:nvSpPr>
          <p:cNvPr id="19461" name="Oval 4" descr="flooding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19462" name="Oval 5" descr="flooding"/>
          <p:cNvSpPr>
            <a:spLocks noChangeArrowheads="1"/>
          </p:cNvSpPr>
          <p:nvPr/>
        </p:nvSpPr>
        <p:spPr bwMode="auto">
          <a:xfrm>
            <a:off x="3124200" y="22860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</a:t>
            </a:r>
          </a:p>
        </p:txBody>
      </p:sp>
      <p:sp>
        <p:nvSpPr>
          <p:cNvPr id="19463" name="Oval 6" descr="flooding"/>
          <p:cNvSpPr>
            <a:spLocks noChangeArrowheads="1"/>
          </p:cNvSpPr>
          <p:nvPr/>
        </p:nvSpPr>
        <p:spPr bwMode="auto">
          <a:xfrm>
            <a:off x="4114800" y="2362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E</a:t>
            </a:r>
          </a:p>
        </p:txBody>
      </p:sp>
      <p:sp>
        <p:nvSpPr>
          <p:cNvPr id="19464" name="Oval 7" descr="flooding"/>
          <p:cNvSpPr>
            <a:spLocks noChangeArrowheads="1"/>
          </p:cNvSpPr>
          <p:nvPr/>
        </p:nvSpPr>
        <p:spPr bwMode="auto">
          <a:xfrm>
            <a:off x="5105400" y="2743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</a:t>
            </a:r>
          </a:p>
        </p:txBody>
      </p:sp>
      <p:sp>
        <p:nvSpPr>
          <p:cNvPr id="19465" name="Oval 8" descr="flooding"/>
          <p:cNvSpPr>
            <a:spLocks noChangeArrowheads="1"/>
          </p:cNvSpPr>
          <p:nvPr/>
        </p:nvSpPr>
        <p:spPr bwMode="auto">
          <a:xfrm>
            <a:off x="2667000" y="3886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</a:t>
            </a:r>
          </a:p>
        </p:txBody>
      </p:sp>
      <p:sp>
        <p:nvSpPr>
          <p:cNvPr id="19466" name="Oval 9" descr="flooding"/>
          <p:cNvSpPr>
            <a:spLocks noChangeArrowheads="1"/>
          </p:cNvSpPr>
          <p:nvPr/>
        </p:nvSpPr>
        <p:spPr bwMode="auto">
          <a:xfrm>
            <a:off x="5943600" y="3276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J</a:t>
            </a:r>
          </a:p>
        </p:txBody>
      </p:sp>
      <p:sp>
        <p:nvSpPr>
          <p:cNvPr id="19467" name="Oval 10" descr="flooding"/>
          <p:cNvSpPr>
            <a:spLocks noChangeArrowheads="1"/>
          </p:cNvSpPr>
          <p:nvPr/>
        </p:nvSpPr>
        <p:spPr bwMode="auto">
          <a:xfrm>
            <a:off x="6705600" y="3886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</a:t>
            </a:r>
          </a:p>
        </p:txBody>
      </p:sp>
      <p:sp>
        <p:nvSpPr>
          <p:cNvPr id="19468" name="Oval 11" descr="flooding"/>
          <p:cNvSpPr>
            <a:spLocks noChangeArrowheads="1"/>
          </p:cNvSpPr>
          <p:nvPr/>
        </p:nvSpPr>
        <p:spPr bwMode="auto">
          <a:xfrm>
            <a:off x="3505200" y="30480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</a:t>
            </a:r>
          </a:p>
        </p:txBody>
      </p:sp>
      <p:sp>
        <p:nvSpPr>
          <p:cNvPr id="19469" name="Oval 12" descr="flooding"/>
          <p:cNvSpPr>
            <a:spLocks noChangeArrowheads="1"/>
          </p:cNvSpPr>
          <p:nvPr/>
        </p:nvSpPr>
        <p:spPr bwMode="auto">
          <a:xfrm>
            <a:off x="4572000" y="35814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G</a:t>
            </a:r>
          </a:p>
        </p:txBody>
      </p:sp>
      <p:sp>
        <p:nvSpPr>
          <p:cNvPr id="19470" name="Oval 13" descr="flooding"/>
          <p:cNvSpPr>
            <a:spLocks noChangeArrowheads="1"/>
          </p:cNvSpPr>
          <p:nvPr/>
        </p:nvSpPr>
        <p:spPr bwMode="auto">
          <a:xfrm>
            <a:off x="3733800" y="4419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</a:t>
            </a:r>
          </a:p>
        </p:txBody>
      </p:sp>
      <p:sp>
        <p:nvSpPr>
          <p:cNvPr id="19471" name="Oval 14" descr="flooding"/>
          <p:cNvSpPr>
            <a:spLocks noChangeArrowheads="1"/>
          </p:cNvSpPr>
          <p:nvPr/>
        </p:nvSpPr>
        <p:spPr bwMode="auto">
          <a:xfrm>
            <a:off x="5486400" y="41148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K</a:t>
            </a:r>
          </a:p>
        </p:txBody>
      </p:sp>
      <p:sp>
        <p:nvSpPr>
          <p:cNvPr id="19472" name="Line 15" descr="flooding"/>
          <p:cNvSpPr>
            <a:spLocks noChangeShapeType="1"/>
          </p:cNvSpPr>
          <p:nvPr/>
        </p:nvSpPr>
        <p:spPr bwMode="auto">
          <a:xfrm flipV="1">
            <a:off x="1981200" y="3352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6" descr="flooding"/>
          <p:cNvSpPr>
            <a:spLocks noChangeShapeType="1"/>
          </p:cNvSpPr>
          <p:nvPr/>
        </p:nvSpPr>
        <p:spPr bwMode="auto">
          <a:xfrm flipV="1">
            <a:off x="2743200" y="2743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7" descr="flooding"/>
          <p:cNvSpPr>
            <a:spLocks noChangeShapeType="1"/>
          </p:cNvSpPr>
          <p:nvPr/>
        </p:nvSpPr>
        <p:spPr bwMode="auto">
          <a:xfrm>
            <a:off x="2057400" y="3962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8" descr="flooding"/>
          <p:cNvSpPr>
            <a:spLocks noChangeShapeType="1"/>
          </p:cNvSpPr>
          <p:nvPr/>
        </p:nvSpPr>
        <p:spPr bwMode="auto">
          <a:xfrm>
            <a:off x="2667000" y="3429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19" descr="flooding"/>
          <p:cNvSpPr>
            <a:spLocks noChangeShapeType="1"/>
          </p:cNvSpPr>
          <p:nvPr/>
        </p:nvSpPr>
        <p:spPr bwMode="auto">
          <a:xfrm flipH="1">
            <a:off x="3124200" y="3581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0" descr="flooding"/>
          <p:cNvSpPr>
            <a:spLocks noChangeShapeType="1"/>
          </p:cNvSpPr>
          <p:nvPr/>
        </p:nvSpPr>
        <p:spPr bwMode="auto">
          <a:xfrm flipH="1">
            <a:off x="3962400" y="2895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1" descr="flooding"/>
          <p:cNvSpPr>
            <a:spLocks noChangeShapeType="1"/>
          </p:cNvSpPr>
          <p:nvPr/>
        </p:nvSpPr>
        <p:spPr bwMode="auto">
          <a:xfrm>
            <a:off x="4724400" y="2743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2" descr="flooding"/>
          <p:cNvSpPr>
            <a:spLocks noChangeShapeType="1"/>
          </p:cNvSpPr>
          <p:nvPr/>
        </p:nvSpPr>
        <p:spPr bwMode="auto">
          <a:xfrm flipH="1">
            <a:off x="5029200" y="3276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3" descr="flooding"/>
          <p:cNvSpPr>
            <a:spLocks noChangeShapeType="1"/>
          </p:cNvSpPr>
          <p:nvPr/>
        </p:nvSpPr>
        <p:spPr bwMode="auto">
          <a:xfrm flipH="1">
            <a:off x="4191000" y="41148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4" descr="flooding"/>
          <p:cNvSpPr>
            <a:spLocks noChangeShapeType="1"/>
          </p:cNvSpPr>
          <p:nvPr/>
        </p:nvSpPr>
        <p:spPr bwMode="auto">
          <a:xfrm>
            <a:off x="4114800" y="3505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5" descr="flooding"/>
          <p:cNvSpPr>
            <a:spLocks noChangeShapeType="1"/>
          </p:cNvSpPr>
          <p:nvPr/>
        </p:nvSpPr>
        <p:spPr bwMode="auto">
          <a:xfrm>
            <a:off x="3200400" y="43434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6" descr="flooding"/>
          <p:cNvSpPr>
            <a:spLocks noChangeShapeType="1"/>
          </p:cNvSpPr>
          <p:nvPr/>
        </p:nvSpPr>
        <p:spPr bwMode="auto">
          <a:xfrm>
            <a:off x="5638800" y="32004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7" descr="flooding"/>
          <p:cNvSpPr>
            <a:spLocks noChangeShapeType="1"/>
          </p:cNvSpPr>
          <p:nvPr/>
        </p:nvSpPr>
        <p:spPr bwMode="auto">
          <a:xfrm>
            <a:off x="5105400" y="41148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9" descr="flooding"/>
          <p:cNvSpPr>
            <a:spLocks noChangeShapeType="1"/>
          </p:cNvSpPr>
          <p:nvPr/>
        </p:nvSpPr>
        <p:spPr bwMode="auto">
          <a:xfrm>
            <a:off x="6477000" y="37338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30" descr="flooding"/>
          <p:cNvSpPr>
            <a:spLocks noChangeShapeType="1"/>
          </p:cNvSpPr>
          <p:nvPr/>
        </p:nvSpPr>
        <p:spPr bwMode="auto">
          <a:xfrm flipH="1">
            <a:off x="6096000" y="42672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31" descr="flooding"/>
          <p:cNvSpPr>
            <a:spLocks noChangeShapeType="1"/>
          </p:cNvSpPr>
          <p:nvPr/>
        </p:nvSpPr>
        <p:spPr bwMode="auto">
          <a:xfrm flipH="1">
            <a:off x="37338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2" descr="flooding"/>
          <p:cNvSpPr>
            <a:spLocks noChangeShapeType="1"/>
          </p:cNvSpPr>
          <p:nvPr/>
        </p:nvSpPr>
        <p:spPr bwMode="auto">
          <a:xfrm>
            <a:off x="35052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57200" y="5410200"/>
            <a:ext cx="65674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Flooding may deliver packets to too many nodes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(in the </a:t>
            </a:r>
            <a:r>
              <a:rPr lang="en-US" altLang="en-US" sz="2000">
                <a:solidFill>
                  <a:srgbClr val="FF0000"/>
                </a:solidFill>
              </a:rPr>
              <a:t>worst case</a:t>
            </a:r>
            <a:r>
              <a:rPr lang="en-US" altLang="en-US" sz="2000"/>
              <a:t>, all nodes reachable from sender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may receive the packet)</a:t>
            </a:r>
          </a:p>
        </p:txBody>
      </p:sp>
      <p:sp>
        <p:nvSpPr>
          <p:cNvPr id="19490" name="Oval 34" descr="flooding"/>
          <p:cNvSpPr>
            <a:spLocks noChangeArrowheads="1"/>
          </p:cNvSpPr>
          <p:nvPr/>
        </p:nvSpPr>
        <p:spPr bwMode="auto">
          <a:xfrm>
            <a:off x="7162800" y="1905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19492" name="Line 36" descr="flooding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9" descr="flooding"/>
          <p:cNvSpPr>
            <a:spLocks noChangeArrowheads="1"/>
          </p:cNvSpPr>
          <p:nvPr/>
        </p:nvSpPr>
        <p:spPr bwMode="auto">
          <a:xfrm>
            <a:off x="6934200" y="30480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</a:t>
            </a:r>
          </a:p>
        </p:txBody>
      </p:sp>
      <p:sp>
        <p:nvSpPr>
          <p:cNvPr id="19494" name="Line 40" descr="flooding"/>
          <p:cNvSpPr>
            <a:spLocks noChangeShapeType="1"/>
          </p:cNvSpPr>
          <p:nvPr/>
        </p:nvSpPr>
        <p:spPr bwMode="auto">
          <a:xfrm flipV="1">
            <a:off x="6553200" y="3352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45" descr="flooding"/>
          <p:cNvSpPr>
            <a:spLocks noChangeArrowheads="1"/>
          </p:cNvSpPr>
          <p:nvPr/>
        </p:nvSpPr>
        <p:spPr bwMode="auto">
          <a:xfrm>
            <a:off x="7391400" y="4419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</a:t>
            </a:r>
          </a:p>
        </p:txBody>
      </p:sp>
      <p:sp>
        <p:nvSpPr>
          <p:cNvPr id="19496" name="Line 46" descr="flooding"/>
          <p:cNvSpPr>
            <a:spLocks noChangeShapeType="1"/>
          </p:cNvSpPr>
          <p:nvPr/>
        </p:nvSpPr>
        <p:spPr bwMode="auto">
          <a:xfrm>
            <a:off x="7239000" y="4419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7" descr="flooding"/>
          <p:cNvSpPr>
            <a:spLocks noChangeArrowheads="1"/>
          </p:cNvSpPr>
          <p:nvPr/>
        </p:nvSpPr>
        <p:spPr bwMode="auto">
          <a:xfrm>
            <a:off x="7848600" y="30480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</a:t>
            </a:r>
          </a:p>
        </p:txBody>
      </p:sp>
      <p:sp>
        <p:nvSpPr>
          <p:cNvPr id="19498" name="Line 48" descr="flooding"/>
          <p:cNvSpPr>
            <a:spLocks noChangeShapeType="1"/>
          </p:cNvSpPr>
          <p:nvPr/>
        </p:nvSpPr>
        <p:spPr bwMode="auto">
          <a:xfrm>
            <a:off x="75438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932B5F-B287-4532-813E-2C6FFB567BB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Delivery: </a:t>
            </a:r>
            <a:r>
              <a:rPr lang="en-US" altLang="en-US" smtClean="0">
                <a:solidFill>
                  <a:srgbClr val="339933"/>
                </a:solidFill>
              </a:rPr>
              <a:t>Advantages</a:t>
            </a:r>
            <a:endParaRPr lang="en-US" alt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Simplicity</a:t>
            </a:r>
          </a:p>
          <a:p>
            <a:endParaRPr lang="en-US" altLang="en-US" smtClean="0"/>
          </a:p>
          <a:p>
            <a:r>
              <a:rPr lang="en-US" altLang="en-US" smtClean="0"/>
              <a:t>May be more efficient than other protocols when rate of information transmission is low enough that the overhead of explicit route discovery/maintenance incurred by other protocols is relatively higher</a:t>
            </a:r>
          </a:p>
          <a:p>
            <a:pPr lvl="1"/>
            <a:r>
              <a:rPr lang="en-US" altLang="en-US" smtClean="0"/>
              <a:t>this scenario may occur, for instance, when nodes transmit </a:t>
            </a:r>
            <a:r>
              <a:rPr lang="en-US" altLang="en-US" smtClean="0">
                <a:solidFill>
                  <a:srgbClr val="339933"/>
                </a:solidFill>
              </a:rPr>
              <a:t>small data packets</a:t>
            </a:r>
            <a:r>
              <a:rPr lang="en-US" altLang="en-US" smtClean="0"/>
              <a:t> relatively infrequently, and many topology </a:t>
            </a:r>
            <a:r>
              <a:rPr lang="en-US" altLang="en-US" smtClean="0">
                <a:solidFill>
                  <a:srgbClr val="A50021"/>
                </a:solidFill>
              </a:rPr>
              <a:t>changes occur</a:t>
            </a:r>
            <a:r>
              <a:rPr lang="en-US" altLang="en-US" smtClean="0"/>
              <a:t> between consecutive packet transmissions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Potentially higher reliability of data delivery</a:t>
            </a:r>
          </a:p>
          <a:p>
            <a:pPr lvl="1"/>
            <a:r>
              <a:rPr lang="en-US" altLang="en-US" smtClean="0"/>
              <a:t>Because packets may be delivered to the destination on multiple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42E8ECA-7D29-4DDB-BFCE-C4D2815FE0D5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Delivery: </a:t>
            </a:r>
            <a:r>
              <a:rPr lang="en-US" altLang="en-US" smtClean="0">
                <a:solidFill>
                  <a:srgbClr val="FF0000"/>
                </a:solidFill>
              </a:rPr>
              <a:t>Disadvantages</a:t>
            </a:r>
            <a:endParaRPr lang="en-US" alt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Potentially, very high overhead</a:t>
            </a:r>
          </a:p>
          <a:p>
            <a:pPr lvl="1"/>
            <a:r>
              <a:rPr lang="en-US" altLang="en-US" smtClean="0"/>
              <a:t>Data packets may be delivered to too many nodes who do not need to receive them</a:t>
            </a:r>
          </a:p>
          <a:p>
            <a:endParaRPr lang="en-US" altLang="en-US" smtClean="0"/>
          </a:p>
          <a:p>
            <a:r>
              <a:rPr lang="en-US" altLang="en-US" smtClean="0"/>
              <a:t>Potentially lower reliability of data delivery</a:t>
            </a:r>
          </a:p>
          <a:p>
            <a:pPr lvl="1"/>
            <a:r>
              <a:rPr lang="en-US" altLang="en-US" smtClean="0"/>
              <a:t>Flooding uses broadcasting -- hard to implement reliable broadcast delivery without significantly increasing overhead</a:t>
            </a:r>
          </a:p>
          <a:p>
            <a:pPr lvl="3"/>
            <a:r>
              <a:rPr lang="en-US" altLang="en-US" smtClean="0"/>
              <a:t>Broadcasting in IEEE 802.11 MAC is unreliable</a:t>
            </a:r>
          </a:p>
          <a:p>
            <a:pPr lvl="1"/>
            <a:r>
              <a:rPr lang="en-US" altLang="en-US" smtClean="0"/>
              <a:t>In our example, nodes J and K may transmit to node D simultaneously, resulting in loss of the packet </a:t>
            </a:r>
          </a:p>
          <a:p>
            <a:pPr lvl="3"/>
            <a:r>
              <a:rPr lang="en-US" altLang="en-US" smtClean="0"/>
              <a:t>in this case, destination would not receive the packet at all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5AAF7AD-4DB8-4A1E-A62D-C018F5802700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of </a:t>
            </a:r>
            <a:r>
              <a:rPr lang="en-US" altLang="en-US" smtClean="0">
                <a:solidFill>
                  <a:srgbClr val="339933"/>
                </a:solidFill>
              </a:rPr>
              <a:t>Control</a:t>
            </a:r>
            <a:r>
              <a:rPr lang="en-US" altLang="en-US" smtClean="0"/>
              <a:t> Packets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Many protocols perform (potentially </a:t>
            </a:r>
            <a:r>
              <a:rPr lang="en-US" altLang="en-US" i="1" smtClean="0"/>
              <a:t>limited</a:t>
            </a:r>
            <a:r>
              <a:rPr lang="en-US" altLang="en-US" smtClean="0"/>
              <a:t>) flooding of </a:t>
            </a:r>
            <a:r>
              <a:rPr lang="en-US" altLang="en-US" smtClean="0">
                <a:solidFill>
                  <a:srgbClr val="339933"/>
                </a:solidFill>
              </a:rPr>
              <a:t>control</a:t>
            </a:r>
            <a:r>
              <a:rPr lang="en-US" altLang="en-US" smtClean="0"/>
              <a:t> packets, instead of </a:t>
            </a:r>
            <a:r>
              <a:rPr lang="en-US" altLang="en-US" smtClean="0">
                <a:solidFill>
                  <a:srgbClr val="A50021"/>
                </a:solidFill>
              </a:rPr>
              <a:t>data</a:t>
            </a:r>
            <a:r>
              <a:rPr lang="en-US" altLang="en-US" smtClean="0"/>
              <a:t> packets</a:t>
            </a:r>
          </a:p>
          <a:p>
            <a:endParaRPr lang="en-US" altLang="en-US" smtClean="0"/>
          </a:p>
          <a:p>
            <a:r>
              <a:rPr lang="en-US" altLang="en-US" smtClean="0"/>
              <a:t>The control packets are used to discover routes</a:t>
            </a:r>
          </a:p>
          <a:p>
            <a:endParaRPr lang="en-US" altLang="en-US" smtClean="0"/>
          </a:p>
          <a:p>
            <a:r>
              <a:rPr lang="en-US" altLang="en-US" smtClean="0"/>
              <a:t>Discovered routes are subsequently used to send data packet(s)</a:t>
            </a:r>
          </a:p>
          <a:p>
            <a:endParaRPr lang="en-US" altLang="en-US" smtClean="0"/>
          </a:p>
          <a:p>
            <a:r>
              <a:rPr lang="en-US" altLang="en-US" smtClean="0"/>
              <a:t>Overhead of control packet flooding is </a:t>
            </a:r>
            <a:r>
              <a:rPr lang="en-US" altLang="en-US" smtClean="0">
                <a:solidFill>
                  <a:schemeClr val="accent1"/>
                </a:solidFill>
              </a:rPr>
              <a:t>amortized</a:t>
            </a:r>
            <a:r>
              <a:rPr lang="en-US" altLang="en-US" smtClean="0"/>
              <a:t> over data packets transmitted between consecutive control packet floods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Slides taken from Nitin H. Vaidya’s Mobicom 2000 tutorial on Mobile Ad Hoc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AF4B000-E1BE-4ADC-A1F2-9A366FA8F39F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Source Routing (DSR) </a:t>
            </a:r>
            <a:r>
              <a:rPr lang="en-US" altLang="en-US" smtClean="0">
                <a:solidFill>
                  <a:schemeClr val="hlink"/>
                </a:solidFill>
              </a:rPr>
              <a:t>[Johnson96]</a:t>
            </a:r>
            <a:endParaRPr lang="en-US" alt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When node S wants to send a packet to node D, but does not know a route to D, node S initiates a </a:t>
            </a:r>
            <a:r>
              <a:rPr lang="en-US" altLang="en-US" smtClean="0">
                <a:solidFill>
                  <a:schemeClr val="accent1"/>
                </a:solidFill>
              </a:rPr>
              <a:t>route discovery</a:t>
            </a:r>
          </a:p>
          <a:p>
            <a:endParaRPr lang="en-US" altLang="en-US" smtClean="0"/>
          </a:p>
          <a:p>
            <a:r>
              <a:rPr lang="en-US" altLang="en-US" smtClean="0"/>
              <a:t>Source node S floods </a:t>
            </a:r>
            <a:r>
              <a:rPr lang="en-US" altLang="en-US" smtClean="0">
                <a:solidFill>
                  <a:srgbClr val="A50021"/>
                </a:solidFill>
              </a:rPr>
              <a:t>Route Request (RREQ)</a:t>
            </a:r>
            <a:r>
              <a:rPr lang="en-US" altLang="en-US" smtClean="0"/>
              <a:t> </a:t>
            </a:r>
          </a:p>
          <a:p>
            <a:endParaRPr lang="en-US" altLang="en-US" smtClean="0"/>
          </a:p>
          <a:p>
            <a:r>
              <a:rPr lang="en-US" altLang="en-US" smtClean="0"/>
              <a:t>Each node </a:t>
            </a:r>
            <a:r>
              <a:rPr lang="en-US" altLang="en-US" smtClean="0">
                <a:solidFill>
                  <a:srgbClr val="339933"/>
                </a:solidFill>
              </a:rPr>
              <a:t>appends own identifier</a:t>
            </a:r>
            <a:r>
              <a:rPr lang="en-US" altLang="en-US" smtClean="0"/>
              <a:t> when forwarding RREQ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26D5BD8-52FF-4F02-B3B8-389E3EC701C5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Discovery in DSR</a:t>
            </a:r>
          </a:p>
        </p:txBody>
      </p:sp>
      <p:sp>
        <p:nvSpPr>
          <p:cNvPr id="24610" name="Oval 35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24612" name="Oval 37" descr="Water droplets"/>
          <p:cNvSpPr>
            <a:spLocks noChangeArrowheads="1"/>
          </p:cNvSpPr>
          <p:nvPr/>
        </p:nvSpPr>
        <p:spPr bwMode="auto">
          <a:xfrm>
            <a:off x="609600" y="5562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000"/>
          </a:p>
        </p:txBody>
      </p:sp>
      <p:sp>
        <p:nvSpPr>
          <p:cNvPr id="24613" name="Text Box 38"/>
          <p:cNvSpPr txBox="1">
            <a:spLocks noChangeArrowheads="1"/>
          </p:cNvSpPr>
          <p:nvPr/>
        </p:nvSpPr>
        <p:spPr bwMode="auto">
          <a:xfrm>
            <a:off x="1447800" y="5715000"/>
            <a:ext cx="694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a node that has received RREQ for D from S</a:t>
            </a:r>
          </a:p>
        </p:txBody>
      </p:sp>
      <p:grpSp>
        <p:nvGrpSpPr>
          <p:cNvPr id="2" name="Group 1" descr="flooding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24580" name="Oval 3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24582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24585" name="Oval 8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24586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24587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24588" name="Oval 11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24589" name="Oval 12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G</a:t>
              </a:r>
            </a:p>
          </p:txBody>
        </p:sp>
        <p:sp>
          <p:nvSpPr>
            <p:cNvPr id="24590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24591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34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24611" name="Line 36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39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24615" name="Line 40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Oval 41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24617" name="Line 42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43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24619" name="Line 44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B2EC166-A559-4E6A-9A01-798ABBEF6ED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Discovery in DSR</a:t>
            </a:r>
          </a:p>
        </p:txBody>
      </p:sp>
      <p:sp>
        <p:nvSpPr>
          <p:cNvPr id="25633" name="Line 32" descr="route"/>
          <p:cNvSpPr>
            <a:spLocks noChangeShapeType="1"/>
          </p:cNvSpPr>
          <p:nvPr/>
        </p:nvSpPr>
        <p:spPr bwMode="auto">
          <a:xfrm>
            <a:off x="990600" y="5715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Text Box 33"/>
          <p:cNvSpPr txBox="1">
            <a:spLocks noChangeArrowheads="1"/>
          </p:cNvSpPr>
          <p:nvPr/>
        </p:nvSpPr>
        <p:spPr bwMode="auto">
          <a:xfrm>
            <a:off x="1752600" y="5486400"/>
            <a:ext cx="433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transmission of RREQ</a:t>
            </a:r>
          </a:p>
        </p:txBody>
      </p:sp>
      <p:sp>
        <p:nvSpPr>
          <p:cNvPr id="25635" name="Oval 36"/>
          <p:cNvSpPr>
            <a:spLocks noChangeArrowheads="1"/>
          </p:cNvSpPr>
          <p:nvPr/>
        </p:nvSpPr>
        <p:spPr bwMode="auto">
          <a:xfrm>
            <a:off x="7162800" y="1905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25636" name="Oval 37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25637" name="Line 38" descr="route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Text Box 39"/>
          <p:cNvSpPr txBox="1">
            <a:spLocks noChangeArrowheads="1"/>
          </p:cNvSpPr>
          <p:nvPr/>
        </p:nvSpPr>
        <p:spPr bwMode="auto">
          <a:xfrm>
            <a:off x="0" y="1447800"/>
            <a:ext cx="307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Broadcast transmission</a:t>
            </a:r>
          </a:p>
        </p:txBody>
      </p:sp>
      <p:sp>
        <p:nvSpPr>
          <p:cNvPr id="25639" name="Freeform 40" descr="route"/>
          <p:cNvSpPr>
            <a:spLocks/>
          </p:cNvSpPr>
          <p:nvPr/>
        </p:nvSpPr>
        <p:spPr bwMode="auto">
          <a:xfrm>
            <a:off x="1143000" y="1828800"/>
            <a:ext cx="1676400" cy="762000"/>
          </a:xfrm>
          <a:custGeom>
            <a:avLst/>
            <a:gdLst>
              <a:gd name="T0" fmla="*/ 0 w 1056"/>
              <a:gd name="T1" fmla="*/ 0 h 480"/>
              <a:gd name="T2" fmla="*/ 2147483647 w 1056"/>
              <a:gd name="T3" fmla="*/ 2147483647 h 480"/>
              <a:gd name="T4" fmla="*/ 2147483647 w 1056"/>
              <a:gd name="T5" fmla="*/ 2147483647 h 480"/>
              <a:gd name="T6" fmla="*/ 0 60000 65536"/>
              <a:gd name="T7" fmla="*/ 0 60000 65536"/>
              <a:gd name="T8" fmla="*/ 0 60000 65536"/>
              <a:gd name="T9" fmla="*/ 0 w 1056"/>
              <a:gd name="T10" fmla="*/ 0 h 480"/>
              <a:gd name="T11" fmla="*/ 1056 w 105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80">
                <a:moveTo>
                  <a:pt x="0" y="0"/>
                </a:moveTo>
                <a:cubicBezTo>
                  <a:pt x="248" y="56"/>
                  <a:pt x="496" y="112"/>
                  <a:pt x="672" y="192"/>
                </a:cubicBezTo>
                <a:cubicBezTo>
                  <a:pt x="848" y="272"/>
                  <a:pt x="984" y="424"/>
                  <a:pt x="1056" y="4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 descr="flooding"/>
          <p:cNvGrpSpPr/>
          <p:nvPr/>
        </p:nvGrpSpPr>
        <p:grpSpPr>
          <a:xfrm>
            <a:off x="1447800" y="1981200"/>
            <a:ext cx="7010400" cy="3048000"/>
            <a:chOff x="1447800" y="1981200"/>
            <a:chExt cx="7010400" cy="3048000"/>
          </a:xfrm>
        </p:grpSpPr>
        <p:sp>
          <p:nvSpPr>
            <p:cNvPr id="25604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25605" name="Oval 4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25606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25607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25608" name="Oval 7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25609" name="Oval 8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25610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25611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25612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25613" name="Oval 12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25614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25616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Oval 41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25641" name="Line 42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Oval 43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25643" name="Line 44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Oval 45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25645" name="Line 46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Text Box 48"/>
            <p:cNvSpPr txBox="1">
              <a:spLocks noChangeArrowheads="1"/>
            </p:cNvSpPr>
            <p:nvPr/>
          </p:nvSpPr>
          <p:spPr bwMode="auto">
            <a:xfrm>
              <a:off x="3657600" y="1981200"/>
              <a:ext cx="522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[S]</a:t>
              </a:r>
            </a:p>
          </p:txBody>
        </p:sp>
      </p:grpSp>
      <p:sp>
        <p:nvSpPr>
          <p:cNvPr id="25648" name="Text Box 49"/>
          <p:cNvSpPr txBox="1">
            <a:spLocks noChangeArrowheads="1"/>
          </p:cNvSpPr>
          <p:nvPr/>
        </p:nvSpPr>
        <p:spPr bwMode="auto">
          <a:xfrm>
            <a:off x="838200" y="6172200"/>
            <a:ext cx="6907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[X,Y]     Represents list of identifiers appended to RREQ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78C1B1C-7E4F-4BD8-848F-4BF5C2D16B55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4496"/>
            <a:ext cx="7772400" cy="1143000"/>
          </a:xfrm>
        </p:spPr>
        <p:txBody>
          <a:bodyPr/>
          <a:lstStyle/>
          <a:p>
            <a:r>
              <a:rPr lang="en-US" altLang="en-US" smtClean="0"/>
              <a:t>Route Discovery in DSR</a:t>
            </a:r>
          </a:p>
        </p:txBody>
      </p:sp>
      <p:sp>
        <p:nvSpPr>
          <p:cNvPr id="26658" name="Text Box 33"/>
          <p:cNvSpPr txBox="1">
            <a:spLocks noChangeArrowheads="1"/>
          </p:cNvSpPr>
          <p:nvPr/>
        </p:nvSpPr>
        <p:spPr bwMode="auto">
          <a:xfrm>
            <a:off x="1203325" y="5516563"/>
            <a:ext cx="652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 H receives packet RREQ from two neighbors: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</a:t>
            </a:r>
            <a:r>
              <a:rPr lang="en-US" altLang="en-US" sz="2000">
                <a:solidFill>
                  <a:srgbClr val="A50021"/>
                </a:solidFill>
              </a:rPr>
              <a:t>potential for collision</a:t>
            </a:r>
            <a:endParaRPr lang="en-US" altLang="en-US" sz="2000"/>
          </a:p>
        </p:txBody>
      </p:sp>
      <p:sp>
        <p:nvSpPr>
          <p:cNvPr id="26660" name="Oval 35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26661" name="Line 36" descr="route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 descr="route"/>
          <p:cNvGrpSpPr/>
          <p:nvPr/>
        </p:nvGrpSpPr>
        <p:grpSpPr>
          <a:xfrm>
            <a:off x="1447800" y="1905000"/>
            <a:ext cx="7010400" cy="3124200"/>
            <a:chOff x="1447800" y="1905000"/>
            <a:chExt cx="7010400" cy="3124200"/>
          </a:xfrm>
        </p:grpSpPr>
        <p:sp>
          <p:nvSpPr>
            <p:cNvPr id="26628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26629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26630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26631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26632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26633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26634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26635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26636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26637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26638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26639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26640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Line 32"/>
            <p:cNvSpPr>
              <a:spLocks noChangeShapeType="1"/>
            </p:cNvSpPr>
            <p:nvPr/>
          </p:nvSpPr>
          <p:spPr bwMode="auto">
            <a:xfrm flipH="1">
              <a:off x="4114800" y="2971800"/>
              <a:ext cx="228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Oval 34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26662" name="Oval 37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26663" name="Line 38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Oval 39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26665" name="Line 40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Oval 41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26667" name="Line 42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Text Box 44"/>
            <p:cNvSpPr txBox="1">
              <a:spLocks noChangeArrowheads="1"/>
            </p:cNvSpPr>
            <p:nvPr/>
          </p:nvSpPr>
          <p:spPr bwMode="auto">
            <a:xfrm>
              <a:off x="4724400" y="2286000"/>
              <a:ext cx="762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[S,E]</a:t>
              </a:r>
            </a:p>
          </p:txBody>
        </p:sp>
        <p:sp>
          <p:nvSpPr>
            <p:cNvPr id="26669" name="Text Box 45"/>
            <p:cNvSpPr txBox="1">
              <a:spLocks noChangeArrowheads="1"/>
            </p:cNvSpPr>
            <p:nvPr/>
          </p:nvSpPr>
          <p:spPr bwMode="auto">
            <a:xfrm>
              <a:off x="3652838" y="3687763"/>
              <a:ext cx="7762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[S,C]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9D61BCE-99BB-4579-A384-CD59C0527341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Discovery in DSR</a:t>
            </a:r>
          </a:p>
        </p:txBody>
      </p:sp>
      <p:sp>
        <p:nvSpPr>
          <p:cNvPr id="27683" name="Text Box 34"/>
          <p:cNvSpPr txBox="1">
            <a:spLocks noChangeArrowheads="1"/>
          </p:cNvSpPr>
          <p:nvPr/>
        </p:nvSpPr>
        <p:spPr bwMode="auto">
          <a:xfrm>
            <a:off x="762000" y="5410200"/>
            <a:ext cx="7602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 C receives RREQ from G and H, but does not forward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it again, because node C has </a:t>
            </a:r>
            <a:r>
              <a:rPr lang="en-US" altLang="en-US" sz="2000">
                <a:solidFill>
                  <a:schemeClr val="accent1"/>
                </a:solidFill>
              </a:rPr>
              <a:t>already forwarded RREQ</a:t>
            </a:r>
            <a:r>
              <a:rPr lang="en-US" altLang="en-US" sz="2000"/>
              <a:t> once</a:t>
            </a:r>
          </a:p>
        </p:txBody>
      </p:sp>
      <p:sp>
        <p:nvSpPr>
          <p:cNvPr id="27685" name="Oval 36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grpSp>
        <p:nvGrpSpPr>
          <p:cNvPr id="2" name="Group 1" descr="route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27652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27653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27654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27655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27656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27657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27658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27659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27660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27661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27662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27663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32"/>
            <p:cNvSpPr>
              <a:spLocks noChangeShapeType="1"/>
            </p:cNvSpPr>
            <p:nvPr/>
          </p:nvSpPr>
          <p:spPr bwMode="auto">
            <a:xfrm>
              <a:off x="1981200" y="4114800"/>
              <a:ext cx="6858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33"/>
            <p:cNvSpPr>
              <a:spLocks noChangeShapeType="1"/>
            </p:cNvSpPr>
            <p:nvPr/>
          </p:nvSpPr>
          <p:spPr bwMode="auto">
            <a:xfrm flipH="1">
              <a:off x="5105400" y="3352800"/>
              <a:ext cx="228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Oval 35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27686" name="Line 37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38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27688" name="Line 39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40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27690" name="Line 41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42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27692" name="Line 43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Text Box 44"/>
            <p:cNvSpPr txBox="1">
              <a:spLocks noChangeArrowheads="1"/>
            </p:cNvSpPr>
            <p:nvPr/>
          </p:nvSpPr>
          <p:spPr bwMode="auto">
            <a:xfrm>
              <a:off x="4495800" y="4343400"/>
              <a:ext cx="1042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[S,C,G]</a:t>
              </a:r>
            </a:p>
          </p:txBody>
        </p:sp>
        <p:sp>
          <p:nvSpPr>
            <p:cNvPr id="27694" name="Text Box 45"/>
            <p:cNvSpPr txBox="1">
              <a:spLocks noChangeArrowheads="1"/>
            </p:cNvSpPr>
            <p:nvPr/>
          </p:nvSpPr>
          <p:spPr bwMode="auto">
            <a:xfrm>
              <a:off x="5699125" y="2849563"/>
              <a:ext cx="987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[S,E,F]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B25A084-DA1E-4378-915E-DBD2729AB325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Discovery in DSR</a:t>
            </a:r>
          </a:p>
        </p:txBody>
      </p:sp>
      <p:sp>
        <p:nvSpPr>
          <p:cNvPr id="28706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28710" name="Text Box 37"/>
          <p:cNvSpPr txBox="1">
            <a:spLocks noChangeArrowheads="1"/>
          </p:cNvSpPr>
          <p:nvPr/>
        </p:nvSpPr>
        <p:spPr bwMode="auto">
          <a:xfrm>
            <a:off x="685800" y="55626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Nodes J and K both broadcast RREQ to node D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Since nodes J and K are </a:t>
            </a:r>
            <a:r>
              <a:rPr lang="en-US" altLang="en-US" sz="2000">
                <a:solidFill>
                  <a:srgbClr val="0000FF"/>
                </a:solidFill>
              </a:rPr>
              <a:t>hidden </a:t>
            </a:r>
            <a:r>
              <a:rPr lang="en-US" altLang="en-US" sz="2000"/>
              <a:t>from each other, their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</a:t>
            </a:r>
            <a:r>
              <a:rPr lang="en-US" altLang="en-US" sz="2000">
                <a:solidFill>
                  <a:srgbClr val="A50021"/>
                </a:solidFill>
              </a:rPr>
              <a:t>transmissions may collide</a:t>
            </a:r>
            <a:r>
              <a:rPr lang="en-US" altLang="en-US" sz="2000"/>
              <a:t> </a:t>
            </a:r>
            <a:endParaRPr lang="en-US" altLang="en-US" sz="2000">
              <a:solidFill>
                <a:srgbClr val="FF0000"/>
              </a:solidFill>
            </a:endParaRPr>
          </a:p>
        </p:txBody>
      </p:sp>
      <p:grpSp>
        <p:nvGrpSpPr>
          <p:cNvPr id="2" name="Group 1" descr="route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28676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28677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28678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28679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E</a:t>
              </a:r>
            </a:p>
          </p:txBody>
        </p:sp>
        <p:sp>
          <p:nvSpPr>
            <p:cNvPr id="28680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28681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28682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28683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28684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28685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28686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28687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28688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28707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Oval 35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28709" name="Line 36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Oval 38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28712" name="Line 39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Oval 40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28714" name="Line 41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Text Box 42"/>
            <p:cNvSpPr txBox="1">
              <a:spLocks noChangeArrowheads="1"/>
            </p:cNvSpPr>
            <p:nvPr/>
          </p:nvSpPr>
          <p:spPr bwMode="auto">
            <a:xfrm>
              <a:off x="6019800" y="4495800"/>
              <a:ext cx="12969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[S,C,G,K]</a:t>
              </a:r>
            </a:p>
          </p:txBody>
        </p:sp>
        <p:sp>
          <p:nvSpPr>
            <p:cNvPr id="28716" name="Text Box 43"/>
            <p:cNvSpPr txBox="1">
              <a:spLocks noChangeArrowheads="1"/>
            </p:cNvSpPr>
            <p:nvPr/>
          </p:nvSpPr>
          <p:spPr bwMode="auto">
            <a:xfrm>
              <a:off x="5867400" y="2819400"/>
              <a:ext cx="11985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[S,E,F,J]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5DA9646-88D9-454B-83C8-1F256F2ED183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Discovery in DSR</a:t>
            </a:r>
          </a:p>
        </p:txBody>
      </p:sp>
      <p:sp>
        <p:nvSpPr>
          <p:cNvPr id="29730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29732" name="Text Box 35"/>
          <p:cNvSpPr txBox="1">
            <a:spLocks noChangeArrowheads="1"/>
          </p:cNvSpPr>
          <p:nvPr/>
        </p:nvSpPr>
        <p:spPr bwMode="auto">
          <a:xfrm>
            <a:off x="1066800" y="5715000"/>
            <a:ext cx="6256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 D </a:t>
            </a:r>
            <a:r>
              <a:rPr lang="en-US" altLang="en-US" sz="2000">
                <a:solidFill>
                  <a:srgbClr val="A50021"/>
                </a:solidFill>
              </a:rPr>
              <a:t>does not forward</a:t>
            </a:r>
            <a:r>
              <a:rPr lang="en-US" altLang="en-US" sz="2000"/>
              <a:t> RREQ, because node 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is the </a:t>
            </a:r>
            <a:r>
              <a:rPr lang="en-US" altLang="en-US" sz="2000">
                <a:solidFill>
                  <a:schemeClr val="accent1"/>
                </a:solidFill>
              </a:rPr>
              <a:t>intended target </a:t>
            </a:r>
            <a:r>
              <a:rPr lang="en-US" altLang="en-US" sz="2000"/>
              <a:t>of the route discovery</a:t>
            </a:r>
          </a:p>
        </p:txBody>
      </p:sp>
      <p:grpSp>
        <p:nvGrpSpPr>
          <p:cNvPr id="2" name="Group 1" descr="route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29700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29701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29702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29703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29704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29705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29706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29707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29708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29709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29710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29711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29712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29731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Oval 36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29734" name="Line 37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Oval 38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29736" name="Line 39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Oval 40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29738" name="Line 41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Text Box 42"/>
            <p:cNvSpPr txBox="1">
              <a:spLocks noChangeArrowheads="1"/>
            </p:cNvSpPr>
            <p:nvPr/>
          </p:nvSpPr>
          <p:spPr bwMode="auto">
            <a:xfrm>
              <a:off x="6705600" y="2667000"/>
              <a:ext cx="1479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[S,E,F,J,M]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80D08FD-593A-4DC9-903C-D56B7776317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Discovery in DSR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Destination D on receiving the first RREQ, sends a </a:t>
            </a:r>
            <a:r>
              <a:rPr lang="en-US" altLang="en-US" smtClean="0">
                <a:solidFill>
                  <a:srgbClr val="339933"/>
                </a:solidFill>
              </a:rPr>
              <a:t>Route Reply (RREP)</a:t>
            </a:r>
          </a:p>
          <a:p>
            <a:endParaRPr lang="en-US" altLang="en-US" smtClean="0">
              <a:solidFill>
                <a:srgbClr val="339933"/>
              </a:solidFill>
            </a:endParaRPr>
          </a:p>
          <a:p>
            <a:r>
              <a:rPr lang="en-US" altLang="en-US" smtClean="0"/>
              <a:t>RREP is sent on a route obtained by </a:t>
            </a:r>
            <a:r>
              <a:rPr lang="en-US" altLang="en-US" smtClean="0">
                <a:solidFill>
                  <a:srgbClr val="FF0000"/>
                </a:solidFill>
              </a:rPr>
              <a:t>reversing</a:t>
            </a:r>
            <a:r>
              <a:rPr lang="en-US" altLang="en-US" smtClean="0"/>
              <a:t> the route appended to received RREQ</a:t>
            </a:r>
          </a:p>
          <a:p>
            <a:pPr lvl="1"/>
            <a:endParaRPr lang="en-US" altLang="en-US" smtClean="0">
              <a:solidFill>
                <a:srgbClr val="0000FF"/>
              </a:solidFill>
            </a:endParaRPr>
          </a:p>
          <a:p>
            <a:r>
              <a:rPr lang="en-US" altLang="en-US" smtClean="0"/>
              <a:t>RREP </a:t>
            </a:r>
            <a:r>
              <a:rPr lang="en-US" altLang="en-US" smtClean="0">
                <a:solidFill>
                  <a:srgbClr val="0000FF"/>
                </a:solidFill>
              </a:rPr>
              <a:t>includes the route</a:t>
            </a:r>
            <a:r>
              <a:rPr lang="en-US" altLang="en-US" smtClean="0"/>
              <a:t> from S to D on which RREQ was received by node D</a:t>
            </a: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41A10D1-D6FC-4742-B38B-AC4DAE8C6610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Reply in DSR</a:t>
            </a:r>
          </a:p>
        </p:txBody>
      </p:sp>
      <p:sp>
        <p:nvSpPr>
          <p:cNvPr id="31749" name="Oval 4" descr="Water droplets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31778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grpSp>
        <p:nvGrpSpPr>
          <p:cNvPr id="2" name="Group 1" descr="route"/>
          <p:cNvGrpSpPr/>
          <p:nvPr/>
        </p:nvGrpSpPr>
        <p:grpSpPr>
          <a:xfrm>
            <a:off x="1981200" y="1752600"/>
            <a:ext cx="6477000" cy="3276600"/>
            <a:chOff x="1981200" y="1752600"/>
            <a:chExt cx="6477000" cy="3276600"/>
          </a:xfrm>
        </p:grpSpPr>
        <p:sp>
          <p:nvSpPr>
            <p:cNvPr id="31748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31750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31751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31752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31753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31754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31755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31756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31757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31758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31759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31779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36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31781" name="Oval 38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31782" name="Line 39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40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31784" name="Line 43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Line 44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Text Box 46"/>
            <p:cNvSpPr txBox="1">
              <a:spLocks noChangeArrowheads="1"/>
            </p:cNvSpPr>
            <p:nvPr/>
          </p:nvSpPr>
          <p:spPr bwMode="auto">
            <a:xfrm>
              <a:off x="4800600" y="2286000"/>
              <a:ext cx="2230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A50021"/>
                  </a:solidFill>
                </a:rPr>
                <a:t>RREP [S,E,F,J,D]</a:t>
              </a:r>
              <a:endParaRPr lang="en-US" altLang="en-US" sz="2000"/>
            </a:p>
          </p:txBody>
        </p:sp>
      </p:grpSp>
      <p:sp>
        <p:nvSpPr>
          <p:cNvPr id="31787" name="Line 47" descr="dsr"/>
          <p:cNvSpPr>
            <a:spLocks noChangeShapeType="1"/>
          </p:cNvSpPr>
          <p:nvPr/>
        </p:nvSpPr>
        <p:spPr bwMode="auto">
          <a:xfrm flipH="1">
            <a:off x="1143000" y="6248400"/>
            <a:ext cx="381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Text Box 49"/>
          <p:cNvSpPr txBox="1">
            <a:spLocks noChangeArrowheads="1"/>
          </p:cNvSpPr>
          <p:nvPr/>
        </p:nvSpPr>
        <p:spPr bwMode="auto">
          <a:xfrm>
            <a:off x="1676400" y="6019800"/>
            <a:ext cx="443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RREP control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9A52F98-98A4-4A52-9FDB-F9F3C4B581F0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mtClean="0"/>
              <a:t>Route Reply in DSR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572000"/>
          </a:xfrm>
        </p:spPr>
        <p:txBody>
          <a:bodyPr/>
          <a:lstStyle/>
          <a:p>
            <a:r>
              <a:rPr lang="en-US" altLang="en-US" smtClean="0"/>
              <a:t>Route Reply can be sent by reversing the route in Route Request (RREQ) only if links are guaranteed to be bi-directional</a:t>
            </a:r>
          </a:p>
          <a:p>
            <a:pPr lvl="1"/>
            <a:r>
              <a:rPr lang="en-US" altLang="en-US" smtClean="0"/>
              <a:t>To ensure this, RREQ should be forwarded only if it received on a link that is known to be bi-directional</a:t>
            </a:r>
          </a:p>
          <a:p>
            <a:endParaRPr lang="en-US" altLang="en-US" smtClean="0"/>
          </a:p>
          <a:p>
            <a:r>
              <a:rPr lang="en-US" altLang="en-US" smtClean="0"/>
              <a:t>If unidirectional (asymmetric) links are allowed, then RREP may need a route discovery for S from node D </a:t>
            </a:r>
          </a:p>
          <a:p>
            <a:pPr lvl="1"/>
            <a:r>
              <a:rPr lang="en-US" altLang="en-US" smtClean="0"/>
              <a:t>Unless node D already knows a route to node S</a:t>
            </a:r>
          </a:p>
          <a:p>
            <a:pPr lvl="1"/>
            <a:r>
              <a:rPr lang="en-US" altLang="en-US" smtClean="0"/>
              <a:t>If a route discovery is initiated by D for a route to S, then the Route Reply is piggybacked on  the Route Request from D.</a:t>
            </a:r>
          </a:p>
          <a:p>
            <a:endParaRPr lang="en-US" altLang="en-US" smtClean="0"/>
          </a:p>
          <a:p>
            <a:r>
              <a:rPr lang="en-US" altLang="en-US" smtClean="0"/>
              <a:t>If IEEE 802.11 MAC is used to send data, then links have to be bi-directional (since Ack is used)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0B55B80-6736-4C09-8439-705B37F9BD75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Routing in MANET different 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Host mobility</a:t>
            </a:r>
          </a:p>
          <a:p>
            <a:pPr lvl="1"/>
            <a:r>
              <a:rPr lang="en-US" altLang="en-US" smtClean="0"/>
              <a:t>link failure/repair due to mobility may have different characteristics than those due to other causes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Rate of link failure/repair may be high when nodes move fast</a:t>
            </a:r>
          </a:p>
          <a:p>
            <a:endParaRPr lang="en-US" altLang="en-US" smtClean="0"/>
          </a:p>
          <a:p>
            <a:r>
              <a:rPr lang="en-US" altLang="en-US" smtClean="0"/>
              <a:t>New performance criteria may be used</a:t>
            </a:r>
          </a:p>
          <a:p>
            <a:pPr lvl="1"/>
            <a:r>
              <a:rPr lang="en-US" altLang="en-US" smtClean="0"/>
              <a:t>route stability despite mobility</a:t>
            </a:r>
          </a:p>
          <a:p>
            <a:pPr lvl="1"/>
            <a:r>
              <a:rPr lang="en-US" altLang="en-US" smtClean="0"/>
              <a:t>energy consumption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F7A99AB-93FB-4006-9159-867A09FFAE4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Source Routing (DSR)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000" smtClean="0"/>
          </a:p>
          <a:p>
            <a:r>
              <a:rPr lang="en-US" altLang="en-US" smtClean="0"/>
              <a:t>Node S on receiving RREP, caches the route included in the RREP</a:t>
            </a:r>
          </a:p>
          <a:p>
            <a:endParaRPr lang="en-US" altLang="en-US" smtClean="0"/>
          </a:p>
          <a:p>
            <a:r>
              <a:rPr lang="en-US" altLang="en-US" smtClean="0"/>
              <a:t>When node S sends a data packet to D, the entire route is included in the packet header</a:t>
            </a:r>
          </a:p>
          <a:p>
            <a:pPr lvl="1"/>
            <a:r>
              <a:rPr lang="en-US" altLang="en-US" smtClean="0"/>
              <a:t>hence the name </a:t>
            </a:r>
            <a:r>
              <a:rPr lang="en-US" altLang="en-US" smtClean="0">
                <a:solidFill>
                  <a:srgbClr val="339933"/>
                </a:solidFill>
              </a:rPr>
              <a:t>source routing</a:t>
            </a:r>
          </a:p>
          <a:p>
            <a:pPr lvl="1"/>
            <a:endParaRPr lang="en-US" altLang="en-US" smtClean="0">
              <a:solidFill>
                <a:srgbClr val="339933"/>
              </a:solidFill>
            </a:endParaRPr>
          </a:p>
          <a:p>
            <a:r>
              <a:rPr lang="en-US" altLang="en-US" smtClean="0"/>
              <a:t>Intermediate nodes use the </a:t>
            </a:r>
            <a:r>
              <a:rPr lang="en-US" altLang="en-US" smtClean="0">
                <a:solidFill>
                  <a:schemeClr val="accent1"/>
                </a:solidFill>
              </a:rPr>
              <a:t>source route</a:t>
            </a:r>
            <a:r>
              <a:rPr lang="en-US" altLang="en-US" smtClean="0"/>
              <a:t> included in a packet to determine to whom a packet should be forwarded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19C3D36-4C03-49F2-B0F4-E94FF4A29E7E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Delivery in DSR</a:t>
            </a:r>
          </a:p>
        </p:txBody>
      </p:sp>
      <p:sp>
        <p:nvSpPr>
          <p:cNvPr id="34850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grpSp>
        <p:nvGrpSpPr>
          <p:cNvPr id="2" name="Group 1" descr="dsr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34820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34821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34822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34823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34824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34825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34826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34827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34828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34829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34830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34831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34832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34851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Oval 35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34853" name="Line 36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Oval 37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34855" name="Line 38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Oval 39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34857" name="Line 40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Text Box 42"/>
            <p:cNvSpPr txBox="1">
              <a:spLocks noChangeArrowheads="1"/>
            </p:cNvSpPr>
            <p:nvPr/>
          </p:nvSpPr>
          <p:spPr bwMode="auto">
            <a:xfrm>
              <a:off x="3641725" y="2011363"/>
              <a:ext cx="2230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</a:rPr>
                <a:t>DATA [S,E,F,J,D]</a:t>
              </a:r>
            </a:p>
          </p:txBody>
        </p:sp>
      </p:grp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822325" y="5897563"/>
            <a:ext cx="5386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Packet header size grows with route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140D886-A1EA-4E24-A7D7-1971E5DDFD1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When to Perform a Route Discovery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When node S wants to send data to node D, but does not know a valid route node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733FE81-07CE-4F24-9801-5896565760FD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DSR Optimization: </a:t>
            </a:r>
            <a:r>
              <a:rPr lang="en-US" altLang="en-US" smtClean="0">
                <a:solidFill>
                  <a:schemeClr val="accent1"/>
                </a:solidFill>
              </a:rPr>
              <a:t>Route Caching</a:t>
            </a:r>
            <a:endParaRPr lang="en-US" alt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Each node caches a new route it learns by </a:t>
            </a:r>
            <a:r>
              <a:rPr lang="en-US" altLang="en-US" i="1" smtClean="0"/>
              <a:t>any means</a:t>
            </a:r>
          </a:p>
          <a:p>
            <a:r>
              <a:rPr lang="en-US" altLang="en-US" smtClean="0"/>
              <a:t>When node S finds </a:t>
            </a:r>
            <a:r>
              <a:rPr lang="en-US" altLang="en-US" smtClean="0">
                <a:solidFill>
                  <a:schemeClr val="accent1"/>
                </a:solidFill>
              </a:rPr>
              <a:t>route [S,E,F,J,D]</a:t>
            </a:r>
            <a:r>
              <a:rPr lang="en-US" altLang="en-US" smtClean="0"/>
              <a:t> to node D, node S also learns route [S,E,F] to node F</a:t>
            </a:r>
          </a:p>
          <a:p>
            <a:r>
              <a:rPr lang="en-US" altLang="en-US" smtClean="0"/>
              <a:t>When node K receives </a:t>
            </a:r>
            <a:r>
              <a:rPr lang="en-US" altLang="en-US" smtClean="0">
                <a:solidFill>
                  <a:srgbClr val="A50021"/>
                </a:solidFill>
              </a:rPr>
              <a:t>Route Request [S,C,G] </a:t>
            </a:r>
            <a:r>
              <a:rPr lang="en-US" altLang="en-US" smtClean="0"/>
              <a:t>destined for node, node K learns route [K,G,C,S] to node S</a:t>
            </a:r>
          </a:p>
          <a:p>
            <a:r>
              <a:rPr lang="en-US" altLang="en-US" smtClean="0"/>
              <a:t>When node F forwards </a:t>
            </a:r>
            <a:r>
              <a:rPr lang="en-US" altLang="en-US" smtClean="0">
                <a:solidFill>
                  <a:srgbClr val="FF0000"/>
                </a:solidFill>
              </a:rPr>
              <a:t>Route Reply RREP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[S,E,F,J,D],</a:t>
            </a:r>
            <a:r>
              <a:rPr lang="en-US" altLang="en-US" smtClean="0"/>
              <a:t> node F learns route [F,J,D] to node D</a:t>
            </a:r>
          </a:p>
          <a:p>
            <a:r>
              <a:rPr lang="en-US" altLang="en-US" smtClean="0"/>
              <a:t>When node E forwards </a:t>
            </a:r>
            <a:r>
              <a:rPr lang="en-US" altLang="en-US" smtClean="0">
                <a:solidFill>
                  <a:schemeClr val="accent2"/>
                </a:solidFill>
              </a:rPr>
              <a:t>Data [S,E,F,J,D]</a:t>
            </a:r>
            <a:r>
              <a:rPr lang="en-US" altLang="en-US" smtClean="0"/>
              <a:t> it learns route [E,F,J,D] to node D</a:t>
            </a:r>
          </a:p>
          <a:p>
            <a:r>
              <a:rPr lang="en-US" altLang="en-US" smtClean="0"/>
              <a:t>A node may also learn a route when it overhears Data packets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886B951-A773-4447-9101-127E1A7818FC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789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of Route Caching</a:t>
            </a:r>
          </a:p>
        </p:txBody>
      </p:sp>
      <p:sp>
        <p:nvSpPr>
          <p:cNvPr id="37892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When node S learns that a route to node D is broken, it uses another route from its local cache, if such a route to D exists in its cache. Otherwise, node S initiates route discovery by sending a route request</a:t>
            </a:r>
          </a:p>
          <a:p>
            <a:endParaRPr lang="en-US" altLang="en-US" smtClean="0"/>
          </a:p>
          <a:p>
            <a:r>
              <a:rPr lang="en-US" altLang="en-US" smtClean="0"/>
              <a:t>Node X on receiving a Route Request for some node D can send a Route Reply if node X knows a route to node D</a:t>
            </a:r>
          </a:p>
          <a:p>
            <a:endParaRPr lang="en-US" altLang="en-US" smtClean="0"/>
          </a:p>
          <a:p>
            <a:r>
              <a:rPr lang="en-US" altLang="en-US" smtClean="0"/>
              <a:t>Use of route cache </a:t>
            </a:r>
          </a:p>
          <a:p>
            <a:pPr lvl="1"/>
            <a:r>
              <a:rPr lang="en-US" altLang="en-US" smtClean="0"/>
              <a:t>can speed up route discovery</a:t>
            </a:r>
          </a:p>
          <a:p>
            <a:pPr lvl="1"/>
            <a:r>
              <a:rPr lang="en-US" altLang="en-US" smtClean="0"/>
              <a:t>can reduce propagation of route requests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F7A4535-C4C1-4BDF-A1CD-6B3C068FBE7B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of Route Caching</a:t>
            </a:r>
          </a:p>
        </p:txBody>
      </p:sp>
      <p:sp>
        <p:nvSpPr>
          <p:cNvPr id="38945" name="Text Box 36"/>
          <p:cNvSpPr txBox="1">
            <a:spLocks noChangeArrowheads="1"/>
          </p:cNvSpPr>
          <p:nvPr/>
        </p:nvSpPr>
        <p:spPr bwMode="auto">
          <a:xfrm>
            <a:off x="762000" y="5715000"/>
            <a:ext cx="7335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[P,Q,R]   Represents cached route at a node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            (DSR maintains the cached routes in a tree format)</a:t>
            </a:r>
          </a:p>
        </p:txBody>
      </p:sp>
      <p:grpSp>
        <p:nvGrpSpPr>
          <p:cNvPr id="2" name="Group 1" descr="p,q,r"/>
          <p:cNvGrpSpPr/>
          <p:nvPr/>
        </p:nvGrpSpPr>
        <p:grpSpPr>
          <a:xfrm>
            <a:off x="1447800" y="1873250"/>
            <a:ext cx="7010400" cy="3765550"/>
            <a:chOff x="1447800" y="1873250"/>
            <a:chExt cx="7010400" cy="3765550"/>
          </a:xfrm>
        </p:grpSpPr>
        <p:sp>
          <p:nvSpPr>
            <p:cNvPr id="38916" name="Oval 3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38917" name="Oval 4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38918" name="Oval 5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38919" name="Oval 6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38920" name="Oval 7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38921" name="Oval 8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38922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38923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38924" name="Oval 11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38925" name="Oval 12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38926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38927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38928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Oval 37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38947" name="Line 38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Oval 39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38949" name="Line 40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Oval 41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38951" name="Line 42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Text Box 44"/>
            <p:cNvSpPr txBox="1">
              <a:spLocks noChangeArrowheads="1"/>
            </p:cNvSpPr>
            <p:nvPr/>
          </p:nvSpPr>
          <p:spPr bwMode="auto">
            <a:xfrm>
              <a:off x="2235200" y="1873250"/>
              <a:ext cx="1327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[S,E,F,J,D]</a:t>
              </a:r>
            </a:p>
          </p:txBody>
        </p:sp>
        <p:sp>
          <p:nvSpPr>
            <p:cNvPr id="38953" name="Text Box 45"/>
            <p:cNvSpPr txBox="1">
              <a:spLocks noChangeArrowheads="1"/>
            </p:cNvSpPr>
            <p:nvPr/>
          </p:nvSpPr>
          <p:spPr bwMode="auto">
            <a:xfrm>
              <a:off x="3790950" y="2025650"/>
              <a:ext cx="1111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[E,F,J,D]</a:t>
              </a:r>
            </a:p>
          </p:txBody>
        </p:sp>
        <p:sp>
          <p:nvSpPr>
            <p:cNvPr id="38954" name="Text Box 47"/>
            <p:cNvSpPr txBox="1">
              <a:spLocks noChangeArrowheads="1"/>
            </p:cNvSpPr>
            <p:nvPr/>
          </p:nvSpPr>
          <p:spPr bwMode="auto">
            <a:xfrm>
              <a:off x="3305175" y="3671888"/>
              <a:ext cx="717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[C,S]</a:t>
              </a:r>
            </a:p>
          </p:txBody>
        </p:sp>
        <p:sp>
          <p:nvSpPr>
            <p:cNvPr id="38955" name="Text Box 48"/>
            <p:cNvSpPr txBox="1">
              <a:spLocks noChangeArrowheads="1"/>
            </p:cNvSpPr>
            <p:nvPr/>
          </p:nvSpPr>
          <p:spPr bwMode="auto">
            <a:xfrm>
              <a:off x="4308475" y="4129088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[G,C,S]</a:t>
              </a:r>
            </a:p>
          </p:txBody>
        </p:sp>
        <p:sp>
          <p:nvSpPr>
            <p:cNvPr id="38956" name="Text Box 50"/>
            <p:cNvSpPr txBox="1">
              <a:spLocks noChangeArrowheads="1"/>
            </p:cNvSpPr>
            <p:nvPr/>
          </p:nvSpPr>
          <p:spPr bwMode="auto">
            <a:xfrm>
              <a:off x="4957763" y="2452688"/>
              <a:ext cx="168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[F,J,D],[F,E,S]</a:t>
              </a:r>
            </a:p>
          </p:txBody>
        </p:sp>
        <p:sp>
          <p:nvSpPr>
            <p:cNvPr id="38957" name="Text Box 51"/>
            <p:cNvSpPr txBox="1">
              <a:spLocks noChangeArrowheads="1"/>
            </p:cNvSpPr>
            <p:nvPr/>
          </p:nvSpPr>
          <p:spPr bwMode="auto">
            <a:xfrm>
              <a:off x="5840413" y="2986088"/>
              <a:ext cx="1098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[J,F,E,S]</a:t>
              </a:r>
              <a:endParaRPr lang="en-US" altLang="en-US" sz="2000"/>
            </a:p>
          </p:txBody>
        </p:sp>
        <p:sp>
          <p:nvSpPr>
            <p:cNvPr id="38958" name="Oval 52"/>
            <p:cNvSpPr>
              <a:spLocks noChangeArrowheads="1"/>
            </p:cNvSpPr>
            <p:nvPr/>
          </p:nvSpPr>
          <p:spPr bwMode="auto">
            <a:xfrm>
              <a:off x="5867400" y="5029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38959" name="Line 55"/>
            <p:cNvSpPr>
              <a:spLocks noChangeShapeType="1"/>
            </p:cNvSpPr>
            <p:nvPr/>
          </p:nvSpPr>
          <p:spPr bwMode="auto">
            <a:xfrm>
              <a:off x="5867400" y="47244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Line 56"/>
            <p:cNvSpPr>
              <a:spLocks noChangeShapeType="1"/>
            </p:cNvSpPr>
            <p:nvPr/>
          </p:nvSpPr>
          <p:spPr bwMode="auto">
            <a:xfrm>
              <a:off x="5867400" y="4648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1" name="Line 57"/>
            <p:cNvSpPr>
              <a:spLocks noChangeShapeType="1"/>
            </p:cNvSpPr>
            <p:nvPr/>
          </p:nvSpPr>
          <p:spPr bwMode="auto">
            <a:xfrm flipH="1">
              <a:off x="6324600" y="44958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C5FA97B-BFD8-441E-AAD7-72E1A21DA7A0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of Route Caching:</a:t>
            </a:r>
            <a:br>
              <a:rPr lang="en-US" altLang="en-US" smtClean="0"/>
            </a:br>
            <a:r>
              <a:rPr lang="en-US" altLang="en-US" smtClean="0">
                <a:solidFill>
                  <a:srgbClr val="FF0000"/>
                </a:solidFill>
              </a:rPr>
              <a:t>Can Speed up Route Discovery</a:t>
            </a:r>
            <a:endParaRPr lang="en-US" altLang="en-US" smtClean="0"/>
          </a:p>
        </p:txBody>
      </p:sp>
      <p:sp>
        <p:nvSpPr>
          <p:cNvPr id="39969" name="Oval 32" descr="Water droplets"/>
          <p:cNvSpPr>
            <a:spLocks noChangeArrowheads="1"/>
          </p:cNvSpPr>
          <p:nvPr/>
        </p:nvSpPr>
        <p:spPr bwMode="auto">
          <a:xfrm>
            <a:off x="5867400" y="5029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39985" name="Text Box 51"/>
          <p:cNvSpPr txBox="1">
            <a:spLocks noChangeArrowheads="1"/>
          </p:cNvSpPr>
          <p:nvPr/>
        </p:nvSpPr>
        <p:spPr bwMode="auto">
          <a:xfrm>
            <a:off x="304800" y="5334000"/>
            <a:ext cx="49895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When node Z sends a route request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for node C, node K sends back a route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reply [Z,K,G,C] to node Z using a locally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cached route</a:t>
            </a:r>
          </a:p>
        </p:txBody>
      </p:sp>
      <p:grpSp>
        <p:nvGrpSpPr>
          <p:cNvPr id="2" name="Group 1" descr="caching"/>
          <p:cNvGrpSpPr/>
          <p:nvPr/>
        </p:nvGrpSpPr>
        <p:grpSpPr>
          <a:xfrm>
            <a:off x="1447800" y="1873250"/>
            <a:ext cx="7010400" cy="3370263"/>
            <a:chOff x="1447800" y="1873250"/>
            <a:chExt cx="7010400" cy="3370263"/>
          </a:xfrm>
        </p:grpSpPr>
        <p:sp>
          <p:nvSpPr>
            <p:cNvPr id="39940" name="Oval 3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39941" name="Oval 4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39942" name="Oval 5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39943" name="Oval 6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39944" name="Oval 7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39945" name="Oval 8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39946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39947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39948" name="Oval 11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39949" name="Oval 12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39950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39951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39952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Oval 36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39971" name="Line 37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Oval 38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39973" name="Line 39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Oval 40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39975" name="Line 41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Text Box 42"/>
            <p:cNvSpPr txBox="1">
              <a:spLocks noChangeArrowheads="1"/>
            </p:cNvSpPr>
            <p:nvPr/>
          </p:nvSpPr>
          <p:spPr bwMode="auto">
            <a:xfrm>
              <a:off x="2235200" y="1873250"/>
              <a:ext cx="1327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[S,E,F,J,D]</a:t>
              </a:r>
            </a:p>
          </p:txBody>
        </p:sp>
        <p:sp>
          <p:nvSpPr>
            <p:cNvPr id="39977" name="Text Box 43"/>
            <p:cNvSpPr txBox="1">
              <a:spLocks noChangeArrowheads="1"/>
            </p:cNvSpPr>
            <p:nvPr/>
          </p:nvSpPr>
          <p:spPr bwMode="auto">
            <a:xfrm>
              <a:off x="3790950" y="2025650"/>
              <a:ext cx="1111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[E,F,J,D]</a:t>
              </a:r>
            </a:p>
          </p:txBody>
        </p:sp>
        <p:sp>
          <p:nvSpPr>
            <p:cNvPr id="39978" name="Text Box 44"/>
            <p:cNvSpPr txBox="1">
              <a:spLocks noChangeArrowheads="1"/>
            </p:cNvSpPr>
            <p:nvPr/>
          </p:nvSpPr>
          <p:spPr bwMode="auto">
            <a:xfrm>
              <a:off x="3305175" y="3671888"/>
              <a:ext cx="717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[C,S]</a:t>
              </a:r>
            </a:p>
          </p:txBody>
        </p:sp>
        <p:sp>
          <p:nvSpPr>
            <p:cNvPr id="39979" name="Text Box 45"/>
            <p:cNvSpPr txBox="1">
              <a:spLocks noChangeArrowheads="1"/>
            </p:cNvSpPr>
            <p:nvPr/>
          </p:nvSpPr>
          <p:spPr bwMode="auto">
            <a:xfrm>
              <a:off x="4267200" y="3276600"/>
              <a:ext cx="958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[G,C,S]</a:t>
              </a:r>
            </a:p>
          </p:txBody>
        </p:sp>
        <p:sp>
          <p:nvSpPr>
            <p:cNvPr id="39980" name="Text Box 46"/>
            <p:cNvSpPr txBox="1">
              <a:spLocks noChangeArrowheads="1"/>
            </p:cNvSpPr>
            <p:nvPr/>
          </p:nvSpPr>
          <p:spPr bwMode="auto">
            <a:xfrm>
              <a:off x="4957763" y="2452688"/>
              <a:ext cx="168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[F,J,D],[F,E,S]</a:t>
              </a:r>
            </a:p>
          </p:txBody>
        </p:sp>
        <p:sp>
          <p:nvSpPr>
            <p:cNvPr id="39981" name="Text Box 47"/>
            <p:cNvSpPr txBox="1">
              <a:spLocks noChangeArrowheads="1"/>
            </p:cNvSpPr>
            <p:nvPr/>
          </p:nvSpPr>
          <p:spPr bwMode="auto">
            <a:xfrm>
              <a:off x="5840413" y="2986088"/>
              <a:ext cx="1098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[J,F,E,S]</a:t>
              </a:r>
              <a:endParaRPr lang="en-US" altLang="en-US" sz="2000"/>
            </a:p>
          </p:txBody>
        </p:sp>
        <p:sp>
          <p:nvSpPr>
            <p:cNvPr id="39982" name="Line 48"/>
            <p:cNvSpPr>
              <a:spLocks noChangeShapeType="1"/>
            </p:cNvSpPr>
            <p:nvPr/>
          </p:nvSpPr>
          <p:spPr bwMode="auto">
            <a:xfrm>
              <a:off x="5867400" y="4724400"/>
              <a:ext cx="228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Text Box 49"/>
            <p:cNvSpPr txBox="1">
              <a:spLocks noChangeArrowheads="1"/>
            </p:cNvSpPr>
            <p:nvPr/>
          </p:nvSpPr>
          <p:spPr bwMode="auto">
            <a:xfrm>
              <a:off x="5105400" y="4876800"/>
              <a:ext cx="844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RREQ</a:t>
              </a:r>
              <a:endParaRPr lang="en-US" altLang="en-US" sz="2000"/>
            </a:p>
          </p:txBody>
        </p:sp>
        <p:sp>
          <p:nvSpPr>
            <p:cNvPr id="39984" name="Line 50"/>
            <p:cNvSpPr>
              <a:spLocks noChangeShapeType="1"/>
            </p:cNvSpPr>
            <p:nvPr/>
          </p:nvSpPr>
          <p:spPr bwMode="auto">
            <a:xfrm flipV="1">
              <a:off x="6324600" y="4495800"/>
              <a:ext cx="53340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Text Box 52"/>
            <p:cNvSpPr txBox="1">
              <a:spLocks noChangeArrowheads="1"/>
            </p:cNvSpPr>
            <p:nvPr/>
          </p:nvSpPr>
          <p:spPr bwMode="auto">
            <a:xfrm>
              <a:off x="4419600" y="4343400"/>
              <a:ext cx="1187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[K,G,C,S]</a:t>
              </a:r>
            </a:p>
          </p:txBody>
        </p:sp>
        <p:sp>
          <p:nvSpPr>
            <p:cNvPr id="39987" name="Line 53"/>
            <p:cNvSpPr>
              <a:spLocks noChangeShapeType="1"/>
            </p:cNvSpPr>
            <p:nvPr/>
          </p:nvSpPr>
          <p:spPr bwMode="auto">
            <a:xfrm>
              <a:off x="6019800" y="4648200"/>
              <a:ext cx="304800" cy="3048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Text Box 54"/>
            <p:cNvSpPr txBox="1">
              <a:spLocks noChangeArrowheads="1"/>
            </p:cNvSpPr>
            <p:nvPr/>
          </p:nvSpPr>
          <p:spPr bwMode="auto">
            <a:xfrm>
              <a:off x="5943600" y="4495800"/>
              <a:ext cx="819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RREP</a:t>
              </a:r>
              <a:endParaRPr lang="en-US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11AE19B-0CA1-4DDF-94AF-596B9317215B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of Route Caching:</a:t>
            </a:r>
            <a:br>
              <a:rPr lang="en-US" altLang="en-US" smtClean="0"/>
            </a:br>
            <a:r>
              <a:rPr lang="en-US" altLang="en-US" smtClean="0">
                <a:solidFill>
                  <a:srgbClr val="FF0000"/>
                </a:solidFill>
              </a:rPr>
              <a:t>Can Reduce Propagation of Route Requests</a:t>
            </a:r>
            <a:endParaRPr lang="en-US" altLang="en-US" smtClean="0"/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40993" name="Oval 32" descr="Water droplets"/>
          <p:cNvSpPr>
            <a:spLocks noChangeArrowheads="1"/>
          </p:cNvSpPr>
          <p:nvPr/>
        </p:nvSpPr>
        <p:spPr bwMode="auto">
          <a:xfrm>
            <a:off x="5867400" y="50292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228600" y="5638800"/>
            <a:ext cx="7164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Assume that there is no link between D and Z.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Route Reply (RREP) from node K </a:t>
            </a:r>
            <a:r>
              <a:rPr lang="en-US" altLang="en-US" sz="2000">
                <a:solidFill>
                  <a:srgbClr val="FF0000"/>
                </a:solidFill>
              </a:rPr>
              <a:t>limits flooding</a:t>
            </a:r>
            <a:r>
              <a:rPr lang="en-US" altLang="en-US" sz="2000"/>
              <a:t> of RREQ.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In general, the reduction may be less dramatic.</a:t>
            </a:r>
          </a:p>
        </p:txBody>
      </p:sp>
      <p:grpSp>
        <p:nvGrpSpPr>
          <p:cNvPr id="2" name="Group 1" descr="caching"/>
          <p:cNvGrpSpPr/>
          <p:nvPr/>
        </p:nvGrpSpPr>
        <p:grpSpPr>
          <a:xfrm>
            <a:off x="1981200" y="1676400"/>
            <a:ext cx="6477000" cy="3567113"/>
            <a:chOff x="1981200" y="1676400"/>
            <a:chExt cx="6477000" cy="3567113"/>
          </a:xfrm>
        </p:grpSpPr>
        <p:sp>
          <p:nvSpPr>
            <p:cNvPr id="40964" name="Oval 3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40966" name="Oval 5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40967" name="Oval 6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E</a:t>
              </a:r>
            </a:p>
          </p:txBody>
        </p:sp>
        <p:sp>
          <p:nvSpPr>
            <p:cNvPr id="40968" name="Oval 7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40969" name="Oval 8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40970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40971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40973" name="Oval 12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40974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40975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40976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Oval 33"/>
            <p:cNvSpPr>
              <a:spLocks noChangeArrowheads="1"/>
            </p:cNvSpPr>
            <p:nvPr/>
          </p:nvSpPr>
          <p:spPr bwMode="auto">
            <a:xfrm>
              <a:off x="7315200" y="1676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Y</a:t>
              </a:r>
            </a:p>
          </p:txBody>
        </p:sp>
        <p:sp>
          <p:nvSpPr>
            <p:cNvPr id="40995" name="Oval 34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40996" name="Line 35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Oval 36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40998" name="Line 37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Oval 38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41000" name="Line 39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Text Box 40"/>
            <p:cNvSpPr txBox="1">
              <a:spLocks noChangeArrowheads="1"/>
            </p:cNvSpPr>
            <p:nvPr/>
          </p:nvSpPr>
          <p:spPr bwMode="auto">
            <a:xfrm>
              <a:off x="2235200" y="1873250"/>
              <a:ext cx="1327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[S,E,F,J,D]</a:t>
              </a:r>
            </a:p>
          </p:txBody>
        </p:sp>
        <p:sp>
          <p:nvSpPr>
            <p:cNvPr id="41002" name="Text Box 41"/>
            <p:cNvSpPr txBox="1">
              <a:spLocks noChangeArrowheads="1"/>
            </p:cNvSpPr>
            <p:nvPr/>
          </p:nvSpPr>
          <p:spPr bwMode="auto">
            <a:xfrm>
              <a:off x="3790950" y="2025650"/>
              <a:ext cx="1111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[E,F,J,D]</a:t>
              </a:r>
            </a:p>
          </p:txBody>
        </p:sp>
        <p:sp>
          <p:nvSpPr>
            <p:cNvPr id="41003" name="Text Box 42"/>
            <p:cNvSpPr txBox="1">
              <a:spLocks noChangeArrowheads="1"/>
            </p:cNvSpPr>
            <p:nvPr/>
          </p:nvSpPr>
          <p:spPr bwMode="auto">
            <a:xfrm>
              <a:off x="3305175" y="3671888"/>
              <a:ext cx="717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[C,S]</a:t>
              </a:r>
            </a:p>
          </p:txBody>
        </p:sp>
        <p:sp>
          <p:nvSpPr>
            <p:cNvPr id="41004" name="Text Box 43"/>
            <p:cNvSpPr txBox="1">
              <a:spLocks noChangeArrowheads="1"/>
            </p:cNvSpPr>
            <p:nvPr/>
          </p:nvSpPr>
          <p:spPr bwMode="auto">
            <a:xfrm>
              <a:off x="4267200" y="3276600"/>
              <a:ext cx="958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[G,C,S]</a:t>
              </a:r>
            </a:p>
          </p:txBody>
        </p:sp>
        <p:sp>
          <p:nvSpPr>
            <p:cNvPr id="41005" name="Text Box 44"/>
            <p:cNvSpPr txBox="1">
              <a:spLocks noChangeArrowheads="1"/>
            </p:cNvSpPr>
            <p:nvPr/>
          </p:nvSpPr>
          <p:spPr bwMode="auto">
            <a:xfrm>
              <a:off x="4957763" y="2452688"/>
              <a:ext cx="168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[F,J,D],[F,E,S]</a:t>
              </a:r>
            </a:p>
          </p:txBody>
        </p:sp>
        <p:sp>
          <p:nvSpPr>
            <p:cNvPr id="41006" name="Text Box 45"/>
            <p:cNvSpPr txBox="1">
              <a:spLocks noChangeArrowheads="1"/>
            </p:cNvSpPr>
            <p:nvPr/>
          </p:nvSpPr>
          <p:spPr bwMode="auto">
            <a:xfrm>
              <a:off x="5840413" y="2986088"/>
              <a:ext cx="1098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[J,F,E,S]</a:t>
              </a:r>
              <a:endParaRPr lang="en-US" altLang="en-US" sz="2000"/>
            </a:p>
          </p:txBody>
        </p:sp>
        <p:sp>
          <p:nvSpPr>
            <p:cNvPr id="41007" name="Line 46"/>
            <p:cNvSpPr>
              <a:spLocks noChangeShapeType="1"/>
            </p:cNvSpPr>
            <p:nvPr/>
          </p:nvSpPr>
          <p:spPr bwMode="auto">
            <a:xfrm>
              <a:off x="5867400" y="4724400"/>
              <a:ext cx="228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Text Box 47"/>
            <p:cNvSpPr txBox="1">
              <a:spLocks noChangeArrowheads="1"/>
            </p:cNvSpPr>
            <p:nvPr/>
          </p:nvSpPr>
          <p:spPr bwMode="auto">
            <a:xfrm>
              <a:off x="5105400" y="4876800"/>
              <a:ext cx="844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RREQ</a:t>
              </a:r>
              <a:endParaRPr lang="en-US" altLang="en-US" sz="2000"/>
            </a:p>
          </p:txBody>
        </p:sp>
        <p:sp>
          <p:nvSpPr>
            <p:cNvPr id="41010" name="Text Box 50"/>
            <p:cNvSpPr txBox="1">
              <a:spLocks noChangeArrowheads="1"/>
            </p:cNvSpPr>
            <p:nvPr/>
          </p:nvSpPr>
          <p:spPr bwMode="auto">
            <a:xfrm>
              <a:off x="4419600" y="4343400"/>
              <a:ext cx="1187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[K,G,C,S]</a:t>
              </a:r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>
              <a:off x="6019800" y="4648200"/>
              <a:ext cx="304800" cy="3048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Text Box 52"/>
            <p:cNvSpPr txBox="1">
              <a:spLocks noChangeArrowheads="1"/>
            </p:cNvSpPr>
            <p:nvPr/>
          </p:nvSpPr>
          <p:spPr bwMode="auto">
            <a:xfrm>
              <a:off x="6308725" y="4616450"/>
              <a:ext cx="819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RREP</a:t>
              </a:r>
              <a:endParaRPr lang="en-US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02F287F-DED6-483C-9308-150650D22922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Route Error (RERR)</a:t>
            </a:r>
          </a:p>
        </p:txBody>
      </p:sp>
      <p:sp>
        <p:nvSpPr>
          <p:cNvPr id="42018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42027" name="Text Box 42"/>
          <p:cNvSpPr txBox="1">
            <a:spLocks noChangeArrowheads="1"/>
          </p:cNvSpPr>
          <p:nvPr/>
        </p:nvSpPr>
        <p:spPr bwMode="auto">
          <a:xfrm>
            <a:off x="0" y="5299075"/>
            <a:ext cx="8458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J sends a route error to S along route J-F-E-S when its attempt to forward the data packet S (with route SEFJD) on J-D fails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Nodes hearing RERR update their route cache to remove link J-D</a:t>
            </a:r>
          </a:p>
        </p:txBody>
      </p:sp>
      <p:grpSp>
        <p:nvGrpSpPr>
          <p:cNvPr id="2" name="Group 1" descr="rerr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41988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41989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41990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41991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41992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41993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41994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41995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41996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41997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41998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41999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42019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Oval 35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42021" name="Line 36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Oval 37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42023" name="Line 38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Oval 39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42025" name="Line 40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Text Box 41"/>
            <p:cNvSpPr txBox="1">
              <a:spLocks noChangeArrowheads="1"/>
            </p:cNvSpPr>
            <p:nvPr/>
          </p:nvSpPr>
          <p:spPr bwMode="auto">
            <a:xfrm>
              <a:off x="4572000" y="1965325"/>
              <a:ext cx="15541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RERR [J-D]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42028" name="Line 43"/>
            <p:cNvSpPr>
              <a:spLocks noChangeShapeType="1"/>
            </p:cNvSpPr>
            <p:nvPr/>
          </p:nvSpPr>
          <p:spPr bwMode="auto">
            <a:xfrm flipH="1">
              <a:off x="6553200" y="3657600"/>
              <a:ext cx="15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Line 44"/>
            <p:cNvSpPr>
              <a:spLocks noChangeShapeType="1"/>
            </p:cNvSpPr>
            <p:nvPr/>
          </p:nvSpPr>
          <p:spPr bwMode="auto">
            <a:xfrm flipH="1">
              <a:off x="6477000" y="3733800"/>
              <a:ext cx="4572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544E400-C588-4B8D-86B3-1B83E68F8002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30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Caching: </a:t>
            </a:r>
            <a:r>
              <a:rPr lang="en-US" altLang="en-US" smtClean="0">
                <a:solidFill>
                  <a:srgbClr val="FF0000"/>
                </a:solidFill>
              </a:rPr>
              <a:t>Beware!</a:t>
            </a:r>
            <a:endParaRPr lang="en-US" altLang="en-US" smtClean="0"/>
          </a:p>
        </p:txBody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Stale caches can adversely affect performance</a:t>
            </a:r>
          </a:p>
          <a:p>
            <a:endParaRPr lang="en-US" altLang="en-US" smtClean="0"/>
          </a:p>
          <a:p>
            <a:r>
              <a:rPr lang="en-US" altLang="en-US" smtClean="0"/>
              <a:t>With passage of time and host mobility, cached routes may become invalid</a:t>
            </a:r>
          </a:p>
          <a:p>
            <a:endParaRPr lang="en-US" altLang="en-US" smtClean="0"/>
          </a:p>
          <a:p>
            <a:r>
              <a:rPr lang="en-US" altLang="en-US" smtClean="0"/>
              <a:t>A sender host may try several stale routes (obtained from local cache, or replied from cache by other nodes), before finding a good route</a:t>
            </a:r>
          </a:p>
          <a:p>
            <a:endParaRPr lang="en-US" altLang="en-US" smtClean="0"/>
          </a:p>
          <a:p>
            <a:r>
              <a:rPr lang="en-US" altLang="en-US" smtClean="0"/>
              <a:t>An illustration of the adverse impact on TCP will be discussed later in  the tutorial </a:t>
            </a:r>
            <a:r>
              <a:rPr lang="en-US" altLang="en-US" smtClean="0">
                <a:solidFill>
                  <a:schemeClr val="hlink"/>
                </a:solidFill>
              </a:rPr>
              <a:t>[Holland99]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8CBFA4B-E02D-4B8C-BC3F-66F3D119AEF6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Unicast Routing Protocols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Many protocols have been proposed</a:t>
            </a:r>
          </a:p>
          <a:p>
            <a:endParaRPr lang="en-US" altLang="en-US" smtClean="0"/>
          </a:p>
          <a:p>
            <a:r>
              <a:rPr lang="en-US" altLang="en-US" smtClean="0"/>
              <a:t>Some have been invented specifically for MANET</a:t>
            </a:r>
          </a:p>
          <a:p>
            <a:endParaRPr lang="en-US" altLang="en-US" smtClean="0"/>
          </a:p>
          <a:p>
            <a:r>
              <a:rPr lang="en-US" altLang="en-US" smtClean="0"/>
              <a:t>Others are adapted from previously proposed protocols for wired networks</a:t>
            </a:r>
          </a:p>
          <a:p>
            <a:endParaRPr lang="en-US" altLang="en-US" smtClean="0"/>
          </a:p>
          <a:p>
            <a:r>
              <a:rPr lang="en-US" altLang="en-US" smtClean="0"/>
              <a:t>No single protocol works well in all environments</a:t>
            </a:r>
          </a:p>
          <a:p>
            <a:pPr lvl="1"/>
            <a:r>
              <a:rPr lang="en-US" altLang="en-US" smtClean="0"/>
              <a:t>some attempts made to develop adaptive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7B07082-2B8E-4934-8DB1-35323DA97907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Source Routing: Advantages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Routes maintained only between nodes who need to communicate</a:t>
            </a:r>
          </a:p>
          <a:p>
            <a:pPr lvl="1"/>
            <a:r>
              <a:rPr lang="en-US" altLang="en-US" smtClean="0"/>
              <a:t>reduces overhead of route maintenance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Route caching can further reduce route discovery overhead</a:t>
            </a:r>
          </a:p>
          <a:p>
            <a:pPr lvl="1"/>
            <a:endParaRPr lang="en-US" altLang="en-US" sz="2400" smtClean="0"/>
          </a:p>
          <a:p>
            <a:r>
              <a:rPr lang="en-US" altLang="en-US" smtClean="0"/>
              <a:t>A single route discovery may yield many routes to the destination, due to intermediate nodes replying from local caches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3116550-C89C-4552-ACD4-80581BDBD4BC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19100"/>
          </a:xfrm>
        </p:spPr>
        <p:txBody>
          <a:bodyPr/>
          <a:lstStyle/>
          <a:p>
            <a:r>
              <a:rPr lang="en-US" altLang="en-US" smtClean="0"/>
              <a:t>Dynamic Source Routing: Disadvantages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933950"/>
          </a:xfrm>
        </p:spPr>
        <p:txBody>
          <a:bodyPr/>
          <a:lstStyle/>
          <a:p>
            <a:r>
              <a:rPr lang="en-US" altLang="en-US" smtClean="0"/>
              <a:t>Packet header size grows with route length due to source routing</a:t>
            </a:r>
          </a:p>
          <a:p>
            <a:endParaRPr lang="en-US" altLang="en-US" smtClean="0"/>
          </a:p>
          <a:p>
            <a:r>
              <a:rPr lang="en-US" altLang="en-US" smtClean="0"/>
              <a:t>Flood of route requests may potentially reach all nodes in the network</a:t>
            </a:r>
          </a:p>
          <a:p>
            <a:endParaRPr lang="en-US" altLang="en-US" smtClean="0"/>
          </a:p>
          <a:p>
            <a:r>
              <a:rPr lang="en-US" altLang="en-US" smtClean="0"/>
              <a:t>Care must be taken to avoid collisions between route requests propagated by neighboring nodes</a:t>
            </a:r>
          </a:p>
          <a:p>
            <a:pPr lvl="1"/>
            <a:r>
              <a:rPr lang="en-US" altLang="en-US" smtClean="0"/>
              <a:t>insertion of random delays before forwarding RREQ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Increased contention if too many route replies come back due to nodes replying using their local cache</a:t>
            </a:r>
          </a:p>
          <a:p>
            <a:pPr lvl="1"/>
            <a:r>
              <a:rPr lang="en-US" altLang="en-US" smtClean="0"/>
              <a:t>Route Reply </a:t>
            </a:r>
            <a:r>
              <a:rPr lang="en-US" altLang="en-US" i="1" smtClean="0"/>
              <a:t>Storm</a:t>
            </a:r>
            <a:r>
              <a:rPr lang="en-US" altLang="en-US" smtClean="0"/>
              <a:t> problem</a:t>
            </a:r>
          </a:p>
          <a:p>
            <a:pPr lvl="1"/>
            <a:r>
              <a:rPr lang="en-US" altLang="en-US" smtClean="0"/>
              <a:t>Reply storm may be eased by preventing a node from sending RREP if it hears another RREP with a shorter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628B023-5190-4D56-B61B-167616EB9213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Source Routing: Disadvantages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An intermediate node may send Route Reply using a stale cached route, thus polluting other caches</a:t>
            </a:r>
          </a:p>
          <a:p>
            <a:pPr lvl="1"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This problem can be eased if some mechanism to purge (potentially) invalid cached routes is incorporated. 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For some proposals for cache invalidation, see [Hu00Mobicom]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Static timeouts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Adaptive timeouts based on link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6E96D5D-5398-40A6-9002-6B411F710BB7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 Hoc On-Demand Distance Vector Routing (AODV) </a:t>
            </a:r>
            <a:r>
              <a:rPr lang="en-US" altLang="en-US" smtClean="0">
                <a:solidFill>
                  <a:schemeClr val="hlink"/>
                </a:solidFill>
              </a:rPr>
              <a:t>[Perkins99Wmcsa]</a:t>
            </a:r>
            <a:endParaRPr lang="en-US" alt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DSR includes source routes in packet headers</a:t>
            </a:r>
          </a:p>
          <a:p>
            <a:endParaRPr lang="en-US" altLang="en-US" smtClean="0"/>
          </a:p>
          <a:p>
            <a:r>
              <a:rPr lang="en-US" altLang="en-US" smtClean="0"/>
              <a:t>Resulting large headers can sometimes degrade performance</a:t>
            </a:r>
          </a:p>
          <a:p>
            <a:pPr lvl="1"/>
            <a:r>
              <a:rPr lang="en-US" altLang="en-US" smtClean="0"/>
              <a:t>particularly when data contents of a packet are small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AODV attempts to improve on DSR by maintaining routing tables at the nodes, so that data packets do not have to contain routes</a:t>
            </a:r>
          </a:p>
          <a:p>
            <a:endParaRPr lang="en-US" altLang="en-US" smtClean="0"/>
          </a:p>
          <a:p>
            <a:r>
              <a:rPr lang="en-US" altLang="en-US" smtClean="0"/>
              <a:t>AODV retains the desirable feature of DSR that routes are maintained only between nodes which need to communicate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F411C81-9F3B-4FD1-B712-C96E29ED1F3B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AODV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Route Requests (RREQ) are forwarded in a manner similar to DSR</a:t>
            </a:r>
          </a:p>
          <a:p>
            <a:endParaRPr lang="en-US" altLang="en-US" smtClean="0"/>
          </a:p>
          <a:p>
            <a:r>
              <a:rPr lang="en-US" altLang="en-US" smtClean="0"/>
              <a:t>When a node re-broadcasts a Route Request, it sets up a reverse path pointing towards the source</a:t>
            </a:r>
          </a:p>
          <a:p>
            <a:pPr lvl="1"/>
            <a:r>
              <a:rPr lang="en-US" altLang="en-US" smtClean="0"/>
              <a:t>AODV assumes symmetric (bi-directional) links</a:t>
            </a:r>
          </a:p>
          <a:p>
            <a:endParaRPr lang="en-US" altLang="en-US" smtClean="0"/>
          </a:p>
          <a:p>
            <a:r>
              <a:rPr lang="en-US" altLang="en-US" smtClean="0"/>
              <a:t>When the intended destination receives a Route Request, it replies by sending a Route Reply</a:t>
            </a:r>
          </a:p>
          <a:p>
            <a:endParaRPr lang="en-US" altLang="en-US" smtClean="0"/>
          </a:p>
          <a:p>
            <a:r>
              <a:rPr lang="en-US" altLang="en-US" smtClean="0"/>
              <a:t>Route Reply travels along the reverse path set-up when Route Request is forwarded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0177042-984D-4E5C-96F9-22B0A1EF74B2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Requests in AODV</a:t>
            </a:r>
          </a:p>
        </p:txBody>
      </p:sp>
      <p:sp>
        <p:nvSpPr>
          <p:cNvPr id="49157" name="Oval 4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49186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49188" name="Oval 35" descr="Water droplets"/>
          <p:cNvSpPr>
            <a:spLocks noChangeArrowheads="1"/>
          </p:cNvSpPr>
          <p:nvPr/>
        </p:nvSpPr>
        <p:spPr bwMode="auto">
          <a:xfrm>
            <a:off x="609600" y="5562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000"/>
          </a:p>
        </p:txBody>
      </p:sp>
      <p:sp>
        <p:nvSpPr>
          <p:cNvPr id="49189" name="Text Box 36"/>
          <p:cNvSpPr txBox="1">
            <a:spLocks noChangeArrowheads="1"/>
          </p:cNvSpPr>
          <p:nvPr/>
        </p:nvSpPr>
        <p:spPr bwMode="auto">
          <a:xfrm>
            <a:off x="1447800" y="5715000"/>
            <a:ext cx="694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a node that has received RREQ for D from S</a:t>
            </a:r>
          </a:p>
        </p:txBody>
      </p:sp>
      <p:grpSp>
        <p:nvGrpSpPr>
          <p:cNvPr id="2" name="Group 1" descr="aodv"/>
          <p:cNvGrpSpPr/>
          <p:nvPr/>
        </p:nvGrpSpPr>
        <p:grpSpPr>
          <a:xfrm>
            <a:off x="1981200" y="1752600"/>
            <a:ext cx="6477000" cy="3276600"/>
            <a:chOff x="1981200" y="1752600"/>
            <a:chExt cx="6477000" cy="3276600"/>
          </a:xfrm>
        </p:grpSpPr>
        <p:sp>
          <p:nvSpPr>
            <p:cNvPr id="49156" name="Oval 3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49158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49159" name="Oval 6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49160" name="Oval 7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49161" name="Oval 8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49162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49163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64" name="Oval 11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49165" name="Oval 12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49166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49167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49168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9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0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1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2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5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49187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0" name="Oval 37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49191" name="Line 38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2" name="Oval 39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49193" name="Line 40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Oval 41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49195" name="Line 42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9E39B4B-A409-4FDB-8243-790B03BC267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Route Requests in AODV</a:t>
            </a:r>
          </a:p>
        </p:txBody>
      </p:sp>
      <p:sp>
        <p:nvSpPr>
          <p:cNvPr id="50209" name="Line 32" descr="aodv"/>
          <p:cNvSpPr>
            <a:spLocks noChangeShapeType="1"/>
          </p:cNvSpPr>
          <p:nvPr/>
        </p:nvSpPr>
        <p:spPr bwMode="auto">
          <a:xfrm>
            <a:off x="990600" y="5715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Text Box 33"/>
          <p:cNvSpPr txBox="1">
            <a:spLocks noChangeArrowheads="1"/>
          </p:cNvSpPr>
          <p:nvPr/>
        </p:nvSpPr>
        <p:spPr bwMode="auto">
          <a:xfrm>
            <a:off x="1752600" y="5486400"/>
            <a:ext cx="433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transmission of RREQ</a:t>
            </a:r>
          </a:p>
        </p:txBody>
      </p:sp>
      <p:sp>
        <p:nvSpPr>
          <p:cNvPr id="50211" name="Oval 34"/>
          <p:cNvSpPr>
            <a:spLocks noChangeArrowheads="1"/>
          </p:cNvSpPr>
          <p:nvPr/>
        </p:nvSpPr>
        <p:spPr bwMode="auto">
          <a:xfrm>
            <a:off x="7162800" y="1905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50212" name="Oval 35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50213" name="Line 36" descr="aodv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Text Box 37"/>
          <p:cNvSpPr txBox="1">
            <a:spLocks noChangeArrowheads="1"/>
          </p:cNvSpPr>
          <p:nvPr/>
        </p:nvSpPr>
        <p:spPr bwMode="auto">
          <a:xfrm>
            <a:off x="0" y="1447800"/>
            <a:ext cx="307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Broadcast transmission</a:t>
            </a:r>
          </a:p>
        </p:txBody>
      </p:sp>
      <p:sp>
        <p:nvSpPr>
          <p:cNvPr id="50215" name="Freeform 38" descr="aodv"/>
          <p:cNvSpPr>
            <a:spLocks/>
          </p:cNvSpPr>
          <p:nvPr/>
        </p:nvSpPr>
        <p:spPr bwMode="auto">
          <a:xfrm>
            <a:off x="1143000" y="1828800"/>
            <a:ext cx="1676400" cy="762000"/>
          </a:xfrm>
          <a:custGeom>
            <a:avLst/>
            <a:gdLst>
              <a:gd name="T0" fmla="*/ 0 w 1056"/>
              <a:gd name="T1" fmla="*/ 0 h 480"/>
              <a:gd name="T2" fmla="*/ 2147483647 w 1056"/>
              <a:gd name="T3" fmla="*/ 2147483647 h 480"/>
              <a:gd name="T4" fmla="*/ 2147483647 w 1056"/>
              <a:gd name="T5" fmla="*/ 2147483647 h 480"/>
              <a:gd name="T6" fmla="*/ 0 60000 65536"/>
              <a:gd name="T7" fmla="*/ 0 60000 65536"/>
              <a:gd name="T8" fmla="*/ 0 60000 65536"/>
              <a:gd name="T9" fmla="*/ 0 w 1056"/>
              <a:gd name="T10" fmla="*/ 0 h 480"/>
              <a:gd name="T11" fmla="*/ 1056 w 105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80">
                <a:moveTo>
                  <a:pt x="0" y="0"/>
                </a:moveTo>
                <a:cubicBezTo>
                  <a:pt x="248" y="56"/>
                  <a:pt x="496" y="112"/>
                  <a:pt x="672" y="192"/>
                </a:cubicBezTo>
                <a:cubicBezTo>
                  <a:pt x="848" y="272"/>
                  <a:pt x="984" y="424"/>
                  <a:pt x="1056" y="4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 descr="aodv"/>
          <p:cNvGrpSpPr/>
          <p:nvPr/>
        </p:nvGrpSpPr>
        <p:grpSpPr>
          <a:xfrm>
            <a:off x="1447800" y="2286000"/>
            <a:ext cx="7010400" cy="2743200"/>
            <a:chOff x="1447800" y="2286000"/>
            <a:chExt cx="7010400" cy="2743200"/>
          </a:xfrm>
        </p:grpSpPr>
        <p:sp>
          <p:nvSpPr>
            <p:cNvPr id="50180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50181" name="Oval 4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50182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50183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50184" name="Oval 7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50185" name="Oval 8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50186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50187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50188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50189" name="Oval 12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50190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50191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50192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8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1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8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6" name="Oval 39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50217" name="Line 40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8" name="Oval 41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50219" name="Line 42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0" name="Oval 43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50221" name="Line 44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585921A-9486-4A55-8E8B-4B9940F7337C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Route Requests in AODV</a:t>
            </a:r>
          </a:p>
        </p:txBody>
      </p:sp>
      <p:sp>
        <p:nvSpPr>
          <p:cNvPr id="51205" name="Oval 4" descr="Water droplets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51234" name="Text Box 33"/>
          <p:cNvSpPr txBox="1">
            <a:spLocks noChangeArrowheads="1"/>
          </p:cNvSpPr>
          <p:nvPr/>
        </p:nvSpPr>
        <p:spPr bwMode="auto">
          <a:xfrm>
            <a:off x="2971800" y="5715000"/>
            <a:ext cx="434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Represents links on Reverse Path</a:t>
            </a:r>
          </a:p>
        </p:txBody>
      </p:sp>
      <p:sp>
        <p:nvSpPr>
          <p:cNvPr id="51236" name="Oval 35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51245" name="Line 46" descr="reverse"/>
          <p:cNvSpPr>
            <a:spLocks noChangeShapeType="1"/>
          </p:cNvSpPr>
          <p:nvPr/>
        </p:nvSpPr>
        <p:spPr bwMode="auto">
          <a:xfrm flipH="1">
            <a:off x="2286000" y="59436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 descr="aodv"/>
          <p:cNvGrpSpPr/>
          <p:nvPr/>
        </p:nvGrpSpPr>
        <p:grpSpPr>
          <a:xfrm>
            <a:off x="1981200" y="1752600"/>
            <a:ext cx="6477000" cy="3276600"/>
            <a:chOff x="1981200" y="1752600"/>
            <a:chExt cx="6477000" cy="3276600"/>
          </a:xfrm>
        </p:grpSpPr>
        <p:sp>
          <p:nvSpPr>
            <p:cNvPr id="51204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51206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51207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51208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51209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51210" name="Oval 9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51211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51212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C</a:t>
              </a:r>
            </a:p>
          </p:txBody>
        </p:sp>
        <p:sp>
          <p:nvSpPr>
            <p:cNvPr id="51213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51214" name="Oval 13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51215" name="Oval 14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51216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7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9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0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1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4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5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6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7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8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1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3" name="Line 32"/>
            <p:cNvSpPr>
              <a:spLocks noChangeShapeType="1"/>
            </p:cNvSpPr>
            <p:nvPr/>
          </p:nvSpPr>
          <p:spPr bwMode="auto">
            <a:xfrm flipH="1">
              <a:off x="4114800" y="2971800"/>
              <a:ext cx="228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5" name="Oval 34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51237" name="Line 36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8" name="Oval 37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51239" name="Line 38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0" name="Oval 39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51241" name="Line 40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2" name="Oval 41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51243" name="Line 42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4" name="Line 45"/>
            <p:cNvSpPr>
              <a:spLocks noChangeShapeType="1"/>
            </p:cNvSpPr>
            <p:nvPr/>
          </p:nvSpPr>
          <p:spPr bwMode="auto">
            <a:xfrm flipH="1">
              <a:off x="3657600" y="24384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6" name="Line 47"/>
            <p:cNvSpPr>
              <a:spLocks noChangeShapeType="1"/>
            </p:cNvSpPr>
            <p:nvPr/>
          </p:nvSpPr>
          <p:spPr bwMode="auto">
            <a:xfrm>
              <a:off x="3657600" y="2819400"/>
              <a:ext cx="1524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7" name="Line 48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7AB418-E6A9-4FFD-90C5-94FDD3B2C824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7375"/>
            <a:ext cx="7772400" cy="1143000"/>
          </a:xfrm>
        </p:spPr>
        <p:txBody>
          <a:bodyPr/>
          <a:lstStyle/>
          <a:p>
            <a:r>
              <a:rPr lang="en-US" altLang="en-US" smtClean="0"/>
              <a:t>Reverse Path Setup in AODV</a:t>
            </a:r>
          </a:p>
        </p:txBody>
      </p:sp>
      <p:sp>
        <p:nvSpPr>
          <p:cNvPr id="52259" name="Text Box 34"/>
          <p:cNvSpPr txBox="1">
            <a:spLocks noChangeArrowheads="1"/>
          </p:cNvSpPr>
          <p:nvPr/>
        </p:nvSpPr>
        <p:spPr bwMode="auto">
          <a:xfrm>
            <a:off x="762000" y="5410200"/>
            <a:ext cx="7602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 C receives RREQ from G and H, but does not forward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it again, because node C has </a:t>
            </a:r>
            <a:r>
              <a:rPr lang="en-US" altLang="en-US" sz="2000">
                <a:solidFill>
                  <a:schemeClr val="accent1"/>
                </a:solidFill>
              </a:rPr>
              <a:t>already forwarded RREQ</a:t>
            </a:r>
            <a:r>
              <a:rPr lang="en-US" altLang="en-US" sz="2000"/>
              <a:t> once</a:t>
            </a:r>
          </a:p>
        </p:txBody>
      </p:sp>
      <p:sp>
        <p:nvSpPr>
          <p:cNvPr id="52261" name="Oval 36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grpSp>
        <p:nvGrpSpPr>
          <p:cNvPr id="2" name="Group 1" descr="aodv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52228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52229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52230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52231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52232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52233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52234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52235" name="Oval 10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52236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52237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52238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52239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52240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Line 32"/>
            <p:cNvSpPr>
              <a:spLocks noChangeShapeType="1"/>
            </p:cNvSpPr>
            <p:nvPr/>
          </p:nvSpPr>
          <p:spPr bwMode="auto">
            <a:xfrm>
              <a:off x="1981200" y="4114800"/>
              <a:ext cx="6858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Line 33"/>
            <p:cNvSpPr>
              <a:spLocks noChangeShapeType="1"/>
            </p:cNvSpPr>
            <p:nvPr/>
          </p:nvSpPr>
          <p:spPr bwMode="auto">
            <a:xfrm flipH="1">
              <a:off x="5105400" y="3352800"/>
              <a:ext cx="228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Oval 35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52262" name="Line 37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Oval 38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52264" name="Line 39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Oval 40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52266" name="Line 41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Oval 42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52268" name="Line 43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Line 46"/>
            <p:cNvSpPr>
              <a:spLocks noChangeShapeType="1"/>
            </p:cNvSpPr>
            <p:nvPr/>
          </p:nvSpPr>
          <p:spPr bwMode="auto">
            <a:xfrm flipV="1">
              <a:off x="2133600" y="3505200"/>
              <a:ext cx="30480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Line 47"/>
            <p:cNvSpPr>
              <a:spLocks noChangeShapeType="1"/>
            </p:cNvSpPr>
            <p:nvPr/>
          </p:nvSpPr>
          <p:spPr bwMode="auto">
            <a:xfrm flipH="1">
              <a:off x="3200400" y="3657600"/>
              <a:ext cx="5334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Line 48"/>
            <p:cNvSpPr>
              <a:spLocks noChangeShapeType="1"/>
            </p:cNvSpPr>
            <p:nvPr/>
          </p:nvSpPr>
          <p:spPr bwMode="auto">
            <a:xfrm>
              <a:off x="4038600" y="36576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Line 49"/>
            <p:cNvSpPr>
              <a:spLocks noChangeShapeType="1"/>
            </p:cNvSpPr>
            <p:nvPr/>
          </p:nvSpPr>
          <p:spPr bwMode="auto">
            <a:xfrm>
              <a:off x="4572000" y="2895600"/>
              <a:ext cx="4572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9D8DA9-ADC4-4EF0-ADCF-28259A727B44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Reverse Path Setup in AODV</a:t>
            </a:r>
          </a:p>
        </p:txBody>
      </p:sp>
      <p:sp>
        <p:nvSpPr>
          <p:cNvPr id="53282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53283" name="Line 34" descr="aodv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 descr="aodv"/>
          <p:cNvGrpSpPr/>
          <p:nvPr/>
        </p:nvGrpSpPr>
        <p:grpSpPr>
          <a:xfrm>
            <a:off x="1447800" y="1905000"/>
            <a:ext cx="7010400" cy="3124200"/>
            <a:chOff x="1447800" y="1905000"/>
            <a:chExt cx="7010400" cy="3124200"/>
          </a:xfrm>
        </p:grpSpPr>
        <p:sp>
          <p:nvSpPr>
            <p:cNvPr id="53252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53253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53254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53255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53256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53257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53258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53259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53260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53261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53262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53263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53264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53284" name="Oval 35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53285" name="Line 36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53287" name="Line 39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Oval 40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53289" name="Line 41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Line 44"/>
            <p:cNvSpPr>
              <a:spLocks noChangeShapeType="1"/>
            </p:cNvSpPr>
            <p:nvPr/>
          </p:nvSpPr>
          <p:spPr bwMode="auto">
            <a:xfrm flipH="1">
              <a:off x="4343400" y="4267200"/>
              <a:ext cx="4572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Line 45"/>
            <p:cNvSpPr>
              <a:spLocks noChangeShapeType="1"/>
            </p:cNvSpPr>
            <p:nvPr/>
          </p:nvSpPr>
          <p:spPr bwMode="auto">
            <a:xfrm>
              <a:off x="5562600" y="3352800"/>
              <a:ext cx="3810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Line 46"/>
            <p:cNvSpPr>
              <a:spLocks noChangeShapeType="1"/>
            </p:cNvSpPr>
            <p:nvPr/>
          </p:nvSpPr>
          <p:spPr bwMode="auto">
            <a:xfrm>
              <a:off x="5029200" y="4267200"/>
              <a:ext cx="3810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F34B790-D3DA-4B0E-A9AC-9E6654F513F1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Routing Protocols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Proactive protocols</a:t>
            </a:r>
          </a:p>
          <a:p>
            <a:pPr lvl="1"/>
            <a:r>
              <a:rPr lang="en-US" altLang="en-US" smtClean="0"/>
              <a:t>Determine routes independent of traffic pattern</a:t>
            </a:r>
          </a:p>
          <a:p>
            <a:pPr lvl="1"/>
            <a:r>
              <a:rPr lang="en-US" altLang="en-US" smtClean="0"/>
              <a:t>Traditional link-state and distance-vector routing protocols are proactive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Reactive protocols</a:t>
            </a:r>
          </a:p>
          <a:p>
            <a:pPr lvl="1"/>
            <a:r>
              <a:rPr lang="en-US" altLang="en-US" smtClean="0"/>
              <a:t>Maintain routes only if needed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Hybrid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15BCFBE-2161-45A5-BECF-74CD3832E98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Reverse Path Setup in AODV</a:t>
            </a:r>
          </a:p>
        </p:txBody>
      </p:sp>
      <p:sp>
        <p:nvSpPr>
          <p:cNvPr id="54306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54308" name="Text Box 35"/>
          <p:cNvSpPr txBox="1">
            <a:spLocks noChangeArrowheads="1"/>
          </p:cNvSpPr>
          <p:nvPr/>
        </p:nvSpPr>
        <p:spPr bwMode="auto">
          <a:xfrm>
            <a:off x="1066800" y="5715000"/>
            <a:ext cx="6256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/>
              <a:t> Node D </a:t>
            </a:r>
            <a:r>
              <a:rPr lang="en-US" altLang="en-US" sz="2000">
                <a:solidFill>
                  <a:srgbClr val="A50021"/>
                </a:solidFill>
              </a:rPr>
              <a:t>does not forward</a:t>
            </a:r>
            <a:r>
              <a:rPr lang="en-US" altLang="en-US" sz="2000"/>
              <a:t> RREQ, because node 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is the </a:t>
            </a:r>
            <a:r>
              <a:rPr lang="en-US" altLang="en-US" sz="2000">
                <a:solidFill>
                  <a:schemeClr val="accent1"/>
                </a:solidFill>
              </a:rPr>
              <a:t>intended target </a:t>
            </a:r>
            <a:r>
              <a:rPr lang="en-US" altLang="en-US" sz="2000"/>
              <a:t>of the RREQ</a:t>
            </a:r>
          </a:p>
        </p:txBody>
      </p:sp>
      <p:grpSp>
        <p:nvGrpSpPr>
          <p:cNvPr id="2" name="Group 1" descr="aodv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54276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54277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54278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54279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54280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54281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54282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54283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54284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54285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54286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54287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54307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Oval 36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54310" name="Line 37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Oval 38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54312" name="Line 39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40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54314" name="Line 41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Line 43"/>
            <p:cNvSpPr>
              <a:spLocks noChangeShapeType="1"/>
            </p:cNvSpPr>
            <p:nvPr/>
          </p:nvSpPr>
          <p:spPr bwMode="auto">
            <a:xfrm flipV="1">
              <a:off x="6553200" y="3505200"/>
              <a:ext cx="381000" cy="76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5752719-279F-4D62-8C26-5C63B2FA47CB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Route Reply in AODV</a:t>
            </a:r>
          </a:p>
        </p:txBody>
      </p:sp>
      <p:sp>
        <p:nvSpPr>
          <p:cNvPr id="55330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55332" name="Text Box 35"/>
          <p:cNvSpPr txBox="1">
            <a:spLocks noChangeArrowheads="1"/>
          </p:cNvSpPr>
          <p:nvPr/>
        </p:nvSpPr>
        <p:spPr bwMode="auto">
          <a:xfrm>
            <a:off x="2362200" y="5791200"/>
            <a:ext cx="515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links on path taken by RREP </a:t>
            </a:r>
          </a:p>
        </p:txBody>
      </p:sp>
      <p:grpSp>
        <p:nvGrpSpPr>
          <p:cNvPr id="2" name="Group 1" descr="route reply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55300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55301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55302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55303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55304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55305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55306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55307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55308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55309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55310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55311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55312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8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pattFill prst="dkUpDiag">
                <a:fgClr>
                  <a:srgbClr val="A50021"/>
                </a:fgClr>
                <a:bgClr>
                  <a:srgbClr val="FFFFFF"/>
                </a:bgClr>
              </a:pattFill>
              <a:prstDash val="lg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2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pattFill prst="dkUpDiag">
                <a:fgClr>
                  <a:srgbClr val="A50021"/>
                </a:fgClr>
                <a:bgClr>
                  <a:srgbClr val="FFFFFF"/>
                </a:bgClr>
              </a:pattFill>
              <a:prstDash val="lg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5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pattFill prst="dkUpDiag">
                <a:fgClr>
                  <a:srgbClr val="A50021"/>
                </a:fgClr>
                <a:bgClr>
                  <a:srgbClr val="FFFFFF"/>
                </a:bgClr>
              </a:pattFill>
              <a:prstDash val="lg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pattFill prst="dkUpDiag">
                <a:fgClr>
                  <a:srgbClr val="A50021"/>
                </a:fgClr>
                <a:bgClr>
                  <a:srgbClr val="FFFFFF"/>
                </a:bgClr>
              </a:patt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55331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Oval 36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55335" name="Line 39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6" name="Oval 40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55337" name="Line 41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Line 42"/>
            <p:cNvSpPr>
              <a:spLocks noChangeShapeType="1"/>
            </p:cNvSpPr>
            <p:nvPr/>
          </p:nvSpPr>
          <p:spPr bwMode="auto">
            <a:xfrm flipV="1">
              <a:off x="6553200" y="3429000"/>
              <a:ext cx="381000" cy="76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39" name="Line 43" descr="route reply"/>
          <p:cNvSpPr>
            <a:spLocks noChangeShapeType="1"/>
          </p:cNvSpPr>
          <p:nvPr/>
        </p:nvSpPr>
        <p:spPr bwMode="auto">
          <a:xfrm flipH="1">
            <a:off x="1828800" y="6019800"/>
            <a:ext cx="381000" cy="0"/>
          </a:xfrm>
          <a:prstGeom prst="line">
            <a:avLst/>
          </a:prstGeom>
          <a:noFill/>
          <a:ln w="38100">
            <a:pattFill prst="dkUpDiag">
              <a:fgClr>
                <a:srgbClr val="A50021"/>
              </a:fgClr>
              <a:bgClr>
                <a:srgbClr val="FFFFFF"/>
              </a:bgClr>
            </a:patt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C83D40F-C198-47D5-835A-02DDDB776501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mtClean="0"/>
              <a:t>Route Reply in AODV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572000"/>
          </a:xfrm>
        </p:spPr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solidFill>
                  <a:srgbClr val="339933"/>
                </a:solidFill>
              </a:rPr>
              <a:t>intermediate node</a:t>
            </a:r>
            <a:r>
              <a:rPr lang="en-US" altLang="en-US" smtClean="0"/>
              <a:t> (not the destination) may also send a </a:t>
            </a:r>
            <a:r>
              <a:rPr lang="en-US" altLang="en-US" smtClean="0">
                <a:solidFill>
                  <a:srgbClr val="A50021"/>
                </a:solidFill>
              </a:rPr>
              <a:t>Route Reply (RREP)</a:t>
            </a:r>
            <a:r>
              <a:rPr lang="en-US" altLang="en-US" smtClean="0"/>
              <a:t> provided that it knows a </a:t>
            </a:r>
            <a:r>
              <a:rPr lang="en-US" altLang="en-US" smtClean="0">
                <a:solidFill>
                  <a:srgbClr val="FF0000"/>
                </a:solidFill>
              </a:rPr>
              <a:t>more recent path</a:t>
            </a:r>
            <a:r>
              <a:rPr lang="en-US" altLang="en-US" smtClean="0"/>
              <a:t> than the one previously known to sender S</a:t>
            </a:r>
          </a:p>
          <a:p>
            <a:endParaRPr lang="en-US" altLang="en-US" smtClean="0"/>
          </a:p>
          <a:p>
            <a:r>
              <a:rPr lang="en-US" altLang="en-US" smtClean="0"/>
              <a:t>To determine whether the path known to an intermediate node is more recent, </a:t>
            </a:r>
            <a:r>
              <a:rPr lang="en-US" altLang="en-US" i="1" smtClean="0">
                <a:solidFill>
                  <a:srgbClr val="A50021"/>
                </a:solidFill>
              </a:rPr>
              <a:t>destination sequence numbers</a:t>
            </a:r>
            <a:r>
              <a:rPr lang="en-US" altLang="en-US" smtClean="0"/>
              <a:t> are used</a:t>
            </a:r>
          </a:p>
          <a:p>
            <a:endParaRPr lang="en-US" altLang="en-US" smtClean="0"/>
          </a:p>
          <a:p>
            <a:r>
              <a:rPr lang="en-US" altLang="en-US" smtClean="0"/>
              <a:t>The likelihood that an intermediate node will send a Route Reply when using AODV not as high as DSR</a:t>
            </a:r>
          </a:p>
          <a:p>
            <a:pPr lvl="1"/>
            <a:r>
              <a:rPr lang="en-US" altLang="en-US" smtClean="0"/>
              <a:t>A new Route Request by node S for a destination is assigned a higher destination sequence number. An intermediate node which knows a route, but with a smaller sequence number, </a:t>
            </a:r>
            <a:r>
              <a:rPr lang="en-US" altLang="en-US" smtClean="0">
                <a:solidFill>
                  <a:srgbClr val="FF0000"/>
                </a:solidFill>
              </a:rPr>
              <a:t>cannot send</a:t>
            </a:r>
            <a:r>
              <a:rPr lang="en-US" altLang="en-US" smtClean="0"/>
              <a:t> Route Reply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79F70A4-43C7-4C2E-84B1-88A1FB746A88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Forward Path Setup in AODV</a:t>
            </a:r>
          </a:p>
        </p:txBody>
      </p:sp>
      <p:sp>
        <p:nvSpPr>
          <p:cNvPr id="57349" name="Oval 4" descr="Water droplets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57378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grpSp>
        <p:nvGrpSpPr>
          <p:cNvPr id="2" name="Group 1" descr="route reply"/>
          <p:cNvGrpSpPr/>
          <p:nvPr/>
        </p:nvGrpSpPr>
        <p:grpSpPr>
          <a:xfrm>
            <a:off x="1981200" y="1752600"/>
            <a:ext cx="6477000" cy="3276600"/>
            <a:chOff x="1981200" y="1752600"/>
            <a:chExt cx="6477000" cy="3276600"/>
          </a:xfrm>
        </p:grpSpPr>
        <p:sp>
          <p:nvSpPr>
            <p:cNvPr id="57348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57350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57351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57352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57353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57354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57355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57356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57357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57358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57359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57360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1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Line 21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38100">
              <a:pattFill prst="dkUpDiag">
                <a:fgClr>
                  <a:srgbClr val="A50021"/>
                </a:fgClr>
                <a:bgClr>
                  <a:srgbClr val="FFFFFF"/>
                </a:bgClr>
              </a:pattFill>
              <a:prstDash val="lg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Line 26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38100">
              <a:pattFill prst="dkUpDiag">
                <a:fgClr>
                  <a:srgbClr val="A50021"/>
                </a:fgClr>
                <a:bgClr>
                  <a:srgbClr val="FFFFFF"/>
                </a:bgClr>
              </a:pattFill>
              <a:prstDash val="lg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Line 28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38100">
              <a:pattFill prst="dkUpDiag">
                <a:fgClr>
                  <a:srgbClr val="A50021"/>
                </a:fgClr>
                <a:bgClr>
                  <a:srgbClr val="FFFFFF"/>
                </a:bgClr>
              </a:pattFill>
              <a:prstDash val="lg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Line 30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38100">
              <a:pattFill prst="dkUpDiag">
                <a:fgClr>
                  <a:srgbClr val="A50021"/>
                </a:fgClr>
                <a:bgClr>
                  <a:srgbClr val="FFFFFF"/>
                </a:bgClr>
              </a:patt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57379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Oval 36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57381" name="Oval 37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57382" name="Line 38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Oval 39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57384" name="Line 40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5" name="Line 41"/>
            <p:cNvSpPr>
              <a:spLocks noChangeShapeType="1"/>
            </p:cNvSpPr>
            <p:nvPr/>
          </p:nvSpPr>
          <p:spPr bwMode="auto">
            <a:xfrm flipV="1">
              <a:off x="6553200" y="3429000"/>
              <a:ext cx="381000" cy="76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6" name="Freeform 45"/>
            <p:cNvSpPr>
              <a:spLocks/>
            </p:cNvSpPr>
            <p:nvPr/>
          </p:nvSpPr>
          <p:spPr bwMode="auto">
            <a:xfrm>
              <a:off x="3657600" y="2133600"/>
              <a:ext cx="609600" cy="228600"/>
            </a:xfrm>
            <a:custGeom>
              <a:avLst/>
              <a:gdLst>
                <a:gd name="T0" fmla="*/ 0 w 384"/>
                <a:gd name="T1" fmla="*/ 2147483647 h 144"/>
                <a:gd name="T2" fmla="*/ 2147483647 w 384"/>
                <a:gd name="T3" fmla="*/ 0 h 144"/>
                <a:gd name="T4" fmla="*/ 2147483647 w 384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384"/>
                <a:gd name="T10" fmla="*/ 0 h 144"/>
                <a:gd name="T11" fmla="*/ 384 w 38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44">
                  <a:moveTo>
                    <a:pt x="0" y="144"/>
                  </a:moveTo>
                  <a:cubicBezTo>
                    <a:pt x="40" y="72"/>
                    <a:pt x="80" y="0"/>
                    <a:pt x="144" y="0"/>
                  </a:cubicBezTo>
                  <a:cubicBezTo>
                    <a:pt x="208" y="0"/>
                    <a:pt x="344" y="120"/>
                    <a:pt x="384" y="14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7" name="Freeform 46"/>
            <p:cNvSpPr>
              <a:spLocks/>
            </p:cNvSpPr>
            <p:nvPr/>
          </p:nvSpPr>
          <p:spPr bwMode="auto">
            <a:xfrm>
              <a:off x="4648200" y="2235200"/>
              <a:ext cx="609600" cy="508000"/>
            </a:xfrm>
            <a:custGeom>
              <a:avLst/>
              <a:gdLst>
                <a:gd name="T0" fmla="*/ 0 w 384"/>
                <a:gd name="T1" fmla="*/ 2147483647 h 320"/>
                <a:gd name="T2" fmla="*/ 2147483647 w 384"/>
                <a:gd name="T3" fmla="*/ 2147483647 h 320"/>
                <a:gd name="T4" fmla="*/ 2147483647 w 384"/>
                <a:gd name="T5" fmla="*/ 2147483647 h 320"/>
                <a:gd name="T6" fmla="*/ 0 60000 65536"/>
                <a:gd name="T7" fmla="*/ 0 60000 65536"/>
                <a:gd name="T8" fmla="*/ 0 60000 65536"/>
                <a:gd name="T9" fmla="*/ 0 w 384"/>
                <a:gd name="T10" fmla="*/ 0 h 320"/>
                <a:gd name="T11" fmla="*/ 384 w 384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320">
                  <a:moveTo>
                    <a:pt x="0" y="128"/>
                  </a:moveTo>
                  <a:cubicBezTo>
                    <a:pt x="88" y="64"/>
                    <a:pt x="176" y="0"/>
                    <a:pt x="240" y="32"/>
                  </a:cubicBezTo>
                  <a:cubicBezTo>
                    <a:pt x="304" y="64"/>
                    <a:pt x="360" y="272"/>
                    <a:pt x="384" y="32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8" name="Freeform 47"/>
            <p:cNvSpPr>
              <a:spLocks/>
            </p:cNvSpPr>
            <p:nvPr/>
          </p:nvSpPr>
          <p:spPr bwMode="auto">
            <a:xfrm>
              <a:off x="5562600" y="2590800"/>
              <a:ext cx="685800" cy="685800"/>
            </a:xfrm>
            <a:custGeom>
              <a:avLst/>
              <a:gdLst>
                <a:gd name="T0" fmla="*/ 0 w 432"/>
                <a:gd name="T1" fmla="*/ 2147483647 h 432"/>
                <a:gd name="T2" fmla="*/ 2147483647 w 432"/>
                <a:gd name="T3" fmla="*/ 2147483647 h 432"/>
                <a:gd name="T4" fmla="*/ 2147483647 w 432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432"/>
                <a:gd name="T10" fmla="*/ 0 h 432"/>
                <a:gd name="T11" fmla="*/ 432 w 432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432">
                  <a:moveTo>
                    <a:pt x="0" y="144"/>
                  </a:moveTo>
                  <a:cubicBezTo>
                    <a:pt x="84" y="72"/>
                    <a:pt x="168" y="0"/>
                    <a:pt x="240" y="48"/>
                  </a:cubicBezTo>
                  <a:cubicBezTo>
                    <a:pt x="312" y="96"/>
                    <a:pt x="372" y="264"/>
                    <a:pt x="432" y="4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Freeform 48"/>
            <p:cNvSpPr>
              <a:spLocks/>
            </p:cNvSpPr>
            <p:nvPr/>
          </p:nvSpPr>
          <p:spPr bwMode="auto">
            <a:xfrm>
              <a:off x="6553200" y="3581400"/>
              <a:ext cx="457200" cy="304800"/>
            </a:xfrm>
            <a:custGeom>
              <a:avLst/>
              <a:gdLst>
                <a:gd name="T0" fmla="*/ 0 w 288"/>
                <a:gd name="T1" fmla="*/ 0 h 192"/>
                <a:gd name="T2" fmla="*/ 2147483647 w 288"/>
                <a:gd name="T3" fmla="*/ 2147483647 h 192"/>
                <a:gd name="T4" fmla="*/ 2147483647 w 288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0"/>
                  </a:moveTo>
                  <a:cubicBezTo>
                    <a:pt x="96" y="8"/>
                    <a:pt x="192" y="16"/>
                    <a:pt x="240" y="48"/>
                  </a:cubicBezTo>
                  <a:cubicBezTo>
                    <a:pt x="288" y="80"/>
                    <a:pt x="288" y="136"/>
                    <a:pt x="288" y="19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90" name="Freeform 49" descr="forward path"/>
          <p:cNvSpPr>
            <a:spLocks/>
          </p:cNvSpPr>
          <p:nvPr/>
        </p:nvSpPr>
        <p:spPr bwMode="auto">
          <a:xfrm>
            <a:off x="1600200" y="6248400"/>
            <a:ext cx="609600" cy="228600"/>
          </a:xfrm>
          <a:custGeom>
            <a:avLst/>
            <a:gdLst>
              <a:gd name="T0" fmla="*/ 0 w 384"/>
              <a:gd name="T1" fmla="*/ 2147483647 h 144"/>
              <a:gd name="T2" fmla="*/ 2147483647 w 384"/>
              <a:gd name="T3" fmla="*/ 0 h 144"/>
              <a:gd name="T4" fmla="*/ 2147483647 w 384"/>
              <a:gd name="T5" fmla="*/ 2147483647 h 144"/>
              <a:gd name="T6" fmla="*/ 0 60000 65536"/>
              <a:gd name="T7" fmla="*/ 0 60000 65536"/>
              <a:gd name="T8" fmla="*/ 0 60000 65536"/>
              <a:gd name="T9" fmla="*/ 0 w 384"/>
              <a:gd name="T10" fmla="*/ 0 h 144"/>
              <a:gd name="T11" fmla="*/ 384 w 38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44">
                <a:moveTo>
                  <a:pt x="0" y="144"/>
                </a:moveTo>
                <a:cubicBezTo>
                  <a:pt x="40" y="72"/>
                  <a:pt x="80" y="0"/>
                  <a:pt x="144" y="0"/>
                </a:cubicBezTo>
                <a:cubicBezTo>
                  <a:pt x="208" y="0"/>
                  <a:pt x="344" y="120"/>
                  <a:pt x="384" y="14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1" name="Text Box 50"/>
          <p:cNvSpPr txBox="1">
            <a:spLocks noChangeArrowheads="1"/>
          </p:cNvSpPr>
          <p:nvPr/>
        </p:nvSpPr>
        <p:spPr bwMode="auto">
          <a:xfrm>
            <a:off x="2362200" y="5257800"/>
            <a:ext cx="61642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Forward links are setup when RREP travels along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 reverse path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a link on the forward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70DC1DD-8A41-416C-878A-28F0BAA18E18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Delivery in AODV</a:t>
            </a:r>
          </a:p>
        </p:txBody>
      </p:sp>
      <p:sp>
        <p:nvSpPr>
          <p:cNvPr id="58398" name="Oval 33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58406" name="Text Box 42"/>
          <p:cNvSpPr txBox="1">
            <a:spLocks noChangeArrowheads="1"/>
          </p:cNvSpPr>
          <p:nvPr/>
        </p:nvSpPr>
        <p:spPr bwMode="auto">
          <a:xfrm>
            <a:off x="822325" y="5592763"/>
            <a:ext cx="6218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Routing table entries used to forward data packet.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Route is </a:t>
            </a:r>
            <a:r>
              <a:rPr lang="en-US" altLang="en-US" sz="2000" i="1">
                <a:solidFill>
                  <a:srgbClr val="FF0000"/>
                </a:solidFill>
              </a:rPr>
              <a:t>not</a:t>
            </a:r>
            <a:r>
              <a:rPr lang="en-US" altLang="en-US" sz="2000"/>
              <a:t> included in packet header.</a:t>
            </a:r>
          </a:p>
        </p:txBody>
      </p:sp>
      <p:grpSp>
        <p:nvGrpSpPr>
          <p:cNvPr id="2" name="Group 1" descr="data delivery"/>
          <p:cNvGrpSpPr/>
          <p:nvPr/>
        </p:nvGrpSpPr>
        <p:grpSpPr>
          <a:xfrm>
            <a:off x="1447800" y="1752600"/>
            <a:ext cx="7010400" cy="3276600"/>
            <a:chOff x="1447800" y="1752600"/>
            <a:chExt cx="7010400" cy="3276600"/>
          </a:xfrm>
        </p:grpSpPr>
        <p:sp>
          <p:nvSpPr>
            <p:cNvPr id="58372" name="Oval 3" descr="Water droplets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58373" name="Oval 4" descr="Water droplets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58374" name="Oval 5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58375" name="Oval 6" descr="Water droplets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58376" name="Oval 7" descr="Water droplets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58377" name="Oval 8" descr="Water droplets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58378" name="Oval 9" descr="Water droplets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58379" name="Oval 10" descr="Water droplets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58380" name="Oval 11" descr="Water droplets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58381" name="Oval 12" descr="Water droplets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58382" name="Oval 13" descr="Water droplets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58383" name="Oval 14" descr="Water droplets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58384" name="Line 15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Line 16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Line 17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Line 18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Line 19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Line 20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Line 22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Line 23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Line 24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Line 25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Line 27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Line 29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Line 31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Oval 32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Z</a:t>
              </a:r>
            </a:p>
          </p:txBody>
        </p:sp>
        <p:sp>
          <p:nvSpPr>
            <p:cNvPr id="58399" name="Line 34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Oval 35" descr="Water droplets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58401" name="Line 36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Oval 37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58403" name="Line 38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39" descr="Water droplets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58405" name="Line 40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Text Box 43"/>
            <p:cNvSpPr txBox="1">
              <a:spLocks noChangeArrowheads="1"/>
            </p:cNvSpPr>
            <p:nvPr/>
          </p:nvSpPr>
          <p:spPr bwMode="auto">
            <a:xfrm>
              <a:off x="3581400" y="1752600"/>
              <a:ext cx="8921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DATA</a:t>
              </a:r>
            </a:p>
          </p:txBody>
        </p:sp>
        <p:sp>
          <p:nvSpPr>
            <p:cNvPr id="58408" name="Freeform 44"/>
            <p:cNvSpPr>
              <a:spLocks/>
            </p:cNvSpPr>
            <p:nvPr/>
          </p:nvSpPr>
          <p:spPr bwMode="auto">
            <a:xfrm>
              <a:off x="3657600" y="2133600"/>
              <a:ext cx="609600" cy="228600"/>
            </a:xfrm>
            <a:custGeom>
              <a:avLst/>
              <a:gdLst>
                <a:gd name="T0" fmla="*/ 0 w 384"/>
                <a:gd name="T1" fmla="*/ 2147483647 h 144"/>
                <a:gd name="T2" fmla="*/ 2147483647 w 384"/>
                <a:gd name="T3" fmla="*/ 0 h 144"/>
                <a:gd name="T4" fmla="*/ 2147483647 w 384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384"/>
                <a:gd name="T10" fmla="*/ 0 h 144"/>
                <a:gd name="T11" fmla="*/ 384 w 38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44">
                  <a:moveTo>
                    <a:pt x="0" y="144"/>
                  </a:moveTo>
                  <a:cubicBezTo>
                    <a:pt x="40" y="72"/>
                    <a:pt x="80" y="0"/>
                    <a:pt x="144" y="0"/>
                  </a:cubicBezTo>
                  <a:cubicBezTo>
                    <a:pt x="208" y="0"/>
                    <a:pt x="344" y="120"/>
                    <a:pt x="384" y="14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9" name="Freeform 45"/>
            <p:cNvSpPr>
              <a:spLocks/>
            </p:cNvSpPr>
            <p:nvPr/>
          </p:nvSpPr>
          <p:spPr bwMode="auto">
            <a:xfrm>
              <a:off x="4648200" y="2235200"/>
              <a:ext cx="609600" cy="508000"/>
            </a:xfrm>
            <a:custGeom>
              <a:avLst/>
              <a:gdLst>
                <a:gd name="T0" fmla="*/ 0 w 384"/>
                <a:gd name="T1" fmla="*/ 2147483647 h 320"/>
                <a:gd name="T2" fmla="*/ 2147483647 w 384"/>
                <a:gd name="T3" fmla="*/ 2147483647 h 320"/>
                <a:gd name="T4" fmla="*/ 2147483647 w 384"/>
                <a:gd name="T5" fmla="*/ 2147483647 h 320"/>
                <a:gd name="T6" fmla="*/ 0 60000 65536"/>
                <a:gd name="T7" fmla="*/ 0 60000 65536"/>
                <a:gd name="T8" fmla="*/ 0 60000 65536"/>
                <a:gd name="T9" fmla="*/ 0 w 384"/>
                <a:gd name="T10" fmla="*/ 0 h 320"/>
                <a:gd name="T11" fmla="*/ 384 w 384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320">
                  <a:moveTo>
                    <a:pt x="0" y="128"/>
                  </a:moveTo>
                  <a:cubicBezTo>
                    <a:pt x="88" y="64"/>
                    <a:pt x="176" y="0"/>
                    <a:pt x="240" y="32"/>
                  </a:cubicBezTo>
                  <a:cubicBezTo>
                    <a:pt x="304" y="64"/>
                    <a:pt x="360" y="272"/>
                    <a:pt x="384" y="32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0" name="Freeform 46"/>
            <p:cNvSpPr>
              <a:spLocks/>
            </p:cNvSpPr>
            <p:nvPr/>
          </p:nvSpPr>
          <p:spPr bwMode="auto">
            <a:xfrm>
              <a:off x="5562600" y="2590800"/>
              <a:ext cx="685800" cy="685800"/>
            </a:xfrm>
            <a:custGeom>
              <a:avLst/>
              <a:gdLst>
                <a:gd name="T0" fmla="*/ 0 w 432"/>
                <a:gd name="T1" fmla="*/ 2147483647 h 432"/>
                <a:gd name="T2" fmla="*/ 2147483647 w 432"/>
                <a:gd name="T3" fmla="*/ 2147483647 h 432"/>
                <a:gd name="T4" fmla="*/ 2147483647 w 432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432"/>
                <a:gd name="T10" fmla="*/ 0 h 432"/>
                <a:gd name="T11" fmla="*/ 432 w 432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432">
                  <a:moveTo>
                    <a:pt x="0" y="144"/>
                  </a:moveTo>
                  <a:cubicBezTo>
                    <a:pt x="84" y="72"/>
                    <a:pt x="168" y="0"/>
                    <a:pt x="240" y="48"/>
                  </a:cubicBezTo>
                  <a:cubicBezTo>
                    <a:pt x="312" y="96"/>
                    <a:pt x="372" y="264"/>
                    <a:pt x="432" y="4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Freeform 47"/>
            <p:cNvSpPr>
              <a:spLocks/>
            </p:cNvSpPr>
            <p:nvPr/>
          </p:nvSpPr>
          <p:spPr bwMode="auto">
            <a:xfrm>
              <a:off x="6553200" y="3581400"/>
              <a:ext cx="457200" cy="304800"/>
            </a:xfrm>
            <a:custGeom>
              <a:avLst/>
              <a:gdLst>
                <a:gd name="T0" fmla="*/ 0 w 288"/>
                <a:gd name="T1" fmla="*/ 0 h 192"/>
                <a:gd name="T2" fmla="*/ 2147483647 w 288"/>
                <a:gd name="T3" fmla="*/ 2147483647 h 192"/>
                <a:gd name="T4" fmla="*/ 2147483647 w 288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0"/>
                  </a:moveTo>
                  <a:cubicBezTo>
                    <a:pt x="96" y="8"/>
                    <a:pt x="192" y="16"/>
                    <a:pt x="240" y="48"/>
                  </a:cubicBezTo>
                  <a:cubicBezTo>
                    <a:pt x="288" y="80"/>
                    <a:pt x="288" y="136"/>
                    <a:pt x="288" y="19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ECD2599-841C-4BAD-960D-0CD0E9512839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Timeouts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A routing table entry maintaining a </a:t>
            </a:r>
            <a:r>
              <a:rPr lang="en-US" altLang="en-US" smtClean="0">
                <a:solidFill>
                  <a:srgbClr val="339933"/>
                </a:solidFill>
              </a:rPr>
              <a:t>reverse path</a:t>
            </a:r>
            <a:r>
              <a:rPr lang="en-US" altLang="en-US" smtClean="0"/>
              <a:t> is purged after a timeout interval</a:t>
            </a:r>
          </a:p>
          <a:p>
            <a:pPr lvl="1"/>
            <a:r>
              <a:rPr lang="en-US" altLang="en-US" smtClean="0"/>
              <a:t>timeout should be long enough to allow RREP to come back</a:t>
            </a:r>
          </a:p>
          <a:p>
            <a:endParaRPr lang="en-US" altLang="en-US" smtClean="0"/>
          </a:p>
          <a:p>
            <a:r>
              <a:rPr lang="en-US" altLang="en-US" smtClean="0"/>
              <a:t>A routing table entry maintaining a </a:t>
            </a:r>
            <a:r>
              <a:rPr lang="en-US" altLang="en-US" smtClean="0">
                <a:solidFill>
                  <a:srgbClr val="339933"/>
                </a:solidFill>
              </a:rPr>
              <a:t>forward path</a:t>
            </a:r>
            <a:r>
              <a:rPr lang="en-US" altLang="en-US" smtClean="0"/>
              <a:t> is purged if </a:t>
            </a:r>
            <a:r>
              <a:rPr lang="en-US" altLang="en-US" i="1" smtClean="0">
                <a:solidFill>
                  <a:srgbClr val="A50021"/>
                </a:solidFill>
              </a:rPr>
              <a:t>not used</a:t>
            </a:r>
            <a:r>
              <a:rPr lang="en-US" altLang="en-US" smtClean="0"/>
              <a:t> for a </a:t>
            </a:r>
            <a:r>
              <a:rPr lang="en-US" altLang="en-US" i="1" smtClean="0">
                <a:solidFill>
                  <a:srgbClr val="FF0000"/>
                </a:solidFill>
              </a:rPr>
              <a:t>active_route_timeout</a:t>
            </a:r>
            <a:r>
              <a:rPr lang="en-US" altLang="en-US" smtClean="0"/>
              <a:t> interval</a:t>
            </a:r>
          </a:p>
          <a:p>
            <a:pPr lvl="1"/>
            <a:r>
              <a:rPr lang="en-US" altLang="en-US" smtClean="0"/>
              <a:t>if no data is being sent using a particular routing table entry,  that entry will be deleted from the routing table (even if the route may actually still be valid)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A50415B-227A-4298-ABB2-B84634B22776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04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 Failure Reporting</a:t>
            </a:r>
          </a:p>
        </p:txBody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A neighbor of node X is considered </a:t>
            </a:r>
            <a:r>
              <a:rPr lang="en-US" altLang="en-US" smtClean="0">
                <a:solidFill>
                  <a:schemeClr val="accent1"/>
                </a:solidFill>
              </a:rPr>
              <a:t>active</a:t>
            </a:r>
            <a:r>
              <a:rPr lang="en-US" altLang="en-US" smtClean="0"/>
              <a:t> for a routing table entry if the neighbor sent a packet within </a:t>
            </a:r>
            <a:r>
              <a:rPr lang="en-US" altLang="en-US" i="1" smtClean="0">
                <a:solidFill>
                  <a:srgbClr val="FF0000"/>
                </a:solidFill>
              </a:rPr>
              <a:t>active_route_timeout</a:t>
            </a:r>
            <a:r>
              <a:rPr lang="en-US" altLang="en-US" smtClean="0"/>
              <a:t> interval which was forwarded using that entry</a:t>
            </a:r>
          </a:p>
          <a:p>
            <a:endParaRPr lang="en-US" altLang="en-US" smtClean="0"/>
          </a:p>
          <a:p>
            <a:r>
              <a:rPr lang="en-US" altLang="en-US" smtClean="0"/>
              <a:t>When the next hop link in a routing table entry breaks, all </a:t>
            </a:r>
            <a:r>
              <a:rPr lang="en-US" altLang="en-US" smtClean="0">
                <a:solidFill>
                  <a:schemeClr val="accent1"/>
                </a:solidFill>
              </a:rPr>
              <a:t>active </a:t>
            </a:r>
            <a:r>
              <a:rPr lang="en-US" altLang="en-US" smtClean="0"/>
              <a:t>neighbors are informed</a:t>
            </a:r>
          </a:p>
          <a:p>
            <a:endParaRPr lang="en-US" altLang="en-US" smtClean="0"/>
          </a:p>
          <a:p>
            <a:r>
              <a:rPr lang="en-US" altLang="en-US" smtClean="0"/>
              <a:t>Link failures are propagated by means of Route Error messages, which also update destination sequence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0F14701-8CAC-468F-9708-8F9168851135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Route Error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When node X is unable to forward packet P (from node S to node D) on link (X,Y), it generates a RERR message</a:t>
            </a:r>
          </a:p>
          <a:p>
            <a:endParaRPr lang="en-US" altLang="en-US" smtClean="0"/>
          </a:p>
          <a:p>
            <a:r>
              <a:rPr lang="en-US" altLang="en-US" smtClean="0"/>
              <a:t>Node X increments the destination sequence number for D cached at node X</a:t>
            </a:r>
          </a:p>
          <a:p>
            <a:endParaRPr lang="en-US" altLang="en-US" smtClean="0"/>
          </a:p>
          <a:p>
            <a:r>
              <a:rPr lang="en-US" altLang="en-US" smtClean="0"/>
              <a:t>The incremented sequence number </a:t>
            </a:r>
            <a:r>
              <a:rPr lang="en-US" altLang="en-US" i="1" smtClean="0"/>
              <a:t>N</a:t>
            </a:r>
            <a:r>
              <a:rPr lang="en-US" altLang="en-US" smtClean="0"/>
              <a:t> is included in the RERR</a:t>
            </a:r>
          </a:p>
          <a:p>
            <a:endParaRPr lang="en-US" altLang="en-US" smtClean="0"/>
          </a:p>
          <a:p>
            <a:r>
              <a:rPr lang="en-US" altLang="en-US" smtClean="0"/>
              <a:t>When node S receives the RERR, it initiates a new route discovery for D using destination sequence number at least as large as </a:t>
            </a:r>
            <a:r>
              <a:rPr lang="en-US" altLang="en-US" i="1" smtClean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7F341F8-AE4F-4A2C-ADBD-DC6AB6573AE5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Destination Sequence Number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Continuing from the previous slide </a:t>
            </a:r>
            <a:r>
              <a:rPr lang="en-US" altLang="en-US" b="1" smtClean="0"/>
              <a:t>…</a:t>
            </a:r>
          </a:p>
          <a:p>
            <a:endParaRPr lang="en-US" altLang="en-US" smtClean="0"/>
          </a:p>
          <a:p>
            <a:r>
              <a:rPr lang="en-US" altLang="en-US" smtClean="0"/>
              <a:t>When node D receives the route request with destination sequence number N, node D will set its sequence number to N, unless it is already larger than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8AB2BB6-EA0B-435D-88BE-2037A7609BCC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 Failure Detection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smtClean="0">
                <a:solidFill>
                  <a:schemeClr val="accent1"/>
                </a:solidFill>
              </a:rPr>
              <a:t>Hello</a:t>
            </a:r>
            <a:r>
              <a:rPr lang="en-US" altLang="en-US" smtClean="0"/>
              <a:t> messages: Neighboring nodes periodically exchange hello message</a:t>
            </a:r>
          </a:p>
          <a:p>
            <a:endParaRPr lang="en-US" altLang="en-US" smtClean="0"/>
          </a:p>
          <a:p>
            <a:r>
              <a:rPr lang="en-US" altLang="en-US" smtClean="0"/>
              <a:t>Absence of hello message is used as an indication of link failure</a:t>
            </a:r>
          </a:p>
          <a:p>
            <a:endParaRPr lang="en-US" altLang="en-US" smtClean="0"/>
          </a:p>
          <a:p>
            <a:r>
              <a:rPr lang="en-US" altLang="en-US" smtClean="0"/>
              <a:t>Alternatively, failure to receive several MAC-level acknowledgement may be used as an indication of link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B341B18-EF49-4F6B-909F-5906104362D0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Trade-Off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Latency of route discovery</a:t>
            </a:r>
          </a:p>
          <a:p>
            <a:pPr lvl="1"/>
            <a:r>
              <a:rPr lang="en-US" altLang="en-US" smtClean="0"/>
              <a:t>Proactive protocols may have lower latency since routes are maintained at all times</a:t>
            </a:r>
          </a:p>
          <a:p>
            <a:pPr lvl="1"/>
            <a:r>
              <a:rPr lang="en-US" altLang="en-US" smtClean="0"/>
              <a:t>Reactive protocols may have higher latency because a route from X to Y will be found only when X attempts to send to Y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Overhead of route discovery/maintenance</a:t>
            </a:r>
          </a:p>
          <a:p>
            <a:pPr lvl="1"/>
            <a:r>
              <a:rPr lang="en-US" altLang="en-US" smtClean="0"/>
              <a:t>Reactive protocols may have lower overhead since routes are determined only if needed</a:t>
            </a:r>
          </a:p>
          <a:p>
            <a:pPr lvl="1"/>
            <a:r>
              <a:rPr lang="en-US" altLang="en-US" smtClean="0"/>
              <a:t>Proactive protocols can (but not necessarily) result in higher overhead due to continuous route updating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Which approach achieves a better trade-off depends on the traffic and mobility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26FDC40-7FF4-4BF6-B002-40845F8D2F0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Why Sequence Numbers in AODV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avoid using old/broken routes</a:t>
            </a:r>
          </a:p>
          <a:p>
            <a:pPr lvl="1"/>
            <a:r>
              <a:rPr lang="en-US" altLang="en-US" dirty="0" smtClean="0"/>
              <a:t>To determine which route is newer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To prevent formation of loops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Assume that A does not know about failure of link C-D because RERR sent by C is lost</a:t>
            </a:r>
          </a:p>
          <a:p>
            <a:pPr lvl="1"/>
            <a:r>
              <a:rPr lang="en-US" altLang="en-US" dirty="0" smtClean="0"/>
              <a:t>Now C performs a route discovery for D. Node A receives the RREQ (say, via path C-E-A)</a:t>
            </a:r>
          </a:p>
          <a:p>
            <a:pPr lvl="1"/>
            <a:r>
              <a:rPr lang="en-US" altLang="en-US" dirty="0" smtClean="0"/>
              <a:t>Node A will reply since A knows a route to D via node B</a:t>
            </a:r>
          </a:p>
          <a:p>
            <a:pPr lvl="1"/>
            <a:r>
              <a:rPr lang="en-US" altLang="en-US" dirty="0" smtClean="0"/>
              <a:t>Results in a loop (for instance, C-E-A-B-C )</a:t>
            </a:r>
          </a:p>
        </p:txBody>
      </p:sp>
      <p:grpSp>
        <p:nvGrpSpPr>
          <p:cNvPr id="2" name="Group 1" descr="loop"/>
          <p:cNvGrpSpPr/>
          <p:nvPr/>
        </p:nvGrpSpPr>
        <p:grpSpPr>
          <a:xfrm>
            <a:off x="1924050" y="3333750"/>
            <a:ext cx="4743450" cy="1219200"/>
            <a:chOff x="1924050" y="3333750"/>
            <a:chExt cx="4743450" cy="1219200"/>
          </a:xfrm>
        </p:grpSpPr>
        <p:sp>
          <p:nvSpPr>
            <p:cNvPr id="64517" name="Oval 4"/>
            <p:cNvSpPr>
              <a:spLocks noChangeArrowheads="1"/>
            </p:cNvSpPr>
            <p:nvPr/>
          </p:nvSpPr>
          <p:spPr bwMode="auto">
            <a:xfrm>
              <a:off x="1924050" y="33337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A</a:t>
              </a:r>
            </a:p>
          </p:txBody>
        </p:sp>
        <p:sp>
          <p:nvSpPr>
            <p:cNvPr id="64518" name="Oval 5"/>
            <p:cNvSpPr>
              <a:spLocks noChangeArrowheads="1"/>
            </p:cNvSpPr>
            <p:nvPr/>
          </p:nvSpPr>
          <p:spPr bwMode="auto">
            <a:xfrm>
              <a:off x="3143250" y="33337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64519" name="Oval 6"/>
            <p:cNvSpPr>
              <a:spLocks noChangeArrowheads="1"/>
            </p:cNvSpPr>
            <p:nvPr/>
          </p:nvSpPr>
          <p:spPr bwMode="auto">
            <a:xfrm>
              <a:off x="4552950" y="33337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64520" name="Oval 7"/>
            <p:cNvSpPr>
              <a:spLocks noChangeArrowheads="1"/>
            </p:cNvSpPr>
            <p:nvPr/>
          </p:nvSpPr>
          <p:spPr bwMode="auto">
            <a:xfrm>
              <a:off x="6057900" y="33337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64521" name="Line 10"/>
            <p:cNvSpPr>
              <a:spLocks noChangeShapeType="1"/>
            </p:cNvSpPr>
            <p:nvPr/>
          </p:nvSpPr>
          <p:spPr bwMode="auto">
            <a:xfrm>
              <a:off x="2533650" y="3638550"/>
              <a:ext cx="609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Line 11"/>
            <p:cNvSpPr>
              <a:spLocks noChangeShapeType="1"/>
            </p:cNvSpPr>
            <p:nvPr/>
          </p:nvSpPr>
          <p:spPr bwMode="auto">
            <a:xfrm>
              <a:off x="3752850" y="3638550"/>
              <a:ext cx="8001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Line 12"/>
            <p:cNvSpPr>
              <a:spLocks noChangeShapeType="1"/>
            </p:cNvSpPr>
            <p:nvPr/>
          </p:nvSpPr>
          <p:spPr bwMode="auto">
            <a:xfrm>
              <a:off x="5162550" y="3638550"/>
              <a:ext cx="8953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Line 13"/>
            <p:cNvSpPr>
              <a:spLocks noChangeShapeType="1"/>
            </p:cNvSpPr>
            <p:nvPr/>
          </p:nvSpPr>
          <p:spPr bwMode="auto">
            <a:xfrm>
              <a:off x="5486400" y="333375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Line 14"/>
            <p:cNvSpPr>
              <a:spLocks noChangeShapeType="1"/>
            </p:cNvSpPr>
            <p:nvPr/>
          </p:nvSpPr>
          <p:spPr bwMode="auto">
            <a:xfrm flipH="1">
              <a:off x="5486400" y="333375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Oval 15"/>
            <p:cNvSpPr>
              <a:spLocks noChangeArrowheads="1"/>
            </p:cNvSpPr>
            <p:nvPr/>
          </p:nvSpPr>
          <p:spPr bwMode="auto">
            <a:xfrm>
              <a:off x="3143250" y="39433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64527" name="Line 18"/>
            <p:cNvSpPr>
              <a:spLocks noChangeShapeType="1"/>
            </p:cNvSpPr>
            <p:nvPr/>
          </p:nvSpPr>
          <p:spPr bwMode="auto">
            <a:xfrm>
              <a:off x="2438400" y="3886200"/>
              <a:ext cx="685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8" name="Line 19"/>
            <p:cNvSpPr>
              <a:spLocks noChangeShapeType="1"/>
            </p:cNvSpPr>
            <p:nvPr/>
          </p:nvSpPr>
          <p:spPr bwMode="auto">
            <a:xfrm flipV="1">
              <a:off x="3733800" y="3886200"/>
              <a:ext cx="914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F84EBDA-B48E-401B-B2F8-66385F29E359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2262"/>
            <a:ext cx="7772400" cy="1143000"/>
          </a:xfrm>
          <a:noFill/>
        </p:spPr>
        <p:txBody>
          <a:bodyPr/>
          <a:lstStyle/>
          <a:p>
            <a:r>
              <a:rPr lang="en-US" altLang="en-US" dirty="0" smtClean="0"/>
              <a:t>Why Sequence Numbers in AODV</a:t>
            </a:r>
          </a:p>
        </p:txBody>
      </p:sp>
      <p:grpSp>
        <p:nvGrpSpPr>
          <p:cNvPr id="2" name="Group 1" descr="sequence"/>
          <p:cNvGrpSpPr/>
          <p:nvPr/>
        </p:nvGrpSpPr>
        <p:grpSpPr>
          <a:xfrm>
            <a:off x="1924050" y="1771650"/>
            <a:ext cx="4743450" cy="1219200"/>
            <a:chOff x="1924050" y="1771650"/>
            <a:chExt cx="4743450" cy="1219200"/>
          </a:xfrm>
        </p:grpSpPr>
        <p:sp>
          <p:nvSpPr>
            <p:cNvPr id="65541" name="Oval 4"/>
            <p:cNvSpPr>
              <a:spLocks noChangeArrowheads="1"/>
            </p:cNvSpPr>
            <p:nvPr/>
          </p:nvSpPr>
          <p:spPr bwMode="auto">
            <a:xfrm>
              <a:off x="1924050" y="17716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65542" name="Oval 5"/>
            <p:cNvSpPr>
              <a:spLocks noChangeArrowheads="1"/>
            </p:cNvSpPr>
            <p:nvPr/>
          </p:nvSpPr>
          <p:spPr bwMode="auto">
            <a:xfrm>
              <a:off x="3143250" y="17716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65543" name="Oval 6"/>
            <p:cNvSpPr>
              <a:spLocks noChangeArrowheads="1"/>
            </p:cNvSpPr>
            <p:nvPr/>
          </p:nvSpPr>
          <p:spPr bwMode="auto">
            <a:xfrm>
              <a:off x="4552950" y="17716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65544" name="Oval 7"/>
            <p:cNvSpPr>
              <a:spLocks noChangeArrowheads="1"/>
            </p:cNvSpPr>
            <p:nvPr/>
          </p:nvSpPr>
          <p:spPr bwMode="auto">
            <a:xfrm>
              <a:off x="6057900" y="17716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65545" name="Line 8"/>
            <p:cNvSpPr>
              <a:spLocks noChangeShapeType="1"/>
            </p:cNvSpPr>
            <p:nvPr/>
          </p:nvSpPr>
          <p:spPr bwMode="auto">
            <a:xfrm>
              <a:off x="2533650" y="2076450"/>
              <a:ext cx="609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Line 9"/>
            <p:cNvSpPr>
              <a:spLocks noChangeShapeType="1"/>
            </p:cNvSpPr>
            <p:nvPr/>
          </p:nvSpPr>
          <p:spPr bwMode="auto">
            <a:xfrm>
              <a:off x="3752850" y="2076450"/>
              <a:ext cx="8001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Oval 13"/>
            <p:cNvSpPr>
              <a:spLocks noChangeArrowheads="1"/>
            </p:cNvSpPr>
            <p:nvPr/>
          </p:nvSpPr>
          <p:spPr bwMode="auto">
            <a:xfrm>
              <a:off x="3143250" y="23812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65548" name="Line 14"/>
            <p:cNvSpPr>
              <a:spLocks noChangeShapeType="1"/>
            </p:cNvSpPr>
            <p:nvPr/>
          </p:nvSpPr>
          <p:spPr bwMode="auto">
            <a:xfrm>
              <a:off x="2438400" y="2324100"/>
              <a:ext cx="6858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Line 15"/>
            <p:cNvSpPr>
              <a:spLocks noChangeShapeType="1"/>
            </p:cNvSpPr>
            <p:nvPr/>
          </p:nvSpPr>
          <p:spPr bwMode="auto">
            <a:xfrm flipV="1">
              <a:off x="3733800" y="2324100"/>
              <a:ext cx="9144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0" name="Rectangle 3" descr="aodv"/>
          <p:cNvSpPr>
            <a:spLocks noGrp="1" noChangeArrowheads="1"/>
          </p:cNvSpPr>
          <p:nvPr>
            <p:ph type="body" idx="1"/>
          </p:nvPr>
        </p:nvSpPr>
        <p:spPr>
          <a:xfrm>
            <a:off x="666750" y="3262648"/>
            <a:ext cx="7772400" cy="4572000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Loop C-E-A-B-C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3C05ABD-BA51-4839-9C2D-2655B856125C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Optimization: Expanding Ring Search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Route Requests are initially sent with small Time-to-Live (TTL) field, to limit their propagation</a:t>
            </a:r>
          </a:p>
          <a:p>
            <a:pPr lvl="1"/>
            <a:r>
              <a:rPr lang="en-US" altLang="en-US" smtClean="0"/>
              <a:t>DSR also includes a similar optimization</a:t>
            </a:r>
          </a:p>
          <a:p>
            <a:endParaRPr lang="en-US" altLang="en-US" smtClean="0"/>
          </a:p>
          <a:p>
            <a:r>
              <a:rPr lang="en-US" altLang="en-US" smtClean="0"/>
              <a:t>If no Route Reply is received, then larger TTL tried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B30A4BC-5F93-4B49-8EC2-92336535E60D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Summary: AODV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Routes need not be included in packet headers</a:t>
            </a:r>
          </a:p>
          <a:p>
            <a:endParaRPr lang="en-US" altLang="en-US" smtClean="0"/>
          </a:p>
          <a:p>
            <a:r>
              <a:rPr lang="en-US" altLang="en-US" smtClean="0"/>
              <a:t>Nodes maintain routing tables containing entries only for routes that are in active use</a:t>
            </a:r>
          </a:p>
          <a:p>
            <a:endParaRPr lang="en-US" altLang="en-US" smtClean="0"/>
          </a:p>
          <a:p>
            <a:r>
              <a:rPr lang="en-US" altLang="en-US" smtClean="0"/>
              <a:t>At most one next-hop per destination maintained at each node</a:t>
            </a:r>
          </a:p>
          <a:p>
            <a:pPr lvl="1"/>
            <a:r>
              <a:rPr lang="en-US" altLang="en-US" smtClean="0"/>
              <a:t>Multi-path extensions can be designed</a:t>
            </a:r>
          </a:p>
          <a:p>
            <a:pPr lvl="1"/>
            <a:r>
              <a:rPr lang="en-US" altLang="en-US" smtClean="0"/>
              <a:t>DSR may maintain several routes for a single destination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Unused routes expire even if topology does not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145113C-3EEA-4230-B334-2439425E6BA1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/>
              <a:t>Proactive Protocols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DE5C452-EA20-4C54-A505-69C39A1B62E6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Proactive Protocols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Most of the schemes discussed so far are reactive</a:t>
            </a:r>
          </a:p>
          <a:p>
            <a:endParaRPr lang="en-US" altLang="en-US" smtClean="0"/>
          </a:p>
          <a:p>
            <a:r>
              <a:rPr lang="en-US" altLang="en-US" smtClean="0"/>
              <a:t>Proactive schemes based on distance-vector and link-state mechanisms have also been 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80E7C81-D8CE-4A60-AA64-402AD944D538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 State Routing </a:t>
            </a:r>
            <a:r>
              <a:rPr lang="en-US" altLang="en-US" smtClean="0">
                <a:solidFill>
                  <a:schemeClr val="hlink"/>
                </a:solidFill>
              </a:rPr>
              <a:t>[Huitema95]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Each node periodically floods status of its links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Each node re-broadcasts link state information received from its neighbor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Each node keeps track of link state information received from other nodes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Each node uses above information to determine next hop to each destination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4813247-B8BE-49E7-95FD-7B01B68ADCF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Optimized Link State Routing (OLSR) </a:t>
            </a:r>
            <a:r>
              <a:rPr lang="en-US" altLang="en-US" smtClean="0">
                <a:solidFill>
                  <a:schemeClr val="hlink"/>
                </a:solidFill>
              </a:rPr>
              <a:t>[Jacquet00ietf,Jacquet99Inria]</a:t>
            </a:r>
            <a:endParaRPr lang="en-US" altLang="en-US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overhead of flooding link state information is reduced by requiring fewer nodes to forward the information</a:t>
            </a:r>
          </a:p>
          <a:p>
            <a:endParaRPr lang="en-US" altLang="en-US" smtClean="0"/>
          </a:p>
          <a:p>
            <a:r>
              <a:rPr lang="en-US" altLang="en-US" smtClean="0"/>
              <a:t>A broadcast from node X is only forwarded by its </a:t>
            </a:r>
            <a:r>
              <a:rPr lang="en-US" altLang="en-US" i="1" smtClean="0">
                <a:solidFill>
                  <a:srgbClr val="A50021"/>
                </a:solidFill>
              </a:rPr>
              <a:t>multipoint relays</a:t>
            </a:r>
          </a:p>
          <a:p>
            <a:endParaRPr lang="en-US" altLang="en-US" i="1" smtClean="0">
              <a:solidFill>
                <a:srgbClr val="A50021"/>
              </a:solidFill>
            </a:endParaRPr>
          </a:p>
          <a:p>
            <a:r>
              <a:rPr lang="en-US" altLang="en-US" smtClean="0"/>
              <a:t>Multipoint relays of node X are its neighbors such that each two-hop neighbor of X is a one-hop neighbor of at least one multipoint relay of X</a:t>
            </a:r>
          </a:p>
          <a:p>
            <a:pPr lvl="1"/>
            <a:r>
              <a:rPr lang="en-US" altLang="en-US" smtClean="0"/>
              <a:t>Each node transmits its neighbor list in periodic beacons, so that all nodes can know their 2-hop neighbors, in order to choose the multipoint relays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760998B-6212-48C4-9F58-E596B9C763D1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Optimized Link State Routing (OLSR)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600200"/>
            <a:ext cx="7772400" cy="45720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Nodes C and E are multipoint relays of node A</a:t>
            </a:r>
          </a:p>
          <a:p>
            <a:endParaRPr lang="en-US" altLang="en-US" dirty="0" smtClean="0"/>
          </a:p>
        </p:txBody>
      </p:sp>
      <p:grpSp>
        <p:nvGrpSpPr>
          <p:cNvPr id="2" name="Group 1" descr="olsr"/>
          <p:cNvGrpSpPr/>
          <p:nvPr/>
        </p:nvGrpSpPr>
        <p:grpSpPr>
          <a:xfrm>
            <a:off x="1828800" y="2952750"/>
            <a:ext cx="4800600" cy="2190750"/>
            <a:chOff x="1828800" y="2952750"/>
            <a:chExt cx="4800600" cy="2190750"/>
          </a:xfrm>
        </p:grpSpPr>
        <p:sp>
          <p:nvSpPr>
            <p:cNvPr id="72709" name="Oval 4"/>
            <p:cNvSpPr>
              <a:spLocks noChangeArrowheads="1"/>
            </p:cNvSpPr>
            <p:nvPr/>
          </p:nvSpPr>
          <p:spPr bwMode="auto">
            <a:xfrm>
              <a:off x="3524250" y="3695700"/>
              <a:ext cx="609600" cy="60960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72710" name="Oval 5"/>
            <p:cNvSpPr>
              <a:spLocks noChangeArrowheads="1"/>
            </p:cNvSpPr>
            <p:nvPr/>
          </p:nvSpPr>
          <p:spPr bwMode="auto">
            <a:xfrm>
              <a:off x="2876550" y="29908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72711" name="Oval 6"/>
            <p:cNvSpPr>
              <a:spLocks noChangeArrowheads="1"/>
            </p:cNvSpPr>
            <p:nvPr/>
          </p:nvSpPr>
          <p:spPr bwMode="auto">
            <a:xfrm>
              <a:off x="3943350" y="29527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72712" name="Oval 7"/>
            <p:cNvSpPr>
              <a:spLocks noChangeArrowheads="1"/>
            </p:cNvSpPr>
            <p:nvPr/>
          </p:nvSpPr>
          <p:spPr bwMode="auto">
            <a:xfrm>
              <a:off x="2705100" y="40195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72713" name="Oval 8"/>
            <p:cNvSpPr>
              <a:spLocks noChangeArrowheads="1"/>
            </p:cNvSpPr>
            <p:nvPr/>
          </p:nvSpPr>
          <p:spPr bwMode="auto">
            <a:xfrm>
              <a:off x="3581400" y="45339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72714" name="Oval 9"/>
            <p:cNvSpPr>
              <a:spLocks noChangeArrowheads="1"/>
            </p:cNvSpPr>
            <p:nvPr/>
          </p:nvSpPr>
          <p:spPr bwMode="auto">
            <a:xfrm>
              <a:off x="4343400" y="37528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72715" name="Oval 10"/>
            <p:cNvSpPr>
              <a:spLocks noChangeArrowheads="1"/>
            </p:cNvSpPr>
            <p:nvPr/>
          </p:nvSpPr>
          <p:spPr bwMode="auto">
            <a:xfrm>
              <a:off x="5334000" y="37719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72716" name="Oval 11"/>
            <p:cNvSpPr>
              <a:spLocks noChangeArrowheads="1"/>
            </p:cNvSpPr>
            <p:nvPr/>
          </p:nvSpPr>
          <p:spPr bwMode="auto">
            <a:xfrm>
              <a:off x="1828800" y="43053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72717" name="Oval 12"/>
            <p:cNvSpPr>
              <a:spLocks noChangeArrowheads="1"/>
            </p:cNvSpPr>
            <p:nvPr/>
          </p:nvSpPr>
          <p:spPr bwMode="auto">
            <a:xfrm>
              <a:off x="6019800" y="40195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72718" name="Oval 13"/>
            <p:cNvSpPr>
              <a:spLocks noChangeArrowheads="1"/>
            </p:cNvSpPr>
            <p:nvPr/>
          </p:nvSpPr>
          <p:spPr bwMode="auto">
            <a:xfrm>
              <a:off x="5905500" y="30670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72719" name="Line 14"/>
            <p:cNvSpPr>
              <a:spLocks noChangeShapeType="1"/>
            </p:cNvSpPr>
            <p:nvPr/>
          </p:nvSpPr>
          <p:spPr bwMode="auto">
            <a:xfrm flipV="1">
              <a:off x="2419350" y="4419600"/>
              <a:ext cx="2857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Line 15"/>
            <p:cNvSpPr>
              <a:spLocks noChangeShapeType="1"/>
            </p:cNvSpPr>
            <p:nvPr/>
          </p:nvSpPr>
          <p:spPr bwMode="auto">
            <a:xfrm>
              <a:off x="3314700" y="356235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1" name="Line 16"/>
            <p:cNvSpPr>
              <a:spLocks noChangeShapeType="1"/>
            </p:cNvSpPr>
            <p:nvPr/>
          </p:nvSpPr>
          <p:spPr bwMode="auto">
            <a:xfrm flipV="1">
              <a:off x="3276600" y="4114800"/>
              <a:ext cx="24765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Line 17"/>
            <p:cNvSpPr>
              <a:spLocks noChangeShapeType="1"/>
            </p:cNvSpPr>
            <p:nvPr/>
          </p:nvSpPr>
          <p:spPr bwMode="auto">
            <a:xfrm>
              <a:off x="3829050" y="4286250"/>
              <a:ext cx="5715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3" name="Line 18"/>
            <p:cNvSpPr>
              <a:spLocks noChangeShapeType="1"/>
            </p:cNvSpPr>
            <p:nvPr/>
          </p:nvSpPr>
          <p:spPr bwMode="auto">
            <a:xfrm flipV="1">
              <a:off x="3943350" y="3505200"/>
              <a:ext cx="15240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4" name="Line 19"/>
            <p:cNvSpPr>
              <a:spLocks noChangeShapeType="1"/>
            </p:cNvSpPr>
            <p:nvPr/>
          </p:nvSpPr>
          <p:spPr bwMode="auto">
            <a:xfrm>
              <a:off x="4133850" y="4000500"/>
              <a:ext cx="22860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5" name="Line 20"/>
            <p:cNvSpPr>
              <a:spLocks noChangeShapeType="1"/>
            </p:cNvSpPr>
            <p:nvPr/>
          </p:nvSpPr>
          <p:spPr bwMode="auto">
            <a:xfrm>
              <a:off x="4953000" y="40576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6" name="Line 21"/>
            <p:cNvSpPr>
              <a:spLocks noChangeShapeType="1"/>
            </p:cNvSpPr>
            <p:nvPr/>
          </p:nvSpPr>
          <p:spPr bwMode="auto">
            <a:xfrm flipH="1">
              <a:off x="5829300" y="3581400"/>
              <a:ext cx="1905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Line 22"/>
            <p:cNvSpPr>
              <a:spLocks noChangeShapeType="1"/>
            </p:cNvSpPr>
            <p:nvPr/>
          </p:nvSpPr>
          <p:spPr bwMode="auto">
            <a:xfrm>
              <a:off x="5924550" y="4152900"/>
              <a:ext cx="952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Line 23"/>
            <p:cNvSpPr>
              <a:spLocks noChangeShapeType="1"/>
            </p:cNvSpPr>
            <p:nvPr/>
          </p:nvSpPr>
          <p:spPr bwMode="auto">
            <a:xfrm>
              <a:off x="6248400" y="3676650"/>
              <a:ext cx="38100" cy="36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Line 24"/>
            <p:cNvSpPr>
              <a:spLocks noChangeShapeType="1"/>
            </p:cNvSpPr>
            <p:nvPr/>
          </p:nvSpPr>
          <p:spPr bwMode="auto">
            <a:xfrm flipH="1">
              <a:off x="3009900" y="3581400"/>
              <a:ext cx="7620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0" name="Line 25"/>
            <p:cNvSpPr>
              <a:spLocks noChangeShapeType="1"/>
            </p:cNvSpPr>
            <p:nvPr/>
          </p:nvSpPr>
          <p:spPr bwMode="auto">
            <a:xfrm flipV="1">
              <a:off x="3486150" y="3257550"/>
              <a:ext cx="47625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Line 26"/>
            <p:cNvSpPr>
              <a:spLocks noChangeShapeType="1"/>
            </p:cNvSpPr>
            <p:nvPr/>
          </p:nvSpPr>
          <p:spPr bwMode="auto">
            <a:xfrm>
              <a:off x="4381500" y="3543300"/>
              <a:ext cx="17145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Line 27"/>
            <p:cNvSpPr>
              <a:spLocks noChangeShapeType="1"/>
            </p:cNvSpPr>
            <p:nvPr/>
          </p:nvSpPr>
          <p:spPr bwMode="auto">
            <a:xfrm>
              <a:off x="3238500" y="4533900"/>
              <a:ext cx="36195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Line 28"/>
            <p:cNvSpPr>
              <a:spLocks noChangeShapeType="1"/>
            </p:cNvSpPr>
            <p:nvPr/>
          </p:nvSpPr>
          <p:spPr bwMode="auto">
            <a:xfrm flipH="1">
              <a:off x="4133850" y="4362450"/>
              <a:ext cx="4381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34" name="Oval 29" descr="olsr"/>
          <p:cNvSpPr>
            <a:spLocks noChangeArrowheads="1"/>
          </p:cNvSpPr>
          <p:nvPr/>
        </p:nvSpPr>
        <p:spPr bwMode="auto">
          <a:xfrm>
            <a:off x="323850" y="6019800"/>
            <a:ext cx="609600" cy="609600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000"/>
          </a:p>
        </p:txBody>
      </p:sp>
      <p:sp>
        <p:nvSpPr>
          <p:cNvPr id="72735" name="Text Box 30"/>
          <p:cNvSpPr txBox="1">
            <a:spLocks noChangeArrowheads="1"/>
          </p:cNvSpPr>
          <p:nvPr/>
        </p:nvSpPr>
        <p:spPr bwMode="auto">
          <a:xfrm>
            <a:off x="993775" y="6202363"/>
            <a:ext cx="616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Node that has broadcast state information from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A1BCAB1-0A80-4995-9D8F-477A6F80AB6E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Optimized Link State Routing (OLSR)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752600"/>
            <a:ext cx="7772400" cy="45720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Nodes C and E forward information received from A</a:t>
            </a:r>
          </a:p>
        </p:txBody>
      </p:sp>
      <p:grpSp>
        <p:nvGrpSpPr>
          <p:cNvPr id="2" name="Group 1" descr="olsr"/>
          <p:cNvGrpSpPr/>
          <p:nvPr/>
        </p:nvGrpSpPr>
        <p:grpSpPr>
          <a:xfrm>
            <a:off x="1828800" y="2952750"/>
            <a:ext cx="4800600" cy="2190750"/>
            <a:chOff x="1828800" y="2952750"/>
            <a:chExt cx="4800600" cy="2190750"/>
          </a:xfrm>
        </p:grpSpPr>
        <p:sp>
          <p:nvSpPr>
            <p:cNvPr id="73733" name="Oval 4"/>
            <p:cNvSpPr>
              <a:spLocks noChangeArrowheads="1"/>
            </p:cNvSpPr>
            <p:nvPr/>
          </p:nvSpPr>
          <p:spPr bwMode="auto">
            <a:xfrm>
              <a:off x="3524250" y="3695700"/>
              <a:ext cx="609600" cy="60960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73734" name="Oval 5"/>
            <p:cNvSpPr>
              <a:spLocks noChangeArrowheads="1"/>
            </p:cNvSpPr>
            <p:nvPr/>
          </p:nvSpPr>
          <p:spPr bwMode="auto">
            <a:xfrm>
              <a:off x="2876550" y="29908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73735" name="Oval 6"/>
            <p:cNvSpPr>
              <a:spLocks noChangeArrowheads="1"/>
            </p:cNvSpPr>
            <p:nvPr/>
          </p:nvSpPr>
          <p:spPr bwMode="auto">
            <a:xfrm>
              <a:off x="3943350" y="29527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73736" name="Oval 7"/>
            <p:cNvSpPr>
              <a:spLocks noChangeArrowheads="1"/>
            </p:cNvSpPr>
            <p:nvPr/>
          </p:nvSpPr>
          <p:spPr bwMode="auto">
            <a:xfrm>
              <a:off x="2705100" y="4019550"/>
              <a:ext cx="609600" cy="60960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73737" name="Oval 8"/>
            <p:cNvSpPr>
              <a:spLocks noChangeArrowheads="1"/>
            </p:cNvSpPr>
            <p:nvPr/>
          </p:nvSpPr>
          <p:spPr bwMode="auto">
            <a:xfrm>
              <a:off x="3581400" y="45339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73738" name="Oval 9"/>
            <p:cNvSpPr>
              <a:spLocks noChangeArrowheads="1"/>
            </p:cNvSpPr>
            <p:nvPr/>
          </p:nvSpPr>
          <p:spPr bwMode="auto">
            <a:xfrm>
              <a:off x="4343400" y="3752850"/>
              <a:ext cx="609600" cy="60960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73739" name="Oval 10"/>
            <p:cNvSpPr>
              <a:spLocks noChangeArrowheads="1"/>
            </p:cNvSpPr>
            <p:nvPr/>
          </p:nvSpPr>
          <p:spPr bwMode="auto">
            <a:xfrm>
              <a:off x="5334000" y="37719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73740" name="Oval 11"/>
            <p:cNvSpPr>
              <a:spLocks noChangeArrowheads="1"/>
            </p:cNvSpPr>
            <p:nvPr/>
          </p:nvSpPr>
          <p:spPr bwMode="auto">
            <a:xfrm>
              <a:off x="1828800" y="43053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73741" name="Oval 12"/>
            <p:cNvSpPr>
              <a:spLocks noChangeArrowheads="1"/>
            </p:cNvSpPr>
            <p:nvPr/>
          </p:nvSpPr>
          <p:spPr bwMode="auto">
            <a:xfrm>
              <a:off x="6019800" y="40195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73742" name="Oval 13"/>
            <p:cNvSpPr>
              <a:spLocks noChangeArrowheads="1"/>
            </p:cNvSpPr>
            <p:nvPr/>
          </p:nvSpPr>
          <p:spPr bwMode="auto">
            <a:xfrm>
              <a:off x="5905500" y="30670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73743" name="Line 14"/>
            <p:cNvSpPr>
              <a:spLocks noChangeShapeType="1"/>
            </p:cNvSpPr>
            <p:nvPr/>
          </p:nvSpPr>
          <p:spPr bwMode="auto">
            <a:xfrm flipV="1">
              <a:off x="2419350" y="4419600"/>
              <a:ext cx="2857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Line 15"/>
            <p:cNvSpPr>
              <a:spLocks noChangeShapeType="1"/>
            </p:cNvSpPr>
            <p:nvPr/>
          </p:nvSpPr>
          <p:spPr bwMode="auto">
            <a:xfrm>
              <a:off x="3314700" y="356235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Line 16"/>
            <p:cNvSpPr>
              <a:spLocks noChangeShapeType="1"/>
            </p:cNvSpPr>
            <p:nvPr/>
          </p:nvSpPr>
          <p:spPr bwMode="auto">
            <a:xfrm flipV="1">
              <a:off x="3276600" y="4114800"/>
              <a:ext cx="24765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3829050" y="4286250"/>
              <a:ext cx="5715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 flipV="1">
              <a:off x="3943350" y="3505200"/>
              <a:ext cx="15240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Line 19"/>
            <p:cNvSpPr>
              <a:spLocks noChangeShapeType="1"/>
            </p:cNvSpPr>
            <p:nvPr/>
          </p:nvSpPr>
          <p:spPr bwMode="auto">
            <a:xfrm>
              <a:off x="4133850" y="4000500"/>
              <a:ext cx="22860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4953000" y="40576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 flipH="1">
              <a:off x="5829300" y="3581400"/>
              <a:ext cx="1905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>
              <a:off x="5924550" y="4152900"/>
              <a:ext cx="952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Line 23"/>
            <p:cNvSpPr>
              <a:spLocks noChangeShapeType="1"/>
            </p:cNvSpPr>
            <p:nvPr/>
          </p:nvSpPr>
          <p:spPr bwMode="auto">
            <a:xfrm>
              <a:off x="6248400" y="3676650"/>
              <a:ext cx="38100" cy="36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Line 24"/>
            <p:cNvSpPr>
              <a:spLocks noChangeShapeType="1"/>
            </p:cNvSpPr>
            <p:nvPr/>
          </p:nvSpPr>
          <p:spPr bwMode="auto">
            <a:xfrm flipH="1">
              <a:off x="3009900" y="3581400"/>
              <a:ext cx="7620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Line 25"/>
            <p:cNvSpPr>
              <a:spLocks noChangeShapeType="1"/>
            </p:cNvSpPr>
            <p:nvPr/>
          </p:nvSpPr>
          <p:spPr bwMode="auto">
            <a:xfrm flipV="1">
              <a:off x="3486150" y="3257550"/>
              <a:ext cx="47625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5" name="Line 26"/>
            <p:cNvSpPr>
              <a:spLocks noChangeShapeType="1"/>
            </p:cNvSpPr>
            <p:nvPr/>
          </p:nvSpPr>
          <p:spPr bwMode="auto">
            <a:xfrm>
              <a:off x="4381500" y="3543300"/>
              <a:ext cx="17145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6" name="Line 27"/>
            <p:cNvSpPr>
              <a:spLocks noChangeShapeType="1"/>
            </p:cNvSpPr>
            <p:nvPr/>
          </p:nvSpPr>
          <p:spPr bwMode="auto">
            <a:xfrm>
              <a:off x="3238500" y="4533900"/>
              <a:ext cx="36195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7" name="Line 28"/>
            <p:cNvSpPr>
              <a:spLocks noChangeShapeType="1"/>
            </p:cNvSpPr>
            <p:nvPr/>
          </p:nvSpPr>
          <p:spPr bwMode="auto">
            <a:xfrm flipH="1">
              <a:off x="4133850" y="4362450"/>
              <a:ext cx="4381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58" name="Oval 29" descr="olsr"/>
          <p:cNvSpPr>
            <a:spLocks noChangeArrowheads="1"/>
          </p:cNvSpPr>
          <p:nvPr/>
        </p:nvSpPr>
        <p:spPr bwMode="auto">
          <a:xfrm>
            <a:off x="323850" y="6019800"/>
            <a:ext cx="609600" cy="609600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000"/>
          </a:p>
        </p:txBody>
      </p:sp>
      <p:sp>
        <p:nvSpPr>
          <p:cNvPr id="73759" name="Text Box 30"/>
          <p:cNvSpPr txBox="1">
            <a:spLocks noChangeArrowheads="1"/>
          </p:cNvSpPr>
          <p:nvPr/>
        </p:nvSpPr>
        <p:spPr bwMode="auto">
          <a:xfrm>
            <a:off x="993775" y="6202363"/>
            <a:ext cx="616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Node that has broadcast state information from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70B3147-B528-4F3E-99B1-74D014B50E12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/>
              <a:t>Overview of Unicast Routing Protocols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3472553-8A29-4997-B74E-916E142B9A8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Optimized Link State Routing (OLSR)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14478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Nodes E and K are multipoint relays for node H</a:t>
            </a:r>
          </a:p>
          <a:p>
            <a:r>
              <a:rPr lang="en-US" altLang="en-US" dirty="0" smtClean="0"/>
              <a:t>Node K forwards information received from H</a:t>
            </a:r>
          </a:p>
          <a:p>
            <a:pPr lvl="1"/>
            <a:r>
              <a:rPr lang="en-US" altLang="en-US" dirty="0" smtClean="0"/>
              <a:t>E has already forwarded the same information once</a:t>
            </a:r>
          </a:p>
        </p:txBody>
      </p:sp>
      <p:grpSp>
        <p:nvGrpSpPr>
          <p:cNvPr id="2" name="Group 1" descr="olsr"/>
          <p:cNvGrpSpPr/>
          <p:nvPr/>
        </p:nvGrpSpPr>
        <p:grpSpPr>
          <a:xfrm>
            <a:off x="1828800" y="2952750"/>
            <a:ext cx="4800600" cy="2190750"/>
            <a:chOff x="1828800" y="2952750"/>
            <a:chExt cx="4800600" cy="2190750"/>
          </a:xfrm>
        </p:grpSpPr>
        <p:sp>
          <p:nvSpPr>
            <p:cNvPr id="74757" name="Oval 4"/>
            <p:cNvSpPr>
              <a:spLocks noChangeArrowheads="1"/>
            </p:cNvSpPr>
            <p:nvPr/>
          </p:nvSpPr>
          <p:spPr bwMode="auto">
            <a:xfrm>
              <a:off x="3524250" y="3695700"/>
              <a:ext cx="609600" cy="60960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74758" name="Oval 5"/>
            <p:cNvSpPr>
              <a:spLocks noChangeArrowheads="1"/>
            </p:cNvSpPr>
            <p:nvPr/>
          </p:nvSpPr>
          <p:spPr bwMode="auto">
            <a:xfrm>
              <a:off x="2876550" y="29908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74759" name="Oval 6"/>
            <p:cNvSpPr>
              <a:spLocks noChangeArrowheads="1"/>
            </p:cNvSpPr>
            <p:nvPr/>
          </p:nvSpPr>
          <p:spPr bwMode="auto">
            <a:xfrm>
              <a:off x="3943350" y="29527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74760" name="Oval 7"/>
            <p:cNvSpPr>
              <a:spLocks noChangeArrowheads="1"/>
            </p:cNvSpPr>
            <p:nvPr/>
          </p:nvSpPr>
          <p:spPr bwMode="auto">
            <a:xfrm>
              <a:off x="2705100" y="4019550"/>
              <a:ext cx="609600" cy="60960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74761" name="Oval 8"/>
            <p:cNvSpPr>
              <a:spLocks noChangeArrowheads="1"/>
            </p:cNvSpPr>
            <p:nvPr/>
          </p:nvSpPr>
          <p:spPr bwMode="auto">
            <a:xfrm>
              <a:off x="3581400" y="45339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74762" name="Oval 9"/>
            <p:cNvSpPr>
              <a:spLocks noChangeArrowheads="1"/>
            </p:cNvSpPr>
            <p:nvPr/>
          </p:nvSpPr>
          <p:spPr bwMode="auto">
            <a:xfrm>
              <a:off x="4343400" y="3752850"/>
              <a:ext cx="609600" cy="60960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74763" name="Oval 10"/>
            <p:cNvSpPr>
              <a:spLocks noChangeArrowheads="1"/>
            </p:cNvSpPr>
            <p:nvPr/>
          </p:nvSpPr>
          <p:spPr bwMode="auto">
            <a:xfrm>
              <a:off x="5334000" y="3771900"/>
              <a:ext cx="609600" cy="60960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74764" name="Oval 11"/>
            <p:cNvSpPr>
              <a:spLocks noChangeArrowheads="1"/>
            </p:cNvSpPr>
            <p:nvPr/>
          </p:nvSpPr>
          <p:spPr bwMode="auto">
            <a:xfrm>
              <a:off x="1828800" y="43053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74765" name="Oval 12"/>
            <p:cNvSpPr>
              <a:spLocks noChangeArrowheads="1"/>
            </p:cNvSpPr>
            <p:nvPr/>
          </p:nvSpPr>
          <p:spPr bwMode="auto">
            <a:xfrm>
              <a:off x="6019800" y="40195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74766" name="Oval 13"/>
            <p:cNvSpPr>
              <a:spLocks noChangeArrowheads="1"/>
            </p:cNvSpPr>
            <p:nvPr/>
          </p:nvSpPr>
          <p:spPr bwMode="auto">
            <a:xfrm>
              <a:off x="5905500" y="3067050"/>
              <a:ext cx="609600" cy="6096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J</a:t>
              </a:r>
            </a:p>
          </p:txBody>
        </p:sp>
        <p:sp>
          <p:nvSpPr>
            <p:cNvPr id="74767" name="Line 14"/>
            <p:cNvSpPr>
              <a:spLocks noChangeShapeType="1"/>
            </p:cNvSpPr>
            <p:nvPr/>
          </p:nvSpPr>
          <p:spPr bwMode="auto">
            <a:xfrm flipV="1">
              <a:off x="2419350" y="4419600"/>
              <a:ext cx="2857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Line 15"/>
            <p:cNvSpPr>
              <a:spLocks noChangeShapeType="1"/>
            </p:cNvSpPr>
            <p:nvPr/>
          </p:nvSpPr>
          <p:spPr bwMode="auto">
            <a:xfrm>
              <a:off x="3314700" y="356235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Line 16"/>
            <p:cNvSpPr>
              <a:spLocks noChangeShapeType="1"/>
            </p:cNvSpPr>
            <p:nvPr/>
          </p:nvSpPr>
          <p:spPr bwMode="auto">
            <a:xfrm flipV="1">
              <a:off x="3276600" y="4114800"/>
              <a:ext cx="24765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Line 17"/>
            <p:cNvSpPr>
              <a:spLocks noChangeShapeType="1"/>
            </p:cNvSpPr>
            <p:nvPr/>
          </p:nvSpPr>
          <p:spPr bwMode="auto">
            <a:xfrm>
              <a:off x="3829050" y="4286250"/>
              <a:ext cx="5715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Line 18"/>
            <p:cNvSpPr>
              <a:spLocks noChangeShapeType="1"/>
            </p:cNvSpPr>
            <p:nvPr/>
          </p:nvSpPr>
          <p:spPr bwMode="auto">
            <a:xfrm flipV="1">
              <a:off x="3943350" y="3505200"/>
              <a:ext cx="15240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Line 19"/>
            <p:cNvSpPr>
              <a:spLocks noChangeShapeType="1"/>
            </p:cNvSpPr>
            <p:nvPr/>
          </p:nvSpPr>
          <p:spPr bwMode="auto">
            <a:xfrm>
              <a:off x="4133850" y="4000500"/>
              <a:ext cx="22860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Line 20"/>
            <p:cNvSpPr>
              <a:spLocks noChangeShapeType="1"/>
            </p:cNvSpPr>
            <p:nvPr/>
          </p:nvSpPr>
          <p:spPr bwMode="auto">
            <a:xfrm>
              <a:off x="4953000" y="40576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Line 21"/>
            <p:cNvSpPr>
              <a:spLocks noChangeShapeType="1"/>
            </p:cNvSpPr>
            <p:nvPr/>
          </p:nvSpPr>
          <p:spPr bwMode="auto">
            <a:xfrm flipH="1">
              <a:off x="5829300" y="3581400"/>
              <a:ext cx="1905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Line 22"/>
            <p:cNvSpPr>
              <a:spLocks noChangeShapeType="1"/>
            </p:cNvSpPr>
            <p:nvPr/>
          </p:nvSpPr>
          <p:spPr bwMode="auto">
            <a:xfrm>
              <a:off x="5924550" y="4152900"/>
              <a:ext cx="952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Line 23"/>
            <p:cNvSpPr>
              <a:spLocks noChangeShapeType="1"/>
            </p:cNvSpPr>
            <p:nvPr/>
          </p:nvSpPr>
          <p:spPr bwMode="auto">
            <a:xfrm>
              <a:off x="6248400" y="3676650"/>
              <a:ext cx="38100" cy="36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Line 24"/>
            <p:cNvSpPr>
              <a:spLocks noChangeShapeType="1"/>
            </p:cNvSpPr>
            <p:nvPr/>
          </p:nvSpPr>
          <p:spPr bwMode="auto">
            <a:xfrm flipH="1">
              <a:off x="3009900" y="3581400"/>
              <a:ext cx="7620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Line 25"/>
            <p:cNvSpPr>
              <a:spLocks noChangeShapeType="1"/>
            </p:cNvSpPr>
            <p:nvPr/>
          </p:nvSpPr>
          <p:spPr bwMode="auto">
            <a:xfrm flipV="1">
              <a:off x="3486150" y="3257550"/>
              <a:ext cx="47625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Line 26"/>
            <p:cNvSpPr>
              <a:spLocks noChangeShapeType="1"/>
            </p:cNvSpPr>
            <p:nvPr/>
          </p:nvSpPr>
          <p:spPr bwMode="auto">
            <a:xfrm>
              <a:off x="4381500" y="3543300"/>
              <a:ext cx="17145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0" name="Line 27"/>
            <p:cNvSpPr>
              <a:spLocks noChangeShapeType="1"/>
            </p:cNvSpPr>
            <p:nvPr/>
          </p:nvSpPr>
          <p:spPr bwMode="auto">
            <a:xfrm>
              <a:off x="3238500" y="4533900"/>
              <a:ext cx="36195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1" name="Line 28"/>
            <p:cNvSpPr>
              <a:spLocks noChangeShapeType="1"/>
            </p:cNvSpPr>
            <p:nvPr/>
          </p:nvSpPr>
          <p:spPr bwMode="auto">
            <a:xfrm flipH="1">
              <a:off x="4133850" y="4362450"/>
              <a:ext cx="4381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82" name="Oval 29" descr="olsr"/>
          <p:cNvSpPr>
            <a:spLocks noChangeArrowheads="1"/>
          </p:cNvSpPr>
          <p:nvPr/>
        </p:nvSpPr>
        <p:spPr bwMode="auto">
          <a:xfrm>
            <a:off x="323850" y="6019800"/>
            <a:ext cx="609600" cy="609600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000"/>
          </a:p>
        </p:txBody>
      </p:sp>
      <p:sp>
        <p:nvSpPr>
          <p:cNvPr id="74783" name="Text Box 30"/>
          <p:cNvSpPr txBox="1">
            <a:spLocks noChangeArrowheads="1"/>
          </p:cNvSpPr>
          <p:nvPr/>
        </p:nvSpPr>
        <p:spPr bwMode="auto">
          <a:xfrm>
            <a:off x="993775" y="6202363"/>
            <a:ext cx="616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Node that has broadcast state information from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41A1CA7-BA5F-4C32-8F13-0DB877F573BA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OLSR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OLSR floods information through the multipoint relays</a:t>
            </a:r>
          </a:p>
          <a:p>
            <a:endParaRPr lang="en-US" altLang="en-US" smtClean="0"/>
          </a:p>
          <a:p>
            <a:r>
              <a:rPr lang="en-US" altLang="en-US" smtClean="0"/>
              <a:t>The flooded information itself is for links connecting nodes to respective multipoint relays</a:t>
            </a:r>
          </a:p>
          <a:p>
            <a:endParaRPr lang="en-US" altLang="en-US" smtClean="0"/>
          </a:p>
          <a:p>
            <a:r>
              <a:rPr lang="en-US" altLang="en-US" smtClean="0"/>
              <a:t>Routes used by OLSR only include multipoint relays as intermediate nodes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64032FB-86CD-4819-A1A5-06E9B108098F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Destination-Sequenced Distance-Vector (DSDV) </a:t>
            </a:r>
            <a:r>
              <a:rPr lang="en-US" altLang="en-US" smtClean="0">
                <a:solidFill>
                  <a:schemeClr val="hlink"/>
                </a:solidFill>
              </a:rPr>
              <a:t>[Perkins94Sigcomm]</a:t>
            </a:r>
            <a:endParaRPr lang="en-US" altLang="en-US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Each node maintains a routing table which stores</a:t>
            </a:r>
          </a:p>
          <a:p>
            <a:pPr lvl="1"/>
            <a:r>
              <a:rPr lang="en-US" altLang="en-US" smtClean="0"/>
              <a:t>next hop towards each destination</a:t>
            </a:r>
          </a:p>
          <a:p>
            <a:pPr lvl="1"/>
            <a:r>
              <a:rPr lang="en-US" altLang="en-US" smtClean="0"/>
              <a:t>a cost metric for the path to each destination</a:t>
            </a:r>
          </a:p>
          <a:p>
            <a:pPr lvl="1"/>
            <a:r>
              <a:rPr lang="en-US" altLang="en-US" smtClean="0"/>
              <a:t>a destination sequence number that is created by the destination itself</a:t>
            </a:r>
          </a:p>
          <a:p>
            <a:pPr lvl="1"/>
            <a:r>
              <a:rPr lang="en-US" altLang="en-US" smtClean="0"/>
              <a:t>Sequence numbers used to avoid formation of loops</a:t>
            </a:r>
          </a:p>
          <a:p>
            <a:endParaRPr lang="en-US" altLang="en-US" smtClean="0"/>
          </a:p>
          <a:p>
            <a:r>
              <a:rPr lang="en-US" altLang="en-US" smtClean="0"/>
              <a:t>Each node periodically forwards the routing table to its neighbors</a:t>
            </a:r>
          </a:p>
          <a:p>
            <a:pPr lvl="1"/>
            <a:r>
              <a:rPr lang="en-US" altLang="en-US" smtClean="0"/>
              <a:t>Each node increments and appends its sequence number when sending its local routing table</a:t>
            </a:r>
          </a:p>
          <a:p>
            <a:pPr lvl="1"/>
            <a:r>
              <a:rPr lang="en-US" altLang="en-US" smtClean="0"/>
              <a:t>This sequence number will be attached to route entries created for this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19BB701-CE65-49A2-B0A9-7DA0B6FD4F2E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Destination-Sequenced Distance-Vector (DSDV)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Assume that node X receives routing information from Y about a route to node Z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Let S(X) and S(Y) denote the destination sequence number for node Z as stored at node X, and as sent by node Y with its routing table to node X, respectively</a:t>
            </a:r>
          </a:p>
        </p:txBody>
      </p:sp>
      <p:sp>
        <p:nvSpPr>
          <p:cNvPr id="77829" name="Oval 4"/>
          <p:cNvSpPr>
            <a:spLocks noChangeArrowheads="1"/>
          </p:cNvSpPr>
          <p:nvPr/>
        </p:nvSpPr>
        <p:spPr bwMode="auto">
          <a:xfrm>
            <a:off x="3067050" y="2476500"/>
            <a:ext cx="609600" cy="6096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</a:p>
        </p:txBody>
      </p:sp>
      <p:sp>
        <p:nvSpPr>
          <p:cNvPr id="77830" name="Oval 5"/>
          <p:cNvSpPr>
            <a:spLocks noChangeArrowheads="1"/>
          </p:cNvSpPr>
          <p:nvPr/>
        </p:nvSpPr>
        <p:spPr bwMode="auto">
          <a:xfrm>
            <a:off x="4476750" y="2476500"/>
            <a:ext cx="609600" cy="6096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77831" name="Line 6" descr="olsr"/>
          <p:cNvSpPr>
            <a:spLocks noChangeShapeType="1"/>
          </p:cNvSpPr>
          <p:nvPr/>
        </p:nvSpPr>
        <p:spPr bwMode="auto">
          <a:xfrm flipH="1" flipV="1">
            <a:off x="3714750" y="2781300"/>
            <a:ext cx="74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Oval 7"/>
          <p:cNvSpPr>
            <a:spLocks noChangeArrowheads="1"/>
          </p:cNvSpPr>
          <p:nvPr/>
        </p:nvSpPr>
        <p:spPr bwMode="auto">
          <a:xfrm>
            <a:off x="6286500" y="2457450"/>
            <a:ext cx="609600" cy="6096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6923F94-7F28-4A6A-803F-3C1DE37048BF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Destination-Sequenced Distance-Vector (DSDV)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Node X takes the following steps: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If  S(X) &gt; S(Y), then X ignores the routing information received from Y 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If S(X) = S(Y), and cost of going through Y is smaller than the route known to X, then X sets Y as the next hop to Z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If S(X) &lt; S(Y), then X sets Y as the next hop to Z, and S(X) is updated to equal S(Y)</a:t>
            </a:r>
          </a:p>
        </p:txBody>
      </p:sp>
      <p:sp>
        <p:nvSpPr>
          <p:cNvPr id="78853" name="Oval 8"/>
          <p:cNvSpPr>
            <a:spLocks noChangeArrowheads="1"/>
          </p:cNvSpPr>
          <p:nvPr/>
        </p:nvSpPr>
        <p:spPr bwMode="auto">
          <a:xfrm>
            <a:off x="3067050" y="2476500"/>
            <a:ext cx="609600" cy="6096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</a:p>
        </p:txBody>
      </p:sp>
      <p:sp>
        <p:nvSpPr>
          <p:cNvPr id="78854" name="Oval 9"/>
          <p:cNvSpPr>
            <a:spLocks noChangeArrowheads="1"/>
          </p:cNvSpPr>
          <p:nvPr/>
        </p:nvSpPr>
        <p:spPr bwMode="auto">
          <a:xfrm>
            <a:off x="4476750" y="2476500"/>
            <a:ext cx="609600" cy="6096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78855" name="Line 10" descr="olsr"/>
          <p:cNvSpPr>
            <a:spLocks noChangeShapeType="1"/>
          </p:cNvSpPr>
          <p:nvPr/>
        </p:nvSpPr>
        <p:spPr bwMode="auto">
          <a:xfrm flipH="1" flipV="1">
            <a:off x="3714750" y="2781300"/>
            <a:ext cx="74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11"/>
          <p:cNvSpPr>
            <a:spLocks noChangeArrowheads="1"/>
          </p:cNvSpPr>
          <p:nvPr/>
        </p:nvSpPr>
        <p:spPr bwMode="auto">
          <a:xfrm>
            <a:off x="6286500" y="2457450"/>
            <a:ext cx="609600" cy="6096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13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13:</a:t>
            </a:r>
            <a:r>
              <a:rPr lang="en-US" sz="2800" dirty="0" smtClean="0"/>
              <a:t> </a:t>
            </a:r>
            <a:r>
              <a:rPr lang="el-GR" altLang="en-US" sz="2800" dirty="0"/>
              <a:t>Δρομολόγηση σε Κινητά Αδόμητα</a:t>
            </a:r>
            <a:r>
              <a:rPr lang="en-US" altLang="en-US" sz="2800" dirty="0"/>
              <a:t> </a:t>
            </a:r>
            <a:r>
              <a:rPr lang="el-GR" altLang="en-US" sz="2800" dirty="0"/>
              <a:t>Δίκτυα (</a:t>
            </a:r>
            <a:r>
              <a:rPr lang="en-US" altLang="en-US" sz="2800" dirty="0"/>
              <a:t>Mobile Ad Hoc Networks)</a:t>
            </a:r>
            <a:endParaRPr lang="el-GR" sz="2800" dirty="0"/>
          </a:p>
          <a:p>
            <a:r>
              <a:rPr lang="el-GR" sz="2800" b="1" dirty="0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35150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936C508-F676-41C1-9707-3B146B6BEEE7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Flooding for Data Delivery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Sender S broadcasts data packet P to all its neighbors</a:t>
            </a:r>
          </a:p>
          <a:p>
            <a:endParaRPr lang="en-US" altLang="en-US" smtClean="0"/>
          </a:p>
          <a:p>
            <a:r>
              <a:rPr lang="en-US" altLang="en-US" smtClean="0"/>
              <a:t>Each node receiving P forwards P to its neighbors</a:t>
            </a:r>
          </a:p>
          <a:p>
            <a:endParaRPr lang="en-US" altLang="en-US" smtClean="0"/>
          </a:p>
          <a:p>
            <a:r>
              <a:rPr lang="en-US" altLang="en-US" smtClean="0"/>
              <a:t>Sequence numbers used to avoid the possibility of forwarding the same packet more than once</a:t>
            </a:r>
          </a:p>
          <a:p>
            <a:endParaRPr lang="en-US" altLang="en-US" smtClean="0"/>
          </a:p>
          <a:p>
            <a:r>
              <a:rPr lang="en-US" altLang="en-US" smtClean="0"/>
              <a:t>Packet P reaches destination D provided that D is reachable from sender S</a:t>
            </a:r>
          </a:p>
          <a:p>
            <a:endParaRPr lang="en-US" altLang="en-US" smtClean="0"/>
          </a:p>
          <a:p>
            <a:r>
              <a:rPr lang="en-US" altLang="en-US" smtClean="0"/>
              <a:t>Node D does not forward the packet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6767204-36B9-4908-9F73-1754928B9973}" type="slidenum">
              <a:rPr lang="en-US" altLang="en-US" sz="140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4699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Flooding for Data Delivery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447800" y="3581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12321" name="Line 36" descr="grouping"/>
          <p:cNvSpPr>
            <a:spLocks noChangeShapeType="1"/>
          </p:cNvSpPr>
          <p:nvPr/>
        </p:nvSpPr>
        <p:spPr bwMode="auto">
          <a:xfrm>
            <a:off x="7620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Text Box 37"/>
          <p:cNvSpPr txBox="1">
            <a:spLocks noChangeArrowheads="1"/>
          </p:cNvSpPr>
          <p:nvPr/>
        </p:nvSpPr>
        <p:spPr bwMode="auto">
          <a:xfrm>
            <a:off x="1676400" y="5943600"/>
            <a:ext cx="6235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that connected nodes are within each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other’s transmission range</a:t>
            </a:r>
          </a:p>
        </p:txBody>
      </p:sp>
      <p:sp>
        <p:nvSpPr>
          <p:cNvPr id="12324" name="Oval 39"/>
          <p:cNvSpPr>
            <a:spLocks noChangeArrowheads="1"/>
          </p:cNvSpPr>
          <p:nvPr/>
        </p:nvSpPr>
        <p:spPr bwMode="auto">
          <a:xfrm>
            <a:off x="7467600" y="1143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</a:p>
        </p:txBody>
      </p:sp>
      <p:sp>
        <p:nvSpPr>
          <p:cNvPr id="12326" name="Oval 41" descr="Water droplets"/>
          <p:cNvSpPr>
            <a:spLocks noChangeArrowheads="1"/>
          </p:cNvSpPr>
          <p:nvPr/>
        </p:nvSpPr>
        <p:spPr bwMode="auto">
          <a:xfrm>
            <a:off x="685800" y="5181600"/>
            <a:ext cx="6096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000"/>
          </a:p>
        </p:txBody>
      </p:sp>
      <p:sp>
        <p:nvSpPr>
          <p:cNvPr id="12327" name="Text Box 42"/>
          <p:cNvSpPr txBox="1">
            <a:spLocks noChangeArrowheads="1"/>
          </p:cNvSpPr>
          <p:nvPr/>
        </p:nvSpPr>
        <p:spPr bwMode="auto">
          <a:xfrm>
            <a:off x="1676400" y="5334000"/>
            <a:ext cx="571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Represents a node that has received packet P</a:t>
            </a:r>
          </a:p>
        </p:txBody>
      </p:sp>
      <p:grpSp>
        <p:nvGrpSpPr>
          <p:cNvPr id="2" name="Group 1" descr="grouping"/>
          <p:cNvGrpSpPr/>
          <p:nvPr/>
        </p:nvGrpSpPr>
        <p:grpSpPr>
          <a:xfrm>
            <a:off x="1981200" y="1752600"/>
            <a:ext cx="6477000" cy="3276600"/>
            <a:chOff x="1981200" y="1752600"/>
            <a:chExt cx="6477000" cy="3276600"/>
          </a:xfrm>
        </p:grpSpPr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2209800" y="2895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</a:t>
              </a:r>
            </a:p>
          </p:txBody>
        </p:sp>
        <p:sp>
          <p:nvSpPr>
            <p:cNvPr id="12294" name="Oval 6" descr="Water droplets"/>
            <p:cNvSpPr>
              <a:spLocks noChangeArrowheads="1"/>
            </p:cNvSpPr>
            <p:nvPr/>
          </p:nvSpPr>
          <p:spPr bwMode="auto">
            <a:xfrm>
              <a:off x="3124200" y="2286000"/>
              <a:ext cx="609600" cy="6096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</a:t>
              </a: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4114800" y="2362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E</a:t>
              </a:r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5105400" y="2743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</a:t>
              </a:r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26670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H</a:t>
              </a:r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5943600" y="3276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J</a:t>
              </a:r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6705600" y="38862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</a:t>
              </a:r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3505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</a:t>
              </a:r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</a:t>
              </a:r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37338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</a:t>
              </a:r>
            </a:p>
          </p:txBody>
        </p:sp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5486400" y="4114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V="1">
              <a:off x="1981200" y="33528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V="1">
              <a:off x="2743200" y="2743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>
              <a:off x="2057400" y="3962400"/>
              <a:ext cx="685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20"/>
            <p:cNvSpPr>
              <a:spLocks noChangeShapeType="1"/>
            </p:cNvSpPr>
            <p:nvPr/>
          </p:nvSpPr>
          <p:spPr bwMode="auto">
            <a:xfrm>
              <a:off x="2667000" y="34290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21"/>
            <p:cNvSpPr>
              <a:spLocks noChangeShapeType="1"/>
            </p:cNvSpPr>
            <p:nvPr/>
          </p:nvSpPr>
          <p:spPr bwMode="auto">
            <a:xfrm flipH="1">
              <a:off x="3124200" y="3581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22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23"/>
            <p:cNvSpPr>
              <a:spLocks noChangeShapeType="1"/>
            </p:cNvSpPr>
            <p:nvPr/>
          </p:nvSpPr>
          <p:spPr bwMode="auto">
            <a:xfrm>
              <a:off x="4724400" y="2743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24"/>
            <p:cNvSpPr>
              <a:spLocks noChangeShapeType="1"/>
            </p:cNvSpPr>
            <p:nvPr/>
          </p:nvSpPr>
          <p:spPr bwMode="auto">
            <a:xfrm flipH="1">
              <a:off x="50292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25"/>
            <p:cNvSpPr>
              <a:spLocks noChangeShapeType="1"/>
            </p:cNvSpPr>
            <p:nvPr/>
          </p:nvSpPr>
          <p:spPr bwMode="auto">
            <a:xfrm flipH="1">
              <a:off x="4191000" y="41148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27"/>
            <p:cNvSpPr>
              <a:spLocks noChangeShapeType="1"/>
            </p:cNvSpPr>
            <p:nvPr/>
          </p:nvSpPr>
          <p:spPr bwMode="auto">
            <a:xfrm>
              <a:off x="3200400" y="4343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28"/>
            <p:cNvSpPr>
              <a:spLocks noChangeShapeType="1"/>
            </p:cNvSpPr>
            <p:nvPr/>
          </p:nvSpPr>
          <p:spPr bwMode="auto">
            <a:xfrm>
              <a:off x="5638800" y="32004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29"/>
            <p:cNvSpPr>
              <a:spLocks noChangeShapeType="1"/>
            </p:cNvSpPr>
            <p:nvPr/>
          </p:nvSpPr>
          <p:spPr bwMode="auto">
            <a:xfrm>
              <a:off x="5105400" y="4114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31"/>
            <p:cNvSpPr>
              <a:spLocks noChangeShapeType="1"/>
            </p:cNvSpPr>
            <p:nvPr/>
          </p:nvSpPr>
          <p:spPr bwMode="auto">
            <a:xfrm>
              <a:off x="6477000" y="37338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33"/>
            <p:cNvSpPr>
              <a:spLocks noChangeShapeType="1"/>
            </p:cNvSpPr>
            <p:nvPr/>
          </p:nvSpPr>
          <p:spPr bwMode="auto">
            <a:xfrm flipH="1">
              <a:off x="6096000" y="42672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34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35"/>
            <p:cNvSpPr>
              <a:spLocks noChangeShapeType="1"/>
            </p:cNvSpPr>
            <p:nvPr/>
          </p:nvSpPr>
          <p:spPr bwMode="auto">
            <a:xfrm>
              <a:off x="3505200" y="2895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Oval 38"/>
            <p:cNvSpPr>
              <a:spLocks noChangeArrowheads="1"/>
            </p:cNvSpPr>
            <p:nvPr/>
          </p:nvSpPr>
          <p:spPr bwMode="auto">
            <a:xfrm>
              <a:off x="7162800" y="1905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Z</a:t>
              </a:r>
            </a:p>
          </p:txBody>
        </p:sp>
        <p:sp>
          <p:nvSpPr>
            <p:cNvPr id="12325" name="Line 40"/>
            <p:cNvSpPr>
              <a:spLocks noChangeShapeType="1"/>
            </p:cNvSpPr>
            <p:nvPr/>
          </p:nvSpPr>
          <p:spPr bwMode="auto">
            <a:xfrm flipH="1">
              <a:off x="7543800" y="1752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Oval 45"/>
            <p:cNvSpPr>
              <a:spLocks noChangeArrowheads="1"/>
            </p:cNvSpPr>
            <p:nvPr/>
          </p:nvSpPr>
          <p:spPr bwMode="auto">
            <a:xfrm>
              <a:off x="69342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2329" name="Line 46"/>
            <p:cNvSpPr>
              <a:spLocks noChangeShapeType="1"/>
            </p:cNvSpPr>
            <p:nvPr/>
          </p:nvSpPr>
          <p:spPr bwMode="auto">
            <a:xfrm flipV="1">
              <a:off x="6553200" y="3352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Oval 52"/>
            <p:cNvSpPr>
              <a:spLocks noChangeArrowheads="1"/>
            </p:cNvSpPr>
            <p:nvPr/>
          </p:nvSpPr>
          <p:spPr bwMode="auto">
            <a:xfrm>
              <a:off x="7391400" y="4419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N</a:t>
              </a:r>
            </a:p>
          </p:txBody>
        </p:sp>
        <p:sp>
          <p:nvSpPr>
            <p:cNvPr id="12331" name="Line 53"/>
            <p:cNvSpPr>
              <a:spLocks noChangeShapeType="1"/>
            </p:cNvSpPr>
            <p:nvPr/>
          </p:nvSpPr>
          <p:spPr bwMode="auto">
            <a:xfrm>
              <a:off x="7239000" y="4419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Oval 54"/>
            <p:cNvSpPr>
              <a:spLocks noChangeArrowheads="1"/>
            </p:cNvSpPr>
            <p:nvPr/>
          </p:nvSpPr>
          <p:spPr bwMode="auto">
            <a:xfrm>
              <a:off x="7848600" y="3048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pitchFamily="2" charset="2"/>
                <a:buChar char="g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SzPct val="125000"/>
                <a:buFont typeface="Marlett" pitchFamily="2" charset="2"/>
                <a:buChar char="i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175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</a:t>
              </a:r>
            </a:p>
          </p:txBody>
        </p:sp>
        <p:sp>
          <p:nvSpPr>
            <p:cNvPr id="12333" name="Line 55"/>
            <p:cNvSpPr>
              <a:spLocks noChangeShapeType="1"/>
            </p:cNvSpPr>
            <p:nvPr/>
          </p:nvSpPr>
          <p:spPr bwMode="auto">
            <a:xfrm>
              <a:off x="75438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13694</TotalTime>
  <Words>4094</Words>
  <Application>Microsoft Office PowerPoint</Application>
  <PresentationFormat>On-screen Show (4:3)</PresentationFormat>
  <Paragraphs>1153</Paragraphs>
  <Slides>75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Default Design</vt:lpstr>
      <vt:lpstr>1_Default Design</vt:lpstr>
      <vt:lpstr>Θέμα του Office</vt:lpstr>
      <vt:lpstr>2_Default Design</vt:lpstr>
      <vt:lpstr>Ασύρματα Δίκτυα και Κινητές Επικοινωνίες</vt:lpstr>
      <vt:lpstr> </vt:lpstr>
      <vt:lpstr>Why is Routing in MANET different ?</vt:lpstr>
      <vt:lpstr>Unicast Routing Protocols</vt:lpstr>
      <vt:lpstr>Routing Protocols</vt:lpstr>
      <vt:lpstr>Trade-Off</vt:lpstr>
      <vt:lpstr>Overview of Unicast Routing Protocols</vt:lpstr>
      <vt:lpstr>Flooding for Data Delivery</vt:lpstr>
      <vt:lpstr>Flooding for Data Delivery</vt:lpstr>
      <vt:lpstr>Flooding for Data Delivery</vt:lpstr>
      <vt:lpstr>Flooding for Data Delivery</vt:lpstr>
      <vt:lpstr>Flooding for Data Delivery</vt:lpstr>
      <vt:lpstr>Flooding for Data Delivery</vt:lpstr>
      <vt:lpstr>Flooding for Data Delivery</vt:lpstr>
      <vt:lpstr>Flooding for Data Delivery</vt:lpstr>
      <vt:lpstr>Flooding for Data Delivery</vt:lpstr>
      <vt:lpstr>Flooding for Data Delivery: Advantages</vt:lpstr>
      <vt:lpstr>Flooding for Data Delivery: Disadvantages</vt:lpstr>
      <vt:lpstr>Flooding of Control Packets</vt:lpstr>
      <vt:lpstr>Dynamic Source Routing (DSR) [Johnson96]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Reply in DSR</vt:lpstr>
      <vt:lpstr>Route Reply in DSR</vt:lpstr>
      <vt:lpstr>Dynamic Source Routing (DSR)</vt:lpstr>
      <vt:lpstr>Data Delivery in DSR</vt:lpstr>
      <vt:lpstr>When to Perform a Route Discovery</vt:lpstr>
      <vt:lpstr>DSR Optimization: Route Caching</vt:lpstr>
      <vt:lpstr>Use of Route Caching</vt:lpstr>
      <vt:lpstr>Use of Route Caching</vt:lpstr>
      <vt:lpstr>Use of Route Caching: Can Speed up Route Discovery</vt:lpstr>
      <vt:lpstr>Use of Route Caching: Can Reduce Propagation of Route Requests</vt:lpstr>
      <vt:lpstr>Route Error (RERR)</vt:lpstr>
      <vt:lpstr>Route Caching: Beware!</vt:lpstr>
      <vt:lpstr>Dynamic Source Routing: Advantages</vt:lpstr>
      <vt:lpstr>Dynamic Source Routing: Disadvantages</vt:lpstr>
      <vt:lpstr>Dynamic Source Routing: Disadvantages</vt:lpstr>
      <vt:lpstr>Ad Hoc On-Demand Distance Vector Routing (AODV) [Perkins99Wmcsa]</vt:lpstr>
      <vt:lpstr>AODV</vt:lpstr>
      <vt:lpstr>Route Requests in AODV</vt:lpstr>
      <vt:lpstr>Route Requests in AODV</vt:lpstr>
      <vt:lpstr>Route Requests in AODV</vt:lpstr>
      <vt:lpstr>Reverse Path Setup in AODV</vt:lpstr>
      <vt:lpstr>Reverse Path Setup in AODV</vt:lpstr>
      <vt:lpstr>Reverse Path Setup in AODV</vt:lpstr>
      <vt:lpstr>Route Reply in AODV</vt:lpstr>
      <vt:lpstr>Route Reply in AODV</vt:lpstr>
      <vt:lpstr>Forward Path Setup in AODV</vt:lpstr>
      <vt:lpstr>Data Delivery in AODV</vt:lpstr>
      <vt:lpstr>Timeouts</vt:lpstr>
      <vt:lpstr>Link Failure Reporting</vt:lpstr>
      <vt:lpstr>Route Error</vt:lpstr>
      <vt:lpstr>Destination Sequence Number</vt:lpstr>
      <vt:lpstr>Link Failure Detection</vt:lpstr>
      <vt:lpstr>Why Sequence Numbers in AODV</vt:lpstr>
      <vt:lpstr>Why Sequence Numbers in AODV</vt:lpstr>
      <vt:lpstr>Optimization: Expanding Ring Search</vt:lpstr>
      <vt:lpstr>Summary: AODV</vt:lpstr>
      <vt:lpstr>Proactive Protocols</vt:lpstr>
      <vt:lpstr>Proactive Protocols</vt:lpstr>
      <vt:lpstr>Link State Routing [Huitema95]</vt:lpstr>
      <vt:lpstr>Optimized Link State Routing (OLSR) [Jacquet00ietf,Jacquet99Inria]</vt:lpstr>
      <vt:lpstr>Optimized Link State Routing (OLSR)</vt:lpstr>
      <vt:lpstr>Optimized Link State Routing (OLSR)</vt:lpstr>
      <vt:lpstr>Optimized Link State Routing (OLSR)</vt:lpstr>
      <vt:lpstr>OLSR</vt:lpstr>
      <vt:lpstr>Destination-Sequenced Distance-Vector (DSDV) [Perkins94Sigcomm]</vt:lpstr>
      <vt:lpstr>Destination-Sequenced Distance-Vector (DSDV)</vt:lpstr>
      <vt:lpstr>Destination-Sequenced Distance-Vector (DSDV)</vt:lpstr>
      <vt:lpstr>Τέλος Ενότητας # 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vsiris</dc:creator>
  <cp:lastModifiedBy>vaggelisdouros</cp:lastModifiedBy>
  <cp:revision>1452</cp:revision>
  <cp:lastPrinted>2015-01-15T06:39:08Z</cp:lastPrinted>
  <dcterms:created xsi:type="dcterms:W3CDTF">1996-09-30T18:28:10Z</dcterms:created>
  <dcterms:modified xsi:type="dcterms:W3CDTF">2015-11-26T21:16:25Z</dcterms:modified>
</cp:coreProperties>
</file>