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8" r:id="rId2"/>
  </p:sldMasterIdLst>
  <p:notesMasterIdLst>
    <p:notesMasterId r:id="rId19"/>
  </p:notesMasterIdLst>
  <p:handoutMasterIdLst>
    <p:handoutMasterId r:id="rId20"/>
  </p:handoutMasterIdLst>
  <p:sldIdLst>
    <p:sldId id="307" r:id="rId3"/>
    <p:sldId id="308" r:id="rId4"/>
    <p:sldId id="309" r:id="rId5"/>
    <p:sldId id="28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6" r:id="rId18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615" autoAdjust="0"/>
    <p:restoredTop sz="86393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06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3D3AF858-A0BD-4061-916E-32E9D48F4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2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defTabSz="954999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4" tIns="47737" rIns="95474" bIns="47737" numCol="1" anchor="b" anchorCtr="0" compatLnSpc="1">
            <a:prstTxWarp prst="textNoShape">
              <a:avLst/>
            </a:prstTxWarp>
          </a:bodyPr>
          <a:lstStyle>
            <a:lvl1pPr algn="r" defTabSz="954999">
              <a:defRPr sz="1300"/>
            </a:lvl1pPr>
          </a:lstStyle>
          <a:p>
            <a:pPr>
              <a:defRPr/>
            </a:pPr>
            <a:fld id="{47A212D4-7602-490A-8BDD-BFDC323C1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2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2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907666-7D6C-43D7-B750-2DA7F4CE9159}" type="slidenum">
              <a:rPr lang="en-US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1789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1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A20F67C-AD48-465D-8AE5-82044A2537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21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2A47CD3B-1C3B-44B2-BC8F-1AA664ADD7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43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B3435B6-8C3C-4029-9296-82D5BFAB6D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267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a</a:t>
            </a:r>
            <a:r>
              <a:rPr lang="el-GR"/>
              <a:t>-</a:t>
            </a:r>
            <a:fld id="{124B731A-194A-4A8B-BD9C-B65FEAB8BF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6406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53B16D80-5E92-456C-9CF4-3B861FDBCD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15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94A0F253-CFD0-49BC-99C6-C5D1B2D1AC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73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A15B1A42-82A4-4C3B-A04D-4B2CB8750D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84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6D57AEB-EBAD-4C85-BDEC-C1E4B7D229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87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42382A38-1C05-429B-B636-BD39394A86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57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0014BE9E-3C9B-4223-BDB1-2974F2479B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1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0</a:t>
            </a:r>
            <a:r>
              <a:rPr lang="en-US"/>
              <a:t>5b</a:t>
            </a:r>
            <a:r>
              <a:rPr lang="el-GR"/>
              <a:t>-</a:t>
            </a:r>
            <a:fld id="{7C573BF3-FC51-49FC-A460-FDA08EA14F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95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dirty="0" err="1">
                <a:latin typeface="+mn-lt"/>
              </a:defRPr>
            </a:lvl1pPr>
          </a:lstStyle>
          <a:p>
            <a:pPr>
              <a:defRPr/>
            </a:pPr>
            <a:r>
              <a:rPr lang="el-GR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l-GR"/>
              <a:t>07</a:t>
            </a:r>
            <a:r>
              <a:rPr lang="en-US"/>
              <a:t>b</a:t>
            </a:r>
            <a:r>
              <a:rPr lang="el-GR"/>
              <a:t>-</a:t>
            </a:r>
            <a:fld id="{E9580FC0-2072-44CC-A3CE-5655EB1DC1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dirty="0" smtClean="0"/>
              <a:t>7.1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Evolved Addressing &amp; Forwarding</a:t>
            </a:r>
          </a:p>
          <a:p>
            <a:r>
              <a:rPr lang="en-US" sz="2800" b="1" dirty="0" smtClean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i3</a:t>
            </a:r>
            <a:endParaRPr lang="el-G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Service composition</a:t>
            </a:r>
          </a:p>
          <a:p>
            <a:pPr lvl="1"/>
            <a:r>
              <a:rPr lang="en-US" altLang="en-US" smtClean="0"/>
              <a:t>Example: data transformation for a mobile service</a:t>
            </a:r>
          </a:p>
          <a:p>
            <a:pPr lvl="1"/>
            <a:r>
              <a:rPr lang="en-US" altLang="en-US" smtClean="0"/>
              <a:t>Sender stack: first id for the transformer, second for the recipient</a:t>
            </a:r>
          </a:p>
          <a:p>
            <a:r>
              <a:rPr lang="en-US" altLang="en-US" smtClean="0"/>
              <a:t>Heterogeneous multicast</a:t>
            </a:r>
          </a:p>
          <a:p>
            <a:pPr lvl="1"/>
            <a:r>
              <a:rPr lang="en-US" altLang="en-US" smtClean="0"/>
              <a:t>Example: video to receivers with different codecs</a:t>
            </a:r>
          </a:p>
          <a:p>
            <a:pPr lvl="1"/>
            <a:r>
              <a:rPr lang="en-US" altLang="en-US" smtClean="0"/>
              <a:t>Trigger stack: first id for the transcoder, second for the recipient</a:t>
            </a:r>
          </a:p>
          <a:p>
            <a:r>
              <a:rPr lang="en-US" altLang="en-US" smtClean="0"/>
              <a:t>Server selection</a:t>
            </a:r>
          </a:p>
          <a:p>
            <a:pPr lvl="1"/>
            <a:r>
              <a:rPr lang="en-US" altLang="en-US" smtClean="0"/>
              <a:t>Example: load balancing between web servers</a:t>
            </a:r>
          </a:p>
          <a:p>
            <a:pPr lvl="1"/>
            <a:r>
              <a:rPr lang="en-US" altLang="en-US" smtClean="0"/>
              <a:t>Use k-matching prefixes and random trailing bits</a:t>
            </a:r>
          </a:p>
          <a:p>
            <a:pPr lvl="2"/>
            <a:r>
              <a:rPr lang="en-US" altLang="en-US" smtClean="0"/>
              <a:t>Each server inserts one or more triggers, depending on capacity</a:t>
            </a:r>
          </a:p>
          <a:p>
            <a:r>
              <a:rPr lang="en-US" altLang="en-US" smtClean="0"/>
              <a:t>Large scale multicast</a:t>
            </a:r>
          </a:p>
          <a:p>
            <a:pPr lvl="1"/>
            <a:r>
              <a:rPr lang="en-US" altLang="en-US" smtClean="0"/>
              <a:t>Triggers point to servers that further duplicate packets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557171F2-BE96-453C-8A8B-C6DC4645B570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and performance issues</a:t>
            </a:r>
            <a:endParaRPr lang="el-G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Overlay properties</a:t>
            </a:r>
          </a:p>
          <a:p>
            <a:pPr lvl="1"/>
            <a:r>
              <a:rPr lang="en-US" altLang="en-US" smtClean="0"/>
              <a:t>We need robustness, scalability, efficiency, stability</a:t>
            </a:r>
          </a:p>
          <a:p>
            <a:pPr lvl="1"/>
            <a:r>
              <a:rPr lang="en-US" altLang="en-US" smtClean="0"/>
              <a:t>The prototype uses Chord</a:t>
            </a:r>
          </a:p>
          <a:p>
            <a:pPr lvl="1"/>
            <a:r>
              <a:rPr lang="en-US" altLang="en-US" smtClean="0"/>
              <a:t>Nodes only use the first k bits for addresses</a:t>
            </a:r>
          </a:p>
          <a:p>
            <a:pPr lvl="2"/>
            <a:r>
              <a:rPr lang="en-US" altLang="en-US" smtClean="0"/>
              <a:t>All k-matching prefixes are stored in the same node</a:t>
            </a:r>
          </a:p>
          <a:p>
            <a:r>
              <a:rPr lang="en-US" altLang="en-US" smtClean="0"/>
              <a:t>Public and private triggers</a:t>
            </a:r>
          </a:p>
          <a:p>
            <a:pPr lvl="1"/>
            <a:r>
              <a:rPr lang="en-US" altLang="en-US" smtClean="0"/>
              <a:t>Distinction made only at the application layer</a:t>
            </a:r>
          </a:p>
          <a:p>
            <a:pPr lvl="1"/>
            <a:r>
              <a:rPr lang="en-US" altLang="en-US" smtClean="0"/>
              <a:t>Public triggers are long lived (e.g. web server addresses)</a:t>
            </a:r>
          </a:p>
          <a:p>
            <a:pPr lvl="2"/>
            <a:r>
              <a:rPr lang="en-US" altLang="en-US" smtClean="0"/>
              <a:t>Can be produced by hashing the target’s name</a:t>
            </a:r>
          </a:p>
          <a:p>
            <a:pPr lvl="1"/>
            <a:r>
              <a:rPr lang="en-US" altLang="en-US" smtClean="0"/>
              <a:t>Private triggers are short lived (e.g. a session identifier)</a:t>
            </a:r>
          </a:p>
          <a:p>
            <a:pPr lvl="2"/>
            <a:r>
              <a:rPr lang="en-US" altLang="en-US" smtClean="0"/>
              <a:t>Example: a client chooses a private identifier </a:t>
            </a:r>
          </a:p>
          <a:p>
            <a:pPr lvl="2"/>
            <a:r>
              <a:rPr lang="en-US" altLang="en-US" smtClean="0"/>
              <a:t>The client sends the identifier to a server and inserts a trigger for it</a:t>
            </a:r>
          </a:p>
          <a:p>
            <a:pPr lvl="2"/>
            <a:r>
              <a:rPr lang="en-US" altLang="en-US" smtClean="0"/>
              <a:t>The server returns its own private identifier and also inserts a trigger</a:t>
            </a:r>
          </a:p>
          <a:p>
            <a:pPr lvl="2"/>
            <a:r>
              <a:rPr lang="en-US" altLang="en-US" smtClean="0"/>
              <a:t>A temporary channel now exists between client and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C3EE2861-1F3C-4F1E-BFF8-17B813DCD15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and performance issues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Robustness</a:t>
            </a:r>
          </a:p>
          <a:p>
            <a:pPr lvl="1"/>
            <a:r>
              <a:rPr lang="en-US" altLang="en-US" smtClean="0"/>
              <a:t>Only soft state is kept: triggers must be refreshed!</a:t>
            </a:r>
          </a:p>
          <a:p>
            <a:pPr lvl="1"/>
            <a:r>
              <a:rPr lang="en-US" altLang="en-US" smtClean="0"/>
              <a:t>What can we do while a trigger is lost?</a:t>
            </a:r>
          </a:p>
          <a:p>
            <a:pPr lvl="1"/>
            <a:r>
              <a:rPr lang="en-US" altLang="en-US" smtClean="0"/>
              <a:t>Use a backup trigger and ask senders to use an id stack</a:t>
            </a:r>
          </a:p>
          <a:p>
            <a:pPr lvl="2"/>
            <a:r>
              <a:rPr lang="en-US" altLang="en-US" smtClean="0"/>
              <a:t>If the first trigger is lost, the backup catches the packet</a:t>
            </a:r>
          </a:p>
          <a:p>
            <a:pPr lvl="1"/>
            <a:r>
              <a:rPr lang="en-US" altLang="en-US" smtClean="0"/>
              <a:t>Use replication at the overlay level for the triggers themselves</a:t>
            </a:r>
          </a:p>
          <a:p>
            <a:r>
              <a:rPr lang="en-US" altLang="en-US" smtClean="0"/>
              <a:t>Routing efficiency</a:t>
            </a:r>
          </a:p>
          <a:p>
            <a:pPr lvl="1"/>
            <a:r>
              <a:rPr lang="en-US" altLang="en-US" smtClean="0"/>
              <a:t>Overlay routing is less efficient than regular routing</a:t>
            </a:r>
          </a:p>
          <a:p>
            <a:pPr lvl="1"/>
            <a:r>
              <a:rPr lang="en-US" altLang="en-US" smtClean="0"/>
              <a:t>Sender’s should cache i3 server addresses as much as possible</a:t>
            </a:r>
          </a:p>
          <a:p>
            <a:pPr lvl="2"/>
            <a:r>
              <a:rPr lang="en-US" altLang="en-US" smtClean="0"/>
              <a:t>If a packet reaches an intermediate server a flag is set</a:t>
            </a:r>
          </a:p>
          <a:p>
            <a:pPr lvl="2"/>
            <a:r>
              <a:rPr lang="en-US" altLang="en-US" smtClean="0"/>
              <a:t>The final server returns its address to the sender if the flag is set</a:t>
            </a:r>
          </a:p>
          <a:p>
            <a:pPr lvl="1"/>
            <a:r>
              <a:rPr lang="en-US" altLang="en-US" smtClean="0"/>
              <a:t>Avoiding triangle routing by using nearby servers for triggers</a:t>
            </a:r>
          </a:p>
          <a:p>
            <a:pPr lvl="2"/>
            <a:r>
              <a:rPr lang="en-US" altLang="en-US" smtClean="0"/>
              <a:t>Receivers can sample the id space to find nearby servers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04095204-CA4F-4783-ACD4-52D83D17B085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and performance issues</a:t>
            </a:r>
            <a:endParaRPr lang="el-GR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Malicious triggers can wreak havoc into the system</a:t>
            </a:r>
          </a:p>
          <a:p>
            <a:pPr lvl="1"/>
            <a:r>
              <a:rPr lang="en-US" altLang="en-US" smtClean="0"/>
              <a:t>Constrained triggers: in (x, y) x constrains y of vice-versa</a:t>
            </a:r>
          </a:p>
          <a:p>
            <a:pPr lvl="1"/>
            <a:r>
              <a:rPr lang="en-US" altLang="en-US" smtClean="0"/>
              <a:t>Pushback: dropped packets lead to trigger removal</a:t>
            </a:r>
          </a:p>
          <a:p>
            <a:pPr lvl="1"/>
            <a:r>
              <a:rPr lang="en-US" altLang="en-US" smtClean="0"/>
              <a:t>Challenges: trigger insertion requires responding to a challenge</a:t>
            </a:r>
          </a:p>
          <a:p>
            <a:r>
              <a:rPr lang="en-US" altLang="en-US" smtClean="0"/>
              <a:t>Other issues</a:t>
            </a:r>
          </a:p>
          <a:p>
            <a:pPr lvl="1"/>
            <a:r>
              <a:rPr lang="en-US" altLang="en-US" smtClean="0"/>
              <a:t>Avoiding hot spots: push triggers to other servers</a:t>
            </a:r>
          </a:p>
          <a:p>
            <a:pPr lvl="1"/>
            <a:r>
              <a:rPr lang="en-US" altLang="en-US" smtClean="0"/>
              <a:t>Self-organization: achieved by Chord</a:t>
            </a:r>
          </a:p>
          <a:p>
            <a:pPr lvl="1"/>
            <a:r>
              <a:rPr lang="en-US" altLang="en-US" smtClean="0"/>
              <a:t>Scalability: triggers are inserted per flow, but only at one node</a:t>
            </a:r>
          </a:p>
          <a:p>
            <a:pPr lvl="1"/>
            <a:r>
              <a:rPr lang="en-US" altLang="en-US" smtClean="0"/>
              <a:t>Deployment: Chord can start with a single node and expand</a:t>
            </a:r>
          </a:p>
          <a:p>
            <a:pPr lvl="1"/>
            <a:r>
              <a:rPr lang="en-US" altLang="en-US" smtClean="0"/>
              <a:t>Legacy applications: a proxy can be used to insert the id’s</a:t>
            </a:r>
          </a:p>
          <a:p>
            <a:pPr lvl="1"/>
            <a:r>
              <a:rPr lang="en-US" altLang="en-US" smtClean="0"/>
              <a:t>Anonymity: eavesdropping does not reveal both endpoints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2D57D883-3E51-453D-8A50-5D82D3AD8CA2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results</a:t>
            </a:r>
            <a:endParaRPr lang="el-G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Evaluation of latency stretch compared to IP</a:t>
            </a:r>
          </a:p>
          <a:p>
            <a:pPr lvl="1"/>
            <a:r>
              <a:rPr lang="en-US" altLang="en-US" smtClean="0"/>
              <a:t>Chord simulator with 5000 node topologies</a:t>
            </a:r>
          </a:p>
          <a:p>
            <a:pPr lvl="1"/>
            <a:r>
              <a:rPr lang="en-US" altLang="en-US" b="1" smtClean="0"/>
              <a:t>Either power-law random graph or GT-ITM topologies</a:t>
            </a:r>
          </a:p>
          <a:p>
            <a:r>
              <a:rPr lang="en-US" altLang="en-US" smtClean="0"/>
              <a:t>End-to-end latency</a:t>
            </a:r>
          </a:p>
          <a:p>
            <a:pPr lvl="1"/>
            <a:r>
              <a:rPr lang="en-US" altLang="en-US" smtClean="0"/>
              <a:t>Assumes senders cache the node responsible for a trigger</a:t>
            </a:r>
          </a:p>
          <a:p>
            <a:pPr lvl="1"/>
            <a:r>
              <a:rPr lang="en-US" altLang="en-US" smtClean="0"/>
              <a:t>Also assumes that triggers use sampling to select nearby servers</a:t>
            </a:r>
          </a:p>
          <a:p>
            <a:pPr lvl="1"/>
            <a:r>
              <a:rPr lang="en-US" altLang="en-US" smtClean="0"/>
              <a:t>With 16-32 samples stretch stabilizes around 1.5</a:t>
            </a:r>
          </a:p>
          <a:p>
            <a:r>
              <a:rPr lang="en-US" altLang="en-US" smtClean="0"/>
              <a:t>Proximity routing from sender to i3 server</a:t>
            </a:r>
          </a:p>
          <a:p>
            <a:pPr lvl="1"/>
            <a:r>
              <a:rPr lang="en-US" altLang="en-US" smtClean="0"/>
              <a:t>How much does it cost to send the first message?</a:t>
            </a:r>
          </a:p>
          <a:p>
            <a:pPr lvl="1"/>
            <a:r>
              <a:rPr lang="en-US" altLang="en-US" smtClean="0"/>
              <a:t>Closest finger replica: maintain the successors of each finger</a:t>
            </a:r>
          </a:p>
          <a:p>
            <a:pPr lvl="1"/>
            <a:r>
              <a:rPr lang="en-US" altLang="en-US" smtClean="0"/>
              <a:t>Closest finger set: evaluate multiple fingers and keep closest</a:t>
            </a:r>
          </a:p>
          <a:p>
            <a:pPr lvl="1"/>
            <a:r>
              <a:rPr lang="en-US" altLang="en-US" smtClean="0"/>
              <a:t>With 10 replicas both strategies perform similarly</a:t>
            </a:r>
          </a:p>
          <a:p>
            <a:pPr lvl="1"/>
            <a:r>
              <a:rPr lang="en-US" altLang="en-US" smtClean="0"/>
              <a:t>Stretch is 5-7 with the heuristics, 10-16 without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AB688EC9-9D07-4E71-BA98-A2B2F207B0DE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results</a:t>
            </a:r>
            <a:endParaRPr lang="el-GR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Implementation and experiments</a:t>
            </a:r>
          </a:p>
          <a:p>
            <a:pPr lvl="1"/>
            <a:r>
              <a:rPr lang="en-US" altLang="en-US" smtClean="0"/>
              <a:t>Bare-bones implementation based on Chord</a:t>
            </a:r>
          </a:p>
          <a:p>
            <a:pPr lvl="1"/>
            <a:r>
              <a:rPr lang="en-US" altLang="en-US" smtClean="0"/>
              <a:t>256 bit identifiers with k=128</a:t>
            </a:r>
          </a:p>
          <a:p>
            <a:pPr lvl="1"/>
            <a:r>
              <a:rPr lang="en-US" altLang="en-US" smtClean="0"/>
              <a:t>48 byte header in all packets and triggers</a:t>
            </a:r>
          </a:p>
          <a:p>
            <a:pPr lvl="2"/>
            <a:r>
              <a:rPr lang="en-US" altLang="en-US" smtClean="0"/>
              <a:t>Packets can also carry up to 4 identifiers in a stack</a:t>
            </a:r>
          </a:p>
          <a:p>
            <a:pPr lvl="1"/>
            <a:r>
              <a:rPr lang="en-US" altLang="en-US" smtClean="0"/>
              <a:t>Triggers updated every 30 seconds</a:t>
            </a:r>
          </a:p>
          <a:p>
            <a:r>
              <a:rPr lang="en-US" altLang="en-US" smtClean="0"/>
              <a:t>Performance</a:t>
            </a:r>
          </a:p>
          <a:p>
            <a:pPr lvl="1"/>
            <a:r>
              <a:rPr lang="en-US" altLang="en-US" smtClean="0"/>
              <a:t>Trigger insertion: 12.5</a:t>
            </a:r>
            <a:r>
              <a:rPr lang="el-GR" altLang="en-US" smtClean="0"/>
              <a:t> μ</a:t>
            </a:r>
            <a:r>
              <a:rPr lang="en-US" altLang="en-US" smtClean="0"/>
              <a:t>s</a:t>
            </a:r>
            <a:r>
              <a:rPr lang="el-GR" altLang="en-US" smtClean="0"/>
              <a:t> </a:t>
            </a:r>
            <a:r>
              <a:rPr lang="en-US" altLang="en-US" smtClean="0"/>
              <a:t>(table lookup and memory allocation)</a:t>
            </a:r>
          </a:p>
          <a:p>
            <a:pPr lvl="1"/>
            <a:r>
              <a:rPr lang="en-US" altLang="en-US" smtClean="0"/>
              <a:t>Data packet forwarding: 15-25 </a:t>
            </a:r>
            <a:r>
              <a:rPr lang="el-GR" altLang="en-US" smtClean="0"/>
              <a:t>μ</a:t>
            </a:r>
            <a:r>
              <a:rPr lang="en-US" altLang="en-US" smtClean="0"/>
              <a:t>s, linear on packet size</a:t>
            </a:r>
          </a:p>
          <a:p>
            <a:pPr lvl="2"/>
            <a:r>
              <a:rPr lang="en-US" altLang="en-US" smtClean="0"/>
              <a:t>Lookup matching triggers and forward, only unicast</a:t>
            </a:r>
          </a:p>
          <a:p>
            <a:pPr lvl="1"/>
            <a:r>
              <a:rPr lang="en-US" altLang="en-US" smtClean="0"/>
              <a:t>i3 routing: 20-30</a:t>
            </a:r>
            <a:r>
              <a:rPr lang="el-GR" altLang="en-US" smtClean="0"/>
              <a:t> μ</a:t>
            </a:r>
            <a:r>
              <a:rPr lang="en-US" altLang="en-US" smtClean="0"/>
              <a:t>s</a:t>
            </a:r>
            <a:r>
              <a:rPr lang="el-GR" altLang="en-US" smtClean="0"/>
              <a:t>, </a:t>
            </a:r>
            <a:r>
              <a:rPr lang="en-US" altLang="en-US" smtClean="0"/>
              <a:t>linear on packet size</a:t>
            </a:r>
          </a:p>
          <a:p>
            <a:pPr lvl="2"/>
            <a:r>
              <a:rPr lang="en-US" altLang="en-US" smtClean="0"/>
              <a:t>Lookup finger table and forward, finger table is a list (slow!)</a:t>
            </a:r>
          </a:p>
          <a:p>
            <a:pPr lvl="1"/>
            <a:r>
              <a:rPr lang="en-US" altLang="en-US" smtClean="0"/>
              <a:t>Throughput: 53-260 Mbps, better with larger packets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09CFF3BB-D3F0-44D0-B6BD-FA6785CC3FB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7.1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en-US" b="1" dirty="0" smtClean="0"/>
              <a:t>7</a:t>
            </a:r>
            <a:r>
              <a:rPr lang="fr-FR" b="1" dirty="0" smtClean="0"/>
              <a:t>.1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Evolved Addressing &amp; Forwarding</a:t>
            </a:r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</a:t>
            </a:r>
            <a:r>
              <a:rPr lang="el-GR" dirty="0"/>
              <a:t>7</a:t>
            </a:r>
            <a:r>
              <a:rPr lang="en-US" dirty="0"/>
              <a:t>a-</a:t>
            </a:r>
            <a:fld id="{B9B42E19-6EAE-4697-9E83-605930CC1DC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Week 7 / Paper 1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Internet Indirection Infrastructure</a:t>
            </a:r>
            <a:r>
              <a:rPr lang="en-US" altLang="en-US" smtClean="0"/>
              <a:t> </a:t>
            </a:r>
          </a:p>
          <a:p>
            <a:pPr lvl="1" eaLnBrk="1" hangingPunct="1"/>
            <a:r>
              <a:rPr lang="en-GB" altLang="en-US" smtClean="0"/>
              <a:t>Ion Stoica, Daniel Adkins, Shelley Zhuang, Scott Shenker, </a:t>
            </a:r>
            <a:r>
              <a:rPr lang="en-US" altLang="en-US" smtClean="0"/>
              <a:t>Sonesh Surana</a:t>
            </a:r>
          </a:p>
          <a:p>
            <a:pPr lvl="1" eaLnBrk="1" hangingPunct="1"/>
            <a:r>
              <a:rPr lang="en-GB" altLang="en-US" smtClean="0"/>
              <a:t>IEEE/ACM TRANSACTIONS ON NETWORKING, VOL. 12, NO. 2, APRIL 2004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Main point</a:t>
            </a:r>
          </a:p>
          <a:p>
            <a:pPr lvl="1" eaLnBrk="1" hangingPunct="1"/>
            <a:r>
              <a:rPr lang="en-US" altLang="en-US" smtClean="0"/>
              <a:t>Multicast, anycast and mobility are hard on the Internet</a:t>
            </a:r>
          </a:p>
          <a:p>
            <a:pPr lvl="1" eaLnBrk="1" hangingPunct="1"/>
            <a:r>
              <a:rPr lang="en-US" altLang="en-US" smtClean="0"/>
              <a:t>i3 is an overlay-based alternative</a:t>
            </a:r>
          </a:p>
          <a:p>
            <a:pPr lvl="2" eaLnBrk="1" hangingPunct="1"/>
            <a:r>
              <a:rPr lang="en-US" altLang="en-US" smtClean="0"/>
              <a:t>Packets are associated with identifiers</a:t>
            </a:r>
          </a:p>
          <a:p>
            <a:pPr lvl="2" eaLnBrk="1" hangingPunct="1"/>
            <a:r>
              <a:rPr lang="en-US" altLang="en-US" smtClean="0"/>
              <a:t>Receivers use identifiers to complete delivery</a:t>
            </a:r>
          </a:p>
          <a:p>
            <a:pPr lvl="2" eaLnBrk="1" hangingPunct="1"/>
            <a:r>
              <a:rPr lang="en-US" altLang="en-US" smtClean="0"/>
              <a:t>Sending is decoupled from receiving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l-GR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With IP the sender knows the address of the receiver</a:t>
            </a:r>
          </a:p>
          <a:p>
            <a:pPr lvl="1"/>
            <a:r>
              <a:rPr lang="en-US" altLang="en-US" smtClean="0"/>
              <a:t>Not so with multicast, anycast and mobile hosts</a:t>
            </a:r>
          </a:p>
          <a:p>
            <a:pPr lvl="1"/>
            <a:r>
              <a:rPr lang="en-US" altLang="en-US" smtClean="0"/>
              <a:t>A level of indirection is needed (e.g. group addresses)</a:t>
            </a:r>
          </a:p>
          <a:p>
            <a:pPr lvl="1"/>
            <a:r>
              <a:rPr lang="en-US" altLang="en-US" smtClean="0"/>
              <a:t>Implementation faces technical and deployment issues</a:t>
            </a:r>
          </a:p>
          <a:p>
            <a:r>
              <a:rPr lang="en-US" altLang="en-US" smtClean="0"/>
              <a:t>Many overlay solutions aim to solve this problem</a:t>
            </a:r>
          </a:p>
          <a:p>
            <a:pPr lvl="1"/>
            <a:r>
              <a:rPr lang="en-US" altLang="en-US" smtClean="0"/>
              <a:t>Each solution targets a single issue (e.g. multicast)</a:t>
            </a:r>
          </a:p>
          <a:p>
            <a:pPr lvl="1"/>
            <a:r>
              <a:rPr lang="en-US" altLang="en-US" smtClean="0"/>
              <a:t>i3 is an attempt to provide a generic solution</a:t>
            </a:r>
          </a:p>
          <a:p>
            <a:pPr lvl="1"/>
            <a:r>
              <a:rPr lang="en-US" altLang="en-US" smtClean="0"/>
              <a:t>Based on a general overlay service</a:t>
            </a:r>
          </a:p>
          <a:p>
            <a:pPr lvl="1"/>
            <a:r>
              <a:rPr lang="en-US" altLang="en-US" smtClean="0"/>
              <a:t>Specific solutions are built on top of i3</a:t>
            </a:r>
          </a:p>
          <a:p>
            <a:pPr lvl="2"/>
            <a:r>
              <a:rPr lang="en-US" altLang="en-US" smtClean="0"/>
              <a:t>Multicast, anycast mobility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07</a:t>
            </a:r>
            <a:r>
              <a:rPr lang="en-US" dirty="0"/>
              <a:t>a</a:t>
            </a:r>
            <a:r>
              <a:rPr lang="el-GR" dirty="0"/>
              <a:t>-</a:t>
            </a:r>
            <a:fld id="{2E5467AA-6BEB-483B-8C18-984003AEF1B1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i3 overview</a:t>
            </a:r>
            <a:endParaRPr lang="el-GR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Service model</a:t>
            </a:r>
          </a:p>
          <a:p>
            <a:pPr lvl="1"/>
            <a:r>
              <a:rPr lang="en-US" altLang="en-US" smtClean="0"/>
              <a:t>Sources send packets to a logical identifier</a:t>
            </a:r>
          </a:p>
          <a:p>
            <a:pPr lvl="1"/>
            <a:r>
              <a:rPr lang="en-US" altLang="en-US" smtClean="0"/>
              <a:t>Receivers express interest to that identifier</a:t>
            </a:r>
          </a:p>
          <a:p>
            <a:pPr lvl="2"/>
            <a:r>
              <a:rPr lang="en-US" altLang="en-US" smtClean="0"/>
              <a:t>Best-effort delivery (as usual on the Internet)</a:t>
            </a:r>
          </a:p>
          <a:p>
            <a:pPr lvl="1"/>
            <a:r>
              <a:rPr lang="en-US" altLang="en-US" smtClean="0"/>
              <a:t>Slightly different than IP multicast</a:t>
            </a:r>
          </a:p>
          <a:p>
            <a:pPr lvl="2"/>
            <a:r>
              <a:rPr lang="en-US" altLang="en-US" smtClean="0"/>
              <a:t>In IP multicast the infrastructure controls the routing</a:t>
            </a:r>
          </a:p>
          <a:p>
            <a:pPr lvl="2"/>
            <a:r>
              <a:rPr lang="en-US" altLang="en-US" smtClean="0"/>
              <a:t>In i3 receivers can control packet routing</a:t>
            </a:r>
          </a:p>
          <a:p>
            <a:r>
              <a:rPr lang="en-US" altLang="en-US" smtClean="0"/>
              <a:t>Rendezvous-based communication</a:t>
            </a:r>
          </a:p>
          <a:p>
            <a:pPr lvl="1"/>
            <a:r>
              <a:rPr lang="en-US" altLang="en-US" smtClean="0"/>
              <a:t>Packets are (id, data) pairs which can be sent</a:t>
            </a:r>
          </a:p>
          <a:p>
            <a:pPr lvl="1"/>
            <a:r>
              <a:rPr lang="en-US" altLang="en-US" smtClean="0"/>
              <a:t>Triggers are (id, address) pairs which can be inserted/removed</a:t>
            </a:r>
          </a:p>
          <a:p>
            <a:pPr lvl="1"/>
            <a:r>
              <a:rPr lang="en-US" altLang="en-US" smtClean="0"/>
              <a:t>Inexact matching with threshold </a:t>
            </a:r>
            <a:r>
              <a:rPr lang="en-US" altLang="en-US" i="1" smtClean="0"/>
              <a:t>k</a:t>
            </a:r>
          </a:p>
          <a:p>
            <a:pPr lvl="2"/>
            <a:r>
              <a:rPr lang="en-US" altLang="en-US" smtClean="0"/>
              <a:t>An id matches a trigger for at least </a:t>
            </a:r>
            <a:r>
              <a:rPr lang="en-US" altLang="en-US" i="1" smtClean="0"/>
              <a:t>k</a:t>
            </a:r>
            <a:r>
              <a:rPr lang="en-US" altLang="en-US" smtClean="0"/>
              <a:t> prefix bits</a:t>
            </a:r>
          </a:p>
          <a:p>
            <a:pPr lvl="2"/>
            <a:r>
              <a:rPr lang="en-US" altLang="en-US" smtClean="0"/>
              <a:t>There is no longer match with another trigger</a:t>
            </a:r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71785D42-ECF0-4157-8608-3BB414F77C31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i3 overview</a:t>
            </a:r>
            <a:endParaRPr lang="el-GR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Overview of the design</a:t>
            </a:r>
          </a:p>
          <a:p>
            <a:pPr lvl="1"/>
            <a:r>
              <a:rPr lang="en-US" altLang="en-US" smtClean="0"/>
              <a:t>i3 uses an overlay which stores triggers and forwards packets</a:t>
            </a:r>
          </a:p>
          <a:p>
            <a:pPr lvl="1"/>
            <a:r>
              <a:rPr lang="en-US" altLang="en-US" smtClean="0"/>
              <a:t>At any time a unique node is responsible for an identifier</a:t>
            </a:r>
          </a:p>
          <a:p>
            <a:pPr lvl="2"/>
            <a:r>
              <a:rPr lang="en-US" altLang="en-US" smtClean="0"/>
              <a:t>Triggers for this id are stored there</a:t>
            </a:r>
          </a:p>
          <a:p>
            <a:pPr lvl="2"/>
            <a:r>
              <a:rPr lang="en-US" altLang="en-US" smtClean="0"/>
              <a:t>Packets with this id are forwarded there</a:t>
            </a:r>
          </a:p>
          <a:p>
            <a:pPr lvl="1"/>
            <a:r>
              <a:rPr lang="en-US" altLang="en-US" smtClean="0"/>
              <a:t>Inexact matching with k bits</a:t>
            </a:r>
          </a:p>
          <a:p>
            <a:pPr lvl="2"/>
            <a:r>
              <a:rPr lang="en-US" altLang="en-US" smtClean="0"/>
              <a:t>All id’s matching at k bits are handled by the same server</a:t>
            </a:r>
          </a:p>
          <a:p>
            <a:pPr lvl="1"/>
            <a:r>
              <a:rPr lang="en-US" altLang="en-US" smtClean="0"/>
              <a:t>End-hosts need to know only a single i3 node</a:t>
            </a:r>
          </a:p>
          <a:p>
            <a:pPr lvl="2"/>
            <a:r>
              <a:rPr lang="en-US" altLang="en-US" smtClean="0"/>
              <a:t>That node forwards their requests</a:t>
            </a:r>
          </a:p>
          <a:p>
            <a:pPr lvl="1"/>
            <a:r>
              <a:rPr lang="en-US" altLang="en-US" smtClean="0"/>
              <a:t>End-hosts periodically refresh their triggers</a:t>
            </a:r>
          </a:p>
          <a:p>
            <a:pPr lvl="1"/>
            <a:endParaRPr lang="el-GR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8B17CB19-B96B-4A47-8A3F-B4CD0BC405E8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i3 overview</a:t>
            </a:r>
            <a:endParaRPr lang="el-GR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Communication primitives</a:t>
            </a:r>
          </a:p>
          <a:p>
            <a:pPr lvl="1"/>
            <a:r>
              <a:rPr lang="en-US" altLang="en-US" smtClean="0"/>
              <a:t>Mobility: a node changes its address</a:t>
            </a:r>
          </a:p>
          <a:p>
            <a:pPr lvl="2"/>
            <a:r>
              <a:rPr lang="en-US" altLang="en-US" smtClean="0"/>
              <a:t>The node updates its triggers to point at the new address</a:t>
            </a:r>
          </a:p>
          <a:p>
            <a:pPr lvl="2"/>
            <a:r>
              <a:rPr lang="en-US" altLang="en-US" smtClean="0"/>
              <a:t>It is possible to choose triggers handled by a nearby i3 server</a:t>
            </a:r>
          </a:p>
          <a:p>
            <a:pPr lvl="1"/>
            <a:r>
              <a:rPr lang="en-US" altLang="en-US" smtClean="0"/>
              <a:t>Multicast: many nodes receive the same packets</a:t>
            </a:r>
          </a:p>
          <a:p>
            <a:pPr lvl="2"/>
            <a:r>
              <a:rPr lang="en-US" altLang="en-US" smtClean="0"/>
              <a:t>All group members insert triggers for the same id</a:t>
            </a:r>
          </a:p>
          <a:p>
            <a:pPr lvl="2"/>
            <a:r>
              <a:rPr lang="en-US" altLang="en-US" smtClean="0"/>
              <a:t>The sender sees no difference with unicast</a:t>
            </a:r>
          </a:p>
          <a:p>
            <a:pPr lvl="1"/>
            <a:r>
              <a:rPr lang="en-US" altLang="en-US" smtClean="0"/>
              <a:t>Anycast: one node of a group receives each packet</a:t>
            </a:r>
          </a:p>
          <a:p>
            <a:pPr lvl="2"/>
            <a:r>
              <a:rPr lang="en-US" altLang="en-US" smtClean="0"/>
              <a:t>Group members insert k-matching triggers</a:t>
            </a:r>
          </a:p>
          <a:p>
            <a:pPr lvl="2"/>
            <a:r>
              <a:rPr lang="en-US" altLang="en-US" smtClean="0"/>
              <a:t>The sender uses a k-matching identifier</a:t>
            </a:r>
          </a:p>
          <a:p>
            <a:pPr lvl="2"/>
            <a:r>
              <a:rPr lang="en-US" altLang="en-US" smtClean="0"/>
              <a:t>The member with the longest matching prefix gets the packet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EAF89B03-625B-4A48-BC85-0480E9502B7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i3 overview</a:t>
            </a:r>
            <a:endParaRPr lang="el-G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Stack of identifiers</a:t>
            </a:r>
          </a:p>
          <a:p>
            <a:pPr lvl="1"/>
            <a:r>
              <a:rPr lang="en-US" altLang="en-US" smtClean="0"/>
              <a:t>An identifier stack is a list of identifiers or addresses</a:t>
            </a:r>
          </a:p>
          <a:p>
            <a:pPr lvl="1"/>
            <a:r>
              <a:rPr lang="en-US" altLang="en-US" smtClean="0"/>
              <a:t>Packets and triggers may contain stacks</a:t>
            </a:r>
          </a:p>
          <a:p>
            <a:pPr lvl="2"/>
            <a:r>
              <a:rPr lang="en-US" altLang="en-US" smtClean="0"/>
              <a:t>Packets are sent to a series of identifiers</a:t>
            </a:r>
          </a:p>
          <a:p>
            <a:pPr lvl="2"/>
            <a:r>
              <a:rPr lang="en-US" altLang="en-US" smtClean="0"/>
              <a:t>Packets are forwarded to a series of identifiers</a:t>
            </a:r>
          </a:p>
          <a:p>
            <a:pPr lvl="1"/>
            <a:r>
              <a:rPr lang="en-US" altLang="en-US" smtClean="0"/>
              <a:t>Say that a packet contains a stack (id1, id2, id3)</a:t>
            </a:r>
          </a:p>
          <a:p>
            <a:pPr lvl="2"/>
            <a:r>
              <a:rPr lang="en-US" altLang="en-US" smtClean="0"/>
              <a:t>i3 tries to match id1, then id2, then id3</a:t>
            </a:r>
          </a:p>
          <a:p>
            <a:pPr lvl="2"/>
            <a:r>
              <a:rPr lang="en-US" altLang="en-US" smtClean="0"/>
              <a:t>If id1 does not match any triggers, it is removed</a:t>
            </a:r>
          </a:p>
          <a:p>
            <a:pPr lvl="2"/>
            <a:r>
              <a:rPr lang="en-US" altLang="en-US" smtClean="0"/>
              <a:t>Say that id2 matches a trigger with stack (x, y)</a:t>
            </a:r>
          </a:p>
          <a:p>
            <a:pPr lvl="2"/>
            <a:r>
              <a:rPr lang="en-US" altLang="en-US" smtClean="0"/>
              <a:t>The packet is forwarded to (x, y, id3)</a:t>
            </a:r>
          </a:p>
          <a:p>
            <a:pPr lvl="2"/>
            <a:r>
              <a:rPr lang="en-US" altLang="en-US" smtClean="0"/>
              <a:t>If x is an IP address, the packet is sent there with a tag of (y, id3)</a:t>
            </a:r>
          </a:p>
          <a:p>
            <a:pPr lvl="2"/>
            <a:r>
              <a:rPr lang="en-US" altLang="en-US" smtClean="0"/>
              <a:t>The receiver at x may then send a new packet to (y, id3)</a:t>
            </a:r>
          </a:p>
          <a:p>
            <a:pPr lvl="2"/>
            <a:r>
              <a:rPr lang="en-US" altLang="en-US" smtClean="0"/>
              <a:t>If packet matches many triggers, it is duplicated for each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Information-Centric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07</a:t>
            </a:r>
            <a:r>
              <a:rPr lang="en-US" dirty="0" smtClean="0"/>
              <a:t>a</a:t>
            </a:r>
            <a:r>
              <a:rPr lang="el-GR" dirty="0" smtClean="0"/>
              <a:t>-</a:t>
            </a:r>
            <a:fld id="{CAB23A39-C6E1-4831-8A81-215A5B67E680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1401</Words>
  <Application>Microsoft Macintosh PowerPoint</Application>
  <PresentationFormat>On-screen Show (4:3)</PresentationFormat>
  <Paragraphs>197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7 / Paper 1</vt:lpstr>
      <vt:lpstr>Introduction</vt:lpstr>
      <vt:lpstr>i3 overview</vt:lpstr>
      <vt:lpstr>i3 overview</vt:lpstr>
      <vt:lpstr>i3 overview</vt:lpstr>
      <vt:lpstr>i3 overview</vt:lpstr>
      <vt:lpstr>Using i3</vt:lpstr>
      <vt:lpstr>Design and performance issues</vt:lpstr>
      <vt:lpstr>Design and performance issues</vt:lpstr>
      <vt:lpstr>Design and performance issues</vt:lpstr>
      <vt:lpstr>Simulation results</vt:lpstr>
      <vt:lpstr>Simulation results</vt:lpstr>
      <vt:lpstr>End of Section # 7.1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254</cp:revision>
  <dcterms:created xsi:type="dcterms:W3CDTF">2002-02-24T19:33:17Z</dcterms:created>
  <dcterms:modified xsi:type="dcterms:W3CDTF">2015-11-23T21:49:01Z</dcterms:modified>
</cp:coreProperties>
</file>