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03E223A-242A-43B2-A5ED-A0C295AA257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0718C1-D3E9-4570-A041-70C66C3BD09C}" type="datetimeFigureOut">
              <a:rPr lang="el-GR" smtClean="0"/>
              <a:pPr/>
              <a:t>2/10/2016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bouranto@aueb.g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543800" cy="1800200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Assessing the </a:t>
            </a:r>
            <a:r>
              <a:rPr lang="en-GB" sz="4800" b="1" dirty="0"/>
              <a:t>EU International Performance </a:t>
            </a:r>
            <a:endParaRPr lang="el-G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725144"/>
            <a:ext cx="6461760" cy="93610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Dimitris </a:t>
            </a:r>
            <a:r>
              <a:rPr lang="en-US" b="1" smtClean="0"/>
              <a:t>Bourantonis </a:t>
            </a:r>
          </a:p>
          <a:p>
            <a:pPr algn="ctr"/>
            <a:r>
              <a:rPr lang="en-US" b="1" smtClean="0"/>
              <a:t>(</a:t>
            </a:r>
            <a:r>
              <a:rPr lang="en-US" b="1" dirty="0" smtClean="0">
                <a:hlinkClick r:id="rId2"/>
              </a:rPr>
              <a:t>bouranto@aueb.gr</a:t>
            </a:r>
            <a:r>
              <a:rPr lang="en-US" b="1" dirty="0" smtClean="0"/>
              <a:t> </a:t>
            </a:r>
            <a:r>
              <a:rPr lang="en-US" dirty="0" smtClean="0"/>
              <a:t>)</a:t>
            </a:r>
            <a:endParaRPr lang="el-GR" dirty="0"/>
          </a:p>
        </p:txBody>
      </p:sp>
      <p:pic>
        <p:nvPicPr>
          <p:cNvPr id="6" name="Εικόνα 1" descr="C:\Users\User\Desktop\κατάλογος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8108" y="254000"/>
            <a:ext cx="5644172" cy="1684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74344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/>
          <a:lstStyle/>
          <a:p>
            <a:r>
              <a:rPr lang="en-GB" sz="3200" b="1" dirty="0"/>
              <a:t>Parameters </a:t>
            </a:r>
            <a:r>
              <a:rPr lang="en-GB" sz="3200" b="1" dirty="0" smtClean="0"/>
              <a:t> Conditioning  the  EU </a:t>
            </a:r>
            <a:r>
              <a:rPr lang="en-GB" sz="3200" b="1" dirty="0"/>
              <a:t>International </a:t>
            </a:r>
            <a:r>
              <a:rPr lang="en-GB" sz="3200" b="1" dirty="0" smtClean="0"/>
              <a:t>Performance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5132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400" b="1" dirty="0"/>
              <a:t>preference homogeneity of </a:t>
            </a:r>
            <a:r>
              <a:rPr lang="en-GB" sz="2400" b="1" dirty="0" smtClean="0"/>
              <a:t>member-states 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7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77958"/>
            <a:ext cx="6264696" cy="434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58667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Parameters  Conditioning  the  EU International Performance </a:t>
            </a:r>
            <a:r>
              <a:rPr lang="en-GB" sz="3200" b="1" dirty="0" smtClean="0"/>
              <a:t>(2/2</a:t>
            </a:r>
            <a:r>
              <a:rPr lang="en-GB" sz="3200" b="1" dirty="0"/>
              <a:t>)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EU competence </a:t>
            </a:r>
          </a:p>
          <a:p>
            <a:pPr lvl="1"/>
            <a:r>
              <a:rPr lang="en-GB" sz="2200" dirty="0"/>
              <a:t>Internal: what the EU </a:t>
            </a:r>
            <a:r>
              <a:rPr lang="en-GB" sz="2200" i="1" dirty="0"/>
              <a:t>can</a:t>
            </a:r>
            <a:r>
              <a:rPr lang="en-GB" sz="2200" dirty="0"/>
              <a:t> do (mostly output performance) </a:t>
            </a:r>
          </a:p>
          <a:p>
            <a:pPr lvl="1">
              <a:spcAft>
                <a:spcPts val="600"/>
              </a:spcAft>
            </a:pPr>
            <a:r>
              <a:rPr lang="en-GB" sz="2200" dirty="0"/>
              <a:t>External: international EU modus operandi (means and institutional arrangements set in place to materialise the decisional output) (mostly affects outcome and impact performance)</a:t>
            </a:r>
          </a:p>
          <a:p>
            <a:r>
              <a:rPr lang="en-GB" sz="2400" b="1" dirty="0"/>
              <a:t>negotiating context within which interactions occur </a:t>
            </a:r>
          </a:p>
          <a:p>
            <a:pPr lvl="1"/>
            <a:r>
              <a:rPr lang="en-GB" sz="2200" dirty="0"/>
              <a:t>bargaining power of the EU: depends on EU structural assets and its institutional features </a:t>
            </a:r>
          </a:p>
          <a:p>
            <a:pPr lvl="1"/>
            <a:r>
              <a:rPr lang="en-GB" sz="2200" dirty="0"/>
              <a:t>role of other international actors (states, IOs, NGOs): emphasis on structure and content of the specific multilateral negotiations under examination</a:t>
            </a:r>
            <a:endParaRPr lang="el-GR" sz="2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90616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-26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732" y="1052736"/>
            <a:ext cx="8006677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2987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Conceptualizing the EU in International Affairs (1/3)</a:t>
            </a:r>
            <a:endParaRPr lang="el-GR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760"/>
            <a:ext cx="7620000" cy="4800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600" dirty="0" smtClean="0"/>
              <a:t>‘International presence’</a:t>
            </a:r>
          </a:p>
          <a:p>
            <a:pPr lvl="1"/>
            <a:r>
              <a:rPr lang="en-GB" sz="2800" dirty="0"/>
              <a:t> </a:t>
            </a:r>
            <a:r>
              <a:rPr lang="en-GB" sz="2800" dirty="0" smtClean="0"/>
              <a:t>EU has always had important </a:t>
            </a:r>
            <a:r>
              <a:rPr lang="en-GB" sz="2800" dirty="0"/>
              <a:t>externalities</a:t>
            </a:r>
          </a:p>
          <a:p>
            <a:pPr lvl="1"/>
            <a:r>
              <a:rPr lang="en-GB" sz="2800" dirty="0"/>
              <a:t>shaping the perceptions and expectations of other international actors.</a:t>
            </a:r>
          </a:p>
          <a:p>
            <a:pPr lvl="1"/>
            <a:r>
              <a:rPr lang="en-GB" sz="2800" dirty="0"/>
              <a:t>does not necessarily connote purposive external action</a:t>
            </a:r>
          </a:p>
          <a:p>
            <a:pPr lvl="1"/>
            <a:r>
              <a:rPr lang="en-GB" sz="2800" dirty="0"/>
              <a:t>It </a:t>
            </a:r>
            <a:r>
              <a:rPr lang="en-GB" sz="2800" dirty="0" smtClean="0"/>
              <a:t>derives </a:t>
            </a:r>
            <a:r>
              <a:rPr lang="en-GB" sz="2800" dirty="0"/>
              <a:t>as an unintended consequence of domestic policy-making processes (e.g. Single Market or EMU)</a:t>
            </a:r>
            <a:endParaRPr lang="en-US" sz="2800" dirty="0" smtClean="0"/>
          </a:p>
          <a:p>
            <a:endParaRPr lang="en-US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3459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Conceptualizing the EU in International Affairs </a:t>
            </a:r>
            <a:r>
              <a:rPr lang="en-US" sz="4800" dirty="0" smtClean="0"/>
              <a:t>(2/3</a:t>
            </a:r>
            <a:r>
              <a:rPr lang="en-US" sz="4800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7848872" cy="4800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600" dirty="0"/>
              <a:t>‘International </a:t>
            </a:r>
            <a:r>
              <a:rPr lang="en-US" sz="3600" dirty="0" err="1"/>
              <a:t>actorness</a:t>
            </a:r>
            <a:r>
              <a:rPr lang="en-US" sz="3600" dirty="0"/>
              <a:t>’</a:t>
            </a:r>
          </a:p>
          <a:p>
            <a:pPr lvl="1"/>
            <a:r>
              <a:rPr lang="en-GB" sz="2400" dirty="0"/>
              <a:t>assumes deliberative and active functioning in international politics</a:t>
            </a:r>
          </a:p>
          <a:p>
            <a:pPr lvl="1"/>
            <a:r>
              <a:rPr lang="en-GB" sz="2400" dirty="0"/>
              <a:t>capacity to act (presence indicates mostly a function of being)</a:t>
            </a:r>
          </a:p>
          <a:p>
            <a:pPr lvl="1"/>
            <a:r>
              <a:rPr lang="en-GB" sz="2400" dirty="0"/>
              <a:t>entails a degree of independence from the external environment and a degree of autonomy from the internal constituents, </a:t>
            </a:r>
          </a:p>
          <a:p>
            <a:pPr lvl="1"/>
            <a:r>
              <a:rPr lang="en-GB" sz="2400" dirty="0"/>
              <a:t>EU as a political entity capable of formulating purposes, reaching decisions, and engaging in purposive action </a:t>
            </a:r>
            <a:endParaRPr lang="en-US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5808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Conceptualizing the EU in International Affairs </a:t>
            </a:r>
            <a:r>
              <a:rPr lang="en-US" sz="4800" dirty="0" smtClean="0"/>
              <a:t>(3/3</a:t>
            </a:r>
            <a:r>
              <a:rPr lang="en-US" sz="4800" dirty="0"/>
              <a:t>)</a:t>
            </a:r>
            <a:endParaRPr lang="el-GR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760"/>
            <a:ext cx="7787208" cy="5016624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sz="3800" dirty="0" smtClean="0"/>
              <a:t>‘International Performance’</a:t>
            </a:r>
          </a:p>
          <a:p>
            <a:pPr lvl="1"/>
            <a:r>
              <a:rPr lang="en-GB" sz="2800" dirty="0"/>
              <a:t>linked with the broader </a:t>
            </a:r>
            <a:r>
              <a:rPr lang="en-GB" sz="2800" dirty="0" smtClean="0"/>
              <a:t>EU legitimacy crisis</a:t>
            </a:r>
          </a:p>
          <a:p>
            <a:pPr lvl="2"/>
            <a:r>
              <a:rPr lang="en-GB" sz="2600" dirty="0" smtClean="0"/>
              <a:t>good </a:t>
            </a:r>
            <a:r>
              <a:rPr lang="en-GB" sz="2600" dirty="0"/>
              <a:t>performance may justify the existence of an otherwise unaccountable </a:t>
            </a:r>
            <a:r>
              <a:rPr lang="en-GB" sz="2600" dirty="0" smtClean="0"/>
              <a:t>(</a:t>
            </a:r>
            <a:r>
              <a:rPr lang="en-GB" sz="2600" dirty="0"/>
              <a:t>IO</a:t>
            </a:r>
            <a:r>
              <a:rPr lang="en-GB" sz="2600" dirty="0" smtClean="0"/>
              <a:t>) </a:t>
            </a:r>
          </a:p>
          <a:p>
            <a:pPr lvl="2">
              <a:spcAft>
                <a:spcPts val="600"/>
              </a:spcAft>
            </a:pPr>
            <a:r>
              <a:rPr lang="en-GB" sz="2600" dirty="0" smtClean="0"/>
              <a:t>‘permissive consensus’ thesis (if it delivers, who cares about democratic governance?)</a:t>
            </a:r>
          </a:p>
          <a:p>
            <a:pPr lvl="1">
              <a:spcAft>
                <a:spcPts val="600"/>
              </a:spcAft>
            </a:pPr>
            <a:r>
              <a:rPr lang="en-GB" sz="2800" dirty="0" smtClean="0"/>
              <a:t>beyond the </a:t>
            </a:r>
            <a:r>
              <a:rPr lang="en-GB" sz="2800" dirty="0"/>
              <a:t>achievement of agreed-upon </a:t>
            </a:r>
            <a:r>
              <a:rPr lang="en-GB" sz="2800" dirty="0" smtClean="0"/>
              <a:t>objectives (‘effectiveness’)</a:t>
            </a:r>
          </a:p>
          <a:p>
            <a:pPr lvl="1">
              <a:spcAft>
                <a:spcPts val="600"/>
              </a:spcAft>
            </a:pPr>
            <a:r>
              <a:rPr lang="en-GB" sz="2800" dirty="0" smtClean="0"/>
              <a:t>performance is </a:t>
            </a:r>
            <a:r>
              <a:rPr lang="en-GB" sz="2800" dirty="0"/>
              <a:t>extremely prone to the ‘eye of the beholder’ </a:t>
            </a:r>
            <a:r>
              <a:rPr lang="en-GB" sz="2800" dirty="0" smtClean="0"/>
              <a:t>problem</a:t>
            </a:r>
          </a:p>
          <a:p>
            <a:pPr lvl="1"/>
            <a:r>
              <a:rPr lang="en-GB" sz="2800" dirty="0" smtClean="0"/>
              <a:t>Methodological difficulties:</a:t>
            </a:r>
          </a:p>
          <a:p>
            <a:pPr lvl="2">
              <a:spcAft>
                <a:spcPts val="600"/>
              </a:spcAft>
            </a:pPr>
            <a:r>
              <a:rPr lang="en-GB" sz="2600" dirty="0" smtClean="0"/>
              <a:t>Temporal focus (time frame) and level of analysis (where)</a:t>
            </a:r>
          </a:p>
          <a:p>
            <a:pPr lvl="1"/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3623100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94122"/>
          </a:xfrm>
        </p:spPr>
        <p:txBody>
          <a:bodyPr/>
          <a:lstStyle/>
          <a:p>
            <a:r>
              <a:rPr lang="en-US" dirty="0" smtClean="0"/>
              <a:t>Analytical Framework (1/4)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Three levels of analysis</a:t>
            </a:r>
          </a:p>
          <a:p>
            <a:pPr lvl="1"/>
            <a:r>
              <a:rPr lang="en-US" sz="2800" b="1" dirty="0" smtClean="0"/>
              <a:t>Micro-level: output</a:t>
            </a:r>
          </a:p>
          <a:p>
            <a:pPr lvl="2"/>
            <a:r>
              <a:rPr lang="en-GB" sz="2800" dirty="0" smtClean="0"/>
              <a:t>intra-EU </a:t>
            </a:r>
            <a:r>
              <a:rPr lang="en-GB" sz="2800" dirty="0"/>
              <a:t>process of </a:t>
            </a:r>
            <a:r>
              <a:rPr lang="en-GB" sz="2800" dirty="0" smtClean="0"/>
              <a:t>policy-formation </a:t>
            </a:r>
          </a:p>
          <a:p>
            <a:pPr lvl="2"/>
            <a:r>
              <a:rPr lang="en-GB" sz="2800" dirty="0" smtClean="0"/>
              <a:t>deliverables </a:t>
            </a:r>
            <a:r>
              <a:rPr lang="en-GB" sz="2800" dirty="0"/>
              <a:t>of internal political and institutional dynamics that inform the EU international </a:t>
            </a:r>
            <a:r>
              <a:rPr lang="en-GB" sz="2800" dirty="0" smtClean="0"/>
              <a:t>engagement</a:t>
            </a:r>
          </a:p>
          <a:p>
            <a:pPr lvl="2"/>
            <a:r>
              <a:rPr lang="en-GB" sz="2800" dirty="0"/>
              <a:t>performance </a:t>
            </a:r>
            <a:r>
              <a:rPr lang="en-GB" sz="2800" dirty="0" smtClean="0"/>
              <a:t>indicators: clarity</a:t>
            </a:r>
            <a:r>
              <a:rPr lang="en-GB" sz="2800" dirty="0"/>
              <a:t>, meaningfulness, relevance to the stakeholders, and </a:t>
            </a:r>
            <a:r>
              <a:rPr lang="en-GB" sz="2800" dirty="0" smtClean="0"/>
              <a:t>inclusiveness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32754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Framework </a:t>
            </a:r>
            <a:r>
              <a:rPr lang="en-US" dirty="0" smtClean="0"/>
              <a:t>(2/4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b="1" dirty="0" err="1"/>
              <a:t>Meso</a:t>
            </a:r>
            <a:r>
              <a:rPr lang="en-US" sz="2800" b="1" dirty="0"/>
              <a:t>-level: outcome</a:t>
            </a:r>
          </a:p>
          <a:p>
            <a:pPr lvl="2"/>
            <a:r>
              <a:rPr lang="en-GB" sz="2800" dirty="0"/>
              <a:t>implementation of output and the deriving  EU behavioural adjustment</a:t>
            </a:r>
          </a:p>
          <a:p>
            <a:pPr lvl="2"/>
            <a:r>
              <a:rPr lang="en-GB" sz="2800" dirty="0"/>
              <a:t>focus on the EU efforts and actions and whether they carry out the agreed outputs and </a:t>
            </a:r>
            <a:r>
              <a:rPr lang="en-GB" sz="2800" i="1" dirty="0"/>
              <a:t>not</a:t>
            </a:r>
            <a:r>
              <a:rPr lang="en-GB" sz="2800" dirty="0"/>
              <a:t> on their impact</a:t>
            </a:r>
          </a:p>
          <a:p>
            <a:pPr lvl="2"/>
            <a:r>
              <a:rPr lang="en-GB" sz="2800" dirty="0"/>
              <a:t>performance criteria: coherence, proper use of available instruments, and supply of international leadership</a:t>
            </a:r>
            <a:endParaRPr lang="en-US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291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Framework </a:t>
            </a:r>
            <a:r>
              <a:rPr lang="en-US" dirty="0" smtClean="0"/>
              <a:t>(3/4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b="1" dirty="0"/>
              <a:t>Macro-level: impact</a:t>
            </a:r>
          </a:p>
          <a:p>
            <a:pPr lvl="2"/>
            <a:r>
              <a:rPr lang="en-GB" sz="2800" dirty="0"/>
              <a:t>effect of the EU international outcomes</a:t>
            </a:r>
          </a:p>
          <a:p>
            <a:pPr lvl="2"/>
            <a:r>
              <a:rPr lang="en-GB" sz="2800" dirty="0"/>
              <a:t>challenge of establishing causality</a:t>
            </a:r>
          </a:p>
          <a:p>
            <a:pPr lvl="2"/>
            <a:r>
              <a:rPr lang="en-GB" sz="2800" dirty="0"/>
              <a:t>Internal – external </a:t>
            </a:r>
            <a:r>
              <a:rPr lang="en-GB" sz="2800" dirty="0" smtClean="0"/>
              <a:t>impact</a:t>
            </a:r>
          </a:p>
          <a:p>
            <a:pPr lvl="2"/>
            <a:r>
              <a:rPr lang="en-GB" sz="2800" dirty="0"/>
              <a:t>culture of ‘quick impact’ and ‘political symbolism’ that has little if any real effect </a:t>
            </a:r>
            <a:endParaRPr lang="en-GB" sz="2800" dirty="0" smtClean="0"/>
          </a:p>
          <a:p>
            <a:pPr lvl="2"/>
            <a:r>
              <a:rPr lang="en-GB" sz="2800" dirty="0"/>
              <a:t>external impact dimension of IOs performance: goal attainment, problem solving and collective optima </a:t>
            </a:r>
            <a:endParaRPr lang="en-GB" sz="2800" dirty="0" smtClean="0"/>
          </a:p>
          <a:p>
            <a:pPr lvl="2"/>
            <a:r>
              <a:rPr lang="en-GB" sz="2800" dirty="0" smtClean="0"/>
              <a:t>Two criteria: effectiveness and efficiency</a:t>
            </a:r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62351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13408616"/>
              </p:ext>
            </p:extLst>
          </p:nvPr>
        </p:nvGraphicFramePr>
        <p:xfrm>
          <a:off x="323528" y="172968"/>
          <a:ext cx="7920880" cy="6496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2664296"/>
                <a:gridCol w="2808312"/>
              </a:tblGrid>
              <a:tr h="720080"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 </a:t>
                      </a:r>
                      <a:endParaRPr lang="el-GR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/>
                        </a:rPr>
                        <a:t>THREE LEVELS OF PERFORMANCE ANALYSIS</a:t>
                      </a:r>
                      <a:endParaRPr lang="el-GR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374" marR="45374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5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OUTPUT (micro-level)</a:t>
                      </a:r>
                      <a:endParaRPr lang="el-GR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374" marR="453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OUTCOME (</a:t>
                      </a:r>
                      <a:r>
                        <a:rPr lang="en-GB" sz="2000" b="1" dirty="0" err="1">
                          <a:effectLst/>
                        </a:rPr>
                        <a:t>meso</a:t>
                      </a:r>
                      <a:r>
                        <a:rPr lang="en-GB" sz="2000" b="1" dirty="0">
                          <a:effectLst/>
                        </a:rPr>
                        <a:t>-level)</a:t>
                      </a:r>
                      <a:endParaRPr lang="el-GR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374" marR="453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IMPACT (macro-level)</a:t>
                      </a:r>
                      <a:endParaRPr lang="el-G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l-GR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374" marR="45374" marT="0" marB="0"/>
                </a:tc>
              </a:tr>
              <a:tr h="102448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Process of policy formation (intra-EU)</a:t>
                      </a:r>
                      <a:endParaRPr lang="el-GR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374" marR="453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EU international activation (behavioural change): </a:t>
                      </a:r>
                      <a:endParaRPr lang="el-GR" sz="1600" dirty="0" smtClean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how </a:t>
                      </a:r>
                      <a:r>
                        <a:rPr lang="en-GB" sz="1400" dirty="0">
                          <a:effectLst/>
                        </a:rPr>
                        <a:t>the EU takes the output at the international level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374" marR="453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Result of the EU international activation</a:t>
                      </a:r>
                      <a:r>
                        <a:rPr lang="en-GB" sz="1400" dirty="0">
                          <a:effectLst/>
                        </a:rPr>
                        <a:t>:</a:t>
                      </a:r>
                      <a:endParaRPr lang="el-G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Regime formation (set up and reform of </a:t>
                      </a:r>
                      <a:r>
                        <a:rPr lang="en-GB" sz="1400" dirty="0" smtClean="0">
                          <a:effectLst/>
                        </a:rPr>
                        <a:t>IOs)</a:t>
                      </a:r>
                      <a:endParaRPr lang="el-GR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Handling of individual </a:t>
                      </a:r>
                      <a:r>
                        <a:rPr lang="en-GB" sz="1400" dirty="0" smtClean="0">
                          <a:effectLst/>
                        </a:rPr>
                        <a:t>crises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74" marR="45374" marT="0" marB="0"/>
                </a:tc>
              </a:tr>
              <a:tr h="40296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CRITERIA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INDICATORS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5374" marR="45374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99503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Inclusiveness</a:t>
                      </a:r>
                      <a:endParaRPr lang="el-GR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Meaningfulness</a:t>
                      </a:r>
                      <a:endParaRPr lang="el-GR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Relevance to the EU stakeholders</a:t>
                      </a:r>
                      <a:endParaRPr lang="el-GR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Clarity</a:t>
                      </a: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74" marR="45374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dirty="0">
                          <a:effectLst/>
                        </a:rPr>
                        <a:t>Cohesion-Continuity</a:t>
                      </a:r>
                      <a:endParaRPr lang="el-G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dirty="0">
                          <a:effectLst/>
                        </a:rPr>
                        <a:t>Use of Available Instruments</a:t>
                      </a:r>
                      <a:endParaRPr lang="el-G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dirty="0">
                          <a:effectLst/>
                        </a:rPr>
                        <a:t>Supply of International </a:t>
                      </a:r>
                      <a:r>
                        <a:rPr lang="en-GB" sz="1600" dirty="0" smtClean="0">
                          <a:effectLst/>
                        </a:rPr>
                        <a:t>Leadership</a:t>
                      </a: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74" marR="4537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dirty="0">
                          <a:effectLst/>
                        </a:rPr>
                        <a:t>Effectiveness</a:t>
                      </a:r>
                      <a:endParaRPr lang="el-GR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dirty="0">
                          <a:effectLst/>
                        </a:rPr>
                        <a:t>Efficiency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74" marR="45374" marT="0" marB="0"/>
                </a:tc>
              </a:tr>
              <a:tr h="40510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PARAMETERS</a:t>
                      </a:r>
                      <a:endParaRPr lang="el-GR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374" marR="45374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326715">
                <a:tc grid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</a:tabLs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Preference homogeneity of member-states </a:t>
                      </a:r>
                      <a:endParaRPr lang="el-GR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</a:tabLs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Competence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endParaRPr lang="el-GR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00100" lvl="1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</a:tabLs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Internal: institutional modus operandi</a:t>
                      </a:r>
                      <a:endParaRPr lang="el-GR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00100" lvl="1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External: legal/institutional provisions (legal personality, HR/EEAS,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  <a:effectLst/>
                        </a:rPr>
                        <a:t>etc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) and available means</a:t>
                      </a:r>
                      <a:endParaRPr lang="el-GR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</a:tabLs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Negotiating context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l-GR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00100" lvl="1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Bargaining power: structural assets and institutional features </a:t>
                      </a:r>
                      <a:endParaRPr lang="el-GR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00100" lvl="1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Role of other international actors (states, IOs, NGOs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l-G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74" marR="45374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10779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83</TotalTime>
  <Words>613</Words>
  <Application>Microsoft Office PowerPoint</Application>
  <PresentationFormat>Προβολή στην οθόνη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Adjacency</vt:lpstr>
      <vt:lpstr>Assessing the EU International Performance </vt:lpstr>
      <vt:lpstr>Διαφάνεια 2</vt:lpstr>
      <vt:lpstr>Conceptualizing the EU in International Affairs (1/3)</vt:lpstr>
      <vt:lpstr>Conceptualizing the EU in International Affairs (2/3)</vt:lpstr>
      <vt:lpstr>Conceptualizing the EU in International Affairs (3/3)</vt:lpstr>
      <vt:lpstr>Analytical Framework (1/4)</vt:lpstr>
      <vt:lpstr>Analytical Framework (2/4)</vt:lpstr>
      <vt:lpstr>Analytical Framework (3/4)</vt:lpstr>
      <vt:lpstr>Διαφάνεια 9</vt:lpstr>
      <vt:lpstr>Parameters  Conditioning  the  EU International Performance (1/2)</vt:lpstr>
      <vt:lpstr>Parameters  Conditioning  the  EU International Performance (2/2)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Infancy to Early Puberty: Assessing the European Security Strategy (ESS) and the EU International Performance</dc:title>
  <dc:creator>Spyros</dc:creator>
  <cp:lastModifiedBy>user</cp:lastModifiedBy>
  <cp:revision>11</cp:revision>
  <dcterms:created xsi:type="dcterms:W3CDTF">2014-05-20T18:26:38Z</dcterms:created>
  <dcterms:modified xsi:type="dcterms:W3CDTF">2016-10-02T06:40:42Z</dcterms:modified>
</cp:coreProperties>
</file>